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harts/style7.xml" ContentType="application/vnd.ms-office.chart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charts/style4.xml" ContentType="application/vnd.ms-office.chartstyl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72"/>
  </p:notesMasterIdLst>
  <p:handoutMasterIdLst>
    <p:handoutMasterId r:id="rId73"/>
  </p:handoutMasterIdLst>
  <p:sldIdLst>
    <p:sldId id="256" r:id="rId2"/>
    <p:sldId id="258" r:id="rId3"/>
    <p:sldId id="260" r:id="rId4"/>
    <p:sldId id="492" r:id="rId5"/>
    <p:sldId id="411" r:id="rId6"/>
    <p:sldId id="412" r:id="rId7"/>
    <p:sldId id="413" r:id="rId8"/>
    <p:sldId id="415" r:id="rId9"/>
    <p:sldId id="419" r:id="rId10"/>
    <p:sldId id="414" r:id="rId11"/>
    <p:sldId id="490" r:id="rId12"/>
    <p:sldId id="420" r:id="rId13"/>
    <p:sldId id="421" r:id="rId14"/>
    <p:sldId id="422" r:id="rId15"/>
    <p:sldId id="423" r:id="rId16"/>
    <p:sldId id="281" r:id="rId17"/>
    <p:sldId id="424" r:id="rId18"/>
    <p:sldId id="469" r:id="rId19"/>
    <p:sldId id="425" r:id="rId20"/>
    <p:sldId id="491" r:id="rId21"/>
    <p:sldId id="427" r:id="rId22"/>
    <p:sldId id="489" r:id="rId23"/>
    <p:sldId id="428" r:id="rId24"/>
    <p:sldId id="429" r:id="rId25"/>
    <p:sldId id="430" r:id="rId26"/>
    <p:sldId id="431" r:id="rId27"/>
    <p:sldId id="432" r:id="rId28"/>
    <p:sldId id="433" r:id="rId29"/>
    <p:sldId id="481" r:id="rId30"/>
    <p:sldId id="434" r:id="rId31"/>
    <p:sldId id="435" r:id="rId32"/>
    <p:sldId id="467" r:id="rId33"/>
    <p:sldId id="436" r:id="rId34"/>
    <p:sldId id="437" r:id="rId35"/>
    <p:sldId id="476" r:id="rId36"/>
    <p:sldId id="438" r:id="rId37"/>
    <p:sldId id="441" r:id="rId38"/>
    <p:sldId id="440" r:id="rId39"/>
    <p:sldId id="442" r:id="rId40"/>
    <p:sldId id="443" r:id="rId41"/>
    <p:sldId id="445" r:id="rId42"/>
    <p:sldId id="444" r:id="rId43"/>
    <p:sldId id="468" r:id="rId44"/>
    <p:sldId id="477" r:id="rId45"/>
    <p:sldId id="487" r:id="rId46"/>
    <p:sldId id="447" r:id="rId47"/>
    <p:sldId id="448" r:id="rId48"/>
    <p:sldId id="488" r:id="rId49"/>
    <p:sldId id="494" r:id="rId50"/>
    <p:sldId id="449" r:id="rId51"/>
    <p:sldId id="480" r:id="rId52"/>
    <p:sldId id="450" r:id="rId53"/>
    <p:sldId id="451" r:id="rId54"/>
    <p:sldId id="452" r:id="rId55"/>
    <p:sldId id="453" r:id="rId56"/>
    <p:sldId id="454" r:id="rId57"/>
    <p:sldId id="478" r:id="rId58"/>
    <p:sldId id="456" r:id="rId59"/>
    <p:sldId id="457" r:id="rId60"/>
    <p:sldId id="455" r:id="rId61"/>
    <p:sldId id="459" r:id="rId62"/>
    <p:sldId id="458" r:id="rId63"/>
    <p:sldId id="470" r:id="rId64"/>
    <p:sldId id="471" r:id="rId65"/>
    <p:sldId id="472" r:id="rId66"/>
    <p:sldId id="473" r:id="rId67"/>
    <p:sldId id="464" r:id="rId68"/>
    <p:sldId id="465" r:id="rId69"/>
    <p:sldId id="474" r:id="rId70"/>
    <p:sldId id="475" r:id="rId71"/>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2838BEF-8BB2-4498-84A7-C5851F593DF1}">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2" autoAdjust="0"/>
    <p:restoredTop sz="89863" autoAdjust="0"/>
  </p:normalViewPr>
  <p:slideViewPr>
    <p:cSldViewPr snapToGrid="0">
      <p:cViewPr varScale="1">
        <p:scale>
          <a:sx n="82" d="100"/>
          <a:sy n="82" d="100"/>
        </p:scale>
        <p:origin x="-648" y="-96"/>
      </p:cViewPr>
      <p:guideLst>
        <p:guide orient="horz" pos="2160"/>
        <p:guide pos="3840"/>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59" d="100"/>
          <a:sy n="59" d="100"/>
        </p:scale>
        <p:origin x="2790"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8F37-42C2-B0D2-6C48AB6DCBFD}"/>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8F37-42C2-B0D2-6C48AB6DCBFD}"/>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8F37-42C2-B0D2-6C48AB6DCBFD}"/>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F37-42C2-B0D2-6C48AB6DCBFD}"/>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8F37-42C2-B0D2-6C48AB6DCBFD}"/>
            </c:ext>
          </c:extLst>
        </c:ser>
        <c:firstSliceAng val="0"/>
        <c:holeSize val="9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spPr>
            <a:solidFill>
              <a:schemeClr val="accent1"/>
            </a:solidFill>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ECB1-4315-80A9-5031DB24B1D4}"/>
              </c:ext>
            </c:extLst>
          </c:dPt>
          <c:dPt>
            <c:idx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ECB1-4315-80A9-5031DB24B1D4}"/>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ECB1-4315-80A9-5031DB24B1D4}"/>
              </c:ext>
            </c:extLst>
          </c:dPt>
          <c:dPt>
            <c:idx val="3"/>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ECB1-4315-80A9-5031DB24B1D4}"/>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ECB1-4315-80A9-5031DB24B1D4}"/>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spPr>
            <a:solidFill>
              <a:schemeClr val="accent1"/>
            </a:solidFill>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7A68-449D-9DFB-0287BAEA3587}"/>
              </c:ext>
            </c:extLst>
          </c:dPt>
          <c:dPt>
            <c:idx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7A68-449D-9DFB-0287BAEA3587}"/>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7A68-449D-9DFB-0287BAEA3587}"/>
              </c:ext>
            </c:extLst>
          </c:dPt>
          <c:dPt>
            <c:idx val="3"/>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7A68-449D-9DFB-0287BAEA3587}"/>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7A68-449D-9DFB-0287BAEA3587}"/>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8F37-42C2-B0D2-6C48AB6DCBFD}"/>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8F37-42C2-B0D2-6C48AB6DCBFD}"/>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8F37-42C2-B0D2-6C48AB6DCBFD}"/>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F37-42C2-B0D2-6C48AB6DCBFD}"/>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8F37-42C2-B0D2-6C48AB6DCBFD}"/>
            </c:ext>
          </c:extLst>
        </c:ser>
        <c:firstSliceAng val="0"/>
        <c:holeSize val="9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spPr>
            <a:solidFill>
              <a:schemeClr val="accent1"/>
            </a:solidFill>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ECB1-4315-80A9-5031DB24B1D4}"/>
              </c:ext>
            </c:extLst>
          </c:dPt>
          <c:dPt>
            <c:idx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ECB1-4315-80A9-5031DB24B1D4}"/>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ECB1-4315-80A9-5031DB24B1D4}"/>
              </c:ext>
            </c:extLst>
          </c:dPt>
          <c:dPt>
            <c:idx val="3"/>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ECB1-4315-80A9-5031DB24B1D4}"/>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ECB1-4315-80A9-5031DB24B1D4}"/>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autoTitleDeleted val="1"/>
    <c:plotArea>
      <c:layout/>
      <c:doughnutChart>
        <c:varyColors val="1"/>
        <c:ser>
          <c:idx val="0"/>
          <c:order val="0"/>
          <c:tx>
            <c:strRef>
              <c:f>Φύλλο1!$B$1</c:f>
              <c:strCache>
                <c:ptCount val="1"/>
                <c:pt idx="0">
                  <c:v>Πωλήσεις</c:v>
                </c:pt>
              </c:strCache>
            </c:strRef>
          </c:tx>
          <c:spPr>
            <a:solidFill>
              <a:schemeClr val="accent1"/>
            </a:solidFill>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7A68-449D-9DFB-0287BAEA3587}"/>
              </c:ext>
            </c:extLst>
          </c:dPt>
          <c:dPt>
            <c:idx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7A68-449D-9DFB-0287BAEA3587}"/>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7A68-449D-9DFB-0287BAEA3587}"/>
              </c:ext>
            </c:extLst>
          </c:dPt>
          <c:dPt>
            <c:idx val="3"/>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7A68-449D-9DFB-0287BAEA3587}"/>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7A68-449D-9DFB-0287BAEA3587}"/>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dPt>
            <c:idx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1C11-485B-B6A7-73A485452BF0}"/>
              </c:ext>
            </c:extLst>
          </c:dPt>
          <c:dPt>
            <c:idx val="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1C11-485B-B6A7-73A485452BF0}"/>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1C11-485B-B6A7-73A485452BF0}"/>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C11-485B-B6A7-73A485452BF0}"/>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1C11-485B-B6A7-73A485452BF0}"/>
            </c:ext>
          </c:extLst>
        </c:ser>
        <c:firstSliceAng val="0"/>
        <c:holeSize val="9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Φύλλο1!$B$1</c:f>
              <c:strCache>
                <c:ptCount val="1"/>
                <c:pt idx="0">
                  <c:v>Πωλήσεις</c:v>
                </c:pt>
              </c:strCache>
            </c:strRef>
          </c:tx>
          <c:spPr>
            <a:solidFill>
              <a:schemeClr val="accent1"/>
            </a:solidFill>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8769-409A-B71C-204F2F5417F0}"/>
              </c:ext>
            </c:extLst>
          </c:dPt>
          <c:dPt>
            <c:idx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8769-409A-B71C-204F2F5417F0}"/>
              </c:ext>
            </c:extLst>
          </c:dPt>
          <c:dPt>
            <c:idx val="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8769-409A-B71C-204F2F5417F0}"/>
              </c:ext>
            </c:extLst>
          </c:dPt>
          <c:dPt>
            <c:idx val="3"/>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8769-409A-B71C-204F2F5417F0}"/>
              </c:ext>
            </c:extLst>
          </c:dPt>
          <c:cat>
            <c:strRef>
              <c:f>Φύλλο1!$A$2:$A$5</c:f>
              <c:strCache>
                <c:ptCount val="4"/>
                <c:pt idx="0">
                  <c:v>1ο Τρ.</c:v>
                </c:pt>
                <c:pt idx="1">
                  <c:v>2ο Τρ.</c:v>
                </c:pt>
                <c:pt idx="2">
                  <c:v>3ο Τρ.</c:v>
                </c:pt>
                <c:pt idx="3">
                  <c:v>4ο Τρ.</c:v>
                </c:pt>
              </c:strCache>
            </c:strRef>
          </c:cat>
          <c:val>
            <c:numRef>
              <c:f>Φύλλο1!$B$2:$B$5</c:f>
              <c:numCache>
                <c:formatCode>General</c:formatCode>
                <c:ptCount val="4"/>
                <c:pt idx="0">
                  <c:v>22</c:v>
                </c:pt>
                <c:pt idx="1">
                  <c:v>14</c:v>
                </c:pt>
                <c:pt idx="2">
                  <c:v>28</c:v>
                </c:pt>
                <c:pt idx="3">
                  <c:v>36</c:v>
                </c:pt>
              </c:numCache>
            </c:numRef>
          </c:val>
          <c:extLst xmlns:c16r2="http://schemas.microsoft.com/office/drawing/2015/06/chart">
            <c:ext xmlns:c16="http://schemas.microsoft.com/office/drawing/2014/chart" uri="{C3380CC4-5D6E-409C-BE32-E72D297353CC}">
              <c16:uniqueId val="{00000008-8769-409A-B71C-204F2F5417F0}"/>
            </c:ext>
          </c:extLst>
        </c:ser>
        <c:firstSliceAng val="0"/>
        <c:holeSize val="86"/>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52F28F9-3842-4BA7-ABCB-61745403FC86}" type="datetime1">
              <a:rPr lang="el-GR" smtClean="0"/>
              <a:pPr rtl="0"/>
              <a:t>2/5/2019</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pPr rtl="0"/>
              <a:t>‹#›</a:t>
            </a:fld>
            <a:endParaRPr lang="el-G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FC9601E-EAB2-40C2-B8FD-DB4C91A82DFE}" type="datetime1">
              <a:rPr lang="el-GR" noProof="0" smtClean="0"/>
              <a:pPr rtl="0"/>
              <a:t>2/5/2019</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818732-FA64-4F57-8EE6-57AA70E1F1E0}" type="slidenum">
              <a:rPr lang="el-GR" noProof="0" smtClean="0"/>
              <a:pPr rtl="0"/>
              <a:t>‹#›</a:t>
            </a:fld>
            <a:endParaRPr lang="el-GR" noProof="0"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smtClean="0"/>
              <a:pPr rtl="0"/>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12</a:t>
            </a:fld>
            <a:endParaRPr lang="el-GR" noProof="0" dirty="0"/>
          </a:p>
        </p:txBody>
      </p:sp>
    </p:spTree>
    <p:extLst>
      <p:ext uri="{BB962C8B-B14F-4D97-AF65-F5344CB8AC3E}">
        <p14:creationId xmlns:p14="http://schemas.microsoft.com/office/powerpoint/2010/main" xmlns="" val="132731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13</a:t>
            </a:fld>
            <a:endParaRPr lang="el-GR" noProof="0" dirty="0"/>
          </a:p>
        </p:txBody>
      </p:sp>
    </p:spTree>
    <p:extLst>
      <p:ext uri="{BB962C8B-B14F-4D97-AF65-F5344CB8AC3E}">
        <p14:creationId xmlns:p14="http://schemas.microsoft.com/office/powerpoint/2010/main" xmlns="" val="188912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14</a:t>
            </a:fld>
            <a:endParaRPr lang="el-GR" noProof="0" dirty="0"/>
          </a:p>
        </p:txBody>
      </p:sp>
    </p:spTree>
    <p:extLst>
      <p:ext uri="{BB962C8B-B14F-4D97-AF65-F5344CB8AC3E}">
        <p14:creationId xmlns:p14="http://schemas.microsoft.com/office/powerpoint/2010/main" xmlns="" val="141353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15</a:t>
            </a:fld>
            <a:endParaRPr lang="el-GR" noProof="0" dirty="0"/>
          </a:p>
        </p:txBody>
      </p:sp>
    </p:spTree>
    <p:extLst>
      <p:ext uri="{BB962C8B-B14F-4D97-AF65-F5344CB8AC3E}">
        <p14:creationId xmlns:p14="http://schemas.microsoft.com/office/powerpoint/2010/main" xmlns="" val="128216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16</a:t>
            </a:fld>
            <a:endParaRPr lang="el-GR" noProof="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17</a:t>
            </a:fld>
            <a:endParaRPr lang="el-GR" noProof="0" dirty="0"/>
          </a:p>
        </p:txBody>
      </p:sp>
    </p:spTree>
    <p:extLst>
      <p:ext uri="{BB962C8B-B14F-4D97-AF65-F5344CB8AC3E}">
        <p14:creationId xmlns:p14="http://schemas.microsoft.com/office/powerpoint/2010/main" xmlns="" val="3182680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18</a:t>
            </a:fld>
            <a:endParaRPr lang="el-GR" noProof="0" dirty="0"/>
          </a:p>
        </p:txBody>
      </p:sp>
    </p:spTree>
    <p:extLst>
      <p:ext uri="{BB962C8B-B14F-4D97-AF65-F5344CB8AC3E}">
        <p14:creationId xmlns:p14="http://schemas.microsoft.com/office/powerpoint/2010/main" xmlns="" val="461826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19</a:t>
            </a:fld>
            <a:endParaRPr lang="el-GR" noProof="0" dirty="0"/>
          </a:p>
        </p:txBody>
      </p:sp>
    </p:spTree>
    <p:extLst>
      <p:ext uri="{BB962C8B-B14F-4D97-AF65-F5344CB8AC3E}">
        <p14:creationId xmlns:p14="http://schemas.microsoft.com/office/powerpoint/2010/main" xmlns="" val="336588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21</a:t>
            </a:fld>
            <a:endParaRPr lang="el-GR" noProof="0" dirty="0"/>
          </a:p>
        </p:txBody>
      </p:sp>
    </p:spTree>
    <p:extLst>
      <p:ext uri="{BB962C8B-B14F-4D97-AF65-F5344CB8AC3E}">
        <p14:creationId xmlns:p14="http://schemas.microsoft.com/office/powerpoint/2010/main" xmlns="" val="89041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23</a:t>
            </a:fld>
            <a:endParaRPr lang="el-GR" noProof="0" dirty="0"/>
          </a:p>
        </p:txBody>
      </p:sp>
    </p:spTree>
    <p:extLst>
      <p:ext uri="{BB962C8B-B14F-4D97-AF65-F5344CB8AC3E}">
        <p14:creationId xmlns:p14="http://schemas.microsoft.com/office/powerpoint/2010/main" xmlns="" val="214284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a:t>
            </a:fld>
            <a:endParaRPr lang="el-GR"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24</a:t>
            </a:fld>
            <a:endParaRPr lang="el-GR" noProof="0" dirty="0"/>
          </a:p>
        </p:txBody>
      </p:sp>
    </p:spTree>
    <p:extLst>
      <p:ext uri="{BB962C8B-B14F-4D97-AF65-F5344CB8AC3E}">
        <p14:creationId xmlns:p14="http://schemas.microsoft.com/office/powerpoint/2010/main" xmlns="" val="140836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25</a:t>
            </a:fld>
            <a:endParaRPr lang="el-GR" noProof="0" dirty="0"/>
          </a:p>
        </p:txBody>
      </p:sp>
    </p:spTree>
    <p:extLst>
      <p:ext uri="{BB962C8B-B14F-4D97-AF65-F5344CB8AC3E}">
        <p14:creationId xmlns:p14="http://schemas.microsoft.com/office/powerpoint/2010/main" xmlns="" val="401693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26</a:t>
            </a:fld>
            <a:endParaRPr lang="el-GR" noProof="0" dirty="0"/>
          </a:p>
        </p:txBody>
      </p:sp>
    </p:spTree>
    <p:extLst>
      <p:ext uri="{BB962C8B-B14F-4D97-AF65-F5344CB8AC3E}">
        <p14:creationId xmlns:p14="http://schemas.microsoft.com/office/powerpoint/2010/main" xmlns="" val="311830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27</a:t>
            </a:fld>
            <a:endParaRPr lang="el-GR" noProof="0" dirty="0"/>
          </a:p>
        </p:txBody>
      </p:sp>
    </p:spTree>
    <p:extLst>
      <p:ext uri="{BB962C8B-B14F-4D97-AF65-F5344CB8AC3E}">
        <p14:creationId xmlns:p14="http://schemas.microsoft.com/office/powerpoint/2010/main" xmlns="" val="117047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28</a:t>
            </a:fld>
            <a:endParaRPr lang="el-GR" noProof="0" dirty="0"/>
          </a:p>
        </p:txBody>
      </p:sp>
    </p:spTree>
    <p:extLst>
      <p:ext uri="{BB962C8B-B14F-4D97-AF65-F5344CB8AC3E}">
        <p14:creationId xmlns:p14="http://schemas.microsoft.com/office/powerpoint/2010/main" xmlns="" val="2062784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30</a:t>
            </a:fld>
            <a:endParaRPr lang="el-GR" noProof="0" dirty="0"/>
          </a:p>
        </p:txBody>
      </p:sp>
    </p:spTree>
    <p:extLst>
      <p:ext uri="{BB962C8B-B14F-4D97-AF65-F5344CB8AC3E}">
        <p14:creationId xmlns:p14="http://schemas.microsoft.com/office/powerpoint/2010/main" xmlns="" val="3666954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31</a:t>
            </a:fld>
            <a:endParaRPr lang="el-GR" noProof="0" dirty="0"/>
          </a:p>
        </p:txBody>
      </p:sp>
    </p:spTree>
    <p:extLst>
      <p:ext uri="{BB962C8B-B14F-4D97-AF65-F5344CB8AC3E}">
        <p14:creationId xmlns:p14="http://schemas.microsoft.com/office/powerpoint/2010/main" xmlns="" val="112479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32</a:t>
            </a:fld>
            <a:endParaRPr lang="el-GR" noProof="0" dirty="0"/>
          </a:p>
        </p:txBody>
      </p:sp>
    </p:spTree>
    <p:extLst>
      <p:ext uri="{BB962C8B-B14F-4D97-AF65-F5344CB8AC3E}">
        <p14:creationId xmlns:p14="http://schemas.microsoft.com/office/powerpoint/2010/main" xmlns="" val="896218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33</a:t>
            </a:fld>
            <a:endParaRPr lang="el-GR" noProof="0" dirty="0"/>
          </a:p>
        </p:txBody>
      </p:sp>
    </p:spTree>
    <p:extLst>
      <p:ext uri="{BB962C8B-B14F-4D97-AF65-F5344CB8AC3E}">
        <p14:creationId xmlns:p14="http://schemas.microsoft.com/office/powerpoint/2010/main" xmlns="" val="3987321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34</a:t>
            </a:fld>
            <a:endParaRPr lang="el-GR" noProof="0" dirty="0"/>
          </a:p>
        </p:txBody>
      </p:sp>
    </p:spTree>
    <p:extLst>
      <p:ext uri="{BB962C8B-B14F-4D97-AF65-F5344CB8AC3E}">
        <p14:creationId xmlns:p14="http://schemas.microsoft.com/office/powerpoint/2010/main" xmlns="" val="202054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a:t>
            </a:fld>
            <a:endParaRPr lang="el-GR" noProof="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smtClean="0"/>
              <a:pPr rtl="0"/>
              <a:t>35</a:t>
            </a:fld>
            <a:endParaRPr lang="el-G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36</a:t>
            </a:fld>
            <a:endParaRPr lang="el-GR" noProof="0" dirty="0"/>
          </a:p>
        </p:txBody>
      </p:sp>
    </p:spTree>
    <p:extLst>
      <p:ext uri="{BB962C8B-B14F-4D97-AF65-F5344CB8AC3E}">
        <p14:creationId xmlns:p14="http://schemas.microsoft.com/office/powerpoint/2010/main" xmlns="" val="280540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37</a:t>
            </a:fld>
            <a:endParaRPr lang="el-GR" noProof="0" dirty="0"/>
          </a:p>
        </p:txBody>
      </p:sp>
    </p:spTree>
    <p:extLst>
      <p:ext uri="{BB962C8B-B14F-4D97-AF65-F5344CB8AC3E}">
        <p14:creationId xmlns:p14="http://schemas.microsoft.com/office/powerpoint/2010/main" xmlns="" val="4025685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38</a:t>
            </a:fld>
            <a:endParaRPr lang="el-GR" noProof="0" dirty="0"/>
          </a:p>
        </p:txBody>
      </p:sp>
    </p:spTree>
    <p:extLst>
      <p:ext uri="{BB962C8B-B14F-4D97-AF65-F5344CB8AC3E}">
        <p14:creationId xmlns:p14="http://schemas.microsoft.com/office/powerpoint/2010/main" xmlns="" val="1388608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39</a:t>
            </a:fld>
            <a:endParaRPr lang="el-GR" noProof="0" dirty="0"/>
          </a:p>
        </p:txBody>
      </p:sp>
    </p:spTree>
    <p:extLst>
      <p:ext uri="{BB962C8B-B14F-4D97-AF65-F5344CB8AC3E}">
        <p14:creationId xmlns:p14="http://schemas.microsoft.com/office/powerpoint/2010/main" xmlns="" val="814475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40</a:t>
            </a:fld>
            <a:endParaRPr lang="el-GR" noProof="0" dirty="0"/>
          </a:p>
        </p:txBody>
      </p:sp>
    </p:spTree>
    <p:extLst>
      <p:ext uri="{BB962C8B-B14F-4D97-AF65-F5344CB8AC3E}">
        <p14:creationId xmlns:p14="http://schemas.microsoft.com/office/powerpoint/2010/main" xmlns="" val="3263366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41</a:t>
            </a:fld>
            <a:endParaRPr lang="el-GR" noProof="0" dirty="0"/>
          </a:p>
        </p:txBody>
      </p:sp>
    </p:spTree>
    <p:extLst>
      <p:ext uri="{BB962C8B-B14F-4D97-AF65-F5344CB8AC3E}">
        <p14:creationId xmlns:p14="http://schemas.microsoft.com/office/powerpoint/2010/main" xmlns="" val="3026769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42</a:t>
            </a:fld>
            <a:endParaRPr lang="el-GR" noProof="0" dirty="0"/>
          </a:p>
        </p:txBody>
      </p:sp>
    </p:spTree>
    <p:extLst>
      <p:ext uri="{BB962C8B-B14F-4D97-AF65-F5344CB8AC3E}">
        <p14:creationId xmlns:p14="http://schemas.microsoft.com/office/powerpoint/2010/main" xmlns="" val="1809886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43</a:t>
            </a:fld>
            <a:endParaRPr lang="el-GR" noProof="0" dirty="0"/>
          </a:p>
        </p:txBody>
      </p:sp>
    </p:spTree>
    <p:extLst>
      <p:ext uri="{BB962C8B-B14F-4D97-AF65-F5344CB8AC3E}">
        <p14:creationId xmlns:p14="http://schemas.microsoft.com/office/powerpoint/2010/main" xmlns="" val="3761320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smtClean="0"/>
              <a:pPr rtl="0"/>
              <a:t>44</a:t>
            </a:fld>
            <a:endParaRPr lang="el-GR" dirty="0"/>
          </a:p>
        </p:txBody>
      </p:sp>
    </p:spTree>
    <p:extLst>
      <p:ext uri="{BB962C8B-B14F-4D97-AF65-F5344CB8AC3E}">
        <p14:creationId xmlns:p14="http://schemas.microsoft.com/office/powerpoint/2010/main" xmlns="" val="278297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a:t>
            </a:fld>
            <a:endParaRPr lang="el-GR" noProof="0" dirty="0"/>
          </a:p>
        </p:txBody>
      </p:sp>
    </p:spTree>
    <p:extLst>
      <p:ext uri="{BB962C8B-B14F-4D97-AF65-F5344CB8AC3E}">
        <p14:creationId xmlns:p14="http://schemas.microsoft.com/office/powerpoint/2010/main" xmlns="" val="2658756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smtClean="0"/>
              <a:pPr rtl="0"/>
              <a:t>45</a:t>
            </a:fld>
            <a:endParaRPr lang="el-GR" dirty="0"/>
          </a:p>
        </p:txBody>
      </p:sp>
    </p:spTree>
    <p:extLst>
      <p:ext uri="{BB962C8B-B14F-4D97-AF65-F5344CB8AC3E}">
        <p14:creationId xmlns:p14="http://schemas.microsoft.com/office/powerpoint/2010/main" xmlns="" val="4106249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46</a:t>
            </a:fld>
            <a:endParaRPr lang="el-GR" noProof="0" dirty="0"/>
          </a:p>
        </p:txBody>
      </p:sp>
    </p:spTree>
    <p:extLst>
      <p:ext uri="{BB962C8B-B14F-4D97-AF65-F5344CB8AC3E}">
        <p14:creationId xmlns:p14="http://schemas.microsoft.com/office/powerpoint/2010/main" xmlns="" val="2267628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47</a:t>
            </a:fld>
            <a:endParaRPr lang="el-GR" noProof="0" dirty="0"/>
          </a:p>
        </p:txBody>
      </p:sp>
    </p:spTree>
    <p:extLst>
      <p:ext uri="{BB962C8B-B14F-4D97-AF65-F5344CB8AC3E}">
        <p14:creationId xmlns:p14="http://schemas.microsoft.com/office/powerpoint/2010/main" xmlns="" val="3721582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50</a:t>
            </a:fld>
            <a:endParaRPr lang="el-GR" noProof="0" dirty="0"/>
          </a:p>
        </p:txBody>
      </p:sp>
    </p:spTree>
    <p:extLst>
      <p:ext uri="{BB962C8B-B14F-4D97-AF65-F5344CB8AC3E}">
        <p14:creationId xmlns:p14="http://schemas.microsoft.com/office/powerpoint/2010/main" xmlns="" val="2166958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smtClean="0"/>
              <a:pPr rtl="0"/>
              <a:t>51</a:t>
            </a:fld>
            <a:endParaRPr lang="el-GR" dirty="0"/>
          </a:p>
        </p:txBody>
      </p:sp>
    </p:spTree>
    <p:extLst>
      <p:ext uri="{BB962C8B-B14F-4D97-AF65-F5344CB8AC3E}">
        <p14:creationId xmlns:p14="http://schemas.microsoft.com/office/powerpoint/2010/main" xmlns="" val="381594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52</a:t>
            </a:fld>
            <a:endParaRPr lang="el-GR" noProof="0" dirty="0"/>
          </a:p>
        </p:txBody>
      </p:sp>
    </p:spTree>
    <p:extLst>
      <p:ext uri="{BB962C8B-B14F-4D97-AF65-F5344CB8AC3E}">
        <p14:creationId xmlns:p14="http://schemas.microsoft.com/office/powerpoint/2010/main" xmlns="" val="2622059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53</a:t>
            </a:fld>
            <a:endParaRPr lang="el-GR" noProof="0" dirty="0"/>
          </a:p>
        </p:txBody>
      </p:sp>
    </p:spTree>
    <p:extLst>
      <p:ext uri="{BB962C8B-B14F-4D97-AF65-F5344CB8AC3E}">
        <p14:creationId xmlns:p14="http://schemas.microsoft.com/office/powerpoint/2010/main" xmlns="" val="3518843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54</a:t>
            </a:fld>
            <a:endParaRPr lang="el-GR" noProof="0" dirty="0"/>
          </a:p>
        </p:txBody>
      </p:sp>
    </p:spTree>
    <p:extLst>
      <p:ext uri="{BB962C8B-B14F-4D97-AF65-F5344CB8AC3E}">
        <p14:creationId xmlns:p14="http://schemas.microsoft.com/office/powerpoint/2010/main" xmlns="" val="3580328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55</a:t>
            </a:fld>
            <a:endParaRPr lang="el-GR" noProof="0" dirty="0"/>
          </a:p>
        </p:txBody>
      </p:sp>
    </p:spTree>
    <p:extLst>
      <p:ext uri="{BB962C8B-B14F-4D97-AF65-F5344CB8AC3E}">
        <p14:creationId xmlns:p14="http://schemas.microsoft.com/office/powerpoint/2010/main" xmlns="" val="1982358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56</a:t>
            </a:fld>
            <a:endParaRPr lang="el-GR" noProof="0" dirty="0"/>
          </a:p>
        </p:txBody>
      </p:sp>
    </p:spTree>
    <p:extLst>
      <p:ext uri="{BB962C8B-B14F-4D97-AF65-F5344CB8AC3E}">
        <p14:creationId xmlns:p14="http://schemas.microsoft.com/office/powerpoint/2010/main" xmlns="" val="148447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a:t>
            </a:fld>
            <a:endParaRPr lang="el-GR" noProof="0" dirty="0"/>
          </a:p>
        </p:txBody>
      </p:sp>
    </p:spTree>
    <p:extLst>
      <p:ext uri="{BB962C8B-B14F-4D97-AF65-F5344CB8AC3E}">
        <p14:creationId xmlns:p14="http://schemas.microsoft.com/office/powerpoint/2010/main" xmlns="" val="1371593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smtClean="0"/>
              <a:pPr rtl="0"/>
              <a:t>57</a:t>
            </a:fld>
            <a:endParaRPr lang="el-GR" dirty="0"/>
          </a:p>
        </p:txBody>
      </p:sp>
    </p:spTree>
    <p:extLst>
      <p:ext uri="{BB962C8B-B14F-4D97-AF65-F5344CB8AC3E}">
        <p14:creationId xmlns:p14="http://schemas.microsoft.com/office/powerpoint/2010/main" xmlns="" val="2692357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58</a:t>
            </a:fld>
            <a:endParaRPr lang="el-GR" noProof="0" dirty="0"/>
          </a:p>
        </p:txBody>
      </p:sp>
    </p:spTree>
    <p:extLst>
      <p:ext uri="{BB962C8B-B14F-4D97-AF65-F5344CB8AC3E}">
        <p14:creationId xmlns:p14="http://schemas.microsoft.com/office/powerpoint/2010/main" xmlns="" val="36836887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59</a:t>
            </a:fld>
            <a:endParaRPr lang="el-GR" noProof="0" dirty="0"/>
          </a:p>
        </p:txBody>
      </p:sp>
    </p:spTree>
    <p:extLst>
      <p:ext uri="{BB962C8B-B14F-4D97-AF65-F5344CB8AC3E}">
        <p14:creationId xmlns:p14="http://schemas.microsoft.com/office/powerpoint/2010/main" xmlns="" val="175143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60</a:t>
            </a:fld>
            <a:endParaRPr lang="el-GR" noProof="0" dirty="0"/>
          </a:p>
        </p:txBody>
      </p:sp>
    </p:spTree>
    <p:extLst>
      <p:ext uri="{BB962C8B-B14F-4D97-AF65-F5344CB8AC3E}">
        <p14:creationId xmlns:p14="http://schemas.microsoft.com/office/powerpoint/2010/main" xmlns="" val="842953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61</a:t>
            </a:fld>
            <a:endParaRPr lang="el-GR" noProof="0" dirty="0"/>
          </a:p>
        </p:txBody>
      </p:sp>
    </p:spTree>
    <p:extLst>
      <p:ext uri="{BB962C8B-B14F-4D97-AF65-F5344CB8AC3E}">
        <p14:creationId xmlns:p14="http://schemas.microsoft.com/office/powerpoint/2010/main" xmlns="" val="2603223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62</a:t>
            </a:fld>
            <a:endParaRPr lang="el-GR" noProof="0" dirty="0"/>
          </a:p>
        </p:txBody>
      </p:sp>
    </p:spTree>
    <p:extLst>
      <p:ext uri="{BB962C8B-B14F-4D97-AF65-F5344CB8AC3E}">
        <p14:creationId xmlns:p14="http://schemas.microsoft.com/office/powerpoint/2010/main" xmlns="" val="16660529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63</a:t>
            </a:fld>
            <a:endParaRPr lang="el-GR" noProof="0" dirty="0"/>
          </a:p>
        </p:txBody>
      </p:sp>
    </p:spTree>
    <p:extLst>
      <p:ext uri="{BB962C8B-B14F-4D97-AF65-F5344CB8AC3E}">
        <p14:creationId xmlns:p14="http://schemas.microsoft.com/office/powerpoint/2010/main" xmlns="" val="16511253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64</a:t>
            </a:fld>
            <a:endParaRPr lang="el-GR" noProof="0" dirty="0"/>
          </a:p>
        </p:txBody>
      </p:sp>
    </p:spTree>
    <p:extLst>
      <p:ext uri="{BB962C8B-B14F-4D97-AF65-F5344CB8AC3E}">
        <p14:creationId xmlns:p14="http://schemas.microsoft.com/office/powerpoint/2010/main" xmlns="" val="2941627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65</a:t>
            </a:fld>
            <a:endParaRPr lang="el-GR" noProof="0" dirty="0"/>
          </a:p>
        </p:txBody>
      </p:sp>
    </p:spTree>
    <p:extLst>
      <p:ext uri="{BB962C8B-B14F-4D97-AF65-F5344CB8AC3E}">
        <p14:creationId xmlns:p14="http://schemas.microsoft.com/office/powerpoint/2010/main" xmlns="" val="1151243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66</a:t>
            </a:fld>
            <a:endParaRPr lang="el-GR" noProof="0" dirty="0"/>
          </a:p>
        </p:txBody>
      </p:sp>
    </p:spTree>
    <p:extLst>
      <p:ext uri="{BB962C8B-B14F-4D97-AF65-F5344CB8AC3E}">
        <p14:creationId xmlns:p14="http://schemas.microsoft.com/office/powerpoint/2010/main" xmlns="" val="412441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7</a:t>
            </a:fld>
            <a:endParaRPr lang="el-GR" noProof="0" dirty="0"/>
          </a:p>
        </p:txBody>
      </p:sp>
    </p:spTree>
    <p:extLst>
      <p:ext uri="{BB962C8B-B14F-4D97-AF65-F5344CB8AC3E}">
        <p14:creationId xmlns:p14="http://schemas.microsoft.com/office/powerpoint/2010/main" xmlns="" val="231505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67</a:t>
            </a:fld>
            <a:endParaRPr lang="el-GR" noProof="0" dirty="0"/>
          </a:p>
        </p:txBody>
      </p:sp>
    </p:spTree>
    <p:extLst>
      <p:ext uri="{BB962C8B-B14F-4D97-AF65-F5344CB8AC3E}">
        <p14:creationId xmlns:p14="http://schemas.microsoft.com/office/powerpoint/2010/main" xmlns="" val="11545968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68</a:t>
            </a:fld>
            <a:endParaRPr lang="el-GR" noProof="0" dirty="0"/>
          </a:p>
        </p:txBody>
      </p:sp>
    </p:spTree>
    <p:extLst>
      <p:ext uri="{BB962C8B-B14F-4D97-AF65-F5344CB8AC3E}">
        <p14:creationId xmlns:p14="http://schemas.microsoft.com/office/powerpoint/2010/main" xmlns="" val="26522292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69</a:t>
            </a:fld>
            <a:endParaRPr lang="el-GR" noProof="0" dirty="0"/>
          </a:p>
        </p:txBody>
      </p:sp>
    </p:spTree>
    <p:extLst>
      <p:ext uri="{BB962C8B-B14F-4D97-AF65-F5344CB8AC3E}">
        <p14:creationId xmlns:p14="http://schemas.microsoft.com/office/powerpoint/2010/main" xmlns="" val="1067109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70</a:t>
            </a:fld>
            <a:endParaRPr lang="el-GR" noProof="0" dirty="0"/>
          </a:p>
        </p:txBody>
      </p:sp>
    </p:spTree>
    <p:extLst>
      <p:ext uri="{BB962C8B-B14F-4D97-AF65-F5344CB8AC3E}">
        <p14:creationId xmlns:p14="http://schemas.microsoft.com/office/powerpoint/2010/main" xmlns="" val="347750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8</a:t>
            </a:fld>
            <a:endParaRPr lang="el-GR" noProof="0" dirty="0"/>
          </a:p>
        </p:txBody>
      </p:sp>
    </p:spTree>
    <p:extLst>
      <p:ext uri="{BB962C8B-B14F-4D97-AF65-F5344CB8AC3E}">
        <p14:creationId xmlns:p14="http://schemas.microsoft.com/office/powerpoint/2010/main" xmlns="" val="299762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9</a:t>
            </a:fld>
            <a:endParaRPr lang="el-GR" noProof="0" dirty="0"/>
          </a:p>
        </p:txBody>
      </p:sp>
    </p:spTree>
    <p:extLst>
      <p:ext uri="{BB962C8B-B14F-4D97-AF65-F5344CB8AC3E}">
        <p14:creationId xmlns:p14="http://schemas.microsoft.com/office/powerpoint/2010/main" xmlns="" val="206846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10</a:t>
            </a:fld>
            <a:endParaRPr lang="el-GR" noProof="0" dirty="0"/>
          </a:p>
        </p:txBody>
      </p:sp>
    </p:spTree>
    <p:extLst>
      <p:ext uri="{BB962C8B-B14F-4D97-AF65-F5344CB8AC3E}">
        <p14:creationId xmlns:p14="http://schemas.microsoft.com/office/powerpoint/2010/main" xmlns="" val="81582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11" name="Θέση εικόνας 10"/>
          <p:cNvSpPr>
            <a:spLocks noGrp="1"/>
          </p:cNvSpPr>
          <p:nvPr>
            <p:ph type="pic" sz="quarter" idx="13" hasCustomPrompt="1"/>
          </p:nvPr>
        </p:nvSpPr>
        <p:spPr>
          <a:xfrm>
            <a:off x="0" y="0"/>
            <a:ext cx="12192000" cy="6784058"/>
          </a:xfrm>
          <a:solidFill>
            <a:schemeClr val="bg1">
              <a:lumMod val="95000"/>
            </a:schemeClr>
          </a:solidFill>
        </p:spPr>
        <p:txBody>
          <a:bodyPr tIns="1116000" rIns="0" rtlCol="0" anchor="t"/>
          <a:lstStyle>
            <a:lvl1pPr marL="0" indent="0" algn="ctr">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ctrTitle" hasCustomPrompt="1"/>
          </p:nvPr>
        </p:nvSpPr>
        <p:spPr>
          <a:xfrm>
            <a:off x="144000" y="3163899"/>
            <a:ext cx="4860000" cy="1800000"/>
          </a:xfrm>
          <a:solidFill>
            <a:schemeClr val="bg1"/>
          </a:solidFill>
          <a:ln>
            <a:noFill/>
          </a:ln>
        </p:spPr>
        <p:txBody>
          <a:bodyPr lIns="180000" tIns="72000" rIns="180000" bIns="72000" rtlCol="0" anchor="ctr"/>
          <a:lstStyle>
            <a:lvl1pPr algn="l">
              <a:defRPr sz="5000">
                <a:solidFill>
                  <a:schemeClr val="tx1">
                    <a:lumMod val="75000"/>
                    <a:lumOff val="25000"/>
                  </a:schemeClr>
                </a:solidFill>
              </a:defRPr>
            </a:lvl1pPr>
          </a:lstStyle>
          <a:p>
            <a:pPr rtl="0"/>
            <a:r>
              <a:rPr lang="el-GR" noProof="0" dirty="0"/>
              <a:t>Τίτλος εξωφύλλου 1</a:t>
            </a:r>
          </a:p>
        </p:txBody>
      </p:sp>
      <p:sp>
        <p:nvSpPr>
          <p:cNvPr id="3" name="Υπότιτλος 2"/>
          <p:cNvSpPr>
            <a:spLocks noGrp="1"/>
          </p:cNvSpPr>
          <p:nvPr>
            <p:ph type="subTitle" idx="1" hasCustomPrompt="1"/>
          </p:nvPr>
        </p:nvSpPr>
        <p:spPr>
          <a:xfrm>
            <a:off x="144000" y="5119698"/>
            <a:ext cx="4860000" cy="836602"/>
          </a:xfrm>
          <a:solidFill>
            <a:schemeClr val="bg1"/>
          </a:solidFill>
        </p:spPr>
        <p:txBody>
          <a:bodyPr lIns="180000" tIns="72000" rIns="180000" bIns="72000" rtlCol="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12" name="Ορθογώνιο 11"/>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3" name="Ορθογώνιο 12"/>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6" name="Θέση υποσέλιδου 5"/>
          <p:cNvSpPr>
            <a:spLocks noGrp="1"/>
          </p:cNvSpPr>
          <p:nvPr>
            <p:ph type="ftr" sz="quarter" idx="12"/>
          </p:nvPr>
        </p:nvSpPr>
        <p:spPr/>
        <p:txBody>
          <a:bodyPr rtlCol="0"/>
          <a:lstStyle/>
          <a:p>
            <a:pPr rtl="0"/>
            <a:r>
              <a:rPr lang="el-GR" noProof="0" dirty="0"/>
              <a:t>Προσθέστε υποσέλιδο</a:t>
            </a:r>
          </a:p>
        </p:txBody>
      </p:sp>
      <p:sp>
        <p:nvSpPr>
          <p:cNvPr id="9" name="Τίτλος 8"/>
          <p:cNvSpPr>
            <a:spLocks noGrp="1"/>
          </p:cNvSpPr>
          <p:nvPr>
            <p:ph type="title" hasCustomPrompt="1"/>
          </p:nvPr>
        </p:nvSpPr>
        <p:spPr/>
        <p:txBody>
          <a:bodyPr rtlCol="0"/>
          <a:lstStyle/>
          <a:p>
            <a:pPr rtl="0"/>
            <a:r>
              <a:rPr lang="el-GR" noProof="0"/>
              <a:t>Κάντε κλικ για να επεξεργαστείτε τον τίτλο υποδείγματος</a:t>
            </a:r>
            <a:endParaRPr lang="el-G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8" name="Θέση υποσέλιδου 7"/>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9" name="Θέση αριθμού διαφάνειας 8"/>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6" name="Θέση κειμένου 5"/>
          <p:cNvSpPr>
            <a:spLocks noGrp="1"/>
          </p:cNvSpPr>
          <p:nvPr>
            <p:ph type="body" sz="quarter" idx="12" hasCustomPrompt="1"/>
          </p:nvPr>
        </p:nvSpPr>
        <p:spPr>
          <a:xfrm>
            <a:off x="6299887" y="1152525"/>
            <a:ext cx="5472113"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8" name="Θέση περιεχομένου 2"/>
          <p:cNvSpPr>
            <a:spLocks noGrp="1"/>
          </p:cNvSpPr>
          <p:nvPr>
            <p:ph sz="half" idx="29" hasCustomPrompt="1"/>
          </p:nvPr>
        </p:nvSpPr>
        <p:spPr>
          <a:xfrm>
            <a:off x="1790100" y="2701131"/>
            <a:ext cx="3546675" cy="2828138"/>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9" name="Θέση περιεχομένου 3"/>
          <p:cNvSpPr>
            <a:spLocks noGrp="1"/>
          </p:cNvSpPr>
          <p:nvPr>
            <p:ph sz="half" idx="2" hasCustomPrompt="1"/>
          </p:nvPr>
        </p:nvSpPr>
        <p:spPr>
          <a:xfrm>
            <a:off x="7658100" y="2701131"/>
            <a:ext cx="3546675" cy="2828138"/>
          </a:xfrm>
        </p:spPr>
        <p:txBody>
          <a:bodyPr rtlCol="0"/>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0" name="Θέση κειμένου 3"/>
          <p:cNvSpPr>
            <a:spLocks noGrp="1"/>
          </p:cNvSpPr>
          <p:nvPr>
            <p:ph type="body" sz="quarter" idx="27" hasCustomPrompt="1"/>
          </p:nvPr>
        </p:nvSpPr>
        <p:spPr>
          <a:xfrm>
            <a:off x="1793079" y="1728000"/>
            <a:ext cx="3554451"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1</a:t>
            </a:r>
          </a:p>
        </p:txBody>
      </p:sp>
      <p:sp>
        <p:nvSpPr>
          <p:cNvPr id="11" name="Θέση κειμένου 4"/>
          <p:cNvSpPr>
            <a:spLocks noGrp="1"/>
          </p:cNvSpPr>
          <p:nvPr>
            <p:ph type="body" sz="quarter" idx="30" hasCustomPrompt="1"/>
          </p:nvPr>
        </p:nvSpPr>
        <p:spPr>
          <a:xfrm>
            <a:off x="7655762" y="1722438"/>
            <a:ext cx="3538517" cy="735749"/>
          </a:xfrm>
        </p:spPr>
        <p:txBody>
          <a:bodyPr rtlCol="0" anchor="t"/>
          <a:lstStyle>
            <a:lvl1pPr marL="0" indent="0">
              <a:buNone/>
              <a:defRPr sz="5400">
                <a:solidFill>
                  <a:schemeClr val="accent1">
                    <a:lumMod val="50000"/>
                  </a:schemeClr>
                </a:solidFill>
                <a:latin typeface="+mj-lt"/>
              </a:defRPr>
            </a:lvl1pPr>
          </a:lstStyle>
          <a:p>
            <a:pPr lvl="0" rtl="0"/>
            <a:r>
              <a:rPr lang="el-GR" noProof="0" dirty="0"/>
              <a:t>2</a:t>
            </a:r>
          </a:p>
        </p:txBody>
      </p:sp>
      <p:sp>
        <p:nvSpPr>
          <p:cNvPr id="4" name="Θέση εικόνας 3"/>
          <p:cNvSpPr>
            <a:spLocks noGrp="1"/>
          </p:cNvSpPr>
          <p:nvPr>
            <p:ph type="pic" sz="quarter" idx="33" hasCustomPrompt="1"/>
          </p:nvPr>
        </p:nvSpPr>
        <p:spPr>
          <a:xfrm>
            <a:off x="859785" y="1722438"/>
            <a:ext cx="735013" cy="735012"/>
          </a:xfrm>
        </p:spPr>
        <p:txBody>
          <a:bodyPr rtlCol="0" anchor="ctr"/>
          <a:lstStyle>
            <a:lvl1pPr marL="0" indent="0" algn="ctr">
              <a:buNone/>
              <a:defRPr sz="1100" i="1"/>
            </a:lvl1pPr>
          </a:lstStyle>
          <a:p>
            <a:pPr rtl="0"/>
            <a:r>
              <a:rPr lang="el-GR" noProof="0"/>
              <a:t>Κάντε κλικ στο εικονίδιο για να προσθέσετε εικόνα</a:t>
            </a:r>
            <a:endParaRPr lang="el-GR" noProof="0" dirty="0"/>
          </a:p>
        </p:txBody>
      </p:sp>
      <p:sp>
        <p:nvSpPr>
          <p:cNvPr id="12" name="Θέση εικόνας 3"/>
          <p:cNvSpPr>
            <a:spLocks noGrp="1"/>
          </p:cNvSpPr>
          <p:nvPr>
            <p:ph type="pic" sz="quarter" idx="34" hasCustomPrompt="1"/>
          </p:nvPr>
        </p:nvSpPr>
        <p:spPr>
          <a:xfrm>
            <a:off x="6722468" y="1722438"/>
            <a:ext cx="735013" cy="735012"/>
          </a:xfrm>
        </p:spPr>
        <p:txBody>
          <a:bodyPr rtlCol="0" anchor="ctr"/>
          <a:lstStyle>
            <a:lvl1pPr marL="0" indent="0" algn="ctr">
              <a:buNone/>
              <a:defRPr sz="1100" i="1"/>
            </a:lvl1pPr>
          </a:lstStyle>
          <a:p>
            <a:pPr rtl="0"/>
            <a:r>
              <a:rPr lang="el-GR" noProof="0"/>
              <a:t>Κάντε κλικ στο εικονίδιο για να προσθέσετε εικόνα</a:t>
            </a:r>
            <a:endParaRPr lang="el-GR"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Μόνο τίτλος">
    <p:spTree>
      <p:nvGrpSpPr>
        <p:cNvPr id="1" name=""/>
        <p:cNvGrpSpPr/>
        <p:nvPr/>
      </p:nvGrpSpPr>
      <p:grpSpPr>
        <a:xfrm>
          <a:off x="0" y="0"/>
          <a:ext cx="0" cy="0"/>
          <a:chOff x="0" y="0"/>
          <a:chExt cx="0" cy="0"/>
        </a:xfrm>
      </p:grpSpPr>
      <p:sp>
        <p:nvSpPr>
          <p:cNvPr id="13" name="Θέση κειμένου 3"/>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rtlCol="0" anchor="ctr"/>
          <a:lstStyle>
            <a:lvl1pPr marL="0" indent="0" algn="ctr">
              <a:buNone/>
              <a:defRPr sz="1800">
                <a:solidFill>
                  <a:schemeClr val="tx1">
                    <a:lumMod val="85000"/>
                    <a:lumOff val="1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Κεφαλίδα ενότητας</a:t>
            </a:r>
          </a:p>
        </p:txBody>
      </p:sp>
      <p:sp>
        <p:nvSpPr>
          <p:cNvPr id="14" name="Θέση κειμένου 9"/>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l-GR" noProof="0" dirty="0"/>
              <a:t>Κεφαλίδα ενότητας</a:t>
            </a:r>
          </a:p>
        </p:txBody>
      </p:sp>
      <p:sp>
        <p:nvSpPr>
          <p:cNvPr id="15" name="Θέση κειμένου 9"/>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l-GR" noProof="0" dirty="0"/>
              <a:t>Κεφαλίδα ενότητας</a:t>
            </a:r>
          </a:p>
        </p:txBody>
      </p:sp>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16" name="Θέση κειμένου 3"/>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85000"/>
                    <a:lumOff val="1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1</a:t>
            </a:r>
          </a:p>
        </p:txBody>
      </p:sp>
      <p:sp>
        <p:nvSpPr>
          <p:cNvPr id="17" name="Θέση κειμένου 9"/>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rtl="0"/>
            <a:r>
              <a:rPr lang="el-GR" noProof="0" dirty="0"/>
              <a:t>2</a:t>
            </a:r>
          </a:p>
        </p:txBody>
      </p:sp>
      <p:sp>
        <p:nvSpPr>
          <p:cNvPr id="18" name="Θέση κειμένου 9"/>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rtl="0"/>
            <a:r>
              <a:rPr lang="el-GR" noProof="0" dirty="0"/>
              <a:t>3</a:t>
            </a:r>
          </a:p>
        </p:txBody>
      </p:sp>
      <p:sp>
        <p:nvSpPr>
          <p:cNvPr id="19" name="Θέση περιεχομένου 3"/>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85000"/>
                    <a:lumOff val="15000"/>
                  </a:schemeClr>
                </a:solidFill>
              </a:defRPr>
            </a:lvl1pPr>
          </a:lstStyle>
          <a:p>
            <a:pPr lvl="0" rtl="0"/>
            <a:r>
              <a:rPr lang="el-GR" noProof="0" dirty="0"/>
              <a:t>Περιγραφή ενότητας</a:t>
            </a:r>
          </a:p>
        </p:txBody>
      </p:sp>
      <p:sp>
        <p:nvSpPr>
          <p:cNvPr id="20" name="Θέση κειμένου 5"/>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l-GR" noProof="0" dirty="0"/>
              <a:t>Περιγραφή ενότητας</a:t>
            </a:r>
          </a:p>
        </p:txBody>
      </p:sp>
      <p:sp>
        <p:nvSpPr>
          <p:cNvPr id="21" name="Θέση κειμένου 9"/>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l-GR" noProof="0" dirty="0"/>
              <a:t>Περιγραφή ενότητας</a:t>
            </a:r>
          </a:p>
        </p:txBody>
      </p:sp>
      <p:sp>
        <p:nvSpPr>
          <p:cNvPr id="25" name="Πλαίσιο κειμένου 24"/>
          <p:cNvSpPr txBox="1"/>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noProof="0" dirty="0"/>
          </a:p>
        </p:txBody>
      </p:sp>
      <p:sp>
        <p:nvSpPr>
          <p:cNvPr id="26" name="Πλαίσιο κειμένου 25"/>
          <p:cNvSpPr txBox="1"/>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Μόνο τίτλος">
    <p:spTree>
      <p:nvGrpSpPr>
        <p:cNvPr id="1" name=""/>
        <p:cNvGrpSpPr/>
        <p:nvPr/>
      </p:nvGrpSpPr>
      <p:grpSpPr>
        <a:xfrm>
          <a:off x="0" y="0"/>
          <a:ext cx="0" cy="0"/>
          <a:chOff x="0" y="0"/>
          <a:chExt cx="0" cy="0"/>
        </a:xfrm>
      </p:grpSpPr>
      <p:sp>
        <p:nvSpPr>
          <p:cNvPr id="3" name="Βέλος: Αριστερά-δεξιά 2"/>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Βέλος: Αριστερά-δεξιά 13"/>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10" name="Θέση κειμένου 5"/>
          <p:cNvSpPr>
            <a:spLocks noGrp="1"/>
          </p:cNvSpPr>
          <p:nvPr>
            <p:ph type="body" sz="quarter" idx="12" hasCustomPrompt="1"/>
          </p:nvPr>
        </p:nvSpPr>
        <p:spPr>
          <a:xfrm>
            <a:off x="5109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11" name="Θέση κειμένου 5"/>
          <p:cNvSpPr>
            <a:spLocks noGrp="1"/>
          </p:cNvSpPr>
          <p:nvPr>
            <p:ph type="body" sz="quarter" idx="13" hasCustomPrompt="1"/>
          </p:nvPr>
        </p:nvSpPr>
        <p:spPr>
          <a:xfrm>
            <a:off x="5109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12" name="Θέση κειμένου 5"/>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
        <p:nvSpPr>
          <p:cNvPr id="13" name="Θέση κειμένου 5"/>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l-GR" noProof="0" dirty="0"/>
              <a:t>Τίτλος </a:t>
            </a:r>
            <a:r>
              <a:rPr lang="el-GR" noProof="0" dirty="0" err="1"/>
              <a:t>τεταρτημορίου</a:t>
            </a:r>
            <a:endParaRPr lang="el-G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8" name="Θέση περιεχομένου 2"/>
          <p:cNvSpPr>
            <a:spLocks noGrp="1"/>
          </p:cNvSpPr>
          <p:nvPr>
            <p:ph idx="14" hasCustomPrompt="1"/>
          </p:nvPr>
        </p:nvSpPr>
        <p:spPr>
          <a:xfrm>
            <a:off x="794569"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9" name="Θέση περιεχομένου 2"/>
          <p:cNvSpPr>
            <a:spLocks noGrp="1"/>
          </p:cNvSpPr>
          <p:nvPr>
            <p:ph idx="15" hasCustomPrompt="1"/>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0" name="Θέση περιεχομένου 2"/>
          <p:cNvSpPr>
            <a:spLocks noGrp="1"/>
          </p:cNvSpPr>
          <p:nvPr>
            <p:ph idx="16" hasCustomPrompt="1"/>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1" name="Θέση περιεχομένου 2"/>
          <p:cNvSpPr>
            <a:spLocks noGrp="1"/>
          </p:cNvSpPr>
          <p:nvPr>
            <p:ph idx="1" hasCustomPrompt="1"/>
          </p:nvPr>
        </p:nvSpPr>
        <p:spPr>
          <a:xfrm>
            <a:off x="794569"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l-GR" noProof="0" dirty="0"/>
              <a:t>Τίτλος ενότητας 1</a:t>
            </a:r>
          </a:p>
        </p:txBody>
      </p:sp>
      <p:sp>
        <p:nvSpPr>
          <p:cNvPr id="12" name="Θέση περιεχομένου 2"/>
          <p:cNvSpPr>
            <a:spLocks noGrp="1"/>
          </p:cNvSpPr>
          <p:nvPr>
            <p:ph idx="12" hasCustomPrompt="1"/>
          </p:nvPr>
        </p:nvSpPr>
        <p:spPr>
          <a:xfrm>
            <a:off x="4614397"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l-GR" noProof="0" dirty="0"/>
              <a:t>Τίτλος ενότητας 2</a:t>
            </a:r>
          </a:p>
        </p:txBody>
      </p:sp>
      <p:sp>
        <p:nvSpPr>
          <p:cNvPr id="13" name="Θέση περιεχομένου 2"/>
          <p:cNvSpPr>
            <a:spLocks noGrp="1"/>
          </p:cNvSpPr>
          <p:nvPr>
            <p:ph idx="13" hasCustomPrompt="1"/>
          </p:nvPr>
        </p:nvSpPr>
        <p:spPr>
          <a:xfrm>
            <a:off x="8434225"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l-GR" noProof="0" dirty="0"/>
              <a:t>Τίτλος ενότητας 3</a:t>
            </a:r>
          </a:p>
        </p:txBody>
      </p:sp>
      <p:sp>
        <p:nvSpPr>
          <p:cNvPr id="14" name="Ορθογώνιο 6"/>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5" name="Ορθογώνιο 6"/>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Ορθογώνιο 6"/>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7" name="Ορθογώνιο 6"/>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8" name="Ορθογώνιο 6"/>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9" name="Ορθογώνιο 6"/>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pic>
        <p:nvPicPr>
          <p:cNvPr id="20" name="Γραφικό 19" descr="Δεξιό βέλος"/>
          <p:cNvPicPr>
            <a:picLocks noChangeAspect="1"/>
          </p:cNvPicPr>
          <p:nvPr userDrawn="1"/>
        </p:nvPicPr>
        <p:blipFill>
          <a:blip r:embed="rId2" cstate="screen"/>
          <a:stretch>
            <a:fillRect/>
          </a:stretch>
        </p:blipFill>
        <p:spPr>
          <a:xfrm flipH="1">
            <a:off x="4081865" y="3932250"/>
            <a:ext cx="220441" cy="376363"/>
          </a:xfrm>
          <a:prstGeom prst="rect">
            <a:avLst/>
          </a:prstGeom>
        </p:spPr>
      </p:pic>
      <p:pic>
        <p:nvPicPr>
          <p:cNvPr id="21" name="Γραφικό 20" descr="Δεξιό βέλος"/>
          <p:cNvPicPr>
            <a:picLocks noChangeAspect="1"/>
          </p:cNvPicPr>
          <p:nvPr userDrawn="1"/>
        </p:nvPicPr>
        <p:blipFill>
          <a:blip r:embed="rId2" cstate="screen"/>
          <a:stretch>
            <a:fillRect/>
          </a:stretch>
        </p:blipFill>
        <p:spPr>
          <a:xfrm flipH="1">
            <a:off x="7901693" y="3932250"/>
            <a:ext cx="220441" cy="37636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9" name="Θέση κειμένου 10"/>
          <p:cNvSpPr>
            <a:spLocks noGrp="1"/>
          </p:cNvSpPr>
          <p:nvPr>
            <p:ph type="body" sz="quarter" idx="33" hasCustomPrompt="1"/>
          </p:nvPr>
        </p:nvSpPr>
        <p:spPr>
          <a:xfrm>
            <a:off x="316466" y="4173151"/>
            <a:ext cx="608493" cy="201776"/>
          </a:xfrm>
        </p:spPr>
        <p:txBody>
          <a:bodyPr rtlCol="0" anchor="ctr"/>
          <a:lstStyle>
            <a:lvl1pPr marL="0" indent="0" algn="ctr">
              <a:buNone/>
              <a:defRPr sz="1400" b="1">
                <a:solidFill>
                  <a:schemeClr val="tx1">
                    <a:lumMod val="75000"/>
                    <a:lumOff val="25000"/>
                  </a:schemeClr>
                </a:solidFill>
                <a:latin typeface="+mj-lt"/>
              </a:defRPr>
            </a:lvl1pPr>
          </a:lstStyle>
          <a:p>
            <a:pPr lvl="0" rtl="0"/>
            <a:r>
              <a:rPr lang="el-GR" noProof="0" dirty="0"/>
              <a:t>Έτος</a:t>
            </a:r>
          </a:p>
        </p:txBody>
      </p:sp>
      <p:sp>
        <p:nvSpPr>
          <p:cNvPr id="10" name="Θέση κειμένου 10"/>
          <p:cNvSpPr>
            <a:spLocks noGrp="1"/>
          </p:cNvSpPr>
          <p:nvPr>
            <p:ph type="body" sz="quarter" idx="34" hasCustomPrompt="1"/>
          </p:nvPr>
        </p:nvSpPr>
        <p:spPr>
          <a:xfrm>
            <a:off x="431799"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1" name="Θέση κειμένου 10"/>
          <p:cNvSpPr>
            <a:spLocks noGrp="1"/>
          </p:cNvSpPr>
          <p:nvPr>
            <p:ph type="body" sz="quarter" idx="35" hasCustomPrompt="1"/>
          </p:nvPr>
        </p:nvSpPr>
        <p:spPr>
          <a:xfrm>
            <a:off x="903816"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2" name="Θέση κειμένου 10"/>
          <p:cNvSpPr>
            <a:spLocks noGrp="1"/>
          </p:cNvSpPr>
          <p:nvPr>
            <p:ph type="body" sz="quarter" idx="36" hasCustomPrompt="1"/>
          </p:nvPr>
        </p:nvSpPr>
        <p:spPr>
          <a:xfrm>
            <a:off x="1375833"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3" name="Θέση κειμένου 10"/>
          <p:cNvSpPr>
            <a:spLocks noGrp="1"/>
          </p:cNvSpPr>
          <p:nvPr>
            <p:ph type="body" sz="quarter" idx="37" hasCustomPrompt="1"/>
          </p:nvPr>
        </p:nvSpPr>
        <p:spPr>
          <a:xfrm>
            <a:off x="1847850"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4" name="Θέση κειμένου 10"/>
          <p:cNvSpPr>
            <a:spLocks noGrp="1"/>
          </p:cNvSpPr>
          <p:nvPr>
            <p:ph type="body" sz="quarter" idx="38" hasCustomPrompt="1"/>
          </p:nvPr>
        </p:nvSpPr>
        <p:spPr>
          <a:xfrm>
            <a:off x="5980666" y="4173151"/>
            <a:ext cx="608493" cy="201776"/>
          </a:xfrm>
        </p:spPr>
        <p:txBody>
          <a:bodyPr rtlCol="0" anchor="ctr"/>
          <a:lstStyle>
            <a:lvl1pPr marL="0" indent="0" algn="ctr">
              <a:buNone/>
              <a:defRPr sz="1400" b="1">
                <a:solidFill>
                  <a:schemeClr val="tx1">
                    <a:lumMod val="75000"/>
                    <a:lumOff val="25000"/>
                  </a:schemeClr>
                </a:solidFill>
                <a:latin typeface="+mj-lt"/>
              </a:defRPr>
            </a:lvl1pPr>
          </a:lstStyle>
          <a:p>
            <a:pPr lvl="0" rtl="0"/>
            <a:r>
              <a:rPr lang="el-GR" noProof="0" dirty="0"/>
              <a:t>Έτος</a:t>
            </a:r>
          </a:p>
        </p:txBody>
      </p:sp>
      <p:sp>
        <p:nvSpPr>
          <p:cNvPr id="15" name="Θέση κειμένου 10"/>
          <p:cNvSpPr>
            <a:spLocks noGrp="1"/>
          </p:cNvSpPr>
          <p:nvPr>
            <p:ph type="body" sz="quarter" idx="39" hasCustomPrompt="1"/>
          </p:nvPr>
        </p:nvSpPr>
        <p:spPr>
          <a:xfrm>
            <a:off x="2319867"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6" name="Θέση κειμένου 10"/>
          <p:cNvSpPr>
            <a:spLocks noGrp="1"/>
          </p:cNvSpPr>
          <p:nvPr>
            <p:ph type="body" sz="quarter" idx="40" hasCustomPrompt="1"/>
          </p:nvPr>
        </p:nvSpPr>
        <p:spPr>
          <a:xfrm>
            <a:off x="2791884"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7" name="Θέση κειμένου 10"/>
          <p:cNvSpPr>
            <a:spLocks noGrp="1"/>
          </p:cNvSpPr>
          <p:nvPr>
            <p:ph type="body" sz="quarter" idx="41" hasCustomPrompt="1"/>
          </p:nvPr>
        </p:nvSpPr>
        <p:spPr>
          <a:xfrm>
            <a:off x="3263901"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8" name="Θέση κειμένου 10"/>
          <p:cNvSpPr>
            <a:spLocks noGrp="1"/>
          </p:cNvSpPr>
          <p:nvPr>
            <p:ph type="body" sz="quarter" idx="42" hasCustomPrompt="1"/>
          </p:nvPr>
        </p:nvSpPr>
        <p:spPr>
          <a:xfrm>
            <a:off x="4679952"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19" name="Θέση κειμένου 10"/>
          <p:cNvSpPr>
            <a:spLocks noGrp="1"/>
          </p:cNvSpPr>
          <p:nvPr>
            <p:ph type="body" sz="quarter" idx="43" hasCustomPrompt="1"/>
          </p:nvPr>
        </p:nvSpPr>
        <p:spPr>
          <a:xfrm>
            <a:off x="3735918"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0" name="Θέση κειμένου 10"/>
          <p:cNvSpPr>
            <a:spLocks noGrp="1"/>
          </p:cNvSpPr>
          <p:nvPr>
            <p:ph type="body" sz="quarter" idx="44" hasCustomPrompt="1"/>
          </p:nvPr>
        </p:nvSpPr>
        <p:spPr>
          <a:xfrm>
            <a:off x="4207935"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1" name="Θέση κειμένου 10"/>
          <p:cNvSpPr>
            <a:spLocks noGrp="1"/>
          </p:cNvSpPr>
          <p:nvPr>
            <p:ph type="body" sz="quarter" idx="45" hasCustomPrompt="1"/>
          </p:nvPr>
        </p:nvSpPr>
        <p:spPr>
          <a:xfrm>
            <a:off x="5151969"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2" name="Θέση κειμένου 10"/>
          <p:cNvSpPr>
            <a:spLocks noGrp="1"/>
          </p:cNvSpPr>
          <p:nvPr>
            <p:ph type="body" sz="quarter" idx="46" hasCustomPrompt="1"/>
          </p:nvPr>
        </p:nvSpPr>
        <p:spPr>
          <a:xfrm>
            <a:off x="5623986"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3" name="Θέση κειμένου 10"/>
          <p:cNvSpPr>
            <a:spLocks noGrp="1"/>
          </p:cNvSpPr>
          <p:nvPr>
            <p:ph type="body" sz="quarter" idx="47" hasCustomPrompt="1"/>
          </p:nvPr>
        </p:nvSpPr>
        <p:spPr>
          <a:xfrm>
            <a:off x="6095999"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4" name="Θέση κειμένου 10"/>
          <p:cNvSpPr>
            <a:spLocks noGrp="1"/>
          </p:cNvSpPr>
          <p:nvPr>
            <p:ph type="body" sz="quarter" idx="48" hasCustomPrompt="1"/>
          </p:nvPr>
        </p:nvSpPr>
        <p:spPr>
          <a:xfrm>
            <a:off x="6568012"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5" name="Θέση κειμένου 10"/>
          <p:cNvSpPr>
            <a:spLocks noGrp="1"/>
          </p:cNvSpPr>
          <p:nvPr>
            <p:ph type="body" sz="quarter" idx="49" hasCustomPrompt="1"/>
          </p:nvPr>
        </p:nvSpPr>
        <p:spPr>
          <a:xfrm>
            <a:off x="7040029"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6" name="Θέση κειμένου 10"/>
          <p:cNvSpPr>
            <a:spLocks noGrp="1"/>
          </p:cNvSpPr>
          <p:nvPr>
            <p:ph type="body" sz="quarter" idx="50" hasCustomPrompt="1"/>
          </p:nvPr>
        </p:nvSpPr>
        <p:spPr>
          <a:xfrm>
            <a:off x="7512046"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7" name="Θέση κειμένου 10"/>
          <p:cNvSpPr>
            <a:spLocks noGrp="1"/>
          </p:cNvSpPr>
          <p:nvPr>
            <p:ph type="body" sz="quarter" idx="51" hasCustomPrompt="1"/>
          </p:nvPr>
        </p:nvSpPr>
        <p:spPr>
          <a:xfrm>
            <a:off x="7984063"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8" name="Θέση κειμένου 10"/>
          <p:cNvSpPr>
            <a:spLocks noGrp="1"/>
          </p:cNvSpPr>
          <p:nvPr>
            <p:ph type="body" sz="quarter" idx="52" hasCustomPrompt="1"/>
          </p:nvPr>
        </p:nvSpPr>
        <p:spPr>
          <a:xfrm>
            <a:off x="8456080"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29" name="Θέση κειμένου 10"/>
          <p:cNvSpPr>
            <a:spLocks noGrp="1"/>
          </p:cNvSpPr>
          <p:nvPr>
            <p:ph type="body" sz="quarter" idx="53" hasCustomPrompt="1"/>
          </p:nvPr>
        </p:nvSpPr>
        <p:spPr>
          <a:xfrm>
            <a:off x="8928097"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0" name="Θέση κειμένου 10"/>
          <p:cNvSpPr>
            <a:spLocks noGrp="1"/>
          </p:cNvSpPr>
          <p:nvPr>
            <p:ph type="body" sz="quarter" idx="54" hasCustomPrompt="1"/>
          </p:nvPr>
        </p:nvSpPr>
        <p:spPr>
          <a:xfrm>
            <a:off x="10344148"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1" name="Θέση κειμένου 10"/>
          <p:cNvSpPr>
            <a:spLocks noGrp="1"/>
          </p:cNvSpPr>
          <p:nvPr>
            <p:ph type="body" sz="quarter" idx="55" hasCustomPrompt="1"/>
          </p:nvPr>
        </p:nvSpPr>
        <p:spPr>
          <a:xfrm>
            <a:off x="9400114"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2" name="Θέση κειμένου 10"/>
          <p:cNvSpPr>
            <a:spLocks noGrp="1"/>
          </p:cNvSpPr>
          <p:nvPr>
            <p:ph type="body" sz="quarter" idx="56" hasCustomPrompt="1"/>
          </p:nvPr>
        </p:nvSpPr>
        <p:spPr>
          <a:xfrm>
            <a:off x="9872131"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3" name="Θέση κειμένου 10"/>
          <p:cNvSpPr>
            <a:spLocks noGrp="1"/>
          </p:cNvSpPr>
          <p:nvPr>
            <p:ph type="body" sz="quarter" idx="57" hasCustomPrompt="1"/>
          </p:nvPr>
        </p:nvSpPr>
        <p:spPr>
          <a:xfrm>
            <a:off x="10816165"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4" name="Θέση κειμένου 10"/>
          <p:cNvSpPr>
            <a:spLocks noGrp="1"/>
          </p:cNvSpPr>
          <p:nvPr>
            <p:ph type="body" sz="quarter" idx="58" hasCustomPrompt="1"/>
          </p:nvPr>
        </p:nvSpPr>
        <p:spPr>
          <a:xfrm>
            <a:off x="11288182" y="3724159"/>
            <a:ext cx="377825" cy="201776"/>
          </a:xfrm>
        </p:spPr>
        <p:txBody>
          <a:bodyPr rtlCol="0"/>
          <a:lstStyle>
            <a:lvl1pPr marL="0" indent="0" algn="ctr">
              <a:buNone/>
              <a:defRPr sz="1200">
                <a:solidFill>
                  <a:schemeClr val="tx1">
                    <a:lumMod val="75000"/>
                    <a:lumOff val="25000"/>
                  </a:schemeClr>
                </a:solidFill>
              </a:defRPr>
            </a:lvl1pPr>
          </a:lstStyle>
          <a:p>
            <a:pPr lvl="0" rtl="0"/>
            <a:r>
              <a:rPr lang="el-GR" noProof="0" dirty="0"/>
              <a:t>ΜΜ</a:t>
            </a:r>
          </a:p>
        </p:txBody>
      </p:sp>
      <p:sp>
        <p:nvSpPr>
          <p:cNvPr id="35" name="Θέση κειμένου 3"/>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rtlCol="0" anchor="t"/>
          <a:lstStyle>
            <a:lvl1pPr marL="0" indent="0" algn="ctr">
              <a:buNone/>
              <a:defRPr sz="1600">
                <a:solidFill>
                  <a:schemeClr val="tx1">
                    <a:lumMod val="75000"/>
                    <a:lumOff val="25000"/>
                  </a:schemeClr>
                </a:solidFill>
                <a:latin typeface="+mj-lt"/>
              </a:defRPr>
            </a:lvl1pPr>
          </a:lstStyle>
          <a:p>
            <a:pPr lvl="0" rtl="0"/>
            <a:r>
              <a:rPr lang="el-GR" noProof="0" dirty="0"/>
              <a:t>Τίτλος στοιχείου</a:t>
            </a:r>
          </a:p>
        </p:txBody>
      </p:sp>
      <p:sp>
        <p:nvSpPr>
          <p:cNvPr id="36" name="Θέση κειμένου 36"/>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75000"/>
                    <a:lumOff val="25000"/>
                  </a:schemeClr>
                </a:solidFill>
              </a:defRPr>
            </a:lvl1pPr>
          </a:lstStyle>
          <a:p>
            <a:pPr lvl="0" rtl="0"/>
            <a:r>
              <a:rPr lang="el-GR" noProof="0" dirty="0"/>
              <a:t>Μήνας, Έτος</a:t>
            </a:r>
          </a:p>
        </p:txBody>
      </p:sp>
      <p:sp>
        <p:nvSpPr>
          <p:cNvPr id="37" name="Βέλος: Δεξιό 36"/>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tx1">
                  <a:lumMod val="75000"/>
                  <a:lumOff val="25000"/>
                </a:scheme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8" name="Θέση εικόνας 4"/>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την εικόνα σας εδώ</a:t>
            </a:r>
          </a:p>
        </p:txBody>
      </p:sp>
      <p:sp>
        <p:nvSpPr>
          <p:cNvPr id="9" name="Θέση κειμένου 8"/>
          <p:cNvSpPr>
            <a:spLocks noGrp="1"/>
          </p:cNvSpPr>
          <p:nvPr>
            <p:ph type="body" sz="quarter" idx="13" hasCustomPrompt="1"/>
          </p:nvPr>
        </p:nvSpPr>
        <p:spPr>
          <a:xfrm>
            <a:off x="2055970"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l-GR" noProof="0" dirty="0"/>
              <a:t>Όνομα</a:t>
            </a:r>
          </a:p>
        </p:txBody>
      </p:sp>
      <p:sp>
        <p:nvSpPr>
          <p:cNvPr id="10" name="Θέση κειμένου 10"/>
          <p:cNvSpPr>
            <a:spLocks noGrp="1"/>
          </p:cNvSpPr>
          <p:nvPr>
            <p:ph type="body" sz="quarter" idx="14" hasCustomPrompt="1"/>
          </p:nvPr>
        </p:nvSpPr>
        <p:spPr>
          <a:xfrm>
            <a:off x="512915" y="3800064"/>
            <a:ext cx="3246368" cy="1800000"/>
          </a:xfrm>
        </p:spPr>
        <p:txBody>
          <a:bodyPr rtlCol="0"/>
          <a:lstStyle>
            <a:lvl1pPr marL="0" indent="0" algn="l">
              <a:buNone/>
              <a:defRPr sz="1400">
                <a:solidFill>
                  <a:schemeClr val="tx1">
                    <a:lumMod val="50000"/>
                    <a:lumOff val="50000"/>
                  </a:schemeClr>
                </a:solidFill>
              </a:defRPr>
            </a:lvl1pPr>
          </a:lstStyle>
          <a:p>
            <a:pPr lvl="0" rtl="0"/>
            <a:r>
              <a:rPr lang="el-GR" noProof="0" dirty="0"/>
              <a:t>Σύντομο βιογραφικό</a:t>
            </a:r>
          </a:p>
        </p:txBody>
      </p:sp>
      <p:sp>
        <p:nvSpPr>
          <p:cNvPr id="11" name="Θέση κειμένου 8"/>
          <p:cNvSpPr>
            <a:spLocks noGrp="1"/>
          </p:cNvSpPr>
          <p:nvPr>
            <p:ph type="body" sz="quarter" idx="33" hasCustomPrompt="1"/>
          </p:nvPr>
        </p:nvSpPr>
        <p:spPr>
          <a:xfrm>
            <a:off x="2055970"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l-GR" noProof="0" dirty="0"/>
              <a:t>Τίτλος</a:t>
            </a:r>
          </a:p>
        </p:txBody>
      </p:sp>
      <p:sp>
        <p:nvSpPr>
          <p:cNvPr id="12" name="Θέση εικόνας 4"/>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την εικόνα σας εδώ</a:t>
            </a:r>
          </a:p>
        </p:txBody>
      </p:sp>
      <p:sp>
        <p:nvSpPr>
          <p:cNvPr id="13" name="Θέση κειμένου 8"/>
          <p:cNvSpPr>
            <a:spLocks noGrp="1"/>
          </p:cNvSpPr>
          <p:nvPr>
            <p:ph type="body" sz="quarter" idx="35" hasCustomPrompt="1"/>
          </p:nvPr>
        </p:nvSpPr>
        <p:spPr>
          <a:xfrm>
            <a:off x="6061985"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l-GR" noProof="0" dirty="0"/>
              <a:t>Όνομα</a:t>
            </a:r>
          </a:p>
        </p:txBody>
      </p:sp>
      <p:sp>
        <p:nvSpPr>
          <p:cNvPr id="14" name="Θέση κειμένου 10"/>
          <p:cNvSpPr>
            <a:spLocks noGrp="1"/>
          </p:cNvSpPr>
          <p:nvPr>
            <p:ph type="body" sz="quarter" idx="36" hasCustomPrompt="1"/>
          </p:nvPr>
        </p:nvSpPr>
        <p:spPr>
          <a:xfrm>
            <a:off x="4518930" y="3800064"/>
            <a:ext cx="3246368" cy="1800000"/>
          </a:xfrm>
        </p:spPr>
        <p:txBody>
          <a:bodyPr rtlCol="0"/>
          <a:lstStyle>
            <a:lvl1pPr marL="0" indent="0" algn="l">
              <a:buNone/>
              <a:defRPr sz="1400">
                <a:solidFill>
                  <a:schemeClr val="tx1">
                    <a:lumMod val="50000"/>
                    <a:lumOff val="50000"/>
                  </a:schemeClr>
                </a:solidFill>
              </a:defRPr>
            </a:lvl1pPr>
          </a:lstStyle>
          <a:p>
            <a:pPr lvl="0" rtl="0"/>
            <a:r>
              <a:rPr lang="el-GR" noProof="0" dirty="0"/>
              <a:t>Σύντομο βιογραφικό</a:t>
            </a:r>
          </a:p>
        </p:txBody>
      </p:sp>
      <p:sp>
        <p:nvSpPr>
          <p:cNvPr id="15" name="Θέση κειμένου 8"/>
          <p:cNvSpPr>
            <a:spLocks noGrp="1"/>
          </p:cNvSpPr>
          <p:nvPr>
            <p:ph type="body" sz="quarter" idx="37" hasCustomPrompt="1"/>
          </p:nvPr>
        </p:nvSpPr>
        <p:spPr>
          <a:xfrm>
            <a:off x="6061985"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l-GR" noProof="0" dirty="0"/>
              <a:t>Τίτλος</a:t>
            </a:r>
          </a:p>
        </p:txBody>
      </p:sp>
      <p:sp>
        <p:nvSpPr>
          <p:cNvPr id="16" name="Θέση εικόνας 4"/>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την εικόνα σας εδώ</a:t>
            </a:r>
          </a:p>
        </p:txBody>
      </p:sp>
      <p:sp>
        <p:nvSpPr>
          <p:cNvPr id="17" name="Θέση κειμένου 8"/>
          <p:cNvSpPr>
            <a:spLocks noGrp="1"/>
          </p:cNvSpPr>
          <p:nvPr>
            <p:ph type="body" sz="quarter" idx="39" hasCustomPrompt="1"/>
          </p:nvPr>
        </p:nvSpPr>
        <p:spPr>
          <a:xfrm>
            <a:off x="10068000"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l-GR" noProof="0" dirty="0"/>
              <a:t>Όνομα</a:t>
            </a:r>
          </a:p>
        </p:txBody>
      </p:sp>
      <p:sp>
        <p:nvSpPr>
          <p:cNvPr id="18" name="Θέση κειμένου 10"/>
          <p:cNvSpPr>
            <a:spLocks noGrp="1"/>
          </p:cNvSpPr>
          <p:nvPr>
            <p:ph type="body" sz="quarter" idx="40" hasCustomPrompt="1"/>
          </p:nvPr>
        </p:nvSpPr>
        <p:spPr>
          <a:xfrm>
            <a:off x="8524945" y="3800064"/>
            <a:ext cx="3246368" cy="1800000"/>
          </a:xfrm>
        </p:spPr>
        <p:txBody>
          <a:bodyPr rtlCol="0"/>
          <a:lstStyle>
            <a:lvl1pPr marL="0" indent="0" algn="l">
              <a:buNone/>
              <a:defRPr sz="1400">
                <a:solidFill>
                  <a:schemeClr val="tx1">
                    <a:lumMod val="50000"/>
                    <a:lumOff val="50000"/>
                  </a:schemeClr>
                </a:solidFill>
              </a:defRPr>
            </a:lvl1pPr>
          </a:lstStyle>
          <a:p>
            <a:pPr lvl="0" rtl="0"/>
            <a:r>
              <a:rPr lang="el-GR" noProof="0" dirty="0"/>
              <a:t>Σύντομο βιογραφικό</a:t>
            </a:r>
          </a:p>
        </p:txBody>
      </p:sp>
      <p:sp>
        <p:nvSpPr>
          <p:cNvPr id="19" name="Θέση κειμένου 8"/>
          <p:cNvSpPr>
            <a:spLocks noGrp="1"/>
          </p:cNvSpPr>
          <p:nvPr>
            <p:ph type="body" sz="quarter" idx="41" hasCustomPrompt="1"/>
          </p:nvPr>
        </p:nvSpPr>
        <p:spPr>
          <a:xfrm>
            <a:off x="10068000"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l-GR" noProof="0" dirty="0"/>
              <a:t>Τίτλος</a:t>
            </a:r>
          </a:p>
        </p:txBody>
      </p:sp>
      <p:sp>
        <p:nvSpPr>
          <p:cNvPr id="20" name="Ορθογώνιο 6"/>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1" name="Ορθογώνιο 6"/>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2" name="Ορθογώνιο 6"/>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8" name="Θέση κειμένου 8"/>
          <p:cNvSpPr>
            <a:spLocks noGrp="1"/>
          </p:cNvSpPr>
          <p:nvPr>
            <p:ph type="body" sz="quarter" idx="17" hasCustomPrompt="1"/>
          </p:nvPr>
        </p:nvSpPr>
        <p:spPr>
          <a:xfrm>
            <a:off x="431800"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9" name="Θέση κειμένου 10"/>
          <p:cNvSpPr>
            <a:spLocks noGrp="1"/>
          </p:cNvSpPr>
          <p:nvPr>
            <p:ph type="body" sz="quarter" idx="18" hasCustomPrompt="1"/>
          </p:nvPr>
        </p:nvSpPr>
        <p:spPr>
          <a:xfrm>
            <a:off x="431800"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0" name="Θέση κειμένου 8"/>
          <p:cNvSpPr>
            <a:spLocks noGrp="1"/>
          </p:cNvSpPr>
          <p:nvPr>
            <p:ph type="body" sz="quarter" idx="33" hasCustomPrompt="1"/>
          </p:nvPr>
        </p:nvSpPr>
        <p:spPr>
          <a:xfrm>
            <a:off x="2375703"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11" name="Θέση κειμένου 10"/>
          <p:cNvSpPr>
            <a:spLocks noGrp="1"/>
          </p:cNvSpPr>
          <p:nvPr>
            <p:ph type="body" sz="quarter" idx="34" hasCustomPrompt="1"/>
          </p:nvPr>
        </p:nvSpPr>
        <p:spPr>
          <a:xfrm>
            <a:off x="2375703"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2" name="Θέση κειμένου 8"/>
          <p:cNvSpPr>
            <a:spLocks noGrp="1"/>
          </p:cNvSpPr>
          <p:nvPr>
            <p:ph type="body" sz="quarter" idx="35" hasCustomPrompt="1"/>
          </p:nvPr>
        </p:nvSpPr>
        <p:spPr>
          <a:xfrm>
            <a:off x="4319606"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13" name="Θέση κειμένου 10"/>
          <p:cNvSpPr>
            <a:spLocks noGrp="1"/>
          </p:cNvSpPr>
          <p:nvPr>
            <p:ph type="body" sz="quarter" idx="36" hasCustomPrompt="1"/>
          </p:nvPr>
        </p:nvSpPr>
        <p:spPr>
          <a:xfrm>
            <a:off x="4319606"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4" name="Θέση κειμένου 8"/>
          <p:cNvSpPr>
            <a:spLocks noGrp="1"/>
          </p:cNvSpPr>
          <p:nvPr>
            <p:ph type="body" sz="quarter" idx="37" hasCustomPrompt="1"/>
          </p:nvPr>
        </p:nvSpPr>
        <p:spPr>
          <a:xfrm>
            <a:off x="6263509"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15" name="Θέση κειμένου 10"/>
          <p:cNvSpPr>
            <a:spLocks noGrp="1"/>
          </p:cNvSpPr>
          <p:nvPr>
            <p:ph type="body" sz="quarter" idx="38" hasCustomPrompt="1"/>
          </p:nvPr>
        </p:nvSpPr>
        <p:spPr>
          <a:xfrm>
            <a:off x="6263509"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6" name="Θέση κειμένου 8"/>
          <p:cNvSpPr>
            <a:spLocks noGrp="1"/>
          </p:cNvSpPr>
          <p:nvPr>
            <p:ph type="body" sz="quarter" idx="39" hasCustomPrompt="1"/>
          </p:nvPr>
        </p:nvSpPr>
        <p:spPr>
          <a:xfrm>
            <a:off x="8207412"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17" name="Θέση κειμένου 10"/>
          <p:cNvSpPr>
            <a:spLocks noGrp="1"/>
          </p:cNvSpPr>
          <p:nvPr>
            <p:ph type="body" sz="quarter" idx="40" hasCustomPrompt="1"/>
          </p:nvPr>
        </p:nvSpPr>
        <p:spPr>
          <a:xfrm>
            <a:off x="8207412"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18" name="Θέση εικόνας 15"/>
          <p:cNvSpPr>
            <a:spLocks noGrp="1"/>
          </p:cNvSpPr>
          <p:nvPr>
            <p:ph type="pic" sz="quarter" idx="41" hasCustomPrompt="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19" name="Θέση εικόνας 15"/>
          <p:cNvSpPr>
            <a:spLocks noGrp="1"/>
          </p:cNvSpPr>
          <p:nvPr>
            <p:ph type="pic" sz="quarter" idx="42" hasCustomPrompt="1"/>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3" hasCustomPrompt="1"/>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1" name="Θέση εικόνας 15"/>
          <p:cNvSpPr>
            <a:spLocks noGrp="1"/>
          </p:cNvSpPr>
          <p:nvPr>
            <p:ph type="pic" sz="quarter" idx="44" hasCustomPrompt="1"/>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εικόνας 15"/>
          <p:cNvSpPr>
            <a:spLocks noGrp="1"/>
          </p:cNvSpPr>
          <p:nvPr>
            <p:ph type="pic" sz="quarter" idx="45" hasCustomPrompt="1"/>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3" name="Θέση κειμένου 8"/>
          <p:cNvSpPr>
            <a:spLocks noGrp="1"/>
          </p:cNvSpPr>
          <p:nvPr>
            <p:ph type="body" sz="quarter" idx="46" hasCustomPrompt="1"/>
          </p:nvPr>
        </p:nvSpPr>
        <p:spPr>
          <a:xfrm>
            <a:off x="10151313"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l-GR" noProof="0" dirty="0"/>
              <a:t>Πλήρες όνομα</a:t>
            </a:r>
          </a:p>
        </p:txBody>
      </p:sp>
      <p:sp>
        <p:nvSpPr>
          <p:cNvPr id="24" name="Θέση κειμένου 10"/>
          <p:cNvSpPr>
            <a:spLocks noGrp="1"/>
          </p:cNvSpPr>
          <p:nvPr>
            <p:ph type="body" sz="quarter" idx="47" hasCustomPrompt="1"/>
          </p:nvPr>
        </p:nvSpPr>
        <p:spPr>
          <a:xfrm>
            <a:off x="10151313" y="4797591"/>
            <a:ext cx="1620000" cy="720000"/>
          </a:xfrm>
        </p:spPr>
        <p:txBody>
          <a:bodyPr rtlCol="0"/>
          <a:lstStyle>
            <a:lvl1pPr marL="0" indent="0" algn="l">
              <a:buNone/>
              <a:defRPr sz="1400">
                <a:solidFill>
                  <a:schemeClr val="tx1">
                    <a:lumMod val="50000"/>
                    <a:lumOff val="50000"/>
                  </a:schemeClr>
                </a:solidFill>
              </a:defRPr>
            </a:lvl1pPr>
          </a:lstStyle>
          <a:p>
            <a:pPr lvl="0" rtl="0"/>
            <a:r>
              <a:rPr lang="el-GR" noProof="0" dirty="0"/>
              <a:t>Τίτλος</a:t>
            </a:r>
          </a:p>
        </p:txBody>
      </p:sp>
      <p:sp>
        <p:nvSpPr>
          <p:cNvPr id="25" name="Θέση εικόνας 15"/>
          <p:cNvSpPr>
            <a:spLocks noGrp="1"/>
          </p:cNvSpPr>
          <p:nvPr>
            <p:ph type="pic" sz="quarter" idx="48" hasCustomPrompt="1"/>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Θέση υποσέλιδου 6"/>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8" name="Σύμβολο κράτησης αριθμού διαφάνειας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4"/>
          <p:cNvSpPr>
            <a:spLocks noGrp="1"/>
          </p:cNvSpPr>
          <p:nvPr>
            <p:ph type="body" sz="quarter" idx="12" hasCustomPrompt="1"/>
          </p:nvPr>
        </p:nvSpPr>
        <p:spPr>
          <a:xfrm>
            <a:off x="4301550" y="1152000"/>
            <a:ext cx="3600450"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1" name="Θέση κειμένου 10"/>
          <p:cNvSpPr>
            <a:spLocks noGrp="1"/>
          </p:cNvSpPr>
          <p:nvPr>
            <p:ph type="body" sz="quarter" idx="13" hasCustomPrompt="1"/>
          </p:nvPr>
        </p:nvSpPr>
        <p:spPr>
          <a:xfrm>
            <a:off x="8171550" y="1152000"/>
            <a:ext cx="3600450"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Διαφάνεια τίτλου">
    <p:spTree>
      <p:nvGrpSpPr>
        <p:cNvPr id="1" name=""/>
        <p:cNvGrpSpPr/>
        <p:nvPr/>
      </p:nvGrpSpPr>
      <p:grpSpPr>
        <a:xfrm>
          <a:off x="0" y="0"/>
          <a:ext cx="0" cy="0"/>
          <a:chOff x="0" y="0"/>
          <a:chExt cx="0" cy="0"/>
        </a:xfrm>
      </p:grpSpPr>
      <p:sp>
        <p:nvSpPr>
          <p:cNvPr id="12" name="Θέση εικόνας 10"/>
          <p:cNvSpPr>
            <a:spLocks noGrp="1"/>
          </p:cNvSpPr>
          <p:nvPr>
            <p:ph type="pic" sz="quarter" idx="13" hasCustomPrompt="1"/>
          </p:nvPr>
        </p:nvSpPr>
        <p:spPr>
          <a:xfrm>
            <a:off x="0" y="0"/>
            <a:ext cx="12192000" cy="6778800"/>
          </a:xfrm>
          <a:solidFill>
            <a:schemeClr val="bg1">
              <a:lumMod val="95000"/>
            </a:schemeClr>
          </a:solidFill>
        </p:spPr>
        <p:txBody>
          <a:bodyPr tIns="0" rIns="540000" rtlCol="0" anchor="ctr"/>
          <a:lstStyle>
            <a:lvl1pPr marL="0" indent="0" algn="r">
              <a:buNone/>
              <a:defRPr/>
            </a:lvl1pPr>
          </a:lstStyle>
          <a:p>
            <a:pPr rtl="0"/>
            <a:r>
              <a:rPr lang="el-GR" noProof="0" dirty="0"/>
              <a:t>Εισαγάγετε ή μεταφέρετε και αποθέστε τη φωτογραφία σας</a:t>
            </a:r>
          </a:p>
        </p:txBody>
      </p:sp>
      <p:sp>
        <p:nvSpPr>
          <p:cNvPr id="13" name="Ορθογώνιο 12"/>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Ορθογώνιο 13"/>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144000" y="144000"/>
            <a:ext cx="4860000" cy="6480000"/>
          </a:xfrm>
          <a:solidFill>
            <a:schemeClr val="bg1"/>
          </a:solidFill>
          <a:ln>
            <a:noFill/>
          </a:ln>
        </p:spPr>
        <p:txBody>
          <a:bodyPr lIns="432000" tIns="72000" rIns="288000" bIns="1404000" rtlCol="0" anchor="b"/>
          <a:lstStyle>
            <a:lvl1pPr algn="l">
              <a:defRPr sz="5000">
                <a:solidFill>
                  <a:schemeClr val="tx1">
                    <a:lumMod val="75000"/>
                    <a:lumOff val="25000"/>
                  </a:schemeClr>
                </a:solidFill>
              </a:defRPr>
            </a:lvl1pPr>
          </a:lstStyle>
          <a:p>
            <a:pPr rtl="0"/>
            <a:r>
              <a:rPr lang="el-GR" noProof="0" dirty="0"/>
              <a:t>Τίτλος εξωφύλλου 2</a:t>
            </a:r>
          </a:p>
        </p:txBody>
      </p:sp>
      <p:sp>
        <p:nvSpPr>
          <p:cNvPr id="3" name="Υπότιτλος 2"/>
          <p:cNvSpPr>
            <a:spLocks noGrp="1"/>
          </p:cNvSpPr>
          <p:nvPr>
            <p:ph type="subTitle" idx="1" hasCustomPrompt="1"/>
          </p:nvPr>
        </p:nvSpPr>
        <p:spPr>
          <a:xfrm>
            <a:off x="607606" y="557849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6" name="Θέση εικόνας 5"/>
          <p:cNvSpPr>
            <a:spLocks noGrp="1"/>
          </p:cNvSpPr>
          <p:nvPr>
            <p:ph type="pic" sz="quarter" idx="14" hasCustomPrompt="1"/>
          </p:nvPr>
        </p:nvSpPr>
        <p:spPr>
          <a:xfrm>
            <a:off x="607606" y="764518"/>
            <a:ext cx="3932788" cy="2448000"/>
          </a:xfrm>
          <a:solidFill>
            <a:schemeClr val="bg1">
              <a:lumMod val="95000"/>
            </a:schemeClr>
          </a:solidFill>
        </p:spPr>
        <p:txBody>
          <a:bodyPr rtlCol="0" anchor="ctr"/>
          <a:lstStyle>
            <a:lvl1pPr marL="0" indent="0" algn="ctr">
              <a:buNone/>
              <a:defRPr/>
            </a:lvl1pPr>
          </a:lstStyle>
          <a:p>
            <a:pPr rtl="0"/>
            <a:r>
              <a:rPr lang="el-GR" noProof="0"/>
              <a:t>Κάντε κλικ στο εικονίδιο για να προσθέσετε εικόνα</a:t>
            </a:r>
            <a:endParaRPr lang="el-GR"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Θέση υποσέλιδου 6"/>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8" name="Σύμβολο κράτησης αριθμού διαφάνειας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4"/>
          <p:cNvSpPr>
            <a:spLocks noGrp="1"/>
          </p:cNvSpPr>
          <p:nvPr>
            <p:ph type="body" sz="quarter" idx="12" hasCustomPrompt="1"/>
          </p:nvPr>
        </p:nvSpPr>
        <p:spPr>
          <a:xfrm>
            <a:off x="2726412" y="1152525"/>
            <a:ext cx="2160588"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3" name="Θέση κειμένου 12"/>
          <p:cNvSpPr>
            <a:spLocks noGrp="1"/>
          </p:cNvSpPr>
          <p:nvPr>
            <p:ph type="body" sz="quarter" idx="13" hasCustomPrompt="1"/>
          </p:nvPr>
        </p:nvSpPr>
        <p:spPr>
          <a:xfrm>
            <a:off x="5021412" y="1152525"/>
            <a:ext cx="2160588"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5" name="Θέση κειμένου 14"/>
          <p:cNvSpPr>
            <a:spLocks noGrp="1"/>
          </p:cNvSpPr>
          <p:nvPr>
            <p:ph type="body" sz="quarter" idx="14" hasCustomPrompt="1"/>
          </p:nvPr>
        </p:nvSpPr>
        <p:spPr>
          <a:xfrm>
            <a:off x="7316412" y="1148060"/>
            <a:ext cx="2160588"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7" name="Θέση κειμένου 16"/>
          <p:cNvSpPr>
            <a:spLocks noGrp="1"/>
          </p:cNvSpPr>
          <p:nvPr>
            <p:ph type="body" sz="quarter" idx="15" hasCustomPrompt="1"/>
          </p:nvPr>
        </p:nvSpPr>
        <p:spPr>
          <a:xfrm>
            <a:off x="9611412" y="1152525"/>
            <a:ext cx="2160588" cy="50387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υποδείγματος κειμένου</a:t>
            </a:r>
          </a:p>
        </p:txBody>
      </p:sp>
      <p:sp>
        <p:nvSpPr>
          <p:cNvPr id="4" name="Θέση περιεχομένου 3"/>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0" name="Θέση υποσέλιδου 9"/>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11" name="Σύμβολο κράτησης θέσης αριθμού διαφάνειας 10"/>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8" name="Θέση κειμένου 7"/>
          <p:cNvSpPr>
            <a:spLocks noGrp="1"/>
          </p:cNvSpPr>
          <p:nvPr>
            <p:ph type="body" sz="quarter" idx="12" hasCustomPrompt="1"/>
          </p:nvPr>
        </p:nvSpPr>
        <p:spPr>
          <a:xfrm>
            <a:off x="6299887" y="1584325"/>
            <a:ext cx="5472113" cy="4606925"/>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12" name="Θέση κειμένου 11"/>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el-GR" noProof="0"/>
              <a:t>Επεξεργασία στυλ υποδείγματος κειμένου</a:t>
            </a:r>
          </a:p>
        </p:txBody>
      </p:sp>
      <p:cxnSp>
        <p:nvCxnSpPr>
          <p:cNvPr id="9" name="Ευθεία γραμμή σύνδεσης 8"/>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5" name="Θέση υποσέλιδου 4"/>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6" name="Θέση αριθμού διαφάνειας 5"/>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2" name="Τίτλος 1"/>
          <p:cNvSpPr>
            <a:spLocks noGrp="1"/>
          </p:cNvSpPr>
          <p:nvPr>
            <p:ph type="title" hasCustomPrompt="1"/>
          </p:nvPr>
        </p:nvSpPr>
        <p:spPr/>
        <p:txBody>
          <a:bodyPr rtlCol="0"/>
          <a:lstStyle/>
          <a:p>
            <a:pPr rtl="0"/>
            <a:r>
              <a:rPr lang="el-GR" noProof="0"/>
              <a:t>Κάντε κλικ για να επεξεργαστείτε τον τίτλο υποδείγματος</a:t>
            </a:r>
            <a:endParaRPr lang="el-GR"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Διαφάνεια τίτλου">
    <p:spTree>
      <p:nvGrpSpPr>
        <p:cNvPr id="1" name=""/>
        <p:cNvGrpSpPr/>
        <p:nvPr/>
      </p:nvGrpSpPr>
      <p:grpSpPr>
        <a:xfrm>
          <a:off x="0" y="0"/>
          <a:ext cx="0" cy="0"/>
          <a:chOff x="0" y="0"/>
          <a:chExt cx="0" cy="0"/>
        </a:xfrm>
      </p:grpSpPr>
      <p:sp>
        <p:nvSpPr>
          <p:cNvPr id="12" name="Θέση εικόνας 10"/>
          <p:cNvSpPr>
            <a:spLocks noGrp="1"/>
          </p:cNvSpPr>
          <p:nvPr>
            <p:ph type="pic" sz="quarter" idx="13" hasCustomPrompt="1"/>
          </p:nvPr>
        </p:nvSpPr>
        <p:spPr>
          <a:xfrm>
            <a:off x="0" y="0"/>
            <a:ext cx="12192000" cy="6778800"/>
          </a:xfrm>
          <a:solidFill>
            <a:schemeClr val="bg1">
              <a:lumMod val="95000"/>
            </a:schemeClr>
          </a:solidFill>
        </p:spPr>
        <p:txBody>
          <a:bodyPr tIns="1116000" rIns="0" rtlCol="0" anchor="t"/>
          <a:lstStyle>
            <a:lvl1pPr marL="0" indent="0" algn="ctr">
              <a:buNone/>
              <a:defRPr/>
            </a:lvl1pPr>
          </a:lstStyle>
          <a:p>
            <a:pPr rtl="0"/>
            <a:r>
              <a:rPr lang="el-GR" noProof="0" dirty="0"/>
              <a:t>Εισαγάγετε ή μεταφέρετε και αποθέστε τη φωτογραφία σας</a:t>
            </a:r>
          </a:p>
        </p:txBody>
      </p:sp>
      <p:sp>
        <p:nvSpPr>
          <p:cNvPr id="13" name="Ορθογώνιο 12"/>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Ορθογώνιο 13"/>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144000" y="144000"/>
            <a:ext cx="4860000" cy="6480000"/>
          </a:xfrm>
          <a:solidFill>
            <a:schemeClr val="bg1"/>
          </a:solidFill>
          <a:ln>
            <a:noFill/>
          </a:ln>
        </p:spPr>
        <p:txBody>
          <a:bodyPr lIns="432000" tIns="72000" rIns="288000" bIns="2448000" rtlCol="0" anchor="b"/>
          <a:lstStyle>
            <a:lvl1pPr algn="l">
              <a:defRPr sz="5500">
                <a:solidFill>
                  <a:schemeClr val="tx1">
                    <a:lumMod val="75000"/>
                    <a:lumOff val="25000"/>
                  </a:schemeClr>
                </a:solidFill>
              </a:defRPr>
            </a:lvl1pPr>
          </a:lstStyle>
          <a:p>
            <a:pPr rtl="0"/>
            <a:r>
              <a:rPr lang="el-GR" noProof="0" dirty="0"/>
              <a:t>Ευχαριστούμε</a:t>
            </a:r>
          </a:p>
        </p:txBody>
      </p:sp>
      <p:sp>
        <p:nvSpPr>
          <p:cNvPr id="3" name="Υπότιτλος 2"/>
          <p:cNvSpPr>
            <a:spLocks noGrp="1"/>
          </p:cNvSpPr>
          <p:nvPr>
            <p:ph type="subTitle" idx="1" hasCustomPrompt="1"/>
          </p:nvPr>
        </p:nvSpPr>
        <p:spPr>
          <a:xfrm>
            <a:off x="1038224" y="4504149"/>
            <a:ext cx="3349381" cy="252000"/>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Πλήρες όνομα</a:t>
            </a:r>
          </a:p>
        </p:txBody>
      </p:sp>
      <p:sp>
        <p:nvSpPr>
          <p:cNvPr id="5" name="Θέση κειμένου 4"/>
          <p:cNvSpPr>
            <a:spLocks noGrp="1"/>
          </p:cNvSpPr>
          <p:nvPr>
            <p:ph type="body" sz="quarter" idx="15" hasCustomPrompt="1"/>
          </p:nvPr>
        </p:nvSpPr>
        <p:spPr>
          <a:xfrm>
            <a:off x="1038224" y="4908147"/>
            <a:ext cx="3349381"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Τηλέφωνο</a:t>
            </a:r>
          </a:p>
        </p:txBody>
      </p:sp>
      <p:sp>
        <p:nvSpPr>
          <p:cNvPr id="11" name="Θέση κειμένου 10"/>
          <p:cNvSpPr>
            <a:spLocks noGrp="1"/>
          </p:cNvSpPr>
          <p:nvPr>
            <p:ph type="body" sz="quarter" idx="16" hasCustomPrompt="1"/>
          </p:nvPr>
        </p:nvSpPr>
        <p:spPr>
          <a:xfrm>
            <a:off x="1038631" y="5312145"/>
            <a:ext cx="3349381" cy="252000"/>
          </a:xfrm>
        </p:spPr>
        <p:txBody>
          <a:bodyPr rtlCol="0"/>
          <a:lstStyle>
            <a:lvl1pPr marL="0" indent="0">
              <a:buNone/>
              <a:defRPr/>
            </a:lvl1pPr>
          </a:lstStyle>
          <a:p>
            <a:pPr lvl="0" rtl="0"/>
            <a:r>
              <a:rPr lang="el-GR" noProof="0" dirty="0"/>
              <a:t>Email</a:t>
            </a:r>
          </a:p>
        </p:txBody>
      </p:sp>
      <p:sp>
        <p:nvSpPr>
          <p:cNvPr id="16" name="Θέση κειμένου 15"/>
          <p:cNvSpPr>
            <a:spLocks noGrp="1"/>
          </p:cNvSpPr>
          <p:nvPr>
            <p:ph type="body" sz="quarter" idx="17" hasCustomPrompt="1"/>
          </p:nvPr>
        </p:nvSpPr>
        <p:spPr>
          <a:xfrm>
            <a:off x="1026094" y="5715370"/>
            <a:ext cx="3350644" cy="252413"/>
          </a:xfrm>
        </p:spPr>
        <p:txBody>
          <a:bodyPr rtlCol="0"/>
          <a:lstStyle>
            <a:lvl1pPr marL="0" indent="0">
              <a:buNone/>
              <a:defRPr/>
            </a:lvl1pPr>
          </a:lstStyle>
          <a:p>
            <a:pPr lvl="0" rtl="0"/>
            <a:r>
              <a:rPr lang="el-GR" noProof="0" dirty="0"/>
              <a:t>Τοποθεσία Web</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Διαφάνεια τίτλου">
    <p:spTree>
      <p:nvGrpSpPr>
        <p:cNvPr id="1" name=""/>
        <p:cNvGrpSpPr/>
        <p:nvPr/>
      </p:nvGrpSpPr>
      <p:grpSpPr>
        <a:xfrm>
          <a:off x="0" y="0"/>
          <a:ext cx="0" cy="0"/>
          <a:chOff x="0" y="0"/>
          <a:chExt cx="0" cy="0"/>
        </a:xfrm>
      </p:grpSpPr>
      <p:sp>
        <p:nvSpPr>
          <p:cNvPr id="11" name="Θέση εικόνας 10"/>
          <p:cNvSpPr>
            <a:spLocks noGrp="1"/>
          </p:cNvSpPr>
          <p:nvPr>
            <p:ph type="pic" sz="quarter" idx="13" hasCustomPrompt="1"/>
          </p:nvPr>
        </p:nvSpPr>
        <p:spPr>
          <a:xfrm>
            <a:off x="0" y="0"/>
            <a:ext cx="12192000" cy="6013450"/>
          </a:xfrm>
          <a:solidFill>
            <a:schemeClr val="bg1">
              <a:lumMod val="95000"/>
            </a:schemeClr>
          </a:solidFill>
        </p:spPr>
        <p:txBody>
          <a:bodyPr lIns="576000" tIns="0" rIns="36000" bIns="0" rtlCol="0" anchor="ctr"/>
          <a:lstStyle>
            <a:lvl1pPr marL="0" indent="0" algn="l">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4500">
                <a:solidFill>
                  <a:schemeClr val="tx1">
                    <a:lumMod val="75000"/>
                    <a:lumOff val="25000"/>
                  </a:schemeClr>
                </a:solidFill>
              </a:defRPr>
            </a:lvl1pPr>
          </a:lstStyle>
          <a:p>
            <a:pPr rtl="0"/>
            <a:r>
              <a:rPr lang="el-GR" noProof="0" dirty="0"/>
              <a:t>Τίτλος διαφάνειας διαχωρισμού</a:t>
            </a:r>
          </a:p>
        </p:txBody>
      </p:sp>
      <p:sp>
        <p:nvSpPr>
          <p:cNvPr id="3" name="Υπότιτλος 2"/>
          <p:cNvSpPr>
            <a:spLocks noGrp="1"/>
          </p:cNvSpPr>
          <p:nvPr>
            <p:ph type="subTitle" idx="1" hasCustomPrompt="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9" name="Θέση υποσέλιδου 8"/>
          <p:cNvSpPr>
            <a:spLocks noGrp="1"/>
          </p:cNvSpPr>
          <p:nvPr>
            <p:ph type="ftr" sz="quarter" idx="12"/>
          </p:nvPr>
        </p:nvSpPr>
        <p:spPr/>
        <p:txBody>
          <a:bodyPr rtlCol="0"/>
          <a:lstStyle/>
          <a:p>
            <a:pPr rtl="0"/>
            <a:r>
              <a:rPr lang="el-GR" noProof="0"/>
              <a:t>Προσθέστε υποσέλιδο</a:t>
            </a:r>
            <a:endParaRPr lang="el-GR" noProof="0" dirty="0"/>
          </a:p>
        </p:txBody>
      </p:sp>
      <p:sp>
        <p:nvSpPr>
          <p:cNvPr id="8" name="Θέση εικόνας 5"/>
          <p:cNvSpPr>
            <a:spLocks noGrp="1"/>
          </p:cNvSpPr>
          <p:nvPr>
            <p:ph type="pic" sz="quarter" idx="14" hasCustomPrompt="1"/>
          </p:nvPr>
        </p:nvSpPr>
        <p:spPr>
          <a:xfrm>
            <a:off x="7652806" y="764519"/>
            <a:ext cx="3932788" cy="1872000"/>
          </a:xfrm>
          <a:solidFill>
            <a:schemeClr val="bg1">
              <a:lumMod val="95000"/>
            </a:schemeClr>
          </a:solidFill>
        </p:spPr>
        <p:txBody>
          <a:bodyPr rtlCol="0" anchor="ctr"/>
          <a:lstStyle>
            <a:lvl1pPr marL="0" indent="0" algn="ctr">
              <a:buNone/>
              <a:defRPr/>
            </a:lvl1pPr>
          </a:lstStyle>
          <a:p>
            <a:pPr rtl="0"/>
            <a:r>
              <a:rPr lang="el-GR" noProof="0"/>
              <a:t>Κάντε κλικ στο εικονίδιο για να προσθέσετε εικόνα</a:t>
            </a:r>
            <a:endParaRPr lang="el-G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Διαφάνεια τίτλου">
    <p:spTree>
      <p:nvGrpSpPr>
        <p:cNvPr id="1" name=""/>
        <p:cNvGrpSpPr/>
        <p:nvPr/>
      </p:nvGrpSpPr>
      <p:grpSpPr>
        <a:xfrm>
          <a:off x="0" y="0"/>
          <a:ext cx="0" cy="0"/>
          <a:chOff x="0" y="0"/>
          <a:chExt cx="0" cy="0"/>
        </a:xfrm>
      </p:grpSpPr>
      <p:sp>
        <p:nvSpPr>
          <p:cNvPr id="4" name="Ορθογώνιο 3"/>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4500">
                <a:solidFill>
                  <a:schemeClr val="tx1">
                    <a:lumMod val="75000"/>
                    <a:lumOff val="25000"/>
                  </a:schemeClr>
                </a:solidFill>
              </a:defRPr>
            </a:lvl1pPr>
          </a:lstStyle>
          <a:p>
            <a:pPr rtl="0"/>
            <a:r>
              <a:rPr lang="el-GR" noProof="0" dirty="0"/>
              <a:t>Κάντε κλικ για να επεξεργαστείτε τον τίτλο σας</a:t>
            </a:r>
          </a:p>
        </p:txBody>
      </p:sp>
      <p:sp>
        <p:nvSpPr>
          <p:cNvPr id="3" name="Υπότιτλος 2"/>
          <p:cNvSpPr>
            <a:spLocks noGrp="1"/>
          </p:cNvSpPr>
          <p:nvPr>
            <p:ph type="subTitle" idx="1" hasCustomPrompt="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9" name="Θέση υποσέλιδου 8"/>
          <p:cNvSpPr>
            <a:spLocks noGrp="1"/>
          </p:cNvSpPr>
          <p:nvPr>
            <p:ph type="ftr" sz="quarter" idx="12"/>
          </p:nvPr>
        </p:nvSpPr>
        <p:spPr/>
        <p:txBody>
          <a:bodyPr rtlCol="0"/>
          <a:lstStyle/>
          <a:p>
            <a:pPr rtl="0"/>
            <a:r>
              <a:rPr lang="el-GR" noProof="0"/>
              <a:t>Προσθέστε υποσέλιδο</a:t>
            </a:r>
            <a:endParaRPr lang="el-GR" noProof="0" dirty="0"/>
          </a:p>
        </p:txBody>
      </p:sp>
      <p:sp>
        <p:nvSpPr>
          <p:cNvPr id="12" name="Θέση εικόνας 5"/>
          <p:cNvSpPr>
            <a:spLocks noGrp="1"/>
          </p:cNvSpPr>
          <p:nvPr>
            <p:ph type="pic" sz="quarter" idx="16" hasCustomPrompt="1"/>
          </p:nvPr>
        </p:nvSpPr>
        <p:spPr>
          <a:xfrm>
            <a:off x="7652806" y="764519"/>
            <a:ext cx="1872000" cy="1872000"/>
          </a:xfrm>
          <a:solidFill>
            <a:schemeClr val="bg1">
              <a:lumMod val="95000"/>
            </a:schemeClr>
          </a:solidFill>
        </p:spPr>
        <p:txBody>
          <a:bodyPr rtlCol="0" anchor="ct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3" name="Θέση εικόνας 5"/>
          <p:cNvSpPr>
            <a:spLocks noGrp="1"/>
          </p:cNvSpPr>
          <p:nvPr>
            <p:ph type="pic" sz="quarter" idx="17" hasCustomPrompt="1"/>
          </p:nvPr>
        </p:nvSpPr>
        <p:spPr>
          <a:xfrm>
            <a:off x="9713594" y="764519"/>
            <a:ext cx="1872000" cy="1872000"/>
          </a:xfrm>
          <a:solidFill>
            <a:schemeClr val="bg1">
              <a:lumMod val="95000"/>
            </a:schemeClr>
          </a:solidFill>
        </p:spPr>
        <p:txBody>
          <a:bodyPr rtlCol="0" anchor="ct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6" name="Θέση κειμένου 15"/>
          <p:cNvSpPr>
            <a:spLocks noGrp="1"/>
          </p:cNvSpPr>
          <p:nvPr>
            <p:ph type="body" sz="quarter" idx="18" hasCustomPrompt="1"/>
          </p:nvPr>
        </p:nvSpPr>
        <p:spPr>
          <a:xfrm>
            <a:off x="424800" y="3327399"/>
            <a:ext cx="6350000" cy="2560498"/>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8"/>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8" name="Θέση κειμένου 10"/>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9" name="Θέση κειμένου 8"/>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0" name="Θέση κειμένου 10"/>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1" name="Θέση κειμένου 8"/>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3</a:t>
            </a:r>
          </a:p>
        </p:txBody>
      </p:sp>
      <p:sp>
        <p:nvSpPr>
          <p:cNvPr id="12" name="Θέση κειμένου 10"/>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4</a:t>
            </a:r>
          </a:p>
        </p:txBody>
      </p:sp>
      <p:sp>
        <p:nvSpPr>
          <p:cNvPr id="14" name="Θέση κειμένου 10"/>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5" name="Θέση κειμένου 8"/>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5</a:t>
            </a:r>
          </a:p>
        </p:txBody>
      </p:sp>
      <p:sp>
        <p:nvSpPr>
          <p:cNvPr id="16" name="Θέση κειμένου 10"/>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7" name="Θέση εικόνας 15"/>
          <p:cNvSpPr>
            <a:spLocks noGrp="1"/>
          </p:cNvSpPr>
          <p:nvPr>
            <p:ph type="pic" sz="quarter" idx="41" hasCustomPrompt="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18" name="Θέση εικόνας 15"/>
          <p:cNvSpPr>
            <a:spLocks noGrp="1"/>
          </p:cNvSpPr>
          <p:nvPr>
            <p:ph type="pic" sz="quarter" idx="42" hasCustomPrompt="1"/>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19" name="Θέση εικόνας 15"/>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1" name="Θέση εικόνας 15"/>
          <p:cNvSpPr>
            <a:spLocks noGrp="1"/>
          </p:cNvSpPr>
          <p:nvPr>
            <p:ph type="pic" sz="quarter" idx="45" hasCustomPrompt="1"/>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23" name="Ορθογώνιο 6"/>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4" name="Ορθογώνιο 6"/>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5" name="Ορθογώνιο 6"/>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6" name="Ορθογώνιο 6"/>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Ορθογώνιο 6"/>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Μόνο τίτλος">
    <p:spTree>
      <p:nvGrpSpPr>
        <p:cNvPr id="1" name=""/>
        <p:cNvGrpSpPr/>
        <p:nvPr/>
      </p:nvGrpSpPr>
      <p:grpSpPr>
        <a:xfrm>
          <a:off x="0" y="0"/>
          <a:ext cx="0" cy="0"/>
          <a:chOff x="0" y="0"/>
          <a:chExt cx="0" cy="0"/>
        </a:xfrm>
      </p:grpSpPr>
      <p:sp>
        <p:nvSpPr>
          <p:cNvPr id="23" name="Θέση εικόνας 10"/>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title" hasCustomPrompt="1"/>
          </p:nvPr>
        </p:nvSpPr>
        <p:spPr>
          <a:xfrm>
            <a:off x="5111900" y="432000"/>
            <a:ext cx="6660100" cy="432000"/>
          </a:xfrm>
        </p:spPr>
        <p:txBody>
          <a:bodyPr rtlCol="0"/>
          <a:lstStyle>
            <a:lvl1pPr>
              <a:defRPr sz="2300">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11" name="Θέση κειμένου 8"/>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12" name="Θέση κειμένου 10"/>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4" name="Θέση κειμένου 10"/>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5" name="Θέση κειμένου 8"/>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3</a:t>
            </a:r>
          </a:p>
        </p:txBody>
      </p:sp>
      <p:sp>
        <p:nvSpPr>
          <p:cNvPr id="16" name="Θέση κειμένου 10"/>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9" name="Θέση εικόνας 15"/>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1" name="Θέση εικόνας 15"/>
          <p:cNvSpPr>
            <a:spLocks noGrp="1"/>
          </p:cNvSpPr>
          <p:nvPr>
            <p:ph type="pic" sz="quarter" idx="45" hasCustomPrompt="1"/>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κειμένου 5"/>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grpSp>
        <p:nvGrpSpPr>
          <p:cNvPr id="25" name="Ομάδα 24"/>
          <p:cNvGrpSpPr/>
          <p:nvPr userDrawn="1"/>
        </p:nvGrpSpPr>
        <p:grpSpPr>
          <a:xfrm>
            <a:off x="323999" y="323998"/>
            <a:ext cx="4320000" cy="6120000"/>
            <a:chOff x="180000" y="180000"/>
            <a:chExt cx="4330700" cy="6292683"/>
          </a:xfrm>
        </p:grpSpPr>
        <p:sp>
          <p:nvSpPr>
            <p:cNvPr id="26"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
        <p:nvSpPr>
          <p:cNvPr id="24" name="Ορθογώνιο 6"/>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8" name="Ορθογώνιο 6"/>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Ορθογώνιο 6"/>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Μόνο τίτλος">
    <p:spTree>
      <p:nvGrpSpPr>
        <p:cNvPr id="1" name=""/>
        <p:cNvGrpSpPr/>
        <p:nvPr/>
      </p:nvGrpSpPr>
      <p:grpSpPr>
        <a:xfrm>
          <a:off x="0" y="0"/>
          <a:ext cx="0" cy="0"/>
          <a:chOff x="0" y="0"/>
          <a:chExt cx="0" cy="0"/>
        </a:xfrm>
      </p:grpSpPr>
      <p:sp>
        <p:nvSpPr>
          <p:cNvPr id="23" name="Θέση εικόνας 10"/>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el-GR" noProof="0" dirty="0"/>
              <a:t>Εισαγάγετε ή μεταφέρετε και αποθέστε τη φωτογραφία σας</a:t>
            </a:r>
          </a:p>
        </p:txBody>
      </p:sp>
      <p:sp>
        <p:nvSpPr>
          <p:cNvPr id="2" name="Τίτλος 1"/>
          <p:cNvSpPr>
            <a:spLocks noGrp="1"/>
          </p:cNvSpPr>
          <p:nvPr>
            <p:ph type="title" hasCustomPrompt="1"/>
          </p:nvPr>
        </p:nvSpPr>
        <p:spPr>
          <a:xfrm>
            <a:off x="5111900" y="432000"/>
            <a:ext cx="6660100" cy="432000"/>
          </a:xfrm>
        </p:spPr>
        <p:txBody>
          <a:bodyPr rtlCol="0"/>
          <a:lstStyle>
            <a:lvl1pPr>
              <a:defRPr sz="2300">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11" name="Θέση κειμένου 8"/>
          <p:cNvSpPr>
            <a:spLocks noGrp="1"/>
          </p:cNvSpPr>
          <p:nvPr>
            <p:ph type="body" sz="quarter" idx="35" hasCustomPrompt="1"/>
          </p:nvPr>
        </p:nvSpPr>
        <p:spPr>
          <a:xfrm>
            <a:off x="6502388"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12" name="Θέση κειμένου 10"/>
          <p:cNvSpPr>
            <a:spLocks noGrp="1"/>
          </p:cNvSpPr>
          <p:nvPr>
            <p:ph type="body" sz="quarter" idx="36" hasCustomPrompt="1"/>
          </p:nvPr>
        </p:nvSpPr>
        <p:spPr>
          <a:xfrm>
            <a:off x="6502388" y="2721591"/>
            <a:ext cx="1872000" cy="360000"/>
          </a:xfrm>
        </p:spPr>
        <p:txBody>
          <a:bodyPr rtlCol="0"/>
          <a:lstStyle>
            <a:lvl1pPr marL="0" indent="0" algn="l">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p:cNvSpPr>
            <a:spLocks noGrp="1"/>
          </p:cNvSpPr>
          <p:nvPr>
            <p:ph type="body" sz="quarter" idx="37" hasCustomPrompt="1"/>
          </p:nvPr>
        </p:nvSpPr>
        <p:spPr>
          <a:xfrm>
            <a:off x="9899313"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4" name="Θέση κειμένου 10"/>
          <p:cNvSpPr>
            <a:spLocks noGrp="1"/>
          </p:cNvSpPr>
          <p:nvPr>
            <p:ph type="body" sz="quarter" idx="38" hasCustomPrompt="1"/>
          </p:nvPr>
        </p:nvSpPr>
        <p:spPr>
          <a:xfrm>
            <a:off x="9899313" y="2721591"/>
            <a:ext cx="1872000" cy="360000"/>
          </a:xfrm>
        </p:spPr>
        <p:txBody>
          <a:bodyPr rtlCol="0"/>
          <a:lstStyle>
            <a:lvl1pPr marL="0" indent="0" algn="l">
              <a:buNone/>
              <a:defRPr sz="1400">
                <a:solidFill>
                  <a:schemeClr val="tx1">
                    <a:lumMod val="75000"/>
                    <a:lumOff val="25000"/>
                  </a:schemeClr>
                </a:solidFill>
              </a:defRPr>
            </a:lvl1pPr>
          </a:lstStyle>
          <a:p>
            <a:pPr lvl="0" rtl="0"/>
            <a:r>
              <a:rPr lang="el-GR" noProof="0" dirty="0"/>
              <a:t>Περιγραφή κουκκίδας</a:t>
            </a:r>
          </a:p>
        </p:txBody>
      </p:sp>
      <p:sp>
        <p:nvSpPr>
          <p:cNvPr id="19" name="Θέση εικόνας 15"/>
          <p:cNvSpPr>
            <a:spLocks noGrp="1"/>
          </p:cNvSpPr>
          <p:nvPr>
            <p:ph type="pic" sz="quarter" idx="43" hasCustomPrompt="1"/>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spc="-5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4" hasCustomPrompt="1"/>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spc="-5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κειμένου 5"/>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grpSp>
        <p:nvGrpSpPr>
          <p:cNvPr id="25" name="Ομάδα 24"/>
          <p:cNvGrpSpPr/>
          <p:nvPr userDrawn="1"/>
        </p:nvGrpSpPr>
        <p:grpSpPr>
          <a:xfrm>
            <a:off x="323999" y="323998"/>
            <a:ext cx="4320000" cy="6120000"/>
            <a:chOff x="180000" y="180000"/>
            <a:chExt cx="4330700" cy="6292683"/>
          </a:xfrm>
        </p:grpSpPr>
        <p:sp>
          <p:nvSpPr>
            <p:cNvPr id="26"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
        <p:nvSpPr>
          <p:cNvPr id="33" name="Θέση κειμένου 8"/>
          <p:cNvSpPr>
            <a:spLocks noGrp="1"/>
          </p:cNvSpPr>
          <p:nvPr>
            <p:ph type="body" sz="quarter" idx="45" hasCustomPrompt="1"/>
          </p:nvPr>
        </p:nvSpPr>
        <p:spPr>
          <a:xfrm>
            <a:off x="6502388"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34" name="Θέση κειμένου 10"/>
          <p:cNvSpPr>
            <a:spLocks noGrp="1"/>
          </p:cNvSpPr>
          <p:nvPr>
            <p:ph type="body" sz="quarter" idx="46" hasCustomPrompt="1"/>
          </p:nvPr>
        </p:nvSpPr>
        <p:spPr>
          <a:xfrm>
            <a:off x="6502388" y="4348309"/>
            <a:ext cx="1872000" cy="360000"/>
          </a:xfrm>
        </p:spPr>
        <p:txBody>
          <a:bodyPr rtlCol="0"/>
          <a:lstStyle>
            <a:lvl1pPr marL="0" indent="0" algn="l">
              <a:buNone/>
              <a:defRPr sz="1400">
                <a:solidFill>
                  <a:schemeClr val="tx1">
                    <a:lumMod val="75000"/>
                    <a:lumOff val="25000"/>
                  </a:schemeClr>
                </a:solidFill>
              </a:defRPr>
            </a:lvl1pPr>
          </a:lstStyle>
          <a:p>
            <a:pPr lvl="0" rtl="0"/>
            <a:r>
              <a:rPr lang="el-GR" noProof="0" dirty="0"/>
              <a:t>Περιγραφή κουκκίδας</a:t>
            </a:r>
          </a:p>
        </p:txBody>
      </p:sp>
      <p:sp>
        <p:nvSpPr>
          <p:cNvPr id="35" name="Θέση κειμένου 8"/>
          <p:cNvSpPr>
            <a:spLocks noGrp="1"/>
          </p:cNvSpPr>
          <p:nvPr>
            <p:ph type="body" sz="quarter" idx="47" hasCustomPrompt="1"/>
          </p:nvPr>
        </p:nvSpPr>
        <p:spPr>
          <a:xfrm>
            <a:off x="9899313"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36" name="Θέση κειμένου 10"/>
          <p:cNvSpPr>
            <a:spLocks noGrp="1"/>
          </p:cNvSpPr>
          <p:nvPr>
            <p:ph type="body" sz="quarter" idx="48" hasCustomPrompt="1"/>
          </p:nvPr>
        </p:nvSpPr>
        <p:spPr>
          <a:xfrm>
            <a:off x="9899313" y="4348309"/>
            <a:ext cx="1872000" cy="360000"/>
          </a:xfrm>
        </p:spPr>
        <p:txBody>
          <a:bodyPr rtlCol="0"/>
          <a:lstStyle>
            <a:lvl1pPr marL="0" indent="0" algn="l">
              <a:buNone/>
              <a:defRPr sz="1400">
                <a:solidFill>
                  <a:schemeClr val="tx1">
                    <a:lumMod val="75000"/>
                    <a:lumOff val="25000"/>
                  </a:schemeClr>
                </a:solidFill>
              </a:defRPr>
            </a:lvl1pPr>
          </a:lstStyle>
          <a:p>
            <a:pPr lvl="0" rtl="0"/>
            <a:r>
              <a:rPr lang="el-GR" noProof="0" dirty="0"/>
              <a:t>Περιγραφή κουκκίδας</a:t>
            </a:r>
          </a:p>
        </p:txBody>
      </p:sp>
      <p:sp>
        <p:nvSpPr>
          <p:cNvPr id="37" name="Θέση εικόνας 15"/>
          <p:cNvSpPr>
            <a:spLocks noGrp="1"/>
          </p:cNvSpPr>
          <p:nvPr>
            <p:ph type="pic" sz="quarter" idx="49" hasCustomPrompt="1"/>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spc="-5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38" name="Θέση εικόνας 15"/>
          <p:cNvSpPr>
            <a:spLocks noGrp="1"/>
          </p:cNvSpPr>
          <p:nvPr>
            <p:ph type="pic" sz="quarter" idx="50" hasCustomPrompt="1"/>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spc="-5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4" name="Ορθογώνιο 6"/>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8" name="Ορθογώνιο 6"/>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Ορθογώνιο 6"/>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30" name="Ορθογώνιο 6"/>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pic>
        <p:nvPicPr>
          <p:cNvPr id="7" name="Εικόνα 6"/>
          <p:cNvPicPr>
            <a:picLocks noChangeAspect="1"/>
          </p:cNvPicPr>
          <p:nvPr userDrawn="1"/>
        </p:nvPicPr>
        <p:blipFill>
          <a:blip r:embed="rId2"/>
          <a:stretch>
            <a:fillRect/>
          </a:stretch>
        </p:blipFill>
        <p:spPr>
          <a:xfrm>
            <a:off x="663465" y="812097"/>
            <a:ext cx="11528535" cy="5645385"/>
          </a:xfrm>
          <a:prstGeom prst="rect">
            <a:avLst/>
          </a:prstGeom>
        </p:spPr>
      </p:pic>
      <p:sp>
        <p:nvSpPr>
          <p:cNvPr id="8" name="Θέση εικόνας 10"/>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το σχέδιο οθόνης σας εδώ</a:t>
            </a:r>
          </a:p>
        </p:txBody>
      </p:sp>
      <p:sp>
        <p:nvSpPr>
          <p:cNvPr id="3" name="Θέση περιεχομένου 2"/>
          <p:cNvSpPr>
            <a:spLocks noGrp="1"/>
          </p:cNvSpPr>
          <p:nvPr>
            <p:ph idx="1" hasCustomPrompt="1"/>
          </p:nvPr>
        </p:nvSpPr>
        <p:spPr>
          <a:xfrm>
            <a:off x="424370" y="3955774"/>
            <a:ext cx="3978665" cy="197661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6" name="Θέση υποσέλιδου 5"/>
          <p:cNvSpPr>
            <a:spLocks noGrp="1"/>
          </p:cNvSpPr>
          <p:nvPr>
            <p:ph type="ftr" sz="quarter" idx="12"/>
          </p:nvPr>
        </p:nvSpPr>
        <p:spPr/>
        <p:txBody>
          <a:bodyPr rtlCol="0"/>
          <a:lstStyle/>
          <a:p>
            <a:pPr rtl="0"/>
            <a:r>
              <a:rPr lang="el-GR" noProof="0" dirty="0"/>
              <a:t>Προσθέστε υποσέλιδο</a:t>
            </a:r>
          </a:p>
        </p:txBody>
      </p:sp>
      <p:sp>
        <p:nvSpPr>
          <p:cNvPr id="9" name="Τίτλος 8"/>
          <p:cNvSpPr>
            <a:spLocks noGrp="1"/>
          </p:cNvSpPr>
          <p:nvPr>
            <p:ph type="title" hasCustomPrompt="1"/>
          </p:nvPr>
        </p:nvSpPr>
        <p:spPr>
          <a:xfrm>
            <a:off x="432000" y="432000"/>
            <a:ext cx="3971035" cy="432000"/>
          </a:xfrm>
        </p:spPr>
        <p:txBody>
          <a:bodyPr rtlCol="0" anchor="t"/>
          <a:lstStyle>
            <a:lvl1pPr>
              <a:defRPr>
                <a:solidFill>
                  <a:schemeClr val="tx1">
                    <a:lumMod val="75000"/>
                    <a:lumOff val="25000"/>
                  </a:schemeClr>
                </a:solidFill>
              </a:defRPr>
            </a:lvl1pPr>
          </a:lstStyle>
          <a:p>
            <a:pPr rtl="0"/>
            <a:r>
              <a:rPr lang="el-GR" noProof="0" dirty="0"/>
              <a:t>Κάντε κλικ για να επεξεργαστείτε τον τίτλο</a:t>
            </a:r>
          </a:p>
        </p:txBody>
      </p:sp>
      <p:sp>
        <p:nvSpPr>
          <p:cNvPr id="4" name="Θέση κειμένου 3"/>
          <p:cNvSpPr>
            <a:spLocks noGrp="1"/>
          </p:cNvSpPr>
          <p:nvPr>
            <p:ph type="body" sz="quarter" idx="14" hasCustomPrompt="1"/>
          </p:nvPr>
        </p:nvSpPr>
        <p:spPr>
          <a:xfrm>
            <a:off x="423863" y="2563813"/>
            <a:ext cx="3979862" cy="1212850"/>
          </a:xfrm>
        </p:spPr>
        <p:txBody>
          <a:bodyPr rtlCol="0"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rtl="0"/>
            <a:r>
              <a:rPr lang="el-GR" noProof="0" dirty="0"/>
              <a:t>Επισημασμένο κείμενο</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noProof="0"/>
              <a:t>Κάντε κλικ για να επεξεργαστείτε τον τίτλο υποδείγματος</a:t>
            </a:r>
            <a:endParaRPr lang="el-GR" noProof="0" dirty="0"/>
          </a:p>
        </p:txBody>
      </p:sp>
      <p:sp>
        <p:nvSpPr>
          <p:cNvPr id="6" name="Θέση υποσέλιδου 5"/>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9" name="Θέση κειμένου 8"/>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0" name="Θέση κειμένου 10"/>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1" name="Θέση κειμένου 8"/>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3</a:t>
            </a:r>
          </a:p>
        </p:txBody>
      </p:sp>
      <p:sp>
        <p:nvSpPr>
          <p:cNvPr id="12" name="Θέση κειμένου 10"/>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4</a:t>
            </a:r>
          </a:p>
        </p:txBody>
      </p:sp>
      <p:sp>
        <p:nvSpPr>
          <p:cNvPr id="14" name="Θέση κειμένου 10"/>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8" name="Θέση εικόνας 15"/>
          <p:cNvSpPr>
            <a:spLocks noGrp="1"/>
          </p:cNvSpPr>
          <p:nvPr>
            <p:ph type="pic" sz="quarter" idx="42" hasCustomPrompt="1"/>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19" name="Θέση εικόνας 15"/>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0" name="Θέση εικόνας 15"/>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a:t>Κάντε κλικ στο εικονίδιο για να προσθέσετε εικόνα</a:t>
            </a:r>
            <a:endParaRPr lang="el-GR" noProof="0" dirty="0"/>
          </a:p>
        </p:txBody>
      </p:sp>
      <p:sp>
        <p:nvSpPr>
          <p:cNvPr id="22" name="Θέση κειμένου 5"/>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grpSp>
        <p:nvGrpSpPr>
          <p:cNvPr id="15" name="Ομάδα 14"/>
          <p:cNvGrpSpPr/>
          <p:nvPr userDrawn="1"/>
        </p:nvGrpSpPr>
        <p:grpSpPr>
          <a:xfrm>
            <a:off x="2843850" y="1642400"/>
            <a:ext cx="6516100" cy="2131094"/>
            <a:chOff x="2843850" y="1642400"/>
            <a:chExt cx="1836000" cy="2131094"/>
          </a:xfrm>
        </p:grpSpPr>
        <p:sp>
          <p:nvSpPr>
            <p:cNvPr id="16" name="Ορθογώνιο 6"/>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7" name="Ορθογώνιο 6"/>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6" name="Ορθογώνιο 15"/>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Θέση τίτλου 1"/>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rtl="0"/>
            <a:r>
              <a:rPr lang="el-GR" noProof="0" dirty="0"/>
              <a:t>Προσθέστε υποσέλιδο</a:t>
            </a:r>
          </a:p>
        </p:txBody>
      </p:sp>
      <p:sp>
        <p:nvSpPr>
          <p:cNvPr id="6" name="Θέση αριθμού διαφάνειας 5"/>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rtl="0"/>
            <a:fld id="{19B51A1E-902D-48AF-9020-955120F399B6}" type="slidenum">
              <a:rPr lang="el-GR" noProof="0" smtClean="0"/>
              <a:pPr rtl="0"/>
              <a:t>‹#›</a:t>
            </a:fld>
            <a:endParaRPr lang="el-GR" noProof="0" dirty="0"/>
          </a:p>
        </p:txBody>
      </p:sp>
      <p:cxnSp>
        <p:nvCxnSpPr>
          <p:cNvPr id="12" name="Ευθεία γραμμή σύνδεσης 11"/>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Ορθογώνιο 18"/>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11" name="Ομάδα 10"/>
          <p:cNvGrpSpPr/>
          <p:nvPr userDrawn="1"/>
        </p:nvGrpSpPr>
        <p:grpSpPr>
          <a:xfrm>
            <a:off x="9874905" y="6130433"/>
            <a:ext cx="1329870" cy="320195"/>
            <a:chOff x="1985170" y="1950690"/>
            <a:chExt cx="2173095" cy="523220"/>
          </a:xfrm>
        </p:grpSpPr>
        <p:sp>
          <p:nvSpPr>
            <p:cNvPr id="13" name="Ορθογώνιο 12"/>
            <p:cNvSpPr/>
            <p:nvPr/>
          </p:nvSpPr>
          <p:spPr>
            <a:xfrm>
              <a:off x="1985170" y="1950690"/>
              <a:ext cx="2173095" cy="523220"/>
            </a:xfrm>
            <a:prstGeom prst="rect">
              <a:avLst/>
            </a:prstGeom>
            <a:solidFill>
              <a:schemeClr val="tx1"/>
            </a:solidFill>
            <a:ln>
              <a:solidFill>
                <a:schemeClr val="bg1">
                  <a:lumMod val="95000"/>
                </a:schemeClr>
              </a:solidFill>
            </a:ln>
          </p:spPr>
          <p:txBody>
            <a:bodyPr wrap="none" rtlCol="0" anchor="ctr">
              <a:noAutofit/>
            </a:bodyPr>
            <a:lstStyle/>
            <a:p>
              <a:pPr algn="ctr" rtl="0"/>
              <a:r>
                <a:rPr lang="el-GR" sz="1200" b="1" noProof="0" dirty="0" err="1">
                  <a:solidFill>
                    <a:schemeClr val="bg1"/>
                  </a:solidFill>
                  <a:latin typeface="+mj-lt"/>
                </a:rPr>
                <a:t>Contoso</a:t>
              </a:r>
              <a:r>
                <a:rPr lang="el-GR" sz="1200" noProof="0" dirty="0">
                  <a:solidFill>
                    <a:schemeClr val="bg1"/>
                  </a:solidFill>
                  <a:latin typeface="+mj-lt"/>
                </a:rPr>
                <a:t> </a:t>
              </a:r>
              <a:r>
                <a:rPr lang="el-GR" sz="1200" i="1" noProof="0" dirty="0" err="1">
                  <a:solidFill>
                    <a:schemeClr val="bg1"/>
                  </a:solidFill>
                  <a:latin typeface="+mj-lt"/>
                </a:rPr>
                <a:t>Ltd</a:t>
              </a:r>
              <a:r>
                <a:rPr lang="el-GR" sz="1200" noProof="0" dirty="0">
                  <a:solidFill>
                    <a:schemeClr val="bg1"/>
                  </a:solidFill>
                  <a:latin typeface="+mj-lt"/>
                </a:rPr>
                <a:t>.</a:t>
              </a:r>
            </a:p>
          </p:txBody>
        </p:sp>
        <p:sp>
          <p:nvSpPr>
            <p:cNvPr id="14" name="Ορθογώνιο 6"/>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 name="connsiteX0-19" fmla="*/ 4330700 w 4330700"/>
                <a:gd name="connsiteY0-20" fmla="*/ 588834 h 588834"/>
                <a:gd name="connsiteX1-21" fmla="*/ 0 w 4330700"/>
                <a:gd name="connsiteY1-22" fmla="*/ 588834 h 588834"/>
                <a:gd name="connsiteX2-23" fmla="*/ 0 w 4330700"/>
                <a:gd name="connsiteY2-24" fmla="*/ 0 h 588834"/>
                <a:gd name="connsiteX0-25" fmla="*/ 550806 w 550806"/>
                <a:gd name="connsiteY0-26" fmla="*/ 588834 h 588834"/>
                <a:gd name="connsiteX1-27" fmla="*/ 0 w 550806"/>
                <a:gd name="connsiteY1-28" fmla="*/ 588834 h 588834"/>
                <a:gd name="connsiteX2-29" fmla="*/ 0 w 550806"/>
                <a:gd name="connsiteY2-30" fmla="*/ 0 h 588834"/>
              </a:gdLst>
              <a:ahLst/>
              <a:cxnLst>
                <a:cxn ang="0">
                  <a:pos x="connsiteX0-1" y="connsiteY0-2"/>
                </a:cxn>
                <a:cxn ang="0">
                  <a:pos x="connsiteX1-3" y="connsiteY1-4"/>
                </a:cxn>
                <a:cxn ang="0">
                  <a:pos x="connsiteX2-5" y="connsiteY2-6"/>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100" noProof="0"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4.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7.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43.jpeg"/><Relationship Id="rId4" Type="http://schemas.openxmlformats.org/officeDocument/2006/relationships/image" Target="../media/image19.jpeg"/><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4.sv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52.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63.sv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3.png"/><Relationship Id="rId5" Type="http://schemas.openxmlformats.org/officeDocument/2006/relationships/image" Target="../media/image61.sv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66.sv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18.jpeg"/><Relationship Id="rId7" Type="http://schemas.openxmlformats.org/officeDocument/2006/relationships/image" Target="../media/image28.sv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5.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8.jpeg"/><Relationship Id="rId7" Type="http://schemas.openxmlformats.org/officeDocument/2006/relationships/image" Target="../media/image71.sv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73.sv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64.png"/><Relationship Id="rId7"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80.svg"/><Relationship Id="rId5" Type="http://schemas.openxmlformats.org/officeDocument/2006/relationships/image" Target="../media/image65.png"/><Relationship Id="rId4" Type="http://schemas.openxmlformats.org/officeDocument/2006/relationships/image" Target="../media/image78.sv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82.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jpeg"/><Relationship Id="rId7"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86.sv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7.sv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88.sv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25.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95.svg"/><Relationship Id="rId5" Type="http://schemas.openxmlformats.org/officeDocument/2006/relationships/image" Target="../media/image75.png"/><Relationship Id="rId4" Type="http://schemas.openxmlformats.org/officeDocument/2006/relationships/image" Target="../media/image93.svg"/></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1.xml"/><Relationship Id="rId1" Type="http://schemas.openxmlformats.org/officeDocument/2006/relationships/slideLayout" Target="../slideLayouts/slideLayout24.xml"/><Relationship Id="rId5" Type="http://schemas.openxmlformats.org/officeDocument/2006/relationships/image" Target="../media/image80.png"/><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87.jpeg"/><Relationship Id="rId4" Type="http://schemas.openxmlformats.org/officeDocument/2006/relationships/image" Target="../media/image86.jpeg"/></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88.jpeg"/><Relationship Id="rId5" Type="http://schemas.openxmlformats.org/officeDocument/2006/relationships/image" Target="../media/image58.jpeg"/><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52.xml"/><Relationship Id="rId1" Type="http://schemas.openxmlformats.org/officeDocument/2006/relationships/slideLayout" Target="../slideLayouts/slideLayout2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jpeg"/></Relationships>
</file>

<file path=ppt/slides/_rels/slide63.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94.jpeg"/><Relationship Id="rId3" Type="http://schemas.openxmlformats.org/officeDocument/2006/relationships/image" Target="../media/image48.jpeg"/><Relationship Id="rId7" Type="http://schemas.openxmlformats.org/officeDocument/2006/relationships/image" Target="../media/image91.png"/><Relationship Id="rId12" Type="http://schemas.openxmlformats.org/officeDocument/2006/relationships/image" Target="../media/image116.sv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88.jpeg"/><Relationship Id="rId11" Type="http://schemas.openxmlformats.org/officeDocument/2006/relationships/image" Target="../media/image93.png"/><Relationship Id="rId5" Type="http://schemas.openxmlformats.org/officeDocument/2006/relationships/image" Target="../media/image58.jpeg"/><Relationship Id="rId10" Type="http://schemas.openxmlformats.org/officeDocument/2006/relationships/image" Target="../media/image114.svg"/><Relationship Id="rId4" Type="http://schemas.openxmlformats.org/officeDocument/2006/relationships/image" Target="../media/image6.jpeg"/><Relationship Id="rId9" Type="http://schemas.openxmlformats.org/officeDocument/2006/relationships/image" Target="../media/image92.png"/></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119.sv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95.png"/><Relationship Id="rId5" Type="http://schemas.openxmlformats.org/officeDocument/2006/relationships/image" Target="../media/image58.jpeg"/><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48.jpeg"/><Relationship Id="rId7"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88.jpeg"/><Relationship Id="rId5" Type="http://schemas.openxmlformats.org/officeDocument/2006/relationships/image" Target="../media/image58.jpeg"/><Relationship Id="rId4" Type="http://schemas.openxmlformats.org/officeDocument/2006/relationships/image" Target="../media/image6.jpeg"/><Relationship Id="rId9" Type="http://schemas.openxmlformats.org/officeDocument/2006/relationships/image" Target="../media/image121.svg"/></Relationships>
</file>

<file path=ppt/slides/_rels/slide6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8.png"/><Relationship Id="rId3" Type="http://schemas.openxmlformats.org/officeDocument/2006/relationships/image" Target="../media/image48.jpeg"/><Relationship Id="rId7" Type="http://schemas.openxmlformats.org/officeDocument/2006/relationships/image" Target="../media/image28.jpeg"/><Relationship Id="rId12" Type="http://schemas.openxmlformats.org/officeDocument/2006/relationships/image" Target="../media/image63.sv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88.jpeg"/><Relationship Id="rId11" Type="http://schemas.openxmlformats.org/officeDocument/2006/relationships/image" Target="../media/image53.png"/><Relationship Id="rId5" Type="http://schemas.openxmlformats.org/officeDocument/2006/relationships/image" Target="../media/image58.jpeg"/><Relationship Id="rId10" Type="http://schemas.openxmlformats.org/officeDocument/2006/relationships/image" Target="../media/image123.svg"/><Relationship Id="rId4" Type="http://schemas.openxmlformats.org/officeDocument/2006/relationships/image" Target="../media/image6.jpeg"/><Relationship Id="rId9" Type="http://schemas.openxmlformats.org/officeDocument/2006/relationships/image" Target="../media/image97.png"/><Relationship Id="rId14" Type="http://schemas.openxmlformats.org/officeDocument/2006/relationships/image" Target="../media/image125.svg"/></Relationships>
</file>

<file path=ppt/slides/_rels/slide6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9.svg"/><Relationship Id="rId3" Type="http://schemas.openxmlformats.org/officeDocument/2006/relationships/image" Target="../media/image48.jpeg"/><Relationship Id="rId7" Type="http://schemas.openxmlformats.org/officeDocument/2006/relationships/image" Target="../media/image28.jpeg"/><Relationship Id="rId12"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88.jpeg"/><Relationship Id="rId11" Type="http://schemas.openxmlformats.org/officeDocument/2006/relationships/image" Target="../media/image127.svg"/><Relationship Id="rId5" Type="http://schemas.openxmlformats.org/officeDocument/2006/relationships/image" Target="../media/image58.jpeg"/><Relationship Id="rId15" Type="http://schemas.openxmlformats.org/officeDocument/2006/relationships/image" Target="../media/image114.svg"/><Relationship Id="rId10" Type="http://schemas.openxmlformats.org/officeDocument/2006/relationships/image" Target="../media/image99.png"/><Relationship Id="rId4" Type="http://schemas.openxmlformats.org/officeDocument/2006/relationships/image" Target="../media/image6.jpeg"/><Relationship Id="rId9" Type="http://schemas.openxmlformats.org/officeDocument/2006/relationships/image" Target="../media/image5.jpeg"/><Relationship Id="rId14" Type="http://schemas.openxmlformats.org/officeDocument/2006/relationships/image" Target="../media/image92.png"/></Relationships>
</file>

<file path=ppt/slides/_rels/slide6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8.jpeg"/><Relationship Id="rId7"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88.jpeg"/><Relationship Id="rId5" Type="http://schemas.openxmlformats.org/officeDocument/2006/relationships/image" Target="../media/image58.jpeg"/><Relationship Id="rId4" Type="http://schemas.openxmlformats.org/officeDocument/2006/relationships/image" Target="../media/image6.jpeg"/><Relationship Id="rId9" Type="http://schemas.openxmlformats.org/officeDocument/2006/relationships/image" Target="../media/image18.jpeg"/></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2.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8.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3.png"/><Relationship Id="rId4" Type="http://schemas.openxmlformats.org/officeDocument/2006/relationships/image" Target="../media/image19.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descr="Μεγάλη ξύλινη σήραγγα"/>
          <p:cNvPicPr>
            <a:picLocks noGrp="1" noChangeAspect="1"/>
          </p:cNvPicPr>
          <p:nvPr>
            <p:ph type="pic" sz="quarter" idx="13"/>
          </p:nvPr>
        </p:nvPicPr>
        <p:blipFill>
          <a:blip r:embed="rId3" cstate="screen"/>
          <a:srcRect/>
          <a:stretch>
            <a:fillRect/>
          </a:stretch>
        </p:blipFill>
        <p:spPr/>
      </p:pic>
      <p:sp>
        <p:nvSpPr>
          <p:cNvPr id="22" name="Τίτλος 21"/>
          <p:cNvSpPr>
            <a:spLocks noGrp="1"/>
          </p:cNvSpPr>
          <p:nvPr>
            <p:ph type="ctrTitle"/>
          </p:nvPr>
        </p:nvSpPr>
        <p:spPr>
          <a:xfrm>
            <a:off x="144000" y="2599970"/>
            <a:ext cx="4860000" cy="2499394"/>
          </a:xfrm>
        </p:spPr>
        <p:txBody>
          <a:bodyPr rtlCol="0"/>
          <a:lstStyle/>
          <a:p>
            <a:r>
              <a:rPr lang="el-GR" sz="2600" b="1" dirty="0">
                <a:solidFill>
                  <a:schemeClr val="tx1">
                    <a:lumMod val="65000"/>
                    <a:lumOff val="35000"/>
                  </a:schemeClr>
                </a:solidFill>
              </a:rPr>
              <a:t>ΟΙ ΕΠΙΔΡΑΣΕΙΣ ΤΩΝ ΚΥΡΙΟΤΕΡΩΝ ΘΕΩΡΗΤΙΚΩΝ ΡΕΥΜΑΤΩΝ</a:t>
            </a:r>
            <a:br>
              <a:rPr lang="el-GR" sz="2600" b="1" dirty="0">
                <a:solidFill>
                  <a:schemeClr val="tx1">
                    <a:lumMod val="65000"/>
                    <a:lumOff val="35000"/>
                  </a:schemeClr>
                </a:solidFill>
              </a:rPr>
            </a:br>
            <a:r>
              <a:rPr lang="el-GR" sz="2600" b="1" dirty="0">
                <a:solidFill>
                  <a:schemeClr val="tx1">
                    <a:lumMod val="65000"/>
                    <a:lumOff val="35000"/>
                  </a:schemeClr>
                </a:solidFill>
              </a:rPr>
              <a:t>ΤΗΣ ΔΙΟΙΚΗΤΙΚΗΣ ΕΠΙΣΤΗΜΗΣ</a:t>
            </a:r>
            <a:br>
              <a:rPr lang="el-GR" sz="2600" b="1" dirty="0">
                <a:solidFill>
                  <a:schemeClr val="tx1">
                    <a:lumMod val="65000"/>
                    <a:lumOff val="35000"/>
                  </a:schemeClr>
                </a:solidFill>
              </a:rPr>
            </a:br>
            <a:r>
              <a:rPr lang="el-GR" sz="2600" b="1" dirty="0">
                <a:solidFill>
                  <a:schemeClr val="tx1">
                    <a:lumMod val="65000"/>
                    <a:lumOff val="35000"/>
                  </a:schemeClr>
                </a:solidFill>
              </a:rPr>
              <a:t>ΣΤΟΝ ΣΧΕΔΙΑΣΜΟ ΤΗΣ ΟΡΓΑΝΩΤΙΚΗΣ ΔΟΜΗΣ</a:t>
            </a:r>
          </a:p>
        </p:txBody>
      </p:sp>
      <p:sp>
        <p:nvSpPr>
          <p:cNvPr id="23" name="Υπότιτλος 22"/>
          <p:cNvSpPr>
            <a:spLocks noGrp="1"/>
          </p:cNvSpPr>
          <p:nvPr>
            <p:ph type="subTitle" idx="1"/>
          </p:nvPr>
        </p:nvSpPr>
        <p:spPr>
          <a:xfrm>
            <a:off x="144000" y="5272095"/>
            <a:ext cx="4860000" cy="836602"/>
          </a:xfrm>
          <a:solidFill>
            <a:schemeClr val="tx1"/>
          </a:solidFill>
        </p:spPr>
        <p:txBody>
          <a:bodyPr rtlCol="0"/>
          <a:lstStyle/>
          <a:p>
            <a:r>
              <a:rPr lang="el-GR" sz="2000" b="1" dirty="0">
                <a:solidFill>
                  <a:schemeClr val="bg1"/>
                </a:solidFill>
              </a:rPr>
              <a:t>Λεωνίδας Ε. Μαρούδας</a:t>
            </a:r>
            <a:endParaRPr lang="el-GR" sz="2000" dirty="0">
              <a:solidFill>
                <a:schemeClr val="bg1"/>
              </a:solidFill>
            </a:endParaRPr>
          </a:p>
          <a:p>
            <a:r>
              <a:rPr lang="el-GR" sz="2000" b="1" dirty="0">
                <a:solidFill>
                  <a:schemeClr val="bg1"/>
                </a:solidFill>
              </a:rPr>
              <a:t>Καθηγητής</a:t>
            </a:r>
            <a:endParaRPr lang="el-GR" sz="2000" dirty="0">
              <a:solidFill>
                <a:schemeClr val="bg1"/>
              </a:solidFill>
            </a:endParaRPr>
          </a:p>
        </p:txBody>
      </p:sp>
      <p:grpSp>
        <p:nvGrpSpPr>
          <p:cNvPr id="112" name="Ομάδα 111" descr="Αγκύλες επισήμανσης εικόνας&#10;"/>
          <p:cNvGrpSpPr/>
          <p:nvPr/>
        </p:nvGrpSpPr>
        <p:grpSpPr>
          <a:xfrm>
            <a:off x="144000" y="144000"/>
            <a:ext cx="4860000" cy="6498000"/>
            <a:chOff x="408650" y="404285"/>
            <a:chExt cx="4330700" cy="3164637"/>
          </a:xfrm>
        </p:grpSpPr>
        <p:sp>
          <p:nvSpPr>
            <p:cNvPr id="110" name="Ορθογώνιο 6"/>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1" name="Ορθογώνιο 6"/>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pic>
        <p:nvPicPr>
          <p:cNvPr id="1026" name="Picture 2" descr="ÎÏÎ¿ÏÎ­Î»ÎµÏÎ¼Î± ÎµÎ¹ÎºÏÎ½Î±Ï Î³Î¹Î± ÏÎ±Î½ÎµÏÎ¹ÏÏÎ·Î¼Î¹Î¿ ÏÎ±ÏÏÏÎ½ Î»Î¿Î³Î¿"/>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3593" y="851337"/>
            <a:ext cx="2438561" cy="79066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44000" y="1535441"/>
            <a:ext cx="2448153" cy="461665"/>
          </a:xfrm>
          <a:prstGeom prst="rect">
            <a:avLst/>
          </a:prstGeom>
          <a:solidFill>
            <a:schemeClr val="bg1"/>
          </a:solidFill>
        </p:spPr>
        <p:txBody>
          <a:bodyPr wrap="square" rtlCol="0">
            <a:spAutoFit/>
          </a:bodyPr>
          <a:lstStyle/>
          <a:p>
            <a:r>
              <a:rPr lang="el-GR" sz="1200" b="1" dirty="0"/>
              <a:t>ΤΜΗΜΑ ΔΙΟΙΚΗΣΗΣ ΕΠΙΧΕΙΡΗΣΕΩΝ</a:t>
            </a:r>
          </a:p>
          <a:p>
            <a:r>
              <a:rPr lang="el-GR" sz="1200" b="1" dirty="0"/>
              <a:t>ΑΚΑΔΗΜΑΪΚΟ ΕΤΟΣ: 2018-19 </a:t>
            </a:r>
            <a:endParaRPr lang="el-G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10</a:t>
            </a:fld>
            <a:endParaRPr lang="el-GR" dirty="0"/>
          </a:p>
        </p:txBody>
      </p:sp>
      <p:pic>
        <p:nvPicPr>
          <p:cNvPr id="37" name="Picture 2" descr="ÎÏÎ¿ÏÎ­Î»ÎµÏÎ¼Î± ÎµÎ¹ÎºÏÎ½Î±Ï Î³Î¹Î± frederick taylor images black white">
            <a:extLst>
              <a:ext uri="{FF2B5EF4-FFF2-40B4-BE49-F238E27FC236}">
                <a16:creationId xmlns:a16="http://schemas.microsoft.com/office/drawing/2014/main" xmlns="" id="{36226CCC-4EBC-45A2-9085-E0B59831C23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641" y="474478"/>
            <a:ext cx="4321725" cy="5909044"/>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Τίτλος 1">
            <a:extLst>
              <a:ext uri="{FF2B5EF4-FFF2-40B4-BE49-F238E27FC236}">
                <a16:creationId xmlns:a16="http://schemas.microsoft.com/office/drawing/2014/main" xmlns="" id="{19D152FE-2709-4C36-B0C6-7B00B156B758}"/>
              </a:ext>
            </a:extLst>
          </p:cNvPr>
          <p:cNvSpPr txBox="1">
            <a:spLocks/>
          </p:cNvSpPr>
          <p:nvPr/>
        </p:nvSpPr>
        <p:spPr>
          <a:xfrm>
            <a:off x="5616454" y="462382"/>
            <a:ext cx="6575546"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n-US" sz="3600" dirty="0"/>
              <a:t>Frederick Winslow Taylor</a:t>
            </a:r>
            <a:endParaRPr lang="el-GR" sz="3600" dirty="0"/>
          </a:p>
        </p:txBody>
      </p:sp>
      <p:sp>
        <p:nvSpPr>
          <p:cNvPr id="23" name="Θέση περιεχομένου 5">
            <a:extLst>
              <a:ext uri="{FF2B5EF4-FFF2-40B4-BE49-F238E27FC236}">
                <a16:creationId xmlns:a16="http://schemas.microsoft.com/office/drawing/2014/main" xmlns="" id="{F2110B66-64C9-4D9E-9406-2FFAECAA9E1A}"/>
              </a:ext>
            </a:extLst>
          </p:cNvPr>
          <p:cNvSpPr txBox="1">
            <a:spLocks/>
          </p:cNvSpPr>
          <p:nvPr/>
        </p:nvSpPr>
        <p:spPr>
          <a:xfrm>
            <a:off x="6650886" y="1329063"/>
            <a:ext cx="4349121" cy="2286647"/>
          </a:xfrm>
          <a:prstGeom prst="rect">
            <a:avLst/>
          </a:prstGeom>
          <a:ln>
            <a:solidFill>
              <a:schemeClr val="bg1">
                <a:lumMod val="75000"/>
              </a:schemeClr>
            </a:solidFill>
          </a:ln>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b="1" dirty="0"/>
              <a:t>Γέννηση</a:t>
            </a:r>
            <a:r>
              <a:rPr lang="el-GR" sz="1600" dirty="0"/>
              <a:t>: 20 Μαρτίου 1856, Φιλαδέλφεια, </a:t>
            </a:r>
            <a:r>
              <a:rPr lang="el-GR" sz="1600" dirty="0" err="1"/>
              <a:t>Πενσυλβάνια</a:t>
            </a:r>
            <a:r>
              <a:rPr lang="el-GR" sz="1600" dirty="0"/>
              <a:t>, ΗΠΑ</a:t>
            </a:r>
          </a:p>
          <a:p>
            <a:pPr marL="0" indent="0" algn="ctr">
              <a:buNone/>
            </a:pPr>
            <a:r>
              <a:rPr lang="el-GR" sz="1600" b="1" dirty="0"/>
              <a:t>Απεβίωσε</a:t>
            </a:r>
            <a:r>
              <a:rPr lang="el-GR" sz="1600" dirty="0"/>
              <a:t>: 21 Μαρτίου 1915 (58 ετών), λόγω πνευμονίας</a:t>
            </a:r>
          </a:p>
          <a:p>
            <a:pPr marL="0" indent="0" algn="ctr">
              <a:buNone/>
            </a:pPr>
            <a:r>
              <a:rPr lang="el-GR" sz="1600" b="1" dirty="0"/>
              <a:t>Επάγγελμα</a:t>
            </a:r>
            <a:r>
              <a:rPr lang="el-GR" sz="1600" dirty="0"/>
              <a:t>: σύμβουλος διαχείρισης της αποτελεσματικότητας</a:t>
            </a:r>
          </a:p>
          <a:p>
            <a:pPr marL="0" indent="0" algn="ctr">
              <a:buNone/>
            </a:pPr>
            <a:r>
              <a:rPr lang="el-GR" sz="1600" b="1" dirty="0"/>
              <a:t>Γνωστός ως</a:t>
            </a:r>
            <a:r>
              <a:rPr lang="el-GR" sz="1600" dirty="0"/>
              <a:t>: «πατέρας» του κινήματος της επιστημονικής διαχείρισης της αποδοτικότητας</a:t>
            </a:r>
            <a:endParaRPr lang="el-GR" sz="1600" b="1" dirty="0"/>
          </a:p>
          <a:p>
            <a:pPr marL="0" indent="0" algn="ctr">
              <a:buNone/>
            </a:pPr>
            <a:endParaRPr lang="el-GR" sz="1600" noProof="1"/>
          </a:p>
        </p:txBody>
      </p:sp>
      <p:sp>
        <p:nvSpPr>
          <p:cNvPr id="24" name="TextBox 37">
            <a:extLst>
              <a:ext uri="{FF2B5EF4-FFF2-40B4-BE49-F238E27FC236}">
                <a16:creationId xmlns:a16="http://schemas.microsoft.com/office/drawing/2014/main" xmlns="" id="{1EB0FF8A-FBF7-4004-9500-616AB8F40F3D}"/>
              </a:ext>
            </a:extLst>
          </p:cNvPr>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5" name="Θέση περιεχομένου 5">
            <a:extLst>
              <a:ext uri="{FF2B5EF4-FFF2-40B4-BE49-F238E27FC236}">
                <a16:creationId xmlns:a16="http://schemas.microsoft.com/office/drawing/2014/main" xmlns="" id="{4209CEEC-FB4B-41E6-BBA9-2413F9A6EEF5}"/>
              </a:ext>
            </a:extLst>
          </p:cNvPr>
          <p:cNvSpPr txBox="1">
            <a:spLocks/>
          </p:cNvSpPr>
          <p:nvPr/>
        </p:nvSpPr>
        <p:spPr>
          <a:xfrm>
            <a:off x="5840777" y="4114430"/>
            <a:ext cx="6099998" cy="54453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     Υπήρξε εργάτης &amp; μηχανικός στην παραγωγική διαδικασία</a:t>
            </a:r>
          </a:p>
        </p:txBody>
      </p:sp>
      <p:sp>
        <p:nvSpPr>
          <p:cNvPr id="26" name="Γραφικό 12" descr="Βέλος: Περιστροφή δεξιά">
            <a:extLst>
              <a:ext uri="{FF2B5EF4-FFF2-40B4-BE49-F238E27FC236}">
                <a16:creationId xmlns:a16="http://schemas.microsoft.com/office/drawing/2014/main" xmlns="" id="{9BD2CB66-FFC5-4DC9-9948-84AD42066A67}"/>
              </a:ext>
            </a:extLst>
          </p:cNvPr>
          <p:cNvSpPr/>
          <p:nvPr/>
        </p:nvSpPr>
        <p:spPr>
          <a:xfrm>
            <a:off x="8543886" y="4549111"/>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85000"/>
              <a:lumOff val="15000"/>
            </a:schemeClr>
          </a:solidFill>
          <a:ln w="6350" cap="flat">
            <a:noFill/>
            <a:prstDash val="solid"/>
            <a:miter/>
          </a:ln>
        </p:spPr>
        <p:txBody>
          <a:bodyPr rtlCol="0" anchor="ctr"/>
          <a:lstStyle/>
          <a:p>
            <a:endParaRPr lang="el-GR" dirty="0"/>
          </a:p>
        </p:txBody>
      </p:sp>
      <p:sp>
        <p:nvSpPr>
          <p:cNvPr id="27" name="Θέση περιεχομένου 5">
            <a:extLst>
              <a:ext uri="{FF2B5EF4-FFF2-40B4-BE49-F238E27FC236}">
                <a16:creationId xmlns:a16="http://schemas.microsoft.com/office/drawing/2014/main" xmlns="" id="{D4451C62-9D1D-4EBA-A65C-4CA278E21BFB}"/>
              </a:ext>
            </a:extLst>
          </p:cNvPr>
          <p:cNvSpPr txBox="1">
            <a:spLocks/>
          </p:cNvSpPr>
          <p:nvPr/>
        </p:nvSpPr>
        <p:spPr>
          <a:xfrm>
            <a:off x="6095999" y="5038799"/>
            <a:ext cx="5844775" cy="54453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t>Η εμπειρία του αυτή, τον οδήγησε στη συνειδητοποίηση του γεγονότος ότι </a:t>
            </a:r>
            <a:r>
              <a:rPr lang="el-GR" b="1" dirty="0"/>
              <a:t>όποιος ελέγχει και άρα υπαγορεύει τους τρόπους χειρισμού, αυτός θα μπορέσει να ελέγξει και τους χρόνους παραγωγής</a:t>
            </a:r>
          </a:p>
        </p:txBody>
      </p:sp>
    </p:spTree>
    <p:extLst>
      <p:ext uri="{BB962C8B-B14F-4D97-AF65-F5344CB8AC3E}">
        <p14:creationId xmlns:p14="http://schemas.microsoft.com/office/powerpoint/2010/main" xmlns="" val="332573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C:\Documents and Settings\you\Τα έγγραφά μου\Λεωνίδας\ΛΕΩΝΙΔΑΣ\ΑΡΧΕΙΑ ΛΕΩΝΙΔΑ\ΠΑΤΡΑ\ΠΑΝΕΠΙΣΤΗΜΙΟ ΠΑΤΡΩΝ\ΠΑΤΡΑ-ΜΑΘΗΜΑΤΑ\ΜΑΘΗΜΑΤΑ ΠΑΤΡΑΣ\ΟΡΓΑΝΩΣΗ - ΔΙΟΙΚΗΣΗ II\ΔΙΑΦΑΝΕΙΕΣ ΜΑΘΗΜΑΤΟΣ\ΚΕΦΑΛΑΙΟ 2\Screen-Shot-2014-10-06-at-11.32.04-AM.png">
            <a:extLst>
              <a:ext uri="{FF2B5EF4-FFF2-40B4-BE49-F238E27FC236}">
                <a16:creationId xmlns:a16="http://schemas.microsoft.com/office/drawing/2014/main" xmlns="" id="{09F914EB-60CE-47D7-B6FE-537AB0FDA759}"/>
              </a:ext>
            </a:extLst>
          </p:cNvPr>
          <p:cNvPicPr>
            <a:picLocks noChangeAspect="1" noChangeArrowheads="1"/>
          </p:cNvPicPr>
          <p:nvPr/>
        </p:nvPicPr>
        <p:blipFill rotWithShape="1">
          <a:blip r:embed="rId2" cstate="print"/>
          <a:srcRect r="-1" b="257"/>
          <a:stretch/>
        </p:blipFill>
        <p:spPr>
          <a:xfrm>
            <a:off x="2063165" y="643467"/>
            <a:ext cx="8065670" cy="5571066"/>
          </a:xfrm>
          <a:prstGeom prst="rect">
            <a:avLst/>
          </a:prstGeom>
          <a:noFill/>
        </p:spPr>
      </p:pic>
    </p:spTree>
    <p:extLst>
      <p:ext uri="{BB962C8B-B14F-4D97-AF65-F5344CB8AC3E}">
        <p14:creationId xmlns:p14="http://schemas.microsoft.com/office/powerpoint/2010/main" xmlns="" val="195414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Θέση εικόνας 25" descr="Κοντινή εικόνα εσωτερικού υλικού δόμησης">
            <a:extLst>
              <a:ext uri="{FF2B5EF4-FFF2-40B4-BE49-F238E27FC236}">
                <a16:creationId xmlns:a16="http://schemas.microsoft.com/office/drawing/2014/main" xmlns="" id="{6CD3959C-2421-4D39-92CF-29808509C01A}"/>
              </a:ext>
            </a:extLst>
          </p:cNvPr>
          <p:cNvPicPr>
            <a:picLocks noGrp="1" noChangeAspect="1"/>
          </p:cNvPicPr>
          <p:nvPr>
            <p:ph type="pic" sz="quarter" idx="41"/>
          </p:nvPr>
        </p:nvPicPr>
        <p:blipFill>
          <a:blip r:embed="rId3"/>
          <a:stretch>
            <a:fillRect/>
          </a:stretch>
        </p:blipFill>
        <p:spPr>
          <a:xfrm>
            <a:off x="700308" y="1366765"/>
            <a:ext cx="1476000" cy="1043395"/>
          </a:xfrm>
        </p:spPr>
      </p:pic>
      <p:pic>
        <p:nvPicPr>
          <p:cNvPr id="28" name="Θέση εικόνας 27" descr="Μολύβι επάνω σε σχέδιο κτιρίου"/>
          <p:cNvPicPr>
            <a:picLocks noGrp="1" noChangeAspect="1"/>
          </p:cNvPicPr>
          <p:nvPr>
            <p:ph type="pic" sz="quarter" idx="42"/>
          </p:nvPr>
        </p:nvPicPr>
        <p:blipFill>
          <a:blip r:embed="rId4"/>
          <a:stretch>
            <a:fillRect/>
          </a:stretch>
        </p:blipFill>
        <p:spPr>
          <a:xfrm>
            <a:off x="3028197" y="1376026"/>
            <a:ext cx="1476000" cy="1106397"/>
          </a:xfrm>
        </p:spPr>
      </p:pic>
      <p:pic>
        <p:nvPicPr>
          <p:cNvPr id="40" name="Γραφικό 39" descr="Βιβλία"/>
          <p:cNvPicPr>
            <a:picLocks noChangeAspect="1"/>
          </p:cNvPicPr>
          <p:nvPr/>
        </p:nvPicPr>
        <p:blipFill>
          <a:blip r:embed="rId5"/>
          <a:stretch>
            <a:fillRect/>
          </a:stretch>
        </p:blipFill>
        <p:spPr>
          <a:xfrm>
            <a:off x="5111894" y="897705"/>
            <a:ext cx="687003" cy="687003"/>
          </a:xfrm>
          <a:prstGeom prst="rect">
            <a:avLst/>
          </a:prstGeom>
        </p:spPr>
      </p:pic>
      <p:sp>
        <p:nvSpPr>
          <p:cNvPr id="7" name="Θέση κειμένου 6"/>
          <p:cNvSpPr>
            <a:spLocks noGrp="1"/>
          </p:cNvSpPr>
          <p:nvPr>
            <p:ph type="body" sz="quarter" idx="33"/>
          </p:nvPr>
        </p:nvSpPr>
        <p:spPr>
          <a:xfrm>
            <a:off x="2739238" y="2727983"/>
            <a:ext cx="2087931" cy="360000"/>
          </a:xfrm>
        </p:spPr>
        <p:txBody>
          <a:bodyPr rtlCol="0"/>
          <a:lstStyle/>
          <a:p>
            <a:r>
              <a:rPr lang="el-GR" b="1" dirty="0"/>
              <a:t>Επιστημονική μελέτη της εργασίας</a:t>
            </a:r>
          </a:p>
        </p:txBody>
      </p:sp>
      <p:pic>
        <p:nvPicPr>
          <p:cNvPr id="30" name="Θέση εικόνας 29" descr="γωνιακή προβολή ουρανοξύστη από το έδαφος"/>
          <p:cNvPicPr>
            <a:picLocks noGrp="1" noChangeAspect="1"/>
          </p:cNvPicPr>
          <p:nvPr>
            <p:ph type="pic" sz="quarter" idx="43"/>
          </p:nvPr>
        </p:nvPicPr>
        <p:blipFill>
          <a:blip r:embed="rId6"/>
          <a:stretch>
            <a:fillRect/>
          </a:stretch>
        </p:blipFill>
        <p:spPr>
          <a:xfrm>
            <a:off x="5339672" y="1344858"/>
            <a:ext cx="1475999" cy="1106397"/>
          </a:xfrm>
        </p:spPr>
      </p:pic>
      <p:sp>
        <p:nvSpPr>
          <p:cNvPr id="9" name="Θέση κειμένου 8"/>
          <p:cNvSpPr>
            <a:spLocks noGrp="1"/>
          </p:cNvSpPr>
          <p:nvPr>
            <p:ph type="body" sz="quarter" idx="35"/>
          </p:nvPr>
        </p:nvSpPr>
        <p:spPr>
          <a:xfrm>
            <a:off x="5127820" y="2749112"/>
            <a:ext cx="2087930" cy="587342"/>
          </a:xfrm>
        </p:spPr>
        <p:txBody>
          <a:bodyPr rtlCol="0"/>
          <a:lstStyle/>
          <a:p>
            <a:r>
              <a:rPr lang="el-GR" b="1" dirty="0"/>
              <a:t>Δυνατότητα σαφούς προσδιορισμού του έργου</a:t>
            </a:r>
          </a:p>
        </p:txBody>
      </p:sp>
      <p:pic>
        <p:nvPicPr>
          <p:cNvPr id="32" name="Θέση εικόνας 31" descr="εναέρια προβολή δικτύου αυτοκινητοδρόμων σε μεγάλη πόλη"/>
          <p:cNvPicPr>
            <a:picLocks noGrp="1" noChangeAspect="1"/>
          </p:cNvPicPr>
          <p:nvPr>
            <p:ph type="pic" sz="quarter" idx="44"/>
          </p:nvPr>
        </p:nvPicPr>
        <p:blipFill>
          <a:blip r:embed="rId7"/>
          <a:stretch>
            <a:fillRect/>
          </a:stretch>
        </p:blipFill>
        <p:spPr>
          <a:xfrm>
            <a:off x="7699783" y="1371445"/>
            <a:ext cx="1476000" cy="1079014"/>
          </a:xfrm>
        </p:spPr>
      </p:pic>
      <p:pic>
        <p:nvPicPr>
          <p:cNvPr id="45" name="Γραφικό 44" descr="Φοίνικας"/>
          <p:cNvPicPr>
            <a:picLocks noChangeAspect="1"/>
          </p:cNvPicPr>
          <p:nvPr/>
        </p:nvPicPr>
        <p:blipFill>
          <a:blip r:embed="rId8"/>
          <a:stretch>
            <a:fillRect/>
          </a:stretch>
        </p:blipFill>
        <p:spPr>
          <a:xfrm>
            <a:off x="9834373" y="863355"/>
            <a:ext cx="755703" cy="755703"/>
          </a:xfrm>
          <a:prstGeom prst="rect">
            <a:avLst/>
          </a:prstGeom>
        </p:spPr>
      </p:pic>
      <p:sp>
        <p:nvSpPr>
          <p:cNvPr id="11" name="Θέση κειμένου 10"/>
          <p:cNvSpPr>
            <a:spLocks noGrp="1"/>
          </p:cNvSpPr>
          <p:nvPr>
            <p:ph type="body" sz="quarter" idx="37"/>
          </p:nvPr>
        </p:nvSpPr>
        <p:spPr>
          <a:xfrm>
            <a:off x="7381958" y="2790980"/>
            <a:ext cx="1980000" cy="360000"/>
          </a:xfrm>
        </p:spPr>
        <p:txBody>
          <a:bodyPr rtlCol="0"/>
          <a:lstStyle/>
          <a:p>
            <a:r>
              <a:rPr lang="el-GR" b="1" dirty="0"/>
              <a:t>Ο διαχωρισμός της εργασίας σε δύο τμήματα</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12</a:t>
            </a:fld>
            <a:endParaRPr lang="el-GR" dirty="0"/>
          </a:p>
        </p:txBody>
      </p:sp>
      <p:grpSp>
        <p:nvGrpSpPr>
          <p:cNvPr id="48" name="Γραφικό 20" descr="Επανάληψη"/>
          <p:cNvGrpSpPr/>
          <p:nvPr/>
        </p:nvGrpSpPr>
        <p:grpSpPr>
          <a:xfrm>
            <a:off x="1137920" y="2378710"/>
            <a:ext cx="657860" cy="679450"/>
            <a:chOff x="2792404" y="2595563"/>
            <a:chExt cx="914400" cy="914400"/>
          </a:xfrm>
          <a:solidFill>
            <a:schemeClr val="bg1"/>
          </a:solidFill>
        </p:grpSpPr>
        <p:sp>
          <p:nvSpPr>
            <p:cNvPr id="49" name="Ελεύθερη σχεδίαση: Σχήμα 24"/>
            <p:cNvSpPr/>
            <p:nvPr/>
          </p:nvSpPr>
          <p:spPr>
            <a:xfrm>
              <a:off x="2801453" y="2693194"/>
              <a:ext cx="771525" cy="457200"/>
            </a:xfrm>
            <a:custGeom>
              <a:avLst/>
              <a:gdLst>
                <a:gd name="connsiteX0" fmla="*/ 190024 w 771525"/>
                <a:gd name="connsiteY0" fmla="*/ 451009 h 457200"/>
                <a:gd name="connsiteX1" fmla="*/ 372904 w 771525"/>
                <a:gd name="connsiteY1" fmla="*/ 268129 h 457200"/>
                <a:gd name="connsiteX2" fmla="*/ 270986 w 771525"/>
                <a:gd name="connsiteY2" fmla="*/ 268129 h 457200"/>
                <a:gd name="connsiteX3" fmla="*/ 450056 w 771525"/>
                <a:gd name="connsiteY3" fmla="*/ 158591 h 457200"/>
                <a:gd name="connsiteX4" fmla="*/ 582454 w 771525"/>
                <a:gd name="connsiteY4" fmla="*/ 209074 h 457200"/>
                <a:gd name="connsiteX5" fmla="*/ 768191 w 771525"/>
                <a:gd name="connsiteY5" fmla="*/ 209074 h 457200"/>
                <a:gd name="connsiteX6" fmla="*/ 450056 w 771525"/>
                <a:gd name="connsiteY6" fmla="*/ 7144 h 457200"/>
                <a:gd name="connsiteX7" fmla="*/ 110014 w 771525"/>
                <a:gd name="connsiteY7" fmla="*/ 268129 h 457200"/>
                <a:gd name="connsiteX8" fmla="*/ 7144 w 771525"/>
                <a:gd name="connsiteY8" fmla="*/ 268129 h 457200"/>
                <a:gd name="connsiteX9" fmla="*/ 190024 w 771525"/>
                <a:gd name="connsiteY9" fmla="*/ 45100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190024" y="451009"/>
                  </a:moveTo>
                  <a:lnTo>
                    <a:pt x="372904" y="268129"/>
                  </a:lnTo>
                  <a:lnTo>
                    <a:pt x="270986" y="268129"/>
                  </a:lnTo>
                  <a:cubicBezTo>
                    <a:pt x="304324" y="203359"/>
                    <a:pt x="371951" y="158591"/>
                    <a:pt x="450056" y="158591"/>
                  </a:cubicBezTo>
                  <a:cubicBezTo>
                    <a:pt x="500539" y="158591"/>
                    <a:pt x="547211" y="177641"/>
                    <a:pt x="582454" y="209074"/>
                  </a:cubicBezTo>
                  <a:lnTo>
                    <a:pt x="768191" y="209074"/>
                  </a:lnTo>
                  <a:cubicBezTo>
                    <a:pt x="711994" y="89059"/>
                    <a:pt x="590074" y="7144"/>
                    <a:pt x="450056" y="7144"/>
                  </a:cubicBezTo>
                  <a:cubicBezTo>
                    <a:pt x="287179" y="7144"/>
                    <a:pt x="150019" y="117634"/>
                    <a:pt x="110014" y="268129"/>
                  </a:cubicBezTo>
                  <a:lnTo>
                    <a:pt x="7144" y="268129"/>
                  </a:lnTo>
                  <a:lnTo>
                    <a:pt x="190024" y="45100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0" name="Ελεύθερη σχεδίαση: Σχήμα 25"/>
            <p:cNvSpPr/>
            <p:nvPr/>
          </p:nvSpPr>
          <p:spPr>
            <a:xfrm>
              <a:off x="2925278" y="2954179"/>
              <a:ext cx="771525" cy="457200"/>
            </a:xfrm>
            <a:custGeom>
              <a:avLst/>
              <a:gdLst>
                <a:gd name="connsiteX0" fmla="*/ 768191 w 771525"/>
                <a:gd name="connsiteY0" fmla="*/ 190024 h 457200"/>
                <a:gd name="connsiteX1" fmla="*/ 585311 w 771525"/>
                <a:gd name="connsiteY1" fmla="*/ 7144 h 457200"/>
                <a:gd name="connsiteX2" fmla="*/ 402431 w 771525"/>
                <a:gd name="connsiteY2" fmla="*/ 190024 h 457200"/>
                <a:gd name="connsiteX3" fmla="*/ 505301 w 771525"/>
                <a:gd name="connsiteY3" fmla="*/ 190024 h 457200"/>
                <a:gd name="connsiteX4" fmla="*/ 326231 w 771525"/>
                <a:gd name="connsiteY4" fmla="*/ 299561 h 457200"/>
                <a:gd name="connsiteX5" fmla="*/ 193834 w 771525"/>
                <a:gd name="connsiteY5" fmla="*/ 249079 h 457200"/>
                <a:gd name="connsiteX6" fmla="*/ 7144 w 771525"/>
                <a:gd name="connsiteY6" fmla="*/ 249079 h 457200"/>
                <a:gd name="connsiteX7" fmla="*/ 326231 w 771525"/>
                <a:gd name="connsiteY7" fmla="*/ 451009 h 457200"/>
                <a:gd name="connsiteX8" fmla="*/ 666274 w 771525"/>
                <a:gd name="connsiteY8" fmla="*/ 190024 h 457200"/>
                <a:gd name="connsiteX9" fmla="*/ 768191 w 771525"/>
                <a:gd name="connsiteY9" fmla="*/ 19002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768191" y="190024"/>
                  </a:moveTo>
                  <a:lnTo>
                    <a:pt x="585311" y="7144"/>
                  </a:lnTo>
                  <a:lnTo>
                    <a:pt x="402431" y="190024"/>
                  </a:lnTo>
                  <a:lnTo>
                    <a:pt x="505301" y="190024"/>
                  </a:lnTo>
                  <a:cubicBezTo>
                    <a:pt x="471964" y="254794"/>
                    <a:pt x="404336" y="299561"/>
                    <a:pt x="326231" y="299561"/>
                  </a:cubicBezTo>
                  <a:cubicBezTo>
                    <a:pt x="275749" y="299561"/>
                    <a:pt x="229076" y="280511"/>
                    <a:pt x="193834" y="249079"/>
                  </a:cubicBezTo>
                  <a:lnTo>
                    <a:pt x="7144" y="249079"/>
                  </a:lnTo>
                  <a:cubicBezTo>
                    <a:pt x="64294" y="369094"/>
                    <a:pt x="185261" y="451009"/>
                    <a:pt x="326231" y="451009"/>
                  </a:cubicBezTo>
                  <a:cubicBezTo>
                    <a:pt x="489109" y="451009"/>
                    <a:pt x="626269" y="340519"/>
                    <a:pt x="666274" y="190024"/>
                  </a:cubicBezTo>
                  <a:lnTo>
                    <a:pt x="768191" y="19002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42" name="Θέση κειμένου 6">
            <a:extLst>
              <a:ext uri="{FF2B5EF4-FFF2-40B4-BE49-F238E27FC236}">
                <a16:creationId xmlns:a16="http://schemas.microsoft.com/office/drawing/2014/main" xmlns="" id="{A42245E7-BCE9-4E7A-BA54-15AAEDB0BCD0}"/>
              </a:ext>
            </a:extLst>
          </p:cNvPr>
          <p:cNvSpPr txBox="1">
            <a:spLocks/>
          </p:cNvSpPr>
          <p:nvPr/>
        </p:nvSpPr>
        <p:spPr>
          <a:xfrm>
            <a:off x="2739238" y="4120227"/>
            <a:ext cx="2053918"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Η καλύτερη μέθοδος &amp; η καλύτερη τεχνική δεν μπορούν να ανακαλυφθούν &amp; να τεθούν σε εφαρμογή, παρά μόνο </a:t>
            </a:r>
            <a:r>
              <a:rPr lang="el-GR" sz="1600" dirty="0" smtClean="0">
                <a:latin typeface="+mn-lt"/>
              </a:rPr>
              <a:t>με </a:t>
            </a:r>
            <a:r>
              <a:rPr lang="el-GR" sz="1600" dirty="0">
                <a:latin typeface="+mn-lt"/>
              </a:rPr>
              <a:t>μία επιστημονική ανάλυση και μελέτη όλων των χρησιμοποιούμενων μεθόδων και τεχνικών</a:t>
            </a:r>
          </a:p>
        </p:txBody>
      </p:sp>
      <p:sp>
        <p:nvSpPr>
          <p:cNvPr id="54" name="Θέση κειμένου 6">
            <a:extLst>
              <a:ext uri="{FF2B5EF4-FFF2-40B4-BE49-F238E27FC236}">
                <a16:creationId xmlns:a16="http://schemas.microsoft.com/office/drawing/2014/main" xmlns="" id="{AD81BD1F-6CFF-4947-809D-08862EFBA32E}"/>
              </a:ext>
            </a:extLst>
          </p:cNvPr>
          <p:cNvSpPr txBox="1">
            <a:spLocks/>
          </p:cNvSpPr>
          <p:nvPr/>
        </p:nvSpPr>
        <p:spPr>
          <a:xfrm>
            <a:off x="5144826" y="4146285"/>
            <a:ext cx="2053918"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Κάθε εργάτης, λαμβάνει στην πλειοψηφία των περιπτώσεων γραπτές οδηγίες που περιγράφουν λεπτομερώς το έργο που πρέπει να επιτελέσει, καθώς και τα μέσα τα οποία διαθέτει για την εκτέλεση της εργασίας</a:t>
            </a:r>
          </a:p>
        </p:txBody>
      </p:sp>
      <p:sp>
        <p:nvSpPr>
          <p:cNvPr id="63" name="Θέση κειμένου 6">
            <a:extLst>
              <a:ext uri="{FF2B5EF4-FFF2-40B4-BE49-F238E27FC236}">
                <a16:creationId xmlns:a16="http://schemas.microsoft.com/office/drawing/2014/main" xmlns="" id="{F7F346D1-A7AE-4FB8-BF32-BF1E6E322F8C}"/>
              </a:ext>
            </a:extLst>
          </p:cNvPr>
          <p:cNvSpPr txBox="1">
            <a:spLocks/>
          </p:cNvSpPr>
          <p:nvPr/>
        </p:nvSpPr>
        <p:spPr>
          <a:xfrm>
            <a:off x="7359654" y="4146285"/>
            <a:ext cx="2156257" cy="179997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Τη </a:t>
            </a:r>
            <a:r>
              <a:rPr lang="el-GR" sz="1600" b="1" dirty="0">
                <a:latin typeface="+mn-lt"/>
              </a:rPr>
              <a:t>σύλληψη</a:t>
            </a:r>
            <a:r>
              <a:rPr lang="el-GR" sz="1600" dirty="0">
                <a:latin typeface="+mn-lt"/>
              </a:rPr>
              <a:t> και την </a:t>
            </a:r>
            <a:r>
              <a:rPr lang="el-GR" sz="1600" b="1" dirty="0">
                <a:latin typeface="+mn-lt"/>
              </a:rPr>
              <a:t>εκτέλεση</a:t>
            </a:r>
            <a:r>
              <a:rPr lang="el-GR" sz="1600" dirty="0">
                <a:latin typeface="+mn-lt"/>
              </a:rPr>
              <a:t>, εκ των οποίων </a:t>
            </a:r>
            <a:r>
              <a:rPr lang="el-GR" sz="1600" dirty="0" smtClean="0">
                <a:latin typeface="+mn-lt"/>
              </a:rPr>
              <a:t>η πρώτη </a:t>
            </a:r>
            <a:r>
              <a:rPr lang="el-GR" sz="1600" dirty="0">
                <a:latin typeface="+mn-lt"/>
              </a:rPr>
              <a:t>αποτελεί το αποκλειστικό αντικείμενο της διεύθυνσης και </a:t>
            </a:r>
            <a:r>
              <a:rPr lang="el-GR" sz="1600" dirty="0" smtClean="0">
                <a:latin typeface="+mn-lt"/>
              </a:rPr>
              <a:t>η δεύτερη </a:t>
            </a:r>
            <a:r>
              <a:rPr lang="el-GR" sz="1600" dirty="0">
                <a:latin typeface="+mn-lt"/>
              </a:rPr>
              <a:t>των εργατών</a:t>
            </a:r>
          </a:p>
        </p:txBody>
      </p:sp>
      <p:sp>
        <p:nvSpPr>
          <p:cNvPr id="22" name="Γραφικό 20" descr="Συνδετήρας">
            <a:extLst>
              <a:ext uri="{FF2B5EF4-FFF2-40B4-BE49-F238E27FC236}">
                <a16:creationId xmlns:a16="http://schemas.microsoft.com/office/drawing/2014/main" xmlns="" id="{2DD12F36-2DCD-4306-8AFC-4815ABB9BE90}"/>
              </a:ext>
            </a:extLst>
          </p:cNvPr>
          <p:cNvSpPr/>
          <p:nvPr/>
        </p:nvSpPr>
        <p:spPr>
          <a:xfrm>
            <a:off x="5945462" y="1610844"/>
            <a:ext cx="289408" cy="548716"/>
          </a:xfrm>
          <a:custGeom>
            <a:avLst/>
            <a:gdLst>
              <a:gd name="connsiteX0" fmla="*/ 188119 w 371475"/>
              <a:gd name="connsiteY0" fmla="*/ 807244 h 809625"/>
              <a:gd name="connsiteX1" fmla="*/ 7144 w 371475"/>
              <a:gd name="connsiteY1" fmla="*/ 626269 h 809625"/>
              <a:gd name="connsiteX2" fmla="*/ 7144 w 371475"/>
              <a:gd name="connsiteY2" fmla="*/ 140494 h 809625"/>
              <a:gd name="connsiteX3" fmla="*/ 140494 w 371475"/>
              <a:gd name="connsiteY3" fmla="*/ 7144 h 809625"/>
              <a:gd name="connsiteX4" fmla="*/ 273844 w 371475"/>
              <a:gd name="connsiteY4" fmla="*/ 140494 h 809625"/>
              <a:gd name="connsiteX5" fmla="*/ 273844 w 371475"/>
              <a:gd name="connsiteY5" fmla="*/ 588169 h 809625"/>
              <a:gd name="connsiteX6" fmla="*/ 188119 w 371475"/>
              <a:gd name="connsiteY6" fmla="*/ 673894 h 809625"/>
              <a:gd name="connsiteX7" fmla="*/ 102394 w 371475"/>
              <a:gd name="connsiteY7" fmla="*/ 588169 h 809625"/>
              <a:gd name="connsiteX8" fmla="*/ 102394 w 371475"/>
              <a:gd name="connsiteY8" fmla="*/ 359569 h 809625"/>
              <a:gd name="connsiteX9" fmla="*/ 159544 w 371475"/>
              <a:gd name="connsiteY9" fmla="*/ 359569 h 809625"/>
              <a:gd name="connsiteX10" fmla="*/ 159544 w 371475"/>
              <a:gd name="connsiteY10" fmla="*/ 588169 h 809625"/>
              <a:gd name="connsiteX11" fmla="*/ 188119 w 371475"/>
              <a:gd name="connsiteY11" fmla="*/ 616744 h 809625"/>
              <a:gd name="connsiteX12" fmla="*/ 216694 w 371475"/>
              <a:gd name="connsiteY12" fmla="*/ 588169 h 809625"/>
              <a:gd name="connsiteX13" fmla="*/ 216694 w 371475"/>
              <a:gd name="connsiteY13" fmla="*/ 140494 h 809625"/>
              <a:gd name="connsiteX14" fmla="*/ 140494 w 371475"/>
              <a:gd name="connsiteY14" fmla="*/ 64294 h 809625"/>
              <a:gd name="connsiteX15" fmla="*/ 64294 w 371475"/>
              <a:gd name="connsiteY15" fmla="*/ 140494 h 809625"/>
              <a:gd name="connsiteX16" fmla="*/ 64294 w 371475"/>
              <a:gd name="connsiteY16" fmla="*/ 626269 h 809625"/>
              <a:gd name="connsiteX17" fmla="*/ 188119 w 371475"/>
              <a:gd name="connsiteY17" fmla="*/ 750094 h 809625"/>
              <a:gd name="connsiteX18" fmla="*/ 311944 w 371475"/>
              <a:gd name="connsiteY18" fmla="*/ 626269 h 809625"/>
              <a:gd name="connsiteX19" fmla="*/ 311944 w 371475"/>
              <a:gd name="connsiteY19" fmla="*/ 426244 h 809625"/>
              <a:gd name="connsiteX20" fmla="*/ 369094 w 371475"/>
              <a:gd name="connsiteY20" fmla="*/ 426244 h 809625"/>
              <a:gd name="connsiteX21" fmla="*/ 369094 w 371475"/>
              <a:gd name="connsiteY21" fmla="*/ 626269 h 809625"/>
              <a:gd name="connsiteX22" fmla="*/ 188119 w 371475"/>
              <a:gd name="connsiteY22" fmla="*/ 807244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475" h="809625">
                <a:moveTo>
                  <a:pt x="188119" y="807244"/>
                </a:moveTo>
                <a:cubicBezTo>
                  <a:pt x="88106" y="807244"/>
                  <a:pt x="7144" y="726281"/>
                  <a:pt x="7144" y="626269"/>
                </a:cubicBezTo>
                <a:lnTo>
                  <a:pt x="7144" y="140494"/>
                </a:lnTo>
                <a:cubicBezTo>
                  <a:pt x="7144" y="67151"/>
                  <a:pt x="67151" y="7144"/>
                  <a:pt x="140494" y="7144"/>
                </a:cubicBezTo>
                <a:cubicBezTo>
                  <a:pt x="213836" y="7144"/>
                  <a:pt x="273844" y="67151"/>
                  <a:pt x="273844" y="140494"/>
                </a:cubicBezTo>
                <a:lnTo>
                  <a:pt x="273844" y="588169"/>
                </a:lnTo>
                <a:cubicBezTo>
                  <a:pt x="273844" y="635794"/>
                  <a:pt x="235744" y="673894"/>
                  <a:pt x="188119" y="673894"/>
                </a:cubicBezTo>
                <a:cubicBezTo>
                  <a:pt x="140494" y="673894"/>
                  <a:pt x="102394" y="635794"/>
                  <a:pt x="102394" y="588169"/>
                </a:cubicBezTo>
                <a:lnTo>
                  <a:pt x="102394" y="359569"/>
                </a:lnTo>
                <a:lnTo>
                  <a:pt x="159544" y="359569"/>
                </a:lnTo>
                <a:lnTo>
                  <a:pt x="159544" y="588169"/>
                </a:lnTo>
                <a:cubicBezTo>
                  <a:pt x="159544" y="604361"/>
                  <a:pt x="171926" y="616744"/>
                  <a:pt x="188119" y="616744"/>
                </a:cubicBezTo>
                <a:cubicBezTo>
                  <a:pt x="204311" y="616744"/>
                  <a:pt x="216694" y="604361"/>
                  <a:pt x="216694" y="588169"/>
                </a:cubicBezTo>
                <a:lnTo>
                  <a:pt x="216694" y="140494"/>
                </a:lnTo>
                <a:cubicBezTo>
                  <a:pt x="216694" y="98584"/>
                  <a:pt x="182404" y="64294"/>
                  <a:pt x="140494" y="64294"/>
                </a:cubicBezTo>
                <a:cubicBezTo>
                  <a:pt x="98584" y="64294"/>
                  <a:pt x="64294" y="98584"/>
                  <a:pt x="64294" y="140494"/>
                </a:cubicBezTo>
                <a:lnTo>
                  <a:pt x="64294" y="626269"/>
                </a:lnTo>
                <a:cubicBezTo>
                  <a:pt x="64294" y="694849"/>
                  <a:pt x="119539" y="750094"/>
                  <a:pt x="188119" y="750094"/>
                </a:cubicBezTo>
                <a:cubicBezTo>
                  <a:pt x="256699" y="750094"/>
                  <a:pt x="311944" y="694849"/>
                  <a:pt x="311944" y="626269"/>
                </a:cubicBezTo>
                <a:lnTo>
                  <a:pt x="311944" y="426244"/>
                </a:lnTo>
                <a:lnTo>
                  <a:pt x="369094" y="426244"/>
                </a:lnTo>
                <a:lnTo>
                  <a:pt x="369094" y="626269"/>
                </a:lnTo>
                <a:cubicBezTo>
                  <a:pt x="369094" y="726281"/>
                  <a:pt x="288131" y="807244"/>
                  <a:pt x="188119" y="807244"/>
                </a:cubicBezTo>
                <a:close/>
              </a:path>
            </a:pathLst>
          </a:custGeom>
          <a:solidFill>
            <a:schemeClr val="bg1"/>
          </a:solidFill>
          <a:ln w="9525" cap="flat">
            <a:noFill/>
            <a:prstDash val="solid"/>
            <a:miter/>
          </a:ln>
        </p:spPr>
        <p:txBody>
          <a:bodyPr rtlCol="0" anchor="ctr"/>
          <a:lstStyle/>
          <a:p>
            <a:endParaRPr lang="el-GR"/>
          </a:p>
        </p:txBody>
      </p:sp>
      <p:grpSp>
        <p:nvGrpSpPr>
          <p:cNvPr id="38" name="Γραφικό 36" descr="Χρήστες">
            <a:extLst>
              <a:ext uri="{FF2B5EF4-FFF2-40B4-BE49-F238E27FC236}">
                <a16:creationId xmlns:a16="http://schemas.microsoft.com/office/drawing/2014/main" xmlns="" id="{09AE42AD-CC9E-430F-AFAB-EB06D28737A9}"/>
              </a:ext>
            </a:extLst>
          </p:cNvPr>
          <p:cNvGrpSpPr/>
          <p:nvPr/>
        </p:nvGrpSpPr>
        <p:grpSpPr>
          <a:xfrm>
            <a:off x="1124970" y="1512619"/>
            <a:ext cx="626675" cy="745165"/>
            <a:chOff x="5638800" y="2971800"/>
            <a:chExt cx="914400" cy="914400"/>
          </a:xfrm>
          <a:solidFill>
            <a:schemeClr val="bg1"/>
          </a:solidFill>
        </p:grpSpPr>
        <p:sp>
          <p:nvSpPr>
            <p:cNvPr id="39" name="Ελεύθερη σχεδίαση: Σχήμα 38">
              <a:extLst>
                <a:ext uri="{FF2B5EF4-FFF2-40B4-BE49-F238E27FC236}">
                  <a16:creationId xmlns:a16="http://schemas.microsoft.com/office/drawing/2014/main" xmlns="" id="{D1D70428-7321-432F-B3B2-1009BD958D90}"/>
                </a:ext>
              </a:extLst>
            </p:cNvPr>
            <p:cNvSpPr/>
            <p:nvPr/>
          </p:nvSpPr>
          <p:spPr>
            <a:xfrm>
              <a:off x="5774531" y="317230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43" name="Ελεύθερη σχεδίαση: Σχήμα 42">
              <a:extLst>
                <a:ext uri="{FF2B5EF4-FFF2-40B4-BE49-F238E27FC236}">
                  <a16:creationId xmlns:a16="http://schemas.microsoft.com/office/drawing/2014/main" xmlns="" id="{04DD2682-CD28-4720-8C5D-AE0B30FD9722}"/>
                </a:ext>
              </a:extLst>
            </p:cNvPr>
            <p:cNvSpPr/>
            <p:nvPr/>
          </p:nvSpPr>
          <p:spPr>
            <a:xfrm>
              <a:off x="6231731" y="317230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65" name="Ελεύθερη σχεδίαση: Σχήμα 64">
              <a:extLst>
                <a:ext uri="{FF2B5EF4-FFF2-40B4-BE49-F238E27FC236}">
                  <a16:creationId xmlns:a16="http://schemas.microsoft.com/office/drawing/2014/main" xmlns="" id="{B8E66D39-576C-4A35-B08A-6EB3E34D2746}"/>
                </a:ext>
              </a:extLst>
            </p:cNvPr>
            <p:cNvSpPr/>
            <p:nvPr/>
          </p:nvSpPr>
          <p:spPr>
            <a:xfrm>
              <a:off x="5917406" y="3499961"/>
              <a:ext cx="352425" cy="180975"/>
            </a:xfrm>
            <a:custGeom>
              <a:avLst/>
              <a:gdLst>
                <a:gd name="connsiteX0" fmla="*/ 350044 w 352425"/>
                <a:gd name="connsiteY0" fmla="*/ 178594 h 180975"/>
                <a:gd name="connsiteX1" fmla="*/ 350044 w 352425"/>
                <a:gd name="connsiteY1" fmla="*/ 92869 h 180975"/>
                <a:gd name="connsiteX2" fmla="*/ 332899 w 352425"/>
                <a:gd name="connsiteY2" fmla="*/ 58579 h 180975"/>
                <a:gd name="connsiteX3" fmla="*/ 249079 w 352425"/>
                <a:gd name="connsiteY3" fmla="*/ 18574 h 180975"/>
                <a:gd name="connsiteX4" fmla="*/ 178594 w 352425"/>
                <a:gd name="connsiteY4" fmla="*/ 7144 h 180975"/>
                <a:gd name="connsiteX5" fmla="*/ 108109 w 352425"/>
                <a:gd name="connsiteY5" fmla="*/ 18574 h 180975"/>
                <a:gd name="connsiteX6" fmla="*/ 24289 w 352425"/>
                <a:gd name="connsiteY6" fmla="*/ 58579 h 180975"/>
                <a:gd name="connsiteX7" fmla="*/ 7144 w 352425"/>
                <a:gd name="connsiteY7" fmla="*/ 92869 h 180975"/>
                <a:gd name="connsiteX8" fmla="*/ 7144 w 352425"/>
                <a:gd name="connsiteY8" fmla="*/ 178594 h 180975"/>
                <a:gd name="connsiteX9" fmla="*/ 350044 w 352425"/>
                <a:gd name="connsiteY9" fmla="*/ 1785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180975">
                  <a:moveTo>
                    <a:pt x="350044" y="178594"/>
                  </a:moveTo>
                  <a:lnTo>
                    <a:pt x="350044" y="92869"/>
                  </a:lnTo>
                  <a:cubicBezTo>
                    <a:pt x="350044" y="79534"/>
                    <a:pt x="344329" y="66199"/>
                    <a:pt x="332899" y="58579"/>
                  </a:cubicBezTo>
                  <a:cubicBezTo>
                    <a:pt x="310039" y="39529"/>
                    <a:pt x="279559" y="26194"/>
                    <a:pt x="249079" y="18574"/>
                  </a:cubicBezTo>
                  <a:cubicBezTo>
                    <a:pt x="228124" y="12859"/>
                    <a:pt x="203359" y="7144"/>
                    <a:pt x="178594" y="7144"/>
                  </a:cubicBezTo>
                  <a:cubicBezTo>
                    <a:pt x="155734" y="7144"/>
                    <a:pt x="130969" y="10954"/>
                    <a:pt x="108109" y="18574"/>
                  </a:cubicBezTo>
                  <a:cubicBezTo>
                    <a:pt x="77629" y="26194"/>
                    <a:pt x="49054" y="41434"/>
                    <a:pt x="24289" y="58579"/>
                  </a:cubicBezTo>
                  <a:cubicBezTo>
                    <a:pt x="12859" y="68104"/>
                    <a:pt x="7144" y="79534"/>
                    <a:pt x="7144" y="92869"/>
                  </a:cubicBezTo>
                  <a:lnTo>
                    <a:pt x="7144" y="178594"/>
                  </a:lnTo>
                  <a:lnTo>
                    <a:pt x="350044" y="178594"/>
                  </a:lnTo>
                  <a:close/>
                </a:path>
              </a:pathLst>
            </a:custGeom>
            <a:grpFill/>
            <a:ln w="9525" cap="flat">
              <a:noFill/>
              <a:prstDash val="solid"/>
              <a:miter/>
            </a:ln>
          </p:spPr>
          <p:txBody>
            <a:bodyPr rtlCol="0" anchor="ctr"/>
            <a:lstStyle/>
            <a:p>
              <a:endParaRPr lang="el-GR"/>
            </a:p>
          </p:txBody>
        </p:sp>
        <p:sp>
          <p:nvSpPr>
            <p:cNvPr id="66" name="Ελεύθερη σχεδίαση: Σχήμα 65">
              <a:extLst>
                <a:ext uri="{FF2B5EF4-FFF2-40B4-BE49-F238E27FC236}">
                  <a16:creationId xmlns:a16="http://schemas.microsoft.com/office/drawing/2014/main" xmlns="" id="{176B2894-3A81-42C8-B9AE-D53FAE0EAAC5}"/>
                </a:ext>
              </a:extLst>
            </p:cNvPr>
            <p:cNvSpPr/>
            <p:nvPr/>
          </p:nvSpPr>
          <p:spPr>
            <a:xfrm>
              <a:off x="6003131" y="3305651"/>
              <a:ext cx="180975" cy="180975"/>
            </a:xfrm>
            <a:custGeom>
              <a:avLst/>
              <a:gdLst>
                <a:gd name="connsiteX0" fmla="*/ 178594 w 180975"/>
                <a:gd name="connsiteY0" fmla="*/ 92869 h 180975"/>
                <a:gd name="connsiteX1" fmla="*/ 92869 w 180975"/>
                <a:gd name="connsiteY1" fmla="*/ 178594 h 180975"/>
                <a:gd name="connsiteX2" fmla="*/ 7144 w 180975"/>
                <a:gd name="connsiteY2" fmla="*/ 92869 h 180975"/>
                <a:gd name="connsiteX3" fmla="*/ 92869 w 180975"/>
                <a:gd name="connsiteY3" fmla="*/ 7144 h 180975"/>
                <a:gd name="connsiteX4" fmla="*/ 178594 w 180975"/>
                <a:gd name="connsiteY4" fmla="*/ 92869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80975">
                  <a:moveTo>
                    <a:pt x="178594" y="92869"/>
                  </a:moveTo>
                  <a:cubicBezTo>
                    <a:pt x="178594" y="140213"/>
                    <a:pt x="140213" y="178594"/>
                    <a:pt x="92869" y="178594"/>
                  </a:cubicBezTo>
                  <a:cubicBezTo>
                    <a:pt x="45524" y="178594"/>
                    <a:pt x="7144" y="140213"/>
                    <a:pt x="7144" y="92869"/>
                  </a:cubicBezTo>
                  <a:cubicBezTo>
                    <a:pt x="7144" y="45524"/>
                    <a:pt x="45524" y="7144"/>
                    <a:pt x="92869" y="7144"/>
                  </a:cubicBezTo>
                  <a:cubicBezTo>
                    <a:pt x="140213" y="7144"/>
                    <a:pt x="178594" y="45524"/>
                    <a:pt x="178594" y="92869"/>
                  </a:cubicBezTo>
                  <a:close/>
                </a:path>
              </a:pathLst>
            </a:custGeom>
            <a:grpFill/>
            <a:ln w="9525" cap="flat">
              <a:noFill/>
              <a:prstDash val="solid"/>
              <a:miter/>
            </a:ln>
          </p:spPr>
          <p:txBody>
            <a:bodyPr rtlCol="0" anchor="ctr"/>
            <a:lstStyle/>
            <a:p>
              <a:endParaRPr lang="el-GR"/>
            </a:p>
          </p:txBody>
        </p:sp>
        <p:sp>
          <p:nvSpPr>
            <p:cNvPr id="67" name="Ελεύθερη σχεδίαση: Σχήμα 66">
              <a:extLst>
                <a:ext uri="{FF2B5EF4-FFF2-40B4-BE49-F238E27FC236}">
                  <a16:creationId xmlns:a16="http://schemas.microsoft.com/office/drawing/2014/main" xmlns="" id="{F998EC28-50A3-49F0-923E-36372418B315}"/>
                </a:ext>
              </a:extLst>
            </p:cNvPr>
            <p:cNvSpPr/>
            <p:nvPr/>
          </p:nvSpPr>
          <p:spPr>
            <a:xfrm>
              <a:off x="6178391" y="3366611"/>
              <a:ext cx="323850" cy="180975"/>
            </a:xfrm>
            <a:custGeom>
              <a:avLst/>
              <a:gdLst>
                <a:gd name="connsiteX0" fmla="*/ 300514 w 323850"/>
                <a:gd name="connsiteY0" fmla="*/ 58579 h 180975"/>
                <a:gd name="connsiteX1" fmla="*/ 216694 w 323850"/>
                <a:gd name="connsiteY1" fmla="*/ 18574 h 180975"/>
                <a:gd name="connsiteX2" fmla="*/ 146209 w 323850"/>
                <a:gd name="connsiteY2" fmla="*/ 7144 h 180975"/>
                <a:gd name="connsiteX3" fmla="*/ 75724 w 323850"/>
                <a:gd name="connsiteY3" fmla="*/ 18574 h 180975"/>
                <a:gd name="connsiteX4" fmla="*/ 41434 w 323850"/>
                <a:gd name="connsiteY4" fmla="*/ 31909 h 180975"/>
                <a:gd name="connsiteX5" fmla="*/ 41434 w 323850"/>
                <a:gd name="connsiteY5" fmla="*/ 33814 h 180975"/>
                <a:gd name="connsiteX6" fmla="*/ 7144 w 323850"/>
                <a:gd name="connsiteY6" fmla="*/ 117634 h 180975"/>
                <a:gd name="connsiteX7" fmla="*/ 94774 w 323850"/>
                <a:gd name="connsiteY7" fmla="*/ 161449 h 180975"/>
                <a:gd name="connsiteX8" fmla="*/ 110014 w 323850"/>
                <a:gd name="connsiteY8" fmla="*/ 178594 h 180975"/>
                <a:gd name="connsiteX9" fmla="*/ 317659 w 323850"/>
                <a:gd name="connsiteY9" fmla="*/ 178594 h 180975"/>
                <a:gd name="connsiteX10" fmla="*/ 317659 w 323850"/>
                <a:gd name="connsiteY10" fmla="*/ 92869 h 180975"/>
                <a:gd name="connsiteX11" fmla="*/ 300514 w 323850"/>
                <a:gd name="connsiteY11" fmla="*/ 585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 h="180975">
                  <a:moveTo>
                    <a:pt x="300514" y="58579"/>
                  </a:moveTo>
                  <a:cubicBezTo>
                    <a:pt x="277654" y="39529"/>
                    <a:pt x="247174" y="26194"/>
                    <a:pt x="216694" y="18574"/>
                  </a:cubicBezTo>
                  <a:cubicBezTo>
                    <a:pt x="195739" y="12859"/>
                    <a:pt x="170974" y="7144"/>
                    <a:pt x="146209" y="7144"/>
                  </a:cubicBezTo>
                  <a:cubicBezTo>
                    <a:pt x="123349" y="7144"/>
                    <a:pt x="98584" y="10954"/>
                    <a:pt x="75724" y="18574"/>
                  </a:cubicBezTo>
                  <a:cubicBezTo>
                    <a:pt x="64294" y="22384"/>
                    <a:pt x="52864" y="26194"/>
                    <a:pt x="41434" y="31909"/>
                  </a:cubicBezTo>
                  <a:lnTo>
                    <a:pt x="41434" y="33814"/>
                  </a:lnTo>
                  <a:cubicBezTo>
                    <a:pt x="41434" y="66199"/>
                    <a:pt x="28099" y="96679"/>
                    <a:pt x="7144" y="117634"/>
                  </a:cubicBezTo>
                  <a:cubicBezTo>
                    <a:pt x="43339" y="129064"/>
                    <a:pt x="71914" y="144304"/>
                    <a:pt x="94774" y="161449"/>
                  </a:cubicBezTo>
                  <a:cubicBezTo>
                    <a:pt x="100489" y="167164"/>
                    <a:pt x="106204" y="170974"/>
                    <a:pt x="110014" y="178594"/>
                  </a:cubicBezTo>
                  <a:lnTo>
                    <a:pt x="317659" y="178594"/>
                  </a:lnTo>
                  <a:lnTo>
                    <a:pt x="317659" y="92869"/>
                  </a:lnTo>
                  <a:cubicBezTo>
                    <a:pt x="317659" y="79534"/>
                    <a:pt x="311944" y="66199"/>
                    <a:pt x="300514" y="58579"/>
                  </a:cubicBezTo>
                  <a:close/>
                </a:path>
              </a:pathLst>
            </a:custGeom>
            <a:grpFill/>
            <a:ln w="9525" cap="flat">
              <a:noFill/>
              <a:prstDash val="solid"/>
              <a:miter/>
            </a:ln>
          </p:spPr>
          <p:txBody>
            <a:bodyPr rtlCol="0" anchor="ctr"/>
            <a:lstStyle/>
            <a:p>
              <a:endParaRPr lang="el-GR"/>
            </a:p>
          </p:txBody>
        </p:sp>
        <p:sp>
          <p:nvSpPr>
            <p:cNvPr id="68" name="Ελεύθερη σχεδίαση: Σχήμα 67">
              <a:extLst>
                <a:ext uri="{FF2B5EF4-FFF2-40B4-BE49-F238E27FC236}">
                  <a16:creationId xmlns:a16="http://schemas.microsoft.com/office/drawing/2014/main" xmlns="" id="{E5DC528B-7AE2-458F-AD58-AE8B1D947AB6}"/>
                </a:ext>
              </a:extLst>
            </p:cNvPr>
            <p:cNvSpPr/>
            <p:nvPr/>
          </p:nvSpPr>
          <p:spPr>
            <a:xfrm>
              <a:off x="5688806" y="3366611"/>
              <a:ext cx="323850" cy="180975"/>
            </a:xfrm>
            <a:custGeom>
              <a:avLst/>
              <a:gdLst>
                <a:gd name="connsiteX0" fmla="*/ 230029 w 323850"/>
                <a:gd name="connsiteY0" fmla="*/ 161449 h 180975"/>
                <a:gd name="connsiteX1" fmla="*/ 230029 w 323850"/>
                <a:gd name="connsiteY1" fmla="*/ 161449 h 180975"/>
                <a:gd name="connsiteX2" fmla="*/ 317659 w 323850"/>
                <a:gd name="connsiteY2" fmla="*/ 117634 h 180975"/>
                <a:gd name="connsiteX3" fmla="*/ 283369 w 323850"/>
                <a:gd name="connsiteY3" fmla="*/ 33814 h 180975"/>
                <a:gd name="connsiteX4" fmla="*/ 283369 w 323850"/>
                <a:gd name="connsiteY4" fmla="*/ 30004 h 180975"/>
                <a:gd name="connsiteX5" fmla="*/ 249079 w 323850"/>
                <a:gd name="connsiteY5" fmla="*/ 18574 h 180975"/>
                <a:gd name="connsiteX6" fmla="*/ 178594 w 323850"/>
                <a:gd name="connsiteY6" fmla="*/ 7144 h 180975"/>
                <a:gd name="connsiteX7" fmla="*/ 108109 w 323850"/>
                <a:gd name="connsiteY7" fmla="*/ 18574 h 180975"/>
                <a:gd name="connsiteX8" fmla="*/ 24289 w 323850"/>
                <a:gd name="connsiteY8" fmla="*/ 58579 h 180975"/>
                <a:gd name="connsiteX9" fmla="*/ 7144 w 323850"/>
                <a:gd name="connsiteY9" fmla="*/ 92869 h 180975"/>
                <a:gd name="connsiteX10" fmla="*/ 7144 w 323850"/>
                <a:gd name="connsiteY10" fmla="*/ 178594 h 180975"/>
                <a:gd name="connsiteX11" fmla="*/ 212884 w 323850"/>
                <a:gd name="connsiteY11" fmla="*/ 178594 h 180975"/>
                <a:gd name="connsiteX12" fmla="*/ 230029 w 323850"/>
                <a:gd name="connsiteY12" fmla="*/ 16144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h="180975">
                  <a:moveTo>
                    <a:pt x="230029" y="161449"/>
                  </a:moveTo>
                  <a:lnTo>
                    <a:pt x="230029" y="161449"/>
                  </a:lnTo>
                  <a:cubicBezTo>
                    <a:pt x="256699" y="142399"/>
                    <a:pt x="287179" y="127159"/>
                    <a:pt x="317659" y="117634"/>
                  </a:cubicBezTo>
                  <a:cubicBezTo>
                    <a:pt x="296704" y="94774"/>
                    <a:pt x="283369" y="66199"/>
                    <a:pt x="283369" y="33814"/>
                  </a:cubicBezTo>
                  <a:cubicBezTo>
                    <a:pt x="283369" y="31909"/>
                    <a:pt x="283369" y="31909"/>
                    <a:pt x="283369" y="30004"/>
                  </a:cubicBezTo>
                  <a:cubicBezTo>
                    <a:pt x="271939" y="26194"/>
                    <a:pt x="260509" y="20479"/>
                    <a:pt x="249079" y="18574"/>
                  </a:cubicBezTo>
                  <a:cubicBezTo>
                    <a:pt x="228124" y="12859"/>
                    <a:pt x="203359" y="7144"/>
                    <a:pt x="178594" y="7144"/>
                  </a:cubicBezTo>
                  <a:cubicBezTo>
                    <a:pt x="155734" y="7144"/>
                    <a:pt x="130969" y="10954"/>
                    <a:pt x="108109" y="18574"/>
                  </a:cubicBezTo>
                  <a:cubicBezTo>
                    <a:pt x="77629" y="28099"/>
                    <a:pt x="49054" y="41434"/>
                    <a:pt x="24289" y="58579"/>
                  </a:cubicBezTo>
                  <a:cubicBezTo>
                    <a:pt x="12859" y="66199"/>
                    <a:pt x="7144" y="79534"/>
                    <a:pt x="7144" y="92869"/>
                  </a:cubicBezTo>
                  <a:lnTo>
                    <a:pt x="7144" y="178594"/>
                  </a:lnTo>
                  <a:lnTo>
                    <a:pt x="212884" y="178594"/>
                  </a:lnTo>
                  <a:cubicBezTo>
                    <a:pt x="218599" y="170974"/>
                    <a:pt x="222409" y="167164"/>
                    <a:pt x="230029" y="161449"/>
                  </a:cubicBezTo>
                  <a:close/>
                </a:path>
              </a:pathLst>
            </a:custGeom>
            <a:grpFill/>
            <a:ln w="9525" cap="flat">
              <a:noFill/>
              <a:prstDash val="solid"/>
              <a:miter/>
            </a:ln>
          </p:spPr>
          <p:txBody>
            <a:bodyPr rtlCol="0" anchor="ctr"/>
            <a:lstStyle/>
            <a:p>
              <a:endParaRPr lang="el-GR"/>
            </a:p>
          </p:txBody>
        </p:sp>
      </p:grpSp>
      <p:sp>
        <p:nvSpPr>
          <p:cNvPr id="35" name="Τίτλος 1">
            <a:extLst>
              <a:ext uri="{FF2B5EF4-FFF2-40B4-BE49-F238E27FC236}">
                <a16:creationId xmlns:a16="http://schemas.microsoft.com/office/drawing/2014/main" xmlns="" id="{9C4B745C-CB9B-484B-97F1-E3AE9015126A}"/>
              </a:ext>
            </a:extLst>
          </p:cNvPr>
          <p:cNvSpPr>
            <a:spLocks noGrp="1"/>
          </p:cNvSpPr>
          <p:nvPr>
            <p:ph type="title"/>
          </p:nvPr>
        </p:nvSpPr>
        <p:spPr>
          <a:xfrm>
            <a:off x="417568" y="778573"/>
            <a:ext cx="11340000" cy="432000"/>
          </a:xfrm>
        </p:spPr>
        <p:txBody>
          <a:bodyPr rtlCol="0"/>
          <a:lstStyle/>
          <a:p>
            <a:pPr algn="ctr"/>
            <a:r>
              <a:rPr lang="el-GR" sz="1800" dirty="0"/>
              <a:t>Διατύπωσε τις κατωτέρω αρχές της </a:t>
            </a:r>
            <a:r>
              <a:rPr lang="el-GR" sz="1800" b="1" dirty="0"/>
              <a:t>“επιστημονικής</a:t>
            </a:r>
            <a:r>
              <a:rPr lang="el-GR" sz="1800" b="1" i="1" dirty="0"/>
              <a:t>”</a:t>
            </a:r>
            <a:r>
              <a:rPr lang="el-GR" sz="1800" dirty="0"/>
              <a:t> διοίκησης της επιχείρησης</a:t>
            </a:r>
          </a:p>
        </p:txBody>
      </p:sp>
      <p:sp>
        <p:nvSpPr>
          <p:cNvPr id="37" name="Θέση κειμένου 6">
            <a:extLst>
              <a:ext uri="{FF2B5EF4-FFF2-40B4-BE49-F238E27FC236}">
                <a16:creationId xmlns:a16="http://schemas.microsoft.com/office/drawing/2014/main" xmlns="" id="{147E3DDE-FECA-4217-8D7A-B243ED340B33}"/>
              </a:ext>
            </a:extLst>
          </p:cNvPr>
          <p:cNvSpPr txBox="1">
            <a:spLocks/>
          </p:cNvSpPr>
          <p:nvPr/>
        </p:nvSpPr>
        <p:spPr>
          <a:xfrm>
            <a:off x="409302" y="2724013"/>
            <a:ext cx="1854609"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t>Υπάρχει “μια μόνο ορθή μέθοδος” για κάθε έργο</a:t>
            </a:r>
          </a:p>
        </p:txBody>
      </p:sp>
      <p:sp>
        <p:nvSpPr>
          <p:cNvPr id="41" name="Θέση κειμένου 6">
            <a:extLst>
              <a:ext uri="{FF2B5EF4-FFF2-40B4-BE49-F238E27FC236}">
                <a16:creationId xmlns:a16="http://schemas.microsoft.com/office/drawing/2014/main" xmlns="" id="{F6267C40-831A-4F71-8E27-767A27353725}"/>
              </a:ext>
            </a:extLst>
          </p:cNvPr>
          <p:cNvSpPr txBox="1">
            <a:spLocks/>
          </p:cNvSpPr>
          <p:nvPr/>
        </p:nvSpPr>
        <p:spPr>
          <a:xfrm>
            <a:off x="396428" y="4159835"/>
            <a:ext cx="2050741"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Μεταξύ των διαφόρων μεθόδων και τεχνικών, που χρησιμοποιούνται σε κάθε τμήμα κάποιου επαγγέλματος, υπάρχει πάντοτε μία μέθοδος και μία τεχνική, που είναι πιο </a:t>
            </a:r>
            <a:r>
              <a:rPr lang="el-GR" sz="1600" dirty="0" smtClean="0">
                <a:latin typeface="+mn-lt"/>
              </a:rPr>
              <a:t>γρήγορη </a:t>
            </a:r>
            <a:r>
              <a:rPr lang="el-GR" sz="1600" dirty="0">
                <a:latin typeface="+mn-lt"/>
              </a:rPr>
              <a:t>και </a:t>
            </a:r>
            <a:r>
              <a:rPr lang="el-GR" sz="1600" dirty="0" smtClean="0">
                <a:latin typeface="+mn-lt"/>
              </a:rPr>
              <a:t>ανώτερη </a:t>
            </a:r>
            <a:r>
              <a:rPr lang="el-GR" sz="1600" dirty="0">
                <a:latin typeface="+mn-lt"/>
              </a:rPr>
              <a:t>από όλες τις άλλες</a:t>
            </a:r>
          </a:p>
        </p:txBody>
      </p:sp>
      <p:pic>
        <p:nvPicPr>
          <p:cNvPr id="44" name="Θέση εικόνας 33" descr="εικόνα ουρανοξύστη διαμερισμάτων">
            <a:extLst>
              <a:ext uri="{FF2B5EF4-FFF2-40B4-BE49-F238E27FC236}">
                <a16:creationId xmlns:a16="http://schemas.microsoft.com/office/drawing/2014/main" xmlns="" id="{793BD7EC-4F7E-4124-A655-08DBC2BD6B28}"/>
              </a:ext>
            </a:extLst>
          </p:cNvPr>
          <p:cNvPicPr>
            <a:picLocks noGrp="1" noChangeAspect="1"/>
          </p:cNvPicPr>
          <p:nvPr>
            <p:ph type="pic" sz="quarter" idx="45"/>
          </p:nvPr>
        </p:nvPicPr>
        <p:blipFill>
          <a:blip r:embed="rId9"/>
          <a:stretch>
            <a:fillRect/>
          </a:stretch>
        </p:blipFill>
        <p:spPr>
          <a:xfrm>
            <a:off x="10015692" y="1372404"/>
            <a:ext cx="1476000" cy="1079014"/>
          </a:xfrm>
        </p:spPr>
      </p:pic>
      <p:sp>
        <p:nvSpPr>
          <p:cNvPr id="46" name="Θέση κειμένου 10">
            <a:extLst>
              <a:ext uri="{FF2B5EF4-FFF2-40B4-BE49-F238E27FC236}">
                <a16:creationId xmlns:a16="http://schemas.microsoft.com/office/drawing/2014/main" xmlns="" id="{6AEBA20A-2839-4B13-A786-D05D27527C65}"/>
              </a:ext>
            </a:extLst>
          </p:cNvPr>
          <p:cNvSpPr txBox="1">
            <a:spLocks/>
          </p:cNvSpPr>
          <p:nvPr/>
        </p:nvSpPr>
        <p:spPr>
          <a:xfrm>
            <a:off x="9834373" y="2862496"/>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t>Εργασία (άρα και ο μισθός) με το κομμάτι</a:t>
            </a:r>
          </a:p>
        </p:txBody>
      </p:sp>
      <p:sp>
        <p:nvSpPr>
          <p:cNvPr id="47" name="Θέση κειμένου 6">
            <a:extLst>
              <a:ext uri="{FF2B5EF4-FFF2-40B4-BE49-F238E27FC236}">
                <a16:creationId xmlns:a16="http://schemas.microsoft.com/office/drawing/2014/main" xmlns="" id="{C6AB4959-A16D-4D02-AB0D-EDDD636214E4}"/>
              </a:ext>
            </a:extLst>
          </p:cNvPr>
          <p:cNvSpPr txBox="1">
            <a:spLocks/>
          </p:cNvSpPr>
          <p:nvPr/>
        </p:nvSpPr>
        <p:spPr>
          <a:xfrm>
            <a:off x="9746244" y="4125654"/>
            <a:ext cx="2156257" cy="179997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dirty="0">
                <a:latin typeface="+mn-lt"/>
              </a:rPr>
              <a:t>Καθόσον ζητείται καθημερινά από τους εργάτες να δουλεύουν πολύ γρήγορα, είναι απολύτως αναγκαίο να τους εξασφαλισθεί ότι θα έχουν έναν υψηλότερο μισθό, κάθε φορά που θα πετυχαίνουν το έργο τους</a:t>
            </a:r>
          </a:p>
        </p:txBody>
      </p:sp>
      <p:sp>
        <p:nvSpPr>
          <p:cNvPr id="13" name="Γραφικό 11" descr="Σύνδεση">
            <a:extLst>
              <a:ext uri="{FF2B5EF4-FFF2-40B4-BE49-F238E27FC236}">
                <a16:creationId xmlns:a16="http://schemas.microsoft.com/office/drawing/2014/main" xmlns="" id="{562D8595-D75B-4C81-A51C-C18F6837E51E}"/>
              </a:ext>
            </a:extLst>
          </p:cNvPr>
          <p:cNvSpPr/>
          <p:nvPr/>
        </p:nvSpPr>
        <p:spPr>
          <a:xfrm>
            <a:off x="8129285" y="1645155"/>
            <a:ext cx="485345" cy="505802"/>
          </a:xfrm>
          <a:custGeom>
            <a:avLst/>
            <a:gdLst>
              <a:gd name="connsiteX0" fmla="*/ 584387 w 666750"/>
              <a:gd name="connsiteY0" fmla="*/ 583674 h 666750"/>
              <a:gd name="connsiteX1" fmla="*/ 463420 w 666750"/>
              <a:gd name="connsiteY1" fmla="*/ 583674 h 666750"/>
              <a:gd name="connsiteX2" fmla="*/ 382457 w 666750"/>
              <a:gd name="connsiteY2" fmla="*/ 502711 h 666750"/>
              <a:gd name="connsiteX3" fmla="*/ 366265 w 666750"/>
              <a:gd name="connsiteY3" fmla="*/ 405556 h 666750"/>
              <a:gd name="connsiteX4" fmla="*/ 436750 w 666750"/>
              <a:gd name="connsiteY4" fmla="*/ 476041 h 666750"/>
              <a:gd name="connsiteX5" fmla="*/ 476755 w 666750"/>
              <a:gd name="connsiteY5" fmla="*/ 475089 h 666750"/>
              <a:gd name="connsiteX6" fmla="*/ 477707 w 666750"/>
              <a:gd name="connsiteY6" fmla="*/ 435084 h 666750"/>
              <a:gd name="connsiteX7" fmla="*/ 407222 w 666750"/>
              <a:gd name="connsiteY7" fmla="*/ 364599 h 666750"/>
              <a:gd name="connsiteX8" fmla="*/ 504377 w 666750"/>
              <a:gd name="connsiteY8" fmla="*/ 381744 h 666750"/>
              <a:gd name="connsiteX9" fmla="*/ 585340 w 666750"/>
              <a:gd name="connsiteY9" fmla="*/ 462706 h 666750"/>
              <a:gd name="connsiteX10" fmla="*/ 584387 w 666750"/>
              <a:gd name="connsiteY10" fmla="*/ 583674 h 666750"/>
              <a:gd name="connsiteX11" fmla="*/ 166240 w 666750"/>
              <a:gd name="connsiteY11" fmla="*/ 286494 h 666750"/>
              <a:gd name="connsiteX12" fmla="*/ 85277 w 666750"/>
              <a:gd name="connsiteY12" fmla="*/ 205531 h 666750"/>
              <a:gd name="connsiteX13" fmla="*/ 85277 w 666750"/>
              <a:gd name="connsiteY13" fmla="*/ 84564 h 666750"/>
              <a:gd name="connsiteX14" fmla="*/ 206245 w 666750"/>
              <a:gd name="connsiteY14" fmla="*/ 84564 h 666750"/>
              <a:gd name="connsiteX15" fmla="*/ 287207 w 666750"/>
              <a:gd name="connsiteY15" fmla="*/ 165526 h 666750"/>
              <a:gd name="connsiteX16" fmla="*/ 304352 w 666750"/>
              <a:gd name="connsiteY16" fmla="*/ 262681 h 666750"/>
              <a:gd name="connsiteX17" fmla="*/ 247202 w 666750"/>
              <a:gd name="connsiteY17" fmla="*/ 205531 h 666750"/>
              <a:gd name="connsiteX18" fmla="*/ 207197 w 666750"/>
              <a:gd name="connsiteY18" fmla="*/ 206484 h 666750"/>
              <a:gd name="connsiteX19" fmla="*/ 206245 w 666750"/>
              <a:gd name="connsiteY19" fmla="*/ 246489 h 666750"/>
              <a:gd name="connsiteX20" fmla="*/ 263395 w 666750"/>
              <a:gd name="connsiteY20" fmla="*/ 303639 h 666750"/>
              <a:gd name="connsiteX21" fmla="*/ 166240 w 666750"/>
              <a:gd name="connsiteY21" fmla="*/ 286494 h 666750"/>
              <a:gd name="connsiteX22" fmla="*/ 624392 w 666750"/>
              <a:gd name="connsiteY22" fmla="*/ 421749 h 666750"/>
              <a:gd name="connsiteX23" fmla="*/ 543430 w 666750"/>
              <a:gd name="connsiteY23" fmla="*/ 340786 h 666750"/>
              <a:gd name="connsiteX24" fmla="*/ 363407 w 666750"/>
              <a:gd name="connsiteY24" fmla="*/ 322689 h 666750"/>
              <a:gd name="connsiteX25" fmla="*/ 346262 w 666750"/>
              <a:gd name="connsiteY25" fmla="*/ 305544 h 666750"/>
              <a:gd name="connsiteX26" fmla="*/ 328165 w 666750"/>
              <a:gd name="connsiteY26" fmla="*/ 125521 h 666750"/>
              <a:gd name="connsiteX27" fmla="*/ 247202 w 666750"/>
              <a:gd name="connsiteY27" fmla="*/ 44559 h 666750"/>
              <a:gd name="connsiteX28" fmla="*/ 49082 w 666750"/>
              <a:gd name="connsiteY28" fmla="*/ 48369 h 666750"/>
              <a:gd name="connsiteX29" fmla="*/ 45272 w 666750"/>
              <a:gd name="connsiteY29" fmla="*/ 246489 h 666750"/>
              <a:gd name="connsiteX30" fmla="*/ 126235 w 666750"/>
              <a:gd name="connsiteY30" fmla="*/ 327451 h 666750"/>
              <a:gd name="connsiteX31" fmla="*/ 306257 w 666750"/>
              <a:gd name="connsiteY31" fmla="*/ 345549 h 666750"/>
              <a:gd name="connsiteX32" fmla="*/ 323402 w 666750"/>
              <a:gd name="connsiteY32" fmla="*/ 362694 h 666750"/>
              <a:gd name="connsiteX33" fmla="*/ 341500 w 666750"/>
              <a:gd name="connsiteY33" fmla="*/ 542716 h 666750"/>
              <a:gd name="connsiteX34" fmla="*/ 422462 w 666750"/>
              <a:gd name="connsiteY34" fmla="*/ 623679 h 666750"/>
              <a:gd name="connsiteX35" fmla="*/ 620582 w 666750"/>
              <a:gd name="connsiteY35" fmla="*/ 619869 h 666750"/>
              <a:gd name="connsiteX36" fmla="*/ 624392 w 666750"/>
              <a:gd name="connsiteY36" fmla="*/ 421749 h 666750"/>
              <a:gd name="connsiteX37" fmla="*/ 624392 w 666750"/>
              <a:gd name="connsiteY37" fmla="*/ 421749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6750" h="666750">
                <a:moveTo>
                  <a:pt x="584387" y="583674"/>
                </a:moveTo>
                <a:cubicBezTo>
                  <a:pt x="551050" y="617011"/>
                  <a:pt x="496757" y="617011"/>
                  <a:pt x="463420" y="583674"/>
                </a:cubicBezTo>
                <a:lnTo>
                  <a:pt x="382457" y="502711"/>
                </a:lnTo>
                <a:cubicBezTo>
                  <a:pt x="356740" y="476994"/>
                  <a:pt x="350072" y="437941"/>
                  <a:pt x="366265" y="405556"/>
                </a:cubicBezTo>
                <a:lnTo>
                  <a:pt x="436750" y="476041"/>
                </a:lnTo>
                <a:cubicBezTo>
                  <a:pt x="448180" y="486519"/>
                  <a:pt x="465325" y="486519"/>
                  <a:pt x="476755" y="475089"/>
                </a:cubicBezTo>
                <a:cubicBezTo>
                  <a:pt x="487232" y="464611"/>
                  <a:pt x="488185" y="446514"/>
                  <a:pt x="477707" y="435084"/>
                </a:cubicBezTo>
                <a:lnTo>
                  <a:pt x="407222" y="364599"/>
                </a:lnTo>
                <a:cubicBezTo>
                  <a:pt x="439607" y="349359"/>
                  <a:pt x="478660" y="356026"/>
                  <a:pt x="504377" y="381744"/>
                </a:cubicBezTo>
                <a:lnTo>
                  <a:pt x="585340" y="462706"/>
                </a:lnTo>
                <a:cubicBezTo>
                  <a:pt x="617725" y="496044"/>
                  <a:pt x="617725" y="549384"/>
                  <a:pt x="584387" y="583674"/>
                </a:cubicBezTo>
                <a:close/>
                <a:moveTo>
                  <a:pt x="166240" y="286494"/>
                </a:moveTo>
                <a:lnTo>
                  <a:pt x="85277" y="205531"/>
                </a:lnTo>
                <a:cubicBezTo>
                  <a:pt x="51940" y="172194"/>
                  <a:pt x="51940" y="117901"/>
                  <a:pt x="85277" y="84564"/>
                </a:cubicBezTo>
                <a:cubicBezTo>
                  <a:pt x="118615" y="51226"/>
                  <a:pt x="172907" y="51226"/>
                  <a:pt x="206245" y="84564"/>
                </a:cubicBezTo>
                <a:lnTo>
                  <a:pt x="287207" y="165526"/>
                </a:lnTo>
                <a:cubicBezTo>
                  <a:pt x="312925" y="191244"/>
                  <a:pt x="319592" y="230296"/>
                  <a:pt x="304352" y="262681"/>
                </a:cubicBezTo>
                <a:lnTo>
                  <a:pt x="247202" y="205531"/>
                </a:lnTo>
                <a:cubicBezTo>
                  <a:pt x="235772" y="195054"/>
                  <a:pt x="218627" y="195054"/>
                  <a:pt x="207197" y="206484"/>
                </a:cubicBezTo>
                <a:cubicBezTo>
                  <a:pt x="196720" y="216961"/>
                  <a:pt x="195767" y="235059"/>
                  <a:pt x="206245" y="246489"/>
                </a:cubicBezTo>
                <a:lnTo>
                  <a:pt x="263395" y="303639"/>
                </a:lnTo>
                <a:cubicBezTo>
                  <a:pt x="231010" y="318879"/>
                  <a:pt x="191957" y="312211"/>
                  <a:pt x="166240" y="286494"/>
                </a:cubicBezTo>
                <a:close/>
                <a:moveTo>
                  <a:pt x="624392" y="421749"/>
                </a:moveTo>
                <a:lnTo>
                  <a:pt x="543430" y="340786"/>
                </a:lnTo>
                <a:cubicBezTo>
                  <a:pt x="495805" y="292209"/>
                  <a:pt x="419605" y="284589"/>
                  <a:pt x="363407" y="322689"/>
                </a:cubicBezTo>
                <a:lnTo>
                  <a:pt x="346262" y="305544"/>
                </a:lnTo>
                <a:cubicBezTo>
                  <a:pt x="383410" y="249346"/>
                  <a:pt x="375790" y="174099"/>
                  <a:pt x="328165" y="125521"/>
                </a:cubicBezTo>
                <a:lnTo>
                  <a:pt x="247202" y="44559"/>
                </a:lnTo>
                <a:cubicBezTo>
                  <a:pt x="191005" y="-6876"/>
                  <a:pt x="103375" y="-4971"/>
                  <a:pt x="49082" y="48369"/>
                </a:cubicBezTo>
                <a:cubicBezTo>
                  <a:pt x="-5210" y="102661"/>
                  <a:pt x="-7115" y="189339"/>
                  <a:pt x="45272" y="246489"/>
                </a:cubicBezTo>
                <a:lnTo>
                  <a:pt x="126235" y="327451"/>
                </a:lnTo>
                <a:cubicBezTo>
                  <a:pt x="173860" y="376029"/>
                  <a:pt x="250060" y="383649"/>
                  <a:pt x="306257" y="345549"/>
                </a:cubicBezTo>
                <a:lnTo>
                  <a:pt x="323402" y="362694"/>
                </a:lnTo>
                <a:cubicBezTo>
                  <a:pt x="286255" y="418891"/>
                  <a:pt x="293875" y="494139"/>
                  <a:pt x="341500" y="542716"/>
                </a:cubicBezTo>
                <a:lnTo>
                  <a:pt x="422462" y="623679"/>
                </a:lnTo>
                <a:cubicBezTo>
                  <a:pt x="478660" y="676066"/>
                  <a:pt x="566290" y="674161"/>
                  <a:pt x="620582" y="619869"/>
                </a:cubicBezTo>
                <a:cubicBezTo>
                  <a:pt x="674875" y="565576"/>
                  <a:pt x="676780" y="477946"/>
                  <a:pt x="624392" y="421749"/>
                </a:cubicBezTo>
                <a:lnTo>
                  <a:pt x="624392" y="421749"/>
                </a:lnTo>
                <a:close/>
              </a:path>
            </a:pathLst>
          </a:custGeom>
          <a:solidFill>
            <a:schemeClr val="bg1"/>
          </a:solidFill>
          <a:ln w="9525" cap="flat">
            <a:noFill/>
            <a:prstDash val="solid"/>
            <a:miter/>
          </a:ln>
        </p:spPr>
        <p:txBody>
          <a:bodyPr rtlCol="0" anchor="ctr"/>
          <a:lstStyle/>
          <a:p>
            <a:endParaRPr lang="el-GR"/>
          </a:p>
        </p:txBody>
      </p:sp>
      <p:sp>
        <p:nvSpPr>
          <p:cNvPr id="31" name="Γραφικό 26" descr="Δίκτυο">
            <a:extLst>
              <a:ext uri="{FF2B5EF4-FFF2-40B4-BE49-F238E27FC236}">
                <a16:creationId xmlns:a16="http://schemas.microsoft.com/office/drawing/2014/main" xmlns="" id="{C866C3E7-4949-44D3-B50A-6248FBB792FB}"/>
              </a:ext>
            </a:extLst>
          </p:cNvPr>
          <p:cNvSpPr/>
          <p:nvPr/>
        </p:nvSpPr>
        <p:spPr>
          <a:xfrm>
            <a:off x="10517968" y="1693313"/>
            <a:ext cx="456040" cy="425446"/>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bg1"/>
          </a:solidFill>
          <a:ln w="9525" cap="flat">
            <a:noFill/>
            <a:prstDash val="solid"/>
            <a:miter/>
          </a:ln>
        </p:spPr>
        <p:txBody>
          <a:bodyPr rtlCol="0" anchor="ctr"/>
          <a:lstStyle/>
          <a:p>
            <a:endParaRPr lang="el-GR"/>
          </a:p>
        </p:txBody>
      </p:sp>
      <p:sp>
        <p:nvSpPr>
          <p:cNvPr id="51" name="Τίτλος 1">
            <a:extLst>
              <a:ext uri="{FF2B5EF4-FFF2-40B4-BE49-F238E27FC236}">
                <a16:creationId xmlns:a16="http://schemas.microsoft.com/office/drawing/2014/main" xmlns="" id="{FC807AAD-F704-4FD6-9003-B92A9DA9DE19}"/>
              </a:ext>
            </a:extLst>
          </p:cNvPr>
          <p:cNvSpPr txBox="1">
            <a:spLocks/>
          </p:cNvSpPr>
          <p:nvPr/>
        </p:nvSpPr>
        <p:spPr>
          <a:xfrm>
            <a:off x="2635439" y="302131"/>
            <a:ext cx="6575546"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n-US" dirty="0"/>
              <a:t>Frederick Winslow Taylor</a:t>
            </a:r>
            <a:endParaRPr lang="el-GR" dirty="0"/>
          </a:p>
        </p:txBody>
      </p:sp>
      <p:sp>
        <p:nvSpPr>
          <p:cNvPr id="8" name="Γραφικό 5" descr="Βιβλία">
            <a:extLst>
              <a:ext uri="{FF2B5EF4-FFF2-40B4-BE49-F238E27FC236}">
                <a16:creationId xmlns:a16="http://schemas.microsoft.com/office/drawing/2014/main" xmlns="" id="{AC02D048-065D-45D1-8877-F85DDF9AF50C}"/>
              </a:ext>
            </a:extLst>
          </p:cNvPr>
          <p:cNvSpPr/>
          <p:nvPr/>
        </p:nvSpPr>
        <p:spPr>
          <a:xfrm>
            <a:off x="3438456" y="1661258"/>
            <a:ext cx="648433" cy="473596"/>
          </a:xfrm>
          <a:custGeom>
            <a:avLst/>
            <a:gdLst>
              <a:gd name="connsiteX0" fmla="*/ 818674 w 819150"/>
              <a:gd name="connsiteY0" fmla="*/ 273844 h 771525"/>
              <a:gd name="connsiteX1" fmla="*/ 769144 w 819150"/>
              <a:gd name="connsiteY1" fmla="*/ 255746 h 771525"/>
              <a:gd name="connsiteX2" fmla="*/ 769144 w 819150"/>
              <a:gd name="connsiteY2" fmla="*/ 151924 h 771525"/>
              <a:gd name="connsiteX3" fmla="*/ 818674 w 819150"/>
              <a:gd name="connsiteY3" fmla="*/ 130969 h 771525"/>
              <a:gd name="connsiteX4" fmla="*/ 483394 w 819150"/>
              <a:gd name="connsiteY4" fmla="*/ 7144 h 771525"/>
              <a:gd name="connsiteX5" fmla="*/ 75724 w 819150"/>
              <a:gd name="connsiteY5" fmla="*/ 150019 h 771525"/>
              <a:gd name="connsiteX6" fmla="*/ 35719 w 819150"/>
              <a:gd name="connsiteY6" fmla="*/ 264319 h 771525"/>
              <a:gd name="connsiteX7" fmla="*/ 40481 w 819150"/>
              <a:gd name="connsiteY7" fmla="*/ 306229 h 771525"/>
              <a:gd name="connsiteX8" fmla="*/ 7144 w 819150"/>
              <a:gd name="connsiteY8" fmla="*/ 416719 h 771525"/>
              <a:gd name="connsiteX9" fmla="*/ 35719 w 819150"/>
              <a:gd name="connsiteY9" fmla="*/ 499586 h 771525"/>
              <a:gd name="connsiteX10" fmla="*/ 33814 w 819150"/>
              <a:gd name="connsiteY10" fmla="*/ 559594 h 771525"/>
              <a:gd name="connsiteX11" fmla="*/ 83344 w 819150"/>
              <a:gd name="connsiteY11" fmla="*/ 654844 h 771525"/>
              <a:gd name="connsiteX12" fmla="*/ 348139 w 819150"/>
              <a:gd name="connsiteY12" fmla="*/ 764381 h 771525"/>
              <a:gd name="connsiteX13" fmla="*/ 816769 w 819150"/>
              <a:gd name="connsiteY13" fmla="*/ 570071 h 771525"/>
              <a:gd name="connsiteX14" fmla="*/ 767239 w 819150"/>
              <a:gd name="connsiteY14" fmla="*/ 551974 h 771525"/>
              <a:gd name="connsiteX15" fmla="*/ 767239 w 819150"/>
              <a:gd name="connsiteY15" fmla="*/ 447199 h 771525"/>
              <a:gd name="connsiteX16" fmla="*/ 816769 w 819150"/>
              <a:gd name="connsiteY16" fmla="*/ 426244 h 771525"/>
              <a:gd name="connsiteX17" fmla="*/ 740569 w 819150"/>
              <a:gd name="connsiteY17" fmla="*/ 397669 h 771525"/>
              <a:gd name="connsiteX18" fmla="*/ 740569 w 819150"/>
              <a:gd name="connsiteY18" fmla="*/ 306229 h 771525"/>
              <a:gd name="connsiteX19" fmla="*/ 818674 w 819150"/>
              <a:gd name="connsiteY19" fmla="*/ 273844 h 771525"/>
              <a:gd name="connsiteX20" fmla="*/ 87154 w 819150"/>
              <a:gd name="connsiteY20" fmla="*/ 216694 h 771525"/>
              <a:gd name="connsiteX21" fmla="*/ 351949 w 819150"/>
              <a:gd name="connsiteY21" fmla="*/ 320516 h 771525"/>
              <a:gd name="connsiteX22" fmla="*/ 731996 w 819150"/>
              <a:gd name="connsiteY22" fmla="*/ 167164 h 771525"/>
              <a:gd name="connsiteX23" fmla="*/ 731996 w 819150"/>
              <a:gd name="connsiteY23" fmla="*/ 249079 h 771525"/>
              <a:gd name="connsiteX24" fmla="*/ 351949 w 819150"/>
              <a:gd name="connsiteY24" fmla="*/ 407194 h 771525"/>
              <a:gd name="connsiteX25" fmla="*/ 87154 w 819150"/>
              <a:gd name="connsiteY25" fmla="*/ 302419 h 771525"/>
              <a:gd name="connsiteX26" fmla="*/ 87154 w 819150"/>
              <a:gd name="connsiteY26" fmla="*/ 216694 h 771525"/>
              <a:gd name="connsiteX27" fmla="*/ 730091 w 819150"/>
              <a:gd name="connsiteY27" fmla="*/ 545306 h 771525"/>
              <a:gd name="connsiteX28" fmla="*/ 350044 w 819150"/>
              <a:gd name="connsiteY28" fmla="*/ 702469 h 771525"/>
              <a:gd name="connsiteX29" fmla="*/ 84296 w 819150"/>
              <a:gd name="connsiteY29" fmla="*/ 597694 h 771525"/>
              <a:gd name="connsiteX30" fmla="*/ 84296 w 819150"/>
              <a:gd name="connsiteY30" fmla="*/ 523399 h 771525"/>
              <a:gd name="connsiteX31" fmla="*/ 321469 w 819150"/>
              <a:gd name="connsiteY31" fmla="*/ 620554 h 771525"/>
              <a:gd name="connsiteX32" fmla="*/ 731044 w 819150"/>
              <a:gd name="connsiteY32" fmla="*/ 458629 h 771525"/>
              <a:gd name="connsiteX33" fmla="*/ 730091 w 819150"/>
              <a:gd name="connsiteY33" fmla="*/ 545306 h 771525"/>
              <a:gd name="connsiteX34" fmla="*/ 703421 w 819150"/>
              <a:gd name="connsiteY34" fmla="*/ 402431 h 771525"/>
              <a:gd name="connsiteX35" fmla="*/ 323374 w 819150"/>
              <a:gd name="connsiteY35" fmla="*/ 559594 h 771525"/>
              <a:gd name="connsiteX36" fmla="*/ 58579 w 819150"/>
              <a:gd name="connsiteY36" fmla="*/ 454819 h 771525"/>
              <a:gd name="connsiteX37" fmla="*/ 58579 w 819150"/>
              <a:gd name="connsiteY37" fmla="*/ 369094 h 771525"/>
              <a:gd name="connsiteX38" fmla="*/ 330994 w 819150"/>
              <a:gd name="connsiteY38" fmla="*/ 477679 h 771525"/>
              <a:gd name="connsiteX39" fmla="*/ 704374 w 819150"/>
              <a:gd name="connsiteY39" fmla="*/ 321469 h 771525"/>
              <a:gd name="connsiteX40" fmla="*/ 704374 w 819150"/>
              <a:gd name="connsiteY40" fmla="*/ 40243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9150" h="771525">
                <a:moveTo>
                  <a:pt x="818674" y="273844"/>
                </a:moveTo>
                <a:lnTo>
                  <a:pt x="769144" y="255746"/>
                </a:lnTo>
                <a:lnTo>
                  <a:pt x="769144" y="151924"/>
                </a:lnTo>
                <a:lnTo>
                  <a:pt x="818674" y="130969"/>
                </a:lnTo>
                <a:lnTo>
                  <a:pt x="483394" y="7144"/>
                </a:lnTo>
                <a:lnTo>
                  <a:pt x="75724" y="150019"/>
                </a:lnTo>
                <a:cubicBezTo>
                  <a:pt x="36671" y="169069"/>
                  <a:pt x="35719" y="221456"/>
                  <a:pt x="35719" y="264319"/>
                </a:cubicBezTo>
                <a:cubicBezTo>
                  <a:pt x="35719" y="278606"/>
                  <a:pt x="37624" y="292894"/>
                  <a:pt x="40481" y="306229"/>
                </a:cubicBezTo>
                <a:cubicBezTo>
                  <a:pt x="8096" y="327184"/>
                  <a:pt x="7144" y="375761"/>
                  <a:pt x="7144" y="416719"/>
                </a:cubicBezTo>
                <a:cubicBezTo>
                  <a:pt x="7144" y="450056"/>
                  <a:pt x="14764" y="480536"/>
                  <a:pt x="35719" y="499586"/>
                </a:cubicBezTo>
                <a:cubicBezTo>
                  <a:pt x="30956" y="515779"/>
                  <a:pt x="33814" y="535781"/>
                  <a:pt x="33814" y="559594"/>
                </a:cubicBezTo>
                <a:cubicBezTo>
                  <a:pt x="33814" y="602456"/>
                  <a:pt x="45244" y="641509"/>
                  <a:pt x="83344" y="654844"/>
                </a:cubicBezTo>
                <a:lnTo>
                  <a:pt x="348139" y="764381"/>
                </a:lnTo>
                <a:lnTo>
                  <a:pt x="816769" y="570071"/>
                </a:lnTo>
                <a:lnTo>
                  <a:pt x="767239" y="551974"/>
                </a:lnTo>
                <a:lnTo>
                  <a:pt x="767239" y="447199"/>
                </a:lnTo>
                <a:lnTo>
                  <a:pt x="816769" y="426244"/>
                </a:lnTo>
                <a:lnTo>
                  <a:pt x="740569" y="397669"/>
                </a:lnTo>
                <a:lnTo>
                  <a:pt x="740569" y="306229"/>
                </a:lnTo>
                <a:lnTo>
                  <a:pt x="818674" y="273844"/>
                </a:lnTo>
                <a:close/>
                <a:moveTo>
                  <a:pt x="87154" y="216694"/>
                </a:moveTo>
                <a:lnTo>
                  <a:pt x="351949" y="320516"/>
                </a:lnTo>
                <a:lnTo>
                  <a:pt x="731996" y="167164"/>
                </a:lnTo>
                <a:lnTo>
                  <a:pt x="731996" y="249079"/>
                </a:lnTo>
                <a:lnTo>
                  <a:pt x="351949" y="407194"/>
                </a:lnTo>
                <a:lnTo>
                  <a:pt x="87154" y="302419"/>
                </a:lnTo>
                <a:lnTo>
                  <a:pt x="87154" y="216694"/>
                </a:lnTo>
                <a:close/>
                <a:moveTo>
                  <a:pt x="730091" y="545306"/>
                </a:moveTo>
                <a:lnTo>
                  <a:pt x="350044" y="702469"/>
                </a:lnTo>
                <a:lnTo>
                  <a:pt x="84296" y="597694"/>
                </a:lnTo>
                <a:lnTo>
                  <a:pt x="84296" y="523399"/>
                </a:lnTo>
                <a:lnTo>
                  <a:pt x="321469" y="620554"/>
                </a:lnTo>
                <a:lnTo>
                  <a:pt x="731044" y="458629"/>
                </a:lnTo>
                <a:lnTo>
                  <a:pt x="730091" y="545306"/>
                </a:lnTo>
                <a:close/>
                <a:moveTo>
                  <a:pt x="703421" y="402431"/>
                </a:moveTo>
                <a:lnTo>
                  <a:pt x="323374" y="559594"/>
                </a:lnTo>
                <a:lnTo>
                  <a:pt x="58579" y="454819"/>
                </a:lnTo>
                <a:lnTo>
                  <a:pt x="58579" y="369094"/>
                </a:lnTo>
                <a:lnTo>
                  <a:pt x="330994" y="477679"/>
                </a:lnTo>
                <a:lnTo>
                  <a:pt x="704374" y="321469"/>
                </a:lnTo>
                <a:lnTo>
                  <a:pt x="704374" y="402431"/>
                </a:lnTo>
                <a:close/>
              </a:path>
            </a:pathLst>
          </a:custGeom>
          <a:solidFill>
            <a:schemeClr val="bg1"/>
          </a:solidFill>
          <a:ln w="9525" cap="flat">
            <a:noFill/>
            <a:prstDash val="solid"/>
            <a:miter/>
          </a:ln>
        </p:spPr>
        <p:txBody>
          <a:bodyPr rtlCol="0" anchor="ctr"/>
          <a:lstStyle/>
          <a:p>
            <a:endParaRPr lang="el-GR"/>
          </a:p>
        </p:txBody>
      </p:sp>
    </p:spTree>
    <p:extLst>
      <p:ext uri="{BB962C8B-B14F-4D97-AF65-F5344CB8AC3E}">
        <p14:creationId xmlns:p14="http://schemas.microsoft.com/office/powerpoint/2010/main" xmlns="" val="318861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84698" y="743878"/>
            <a:ext cx="8642727" cy="432000"/>
          </a:xfrm>
        </p:spPr>
        <p:txBody>
          <a:bodyPr rtlCol="0"/>
          <a:lstStyle/>
          <a:p>
            <a:pPr algn="ctr"/>
            <a:r>
              <a:rPr lang="el-GR" sz="2200" b="1" dirty="0">
                <a:solidFill>
                  <a:schemeClr val="tx1">
                    <a:lumMod val="65000"/>
                    <a:lumOff val="35000"/>
                  </a:schemeClr>
                </a:solidFill>
              </a:rPr>
              <a:t>Δύο είναι οι κύριοι κατευθυντήριοι άξονες, γύρω από τους οποίους συγκροτείται το </a:t>
            </a:r>
            <a:r>
              <a:rPr lang="el-GR" sz="2200" b="1" dirty="0" err="1">
                <a:solidFill>
                  <a:schemeClr val="tx1">
                    <a:lumMod val="65000"/>
                    <a:lumOff val="35000"/>
                  </a:schemeClr>
                </a:solidFill>
              </a:rPr>
              <a:t>Τεϊλοριστικό</a:t>
            </a:r>
            <a:r>
              <a:rPr lang="el-GR" sz="2200" b="1" dirty="0">
                <a:solidFill>
                  <a:schemeClr val="tx1">
                    <a:lumMod val="65000"/>
                    <a:lumOff val="35000"/>
                  </a:schemeClr>
                </a:solidFill>
              </a:rPr>
              <a:t> δόγμα:</a:t>
            </a:r>
          </a:p>
        </p:txBody>
      </p:sp>
      <p:sp>
        <p:nvSpPr>
          <p:cNvPr id="3" name="Θέση κειμένου 2"/>
          <p:cNvSpPr>
            <a:spLocks noGrp="1"/>
          </p:cNvSpPr>
          <p:nvPr>
            <p:ph type="body" idx="1"/>
          </p:nvPr>
        </p:nvSpPr>
        <p:spPr>
          <a:xfrm>
            <a:off x="88522" y="2255114"/>
            <a:ext cx="5472000" cy="360000"/>
          </a:xfrm>
        </p:spPr>
        <p:txBody>
          <a:bodyPr rtlCol="0"/>
          <a:lstStyle/>
          <a:p>
            <a:r>
              <a:rPr lang="el-GR" sz="1800" b="0" dirty="0">
                <a:solidFill>
                  <a:schemeClr val="accent1"/>
                </a:solidFill>
              </a:rPr>
              <a:t>Ελαχιστοποίηση ή και εξάλειψη της σπατάλης του χρόνου στο εργοστάσιο</a:t>
            </a:r>
          </a:p>
        </p:txBody>
      </p:sp>
      <p:sp>
        <p:nvSpPr>
          <p:cNvPr id="8" name="Θέση κειμένου 7"/>
          <p:cNvSpPr>
            <a:spLocks noGrp="1"/>
          </p:cNvSpPr>
          <p:nvPr>
            <p:ph type="body" sz="quarter" idx="13"/>
          </p:nvPr>
        </p:nvSpPr>
        <p:spPr>
          <a:xfrm>
            <a:off x="6206062" y="2233096"/>
            <a:ext cx="5472000" cy="1689975"/>
          </a:xfrm>
        </p:spPr>
        <p:txBody>
          <a:bodyPr rtlCol="0"/>
          <a:lstStyle/>
          <a:p>
            <a:r>
              <a:rPr lang="el-GR" sz="1800" b="0" dirty="0">
                <a:solidFill>
                  <a:schemeClr val="accent1"/>
                </a:solidFill>
              </a:rPr>
              <a:t>Με βάση την αρχή ότι υπάρχει “μια μόνο ορθή μέθοδος”, που αποτελεί και το κριτήριο της απόδοσης που πρέπει να έχει ο εργάτης</a:t>
            </a:r>
            <a:r>
              <a:rPr lang="el-GR" sz="1600" b="0" dirty="0">
                <a:solidFill>
                  <a:schemeClr val="accent1"/>
                </a:solidFill>
              </a:rPr>
              <a:t>, η πλ</a:t>
            </a:r>
            <a:r>
              <a:rPr lang="el-GR" sz="1800" b="0" dirty="0">
                <a:solidFill>
                  <a:schemeClr val="accent1"/>
                </a:solidFill>
              </a:rPr>
              <a:t>ηρωμή των εργαζόμενων δύναται να πραγματοποιηθεί σε απόλυτη συνάρτηση με τη μετρήσιμη (κατά επιστημονικό, υποτίθεται, τρόπο) απόδοσή τους</a:t>
            </a:r>
          </a:p>
        </p:txBody>
      </p:sp>
      <p:sp>
        <p:nvSpPr>
          <p:cNvPr id="5" name="Θέση υποσέλιδου 4"/>
          <p:cNvSpPr>
            <a:spLocks noGrp="1"/>
          </p:cNvSpPr>
          <p:nvPr>
            <p:ph type="ftr" sz="quarter" idx="10"/>
          </p:nvPr>
        </p:nvSpPr>
        <p:spPr/>
        <p:txBody>
          <a:bodyPr rtlCol="0"/>
          <a:lstStyle/>
          <a:p>
            <a:pPr rtl="0"/>
            <a:r>
              <a:rPr lang="el-GR" dirty="0"/>
              <a:t>Προσθέστε υποσέλιδο</a:t>
            </a:r>
          </a:p>
        </p:txBody>
      </p:sp>
      <p:sp>
        <p:nvSpPr>
          <p:cNvPr id="6" name="Θέση αριθμού διαφάνειας 5"/>
          <p:cNvSpPr>
            <a:spLocks noGrp="1"/>
          </p:cNvSpPr>
          <p:nvPr>
            <p:ph type="sldNum" sz="quarter" idx="11"/>
          </p:nvPr>
        </p:nvSpPr>
        <p:spPr/>
        <p:txBody>
          <a:bodyPr rtlCol="0"/>
          <a:lstStyle/>
          <a:p>
            <a:pPr rtl="0"/>
            <a:fld id="{19B51A1E-902D-48AF-9020-955120F399B6}" type="slidenum">
              <a:rPr lang="el-GR" smtClean="0"/>
              <a:pPr rtl="0"/>
              <a:t>13</a:t>
            </a:fld>
            <a:endParaRPr lang="el-GR" dirty="0"/>
          </a:p>
        </p:txBody>
      </p:sp>
      <p:sp>
        <p:nvSpPr>
          <p:cNvPr id="11" name="TextBox 10">
            <a:extLst>
              <a:ext uri="{FF2B5EF4-FFF2-40B4-BE49-F238E27FC236}">
                <a16:creationId xmlns:a16="http://schemas.microsoft.com/office/drawing/2014/main" xmlns="" id="{403FFED3-5EF2-4D5D-9C15-74E6CB1AB27D}"/>
              </a:ext>
            </a:extLst>
          </p:cNvPr>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16" name="Γραφικό 14" descr="Χρονόμετρο">
            <a:extLst>
              <a:ext uri="{FF2B5EF4-FFF2-40B4-BE49-F238E27FC236}">
                <a16:creationId xmlns:a16="http://schemas.microsoft.com/office/drawing/2014/main" xmlns="" id="{867D7208-0674-4B79-A8E8-2CDB4D12B305}"/>
              </a:ext>
            </a:extLst>
          </p:cNvPr>
          <p:cNvGrpSpPr/>
          <p:nvPr/>
        </p:nvGrpSpPr>
        <p:grpSpPr>
          <a:xfrm>
            <a:off x="5117837" y="2941906"/>
            <a:ext cx="513819" cy="509102"/>
            <a:chOff x="5638800" y="2971800"/>
            <a:chExt cx="699655" cy="699655"/>
          </a:xfrm>
          <a:solidFill>
            <a:schemeClr val="tx1">
              <a:lumMod val="85000"/>
              <a:lumOff val="15000"/>
            </a:schemeClr>
          </a:solidFill>
        </p:grpSpPr>
        <p:sp>
          <p:nvSpPr>
            <p:cNvPr id="17" name="Ελεύθερη σχεδίαση: Σχήμα 16">
              <a:extLst>
                <a:ext uri="{FF2B5EF4-FFF2-40B4-BE49-F238E27FC236}">
                  <a16:creationId xmlns:a16="http://schemas.microsoft.com/office/drawing/2014/main" xmlns="" id="{E9030E08-F5AE-4BC2-A01F-1B9DB56D8AE7}"/>
                </a:ext>
              </a:extLst>
            </p:cNvPr>
            <p:cNvSpPr/>
            <p:nvPr/>
          </p:nvSpPr>
          <p:spPr>
            <a:xfrm>
              <a:off x="5969895" y="3193574"/>
              <a:ext cx="36440" cy="36440"/>
            </a:xfrm>
            <a:custGeom>
              <a:avLst/>
              <a:gdLst>
                <a:gd name="connsiteX0" fmla="*/ 33309 w 36440"/>
                <a:gd name="connsiteY0" fmla="*/ 18733 h 36440"/>
                <a:gd name="connsiteX1" fmla="*/ 18733 w 36440"/>
                <a:gd name="connsiteY1" fmla="*/ 33309 h 36440"/>
                <a:gd name="connsiteX2" fmla="*/ 4156 w 36440"/>
                <a:gd name="connsiteY2" fmla="*/ 18733 h 36440"/>
                <a:gd name="connsiteX3" fmla="*/ 18733 w 36440"/>
                <a:gd name="connsiteY3" fmla="*/ 4156 h 36440"/>
                <a:gd name="connsiteX4" fmla="*/ 33309 w 36440"/>
                <a:gd name="connsiteY4" fmla="*/ 18733 h 3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0" h="36440">
                  <a:moveTo>
                    <a:pt x="33309" y="18733"/>
                  </a:moveTo>
                  <a:cubicBezTo>
                    <a:pt x="33309" y="26783"/>
                    <a:pt x="26783" y="33309"/>
                    <a:pt x="18733" y="33309"/>
                  </a:cubicBezTo>
                  <a:cubicBezTo>
                    <a:pt x="10682" y="33309"/>
                    <a:pt x="4156" y="26783"/>
                    <a:pt x="4156" y="18733"/>
                  </a:cubicBezTo>
                  <a:cubicBezTo>
                    <a:pt x="4156" y="10682"/>
                    <a:pt x="10682" y="4156"/>
                    <a:pt x="18733" y="4156"/>
                  </a:cubicBezTo>
                  <a:cubicBezTo>
                    <a:pt x="26783" y="4156"/>
                    <a:pt x="33309" y="10682"/>
                    <a:pt x="33309" y="18733"/>
                  </a:cubicBezTo>
                  <a:close/>
                </a:path>
              </a:pathLst>
            </a:custGeom>
            <a:grpFill/>
            <a:ln w="7243" cap="flat">
              <a:noFill/>
              <a:prstDash val="solid"/>
              <a:miter/>
            </a:ln>
          </p:spPr>
          <p:txBody>
            <a:bodyPr rtlCol="0" anchor="ctr"/>
            <a:lstStyle/>
            <a:p>
              <a:endParaRPr lang="el-GR"/>
            </a:p>
          </p:txBody>
        </p:sp>
        <p:sp>
          <p:nvSpPr>
            <p:cNvPr id="18" name="Ελεύθερη σχεδίαση: Σχήμα 17">
              <a:extLst>
                <a:ext uri="{FF2B5EF4-FFF2-40B4-BE49-F238E27FC236}">
                  <a16:creationId xmlns:a16="http://schemas.microsoft.com/office/drawing/2014/main" xmlns="" id="{68E35DF6-D812-4FDA-965F-6300A67C7CB7}"/>
                </a:ext>
              </a:extLst>
            </p:cNvPr>
            <p:cNvSpPr/>
            <p:nvPr/>
          </p:nvSpPr>
          <p:spPr>
            <a:xfrm>
              <a:off x="5969895" y="3485097"/>
              <a:ext cx="36440" cy="36440"/>
            </a:xfrm>
            <a:custGeom>
              <a:avLst/>
              <a:gdLst>
                <a:gd name="connsiteX0" fmla="*/ 33309 w 36440"/>
                <a:gd name="connsiteY0" fmla="*/ 18733 h 36440"/>
                <a:gd name="connsiteX1" fmla="*/ 18733 w 36440"/>
                <a:gd name="connsiteY1" fmla="*/ 33309 h 36440"/>
                <a:gd name="connsiteX2" fmla="*/ 4156 w 36440"/>
                <a:gd name="connsiteY2" fmla="*/ 18733 h 36440"/>
                <a:gd name="connsiteX3" fmla="*/ 18733 w 36440"/>
                <a:gd name="connsiteY3" fmla="*/ 4156 h 36440"/>
                <a:gd name="connsiteX4" fmla="*/ 33309 w 36440"/>
                <a:gd name="connsiteY4" fmla="*/ 18733 h 3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0" h="36440">
                  <a:moveTo>
                    <a:pt x="33309" y="18733"/>
                  </a:moveTo>
                  <a:cubicBezTo>
                    <a:pt x="33309" y="26783"/>
                    <a:pt x="26783" y="33309"/>
                    <a:pt x="18733" y="33309"/>
                  </a:cubicBezTo>
                  <a:cubicBezTo>
                    <a:pt x="10682" y="33309"/>
                    <a:pt x="4156" y="26783"/>
                    <a:pt x="4156" y="18733"/>
                  </a:cubicBezTo>
                  <a:cubicBezTo>
                    <a:pt x="4156" y="10682"/>
                    <a:pt x="10682" y="4156"/>
                    <a:pt x="18733" y="4156"/>
                  </a:cubicBezTo>
                  <a:cubicBezTo>
                    <a:pt x="26783" y="4156"/>
                    <a:pt x="33309" y="10682"/>
                    <a:pt x="33309" y="18733"/>
                  </a:cubicBezTo>
                  <a:close/>
                </a:path>
              </a:pathLst>
            </a:custGeom>
            <a:grpFill/>
            <a:ln w="7243" cap="flat">
              <a:noFill/>
              <a:prstDash val="solid"/>
              <a:miter/>
            </a:ln>
          </p:spPr>
          <p:txBody>
            <a:bodyPr rtlCol="0" anchor="ctr"/>
            <a:lstStyle/>
            <a:p>
              <a:endParaRPr lang="el-GR"/>
            </a:p>
          </p:txBody>
        </p:sp>
        <p:sp>
          <p:nvSpPr>
            <p:cNvPr id="19" name="Ελεύθερη σχεδίαση: Σχήμα 18">
              <a:extLst>
                <a:ext uri="{FF2B5EF4-FFF2-40B4-BE49-F238E27FC236}">
                  <a16:creationId xmlns:a16="http://schemas.microsoft.com/office/drawing/2014/main" xmlns="" id="{7E9A8C03-9ACF-48FE-B549-38C38708F69B}"/>
                </a:ext>
              </a:extLst>
            </p:cNvPr>
            <p:cNvSpPr/>
            <p:nvPr/>
          </p:nvSpPr>
          <p:spPr>
            <a:xfrm>
              <a:off x="6115656" y="3332047"/>
              <a:ext cx="36440" cy="36440"/>
            </a:xfrm>
            <a:custGeom>
              <a:avLst/>
              <a:gdLst>
                <a:gd name="connsiteX0" fmla="*/ 33309 w 36440"/>
                <a:gd name="connsiteY0" fmla="*/ 18733 h 36440"/>
                <a:gd name="connsiteX1" fmla="*/ 18733 w 36440"/>
                <a:gd name="connsiteY1" fmla="*/ 33309 h 36440"/>
                <a:gd name="connsiteX2" fmla="*/ 4156 w 36440"/>
                <a:gd name="connsiteY2" fmla="*/ 18733 h 36440"/>
                <a:gd name="connsiteX3" fmla="*/ 18733 w 36440"/>
                <a:gd name="connsiteY3" fmla="*/ 4156 h 36440"/>
                <a:gd name="connsiteX4" fmla="*/ 33309 w 36440"/>
                <a:gd name="connsiteY4" fmla="*/ 18733 h 3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0" h="36440">
                  <a:moveTo>
                    <a:pt x="33309" y="18733"/>
                  </a:moveTo>
                  <a:cubicBezTo>
                    <a:pt x="33309" y="26783"/>
                    <a:pt x="26783" y="33309"/>
                    <a:pt x="18733" y="33309"/>
                  </a:cubicBezTo>
                  <a:cubicBezTo>
                    <a:pt x="10682" y="33309"/>
                    <a:pt x="4156" y="26783"/>
                    <a:pt x="4156" y="18733"/>
                  </a:cubicBezTo>
                  <a:cubicBezTo>
                    <a:pt x="4156" y="10682"/>
                    <a:pt x="10682" y="4156"/>
                    <a:pt x="18733" y="4156"/>
                  </a:cubicBezTo>
                  <a:cubicBezTo>
                    <a:pt x="26783" y="4156"/>
                    <a:pt x="33309" y="10682"/>
                    <a:pt x="33309" y="18733"/>
                  </a:cubicBezTo>
                  <a:close/>
                </a:path>
              </a:pathLst>
            </a:custGeom>
            <a:grpFill/>
            <a:ln w="7243" cap="flat">
              <a:noFill/>
              <a:prstDash val="solid"/>
              <a:miter/>
            </a:ln>
          </p:spPr>
          <p:txBody>
            <a:bodyPr rtlCol="0" anchor="ctr"/>
            <a:lstStyle/>
            <a:p>
              <a:endParaRPr lang="el-GR"/>
            </a:p>
          </p:txBody>
        </p:sp>
        <p:sp>
          <p:nvSpPr>
            <p:cNvPr id="20" name="Ελεύθερη σχεδίαση: Σχήμα 19">
              <a:extLst>
                <a:ext uri="{FF2B5EF4-FFF2-40B4-BE49-F238E27FC236}">
                  <a16:creationId xmlns:a16="http://schemas.microsoft.com/office/drawing/2014/main" xmlns="" id="{80C0B0A5-06D4-4F15-8928-5967BAA51330}"/>
                </a:ext>
              </a:extLst>
            </p:cNvPr>
            <p:cNvSpPr/>
            <p:nvPr/>
          </p:nvSpPr>
          <p:spPr>
            <a:xfrm>
              <a:off x="5824133" y="3332047"/>
              <a:ext cx="36440" cy="36440"/>
            </a:xfrm>
            <a:custGeom>
              <a:avLst/>
              <a:gdLst>
                <a:gd name="connsiteX0" fmla="*/ 33309 w 36440"/>
                <a:gd name="connsiteY0" fmla="*/ 18733 h 36440"/>
                <a:gd name="connsiteX1" fmla="*/ 18733 w 36440"/>
                <a:gd name="connsiteY1" fmla="*/ 33309 h 36440"/>
                <a:gd name="connsiteX2" fmla="*/ 4156 w 36440"/>
                <a:gd name="connsiteY2" fmla="*/ 18733 h 36440"/>
                <a:gd name="connsiteX3" fmla="*/ 18733 w 36440"/>
                <a:gd name="connsiteY3" fmla="*/ 4156 h 36440"/>
                <a:gd name="connsiteX4" fmla="*/ 33309 w 36440"/>
                <a:gd name="connsiteY4" fmla="*/ 18733 h 3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0" h="36440">
                  <a:moveTo>
                    <a:pt x="33309" y="18733"/>
                  </a:moveTo>
                  <a:cubicBezTo>
                    <a:pt x="33309" y="26783"/>
                    <a:pt x="26783" y="33309"/>
                    <a:pt x="18733" y="33309"/>
                  </a:cubicBezTo>
                  <a:cubicBezTo>
                    <a:pt x="10682" y="33309"/>
                    <a:pt x="4156" y="26783"/>
                    <a:pt x="4156" y="18733"/>
                  </a:cubicBezTo>
                  <a:cubicBezTo>
                    <a:pt x="4156" y="10682"/>
                    <a:pt x="10682" y="4156"/>
                    <a:pt x="18733" y="4156"/>
                  </a:cubicBezTo>
                  <a:cubicBezTo>
                    <a:pt x="26783" y="4156"/>
                    <a:pt x="33309" y="10682"/>
                    <a:pt x="33309" y="18733"/>
                  </a:cubicBezTo>
                  <a:close/>
                </a:path>
              </a:pathLst>
            </a:custGeom>
            <a:grpFill/>
            <a:ln w="7243" cap="flat">
              <a:noFill/>
              <a:prstDash val="solid"/>
              <a:miter/>
            </a:ln>
          </p:spPr>
          <p:txBody>
            <a:bodyPr rtlCol="0" anchor="ctr"/>
            <a:lstStyle/>
            <a:p>
              <a:endParaRPr lang="el-GR"/>
            </a:p>
          </p:txBody>
        </p:sp>
        <p:sp>
          <p:nvSpPr>
            <p:cNvPr id="21" name="Ελεύθερη σχεδίαση: Σχήμα 20">
              <a:extLst>
                <a:ext uri="{FF2B5EF4-FFF2-40B4-BE49-F238E27FC236}">
                  <a16:creationId xmlns:a16="http://schemas.microsoft.com/office/drawing/2014/main" xmlns="" id="{2DE18487-B1B6-4244-9594-2CC5C1807DEB}"/>
                </a:ext>
              </a:extLst>
            </p:cNvPr>
            <p:cNvSpPr/>
            <p:nvPr/>
          </p:nvSpPr>
          <p:spPr>
            <a:xfrm>
              <a:off x="5969895" y="3244590"/>
              <a:ext cx="102033" cy="189490"/>
            </a:xfrm>
            <a:custGeom>
              <a:avLst/>
              <a:gdLst>
                <a:gd name="connsiteX0" fmla="*/ 33309 w 102033"/>
                <a:gd name="connsiteY0" fmla="*/ 4156 h 189489"/>
                <a:gd name="connsiteX1" fmla="*/ 4156 w 102033"/>
                <a:gd name="connsiteY1" fmla="*/ 4156 h 189489"/>
                <a:gd name="connsiteX2" fmla="*/ 4156 w 102033"/>
                <a:gd name="connsiteY2" fmla="*/ 106190 h 189489"/>
                <a:gd name="connsiteX3" fmla="*/ 8529 w 102033"/>
                <a:gd name="connsiteY3" fmla="*/ 116393 h 189489"/>
                <a:gd name="connsiteX4" fmla="*/ 80681 w 102033"/>
                <a:gd name="connsiteY4" fmla="*/ 188545 h 189489"/>
                <a:gd name="connsiteX5" fmla="*/ 101088 w 102033"/>
                <a:gd name="connsiteY5" fmla="*/ 168138 h 189489"/>
                <a:gd name="connsiteX6" fmla="*/ 33309 w 102033"/>
                <a:gd name="connsiteY6" fmla="*/ 100359 h 189489"/>
                <a:gd name="connsiteX7" fmla="*/ 33309 w 102033"/>
                <a:gd name="connsiteY7" fmla="*/ 4156 h 18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33" h="189489">
                  <a:moveTo>
                    <a:pt x="33309" y="4156"/>
                  </a:moveTo>
                  <a:lnTo>
                    <a:pt x="4156" y="4156"/>
                  </a:lnTo>
                  <a:lnTo>
                    <a:pt x="4156" y="106190"/>
                  </a:lnTo>
                  <a:cubicBezTo>
                    <a:pt x="4156" y="109834"/>
                    <a:pt x="5614" y="113478"/>
                    <a:pt x="8529" y="116393"/>
                  </a:cubicBezTo>
                  <a:lnTo>
                    <a:pt x="80681" y="188545"/>
                  </a:lnTo>
                  <a:lnTo>
                    <a:pt x="101088" y="168138"/>
                  </a:lnTo>
                  <a:lnTo>
                    <a:pt x="33309" y="100359"/>
                  </a:lnTo>
                  <a:lnTo>
                    <a:pt x="33309" y="4156"/>
                  </a:lnTo>
                  <a:close/>
                </a:path>
              </a:pathLst>
            </a:custGeom>
            <a:grpFill/>
            <a:ln w="7243" cap="flat">
              <a:noFill/>
              <a:prstDash val="solid"/>
              <a:miter/>
            </a:ln>
          </p:spPr>
          <p:txBody>
            <a:bodyPr rtlCol="0" anchor="ctr"/>
            <a:lstStyle/>
            <a:p>
              <a:endParaRPr lang="el-GR"/>
            </a:p>
          </p:txBody>
        </p:sp>
        <p:sp>
          <p:nvSpPr>
            <p:cNvPr id="22" name="Ελεύθερη σχεδίαση: Σχήμα 21">
              <a:extLst>
                <a:ext uri="{FF2B5EF4-FFF2-40B4-BE49-F238E27FC236}">
                  <a16:creationId xmlns:a16="http://schemas.microsoft.com/office/drawing/2014/main" xmlns="" id="{335A4966-C7BA-4882-822F-EEEEAAA7C8EB}"/>
                </a:ext>
              </a:extLst>
            </p:cNvPr>
            <p:cNvSpPr/>
            <p:nvPr/>
          </p:nvSpPr>
          <p:spPr>
            <a:xfrm>
              <a:off x="5736899" y="3033236"/>
              <a:ext cx="502877" cy="575758"/>
            </a:xfrm>
            <a:custGeom>
              <a:avLst/>
              <a:gdLst>
                <a:gd name="connsiteX0" fmla="*/ 251728 w 502877"/>
                <a:gd name="connsiteY0" fmla="*/ 528898 h 575757"/>
                <a:gd name="connsiteX1" fmla="*/ 47662 w 502877"/>
                <a:gd name="connsiteY1" fmla="*/ 324832 h 575757"/>
                <a:gd name="connsiteX2" fmla="*/ 251728 w 502877"/>
                <a:gd name="connsiteY2" fmla="*/ 120766 h 575757"/>
                <a:gd name="connsiteX3" fmla="*/ 455794 w 502877"/>
                <a:gd name="connsiteY3" fmla="*/ 324832 h 575757"/>
                <a:gd name="connsiteX4" fmla="*/ 251728 w 502877"/>
                <a:gd name="connsiteY4" fmla="*/ 528898 h 575757"/>
                <a:gd name="connsiteX5" fmla="*/ 251728 w 502877"/>
                <a:gd name="connsiteY5" fmla="*/ 528898 h 575757"/>
                <a:gd name="connsiteX6" fmla="*/ 424455 w 502877"/>
                <a:gd name="connsiteY6" fmla="*/ 147003 h 575757"/>
                <a:gd name="connsiteX7" fmla="*/ 446320 w 502877"/>
                <a:gd name="connsiteY7" fmla="*/ 125138 h 575757"/>
                <a:gd name="connsiteX8" fmla="*/ 445591 w 502877"/>
                <a:gd name="connsiteY8" fmla="*/ 94529 h 575757"/>
                <a:gd name="connsiteX9" fmla="*/ 414981 w 502877"/>
                <a:gd name="connsiteY9" fmla="*/ 93800 h 575757"/>
                <a:gd name="connsiteX10" fmla="*/ 390202 w 502877"/>
                <a:gd name="connsiteY10" fmla="*/ 119308 h 575757"/>
                <a:gd name="connsiteX11" fmla="*/ 273592 w 502877"/>
                <a:gd name="connsiteY11" fmla="*/ 78495 h 575757"/>
                <a:gd name="connsiteX12" fmla="*/ 273592 w 502877"/>
                <a:gd name="connsiteY12" fmla="*/ 47885 h 575757"/>
                <a:gd name="connsiteX13" fmla="*/ 339185 w 502877"/>
                <a:gd name="connsiteY13" fmla="*/ 47885 h 575757"/>
                <a:gd name="connsiteX14" fmla="*/ 339185 w 502877"/>
                <a:gd name="connsiteY14" fmla="*/ 4156 h 575757"/>
                <a:gd name="connsiteX15" fmla="*/ 164271 w 502877"/>
                <a:gd name="connsiteY15" fmla="*/ 4156 h 575757"/>
                <a:gd name="connsiteX16" fmla="*/ 164271 w 502877"/>
                <a:gd name="connsiteY16" fmla="*/ 47885 h 575757"/>
                <a:gd name="connsiteX17" fmla="*/ 229864 w 502877"/>
                <a:gd name="connsiteY17" fmla="*/ 47885 h 575757"/>
                <a:gd name="connsiteX18" fmla="*/ 229864 w 502877"/>
                <a:gd name="connsiteY18" fmla="*/ 77766 h 575757"/>
                <a:gd name="connsiteX19" fmla="*/ 6120 w 502877"/>
                <a:gd name="connsiteY19" fmla="*/ 293493 h 575757"/>
                <a:gd name="connsiteX20" fmla="*/ 169373 w 502877"/>
                <a:gd name="connsiteY20" fmla="*/ 558050 h 575757"/>
                <a:gd name="connsiteX21" fmla="*/ 463082 w 502877"/>
                <a:gd name="connsiteY21" fmla="*/ 455288 h 575757"/>
                <a:gd name="connsiteX22" fmla="*/ 424455 w 502877"/>
                <a:gd name="connsiteY22" fmla="*/ 147003 h 575757"/>
                <a:gd name="connsiteX23" fmla="*/ 424455 w 502877"/>
                <a:gd name="connsiteY23" fmla="*/ 147003 h 57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2877" h="575757">
                  <a:moveTo>
                    <a:pt x="251728" y="528898"/>
                  </a:moveTo>
                  <a:cubicBezTo>
                    <a:pt x="138763" y="528898"/>
                    <a:pt x="47662" y="437797"/>
                    <a:pt x="47662" y="324832"/>
                  </a:cubicBezTo>
                  <a:cubicBezTo>
                    <a:pt x="47662" y="211867"/>
                    <a:pt x="138763" y="120766"/>
                    <a:pt x="251728" y="120766"/>
                  </a:cubicBezTo>
                  <a:cubicBezTo>
                    <a:pt x="364693" y="120766"/>
                    <a:pt x="455794" y="211867"/>
                    <a:pt x="455794" y="324832"/>
                  </a:cubicBezTo>
                  <a:cubicBezTo>
                    <a:pt x="455794" y="437797"/>
                    <a:pt x="364693" y="528898"/>
                    <a:pt x="251728" y="528898"/>
                  </a:cubicBezTo>
                  <a:lnTo>
                    <a:pt x="251728" y="528898"/>
                  </a:lnTo>
                  <a:close/>
                  <a:moveTo>
                    <a:pt x="424455" y="147003"/>
                  </a:moveTo>
                  <a:lnTo>
                    <a:pt x="446320" y="125138"/>
                  </a:lnTo>
                  <a:cubicBezTo>
                    <a:pt x="454337" y="116393"/>
                    <a:pt x="454337" y="103274"/>
                    <a:pt x="445591" y="94529"/>
                  </a:cubicBezTo>
                  <a:cubicBezTo>
                    <a:pt x="437574" y="86512"/>
                    <a:pt x="423727" y="85783"/>
                    <a:pt x="414981" y="93800"/>
                  </a:cubicBezTo>
                  <a:lnTo>
                    <a:pt x="390202" y="119308"/>
                  </a:lnTo>
                  <a:cubicBezTo>
                    <a:pt x="355219" y="95986"/>
                    <a:pt x="315134" y="81410"/>
                    <a:pt x="273592" y="78495"/>
                  </a:cubicBezTo>
                  <a:lnTo>
                    <a:pt x="273592" y="47885"/>
                  </a:lnTo>
                  <a:lnTo>
                    <a:pt x="339185" y="47885"/>
                  </a:lnTo>
                  <a:lnTo>
                    <a:pt x="339185" y="4156"/>
                  </a:lnTo>
                  <a:lnTo>
                    <a:pt x="164271" y="4156"/>
                  </a:lnTo>
                  <a:lnTo>
                    <a:pt x="164271" y="47885"/>
                  </a:lnTo>
                  <a:lnTo>
                    <a:pt x="229864" y="47885"/>
                  </a:lnTo>
                  <a:lnTo>
                    <a:pt x="229864" y="77766"/>
                  </a:lnTo>
                  <a:cubicBezTo>
                    <a:pt x="113984" y="87969"/>
                    <a:pt x="20696" y="177613"/>
                    <a:pt x="6120" y="293493"/>
                  </a:cubicBezTo>
                  <a:cubicBezTo>
                    <a:pt x="-8456" y="409373"/>
                    <a:pt x="59323" y="519423"/>
                    <a:pt x="169373" y="558050"/>
                  </a:cubicBezTo>
                  <a:cubicBezTo>
                    <a:pt x="279423" y="596677"/>
                    <a:pt x="401134" y="554406"/>
                    <a:pt x="463082" y="455288"/>
                  </a:cubicBezTo>
                  <a:cubicBezTo>
                    <a:pt x="525031" y="356170"/>
                    <a:pt x="507540" y="227900"/>
                    <a:pt x="424455" y="147003"/>
                  </a:cubicBezTo>
                  <a:lnTo>
                    <a:pt x="424455" y="147003"/>
                  </a:lnTo>
                  <a:close/>
                </a:path>
              </a:pathLst>
            </a:custGeom>
            <a:grpFill/>
            <a:ln w="7243" cap="flat">
              <a:noFill/>
              <a:prstDash val="solid"/>
              <a:miter/>
            </a:ln>
          </p:spPr>
          <p:txBody>
            <a:bodyPr rtlCol="0" anchor="ctr"/>
            <a:lstStyle/>
            <a:p>
              <a:endParaRPr lang="el-GR" dirty="0"/>
            </a:p>
          </p:txBody>
        </p:sp>
      </p:grpSp>
      <p:sp>
        <p:nvSpPr>
          <p:cNvPr id="25" name="Γραφικό 23" descr="Κέρματα">
            <a:extLst>
              <a:ext uri="{FF2B5EF4-FFF2-40B4-BE49-F238E27FC236}">
                <a16:creationId xmlns:a16="http://schemas.microsoft.com/office/drawing/2014/main" xmlns="" id="{C039CD59-F0D5-407E-89A9-443E94017864}"/>
              </a:ext>
            </a:extLst>
          </p:cNvPr>
          <p:cNvSpPr/>
          <p:nvPr/>
        </p:nvSpPr>
        <p:spPr>
          <a:xfrm>
            <a:off x="11281210" y="3048655"/>
            <a:ext cx="396852" cy="295605"/>
          </a:xfrm>
          <a:custGeom>
            <a:avLst/>
            <a:gdLst>
              <a:gd name="connsiteX0" fmla="*/ 751046 w 809625"/>
              <a:gd name="connsiteY0" fmla="*/ 578644 h 695325"/>
              <a:gd name="connsiteX1" fmla="*/ 712946 w 809625"/>
              <a:gd name="connsiteY1" fmla="*/ 611029 h 695325"/>
              <a:gd name="connsiteX2" fmla="*/ 712946 w 809625"/>
              <a:gd name="connsiteY2" fmla="*/ 576739 h 695325"/>
              <a:gd name="connsiteX3" fmla="*/ 751046 w 809625"/>
              <a:gd name="connsiteY3" fmla="*/ 561499 h 695325"/>
              <a:gd name="connsiteX4" fmla="*/ 751046 w 809625"/>
              <a:gd name="connsiteY4" fmla="*/ 578644 h 695325"/>
              <a:gd name="connsiteX5" fmla="*/ 674846 w 809625"/>
              <a:gd name="connsiteY5" fmla="*/ 515779 h 695325"/>
              <a:gd name="connsiteX6" fmla="*/ 674846 w 809625"/>
              <a:gd name="connsiteY6" fmla="*/ 481489 h 695325"/>
              <a:gd name="connsiteX7" fmla="*/ 712946 w 809625"/>
              <a:gd name="connsiteY7" fmla="*/ 466249 h 695325"/>
              <a:gd name="connsiteX8" fmla="*/ 712946 w 809625"/>
              <a:gd name="connsiteY8" fmla="*/ 483394 h 695325"/>
              <a:gd name="connsiteX9" fmla="*/ 674846 w 809625"/>
              <a:gd name="connsiteY9" fmla="*/ 515779 h 695325"/>
              <a:gd name="connsiteX10" fmla="*/ 674846 w 809625"/>
              <a:gd name="connsiteY10" fmla="*/ 622459 h 695325"/>
              <a:gd name="connsiteX11" fmla="*/ 636746 w 809625"/>
              <a:gd name="connsiteY11" fmla="*/ 629126 h 695325"/>
              <a:gd name="connsiteX12" fmla="*/ 636746 w 809625"/>
              <a:gd name="connsiteY12" fmla="*/ 591979 h 695325"/>
              <a:gd name="connsiteX13" fmla="*/ 674846 w 809625"/>
              <a:gd name="connsiteY13" fmla="*/ 586264 h 695325"/>
              <a:gd name="connsiteX14" fmla="*/ 674846 w 809625"/>
              <a:gd name="connsiteY14" fmla="*/ 622459 h 695325"/>
              <a:gd name="connsiteX15" fmla="*/ 598646 w 809625"/>
              <a:gd name="connsiteY15" fmla="*/ 496729 h 695325"/>
              <a:gd name="connsiteX16" fmla="*/ 636746 w 809625"/>
              <a:gd name="connsiteY16" fmla="*/ 491014 h 695325"/>
              <a:gd name="connsiteX17" fmla="*/ 636746 w 809625"/>
              <a:gd name="connsiteY17" fmla="*/ 527209 h 695325"/>
              <a:gd name="connsiteX18" fmla="*/ 598646 w 809625"/>
              <a:gd name="connsiteY18" fmla="*/ 533876 h 695325"/>
              <a:gd name="connsiteX19" fmla="*/ 598646 w 809625"/>
              <a:gd name="connsiteY19" fmla="*/ 496729 h 695325"/>
              <a:gd name="connsiteX20" fmla="*/ 598646 w 809625"/>
              <a:gd name="connsiteY20" fmla="*/ 633889 h 695325"/>
              <a:gd name="connsiteX21" fmla="*/ 560546 w 809625"/>
              <a:gd name="connsiteY21" fmla="*/ 635794 h 695325"/>
              <a:gd name="connsiteX22" fmla="*/ 560546 w 809625"/>
              <a:gd name="connsiteY22" fmla="*/ 597694 h 695325"/>
              <a:gd name="connsiteX23" fmla="*/ 598646 w 809625"/>
              <a:gd name="connsiteY23" fmla="*/ 595789 h 695325"/>
              <a:gd name="connsiteX24" fmla="*/ 598646 w 809625"/>
              <a:gd name="connsiteY24" fmla="*/ 633889 h 695325"/>
              <a:gd name="connsiteX25" fmla="*/ 522446 w 809625"/>
              <a:gd name="connsiteY25" fmla="*/ 540544 h 695325"/>
              <a:gd name="connsiteX26" fmla="*/ 522446 w 809625"/>
              <a:gd name="connsiteY26" fmla="*/ 502444 h 695325"/>
              <a:gd name="connsiteX27" fmla="*/ 560546 w 809625"/>
              <a:gd name="connsiteY27" fmla="*/ 500539 h 695325"/>
              <a:gd name="connsiteX28" fmla="*/ 560546 w 809625"/>
              <a:gd name="connsiteY28" fmla="*/ 538639 h 695325"/>
              <a:gd name="connsiteX29" fmla="*/ 522446 w 809625"/>
              <a:gd name="connsiteY29" fmla="*/ 540544 h 695325"/>
              <a:gd name="connsiteX30" fmla="*/ 522446 w 809625"/>
              <a:gd name="connsiteY30" fmla="*/ 635794 h 695325"/>
              <a:gd name="connsiteX31" fmla="*/ 484346 w 809625"/>
              <a:gd name="connsiteY31" fmla="*/ 633889 h 695325"/>
              <a:gd name="connsiteX32" fmla="*/ 484346 w 809625"/>
              <a:gd name="connsiteY32" fmla="*/ 597694 h 695325"/>
              <a:gd name="connsiteX33" fmla="*/ 503396 w 809625"/>
              <a:gd name="connsiteY33" fmla="*/ 597694 h 695325"/>
              <a:gd name="connsiteX34" fmla="*/ 522446 w 809625"/>
              <a:gd name="connsiteY34" fmla="*/ 597694 h 695325"/>
              <a:gd name="connsiteX35" fmla="*/ 522446 w 809625"/>
              <a:gd name="connsiteY35" fmla="*/ 635794 h 695325"/>
              <a:gd name="connsiteX36" fmla="*/ 446246 w 809625"/>
              <a:gd name="connsiteY36" fmla="*/ 500539 h 695325"/>
              <a:gd name="connsiteX37" fmla="*/ 484346 w 809625"/>
              <a:gd name="connsiteY37" fmla="*/ 502444 h 695325"/>
              <a:gd name="connsiteX38" fmla="*/ 484346 w 809625"/>
              <a:gd name="connsiteY38" fmla="*/ 540544 h 695325"/>
              <a:gd name="connsiteX39" fmla="*/ 446246 w 809625"/>
              <a:gd name="connsiteY39" fmla="*/ 538639 h 695325"/>
              <a:gd name="connsiteX40" fmla="*/ 446246 w 809625"/>
              <a:gd name="connsiteY40" fmla="*/ 500539 h 695325"/>
              <a:gd name="connsiteX41" fmla="*/ 446246 w 809625"/>
              <a:gd name="connsiteY41" fmla="*/ 629126 h 695325"/>
              <a:gd name="connsiteX42" fmla="*/ 408146 w 809625"/>
              <a:gd name="connsiteY42" fmla="*/ 622459 h 695325"/>
              <a:gd name="connsiteX43" fmla="*/ 408146 w 809625"/>
              <a:gd name="connsiteY43" fmla="*/ 591979 h 695325"/>
              <a:gd name="connsiteX44" fmla="*/ 446246 w 809625"/>
              <a:gd name="connsiteY44" fmla="*/ 595789 h 695325"/>
              <a:gd name="connsiteX45" fmla="*/ 446246 w 809625"/>
              <a:gd name="connsiteY45" fmla="*/ 629126 h 695325"/>
              <a:gd name="connsiteX46" fmla="*/ 370046 w 809625"/>
              <a:gd name="connsiteY46" fmla="*/ 527209 h 695325"/>
              <a:gd name="connsiteX47" fmla="*/ 370046 w 809625"/>
              <a:gd name="connsiteY47" fmla="*/ 490061 h 695325"/>
              <a:gd name="connsiteX48" fmla="*/ 408146 w 809625"/>
              <a:gd name="connsiteY48" fmla="*/ 495776 h 695325"/>
              <a:gd name="connsiteX49" fmla="*/ 408146 w 809625"/>
              <a:gd name="connsiteY49" fmla="*/ 533876 h 695325"/>
              <a:gd name="connsiteX50" fmla="*/ 370046 w 809625"/>
              <a:gd name="connsiteY50" fmla="*/ 527209 h 695325"/>
              <a:gd name="connsiteX51" fmla="*/ 370046 w 809625"/>
              <a:gd name="connsiteY51" fmla="*/ 611029 h 695325"/>
              <a:gd name="connsiteX52" fmla="*/ 331946 w 809625"/>
              <a:gd name="connsiteY52" fmla="*/ 578644 h 695325"/>
              <a:gd name="connsiteX53" fmla="*/ 331946 w 809625"/>
              <a:gd name="connsiteY53" fmla="*/ 576739 h 695325"/>
              <a:gd name="connsiteX54" fmla="*/ 332899 w 809625"/>
              <a:gd name="connsiteY54" fmla="*/ 576739 h 695325"/>
              <a:gd name="connsiteX55" fmla="*/ 340519 w 809625"/>
              <a:gd name="connsiteY55" fmla="*/ 578644 h 695325"/>
              <a:gd name="connsiteX56" fmla="*/ 370046 w 809625"/>
              <a:gd name="connsiteY56" fmla="*/ 585311 h 695325"/>
              <a:gd name="connsiteX57" fmla="*/ 370046 w 809625"/>
              <a:gd name="connsiteY57" fmla="*/ 611029 h 695325"/>
              <a:gd name="connsiteX58" fmla="*/ 217646 w 809625"/>
              <a:gd name="connsiteY58" fmla="*/ 481489 h 695325"/>
              <a:gd name="connsiteX59" fmla="*/ 236696 w 809625"/>
              <a:gd name="connsiteY59" fmla="*/ 482441 h 695325"/>
              <a:gd name="connsiteX60" fmla="*/ 236696 w 809625"/>
              <a:gd name="connsiteY60" fmla="*/ 483394 h 695325"/>
              <a:gd name="connsiteX61" fmla="*/ 246221 w 809625"/>
              <a:gd name="connsiteY61" fmla="*/ 520541 h 695325"/>
              <a:gd name="connsiteX62" fmla="*/ 217646 w 809625"/>
              <a:gd name="connsiteY62" fmla="*/ 518636 h 695325"/>
              <a:gd name="connsiteX63" fmla="*/ 217646 w 809625"/>
              <a:gd name="connsiteY63" fmla="*/ 481489 h 695325"/>
              <a:gd name="connsiteX64" fmla="*/ 179546 w 809625"/>
              <a:gd name="connsiteY64" fmla="*/ 367189 h 695325"/>
              <a:gd name="connsiteX65" fmla="*/ 217646 w 809625"/>
              <a:gd name="connsiteY65" fmla="*/ 372904 h 695325"/>
              <a:gd name="connsiteX66" fmla="*/ 217646 w 809625"/>
              <a:gd name="connsiteY66" fmla="*/ 411004 h 695325"/>
              <a:gd name="connsiteX67" fmla="*/ 179546 w 809625"/>
              <a:gd name="connsiteY67" fmla="*/ 404336 h 695325"/>
              <a:gd name="connsiteX68" fmla="*/ 179546 w 809625"/>
              <a:gd name="connsiteY68" fmla="*/ 367189 h 695325"/>
              <a:gd name="connsiteX69" fmla="*/ 179546 w 809625"/>
              <a:gd name="connsiteY69" fmla="*/ 514826 h 695325"/>
              <a:gd name="connsiteX70" fmla="*/ 141446 w 809625"/>
              <a:gd name="connsiteY70" fmla="*/ 508159 h 695325"/>
              <a:gd name="connsiteX71" fmla="*/ 141446 w 809625"/>
              <a:gd name="connsiteY71" fmla="*/ 471011 h 695325"/>
              <a:gd name="connsiteX72" fmla="*/ 179546 w 809625"/>
              <a:gd name="connsiteY72" fmla="*/ 476726 h 695325"/>
              <a:gd name="connsiteX73" fmla="*/ 179546 w 809625"/>
              <a:gd name="connsiteY73" fmla="*/ 514826 h 695325"/>
              <a:gd name="connsiteX74" fmla="*/ 103346 w 809625"/>
              <a:gd name="connsiteY74" fmla="*/ 359569 h 695325"/>
              <a:gd name="connsiteX75" fmla="*/ 103346 w 809625"/>
              <a:gd name="connsiteY75" fmla="*/ 342424 h 695325"/>
              <a:gd name="connsiteX76" fmla="*/ 141446 w 809625"/>
              <a:gd name="connsiteY76" fmla="*/ 356711 h 695325"/>
              <a:gd name="connsiteX77" fmla="*/ 141446 w 809625"/>
              <a:gd name="connsiteY77" fmla="*/ 391954 h 695325"/>
              <a:gd name="connsiteX78" fmla="*/ 103346 w 809625"/>
              <a:gd name="connsiteY78" fmla="*/ 359569 h 695325"/>
              <a:gd name="connsiteX79" fmla="*/ 103346 w 809625"/>
              <a:gd name="connsiteY79" fmla="*/ 496729 h 695325"/>
              <a:gd name="connsiteX80" fmla="*/ 65246 w 809625"/>
              <a:gd name="connsiteY80" fmla="*/ 464344 h 695325"/>
              <a:gd name="connsiteX81" fmla="*/ 65246 w 809625"/>
              <a:gd name="connsiteY81" fmla="*/ 447199 h 695325"/>
              <a:gd name="connsiteX82" fmla="*/ 103346 w 809625"/>
              <a:gd name="connsiteY82" fmla="*/ 461486 h 695325"/>
              <a:gd name="connsiteX83" fmla="*/ 103346 w 809625"/>
              <a:gd name="connsiteY83" fmla="*/ 496729 h 695325"/>
              <a:gd name="connsiteX84" fmla="*/ 65246 w 809625"/>
              <a:gd name="connsiteY84" fmla="*/ 199549 h 695325"/>
              <a:gd name="connsiteX85" fmla="*/ 103346 w 809625"/>
              <a:gd name="connsiteY85" fmla="*/ 213836 h 695325"/>
              <a:gd name="connsiteX86" fmla="*/ 103346 w 809625"/>
              <a:gd name="connsiteY86" fmla="*/ 249079 h 695325"/>
              <a:gd name="connsiteX87" fmla="*/ 65246 w 809625"/>
              <a:gd name="connsiteY87" fmla="*/ 216694 h 695325"/>
              <a:gd name="connsiteX88" fmla="*/ 65246 w 809625"/>
              <a:gd name="connsiteY88" fmla="*/ 199549 h 695325"/>
              <a:gd name="connsiteX89" fmla="*/ 179546 w 809625"/>
              <a:gd name="connsiteY89" fmla="*/ 230029 h 695325"/>
              <a:gd name="connsiteX90" fmla="*/ 179546 w 809625"/>
              <a:gd name="connsiteY90" fmla="*/ 268129 h 695325"/>
              <a:gd name="connsiteX91" fmla="*/ 141446 w 809625"/>
              <a:gd name="connsiteY91" fmla="*/ 261461 h 695325"/>
              <a:gd name="connsiteX92" fmla="*/ 141446 w 809625"/>
              <a:gd name="connsiteY92" fmla="*/ 224314 h 695325"/>
              <a:gd name="connsiteX93" fmla="*/ 179546 w 809625"/>
              <a:gd name="connsiteY93" fmla="*/ 230029 h 695325"/>
              <a:gd name="connsiteX94" fmla="*/ 274796 w 809625"/>
              <a:gd name="connsiteY94" fmla="*/ 64294 h 695325"/>
              <a:gd name="connsiteX95" fmla="*/ 484346 w 809625"/>
              <a:gd name="connsiteY95" fmla="*/ 121444 h 695325"/>
              <a:gd name="connsiteX96" fmla="*/ 274796 w 809625"/>
              <a:gd name="connsiteY96" fmla="*/ 178594 h 695325"/>
              <a:gd name="connsiteX97" fmla="*/ 65246 w 809625"/>
              <a:gd name="connsiteY97" fmla="*/ 121444 h 695325"/>
              <a:gd name="connsiteX98" fmla="*/ 274796 w 809625"/>
              <a:gd name="connsiteY98" fmla="*/ 64294 h 695325"/>
              <a:gd name="connsiteX99" fmla="*/ 331946 w 809625"/>
              <a:gd name="connsiteY99" fmla="*/ 515779 h 695325"/>
              <a:gd name="connsiteX100" fmla="*/ 293846 w 809625"/>
              <a:gd name="connsiteY100" fmla="*/ 483394 h 695325"/>
              <a:gd name="connsiteX101" fmla="*/ 293846 w 809625"/>
              <a:gd name="connsiteY101" fmla="*/ 466249 h 695325"/>
              <a:gd name="connsiteX102" fmla="*/ 331946 w 809625"/>
              <a:gd name="connsiteY102" fmla="*/ 480536 h 695325"/>
              <a:gd name="connsiteX103" fmla="*/ 331946 w 809625"/>
              <a:gd name="connsiteY103" fmla="*/ 515779 h 695325"/>
              <a:gd name="connsiteX104" fmla="*/ 446246 w 809625"/>
              <a:gd name="connsiteY104" fmla="*/ 249079 h 695325"/>
              <a:gd name="connsiteX105" fmla="*/ 446246 w 809625"/>
              <a:gd name="connsiteY105" fmla="*/ 214789 h 695325"/>
              <a:gd name="connsiteX106" fmla="*/ 484346 w 809625"/>
              <a:gd name="connsiteY106" fmla="*/ 199549 h 695325"/>
              <a:gd name="connsiteX107" fmla="*/ 484346 w 809625"/>
              <a:gd name="connsiteY107" fmla="*/ 216694 h 695325"/>
              <a:gd name="connsiteX108" fmla="*/ 446246 w 809625"/>
              <a:gd name="connsiteY108" fmla="*/ 249079 h 695325"/>
              <a:gd name="connsiteX109" fmla="*/ 370046 w 809625"/>
              <a:gd name="connsiteY109" fmla="*/ 267176 h 695325"/>
              <a:gd name="connsiteX110" fmla="*/ 370046 w 809625"/>
              <a:gd name="connsiteY110" fmla="*/ 230029 h 695325"/>
              <a:gd name="connsiteX111" fmla="*/ 408146 w 809625"/>
              <a:gd name="connsiteY111" fmla="*/ 224314 h 695325"/>
              <a:gd name="connsiteX112" fmla="*/ 408146 w 809625"/>
              <a:gd name="connsiteY112" fmla="*/ 260509 h 695325"/>
              <a:gd name="connsiteX113" fmla="*/ 370046 w 809625"/>
              <a:gd name="connsiteY113" fmla="*/ 267176 h 695325"/>
              <a:gd name="connsiteX114" fmla="*/ 293846 w 809625"/>
              <a:gd name="connsiteY114" fmla="*/ 273844 h 695325"/>
              <a:gd name="connsiteX115" fmla="*/ 293846 w 809625"/>
              <a:gd name="connsiteY115" fmla="*/ 235744 h 695325"/>
              <a:gd name="connsiteX116" fmla="*/ 331946 w 809625"/>
              <a:gd name="connsiteY116" fmla="*/ 233839 h 695325"/>
              <a:gd name="connsiteX117" fmla="*/ 331946 w 809625"/>
              <a:gd name="connsiteY117" fmla="*/ 271939 h 695325"/>
              <a:gd name="connsiteX118" fmla="*/ 293846 w 809625"/>
              <a:gd name="connsiteY118" fmla="*/ 273844 h 695325"/>
              <a:gd name="connsiteX119" fmla="*/ 217646 w 809625"/>
              <a:gd name="connsiteY119" fmla="*/ 271939 h 695325"/>
              <a:gd name="connsiteX120" fmla="*/ 217646 w 809625"/>
              <a:gd name="connsiteY120" fmla="*/ 233839 h 695325"/>
              <a:gd name="connsiteX121" fmla="*/ 255746 w 809625"/>
              <a:gd name="connsiteY121" fmla="*/ 235744 h 695325"/>
              <a:gd name="connsiteX122" fmla="*/ 255746 w 809625"/>
              <a:gd name="connsiteY122" fmla="*/ 273844 h 695325"/>
              <a:gd name="connsiteX123" fmla="*/ 217646 w 809625"/>
              <a:gd name="connsiteY123" fmla="*/ 271939 h 695325"/>
              <a:gd name="connsiteX124" fmla="*/ 712946 w 809625"/>
              <a:gd name="connsiteY124" fmla="*/ 388144 h 695325"/>
              <a:gd name="connsiteX125" fmla="*/ 503396 w 809625"/>
              <a:gd name="connsiteY125" fmla="*/ 445294 h 695325"/>
              <a:gd name="connsiteX126" fmla="*/ 293846 w 809625"/>
              <a:gd name="connsiteY126" fmla="*/ 388144 h 695325"/>
              <a:gd name="connsiteX127" fmla="*/ 503396 w 809625"/>
              <a:gd name="connsiteY127" fmla="*/ 330994 h 695325"/>
              <a:gd name="connsiteX128" fmla="*/ 712946 w 809625"/>
              <a:gd name="connsiteY128" fmla="*/ 388144 h 695325"/>
              <a:gd name="connsiteX129" fmla="*/ 770096 w 809625"/>
              <a:gd name="connsiteY129" fmla="*/ 416719 h 695325"/>
              <a:gd name="connsiteX130" fmla="*/ 770096 w 809625"/>
              <a:gd name="connsiteY130" fmla="*/ 388144 h 695325"/>
              <a:gd name="connsiteX131" fmla="*/ 666274 w 809625"/>
              <a:gd name="connsiteY131" fmla="*/ 292894 h 695325"/>
              <a:gd name="connsiteX132" fmla="*/ 577691 w 809625"/>
              <a:gd name="connsiteY132" fmla="*/ 277654 h 695325"/>
              <a:gd name="connsiteX133" fmla="*/ 578644 w 809625"/>
              <a:gd name="connsiteY133" fmla="*/ 264319 h 695325"/>
              <a:gd name="connsiteX134" fmla="*/ 540544 w 809625"/>
              <a:gd name="connsiteY134" fmla="*/ 197644 h 695325"/>
              <a:gd name="connsiteX135" fmla="*/ 540544 w 809625"/>
              <a:gd name="connsiteY135" fmla="*/ 121444 h 695325"/>
              <a:gd name="connsiteX136" fmla="*/ 436721 w 809625"/>
              <a:gd name="connsiteY136" fmla="*/ 26194 h 695325"/>
              <a:gd name="connsiteX137" fmla="*/ 273844 w 809625"/>
              <a:gd name="connsiteY137" fmla="*/ 7144 h 695325"/>
              <a:gd name="connsiteX138" fmla="*/ 7144 w 809625"/>
              <a:gd name="connsiteY138" fmla="*/ 121444 h 695325"/>
              <a:gd name="connsiteX139" fmla="*/ 7144 w 809625"/>
              <a:gd name="connsiteY139" fmla="*/ 216694 h 695325"/>
              <a:gd name="connsiteX140" fmla="*/ 45244 w 809625"/>
              <a:gd name="connsiteY140" fmla="*/ 283369 h 695325"/>
              <a:gd name="connsiteX141" fmla="*/ 45244 w 809625"/>
              <a:gd name="connsiteY141" fmla="*/ 301466 h 695325"/>
              <a:gd name="connsiteX142" fmla="*/ 7144 w 809625"/>
              <a:gd name="connsiteY142" fmla="*/ 369094 h 695325"/>
              <a:gd name="connsiteX143" fmla="*/ 7144 w 809625"/>
              <a:gd name="connsiteY143" fmla="*/ 464344 h 695325"/>
              <a:gd name="connsiteX144" fmla="*/ 110966 w 809625"/>
              <a:gd name="connsiteY144" fmla="*/ 559594 h 695325"/>
              <a:gd name="connsiteX145" fmla="*/ 273844 w 809625"/>
              <a:gd name="connsiteY145" fmla="*/ 578644 h 695325"/>
              <a:gd name="connsiteX146" fmla="*/ 377666 w 809625"/>
              <a:gd name="connsiteY146" fmla="*/ 673894 h 695325"/>
              <a:gd name="connsiteX147" fmla="*/ 540544 w 809625"/>
              <a:gd name="connsiteY147" fmla="*/ 692944 h 695325"/>
              <a:gd name="connsiteX148" fmla="*/ 807244 w 809625"/>
              <a:gd name="connsiteY148" fmla="*/ 578644 h 695325"/>
              <a:gd name="connsiteX149" fmla="*/ 807244 w 809625"/>
              <a:gd name="connsiteY149" fmla="*/ 483394 h 695325"/>
              <a:gd name="connsiteX150" fmla="*/ 770096 w 809625"/>
              <a:gd name="connsiteY150" fmla="*/ 416719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9625" h="695325">
                <a:moveTo>
                  <a:pt x="751046" y="578644"/>
                </a:moveTo>
                <a:cubicBezTo>
                  <a:pt x="751046" y="591026"/>
                  <a:pt x="736759" y="602456"/>
                  <a:pt x="712946" y="611029"/>
                </a:cubicBezTo>
                <a:lnTo>
                  <a:pt x="712946" y="576739"/>
                </a:lnTo>
                <a:cubicBezTo>
                  <a:pt x="726281" y="572929"/>
                  <a:pt x="739616" y="567214"/>
                  <a:pt x="751046" y="561499"/>
                </a:cubicBezTo>
                <a:lnTo>
                  <a:pt x="751046" y="578644"/>
                </a:lnTo>
                <a:close/>
                <a:moveTo>
                  <a:pt x="674846" y="515779"/>
                </a:moveTo>
                <a:lnTo>
                  <a:pt x="674846" y="481489"/>
                </a:lnTo>
                <a:cubicBezTo>
                  <a:pt x="688181" y="477679"/>
                  <a:pt x="701516" y="471964"/>
                  <a:pt x="712946" y="466249"/>
                </a:cubicBezTo>
                <a:lnTo>
                  <a:pt x="712946" y="483394"/>
                </a:lnTo>
                <a:cubicBezTo>
                  <a:pt x="712946" y="495776"/>
                  <a:pt x="698659" y="507206"/>
                  <a:pt x="674846" y="515779"/>
                </a:cubicBezTo>
                <a:close/>
                <a:moveTo>
                  <a:pt x="674846" y="622459"/>
                </a:moveTo>
                <a:cubicBezTo>
                  <a:pt x="663416" y="625316"/>
                  <a:pt x="650081" y="627221"/>
                  <a:pt x="636746" y="629126"/>
                </a:cubicBezTo>
                <a:lnTo>
                  <a:pt x="636746" y="591979"/>
                </a:lnTo>
                <a:cubicBezTo>
                  <a:pt x="649129" y="590074"/>
                  <a:pt x="662464" y="588169"/>
                  <a:pt x="674846" y="586264"/>
                </a:cubicBezTo>
                <a:lnTo>
                  <a:pt x="674846" y="622459"/>
                </a:lnTo>
                <a:close/>
                <a:moveTo>
                  <a:pt x="598646" y="496729"/>
                </a:moveTo>
                <a:cubicBezTo>
                  <a:pt x="611029" y="494824"/>
                  <a:pt x="624364" y="492919"/>
                  <a:pt x="636746" y="491014"/>
                </a:cubicBezTo>
                <a:lnTo>
                  <a:pt x="636746" y="527209"/>
                </a:lnTo>
                <a:cubicBezTo>
                  <a:pt x="625316" y="530066"/>
                  <a:pt x="611981" y="531971"/>
                  <a:pt x="598646" y="533876"/>
                </a:cubicBezTo>
                <a:lnTo>
                  <a:pt x="598646" y="496729"/>
                </a:lnTo>
                <a:close/>
                <a:moveTo>
                  <a:pt x="598646" y="633889"/>
                </a:moveTo>
                <a:cubicBezTo>
                  <a:pt x="586264" y="634841"/>
                  <a:pt x="573881" y="635794"/>
                  <a:pt x="560546" y="635794"/>
                </a:cubicBezTo>
                <a:lnTo>
                  <a:pt x="560546" y="597694"/>
                </a:lnTo>
                <a:cubicBezTo>
                  <a:pt x="571976" y="597694"/>
                  <a:pt x="585311" y="596741"/>
                  <a:pt x="598646" y="595789"/>
                </a:cubicBezTo>
                <a:lnTo>
                  <a:pt x="598646" y="633889"/>
                </a:lnTo>
                <a:close/>
                <a:moveTo>
                  <a:pt x="522446" y="540544"/>
                </a:moveTo>
                <a:lnTo>
                  <a:pt x="522446" y="502444"/>
                </a:lnTo>
                <a:cubicBezTo>
                  <a:pt x="533876" y="502444"/>
                  <a:pt x="547211" y="501491"/>
                  <a:pt x="560546" y="500539"/>
                </a:cubicBezTo>
                <a:lnTo>
                  <a:pt x="560546" y="538639"/>
                </a:lnTo>
                <a:cubicBezTo>
                  <a:pt x="548164" y="539591"/>
                  <a:pt x="535781" y="539591"/>
                  <a:pt x="522446" y="540544"/>
                </a:cubicBezTo>
                <a:close/>
                <a:moveTo>
                  <a:pt x="522446" y="635794"/>
                </a:moveTo>
                <a:cubicBezTo>
                  <a:pt x="509111" y="635794"/>
                  <a:pt x="496729" y="634841"/>
                  <a:pt x="484346" y="633889"/>
                </a:cubicBezTo>
                <a:lnTo>
                  <a:pt x="484346" y="597694"/>
                </a:lnTo>
                <a:cubicBezTo>
                  <a:pt x="491014" y="597694"/>
                  <a:pt x="496729" y="597694"/>
                  <a:pt x="503396" y="597694"/>
                </a:cubicBezTo>
                <a:cubicBezTo>
                  <a:pt x="509111" y="597694"/>
                  <a:pt x="515779" y="597694"/>
                  <a:pt x="522446" y="597694"/>
                </a:cubicBezTo>
                <a:lnTo>
                  <a:pt x="522446" y="635794"/>
                </a:lnTo>
                <a:close/>
                <a:moveTo>
                  <a:pt x="446246" y="500539"/>
                </a:moveTo>
                <a:cubicBezTo>
                  <a:pt x="458629" y="501491"/>
                  <a:pt x="471011" y="502444"/>
                  <a:pt x="484346" y="502444"/>
                </a:cubicBezTo>
                <a:lnTo>
                  <a:pt x="484346" y="540544"/>
                </a:lnTo>
                <a:cubicBezTo>
                  <a:pt x="471011" y="540544"/>
                  <a:pt x="458629" y="539591"/>
                  <a:pt x="446246" y="538639"/>
                </a:cubicBezTo>
                <a:lnTo>
                  <a:pt x="446246" y="500539"/>
                </a:lnTo>
                <a:close/>
                <a:moveTo>
                  <a:pt x="446246" y="629126"/>
                </a:moveTo>
                <a:cubicBezTo>
                  <a:pt x="432911" y="627221"/>
                  <a:pt x="419576" y="625316"/>
                  <a:pt x="408146" y="622459"/>
                </a:cubicBezTo>
                <a:lnTo>
                  <a:pt x="408146" y="591979"/>
                </a:lnTo>
                <a:cubicBezTo>
                  <a:pt x="420529" y="593884"/>
                  <a:pt x="432911" y="594836"/>
                  <a:pt x="446246" y="595789"/>
                </a:cubicBezTo>
                <a:lnTo>
                  <a:pt x="446246" y="629126"/>
                </a:lnTo>
                <a:close/>
                <a:moveTo>
                  <a:pt x="370046" y="527209"/>
                </a:moveTo>
                <a:lnTo>
                  <a:pt x="370046" y="490061"/>
                </a:lnTo>
                <a:cubicBezTo>
                  <a:pt x="382429" y="491966"/>
                  <a:pt x="394811" y="494824"/>
                  <a:pt x="408146" y="495776"/>
                </a:cubicBezTo>
                <a:lnTo>
                  <a:pt x="408146" y="533876"/>
                </a:lnTo>
                <a:cubicBezTo>
                  <a:pt x="394811" y="531971"/>
                  <a:pt x="381476" y="530066"/>
                  <a:pt x="370046" y="527209"/>
                </a:cubicBezTo>
                <a:close/>
                <a:moveTo>
                  <a:pt x="370046" y="611029"/>
                </a:moveTo>
                <a:cubicBezTo>
                  <a:pt x="346234" y="601504"/>
                  <a:pt x="331946" y="590074"/>
                  <a:pt x="331946" y="578644"/>
                </a:cubicBezTo>
                <a:lnTo>
                  <a:pt x="331946" y="576739"/>
                </a:lnTo>
                <a:cubicBezTo>
                  <a:pt x="331946" y="576739"/>
                  <a:pt x="331946" y="576739"/>
                  <a:pt x="332899" y="576739"/>
                </a:cubicBezTo>
                <a:cubicBezTo>
                  <a:pt x="335756" y="577691"/>
                  <a:pt x="337661" y="578644"/>
                  <a:pt x="340519" y="578644"/>
                </a:cubicBezTo>
                <a:cubicBezTo>
                  <a:pt x="350044" y="581501"/>
                  <a:pt x="359569" y="583406"/>
                  <a:pt x="370046" y="585311"/>
                </a:cubicBezTo>
                <a:lnTo>
                  <a:pt x="370046" y="611029"/>
                </a:lnTo>
                <a:close/>
                <a:moveTo>
                  <a:pt x="217646" y="481489"/>
                </a:moveTo>
                <a:cubicBezTo>
                  <a:pt x="224314" y="481489"/>
                  <a:pt x="230029" y="482441"/>
                  <a:pt x="236696" y="482441"/>
                </a:cubicBezTo>
                <a:lnTo>
                  <a:pt x="236696" y="483394"/>
                </a:lnTo>
                <a:cubicBezTo>
                  <a:pt x="236696" y="496729"/>
                  <a:pt x="239554" y="510064"/>
                  <a:pt x="246221" y="520541"/>
                </a:cubicBezTo>
                <a:cubicBezTo>
                  <a:pt x="236696" y="520541"/>
                  <a:pt x="227171" y="519589"/>
                  <a:pt x="217646" y="518636"/>
                </a:cubicBezTo>
                <a:lnTo>
                  <a:pt x="217646" y="481489"/>
                </a:lnTo>
                <a:close/>
                <a:moveTo>
                  <a:pt x="179546" y="367189"/>
                </a:moveTo>
                <a:cubicBezTo>
                  <a:pt x="191929" y="369094"/>
                  <a:pt x="204311" y="371951"/>
                  <a:pt x="217646" y="372904"/>
                </a:cubicBezTo>
                <a:lnTo>
                  <a:pt x="217646" y="411004"/>
                </a:lnTo>
                <a:cubicBezTo>
                  <a:pt x="204311" y="409099"/>
                  <a:pt x="190976" y="407194"/>
                  <a:pt x="179546" y="404336"/>
                </a:cubicBezTo>
                <a:lnTo>
                  <a:pt x="179546" y="367189"/>
                </a:lnTo>
                <a:close/>
                <a:moveTo>
                  <a:pt x="179546" y="514826"/>
                </a:moveTo>
                <a:cubicBezTo>
                  <a:pt x="166211" y="512921"/>
                  <a:pt x="152876" y="511016"/>
                  <a:pt x="141446" y="508159"/>
                </a:cubicBezTo>
                <a:lnTo>
                  <a:pt x="141446" y="471011"/>
                </a:lnTo>
                <a:cubicBezTo>
                  <a:pt x="153829" y="472916"/>
                  <a:pt x="166211" y="475774"/>
                  <a:pt x="179546" y="476726"/>
                </a:cubicBezTo>
                <a:lnTo>
                  <a:pt x="179546" y="514826"/>
                </a:lnTo>
                <a:close/>
                <a:moveTo>
                  <a:pt x="103346" y="359569"/>
                </a:moveTo>
                <a:lnTo>
                  <a:pt x="103346" y="342424"/>
                </a:lnTo>
                <a:cubicBezTo>
                  <a:pt x="114776" y="348139"/>
                  <a:pt x="127159" y="352901"/>
                  <a:pt x="141446" y="356711"/>
                </a:cubicBezTo>
                <a:lnTo>
                  <a:pt x="141446" y="391954"/>
                </a:lnTo>
                <a:cubicBezTo>
                  <a:pt x="117634" y="383381"/>
                  <a:pt x="103346" y="371951"/>
                  <a:pt x="103346" y="359569"/>
                </a:cubicBezTo>
                <a:close/>
                <a:moveTo>
                  <a:pt x="103346" y="496729"/>
                </a:moveTo>
                <a:cubicBezTo>
                  <a:pt x="79534" y="487204"/>
                  <a:pt x="65246" y="475774"/>
                  <a:pt x="65246" y="464344"/>
                </a:cubicBezTo>
                <a:lnTo>
                  <a:pt x="65246" y="447199"/>
                </a:lnTo>
                <a:cubicBezTo>
                  <a:pt x="76676" y="452914"/>
                  <a:pt x="89059" y="457676"/>
                  <a:pt x="103346" y="461486"/>
                </a:cubicBezTo>
                <a:lnTo>
                  <a:pt x="103346" y="496729"/>
                </a:lnTo>
                <a:close/>
                <a:moveTo>
                  <a:pt x="65246" y="199549"/>
                </a:moveTo>
                <a:cubicBezTo>
                  <a:pt x="76676" y="205264"/>
                  <a:pt x="89059" y="210026"/>
                  <a:pt x="103346" y="213836"/>
                </a:cubicBezTo>
                <a:lnTo>
                  <a:pt x="103346" y="249079"/>
                </a:lnTo>
                <a:cubicBezTo>
                  <a:pt x="79534" y="239554"/>
                  <a:pt x="65246" y="228124"/>
                  <a:pt x="65246" y="216694"/>
                </a:cubicBezTo>
                <a:lnTo>
                  <a:pt x="65246" y="199549"/>
                </a:lnTo>
                <a:close/>
                <a:moveTo>
                  <a:pt x="179546" y="230029"/>
                </a:moveTo>
                <a:lnTo>
                  <a:pt x="179546" y="268129"/>
                </a:lnTo>
                <a:cubicBezTo>
                  <a:pt x="166211" y="266224"/>
                  <a:pt x="152876" y="264319"/>
                  <a:pt x="141446" y="261461"/>
                </a:cubicBezTo>
                <a:lnTo>
                  <a:pt x="141446" y="224314"/>
                </a:lnTo>
                <a:cubicBezTo>
                  <a:pt x="153829" y="226219"/>
                  <a:pt x="166211" y="228124"/>
                  <a:pt x="179546" y="230029"/>
                </a:cubicBezTo>
                <a:close/>
                <a:moveTo>
                  <a:pt x="274796" y="64294"/>
                </a:moveTo>
                <a:cubicBezTo>
                  <a:pt x="391001" y="64294"/>
                  <a:pt x="484346" y="90011"/>
                  <a:pt x="484346" y="121444"/>
                </a:cubicBezTo>
                <a:cubicBezTo>
                  <a:pt x="484346" y="152876"/>
                  <a:pt x="391001" y="178594"/>
                  <a:pt x="274796" y="178594"/>
                </a:cubicBezTo>
                <a:cubicBezTo>
                  <a:pt x="158591" y="178594"/>
                  <a:pt x="65246" y="152876"/>
                  <a:pt x="65246" y="121444"/>
                </a:cubicBezTo>
                <a:cubicBezTo>
                  <a:pt x="65246" y="90011"/>
                  <a:pt x="158591" y="64294"/>
                  <a:pt x="274796" y="64294"/>
                </a:cubicBezTo>
                <a:close/>
                <a:moveTo>
                  <a:pt x="331946" y="515779"/>
                </a:moveTo>
                <a:cubicBezTo>
                  <a:pt x="308134" y="506254"/>
                  <a:pt x="293846" y="494824"/>
                  <a:pt x="293846" y="483394"/>
                </a:cubicBezTo>
                <a:lnTo>
                  <a:pt x="293846" y="466249"/>
                </a:lnTo>
                <a:cubicBezTo>
                  <a:pt x="305276" y="471964"/>
                  <a:pt x="317659" y="476726"/>
                  <a:pt x="331946" y="480536"/>
                </a:cubicBezTo>
                <a:lnTo>
                  <a:pt x="331946" y="515779"/>
                </a:lnTo>
                <a:close/>
                <a:moveTo>
                  <a:pt x="446246" y="249079"/>
                </a:moveTo>
                <a:lnTo>
                  <a:pt x="446246" y="214789"/>
                </a:lnTo>
                <a:cubicBezTo>
                  <a:pt x="459581" y="210979"/>
                  <a:pt x="472916" y="205264"/>
                  <a:pt x="484346" y="199549"/>
                </a:cubicBezTo>
                <a:lnTo>
                  <a:pt x="484346" y="216694"/>
                </a:lnTo>
                <a:cubicBezTo>
                  <a:pt x="484346" y="229076"/>
                  <a:pt x="470059" y="240506"/>
                  <a:pt x="446246" y="249079"/>
                </a:cubicBezTo>
                <a:close/>
                <a:moveTo>
                  <a:pt x="370046" y="267176"/>
                </a:moveTo>
                <a:lnTo>
                  <a:pt x="370046" y="230029"/>
                </a:lnTo>
                <a:cubicBezTo>
                  <a:pt x="382429" y="228124"/>
                  <a:pt x="395764" y="226219"/>
                  <a:pt x="408146" y="224314"/>
                </a:cubicBezTo>
                <a:lnTo>
                  <a:pt x="408146" y="260509"/>
                </a:lnTo>
                <a:cubicBezTo>
                  <a:pt x="396716" y="263366"/>
                  <a:pt x="383381" y="265271"/>
                  <a:pt x="370046" y="267176"/>
                </a:cubicBezTo>
                <a:close/>
                <a:moveTo>
                  <a:pt x="293846" y="273844"/>
                </a:moveTo>
                <a:lnTo>
                  <a:pt x="293846" y="235744"/>
                </a:lnTo>
                <a:cubicBezTo>
                  <a:pt x="305276" y="235744"/>
                  <a:pt x="318611" y="234791"/>
                  <a:pt x="331946" y="233839"/>
                </a:cubicBezTo>
                <a:lnTo>
                  <a:pt x="331946" y="271939"/>
                </a:lnTo>
                <a:cubicBezTo>
                  <a:pt x="319564" y="272891"/>
                  <a:pt x="307181" y="272891"/>
                  <a:pt x="293846" y="273844"/>
                </a:cubicBezTo>
                <a:close/>
                <a:moveTo>
                  <a:pt x="217646" y="271939"/>
                </a:moveTo>
                <a:lnTo>
                  <a:pt x="217646" y="233839"/>
                </a:lnTo>
                <a:cubicBezTo>
                  <a:pt x="230029" y="234791"/>
                  <a:pt x="242411" y="235744"/>
                  <a:pt x="255746" y="235744"/>
                </a:cubicBezTo>
                <a:lnTo>
                  <a:pt x="255746" y="273844"/>
                </a:lnTo>
                <a:cubicBezTo>
                  <a:pt x="242411" y="272891"/>
                  <a:pt x="230029" y="272891"/>
                  <a:pt x="217646" y="271939"/>
                </a:cubicBezTo>
                <a:close/>
                <a:moveTo>
                  <a:pt x="712946" y="388144"/>
                </a:moveTo>
                <a:cubicBezTo>
                  <a:pt x="712946" y="419576"/>
                  <a:pt x="619601" y="445294"/>
                  <a:pt x="503396" y="445294"/>
                </a:cubicBezTo>
                <a:cubicBezTo>
                  <a:pt x="387191" y="445294"/>
                  <a:pt x="293846" y="419576"/>
                  <a:pt x="293846" y="388144"/>
                </a:cubicBezTo>
                <a:cubicBezTo>
                  <a:pt x="293846" y="356711"/>
                  <a:pt x="387191" y="330994"/>
                  <a:pt x="503396" y="330994"/>
                </a:cubicBezTo>
                <a:cubicBezTo>
                  <a:pt x="619601" y="330994"/>
                  <a:pt x="712946" y="356711"/>
                  <a:pt x="712946" y="388144"/>
                </a:cubicBezTo>
                <a:close/>
                <a:moveTo>
                  <a:pt x="770096" y="416719"/>
                </a:moveTo>
                <a:lnTo>
                  <a:pt x="770096" y="388144"/>
                </a:lnTo>
                <a:cubicBezTo>
                  <a:pt x="770096" y="343376"/>
                  <a:pt x="734854" y="310991"/>
                  <a:pt x="666274" y="292894"/>
                </a:cubicBezTo>
                <a:cubicBezTo>
                  <a:pt x="640556" y="286226"/>
                  <a:pt x="611029" y="280511"/>
                  <a:pt x="577691" y="277654"/>
                </a:cubicBezTo>
                <a:cubicBezTo>
                  <a:pt x="578644" y="273844"/>
                  <a:pt x="578644" y="269081"/>
                  <a:pt x="578644" y="264319"/>
                </a:cubicBezTo>
                <a:cubicBezTo>
                  <a:pt x="578644" y="237649"/>
                  <a:pt x="566261" y="214789"/>
                  <a:pt x="540544" y="197644"/>
                </a:cubicBezTo>
                <a:lnTo>
                  <a:pt x="540544" y="121444"/>
                </a:lnTo>
                <a:cubicBezTo>
                  <a:pt x="540544" y="76676"/>
                  <a:pt x="505301" y="44291"/>
                  <a:pt x="436721" y="26194"/>
                </a:cubicBezTo>
                <a:cubicBezTo>
                  <a:pt x="391954" y="13811"/>
                  <a:pt x="334804" y="7144"/>
                  <a:pt x="273844" y="7144"/>
                </a:cubicBezTo>
                <a:cubicBezTo>
                  <a:pt x="193834" y="7144"/>
                  <a:pt x="7144" y="18574"/>
                  <a:pt x="7144" y="121444"/>
                </a:cubicBezTo>
                <a:lnTo>
                  <a:pt x="7144" y="216694"/>
                </a:lnTo>
                <a:cubicBezTo>
                  <a:pt x="7144" y="243364"/>
                  <a:pt x="19526" y="266224"/>
                  <a:pt x="45244" y="283369"/>
                </a:cubicBezTo>
                <a:lnTo>
                  <a:pt x="45244" y="301466"/>
                </a:lnTo>
                <a:cubicBezTo>
                  <a:pt x="22384" y="317659"/>
                  <a:pt x="7144" y="339566"/>
                  <a:pt x="7144" y="369094"/>
                </a:cubicBezTo>
                <a:lnTo>
                  <a:pt x="7144" y="464344"/>
                </a:lnTo>
                <a:cubicBezTo>
                  <a:pt x="7144" y="509111"/>
                  <a:pt x="42386" y="541496"/>
                  <a:pt x="110966" y="559594"/>
                </a:cubicBezTo>
                <a:cubicBezTo>
                  <a:pt x="155734" y="571976"/>
                  <a:pt x="212884" y="578644"/>
                  <a:pt x="273844" y="578644"/>
                </a:cubicBezTo>
                <a:cubicBezTo>
                  <a:pt x="273844" y="623411"/>
                  <a:pt x="309086" y="655796"/>
                  <a:pt x="377666" y="673894"/>
                </a:cubicBezTo>
                <a:cubicBezTo>
                  <a:pt x="422434" y="686276"/>
                  <a:pt x="479584" y="692944"/>
                  <a:pt x="540544" y="692944"/>
                </a:cubicBezTo>
                <a:cubicBezTo>
                  <a:pt x="620554" y="692944"/>
                  <a:pt x="807244" y="681514"/>
                  <a:pt x="807244" y="578644"/>
                </a:cubicBezTo>
                <a:lnTo>
                  <a:pt x="807244" y="483394"/>
                </a:lnTo>
                <a:cubicBezTo>
                  <a:pt x="808196" y="456724"/>
                  <a:pt x="795814" y="433864"/>
                  <a:pt x="770096" y="416719"/>
                </a:cubicBezTo>
                <a:close/>
              </a:path>
            </a:pathLst>
          </a:custGeom>
          <a:solidFill>
            <a:schemeClr val="tx1">
              <a:lumMod val="85000"/>
              <a:lumOff val="15000"/>
            </a:schemeClr>
          </a:solidFill>
          <a:ln w="9525" cap="flat">
            <a:noFill/>
            <a:prstDash val="solid"/>
            <a:miter/>
          </a:ln>
        </p:spPr>
        <p:txBody>
          <a:bodyPr rtlCol="0" anchor="ctr"/>
          <a:lstStyle/>
          <a:p>
            <a:endParaRPr lang="el-GR" dirty="0"/>
          </a:p>
        </p:txBody>
      </p:sp>
    </p:spTree>
    <p:extLst>
      <p:ext uri="{BB962C8B-B14F-4D97-AF65-F5344CB8AC3E}">
        <p14:creationId xmlns:p14="http://schemas.microsoft.com/office/powerpoint/2010/main" xmlns="" val="361084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92710" y="2711532"/>
            <a:ext cx="6718300" cy="3521075"/>
          </a:xfrm>
        </p:spPr>
        <p:txBody>
          <a:bodyPr rtlCol="0"/>
          <a:lstStyle/>
          <a:p>
            <a:r>
              <a:rPr lang="el-GR" dirty="0"/>
              <a:t>Σε αυτήν την προσπάθεια “</a:t>
            </a:r>
            <a:r>
              <a:rPr lang="el-GR" dirty="0" err="1"/>
              <a:t>εξορθολογισμού</a:t>
            </a:r>
            <a:r>
              <a:rPr lang="el-GR" dirty="0"/>
              <a:t>” της παραγωγικής διαδικασίας και αποφυγής των απωλειών σε χρόνο, </a:t>
            </a:r>
            <a:r>
              <a:rPr lang="el-GR" b="1" dirty="0"/>
              <a:t>η εργασία θεωρείται ως μία διαδοχή στοιχειωδών κινήσεων μετρήσιμης διάρκειας</a:t>
            </a:r>
            <a:r>
              <a:rPr lang="el-GR" dirty="0"/>
              <a:t>, η οποία αποτελεί και τη μοναδική σημασιολογική πλευρά τους</a:t>
            </a:r>
          </a:p>
          <a:p>
            <a:endParaRPr lang="el-GR" dirty="0"/>
          </a:p>
          <a:p>
            <a:r>
              <a:rPr lang="el-GR" dirty="0"/>
              <a:t>Από αυτή τη θεώρηση της εργασίας απορρέει η αναγκαιότητα μιας προκαταρκτικής αυστηρής ανάλυσης του έργου προς επίτευξη, ανάλυσης που πραγματοποιείται ταυτόχρονα σε </a:t>
            </a:r>
            <a:r>
              <a:rPr lang="el-GR" b="1" dirty="0"/>
              <a:t>δύο επίπεδα</a:t>
            </a:r>
            <a:r>
              <a:rPr lang="el-GR" dirty="0"/>
              <a:t>: σε εκείνο της </a:t>
            </a:r>
            <a:r>
              <a:rPr lang="el-GR" b="1" dirty="0"/>
              <a:t>σύλληψης του προϊόντος </a:t>
            </a:r>
            <a:r>
              <a:rPr lang="el-GR" dirty="0"/>
              <a:t>και σε εκείνο της </a:t>
            </a:r>
            <a:r>
              <a:rPr lang="el-GR" b="1" dirty="0"/>
              <a:t>συγκεκριμένης διαδικασίας που πρέπει να εφαρμοστεί </a:t>
            </a:r>
            <a:r>
              <a:rPr lang="el-GR" dirty="0"/>
              <a:t>για την παραγωγή του</a:t>
            </a:r>
          </a:p>
        </p:txBody>
      </p:sp>
      <p:sp>
        <p:nvSpPr>
          <p:cNvPr id="2" name="Τίτλος 1"/>
          <p:cNvSpPr>
            <a:spLocks noGrp="1"/>
          </p:cNvSpPr>
          <p:nvPr>
            <p:ph type="ctrTitle"/>
          </p:nvPr>
        </p:nvSpPr>
        <p:spPr>
          <a:xfrm>
            <a:off x="7189470" y="494665"/>
            <a:ext cx="4860290" cy="5522595"/>
          </a:xfrm>
        </p:spPr>
        <p:txBody>
          <a:bodyPr rtlCol="0"/>
          <a:lstStyle/>
          <a:p>
            <a:pPr algn="ctr"/>
            <a:r>
              <a:rPr lang="el-GR" sz="2800" b="1" dirty="0"/>
              <a:t>Ελαχιστοποίηση ή &amp; εξάλειψη της σπατάλης του χρόνου στο εργοστάσιο</a:t>
            </a:r>
            <a:endParaRPr lang="el-GR" sz="28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14</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26" name="Picture 2" descr="ÎÏÎ¿ÏÎ­Î»ÎµÏÎ¼Î± ÎµÎ¹ÎºÏÎ½Î±Ï Î³Î¹Î± FACTORY BLACK WHITE IMAGES">
            <a:extLst>
              <a:ext uri="{FF2B5EF4-FFF2-40B4-BE49-F238E27FC236}">
                <a16:creationId xmlns:a16="http://schemas.microsoft.com/office/drawing/2014/main" xmlns="" id="{30B75350-8028-4492-88CE-6CF1C73BBD4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63410" y="783772"/>
            <a:ext cx="4125503" cy="1927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651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Ομάδα 18" descr="Θέση εικόνας"/>
          <p:cNvGrpSpPr/>
          <p:nvPr/>
        </p:nvGrpSpPr>
        <p:grpSpPr>
          <a:xfrm>
            <a:off x="323999" y="323998"/>
            <a:ext cx="4320000" cy="6120000"/>
            <a:chOff x="180000" y="180000"/>
            <a:chExt cx="4330700" cy="6292683"/>
          </a:xfrm>
        </p:grpSpPr>
        <p:sp>
          <p:nvSpPr>
            <p:cNvPr id="20"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 name="Τίτλος 2"/>
          <p:cNvSpPr>
            <a:spLocks noGrp="1"/>
          </p:cNvSpPr>
          <p:nvPr>
            <p:ph type="title"/>
          </p:nvPr>
        </p:nvSpPr>
        <p:spPr>
          <a:xfrm>
            <a:off x="5485359" y="516470"/>
            <a:ext cx="6660100" cy="432000"/>
          </a:xfrm>
        </p:spPr>
        <p:txBody>
          <a:bodyPr rtlCol="0"/>
          <a:lstStyle/>
          <a:p>
            <a:pPr algn="ctr"/>
            <a:r>
              <a:rPr lang="el-GR" sz="2200" b="1" dirty="0"/>
              <a:t>Άμεσες συνέπειες </a:t>
            </a:r>
            <a:r>
              <a:rPr lang="el-GR" sz="2200" b="1" dirty="0" err="1"/>
              <a:t>εξορθολογιστικής</a:t>
            </a:r>
            <a:r>
              <a:rPr lang="el-GR" sz="2200" b="1" dirty="0"/>
              <a:t> προσπάθειας περιορισμού στο “συστηματικό χασομέρι”</a:t>
            </a:r>
          </a:p>
        </p:txBody>
      </p:sp>
      <p:sp>
        <p:nvSpPr>
          <p:cNvPr id="6" name="Θέση κειμένου 5"/>
          <p:cNvSpPr>
            <a:spLocks noGrp="1"/>
          </p:cNvSpPr>
          <p:nvPr>
            <p:ph type="body" sz="quarter" idx="35"/>
          </p:nvPr>
        </p:nvSpPr>
        <p:spPr>
          <a:xfrm>
            <a:off x="6272938" y="2017750"/>
            <a:ext cx="2450179" cy="360000"/>
          </a:xfrm>
        </p:spPr>
        <p:txBody>
          <a:bodyPr rtlCol="0"/>
          <a:lstStyle/>
          <a:p>
            <a:pPr algn="ctr"/>
            <a:r>
              <a:rPr lang="el-GR" dirty="0">
                <a:solidFill>
                  <a:schemeClr val="tx1">
                    <a:lumMod val="65000"/>
                    <a:lumOff val="35000"/>
                  </a:schemeClr>
                </a:solidFill>
              </a:rPr>
              <a:t>Λεπτομερής ανάλυση &amp; καταγραφή  κινήσεων που χρειάζονται για την εκτέλεση ενός συγκεκριμένου έργου</a:t>
            </a:r>
          </a:p>
        </p:txBody>
      </p:sp>
      <p:sp>
        <p:nvSpPr>
          <p:cNvPr id="13" name="Θέση κειμένου 12"/>
          <p:cNvSpPr>
            <a:spLocks noGrp="1"/>
          </p:cNvSpPr>
          <p:nvPr>
            <p:ph type="body" sz="quarter" idx="45"/>
          </p:nvPr>
        </p:nvSpPr>
        <p:spPr>
          <a:xfrm>
            <a:off x="6453159" y="4169563"/>
            <a:ext cx="2089736" cy="360000"/>
          </a:xfrm>
        </p:spPr>
        <p:txBody>
          <a:bodyPr rtlCol="0"/>
          <a:lstStyle/>
          <a:p>
            <a:pPr algn="ctr"/>
            <a:r>
              <a:rPr lang="el-GR" dirty="0">
                <a:solidFill>
                  <a:schemeClr val="tx1">
                    <a:lumMod val="65000"/>
                    <a:lumOff val="35000"/>
                  </a:schemeClr>
                </a:solidFill>
              </a:rPr>
              <a:t>Καθορισμός της απόδοσης (νόρμες)</a:t>
            </a:r>
          </a:p>
        </p:txBody>
      </p:sp>
      <p:sp>
        <p:nvSpPr>
          <p:cNvPr id="8" name="Θέση κειμένου 7"/>
          <p:cNvSpPr>
            <a:spLocks noGrp="1"/>
          </p:cNvSpPr>
          <p:nvPr>
            <p:ph type="body" sz="quarter" idx="37"/>
          </p:nvPr>
        </p:nvSpPr>
        <p:spPr>
          <a:xfrm>
            <a:off x="9869496" y="2083549"/>
            <a:ext cx="2233930" cy="360000"/>
          </a:xfrm>
        </p:spPr>
        <p:txBody>
          <a:bodyPr rtlCol="0"/>
          <a:lstStyle/>
          <a:p>
            <a:pPr algn="ctr"/>
            <a:r>
              <a:rPr lang="el-GR" dirty="0">
                <a:solidFill>
                  <a:schemeClr val="tx1">
                    <a:lumMod val="65000"/>
                    <a:lumOff val="35000"/>
                  </a:schemeClr>
                </a:solidFill>
              </a:rPr>
              <a:t>Χρονομέτρηση των κινήσεων των εργαζομένων</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15</a:t>
            </a:fld>
            <a:endParaRPr lang="el-GR" dirty="0"/>
          </a:p>
        </p:txBody>
      </p:sp>
      <p:sp>
        <p:nvSpPr>
          <p:cNvPr id="26" name="Θέση κειμένου 13"/>
          <p:cNvSpPr>
            <a:spLocks noGrp="1"/>
          </p:cNvSpPr>
          <p:nvPr/>
        </p:nvSpPr>
        <p:spPr>
          <a:xfrm>
            <a:off x="9712763" y="4169563"/>
            <a:ext cx="2233930" cy="90678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dirty="0">
                <a:solidFill>
                  <a:schemeClr val="tx1">
                    <a:lumMod val="65000"/>
                    <a:lumOff val="35000"/>
                  </a:schemeClr>
                </a:solidFill>
                <a:latin typeface="+mj-lt"/>
              </a:rPr>
              <a:t>Προετοιμασία της εργασίας από τα γραφεία μεθόδων</a:t>
            </a:r>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9" name="Γραφικό 6" descr="Έγγραφο"/>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85359" y="1944045"/>
            <a:ext cx="433705" cy="433705"/>
          </a:xfrm>
          <a:prstGeom prst="rect">
            <a:avLst/>
          </a:prstGeom>
        </p:spPr>
      </p:pic>
      <p:pic>
        <p:nvPicPr>
          <p:cNvPr id="11" name="Γραφικό 8" descr="Λεπίδα πριονιού"/>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20385" y="4102162"/>
            <a:ext cx="475615" cy="475615"/>
          </a:xfrm>
          <a:prstGeom prst="rect">
            <a:avLst/>
          </a:prstGeom>
        </p:spPr>
      </p:pic>
      <p:pic>
        <p:nvPicPr>
          <p:cNvPr id="22" name="Picture 2" descr="ÎÏÎ¿ÏÎ­Î»ÎµÏÎ¼Î± ÎµÎ¹ÎºÏÎ½Î±Ï Î³Î¹Î± company black white images">
            <a:extLst>
              <a:ext uri="{FF2B5EF4-FFF2-40B4-BE49-F238E27FC236}">
                <a16:creationId xmlns:a16="http://schemas.microsoft.com/office/drawing/2014/main" xmlns="" id="{B03D5269-00D3-4275-86DA-1F25B038D7E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9296" y="208642"/>
            <a:ext cx="4720541" cy="637010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Ορθογώνιο 6">
            <a:extLst>
              <a:ext uri="{FF2B5EF4-FFF2-40B4-BE49-F238E27FC236}">
                <a16:creationId xmlns:a16="http://schemas.microsoft.com/office/drawing/2014/main" xmlns="" id="{83BE06F4-27D9-44A6-83BF-4F6A7E430773}"/>
              </a:ext>
            </a:extLst>
          </p:cNvPr>
          <p:cNvSpPr/>
          <p:nvPr/>
        </p:nvSpPr>
        <p:spPr>
          <a:xfrm flipV="1">
            <a:off x="323999" y="310351"/>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4" name="Ορθογώνιο 6">
            <a:extLst>
              <a:ext uri="{FF2B5EF4-FFF2-40B4-BE49-F238E27FC236}">
                <a16:creationId xmlns:a16="http://schemas.microsoft.com/office/drawing/2014/main" xmlns="" id="{3C2EFDC8-AC42-48EF-BFCB-1AB2CAE54AF8}"/>
              </a:ext>
            </a:extLst>
          </p:cNvPr>
          <p:cNvSpPr/>
          <p:nvPr/>
        </p:nvSpPr>
        <p:spPr>
          <a:xfrm>
            <a:off x="439566" y="6202629"/>
            <a:ext cx="4320000" cy="193553"/>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28" name="Γραφικό 14" descr="Χρονόμετρο">
            <a:extLst>
              <a:ext uri="{FF2B5EF4-FFF2-40B4-BE49-F238E27FC236}">
                <a16:creationId xmlns:a16="http://schemas.microsoft.com/office/drawing/2014/main" xmlns="" id="{652A8379-C576-439E-8F3C-5C03C33D51A3}"/>
              </a:ext>
            </a:extLst>
          </p:cNvPr>
          <p:cNvGrpSpPr/>
          <p:nvPr/>
        </p:nvGrpSpPr>
        <p:grpSpPr>
          <a:xfrm>
            <a:off x="9232687" y="1949298"/>
            <a:ext cx="475615" cy="475615"/>
            <a:chOff x="5638800" y="2971800"/>
            <a:chExt cx="699655" cy="699655"/>
          </a:xfrm>
          <a:solidFill>
            <a:schemeClr val="tx1"/>
          </a:solidFill>
        </p:grpSpPr>
        <p:sp>
          <p:nvSpPr>
            <p:cNvPr id="29" name="Ελεύθερη σχεδίαση: Σχήμα 28">
              <a:extLst>
                <a:ext uri="{FF2B5EF4-FFF2-40B4-BE49-F238E27FC236}">
                  <a16:creationId xmlns:a16="http://schemas.microsoft.com/office/drawing/2014/main" xmlns="" id="{8077CE81-978D-49B0-8269-831F5540541A}"/>
                </a:ext>
              </a:extLst>
            </p:cNvPr>
            <p:cNvSpPr/>
            <p:nvPr/>
          </p:nvSpPr>
          <p:spPr>
            <a:xfrm>
              <a:off x="5969895" y="3193574"/>
              <a:ext cx="36440" cy="36440"/>
            </a:xfrm>
            <a:custGeom>
              <a:avLst/>
              <a:gdLst>
                <a:gd name="connsiteX0" fmla="*/ 33309 w 36440"/>
                <a:gd name="connsiteY0" fmla="*/ 18733 h 36440"/>
                <a:gd name="connsiteX1" fmla="*/ 18733 w 36440"/>
                <a:gd name="connsiteY1" fmla="*/ 33309 h 36440"/>
                <a:gd name="connsiteX2" fmla="*/ 4156 w 36440"/>
                <a:gd name="connsiteY2" fmla="*/ 18733 h 36440"/>
                <a:gd name="connsiteX3" fmla="*/ 18733 w 36440"/>
                <a:gd name="connsiteY3" fmla="*/ 4156 h 36440"/>
                <a:gd name="connsiteX4" fmla="*/ 33309 w 36440"/>
                <a:gd name="connsiteY4" fmla="*/ 18733 h 3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0" h="36440">
                  <a:moveTo>
                    <a:pt x="33309" y="18733"/>
                  </a:moveTo>
                  <a:cubicBezTo>
                    <a:pt x="33309" y="26783"/>
                    <a:pt x="26783" y="33309"/>
                    <a:pt x="18733" y="33309"/>
                  </a:cubicBezTo>
                  <a:cubicBezTo>
                    <a:pt x="10682" y="33309"/>
                    <a:pt x="4156" y="26783"/>
                    <a:pt x="4156" y="18733"/>
                  </a:cubicBezTo>
                  <a:cubicBezTo>
                    <a:pt x="4156" y="10682"/>
                    <a:pt x="10682" y="4156"/>
                    <a:pt x="18733" y="4156"/>
                  </a:cubicBezTo>
                  <a:cubicBezTo>
                    <a:pt x="26783" y="4156"/>
                    <a:pt x="33309" y="10682"/>
                    <a:pt x="33309" y="18733"/>
                  </a:cubicBezTo>
                  <a:close/>
                </a:path>
              </a:pathLst>
            </a:custGeom>
            <a:grpFill/>
            <a:ln w="7243" cap="flat">
              <a:noFill/>
              <a:prstDash val="solid"/>
              <a:miter/>
            </a:ln>
          </p:spPr>
          <p:txBody>
            <a:bodyPr rtlCol="0" anchor="ctr"/>
            <a:lstStyle/>
            <a:p>
              <a:endParaRPr lang="el-GR"/>
            </a:p>
          </p:txBody>
        </p:sp>
        <p:sp>
          <p:nvSpPr>
            <p:cNvPr id="30" name="Ελεύθερη σχεδίαση: Σχήμα 29">
              <a:extLst>
                <a:ext uri="{FF2B5EF4-FFF2-40B4-BE49-F238E27FC236}">
                  <a16:creationId xmlns:a16="http://schemas.microsoft.com/office/drawing/2014/main" xmlns="" id="{EA311094-52A9-4ADE-923D-297EC0B53936}"/>
                </a:ext>
              </a:extLst>
            </p:cNvPr>
            <p:cNvSpPr/>
            <p:nvPr/>
          </p:nvSpPr>
          <p:spPr>
            <a:xfrm>
              <a:off x="5969895" y="3485097"/>
              <a:ext cx="36440" cy="36440"/>
            </a:xfrm>
            <a:custGeom>
              <a:avLst/>
              <a:gdLst>
                <a:gd name="connsiteX0" fmla="*/ 33309 w 36440"/>
                <a:gd name="connsiteY0" fmla="*/ 18733 h 36440"/>
                <a:gd name="connsiteX1" fmla="*/ 18733 w 36440"/>
                <a:gd name="connsiteY1" fmla="*/ 33309 h 36440"/>
                <a:gd name="connsiteX2" fmla="*/ 4156 w 36440"/>
                <a:gd name="connsiteY2" fmla="*/ 18733 h 36440"/>
                <a:gd name="connsiteX3" fmla="*/ 18733 w 36440"/>
                <a:gd name="connsiteY3" fmla="*/ 4156 h 36440"/>
                <a:gd name="connsiteX4" fmla="*/ 33309 w 36440"/>
                <a:gd name="connsiteY4" fmla="*/ 18733 h 3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0" h="36440">
                  <a:moveTo>
                    <a:pt x="33309" y="18733"/>
                  </a:moveTo>
                  <a:cubicBezTo>
                    <a:pt x="33309" y="26783"/>
                    <a:pt x="26783" y="33309"/>
                    <a:pt x="18733" y="33309"/>
                  </a:cubicBezTo>
                  <a:cubicBezTo>
                    <a:pt x="10682" y="33309"/>
                    <a:pt x="4156" y="26783"/>
                    <a:pt x="4156" y="18733"/>
                  </a:cubicBezTo>
                  <a:cubicBezTo>
                    <a:pt x="4156" y="10682"/>
                    <a:pt x="10682" y="4156"/>
                    <a:pt x="18733" y="4156"/>
                  </a:cubicBezTo>
                  <a:cubicBezTo>
                    <a:pt x="26783" y="4156"/>
                    <a:pt x="33309" y="10682"/>
                    <a:pt x="33309" y="18733"/>
                  </a:cubicBezTo>
                  <a:close/>
                </a:path>
              </a:pathLst>
            </a:custGeom>
            <a:grpFill/>
            <a:ln w="7243" cap="flat">
              <a:noFill/>
              <a:prstDash val="solid"/>
              <a:miter/>
            </a:ln>
          </p:spPr>
          <p:txBody>
            <a:bodyPr rtlCol="0" anchor="ctr"/>
            <a:lstStyle/>
            <a:p>
              <a:endParaRPr lang="el-GR"/>
            </a:p>
          </p:txBody>
        </p:sp>
        <p:sp>
          <p:nvSpPr>
            <p:cNvPr id="31" name="Ελεύθερη σχεδίαση: Σχήμα 30">
              <a:extLst>
                <a:ext uri="{FF2B5EF4-FFF2-40B4-BE49-F238E27FC236}">
                  <a16:creationId xmlns:a16="http://schemas.microsoft.com/office/drawing/2014/main" xmlns="" id="{CDA02895-CA76-45E4-A391-44CDA7B82A4A}"/>
                </a:ext>
              </a:extLst>
            </p:cNvPr>
            <p:cNvSpPr/>
            <p:nvPr/>
          </p:nvSpPr>
          <p:spPr>
            <a:xfrm>
              <a:off x="6115656" y="3332047"/>
              <a:ext cx="36440" cy="36440"/>
            </a:xfrm>
            <a:custGeom>
              <a:avLst/>
              <a:gdLst>
                <a:gd name="connsiteX0" fmla="*/ 33309 w 36440"/>
                <a:gd name="connsiteY0" fmla="*/ 18733 h 36440"/>
                <a:gd name="connsiteX1" fmla="*/ 18733 w 36440"/>
                <a:gd name="connsiteY1" fmla="*/ 33309 h 36440"/>
                <a:gd name="connsiteX2" fmla="*/ 4156 w 36440"/>
                <a:gd name="connsiteY2" fmla="*/ 18733 h 36440"/>
                <a:gd name="connsiteX3" fmla="*/ 18733 w 36440"/>
                <a:gd name="connsiteY3" fmla="*/ 4156 h 36440"/>
                <a:gd name="connsiteX4" fmla="*/ 33309 w 36440"/>
                <a:gd name="connsiteY4" fmla="*/ 18733 h 3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0" h="36440">
                  <a:moveTo>
                    <a:pt x="33309" y="18733"/>
                  </a:moveTo>
                  <a:cubicBezTo>
                    <a:pt x="33309" y="26783"/>
                    <a:pt x="26783" y="33309"/>
                    <a:pt x="18733" y="33309"/>
                  </a:cubicBezTo>
                  <a:cubicBezTo>
                    <a:pt x="10682" y="33309"/>
                    <a:pt x="4156" y="26783"/>
                    <a:pt x="4156" y="18733"/>
                  </a:cubicBezTo>
                  <a:cubicBezTo>
                    <a:pt x="4156" y="10682"/>
                    <a:pt x="10682" y="4156"/>
                    <a:pt x="18733" y="4156"/>
                  </a:cubicBezTo>
                  <a:cubicBezTo>
                    <a:pt x="26783" y="4156"/>
                    <a:pt x="33309" y="10682"/>
                    <a:pt x="33309" y="18733"/>
                  </a:cubicBezTo>
                  <a:close/>
                </a:path>
              </a:pathLst>
            </a:custGeom>
            <a:grpFill/>
            <a:ln w="7243" cap="flat">
              <a:noFill/>
              <a:prstDash val="solid"/>
              <a:miter/>
            </a:ln>
          </p:spPr>
          <p:txBody>
            <a:bodyPr rtlCol="0" anchor="ctr"/>
            <a:lstStyle/>
            <a:p>
              <a:endParaRPr lang="el-GR"/>
            </a:p>
          </p:txBody>
        </p:sp>
        <p:sp>
          <p:nvSpPr>
            <p:cNvPr id="32" name="Ελεύθερη σχεδίαση: Σχήμα 31">
              <a:extLst>
                <a:ext uri="{FF2B5EF4-FFF2-40B4-BE49-F238E27FC236}">
                  <a16:creationId xmlns:a16="http://schemas.microsoft.com/office/drawing/2014/main" xmlns="" id="{88DFDEDE-1F77-4903-BB97-D2E99E195B26}"/>
                </a:ext>
              </a:extLst>
            </p:cNvPr>
            <p:cNvSpPr/>
            <p:nvPr/>
          </p:nvSpPr>
          <p:spPr>
            <a:xfrm>
              <a:off x="5824133" y="3332047"/>
              <a:ext cx="36440" cy="36440"/>
            </a:xfrm>
            <a:custGeom>
              <a:avLst/>
              <a:gdLst>
                <a:gd name="connsiteX0" fmla="*/ 33309 w 36440"/>
                <a:gd name="connsiteY0" fmla="*/ 18733 h 36440"/>
                <a:gd name="connsiteX1" fmla="*/ 18733 w 36440"/>
                <a:gd name="connsiteY1" fmla="*/ 33309 h 36440"/>
                <a:gd name="connsiteX2" fmla="*/ 4156 w 36440"/>
                <a:gd name="connsiteY2" fmla="*/ 18733 h 36440"/>
                <a:gd name="connsiteX3" fmla="*/ 18733 w 36440"/>
                <a:gd name="connsiteY3" fmla="*/ 4156 h 36440"/>
                <a:gd name="connsiteX4" fmla="*/ 33309 w 36440"/>
                <a:gd name="connsiteY4" fmla="*/ 18733 h 3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0" h="36440">
                  <a:moveTo>
                    <a:pt x="33309" y="18733"/>
                  </a:moveTo>
                  <a:cubicBezTo>
                    <a:pt x="33309" y="26783"/>
                    <a:pt x="26783" y="33309"/>
                    <a:pt x="18733" y="33309"/>
                  </a:cubicBezTo>
                  <a:cubicBezTo>
                    <a:pt x="10682" y="33309"/>
                    <a:pt x="4156" y="26783"/>
                    <a:pt x="4156" y="18733"/>
                  </a:cubicBezTo>
                  <a:cubicBezTo>
                    <a:pt x="4156" y="10682"/>
                    <a:pt x="10682" y="4156"/>
                    <a:pt x="18733" y="4156"/>
                  </a:cubicBezTo>
                  <a:cubicBezTo>
                    <a:pt x="26783" y="4156"/>
                    <a:pt x="33309" y="10682"/>
                    <a:pt x="33309" y="18733"/>
                  </a:cubicBezTo>
                  <a:close/>
                </a:path>
              </a:pathLst>
            </a:custGeom>
            <a:grpFill/>
            <a:ln w="7243" cap="flat">
              <a:noFill/>
              <a:prstDash val="solid"/>
              <a:miter/>
            </a:ln>
          </p:spPr>
          <p:txBody>
            <a:bodyPr rtlCol="0" anchor="ctr"/>
            <a:lstStyle/>
            <a:p>
              <a:endParaRPr lang="el-GR"/>
            </a:p>
          </p:txBody>
        </p:sp>
        <p:sp>
          <p:nvSpPr>
            <p:cNvPr id="33" name="Ελεύθερη σχεδίαση: Σχήμα 32">
              <a:extLst>
                <a:ext uri="{FF2B5EF4-FFF2-40B4-BE49-F238E27FC236}">
                  <a16:creationId xmlns:a16="http://schemas.microsoft.com/office/drawing/2014/main" xmlns="" id="{9EC29745-8F3E-4D99-9D6E-281EE842EB99}"/>
                </a:ext>
              </a:extLst>
            </p:cNvPr>
            <p:cNvSpPr/>
            <p:nvPr/>
          </p:nvSpPr>
          <p:spPr>
            <a:xfrm>
              <a:off x="5969895" y="3244590"/>
              <a:ext cx="102033" cy="189490"/>
            </a:xfrm>
            <a:custGeom>
              <a:avLst/>
              <a:gdLst>
                <a:gd name="connsiteX0" fmla="*/ 33309 w 102033"/>
                <a:gd name="connsiteY0" fmla="*/ 4156 h 189489"/>
                <a:gd name="connsiteX1" fmla="*/ 4156 w 102033"/>
                <a:gd name="connsiteY1" fmla="*/ 4156 h 189489"/>
                <a:gd name="connsiteX2" fmla="*/ 4156 w 102033"/>
                <a:gd name="connsiteY2" fmla="*/ 106190 h 189489"/>
                <a:gd name="connsiteX3" fmla="*/ 8529 w 102033"/>
                <a:gd name="connsiteY3" fmla="*/ 116393 h 189489"/>
                <a:gd name="connsiteX4" fmla="*/ 80681 w 102033"/>
                <a:gd name="connsiteY4" fmla="*/ 188545 h 189489"/>
                <a:gd name="connsiteX5" fmla="*/ 101088 w 102033"/>
                <a:gd name="connsiteY5" fmla="*/ 168138 h 189489"/>
                <a:gd name="connsiteX6" fmla="*/ 33309 w 102033"/>
                <a:gd name="connsiteY6" fmla="*/ 100359 h 189489"/>
                <a:gd name="connsiteX7" fmla="*/ 33309 w 102033"/>
                <a:gd name="connsiteY7" fmla="*/ 4156 h 18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33" h="189489">
                  <a:moveTo>
                    <a:pt x="33309" y="4156"/>
                  </a:moveTo>
                  <a:lnTo>
                    <a:pt x="4156" y="4156"/>
                  </a:lnTo>
                  <a:lnTo>
                    <a:pt x="4156" y="106190"/>
                  </a:lnTo>
                  <a:cubicBezTo>
                    <a:pt x="4156" y="109834"/>
                    <a:pt x="5614" y="113478"/>
                    <a:pt x="8529" y="116393"/>
                  </a:cubicBezTo>
                  <a:lnTo>
                    <a:pt x="80681" y="188545"/>
                  </a:lnTo>
                  <a:lnTo>
                    <a:pt x="101088" y="168138"/>
                  </a:lnTo>
                  <a:lnTo>
                    <a:pt x="33309" y="100359"/>
                  </a:lnTo>
                  <a:lnTo>
                    <a:pt x="33309" y="4156"/>
                  </a:lnTo>
                  <a:close/>
                </a:path>
              </a:pathLst>
            </a:custGeom>
            <a:grpFill/>
            <a:ln w="7243" cap="flat">
              <a:noFill/>
              <a:prstDash val="solid"/>
              <a:miter/>
            </a:ln>
          </p:spPr>
          <p:txBody>
            <a:bodyPr rtlCol="0" anchor="ctr"/>
            <a:lstStyle/>
            <a:p>
              <a:endParaRPr lang="el-GR"/>
            </a:p>
          </p:txBody>
        </p:sp>
        <p:sp>
          <p:nvSpPr>
            <p:cNvPr id="34" name="Ελεύθερη σχεδίαση: Σχήμα 33">
              <a:extLst>
                <a:ext uri="{FF2B5EF4-FFF2-40B4-BE49-F238E27FC236}">
                  <a16:creationId xmlns:a16="http://schemas.microsoft.com/office/drawing/2014/main" xmlns="" id="{29F38252-6362-4F0B-A8C0-1FC03E149D62}"/>
                </a:ext>
              </a:extLst>
            </p:cNvPr>
            <p:cNvSpPr/>
            <p:nvPr/>
          </p:nvSpPr>
          <p:spPr>
            <a:xfrm>
              <a:off x="5736899" y="3033236"/>
              <a:ext cx="502877" cy="575758"/>
            </a:xfrm>
            <a:custGeom>
              <a:avLst/>
              <a:gdLst>
                <a:gd name="connsiteX0" fmla="*/ 251728 w 502877"/>
                <a:gd name="connsiteY0" fmla="*/ 528898 h 575757"/>
                <a:gd name="connsiteX1" fmla="*/ 47662 w 502877"/>
                <a:gd name="connsiteY1" fmla="*/ 324832 h 575757"/>
                <a:gd name="connsiteX2" fmla="*/ 251728 w 502877"/>
                <a:gd name="connsiteY2" fmla="*/ 120766 h 575757"/>
                <a:gd name="connsiteX3" fmla="*/ 455794 w 502877"/>
                <a:gd name="connsiteY3" fmla="*/ 324832 h 575757"/>
                <a:gd name="connsiteX4" fmla="*/ 251728 w 502877"/>
                <a:gd name="connsiteY4" fmla="*/ 528898 h 575757"/>
                <a:gd name="connsiteX5" fmla="*/ 251728 w 502877"/>
                <a:gd name="connsiteY5" fmla="*/ 528898 h 575757"/>
                <a:gd name="connsiteX6" fmla="*/ 424455 w 502877"/>
                <a:gd name="connsiteY6" fmla="*/ 147003 h 575757"/>
                <a:gd name="connsiteX7" fmla="*/ 446320 w 502877"/>
                <a:gd name="connsiteY7" fmla="*/ 125138 h 575757"/>
                <a:gd name="connsiteX8" fmla="*/ 445591 w 502877"/>
                <a:gd name="connsiteY8" fmla="*/ 94529 h 575757"/>
                <a:gd name="connsiteX9" fmla="*/ 414981 w 502877"/>
                <a:gd name="connsiteY9" fmla="*/ 93800 h 575757"/>
                <a:gd name="connsiteX10" fmla="*/ 390202 w 502877"/>
                <a:gd name="connsiteY10" fmla="*/ 119308 h 575757"/>
                <a:gd name="connsiteX11" fmla="*/ 273592 w 502877"/>
                <a:gd name="connsiteY11" fmla="*/ 78495 h 575757"/>
                <a:gd name="connsiteX12" fmla="*/ 273592 w 502877"/>
                <a:gd name="connsiteY12" fmla="*/ 47885 h 575757"/>
                <a:gd name="connsiteX13" fmla="*/ 339185 w 502877"/>
                <a:gd name="connsiteY13" fmla="*/ 47885 h 575757"/>
                <a:gd name="connsiteX14" fmla="*/ 339185 w 502877"/>
                <a:gd name="connsiteY14" fmla="*/ 4156 h 575757"/>
                <a:gd name="connsiteX15" fmla="*/ 164271 w 502877"/>
                <a:gd name="connsiteY15" fmla="*/ 4156 h 575757"/>
                <a:gd name="connsiteX16" fmla="*/ 164271 w 502877"/>
                <a:gd name="connsiteY16" fmla="*/ 47885 h 575757"/>
                <a:gd name="connsiteX17" fmla="*/ 229864 w 502877"/>
                <a:gd name="connsiteY17" fmla="*/ 47885 h 575757"/>
                <a:gd name="connsiteX18" fmla="*/ 229864 w 502877"/>
                <a:gd name="connsiteY18" fmla="*/ 77766 h 575757"/>
                <a:gd name="connsiteX19" fmla="*/ 6120 w 502877"/>
                <a:gd name="connsiteY19" fmla="*/ 293493 h 575757"/>
                <a:gd name="connsiteX20" fmla="*/ 169373 w 502877"/>
                <a:gd name="connsiteY20" fmla="*/ 558050 h 575757"/>
                <a:gd name="connsiteX21" fmla="*/ 463082 w 502877"/>
                <a:gd name="connsiteY21" fmla="*/ 455288 h 575757"/>
                <a:gd name="connsiteX22" fmla="*/ 424455 w 502877"/>
                <a:gd name="connsiteY22" fmla="*/ 147003 h 575757"/>
                <a:gd name="connsiteX23" fmla="*/ 424455 w 502877"/>
                <a:gd name="connsiteY23" fmla="*/ 147003 h 57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2877" h="575757">
                  <a:moveTo>
                    <a:pt x="251728" y="528898"/>
                  </a:moveTo>
                  <a:cubicBezTo>
                    <a:pt x="138763" y="528898"/>
                    <a:pt x="47662" y="437797"/>
                    <a:pt x="47662" y="324832"/>
                  </a:cubicBezTo>
                  <a:cubicBezTo>
                    <a:pt x="47662" y="211867"/>
                    <a:pt x="138763" y="120766"/>
                    <a:pt x="251728" y="120766"/>
                  </a:cubicBezTo>
                  <a:cubicBezTo>
                    <a:pt x="364693" y="120766"/>
                    <a:pt x="455794" y="211867"/>
                    <a:pt x="455794" y="324832"/>
                  </a:cubicBezTo>
                  <a:cubicBezTo>
                    <a:pt x="455794" y="437797"/>
                    <a:pt x="364693" y="528898"/>
                    <a:pt x="251728" y="528898"/>
                  </a:cubicBezTo>
                  <a:lnTo>
                    <a:pt x="251728" y="528898"/>
                  </a:lnTo>
                  <a:close/>
                  <a:moveTo>
                    <a:pt x="424455" y="147003"/>
                  </a:moveTo>
                  <a:lnTo>
                    <a:pt x="446320" y="125138"/>
                  </a:lnTo>
                  <a:cubicBezTo>
                    <a:pt x="454337" y="116393"/>
                    <a:pt x="454337" y="103274"/>
                    <a:pt x="445591" y="94529"/>
                  </a:cubicBezTo>
                  <a:cubicBezTo>
                    <a:pt x="437574" y="86512"/>
                    <a:pt x="423727" y="85783"/>
                    <a:pt x="414981" y="93800"/>
                  </a:cubicBezTo>
                  <a:lnTo>
                    <a:pt x="390202" y="119308"/>
                  </a:lnTo>
                  <a:cubicBezTo>
                    <a:pt x="355219" y="95986"/>
                    <a:pt x="315134" y="81410"/>
                    <a:pt x="273592" y="78495"/>
                  </a:cubicBezTo>
                  <a:lnTo>
                    <a:pt x="273592" y="47885"/>
                  </a:lnTo>
                  <a:lnTo>
                    <a:pt x="339185" y="47885"/>
                  </a:lnTo>
                  <a:lnTo>
                    <a:pt x="339185" y="4156"/>
                  </a:lnTo>
                  <a:lnTo>
                    <a:pt x="164271" y="4156"/>
                  </a:lnTo>
                  <a:lnTo>
                    <a:pt x="164271" y="47885"/>
                  </a:lnTo>
                  <a:lnTo>
                    <a:pt x="229864" y="47885"/>
                  </a:lnTo>
                  <a:lnTo>
                    <a:pt x="229864" y="77766"/>
                  </a:lnTo>
                  <a:cubicBezTo>
                    <a:pt x="113984" y="87969"/>
                    <a:pt x="20696" y="177613"/>
                    <a:pt x="6120" y="293493"/>
                  </a:cubicBezTo>
                  <a:cubicBezTo>
                    <a:pt x="-8456" y="409373"/>
                    <a:pt x="59323" y="519423"/>
                    <a:pt x="169373" y="558050"/>
                  </a:cubicBezTo>
                  <a:cubicBezTo>
                    <a:pt x="279423" y="596677"/>
                    <a:pt x="401134" y="554406"/>
                    <a:pt x="463082" y="455288"/>
                  </a:cubicBezTo>
                  <a:cubicBezTo>
                    <a:pt x="525031" y="356170"/>
                    <a:pt x="507540" y="227900"/>
                    <a:pt x="424455" y="147003"/>
                  </a:cubicBezTo>
                  <a:lnTo>
                    <a:pt x="424455" y="147003"/>
                  </a:lnTo>
                  <a:close/>
                </a:path>
              </a:pathLst>
            </a:custGeom>
            <a:grpFill/>
            <a:ln w="7243" cap="flat">
              <a:noFill/>
              <a:prstDash val="solid"/>
              <a:miter/>
            </a:ln>
          </p:spPr>
          <p:txBody>
            <a:bodyPr rtlCol="0" anchor="ctr"/>
            <a:lstStyle/>
            <a:p>
              <a:endParaRPr lang="el-GR"/>
            </a:p>
          </p:txBody>
        </p:sp>
      </p:grpSp>
      <p:pic>
        <p:nvPicPr>
          <p:cNvPr id="15" name="Γραφικό 14" descr="Ημερήσιο ημερολόγιο">
            <a:extLst>
              <a:ext uri="{FF2B5EF4-FFF2-40B4-BE49-F238E27FC236}">
                <a16:creationId xmlns:a16="http://schemas.microsoft.com/office/drawing/2014/main" xmlns="" id="{60FA7754-5E26-4A5A-8A5A-23A417747BD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232337" y="4102162"/>
            <a:ext cx="475616" cy="475616"/>
          </a:xfrm>
          <a:prstGeom prst="rect">
            <a:avLst/>
          </a:prstGeom>
        </p:spPr>
      </p:pic>
      <p:sp>
        <p:nvSpPr>
          <p:cNvPr id="35" name="Θέση κειμένου 12">
            <a:extLst>
              <a:ext uri="{FF2B5EF4-FFF2-40B4-BE49-F238E27FC236}">
                <a16:creationId xmlns:a16="http://schemas.microsoft.com/office/drawing/2014/main" xmlns="" id="{D72013BF-4E50-4ABF-9072-6DB2AEFBA086}"/>
              </a:ext>
            </a:extLst>
          </p:cNvPr>
          <p:cNvSpPr txBox="1">
            <a:spLocks/>
          </p:cNvSpPr>
          <p:nvPr/>
        </p:nvSpPr>
        <p:spPr>
          <a:xfrm>
            <a:off x="7678249" y="1160952"/>
            <a:ext cx="2089736"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solidFill>
                  <a:schemeClr val="tx1">
                    <a:lumMod val="65000"/>
                    <a:lumOff val="35000"/>
                  </a:schemeClr>
                </a:solidFill>
              </a:rPr>
              <a:t>Μέρος Πρώτο</a:t>
            </a:r>
          </a:p>
        </p:txBody>
      </p:sp>
    </p:spTree>
    <p:extLst>
      <p:ext uri="{BB962C8B-B14F-4D97-AF65-F5344CB8AC3E}">
        <p14:creationId xmlns:p14="http://schemas.microsoft.com/office/powerpoint/2010/main" xmlns="" val="256441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Θέση εικόνας 11" descr="Κοντινή εικόνα εσωτερικού υλικού δόμησης">
            <a:extLst>
              <a:ext uri="{FF2B5EF4-FFF2-40B4-BE49-F238E27FC236}">
                <a16:creationId xmlns:a16="http://schemas.microsoft.com/office/drawing/2014/main" xmlns="" id="{1A7A48C2-6F4D-4E70-AD3B-9B63A32FC129}"/>
              </a:ext>
            </a:extLst>
          </p:cNvPr>
          <p:cNvPicPr>
            <a:picLocks noChangeAspect="1"/>
          </p:cNvPicPr>
          <p:nvPr/>
        </p:nvPicPr>
        <p:blipFill>
          <a:blip r:embed="rId3"/>
          <a:stretch>
            <a:fillRect/>
          </a:stretch>
        </p:blipFill>
        <p:spPr>
          <a:xfrm>
            <a:off x="144231" y="224388"/>
            <a:ext cx="4728224" cy="6326648"/>
          </a:xfrm>
          <a:prstGeom prst="rect">
            <a:avLst/>
          </a:prstGeom>
        </p:spPr>
      </p:pic>
      <p:grpSp>
        <p:nvGrpSpPr>
          <p:cNvPr id="73" name="Ομάδα 72" descr="Θέση εικόνας"/>
          <p:cNvGrpSpPr/>
          <p:nvPr/>
        </p:nvGrpSpPr>
        <p:grpSpPr>
          <a:xfrm>
            <a:off x="323999" y="323998"/>
            <a:ext cx="4320000" cy="6120000"/>
            <a:chOff x="180000" y="180000"/>
            <a:chExt cx="4330700" cy="6292683"/>
          </a:xfrm>
        </p:grpSpPr>
        <p:sp>
          <p:nvSpPr>
            <p:cNvPr id="74"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5"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7" name="Τίτλος 36"/>
          <p:cNvSpPr>
            <a:spLocks noGrp="1"/>
          </p:cNvSpPr>
          <p:nvPr>
            <p:ph type="title"/>
          </p:nvPr>
        </p:nvSpPr>
        <p:spPr>
          <a:xfrm>
            <a:off x="5286593" y="463659"/>
            <a:ext cx="6660100" cy="432000"/>
          </a:xfrm>
        </p:spPr>
        <p:txBody>
          <a:bodyPr rtlCol="0"/>
          <a:lstStyle/>
          <a:p>
            <a:pPr algn="ctr"/>
            <a:r>
              <a:rPr lang="el-GR" sz="2200" b="1" dirty="0"/>
              <a:t>Άμεσες συνέπειες </a:t>
            </a:r>
            <a:r>
              <a:rPr lang="el-GR" sz="2200" b="1" dirty="0" err="1"/>
              <a:t>εξορθολογιστικής</a:t>
            </a:r>
            <a:r>
              <a:rPr lang="el-GR" sz="2200" b="1" dirty="0"/>
              <a:t> προσπάθειας περιορισμού στο “συστηματικό χασομέρι”</a:t>
            </a:r>
            <a:endParaRPr lang="el-GR" sz="2200" dirty="0">
              <a:solidFill>
                <a:schemeClr val="tx1">
                  <a:lumMod val="65000"/>
                  <a:lumOff val="35000"/>
                </a:schemeClr>
              </a:solidFill>
            </a:endParaRPr>
          </a:p>
        </p:txBody>
      </p:sp>
      <p:sp>
        <p:nvSpPr>
          <p:cNvPr id="40" name="Θέση κειμένου 39"/>
          <p:cNvSpPr>
            <a:spLocks noGrp="1"/>
          </p:cNvSpPr>
          <p:nvPr>
            <p:ph type="body" sz="quarter" idx="35"/>
          </p:nvPr>
        </p:nvSpPr>
        <p:spPr>
          <a:xfrm>
            <a:off x="5018603" y="4001574"/>
            <a:ext cx="2154794" cy="360000"/>
          </a:xfrm>
        </p:spPr>
        <p:txBody>
          <a:bodyPr rtlCol="0"/>
          <a:lstStyle/>
          <a:p>
            <a:r>
              <a:rPr lang="el-GR" dirty="0"/>
              <a:t>Ύπαρξη κανονισμών που συνθέτουν μία αυστηρή πειθαρχία</a:t>
            </a:r>
          </a:p>
        </p:txBody>
      </p:sp>
      <p:sp>
        <p:nvSpPr>
          <p:cNvPr id="42" name="Θέση κειμένου 41"/>
          <p:cNvSpPr>
            <a:spLocks noGrp="1"/>
          </p:cNvSpPr>
          <p:nvPr>
            <p:ph type="body" sz="quarter" idx="37"/>
          </p:nvPr>
        </p:nvSpPr>
        <p:spPr/>
        <p:txBody>
          <a:bodyPr rtlCol="0"/>
          <a:lstStyle/>
          <a:p>
            <a:r>
              <a:rPr lang="el-GR" dirty="0"/>
              <a:t>Υποδούλωση του ανθρώπου στη μηχανή</a:t>
            </a:r>
          </a:p>
        </p:txBody>
      </p:sp>
      <p:sp>
        <p:nvSpPr>
          <p:cNvPr id="44" name="Θέση κειμένου 43"/>
          <p:cNvSpPr>
            <a:spLocks noGrp="1"/>
          </p:cNvSpPr>
          <p:nvPr>
            <p:ph type="body" sz="quarter" idx="39"/>
          </p:nvPr>
        </p:nvSpPr>
        <p:spPr>
          <a:xfrm>
            <a:off x="9801541" y="4001574"/>
            <a:ext cx="1980000" cy="360000"/>
          </a:xfrm>
        </p:spPr>
        <p:txBody>
          <a:bodyPr rtlCol="0"/>
          <a:lstStyle/>
          <a:p>
            <a:r>
              <a:rPr lang="el-GR" dirty="0"/>
              <a:t>Καθορισμός των ειδικεύσεων με αναφορά στη θέση (πόστο) εργασίας και όχι στην τεχνική γνώση του εργάτη</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16</a:t>
            </a:fld>
            <a:endParaRPr lang="el-GR" dirty="0"/>
          </a:p>
        </p:txBody>
      </p:sp>
      <p:pic>
        <p:nvPicPr>
          <p:cNvPr id="20" name="Γραφικό 19" descr="Ιεραρχία"/>
          <p:cNvPicPr>
            <a:picLocks noChangeAspect="1"/>
          </p:cNvPicPr>
          <p:nvPr/>
        </p:nvPicPr>
        <p:blipFill>
          <a:blip r:embed="rId4"/>
          <a:stretch>
            <a:fillRect/>
          </a:stretch>
        </p:blipFill>
        <p:spPr>
          <a:xfrm>
            <a:off x="10410020" y="2747588"/>
            <a:ext cx="763041" cy="763041"/>
          </a:xfrm>
          <a:prstGeom prst="rect">
            <a:avLst/>
          </a:prstGeom>
        </p:spPr>
      </p:pic>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3" name="Ορθογώνιο 6">
            <a:extLst>
              <a:ext uri="{FF2B5EF4-FFF2-40B4-BE49-F238E27FC236}">
                <a16:creationId xmlns:a16="http://schemas.microsoft.com/office/drawing/2014/main" xmlns="" id="{940F8C8A-249F-49BF-B076-857024462B61}"/>
              </a:ext>
            </a:extLst>
          </p:cNvPr>
          <p:cNvSpPr/>
          <p:nvPr/>
        </p:nvSpPr>
        <p:spPr>
          <a:xfrm flipV="1">
            <a:off x="323999" y="310351"/>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Θέση κειμένου 12">
            <a:extLst>
              <a:ext uri="{FF2B5EF4-FFF2-40B4-BE49-F238E27FC236}">
                <a16:creationId xmlns:a16="http://schemas.microsoft.com/office/drawing/2014/main" xmlns="" id="{9A5BB619-4993-4110-82A1-EAA46AB61252}"/>
              </a:ext>
            </a:extLst>
          </p:cNvPr>
          <p:cNvSpPr txBox="1">
            <a:spLocks/>
          </p:cNvSpPr>
          <p:nvPr/>
        </p:nvSpPr>
        <p:spPr>
          <a:xfrm>
            <a:off x="7551485" y="1303735"/>
            <a:ext cx="2089736"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solidFill>
                  <a:schemeClr val="tx1">
                    <a:lumMod val="65000"/>
                    <a:lumOff val="35000"/>
                  </a:schemeClr>
                </a:solidFill>
              </a:rPr>
              <a:t>Μέρος Δεύτερο</a:t>
            </a:r>
          </a:p>
        </p:txBody>
      </p:sp>
      <p:pic>
        <p:nvPicPr>
          <p:cNvPr id="19" name="Γραφικό 6" descr="Έγγραφο">
            <a:extLst>
              <a:ext uri="{FF2B5EF4-FFF2-40B4-BE49-F238E27FC236}">
                <a16:creationId xmlns:a16="http://schemas.microsoft.com/office/drawing/2014/main" xmlns="" id="{59C95A5C-8C13-483E-BCBB-DC76CE86BE9D}"/>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719058" y="2809385"/>
            <a:ext cx="763041" cy="639449"/>
          </a:xfrm>
          <a:prstGeom prst="rect">
            <a:avLst/>
          </a:prstGeom>
        </p:spPr>
      </p:pic>
      <p:pic>
        <p:nvPicPr>
          <p:cNvPr id="3" name="Γραφικό 2" descr="Εκσκαφέας">
            <a:extLst>
              <a:ext uri="{FF2B5EF4-FFF2-40B4-BE49-F238E27FC236}">
                <a16:creationId xmlns:a16="http://schemas.microsoft.com/office/drawing/2014/main" xmlns="" id="{DA797A12-2FB1-4D84-ACA5-19BCFE3DCA7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136109" y="2763815"/>
            <a:ext cx="763041" cy="7630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0437B18-BCBB-405B-9385-ED9CFF27B423}"/>
              </a:ext>
            </a:extLst>
          </p:cNvPr>
          <p:cNvSpPr txBox="1"/>
          <p:nvPr/>
        </p:nvSpPr>
        <p:spPr>
          <a:xfrm>
            <a:off x="7089976" y="359405"/>
            <a:ext cx="4856717" cy="5632311"/>
          </a:xfrm>
          <a:prstGeom prst="rect">
            <a:avLst/>
          </a:prstGeom>
          <a:solidFill>
            <a:schemeClr val="bg1"/>
          </a:solidFill>
          <a:ln>
            <a:solidFill>
              <a:schemeClr val="bg2">
                <a:lumMod val="50000"/>
              </a:schemeClr>
            </a:solidFill>
            <a:prstDash val="sysDash"/>
          </a:ln>
        </p:spPr>
        <p:txBody>
          <a:bodyPr wrap="square" rtlCol="0">
            <a:spAutoFit/>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
        <p:nvSpPr>
          <p:cNvPr id="8" name="Θέση κειμένου 7"/>
          <p:cNvSpPr>
            <a:spLocks noGrp="1"/>
          </p:cNvSpPr>
          <p:nvPr>
            <p:ph type="body" sz="quarter" idx="18"/>
          </p:nvPr>
        </p:nvSpPr>
        <p:spPr>
          <a:xfrm>
            <a:off x="245307" y="3587335"/>
            <a:ext cx="6718300" cy="1943312"/>
          </a:xfrm>
        </p:spPr>
        <p:txBody>
          <a:bodyPr rtlCol="0"/>
          <a:lstStyle/>
          <a:p>
            <a:pPr marL="0" indent="0" algn="ctr">
              <a:buNone/>
            </a:pPr>
            <a:r>
              <a:rPr lang="el-GR" dirty="0"/>
              <a:t>Η </a:t>
            </a:r>
            <a:r>
              <a:rPr lang="el-GR" b="1" dirty="0"/>
              <a:t>εντατικοποίηση της εργασίας</a:t>
            </a:r>
            <a:r>
              <a:rPr lang="el-GR" dirty="0"/>
              <a:t> αποτελεί λοιπόν, την κύρια προτεραιότητα του “</a:t>
            </a:r>
            <a:r>
              <a:rPr lang="el-GR" dirty="0" err="1"/>
              <a:t>εξορθολογισμού</a:t>
            </a:r>
            <a:r>
              <a:rPr lang="el-GR" dirty="0"/>
              <a:t>” της παραγωγικής διαδικασίας</a:t>
            </a:r>
          </a:p>
          <a:p>
            <a:pPr algn="ctr"/>
            <a:endParaRPr lang="el-GR" dirty="0"/>
          </a:p>
          <a:p>
            <a:pPr algn="ctr"/>
            <a:endParaRPr lang="el-GR" dirty="0"/>
          </a:p>
          <a:p>
            <a:pPr algn="ctr"/>
            <a:endParaRPr lang="el-GR" dirty="0"/>
          </a:p>
          <a:p>
            <a:pPr marL="0" indent="0" algn="ctr">
              <a:buNone/>
            </a:pPr>
            <a:r>
              <a:rPr lang="el-GR" dirty="0"/>
              <a:t>καθώς σύμφωνα με τον F. </a:t>
            </a:r>
            <a:r>
              <a:rPr lang="el-GR" dirty="0" err="1"/>
              <a:t>Taylor</a:t>
            </a:r>
            <a:r>
              <a:rPr lang="el-GR" dirty="0"/>
              <a:t>, ο </a:t>
            </a:r>
            <a:r>
              <a:rPr lang="el-GR" b="1" dirty="0"/>
              <a:t>πλούτος</a:t>
            </a:r>
            <a:r>
              <a:rPr lang="el-GR" dirty="0"/>
              <a:t> (υπό την έννοια του A. </a:t>
            </a:r>
            <a:r>
              <a:rPr lang="el-GR" dirty="0" err="1"/>
              <a:t>Smith</a:t>
            </a:r>
            <a:r>
              <a:rPr lang="el-GR" dirty="0"/>
              <a:t>) προκύπτει κυρίως από την άμεση εργασία</a:t>
            </a:r>
          </a:p>
          <a:p>
            <a:pPr marL="0" indent="0" algn="ctr">
              <a:buNone/>
            </a:pPr>
            <a:endParaRPr lang="el-GR" dirty="0"/>
          </a:p>
          <a:p>
            <a:pPr marL="0" indent="0" algn="ctr">
              <a:buNone/>
            </a:pPr>
            <a:endParaRPr lang="el-GR" dirty="0"/>
          </a:p>
        </p:txBody>
      </p:sp>
      <p:pic>
        <p:nvPicPr>
          <p:cNvPr id="10" name="Θέση εικόνας 9" descr="Εικόνα παραθύρων κτιρίου"/>
          <p:cNvPicPr>
            <a:picLocks noGrp="1" noChangeAspect="1"/>
          </p:cNvPicPr>
          <p:nvPr>
            <p:ph type="pic" sz="quarter" idx="16"/>
          </p:nvPr>
        </p:nvPicPr>
        <p:blipFill>
          <a:blip r:embed="rId3"/>
          <a:stretch>
            <a:fillRect/>
          </a:stretch>
        </p:blipFill>
        <p:spPr>
          <a:xfrm>
            <a:off x="7460092" y="759605"/>
            <a:ext cx="1872000" cy="1872000"/>
          </a:xfrm>
        </p:spPr>
      </p:pic>
      <p:pic>
        <p:nvPicPr>
          <p:cNvPr id="12" name="Θέση εικόνας 11" descr="Κοντινή εικόνα εσωτερικού υλικού δόμησης"/>
          <p:cNvPicPr>
            <a:picLocks noGrp="1" noChangeAspect="1"/>
          </p:cNvPicPr>
          <p:nvPr>
            <p:ph type="pic" sz="quarter" idx="17"/>
          </p:nvPr>
        </p:nvPicPr>
        <p:blipFill>
          <a:blip r:embed="rId4"/>
          <a:stretch>
            <a:fillRect/>
          </a:stretch>
        </p:blipFill>
        <p:spPr>
          <a:xfrm>
            <a:off x="9713594" y="767558"/>
            <a:ext cx="1872000" cy="1865922"/>
          </a:xfrm>
        </p:spPr>
      </p:pic>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17</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2292" name="Picture 4" descr="ÎÏÎ¿ÏÎ­Î»ÎµÏÎ¼Î± ÎµÎ¹ÎºÏÎ½Î±Ï Î³Î¹Î± WORKER BLACK WHITE IMAGES">
            <a:extLst>
              <a:ext uri="{FF2B5EF4-FFF2-40B4-BE49-F238E27FC236}">
                <a16:creationId xmlns:a16="http://schemas.microsoft.com/office/drawing/2014/main" xmlns="" id="{C0081E90-ACDD-4857-9301-640D51672D0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74717" y="767558"/>
            <a:ext cx="1857375" cy="200293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ÎÏÎ¿ÏÎ­Î»ÎµÏÎ¼Î± ÎµÎ¹ÎºÏÎ½Î±Ï Î³Î¹Î± PALMS WORKER BLACK WHITE IMAGES">
            <a:extLst>
              <a:ext uri="{FF2B5EF4-FFF2-40B4-BE49-F238E27FC236}">
                <a16:creationId xmlns:a16="http://schemas.microsoft.com/office/drawing/2014/main" xmlns="" id="{E6FBBE76-5895-453A-9675-38DE98784752}"/>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715633" y="759604"/>
            <a:ext cx="1869962" cy="18738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2296" name="Picture 8" descr="ÎÏÎ¿ÏÎ­Î»ÎµÏÎ¼Î± ÎµÎ¹ÎºÏÎ½Î±Ï Î³Î¹Î± BLUE COLLAR WORKER BLACK WHITE IMAGES">
            <a:extLst>
              <a:ext uri="{FF2B5EF4-FFF2-40B4-BE49-F238E27FC236}">
                <a16:creationId xmlns:a16="http://schemas.microsoft.com/office/drawing/2014/main" xmlns="" id="{BEF9782B-2E6E-4C2D-B26A-6FF4200C1BE5}"/>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710552" y="759603"/>
            <a:ext cx="1875042" cy="18866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ÎÏÎ¿ÏÎ­Î»ÎµÏÎ¼Î± ÎµÎ¹ÎºÏÎ½Î±Ï Î³Î¹Î± FACTORY BLACK WHITE IMAGES">
            <a:extLst>
              <a:ext uri="{FF2B5EF4-FFF2-40B4-BE49-F238E27FC236}">
                <a16:creationId xmlns:a16="http://schemas.microsoft.com/office/drawing/2014/main" xmlns="" id="{30B75350-8028-4492-88CE-6CF1C73BBD40}"/>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460090" y="759602"/>
            <a:ext cx="4125503" cy="19277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ÎÏÎ¿ÏÎ­Î»ÎµÏÎ¼Î± ÎµÎ¹ÎºÏÎ½Î±Ï Î³Î¹Î± work BLACK WHITE IMAGES">
            <a:extLst>
              <a:ext uri="{FF2B5EF4-FFF2-40B4-BE49-F238E27FC236}">
                <a16:creationId xmlns:a16="http://schemas.microsoft.com/office/drawing/2014/main" xmlns="" id="{ED931E9C-F689-4E1E-9721-22030ACF263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460088" y="686258"/>
            <a:ext cx="4125503" cy="201575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ÎÏÎ¿ÏÎ­Î»ÎµÏÎ¼Î± ÎµÎ¹ÎºÏÎ½Î±Ï Î³Î¹Î± working black white images">
            <a:extLst>
              <a:ext uri="{FF2B5EF4-FFF2-40B4-BE49-F238E27FC236}">
                <a16:creationId xmlns:a16="http://schemas.microsoft.com/office/drawing/2014/main" xmlns="" id="{42651763-23B3-4678-8823-2E54DC9F83F9}"/>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460084" y="661010"/>
            <a:ext cx="4125502" cy="276799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Γραφικό 5" descr="Βέλος: Περιστροφή δεξιά">
            <a:extLst>
              <a:ext uri="{FF2B5EF4-FFF2-40B4-BE49-F238E27FC236}">
                <a16:creationId xmlns:a16="http://schemas.microsoft.com/office/drawing/2014/main" xmlns="" id="{F6CC2103-5FA6-4DAE-92F4-D98B6AE9CB91}"/>
              </a:ext>
            </a:extLst>
          </p:cNvPr>
          <p:cNvSpPr/>
          <p:nvPr/>
        </p:nvSpPr>
        <p:spPr>
          <a:xfrm>
            <a:off x="2902911" y="4499999"/>
            <a:ext cx="701546" cy="518603"/>
          </a:xfrm>
          <a:custGeom>
            <a:avLst/>
            <a:gdLst>
              <a:gd name="connsiteX0" fmla="*/ 721519 w 847725"/>
              <a:gd name="connsiteY0" fmla="*/ 422548 h 657225"/>
              <a:gd name="connsiteX1" fmla="*/ 673894 w 847725"/>
              <a:gd name="connsiteY1" fmla="*/ 174898 h 657225"/>
              <a:gd name="connsiteX2" fmla="*/ 432911 w 847725"/>
              <a:gd name="connsiteY2" fmla="*/ 10115 h 657225"/>
              <a:gd name="connsiteX3" fmla="*/ 141446 w 847725"/>
              <a:gd name="connsiteY3" fmla="*/ 83458 h 657225"/>
              <a:gd name="connsiteX4" fmla="*/ 7144 w 847725"/>
              <a:gd name="connsiteY4" fmla="*/ 325393 h 657225"/>
              <a:gd name="connsiteX5" fmla="*/ 118586 w 847725"/>
              <a:gd name="connsiteY5" fmla="*/ 152038 h 657225"/>
              <a:gd name="connsiteX6" fmla="*/ 321469 w 847725"/>
              <a:gd name="connsiteY6" fmla="*/ 116796 h 657225"/>
              <a:gd name="connsiteX7" fmla="*/ 477679 w 847725"/>
              <a:gd name="connsiteY7" fmla="*/ 238715 h 657225"/>
              <a:gd name="connsiteX8" fmla="*/ 511969 w 847725"/>
              <a:gd name="connsiteY8" fmla="*/ 422548 h 657225"/>
              <a:gd name="connsiteX9" fmla="*/ 388144 w 847725"/>
              <a:gd name="connsiteY9" fmla="*/ 422548 h 657225"/>
              <a:gd name="connsiteX10" fmla="*/ 616744 w 847725"/>
              <a:gd name="connsiteY10" fmla="*/ 651148 h 657225"/>
              <a:gd name="connsiteX11" fmla="*/ 845344 w 847725"/>
              <a:gd name="connsiteY11" fmla="*/ 422548 h 657225"/>
              <a:gd name="connsiteX12" fmla="*/ 721519 w 847725"/>
              <a:gd name="connsiteY12" fmla="*/ 4225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7725" h="657225">
                <a:moveTo>
                  <a:pt x="721519" y="422548"/>
                </a:moveTo>
                <a:cubicBezTo>
                  <a:pt x="724376" y="333966"/>
                  <a:pt x="721519" y="253003"/>
                  <a:pt x="673894" y="174898"/>
                </a:cubicBezTo>
                <a:cubicBezTo>
                  <a:pt x="620554" y="87268"/>
                  <a:pt x="535781" y="22498"/>
                  <a:pt x="432911" y="10115"/>
                </a:cubicBezTo>
                <a:cubicBezTo>
                  <a:pt x="330041" y="-2267"/>
                  <a:pt x="226219" y="24403"/>
                  <a:pt x="141446" y="83458"/>
                </a:cubicBezTo>
                <a:cubicBezTo>
                  <a:pt x="69056" y="136798"/>
                  <a:pt x="7144" y="233001"/>
                  <a:pt x="7144" y="325393"/>
                </a:cubicBezTo>
                <a:cubicBezTo>
                  <a:pt x="18574" y="254908"/>
                  <a:pt x="58579" y="192043"/>
                  <a:pt x="118586" y="152038"/>
                </a:cubicBezTo>
                <a:cubicBezTo>
                  <a:pt x="178594" y="112033"/>
                  <a:pt x="251936" y="99650"/>
                  <a:pt x="321469" y="116796"/>
                </a:cubicBezTo>
                <a:cubicBezTo>
                  <a:pt x="387191" y="132035"/>
                  <a:pt x="441484" y="182518"/>
                  <a:pt x="477679" y="238715"/>
                </a:cubicBezTo>
                <a:cubicBezTo>
                  <a:pt x="513874" y="294913"/>
                  <a:pt x="511969" y="357778"/>
                  <a:pt x="511969" y="422548"/>
                </a:cubicBezTo>
                <a:lnTo>
                  <a:pt x="388144" y="422548"/>
                </a:lnTo>
                <a:lnTo>
                  <a:pt x="616744" y="651148"/>
                </a:lnTo>
                <a:cubicBezTo>
                  <a:pt x="616744" y="651148"/>
                  <a:pt x="806291" y="461601"/>
                  <a:pt x="845344" y="422548"/>
                </a:cubicBezTo>
                <a:lnTo>
                  <a:pt x="721519" y="422548"/>
                </a:lnTo>
                <a:close/>
              </a:path>
            </a:pathLst>
          </a:custGeom>
          <a:solidFill>
            <a:schemeClr val="tx1">
              <a:lumMod val="75000"/>
              <a:lumOff val="25000"/>
            </a:schemeClr>
          </a:solidFill>
          <a:ln w="9525" cap="flat">
            <a:noFill/>
            <a:prstDash val="solid"/>
            <a:miter/>
          </a:ln>
        </p:spPr>
        <p:txBody>
          <a:bodyPr rtlCol="0" anchor="ctr"/>
          <a:lstStyle/>
          <a:p>
            <a:endParaRPr lang="el-GR"/>
          </a:p>
        </p:txBody>
      </p:sp>
    </p:spTree>
    <p:extLst>
      <p:ext uri="{BB962C8B-B14F-4D97-AF65-F5344CB8AC3E}">
        <p14:creationId xmlns:p14="http://schemas.microsoft.com/office/powerpoint/2010/main" xmlns="" val="287436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17965" y="599355"/>
            <a:ext cx="4816709" cy="784991"/>
          </a:xfrm>
        </p:spPr>
        <p:txBody>
          <a:bodyPr rtlCol="0"/>
          <a:lstStyle/>
          <a:p>
            <a:pPr algn="ctr"/>
            <a:r>
              <a:rPr lang="el-GR" b="1" dirty="0"/>
              <a:t>Προστιθέμενη αξία</a:t>
            </a:r>
            <a:r>
              <a:rPr lang="el-GR" b="1" dirty="0">
                <a:solidFill>
                  <a:schemeClr val="bg2">
                    <a:lumMod val="50000"/>
                  </a:schemeClr>
                </a:solidFill>
              </a:rPr>
              <a:t/>
            </a:r>
            <a:br>
              <a:rPr lang="el-GR"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18</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8" name="Θέση κειμένου 5">
            <a:extLst>
              <a:ext uri="{FF2B5EF4-FFF2-40B4-BE49-F238E27FC236}">
                <a16:creationId xmlns:a16="http://schemas.microsoft.com/office/drawing/2014/main" xmlns="" id="{4769BDEA-34B8-44E5-87A9-AEB058273699}"/>
              </a:ext>
            </a:extLst>
          </p:cNvPr>
          <p:cNvSpPr txBox="1">
            <a:spLocks/>
          </p:cNvSpPr>
          <p:nvPr/>
        </p:nvSpPr>
        <p:spPr>
          <a:xfrm>
            <a:off x="5614109" y="3302700"/>
            <a:ext cx="2462479" cy="360000"/>
          </a:xfrm>
          <a:prstGeom prst="rect">
            <a:avLst/>
          </a:prstGeom>
        </p:spPr>
        <p:txBody>
          <a:bodyPr rtlCol="0"/>
          <a:lstStyle>
            <a:defPPr rtl="0">
              <a:defRPr lang="en-US"/>
            </a:defPPr>
            <a:lvl1pPr indent="0" algn="ctr">
              <a:lnSpc>
                <a:spcPct val="90000"/>
              </a:lnSpc>
              <a:spcBef>
                <a:spcPts val="1000"/>
              </a:spcBef>
              <a:buClr>
                <a:schemeClr val="accent1"/>
              </a:buClr>
              <a:buFont typeface="Calibri" panose="020F0502020204030204" pitchFamily="34" charset="0"/>
              <a:buNone/>
              <a:defRPr b="1">
                <a:solidFill>
                  <a:schemeClr val="bg2">
                    <a:lumMod val="50000"/>
                  </a:schemeClr>
                </a:solidFill>
              </a:defRPr>
            </a:lvl1pPr>
            <a:lvl2pPr marL="542925" indent="-276225">
              <a:lnSpc>
                <a:spcPct val="90000"/>
              </a:lnSpc>
              <a:spcBef>
                <a:spcPts val="500"/>
              </a:spcBef>
              <a:buClr>
                <a:schemeClr val="accent1"/>
              </a:buClr>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3pPr>
            <a:lvl4pPr marL="10763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4pPr>
            <a:lvl5pPr marL="13430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sz="1600" dirty="0">
                <a:solidFill>
                  <a:schemeClr val="tx1">
                    <a:lumMod val="75000"/>
                    <a:lumOff val="25000"/>
                  </a:schemeClr>
                </a:solidFill>
              </a:rPr>
              <a:t>Την μονοδιάστατη ποσοτικοποίηση της παραγωγικής διαδικασίας</a:t>
            </a:r>
          </a:p>
        </p:txBody>
      </p:sp>
      <p:sp>
        <p:nvSpPr>
          <p:cNvPr id="30" name="Ορθογώνιο 6" descr="Πλαίσιο επισήμανσης.">
            <a:extLst>
              <a:ext uri="{FF2B5EF4-FFF2-40B4-BE49-F238E27FC236}">
                <a16:creationId xmlns:a16="http://schemas.microsoft.com/office/drawing/2014/main" xmlns="" id="{1527F91B-2CEC-4F73-82BB-6BA2672400E0}"/>
              </a:ext>
            </a:extLst>
          </p:cNvPr>
          <p:cNvSpPr/>
          <p:nvPr/>
        </p:nvSpPr>
        <p:spPr>
          <a:xfrm rot="10800000" flipV="1">
            <a:off x="5500814" y="4310341"/>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56" name="Θέση κειμένου 5">
            <a:extLst>
              <a:ext uri="{FF2B5EF4-FFF2-40B4-BE49-F238E27FC236}">
                <a16:creationId xmlns:a16="http://schemas.microsoft.com/office/drawing/2014/main" xmlns="" id="{6F4B74AA-9726-4BE1-A0FA-099DA574FDF9}"/>
              </a:ext>
            </a:extLst>
          </p:cNvPr>
          <p:cNvSpPr txBox="1">
            <a:spLocks/>
          </p:cNvSpPr>
          <p:nvPr/>
        </p:nvSpPr>
        <p:spPr>
          <a:xfrm>
            <a:off x="9309202" y="3302700"/>
            <a:ext cx="2495702"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b="1" dirty="0"/>
              <a:t>Την πλήρη </a:t>
            </a:r>
            <a:r>
              <a:rPr lang="el-GR" sz="1600" b="1" dirty="0" err="1"/>
              <a:t>διαιρεσιμότητα</a:t>
            </a:r>
            <a:r>
              <a:rPr lang="el-GR" sz="1600" b="1" dirty="0"/>
              <a:t>  του ιεραρχημένου παραγωγικού συστήματος</a:t>
            </a:r>
          </a:p>
        </p:txBody>
      </p:sp>
      <p:sp>
        <p:nvSpPr>
          <p:cNvPr id="57" name="Ορθογώνιο 6" descr="Πλαίσιο επισήμανσης.">
            <a:extLst>
              <a:ext uri="{FF2B5EF4-FFF2-40B4-BE49-F238E27FC236}">
                <a16:creationId xmlns:a16="http://schemas.microsoft.com/office/drawing/2014/main" xmlns="" id="{1D0769C7-490F-4035-B196-82EF0FD6F09A}"/>
              </a:ext>
            </a:extLst>
          </p:cNvPr>
          <p:cNvSpPr/>
          <p:nvPr/>
        </p:nvSpPr>
        <p:spPr>
          <a:xfrm rot="10800000" flipV="1">
            <a:off x="9229130" y="4315410"/>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8" name="Text Placeholder 24">
            <a:extLst>
              <a:ext uri="{FF2B5EF4-FFF2-40B4-BE49-F238E27FC236}">
                <a16:creationId xmlns:a16="http://schemas.microsoft.com/office/drawing/2014/main" xmlns="" id="{154F6D7A-DC55-4694-BC70-BE756BDA6985}"/>
              </a:ext>
            </a:extLst>
          </p:cNvPr>
          <p:cNvSpPr txBox="1">
            <a:spLocks/>
          </p:cNvSpPr>
          <p:nvPr/>
        </p:nvSpPr>
        <p:spPr>
          <a:xfrm>
            <a:off x="9553988" y="4545773"/>
            <a:ext cx="2224377" cy="169422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σε ανεξάρτητα, μετρήσιμα και προστιθέμενα υποσυστήματα</a:t>
            </a:r>
          </a:p>
          <a:p>
            <a:pPr algn="ctr"/>
            <a:endParaRPr lang="el-GR" dirty="0"/>
          </a:p>
          <a:p>
            <a:pPr algn="ctr"/>
            <a:r>
              <a:rPr lang="el-GR" dirty="0"/>
              <a:t> </a:t>
            </a:r>
          </a:p>
        </p:txBody>
      </p:sp>
      <p:sp>
        <p:nvSpPr>
          <p:cNvPr id="34" name="Ορθογώνιο 6">
            <a:extLst>
              <a:ext uri="{FF2B5EF4-FFF2-40B4-BE49-F238E27FC236}">
                <a16:creationId xmlns:a16="http://schemas.microsoft.com/office/drawing/2014/main" xmlns="" id="{2A808137-9356-48E2-A742-EA4AB14AA233}"/>
              </a:ext>
            </a:extLst>
          </p:cNvPr>
          <p:cNvSpPr/>
          <p:nvPr/>
        </p:nvSpPr>
        <p:spPr>
          <a:xfrm flipV="1">
            <a:off x="402691" y="436466"/>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Ορθογώνιο 6">
            <a:extLst>
              <a:ext uri="{FF2B5EF4-FFF2-40B4-BE49-F238E27FC236}">
                <a16:creationId xmlns:a16="http://schemas.microsoft.com/office/drawing/2014/main" xmlns="" id="{75F8FFB2-03BF-4AE4-AB5F-9896B81EEE43}"/>
              </a:ext>
            </a:extLst>
          </p:cNvPr>
          <p:cNvSpPr/>
          <p:nvPr/>
        </p:nvSpPr>
        <p:spPr>
          <a:xfrm>
            <a:off x="372994" y="6214135"/>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6" name="Text Placeholder 24">
            <a:extLst>
              <a:ext uri="{FF2B5EF4-FFF2-40B4-BE49-F238E27FC236}">
                <a16:creationId xmlns:a16="http://schemas.microsoft.com/office/drawing/2014/main" xmlns="" id="{090BEFF1-5D2D-4852-AE6D-3FA9D910F535}"/>
              </a:ext>
            </a:extLst>
          </p:cNvPr>
          <p:cNvSpPr txBox="1">
            <a:spLocks/>
          </p:cNvSpPr>
          <p:nvPr/>
        </p:nvSpPr>
        <p:spPr>
          <a:xfrm>
            <a:off x="5474275" y="1537441"/>
            <a:ext cx="6304090" cy="58451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Η απόπειρα εξομοίωσης της προστιθέμενης αξίας σε έναν κύριο παράγοντα, ήτοι την άμεση εργασία, επιτρέπει:</a:t>
            </a:r>
          </a:p>
          <a:p>
            <a:pPr algn="ctr"/>
            <a:endParaRPr lang="el-GR" sz="1600" dirty="0"/>
          </a:p>
          <a:p>
            <a:pPr algn="ctr"/>
            <a:r>
              <a:rPr lang="el-GR" sz="1600" dirty="0"/>
              <a:t> </a:t>
            </a:r>
          </a:p>
        </p:txBody>
      </p:sp>
      <p:sp>
        <p:nvSpPr>
          <p:cNvPr id="9" name="Γραφικό 7" descr="Παζλ">
            <a:extLst>
              <a:ext uri="{FF2B5EF4-FFF2-40B4-BE49-F238E27FC236}">
                <a16:creationId xmlns:a16="http://schemas.microsoft.com/office/drawing/2014/main" xmlns="" id="{B31DB0B2-E27F-4995-899F-BA24E0989EFA}"/>
              </a:ext>
            </a:extLst>
          </p:cNvPr>
          <p:cNvSpPr/>
          <p:nvPr/>
        </p:nvSpPr>
        <p:spPr>
          <a:xfrm>
            <a:off x="5008410" y="3506458"/>
            <a:ext cx="417135" cy="360000"/>
          </a:xfrm>
          <a:custGeom>
            <a:avLst/>
            <a:gdLst>
              <a:gd name="connsiteX0" fmla="*/ 499586 w 771525"/>
              <a:gd name="connsiteY0" fmla="*/ 585311 h 771525"/>
              <a:gd name="connsiteX1" fmla="*/ 458629 w 771525"/>
              <a:gd name="connsiteY1" fmla="*/ 459581 h 771525"/>
              <a:gd name="connsiteX2" fmla="*/ 465296 w 771525"/>
              <a:gd name="connsiteY2" fmla="*/ 452914 h 771525"/>
              <a:gd name="connsiteX3" fmla="*/ 592931 w 771525"/>
              <a:gd name="connsiteY3" fmla="*/ 491966 h 771525"/>
              <a:gd name="connsiteX4" fmla="*/ 660559 w 771525"/>
              <a:gd name="connsiteY4" fmla="*/ 546259 h 771525"/>
              <a:gd name="connsiteX5" fmla="*/ 769144 w 771525"/>
              <a:gd name="connsiteY5" fmla="*/ 437674 h 771525"/>
              <a:gd name="connsiteX6" fmla="*/ 607219 w 771525"/>
              <a:gd name="connsiteY6" fmla="*/ 275749 h 771525"/>
              <a:gd name="connsiteX7" fmla="*/ 661511 w 771525"/>
              <a:gd name="connsiteY7" fmla="*/ 208121 h 771525"/>
              <a:gd name="connsiteX8" fmla="*/ 700564 w 771525"/>
              <a:gd name="connsiteY8" fmla="*/ 80486 h 771525"/>
              <a:gd name="connsiteX9" fmla="*/ 693896 w 771525"/>
              <a:gd name="connsiteY9" fmla="*/ 73819 h 771525"/>
              <a:gd name="connsiteX10" fmla="*/ 568166 w 771525"/>
              <a:gd name="connsiteY10" fmla="*/ 114776 h 771525"/>
              <a:gd name="connsiteX11" fmla="*/ 500539 w 771525"/>
              <a:gd name="connsiteY11" fmla="*/ 169069 h 771525"/>
              <a:gd name="connsiteX12" fmla="*/ 338614 w 771525"/>
              <a:gd name="connsiteY12" fmla="*/ 7144 h 771525"/>
              <a:gd name="connsiteX13" fmla="*/ 229076 w 771525"/>
              <a:gd name="connsiteY13" fmla="*/ 115729 h 771525"/>
              <a:gd name="connsiteX14" fmla="*/ 283369 w 771525"/>
              <a:gd name="connsiteY14" fmla="*/ 183356 h 771525"/>
              <a:gd name="connsiteX15" fmla="*/ 324326 w 771525"/>
              <a:gd name="connsiteY15" fmla="*/ 309086 h 771525"/>
              <a:gd name="connsiteX16" fmla="*/ 317659 w 771525"/>
              <a:gd name="connsiteY16" fmla="*/ 315754 h 771525"/>
              <a:gd name="connsiteX17" fmla="*/ 190024 w 771525"/>
              <a:gd name="connsiteY17" fmla="*/ 276701 h 771525"/>
              <a:gd name="connsiteX18" fmla="*/ 122396 w 771525"/>
              <a:gd name="connsiteY18" fmla="*/ 222409 h 771525"/>
              <a:gd name="connsiteX19" fmla="*/ 7144 w 771525"/>
              <a:gd name="connsiteY19" fmla="*/ 338614 h 771525"/>
              <a:gd name="connsiteX20" fmla="*/ 169069 w 771525"/>
              <a:gd name="connsiteY20" fmla="*/ 500539 h 771525"/>
              <a:gd name="connsiteX21" fmla="*/ 114776 w 771525"/>
              <a:gd name="connsiteY21" fmla="*/ 568166 h 771525"/>
              <a:gd name="connsiteX22" fmla="*/ 75724 w 771525"/>
              <a:gd name="connsiteY22" fmla="*/ 695801 h 771525"/>
              <a:gd name="connsiteX23" fmla="*/ 82391 w 771525"/>
              <a:gd name="connsiteY23" fmla="*/ 702469 h 771525"/>
              <a:gd name="connsiteX24" fmla="*/ 208121 w 771525"/>
              <a:gd name="connsiteY24" fmla="*/ 661511 h 771525"/>
              <a:gd name="connsiteX25" fmla="*/ 275749 w 771525"/>
              <a:gd name="connsiteY25" fmla="*/ 607219 h 771525"/>
              <a:gd name="connsiteX26" fmla="*/ 437674 w 771525"/>
              <a:gd name="connsiteY26" fmla="*/ 769144 h 771525"/>
              <a:gd name="connsiteX27" fmla="*/ 553879 w 771525"/>
              <a:gd name="connsiteY27" fmla="*/ 652939 h 771525"/>
              <a:gd name="connsiteX28" fmla="*/ 499586 w 771525"/>
              <a:gd name="connsiteY28" fmla="*/ 58531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1525" h="771525">
                <a:moveTo>
                  <a:pt x="499586" y="585311"/>
                </a:moveTo>
                <a:cubicBezTo>
                  <a:pt x="436721" y="587216"/>
                  <a:pt x="413861" y="506254"/>
                  <a:pt x="458629" y="459581"/>
                </a:cubicBezTo>
                <a:lnTo>
                  <a:pt x="465296" y="452914"/>
                </a:lnTo>
                <a:cubicBezTo>
                  <a:pt x="511969" y="408146"/>
                  <a:pt x="594836" y="429101"/>
                  <a:pt x="592931" y="491966"/>
                </a:cubicBezTo>
                <a:cubicBezTo>
                  <a:pt x="591979" y="528161"/>
                  <a:pt x="634841" y="571976"/>
                  <a:pt x="660559" y="546259"/>
                </a:cubicBezTo>
                <a:lnTo>
                  <a:pt x="769144" y="437674"/>
                </a:lnTo>
                <a:lnTo>
                  <a:pt x="607219" y="275749"/>
                </a:lnTo>
                <a:cubicBezTo>
                  <a:pt x="581501" y="250031"/>
                  <a:pt x="625316" y="207169"/>
                  <a:pt x="661511" y="208121"/>
                </a:cubicBezTo>
                <a:cubicBezTo>
                  <a:pt x="724376" y="210026"/>
                  <a:pt x="745331" y="127159"/>
                  <a:pt x="700564" y="80486"/>
                </a:cubicBezTo>
                <a:lnTo>
                  <a:pt x="693896" y="73819"/>
                </a:lnTo>
                <a:cubicBezTo>
                  <a:pt x="647224" y="29051"/>
                  <a:pt x="566261" y="51911"/>
                  <a:pt x="568166" y="114776"/>
                </a:cubicBezTo>
                <a:cubicBezTo>
                  <a:pt x="569119" y="150971"/>
                  <a:pt x="526256" y="194786"/>
                  <a:pt x="500539" y="169069"/>
                </a:cubicBezTo>
                <a:lnTo>
                  <a:pt x="338614" y="7144"/>
                </a:lnTo>
                <a:lnTo>
                  <a:pt x="229076" y="115729"/>
                </a:lnTo>
                <a:cubicBezTo>
                  <a:pt x="203359" y="141446"/>
                  <a:pt x="247174" y="184309"/>
                  <a:pt x="283369" y="183356"/>
                </a:cubicBezTo>
                <a:cubicBezTo>
                  <a:pt x="346234" y="181451"/>
                  <a:pt x="369094" y="262414"/>
                  <a:pt x="324326" y="309086"/>
                </a:cubicBezTo>
                <a:lnTo>
                  <a:pt x="317659" y="315754"/>
                </a:lnTo>
                <a:cubicBezTo>
                  <a:pt x="270986" y="360521"/>
                  <a:pt x="188119" y="339566"/>
                  <a:pt x="190024" y="276701"/>
                </a:cubicBezTo>
                <a:cubicBezTo>
                  <a:pt x="190976" y="240506"/>
                  <a:pt x="148114" y="196691"/>
                  <a:pt x="122396" y="222409"/>
                </a:cubicBezTo>
                <a:lnTo>
                  <a:pt x="7144" y="338614"/>
                </a:lnTo>
                <a:lnTo>
                  <a:pt x="169069" y="500539"/>
                </a:lnTo>
                <a:cubicBezTo>
                  <a:pt x="194786" y="526256"/>
                  <a:pt x="150971" y="569119"/>
                  <a:pt x="114776" y="568166"/>
                </a:cubicBezTo>
                <a:cubicBezTo>
                  <a:pt x="51911" y="566261"/>
                  <a:pt x="30956" y="649129"/>
                  <a:pt x="75724" y="695801"/>
                </a:cubicBezTo>
                <a:lnTo>
                  <a:pt x="82391" y="702469"/>
                </a:lnTo>
                <a:cubicBezTo>
                  <a:pt x="129064" y="747236"/>
                  <a:pt x="210026" y="724376"/>
                  <a:pt x="208121" y="661511"/>
                </a:cubicBezTo>
                <a:cubicBezTo>
                  <a:pt x="207169" y="625316"/>
                  <a:pt x="250031" y="581501"/>
                  <a:pt x="275749" y="607219"/>
                </a:cubicBezTo>
                <a:lnTo>
                  <a:pt x="437674" y="769144"/>
                </a:lnTo>
                <a:lnTo>
                  <a:pt x="553879" y="652939"/>
                </a:lnTo>
                <a:cubicBezTo>
                  <a:pt x="579596" y="627221"/>
                  <a:pt x="536734" y="584359"/>
                  <a:pt x="499586" y="585311"/>
                </a:cubicBezTo>
                <a:close/>
              </a:path>
            </a:pathLst>
          </a:custGeom>
          <a:solidFill>
            <a:schemeClr val="tx1">
              <a:lumMod val="85000"/>
              <a:lumOff val="15000"/>
            </a:schemeClr>
          </a:solidFill>
          <a:ln w="9525" cap="flat">
            <a:noFill/>
            <a:prstDash val="solid"/>
            <a:miter/>
          </a:ln>
        </p:spPr>
        <p:txBody>
          <a:bodyPr rtlCol="0" anchor="ctr"/>
          <a:lstStyle/>
          <a:p>
            <a:endParaRPr lang="el-GR"/>
          </a:p>
        </p:txBody>
      </p:sp>
      <p:sp>
        <p:nvSpPr>
          <p:cNvPr id="24" name="Γραφικό 22" descr="Δίκτυο">
            <a:extLst>
              <a:ext uri="{FF2B5EF4-FFF2-40B4-BE49-F238E27FC236}">
                <a16:creationId xmlns:a16="http://schemas.microsoft.com/office/drawing/2014/main" xmlns="" id="{9633F9FD-9F1F-4CB4-BDD9-AB9CBB5D3893}"/>
              </a:ext>
            </a:extLst>
          </p:cNvPr>
          <p:cNvSpPr/>
          <p:nvPr/>
        </p:nvSpPr>
        <p:spPr>
          <a:xfrm>
            <a:off x="8729383" y="3584719"/>
            <a:ext cx="417135" cy="360000"/>
          </a:xfrm>
          <a:custGeom>
            <a:avLst/>
            <a:gdLst>
              <a:gd name="connsiteX0" fmla="*/ 390190 w 395244"/>
              <a:gd name="connsiteY0" fmla="*/ 130567 h 369241"/>
              <a:gd name="connsiteX1" fmla="*/ 335584 w 395244"/>
              <a:gd name="connsiteY1" fmla="*/ 108205 h 369241"/>
              <a:gd name="connsiteX2" fmla="*/ 310101 w 395244"/>
              <a:gd name="connsiteY2" fmla="*/ 152410 h 369241"/>
              <a:gd name="connsiteX3" fmla="*/ 243014 w 395244"/>
              <a:gd name="connsiteY3" fmla="*/ 180493 h 369241"/>
              <a:gd name="connsiteX4" fmla="*/ 208170 w 395244"/>
              <a:gd name="connsiteY4" fmla="*/ 156050 h 369241"/>
              <a:gd name="connsiteX5" fmla="*/ 208170 w 395244"/>
              <a:gd name="connsiteY5" fmla="*/ 83762 h 369241"/>
              <a:gd name="connsiteX6" fmla="*/ 239373 w 395244"/>
              <a:gd name="connsiteY6" fmla="*/ 43717 h 369241"/>
              <a:gd name="connsiteX7" fmla="*/ 197769 w 395244"/>
              <a:gd name="connsiteY7" fmla="*/ 2113 h 369241"/>
              <a:gd name="connsiteX8" fmla="*/ 197769 w 395244"/>
              <a:gd name="connsiteY8" fmla="*/ 2113 h 369241"/>
              <a:gd name="connsiteX9" fmla="*/ 156164 w 395244"/>
              <a:gd name="connsiteY9" fmla="*/ 43717 h 369241"/>
              <a:gd name="connsiteX10" fmla="*/ 187367 w 395244"/>
              <a:gd name="connsiteY10" fmla="*/ 83762 h 369241"/>
              <a:gd name="connsiteX11" fmla="*/ 187367 w 395244"/>
              <a:gd name="connsiteY11" fmla="*/ 155530 h 369241"/>
              <a:gd name="connsiteX12" fmla="*/ 152524 w 395244"/>
              <a:gd name="connsiteY12" fmla="*/ 179973 h 369241"/>
              <a:gd name="connsiteX13" fmla="*/ 85436 w 395244"/>
              <a:gd name="connsiteY13" fmla="*/ 151890 h 369241"/>
              <a:gd name="connsiteX14" fmla="*/ 59953 w 395244"/>
              <a:gd name="connsiteY14" fmla="*/ 107685 h 369241"/>
              <a:gd name="connsiteX15" fmla="*/ 5347 w 395244"/>
              <a:gd name="connsiteY15" fmla="*/ 130047 h 369241"/>
              <a:gd name="connsiteX16" fmla="*/ 27710 w 395244"/>
              <a:gd name="connsiteY16" fmla="*/ 184653 h 369241"/>
              <a:gd name="connsiteX17" fmla="*/ 76595 w 395244"/>
              <a:gd name="connsiteY17" fmla="*/ 171132 h 369241"/>
              <a:gd name="connsiteX18" fmla="*/ 145243 w 395244"/>
              <a:gd name="connsiteY18" fmla="*/ 199215 h 369241"/>
              <a:gd name="connsiteX19" fmla="*/ 144723 w 395244"/>
              <a:gd name="connsiteY19" fmla="*/ 205976 h 369241"/>
              <a:gd name="connsiteX20" fmla="*/ 155124 w 395244"/>
              <a:gd name="connsiteY20" fmla="*/ 237179 h 369241"/>
              <a:gd name="connsiteX21" fmla="*/ 101038 w 395244"/>
              <a:gd name="connsiteY21" fmla="*/ 291785 h 369241"/>
              <a:gd name="connsiteX22" fmla="*/ 50592 w 395244"/>
              <a:gd name="connsiteY22" fmla="*/ 298026 h 369241"/>
              <a:gd name="connsiteX23" fmla="*/ 50592 w 395244"/>
              <a:gd name="connsiteY23" fmla="*/ 356793 h 369241"/>
              <a:gd name="connsiteX24" fmla="*/ 109359 w 395244"/>
              <a:gd name="connsiteY24" fmla="*/ 356793 h 369241"/>
              <a:gd name="connsiteX25" fmla="*/ 115599 w 395244"/>
              <a:gd name="connsiteY25" fmla="*/ 306347 h 369241"/>
              <a:gd name="connsiteX26" fmla="*/ 170726 w 395244"/>
              <a:gd name="connsiteY26" fmla="*/ 251221 h 369241"/>
              <a:gd name="connsiteX27" fmla="*/ 196729 w 395244"/>
              <a:gd name="connsiteY27" fmla="*/ 258502 h 369241"/>
              <a:gd name="connsiteX28" fmla="*/ 197769 w 395244"/>
              <a:gd name="connsiteY28" fmla="*/ 258502 h 369241"/>
              <a:gd name="connsiteX29" fmla="*/ 198809 w 395244"/>
              <a:gd name="connsiteY29" fmla="*/ 258502 h 369241"/>
              <a:gd name="connsiteX30" fmla="*/ 224812 w 395244"/>
              <a:gd name="connsiteY30" fmla="*/ 251221 h 369241"/>
              <a:gd name="connsiteX31" fmla="*/ 279938 w 395244"/>
              <a:gd name="connsiteY31" fmla="*/ 306347 h 369241"/>
              <a:gd name="connsiteX32" fmla="*/ 286179 w 395244"/>
              <a:gd name="connsiteY32" fmla="*/ 357313 h 369241"/>
              <a:gd name="connsiteX33" fmla="*/ 344945 w 395244"/>
              <a:gd name="connsiteY33" fmla="*/ 357313 h 369241"/>
              <a:gd name="connsiteX34" fmla="*/ 344945 w 395244"/>
              <a:gd name="connsiteY34" fmla="*/ 298546 h 369241"/>
              <a:gd name="connsiteX35" fmla="*/ 294499 w 395244"/>
              <a:gd name="connsiteY35" fmla="*/ 292305 h 369241"/>
              <a:gd name="connsiteX36" fmla="*/ 240413 w 395244"/>
              <a:gd name="connsiteY36" fmla="*/ 237699 h 369241"/>
              <a:gd name="connsiteX37" fmla="*/ 250815 w 395244"/>
              <a:gd name="connsiteY37" fmla="*/ 206496 h 369241"/>
              <a:gd name="connsiteX38" fmla="*/ 250295 w 395244"/>
              <a:gd name="connsiteY38" fmla="*/ 199735 h 369241"/>
              <a:gd name="connsiteX39" fmla="*/ 318942 w 395244"/>
              <a:gd name="connsiteY39" fmla="*/ 171652 h 369241"/>
              <a:gd name="connsiteX40" fmla="*/ 367828 w 395244"/>
              <a:gd name="connsiteY40" fmla="*/ 185173 h 369241"/>
              <a:gd name="connsiteX41" fmla="*/ 390190 w 395244"/>
              <a:gd name="connsiteY41" fmla="*/ 130567 h 36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5244" h="369241">
                <a:moveTo>
                  <a:pt x="390190" y="130567"/>
                </a:moveTo>
                <a:cubicBezTo>
                  <a:pt x="381349" y="109245"/>
                  <a:pt x="356906" y="99364"/>
                  <a:pt x="335584" y="108205"/>
                </a:cubicBezTo>
                <a:cubicBezTo>
                  <a:pt x="317902" y="115485"/>
                  <a:pt x="307501" y="134208"/>
                  <a:pt x="310101" y="152410"/>
                </a:cubicBezTo>
                <a:lnTo>
                  <a:pt x="243014" y="180493"/>
                </a:lnTo>
                <a:cubicBezTo>
                  <a:pt x="235733" y="168011"/>
                  <a:pt x="222731" y="158650"/>
                  <a:pt x="208170" y="156050"/>
                </a:cubicBezTo>
                <a:lnTo>
                  <a:pt x="208170" y="83762"/>
                </a:lnTo>
                <a:cubicBezTo>
                  <a:pt x="225852" y="79081"/>
                  <a:pt x="239373" y="62960"/>
                  <a:pt x="239373" y="43717"/>
                </a:cubicBezTo>
                <a:cubicBezTo>
                  <a:pt x="239373" y="20835"/>
                  <a:pt x="220651" y="2113"/>
                  <a:pt x="197769" y="2113"/>
                </a:cubicBezTo>
                <a:lnTo>
                  <a:pt x="197769" y="2113"/>
                </a:lnTo>
                <a:cubicBezTo>
                  <a:pt x="174886" y="2113"/>
                  <a:pt x="156164" y="20835"/>
                  <a:pt x="156164" y="43717"/>
                </a:cubicBezTo>
                <a:cubicBezTo>
                  <a:pt x="156164" y="62960"/>
                  <a:pt x="169685" y="79081"/>
                  <a:pt x="187367" y="83762"/>
                </a:cubicBezTo>
                <a:lnTo>
                  <a:pt x="187367" y="155530"/>
                </a:lnTo>
                <a:cubicBezTo>
                  <a:pt x="172286" y="158130"/>
                  <a:pt x="159804" y="167491"/>
                  <a:pt x="152524" y="179973"/>
                </a:cubicBezTo>
                <a:lnTo>
                  <a:pt x="85436" y="151890"/>
                </a:lnTo>
                <a:cubicBezTo>
                  <a:pt x="88036" y="133688"/>
                  <a:pt x="78155" y="114965"/>
                  <a:pt x="59953" y="107685"/>
                </a:cubicBezTo>
                <a:cubicBezTo>
                  <a:pt x="38631" y="98844"/>
                  <a:pt x="14188" y="108725"/>
                  <a:pt x="5347" y="130047"/>
                </a:cubicBezTo>
                <a:cubicBezTo>
                  <a:pt x="-3494" y="151369"/>
                  <a:pt x="6387" y="175812"/>
                  <a:pt x="27710" y="184653"/>
                </a:cubicBezTo>
                <a:cubicBezTo>
                  <a:pt x="45392" y="191934"/>
                  <a:pt x="65674" y="186213"/>
                  <a:pt x="76595" y="171132"/>
                </a:cubicBezTo>
                <a:lnTo>
                  <a:pt x="145243" y="199215"/>
                </a:lnTo>
                <a:cubicBezTo>
                  <a:pt x="144723" y="201295"/>
                  <a:pt x="144723" y="203895"/>
                  <a:pt x="144723" y="205976"/>
                </a:cubicBezTo>
                <a:cubicBezTo>
                  <a:pt x="144723" y="217417"/>
                  <a:pt x="148363" y="228338"/>
                  <a:pt x="155124" y="237179"/>
                </a:cubicBezTo>
                <a:lnTo>
                  <a:pt x="101038" y="291785"/>
                </a:lnTo>
                <a:cubicBezTo>
                  <a:pt x="84916" y="282424"/>
                  <a:pt x="64114" y="284504"/>
                  <a:pt x="50592" y="298026"/>
                </a:cubicBezTo>
                <a:cubicBezTo>
                  <a:pt x="34470" y="314148"/>
                  <a:pt x="34470" y="340671"/>
                  <a:pt x="50592" y="356793"/>
                </a:cubicBezTo>
                <a:cubicBezTo>
                  <a:pt x="66714" y="372914"/>
                  <a:pt x="93237" y="372914"/>
                  <a:pt x="109359" y="356793"/>
                </a:cubicBezTo>
                <a:cubicBezTo>
                  <a:pt x="122880" y="343271"/>
                  <a:pt x="124960" y="322469"/>
                  <a:pt x="115599" y="306347"/>
                </a:cubicBezTo>
                <a:lnTo>
                  <a:pt x="170726" y="251221"/>
                </a:lnTo>
                <a:cubicBezTo>
                  <a:pt x="178526" y="255901"/>
                  <a:pt x="187367" y="258502"/>
                  <a:pt x="196729" y="258502"/>
                </a:cubicBezTo>
                <a:cubicBezTo>
                  <a:pt x="197249" y="258502"/>
                  <a:pt x="197249" y="258502"/>
                  <a:pt x="197769" y="258502"/>
                </a:cubicBezTo>
                <a:cubicBezTo>
                  <a:pt x="198289" y="258502"/>
                  <a:pt x="198289" y="258502"/>
                  <a:pt x="198809" y="258502"/>
                </a:cubicBezTo>
                <a:cubicBezTo>
                  <a:pt x="208170" y="258502"/>
                  <a:pt x="217011" y="255901"/>
                  <a:pt x="224812" y="251221"/>
                </a:cubicBezTo>
                <a:lnTo>
                  <a:pt x="279938" y="306347"/>
                </a:lnTo>
                <a:cubicBezTo>
                  <a:pt x="270577" y="322469"/>
                  <a:pt x="272657" y="343271"/>
                  <a:pt x="286179" y="357313"/>
                </a:cubicBezTo>
                <a:cubicBezTo>
                  <a:pt x="302300" y="373434"/>
                  <a:pt x="328823" y="373434"/>
                  <a:pt x="344945" y="357313"/>
                </a:cubicBezTo>
                <a:cubicBezTo>
                  <a:pt x="361067" y="341191"/>
                  <a:pt x="361067" y="314668"/>
                  <a:pt x="344945" y="298546"/>
                </a:cubicBezTo>
                <a:cubicBezTo>
                  <a:pt x="331424" y="285024"/>
                  <a:pt x="310621" y="282944"/>
                  <a:pt x="294499" y="292305"/>
                </a:cubicBezTo>
                <a:lnTo>
                  <a:pt x="240413" y="237699"/>
                </a:lnTo>
                <a:cubicBezTo>
                  <a:pt x="247174" y="228858"/>
                  <a:pt x="250815" y="218457"/>
                  <a:pt x="250815" y="206496"/>
                </a:cubicBezTo>
                <a:cubicBezTo>
                  <a:pt x="250815" y="204415"/>
                  <a:pt x="250815" y="201815"/>
                  <a:pt x="250295" y="199735"/>
                </a:cubicBezTo>
                <a:lnTo>
                  <a:pt x="318942" y="171652"/>
                </a:lnTo>
                <a:cubicBezTo>
                  <a:pt x="329863" y="186213"/>
                  <a:pt x="350146" y="192454"/>
                  <a:pt x="367828" y="185173"/>
                </a:cubicBezTo>
                <a:cubicBezTo>
                  <a:pt x="388630" y="175812"/>
                  <a:pt x="399031" y="151890"/>
                  <a:pt x="390190" y="130567"/>
                </a:cubicBezTo>
                <a:close/>
              </a:path>
            </a:pathLst>
          </a:custGeom>
          <a:solidFill>
            <a:schemeClr val="tx1">
              <a:lumMod val="85000"/>
              <a:lumOff val="15000"/>
            </a:schemeClr>
          </a:solidFill>
          <a:ln w="5159" cap="flat">
            <a:noFill/>
            <a:prstDash val="solid"/>
            <a:miter/>
          </a:ln>
        </p:spPr>
        <p:txBody>
          <a:bodyPr rtlCol="0" anchor="ctr"/>
          <a:lstStyle/>
          <a:p>
            <a:endParaRPr lang="el-GR"/>
          </a:p>
        </p:txBody>
      </p:sp>
      <p:pic>
        <p:nvPicPr>
          <p:cNvPr id="35" name="Picture 6" descr="Î£ÏÎµÏÎ¹ÎºÎ® ÎµÎ¹ÎºÏÎ½Î±">
            <a:extLst>
              <a:ext uri="{FF2B5EF4-FFF2-40B4-BE49-F238E27FC236}">
                <a16:creationId xmlns:a16="http://schemas.microsoft.com/office/drawing/2014/main" xmlns="" id="{38C3C6E4-B848-4EEA-9E3B-5969552C2DB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276" y="252098"/>
            <a:ext cx="4661937" cy="6326648"/>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Ορθογώνιο 6">
            <a:extLst>
              <a:ext uri="{FF2B5EF4-FFF2-40B4-BE49-F238E27FC236}">
                <a16:creationId xmlns:a16="http://schemas.microsoft.com/office/drawing/2014/main" xmlns="" id="{F1685DF0-7167-4E6E-94F3-A38DF89BEBB1}"/>
              </a:ext>
            </a:extLst>
          </p:cNvPr>
          <p:cNvSpPr/>
          <p:nvPr/>
        </p:nvSpPr>
        <p:spPr>
          <a:xfrm flipV="1">
            <a:off x="245661" y="436466"/>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9" name="Ορθογώνιο 6">
            <a:extLst>
              <a:ext uri="{FF2B5EF4-FFF2-40B4-BE49-F238E27FC236}">
                <a16:creationId xmlns:a16="http://schemas.microsoft.com/office/drawing/2014/main" xmlns="" id="{B50E4E41-9F3B-4217-A727-4D81234EC7C7}"/>
              </a:ext>
            </a:extLst>
          </p:cNvPr>
          <p:cNvSpPr/>
          <p:nvPr/>
        </p:nvSpPr>
        <p:spPr>
          <a:xfrm>
            <a:off x="215964" y="6214135"/>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xmlns="" val="311059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Θέση εικόνας 9" descr="Εικόνα παραθύρων κτιρίου">
            <a:extLst>
              <a:ext uri="{FF2B5EF4-FFF2-40B4-BE49-F238E27FC236}">
                <a16:creationId xmlns:a16="http://schemas.microsoft.com/office/drawing/2014/main" xmlns="" id="{C1A9EA34-382E-4747-9FA4-BD1363702CFB}"/>
              </a:ext>
            </a:extLst>
          </p:cNvPr>
          <p:cNvPicPr>
            <a:picLocks noChangeAspect="1"/>
          </p:cNvPicPr>
          <p:nvPr/>
        </p:nvPicPr>
        <p:blipFill>
          <a:blip r:embed="rId3"/>
          <a:stretch>
            <a:fillRect/>
          </a:stretch>
        </p:blipFill>
        <p:spPr>
          <a:xfrm>
            <a:off x="99250" y="208691"/>
            <a:ext cx="4886264" cy="6353804"/>
          </a:xfrm>
          <a:prstGeom prst="rect">
            <a:avLst/>
          </a:prstGeom>
        </p:spPr>
      </p:pic>
      <p:sp>
        <p:nvSpPr>
          <p:cNvPr id="2" name="Τίτλος 1"/>
          <p:cNvSpPr>
            <a:spLocks noGrp="1"/>
          </p:cNvSpPr>
          <p:nvPr>
            <p:ph type="title"/>
          </p:nvPr>
        </p:nvSpPr>
        <p:spPr>
          <a:xfrm>
            <a:off x="5979365" y="532156"/>
            <a:ext cx="4816709" cy="784991"/>
          </a:xfrm>
        </p:spPr>
        <p:txBody>
          <a:bodyPr rtlCol="0"/>
          <a:lstStyle/>
          <a:p>
            <a:pPr algn="ctr"/>
            <a:r>
              <a:rPr lang="el-GR" b="1" dirty="0"/>
              <a:t>Εργασία</a:t>
            </a:r>
            <a:r>
              <a:rPr lang="el-GR" b="1" dirty="0">
                <a:solidFill>
                  <a:schemeClr val="bg2">
                    <a:lumMod val="50000"/>
                  </a:schemeClr>
                </a:solidFill>
              </a:rPr>
              <a:t/>
            </a:r>
            <a:br>
              <a:rPr lang="el-GR"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19</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8" name="Θέση κειμένου 5">
            <a:extLst>
              <a:ext uri="{FF2B5EF4-FFF2-40B4-BE49-F238E27FC236}">
                <a16:creationId xmlns:a16="http://schemas.microsoft.com/office/drawing/2014/main" xmlns="" id="{4769BDEA-34B8-44E5-87A9-AEB058273699}"/>
              </a:ext>
            </a:extLst>
          </p:cNvPr>
          <p:cNvSpPr txBox="1">
            <a:spLocks/>
          </p:cNvSpPr>
          <p:nvPr/>
        </p:nvSpPr>
        <p:spPr>
          <a:xfrm>
            <a:off x="5661563" y="2261827"/>
            <a:ext cx="2268125" cy="360000"/>
          </a:xfrm>
          <a:prstGeom prst="rect">
            <a:avLst/>
          </a:prstGeom>
        </p:spPr>
        <p:txBody>
          <a:bodyPr rtlCol="0"/>
          <a:lstStyle>
            <a:defPPr rtl="0">
              <a:defRPr lang="en-US"/>
            </a:defPPr>
            <a:lvl1pPr indent="0" algn="ctr">
              <a:lnSpc>
                <a:spcPct val="90000"/>
              </a:lnSpc>
              <a:spcBef>
                <a:spcPts val="1000"/>
              </a:spcBef>
              <a:buClr>
                <a:schemeClr val="accent1"/>
              </a:buClr>
              <a:buFont typeface="Calibri" panose="020F0502020204030204" pitchFamily="34" charset="0"/>
              <a:buNone/>
              <a:defRPr b="1">
                <a:solidFill>
                  <a:schemeClr val="bg2">
                    <a:lumMod val="50000"/>
                  </a:schemeClr>
                </a:solidFill>
              </a:defRPr>
            </a:lvl1pPr>
            <a:lvl2pPr marL="542925" indent="-276225">
              <a:lnSpc>
                <a:spcPct val="90000"/>
              </a:lnSpc>
              <a:spcBef>
                <a:spcPts val="500"/>
              </a:spcBef>
              <a:buClr>
                <a:schemeClr val="accent1"/>
              </a:buClr>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3pPr>
            <a:lvl4pPr marL="10763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4pPr>
            <a:lvl5pPr marL="13430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dirty="0" err="1">
                <a:solidFill>
                  <a:schemeClr val="bg2">
                    <a:lumMod val="25000"/>
                  </a:schemeClr>
                </a:solidFill>
              </a:rPr>
              <a:t>Κωδικοποιήσιμη</a:t>
            </a:r>
            <a:endParaRPr lang="el-GR" dirty="0">
              <a:solidFill>
                <a:schemeClr val="bg2">
                  <a:lumMod val="25000"/>
                </a:schemeClr>
              </a:solidFill>
            </a:endParaRPr>
          </a:p>
        </p:txBody>
      </p:sp>
      <p:sp>
        <p:nvSpPr>
          <p:cNvPr id="30" name="Ορθογώνιο 6" descr="Πλαίσιο επισήμανσης.">
            <a:extLst>
              <a:ext uri="{FF2B5EF4-FFF2-40B4-BE49-F238E27FC236}">
                <a16:creationId xmlns:a16="http://schemas.microsoft.com/office/drawing/2014/main" xmlns="" id="{1527F91B-2CEC-4F73-82BB-6BA2672400E0}"/>
              </a:ext>
            </a:extLst>
          </p:cNvPr>
          <p:cNvSpPr/>
          <p:nvPr/>
        </p:nvSpPr>
        <p:spPr>
          <a:xfrm rot="10800000" flipV="1">
            <a:off x="5456570" y="2702781"/>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56" name="Θέση κειμένου 5">
            <a:extLst>
              <a:ext uri="{FF2B5EF4-FFF2-40B4-BE49-F238E27FC236}">
                <a16:creationId xmlns:a16="http://schemas.microsoft.com/office/drawing/2014/main" xmlns="" id="{6F4B74AA-9726-4BE1-A0FA-099DA574FDF9}"/>
              </a:ext>
            </a:extLst>
          </p:cNvPr>
          <p:cNvSpPr txBox="1">
            <a:spLocks/>
          </p:cNvSpPr>
          <p:nvPr/>
        </p:nvSpPr>
        <p:spPr>
          <a:xfrm>
            <a:off x="9338710" y="2288620"/>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solidFill>
                  <a:schemeClr val="bg2">
                    <a:lumMod val="25000"/>
                  </a:schemeClr>
                </a:solidFill>
              </a:rPr>
              <a:t>Κωδικοποιημένη</a:t>
            </a:r>
          </a:p>
        </p:txBody>
      </p:sp>
      <p:sp>
        <p:nvSpPr>
          <p:cNvPr id="57" name="Ορθογώνιο 6" descr="Πλαίσιο επισήμανσης.">
            <a:extLst>
              <a:ext uri="{FF2B5EF4-FFF2-40B4-BE49-F238E27FC236}">
                <a16:creationId xmlns:a16="http://schemas.microsoft.com/office/drawing/2014/main" xmlns="" id="{1D0769C7-490F-4035-B196-82EF0FD6F09A}"/>
              </a:ext>
            </a:extLst>
          </p:cNvPr>
          <p:cNvSpPr/>
          <p:nvPr/>
        </p:nvSpPr>
        <p:spPr>
          <a:xfrm rot="10800000" flipV="1">
            <a:off x="9184886" y="2707850"/>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8" name="Text Placeholder 24">
            <a:extLst>
              <a:ext uri="{FF2B5EF4-FFF2-40B4-BE49-F238E27FC236}">
                <a16:creationId xmlns:a16="http://schemas.microsoft.com/office/drawing/2014/main" xmlns="" id="{154F6D7A-DC55-4694-BC70-BE756BDA6985}"/>
              </a:ext>
            </a:extLst>
          </p:cNvPr>
          <p:cNvSpPr txBox="1">
            <a:spLocks/>
          </p:cNvSpPr>
          <p:nvPr/>
        </p:nvSpPr>
        <p:spPr>
          <a:xfrm>
            <a:off x="5456570" y="4068119"/>
            <a:ext cx="6304090" cy="169422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700" dirty="0"/>
              <a:t>Δεδομένου ότι η έλλειψη αβεβαιότητας </a:t>
            </a:r>
            <a:r>
              <a:rPr lang="el-GR" sz="1700" dirty="0" smtClean="0"/>
              <a:t>- η </a:t>
            </a:r>
            <a:r>
              <a:rPr lang="el-GR" sz="1700" dirty="0"/>
              <a:t>πληροφόρηση είναι τέλεια και οι ίδιες αιτίες προκαλούν μονίμως τα ίδια αποτελέσματα σε μια γραμμική και επαναλαμβανόμενη χρονική </a:t>
            </a:r>
            <a:r>
              <a:rPr lang="el-GR" sz="1700" dirty="0" smtClean="0"/>
              <a:t>διάσταση - </a:t>
            </a:r>
            <a:r>
              <a:rPr lang="el-GR" sz="1700" dirty="0"/>
              <a:t>παρέχει το κατάλληλο πλαίσιο της ομοιομορφίας, που διέπεται από σταθερούς κανόνες και κανονισμούς</a:t>
            </a:r>
          </a:p>
          <a:p>
            <a:pPr algn="ctr"/>
            <a:endParaRPr lang="el-GR" sz="1700" dirty="0"/>
          </a:p>
          <a:p>
            <a:pPr algn="ctr"/>
            <a:r>
              <a:rPr lang="el-GR" sz="1700" dirty="0"/>
              <a:t> </a:t>
            </a:r>
          </a:p>
        </p:txBody>
      </p:sp>
      <p:sp>
        <p:nvSpPr>
          <p:cNvPr id="34" name="Ορθογώνιο 6">
            <a:extLst>
              <a:ext uri="{FF2B5EF4-FFF2-40B4-BE49-F238E27FC236}">
                <a16:creationId xmlns:a16="http://schemas.microsoft.com/office/drawing/2014/main" xmlns="" id="{2A808137-9356-48E2-A742-EA4AB14AA233}"/>
              </a:ext>
            </a:extLst>
          </p:cNvPr>
          <p:cNvSpPr/>
          <p:nvPr/>
        </p:nvSpPr>
        <p:spPr>
          <a:xfrm flipV="1">
            <a:off x="402691" y="436466"/>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Ορθογώνιο 6">
            <a:extLst>
              <a:ext uri="{FF2B5EF4-FFF2-40B4-BE49-F238E27FC236}">
                <a16:creationId xmlns:a16="http://schemas.microsoft.com/office/drawing/2014/main" xmlns="" id="{75F8FFB2-03BF-4AE4-AB5F-9896B81EEE43}"/>
              </a:ext>
            </a:extLst>
          </p:cNvPr>
          <p:cNvSpPr/>
          <p:nvPr/>
        </p:nvSpPr>
        <p:spPr>
          <a:xfrm>
            <a:off x="372994" y="6214135"/>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6" name="Γραφικό 5" descr="Γραφομηχανή">
            <a:extLst>
              <a:ext uri="{FF2B5EF4-FFF2-40B4-BE49-F238E27FC236}">
                <a16:creationId xmlns:a16="http://schemas.microsoft.com/office/drawing/2014/main" xmlns="" id="{9CDF2EE1-6E3E-4981-9EC5-D2B51AAC594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107381" y="2022149"/>
            <a:ext cx="554182" cy="554182"/>
          </a:xfrm>
          <a:prstGeom prst="rect">
            <a:avLst/>
          </a:prstGeom>
        </p:spPr>
      </p:pic>
      <p:pic>
        <p:nvPicPr>
          <p:cNvPr id="11" name="Γραφικό 10" descr="Φορητός υπολογιστής">
            <a:extLst>
              <a:ext uri="{FF2B5EF4-FFF2-40B4-BE49-F238E27FC236}">
                <a16:creationId xmlns:a16="http://schemas.microsoft.com/office/drawing/2014/main" xmlns="" id="{47196994-613A-4048-B710-86F6941582D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784528" y="2022149"/>
            <a:ext cx="554182" cy="656085"/>
          </a:xfrm>
          <a:prstGeom prst="rect">
            <a:avLst/>
          </a:prstGeom>
        </p:spPr>
      </p:pic>
      <p:sp>
        <p:nvSpPr>
          <p:cNvPr id="16" name="Text Placeholder 24">
            <a:extLst>
              <a:ext uri="{FF2B5EF4-FFF2-40B4-BE49-F238E27FC236}">
                <a16:creationId xmlns:a16="http://schemas.microsoft.com/office/drawing/2014/main" xmlns="" id="{090BEFF1-5D2D-4852-AE6D-3FA9D910F535}"/>
              </a:ext>
            </a:extLst>
          </p:cNvPr>
          <p:cNvSpPr txBox="1">
            <a:spLocks/>
          </p:cNvSpPr>
          <p:nvPr/>
        </p:nvSpPr>
        <p:spPr>
          <a:xfrm>
            <a:off x="5456570" y="1175035"/>
            <a:ext cx="6304090" cy="58451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Κατά συνέπεια, η εργασία είναι:</a:t>
            </a:r>
          </a:p>
          <a:p>
            <a:pPr algn="ctr"/>
            <a:endParaRPr lang="el-GR" sz="1600" dirty="0"/>
          </a:p>
          <a:p>
            <a:pPr algn="ctr"/>
            <a:r>
              <a:rPr lang="el-GR" sz="1600" dirty="0"/>
              <a:t> </a:t>
            </a:r>
          </a:p>
        </p:txBody>
      </p:sp>
    </p:spTree>
    <p:extLst>
      <p:ext uri="{BB962C8B-B14F-4D97-AF65-F5344CB8AC3E}">
        <p14:creationId xmlns:p14="http://schemas.microsoft.com/office/powerpoint/2010/main" xmlns="" val="386402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Θέση εικόνας 39" descr="Κοντινό τριγωνικό σχέδιο δόμησης"/>
          <p:cNvPicPr>
            <a:picLocks noGrp="1" noChangeAspect="1"/>
          </p:cNvPicPr>
          <p:nvPr>
            <p:ph type="pic" sz="quarter" idx="13"/>
          </p:nvPr>
        </p:nvPicPr>
        <p:blipFill>
          <a:blip r:embed="rId3" cstate="screen"/>
          <a:srcRect/>
          <a:stretch>
            <a:fillRect/>
          </a:stretch>
        </p:blipFill>
        <p:spPr>
          <a:xfrm>
            <a:off x="-13648" y="0"/>
            <a:ext cx="12192000" cy="6778800"/>
          </a:xfrm>
        </p:spPr>
      </p:pic>
      <p:sp>
        <p:nvSpPr>
          <p:cNvPr id="22" name="Τίτλος 21"/>
          <p:cNvSpPr>
            <a:spLocks noGrp="1"/>
          </p:cNvSpPr>
          <p:nvPr>
            <p:ph type="ctrTitle"/>
          </p:nvPr>
        </p:nvSpPr>
        <p:spPr/>
        <p:txBody>
          <a:bodyPr rtlCol="0"/>
          <a:lstStyle/>
          <a:p>
            <a:pPr algn="ctr" rtl="0"/>
            <a:r>
              <a:rPr lang="el-GR" dirty="0"/>
              <a:t>Κεφάλαιο </a:t>
            </a:r>
            <a:r>
              <a:rPr lang="en-US" dirty="0"/>
              <a:t>2</a:t>
            </a:r>
            <a:r>
              <a:rPr lang="el-GR" dirty="0"/>
              <a:t>ο</a:t>
            </a:r>
            <a:br>
              <a:rPr lang="el-GR" dirty="0"/>
            </a:br>
            <a:endParaRPr lang="el-GR" dirty="0"/>
          </a:p>
        </p:txBody>
      </p:sp>
      <p:sp>
        <p:nvSpPr>
          <p:cNvPr id="23" name="Υπότιτλος 22"/>
          <p:cNvSpPr>
            <a:spLocks noGrp="1"/>
          </p:cNvSpPr>
          <p:nvPr>
            <p:ph type="subTitle" idx="1"/>
          </p:nvPr>
        </p:nvSpPr>
        <p:spPr>
          <a:xfrm>
            <a:off x="586592" y="4824732"/>
            <a:ext cx="3932788" cy="1326817"/>
          </a:xfrm>
        </p:spPr>
        <p:txBody>
          <a:bodyPr rtlCol="0"/>
          <a:lstStyle/>
          <a:p>
            <a:pPr algn="ctr"/>
            <a:r>
              <a:rPr lang="el-GR" sz="2400" dirty="0"/>
              <a:t>Οι αρχικές θεωρητικές συνεισφορές στη διοικητική  επιστήμη: Η επιχείρηση ως «κλειστό κοινωνικό σύστημα» </a:t>
            </a:r>
            <a:endParaRPr lang="el-GR" sz="2400" i="1" dirty="0"/>
          </a:p>
        </p:txBody>
      </p:sp>
      <p:sp>
        <p:nvSpPr>
          <p:cNvPr id="7" name="Ορθογώνιο 6" descr="Διαχωριστική γραμμή κάτω εικόνας"/>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Ορθογώνιο 6" descr="Διαχωριστική γραμμή επάνω εικόνας"/>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2054" name="Picture 6" descr="ÎÏÎ¿ÏÎ­Î»ÎµÏÎ¼Î± ÎµÎ¹ÎºÏÎ½Î±Ï Î³Î¹Î± company black white images">
            <a:extLst>
              <a:ext uri="{FF2B5EF4-FFF2-40B4-BE49-F238E27FC236}">
                <a16:creationId xmlns:a16="http://schemas.microsoft.com/office/drawing/2014/main" xmlns="" id="{79B86556-8552-47C9-91B8-A8322E551D8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004" y="533117"/>
            <a:ext cx="3875964" cy="29069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descr="Σχετική εικόνα">
            <a:extLst>
              <a:ext uri="{FF2B5EF4-FFF2-40B4-BE49-F238E27FC236}">
                <a16:creationId xmlns:a16="http://schemas.microsoft.com/office/drawing/2014/main" xmlns="" id="{65F3BC0C-90A1-478C-93AB-42AD42C2F8C2}"/>
              </a:ext>
            </a:extLst>
          </p:cNvPr>
          <p:cNvPicPr>
            <a:picLocks noChangeAspect="1" noChangeArrowheads="1"/>
          </p:cNvPicPr>
          <p:nvPr/>
        </p:nvPicPr>
        <p:blipFill rotWithShape="1">
          <a:blip r:embed="rId2" cstate="print">
            <a:grayscl/>
          </a:blip>
          <a:srcRect l="20695" r="7305" b="-1"/>
          <a:stretch/>
        </p:blipFill>
        <p:spPr>
          <a:xfrm>
            <a:off x="20" y="10"/>
            <a:ext cx="12191980" cy="6857990"/>
          </a:xfrm>
          <a:prstGeom prst="rect">
            <a:avLst/>
          </a:prstGeom>
          <a:noFill/>
        </p:spPr>
      </p:pic>
    </p:spTree>
    <p:extLst>
      <p:ext uri="{BB962C8B-B14F-4D97-AF65-F5344CB8AC3E}">
        <p14:creationId xmlns:p14="http://schemas.microsoft.com/office/powerpoint/2010/main" xmlns="" val="137458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219545" y="494665"/>
            <a:ext cx="6718300" cy="5522595"/>
          </a:xfrm>
        </p:spPr>
        <p:txBody>
          <a:bodyPr rtlCol="0"/>
          <a:lstStyle/>
          <a:p>
            <a:r>
              <a:rPr lang="el-GR" dirty="0"/>
              <a:t>Με βάση την αρχή ότι υπάρχει “μια μόνο ορθή μέθοδος”, που αποτελεί και το κριτήριο της απόδοσης που πρέπει να έχει ο εργάτης, η </a:t>
            </a:r>
            <a:r>
              <a:rPr lang="el-GR" b="1" dirty="0"/>
              <a:t>πληρωμή</a:t>
            </a:r>
            <a:r>
              <a:rPr lang="el-GR" dirty="0"/>
              <a:t> των εργαζόμενων δύναται να πραγματοποιηθεί </a:t>
            </a:r>
            <a:r>
              <a:rPr lang="el-GR" b="1" dirty="0"/>
              <a:t>σε απόλυτη συνάρτηση </a:t>
            </a:r>
            <a:r>
              <a:rPr lang="el-GR" dirty="0"/>
              <a:t>με τη μετρήσιμη (κατά επιστημονικό, υποτίθεται, τρόπο) </a:t>
            </a:r>
            <a:r>
              <a:rPr lang="el-GR" b="1" dirty="0"/>
              <a:t>απόδοσή</a:t>
            </a:r>
            <a:r>
              <a:rPr lang="el-GR" dirty="0"/>
              <a:t> τους.</a:t>
            </a:r>
          </a:p>
          <a:p>
            <a:endParaRPr lang="el-GR" dirty="0"/>
          </a:p>
          <a:p>
            <a:pPr marL="0" indent="0">
              <a:buNone/>
            </a:pPr>
            <a:endParaRPr lang="el-GR" dirty="0"/>
          </a:p>
          <a:p>
            <a:r>
              <a:rPr lang="el-GR" dirty="0"/>
              <a:t>Όμως, εάν όντως ίσχυε η </a:t>
            </a:r>
            <a:r>
              <a:rPr lang="el-GR" b="1" dirty="0"/>
              <a:t>“μια μόνο ορθή μέθοδος”</a:t>
            </a:r>
            <a:r>
              <a:rPr lang="el-GR" dirty="0"/>
              <a:t> </a:t>
            </a:r>
            <a:r>
              <a:rPr lang="el-GR" dirty="0" smtClean="0"/>
              <a:t>- η </a:t>
            </a:r>
            <a:r>
              <a:rPr lang="el-GR" dirty="0"/>
              <a:t>οποία προϋποθέτει ιδανικές συνθήκες παραγωγής που ελάχιστη σχέση έχουν με τη συγκεκριμένη καθημερινή πραγματικότητα του εργοστασιακού </a:t>
            </a:r>
            <a:r>
              <a:rPr lang="el-GR" dirty="0" smtClean="0"/>
              <a:t>χώρου - </a:t>
            </a:r>
            <a:endParaRPr lang="el-GR" dirty="0"/>
          </a:p>
          <a:p>
            <a:endParaRPr lang="el-GR" dirty="0"/>
          </a:p>
          <a:p>
            <a:endParaRPr lang="el-GR" dirty="0"/>
          </a:p>
          <a:p>
            <a:r>
              <a:rPr lang="el-GR" b="1" dirty="0"/>
              <a:t>η επιστασία</a:t>
            </a:r>
            <a:r>
              <a:rPr lang="el-GR" dirty="0"/>
              <a:t> που στόχο της έχει να εξασφαλίσει τη μεγαλύτερη δυνατή προσφορά εργασίας από τους εργάτες, </a:t>
            </a:r>
            <a:r>
              <a:rPr lang="el-GR" b="1" dirty="0"/>
              <a:t>θα έτεινε προς εξαφάνιση</a:t>
            </a:r>
            <a:r>
              <a:rPr lang="el-GR" dirty="0"/>
              <a:t>, διότι οι εργάτες αμειβόμενοι ανάλογα με την απόδοσή τους σε σχέση με τη </a:t>
            </a:r>
            <a:r>
              <a:rPr lang="el-GR" dirty="0" smtClean="0"/>
              <a:t>νόρμα - </a:t>
            </a:r>
            <a:r>
              <a:rPr lang="el-GR" dirty="0"/>
              <a:t>η οποία θα καθοριζόταν με αντικειμενικά-επιστημονικά </a:t>
            </a:r>
            <a:r>
              <a:rPr lang="el-GR" dirty="0" smtClean="0"/>
              <a:t>κριτήρια - </a:t>
            </a:r>
            <a:r>
              <a:rPr lang="el-GR" dirty="0"/>
              <a:t>θα επέβλεπαν μόνοι τους τον εαυτό τους και ο επόπτης θα ήταν εντελώς περιττός.</a:t>
            </a:r>
          </a:p>
        </p:txBody>
      </p:sp>
      <p:sp>
        <p:nvSpPr>
          <p:cNvPr id="2" name="Τίτλος 1"/>
          <p:cNvSpPr>
            <a:spLocks noGrp="1"/>
          </p:cNvSpPr>
          <p:nvPr>
            <p:ph type="ctrTitle"/>
          </p:nvPr>
        </p:nvSpPr>
        <p:spPr>
          <a:xfrm>
            <a:off x="7189470" y="494665"/>
            <a:ext cx="4860290" cy="5522595"/>
          </a:xfrm>
        </p:spPr>
        <p:txBody>
          <a:bodyPr rtlCol="0"/>
          <a:lstStyle/>
          <a:p>
            <a:pPr algn="ctr"/>
            <a:r>
              <a:rPr lang="el-GR" sz="2800" dirty="0"/>
              <a:t>Η αρχή</a:t>
            </a:r>
            <a:br>
              <a:rPr lang="el-GR" sz="2800" dirty="0"/>
            </a:br>
            <a:r>
              <a:rPr lang="el-GR" sz="2800" dirty="0"/>
              <a:t>της “μια μόνο ορθής μεθόδου”</a:t>
            </a:r>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21</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65333" y="1047620"/>
            <a:ext cx="3385837" cy="2208342"/>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ÎÏÎ¿ÏÎ­Î»ÎµÏÎ¼Î± ÎµÎ¹ÎºÏÎ½Î±Ï Î³Î¹Î± working black white images">
            <a:extLst>
              <a:ext uri="{FF2B5EF4-FFF2-40B4-BE49-F238E27FC236}">
                <a16:creationId xmlns:a16="http://schemas.microsoft.com/office/drawing/2014/main" xmlns="" id="{59A0A95A-2CB5-4DEE-96BE-2FBC8029BE4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90238" y="707923"/>
            <a:ext cx="4336026" cy="254803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Γραφικό 5" descr="Βέλος: Περιστροφή δεξιά">
            <a:extLst>
              <a:ext uri="{FF2B5EF4-FFF2-40B4-BE49-F238E27FC236}">
                <a16:creationId xmlns:a16="http://schemas.microsoft.com/office/drawing/2014/main" xmlns="" id="{5FB778A1-BFDE-40E8-90B1-5EC9E44EB4B6}"/>
              </a:ext>
            </a:extLst>
          </p:cNvPr>
          <p:cNvSpPr/>
          <p:nvPr/>
        </p:nvSpPr>
        <p:spPr>
          <a:xfrm>
            <a:off x="2921393" y="3630740"/>
            <a:ext cx="657302" cy="513558"/>
          </a:xfrm>
          <a:custGeom>
            <a:avLst/>
            <a:gdLst>
              <a:gd name="connsiteX0" fmla="*/ 721519 w 847725"/>
              <a:gd name="connsiteY0" fmla="*/ 422548 h 657225"/>
              <a:gd name="connsiteX1" fmla="*/ 673894 w 847725"/>
              <a:gd name="connsiteY1" fmla="*/ 174898 h 657225"/>
              <a:gd name="connsiteX2" fmla="*/ 432911 w 847725"/>
              <a:gd name="connsiteY2" fmla="*/ 10115 h 657225"/>
              <a:gd name="connsiteX3" fmla="*/ 141446 w 847725"/>
              <a:gd name="connsiteY3" fmla="*/ 83458 h 657225"/>
              <a:gd name="connsiteX4" fmla="*/ 7144 w 847725"/>
              <a:gd name="connsiteY4" fmla="*/ 325393 h 657225"/>
              <a:gd name="connsiteX5" fmla="*/ 118586 w 847725"/>
              <a:gd name="connsiteY5" fmla="*/ 152038 h 657225"/>
              <a:gd name="connsiteX6" fmla="*/ 321469 w 847725"/>
              <a:gd name="connsiteY6" fmla="*/ 116796 h 657225"/>
              <a:gd name="connsiteX7" fmla="*/ 477679 w 847725"/>
              <a:gd name="connsiteY7" fmla="*/ 238715 h 657225"/>
              <a:gd name="connsiteX8" fmla="*/ 511969 w 847725"/>
              <a:gd name="connsiteY8" fmla="*/ 422548 h 657225"/>
              <a:gd name="connsiteX9" fmla="*/ 388144 w 847725"/>
              <a:gd name="connsiteY9" fmla="*/ 422548 h 657225"/>
              <a:gd name="connsiteX10" fmla="*/ 616744 w 847725"/>
              <a:gd name="connsiteY10" fmla="*/ 651148 h 657225"/>
              <a:gd name="connsiteX11" fmla="*/ 845344 w 847725"/>
              <a:gd name="connsiteY11" fmla="*/ 422548 h 657225"/>
              <a:gd name="connsiteX12" fmla="*/ 721519 w 847725"/>
              <a:gd name="connsiteY12" fmla="*/ 4225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7725" h="657225">
                <a:moveTo>
                  <a:pt x="721519" y="422548"/>
                </a:moveTo>
                <a:cubicBezTo>
                  <a:pt x="724376" y="333966"/>
                  <a:pt x="721519" y="253003"/>
                  <a:pt x="673894" y="174898"/>
                </a:cubicBezTo>
                <a:cubicBezTo>
                  <a:pt x="620554" y="87268"/>
                  <a:pt x="535781" y="22498"/>
                  <a:pt x="432911" y="10115"/>
                </a:cubicBezTo>
                <a:cubicBezTo>
                  <a:pt x="330041" y="-2267"/>
                  <a:pt x="226219" y="24403"/>
                  <a:pt x="141446" y="83458"/>
                </a:cubicBezTo>
                <a:cubicBezTo>
                  <a:pt x="69056" y="136798"/>
                  <a:pt x="7144" y="233001"/>
                  <a:pt x="7144" y="325393"/>
                </a:cubicBezTo>
                <a:cubicBezTo>
                  <a:pt x="18574" y="254908"/>
                  <a:pt x="58579" y="192043"/>
                  <a:pt x="118586" y="152038"/>
                </a:cubicBezTo>
                <a:cubicBezTo>
                  <a:pt x="178594" y="112033"/>
                  <a:pt x="251936" y="99650"/>
                  <a:pt x="321469" y="116796"/>
                </a:cubicBezTo>
                <a:cubicBezTo>
                  <a:pt x="387191" y="132035"/>
                  <a:pt x="441484" y="182518"/>
                  <a:pt x="477679" y="238715"/>
                </a:cubicBezTo>
                <a:cubicBezTo>
                  <a:pt x="513874" y="294913"/>
                  <a:pt x="511969" y="357778"/>
                  <a:pt x="511969" y="422548"/>
                </a:cubicBezTo>
                <a:lnTo>
                  <a:pt x="388144" y="422548"/>
                </a:lnTo>
                <a:lnTo>
                  <a:pt x="616744" y="651148"/>
                </a:lnTo>
                <a:cubicBezTo>
                  <a:pt x="616744" y="651148"/>
                  <a:pt x="806291" y="461601"/>
                  <a:pt x="845344" y="422548"/>
                </a:cubicBezTo>
                <a:lnTo>
                  <a:pt x="721519" y="422548"/>
                </a:lnTo>
                <a:close/>
              </a:path>
            </a:pathLst>
          </a:custGeom>
          <a:solidFill>
            <a:schemeClr val="tx1">
              <a:lumMod val="75000"/>
              <a:lumOff val="25000"/>
            </a:schemeClr>
          </a:solidFill>
          <a:ln w="9525" cap="flat">
            <a:noFill/>
            <a:prstDash val="solid"/>
            <a:miter/>
          </a:ln>
        </p:spPr>
        <p:txBody>
          <a:bodyPr rtlCol="0" anchor="ctr"/>
          <a:lstStyle/>
          <a:p>
            <a:endParaRPr lang="el-GR"/>
          </a:p>
        </p:txBody>
      </p:sp>
    </p:spTree>
    <p:extLst>
      <p:ext uri="{BB962C8B-B14F-4D97-AF65-F5344CB8AC3E}">
        <p14:creationId xmlns:p14="http://schemas.microsoft.com/office/powerpoint/2010/main" xmlns="" val="135878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C:\Documents and Settings\you\Τα έγγραφά μου\Λεωνίδας\ΛΕΩΝΙΔΑΣ\ΑΡΧΕΙΑ ΛΕΩΝΙΔΑ\ΠΑΤΡΑ\ΠΑΝΕΠΙΣΤΗΜΙΟ ΠΑΤΡΩΝ\ΠΑΤΡΑ-ΜΑΘΗΜΑΤΑ\ΜΑΘΗΜΑΤΑ ΠΑΤΡΑΣ\ΟΡΓΑΝΩΣΗ - ΔΙΟΙΚΗΣΗ II\ΔΙΑΦΑΝΕΙΕΣ ΜΑΘΗΜΑΤΟΣ\ΚΕΦΑΛΑΙΟ 2\FordfabrikkeniMichigan23.jpg">
            <a:extLst>
              <a:ext uri="{FF2B5EF4-FFF2-40B4-BE49-F238E27FC236}">
                <a16:creationId xmlns:a16="http://schemas.microsoft.com/office/drawing/2014/main" xmlns="" id="{D90E85AC-6981-4A84-8A21-6CD21E40B67F}"/>
              </a:ext>
            </a:extLst>
          </p:cNvPr>
          <p:cNvPicPr>
            <a:picLocks noChangeAspect="1" noChangeArrowheads="1"/>
          </p:cNvPicPr>
          <p:nvPr/>
        </p:nvPicPr>
        <p:blipFill rotWithShape="1">
          <a:blip r:embed="rId2" cstate="print"/>
          <a:srcRect l="8553" r="10009"/>
          <a:stretch/>
        </p:blipFill>
        <p:spPr>
          <a:xfrm>
            <a:off x="838200" y="-3810"/>
            <a:ext cx="9928860" cy="6858001"/>
          </a:xfrm>
          <a:prstGeom prst="rect">
            <a:avLst/>
          </a:prstGeom>
          <a:noFill/>
        </p:spPr>
      </p:pic>
      <p:pic>
        <p:nvPicPr>
          <p:cNvPr id="17" name="Picture 16">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76394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xmlns="" id="{A7BB33AC-D668-4E67-973C-9ED0AD0C10FD}"/>
              </a:ext>
            </a:extLst>
          </p:cNvPr>
          <p:cNvSpPr/>
          <p:nvPr/>
        </p:nvSpPr>
        <p:spPr>
          <a:xfrm>
            <a:off x="4856589" y="2149815"/>
            <a:ext cx="2680596" cy="131377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rtlCol="0"/>
          <a:lstStyle/>
          <a:p>
            <a:pPr algn="ctr"/>
            <a:r>
              <a:rPr lang="el-GR" sz="2800" dirty="0"/>
              <a:t>Οργανωτική Δομή μιας Επιχείρησης </a:t>
            </a:r>
            <a:br>
              <a:rPr lang="el-GR" sz="2800" dirty="0"/>
            </a:br>
            <a:r>
              <a:rPr lang="el-GR" sz="2800" dirty="0"/>
              <a:t>που λειτουργεί σύμφωνα με τις </a:t>
            </a:r>
            <a:r>
              <a:rPr lang="el-GR" sz="2800" dirty="0" err="1"/>
              <a:t>τεϊλοριστικές</a:t>
            </a:r>
            <a:r>
              <a:rPr lang="el-GR" sz="2800" dirty="0"/>
              <a:t> αρχές</a:t>
            </a:r>
            <a:br>
              <a:rPr lang="el-GR" sz="2800" dirty="0"/>
            </a:br>
            <a:endParaRPr lang="el-GR" sz="2800" dirty="0"/>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23</a:t>
            </a:fld>
            <a:endParaRPr lang="el-GR" dirty="0"/>
          </a:p>
        </p:txBody>
      </p:sp>
      <p:sp>
        <p:nvSpPr>
          <p:cNvPr id="5" name="Θέση κειμένου 80"/>
          <p:cNvSpPr txBox="1"/>
          <p:nvPr/>
        </p:nvSpPr>
        <p:spPr>
          <a:xfrm>
            <a:off x="5152449" y="2198854"/>
            <a:ext cx="2130781" cy="422910"/>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altLang="en-US" sz="1600" b="1" dirty="0">
                <a:solidFill>
                  <a:schemeClr val="tx1">
                    <a:lumMod val="75000"/>
                    <a:lumOff val="25000"/>
                  </a:schemeClr>
                </a:solidFill>
              </a:rPr>
              <a:t>ΕΝΑΣ ΜΟΝΟ ΣΤΟΧΟΣ ΕΝΑΣ ΜΟΝΟ ΗΓΕΤΗΣ που προσδιορίζει &amp; κατανέμει τα έργα</a:t>
            </a:r>
          </a:p>
        </p:txBody>
      </p:sp>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1" name="Θέση κειμένου 13">
            <a:extLst>
              <a:ext uri="{FF2B5EF4-FFF2-40B4-BE49-F238E27FC236}">
                <a16:creationId xmlns:a16="http://schemas.microsoft.com/office/drawing/2014/main" xmlns="" id="{7DB5FA3F-C0BA-44DA-A3BD-6A92328107FD}"/>
              </a:ext>
            </a:extLst>
          </p:cNvPr>
          <p:cNvSpPr>
            <a:spLocks noGrp="1"/>
          </p:cNvSpPr>
          <p:nvPr>
            <p:ph type="body" sz="quarter" idx="32"/>
          </p:nvPr>
        </p:nvSpPr>
        <p:spPr>
          <a:xfrm>
            <a:off x="2755118" y="1065868"/>
            <a:ext cx="6478136" cy="301603"/>
          </a:xfrm>
        </p:spPr>
        <p:txBody>
          <a:bodyPr rtlCol="0"/>
          <a:lstStyle/>
          <a:p>
            <a:pPr algn="ctr"/>
            <a:r>
              <a:rPr lang="el-GR" sz="1600" dirty="0"/>
              <a:t>Αντιστοιχεί στην “επιστημονική” οργάνωση της εργασίας</a:t>
            </a:r>
          </a:p>
          <a:p>
            <a:pPr algn="ctr"/>
            <a:endParaRPr lang="el-GR" sz="1600" dirty="0"/>
          </a:p>
        </p:txBody>
      </p:sp>
      <p:sp>
        <p:nvSpPr>
          <p:cNvPr id="10" name="Ορθογώνιο 9">
            <a:extLst>
              <a:ext uri="{FF2B5EF4-FFF2-40B4-BE49-F238E27FC236}">
                <a16:creationId xmlns:a16="http://schemas.microsoft.com/office/drawing/2014/main" xmlns="" id="{DBCC1AA2-509B-490D-B2FB-EDE5FBEB0D7E}"/>
              </a:ext>
            </a:extLst>
          </p:cNvPr>
          <p:cNvSpPr/>
          <p:nvPr/>
        </p:nvSpPr>
        <p:spPr>
          <a:xfrm>
            <a:off x="6031877" y="3196829"/>
            <a:ext cx="345032" cy="27283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Ευθεία γραμμή σύνδεσης 14">
            <a:extLst>
              <a:ext uri="{FF2B5EF4-FFF2-40B4-BE49-F238E27FC236}">
                <a16:creationId xmlns:a16="http://schemas.microsoft.com/office/drawing/2014/main" xmlns="" id="{F2EE817F-578E-4EE4-991F-7F955C616B45}"/>
              </a:ext>
            </a:extLst>
          </p:cNvPr>
          <p:cNvCxnSpPr>
            <a:cxnSpLocks/>
          </p:cNvCxnSpPr>
          <p:nvPr/>
        </p:nvCxnSpPr>
        <p:spPr>
          <a:xfrm flipH="1">
            <a:off x="5626760" y="3454185"/>
            <a:ext cx="394542" cy="5372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a:extLst>
              <a:ext uri="{FF2B5EF4-FFF2-40B4-BE49-F238E27FC236}">
                <a16:creationId xmlns:a16="http://schemas.microsoft.com/office/drawing/2014/main" xmlns="" id="{C1D4F06D-3F58-4907-83B2-3B380E0E5F64}"/>
              </a:ext>
            </a:extLst>
          </p:cNvPr>
          <p:cNvCxnSpPr>
            <a:cxnSpLocks/>
          </p:cNvCxnSpPr>
          <p:nvPr/>
        </p:nvCxnSpPr>
        <p:spPr>
          <a:xfrm>
            <a:off x="6405561" y="3463589"/>
            <a:ext cx="345032" cy="5019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Ορθογώνιο 30">
            <a:extLst>
              <a:ext uri="{FF2B5EF4-FFF2-40B4-BE49-F238E27FC236}">
                <a16:creationId xmlns:a16="http://schemas.microsoft.com/office/drawing/2014/main" xmlns="" id="{A02CCBF6-9982-4A35-8E84-A214E631E92E}"/>
              </a:ext>
            </a:extLst>
          </p:cNvPr>
          <p:cNvSpPr/>
          <p:nvPr/>
        </p:nvSpPr>
        <p:spPr>
          <a:xfrm>
            <a:off x="5408393" y="3978228"/>
            <a:ext cx="224452" cy="21845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34" name="Ευθεία γραμμή σύνδεσης 33">
            <a:extLst>
              <a:ext uri="{FF2B5EF4-FFF2-40B4-BE49-F238E27FC236}">
                <a16:creationId xmlns:a16="http://schemas.microsoft.com/office/drawing/2014/main" xmlns="" id="{2A3626D8-57E1-45CC-8788-AB1D231CECAA}"/>
              </a:ext>
            </a:extLst>
          </p:cNvPr>
          <p:cNvCxnSpPr>
            <a:cxnSpLocks/>
          </p:cNvCxnSpPr>
          <p:nvPr/>
        </p:nvCxnSpPr>
        <p:spPr>
          <a:xfrm flipH="1">
            <a:off x="5138705" y="4190810"/>
            <a:ext cx="402053" cy="5952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Ορθογώνιο 36">
            <a:extLst>
              <a:ext uri="{FF2B5EF4-FFF2-40B4-BE49-F238E27FC236}">
                <a16:creationId xmlns:a16="http://schemas.microsoft.com/office/drawing/2014/main" xmlns="" id="{F62DA956-8E1E-4EEE-8604-EFA99B52CAEA}"/>
              </a:ext>
            </a:extLst>
          </p:cNvPr>
          <p:cNvSpPr/>
          <p:nvPr/>
        </p:nvSpPr>
        <p:spPr>
          <a:xfrm>
            <a:off x="5072871" y="4773342"/>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Ορθογώνιο 38">
            <a:extLst>
              <a:ext uri="{FF2B5EF4-FFF2-40B4-BE49-F238E27FC236}">
                <a16:creationId xmlns:a16="http://schemas.microsoft.com/office/drawing/2014/main" xmlns="" id="{923DB095-34C3-4102-9BD9-71EE2CFCDAF3}"/>
              </a:ext>
            </a:extLst>
          </p:cNvPr>
          <p:cNvSpPr/>
          <p:nvPr/>
        </p:nvSpPr>
        <p:spPr>
          <a:xfrm>
            <a:off x="5741214" y="4773818"/>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1" name="Ευθεία γραμμή σύνδεσης 40">
            <a:extLst>
              <a:ext uri="{FF2B5EF4-FFF2-40B4-BE49-F238E27FC236}">
                <a16:creationId xmlns:a16="http://schemas.microsoft.com/office/drawing/2014/main" xmlns="" id="{26F98CB0-0000-469D-AA8F-8CD5A4AC6D36}"/>
              </a:ext>
            </a:extLst>
          </p:cNvPr>
          <p:cNvCxnSpPr>
            <a:cxnSpLocks/>
          </p:cNvCxnSpPr>
          <p:nvPr/>
        </p:nvCxnSpPr>
        <p:spPr>
          <a:xfrm>
            <a:off x="5505405" y="4190334"/>
            <a:ext cx="356047" cy="5962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Ορθογώνιο 55">
            <a:extLst>
              <a:ext uri="{FF2B5EF4-FFF2-40B4-BE49-F238E27FC236}">
                <a16:creationId xmlns:a16="http://schemas.microsoft.com/office/drawing/2014/main" xmlns="" id="{D40C09B1-89AB-4B4C-A987-528CF90D2E16}"/>
              </a:ext>
            </a:extLst>
          </p:cNvPr>
          <p:cNvSpPr/>
          <p:nvPr/>
        </p:nvSpPr>
        <p:spPr>
          <a:xfrm>
            <a:off x="6409749" y="476997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Ορθογώνιο 56">
            <a:extLst>
              <a:ext uri="{FF2B5EF4-FFF2-40B4-BE49-F238E27FC236}">
                <a16:creationId xmlns:a16="http://schemas.microsoft.com/office/drawing/2014/main" xmlns="" id="{C8EC2362-09BC-4412-AB88-05505DC59912}"/>
              </a:ext>
            </a:extLst>
          </p:cNvPr>
          <p:cNvSpPr/>
          <p:nvPr/>
        </p:nvSpPr>
        <p:spPr>
          <a:xfrm>
            <a:off x="7047638" y="4766566"/>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Ορθογώνιο 60">
            <a:extLst>
              <a:ext uri="{FF2B5EF4-FFF2-40B4-BE49-F238E27FC236}">
                <a16:creationId xmlns:a16="http://schemas.microsoft.com/office/drawing/2014/main" xmlns="" id="{E36CA2D9-25CE-41EA-98F9-C9796637E665}"/>
              </a:ext>
            </a:extLst>
          </p:cNvPr>
          <p:cNvSpPr/>
          <p:nvPr/>
        </p:nvSpPr>
        <p:spPr>
          <a:xfrm>
            <a:off x="4850010" y="562569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Ορθογώνιο 61">
            <a:extLst>
              <a:ext uri="{FF2B5EF4-FFF2-40B4-BE49-F238E27FC236}">
                <a16:creationId xmlns:a16="http://schemas.microsoft.com/office/drawing/2014/main" xmlns="" id="{6B5B63DF-D7DD-4264-9610-1D73FD513B61}"/>
              </a:ext>
            </a:extLst>
          </p:cNvPr>
          <p:cNvSpPr/>
          <p:nvPr/>
        </p:nvSpPr>
        <p:spPr>
          <a:xfrm>
            <a:off x="5075850" y="562569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Ορθογώνιο 62">
            <a:extLst>
              <a:ext uri="{FF2B5EF4-FFF2-40B4-BE49-F238E27FC236}">
                <a16:creationId xmlns:a16="http://schemas.microsoft.com/office/drawing/2014/main" xmlns="" id="{A0C179E2-067B-4CF8-9C64-D7B81C216CFA}"/>
              </a:ext>
            </a:extLst>
          </p:cNvPr>
          <p:cNvSpPr/>
          <p:nvPr/>
        </p:nvSpPr>
        <p:spPr>
          <a:xfrm>
            <a:off x="5962357" y="5626952"/>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Ορθογώνιο 63">
            <a:extLst>
              <a:ext uri="{FF2B5EF4-FFF2-40B4-BE49-F238E27FC236}">
                <a16:creationId xmlns:a16="http://schemas.microsoft.com/office/drawing/2014/main" xmlns="" id="{9769F816-BEF9-4696-B6B3-82D5C16998C3}"/>
              </a:ext>
            </a:extLst>
          </p:cNvPr>
          <p:cNvSpPr/>
          <p:nvPr/>
        </p:nvSpPr>
        <p:spPr>
          <a:xfrm>
            <a:off x="5734365" y="562569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 name="Ορθογώνιο 64">
            <a:extLst>
              <a:ext uri="{FF2B5EF4-FFF2-40B4-BE49-F238E27FC236}">
                <a16:creationId xmlns:a16="http://schemas.microsoft.com/office/drawing/2014/main" xmlns="" id="{C35C6102-855B-4C5C-AF7A-31AE00C9A676}"/>
              </a:ext>
            </a:extLst>
          </p:cNvPr>
          <p:cNvSpPr/>
          <p:nvPr/>
        </p:nvSpPr>
        <p:spPr>
          <a:xfrm>
            <a:off x="5519153" y="562569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Ορθογώνιο 65">
            <a:extLst>
              <a:ext uri="{FF2B5EF4-FFF2-40B4-BE49-F238E27FC236}">
                <a16:creationId xmlns:a16="http://schemas.microsoft.com/office/drawing/2014/main" xmlns="" id="{19C1F3C6-E356-4647-B357-BA27F165FED1}"/>
              </a:ext>
            </a:extLst>
          </p:cNvPr>
          <p:cNvSpPr/>
          <p:nvPr/>
        </p:nvSpPr>
        <p:spPr>
          <a:xfrm>
            <a:off x="5303941" y="562569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7" name="Ευθεία γραμμή σύνδεσης 76">
            <a:extLst>
              <a:ext uri="{FF2B5EF4-FFF2-40B4-BE49-F238E27FC236}">
                <a16:creationId xmlns:a16="http://schemas.microsoft.com/office/drawing/2014/main" xmlns="" id="{A3E21AC6-6DED-4233-B624-65EA3DCE53FF}"/>
              </a:ext>
            </a:extLst>
          </p:cNvPr>
          <p:cNvCxnSpPr>
            <a:cxnSpLocks/>
          </p:cNvCxnSpPr>
          <p:nvPr/>
        </p:nvCxnSpPr>
        <p:spPr>
          <a:xfrm flipH="1">
            <a:off x="4860291" y="4951999"/>
            <a:ext cx="291141" cy="6617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a:extLst>
              <a:ext uri="{FF2B5EF4-FFF2-40B4-BE49-F238E27FC236}">
                <a16:creationId xmlns:a16="http://schemas.microsoft.com/office/drawing/2014/main" xmlns="" id="{957B8E90-1E90-49B3-9088-987530ACE7AB}"/>
              </a:ext>
            </a:extLst>
          </p:cNvPr>
          <p:cNvCxnSpPr>
            <a:cxnSpLocks/>
          </p:cNvCxnSpPr>
          <p:nvPr/>
        </p:nvCxnSpPr>
        <p:spPr>
          <a:xfrm>
            <a:off x="5182231" y="4951530"/>
            <a:ext cx="14104" cy="6741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 name="Βέλος: Δεξιό 101">
            <a:extLst>
              <a:ext uri="{FF2B5EF4-FFF2-40B4-BE49-F238E27FC236}">
                <a16:creationId xmlns:a16="http://schemas.microsoft.com/office/drawing/2014/main" xmlns="" id="{8D0BCE40-82C3-4C2A-8579-EED4BAA1ADA6}"/>
              </a:ext>
            </a:extLst>
          </p:cNvPr>
          <p:cNvSpPr/>
          <p:nvPr/>
        </p:nvSpPr>
        <p:spPr>
          <a:xfrm rot="6326296">
            <a:off x="2584092" y="4272559"/>
            <a:ext cx="2986937" cy="1331291"/>
          </a:xfrm>
          <a:prstGeom prst="rightArrow">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Ορθογώνιο 102">
            <a:extLst>
              <a:ext uri="{FF2B5EF4-FFF2-40B4-BE49-F238E27FC236}">
                <a16:creationId xmlns:a16="http://schemas.microsoft.com/office/drawing/2014/main" xmlns="" id="{81532D69-4526-4778-B046-9FFD66ABBF87}"/>
              </a:ext>
            </a:extLst>
          </p:cNvPr>
          <p:cNvSpPr/>
          <p:nvPr/>
        </p:nvSpPr>
        <p:spPr>
          <a:xfrm>
            <a:off x="4856589" y="5872809"/>
            <a:ext cx="2666855" cy="6802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Θέση κειμένου 80">
            <a:extLst>
              <a:ext uri="{FF2B5EF4-FFF2-40B4-BE49-F238E27FC236}">
                <a16:creationId xmlns:a16="http://schemas.microsoft.com/office/drawing/2014/main" xmlns="" id="{CFA609ED-9B56-4EFA-8C63-6B3E4436D441}"/>
              </a:ext>
            </a:extLst>
          </p:cNvPr>
          <p:cNvSpPr txBox="1"/>
          <p:nvPr/>
        </p:nvSpPr>
        <p:spPr>
          <a:xfrm>
            <a:off x="4898492" y="5996163"/>
            <a:ext cx="2638693" cy="422910"/>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altLang="en-US" sz="1600" b="1" dirty="0">
                <a:solidFill>
                  <a:schemeClr val="tx1">
                    <a:lumMod val="75000"/>
                    <a:lumOff val="25000"/>
                  </a:schemeClr>
                </a:solidFill>
              </a:rPr>
              <a:t>ΕΚΤΕΛΕΣΤΗΣ ΤΩΝ ΕΡΓΩΝ Βασικά οικονομική υποκίνηση</a:t>
            </a:r>
          </a:p>
        </p:txBody>
      </p:sp>
      <p:cxnSp>
        <p:nvCxnSpPr>
          <p:cNvPr id="126" name="Ευθεία γραμμή σύνδεσης 125">
            <a:extLst>
              <a:ext uri="{FF2B5EF4-FFF2-40B4-BE49-F238E27FC236}">
                <a16:creationId xmlns:a16="http://schemas.microsoft.com/office/drawing/2014/main" xmlns="" id="{51B1520A-214C-4FA4-9CB6-614E6B170704}"/>
              </a:ext>
            </a:extLst>
          </p:cNvPr>
          <p:cNvCxnSpPr>
            <a:cxnSpLocks/>
          </p:cNvCxnSpPr>
          <p:nvPr/>
        </p:nvCxnSpPr>
        <p:spPr>
          <a:xfrm>
            <a:off x="5187994" y="4948307"/>
            <a:ext cx="337283" cy="6698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Ευθεία γραμμή σύνδεσης 131">
            <a:extLst>
              <a:ext uri="{FF2B5EF4-FFF2-40B4-BE49-F238E27FC236}">
                <a16:creationId xmlns:a16="http://schemas.microsoft.com/office/drawing/2014/main" xmlns="" id="{B863DC26-D2C9-41CD-A486-DBCD32FE8F35}"/>
              </a:ext>
            </a:extLst>
          </p:cNvPr>
          <p:cNvCxnSpPr>
            <a:cxnSpLocks/>
          </p:cNvCxnSpPr>
          <p:nvPr/>
        </p:nvCxnSpPr>
        <p:spPr>
          <a:xfrm flipH="1">
            <a:off x="5539512" y="4949168"/>
            <a:ext cx="291141" cy="6617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3" name="Ευθεία γραμμή σύνδεσης 132">
            <a:extLst>
              <a:ext uri="{FF2B5EF4-FFF2-40B4-BE49-F238E27FC236}">
                <a16:creationId xmlns:a16="http://schemas.microsoft.com/office/drawing/2014/main" xmlns="" id="{CC47B306-FE9B-481B-9387-2749834C5D04}"/>
              </a:ext>
            </a:extLst>
          </p:cNvPr>
          <p:cNvCxnSpPr>
            <a:cxnSpLocks/>
          </p:cNvCxnSpPr>
          <p:nvPr/>
        </p:nvCxnSpPr>
        <p:spPr>
          <a:xfrm>
            <a:off x="5861452" y="4948699"/>
            <a:ext cx="14104" cy="6741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Ευθεία γραμμή σύνδεσης 133">
            <a:extLst>
              <a:ext uri="{FF2B5EF4-FFF2-40B4-BE49-F238E27FC236}">
                <a16:creationId xmlns:a16="http://schemas.microsoft.com/office/drawing/2014/main" xmlns="" id="{192A73D3-81DE-4E43-A5C1-92D1A14D7B3C}"/>
              </a:ext>
            </a:extLst>
          </p:cNvPr>
          <p:cNvCxnSpPr>
            <a:cxnSpLocks/>
          </p:cNvCxnSpPr>
          <p:nvPr/>
        </p:nvCxnSpPr>
        <p:spPr>
          <a:xfrm>
            <a:off x="5867215" y="4945476"/>
            <a:ext cx="337283" cy="6698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5" name="Ευθεία γραμμή σύνδεσης 134">
            <a:extLst>
              <a:ext uri="{FF2B5EF4-FFF2-40B4-BE49-F238E27FC236}">
                <a16:creationId xmlns:a16="http://schemas.microsoft.com/office/drawing/2014/main" xmlns="" id="{0F5E887A-3BCF-4260-87CA-FF96358C559B}"/>
              </a:ext>
            </a:extLst>
          </p:cNvPr>
          <p:cNvCxnSpPr>
            <a:cxnSpLocks/>
          </p:cNvCxnSpPr>
          <p:nvPr/>
        </p:nvCxnSpPr>
        <p:spPr>
          <a:xfrm flipH="1">
            <a:off x="6197833" y="4961100"/>
            <a:ext cx="291141" cy="6617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6" name="Ευθεία γραμμή σύνδεσης 135">
            <a:extLst>
              <a:ext uri="{FF2B5EF4-FFF2-40B4-BE49-F238E27FC236}">
                <a16:creationId xmlns:a16="http://schemas.microsoft.com/office/drawing/2014/main" xmlns="" id="{8FF32980-1031-4E8A-9142-677B064CB91E}"/>
              </a:ext>
            </a:extLst>
          </p:cNvPr>
          <p:cNvCxnSpPr>
            <a:cxnSpLocks/>
          </p:cNvCxnSpPr>
          <p:nvPr/>
        </p:nvCxnSpPr>
        <p:spPr>
          <a:xfrm>
            <a:off x="6519773" y="4960631"/>
            <a:ext cx="14104" cy="6741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Ευθεία γραμμή σύνδεσης 136">
            <a:extLst>
              <a:ext uri="{FF2B5EF4-FFF2-40B4-BE49-F238E27FC236}">
                <a16:creationId xmlns:a16="http://schemas.microsoft.com/office/drawing/2014/main" xmlns="" id="{82CF2BE9-4613-434A-83B0-A95B964C3613}"/>
              </a:ext>
            </a:extLst>
          </p:cNvPr>
          <p:cNvCxnSpPr>
            <a:cxnSpLocks/>
          </p:cNvCxnSpPr>
          <p:nvPr/>
        </p:nvCxnSpPr>
        <p:spPr>
          <a:xfrm>
            <a:off x="6525536" y="4957408"/>
            <a:ext cx="337283" cy="6698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Ευθεία γραμμή σύνδεσης 137">
            <a:extLst>
              <a:ext uri="{FF2B5EF4-FFF2-40B4-BE49-F238E27FC236}">
                <a16:creationId xmlns:a16="http://schemas.microsoft.com/office/drawing/2014/main" xmlns="" id="{FA7ED9A5-E149-4CCA-82FF-165966561D55}"/>
              </a:ext>
            </a:extLst>
          </p:cNvPr>
          <p:cNvCxnSpPr>
            <a:cxnSpLocks/>
          </p:cNvCxnSpPr>
          <p:nvPr/>
        </p:nvCxnSpPr>
        <p:spPr>
          <a:xfrm flipH="1">
            <a:off x="6851657" y="4936452"/>
            <a:ext cx="291141" cy="6617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9" name="Ευθεία γραμμή σύνδεσης 138">
            <a:extLst>
              <a:ext uri="{FF2B5EF4-FFF2-40B4-BE49-F238E27FC236}">
                <a16:creationId xmlns:a16="http://schemas.microsoft.com/office/drawing/2014/main" xmlns="" id="{00A1F69A-F859-4ECF-BF4C-C916060579CD}"/>
              </a:ext>
            </a:extLst>
          </p:cNvPr>
          <p:cNvCxnSpPr>
            <a:cxnSpLocks/>
          </p:cNvCxnSpPr>
          <p:nvPr/>
        </p:nvCxnSpPr>
        <p:spPr>
          <a:xfrm>
            <a:off x="7173597" y="4935983"/>
            <a:ext cx="14104" cy="6741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Ευθεία γραμμή σύνδεσης 139">
            <a:extLst>
              <a:ext uri="{FF2B5EF4-FFF2-40B4-BE49-F238E27FC236}">
                <a16:creationId xmlns:a16="http://schemas.microsoft.com/office/drawing/2014/main" xmlns="" id="{C6440AC6-1428-438B-9F4A-3D2BF2A6306C}"/>
              </a:ext>
            </a:extLst>
          </p:cNvPr>
          <p:cNvCxnSpPr>
            <a:cxnSpLocks/>
          </p:cNvCxnSpPr>
          <p:nvPr/>
        </p:nvCxnSpPr>
        <p:spPr>
          <a:xfrm>
            <a:off x="7179360" y="4932760"/>
            <a:ext cx="344084" cy="6667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2" name="Ορθογώνιο 141">
            <a:extLst>
              <a:ext uri="{FF2B5EF4-FFF2-40B4-BE49-F238E27FC236}">
                <a16:creationId xmlns:a16="http://schemas.microsoft.com/office/drawing/2014/main" xmlns="" id="{48D0F4A2-509F-4C1F-B8D5-2169BBB3C5C9}"/>
              </a:ext>
            </a:extLst>
          </p:cNvPr>
          <p:cNvSpPr/>
          <p:nvPr/>
        </p:nvSpPr>
        <p:spPr>
          <a:xfrm>
            <a:off x="6750593" y="3962766"/>
            <a:ext cx="224452" cy="21845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43" name="Ευθεία γραμμή σύνδεσης 142">
            <a:extLst>
              <a:ext uri="{FF2B5EF4-FFF2-40B4-BE49-F238E27FC236}">
                <a16:creationId xmlns:a16="http://schemas.microsoft.com/office/drawing/2014/main" xmlns="" id="{9F98DD58-BC56-469C-90C5-4C3C78F70699}"/>
              </a:ext>
            </a:extLst>
          </p:cNvPr>
          <p:cNvCxnSpPr>
            <a:cxnSpLocks/>
          </p:cNvCxnSpPr>
          <p:nvPr/>
        </p:nvCxnSpPr>
        <p:spPr>
          <a:xfrm flipH="1">
            <a:off x="6480905" y="4175348"/>
            <a:ext cx="402053" cy="5952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4" name="Ευθεία γραμμή σύνδεσης 143">
            <a:extLst>
              <a:ext uri="{FF2B5EF4-FFF2-40B4-BE49-F238E27FC236}">
                <a16:creationId xmlns:a16="http://schemas.microsoft.com/office/drawing/2014/main" xmlns="" id="{451ADE79-7367-40F5-925F-80854530CFBE}"/>
              </a:ext>
            </a:extLst>
          </p:cNvPr>
          <p:cNvCxnSpPr>
            <a:cxnSpLocks/>
          </p:cNvCxnSpPr>
          <p:nvPr/>
        </p:nvCxnSpPr>
        <p:spPr>
          <a:xfrm>
            <a:off x="6847605" y="4174872"/>
            <a:ext cx="356047" cy="5962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8" name="Θέση κειμένου 80">
            <a:extLst>
              <a:ext uri="{FF2B5EF4-FFF2-40B4-BE49-F238E27FC236}">
                <a16:creationId xmlns:a16="http://schemas.microsoft.com/office/drawing/2014/main" xmlns="" id="{1E160DB5-DD47-47F0-A816-283760529CAE}"/>
              </a:ext>
            </a:extLst>
          </p:cNvPr>
          <p:cNvSpPr txBox="1"/>
          <p:nvPr/>
        </p:nvSpPr>
        <p:spPr>
          <a:xfrm rot="17147976">
            <a:off x="3063295" y="4768908"/>
            <a:ext cx="2364251" cy="354940"/>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altLang="en-US" sz="1500" b="1" dirty="0">
                <a:solidFill>
                  <a:schemeClr val="tx1">
                    <a:lumMod val="75000"/>
                    <a:lumOff val="25000"/>
                  </a:schemeClr>
                </a:solidFill>
              </a:rPr>
              <a:t>Εντολές για εκτέλεση έργων</a:t>
            </a:r>
          </a:p>
        </p:txBody>
      </p:sp>
      <p:sp>
        <p:nvSpPr>
          <p:cNvPr id="149" name="Θέση κειμένου 80">
            <a:extLst>
              <a:ext uri="{FF2B5EF4-FFF2-40B4-BE49-F238E27FC236}">
                <a16:creationId xmlns:a16="http://schemas.microsoft.com/office/drawing/2014/main" xmlns="" id="{35A97633-2C40-43A6-AB6C-1E33D5AEC733}"/>
              </a:ext>
            </a:extLst>
          </p:cNvPr>
          <p:cNvSpPr txBox="1"/>
          <p:nvPr/>
        </p:nvSpPr>
        <p:spPr>
          <a:xfrm rot="17147976">
            <a:off x="3391400" y="4654194"/>
            <a:ext cx="1234693" cy="281070"/>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altLang="en-US" sz="1600" b="1" dirty="0">
                <a:solidFill>
                  <a:schemeClr val="tx1">
                    <a:lumMod val="75000"/>
                    <a:lumOff val="25000"/>
                  </a:schemeClr>
                </a:solidFill>
              </a:rPr>
              <a:t>ΕΞΟΥΣΙΑ</a:t>
            </a:r>
          </a:p>
        </p:txBody>
      </p:sp>
      <p:sp>
        <p:nvSpPr>
          <p:cNvPr id="150" name="Βέλος: Δεξιό 149">
            <a:extLst>
              <a:ext uri="{FF2B5EF4-FFF2-40B4-BE49-F238E27FC236}">
                <a16:creationId xmlns:a16="http://schemas.microsoft.com/office/drawing/2014/main" xmlns="" id="{B7363AE0-F772-46B6-9266-97CE7C0DA9E8}"/>
              </a:ext>
            </a:extLst>
          </p:cNvPr>
          <p:cNvSpPr/>
          <p:nvPr/>
        </p:nvSpPr>
        <p:spPr>
          <a:xfrm rot="14725620">
            <a:off x="6715418" y="4270787"/>
            <a:ext cx="3014584" cy="1331291"/>
          </a:xfrm>
          <a:prstGeom prst="rightArrow">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1" name="Θέση κειμένου 80">
            <a:extLst>
              <a:ext uri="{FF2B5EF4-FFF2-40B4-BE49-F238E27FC236}">
                <a16:creationId xmlns:a16="http://schemas.microsoft.com/office/drawing/2014/main" xmlns="" id="{D6FDC0D4-1E35-4714-899E-B94D6AB61B24}"/>
              </a:ext>
            </a:extLst>
          </p:cNvPr>
          <p:cNvSpPr txBox="1"/>
          <p:nvPr/>
        </p:nvSpPr>
        <p:spPr>
          <a:xfrm rot="3947300">
            <a:off x="6875564" y="4948452"/>
            <a:ext cx="2364251" cy="354940"/>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altLang="en-US" sz="1500" b="1" dirty="0">
                <a:solidFill>
                  <a:schemeClr val="tx1">
                    <a:lumMod val="75000"/>
                    <a:lumOff val="25000"/>
                  </a:schemeClr>
                </a:solidFill>
              </a:rPr>
              <a:t>Εκτέλεσης των έργων</a:t>
            </a:r>
          </a:p>
        </p:txBody>
      </p:sp>
      <p:sp>
        <p:nvSpPr>
          <p:cNvPr id="152" name="Θέση κειμένου 80">
            <a:extLst>
              <a:ext uri="{FF2B5EF4-FFF2-40B4-BE49-F238E27FC236}">
                <a16:creationId xmlns:a16="http://schemas.microsoft.com/office/drawing/2014/main" xmlns="" id="{8683C274-88E9-4312-B1FE-9175E10BD2A7}"/>
              </a:ext>
            </a:extLst>
          </p:cNvPr>
          <p:cNvSpPr txBox="1"/>
          <p:nvPr/>
        </p:nvSpPr>
        <p:spPr>
          <a:xfrm rot="3890530">
            <a:off x="7531628" y="4799960"/>
            <a:ext cx="1599853" cy="279915"/>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altLang="en-US" sz="1600" b="1" dirty="0">
                <a:solidFill>
                  <a:schemeClr val="tx1">
                    <a:lumMod val="75000"/>
                    <a:lumOff val="25000"/>
                  </a:schemeClr>
                </a:solidFill>
              </a:rPr>
              <a:t>ΥΠΕΥΘΥΝΟΤΗΤΑ</a:t>
            </a:r>
          </a:p>
        </p:txBody>
      </p:sp>
      <p:sp>
        <p:nvSpPr>
          <p:cNvPr id="159" name="Ορθογώνιο 158">
            <a:extLst>
              <a:ext uri="{FF2B5EF4-FFF2-40B4-BE49-F238E27FC236}">
                <a16:creationId xmlns:a16="http://schemas.microsoft.com/office/drawing/2014/main" xmlns="" id="{8FEBDAD3-65D9-416C-81C3-1A6861A90553}"/>
              </a:ext>
            </a:extLst>
          </p:cNvPr>
          <p:cNvSpPr/>
          <p:nvPr/>
        </p:nvSpPr>
        <p:spPr>
          <a:xfrm>
            <a:off x="6200061" y="561902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0" name="Ορθογώνιο 159">
            <a:extLst>
              <a:ext uri="{FF2B5EF4-FFF2-40B4-BE49-F238E27FC236}">
                <a16:creationId xmlns:a16="http://schemas.microsoft.com/office/drawing/2014/main" xmlns="" id="{13819BDF-2CF9-4D63-A3F6-8FB603CE23E1}"/>
              </a:ext>
            </a:extLst>
          </p:cNvPr>
          <p:cNvSpPr/>
          <p:nvPr/>
        </p:nvSpPr>
        <p:spPr>
          <a:xfrm>
            <a:off x="6425901" y="561902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1" name="Ορθογώνιο 160">
            <a:extLst>
              <a:ext uri="{FF2B5EF4-FFF2-40B4-BE49-F238E27FC236}">
                <a16:creationId xmlns:a16="http://schemas.microsoft.com/office/drawing/2014/main" xmlns="" id="{55A83ED0-0B3A-4F9C-A083-9E4646643B59}"/>
              </a:ext>
            </a:extLst>
          </p:cNvPr>
          <p:cNvSpPr/>
          <p:nvPr/>
        </p:nvSpPr>
        <p:spPr>
          <a:xfrm>
            <a:off x="7312408" y="5620282"/>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2" name="Ορθογώνιο 161">
            <a:extLst>
              <a:ext uri="{FF2B5EF4-FFF2-40B4-BE49-F238E27FC236}">
                <a16:creationId xmlns:a16="http://schemas.microsoft.com/office/drawing/2014/main" xmlns="" id="{C18B645D-AB38-4076-BF25-7ABAD12DF29A}"/>
              </a:ext>
            </a:extLst>
          </p:cNvPr>
          <p:cNvSpPr/>
          <p:nvPr/>
        </p:nvSpPr>
        <p:spPr>
          <a:xfrm>
            <a:off x="7084416" y="561902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3" name="Ορθογώνιο 162">
            <a:extLst>
              <a:ext uri="{FF2B5EF4-FFF2-40B4-BE49-F238E27FC236}">
                <a16:creationId xmlns:a16="http://schemas.microsoft.com/office/drawing/2014/main" xmlns="" id="{B8048CB0-2668-42D5-83B7-D127EF242B99}"/>
              </a:ext>
            </a:extLst>
          </p:cNvPr>
          <p:cNvSpPr/>
          <p:nvPr/>
        </p:nvSpPr>
        <p:spPr>
          <a:xfrm>
            <a:off x="6869204" y="561902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4" name="Ορθογώνιο 163">
            <a:extLst>
              <a:ext uri="{FF2B5EF4-FFF2-40B4-BE49-F238E27FC236}">
                <a16:creationId xmlns:a16="http://schemas.microsoft.com/office/drawing/2014/main" xmlns="" id="{F55910EE-1295-4E52-A7A9-73785F6F8650}"/>
              </a:ext>
            </a:extLst>
          </p:cNvPr>
          <p:cNvSpPr/>
          <p:nvPr/>
        </p:nvSpPr>
        <p:spPr>
          <a:xfrm>
            <a:off x="6653992" y="5619027"/>
            <a:ext cx="215212" cy="1781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13254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Θέση κειμένου 13"/>
          <p:cNvSpPr>
            <a:spLocks noGrp="1"/>
          </p:cNvSpPr>
          <p:nvPr>
            <p:ph type="body" sz="quarter" idx="32"/>
          </p:nvPr>
        </p:nvSpPr>
        <p:spPr>
          <a:xfrm>
            <a:off x="2795086" y="1807424"/>
            <a:ext cx="2045503" cy="1761039"/>
          </a:xfrm>
        </p:spPr>
        <p:txBody>
          <a:bodyPr rtlCol="0"/>
          <a:lstStyle/>
          <a:p>
            <a:pPr algn="ctr"/>
            <a:r>
              <a:rPr lang="el-GR" sz="1600" dirty="0"/>
              <a:t>Δεδομένου λοιπόν ότι τα </a:t>
            </a:r>
            <a:r>
              <a:rPr lang="el-GR" sz="1600" b="1" dirty="0"/>
              <a:t>άτομα</a:t>
            </a:r>
            <a:r>
              <a:rPr lang="el-GR" sz="1600" dirty="0"/>
              <a:t> </a:t>
            </a:r>
            <a:r>
              <a:rPr lang="el-GR" sz="1600" b="1" dirty="0"/>
              <a:t>εργάζονται</a:t>
            </a:r>
            <a:r>
              <a:rPr lang="el-GR" sz="1600" dirty="0"/>
              <a:t> αποκλειστικά και μόνο λόγω </a:t>
            </a:r>
            <a:r>
              <a:rPr lang="el-GR" sz="1600" b="1" dirty="0"/>
              <a:t>οικονομικών κινήτρων</a:t>
            </a:r>
          </a:p>
          <a:p>
            <a:pPr algn="ctr"/>
            <a:endParaRPr lang="el-GR" sz="1600" dirty="0"/>
          </a:p>
        </p:txBody>
      </p:sp>
      <p:pic>
        <p:nvPicPr>
          <p:cNvPr id="35" name="Θέση εικόνας 15" descr="Ομάδα"/>
          <p:cNvPicPr>
            <a:picLocks noChangeAspect="1"/>
          </p:cNvPicPr>
          <p:nvPr/>
        </p:nvPicPr>
        <p:blipFill>
          <a:blip r:embed="rId3"/>
          <a:srcRect/>
          <a:stretch>
            <a:fillRect/>
          </a:stretch>
        </p:blipFill>
        <p:spPr>
          <a:xfrm>
            <a:off x="5720439" y="4065753"/>
            <a:ext cx="783871" cy="783871"/>
          </a:xfrm>
          <a:prstGeom prst="rect">
            <a:avLst/>
          </a:prstGeom>
          <a:noFill/>
          <a:ln w="95250" cap="sq" cmpd="sng" algn="ctr">
            <a:noFill/>
            <a:prstDash val="solid"/>
            <a:miter lim="800000"/>
            <a:headEnd/>
            <a:tailEnd/>
          </a:ln>
          <a:effectLst/>
        </p:spPr>
      </p:pic>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24</a:t>
            </a:fld>
            <a:endParaRPr lang="el-GR" dirty="0"/>
          </a:p>
        </p:txBody>
      </p:sp>
      <p:sp>
        <p:nvSpPr>
          <p:cNvPr id="22" name="Θέση κειμένου 13">
            <a:extLst>
              <a:ext uri="{FF2B5EF4-FFF2-40B4-BE49-F238E27FC236}">
                <a16:creationId xmlns:a16="http://schemas.microsoft.com/office/drawing/2014/main" xmlns="" id="{1E4F1ABF-4CFA-4512-B147-1D351F46A371}"/>
              </a:ext>
            </a:extLst>
          </p:cNvPr>
          <p:cNvSpPr txBox="1">
            <a:spLocks/>
          </p:cNvSpPr>
          <p:nvPr/>
        </p:nvSpPr>
        <p:spPr>
          <a:xfrm>
            <a:off x="5189399" y="1780530"/>
            <a:ext cx="1980000"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Το </a:t>
            </a:r>
            <a:r>
              <a:rPr lang="el-GR" sz="1600" b="1" dirty="0"/>
              <a:t>μοντέλο υποκίνησης </a:t>
            </a:r>
            <a:r>
              <a:rPr lang="el-GR" sz="1600" dirty="0"/>
              <a:t>που προτείνεται από τον F. </a:t>
            </a:r>
            <a:r>
              <a:rPr lang="el-GR" sz="1600" dirty="0" err="1"/>
              <a:t>Taylor</a:t>
            </a:r>
            <a:r>
              <a:rPr lang="el-GR" sz="1600" dirty="0"/>
              <a:t>, αποβλέπει σε μία ενίσχυση ή τροποποίηση της συμπεριφοράς των εργαζομένων</a:t>
            </a:r>
          </a:p>
        </p:txBody>
      </p:sp>
      <p:sp>
        <p:nvSpPr>
          <p:cNvPr id="23" name="Θέση κειμένου 13">
            <a:extLst>
              <a:ext uri="{FF2B5EF4-FFF2-40B4-BE49-F238E27FC236}">
                <a16:creationId xmlns:a16="http://schemas.microsoft.com/office/drawing/2014/main" xmlns="" id="{BAE1B9ED-DD01-4B3A-BF6E-C4D2B63B17DB}"/>
              </a:ext>
            </a:extLst>
          </p:cNvPr>
          <p:cNvSpPr txBox="1">
            <a:spLocks/>
          </p:cNvSpPr>
          <p:nvPr/>
        </p:nvSpPr>
        <p:spPr>
          <a:xfrm>
            <a:off x="7416914" y="1777771"/>
            <a:ext cx="1980000"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Με τη </a:t>
            </a:r>
            <a:r>
              <a:rPr lang="el-GR" sz="1600" b="1" dirty="0"/>
              <a:t>χρησιμοποίηση κινήτρων </a:t>
            </a:r>
            <a:r>
              <a:rPr lang="el-GR" sz="1600" dirty="0"/>
              <a:t>θετικού (ανταμοιβή) ή αρνητικού (κύρωση) χαρακτήρα και προσδιορίζεται από τη κυκλική σχέση ανταμοιβή-υποκίνηση-απόδοση-ανταμοιβή</a:t>
            </a:r>
          </a:p>
          <a:p>
            <a:pPr algn="ctr"/>
            <a:endParaRPr lang="el-GR" sz="1600" dirty="0"/>
          </a:p>
        </p:txBody>
      </p:sp>
      <p:sp>
        <p:nvSpPr>
          <p:cNvPr id="30" name="TextBox 29">
            <a:extLst>
              <a:ext uri="{FF2B5EF4-FFF2-40B4-BE49-F238E27FC236}">
                <a16:creationId xmlns:a16="http://schemas.microsoft.com/office/drawing/2014/main" xmlns="" id="{3CA5326E-A773-4942-BEE5-AB7CD1613E5C}"/>
              </a:ext>
            </a:extLst>
          </p:cNvPr>
          <p:cNvSpPr txBox="1"/>
          <p:nvPr/>
        </p:nvSpPr>
        <p:spPr>
          <a:xfrm>
            <a:off x="4684432" y="2301791"/>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7" name="TextBox 36">
            <a:extLst>
              <a:ext uri="{FF2B5EF4-FFF2-40B4-BE49-F238E27FC236}">
                <a16:creationId xmlns:a16="http://schemas.microsoft.com/office/drawing/2014/main" xmlns="" id="{E09B5F35-41E9-4EC8-BCDC-CF3591D97B35}"/>
              </a:ext>
            </a:extLst>
          </p:cNvPr>
          <p:cNvSpPr txBox="1"/>
          <p:nvPr/>
        </p:nvSpPr>
        <p:spPr>
          <a:xfrm>
            <a:off x="7089975" y="2301790"/>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8" name="TextBox 37">
            <a:extLst>
              <a:ext uri="{FF2B5EF4-FFF2-40B4-BE49-F238E27FC236}">
                <a16:creationId xmlns:a16="http://schemas.microsoft.com/office/drawing/2014/main" xmlns="" id="{9EB980C6-E925-4860-9664-2E0C56AEADF5}"/>
              </a:ext>
            </a:extLst>
          </p:cNvPr>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7" name="Γραφικό 5" descr="Κέρματα">
            <a:extLst>
              <a:ext uri="{FF2B5EF4-FFF2-40B4-BE49-F238E27FC236}">
                <a16:creationId xmlns:a16="http://schemas.microsoft.com/office/drawing/2014/main" xmlns="" id="{5F029588-2336-4FD2-B1A3-A34392230C0F}"/>
              </a:ext>
            </a:extLst>
          </p:cNvPr>
          <p:cNvSpPr/>
          <p:nvPr/>
        </p:nvSpPr>
        <p:spPr>
          <a:xfrm>
            <a:off x="3546374" y="4182026"/>
            <a:ext cx="542925" cy="520908"/>
          </a:xfrm>
          <a:custGeom>
            <a:avLst/>
            <a:gdLst>
              <a:gd name="connsiteX0" fmla="*/ 751046 w 809625"/>
              <a:gd name="connsiteY0" fmla="*/ 578644 h 695325"/>
              <a:gd name="connsiteX1" fmla="*/ 712946 w 809625"/>
              <a:gd name="connsiteY1" fmla="*/ 611029 h 695325"/>
              <a:gd name="connsiteX2" fmla="*/ 712946 w 809625"/>
              <a:gd name="connsiteY2" fmla="*/ 576739 h 695325"/>
              <a:gd name="connsiteX3" fmla="*/ 751046 w 809625"/>
              <a:gd name="connsiteY3" fmla="*/ 561499 h 695325"/>
              <a:gd name="connsiteX4" fmla="*/ 751046 w 809625"/>
              <a:gd name="connsiteY4" fmla="*/ 578644 h 695325"/>
              <a:gd name="connsiteX5" fmla="*/ 674846 w 809625"/>
              <a:gd name="connsiteY5" fmla="*/ 515779 h 695325"/>
              <a:gd name="connsiteX6" fmla="*/ 674846 w 809625"/>
              <a:gd name="connsiteY6" fmla="*/ 481489 h 695325"/>
              <a:gd name="connsiteX7" fmla="*/ 712946 w 809625"/>
              <a:gd name="connsiteY7" fmla="*/ 466249 h 695325"/>
              <a:gd name="connsiteX8" fmla="*/ 712946 w 809625"/>
              <a:gd name="connsiteY8" fmla="*/ 483394 h 695325"/>
              <a:gd name="connsiteX9" fmla="*/ 674846 w 809625"/>
              <a:gd name="connsiteY9" fmla="*/ 515779 h 695325"/>
              <a:gd name="connsiteX10" fmla="*/ 674846 w 809625"/>
              <a:gd name="connsiteY10" fmla="*/ 622459 h 695325"/>
              <a:gd name="connsiteX11" fmla="*/ 636746 w 809625"/>
              <a:gd name="connsiteY11" fmla="*/ 629126 h 695325"/>
              <a:gd name="connsiteX12" fmla="*/ 636746 w 809625"/>
              <a:gd name="connsiteY12" fmla="*/ 591979 h 695325"/>
              <a:gd name="connsiteX13" fmla="*/ 674846 w 809625"/>
              <a:gd name="connsiteY13" fmla="*/ 586264 h 695325"/>
              <a:gd name="connsiteX14" fmla="*/ 674846 w 809625"/>
              <a:gd name="connsiteY14" fmla="*/ 622459 h 695325"/>
              <a:gd name="connsiteX15" fmla="*/ 598646 w 809625"/>
              <a:gd name="connsiteY15" fmla="*/ 496729 h 695325"/>
              <a:gd name="connsiteX16" fmla="*/ 636746 w 809625"/>
              <a:gd name="connsiteY16" fmla="*/ 491014 h 695325"/>
              <a:gd name="connsiteX17" fmla="*/ 636746 w 809625"/>
              <a:gd name="connsiteY17" fmla="*/ 527209 h 695325"/>
              <a:gd name="connsiteX18" fmla="*/ 598646 w 809625"/>
              <a:gd name="connsiteY18" fmla="*/ 533876 h 695325"/>
              <a:gd name="connsiteX19" fmla="*/ 598646 w 809625"/>
              <a:gd name="connsiteY19" fmla="*/ 496729 h 695325"/>
              <a:gd name="connsiteX20" fmla="*/ 598646 w 809625"/>
              <a:gd name="connsiteY20" fmla="*/ 633889 h 695325"/>
              <a:gd name="connsiteX21" fmla="*/ 560546 w 809625"/>
              <a:gd name="connsiteY21" fmla="*/ 635794 h 695325"/>
              <a:gd name="connsiteX22" fmla="*/ 560546 w 809625"/>
              <a:gd name="connsiteY22" fmla="*/ 597694 h 695325"/>
              <a:gd name="connsiteX23" fmla="*/ 598646 w 809625"/>
              <a:gd name="connsiteY23" fmla="*/ 595789 h 695325"/>
              <a:gd name="connsiteX24" fmla="*/ 598646 w 809625"/>
              <a:gd name="connsiteY24" fmla="*/ 633889 h 695325"/>
              <a:gd name="connsiteX25" fmla="*/ 522446 w 809625"/>
              <a:gd name="connsiteY25" fmla="*/ 540544 h 695325"/>
              <a:gd name="connsiteX26" fmla="*/ 522446 w 809625"/>
              <a:gd name="connsiteY26" fmla="*/ 502444 h 695325"/>
              <a:gd name="connsiteX27" fmla="*/ 560546 w 809625"/>
              <a:gd name="connsiteY27" fmla="*/ 500539 h 695325"/>
              <a:gd name="connsiteX28" fmla="*/ 560546 w 809625"/>
              <a:gd name="connsiteY28" fmla="*/ 538639 h 695325"/>
              <a:gd name="connsiteX29" fmla="*/ 522446 w 809625"/>
              <a:gd name="connsiteY29" fmla="*/ 540544 h 695325"/>
              <a:gd name="connsiteX30" fmla="*/ 522446 w 809625"/>
              <a:gd name="connsiteY30" fmla="*/ 635794 h 695325"/>
              <a:gd name="connsiteX31" fmla="*/ 484346 w 809625"/>
              <a:gd name="connsiteY31" fmla="*/ 633889 h 695325"/>
              <a:gd name="connsiteX32" fmla="*/ 484346 w 809625"/>
              <a:gd name="connsiteY32" fmla="*/ 597694 h 695325"/>
              <a:gd name="connsiteX33" fmla="*/ 503396 w 809625"/>
              <a:gd name="connsiteY33" fmla="*/ 597694 h 695325"/>
              <a:gd name="connsiteX34" fmla="*/ 522446 w 809625"/>
              <a:gd name="connsiteY34" fmla="*/ 597694 h 695325"/>
              <a:gd name="connsiteX35" fmla="*/ 522446 w 809625"/>
              <a:gd name="connsiteY35" fmla="*/ 635794 h 695325"/>
              <a:gd name="connsiteX36" fmla="*/ 446246 w 809625"/>
              <a:gd name="connsiteY36" fmla="*/ 500539 h 695325"/>
              <a:gd name="connsiteX37" fmla="*/ 484346 w 809625"/>
              <a:gd name="connsiteY37" fmla="*/ 502444 h 695325"/>
              <a:gd name="connsiteX38" fmla="*/ 484346 w 809625"/>
              <a:gd name="connsiteY38" fmla="*/ 540544 h 695325"/>
              <a:gd name="connsiteX39" fmla="*/ 446246 w 809625"/>
              <a:gd name="connsiteY39" fmla="*/ 538639 h 695325"/>
              <a:gd name="connsiteX40" fmla="*/ 446246 w 809625"/>
              <a:gd name="connsiteY40" fmla="*/ 500539 h 695325"/>
              <a:gd name="connsiteX41" fmla="*/ 446246 w 809625"/>
              <a:gd name="connsiteY41" fmla="*/ 629126 h 695325"/>
              <a:gd name="connsiteX42" fmla="*/ 408146 w 809625"/>
              <a:gd name="connsiteY42" fmla="*/ 622459 h 695325"/>
              <a:gd name="connsiteX43" fmla="*/ 408146 w 809625"/>
              <a:gd name="connsiteY43" fmla="*/ 591979 h 695325"/>
              <a:gd name="connsiteX44" fmla="*/ 446246 w 809625"/>
              <a:gd name="connsiteY44" fmla="*/ 595789 h 695325"/>
              <a:gd name="connsiteX45" fmla="*/ 446246 w 809625"/>
              <a:gd name="connsiteY45" fmla="*/ 629126 h 695325"/>
              <a:gd name="connsiteX46" fmla="*/ 370046 w 809625"/>
              <a:gd name="connsiteY46" fmla="*/ 527209 h 695325"/>
              <a:gd name="connsiteX47" fmla="*/ 370046 w 809625"/>
              <a:gd name="connsiteY47" fmla="*/ 490061 h 695325"/>
              <a:gd name="connsiteX48" fmla="*/ 408146 w 809625"/>
              <a:gd name="connsiteY48" fmla="*/ 495776 h 695325"/>
              <a:gd name="connsiteX49" fmla="*/ 408146 w 809625"/>
              <a:gd name="connsiteY49" fmla="*/ 533876 h 695325"/>
              <a:gd name="connsiteX50" fmla="*/ 370046 w 809625"/>
              <a:gd name="connsiteY50" fmla="*/ 527209 h 695325"/>
              <a:gd name="connsiteX51" fmla="*/ 370046 w 809625"/>
              <a:gd name="connsiteY51" fmla="*/ 611029 h 695325"/>
              <a:gd name="connsiteX52" fmla="*/ 331946 w 809625"/>
              <a:gd name="connsiteY52" fmla="*/ 578644 h 695325"/>
              <a:gd name="connsiteX53" fmla="*/ 331946 w 809625"/>
              <a:gd name="connsiteY53" fmla="*/ 576739 h 695325"/>
              <a:gd name="connsiteX54" fmla="*/ 332899 w 809625"/>
              <a:gd name="connsiteY54" fmla="*/ 576739 h 695325"/>
              <a:gd name="connsiteX55" fmla="*/ 340519 w 809625"/>
              <a:gd name="connsiteY55" fmla="*/ 578644 h 695325"/>
              <a:gd name="connsiteX56" fmla="*/ 370046 w 809625"/>
              <a:gd name="connsiteY56" fmla="*/ 585311 h 695325"/>
              <a:gd name="connsiteX57" fmla="*/ 370046 w 809625"/>
              <a:gd name="connsiteY57" fmla="*/ 611029 h 695325"/>
              <a:gd name="connsiteX58" fmla="*/ 217646 w 809625"/>
              <a:gd name="connsiteY58" fmla="*/ 481489 h 695325"/>
              <a:gd name="connsiteX59" fmla="*/ 236696 w 809625"/>
              <a:gd name="connsiteY59" fmla="*/ 482441 h 695325"/>
              <a:gd name="connsiteX60" fmla="*/ 236696 w 809625"/>
              <a:gd name="connsiteY60" fmla="*/ 483394 h 695325"/>
              <a:gd name="connsiteX61" fmla="*/ 246221 w 809625"/>
              <a:gd name="connsiteY61" fmla="*/ 520541 h 695325"/>
              <a:gd name="connsiteX62" fmla="*/ 217646 w 809625"/>
              <a:gd name="connsiteY62" fmla="*/ 518636 h 695325"/>
              <a:gd name="connsiteX63" fmla="*/ 217646 w 809625"/>
              <a:gd name="connsiteY63" fmla="*/ 481489 h 695325"/>
              <a:gd name="connsiteX64" fmla="*/ 179546 w 809625"/>
              <a:gd name="connsiteY64" fmla="*/ 367189 h 695325"/>
              <a:gd name="connsiteX65" fmla="*/ 217646 w 809625"/>
              <a:gd name="connsiteY65" fmla="*/ 372904 h 695325"/>
              <a:gd name="connsiteX66" fmla="*/ 217646 w 809625"/>
              <a:gd name="connsiteY66" fmla="*/ 411004 h 695325"/>
              <a:gd name="connsiteX67" fmla="*/ 179546 w 809625"/>
              <a:gd name="connsiteY67" fmla="*/ 404336 h 695325"/>
              <a:gd name="connsiteX68" fmla="*/ 179546 w 809625"/>
              <a:gd name="connsiteY68" fmla="*/ 367189 h 695325"/>
              <a:gd name="connsiteX69" fmla="*/ 179546 w 809625"/>
              <a:gd name="connsiteY69" fmla="*/ 514826 h 695325"/>
              <a:gd name="connsiteX70" fmla="*/ 141446 w 809625"/>
              <a:gd name="connsiteY70" fmla="*/ 508159 h 695325"/>
              <a:gd name="connsiteX71" fmla="*/ 141446 w 809625"/>
              <a:gd name="connsiteY71" fmla="*/ 471011 h 695325"/>
              <a:gd name="connsiteX72" fmla="*/ 179546 w 809625"/>
              <a:gd name="connsiteY72" fmla="*/ 476726 h 695325"/>
              <a:gd name="connsiteX73" fmla="*/ 179546 w 809625"/>
              <a:gd name="connsiteY73" fmla="*/ 514826 h 695325"/>
              <a:gd name="connsiteX74" fmla="*/ 103346 w 809625"/>
              <a:gd name="connsiteY74" fmla="*/ 359569 h 695325"/>
              <a:gd name="connsiteX75" fmla="*/ 103346 w 809625"/>
              <a:gd name="connsiteY75" fmla="*/ 342424 h 695325"/>
              <a:gd name="connsiteX76" fmla="*/ 141446 w 809625"/>
              <a:gd name="connsiteY76" fmla="*/ 356711 h 695325"/>
              <a:gd name="connsiteX77" fmla="*/ 141446 w 809625"/>
              <a:gd name="connsiteY77" fmla="*/ 391954 h 695325"/>
              <a:gd name="connsiteX78" fmla="*/ 103346 w 809625"/>
              <a:gd name="connsiteY78" fmla="*/ 359569 h 695325"/>
              <a:gd name="connsiteX79" fmla="*/ 103346 w 809625"/>
              <a:gd name="connsiteY79" fmla="*/ 496729 h 695325"/>
              <a:gd name="connsiteX80" fmla="*/ 65246 w 809625"/>
              <a:gd name="connsiteY80" fmla="*/ 464344 h 695325"/>
              <a:gd name="connsiteX81" fmla="*/ 65246 w 809625"/>
              <a:gd name="connsiteY81" fmla="*/ 447199 h 695325"/>
              <a:gd name="connsiteX82" fmla="*/ 103346 w 809625"/>
              <a:gd name="connsiteY82" fmla="*/ 461486 h 695325"/>
              <a:gd name="connsiteX83" fmla="*/ 103346 w 809625"/>
              <a:gd name="connsiteY83" fmla="*/ 496729 h 695325"/>
              <a:gd name="connsiteX84" fmla="*/ 65246 w 809625"/>
              <a:gd name="connsiteY84" fmla="*/ 199549 h 695325"/>
              <a:gd name="connsiteX85" fmla="*/ 103346 w 809625"/>
              <a:gd name="connsiteY85" fmla="*/ 213836 h 695325"/>
              <a:gd name="connsiteX86" fmla="*/ 103346 w 809625"/>
              <a:gd name="connsiteY86" fmla="*/ 249079 h 695325"/>
              <a:gd name="connsiteX87" fmla="*/ 65246 w 809625"/>
              <a:gd name="connsiteY87" fmla="*/ 216694 h 695325"/>
              <a:gd name="connsiteX88" fmla="*/ 65246 w 809625"/>
              <a:gd name="connsiteY88" fmla="*/ 199549 h 695325"/>
              <a:gd name="connsiteX89" fmla="*/ 179546 w 809625"/>
              <a:gd name="connsiteY89" fmla="*/ 230029 h 695325"/>
              <a:gd name="connsiteX90" fmla="*/ 179546 w 809625"/>
              <a:gd name="connsiteY90" fmla="*/ 268129 h 695325"/>
              <a:gd name="connsiteX91" fmla="*/ 141446 w 809625"/>
              <a:gd name="connsiteY91" fmla="*/ 261461 h 695325"/>
              <a:gd name="connsiteX92" fmla="*/ 141446 w 809625"/>
              <a:gd name="connsiteY92" fmla="*/ 224314 h 695325"/>
              <a:gd name="connsiteX93" fmla="*/ 179546 w 809625"/>
              <a:gd name="connsiteY93" fmla="*/ 230029 h 695325"/>
              <a:gd name="connsiteX94" fmla="*/ 274796 w 809625"/>
              <a:gd name="connsiteY94" fmla="*/ 64294 h 695325"/>
              <a:gd name="connsiteX95" fmla="*/ 484346 w 809625"/>
              <a:gd name="connsiteY95" fmla="*/ 121444 h 695325"/>
              <a:gd name="connsiteX96" fmla="*/ 274796 w 809625"/>
              <a:gd name="connsiteY96" fmla="*/ 178594 h 695325"/>
              <a:gd name="connsiteX97" fmla="*/ 65246 w 809625"/>
              <a:gd name="connsiteY97" fmla="*/ 121444 h 695325"/>
              <a:gd name="connsiteX98" fmla="*/ 274796 w 809625"/>
              <a:gd name="connsiteY98" fmla="*/ 64294 h 695325"/>
              <a:gd name="connsiteX99" fmla="*/ 331946 w 809625"/>
              <a:gd name="connsiteY99" fmla="*/ 515779 h 695325"/>
              <a:gd name="connsiteX100" fmla="*/ 293846 w 809625"/>
              <a:gd name="connsiteY100" fmla="*/ 483394 h 695325"/>
              <a:gd name="connsiteX101" fmla="*/ 293846 w 809625"/>
              <a:gd name="connsiteY101" fmla="*/ 466249 h 695325"/>
              <a:gd name="connsiteX102" fmla="*/ 331946 w 809625"/>
              <a:gd name="connsiteY102" fmla="*/ 480536 h 695325"/>
              <a:gd name="connsiteX103" fmla="*/ 331946 w 809625"/>
              <a:gd name="connsiteY103" fmla="*/ 515779 h 695325"/>
              <a:gd name="connsiteX104" fmla="*/ 446246 w 809625"/>
              <a:gd name="connsiteY104" fmla="*/ 249079 h 695325"/>
              <a:gd name="connsiteX105" fmla="*/ 446246 w 809625"/>
              <a:gd name="connsiteY105" fmla="*/ 214789 h 695325"/>
              <a:gd name="connsiteX106" fmla="*/ 484346 w 809625"/>
              <a:gd name="connsiteY106" fmla="*/ 199549 h 695325"/>
              <a:gd name="connsiteX107" fmla="*/ 484346 w 809625"/>
              <a:gd name="connsiteY107" fmla="*/ 216694 h 695325"/>
              <a:gd name="connsiteX108" fmla="*/ 446246 w 809625"/>
              <a:gd name="connsiteY108" fmla="*/ 249079 h 695325"/>
              <a:gd name="connsiteX109" fmla="*/ 370046 w 809625"/>
              <a:gd name="connsiteY109" fmla="*/ 267176 h 695325"/>
              <a:gd name="connsiteX110" fmla="*/ 370046 w 809625"/>
              <a:gd name="connsiteY110" fmla="*/ 230029 h 695325"/>
              <a:gd name="connsiteX111" fmla="*/ 408146 w 809625"/>
              <a:gd name="connsiteY111" fmla="*/ 224314 h 695325"/>
              <a:gd name="connsiteX112" fmla="*/ 408146 w 809625"/>
              <a:gd name="connsiteY112" fmla="*/ 260509 h 695325"/>
              <a:gd name="connsiteX113" fmla="*/ 370046 w 809625"/>
              <a:gd name="connsiteY113" fmla="*/ 267176 h 695325"/>
              <a:gd name="connsiteX114" fmla="*/ 293846 w 809625"/>
              <a:gd name="connsiteY114" fmla="*/ 273844 h 695325"/>
              <a:gd name="connsiteX115" fmla="*/ 293846 w 809625"/>
              <a:gd name="connsiteY115" fmla="*/ 235744 h 695325"/>
              <a:gd name="connsiteX116" fmla="*/ 331946 w 809625"/>
              <a:gd name="connsiteY116" fmla="*/ 233839 h 695325"/>
              <a:gd name="connsiteX117" fmla="*/ 331946 w 809625"/>
              <a:gd name="connsiteY117" fmla="*/ 271939 h 695325"/>
              <a:gd name="connsiteX118" fmla="*/ 293846 w 809625"/>
              <a:gd name="connsiteY118" fmla="*/ 273844 h 695325"/>
              <a:gd name="connsiteX119" fmla="*/ 217646 w 809625"/>
              <a:gd name="connsiteY119" fmla="*/ 271939 h 695325"/>
              <a:gd name="connsiteX120" fmla="*/ 217646 w 809625"/>
              <a:gd name="connsiteY120" fmla="*/ 233839 h 695325"/>
              <a:gd name="connsiteX121" fmla="*/ 255746 w 809625"/>
              <a:gd name="connsiteY121" fmla="*/ 235744 h 695325"/>
              <a:gd name="connsiteX122" fmla="*/ 255746 w 809625"/>
              <a:gd name="connsiteY122" fmla="*/ 273844 h 695325"/>
              <a:gd name="connsiteX123" fmla="*/ 217646 w 809625"/>
              <a:gd name="connsiteY123" fmla="*/ 271939 h 695325"/>
              <a:gd name="connsiteX124" fmla="*/ 712946 w 809625"/>
              <a:gd name="connsiteY124" fmla="*/ 388144 h 695325"/>
              <a:gd name="connsiteX125" fmla="*/ 503396 w 809625"/>
              <a:gd name="connsiteY125" fmla="*/ 445294 h 695325"/>
              <a:gd name="connsiteX126" fmla="*/ 293846 w 809625"/>
              <a:gd name="connsiteY126" fmla="*/ 388144 h 695325"/>
              <a:gd name="connsiteX127" fmla="*/ 503396 w 809625"/>
              <a:gd name="connsiteY127" fmla="*/ 330994 h 695325"/>
              <a:gd name="connsiteX128" fmla="*/ 712946 w 809625"/>
              <a:gd name="connsiteY128" fmla="*/ 388144 h 695325"/>
              <a:gd name="connsiteX129" fmla="*/ 770096 w 809625"/>
              <a:gd name="connsiteY129" fmla="*/ 416719 h 695325"/>
              <a:gd name="connsiteX130" fmla="*/ 770096 w 809625"/>
              <a:gd name="connsiteY130" fmla="*/ 388144 h 695325"/>
              <a:gd name="connsiteX131" fmla="*/ 666274 w 809625"/>
              <a:gd name="connsiteY131" fmla="*/ 292894 h 695325"/>
              <a:gd name="connsiteX132" fmla="*/ 577691 w 809625"/>
              <a:gd name="connsiteY132" fmla="*/ 277654 h 695325"/>
              <a:gd name="connsiteX133" fmla="*/ 578644 w 809625"/>
              <a:gd name="connsiteY133" fmla="*/ 264319 h 695325"/>
              <a:gd name="connsiteX134" fmla="*/ 540544 w 809625"/>
              <a:gd name="connsiteY134" fmla="*/ 197644 h 695325"/>
              <a:gd name="connsiteX135" fmla="*/ 540544 w 809625"/>
              <a:gd name="connsiteY135" fmla="*/ 121444 h 695325"/>
              <a:gd name="connsiteX136" fmla="*/ 436721 w 809625"/>
              <a:gd name="connsiteY136" fmla="*/ 26194 h 695325"/>
              <a:gd name="connsiteX137" fmla="*/ 273844 w 809625"/>
              <a:gd name="connsiteY137" fmla="*/ 7144 h 695325"/>
              <a:gd name="connsiteX138" fmla="*/ 7144 w 809625"/>
              <a:gd name="connsiteY138" fmla="*/ 121444 h 695325"/>
              <a:gd name="connsiteX139" fmla="*/ 7144 w 809625"/>
              <a:gd name="connsiteY139" fmla="*/ 216694 h 695325"/>
              <a:gd name="connsiteX140" fmla="*/ 45244 w 809625"/>
              <a:gd name="connsiteY140" fmla="*/ 283369 h 695325"/>
              <a:gd name="connsiteX141" fmla="*/ 45244 w 809625"/>
              <a:gd name="connsiteY141" fmla="*/ 301466 h 695325"/>
              <a:gd name="connsiteX142" fmla="*/ 7144 w 809625"/>
              <a:gd name="connsiteY142" fmla="*/ 369094 h 695325"/>
              <a:gd name="connsiteX143" fmla="*/ 7144 w 809625"/>
              <a:gd name="connsiteY143" fmla="*/ 464344 h 695325"/>
              <a:gd name="connsiteX144" fmla="*/ 110966 w 809625"/>
              <a:gd name="connsiteY144" fmla="*/ 559594 h 695325"/>
              <a:gd name="connsiteX145" fmla="*/ 273844 w 809625"/>
              <a:gd name="connsiteY145" fmla="*/ 578644 h 695325"/>
              <a:gd name="connsiteX146" fmla="*/ 377666 w 809625"/>
              <a:gd name="connsiteY146" fmla="*/ 673894 h 695325"/>
              <a:gd name="connsiteX147" fmla="*/ 540544 w 809625"/>
              <a:gd name="connsiteY147" fmla="*/ 692944 h 695325"/>
              <a:gd name="connsiteX148" fmla="*/ 807244 w 809625"/>
              <a:gd name="connsiteY148" fmla="*/ 578644 h 695325"/>
              <a:gd name="connsiteX149" fmla="*/ 807244 w 809625"/>
              <a:gd name="connsiteY149" fmla="*/ 483394 h 695325"/>
              <a:gd name="connsiteX150" fmla="*/ 770096 w 809625"/>
              <a:gd name="connsiteY150" fmla="*/ 416719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9625" h="695325">
                <a:moveTo>
                  <a:pt x="751046" y="578644"/>
                </a:moveTo>
                <a:cubicBezTo>
                  <a:pt x="751046" y="591026"/>
                  <a:pt x="736759" y="602456"/>
                  <a:pt x="712946" y="611029"/>
                </a:cubicBezTo>
                <a:lnTo>
                  <a:pt x="712946" y="576739"/>
                </a:lnTo>
                <a:cubicBezTo>
                  <a:pt x="726281" y="572929"/>
                  <a:pt x="739616" y="567214"/>
                  <a:pt x="751046" y="561499"/>
                </a:cubicBezTo>
                <a:lnTo>
                  <a:pt x="751046" y="578644"/>
                </a:lnTo>
                <a:close/>
                <a:moveTo>
                  <a:pt x="674846" y="515779"/>
                </a:moveTo>
                <a:lnTo>
                  <a:pt x="674846" y="481489"/>
                </a:lnTo>
                <a:cubicBezTo>
                  <a:pt x="688181" y="477679"/>
                  <a:pt x="701516" y="471964"/>
                  <a:pt x="712946" y="466249"/>
                </a:cubicBezTo>
                <a:lnTo>
                  <a:pt x="712946" y="483394"/>
                </a:lnTo>
                <a:cubicBezTo>
                  <a:pt x="712946" y="495776"/>
                  <a:pt x="698659" y="507206"/>
                  <a:pt x="674846" y="515779"/>
                </a:cubicBezTo>
                <a:close/>
                <a:moveTo>
                  <a:pt x="674846" y="622459"/>
                </a:moveTo>
                <a:cubicBezTo>
                  <a:pt x="663416" y="625316"/>
                  <a:pt x="650081" y="627221"/>
                  <a:pt x="636746" y="629126"/>
                </a:cubicBezTo>
                <a:lnTo>
                  <a:pt x="636746" y="591979"/>
                </a:lnTo>
                <a:cubicBezTo>
                  <a:pt x="649129" y="590074"/>
                  <a:pt x="662464" y="588169"/>
                  <a:pt x="674846" y="586264"/>
                </a:cubicBezTo>
                <a:lnTo>
                  <a:pt x="674846" y="622459"/>
                </a:lnTo>
                <a:close/>
                <a:moveTo>
                  <a:pt x="598646" y="496729"/>
                </a:moveTo>
                <a:cubicBezTo>
                  <a:pt x="611029" y="494824"/>
                  <a:pt x="624364" y="492919"/>
                  <a:pt x="636746" y="491014"/>
                </a:cubicBezTo>
                <a:lnTo>
                  <a:pt x="636746" y="527209"/>
                </a:lnTo>
                <a:cubicBezTo>
                  <a:pt x="625316" y="530066"/>
                  <a:pt x="611981" y="531971"/>
                  <a:pt x="598646" y="533876"/>
                </a:cubicBezTo>
                <a:lnTo>
                  <a:pt x="598646" y="496729"/>
                </a:lnTo>
                <a:close/>
                <a:moveTo>
                  <a:pt x="598646" y="633889"/>
                </a:moveTo>
                <a:cubicBezTo>
                  <a:pt x="586264" y="634841"/>
                  <a:pt x="573881" y="635794"/>
                  <a:pt x="560546" y="635794"/>
                </a:cubicBezTo>
                <a:lnTo>
                  <a:pt x="560546" y="597694"/>
                </a:lnTo>
                <a:cubicBezTo>
                  <a:pt x="571976" y="597694"/>
                  <a:pt x="585311" y="596741"/>
                  <a:pt x="598646" y="595789"/>
                </a:cubicBezTo>
                <a:lnTo>
                  <a:pt x="598646" y="633889"/>
                </a:lnTo>
                <a:close/>
                <a:moveTo>
                  <a:pt x="522446" y="540544"/>
                </a:moveTo>
                <a:lnTo>
                  <a:pt x="522446" y="502444"/>
                </a:lnTo>
                <a:cubicBezTo>
                  <a:pt x="533876" y="502444"/>
                  <a:pt x="547211" y="501491"/>
                  <a:pt x="560546" y="500539"/>
                </a:cubicBezTo>
                <a:lnTo>
                  <a:pt x="560546" y="538639"/>
                </a:lnTo>
                <a:cubicBezTo>
                  <a:pt x="548164" y="539591"/>
                  <a:pt x="535781" y="539591"/>
                  <a:pt x="522446" y="540544"/>
                </a:cubicBezTo>
                <a:close/>
                <a:moveTo>
                  <a:pt x="522446" y="635794"/>
                </a:moveTo>
                <a:cubicBezTo>
                  <a:pt x="509111" y="635794"/>
                  <a:pt x="496729" y="634841"/>
                  <a:pt x="484346" y="633889"/>
                </a:cubicBezTo>
                <a:lnTo>
                  <a:pt x="484346" y="597694"/>
                </a:lnTo>
                <a:cubicBezTo>
                  <a:pt x="491014" y="597694"/>
                  <a:pt x="496729" y="597694"/>
                  <a:pt x="503396" y="597694"/>
                </a:cubicBezTo>
                <a:cubicBezTo>
                  <a:pt x="509111" y="597694"/>
                  <a:pt x="515779" y="597694"/>
                  <a:pt x="522446" y="597694"/>
                </a:cubicBezTo>
                <a:lnTo>
                  <a:pt x="522446" y="635794"/>
                </a:lnTo>
                <a:close/>
                <a:moveTo>
                  <a:pt x="446246" y="500539"/>
                </a:moveTo>
                <a:cubicBezTo>
                  <a:pt x="458629" y="501491"/>
                  <a:pt x="471011" y="502444"/>
                  <a:pt x="484346" y="502444"/>
                </a:cubicBezTo>
                <a:lnTo>
                  <a:pt x="484346" y="540544"/>
                </a:lnTo>
                <a:cubicBezTo>
                  <a:pt x="471011" y="540544"/>
                  <a:pt x="458629" y="539591"/>
                  <a:pt x="446246" y="538639"/>
                </a:cubicBezTo>
                <a:lnTo>
                  <a:pt x="446246" y="500539"/>
                </a:lnTo>
                <a:close/>
                <a:moveTo>
                  <a:pt x="446246" y="629126"/>
                </a:moveTo>
                <a:cubicBezTo>
                  <a:pt x="432911" y="627221"/>
                  <a:pt x="419576" y="625316"/>
                  <a:pt x="408146" y="622459"/>
                </a:cubicBezTo>
                <a:lnTo>
                  <a:pt x="408146" y="591979"/>
                </a:lnTo>
                <a:cubicBezTo>
                  <a:pt x="420529" y="593884"/>
                  <a:pt x="432911" y="594836"/>
                  <a:pt x="446246" y="595789"/>
                </a:cubicBezTo>
                <a:lnTo>
                  <a:pt x="446246" y="629126"/>
                </a:lnTo>
                <a:close/>
                <a:moveTo>
                  <a:pt x="370046" y="527209"/>
                </a:moveTo>
                <a:lnTo>
                  <a:pt x="370046" y="490061"/>
                </a:lnTo>
                <a:cubicBezTo>
                  <a:pt x="382429" y="491966"/>
                  <a:pt x="394811" y="494824"/>
                  <a:pt x="408146" y="495776"/>
                </a:cubicBezTo>
                <a:lnTo>
                  <a:pt x="408146" y="533876"/>
                </a:lnTo>
                <a:cubicBezTo>
                  <a:pt x="394811" y="531971"/>
                  <a:pt x="381476" y="530066"/>
                  <a:pt x="370046" y="527209"/>
                </a:cubicBezTo>
                <a:close/>
                <a:moveTo>
                  <a:pt x="370046" y="611029"/>
                </a:moveTo>
                <a:cubicBezTo>
                  <a:pt x="346234" y="601504"/>
                  <a:pt x="331946" y="590074"/>
                  <a:pt x="331946" y="578644"/>
                </a:cubicBezTo>
                <a:lnTo>
                  <a:pt x="331946" y="576739"/>
                </a:lnTo>
                <a:cubicBezTo>
                  <a:pt x="331946" y="576739"/>
                  <a:pt x="331946" y="576739"/>
                  <a:pt x="332899" y="576739"/>
                </a:cubicBezTo>
                <a:cubicBezTo>
                  <a:pt x="335756" y="577691"/>
                  <a:pt x="337661" y="578644"/>
                  <a:pt x="340519" y="578644"/>
                </a:cubicBezTo>
                <a:cubicBezTo>
                  <a:pt x="350044" y="581501"/>
                  <a:pt x="359569" y="583406"/>
                  <a:pt x="370046" y="585311"/>
                </a:cubicBezTo>
                <a:lnTo>
                  <a:pt x="370046" y="611029"/>
                </a:lnTo>
                <a:close/>
                <a:moveTo>
                  <a:pt x="217646" y="481489"/>
                </a:moveTo>
                <a:cubicBezTo>
                  <a:pt x="224314" y="481489"/>
                  <a:pt x="230029" y="482441"/>
                  <a:pt x="236696" y="482441"/>
                </a:cubicBezTo>
                <a:lnTo>
                  <a:pt x="236696" y="483394"/>
                </a:lnTo>
                <a:cubicBezTo>
                  <a:pt x="236696" y="496729"/>
                  <a:pt x="239554" y="510064"/>
                  <a:pt x="246221" y="520541"/>
                </a:cubicBezTo>
                <a:cubicBezTo>
                  <a:pt x="236696" y="520541"/>
                  <a:pt x="227171" y="519589"/>
                  <a:pt x="217646" y="518636"/>
                </a:cubicBezTo>
                <a:lnTo>
                  <a:pt x="217646" y="481489"/>
                </a:lnTo>
                <a:close/>
                <a:moveTo>
                  <a:pt x="179546" y="367189"/>
                </a:moveTo>
                <a:cubicBezTo>
                  <a:pt x="191929" y="369094"/>
                  <a:pt x="204311" y="371951"/>
                  <a:pt x="217646" y="372904"/>
                </a:cubicBezTo>
                <a:lnTo>
                  <a:pt x="217646" y="411004"/>
                </a:lnTo>
                <a:cubicBezTo>
                  <a:pt x="204311" y="409099"/>
                  <a:pt x="190976" y="407194"/>
                  <a:pt x="179546" y="404336"/>
                </a:cubicBezTo>
                <a:lnTo>
                  <a:pt x="179546" y="367189"/>
                </a:lnTo>
                <a:close/>
                <a:moveTo>
                  <a:pt x="179546" y="514826"/>
                </a:moveTo>
                <a:cubicBezTo>
                  <a:pt x="166211" y="512921"/>
                  <a:pt x="152876" y="511016"/>
                  <a:pt x="141446" y="508159"/>
                </a:cubicBezTo>
                <a:lnTo>
                  <a:pt x="141446" y="471011"/>
                </a:lnTo>
                <a:cubicBezTo>
                  <a:pt x="153829" y="472916"/>
                  <a:pt x="166211" y="475774"/>
                  <a:pt x="179546" y="476726"/>
                </a:cubicBezTo>
                <a:lnTo>
                  <a:pt x="179546" y="514826"/>
                </a:lnTo>
                <a:close/>
                <a:moveTo>
                  <a:pt x="103346" y="359569"/>
                </a:moveTo>
                <a:lnTo>
                  <a:pt x="103346" y="342424"/>
                </a:lnTo>
                <a:cubicBezTo>
                  <a:pt x="114776" y="348139"/>
                  <a:pt x="127159" y="352901"/>
                  <a:pt x="141446" y="356711"/>
                </a:cubicBezTo>
                <a:lnTo>
                  <a:pt x="141446" y="391954"/>
                </a:lnTo>
                <a:cubicBezTo>
                  <a:pt x="117634" y="383381"/>
                  <a:pt x="103346" y="371951"/>
                  <a:pt x="103346" y="359569"/>
                </a:cubicBezTo>
                <a:close/>
                <a:moveTo>
                  <a:pt x="103346" y="496729"/>
                </a:moveTo>
                <a:cubicBezTo>
                  <a:pt x="79534" y="487204"/>
                  <a:pt x="65246" y="475774"/>
                  <a:pt x="65246" y="464344"/>
                </a:cubicBezTo>
                <a:lnTo>
                  <a:pt x="65246" y="447199"/>
                </a:lnTo>
                <a:cubicBezTo>
                  <a:pt x="76676" y="452914"/>
                  <a:pt x="89059" y="457676"/>
                  <a:pt x="103346" y="461486"/>
                </a:cubicBezTo>
                <a:lnTo>
                  <a:pt x="103346" y="496729"/>
                </a:lnTo>
                <a:close/>
                <a:moveTo>
                  <a:pt x="65246" y="199549"/>
                </a:moveTo>
                <a:cubicBezTo>
                  <a:pt x="76676" y="205264"/>
                  <a:pt x="89059" y="210026"/>
                  <a:pt x="103346" y="213836"/>
                </a:cubicBezTo>
                <a:lnTo>
                  <a:pt x="103346" y="249079"/>
                </a:lnTo>
                <a:cubicBezTo>
                  <a:pt x="79534" y="239554"/>
                  <a:pt x="65246" y="228124"/>
                  <a:pt x="65246" y="216694"/>
                </a:cubicBezTo>
                <a:lnTo>
                  <a:pt x="65246" y="199549"/>
                </a:lnTo>
                <a:close/>
                <a:moveTo>
                  <a:pt x="179546" y="230029"/>
                </a:moveTo>
                <a:lnTo>
                  <a:pt x="179546" y="268129"/>
                </a:lnTo>
                <a:cubicBezTo>
                  <a:pt x="166211" y="266224"/>
                  <a:pt x="152876" y="264319"/>
                  <a:pt x="141446" y="261461"/>
                </a:cubicBezTo>
                <a:lnTo>
                  <a:pt x="141446" y="224314"/>
                </a:lnTo>
                <a:cubicBezTo>
                  <a:pt x="153829" y="226219"/>
                  <a:pt x="166211" y="228124"/>
                  <a:pt x="179546" y="230029"/>
                </a:cubicBezTo>
                <a:close/>
                <a:moveTo>
                  <a:pt x="274796" y="64294"/>
                </a:moveTo>
                <a:cubicBezTo>
                  <a:pt x="391001" y="64294"/>
                  <a:pt x="484346" y="90011"/>
                  <a:pt x="484346" y="121444"/>
                </a:cubicBezTo>
                <a:cubicBezTo>
                  <a:pt x="484346" y="152876"/>
                  <a:pt x="391001" y="178594"/>
                  <a:pt x="274796" y="178594"/>
                </a:cubicBezTo>
                <a:cubicBezTo>
                  <a:pt x="158591" y="178594"/>
                  <a:pt x="65246" y="152876"/>
                  <a:pt x="65246" y="121444"/>
                </a:cubicBezTo>
                <a:cubicBezTo>
                  <a:pt x="65246" y="90011"/>
                  <a:pt x="158591" y="64294"/>
                  <a:pt x="274796" y="64294"/>
                </a:cubicBezTo>
                <a:close/>
                <a:moveTo>
                  <a:pt x="331946" y="515779"/>
                </a:moveTo>
                <a:cubicBezTo>
                  <a:pt x="308134" y="506254"/>
                  <a:pt x="293846" y="494824"/>
                  <a:pt x="293846" y="483394"/>
                </a:cubicBezTo>
                <a:lnTo>
                  <a:pt x="293846" y="466249"/>
                </a:lnTo>
                <a:cubicBezTo>
                  <a:pt x="305276" y="471964"/>
                  <a:pt x="317659" y="476726"/>
                  <a:pt x="331946" y="480536"/>
                </a:cubicBezTo>
                <a:lnTo>
                  <a:pt x="331946" y="515779"/>
                </a:lnTo>
                <a:close/>
                <a:moveTo>
                  <a:pt x="446246" y="249079"/>
                </a:moveTo>
                <a:lnTo>
                  <a:pt x="446246" y="214789"/>
                </a:lnTo>
                <a:cubicBezTo>
                  <a:pt x="459581" y="210979"/>
                  <a:pt x="472916" y="205264"/>
                  <a:pt x="484346" y="199549"/>
                </a:cubicBezTo>
                <a:lnTo>
                  <a:pt x="484346" y="216694"/>
                </a:lnTo>
                <a:cubicBezTo>
                  <a:pt x="484346" y="229076"/>
                  <a:pt x="470059" y="240506"/>
                  <a:pt x="446246" y="249079"/>
                </a:cubicBezTo>
                <a:close/>
                <a:moveTo>
                  <a:pt x="370046" y="267176"/>
                </a:moveTo>
                <a:lnTo>
                  <a:pt x="370046" y="230029"/>
                </a:lnTo>
                <a:cubicBezTo>
                  <a:pt x="382429" y="228124"/>
                  <a:pt x="395764" y="226219"/>
                  <a:pt x="408146" y="224314"/>
                </a:cubicBezTo>
                <a:lnTo>
                  <a:pt x="408146" y="260509"/>
                </a:lnTo>
                <a:cubicBezTo>
                  <a:pt x="396716" y="263366"/>
                  <a:pt x="383381" y="265271"/>
                  <a:pt x="370046" y="267176"/>
                </a:cubicBezTo>
                <a:close/>
                <a:moveTo>
                  <a:pt x="293846" y="273844"/>
                </a:moveTo>
                <a:lnTo>
                  <a:pt x="293846" y="235744"/>
                </a:lnTo>
                <a:cubicBezTo>
                  <a:pt x="305276" y="235744"/>
                  <a:pt x="318611" y="234791"/>
                  <a:pt x="331946" y="233839"/>
                </a:cubicBezTo>
                <a:lnTo>
                  <a:pt x="331946" y="271939"/>
                </a:lnTo>
                <a:cubicBezTo>
                  <a:pt x="319564" y="272891"/>
                  <a:pt x="307181" y="272891"/>
                  <a:pt x="293846" y="273844"/>
                </a:cubicBezTo>
                <a:close/>
                <a:moveTo>
                  <a:pt x="217646" y="271939"/>
                </a:moveTo>
                <a:lnTo>
                  <a:pt x="217646" y="233839"/>
                </a:lnTo>
                <a:cubicBezTo>
                  <a:pt x="230029" y="234791"/>
                  <a:pt x="242411" y="235744"/>
                  <a:pt x="255746" y="235744"/>
                </a:cubicBezTo>
                <a:lnTo>
                  <a:pt x="255746" y="273844"/>
                </a:lnTo>
                <a:cubicBezTo>
                  <a:pt x="242411" y="272891"/>
                  <a:pt x="230029" y="272891"/>
                  <a:pt x="217646" y="271939"/>
                </a:cubicBezTo>
                <a:close/>
                <a:moveTo>
                  <a:pt x="712946" y="388144"/>
                </a:moveTo>
                <a:cubicBezTo>
                  <a:pt x="712946" y="419576"/>
                  <a:pt x="619601" y="445294"/>
                  <a:pt x="503396" y="445294"/>
                </a:cubicBezTo>
                <a:cubicBezTo>
                  <a:pt x="387191" y="445294"/>
                  <a:pt x="293846" y="419576"/>
                  <a:pt x="293846" y="388144"/>
                </a:cubicBezTo>
                <a:cubicBezTo>
                  <a:pt x="293846" y="356711"/>
                  <a:pt x="387191" y="330994"/>
                  <a:pt x="503396" y="330994"/>
                </a:cubicBezTo>
                <a:cubicBezTo>
                  <a:pt x="619601" y="330994"/>
                  <a:pt x="712946" y="356711"/>
                  <a:pt x="712946" y="388144"/>
                </a:cubicBezTo>
                <a:close/>
                <a:moveTo>
                  <a:pt x="770096" y="416719"/>
                </a:moveTo>
                <a:lnTo>
                  <a:pt x="770096" y="388144"/>
                </a:lnTo>
                <a:cubicBezTo>
                  <a:pt x="770096" y="343376"/>
                  <a:pt x="734854" y="310991"/>
                  <a:pt x="666274" y="292894"/>
                </a:cubicBezTo>
                <a:cubicBezTo>
                  <a:pt x="640556" y="286226"/>
                  <a:pt x="611029" y="280511"/>
                  <a:pt x="577691" y="277654"/>
                </a:cubicBezTo>
                <a:cubicBezTo>
                  <a:pt x="578644" y="273844"/>
                  <a:pt x="578644" y="269081"/>
                  <a:pt x="578644" y="264319"/>
                </a:cubicBezTo>
                <a:cubicBezTo>
                  <a:pt x="578644" y="237649"/>
                  <a:pt x="566261" y="214789"/>
                  <a:pt x="540544" y="197644"/>
                </a:cubicBezTo>
                <a:lnTo>
                  <a:pt x="540544" y="121444"/>
                </a:lnTo>
                <a:cubicBezTo>
                  <a:pt x="540544" y="76676"/>
                  <a:pt x="505301" y="44291"/>
                  <a:pt x="436721" y="26194"/>
                </a:cubicBezTo>
                <a:cubicBezTo>
                  <a:pt x="391954" y="13811"/>
                  <a:pt x="334804" y="7144"/>
                  <a:pt x="273844" y="7144"/>
                </a:cubicBezTo>
                <a:cubicBezTo>
                  <a:pt x="193834" y="7144"/>
                  <a:pt x="7144" y="18574"/>
                  <a:pt x="7144" y="121444"/>
                </a:cubicBezTo>
                <a:lnTo>
                  <a:pt x="7144" y="216694"/>
                </a:lnTo>
                <a:cubicBezTo>
                  <a:pt x="7144" y="243364"/>
                  <a:pt x="19526" y="266224"/>
                  <a:pt x="45244" y="283369"/>
                </a:cubicBezTo>
                <a:lnTo>
                  <a:pt x="45244" y="301466"/>
                </a:lnTo>
                <a:cubicBezTo>
                  <a:pt x="22384" y="317659"/>
                  <a:pt x="7144" y="339566"/>
                  <a:pt x="7144" y="369094"/>
                </a:cubicBezTo>
                <a:lnTo>
                  <a:pt x="7144" y="464344"/>
                </a:lnTo>
                <a:cubicBezTo>
                  <a:pt x="7144" y="509111"/>
                  <a:pt x="42386" y="541496"/>
                  <a:pt x="110966" y="559594"/>
                </a:cubicBezTo>
                <a:cubicBezTo>
                  <a:pt x="155734" y="571976"/>
                  <a:pt x="212884" y="578644"/>
                  <a:pt x="273844" y="578644"/>
                </a:cubicBezTo>
                <a:cubicBezTo>
                  <a:pt x="273844" y="623411"/>
                  <a:pt x="309086" y="655796"/>
                  <a:pt x="377666" y="673894"/>
                </a:cubicBezTo>
                <a:cubicBezTo>
                  <a:pt x="422434" y="686276"/>
                  <a:pt x="479584" y="692944"/>
                  <a:pt x="540544" y="692944"/>
                </a:cubicBezTo>
                <a:cubicBezTo>
                  <a:pt x="620554" y="692944"/>
                  <a:pt x="807244" y="681514"/>
                  <a:pt x="807244" y="578644"/>
                </a:cubicBezTo>
                <a:lnTo>
                  <a:pt x="807244" y="483394"/>
                </a:lnTo>
                <a:cubicBezTo>
                  <a:pt x="808196" y="456724"/>
                  <a:pt x="795814" y="433864"/>
                  <a:pt x="770096" y="416719"/>
                </a:cubicBezTo>
                <a:close/>
              </a:path>
            </a:pathLst>
          </a:custGeom>
          <a:solidFill>
            <a:schemeClr val="tx1">
              <a:lumMod val="75000"/>
              <a:lumOff val="25000"/>
            </a:schemeClr>
          </a:solidFill>
          <a:ln w="9525" cap="flat">
            <a:noFill/>
            <a:prstDash val="solid"/>
            <a:miter/>
          </a:ln>
        </p:spPr>
        <p:txBody>
          <a:bodyPr rtlCol="0" anchor="ctr"/>
          <a:lstStyle/>
          <a:p>
            <a:endParaRPr lang="el-GR"/>
          </a:p>
        </p:txBody>
      </p:sp>
      <p:grpSp>
        <p:nvGrpSpPr>
          <p:cNvPr id="10" name="Γραφικό 7" descr="Επανάληψη">
            <a:extLst>
              <a:ext uri="{FF2B5EF4-FFF2-40B4-BE49-F238E27FC236}">
                <a16:creationId xmlns:a16="http://schemas.microsoft.com/office/drawing/2014/main" xmlns="" id="{BA8C489C-C1AE-4CF6-A602-3CEF61B24FF2}"/>
              </a:ext>
            </a:extLst>
          </p:cNvPr>
          <p:cNvGrpSpPr/>
          <p:nvPr/>
        </p:nvGrpSpPr>
        <p:grpSpPr>
          <a:xfrm>
            <a:off x="8014978" y="4065753"/>
            <a:ext cx="783871" cy="799080"/>
            <a:chOff x="9671867" y="4099004"/>
            <a:chExt cx="914400" cy="914400"/>
          </a:xfrm>
          <a:solidFill>
            <a:schemeClr val="tx1">
              <a:lumMod val="75000"/>
              <a:lumOff val="25000"/>
            </a:schemeClr>
          </a:solidFill>
        </p:grpSpPr>
        <p:sp>
          <p:nvSpPr>
            <p:cNvPr id="11" name="Ελεύθερη σχεδίαση: Σχήμα 10">
              <a:extLst>
                <a:ext uri="{FF2B5EF4-FFF2-40B4-BE49-F238E27FC236}">
                  <a16:creationId xmlns:a16="http://schemas.microsoft.com/office/drawing/2014/main" xmlns="" id="{66678606-744E-48B7-8B8F-A20DF14202F2}"/>
                </a:ext>
              </a:extLst>
            </p:cNvPr>
            <p:cNvSpPr/>
            <p:nvPr/>
          </p:nvSpPr>
          <p:spPr>
            <a:xfrm>
              <a:off x="9680916" y="4196635"/>
              <a:ext cx="771525" cy="457200"/>
            </a:xfrm>
            <a:custGeom>
              <a:avLst/>
              <a:gdLst>
                <a:gd name="connsiteX0" fmla="*/ 190024 w 771525"/>
                <a:gd name="connsiteY0" fmla="*/ 451009 h 457200"/>
                <a:gd name="connsiteX1" fmla="*/ 372904 w 771525"/>
                <a:gd name="connsiteY1" fmla="*/ 268129 h 457200"/>
                <a:gd name="connsiteX2" fmla="*/ 270986 w 771525"/>
                <a:gd name="connsiteY2" fmla="*/ 268129 h 457200"/>
                <a:gd name="connsiteX3" fmla="*/ 450056 w 771525"/>
                <a:gd name="connsiteY3" fmla="*/ 158591 h 457200"/>
                <a:gd name="connsiteX4" fmla="*/ 582454 w 771525"/>
                <a:gd name="connsiteY4" fmla="*/ 209074 h 457200"/>
                <a:gd name="connsiteX5" fmla="*/ 768191 w 771525"/>
                <a:gd name="connsiteY5" fmla="*/ 209074 h 457200"/>
                <a:gd name="connsiteX6" fmla="*/ 450056 w 771525"/>
                <a:gd name="connsiteY6" fmla="*/ 7144 h 457200"/>
                <a:gd name="connsiteX7" fmla="*/ 110014 w 771525"/>
                <a:gd name="connsiteY7" fmla="*/ 268129 h 457200"/>
                <a:gd name="connsiteX8" fmla="*/ 7144 w 771525"/>
                <a:gd name="connsiteY8" fmla="*/ 268129 h 457200"/>
                <a:gd name="connsiteX9" fmla="*/ 190024 w 771525"/>
                <a:gd name="connsiteY9" fmla="*/ 45100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190024" y="451009"/>
                  </a:moveTo>
                  <a:lnTo>
                    <a:pt x="372904" y="268129"/>
                  </a:lnTo>
                  <a:lnTo>
                    <a:pt x="270986" y="268129"/>
                  </a:lnTo>
                  <a:cubicBezTo>
                    <a:pt x="304324" y="203359"/>
                    <a:pt x="371951" y="158591"/>
                    <a:pt x="450056" y="158591"/>
                  </a:cubicBezTo>
                  <a:cubicBezTo>
                    <a:pt x="500539" y="158591"/>
                    <a:pt x="547211" y="177641"/>
                    <a:pt x="582454" y="209074"/>
                  </a:cubicBezTo>
                  <a:lnTo>
                    <a:pt x="768191" y="209074"/>
                  </a:lnTo>
                  <a:cubicBezTo>
                    <a:pt x="711994" y="89059"/>
                    <a:pt x="590074" y="7144"/>
                    <a:pt x="450056" y="7144"/>
                  </a:cubicBezTo>
                  <a:cubicBezTo>
                    <a:pt x="287179" y="7144"/>
                    <a:pt x="150019" y="117634"/>
                    <a:pt x="110014" y="268129"/>
                  </a:cubicBezTo>
                  <a:lnTo>
                    <a:pt x="7144" y="268129"/>
                  </a:lnTo>
                  <a:lnTo>
                    <a:pt x="190024" y="451009"/>
                  </a:lnTo>
                  <a:close/>
                </a:path>
              </a:pathLst>
            </a:custGeom>
            <a:grpFill/>
            <a:ln w="9525" cap="flat">
              <a:noFill/>
              <a:prstDash val="solid"/>
              <a:miter/>
            </a:ln>
          </p:spPr>
          <p:txBody>
            <a:bodyPr rtlCol="0" anchor="ctr"/>
            <a:lstStyle/>
            <a:p>
              <a:endParaRPr lang="el-GR"/>
            </a:p>
          </p:txBody>
        </p:sp>
        <p:sp>
          <p:nvSpPr>
            <p:cNvPr id="12" name="Ελεύθερη σχεδίαση: Σχήμα 11">
              <a:extLst>
                <a:ext uri="{FF2B5EF4-FFF2-40B4-BE49-F238E27FC236}">
                  <a16:creationId xmlns:a16="http://schemas.microsoft.com/office/drawing/2014/main" xmlns="" id="{91DB3091-7B4E-4D7F-9413-F4E558053BAF}"/>
                </a:ext>
              </a:extLst>
            </p:cNvPr>
            <p:cNvSpPr/>
            <p:nvPr/>
          </p:nvSpPr>
          <p:spPr>
            <a:xfrm>
              <a:off x="9804741" y="4457620"/>
              <a:ext cx="771525" cy="457200"/>
            </a:xfrm>
            <a:custGeom>
              <a:avLst/>
              <a:gdLst>
                <a:gd name="connsiteX0" fmla="*/ 768191 w 771525"/>
                <a:gd name="connsiteY0" fmla="*/ 190024 h 457200"/>
                <a:gd name="connsiteX1" fmla="*/ 585311 w 771525"/>
                <a:gd name="connsiteY1" fmla="*/ 7144 h 457200"/>
                <a:gd name="connsiteX2" fmla="*/ 402431 w 771525"/>
                <a:gd name="connsiteY2" fmla="*/ 190024 h 457200"/>
                <a:gd name="connsiteX3" fmla="*/ 505301 w 771525"/>
                <a:gd name="connsiteY3" fmla="*/ 190024 h 457200"/>
                <a:gd name="connsiteX4" fmla="*/ 326231 w 771525"/>
                <a:gd name="connsiteY4" fmla="*/ 299561 h 457200"/>
                <a:gd name="connsiteX5" fmla="*/ 193834 w 771525"/>
                <a:gd name="connsiteY5" fmla="*/ 249079 h 457200"/>
                <a:gd name="connsiteX6" fmla="*/ 7144 w 771525"/>
                <a:gd name="connsiteY6" fmla="*/ 249079 h 457200"/>
                <a:gd name="connsiteX7" fmla="*/ 326231 w 771525"/>
                <a:gd name="connsiteY7" fmla="*/ 451009 h 457200"/>
                <a:gd name="connsiteX8" fmla="*/ 666274 w 771525"/>
                <a:gd name="connsiteY8" fmla="*/ 190024 h 457200"/>
                <a:gd name="connsiteX9" fmla="*/ 768191 w 771525"/>
                <a:gd name="connsiteY9" fmla="*/ 19002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768191" y="190024"/>
                  </a:moveTo>
                  <a:lnTo>
                    <a:pt x="585311" y="7144"/>
                  </a:lnTo>
                  <a:lnTo>
                    <a:pt x="402431" y="190024"/>
                  </a:lnTo>
                  <a:lnTo>
                    <a:pt x="505301" y="190024"/>
                  </a:lnTo>
                  <a:cubicBezTo>
                    <a:pt x="471964" y="254794"/>
                    <a:pt x="404336" y="299561"/>
                    <a:pt x="326231" y="299561"/>
                  </a:cubicBezTo>
                  <a:cubicBezTo>
                    <a:pt x="275749" y="299561"/>
                    <a:pt x="229076" y="280511"/>
                    <a:pt x="193834" y="249079"/>
                  </a:cubicBezTo>
                  <a:lnTo>
                    <a:pt x="7144" y="249079"/>
                  </a:lnTo>
                  <a:cubicBezTo>
                    <a:pt x="64294" y="369094"/>
                    <a:pt x="185261" y="451009"/>
                    <a:pt x="326231" y="451009"/>
                  </a:cubicBezTo>
                  <a:cubicBezTo>
                    <a:pt x="489109" y="451009"/>
                    <a:pt x="626269" y="340519"/>
                    <a:pt x="666274" y="190024"/>
                  </a:cubicBezTo>
                  <a:lnTo>
                    <a:pt x="768191" y="190024"/>
                  </a:lnTo>
                  <a:close/>
                </a:path>
              </a:pathLst>
            </a:custGeom>
            <a:grpFill/>
            <a:ln w="9525" cap="flat">
              <a:noFill/>
              <a:prstDash val="solid"/>
              <a:miter/>
            </a:ln>
          </p:spPr>
          <p:txBody>
            <a:bodyPr rtlCol="0" anchor="ctr"/>
            <a:lstStyle/>
            <a:p>
              <a:endParaRPr lang="el-GR"/>
            </a:p>
          </p:txBody>
        </p:sp>
      </p:grpSp>
    </p:spTree>
    <p:extLst>
      <p:ext uri="{BB962C8B-B14F-4D97-AF65-F5344CB8AC3E}">
        <p14:creationId xmlns:p14="http://schemas.microsoft.com/office/powerpoint/2010/main" xmlns="" val="3989642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0" y="822033"/>
            <a:ext cx="5786974" cy="784991"/>
          </a:xfrm>
        </p:spPr>
        <p:txBody>
          <a:bodyPr rtlCol="0"/>
          <a:lstStyle/>
          <a:p>
            <a:pPr algn="r"/>
            <a:r>
              <a:rPr lang="el-GR" sz="2400" b="1" dirty="0">
                <a:solidFill>
                  <a:schemeClr val="bg2">
                    <a:lumMod val="50000"/>
                  </a:schemeClr>
                </a:solidFill>
              </a:rPr>
              <a:t>Το μοντέλο υποκίνησης στην “επιστημονική” οργάνωση της εργασίας</a:t>
            </a:r>
            <a:r>
              <a:rPr lang="el-GR" sz="2400" dirty="0"/>
              <a:t/>
            </a:r>
            <a:br>
              <a:rPr lang="el-GR" sz="2400" dirty="0"/>
            </a:br>
            <a:r>
              <a:rPr lang="el-GR" sz="2400" b="1" dirty="0">
                <a:solidFill>
                  <a:schemeClr val="bg2">
                    <a:lumMod val="50000"/>
                  </a:schemeClr>
                </a:solidFill>
              </a:rPr>
              <a:t/>
            </a:r>
            <a:br>
              <a:rPr lang="el-GR" sz="2400" b="1" dirty="0">
                <a:solidFill>
                  <a:schemeClr val="bg2">
                    <a:lumMod val="50000"/>
                  </a:schemeClr>
                </a:solidFill>
              </a:rPr>
            </a:br>
            <a:endParaRPr lang="el-GR" sz="24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25</a:t>
            </a:fld>
            <a:endParaRPr lang="el-GR" dirty="0"/>
          </a:p>
        </p:txBody>
      </p:sp>
      <p:sp>
        <p:nvSpPr>
          <p:cNvPr id="55" name="TextBox 37"/>
          <p:cNvSpPr txBox="1"/>
          <p:nvPr/>
        </p:nvSpPr>
        <p:spPr>
          <a:xfrm>
            <a:off x="9849030" y="603596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aphicFrame>
        <p:nvGraphicFramePr>
          <p:cNvPr id="53" name="Γράφημα 52">
            <a:extLst>
              <a:ext uri="{FF2B5EF4-FFF2-40B4-BE49-F238E27FC236}">
                <a16:creationId xmlns:a16="http://schemas.microsoft.com/office/drawing/2014/main" xmlns="" id="{58E82D56-0ADB-4D4D-9EB2-431F8E62754D}"/>
              </a:ext>
            </a:extLst>
          </p:cNvPr>
          <p:cNvGraphicFramePr/>
          <p:nvPr>
            <p:extLst>
              <p:ext uri="{D42A27DB-BD31-4B8C-83A1-F6EECF244321}">
                <p14:modId xmlns:p14="http://schemas.microsoft.com/office/powerpoint/2010/main" xmlns="" val="3212632236"/>
              </p:ext>
            </p:extLst>
          </p:nvPr>
        </p:nvGraphicFramePr>
        <p:xfrm>
          <a:off x="4437836" y="2396203"/>
          <a:ext cx="3658738" cy="2897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Γράφημα 53">
            <a:extLst>
              <a:ext uri="{FF2B5EF4-FFF2-40B4-BE49-F238E27FC236}">
                <a16:creationId xmlns:a16="http://schemas.microsoft.com/office/drawing/2014/main" xmlns="" id="{2FB571CE-F913-405C-A5B4-EBBC62C2D73B}"/>
              </a:ext>
            </a:extLst>
          </p:cNvPr>
          <p:cNvGraphicFramePr/>
          <p:nvPr>
            <p:extLst>
              <p:ext uri="{D42A27DB-BD31-4B8C-83A1-F6EECF244321}">
                <p14:modId xmlns:p14="http://schemas.microsoft.com/office/powerpoint/2010/main" xmlns="" val="3961754374"/>
              </p:ext>
            </p:extLst>
          </p:nvPr>
        </p:nvGraphicFramePr>
        <p:xfrm>
          <a:off x="1927717" y="1264813"/>
          <a:ext cx="2014165" cy="1753840"/>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 Placeholder 24">
            <a:extLst>
              <a:ext uri="{FF2B5EF4-FFF2-40B4-BE49-F238E27FC236}">
                <a16:creationId xmlns:a16="http://schemas.microsoft.com/office/drawing/2014/main" xmlns="" id="{19D1DC9D-38BB-4CEE-A918-A2090701A377}"/>
              </a:ext>
            </a:extLst>
          </p:cNvPr>
          <p:cNvSpPr txBox="1">
            <a:spLocks/>
          </p:cNvSpPr>
          <p:nvPr/>
        </p:nvSpPr>
        <p:spPr>
          <a:xfrm>
            <a:off x="5104954" y="3566127"/>
            <a:ext cx="2324502" cy="14966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2000" b="1" dirty="0"/>
              <a:t>ΒΕΛΤΙΩΜΕΝΗ ΑΠΟΔΟΣΗ</a:t>
            </a:r>
            <a:endParaRPr lang="el-GR" sz="2000" dirty="0"/>
          </a:p>
        </p:txBody>
      </p:sp>
      <p:sp>
        <p:nvSpPr>
          <p:cNvPr id="6" name="Ορθογώνιο 5">
            <a:extLst>
              <a:ext uri="{FF2B5EF4-FFF2-40B4-BE49-F238E27FC236}">
                <a16:creationId xmlns:a16="http://schemas.microsoft.com/office/drawing/2014/main" xmlns="" id="{CB7C95C6-F9F3-4BDB-A98A-70C3226DA2B3}"/>
              </a:ext>
            </a:extLst>
          </p:cNvPr>
          <p:cNvSpPr/>
          <p:nvPr/>
        </p:nvSpPr>
        <p:spPr>
          <a:xfrm>
            <a:off x="2274120" y="1989854"/>
            <a:ext cx="1321358" cy="338554"/>
          </a:xfrm>
          <a:prstGeom prst="rect">
            <a:avLst/>
          </a:prstGeom>
        </p:spPr>
        <p:txBody>
          <a:bodyPr wrap="square">
            <a:spAutoFit/>
          </a:bodyPr>
          <a:lstStyle/>
          <a:p>
            <a:pPr algn="ctr"/>
            <a:r>
              <a:rPr lang="el-GR" sz="1600" b="1" dirty="0">
                <a:solidFill>
                  <a:schemeClr val="tx1">
                    <a:lumMod val="75000"/>
                    <a:lumOff val="25000"/>
                  </a:schemeClr>
                </a:solidFill>
              </a:rPr>
              <a:t>ΑΝΤΑΜΟΙΒΗ</a:t>
            </a:r>
          </a:p>
        </p:txBody>
      </p:sp>
      <p:cxnSp>
        <p:nvCxnSpPr>
          <p:cNvPr id="10" name="Ευθύγραμμο βέλος σύνδεσης 9">
            <a:extLst>
              <a:ext uri="{FF2B5EF4-FFF2-40B4-BE49-F238E27FC236}">
                <a16:creationId xmlns:a16="http://schemas.microsoft.com/office/drawing/2014/main" xmlns="" id="{3A616835-ABF5-4973-BAC0-FAFF7272193F}"/>
              </a:ext>
            </a:extLst>
          </p:cNvPr>
          <p:cNvCxnSpPr>
            <a:cxnSpLocks/>
          </p:cNvCxnSpPr>
          <p:nvPr/>
        </p:nvCxnSpPr>
        <p:spPr>
          <a:xfrm>
            <a:off x="3675165" y="2411119"/>
            <a:ext cx="1200551" cy="69024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xmlns="" id="{9B5BD5C9-A587-4380-9AA9-8435F4C2EC7E}"/>
              </a:ext>
            </a:extLst>
          </p:cNvPr>
          <p:cNvCxnSpPr>
            <a:cxnSpLocks/>
          </p:cNvCxnSpPr>
          <p:nvPr/>
        </p:nvCxnSpPr>
        <p:spPr>
          <a:xfrm flipV="1">
            <a:off x="3742008" y="4586067"/>
            <a:ext cx="1200551" cy="612328"/>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Γράφημα 18">
            <a:extLst>
              <a:ext uri="{FF2B5EF4-FFF2-40B4-BE49-F238E27FC236}">
                <a16:creationId xmlns:a16="http://schemas.microsoft.com/office/drawing/2014/main" xmlns="" id="{4AC66F20-BB80-4D65-8F92-D83BA8A6B25F}"/>
              </a:ext>
            </a:extLst>
          </p:cNvPr>
          <p:cNvGraphicFramePr/>
          <p:nvPr>
            <p:extLst>
              <p:ext uri="{D42A27DB-BD31-4B8C-83A1-F6EECF244321}">
                <p14:modId xmlns:p14="http://schemas.microsoft.com/office/powerpoint/2010/main" xmlns="" val="3866863959"/>
              </p:ext>
            </p:extLst>
          </p:nvPr>
        </p:nvGraphicFramePr>
        <p:xfrm>
          <a:off x="1927716" y="4677890"/>
          <a:ext cx="2014165" cy="1753840"/>
        </p:xfrm>
        <a:graphic>
          <a:graphicData uri="http://schemas.openxmlformats.org/drawingml/2006/chart">
            <c:chart xmlns:c="http://schemas.openxmlformats.org/drawingml/2006/chart" xmlns:r="http://schemas.openxmlformats.org/officeDocument/2006/relationships" r:id="rId5"/>
          </a:graphicData>
        </a:graphic>
      </p:graphicFrame>
      <p:sp>
        <p:nvSpPr>
          <p:cNvPr id="20" name="Ορθογώνιο 19">
            <a:extLst>
              <a:ext uri="{FF2B5EF4-FFF2-40B4-BE49-F238E27FC236}">
                <a16:creationId xmlns:a16="http://schemas.microsoft.com/office/drawing/2014/main" xmlns="" id="{9190A37B-5890-443D-8FEB-BF47D735B40C}"/>
              </a:ext>
            </a:extLst>
          </p:cNvPr>
          <p:cNvSpPr/>
          <p:nvPr/>
        </p:nvSpPr>
        <p:spPr>
          <a:xfrm>
            <a:off x="2274120" y="5392747"/>
            <a:ext cx="1321358" cy="338554"/>
          </a:xfrm>
          <a:prstGeom prst="rect">
            <a:avLst/>
          </a:prstGeom>
        </p:spPr>
        <p:txBody>
          <a:bodyPr wrap="square">
            <a:spAutoFit/>
          </a:bodyPr>
          <a:lstStyle/>
          <a:p>
            <a:pPr algn="ctr"/>
            <a:r>
              <a:rPr lang="el-GR" sz="1600" b="1" dirty="0">
                <a:solidFill>
                  <a:schemeClr val="tx1">
                    <a:lumMod val="75000"/>
                    <a:lumOff val="25000"/>
                  </a:schemeClr>
                </a:solidFill>
              </a:rPr>
              <a:t>ΚΥΡΩΣΗ</a:t>
            </a:r>
          </a:p>
        </p:txBody>
      </p:sp>
    </p:spTree>
    <p:extLst>
      <p:ext uri="{BB962C8B-B14F-4D97-AF65-F5344CB8AC3E}">
        <p14:creationId xmlns:p14="http://schemas.microsoft.com/office/powerpoint/2010/main" xmlns="" val="3483621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a:r>
              <a:rPr lang="el-GR" dirty="0"/>
              <a:t>Κατακερματισμένη εργασία</a:t>
            </a:r>
            <a:br>
              <a:rPr lang="el-GR" dirty="0"/>
            </a:br>
            <a:endParaRPr lang="el-GR" dirty="0"/>
          </a:p>
        </p:txBody>
      </p:sp>
      <p:sp>
        <p:nvSpPr>
          <p:cNvPr id="14" name="Θέση κειμένου 13"/>
          <p:cNvSpPr>
            <a:spLocks noGrp="1"/>
          </p:cNvSpPr>
          <p:nvPr>
            <p:ph type="body" sz="quarter" idx="32"/>
          </p:nvPr>
        </p:nvSpPr>
        <p:spPr/>
        <p:txBody>
          <a:bodyPr rtlCol="0"/>
          <a:lstStyle/>
          <a:p>
            <a:pPr algn="ctr"/>
            <a:r>
              <a:rPr lang="el-GR" dirty="0"/>
              <a:t>Η καθιέρωση της κατακερματισμένης εργασίας είχε ως αποτέλεσμα:</a:t>
            </a:r>
          </a:p>
        </p:txBody>
      </p:sp>
      <p:sp>
        <p:nvSpPr>
          <p:cNvPr id="6" name="Θέση κειμένου 5"/>
          <p:cNvSpPr>
            <a:spLocks noGrp="1"/>
          </p:cNvSpPr>
          <p:nvPr>
            <p:ph type="body" sz="quarter" idx="34"/>
          </p:nvPr>
        </p:nvSpPr>
        <p:spPr>
          <a:xfrm>
            <a:off x="2772092" y="4179360"/>
            <a:ext cx="1979930" cy="1216660"/>
          </a:xfrm>
        </p:spPr>
        <p:txBody>
          <a:bodyPr rtlCol="0"/>
          <a:lstStyle/>
          <a:p>
            <a:r>
              <a:rPr lang="el-GR" sz="1800" dirty="0"/>
              <a:t>Τη σημαντική </a:t>
            </a:r>
            <a:r>
              <a:rPr lang="el-GR" sz="1800" b="1" dirty="0"/>
              <a:t>μείωση</a:t>
            </a:r>
            <a:r>
              <a:rPr lang="el-GR" sz="1800" dirty="0"/>
              <a:t> της </a:t>
            </a:r>
            <a:r>
              <a:rPr lang="el-GR" sz="1800" b="1" dirty="0"/>
              <a:t>ικανότητας αντίστασης </a:t>
            </a:r>
            <a:r>
              <a:rPr lang="el-GR" sz="1800" dirty="0"/>
              <a:t>του επαγγελματία εργάτη</a:t>
            </a:r>
          </a:p>
        </p:txBody>
      </p:sp>
      <p:sp>
        <p:nvSpPr>
          <p:cNvPr id="8" name="Θέση κειμένου 7"/>
          <p:cNvSpPr>
            <a:spLocks noGrp="1"/>
          </p:cNvSpPr>
          <p:nvPr>
            <p:ph type="body" sz="quarter" idx="36"/>
          </p:nvPr>
        </p:nvSpPr>
        <p:spPr>
          <a:xfrm>
            <a:off x="5109975" y="4179360"/>
            <a:ext cx="1980000" cy="720000"/>
          </a:xfrm>
        </p:spPr>
        <p:txBody>
          <a:bodyPr rtlCol="0"/>
          <a:lstStyle/>
          <a:p>
            <a:r>
              <a:rPr lang="el-GR" sz="1800" dirty="0"/>
              <a:t>Τη θεμελίωση μιας εργασιακής διαδικασίας που επέτρεπε την </a:t>
            </a:r>
            <a:r>
              <a:rPr lang="el-GR" sz="1800" b="1" dirty="0"/>
              <a:t>ένταξη</a:t>
            </a:r>
            <a:r>
              <a:rPr lang="el-GR" sz="1800" dirty="0"/>
              <a:t> των </a:t>
            </a:r>
            <a:r>
              <a:rPr lang="el-GR" sz="1800" b="1" dirty="0"/>
              <a:t>ανειδίκευτων στη μισθωτή εργασία</a:t>
            </a:r>
          </a:p>
        </p:txBody>
      </p:sp>
      <p:sp>
        <p:nvSpPr>
          <p:cNvPr id="10" name="Θέση κειμένου 9"/>
          <p:cNvSpPr>
            <a:spLocks noGrp="1"/>
          </p:cNvSpPr>
          <p:nvPr>
            <p:ph type="body" sz="quarter" idx="38"/>
          </p:nvPr>
        </p:nvSpPr>
        <p:spPr>
          <a:xfrm>
            <a:off x="7705223" y="4179360"/>
            <a:ext cx="1504047" cy="720090"/>
          </a:xfrm>
        </p:spPr>
        <p:txBody>
          <a:bodyPr rtlCol="0"/>
          <a:lstStyle/>
          <a:p>
            <a:r>
              <a:rPr lang="el-GR" sz="1800" dirty="0"/>
              <a:t>Τη δυνατότητα της εργοδοσίας να </a:t>
            </a:r>
            <a:r>
              <a:rPr lang="el-GR" sz="1800" b="1" dirty="0"/>
              <a:t>στρατολογεί</a:t>
            </a:r>
            <a:r>
              <a:rPr lang="el-GR" sz="1800" dirty="0"/>
              <a:t> το </a:t>
            </a:r>
            <a:r>
              <a:rPr lang="el-GR" sz="1800" b="1" dirty="0"/>
              <a:t>εργατικό δυναμικό </a:t>
            </a:r>
            <a:r>
              <a:rPr lang="el-GR" sz="1800" dirty="0"/>
              <a:t>που χρειαζόταν έξω από τα συνδικάτα</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26</a:t>
            </a:fld>
            <a:endParaRPr lang="el-GR" dirty="0"/>
          </a:p>
        </p:txBody>
      </p:sp>
      <p:pic>
        <p:nvPicPr>
          <p:cNvPr id="18" name="Γραφικό 8" descr="Γρανάζια"/>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28970" y="2406650"/>
            <a:ext cx="734060" cy="734060"/>
          </a:xfrm>
          <a:prstGeom prst="rect">
            <a:avLst/>
          </a:prstGeom>
        </p:spPr>
      </p:pic>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22" name="Γραφικό 21" descr="Καθοδική τάση">
            <a:extLst>
              <a:ext uri="{FF2B5EF4-FFF2-40B4-BE49-F238E27FC236}">
                <a16:creationId xmlns:a16="http://schemas.microsoft.com/office/drawing/2014/main" xmlns="" id="{0E3C20DF-F5DD-401E-A42F-F704FE27593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334385" y="2443823"/>
            <a:ext cx="734060" cy="734060"/>
          </a:xfrm>
          <a:prstGeom prst="rect">
            <a:avLst/>
          </a:prstGeom>
        </p:spPr>
      </p:pic>
      <p:pic>
        <p:nvPicPr>
          <p:cNvPr id="24" name="Γραφικό 23" descr="Σύσκεψη">
            <a:extLst>
              <a:ext uri="{FF2B5EF4-FFF2-40B4-BE49-F238E27FC236}">
                <a16:creationId xmlns:a16="http://schemas.microsoft.com/office/drawing/2014/main" xmlns="" id="{4D5BC22E-07D2-4FEC-A280-4E1D8B374F9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090216" y="2452547"/>
            <a:ext cx="734060" cy="734060"/>
          </a:xfrm>
          <a:prstGeom prst="rect">
            <a:avLst/>
          </a:prstGeom>
        </p:spPr>
      </p:pic>
    </p:spTree>
    <p:extLst>
      <p:ext uri="{BB962C8B-B14F-4D97-AF65-F5344CB8AC3E}">
        <p14:creationId xmlns:p14="http://schemas.microsoft.com/office/powerpoint/2010/main" xmlns="" val="341698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260349" y="1255405"/>
            <a:ext cx="4258945" cy="1409700"/>
          </a:xfrm>
        </p:spPr>
        <p:txBody>
          <a:bodyPr rtlCol="0"/>
          <a:lstStyle/>
          <a:p>
            <a:pPr algn="ctr" rtl="0"/>
            <a:r>
              <a:rPr lang="en-US" sz="2800" b="1" dirty="0"/>
              <a:t>Taylor </a:t>
            </a:r>
            <a:r>
              <a:rPr lang="el-GR" sz="2800" b="1" dirty="0"/>
              <a:t>&amp; συνδικαλισμός</a:t>
            </a:r>
          </a:p>
        </p:txBody>
      </p:sp>
      <p:sp>
        <p:nvSpPr>
          <p:cNvPr id="3" name="Θέση περιεχομένου 2"/>
          <p:cNvSpPr>
            <a:spLocks noGrp="1"/>
          </p:cNvSpPr>
          <p:nvPr>
            <p:ph idx="1"/>
          </p:nvPr>
        </p:nvSpPr>
        <p:spPr>
          <a:xfrm>
            <a:off x="144145" y="2495377"/>
            <a:ext cx="4491355" cy="3900805"/>
          </a:xfrm>
        </p:spPr>
        <p:txBody>
          <a:bodyPr rtlCol="0"/>
          <a:lstStyle/>
          <a:p>
            <a:r>
              <a:rPr lang="el-GR" dirty="0"/>
              <a:t>Ο </a:t>
            </a:r>
            <a:r>
              <a:rPr lang="el-GR" dirty="0" err="1"/>
              <a:t>Taylor</a:t>
            </a:r>
            <a:r>
              <a:rPr lang="el-GR" dirty="0"/>
              <a:t> ήταν </a:t>
            </a:r>
            <a:r>
              <a:rPr lang="el-GR" b="1" dirty="0"/>
              <a:t>συστηματικά εχθρικός </a:t>
            </a:r>
            <a:r>
              <a:rPr lang="el-GR" dirty="0"/>
              <a:t>στο συνδικαλισμό, παρά τις κατά καιρούς δηλώσεις του ότι, ήταν πρόθυμος να τον ανεχθεί</a:t>
            </a:r>
          </a:p>
          <a:p>
            <a:pPr rtl="0"/>
            <a:endParaRPr lang="el-GR" noProof="1"/>
          </a:p>
          <a:p>
            <a:r>
              <a:rPr lang="el-GR" dirty="0"/>
              <a:t>Κατά την άποψή του, ο ρόλος των συνδικάτων ήταν </a:t>
            </a:r>
            <a:r>
              <a:rPr lang="el-GR" b="1" dirty="0"/>
              <a:t>ζημιογόνος</a:t>
            </a:r>
            <a:r>
              <a:rPr lang="el-GR" dirty="0"/>
              <a:t> όχι μόνο για την οικονομία συνολικά, αλλά και για τα πραγματικά συμφέροντα των εργαζομένων</a:t>
            </a:r>
            <a:endParaRPr lang="el-GR" noProof="1"/>
          </a:p>
        </p:txBody>
      </p:sp>
      <p:pic>
        <p:nvPicPr>
          <p:cNvPr id="15" name="Θέση εικόνας 14" descr="εναέρια προβολή αυτοκινητοδρόμων μεγάλης πόλης"/>
          <p:cNvPicPr>
            <a:picLocks noGrp="1" noChangeAspect="1"/>
          </p:cNvPicPr>
          <p:nvPr>
            <p:ph type="pic" sz="quarter" idx="13"/>
          </p:nvPr>
        </p:nvPicPr>
        <p:blipFill>
          <a:blip r:embed="rId3" cstate="screen"/>
          <a:srcRect/>
          <a:stretch>
            <a:fillRect/>
          </a:stretch>
        </p:blipFill>
        <p:spPr/>
      </p:pic>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27</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2052" name="Picture 4" descr="ÎÏÎ¿ÏÎ­Î»ÎµÏÎ¼Î± ÎµÎ¹ÎºÏÎ½Î±Ï Î³Î¹Î± TRADE UNION BLACK WHITE IMAGE">
            <a:extLst>
              <a:ext uri="{FF2B5EF4-FFF2-40B4-BE49-F238E27FC236}">
                <a16:creationId xmlns:a16="http://schemas.microsoft.com/office/drawing/2014/main" xmlns="" id="{4F6AC7B0-DE4E-48CF-84F2-1C6DFFF2386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7318" y="1255405"/>
            <a:ext cx="6974679" cy="39354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9600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Θέση εικόνας 9" descr="Εικόνα παραθύρων κτιρίου">
            <a:extLst>
              <a:ext uri="{FF2B5EF4-FFF2-40B4-BE49-F238E27FC236}">
                <a16:creationId xmlns:a16="http://schemas.microsoft.com/office/drawing/2014/main" xmlns="" id="{C1A9EA34-382E-4747-9FA4-BD1363702CFB}"/>
              </a:ext>
            </a:extLst>
          </p:cNvPr>
          <p:cNvPicPr>
            <a:picLocks noChangeAspect="1"/>
          </p:cNvPicPr>
          <p:nvPr/>
        </p:nvPicPr>
        <p:blipFill>
          <a:blip r:embed="rId3"/>
          <a:stretch>
            <a:fillRect/>
          </a:stretch>
        </p:blipFill>
        <p:spPr>
          <a:xfrm>
            <a:off x="99249" y="208691"/>
            <a:ext cx="4893282" cy="6353804"/>
          </a:xfrm>
          <a:prstGeom prst="rect">
            <a:avLst/>
          </a:prstGeom>
        </p:spPr>
      </p:pic>
      <p:sp>
        <p:nvSpPr>
          <p:cNvPr id="2" name="Τίτλος 1"/>
          <p:cNvSpPr>
            <a:spLocks noGrp="1"/>
          </p:cNvSpPr>
          <p:nvPr>
            <p:ph type="title"/>
          </p:nvPr>
        </p:nvSpPr>
        <p:spPr>
          <a:xfrm>
            <a:off x="5633245" y="371557"/>
            <a:ext cx="5996187" cy="784991"/>
          </a:xfrm>
        </p:spPr>
        <p:txBody>
          <a:bodyPr rtlCol="0"/>
          <a:lstStyle/>
          <a:p>
            <a:pPr algn="ctr"/>
            <a:r>
              <a:rPr lang="el-GR" sz="2800" b="1" dirty="0" err="1"/>
              <a:t>Τεϊλοριστική</a:t>
            </a:r>
            <a:r>
              <a:rPr lang="el-GR" sz="2800" b="1" dirty="0"/>
              <a:t> οργάνωση της εργασίας</a:t>
            </a:r>
            <a:r>
              <a:rPr lang="el-GR" sz="2800" b="1" dirty="0">
                <a:solidFill>
                  <a:schemeClr val="bg2">
                    <a:lumMod val="50000"/>
                  </a:schemeClr>
                </a:solidFill>
              </a:rPr>
              <a:t/>
            </a:r>
            <a:br>
              <a:rPr lang="el-GR" sz="2800" b="1" dirty="0">
                <a:solidFill>
                  <a:schemeClr val="bg2">
                    <a:lumMod val="50000"/>
                  </a:schemeClr>
                </a:solidFill>
              </a:rPr>
            </a:br>
            <a:endParaRPr lang="el-GR" sz="28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28</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8" name="Θέση κειμένου 5">
            <a:extLst>
              <a:ext uri="{FF2B5EF4-FFF2-40B4-BE49-F238E27FC236}">
                <a16:creationId xmlns:a16="http://schemas.microsoft.com/office/drawing/2014/main" xmlns="" id="{4769BDEA-34B8-44E5-87A9-AEB058273699}"/>
              </a:ext>
            </a:extLst>
          </p:cNvPr>
          <p:cNvSpPr txBox="1">
            <a:spLocks/>
          </p:cNvSpPr>
          <p:nvPr/>
        </p:nvSpPr>
        <p:spPr>
          <a:xfrm>
            <a:off x="5661563" y="2169901"/>
            <a:ext cx="2268125" cy="360000"/>
          </a:xfrm>
          <a:prstGeom prst="rect">
            <a:avLst/>
          </a:prstGeom>
        </p:spPr>
        <p:txBody>
          <a:bodyPr rtlCol="0"/>
          <a:lstStyle>
            <a:defPPr rtl="0">
              <a:defRPr lang="en-US"/>
            </a:defPPr>
            <a:lvl1pPr indent="0" algn="ctr">
              <a:lnSpc>
                <a:spcPct val="90000"/>
              </a:lnSpc>
              <a:spcBef>
                <a:spcPts val="1000"/>
              </a:spcBef>
              <a:buClr>
                <a:schemeClr val="accent1"/>
              </a:buClr>
              <a:buFont typeface="Calibri" panose="020F0502020204030204" pitchFamily="34" charset="0"/>
              <a:buNone/>
              <a:defRPr b="1">
                <a:solidFill>
                  <a:schemeClr val="bg2">
                    <a:lumMod val="50000"/>
                  </a:schemeClr>
                </a:solidFill>
              </a:defRPr>
            </a:lvl1pPr>
            <a:lvl2pPr marL="542925" indent="-276225">
              <a:lnSpc>
                <a:spcPct val="90000"/>
              </a:lnSpc>
              <a:spcBef>
                <a:spcPts val="500"/>
              </a:spcBef>
              <a:buClr>
                <a:schemeClr val="accent1"/>
              </a:buClr>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3pPr>
            <a:lvl4pPr marL="10763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4pPr>
            <a:lvl5pPr marL="1343025" indent="-266700">
              <a:lnSpc>
                <a:spcPct val="90000"/>
              </a:lnSpc>
              <a:spcBef>
                <a:spcPts val="500"/>
              </a:spcBef>
              <a:buClr>
                <a:schemeClr val="accent1"/>
              </a:buClr>
              <a:buFont typeface="Wingdings" panose="05000000000000000000" pitchFamily="2" charset="2"/>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dirty="0">
                <a:solidFill>
                  <a:schemeClr val="bg2">
                    <a:lumMod val="25000"/>
                  </a:schemeClr>
                </a:solidFill>
              </a:rPr>
              <a:t>Αγροτικής κυρίως προέλευσης</a:t>
            </a:r>
          </a:p>
        </p:txBody>
      </p:sp>
      <p:sp>
        <p:nvSpPr>
          <p:cNvPr id="30" name="Ορθογώνιο 6" descr="Πλαίσιο επισήμανσης.">
            <a:extLst>
              <a:ext uri="{FF2B5EF4-FFF2-40B4-BE49-F238E27FC236}">
                <a16:creationId xmlns:a16="http://schemas.microsoft.com/office/drawing/2014/main" xmlns="" id="{1527F91B-2CEC-4F73-82BB-6BA2672400E0}"/>
              </a:ext>
            </a:extLst>
          </p:cNvPr>
          <p:cNvSpPr/>
          <p:nvPr/>
        </p:nvSpPr>
        <p:spPr>
          <a:xfrm rot="10800000" flipV="1">
            <a:off x="5456570" y="2702781"/>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56" name="Θέση κειμένου 5">
            <a:extLst>
              <a:ext uri="{FF2B5EF4-FFF2-40B4-BE49-F238E27FC236}">
                <a16:creationId xmlns:a16="http://schemas.microsoft.com/office/drawing/2014/main" xmlns="" id="{6F4B74AA-9726-4BE1-A0FA-099DA574FDF9}"/>
              </a:ext>
            </a:extLst>
          </p:cNvPr>
          <p:cNvSpPr txBox="1">
            <a:spLocks/>
          </p:cNvSpPr>
          <p:nvPr/>
        </p:nvSpPr>
        <p:spPr>
          <a:xfrm>
            <a:off x="9379149" y="2139130"/>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Χωρίς τεχνική εμπειρία</a:t>
            </a:r>
            <a:endParaRPr lang="el-GR" dirty="0"/>
          </a:p>
        </p:txBody>
      </p:sp>
      <p:sp>
        <p:nvSpPr>
          <p:cNvPr id="57" name="Ορθογώνιο 6" descr="Πλαίσιο επισήμανσης.">
            <a:extLst>
              <a:ext uri="{FF2B5EF4-FFF2-40B4-BE49-F238E27FC236}">
                <a16:creationId xmlns:a16="http://schemas.microsoft.com/office/drawing/2014/main" xmlns="" id="{1D0769C7-490F-4035-B196-82EF0FD6F09A}"/>
              </a:ext>
            </a:extLst>
          </p:cNvPr>
          <p:cNvSpPr/>
          <p:nvPr/>
        </p:nvSpPr>
        <p:spPr>
          <a:xfrm rot="10800000" flipV="1">
            <a:off x="9170818" y="2707850"/>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8" name="Text Placeholder 24">
            <a:extLst>
              <a:ext uri="{FF2B5EF4-FFF2-40B4-BE49-F238E27FC236}">
                <a16:creationId xmlns:a16="http://schemas.microsoft.com/office/drawing/2014/main" xmlns="" id="{154F6D7A-DC55-4694-BC70-BE756BDA6985}"/>
              </a:ext>
            </a:extLst>
          </p:cNvPr>
          <p:cNvSpPr txBox="1">
            <a:spLocks/>
          </p:cNvSpPr>
          <p:nvPr/>
        </p:nvSpPr>
        <p:spPr>
          <a:xfrm>
            <a:off x="5456569" y="5079936"/>
            <a:ext cx="6304090" cy="169422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dirty="0"/>
              <a:t>Εξασφαλίζοντας κατά τον τρόπο αυτό, μια σημαντικότατη αλλαγή στη συσσώρευση του κεφαλαίου, καθώς η μαζική παραγωγή βρήκε ένα από τα κυριότερα στηρίγματά της στο εσωτερικό της ίδιας της εργασιακής διαδικασίας</a:t>
            </a:r>
          </a:p>
          <a:p>
            <a:pPr algn="ctr"/>
            <a:endParaRPr lang="el-GR" sz="1800" dirty="0"/>
          </a:p>
          <a:p>
            <a:pPr algn="ctr"/>
            <a:r>
              <a:rPr lang="el-GR" sz="1800" dirty="0"/>
              <a:t> </a:t>
            </a:r>
          </a:p>
        </p:txBody>
      </p:sp>
      <p:sp>
        <p:nvSpPr>
          <p:cNvPr id="34" name="Ορθογώνιο 6">
            <a:extLst>
              <a:ext uri="{FF2B5EF4-FFF2-40B4-BE49-F238E27FC236}">
                <a16:creationId xmlns:a16="http://schemas.microsoft.com/office/drawing/2014/main" xmlns="" id="{2A808137-9356-48E2-A742-EA4AB14AA233}"/>
              </a:ext>
            </a:extLst>
          </p:cNvPr>
          <p:cNvSpPr/>
          <p:nvPr/>
        </p:nvSpPr>
        <p:spPr>
          <a:xfrm flipV="1">
            <a:off x="402691" y="436466"/>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6" name="Ορθογώνιο 6">
            <a:extLst>
              <a:ext uri="{FF2B5EF4-FFF2-40B4-BE49-F238E27FC236}">
                <a16:creationId xmlns:a16="http://schemas.microsoft.com/office/drawing/2014/main" xmlns="" id="{75F8FFB2-03BF-4AE4-AB5F-9896B81EEE43}"/>
              </a:ext>
            </a:extLst>
          </p:cNvPr>
          <p:cNvSpPr/>
          <p:nvPr/>
        </p:nvSpPr>
        <p:spPr>
          <a:xfrm>
            <a:off x="372994" y="6214135"/>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6" name="Text Placeholder 24">
            <a:extLst>
              <a:ext uri="{FF2B5EF4-FFF2-40B4-BE49-F238E27FC236}">
                <a16:creationId xmlns:a16="http://schemas.microsoft.com/office/drawing/2014/main" xmlns="" id="{090BEFF1-5D2D-4852-AE6D-3FA9D910F535}"/>
              </a:ext>
            </a:extLst>
          </p:cNvPr>
          <p:cNvSpPr txBox="1">
            <a:spLocks/>
          </p:cNvSpPr>
          <p:nvPr/>
        </p:nvSpPr>
        <p:spPr>
          <a:xfrm>
            <a:off x="5587667" y="1068473"/>
            <a:ext cx="6019041" cy="58451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dirty="0"/>
              <a:t>Κατάφερε την ένταξη στην παραγωγική διαδικασία ενός εργατικού δυναμικού</a:t>
            </a:r>
            <a:r>
              <a:rPr lang="el-GR" sz="1600" dirty="0"/>
              <a:t>:</a:t>
            </a:r>
          </a:p>
          <a:p>
            <a:pPr algn="ctr"/>
            <a:r>
              <a:rPr lang="el-GR" sz="1600" dirty="0"/>
              <a:t> </a:t>
            </a:r>
          </a:p>
        </p:txBody>
      </p:sp>
      <p:sp>
        <p:nvSpPr>
          <p:cNvPr id="10" name="Γραφικό 8" descr="Φυλλοβόλο δέντρο">
            <a:extLst>
              <a:ext uri="{FF2B5EF4-FFF2-40B4-BE49-F238E27FC236}">
                <a16:creationId xmlns:a16="http://schemas.microsoft.com/office/drawing/2014/main" xmlns="" id="{DF38A222-BD85-4C4F-9A85-7A1272A281E4}"/>
              </a:ext>
            </a:extLst>
          </p:cNvPr>
          <p:cNvSpPr/>
          <p:nvPr/>
        </p:nvSpPr>
        <p:spPr>
          <a:xfrm>
            <a:off x="5201428" y="2044192"/>
            <a:ext cx="510283" cy="549876"/>
          </a:xfrm>
          <a:custGeom>
            <a:avLst/>
            <a:gdLst>
              <a:gd name="connsiteX0" fmla="*/ 724376 w 800100"/>
              <a:gd name="connsiteY0" fmla="*/ 262414 h 819150"/>
              <a:gd name="connsiteX1" fmla="*/ 653891 w 800100"/>
              <a:gd name="connsiteY1" fmla="*/ 171926 h 819150"/>
              <a:gd name="connsiteX2" fmla="*/ 653891 w 800100"/>
              <a:gd name="connsiteY2" fmla="*/ 163354 h 819150"/>
              <a:gd name="connsiteX3" fmla="*/ 535781 w 800100"/>
              <a:gd name="connsiteY3" fmla="*/ 45244 h 819150"/>
              <a:gd name="connsiteX4" fmla="*/ 481489 w 800100"/>
              <a:gd name="connsiteY4" fmla="*/ 58579 h 819150"/>
              <a:gd name="connsiteX5" fmla="*/ 383381 w 800100"/>
              <a:gd name="connsiteY5" fmla="*/ 7144 h 819150"/>
              <a:gd name="connsiteX6" fmla="*/ 270034 w 800100"/>
              <a:gd name="connsiteY6" fmla="*/ 89059 h 819150"/>
              <a:gd name="connsiteX7" fmla="*/ 211931 w 800100"/>
              <a:gd name="connsiteY7" fmla="*/ 73819 h 819150"/>
              <a:gd name="connsiteX8" fmla="*/ 92869 w 800100"/>
              <a:gd name="connsiteY8" fmla="*/ 192881 h 819150"/>
              <a:gd name="connsiteX9" fmla="*/ 113824 w 800100"/>
              <a:gd name="connsiteY9" fmla="*/ 259556 h 819150"/>
              <a:gd name="connsiteX10" fmla="*/ 7144 w 800100"/>
              <a:gd name="connsiteY10" fmla="*/ 397669 h 819150"/>
              <a:gd name="connsiteX11" fmla="*/ 150019 w 800100"/>
              <a:gd name="connsiteY11" fmla="*/ 540544 h 819150"/>
              <a:gd name="connsiteX12" fmla="*/ 184309 w 800100"/>
              <a:gd name="connsiteY12" fmla="*/ 536734 h 819150"/>
              <a:gd name="connsiteX13" fmla="*/ 335756 w 800100"/>
              <a:gd name="connsiteY13" fmla="*/ 688181 h 819150"/>
              <a:gd name="connsiteX14" fmla="*/ 331946 w 800100"/>
              <a:gd name="connsiteY14" fmla="*/ 778669 h 819150"/>
              <a:gd name="connsiteX15" fmla="*/ 326231 w 800100"/>
              <a:gd name="connsiteY15" fmla="*/ 792004 h 819150"/>
              <a:gd name="connsiteX16" fmla="*/ 317659 w 800100"/>
              <a:gd name="connsiteY16" fmla="*/ 800576 h 819150"/>
              <a:gd name="connsiteX17" fmla="*/ 324326 w 800100"/>
              <a:gd name="connsiteY17" fmla="*/ 816769 h 819150"/>
              <a:gd name="connsiteX18" fmla="*/ 429101 w 800100"/>
              <a:gd name="connsiteY18" fmla="*/ 816769 h 819150"/>
              <a:gd name="connsiteX19" fmla="*/ 437674 w 800100"/>
              <a:gd name="connsiteY19" fmla="*/ 802481 h 819150"/>
              <a:gd name="connsiteX20" fmla="*/ 430054 w 800100"/>
              <a:gd name="connsiteY20" fmla="*/ 790099 h 819150"/>
              <a:gd name="connsiteX21" fmla="*/ 424339 w 800100"/>
              <a:gd name="connsiteY21" fmla="*/ 776764 h 819150"/>
              <a:gd name="connsiteX22" fmla="*/ 420529 w 800100"/>
              <a:gd name="connsiteY22" fmla="*/ 661511 h 819150"/>
              <a:gd name="connsiteX23" fmla="*/ 421481 w 800100"/>
              <a:gd name="connsiteY23" fmla="*/ 659606 h 819150"/>
              <a:gd name="connsiteX24" fmla="*/ 523399 w 800100"/>
              <a:gd name="connsiteY24" fmla="*/ 578644 h 819150"/>
              <a:gd name="connsiteX25" fmla="*/ 647224 w 800100"/>
              <a:gd name="connsiteY25" fmla="*/ 476726 h 819150"/>
              <a:gd name="connsiteX26" fmla="*/ 684371 w 800100"/>
              <a:gd name="connsiteY26" fmla="*/ 483394 h 819150"/>
              <a:gd name="connsiteX27" fmla="*/ 798671 w 800100"/>
              <a:gd name="connsiteY27" fmla="*/ 369094 h 819150"/>
              <a:gd name="connsiteX28" fmla="*/ 724376 w 800100"/>
              <a:gd name="connsiteY28" fmla="*/ 262414 h 819150"/>
              <a:gd name="connsiteX29" fmla="*/ 381476 w 800100"/>
              <a:gd name="connsiteY29" fmla="*/ 552926 h 819150"/>
              <a:gd name="connsiteX30" fmla="*/ 361474 w 800100"/>
              <a:gd name="connsiteY30" fmla="*/ 472916 h 819150"/>
              <a:gd name="connsiteX31" fmla="*/ 426244 w 800100"/>
              <a:gd name="connsiteY31" fmla="*/ 451009 h 819150"/>
              <a:gd name="connsiteX32" fmla="*/ 381476 w 800100"/>
              <a:gd name="connsiteY32" fmla="*/ 552926 h 819150"/>
              <a:gd name="connsiteX33" fmla="*/ 237649 w 800100"/>
              <a:gd name="connsiteY33" fmla="*/ 510064 h 819150"/>
              <a:gd name="connsiteX34" fmla="*/ 279559 w 800100"/>
              <a:gd name="connsiteY34" fmla="*/ 458629 h 819150"/>
              <a:gd name="connsiteX35" fmla="*/ 306229 w 800100"/>
              <a:gd name="connsiteY35" fmla="*/ 468154 h 819150"/>
              <a:gd name="connsiteX36" fmla="*/ 335756 w 800100"/>
              <a:gd name="connsiteY36" fmla="*/ 585311 h 819150"/>
              <a:gd name="connsiteX37" fmla="*/ 237649 w 800100"/>
              <a:gd name="connsiteY37" fmla="*/ 510064 h 819150"/>
              <a:gd name="connsiteX38" fmla="*/ 501491 w 800100"/>
              <a:gd name="connsiteY38" fmla="*/ 535781 h 819150"/>
              <a:gd name="connsiteX39" fmla="*/ 422434 w 800100"/>
              <a:gd name="connsiteY39" fmla="*/ 580549 h 819150"/>
              <a:gd name="connsiteX40" fmla="*/ 491014 w 800100"/>
              <a:gd name="connsiteY40" fmla="*/ 439579 h 819150"/>
              <a:gd name="connsiteX41" fmla="*/ 573881 w 800100"/>
              <a:gd name="connsiteY41" fmla="*/ 463391 h 819150"/>
              <a:gd name="connsiteX42" fmla="*/ 600551 w 800100"/>
              <a:gd name="connsiteY42" fmla="*/ 460534 h 819150"/>
              <a:gd name="connsiteX43" fmla="*/ 501491 w 800100"/>
              <a:gd name="connsiteY43" fmla="*/ 535781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819150">
                <a:moveTo>
                  <a:pt x="724376" y="262414"/>
                </a:moveTo>
                <a:cubicBezTo>
                  <a:pt x="712946" y="224314"/>
                  <a:pt x="688181" y="191929"/>
                  <a:pt x="653891" y="171926"/>
                </a:cubicBezTo>
                <a:cubicBezTo>
                  <a:pt x="653891" y="169069"/>
                  <a:pt x="653891" y="166211"/>
                  <a:pt x="653891" y="163354"/>
                </a:cubicBezTo>
                <a:cubicBezTo>
                  <a:pt x="654844" y="98584"/>
                  <a:pt x="601504" y="45244"/>
                  <a:pt x="535781" y="45244"/>
                </a:cubicBezTo>
                <a:cubicBezTo>
                  <a:pt x="515779" y="45244"/>
                  <a:pt x="497681" y="50006"/>
                  <a:pt x="481489" y="58579"/>
                </a:cubicBezTo>
                <a:cubicBezTo>
                  <a:pt x="459581" y="27146"/>
                  <a:pt x="424339" y="7144"/>
                  <a:pt x="383381" y="7144"/>
                </a:cubicBezTo>
                <a:cubicBezTo>
                  <a:pt x="330994" y="7144"/>
                  <a:pt x="286226" y="41434"/>
                  <a:pt x="270034" y="89059"/>
                </a:cubicBezTo>
                <a:cubicBezTo>
                  <a:pt x="252889" y="79534"/>
                  <a:pt x="232886" y="73819"/>
                  <a:pt x="211931" y="73819"/>
                </a:cubicBezTo>
                <a:cubicBezTo>
                  <a:pt x="146209" y="73819"/>
                  <a:pt x="92869" y="127159"/>
                  <a:pt x="92869" y="192881"/>
                </a:cubicBezTo>
                <a:cubicBezTo>
                  <a:pt x="92869" y="217646"/>
                  <a:pt x="100489" y="240506"/>
                  <a:pt x="113824" y="259556"/>
                </a:cubicBezTo>
                <a:cubicBezTo>
                  <a:pt x="51911" y="275749"/>
                  <a:pt x="7144" y="330994"/>
                  <a:pt x="7144" y="397669"/>
                </a:cubicBezTo>
                <a:cubicBezTo>
                  <a:pt x="7144" y="476726"/>
                  <a:pt x="70961" y="540544"/>
                  <a:pt x="150019" y="540544"/>
                </a:cubicBezTo>
                <a:cubicBezTo>
                  <a:pt x="161449" y="540544"/>
                  <a:pt x="172879" y="538639"/>
                  <a:pt x="184309" y="536734"/>
                </a:cubicBezTo>
                <a:cubicBezTo>
                  <a:pt x="230029" y="557689"/>
                  <a:pt x="330994" y="618649"/>
                  <a:pt x="335756" y="688181"/>
                </a:cubicBezTo>
                <a:lnTo>
                  <a:pt x="331946" y="778669"/>
                </a:lnTo>
                <a:cubicBezTo>
                  <a:pt x="331946" y="783431"/>
                  <a:pt x="330041" y="788194"/>
                  <a:pt x="326231" y="792004"/>
                </a:cubicBezTo>
                <a:lnTo>
                  <a:pt x="317659" y="800576"/>
                </a:lnTo>
                <a:cubicBezTo>
                  <a:pt x="311944" y="807244"/>
                  <a:pt x="315754" y="816769"/>
                  <a:pt x="324326" y="816769"/>
                </a:cubicBezTo>
                <a:lnTo>
                  <a:pt x="429101" y="816769"/>
                </a:lnTo>
                <a:cubicBezTo>
                  <a:pt x="436721" y="816769"/>
                  <a:pt x="440531" y="809149"/>
                  <a:pt x="437674" y="802481"/>
                </a:cubicBezTo>
                <a:cubicBezTo>
                  <a:pt x="437674" y="802481"/>
                  <a:pt x="432911" y="792956"/>
                  <a:pt x="430054" y="790099"/>
                </a:cubicBezTo>
                <a:cubicBezTo>
                  <a:pt x="427196" y="786289"/>
                  <a:pt x="424339" y="782479"/>
                  <a:pt x="424339" y="776764"/>
                </a:cubicBezTo>
                <a:lnTo>
                  <a:pt x="420529" y="661511"/>
                </a:lnTo>
                <a:cubicBezTo>
                  <a:pt x="420529" y="660559"/>
                  <a:pt x="421481" y="659606"/>
                  <a:pt x="421481" y="659606"/>
                </a:cubicBezTo>
                <a:cubicBezTo>
                  <a:pt x="429101" y="625316"/>
                  <a:pt x="474821" y="602456"/>
                  <a:pt x="523399" y="578644"/>
                </a:cubicBezTo>
                <a:cubicBezTo>
                  <a:pt x="571976" y="554831"/>
                  <a:pt x="629126" y="526256"/>
                  <a:pt x="647224" y="476726"/>
                </a:cubicBezTo>
                <a:cubicBezTo>
                  <a:pt x="658654" y="480536"/>
                  <a:pt x="671036" y="483394"/>
                  <a:pt x="684371" y="483394"/>
                </a:cubicBezTo>
                <a:cubicBezTo>
                  <a:pt x="747236" y="483394"/>
                  <a:pt x="798671" y="431959"/>
                  <a:pt x="798671" y="369094"/>
                </a:cubicBezTo>
                <a:cubicBezTo>
                  <a:pt x="797719" y="320516"/>
                  <a:pt x="767239" y="278606"/>
                  <a:pt x="724376" y="262414"/>
                </a:cubicBezTo>
                <a:close/>
                <a:moveTo>
                  <a:pt x="381476" y="552926"/>
                </a:moveTo>
                <a:cubicBezTo>
                  <a:pt x="378619" y="529114"/>
                  <a:pt x="372904" y="500539"/>
                  <a:pt x="361474" y="472916"/>
                </a:cubicBezTo>
                <a:cubicBezTo>
                  <a:pt x="385286" y="470059"/>
                  <a:pt x="407194" y="462439"/>
                  <a:pt x="426244" y="451009"/>
                </a:cubicBezTo>
                <a:cubicBezTo>
                  <a:pt x="406241" y="485299"/>
                  <a:pt x="391001" y="522446"/>
                  <a:pt x="381476" y="552926"/>
                </a:cubicBezTo>
                <a:close/>
                <a:moveTo>
                  <a:pt x="237649" y="510064"/>
                </a:moveTo>
                <a:cubicBezTo>
                  <a:pt x="254794" y="496729"/>
                  <a:pt x="269081" y="478631"/>
                  <a:pt x="279559" y="458629"/>
                </a:cubicBezTo>
                <a:cubicBezTo>
                  <a:pt x="288131" y="462439"/>
                  <a:pt x="296704" y="466249"/>
                  <a:pt x="306229" y="468154"/>
                </a:cubicBezTo>
                <a:cubicBezTo>
                  <a:pt x="330994" y="509111"/>
                  <a:pt x="335756" y="555784"/>
                  <a:pt x="335756" y="585311"/>
                </a:cubicBezTo>
                <a:cubicBezTo>
                  <a:pt x="305276" y="552926"/>
                  <a:pt x="266224" y="527209"/>
                  <a:pt x="237649" y="510064"/>
                </a:cubicBezTo>
                <a:close/>
                <a:moveTo>
                  <a:pt x="501491" y="535781"/>
                </a:moveTo>
                <a:cubicBezTo>
                  <a:pt x="473869" y="549116"/>
                  <a:pt x="445294" y="563404"/>
                  <a:pt x="422434" y="580549"/>
                </a:cubicBezTo>
                <a:cubicBezTo>
                  <a:pt x="434816" y="541496"/>
                  <a:pt x="456724" y="482441"/>
                  <a:pt x="491014" y="439579"/>
                </a:cubicBezTo>
                <a:cubicBezTo>
                  <a:pt x="514826" y="454819"/>
                  <a:pt x="543401" y="463391"/>
                  <a:pt x="573881" y="463391"/>
                </a:cubicBezTo>
                <a:cubicBezTo>
                  <a:pt x="583406" y="463391"/>
                  <a:pt x="591979" y="462439"/>
                  <a:pt x="600551" y="460534"/>
                </a:cubicBezTo>
                <a:cubicBezTo>
                  <a:pt x="590074" y="490061"/>
                  <a:pt x="552926" y="510064"/>
                  <a:pt x="501491" y="535781"/>
                </a:cubicBezTo>
                <a:close/>
              </a:path>
            </a:pathLst>
          </a:custGeom>
          <a:solidFill>
            <a:schemeClr val="tx1">
              <a:lumMod val="85000"/>
              <a:lumOff val="15000"/>
            </a:schemeClr>
          </a:solidFill>
          <a:ln w="9525" cap="flat">
            <a:noFill/>
            <a:prstDash val="solid"/>
            <a:miter/>
          </a:ln>
        </p:spPr>
        <p:txBody>
          <a:bodyPr rtlCol="0" anchor="ctr"/>
          <a:lstStyle/>
          <a:p>
            <a:endParaRPr lang="el-GR"/>
          </a:p>
        </p:txBody>
      </p:sp>
      <p:pic>
        <p:nvPicPr>
          <p:cNvPr id="13" name="Γραφικό 12" descr="Κατσαβίδι">
            <a:extLst>
              <a:ext uri="{FF2B5EF4-FFF2-40B4-BE49-F238E27FC236}">
                <a16:creationId xmlns:a16="http://schemas.microsoft.com/office/drawing/2014/main" xmlns="" id="{75B4DC28-509A-44D7-9AE6-D6332ABB738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919306" y="2151830"/>
            <a:ext cx="503024" cy="503024"/>
          </a:xfrm>
          <a:prstGeom prst="rect">
            <a:avLst/>
          </a:prstGeom>
        </p:spPr>
      </p:pic>
      <p:sp>
        <p:nvSpPr>
          <p:cNvPr id="25" name="Θέση κειμένου 5">
            <a:extLst>
              <a:ext uri="{FF2B5EF4-FFF2-40B4-BE49-F238E27FC236}">
                <a16:creationId xmlns:a16="http://schemas.microsoft.com/office/drawing/2014/main" xmlns="" id="{A5CE29FA-D94F-48DA-9AA8-41888E5FBDCA}"/>
              </a:ext>
            </a:extLst>
          </p:cNvPr>
          <p:cNvSpPr txBox="1">
            <a:spLocks/>
          </p:cNvSpPr>
          <p:nvPr/>
        </p:nvSpPr>
        <p:spPr>
          <a:xfrm>
            <a:off x="7548097" y="3631874"/>
            <a:ext cx="2367443"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Χωρίς συνδικαλιστική εμπειρία</a:t>
            </a:r>
            <a:endParaRPr lang="el-GR" dirty="0"/>
          </a:p>
        </p:txBody>
      </p:sp>
      <p:sp>
        <p:nvSpPr>
          <p:cNvPr id="26" name="Ορθογώνιο 6" descr="Πλαίσιο επισήμανσης.">
            <a:extLst>
              <a:ext uri="{FF2B5EF4-FFF2-40B4-BE49-F238E27FC236}">
                <a16:creationId xmlns:a16="http://schemas.microsoft.com/office/drawing/2014/main" xmlns="" id="{258D05AA-D7B9-4294-AC20-A4CBEAA2E542}"/>
              </a:ext>
            </a:extLst>
          </p:cNvPr>
          <p:cNvSpPr/>
          <p:nvPr/>
        </p:nvSpPr>
        <p:spPr>
          <a:xfrm rot="10800000" flipV="1">
            <a:off x="7443932" y="4205217"/>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8" name="Γραφικό 16" descr="Χρήστες">
            <a:extLst>
              <a:ext uri="{FF2B5EF4-FFF2-40B4-BE49-F238E27FC236}">
                <a16:creationId xmlns:a16="http://schemas.microsoft.com/office/drawing/2014/main" xmlns="" id="{324684A1-491B-4395-ADBF-6DBB9549FADA}"/>
              </a:ext>
            </a:extLst>
          </p:cNvPr>
          <p:cNvGrpSpPr/>
          <p:nvPr/>
        </p:nvGrpSpPr>
        <p:grpSpPr>
          <a:xfrm>
            <a:off x="6795625" y="3533122"/>
            <a:ext cx="691520" cy="660074"/>
            <a:chOff x="5638800" y="2971800"/>
            <a:chExt cx="691520" cy="691520"/>
          </a:xfrm>
          <a:solidFill>
            <a:schemeClr val="tx1">
              <a:lumMod val="85000"/>
              <a:lumOff val="15000"/>
            </a:schemeClr>
          </a:solidFill>
        </p:grpSpPr>
        <p:sp>
          <p:nvSpPr>
            <p:cNvPr id="19" name="Ελεύθερη σχεδίαση: Σχήμα 18">
              <a:extLst>
                <a:ext uri="{FF2B5EF4-FFF2-40B4-BE49-F238E27FC236}">
                  <a16:creationId xmlns:a16="http://schemas.microsoft.com/office/drawing/2014/main" xmlns="" id="{1D86C818-CC71-45DD-996E-2D292EC66B64}"/>
                </a:ext>
              </a:extLst>
            </p:cNvPr>
            <p:cNvSpPr/>
            <p:nvPr/>
          </p:nvSpPr>
          <p:spPr>
            <a:xfrm>
              <a:off x="5741448" y="3123430"/>
              <a:ext cx="136863" cy="136863"/>
            </a:xfrm>
            <a:custGeom>
              <a:avLst/>
              <a:gdLst>
                <a:gd name="connsiteX0" fmla="*/ 135063 w 136863"/>
                <a:gd name="connsiteY0" fmla="*/ 70232 h 136863"/>
                <a:gd name="connsiteX1" fmla="*/ 70233 w 136863"/>
                <a:gd name="connsiteY1" fmla="*/ 135063 h 136863"/>
                <a:gd name="connsiteX2" fmla="*/ 5403 w 136863"/>
                <a:gd name="connsiteY2" fmla="*/ 70232 h 136863"/>
                <a:gd name="connsiteX3" fmla="*/ 70233 w 136863"/>
                <a:gd name="connsiteY3" fmla="*/ 5402 h 136863"/>
                <a:gd name="connsiteX4" fmla="*/ 135063 w 136863"/>
                <a:gd name="connsiteY4" fmla="*/ 70232 h 13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3" h="136863">
                  <a:moveTo>
                    <a:pt x="135063" y="70232"/>
                  </a:moveTo>
                  <a:cubicBezTo>
                    <a:pt x="135063" y="106037"/>
                    <a:pt x="106037" y="135063"/>
                    <a:pt x="70233" y="135063"/>
                  </a:cubicBezTo>
                  <a:cubicBezTo>
                    <a:pt x="34428" y="135063"/>
                    <a:pt x="5403" y="106037"/>
                    <a:pt x="5403" y="70232"/>
                  </a:cubicBezTo>
                  <a:cubicBezTo>
                    <a:pt x="5403" y="34428"/>
                    <a:pt x="34428" y="5402"/>
                    <a:pt x="70233" y="5402"/>
                  </a:cubicBezTo>
                  <a:cubicBezTo>
                    <a:pt x="106037" y="5402"/>
                    <a:pt x="135063" y="34428"/>
                    <a:pt x="135063" y="70232"/>
                  </a:cubicBezTo>
                  <a:close/>
                </a:path>
              </a:pathLst>
            </a:custGeom>
            <a:grpFill/>
            <a:ln w="9525" cap="flat">
              <a:noFill/>
              <a:prstDash val="solid"/>
              <a:miter/>
            </a:ln>
          </p:spPr>
          <p:txBody>
            <a:bodyPr rtlCol="0" anchor="ctr"/>
            <a:lstStyle/>
            <a:p>
              <a:endParaRPr lang="el-GR"/>
            </a:p>
          </p:txBody>
        </p:sp>
        <p:sp>
          <p:nvSpPr>
            <p:cNvPr id="20" name="Ελεύθερη σχεδίαση: Σχήμα 19">
              <a:extLst>
                <a:ext uri="{FF2B5EF4-FFF2-40B4-BE49-F238E27FC236}">
                  <a16:creationId xmlns:a16="http://schemas.microsoft.com/office/drawing/2014/main" xmlns="" id="{81EDC1B7-650A-436A-9F52-AF622E0E3E4E}"/>
                </a:ext>
              </a:extLst>
            </p:cNvPr>
            <p:cNvSpPr/>
            <p:nvPr/>
          </p:nvSpPr>
          <p:spPr>
            <a:xfrm>
              <a:off x="6087208" y="3123430"/>
              <a:ext cx="136863" cy="136863"/>
            </a:xfrm>
            <a:custGeom>
              <a:avLst/>
              <a:gdLst>
                <a:gd name="connsiteX0" fmla="*/ 135063 w 136863"/>
                <a:gd name="connsiteY0" fmla="*/ 70232 h 136863"/>
                <a:gd name="connsiteX1" fmla="*/ 70233 w 136863"/>
                <a:gd name="connsiteY1" fmla="*/ 135063 h 136863"/>
                <a:gd name="connsiteX2" fmla="*/ 5403 w 136863"/>
                <a:gd name="connsiteY2" fmla="*/ 70232 h 136863"/>
                <a:gd name="connsiteX3" fmla="*/ 70233 w 136863"/>
                <a:gd name="connsiteY3" fmla="*/ 5402 h 136863"/>
                <a:gd name="connsiteX4" fmla="*/ 135063 w 136863"/>
                <a:gd name="connsiteY4" fmla="*/ 70232 h 13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3" h="136863">
                  <a:moveTo>
                    <a:pt x="135063" y="70232"/>
                  </a:moveTo>
                  <a:cubicBezTo>
                    <a:pt x="135063" y="106037"/>
                    <a:pt x="106037" y="135063"/>
                    <a:pt x="70233" y="135063"/>
                  </a:cubicBezTo>
                  <a:cubicBezTo>
                    <a:pt x="34428" y="135063"/>
                    <a:pt x="5403" y="106037"/>
                    <a:pt x="5403" y="70232"/>
                  </a:cubicBezTo>
                  <a:cubicBezTo>
                    <a:pt x="5403" y="34428"/>
                    <a:pt x="34428" y="5402"/>
                    <a:pt x="70233" y="5402"/>
                  </a:cubicBezTo>
                  <a:cubicBezTo>
                    <a:pt x="106037" y="5402"/>
                    <a:pt x="135063" y="34428"/>
                    <a:pt x="135063" y="70232"/>
                  </a:cubicBezTo>
                  <a:close/>
                </a:path>
              </a:pathLst>
            </a:custGeom>
            <a:grpFill/>
            <a:ln w="9525" cap="flat">
              <a:noFill/>
              <a:prstDash val="solid"/>
              <a:miter/>
            </a:ln>
          </p:spPr>
          <p:txBody>
            <a:bodyPr rtlCol="0" anchor="ctr"/>
            <a:lstStyle/>
            <a:p>
              <a:endParaRPr lang="el-GR"/>
            </a:p>
          </p:txBody>
        </p:sp>
        <p:sp>
          <p:nvSpPr>
            <p:cNvPr id="21" name="Ελεύθερη σχεδίαση: Σχήμα 20">
              <a:extLst>
                <a:ext uri="{FF2B5EF4-FFF2-40B4-BE49-F238E27FC236}">
                  <a16:creationId xmlns:a16="http://schemas.microsoft.com/office/drawing/2014/main" xmlns="" id="{6A7996C3-21C7-42C8-B2CF-072DCBE819E3}"/>
                </a:ext>
              </a:extLst>
            </p:cNvPr>
            <p:cNvSpPr/>
            <p:nvPr/>
          </p:nvSpPr>
          <p:spPr>
            <a:xfrm>
              <a:off x="5849498" y="3371225"/>
              <a:ext cx="266523" cy="136863"/>
            </a:xfrm>
            <a:custGeom>
              <a:avLst/>
              <a:gdLst>
                <a:gd name="connsiteX0" fmla="*/ 264723 w 266523"/>
                <a:gd name="connsiteY0" fmla="*/ 135062 h 136863"/>
                <a:gd name="connsiteX1" fmla="*/ 264723 w 266523"/>
                <a:gd name="connsiteY1" fmla="*/ 70232 h 136863"/>
                <a:gd name="connsiteX2" fmla="*/ 251756 w 266523"/>
                <a:gd name="connsiteY2" fmla="*/ 44300 h 136863"/>
                <a:gd name="connsiteX3" fmla="*/ 188367 w 266523"/>
                <a:gd name="connsiteY3" fmla="*/ 14047 h 136863"/>
                <a:gd name="connsiteX4" fmla="*/ 135063 w 266523"/>
                <a:gd name="connsiteY4" fmla="*/ 5403 h 136863"/>
                <a:gd name="connsiteX5" fmla="*/ 81758 w 266523"/>
                <a:gd name="connsiteY5" fmla="*/ 14047 h 136863"/>
                <a:gd name="connsiteX6" fmla="*/ 18368 w 266523"/>
                <a:gd name="connsiteY6" fmla="*/ 44300 h 136863"/>
                <a:gd name="connsiteX7" fmla="*/ 5403 w 266523"/>
                <a:gd name="connsiteY7" fmla="*/ 70232 h 136863"/>
                <a:gd name="connsiteX8" fmla="*/ 5403 w 266523"/>
                <a:gd name="connsiteY8" fmla="*/ 135062 h 136863"/>
                <a:gd name="connsiteX9" fmla="*/ 264723 w 266523"/>
                <a:gd name="connsiteY9" fmla="*/ 135062 h 1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523" h="136863">
                  <a:moveTo>
                    <a:pt x="264723" y="135062"/>
                  </a:moveTo>
                  <a:lnTo>
                    <a:pt x="264723" y="70232"/>
                  </a:lnTo>
                  <a:cubicBezTo>
                    <a:pt x="264723" y="60148"/>
                    <a:pt x="260401" y="50063"/>
                    <a:pt x="251756" y="44300"/>
                  </a:cubicBezTo>
                  <a:cubicBezTo>
                    <a:pt x="234469" y="29894"/>
                    <a:pt x="211418" y="19809"/>
                    <a:pt x="188367" y="14047"/>
                  </a:cubicBezTo>
                  <a:cubicBezTo>
                    <a:pt x="172520" y="9724"/>
                    <a:pt x="153791" y="5403"/>
                    <a:pt x="135063" y="5403"/>
                  </a:cubicBezTo>
                  <a:cubicBezTo>
                    <a:pt x="117774" y="5403"/>
                    <a:pt x="99046" y="8284"/>
                    <a:pt x="81758" y="14047"/>
                  </a:cubicBezTo>
                  <a:cubicBezTo>
                    <a:pt x="58707" y="19809"/>
                    <a:pt x="37097" y="31334"/>
                    <a:pt x="18368" y="44300"/>
                  </a:cubicBezTo>
                  <a:cubicBezTo>
                    <a:pt x="9725" y="51504"/>
                    <a:pt x="5403" y="60148"/>
                    <a:pt x="5403" y="70232"/>
                  </a:cubicBezTo>
                  <a:lnTo>
                    <a:pt x="5403" y="135062"/>
                  </a:lnTo>
                  <a:lnTo>
                    <a:pt x="264723" y="135062"/>
                  </a:lnTo>
                  <a:close/>
                </a:path>
              </a:pathLst>
            </a:custGeom>
            <a:grpFill/>
            <a:ln w="9525" cap="flat">
              <a:noFill/>
              <a:prstDash val="solid"/>
              <a:miter/>
            </a:ln>
          </p:spPr>
          <p:txBody>
            <a:bodyPr rtlCol="0" anchor="ctr"/>
            <a:lstStyle/>
            <a:p>
              <a:endParaRPr lang="el-GR"/>
            </a:p>
          </p:txBody>
        </p:sp>
        <p:sp>
          <p:nvSpPr>
            <p:cNvPr id="22" name="Ελεύθερη σχεδίαση: Σχήμα 21">
              <a:extLst>
                <a:ext uri="{FF2B5EF4-FFF2-40B4-BE49-F238E27FC236}">
                  <a16:creationId xmlns:a16="http://schemas.microsoft.com/office/drawing/2014/main" xmlns="" id="{F09ED8B2-8ADC-48E6-903D-9E9ED8485509}"/>
                </a:ext>
              </a:extLst>
            </p:cNvPr>
            <p:cNvSpPr/>
            <p:nvPr/>
          </p:nvSpPr>
          <p:spPr>
            <a:xfrm>
              <a:off x="5914328" y="3224277"/>
              <a:ext cx="136863" cy="136863"/>
            </a:xfrm>
            <a:custGeom>
              <a:avLst/>
              <a:gdLst>
                <a:gd name="connsiteX0" fmla="*/ 135063 w 136863"/>
                <a:gd name="connsiteY0" fmla="*/ 70232 h 136863"/>
                <a:gd name="connsiteX1" fmla="*/ 70233 w 136863"/>
                <a:gd name="connsiteY1" fmla="*/ 135063 h 136863"/>
                <a:gd name="connsiteX2" fmla="*/ 5403 w 136863"/>
                <a:gd name="connsiteY2" fmla="*/ 70232 h 136863"/>
                <a:gd name="connsiteX3" fmla="*/ 70233 w 136863"/>
                <a:gd name="connsiteY3" fmla="*/ 5402 h 136863"/>
                <a:gd name="connsiteX4" fmla="*/ 135063 w 136863"/>
                <a:gd name="connsiteY4" fmla="*/ 70232 h 13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3" h="136863">
                  <a:moveTo>
                    <a:pt x="135063" y="70232"/>
                  </a:moveTo>
                  <a:cubicBezTo>
                    <a:pt x="135063" y="106037"/>
                    <a:pt x="106037" y="135063"/>
                    <a:pt x="70233" y="135063"/>
                  </a:cubicBezTo>
                  <a:cubicBezTo>
                    <a:pt x="34428" y="135063"/>
                    <a:pt x="5403" y="106037"/>
                    <a:pt x="5403" y="70232"/>
                  </a:cubicBezTo>
                  <a:cubicBezTo>
                    <a:pt x="5403" y="34428"/>
                    <a:pt x="34428" y="5402"/>
                    <a:pt x="70233" y="5402"/>
                  </a:cubicBezTo>
                  <a:cubicBezTo>
                    <a:pt x="106037" y="5402"/>
                    <a:pt x="135063" y="34428"/>
                    <a:pt x="135063" y="70232"/>
                  </a:cubicBezTo>
                  <a:close/>
                </a:path>
              </a:pathLst>
            </a:custGeom>
            <a:grpFill/>
            <a:ln w="9525" cap="flat">
              <a:noFill/>
              <a:prstDash val="solid"/>
              <a:miter/>
            </a:ln>
          </p:spPr>
          <p:txBody>
            <a:bodyPr rtlCol="0" anchor="ctr"/>
            <a:lstStyle/>
            <a:p>
              <a:endParaRPr lang="el-GR"/>
            </a:p>
          </p:txBody>
        </p:sp>
        <p:sp>
          <p:nvSpPr>
            <p:cNvPr id="23" name="Ελεύθερη σχεδίαση: Σχήμα 22">
              <a:extLst>
                <a:ext uri="{FF2B5EF4-FFF2-40B4-BE49-F238E27FC236}">
                  <a16:creationId xmlns:a16="http://schemas.microsoft.com/office/drawing/2014/main" xmlns="" id="{877BFF6B-7B56-47F2-B653-83E1C4B04ECF}"/>
                </a:ext>
              </a:extLst>
            </p:cNvPr>
            <p:cNvSpPr/>
            <p:nvPr/>
          </p:nvSpPr>
          <p:spPr>
            <a:xfrm>
              <a:off x="6046869" y="3270378"/>
              <a:ext cx="244913" cy="136863"/>
            </a:xfrm>
            <a:custGeom>
              <a:avLst/>
              <a:gdLst>
                <a:gd name="connsiteX0" fmla="*/ 227265 w 244913"/>
                <a:gd name="connsiteY0" fmla="*/ 44300 h 136863"/>
                <a:gd name="connsiteX1" fmla="*/ 163876 w 244913"/>
                <a:gd name="connsiteY1" fmla="*/ 14047 h 136863"/>
                <a:gd name="connsiteX2" fmla="*/ 110571 w 244913"/>
                <a:gd name="connsiteY2" fmla="*/ 5403 h 136863"/>
                <a:gd name="connsiteX3" fmla="*/ 57266 w 244913"/>
                <a:gd name="connsiteY3" fmla="*/ 14047 h 136863"/>
                <a:gd name="connsiteX4" fmla="*/ 31334 w 244913"/>
                <a:gd name="connsiteY4" fmla="*/ 24131 h 136863"/>
                <a:gd name="connsiteX5" fmla="*/ 31334 w 244913"/>
                <a:gd name="connsiteY5" fmla="*/ 25572 h 136863"/>
                <a:gd name="connsiteX6" fmla="*/ 5403 w 244913"/>
                <a:gd name="connsiteY6" fmla="*/ 88961 h 136863"/>
                <a:gd name="connsiteX7" fmla="*/ 71673 w 244913"/>
                <a:gd name="connsiteY7" fmla="*/ 122097 h 136863"/>
                <a:gd name="connsiteX8" fmla="*/ 83198 w 244913"/>
                <a:gd name="connsiteY8" fmla="*/ 135063 h 136863"/>
                <a:gd name="connsiteX9" fmla="*/ 240231 w 244913"/>
                <a:gd name="connsiteY9" fmla="*/ 135063 h 136863"/>
                <a:gd name="connsiteX10" fmla="*/ 240231 w 244913"/>
                <a:gd name="connsiteY10" fmla="*/ 70233 h 136863"/>
                <a:gd name="connsiteX11" fmla="*/ 227265 w 244913"/>
                <a:gd name="connsiteY11" fmla="*/ 44300 h 1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913" h="136863">
                  <a:moveTo>
                    <a:pt x="227265" y="44300"/>
                  </a:moveTo>
                  <a:cubicBezTo>
                    <a:pt x="209977" y="29894"/>
                    <a:pt x="186926" y="19809"/>
                    <a:pt x="163876" y="14047"/>
                  </a:cubicBezTo>
                  <a:cubicBezTo>
                    <a:pt x="148028" y="9724"/>
                    <a:pt x="129300" y="5403"/>
                    <a:pt x="110571" y="5403"/>
                  </a:cubicBezTo>
                  <a:cubicBezTo>
                    <a:pt x="93283" y="5403"/>
                    <a:pt x="74554" y="8284"/>
                    <a:pt x="57266" y="14047"/>
                  </a:cubicBezTo>
                  <a:cubicBezTo>
                    <a:pt x="48623" y="16928"/>
                    <a:pt x="39978" y="19809"/>
                    <a:pt x="31334" y="24131"/>
                  </a:cubicBezTo>
                  <a:lnTo>
                    <a:pt x="31334" y="25572"/>
                  </a:lnTo>
                  <a:cubicBezTo>
                    <a:pt x="31334" y="50063"/>
                    <a:pt x="21250" y="73114"/>
                    <a:pt x="5403" y="88961"/>
                  </a:cubicBezTo>
                  <a:cubicBezTo>
                    <a:pt x="32775" y="97605"/>
                    <a:pt x="54385" y="109130"/>
                    <a:pt x="71673" y="122097"/>
                  </a:cubicBezTo>
                  <a:cubicBezTo>
                    <a:pt x="75995" y="126418"/>
                    <a:pt x="80317" y="129300"/>
                    <a:pt x="83198" y="135063"/>
                  </a:cubicBezTo>
                  <a:lnTo>
                    <a:pt x="240231" y="135063"/>
                  </a:lnTo>
                  <a:lnTo>
                    <a:pt x="240231" y="70233"/>
                  </a:lnTo>
                  <a:cubicBezTo>
                    <a:pt x="240231" y="60148"/>
                    <a:pt x="235909" y="50063"/>
                    <a:pt x="227265" y="44300"/>
                  </a:cubicBezTo>
                  <a:close/>
                </a:path>
              </a:pathLst>
            </a:custGeom>
            <a:grpFill/>
            <a:ln w="9525" cap="flat">
              <a:noFill/>
              <a:prstDash val="solid"/>
              <a:miter/>
            </a:ln>
          </p:spPr>
          <p:txBody>
            <a:bodyPr rtlCol="0" anchor="ctr"/>
            <a:lstStyle/>
            <a:p>
              <a:endParaRPr lang="el-GR"/>
            </a:p>
          </p:txBody>
        </p:sp>
        <p:sp>
          <p:nvSpPr>
            <p:cNvPr id="24" name="Ελεύθερη σχεδίαση: Σχήμα 23">
              <a:extLst>
                <a:ext uri="{FF2B5EF4-FFF2-40B4-BE49-F238E27FC236}">
                  <a16:creationId xmlns:a16="http://schemas.microsoft.com/office/drawing/2014/main" xmlns="" id="{BA2CDF88-4804-49B5-B1B0-FC9FA4CACF8C}"/>
                </a:ext>
              </a:extLst>
            </p:cNvPr>
            <p:cNvSpPr/>
            <p:nvPr/>
          </p:nvSpPr>
          <p:spPr>
            <a:xfrm>
              <a:off x="5676618" y="3270378"/>
              <a:ext cx="244913" cy="136863"/>
            </a:xfrm>
            <a:custGeom>
              <a:avLst/>
              <a:gdLst>
                <a:gd name="connsiteX0" fmla="*/ 173961 w 244913"/>
                <a:gd name="connsiteY0" fmla="*/ 122097 h 136863"/>
                <a:gd name="connsiteX1" fmla="*/ 173961 w 244913"/>
                <a:gd name="connsiteY1" fmla="*/ 122097 h 136863"/>
                <a:gd name="connsiteX2" fmla="*/ 240231 w 244913"/>
                <a:gd name="connsiteY2" fmla="*/ 88961 h 136863"/>
                <a:gd name="connsiteX3" fmla="*/ 214299 w 244913"/>
                <a:gd name="connsiteY3" fmla="*/ 25572 h 136863"/>
                <a:gd name="connsiteX4" fmla="*/ 214299 w 244913"/>
                <a:gd name="connsiteY4" fmla="*/ 22690 h 136863"/>
                <a:gd name="connsiteX5" fmla="*/ 188367 w 244913"/>
                <a:gd name="connsiteY5" fmla="*/ 14047 h 136863"/>
                <a:gd name="connsiteX6" fmla="*/ 135063 w 244913"/>
                <a:gd name="connsiteY6" fmla="*/ 5403 h 136863"/>
                <a:gd name="connsiteX7" fmla="*/ 81758 w 244913"/>
                <a:gd name="connsiteY7" fmla="*/ 14047 h 136863"/>
                <a:gd name="connsiteX8" fmla="*/ 18369 w 244913"/>
                <a:gd name="connsiteY8" fmla="*/ 44300 h 136863"/>
                <a:gd name="connsiteX9" fmla="*/ 5403 w 244913"/>
                <a:gd name="connsiteY9" fmla="*/ 70233 h 136863"/>
                <a:gd name="connsiteX10" fmla="*/ 5403 w 244913"/>
                <a:gd name="connsiteY10" fmla="*/ 135063 h 136863"/>
                <a:gd name="connsiteX11" fmla="*/ 160995 w 244913"/>
                <a:gd name="connsiteY11" fmla="*/ 135063 h 136863"/>
                <a:gd name="connsiteX12" fmla="*/ 173961 w 244913"/>
                <a:gd name="connsiteY12" fmla="*/ 122097 h 1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913" h="136863">
                  <a:moveTo>
                    <a:pt x="173961" y="122097"/>
                  </a:moveTo>
                  <a:lnTo>
                    <a:pt x="173961" y="122097"/>
                  </a:lnTo>
                  <a:cubicBezTo>
                    <a:pt x="194130" y="107690"/>
                    <a:pt x="217181" y="96164"/>
                    <a:pt x="240231" y="88961"/>
                  </a:cubicBezTo>
                  <a:cubicBezTo>
                    <a:pt x="224384" y="71673"/>
                    <a:pt x="214299" y="50063"/>
                    <a:pt x="214299" y="25572"/>
                  </a:cubicBezTo>
                  <a:cubicBezTo>
                    <a:pt x="214299" y="24131"/>
                    <a:pt x="214299" y="24131"/>
                    <a:pt x="214299" y="22690"/>
                  </a:cubicBezTo>
                  <a:cubicBezTo>
                    <a:pt x="205655" y="19809"/>
                    <a:pt x="197011" y="15487"/>
                    <a:pt x="188367" y="14047"/>
                  </a:cubicBezTo>
                  <a:cubicBezTo>
                    <a:pt x="172520" y="9724"/>
                    <a:pt x="153791" y="5403"/>
                    <a:pt x="135063" y="5403"/>
                  </a:cubicBezTo>
                  <a:cubicBezTo>
                    <a:pt x="117775" y="5403"/>
                    <a:pt x="99046" y="8284"/>
                    <a:pt x="81758" y="14047"/>
                  </a:cubicBezTo>
                  <a:cubicBezTo>
                    <a:pt x="58707" y="21250"/>
                    <a:pt x="37097" y="31334"/>
                    <a:pt x="18369" y="44300"/>
                  </a:cubicBezTo>
                  <a:cubicBezTo>
                    <a:pt x="9724" y="50063"/>
                    <a:pt x="5403" y="60148"/>
                    <a:pt x="5403" y="70233"/>
                  </a:cubicBezTo>
                  <a:lnTo>
                    <a:pt x="5403" y="135063"/>
                  </a:lnTo>
                  <a:lnTo>
                    <a:pt x="160995" y="135063"/>
                  </a:lnTo>
                  <a:cubicBezTo>
                    <a:pt x="165317" y="129300"/>
                    <a:pt x="168198" y="126418"/>
                    <a:pt x="173961" y="122097"/>
                  </a:cubicBezTo>
                  <a:close/>
                </a:path>
              </a:pathLst>
            </a:custGeom>
            <a:grpFill/>
            <a:ln w="9525" cap="flat">
              <a:noFill/>
              <a:prstDash val="solid"/>
              <a:miter/>
            </a:ln>
          </p:spPr>
          <p:txBody>
            <a:bodyPr rtlCol="0" anchor="ctr"/>
            <a:lstStyle/>
            <a:p>
              <a:endParaRPr lang="el-GR"/>
            </a:p>
          </p:txBody>
        </p:sp>
      </p:grpSp>
    </p:spTree>
    <p:extLst>
      <p:ext uri="{BB962C8B-B14F-4D97-AF65-F5344CB8AC3E}">
        <p14:creationId xmlns:p14="http://schemas.microsoft.com/office/powerpoint/2010/main" xmlns="" val="60088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5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Εικόνα 11" descr="Σχετική εικόνα">
            <a:extLst>
              <a:ext uri="{FF2B5EF4-FFF2-40B4-BE49-F238E27FC236}">
                <a16:creationId xmlns:a16="http://schemas.microsoft.com/office/drawing/2014/main" xmlns="" id="{CAF051BC-61B2-4115-AE30-574F78A9DDB0}"/>
              </a:ext>
            </a:extLst>
          </p:cNvPr>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xmlns="">
                  <a14:imgLayer r:embed="rId3">
                    <a14:imgEffect>
                      <a14:colorTemperature colorTemp="5300"/>
                    </a14:imgEffect>
                    <a14:imgEffect>
                      <a14:saturation sat="66000"/>
                    </a14:imgEffect>
                  </a14:imgLayer>
                </a14:imgProps>
              </a:ext>
            </a:extLst>
          </a:blip>
          <a:srcRect/>
          <a:stretch>
            <a:fillRect/>
          </a:stretch>
        </p:blipFill>
        <p:spPr>
          <a:xfrm>
            <a:off x="825983" y="663206"/>
            <a:ext cx="10540033" cy="5531588"/>
          </a:xfrm>
          <a:prstGeom prst="rect">
            <a:avLst/>
          </a:prstGeom>
          <a:noFill/>
        </p:spPr>
      </p:pic>
    </p:spTree>
    <p:extLst>
      <p:ext uri="{BB962C8B-B14F-4D97-AF65-F5344CB8AC3E}">
        <p14:creationId xmlns:p14="http://schemas.microsoft.com/office/powerpoint/2010/main" xmlns="" val="288806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4294967295"/>
          </p:nvPr>
        </p:nvSpPr>
        <p:spPr>
          <a:xfrm>
            <a:off x="407450" y="2019821"/>
            <a:ext cx="6099998" cy="3123158"/>
          </a:xfrm>
        </p:spPr>
        <p:txBody>
          <a:bodyPr rtlCol="0"/>
          <a:lstStyle/>
          <a:p>
            <a:pPr>
              <a:spcBef>
                <a:spcPts val="0"/>
              </a:spcBef>
              <a:spcAft>
                <a:spcPts val="1500"/>
              </a:spcAft>
            </a:pPr>
            <a:r>
              <a:rPr lang="el-GR" dirty="0"/>
              <a:t>Η κυριότερη επιδίωξη της “επιστημονικής” οργάνωσης της εργασίας συνίσταται στη επινόηση μεθόδων και τεχνικών παραγωγής, που να περιορίζουν σημαντικά το “</a:t>
            </a:r>
            <a:r>
              <a:rPr lang="el-GR" b="1" dirty="0"/>
              <a:t>συστηματικό χασομέρι</a:t>
            </a:r>
            <a:r>
              <a:rPr lang="el-GR" dirty="0"/>
              <a:t>” του εργάτη</a:t>
            </a:r>
          </a:p>
          <a:p>
            <a:pPr>
              <a:spcBef>
                <a:spcPts val="0"/>
              </a:spcBef>
              <a:spcAft>
                <a:spcPts val="1500"/>
              </a:spcAft>
            </a:pPr>
            <a:endParaRPr lang="el-GR" dirty="0"/>
          </a:p>
          <a:p>
            <a:r>
              <a:rPr lang="el-GR" dirty="0"/>
              <a:t>ούτως ώστε να καταστεί εφικτή η υπέρμετρη </a:t>
            </a:r>
            <a:r>
              <a:rPr lang="el-GR" b="1" dirty="0"/>
              <a:t>εντατικοποίηση της εργασίας</a:t>
            </a:r>
          </a:p>
          <a:p>
            <a:pPr marL="0" indent="0">
              <a:buNone/>
            </a:pPr>
            <a:endParaRPr lang="el-GR" b="1" dirty="0"/>
          </a:p>
          <a:p>
            <a:r>
              <a:rPr lang="el-GR" dirty="0"/>
              <a:t>η οποία αποτελούσε το βασικό άξονα της οικονομικής στρατηγικής του αμερικανικού κεφαλαίου -περί τα τέλη του προηγούμενου αιώνα- για την επέκτασή του και για την επιβολή καινούργιων κοινωνικών όρων απόσπασης της υπερεργασίας.</a:t>
            </a:r>
          </a:p>
          <a:p>
            <a:endParaRPr lang="el-GR" b="1" dirty="0"/>
          </a:p>
          <a:p>
            <a:endParaRPr lang="el-GR" b="1" dirty="0"/>
          </a:p>
          <a:p>
            <a:endParaRPr lang="el-GR" noProof="1"/>
          </a:p>
        </p:txBody>
      </p:sp>
      <p:sp>
        <p:nvSpPr>
          <p:cNvPr id="2" name="Τίτλος 1"/>
          <p:cNvSpPr>
            <a:spLocks noGrp="1"/>
          </p:cNvSpPr>
          <p:nvPr>
            <p:ph type="ctrTitle"/>
          </p:nvPr>
        </p:nvSpPr>
        <p:spPr/>
        <p:txBody>
          <a:bodyPr rtlCol="0"/>
          <a:lstStyle/>
          <a:p>
            <a:r>
              <a:rPr lang="el-GR" sz="3400" dirty="0"/>
              <a:t>Η “επιστημονική” οργάνωση της εργασίας</a:t>
            </a:r>
          </a:p>
        </p:txBody>
      </p:sp>
      <p:sp>
        <p:nvSpPr>
          <p:cNvPr id="9" name="Ορθογώνιο 6" descr="Κάτω διαχωριστική γραμμή"/>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6" descr="Επάνω διαχωριστική γραμμή"/>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 name="Υπότιτλος 2"/>
          <p:cNvSpPr>
            <a:spLocks noGrp="1"/>
          </p:cNvSpPr>
          <p:nvPr>
            <p:ph type="subTitle" idx="1"/>
          </p:nvPr>
        </p:nvSpPr>
        <p:spPr>
          <a:xfrm>
            <a:off x="7652806" y="4837186"/>
            <a:ext cx="4032266" cy="750814"/>
          </a:xfrm>
        </p:spPr>
        <p:txBody>
          <a:bodyPr rtlCol="0"/>
          <a:lstStyle/>
          <a:p>
            <a:r>
              <a:rPr lang="el-GR" sz="2200" dirty="0"/>
              <a:t>Εισαγωγικές Παρατηρήσεις</a:t>
            </a:r>
          </a:p>
          <a:p>
            <a:pPr rtl="0"/>
            <a:endParaRPr lang="el-GR" sz="22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a:t>
            </a:fld>
            <a:endParaRPr lang="el-GR" dirty="0"/>
          </a:p>
        </p:txBody>
      </p:sp>
      <p:pic>
        <p:nvPicPr>
          <p:cNvPr id="3076" name="Picture 4" descr="ÎÏÎ¿ÏÎ­Î»ÎµÏÎ¼Î± ÎµÎ¹ÎºÏÎ½Î±Ï Î³Î¹Î± Î´Î¹Î¿Î¹ÎºÎ·ÏÎ· ÎµÏÎ¹ÏÎµÎ¹ÏÎ·ÏÎµÏÎ½"/>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49978" y="586718"/>
            <a:ext cx="4135094" cy="231881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9737124" y="6028695"/>
            <a:ext cx="1467651" cy="923330"/>
          </a:xfrm>
          <a:prstGeom prst="rect">
            <a:avLst/>
          </a:prstGeom>
          <a:solidFill>
            <a:schemeClr val="bg1"/>
          </a:solidFill>
        </p:spPr>
        <p:txBody>
          <a:bodyPr wrap="square" rtlCol="0">
            <a:spAutoFit/>
          </a:bodyPr>
          <a:lstStyle/>
          <a:p>
            <a:r>
              <a:rPr lang="el-GR" dirty="0">
                <a:solidFill>
                  <a:schemeClr val="bg1"/>
                </a:solidFill>
              </a:rPr>
              <a:t>μόνο</a:t>
            </a:r>
          </a:p>
          <a:p>
            <a:endParaRPr lang="el-GR" dirty="0">
              <a:solidFill>
                <a:schemeClr val="bg1"/>
              </a:solidFill>
            </a:endParaRPr>
          </a:p>
          <a:p>
            <a:endParaRPr lang="el-GR" dirty="0">
              <a:solidFill>
                <a:schemeClr val="bg1"/>
              </a:solidFill>
            </a:endParaRPr>
          </a:p>
        </p:txBody>
      </p:sp>
      <p:sp>
        <p:nvSpPr>
          <p:cNvPr id="8" name="AutoShape 4" descr="Î£ÏÎµÏÎ¹ÎºÎ® ÎµÎ¹ÎºÏÎ½Î±">
            <a:extLst>
              <a:ext uri="{FF2B5EF4-FFF2-40B4-BE49-F238E27FC236}">
                <a16:creationId xmlns:a16="http://schemas.microsoft.com/office/drawing/2014/main" xmlns="" id="{2F96F665-986E-4B59-8698-FCB4FCACCC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2" name="Picture 8" descr="Î£ÏÎµÏÎ¹ÎºÎ® ÎµÎ¹ÎºÏÎ½Î±">
            <a:extLst>
              <a:ext uri="{FF2B5EF4-FFF2-40B4-BE49-F238E27FC236}">
                <a16:creationId xmlns:a16="http://schemas.microsoft.com/office/drawing/2014/main" xmlns="" id="{0A4D9FCF-C66B-4875-BE02-08ECA698BC8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49978" y="586717"/>
            <a:ext cx="4135094" cy="2318817"/>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ÎÏÎ¿ÏÎ­Î»ÎµÏÎ¼Î± ÎµÎ¹ÎºÏÎ½Î±Ï Î³Î¹Î± management black white images">
            <a:extLst>
              <a:ext uri="{FF2B5EF4-FFF2-40B4-BE49-F238E27FC236}">
                <a16:creationId xmlns:a16="http://schemas.microsoft.com/office/drawing/2014/main" xmlns="" id="{588710DE-D64E-4555-94B3-BFB3110DA28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49979" y="569933"/>
            <a:ext cx="4135094" cy="233560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Γραφικό 12" descr="Βέλος: Περιστροφή δεξιά">
            <a:extLst>
              <a:ext uri="{FF2B5EF4-FFF2-40B4-BE49-F238E27FC236}">
                <a16:creationId xmlns:a16="http://schemas.microsoft.com/office/drawing/2014/main" xmlns="" id="{D27F4214-D773-4965-AC59-036D191F3A36}"/>
              </a:ext>
            </a:extLst>
          </p:cNvPr>
          <p:cNvSpPr/>
          <p:nvPr/>
        </p:nvSpPr>
        <p:spPr>
          <a:xfrm>
            <a:off x="3065182" y="4084346"/>
            <a:ext cx="563122" cy="432246"/>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sp>
        <p:nvSpPr>
          <p:cNvPr id="24" name="Γραφικό 12" descr="Βέλος: Περιστροφή δεξιά">
            <a:extLst>
              <a:ext uri="{FF2B5EF4-FFF2-40B4-BE49-F238E27FC236}">
                <a16:creationId xmlns:a16="http://schemas.microsoft.com/office/drawing/2014/main" xmlns="" id="{90D9AA70-D3D1-4774-B639-5AC8F365F99F}"/>
              </a:ext>
            </a:extLst>
          </p:cNvPr>
          <p:cNvSpPr/>
          <p:nvPr/>
        </p:nvSpPr>
        <p:spPr>
          <a:xfrm>
            <a:off x="3065182" y="2996752"/>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pic>
        <p:nvPicPr>
          <p:cNvPr id="1040" name="Picture 16" descr="ÎÏÎ¿ÏÎ­Î»ÎµÏÎ¼Î± ÎµÎ¹ÎºÏÎ½Î±Ï Î³Î¹Î± WORK BLACK WHITE IMAGES">
            <a:extLst>
              <a:ext uri="{FF2B5EF4-FFF2-40B4-BE49-F238E27FC236}">
                <a16:creationId xmlns:a16="http://schemas.microsoft.com/office/drawing/2014/main" xmlns="" id="{4E8865BD-5EDC-4C6B-9C8A-51DF80E1522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549977" y="569932"/>
            <a:ext cx="4135094" cy="2335601"/>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Î£ÏÎµÏÎ¹ÎºÎ® ÎµÎ¹ÎºÏÎ½Î±">
            <a:extLst>
              <a:ext uri="{FF2B5EF4-FFF2-40B4-BE49-F238E27FC236}">
                <a16:creationId xmlns:a16="http://schemas.microsoft.com/office/drawing/2014/main" xmlns="" id="{CC6F1662-7DB0-4F07-8F40-48B36D42DFE8}"/>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542965" y="532719"/>
            <a:ext cx="4142105" cy="237281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Θέση κειμένου 26">
            <a:extLst>
              <a:ext uri="{FF2B5EF4-FFF2-40B4-BE49-F238E27FC236}">
                <a16:creationId xmlns:a16="http://schemas.microsoft.com/office/drawing/2014/main" xmlns="" id="{8D08393C-C63D-4B14-921F-B7008EFF388B}"/>
              </a:ext>
            </a:extLst>
          </p:cNvPr>
          <p:cNvSpPr txBox="1">
            <a:spLocks/>
          </p:cNvSpPr>
          <p:nvPr/>
        </p:nvSpPr>
        <p:spPr>
          <a:xfrm>
            <a:off x="5757395" y="1291184"/>
            <a:ext cx="4047052" cy="3991724"/>
          </a:xfrm>
          <a:prstGeom prst="ellipse">
            <a:avLst/>
          </a:prstGeom>
          <a:solidFill>
            <a:schemeClr val="bg2">
              <a:lumMod val="25000"/>
            </a:schemeClr>
          </a:solidFill>
        </p:spPr>
        <p:txBody>
          <a:bodyPr vert="horz"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85000"/>
                    <a:lumOff val="1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solidFill>
                  <a:schemeClr val="bg1"/>
                </a:solidFill>
              </a:rPr>
              <a:t>Με τις αρχές της νεοκλασικής οικονομικής θεωρίας που ανέπτυξε ο </a:t>
            </a:r>
            <a:r>
              <a:rPr lang="el-GR" b="1" dirty="0" err="1">
                <a:solidFill>
                  <a:schemeClr val="bg1"/>
                </a:solidFill>
              </a:rPr>
              <a:t>Leon</a:t>
            </a:r>
            <a:r>
              <a:rPr lang="el-GR" b="1" dirty="0">
                <a:solidFill>
                  <a:schemeClr val="bg1"/>
                </a:solidFill>
              </a:rPr>
              <a:t> </a:t>
            </a:r>
            <a:r>
              <a:rPr lang="el-GR" b="1" dirty="0" err="1">
                <a:solidFill>
                  <a:schemeClr val="bg1"/>
                </a:solidFill>
              </a:rPr>
              <a:t>Walras</a:t>
            </a:r>
            <a:r>
              <a:rPr lang="el-GR" b="1" dirty="0">
                <a:solidFill>
                  <a:schemeClr val="bg1"/>
                </a:solidFill>
              </a:rPr>
              <a:t> </a:t>
            </a:r>
            <a:r>
              <a:rPr lang="el-GR" dirty="0">
                <a:solidFill>
                  <a:schemeClr val="bg1"/>
                </a:solidFill>
              </a:rPr>
              <a:t>(1834-1910)</a:t>
            </a:r>
          </a:p>
          <a:p>
            <a:endParaRPr lang="el-GR" dirty="0">
              <a:solidFill>
                <a:schemeClr val="bg1"/>
              </a:solidFill>
            </a:endParaRPr>
          </a:p>
          <a:p>
            <a:endParaRPr lang="el-GR" dirty="0"/>
          </a:p>
        </p:txBody>
      </p:sp>
      <p:sp>
        <p:nvSpPr>
          <p:cNvPr id="23" name="Τίτλος 22"/>
          <p:cNvSpPr>
            <a:spLocks noGrp="1"/>
          </p:cNvSpPr>
          <p:nvPr>
            <p:ph type="title"/>
          </p:nvPr>
        </p:nvSpPr>
        <p:spPr/>
        <p:txBody>
          <a:bodyPr rtlCol="0"/>
          <a:lstStyle/>
          <a:p>
            <a:pPr algn="ctr"/>
            <a:r>
              <a:rPr lang="en-US" dirty="0"/>
              <a:t>Taylor</a:t>
            </a:r>
            <a:r>
              <a:rPr lang="el-GR" dirty="0"/>
              <a:t> &amp; </a:t>
            </a:r>
            <a:r>
              <a:rPr lang="en-US" dirty="0"/>
              <a:t>Walras </a:t>
            </a:r>
            <a:r>
              <a:rPr lang="el-GR" sz="2400" dirty="0"/>
              <a:t>:</a:t>
            </a:r>
          </a:p>
        </p:txBody>
      </p:sp>
      <p:sp>
        <p:nvSpPr>
          <p:cNvPr id="27" name="Θέση κειμένου 26"/>
          <p:cNvSpPr>
            <a:spLocks noGrp="1"/>
          </p:cNvSpPr>
          <p:nvPr>
            <p:ph type="body" sz="quarter" idx="27"/>
          </p:nvPr>
        </p:nvSpPr>
        <p:spPr>
          <a:xfrm>
            <a:off x="2116206" y="1291183"/>
            <a:ext cx="4047052" cy="3991724"/>
          </a:xfrm>
        </p:spPr>
        <p:txBody>
          <a:bodyPr rtlCol="0"/>
          <a:lstStyle/>
          <a:p>
            <a:r>
              <a:rPr lang="el-GR" dirty="0"/>
              <a:t>Οι θεωρητικές αρχές οργάνωσης και διοίκησης που </a:t>
            </a:r>
            <a:r>
              <a:rPr lang="el-GR" dirty="0" err="1"/>
              <a:t>διετύπωσε</a:t>
            </a:r>
            <a:r>
              <a:rPr lang="el-GR" dirty="0"/>
              <a:t> ο </a:t>
            </a:r>
            <a:r>
              <a:rPr lang="el-GR" b="1" dirty="0"/>
              <a:t>F. </a:t>
            </a:r>
            <a:r>
              <a:rPr lang="el-GR" b="1" dirty="0" err="1"/>
              <a:t>Taylor</a:t>
            </a:r>
            <a:r>
              <a:rPr lang="el-GR" b="1" dirty="0"/>
              <a:t> </a:t>
            </a:r>
            <a:r>
              <a:rPr lang="el-GR" dirty="0"/>
              <a:t>(1856-1915), βρίσκονται σε πλήρη αρμονία και συμπληρωματικότητα</a:t>
            </a:r>
          </a:p>
          <a:p>
            <a:pPr rtl="0"/>
            <a:endParaRPr lang="el-GR" dirty="0"/>
          </a:p>
        </p:txBody>
      </p:sp>
      <p:sp>
        <p:nvSpPr>
          <p:cNvPr id="6" name="Θέση υποσέλιδου 5"/>
          <p:cNvSpPr>
            <a:spLocks noGrp="1"/>
          </p:cNvSpPr>
          <p:nvPr>
            <p:ph type="ftr" sz="quarter" idx="10"/>
          </p:nvPr>
        </p:nvSpPr>
        <p:spPr/>
        <p:txBody>
          <a:bodyPr rtlCol="0"/>
          <a:lstStyle/>
          <a:p>
            <a:pPr rtl="0"/>
            <a:r>
              <a:rPr lang="el-GR" dirty="0"/>
              <a:t>Προσθέστε υποσέλιδο</a:t>
            </a:r>
          </a:p>
        </p:txBody>
      </p:sp>
      <p:sp>
        <p:nvSpPr>
          <p:cNvPr id="7" name="Θέση αριθμού διαφάνειας 6"/>
          <p:cNvSpPr>
            <a:spLocks noGrp="1"/>
          </p:cNvSpPr>
          <p:nvPr>
            <p:ph type="sldNum" sz="quarter" idx="11"/>
          </p:nvPr>
        </p:nvSpPr>
        <p:spPr/>
        <p:txBody>
          <a:bodyPr rtlCol="0"/>
          <a:lstStyle/>
          <a:p>
            <a:pPr rtl="0"/>
            <a:fld id="{19B51A1E-902D-48AF-9020-955120F399B6}" type="slidenum">
              <a:rPr lang="el-GR" smtClean="0"/>
              <a:pPr rtl="0"/>
              <a:t>30</a:t>
            </a:fld>
            <a:endParaRPr lang="el-GR" dirty="0"/>
          </a:p>
        </p:txBody>
      </p:sp>
      <p:sp>
        <p:nvSpPr>
          <p:cNvPr id="34" name="Πλαίσιο κειμένου 33" descr="Σημείο τομής γραφήματος"/>
          <p:cNvSpPr txBox="1"/>
          <p:nvPr/>
        </p:nvSpPr>
        <p:spPr>
          <a:xfrm>
            <a:off x="5757395" y="2358578"/>
            <a:ext cx="405863" cy="1856935"/>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dirty="0"/>
          </a:p>
        </p:txBody>
      </p:sp>
      <p:sp>
        <p:nvSpPr>
          <p:cNvPr id="36" name="TextBox 37">
            <a:extLst>
              <a:ext uri="{FF2B5EF4-FFF2-40B4-BE49-F238E27FC236}">
                <a16:creationId xmlns:a16="http://schemas.microsoft.com/office/drawing/2014/main" xmlns="" id="{93EA8AB7-17BD-4D13-A6A6-7C8C331114A4}"/>
              </a:ext>
            </a:extLst>
          </p:cNvPr>
          <p:cNvSpPr txBox="1"/>
          <p:nvPr/>
        </p:nvSpPr>
        <p:spPr>
          <a:xfrm>
            <a:off x="9636369" y="6099044"/>
            <a:ext cx="156678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9" name="Text Placeholder 24">
            <a:extLst>
              <a:ext uri="{FF2B5EF4-FFF2-40B4-BE49-F238E27FC236}">
                <a16:creationId xmlns:a16="http://schemas.microsoft.com/office/drawing/2014/main" xmlns="" id="{26B877F9-1881-4F2B-A205-698659B0BFF9}"/>
              </a:ext>
            </a:extLst>
          </p:cNvPr>
          <p:cNvSpPr txBox="1">
            <a:spLocks/>
          </p:cNvSpPr>
          <p:nvPr/>
        </p:nvSpPr>
        <p:spPr>
          <a:xfrm>
            <a:off x="1446859" y="5761000"/>
            <a:ext cx="9298281" cy="127036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dirty="0"/>
              <a:t>Καθώς ασπάζονται τις ίδιες απλουστευτικές υποθέσεις, όπως την ύπαρξη τέλειας πληροφόρησης και την έλλειψη καινοτομίας</a:t>
            </a:r>
          </a:p>
        </p:txBody>
      </p:sp>
    </p:spTree>
    <p:extLst>
      <p:ext uri="{BB962C8B-B14F-4D97-AF65-F5344CB8AC3E}">
        <p14:creationId xmlns:p14="http://schemas.microsoft.com/office/powerpoint/2010/main" xmlns="" val="2130921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258149" y="3015557"/>
            <a:ext cx="6600263" cy="2784243"/>
          </a:xfrm>
        </p:spPr>
        <p:txBody>
          <a:bodyPr rtlCol="0"/>
          <a:lstStyle/>
          <a:p>
            <a:r>
              <a:rPr lang="el-GR" dirty="0"/>
              <a:t>Η </a:t>
            </a:r>
            <a:r>
              <a:rPr lang="el-GR" b="1" dirty="0"/>
              <a:t>νεοκλασική οικονομική σχολή </a:t>
            </a:r>
            <a:r>
              <a:rPr lang="el-GR" dirty="0"/>
              <a:t>(L. </a:t>
            </a:r>
            <a:r>
              <a:rPr lang="el-GR" dirty="0" err="1"/>
              <a:t>Walras</a:t>
            </a:r>
            <a:r>
              <a:rPr lang="el-GR" dirty="0"/>
              <a:t>, A. </a:t>
            </a:r>
            <a:r>
              <a:rPr lang="el-GR" dirty="0" err="1"/>
              <a:t>Cournot</a:t>
            </a:r>
            <a:r>
              <a:rPr lang="el-GR" dirty="0"/>
              <a:t>, A. </a:t>
            </a:r>
            <a:r>
              <a:rPr lang="el-GR" dirty="0" err="1"/>
              <a:t>Marshall</a:t>
            </a:r>
            <a:r>
              <a:rPr lang="el-GR" dirty="0"/>
              <a:t>), παρέχει τα θεωρητικά εργαλεία για την κατανόηση της ισορροπίας της αγοράς, που η κλασσική σχολή της διοίκησης θεωρεί ως δοσμένη (επιτευχθείσα)</a:t>
            </a:r>
          </a:p>
          <a:p>
            <a:endParaRPr lang="el-GR" dirty="0"/>
          </a:p>
          <a:p>
            <a:r>
              <a:rPr lang="el-GR" dirty="0"/>
              <a:t>Η </a:t>
            </a:r>
            <a:r>
              <a:rPr lang="el-GR" b="1" dirty="0"/>
              <a:t>συνεισφορά</a:t>
            </a:r>
            <a:r>
              <a:rPr lang="el-GR" dirty="0"/>
              <a:t> </a:t>
            </a:r>
            <a:r>
              <a:rPr lang="el-GR" dirty="0" smtClean="0"/>
              <a:t>της κλασσικής σχολής της διοίκησης , </a:t>
            </a:r>
            <a:r>
              <a:rPr lang="el-GR" dirty="0"/>
              <a:t>συνίσταται στην “επιστημονική” θεμελίωση της παραγωγικότητας, την οποία οι νεοκλασικοί λαμβάνουν ως δεδομένη</a:t>
            </a:r>
          </a:p>
        </p:txBody>
      </p:sp>
      <p:sp>
        <p:nvSpPr>
          <p:cNvPr id="2" name="Τίτλος 1"/>
          <p:cNvSpPr>
            <a:spLocks noGrp="1"/>
          </p:cNvSpPr>
          <p:nvPr>
            <p:ph type="ctrTitle"/>
          </p:nvPr>
        </p:nvSpPr>
        <p:spPr>
          <a:xfrm>
            <a:off x="7189470" y="494665"/>
            <a:ext cx="4860290" cy="5522595"/>
          </a:xfrm>
        </p:spPr>
        <p:txBody>
          <a:bodyPr rtlCol="0"/>
          <a:lstStyle/>
          <a:p>
            <a:pPr algn="ctr"/>
            <a:r>
              <a:rPr lang="el-GR" sz="2800" dirty="0"/>
              <a:t>Νεοκλασική </a:t>
            </a:r>
            <a:br>
              <a:rPr lang="el-GR" sz="2800" dirty="0"/>
            </a:br>
            <a:r>
              <a:rPr lang="el-GR" sz="2800" dirty="0"/>
              <a:t>οικονομική σχολή</a:t>
            </a:r>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31</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26" name="Picture 2" descr="ÎÏÎ¿ÏÎ­Î»ÎµÏÎ¼Î± ÎµÎ¹ÎºÏÎ½Î±Ï Î³Î¹Î± Leon Walras black white images">
            <a:extLst>
              <a:ext uri="{FF2B5EF4-FFF2-40B4-BE49-F238E27FC236}">
                <a16:creationId xmlns:a16="http://schemas.microsoft.com/office/drawing/2014/main" xmlns="" id="{A17AF3E0-968F-46FB-BC5F-55F82AEF723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16645" y="494666"/>
            <a:ext cx="3689468" cy="31186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810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225828" y="639503"/>
            <a:ext cx="6702189" cy="462915"/>
          </a:xfrm>
        </p:spPr>
        <p:txBody>
          <a:bodyPr rtlCol="0"/>
          <a:lstStyle/>
          <a:p>
            <a:pPr marL="0" indent="0" algn="ctr">
              <a:buNone/>
            </a:pPr>
            <a:r>
              <a:rPr lang="el-GR" sz="1600" dirty="0"/>
              <a:t>Στην ορθολογική συμπεριφορά των οικονομικών παραγόντων που προτείνεται από τη νεοκλασική οικονομική θεωρία -ήτοι :</a:t>
            </a:r>
          </a:p>
        </p:txBody>
      </p:sp>
      <p:sp>
        <p:nvSpPr>
          <p:cNvPr id="2" name="Τίτλος 1"/>
          <p:cNvSpPr>
            <a:spLocks noGrp="1"/>
          </p:cNvSpPr>
          <p:nvPr>
            <p:ph type="ctrTitle"/>
          </p:nvPr>
        </p:nvSpPr>
        <p:spPr>
          <a:xfrm>
            <a:off x="7189470" y="494665"/>
            <a:ext cx="4860290" cy="5522595"/>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rtlCol="0"/>
          <a:lstStyle/>
          <a:p>
            <a:pPr algn="ctr"/>
            <a:r>
              <a:rPr lang="el-GR" sz="3600" b="1" dirty="0"/>
              <a:t>Επεξήγηση</a:t>
            </a:r>
            <a:endParaRPr lang="el-GR" sz="3600" dirty="0"/>
          </a:p>
        </p:txBody>
      </p:sp>
      <p:pic>
        <p:nvPicPr>
          <p:cNvPr id="10" name="Θέση εικόνας 9" descr="Εικόνα παραθύρων κτιρίου"/>
          <p:cNvPicPr>
            <a:picLocks noGrp="1" noChangeAspect="1"/>
          </p:cNvPicPr>
          <p:nvPr>
            <p:ph type="pic" sz="quarter" idx="16"/>
          </p:nvPr>
        </p:nvPicPr>
        <p:blipFill>
          <a:blip r:embed="rId3"/>
          <a:stretch>
            <a:fillRect/>
          </a:stretch>
        </p:blipFill>
        <p:spPr>
          <a:xfrm>
            <a:off x="7460092" y="759605"/>
            <a:ext cx="1872000" cy="1872000"/>
          </a:xfrm>
        </p:spPr>
      </p:pic>
      <p:pic>
        <p:nvPicPr>
          <p:cNvPr id="12" name="Θέση εικόνας 11" descr="Κοντινή εικόνα εσωτερικού υλικού δόμησης"/>
          <p:cNvPicPr>
            <a:picLocks noGrp="1" noChangeAspect="1"/>
          </p:cNvPicPr>
          <p:nvPr>
            <p:ph type="pic" sz="quarter" idx="17"/>
          </p:nvPr>
        </p:nvPicPr>
        <p:blipFill>
          <a:blip r:embed="rId4"/>
          <a:stretch>
            <a:fillRect/>
          </a:stretch>
        </p:blipFill>
        <p:spPr>
          <a:xfrm>
            <a:off x="9713594" y="767558"/>
            <a:ext cx="1872000" cy="1865922"/>
          </a:xfrm>
        </p:spPr>
      </p:pic>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32</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sp>
        <p:nvSpPr>
          <p:cNvPr id="14" name="Θέση κειμένου 5">
            <a:extLst>
              <a:ext uri="{FF2B5EF4-FFF2-40B4-BE49-F238E27FC236}">
                <a16:creationId xmlns:a16="http://schemas.microsoft.com/office/drawing/2014/main" xmlns="" id="{059D96B5-82D3-405D-B465-77AC6ECA8146}"/>
              </a:ext>
            </a:extLst>
          </p:cNvPr>
          <p:cNvSpPr txBox="1">
            <a:spLocks/>
          </p:cNvSpPr>
          <p:nvPr/>
        </p:nvSpPr>
        <p:spPr>
          <a:xfrm>
            <a:off x="732811" y="2273876"/>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M</a:t>
            </a:r>
            <a:r>
              <a:rPr lang="el-GR" b="1" dirty="0" err="1"/>
              <a:t>εγιστοποίηση</a:t>
            </a:r>
            <a:r>
              <a:rPr lang="el-GR" b="1" dirty="0"/>
              <a:t> του κέρδους από την επιχείρηση</a:t>
            </a:r>
          </a:p>
        </p:txBody>
      </p:sp>
      <p:sp>
        <p:nvSpPr>
          <p:cNvPr id="20" name="Θέση κειμένου 5">
            <a:extLst>
              <a:ext uri="{FF2B5EF4-FFF2-40B4-BE49-F238E27FC236}">
                <a16:creationId xmlns:a16="http://schemas.microsoft.com/office/drawing/2014/main" xmlns="" id="{C884C3C2-0F88-4D3C-8E7A-998E967553B5}"/>
              </a:ext>
            </a:extLst>
          </p:cNvPr>
          <p:cNvSpPr txBox="1">
            <a:spLocks/>
          </p:cNvSpPr>
          <p:nvPr/>
        </p:nvSpPr>
        <p:spPr>
          <a:xfrm>
            <a:off x="3998035" y="2273876"/>
            <a:ext cx="2832531"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M</a:t>
            </a:r>
            <a:r>
              <a:rPr lang="el-GR" b="1" dirty="0" err="1"/>
              <a:t>εγιστοποίηση</a:t>
            </a:r>
            <a:r>
              <a:rPr lang="el-GR" b="1" dirty="0"/>
              <a:t> χρησιμότητας από τον καταναλωτή</a:t>
            </a:r>
          </a:p>
        </p:txBody>
      </p:sp>
      <p:sp>
        <p:nvSpPr>
          <p:cNvPr id="26" name="Ορθογώνιο 6" descr="Πλαίσιο επισήμανσης.">
            <a:extLst>
              <a:ext uri="{FF2B5EF4-FFF2-40B4-BE49-F238E27FC236}">
                <a16:creationId xmlns:a16="http://schemas.microsoft.com/office/drawing/2014/main" xmlns="" id="{58C2BD62-295E-40DD-B479-BDB1A2925D7E}"/>
              </a:ext>
            </a:extLst>
          </p:cNvPr>
          <p:cNvSpPr/>
          <p:nvPr/>
        </p:nvSpPr>
        <p:spPr>
          <a:xfrm rot="10800000" flipV="1">
            <a:off x="578988" y="3028471"/>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27" name="Ορθογώνιο 6" descr="Πλαίσιο επισήμανσης.">
            <a:extLst>
              <a:ext uri="{FF2B5EF4-FFF2-40B4-BE49-F238E27FC236}">
                <a16:creationId xmlns:a16="http://schemas.microsoft.com/office/drawing/2014/main" xmlns="" id="{16A8833F-422B-4B2D-A8B7-E0351A04DE50}"/>
              </a:ext>
            </a:extLst>
          </p:cNvPr>
          <p:cNvSpPr/>
          <p:nvPr/>
        </p:nvSpPr>
        <p:spPr>
          <a:xfrm rot="10800000" flipV="1">
            <a:off x="4126415" y="3077517"/>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30" name="Text Placeholder 24">
            <a:extLst>
              <a:ext uri="{FF2B5EF4-FFF2-40B4-BE49-F238E27FC236}">
                <a16:creationId xmlns:a16="http://schemas.microsoft.com/office/drawing/2014/main" xmlns="" id="{64FA7217-53EE-48A4-884E-265AADD5AC21}"/>
              </a:ext>
            </a:extLst>
          </p:cNvPr>
          <p:cNvSpPr txBox="1">
            <a:spLocks/>
          </p:cNvSpPr>
          <p:nvPr/>
        </p:nvSpPr>
        <p:spPr>
          <a:xfrm>
            <a:off x="323281" y="4379886"/>
            <a:ext cx="6507285"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A</a:t>
            </a:r>
            <a:r>
              <a:rPr lang="el-GR" sz="1600" dirty="0" err="1"/>
              <a:t>ντιστοιχεί</a:t>
            </a:r>
            <a:r>
              <a:rPr lang="el-GR" sz="1600" dirty="0"/>
              <a:t> η ορθολογική συμπεριφορά των εργαζομένων </a:t>
            </a:r>
            <a:r>
              <a:rPr lang="el-GR" sz="1600" dirty="0" smtClean="0"/>
              <a:t>- μεγιστοποίηση </a:t>
            </a:r>
            <a:r>
              <a:rPr lang="el-GR" sz="1600" dirty="0"/>
              <a:t>του ατομικού εισοδήματος στο πλαίσιο της συνάρτησης της αμοιβής με την “επιστημονικά” μετρήσιμη </a:t>
            </a:r>
            <a:r>
              <a:rPr lang="el-GR" sz="1600" dirty="0" smtClean="0"/>
              <a:t>απόδοση - </a:t>
            </a:r>
            <a:r>
              <a:rPr lang="el-GR" sz="1600" dirty="0"/>
              <a:t>που προσπάθησε να θεμελιώσει η κλασσική σχολή της διοικητικής επιστήμης</a:t>
            </a:r>
          </a:p>
          <a:p>
            <a:pPr algn="ctr"/>
            <a:endParaRPr lang="el-GR" sz="1600" dirty="0"/>
          </a:p>
          <a:p>
            <a:pPr algn="ctr"/>
            <a:r>
              <a:rPr lang="el-GR" sz="1600" dirty="0"/>
              <a:t> </a:t>
            </a:r>
          </a:p>
        </p:txBody>
      </p:sp>
      <p:pic>
        <p:nvPicPr>
          <p:cNvPr id="13314" name="Picture 2" descr="ÎÏÎ¿ÏÎ­Î»ÎµÏÎ¼Î± ÎµÎ¹ÎºÏÎ½Î±Ï Î³Î¹Î± PRODUCTIVITY black white images">
            <a:extLst>
              <a:ext uri="{FF2B5EF4-FFF2-40B4-BE49-F238E27FC236}">
                <a16:creationId xmlns:a16="http://schemas.microsoft.com/office/drawing/2014/main" xmlns="" id="{53C239CE-26C2-4D6B-9E28-6A460296816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60092" y="759604"/>
            <a:ext cx="4125502" cy="4206291"/>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Γραφικό 22" descr="Κέρματα">
            <a:extLst>
              <a:ext uri="{FF2B5EF4-FFF2-40B4-BE49-F238E27FC236}">
                <a16:creationId xmlns:a16="http://schemas.microsoft.com/office/drawing/2014/main" xmlns="" id="{64E70CBA-4E71-4B02-B1C8-2E7E7CC8EBC1}"/>
              </a:ext>
            </a:extLst>
          </p:cNvPr>
          <p:cNvSpPr/>
          <p:nvPr/>
        </p:nvSpPr>
        <p:spPr>
          <a:xfrm>
            <a:off x="294623" y="2374694"/>
            <a:ext cx="389096" cy="345281"/>
          </a:xfrm>
          <a:custGeom>
            <a:avLst/>
            <a:gdLst>
              <a:gd name="connsiteX0" fmla="*/ 751046 w 809625"/>
              <a:gd name="connsiteY0" fmla="*/ 578644 h 695325"/>
              <a:gd name="connsiteX1" fmla="*/ 712946 w 809625"/>
              <a:gd name="connsiteY1" fmla="*/ 611029 h 695325"/>
              <a:gd name="connsiteX2" fmla="*/ 712946 w 809625"/>
              <a:gd name="connsiteY2" fmla="*/ 576739 h 695325"/>
              <a:gd name="connsiteX3" fmla="*/ 751046 w 809625"/>
              <a:gd name="connsiteY3" fmla="*/ 561499 h 695325"/>
              <a:gd name="connsiteX4" fmla="*/ 751046 w 809625"/>
              <a:gd name="connsiteY4" fmla="*/ 578644 h 695325"/>
              <a:gd name="connsiteX5" fmla="*/ 674846 w 809625"/>
              <a:gd name="connsiteY5" fmla="*/ 515779 h 695325"/>
              <a:gd name="connsiteX6" fmla="*/ 674846 w 809625"/>
              <a:gd name="connsiteY6" fmla="*/ 481489 h 695325"/>
              <a:gd name="connsiteX7" fmla="*/ 712946 w 809625"/>
              <a:gd name="connsiteY7" fmla="*/ 466249 h 695325"/>
              <a:gd name="connsiteX8" fmla="*/ 712946 w 809625"/>
              <a:gd name="connsiteY8" fmla="*/ 483394 h 695325"/>
              <a:gd name="connsiteX9" fmla="*/ 674846 w 809625"/>
              <a:gd name="connsiteY9" fmla="*/ 515779 h 695325"/>
              <a:gd name="connsiteX10" fmla="*/ 674846 w 809625"/>
              <a:gd name="connsiteY10" fmla="*/ 622459 h 695325"/>
              <a:gd name="connsiteX11" fmla="*/ 636746 w 809625"/>
              <a:gd name="connsiteY11" fmla="*/ 629126 h 695325"/>
              <a:gd name="connsiteX12" fmla="*/ 636746 w 809625"/>
              <a:gd name="connsiteY12" fmla="*/ 591979 h 695325"/>
              <a:gd name="connsiteX13" fmla="*/ 674846 w 809625"/>
              <a:gd name="connsiteY13" fmla="*/ 586264 h 695325"/>
              <a:gd name="connsiteX14" fmla="*/ 674846 w 809625"/>
              <a:gd name="connsiteY14" fmla="*/ 622459 h 695325"/>
              <a:gd name="connsiteX15" fmla="*/ 598646 w 809625"/>
              <a:gd name="connsiteY15" fmla="*/ 496729 h 695325"/>
              <a:gd name="connsiteX16" fmla="*/ 636746 w 809625"/>
              <a:gd name="connsiteY16" fmla="*/ 491014 h 695325"/>
              <a:gd name="connsiteX17" fmla="*/ 636746 w 809625"/>
              <a:gd name="connsiteY17" fmla="*/ 527209 h 695325"/>
              <a:gd name="connsiteX18" fmla="*/ 598646 w 809625"/>
              <a:gd name="connsiteY18" fmla="*/ 533876 h 695325"/>
              <a:gd name="connsiteX19" fmla="*/ 598646 w 809625"/>
              <a:gd name="connsiteY19" fmla="*/ 496729 h 695325"/>
              <a:gd name="connsiteX20" fmla="*/ 598646 w 809625"/>
              <a:gd name="connsiteY20" fmla="*/ 633889 h 695325"/>
              <a:gd name="connsiteX21" fmla="*/ 560546 w 809625"/>
              <a:gd name="connsiteY21" fmla="*/ 635794 h 695325"/>
              <a:gd name="connsiteX22" fmla="*/ 560546 w 809625"/>
              <a:gd name="connsiteY22" fmla="*/ 597694 h 695325"/>
              <a:gd name="connsiteX23" fmla="*/ 598646 w 809625"/>
              <a:gd name="connsiteY23" fmla="*/ 595789 h 695325"/>
              <a:gd name="connsiteX24" fmla="*/ 598646 w 809625"/>
              <a:gd name="connsiteY24" fmla="*/ 633889 h 695325"/>
              <a:gd name="connsiteX25" fmla="*/ 522446 w 809625"/>
              <a:gd name="connsiteY25" fmla="*/ 540544 h 695325"/>
              <a:gd name="connsiteX26" fmla="*/ 522446 w 809625"/>
              <a:gd name="connsiteY26" fmla="*/ 502444 h 695325"/>
              <a:gd name="connsiteX27" fmla="*/ 560546 w 809625"/>
              <a:gd name="connsiteY27" fmla="*/ 500539 h 695325"/>
              <a:gd name="connsiteX28" fmla="*/ 560546 w 809625"/>
              <a:gd name="connsiteY28" fmla="*/ 538639 h 695325"/>
              <a:gd name="connsiteX29" fmla="*/ 522446 w 809625"/>
              <a:gd name="connsiteY29" fmla="*/ 540544 h 695325"/>
              <a:gd name="connsiteX30" fmla="*/ 522446 w 809625"/>
              <a:gd name="connsiteY30" fmla="*/ 635794 h 695325"/>
              <a:gd name="connsiteX31" fmla="*/ 484346 w 809625"/>
              <a:gd name="connsiteY31" fmla="*/ 633889 h 695325"/>
              <a:gd name="connsiteX32" fmla="*/ 484346 w 809625"/>
              <a:gd name="connsiteY32" fmla="*/ 597694 h 695325"/>
              <a:gd name="connsiteX33" fmla="*/ 503396 w 809625"/>
              <a:gd name="connsiteY33" fmla="*/ 597694 h 695325"/>
              <a:gd name="connsiteX34" fmla="*/ 522446 w 809625"/>
              <a:gd name="connsiteY34" fmla="*/ 597694 h 695325"/>
              <a:gd name="connsiteX35" fmla="*/ 522446 w 809625"/>
              <a:gd name="connsiteY35" fmla="*/ 635794 h 695325"/>
              <a:gd name="connsiteX36" fmla="*/ 446246 w 809625"/>
              <a:gd name="connsiteY36" fmla="*/ 500539 h 695325"/>
              <a:gd name="connsiteX37" fmla="*/ 484346 w 809625"/>
              <a:gd name="connsiteY37" fmla="*/ 502444 h 695325"/>
              <a:gd name="connsiteX38" fmla="*/ 484346 w 809625"/>
              <a:gd name="connsiteY38" fmla="*/ 540544 h 695325"/>
              <a:gd name="connsiteX39" fmla="*/ 446246 w 809625"/>
              <a:gd name="connsiteY39" fmla="*/ 538639 h 695325"/>
              <a:gd name="connsiteX40" fmla="*/ 446246 w 809625"/>
              <a:gd name="connsiteY40" fmla="*/ 500539 h 695325"/>
              <a:gd name="connsiteX41" fmla="*/ 446246 w 809625"/>
              <a:gd name="connsiteY41" fmla="*/ 629126 h 695325"/>
              <a:gd name="connsiteX42" fmla="*/ 408146 w 809625"/>
              <a:gd name="connsiteY42" fmla="*/ 622459 h 695325"/>
              <a:gd name="connsiteX43" fmla="*/ 408146 w 809625"/>
              <a:gd name="connsiteY43" fmla="*/ 591979 h 695325"/>
              <a:gd name="connsiteX44" fmla="*/ 446246 w 809625"/>
              <a:gd name="connsiteY44" fmla="*/ 595789 h 695325"/>
              <a:gd name="connsiteX45" fmla="*/ 446246 w 809625"/>
              <a:gd name="connsiteY45" fmla="*/ 629126 h 695325"/>
              <a:gd name="connsiteX46" fmla="*/ 370046 w 809625"/>
              <a:gd name="connsiteY46" fmla="*/ 527209 h 695325"/>
              <a:gd name="connsiteX47" fmla="*/ 370046 w 809625"/>
              <a:gd name="connsiteY47" fmla="*/ 490061 h 695325"/>
              <a:gd name="connsiteX48" fmla="*/ 408146 w 809625"/>
              <a:gd name="connsiteY48" fmla="*/ 495776 h 695325"/>
              <a:gd name="connsiteX49" fmla="*/ 408146 w 809625"/>
              <a:gd name="connsiteY49" fmla="*/ 533876 h 695325"/>
              <a:gd name="connsiteX50" fmla="*/ 370046 w 809625"/>
              <a:gd name="connsiteY50" fmla="*/ 527209 h 695325"/>
              <a:gd name="connsiteX51" fmla="*/ 370046 w 809625"/>
              <a:gd name="connsiteY51" fmla="*/ 611029 h 695325"/>
              <a:gd name="connsiteX52" fmla="*/ 331946 w 809625"/>
              <a:gd name="connsiteY52" fmla="*/ 578644 h 695325"/>
              <a:gd name="connsiteX53" fmla="*/ 331946 w 809625"/>
              <a:gd name="connsiteY53" fmla="*/ 576739 h 695325"/>
              <a:gd name="connsiteX54" fmla="*/ 332899 w 809625"/>
              <a:gd name="connsiteY54" fmla="*/ 576739 h 695325"/>
              <a:gd name="connsiteX55" fmla="*/ 340519 w 809625"/>
              <a:gd name="connsiteY55" fmla="*/ 578644 h 695325"/>
              <a:gd name="connsiteX56" fmla="*/ 370046 w 809625"/>
              <a:gd name="connsiteY56" fmla="*/ 585311 h 695325"/>
              <a:gd name="connsiteX57" fmla="*/ 370046 w 809625"/>
              <a:gd name="connsiteY57" fmla="*/ 611029 h 695325"/>
              <a:gd name="connsiteX58" fmla="*/ 217646 w 809625"/>
              <a:gd name="connsiteY58" fmla="*/ 481489 h 695325"/>
              <a:gd name="connsiteX59" fmla="*/ 236696 w 809625"/>
              <a:gd name="connsiteY59" fmla="*/ 482441 h 695325"/>
              <a:gd name="connsiteX60" fmla="*/ 236696 w 809625"/>
              <a:gd name="connsiteY60" fmla="*/ 483394 h 695325"/>
              <a:gd name="connsiteX61" fmla="*/ 246221 w 809625"/>
              <a:gd name="connsiteY61" fmla="*/ 520541 h 695325"/>
              <a:gd name="connsiteX62" fmla="*/ 217646 w 809625"/>
              <a:gd name="connsiteY62" fmla="*/ 518636 h 695325"/>
              <a:gd name="connsiteX63" fmla="*/ 217646 w 809625"/>
              <a:gd name="connsiteY63" fmla="*/ 481489 h 695325"/>
              <a:gd name="connsiteX64" fmla="*/ 179546 w 809625"/>
              <a:gd name="connsiteY64" fmla="*/ 367189 h 695325"/>
              <a:gd name="connsiteX65" fmla="*/ 217646 w 809625"/>
              <a:gd name="connsiteY65" fmla="*/ 372904 h 695325"/>
              <a:gd name="connsiteX66" fmla="*/ 217646 w 809625"/>
              <a:gd name="connsiteY66" fmla="*/ 411004 h 695325"/>
              <a:gd name="connsiteX67" fmla="*/ 179546 w 809625"/>
              <a:gd name="connsiteY67" fmla="*/ 404336 h 695325"/>
              <a:gd name="connsiteX68" fmla="*/ 179546 w 809625"/>
              <a:gd name="connsiteY68" fmla="*/ 367189 h 695325"/>
              <a:gd name="connsiteX69" fmla="*/ 179546 w 809625"/>
              <a:gd name="connsiteY69" fmla="*/ 514826 h 695325"/>
              <a:gd name="connsiteX70" fmla="*/ 141446 w 809625"/>
              <a:gd name="connsiteY70" fmla="*/ 508159 h 695325"/>
              <a:gd name="connsiteX71" fmla="*/ 141446 w 809625"/>
              <a:gd name="connsiteY71" fmla="*/ 471011 h 695325"/>
              <a:gd name="connsiteX72" fmla="*/ 179546 w 809625"/>
              <a:gd name="connsiteY72" fmla="*/ 476726 h 695325"/>
              <a:gd name="connsiteX73" fmla="*/ 179546 w 809625"/>
              <a:gd name="connsiteY73" fmla="*/ 514826 h 695325"/>
              <a:gd name="connsiteX74" fmla="*/ 103346 w 809625"/>
              <a:gd name="connsiteY74" fmla="*/ 359569 h 695325"/>
              <a:gd name="connsiteX75" fmla="*/ 103346 w 809625"/>
              <a:gd name="connsiteY75" fmla="*/ 342424 h 695325"/>
              <a:gd name="connsiteX76" fmla="*/ 141446 w 809625"/>
              <a:gd name="connsiteY76" fmla="*/ 356711 h 695325"/>
              <a:gd name="connsiteX77" fmla="*/ 141446 w 809625"/>
              <a:gd name="connsiteY77" fmla="*/ 391954 h 695325"/>
              <a:gd name="connsiteX78" fmla="*/ 103346 w 809625"/>
              <a:gd name="connsiteY78" fmla="*/ 359569 h 695325"/>
              <a:gd name="connsiteX79" fmla="*/ 103346 w 809625"/>
              <a:gd name="connsiteY79" fmla="*/ 496729 h 695325"/>
              <a:gd name="connsiteX80" fmla="*/ 65246 w 809625"/>
              <a:gd name="connsiteY80" fmla="*/ 464344 h 695325"/>
              <a:gd name="connsiteX81" fmla="*/ 65246 w 809625"/>
              <a:gd name="connsiteY81" fmla="*/ 447199 h 695325"/>
              <a:gd name="connsiteX82" fmla="*/ 103346 w 809625"/>
              <a:gd name="connsiteY82" fmla="*/ 461486 h 695325"/>
              <a:gd name="connsiteX83" fmla="*/ 103346 w 809625"/>
              <a:gd name="connsiteY83" fmla="*/ 496729 h 695325"/>
              <a:gd name="connsiteX84" fmla="*/ 65246 w 809625"/>
              <a:gd name="connsiteY84" fmla="*/ 199549 h 695325"/>
              <a:gd name="connsiteX85" fmla="*/ 103346 w 809625"/>
              <a:gd name="connsiteY85" fmla="*/ 213836 h 695325"/>
              <a:gd name="connsiteX86" fmla="*/ 103346 w 809625"/>
              <a:gd name="connsiteY86" fmla="*/ 249079 h 695325"/>
              <a:gd name="connsiteX87" fmla="*/ 65246 w 809625"/>
              <a:gd name="connsiteY87" fmla="*/ 216694 h 695325"/>
              <a:gd name="connsiteX88" fmla="*/ 65246 w 809625"/>
              <a:gd name="connsiteY88" fmla="*/ 199549 h 695325"/>
              <a:gd name="connsiteX89" fmla="*/ 179546 w 809625"/>
              <a:gd name="connsiteY89" fmla="*/ 230029 h 695325"/>
              <a:gd name="connsiteX90" fmla="*/ 179546 w 809625"/>
              <a:gd name="connsiteY90" fmla="*/ 268129 h 695325"/>
              <a:gd name="connsiteX91" fmla="*/ 141446 w 809625"/>
              <a:gd name="connsiteY91" fmla="*/ 261461 h 695325"/>
              <a:gd name="connsiteX92" fmla="*/ 141446 w 809625"/>
              <a:gd name="connsiteY92" fmla="*/ 224314 h 695325"/>
              <a:gd name="connsiteX93" fmla="*/ 179546 w 809625"/>
              <a:gd name="connsiteY93" fmla="*/ 230029 h 695325"/>
              <a:gd name="connsiteX94" fmla="*/ 274796 w 809625"/>
              <a:gd name="connsiteY94" fmla="*/ 64294 h 695325"/>
              <a:gd name="connsiteX95" fmla="*/ 484346 w 809625"/>
              <a:gd name="connsiteY95" fmla="*/ 121444 h 695325"/>
              <a:gd name="connsiteX96" fmla="*/ 274796 w 809625"/>
              <a:gd name="connsiteY96" fmla="*/ 178594 h 695325"/>
              <a:gd name="connsiteX97" fmla="*/ 65246 w 809625"/>
              <a:gd name="connsiteY97" fmla="*/ 121444 h 695325"/>
              <a:gd name="connsiteX98" fmla="*/ 274796 w 809625"/>
              <a:gd name="connsiteY98" fmla="*/ 64294 h 695325"/>
              <a:gd name="connsiteX99" fmla="*/ 331946 w 809625"/>
              <a:gd name="connsiteY99" fmla="*/ 515779 h 695325"/>
              <a:gd name="connsiteX100" fmla="*/ 293846 w 809625"/>
              <a:gd name="connsiteY100" fmla="*/ 483394 h 695325"/>
              <a:gd name="connsiteX101" fmla="*/ 293846 w 809625"/>
              <a:gd name="connsiteY101" fmla="*/ 466249 h 695325"/>
              <a:gd name="connsiteX102" fmla="*/ 331946 w 809625"/>
              <a:gd name="connsiteY102" fmla="*/ 480536 h 695325"/>
              <a:gd name="connsiteX103" fmla="*/ 331946 w 809625"/>
              <a:gd name="connsiteY103" fmla="*/ 515779 h 695325"/>
              <a:gd name="connsiteX104" fmla="*/ 446246 w 809625"/>
              <a:gd name="connsiteY104" fmla="*/ 249079 h 695325"/>
              <a:gd name="connsiteX105" fmla="*/ 446246 w 809625"/>
              <a:gd name="connsiteY105" fmla="*/ 214789 h 695325"/>
              <a:gd name="connsiteX106" fmla="*/ 484346 w 809625"/>
              <a:gd name="connsiteY106" fmla="*/ 199549 h 695325"/>
              <a:gd name="connsiteX107" fmla="*/ 484346 w 809625"/>
              <a:gd name="connsiteY107" fmla="*/ 216694 h 695325"/>
              <a:gd name="connsiteX108" fmla="*/ 446246 w 809625"/>
              <a:gd name="connsiteY108" fmla="*/ 249079 h 695325"/>
              <a:gd name="connsiteX109" fmla="*/ 370046 w 809625"/>
              <a:gd name="connsiteY109" fmla="*/ 267176 h 695325"/>
              <a:gd name="connsiteX110" fmla="*/ 370046 w 809625"/>
              <a:gd name="connsiteY110" fmla="*/ 230029 h 695325"/>
              <a:gd name="connsiteX111" fmla="*/ 408146 w 809625"/>
              <a:gd name="connsiteY111" fmla="*/ 224314 h 695325"/>
              <a:gd name="connsiteX112" fmla="*/ 408146 w 809625"/>
              <a:gd name="connsiteY112" fmla="*/ 260509 h 695325"/>
              <a:gd name="connsiteX113" fmla="*/ 370046 w 809625"/>
              <a:gd name="connsiteY113" fmla="*/ 267176 h 695325"/>
              <a:gd name="connsiteX114" fmla="*/ 293846 w 809625"/>
              <a:gd name="connsiteY114" fmla="*/ 273844 h 695325"/>
              <a:gd name="connsiteX115" fmla="*/ 293846 w 809625"/>
              <a:gd name="connsiteY115" fmla="*/ 235744 h 695325"/>
              <a:gd name="connsiteX116" fmla="*/ 331946 w 809625"/>
              <a:gd name="connsiteY116" fmla="*/ 233839 h 695325"/>
              <a:gd name="connsiteX117" fmla="*/ 331946 w 809625"/>
              <a:gd name="connsiteY117" fmla="*/ 271939 h 695325"/>
              <a:gd name="connsiteX118" fmla="*/ 293846 w 809625"/>
              <a:gd name="connsiteY118" fmla="*/ 273844 h 695325"/>
              <a:gd name="connsiteX119" fmla="*/ 217646 w 809625"/>
              <a:gd name="connsiteY119" fmla="*/ 271939 h 695325"/>
              <a:gd name="connsiteX120" fmla="*/ 217646 w 809625"/>
              <a:gd name="connsiteY120" fmla="*/ 233839 h 695325"/>
              <a:gd name="connsiteX121" fmla="*/ 255746 w 809625"/>
              <a:gd name="connsiteY121" fmla="*/ 235744 h 695325"/>
              <a:gd name="connsiteX122" fmla="*/ 255746 w 809625"/>
              <a:gd name="connsiteY122" fmla="*/ 273844 h 695325"/>
              <a:gd name="connsiteX123" fmla="*/ 217646 w 809625"/>
              <a:gd name="connsiteY123" fmla="*/ 271939 h 695325"/>
              <a:gd name="connsiteX124" fmla="*/ 712946 w 809625"/>
              <a:gd name="connsiteY124" fmla="*/ 388144 h 695325"/>
              <a:gd name="connsiteX125" fmla="*/ 503396 w 809625"/>
              <a:gd name="connsiteY125" fmla="*/ 445294 h 695325"/>
              <a:gd name="connsiteX126" fmla="*/ 293846 w 809625"/>
              <a:gd name="connsiteY126" fmla="*/ 388144 h 695325"/>
              <a:gd name="connsiteX127" fmla="*/ 503396 w 809625"/>
              <a:gd name="connsiteY127" fmla="*/ 330994 h 695325"/>
              <a:gd name="connsiteX128" fmla="*/ 712946 w 809625"/>
              <a:gd name="connsiteY128" fmla="*/ 388144 h 695325"/>
              <a:gd name="connsiteX129" fmla="*/ 770096 w 809625"/>
              <a:gd name="connsiteY129" fmla="*/ 416719 h 695325"/>
              <a:gd name="connsiteX130" fmla="*/ 770096 w 809625"/>
              <a:gd name="connsiteY130" fmla="*/ 388144 h 695325"/>
              <a:gd name="connsiteX131" fmla="*/ 666274 w 809625"/>
              <a:gd name="connsiteY131" fmla="*/ 292894 h 695325"/>
              <a:gd name="connsiteX132" fmla="*/ 577691 w 809625"/>
              <a:gd name="connsiteY132" fmla="*/ 277654 h 695325"/>
              <a:gd name="connsiteX133" fmla="*/ 578644 w 809625"/>
              <a:gd name="connsiteY133" fmla="*/ 264319 h 695325"/>
              <a:gd name="connsiteX134" fmla="*/ 540544 w 809625"/>
              <a:gd name="connsiteY134" fmla="*/ 197644 h 695325"/>
              <a:gd name="connsiteX135" fmla="*/ 540544 w 809625"/>
              <a:gd name="connsiteY135" fmla="*/ 121444 h 695325"/>
              <a:gd name="connsiteX136" fmla="*/ 436721 w 809625"/>
              <a:gd name="connsiteY136" fmla="*/ 26194 h 695325"/>
              <a:gd name="connsiteX137" fmla="*/ 273844 w 809625"/>
              <a:gd name="connsiteY137" fmla="*/ 7144 h 695325"/>
              <a:gd name="connsiteX138" fmla="*/ 7144 w 809625"/>
              <a:gd name="connsiteY138" fmla="*/ 121444 h 695325"/>
              <a:gd name="connsiteX139" fmla="*/ 7144 w 809625"/>
              <a:gd name="connsiteY139" fmla="*/ 216694 h 695325"/>
              <a:gd name="connsiteX140" fmla="*/ 45244 w 809625"/>
              <a:gd name="connsiteY140" fmla="*/ 283369 h 695325"/>
              <a:gd name="connsiteX141" fmla="*/ 45244 w 809625"/>
              <a:gd name="connsiteY141" fmla="*/ 301466 h 695325"/>
              <a:gd name="connsiteX142" fmla="*/ 7144 w 809625"/>
              <a:gd name="connsiteY142" fmla="*/ 369094 h 695325"/>
              <a:gd name="connsiteX143" fmla="*/ 7144 w 809625"/>
              <a:gd name="connsiteY143" fmla="*/ 464344 h 695325"/>
              <a:gd name="connsiteX144" fmla="*/ 110966 w 809625"/>
              <a:gd name="connsiteY144" fmla="*/ 559594 h 695325"/>
              <a:gd name="connsiteX145" fmla="*/ 273844 w 809625"/>
              <a:gd name="connsiteY145" fmla="*/ 578644 h 695325"/>
              <a:gd name="connsiteX146" fmla="*/ 377666 w 809625"/>
              <a:gd name="connsiteY146" fmla="*/ 673894 h 695325"/>
              <a:gd name="connsiteX147" fmla="*/ 540544 w 809625"/>
              <a:gd name="connsiteY147" fmla="*/ 692944 h 695325"/>
              <a:gd name="connsiteX148" fmla="*/ 807244 w 809625"/>
              <a:gd name="connsiteY148" fmla="*/ 578644 h 695325"/>
              <a:gd name="connsiteX149" fmla="*/ 807244 w 809625"/>
              <a:gd name="connsiteY149" fmla="*/ 483394 h 695325"/>
              <a:gd name="connsiteX150" fmla="*/ 770096 w 809625"/>
              <a:gd name="connsiteY150" fmla="*/ 416719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9625" h="695325">
                <a:moveTo>
                  <a:pt x="751046" y="578644"/>
                </a:moveTo>
                <a:cubicBezTo>
                  <a:pt x="751046" y="591026"/>
                  <a:pt x="736759" y="602456"/>
                  <a:pt x="712946" y="611029"/>
                </a:cubicBezTo>
                <a:lnTo>
                  <a:pt x="712946" y="576739"/>
                </a:lnTo>
                <a:cubicBezTo>
                  <a:pt x="726281" y="572929"/>
                  <a:pt x="739616" y="567214"/>
                  <a:pt x="751046" y="561499"/>
                </a:cubicBezTo>
                <a:lnTo>
                  <a:pt x="751046" y="578644"/>
                </a:lnTo>
                <a:close/>
                <a:moveTo>
                  <a:pt x="674846" y="515779"/>
                </a:moveTo>
                <a:lnTo>
                  <a:pt x="674846" y="481489"/>
                </a:lnTo>
                <a:cubicBezTo>
                  <a:pt x="688181" y="477679"/>
                  <a:pt x="701516" y="471964"/>
                  <a:pt x="712946" y="466249"/>
                </a:cubicBezTo>
                <a:lnTo>
                  <a:pt x="712946" y="483394"/>
                </a:lnTo>
                <a:cubicBezTo>
                  <a:pt x="712946" y="495776"/>
                  <a:pt x="698659" y="507206"/>
                  <a:pt x="674846" y="515779"/>
                </a:cubicBezTo>
                <a:close/>
                <a:moveTo>
                  <a:pt x="674846" y="622459"/>
                </a:moveTo>
                <a:cubicBezTo>
                  <a:pt x="663416" y="625316"/>
                  <a:pt x="650081" y="627221"/>
                  <a:pt x="636746" y="629126"/>
                </a:cubicBezTo>
                <a:lnTo>
                  <a:pt x="636746" y="591979"/>
                </a:lnTo>
                <a:cubicBezTo>
                  <a:pt x="649129" y="590074"/>
                  <a:pt x="662464" y="588169"/>
                  <a:pt x="674846" y="586264"/>
                </a:cubicBezTo>
                <a:lnTo>
                  <a:pt x="674846" y="622459"/>
                </a:lnTo>
                <a:close/>
                <a:moveTo>
                  <a:pt x="598646" y="496729"/>
                </a:moveTo>
                <a:cubicBezTo>
                  <a:pt x="611029" y="494824"/>
                  <a:pt x="624364" y="492919"/>
                  <a:pt x="636746" y="491014"/>
                </a:cubicBezTo>
                <a:lnTo>
                  <a:pt x="636746" y="527209"/>
                </a:lnTo>
                <a:cubicBezTo>
                  <a:pt x="625316" y="530066"/>
                  <a:pt x="611981" y="531971"/>
                  <a:pt x="598646" y="533876"/>
                </a:cubicBezTo>
                <a:lnTo>
                  <a:pt x="598646" y="496729"/>
                </a:lnTo>
                <a:close/>
                <a:moveTo>
                  <a:pt x="598646" y="633889"/>
                </a:moveTo>
                <a:cubicBezTo>
                  <a:pt x="586264" y="634841"/>
                  <a:pt x="573881" y="635794"/>
                  <a:pt x="560546" y="635794"/>
                </a:cubicBezTo>
                <a:lnTo>
                  <a:pt x="560546" y="597694"/>
                </a:lnTo>
                <a:cubicBezTo>
                  <a:pt x="571976" y="597694"/>
                  <a:pt x="585311" y="596741"/>
                  <a:pt x="598646" y="595789"/>
                </a:cubicBezTo>
                <a:lnTo>
                  <a:pt x="598646" y="633889"/>
                </a:lnTo>
                <a:close/>
                <a:moveTo>
                  <a:pt x="522446" y="540544"/>
                </a:moveTo>
                <a:lnTo>
                  <a:pt x="522446" y="502444"/>
                </a:lnTo>
                <a:cubicBezTo>
                  <a:pt x="533876" y="502444"/>
                  <a:pt x="547211" y="501491"/>
                  <a:pt x="560546" y="500539"/>
                </a:cubicBezTo>
                <a:lnTo>
                  <a:pt x="560546" y="538639"/>
                </a:lnTo>
                <a:cubicBezTo>
                  <a:pt x="548164" y="539591"/>
                  <a:pt x="535781" y="539591"/>
                  <a:pt x="522446" y="540544"/>
                </a:cubicBezTo>
                <a:close/>
                <a:moveTo>
                  <a:pt x="522446" y="635794"/>
                </a:moveTo>
                <a:cubicBezTo>
                  <a:pt x="509111" y="635794"/>
                  <a:pt x="496729" y="634841"/>
                  <a:pt x="484346" y="633889"/>
                </a:cubicBezTo>
                <a:lnTo>
                  <a:pt x="484346" y="597694"/>
                </a:lnTo>
                <a:cubicBezTo>
                  <a:pt x="491014" y="597694"/>
                  <a:pt x="496729" y="597694"/>
                  <a:pt x="503396" y="597694"/>
                </a:cubicBezTo>
                <a:cubicBezTo>
                  <a:pt x="509111" y="597694"/>
                  <a:pt x="515779" y="597694"/>
                  <a:pt x="522446" y="597694"/>
                </a:cubicBezTo>
                <a:lnTo>
                  <a:pt x="522446" y="635794"/>
                </a:lnTo>
                <a:close/>
                <a:moveTo>
                  <a:pt x="446246" y="500539"/>
                </a:moveTo>
                <a:cubicBezTo>
                  <a:pt x="458629" y="501491"/>
                  <a:pt x="471011" y="502444"/>
                  <a:pt x="484346" y="502444"/>
                </a:cubicBezTo>
                <a:lnTo>
                  <a:pt x="484346" y="540544"/>
                </a:lnTo>
                <a:cubicBezTo>
                  <a:pt x="471011" y="540544"/>
                  <a:pt x="458629" y="539591"/>
                  <a:pt x="446246" y="538639"/>
                </a:cubicBezTo>
                <a:lnTo>
                  <a:pt x="446246" y="500539"/>
                </a:lnTo>
                <a:close/>
                <a:moveTo>
                  <a:pt x="446246" y="629126"/>
                </a:moveTo>
                <a:cubicBezTo>
                  <a:pt x="432911" y="627221"/>
                  <a:pt x="419576" y="625316"/>
                  <a:pt x="408146" y="622459"/>
                </a:cubicBezTo>
                <a:lnTo>
                  <a:pt x="408146" y="591979"/>
                </a:lnTo>
                <a:cubicBezTo>
                  <a:pt x="420529" y="593884"/>
                  <a:pt x="432911" y="594836"/>
                  <a:pt x="446246" y="595789"/>
                </a:cubicBezTo>
                <a:lnTo>
                  <a:pt x="446246" y="629126"/>
                </a:lnTo>
                <a:close/>
                <a:moveTo>
                  <a:pt x="370046" y="527209"/>
                </a:moveTo>
                <a:lnTo>
                  <a:pt x="370046" y="490061"/>
                </a:lnTo>
                <a:cubicBezTo>
                  <a:pt x="382429" y="491966"/>
                  <a:pt x="394811" y="494824"/>
                  <a:pt x="408146" y="495776"/>
                </a:cubicBezTo>
                <a:lnTo>
                  <a:pt x="408146" y="533876"/>
                </a:lnTo>
                <a:cubicBezTo>
                  <a:pt x="394811" y="531971"/>
                  <a:pt x="381476" y="530066"/>
                  <a:pt x="370046" y="527209"/>
                </a:cubicBezTo>
                <a:close/>
                <a:moveTo>
                  <a:pt x="370046" y="611029"/>
                </a:moveTo>
                <a:cubicBezTo>
                  <a:pt x="346234" y="601504"/>
                  <a:pt x="331946" y="590074"/>
                  <a:pt x="331946" y="578644"/>
                </a:cubicBezTo>
                <a:lnTo>
                  <a:pt x="331946" y="576739"/>
                </a:lnTo>
                <a:cubicBezTo>
                  <a:pt x="331946" y="576739"/>
                  <a:pt x="331946" y="576739"/>
                  <a:pt x="332899" y="576739"/>
                </a:cubicBezTo>
                <a:cubicBezTo>
                  <a:pt x="335756" y="577691"/>
                  <a:pt x="337661" y="578644"/>
                  <a:pt x="340519" y="578644"/>
                </a:cubicBezTo>
                <a:cubicBezTo>
                  <a:pt x="350044" y="581501"/>
                  <a:pt x="359569" y="583406"/>
                  <a:pt x="370046" y="585311"/>
                </a:cubicBezTo>
                <a:lnTo>
                  <a:pt x="370046" y="611029"/>
                </a:lnTo>
                <a:close/>
                <a:moveTo>
                  <a:pt x="217646" y="481489"/>
                </a:moveTo>
                <a:cubicBezTo>
                  <a:pt x="224314" y="481489"/>
                  <a:pt x="230029" y="482441"/>
                  <a:pt x="236696" y="482441"/>
                </a:cubicBezTo>
                <a:lnTo>
                  <a:pt x="236696" y="483394"/>
                </a:lnTo>
                <a:cubicBezTo>
                  <a:pt x="236696" y="496729"/>
                  <a:pt x="239554" y="510064"/>
                  <a:pt x="246221" y="520541"/>
                </a:cubicBezTo>
                <a:cubicBezTo>
                  <a:pt x="236696" y="520541"/>
                  <a:pt x="227171" y="519589"/>
                  <a:pt x="217646" y="518636"/>
                </a:cubicBezTo>
                <a:lnTo>
                  <a:pt x="217646" y="481489"/>
                </a:lnTo>
                <a:close/>
                <a:moveTo>
                  <a:pt x="179546" y="367189"/>
                </a:moveTo>
                <a:cubicBezTo>
                  <a:pt x="191929" y="369094"/>
                  <a:pt x="204311" y="371951"/>
                  <a:pt x="217646" y="372904"/>
                </a:cubicBezTo>
                <a:lnTo>
                  <a:pt x="217646" y="411004"/>
                </a:lnTo>
                <a:cubicBezTo>
                  <a:pt x="204311" y="409099"/>
                  <a:pt x="190976" y="407194"/>
                  <a:pt x="179546" y="404336"/>
                </a:cubicBezTo>
                <a:lnTo>
                  <a:pt x="179546" y="367189"/>
                </a:lnTo>
                <a:close/>
                <a:moveTo>
                  <a:pt x="179546" y="514826"/>
                </a:moveTo>
                <a:cubicBezTo>
                  <a:pt x="166211" y="512921"/>
                  <a:pt x="152876" y="511016"/>
                  <a:pt x="141446" y="508159"/>
                </a:cubicBezTo>
                <a:lnTo>
                  <a:pt x="141446" y="471011"/>
                </a:lnTo>
                <a:cubicBezTo>
                  <a:pt x="153829" y="472916"/>
                  <a:pt x="166211" y="475774"/>
                  <a:pt x="179546" y="476726"/>
                </a:cubicBezTo>
                <a:lnTo>
                  <a:pt x="179546" y="514826"/>
                </a:lnTo>
                <a:close/>
                <a:moveTo>
                  <a:pt x="103346" y="359569"/>
                </a:moveTo>
                <a:lnTo>
                  <a:pt x="103346" y="342424"/>
                </a:lnTo>
                <a:cubicBezTo>
                  <a:pt x="114776" y="348139"/>
                  <a:pt x="127159" y="352901"/>
                  <a:pt x="141446" y="356711"/>
                </a:cubicBezTo>
                <a:lnTo>
                  <a:pt x="141446" y="391954"/>
                </a:lnTo>
                <a:cubicBezTo>
                  <a:pt x="117634" y="383381"/>
                  <a:pt x="103346" y="371951"/>
                  <a:pt x="103346" y="359569"/>
                </a:cubicBezTo>
                <a:close/>
                <a:moveTo>
                  <a:pt x="103346" y="496729"/>
                </a:moveTo>
                <a:cubicBezTo>
                  <a:pt x="79534" y="487204"/>
                  <a:pt x="65246" y="475774"/>
                  <a:pt x="65246" y="464344"/>
                </a:cubicBezTo>
                <a:lnTo>
                  <a:pt x="65246" y="447199"/>
                </a:lnTo>
                <a:cubicBezTo>
                  <a:pt x="76676" y="452914"/>
                  <a:pt x="89059" y="457676"/>
                  <a:pt x="103346" y="461486"/>
                </a:cubicBezTo>
                <a:lnTo>
                  <a:pt x="103346" y="496729"/>
                </a:lnTo>
                <a:close/>
                <a:moveTo>
                  <a:pt x="65246" y="199549"/>
                </a:moveTo>
                <a:cubicBezTo>
                  <a:pt x="76676" y="205264"/>
                  <a:pt x="89059" y="210026"/>
                  <a:pt x="103346" y="213836"/>
                </a:cubicBezTo>
                <a:lnTo>
                  <a:pt x="103346" y="249079"/>
                </a:lnTo>
                <a:cubicBezTo>
                  <a:pt x="79534" y="239554"/>
                  <a:pt x="65246" y="228124"/>
                  <a:pt x="65246" y="216694"/>
                </a:cubicBezTo>
                <a:lnTo>
                  <a:pt x="65246" y="199549"/>
                </a:lnTo>
                <a:close/>
                <a:moveTo>
                  <a:pt x="179546" y="230029"/>
                </a:moveTo>
                <a:lnTo>
                  <a:pt x="179546" y="268129"/>
                </a:lnTo>
                <a:cubicBezTo>
                  <a:pt x="166211" y="266224"/>
                  <a:pt x="152876" y="264319"/>
                  <a:pt x="141446" y="261461"/>
                </a:cubicBezTo>
                <a:lnTo>
                  <a:pt x="141446" y="224314"/>
                </a:lnTo>
                <a:cubicBezTo>
                  <a:pt x="153829" y="226219"/>
                  <a:pt x="166211" y="228124"/>
                  <a:pt x="179546" y="230029"/>
                </a:cubicBezTo>
                <a:close/>
                <a:moveTo>
                  <a:pt x="274796" y="64294"/>
                </a:moveTo>
                <a:cubicBezTo>
                  <a:pt x="391001" y="64294"/>
                  <a:pt x="484346" y="90011"/>
                  <a:pt x="484346" y="121444"/>
                </a:cubicBezTo>
                <a:cubicBezTo>
                  <a:pt x="484346" y="152876"/>
                  <a:pt x="391001" y="178594"/>
                  <a:pt x="274796" y="178594"/>
                </a:cubicBezTo>
                <a:cubicBezTo>
                  <a:pt x="158591" y="178594"/>
                  <a:pt x="65246" y="152876"/>
                  <a:pt x="65246" y="121444"/>
                </a:cubicBezTo>
                <a:cubicBezTo>
                  <a:pt x="65246" y="90011"/>
                  <a:pt x="158591" y="64294"/>
                  <a:pt x="274796" y="64294"/>
                </a:cubicBezTo>
                <a:close/>
                <a:moveTo>
                  <a:pt x="331946" y="515779"/>
                </a:moveTo>
                <a:cubicBezTo>
                  <a:pt x="308134" y="506254"/>
                  <a:pt x="293846" y="494824"/>
                  <a:pt x="293846" y="483394"/>
                </a:cubicBezTo>
                <a:lnTo>
                  <a:pt x="293846" y="466249"/>
                </a:lnTo>
                <a:cubicBezTo>
                  <a:pt x="305276" y="471964"/>
                  <a:pt x="317659" y="476726"/>
                  <a:pt x="331946" y="480536"/>
                </a:cubicBezTo>
                <a:lnTo>
                  <a:pt x="331946" y="515779"/>
                </a:lnTo>
                <a:close/>
                <a:moveTo>
                  <a:pt x="446246" y="249079"/>
                </a:moveTo>
                <a:lnTo>
                  <a:pt x="446246" y="214789"/>
                </a:lnTo>
                <a:cubicBezTo>
                  <a:pt x="459581" y="210979"/>
                  <a:pt x="472916" y="205264"/>
                  <a:pt x="484346" y="199549"/>
                </a:cubicBezTo>
                <a:lnTo>
                  <a:pt x="484346" y="216694"/>
                </a:lnTo>
                <a:cubicBezTo>
                  <a:pt x="484346" y="229076"/>
                  <a:pt x="470059" y="240506"/>
                  <a:pt x="446246" y="249079"/>
                </a:cubicBezTo>
                <a:close/>
                <a:moveTo>
                  <a:pt x="370046" y="267176"/>
                </a:moveTo>
                <a:lnTo>
                  <a:pt x="370046" y="230029"/>
                </a:lnTo>
                <a:cubicBezTo>
                  <a:pt x="382429" y="228124"/>
                  <a:pt x="395764" y="226219"/>
                  <a:pt x="408146" y="224314"/>
                </a:cubicBezTo>
                <a:lnTo>
                  <a:pt x="408146" y="260509"/>
                </a:lnTo>
                <a:cubicBezTo>
                  <a:pt x="396716" y="263366"/>
                  <a:pt x="383381" y="265271"/>
                  <a:pt x="370046" y="267176"/>
                </a:cubicBezTo>
                <a:close/>
                <a:moveTo>
                  <a:pt x="293846" y="273844"/>
                </a:moveTo>
                <a:lnTo>
                  <a:pt x="293846" y="235744"/>
                </a:lnTo>
                <a:cubicBezTo>
                  <a:pt x="305276" y="235744"/>
                  <a:pt x="318611" y="234791"/>
                  <a:pt x="331946" y="233839"/>
                </a:cubicBezTo>
                <a:lnTo>
                  <a:pt x="331946" y="271939"/>
                </a:lnTo>
                <a:cubicBezTo>
                  <a:pt x="319564" y="272891"/>
                  <a:pt x="307181" y="272891"/>
                  <a:pt x="293846" y="273844"/>
                </a:cubicBezTo>
                <a:close/>
                <a:moveTo>
                  <a:pt x="217646" y="271939"/>
                </a:moveTo>
                <a:lnTo>
                  <a:pt x="217646" y="233839"/>
                </a:lnTo>
                <a:cubicBezTo>
                  <a:pt x="230029" y="234791"/>
                  <a:pt x="242411" y="235744"/>
                  <a:pt x="255746" y="235744"/>
                </a:cubicBezTo>
                <a:lnTo>
                  <a:pt x="255746" y="273844"/>
                </a:lnTo>
                <a:cubicBezTo>
                  <a:pt x="242411" y="272891"/>
                  <a:pt x="230029" y="272891"/>
                  <a:pt x="217646" y="271939"/>
                </a:cubicBezTo>
                <a:close/>
                <a:moveTo>
                  <a:pt x="712946" y="388144"/>
                </a:moveTo>
                <a:cubicBezTo>
                  <a:pt x="712946" y="419576"/>
                  <a:pt x="619601" y="445294"/>
                  <a:pt x="503396" y="445294"/>
                </a:cubicBezTo>
                <a:cubicBezTo>
                  <a:pt x="387191" y="445294"/>
                  <a:pt x="293846" y="419576"/>
                  <a:pt x="293846" y="388144"/>
                </a:cubicBezTo>
                <a:cubicBezTo>
                  <a:pt x="293846" y="356711"/>
                  <a:pt x="387191" y="330994"/>
                  <a:pt x="503396" y="330994"/>
                </a:cubicBezTo>
                <a:cubicBezTo>
                  <a:pt x="619601" y="330994"/>
                  <a:pt x="712946" y="356711"/>
                  <a:pt x="712946" y="388144"/>
                </a:cubicBezTo>
                <a:close/>
                <a:moveTo>
                  <a:pt x="770096" y="416719"/>
                </a:moveTo>
                <a:lnTo>
                  <a:pt x="770096" y="388144"/>
                </a:lnTo>
                <a:cubicBezTo>
                  <a:pt x="770096" y="343376"/>
                  <a:pt x="734854" y="310991"/>
                  <a:pt x="666274" y="292894"/>
                </a:cubicBezTo>
                <a:cubicBezTo>
                  <a:pt x="640556" y="286226"/>
                  <a:pt x="611029" y="280511"/>
                  <a:pt x="577691" y="277654"/>
                </a:cubicBezTo>
                <a:cubicBezTo>
                  <a:pt x="578644" y="273844"/>
                  <a:pt x="578644" y="269081"/>
                  <a:pt x="578644" y="264319"/>
                </a:cubicBezTo>
                <a:cubicBezTo>
                  <a:pt x="578644" y="237649"/>
                  <a:pt x="566261" y="214789"/>
                  <a:pt x="540544" y="197644"/>
                </a:cubicBezTo>
                <a:lnTo>
                  <a:pt x="540544" y="121444"/>
                </a:lnTo>
                <a:cubicBezTo>
                  <a:pt x="540544" y="76676"/>
                  <a:pt x="505301" y="44291"/>
                  <a:pt x="436721" y="26194"/>
                </a:cubicBezTo>
                <a:cubicBezTo>
                  <a:pt x="391954" y="13811"/>
                  <a:pt x="334804" y="7144"/>
                  <a:pt x="273844" y="7144"/>
                </a:cubicBezTo>
                <a:cubicBezTo>
                  <a:pt x="193834" y="7144"/>
                  <a:pt x="7144" y="18574"/>
                  <a:pt x="7144" y="121444"/>
                </a:cubicBezTo>
                <a:lnTo>
                  <a:pt x="7144" y="216694"/>
                </a:lnTo>
                <a:cubicBezTo>
                  <a:pt x="7144" y="243364"/>
                  <a:pt x="19526" y="266224"/>
                  <a:pt x="45244" y="283369"/>
                </a:cubicBezTo>
                <a:lnTo>
                  <a:pt x="45244" y="301466"/>
                </a:lnTo>
                <a:cubicBezTo>
                  <a:pt x="22384" y="317659"/>
                  <a:pt x="7144" y="339566"/>
                  <a:pt x="7144" y="369094"/>
                </a:cubicBezTo>
                <a:lnTo>
                  <a:pt x="7144" y="464344"/>
                </a:lnTo>
                <a:cubicBezTo>
                  <a:pt x="7144" y="509111"/>
                  <a:pt x="42386" y="541496"/>
                  <a:pt x="110966" y="559594"/>
                </a:cubicBezTo>
                <a:cubicBezTo>
                  <a:pt x="155734" y="571976"/>
                  <a:pt x="212884" y="578644"/>
                  <a:pt x="273844" y="578644"/>
                </a:cubicBezTo>
                <a:cubicBezTo>
                  <a:pt x="273844" y="623411"/>
                  <a:pt x="309086" y="655796"/>
                  <a:pt x="377666" y="673894"/>
                </a:cubicBezTo>
                <a:cubicBezTo>
                  <a:pt x="422434" y="686276"/>
                  <a:pt x="479584" y="692944"/>
                  <a:pt x="540544" y="692944"/>
                </a:cubicBezTo>
                <a:cubicBezTo>
                  <a:pt x="620554" y="692944"/>
                  <a:pt x="807244" y="681514"/>
                  <a:pt x="807244" y="578644"/>
                </a:cubicBezTo>
                <a:lnTo>
                  <a:pt x="807244" y="483394"/>
                </a:lnTo>
                <a:cubicBezTo>
                  <a:pt x="808196" y="456724"/>
                  <a:pt x="795814" y="433864"/>
                  <a:pt x="770096" y="416719"/>
                </a:cubicBezTo>
                <a:close/>
              </a:path>
            </a:pathLst>
          </a:custGeom>
          <a:solidFill>
            <a:schemeClr val="tx1"/>
          </a:solidFill>
          <a:ln w="9525" cap="flat">
            <a:noFill/>
            <a:prstDash val="solid"/>
            <a:miter/>
          </a:ln>
        </p:spPr>
        <p:txBody>
          <a:bodyPr rtlCol="0" anchor="ctr"/>
          <a:lstStyle/>
          <a:p>
            <a:endParaRPr lang="el-GR"/>
          </a:p>
        </p:txBody>
      </p:sp>
      <p:pic>
        <p:nvPicPr>
          <p:cNvPr id="28" name="Γραφικό 27" descr="Ανοδική τάση">
            <a:extLst>
              <a:ext uri="{FF2B5EF4-FFF2-40B4-BE49-F238E27FC236}">
                <a16:creationId xmlns:a16="http://schemas.microsoft.com/office/drawing/2014/main" xmlns="" id="{0FF8BD53-76CE-4FAE-B289-F7C447F63F1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614611" y="2273876"/>
            <a:ext cx="537697" cy="537697"/>
          </a:xfrm>
          <a:prstGeom prst="rect">
            <a:avLst/>
          </a:prstGeom>
        </p:spPr>
      </p:pic>
      <p:sp>
        <p:nvSpPr>
          <p:cNvPr id="34" name="Ορθογώνιο 6">
            <a:extLst>
              <a:ext uri="{FF2B5EF4-FFF2-40B4-BE49-F238E27FC236}">
                <a16:creationId xmlns:a16="http://schemas.microsoft.com/office/drawing/2014/main" xmlns="" id="{A8C35D80-36E3-444D-B815-7F7A62258C64}"/>
              </a:ext>
            </a:extLst>
          </p:cNvPr>
          <p:cNvSpPr/>
          <p:nvPr/>
        </p:nvSpPr>
        <p:spPr>
          <a:xfrm>
            <a:off x="7315382" y="5422441"/>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35" name="Picture 2" descr="ÎÏÎ¿ÏÎ­Î»ÎµÏÎ¼Î± ÎµÎ¹ÎºÏÎ½Î±Ï Î³Î¹Î± COMPANY MASONRY BLACK WHITE">
            <a:extLst>
              <a:ext uri="{FF2B5EF4-FFF2-40B4-BE49-F238E27FC236}">
                <a16:creationId xmlns:a16="http://schemas.microsoft.com/office/drawing/2014/main" xmlns="" id="{8EEB44E3-B2C5-465E-AA83-3E3E60544D2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477291" y="694516"/>
            <a:ext cx="4320000" cy="45315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5318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1762319" y="619577"/>
            <a:ext cx="3608098" cy="462915"/>
          </a:xfrm>
        </p:spPr>
        <p:txBody>
          <a:bodyPr rtlCol="0"/>
          <a:lstStyle/>
          <a:p>
            <a:pPr marL="0" indent="0" algn="ctr">
              <a:buNone/>
            </a:pPr>
            <a:r>
              <a:rPr lang="el-GR" dirty="0"/>
              <a:t>Η συμπληρωματικότητα:</a:t>
            </a:r>
          </a:p>
        </p:txBody>
      </p:sp>
      <p:sp>
        <p:nvSpPr>
          <p:cNvPr id="2" name="Τίτλος 1"/>
          <p:cNvSpPr>
            <a:spLocks noGrp="1"/>
          </p:cNvSpPr>
          <p:nvPr>
            <p:ph type="ctrTitle"/>
          </p:nvPr>
        </p:nvSpPr>
        <p:spPr>
          <a:xfrm>
            <a:off x="7189470" y="494665"/>
            <a:ext cx="4860290" cy="5522595"/>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rtlCol="0"/>
          <a:lstStyle/>
          <a:p>
            <a:pPr algn="ctr"/>
            <a:r>
              <a:rPr lang="el-GR" sz="3600" b="1" dirty="0"/>
              <a:t>Επεξήγηση</a:t>
            </a:r>
            <a:endParaRPr lang="el-GR" sz="3600" dirty="0"/>
          </a:p>
        </p:txBody>
      </p:sp>
      <p:pic>
        <p:nvPicPr>
          <p:cNvPr id="10" name="Θέση εικόνας 9" descr="Εικόνα παραθύρων κτιρίου"/>
          <p:cNvPicPr>
            <a:picLocks noGrp="1" noChangeAspect="1"/>
          </p:cNvPicPr>
          <p:nvPr>
            <p:ph type="pic" sz="quarter" idx="16"/>
          </p:nvPr>
        </p:nvPicPr>
        <p:blipFill>
          <a:blip r:embed="rId3"/>
          <a:stretch>
            <a:fillRect/>
          </a:stretch>
        </p:blipFill>
        <p:spPr>
          <a:xfrm>
            <a:off x="7460092" y="759605"/>
            <a:ext cx="1872000" cy="1872000"/>
          </a:xfrm>
        </p:spPr>
      </p:pic>
      <p:pic>
        <p:nvPicPr>
          <p:cNvPr id="12" name="Θέση εικόνας 11" descr="Κοντινή εικόνα εσωτερικού υλικού δόμησης"/>
          <p:cNvPicPr>
            <a:picLocks noGrp="1" noChangeAspect="1"/>
          </p:cNvPicPr>
          <p:nvPr>
            <p:ph type="pic" sz="quarter" idx="17"/>
          </p:nvPr>
        </p:nvPicPr>
        <p:blipFill>
          <a:blip r:embed="rId4"/>
          <a:stretch>
            <a:fillRect/>
          </a:stretch>
        </p:blipFill>
        <p:spPr>
          <a:xfrm>
            <a:off x="9713594" y="767558"/>
            <a:ext cx="1872000" cy="1865922"/>
          </a:xfrm>
        </p:spPr>
      </p:pic>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33</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sp>
        <p:nvSpPr>
          <p:cNvPr id="14" name="Θέση κειμένου 5">
            <a:extLst>
              <a:ext uri="{FF2B5EF4-FFF2-40B4-BE49-F238E27FC236}">
                <a16:creationId xmlns:a16="http://schemas.microsoft.com/office/drawing/2014/main" xmlns="" id="{059D96B5-82D3-405D-B465-77AC6ECA8146}"/>
              </a:ext>
            </a:extLst>
          </p:cNvPr>
          <p:cNvSpPr txBox="1">
            <a:spLocks/>
          </p:cNvSpPr>
          <p:nvPr/>
        </p:nvSpPr>
        <p:spPr>
          <a:xfrm>
            <a:off x="842866" y="1830213"/>
            <a:ext cx="2421951"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Της μικροοικονομικής των νεοκλασικών</a:t>
            </a:r>
          </a:p>
          <a:p>
            <a:pPr marL="0" indent="0" algn="ctr">
              <a:buNone/>
            </a:pPr>
            <a:endParaRPr lang="el-GR" b="1" dirty="0"/>
          </a:p>
        </p:txBody>
      </p:sp>
      <p:sp>
        <p:nvSpPr>
          <p:cNvPr id="20" name="Θέση κειμένου 5">
            <a:extLst>
              <a:ext uri="{FF2B5EF4-FFF2-40B4-BE49-F238E27FC236}">
                <a16:creationId xmlns:a16="http://schemas.microsoft.com/office/drawing/2014/main" xmlns="" id="{C884C3C2-0F88-4D3C-8E7A-998E967553B5}"/>
              </a:ext>
            </a:extLst>
          </p:cNvPr>
          <p:cNvSpPr txBox="1">
            <a:spLocks/>
          </p:cNvSpPr>
          <p:nvPr/>
        </p:nvSpPr>
        <p:spPr>
          <a:xfrm>
            <a:off x="4174344" y="1810143"/>
            <a:ext cx="2832531"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Της “επιστημονικής οργάνωσης” της εργασίας</a:t>
            </a:r>
          </a:p>
        </p:txBody>
      </p:sp>
      <p:sp>
        <p:nvSpPr>
          <p:cNvPr id="26" name="Ορθογώνιο 6" descr="Πλαίσιο επισήμανσης.">
            <a:extLst>
              <a:ext uri="{FF2B5EF4-FFF2-40B4-BE49-F238E27FC236}">
                <a16:creationId xmlns:a16="http://schemas.microsoft.com/office/drawing/2014/main" xmlns="" id="{58C2BD62-295E-40DD-B479-BDB1A2925D7E}"/>
              </a:ext>
            </a:extLst>
          </p:cNvPr>
          <p:cNvSpPr/>
          <p:nvPr/>
        </p:nvSpPr>
        <p:spPr>
          <a:xfrm rot="10800000" flipV="1">
            <a:off x="755297" y="2564738"/>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27" name="Ορθογώνιο 6" descr="Πλαίσιο επισήμανσης.">
            <a:extLst>
              <a:ext uri="{FF2B5EF4-FFF2-40B4-BE49-F238E27FC236}">
                <a16:creationId xmlns:a16="http://schemas.microsoft.com/office/drawing/2014/main" xmlns="" id="{16A8833F-422B-4B2D-A8B7-E0351A04DE50}"/>
              </a:ext>
            </a:extLst>
          </p:cNvPr>
          <p:cNvSpPr/>
          <p:nvPr/>
        </p:nvSpPr>
        <p:spPr>
          <a:xfrm rot="10800000" flipV="1">
            <a:off x="4302724" y="2613784"/>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30" name="Text Placeholder 24">
            <a:extLst>
              <a:ext uri="{FF2B5EF4-FFF2-40B4-BE49-F238E27FC236}">
                <a16:creationId xmlns:a16="http://schemas.microsoft.com/office/drawing/2014/main" xmlns="" id="{64FA7217-53EE-48A4-884E-265AADD5AC21}"/>
              </a:ext>
            </a:extLst>
          </p:cNvPr>
          <p:cNvSpPr txBox="1">
            <a:spLocks/>
          </p:cNvSpPr>
          <p:nvPr/>
        </p:nvSpPr>
        <p:spPr>
          <a:xfrm>
            <a:off x="323281" y="3916243"/>
            <a:ext cx="6507285"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dirty="0"/>
              <a:t>Βασίζεται στην εκ μέρους τους ενσάρκωση, μιας καινούργιας φαντασιακής σημασίας που αναδύεται με την έλευση του καπιταλιστικού τρόπου παραγωγής: </a:t>
            </a:r>
            <a:r>
              <a:rPr lang="el-GR" sz="1800" b="1" dirty="0"/>
              <a:t>την απεριόριστη επέκταση της “ορθολογικής κυριαρχίας”</a:t>
            </a:r>
          </a:p>
          <a:p>
            <a:pPr algn="ctr"/>
            <a:endParaRPr lang="el-GR" sz="1800" dirty="0"/>
          </a:p>
          <a:p>
            <a:pPr algn="ctr"/>
            <a:endParaRPr lang="el-GR" sz="1800" dirty="0"/>
          </a:p>
          <a:p>
            <a:pPr algn="ctr"/>
            <a:r>
              <a:rPr lang="el-GR" sz="1800" dirty="0"/>
              <a:t> </a:t>
            </a:r>
          </a:p>
        </p:txBody>
      </p:sp>
      <p:pic>
        <p:nvPicPr>
          <p:cNvPr id="13314" name="Picture 2" descr="ÎÏÎ¿ÏÎ­Î»ÎµÏÎ¼Î± ÎµÎ¹ÎºÏÎ½Î±Ï Î³Î¹Î± PRODUCTIVITY black white images">
            <a:extLst>
              <a:ext uri="{FF2B5EF4-FFF2-40B4-BE49-F238E27FC236}">
                <a16:creationId xmlns:a16="http://schemas.microsoft.com/office/drawing/2014/main" xmlns="" id="{53C239CE-26C2-4D6B-9E28-6A460296816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60092" y="759604"/>
            <a:ext cx="4125502" cy="420629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Γραφικό 6" descr="Γράφημα ράβδων">
            <a:extLst>
              <a:ext uri="{FF2B5EF4-FFF2-40B4-BE49-F238E27FC236}">
                <a16:creationId xmlns:a16="http://schemas.microsoft.com/office/drawing/2014/main" xmlns="" id="{9CE98167-34B5-47E5-8B40-84B0B9D1918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23990" y="1700429"/>
            <a:ext cx="607255" cy="607255"/>
          </a:xfrm>
          <a:prstGeom prst="rect">
            <a:avLst/>
          </a:prstGeom>
        </p:spPr>
      </p:pic>
      <p:pic>
        <p:nvPicPr>
          <p:cNvPr id="15" name="Γραφικό 14" descr="Γράφημα πίτας">
            <a:extLst>
              <a:ext uri="{FF2B5EF4-FFF2-40B4-BE49-F238E27FC236}">
                <a16:creationId xmlns:a16="http://schemas.microsoft.com/office/drawing/2014/main" xmlns="" id="{072D9B26-F5C1-4923-933E-08946BB12C4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815440" y="1765254"/>
            <a:ext cx="477603" cy="477603"/>
          </a:xfrm>
          <a:prstGeom prst="rect">
            <a:avLst/>
          </a:prstGeom>
        </p:spPr>
      </p:pic>
    </p:spTree>
    <p:extLst>
      <p:ext uri="{BB962C8B-B14F-4D97-AF65-F5344CB8AC3E}">
        <p14:creationId xmlns:p14="http://schemas.microsoft.com/office/powerpoint/2010/main" xmlns="" val="3338862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70741" y="463761"/>
            <a:ext cx="6171749" cy="432000"/>
          </a:xfrm>
        </p:spPr>
        <p:txBody>
          <a:bodyPr rtlCol="0"/>
          <a:lstStyle/>
          <a:p>
            <a:pPr algn="ctr"/>
            <a:r>
              <a:rPr lang="el-GR" sz="2800" dirty="0"/>
              <a:t>Η Εφαρμογή της “Επιστημονικής” Οργάνωσης της Εργασίας</a:t>
            </a:r>
            <a:br>
              <a:rPr lang="el-GR" sz="2800" dirty="0"/>
            </a:br>
            <a:endParaRPr lang="el-GR" sz="2800" dirty="0"/>
          </a:p>
        </p:txBody>
      </p:sp>
      <p:sp>
        <p:nvSpPr>
          <p:cNvPr id="14" name="Θέση κειμένου 13"/>
          <p:cNvSpPr>
            <a:spLocks noGrp="1"/>
          </p:cNvSpPr>
          <p:nvPr>
            <p:ph type="body" sz="quarter" idx="32"/>
          </p:nvPr>
        </p:nvSpPr>
        <p:spPr>
          <a:xfrm>
            <a:off x="425999" y="1856824"/>
            <a:ext cx="5060146" cy="1761039"/>
          </a:xfrm>
        </p:spPr>
        <p:txBody>
          <a:bodyPr rtlCol="0"/>
          <a:lstStyle/>
          <a:p>
            <a:pPr algn="ctr"/>
            <a:r>
              <a:rPr lang="el-GR" dirty="0"/>
              <a:t>Οι </a:t>
            </a:r>
            <a:r>
              <a:rPr lang="el-GR" b="1" dirty="0"/>
              <a:t>μέθοδοι</a:t>
            </a:r>
            <a:r>
              <a:rPr lang="el-GR" dirty="0"/>
              <a:t> και οι </a:t>
            </a:r>
            <a:r>
              <a:rPr lang="el-GR" b="1" dirty="0"/>
              <a:t>τεχνικές οργάνωσης</a:t>
            </a:r>
            <a:r>
              <a:rPr lang="el-GR" dirty="0"/>
              <a:t> της εργασίας που εισήγαγε ο F. </a:t>
            </a:r>
            <a:r>
              <a:rPr lang="el-GR" dirty="0" err="1"/>
              <a:t>Taylor</a:t>
            </a:r>
            <a:r>
              <a:rPr lang="el-GR" dirty="0"/>
              <a:t> και τελειοποίησε ο </a:t>
            </a:r>
            <a:r>
              <a:rPr lang="el-GR" dirty="0" err="1"/>
              <a:t>Henry</a:t>
            </a:r>
            <a:r>
              <a:rPr lang="el-GR" dirty="0"/>
              <a:t> Ford, βρήκαν ευρύτατη εφαρμογή όχι μόνο στις Ηνωμένες Πολιτείες, αλλά και στις Ευρωπαϊκές χώρες, ανεξάρτητα μάλιστα από το πολιτικό καθεστώς τους</a:t>
            </a:r>
          </a:p>
          <a:p>
            <a:pPr algn="ctr"/>
            <a:endParaRPr lang="el-GR" sz="1600" dirty="0"/>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34</a:t>
            </a:fld>
            <a:endParaRPr lang="el-GR" dirty="0"/>
          </a:p>
        </p:txBody>
      </p:sp>
      <p:sp>
        <p:nvSpPr>
          <p:cNvPr id="23" name="Θέση κειμένου 13">
            <a:extLst>
              <a:ext uri="{FF2B5EF4-FFF2-40B4-BE49-F238E27FC236}">
                <a16:creationId xmlns:a16="http://schemas.microsoft.com/office/drawing/2014/main" xmlns="" id="{BAE1B9ED-DD01-4B3A-BF6E-C4D2B63B17DB}"/>
              </a:ext>
            </a:extLst>
          </p:cNvPr>
          <p:cNvSpPr txBox="1">
            <a:spLocks/>
          </p:cNvSpPr>
          <p:nvPr/>
        </p:nvSpPr>
        <p:spPr>
          <a:xfrm>
            <a:off x="6886546" y="1856824"/>
            <a:ext cx="5060147"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Η δημοσίευση του 1916 του έργου του </a:t>
            </a:r>
            <a:r>
              <a:rPr lang="el-GR" dirty="0" err="1"/>
              <a:t>Henri</a:t>
            </a:r>
            <a:r>
              <a:rPr lang="el-GR" dirty="0"/>
              <a:t> </a:t>
            </a:r>
            <a:r>
              <a:rPr lang="el-GR" dirty="0" err="1"/>
              <a:t>Fayol</a:t>
            </a:r>
            <a:r>
              <a:rPr lang="el-GR" dirty="0"/>
              <a:t>, </a:t>
            </a:r>
            <a:r>
              <a:rPr lang="el-GR" i="1" dirty="0" err="1"/>
              <a:t>Adsministration</a:t>
            </a:r>
            <a:r>
              <a:rPr lang="el-GR" i="1" dirty="0"/>
              <a:t> </a:t>
            </a:r>
            <a:r>
              <a:rPr lang="el-GR" i="1" dirty="0" err="1"/>
              <a:t>industrielle</a:t>
            </a:r>
            <a:r>
              <a:rPr lang="el-GR" i="1" dirty="0"/>
              <a:t> </a:t>
            </a:r>
            <a:r>
              <a:rPr lang="el-GR" i="1" dirty="0" err="1"/>
              <a:t>et</a:t>
            </a:r>
            <a:r>
              <a:rPr lang="el-GR" i="1" dirty="0"/>
              <a:t> </a:t>
            </a:r>
            <a:r>
              <a:rPr lang="el-GR" i="1" dirty="0" err="1"/>
              <a:t>generale</a:t>
            </a:r>
            <a:r>
              <a:rPr lang="el-GR" dirty="0"/>
              <a:t>, είχε ήδη καταστήσει κατάλληλο το έδαφος για την εμφύτευση του </a:t>
            </a:r>
            <a:r>
              <a:rPr lang="el-GR" dirty="0" err="1"/>
              <a:t>τεϊλοριστικού</a:t>
            </a:r>
            <a:r>
              <a:rPr lang="el-GR" dirty="0"/>
              <a:t> ορθολογισμού στη Γαλλία, τον οποίο προπαγάνδισε μια μικρή ομάδα μηχανικών, υποστηριζόμενη από μερικούς σημαντικούς βιομήχανους (</a:t>
            </a:r>
            <a:r>
              <a:rPr lang="el-GR" dirty="0" err="1"/>
              <a:t>Berliet</a:t>
            </a:r>
            <a:r>
              <a:rPr lang="el-GR" dirty="0"/>
              <a:t>, Renault και Michelin)</a:t>
            </a:r>
          </a:p>
          <a:p>
            <a:pPr algn="ctr"/>
            <a:endParaRPr lang="el-GR" sz="1600" dirty="0"/>
          </a:p>
        </p:txBody>
      </p:sp>
      <p:sp>
        <p:nvSpPr>
          <p:cNvPr id="38" name="TextBox 37">
            <a:extLst>
              <a:ext uri="{FF2B5EF4-FFF2-40B4-BE49-F238E27FC236}">
                <a16:creationId xmlns:a16="http://schemas.microsoft.com/office/drawing/2014/main" xmlns="" id="{9EB980C6-E925-4860-9664-2E0C56AEADF5}"/>
              </a:ext>
            </a:extLst>
          </p:cNvPr>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0" name="Γραφικό 8" descr="Βέλος: Μικρή καμπύλη">
            <a:extLst>
              <a:ext uri="{FF2B5EF4-FFF2-40B4-BE49-F238E27FC236}">
                <a16:creationId xmlns:a16="http://schemas.microsoft.com/office/drawing/2014/main" xmlns="" id="{1CE1D1B7-5861-4A96-AE31-E15FFA48ADB9}"/>
              </a:ext>
            </a:extLst>
          </p:cNvPr>
          <p:cNvSpPr/>
          <p:nvPr/>
        </p:nvSpPr>
        <p:spPr>
          <a:xfrm>
            <a:off x="5826263" y="2322318"/>
            <a:ext cx="660706" cy="424607"/>
          </a:xfrm>
          <a:custGeom>
            <a:avLst/>
            <a:gdLst>
              <a:gd name="connsiteX0" fmla="*/ 845344 w 847725"/>
              <a:gd name="connsiteY0" fmla="*/ 235744 h 466725"/>
              <a:gd name="connsiteX1" fmla="*/ 616744 w 847725"/>
              <a:gd name="connsiteY1" fmla="*/ 7144 h 466725"/>
              <a:gd name="connsiteX2" fmla="*/ 616744 w 847725"/>
              <a:gd name="connsiteY2" fmla="*/ 150019 h 466725"/>
              <a:gd name="connsiteX3" fmla="*/ 7144 w 847725"/>
              <a:gd name="connsiteY3" fmla="*/ 150019 h 466725"/>
              <a:gd name="connsiteX4" fmla="*/ 616744 w 847725"/>
              <a:gd name="connsiteY4" fmla="*/ 369094 h 466725"/>
              <a:gd name="connsiteX5" fmla="*/ 616744 w 847725"/>
              <a:gd name="connsiteY5" fmla="*/ 464344 h 466725"/>
              <a:gd name="connsiteX6" fmla="*/ 845344 w 847725"/>
              <a:gd name="connsiteY6" fmla="*/ 23574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25" h="466725">
                <a:moveTo>
                  <a:pt x="845344" y="235744"/>
                </a:moveTo>
                <a:cubicBezTo>
                  <a:pt x="848201" y="235744"/>
                  <a:pt x="616744" y="7144"/>
                  <a:pt x="616744" y="7144"/>
                </a:cubicBezTo>
                <a:lnTo>
                  <a:pt x="616744" y="150019"/>
                </a:lnTo>
                <a:cubicBezTo>
                  <a:pt x="465296" y="218599"/>
                  <a:pt x="7144" y="150019"/>
                  <a:pt x="7144" y="150019"/>
                </a:cubicBezTo>
                <a:cubicBezTo>
                  <a:pt x="7144" y="150019"/>
                  <a:pt x="331946" y="398621"/>
                  <a:pt x="616744" y="369094"/>
                </a:cubicBezTo>
                <a:lnTo>
                  <a:pt x="616744" y="464344"/>
                </a:lnTo>
                <a:lnTo>
                  <a:pt x="845344" y="235744"/>
                </a:lnTo>
                <a:close/>
              </a:path>
            </a:pathLst>
          </a:custGeom>
          <a:solidFill>
            <a:schemeClr val="accent1"/>
          </a:solidFill>
          <a:ln w="9525" cap="flat">
            <a:noFill/>
            <a:prstDash val="solid"/>
            <a:miter/>
          </a:ln>
        </p:spPr>
        <p:txBody>
          <a:bodyPr rtlCol="0" anchor="ctr"/>
          <a:lstStyle/>
          <a:p>
            <a:endParaRPr lang="el-GR"/>
          </a:p>
        </p:txBody>
      </p:sp>
      <p:pic>
        <p:nvPicPr>
          <p:cNvPr id="6146" name="Picture 2" descr="ÎÏÎ¿ÏÎ­Î»ÎµÏÎ¼Î± ÎµÎ¹ÎºÏÎ½Î±Ï Î³Î¹Î± HENRY FORD BLACK WHITE IMAGE">
            <a:extLst>
              <a:ext uri="{FF2B5EF4-FFF2-40B4-BE49-F238E27FC236}">
                <a16:creationId xmlns:a16="http://schemas.microsoft.com/office/drawing/2014/main" xmlns="" id="{86BABF75-17D4-4DE6-BDE1-CFE86B9AA75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91119" y="4184005"/>
            <a:ext cx="3756074" cy="2303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2231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5F9CFCE6-877F-4858-B8BD-2C52CA8AFB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8213F8A0-12AE-4514-8372-0DD766EC28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ÎÏÎ¿ÏÎ­Î»ÎµÏÎ¼Î± ÎµÎ¹ÎºÏÎ½Î±Ï Î³Î¹Î± henry ford black white images car">
            <a:extLst>
              <a:ext uri="{FF2B5EF4-FFF2-40B4-BE49-F238E27FC236}">
                <a16:creationId xmlns:a16="http://schemas.microsoft.com/office/drawing/2014/main" xmlns="" id="{1E2F2AF0-10DF-45A9-9024-4569CB1CCF8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1035" y="1505331"/>
            <a:ext cx="5129784" cy="3847338"/>
          </a:xfrm>
          <a:prstGeom prst="rect">
            <a:avLst/>
          </a:prstGeom>
          <a:noFill/>
          <a:extLst>
            <a:ext uri="{909E8E84-426E-40DD-AFC4-6F175D3DCCD1}">
              <a14:hiddenFill xmlns:a14="http://schemas.microsoft.com/office/drawing/2010/main" xmlns="">
                <a:solidFill>
                  <a:srgbClr val="FFFFFF"/>
                </a:solidFill>
              </a14:hiddenFill>
            </a:ext>
          </a:extLst>
        </p:spPr>
      </p:pic>
      <p:sp>
        <p:nvSpPr>
          <p:cNvPr id="77" name="Rectangle 76">
            <a:extLst>
              <a:ext uri="{FF2B5EF4-FFF2-40B4-BE49-F238E27FC236}">
                <a16:creationId xmlns:a16="http://schemas.microsoft.com/office/drawing/2014/main" xmlns="" id="{9EFF17D4-9A8C-4CE5-B096-D8CCD44004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ÎÏÎ¿ÏÎ­Î»ÎµÏÎ¼Î± ÎµÎ¹ÎºÏÎ½Î±Ï Î³Î¹Î± renault  black white images car old 1920">
            <a:extLst>
              <a:ext uri="{FF2B5EF4-FFF2-40B4-BE49-F238E27FC236}">
                <a16:creationId xmlns:a16="http://schemas.microsoft.com/office/drawing/2014/main" xmlns="" id="{51C91880-6227-4788-A3D1-D77DF0604D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1180" y="1774231"/>
            <a:ext cx="5129784" cy="33095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a:extLst>
              <a:ext uri="{FF2B5EF4-FFF2-40B4-BE49-F238E27FC236}">
                <a16:creationId xmlns:a16="http://schemas.microsoft.com/office/drawing/2014/main" xmlns="" id="{0BA5C769-F470-4A40-885E-23BB64325281}"/>
              </a:ext>
            </a:extLst>
          </p:cNvPr>
          <p:cNvSpPr/>
          <p:nvPr/>
        </p:nvSpPr>
        <p:spPr>
          <a:xfrm>
            <a:off x="6591447" y="5603694"/>
            <a:ext cx="5129784" cy="307777"/>
          </a:xfrm>
          <a:prstGeom prst="rect">
            <a:avLst/>
          </a:prstGeom>
        </p:spPr>
        <p:txBody>
          <a:bodyPr wrap="square">
            <a:spAutoFit/>
          </a:bodyPr>
          <a:lstStyle/>
          <a:p>
            <a:pPr algn="ctr"/>
            <a:r>
              <a:rPr lang="en-US" sz="1400" dirty="0">
                <a:solidFill>
                  <a:srgbClr val="888888"/>
                </a:solidFill>
                <a:latin typeface="arial" panose="020B0604020202020204" pitchFamily="34" charset="0"/>
              </a:rPr>
              <a:t>1917 Ford Model T</a:t>
            </a:r>
            <a:endParaRPr lang="el-GR" sz="1400" dirty="0"/>
          </a:p>
        </p:txBody>
      </p:sp>
      <p:sp>
        <p:nvSpPr>
          <p:cNvPr id="4" name="Ορθογώνιο 3">
            <a:extLst>
              <a:ext uri="{FF2B5EF4-FFF2-40B4-BE49-F238E27FC236}">
                <a16:creationId xmlns:a16="http://schemas.microsoft.com/office/drawing/2014/main" xmlns="" id="{630EE772-C823-447E-84CC-F2087D4D00F6}"/>
              </a:ext>
            </a:extLst>
          </p:cNvPr>
          <p:cNvSpPr/>
          <p:nvPr/>
        </p:nvSpPr>
        <p:spPr>
          <a:xfrm>
            <a:off x="2805160" y="5620518"/>
            <a:ext cx="801823" cy="307777"/>
          </a:xfrm>
          <a:prstGeom prst="rect">
            <a:avLst/>
          </a:prstGeom>
        </p:spPr>
        <p:txBody>
          <a:bodyPr wrap="none">
            <a:spAutoFit/>
          </a:bodyPr>
          <a:lstStyle/>
          <a:p>
            <a:r>
              <a:rPr lang="en-US" sz="1400" dirty="0">
                <a:solidFill>
                  <a:srgbClr val="888888"/>
                </a:solidFill>
                <a:latin typeface="arial" panose="020B0604020202020204" pitchFamily="34" charset="0"/>
              </a:rPr>
              <a:t>Renault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1591831" y="658086"/>
            <a:ext cx="4215400" cy="462915"/>
          </a:xfrm>
        </p:spPr>
        <p:txBody>
          <a:bodyPr rtlCol="0"/>
          <a:lstStyle/>
          <a:p>
            <a:pPr marL="0" indent="0" algn="ctr">
              <a:buNone/>
            </a:pPr>
            <a:r>
              <a:rPr lang="el-GR" sz="1700" dirty="0"/>
              <a:t>Η υιοθέτηση του </a:t>
            </a:r>
            <a:r>
              <a:rPr lang="el-GR" sz="1700" dirty="0" err="1"/>
              <a:t>τεϊλορισμού</a:t>
            </a:r>
            <a:r>
              <a:rPr lang="el-GR" sz="1700" dirty="0"/>
              <a:t> κατά τη δεκαετία του 1920, από τους:</a:t>
            </a:r>
          </a:p>
        </p:txBody>
      </p:sp>
      <p:sp>
        <p:nvSpPr>
          <p:cNvPr id="2" name="Τίτλος 1"/>
          <p:cNvSpPr>
            <a:spLocks noGrp="1"/>
          </p:cNvSpPr>
          <p:nvPr>
            <p:ph type="ctrTitle"/>
          </p:nvPr>
        </p:nvSpPr>
        <p:spPr>
          <a:xfrm>
            <a:off x="7189470" y="494665"/>
            <a:ext cx="4860290" cy="5522595"/>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rtlCol="0"/>
          <a:lstStyle/>
          <a:p>
            <a:pPr algn="ctr"/>
            <a:r>
              <a:rPr lang="el-GR" sz="3600" b="1" dirty="0"/>
              <a:t>Επεξήγηση</a:t>
            </a:r>
            <a:endParaRPr lang="el-GR" sz="3600" dirty="0"/>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36</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sp>
        <p:nvSpPr>
          <p:cNvPr id="14" name="Θέση κειμένου 5">
            <a:extLst>
              <a:ext uri="{FF2B5EF4-FFF2-40B4-BE49-F238E27FC236}">
                <a16:creationId xmlns:a16="http://schemas.microsoft.com/office/drawing/2014/main" xmlns="" id="{059D96B5-82D3-405D-B465-77AC6ECA8146}"/>
              </a:ext>
            </a:extLst>
          </p:cNvPr>
          <p:cNvSpPr txBox="1">
            <a:spLocks/>
          </p:cNvSpPr>
          <p:nvPr/>
        </p:nvSpPr>
        <p:spPr>
          <a:xfrm>
            <a:off x="757493" y="1974937"/>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Βιομήχανους της Γερμανίας</a:t>
            </a:r>
          </a:p>
          <a:p>
            <a:pPr marL="0" indent="0" algn="ctr">
              <a:buNone/>
            </a:pPr>
            <a:endParaRPr lang="el-GR" b="1" dirty="0"/>
          </a:p>
        </p:txBody>
      </p:sp>
      <p:sp>
        <p:nvSpPr>
          <p:cNvPr id="20" name="Θέση κειμένου 5">
            <a:extLst>
              <a:ext uri="{FF2B5EF4-FFF2-40B4-BE49-F238E27FC236}">
                <a16:creationId xmlns:a16="http://schemas.microsoft.com/office/drawing/2014/main" xmlns="" id="{C884C3C2-0F88-4D3C-8E7A-998E967553B5}"/>
              </a:ext>
            </a:extLst>
          </p:cNvPr>
          <p:cNvSpPr txBox="1">
            <a:spLocks/>
          </p:cNvSpPr>
          <p:nvPr/>
        </p:nvSpPr>
        <p:spPr>
          <a:xfrm>
            <a:off x="4100874" y="1957508"/>
            <a:ext cx="2832531"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Την κυβέρνηση των μπολσεβίκων στη Σοβιετική Ένωση</a:t>
            </a:r>
          </a:p>
        </p:txBody>
      </p:sp>
      <p:sp>
        <p:nvSpPr>
          <p:cNvPr id="26" name="Ορθογώνιο 6" descr="Πλαίσιο επισήμανσης.">
            <a:extLst>
              <a:ext uri="{FF2B5EF4-FFF2-40B4-BE49-F238E27FC236}">
                <a16:creationId xmlns:a16="http://schemas.microsoft.com/office/drawing/2014/main" xmlns="" id="{58C2BD62-295E-40DD-B479-BDB1A2925D7E}"/>
              </a:ext>
            </a:extLst>
          </p:cNvPr>
          <p:cNvSpPr/>
          <p:nvPr/>
        </p:nvSpPr>
        <p:spPr>
          <a:xfrm rot="10800000" flipV="1">
            <a:off x="578988" y="2783196"/>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27" name="Ορθογώνιο 6" descr="Πλαίσιο επισήμανσης.">
            <a:extLst>
              <a:ext uri="{FF2B5EF4-FFF2-40B4-BE49-F238E27FC236}">
                <a16:creationId xmlns:a16="http://schemas.microsoft.com/office/drawing/2014/main" xmlns="" id="{16A8833F-422B-4B2D-A8B7-E0351A04DE50}"/>
              </a:ext>
            </a:extLst>
          </p:cNvPr>
          <p:cNvSpPr/>
          <p:nvPr/>
        </p:nvSpPr>
        <p:spPr>
          <a:xfrm rot="10800000" flipV="1">
            <a:off x="4126415" y="2832242"/>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30" name="Text Placeholder 24">
            <a:extLst>
              <a:ext uri="{FF2B5EF4-FFF2-40B4-BE49-F238E27FC236}">
                <a16:creationId xmlns:a16="http://schemas.microsoft.com/office/drawing/2014/main" xmlns="" id="{64FA7217-53EE-48A4-884E-265AADD5AC21}"/>
              </a:ext>
            </a:extLst>
          </p:cNvPr>
          <p:cNvSpPr txBox="1">
            <a:spLocks/>
          </p:cNvSpPr>
          <p:nvPr/>
        </p:nvSpPr>
        <p:spPr>
          <a:xfrm>
            <a:off x="1023583" y="3772196"/>
            <a:ext cx="5351896" cy="153509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700" dirty="0"/>
              <a:t>Αποδεικνύει ότι το </a:t>
            </a:r>
            <a:r>
              <a:rPr lang="el-GR" sz="1700" dirty="0" err="1"/>
              <a:t>τεϊλοριστικό</a:t>
            </a:r>
            <a:r>
              <a:rPr lang="el-GR" sz="1700" dirty="0"/>
              <a:t> δόγμα </a:t>
            </a:r>
            <a:r>
              <a:rPr lang="el-GR" sz="1700" dirty="0" err="1"/>
              <a:t>ορθολογικοποίησης</a:t>
            </a:r>
            <a:r>
              <a:rPr lang="el-GR" sz="1700" dirty="0"/>
              <a:t> της εργασίας, μπορεί να αποτελέσει το κατάλληλο ιδεολογικό υπόβαθρο της ταχείας εκβιομηχάνισης και της ευρύτατης αναδιάρθρωσης των παραγωγικών σχέσεων, είτε πρόκειται για οικονομικό καθεστώς καπιταλισμού της αγοράς, είτε για καθεστώς συγκεντρωτικά </a:t>
            </a:r>
            <a:r>
              <a:rPr lang="el-GR" sz="1700" dirty="0" err="1"/>
              <a:t>διευθυνόμενης</a:t>
            </a:r>
            <a:r>
              <a:rPr lang="el-GR" sz="1700" dirty="0"/>
              <a:t> οικονομίας.</a:t>
            </a:r>
          </a:p>
          <a:p>
            <a:pPr algn="ctr"/>
            <a:endParaRPr lang="el-GR" sz="1700" dirty="0"/>
          </a:p>
          <a:p>
            <a:pPr algn="ctr"/>
            <a:r>
              <a:rPr lang="el-GR" sz="1700" dirty="0"/>
              <a:t> </a:t>
            </a:r>
          </a:p>
        </p:txBody>
      </p:sp>
      <p:pic>
        <p:nvPicPr>
          <p:cNvPr id="6" name="Γραφικό 5" descr="Εργοστάσιο">
            <a:extLst>
              <a:ext uri="{FF2B5EF4-FFF2-40B4-BE49-F238E27FC236}">
                <a16:creationId xmlns:a16="http://schemas.microsoft.com/office/drawing/2014/main" xmlns="" id="{7325AD51-8B90-4C3D-8AB0-F805748B7A7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3353" y="1845917"/>
            <a:ext cx="649458" cy="649458"/>
          </a:xfrm>
          <a:prstGeom prst="rect">
            <a:avLst/>
          </a:prstGeom>
        </p:spPr>
      </p:pic>
      <p:pic>
        <p:nvPicPr>
          <p:cNvPr id="11" name="Γραφικό 10" descr="Εργαλεία εξόρυξης">
            <a:extLst>
              <a:ext uri="{FF2B5EF4-FFF2-40B4-BE49-F238E27FC236}">
                <a16:creationId xmlns:a16="http://schemas.microsoft.com/office/drawing/2014/main" xmlns="" id="{ED06EE13-D1A0-40C6-8399-A3DBD8423B2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521755" y="1957508"/>
            <a:ext cx="579119" cy="579119"/>
          </a:xfrm>
          <a:prstGeom prst="rect">
            <a:avLst/>
          </a:prstGeom>
        </p:spPr>
      </p:pic>
      <p:sp>
        <p:nvSpPr>
          <p:cNvPr id="17" name="Ορθογώνιο 6">
            <a:extLst>
              <a:ext uri="{FF2B5EF4-FFF2-40B4-BE49-F238E27FC236}">
                <a16:creationId xmlns:a16="http://schemas.microsoft.com/office/drawing/2014/main" xmlns="" id="{19CF246E-7E80-46AF-8A7A-ACE8515178A8}"/>
              </a:ext>
            </a:extLst>
          </p:cNvPr>
          <p:cNvSpPr/>
          <p:nvPr/>
        </p:nvSpPr>
        <p:spPr>
          <a:xfrm flipV="1">
            <a:off x="7542221" y="867863"/>
            <a:ext cx="4083197" cy="14763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Ορθογώνιο 6">
            <a:extLst>
              <a:ext uri="{FF2B5EF4-FFF2-40B4-BE49-F238E27FC236}">
                <a16:creationId xmlns:a16="http://schemas.microsoft.com/office/drawing/2014/main" xmlns="" id="{0C21F41B-7B2F-482B-BF07-1CCA0DC39E59}"/>
              </a:ext>
            </a:extLst>
          </p:cNvPr>
          <p:cNvSpPr/>
          <p:nvPr/>
        </p:nvSpPr>
        <p:spPr>
          <a:xfrm>
            <a:off x="7512524" y="6645532"/>
            <a:ext cx="4083197" cy="14763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a:extLst>
              <a:ext uri="{FF2B5EF4-FFF2-40B4-BE49-F238E27FC236}">
                <a16:creationId xmlns:a16="http://schemas.microsoft.com/office/drawing/2014/main" xmlns="" id="{6463B1F8-5E4F-44AC-85D1-3B4B761EAE75}"/>
              </a:ext>
            </a:extLst>
          </p:cNvPr>
          <p:cNvSpPr/>
          <p:nvPr/>
        </p:nvSpPr>
        <p:spPr>
          <a:xfrm>
            <a:off x="7552952" y="5560552"/>
            <a:ext cx="4083197" cy="14763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1026" name="Picture 2" descr="ÎÏÎ¿ÏÎ­Î»ÎµÏÎ¼Î± ÎµÎ¹ÎºÏÎ½Î±Ï Î³Î¹Î± COMPANY MASONRY BLACK WHITE">
            <a:extLst>
              <a:ext uri="{FF2B5EF4-FFF2-40B4-BE49-F238E27FC236}">
                <a16:creationId xmlns:a16="http://schemas.microsoft.com/office/drawing/2014/main" xmlns="" id="{0733767E-E0C9-41AA-8D89-724BF8A684A3}"/>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487318" y="700224"/>
            <a:ext cx="4308106" cy="423205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Î£ÏÎµÏÎ¹ÎºÎ® ÎµÎ¹ÎºÏÎ½Î±">
            <a:extLst>
              <a:ext uri="{FF2B5EF4-FFF2-40B4-BE49-F238E27FC236}">
                <a16:creationId xmlns:a16="http://schemas.microsoft.com/office/drawing/2014/main" xmlns="" id="{15D1C0C9-9283-4067-AEF3-E6646BF97C2A}"/>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288646" y="626457"/>
            <a:ext cx="4661937" cy="5386654"/>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Ορθογώνιο 6">
            <a:extLst>
              <a:ext uri="{FF2B5EF4-FFF2-40B4-BE49-F238E27FC236}">
                <a16:creationId xmlns:a16="http://schemas.microsoft.com/office/drawing/2014/main" xmlns="" id="{DA41CC5B-D510-4AE4-924F-4711CCB66483}"/>
              </a:ext>
            </a:extLst>
          </p:cNvPr>
          <p:cNvSpPr/>
          <p:nvPr/>
        </p:nvSpPr>
        <p:spPr>
          <a:xfrm flipV="1">
            <a:off x="7438503" y="763001"/>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Ορθογώνιο 6">
            <a:extLst>
              <a:ext uri="{FF2B5EF4-FFF2-40B4-BE49-F238E27FC236}">
                <a16:creationId xmlns:a16="http://schemas.microsoft.com/office/drawing/2014/main" xmlns="" id="{2C0FA9E6-513D-4D0A-933B-DC149E0A48A5}"/>
              </a:ext>
            </a:extLst>
          </p:cNvPr>
          <p:cNvSpPr/>
          <p:nvPr/>
        </p:nvSpPr>
        <p:spPr>
          <a:xfrm>
            <a:off x="7423819" y="5693153"/>
            <a:ext cx="4320000" cy="177429"/>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xmlns="" val="1867363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Θέση κειμένου 13"/>
          <p:cNvSpPr>
            <a:spLocks noGrp="1"/>
          </p:cNvSpPr>
          <p:nvPr>
            <p:ph type="body" sz="quarter" idx="32"/>
          </p:nvPr>
        </p:nvSpPr>
        <p:spPr>
          <a:xfrm>
            <a:off x="1912640" y="1910961"/>
            <a:ext cx="1901108" cy="1761039"/>
          </a:xfrm>
        </p:spPr>
        <p:txBody>
          <a:bodyPr rtlCol="0"/>
          <a:lstStyle/>
          <a:p>
            <a:pPr algn="ctr"/>
            <a:r>
              <a:rPr lang="el-GR" dirty="0"/>
              <a:t>Τόσο οι </a:t>
            </a:r>
            <a:r>
              <a:rPr lang="el-GR" b="1" dirty="0"/>
              <a:t>καπιταλιστικές</a:t>
            </a:r>
            <a:r>
              <a:rPr lang="el-GR" sz="1600" dirty="0"/>
              <a:t> </a:t>
            </a:r>
            <a:r>
              <a:rPr lang="el-GR" dirty="0"/>
              <a:t>χώρες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37</a:t>
            </a:fld>
            <a:endParaRPr lang="el-GR" dirty="0"/>
          </a:p>
        </p:txBody>
      </p:sp>
      <p:sp>
        <p:nvSpPr>
          <p:cNvPr id="22" name="Θέση κειμένου 13">
            <a:extLst>
              <a:ext uri="{FF2B5EF4-FFF2-40B4-BE49-F238E27FC236}">
                <a16:creationId xmlns:a16="http://schemas.microsoft.com/office/drawing/2014/main" xmlns="" id="{1E4F1ABF-4CFA-4512-B147-1D351F46A371}"/>
              </a:ext>
            </a:extLst>
          </p:cNvPr>
          <p:cNvSpPr txBox="1">
            <a:spLocks/>
          </p:cNvSpPr>
          <p:nvPr/>
        </p:nvSpPr>
        <p:spPr>
          <a:xfrm>
            <a:off x="4275446" y="1910962"/>
            <a:ext cx="1544786"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όσο και οι χώρες του </a:t>
            </a:r>
            <a:r>
              <a:rPr lang="el-GR" b="1" dirty="0"/>
              <a:t>υπαρκτού σοσιαλισμού</a:t>
            </a:r>
          </a:p>
        </p:txBody>
      </p:sp>
      <p:sp>
        <p:nvSpPr>
          <p:cNvPr id="23" name="Θέση κειμένου 13">
            <a:extLst>
              <a:ext uri="{FF2B5EF4-FFF2-40B4-BE49-F238E27FC236}">
                <a16:creationId xmlns:a16="http://schemas.microsoft.com/office/drawing/2014/main" xmlns="" id="{BAE1B9ED-DD01-4B3A-BF6E-C4D2B63B17DB}"/>
              </a:ext>
            </a:extLst>
          </p:cNvPr>
          <p:cNvSpPr txBox="1">
            <a:spLocks/>
          </p:cNvSpPr>
          <p:nvPr/>
        </p:nvSpPr>
        <p:spPr>
          <a:xfrm>
            <a:off x="6192631" y="1910961"/>
            <a:ext cx="1601484"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υιοθέτησαν την ίδια </a:t>
            </a:r>
            <a:r>
              <a:rPr lang="el-GR" b="1" dirty="0"/>
              <a:t>πυραμιδική</a:t>
            </a:r>
            <a:r>
              <a:rPr lang="el-GR" dirty="0"/>
              <a:t> </a:t>
            </a:r>
            <a:r>
              <a:rPr lang="el-GR" b="1" dirty="0"/>
              <a:t>ιεραρχική οργανωτική δομή</a:t>
            </a:r>
            <a:endParaRPr lang="el-GR" dirty="0"/>
          </a:p>
          <a:p>
            <a:pPr algn="ctr"/>
            <a:endParaRPr lang="el-GR" sz="1600" dirty="0"/>
          </a:p>
        </p:txBody>
      </p:sp>
      <p:sp>
        <p:nvSpPr>
          <p:cNvPr id="30" name="TextBox 29">
            <a:extLst>
              <a:ext uri="{FF2B5EF4-FFF2-40B4-BE49-F238E27FC236}">
                <a16:creationId xmlns:a16="http://schemas.microsoft.com/office/drawing/2014/main" xmlns="" id="{3CA5326E-A773-4942-BEE5-AB7CD1613E5C}"/>
              </a:ext>
            </a:extLst>
          </p:cNvPr>
          <p:cNvSpPr txBox="1"/>
          <p:nvPr/>
        </p:nvSpPr>
        <p:spPr>
          <a:xfrm>
            <a:off x="3749616" y="2301790"/>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7" name="TextBox 36">
            <a:extLst>
              <a:ext uri="{FF2B5EF4-FFF2-40B4-BE49-F238E27FC236}">
                <a16:creationId xmlns:a16="http://schemas.microsoft.com/office/drawing/2014/main" xmlns="" id="{E09B5F35-41E9-4EC8-BCDC-CF3591D97B35}"/>
              </a:ext>
            </a:extLst>
          </p:cNvPr>
          <p:cNvSpPr txBox="1"/>
          <p:nvPr/>
        </p:nvSpPr>
        <p:spPr>
          <a:xfrm>
            <a:off x="5776040" y="2301790"/>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8" name="TextBox 37">
            <a:extLst>
              <a:ext uri="{FF2B5EF4-FFF2-40B4-BE49-F238E27FC236}">
                <a16:creationId xmlns:a16="http://schemas.microsoft.com/office/drawing/2014/main" xmlns="" id="{9EB980C6-E925-4860-9664-2E0C56AEADF5}"/>
              </a:ext>
            </a:extLst>
          </p:cNvPr>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7" name="Γραφικό 5" descr="Πόλη">
            <a:extLst>
              <a:ext uri="{FF2B5EF4-FFF2-40B4-BE49-F238E27FC236}">
                <a16:creationId xmlns:a16="http://schemas.microsoft.com/office/drawing/2014/main" xmlns="" id="{6F2CF706-7ECF-4396-929F-692025A0F61C}"/>
              </a:ext>
            </a:extLst>
          </p:cNvPr>
          <p:cNvGrpSpPr/>
          <p:nvPr/>
        </p:nvGrpSpPr>
        <p:grpSpPr>
          <a:xfrm>
            <a:off x="2452314" y="4030342"/>
            <a:ext cx="826063" cy="888843"/>
            <a:chOff x="3610264" y="5254380"/>
            <a:chExt cx="914400" cy="914400"/>
          </a:xfrm>
          <a:solidFill>
            <a:schemeClr val="tx1">
              <a:lumMod val="75000"/>
              <a:lumOff val="25000"/>
            </a:schemeClr>
          </a:solidFill>
        </p:grpSpPr>
        <p:sp>
          <p:nvSpPr>
            <p:cNvPr id="8" name="Ελεύθερη σχεδίαση: Σχήμα 7">
              <a:extLst>
                <a:ext uri="{FF2B5EF4-FFF2-40B4-BE49-F238E27FC236}">
                  <a16:creationId xmlns:a16="http://schemas.microsoft.com/office/drawing/2014/main" xmlns="" id="{7142407A-891A-4013-BF79-B3A397108D34}"/>
                </a:ext>
              </a:extLst>
            </p:cNvPr>
            <p:cNvSpPr/>
            <p:nvPr/>
          </p:nvSpPr>
          <p:spPr>
            <a:xfrm>
              <a:off x="3679320" y="5656811"/>
              <a:ext cx="238125" cy="352425"/>
            </a:xfrm>
            <a:custGeom>
              <a:avLst/>
              <a:gdLst>
                <a:gd name="connsiteX0" fmla="*/ 64294 w 238125"/>
                <a:gd name="connsiteY0" fmla="*/ 216694 h 352425"/>
                <a:gd name="connsiteX1" fmla="*/ 102394 w 238125"/>
                <a:gd name="connsiteY1" fmla="*/ 216694 h 352425"/>
                <a:gd name="connsiteX2" fmla="*/ 102394 w 238125"/>
                <a:gd name="connsiteY2" fmla="*/ 254794 h 352425"/>
                <a:gd name="connsiteX3" fmla="*/ 64294 w 238125"/>
                <a:gd name="connsiteY3" fmla="*/ 254794 h 352425"/>
                <a:gd name="connsiteX4" fmla="*/ 64294 w 238125"/>
                <a:gd name="connsiteY4" fmla="*/ 216694 h 352425"/>
                <a:gd name="connsiteX5" fmla="*/ 64294 w 238125"/>
                <a:gd name="connsiteY5" fmla="*/ 140494 h 352425"/>
                <a:gd name="connsiteX6" fmla="*/ 102394 w 238125"/>
                <a:gd name="connsiteY6" fmla="*/ 140494 h 352425"/>
                <a:gd name="connsiteX7" fmla="*/ 102394 w 238125"/>
                <a:gd name="connsiteY7" fmla="*/ 178594 h 352425"/>
                <a:gd name="connsiteX8" fmla="*/ 64294 w 238125"/>
                <a:gd name="connsiteY8" fmla="*/ 178594 h 352425"/>
                <a:gd name="connsiteX9" fmla="*/ 64294 w 238125"/>
                <a:gd name="connsiteY9" fmla="*/ 140494 h 352425"/>
                <a:gd name="connsiteX10" fmla="*/ 64294 w 238125"/>
                <a:gd name="connsiteY10" fmla="*/ 64294 h 352425"/>
                <a:gd name="connsiteX11" fmla="*/ 102394 w 238125"/>
                <a:gd name="connsiteY11" fmla="*/ 64294 h 352425"/>
                <a:gd name="connsiteX12" fmla="*/ 102394 w 238125"/>
                <a:gd name="connsiteY12" fmla="*/ 102394 h 352425"/>
                <a:gd name="connsiteX13" fmla="*/ 64294 w 238125"/>
                <a:gd name="connsiteY13" fmla="*/ 102394 h 352425"/>
                <a:gd name="connsiteX14" fmla="*/ 64294 w 238125"/>
                <a:gd name="connsiteY14" fmla="*/ 64294 h 352425"/>
                <a:gd name="connsiteX15" fmla="*/ 140494 w 238125"/>
                <a:gd name="connsiteY15" fmla="*/ 216694 h 352425"/>
                <a:gd name="connsiteX16" fmla="*/ 178594 w 238125"/>
                <a:gd name="connsiteY16" fmla="*/ 216694 h 352425"/>
                <a:gd name="connsiteX17" fmla="*/ 178594 w 238125"/>
                <a:gd name="connsiteY17" fmla="*/ 254794 h 352425"/>
                <a:gd name="connsiteX18" fmla="*/ 140494 w 238125"/>
                <a:gd name="connsiteY18" fmla="*/ 254794 h 352425"/>
                <a:gd name="connsiteX19" fmla="*/ 140494 w 238125"/>
                <a:gd name="connsiteY19" fmla="*/ 216694 h 352425"/>
                <a:gd name="connsiteX20" fmla="*/ 140494 w 238125"/>
                <a:gd name="connsiteY20" fmla="*/ 140494 h 352425"/>
                <a:gd name="connsiteX21" fmla="*/ 178594 w 238125"/>
                <a:gd name="connsiteY21" fmla="*/ 140494 h 352425"/>
                <a:gd name="connsiteX22" fmla="*/ 178594 w 238125"/>
                <a:gd name="connsiteY22" fmla="*/ 178594 h 352425"/>
                <a:gd name="connsiteX23" fmla="*/ 140494 w 238125"/>
                <a:gd name="connsiteY23" fmla="*/ 178594 h 352425"/>
                <a:gd name="connsiteX24" fmla="*/ 140494 w 238125"/>
                <a:gd name="connsiteY24" fmla="*/ 140494 h 352425"/>
                <a:gd name="connsiteX25" fmla="*/ 140494 w 238125"/>
                <a:gd name="connsiteY25" fmla="*/ 64294 h 352425"/>
                <a:gd name="connsiteX26" fmla="*/ 178594 w 238125"/>
                <a:gd name="connsiteY26" fmla="*/ 64294 h 352425"/>
                <a:gd name="connsiteX27" fmla="*/ 178594 w 238125"/>
                <a:gd name="connsiteY27" fmla="*/ 102394 h 352425"/>
                <a:gd name="connsiteX28" fmla="*/ 140494 w 238125"/>
                <a:gd name="connsiteY28" fmla="*/ 102394 h 352425"/>
                <a:gd name="connsiteX29" fmla="*/ 140494 w 238125"/>
                <a:gd name="connsiteY29" fmla="*/ 64294 h 352425"/>
                <a:gd name="connsiteX30" fmla="*/ 7144 w 238125"/>
                <a:gd name="connsiteY30" fmla="*/ 350044 h 352425"/>
                <a:gd name="connsiteX31" fmla="*/ 102394 w 238125"/>
                <a:gd name="connsiteY31" fmla="*/ 350044 h 352425"/>
                <a:gd name="connsiteX32" fmla="*/ 102394 w 238125"/>
                <a:gd name="connsiteY32" fmla="*/ 292894 h 352425"/>
                <a:gd name="connsiteX33" fmla="*/ 140494 w 238125"/>
                <a:gd name="connsiteY33" fmla="*/ 292894 h 352425"/>
                <a:gd name="connsiteX34" fmla="*/ 140494 w 238125"/>
                <a:gd name="connsiteY34" fmla="*/ 350044 h 352425"/>
                <a:gd name="connsiteX35" fmla="*/ 235744 w 238125"/>
                <a:gd name="connsiteY35" fmla="*/ 350044 h 352425"/>
                <a:gd name="connsiteX36" fmla="*/ 235744 w 238125"/>
                <a:gd name="connsiteY36" fmla="*/ 7144 h 352425"/>
                <a:gd name="connsiteX37" fmla="*/ 7144 w 238125"/>
                <a:gd name="connsiteY37" fmla="*/ 7144 h 352425"/>
                <a:gd name="connsiteX38" fmla="*/ 7144 w 238125"/>
                <a:gd name="connsiteY38" fmla="*/ 350044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8125" h="352425">
                  <a:moveTo>
                    <a:pt x="64294" y="216694"/>
                  </a:moveTo>
                  <a:lnTo>
                    <a:pt x="102394" y="216694"/>
                  </a:lnTo>
                  <a:lnTo>
                    <a:pt x="102394" y="254794"/>
                  </a:lnTo>
                  <a:lnTo>
                    <a:pt x="64294" y="254794"/>
                  </a:lnTo>
                  <a:lnTo>
                    <a:pt x="64294" y="216694"/>
                  </a:lnTo>
                  <a:close/>
                  <a:moveTo>
                    <a:pt x="64294" y="140494"/>
                  </a:moveTo>
                  <a:lnTo>
                    <a:pt x="102394" y="140494"/>
                  </a:lnTo>
                  <a:lnTo>
                    <a:pt x="102394" y="178594"/>
                  </a:lnTo>
                  <a:lnTo>
                    <a:pt x="64294" y="178594"/>
                  </a:lnTo>
                  <a:lnTo>
                    <a:pt x="64294" y="140494"/>
                  </a:lnTo>
                  <a:close/>
                  <a:moveTo>
                    <a:pt x="64294" y="64294"/>
                  </a:moveTo>
                  <a:lnTo>
                    <a:pt x="102394" y="64294"/>
                  </a:lnTo>
                  <a:lnTo>
                    <a:pt x="102394" y="102394"/>
                  </a:lnTo>
                  <a:lnTo>
                    <a:pt x="64294" y="102394"/>
                  </a:lnTo>
                  <a:lnTo>
                    <a:pt x="64294" y="64294"/>
                  </a:lnTo>
                  <a:close/>
                  <a:moveTo>
                    <a:pt x="140494" y="216694"/>
                  </a:moveTo>
                  <a:lnTo>
                    <a:pt x="178594" y="216694"/>
                  </a:lnTo>
                  <a:lnTo>
                    <a:pt x="178594" y="254794"/>
                  </a:lnTo>
                  <a:lnTo>
                    <a:pt x="140494" y="254794"/>
                  </a:lnTo>
                  <a:lnTo>
                    <a:pt x="140494" y="216694"/>
                  </a:lnTo>
                  <a:close/>
                  <a:moveTo>
                    <a:pt x="140494" y="140494"/>
                  </a:moveTo>
                  <a:lnTo>
                    <a:pt x="178594" y="140494"/>
                  </a:lnTo>
                  <a:lnTo>
                    <a:pt x="178594" y="178594"/>
                  </a:lnTo>
                  <a:lnTo>
                    <a:pt x="140494" y="178594"/>
                  </a:lnTo>
                  <a:lnTo>
                    <a:pt x="140494" y="140494"/>
                  </a:lnTo>
                  <a:close/>
                  <a:moveTo>
                    <a:pt x="140494" y="64294"/>
                  </a:moveTo>
                  <a:lnTo>
                    <a:pt x="178594" y="64294"/>
                  </a:lnTo>
                  <a:lnTo>
                    <a:pt x="178594" y="102394"/>
                  </a:lnTo>
                  <a:lnTo>
                    <a:pt x="140494" y="102394"/>
                  </a:lnTo>
                  <a:lnTo>
                    <a:pt x="140494" y="64294"/>
                  </a:lnTo>
                  <a:close/>
                  <a:moveTo>
                    <a:pt x="7144" y="350044"/>
                  </a:moveTo>
                  <a:lnTo>
                    <a:pt x="102394" y="350044"/>
                  </a:lnTo>
                  <a:lnTo>
                    <a:pt x="102394" y="292894"/>
                  </a:lnTo>
                  <a:lnTo>
                    <a:pt x="140494" y="292894"/>
                  </a:lnTo>
                  <a:lnTo>
                    <a:pt x="140494" y="350044"/>
                  </a:lnTo>
                  <a:lnTo>
                    <a:pt x="235744" y="350044"/>
                  </a:lnTo>
                  <a:lnTo>
                    <a:pt x="235744" y="7144"/>
                  </a:lnTo>
                  <a:lnTo>
                    <a:pt x="7144" y="7144"/>
                  </a:lnTo>
                  <a:lnTo>
                    <a:pt x="7144" y="350044"/>
                  </a:lnTo>
                  <a:close/>
                </a:path>
              </a:pathLst>
            </a:custGeom>
            <a:grpFill/>
            <a:ln w="9525" cap="flat">
              <a:noFill/>
              <a:prstDash val="solid"/>
              <a:miter/>
            </a:ln>
          </p:spPr>
          <p:txBody>
            <a:bodyPr rtlCol="0" anchor="ctr"/>
            <a:lstStyle/>
            <a:p>
              <a:endParaRPr lang="el-GR"/>
            </a:p>
          </p:txBody>
        </p:sp>
        <p:sp>
          <p:nvSpPr>
            <p:cNvPr id="9" name="Ελεύθερη σχεδίαση: Σχήμα 8">
              <a:extLst>
                <a:ext uri="{FF2B5EF4-FFF2-40B4-BE49-F238E27FC236}">
                  <a16:creationId xmlns:a16="http://schemas.microsoft.com/office/drawing/2014/main" xmlns="" id="{FD2BEBF7-6AC1-40F6-A543-530A4C19E520}"/>
                </a:ext>
              </a:extLst>
            </p:cNvPr>
            <p:cNvSpPr/>
            <p:nvPr/>
          </p:nvSpPr>
          <p:spPr>
            <a:xfrm>
              <a:off x="3946020" y="5733011"/>
              <a:ext cx="238125" cy="276225"/>
            </a:xfrm>
            <a:custGeom>
              <a:avLst/>
              <a:gdLst>
                <a:gd name="connsiteX0" fmla="*/ 64294 w 238125"/>
                <a:gd name="connsiteY0" fmla="*/ 140494 h 276225"/>
                <a:gd name="connsiteX1" fmla="*/ 102394 w 238125"/>
                <a:gd name="connsiteY1" fmla="*/ 140494 h 276225"/>
                <a:gd name="connsiteX2" fmla="*/ 102394 w 238125"/>
                <a:gd name="connsiteY2" fmla="*/ 178594 h 276225"/>
                <a:gd name="connsiteX3" fmla="*/ 64294 w 238125"/>
                <a:gd name="connsiteY3" fmla="*/ 178594 h 276225"/>
                <a:gd name="connsiteX4" fmla="*/ 64294 w 238125"/>
                <a:gd name="connsiteY4" fmla="*/ 140494 h 276225"/>
                <a:gd name="connsiteX5" fmla="*/ 64294 w 238125"/>
                <a:gd name="connsiteY5" fmla="*/ 64294 h 276225"/>
                <a:gd name="connsiteX6" fmla="*/ 102394 w 238125"/>
                <a:gd name="connsiteY6" fmla="*/ 64294 h 276225"/>
                <a:gd name="connsiteX7" fmla="*/ 102394 w 238125"/>
                <a:gd name="connsiteY7" fmla="*/ 102394 h 276225"/>
                <a:gd name="connsiteX8" fmla="*/ 64294 w 238125"/>
                <a:gd name="connsiteY8" fmla="*/ 102394 h 276225"/>
                <a:gd name="connsiteX9" fmla="*/ 64294 w 238125"/>
                <a:gd name="connsiteY9" fmla="*/ 64294 h 276225"/>
                <a:gd name="connsiteX10" fmla="*/ 140494 w 238125"/>
                <a:gd name="connsiteY10" fmla="*/ 140494 h 276225"/>
                <a:gd name="connsiteX11" fmla="*/ 178594 w 238125"/>
                <a:gd name="connsiteY11" fmla="*/ 140494 h 276225"/>
                <a:gd name="connsiteX12" fmla="*/ 178594 w 238125"/>
                <a:gd name="connsiteY12" fmla="*/ 178594 h 276225"/>
                <a:gd name="connsiteX13" fmla="*/ 140494 w 238125"/>
                <a:gd name="connsiteY13" fmla="*/ 178594 h 276225"/>
                <a:gd name="connsiteX14" fmla="*/ 140494 w 238125"/>
                <a:gd name="connsiteY14" fmla="*/ 140494 h 276225"/>
                <a:gd name="connsiteX15" fmla="*/ 140494 w 238125"/>
                <a:gd name="connsiteY15" fmla="*/ 64294 h 276225"/>
                <a:gd name="connsiteX16" fmla="*/ 178594 w 238125"/>
                <a:gd name="connsiteY16" fmla="*/ 64294 h 276225"/>
                <a:gd name="connsiteX17" fmla="*/ 178594 w 238125"/>
                <a:gd name="connsiteY17" fmla="*/ 102394 h 276225"/>
                <a:gd name="connsiteX18" fmla="*/ 140494 w 238125"/>
                <a:gd name="connsiteY18" fmla="*/ 102394 h 276225"/>
                <a:gd name="connsiteX19" fmla="*/ 140494 w 238125"/>
                <a:gd name="connsiteY19" fmla="*/ 64294 h 276225"/>
                <a:gd name="connsiteX20" fmla="*/ 7144 w 238125"/>
                <a:gd name="connsiteY20" fmla="*/ 273844 h 276225"/>
                <a:gd name="connsiteX21" fmla="*/ 102394 w 238125"/>
                <a:gd name="connsiteY21" fmla="*/ 273844 h 276225"/>
                <a:gd name="connsiteX22" fmla="*/ 102394 w 238125"/>
                <a:gd name="connsiteY22" fmla="*/ 216694 h 276225"/>
                <a:gd name="connsiteX23" fmla="*/ 140494 w 238125"/>
                <a:gd name="connsiteY23" fmla="*/ 216694 h 276225"/>
                <a:gd name="connsiteX24" fmla="*/ 140494 w 238125"/>
                <a:gd name="connsiteY24" fmla="*/ 273844 h 276225"/>
                <a:gd name="connsiteX25" fmla="*/ 235744 w 238125"/>
                <a:gd name="connsiteY25" fmla="*/ 273844 h 276225"/>
                <a:gd name="connsiteX26" fmla="*/ 235744 w 238125"/>
                <a:gd name="connsiteY26" fmla="*/ 7144 h 276225"/>
                <a:gd name="connsiteX27" fmla="*/ 7144 w 238125"/>
                <a:gd name="connsiteY27" fmla="*/ 7144 h 276225"/>
                <a:gd name="connsiteX28" fmla="*/ 7144 w 238125"/>
                <a:gd name="connsiteY28" fmla="*/ 27384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8125" h="276225">
                  <a:moveTo>
                    <a:pt x="64294" y="140494"/>
                  </a:moveTo>
                  <a:lnTo>
                    <a:pt x="102394" y="140494"/>
                  </a:lnTo>
                  <a:lnTo>
                    <a:pt x="102394" y="178594"/>
                  </a:lnTo>
                  <a:lnTo>
                    <a:pt x="64294" y="178594"/>
                  </a:lnTo>
                  <a:lnTo>
                    <a:pt x="64294" y="140494"/>
                  </a:lnTo>
                  <a:close/>
                  <a:moveTo>
                    <a:pt x="64294" y="64294"/>
                  </a:moveTo>
                  <a:lnTo>
                    <a:pt x="102394" y="64294"/>
                  </a:lnTo>
                  <a:lnTo>
                    <a:pt x="102394" y="102394"/>
                  </a:lnTo>
                  <a:lnTo>
                    <a:pt x="64294" y="102394"/>
                  </a:lnTo>
                  <a:lnTo>
                    <a:pt x="64294" y="64294"/>
                  </a:lnTo>
                  <a:close/>
                  <a:moveTo>
                    <a:pt x="140494" y="140494"/>
                  </a:moveTo>
                  <a:lnTo>
                    <a:pt x="178594" y="140494"/>
                  </a:lnTo>
                  <a:lnTo>
                    <a:pt x="178594" y="178594"/>
                  </a:lnTo>
                  <a:lnTo>
                    <a:pt x="140494" y="178594"/>
                  </a:lnTo>
                  <a:lnTo>
                    <a:pt x="140494" y="140494"/>
                  </a:lnTo>
                  <a:close/>
                  <a:moveTo>
                    <a:pt x="140494" y="64294"/>
                  </a:moveTo>
                  <a:lnTo>
                    <a:pt x="178594" y="64294"/>
                  </a:lnTo>
                  <a:lnTo>
                    <a:pt x="178594" y="102394"/>
                  </a:lnTo>
                  <a:lnTo>
                    <a:pt x="140494" y="102394"/>
                  </a:lnTo>
                  <a:lnTo>
                    <a:pt x="140494" y="64294"/>
                  </a:lnTo>
                  <a:close/>
                  <a:moveTo>
                    <a:pt x="7144" y="273844"/>
                  </a:moveTo>
                  <a:lnTo>
                    <a:pt x="102394" y="273844"/>
                  </a:lnTo>
                  <a:lnTo>
                    <a:pt x="102394" y="216694"/>
                  </a:lnTo>
                  <a:lnTo>
                    <a:pt x="140494" y="216694"/>
                  </a:lnTo>
                  <a:lnTo>
                    <a:pt x="140494" y="273844"/>
                  </a:lnTo>
                  <a:lnTo>
                    <a:pt x="235744" y="273844"/>
                  </a:lnTo>
                  <a:lnTo>
                    <a:pt x="235744" y="7144"/>
                  </a:lnTo>
                  <a:lnTo>
                    <a:pt x="7144" y="7144"/>
                  </a:lnTo>
                  <a:lnTo>
                    <a:pt x="7144" y="273844"/>
                  </a:lnTo>
                  <a:close/>
                </a:path>
              </a:pathLst>
            </a:custGeom>
            <a:grpFill/>
            <a:ln w="9525" cap="flat">
              <a:noFill/>
              <a:prstDash val="solid"/>
              <a:miter/>
            </a:ln>
          </p:spPr>
          <p:txBody>
            <a:bodyPr rtlCol="0" anchor="ctr"/>
            <a:lstStyle/>
            <a:p>
              <a:endParaRPr lang="el-GR"/>
            </a:p>
          </p:txBody>
        </p:sp>
        <p:sp>
          <p:nvSpPr>
            <p:cNvPr id="10" name="Ελεύθερη σχεδίαση: Σχήμα 9">
              <a:extLst>
                <a:ext uri="{FF2B5EF4-FFF2-40B4-BE49-F238E27FC236}">
                  <a16:creationId xmlns:a16="http://schemas.microsoft.com/office/drawing/2014/main" xmlns="" id="{E246BF0B-B5FE-4ABB-883B-9F977B3EE6E1}"/>
                </a:ext>
              </a:extLst>
            </p:cNvPr>
            <p:cNvSpPr/>
            <p:nvPr/>
          </p:nvSpPr>
          <p:spPr>
            <a:xfrm>
              <a:off x="4212720" y="5428211"/>
              <a:ext cx="238125" cy="581025"/>
            </a:xfrm>
            <a:custGeom>
              <a:avLst/>
              <a:gdLst>
                <a:gd name="connsiteX0" fmla="*/ 178594 w 238125"/>
                <a:gd name="connsiteY0" fmla="*/ 111919 h 581025"/>
                <a:gd name="connsiteX1" fmla="*/ 140494 w 238125"/>
                <a:gd name="connsiteY1" fmla="*/ 111919 h 581025"/>
                <a:gd name="connsiteX2" fmla="*/ 140494 w 238125"/>
                <a:gd name="connsiteY2" fmla="*/ 73819 h 581025"/>
                <a:gd name="connsiteX3" fmla="*/ 178594 w 238125"/>
                <a:gd name="connsiteY3" fmla="*/ 73819 h 581025"/>
                <a:gd name="connsiteX4" fmla="*/ 178594 w 238125"/>
                <a:gd name="connsiteY4" fmla="*/ 111919 h 581025"/>
                <a:gd name="connsiteX5" fmla="*/ 178594 w 238125"/>
                <a:gd name="connsiteY5" fmla="*/ 178594 h 581025"/>
                <a:gd name="connsiteX6" fmla="*/ 140494 w 238125"/>
                <a:gd name="connsiteY6" fmla="*/ 178594 h 581025"/>
                <a:gd name="connsiteX7" fmla="*/ 140494 w 238125"/>
                <a:gd name="connsiteY7" fmla="*/ 140494 h 581025"/>
                <a:gd name="connsiteX8" fmla="*/ 178594 w 238125"/>
                <a:gd name="connsiteY8" fmla="*/ 140494 h 581025"/>
                <a:gd name="connsiteX9" fmla="*/ 178594 w 238125"/>
                <a:gd name="connsiteY9" fmla="*/ 178594 h 581025"/>
                <a:gd name="connsiteX10" fmla="*/ 178594 w 238125"/>
                <a:gd name="connsiteY10" fmla="*/ 254794 h 581025"/>
                <a:gd name="connsiteX11" fmla="*/ 140494 w 238125"/>
                <a:gd name="connsiteY11" fmla="*/ 254794 h 581025"/>
                <a:gd name="connsiteX12" fmla="*/ 140494 w 238125"/>
                <a:gd name="connsiteY12" fmla="*/ 216694 h 581025"/>
                <a:gd name="connsiteX13" fmla="*/ 178594 w 238125"/>
                <a:gd name="connsiteY13" fmla="*/ 216694 h 581025"/>
                <a:gd name="connsiteX14" fmla="*/ 178594 w 238125"/>
                <a:gd name="connsiteY14" fmla="*/ 254794 h 581025"/>
                <a:gd name="connsiteX15" fmla="*/ 178594 w 238125"/>
                <a:gd name="connsiteY15" fmla="*/ 330994 h 581025"/>
                <a:gd name="connsiteX16" fmla="*/ 140494 w 238125"/>
                <a:gd name="connsiteY16" fmla="*/ 330994 h 581025"/>
                <a:gd name="connsiteX17" fmla="*/ 140494 w 238125"/>
                <a:gd name="connsiteY17" fmla="*/ 292894 h 581025"/>
                <a:gd name="connsiteX18" fmla="*/ 178594 w 238125"/>
                <a:gd name="connsiteY18" fmla="*/ 292894 h 581025"/>
                <a:gd name="connsiteX19" fmla="*/ 178594 w 238125"/>
                <a:gd name="connsiteY19" fmla="*/ 330994 h 581025"/>
                <a:gd name="connsiteX20" fmla="*/ 178594 w 238125"/>
                <a:gd name="connsiteY20" fmla="*/ 407194 h 581025"/>
                <a:gd name="connsiteX21" fmla="*/ 140494 w 238125"/>
                <a:gd name="connsiteY21" fmla="*/ 407194 h 581025"/>
                <a:gd name="connsiteX22" fmla="*/ 140494 w 238125"/>
                <a:gd name="connsiteY22" fmla="*/ 369094 h 581025"/>
                <a:gd name="connsiteX23" fmla="*/ 178594 w 238125"/>
                <a:gd name="connsiteY23" fmla="*/ 369094 h 581025"/>
                <a:gd name="connsiteX24" fmla="*/ 178594 w 238125"/>
                <a:gd name="connsiteY24" fmla="*/ 407194 h 581025"/>
                <a:gd name="connsiteX25" fmla="*/ 178594 w 238125"/>
                <a:gd name="connsiteY25" fmla="*/ 483394 h 581025"/>
                <a:gd name="connsiteX26" fmla="*/ 140494 w 238125"/>
                <a:gd name="connsiteY26" fmla="*/ 483394 h 581025"/>
                <a:gd name="connsiteX27" fmla="*/ 140494 w 238125"/>
                <a:gd name="connsiteY27" fmla="*/ 445294 h 581025"/>
                <a:gd name="connsiteX28" fmla="*/ 178594 w 238125"/>
                <a:gd name="connsiteY28" fmla="*/ 445294 h 581025"/>
                <a:gd name="connsiteX29" fmla="*/ 178594 w 238125"/>
                <a:gd name="connsiteY29" fmla="*/ 483394 h 581025"/>
                <a:gd name="connsiteX30" fmla="*/ 102394 w 238125"/>
                <a:gd name="connsiteY30" fmla="*/ 111919 h 581025"/>
                <a:gd name="connsiteX31" fmla="*/ 64294 w 238125"/>
                <a:gd name="connsiteY31" fmla="*/ 111919 h 581025"/>
                <a:gd name="connsiteX32" fmla="*/ 64294 w 238125"/>
                <a:gd name="connsiteY32" fmla="*/ 73819 h 581025"/>
                <a:gd name="connsiteX33" fmla="*/ 102394 w 238125"/>
                <a:gd name="connsiteY33" fmla="*/ 73819 h 581025"/>
                <a:gd name="connsiteX34" fmla="*/ 102394 w 238125"/>
                <a:gd name="connsiteY34" fmla="*/ 111919 h 581025"/>
                <a:gd name="connsiteX35" fmla="*/ 102394 w 238125"/>
                <a:gd name="connsiteY35" fmla="*/ 178594 h 581025"/>
                <a:gd name="connsiteX36" fmla="*/ 64294 w 238125"/>
                <a:gd name="connsiteY36" fmla="*/ 178594 h 581025"/>
                <a:gd name="connsiteX37" fmla="*/ 64294 w 238125"/>
                <a:gd name="connsiteY37" fmla="*/ 140494 h 581025"/>
                <a:gd name="connsiteX38" fmla="*/ 102394 w 238125"/>
                <a:gd name="connsiteY38" fmla="*/ 140494 h 581025"/>
                <a:gd name="connsiteX39" fmla="*/ 102394 w 238125"/>
                <a:gd name="connsiteY39" fmla="*/ 178594 h 581025"/>
                <a:gd name="connsiteX40" fmla="*/ 102394 w 238125"/>
                <a:gd name="connsiteY40" fmla="*/ 254794 h 581025"/>
                <a:gd name="connsiteX41" fmla="*/ 64294 w 238125"/>
                <a:gd name="connsiteY41" fmla="*/ 254794 h 581025"/>
                <a:gd name="connsiteX42" fmla="*/ 64294 w 238125"/>
                <a:gd name="connsiteY42" fmla="*/ 216694 h 581025"/>
                <a:gd name="connsiteX43" fmla="*/ 102394 w 238125"/>
                <a:gd name="connsiteY43" fmla="*/ 216694 h 581025"/>
                <a:gd name="connsiteX44" fmla="*/ 102394 w 238125"/>
                <a:gd name="connsiteY44" fmla="*/ 254794 h 581025"/>
                <a:gd name="connsiteX45" fmla="*/ 102394 w 238125"/>
                <a:gd name="connsiteY45" fmla="*/ 330994 h 581025"/>
                <a:gd name="connsiteX46" fmla="*/ 64294 w 238125"/>
                <a:gd name="connsiteY46" fmla="*/ 330994 h 581025"/>
                <a:gd name="connsiteX47" fmla="*/ 64294 w 238125"/>
                <a:gd name="connsiteY47" fmla="*/ 292894 h 581025"/>
                <a:gd name="connsiteX48" fmla="*/ 102394 w 238125"/>
                <a:gd name="connsiteY48" fmla="*/ 292894 h 581025"/>
                <a:gd name="connsiteX49" fmla="*/ 102394 w 238125"/>
                <a:gd name="connsiteY49" fmla="*/ 330994 h 581025"/>
                <a:gd name="connsiteX50" fmla="*/ 102394 w 238125"/>
                <a:gd name="connsiteY50" fmla="*/ 407194 h 581025"/>
                <a:gd name="connsiteX51" fmla="*/ 64294 w 238125"/>
                <a:gd name="connsiteY51" fmla="*/ 407194 h 581025"/>
                <a:gd name="connsiteX52" fmla="*/ 64294 w 238125"/>
                <a:gd name="connsiteY52" fmla="*/ 369094 h 581025"/>
                <a:gd name="connsiteX53" fmla="*/ 102394 w 238125"/>
                <a:gd name="connsiteY53" fmla="*/ 369094 h 581025"/>
                <a:gd name="connsiteX54" fmla="*/ 102394 w 238125"/>
                <a:gd name="connsiteY54" fmla="*/ 407194 h 581025"/>
                <a:gd name="connsiteX55" fmla="*/ 102394 w 238125"/>
                <a:gd name="connsiteY55" fmla="*/ 483394 h 581025"/>
                <a:gd name="connsiteX56" fmla="*/ 64294 w 238125"/>
                <a:gd name="connsiteY56" fmla="*/ 483394 h 581025"/>
                <a:gd name="connsiteX57" fmla="*/ 64294 w 238125"/>
                <a:gd name="connsiteY57" fmla="*/ 445294 h 581025"/>
                <a:gd name="connsiteX58" fmla="*/ 102394 w 238125"/>
                <a:gd name="connsiteY58" fmla="*/ 445294 h 581025"/>
                <a:gd name="connsiteX59" fmla="*/ 102394 w 238125"/>
                <a:gd name="connsiteY59" fmla="*/ 483394 h 581025"/>
                <a:gd name="connsiteX60" fmla="*/ 7144 w 238125"/>
                <a:gd name="connsiteY60" fmla="*/ 7144 h 581025"/>
                <a:gd name="connsiteX61" fmla="*/ 7144 w 238125"/>
                <a:gd name="connsiteY61" fmla="*/ 578644 h 581025"/>
                <a:gd name="connsiteX62" fmla="*/ 102394 w 238125"/>
                <a:gd name="connsiteY62" fmla="*/ 578644 h 581025"/>
                <a:gd name="connsiteX63" fmla="*/ 102394 w 238125"/>
                <a:gd name="connsiteY63" fmla="*/ 521494 h 581025"/>
                <a:gd name="connsiteX64" fmla="*/ 140494 w 238125"/>
                <a:gd name="connsiteY64" fmla="*/ 521494 h 581025"/>
                <a:gd name="connsiteX65" fmla="*/ 140494 w 238125"/>
                <a:gd name="connsiteY65" fmla="*/ 578644 h 581025"/>
                <a:gd name="connsiteX66" fmla="*/ 235744 w 238125"/>
                <a:gd name="connsiteY66" fmla="*/ 578644 h 581025"/>
                <a:gd name="connsiteX67" fmla="*/ 235744 w 238125"/>
                <a:gd name="connsiteY67" fmla="*/ 35719 h 581025"/>
                <a:gd name="connsiteX68" fmla="*/ 7144 w 238125"/>
                <a:gd name="connsiteY68"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38125" h="581025">
                  <a:moveTo>
                    <a:pt x="178594" y="111919"/>
                  </a:moveTo>
                  <a:lnTo>
                    <a:pt x="140494" y="111919"/>
                  </a:lnTo>
                  <a:lnTo>
                    <a:pt x="140494" y="73819"/>
                  </a:lnTo>
                  <a:lnTo>
                    <a:pt x="178594" y="73819"/>
                  </a:lnTo>
                  <a:lnTo>
                    <a:pt x="178594" y="111919"/>
                  </a:lnTo>
                  <a:close/>
                  <a:moveTo>
                    <a:pt x="178594" y="178594"/>
                  </a:moveTo>
                  <a:lnTo>
                    <a:pt x="140494" y="178594"/>
                  </a:lnTo>
                  <a:lnTo>
                    <a:pt x="140494" y="140494"/>
                  </a:lnTo>
                  <a:lnTo>
                    <a:pt x="178594" y="140494"/>
                  </a:lnTo>
                  <a:lnTo>
                    <a:pt x="178594" y="178594"/>
                  </a:lnTo>
                  <a:close/>
                  <a:moveTo>
                    <a:pt x="178594" y="254794"/>
                  </a:moveTo>
                  <a:lnTo>
                    <a:pt x="140494" y="254794"/>
                  </a:lnTo>
                  <a:lnTo>
                    <a:pt x="140494" y="216694"/>
                  </a:lnTo>
                  <a:lnTo>
                    <a:pt x="178594" y="216694"/>
                  </a:lnTo>
                  <a:lnTo>
                    <a:pt x="178594" y="254794"/>
                  </a:lnTo>
                  <a:close/>
                  <a:moveTo>
                    <a:pt x="178594" y="330994"/>
                  </a:moveTo>
                  <a:lnTo>
                    <a:pt x="140494" y="330994"/>
                  </a:lnTo>
                  <a:lnTo>
                    <a:pt x="140494" y="292894"/>
                  </a:lnTo>
                  <a:lnTo>
                    <a:pt x="178594" y="292894"/>
                  </a:lnTo>
                  <a:lnTo>
                    <a:pt x="178594" y="330994"/>
                  </a:lnTo>
                  <a:close/>
                  <a:moveTo>
                    <a:pt x="178594" y="407194"/>
                  </a:moveTo>
                  <a:lnTo>
                    <a:pt x="140494" y="407194"/>
                  </a:lnTo>
                  <a:lnTo>
                    <a:pt x="140494" y="369094"/>
                  </a:lnTo>
                  <a:lnTo>
                    <a:pt x="178594" y="369094"/>
                  </a:lnTo>
                  <a:lnTo>
                    <a:pt x="178594" y="407194"/>
                  </a:lnTo>
                  <a:close/>
                  <a:moveTo>
                    <a:pt x="178594" y="483394"/>
                  </a:moveTo>
                  <a:lnTo>
                    <a:pt x="140494" y="483394"/>
                  </a:lnTo>
                  <a:lnTo>
                    <a:pt x="140494" y="445294"/>
                  </a:lnTo>
                  <a:lnTo>
                    <a:pt x="178594" y="445294"/>
                  </a:lnTo>
                  <a:lnTo>
                    <a:pt x="178594" y="483394"/>
                  </a:lnTo>
                  <a:close/>
                  <a:moveTo>
                    <a:pt x="102394" y="111919"/>
                  </a:moveTo>
                  <a:lnTo>
                    <a:pt x="64294" y="111919"/>
                  </a:lnTo>
                  <a:lnTo>
                    <a:pt x="64294" y="73819"/>
                  </a:lnTo>
                  <a:lnTo>
                    <a:pt x="102394" y="73819"/>
                  </a:lnTo>
                  <a:lnTo>
                    <a:pt x="102394" y="111919"/>
                  </a:lnTo>
                  <a:close/>
                  <a:moveTo>
                    <a:pt x="102394" y="178594"/>
                  </a:moveTo>
                  <a:lnTo>
                    <a:pt x="64294" y="178594"/>
                  </a:lnTo>
                  <a:lnTo>
                    <a:pt x="64294" y="140494"/>
                  </a:lnTo>
                  <a:lnTo>
                    <a:pt x="102394" y="140494"/>
                  </a:lnTo>
                  <a:lnTo>
                    <a:pt x="102394" y="178594"/>
                  </a:lnTo>
                  <a:close/>
                  <a:moveTo>
                    <a:pt x="102394" y="254794"/>
                  </a:moveTo>
                  <a:lnTo>
                    <a:pt x="64294" y="254794"/>
                  </a:lnTo>
                  <a:lnTo>
                    <a:pt x="64294" y="216694"/>
                  </a:lnTo>
                  <a:lnTo>
                    <a:pt x="102394" y="216694"/>
                  </a:lnTo>
                  <a:lnTo>
                    <a:pt x="102394" y="254794"/>
                  </a:lnTo>
                  <a:close/>
                  <a:moveTo>
                    <a:pt x="102394" y="330994"/>
                  </a:moveTo>
                  <a:lnTo>
                    <a:pt x="64294" y="330994"/>
                  </a:lnTo>
                  <a:lnTo>
                    <a:pt x="64294" y="292894"/>
                  </a:lnTo>
                  <a:lnTo>
                    <a:pt x="102394" y="292894"/>
                  </a:lnTo>
                  <a:lnTo>
                    <a:pt x="102394" y="330994"/>
                  </a:lnTo>
                  <a:close/>
                  <a:moveTo>
                    <a:pt x="102394" y="407194"/>
                  </a:moveTo>
                  <a:lnTo>
                    <a:pt x="64294" y="407194"/>
                  </a:lnTo>
                  <a:lnTo>
                    <a:pt x="64294" y="369094"/>
                  </a:lnTo>
                  <a:lnTo>
                    <a:pt x="102394" y="369094"/>
                  </a:lnTo>
                  <a:lnTo>
                    <a:pt x="102394" y="407194"/>
                  </a:lnTo>
                  <a:close/>
                  <a:moveTo>
                    <a:pt x="102394" y="483394"/>
                  </a:moveTo>
                  <a:lnTo>
                    <a:pt x="64294" y="483394"/>
                  </a:lnTo>
                  <a:lnTo>
                    <a:pt x="64294" y="445294"/>
                  </a:lnTo>
                  <a:lnTo>
                    <a:pt x="102394" y="445294"/>
                  </a:lnTo>
                  <a:lnTo>
                    <a:pt x="102394" y="483394"/>
                  </a:lnTo>
                  <a:close/>
                  <a:moveTo>
                    <a:pt x="7144" y="7144"/>
                  </a:moveTo>
                  <a:lnTo>
                    <a:pt x="7144" y="578644"/>
                  </a:lnTo>
                  <a:lnTo>
                    <a:pt x="102394" y="578644"/>
                  </a:lnTo>
                  <a:lnTo>
                    <a:pt x="102394" y="521494"/>
                  </a:lnTo>
                  <a:lnTo>
                    <a:pt x="140494" y="521494"/>
                  </a:lnTo>
                  <a:lnTo>
                    <a:pt x="140494" y="578644"/>
                  </a:lnTo>
                  <a:lnTo>
                    <a:pt x="235744" y="578644"/>
                  </a:lnTo>
                  <a:lnTo>
                    <a:pt x="235744" y="35719"/>
                  </a:lnTo>
                  <a:lnTo>
                    <a:pt x="7144" y="7144"/>
                  </a:lnTo>
                  <a:close/>
                </a:path>
              </a:pathLst>
            </a:custGeom>
            <a:grpFill/>
            <a:ln w="9525" cap="flat">
              <a:noFill/>
              <a:prstDash val="solid"/>
              <a:miter/>
            </a:ln>
          </p:spPr>
          <p:txBody>
            <a:bodyPr rtlCol="0" anchor="ctr"/>
            <a:lstStyle/>
            <a:p>
              <a:endParaRPr lang="el-GR"/>
            </a:p>
          </p:txBody>
        </p:sp>
        <p:sp>
          <p:nvSpPr>
            <p:cNvPr id="11" name="Ελεύθερη σχεδίαση: Σχήμα 10">
              <a:extLst>
                <a:ext uri="{FF2B5EF4-FFF2-40B4-BE49-F238E27FC236}">
                  <a16:creationId xmlns:a16="http://schemas.microsoft.com/office/drawing/2014/main" xmlns="" id="{31943F32-1D3F-485D-8355-EF4E522FF3F0}"/>
                </a:ext>
              </a:extLst>
            </p:cNvPr>
            <p:cNvSpPr/>
            <p:nvPr/>
          </p:nvSpPr>
          <p:spPr>
            <a:xfrm>
              <a:off x="3812670" y="5409161"/>
              <a:ext cx="238125" cy="295275"/>
            </a:xfrm>
            <a:custGeom>
              <a:avLst/>
              <a:gdLst>
                <a:gd name="connsiteX0" fmla="*/ 140494 w 238125"/>
                <a:gd name="connsiteY0" fmla="*/ 140494 h 295275"/>
                <a:gd name="connsiteX1" fmla="*/ 178594 w 238125"/>
                <a:gd name="connsiteY1" fmla="*/ 140494 h 295275"/>
                <a:gd name="connsiteX2" fmla="*/ 178594 w 238125"/>
                <a:gd name="connsiteY2" fmla="*/ 178594 h 295275"/>
                <a:gd name="connsiteX3" fmla="*/ 140494 w 238125"/>
                <a:gd name="connsiteY3" fmla="*/ 178594 h 295275"/>
                <a:gd name="connsiteX4" fmla="*/ 140494 w 238125"/>
                <a:gd name="connsiteY4" fmla="*/ 140494 h 295275"/>
                <a:gd name="connsiteX5" fmla="*/ 140494 w 238125"/>
                <a:gd name="connsiteY5" fmla="*/ 64294 h 295275"/>
                <a:gd name="connsiteX6" fmla="*/ 178594 w 238125"/>
                <a:gd name="connsiteY6" fmla="*/ 64294 h 295275"/>
                <a:gd name="connsiteX7" fmla="*/ 178594 w 238125"/>
                <a:gd name="connsiteY7" fmla="*/ 102394 h 295275"/>
                <a:gd name="connsiteX8" fmla="*/ 140494 w 238125"/>
                <a:gd name="connsiteY8" fmla="*/ 102394 h 295275"/>
                <a:gd name="connsiteX9" fmla="*/ 140494 w 238125"/>
                <a:gd name="connsiteY9" fmla="*/ 64294 h 295275"/>
                <a:gd name="connsiteX10" fmla="*/ 102394 w 238125"/>
                <a:gd name="connsiteY10" fmla="*/ 102394 h 295275"/>
                <a:gd name="connsiteX11" fmla="*/ 64294 w 238125"/>
                <a:gd name="connsiteY11" fmla="*/ 102394 h 295275"/>
                <a:gd name="connsiteX12" fmla="*/ 64294 w 238125"/>
                <a:gd name="connsiteY12" fmla="*/ 64294 h 295275"/>
                <a:gd name="connsiteX13" fmla="*/ 102394 w 238125"/>
                <a:gd name="connsiteY13" fmla="*/ 64294 h 295275"/>
                <a:gd name="connsiteX14" fmla="*/ 102394 w 238125"/>
                <a:gd name="connsiteY14" fmla="*/ 102394 h 295275"/>
                <a:gd name="connsiteX15" fmla="*/ 102394 w 238125"/>
                <a:gd name="connsiteY15" fmla="*/ 178594 h 295275"/>
                <a:gd name="connsiteX16" fmla="*/ 64294 w 238125"/>
                <a:gd name="connsiteY16" fmla="*/ 178594 h 295275"/>
                <a:gd name="connsiteX17" fmla="*/ 64294 w 238125"/>
                <a:gd name="connsiteY17" fmla="*/ 140494 h 295275"/>
                <a:gd name="connsiteX18" fmla="*/ 102394 w 238125"/>
                <a:gd name="connsiteY18" fmla="*/ 140494 h 295275"/>
                <a:gd name="connsiteX19" fmla="*/ 102394 w 238125"/>
                <a:gd name="connsiteY19" fmla="*/ 178594 h 295275"/>
                <a:gd name="connsiteX20" fmla="*/ 140494 w 238125"/>
                <a:gd name="connsiteY20" fmla="*/ 292894 h 295275"/>
                <a:gd name="connsiteX21" fmla="*/ 235744 w 238125"/>
                <a:gd name="connsiteY21" fmla="*/ 292894 h 295275"/>
                <a:gd name="connsiteX22" fmla="*/ 235744 w 238125"/>
                <a:gd name="connsiteY22" fmla="*/ 7144 h 295275"/>
                <a:gd name="connsiteX23" fmla="*/ 7144 w 238125"/>
                <a:gd name="connsiteY23" fmla="*/ 7144 h 295275"/>
                <a:gd name="connsiteX24" fmla="*/ 7144 w 238125"/>
                <a:gd name="connsiteY24" fmla="*/ 216694 h 295275"/>
                <a:gd name="connsiteX25" fmla="*/ 140494 w 238125"/>
                <a:gd name="connsiteY25" fmla="*/ 216694 h 295275"/>
                <a:gd name="connsiteX26" fmla="*/ 140494 w 238125"/>
                <a:gd name="connsiteY26" fmla="*/ 29289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125" h="295275">
                  <a:moveTo>
                    <a:pt x="140494" y="140494"/>
                  </a:moveTo>
                  <a:lnTo>
                    <a:pt x="178594" y="140494"/>
                  </a:lnTo>
                  <a:lnTo>
                    <a:pt x="178594" y="178594"/>
                  </a:lnTo>
                  <a:lnTo>
                    <a:pt x="140494" y="178594"/>
                  </a:lnTo>
                  <a:lnTo>
                    <a:pt x="140494" y="140494"/>
                  </a:lnTo>
                  <a:close/>
                  <a:moveTo>
                    <a:pt x="140494" y="64294"/>
                  </a:moveTo>
                  <a:lnTo>
                    <a:pt x="178594" y="64294"/>
                  </a:lnTo>
                  <a:lnTo>
                    <a:pt x="178594" y="102394"/>
                  </a:lnTo>
                  <a:lnTo>
                    <a:pt x="140494" y="102394"/>
                  </a:lnTo>
                  <a:lnTo>
                    <a:pt x="140494" y="64294"/>
                  </a:lnTo>
                  <a:close/>
                  <a:moveTo>
                    <a:pt x="102394" y="102394"/>
                  </a:moveTo>
                  <a:lnTo>
                    <a:pt x="64294" y="102394"/>
                  </a:lnTo>
                  <a:lnTo>
                    <a:pt x="64294" y="64294"/>
                  </a:lnTo>
                  <a:lnTo>
                    <a:pt x="102394" y="64294"/>
                  </a:lnTo>
                  <a:lnTo>
                    <a:pt x="102394" y="102394"/>
                  </a:lnTo>
                  <a:close/>
                  <a:moveTo>
                    <a:pt x="102394" y="178594"/>
                  </a:moveTo>
                  <a:lnTo>
                    <a:pt x="64294" y="178594"/>
                  </a:lnTo>
                  <a:lnTo>
                    <a:pt x="64294" y="140494"/>
                  </a:lnTo>
                  <a:lnTo>
                    <a:pt x="102394" y="140494"/>
                  </a:lnTo>
                  <a:lnTo>
                    <a:pt x="102394" y="178594"/>
                  </a:lnTo>
                  <a:close/>
                  <a:moveTo>
                    <a:pt x="140494" y="292894"/>
                  </a:moveTo>
                  <a:lnTo>
                    <a:pt x="235744" y="292894"/>
                  </a:lnTo>
                  <a:lnTo>
                    <a:pt x="235744" y="7144"/>
                  </a:lnTo>
                  <a:lnTo>
                    <a:pt x="7144" y="7144"/>
                  </a:lnTo>
                  <a:lnTo>
                    <a:pt x="7144" y="216694"/>
                  </a:lnTo>
                  <a:lnTo>
                    <a:pt x="140494" y="216694"/>
                  </a:lnTo>
                  <a:lnTo>
                    <a:pt x="140494" y="292894"/>
                  </a:lnTo>
                  <a:close/>
                </a:path>
              </a:pathLst>
            </a:custGeom>
            <a:grpFill/>
            <a:ln w="9525" cap="flat">
              <a:noFill/>
              <a:prstDash val="solid"/>
              <a:miter/>
            </a:ln>
          </p:spPr>
          <p:txBody>
            <a:bodyPr rtlCol="0" anchor="ctr"/>
            <a:lstStyle/>
            <a:p>
              <a:endParaRPr lang="el-GR"/>
            </a:p>
          </p:txBody>
        </p:sp>
      </p:grpSp>
      <p:pic>
        <p:nvPicPr>
          <p:cNvPr id="21" name="Γραφικό 20" descr="Εργαλεία εξόρυξης">
            <a:extLst>
              <a:ext uri="{FF2B5EF4-FFF2-40B4-BE49-F238E27FC236}">
                <a16:creationId xmlns:a16="http://schemas.microsoft.com/office/drawing/2014/main" xmlns="" id="{23D4FAEA-CD27-4236-AD5F-53AFCBC2738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33459" y="4178484"/>
            <a:ext cx="628760" cy="628760"/>
          </a:xfrm>
          <a:prstGeom prst="rect">
            <a:avLst/>
          </a:prstGeom>
        </p:spPr>
      </p:pic>
      <p:pic>
        <p:nvPicPr>
          <p:cNvPr id="1026" name="Picture 2" descr="ÎÏÎ¿ÏÎ­Î»ÎµÏÎ¼Î± ÎµÎ¹ÎºÏÎ½Î±Ï Î³Î¹Î± PYRAMID BLACK WHITE IMAGES">
            <a:extLst>
              <a:ext uri="{FF2B5EF4-FFF2-40B4-BE49-F238E27FC236}">
                <a16:creationId xmlns:a16="http://schemas.microsoft.com/office/drawing/2014/main" xmlns="" id="{638D41A5-F085-4CBB-8DF2-1F9E5F17416F}"/>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40901" y="4128364"/>
            <a:ext cx="704425" cy="69280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Θέση κειμένου 13">
            <a:extLst>
              <a:ext uri="{FF2B5EF4-FFF2-40B4-BE49-F238E27FC236}">
                <a16:creationId xmlns:a16="http://schemas.microsoft.com/office/drawing/2014/main" xmlns="" id="{7E56747B-43BB-4A9C-AC60-CA6C7548C191}"/>
              </a:ext>
            </a:extLst>
          </p:cNvPr>
          <p:cNvSpPr txBox="1">
            <a:spLocks/>
          </p:cNvSpPr>
          <p:nvPr/>
        </p:nvSpPr>
        <p:spPr>
          <a:xfrm>
            <a:off x="8298979" y="1890091"/>
            <a:ext cx="2194038"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και </a:t>
            </a:r>
            <a:r>
              <a:rPr lang="el-GR" b="1" dirty="0"/>
              <a:t>παρόμοιες</a:t>
            </a:r>
            <a:r>
              <a:rPr lang="el-GR" dirty="0"/>
              <a:t> </a:t>
            </a:r>
            <a:r>
              <a:rPr lang="el-GR" b="1" dirty="0"/>
              <a:t>μεθόδους</a:t>
            </a:r>
            <a:r>
              <a:rPr lang="el-GR" dirty="0"/>
              <a:t> οργάνωσης της παραγωγικής διαδικασίας που βέβαια αντανακλώνται και στην κοινωνική δομή τους</a:t>
            </a:r>
          </a:p>
          <a:p>
            <a:pPr algn="ctr"/>
            <a:endParaRPr lang="el-GR" sz="1600" dirty="0"/>
          </a:p>
        </p:txBody>
      </p:sp>
      <p:sp>
        <p:nvSpPr>
          <p:cNvPr id="18" name="TextBox 17">
            <a:extLst>
              <a:ext uri="{FF2B5EF4-FFF2-40B4-BE49-F238E27FC236}">
                <a16:creationId xmlns:a16="http://schemas.microsoft.com/office/drawing/2014/main" xmlns="" id="{A3EC7ED8-CD77-43ED-9758-8AC7FEC1B1C4}"/>
              </a:ext>
            </a:extLst>
          </p:cNvPr>
          <p:cNvSpPr txBox="1"/>
          <p:nvPr/>
        </p:nvSpPr>
        <p:spPr>
          <a:xfrm>
            <a:off x="7794012" y="2301790"/>
            <a:ext cx="504967" cy="584775"/>
          </a:xfrm>
          <a:prstGeom prst="rect">
            <a:avLst/>
          </a:prstGeom>
          <a:noFill/>
        </p:spPr>
        <p:txBody>
          <a:bodyPr wrap="square" rtlCol="0">
            <a:spAutoFit/>
          </a:bodyPr>
          <a:lstStyle/>
          <a:p>
            <a:pPr algn="ctr"/>
            <a:r>
              <a:rPr lang="el-GR" sz="3200" b="1" dirty="0">
                <a:solidFill>
                  <a:schemeClr val="accent1"/>
                </a:solidFill>
              </a:rPr>
              <a:t>&gt;</a:t>
            </a:r>
          </a:p>
        </p:txBody>
      </p:sp>
      <p:grpSp>
        <p:nvGrpSpPr>
          <p:cNvPr id="6" name="Γραφικό 4" descr="Λίστα">
            <a:extLst>
              <a:ext uri="{FF2B5EF4-FFF2-40B4-BE49-F238E27FC236}">
                <a16:creationId xmlns:a16="http://schemas.microsoft.com/office/drawing/2014/main" xmlns="" id="{3B13F4CB-E127-4AA5-BCB9-3F6FFC9DB29A}"/>
              </a:ext>
            </a:extLst>
          </p:cNvPr>
          <p:cNvGrpSpPr/>
          <p:nvPr/>
        </p:nvGrpSpPr>
        <p:grpSpPr>
          <a:xfrm>
            <a:off x="9043785" y="4114443"/>
            <a:ext cx="704425" cy="692801"/>
            <a:chOff x="5638800" y="2971800"/>
            <a:chExt cx="914400" cy="914400"/>
          </a:xfrm>
          <a:solidFill>
            <a:schemeClr val="tx1">
              <a:lumMod val="75000"/>
              <a:lumOff val="25000"/>
            </a:schemeClr>
          </a:solidFill>
        </p:grpSpPr>
        <p:sp>
          <p:nvSpPr>
            <p:cNvPr id="12" name="Ελεύθερη σχεδίαση: Σχήμα 11">
              <a:extLst>
                <a:ext uri="{FF2B5EF4-FFF2-40B4-BE49-F238E27FC236}">
                  <a16:creationId xmlns:a16="http://schemas.microsoft.com/office/drawing/2014/main" xmlns="" id="{592F5387-C512-403D-A945-A10295AA07B8}"/>
                </a:ext>
              </a:extLst>
            </p:cNvPr>
            <p:cNvSpPr/>
            <p:nvPr/>
          </p:nvSpPr>
          <p:spPr>
            <a:xfrm>
              <a:off x="5793581" y="3040856"/>
              <a:ext cx="600075" cy="771525"/>
            </a:xfrm>
            <a:custGeom>
              <a:avLst/>
              <a:gdLst>
                <a:gd name="connsiteX0" fmla="*/ 64294 w 600075"/>
                <a:gd name="connsiteY0" fmla="*/ 64294 h 771525"/>
                <a:gd name="connsiteX1" fmla="*/ 540544 w 600075"/>
                <a:gd name="connsiteY1" fmla="*/ 64294 h 771525"/>
                <a:gd name="connsiteX2" fmla="*/ 540544 w 600075"/>
                <a:gd name="connsiteY2" fmla="*/ 711994 h 771525"/>
                <a:gd name="connsiteX3" fmla="*/ 64294 w 600075"/>
                <a:gd name="connsiteY3" fmla="*/ 711994 h 771525"/>
                <a:gd name="connsiteX4" fmla="*/ 64294 w 600075"/>
                <a:gd name="connsiteY4" fmla="*/ 64294 h 771525"/>
                <a:gd name="connsiteX5" fmla="*/ 7144 w 600075"/>
                <a:gd name="connsiteY5" fmla="*/ 769144 h 771525"/>
                <a:gd name="connsiteX6" fmla="*/ 597694 w 600075"/>
                <a:gd name="connsiteY6" fmla="*/ 769144 h 771525"/>
                <a:gd name="connsiteX7" fmla="*/ 597694 w 600075"/>
                <a:gd name="connsiteY7" fmla="*/ 7144 h 771525"/>
                <a:gd name="connsiteX8" fmla="*/ 7144 w 600075"/>
                <a:gd name="connsiteY8" fmla="*/ 7144 h 771525"/>
                <a:gd name="connsiteX9" fmla="*/ 7144 w 600075"/>
                <a:gd name="connsiteY9" fmla="*/ 7691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 h="771525">
                  <a:moveTo>
                    <a:pt x="64294" y="64294"/>
                  </a:moveTo>
                  <a:lnTo>
                    <a:pt x="540544" y="64294"/>
                  </a:lnTo>
                  <a:lnTo>
                    <a:pt x="540544" y="711994"/>
                  </a:lnTo>
                  <a:lnTo>
                    <a:pt x="64294" y="711994"/>
                  </a:lnTo>
                  <a:lnTo>
                    <a:pt x="64294" y="64294"/>
                  </a:lnTo>
                  <a:close/>
                  <a:moveTo>
                    <a:pt x="7144" y="769144"/>
                  </a:moveTo>
                  <a:lnTo>
                    <a:pt x="597694" y="769144"/>
                  </a:lnTo>
                  <a:lnTo>
                    <a:pt x="597694" y="7144"/>
                  </a:lnTo>
                  <a:lnTo>
                    <a:pt x="7144" y="7144"/>
                  </a:lnTo>
                  <a:lnTo>
                    <a:pt x="7144" y="769144"/>
                  </a:lnTo>
                  <a:close/>
                </a:path>
              </a:pathLst>
            </a:custGeom>
            <a:grpFill/>
            <a:ln w="9525" cap="flat">
              <a:noFill/>
              <a:prstDash val="solid"/>
              <a:miter/>
            </a:ln>
          </p:spPr>
          <p:txBody>
            <a:bodyPr rtlCol="0" anchor="ctr"/>
            <a:lstStyle/>
            <a:p>
              <a:endParaRPr lang="el-GR"/>
            </a:p>
          </p:txBody>
        </p:sp>
        <p:sp>
          <p:nvSpPr>
            <p:cNvPr id="13" name="Ελεύθερη σχεδίαση: Σχήμα 12">
              <a:extLst>
                <a:ext uri="{FF2B5EF4-FFF2-40B4-BE49-F238E27FC236}">
                  <a16:creationId xmlns:a16="http://schemas.microsoft.com/office/drawing/2014/main" xmlns="" id="{830B86C8-3BCD-4B93-9B8D-467D5540F92F}"/>
                </a:ext>
              </a:extLst>
            </p:cNvPr>
            <p:cNvSpPr/>
            <p:nvPr/>
          </p:nvSpPr>
          <p:spPr>
            <a:xfrm>
              <a:off x="5917406" y="3155156"/>
              <a:ext cx="85725" cy="85725"/>
            </a:xfrm>
            <a:custGeom>
              <a:avLst/>
              <a:gdLst>
                <a:gd name="connsiteX0" fmla="*/ 7144 w 85725"/>
                <a:gd name="connsiteY0" fmla="*/ 7144 h 85725"/>
                <a:gd name="connsiteX1" fmla="*/ 83344 w 85725"/>
                <a:gd name="connsiteY1" fmla="*/ 7144 h 85725"/>
                <a:gd name="connsiteX2" fmla="*/ 83344 w 85725"/>
                <a:gd name="connsiteY2" fmla="*/ 83344 h 85725"/>
                <a:gd name="connsiteX3" fmla="*/ 7144 w 85725"/>
                <a:gd name="connsiteY3" fmla="*/ 83344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83344" y="7144"/>
                  </a:lnTo>
                  <a:lnTo>
                    <a:pt x="83344" y="83344"/>
                  </a:lnTo>
                  <a:lnTo>
                    <a:pt x="7144" y="83344"/>
                  </a:lnTo>
                  <a:close/>
                </a:path>
              </a:pathLst>
            </a:custGeom>
            <a:grpFill/>
            <a:ln w="9525" cap="flat">
              <a:noFill/>
              <a:prstDash val="solid"/>
              <a:miter/>
            </a:ln>
          </p:spPr>
          <p:txBody>
            <a:bodyPr rtlCol="0" anchor="ctr"/>
            <a:lstStyle/>
            <a:p>
              <a:endParaRPr lang="el-GR"/>
            </a:p>
          </p:txBody>
        </p:sp>
        <p:sp>
          <p:nvSpPr>
            <p:cNvPr id="15" name="Ελεύθερη σχεδίαση: Σχήμα 14">
              <a:extLst>
                <a:ext uri="{FF2B5EF4-FFF2-40B4-BE49-F238E27FC236}">
                  <a16:creationId xmlns:a16="http://schemas.microsoft.com/office/drawing/2014/main" xmlns="" id="{79ED2AE5-EE08-410B-9DC9-7A8CA5DEE2AB}"/>
                </a:ext>
              </a:extLst>
            </p:cNvPr>
            <p:cNvSpPr/>
            <p:nvPr/>
          </p:nvSpPr>
          <p:spPr>
            <a:xfrm>
              <a:off x="6069806" y="3174206"/>
              <a:ext cx="200025" cy="47625"/>
            </a:xfrm>
            <a:custGeom>
              <a:avLst/>
              <a:gdLst>
                <a:gd name="connsiteX0" fmla="*/ 7144 w 200025"/>
                <a:gd name="connsiteY0" fmla="*/ 7144 h 47625"/>
                <a:gd name="connsiteX1" fmla="*/ 197644 w 200025"/>
                <a:gd name="connsiteY1" fmla="*/ 7144 h 47625"/>
                <a:gd name="connsiteX2" fmla="*/ 197644 w 200025"/>
                <a:gd name="connsiteY2" fmla="*/ 45244 h 47625"/>
                <a:gd name="connsiteX3" fmla="*/ 7144 w 20002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00025" h="47625">
                  <a:moveTo>
                    <a:pt x="7144" y="7144"/>
                  </a:moveTo>
                  <a:lnTo>
                    <a:pt x="197644" y="7144"/>
                  </a:lnTo>
                  <a:lnTo>
                    <a:pt x="197644" y="45244"/>
                  </a:lnTo>
                  <a:lnTo>
                    <a:pt x="7144" y="45244"/>
                  </a:lnTo>
                  <a:close/>
                </a:path>
              </a:pathLst>
            </a:custGeom>
            <a:grpFill/>
            <a:ln w="9525" cap="flat">
              <a:noFill/>
              <a:prstDash val="solid"/>
              <a:miter/>
            </a:ln>
          </p:spPr>
          <p:txBody>
            <a:bodyPr rtlCol="0" anchor="ctr"/>
            <a:lstStyle/>
            <a:p>
              <a:endParaRPr lang="el-GR"/>
            </a:p>
          </p:txBody>
        </p:sp>
        <p:sp>
          <p:nvSpPr>
            <p:cNvPr id="16" name="Ελεύθερη σχεδίαση: Σχήμα 15">
              <a:extLst>
                <a:ext uri="{FF2B5EF4-FFF2-40B4-BE49-F238E27FC236}">
                  <a16:creationId xmlns:a16="http://schemas.microsoft.com/office/drawing/2014/main" xmlns="" id="{01215241-CC79-4EF6-B0C5-B71202E5FD8A}"/>
                </a:ext>
              </a:extLst>
            </p:cNvPr>
            <p:cNvSpPr/>
            <p:nvPr/>
          </p:nvSpPr>
          <p:spPr>
            <a:xfrm>
              <a:off x="5917406" y="3307556"/>
              <a:ext cx="85725" cy="85725"/>
            </a:xfrm>
            <a:custGeom>
              <a:avLst/>
              <a:gdLst>
                <a:gd name="connsiteX0" fmla="*/ 7144 w 85725"/>
                <a:gd name="connsiteY0" fmla="*/ 7144 h 85725"/>
                <a:gd name="connsiteX1" fmla="*/ 83344 w 85725"/>
                <a:gd name="connsiteY1" fmla="*/ 7144 h 85725"/>
                <a:gd name="connsiteX2" fmla="*/ 83344 w 85725"/>
                <a:gd name="connsiteY2" fmla="*/ 83344 h 85725"/>
                <a:gd name="connsiteX3" fmla="*/ 7144 w 85725"/>
                <a:gd name="connsiteY3" fmla="*/ 83344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83344" y="7144"/>
                  </a:lnTo>
                  <a:lnTo>
                    <a:pt x="83344" y="83344"/>
                  </a:lnTo>
                  <a:lnTo>
                    <a:pt x="7144" y="83344"/>
                  </a:lnTo>
                  <a:close/>
                </a:path>
              </a:pathLst>
            </a:custGeom>
            <a:grpFill/>
            <a:ln w="9525" cap="flat">
              <a:noFill/>
              <a:prstDash val="solid"/>
              <a:miter/>
            </a:ln>
          </p:spPr>
          <p:txBody>
            <a:bodyPr rtlCol="0" anchor="ctr"/>
            <a:lstStyle/>
            <a:p>
              <a:endParaRPr lang="el-GR"/>
            </a:p>
          </p:txBody>
        </p:sp>
        <p:sp>
          <p:nvSpPr>
            <p:cNvPr id="19" name="Ελεύθερη σχεδίαση: Σχήμα 18">
              <a:extLst>
                <a:ext uri="{FF2B5EF4-FFF2-40B4-BE49-F238E27FC236}">
                  <a16:creationId xmlns:a16="http://schemas.microsoft.com/office/drawing/2014/main" xmlns="" id="{5612B6D8-2550-4E54-8DFF-518187E3500F}"/>
                </a:ext>
              </a:extLst>
            </p:cNvPr>
            <p:cNvSpPr/>
            <p:nvPr/>
          </p:nvSpPr>
          <p:spPr>
            <a:xfrm>
              <a:off x="6069806" y="3326606"/>
              <a:ext cx="200025" cy="47625"/>
            </a:xfrm>
            <a:custGeom>
              <a:avLst/>
              <a:gdLst>
                <a:gd name="connsiteX0" fmla="*/ 7144 w 200025"/>
                <a:gd name="connsiteY0" fmla="*/ 7144 h 47625"/>
                <a:gd name="connsiteX1" fmla="*/ 197644 w 200025"/>
                <a:gd name="connsiteY1" fmla="*/ 7144 h 47625"/>
                <a:gd name="connsiteX2" fmla="*/ 197644 w 200025"/>
                <a:gd name="connsiteY2" fmla="*/ 45244 h 47625"/>
                <a:gd name="connsiteX3" fmla="*/ 7144 w 20002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00025" h="47625">
                  <a:moveTo>
                    <a:pt x="7144" y="7144"/>
                  </a:moveTo>
                  <a:lnTo>
                    <a:pt x="197644" y="7144"/>
                  </a:lnTo>
                  <a:lnTo>
                    <a:pt x="197644" y="45244"/>
                  </a:lnTo>
                  <a:lnTo>
                    <a:pt x="7144" y="45244"/>
                  </a:lnTo>
                  <a:close/>
                </a:path>
              </a:pathLst>
            </a:custGeom>
            <a:grpFill/>
            <a:ln w="9525" cap="flat">
              <a:noFill/>
              <a:prstDash val="solid"/>
              <a:miter/>
            </a:ln>
          </p:spPr>
          <p:txBody>
            <a:bodyPr rtlCol="0" anchor="ctr"/>
            <a:lstStyle/>
            <a:p>
              <a:endParaRPr lang="el-GR"/>
            </a:p>
          </p:txBody>
        </p:sp>
        <p:sp>
          <p:nvSpPr>
            <p:cNvPr id="20" name="Ελεύθερη σχεδίαση: Σχήμα 19">
              <a:extLst>
                <a:ext uri="{FF2B5EF4-FFF2-40B4-BE49-F238E27FC236}">
                  <a16:creationId xmlns:a16="http://schemas.microsoft.com/office/drawing/2014/main" xmlns="" id="{7348EEB7-EE3E-4AA6-AC49-CB0BDB655128}"/>
                </a:ext>
              </a:extLst>
            </p:cNvPr>
            <p:cNvSpPr/>
            <p:nvPr/>
          </p:nvSpPr>
          <p:spPr>
            <a:xfrm>
              <a:off x="5917406" y="3459956"/>
              <a:ext cx="85725" cy="85725"/>
            </a:xfrm>
            <a:custGeom>
              <a:avLst/>
              <a:gdLst>
                <a:gd name="connsiteX0" fmla="*/ 7144 w 85725"/>
                <a:gd name="connsiteY0" fmla="*/ 7144 h 85725"/>
                <a:gd name="connsiteX1" fmla="*/ 83344 w 85725"/>
                <a:gd name="connsiteY1" fmla="*/ 7144 h 85725"/>
                <a:gd name="connsiteX2" fmla="*/ 83344 w 85725"/>
                <a:gd name="connsiteY2" fmla="*/ 83344 h 85725"/>
                <a:gd name="connsiteX3" fmla="*/ 7144 w 85725"/>
                <a:gd name="connsiteY3" fmla="*/ 83344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83344" y="7144"/>
                  </a:lnTo>
                  <a:lnTo>
                    <a:pt x="83344" y="83344"/>
                  </a:lnTo>
                  <a:lnTo>
                    <a:pt x="7144" y="83344"/>
                  </a:lnTo>
                  <a:close/>
                </a:path>
              </a:pathLst>
            </a:custGeom>
            <a:grpFill/>
            <a:ln w="9525" cap="flat">
              <a:noFill/>
              <a:prstDash val="solid"/>
              <a:miter/>
            </a:ln>
          </p:spPr>
          <p:txBody>
            <a:bodyPr rtlCol="0" anchor="ctr"/>
            <a:lstStyle/>
            <a:p>
              <a:endParaRPr lang="el-GR"/>
            </a:p>
          </p:txBody>
        </p:sp>
        <p:sp>
          <p:nvSpPr>
            <p:cNvPr id="24" name="Ελεύθερη σχεδίαση: Σχήμα 23">
              <a:extLst>
                <a:ext uri="{FF2B5EF4-FFF2-40B4-BE49-F238E27FC236}">
                  <a16:creationId xmlns:a16="http://schemas.microsoft.com/office/drawing/2014/main" xmlns="" id="{7758AF76-2036-40DD-9BF5-0E76336219CF}"/>
                </a:ext>
              </a:extLst>
            </p:cNvPr>
            <p:cNvSpPr/>
            <p:nvPr/>
          </p:nvSpPr>
          <p:spPr>
            <a:xfrm>
              <a:off x="6069806" y="3479006"/>
              <a:ext cx="200025" cy="47625"/>
            </a:xfrm>
            <a:custGeom>
              <a:avLst/>
              <a:gdLst>
                <a:gd name="connsiteX0" fmla="*/ 7144 w 200025"/>
                <a:gd name="connsiteY0" fmla="*/ 7144 h 47625"/>
                <a:gd name="connsiteX1" fmla="*/ 197644 w 200025"/>
                <a:gd name="connsiteY1" fmla="*/ 7144 h 47625"/>
                <a:gd name="connsiteX2" fmla="*/ 197644 w 200025"/>
                <a:gd name="connsiteY2" fmla="*/ 45244 h 47625"/>
                <a:gd name="connsiteX3" fmla="*/ 7144 w 20002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00025" h="47625">
                  <a:moveTo>
                    <a:pt x="7144" y="7144"/>
                  </a:moveTo>
                  <a:lnTo>
                    <a:pt x="197644" y="7144"/>
                  </a:lnTo>
                  <a:lnTo>
                    <a:pt x="197644" y="45244"/>
                  </a:lnTo>
                  <a:lnTo>
                    <a:pt x="7144" y="45244"/>
                  </a:lnTo>
                  <a:close/>
                </a:path>
              </a:pathLst>
            </a:custGeom>
            <a:grpFill/>
            <a:ln w="9525" cap="flat">
              <a:noFill/>
              <a:prstDash val="solid"/>
              <a:miter/>
            </a:ln>
          </p:spPr>
          <p:txBody>
            <a:bodyPr rtlCol="0" anchor="ctr"/>
            <a:lstStyle/>
            <a:p>
              <a:endParaRPr lang="el-GR"/>
            </a:p>
          </p:txBody>
        </p:sp>
        <p:sp>
          <p:nvSpPr>
            <p:cNvPr id="25" name="Ελεύθερη σχεδίαση: Σχήμα 24">
              <a:extLst>
                <a:ext uri="{FF2B5EF4-FFF2-40B4-BE49-F238E27FC236}">
                  <a16:creationId xmlns:a16="http://schemas.microsoft.com/office/drawing/2014/main" xmlns="" id="{79CB6A3C-527A-43CA-9831-3D87180750C8}"/>
                </a:ext>
              </a:extLst>
            </p:cNvPr>
            <p:cNvSpPr/>
            <p:nvPr/>
          </p:nvSpPr>
          <p:spPr>
            <a:xfrm>
              <a:off x="5917406" y="3612356"/>
              <a:ext cx="85725" cy="85725"/>
            </a:xfrm>
            <a:custGeom>
              <a:avLst/>
              <a:gdLst>
                <a:gd name="connsiteX0" fmla="*/ 7144 w 85725"/>
                <a:gd name="connsiteY0" fmla="*/ 7144 h 85725"/>
                <a:gd name="connsiteX1" fmla="*/ 83344 w 85725"/>
                <a:gd name="connsiteY1" fmla="*/ 7144 h 85725"/>
                <a:gd name="connsiteX2" fmla="*/ 83344 w 85725"/>
                <a:gd name="connsiteY2" fmla="*/ 83344 h 85725"/>
                <a:gd name="connsiteX3" fmla="*/ 7144 w 85725"/>
                <a:gd name="connsiteY3" fmla="*/ 83344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83344" y="7144"/>
                  </a:lnTo>
                  <a:lnTo>
                    <a:pt x="83344" y="83344"/>
                  </a:lnTo>
                  <a:lnTo>
                    <a:pt x="7144" y="83344"/>
                  </a:lnTo>
                  <a:close/>
                </a:path>
              </a:pathLst>
            </a:custGeom>
            <a:grpFill/>
            <a:ln w="9525" cap="flat">
              <a:noFill/>
              <a:prstDash val="solid"/>
              <a:miter/>
            </a:ln>
          </p:spPr>
          <p:txBody>
            <a:bodyPr rtlCol="0" anchor="ctr"/>
            <a:lstStyle/>
            <a:p>
              <a:endParaRPr lang="el-GR"/>
            </a:p>
          </p:txBody>
        </p:sp>
        <p:sp>
          <p:nvSpPr>
            <p:cNvPr id="26" name="Ελεύθερη σχεδίαση: Σχήμα 25">
              <a:extLst>
                <a:ext uri="{FF2B5EF4-FFF2-40B4-BE49-F238E27FC236}">
                  <a16:creationId xmlns:a16="http://schemas.microsoft.com/office/drawing/2014/main" xmlns="" id="{4F554CFC-320A-412F-A5CA-43E651D80E1A}"/>
                </a:ext>
              </a:extLst>
            </p:cNvPr>
            <p:cNvSpPr/>
            <p:nvPr/>
          </p:nvSpPr>
          <p:spPr>
            <a:xfrm>
              <a:off x="6069806" y="3631406"/>
              <a:ext cx="200025" cy="47625"/>
            </a:xfrm>
            <a:custGeom>
              <a:avLst/>
              <a:gdLst>
                <a:gd name="connsiteX0" fmla="*/ 7144 w 200025"/>
                <a:gd name="connsiteY0" fmla="*/ 7144 h 47625"/>
                <a:gd name="connsiteX1" fmla="*/ 197644 w 200025"/>
                <a:gd name="connsiteY1" fmla="*/ 7144 h 47625"/>
                <a:gd name="connsiteX2" fmla="*/ 197644 w 200025"/>
                <a:gd name="connsiteY2" fmla="*/ 45244 h 47625"/>
                <a:gd name="connsiteX3" fmla="*/ 7144 w 20002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200025" h="47625">
                  <a:moveTo>
                    <a:pt x="7144" y="7144"/>
                  </a:moveTo>
                  <a:lnTo>
                    <a:pt x="197644" y="7144"/>
                  </a:lnTo>
                  <a:lnTo>
                    <a:pt x="197644" y="45244"/>
                  </a:lnTo>
                  <a:lnTo>
                    <a:pt x="7144" y="45244"/>
                  </a:lnTo>
                  <a:close/>
                </a:path>
              </a:pathLst>
            </a:custGeom>
            <a:grpFill/>
            <a:ln w="9525" cap="flat">
              <a:noFill/>
              <a:prstDash val="solid"/>
              <a:miter/>
            </a:ln>
          </p:spPr>
          <p:txBody>
            <a:bodyPr rtlCol="0" anchor="ctr"/>
            <a:lstStyle/>
            <a:p>
              <a:endParaRPr lang="el-GR"/>
            </a:p>
          </p:txBody>
        </p:sp>
      </p:grpSp>
    </p:spTree>
    <p:extLst>
      <p:ext uri="{BB962C8B-B14F-4D97-AF65-F5344CB8AC3E}">
        <p14:creationId xmlns:p14="http://schemas.microsoft.com/office/powerpoint/2010/main" xmlns="" val="1120607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000" y="654126"/>
            <a:ext cx="11340000" cy="432000"/>
          </a:xfrm>
        </p:spPr>
        <p:txBody>
          <a:bodyPr rtlCol="0"/>
          <a:lstStyle/>
          <a:p>
            <a:pPr algn="ctr"/>
            <a:r>
              <a:rPr lang="el-GR" sz="2200" b="1" dirty="0"/>
              <a:t>Σχέση μεταξύ διοικητικής </a:t>
            </a:r>
            <a:r>
              <a:rPr lang="en-US" sz="2200" b="1" dirty="0"/>
              <a:t>&amp;</a:t>
            </a:r>
            <a:r>
              <a:rPr lang="el-GR" sz="2200" b="1" dirty="0"/>
              <a:t> κοινωνικής πυραμίδας, </a:t>
            </a:r>
            <a:br>
              <a:rPr lang="el-GR" sz="2200" b="1" dirty="0"/>
            </a:br>
            <a:r>
              <a:rPr lang="el-GR" sz="2200" b="1" dirty="0"/>
              <a:t>εκτελέσεως έργου, βαθμού εξουσίας </a:t>
            </a:r>
            <a:r>
              <a:rPr lang="en-US" sz="2200" b="1" dirty="0"/>
              <a:t>&amp;</a:t>
            </a:r>
            <a:r>
              <a:rPr lang="el-GR" sz="2200" b="1" dirty="0"/>
              <a:t> μισθού</a:t>
            </a:r>
            <a:br>
              <a:rPr lang="el-GR" sz="2200" b="1" dirty="0"/>
            </a:br>
            <a:endParaRPr lang="el-GR" sz="2200" b="1" dirty="0"/>
          </a:p>
        </p:txBody>
      </p:sp>
      <p:sp>
        <p:nvSpPr>
          <p:cNvPr id="24" name="Θέση κειμένου 80"/>
          <p:cNvSpPr txBox="1"/>
          <p:nvPr/>
        </p:nvSpPr>
        <p:spPr>
          <a:xfrm>
            <a:off x="-3243775" y="5221741"/>
            <a:ext cx="3032125" cy="273050"/>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2000" b="1" dirty="0">
                <a:solidFill>
                  <a:schemeClr val="tx1">
                    <a:lumMod val="75000"/>
                    <a:lumOff val="25000"/>
                  </a:schemeClr>
                </a:solidFill>
              </a:rPr>
              <a:t>Προβλήματα περιβάλλοντος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38</a:t>
            </a:fld>
            <a:endParaRPr lang="el-GR" dirty="0"/>
          </a:p>
        </p:txBody>
      </p:sp>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8" name="Ισοσκελές τρίγωνο 7">
            <a:extLst>
              <a:ext uri="{FF2B5EF4-FFF2-40B4-BE49-F238E27FC236}">
                <a16:creationId xmlns:a16="http://schemas.microsoft.com/office/drawing/2014/main" xmlns="" id="{43EEE845-EF13-4399-868A-00CFC9C1EA36}"/>
              </a:ext>
            </a:extLst>
          </p:cNvPr>
          <p:cNvSpPr/>
          <p:nvPr/>
        </p:nvSpPr>
        <p:spPr>
          <a:xfrm>
            <a:off x="2751207" y="1973443"/>
            <a:ext cx="887506" cy="3257550"/>
          </a:xfrm>
          <a:prstGeom prst="triangl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Ισοσκελές τρίγωνο 22">
            <a:extLst>
              <a:ext uri="{FF2B5EF4-FFF2-40B4-BE49-F238E27FC236}">
                <a16:creationId xmlns:a16="http://schemas.microsoft.com/office/drawing/2014/main" xmlns="" id="{9AC53A36-98B8-47EA-B50D-059B48E1D484}"/>
              </a:ext>
            </a:extLst>
          </p:cNvPr>
          <p:cNvSpPr/>
          <p:nvPr/>
        </p:nvSpPr>
        <p:spPr>
          <a:xfrm>
            <a:off x="7726619" y="1902096"/>
            <a:ext cx="887506" cy="3257550"/>
          </a:xfrm>
          <a:prstGeom prst="triangl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xmlns="" id="{C8602FDC-786C-4144-9DEC-A03AC8A64BEE}"/>
              </a:ext>
            </a:extLst>
          </p:cNvPr>
          <p:cNvSpPr/>
          <p:nvPr/>
        </p:nvSpPr>
        <p:spPr>
          <a:xfrm>
            <a:off x="4539666" y="1973443"/>
            <a:ext cx="1102659" cy="325755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Ευθεία γραμμή σύνδεσης 14">
            <a:extLst>
              <a:ext uri="{FF2B5EF4-FFF2-40B4-BE49-F238E27FC236}">
                <a16:creationId xmlns:a16="http://schemas.microsoft.com/office/drawing/2014/main" xmlns="" id="{C5134D97-CE77-4254-B200-185D3EAD8949}"/>
              </a:ext>
            </a:extLst>
          </p:cNvPr>
          <p:cNvCxnSpPr/>
          <p:nvPr/>
        </p:nvCxnSpPr>
        <p:spPr>
          <a:xfrm>
            <a:off x="4539666" y="1973443"/>
            <a:ext cx="1089212" cy="3239047"/>
          </a:xfrm>
          <a:prstGeom prst="line">
            <a:avLst/>
          </a:prstGeom>
        </p:spPr>
        <p:style>
          <a:lnRef idx="1">
            <a:schemeClr val="accent1"/>
          </a:lnRef>
          <a:fillRef idx="0">
            <a:schemeClr val="accent1"/>
          </a:fillRef>
          <a:effectRef idx="0">
            <a:schemeClr val="accent1"/>
          </a:effectRef>
          <a:fontRef idx="minor">
            <a:schemeClr val="tx1"/>
          </a:fontRef>
        </p:style>
      </p:cxnSp>
      <p:sp>
        <p:nvSpPr>
          <p:cNvPr id="28" name="Ισοσκελές τρίγωνο 27">
            <a:extLst>
              <a:ext uri="{FF2B5EF4-FFF2-40B4-BE49-F238E27FC236}">
                <a16:creationId xmlns:a16="http://schemas.microsoft.com/office/drawing/2014/main" xmlns="" id="{38AE7E86-97CA-4D23-894F-CB44D2F6EE33}"/>
              </a:ext>
            </a:extLst>
          </p:cNvPr>
          <p:cNvSpPr/>
          <p:nvPr/>
        </p:nvSpPr>
        <p:spPr>
          <a:xfrm rot="10800000">
            <a:off x="6309088" y="1964191"/>
            <a:ext cx="887506" cy="3257550"/>
          </a:xfrm>
          <a:prstGeom prst="triangl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Ισοσκελές τρίγωνο 28">
            <a:extLst>
              <a:ext uri="{FF2B5EF4-FFF2-40B4-BE49-F238E27FC236}">
                <a16:creationId xmlns:a16="http://schemas.microsoft.com/office/drawing/2014/main" xmlns="" id="{554F68DF-143F-4F8E-9D32-8C30FFF92EE9}"/>
              </a:ext>
            </a:extLst>
          </p:cNvPr>
          <p:cNvSpPr/>
          <p:nvPr/>
        </p:nvSpPr>
        <p:spPr>
          <a:xfrm rot="10800000">
            <a:off x="9096004" y="1973443"/>
            <a:ext cx="887506" cy="3257550"/>
          </a:xfrm>
          <a:prstGeom prst="triangl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Θέση κειμένου 80">
            <a:extLst>
              <a:ext uri="{FF2B5EF4-FFF2-40B4-BE49-F238E27FC236}">
                <a16:creationId xmlns:a16="http://schemas.microsoft.com/office/drawing/2014/main" xmlns="" id="{669DAAA8-4D8B-46F5-A2C8-BA7A980E3789}"/>
              </a:ext>
            </a:extLst>
          </p:cNvPr>
          <p:cNvSpPr txBox="1"/>
          <p:nvPr/>
        </p:nvSpPr>
        <p:spPr>
          <a:xfrm>
            <a:off x="7477642" y="5652450"/>
            <a:ext cx="1455721" cy="646331"/>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600" b="1" dirty="0">
                <a:solidFill>
                  <a:schemeClr val="tx1">
                    <a:lumMod val="75000"/>
                    <a:lumOff val="25000"/>
                  </a:schemeClr>
                </a:solidFill>
              </a:rPr>
              <a:t>Κοινωνική πυραμίδα</a:t>
            </a:r>
          </a:p>
        </p:txBody>
      </p:sp>
      <p:sp>
        <p:nvSpPr>
          <p:cNvPr id="32" name="Θέση κειμένου 80">
            <a:extLst>
              <a:ext uri="{FF2B5EF4-FFF2-40B4-BE49-F238E27FC236}">
                <a16:creationId xmlns:a16="http://schemas.microsoft.com/office/drawing/2014/main" xmlns="" id="{DD3F6C95-5D65-4D4B-9607-367418511F26}"/>
              </a:ext>
            </a:extLst>
          </p:cNvPr>
          <p:cNvSpPr txBox="1"/>
          <p:nvPr/>
        </p:nvSpPr>
        <p:spPr>
          <a:xfrm>
            <a:off x="8964296" y="5619950"/>
            <a:ext cx="1455721" cy="646331"/>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600" b="1" dirty="0">
                <a:solidFill>
                  <a:schemeClr val="tx1">
                    <a:lumMod val="75000"/>
                    <a:lumOff val="25000"/>
                  </a:schemeClr>
                </a:solidFill>
              </a:rPr>
              <a:t>Μισθός &amp; υλικά προνόμια</a:t>
            </a:r>
          </a:p>
        </p:txBody>
      </p:sp>
      <p:sp>
        <p:nvSpPr>
          <p:cNvPr id="33" name="Θέση κειμένου 80">
            <a:extLst>
              <a:ext uri="{FF2B5EF4-FFF2-40B4-BE49-F238E27FC236}">
                <a16:creationId xmlns:a16="http://schemas.microsoft.com/office/drawing/2014/main" xmlns="" id="{8C028A04-1EFA-43A7-9F24-07498874C870}"/>
              </a:ext>
            </a:extLst>
          </p:cNvPr>
          <p:cNvSpPr txBox="1"/>
          <p:nvPr/>
        </p:nvSpPr>
        <p:spPr>
          <a:xfrm>
            <a:off x="5990988" y="5656355"/>
            <a:ext cx="1455721" cy="646331"/>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600" b="1" dirty="0">
                <a:solidFill>
                  <a:schemeClr val="tx1">
                    <a:lumMod val="75000"/>
                    <a:lumOff val="25000"/>
                  </a:schemeClr>
                </a:solidFill>
              </a:rPr>
              <a:t>Βαθμός εξουσίας</a:t>
            </a:r>
          </a:p>
        </p:txBody>
      </p:sp>
      <p:sp>
        <p:nvSpPr>
          <p:cNvPr id="34" name="Θέση κειμένου 80">
            <a:extLst>
              <a:ext uri="{FF2B5EF4-FFF2-40B4-BE49-F238E27FC236}">
                <a16:creationId xmlns:a16="http://schemas.microsoft.com/office/drawing/2014/main" xmlns="" id="{41D662EA-94CC-498A-9DDE-D2C1DCEDB61F}"/>
              </a:ext>
            </a:extLst>
          </p:cNvPr>
          <p:cNvSpPr txBox="1"/>
          <p:nvPr/>
        </p:nvSpPr>
        <p:spPr>
          <a:xfrm>
            <a:off x="4356411" y="5633397"/>
            <a:ext cx="1455721" cy="646331"/>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600" b="1" dirty="0">
                <a:solidFill>
                  <a:schemeClr val="tx1">
                    <a:lumMod val="75000"/>
                    <a:lumOff val="25000"/>
                  </a:schemeClr>
                </a:solidFill>
              </a:rPr>
              <a:t>Δραστηριότητα</a:t>
            </a:r>
          </a:p>
        </p:txBody>
      </p:sp>
      <p:sp>
        <p:nvSpPr>
          <p:cNvPr id="35" name="Θέση κειμένου 80">
            <a:extLst>
              <a:ext uri="{FF2B5EF4-FFF2-40B4-BE49-F238E27FC236}">
                <a16:creationId xmlns:a16="http://schemas.microsoft.com/office/drawing/2014/main" xmlns="" id="{AE886762-6D9B-49BA-A07B-D72A18F91B3C}"/>
              </a:ext>
            </a:extLst>
          </p:cNvPr>
          <p:cNvSpPr txBox="1"/>
          <p:nvPr/>
        </p:nvSpPr>
        <p:spPr>
          <a:xfrm>
            <a:off x="4641112" y="2660154"/>
            <a:ext cx="136119" cy="111691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600" b="1" dirty="0" smtClean="0">
                <a:solidFill>
                  <a:schemeClr val="tx1">
                    <a:lumMod val="75000"/>
                    <a:lumOff val="25000"/>
                  </a:schemeClr>
                </a:solidFill>
              </a:rPr>
              <a:t>Δ</a:t>
            </a:r>
          </a:p>
          <a:p>
            <a:pPr marL="0" indent="0" algn="ctr" rtl="0">
              <a:buNone/>
            </a:pPr>
            <a:r>
              <a:rPr lang="el-GR" sz="1600" b="1" dirty="0" err="1" smtClean="0">
                <a:solidFill>
                  <a:schemeClr val="tx1">
                    <a:lumMod val="75000"/>
                    <a:lumOff val="25000"/>
                  </a:schemeClr>
                </a:solidFill>
              </a:rPr>
              <a:t>οικητική</a:t>
            </a:r>
            <a:endParaRPr lang="el-GR" sz="1600" b="1" dirty="0">
              <a:solidFill>
                <a:schemeClr val="tx1">
                  <a:lumMod val="75000"/>
                  <a:lumOff val="25000"/>
                </a:schemeClr>
              </a:solidFill>
            </a:endParaRPr>
          </a:p>
        </p:txBody>
      </p:sp>
      <p:sp>
        <p:nvSpPr>
          <p:cNvPr id="36" name="Θέση κειμένου 80">
            <a:extLst>
              <a:ext uri="{FF2B5EF4-FFF2-40B4-BE49-F238E27FC236}">
                <a16:creationId xmlns:a16="http://schemas.microsoft.com/office/drawing/2014/main" xmlns="" id="{4EC1D649-A433-49C8-A928-62AD88EEFA5A}"/>
              </a:ext>
            </a:extLst>
          </p:cNvPr>
          <p:cNvSpPr txBox="1"/>
          <p:nvPr/>
        </p:nvSpPr>
        <p:spPr>
          <a:xfrm>
            <a:off x="5457440" y="1973443"/>
            <a:ext cx="136119" cy="1116913"/>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600" b="1" dirty="0">
                <a:solidFill>
                  <a:schemeClr val="tx1">
                    <a:lumMod val="75000"/>
                    <a:lumOff val="25000"/>
                  </a:schemeClr>
                </a:solidFill>
              </a:rPr>
              <a:t>Εκτελεστική</a:t>
            </a:r>
          </a:p>
        </p:txBody>
      </p:sp>
      <p:sp>
        <p:nvSpPr>
          <p:cNvPr id="37" name="Θέση κειμένου 80">
            <a:extLst>
              <a:ext uri="{FF2B5EF4-FFF2-40B4-BE49-F238E27FC236}">
                <a16:creationId xmlns:a16="http://schemas.microsoft.com/office/drawing/2014/main" xmlns="" id="{B2547F91-982A-494E-8BAF-658C71CDE686}"/>
              </a:ext>
            </a:extLst>
          </p:cNvPr>
          <p:cNvSpPr txBox="1"/>
          <p:nvPr/>
        </p:nvSpPr>
        <p:spPr>
          <a:xfrm>
            <a:off x="2467099" y="5619950"/>
            <a:ext cx="1455721" cy="646331"/>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l-GR" sz="1600" b="1" dirty="0">
                <a:solidFill>
                  <a:schemeClr val="tx1">
                    <a:lumMod val="75000"/>
                    <a:lumOff val="25000"/>
                  </a:schemeClr>
                </a:solidFill>
              </a:rPr>
              <a:t>Διοικητική πυραμίδα</a:t>
            </a:r>
          </a:p>
        </p:txBody>
      </p:sp>
      <p:cxnSp>
        <p:nvCxnSpPr>
          <p:cNvPr id="18" name="Ευθεία γραμμή σύνδεσης 17">
            <a:extLst>
              <a:ext uri="{FF2B5EF4-FFF2-40B4-BE49-F238E27FC236}">
                <a16:creationId xmlns:a16="http://schemas.microsoft.com/office/drawing/2014/main" xmlns="" id="{6D358EBA-A802-4D8E-B333-1FE599DC51AB}"/>
              </a:ext>
            </a:extLst>
          </p:cNvPr>
          <p:cNvCxnSpPr/>
          <p:nvPr/>
        </p:nvCxnSpPr>
        <p:spPr>
          <a:xfrm>
            <a:off x="2869757" y="4303147"/>
            <a:ext cx="166990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a:extLst>
              <a:ext uri="{FF2B5EF4-FFF2-40B4-BE49-F238E27FC236}">
                <a16:creationId xmlns:a16="http://schemas.microsoft.com/office/drawing/2014/main" xmlns="" id="{5A79469A-0745-4371-A30E-D9220D06D11B}"/>
              </a:ext>
            </a:extLst>
          </p:cNvPr>
          <p:cNvCxnSpPr>
            <a:cxnSpLocks/>
          </p:cNvCxnSpPr>
          <p:nvPr/>
        </p:nvCxnSpPr>
        <p:spPr>
          <a:xfrm>
            <a:off x="5647323" y="4303147"/>
            <a:ext cx="404483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a:extLst>
              <a:ext uri="{FF2B5EF4-FFF2-40B4-BE49-F238E27FC236}">
                <a16:creationId xmlns:a16="http://schemas.microsoft.com/office/drawing/2014/main" xmlns="" id="{6BF93ABC-511F-403B-81E2-CF53D979386F}"/>
              </a:ext>
            </a:extLst>
          </p:cNvPr>
          <p:cNvCxnSpPr>
            <a:cxnSpLocks/>
          </p:cNvCxnSpPr>
          <p:nvPr/>
        </p:nvCxnSpPr>
        <p:spPr>
          <a:xfrm>
            <a:off x="3020148" y="3285653"/>
            <a:ext cx="151951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a:extLst>
              <a:ext uri="{FF2B5EF4-FFF2-40B4-BE49-F238E27FC236}">
                <a16:creationId xmlns:a16="http://schemas.microsoft.com/office/drawing/2014/main" xmlns="" id="{E4E87764-7C57-4D9F-B8F8-FF3E04B29056}"/>
              </a:ext>
            </a:extLst>
          </p:cNvPr>
          <p:cNvCxnSpPr>
            <a:cxnSpLocks/>
          </p:cNvCxnSpPr>
          <p:nvPr/>
        </p:nvCxnSpPr>
        <p:spPr>
          <a:xfrm>
            <a:off x="5642325" y="3285653"/>
            <a:ext cx="41685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3" name="Θέση κειμένου 80">
            <a:extLst>
              <a:ext uri="{FF2B5EF4-FFF2-40B4-BE49-F238E27FC236}">
                <a16:creationId xmlns:a16="http://schemas.microsoft.com/office/drawing/2014/main" xmlns="" id="{6FB29A58-007F-437A-A920-8DB3D3A640FE}"/>
              </a:ext>
            </a:extLst>
          </p:cNvPr>
          <p:cNvSpPr txBox="1"/>
          <p:nvPr/>
        </p:nvSpPr>
        <p:spPr>
          <a:xfrm>
            <a:off x="1296887" y="4566159"/>
            <a:ext cx="1455721" cy="646331"/>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l-GR" sz="1600" b="1" dirty="0">
                <a:solidFill>
                  <a:schemeClr val="tx1">
                    <a:lumMod val="75000"/>
                    <a:lumOff val="25000"/>
                  </a:schemeClr>
                </a:solidFill>
              </a:rPr>
              <a:t>Εργαζόμενοι</a:t>
            </a:r>
          </a:p>
        </p:txBody>
      </p:sp>
      <p:sp>
        <p:nvSpPr>
          <p:cNvPr id="54" name="Θέση κειμένου 80">
            <a:extLst>
              <a:ext uri="{FF2B5EF4-FFF2-40B4-BE49-F238E27FC236}">
                <a16:creationId xmlns:a16="http://schemas.microsoft.com/office/drawing/2014/main" xmlns="" id="{950A81CE-8779-4145-A3F6-B4F21641DB04}"/>
              </a:ext>
            </a:extLst>
          </p:cNvPr>
          <p:cNvSpPr txBox="1"/>
          <p:nvPr/>
        </p:nvSpPr>
        <p:spPr>
          <a:xfrm>
            <a:off x="1331667" y="3429000"/>
            <a:ext cx="1455721" cy="646331"/>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l-GR" sz="1600" b="1" dirty="0">
                <a:solidFill>
                  <a:schemeClr val="tx1">
                    <a:lumMod val="75000"/>
                    <a:lumOff val="25000"/>
                  </a:schemeClr>
                </a:solidFill>
              </a:rPr>
              <a:t>Στελέχη</a:t>
            </a:r>
          </a:p>
        </p:txBody>
      </p:sp>
      <p:sp>
        <p:nvSpPr>
          <p:cNvPr id="56" name="Θέση κειμένου 80">
            <a:extLst>
              <a:ext uri="{FF2B5EF4-FFF2-40B4-BE49-F238E27FC236}">
                <a16:creationId xmlns:a16="http://schemas.microsoft.com/office/drawing/2014/main" xmlns="" id="{33AC741F-66B5-4625-ADD7-9D66CCD465ED}"/>
              </a:ext>
            </a:extLst>
          </p:cNvPr>
          <p:cNvSpPr txBox="1"/>
          <p:nvPr/>
        </p:nvSpPr>
        <p:spPr>
          <a:xfrm>
            <a:off x="1331667" y="2438493"/>
            <a:ext cx="1455721" cy="646331"/>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l-GR" sz="1600" b="1" dirty="0">
                <a:solidFill>
                  <a:schemeClr val="tx1">
                    <a:lumMod val="75000"/>
                    <a:lumOff val="25000"/>
                  </a:schemeClr>
                </a:solidFill>
              </a:rPr>
              <a:t>Διευθυντές</a:t>
            </a:r>
          </a:p>
        </p:txBody>
      </p:sp>
    </p:spTree>
    <p:extLst>
      <p:ext uri="{BB962C8B-B14F-4D97-AF65-F5344CB8AC3E}">
        <p14:creationId xmlns:p14="http://schemas.microsoft.com/office/powerpoint/2010/main" xmlns="" val="1395583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Θέση εικόνας 9" descr="Εικόνα παραθύρων κτιρίου">
            <a:extLst>
              <a:ext uri="{FF2B5EF4-FFF2-40B4-BE49-F238E27FC236}">
                <a16:creationId xmlns:a16="http://schemas.microsoft.com/office/drawing/2014/main" xmlns="" id="{4B9D0990-9540-4524-9044-C86A6BB87AEF}"/>
              </a:ext>
            </a:extLst>
          </p:cNvPr>
          <p:cNvPicPr>
            <a:picLocks noChangeAspect="1"/>
          </p:cNvPicPr>
          <p:nvPr/>
        </p:nvPicPr>
        <p:blipFill>
          <a:blip r:embed="rId3"/>
          <a:stretch>
            <a:fillRect/>
          </a:stretch>
        </p:blipFill>
        <p:spPr>
          <a:xfrm>
            <a:off x="7729239" y="1971805"/>
            <a:ext cx="1494305" cy="1475999"/>
          </a:xfrm>
          <a:prstGeom prst="rect">
            <a:avLst/>
          </a:prstGeom>
        </p:spPr>
      </p:pic>
      <p:sp>
        <p:nvSpPr>
          <p:cNvPr id="2" name="Τίτλος 1"/>
          <p:cNvSpPr>
            <a:spLocks noGrp="1"/>
          </p:cNvSpPr>
          <p:nvPr>
            <p:ph type="title"/>
          </p:nvPr>
        </p:nvSpPr>
        <p:spPr/>
        <p:txBody>
          <a:bodyPr rtlCol="0"/>
          <a:lstStyle/>
          <a:p>
            <a:pPr algn="ctr"/>
            <a:r>
              <a:rPr lang="el-GR" dirty="0" smtClean="0"/>
              <a:t>Αντίδραση των </a:t>
            </a:r>
            <a:r>
              <a:rPr lang="el-GR" dirty="0"/>
              <a:t>εργατών στην “επιστημονική” οργάνωση</a:t>
            </a:r>
            <a:br>
              <a:rPr lang="el-GR" dirty="0"/>
            </a:br>
            <a:endParaRPr lang="el-GR" dirty="0"/>
          </a:p>
        </p:txBody>
      </p:sp>
      <p:pic>
        <p:nvPicPr>
          <p:cNvPr id="26" name="Θέση εικόνας 25" descr="Κοντινή εικόνα εσωτερικού υλικού δόμησης"/>
          <p:cNvPicPr>
            <a:picLocks noGrp="1" noChangeAspect="1"/>
          </p:cNvPicPr>
          <p:nvPr>
            <p:ph type="pic" sz="quarter" idx="41"/>
          </p:nvPr>
        </p:nvPicPr>
        <p:blipFill>
          <a:blip r:embed="rId4"/>
          <a:stretch>
            <a:fillRect/>
          </a:stretch>
        </p:blipFill>
        <p:spPr>
          <a:xfrm>
            <a:off x="708883" y="1953000"/>
            <a:ext cx="1476000" cy="1476000"/>
          </a:xfrm>
        </p:spPr>
      </p:pic>
      <p:sp>
        <p:nvSpPr>
          <p:cNvPr id="5" name="Θέση κειμένου 4"/>
          <p:cNvSpPr>
            <a:spLocks noGrp="1"/>
          </p:cNvSpPr>
          <p:nvPr>
            <p:ph type="body" sz="quarter" idx="17"/>
          </p:nvPr>
        </p:nvSpPr>
        <p:spPr/>
        <p:txBody>
          <a:bodyPr rtlCol="0"/>
          <a:lstStyle/>
          <a:p>
            <a:r>
              <a:rPr lang="el-GR" dirty="0"/>
              <a:t>Συστηματική απουσία</a:t>
            </a:r>
          </a:p>
        </p:txBody>
      </p:sp>
      <p:pic>
        <p:nvPicPr>
          <p:cNvPr id="28" name="Θέση εικόνας 27" descr="Μολύβι επάνω σε σχέδιο κτιρίου"/>
          <p:cNvPicPr>
            <a:picLocks noGrp="1" noChangeAspect="1"/>
          </p:cNvPicPr>
          <p:nvPr>
            <p:ph type="pic" sz="quarter" idx="42"/>
          </p:nvPr>
        </p:nvPicPr>
        <p:blipFill>
          <a:blip r:embed="rId5"/>
          <a:stretch>
            <a:fillRect/>
          </a:stretch>
        </p:blipFill>
        <p:spPr>
          <a:xfrm>
            <a:off x="3023850" y="1981486"/>
            <a:ext cx="1476000" cy="1476000"/>
          </a:xfrm>
        </p:spPr>
      </p:pic>
      <p:pic>
        <p:nvPicPr>
          <p:cNvPr id="40" name="Γραφικό 39" descr="Βιβλία"/>
          <p:cNvPicPr>
            <a:picLocks noChangeAspect="1"/>
          </p:cNvPicPr>
          <p:nvPr/>
        </p:nvPicPr>
        <p:blipFill>
          <a:blip r:embed="rId6"/>
          <a:stretch>
            <a:fillRect/>
          </a:stretch>
        </p:blipFill>
        <p:spPr>
          <a:xfrm>
            <a:off x="5111894" y="897705"/>
            <a:ext cx="687003" cy="687003"/>
          </a:xfrm>
          <a:prstGeom prst="rect">
            <a:avLst/>
          </a:prstGeom>
        </p:spPr>
      </p:pic>
      <p:sp>
        <p:nvSpPr>
          <p:cNvPr id="7" name="Θέση κειμένου 6"/>
          <p:cNvSpPr>
            <a:spLocks noGrp="1"/>
          </p:cNvSpPr>
          <p:nvPr>
            <p:ph type="body" sz="quarter" idx="33"/>
          </p:nvPr>
        </p:nvSpPr>
        <p:spPr>
          <a:xfrm>
            <a:off x="2666538" y="3991008"/>
            <a:ext cx="2190115" cy="360000"/>
          </a:xfrm>
        </p:spPr>
        <p:txBody>
          <a:bodyPr rtlCol="0"/>
          <a:lstStyle/>
          <a:p>
            <a:r>
              <a:rPr lang="el-GR" dirty="0"/>
              <a:t>Απάτη όσον αφορά στον αριθμό των πραγματοποιούμενων ωρών εργασίας και στον αριθμό των </a:t>
            </a:r>
            <a:r>
              <a:rPr lang="el-GR" dirty="0" err="1" smtClean="0"/>
              <a:t>κατασκευασθέντων</a:t>
            </a:r>
            <a:r>
              <a:rPr lang="el-GR" dirty="0" smtClean="0"/>
              <a:t> </a:t>
            </a:r>
            <a:r>
              <a:rPr lang="el-GR" dirty="0"/>
              <a:t>κομματιών</a:t>
            </a:r>
          </a:p>
        </p:txBody>
      </p:sp>
      <p:pic>
        <p:nvPicPr>
          <p:cNvPr id="30" name="Θέση εικόνας 29" descr="γωνιακή προβολή ουρανοξύστη από το έδαφος"/>
          <p:cNvPicPr>
            <a:picLocks noGrp="1" noChangeAspect="1"/>
          </p:cNvPicPr>
          <p:nvPr>
            <p:ph type="pic" sz="quarter" idx="43"/>
          </p:nvPr>
        </p:nvPicPr>
        <p:blipFill>
          <a:blip r:embed="rId7"/>
          <a:stretch>
            <a:fillRect/>
          </a:stretch>
        </p:blipFill>
        <p:spPr>
          <a:xfrm>
            <a:off x="5363900" y="1981485"/>
            <a:ext cx="1475999" cy="1475999"/>
          </a:xfrm>
        </p:spPr>
      </p:pic>
      <p:sp>
        <p:nvSpPr>
          <p:cNvPr id="9" name="Θέση κειμένου 8"/>
          <p:cNvSpPr>
            <a:spLocks noGrp="1"/>
          </p:cNvSpPr>
          <p:nvPr>
            <p:ph type="body" sz="quarter" idx="35"/>
          </p:nvPr>
        </p:nvSpPr>
        <p:spPr>
          <a:xfrm>
            <a:off x="5111750" y="3971290"/>
            <a:ext cx="1979930" cy="1339215"/>
          </a:xfrm>
        </p:spPr>
        <p:txBody>
          <a:bodyPr rtlCol="0"/>
          <a:lstStyle/>
          <a:p>
            <a:r>
              <a:rPr lang="el-GR" dirty="0"/>
              <a:t>Επέκταση των διαλειμμάτων</a:t>
            </a:r>
          </a:p>
        </p:txBody>
      </p:sp>
      <p:pic>
        <p:nvPicPr>
          <p:cNvPr id="45" name="Γραφικό 44" descr="Φοίνικας"/>
          <p:cNvPicPr>
            <a:picLocks noChangeAspect="1"/>
          </p:cNvPicPr>
          <p:nvPr/>
        </p:nvPicPr>
        <p:blipFill>
          <a:blip r:embed="rId8"/>
          <a:stretch>
            <a:fillRect/>
          </a:stretch>
        </p:blipFill>
        <p:spPr>
          <a:xfrm>
            <a:off x="9834373" y="863355"/>
            <a:ext cx="755703" cy="755703"/>
          </a:xfrm>
          <a:prstGeom prst="rect">
            <a:avLst/>
          </a:prstGeom>
        </p:spPr>
      </p:pic>
      <p:sp>
        <p:nvSpPr>
          <p:cNvPr id="11" name="Θέση κειμένου 10"/>
          <p:cNvSpPr>
            <a:spLocks noGrp="1"/>
          </p:cNvSpPr>
          <p:nvPr>
            <p:ph type="body" sz="quarter" idx="37"/>
          </p:nvPr>
        </p:nvSpPr>
        <p:spPr/>
        <p:txBody>
          <a:bodyPr rtlCol="0"/>
          <a:lstStyle/>
          <a:p>
            <a:r>
              <a:rPr lang="el-GR" dirty="0"/>
              <a:t>Κατασκευή προϊόντων για ιδιωτικούς σκοπούς από τον εργαζόμενο στο πόστο εργασίας του</a:t>
            </a:r>
          </a:p>
        </p:txBody>
      </p:sp>
      <p:pic>
        <p:nvPicPr>
          <p:cNvPr id="34" name="Θέση εικόνας 33" descr="εικόνα ουρανοξύστη διαμερισμάτων"/>
          <p:cNvPicPr>
            <a:picLocks noGrp="1" noChangeAspect="1"/>
          </p:cNvPicPr>
          <p:nvPr>
            <p:ph type="pic" sz="quarter" idx="45"/>
          </p:nvPr>
        </p:nvPicPr>
        <p:blipFill>
          <a:blip r:embed="rId9"/>
          <a:stretch>
            <a:fillRect/>
          </a:stretch>
        </p:blipFill>
        <p:spPr>
          <a:xfrm>
            <a:off x="10044000" y="1981486"/>
            <a:ext cx="1476000" cy="1476000"/>
          </a:xfrm>
        </p:spPr>
      </p:pic>
      <p:sp>
        <p:nvSpPr>
          <p:cNvPr id="13" name="Θέση κειμένου 12"/>
          <p:cNvSpPr>
            <a:spLocks noGrp="1"/>
          </p:cNvSpPr>
          <p:nvPr>
            <p:ph type="body" sz="quarter" idx="39"/>
          </p:nvPr>
        </p:nvSpPr>
        <p:spPr>
          <a:xfrm>
            <a:off x="9986427" y="3971432"/>
            <a:ext cx="1728000" cy="360000"/>
          </a:xfrm>
        </p:spPr>
        <p:txBody>
          <a:bodyPr rtlCol="0"/>
          <a:lstStyle/>
          <a:p>
            <a:r>
              <a:rPr lang="el-GR" dirty="0"/>
              <a:t>Αλκοολισμός στο χώρο εργασίας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39</a:t>
            </a:fld>
            <a:endParaRPr lang="el-GR" dirty="0"/>
          </a:p>
        </p:txBody>
      </p:sp>
      <p:sp>
        <p:nvSpPr>
          <p:cNvPr id="15" name="Τίτλος 1"/>
          <p:cNvSpPr>
            <a:spLocks noGrp="1"/>
          </p:cNvSpPr>
          <p:nvPr/>
        </p:nvSpPr>
        <p:spPr>
          <a:xfrm>
            <a:off x="426000" y="1108790"/>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l-GR" sz="1500" dirty="0"/>
              <a:t> </a:t>
            </a:r>
            <a:r>
              <a:rPr lang="el-GR" sz="1600" dirty="0"/>
              <a:t>Η εφαρμογή των μεθόδων  της “επιστημονικής” οργάνωσης της εργασίας, συνάντησε την αντίδραση των εργατών -τόσο στις χώρες του υποτιθέμενου υπαρκτού σοσιαλισμού, όσο και στις βιομηχανικά αναπτυγμένες δυτικές χώρες- η οποία παίρνει τις ακόλουθες μορφές :</a:t>
            </a:r>
          </a:p>
          <a:p>
            <a:pPr algn="ctr" rtl="0"/>
            <a:endParaRPr lang="el-GR" sz="1600" dirty="0"/>
          </a:p>
        </p:txBody>
      </p:sp>
      <p:sp>
        <p:nvSpPr>
          <p:cNvPr id="29" name="Τίτλος 1"/>
          <p:cNvSpPr>
            <a:spLocks noGrp="1"/>
          </p:cNvSpPr>
          <p:nvPr/>
        </p:nvSpPr>
        <p:spPr>
          <a:xfrm>
            <a:off x="5945505" y="1038225"/>
            <a:ext cx="9144000" cy="1755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dirty="0"/>
          </a:p>
        </p:txBody>
      </p:sp>
      <p:sp>
        <p:nvSpPr>
          <p:cNvPr id="43" name="Τίτλος 1"/>
          <p:cNvSpPr>
            <a:spLocks noGrp="1"/>
          </p:cNvSpPr>
          <p:nvPr/>
        </p:nvSpPr>
        <p:spPr>
          <a:xfrm>
            <a:off x="-3736975" y="171323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dirty="0"/>
          </a:p>
        </p:txBody>
      </p:sp>
      <p:grpSp>
        <p:nvGrpSpPr>
          <p:cNvPr id="51" name="Γραφικό 8" descr="Γρανάζια"/>
          <p:cNvGrpSpPr/>
          <p:nvPr/>
        </p:nvGrpSpPr>
        <p:grpSpPr>
          <a:xfrm>
            <a:off x="8035313" y="2370281"/>
            <a:ext cx="857250" cy="837275"/>
            <a:chOff x="7653338" y="3972719"/>
            <a:chExt cx="914400" cy="914400"/>
          </a:xfrm>
          <a:solidFill>
            <a:schemeClr val="bg1"/>
          </a:solidFill>
        </p:grpSpPr>
        <p:sp>
          <p:nvSpPr>
            <p:cNvPr id="52" name="Ελεύθερη σχεδίαση: Σχήμα 27"/>
            <p:cNvSpPr/>
            <p:nvPr/>
          </p:nvSpPr>
          <p:spPr>
            <a:xfrm>
              <a:off x="8008144" y="4046538"/>
              <a:ext cx="419100" cy="419100"/>
            </a:xfrm>
            <a:custGeom>
              <a:avLst/>
              <a:gdLst>
                <a:gd name="connsiteX0" fmla="*/ 210026 w 419100"/>
                <a:gd name="connsiteY0" fmla="*/ 281464 h 419100"/>
                <a:gd name="connsiteX1" fmla="*/ 138589 w 419100"/>
                <a:gd name="connsiteY1" fmla="*/ 210026 h 419100"/>
                <a:gd name="connsiteX2" fmla="*/ 210026 w 419100"/>
                <a:gd name="connsiteY2" fmla="*/ 138589 h 419100"/>
                <a:gd name="connsiteX3" fmla="*/ 281464 w 419100"/>
                <a:gd name="connsiteY3" fmla="*/ 210026 h 419100"/>
                <a:gd name="connsiteX4" fmla="*/ 210026 w 419100"/>
                <a:gd name="connsiteY4" fmla="*/ 281464 h 419100"/>
                <a:gd name="connsiteX5" fmla="*/ 370999 w 419100"/>
                <a:gd name="connsiteY5" fmla="*/ 165259 h 419100"/>
                <a:gd name="connsiteX6" fmla="*/ 355759 w 419100"/>
                <a:gd name="connsiteY6" fmla="*/ 128111 h 419100"/>
                <a:gd name="connsiteX7" fmla="*/ 370999 w 419100"/>
                <a:gd name="connsiteY7" fmla="*/ 83344 h 419100"/>
                <a:gd name="connsiteX8" fmla="*/ 336709 w 419100"/>
                <a:gd name="connsiteY8" fmla="*/ 49054 h 419100"/>
                <a:gd name="connsiteX9" fmla="*/ 291941 w 419100"/>
                <a:gd name="connsiteY9" fmla="*/ 64294 h 419100"/>
                <a:gd name="connsiteX10" fmla="*/ 254794 w 419100"/>
                <a:gd name="connsiteY10" fmla="*/ 49054 h 419100"/>
                <a:gd name="connsiteX11" fmla="*/ 233839 w 419100"/>
                <a:gd name="connsiteY11" fmla="*/ 7144 h 419100"/>
                <a:gd name="connsiteX12" fmla="*/ 186214 w 419100"/>
                <a:gd name="connsiteY12" fmla="*/ 7144 h 419100"/>
                <a:gd name="connsiteX13" fmla="*/ 165259 w 419100"/>
                <a:gd name="connsiteY13" fmla="*/ 49054 h 419100"/>
                <a:gd name="connsiteX14" fmla="*/ 128111 w 419100"/>
                <a:gd name="connsiteY14" fmla="*/ 64294 h 419100"/>
                <a:gd name="connsiteX15" fmla="*/ 83344 w 419100"/>
                <a:gd name="connsiteY15" fmla="*/ 49054 h 419100"/>
                <a:gd name="connsiteX16" fmla="*/ 49054 w 419100"/>
                <a:gd name="connsiteY16" fmla="*/ 83344 h 419100"/>
                <a:gd name="connsiteX17" fmla="*/ 64294 w 419100"/>
                <a:gd name="connsiteY17" fmla="*/ 128111 h 419100"/>
                <a:gd name="connsiteX18" fmla="*/ 49054 w 419100"/>
                <a:gd name="connsiteY18" fmla="*/ 165259 h 419100"/>
                <a:gd name="connsiteX19" fmla="*/ 7144 w 419100"/>
                <a:gd name="connsiteY19" fmla="*/ 186214 h 419100"/>
                <a:gd name="connsiteX20" fmla="*/ 7144 w 419100"/>
                <a:gd name="connsiteY20" fmla="*/ 233839 h 419100"/>
                <a:gd name="connsiteX21" fmla="*/ 49054 w 419100"/>
                <a:gd name="connsiteY21" fmla="*/ 254794 h 419100"/>
                <a:gd name="connsiteX22" fmla="*/ 64294 w 419100"/>
                <a:gd name="connsiteY22" fmla="*/ 291941 h 419100"/>
                <a:gd name="connsiteX23" fmla="*/ 49054 w 419100"/>
                <a:gd name="connsiteY23" fmla="*/ 336709 h 419100"/>
                <a:gd name="connsiteX24" fmla="*/ 82391 w 419100"/>
                <a:gd name="connsiteY24" fmla="*/ 370046 h 419100"/>
                <a:gd name="connsiteX25" fmla="*/ 127159 w 419100"/>
                <a:gd name="connsiteY25" fmla="*/ 354806 h 419100"/>
                <a:gd name="connsiteX26" fmla="*/ 164306 w 419100"/>
                <a:gd name="connsiteY26" fmla="*/ 370046 h 419100"/>
                <a:gd name="connsiteX27" fmla="*/ 185261 w 419100"/>
                <a:gd name="connsiteY27" fmla="*/ 411956 h 419100"/>
                <a:gd name="connsiteX28" fmla="*/ 232886 w 419100"/>
                <a:gd name="connsiteY28" fmla="*/ 411956 h 419100"/>
                <a:gd name="connsiteX29" fmla="*/ 253841 w 419100"/>
                <a:gd name="connsiteY29" fmla="*/ 370046 h 419100"/>
                <a:gd name="connsiteX30" fmla="*/ 290989 w 419100"/>
                <a:gd name="connsiteY30" fmla="*/ 354806 h 419100"/>
                <a:gd name="connsiteX31" fmla="*/ 335756 w 419100"/>
                <a:gd name="connsiteY31" fmla="*/ 370046 h 419100"/>
                <a:gd name="connsiteX32" fmla="*/ 370046 w 419100"/>
                <a:gd name="connsiteY32" fmla="*/ 336709 h 419100"/>
                <a:gd name="connsiteX33" fmla="*/ 354806 w 419100"/>
                <a:gd name="connsiteY33" fmla="*/ 291941 h 419100"/>
                <a:gd name="connsiteX34" fmla="*/ 370999 w 419100"/>
                <a:gd name="connsiteY34" fmla="*/ 254794 h 419100"/>
                <a:gd name="connsiteX35" fmla="*/ 412909 w 419100"/>
                <a:gd name="connsiteY35" fmla="*/ 233839 h 419100"/>
                <a:gd name="connsiteX36" fmla="*/ 412909 w 419100"/>
                <a:gd name="connsiteY36" fmla="*/ 186214 h 419100"/>
                <a:gd name="connsiteX37" fmla="*/ 370999 w 419100"/>
                <a:gd name="connsiteY37" fmla="*/ 16525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419100">
                  <a:moveTo>
                    <a:pt x="210026" y="281464"/>
                  </a:moveTo>
                  <a:cubicBezTo>
                    <a:pt x="170021" y="281464"/>
                    <a:pt x="138589" y="249079"/>
                    <a:pt x="138589" y="210026"/>
                  </a:cubicBezTo>
                  <a:cubicBezTo>
                    <a:pt x="138589" y="170974"/>
                    <a:pt x="170974" y="138589"/>
                    <a:pt x="210026" y="138589"/>
                  </a:cubicBezTo>
                  <a:cubicBezTo>
                    <a:pt x="250031" y="138589"/>
                    <a:pt x="281464" y="170974"/>
                    <a:pt x="281464" y="210026"/>
                  </a:cubicBezTo>
                  <a:cubicBezTo>
                    <a:pt x="281464" y="249079"/>
                    <a:pt x="249079" y="281464"/>
                    <a:pt x="210026" y="281464"/>
                  </a:cubicBezTo>
                  <a:close/>
                  <a:moveTo>
                    <a:pt x="370999" y="165259"/>
                  </a:moveTo>
                  <a:cubicBezTo>
                    <a:pt x="367189" y="151924"/>
                    <a:pt x="362426" y="139541"/>
                    <a:pt x="355759" y="128111"/>
                  </a:cubicBezTo>
                  <a:lnTo>
                    <a:pt x="370999" y="83344"/>
                  </a:lnTo>
                  <a:lnTo>
                    <a:pt x="336709" y="49054"/>
                  </a:lnTo>
                  <a:lnTo>
                    <a:pt x="291941" y="64294"/>
                  </a:lnTo>
                  <a:cubicBezTo>
                    <a:pt x="280511" y="57626"/>
                    <a:pt x="268129" y="52864"/>
                    <a:pt x="254794" y="49054"/>
                  </a:cubicBezTo>
                  <a:lnTo>
                    <a:pt x="233839" y="7144"/>
                  </a:lnTo>
                  <a:lnTo>
                    <a:pt x="186214" y="7144"/>
                  </a:lnTo>
                  <a:lnTo>
                    <a:pt x="165259" y="49054"/>
                  </a:lnTo>
                  <a:cubicBezTo>
                    <a:pt x="151924" y="52864"/>
                    <a:pt x="139541" y="57626"/>
                    <a:pt x="128111" y="64294"/>
                  </a:cubicBezTo>
                  <a:lnTo>
                    <a:pt x="83344" y="49054"/>
                  </a:lnTo>
                  <a:lnTo>
                    <a:pt x="49054" y="83344"/>
                  </a:lnTo>
                  <a:lnTo>
                    <a:pt x="64294" y="128111"/>
                  </a:lnTo>
                  <a:cubicBezTo>
                    <a:pt x="57626" y="139541"/>
                    <a:pt x="52864" y="151924"/>
                    <a:pt x="49054" y="165259"/>
                  </a:cubicBezTo>
                  <a:lnTo>
                    <a:pt x="7144" y="186214"/>
                  </a:lnTo>
                  <a:lnTo>
                    <a:pt x="7144" y="233839"/>
                  </a:lnTo>
                  <a:lnTo>
                    <a:pt x="49054" y="254794"/>
                  </a:lnTo>
                  <a:cubicBezTo>
                    <a:pt x="52864" y="268129"/>
                    <a:pt x="57626" y="280511"/>
                    <a:pt x="64294" y="291941"/>
                  </a:cubicBezTo>
                  <a:lnTo>
                    <a:pt x="49054" y="336709"/>
                  </a:lnTo>
                  <a:lnTo>
                    <a:pt x="82391" y="370046"/>
                  </a:lnTo>
                  <a:lnTo>
                    <a:pt x="127159" y="354806"/>
                  </a:lnTo>
                  <a:cubicBezTo>
                    <a:pt x="138589" y="361474"/>
                    <a:pt x="150971" y="366236"/>
                    <a:pt x="164306" y="370046"/>
                  </a:cubicBezTo>
                  <a:lnTo>
                    <a:pt x="185261" y="411956"/>
                  </a:lnTo>
                  <a:lnTo>
                    <a:pt x="232886" y="411956"/>
                  </a:lnTo>
                  <a:lnTo>
                    <a:pt x="253841" y="370046"/>
                  </a:lnTo>
                  <a:cubicBezTo>
                    <a:pt x="267176" y="366236"/>
                    <a:pt x="279559" y="361474"/>
                    <a:pt x="290989" y="354806"/>
                  </a:cubicBezTo>
                  <a:lnTo>
                    <a:pt x="335756" y="370046"/>
                  </a:lnTo>
                  <a:lnTo>
                    <a:pt x="370046" y="336709"/>
                  </a:lnTo>
                  <a:lnTo>
                    <a:pt x="354806" y="291941"/>
                  </a:lnTo>
                  <a:cubicBezTo>
                    <a:pt x="361474" y="280511"/>
                    <a:pt x="367189" y="267176"/>
                    <a:pt x="370999" y="254794"/>
                  </a:cubicBezTo>
                  <a:lnTo>
                    <a:pt x="412909" y="233839"/>
                  </a:lnTo>
                  <a:lnTo>
                    <a:pt x="412909" y="186214"/>
                  </a:lnTo>
                  <a:lnTo>
                    <a:pt x="370999" y="16525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3" name="Ελεύθερη σχεδίαση: Σχήμα 28"/>
            <p:cNvSpPr/>
            <p:nvPr/>
          </p:nvSpPr>
          <p:spPr>
            <a:xfrm>
              <a:off x="7792879" y="4393248"/>
              <a:ext cx="419100" cy="419100"/>
            </a:xfrm>
            <a:custGeom>
              <a:avLst/>
              <a:gdLst>
                <a:gd name="connsiteX0" fmla="*/ 210026 w 419100"/>
                <a:gd name="connsiteY0" fmla="*/ 281464 h 419100"/>
                <a:gd name="connsiteX1" fmla="*/ 138589 w 419100"/>
                <a:gd name="connsiteY1" fmla="*/ 210026 h 419100"/>
                <a:gd name="connsiteX2" fmla="*/ 210026 w 419100"/>
                <a:gd name="connsiteY2" fmla="*/ 138589 h 419100"/>
                <a:gd name="connsiteX3" fmla="*/ 281464 w 419100"/>
                <a:gd name="connsiteY3" fmla="*/ 210026 h 419100"/>
                <a:gd name="connsiteX4" fmla="*/ 210026 w 419100"/>
                <a:gd name="connsiteY4" fmla="*/ 281464 h 419100"/>
                <a:gd name="connsiteX5" fmla="*/ 210026 w 419100"/>
                <a:gd name="connsiteY5" fmla="*/ 281464 h 419100"/>
                <a:gd name="connsiteX6" fmla="*/ 355759 w 419100"/>
                <a:gd name="connsiteY6" fmla="*/ 128111 h 419100"/>
                <a:gd name="connsiteX7" fmla="*/ 370999 w 419100"/>
                <a:gd name="connsiteY7" fmla="*/ 83344 h 419100"/>
                <a:gd name="connsiteX8" fmla="*/ 336709 w 419100"/>
                <a:gd name="connsiteY8" fmla="*/ 49054 h 419100"/>
                <a:gd name="connsiteX9" fmla="*/ 291941 w 419100"/>
                <a:gd name="connsiteY9" fmla="*/ 64294 h 419100"/>
                <a:gd name="connsiteX10" fmla="*/ 254794 w 419100"/>
                <a:gd name="connsiteY10" fmla="*/ 49054 h 419100"/>
                <a:gd name="connsiteX11" fmla="*/ 233839 w 419100"/>
                <a:gd name="connsiteY11" fmla="*/ 7144 h 419100"/>
                <a:gd name="connsiteX12" fmla="*/ 186214 w 419100"/>
                <a:gd name="connsiteY12" fmla="*/ 7144 h 419100"/>
                <a:gd name="connsiteX13" fmla="*/ 165259 w 419100"/>
                <a:gd name="connsiteY13" fmla="*/ 49054 h 419100"/>
                <a:gd name="connsiteX14" fmla="*/ 128111 w 419100"/>
                <a:gd name="connsiteY14" fmla="*/ 64294 h 419100"/>
                <a:gd name="connsiteX15" fmla="*/ 83344 w 419100"/>
                <a:gd name="connsiteY15" fmla="*/ 49054 h 419100"/>
                <a:gd name="connsiteX16" fmla="*/ 50006 w 419100"/>
                <a:gd name="connsiteY16" fmla="*/ 82391 h 419100"/>
                <a:gd name="connsiteX17" fmla="*/ 64294 w 419100"/>
                <a:gd name="connsiteY17" fmla="*/ 127159 h 419100"/>
                <a:gd name="connsiteX18" fmla="*/ 49054 w 419100"/>
                <a:gd name="connsiteY18" fmla="*/ 164306 h 419100"/>
                <a:gd name="connsiteX19" fmla="*/ 7144 w 419100"/>
                <a:gd name="connsiteY19" fmla="*/ 185261 h 419100"/>
                <a:gd name="connsiteX20" fmla="*/ 7144 w 419100"/>
                <a:gd name="connsiteY20" fmla="*/ 232886 h 419100"/>
                <a:gd name="connsiteX21" fmla="*/ 49054 w 419100"/>
                <a:gd name="connsiteY21" fmla="*/ 253841 h 419100"/>
                <a:gd name="connsiteX22" fmla="*/ 64294 w 419100"/>
                <a:gd name="connsiteY22" fmla="*/ 290989 h 419100"/>
                <a:gd name="connsiteX23" fmla="*/ 50006 w 419100"/>
                <a:gd name="connsiteY23" fmla="*/ 335756 h 419100"/>
                <a:gd name="connsiteX24" fmla="*/ 83344 w 419100"/>
                <a:gd name="connsiteY24" fmla="*/ 369094 h 419100"/>
                <a:gd name="connsiteX25" fmla="*/ 128111 w 419100"/>
                <a:gd name="connsiteY25" fmla="*/ 354806 h 419100"/>
                <a:gd name="connsiteX26" fmla="*/ 165259 w 419100"/>
                <a:gd name="connsiteY26" fmla="*/ 370046 h 419100"/>
                <a:gd name="connsiteX27" fmla="*/ 186214 w 419100"/>
                <a:gd name="connsiteY27" fmla="*/ 411956 h 419100"/>
                <a:gd name="connsiteX28" fmla="*/ 233839 w 419100"/>
                <a:gd name="connsiteY28" fmla="*/ 411956 h 419100"/>
                <a:gd name="connsiteX29" fmla="*/ 254794 w 419100"/>
                <a:gd name="connsiteY29" fmla="*/ 370046 h 419100"/>
                <a:gd name="connsiteX30" fmla="*/ 291941 w 419100"/>
                <a:gd name="connsiteY30" fmla="*/ 354806 h 419100"/>
                <a:gd name="connsiteX31" fmla="*/ 336709 w 419100"/>
                <a:gd name="connsiteY31" fmla="*/ 370046 h 419100"/>
                <a:gd name="connsiteX32" fmla="*/ 370046 w 419100"/>
                <a:gd name="connsiteY32" fmla="*/ 335756 h 419100"/>
                <a:gd name="connsiteX33" fmla="*/ 355759 w 419100"/>
                <a:gd name="connsiteY33" fmla="*/ 291941 h 419100"/>
                <a:gd name="connsiteX34" fmla="*/ 370999 w 419100"/>
                <a:gd name="connsiteY34" fmla="*/ 254794 h 419100"/>
                <a:gd name="connsiteX35" fmla="*/ 412909 w 419100"/>
                <a:gd name="connsiteY35" fmla="*/ 233839 h 419100"/>
                <a:gd name="connsiteX36" fmla="*/ 412909 w 419100"/>
                <a:gd name="connsiteY36" fmla="*/ 186214 h 419100"/>
                <a:gd name="connsiteX37" fmla="*/ 370999 w 419100"/>
                <a:gd name="connsiteY37" fmla="*/ 165259 h 419100"/>
                <a:gd name="connsiteX38" fmla="*/ 355759 w 419100"/>
                <a:gd name="connsiteY38" fmla="*/ 12811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9100" h="419100">
                  <a:moveTo>
                    <a:pt x="210026" y="281464"/>
                  </a:moveTo>
                  <a:cubicBezTo>
                    <a:pt x="170021" y="281464"/>
                    <a:pt x="138589" y="249079"/>
                    <a:pt x="138589" y="210026"/>
                  </a:cubicBezTo>
                  <a:cubicBezTo>
                    <a:pt x="138589" y="170021"/>
                    <a:pt x="170974" y="138589"/>
                    <a:pt x="210026" y="138589"/>
                  </a:cubicBezTo>
                  <a:cubicBezTo>
                    <a:pt x="250031" y="138589"/>
                    <a:pt x="281464" y="170974"/>
                    <a:pt x="281464" y="210026"/>
                  </a:cubicBezTo>
                  <a:cubicBezTo>
                    <a:pt x="281464" y="249079"/>
                    <a:pt x="250031" y="281464"/>
                    <a:pt x="210026" y="281464"/>
                  </a:cubicBezTo>
                  <a:lnTo>
                    <a:pt x="210026" y="281464"/>
                  </a:lnTo>
                  <a:close/>
                  <a:moveTo>
                    <a:pt x="355759" y="128111"/>
                  </a:moveTo>
                  <a:lnTo>
                    <a:pt x="370999" y="83344"/>
                  </a:lnTo>
                  <a:lnTo>
                    <a:pt x="336709" y="49054"/>
                  </a:lnTo>
                  <a:lnTo>
                    <a:pt x="291941" y="64294"/>
                  </a:lnTo>
                  <a:cubicBezTo>
                    <a:pt x="280511" y="57626"/>
                    <a:pt x="267176" y="52864"/>
                    <a:pt x="254794" y="49054"/>
                  </a:cubicBezTo>
                  <a:lnTo>
                    <a:pt x="233839" y="7144"/>
                  </a:lnTo>
                  <a:lnTo>
                    <a:pt x="186214" y="7144"/>
                  </a:lnTo>
                  <a:lnTo>
                    <a:pt x="165259" y="49054"/>
                  </a:lnTo>
                  <a:cubicBezTo>
                    <a:pt x="151924" y="52864"/>
                    <a:pt x="139541" y="57626"/>
                    <a:pt x="128111" y="64294"/>
                  </a:cubicBezTo>
                  <a:lnTo>
                    <a:pt x="83344" y="49054"/>
                  </a:lnTo>
                  <a:lnTo>
                    <a:pt x="50006" y="82391"/>
                  </a:lnTo>
                  <a:lnTo>
                    <a:pt x="64294" y="127159"/>
                  </a:lnTo>
                  <a:cubicBezTo>
                    <a:pt x="57626" y="138589"/>
                    <a:pt x="52864" y="151924"/>
                    <a:pt x="49054" y="164306"/>
                  </a:cubicBezTo>
                  <a:lnTo>
                    <a:pt x="7144" y="185261"/>
                  </a:lnTo>
                  <a:lnTo>
                    <a:pt x="7144" y="232886"/>
                  </a:lnTo>
                  <a:lnTo>
                    <a:pt x="49054" y="253841"/>
                  </a:lnTo>
                  <a:cubicBezTo>
                    <a:pt x="52864" y="267176"/>
                    <a:pt x="57626" y="279559"/>
                    <a:pt x="64294" y="290989"/>
                  </a:cubicBezTo>
                  <a:lnTo>
                    <a:pt x="50006" y="335756"/>
                  </a:lnTo>
                  <a:lnTo>
                    <a:pt x="83344" y="369094"/>
                  </a:lnTo>
                  <a:lnTo>
                    <a:pt x="128111" y="354806"/>
                  </a:lnTo>
                  <a:cubicBezTo>
                    <a:pt x="139541" y="361474"/>
                    <a:pt x="151924" y="366236"/>
                    <a:pt x="165259" y="370046"/>
                  </a:cubicBezTo>
                  <a:lnTo>
                    <a:pt x="186214" y="411956"/>
                  </a:lnTo>
                  <a:lnTo>
                    <a:pt x="233839" y="411956"/>
                  </a:lnTo>
                  <a:lnTo>
                    <a:pt x="254794" y="370046"/>
                  </a:lnTo>
                  <a:cubicBezTo>
                    <a:pt x="268129" y="366236"/>
                    <a:pt x="280511" y="361474"/>
                    <a:pt x="291941" y="354806"/>
                  </a:cubicBezTo>
                  <a:lnTo>
                    <a:pt x="336709" y="370046"/>
                  </a:lnTo>
                  <a:lnTo>
                    <a:pt x="370046" y="335756"/>
                  </a:lnTo>
                  <a:lnTo>
                    <a:pt x="355759" y="291941"/>
                  </a:lnTo>
                  <a:cubicBezTo>
                    <a:pt x="362426" y="280511"/>
                    <a:pt x="367189" y="268129"/>
                    <a:pt x="370999" y="254794"/>
                  </a:cubicBezTo>
                  <a:lnTo>
                    <a:pt x="412909" y="233839"/>
                  </a:lnTo>
                  <a:lnTo>
                    <a:pt x="412909" y="186214"/>
                  </a:lnTo>
                  <a:lnTo>
                    <a:pt x="370999" y="165259"/>
                  </a:lnTo>
                  <a:cubicBezTo>
                    <a:pt x="367189" y="151924"/>
                    <a:pt x="362426" y="139541"/>
                    <a:pt x="355759" y="12811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0" name="Γραφικό 7" descr="Μπουκάλι">
            <a:extLst>
              <a:ext uri="{FF2B5EF4-FFF2-40B4-BE49-F238E27FC236}">
                <a16:creationId xmlns:a16="http://schemas.microsoft.com/office/drawing/2014/main" xmlns="" id="{42C94AE5-4F14-4424-B495-8AD7603649C9}"/>
              </a:ext>
            </a:extLst>
          </p:cNvPr>
          <p:cNvSpPr/>
          <p:nvPr/>
        </p:nvSpPr>
        <p:spPr>
          <a:xfrm>
            <a:off x="10653412" y="2338633"/>
            <a:ext cx="257175" cy="847725"/>
          </a:xfrm>
          <a:custGeom>
            <a:avLst/>
            <a:gdLst>
              <a:gd name="connsiteX0" fmla="*/ 193834 w 257175"/>
              <a:gd name="connsiteY0" fmla="*/ 249079 h 847725"/>
              <a:gd name="connsiteX1" fmla="*/ 182404 w 257175"/>
              <a:gd name="connsiteY1" fmla="*/ 54769 h 847725"/>
              <a:gd name="connsiteX2" fmla="*/ 197644 w 257175"/>
              <a:gd name="connsiteY2" fmla="*/ 54769 h 847725"/>
              <a:gd name="connsiteX3" fmla="*/ 197644 w 257175"/>
              <a:gd name="connsiteY3" fmla="*/ 45244 h 847725"/>
              <a:gd name="connsiteX4" fmla="*/ 170974 w 257175"/>
              <a:gd name="connsiteY4" fmla="*/ 9049 h 847725"/>
              <a:gd name="connsiteX5" fmla="*/ 164306 w 257175"/>
              <a:gd name="connsiteY5" fmla="*/ 7144 h 847725"/>
              <a:gd name="connsiteX6" fmla="*/ 159544 w 257175"/>
              <a:gd name="connsiteY6" fmla="*/ 7144 h 847725"/>
              <a:gd name="connsiteX7" fmla="*/ 102394 w 257175"/>
              <a:gd name="connsiteY7" fmla="*/ 7144 h 847725"/>
              <a:gd name="connsiteX8" fmla="*/ 97631 w 257175"/>
              <a:gd name="connsiteY8" fmla="*/ 7144 h 847725"/>
              <a:gd name="connsiteX9" fmla="*/ 90964 w 257175"/>
              <a:gd name="connsiteY9" fmla="*/ 9049 h 847725"/>
              <a:gd name="connsiteX10" fmla="*/ 64294 w 257175"/>
              <a:gd name="connsiteY10" fmla="*/ 45244 h 847725"/>
              <a:gd name="connsiteX11" fmla="*/ 64294 w 257175"/>
              <a:gd name="connsiteY11" fmla="*/ 54769 h 847725"/>
              <a:gd name="connsiteX12" fmla="*/ 79534 w 257175"/>
              <a:gd name="connsiteY12" fmla="*/ 54769 h 847725"/>
              <a:gd name="connsiteX13" fmla="*/ 68104 w 257175"/>
              <a:gd name="connsiteY13" fmla="*/ 249079 h 847725"/>
              <a:gd name="connsiteX14" fmla="*/ 7144 w 257175"/>
              <a:gd name="connsiteY14" fmla="*/ 350044 h 847725"/>
              <a:gd name="connsiteX15" fmla="*/ 7144 w 257175"/>
              <a:gd name="connsiteY15" fmla="*/ 807244 h 847725"/>
              <a:gd name="connsiteX16" fmla="*/ 130969 w 257175"/>
              <a:gd name="connsiteY16" fmla="*/ 845344 h 847725"/>
              <a:gd name="connsiteX17" fmla="*/ 254794 w 257175"/>
              <a:gd name="connsiteY17" fmla="*/ 807244 h 847725"/>
              <a:gd name="connsiteX18" fmla="*/ 254794 w 257175"/>
              <a:gd name="connsiteY18" fmla="*/ 350044 h 847725"/>
              <a:gd name="connsiteX19" fmla="*/ 193834 w 257175"/>
              <a:gd name="connsiteY19" fmla="*/ 249079 h 847725"/>
              <a:gd name="connsiteX20" fmla="*/ 216694 w 257175"/>
              <a:gd name="connsiteY20" fmla="*/ 794861 h 847725"/>
              <a:gd name="connsiteX21" fmla="*/ 130969 w 257175"/>
              <a:gd name="connsiteY21" fmla="*/ 807244 h 847725"/>
              <a:gd name="connsiteX22" fmla="*/ 45244 w 257175"/>
              <a:gd name="connsiteY22" fmla="*/ 794861 h 847725"/>
              <a:gd name="connsiteX23" fmla="*/ 45244 w 257175"/>
              <a:gd name="connsiteY23" fmla="*/ 635794 h 847725"/>
              <a:gd name="connsiteX24" fmla="*/ 72866 w 257175"/>
              <a:gd name="connsiteY24" fmla="*/ 635794 h 847725"/>
              <a:gd name="connsiteX25" fmla="*/ 130969 w 257175"/>
              <a:gd name="connsiteY25" fmla="*/ 683419 h 847725"/>
              <a:gd name="connsiteX26" fmla="*/ 189071 w 257175"/>
              <a:gd name="connsiteY26" fmla="*/ 635794 h 847725"/>
              <a:gd name="connsiteX27" fmla="*/ 216694 w 257175"/>
              <a:gd name="connsiteY27" fmla="*/ 635794 h 847725"/>
              <a:gd name="connsiteX28" fmla="*/ 216694 w 257175"/>
              <a:gd name="connsiteY28" fmla="*/ 794861 h 847725"/>
              <a:gd name="connsiteX29" fmla="*/ 216694 w 257175"/>
              <a:gd name="connsiteY29" fmla="*/ 464344 h 847725"/>
              <a:gd name="connsiteX30" fmla="*/ 189071 w 257175"/>
              <a:gd name="connsiteY30" fmla="*/ 464344 h 847725"/>
              <a:gd name="connsiteX31" fmla="*/ 130969 w 257175"/>
              <a:gd name="connsiteY31" fmla="*/ 416719 h 847725"/>
              <a:gd name="connsiteX32" fmla="*/ 72866 w 257175"/>
              <a:gd name="connsiteY32" fmla="*/ 464344 h 847725"/>
              <a:gd name="connsiteX33" fmla="*/ 45244 w 257175"/>
              <a:gd name="connsiteY33" fmla="*/ 464344 h 847725"/>
              <a:gd name="connsiteX34" fmla="*/ 45244 w 257175"/>
              <a:gd name="connsiteY34" fmla="*/ 350044 h 847725"/>
              <a:gd name="connsiteX35" fmla="*/ 86201 w 257175"/>
              <a:gd name="connsiteY35" fmla="*/ 282416 h 847725"/>
              <a:gd name="connsiteX36" fmla="*/ 105251 w 257175"/>
              <a:gd name="connsiteY36" fmla="*/ 271939 h 847725"/>
              <a:gd name="connsiteX37" fmla="*/ 106204 w 257175"/>
              <a:gd name="connsiteY37" fmla="*/ 250031 h 847725"/>
              <a:gd name="connsiteX38" fmla="*/ 113824 w 257175"/>
              <a:gd name="connsiteY38" fmla="*/ 121444 h 847725"/>
              <a:gd name="connsiteX39" fmla="*/ 148114 w 257175"/>
              <a:gd name="connsiteY39" fmla="*/ 121444 h 847725"/>
              <a:gd name="connsiteX40" fmla="*/ 155734 w 257175"/>
              <a:gd name="connsiteY40" fmla="*/ 250984 h 847725"/>
              <a:gd name="connsiteX41" fmla="*/ 156686 w 257175"/>
              <a:gd name="connsiteY41" fmla="*/ 272891 h 847725"/>
              <a:gd name="connsiteX42" fmla="*/ 175736 w 257175"/>
              <a:gd name="connsiteY42" fmla="*/ 283369 h 847725"/>
              <a:gd name="connsiteX43" fmla="*/ 216694 w 257175"/>
              <a:gd name="connsiteY43" fmla="*/ 350044 h 847725"/>
              <a:gd name="connsiteX44" fmla="*/ 216694 w 257175"/>
              <a:gd name="connsiteY44" fmla="*/ 4643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7175" h="847725">
                <a:moveTo>
                  <a:pt x="193834" y="249079"/>
                </a:moveTo>
                <a:lnTo>
                  <a:pt x="182404" y="54769"/>
                </a:lnTo>
                <a:lnTo>
                  <a:pt x="197644" y="54769"/>
                </a:lnTo>
                <a:lnTo>
                  <a:pt x="197644" y="45244"/>
                </a:lnTo>
                <a:cubicBezTo>
                  <a:pt x="197644" y="28099"/>
                  <a:pt x="186214" y="13811"/>
                  <a:pt x="170974" y="9049"/>
                </a:cubicBezTo>
                <a:cubicBezTo>
                  <a:pt x="169069" y="8096"/>
                  <a:pt x="167164" y="7144"/>
                  <a:pt x="164306" y="7144"/>
                </a:cubicBezTo>
                <a:lnTo>
                  <a:pt x="159544" y="7144"/>
                </a:lnTo>
                <a:lnTo>
                  <a:pt x="102394" y="7144"/>
                </a:lnTo>
                <a:lnTo>
                  <a:pt x="97631" y="7144"/>
                </a:lnTo>
                <a:cubicBezTo>
                  <a:pt x="94774" y="7144"/>
                  <a:pt x="92869" y="8096"/>
                  <a:pt x="90964" y="9049"/>
                </a:cubicBezTo>
                <a:cubicBezTo>
                  <a:pt x="75724" y="13811"/>
                  <a:pt x="64294" y="28099"/>
                  <a:pt x="64294" y="45244"/>
                </a:cubicBezTo>
                <a:lnTo>
                  <a:pt x="64294" y="54769"/>
                </a:lnTo>
                <a:lnTo>
                  <a:pt x="79534" y="54769"/>
                </a:lnTo>
                <a:lnTo>
                  <a:pt x="68104" y="249079"/>
                </a:lnTo>
                <a:cubicBezTo>
                  <a:pt x="31909" y="268129"/>
                  <a:pt x="7144" y="306229"/>
                  <a:pt x="7144" y="350044"/>
                </a:cubicBezTo>
                <a:lnTo>
                  <a:pt x="7144" y="807244"/>
                </a:lnTo>
                <a:cubicBezTo>
                  <a:pt x="7144" y="828199"/>
                  <a:pt x="62389" y="845344"/>
                  <a:pt x="130969" y="845344"/>
                </a:cubicBezTo>
                <a:cubicBezTo>
                  <a:pt x="199549" y="845344"/>
                  <a:pt x="254794" y="828199"/>
                  <a:pt x="254794" y="807244"/>
                </a:cubicBezTo>
                <a:lnTo>
                  <a:pt x="254794" y="350044"/>
                </a:lnTo>
                <a:cubicBezTo>
                  <a:pt x="254794" y="306229"/>
                  <a:pt x="230029" y="268129"/>
                  <a:pt x="193834" y="249079"/>
                </a:cubicBezTo>
                <a:close/>
                <a:moveTo>
                  <a:pt x="216694" y="794861"/>
                </a:moveTo>
                <a:cubicBezTo>
                  <a:pt x="203359" y="800576"/>
                  <a:pt x="172879" y="807244"/>
                  <a:pt x="130969" y="807244"/>
                </a:cubicBezTo>
                <a:cubicBezTo>
                  <a:pt x="89059" y="807244"/>
                  <a:pt x="58579" y="800576"/>
                  <a:pt x="45244" y="794861"/>
                </a:cubicBezTo>
                <a:lnTo>
                  <a:pt x="45244" y="635794"/>
                </a:lnTo>
                <a:lnTo>
                  <a:pt x="72866" y="635794"/>
                </a:lnTo>
                <a:cubicBezTo>
                  <a:pt x="87154" y="665321"/>
                  <a:pt x="108109" y="683419"/>
                  <a:pt x="130969" y="683419"/>
                </a:cubicBezTo>
                <a:cubicBezTo>
                  <a:pt x="153829" y="683419"/>
                  <a:pt x="175736" y="665321"/>
                  <a:pt x="189071" y="635794"/>
                </a:cubicBezTo>
                <a:lnTo>
                  <a:pt x="216694" y="635794"/>
                </a:lnTo>
                <a:lnTo>
                  <a:pt x="216694" y="794861"/>
                </a:lnTo>
                <a:close/>
                <a:moveTo>
                  <a:pt x="216694" y="464344"/>
                </a:moveTo>
                <a:lnTo>
                  <a:pt x="189071" y="464344"/>
                </a:lnTo>
                <a:cubicBezTo>
                  <a:pt x="174784" y="434816"/>
                  <a:pt x="153829" y="416719"/>
                  <a:pt x="130969" y="416719"/>
                </a:cubicBezTo>
                <a:cubicBezTo>
                  <a:pt x="108109" y="416719"/>
                  <a:pt x="86201" y="434816"/>
                  <a:pt x="72866" y="464344"/>
                </a:cubicBezTo>
                <a:lnTo>
                  <a:pt x="45244" y="464344"/>
                </a:lnTo>
                <a:lnTo>
                  <a:pt x="45244" y="350044"/>
                </a:lnTo>
                <a:cubicBezTo>
                  <a:pt x="45244" y="321469"/>
                  <a:pt x="60484" y="295751"/>
                  <a:pt x="86201" y="282416"/>
                </a:cubicBezTo>
                <a:lnTo>
                  <a:pt x="105251" y="271939"/>
                </a:lnTo>
                <a:lnTo>
                  <a:pt x="106204" y="250031"/>
                </a:lnTo>
                <a:lnTo>
                  <a:pt x="113824" y="121444"/>
                </a:lnTo>
                <a:lnTo>
                  <a:pt x="148114" y="121444"/>
                </a:lnTo>
                <a:lnTo>
                  <a:pt x="155734" y="250984"/>
                </a:lnTo>
                <a:lnTo>
                  <a:pt x="156686" y="272891"/>
                </a:lnTo>
                <a:lnTo>
                  <a:pt x="175736" y="283369"/>
                </a:lnTo>
                <a:cubicBezTo>
                  <a:pt x="201454" y="295751"/>
                  <a:pt x="216694" y="321469"/>
                  <a:pt x="216694" y="350044"/>
                </a:cubicBezTo>
                <a:lnTo>
                  <a:pt x="216694" y="464344"/>
                </a:lnTo>
                <a:close/>
              </a:path>
            </a:pathLst>
          </a:custGeom>
          <a:solidFill>
            <a:schemeClr val="bg1"/>
          </a:solidFill>
          <a:ln w="9525" cap="flat">
            <a:noFill/>
            <a:prstDash val="solid"/>
            <a:miter/>
          </a:ln>
        </p:spPr>
        <p:txBody>
          <a:bodyPr rtlCol="0" anchor="ctr"/>
          <a:lstStyle/>
          <a:p>
            <a:endParaRPr lang="el-GR"/>
          </a:p>
        </p:txBody>
      </p:sp>
      <p:sp>
        <p:nvSpPr>
          <p:cNvPr id="16" name="Γραφικό 13" descr="Δίκτυο">
            <a:extLst>
              <a:ext uri="{FF2B5EF4-FFF2-40B4-BE49-F238E27FC236}">
                <a16:creationId xmlns:a16="http://schemas.microsoft.com/office/drawing/2014/main" xmlns="" id="{239270CF-0035-42D8-ACA5-540CBE50FC48}"/>
              </a:ext>
            </a:extLst>
          </p:cNvPr>
          <p:cNvSpPr/>
          <p:nvPr/>
        </p:nvSpPr>
        <p:spPr>
          <a:xfrm>
            <a:off x="5221605" y="5049157"/>
            <a:ext cx="723900" cy="685800"/>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bg1"/>
          </a:solidFill>
          <a:ln w="9525" cap="flat">
            <a:noFill/>
            <a:prstDash val="solid"/>
            <a:miter/>
          </a:ln>
        </p:spPr>
        <p:txBody>
          <a:bodyPr rtlCol="0" anchor="ctr"/>
          <a:lstStyle/>
          <a:p>
            <a:endParaRPr lang="el-GR"/>
          </a:p>
        </p:txBody>
      </p:sp>
      <p:grpSp>
        <p:nvGrpSpPr>
          <p:cNvPr id="21" name="Γραφικό 19" descr="Χρονόμετρο">
            <a:extLst>
              <a:ext uri="{FF2B5EF4-FFF2-40B4-BE49-F238E27FC236}">
                <a16:creationId xmlns:a16="http://schemas.microsoft.com/office/drawing/2014/main" xmlns="" id="{FEC689CD-F2BE-4C91-B122-14AD1FC6FF23}"/>
              </a:ext>
            </a:extLst>
          </p:cNvPr>
          <p:cNvGrpSpPr/>
          <p:nvPr/>
        </p:nvGrpSpPr>
        <p:grpSpPr>
          <a:xfrm>
            <a:off x="5705614" y="2268100"/>
            <a:ext cx="835695" cy="853960"/>
            <a:chOff x="5638800" y="2971800"/>
            <a:chExt cx="914400" cy="914400"/>
          </a:xfrm>
          <a:solidFill>
            <a:schemeClr val="bg1"/>
          </a:solidFill>
        </p:grpSpPr>
        <p:sp>
          <p:nvSpPr>
            <p:cNvPr id="22" name="Ελεύθερη σχεδίαση: Σχήμα 21">
              <a:extLst>
                <a:ext uri="{FF2B5EF4-FFF2-40B4-BE49-F238E27FC236}">
                  <a16:creationId xmlns:a16="http://schemas.microsoft.com/office/drawing/2014/main" xmlns="" id="{9288B6EE-AC90-4C93-928B-502D505C2BE1}"/>
                </a:ext>
              </a:extLst>
            </p:cNvPr>
            <p:cNvSpPr/>
            <p:nvPr/>
          </p:nvSpPr>
          <p:spPr>
            <a:xfrm>
              <a:off x="6069806" y="3259931"/>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noFill/>
              <a:prstDash val="solid"/>
              <a:miter/>
            </a:ln>
          </p:spPr>
          <p:txBody>
            <a:bodyPr rtlCol="0" anchor="ctr"/>
            <a:lstStyle/>
            <a:p>
              <a:endParaRPr lang="el-GR"/>
            </a:p>
          </p:txBody>
        </p:sp>
        <p:sp>
          <p:nvSpPr>
            <p:cNvPr id="23" name="Ελεύθερη σχεδίαση: Σχήμα 22">
              <a:extLst>
                <a:ext uri="{FF2B5EF4-FFF2-40B4-BE49-F238E27FC236}">
                  <a16:creationId xmlns:a16="http://schemas.microsoft.com/office/drawing/2014/main" xmlns="" id="{32DA5267-F203-4079-B1F4-ACA35054F5C1}"/>
                </a:ext>
              </a:extLst>
            </p:cNvPr>
            <p:cNvSpPr/>
            <p:nvPr/>
          </p:nvSpPr>
          <p:spPr>
            <a:xfrm>
              <a:off x="6069806" y="3640931"/>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noFill/>
              <a:prstDash val="solid"/>
              <a:miter/>
            </a:ln>
          </p:spPr>
          <p:txBody>
            <a:bodyPr rtlCol="0" anchor="ctr"/>
            <a:lstStyle/>
            <a:p>
              <a:endParaRPr lang="el-GR"/>
            </a:p>
          </p:txBody>
        </p:sp>
        <p:sp>
          <p:nvSpPr>
            <p:cNvPr id="24" name="Ελεύθερη σχεδίαση: Σχήμα 23">
              <a:extLst>
                <a:ext uri="{FF2B5EF4-FFF2-40B4-BE49-F238E27FC236}">
                  <a16:creationId xmlns:a16="http://schemas.microsoft.com/office/drawing/2014/main" xmlns="" id="{72031B9D-FAD9-4009-A18C-0B98D5D6BCFC}"/>
                </a:ext>
              </a:extLst>
            </p:cNvPr>
            <p:cNvSpPr/>
            <p:nvPr/>
          </p:nvSpPr>
          <p:spPr>
            <a:xfrm>
              <a:off x="6260306" y="344090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noFill/>
              <a:prstDash val="solid"/>
              <a:miter/>
            </a:ln>
          </p:spPr>
          <p:txBody>
            <a:bodyPr rtlCol="0" anchor="ctr"/>
            <a:lstStyle/>
            <a:p>
              <a:endParaRPr lang="el-GR"/>
            </a:p>
          </p:txBody>
        </p:sp>
        <p:sp>
          <p:nvSpPr>
            <p:cNvPr id="25" name="Ελεύθερη σχεδίαση: Σχήμα 24">
              <a:extLst>
                <a:ext uri="{FF2B5EF4-FFF2-40B4-BE49-F238E27FC236}">
                  <a16:creationId xmlns:a16="http://schemas.microsoft.com/office/drawing/2014/main" xmlns="" id="{77BA6500-79D1-4D1F-BF7F-9207C8485809}"/>
                </a:ext>
              </a:extLst>
            </p:cNvPr>
            <p:cNvSpPr/>
            <p:nvPr/>
          </p:nvSpPr>
          <p:spPr>
            <a:xfrm>
              <a:off x="5879306" y="344090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grpFill/>
            <a:ln w="9525" cap="flat">
              <a:noFill/>
              <a:prstDash val="solid"/>
              <a:miter/>
            </a:ln>
          </p:spPr>
          <p:txBody>
            <a:bodyPr rtlCol="0" anchor="ctr"/>
            <a:lstStyle/>
            <a:p>
              <a:endParaRPr lang="el-GR"/>
            </a:p>
          </p:txBody>
        </p:sp>
        <p:sp>
          <p:nvSpPr>
            <p:cNvPr id="27" name="Ελεύθερη σχεδίαση: Σχήμα 26">
              <a:extLst>
                <a:ext uri="{FF2B5EF4-FFF2-40B4-BE49-F238E27FC236}">
                  <a16:creationId xmlns:a16="http://schemas.microsoft.com/office/drawing/2014/main" xmlns="" id="{1F3D0887-A009-4D19-A48D-23E0A9C9B765}"/>
                </a:ext>
              </a:extLst>
            </p:cNvPr>
            <p:cNvSpPr/>
            <p:nvPr/>
          </p:nvSpPr>
          <p:spPr>
            <a:xfrm>
              <a:off x="6069806" y="3326606"/>
              <a:ext cx="133350" cy="247650"/>
            </a:xfrm>
            <a:custGeom>
              <a:avLst/>
              <a:gdLst>
                <a:gd name="connsiteX0" fmla="*/ 45244 w 133350"/>
                <a:gd name="connsiteY0" fmla="*/ 7144 h 247650"/>
                <a:gd name="connsiteX1" fmla="*/ 7144 w 133350"/>
                <a:gd name="connsiteY1" fmla="*/ 7144 h 247650"/>
                <a:gd name="connsiteX2" fmla="*/ 7144 w 133350"/>
                <a:gd name="connsiteY2" fmla="*/ 140494 h 247650"/>
                <a:gd name="connsiteX3" fmla="*/ 12859 w 133350"/>
                <a:gd name="connsiteY3" fmla="*/ 153829 h 247650"/>
                <a:gd name="connsiteX4" fmla="*/ 107156 w 133350"/>
                <a:gd name="connsiteY4" fmla="*/ 248126 h 247650"/>
                <a:gd name="connsiteX5" fmla="*/ 133826 w 133350"/>
                <a:gd name="connsiteY5" fmla="*/ 221456 h 247650"/>
                <a:gd name="connsiteX6" fmla="*/ 45244 w 133350"/>
                <a:gd name="connsiteY6" fmla="*/ 132874 h 247650"/>
                <a:gd name="connsiteX7" fmla="*/ 45244 w 133350"/>
                <a:gd name="connsiteY7"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47650">
                  <a:moveTo>
                    <a:pt x="45244" y="7144"/>
                  </a:moveTo>
                  <a:lnTo>
                    <a:pt x="7144" y="7144"/>
                  </a:lnTo>
                  <a:lnTo>
                    <a:pt x="7144" y="140494"/>
                  </a:lnTo>
                  <a:cubicBezTo>
                    <a:pt x="7144" y="145256"/>
                    <a:pt x="9049" y="150019"/>
                    <a:pt x="12859" y="153829"/>
                  </a:cubicBezTo>
                  <a:lnTo>
                    <a:pt x="107156" y="248126"/>
                  </a:lnTo>
                  <a:lnTo>
                    <a:pt x="133826" y="221456"/>
                  </a:lnTo>
                  <a:lnTo>
                    <a:pt x="45244" y="132874"/>
                  </a:lnTo>
                  <a:lnTo>
                    <a:pt x="45244" y="7144"/>
                  </a:lnTo>
                  <a:close/>
                </a:path>
              </a:pathLst>
            </a:custGeom>
            <a:grpFill/>
            <a:ln w="9525" cap="flat">
              <a:noFill/>
              <a:prstDash val="solid"/>
              <a:miter/>
            </a:ln>
          </p:spPr>
          <p:txBody>
            <a:bodyPr rtlCol="0" anchor="ctr"/>
            <a:lstStyle/>
            <a:p>
              <a:endParaRPr lang="el-GR"/>
            </a:p>
          </p:txBody>
        </p:sp>
        <p:sp>
          <p:nvSpPr>
            <p:cNvPr id="36" name="Ελεύθερη σχεδίαση: Σχήμα 35">
              <a:extLst>
                <a:ext uri="{FF2B5EF4-FFF2-40B4-BE49-F238E27FC236}">
                  <a16:creationId xmlns:a16="http://schemas.microsoft.com/office/drawing/2014/main" xmlns="" id="{C2829F0B-075C-409A-B487-8F385C0F7E11}"/>
                </a:ext>
              </a:extLst>
            </p:cNvPr>
            <p:cNvSpPr/>
            <p:nvPr/>
          </p:nvSpPr>
          <p:spPr>
            <a:xfrm>
              <a:off x="5765297" y="3050381"/>
              <a:ext cx="657225" cy="752475"/>
            </a:xfrm>
            <a:custGeom>
              <a:avLst/>
              <a:gdLst>
                <a:gd name="connsiteX0" fmla="*/ 330703 w 657225"/>
                <a:gd name="connsiteY0" fmla="*/ 692944 h 752475"/>
                <a:gd name="connsiteX1" fmla="*/ 64003 w 657225"/>
                <a:gd name="connsiteY1" fmla="*/ 426244 h 752475"/>
                <a:gd name="connsiteX2" fmla="*/ 330703 w 657225"/>
                <a:gd name="connsiteY2" fmla="*/ 159544 h 752475"/>
                <a:gd name="connsiteX3" fmla="*/ 597403 w 657225"/>
                <a:gd name="connsiteY3" fmla="*/ 426244 h 752475"/>
                <a:gd name="connsiteX4" fmla="*/ 330703 w 657225"/>
                <a:gd name="connsiteY4" fmla="*/ 692944 h 752475"/>
                <a:gd name="connsiteX5" fmla="*/ 330703 w 657225"/>
                <a:gd name="connsiteY5" fmla="*/ 692944 h 752475"/>
                <a:gd name="connsiteX6" fmla="*/ 556445 w 657225"/>
                <a:gd name="connsiteY6" fmla="*/ 193834 h 752475"/>
                <a:gd name="connsiteX7" fmla="*/ 585020 w 657225"/>
                <a:gd name="connsiteY7" fmla="*/ 165259 h 752475"/>
                <a:gd name="connsiteX8" fmla="*/ 584068 w 657225"/>
                <a:gd name="connsiteY8" fmla="*/ 125254 h 752475"/>
                <a:gd name="connsiteX9" fmla="*/ 544063 w 657225"/>
                <a:gd name="connsiteY9" fmla="*/ 124301 h 752475"/>
                <a:gd name="connsiteX10" fmla="*/ 511678 w 657225"/>
                <a:gd name="connsiteY10" fmla="*/ 157639 h 752475"/>
                <a:gd name="connsiteX11" fmla="*/ 359278 w 657225"/>
                <a:gd name="connsiteY11" fmla="*/ 104299 h 752475"/>
                <a:gd name="connsiteX12" fmla="*/ 359278 w 657225"/>
                <a:gd name="connsiteY12" fmla="*/ 64294 h 752475"/>
                <a:gd name="connsiteX13" fmla="*/ 445003 w 657225"/>
                <a:gd name="connsiteY13" fmla="*/ 64294 h 752475"/>
                <a:gd name="connsiteX14" fmla="*/ 445003 w 657225"/>
                <a:gd name="connsiteY14" fmla="*/ 7144 h 752475"/>
                <a:gd name="connsiteX15" fmla="*/ 216403 w 657225"/>
                <a:gd name="connsiteY15" fmla="*/ 7144 h 752475"/>
                <a:gd name="connsiteX16" fmla="*/ 216403 w 657225"/>
                <a:gd name="connsiteY16" fmla="*/ 64294 h 752475"/>
                <a:gd name="connsiteX17" fmla="*/ 302128 w 657225"/>
                <a:gd name="connsiteY17" fmla="*/ 64294 h 752475"/>
                <a:gd name="connsiteX18" fmla="*/ 302128 w 657225"/>
                <a:gd name="connsiteY18" fmla="*/ 103346 h 752475"/>
                <a:gd name="connsiteX19" fmla="*/ 9710 w 657225"/>
                <a:gd name="connsiteY19" fmla="*/ 385286 h 752475"/>
                <a:gd name="connsiteX20" fmla="*/ 223070 w 657225"/>
                <a:gd name="connsiteY20" fmla="*/ 731044 h 752475"/>
                <a:gd name="connsiteX21" fmla="*/ 606928 w 657225"/>
                <a:gd name="connsiteY21" fmla="*/ 596741 h 752475"/>
                <a:gd name="connsiteX22" fmla="*/ 556445 w 657225"/>
                <a:gd name="connsiteY22" fmla="*/ 193834 h 752475"/>
                <a:gd name="connsiteX23" fmla="*/ 556445 w 657225"/>
                <a:gd name="connsiteY23" fmla="*/ 19383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225" h="752475">
                  <a:moveTo>
                    <a:pt x="330703" y="692944"/>
                  </a:moveTo>
                  <a:cubicBezTo>
                    <a:pt x="183065" y="692944"/>
                    <a:pt x="64003" y="573881"/>
                    <a:pt x="64003" y="426244"/>
                  </a:cubicBezTo>
                  <a:cubicBezTo>
                    <a:pt x="64003" y="278606"/>
                    <a:pt x="183065" y="159544"/>
                    <a:pt x="330703" y="159544"/>
                  </a:cubicBezTo>
                  <a:cubicBezTo>
                    <a:pt x="478340" y="159544"/>
                    <a:pt x="597403" y="278606"/>
                    <a:pt x="597403" y="426244"/>
                  </a:cubicBezTo>
                  <a:cubicBezTo>
                    <a:pt x="597403" y="573881"/>
                    <a:pt x="478340" y="692944"/>
                    <a:pt x="330703" y="692944"/>
                  </a:cubicBezTo>
                  <a:lnTo>
                    <a:pt x="330703" y="692944"/>
                  </a:lnTo>
                  <a:close/>
                  <a:moveTo>
                    <a:pt x="556445" y="193834"/>
                  </a:moveTo>
                  <a:lnTo>
                    <a:pt x="585020" y="165259"/>
                  </a:lnTo>
                  <a:cubicBezTo>
                    <a:pt x="595498" y="153829"/>
                    <a:pt x="595498" y="136684"/>
                    <a:pt x="584068" y="125254"/>
                  </a:cubicBezTo>
                  <a:cubicBezTo>
                    <a:pt x="573590" y="114776"/>
                    <a:pt x="555493" y="113824"/>
                    <a:pt x="544063" y="124301"/>
                  </a:cubicBezTo>
                  <a:lnTo>
                    <a:pt x="511678" y="157639"/>
                  </a:lnTo>
                  <a:cubicBezTo>
                    <a:pt x="465958" y="127159"/>
                    <a:pt x="413570" y="108109"/>
                    <a:pt x="359278" y="104299"/>
                  </a:cubicBezTo>
                  <a:lnTo>
                    <a:pt x="359278" y="64294"/>
                  </a:lnTo>
                  <a:lnTo>
                    <a:pt x="445003" y="64294"/>
                  </a:lnTo>
                  <a:lnTo>
                    <a:pt x="445003" y="7144"/>
                  </a:lnTo>
                  <a:lnTo>
                    <a:pt x="216403" y="7144"/>
                  </a:lnTo>
                  <a:lnTo>
                    <a:pt x="216403" y="64294"/>
                  </a:lnTo>
                  <a:lnTo>
                    <a:pt x="302128" y="64294"/>
                  </a:lnTo>
                  <a:lnTo>
                    <a:pt x="302128" y="103346"/>
                  </a:lnTo>
                  <a:cubicBezTo>
                    <a:pt x="150680" y="116681"/>
                    <a:pt x="28760" y="233839"/>
                    <a:pt x="9710" y="385286"/>
                  </a:cubicBezTo>
                  <a:cubicBezTo>
                    <a:pt x="-9340" y="536734"/>
                    <a:pt x="79243" y="680561"/>
                    <a:pt x="223070" y="731044"/>
                  </a:cubicBezTo>
                  <a:cubicBezTo>
                    <a:pt x="366898" y="781526"/>
                    <a:pt x="525965" y="726281"/>
                    <a:pt x="606928" y="596741"/>
                  </a:cubicBezTo>
                  <a:cubicBezTo>
                    <a:pt x="687890" y="467201"/>
                    <a:pt x="665030" y="299561"/>
                    <a:pt x="556445" y="193834"/>
                  </a:cubicBezTo>
                  <a:lnTo>
                    <a:pt x="556445" y="193834"/>
                  </a:lnTo>
                  <a:close/>
                </a:path>
              </a:pathLst>
            </a:custGeom>
            <a:grpFill/>
            <a:ln w="9525" cap="flat">
              <a:noFill/>
              <a:prstDash val="solid"/>
              <a:miter/>
            </a:ln>
          </p:spPr>
          <p:txBody>
            <a:bodyPr rtlCol="0" anchor="ctr"/>
            <a:lstStyle/>
            <a:p>
              <a:endParaRPr lang="el-GR" dirty="0"/>
            </a:p>
          </p:txBody>
        </p:sp>
      </p:grpSp>
      <p:grpSp>
        <p:nvGrpSpPr>
          <p:cNvPr id="42" name="Γραφικό 40" descr="Ημερήσιο ημερολόγιο">
            <a:extLst>
              <a:ext uri="{FF2B5EF4-FFF2-40B4-BE49-F238E27FC236}">
                <a16:creationId xmlns:a16="http://schemas.microsoft.com/office/drawing/2014/main" xmlns="" id="{1163274E-FA10-450F-AC1D-90A33A3C2A85}"/>
              </a:ext>
            </a:extLst>
          </p:cNvPr>
          <p:cNvGrpSpPr/>
          <p:nvPr/>
        </p:nvGrpSpPr>
        <p:grpSpPr>
          <a:xfrm>
            <a:off x="3378395" y="2291231"/>
            <a:ext cx="821710" cy="847725"/>
            <a:chOff x="5638800" y="2971800"/>
            <a:chExt cx="914400" cy="914400"/>
          </a:xfrm>
          <a:solidFill>
            <a:schemeClr val="bg1"/>
          </a:solidFill>
        </p:grpSpPr>
        <p:sp>
          <p:nvSpPr>
            <p:cNvPr id="63" name="Ελεύθερη σχεδίαση: Σχήμα 62">
              <a:extLst>
                <a:ext uri="{FF2B5EF4-FFF2-40B4-BE49-F238E27FC236}">
                  <a16:creationId xmlns:a16="http://schemas.microsoft.com/office/drawing/2014/main" xmlns="" id="{21C01C5E-771E-406D-96BA-04C1498E907D}"/>
                </a:ext>
              </a:extLst>
            </p:cNvPr>
            <p:cNvSpPr/>
            <p:nvPr/>
          </p:nvSpPr>
          <p:spPr>
            <a:xfrm>
              <a:off x="5879306" y="3098006"/>
              <a:ext cx="66675" cy="123825"/>
            </a:xfrm>
            <a:custGeom>
              <a:avLst/>
              <a:gdLst>
                <a:gd name="connsiteX0" fmla="*/ 35719 w 66675"/>
                <a:gd name="connsiteY0" fmla="*/ 121444 h 123825"/>
                <a:gd name="connsiteX1" fmla="*/ 64294 w 66675"/>
                <a:gd name="connsiteY1" fmla="*/ 92869 h 123825"/>
                <a:gd name="connsiteX2" fmla="*/ 64294 w 66675"/>
                <a:gd name="connsiteY2" fmla="*/ 35719 h 123825"/>
                <a:gd name="connsiteX3" fmla="*/ 35719 w 66675"/>
                <a:gd name="connsiteY3" fmla="*/ 7144 h 123825"/>
                <a:gd name="connsiteX4" fmla="*/ 7144 w 66675"/>
                <a:gd name="connsiteY4" fmla="*/ 35719 h 123825"/>
                <a:gd name="connsiteX5" fmla="*/ 7144 w 66675"/>
                <a:gd name="connsiteY5" fmla="*/ 92869 h 123825"/>
                <a:gd name="connsiteX6" fmla="*/ 35719 w 66675"/>
                <a:gd name="connsiteY6" fmla="*/ 1214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23825">
                  <a:moveTo>
                    <a:pt x="35719" y="121444"/>
                  </a:moveTo>
                  <a:cubicBezTo>
                    <a:pt x="51911" y="121444"/>
                    <a:pt x="64294" y="109061"/>
                    <a:pt x="64294" y="92869"/>
                  </a:cubicBezTo>
                  <a:lnTo>
                    <a:pt x="64294" y="35719"/>
                  </a:lnTo>
                  <a:cubicBezTo>
                    <a:pt x="64294" y="19526"/>
                    <a:pt x="51911" y="7144"/>
                    <a:pt x="35719" y="7144"/>
                  </a:cubicBezTo>
                  <a:cubicBezTo>
                    <a:pt x="19526" y="7144"/>
                    <a:pt x="7144" y="19526"/>
                    <a:pt x="7144" y="35719"/>
                  </a:cubicBezTo>
                  <a:lnTo>
                    <a:pt x="7144" y="92869"/>
                  </a:lnTo>
                  <a:cubicBezTo>
                    <a:pt x="7144" y="109061"/>
                    <a:pt x="19526" y="121444"/>
                    <a:pt x="35719" y="121444"/>
                  </a:cubicBezTo>
                  <a:close/>
                </a:path>
              </a:pathLst>
            </a:custGeom>
            <a:grpFill/>
            <a:ln w="9525" cap="flat">
              <a:noFill/>
              <a:prstDash val="solid"/>
              <a:miter/>
            </a:ln>
          </p:spPr>
          <p:txBody>
            <a:bodyPr rtlCol="0" anchor="ctr"/>
            <a:lstStyle/>
            <a:p>
              <a:endParaRPr lang="el-GR"/>
            </a:p>
          </p:txBody>
        </p:sp>
        <p:sp>
          <p:nvSpPr>
            <p:cNvPr id="64" name="Ελεύθερη σχεδίαση: Σχήμα 63">
              <a:extLst>
                <a:ext uri="{FF2B5EF4-FFF2-40B4-BE49-F238E27FC236}">
                  <a16:creationId xmlns:a16="http://schemas.microsoft.com/office/drawing/2014/main" xmlns="" id="{E02DE4A4-4A61-4CCD-9134-193030AFF40B}"/>
                </a:ext>
              </a:extLst>
            </p:cNvPr>
            <p:cNvSpPr/>
            <p:nvPr/>
          </p:nvSpPr>
          <p:spPr>
            <a:xfrm>
              <a:off x="5765006" y="3326606"/>
              <a:ext cx="657225" cy="428625"/>
            </a:xfrm>
            <a:custGeom>
              <a:avLst/>
              <a:gdLst>
                <a:gd name="connsiteX0" fmla="*/ 64294 w 657225"/>
                <a:gd name="connsiteY0" fmla="*/ 292894 h 428625"/>
                <a:gd name="connsiteX1" fmla="*/ 216694 w 657225"/>
                <a:gd name="connsiteY1" fmla="*/ 292894 h 428625"/>
                <a:gd name="connsiteX2" fmla="*/ 216694 w 657225"/>
                <a:gd name="connsiteY2" fmla="*/ 369094 h 428625"/>
                <a:gd name="connsiteX3" fmla="*/ 64294 w 657225"/>
                <a:gd name="connsiteY3" fmla="*/ 369094 h 428625"/>
                <a:gd name="connsiteX4" fmla="*/ 64294 w 657225"/>
                <a:gd name="connsiteY4" fmla="*/ 292894 h 428625"/>
                <a:gd name="connsiteX5" fmla="*/ 64294 w 657225"/>
                <a:gd name="connsiteY5" fmla="*/ 178594 h 428625"/>
                <a:gd name="connsiteX6" fmla="*/ 216694 w 657225"/>
                <a:gd name="connsiteY6" fmla="*/ 178594 h 428625"/>
                <a:gd name="connsiteX7" fmla="*/ 216694 w 657225"/>
                <a:gd name="connsiteY7" fmla="*/ 254794 h 428625"/>
                <a:gd name="connsiteX8" fmla="*/ 64294 w 657225"/>
                <a:gd name="connsiteY8" fmla="*/ 254794 h 428625"/>
                <a:gd name="connsiteX9" fmla="*/ 64294 w 657225"/>
                <a:gd name="connsiteY9" fmla="*/ 178594 h 428625"/>
                <a:gd name="connsiteX10" fmla="*/ 64294 w 657225"/>
                <a:gd name="connsiteY10" fmla="*/ 64294 h 428625"/>
                <a:gd name="connsiteX11" fmla="*/ 216694 w 657225"/>
                <a:gd name="connsiteY11" fmla="*/ 64294 h 428625"/>
                <a:gd name="connsiteX12" fmla="*/ 216694 w 657225"/>
                <a:gd name="connsiteY12" fmla="*/ 140494 h 428625"/>
                <a:gd name="connsiteX13" fmla="*/ 64294 w 657225"/>
                <a:gd name="connsiteY13" fmla="*/ 140494 h 428625"/>
                <a:gd name="connsiteX14" fmla="*/ 64294 w 657225"/>
                <a:gd name="connsiteY14" fmla="*/ 64294 h 428625"/>
                <a:gd name="connsiteX15" fmla="*/ 407194 w 657225"/>
                <a:gd name="connsiteY15" fmla="*/ 64294 h 428625"/>
                <a:gd name="connsiteX16" fmla="*/ 407194 w 657225"/>
                <a:gd name="connsiteY16" fmla="*/ 140494 h 428625"/>
                <a:gd name="connsiteX17" fmla="*/ 254794 w 657225"/>
                <a:gd name="connsiteY17" fmla="*/ 140494 h 428625"/>
                <a:gd name="connsiteX18" fmla="*/ 254794 w 657225"/>
                <a:gd name="connsiteY18" fmla="*/ 64294 h 428625"/>
                <a:gd name="connsiteX19" fmla="*/ 407194 w 657225"/>
                <a:gd name="connsiteY19" fmla="*/ 64294 h 428625"/>
                <a:gd name="connsiteX20" fmla="*/ 597694 w 657225"/>
                <a:gd name="connsiteY20" fmla="*/ 64294 h 428625"/>
                <a:gd name="connsiteX21" fmla="*/ 597694 w 657225"/>
                <a:gd name="connsiteY21" fmla="*/ 140494 h 428625"/>
                <a:gd name="connsiteX22" fmla="*/ 445294 w 657225"/>
                <a:gd name="connsiteY22" fmla="*/ 140494 h 428625"/>
                <a:gd name="connsiteX23" fmla="*/ 445294 w 657225"/>
                <a:gd name="connsiteY23" fmla="*/ 64294 h 428625"/>
                <a:gd name="connsiteX24" fmla="*/ 597694 w 657225"/>
                <a:gd name="connsiteY24" fmla="*/ 64294 h 428625"/>
                <a:gd name="connsiteX25" fmla="*/ 597694 w 657225"/>
                <a:gd name="connsiteY25" fmla="*/ 254794 h 428625"/>
                <a:gd name="connsiteX26" fmla="*/ 445294 w 657225"/>
                <a:gd name="connsiteY26" fmla="*/ 254794 h 428625"/>
                <a:gd name="connsiteX27" fmla="*/ 445294 w 657225"/>
                <a:gd name="connsiteY27" fmla="*/ 178594 h 428625"/>
                <a:gd name="connsiteX28" fmla="*/ 597694 w 657225"/>
                <a:gd name="connsiteY28" fmla="*/ 178594 h 428625"/>
                <a:gd name="connsiteX29" fmla="*/ 597694 w 657225"/>
                <a:gd name="connsiteY29" fmla="*/ 254794 h 428625"/>
                <a:gd name="connsiteX30" fmla="*/ 597694 w 657225"/>
                <a:gd name="connsiteY30" fmla="*/ 369094 h 428625"/>
                <a:gd name="connsiteX31" fmla="*/ 445294 w 657225"/>
                <a:gd name="connsiteY31" fmla="*/ 369094 h 428625"/>
                <a:gd name="connsiteX32" fmla="*/ 445294 w 657225"/>
                <a:gd name="connsiteY32" fmla="*/ 292894 h 428625"/>
                <a:gd name="connsiteX33" fmla="*/ 597694 w 657225"/>
                <a:gd name="connsiteY33" fmla="*/ 292894 h 428625"/>
                <a:gd name="connsiteX34" fmla="*/ 597694 w 657225"/>
                <a:gd name="connsiteY34" fmla="*/ 369094 h 428625"/>
                <a:gd name="connsiteX35" fmla="*/ 254794 w 657225"/>
                <a:gd name="connsiteY35" fmla="*/ 254794 h 428625"/>
                <a:gd name="connsiteX36" fmla="*/ 254794 w 657225"/>
                <a:gd name="connsiteY36" fmla="*/ 178594 h 428625"/>
                <a:gd name="connsiteX37" fmla="*/ 407194 w 657225"/>
                <a:gd name="connsiteY37" fmla="*/ 178594 h 428625"/>
                <a:gd name="connsiteX38" fmla="*/ 407194 w 657225"/>
                <a:gd name="connsiteY38" fmla="*/ 254794 h 428625"/>
                <a:gd name="connsiteX39" fmla="*/ 254794 w 657225"/>
                <a:gd name="connsiteY39" fmla="*/ 254794 h 428625"/>
                <a:gd name="connsiteX40" fmla="*/ 254794 w 657225"/>
                <a:gd name="connsiteY40" fmla="*/ 369094 h 428625"/>
                <a:gd name="connsiteX41" fmla="*/ 254794 w 657225"/>
                <a:gd name="connsiteY41" fmla="*/ 292894 h 428625"/>
                <a:gd name="connsiteX42" fmla="*/ 407194 w 657225"/>
                <a:gd name="connsiteY42" fmla="*/ 292894 h 428625"/>
                <a:gd name="connsiteX43" fmla="*/ 407194 w 657225"/>
                <a:gd name="connsiteY43" fmla="*/ 369094 h 428625"/>
                <a:gd name="connsiteX44" fmla="*/ 254794 w 657225"/>
                <a:gd name="connsiteY44" fmla="*/ 369094 h 428625"/>
                <a:gd name="connsiteX45" fmla="*/ 7144 w 657225"/>
                <a:gd name="connsiteY45" fmla="*/ 426244 h 428625"/>
                <a:gd name="connsiteX46" fmla="*/ 654844 w 657225"/>
                <a:gd name="connsiteY46" fmla="*/ 426244 h 428625"/>
                <a:gd name="connsiteX47" fmla="*/ 654844 w 657225"/>
                <a:gd name="connsiteY47" fmla="*/ 7144 h 428625"/>
                <a:gd name="connsiteX48" fmla="*/ 7144 w 657225"/>
                <a:gd name="connsiteY48" fmla="*/ 7144 h 428625"/>
                <a:gd name="connsiteX49" fmla="*/ 7144 w 657225"/>
                <a:gd name="connsiteY49" fmla="*/ 4262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7225" h="428625">
                  <a:moveTo>
                    <a:pt x="64294" y="292894"/>
                  </a:moveTo>
                  <a:lnTo>
                    <a:pt x="216694" y="292894"/>
                  </a:lnTo>
                  <a:lnTo>
                    <a:pt x="216694" y="369094"/>
                  </a:lnTo>
                  <a:lnTo>
                    <a:pt x="64294" y="369094"/>
                  </a:lnTo>
                  <a:lnTo>
                    <a:pt x="64294" y="292894"/>
                  </a:lnTo>
                  <a:close/>
                  <a:moveTo>
                    <a:pt x="64294" y="178594"/>
                  </a:moveTo>
                  <a:lnTo>
                    <a:pt x="216694" y="178594"/>
                  </a:lnTo>
                  <a:lnTo>
                    <a:pt x="216694" y="254794"/>
                  </a:lnTo>
                  <a:lnTo>
                    <a:pt x="64294" y="254794"/>
                  </a:lnTo>
                  <a:lnTo>
                    <a:pt x="64294" y="178594"/>
                  </a:lnTo>
                  <a:close/>
                  <a:moveTo>
                    <a:pt x="64294" y="64294"/>
                  </a:moveTo>
                  <a:lnTo>
                    <a:pt x="216694" y="64294"/>
                  </a:lnTo>
                  <a:lnTo>
                    <a:pt x="216694" y="140494"/>
                  </a:lnTo>
                  <a:lnTo>
                    <a:pt x="64294" y="140494"/>
                  </a:lnTo>
                  <a:lnTo>
                    <a:pt x="64294" y="64294"/>
                  </a:lnTo>
                  <a:close/>
                  <a:moveTo>
                    <a:pt x="407194" y="64294"/>
                  </a:moveTo>
                  <a:lnTo>
                    <a:pt x="407194" y="140494"/>
                  </a:lnTo>
                  <a:lnTo>
                    <a:pt x="254794" y="140494"/>
                  </a:lnTo>
                  <a:lnTo>
                    <a:pt x="254794" y="64294"/>
                  </a:lnTo>
                  <a:lnTo>
                    <a:pt x="407194" y="64294"/>
                  </a:lnTo>
                  <a:close/>
                  <a:moveTo>
                    <a:pt x="597694" y="64294"/>
                  </a:moveTo>
                  <a:lnTo>
                    <a:pt x="597694" y="140494"/>
                  </a:lnTo>
                  <a:lnTo>
                    <a:pt x="445294" y="140494"/>
                  </a:lnTo>
                  <a:lnTo>
                    <a:pt x="445294" y="64294"/>
                  </a:lnTo>
                  <a:lnTo>
                    <a:pt x="597694" y="64294"/>
                  </a:lnTo>
                  <a:close/>
                  <a:moveTo>
                    <a:pt x="597694" y="254794"/>
                  </a:moveTo>
                  <a:lnTo>
                    <a:pt x="445294" y="254794"/>
                  </a:lnTo>
                  <a:lnTo>
                    <a:pt x="445294" y="178594"/>
                  </a:lnTo>
                  <a:lnTo>
                    <a:pt x="597694" y="178594"/>
                  </a:lnTo>
                  <a:lnTo>
                    <a:pt x="597694" y="254794"/>
                  </a:lnTo>
                  <a:close/>
                  <a:moveTo>
                    <a:pt x="597694" y="369094"/>
                  </a:moveTo>
                  <a:lnTo>
                    <a:pt x="445294" y="369094"/>
                  </a:lnTo>
                  <a:lnTo>
                    <a:pt x="445294" y="292894"/>
                  </a:lnTo>
                  <a:lnTo>
                    <a:pt x="597694" y="292894"/>
                  </a:lnTo>
                  <a:lnTo>
                    <a:pt x="597694" y="369094"/>
                  </a:lnTo>
                  <a:close/>
                  <a:moveTo>
                    <a:pt x="254794" y="254794"/>
                  </a:moveTo>
                  <a:lnTo>
                    <a:pt x="254794" y="178594"/>
                  </a:lnTo>
                  <a:lnTo>
                    <a:pt x="407194" y="178594"/>
                  </a:lnTo>
                  <a:lnTo>
                    <a:pt x="407194" y="254794"/>
                  </a:lnTo>
                  <a:lnTo>
                    <a:pt x="254794" y="254794"/>
                  </a:lnTo>
                  <a:close/>
                  <a:moveTo>
                    <a:pt x="254794" y="369094"/>
                  </a:moveTo>
                  <a:lnTo>
                    <a:pt x="254794" y="292894"/>
                  </a:lnTo>
                  <a:lnTo>
                    <a:pt x="407194" y="292894"/>
                  </a:lnTo>
                  <a:lnTo>
                    <a:pt x="407194" y="369094"/>
                  </a:lnTo>
                  <a:lnTo>
                    <a:pt x="254794" y="369094"/>
                  </a:lnTo>
                  <a:close/>
                  <a:moveTo>
                    <a:pt x="7144" y="426244"/>
                  </a:moveTo>
                  <a:lnTo>
                    <a:pt x="654844" y="426244"/>
                  </a:lnTo>
                  <a:lnTo>
                    <a:pt x="654844" y="7144"/>
                  </a:lnTo>
                  <a:lnTo>
                    <a:pt x="7144" y="7144"/>
                  </a:lnTo>
                  <a:lnTo>
                    <a:pt x="7144" y="426244"/>
                  </a:lnTo>
                  <a:close/>
                </a:path>
              </a:pathLst>
            </a:custGeom>
            <a:grpFill/>
            <a:ln w="9525" cap="flat">
              <a:noFill/>
              <a:prstDash val="solid"/>
              <a:miter/>
            </a:ln>
          </p:spPr>
          <p:txBody>
            <a:bodyPr rtlCol="0" anchor="ctr"/>
            <a:lstStyle/>
            <a:p>
              <a:endParaRPr lang="el-GR"/>
            </a:p>
          </p:txBody>
        </p:sp>
        <p:sp>
          <p:nvSpPr>
            <p:cNvPr id="65" name="Ελεύθερη σχεδίαση: Σχήμα 64">
              <a:extLst>
                <a:ext uri="{FF2B5EF4-FFF2-40B4-BE49-F238E27FC236}">
                  <a16:creationId xmlns:a16="http://schemas.microsoft.com/office/drawing/2014/main" xmlns="" id="{89575ABE-8F5F-4351-A059-C77A462E480A}"/>
                </a:ext>
              </a:extLst>
            </p:cNvPr>
            <p:cNvSpPr/>
            <p:nvPr/>
          </p:nvSpPr>
          <p:spPr>
            <a:xfrm>
              <a:off x="6241256" y="3098006"/>
              <a:ext cx="66675" cy="123825"/>
            </a:xfrm>
            <a:custGeom>
              <a:avLst/>
              <a:gdLst>
                <a:gd name="connsiteX0" fmla="*/ 35719 w 66675"/>
                <a:gd name="connsiteY0" fmla="*/ 121444 h 123825"/>
                <a:gd name="connsiteX1" fmla="*/ 64294 w 66675"/>
                <a:gd name="connsiteY1" fmla="*/ 92869 h 123825"/>
                <a:gd name="connsiteX2" fmla="*/ 64294 w 66675"/>
                <a:gd name="connsiteY2" fmla="*/ 35719 h 123825"/>
                <a:gd name="connsiteX3" fmla="*/ 35719 w 66675"/>
                <a:gd name="connsiteY3" fmla="*/ 7144 h 123825"/>
                <a:gd name="connsiteX4" fmla="*/ 7144 w 66675"/>
                <a:gd name="connsiteY4" fmla="*/ 35719 h 123825"/>
                <a:gd name="connsiteX5" fmla="*/ 7144 w 66675"/>
                <a:gd name="connsiteY5" fmla="*/ 92869 h 123825"/>
                <a:gd name="connsiteX6" fmla="*/ 35719 w 66675"/>
                <a:gd name="connsiteY6" fmla="*/ 1214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23825">
                  <a:moveTo>
                    <a:pt x="35719" y="121444"/>
                  </a:moveTo>
                  <a:cubicBezTo>
                    <a:pt x="51911" y="121444"/>
                    <a:pt x="64294" y="109061"/>
                    <a:pt x="64294" y="92869"/>
                  </a:cubicBezTo>
                  <a:lnTo>
                    <a:pt x="64294" y="35719"/>
                  </a:lnTo>
                  <a:cubicBezTo>
                    <a:pt x="64294" y="19526"/>
                    <a:pt x="51911" y="7144"/>
                    <a:pt x="35719" y="7144"/>
                  </a:cubicBezTo>
                  <a:cubicBezTo>
                    <a:pt x="19526" y="7144"/>
                    <a:pt x="7144" y="19526"/>
                    <a:pt x="7144" y="35719"/>
                  </a:cubicBezTo>
                  <a:lnTo>
                    <a:pt x="7144" y="92869"/>
                  </a:lnTo>
                  <a:cubicBezTo>
                    <a:pt x="7144" y="109061"/>
                    <a:pt x="19526" y="121444"/>
                    <a:pt x="35719" y="121444"/>
                  </a:cubicBezTo>
                  <a:close/>
                </a:path>
              </a:pathLst>
            </a:custGeom>
            <a:grpFill/>
            <a:ln w="9525" cap="flat">
              <a:noFill/>
              <a:prstDash val="solid"/>
              <a:miter/>
            </a:ln>
          </p:spPr>
          <p:txBody>
            <a:bodyPr rtlCol="0" anchor="ctr"/>
            <a:lstStyle/>
            <a:p>
              <a:endParaRPr lang="el-GR"/>
            </a:p>
          </p:txBody>
        </p:sp>
        <p:sp>
          <p:nvSpPr>
            <p:cNvPr id="66" name="Ελεύθερη σχεδίαση: Σχήμα 65">
              <a:extLst>
                <a:ext uri="{FF2B5EF4-FFF2-40B4-BE49-F238E27FC236}">
                  <a16:creationId xmlns:a16="http://schemas.microsoft.com/office/drawing/2014/main" xmlns="" id="{3A6BEE5C-4A67-42B4-A724-498E849E85C5}"/>
                </a:ext>
              </a:extLst>
            </p:cNvPr>
            <p:cNvSpPr/>
            <p:nvPr/>
          </p:nvSpPr>
          <p:spPr>
            <a:xfrm>
              <a:off x="5765006" y="3155156"/>
              <a:ext cx="657225" cy="142875"/>
            </a:xfrm>
            <a:custGeom>
              <a:avLst/>
              <a:gdLst>
                <a:gd name="connsiteX0" fmla="*/ 578644 w 657225"/>
                <a:gd name="connsiteY0" fmla="*/ 7144 h 142875"/>
                <a:gd name="connsiteX1" fmla="*/ 578644 w 657225"/>
                <a:gd name="connsiteY1" fmla="*/ 35719 h 142875"/>
                <a:gd name="connsiteX2" fmla="*/ 511969 w 657225"/>
                <a:gd name="connsiteY2" fmla="*/ 102394 h 142875"/>
                <a:gd name="connsiteX3" fmla="*/ 445294 w 657225"/>
                <a:gd name="connsiteY3" fmla="*/ 35719 h 142875"/>
                <a:gd name="connsiteX4" fmla="*/ 445294 w 657225"/>
                <a:gd name="connsiteY4" fmla="*/ 7144 h 142875"/>
                <a:gd name="connsiteX5" fmla="*/ 216694 w 657225"/>
                <a:gd name="connsiteY5" fmla="*/ 7144 h 142875"/>
                <a:gd name="connsiteX6" fmla="*/ 216694 w 657225"/>
                <a:gd name="connsiteY6" fmla="*/ 35719 h 142875"/>
                <a:gd name="connsiteX7" fmla="*/ 150019 w 657225"/>
                <a:gd name="connsiteY7" fmla="*/ 102394 h 142875"/>
                <a:gd name="connsiteX8" fmla="*/ 83344 w 657225"/>
                <a:gd name="connsiteY8" fmla="*/ 35719 h 142875"/>
                <a:gd name="connsiteX9" fmla="*/ 83344 w 657225"/>
                <a:gd name="connsiteY9" fmla="*/ 7144 h 142875"/>
                <a:gd name="connsiteX10" fmla="*/ 7144 w 657225"/>
                <a:gd name="connsiteY10" fmla="*/ 7144 h 142875"/>
                <a:gd name="connsiteX11" fmla="*/ 7144 w 657225"/>
                <a:gd name="connsiteY11" fmla="*/ 140494 h 142875"/>
                <a:gd name="connsiteX12" fmla="*/ 654844 w 657225"/>
                <a:gd name="connsiteY12" fmla="*/ 140494 h 142875"/>
                <a:gd name="connsiteX13" fmla="*/ 654844 w 657225"/>
                <a:gd name="connsiteY13" fmla="*/ 7144 h 142875"/>
                <a:gd name="connsiteX14" fmla="*/ 578644 w 657225"/>
                <a:gd name="connsiteY14"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225" h="142875">
                  <a:moveTo>
                    <a:pt x="578644" y="7144"/>
                  </a:moveTo>
                  <a:lnTo>
                    <a:pt x="578644" y="35719"/>
                  </a:lnTo>
                  <a:cubicBezTo>
                    <a:pt x="578644" y="72866"/>
                    <a:pt x="549116" y="102394"/>
                    <a:pt x="511969" y="102394"/>
                  </a:cubicBezTo>
                  <a:cubicBezTo>
                    <a:pt x="474821" y="102394"/>
                    <a:pt x="445294" y="72866"/>
                    <a:pt x="445294" y="35719"/>
                  </a:cubicBezTo>
                  <a:lnTo>
                    <a:pt x="445294" y="7144"/>
                  </a:lnTo>
                  <a:lnTo>
                    <a:pt x="216694" y="7144"/>
                  </a:lnTo>
                  <a:lnTo>
                    <a:pt x="216694" y="35719"/>
                  </a:lnTo>
                  <a:cubicBezTo>
                    <a:pt x="216694" y="72866"/>
                    <a:pt x="187166" y="102394"/>
                    <a:pt x="150019" y="102394"/>
                  </a:cubicBezTo>
                  <a:cubicBezTo>
                    <a:pt x="112871" y="102394"/>
                    <a:pt x="83344" y="72866"/>
                    <a:pt x="83344" y="35719"/>
                  </a:cubicBezTo>
                  <a:lnTo>
                    <a:pt x="83344" y="7144"/>
                  </a:lnTo>
                  <a:lnTo>
                    <a:pt x="7144" y="7144"/>
                  </a:lnTo>
                  <a:lnTo>
                    <a:pt x="7144" y="140494"/>
                  </a:lnTo>
                  <a:lnTo>
                    <a:pt x="654844" y="140494"/>
                  </a:lnTo>
                  <a:lnTo>
                    <a:pt x="654844" y="7144"/>
                  </a:lnTo>
                  <a:lnTo>
                    <a:pt x="578644" y="7144"/>
                  </a:lnTo>
                  <a:close/>
                </a:path>
              </a:pathLst>
            </a:custGeom>
            <a:grpFill/>
            <a:ln w="9525" cap="flat">
              <a:noFill/>
              <a:prstDash val="solid"/>
              <a:miter/>
            </a:ln>
          </p:spPr>
          <p:txBody>
            <a:bodyPr rtlCol="0" anchor="ctr"/>
            <a:lstStyle/>
            <a:p>
              <a:endParaRPr lang="el-GR"/>
            </a:p>
          </p:txBody>
        </p:sp>
      </p:grpSp>
      <p:sp>
        <p:nvSpPr>
          <p:cNvPr id="69" name="Γραφικό 67" descr="Δίκτυο">
            <a:extLst>
              <a:ext uri="{FF2B5EF4-FFF2-40B4-BE49-F238E27FC236}">
                <a16:creationId xmlns:a16="http://schemas.microsoft.com/office/drawing/2014/main" xmlns="" id="{4D57D5CF-EC0A-4BF7-BED9-A4F223494ACB}"/>
              </a:ext>
            </a:extLst>
          </p:cNvPr>
          <p:cNvSpPr/>
          <p:nvPr/>
        </p:nvSpPr>
        <p:spPr>
          <a:xfrm>
            <a:off x="1132653" y="2461217"/>
            <a:ext cx="628459" cy="520566"/>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bg1"/>
          </a:solidFill>
          <a:ln w="9525" cap="flat">
            <a:noFill/>
            <a:prstDash val="solid"/>
            <a:miter/>
          </a:ln>
        </p:spPr>
        <p:txBody>
          <a:bodyPr rtlCol="0" anchor="ctr"/>
          <a:lstStyle/>
          <a:p>
            <a:endParaRPr lang="el-GR"/>
          </a:p>
        </p:txBody>
      </p:sp>
    </p:spTree>
    <p:extLst>
      <p:ext uri="{BB962C8B-B14F-4D97-AF65-F5344CB8AC3E}">
        <p14:creationId xmlns:p14="http://schemas.microsoft.com/office/powerpoint/2010/main" xmlns="" val="317427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descr="https://walk2geographies.files.wordpress.com/2011/06/1.jpg">
            <a:extLst>
              <a:ext uri="{FF2B5EF4-FFF2-40B4-BE49-F238E27FC236}">
                <a16:creationId xmlns:a16="http://schemas.microsoft.com/office/drawing/2014/main" xmlns="" id="{9A5D4AB6-656A-4623-AA4E-01119D81CDB8}"/>
              </a:ext>
            </a:extLst>
          </p:cNvPr>
          <p:cNvPicPr>
            <a:picLocks noChangeAspect="1" noChangeArrowheads="1"/>
          </p:cNvPicPr>
          <p:nvPr/>
        </p:nvPicPr>
        <p:blipFill rotWithShape="1">
          <a:blip r:embed="rId2" cstate="print"/>
          <a:srcRect r="-1" b="4067"/>
          <a:stretch/>
        </p:blipFill>
        <p:spPr>
          <a:xfrm rot="21600000">
            <a:off x="838200" y="-3810"/>
            <a:ext cx="9928860" cy="6858001"/>
          </a:xfrm>
          <a:prstGeom prst="rect">
            <a:avLst/>
          </a:prstGeom>
          <a:noFill/>
        </p:spPr>
      </p:pic>
      <p:pic>
        <p:nvPicPr>
          <p:cNvPr id="15" name="Picture 14">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264925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Θέση εικόνας 16" descr="γωνιακή εικόνα ουρανοξύστη από το έδαφος">
            <a:extLst>
              <a:ext uri="{FF2B5EF4-FFF2-40B4-BE49-F238E27FC236}">
                <a16:creationId xmlns:a16="http://schemas.microsoft.com/office/drawing/2014/main" xmlns="" id="{314DE7BE-33EF-42F7-A401-9948D739EF35}"/>
              </a:ext>
            </a:extLst>
          </p:cNvPr>
          <p:cNvPicPr>
            <a:picLocks noGrp="1" noChangeAspect="1"/>
          </p:cNvPicPr>
          <p:nvPr>
            <p:ph type="pic" sz="quarter" idx="13"/>
          </p:nvPr>
        </p:nvPicPr>
        <p:blipFill>
          <a:blip r:embed="rId3"/>
          <a:stretch>
            <a:fillRect/>
          </a:stretch>
        </p:blipFill>
        <p:spPr>
          <a:xfrm>
            <a:off x="141850" y="291395"/>
            <a:ext cx="4680001" cy="6477169"/>
          </a:xfrm>
        </p:spPr>
      </p:pic>
      <p:sp>
        <p:nvSpPr>
          <p:cNvPr id="40" name="Θέση κειμένου 39"/>
          <p:cNvSpPr>
            <a:spLocks noGrp="1"/>
          </p:cNvSpPr>
          <p:nvPr>
            <p:ph type="body" sz="quarter" idx="35"/>
          </p:nvPr>
        </p:nvSpPr>
        <p:spPr>
          <a:xfrm>
            <a:off x="5018603" y="4001574"/>
            <a:ext cx="2154794" cy="360000"/>
          </a:xfrm>
        </p:spPr>
        <p:txBody>
          <a:bodyPr rtlCol="0"/>
          <a:lstStyle/>
          <a:p>
            <a:r>
              <a:rPr lang="el-GR" sz="1600" b="1" dirty="0"/>
              <a:t>Της τεχνικής λειτουργίας της μηχανής που χειρίζεται</a:t>
            </a:r>
          </a:p>
        </p:txBody>
      </p:sp>
      <p:sp>
        <p:nvSpPr>
          <p:cNvPr id="42" name="Θέση κειμένου 41"/>
          <p:cNvSpPr>
            <a:spLocks noGrp="1"/>
          </p:cNvSpPr>
          <p:nvPr>
            <p:ph type="body" sz="quarter" idx="37"/>
          </p:nvPr>
        </p:nvSpPr>
        <p:spPr>
          <a:xfrm>
            <a:off x="7525242" y="4011598"/>
            <a:ext cx="1833414" cy="360000"/>
          </a:xfrm>
        </p:spPr>
        <p:txBody>
          <a:bodyPr rtlCol="0"/>
          <a:lstStyle/>
          <a:p>
            <a:r>
              <a:rPr lang="el-GR" sz="1600" b="1" dirty="0"/>
              <a:t>Του χρόνου “του”</a:t>
            </a:r>
          </a:p>
        </p:txBody>
      </p:sp>
      <p:sp>
        <p:nvSpPr>
          <p:cNvPr id="44" name="Θέση κειμένου 43"/>
          <p:cNvSpPr>
            <a:spLocks noGrp="1"/>
          </p:cNvSpPr>
          <p:nvPr>
            <p:ph type="body" sz="quarter" idx="39"/>
          </p:nvPr>
        </p:nvSpPr>
        <p:spPr>
          <a:xfrm>
            <a:off x="9826184" y="4041354"/>
            <a:ext cx="1995103" cy="360000"/>
          </a:xfrm>
        </p:spPr>
        <p:txBody>
          <a:bodyPr rtlCol="0"/>
          <a:lstStyle/>
          <a:p>
            <a:r>
              <a:rPr lang="el-GR" sz="1600" b="1" dirty="0"/>
              <a:t>Της εργασίας του</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40</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8" name="Θέση κειμένου 12">
            <a:extLst>
              <a:ext uri="{FF2B5EF4-FFF2-40B4-BE49-F238E27FC236}">
                <a16:creationId xmlns:a16="http://schemas.microsoft.com/office/drawing/2014/main" xmlns="" id="{9A5BB619-4993-4110-82A1-EAA46AB61252}"/>
              </a:ext>
            </a:extLst>
          </p:cNvPr>
          <p:cNvSpPr txBox="1">
            <a:spLocks/>
          </p:cNvSpPr>
          <p:nvPr/>
        </p:nvSpPr>
        <p:spPr>
          <a:xfrm>
            <a:off x="5063228" y="1214183"/>
            <a:ext cx="6709389" cy="79661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solidFill>
                  <a:schemeClr val="tx1">
                    <a:lumMod val="65000"/>
                    <a:lumOff val="35000"/>
                  </a:schemeClr>
                </a:solidFill>
              </a:rPr>
              <a:t>Οι προαναφερθείσες μορφές αντίστασης του εργάτη αποσκοπούν στην </a:t>
            </a:r>
            <a:r>
              <a:rPr lang="el-GR" dirty="0" err="1">
                <a:solidFill>
                  <a:schemeClr val="tx1">
                    <a:lumMod val="65000"/>
                    <a:lumOff val="35000"/>
                  </a:schemeClr>
                </a:solidFill>
              </a:rPr>
              <a:t>επανοικειοποίηση</a:t>
            </a:r>
            <a:r>
              <a:rPr lang="el-GR" dirty="0">
                <a:solidFill>
                  <a:schemeClr val="tx1">
                    <a:lumMod val="65000"/>
                    <a:lumOff val="35000"/>
                  </a:schemeClr>
                </a:solidFill>
              </a:rPr>
              <a:t> :</a:t>
            </a:r>
          </a:p>
        </p:txBody>
      </p:sp>
      <p:pic>
        <p:nvPicPr>
          <p:cNvPr id="3" name="Γραφικό 2" descr="Εκσκαφέας">
            <a:extLst>
              <a:ext uri="{FF2B5EF4-FFF2-40B4-BE49-F238E27FC236}">
                <a16:creationId xmlns:a16="http://schemas.microsoft.com/office/drawing/2014/main" xmlns="" id="{DA797A12-2FB1-4D84-ACA5-19BCFE3DCA7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659058" y="2646080"/>
            <a:ext cx="873883" cy="873883"/>
          </a:xfrm>
          <a:prstGeom prst="rect">
            <a:avLst/>
          </a:prstGeom>
        </p:spPr>
      </p:pic>
      <p:grpSp>
        <p:nvGrpSpPr>
          <p:cNvPr id="9" name="Γραφικό 7" descr="Ρολόι">
            <a:extLst>
              <a:ext uri="{FF2B5EF4-FFF2-40B4-BE49-F238E27FC236}">
                <a16:creationId xmlns:a16="http://schemas.microsoft.com/office/drawing/2014/main" xmlns="" id="{E99254E8-BA14-45E1-9D3E-FF06C830C2E7}"/>
              </a:ext>
            </a:extLst>
          </p:cNvPr>
          <p:cNvGrpSpPr/>
          <p:nvPr/>
        </p:nvGrpSpPr>
        <p:grpSpPr>
          <a:xfrm>
            <a:off x="8022589" y="2747587"/>
            <a:ext cx="838720" cy="763042"/>
            <a:chOff x="5638800" y="2971800"/>
            <a:chExt cx="914400" cy="914400"/>
          </a:xfrm>
        </p:grpSpPr>
        <p:sp>
          <p:nvSpPr>
            <p:cNvPr id="10" name="Ελεύθερη σχεδίαση: Σχήμα 9">
              <a:extLst>
                <a:ext uri="{FF2B5EF4-FFF2-40B4-BE49-F238E27FC236}">
                  <a16:creationId xmlns:a16="http://schemas.microsoft.com/office/drawing/2014/main" xmlns="" id="{DCBD3669-761F-4DBC-AEA2-CEF450764EEE}"/>
                </a:ext>
              </a:extLst>
            </p:cNvPr>
            <p:cNvSpPr/>
            <p:nvPr/>
          </p:nvSpPr>
          <p:spPr>
            <a:xfrm>
              <a:off x="5726906" y="3059906"/>
              <a:ext cx="733425" cy="733425"/>
            </a:xfrm>
            <a:custGeom>
              <a:avLst/>
              <a:gdLst>
                <a:gd name="connsiteX0" fmla="*/ 369094 w 733425"/>
                <a:gd name="connsiteY0" fmla="*/ 673894 h 733425"/>
                <a:gd name="connsiteX1" fmla="*/ 64294 w 733425"/>
                <a:gd name="connsiteY1" fmla="*/ 369094 h 733425"/>
                <a:gd name="connsiteX2" fmla="*/ 369094 w 733425"/>
                <a:gd name="connsiteY2" fmla="*/ 64294 h 733425"/>
                <a:gd name="connsiteX3" fmla="*/ 673894 w 733425"/>
                <a:gd name="connsiteY3" fmla="*/ 369094 h 733425"/>
                <a:gd name="connsiteX4" fmla="*/ 369094 w 733425"/>
                <a:gd name="connsiteY4" fmla="*/ 673894 h 733425"/>
                <a:gd name="connsiteX5" fmla="*/ 369094 w 733425"/>
                <a:gd name="connsiteY5" fmla="*/ 7144 h 733425"/>
                <a:gd name="connsiteX6" fmla="*/ 7144 w 733425"/>
                <a:gd name="connsiteY6" fmla="*/ 369094 h 733425"/>
                <a:gd name="connsiteX7" fmla="*/ 369094 w 733425"/>
                <a:gd name="connsiteY7" fmla="*/ 731044 h 733425"/>
                <a:gd name="connsiteX8" fmla="*/ 731044 w 733425"/>
                <a:gd name="connsiteY8" fmla="*/ 369094 h 733425"/>
                <a:gd name="connsiteX9" fmla="*/ 369094 w 733425"/>
                <a:gd name="connsiteY9"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3425" h="733425">
                  <a:moveTo>
                    <a:pt x="369094" y="673894"/>
                  </a:moveTo>
                  <a:cubicBezTo>
                    <a:pt x="201454" y="673894"/>
                    <a:pt x="64294" y="536734"/>
                    <a:pt x="64294" y="369094"/>
                  </a:cubicBezTo>
                  <a:cubicBezTo>
                    <a:pt x="64294" y="201454"/>
                    <a:pt x="201454" y="64294"/>
                    <a:pt x="369094" y="64294"/>
                  </a:cubicBezTo>
                  <a:cubicBezTo>
                    <a:pt x="536734" y="64294"/>
                    <a:pt x="673894" y="201454"/>
                    <a:pt x="673894" y="369094"/>
                  </a:cubicBezTo>
                  <a:cubicBezTo>
                    <a:pt x="673894" y="536734"/>
                    <a:pt x="536734" y="673894"/>
                    <a:pt x="369094" y="673894"/>
                  </a:cubicBezTo>
                  <a:close/>
                  <a:moveTo>
                    <a:pt x="369094" y="7144"/>
                  </a:moveTo>
                  <a:cubicBezTo>
                    <a:pt x="169069" y="7144"/>
                    <a:pt x="7144" y="169069"/>
                    <a:pt x="7144" y="369094"/>
                  </a:cubicBezTo>
                  <a:cubicBezTo>
                    <a:pt x="7144" y="569119"/>
                    <a:pt x="169069" y="731044"/>
                    <a:pt x="369094" y="731044"/>
                  </a:cubicBezTo>
                  <a:cubicBezTo>
                    <a:pt x="569119" y="731044"/>
                    <a:pt x="731044" y="569119"/>
                    <a:pt x="731044" y="369094"/>
                  </a:cubicBezTo>
                  <a:cubicBezTo>
                    <a:pt x="731044" y="169069"/>
                    <a:pt x="569119" y="7144"/>
                    <a:pt x="369094" y="7144"/>
                  </a:cubicBezTo>
                  <a:close/>
                </a:path>
              </a:pathLst>
            </a:custGeom>
            <a:solidFill>
              <a:srgbClr val="000000"/>
            </a:solidFill>
            <a:ln w="9525" cap="flat">
              <a:noFill/>
              <a:prstDash val="solid"/>
              <a:miter/>
            </a:ln>
          </p:spPr>
          <p:txBody>
            <a:bodyPr rtlCol="0" anchor="ctr"/>
            <a:lstStyle/>
            <a:p>
              <a:endParaRPr lang="el-GR"/>
            </a:p>
          </p:txBody>
        </p:sp>
        <p:sp>
          <p:nvSpPr>
            <p:cNvPr id="11" name="Ελεύθερη σχεδίαση: Σχήμα 10">
              <a:extLst>
                <a:ext uri="{FF2B5EF4-FFF2-40B4-BE49-F238E27FC236}">
                  <a16:creationId xmlns:a16="http://schemas.microsoft.com/office/drawing/2014/main" xmlns="" id="{7AB68EF5-D334-4991-AA8A-5B20E77098F5}"/>
                </a:ext>
              </a:extLst>
            </p:cNvPr>
            <p:cNvSpPr/>
            <p:nvPr/>
          </p:nvSpPr>
          <p:spPr>
            <a:xfrm>
              <a:off x="6069806" y="3231356"/>
              <a:ext cx="180975" cy="352425"/>
            </a:xfrm>
            <a:custGeom>
              <a:avLst/>
              <a:gdLst>
                <a:gd name="connsiteX0" fmla="*/ 45244 w 180975"/>
                <a:gd name="connsiteY0" fmla="*/ 7144 h 352425"/>
                <a:gd name="connsiteX1" fmla="*/ 7144 w 180975"/>
                <a:gd name="connsiteY1" fmla="*/ 7144 h 352425"/>
                <a:gd name="connsiteX2" fmla="*/ 7144 w 180975"/>
                <a:gd name="connsiteY2" fmla="*/ 197644 h 352425"/>
                <a:gd name="connsiteX3" fmla="*/ 12859 w 180975"/>
                <a:gd name="connsiteY3" fmla="*/ 210979 h 352425"/>
                <a:gd name="connsiteX4" fmla="*/ 147161 w 180975"/>
                <a:gd name="connsiteY4" fmla="*/ 345281 h 352425"/>
                <a:gd name="connsiteX5" fmla="*/ 173831 w 180975"/>
                <a:gd name="connsiteY5" fmla="*/ 318611 h 352425"/>
                <a:gd name="connsiteX6" fmla="*/ 45244 w 180975"/>
                <a:gd name="connsiteY6" fmla="*/ 190024 h 352425"/>
                <a:gd name="connsiteX7" fmla="*/ 45244 w 180975"/>
                <a:gd name="connsiteY7" fmla="*/ 7144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352425">
                  <a:moveTo>
                    <a:pt x="45244" y="7144"/>
                  </a:moveTo>
                  <a:lnTo>
                    <a:pt x="7144" y="7144"/>
                  </a:lnTo>
                  <a:lnTo>
                    <a:pt x="7144" y="197644"/>
                  </a:lnTo>
                  <a:cubicBezTo>
                    <a:pt x="7144" y="203359"/>
                    <a:pt x="9049" y="208121"/>
                    <a:pt x="12859" y="210979"/>
                  </a:cubicBezTo>
                  <a:lnTo>
                    <a:pt x="147161" y="345281"/>
                  </a:lnTo>
                  <a:lnTo>
                    <a:pt x="173831" y="318611"/>
                  </a:lnTo>
                  <a:lnTo>
                    <a:pt x="45244" y="190024"/>
                  </a:lnTo>
                  <a:lnTo>
                    <a:pt x="45244" y="7144"/>
                  </a:lnTo>
                  <a:close/>
                </a:path>
              </a:pathLst>
            </a:custGeom>
            <a:solidFill>
              <a:srgbClr val="000000"/>
            </a:solidFill>
            <a:ln w="9525" cap="flat">
              <a:noFill/>
              <a:prstDash val="solid"/>
              <a:miter/>
            </a:ln>
          </p:spPr>
          <p:txBody>
            <a:bodyPr rtlCol="0" anchor="ctr"/>
            <a:lstStyle/>
            <a:p>
              <a:endParaRPr lang="el-GR" dirty="0"/>
            </a:p>
          </p:txBody>
        </p:sp>
        <p:sp>
          <p:nvSpPr>
            <p:cNvPr id="12" name="Ελεύθερη σχεδίαση: Σχήμα 11">
              <a:extLst>
                <a:ext uri="{FF2B5EF4-FFF2-40B4-BE49-F238E27FC236}">
                  <a16:creationId xmlns:a16="http://schemas.microsoft.com/office/drawing/2014/main" xmlns="" id="{4E23AD09-6B1B-4159-8F78-58C1F103BC03}"/>
                </a:ext>
              </a:extLst>
            </p:cNvPr>
            <p:cNvSpPr/>
            <p:nvPr/>
          </p:nvSpPr>
          <p:spPr>
            <a:xfrm>
              <a:off x="6069806" y="315515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solidFill>
              <a:srgbClr val="000000"/>
            </a:solidFill>
            <a:ln w="9525" cap="flat">
              <a:noFill/>
              <a:prstDash val="solid"/>
              <a:miter/>
            </a:ln>
          </p:spPr>
          <p:txBody>
            <a:bodyPr rtlCol="0" anchor="ctr"/>
            <a:lstStyle/>
            <a:p>
              <a:endParaRPr lang="el-GR"/>
            </a:p>
          </p:txBody>
        </p:sp>
        <p:sp>
          <p:nvSpPr>
            <p:cNvPr id="13" name="Ελεύθερη σχεδίαση: Σχήμα 12">
              <a:extLst>
                <a:ext uri="{FF2B5EF4-FFF2-40B4-BE49-F238E27FC236}">
                  <a16:creationId xmlns:a16="http://schemas.microsoft.com/office/drawing/2014/main" xmlns="" id="{47CA48B2-0C08-4F28-8D42-552A925CBFC6}"/>
                </a:ext>
              </a:extLst>
            </p:cNvPr>
            <p:cNvSpPr/>
            <p:nvPr/>
          </p:nvSpPr>
          <p:spPr>
            <a:xfrm>
              <a:off x="6069806" y="365045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solidFill>
              <a:srgbClr val="000000"/>
            </a:solidFill>
            <a:ln w="9525" cap="flat">
              <a:noFill/>
              <a:prstDash val="solid"/>
              <a:miter/>
            </a:ln>
          </p:spPr>
          <p:txBody>
            <a:bodyPr rtlCol="0" anchor="ctr"/>
            <a:lstStyle/>
            <a:p>
              <a:endParaRPr lang="el-GR"/>
            </a:p>
          </p:txBody>
        </p:sp>
        <p:sp>
          <p:nvSpPr>
            <p:cNvPr id="14" name="Ελεύθερη σχεδίαση: Σχήμα 13">
              <a:extLst>
                <a:ext uri="{FF2B5EF4-FFF2-40B4-BE49-F238E27FC236}">
                  <a16:creationId xmlns:a16="http://schemas.microsoft.com/office/drawing/2014/main" xmlns="" id="{2EDFE037-9399-4F62-B1EA-CF291BF101CC}"/>
                </a:ext>
              </a:extLst>
            </p:cNvPr>
            <p:cNvSpPr/>
            <p:nvPr/>
          </p:nvSpPr>
          <p:spPr>
            <a:xfrm>
              <a:off x="5822156" y="340280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solidFill>
              <a:srgbClr val="000000"/>
            </a:solidFill>
            <a:ln w="9525" cap="flat">
              <a:noFill/>
              <a:prstDash val="solid"/>
              <a:miter/>
            </a:ln>
          </p:spPr>
          <p:txBody>
            <a:bodyPr rtlCol="0" anchor="ctr"/>
            <a:lstStyle/>
            <a:p>
              <a:endParaRPr lang="el-GR"/>
            </a:p>
          </p:txBody>
        </p:sp>
        <p:sp>
          <p:nvSpPr>
            <p:cNvPr id="15" name="Ελεύθερη σχεδίαση: Σχήμα 14">
              <a:extLst>
                <a:ext uri="{FF2B5EF4-FFF2-40B4-BE49-F238E27FC236}">
                  <a16:creationId xmlns:a16="http://schemas.microsoft.com/office/drawing/2014/main" xmlns="" id="{AD3F4672-F36D-44C5-B682-94DFA75F4EE2}"/>
                </a:ext>
              </a:extLst>
            </p:cNvPr>
            <p:cNvSpPr/>
            <p:nvPr/>
          </p:nvSpPr>
          <p:spPr>
            <a:xfrm>
              <a:off x="6317456" y="3402806"/>
              <a:ext cx="47625" cy="47625"/>
            </a:xfrm>
            <a:custGeom>
              <a:avLst/>
              <a:gdLst>
                <a:gd name="connsiteX0" fmla="*/ 45244 w 47625"/>
                <a:gd name="connsiteY0" fmla="*/ 26194 h 47625"/>
                <a:gd name="connsiteX1" fmla="*/ 26194 w 47625"/>
                <a:gd name="connsiteY1" fmla="*/ 45244 h 47625"/>
                <a:gd name="connsiteX2" fmla="*/ 7144 w 47625"/>
                <a:gd name="connsiteY2" fmla="*/ 26194 h 47625"/>
                <a:gd name="connsiteX3" fmla="*/ 26194 w 47625"/>
                <a:gd name="connsiteY3" fmla="*/ 7144 h 47625"/>
                <a:gd name="connsiteX4" fmla="*/ 45244 w 47625"/>
                <a:gd name="connsiteY4" fmla="*/ 2619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5244" y="26194"/>
                  </a:moveTo>
                  <a:cubicBezTo>
                    <a:pt x="45244" y="36715"/>
                    <a:pt x="36715" y="45244"/>
                    <a:pt x="26194" y="45244"/>
                  </a:cubicBezTo>
                  <a:cubicBezTo>
                    <a:pt x="15673" y="45244"/>
                    <a:pt x="7144" y="36715"/>
                    <a:pt x="7144" y="26194"/>
                  </a:cubicBezTo>
                  <a:cubicBezTo>
                    <a:pt x="7144" y="15673"/>
                    <a:pt x="15673" y="7144"/>
                    <a:pt x="26194" y="7144"/>
                  </a:cubicBezTo>
                  <a:cubicBezTo>
                    <a:pt x="36715" y="7144"/>
                    <a:pt x="45244" y="15673"/>
                    <a:pt x="45244" y="26194"/>
                  </a:cubicBezTo>
                  <a:close/>
                </a:path>
              </a:pathLst>
            </a:custGeom>
            <a:solidFill>
              <a:srgbClr val="000000"/>
            </a:solidFill>
            <a:ln w="9525" cap="flat">
              <a:noFill/>
              <a:prstDash val="solid"/>
              <a:miter/>
            </a:ln>
          </p:spPr>
          <p:txBody>
            <a:bodyPr rtlCol="0" anchor="ctr"/>
            <a:lstStyle/>
            <a:p>
              <a:endParaRPr lang="el-GR"/>
            </a:p>
          </p:txBody>
        </p:sp>
      </p:grpSp>
      <p:pic>
        <p:nvPicPr>
          <p:cNvPr id="17" name="Γραφικό 16" descr="Τηλεφωνικό κέντρο">
            <a:extLst>
              <a:ext uri="{FF2B5EF4-FFF2-40B4-BE49-F238E27FC236}">
                <a16:creationId xmlns:a16="http://schemas.microsoft.com/office/drawing/2014/main" xmlns="" id="{0D8C2F5E-70B4-45F4-975F-B17EDD19B8E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346588" y="2807804"/>
            <a:ext cx="758692" cy="758692"/>
          </a:xfrm>
          <a:prstGeom prst="rect">
            <a:avLst/>
          </a:prstGeom>
        </p:spPr>
      </p:pic>
      <p:grpSp>
        <p:nvGrpSpPr>
          <p:cNvPr id="31" name="Ομάδα 30" descr="Θέση εικόνας">
            <a:extLst>
              <a:ext uri="{FF2B5EF4-FFF2-40B4-BE49-F238E27FC236}">
                <a16:creationId xmlns:a16="http://schemas.microsoft.com/office/drawing/2014/main" xmlns="" id="{FACCCD63-2A01-4D06-AB6A-BD763F9352C0}"/>
              </a:ext>
            </a:extLst>
          </p:cNvPr>
          <p:cNvGrpSpPr/>
          <p:nvPr/>
        </p:nvGrpSpPr>
        <p:grpSpPr>
          <a:xfrm>
            <a:off x="308972" y="471049"/>
            <a:ext cx="4320000" cy="6120000"/>
            <a:chOff x="12157" y="180000"/>
            <a:chExt cx="4330700" cy="6292683"/>
          </a:xfrm>
        </p:grpSpPr>
        <p:sp>
          <p:nvSpPr>
            <p:cNvPr id="32" name="Ορθογώνιο 6">
              <a:extLst>
                <a:ext uri="{FF2B5EF4-FFF2-40B4-BE49-F238E27FC236}">
                  <a16:creationId xmlns:a16="http://schemas.microsoft.com/office/drawing/2014/main" xmlns="" id="{EBA51F5E-998B-46E6-9228-29ACB1F0BF40}"/>
                </a:ext>
              </a:extLst>
            </p:cNvPr>
            <p:cNvSpPr/>
            <p:nvPr/>
          </p:nvSpPr>
          <p:spPr>
            <a:xfrm>
              <a:off x="12157"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3" name="Ορθογώνιο 6">
              <a:extLst>
                <a:ext uri="{FF2B5EF4-FFF2-40B4-BE49-F238E27FC236}">
                  <a16:creationId xmlns:a16="http://schemas.microsoft.com/office/drawing/2014/main" xmlns="" id="{084A90DD-D5D9-47D0-99B5-276058E60604}"/>
                </a:ext>
              </a:extLst>
            </p:cNvPr>
            <p:cNvSpPr/>
            <p:nvPr/>
          </p:nvSpPr>
          <p:spPr>
            <a:xfrm flipV="1">
              <a:off x="12157"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22" name="Θέση κειμένου 4">
            <a:extLst>
              <a:ext uri="{FF2B5EF4-FFF2-40B4-BE49-F238E27FC236}">
                <a16:creationId xmlns:a16="http://schemas.microsoft.com/office/drawing/2014/main" xmlns="" id="{981E1241-B401-4EB1-9A37-8DB80D1DB699}"/>
              </a:ext>
            </a:extLst>
          </p:cNvPr>
          <p:cNvSpPr txBox="1">
            <a:spLocks/>
          </p:cNvSpPr>
          <p:nvPr/>
        </p:nvSpPr>
        <p:spPr>
          <a:xfrm>
            <a:off x="7471606" y="4426578"/>
            <a:ext cx="1980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dirty="0"/>
              <a:t>που θεωρεί ότι τον καθορίζει αυθαίρετα το γραφείο μεθόδων</a:t>
            </a:r>
          </a:p>
        </p:txBody>
      </p:sp>
      <p:sp>
        <p:nvSpPr>
          <p:cNvPr id="23" name="Θέση κειμένου 4">
            <a:extLst>
              <a:ext uri="{FF2B5EF4-FFF2-40B4-BE49-F238E27FC236}">
                <a16:creationId xmlns:a16="http://schemas.microsoft.com/office/drawing/2014/main" xmlns="" id="{93298D63-64DB-4CD5-AFB2-B1BEB8635CD4}"/>
              </a:ext>
            </a:extLst>
          </p:cNvPr>
          <p:cNvSpPr txBox="1">
            <a:spLocks/>
          </p:cNvSpPr>
          <p:nvPr/>
        </p:nvSpPr>
        <p:spPr>
          <a:xfrm>
            <a:off x="9841287" y="4394135"/>
            <a:ext cx="1980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dirty="0"/>
              <a:t>αρνούμενος την αυτοδιάλυση της </a:t>
            </a:r>
            <a:r>
              <a:rPr lang="el-GR" sz="1600" dirty="0" smtClean="0"/>
              <a:t>προσωπικότητάς </a:t>
            </a:r>
            <a:r>
              <a:rPr lang="el-GR" sz="1600" dirty="0"/>
              <a:t>του στη λειτουργία παραγωγής του εργοστασίου</a:t>
            </a:r>
          </a:p>
        </p:txBody>
      </p:sp>
    </p:spTree>
    <p:extLst>
      <p:ext uri="{BB962C8B-B14F-4D97-AF65-F5344CB8AC3E}">
        <p14:creationId xmlns:p14="http://schemas.microsoft.com/office/powerpoint/2010/main" xmlns="" val="14298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743911" y="585132"/>
            <a:ext cx="5589430" cy="462915"/>
          </a:xfrm>
        </p:spPr>
        <p:txBody>
          <a:bodyPr rtlCol="0"/>
          <a:lstStyle/>
          <a:p>
            <a:pPr marL="0" indent="0" algn="ctr">
              <a:buNone/>
            </a:pPr>
            <a:r>
              <a:rPr lang="el-GR" dirty="0"/>
              <a:t>Αν και ο </a:t>
            </a:r>
            <a:r>
              <a:rPr lang="el-GR" dirty="0" err="1"/>
              <a:t>τεϊλορισμός</a:t>
            </a:r>
            <a:r>
              <a:rPr lang="el-GR" dirty="0"/>
              <a:t> βρέθηκε στο επίκεντρο δριμύτατων κριτικών, επειδή αγνόησε τις:</a:t>
            </a:r>
          </a:p>
        </p:txBody>
      </p:sp>
      <p:sp>
        <p:nvSpPr>
          <p:cNvPr id="2" name="Τίτλος 1"/>
          <p:cNvSpPr>
            <a:spLocks noGrp="1"/>
          </p:cNvSpPr>
          <p:nvPr>
            <p:ph type="ctrTitle"/>
          </p:nvPr>
        </p:nvSpPr>
        <p:spPr>
          <a:xfrm>
            <a:off x="7189470" y="494665"/>
            <a:ext cx="4860290" cy="5522595"/>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rtlCol="0"/>
          <a:lstStyle/>
          <a:p>
            <a:pPr algn="ctr"/>
            <a:r>
              <a:rPr lang="el-GR" sz="3600" b="1" dirty="0"/>
              <a:t>Επεξήγηση</a:t>
            </a:r>
            <a:endParaRPr lang="el-GR" sz="3600" dirty="0"/>
          </a:p>
        </p:txBody>
      </p:sp>
      <p:pic>
        <p:nvPicPr>
          <p:cNvPr id="10" name="Θέση εικόνας 9" descr="Εικόνα παραθύρων κτιρίου"/>
          <p:cNvPicPr>
            <a:picLocks noGrp="1" noChangeAspect="1"/>
          </p:cNvPicPr>
          <p:nvPr>
            <p:ph type="pic" sz="quarter" idx="16"/>
          </p:nvPr>
        </p:nvPicPr>
        <p:blipFill>
          <a:blip r:embed="rId3"/>
          <a:stretch>
            <a:fillRect/>
          </a:stretch>
        </p:blipFill>
        <p:spPr>
          <a:xfrm>
            <a:off x="7460092" y="759605"/>
            <a:ext cx="1872000" cy="1872000"/>
          </a:xfrm>
        </p:spPr>
      </p:pic>
      <p:pic>
        <p:nvPicPr>
          <p:cNvPr id="12" name="Θέση εικόνας 11" descr="Κοντινή εικόνα εσωτερικού υλικού δόμησης"/>
          <p:cNvPicPr>
            <a:picLocks noGrp="1" noChangeAspect="1"/>
          </p:cNvPicPr>
          <p:nvPr>
            <p:ph type="pic" sz="quarter" idx="17"/>
          </p:nvPr>
        </p:nvPicPr>
        <p:blipFill>
          <a:blip r:embed="rId4"/>
          <a:stretch>
            <a:fillRect/>
          </a:stretch>
        </p:blipFill>
        <p:spPr>
          <a:xfrm>
            <a:off x="9713594" y="767558"/>
            <a:ext cx="1872000" cy="1865922"/>
          </a:xfrm>
        </p:spPr>
      </p:pic>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41</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sp>
        <p:nvSpPr>
          <p:cNvPr id="14" name="Θέση κειμένου 5">
            <a:extLst>
              <a:ext uri="{FF2B5EF4-FFF2-40B4-BE49-F238E27FC236}">
                <a16:creationId xmlns:a16="http://schemas.microsoft.com/office/drawing/2014/main" xmlns="" id="{059D96B5-82D3-405D-B465-77AC6ECA8146}"/>
              </a:ext>
            </a:extLst>
          </p:cNvPr>
          <p:cNvSpPr txBox="1">
            <a:spLocks/>
          </p:cNvSpPr>
          <p:nvPr/>
        </p:nvSpPr>
        <p:spPr>
          <a:xfrm>
            <a:off x="521257" y="2835664"/>
            <a:ext cx="2691234"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Ψυχολογικές μεταβλητές της οργανωτικής συμπεριφοράς</a:t>
            </a:r>
          </a:p>
          <a:p>
            <a:pPr marL="0" indent="0" algn="ctr">
              <a:buNone/>
            </a:pPr>
            <a:endParaRPr lang="el-GR" b="1" dirty="0"/>
          </a:p>
        </p:txBody>
      </p:sp>
      <p:sp>
        <p:nvSpPr>
          <p:cNvPr id="20" name="Θέση κειμένου 5">
            <a:extLst>
              <a:ext uri="{FF2B5EF4-FFF2-40B4-BE49-F238E27FC236}">
                <a16:creationId xmlns:a16="http://schemas.microsoft.com/office/drawing/2014/main" xmlns="" id="{C884C3C2-0F88-4D3C-8E7A-998E967553B5}"/>
              </a:ext>
            </a:extLst>
          </p:cNvPr>
          <p:cNvSpPr txBox="1">
            <a:spLocks/>
          </p:cNvSpPr>
          <p:nvPr/>
        </p:nvSpPr>
        <p:spPr>
          <a:xfrm>
            <a:off x="3861958" y="2853569"/>
            <a:ext cx="2997891"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Κοινωνιολογικές μεταβλητές της οργανωτικής συμπεριφοράς</a:t>
            </a:r>
          </a:p>
        </p:txBody>
      </p:sp>
      <p:sp>
        <p:nvSpPr>
          <p:cNvPr id="26" name="Ορθογώνιο 6" descr="Πλαίσιο επισήμανσης.">
            <a:extLst>
              <a:ext uri="{FF2B5EF4-FFF2-40B4-BE49-F238E27FC236}">
                <a16:creationId xmlns:a16="http://schemas.microsoft.com/office/drawing/2014/main" xmlns="" id="{58C2BD62-295E-40DD-B479-BDB1A2925D7E}"/>
              </a:ext>
            </a:extLst>
          </p:cNvPr>
          <p:cNvSpPr/>
          <p:nvPr/>
        </p:nvSpPr>
        <p:spPr>
          <a:xfrm rot="10800000" flipV="1">
            <a:off x="578988" y="2564828"/>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27" name="Ορθογώνιο 6" descr="Πλαίσιο επισήμανσης.">
            <a:extLst>
              <a:ext uri="{FF2B5EF4-FFF2-40B4-BE49-F238E27FC236}">
                <a16:creationId xmlns:a16="http://schemas.microsoft.com/office/drawing/2014/main" xmlns="" id="{16A8833F-422B-4B2D-A8B7-E0351A04DE50}"/>
              </a:ext>
            </a:extLst>
          </p:cNvPr>
          <p:cNvSpPr/>
          <p:nvPr/>
        </p:nvSpPr>
        <p:spPr>
          <a:xfrm rot="10800000" flipV="1">
            <a:off x="4126415" y="2613874"/>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30" name="Text Placeholder 24">
            <a:extLst>
              <a:ext uri="{FF2B5EF4-FFF2-40B4-BE49-F238E27FC236}">
                <a16:creationId xmlns:a16="http://schemas.microsoft.com/office/drawing/2014/main" xmlns="" id="{64FA7217-53EE-48A4-884E-265AADD5AC21}"/>
              </a:ext>
            </a:extLst>
          </p:cNvPr>
          <p:cNvSpPr txBox="1">
            <a:spLocks/>
          </p:cNvSpPr>
          <p:nvPr/>
        </p:nvSpPr>
        <p:spPr>
          <a:xfrm>
            <a:off x="284983" y="4395498"/>
            <a:ext cx="6507285"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Εντούτοις η ανάπτυξη των μεθόδων της “επιστημονικής” οργάνωσης της εργασίας, συνεχίστηκε τόσο από τους θεωρητικούς της Κλασσικής Σχολής Διοίκησης (L. </a:t>
            </a:r>
            <a:r>
              <a:rPr lang="el-GR" sz="1600" dirty="0" err="1"/>
              <a:t>Urwick</a:t>
            </a:r>
            <a:r>
              <a:rPr lang="el-GR" sz="1600" dirty="0"/>
              <a:t>, L. </a:t>
            </a:r>
            <a:r>
              <a:rPr lang="el-GR" sz="1600" dirty="0" err="1"/>
              <a:t>Gulick</a:t>
            </a:r>
            <a:r>
              <a:rPr lang="el-GR" sz="1600" dirty="0"/>
              <a:t> και πιο πρόσφατα οι H. </a:t>
            </a:r>
            <a:r>
              <a:rPr lang="el-GR" sz="1600" dirty="0" err="1"/>
              <a:t>Koontz</a:t>
            </a:r>
            <a:r>
              <a:rPr lang="el-GR" sz="1600" dirty="0"/>
              <a:t>-C. </a:t>
            </a:r>
            <a:r>
              <a:rPr lang="el-GR" sz="1600" dirty="0" err="1"/>
              <a:t>O’Donnel</a:t>
            </a:r>
            <a:r>
              <a:rPr lang="el-GR" sz="1600" dirty="0"/>
              <a:t>), όσο και της </a:t>
            </a:r>
            <a:r>
              <a:rPr lang="el-GR" sz="1600" dirty="0" err="1"/>
              <a:t>Νεοκλασσικής</a:t>
            </a:r>
            <a:r>
              <a:rPr lang="el-GR" sz="1600" dirty="0"/>
              <a:t> (A. </a:t>
            </a:r>
            <a:r>
              <a:rPr lang="el-GR" sz="1600" dirty="0" err="1"/>
              <a:t>Sloan</a:t>
            </a:r>
            <a:r>
              <a:rPr lang="el-GR" sz="1600" dirty="0"/>
              <a:t>, P. </a:t>
            </a:r>
            <a:r>
              <a:rPr lang="el-GR" sz="1600" dirty="0" err="1"/>
              <a:t>Drucker</a:t>
            </a:r>
            <a:r>
              <a:rPr lang="el-GR" sz="1600" dirty="0"/>
              <a:t>, O. </a:t>
            </a:r>
            <a:r>
              <a:rPr lang="el-GR" sz="1600" dirty="0" err="1"/>
              <a:t>Gelinier</a:t>
            </a:r>
            <a:r>
              <a:rPr lang="el-GR" sz="1600" dirty="0"/>
              <a:t>)</a:t>
            </a:r>
          </a:p>
          <a:p>
            <a:pPr algn="ctr"/>
            <a:endParaRPr lang="el-GR" sz="1600" dirty="0"/>
          </a:p>
          <a:p>
            <a:pPr algn="ctr"/>
            <a:r>
              <a:rPr lang="el-GR" sz="1600" dirty="0"/>
              <a:t> </a:t>
            </a:r>
          </a:p>
        </p:txBody>
      </p:sp>
      <p:pic>
        <p:nvPicPr>
          <p:cNvPr id="13314" name="Picture 2" descr="ÎÏÎ¿ÏÎ­Î»ÎµÏÎ¼Î± ÎµÎ¹ÎºÏÎ½Î±Ï Î³Î¹Î± PRODUCTIVITY black white images">
            <a:extLst>
              <a:ext uri="{FF2B5EF4-FFF2-40B4-BE49-F238E27FC236}">
                <a16:creationId xmlns:a16="http://schemas.microsoft.com/office/drawing/2014/main" xmlns="" id="{53C239CE-26C2-4D6B-9E28-6A460296816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60092" y="759604"/>
            <a:ext cx="4125502" cy="420629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Γραφικό 5" descr="Παζλ">
            <a:extLst>
              <a:ext uri="{FF2B5EF4-FFF2-40B4-BE49-F238E27FC236}">
                <a16:creationId xmlns:a16="http://schemas.microsoft.com/office/drawing/2014/main" xmlns="" id="{C322597E-1E27-4177-9F1F-C42AC363A3AD}"/>
              </a:ext>
            </a:extLst>
          </p:cNvPr>
          <p:cNvSpPr/>
          <p:nvPr/>
        </p:nvSpPr>
        <p:spPr>
          <a:xfrm>
            <a:off x="5121966" y="1768626"/>
            <a:ext cx="654649" cy="654649"/>
          </a:xfrm>
          <a:custGeom>
            <a:avLst/>
            <a:gdLst>
              <a:gd name="connsiteX0" fmla="*/ 422958 w 654648"/>
              <a:gd name="connsiteY0" fmla="*/ 495697 h 654648"/>
              <a:gd name="connsiteX1" fmla="*/ 388205 w 654648"/>
              <a:gd name="connsiteY1" fmla="*/ 389013 h 654648"/>
              <a:gd name="connsiteX2" fmla="*/ 393863 w 654648"/>
              <a:gd name="connsiteY2" fmla="*/ 383356 h 654648"/>
              <a:gd name="connsiteX3" fmla="*/ 502163 w 654648"/>
              <a:gd name="connsiteY3" fmla="*/ 416493 h 654648"/>
              <a:gd name="connsiteX4" fmla="*/ 559545 w 654648"/>
              <a:gd name="connsiteY4" fmla="*/ 462560 h 654648"/>
              <a:gd name="connsiteX5" fmla="*/ 651681 w 654648"/>
              <a:gd name="connsiteY5" fmla="*/ 370425 h 654648"/>
              <a:gd name="connsiteX6" fmla="*/ 514286 w 654648"/>
              <a:gd name="connsiteY6" fmla="*/ 233029 h 654648"/>
              <a:gd name="connsiteX7" fmla="*/ 560354 w 654648"/>
              <a:gd name="connsiteY7" fmla="*/ 175646 h 654648"/>
              <a:gd name="connsiteX8" fmla="*/ 593490 w 654648"/>
              <a:gd name="connsiteY8" fmla="*/ 67346 h 654648"/>
              <a:gd name="connsiteX9" fmla="*/ 587833 w 654648"/>
              <a:gd name="connsiteY9" fmla="*/ 61689 h 654648"/>
              <a:gd name="connsiteX10" fmla="*/ 481149 w 654648"/>
              <a:gd name="connsiteY10" fmla="*/ 96442 h 654648"/>
              <a:gd name="connsiteX11" fmla="*/ 423766 w 654648"/>
              <a:gd name="connsiteY11" fmla="*/ 142510 h 654648"/>
              <a:gd name="connsiteX12" fmla="*/ 286371 w 654648"/>
              <a:gd name="connsiteY12" fmla="*/ 5114 h 654648"/>
              <a:gd name="connsiteX13" fmla="*/ 193427 w 654648"/>
              <a:gd name="connsiteY13" fmla="*/ 97250 h 654648"/>
              <a:gd name="connsiteX14" fmla="*/ 239495 w 654648"/>
              <a:gd name="connsiteY14" fmla="*/ 154633 h 654648"/>
              <a:gd name="connsiteX15" fmla="*/ 274248 w 654648"/>
              <a:gd name="connsiteY15" fmla="*/ 261316 h 654648"/>
              <a:gd name="connsiteX16" fmla="*/ 268590 w 654648"/>
              <a:gd name="connsiteY16" fmla="*/ 266974 h 654648"/>
              <a:gd name="connsiteX17" fmla="*/ 160290 w 654648"/>
              <a:gd name="connsiteY17" fmla="*/ 233837 h 654648"/>
              <a:gd name="connsiteX18" fmla="*/ 102908 w 654648"/>
              <a:gd name="connsiteY18" fmla="*/ 187770 h 654648"/>
              <a:gd name="connsiteX19" fmla="*/ 5114 w 654648"/>
              <a:gd name="connsiteY19" fmla="*/ 286371 h 654648"/>
              <a:gd name="connsiteX20" fmla="*/ 142510 w 654648"/>
              <a:gd name="connsiteY20" fmla="*/ 423766 h 654648"/>
              <a:gd name="connsiteX21" fmla="*/ 96442 w 654648"/>
              <a:gd name="connsiteY21" fmla="*/ 481149 h 654648"/>
              <a:gd name="connsiteX22" fmla="*/ 63305 w 654648"/>
              <a:gd name="connsiteY22" fmla="*/ 589449 h 654648"/>
              <a:gd name="connsiteX23" fmla="*/ 68963 w 654648"/>
              <a:gd name="connsiteY23" fmla="*/ 595107 h 654648"/>
              <a:gd name="connsiteX24" fmla="*/ 175646 w 654648"/>
              <a:gd name="connsiteY24" fmla="*/ 560354 h 654648"/>
              <a:gd name="connsiteX25" fmla="*/ 233029 w 654648"/>
              <a:gd name="connsiteY25" fmla="*/ 514286 h 654648"/>
              <a:gd name="connsiteX26" fmla="*/ 370425 w 654648"/>
              <a:gd name="connsiteY26" fmla="*/ 651681 h 654648"/>
              <a:gd name="connsiteX27" fmla="*/ 469026 w 654648"/>
              <a:gd name="connsiteY27" fmla="*/ 553080 h 654648"/>
              <a:gd name="connsiteX28" fmla="*/ 422958 w 654648"/>
              <a:gd name="connsiteY28" fmla="*/ 495697 h 65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4648" h="654648">
                <a:moveTo>
                  <a:pt x="422958" y="495697"/>
                </a:moveTo>
                <a:cubicBezTo>
                  <a:pt x="369616" y="497313"/>
                  <a:pt x="350219" y="428616"/>
                  <a:pt x="388205" y="389013"/>
                </a:cubicBezTo>
                <a:lnTo>
                  <a:pt x="393863" y="383356"/>
                </a:lnTo>
                <a:cubicBezTo>
                  <a:pt x="433465" y="345370"/>
                  <a:pt x="503779" y="363151"/>
                  <a:pt x="502163" y="416493"/>
                </a:cubicBezTo>
                <a:cubicBezTo>
                  <a:pt x="501354" y="447204"/>
                  <a:pt x="537724" y="484382"/>
                  <a:pt x="559545" y="462560"/>
                </a:cubicBezTo>
                <a:lnTo>
                  <a:pt x="651681" y="370425"/>
                </a:lnTo>
                <a:lnTo>
                  <a:pt x="514286" y="233029"/>
                </a:lnTo>
                <a:cubicBezTo>
                  <a:pt x="492464" y="211208"/>
                  <a:pt x="529642" y="174838"/>
                  <a:pt x="560354" y="175646"/>
                </a:cubicBezTo>
                <a:cubicBezTo>
                  <a:pt x="613695" y="177263"/>
                  <a:pt x="631476" y="106949"/>
                  <a:pt x="593490" y="67346"/>
                </a:cubicBezTo>
                <a:lnTo>
                  <a:pt x="587833" y="61689"/>
                </a:lnTo>
                <a:cubicBezTo>
                  <a:pt x="548230" y="23703"/>
                  <a:pt x="479533" y="43100"/>
                  <a:pt x="481149" y="96442"/>
                </a:cubicBezTo>
                <a:cubicBezTo>
                  <a:pt x="481957" y="127154"/>
                  <a:pt x="445588" y="164331"/>
                  <a:pt x="423766" y="142510"/>
                </a:cubicBezTo>
                <a:lnTo>
                  <a:pt x="286371" y="5114"/>
                </a:lnTo>
                <a:lnTo>
                  <a:pt x="193427" y="97250"/>
                </a:lnTo>
                <a:cubicBezTo>
                  <a:pt x="171605" y="119072"/>
                  <a:pt x="208783" y="155441"/>
                  <a:pt x="239495" y="154633"/>
                </a:cubicBezTo>
                <a:cubicBezTo>
                  <a:pt x="292837" y="153017"/>
                  <a:pt x="312234" y="221714"/>
                  <a:pt x="274248" y="261316"/>
                </a:cubicBezTo>
                <a:lnTo>
                  <a:pt x="268590" y="266974"/>
                </a:lnTo>
                <a:cubicBezTo>
                  <a:pt x="228988" y="304960"/>
                  <a:pt x="158674" y="287179"/>
                  <a:pt x="160290" y="233837"/>
                </a:cubicBezTo>
                <a:cubicBezTo>
                  <a:pt x="161099" y="203125"/>
                  <a:pt x="124729" y="165948"/>
                  <a:pt x="102908" y="187770"/>
                </a:cubicBezTo>
                <a:lnTo>
                  <a:pt x="5114" y="286371"/>
                </a:lnTo>
                <a:lnTo>
                  <a:pt x="142510" y="423766"/>
                </a:lnTo>
                <a:cubicBezTo>
                  <a:pt x="164331" y="445588"/>
                  <a:pt x="127154" y="481957"/>
                  <a:pt x="96442" y="481149"/>
                </a:cubicBezTo>
                <a:cubicBezTo>
                  <a:pt x="43100" y="479533"/>
                  <a:pt x="25320" y="549847"/>
                  <a:pt x="63305" y="589449"/>
                </a:cubicBezTo>
                <a:lnTo>
                  <a:pt x="68963" y="595107"/>
                </a:lnTo>
                <a:cubicBezTo>
                  <a:pt x="108565" y="633092"/>
                  <a:pt x="177263" y="613695"/>
                  <a:pt x="175646" y="560354"/>
                </a:cubicBezTo>
                <a:cubicBezTo>
                  <a:pt x="174838" y="529642"/>
                  <a:pt x="211208" y="492464"/>
                  <a:pt x="233029" y="514286"/>
                </a:cubicBezTo>
                <a:lnTo>
                  <a:pt x="370425" y="651681"/>
                </a:lnTo>
                <a:lnTo>
                  <a:pt x="469026" y="553080"/>
                </a:lnTo>
                <a:cubicBezTo>
                  <a:pt x="490848" y="531258"/>
                  <a:pt x="454478" y="494889"/>
                  <a:pt x="422958" y="495697"/>
                </a:cubicBezTo>
                <a:close/>
              </a:path>
            </a:pathLst>
          </a:custGeom>
          <a:solidFill>
            <a:srgbClr val="000000"/>
          </a:solidFill>
          <a:ln w="8037" cap="flat">
            <a:noFill/>
            <a:prstDash val="solid"/>
            <a:miter/>
          </a:ln>
        </p:spPr>
        <p:txBody>
          <a:bodyPr rtlCol="0" anchor="ctr"/>
          <a:lstStyle/>
          <a:p>
            <a:endParaRPr lang="el-GR"/>
          </a:p>
        </p:txBody>
      </p:sp>
      <p:pic>
        <p:nvPicPr>
          <p:cNvPr id="16" name="Γραφικό 15" descr="Νερό">
            <a:extLst>
              <a:ext uri="{FF2B5EF4-FFF2-40B4-BE49-F238E27FC236}">
                <a16:creationId xmlns:a16="http://schemas.microsoft.com/office/drawing/2014/main" xmlns="" id="{084BE527-0FBC-4708-891E-622EE27D582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519603" y="1701297"/>
            <a:ext cx="694541" cy="694541"/>
          </a:xfrm>
          <a:prstGeom prst="rect">
            <a:avLst/>
          </a:prstGeom>
        </p:spPr>
      </p:pic>
    </p:spTree>
    <p:extLst>
      <p:ext uri="{BB962C8B-B14F-4D97-AF65-F5344CB8AC3E}">
        <p14:creationId xmlns:p14="http://schemas.microsoft.com/office/powerpoint/2010/main" xmlns="" val="2015351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212386" y="2836521"/>
            <a:ext cx="6718300" cy="2868820"/>
          </a:xfrm>
        </p:spPr>
        <p:txBody>
          <a:bodyPr rtlCol="0"/>
          <a:lstStyle/>
          <a:p>
            <a:r>
              <a:rPr lang="el-GR" dirty="0"/>
              <a:t>Η θεωρητική εξέλιξη και η ποιοτική βελτίωση των </a:t>
            </a:r>
            <a:r>
              <a:rPr lang="el-GR" dirty="0" err="1"/>
              <a:t>τεϊλοριστικών</a:t>
            </a:r>
            <a:r>
              <a:rPr lang="el-GR" dirty="0"/>
              <a:t> και </a:t>
            </a:r>
            <a:r>
              <a:rPr lang="el-GR" dirty="0" err="1"/>
              <a:t>φορντιστικών</a:t>
            </a:r>
            <a:r>
              <a:rPr lang="el-GR" dirty="0"/>
              <a:t> μεθόδων οργάνωσης της εργασίας, συμβαδίζει με την </a:t>
            </a:r>
            <a:r>
              <a:rPr lang="el-GR" b="1" dirty="0"/>
              <a:t>έντονη παρουσία τους σε κάθε εργοστάσιο </a:t>
            </a:r>
            <a:r>
              <a:rPr lang="el-GR" dirty="0"/>
              <a:t>που παράγει προϊόντα μαζικής κατανάλωσης</a:t>
            </a:r>
          </a:p>
          <a:p>
            <a:endParaRPr lang="el-GR" dirty="0"/>
          </a:p>
          <a:p>
            <a:r>
              <a:rPr lang="el-GR" dirty="0"/>
              <a:t>Εντούτοις, η έκταση του φαινομένου αυτού, </a:t>
            </a:r>
            <a:r>
              <a:rPr lang="el-GR" b="1" dirty="0"/>
              <a:t>αγνοείται</a:t>
            </a:r>
            <a:r>
              <a:rPr lang="el-GR" dirty="0"/>
              <a:t> συνήθως </a:t>
            </a:r>
            <a:r>
              <a:rPr lang="el-GR" b="1" dirty="0"/>
              <a:t>από</a:t>
            </a:r>
            <a:r>
              <a:rPr lang="el-GR" dirty="0"/>
              <a:t> τους </a:t>
            </a:r>
            <a:r>
              <a:rPr lang="el-GR" b="1" dirty="0"/>
              <a:t>κοινωνιολόγους</a:t>
            </a:r>
            <a:r>
              <a:rPr lang="el-GR" dirty="0"/>
              <a:t>, οι οποίοι υποστηρίζουν ότι οι ιδέες του F. </a:t>
            </a:r>
            <a:r>
              <a:rPr lang="el-GR" dirty="0" err="1"/>
              <a:t>Taylor</a:t>
            </a:r>
            <a:r>
              <a:rPr lang="el-GR" dirty="0"/>
              <a:t> είναι ήδη θεωρητικά ξεπερασμένες και ως εκ τούτου πρακτικά ανεφάρμοστες</a:t>
            </a:r>
          </a:p>
          <a:p>
            <a:pPr marL="0" indent="0">
              <a:buNone/>
            </a:pPr>
            <a:endParaRPr lang="el-GR" dirty="0"/>
          </a:p>
          <a:p>
            <a:pPr marL="0" indent="0">
              <a:buNone/>
            </a:pPr>
            <a:endParaRPr lang="el-GR" dirty="0"/>
          </a:p>
        </p:txBody>
      </p:sp>
      <p:sp>
        <p:nvSpPr>
          <p:cNvPr id="2" name="Τίτλος 1"/>
          <p:cNvSpPr>
            <a:spLocks noGrp="1"/>
          </p:cNvSpPr>
          <p:nvPr>
            <p:ph type="ctrTitle"/>
          </p:nvPr>
        </p:nvSpPr>
        <p:spPr>
          <a:xfrm>
            <a:off x="7189470" y="494665"/>
            <a:ext cx="4860290" cy="5522595"/>
          </a:xfrm>
        </p:spPr>
        <p:txBody>
          <a:bodyPr rtlCol="0"/>
          <a:lstStyle/>
          <a:p>
            <a:endParaRPr lang="el-GR" sz="28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42</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ÎÏÎ¿ÏÎ­Î»ÎµÏÎ¼Î± ÎµÎ¹ÎºÏÎ½Î±Ï Î³Î¹Î± company black white images">
            <a:extLst>
              <a:ext uri="{FF2B5EF4-FFF2-40B4-BE49-F238E27FC236}">
                <a16:creationId xmlns:a16="http://schemas.microsoft.com/office/drawing/2014/main" xmlns="" id="{3027A759-07AD-4398-9978-E36D8F6451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4236" y="840741"/>
            <a:ext cx="3938558" cy="2588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ÎÏÎ¿ÏÎ­Î»ÎµÏÎ¼Î± ÎµÎ¹ÎºÏÎ½Î±Ï Î³Î¹Î± company BLACK WHITE IMAGES">
            <a:extLst>
              <a:ext uri="{FF2B5EF4-FFF2-40B4-BE49-F238E27FC236}">
                <a16:creationId xmlns:a16="http://schemas.microsoft.com/office/drawing/2014/main" xmlns="" id="{0405C6B6-2B33-4213-8CC9-5705D09CE57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40175" y="846785"/>
            <a:ext cx="4343994" cy="3860049"/>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ÎÏÎ¿ÏÎ­Î»ÎµÏÎ¼Î± ÎµÎ¹ÎºÏÎ½Î±Ï Î³Î¹Î± PRODUCTION PROCESS BLACK WHITE IMAGES">
            <a:extLst>
              <a:ext uri="{FF2B5EF4-FFF2-40B4-BE49-F238E27FC236}">
                <a16:creationId xmlns:a16="http://schemas.microsoft.com/office/drawing/2014/main" xmlns="" id="{69334296-9D70-4DB3-8CBB-3FC78914C091}"/>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390566" y="840739"/>
            <a:ext cx="4443211" cy="388895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ÎÏÎ¿ÏÎ­Î»ÎµÏÎ¼Î± ÎµÎ¹ÎºÏÎ½Î±Ï Î³Î¹Î± PRODUCTION PROCESS BLACK WHITE IMAGES">
            <a:extLst>
              <a:ext uri="{FF2B5EF4-FFF2-40B4-BE49-F238E27FC236}">
                <a16:creationId xmlns:a16="http://schemas.microsoft.com/office/drawing/2014/main" xmlns="" id="{F1DD6472-CEA8-46BF-9DF0-9A2DAF7FB55B}"/>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369101" y="834267"/>
            <a:ext cx="4464676" cy="4871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6827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Θέση κειμένου 13"/>
          <p:cNvSpPr>
            <a:spLocks noGrp="1"/>
          </p:cNvSpPr>
          <p:nvPr>
            <p:ph type="body" sz="quarter" idx="32"/>
          </p:nvPr>
        </p:nvSpPr>
        <p:spPr>
          <a:xfrm>
            <a:off x="2795086" y="1807424"/>
            <a:ext cx="2045503" cy="1761039"/>
          </a:xfrm>
        </p:spPr>
        <p:txBody>
          <a:bodyPr rtlCol="0"/>
          <a:lstStyle/>
          <a:p>
            <a:pPr algn="ctr"/>
            <a:r>
              <a:rPr lang="el-GR" sz="1600" dirty="0"/>
              <a:t>Οι διαβεβαιώσεις των κοινωνιολόγων της εργασίας διαψεύδονται από την πραγματικότητα των εργοστασιακών χώρων του σύγχρονου βιομηχανικού πολιτισμού</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43</a:t>
            </a:fld>
            <a:endParaRPr lang="el-GR" dirty="0"/>
          </a:p>
        </p:txBody>
      </p:sp>
      <p:sp>
        <p:nvSpPr>
          <p:cNvPr id="22" name="Θέση κειμένου 13">
            <a:extLst>
              <a:ext uri="{FF2B5EF4-FFF2-40B4-BE49-F238E27FC236}">
                <a16:creationId xmlns:a16="http://schemas.microsoft.com/office/drawing/2014/main" xmlns="" id="{1E4F1ABF-4CFA-4512-B147-1D351F46A371}"/>
              </a:ext>
            </a:extLst>
          </p:cNvPr>
          <p:cNvSpPr txBox="1">
            <a:spLocks/>
          </p:cNvSpPr>
          <p:nvPr/>
        </p:nvSpPr>
        <p:spPr>
          <a:xfrm>
            <a:off x="5189399" y="1780530"/>
            <a:ext cx="1980000"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smtClean="0"/>
              <a:t>του οποίου </a:t>
            </a:r>
            <a:r>
              <a:rPr lang="el-GR" sz="1600" dirty="0"/>
              <a:t>ο </a:t>
            </a:r>
            <a:r>
              <a:rPr lang="el-GR" sz="1600" dirty="0" err="1"/>
              <a:t>τεϊλορισμός</a:t>
            </a:r>
            <a:r>
              <a:rPr lang="el-GR" sz="1600" dirty="0"/>
              <a:t> αποτελεί ακόμη ένα από τα βασικά συστατικά του στοιχεία</a:t>
            </a:r>
          </a:p>
        </p:txBody>
      </p:sp>
      <p:sp>
        <p:nvSpPr>
          <p:cNvPr id="23" name="Θέση κειμένου 13">
            <a:extLst>
              <a:ext uri="{FF2B5EF4-FFF2-40B4-BE49-F238E27FC236}">
                <a16:creationId xmlns:a16="http://schemas.microsoft.com/office/drawing/2014/main" xmlns="" id="{BAE1B9ED-DD01-4B3A-BF6E-C4D2B63B17DB}"/>
              </a:ext>
            </a:extLst>
          </p:cNvPr>
          <p:cNvSpPr txBox="1">
            <a:spLocks/>
          </p:cNvSpPr>
          <p:nvPr/>
        </p:nvSpPr>
        <p:spPr>
          <a:xfrm>
            <a:off x="7416914" y="1777771"/>
            <a:ext cx="1980000"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τόσο στα βιομηχανικά αναπτυγμένα δυτικά κράτη, όσο και στα κράτη </a:t>
            </a:r>
            <a:r>
              <a:rPr lang="el-GR" sz="1600" dirty="0" err="1"/>
              <a:t>διευθυνόμενης</a:t>
            </a:r>
            <a:r>
              <a:rPr lang="el-GR" sz="1600" dirty="0"/>
              <a:t> οικονομίας , καθώς επίσης και στα νέα βιομηχανικά κράτη (Κίνα, Κορέα, Ταϊβάν, </a:t>
            </a:r>
            <a:r>
              <a:rPr lang="el-GR" sz="1600" dirty="0" smtClean="0"/>
              <a:t>Βραζιλία, κτλ.)</a:t>
            </a:r>
            <a:endParaRPr lang="el-GR" sz="1600" dirty="0"/>
          </a:p>
        </p:txBody>
      </p:sp>
      <p:sp>
        <p:nvSpPr>
          <p:cNvPr id="30" name="TextBox 29">
            <a:extLst>
              <a:ext uri="{FF2B5EF4-FFF2-40B4-BE49-F238E27FC236}">
                <a16:creationId xmlns:a16="http://schemas.microsoft.com/office/drawing/2014/main" xmlns="" id="{3CA5326E-A773-4942-BEE5-AB7CD1613E5C}"/>
              </a:ext>
            </a:extLst>
          </p:cNvPr>
          <p:cNvSpPr txBox="1"/>
          <p:nvPr/>
        </p:nvSpPr>
        <p:spPr>
          <a:xfrm>
            <a:off x="4684432" y="2301791"/>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7" name="TextBox 36">
            <a:extLst>
              <a:ext uri="{FF2B5EF4-FFF2-40B4-BE49-F238E27FC236}">
                <a16:creationId xmlns:a16="http://schemas.microsoft.com/office/drawing/2014/main" xmlns="" id="{E09B5F35-41E9-4EC8-BCDC-CF3591D97B35}"/>
              </a:ext>
            </a:extLst>
          </p:cNvPr>
          <p:cNvSpPr txBox="1"/>
          <p:nvPr/>
        </p:nvSpPr>
        <p:spPr>
          <a:xfrm>
            <a:off x="7089975" y="2301790"/>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8" name="TextBox 37">
            <a:extLst>
              <a:ext uri="{FF2B5EF4-FFF2-40B4-BE49-F238E27FC236}">
                <a16:creationId xmlns:a16="http://schemas.microsoft.com/office/drawing/2014/main" xmlns="" id="{9EB980C6-E925-4860-9664-2E0C56AEADF5}"/>
              </a:ext>
            </a:extLst>
          </p:cNvPr>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 name="Γραφικό 4" descr="Εργοστάσιο">
            <a:extLst>
              <a:ext uri="{FF2B5EF4-FFF2-40B4-BE49-F238E27FC236}">
                <a16:creationId xmlns:a16="http://schemas.microsoft.com/office/drawing/2014/main" xmlns="" id="{FF543A95-C6BE-4103-9D01-B5FD5D15957C}"/>
              </a:ext>
            </a:extLst>
          </p:cNvPr>
          <p:cNvSpPr/>
          <p:nvPr/>
        </p:nvSpPr>
        <p:spPr>
          <a:xfrm>
            <a:off x="3415483" y="4148425"/>
            <a:ext cx="551834" cy="512065"/>
          </a:xfrm>
          <a:custGeom>
            <a:avLst/>
            <a:gdLst>
              <a:gd name="connsiteX0" fmla="*/ 578644 w 657225"/>
              <a:gd name="connsiteY0" fmla="*/ 588169 h 657225"/>
              <a:gd name="connsiteX1" fmla="*/ 464344 w 657225"/>
              <a:gd name="connsiteY1" fmla="*/ 588169 h 657225"/>
              <a:gd name="connsiteX2" fmla="*/ 464344 w 657225"/>
              <a:gd name="connsiteY2" fmla="*/ 502444 h 657225"/>
              <a:gd name="connsiteX3" fmla="*/ 578644 w 657225"/>
              <a:gd name="connsiteY3" fmla="*/ 502444 h 657225"/>
              <a:gd name="connsiteX4" fmla="*/ 578644 w 657225"/>
              <a:gd name="connsiteY4" fmla="*/ 588169 h 657225"/>
              <a:gd name="connsiteX5" fmla="*/ 388144 w 657225"/>
              <a:gd name="connsiteY5" fmla="*/ 588169 h 657225"/>
              <a:gd name="connsiteX6" fmla="*/ 273844 w 657225"/>
              <a:gd name="connsiteY6" fmla="*/ 588169 h 657225"/>
              <a:gd name="connsiteX7" fmla="*/ 273844 w 657225"/>
              <a:gd name="connsiteY7" fmla="*/ 502444 h 657225"/>
              <a:gd name="connsiteX8" fmla="*/ 388144 w 657225"/>
              <a:gd name="connsiteY8" fmla="*/ 502444 h 657225"/>
              <a:gd name="connsiteX9" fmla="*/ 388144 w 657225"/>
              <a:gd name="connsiteY9" fmla="*/ 588169 h 657225"/>
              <a:gd name="connsiteX10" fmla="*/ 197644 w 657225"/>
              <a:gd name="connsiteY10" fmla="*/ 588169 h 657225"/>
              <a:gd name="connsiteX11" fmla="*/ 83344 w 657225"/>
              <a:gd name="connsiteY11" fmla="*/ 588169 h 657225"/>
              <a:gd name="connsiteX12" fmla="*/ 83344 w 657225"/>
              <a:gd name="connsiteY12" fmla="*/ 502444 h 657225"/>
              <a:gd name="connsiteX13" fmla="*/ 197644 w 657225"/>
              <a:gd name="connsiteY13" fmla="*/ 502444 h 657225"/>
              <a:gd name="connsiteX14" fmla="*/ 197644 w 657225"/>
              <a:gd name="connsiteY14" fmla="*/ 588169 h 657225"/>
              <a:gd name="connsiteX15" fmla="*/ 397669 w 657225"/>
              <a:gd name="connsiteY15" fmla="*/ 397669 h 657225"/>
              <a:gd name="connsiteX16" fmla="*/ 397669 w 657225"/>
              <a:gd name="connsiteY16" fmla="*/ 264319 h 657225"/>
              <a:gd name="connsiteX17" fmla="*/ 140494 w 657225"/>
              <a:gd name="connsiteY17" fmla="*/ 397669 h 657225"/>
              <a:gd name="connsiteX18" fmla="*/ 111919 w 657225"/>
              <a:gd name="connsiteY18" fmla="*/ 7144 h 657225"/>
              <a:gd name="connsiteX19" fmla="*/ 35719 w 657225"/>
              <a:gd name="connsiteY19" fmla="*/ 7144 h 657225"/>
              <a:gd name="connsiteX20" fmla="*/ 7144 w 657225"/>
              <a:gd name="connsiteY20" fmla="*/ 397669 h 657225"/>
              <a:gd name="connsiteX21" fmla="*/ 7144 w 657225"/>
              <a:gd name="connsiteY21" fmla="*/ 654844 h 657225"/>
              <a:gd name="connsiteX22" fmla="*/ 654844 w 657225"/>
              <a:gd name="connsiteY22" fmla="*/ 654844 h 657225"/>
              <a:gd name="connsiteX23" fmla="*/ 654844 w 657225"/>
              <a:gd name="connsiteY23" fmla="*/ 397669 h 657225"/>
              <a:gd name="connsiteX24" fmla="*/ 654844 w 657225"/>
              <a:gd name="connsiteY24" fmla="*/ 264319 h 657225"/>
              <a:gd name="connsiteX25" fmla="*/ 397669 w 657225"/>
              <a:gd name="connsiteY25" fmla="*/ 39766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7225" h="657225">
                <a:moveTo>
                  <a:pt x="578644" y="588169"/>
                </a:moveTo>
                <a:lnTo>
                  <a:pt x="464344" y="588169"/>
                </a:lnTo>
                <a:lnTo>
                  <a:pt x="464344" y="502444"/>
                </a:lnTo>
                <a:lnTo>
                  <a:pt x="578644" y="502444"/>
                </a:lnTo>
                <a:lnTo>
                  <a:pt x="578644" y="588169"/>
                </a:lnTo>
                <a:close/>
                <a:moveTo>
                  <a:pt x="388144" y="588169"/>
                </a:moveTo>
                <a:lnTo>
                  <a:pt x="273844" y="588169"/>
                </a:lnTo>
                <a:lnTo>
                  <a:pt x="273844" y="502444"/>
                </a:lnTo>
                <a:lnTo>
                  <a:pt x="388144" y="502444"/>
                </a:lnTo>
                <a:lnTo>
                  <a:pt x="388144" y="588169"/>
                </a:lnTo>
                <a:close/>
                <a:moveTo>
                  <a:pt x="197644" y="588169"/>
                </a:moveTo>
                <a:lnTo>
                  <a:pt x="83344" y="588169"/>
                </a:lnTo>
                <a:lnTo>
                  <a:pt x="83344" y="502444"/>
                </a:lnTo>
                <a:lnTo>
                  <a:pt x="197644" y="502444"/>
                </a:lnTo>
                <a:lnTo>
                  <a:pt x="197644" y="588169"/>
                </a:lnTo>
                <a:close/>
                <a:moveTo>
                  <a:pt x="397669" y="397669"/>
                </a:moveTo>
                <a:lnTo>
                  <a:pt x="397669" y="264319"/>
                </a:lnTo>
                <a:lnTo>
                  <a:pt x="140494" y="397669"/>
                </a:lnTo>
                <a:lnTo>
                  <a:pt x="111919" y="7144"/>
                </a:lnTo>
                <a:lnTo>
                  <a:pt x="35719" y="7144"/>
                </a:lnTo>
                <a:lnTo>
                  <a:pt x="7144" y="397669"/>
                </a:lnTo>
                <a:lnTo>
                  <a:pt x="7144" y="654844"/>
                </a:lnTo>
                <a:lnTo>
                  <a:pt x="654844" y="654844"/>
                </a:lnTo>
                <a:lnTo>
                  <a:pt x="654844" y="397669"/>
                </a:lnTo>
                <a:lnTo>
                  <a:pt x="654844" y="264319"/>
                </a:lnTo>
                <a:lnTo>
                  <a:pt x="397669" y="397669"/>
                </a:lnTo>
                <a:close/>
              </a:path>
            </a:pathLst>
          </a:custGeom>
          <a:solidFill>
            <a:srgbClr val="000000"/>
          </a:solidFill>
          <a:ln w="9525" cap="flat">
            <a:noFill/>
            <a:prstDash val="solid"/>
            <a:miter/>
          </a:ln>
        </p:spPr>
        <p:txBody>
          <a:bodyPr rtlCol="0" anchor="ctr"/>
          <a:lstStyle/>
          <a:p>
            <a:endParaRPr lang="el-GR"/>
          </a:p>
        </p:txBody>
      </p:sp>
      <p:pic>
        <p:nvPicPr>
          <p:cNvPr id="9" name="Γραφικό 8" descr="Δίκτυο">
            <a:extLst>
              <a:ext uri="{FF2B5EF4-FFF2-40B4-BE49-F238E27FC236}">
                <a16:creationId xmlns:a16="http://schemas.microsoft.com/office/drawing/2014/main" xmlns="" id="{563BF525-CC36-4A15-9F7A-E9F96B13C8E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67638" y="4075612"/>
            <a:ext cx="656723" cy="656723"/>
          </a:xfrm>
          <a:prstGeom prst="rect">
            <a:avLst/>
          </a:prstGeom>
        </p:spPr>
      </p:pic>
      <p:pic>
        <p:nvPicPr>
          <p:cNvPr id="15" name="Γραφικό 14" descr="Κόσμος">
            <a:extLst>
              <a:ext uri="{FF2B5EF4-FFF2-40B4-BE49-F238E27FC236}">
                <a16:creationId xmlns:a16="http://schemas.microsoft.com/office/drawing/2014/main" xmlns="" id="{136237D9-34B6-466A-AA95-AA04D0112A7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74141" y="4090731"/>
            <a:ext cx="656723" cy="656723"/>
          </a:xfrm>
          <a:prstGeom prst="rect">
            <a:avLst/>
          </a:prstGeom>
        </p:spPr>
      </p:pic>
    </p:spTree>
    <p:extLst>
      <p:ext uri="{BB962C8B-B14F-4D97-AF65-F5344CB8AC3E}">
        <p14:creationId xmlns:p14="http://schemas.microsoft.com/office/powerpoint/2010/main" xmlns="" val="751205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5" name="Rectangle 14">
            <a:extLst>
              <a:ext uri="{FF2B5EF4-FFF2-40B4-BE49-F238E27FC236}">
                <a16:creationId xmlns:a16="http://schemas.microsoft.com/office/drawing/2014/main" xmlns=""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8" name="Εικόνα 7" descr="C:\Documents and Settings\you\Τα έγγραφά μου\Λεωνίδας\ΛΕΩΝΙΔΑΣ\ΑΡΧΕΙΑ ΛΕΩΝΙΔΑ\ΠΑΤΡΑ\ΠΑΝΕΠΙΣΤΗΜΙΟ ΠΑΤΡΩΝ\ΠΑΤΡΑ-ΜΑΘΗΜΑΤΑ\ΜΑΘΗΜΑΤΑ ΠΑΤΡΑΣ\ΟΡΓΑΝΩΣΗ - ΔΙΟΙΚΗΣΗ II\ΔΙΑΦΑΝΕΙΕΣ ΜΑΘΗΜΑΤΟΣ\ΚΕΦΑΛΑΙΟ 2\7_10.jpg">
            <a:extLst>
              <a:ext uri="{FF2B5EF4-FFF2-40B4-BE49-F238E27FC236}">
                <a16:creationId xmlns:a16="http://schemas.microsoft.com/office/drawing/2014/main" xmlns="" id="{B8BA5722-3F2C-4B70-9A39-A96D5E0BFE91}"/>
              </a:ext>
            </a:extLst>
          </p:cNvPr>
          <p:cNvPicPr>
            <a:picLocks noChangeAspect="1" noChangeArrowheads="1"/>
          </p:cNvPicPr>
          <p:nvPr/>
        </p:nvPicPr>
        <p:blipFill rotWithShape="1">
          <a:blip r:embed="rId3" cstate="print">
            <a:grayscl/>
            <a:extLst/>
          </a:blip>
          <a:srcRect t="19250" r="1" b="1"/>
          <a:stretch/>
        </p:blipFill>
        <p:spPr>
          <a:xfrm rot="21480000">
            <a:off x="1137837" y="1003258"/>
            <a:ext cx="9916327" cy="4764396"/>
          </a:xfrm>
          <a:prstGeom prst="rect">
            <a:avLst/>
          </a:prstGeom>
          <a:noFill/>
        </p:spPr>
      </p:pic>
    </p:spTree>
    <p:extLst>
      <p:ext uri="{BB962C8B-B14F-4D97-AF65-F5344CB8AC3E}">
        <p14:creationId xmlns:p14="http://schemas.microsoft.com/office/powerpoint/2010/main" xmlns="" val="2723624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descr="C:\Documents and Settings\you\Τα έγγραφά μου\Λεωνίδας\ΛΕΩΝΙΔΑΣ\ΑΡΧΕΙΑ ΛΕΩΝΙΔΑ\ΠΑΤΡΑ\ΠΑΝΕΠΙΣΤΗΜΙΟ ΠΑΤΡΩΝ\ΠΑΤΡΑ-ΜΑΘΗΜΑΤΑ\ΜΑΘΗΜΑΤΑ ΠΑΤΡΑΣ\ΟΡΓΑΝΩΣΗ - ΔΙΟΙΚΗΣΗ II\ΔΙΑΦΑΝΕΙΕΣ ΜΑΘΗΜΑΤΟΣ\ΚΕΦΑΛΑΙΟ 2\foxconn-pay-increase.jpeg">
            <a:extLst>
              <a:ext uri="{FF2B5EF4-FFF2-40B4-BE49-F238E27FC236}">
                <a16:creationId xmlns:a16="http://schemas.microsoft.com/office/drawing/2014/main" xmlns="" id="{9C722A13-8B05-4E6D-BC3D-3F0074AE939F}"/>
              </a:ext>
            </a:extLst>
          </p:cNvPr>
          <p:cNvPicPr>
            <a:picLocks noChangeAspect="1" noChangeArrowheads="1"/>
          </p:cNvPicPr>
          <p:nvPr/>
        </p:nvPicPr>
        <p:blipFill rotWithShape="1">
          <a:blip r:embed="rId3" cstate="print">
            <a:grayscl/>
            <a:extLst/>
          </a:blip>
          <a:srcRect r="3359" b="-2"/>
          <a:stretch/>
        </p:blipFill>
        <p:spPr>
          <a:xfrm rot="21600000">
            <a:off x="838200" y="-3810"/>
            <a:ext cx="9928860" cy="6858001"/>
          </a:xfrm>
          <a:prstGeom prst="rect">
            <a:avLst/>
          </a:prstGeom>
          <a:noFill/>
        </p:spPr>
      </p:pic>
      <p:pic>
        <p:nvPicPr>
          <p:cNvPr id="16" name="Picture 15">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849886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p:cNvPicPr>
            <a:picLocks noChangeAspect="1"/>
          </p:cNvPicPr>
          <p:nvPr/>
        </p:nvPicPr>
        <p:blipFill rotWithShape="1">
          <a:blip r:embed="rId3" cstate="screen"/>
          <a:srcRect/>
          <a:stretch>
            <a:fillRect/>
          </a:stretch>
        </p:blipFill>
        <p:spPr>
          <a:xfrm>
            <a:off x="3668101" y="1061271"/>
            <a:ext cx="1985426" cy="2008300"/>
          </a:xfrm>
          <a:prstGeom prst="rect">
            <a:avLst/>
          </a:prstGeom>
        </p:spPr>
      </p:pic>
      <p:pic>
        <p:nvPicPr>
          <p:cNvPr id="18" name="Θέση εικόνας 17" descr="Κοντινή εικόνα βιβλίων αρχιτεκτονικής σε ράφι βιβλιοθήκης"/>
          <p:cNvPicPr>
            <a:picLocks noGrp="1" noChangeAspect="1"/>
          </p:cNvPicPr>
          <p:nvPr>
            <p:ph type="pic" sz="quarter" idx="13"/>
          </p:nvPr>
        </p:nvPicPr>
        <p:blipFill>
          <a:blip r:embed="rId4"/>
          <a:stretch>
            <a:fillRect/>
          </a:stretch>
        </p:blipFill>
        <p:spPr>
          <a:xfrm>
            <a:off x="2829" y="40287"/>
            <a:ext cx="12192000" cy="6777425"/>
          </a:xfrm>
        </p:spPr>
      </p:pic>
      <p:sp>
        <p:nvSpPr>
          <p:cNvPr id="3" name="Τίτλος 2"/>
          <p:cNvSpPr>
            <a:spLocks noGrp="1"/>
          </p:cNvSpPr>
          <p:nvPr>
            <p:ph type="ctrTitle"/>
          </p:nvPr>
        </p:nvSpPr>
        <p:spPr>
          <a:xfrm>
            <a:off x="1555327" y="188999"/>
            <a:ext cx="4860000" cy="6480000"/>
          </a:xfrm>
        </p:spPr>
        <p:txBody>
          <a:bodyPr rtlCol="0"/>
          <a:lstStyle/>
          <a:p>
            <a:pPr algn="ct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4000" b="1" dirty="0"/>
              <a:t/>
            </a:r>
            <a:br>
              <a:rPr lang="el-GR" sz="4000" b="1" dirty="0"/>
            </a:br>
            <a:r>
              <a:rPr lang="el-GR" sz="3200" b="1" dirty="0"/>
              <a:t>Η σχολή των ανθρωπίνων σχέσεων</a:t>
            </a:r>
            <a:endParaRPr lang="el-GR" sz="3200" dirty="0"/>
          </a:p>
        </p:txBody>
      </p:sp>
      <p:sp>
        <p:nvSpPr>
          <p:cNvPr id="8" name="Ορθογώνιο 6" descr="Πλαίσιο επισήμανσης."/>
          <p:cNvSpPr/>
          <p:nvPr/>
        </p:nvSpPr>
        <p:spPr>
          <a:xfrm rot="10800000" flipV="1">
            <a:off x="2137893" y="2842148"/>
            <a:ext cx="3743580" cy="22742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9" name="Picture 2" descr="ÎÏÎ¿ÏÎ­Î»ÎµÏÎ¼Î± ÎµÎ¹ÎºÏÎ½Î±Ï Î³Î¹Î± team working  BLACK WHITE IMAGES">
            <a:extLst>
              <a:ext uri="{FF2B5EF4-FFF2-40B4-BE49-F238E27FC236}">
                <a16:creationId xmlns:a16="http://schemas.microsoft.com/office/drawing/2014/main" xmlns="" id="{3F2B0022-F064-4FDE-84CE-7E0D2280D2F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92552" y="404967"/>
            <a:ext cx="3634262" cy="24371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7928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a:r>
              <a:rPr lang="el-GR" dirty="0"/>
              <a:t>Η Εμπειρική Έρευνα στο </a:t>
            </a:r>
            <a:r>
              <a:rPr lang="el-GR" dirty="0" err="1"/>
              <a:t>Hawthorne</a:t>
            </a:r>
            <a:endParaRPr lang="el-GR" dirty="0"/>
          </a:p>
        </p:txBody>
      </p:sp>
      <p:sp>
        <p:nvSpPr>
          <p:cNvPr id="9" name="Θέση περιεχομένου 8"/>
          <p:cNvSpPr>
            <a:spLocks noGrp="1"/>
          </p:cNvSpPr>
          <p:nvPr>
            <p:ph idx="1"/>
          </p:nvPr>
        </p:nvSpPr>
        <p:spPr>
          <a:xfrm>
            <a:off x="794569" y="1728000"/>
            <a:ext cx="2975206" cy="720000"/>
          </a:xfrm>
        </p:spPr>
        <p:txBody>
          <a:bodyPr rtlCol="0"/>
          <a:lstStyle/>
          <a:p>
            <a:pPr rtl="0"/>
            <a:r>
              <a:rPr lang="el-GR" dirty="0"/>
              <a:t/>
            </a:r>
            <a:br>
              <a:rPr lang="el-GR" dirty="0"/>
            </a:br>
            <a:endParaRPr lang="el-GR" dirty="0">
              <a:solidFill>
                <a:schemeClr val="tx1">
                  <a:lumMod val="75000"/>
                  <a:lumOff val="25000"/>
                </a:schemeClr>
              </a:solidFill>
              <a:latin typeface="+mn-lt"/>
            </a:endParaRPr>
          </a:p>
        </p:txBody>
      </p:sp>
      <p:sp>
        <p:nvSpPr>
          <p:cNvPr id="6" name="Θέση περιεχομένου 5"/>
          <p:cNvSpPr>
            <a:spLocks noGrp="1"/>
          </p:cNvSpPr>
          <p:nvPr>
            <p:ph idx="14"/>
          </p:nvPr>
        </p:nvSpPr>
        <p:spPr>
          <a:xfrm>
            <a:off x="794569" y="2673625"/>
            <a:ext cx="2975206" cy="3609063"/>
          </a:xfrm>
          <a:noFill/>
        </p:spPr>
        <p:txBody>
          <a:bodyPr rtlCol="0"/>
          <a:lstStyle/>
          <a:p>
            <a:pPr marL="0" indent="0" algn="ctr">
              <a:buNone/>
            </a:pPr>
            <a:r>
              <a:rPr lang="el-GR" dirty="0"/>
              <a:t>Οι εμπειρικές έρευνες που διεξήχθησαν στις βιομηχανικές εγκαταστάσεις της </a:t>
            </a:r>
            <a:r>
              <a:rPr lang="el-GR" b="1" dirty="0"/>
              <a:t>Western Electric </a:t>
            </a:r>
            <a:r>
              <a:rPr lang="el-GR" dirty="0"/>
              <a:t>στο </a:t>
            </a:r>
            <a:r>
              <a:rPr lang="el-GR" dirty="0" err="1"/>
              <a:t>Hawthorne</a:t>
            </a:r>
            <a:r>
              <a:rPr lang="el-GR" dirty="0"/>
              <a:t>, καταδίκασαν τις </a:t>
            </a:r>
            <a:r>
              <a:rPr lang="el-GR" b="1" dirty="0" err="1"/>
              <a:t>τεϊλοριστικές</a:t>
            </a:r>
            <a:r>
              <a:rPr lang="el-GR" b="1" dirty="0"/>
              <a:t> αντιλήψεις</a:t>
            </a:r>
            <a:r>
              <a:rPr lang="el-GR" dirty="0"/>
              <a:t> ως “</a:t>
            </a:r>
            <a:r>
              <a:rPr lang="el-GR" b="1" dirty="0"/>
              <a:t>μηχανιστικές</a:t>
            </a:r>
            <a:r>
              <a:rPr lang="el-GR" dirty="0"/>
              <a:t>”</a:t>
            </a:r>
          </a:p>
        </p:txBody>
      </p:sp>
      <p:sp>
        <p:nvSpPr>
          <p:cNvPr id="7" name="Θέση περιεχομένου 6"/>
          <p:cNvSpPr>
            <a:spLocks noGrp="1"/>
          </p:cNvSpPr>
          <p:nvPr>
            <p:ph idx="15"/>
          </p:nvPr>
        </p:nvSpPr>
        <p:spPr>
          <a:xfrm>
            <a:off x="4608397" y="2604557"/>
            <a:ext cx="2975206" cy="3609064"/>
          </a:xfrm>
          <a:noFill/>
        </p:spPr>
        <p:txBody>
          <a:bodyPr rtlCol="0"/>
          <a:lstStyle/>
          <a:p>
            <a:pPr marL="0" indent="0" algn="ctr">
              <a:buNone/>
            </a:pPr>
            <a:r>
              <a:rPr lang="el-GR" dirty="0"/>
              <a:t>Διότι έθεταν ως αξίωμα ότι ο εργάτης είναι αποκλειστικά και μόνο ένας “οικονομικός άνθρωπος” που έχει ως μοναδικό κίνητρο τη μεγιστοποίηση των αποδοχών του και έδειξαν ότι </a:t>
            </a:r>
            <a:r>
              <a:rPr lang="el-GR" b="1" dirty="0"/>
              <a:t>στην πραγματικότητα άλλα κίνητρα διαδραματίζουν </a:t>
            </a:r>
            <a:r>
              <a:rPr lang="el-GR" dirty="0"/>
              <a:t>έναν πολύ </a:t>
            </a:r>
            <a:r>
              <a:rPr lang="el-GR" b="1" dirty="0"/>
              <a:t>σημαντικότερο ρόλο</a:t>
            </a:r>
          </a:p>
        </p:txBody>
      </p:sp>
      <p:sp>
        <p:nvSpPr>
          <p:cNvPr id="8" name="Θέση περιεχομένου 7"/>
          <p:cNvSpPr>
            <a:spLocks noGrp="1"/>
          </p:cNvSpPr>
          <p:nvPr>
            <p:ph idx="16"/>
          </p:nvPr>
        </p:nvSpPr>
        <p:spPr>
          <a:xfrm>
            <a:off x="8434225" y="2673626"/>
            <a:ext cx="2975206" cy="3539995"/>
          </a:xfrm>
          <a:noFill/>
        </p:spPr>
        <p:txBody>
          <a:bodyPr rtlCol="0"/>
          <a:lstStyle/>
          <a:p>
            <a:pPr marL="0" indent="0" algn="ctr">
              <a:buNone/>
            </a:pPr>
            <a:r>
              <a:rPr lang="el-GR" dirty="0"/>
              <a:t>Η </a:t>
            </a:r>
            <a:r>
              <a:rPr lang="el-GR" b="1" dirty="0"/>
              <a:t>μελέτη</a:t>
            </a:r>
            <a:r>
              <a:rPr lang="el-GR" dirty="0"/>
              <a:t> των </a:t>
            </a:r>
            <a:r>
              <a:rPr lang="el-GR" b="1" dirty="0"/>
              <a:t>επιδράσεων του εσωτερικού περιβάλλοντος της επιχείρησης πάνω στην παραγωγικότητα </a:t>
            </a:r>
            <a:r>
              <a:rPr lang="el-GR" dirty="0"/>
              <a:t>της εργασίας, ξεκίνησε στο </a:t>
            </a:r>
            <a:r>
              <a:rPr lang="el-GR" dirty="0" err="1"/>
              <a:t>Hawthorne</a:t>
            </a:r>
            <a:r>
              <a:rPr lang="el-GR" dirty="0"/>
              <a:t> το 1924, με αρχικό της στόχο τη μέτρηση της επιρροής ορισμένων μεταβλητών του εργασιακού περιβάλλοντος (κυρίως του φωτισμού), πάνω στην εκροή παραγωγής</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47</a:t>
            </a:fld>
            <a:endParaRPr lang="el-GR" dirty="0"/>
          </a:p>
        </p:txBody>
      </p:sp>
      <p:sp>
        <p:nvSpPr>
          <p:cNvPr id="12" name="TextBox 11"/>
          <p:cNvSpPr txBox="1"/>
          <p:nvPr/>
        </p:nvSpPr>
        <p:spPr>
          <a:xfrm>
            <a:off x="9742230" y="6116595"/>
            <a:ext cx="146254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20" name="Γραφικό 18" descr="Άνδρας">
            <a:extLst>
              <a:ext uri="{FF2B5EF4-FFF2-40B4-BE49-F238E27FC236}">
                <a16:creationId xmlns:a16="http://schemas.microsoft.com/office/drawing/2014/main" xmlns="" id="{C5C8F4A6-2B6C-4B8D-B6B2-44A1B3764A77}"/>
              </a:ext>
            </a:extLst>
          </p:cNvPr>
          <p:cNvGrpSpPr/>
          <p:nvPr/>
        </p:nvGrpSpPr>
        <p:grpSpPr>
          <a:xfrm>
            <a:off x="5710804" y="1758143"/>
            <a:ext cx="782391" cy="598730"/>
            <a:chOff x="5638800" y="2971800"/>
            <a:chExt cx="914400" cy="914400"/>
          </a:xfrm>
          <a:solidFill>
            <a:schemeClr val="tx1">
              <a:lumMod val="75000"/>
              <a:lumOff val="25000"/>
            </a:schemeClr>
          </a:solidFill>
        </p:grpSpPr>
        <p:sp>
          <p:nvSpPr>
            <p:cNvPr id="21" name="Ελεύθερη σχεδίαση: Σχήμα 20">
              <a:extLst>
                <a:ext uri="{FF2B5EF4-FFF2-40B4-BE49-F238E27FC236}">
                  <a16:creationId xmlns:a16="http://schemas.microsoft.com/office/drawing/2014/main" xmlns="" id="{8C7E2405-7EE7-40A5-8088-8193D14FF54E}"/>
                </a:ext>
              </a:extLst>
            </p:cNvPr>
            <p:cNvSpPr/>
            <p:nvPr/>
          </p:nvSpPr>
          <p:spPr>
            <a:xfrm>
              <a:off x="6012656" y="299323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l-GR"/>
            </a:p>
          </p:txBody>
        </p:sp>
        <p:sp>
          <p:nvSpPr>
            <p:cNvPr id="22" name="Ελεύθερη σχεδίαση: Σχήμα 21">
              <a:extLst>
                <a:ext uri="{FF2B5EF4-FFF2-40B4-BE49-F238E27FC236}">
                  <a16:creationId xmlns:a16="http://schemas.microsoft.com/office/drawing/2014/main" xmlns="" id="{5A5828DE-5FFC-4BC1-9293-9B96955A7566}"/>
                </a:ext>
              </a:extLst>
            </p:cNvPr>
            <p:cNvSpPr/>
            <p:nvPr/>
          </p:nvSpPr>
          <p:spPr>
            <a:xfrm>
              <a:off x="5879306" y="3164681"/>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l-GR"/>
            </a:p>
          </p:txBody>
        </p:sp>
      </p:grpSp>
      <p:sp>
        <p:nvSpPr>
          <p:cNvPr id="27" name="Γραφικό 25" descr="Εργοστάσιο">
            <a:extLst>
              <a:ext uri="{FF2B5EF4-FFF2-40B4-BE49-F238E27FC236}">
                <a16:creationId xmlns:a16="http://schemas.microsoft.com/office/drawing/2014/main" xmlns="" id="{806673FA-BA28-4773-B597-031ADAE9A59E}"/>
              </a:ext>
            </a:extLst>
          </p:cNvPr>
          <p:cNvSpPr/>
          <p:nvPr/>
        </p:nvSpPr>
        <p:spPr>
          <a:xfrm>
            <a:off x="1986081" y="1775450"/>
            <a:ext cx="592181" cy="544937"/>
          </a:xfrm>
          <a:custGeom>
            <a:avLst/>
            <a:gdLst>
              <a:gd name="connsiteX0" fmla="*/ 578644 w 657225"/>
              <a:gd name="connsiteY0" fmla="*/ 588169 h 657225"/>
              <a:gd name="connsiteX1" fmla="*/ 464344 w 657225"/>
              <a:gd name="connsiteY1" fmla="*/ 588169 h 657225"/>
              <a:gd name="connsiteX2" fmla="*/ 464344 w 657225"/>
              <a:gd name="connsiteY2" fmla="*/ 502444 h 657225"/>
              <a:gd name="connsiteX3" fmla="*/ 578644 w 657225"/>
              <a:gd name="connsiteY3" fmla="*/ 502444 h 657225"/>
              <a:gd name="connsiteX4" fmla="*/ 578644 w 657225"/>
              <a:gd name="connsiteY4" fmla="*/ 588169 h 657225"/>
              <a:gd name="connsiteX5" fmla="*/ 388144 w 657225"/>
              <a:gd name="connsiteY5" fmla="*/ 588169 h 657225"/>
              <a:gd name="connsiteX6" fmla="*/ 273844 w 657225"/>
              <a:gd name="connsiteY6" fmla="*/ 588169 h 657225"/>
              <a:gd name="connsiteX7" fmla="*/ 273844 w 657225"/>
              <a:gd name="connsiteY7" fmla="*/ 502444 h 657225"/>
              <a:gd name="connsiteX8" fmla="*/ 388144 w 657225"/>
              <a:gd name="connsiteY8" fmla="*/ 502444 h 657225"/>
              <a:gd name="connsiteX9" fmla="*/ 388144 w 657225"/>
              <a:gd name="connsiteY9" fmla="*/ 588169 h 657225"/>
              <a:gd name="connsiteX10" fmla="*/ 197644 w 657225"/>
              <a:gd name="connsiteY10" fmla="*/ 588169 h 657225"/>
              <a:gd name="connsiteX11" fmla="*/ 83344 w 657225"/>
              <a:gd name="connsiteY11" fmla="*/ 588169 h 657225"/>
              <a:gd name="connsiteX12" fmla="*/ 83344 w 657225"/>
              <a:gd name="connsiteY12" fmla="*/ 502444 h 657225"/>
              <a:gd name="connsiteX13" fmla="*/ 197644 w 657225"/>
              <a:gd name="connsiteY13" fmla="*/ 502444 h 657225"/>
              <a:gd name="connsiteX14" fmla="*/ 197644 w 657225"/>
              <a:gd name="connsiteY14" fmla="*/ 588169 h 657225"/>
              <a:gd name="connsiteX15" fmla="*/ 397669 w 657225"/>
              <a:gd name="connsiteY15" fmla="*/ 397669 h 657225"/>
              <a:gd name="connsiteX16" fmla="*/ 397669 w 657225"/>
              <a:gd name="connsiteY16" fmla="*/ 264319 h 657225"/>
              <a:gd name="connsiteX17" fmla="*/ 140494 w 657225"/>
              <a:gd name="connsiteY17" fmla="*/ 397669 h 657225"/>
              <a:gd name="connsiteX18" fmla="*/ 111919 w 657225"/>
              <a:gd name="connsiteY18" fmla="*/ 7144 h 657225"/>
              <a:gd name="connsiteX19" fmla="*/ 35719 w 657225"/>
              <a:gd name="connsiteY19" fmla="*/ 7144 h 657225"/>
              <a:gd name="connsiteX20" fmla="*/ 7144 w 657225"/>
              <a:gd name="connsiteY20" fmla="*/ 397669 h 657225"/>
              <a:gd name="connsiteX21" fmla="*/ 7144 w 657225"/>
              <a:gd name="connsiteY21" fmla="*/ 654844 h 657225"/>
              <a:gd name="connsiteX22" fmla="*/ 654844 w 657225"/>
              <a:gd name="connsiteY22" fmla="*/ 654844 h 657225"/>
              <a:gd name="connsiteX23" fmla="*/ 654844 w 657225"/>
              <a:gd name="connsiteY23" fmla="*/ 397669 h 657225"/>
              <a:gd name="connsiteX24" fmla="*/ 654844 w 657225"/>
              <a:gd name="connsiteY24" fmla="*/ 264319 h 657225"/>
              <a:gd name="connsiteX25" fmla="*/ 397669 w 657225"/>
              <a:gd name="connsiteY25" fmla="*/ 39766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7225" h="657225">
                <a:moveTo>
                  <a:pt x="578644" y="588169"/>
                </a:moveTo>
                <a:lnTo>
                  <a:pt x="464344" y="588169"/>
                </a:lnTo>
                <a:lnTo>
                  <a:pt x="464344" y="502444"/>
                </a:lnTo>
                <a:lnTo>
                  <a:pt x="578644" y="502444"/>
                </a:lnTo>
                <a:lnTo>
                  <a:pt x="578644" y="588169"/>
                </a:lnTo>
                <a:close/>
                <a:moveTo>
                  <a:pt x="388144" y="588169"/>
                </a:moveTo>
                <a:lnTo>
                  <a:pt x="273844" y="588169"/>
                </a:lnTo>
                <a:lnTo>
                  <a:pt x="273844" y="502444"/>
                </a:lnTo>
                <a:lnTo>
                  <a:pt x="388144" y="502444"/>
                </a:lnTo>
                <a:lnTo>
                  <a:pt x="388144" y="588169"/>
                </a:lnTo>
                <a:close/>
                <a:moveTo>
                  <a:pt x="197644" y="588169"/>
                </a:moveTo>
                <a:lnTo>
                  <a:pt x="83344" y="588169"/>
                </a:lnTo>
                <a:lnTo>
                  <a:pt x="83344" y="502444"/>
                </a:lnTo>
                <a:lnTo>
                  <a:pt x="197644" y="502444"/>
                </a:lnTo>
                <a:lnTo>
                  <a:pt x="197644" y="588169"/>
                </a:lnTo>
                <a:close/>
                <a:moveTo>
                  <a:pt x="397669" y="397669"/>
                </a:moveTo>
                <a:lnTo>
                  <a:pt x="397669" y="264319"/>
                </a:lnTo>
                <a:lnTo>
                  <a:pt x="140494" y="397669"/>
                </a:lnTo>
                <a:lnTo>
                  <a:pt x="111919" y="7144"/>
                </a:lnTo>
                <a:lnTo>
                  <a:pt x="35719" y="7144"/>
                </a:lnTo>
                <a:lnTo>
                  <a:pt x="7144" y="397669"/>
                </a:lnTo>
                <a:lnTo>
                  <a:pt x="7144" y="654844"/>
                </a:lnTo>
                <a:lnTo>
                  <a:pt x="654844" y="654844"/>
                </a:lnTo>
                <a:lnTo>
                  <a:pt x="654844" y="397669"/>
                </a:lnTo>
                <a:lnTo>
                  <a:pt x="654844" y="264319"/>
                </a:lnTo>
                <a:lnTo>
                  <a:pt x="397669" y="397669"/>
                </a:lnTo>
                <a:close/>
              </a:path>
            </a:pathLst>
          </a:custGeom>
          <a:solidFill>
            <a:schemeClr val="tx1">
              <a:lumMod val="75000"/>
              <a:lumOff val="25000"/>
            </a:schemeClr>
          </a:solidFill>
          <a:ln w="9525" cap="flat">
            <a:noFill/>
            <a:prstDash val="solid"/>
            <a:miter/>
          </a:ln>
        </p:spPr>
        <p:txBody>
          <a:bodyPr rtlCol="0" anchor="ctr"/>
          <a:lstStyle/>
          <a:p>
            <a:endParaRPr lang="el-GR"/>
          </a:p>
        </p:txBody>
      </p:sp>
      <p:grpSp>
        <p:nvGrpSpPr>
          <p:cNvPr id="32" name="Γραφικό 30" descr="Λάμπα">
            <a:extLst>
              <a:ext uri="{FF2B5EF4-FFF2-40B4-BE49-F238E27FC236}">
                <a16:creationId xmlns:a16="http://schemas.microsoft.com/office/drawing/2014/main" xmlns="" id="{3A55C350-78C2-4084-B781-F1D90AACCA69}"/>
              </a:ext>
            </a:extLst>
          </p:cNvPr>
          <p:cNvGrpSpPr/>
          <p:nvPr/>
        </p:nvGrpSpPr>
        <p:grpSpPr>
          <a:xfrm>
            <a:off x="9599560" y="1764521"/>
            <a:ext cx="644535" cy="646958"/>
            <a:chOff x="5638800" y="2971800"/>
            <a:chExt cx="914400" cy="914400"/>
          </a:xfrm>
          <a:solidFill>
            <a:schemeClr val="tx1">
              <a:lumMod val="75000"/>
              <a:lumOff val="25000"/>
            </a:schemeClr>
          </a:solidFill>
        </p:grpSpPr>
        <p:sp>
          <p:nvSpPr>
            <p:cNvPr id="33" name="Ελεύθερη σχεδίαση: Σχήμα 32">
              <a:extLst>
                <a:ext uri="{FF2B5EF4-FFF2-40B4-BE49-F238E27FC236}">
                  <a16:creationId xmlns:a16="http://schemas.microsoft.com/office/drawing/2014/main" xmlns="" id="{1F8C643D-5B4D-49D3-A7DA-BEADA6923E77}"/>
                </a:ext>
              </a:extLst>
            </p:cNvPr>
            <p:cNvSpPr/>
            <p:nvPr/>
          </p:nvSpPr>
          <p:spPr>
            <a:xfrm>
              <a:off x="5965031" y="3574256"/>
              <a:ext cx="257175" cy="66675"/>
            </a:xfrm>
            <a:custGeom>
              <a:avLst/>
              <a:gdLst>
                <a:gd name="connsiteX0" fmla="*/ 35719 w 257175"/>
                <a:gd name="connsiteY0" fmla="*/ 7144 h 66675"/>
                <a:gd name="connsiteX1" fmla="*/ 226219 w 257175"/>
                <a:gd name="connsiteY1" fmla="*/ 7144 h 66675"/>
                <a:gd name="connsiteX2" fmla="*/ 254794 w 257175"/>
                <a:gd name="connsiteY2" fmla="*/ 35719 h 66675"/>
                <a:gd name="connsiteX3" fmla="*/ 226219 w 257175"/>
                <a:gd name="connsiteY3" fmla="*/ 64294 h 66675"/>
                <a:gd name="connsiteX4" fmla="*/ 35719 w 257175"/>
                <a:gd name="connsiteY4" fmla="*/ 64294 h 66675"/>
                <a:gd name="connsiteX5" fmla="*/ 7144 w 257175"/>
                <a:gd name="connsiteY5" fmla="*/ 35719 h 66675"/>
                <a:gd name="connsiteX6" fmla="*/ 35719 w 257175"/>
                <a:gd name="connsiteY6"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66675">
                  <a:moveTo>
                    <a:pt x="35719" y="7144"/>
                  </a:moveTo>
                  <a:lnTo>
                    <a:pt x="226219" y="7144"/>
                  </a:lnTo>
                  <a:cubicBezTo>
                    <a:pt x="242411" y="7144"/>
                    <a:pt x="254794" y="19526"/>
                    <a:pt x="254794" y="35719"/>
                  </a:cubicBezTo>
                  <a:cubicBezTo>
                    <a:pt x="254794" y="51911"/>
                    <a:pt x="242411" y="64294"/>
                    <a:pt x="226219" y="64294"/>
                  </a:cubicBezTo>
                  <a:lnTo>
                    <a:pt x="35719" y="64294"/>
                  </a:lnTo>
                  <a:cubicBezTo>
                    <a:pt x="19526" y="64294"/>
                    <a:pt x="7144" y="51911"/>
                    <a:pt x="7144" y="35719"/>
                  </a:cubicBezTo>
                  <a:cubicBezTo>
                    <a:pt x="7144" y="19526"/>
                    <a:pt x="19526" y="7144"/>
                    <a:pt x="35719" y="7144"/>
                  </a:cubicBezTo>
                  <a:close/>
                </a:path>
              </a:pathLst>
            </a:custGeom>
            <a:grpFill/>
            <a:ln w="9525" cap="flat">
              <a:noFill/>
              <a:prstDash val="solid"/>
              <a:miter/>
            </a:ln>
          </p:spPr>
          <p:txBody>
            <a:bodyPr rtlCol="0" anchor="ctr"/>
            <a:lstStyle/>
            <a:p>
              <a:endParaRPr lang="el-GR"/>
            </a:p>
          </p:txBody>
        </p:sp>
        <p:sp>
          <p:nvSpPr>
            <p:cNvPr id="34" name="Ελεύθερη σχεδίαση: Σχήμα 33">
              <a:extLst>
                <a:ext uri="{FF2B5EF4-FFF2-40B4-BE49-F238E27FC236}">
                  <a16:creationId xmlns:a16="http://schemas.microsoft.com/office/drawing/2014/main" xmlns="" id="{5BD94690-D056-47FE-9CE6-4584AB94B5A7}"/>
                </a:ext>
              </a:extLst>
            </p:cNvPr>
            <p:cNvSpPr/>
            <p:nvPr/>
          </p:nvSpPr>
          <p:spPr>
            <a:xfrm>
              <a:off x="5965031" y="3669506"/>
              <a:ext cx="257175" cy="66675"/>
            </a:xfrm>
            <a:custGeom>
              <a:avLst/>
              <a:gdLst>
                <a:gd name="connsiteX0" fmla="*/ 35719 w 257175"/>
                <a:gd name="connsiteY0" fmla="*/ 7144 h 66675"/>
                <a:gd name="connsiteX1" fmla="*/ 226219 w 257175"/>
                <a:gd name="connsiteY1" fmla="*/ 7144 h 66675"/>
                <a:gd name="connsiteX2" fmla="*/ 254794 w 257175"/>
                <a:gd name="connsiteY2" fmla="*/ 35719 h 66675"/>
                <a:gd name="connsiteX3" fmla="*/ 226219 w 257175"/>
                <a:gd name="connsiteY3" fmla="*/ 64294 h 66675"/>
                <a:gd name="connsiteX4" fmla="*/ 35719 w 257175"/>
                <a:gd name="connsiteY4" fmla="*/ 64294 h 66675"/>
                <a:gd name="connsiteX5" fmla="*/ 7144 w 257175"/>
                <a:gd name="connsiteY5" fmla="*/ 35719 h 66675"/>
                <a:gd name="connsiteX6" fmla="*/ 35719 w 257175"/>
                <a:gd name="connsiteY6"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66675">
                  <a:moveTo>
                    <a:pt x="35719" y="7144"/>
                  </a:moveTo>
                  <a:lnTo>
                    <a:pt x="226219" y="7144"/>
                  </a:lnTo>
                  <a:cubicBezTo>
                    <a:pt x="242411" y="7144"/>
                    <a:pt x="254794" y="19526"/>
                    <a:pt x="254794" y="35719"/>
                  </a:cubicBezTo>
                  <a:cubicBezTo>
                    <a:pt x="254794" y="51911"/>
                    <a:pt x="242411" y="64294"/>
                    <a:pt x="226219" y="64294"/>
                  </a:cubicBezTo>
                  <a:lnTo>
                    <a:pt x="35719" y="64294"/>
                  </a:lnTo>
                  <a:cubicBezTo>
                    <a:pt x="19526" y="64294"/>
                    <a:pt x="7144" y="51911"/>
                    <a:pt x="7144" y="35719"/>
                  </a:cubicBezTo>
                  <a:cubicBezTo>
                    <a:pt x="7144" y="19526"/>
                    <a:pt x="19526" y="7144"/>
                    <a:pt x="35719" y="7144"/>
                  </a:cubicBezTo>
                  <a:close/>
                </a:path>
              </a:pathLst>
            </a:custGeom>
            <a:grpFill/>
            <a:ln w="9525" cap="flat">
              <a:noFill/>
              <a:prstDash val="solid"/>
              <a:miter/>
            </a:ln>
          </p:spPr>
          <p:txBody>
            <a:bodyPr rtlCol="0" anchor="ctr"/>
            <a:lstStyle/>
            <a:p>
              <a:endParaRPr lang="el-GR"/>
            </a:p>
          </p:txBody>
        </p:sp>
        <p:sp>
          <p:nvSpPr>
            <p:cNvPr id="35" name="Ελεύθερη σχεδίαση: Σχήμα 34">
              <a:extLst>
                <a:ext uri="{FF2B5EF4-FFF2-40B4-BE49-F238E27FC236}">
                  <a16:creationId xmlns:a16="http://schemas.microsoft.com/office/drawing/2014/main" xmlns="" id="{F82FB3A7-E1A1-449E-94E6-F2FD46AD83F4}"/>
                </a:ext>
              </a:extLst>
            </p:cNvPr>
            <p:cNvSpPr/>
            <p:nvPr/>
          </p:nvSpPr>
          <p:spPr>
            <a:xfrm>
              <a:off x="6026944" y="3764756"/>
              <a:ext cx="133350" cy="66675"/>
            </a:xfrm>
            <a:custGeom>
              <a:avLst/>
              <a:gdLst>
                <a:gd name="connsiteX0" fmla="*/ 7144 w 133350"/>
                <a:gd name="connsiteY0" fmla="*/ 7144 h 66675"/>
                <a:gd name="connsiteX1" fmla="*/ 69056 w 133350"/>
                <a:gd name="connsiteY1" fmla="*/ 64294 h 66675"/>
                <a:gd name="connsiteX2" fmla="*/ 130969 w 133350"/>
                <a:gd name="connsiteY2" fmla="*/ 7144 h 66675"/>
                <a:gd name="connsiteX3" fmla="*/ 7144 w 133350"/>
                <a:gd name="connsiteY3" fmla="*/ 7144 h 66675"/>
              </a:gdLst>
              <a:ahLst/>
              <a:cxnLst>
                <a:cxn ang="0">
                  <a:pos x="connsiteX0" y="connsiteY0"/>
                </a:cxn>
                <a:cxn ang="0">
                  <a:pos x="connsiteX1" y="connsiteY1"/>
                </a:cxn>
                <a:cxn ang="0">
                  <a:pos x="connsiteX2" y="connsiteY2"/>
                </a:cxn>
                <a:cxn ang="0">
                  <a:pos x="connsiteX3" y="connsiteY3"/>
                </a:cxn>
              </a:cxnLst>
              <a:rect l="l" t="t" r="r" b="b"/>
              <a:pathLst>
                <a:path w="133350" h="66675">
                  <a:moveTo>
                    <a:pt x="7144" y="7144"/>
                  </a:moveTo>
                  <a:cubicBezTo>
                    <a:pt x="10001" y="39529"/>
                    <a:pt x="36671" y="64294"/>
                    <a:pt x="69056" y="64294"/>
                  </a:cubicBezTo>
                  <a:cubicBezTo>
                    <a:pt x="101441" y="64294"/>
                    <a:pt x="128111" y="39529"/>
                    <a:pt x="130969" y="7144"/>
                  </a:cubicBezTo>
                  <a:lnTo>
                    <a:pt x="7144" y="7144"/>
                  </a:lnTo>
                  <a:close/>
                </a:path>
              </a:pathLst>
            </a:custGeom>
            <a:grpFill/>
            <a:ln w="9525" cap="flat">
              <a:noFill/>
              <a:prstDash val="solid"/>
              <a:miter/>
            </a:ln>
          </p:spPr>
          <p:txBody>
            <a:bodyPr rtlCol="0" anchor="ctr"/>
            <a:lstStyle/>
            <a:p>
              <a:endParaRPr lang="el-GR"/>
            </a:p>
          </p:txBody>
        </p:sp>
        <p:sp>
          <p:nvSpPr>
            <p:cNvPr id="36" name="Ελεύθερη σχεδίαση: Σχήμα 35">
              <a:extLst>
                <a:ext uri="{FF2B5EF4-FFF2-40B4-BE49-F238E27FC236}">
                  <a16:creationId xmlns:a16="http://schemas.microsoft.com/office/drawing/2014/main" xmlns="" id="{30630155-C46A-4968-A492-50AD136E0742}"/>
                </a:ext>
              </a:extLst>
            </p:cNvPr>
            <p:cNvSpPr/>
            <p:nvPr/>
          </p:nvSpPr>
          <p:spPr>
            <a:xfrm>
              <a:off x="5841206" y="3021806"/>
              <a:ext cx="504825" cy="523875"/>
            </a:xfrm>
            <a:custGeom>
              <a:avLst/>
              <a:gdLst>
                <a:gd name="connsiteX0" fmla="*/ 254794 w 504825"/>
                <a:gd name="connsiteY0" fmla="*/ 7144 h 523875"/>
                <a:gd name="connsiteX1" fmla="*/ 254794 w 504825"/>
                <a:gd name="connsiteY1" fmla="*/ 7144 h 523875"/>
                <a:gd name="connsiteX2" fmla="*/ 254794 w 504825"/>
                <a:gd name="connsiteY2" fmla="*/ 7144 h 523875"/>
                <a:gd name="connsiteX3" fmla="*/ 7144 w 504825"/>
                <a:gd name="connsiteY3" fmla="*/ 251936 h 523875"/>
                <a:gd name="connsiteX4" fmla="*/ 7144 w 504825"/>
                <a:gd name="connsiteY4" fmla="*/ 260509 h 523875"/>
                <a:gd name="connsiteX5" fmla="*/ 24289 w 504825"/>
                <a:gd name="connsiteY5" fmla="*/ 346234 h 523875"/>
                <a:gd name="connsiteX6" fmla="*/ 67151 w 504825"/>
                <a:gd name="connsiteY6" fmla="*/ 416719 h 523875"/>
                <a:gd name="connsiteX7" fmla="*/ 125254 w 504825"/>
                <a:gd name="connsiteY7" fmla="*/ 511016 h 523875"/>
                <a:gd name="connsiteX8" fmla="*/ 142399 w 504825"/>
                <a:gd name="connsiteY8" fmla="*/ 521494 h 523875"/>
                <a:gd name="connsiteX9" fmla="*/ 367189 w 504825"/>
                <a:gd name="connsiteY9" fmla="*/ 521494 h 523875"/>
                <a:gd name="connsiteX10" fmla="*/ 384334 w 504825"/>
                <a:gd name="connsiteY10" fmla="*/ 511016 h 523875"/>
                <a:gd name="connsiteX11" fmla="*/ 442436 w 504825"/>
                <a:gd name="connsiteY11" fmla="*/ 416719 h 523875"/>
                <a:gd name="connsiteX12" fmla="*/ 485299 w 504825"/>
                <a:gd name="connsiteY12" fmla="*/ 346234 h 523875"/>
                <a:gd name="connsiteX13" fmla="*/ 502444 w 504825"/>
                <a:gd name="connsiteY13" fmla="*/ 260509 h 523875"/>
                <a:gd name="connsiteX14" fmla="*/ 502444 w 504825"/>
                <a:gd name="connsiteY14" fmla="*/ 251936 h 523875"/>
                <a:gd name="connsiteX15" fmla="*/ 254794 w 504825"/>
                <a:gd name="connsiteY15" fmla="*/ 7144 h 523875"/>
                <a:gd name="connsiteX16" fmla="*/ 445294 w 504825"/>
                <a:gd name="connsiteY16" fmla="*/ 259556 h 523875"/>
                <a:gd name="connsiteX17" fmla="*/ 431959 w 504825"/>
                <a:gd name="connsiteY17" fmla="*/ 326231 h 523875"/>
                <a:gd name="connsiteX18" fmla="*/ 399574 w 504825"/>
                <a:gd name="connsiteY18" fmla="*/ 378619 h 523875"/>
                <a:gd name="connsiteX19" fmla="*/ 344329 w 504825"/>
                <a:gd name="connsiteY19" fmla="*/ 464344 h 523875"/>
                <a:gd name="connsiteX20" fmla="*/ 254794 w 504825"/>
                <a:gd name="connsiteY20" fmla="*/ 464344 h 523875"/>
                <a:gd name="connsiteX21" fmla="*/ 166211 w 504825"/>
                <a:gd name="connsiteY21" fmla="*/ 464344 h 523875"/>
                <a:gd name="connsiteX22" fmla="*/ 110966 w 504825"/>
                <a:gd name="connsiteY22" fmla="*/ 378619 h 523875"/>
                <a:gd name="connsiteX23" fmla="*/ 78581 w 504825"/>
                <a:gd name="connsiteY23" fmla="*/ 326231 h 523875"/>
                <a:gd name="connsiteX24" fmla="*/ 65246 w 504825"/>
                <a:gd name="connsiteY24" fmla="*/ 259556 h 523875"/>
                <a:gd name="connsiteX25" fmla="*/ 65246 w 504825"/>
                <a:gd name="connsiteY25" fmla="*/ 251936 h 523875"/>
                <a:gd name="connsiteX26" fmla="*/ 255746 w 504825"/>
                <a:gd name="connsiteY26" fmla="*/ 63341 h 523875"/>
                <a:gd name="connsiteX27" fmla="*/ 255746 w 504825"/>
                <a:gd name="connsiteY27" fmla="*/ 63341 h 523875"/>
                <a:gd name="connsiteX28" fmla="*/ 255746 w 504825"/>
                <a:gd name="connsiteY28" fmla="*/ 63341 h 523875"/>
                <a:gd name="connsiteX29" fmla="*/ 255746 w 504825"/>
                <a:gd name="connsiteY29" fmla="*/ 63341 h 523875"/>
                <a:gd name="connsiteX30" fmla="*/ 255746 w 504825"/>
                <a:gd name="connsiteY30" fmla="*/ 63341 h 523875"/>
                <a:gd name="connsiteX31" fmla="*/ 255746 w 504825"/>
                <a:gd name="connsiteY31" fmla="*/ 63341 h 523875"/>
                <a:gd name="connsiteX32" fmla="*/ 255746 w 504825"/>
                <a:gd name="connsiteY32" fmla="*/ 63341 h 523875"/>
                <a:gd name="connsiteX33" fmla="*/ 446246 w 504825"/>
                <a:gd name="connsiteY33" fmla="*/ 251936 h 523875"/>
                <a:gd name="connsiteX34" fmla="*/ 446246 w 504825"/>
                <a:gd name="connsiteY34" fmla="*/ 25955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4825" h="523875">
                  <a:moveTo>
                    <a:pt x="254794" y="7144"/>
                  </a:moveTo>
                  <a:cubicBezTo>
                    <a:pt x="254794" y="7144"/>
                    <a:pt x="254794" y="7144"/>
                    <a:pt x="254794" y="7144"/>
                  </a:cubicBezTo>
                  <a:cubicBezTo>
                    <a:pt x="254794" y="7144"/>
                    <a:pt x="254794" y="7144"/>
                    <a:pt x="254794" y="7144"/>
                  </a:cubicBezTo>
                  <a:cubicBezTo>
                    <a:pt x="119539" y="8096"/>
                    <a:pt x="10001" y="116681"/>
                    <a:pt x="7144" y="251936"/>
                  </a:cubicBezTo>
                  <a:lnTo>
                    <a:pt x="7144" y="260509"/>
                  </a:lnTo>
                  <a:cubicBezTo>
                    <a:pt x="8096" y="290036"/>
                    <a:pt x="13811" y="318611"/>
                    <a:pt x="24289" y="346234"/>
                  </a:cubicBezTo>
                  <a:cubicBezTo>
                    <a:pt x="34766" y="371951"/>
                    <a:pt x="49054" y="395764"/>
                    <a:pt x="67151" y="416719"/>
                  </a:cubicBezTo>
                  <a:cubicBezTo>
                    <a:pt x="90011" y="441484"/>
                    <a:pt x="114776" y="490061"/>
                    <a:pt x="125254" y="511016"/>
                  </a:cubicBezTo>
                  <a:cubicBezTo>
                    <a:pt x="128111" y="517684"/>
                    <a:pt x="134779" y="521494"/>
                    <a:pt x="142399" y="521494"/>
                  </a:cubicBezTo>
                  <a:lnTo>
                    <a:pt x="367189" y="521494"/>
                  </a:lnTo>
                  <a:cubicBezTo>
                    <a:pt x="374809" y="521494"/>
                    <a:pt x="381476" y="517684"/>
                    <a:pt x="384334" y="511016"/>
                  </a:cubicBezTo>
                  <a:cubicBezTo>
                    <a:pt x="394811" y="490061"/>
                    <a:pt x="419576" y="441484"/>
                    <a:pt x="442436" y="416719"/>
                  </a:cubicBezTo>
                  <a:cubicBezTo>
                    <a:pt x="460534" y="395764"/>
                    <a:pt x="475774" y="371951"/>
                    <a:pt x="485299" y="346234"/>
                  </a:cubicBezTo>
                  <a:cubicBezTo>
                    <a:pt x="495776" y="318611"/>
                    <a:pt x="501491" y="290036"/>
                    <a:pt x="502444" y="260509"/>
                  </a:cubicBezTo>
                  <a:lnTo>
                    <a:pt x="502444" y="251936"/>
                  </a:lnTo>
                  <a:cubicBezTo>
                    <a:pt x="499586" y="116681"/>
                    <a:pt x="390049" y="8096"/>
                    <a:pt x="254794" y="7144"/>
                  </a:cubicBezTo>
                  <a:close/>
                  <a:moveTo>
                    <a:pt x="445294" y="259556"/>
                  </a:moveTo>
                  <a:cubicBezTo>
                    <a:pt x="444341" y="282416"/>
                    <a:pt x="439579" y="305276"/>
                    <a:pt x="431959" y="326231"/>
                  </a:cubicBezTo>
                  <a:cubicBezTo>
                    <a:pt x="424339" y="345281"/>
                    <a:pt x="413861" y="363379"/>
                    <a:pt x="399574" y="378619"/>
                  </a:cubicBezTo>
                  <a:cubicBezTo>
                    <a:pt x="377666" y="405289"/>
                    <a:pt x="358616" y="433864"/>
                    <a:pt x="344329" y="464344"/>
                  </a:cubicBezTo>
                  <a:lnTo>
                    <a:pt x="254794" y="464344"/>
                  </a:lnTo>
                  <a:lnTo>
                    <a:pt x="166211" y="464344"/>
                  </a:lnTo>
                  <a:cubicBezTo>
                    <a:pt x="150971" y="433864"/>
                    <a:pt x="131921" y="405289"/>
                    <a:pt x="110966" y="378619"/>
                  </a:cubicBezTo>
                  <a:cubicBezTo>
                    <a:pt x="97631" y="363379"/>
                    <a:pt x="86201" y="345281"/>
                    <a:pt x="78581" y="326231"/>
                  </a:cubicBezTo>
                  <a:cubicBezTo>
                    <a:pt x="70009" y="305276"/>
                    <a:pt x="66199" y="282416"/>
                    <a:pt x="65246" y="259556"/>
                  </a:cubicBezTo>
                  <a:lnTo>
                    <a:pt x="65246" y="251936"/>
                  </a:lnTo>
                  <a:cubicBezTo>
                    <a:pt x="67151" y="148114"/>
                    <a:pt x="151924" y="64294"/>
                    <a:pt x="255746" y="63341"/>
                  </a:cubicBezTo>
                  <a:lnTo>
                    <a:pt x="255746" y="63341"/>
                  </a:lnTo>
                  <a:lnTo>
                    <a:pt x="255746" y="63341"/>
                  </a:lnTo>
                  <a:cubicBezTo>
                    <a:pt x="255746" y="63341"/>
                    <a:pt x="255746" y="63341"/>
                    <a:pt x="255746" y="63341"/>
                  </a:cubicBezTo>
                  <a:cubicBezTo>
                    <a:pt x="255746" y="63341"/>
                    <a:pt x="255746" y="63341"/>
                    <a:pt x="255746" y="63341"/>
                  </a:cubicBezTo>
                  <a:lnTo>
                    <a:pt x="255746" y="63341"/>
                  </a:lnTo>
                  <a:lnTo>
                    <a:pt x="255746" y="63341"/>
                  </a:lnTo>
                  <a:cubicBezTo>
                    <a:pt x="359569" y="64294"/>
                    <a:pt x="444341" y="147161"/>
                    <a:pt x="446246" y="251936"/>
                  </a:cubicBezTo>
                  <a:lnTo>
                    <a:pt x="446246" y="259556"/>
                  </a:lnTo>
                  <a:close/>
                </a:path>
              </a:pathLst>
            </a:custGeom>
            <a:grpFill/>
            <a:ln w="9525" cap="flat">
              <a:noFill/>
              <a:prstDash val="solid"/>
              <a:miter/>
            </a:ln>
          </p:spPr>
          <p:txBody>
            <a:bodyPr rtlCol="0" anchor="ctr"/>
            <a:lstStyle/>
            <a:p>
              <a:endParaRPr lang="el-GR"/>
            </a:p>
          </p:txBody>
        </p:sp>
      </p:grpSp>
    </p:spTree>
    <p:extLst>
      <p:ext uri="{BB962C8B-B14F-4D97-AF65-F5344CB8AC3E}">
        <p14:creationId xmlns:p14="http://schemas.microsoft.com/office/powerpoint/2010/main" xmlns="" val="3471390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Ορθογώνιο 4">
            <a:extLst>
              <a:ext uri="{FF2B5EF4-FFF2-40B4-BE49-F238E27FC236}">
                <a16:creationId xmlns:a16="http://schemas.microsoft.com/office/drawing/2014/main" xmlns="" id="{E0C87CBA-EFEE-44D3-8CE6-C676BD604709}"/>
              </a:ext>
            </a:extLst>
          </p:cNvPr>
          <p:cNvSpPr/>
          <p:nvPr/>
        </p:nvSpPr>
        <p:spPr>
          <a:xfrm>
            <a:off x="3048000" y="5521386"/>
            <a:ext cx="6096000" cy="584775"/>
          </a:xfrm>
          <a:prstGeom prst="rect">
            <a:avLst/>
          </a:prstGeom>
        </p:spPr>
        <p:txBody>
          <a:bodyPr>
            <a:spAutoFit/>
          </a:bodyPr>
          <a:lstStyle/>
          <a:p>
            <a:pPr algn="ctr"/>
            <a:r>
              <a:rPr lang="en-US" sz="1600" dirty="0">
                <a:solidFill>
                  <a:srgbClr val="373737"/>
                </a:solidFill>
              </a:rPr>
              <a:t>Western Electric Hawthorne Works Tower </a:t>
            </a:r>
          </a:p>
          <a:p>
            <a:pPr algn="ctr"/>
            <a:r>
              <a:rPr lang="en-US" sz="1600" dirty="0">
                <a:solidFill>
                  <a:srgbClr val="373737"/>
                </a:solidFill>
              </a:rPr>
              <a:t>in Hawthorne, Illinois</a:t>
            </a:r>
            <a:endParaRPr lang="en-US" sz="1600" i="0" dirty="0">
              <a:solidFill>
                <a:srgbClr val="373737"/>
              </a:solidFill>
              <a:effectLst/>
            </a:endParaRPr>
          </a:p>
        </p:txBody>
      </p:sp>
      <p:pic>
        <p:nvPicPr>
          <p:cNvPr id="10" name="Picture 2" descr="ÎÏÎ¿ÏÎ­Î»ÎµÏÎ¼Î± ÎµÎ¹ÎºÏÎ½Î±Ï Î³Î¹Î± Hawthorne factory">
            <a:extLst>
              <a:ext uri="{FF2B5EF4-FFF2-40B4-BE49-F238E27FC236}">
                <a16:creationId xmlns:a16="http://schemas.microsoft.com/office/drawing/2014/main" xmlns="" id="{FBC6C80C-7851-4CD2-A9A0-9C422E30C6B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2458" y="1577188"/>
            <a:ext cx="5781768" cy="3703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7072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9" name="Rectangle 138">
            <a:extLst>
              <a:ext uri="{FF2B5EF4-FFF2-40B4-BE49-F238E27FC236}">
                <a16:creationId xmlns:a16="http://schemas.microsoft.com/office/drawing/2014/main" xmlns=""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2290" name="Picture 2" descr="ÎÏÎ¿ÏÎ­Î»ÎµÏÎ¼Î± ÎµÎ¹ÎºÏÎ½Î±Ï Î³Î¹Î± Western Electric Hawthorne Works">
            <a:extLst>
              <a:ext uri="{FF2B5EF4-FFF2-40B4-BE49-F238E27FC236}">
                <a16:creationId xmlns:a16="http://schemas.microsoft.com/office/drawing/2014/main" xmlns="" id="{3C14F27D-D9CD-4B1E-AECD-35D741F37607}"/>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545" r="15487"/>
          <a:stretch/>
        </p:blipFill>
        <p:spPr bwMode="auto">
          <a:xfrm rot="21480000">
            <a:off x="1137837" y="1003258"/>
            <a:ext cx="9916327" cy="4764396"/>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Ορθογώνιο 20">
            <a:extLst>
              <a:ext uri="{FF2B5EF4-FFF2-40B4-BE49-F238E27FC236}">
                <a16:creationId xmlns:a16="http://schemas.microsoft.com/office/drawing/2014/main" xmlns="" id="{0E4AA447-1ACC-4A18-9A51-21F7A7268327}"/>
              </a:ext>
            </a:extLst>
          </p:cNvPr>
          <p:cNvSpPr/>
          <p:nvPr/>
        </p:nvSpPr>
        <p:spPr>
          <a:xfrm>
            <a:off x="2133600" y="6357243"/>
            <a:ext cx="7924800" cy="338554"/>
          </a:xfrm>
          <a:prstGeom prst="rect">
            <a:avLst/>
          </a:prstGeom>
        </p:spPr>
        <p:txBody>
          <a:bodyPr wrap="square">
            <a:spAutoFit/>
          </a:bodyPr>
          <a:lstStyle/>
          <a:p>
            <a:pPr algn="ctr"/>
            <a:r>
              <a:rPr lang="en-US" sz="1600" dirty="0">
                <a:solidFill>
                  <a:srgbClr val="373737"/>
                </a:solidFill>
              </a:rPr>
              <a:t>Western Electric Hawthorne Works in Hawthorne, Illinois</a:t>
            </a:r>
            <a:endParaRPr lang="en-US" sz="1600" i="0" dirty="0">
              <a:solidFill>
                <a:srgbClr val="373737"/>
              </a:solidFill>
              <a:effectLst/>
            </a:endParaRPr>
          </a:p>
        </p:txBody>
      </p:sp>
    </p:spTree>
    <p:extLst>
      <p:ext uri="{BB962C8B-B14F-4D97-AF65-F5344CB8AC3E}">
        <p14:creationId xmlns:p14="http://schemas.microsoft.com/office/powerpoint/2010/main" xmlns="" val="69943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000" y="663173"/>
            <a:ext cx="11340000" cy="432000"/>
          </a:xfrm>
        </p:spPr>
        <p:txBody>
          <a:bodyPr rtlCol="0"/>
          <a:lstStyle/>
          <a:p>
            <a:pPr algn="ctr"/>
            <a:r>
              <a:rPr lang="el-GR" b="1" dirty="0">
                <a:solidFill>
                  <a:schemeClr val="tx1">
                    <a:lumMod val="65000"/>
                    <a:lumOff val="35000"/>
                  </a:schemeClr>
                </a:solidFill>
              </a:rPr>
              <a:t>Επεξηγήσεις</a:t>
            </a:r>
            <a:r>
              <a:rPr lang="el-GR" dirty="0">
                <a:solidFill>
                  <a:schemeClr val="tx1">
                    <a:lumMod val="65000"/>
                    <a:lumOff val="35000"/>
                  </a:schemeClr>
                </a:solidFill>
              </a:rPr>
              <a:t/>
            </a:r>
            <a:br>
              <a:rPr lang="el-GR" dirty="0">
                <a:solidFill>
                  <a:schemeClr val="tx1">
                    <a:lumMod val="65000"/>
                    <a:lumOff val="35000"/>
                  </a:schemeClr>
                </a:solidFill>
              </a:rPr>
            </a:br>
            <a:endParaRPr lang="el-GR" dirty="0">
              <a:solidFill>
                <a:schemeClr val="tx1">
                  <a:lumMod val="65000"/>
                  <a:lumOff val="35000"/>
                </a:schemeClr>
              </a:solidFill>
            </a:endParaRPr>
          </a:p>
        </p:txBody>
      </p:sp>
      <p:sp>
        <p:nvSpPr>
          <p:cNvPr id="5" name="Θέση κειμένου 4"/>
          <p:cNvSpPr>
            <a:spLocks noGrp="1"/>
          </p:cNvSpPr>
          <p:nvPr>
            <p:ph type="body" sz="quarter" idx="33"/>
          </p:nvPr>
        </p:nvSpPr>
        <p:spPr>
          <a:xfrm>
            <a:off x="2616970" y="3971432"/>
            <a:ext cx="1980000" cy="360000"/>
          </a:xfrm>
        </p:spPr>
        <p:txBody>
          <a:bodyPr rtlCol="0"/>
          <a:lstStyle/>
          <a:p>
            <a:r>
              <a:rPr lang="el-GR" b="1" dirty="0"/>
              <a:t>Συστηματικό χασομέρι</a:t>
            </a:r>
            <a:endParaRPr lang="el-GR" dirty="0"/>
          </a:p>
          <a:p>
            <a:endParaRPr lang="el-GR" dirty="0"/>
          </a:p>
        </p:txBody>
      </p:sp>
      <p:sp>
        <p:nvSpPr>
          <p:cNvPr id="9" name="Θέση κειμένου 8"/>
          <p:cNvSpPr>
            <a:spLocks noGrp="1"/>
          </p:cNvSpPr>
          <p:nvPr>
            <p:ph type="body" sz="quarter" idx="37"/>
          </p:nvPr>
        </p:nvSpPr>
        <p:spPr>
          <a:xfrm>
            <a:off x="7595030" y="3971432"/>
            <a:ext cx="1980000" cy="360000"/>
          </a:xfrm>
        </p:spPr>
        <p:txBody>
          <a:bodyPr rtlCol="0"/>
          <a:lstStyle/>
          <a:p>
            <a:r>
              <a:rPr lang="el-GR" b="1" dirty="0"/>
              <a:t>Εντατικοποίηση της εργασίας</a:t>
            </a:r>
            <a:endParaRPr lang="el-GR" dirty="0"/>
          </a:p>
          <a:p>
            <a:endParaRPr lang="el-GR" dirty="0"/>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a:t>
            </a:fld>
            <a:endParaRPr lang="el-GR" dirty="0"/>
          </a:p>
        </p:txBody>
      </p:sp>
      <p:sp>
        <p:nvSpPr>
          <p:cNvPr id="55" name="TextBox 37"/>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5" name="Θέση κειμένου 11">
            <a:extLst>
              <a:ext uri="{FF2B5EF4-FFF2-40B4-BE49-F238E27FC236}">
                <a16:creationId xmlns:a16="http://schemas.microsoft.com/office/drawing/2014/main" xmlns="" id="{8D4D68DE-3526-4A38-9F94-7A6BA4DCBC4E}"/>
              </a:ext>
            </a:extLst>
          </p:cNvPr>
          <p:cNvSpPr txBox="1">
            <a:spLocks/>
          </p:cNvSpPr>
          <p:nvPr/>
        </p:nvSpPr>
        <p:spPr>
          <a:xfrm>
            <a:off x="1421358" y="4605654"/>
            <a:ext cx="4371224" cy="225234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Υπήρξε κατά την εποχή του F. </a:t>
            </a:r>
            <a:r>
              <a:rPr lang="el-GR" sz="1600" dirty="0" err="1"/>
              <a:t>Taylor</a:t>
            </a:r>
            <a:r>
              <a:rPr lang="el-GR" sz="1600" dirty="0"/>
              <a:t>, ένας τρόπος άμυνας που ανέπτυξε η εργατική τάξη κατά της </a:t>
            </a:r>
            <a:r>
              <a:rPr lang="el-GR" sz="1600" dirty="0" smtClean="0"/>
              <a:t>ανεργίας</a:t>
            </a:r>
            <a:r>
              <a:rPr lang="en-US" sz="1600" dirty="0" smtClean="0"/>
              <a:t> </a:t>
            </a:r>
            <a:r>
              <a:rPr lang="el-GR" sz="1600" dirty="0" smtClean="0"/>
              <a:t>- </a:t>
            </a:r>
            <a:r>
              <a:rPr lang="el-GR" sz="1600" dirty="0"/>
              <a:t>“επεκτείνοντας χρονικά” την εργασία, επεκτείνεται και ο πληρωμένος χρόνος </a:t>
            </a:r>
            <a:r>
              <a:rPr lang="el-GR" sz="1600" dirty="0" smtClean="0"/>
              <a:t>απασχόλησης-</a:t>
            </a:r>
            <a:r>
              <a:rPr lang="en-US" sz="1600" dirty="0" smtClean="0"/>
              <a:t> </a:t>
            </a:r>
            <a:r>
              <a:rPr lang="el-GR" sz="1600" dirty="0" smtClean="0"/>
              <a:t>και </a:t>
            </a:r>
            <a:r>
              <a:rPr lang="el-GR" sz="1600" dirty="0"/>
              <a:t>κατά της πρώιμης φθοράς της δύναμής της, καθώς εκείνη την εποχή δεν υπήρχε καμία από τις σημερινές “έμμεσες παροχές” και κάθε εργατικό ατύχημα σήμαινε εκδίωξη από οποιαδήποτε εργασία και πλήρη απώλεια του μισθού</a:t>
            </a:r>
          </a:p>
          <a:p>
            <a:pPr algn="ctr"/>
            <a:endParaRPr lang="el-GR" sz="1600" dirty="0"/>
          </a:p>
        </p:txBody>
      </p:sp>
      <p:pic>
        <p:nvPicPr>
          <p:cNvPr id="12" name="Γραφικό 11" descr="Τρέξιμο">
            <a:extLst>
              <a:ext uri="{FF2B5EF4-FFF2-40B4-BE49-F238E27FC236}">
                <a16:creationId xmlns:a16="http://schemas.microsoft.com/office/drawing/2014/main" xmlns="" id="{C0B92E61-A099-483A-8AF4-4A73E105885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127830" y="2252345"/>
            <a:ext cx="914400" cy="914400"/>
          </a:xfrm>
          <a:prstGeom prst="rect">
            <a:avLst/>
          </a:prstGeom>
        </p:spPr>
      </p:pic>
      <p:sp>
        <p:nvSpPr>
          <p:cNvPr id="20" name="Θέση κειμένου 11">
            <a:extLst>
              <a:ext uri="{FF2B5EF4-FFF2-40B4-BE49-F238E27FC236}">
                <a16:creationId xmlns:a16="http://schemas.microsoft.com/office/drawing/2014/main" xmlns="" id="{6AB58587-5627-4441-8B22-B8FCEC9651C7}"/>
              </a:ext>
            </a:extLst>
          </p:cNvPr>
          <p:cNvSpPr txBox="1">
            <a:spLocks/>
          </p:cNvSpPr>
          <p:nvPr/>
        </p:nvSpPr>
        <p:spPr>
          <a:xfrm>
            <a:off x="6598347" y="4605653"/>
            <a:ext cx="3973366" cy="225234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Υπάρχει όταν </a:t>
            </a:r>
            <a:r>
              <a:rPr lang="el-GR" dirty="0"/>
              <a:t>με </a:t>
            </a:r>
            <a:r>
              <a:rPr lang="el-GR" sz="1600" dirty="0"/>
              <a:t>δεδομένη (σταθερή) την τεχνολογία, ο αυτός αριθμός εργαζομένων παράγει στον ίδιο χρόνο </a:t>
            </a:r>
            <a:r>
              <a:rPr lang="el-GR" sz="1600" dirty="0" smtClean="0"/>
              <a:t>-</a:t>
            </a:r>
            <a:r>
              <a:rPr lang="en-US" sz="1600" dirty="0" smtClean="0"/>
              <a:t> </a:t>
            </a:r>
            <a:r>
              <a:rPr lang="el-GR" sz="1600" dirty="0" smtClean="0"/>
              <a:t>είτε </a:t>
            </a:r>
            <a:r>
              <a:rPr lang="el-GR" sz="1600" dirty="0"/>
              <a:t>ως αποτέλεσμα της αύξησης του ρυθμού της εργασίας, είτε ως συνέπεια της μείωσης των “κενών” και των νεκρών χρόνων στην πορεία της </a:t>
            </a:r>
            <a:r>
              <a:rPr lang="el-GR" sz="1600" dirty="0" smtClean="0"/>
              <a:t>παραγωγής</a:t>
            </a:r>
            <a:r>
              <a:rPr lang="en-US" sz="1600" dirty="0" smtClean="0"/>
              <a:t> </a:t>
            </a:r>
            <a:r>
              <a:rPr lang="el-GR" sz="1600" dirty="0" smtClean="0"/>
              <a:t>- </a:t>
            </a:r>
            <a:r>
              <a:rPr lang="el-GR" sz="1600" dirty="0"/>
              <a:t>μία μεγαλύτερη ποσότητα προϊόντων-εμπορευμάτων</a:t>
            </a:r>
          </a:p>
          <a:p>
            <a:pPr algn="ctr"/>
            <a:endParaRPr lang="el-GR" sz="1600" dirty="0"/>
          </a:p>
        </p:txBody>
      </p:sp>
      <p:pic>
        <p:nvPicPr>
          <p:cNvPr id="16" name="Γραφικό 15" descr="Κλείσιμο">
            <a:extLst>
              <a:ext uri="{FF2B5EF4-FFF2-40B4-BE49-F238E27FC236}">
                <a16:creationId xmlns:a16="http://schemas.microsoft.com/office/drawing/2014/main" xmlns="" id="{7269E8F3-F856-4988-8212-4B1E62FE721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149770" y="2252345"/>
            <a:ext cx="914400" cy="914400"/>
          </a:xfrm>
          <a:prstGeom prst="rect">
            <a:avLst/>
          </a:prstGeom>
        </p:spPr>
      </p:pic>
    </p:spTree>
    <p:extLst>
      <p:ext uri="{BB962C8B-B14F-4D97-AF65-F5344CB8AC3E}">
        <p14:creationId xmlns:p14="http://schemas.microsoft.com/office/powerpoint/2010/main" xmlns="" val="122558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Θέση κειμένου 13"/>
          <p:cNvSpPr>
            <a:spLocks noGrp="1"/>
          </p:cNvSpPr>
          <p:nvPr>
            <p:ph type="body" sz="quarter" idx="32"/>
          </p:nvPr>
        </p:nvSpPr>
        <p:spPr>
          <a:xfrm>
            <a:off x="2147814" y="1795454"/>
            <a:ext cx="2045503" cy="1761039"/>
          </a:xfrm>
        </p:spPr>
        <p:txBody>
          <a:bodyPr rtlCol="0"/>
          <a:lstStyle/>
          <a:p>
            <a:pPr algn="ctr"/>
            <a:r>
              <a:rPr lang="el-GR" sz="1600" dirty="0"/>
              <a:t>Εντούτοις, όσο η </a:t>
            </a:r>
            <a:r>
              <a:rPr lang="el-GR" sz="1600" b="1" dirty="0"/>
              <a:t>εμπειρική έρευνα συνεχιζόταν</a:t>
            </a:r>
            <a:r>
              <a:rPr lang="el-GR" sz="1600" dirty="0"/>
              <a:t>, ιδιαιτέρως μάλιστα μετά την ανάληψη της διεύθυνσής της από τον </a:t>
            </a:r>
            <a:r>
              <a:rPr lang="el-GR" sz="1600" dirty="0" err="1"/>
              <a:t>Elton</a:t>
            </a:r>
            <a:r>
              <a:rPr lang="el-GR" sz="1600" dirty="0"/>
              <a:t> </a:t>
            </a:r>
            <a:r>
              <a:rPr lang="el-GR" sz="1600" dirty="0" err="1"/>
              <a:t>Mayo</a:t>
            </a:r>
            <a:r>
              <a:rPr lang="el-GR" sz="1600" dirty="0"/>
              <a:t> το 1927</a:t>
            </a:r>
          </a:p>
          <a:p>
            <a:pPr algn="ctr"/>
            <a:endParaRPr lang="el-GR" sz="1600" dirty="0"/>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50</a:t>
            </a:fld>
            <a:endParaRPr lang="el-GR" dirty="0"/>
          </a:p>
        </p:txBody>
      </p:sp>
      <p:sp>
        <p:nvSpPr>
          <p:cNvPr id="22" name="Θέση κειμένου 13">
            <a:extLst>
              <a:ext uri="{FF2B5EF4-FFF2-40B4-BE49-F238E27FC236}">
                <a16:creationId xmlns:a16="http://schemas.microsoft.com/office/drawing/2014/main" xmlns="" id="{1E4F1ABF-4CFA-4512-B147-1D351F46A371}"/>
              </a:ext>
            </a:extLst>
          </p:cNvPr>
          <p:cNvSpPr txBox="1">
            <a:spLocks/>
          </p:cNvSpPr>
          <p:nvPr/>
        </p:nvSpPr>
        <p:spPr>
          <a:xfrm>
            <a:off x="4960945" y="1777771"/>
            <a:ext cx="1980000"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Διαπιστώθηκε η σημαντική </a:t>
            </a:r>
            <a:r>
              <a:rPr lang="el-GR" sz="1600" b="1" dirty="0"/>
              <a:t>επίδραση των ψυχολογικών παραγόντων </a:t>
            </a:r>
            <a:r>
              <a:rPr lang="el-GR" sz="1600" dirty="0"/>
              <a:t>πάνω στην παραγωγικότητα</a:t>
            </a:r>
          </a:p>
        </p:txBody>
      </p:sp>
      <p:sp>
        <p:nvSpPr>
          <p:cNvPr id="23" name="Θέση κειμένου 13">
            <a:extLst>
              <a:ext uri="{FF2B5EF4-FFF2-40B4-BE49-F238E27FC236}">
                <a16:creationId xmlns:a16="http://schemas.microsoft.com/office/drawing/2014/main" xmlns="" id="{BAE1B9ED-DD01-4B3A-BF6E-C4D2B63B17DB}"/>
              </a:ext>
            </a:extLst>
          </p:cNvPr>
          <p:cNvSpPr txBox="1">
            <a:spLocks/>
          </p:cNvSpPr>
          <p:nvPr/>
        </p:nvSpPr>
        <p:spPr>
          <a:xfrm>
            <a:off x="7495266" y="1800745"/>
            <a:ext cx="2680123"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Με συνέπεια να μην μπορεί πλέον να θεωρηθεί η επιχείρηση μόνο ως ένα σύνολο ατόμων, αλλά επίσης, ως ένα </a:t>
            </a:r>
            <a:r>
              <a:rPr lang="el-GR" sz="1600" b="1" dirty="0"/>
              <a:t>σύνολο διαπροσωπικών σχέσεων</a:t>
            </a:r>
            <a:r>
              <a:rPr lang="el-GR" sz="1600" dirty="0"/>
              <a:t>, μέσα στο οποίο η έννοια της ομάδας εμφανιζόταν καθοριστική για τον προσδιορισμό του</a:t>
            </a:r>
          </a:p>
          <a:p>
            <a:pPr algn="ctr"/>
            <a:endParaRPr lang="el-GR" sz="1600" dirty="0"/>
          </a:p>
        </p:txBody>
      </p:sp>
      <p:sp>
        <p:nvSpPr>
          <p:cNvPr id="30" name="TextBox 29">
            <a:extLst>
              <a:ext uri="{FF2B5EF4-FFF2-40B4-BE49-F238E27FC236}">
                <a16:creationId xmlns:a16="http://schemas.microsoft.com/office/drawing/2014/main" xmlns="" id="{3CA5326E-A773-4942-BEE5-AB7CD1613E5C}"/>
              </a:ext>
            </a:extLst>
          </p:cNvPr>
          <p:cNvSpPr txBox="1"/>
          <p:nvPr/>
        </p:nvSpPr>
        <p:spPr>
          <a:xfrm>
            <a:off x="4339175" y="2301788"/>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7" name="TextBox 36">
            <a:extLst>
              <a:ext uri="{FF2B5EF4-FFF2-40B4-BE49-F238E27FC236}">
                <a16:creationId xmlns:a16="http://schemas.microsoft.com/office/drawing/2014/main" xmlns="" id="{E09B5F35-41E9-4EC8-BCDC-CF3591D97B35}"/>
              </a:ext>
            </a:extLst>
          </p:cNvPr>
          <p:cNvSpPr txBox="1"/>
          <p:nvPr/>
        </p:nvSpPr>
        <p:spPr>
          <a:xfrm>
            <a:off x="6965622" y="2301788"/>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8" name="TextBox 37">
            <a:extLst>
              <a:ext uri="{FF2B5EF4-FFF2-40B4-BE49-F238E27FC236}">
                <a16:creationId xmlns:a16="http://schemas.microsoft.com/office/drawing/2014/main" xmlns="" id="{9EB980C6-E925-4860-9664-2E0C56AEADF5}"/>
              </a:ext>
            </a:extLst>
          </p:cNvPr>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4100" name="Picture 4" descr="Î£ÏÎµÏÎ¹ÎºÎ® ÎµÎ¹ÎºÏÎ½Î±">
            <a:extLst>
              <a:ext uri="{FF2B5EF4-FFF2-40B4-BE49-F238E27FC236}">
                <a16:creationId xmlns:a16="http://schemas.microsoft.com/office/drawing/2014/main" xmlns="" id="{ED306D7E-D83E-48A7-ABF0-00BB2C07428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5939" y="3971438"/>
            <a:ext cx="2680122" cy="20239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2600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descr="Wehe 016">
            <a:extLst>
              <a:ext uri="{FF2B5EF4-FFF2-40B4-BE49-F238E27FC236}">
                <a16:creationId xmlns:a16="http://schemas.microsoft.com/office/drawing/2014/main" xmlns="" id="{7D7B3446-5C92-4E3D-997A-D4F9123C28FE}"/>
              </a:ext>
            </a:extLst>
          </p:cNvPr>
          <p:cNvPicPr>
            <a:picLocks noChangeAspect="1" noChangeArrowheads="1"/>
          </p:cNvPicPr>
          <p:nvPr/>
        </p:nvPicPr>
        <p:blipFill rotWithShape="1">
          <a:blip r:embed="rId3" cstate="print">
            <a:grayscl/>
          </a:blip>
          <a:srcRect t="20295" r="1" b="1"/>
          <a:stretch/>
        </p:blipFill>
        <p:spPr>
          <a:xfrm>
            <a:off x="3" y="10"/>
            <a:ext cx="10655455" cy="685799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noFill/>
        </p:spPr>
      </p:pic>
      <p:sp>
        <p:nvSpPr>
          <p:cNvPr id="2" name="Ορθογώνιο 1">
            <a:extLst>
              <a:ext uri="{FF2B5EF4-FFF2-40B4-BE49-F238E27FC236}">
                <a16:creationId xmlns:a16="http://schemas.microsoft.com/office/drawing/2014/main" xmlns="" id="{95327A7A-9866-4E9F-BFFC-7580155CE900}"/>
              </a:ext>
            </a:extLst>
          </p:cNvPr>
          <p:cNvSpPr/>
          <p:nvPr/>
        </p:nvSpPr>
        <p:spPr>
          <a:xfrm>
            <a:off x="9468463" y="4152970"/>
            <a:ext cx="2831689" cy="1169551"/>
          </a:xfrm>
          <a:prstGeom prst="rect">
            <a:avLst/>
          </a:prstGeom>
        </p:spPr>
        <p:txBody>
          <a:bodyPr wrap="square">
            <a:spAutoFit/>
          </a:bodyPr>
          <a:lstStyle/>
          <a:p>
            <a:pPr algn="ctr"/>
            <a:r>
              <a:rPr lang="en-US"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Magnetic Wire Insulating Department, ca. 1925</a:t>
            </a:r>
          </a:p>
          <a:p>
            <a:pPr algn="ctr"/>
            <a:r>
              <a:rPr lang="en-US"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en-US"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en-US"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Western Electric Company Photograph Album</a:t>
            </a:r>
            <a:endParaRPr lang="en-US" sz="1400" dirty="0">
              <a:effectLst/>
              <a:latin typeface="HellasAlla"/>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5529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Τίτλος 22"/>
          <p:cNvSpPr>
            <a:spLocks noGrp="1"/>
          </p:cNvSpPr>
          <p:nvPr>
            <p:ph type="title"/>
          </p:nvPr>
        </p:nvSpPr>
        <p:spPr>
          <a:xfrm>
            <a:off x="426000" y="184736"/>
            <a:ext cx="11340000" cy="432000"/>
          </a:xfrm>
        </p:spPr>
        <p:txBody>
          <a:bodyPr rtlCol="0"/>
          <a:lstStyle/>
          <a:p>
            <a:pPr algn="ctr"/>
            <a:r>
              <a:rPr lang="el-GR" sz="2600" b="1" dirty="0"/>
              <a:t>Πορίσματα εμπειρικής μελέτης στο </a:t>
            </a:r>
            <a:r>
              <a:rPr lang="el-GR" sz="2600" b="1" dirty="0" err="1"/>
              <a:t>Hawthorne</a:t>
            </a:r>
            <a:r>
              <a:rPr lang="el-GR" sz="2600" b="1" dirty="0"/>
              <a:t> :</a:t>
            </a:r>
          </a:p>
        </p:txBody>
      </p:sp>
      <p:sp>
        <p:nvSpPr>
          <p:cNvPr id="27" name="Θέση κειμένου 26"/>
          <p:cNvSpPr>
            <a:spLocks noGrp="1"/>
          </p:cNvSpPr>
          <p:nvPr>
            <p:ph type="body" sz="quarter" idx="27"/>
          </p:nvPr>
        </p:nvSpPr>
        <p:spPr/>
        <p:txBody>
          <a:bodyPr rtlCol="0"/>
          <a:lstStyle/>
          <a:p>
            <a:r>
              <a:rPr lang="el-GR" dirty="0">
                <a:solidFill>
                  <a:schemeClr val="tx1"/>
                </a:solidFill>
              </a:rPr>
              <a:t>Δεν υπάρχει «μια μόνο ορθή μέθοδος»</a:t>
            </a:r>
          </a:p>
        </p:txBody>
      </p:sp>
      <p:sp>
        <p:nvSpPr>
          <p:cNvPr id="30" name="Θέση κειμένου 29"/>
          <p:cNvSpPr>
            <a:spLocks noGrp="1"/>
          </p:cNvSpPr>
          <p:nvPr>
            <p:ph type="body" sz="quarter" idx="30"/>
          </p:nvPr>
        </p:nvSpPr>
        <p:spPr>
          <a:xfrm>
            <a:off x="1658929" y="1767538"/>
            <a:ext cx="2811618" cy="1440000"/>
          </a:xfrm>
        </p:spPr>
        <p:txBody>
          <a:bodyPr rtlCol="0"/>
          <a:lstStyle/>
          <a:p>
            <a:pPr rtl="0"/>
            <a:r>
              <a:rPr lang="en-US" altLang="el-GR" sz="6000" dirty="0"/>
              <a:t>1</a:t>
            </a:r>
          </a:p>
        </p:txBody>
      </p:sp>
      <p:sp>
        <p:nvSpPr>
          <p:cNvPr id="28" name="Θέση κειμένου 27"/>
          <p:cNvSpPr>
            <a:spLocks noGrp="1"/>
          </p:cNvSpPr>
          <p:nvPr>
            <p:ph type="body" sz="quarter" idx="28"/>
          </p:nvPr>
        </p:nvSpPr>
        <p:spPr>
          <a:xfrm>
            <a:off x="4911559" y="1947736"/>
            <a:ext cx="3635083" cy="3635083"/>
          </a:xfrm>
        </p:spPr>
        <p:txBody>
          <a:bodyPr rtlCol="0"/>
          <a:lstStyle/>
          <a:p>
            <a:endParaRPr lang="el-GR" dirty="0"/>
          </a:p>
          <a:p>
            <a:endParaRPr lang="el-GR" dirty="0"/>
          </a:p>
          <a:p>
            <a:r>
              <a:rPr lang="el-GR" dirty="0"/>
              <a:t>Μέσα στο πλαίσιο που έχει θέσει η καπιταλιστική οργάνωση της εργασίας, δημιουργούνται αυθόρμητες στοιχειώδεις συλλογικές μονάδες</a:t>
            </a:r>
          </a:p>
        </p:txBody>
      </p:sp>
      <p:sp>
        <p:nvSpPr>
          <p:cNvPr id="31" name="Θέση κειμένου 30"/>
          <p:cNvSpPr>
            <a:spLocks noGrp="1"/>
          </p:cNvSpPr>
          <p:nvPr>
            <p:ph type="body" sz="quarter" idx="31"/>
          </p:nvPr>
        </p:nvSpPr>
        <p:spPr>
          <a:xfrm>
            <a:off x="5323291" y="1745313"/>
            <a:ext cx="2811618" cy="1440000"/>
          </a:xfrm>
        </p:spPr>
        <p:txBody>
          <a:bodyPr rtlCol="0"/>
          <a:lstStyle/>
          <a:p>
            <a:pPr rtl="0"/>
            <a:r>
              <a:rPr lang="el-GR" sz="6000" dirty="0"/>
              <a:t>2 </a:t>
            </a:r>
          </a:p>
        </p:txBody>
      </p:sp>
      <p:sp>
        <p:nvSpPr>
          <p:cNvPr id="33" name="Θέση κειμένου 32"/>
          <p:cNvSpPr>
            <a:spLocks noGrp="1"/>
          </p:cNvSpPr>
          <p:nvPr>
            <p:ph type="body" sz="quarter" idx="33"/>
          </p:nvPr>
        </p:nvSpPr>
        <p:spPr>
          <a:xfrm>
            <a:off x="8547101" y="1884378"/>
            <a:ext cx="2597043" cy="1440000"/>
          </a:xfrm>
        </p:spPr>
        <p:txBody>
          <a:bodyPr rtlCol="0"/>
          <a:lstStyle/>
          <a:p>
            <a:pPr rtl="0"/>
            <a:r>
              <a:rPr lang="el-GR" sz="6000" dirty="0"/>
              <a:t>3</a:t>
            </a:r>
          </a:p>
        </p:txBody>
      </p:sp>
      <p:sp>
        <p:nvSpPr>
          <p:cNvPr id="6" name="Θέση υποσέλιδου 5"/>
          <p:cNvSpPr>
            <a:spLocks noGrp="1"/>
          </p:cNvSpPr>
          <p:nvPr>
            <p:ph type="ftr" sz="quarter" idx="10"/>
          </p:nvPr>
        </p:nvSpPr>
        <p:spPr/>
        <p:txBody>
          <a:bodyPr rtlCol="0"/>
          <a:lstStyle/>
          <a:p>
            <a:pPr rtl="0"/>
            <a:r>
              <a:rPr lang="el-GR" dirty="0"/>
              <a:t>Προσθέστε υποσέλιδο</a:t>
            </a:r>
          </a:p>
        </p:txBody>
      </p:sp>
      <p:sp>
        <p:nvSpPr>
          <p:cNvPr id="7" name="Θέση αριθμού διαφάνειας 6"/>
          <p:cNvSpPr>
            <a:spLocks noGrp="1"/>
          </p:cNvSpPr>
          <p:nvPr>
            <p:ph type="sldNum" sz="quarter" idx="11"/>
          </p:nvPr>
        </p:nvSpPr>
        <p:spPr/>
        <p:txBody>
          <a:bodyPr rtlCol="0"/>
          <a:lstStyle/>
          <a:p>
            <a:pPr rtl="0"/>
            <a:fld id="{19B51A1E-902D-48AF-9020-955120F399B6}" type="slidenum">
              <a:rPr lang="el-GR" smtClean="0"/>
              <a:pPr rtl="0"/>
              <a:t>52</a:t>
            </a:fld>
            <a:endParaRPr lang="el-GR" dirty="0"/>
          </a:p>
        </p:txBody>
      </p:sp>
      <p:sp>
        <p:nvSpPr>
          <p:cNvPr id="34" name="Πλαίσιο κειμένου 33" descr="Σημείο τομής γραφήματος"/>
          <p:cNvSpPr txBox="1"/>
          <p:nvPr/>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dirty="0"/>
          </a:p>
        </p:txBody>
      </p:sp>
      <p:sp>
        <p:nvSpPr>
          <p:cNvPr id="55"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25" name="Θέση κειμένου 28">
            <a:extLst>
              <a:ext uri="{FF2B5EF4-FFF2-40B4-BE49-F238E27FC236}">
                <a16:creationId xmlns:a16="http://schemas.microsoft.com/office/drawing/2014/main" xmlns="" id="{7708AA33-556C-4A14-92D8-82045ADE135A}"/>
              </a:ext>
            </a:extLst>
          </p:cNvPr>
          <p:cNvSpPr>
            <a:spLocks noGrp="1"/>
          </p:cNvSpPr>
          <p:nvPr>
            <p:ph type="body" sz="quarter" idx="29"/>
          </p:nvPr>
        </p:nvSpPr>
        <p:spPr>
          <a:xfrm>
            <a:off x="8238481" y="2207063"/>
            <a:ext cx="3120238" cy="3120238"/>
          </a:xfrm>
        </p:spPr>
        <p:txBody>
          <a:bodyPr rtlCol="0"/>
          <a:lstStyle/>
          <a:p>
            <a:endParaRPr lang="el-GR" dirty="0"/>
          </a:p>
          <a:p>
            <a:endParaRPr lang="el-GR" dirty="0"/>
          </a:p>
          <a:p>
            <a:endParaRPr lang="el-GR" dirty="0"/>
          </a:p>
          <a:p>
            <a:r>
              <a:rPr lang="el-GR" dirty="0"/>
              <a:t>Τα μέλη της ομάδας </a:t>
            </a:r>
            <a:r>
              <a:rPr lang="el-GR" dirty="0" smtClean="0"/>
              <a:t> </a:t>
            </a:r>
            <a:r>
              <a:rPr lang="el-GR" dirty="0"/>
              <a:t>αυξάνουν τον έλεγχό τους στο περιβάλλον, εξαρτώνται λιγότερο από τους κανόνες &amp; αμύνονται καλύτερα στις εξωτερικές αλλαγές</a:t>
            </a:r>
          </a:p>
        </p:txBody>
      </p:sp>
      <p:sp>
        <p:nvSpPr>
          <p:cNvPr id="26" name="Θέση κειμένου 32">
            <a:extLst>
              <a:ext uri="{FF2B5EF4-FFF2-40B4-BE49-F238E27FC236}">
                <a16:creationId xmlns:a16="http://schemas.microsoft.com/office/drawing/2014/main" xmlns="" id="{3FC3BFEA-1D0F-4808-829B-4370F45BE435}"/>
              </a:ext>
            </a:extLst>
          </p:cNvPr>
          <p:cNvSpPr txBox="1">
            <a:spLocks/>
          </p:cNvSpPr>
          <p:nvPr/>
        </p:nvSpPr>
        <p:spPr>
          <a:xfrm>
            <a:off x="8547101" y="1884378"/>
            <a:ext cx="2597043" cy="1440000"/>
          </a:xfrm>
          <a:prstGeom prst="rect">
            <a:avLst/>
          </a:prstGeom>
          <a:noFill/>
        </p:spPr>
        <p:txBody>
          <a:bodyPr vert="horz" lIns="0" tIns="0" rIns="0" bIns="0" rtlCol="0" anchor="b">
            <a:noAutofit/>
          </a:bodyPr>
          <a:lstStyle>
            <a:lvl1pPr marL="0" indent="0" algn="ctr" defTabSz="914400" rtl="0" eaLnBrk="1" latinLnBrk="0" hangingPunct="1">
              <a:lnSpc>
                <a:spcPct val="90000"/>
              </a:lnSpc>
              <a:spcBef>
                <a:spcPts val="0"/>
              </a:spcBef>
              <a:spcAft>
                <a:spcPts val="0"/>
              </a:spcAft>
              <a:buClr>
                <a:schemeClr val="accent1"/>
              </a:buClr>
              <a:buFont typeface="Calibri" panose="020F0502020204030204" pitchFamily="34" charset="0"/>
              <a:buNone/>
              <a:defRPr lang="en-ZA" sz="6600" kern="1200" dirty="0">
                <a:solidFill>
                  <a:schemeClr val="bg1"/>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6000"/>
              <a:t>3</a:t>
            </a:r>
          </a:p>
        </p:txBody>
      </p:sp>
      <p:sp>
        <p:nvSpPr>
          <p:cNvPr id="32" name="Πλαίσιο κειμένου 34" descr="Σημείο τομής γραφήματος">
            <a:extLst>
              <a:ext uri="{FF2B5EF4-FFF2-40B4-BE49-F238E27FC236}">
                <a16:creationId xmlns:a16="http://schemas.microsoft.com/office/drawing/2014/main" xmlns="" id="{8D1F3EB4-65EB-434D-ADE4-46BB6BD61BE3}"/>
              </a:ext>
            </a:extLst>
          </p:cNvPr>
          <p:cNvSpPr txBox="1"/>
          <p:nvPr/>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l-GR" dirty="0"/>
          </a:p>
        </p:txBody>
      </p:sp>
      <p:sp>
        <p:nvSpPr>
          <p:cNvPr id="36" name="Θέση κειμένου 13">
            <a:extLst>
              <a:ext uri="{FF2B5EF4-FFF2-40B4-BE49-F238E27FC236}">
                <a16:creationId xmlns:a16="http://schemas.microsoft.com/office/drawing/2014/main" xmlns="" id="{4C0F8C43-D471-4F41-9773-AFCAE28D51D8}"/>
              </a:ext>
            </a:extLst>
          </p:cNvPr>
          <p:cNvSpPr>
            <a:spLocks noGrp="1"/>
          </p:cNvSpPr>
          <p:nvPr>
            <p:ph type="body" sz="quarter" idx="32"/>
          </p:nvPr>
        </p:nvSpPr>
        <p:spPr>
          <a:xfrm>
            <a:off x="706191" y="870458"/>
            <a:ext cx="10779617" cy="899985"/>
          </a:xfrm>
        </p:spPr>
        <p:txBody>
          <a:bodyPr rtlCol="0"/>
          <a:lstStyle/>
          <a:p>
            <a:pPr algn="ctr"/>
            <a:r>
              <a:rPr lang="el-GR" sz="1600" dirty="0"/>
              <a:t>Από την εμπειρική μελέτη στο </a:t>
            </a:r>
            <a:r>
              <a:rPr lang="el-GR" sz="1600" dirty="0" err="1"/>
              <a:t>Hawthorne</a:t>
            </a:r>
            <a:r>
              <a:rPr lang="el-GR" sz="1600" dirty="0"/>
              <a:t>, που διήρκεσε μέχρι το 1932, προέκυψαν ορισμένα σημαντικά πορίσματα αναφορικά με την οργάνωση της εργασιακής διαδικασίας, εκ των οποίων τα κυριότερα μπορούν να συνοψιστούν ως ακολούθως:</a:t>
            </a:r>
          </a:p>
        </p:txBody>
      </p:sp>
    </p:spTree>
    <p:extLst>
      <p:ext uri="{BB962C8B-B14F-4D97-AF65-F5344CB8AC3E}">
        <p14:creationId xmlns:p14="http://schemas.microsoft.com/office/powerpoint/2010/main" xmlns="" val="1697361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247688" y="2330562"/>
            <a:ext cx="6718300" cy="3565548"/>
          </a:xfrm>
        </p:spPr>
        <p:txBody>
          <a:bodyPr rtlCol="0"/>
          <a:lstStyle/>
          <a:p>
            <a:r>
              <a:rPr lang="el-GR" b="1" dirty="0"/>
              <a:t>Δεν υπάρχει “μια μόνο ορθή μέθοδος</a:t>
            </a:r>
            <a:r>
              <a:rPr lang="el-GR" dirty="0"/>
              <a:t>”</a:t>
            </a:r>
          </a:p>
          <a:p>
            <a:endParaRPr lang="el-GR" dirty="0"/>
          </a:p>
          <a:p>
            <a:r>
              <a:rPr lang="el-GR" dirty="0"/>
              <a:t>καθώς η πείρα έδειξε ότι ο ίδιος εργάτης χρησιμοποιεί διαδοχικά πολλούς τρόπους για να εκτελέσει το ίδιο έργο, έστω και μόνο για να διακόψει τη μονοτονία της δουλειάς</a:t>
            </a:r>
          </a:p>
          <a:p>
            <a:pPr marL="0" indent="0">
              <a:buNone/>
            </a:pPr>
            <a:endParaRPr lang="el-GR" dirty="0"/>
          </a:p>
          <a:p>
            <a:r>
              <a:rPr lang="el-GR" dirty="0"/>
              <a:t>Αναφερόμενος στα περίφημα πειράματα στο </a:t>
            </a:r>
            <a:r>
              <a:rPr lang="el-GR" dirty="0" err="1"/>
              <a:t>Hawthorne</a:t>
            </a:r>
            <a:r>
              <a:rPr lang="el-GR" dirty="0"/>
              <a:t>, </a:t>
            </a:r>
            <a:r>
              <a:rPr lang="el-GR" i="1" dirty="0"/>
              <a:t>o</a:t>
            </a:r>
            <a:r>
              <a:rPr lang="el-GR" dirty="0"/>
              <a:t> </a:t>
            </a:r>
            <a:r>
              <a:rPr lang="el-GR" dirty="0" err="1"/>
              <a:t>James</a:t>
            </a:r>
            <a:r>
              <a:rPr lang="el-GR" dirty="0"/>
              <a:t> A. L. Brown,</a:t>
            </a:r>
            <a:r>
              <a:rPr lang="el-GR" i="1" dirty="0"/>
              <a:t> The Social </a:t>
            </a:r>
            <a:r>
              <a:rPr lang="el-GR" i="1" dirty="0" err="1"/>
              <a:t>Psychology</a:t>
            </a:r>
            <a:r>
              <a:rPr lang="el-GR" i="1" dirty="0"/>
              <a:t> of Industry</a:t>
            </a:r>
            <a:r>
              <a:rPr lang="el-GR" dirty="0"/>
              <a:t>, </a:t>
            </a:r>
            <a:r>
              <a:rPr lang="el-GR" dirty="0" err="1"/>
              <a:t>Penguin</a:t>
            </a:r>
            <a:r>
              <a:rPr lang="el-GR" dirty="0"/>
              <a:t>, </a:t>
            </a:r>
            <a:r>
              <a:rPr lang="el-GR" dirty="0" err="1"/>
              <a:t>London</a:t>
            </a:r>
            <a:r>
              <a:rPr lang="el-GR" dirty="0"/>
              <a:t>, 1954, σελ. 72 επισημαίνει: “... Ανακαλύψαμε ότι όσο πιο έξυπνη ήταν η εργάτρια, τόσο μεγαλύτερος ήταν ο αριθμός των εναλλαγών (των κινήσεων)”</a:t>
            </a:r>
          </a:p>
          <a:p>
            <a:pPr marL="0" indent="0">
              <a:buNone/>
            </a:pPr>
            <a:endParaRPr lang="el-GR" dirty="0"/>
          </a:p>
        </p:txBody>
      </p:sp>
      <p:sp>
        <p:nvSpPr>
          <p:cNvPr id="2" name="Τίτλος 1"/>
          <p:cNvSpPr>
            <a:spLocks noGrp="1"/>
          </p:cNvSpPr>
          <p:nvPr>
            <p:ph type="ctrTitle"/>
          </p:nvPr>
        </p:nvSpPr>
        <p:spPr>
          <a:xfrm>
            <a:off x="7189470" y="494665"/>
            <a:ext cx="4860290" cy="5522595"/>
          </a:xfrm>
        </p:spPr>
        <p:txBody>
          <a:bodyPr rtlCol="0"/>
          <a:lstStyle/>
          <a:p>
            <a:pPr algn="ctr"/>
            <a:r>
              <a:rPr lang="el-GR" sz="2800" dirty="0"/>
              <a:t>1</a:t>
            </a:r>
            <a:r>
              <a:rPr lang="el-GR" sz="2800" baseline="30000" dirty="0"/>
              <a:t>ο</a:t>
            </a:r>
            <a:r>
              <a:rPr lang="el-GR" sz="2800" dirty="0"/>
              <a:t> Πορίσματα εμπειρικής μελέτης στο </a:t>
            </a:r>
            <a:r>
              <a:rPr lang="el-GR" sz="2800" dirty="0" err="1"/>
              <a:t>Hawthorne</a:t>
            </a:r>
            <a:r>
              <a:rPr lang="el-GR" sz="2800" dirty="0"/>
              <a:t> </a:t>
            </a:r>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53</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sp>
        <p:nvSpPr>
          <p:cNvPr id="11" name="Γραφικό 12" descr="Βέλος: Περιστροφή δεξιά">
            <a:extLst>
              <a:ext uri="{FF2B5EF4-FFF2-40B4-BE49-F238E27FC236}">
                <a16:creationId xmlns:a16="http://schemas.microsoft.com/office/drawing/2014/main" xmlns="" id="{AC7A695F-F0E2-42F0-A965-E5A0DC11957E}"/>
              </a:ext>
            </a:extLst>
          </p:cNvPr>
          <p:cNvSpPr/>
          <p:nvPr/>
        </p:nvSpPr>
        <p:spPr>
          <a:xfrm>
            <a:off x="3043716" y="2646254"/>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sp>
        <p:nvSpPr>
          <p:cNvPr id="12" name="Γραφικό 12" descr="Βέλος: Περιστροφή δεξιά">
            <a:extLst>
              <a:ext uri="{FF2B5EF4-FFF2-40B4-BE49-F238E27FC236}">
                <a16:creationId xmlns:a16="http://schemas.microsoft.com/office/drawing/2014/main" xmlns="" id="{B1BA6BF4-B77F-4526-9A72-64C313A0A020}"/>
              </a:ext>
            </a:extLst>
          </p:cNvPr>
          <p:cNvSpPr/>
          <p:nvPr/>
        </p:nvSpPr>
        <p:spPr>
          <a:xfrm>
            <a:off x="3043716" y="3897212"/>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pic>
        <p:nvPicPr>
          <p:cNvPr id="3088" name="Picture 16" descr="ÎÏÎ¿ÏÎ­Î»ÎµÏÎ¼Î± ÎµÎ¹ÎºÏÎ½Î±Ï Î³Î¹Î± contemporary factory working  BLACK WHITE IMAGES">
            <a:extLst>
              <a:ext uri="{FF2B5EF4-FFF2-40B4-BE49-F238E27FC236}">
                <a16:creationId xmlns:a16="http://schemas.microsoft.com/office/drawing/2014/main" xmlns="" id="{AEA3127F-030B-46E5-9463-3F1C8EB287B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36435" y="667332"/>
            <a:ext cx="3569852" cy="2833124"/>
          </a:xfrm>
          <a:prstGeom prst="rect">
            <a:avLst/>
          </a:prstGeom>
          <a:noFill/>
          <a:extLst>
            <a:ext uri="{909E8E84-426E-40DD-AFC4-6F175D3DCCD1}">
              <a14:hiddenFill xmlns:a14="http://schemas.microsoft.com/office/drawing/2010/main" xmlns="">
                <a:solidFill>
                  <a:srgbClr val="FFFFFF"/>
                </a:solidFill>
              </a14:hiddenFill>
            </a:ext>
          </a:extLst>
        </p:spPr>
      </p:pic>
      <p:pic>
        <p:nvPicPr>
          <p:cNvPr id="3090" name="Picture 18" descr="Î£ÏÎµÏÎ¹ÎºÎ® ÎµÎ¹ÎºÏÎ½Î±">
            <a:extLst>
              <a:ext uri="{FF2B5EF4-FFF2-40B4-BE49-F238E27FC236}">
                <a16:creationId xmlns:a16="http://schemas.microsoft.com/office/drawing/2014/main" xmlns="" id="{306642CA-B473-435A-A0F0-C076B9E9D6C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36435" y="667332"/>
            <a:ext cx="4114800" cy="2888881"/>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ÎÏÎ¿ÏÎ­Î»ÎµÏÎ¼Î± ÎµÎ¹ÎºÏÎ½Î±Ï Î³Î¹Î± working black white images">
            <a:extLst>
              <a:ext uri="{FF2B5EF4-FFF2-40B4-BE49-F238E27FC236}">
                <a16:creationId xmlns:a16="http://schemas.microsoft.com/office/drawing/2014/main" xmlns="" id="{35877BBC-C9C4-4256-ACE5-144A5A785E3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38501" y="629645"/>
            <a:ext cx="4112734" cy="292656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Î£ÏÎµÏÎ¹ÎºÎ® ÎµÎ¹ÎºÏÎ½Î±">
            <a:extLst>
              <a:ext uri="{FF2B5EF4-FFF2-40B4-BE49-F238E27FC236}">
                <a16:creationId xmlns:a16="http://schemas.microsoft.com/office/drawing/2014/main" xmlns="" id="{EDDDE5B4-D55A-4B3E-8F23-2190E2A94E68}"/>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562215" y="629645"/>
            <a:ext cx="4189020" cy="3080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8748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247688" y="2330562"/>
            <a:ext cx="6718300" cy="3565548"/>
          </a:xfrm>
        </p:spPr>
        <p:txBody>
          <a:bodyPr rtlCol="0"/>
          <a:lstStyle/>
          <a:p>
            <a:r>
              <a:rPr lang="el-GR" b="1" dirty="0"/>
              <a:t>Η πρώτη μορφή που λαμβάνει η κοινωνικοποίηση τω εργαζομένων </a:t>
            </a:r>
            <a:r>
              <a:rPr lang="el-GR" dirty="0"/>
              <a:t>ενάντια στην προσπάθεια των γραφείων μεθόδων για μια πλήρη εξατομίκευση της παραγωγικής διαδικασίας</a:t>
            </a:r>
          </a:p>
          <a:p>
            <a:pPr marL="0" indent="0">
              <a:buNone/>
            </a:pPr>
            <a:endParaRPr lang="el-GR" dirty="0"/>
          </a:p>
          <a:p>
            <a:r>
              <a:rPr lang="el-GR" dirty="0"/>
              <a:t>είναι η </a:t>
            </a:r>
            <a:r>
              <a:rPr lang="el-GR" b="1" dirty="0"/>
              <a:t>αυθόρμητη  δημιουργία στοιχειωδών συλλογικών μονάδων </a:t>
            </a:r>
            <a:r>
              <a:rPr lang="el-GR" dirty="0"/>
              <a:t>μέσα στο πλαίσιο που έχει θέσει η καπιταλιστική οργάνωση της εργασίας</a:t>
            </a:r>
          </a:p>
          <a:p>
            <a:pPr marL="0" indent="0">
              <a:buNone/>
            </a:pPr>
            <a:endParaRPr lang="el-GR" dirty="0"/>
          </a:p>
          <a:p>
            <a:r>
              <a:rPr lang="el-GR" dirty="0"/>
              <a:t>Οι στοιχειώδεις αυτές ομάδες - ήτοι η </a:t>
            </a:r>
            <a:r>
              <a:rPr lang="el-GR" dirty="0" err="1"/>
              <a:t>αυτομεταμόρφωση</a:t>
            </a:r>
            <a:r>
              <a:rPr lang="el-GR" dirty="0"/>
              <a:t> μιας τυχαίας συνάθροισης ατόμων σε οργανικές κοινότητες- επιβάλλουν κανόνες δράσης στα μέλη τους και θέτουν νόρμες (σε χαμηλότερο επίπεδο) από αυτές που έχει ορίσει η διεύθυνση της επιχείρησης</a:t>
            </a:r>
          </a:p>
          <a:p>
            <a:pPr marL="0" indent="0">
              <a:buNone/>
            </a:pPr>
            <a:endParaRPr lang="el-GR" dirty="0"/>
          </a:p>
        </p:txBody>
      </p:sp>
      <p:sp>
        <p:nvSpPr>
          <p:cNvPr id="2" name="Τίτλος 1"/>
          <p:cNvSpPr>
            <a:spLocks noGrp="1"/>
          </p:cNvSpPr>
          <p:nvPr>
            <p:ph type="ctrTitle"/>
          </p:nvPr>
        </p:nvSpPr>
        <p:spPr>
          <a:xfrm>
            <a:off x="7189470" y="494665"/>
            <a:ext cx="4860290" cy="5522595"/>
          </a:xfrm>
        </p:spPr>
        <p:txBody>
          <a:bodyPr rtlCol="0"/>
          <a:lstStyle/>
          <a:p>
            <a:pPr algn="ctr"/>
            <a:r>
              <a:rPr lang="el-GR" sz="2800" dirty="0"/>
              <a:t>2</a:t>
            </a:r>
            <a:r>
              <a:rPr lang="el-GR" sz="2800" baseline="30000" dirty="0"/>
              <a:t>ο</a:t>
            </a:r>
            <a:r>
              <a:rPr lang="el-GR" sz="2800" dirty="0"/>
              <a:t> Πορίσματα εμπειρικής μελέτης στο </a:t>
            </a:r>
            <a:r>
              <a:rPr lang="el-GR" sz="2800" dirty="0" err="1"/>
              <a:t>Hawthorne</a:t>
            </a:r>
            <a:r>
              <a:rPr lang="el-GR" sz="2800" dirty="0"/>
              <a:t> </a:t>
            </a:r>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54</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ÎÏÎ¿ÏÎ­Î»ÎµÏÎ¼Î± ÎµÎ¹ÎºÏÎ½Î±Ï Î³Î¹Î± company black white images">
            <a:extLst>
              <a:ext uri="{FF2B5EF4-FFF2-40B4-BE49-F238E27FC236}">
                <a16:creationId xmlns:a16="http://schemas.microsoft.com/office/drawing/2014/main" xmlns="" id="{3027A759-07AD-4398-9978-E36D8F6451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4236" y="840741"/>
            <a:ext cx="3938558" cy="2588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ÎÏÎ¿ÏÎ­Î»ÎµÏÎ¼Î± ÎµÎ¹ÎºÏÎ½Î±Ï Î³Î¹Î± COMPANY MASONRY BLACK WHITE">
            <a:extLst>
              <a:ext uri="{FF2B5EF4-FFF2-40B4-BE49-F238E27FC236}">
                <a16:creationId xmlns:a16="http://schemas.microsoft.com/office/drawing/2014/main" xmlns="" id="{09773AB0-6F57-4915-9459-C96992E7291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36435" y="815494"/>
            <a:ext cx="3966360" cy="261350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Γραφικό 12" descr="Βέλος: Περιστροφή δεξιά">
            <a:extLst>
              <a:ext uri="{FF2B5EF4-FFF2-40B4-BE49-F238E27FC236}">
                <a16:creationId xmlns:a16="http://schemas.microsoft.com/office/drawing/2014/main" xmlns="" id="{AC7A695F-F0E2-42F0-A965-E5A0DC11957E}"/>
              </a:ext>
            </a:extLst>
          </p:cNvPr>
          <p:cNvSpPr/>
          <p:nvPr/>
        </p:nvSpPr>
        <p:spPr>
          <a:xfrm>
            <a:off x="3043716" y="3175326"/>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sp>
        <p:nvSpPr>
          <p:cNvPr id="12" name="Γραφικό 12" descr="Βέλος: Περιστροφή δεξιά">
            <a:extLst>
              <a:ext uri="{FF2B5EF4-FFF2-40B4-BE49-F238E27FC236}">
                <a16:creationId xmlns:a16="http://schemas.microsoft.com/office/drawing/2014/main" xmlns="" id="{B1BA6BF4-B77F-4526-9A72-64C313A0A020}"/>
              </a:ext>
            </a:extLst>
          </p:cNvPr>
          <p:cNvSpPr/>
          <p:nvPr/>
        </p:nvSpPr>
        <p:spPr>
          <a:xfrm>
            <a:off x="3043716" y="4271182"/>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pic>
        <p:nvPicPr>
          <p:cNvPr id="2054" name="Picture 6" descr="ÎÏÎ¿ÏÎ­Î»ÎµÏÎ¼Î± ÎµÎ¹ÎºÏÎ½Î±Ï Î³Î¹Î± team work BLACK WHITE IMAGES">
            <a:extLst>
              <a:ext uri="{FF2B5EF4-FFF2-40B4-BE49-F238E27FC236}">
                <a16:creationId xmlns:a16="http://schemas.microsoft.com/office/drawing/2014/main" xmlns="" id="{BA57881F-22FD-43BE-97EB-BBDE1A6CD96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21959" y="815163"/>
            <a:ext cx="3980835" cy="2613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2111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247688" y="1851149"/>
            <a:ext cx="6718300" cy="4053989"/>
          </a:xfrm>
        </p:spPr>
        <p:txBody>
          <a:bodyPr rtlCol="0"/>
          <a:lstStyle/>
          <a:p>
            <a:pPr marL="0" indent="0" algn="ctr">
              <a:buNone/>
            </a:pPr>
            <a:r>
              <a:rPr lang="el-GR" dirty="0"/>
              <a:t>Οι </a:t>
            </a:r>
            <a:r>
              <a:rPr lang="el-GR" b="1" dirty="0"/>
              <a:t>κυριότερες λειτουργίες των άτυπων κανόνων </a:t>
            </a:r>
            <a:r>
              <a:rPr lang="el-GR" dirty="0"/>
              <a:t>(ιδιαίτερα το σύνδρομο του περιορισμού της απόδοσης), που διαμορφώνονται στο εσωτερικό των στοιχειωδών (ή άτυπων) ομάδων είναι:</a:t>
            </a:r>
          </a:p>
          <a:p>
            <a:endParaRPr lang="el-GR" dirty="0"/>
          </a:p>
          <a:p>
            <a:pPr marL="0" indent="0">
              <a:buNone/>
            </a:pPr>
            <a:endParaRPr lang="el-GR" dirty="0"/>
          </a:p>
          <a:p>
            <a:pPr marL="0" indent="0">
              <a:buNone/>
            </a:pPr>
            <a:r>
              <a:rPr lang="el-GR" dirty="0"/>
              <a:t> </a:t>
            </a:r>
            <a:r>
              <a:rPr lang="el-GR" b="1" dirty="0">
                <a:solidFill>
                  <a:schemeClr val="accent1"/>
                </a:solidFill>
              </a:rPr>
              <a:t>(α) </a:t>
            </a:r>
            <a:r>
              <a:rPr lang="el-GR" dirty="0"/>
              <a:t>να επιτρέπουν στα μέλη της ομάδας να αυξάνουν τον έλεγχό τους στο περιβάλλον τους</a:t>
            </a:r>
          </a:p>
          <a:p>
            <a:pPr marL="0" indent="0">
              <a:buNone/>
            </a:pPr>
            <a:endParaRPr lang="el-GR" dirty="0"/>
          </a:p>
          <a:p>
            <a:pPr marL="0" indent="0">
              <a:buNone/>
            </a:pPr>
            <a:r>
              <a:rPr lang="el-GR" b="1" dirty="0">
                <a:solidFill>
                  <a:schemeClr val="accent1"/>
                </a:solidFill>
              </a:rPr>
              <a:t> (β) </a:t>
            </a:r>
            <a:r>
              <a:rPr lang="el-GR" dirty="0"/>
              <a:t>να εξαρτώνται λιγότερο από τους κανόνες της διοίκησης</a:t>
            </a:r>
          </a:p>
          <a:p>
            <a:pPr marL="0" indent="0">
              <a:buNone/>
            </a:pPr>
            <a:endParaRPr lang="el-GR" dirty="0"/>
          </a:p>
          <a:p>
            <a:pPr marL="0" indent="0">
              <a:buNone/>
            </a:pPr>
            <a:r>
              <a:rPr lang="el-GR" b="1" dirty="0">
                <a:solidFill>
                  <a:schemeClr val="accent1"/>
                </a:solidFill>
              </a:rPr>
              <a:t> (γ) </a:t>
            </a:r>
            <a:r>
              <a:rPr lang="el-GR" dirty="0"/>
              <a:t>και να αμύνονται καλύτερα στις εξωτερικές αλλαγές που απειλούν την κοινωνική και οικονομική τους θέση</a:t>
            </a:r>
          </a:p>
          <a:p>
            <a:pPr marL="0" indent="0">
              <a:buNone/>
            </a:pPr>
            <a:endParaRPr lang="el-GR" dirty="0"/>
          </a:p>
        </p:txBody>
      </p:sp>
      <p:sp>
        <p:nvSpPr>
          <p:cNvPr id="2" name="Τίτλος 1"/>
          <p:cNvSpPr>
            <a:spLocks noGrp="1"/>
          </p:cNvSpPr>
          <p:nvPr>
            <p:ph type="ctrTitle"/>
          </p:nvPr>
        </p:nvSpPr>
        <p:spPr>
          <a:xfrm>
            <a:off x="7189470" y="494665"/>
            <a:ext cx="4860290" cy="5522595"/>
          </a:xfrm>
        </p:spPr>
        <p:txBody>
          <a:bodyPr rtlCol="0"/>
          <a:lstStyle/>
          <a:p>
            <a:pPr algn="ctr"/>
            <a:r>
              <a:rPr lang="el-GR" sz="2800" dirty="0"/>
              <a:t>3</a:t>
            </a:r>
            <a:r>
              <a:rPr lang="el-GR" sz="2800" baseline="30000" dirty="0"/>
              <a:t>ο</a:t>
            </a:r>
            <a:r>
              <a:rPr lang="el-GR" sz="2800" dirty="0"/>
              <a:t> Πορίσματα εμπειρικής μελέτης στο </a:t>
            </a:r>
            <a:r>
              <a:rPr lang="el-GR" sz="2800" dirty="0" err="1"/>
              <a:t>Hawthorne</a:t>
            </a:r>
            <a:r>
              <a:rPr lang="el-GR" sz="2800" dirty="0"/>
              <a:t> </a:t>
            </a:r>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55</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Γραφικό 12" descr="Βέλος: Περιστροφή δεξιά">
            <a:extLst>
              <a:ext uri="{FF2B5EF4-FFF2-40B4-BE49-F238E27FC236}">
                <a16:creationId xmlns:a16="http://schemas.microsoft.com/office/drawing/2014/main" xmlns="" id="{AC7A695F-F0E2-42F0-A965-E5A0DC11957E}"/>
              </a:ext>
            </a:extLst>
          </p:cNvPr>
          <p:cNvSpPr/>
          <p:nvPr/>
        </p:nvSpPr>
        <p:spPr>
          <a:xfrm>
            <a:off x="3133868" y="2818688"/>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spTree>
    <p:extLst>
      <p:ext uri="{BB962C8B-B14F-4D97-AF65-F5344CB8AC3E}">
        <p14:creationId xmlns:p14="http://schemas.microsoft.com/office/powerpoint/2010/main" xmlns="" val="910260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Θέση κειμένου 13"/>
          <p:cNvSpPr>
            <a:spLocks noGrp="1"/>
          </p:cNvSpPr>
          <p:nvPr>
            <p:ph type="body" sz="quarter" idx="32"/>
          </p:nvPr>
        </p:nvSpPr>
        <p:spPr>
          <a:xfrm>
            <a:off x="2765969" y="1914959"/>
            <a:ext cx="1988482" cy="1761039"/>
          </a:xfrm>
        </p:spPr>
        <p:txBody>
          <a:bodyPr rtlCol="0"/>
          <a:lstStyle/>
          <a:p>
            <a:pPr algn="ctr"/>
            <a:r>
              <a:rPr lang="el-GR" sz="1600" dirty="0"/>
              <a:t>Όπως προκύπτει από τα παραπάνω </a:t>
            </a:r>
            <a:r>
              <a:rPr lang="el-GR" sz="1600" b="1" dirty="0"/>
              <a:t>πορίσματα</a:t>
            </a:r>
            <a:r>
              <a:rPr lang="el-GR" sz="1600" dirty="0"/>
              <a:t> των ερευνών στο </a:t>
            </a:r>
            <a:r>
              <a:rPr lang="el-GR" sz="1600" dirty="0" err="1"/>
              <a:t>Hawthorne</a:t>
            </a:r>
            <a:endParaRPr lang="el-GR" sz="1600" dirty="0"/>
          </a:p>
          <a:p>
            <a:pPr algn="ctr"/>
            <a:endParaRPr lang="el-GR" sz="1600" dirty="0"/>
          </a:p>
        </p:txBody>
      </p:sp>
      <p:pic>
        <p:nvPicPr>
          <p:cNvPr id="35" name="Θέση εικόνας 15" descr="Ομάδα"/>
          <p:cNvPicPr>
            <a:picLocks noChangeAspect="1"/>
          </p:cNvPicPr>
          <p:nvPr/>
        </p:nvPicPr>
        <p:blipFill>
          <a:blip r:embed="rId3"/>
          <a:srcRect/>
          <a:stretch>
            <a:fillRect/>
          </a:stretch>
        </p:blipFill>
        <p:spPr>
          <a:xfrm>
            <a:off x="8212851" y="4030584"/>
            <a:ext cx="689016" cy="689016"/>
          </a:xfrm>
          <a:prstGeom prst="rect">
            <a:avLst/>
          </a:prstGeom>
          <a:noFill/>
          <a:ln w="95250" cap="sq" cmpd="sng" algn="ctr">
            <a:noFill/>
            <a:prstDash val="solid"/>
            <a:miter lim="800000"/>
            <a:headEnd/>
            <a:tailEnd/>
          </a:ln>
          <a:effectLst/>
        </p:spPr>
      </p:pic>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56</a:t>
            </a:fld>
            <a:endParaRPr lang="el-GR" dirty="0"/>
          </a:p>
        </p:txBody>
      </p:sp>
      <p:sp>
        <p:nvSpPr>
          <p:cNvPr id="22" name="Θέση κειμένου 13">
            <a:extLst>
              <a:ext uri="{FF2B5EF4-FFF2-40B4-BE49-F238E27FC236}">
                <a16:creationId xmlns:a16="http://schemas.microsoft.com/office/drawing/2014/main" xmlns="" id="{1E4F1ABF-4CFA-4512-B147-1D351F46A371}"/>
              </a:ext>
            </a:extLst>
          </p:cNvPr>
          <p:cNvSpPr txBox="1">
            <a:spLocks/>
          </p:cNvSpPr>
          <p:nvPr/>
        </p:nvSpPr>
        <p:spPr>
          <a:xfrm>
            <a:off x="5110241" y="1914958"/>
            <a:ext cx="1980000"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Για να επιτευχθεί η αποτελεσματικότητα θα πρέπει να  διαμορφωθεί μια </a:t>
            </a:r>
            <a:r>
              <a:rPr lang="el-GR" sz="1600" b="1" dirty="0"/>
              <a:t>ελαστικότερη δόμηση της εξουσίας</a:t>
            </a:r>
          </a:p>
        </p:txBody>
      </p:sp>
      <p:sp>
        <p:nvSpPr>
          <p:cNvPr id="23" name="Θέση κειμένου 13">
            <a:extLst>
              <a:ext uri="{FF2B5EF4-FFF2-40B4-BE49-F238E27FC236}">
                <a16:creationId xmlns:a16="http://schemas.microsoft.com/office/drawing/2014/main" xmlns="" id="{BAE1B9ED-DD01-4B3A-BF6E-C4D2B63B17DB}"/>
              </a:ext>
            </a:extLst>
          </p:cNvPr>
          <p:cNvSpPr txBox="1">
            <a:spLocks/>
          </p:cNvSpPr>
          <p:nvPr/>
        </p:nvSpPr>
        <p:spPr>
          <a:xfrm>
            <a:off x="7688687" y="1910963"/>
            <a:ext cx="1737344" cy="17610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Η οποία θα αφήνει μεγαλύτερα </a:t>
            </a:r>
            <a:r>
              <a:rPr lang="el-GR" sz="1600" b="1" dirty="0"/>
              <a:t>περιθώρια πρωτοβουλίας </a:t>
            </a:r>
            <a:r>
              <a:rPr lang="el-GR" sz="1600" dirty="0"/>
              <a:t>και </a:t>
            </a:r>
            <a:r>
              <a:rPr lang="el-GR" sz="1600" b="1" dirty="0"/>
              <a:t>υπευθυνότητας</a:t>
            </a:r>
            <a:r>
              <a:rPr lang="el-GR" sz="1600" dirty="0"/>
              <a:t> στους εργαζομένους</a:t>
            </a:r>
          </a:p>
          <a:p>
            <a:pPr algn="ctr"/>
            <a:endParaRPr lang="el-GR" sz="1600" dirty="0"/>
          </a:p>
        </p:txBody>
      </p:sp>
      <p:sp>
        <p:nvSpPr>
          <p:cNvPr id="30" name="TextBox 29">
            <a:extLst>
              <a:ext uri="{FF2B5EF4-FFF2-40B4-BE49-F238E27FC236}">
                <a16:creationId xmlns:a16="http://schemas.microsoft.com/office/drawing/2014/main" xmlns="" id="{3CA5326E-A773-4942-BEE5-AB7CD1613E5C}"/>
              </a:ext>
            </a:extLst>
          </p:cNvPr>
          <p:cNvSpPr txBox="1"/>
          <p:nvPr/>
        </p:nvSpPr>
        <p:spPr>
          <a:xfrm>
            <a:off x="4645795" y="2301791"/>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7" name="TextBox 36">
            <a:extLst>
              <a:ext uri="{FF2B5EF4-FFF2-40B4-BE49-F238E27FC236}">
                <a16:creationId xmlns:a16="http://schemas.microsoft.com/office/drawing/2014/main" xmlns="" id="{E09B5F35-41E9-4EC8-BCDC-CF3591D97B35}"/>
              </a:ext>
            </a:extLst>
          </p:cNvPr>
          <p:cNvSpPr txBox="1"/>
          <p:nvPr/>
        </p:nvSpPr>
        <p:spPr>
          <a:xfrm>
            <a:off x="6999822" y="2301790"/>
            <a:ext cx="504967" cy="584775"/>
          </a:xfrm>
          <a:prstGeom prst="rect">
            <a:avLst/>
          </a:prstGeom>
          <a:noFill/>
        </p:spPr>
        <p:txBody>
          <a:bodyPr wrap="square" rtlCol="0">
            <a:spAutoFit/>
          </a:bodyPr>
          <a:lstStyle/>
          <a:p>
            <a:pPr algn="ctr"/>
            <a:r>
              <a:rPr lang="el-GR" sz="3200" b="1" dirty="0">
                <a:solidFill>
                  <a:schemeClr val="accent1"/>
                </a:solidFill>
              </a:rPr>
              <a:t>&gt;</a:t>
            </a:r>
          </a:p>
        </p:txBody>
      </p:sp>
      <p:sp>
        <p:nvSpPr>
          <p:cNvPr id="38" name="TextBox 37">
            <a:extLst>
              <a:ext uri="{FF2B5EF4-FFF2-40B4-BE49-F238E27FC236}">
                <a16:creationId xmlns:a16="http://schemas.microsoft.com/office/drawing/2014/main" xmlns="" id="{9EB980C6-E925-4860-9664-2E0C56AEADF5}"/>
              </a:ext>
            </a:extLst>
          </p:cNvPr>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9" name="Γραφικό 7" descr="Έγγραφο">
            <a:extLst>
              <a:ext uri="{FF2B5EF4-FFF2-40B4-BE49-F238E27FC236}">
                <a16:creationId xmlns:a16="http://schemas.microsoft.com/office/drawing/2014/main" xmlns="" id="{DDB7BD43-5B69-4133-BE38-736F4CACDE9D}"/>
              </a:ext>
            </a:extLst>
          </p:cNvPr>
          <p:cNvGrpSpPr/>
          <p:nvPr/>
        </p:nvGrpSpPr>
        <p:grpSpPr>
          <a:xfrm>
            <a:off x="3469362" y="4167194"/>
            <a:ext cx="581696" cy="550572"/>
            <a:chOff x="5638800" y="2971800"/>
            <a:chExt cx="914400" cy="914400"/>
          </a:xfrm>
          <a:solidFill>
            <a:schemeClr val="tx1">
              <a:lumMod val="75000"/>
              <a:lumOff val="25000"/>
            </a:schemeClr>
          </a:solidFill>
        </p:grpSpPr>
        <p:sp>
          <p:nvSpPr>
            <p:cNvPr id="10" name="Ελεύθερη σχεδίαση: Σχήμα 9">
              <a:extLst>
                <a:ext uri="{FF2B5EF4-FFF2-40B4-BE49-F238E27FC236}">
                  <a16:creationId xmlns:a16="http://schemas.microsoft.com/office/drawing/2014/main" xmlns="" id="{49A5D458-5BDE-42C7-ACAF-63B12D29A388}"/>
                </a:ext>
              </a:extLst>
            </p:cNvPr>
            <p:cNvSpPr/>
            <p:nvPr/>
          </p:nvSpPr>
          <p:spPr>
            <a:xfrm>
              <a:off x="5793581" y="3040856"/>
              <a:ext cx="600075" cy="771525"/>
            </a:xfrm>
            <a:custGeom>
              <a:avLst/>
              <a:gdLst>
                <a:gd name="connsiteX0" fmla="*/ 64294 w 600075"/>
                <a:gd name="connsiteY0" fmla="*/ 711994 h 771525"/>
                <a:gd name="connsiteX1" fmla="*/ 64294 w 600075"/>
                <a:gd name="connsiteY1" fmla="*/ 64294 h 771525"/>
                <a:gd name="connsiteX2" fmla="*/ 302419 w 600075"/>
                <a:gd name="connsiteY2" fmla="*/ 64294 h 771525"/>
                <a:gd name="connsiteX3" fmla="*/ 302419 w 600075"/>
                <a:gd name="connsiteY3" fmla="*/ 264319 h 771525"/>
                <a:gd name="connsiteX4" fmla="*/ 540544 w 600075"/>
                <a:gd name="connsiteY4" fmla="*/ 264319 h 771525"/>
                <a:gd name="connsiteX5" fmla="*/ 540544 w 600075"/>
                <a:gd name="connsiteY5" fmla="*/ 711994 h 771525"/>
                <a:gd name="connsiteX6" fmla="*/ 64294 w 600075"/>
                <a:gd name="connsiteY6" fmla="*/ 711994 h 771525"/>
                <a:gd name="connsiteX7" fmla="*/ 359569 w 600075"/>
                <a:gd name="connsiteY7" fmla="*/ 88106 h 771525"/>
                <a:gd name="connsiteX8" fmla="*/ 478631 w 600075"/>
                <a:gd name="connsiteY8" fmla="*/ 207169 h 771525"/>
                <a:gd name="connsiteX9" fmla="*/ 359569 w 600075"/>
                <a:gd name="connsiteY9" fmla="*/ 207169 h 771525"/>
                <a:gd name="connsiteX10" fmla="*/ 359569 w 600075"/>
                <a:gd name="connsiteY10" fmla="*/ 88106 h 771525"/>
                <a:gd name="connsiteX11" fmla="*/ 359569 w 600075"/>
                <a:gd name="connsiteY11" fmla="*/ 7144 h 771525"/>
                <a:gd name="connsiteX12" fmla="*/ 7144 w 600075"/>
                <a:gd name="connsiteY12" fmla="*/ 7144 h 771525"/>
                <a:gd name="connsiteX13" fmla="*/ 7144 w 600075"/>
                <a:gd name="connsiteY13" fmla="*/ 769144 h 771525"/>
                <a:gd name="connsiteX14" fmla="*/ 597694 w 600075"/>
                <a:gd name="connsiteY14" fmla="*/ 769144 h 771525"/>
                <a:gd name="connsiteX15" fmla="*/ 597694 w 600075"/>
                <a:gd name="connsiteY15" fmla="*/ 216694 h 771525"/>
                <a:gd name="connsiteX16" fmla="*/ 359569 w 600075"/>
                <a:gd name="connsiteY16" fmla="*/ 71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0075" h="771525">
                  <a:moveTo>
                    <a:pt x="64294" y="711994"/>
                  </a:moveTo>
                  <a:lnTo>
                    <a:pt x="64294" y="64294"/>
                  </a:lnTo>
                  <a:lnTo>
                    <a:pt x="302419" y="64294"/>
                  </a:lnTo>
                  <a:lnTo>
                    <a:pt x="302419" y="264319"/>
                  </a:lnTo>
                  <a:lnTo>
                    <a:pt x="540544" y="264319"/>
                  </a:lnTo>
                  <a:lnTo>
                    <a:pt x="540544" y="711994"/>
                  </a:lnTo>
                  <a:lnTo>
                    <a:pt x="64294" y="711994"/>
                  </a:lnTo>
                  <a:close/>
                  <a:moveTo>
                    <a:pt x="359569" y="88106"/>
                  </a:moveTo>
                  <a:lnTo>
                    <a:pt x="478631" y="207169"/>
                  </a:lnTo>
                  <a:lnTo>
                    <a:pt x="359569" y="207169"/>
                  </a:lnTo>
                  <a:lnTo>
                    <a:pt x="359569" y="88106"/>
                  </a:lnTo>
                  <a:close/>
                  <a:moveTo>
                    <a:pt x="359569" y="7144"/>
                  </a:moveTo>
                  <a:lnTo>
                    <a:pt x="7144" y="7144"/>
                  </a:lnTo>
                  <a:lnTo>
                    <a:pt x="7144" y="769144"/>
                  </a:lnTo>
                  <a:lnTo>
                    <a:pt x="597694" y="769144"/>
                  </a:lnTo>
                  <a:lnTo>
                    <a:pt x="597694" y="216694"/>
                  </a:lnTo>
                  <a:lnTo>
                    <a:pt x="359569" y="7144"/>
                  </a:lnTo>
                  <a:close/>
                </a:path>
              </a:pathLst>
            </a:custGeom>
            <a:grpFill/>
            <a:ln w="9525" cap="flat">
              <a:noFill/>
              <a:prstDash val="solid"/>
              <a:miter/>
            </a:ln>
          </p:spPr>
          <p:txBody>
            <a:bodyPr rtlCol="0" anchor="ctr"/>
            <a:lstStyle/>
            <a:p>
              <a:endParaRPr lang="el-GR"/>
            </a:p>
          </p:txBody>
        </p:sp>
        <p:sp>
          <p:nvSpPr>
            <p:cNvPr id="11" name="Ελεύθερη σχεδίαση: Σχήμα 10">
              <a:extLst>
                <a:ext uri="{FF2B5EF4-FFF2-40B4-BE49-F238E27FC236}">
                  <a16:creationId xmlns:a16="http://schemas.microsoft.com/office/drawing/2014/main" xmlns="" id="{6DD8E18A-1993-4CBE-894B-367876109B2B}"/>
                </a:ext>
              </a:extLst>
            </p:cNvPr>
            <p:cNvSpPr/>
            <p:nvPr/>
          </p:nvSpPr>
          <p:spPr>
            <a:xfrm>
              <a:off x="5907881" y="3393281"/>
              <a:ext cx="371475" cy="47625"/>
            </a:xfrm>
            <a:custGeom>
              <a:avLst/>
              <a:gdLst>
                <a:gd name="connsiteX0" fmla="*/ 7144 w 371475"/>
                <a:gd name="connsiteY0" fmla="*/ 7144 h 47625"/>
                <a:gd name="connsiteX1" fmla="*/ 369094 w 371475"/>
                <a:gd name="connsiteY1" fmla="*/ 7144 h 47625"/>
                <a:gd name="connsiteX2" fmla="*/ 369094 w 371475"/>
                <a:gd name="connsiteY2" fmla="*/ 45244 h 47625"/>
                <a:gd name="connsiteX3" fmla="*/ 7144 w 3714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371475" h="47625">
                  <a:moveTo>
                    <a:pt x="7144" y="7144"/>
                  </a:moveTo>
                  <a:lnTo>
                    <a:pt x="369094" y="7144"/>
                  </a:lnTo>
                  <a:lnTo>
                    <a:pt x="369094" y="45244"/>
                  </a:lnTo>
                  <a:lnTo>
                    <a:pt x="7144" y="45244"/>
                  </a:lnTo>
                  <a:close/>
                </a:path>
              </a:pathLst>
            </a:custGeom>
            <a:grpFill/>
            <a:ln w="9525" cap="flat">
              <a:noFill/>
              <a:prstDash val="solid"/>
              <a:miter/>
            </a:ln>
          </p:spPr>
          <p:txBody>
            <a:bodyPr rtlCol="0" anchor="ctr"/>
            <a:lstStyle/>
            <a:p>
              <a:endParaRPr lang="el-GR"/>
            </a:p>
          </p:txBody>
        </p:sp>
        <p:sp>
          <p:nvSpPr>
            <p:cNvPr id="12" name="Ελεύθερη σχεδίαση: Σχήμα 11">
              <a:extLst>
                <a:ext uri="{FF2B5EF4-FFF2-40B4-BE49-F238E27FC236}">
                  <a16:creationId xmlns:a16="http://schemas.microsoft.com/office/drawing/2014/main" xmlns="" id="{0A176F6B-12A3-44D5-ABF9-DEC358C47C4F}"/>
                </a:ext>
              </a:extLst>
            </p:cNvPr>
            <p:cNvSpPr/>
            <p:nvPr/>
          </p:nvSpPr>
          <p:spPr>
            <a:xfrm>
              <a:off x="5907881" y="3317081"/>
              <a:ext cx="133350" cy="47625"/>
            </a:xfrm>
            <a:custGeom>
              <a:avLst/>
              <a:gdLst>
                <a:gd name="connsiteX0" fmla="*/ 7144 w 133350"/>
                <a:gd name="connsiteY0" fmla="*/ 7144 h 47625"/>
                <a:gd name="connsiteX1" fmla="*/ 130969 w 133350"/>
                <a:gd name="connsiteY1" fmla="*/ 7144 h 47625"/>
                <a:gd name="connsiteX2" fmla="*/ 130969 w 133350"/>
                <a:gd name="connsiteY2" fmla="*/ 45244 h 47625"/>
                <a:gd name="connsiteX3" fmla="*/ 7144 w 133350"/>
                <a:gd name="connsiteY3" fmla="*/ 45244 h 47625"/>
              </a:gdLst>
              <a:ahLst/>
              <a:cxnLst>
                <a:cxn ang="0">
                  <a:pos x="connsiteX0" y="connsiteY0"/>
                </a:cxn>
                <a:cxn ang="0">
                  <a:pos x="connsiteX1" y="connsiteY1"/>
                </a:cxn>
                <a:cxn ang="0">
                  <a:pos x="connsiteX2" y="connsiteY2"/>
                </a:cxn>
                <a:cxn ang="0">
                  <a:pos x="connsiteX3" y="connsiteY3"/>
                </a:cxn>
              </a:cxnLst>
              <a:rect l="l" t="t" r="r" b="b"/>
              <a:pathLst>
                <a:path w="133350" h="47625">
                  <a:moveTo>
                    <a:pt x="7144" y="7144"/>
                  </a:moveTo>
                  <a:lnTo>
                    <a:pt x="130969" y="7144"/>
                  </a:lnTo>
                  <a:lnTo>
                    <a:pt x="130969" y="45244"/>
                  </a:lnTo>
                  <a:lnTo>
                    <a:pt x="7144" y="45244"/>
                  </a:lnTo>
                  <a:close/>
                </a:path>
              </a:pathLst>
            </a:custGeom>
            <a:grpFill/>
            <a:ln w="9525" cap="flat">
              <a:noFill/>
              <a:prstDash val="solid"/>
              <a:miter/>
            </a:ln>
          </p:spPr>
          <p:txBody>
            <a:bodyPr rtlCol="0" anchor="ctr"/>
            <a:lstStyle/>
            <a:p>
              <a:endParaRPr lang="el-GR"/>
            </a:p>
          </p:txBody>
        </p:sp>
        <p:sp>
          <p:nvSpPr>
            <p:cNvPr id="15" name="Ελεύθερη σχεδίαση: Σχήμα 14">
              <a:extLst>
                <a:ext uri="{FF2B5EF4-FFF2-40B4-BE49-F238E27FC236}">
                  <a16:creationId xmlns:a16="http://schemas.microsoft.com/office/drawing/2014/main" xmlns="" id="{57C719E5-B095-4E11-9EEF-90E5A1765674}"/>
                </a:ext>
              </a:extLst>
            </p:cNvPr>
            <p:cNvSpPr/>
            <p:nvPr/>
          </p:nvSpPr>
          <p:spPr>
            <a:xfrm>
              <a:off x="5907881" y="3469481"/>
              <a:ext cx="371475" cy="47625"/>
            </a:xfrm>
            <a:custGeom>
              <a:avLst/>
              <a:gdLst>
                <a:gd name="connsiteX0" fmla="*/ 7144 w 371475"/>
                <a:gd name="connsiteY0" fmla="*/ 7144 h 47625"/>
                <a:gd name="connsiteX1" fmla="*/ 369094 w 371475"/>
                <a:gd name="connsiteY1" fmla="*/ 7144 h 47625"/>
                <a:gd name="connsiteX2" fmla="*/ 369094 w 371475"/>
                <a:gd name="connsiteY2" fmla="*/ 45244 h 47625"/>
                <a:gd name="connsiteX3" fmla="*/ 7144 w 3714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371475" h="47625">
                  <a:moveTo>
                    <a:pt x="7144" y="7144"/>
                  </a:moveTo>
                  <a:lnTo>
                    <a:pt x="369094" y="7144"/>
                  </a:lnTo>
                  <a:lnTo>
                    <a:pt x="369094" y="45244"/>
                  </a:lnTo>
                  <a:lnTo>
                    <a:pt x="7144" y="45244"/>
                  </a:lnTo>
                  <a:close/>
                </a:path>
              </a:pathLst>
            </a:custGeom>
            <a:grpFill/>
            <a:ln w="9525" cap="flat">
              <a:noFill/>
              <a:prstDash val="solid"/>
              <a:miter/>
            </a:ln>
          </p:spPr>
          <p:txBody>
            <a:bodyPr rtlCol="0" anchor="ctr"/>
            <a:lstStyle/>
            <a:p>
              <a:endParaRPr lang="el-GR"/>
            </a:p>
          </p:txBody>
        </p:sp>
        <p:sp>
          <p:nvSpPr>
            <p:cNvPr id="16" name="Ελεύθερη σχεδίαση: Σχήμα 15">
              <a:extLst>
                <a:ext uri="{FF2B5EF4-FFF2-40B4-BE49-F238E27FC236}">
                  <a16:creationId xmlns:a16="http://schemas.microsoft.com/office/drawing/2014/main" xmlns="" id="{D340DBE3-D62F-4226-B699-F82DE917D402}"/>
                </a:ext>
              </a:extLst>
            </p:cNvPr>
            <p:cNvSpPr/>
            <p:nvPr/>
          </p:nvSpPr>
          <p:spPr>
            <a:xfrm>
              <a:off x="5907881" y="3545681"/>
              <a:ext cx="371475" cy="47625"/>
            </a:xfrm>
            <a:custGeom>
              <a:avLst/>
              <a:gdLst>
                <a:gd name="connsiteX0" fmla="*/ 7144 w 371475"/>
                <a:gd name="connsiteY0" fmla="*/ 7144 h 47625"/>
                <a:gd name="connsiteX1" fmla="*/ 369094 w 371475"/>
                <a:gd name="connsiteY1" fmla="*/ 7144 h 47625"/>
                <a:gd name="connsiteX2" fmla="*/ 369094 w 371475"/>
                <a:gd name="connsiteY2" fmla="*/ 45244 h 47625"/>
                <a:gd name="connsiteX3" fmla="*/ 7144 w 3714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371475" h="47625">
                  <a:moveTo>
                    <a:pt x="7144" y="7144"/>
                  </a:moveTo>
                  <a:lnTo>
                    <a:pt x="369094" y="7144"/>
                  </a:lnTo>
                  <a:lnTo>
                    <a:pt x="369094" y="45244"/>
                  </a:lnTo>
                  <a:lnTo>
                    <a:pt x="7144" y="45244"/>
                  </a:lnTo>
                  <a:close/>
                </a:path>
              </a:pathLst>
            </a:custGeom>
            <a:grpFill/>
            <a:ln w="9525" cap="flat">
              <a:noFill/>
              <a:prstDash val="solid"/>
              <a:miter/>
            </a:ln>
          </p:spPr>
          <p:txBody>
            <a:bodyPr rtlCol="0" anchor="ctr"/>
            <a:lstStyle/>
            <a:p>
              <a:endParaRPr lang="el-GR"/>
            </a:p>
          </p:txBody>
        </p:sp>
        <p:sp>
          <p:nvSpPr>
            <p:cNvPr id="17" name="Ελεύθερη σχεδίαση: Σχήμα 16">
              <a:extLst>
                <a:ext uri="{FF2B5EF4-FFF2-40B4-BE49-F238E27FC236}">
                  <a16:creationId xmlns:a16="http://schemas.microsoft.com/office/drawing/2014/main" xmlns="" id="{89A3B0DB-0D82-4D93-B907-76369B2E2C7C}"/>
                </a:ext>
              </a:extLst>
            </p:cNvPr>
            <p:cNvSpPr/>
            <p:nvPr/>
          </p:nvSpPr>
          <p:spPr>
            <a:xfrm>
              <a:off x="5907881" y="3621881"/>
              <a:ext cx="371475" cy="47625"/>
            </a:xfrm>
            <a:custGeom>
              <a:avLst/>
              <a:gdLst>
                <a:gd name="connsiteX0" fmla="*/ 7144 w 371475"/>
                <a:gd name="connsiteY0" fmla="*/ 7144 h 47625"/>
                <a:gd name="connsiteX1" fmla="*/ 369094 w 371475"/>
                <a:gd name="connsiteY1" fmla="*/ 7144 h 47625"/>
                <a:gd name="connsiteX2" fmla="*/ 369094 w 371475"/>
                <a:gd name="connsiteY2" fmla="*/ 45244 h 47625"/>
                <a:gd name="connsiteX3" fmla="*/ 7144 w 3714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371475" h="47625">
                  <a:moveTo>
                    <a:pt x="7144" y="7144"/>
                  </a:moveTo>
                  <a:lnTo>
                    <a:pt x="369094" y="7144"/>
                  </a:lnTo>
                  <a:lnTo>
                    <a:pt x="369094" y="45244"/>
                  </a:lnTo>
                  <a:lnTo>
                    <a:pt x="7144" y="45244"/>
                  </a:lnTo>
                  <a:close/>
                </a:path>
              </a:pathLst>
            </a:custGeom>
            <a:grpFill/>
            <a:ln w="9525" cap="flat">
              <a:noFill/>
              <a:prstDash val="solid"/>
              <a:miter/>
            </a:ln>
          </p:spPr>
          <p:txBody>
            <a:bodyPr rtlCol="0" anchor="ctr"/>
            <a:lstStyle/>
            <a:p>
              <a:endParaRPr lang="el-GR"/>
            </a:p>
          </p:txBody>
        </p:sp>
      </p:grpSp>
      <p:grpSp>
        <p:nvGrpSpPr>
          <p:cNvPr id="20" name="Γραφικό 18" descr="Ιεραρχία">
            <a:extLst>
              <a:ext uri="{FF2B5EF4-FFF2-40B4-BE49-F238E27FC236}">
                <a16:creationId xmlns:a16="http://schemas.microsoft.com/office/drawing/2014/main" xmlns="" id="{676B5290-93DA-45E4-A01D-998062E72BE1}"/>
              </a:ext>
            </a:extLst>
          </p:cNvPr>
          <p:cNvGrpSpPr/>
          <p:nvPr/>
        </p:nvGrpSpPr>
        <p:grpSpPr>
          <a:xfrm>
            <a:off x="5811591" y="4122042"/>
            <a:ext cx="568817" cy="563451"/>
            <a:chOff x="5638800" y="2971800"/>
            <a:chExt cx="914400" cy="914400"/>
          </a:xfrm>
          <a:solidFill>
            <a:schemeClr val="tx1">
              <a:lumMod val="75000"/>
              <a:lumOff val="25000"/>
            </a:schemeClr>
          </a:solidFill>
        </p:grpSpPr>
        <p:sp>
          <p:nvSpPr>
            <p:cNvPr id="21" name="Ελεύθερη σχεδίαση: Σχήμα 20">
              <a:extLst>
                <a:ext uri="{FF2B5EF4-FFF2-40B4-BE49-F238E27FC236}">
                  <a16:creationId xmlns:a16="http://schemas.microsoft.com/office/drawing/2014/main" xmlns="" id="{4ECDD7D2-DD1A-4512-8B3D-0D5FFFE35BC1}"/>
                </a:ext>
              </a:extLst>
            </p:cNvPr>
            <p:cNvSpPr/>
            <p:nvPr/>
          </p:nvSpPr>
          <p:spPr>
            <a:xfrm>
              <a:off x="5993606" y="3612356"/>
              <a:ext cx="200025" cy="142875"/>
            </a:xfrm>
            <a:custGeom>
              <a:avLst/>
              <a:gdLst>
                <a:gd name="connsiteX0" fmla="*/ 7144 w 200025"/>
                <a:gd name="connsiteY0" fmla="*/ 7144 h 142875"/>
                <a:gd name="connsiteX1" fmla="*/ 197644 w 200025"/>
                <a:gd name="connsiteY1" fmla="*/ 7144 h 142875"/>
                <a:gd name="connsiteX2" fmla="*/ 197644 w 200025"/>
                <a:gd name="connsiteY2" fmla="*/ 140494 h 142875"/>
                <a:gd name="connsiteX3" fmla="*/ 7144 w 200025"/>
                <a:gd name="connsiteY3" fmla="*/ 140494 h 142875"/>
              </a:gdLst>
              <a:ahLst/>
              <a:cxnLst>
                <a:cxn ang="0">
                  <a:pos x="connsiteX0" y="connsiteY0"/>
                </a:cxn>
                <a:cxn ang="0">
                  <a:pos x="connsiteX1" y="connsiteY1"/>
                </a:cxn>
                <a:cxn ang="0">
                  <a:pos x="connsiteX2" y="connsiteY2"/>
                </a:cxn>
                <a:cxn ang="0">
                  <a:pos x="connsiteX3" y="connsiteY3"/>
                </a:cxn>
              </a:cxnLst>
              <a:rect l="l" t="t" r="r" b="b"/>
              <a:pathLst>
                <a:path w="200025" h="142875">
                  <a:moveTo>
                    <a:pt x="7144" y="7144"/>
                  </a:moveTo>
                  <a:lnTo>
                    <a:pt x="197644" y="7144"/>
                  </a:lnTo>
                  <a:lnTo>
                    <a:pt x="197644" y="140494"/>
                  </a:lnTo>
                  <a:lnTo>
                    <a:pt x="7144" y="140494"/>
                  </a:lnTo>
                  <a:close/>
                </a:path>
              </a:pathLst>
            </a:custGeom>
            <a:grpFill/>
            <a:ln w="9525" cap="flat">
              <a:noFill/>
              <a:prstDash val="solid"/>
              <a:miter/>
            </a:ln>
          </p:spPr>
          <p:txBody>
            <a:bodyPr rtlCol="0" anchor="ctr"/>
            <a:lstStyle/>
            <a:p>
              <a:endParaRPr lang="el-GR"/>
            </a:p>
          </p:txBody>
        </p:sp>
        <p:sp>
          <p:nvSpPr>
            <p:cNvPr id="24" name="Ελεύθερη σχεδίαση: Σχήμα 23">
              <a:extLst>
                <a:ext uri="{FF2B5EF4-FFF2-40B4-BE49-F238E27FC236}">
                  <a16:creationId xmlns:a16="http://schemas.microsoft.com/office/drawing/2014/main" xmlns="" id="{0B98F242-05D6-4688-B231-1E06F0283007}"/>
                </a:ext>
              </a:extLst>
            </p:cNvPr>
            <p:cNvSpPr/>
            <p:nvPr/>
          </p:nvSpPr>
          <p:spPr>
            <a:xfrm>
              <a:off x="5993606" y="3098006"/>
              <a:ext cx="200025" cy="142875"/>
            </a:xfrm>
            <a:custGeom>
              <a:avLst/>
              <a:gdLst>
                <a:gd name="connsiteX0" fmla="*/ 7144 w 200025"/>
                <a:gd name="connsiteY0" fmla="*/ 7144 h 142875"/>
                <a:gd name="connsiteX1" fmla="*/ 197644 w 200025"/>
                <a:gd name="connsiteY1" fmla="*/ 7144 h 142875"/>
                <a:gd name="connsiteX2" fmla="*/ 197644 w 200025"/>
                <a:gd name="connsiteY2" fmla="*/ 140494 h 142875"/>
                <a:gd name="connsiteX3" fmla="*/ 7144 w 200025"/>
                <a:gd name="connsiteY3" fmla="*/ 140494 h 142875"/>
              </a:gdLst>
              <a:ahLst/>
              <a:cxnLst>
                <a:cxn ang="0">
                  <a:pos x="connsiteX0" y="connsiteY0"/>
                </a:cxn>
                <a:cxn ang="0">
                  <a:pos x="connsiteX1" y="connsiteY1"/>
                </a:cxn>
                <a:cxn ang="0">
                  <a:pos x="connsiteX2" y="connsiteY2"/>
                </a:cxn>
                <a:cxn ang="0">
                  <a:pos x="connsiteX3" y="connsiteY3"/>
                </a:cxn>
              </a:cxnLst>
              <a:rect l="l" t="t" r="r" b="b"/>
              <a:pathLst>
                <a:path w="200025" h="142875">
                  <a:moveTo>
                    <a:pt x="7144" y="7144"/>
                  </a:moveTo>
                  <a:lnTo>
                    <a:pt x="197644" y="7144"/>
                  </a:lnTo>
                  <a:lnTo>
                    <a:pt x="197644" y="140494"/>
                  </a:lnTo>
                  <a:lnTo>
                    <a:pt x="7144" y="140494"/>
                  </a:lnTo>
                  <a:close/>
                </a:path>
              </a:pathLst>
            </a:custGeom>
            <a:grpFill/>
            <a:ln w="9525" cap="flat">
              <a:noFill/>
              <a:prstDash val="solid"/>
              <a:miter/>
            </a:ln>
          </p:spPr>
          <p:txBody>
            <a:bodyPr rtlCol="0" anchor="ctr"/>
            <a:lstStyle/>
            <a:p>
              <a:endParaRPr lang="el-GR"/>
            </a:p>
          </p:txBody>
        </p:sp>
        <p:sp>
          <p:nvSpPr>
            <p:cNvPr id="25" name="Ελεύθερη σχεδίαση: Σχήμα 24">
              <a:extLst>
                <a:ext uri="{FF2B5EF4-FFF2-40B4-BE49-F238E27FC236}">
                  <a16:creationId xmlns:a16="http://schemas.microsoft.com/office/drawing/2014/main" xmlns="" id="{58CD60DE-A17D-4E6B-8B27-0FEB935980A0}"/>
                </a:ext>
              </a:extLst>
            </p:cNvPr>
            <p:cNvSpPr/>
            <p:nvPr/>
          </p:nvSpPr>
          <p:spPr>
            <a:xfrm>
              <a:off x="5707856" y="3612356"/>
              <a:ext cx="200025" cy="142875"/>
            </a:xfrm>
            <a:custGeom>
              <a:avLst/>
              <a:gdLst>
                <a:gd name="connsiteX0" fmla="*/ 7144 w 200025"/>
                <a:gd name="connsiteY0" fmla="*/ 7144 h 142875"/>
                <a:gd name="connsiteX1" fmla="*/ 197644 w 200025"/>
                <a:gd name="connsiteY1" fmla="*/ 7144 h 142875"/>
                <a:gd name="connsiteX2" fmla="*/ 197644 w 200025"/>
                <a:gd name="connsiteY2" fmla="*/ 140494 h 142875"/>
                <a:gd name="connsiteX3" fmla="*/ 7144 w 200025"/>
                <a:gd name="connsiteY3" fmla="*/ 140494 h 142875"/>
              </a:gdLst>
              <a:ahLst/>
              <a:cxnLst>
                <a:cxn ang="0">
                  <a:pos x="connsiteX0" y="connsiteY0"/>
                </a:cxn>
                <a:cxn ang="0">
                  <a:pos x="connsiteX1" y="connsiteY1"/>
                </a:cxn>
                <a:cxn ang="0">
                  <a:pos x="connsiteX2" y="connsiteY2"/>
                </a:cxn>
                <a:cxn ang="0">
                  <a:pos x="connsiteX3" y="connsiteY3"/>
                </a:cxn>
              </a:cxnLst>
              <a:rect l="l" t="t" r="r" b="b"/>
              <a:pathLst>
                <a:path w="200025" h="142875">
                  <a:moveTo>
                    <a:pt x="7144" y="7144"/>
                  </a:moveTo>
                  <a:lnTo>
                    <a:pt x="197644" y="7144"/>
                  </a:lnTo>
                  <a:lnTo>
                    <a:pt x="197644" y="140494"/>
                  </a:lnTo>
                  <a:lnTo>
                    <a:pt x="7144" y="140494"/>
                  </a:lnTo>
                  <a:close/>
                </a:path>
              </a:pathLst>
            </a:custGeom>
            <a:grpFill/>
            <a:ln w="9525" cap="flat">
              <a:noFill/>
              <a:prstDash val="solid"/>
              <a:miter/>
            </a:ln>
          </p:spPr>
          <p:txBody>
            <a:bodyPr rtlCol="0" anchor="ctr"/>
            <a:lstStyle/>
            <a:p>
              <a:endParaRPr lang="el-GR"/>
            </a:p>
          </p:txBody>
        </p:sp>
        <p:sp>
          <p:nvSpPr>
            <p:cNvPr id="26" name="Ελεύθερη σχεδίαση: Σχήμα 25">
              <a:extLst>
                <a:ext uri="{FF2B5EF4-FFF2-40B4-BE49-F238E27FC236}">
                  <a16:creationId xmlns:a16="http://schemas.microsoft.com/office/drawing/2014/main" xmlns="" id="{F4FF416B-0C3E-4809-B229-1D66A2356371}"/>
                </a:ext>
              </a:extLst>
            </p:cNvPr>
            <p:cNvSpPr/>
            <p:nvPr/>
          </p:nvSpPr>
          <p:spPr>
            <a:xfrm>
              <a:off x="6279356" y="3612356"/>
              <a:ext cx="200025" cy="142875"/>
            </a:xfrm>
            <a:custGeom>
              <a:avLst/>
              <a:gdLst>
                <a:gd name="connsiteX0" fmla="*/ 7144 w 200025"/>
                <a:gd name="connsiteY0" fmla="*/ 7144 h 142875"/>
                <a:gd name="connsiteX1" fmla="*/ 197644 w 200025"/>
                <a:gd name="connsiteY1" fmla="*/ 7144 h 142875"/>
                <a:gd name="connsiteX2" fmla="*/ 197644 w 200025"/>
                <a:gd name="connsiteY2" fmla="*/ 140494 h 142875"/>
                <a:gd name="connsiteX3" fmla="*/ 7144 w 200025"/>
                <a:gd name="connsiteY3" fmla="*/ 140494 h 142875"/>
              </a:gdLst>
              <a:ahLst/>
              <a:cxnLst>
                <a:cxn ang="0">
                  <a:pos x="connsiteX0" y="connsiteY0"/>
                </a:cxn>
                <a:cxn ang="0">
                  <a:pos x="connsiteX1" y="connsiteY1"/>
                </a:cxn>
                <a:cxn ang="0">
                  <a:pos x="connsiteX2" y="connsiteY2"/>
                </a:cxn>
                <a:cxn ang="0">
                  <a:pos x="connsiteX3" y="connsiteY3"/>
                </a:cxn>
              </a:cxnLst>
              <a:rect l="l" t="t" r="r" b="b"/>
              <a:pathLst>
                <a:path w="200025" h="142875">
                  <a:moveTo>
                    <a:pt x="7144" y="7144"/>
                  </a:moveTo>
                  <a:lnTo>
                    <a:pt x="197644" y="7144"/>
                  </a:lnTo>
                  <a:lnTo>
                    <a:pt x="197644" y="140494"/>
                  </a:lnTo>
                  <a:lnTo>
                    <a:pt x="7144" y="140494"/>
                  </a:lnTo>
                  <a:close/>
                </a:path>
              </a:pathLst>
            </a:custGeom>
            <a:grpFill/>
            <a:ln w="9525" cap="flat">
              <a:noFill/>
              <a:prstDash val="solid"/>
              <a:miter/>
            </a:ln>
          </p:spPr>
          <p:txBody>
            <a:bodyPr rtlCol="0" anchor="ctr"/>
            <a:lstStyle/>
            <a:p>
              <a:endParaRPr lang="el-GR"/>
            </a:p>
          </p:txBody>
        </p:sp>
        <p:sp>
          <p:nvSpPr>
            <p:cNvPr id="27" name="Ελεύθερη σχεδίαση: Σχήμα 26">
              <a:extLst>
                <a:ext uri="{FF2B5EF4-FFF2-40B4-BE49-F238E27FC236}">
                  <a16:creationId xmlns:a16="http://schemas.microsoft.com/office/drawing/2014/main" xmlns="" id="{C9ADD0F4-7F4F-4BD2-89FB-D7F546B0C55C}"/>
                </a:ext>
              </a:extLst>
            </p:cNvPr>
            <p:cNvSpPr/>
            <p:nvPr/>
          </p:nvSpPr>
          <p:spPr>
            <a:xfrm>
              <a:off x="5784056" y="3269456"/>
              <a:ext cx="619125" cy="314325"/>
            </a:xfrm>
            <a:custGeom>
              <a:avLst/>
              <a:gdLst>
                <a:gd name="connsiteX0" fmla="*/ 330994 w 619125"/>
                <a:gd name="connsiteY0" fmla="*/ 140494 h 314325"/>
                <a:gd name="connsiteX1" fmla="*/ 330994 w 619125"/>
                <a:gd name="connsiteY1" fmla="*/ 7144 h 314325"/>
                <a:gd name="connsiteX2" fmla="*/ 292894 w 619125"/>
                <a:gd name="connsiteY2" fmla="*/ 7144 h 314325"/>
                <a:gd name="connsiteX3" fmla="*/ 292894 w 619125"/>
                <a:gd name="connsiteY3" fmla="*/ 140494 h 314325"/>
                <a:gd name="connsiteX4" fmla="*/ 7144 w 619125"/>
                <a:gd name="connsiteY4" fmla="*/ 140494 h 314325"/>
                <a:gd name="connsiteX5" fmla="*/ 7144 w 619125"/>
                <a:gd name="connsiteY5" fmla="*/ 311944 h 314325"/>
                <a:gd name="connsiteX6" fmla="*/ 45244 w 619125"/>
                <a:gd name="connsiteY6" fmla="*/ 311944 h 314325"/>
                <a:gd name="connsiteX7" fmla="*/ 45244 w 619125"/>
                <a:gd name="connsiteY7" fmla="*/ 178594 h 314325"/>
                <a:gd name="connsiteX8" fmla="*/ 292894 w 619125"/>
                <a:gd name="connsiteY8" fmla="*/ 178594 h 314325"/>
                <a:gd name="connsiteX9" fmla="*/ 292894 w 619125"/>
                <a:gd name="connsiteY9" fmla="*/ 311944 h 314325"/>
                <a:gd name="connsiteX10" fmla="*/ 330994 w 619125"/>
                <a:gd name="connsiteY10" fmla="*/ 311944 h 314325"/>
                <a:gd name="connsiteX11" fmla="*/ 330994 w 619125"/>
                <a:gd name="connsiteY11" fmla="*/ 178594 h 314325"/>
                <a:gd name="connsiteX12" fmla="*/ 578644 w 619125"/>
                <a:gd name="connsiteY12" fmla="*/ 178594 h 314325"/>
                <a:gd name="connsiteX13" fmla="*/ 578644 w 619125"/>
                <a:gd name="connsiteY13" fmla="*/ 311944 h 314325"/>
                <a:gd name="connsiteX14" fmla="*/ 616744 w 619125"/>
                <a:gd name="connsiteY14" fmla="*/ 311944 h 314325"/>
                <a:gd name="connsiteX15" fmla="*/ 616744 w 619125"/>
                <a:gd name="connsiteY15" fmla="*/ 14049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125" h="314325">
                  <a:moveTo>
                    <a:pt x="330994" y="140494"/>
                  </a:moveTo>
                  <a:lnTo>
                    <a:pt x="330994" y="7144"/>
                  </a:lnTo>
                  <a:lnTo>
                    <a:pt x="292894" y="7144"/>
                  </a:lnTo>
                  <a:lnTo>
                    <a:pt x="292894" y="140494"/>
                  </a:lnTo>
                  <a:lnTo>
                    <a:pt x="7144" y="140494"/>
                  </a:lnTo>
                  <a:lnTo>
                    <a:pt x="7144" y="311944"/>
                  </a:lnTo>
                  <a:lnTo>
                    <a:pt x="45244" y="311944"/>
                  </a:lnTo>
                  <a:lnTo>
                    <a:pt x="45244" y="178594"/>
                  </a:lnTo>
                  <a:lnTo>
                    <a:pt x="292894" y="178594"/>
                  </a:lnTo>
                  <a:lnTo>
                    <a:pt x="292894" y="311944"/>
                  </a:lnTo>
                  <a:lnTo>
                    <a:pt x="330994" y="311944"/>
                  </a:lnTo>
                  <a:lnTo>
                    <a:pt x="330994" y="178594"/>
                  </a:lnTo>
                  <a:lnTo>
                    <a:pt x="578644" y="178594"/>
                  </a:lnTo>
                  <a:lnTo>
                    <a:pt x="578644" y="311944"/>
                  </a:lnTo>
                  <a:lnTo>
                    <a:pt x="616744" y="311944"/>
                  </a:lnTo>
                  <a:lnTo>
                    <a:pt x="616744" y="140494"/>
                  </a:lnTo>
                  <a:close/>
                </a:path>
              </a:pathLst>
            </a:custGeom>
            <a:grpFill/>
            <a:ln w="9525" cap="flat">
              <a:noFill/>
              <a:prstDash val="solid"/>
              <a:miter/>
            </a:ln>
          </p:spPr>
          <p:txBody>
            <a:bodyPr rtlCol="0" anchor="ctr"/>
            <a:lstStyle/>
            <a:p>
              <a:endParaRPr lang="el-GR"/>
            </a:p>
          </p:txBody>
        </p:sp>
      </p:grpSp>
    </p:spTree>
    <p:extLst>
      <p:ext uri="{BB962C8B-B14F-4D97-AF65-F5344CB8AC3E}">
        <p14:creationId xmlns:p14="http://schemas.microsoft.com/office/powerpoint/2010/main" xmlns="" val="817866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4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Εικόνα 28" descr="bookblast elton mayo baker library harvard">
            <a:extLst>
              <a:ext uri="{FF2B5EF4-FFF2-40B4-BE49-F238E27FC236}">
                <a16:creationId xmlns:a16="http://schemas.microsoft.com/office/drawing/2014/main" xmlns="" id="{B3CB9105-93FF-4210-8A09-C819957236A5}"/>
              </a:ext>
            </a:extLst>
          </p:cNvPr>
          <p:cNvPicPr>
            <a:picLocks noChangeAspect="1" noChangeArrowheads="1"/>
          </p:cNvPicPr>
          <p:nvPr/>
        </p:nvPicPr>
        <p:blipFill>
          <a:blip r:embed="rId3" cstate="print"/>
          <a:srcRect/>
          <a:stretch>
            <a:fillRect/>
          </a:stretch>
        </p:blipFill>
        <p:spPr>
          <a:xfrm>
            <a:off x="2406552" y="643467"/>
            <a:ext cx="7378895" cy="5571066"/>
          </a:xfrm>
          <a:prstGeom prst="rect">
            <a:avLst/>
          </a:prstGeom>
          <a:noFill/>
        </p:spPr>
      </p:pic>
    </p:spTree>
    <p:extLst>
      <p:ext uri="{BB962C8B-B14F-4D97-AF65-F5344CB8AC3E}">
        <p14:creationId xmlns:p14="http://schemas.microsoft.com/office/powerpoint/2010/main" xmlns="" val="4235089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Θέση εικόνας 11" descr="Κοντινή εικόνα εσωτερικού υλικού δόμησης">
            <a:extLst>
              <a:ext uri="{FF2B5EF4-FFF2-40B4-BE49-F238E27FC236}">
                <a16:creationId xmlns:a16="http://schemas.microsoft.com/office/drawing/2014/main" xmlns="" id="{0CE58E31-245F-4868-820C-F6A595798F63}"/>
              </a:ext>
            </a:extLst>
          </p:cNvPr>
          <p:cNvPicPr>
            <a:picLocks noChangeAspect="1"/>
          </p:cNvPicPr>
          <p:nvPr/>
        </p:nvPicPr>
        <p:blipFill>
          <a:blip r:embed="rId3"/>
          <a:stretch>
            <a:fillRect/>
          </a:stretch>
        </p:blipFill>
        <p:spPr>
          <a:xfrm>
            <a:off x="125664" y="145413"/>
            <a:ext cx="4728224" cy="6548688"/>
          </a:xfrm>
          <a:prstGeom prst="rect">
            <a:avLst/>
          </a:prstGeom>
        </p:spPr>
      </p:pic>
      <p:grpSp>
        <p:nvGrpSpPr>
          <p:cNvPr id="19" name="Ομάδα 18" descr="Θέση εικόνας"/>
          <p:cNvGrpSpPr/>
          <p:nvPr/>
        </p:nvGrpSpPr>
        <p:grpSpPr>
          <a:xfrm>
            <a:off x="323999" y="323998"/>
            <a:ext cx="4320000" cy="6120000"/>
            <a:chOff x="180000" y="180000"/>
            <a:chExt cx="4330700" cy="6292683"/>
          </a:xfrm>
        </p:grpSpPr>
        <p:sp>
          <p:nvSpPr>
            <p:cNvPr id="20" name="Ορθογώνιο 6"/>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Ορθογώνιο 6"/>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3" name="Τίτλος 2"/>
          <p:cNvSpPr>
            <a:spLocks noGrp="1"/>
          </p:cNvSpPr>
          <p:nvPr>
            <p:ph type="title"/>
          </p:nvPr>
        </p:nvSpPr>
        <p:spPr>
          <a:xfrm>
            <a:off x="5202015" y="750360"/>
            <a:ext cx="6660100" cy="749474"/>
          </a:xfrm>
        </p:spPr>
        <p:txBody>
          <a:bodyPr rtlCol="0"/>
          <a:lstStyle/>
          <a:p>
            <a:pPr algn="ctr"/>
            <a:r>
              <a:rPr lang="el-GR" sz="1800" dirty="0">
                <a:latin typeface="+mn-lt"/>
                <a:ea typeface="+mn-ea"/>
                <a:cs typeface="+mn-cs"/>
              </a:rPr>
              <a:t>Κατά συνέπεια, το </a:t>
            </a:r>
            <a:r>
              <a:rPr lang="el-GR" sz="1800" b="1" dirty="0">
                <a:latin typeface="+mn-lt"/>
                <a:ea typeface="+mn-ea"/>
                <a:cs typeface="+mn-cs"/>
              </a:rPr>
              <a:t>μοντέλο υποκίνησης</a:t>
            </a:r>
            <a:r>
              <a:rPr lang="el-GR" sz="1800" dirty="0">
                <a:latin typeface="+mn-lt"/>
                <a:ea typeface="+mn-ea"/>
                <a:cs typeface="+mn-cs"/>
              </a:rPr>
              <a:t> που προτείνει η σχολή “των ανθρωπίνων σχέσεων”, περιλαμβάνει περισσότερες μεταβλητές από το αντίστοιχο μοντέλο του </a:t>
            </a:r>
            <a:r>
              <a:rPr lang="el-GR" sz="1800" dirty="0" err="1">
                <a:latin typeface="+mn-lt"/>
                <a:ea typeface="+mn-ea"/>
                <a:cs typeface="+mn-cs"/>
              </a:rPr>
              <a:t>τεϊλορισμού</a:t>
            </a:r>
            <a:r>
              <a:rPr lang="el-GR" sz="1800" dirty="0">
                <a:latin typeface="+mn-lt"/>
                <a:ea typeface="+mn-ea"/>
                <a:cs typeface="+mn-cs"/>
              </a:rPr>
              <a:t>, καθώς θεωρεί ότι η βελτιωμένη απόδοση-συμπεριφορά του εργαζόμενου, δεν προσδιορίζεται μόνο από οικονομικά κίνητρα, αλλά είναι συνάρτηση:</a:t>
            </a:r>
          </a:p>
        </p:txBody>
      </p:sp>
      <p:sp>
        <p:nvSpPr>
          <p:cNvPr id="6" name="Θέση κειμένου 5"/>
          <p:cNvSpPr>
            <a:spLocks noGrp="1"/>
          </p:cNvSpPr>
          <p:nvPr>
            <p:ph type="body" sz="quarter" idx="35"/>
          </p:nvPr>
        </p:nvSpPr>
        <p:spPr>
          <a:xfrm>
            <a:off x="6415490" y="2486285"/>
            <a:ext cx="1979948" cy="1008596"/>
          </a:xfrm>
        </p:spPr>
        <p:txBody>
          <a:bodyPr rtlCol="0"/>
          <a:lstStyle/>
          <a:p>
            <a:pPr algn="ctr"/>
            <a:r>
              <a:rPr lang="el-GR" b="1" dirty="0"/>
              <a:t>Της αναγνώρισης της προσφοράς του</a:t>
            </a:r>
          </a:p>
          <a:p>
            <a:pPr algn="ctr" rtl="0"/>
            <a:endParaRPr lang="el-GR" sz="1600" b="1" dirty="0"/>
          </a:p>
        </p:txBody>
      </p:sp>
      <p:sp>
        <p:nvSpPr>
          <p:cNvPr id="13" name="Θέση κειμένου 12"/>
          <p:cNvSpPr>
            <a:spLocks noGrp="1"/>
          </p:cNvSpPr>
          <p:nvPr>
            <p:ph type="body" sz="quarter" idx="45"/>
          </p:nvPr>
        </p:nvSpPr>
        <p:spPr>
          <a:xfrm>
            <a:off x="8211375" y="4372046"/>
            <a:ext cx="1872000" cy="360000"/>
          </a:xfrm>
        </p:spPr>
        <p:txBody>
          <a:bodyPr rtlCol="0"/>
          <a:lstStyle/>
          <a:p>
            <a:pPr algn="ctr"/>
            <a:r>
              <a:rPr lang="el-GR" dirty="0"/>
              <a:t>Της ικανοποίησης των κοινωνικών αναγκών του</a:t>
            </a:r>
          </a:p>
        </p:txBody>
      </p:sp>
      <p:sp>
        <p:nvSpPr>
          <p:cNvPr id="8" name="Θέση κειμένου 7"/>
          <p:cNvSpPr>
            <a:spLocks noGrp="1"/>
          </p:cNvSpPr>
          <p:nvPr>
            <p:ph type="body" sz="quarter" idx="37"/>
          </p:nvPr>
        </p:nvSpPr>
        <p:spPr>
          <a:xfrm>
            <a:off x="9861366" y="2485954"/>
            <a:ext cx="1979948" cy="749473"/>
          </a:xfrm>
        </p:spPr>
        <p:txBody>
          <a:bodyPr rtlCol="0"/>
          <a:lstStyle/>
          <a:p>
            <a:pPr algn="ctr"/>
            <a:r>
              <a:rPr lang="el-GR" dirty="0"/>
              <a:t>Του βαθμού εκπλήρωσης-ολοκλήρωσής του</a:t>
            </a:r>
          </a:p>
        </p:txBody>
      </p:sp>
      <p:sp>
        <p:nvSpPr>
          <p:cNvPr id="4" name="Θέση υποσέλιδου 3"/>
          <p:cNvSpPr>
            <a:spLocks noGrp="1"/>
          </p:cNvSpPr>
          <p:nvPr>
            <p:ph type="ftr" sz="quarter" idx="10"/>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58</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9" name="Γραφικό 6" descr="Σελιδοδείκτης">
            <a:extLst>
              <a:ext uri="{FF2B5EF4-FFF2-40B4-BE49-F238E27FC236}">
                <a16:creationId xmlns:a16="http://schemas.microsoft.com/office/drawing/2014/main" xmlns="" id="{EDE8CA5E-07F4-413F-8C84-D728144B60B1}"/>
              </a:ext>
            </a:extLst>
          </p:cNvPr>
          <p:cNvSpPr/>
          <p:nvPr/>
        </p:nvSpPr>
        <p:spPr>
          <a:xfrm>
            <a:off x="5997178" y="2542439"/>
            <a:ext cx="197643" cy="557253"/>
          </a:xfrm>
          <a:custGeom>
            <a:avLst/>
            <a:gdLst>
              <a:gd name="connsiteX0" fmla="*/ 388144 w 390525"/>
              <a:gd name="connsiteY0" fmla="*/ 769144 h 771525"/>
              <a:gd name="connsiteX1" fmla="*/ 388144 w 390525"/>
              <a:gd name="connsiteY1" fmla="*/ 45244 h 771525"/>
              <a:gd name="connsiteX2" fmla="*/ 350044 w 390525"/>
              <a:gd name="connsiteY2" fmla="*/ 7144 h 771525"/>
              <a:gd name="connsiteX3" fmla="*/ 45244 w 390525"/>
              <a:gd name="connsiteY3" fmla="*/ 7144 h 771525"/>
              <a:gd name="connsiteX4" fmla="*/ 7144 w 390525"/>
              <a:gd name="connsiteY4" fmla="*/ 45244 h 771525"/>
              <a:gd name="connsiteX5" fmla="*/ 7144 w 390525"/>
              <a:gd name="connsiteY5" fmla="*/ 769144 h 771525"/>
              <a:gd name="connsiteX6" fmla="*/ 197644 w 390525"/>
              <a:gd name="connsiteY6" fmla="*/ 578644 h 771525"/>
              <a:gd name="connsiteX7" fmla="*/ 388144 w 390525"/>
              <a:gd name="connsiteY7" fmla="*/ 7691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771525">
                <a:moveTo>
                  <a:pt x="388144" y="769144"/>
                </a:moveTo>
                <a:lnTo>
                  <a:pt x="388144" y="45244"/>
                </a:lnTo>
                <a:cubicBezTo>
                  <a:pt x="388144" y="24289"/>
                  <a:pt x="370999" y="7144"/>
                  <a:pt x="350044" y="7144"/>
                </a:cubicBezTo>
                <a:lnTo>
                  <a:pt x="45244" y="7144"/>
                </a:lnTo>
                <a:cubicBezTo>
                  <a:pt x="24289" y="7144"/>
                  <a:pt x="7144" y="24289"/>
                  <a:pt x="7144" y="45244"/>
                </a:cubicBezTo>
                <a:lnTo>
                  <a:pt x="7144" y="769144"/>
                </a:lnTo>
                <a:lnTo>
                  <a:pt x="197644" y="578644"/>
                </a:lnTo>
                <a:lnTo>
                  <a:pt x="388144" y="769144"/>
                </a:lnTo>
                <a:close/>
              </a:path>
            </a:pathLst>
          </a:custGeom>
          <a:solidFill>
            <a:schemeClr val="tx1">
              <a:lumMod val="75000"/>
              <a:lumOff val="25000"/>
            </a:schemeClr>
          </a:solidFill>
          <a:ln w="9525" cap="flat">
            <a:noFill/>
            <a:prstDash val="solid"/>
            <a:miter/>
          </a:ln>
        </p:spPr>
        <p:txBody>
          <a:bodyPr rtlCol="0" anchor="ctr"/>
          <a:lstStyle/>
          <a:p>
            <a:endParaRPr lang="el-GR"/>
          </a:p>
        </p:txBody>
      </p:sp>
      <p:sp>
        <p:nvSpPr>
          <p:cNvPr id="14" name="Γραφικό 11" descr="Δίκτυο">
            <a:extLst>
              <a:ext uri="{FF2B5EF4-FFF2-40B4-BE49-F238E27FC236}">
                <a16:creationId xmlns:a16="http://schemas.microsoft.com/office/drawing/2014/main" xmlns="" id="{F7222950-BA1E-4D7C-ABA7-D7DD9B8D8A39}"/>
              </a:ext>
            </a:extLst>
          </p:cNvPr>
          <p:cNvSpPr/>
          <p:nvPr/>
        </p:nvSpPr>
        <p:spPr>
          <a:xfrm>
            <a:off x="7642425" y="4372046"/>
            <a:ext cx="471265" cy="472205"/>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tx1">
              <a:lumMod val="75000"/>
              <a:lumOff val="25000"/>
            </a:schemeClr>
          </a:solidFill>
          <a:ln w="9525" cap="flat">
            <a:noFill/>
            <a:prstDash val="solid"/>
            <a:miter/>
          </a:ln>
        </p:spPr>
        <p:txBody>
          <a:bodyPr rtlCol="0" anchor="ctr"/>
          <a:lstStyle/>
          <a:p>
            <a:endParaRPr lang="el-GR"/>
          </a:p>
        </p:txBody>
      </p:sp>
      <p:sp>
        <p:nvSpPr>
          <p:cNvPr id="25" name="Γραφικό 17" descr="Παζλ">
            <a:extLst>
              <a:ext uri="{FF2B5EF4-FFF2-40B4-BE49-F238E27FC236}">
                <a16:creationId xmlns:a16="http://schemas.microsoft.com/office/drawing/2014/main" xmlns="" id="{1FB4DF11-76AC-447D-967A-E37867AF624A}"/>
              </a:ext>
            </a:extLst>
          </p:cNvPr>
          <p:cNvSpPr/>
          <p:nvPr/>
        </p:nvSpPr>
        <p:spPr>
          <a:xfrm>
            <a:off x="9279294" y="2542438"/>
            <a:ext cx="582072" cy="557253"/>
          </a:xfrm>
          <a:custGeom>
            <a:avLst/>
            <a:gdLst>
              <a:gd name="connsiteX0" fmla="*/ 499586 w 771525"/>
              <a:gd name="connsiteY0" fmla="*/ 585311 h 771525"/>
              <a:gd name="connsiteX1" fmla="*/ 458629 w 771525"/>
              <a:gd name="connsiteY1" fmla="*/ 459581 h 771525"/>
              <a:gd name="connsiteX2" fmla="*/ 465296 w 771525"/>
              <a:gd name="connsiteY2" fmla="*/ 452914 h 771525"/>
              <a:gd name="connsiteX3" fmla="*/ 592931 w 771525"/>
              <a:gd name="connsiteY3" fmla="*/ 491966 h 771525"/>
              <a:gd name="connsiteX4" fmla="*/ 660559 w 771525"/>
              <a:gd name="connsiteY4" fmla="*/ 546259 h 771525"/>
              <a:gd name="connsiteX5" fmla="*/ 769144 w 771525"/>
              <a:gd name="connsiteY5" fmla="*/ 437674 h 771525"/>
              <a:gd name="connsiteX6" fmla="*/ 607219 w 771525"/>
              <a:gd name="connsiteY6" fmla="*/ 275749 h 771525"/>
              <a:gd name="connsiteX7" fmla="*/ 661511 w 771525"/>
              <a:gd name="connsiteY7" fmla="*/ 208121 h 771525"/>
              <a:gd name="connsiteX8" fmla="*/ 700564 w 771525"/>
              <a:gd name="connsiteY8" fmla="*/ 80486 h 771525"/>
              <a:gd name="connsiteX9" fmla="*/ 693896 w 771525"/>
              <a:gd name="connsiteY9" fmla="*/ 73819 h 771525"/>
              <a:gd name="connsiteX10" fmla="*/ 568166 w 771525"/>
              <a:gd name="connsiteY10" fmla="*/ 114776 h 771525"/>
              <a:gd name="connsiteX11" fmla="*/ 500539 w 771525"/>
              <a:gd name="connsiteY11" fmla="*/ 169069 h 771525"/>
              <a:gd name="connsiteX12" fmla="*/ 338614 w 771525"/>
              <a:gd name="connsiteY12" fmla="*/ 7144 h 771525"/>
              <a:gd name="connsiteX13" fmla="*/ 229076 w 771525"/>
              <a:gd name="connsiteY13" fmla="*/ 115729 h 771525"/>
              <a:gd name="connsiteX14" fmla="*/ 283369 w 771525"/>
              <a:gd name="connsiteY14" fmla="*/ 183356 h 771525"/>
              <a:gd name="connsiteX15" fmla="*/ 324326 w 771525"/>
              <a:gd name="connsiteY15" fmla="*/ 309086 h 771525"/>
              <a:gd name="connsiteX16" fmla="*/ 317659 w 771525"/>
              <a:gd name="connsiteY16" fmla="*/ 315754 h 771525"/>
              <a:gd name="connsiteX17" fmla="*/ 190024 w 771525"/>
              <a:gd name="connsiteY17" fmla="*/ 276701 h 771525"/>
              <a:gd name="connsiteX18" fmla="*/ 122396 w 771525"/>
              <a:gd name="connsiteY18" fmla="*/ 222409 h 771525"/>
              <a:gd name="connsiteX19" fmla="*/ 7144 w 771525"/>
              <a:gd name="connsiteY19" fmla="*/ 338614 h 771525"/>
              <a:gd name="connsiteX20" fmla="*/ 169069 w 771525"/>
              <a:gd name="connsiteY20" fmla="*/ 500539 h 771525"/>
              <a:gd name="connsiteX21" fmla="*/ 114776 w 771525"/>
              <a:gd name="connsiteY21" fmla="*/ 568166 h 771525"/>
              <a:gd name="connsiteX22" fmla="*/ 75724 w 771525"/>
              <a:gd name="connsiteY22" fmla="*/ 695801 h 771525"/>
              <a:gd name="connsiteX23" fmla="*/ 82391 w 771525"/>
              <a:gd name="connsiteY23" fmla="*/ 702469 h 771525"/>
              <a:gd name="connsiteX24" fmla="*/ 208121 w 771525"/>
              <a:gd name="connsiteY24" fmla="*/ 661511 h 771525"/>
              <a:gd name="connsiteX25" fmla="*/ 275749 w 771525"/>
              <a:gd name="connsiteY25" fmla="*/ 607219 h 771525"/>
              <a:gd name="connsiteX26" fmla="*/ 437674 w 771525"/>
              <a:gd name="connsiteY26" fmla="*/ 769144 h 771525"/>
              <a:gd name="connsiteX27" fmla="*/ 553879 w 771525"/>
              <a:gd name="connsiteY27" fmla="*/ 652939 h 771525"/>
              <a:gd name="connsiteX28" fmla="*/ 499586 w 771525"/>
              <a:gd name="connsiteY28" fmla="*/ 58531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1525" h="771525">
                <a:moveTo>
                  <a:pt x="499586" y="585311"/>
                </a:moveTo>
                <a:cubicBezTo>
                  <a:pt x="436721" y="587216"/>
                  <a:pt x="413861" y="506254"/>
                  <a:pt x="458629" y="459581"/>
                </a:cubicBezTo>
                <a:lnTo>
                  <a:pt x="465296" y="452914"/>
                </a:lnTo>
                <a:cubicBezTo>
                  <a:pt x="511969" y="408146"/>
                  <a:pt x="594836" y="429101"/>
                  <a:pt x="592931" y="491966"/>
                </a:cubicBezTo>
                <a:cubicBezTo>
                  <a:pt x="591979" y="528161"/>
                  <a:pt x="634841" y="571976"/>
                  <a:pt x="660559" y="546259"/>
                </a:cubicBezTo>
                <a:lnTo>
                  <a:pt x="769144" y="437674"/>
                </a:lnTo>
                <a:lnTo>
                  <a:pt x="607219" y="275749"/>
                </a:lnTo>
                <a:cubicBezTo>
                  <a:pt x="581501" y="250031"/>
                  <a:pt x="625316" y="207169"/>
                  <a:pt x="661511" y="208121"/>
                </a:cubicBezTo>
                <a:cubicBezTo>
                  <a:pt x="724376" y="210026"/>
                  <a:pt x="745331" y="127159"/>
                  <a:pt x="700564" y="80486"/>
                </a:cubicBezTo>
                <a:lnTo>
                  <a:pt x="693896" y="73819"/>
                </a:lnTo>
                <a:cubicBezTo>
                  <a:pt x="647224" y="29051"/>
                  <a:pt x="566261" y="51911"/>
                  <a:pt x="568166" y="114776"/>
                </a:cubicBezTo>
                <a:cubicBezTo>
                  <a:pt x="569119" y="150971"/>
                  <a:pt x="526256" y="194786"/>
                  <a:pt x="500539" y="169069"/>
                </a:cubicBezTo>
                <a:lnTo>
                  <a:pt x="338614" y="7144"/>
                </a:lnTo>
                <a:lnTo>
                  <a:pt x="229076" y="115729"/>
                </a:lnTo>
                <a:cubicBezTo>
                  <a:pt x="203359" y="141446"/>
                  <a:pt x="247174" y="184309"/>
                  <a:pt x="283369" y="183356"/>
                </a:cubicBezTo>
                <a:cubicBezTo>
                  <a:pt x="346234" y="181451"/>
                  <a:pt x="369094" y="262414"/>
                  <a:pt x="324326" y="309086"/>
                </a:cubicBezTo>
                <a:lnTo>
                  <a:pt x="317659" y="315754"/>
                </a:lnTo>
                <a:cubicBezTo>
                  <a:pt x="270986" y="360521"/>
                  <a:pt x="188119" y="339566"/>
                  <a:pt x="190024" y="276701"/>
                </a:cubicBezTo>
                <a:cubicBezTo>
                  <a:pt x="190976" y="240506"/>
                  <a:pt x="148114" y="196691"/>
                  <a:pt x="122396" y="222409"/>
                </a:cubicBezTo>
                <a:lnTo>
                  <a:pt x="7144" y="338614"/>
                </a:lnTo>
                <a:lnTo>
                  <a:pt x="169069" y="500539"/>
                </a:lnTo>
                <a:cubicBezTo>
                  <a:pt x="194786" y="526256"/>
                  <a:pt x="150971" y="569119"/>
                  <a:pt x="114776" y="568166"/>
                </a:cubicBezTo>
                <a:cubicBezTo>
                  <a:pt x="51911" y="566261"/>
                  <a:pt x="30956" y="649129"/>
                  <a:pt x="75724" y="695801"/>
                </a:cubicBezTo>
                <a:lnTo>
                  <a:pt x="82391" y="702469"/>
                </a:lnTo>
                <a:cubicBezTo>
                  <a:pt x="129064" y="747236"/>
                  <a:pt x="210026" y="724376"/>
                  <a:pt x="208121" y="661511"/>
                </a:cubicBezTo>
                <a:cubicBezTo>
                  <a:pt x="207169" y="625316"/>
                  <a:pt x="250031" y="581501"/>
                  <a:pt x="275749" y="607219"/>
                </a:cubicBezTo>
                <a:lnTo>
                  <a:pt x="437674" y="769144"/>
                </a:lnTo>
                <a:lnTo>
                  <a:pt x="553879" y="652939"/>
                </a:lnTo>
                <a:cubicBezTo>
                  <a:pt x="579596" y="627221"/>
                  <a:pt x="536734" y="584359"/>
                  <a:pt x="499586" y="585311"/>
                </a:cubicBezTo>
                <a:close/>
              </a:path>
            </a:pathLst>
          </a:custGeom>
          <a:solidFill>
            <a:schemeClr val="tx1">
              <a:lumMod val="75000"/>
              <a:lumOff val="25000"/>
            </a:schemeClr>
          </a:solidFill>
          <a:ln w="9525" cap="flat">
            <a:noFill/>
            <a:prstDash val="solid"/>
            <a:miter/>
          </a:ln>
        </p:spPr>
        <p:txBody>
          <a:bodyPr rtlCol="0" anchor="ctr"/>
          <a:lstStyle/>
          <a:p>
            <a:endParaRPr lang="el-GR"/>
          </a:p>
        </p:txBody>
      </p:sp>
    </p:spTree>
    <p:extLst>
      <p:ext uri="{BB962C8B-B14F-4D97-AF65-F5344CB8AC3E}">
        <p14:creationId xmlns:p14="http://schemas.microsoft.com/office/powerpoint/2010/main" xmlns="" val="25688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41645" y="260545"/>
            <a:ext cx="8508709" cy="784991"/>
          </a:xfrm>
        </p:spPr>
        <p:txBody>
          <a:bodyPr rtlCol="0"/>
          <a:lstStyle/>
          <a:p>
            <a:pPr algn="r"/>
            <a:r>
              <a:rPr lang="el-GR" sz="2400" b="1" dirty="0">
                <a:solidFill>
                  <a:schemeClr val="bg2">
                    <a:lumMod val="50000"/>
                  </a:schemeClr>
                </a:solidFill>
              </a:rPr>
              <a:t>Το μοντέλο υποκίνησης της σχολής «των ανθρωπίνων σχέσεων»</a:t>
            </a:r>
            <a:br>
              <a:rPr lang="el-GR" sz="2400" b="1" dirty="0">
                <a:solidFill>
                  <a:schemeClr val="bg2">
                    <a:lumMod val="50000"/>
                  </a:schemeClr>
                </a:solidFill>
              </a:rPr>
            </a:br>
            <a:endParaRPr lang="el-GR" sz="24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59</a:t>
            </a:fld>
            <a:endParaRPr lang="el-GR" dirty="0"/>
          </a:p>
        </p:txBody>
      </p:sp>
      <p:sp>
        <p:nvSpPr>
          <p:cNvPr id="55" name="TextBox 37"/>
          <p:cNvSpPr txBox="1"/>
          <p:nvPr/>
        </p:nvSpPr>
        <p:spPr>
          <a:xfrm>
            <a:off x="9877166" y="603596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aphicFrame>
        <p:nvGraphicFramePr>
          <p:cNvPr id="53" name="Γράφημα 52">
            <a:extLst>
              <a:ext uri="{FF2B5EF4-FFF2-40B4-BE49-F238E27FC236}">
                <a16:creationId xmlns:a16="http://schemas.microsoft.com/office/drawing/2014/main" xmlns="" id="{58E82D56-0ADB-4D4D-9EB2-431F8E62754D}"/>
              </a:ext>
            </a:extLst>
          </p:cNvPr>
          <p:cNvGraphicFramePr/>
          <p:nvPr>
            <p:extLst>
              <p:ext uri="{D42A27DB-BD31-4B8C-83A1-F6EECF244321}">
                <p14:modId xmlns:p14="http://schemas.microsoft.com/office/powerpoint/2010/main" xmlns="" val="1343285538"/>
              </p:ext>
            </p:extLst>
          </p:nvPr>
        </p:nvGraphicFramePr>
        <p:xfrm>
          <a:off x="3831542" y="2396203"/>
          <a:ext cx="3658738" cy="2897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Γράφημα 53">
            <a:extLst>
              <a:ext uri="{FF2B5EF4-FFF2-40B4-BE49-F238E27FC236}">
                <a16:creationId xmlns:a16="http://schemas.microsoft.com/office/drawing/2014/main" xmlns="" id="{2FB571CE-F913-405C-A5B4-EBBC62C2D73B}"/>
              </a:ext>
            </a:extLst>
          </p:cNvPr>
          <p:cNvGraphicFramePr/>
          <p:nvPr>
            <p:extLst>
              <p:ext uri="{D42A27DB-BD31-4B8C-83A1-F6EECF244321}">
                <p14:modId xmlns:p14="http://schemas.microsoft.com/office/powerpoint/2010/main" xmlns="" val="715136570"/>
              </p:ext>
            </p:extLst>
          </p:nvPr>
        </p:nvGraphicFramePr>
        <p:xfrm>
          <a:off x="1321423" y="1264813"/>
          <a:ext cx="2014165" cy="1753840"/>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 Placeholder 24">
            <a:extLst>
              <a:ext uri="{FF2B5EF4-FFF2-40B4-BE49-F238E27FC236}">
                <a16:creationId xmlns:a16="http://schemas.microsoft.com/office/drawing/2014/main" xmlns="" id="{19D1DC9D-38BB-4CEE-A918-A2090701A377}"/>
              </a:ext>
            </a:extLst>
          </p:cNvPr>
          <p:cNvSpPr txBox="1">
            <a:spLocks/>
          </p:cNvSpPr>
          <p:nvPr/>
        </p:nvSpPr>
        <p:spPr>
          <a:xfrm>
            <a:off x="4498660" y="3566127"/>
            <a:ext cx="2324502" cy="14966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2000" b="1" dirty="0"/>
              <a:t>ΙΚΑΝΟΠΟΙΗΣΗ ΑΠΟ ΤΗΝ ΕΡΓΑΣΙΑ</a:t>
            </a:r>
            <a:endParaRPr lang="el-GR" sz="2000" dirty="0"/>
          </a:p>
        </p:txBody>
      </p:sp>
      <p:sp>
        <p:nvSpPr>
          <p:cNvPr id="6" name="Ορθογώνιο 5">
            <a:extLst>
              <a:ext uri="{FF2B5EF4-FFF2-40B4-BE49-F238E27FC236}">
                <a16:creationId xmlns:a16="http://schemas.microsoft.com/office/drawing/2014/main" xmlns="" id="{CB7C95C6-F9F3-4BDB-A98A-70C3226DA2B3}"/>
              </a:ext>
            </a:extLst>
          </p:cNvPr>
          <p:cNvSpPr/>
          <p:nvPr/>
        </p:nvSpPr>
        <p:spPr>
          <a:xfrm>
            <a:off x="1674248" y="1914026"/>
            <a:ext cx="1321358" cy="338554"/>
          </a:xfrm>
          <a:prstGeom prst="rect">
            <a:avLst/>
          </a:prstGeom>
        </p:spPr>
        <p:txBody>
          <a:bodyPr wrap="square">
            <a:spAutoFit/>
          </a:bodyPr>
          <a:lstStyle/>
          <a:p>
            <a:pPr algn="ctr"/>
            <a:r>
              <a:rPr lang="el-GR" sz="1600" b="1" dirty="0">
                <a:solidFill>
                  <a:schemeClr val="tx1">
                    <a:lumMod val="75000"/>
                    <a:lumOff val="25000"/>
                  </a:schemeClr>
                </a:solidFill>
              </a:rPr>
              <a:t>ΑΝΑΓΝΩΡΙΣΗ</a:t>
            </a:r>
          </a:p>
        </p:txBody>
      </p:sp>
      <p:cxnSp>
        <p:nvCxnSpPr>
          <p:cNvPr id="10" name="Ευθύγραμμο βέλος σύνδεσης 9">
            <a:extLst>
              <a:ext uri="{FF2B5EF4-FFF2-40B4-BE49-F238E27FC236}">
                <a16:creationId xmlns:a16="http://schemas.microsoft.com/office/drawing/2014/main" xmlns="" id="{3A616835-ABF5-4973-BAC0-FAFF7272193F}"/>
              </a:ext>
            </a:extLst>
          </p:cNvPr>
          <p:cNvCxnSpPr>
            <a:cxnSpLocks/>
          </p:cNvCxnSpPr>
          <p:nvPr/>
        </p:nvCxnSpPr>
        <p:spPr>
          <a:xfrm>
            <a:off x="3068871" y="2411119"/>
            <a:ext cx="1200551" cy="69024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xmlns="" id="{9B5BD5C9-A587-4380-9AA9-8435F4C2EC7E}"/>
              </a:ext>
            </a:extLst>
          </p:cNvPr>
          <p:cNvCxnSpPr>
            <a:cxnSpLocks/>
          </p:cNvCxnSpPr>
          <p:nvPr/>
        </p:nvCxnSpPr>
        <p:spPr>
          <a:xfrm flipV="1">
            <a:off x="3135714" y="4586067"/>
            <a:ext cx="1200551" cy="612328"/>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Γράφημα 18">
            <a:extLst>
              <a:ext uri="{FF2B5EF4-FFF2-40B4-BE49-F238E27FC236}">
                <a16:creationId xmlns:a16="http://schemas.microsoft.com/office/drawing/2014/main" xmlns="" id="{4AC66F20-BB80-4D65-8F92-D83BA8A6B25F}"/>
              </a:ext>
            </a:extLst>
          </p:cNvPr>
          <p:cNvGraphicFramePr/>
          <p:nvPr>
            <p:extLst>
              <p:ext uri="{D42A27DB-BD31-4B8C-83A1-F6EECF244321}">
                <p14:modId xmlns:p14="http://schemas.microsoft.com/office/powerpoint/2010/main" xmlns="" val="4180921046"/>
              </p:ext>
            </p:extLst>
          </p:nvPr>
        </p:nvGraphicFramePr>
        <p:xfrm>
          <a:off x="1322804" y="4677890"/>
          <a:ext cx="2014165" cy="1753840"/>
        </p:xfrm>
        <a:graphic>
          <a:graphicData uri="http://schemas.openxmlformats.org/drawingml/2006/chart">
            <c:chart xmlns:c="http://schemas.openxmlformats.org/drawingml/2006/chart" xmlns:r="http://schemas.openxmlformats.org/officeDocument/2006/relationships" r:id="rId5"/>
          </a:graphicData>
        </a:graphic>
      </p:graphicFrame>
      <p:sp>
        <p:nvSpPr>
          <p:cNvPr id="20" name="Ορθογώνιο 19">
            <a:extLst>
              <a:ext uri="{FF2B5EF4-FFF2-40B4-BE49-F238E27FC236}">
                <a16:creationId xmlns:a16="http://schemas.microsoft.com/office/drawing/2014/main" xmlns="" id="{9190A37B-5890-443D-8FEB-BF47D735B40C}"/>
              </a:ext>
            </a:extLst>
          </p:cNvPr>
          <p:cNvSpPr/>
          <p:nvPr/>
        </p:nvSpPr>
        <p:spPr>
          <a:xfrm>
            <a:off x="1600983" y="5177688"/>
            <a:ext cx="1467888" cy="830997"/>
          </a:xfrm>
          <a:prstGeom prst="rect">
            <a:avLst/>
          </a:prstGeom>
        </p:spPr>
        <p:txBody>
          <a:bodyPr wrap="square">
            <a:spAutoFit/>
          </a:bodyPr>
          <a:lstStyle/>
          <a:p>
            <a:pPr algn="ctr"/>
            <a:r>
              <a:rPr lang="el-GR" sz="1600" b="1" dirty="0">
                <a:solidFill>
                  <a:schemeClr val="tx1">
                    <a:lumMod val="75000"/>
                    <a:lumOff val="25000"/>
                  </a:schemeClr>
                </a:solidFill>
              </a:rPr>
              <a:t>ΙΚΑΝΟΠΟΙΗΣΗ ΚΟΙΝΩΝΙΚΩΝ ΑΝΑΓΚΩΝ</a:t>
            </a:r>
          </a:p>
        </p:txBody>
      </p:sp>
      <p:graphicFrame>
        <p:nvGraphicFramePr>
          <p:cNvPr id="15" name="Γράφημα 14">
            <a:extLst>
              <a:ext uri="{FF2B5EF4-FFF2-40B4-BE49-F238E27FC236}">
                <a16:creationId xmlns:a16="http://schemas.microsoft.com/office/drawing/2014/main" xmlns="" id="{E87708E6-F50D-4B9E-824D-CB5C7BA04C5C}"/>
              </a:ext>
            </a:extLst>
          </p:cNvPr>
          <p:cNvGraphicFramePr/>
          <p:nvPr>
            <p:extLst>
              <p:ext uri="{D42A27DB-BD31-4B8C-83A1-F6EECF244321}">
                <p14:modId xmlns:p14="http://schemas.microsoft.com/office/powerpoint/2010/main" xmlns="" val="3865016294"/>
              </p:ext>
            </p:extLst>
          </p:nvPr>
        </p:nvGraphicFramePr>
        <p:xfrm>
          <a:off x="7675743" y="2411119"/>
          <a:ext cx="3658738" cy="2897802"/>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 Placeholder 24">
            <a:extLst>
              <a:ext uri="{FF2B5EF4-FFF2-40B4-BE49-F238E27FC236}">
                <a16:creationId xmlns:a16="http://schemas.microsoft.com/office/drawing/2014/main" xmlns="" id="{5BA4910B-C8E6-4F84-B0E5-B90DD58077C7}"/>
              </a:ext>
            </a:extLst>
          </p:cNvPr>
          <p:cNvSpPr txBox="1">
            <a:spLocks/>
          </p:cNvSpPr>
          <p:nvPr/>
        </p:nvSpPr>
        <p:spPr>
          <a:xfrm>
            <a:off x="8342861" y="3581043"/>
            <a:ext cx="2324502" cy="14966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2000" b="1" dirty="0"/>
              <a:t>ΒΕΛΤΙΩΜΕΝΗ ΑΠΟΔΟΣΗ</a:t>
            </a:r>
            <a:endParaRPr lang="el-GR" sz="2000" dirty="0"/>
          </a:p>
        </p:txBody>
      </p:sp>
      <p:graphicFrame>
        <p:nvGraphicFramePr>
          <p:cNvPr id="17" name="Γράφημα 16">
            <a:extLst>
              <a:ext uri="{FF2B5EF4-FFF2-40B4-BE49-F238E27FC236}">
                <a16:creationId xmlns:a16="http://schemas.microsoft.com/office/drawing/2014/main" xmlns="" id="{DD2502C0-EE16-4AB8-AEB7-82F3C384B53D}"/>
              </a:ext>
            </a:extLst>
          </p:cNvPr>
          <p:cNvGraphicFramePr/>
          <p:nvPr>
            <p:extLst>
              <p:ext uri="{D42A27DB-BD31-4B8C-83A1-F6EECF244321}">
                <p14:modId xmlns:p14="http://schemas.microsoft.com/office/powerpoint/2010/main" xmlns="" val="2065807577"/>
              </p:ext>
            </p:extLst>
          </p:nvPr>
        </p:nvGraphicFramePr>
        <p:xfrm>
          <a:off x="1321422" y="3012707"/>
          <a:ext cx="2014165" cy="1753840"/>
        </p:xfrm>
        <a:graphic>
          <a:graphicData uri="http://schemas.openxmlformats.org/drawingml/2006/chart">
            <c:chart xmlns:c="http://schemas.openxmlformats.org/drawingml/2006/chart" xmlns:r="http://schemas.openxmlformats.org/officeDocument/2006/relationships" r:id="rId7"/>
          </a:graphicData>
        </a:graphic>
      </p:graphicFrame>
      <p:sp>
        <p:nvSpPr>
          <p:cNvPr id="18" name="Ορθογώνιο 17">
            <a:extLst>
              <a:ext uri="{FF2B5EF4-FFF2-40B4-BE49-F238E27FC236}">
                <a16:creationId xmlns:a16="http://schemas.microsoft.com/office/drawing/2014/main" xmlns="" id="{F273C6BB-A3D1-48DC-BE8F-5C84F4626A91}"/>
              </a:ext>
            </a:extLst>
          </p:cNvPr>
          <p:cNvSpPr/>
          <p:nvPr/>
        </p:nvSpPr>
        <p:spPr>
          <a:xfrm>
            <a:off x="1667826" y="3699428"/>
            <a:ext cx="1321358" cy="338554"/>
          </a:xfrm>
          <a:prstGeom prst="rect">
            <a:avLst/>
          </a:prstGeom>
        </p:spPr>
        <p:txBody>
          <a:bodyPr wrap="square">
            <a:spAutoFit/>
          </a:bodyPr>
          <a:lstStyle/>
          <a:p>
            <a:pPr algn="ctr"/>
            <a:r>
              <a:rPr lang="el-GR" sz="1600" b="1" dirty="0">
                <a:solidFill>
                  <a:schemeClr val="tx1">
                    <a:lumMod val="75000"/>
                    <a:lumOff val="25000"/>
                  </a:schemeClr>
                </a:solidFill>
              </a:rPr>
              <a:t>ΕΚΠΛΗΡΩΣΗ</a:t>
            </a:r>
          </a:p>
        </p:txBody>
      </p:sp>
      <p:cxnSp>
        <p:nvCxnSpPr>
          <p:cNvPr id="21" name="Ευθύγραμμο βέλος σύνδεσης 20">
            <a:extLst>
              <a:ext uri="{FF2B5EF4-FFF2-40B4-BE49-F238E27FC236}">
                <a16:creationId xmlns:a16="http://schemas.microsoft.com/office/drawing/2014/main" xmlns="" id="{A4E6ACC6-38A2-4CEF-B342-86046A043C39}"/>
              </a:ext>
            </a:extLst>
          </p:cNvPr>
          <p:cNvCxnSpPr>
            <a:cxnSpLocks/>
          </p:cNvCxnSpPr>
          <p:nvPr/>
        </p:nvCxnSpPr>
        <p:spPr>
          <a:xfrm flipV="1">
            <a:off x="3174647" y="3889627"/>
            <a:ext cx="997121" cy="2"/>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a:extLst>
              <a:ext uri="{FF2B5EF4-FFF2-40B4-BE49-F238E27FC236}">
                <a16:creationId xmlns:a16="http://schemas.microsoft.com/office/drawing/2014/main" xmlns="" id="{B382E284-A5B8-473A-AB63-DE3A385D95B7}"/>
              </a:ext>
            </a:extLst>
          </p:cNvPr>
          <p:cNvCxnSpPr>
            <a:cxnSpLocks/>
          </p:cNvCxnSpPr>
          <p:nvPr/>
        </p:nvCxnSpPr>
        <p:spPr>
          <a:xfrm flipV="1">
            <a:off x="7113438" y="3887479"/>
            <a:ext cx="997121" cy="2"/>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6674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07788" y="882176"/>
            <a:ext cx="4258945" cy="1409700"/>
          </a:xfrm>
        </p:spPr>
        <p:txBody>
          <a:bodyPr rtlCol="0"/>
          <a:lstStyle/>
          <a:p>
            <a:pPr algn="ctr"/>
            <a:r>
              <a:rPr lang="el-GR" sz="2800" b="1" dirty="0"/>
              <a:t>Βασικός σκοπός του F. </a:t>
            </a:r>
            <a:r>
              <a:rPr lang="el-GR" sz="2800" b="1" dirty="0" err="1"/>
              <a:t>Taylor</a:t>
            </a:r>
            <a:r>
              <a:rPr lang="el-GR" dirty="0"/>
              <a:t/>
            </a:r>
            <a:br>
              <a:rPr lang="el-GR" dirty="0"/>
            </a:br>
            <a:endParaRPr lang="el-GR" sz="2800" b="1" dirty="0"/>
          </a:p>
        </p:txBody>
      </p:sp>
      <p:sp>
        <p:nvSpPr>
          <p:cNvPr id="3" name="Θέση περιεχομένου 2"/>
          <p:cNvSpPr>
            <a:spLocks noGrp="1"/>
          </p:cNvSpPr>
          <p:nvPr>
            <p:ph idx="1"/>
          </p:nvPr>
        </p:nvSpPr>
        <p:spPr>
          <a:xfrm>
            <a:off x="107788" y="2682063"/>
            <a:ext cx="4491355" cy="3900805"/>
          </a:xfrm>
        </p:spPr>
        <p:txBody>
          <a:bodyPr rtlCol="0"/>
          <a:lstStyle/>
          <a:p>
            <a:r>
              <a:rPr lang="el-GR" dirty="0"/>
              <a:t>Βασικός σκοπός του F. </a:t>
            </a:r>
            <a:r>
              <a:rPr lang="el-GR" dirty="0" err="1"/>
              <a:t>Taylor</a:t>
            </a:r>
            <a:r>
              <a:rPr lang="el-GR" dirty="0"/>
              <a:t>, ιδρυτού της “επιστημονικής” οργάνωσης της εργασίας, δεν ήταν όπως ισχυρίζεται ο N. </a:t>
            </a:r>
            <a:r>
              <a:rPr lang="el-GR" dirty="0" err="1"/>
              <a:t>Mouzelis</a:t>
            </a:r>
            <a:r>
              <a:rPr lang="el-GR" i="1" dirty="0"/>
              <a:t> </a:t>
            </a:r>
            <a:r>
              <a:rPr lang="el-GR" b="1" i="1" dirty="0"/>
              <a:t>“</a:t>
            </a:r>
            <a:r>
              <a:rPr lang="el-GR" dirty="0"/>
              <a:t>η αύξηση της παραγωγικότητας της οργάνωσης, ιδιαίτερα στο επίπεδο του εργοστασίου” </a:t>
            </a:r>
          </a:p>
          <a:p>
            <a:pPr rtl="0"/>
            <a:endParaRPr lang="el-GR" noProof="1"/>
          </a:p>
          <a:p>
            <a:r>
              <a:rPr lang="el-GR" dirty="0"/>
              <a:t>Αντιθέτως, βασικός του σκοπός ήταν η </a:t>
            </a:r>
            <a:r>
              <a:rPr lang="el-GR" b="1" dirty="0"/>
              <a:t>συστηματική καταστροφή της τεχνικής δεξιότητας του μάστορα, του τεχνίτη και του εργάτη</a:t>
            </a:r>
          </a:p>
          <a:p>
            <a:pPr marL="0" indent="0" rtl="0">
              <a:buNone/>
            </a:pPr>
            <a:endParaRPr lang="el-GR" noProof="1"/>
          </a:p>
        </p:txBody>
      </p:sp>
      <p:pic>
        <p:nvPicPr>
          <p:cNvPr id="15" name="Θέση εικόνας 14" descr="εναέρια προβολή αυτοκινητοδρόμων μεγάλης πόλης"/>
          <p:cNvPicPr>
            <a:picLocks noGrp="1" noChangeAspect="1"/>
          </p:cNvPicPr>
          <p:nvPr>
            <p:ph type="pic" sz="quarter" idx="13"/>
          </p:nvPr>
        </p:nvPicPr>
        <p:blipFill>
          <a:blip r:embed="rId3" cstate="screen"/>
          <a:srcRect/>
          <a:stretch>
            <a:fillRect/>
          </a:stretch>
        </p:blipFill>
        <p:spPr>
          <a:xfrm>
            <a:off x="5217319" y="1255405"/>
            <a:ext cx="6974680" cy="3935414"/>
          </a:xfrm>
        </p:spPr>
      </p:pic>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a:t>
            </a:fld>
            <a:endParaRPr lang="el-GR" dirty="0"/>
          </a:p>
        </p:txBody>
      </p:sp>
      <p:sp>
        <p:nvSpPr>
          <p:cNvPr id="38" name="TextBox 37"/>
          <p:cNvSpPr txBox="1"/>
          <p:nvPr/>
        </p:nvSpPr>
        <p:spPr>
          <a:xfrm>
            <a:off x="9792000"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2" name="Θέση εικόνας 10" descr="σχέδια μεταλλικών ραφιών βιβλίων σε οροφή">
            <a:extLst>
              <a:ext uri="{FF2B5EF4-FFF2-40B4-BE49-F238E27FC236}">
                <a16:creationId xmlns:a16="http://schemas.microsoft.com/office/drawing/2014/main" xmlns="" id="{BA849515-A640-4DC8-B9F0-DECBBF2B158B}"/>
              </a:ext>
            </a:extLst>
          </p:cNvPr>
          <p:cNvPicPr>
            <a:picLocks noChangeAspect="1"/>
          </p:cNvPicPr>
          <p:nvPr/>
        </p:nvPicPr>
        <p:blipFill>
          <a:blip r:embed="rId4"/>
          <a:stretch>
            <a:fillRect/>
          </a:stretch>
        </p:blipFill>
        <p:spPr>
          <a:xfrm>
            <a:off x="5217318" y="1255405"/>
            <a:ext cx="6974682" cy="3935414"/>
          </a:xfrm>
          <a:prstGeom prst="rect">
            <a:avLst/>
          </a:prstGeom>
          <a:solidFill>
            <a:schemeClr val="bg1">
              <a:lumMod val="95000"/>
              <a:alpha val="70000"/>
            </a:schemeClr>
          </a:solidFill>
          <a:ln w="95250" cap="sq" cmpd="sng" algn="ctr">
            <a:noFill/>
            <a:prstDash val="solid"/>
            <a:miter lim="800000"/>
          </a:ln>
          <a:effectLst/>
        </p:spPr>
      </p:pic>
    </p:spTree>
    <p:extLst>
      <p:ext uri="{BB962C8B-B14F-4D97-AF65-F5344CB8AC3E}">
        <p14:creationId xmlns:p14="http://schemas.microsoft.com/office/powerpoint/2010/main" xmlns="" val="1009109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60</a:t>
            </a:fld>
            <a:endParaRPr lang="el-GR" dirty="0"/>
          </a:p>
        </p:txBody>
      </p:sp>
      <p:sp>
        <p:nvSpPr>
          <p:cNvPr id="20" name="Τίτλος 1">
            <a:extLst>
              <a:ext uri="{FF2B5EF4-FFF2-40B4-BE49-F238E27FC236}">
                <a16:creationId xmlns:a16="http://schemas.microsoft.com/office/drawing/2014/main" xmlns="" id="{19D152FE-2709-4C36-B0C6-7B00B156B758}"/>
              </a:ext>
            </a:extLst>
          </p:cNvPr>
          <p:cNvSpPr txBox="1">
            <a:spLocks/>
          </p:cNvSpPr>
          <p:nvPr/>
        </p:nvSpPr>
        <p:spPr>
          <a:xfrm>
            <a:off x="-281649" y="203163"/>
            <a:ext cx="12285593"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r"/>
            <a:r>
              <a:rPr lang="el-GR" sz="2800" dirty="0"/>
              <a:t>Η ανάπτυξη της σχολής των “ανθρωπίνων σχέσεων”</a:t>
            </a:r>
          </a:p>
        </p:txBody>
      </p:sp>
      <p:sp>
        <p:nvSpPr>
          <p:cNvPr id="24" name="TextBox 37">
            <a:extLst>
              <a:ext uri="{FF2B5EF4-FFF2-40B4-BE49-F238E27FC236}">
                <a16:creationId xmlns:a16="http://schemas.microsoft.com/office/drawing/2014/main" xmlns="" id="{1EB0FF8A-FBF7-4004-9500-616AB8F40F3D}"/>
              </a:ext>
            </a:extLst>
          </p:cNvPr>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6146" name="Picture 2" descr="ÎÏÎ¿ÏÎ­Î»ÎµÏÎ¼Î± ÎµÎ¹ÎºÏÎ½Î±Ï Î³Î¹Î± ELTON MAYO  BLACK WHITE IMAGES">
            <a:extLst>
              <a:ext uri="{FF2B5EF4-FFF2-40B4-BE49-F238E27FC236}">
                <a16:creationId xmlns:a16="http://schemas.microsoft.com/office/drawing/2014/main" xmlns="" id="{7BFD6AEB-907C-4154-BE22-DAFBAAD5414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312" y="284701"/>
            <a:ext cx="3753480" cy="571271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Θέση περιεχομένου 5">
            <a:extLst>
              <a:ext uri="{FF2B5EF4-FFF2-40B4-BE49-F238E27FC236}">
                <a16:creationId xmlns:a16="http://schemas.microsoft.com/office/drawing/2014/main" xmlns="" id="{BEA16D64-7B5D-448A-ABD8-5B37EBB46E59}"/>
              </a:ext>
            </a:extLst>
          </p:cNvPr>
          <p:cNvSpPr txBox="1">
            <a:spLocks/>
          </p:cNvSpPr>
          <p:nvPr/>
        </p:nvSpPr>
        <p:spPr>
          <a:xfrm>
            <a:off x="4395792" y="1024370"/>
            <a:ext cx="7718341" cy="54453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dirty="0"/>
              <a:t> Με βασικό αξίωμα ότι το άτομο στην εργασία του υποκινείται όχι μόνο από οικονομικά αλλά και από κοινωνικά κίνητρα, δημιουργήθηκε η σχολή “των ανθρωπίνων σχέσεων” της οποίας βασικοί εκπρόσωποι υπήρξαν οι:</a:t>
            </a:r>
          </a:p>
        </p:txBody>
      </p:sp>
      <p:sp>
        <p:nvSpPr>
          <p:cNvPr id="12" name="Θέση περιεχομένου 5">
            <a:extLst>
              <a:ext uri="{FF2B5EF4-FFF2-40B4-BE49-F238E27FC236}">
                <a16:creationId xmlns:a16="http://schemas.microsoft.com/office/drawing/2014/main" xmlns="" id="{8BC32888-777D-41AD-BAC8-3FBEE9497B39}"/>
              </a:ext>
            </a:extLst>
          </p:cNvPr>
          <p:cNvSpPr txBox="1">
            <a:spLocks/>
          </p:cNvSpPr>
          <p:nvPr/>
        </p:nvSpPr>
        <p:spPr>
          <a:xfrm>
            <a:off x="1255064" y="6185225"/>
            <a:ext cx="1528085" cy="54453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dirty="0" err="1"/>
              <a:t>Elton</a:t>
            </a:r>
            <a:r>
              <a:rPr lang="el-GR" dirty="0"/>
              <a:t> </a:t>
            </a:r>
            <a:r>
              <a:rPr lang="el-GR" dirty="0" err="1"/>
              <a:t>Mayo</a:t>
            </a:r>
            <a:endParaRPr lang="el-GR" dirty="0"/>
          </a:p>
          <a:p>
            <a:pPr marL="0" indent="0" algn="ctr">
              <a:buNone/>
            </a:pPr>
            <a:endParaRPr lang="el-GR" dirty="0"/>
          </a:p>
        </p:txBody>
      </p:sp>
      <p:sp>
        <p:nvSpPr>
          <p:cNvPr id="13" name="Ορθογώνιο 6" descr="Πλαίσιο επισήμανσης.">
            <a:extLst>
              <a:ext uri="{FF2B5EF4-FFF2-40B4-BE49-F238E27FC236}">
                <a16:creationId xmlns:a16="http://schemas.microsoft.com/office/drawing/2014/main" xmlns="" id="{069C0B66-1489-47A7-9352-F08B9AEFC9AD}"/>
              </a:ext>
            </a:extLst>
          </p:cNvPr>
          <p:cNvSpPr/>
          <p:nvPr/>
        </p:nvSpPr>
        <p:spPr>
          <a:xfrm rot="10800000" flipV="1">
            <a:off x="5634764" y="2467324"/>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Θέση κειμένου 5">
            <a:extLst>
              <a:ext uri="{FF2B5EF4-FFF2-40B4-BE49-F238E27FC236}">
                <a16:creationId xmlns:a16="http://schemas.microsoft.com/office/drawing/2014/main" xmlns="" id="{03A75AC1-60EF-4F5C-91DE-932F368209A7}"/>
              </a:ext>
            </a:extLst>
          </p:cNvPr>
          <p:cNvSpPr txBox="1">
            <a:spLocks/>
          </p:cNvSpPr>
          <p:nvPr/>
        </p:nvSpPr>
        <p:spPr>
          <a:xfrm>
            <a:off x="5750201" y="2026885"/>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Elton Mayo</a:t>
            </a:r>
          </a:p>
        </p:txBody>
      </p:sp>
      <p:sp>
        <p:nvSpPr>
          <p:cNvPr id="16" name="Θέση κειμένου 5">
            <a:extLst>
              <a:ext uri="{FF2B5EF4-FFF2-40B4-BE49-F238E27FC236}">
                <a16:creationId xmlns:a16="http://schemas.microsoft.com/office/drawing/2014/main" xmlns="" id="{1DD1B3E5-019F-4BAF-A88B-DC5D77417E8D}"/>
              </a:ext>
            </a:extLst>
          </p:cNvPr>
          <p:cNvSpPr txBox="1">
            <a:spLocks/>
          </p:cNvSpPr>
          <p:nvPr/>
        </p:nvSpPr>
        <p:spPr>
          <a:xfrm>
            <a:off x="9033661" y="2051592"/>
            <a:ext cx="2312229"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L. Moreno</a:t>
            </a:r>
          </a:p>
        </p:txBody>
      </p:sp>
      <p:sp>
        <p:nvSpPr>
          <p:cNvPr id="17" name="Ορθογώνιο 6" descr="Πλαίσιο επισήμανσης.">
            <a:extLst>
              <a:ext uri="{FF2B5EF4-FFF2-40B4-BE49-F238E27FC236}">
                <a16:creationId xmlns:a16="http://schemas.microsoft.com/office/drawing/2014/main" xmlns="" id="{90315EC5-1B28-43ED-9051-581E049B2F48}"/>
              </a:ext>
            </a:extLst>
          </p:cNvPr>
          <p:cNvSpPr/>
          <p:nvPr/>
        </p:nvSpPr>
        <p:spPr>
          <a:xfrm rot="10800000" flipV="1">
            <a:off x="8938085" y="2454829"/>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Text Placeholder 24">
            <a:extLst>
              <a:ext uri="{FF2B5EF4-FFF2-40B4-BE49-F238E27FC236}">
                <a16:creationId xmlns:a16="http://schemas.microsoft.com/office/drawing/2014/main" xmlns="" id="{D33AFEB1-0223-4370-A152-034989026507}"/>
              </a:ext>
            </a:extLst>
          </p:cNvPr>
          <p:cNvSpPr txBox="1">
            <a:spLocks/>
          </p:cNvSpPr>
          <p:nvPr/>
        </p:nvSpPr>
        <p:spPr>
          <a:xfrm>
            <a:off x="8945497" y="2717374"/>
            <a:ext cx="256094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Που εισήγαγε την </a:t>
            </a:r>
            <a:r>
              <a:rPr lang="el-GR" dirty="0" err="1"/>
              <a:t>κοινωνιομετρική</a:t>
            </a:r>
            <a:r>
              <a:rPr lang="el-GR" dirty="0"/>
              <a:t> προσέγγιση για τη μελέτη των άτυπων ομάδων</a:t>
            </a:r>
          </a:p>
          <a:p>
            <a:pPr algn="ctr"/>
            <a:r>
              <a:rPr lang="el-GR" dirty="0"/>
              <a:t> </a:t>
            </a:r>
          </a:p>
          <a:p>
            <a:pPr algn="ctr"/>
            <a:r>
              <a:rPr lang="el-GR" dirty="0"/>
              <a:t> </a:t>
            </a:r>
          </a:p>
        </p:txBody>
      </p:sp>
      <p:sp>
        <p:nvSpPr>
          <p:cNvPr id="19" name="Θέση κειμένου 5">
            <a:extLst>
              <a:ext uri="{FF2B5EF4-FFF2-40B4-BE49-F238E27FC236}">
                <a16:creationId xmlns:a16="http://schemas.microsoft.com/office/drawing/2014/main" xmlns="" id="{458F0599-A2FD-415B-88DE-2E9C155CECC6}"/>
              </a:ext>
            </a:extLst>
          </p:cNvPr>
          <p:cNvSpPr txBox="1">
            <a:spLocks/>
          </p:cNvSpPr>
          <p:nvPr/>
        </p:nvSpPr>
        <p:spPr>
          <a:xfrm>
            <a:off x="5861148" y="3501071"/>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Kurt Lewin</a:t>
            </a:r>
          </a:p>
        </p:txBody>
      </p:sp>
      <p:sp>
        <p:nvSpPr>
          <p:cNvPr id="21" name="Ορθογώνιο 6" descr="Πλαίσιο επισήμανσης.">
            <a:extLst>
              <a:ext uri="{FF2B5EF4-FFF2-40B4-BE49-F238E27FC236}">
                <a16:creationId xmlns:a16="http://schemas.microsoft.com/office/drawing/2014/main" xmlns="" id="{79B3CA79-A1CF-4C64-83E6-6B2E503E252F}"/>
              </a:ext>
            </a:extLst>
          </p:cNvPr>
          <p:cNvSpPr/>
          <p:nvPr/>
        </p:nvSpPr>
        <p:spPr>
          <a:xfrm rot="10800000" flipV="1">
            <a:off x="5679189" y="3980625"/>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2" name="Text Placeholder 24">
            <a:extLst>
              <a:ext uri="{FF2B5EF4-FFF2-40B4-BE49-F238E27FC236}">
                <a16:creationId xmlns:a16="http://schemas.microsoft.com/office/drawing/2014/main" xmlns="" id="{EC011362-C3EC-4B3A-8F72-D2E479DAEABD}"/>
              </a:ext>
            </a:extLst>
          </p:cNvPr>
          <p:cNvSpPr txBox="1">
            <a:spLocks/>
          </p:cNvSpPr>
          <p:nvPr/>
        </p:nvSpPr>
        <p:spPr>
          <a:xfrm>
            <a:off x="5694014" y="4219149"/>
            <a:ext cx="256094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Που ερεύνησε τη δυναμική των ομάδων</a:t>
            </a:r>
          </a:p>
          <a:p>
            <a:pPr algn="ctr"/>
            <a:endParaRPr lang="el-GR" dirty="0"/>
          </a:p>
          <a:p>
            <a:pPr algn="ctr"/>
            <a:r>
              <a:rPr lang="el-GR" dirty="0"/>
              <a:t> </a:t>
            </a:r>
          </a:p>
        </p:txBody>
      </p:sp>
      <p:sp>
        <p:nvSpPr>
          <p:cNvPr id="43" name="Θέση κειμένου 5">
            <a:extLst>
              <a:ext uri="{FF2B5EF4-FFF2-40B4-BE49-F238E27FC236}">
                <a16:creationId xmlns:a16="http://schemas.microsoft.com/office/drawing/2014/main" xmlns="" id="{C84D1E53-546F-479A-A4B6-8E9081737AB5}"/>
              </a:ext>
            </a:extLst>
          </p:cNvPr>
          <p:cNvSpPr txBox="1">
            <a:spLocks/>
          </p:cNvSpPr>
          <p:nvPr/>
        </p:nvSpPr>
        <p:spPr>
          <a:xfrm>
            <a:off x="9171044" y="3541978"/>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err="1"/>
              <a:t>Rensis</a:t>
            </a:r>
            <a:r>
              <a:rPr lang="en-US" b="1" dirty="0"/>
              <a:t> Likert</a:t>
            </a:r>
          </a:p>
        </p:txBody>
      </p:sp>
      <p:sp>
        <p:nvSpPr>
          <p:cNvPr id="44" name="Ορθογώνιο 6" descr="Πλαίσιο επισήμανσης.">
            <a:extLst>
              <a:ext uri="{FF2B5EF4-FFF2-40B4-BE49-F238E27FC236}">
                <a16:creationId xmlns:a16="http://schemas.microsoft.com/office/drawing/2014/main" xmlns="" id="{5ED46057-7A2D-42FC-A672-F4F607322D8C}"/>
              </a:ext>
            </a:extLst>
          </p:cNvPr>
          <p:cNvSpPr/>
          <p:nvPr/>
        </p:nvSpPr>
        <p:spPr>
          <a:xfrm rot="10800000" flipV="1">
            <a:off x="8977791" y="4005332"/>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5" name="Text Placeholder 24">
            <a:extLst>
              <a:ext uri="{FF2B5EF4-FFF2-40B4-BE49-F238E27FC236}">
                <a16:creationId xmlns:a16="http://schemas.microsoft.com/office/drawing/2014/main" xmlns="" id="{67BB7234-91B4-4E59-B1A0-1C46EFD4C634}"/>
              </a:ext>
            </a:extLst>
          </p:cNvPr>
          <p:cNvSpPr txBox="1">
            <a:spLocks/>
          </p:cNvSpPr>
          <p:nvPr/>
        </p:nvSpPr>
        <p:spPr>
          <a:xfrm>
            <a:off x="8615963" y="4219149"/>
            <a:ext cx="3324812" cy="33141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Ο οποίος αφού έδειξε ότι η παραγωγικότητα είναι συνάρτηση της ικανοποίησης που λαμβάνει ο εργαζόμενος από το εργασιακό του περιβάλλον, ανάλυσε τις διάφορες μορφές καθοδήγησης και πρότεινε ως καταλληλότερη μορφή διεύθυνσης τη συμμετοχική, η οποία συμβάλλει στην ανάπτυξη της αντίληψης του εργαζόμενου για το ρόλο του στην παραγωγή και για τη συνεισφορά του στην εκπλήρωση των στόχων της επιχείρησης</a:t>
            </a:r>
          </a:p>
          <a:p>
            <a:pPr algn="ctr"/>
            <a:endParaRPr lang="el-GR" dirty="0"/>
          </a:p>
          <a:p>
            <a:pPr algn="ctr"/>
            <a:r>
              <a:rPr lang="el-GR" dirty="0"/>
              <a:t> </a:t>
            </a:r>
          </a:p>
        </p:txBody>
      </p:sp>
    </p:spTree>
    <p:extLst>
      <p:ext uri="{BB962C8B-B14F-4D97-AF65-F5344CB8AC3E}">
        <p14:creationId xmlns:p14="http://schemas.microsoft.com/office/powerpoint/2010/main" xmlns="" val="3319892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8903" y="359255"/>
            <a:ext cx="5786974" cy="784991"/>
          </a:xfrm>
        </p:spPr>
        <p:txBody>
          <a:bodyPr rtlCol="0"/>
          <a:lstStyle/>
          <a:p>
            <a:r>
              <a:rPr lang="el-GR" sz="2400" b="1" dirty="0">
                <a:solidFill>
                  <a:schemeClr val="bg2">
                    <a:lumMod val="50000"/>
                  </a:schemeClr>
                </a:solidFill>
              </a:rPr>
              <a:t>Το κοινωνιόγραμμα του L. </a:t>
            </a:r>
            <a:r>
              <a:rPr lang="el-GR" sz="2400" b="1" dirty="0" err="1">
                <a:solidFill>
                  <a:schemeClr val="bg2">
                    <a:lumMod val="50000"/>
                  </a:schemeClr>
                </a:solidFill>
              </a:rPr>
              <a:t>Morenο</a:t>
            </a:r>
            <a:r>
              <a:rPr lang="el-GR" sz="2400" b="1" dirty="0">
                <a:solidFill>
                  <a:schemeClr val="bg2">
                    <a:lumMod val="50000"/>
                  </a:schemeClr>
                </a:solidFill>
              </a:rPr>
              <a:t/>
            </a:r>
            <a:br>
              <a:rPr lang="el-GR" sz="2400" b="1" dirty="0">
                <a:solidFill>
                  <a:schemeClr val="bg2">
                    <a:lumMod val="50000"/>
                  </a:schemeClr>
                </a:solidFill>
              </a:rPr>
            </a:br>
            <a:endParaRPr lang="el-GR" sz="2400" b="1" dirty="0">
              <a:solidFill>
                <a:schemeClr val="bg2">
                  <a:lumMod val="50000"/>
                </a:schemeClr>
              </a:solidFill>
            </a:endParaRPr>
          </a:p>
        </p:txBody>
      </p:sp>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61</a:t>
            </a:fld>
            <a:endParaRPr lang="el-GR" dirty="0"/>
          </a:p>
        </p:txBody>
      </p:sp>
      <p:sp>
        <p:nvSpPr>
          <p:cNvPr id="5" name="TextBox 37">
            <a:extLst>
              <a:ext uri="{FF2B5EF4-FFF2-40B4-BE49-F238E27FC236}">
                <a16:creationId xmlns:a16="http://schemas.microsoft.com/office/drawing/2014/main" xmlns="" id="{12F3BC1E-9B23-4519-A26E-423491EB052C}"/>
              </a:ext>
            </a:extLst>
          </p:cNvPr>
          <p:cNvSpPr txBox="1"/>
          <p:nvPr/>
        </p:nvSpPr>
        <p:spPr>
          <a:xfrm>
            <a:off x="9622302" y="6073017"/>
            <a:ext cx="1582473"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aphicFrame>
        <p:nvGraphicFramePr>
          <p:cNvPr id="7" name="Πίνακας 6">
            <a:extLst>
              <a:ext uri="{FF2B5EF4-FFF2-40B4-BE49-F238E27FC236}">
                <a16:creationId xmlns:a16="http://schemas.microsoft.com/office/drawing/2014/main" xmlns="" id="{7F6ACE03-F241-48A9-A179-D8D0350CE8FC}"/>
              </a:ext>
            </a:extLst>
          </p:cNvPr>
          <p:cNvGraphicFramePr>
            <a:graphicFrameLocks noGrp="1"/>
          </p:cNvGraphicFramePr>
          <p:nvPr>
            <p:extLst>
              <p:ext uri="{D42A27DB-BD31-4B8C-83A1-F6EECF244321}">
                <p14:modId xmlns:p14="http://schemas.microsoft.com/office/powerpoint/2010/main" xmlns="" val="3204992457"/>
              </p:ext>
            </p:extLst>
          </p:nvPr>
        </p:nvGraphicFramePr>
        <p:xfrm>
          <a:off x="2032000" y="1790577"/>
          <a:ext cx="8127999" cy="4282440"/>
        </p:xfrm>
        <a:graphic>
          <a:graphicData uri="http://schemas.openxmlformats.org/drawingml/2006/table">
            <a:tbl>
              <a:tblPr firstRow="1" bandRow="1">
                <a:tableStyleId>{22838BEF-8BB2-4498-84A7-C5851F593DF1}</a:tableStyleId>
              </a:tblPr>
              <a:tblGrid>
                <a:gridCol w="1124458">
                  <a:extLst>
                    <a:ext uri="{9D8B030D-6E8A-4147-A177-3AD203B41FA5}">
                      <a16:colId xmlns:a16="http://schemas.microsoft.com/office/drawing/2014/main" xmlns="" val="445402548"/>
                    </a:ext>
                  </a:extLst>
                </a:gridCol>
                <a:gridCol w="681764">
                  <a:extLst>
                    <a:ext uri="{9D8B030D-6E8A-4147-A177-3AD203B41FA5}">
                      <a16:colId xmlns:a16="http://schemas.microsoft.com/office/drawing/2014/main" xmlns="" val="490741372"/>
                    </a:ext>
                  </a:extLst>
                </a:gridCol>
                <a:gridCol w="903111">
                  <a:extLst>
                    <a:ext uri="{9D8B030D-6E8A-4147-A177-3AD203B41FA5}">
                      <a16:colId xmlns:a16="http://schemas.microsoft.com/office/drawing/2014/main" xmlns="" val="72427540"/>
                    </a:ext>
                  </a:extLst>
                </a:gridCol>
                <a:gridCol w="903111">
                  <a:extLst>
                    <a:ext uri="{9D8B030D-6E8A-4147-A177-3AD203B41FA5}">
                      <a16:colId xmlns:a16="http://schemas.microsoft.com/office/drawing/2014/main" xmlns="" val="1088465421"/>
                    </a:ext>
                  </a:extLst>
                </a:gridCol>
                <a:gridCol w="903111">
                  <a:extLst>
                    <a:ext uri="{9D8B030D-6E8A-4147-A177-3AD203B41FA5}">
                      <a16:colId xmlns:a16="http://schemas.microsoft.com/office/drawing/2014/main" xmlns="" val="3127675312"/>
                    </a:ext>
                  </a:extLst>
                </a:gridCol>
                <a:gridCol w="903111">
                  <a:extLst>
                    <a:ext uri="{9D8B030D-6E8A-4147-A177-3AD203B41FA5}">
                      <a16:colId xmlns:a16="http://schemas.microsoft.com/office/drawing/2014/main" xmlns="" val="3577147994"/>
                    </a:ext>
                  </a:extLst>
                </a:gridCol>
                <a:gridCol w="903111">
                  <a:extLst>
                    <a:ext uri="{9D8B030D-6E8A-4147-A177-3AD203B41FA5}">
                      <a16:colId xmlns:a16="http://schemas.microsoft.com/office/drawing/2014/main" xmlns="" val="2671943519"/>
                    </a:ext>
                  </a:extLst>
                </a:gridCol>
                <a:gridCol w="903111">
                  <a:extLst>
                    <a:ext uri="{9D8B030D-6E8A-4147-A177-3AD203B41FA5}">
                      <a16:colId xmlns:a16="http://schemas.microsoft.com/office/drawing/2014/main" xmlns="" val="2917418711"/>
                    </a:ext>
                  </a:extLst>
                </a:gridCol>
                <a:gridCol w="903111">
                  <a:extLst>
                    <a:ext uri="{9D8B030D-6E8A-4147-A177-3AD203B41FA5}">
                      <a16:colId xmlns:a16="http://schemas.microsoft.com/office/drawing/2014/main" xmlns="" val="950017075"/>
                    </a:ext>
                  </a:extLst>
                </a:gridCol>
              </a:tblGrid>
              <a:tr h="933119">
                <a:tc>
                  <a:txBody>
                    <a:bodyPr/>
                    <a:lstStyle/>
                    <a:p>
                      <a:r>
                        <a:rPr lang="el-GR" sz="1400" b="1" dirty="0"/>
                        <a:t>     Κρίνονται</a:t>
                      </a:r>
                    </a:p>
                    <a:p>
                      <a:endParaRPr lang="el-GR" sz="1400" b="1" dirty="0"/>
                    </a:p>
                    <a:p>
                      <a:endParaRPr lang="el-GR" sz="1400" b="1" dirty="0"/>
                    </a:p>
                    <a:p>
                      <a:r>
                        <a:rPr lang="el-GR" sz="1400" b="1" dirty="0"/>
                        <a:t>Κρίνουν</a:t>
                      </a:r>
                    </a:p>
                  </a:txBody>
                  <a:tcPr/>
                </a:tc>
                <a:tc>
                  <a:txBody>
                    <a:bodyPr/>
                    <a:lstStyle/>
                    <a:p>
                      <a:pPr algn="ctr"/>
                      <a:r>
                        <a:rPr lang="el-GR" sz="1400" dirty="0"/>
                        <a:t>Α</a:t>
                      </a:r>
                    </a:p>
                  </a:txBody>
                  <a:tcPr/>
                </a:tc>
                <a:tc>
                  <a:txBody>
                    <a:bodyPr/>
                    <a:lstStyle/>
                    <a:p>
                      <a:pPr algn="ctr"/>
                      <a:r>
                        <a:rPr lang="el-GR" sz="1400" dirty="0"/>
                        <a:t>Β</a:t>
                      </a:r>
                    </a:p>
                  </a:txBody>
                  <a:tcPr/>
                </a:tc>
                <a:tc>
                  <a:txBody>
                    <a:bodyPr/>
                    <a:lstStyle/>
                    <a:p>
                      <a:pPr algn="ctr"/>
                      <a:r>
                        <a:rPr lang="el-GR" sz="1400" dirty="0"/>
                        <a:t>Γ</a:t>
                      </a:r>
                    </a:p>
                  </a:txBody>
                  <a:tcPr/>
                </a:tc>
                <a:tc>
                  <a:txBody>
                    <a:bodyPr/>
                    <a:lstStyle/>
                    <a:p>
                      <a:pPr algn="ctr"/>
                      <a:r>
                        <a:rPr lang="el-GR" sz="1400" dirty="0"/>
                        <a:t>Δ</a:t>
                      </a:r>
                    </a:p>
                  </a:txBody>
                  <a:tcPr/>
                </a:tc>
                <a:tc>
                  <a:txBody>
                    <a:bodyPr/>
                    <a:lstStyle/>
                    <a:p>
                      <a:pPr algn="ctr"/>
                      <a:r>
                        <a:rPr lang="el-GR" sz="1400" dirty="0"/>
                        <a:t>Ε</a:t>
                      </a:r>
                    </a:p>
                  </a:txBody>
                  <a:tcPr/>
                </a:tc>
                <a:tc>
                  <a:txBody>
                    <a:bodyPr/>
                    <a:lstStyle/>
                    <a:p>
                      <a:pPr algn="ctr"/>
                      <a:r>
                        <a:rPr lang="el-GR" sz="1400" dirty="0"/>
                        <a:t>Ζ</a:t>
                      </a:r>
                    </a:p>
                  </a:txBody>
                  <a:tcPr/>
                </a:tc>
                <a:tc>
                  <a:txBody>
                    <a:bodyPr/>
                    <a:lstStyle/>
                    <a:p>
                      <a:pPr algn="ctr"/>
                      <a:r>
                        <a:rPr lang="el-GR" sz="1400" dirty="0"/>
                        <a:t>Η</a:t>
                      </a:r>
                    </a:p>
                  </a:txBody>
                  <a:tcPr/>
                </a:tc>
                <a:tc>
                  <a:txBody>
                    <a:bodyPr/>
                    <a:lstStyle/>
                    <a:p>
                      <a:pPr algn="ctr"/>
                      <a:r>
                        <a:rPr lang="el-GR" sz="1400" dirty="0"/>
                        <a:t>ΣΥΝΟΛΟ</a:t>
                      </a:r>
                    </a:p>
                  </a:txBody>
                  <a:tcPr/>
                </a:tc>
                <a:extLst>
                  <a:ext uri="{0D108BD9-81ED-4DB2-BD59-A6C34878D82A}">
                    <a16:rowId xmlns:a16="http://schemas.microsoft.com/office/drawing/2014/main" xmlns="" val="1592762142"/>
                  </a:ext>
                </a:extLst>
              </a:tr>
              <a:tr h="370840">
                <a:tc>
                  <a:txBody>
                    <a:bodyPr/>
                    <a:lstStyle/>
                    <a:p>
                      <a:pPr algn="ctr"/>
                      <a:r>
                        <a:rPr lang="el-GR" sz="1400" b="1" dirty="0"/>
                        <a:t>Α</a:t>
                      </a:r>
                    </a:p>
                  </a:txBody>
                  <a:tcPr/>
                </a:tc>
                <a:tc>
                  <a:txBody>
                    <a:bodyPr/>
                    <a:lstStyle/>
                    <a:p>
                      <a:pPr algn="ctr"/>
                      <a:r>
                        <a:rPr lang="el-GR" dirty="0"/>
                        <a:t>-</a:t>
                      </a:r>
                    </a:p>
                  </a:txBody>
                  <a:tcPr/>
                </a:tc>
                <a:tc>
                  <a:txBody>
                    <a:bodyPr/>
                    <a:lstStyle/>
                    <a:p>
                      <a:pPr algn="ctr"/>
                      <a:r>
                        <a:rPr lang="el-GR" dirty="0"/>
                        <a:t>1</a:t>
                      </a:r>
                    </a:p>
                  </a:txBody>
                  <a:tcPr/>
                </a:tc>
                <a:tc>
                  <a:txBody>
                    <a:bodyPr/>
                    <a:lstStyle/>
                    <a:p>
                      <a:pPr algn="ctr"/>
                      <a:r>
                        <a:rPr lang="el-GR" dirty="0"/>
                        <a:t>4</a:t>
                      </a:r>
                    </a:p>
                  </a:txBody>
                  <a:tcPr/>
                </a:tc>
                <a:tc>
                  <a:txBody>
                    <a:bodyPr/>
                    <a:lstStyle/>
                    <a:p>
                      <a:pPr algn="ctr"/>
                      <a:r>
                        <a:rPr lang="el-GR" dirty="0"/>
                        <a:t>5</a:t>
                      </a:r>
                    </a:p>
                  </a:txBody>
                  <a:tcPr/>
                </a:tc>
                <a:tc>
                  <a:txBody>
                    <a:bodyPr/>
                    <a:lstStyle/>
                    <a:p>
                      <a:pPr algn="ctr"/>
                      <a:r>
                        <a:rPr lang="el-GR" dirty="0"/>
                        <a:t>2</a:t>
                      </a:r>
                    </a:p>
                  </a:txBody>
                  <a:tcPr/>
                </a:tc>
                <a:tc>
                  <a:txBody>
                    <a:bodyPr/>
                    <a:lstStyle/>
                    <a:p>
                      <a:pPr algn="ctr"/>
                      <a:r>
                        <a:rPr lang="el-GR" dirty="0"/>
                        <a:t>6</a:t>
                      </a:r>
                    </a:p>
                  </a:txBody>
                  <a:tcPr/>
                </a:tc>
                <a:tc>
                  <a:txBody>
                    <a:bodyPr/>
                    <a:lstStyle/>
                    <a:p>
                      <a:pPr algn="ctr"/>
                      <a:r>
                        <a:rPr lang="el-GR" dirty="0"/>
                        <a:t>3</a:t>
                      </a:r>
                    </a:p>
                  </a:txBody>
                  <a:tcPr/>
                </a:tc>
                <a:tc>
                  <a:txBody>
                    <a:bodyPr/>
                    <a:lstStyle/>
                    <a:p>
                      <a:pPr algn="ctr"/>
                      <a:r>
                        <a:rPr lang="el-GR" dirty="0"/>
                        <a:t>21</a:t>
                      </a:r>
                    </a:p>
                  </a:txBody>
                  <a:tcPr/>
                </a:tc>
                <a:extLst>
                  <a:ext uri="{0D108BD9-81ED-4DB2-BD59-A6C34878D82A}">
                    <a16:rowId xmlns:a16="http://schemas.microsoft.com/office/drawing/2014/main" xmlns="" val="2505871994"/>
                  </a:ext>
                </a:extLst>
              </a:tr>
              <a:tr h="370840">
                <a:tc>
                  <a:txBody>
                    <a:bodyPr/>
                    <a:lstStyle/>
                    <a:p>
                      <a:pPr algn="ctr"/>
                      <a:r>
                        <a:rPr lang="el-GR" sz="1400" b="1" dirty="0"/>
                        <a:t>Β</a:t>
                      </a:r>
                    </a:p>
                  </a:txBody>
                  <a:tcPr/>
                </a:tc>
                <a:tc>
                  <a:txBody>
                    <a:bodyPr/>
                    <a:lstStyle/>
                    <a:p>
                      <a:pPr algn="ctr"/>
                      <a:r>
                        <a:rPr lang="el-GR" dirty="0"/>
                        <a:t>3</a:t>
                      </a:r>
                    </a:p>
                  </a:txBody>
                  <a:tcPr/>
                </a:tc>
                <a:tc>
                  <a:txBody>
                    <a:bodyPr/>
                    <a:lstStyle/>
                    <a:p>
                      <a:pPr algn="ctr"/>
                      <a:r>
                        <a:rPr lang="el-GR" dirty="0"/>
                        <a:t>-</a:t>
                      </a:r>
                    </a:p>
                  </a:txBody>
                  <a:tcPr/>
                </a:tc>
                <a:tc>
                  <a:txBody>
                    <a:bodyPr/>
                    <a:lstStyle/>
                    <a:p>
                      <a:pPr algn="ctr"/>
                      <a:r>
                        <a:rPr lang="el-GR" dirty="0"/>
                        <a:t>6</a:t>
                      </a:r>
                    </a:p>
                  </a:txBody>
                  <a:tcPr/>
                </a:tc>
                <a:tc>
                  <a:txBody>
                    <a:bodyPr/>
                    <a:lstStyle/>
                    <a:p>
                      <a:pPr algn="ctr"/>
                      <a:r>
                        <a:rPr lang="el-GR" dirty="0"/>
                        <a:t>4</a:t>
                      </a:r>
                    </a:p>
                  </a:txBody>
                  <a:tcPr/>
                </a:tc>
                <a:tc>
                  <a:txBody>
                    <a:bodyPr/>
                    <a:lstStyle/>
                    <a:p>
                      <a:pPr algn="ctr"/>
                      <a:r>
                        <a:rPr lang="el-GR" dirty="0"/>
                        <a:t>2</a:t>
                      </a:r>
                    </a:p>
                  </a:txBody>
                  <a:tcPr/>
                </a:tc>
                <a:tc>
                  <a:txBody>
                    <a:bodyPr/>
                    <a:lstStyle/>
                    <a:p>
                      <a:pPr algn="ctr"/>
                      <a:r>
                        <a:rPr lang="el-GR" dirty="0"/>
                        <a:t>5</a:t>
                      </a:r>
                    </a:p>
                  </a:txBody>
                  <a:tcPr/>
                </a:tc>
                <a:tc>
                  <a:txBody>
                    <a:bodyPr/>
                    <a:lstStyle/>
                    <a:p>
                      <a:pPr algn="ctr"/>
                      <a:r>
                        <a:rPr lang="el-GR" dirty="0"/>
                        <a:t>1</a:t>
                      </a:r>
                    </a:p>
                  </a:txBody>
                  <a:tcPr/>
                </a:tc>
                <a:tc>
                  <a:txBody>
                    <a:bodyPr/>
                    <a:lstStyle/>
                    <a:p>
                      <a:pPr algn="ctr"/>
                      <a:r>
                        <a:rPr lang="el-GR" dirty="0"/>
                        <a:t>21</a:t>
                      </a:r>
                    </a:p>
                  </a:txBody>
                  <a:tcPr/>
                </a:tc>
                <a:extLst>
                  <a:ext uri="{0D108BD9-81ED-4DB2-BD59-A6C34878D82A}">
                    <a16:rowId xmlns:a16="http://schemas.microsoft.com/office/drawing/2014/main" xmlns="" val="3548624440"/>
                  </a:ext>
                </a:extLst>
              </a:tr>
              <a:tr h="370840">
                <a:tc>
                  <a:txBody>
                    <a:bodyPr/>
                    <a:lstStyle/>
                    <a:p>
                      <a:pPr algn="ctr"/>
                      <a:r>
                        <a:rPr lang="el-GR" sz="1400" b="1" dirty="0"/>
                        <a:t>Γ</a:t>
                      </a:r>
                    </a:p>
                  </a:txBody>
                  <a:tcPr/>
                </a:tc>
                <a:tc>
                  <a:txBody>
                    <a:bodyPr/>
                    <a:lstStyle/>
                    <a:p>
                      <a:pPr algn="ctr"/>
                      <a:r>
                        <a:rPr lang="el-GR" dirty="0"/>
                        <a:t>1</a:t>
                      </a:r>
                    </a:p>
                  </a:txBody>
                  <a:tcPr/>
                </a:tc>
                <a:tc>
                  <a:txBody>
                    <a:bodyPr/>
                    <a:lstStyle/>
                    <a:p>
                      <a:pPr algn="ctr"/>
                      <a:r>
                        <a:rPr lang="el-GR" dirty="0"/>
                        <a:t>2</a:t>
                      </a:r>
                    </a:p>
                  </a:txBody>
                  <a:tcPr/>
                </a:tc>
                <a:tc>
                  <a:txBody>
                    <a:bodyPr/>
                    <a:lstStyle/>
                    <a:p>
                      <a:pPr algn="ctr"/>
                      <a:r>
                        <a:rPr lang="el-GR" dirty="0"/>
                        <a:t>-</a:t>
                      </a:r>
                    </a:p>
                  </a:txBody>
                  <a:tcPr/>
                </a:tc>
                <a:tc>
                  <a:txBody>
                    <a:bodyPr/>
                    <a:lstStyle/>
                    <a:p>
                      <a:pPr algn="ctr"/>
                      <a:r>
                        <a:rPr lang="el-GR" dirty="0"/>
                        <a:t>4</a:t>
                      </a:r>
                    </a:p>
                  </a:txBody>
                  <a:tcPr/>
                </a:tc>
                <a:tc>
                  <a:txBody>
                    <a:bodyPr/>
                    <a:lstStyle/>
                    <a:p>
                      <a:pPr algn="ctr"/>
                      <a:r>
                        <a:rPr lang="el-GR" dirty="0"/>
                        <a:t>3</a:t>
                      </a:r>
                    </a:p>
                  </a:txBody>
                  <a:tcPr/>
                </a:tc>
                <a:tc>
                  <a:txBody>
                    <a:bodyPr/>
                    <a:lstStyle/>
                    <a:p>
                      <a:pPr algn="ctr"/>
                      <a:r>
                        <a:rPr lang="el-GR" dirty="0"/>
                        <a:t>5</a:t>
                      </a:r>
                    </a:p>
                  </a:txBody>
                  <a:tcPr/>
                </a:tc>
                <a:tc>
                  <a:txBody>
                    <a:bodyPr/>
                    <a:lstStyle/>
                    <a:p>
                      <a:pPr algn="ctr"/>
                      <a:r>
                        <a:rPr lang="el-GR" dirty="0"/>
                        <a:t>6</a:t>
                      </a:r>
                    </a:p>
                  </a:txBody>
                  <a:tcPr/>
                </a:tc>
                <a:tc>
                  <a:txBody>
                    <a:bodyPr/>
                    <a:lstStyle/>
                    <a:p>
                      <a:pPr algn="ctr"/>
                      <a:r>
                        <a:rPr lang="el-GR" dirty="0"/>
                        <a:t>21</a:t>
                      </a:r>
                    </a:p>
                  </a:txBody>
                  <a:tcPr/>
                </a:tc>
                <a:extLst>
                  <a:ext uri="{0D108BD9-81ED-4DB2-BD59-A6C34878D82A}">
                    <a16:rowId xmlns:a16="http://schemas.microsoft.com/office/drawing/2014/main" xmlns="" val="4188405858"/>
                  </a:ext>
                </a:extLst>
              </a:tr>
              <a:tr h="370840">
                <a:tc>
                  <a:txBody>
                    <a:bodyPr/>
                    <a:lstStyle/>
                    <a:p>
                      <a:pPr algn="ctr"/>
                      <a:r>
                        <a:rPr lang="el-GR" sz="1400" b="1" dirty="0"/>
                        <a:t>Δ</a:t>
                      </a:r>
                    </a:p>
                  </a:txBody>
                  <a:tcPr/>
                </a:tc>
                <a:tc>
                  <a:txBody>
                    <a:bodyPr/>
                    <a:lstStyle/>
                    <a:p>
                      <a:pPr algn="ctr"/>
                      <a:r>
                        <a:rPr lang="el-GR" dirty="0"/>
                        <a:t>6</a:t>
                      </a:r>
                    </a:p>
                  </a:txBody>
                  <a:tcPr/>
                </a:tc>
                <a:tc>
                  <a:txBody>
                    <a:bodyPr/>
                    <a:lstStyle/>
                    <a:p>
                      <a:pPr algn="ctr"/>
                      <a:r>
                        <a:rPr lang="el-GR" dirty="0"/>
                        <a:t>5</a:t>
                      </a:r>
                    </a:p>
                  </a:txBody>
                  <a:tcPr/>
                </a:tc>
                <a:tc>
                  <a:txBody>
                    <a:bodyPr/>
                    <a:lstStyle/>
                    <a:p>
                      <a:pPr algn="ctr"/>
                      <a:r>
                        <a:rPr lang="el-GR" dirty="0"/>
                        <a:t>4</a:t>
                      </a:r>
                    </a:p>
                  </a:txBody>
                  <a:tcPr/>
                </a:tc>
                <a:tc>
                  <a:txBody>
                    <a:bodyPr/>
                    <a:lstStyle/>
                    <a:p>
                      <a:pPr algn="ctr"/>
                      <a:r>
                        <a:rPr lang="el-GR" dirty="0"/>
                        <a:t>-</a:t>
                      </a:r>
                    </a:p>
                  </a:txBody>
                  <a:tcPr/>
                </a:tc>
                <a:tc>
                  <a:txBody>
                    <a:bodyPr/>
                    <a:lstStyle/>
                    <a:p>
                      <a:pPr algn="ctr"/>
                      <a:r>
                        <a:rPr lang="el-GR" dirty="0"/>
                        <a:t>3</a:t>
                      </a:r>
                    </a:p>
                  </a:txBody>
                  <a:tcPr/>
                </a:tc>
                <a:tc>
                  <a:txBody>
                    <a:bodyPr/>
                    <a:lstStyle/>
                    <a:p>
                      <a:pPr algn="ctr"/>
                      <a:r>
                        <a:rPr lang="el-GR" dirty="0"/>
                        <a:t>2</a:t>
                      </a:r>
                    </a:p>
                  </a:txBody>
                  <a:tcPr/>
                </a:tc>
                <a:tc>
                  <a:txBody>
                    <a:bodyPr/>
                    <a:lstStyle/>
                    <a:p>
                      <a:pPr algn="ctr"/>
                      <a:r>
                        <a:rPr lang="el-GR" dirty="0"/>
                        <a:t>1</a:t>
                      </a:r>
                    </a:p>
                  </a:txBody>
                  <a:tcPr/>
                </a:tc>
                <a:tc>
                  <a:txBody>
                    <a:bodyPr/>
                    <a:lstStyle/>
                    <a:p>
                      <a:pPr algn="ctr"/>
                      <a:r>
                        <a:rPr lang="el-GR" dirty="0"/>
                        <a:t>21</a:t>
                      </a:r>
                    </a:p>
                  </a:txBody>
                  <a:tcPr/>
                </a:tc>
                <a:extLst>
                  <a:ext uri="{0D108BD9-81ED-4DB2-BD59-A6C34878D82A}">
                    <a16:rowId xmlns:a16="http://schemas.microsoft.com/office/drawing/2014/main" xmlns="" val="1438348356"/>
                  </a:ext>
                </a:extLst>
              </a:tr>
              <a:tr h="370840">
                <a:tc>
                  <a:txBody>
                    <a:bodyPr/>
                    <a:lstStyle/>
                    <a:p>
                      <a:pPr algn="ctr"/>
                      <a:r>
                        <a:rPr lang="el-GR" sz="1400" b="1" dirty="0"/>
                        <a:t>Ε</a:t>
                      </a:r>
                    </a:p>
                  </a:txBody>
                  <a:tcPr/>
                </a:tc>
                <a:tc>
                  <a:txBody>
                    <a:bodyPr/>
                    <a:lstStyle/>
                    <a:p>
                      <a:pPr algn="ctr"/>
                      <a:r>
                        <a:rPr lang="el-GR" dirty="0"/>
                        <a:t>3</a:t>
                      </a:r>
                    </a:p>
                  </a:txBody>
                  <a:tcPr/>
                </a:tc>
                <a:tc>
                  <a:txBody>
                    <a:bodyPr/>
                    <a:lstStyle/>
                    <a:p>
                      <a:pPr algn="ctr"/>
                      <a:r>
                        <a:rPr lang="el-GR" dirty="0"/>
                        <a:t>2</a:t>
                      </a:r>
                    </a:p>
                  </a:txBody>
                  <a:tcPr/>
                </a:tc>
                <a:tc>
                  <a:txBody>
                    <a:bodyPr/>
                    <a:lstStyle/>
                    <a:p>
                      <a:pPr algn="ctr"/>
                      <a:r>
                        <a:rPr lang="el-GR" dirty="0"/>
                        <a:t>1</a:t>
                      </a:r>
                    </a:p>
                  </a:txBody>
                  <a:tcPr/>
                </a:tc>
                <a:tc>
                  <a:txBody>
                    <a:bodyPr/>
                    <a:lstStyle/>
                    <a:p>
                      <a:pPr algn="ctr"/>
                      <a:r>
                        <a:rPr lang="el-GR" dirty="0"/>
                        <a:t>5</a:t>
                      </a:r>
                    </a:p>
                  </a:txBody>
                  <a:tcPr/>
                </a:tc>
                <a:tc>
                  <a:txBody>
                    <a:bodyPr/>
                    <a:lstStyle/>
                    <a:p>
                      <a:pPr algn="ctr"/>
                      <a:r>
                        <a:rPr lang="el-GR" dirty="0"/>
                        <a:t>-</a:t>
                      </a:r>
                    </a:p>
                  </a:txBody>
                  <a:tcPr/>
                </a:tc>
                <a:tc>
                  <a:txBody>
                    <a:bodyPr/>
                    <a:lstStyle/>
                    <a:p>
                      <a:pPr algn="ctr"/>
                      <a:r>
                        <a:rPr lang="el-GR" dirty="0"/>
                        <a:t>4</a:t>
                      </a:r>
                    </a:p>
                  </a:txBody>
                  <a:tcPr/>
                </a:tc>
                <a:tc>
                  <a:txBody>
                    <a:bodyPr/>
                    <a:lstStyle/>
                    <a:p>
                      <a:pPr algn="ctr"/>
                      <a:r>
                        <a:rPr lang="el-GR" dirty="0"/>
                        <a:t>6</a:t>
                      </a:r>
                    </a:p>
                  </a:txBody>
                  <a:tcPr/>
                </a:tc>
                <a:tc>
                  <a:txBody>
                    <a:bodyPr/>
                    <a:lstStyle/>
                    <a:p>
                      <a:pPr algn="ctr"/>
                      <a:r>
                        <a:rPr lang="el-GR" dirty="0"/>
                        <a:t>21</a:t>
                      </a:r>
                    </a:p>
                  </a:txBody>
                  <a:tcPr/>
                </a:tc>
                <a:extLst>
                  <a:ext uri="{0D108BD9-81ED-4DB2-BD59-A6C34878D82A}">
                    <a16:rowId xmlns:a16="http://schemas.microsoft.com/office/drawing/2014/main" xmlns="" val="4289267420"/>
                  </a:ext>
                </a:extLst>
              </a:tr>
              <a:tr h="370840">
                <a:tc>
                  <a:txBody>
                    <a:bodyPr/>
                    <a:lstStyle/>
                    <a:p>
                      <a:pPr algn="ctr"/>
                      <a:r>
                        <a:rPr lang="el-GR" sz="1400" b="1" dirty="0"/>
                        <a:t>Ζ</a:t>
                      </a:r>
                    </a:p>
                  </a:txBody>
                  <a:tcPr/>
                </a:tc>
                <a:tc>
                  <a:txBody>
                    <a:bodyPr/>
                    <a:lstStyle/>
                    <a:p>
                      <a:pPr algn="ctr"/>
                      <a:r>
                        <a:rPr lang="el-GR" dirty="0"/>
                        <a:t>6</a:t>
                      </a:r>
                    </a:p>
                  </a:txBody>
                  <a:tcPr/>
                </a:tc>
                <a:tc>
                  <a:txBody>
                    <a:bodyPr/>
                    <a:lstStyle/>
                    <a:p>
                      <a:pPr algn="ctr"/>
                      <a:r>
                        <a:rPr lang="el-GR" dirty="0"/>
                        <a:t>2</a:t>
                      </a:r>
                    </a:p>
                  </a:txBody>
                  <a:tcPr/>
                </a:tc>
                <a:tc>
                  <a:txBody>
                    <a:bodyPr/>
                    <a:lstStyle/>
                    <a:p>
                      <a:pPr algn="ctr"/>
                      <a:r>
                        <a:rPr lang="el-GR" dirty="0"/>
                        <a:t>1</a:t>
                      </a:r>
                    </a:p>
                  </a:txBody>
                  <a:tcPr/>
                </a:tc>
                <a:tc>
                  <a:txBody>
                    <a:bodyPr/>
                    <a:lstStyle/>
                    <a:p>
                      <a:pPr algn="ctr"/>
                      <a:r>
                        <a:rPr lang="el-GR" dirty="0"/>
                        <a:t>4</a:t>
                      </a:r>
                    </a:p>
                  </a:txBody>
                  <a:tcPr/>
                </a:tc>
                <a:tc>
                  <a:txBody>
                    <a:bodyPr/>
                    <a:lstStyle/>
                    <a:p>
                      <a:pPr algn="ctr"/>
                      <a:r>
                        <a:rPr lang="el-GR" dirty="0"/>
                        <a:t>3</a:t>
                      </a:r>
                    </a:p>
                  </a:txBody>
                  <a:tcPr/>
                </a:tc>
                <a:tc>
                  <a:txBody>
                    <a:bodyPr/>
                    <a:lstStyle/>
                    <a:p>
                      <a:pPr algn="ctr"/>
                      <a:r>
                        <a:rPr lang="el-GR" dirty="0"/>
                        <a:t>-</a:t>
                      </a:r>
                    </a:p>
                  </a:txBody>
                  <a:tcPr/>
                </a:tc>
                <a:tc>
                  <a:txBody>
                    <a:bodyPr/>
                    <a:lstStyle/>
                    <a:p>
                      <a:pPr algn="ctr"/>
                      <a:r>
                        <a:rPr lang="el-GR" dirty="0"/>
                        <a:t>5</a:t>
                      </a:r>
                    </a:p>
                  </a:txBody>
                  <a:tcPr/>
                </a:tc>
                <a:tc>
                  <a:txBody>
                    <a:bodyPr/>
                    <a:lstStyle/>
                    <a:p>
                      <a:pPr algn="ctr"/>
                      <a:r>
                        <a:rPr lang="el-GR" dirty="0"/>
                        <a:t>21</a:t>
                      </a:r>
                    </a:p>
                  </a:txBody>
                  <a:tcPr/>
                </a:tc>
                <a:extLst>
                  <a:ext uri="{0D108BD9-81ED-4DB2-BD59-A6C34878D82A}">
                    <a16:rowId xmlns:a16="http://schemas.microsoft.com/office/drawing/2014/main" xmlns="" val="1511060786"/>
                  </a:ext>
                </a:extLst>
              </a:tr>
              <a:tr h="370840">
                <a:tc>
                  <a:txBody>
                    <a:bodyPr/>
                    <a:lstStyle/>
                    <a:p>
                      <a:pPr algn="ctr"/>
                      <a:r>
                        <a:rPr lang="el-GR" sz="1400" b="1" dirty="0"/>
                        <a:t>Η</a:t>
                      </a:r>
                    </a:p>
                  </a:txBody>
                  <a:tcPr/>
                </a:tc>
                <a:tc>
                  <a:txBody>
                    <a:bodyPr/>
                    <a:lstStyle/>
                    <a:p>
                      <a:pPr algn="ctr"/>
                      <a:r>
                        <a:rPr lang="el-GR" dirty="0"/>
                        <a:t>6</a:t>
                      </a:r>
                    </a:p>
                  </a:txBody>
                  <a:tcPr/>
                </a:tc>
                <a:tc>
                  <a:txBody>
                    <a:bodyPr/>
                    <a:lstStyle/>
                    <a:p>
                      <a:pPr algn="ctr"/>
                      <a:r>
                        <a:rPr lang="el-GR" dirty="0"/>
                        <a:t>2</a:t>
                      </a:r>
                    </a:p>
                  </a:txBody>
                  <a:tcPr/>
                </a:tc>
                <a:tc>
                  <a:txBody>
                    <a:bodyPr/>
                    <a:lstStyle/>
                    <a:p>
                      <a:pPr algn="ctr"/>
                      <a:r>
                        <a:rPr lang="el-GR" dirty="0"/>
                        <a:t>3</a:t>
                      </a:r>
                    </a:p>
                  </a:txBody>
                  <a:tcPr/>
                </a:tc>
                <a:tc>
                  <a:txBody>
                    <a:bodyPr/>
                    <a:lstStyle/>
                    <a:p>
                      <a:pPr algn="ctr"/>
                      <a:r>
                        <a:rPr lang="el-GR" dirty="0"/>
                        <a:t>4</a:t>
                      </a:r>
                    </a:p>
                  </a:txBody>
                  <a:tcPr/>
                </a:tc>
                <a:tc>
                  <a:txBody>
                    <a:bodyPr/>
                    <a:lstStyle/>
                    <a:p>
                      <a:pPr algn="ctr"/>
                      <a:r>
                        <a:rPr lang="el-GR" dirty="0"/>
                        <a:t>1</a:t>
                      </a:r>
                    </a:p>
                  </a:txBody>
                  <a:tcPr/>
                </a:tc>
                <a:tc>
                  <a:txBody>
                    <a:bodyPr/>
                    <a:lstStyle/>
                    <a:p>
                      <a:pPr algn="ctr"/>
                      <a:r>
                        <a:rPr lang="el-GR" dirty="0"/>
                        <a:t>5</a:t>
                      </a:r>
                    </a:p>
                  </a:txBody>
                  <a:tcPr/>
                </a:tc>
                <a:tc>
                  <a:txBody>
                    <a:bodyPr/>
                    <a:lstStyle/>
                    <a:p>
                      <a:pPr algn="ctr"/>
                      <a:r>
                        <a:rPr lang="el-GR" dirty="0"/>
                        <a:t>-</a:t>
                      </a:r>
                    </a:p>
                  </a:txBody>
                  <a:tcPr/>
                </a:tc>
                <a:tc>
                  <a:txBody>
                    <a:bodyPr/>
                    <a:lstStyle/>
                    <a:p>
                      <a:pPr algn="ctr"/>
                      <a:r>
                        <a:rPr lang="el-GR" dirty="0"/>
                        <a:t>21</a:t>
                      </a:r>
                    </a:p>
                  </a:txBody>
                  <a:tcPr/>
                </a:tc>
                <a:extLst>
                  <a:ext uri="{0D108BD9-81ED-4DB2-BD59-A6C34878D82A}">
                    <a16:rowId xmlns:a16="http://schemas.microsoft.com/office/drawing/2014/main" xmlns="" val="707825118"/>
                  </a:ext>
                </a:extLst>
              </a:tr>
              <a:tr h="370840">
                <a:tc>
                  <a:txBody>
                    <a:bodyPr/>
                    <a:lstStyle/>
                    <a:p>
                      <a:pPr algn="ctr"/>
                      <a:r>
                        <a:rPr lang="el-GR" sz="1400" b="1" dirty="0"/>
                        <a:t>ΣΥΝΟΛΟ</a:t>
                      </a:r>
                    </a:p>
                  </a:txBody>
                  <a:tcPr/>
                </a:tc>
                <a:tc>
                  <a:txBody>
                    <a:bodyPr/>
                    <a:lstStyle/>
                    <a:p>
                      <a:pPr algn="ctr"/>
                      <a:r>
                        <a:rPr lang="el-GR" dirty="0"/>
                        <a:t>25</a:t>
                      </a:r>
                    </a:p>
                  </a:txBody>
                  <a:tcPr/>
                </a:tc>
                <a:tc>
                  <a:txBody>
                    <a:bodyPr/>
                    <a:lstStyle/>
                    <a:p>
                      <a:pPr algn="ctr"/>
                      <a:r>
                        <a:rPr lang="el-GR" dirty="0"/>
                        <a:t>14</a:t>
                      </a:r>
                    </a:p>
                  </a:txBody>
                  <a:tcPr/>
                </a:tc>
                <a:tc>
                  <a:txBody>
                    <a:bodyPr/>
                    <a:lstStyle/>
                    <a:p>
                      <a:pPr algn="ctr"/>
                      <a:r>
                        <a:rPr lang="el-GR" dirty="0"/>
                        <a:t>19</a:t>
                      </a:r>
                    </a:p>
                  </a:txBody>
                  <a:tcPr/>
                </a:tc>
                <a:tc>
                  <a:txBody>
                    <a:bodyPr/>
                    <a:lstStyle/>
                    <a:p>
                      <a:pPr algn="ctr"/>
                      <a:r>
                        <a:rPr lang="el-GR" dirty="0"/>
                        <a:t>26</a:t>
                      </a:r>
                    </a:p>
                  </a:txBody>
                  <a:tcPr/>
                </a:tc>
                <a:tc>
                  <a:txBody>
                    <a:bodyPr/>
                    <a:lstStyle/>
                    <a:p>
                      <a:pPr algn="ctr"/>
                      <a:r>
                        <a:rPr lang="el-GR" dirty="0"/>
                        <a:t>14</a:t>
                      </a:r>
                    </a:p>
                  </a:txBody>
                  <a:tcPr/>
                </a:tc>
                <a:tc>
                  <a:txBody>
                    <a:bodyPr/>
                    <a:lstStyle/>
                    <a:p>
                      <a:pPr algn="ctr"/>
                      <a:r>
                        <a:rPr lang="el-GR" dirty="0"/>
                        <a:t>27</a:t>
                      </a:r>
                    </a:p>
                  </a:txBody>
                  <a:tcPr/>
                </a:tc>
                <a:tc>
                  <a:txBody>
                    <a:bodyPr/>
                    <a:lstStyle/>
                    <a:p>
                      <a:pPr algn="ctr"/>
                      <a:r>
                        <a:rPr lang="el-GR" dirty="0"/>
                        <a:t>22</a:t>
                      </a:r>
                    </a:p>
                  </a:txBody>
                  <a:tcPr/>
                </a:tc>
                <a:tc>
                  <a:txBody>
                    <a:bodyPr/>
                    <a:lstStyle/>
                    <a:p>
                      <a:pPr algn="ctr"/>
                      <a:r>
                        <a:rPr lang="el-GR" dirty="0"/>
                        <a:t>-</a:t>
                      </a:r>
                    </a:p>
                  </a:txBody>
                  <a:tcPr/>
                </a:tc>
                <a:extLst>
                  <a:ext uri="{0D108BD9-81ED-4DB2-BD59-A6C34878D82A}">
                    <a16:rowId xmlns:a16="http://schemas.microsoft.com/office/drawing/2014/main" xmlns="" val="978741188"/>
                  </a:ext>
                </a:extLst>
              </a:tr>
              <a:tr h="370840">
                <a:tc>
                  <a:txBody>
                    <a:bodyPr/>
                    <a:lstStyle/>
                    <a:p>
                      <a:pPr algn="ctr"/>
                      <a:r>
                        <a:rPr lang="el-GR" sz="1400" b="1" dirty="0"/>
                        <a:t>ΙΕΡΑΡΧΗΣΗ</a:t>
                      </a:r>
                    </a:p>
                  </a:txBody>
                  <a:tcPr/>
                </a:tc>
                <a:tc>
                  <a:txBody>
                    <a:bodyPr/>
                    <a:lstStyle/>
                    <a:p>
                      <a:pPr algn="ctr"/>
                      <a:r>
                        <a:rPr lang="el-GR" dirty="0"/>
                        <a:t>3</a:t>
                      </a:r>
                    </a:p>
                  </a:txBody>
                  <a:tcPr/>
                </a:tc>
                <a:tc>
                  <a:txBody>
                    <a:bodyPr/>
                    <a:lstStyle/>
                    <a:p>
                      <a:pPr algn="ctr"/>
                      <a:r>
                        <a:rPr lang="el-GR" dirty="0"/>
                        <a:t>6</a:t>
                      </a:r>
                    </a:p>
                  </a:txBody>
                  <a:tcPr/>
                </a:tc>
                <a:tc>
                  <a:txBody>
                    <a:bodyPr/>
                    <a:lstStyle/>
                    <a:p>
                      <a:pPr algn="ctr"/>
                      <a:r>
                        <a:rPr lang="el-GR" dirty="0"/>
                        <a:t>5</a:t>
                      </a:r>
                    </a:p>
                  </a:txBody>
                  <a:tcPr/>
                </a:tc>
                <a:tc>
                  <a:txBody>
                    <a:bodyPr/>
                    <a:lstStyle/>
                    <a:p>
                      <a:pPr algn="ctr"/>
                      <a:r>
                        <a:rPr lang="el-GR" dirty="0"/>
                        <a:t>2</a:t>
                      </a:r>
                    </a:p>
                  </a:txBody>
                  <a:tcPr/>
                </a:tc>
                <a:tc>
                  <a:txBody>
                    <a:bodyPr/>
                    <a:lstStyle/>
                    <a:p>
                      <a:pPr algn="ctr"/>
                      <a:r>
                        <a:rPr lang="el-GR" dirty="0"/>
                        <a:t>6</a:t>
                      </a:r>
                    </a:p>
                  </a:txBody>
                  <a:tcPr/>
                </a:tc>
                <a:tc>
                  <a:txBody>
                    <a:bodyPr/>
                    <a:lstStyle/>
                    <a:p>
                      <a:pPr algn="ctr"/>
                      <a:r>
                        <a:rPr lang="el-GR" dirty="0"/>
                        <a:t>1</a:t>
                      </a:r>
                    </a:p>
                  </a:txBody>
                  <a:tcPr/>
                </a:tc>
                <a:tc>
                  <a:txBody>
                    <a:bodyPr/>
                    <a:lstStyle/>
                    <a:p>
                      <a:pPr algn="ctr"/>
                      <a:r>
                        <a:rPr lang="el-GR" dirty="0"/>
                        <a:t>4</a:t>
                      </a:r>
                    </a:p>
                  </a:txBody>
                  <a:tcPr/>
                </a:tc>
                <a:tc>
                  <a:txBody>
                    <a:bodyPr/>
                    <a:lstStyle/>
                    <a:p>
                      <a:pPr algn="ctr"/>
                      <a:endParaRPr lang="el-GR" dirty="0"/>
                    </a:p>
                  </a:txBody>
                  <a:tcPr/>
                </a:tc>
                <a:extLst>
                  <a:ext uri="{0D108BD9-81ED-4DB2-BD59-A6C34878D82A}">
                    <a16:rowId xmlns:a16="http://schemas.microsoft.com/office/drawing/2014/main" xmlns="" val="2247726814"/>
                  </a:ext>
                </a:extLst>
              </a:tr>
            </a:tbl>
          </a:graphicData>
        </a:graphic>
      </p:graphicFrame>
      <p:cxnSp>
        <p:nvCxnSpPr>
          <p:cNvPr id="9" name="Ευθεία γραμμή σύνδεσης 8">
            <a:extLst>
              <a:ext uri="{FF2B5EF4-FFF2-40B4-BE49-F238E27FC236}">
                <a16:creationId xmlns:a16="http://schemas.microsoft.com/office/drawing/2014/main" xmlns="" id="{F48827EE-6D4A-46BC-AC61-48ACA815812C}"/>
              </a:ext>
            </a:extLst>
          </p:cNvPr>
          <p:cNvCxnSpPr>
            <a:cxnSpLocks/>
          </p:cNvCxnSpPr>
          <p:nvPr/>
        </p:nvCxnSpPr>
        <p:spPr>
          <a:xfrm>
            <a:off x="2032000" y="1790577"/>
            <a:ext cx="1110390" cy="933119"/>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1139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a:r>
              <a:rPr lang="el-GR" dirty="0"/>
              <a:t>Το θεωρητικό πλαίσιο της σχολής “των ανθρωπίνων σχέσεων”</a:t>
            </a:r>
            <a:br>
              <a:rPr lang="el-GR" dirty="0"/>
            </a:br>
            <a:endParaRPr lang="el-GR" dirty="0"/>
          </a:p>
        </p:txBody>
      </p:sp>
      <p:pic>
        <p:nvPicPr>
          <p:cNvPr id="26" name="Θέση εικόνας 25" descr="Κοντινή εικόνα εσωτερικού υλικού δόμησης"/>
          <p:cNvPicPr>
            <a:picLocks noGrp="1" noChangeAspect="1"/>
          </p:cNvPicPr>
          <p:nvPr>
            <p:ph type="pic" sz="quarter" idx="41"/>
          </p:nvPr>
        </p:nvPicPr>
        <p:blipFill>
          <a:blip r:embed="rId3"/>
          <a:stretch>
            <a:fillRect/>
          </a:stretch>
        </p:blipFill>
        <p:spPr>
          <a:xfrm>
            <a:off x="683800" y="1981486"/>
            <a:ext cx="1476000" cy="1476000"/>
          </a:xfrm>
        </p:spPr>
      </p:pic>
      <p:sp>
        <p:nvSpPr>
          <p:cNvPr id="5" name="Θέση κειμένου 4"/>
          <p:cNvSpPr>
            <a:spLocks noGrp="1"/>
          </p:cNvSpPr>
          <p:nvPr>
            <p:ph type="body" sz="quarter" idx="17"/>
          </p:nvPr>
        </p:nvSpPr>
        <p:spPr/>
        <p:txBody>
          <a:bodyPr rtlCol="0"/>
          <a:lstStyle/>
          <a:p>
            <a:r>
              <a:rPr lang="el-GR" dirty="0"/>
              <a:t>Οι αποφάσεις πρέπει να λαμβάνονται με αποκεντρωτικές μεθόδους</a:t>
            </a:r>
          </a:p>
        </p:txBody>
      </p:sp>
      <p:pic>
        <p:nvPicPr>
          <p:cNvPr id="28" name="Θέση εικόνας 27" descr="Μολύβι επάνω σε σχέδιο κτιρίου"/>
          <p:cNvPicPr>
            <a:picLocks noGrp="1" noChangeAspect="1"/>
          </p:cNvPicPr>
          <p:nvPr>
            <p:ph type="pic" sz="quarter" idx="42"/>
          </p:nvPr>
        </p:nvPicPr>
        <p:blipFill>
          <a:blip r:embed="rId4"/>
          <a:stretch>
            <a:fillRect/>
          </a:stretch>
        </p:blipFill>
        <p:spPr>
          <a:xfrm>
            <a:off x="3023850" y="1981486"/>
            <a:ext cx="1476000" cy="1476000"/>
          </a:xfrm>
        </p:spPr>
      </p:pic>
      <p:pic>
        <p:nvPicPr>
          <p:cNvPr id="40" name="Γραφικό 39" descr="Βιβλία"/>
          <p:cNvPicPr>
            <a:picLocks noChangeAspect="1"/>
          </p:cNvPicPr>
          <p:nvPr/>
        </p:nvPicPr>
        <p:blipFill>
          <a:blip r:embed="rId5"/>
          <a:stretch>
            <a:fillRect/>
          </a:stretch>
        </p:blipFill>
        <p:spPr>
          <a:xfrm>
            <a:off x="5111894" y="897705"/>
            <a:ext cx="687003" cy="687003"/>
          </a:xfrm>
          <a:prstGeom prst="rect">
            <a:avLst/>
          </a:prstGeom>
        </p:spPr>
      </p:pic>
      <p:sp>
        <p:nvSpPr>
          <p:cNvPr id="7" name="Θέση κειμένου 6"/>
          <p:cNvSpPr>
            <a:spLocks noGrp="1"/>
          </p:cNvSpPr>
          <p:nvPr>
            <p:ph type="body" sz="quarter" idx="33"/>
          </p:nvPr>
        </p:nvSpPr>
        <p:spPr/>
        <p:txBody>
          <a:bodyPr rtlCol="0"/>
          <a:lstStyle/>
          <a:p>
            <a:r>
              <a:rPr lang="el-GR" dirty="0"/>
              <a:t>Η οργάνωση, αναφέρεται και εξετάζει τις ομάδες και όχι τα άτομα</a:t>
            </a:r>
          </a:p>
        </p:txBody>
      </p:sp>
      <p:pic>
        <p:nvPicPr>
          <p:cNvPr id="30" name="Θέση εικόνας 29" descr="γωνιακή προβολή ουρανοξύστη από το έδαφος"/>
          <p:cNvPicPr>
            <a:picLocks noGrp="1" noChangeAspect="1"/>
          </p:cNvPicPr>
          <p:nvPr>
            <p:ph type="pic" sz="quarter" idx="43"/>
          </p:nvPr>
        </p:nvPicPr>
        <p:blipFill>
          <a:blip r:embed="rId6"/>
          <a:stretch>
            <a:fillRect/>
          </a:stretch>
        </p:blipFill>
        <p:spPr>
          <a:xfrm>
            <a:off x="5363900" y="1981485"/>
            <a:ext cx="1475999" cy="1475999"/>
          </a:xfrm>
        </p:spPr>
      </p:pic>
      <p:sp>
        <p:nvSpPr>
          <p:cNvPr id="9" name="Θέση κειμένου 8"/>
          <p:cNvSpPr>
            <a:spLocks noGrp="1"/>
          </p:cNvSpPr>
          <p:nvPr>
            <p:ph type="body" sz="quarter" idx="35"/>
          </p:nvPr>
        </p:nvSpPr>
        <p:spPr>
          <a:xfrm>
            <a:off x="5111750" y="3971290"/>
            <a:ext cx="1979930" cy="1339215"/>
          </a:xfrm>
        </p:spPr>
        <p:txBody>
          <a:bodyPr rtlCol="0"/>
          <a:lstStyle/>
          <a:p>
            <a:r>
              <a:rPr lang="el-GR" dirty="0"/>
              <a:t>Η ενσωμάτωση και η ολοκλήρωση στην ομάδα θα είναι πιο ισχυρή διαμέσου της εμπιστοσύνης, παρά με την πίεση και τις διαταγές των προϊσταμένων</a:t>
            </a:r>
          </a:p>
        </p:txBody>
      </p:sp>
      <p:pic>
        <p:nvPicPr>
          <p:cNvPr id="32" name="Θέση εικόνας 31" descr="εναέρια προβολή δικτύου αυτοκινητοδρόμων σε μεγάλη πόλη"/>
          <p:cNvPicPr>
            <a:picLocks noGrp="1" noChangeAspect="1"/>
          </p:cNvPicPr>
          <p:nvPr>
            <p:ph type="pic" sz="quarter" idx="44"/>
          </p:nvPr>
        </p:nvPicPr>
        <p:blipFill>
          <a:blip r:embed="rId7"/>
          <a:stretch>
            <a:fillRect/>
          </a:stretch>
        </p:blipFill>
        <p:spPr>
          <a:xfrm>
            <a:off x="7703950" y="1981486"/>
            <a:ext cx="1476000" cy="1476000"/>
          </a:xfrm>
        </p:spPr>
      </p:pic>
      <p:pic>
        <p:nvPicPr>
          <p:cNvPr id="45" name="Γραφικό 44" descr="Φοίνικας"/>
          <p:cNvPicPr>
            <a:picLocks noChangeAspect="1"/>
          </p:cNvPicPr>
          <p:nvPr/>
        </p:nvPicPr>
        <p:blipFill>
          <a:blip r:embed="rId8"/>
          <a:stretch>
            <a:fillRect/>
          </a:stretch>
        </p:blipFill>
        <p:spPr>
          <a:xfrm>
            <a:off x="9834373" y="863355"/>
            <a:ext cx="755703" cy="755703"/>
          </a:xfrm>
          <a:prstGeom prst="rect">
            <a:avLst/>
          </a:prstGeom>
        </p:spPr>
      </p:pic>
      <p:sp>
        <p:nvSpPr>
          <p:cNvPr id="11" name="Θέση κειμένου 10"/>
          <p:cNvSpPr>
            <a:spLocks noGrp="1"/>
          </p:cNvSpPr>
          <p:nvPr>
            <p:ph type="body" sz="quarter" idx="37"/>
          </p:nvPr>
        </p:nvSpPr>
        <p:spPr/>
        <p:txBody>
          <a:bodyPr rtlCol="0"/>
          <a:lstStyle/>
          <a:p>
            <a:r>
              <a:rPr lang="el-GR" dirty="0"/>
              <a:t>Ο επιβλέπων είναι κυρίως ένας παράγοντας επικοινωνίας, παρά καθοδήγησης</a:t>
            </a:r>
          </a:p>
        </p:txBody>
      </p:sp>
      <p:pic>
        <p:nvPicPr>
          <p:cNvPr id="34" name="Θέση εικόνας 33" descr="εικόνα ουρανοξύστη διαμερισμάτων"/>
          <p:cNvPicPr>
            <a:picLocks noGrp="1" noChangeAspect="1"/>
          </p:cNvPicPr>
          <p:nvPr>
            <p:ph type="pic" sz="quarter" idx="45"/>
          </p:nvPr>
        </p:nvPicPr>
        <p:blipFill>
          <a:blip r:embed="rId9"/>
          <a:stretch>
            <a:fillRect/>
          </a:stretch>
        </p:blipFill>
        <p:spPr>
          <a:xfrm>
            <a:off x="10044000" y="1981486"/>
            <a:ext cx="1476000" cy="1476000"/>
          </a:xfrm>
        </p:spPr>
      </p:pic>
      <p:sp>
        <p:nvSpPr>
          <p:cNvPr id="13" name="Θέση κειμένου 12"/>
          <p:cNvSpPr>
            <a:spLocks noGrp="1"/>
          </p:cNvSpPr>
          <p:nvPr>
            <p:ph type="body" sz="quarter" idx="39"/>
          </p:nvPr>
        </p:nvSpPr>
        <p:spPr/>
        <p:txBody>
          <a:bodyPr rtlCol="0"/>
          <a:lstStyle/>
          <a:p>
            <a:r>
              <a:rPr lang="el-GR" dirty="0"/>
              <a:t>Η συμμετοχή των εργαζομένων στην υλοποίηση των σκοπών της οργάνωσης, πρέπει να βασίζεται στην υπευθυνότητα και όχι στον έλεγχο</a:t>
            </a:r>
          </a:p>
        </p:txBody>
      </p:sp>
      <p:sp>
        <p:nvSpPr>
          <p:cNvPr id="3" name="Θέση υποσέλιδου 2"/>
          <p:cNvSpPr>
            <a:spLocks noGrp="1"/>
          </p:cNvSpPr>
          <p:nvPr>
            <p:ph type="ftr" sz="quarter" idx="10"/>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62</a:t>
            </a:fld>
            <a:endParaRPr lang="el-GR" dirty="0"/>
          </a:p>
        </p:txBody>
      </p:sp>
      <p:sp>
        <p:nvSpPr>
          <p:cNvPr id="15" name="Τίτλος 1"/>
          <p:cNvSpPr>
            <a:spLocks noGrp="1"/>
          </p:cNvSpPr>
          <p:nvPr/>
        </p:nvSpPr>
        <p:spPr>
          <a:xfrm>
            <a:off x="425015" y="883783"/>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algn="ctr"/>
            <a:r>
              <a:rPr lang="el-GR" sz="1600" dirty="0"/>
              <a:t>Παρά τις διαφοροποιήσεις τους, όσον αφορά στη μεθοδολογική προσέγγιση ή την εστίαση του ερευνητικού ενδιαφέροντος, οι βασικοί εκπρόσωποι που προαναφέρθηκαν, ανάπτυξαν ένα σύνολο αρχών που στοιχειοθετεί το θεωρητικό πλαίσιο της σχολής “των ανθρωπίνων σχέσεων”, εκ των οποίων οι κυριότερες, είναι:</a:t>
            </a:r>
          </a:p>
        </p:txBody>
      </p:sp>
      <p:sp>
        <p:nvSpPr>
          <p:cNvPr id="29" name="Τίτλος 1"/>
          <p:cNvSpPr>
            <a:spLocks noGrp="1"/>
          </p:cNvSpPr>
          <p:nvPr/>
        </p:nvSpPr>
        <p:spPr>
          <a:xfrm>
            <a:off x="5945505" y="1038225"/>
            <a:ext cx="9144000" cy="1755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dirty="0"/>
          </a:p>
        </p:txBody>
      </p:sp>
      <p:grpSp>
        <p:nvGrpSpPr>
          <p:cNvPr id="31" name="Γραφικό 4" descr="Κοινή χρήση"/>
          <p:cNvGrpSpPr/>
          <p:nvPr/>
        </p:nvGrpSpPr>
        <p:grpSpPr>
          <a:xfrm>
            <a:off x="8122285" y="2513965"/>
            <a:ext cx="758190" cy="554355"/>
            <a:chOff x="5683091" y="3030538"/>
            <a:chExt cx="911366" cy="772318"/>
          </a:xfrm>
          <a:effectLst/>
        </p:grpSpPr>
        <p:sp>
          <p:nvSpPr>
            <p:cNvPr id="33" name="Ελεύθερη σχεδίαση: Σχήμα 10"/>
            <p:cNvSpPr/>
            <p:nvPr/>
          </p:nvSpPr>
          <p:spPr>
            <a:xfrm>
              <a:off x="5889607" y="3030538"/>
              <a:ext cx="704850" cy="571500"/>
            </a:xfrm>
            <a:custGeom>
              <a:avLst/>
              <a:gdLst>
                <a:gd name="connsiteX0" fmla="*/ 702469 w 704850"/>
                <a:gd name="connsiteY0" fmla="*/ 235744 h 571500"/>
                <a:gd name="connsiteX1" fmla="*/ 430054 w 704850"/>
                <a:gd name="connsiteY1" fmla="*/ 7144 h 571500"/>
                <a:gd name="connsiteX2" fmla="*/ 430054 w 704850"/>
                <a:gd name="connsiteY2" fmla="*/ 140494 h 571500"/>
                <a:gd name="connsiteX3" fmla="*/ 7144 w 704850"/>
                <a:gd name="connsiteY3" fmla="*/ 569119 h 571500"/>
                <a:gd name="connsiteX4" fmla="*/ 430054 w 704850"/>
                <a:gd name="connsiteY4" fmla="*/ 340519 h 571500"/>
                <a:gd name="connsiteX5" fmla="*/ 430054 w 704850"/>
                <a:gd name="connsiteY5" fmla="*/ 464344 h 571500"/>
                <a:gd name="connsiteX6" fmla="*/ 702469 w 704850"/>
                <a:gd name="connsiteY6" fmla="*/ 2357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50" h="571500">
                  <a:moveTo>
                    <a:pt x="702469" y="235744"/>
                  </a:moveTo>
                  <a:lnTo>
                    <a:pt x="430054" y="7144"/>
                  </a:lnTo>
                  <a:lnTo>
                    <a:pt x="430054" y="140494"/>
                  </a:lnTo>
                  <a:cubicBezTo>
                    <a:pt x="12859" y="144304"/>
                    <a:pt x="7144" y="569119"/>
                    <a:pt x="7144" y="569119"/>
                  </a:cubicBezTo>
                  <a:cubicBezTo>
                    <a:pt x="7144" y="569119"/>
                    <a:pt x="95726" y="343376"/>
                    <a:pt x="430054" y="340519"/>
                  </a:cubicBezTo>
                  <a:lnTo>
                    <a:pt x="430054" y="464344"/>
                  </a:lnTo>
                  <a:lnTo>
                    <a:pt x="702469" y="235744"/>
                  </a:lnTo>
                  <a:close/>
                </a:path>
              </a:pathLst>
            </a:custGeom>
            <a:solidFill>
              <a:schemeClr val="bg1"/>
            </a:solidFill>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dirty="0">
                <a:solidFill>
                  <a:schemeClr val="bg1"/>
                </a:solidFill>
                <a:highlight>
                  <a:srgbClr val="FFFF00"/>
                </a:highlight>
              </a:endParaRPr>
            </a:p>
          </p:txBody>
        </p:sp>
        <p:sp>
          <p:nvSpPr>
            <p:cNvPr id="35" name="Ελεύθερη σχεδίαση: Σχήμα 11"/>
            <p:cNvSpPr/>
            <p:nvPr/>
          </p:nvSpPr>
          <p:spPr>
            <a:xfrm>
              <a:off x="5683091" y="3088481"/>
              <a:ext cx="714375" cy="714375"/>
            </a:xfrm>
            <a:custGeom>
              <a:avLst/>
              <a:gdLst>
                <a:gd name="connsiteX0" fmla="*/ 654844 w 714375"/>
                <a:gd name="connsiteY0" fmla="*/ 411956 h 714375"/>
                <a:gd name="connsiteX1" fmla="*/ 654844 w 714375"/>
                <a:gd name="connsiteY1" fmla="*/ 654844 h 714375"/>
                <a:gd name="connsiteX2" fmla="*/ 64294 w 714375"/>
                <a:gd name="connsiteY2" fmla="*/ 654844 h 714375"/>
                <a:gd name="connsiteX3" fmla="*/ 64294 w 714375"/>
                <a:gd name="connsiteY3" fmla="*/ 64294 h 714375"/>
                <a:gd name="connsiteX4" fmla="*/ 489109 w 714375"/>
                <a:gd name="connsiteY4" fmla="*/ 64294 h 714375"/>
                <a:gd name="connsiteX5" fmla="*/ 489109 w 714375"/>
                <a:gd name="connsiteY5" fmla="*/ 7144 h 714375"/>
                <a:gd name="connsiteX6" fmla="*/ 7144 w 714375"/>
                <a:gd name="connsiteY6" fmla="*/ 7144 h 714375"/>
                <a:gd name="connsiteX7" fmla="*/ 7144 w 714375"/>
                <a:gd name="connsiteY7" fmla="*/ 711994 h 714375"/>
                <a:gd name="connsiteX8" fmla="*/ 711994 w 714375"/>
                <a:gd name="connsiteY8" fmla="*/ 709136 h 714375"/>
                <a:gd name="connsiteX9" fmla="*/ 711994 w 714375"/>
                <a:gd name="connsiteY9" fmla="*/ 363379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5" h="714375">
                  <a:moveTo>
                    <a:pt x="654844" y="411956"/>
                  </a:moveTo>
                  <a:lnTo>
                    <a:pt x="654844" y="654844"/>
                  </a:lnTo>
                  <a:lnTo>
                    <a:pt x="64294" y="654844"/>
                  </a:lnTo>
                  <a:lnTo>
                    <a:pt x="64294" y="64294"/>
                  </a:lnTo>
                  <a:lnTo>
                    <a:pt x="489109" y="64294"/>
                  </a:lnTo>
                  <a:lnTo>
                    <a:pt x="489109" y="7144"/>
                  </a:lnTo>
                  <a:lnTo>
                    <a:pt x="7144" y="7144"/>
                  </a:lnTo>
                  <a:lnTo>
                    <a:pt x="7144" y="711994"/>
                  </a:lnTo>
                  <a:lnTo>
                    <a:pt x="711994" y="709136"/>
                  </a:lnTo>
                  <a:lnTo>
                    <a:pt x="711994" y="363379"/>
                  </a:lnTo>
                  <a:close/>
                </a:path>
              </a:pathLst>
            </a:custGeom>
            <a:solidFill>
              <a:schemeClr val="bg1"/>
            </a:solidFill>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4" name="Γραφικό 6" descr="Λήψη"/>
          <p:cNvGrpSpPr/>
          <p:nvPr/>
        </p:nvGrpSpPr>
        <p:grpSpPr>
          <a:xfrm>
            <a:off x="3309620" y="2332355"/>
            <a:ext cx="908685" cy="747395"/>
            <a:chOff x="8567738" y="1730375"/>
            <a:chExt cx="914400" cy="914400"/>
          </a:xfrm>
          <a:solidFill>
            <a:schemeClr val="bg1"/>
          </a:solidFill>
        </p:grpSpPr>
        <p:sp>
          <p:nvSpPr>
            <p:cNvPr id="46" name="Ελεύθερη σχεδίαση: Σχήμα 14"/>
            <p:cNvSpPr/>
            <p:nvPr/>
          </p:nvSpPr>
          <p:spPr>
            <a:xfrm>
              <a:off x="8822532" y="1875631"/>
              <a:ext cx="400050" cy="504825"/>
            </a:xfrm>
            <a:custGeom>
              <a:avLst/>
              <a:gdLst>
                <a:gd name="connsiteX0" fmla="*/ 397669 w 400050"/>
                <a:gd name="connsiteY0" fmla="*/ 273844 h 504825"/>
                <a:gd name="connsiteX1" fmla="*/ 278606 w 400050"/>
                <a:gd name="connsiteY1" fmla="*/ 273844 h 504825"/>
                <a:gd name="connsiteX2" fmla="*/ 278606 w 400050"/>
                <a:gd name="connsiteY2" fmla="*/ 7144 h 504825"/>
                <a:gd name="connsiteX3" fmla="*/ 126206 w 400050"/>
                <a:gd name="connsiteY3" fmla="*/ 7144 h 504825"/>
                <a:gd name="connsiteX4" fmla="*/ 126206 w 400050"/>
                <a:gd name="connsiteY4" fmla="*/ 273844 h 504825"/>
                <a:gd name="connsiteX5" fmla="*/ 7144 w 400050"/>
                <a:gd name="connsiteY5" fmla="*/ 273844 h 504825"/>
                <a:gd name="connsiteX6" fmla="*/ 202406 w 400050"/>
                <a:gd name="connsiteY6" fmla="*/ 502444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504825">
                  <a:moveTo>
                    <a:pt x="397669" y="273844"/>
                  </a:moveTo>
                  <a:lnTo>
                    <a:pt x="278606" y="273844"/>
                  </a:lnTo>
                  <a:lnTo>
                    <a:pt x="278606" y="7144"/>
                  </a:lnTo>
                  <a:lnTo>
                    <a:pt x="126206" y="7144"/>
                  </a:lnTo>
                  <a:lnTo>
                    <a:pt x="126206" y="273844"/>
                  </a:lnTo>
                  <a:lnTo>
                    <a:pt x="7144" y="273844"/>
                  </a:lnTo>
                  <a:lnTo>
                    <a:pt x="202406" y="50244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47" name="Ελεύθερη σχεδίαση: Σχήμα 16"/>
            <p:cNvSpPr/>
            <p:nvPr/>
          </p:nvSpPr>
          <p:spPr>
            <a:xfrm>
              <a:off x="8722519" y="2256631"/>
              <a:ext cx="600075" cy="238125"/>
            </a:xfrm>
            <a:custGeom>
              <a:avLst/>
              <a:gdLst>
                <a:gd name="connsiteX0" fmla="*/ 540544 w 600075"/>
                <a:gd name="connsiteY0" fmla="*/ 7144 h 238125"/>
                <a:gd name="connsiteX1" fmla="*/ 540544 w 600075"/>
                <a:gd name="connsiteY1" fmla="*/ 178594 h 238125"/>
                <a:gd name="connsiteX2" fmla="*/ 64294 w 600075"/>
                <a:gd name="connsiteY2" fmla="*/ 178594 h 238125"/>
                <a:gd name="connsiteX3" fmla="*/ 64294 w 600075"/>
                <a:gd name="connsiteY3" fmla="*/ 7144 h 238125"/>
                <a:gd name="connsiteX4" fmla="*/ 7144 w 600075"/>
                <a:gd name="connsiteY4" fmla="*/ 7144 h 238125"/>
                <a:gd name="connsiteX5" fmla="*/ 7144 w 600075"/>
                <a:gd name="connsiteY5" fmla="*/ 235744 h 238125"/>
                <a:gd name="connsiteX6" fmla="*/ 597694 w 600075"/>
                <a:gd name="connsiteY6" fmla="*/ 235744 h 238125"/>
                <a:gd name="connsiteX7" fmla="*/ 597694 w 600075"/>
                <a:gd name="connsiteY7"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238125">
                  <a:moveTo>
                    <a:pt x="540544" y="7144"/>
                  </a:moveTo>
                  <a:lnTo>
                    <a:pt x="540544" y="178594"/>
                  </a:lnTo>
                  <a:lnTo>
                    <a:pt x="64294" y="178594"/>
                  </a:lnTo>
                  <a:lnTo>
                    <a:pt x="64294" y="7144"/>
                  </a:lnTo>
                  <a:lnTo>
                    <a:pt x="7144" y="7144"/>
                  </a:lnTo>
                  <a:lnTo>
                    <a:pt x="7144" y="235744"/>
                  </a:lnTo>
                  <a:lnTo>
                    <a:pt x="597694" y="235744"/>
                  </a:lnTo>
                  <a:lnTo>
                    <a:pt x="597694" y="714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48" name="Γραφικό 20" descr="Επανάληψη"/>
          <p:cNvGrpSpPr/>
          <p:nvPr/>
        </p:nvGrpSpPr>
        <p:grpSpPr>
          <a:xfrm>
            <a:off x="1137920" y="2378710"/>
            <a:ext cx="657860" cy="679450"/>
            <a:chOff x="2792404" y="2595563"/>
            <a:chExt cx="914400" cy="914400"/>
          </a:xfrm>
          <a:solidFill>
            <a:schemeClr val="bg1"/>
          </a:solidFill>
        </p:grpSpPr>
        <p:sp>
          <p:nvSpPr>
            <p:cNvPr id="49" name="Ελεύθερη σχεδίαση: Σχήμα 24"/>
            <p:cNvSpPr/>
            <p:nvPr/>
          </p:nvSpPr>
          <p:spPr>
            <a:xfrm>
              <a:off x="2801453" y="2693194"/>
              <a:ext cx="771525" cy="457200"/>
            </a:xfrm>
            <a:custGeom>
              <a:avLst/>
              <a:gdLst>
                <a:gd name="connsiteX0" fmla="*/ 190024 w 771525"/>
                <a:gd name="connsiteY0" fmla="*/ 451009 h 457200"/>
                <a:gd name="connsiteX1" fmla="*/ 372904 w 771525"/>
                <a:gd name="connsiteY1" fmla="*/ 268129 h 457200"/>
                <a:gd name="connsiteX2" fmla="*/ 270986 w 771525"/>
                <a:gd name="connsiteY2" fmla="*/ 268129 h 457200"/>
                <a:gd name="connsiteX3" fmla="*/ 450056 w 771525"/>
                <a:gd name="connsiteY3" fmla="*/ 158591 h 457200"/>
                <a:gd name="connsiteX4" fmla="*/ 582454 w 771525"/>
                <a:gd name="connsiteY4" fmla="*/ 209074 h 457200"/>
                <a:gd name="connsiteX5" fmla="*/ 768191 w 771525"/>
                <a:gd name="connsiteY5" fmla="*/ 209074 h 457200"/>
                <a:gd name="connsiteX6" fmla="*/ 450056 w 771525"/>
                <a:gd name="connsiteY6" fmla="*/ 7144 h 457200"/>
                <a:gd name="connsiteX7" fmla="*/ 110014 w 771525"/>
                <a:gd name="connsiteY7" fmla="*/ 268129 h 457200"/>
                <a:gd name="connsiteX8" fmla="*/ 7144 w 771525"/>
                <a:gd name="connsiteY8" fmla="*/ 268129 h 457200"/>
                <a:gd name="connsiteX9" fmla="*/ 190024 w 771525"/>
                <a:gd name="connsiteY9" fmla="*/ 45100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190024" y="451009"/>
                  </a:moveTo>
                  <a:lnTo>
                    <a:pt x="372904" y="268129"/>
                  </a:lnTo>
                  <a:lnTo>
                    <a:pt x="270986" y="268129"/>
                  </a:lnTo>
                  <a:cubicBezTo>
                    <a:pt x="304324" y="203359"/>
                    <a:pt x="371951" y="158591"/>
                    <a:pt x="450056" y="158591"/>
                  </a:cubicBezTo>
                  <a:cubicBezTo>
                    <a:pt x="500539" y="158591"/>
                    <a:pt x="547211" y="177641"/>
                    <a:pt x="582454" y="209074"/>
                  </a:cubicBezTo>
                  <a:lnTo>
                    <a:pt x="768191" y="209074"/>
                  </a:lnTo>
                  <a:cubicBezTo>
                    <a:pt x="711994" y="89059"/>
                    <a:pt x="590074" y="7144"/>
                    <a:pt x="450056" y="7144"/>
                  </a:cubicBezTo>
                  <a:cubicBezTo>
                    <a:pt x="287179" y="7144"/>
                    <a:pt x="150019" y="117634"/>
                    <a:pt x="110014" y="268129"/>
                  </a:cubicBezTo>
                  <a:lnTo>
                    <a:pt x="7144" y="268129"/>
                  </a:lnTo>
                  <a:lnTo>
                    <a:pt x="190024" y="45100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0" name="Ελεύθερη σχεδίαση: Σχήμα 25"/>
            <p:cNvSpPr/>
            <p:nvPr/>
          </p:nvSpPr>
          <p:spPr>
            <a:xfrm>
              <a:off x="2925278" y="2954179"/>
              <a:ext cx="771525" cy="457200"/>
            </a:xfrm>
            <a:custGeom>
              <a:avLst/>
              <a:gdLst>
                <a:gd name="connsiteX0" fmla="*/ 768191 w 771525"/>
                <a:gd name="connsiteY0" fmla="*/ 190024 h 457200"/>
                <a:gd name="connsiteX1" fmla="*/ 585311 w 771525"/>
                <a:gd name="connsiteY1" fmla="*/ 7144 h 457200"/>
                <a:gd name="connsiteX2" fmla="*/ 402431 w 771525"/>
                <a:gd name="connsiteY2" fmla="*/ 190024 h 457200"/>
                <a:gd name="connsiteX3" fmla="*/ 505301 w 771525"/>
                <a:gd name="connsiteY3" fmla="*/ 190024 h 457200"/>
                <a:gd name="connsiteX4" fmla="*/ 326231 w 771525"/>
                <a:gd name="connsiteY4" fmla="*/ 299561 h 457200"/>
                <a:gd name="connsiteX5" fmla="*/ 193834 w 771525"/>
                <a:gd name="connsiteY5" fmla="*/ 249079 h 457200"/>
                <a:gd name="connsiteX6" fmla="*/ 7144 w 771525"/>
                <a:gd name="connsiteY6" fmla="*/ 249079 h 457200"/>
                <a:gd name="connsiteX7" fmla="*/ 326231 w 771525"/>
                <a:gd name="connsiteY7" fmla="*/ 451009 h 457200"/>
                <a:gd name="connsiteX8" fmla="*/ 666274 w 771525"/>
                <a:gd name="connsiteY8" fmla="*/ 190024 h 457200"/>
                <a:gd name="connsiteX9" fmla="*/ 768191 w 771525"/>
                <a:gd name="connsiteY9" fmla="*/ 19002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25" h="457200">
                  <a:moveTo>
                    <a:pt x="768191" y="190024"/>
                  </a:moveTo>
                  <a:lnTo>
                    <a:pt x="585311" y="7144"/>
                  </a:lnTo>
                  <a:lnTo>
                    <a:pt x="402431" y="190024"/>
                  </a:lnTo>
                  <a:lnTo>
                    <a:pt x="505301" y="190024"/>
                  </a:lnTo>
                  <a:cubicBezTo>
                    <a:pt x="471964" y="254794"/>
                    <a:pt x="404336" y="299561"/>
                    <a:pt x="326231" y="299561"/>
                  </a:cubicBezTo>
                  <a:cubicBezTo>
                    <a:pt x="275749" y="299561"/>
                    <a:pt x="229076" y="280511"/>
                    <a:pt x="193834" y="249079"/>
                  </a:cubicBezTo>
                  <a:lnTo>
                    <a:pt x="7144" y="249079"/>
                  </a:lnTo>
                  <a:cubicBezTo>
                    <a:pt x="64294" y="369094"/>
                    <a:pt x="185261" y="451009"/>
                    <a:pt x="326231" y="451009"/>
                  </a:cubicBezTo>
                  <a:cubicBezTo>
                    <a:pt x="489109" y="451009"/>
                    <a:pt x="626269" y="340519"/>
                    <a:pt x="666274" y="190024"/>
                  </a:cubicBezTo>
                  <a:lnTo>
                    <a:pt x="768191" y="190024"/>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grpSp>
        <p:nvGrpSpPr>
          <p:cNvPr id="51" name="Γραφικό 8" descr="Γρανάζια"/>
          <p:cNvGrpSpPr/>
          <p:nvPr/>
        </p:nvGrpSpPr>
        <p:grpSpPr>
          <a:xfrm>
            <a:off x="5668010" y="2355215"/>
            <a:ext cx="857250" cy="696595"/>
            <a:chOff x="7653338" y="3972719"/>
            <a:chExt cx="914400" cy="914400"/>
          </a:xfrm>
          <a:solidFill>
            <a:schemeClr val="bg1"/>
          </a:solidFill>
        </p:grpSpPr>
        <p:sp>
          <p:nvSpPr>
            <p:cNvPr id="52" name="Ελεύθερη σχεδίαση: Σχήμα 27"/>
            <p:cNvSpPr/>
            <p:nvPr/>
          </p:nvSpPr>
          <p:spPr>
            <a:xfrm>
              <a:off x="8008144" y="4046538"/>
              <a:ext cx="419100" cy="419100"/>
            </a:xfrm>
            <a:custGeom>
              <a:avLst/>
              <a:gdLst>
                <a:gd name="connsiteX0" fmla="*/ 210026 w 419100"/>
                <a:gd name="connsiteY0" fmla="*/ 281464 h 419100"/>
                <a:gd name="connsiteX1" fmla="*/ 138589 w 419100"/>
                <a:gd name="connsiteY1" fmla="*/ 210026 h 419100"/>
                <a:gd name="connsiteX2" fmla="*/ 210026 w 419100"/>
                <a:gd name="connsiteY2" fmla="*/ 138589 h 419100"/>
                <a:gd name="connsiteX3" fmla="*/ 281464 w 419100"/>
                <a:gd name="connsiteY3" fmla="*/ 210026 h 419100"/>
                <a:gd name="connsiteX4" fmla="*/ 210026 w 419100"/>
                <a:gd name="connsiteY4" fmla="*/ 281464 h 419100"/>
                <a:gd name="connsiteX5" fmla="*/ 370999 w 419100"/>
                <a:gd name="connsiteY5" fmla="*/ 165259 h 419100"/>
                <a:gd name="connsiteX6" fmla="*/ 355759 w 419100"/>
                <a:gd name="connsiteY6" fmla="*/ 128111 h 419100"/>
                <a:gd name="connsiteX7" fmla="*/ 370999 w 419100"/>
                <a:gd name="connsiteY7" fmla="*/ 83344 h 419100"/>
                <a:gd name="connsiteX8" fmla="*/ 336709 w 419100"/>
                <a:gd name="connsiteY8" fmla="*/ 49054 h 419100"/>
                <a:gd name="connsiteX9" fmla="*/ 291941 w 419100"/>
                <a:gd name="connsiteY9" fmla="*/ 64294 h 419100"/>
                <a:gd name="connsiteX10" fmla="*/ 254794 w 419100"/>
                <a:gd name="connsiteY10" fmla="*/ 49054 h 419100"/>
                <a:gd name="connsiteX11" fmla="*/ 233839 w 419100"/>
                <a:gd name="connsiteY11" fmla="*/ 7144 h 419100"/>
                <a:gd name="connsiteX12" fmla="*/ 186214 w 419100"/>
                <a:gd name="connsiteY12" fmla="*/ 7144 h 419100"/>
                <a:gd name="connsiteX13" fmla="*/ 165259 w 419100"/>
                <a:gd name="connsiteY13" fmla="*/ 49054 h 419100"/>
                <a:gd name="connsiteX14" fmla="*/ 128111 w 419100"/>
                <a:gd name="connsiteY14" fmla="*/ 64294 h 419100"/>
                <a:gd name="connsiteX15" fmla="*/ 83344 w 419100"/>
                <a:gd name="connsiteY15" fmla="*/ 49054 h 419100"/>
                <a:gd name="connsiteX16" fmla="*/ 49054 w 419100"/>
                <a:gd name="connsiteY16" fmla="*/ 83344 h 419100"/>
                <a:gd name="connsiteX17" fmla="*/ 64294 w 419100"/>
                <a:gd name="connsiteY17" fmla="*/ 128111 h 419100"/>
                <a:gd name="connsiteX18" fmla="*/ 49054 w 419100"/>
                <a:gd name="connsiteY18" fmla="*/ 165259 h 419100"/>
                <a:gd name="connsiteX19" fmla="*/ 7144 w 419100"/>
                <a:gd name="connsiteY19" fmla="*/ 186214 h 419100"/>
                <a:gd name="connsiteX20" fmla="*/ 7144 w 419100"/>
                <a:gd name="connsiteY20" fmla="*/ 233839 h 419100"/>
                <a:gd name="connsiteX21" fmla="*/ 49054 w 419100"/>
                <a:gd name="connsiteY21" fmla="*/ 254794 h 419100"/>
                <a:gd name="connsiteX22" fmla="*/ 64294 w 419100"/>
                <a:gd name="connsiteY22" fmla="*/ 291941 h 419100"/>
                <a:gd name="connsiteX23" fmla="*/ 49054 w 419100"/>
                <a:gd name="connsiteY23" fmla="*/ 336709 h 419100"/>
                <a:gd name="connsiteX24" fmla="*/ 82391 w 419100"/>
                <a:gd name="connsiteY24" fmla="*/ 370046 h 419100"/>
                <a:gd name="connsiteX25" fmla="*/ 127159 w 419100"/>
                <a:gd name="connsiteY25" fmla="*/ 354806 h 419100"/>
                <a:gd name="connsiteX26" fmla="*/ 164306 w 419100"/>
                <a:gd name="connsiteY26" fmla="*/ 370046 h 419100"/>
                <a:gd name="connsiteX27" fmla="*/ 185261 w 419100"/>
                <a:gd name="connsiteY27" fmla="*/ 411956 h 419100"/>
                <a:gd name="connsiteX28" fmla="*/ 232886 w 419100"/>
                <a:gd name="connsiteY28" fmla="*/ 411956 h 419100"/>
                <a:gd name="connsiteX29" fmla="*/ 253841 w 419100"/>
                <a:gd name="connsiteY29" fmla="*/ 370046 h 419100"/>
                <a:gd name="connsiteX30" fmla="*/ 290989 w 419100"/>
                <a:gd name="connsiteY30" fmla="*/ 354806 h 419100"/>
                <a:gd name="connsiteX31" fmla="*/ 335756 w 419100"/>
                <a:gd name="connsiteY31" fmla="*/ 370046 h 419100"/>
                <a:gd name="connsiteX32" fmla="*/ 370046 w 419100"/>
                <a:gd name="connsiteY32" fmla="*/ 336709 h 419100"/>
                <a:gd name="connsiteX33" fmla="*/ 354806 w 419100"/>
                <a:gd name="connsiteY33" fmla="*/ 291941 h 419100"/>
                <a:gd name="connsiteX34" fmla="*/ 370999 w 419100"/>
                <a:gd name="connsiteY34" fmla="*/ 254794 h 419100"/>
                <a:gd name="connsiteX35" fmla="*/ 412909 w 419100"/>
                <a:gd name="connsiteY35" fmla="*/ 233839 h 419100"/>
                <a:gd name="connsiteX36" fmla="*/ 412909 w 419100"/>
                <a:gd name="connsiteY36" fmla="*/ 186214 h 419100"/>
                <a:gd name="connsiteX37" fmla="*/ 370999 w 419100"/>
                <a:gd name="connsiteY37" fmla="*/ 16525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419100">
                  <a:moveTo>
                    <a:pt x="210026" y="281464"/>
                  </a:moveTo>
                  <a:cubicBezTo>
                    <a:pt x="170021" y="281464"/>
                    <a:pt x="138589" y="249079"/>
                    <a:pt x="138589" y="210026"/>
                  </a:cubicBezTo>
                  <a:cubicBezTo>
                    <a:pt x="138589" y="170974"/>
                    <a:pt x="170974" y="138589"/>
                    <a:pt x="210026" y="138589"/>
                  </a:cubicBezTo>
                  <a:cubicBezTo>
                    <a:pt x="250031" y="138589"/>
                    <a:pt x="281464" y="170974"/>
                    <a:pt x="281464" y="210026"/>
                  </a:cubicBezTo>
                  <a:cubicBezTo>
                    <a:pt x="281464" y="249079"/>
                    <a:pt x="249079" y="281464"/>
                    <a:pt x="210026" y="281464"/>
                  </a:cubicBezTo>
                  <a:close/>
                  <a:moveTo>
                    <a:pt x="370999" y="165259"/>
                  </a:moveTo>
                  <a:cubicBezTo>
                    <a:pt x="367189" y="151924"/>
                    <a:pt x="362426" y="139541"/>
                    <a:pt x="355759" y="128111"/>
                  </a:cubicBezTo>
                  <a:lnTo>
                    <a:pt x="370999" y="83344"/>
                  </a:lnTo>
                  <a:lnTo>
                    <a:pt x="336709" y="49054"/>
                  </a:lnTo>
                  <a:lnTo>
                    <a:pt x="291941" y="64294"/>
                  </a:lnTo>
                  <a:cubicBezTo>
                    <a:pt x="280511" y="57626"/>
                    <a:pt x="268129" y="52864"/>
                    <a:pt x="254794" y="49054"/>
                  </a:cubicBezTo>
                  <a:lnTo>
                    <a:pt x="233839" y="7144"/>
                  </a:lnTo>
                  <a:lnTo>
                    <a:pt x="186214" y="7144"/>
                  </a:lnTo>
                  <a:lnTo>
                    <a:pt x="165259" y="49054"/>
                  </a:lnTo>
                  <a:cubicBezTo>
                    <a:pt x="151924" y="52864"/>
                    <a:pt x="139541" y="57626"/>
                    <a:pt x="128111" y="64294"/>
                  </a:cubicBezTo>
                  <a:lnTo>
                    <a:pt x="83344" y="49054"/>
                  </a:lnTo>
                  <a:lnTo>
                    <a:pt x="49054" y="83344"/>
                  </a:lnTo>
                  <a:lnTo>
                    <a:pt x="64294" y="128111"/>
                  </a:lnTo>
                  <a:cubicBezTo>
                    <a:pt x="57626" y="139541"/>
                    <a:pt x="52864" y="151924"/>
                    <a:pt x="49054" y="165259"/>
                  </a:cubicBezTo>
                  <a:lnTo>
                    <a:pt x="7144" y="186214"/>
                  </a:lnTo>
                  <a:lnTo>
                    <a:pt x="7144" y="233839"/>
                  </a:lnTo>
                  <a:lnTo>
                    <a:pt x="49054" y="254794"/>
                  </a:lnTo>
                  <a:cubicBezTo>
                    <a:pt x="52864" y="268129"/>
                    <a:pt x="57626" y="280511"/>
                    <a:pt x="64294" y="291941"/>
                  </a:cubicBezTo>
                  <a:lnTo>
                    <a:pt x="49054" y="336709"/>
                  </a:lnTo>
                  <a:lnTo>
                    <a:pt x="82391" y="370046"/>
                  </a:lnTo>
                  <a:lnTo>
                    <a:pt x="127159" y="354806"/>
                  </a:lnTo>
                  <a:cubicBezTo>
                    <a:pt x="138589" y="361474"/>
                    <a:pt x="150971" y="366236"/>
                    <a:pt x="164306" y="370046"/>
                  </a:cubicBezTo>
                  <a:lnTo>
                    <a:pt x="185261" y="411956"/>
                  </a:lnTo>
                  <a:lnTo>
                    <a:pt x="232886" y="411956"/>
                  </a:lnTo>
                  <a:lnTo>
                    <a:pt x="253841" y="370046"/>
                  </a:lnTo>
                  <a:cubicBezTo>
                    <a:pt x="267176" y="366236"/>
                    <a:pt x="279559" y="361474"/>
                    <a:pt x="290989" y="354806"/>
                  </a:cubicBezTo>
                  <a:lnTo>
                    <a:pt x="335756" y="370046"/>
                  </a:lnTo>
                  <a:lnTo>
                    <a:pt x="370046" y="336709"/>
                  </a:lnTo>
                  <a:lnTo>
                    <a:pt x="354806" y="291941"/>
                  </a:lnTo>
                  <a:cubicBezTo>
                    <a:pt x="361474" y="280511"/>
                    <a:pt x="367189" y="267176"/>
                    <a:pt x="370999" y="254794"/>
                  </a:cubicBezTo>
                  <a:lnTo>
                    <a:pt x="412909" y="233839"/>
                  </a:lnTo>
                  <a:lnTo>
                    <a:pt x="412909" y="186214"/>
                  </a:lnTo>
                  <a:lnTo>
                    <a:pt x="370999" y="16525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3" name="Ελεύθερη σχεδίαση: Σχήμα 28"/>
            <p:cNvSpPr/>
            <p:nvPr/>
          </p:nvSpPr>
          <p:spPr>
            <a:xfrm>
              <a:off x="7792879" y="4393248"/>
              <a:ext cx="419100" cy="419100"/>
            </a:xfrm>
            <a:custGeom>
              <a:avLst/>
              <a:gdLst>
                <a:gd name="connsiteX0" fmla="*/ 210026 w 419100"/>
                <a:gd name="connsiteY0" fmla="*/ 281464 h 419100"/>
                <a:gd name="connsiteX1" fmla="*/ 138589 w 419100"/>
                <a:gd name="connsiteY1" fmla="*/ 210026 h 419100"/>
                <a:gd name="connsiteX2" fmla="*/ 210026 w 419100"/>
                <a:gd name="connsiteY2" fmla="*/ 138589 h 419100"/>
                <a:gd name="connsiteX3" fmla="*/ 281464 w 419100"/>
                <a:gd name="connsiteY3" fmla="*/ 210026 h 419100"/>
                <a:gd name="connsiteX4" fmla="*/ 210026 w 419100"/>
                <a:gd name="connsiteY4" fmla="*/ 281464 h 419100"/>
                <a:gd name="connsiteX5" fmla="*/ 210026 w 419100"/>
                <a:gd name="connsiteY5" fmla="*/ 281464 h 419100"/>
                <a:gd name="connsiteX6" fmla="*/ 355759 w 419100"/>
                <a:gd name="connsiteY6" fmla="*/ 128111 h 419100"/>
                <a:gd name="connsiteX7" fmla="*/ 370999 w 419100"/>
                <a:gd name="connsiteY7" fmla="*/ 83344 h 419100"/>
                <a:gd name="connsiteX8" fmla="*/ 336709 w 419100"/>
                <a:gd name="connsiteY8" fmla="*/ 49054 h 419100"/>
                <a:gd name="connsiteX9" fmla="*/ 291941 w 419100"/>
                <a:gd name="connsiteY9" fmla="*/ 64294 h 419100"/>
                <a:gd name="connsiteX10" fmla="*/ 254794 w 419100"/>
                <a:gd name="connsiteY10" fmla="*/ 49054 h 419100"/>
                <a:gd name="connsiteX11" fmla="*/ 233839 w 419100"/>
                <a:gd name="connsiteY11" fmla="*/ 7144 h 419100"/>
                <a:gd name="connsiteX12" fmla="*/ 186214 w 419100"/>
                <a:gd name="connsiteY12" fmla="*/ 7144 h 419100"/>
                <a:gd name="connsiteX13" fmla="*/ 165259 w 419100"/>
                <a:gd name="connsiteY13" fmla="*/ 49054 h 419100"/>
                <a:gd name="connsiteX14" fmla="*/ 128111 w 419100"/>
                <a:gd name="connsiteY14" fmla="*/ 64294 h 419100"/>
                <a:gd name="connsiteX15" fmla="*/ 83344 w 419100"/>
                <a:gd name="connsiteY15" fmla="*/ 49054 h 419100"/>
                <a:gd name="connsiteX16" fmla="*/ 50006 w 419100"/>
                <a:gd name="connsiteY16" fmla="*/ 82391 h 419100"/>
                <a:gd name="connsiteX17" fmla="*/ 64294 w 419100"/>
                <a:gd name="connsiteY17" fmla="*/ 127159 h 419100"/>
                <a:gd name="connsiteX18" fmla="*/ 49054 w 419100"/>
                <a:gd name="connsiteY18" fmla="*/ 164306 h 419100"/>
                <a:gd name="connsiteX19" fmla="*/ 7144 w 419100"/>
                <a:gd name="connsiteY19" fmla="*/ 185261 h 419100"/>
                <a:gd name="connsiteX20" fmla="*/ 7144 w 419100"/>
                <a:gd name="connsiteY20" fmla="*/ 232886 h 419100"/>
                <a:gd name="connsiteX21" fmla="*/ 49054 w 419100"/>
                <a:gd name="connsiteY21" fmla="*/ 253841 h 419100"/>
                <a:gd name="connsiteX22" fmla="*/ 64294 w 419100"/>
                <a:gd name="connsiteY22" fmla="*/ 290989 h 419100"/>
                <a:gd name="connsiteX23" fmla="*/ 50006 w 419100"/>
                <a:gd name="connsiteY23" fmla="*/ 335756 h 419100"/>
                <a:gd name="connsiteX24" fmla="*/ 83344 w 419100"/>
                <a:gd name="connsiteY24" fmla="*/ 369094 h 419100"/>
                <a:gd name="connsiteX25" fmla="*/ 128111 w 419100"/>
                <a:gd name="connsiteY25" fmla="*/ 354806 h 419100"/>
                <a:gd name="connsiteX26" fmla="*/ 165259 w 419100"/>
                <a:gd name="connsiteY26" fmla="*/ 370046 h 419100"/>
                <a:gd name="connsiteX27" fmla="*/ 186214 w 419100"/>
                <a:gd name="connsiteY27" fmla="*/ 411956 h 419100"/>
                <a:gd name="connsiteX28" fmla="*/ 233839 w 419100"/>
                <a:gd name="connsiteY28" fmla="*/ 411956 h 419100"/>
                <a:gd name="connsiteX29" fmla="*/ 254794 w 419100"/>
                <a:gd name="connsiteY29" fmla="*/ 370046 h 419100"/>
                <a:gd name="connsiteX30" fmla="*/ 291941 w 419100"/>
                <a:gd name="connsiteY30" fmla="*/ 354806 h 419100"/>
                <a:gd name="connsiteX31" fmla="*/ 336709 w 419100"/>
                <a:gd name="connsiteY31" fmla="*/ 370046 h 419100"/>
                <a:gd name="connsiteX32" fmla="*/ 370046 w 419100"/>
                <a:gd name="connsiteY32" fmla="*/ 335756 h 419100"/>
                <a:gd name="connsiteX33" fmla="*/ 355759 w 419100"/>
                <a:gd name="connsiteY33" fmla="*/ 291941 h 419100"/>
                <a:gd name="connsiteX34" fmla="*/ 370999 w 419100"/>
                <a:gd name="connsiteY34" fmla="*/ 254794 h 419100"/>
                <a:gd name="connsiteX35" fmla="*/ 412909 w 419100"/>
                <a:gd name="connsiteY35" fmla="*/ 233839 h 419100"/>
                <a:gd name="connsiteX36" fmla="*/ 412909 w 419100"/>
                <a:gd name="connsiteY36" fmla="*/ 186214 h 419100"/>
                <a:gd name="connsiteX37" fmla="*/ 370999 w 419100"/>
                <a:gd name="connsiteY37" fmla="*/ 165259 h 419100"/>
                <a:gd name="connsiteX38" fmla="*/ 355759 w 419100"/>
                <a:gd name="connsiteY38" fmla="*/ 12811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9100" h="419100">
                  <a:moveTo>
                    <a:pt x="210026" y="281464"/>
                  </a:moveTo>
                  <a:cubicBezTo>
                    <a:pt x="170021" y="281464"/>
                    <a:pt x="138589" y="249079"/>
                    <a:pt x="138589" y="210026"/>
                  </a:cubicBezTo>
                  <a:cubicBezTo>
                    <a:pt x="138589" y="170021"/>
                    <a:pt x="170974" y="138589"/>
                    <a:pt x="210026" y="138589"/>
                  </a:cubicBezTo>
                  <a:cubicBezTo>
                    <a:pt x="250031" y="138589"/>
                    <a:pt x="281464" y="170974"/>
                    <a:pt x="281464" y="210026"/>
                  </a:cubicBezTo>
                  <a:cubicBezTo>
                    <a:pt x="281464" y="249079"/>
                    <a:pt x="250031" y="281464"/>
                    <a:pt x="210026" y="281464"/>
                  </a:cubicBezTo>
                  <a:lnTo>
                    <a:pt x="210026" y="281464"/>
                  </a:lnTo>
                  <a:close/>
                  <a:moveTo>
                    <a:pt x="355759" y="128111"/>
                  </a:moveTo>
                  <a:lnTo>
                    <a:pt x="370999" y="83344"/>
                  </a:lnTo>
                  <a:lnTo>
                    <a:pt x="336709" y="49054"/>
                  </a:lnTo>
                  <a:lnTo>
                    <a:pt x="291941" y="64294"/>
                  </a:lnTo>
                  <a:cubicBezTo>
                    <a:pt x="280511" y="57626"/>
                    <a:pt x="267176" y="52864"/>
                    <a:pt x="254794" y="49054"/>
                  </a:cubicBezTo>
                  <a:lnTo>
                    <a:pt x="233839" y="7144"/>
                  </a:lnTo>
                  <a:lnTo>
                    <a:pt x="186214" y="7144"/>
                  </a:lnTo>
                  <a:lnTo>
                    <a:pt x="165259" y="49054"/>
                  </a:lnTo>
                  <a:cubicBezTo>
                    <a:pt x="151924" y="52864"/>
                    <a:pt x="139541" y="57626"/>
                    <a:pt x="128111" y="64294"/>
                  </a:cubicBezTo>
                  <a:lnTo>
                    <a:pt x="83344" y="49054"/>
                  </a:lnTo>
                  <a:lnTo>
                    <a:pt x="50006" y="82391"/>
                  </a:lnTo>
                  <a:lnTo>
                    <a:pt x="64294" y="127159"/>
                  </a:lnTo>
                  <a:cubicBezTo>
                    <a:pt x="57626" y="138589"/>
                    <a:pt x="52864" y="151924"/>
                    <a:pt x="49054" y="164306"/>
                  </a:cubicBezTo>
                  <a:lnTo>
                    <a:pt x="7144" y="185261"/>
                  </a:lnTo>
                  <a:lnTo>
                    <a:pt x="7144" y="232886"/>
                  </a:lnTo>
                  <a:lnTo>
                    <a:pt x="49054" y="253841"/>
                  </a:lnTo>
                  <a:cubicBezTo>
                    <a:pt x="52864" y="267176"/>
                    <a:pt x="57626" y="279559"/>
                    <a:pt x="64294" y="290989"/>
                  </a:cubicBezTo>
                  <a:lnTo>
                    <a:pt x="50006" y="335756"/>
                  </a:lnTo>
                  <a:lnTo>
                    <a:pt x="83344" y="369094"/>
                  </a:lnTo>
                  <a:lnTo>
                    <a:pt x="128111" y="354806"/>
                  </a:lnTo>
                  <a:cubicBezTo>
                    <a:pt x="139541" y="361474"/>
                    <a:pt x="151924" y="366236"/>
                    <a:pt x="165259" y="370046"/>
                  </a:cubicBezTo>
                  <a:lnTo>
                    <a:pt x="186214" y="411956"/>
                  </a:lnTo>
                  <a:lnTo>
                    <a:pt x="233839" y="411956"/>
                  </a:lnTo>
                  <a:lnTo>
                    <a:pt x="254794" y="370046"/>
                  </a:lnTo>
                  <a:cubicBezTo>
                    <a:pt x="268129" y="366236"/>
                    <a:pt x="280511" y="361474"/>
                    <a:pt x="291941" y="354806"/>
                  </a:cubicBezTo>
                  <a:lnTo>
                    <a:pt x="336709" y="370046"/>
                  </a:lnTo>
                  <a:lnTo>
                    <a:pt x="370046" y="335756"/>
                  </a:lnTo>
                  <a:lnTo>
                    <a:pt x="355759" y="291941"/>
                  </a:lnTo>
                  <a:cubicBezTo>
                    <a:pt x="362426" y="280511"/>
                    <a:pt x="367189" y="268129"/>
                    <a:pt x="370999" y="254794"/>
                  </a:cubicBezTo>
                  <a:lnTo>
                    <a:pt x="412909" y="233839"/>
                  </a:lnTo>
                  <a:lnTo>
                    <a:pt x="412909" y="186214"/>
                  </a:lnTo>
                  <a:lnTo>
                    <a:pt x="370999" y="165259"/>
                  </a:lnTo>
                  <a:cubicBezTo>
                    <a:pt x="367189" y="151924"/>
                    <a:pt x="362426" y="139541"/>
                    <a:pt x="355759" y="12811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
        <p:nvSpPr>
          <p:cNvPr id="55" name="TextBox 37"/>
          <p:cNvSpPr txBox="1"/>
          <p:nvPr/>
        </p:nvSpPr>
        <p:spPr>
          <a:xfrm>
            <a:off x="9622302" y="6073017"/>
            <a:ext cx="1582473"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pSp>
        <p:nvGrpSpPr>
          <p:cNvPr id="56" name="Γραφικό 30" descr="Ομάδα"/>
          <p:cNvGrpSpPr/>
          <p:nvPr/>
        </p:nvGrpSpPr>
        <p:grpSpPr>
          <a:xfrm>
            <a:off x="10398438" y="2467797"/>
            <a:ext cx="690709" cy="572396"/>
            <a:chOff x="5680220" y="3052286"/>
            <a:chExt cx="826784" cy="753428"/>
          </a:xfrm>
          <a:solidFill>
            <a:schemeClr val="bg1"/>
          </a:solidFill>
        </p:grpSpPr>
        <p:sp>
          <p:nvSpPr>
            <p:cNvPr id="57" name="Ελεύθερη σχεδίαση: Σχήμα 32"/>
            <p:cNvSpPr/>
            <p:nvPr/>
          </p:nvSpPr>
          <p:spPr>
            <a:xfrm>
              <a:off x="626030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8" name="Ελεύθερη σχεδίαση: Σχήμα 33"/>
            <p:cNvSpPr/>
            <p:nvPr/>
          </p:nvSpPr>
          <p:spPr>
            <a:xfrm>
              <a:off x="5784056"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59" name="Ελεύθερη σχεδίαση: Σχήμα 34"/>
            <p:cNvSpPr/>
            <p:nvPr/>
          </p:nvSpPr>
          <p:spPr>
            <a:xfrm>
              <a:off x="6022181" y="3052286"/>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0" name="Ελεύθερη σχεδίαση: Σχήμα 35"/>
            <p:cNvSpPr/>
            <p:nvPr/>
          </p:nvSpPr>
          <p:spPr>
            <a:xfrm>
              <a:off x="5962816" y="3205639"/>
              <a:ext cx="352425" cy="600075"/>
            </a:xfrm>
            <a:custGeom>
              <a:avLst/>
              <a:gdLst>
                <a:gd name="connsiteX0" fmla="*/ 345295 w 352425"/>
                <a:gd name="connsiteY0" fmla="*/ 230981 h 600075"/>
                <a:gd name="connsiteX1" fmla="*/ 302432 w 352425"/>
                <a:gd name="connsiteY1" fmla="*/ 72866 h 600075"/>
                <a:gd name="connsiteX2" fmla="*/ 293860 w 352425"/>
                <a:gd name="connsiteY2" fmla="*/ 57626 h 600075"/>
                <a:gd name="connsiteX3" fmla="*/ 228137 w 352425"/>
                <a:gd name="connsiteY3" fmla="*/ 15716 h 600075"/>
                <a:gd name="connsiteX4" fmla="*/ 176702 w 352425"/>
                <a:gd name="connsiteY4" fmla="*/ 7144 h 600075"/>
                <a:gd name="connsiteX5" fmla="*/ 125267 w 352425"/>
                <a:gd name="connsiteY5" fmla="*/ 15716 h 600075"/>
                <a:gd name="connsiteX6" fmla="*/ 59545 w 352425"/>
                <a:gd name="connsiteY6" fmla="*/ 57626 h 600075"/>
                <a:gd name="connsiteX7" fmla="*/ 50972 w 352425"/>
                <a:gd name="connsiteY7" fmla="*/ 72866 h 600075"/>
                <a:gd name="connsiteX8" fmla="*/ 8110 w 352425"/>
                <a:gd name="connsiteY8" fmla="*/ 230981 h 600075"/>
                <a:gd name="connsiteX9" fmla="*/ 28112 w 352425"/>
                <a:gd name="connsiteY9" fmla="*/ 267176 h 600075"/>
                <a:gd name="connsiteX10" fmla="*/ 35732 w 352425"/>
                <a:gd name="connsiteY10" fmla="*/ 268129 h 600075"/>
                <a:gd name="connsiteX11" fmla="*/ 63355 w 352425"/>
                <a:gd name="connsiteY11" fmla="*/ 247174 h 600075"/>
                <a:gd name="connsiteX12" fmla="*/ 101455 w 352425"/>
                <a:gd name="connsiteY12" fmla="*/ 108109 h 600075"/>
                <a:gd name="connsiteX13" fmla="*/ 101455 w 352425"/>
                <a:gd name="connsiteY13" fmla="*/ 592931 h 600075"/>
                <a:gd name="connsiteX14" fmla="*/ 158605 w 352425"/>
                <a:gd name="connsiteY14" fmla="*/ 592931 h 600075"/>
                <a:gd name="connsiteX15" fmla="*/ 158605 w 352425"/>
                <a:gd name="connsiteY15" fmla="*/ 320516 h 600075"/>
                <a:gd name="connsiteX16" fmla="*/ 196705 w 352425"/>
                <a:gd name="connsiteY16" fmla="*/ 320516 h 600075"/>
                <a:gd name="connsiteX17" fmla="*/ 196705 w 352425"/>
                <a:gd name="connsiteY17" fmla="*/ 591979 h 600075"/>
                <a:gd name="connsiteX18" fmla="*/ 253855 w 352425"/>
                <a:gd name="connsiteY18" fmla="*/ 591979 h 600075"/>
                <a:gd name="connsiteX19" fmla="*/ 253855 w 352425"/>
                <a:gd name="connsiteY19" fmla="*/ 108109 h 600075"/>
                <a:gd name="connsiteX20" fmla="*/ 291955 w 352425"/>
                <a:gd name="connsiteY20" fmla="*/ 247174 h 600075"/>
                <a:gd name="connsiteX21" fmla="*/ 319577 w 352425"/>
                <a:gd name="connsiteY21" fmla="*/ 268129 h 600075"/>
                <a:gd name="connsiteX22" fmla="*/ 327197 w 352425"/>
                <a:gd name="connsiteY22" fmla="*/ 267176 h 600075"/>
                <a:gd name="connsiteX23" fmla="*/ 345295 w 352425"/>
                <a:gd name="connsiteY23"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600075">
                  <a:moveTo>
                    <a:pt x="345295" y="230981"/>
                  </a:moveTo>
                  <a:lnTo>
                    <a:pt x="302432" y="72866"/>
                  </a:lnTo>
                  <a:cubicBezTo>
                    <a:pt x="300527" y="67151"/>
                    <a:pt x="297670" y="61436"/>
                    <a:pt x="293860" y="57626"/>
                  </a:cubicBezTo>
                  <a:cubicBezTo>
                    <a:pt x="275762" y="38576"/>
                    <a:pt x="252902" y="24289"/>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0981"/>
                  </a:lnTo>
                  <a:cubicBezTo>
                    <a:pt x="4300" y="246221"/>
                    <a:pt x="11920" y="263366"/>
                    <a:pt x="28112" y="267176"/>
                  </a:cubicBezTo>
                  <a:cubicBezTo>
                    <a:pt x="30970" y="268129"/>
                    <a:pt x="32875" y="268129"/>
                    <a:pt x="35732" y="268129"/>
                  </a:cubicBezTo>
                  <a:cubicBezTo>
                    <a:pt x="48115" y="268129"/>
                    <a:pt x="59545" y="259556"/>
                    <a:pt x="63355" y="247174"/>
                  </a:cubicBezTo>
                  <a:lnTo>
                    <a:pt x="101455" y="108109"/>
                  </a:lnTo>
                  <a:lnTo>
                    <a:pt x="101455" y="592931"/>
                  </a:lnTo>
                  <a:lnTo>
                    <a:pt x="158605" y="592931"/>
                  </a:lnTo>
                  <a:lnTo>
                    <a:pt x="158605" y="320516"/>
                  </a:lnTo>
                  <a:lnTo>
                    <a:pt x="196705" y="320516"/>
                  </a:lnTo>
                  <a:lnTo>
                    <a:pt x="196705" y="591979"/>
                  </a:lnTo>
                  <a:lnTo>
                    <a:pt x="253855" y="591979"/>
                  </a:lnTo>
                  <a:lnTo>
                    <a:pt x="253855" y="108109"/>
                  </a:lnTo>
                  <a:lnTo>
                    <a:pt x="291955" y="247174"/>
                  </a:lnTo>
                  <a:cubicBezTo>
                    <a:pt x="295765" y="259556"/>
                    <a:pt x="307195" y="268129"/>
                    <a:pt x="319577" y="268129"/>
                  </a:cubicBezTo>
                  <a:cubicBezTo>
                    <a:pt x="322435" y="268129"/>
                    <a:pt x="324340" y="268129"/>
                    <a:pt x="327197" y="267176"/>
                  </a:cubicBezTo>
                  <a:cubicBezTo>
                    <a:pt x="340532" y="263366"/>
                    <a:pt x="349105" y="246221"/>
                    <a:pt x="345295" y="23098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1" name="Ελεύθερη σχεδίαση: Σχήμα 36"/>
            <p:cNvSpPr/>
            <p:nvPr/>
          </p:nvSpPr>
          <p:spPr>
            <a:xfrm>
              <a:off x="5680220" y="3204686"/>
              <a:ext cx="285750" cy="600075"/>
            </a:xfrm>
            <a:custGeom>
              <a:avLst/>
              <a:gdLst>
                <a:gd name="connsiteX0" fmla="*/ 228137 w 285750"/>
                <a:gd name="connsiteY0" fmla="*/ 227171 h 600075"/>
                <a:gd name="connsiteX1" fmla="*/ 271000 w 285750"/>
                <a:gd name="connsiteY1" fmla="*/ 69056 h 600075"/>
                <a:gd name="connsiteX2" fmla="*/ 282430 w 285750"/>
                <a:gd name="connsiteY2" fmla="*/ 46196 h 600075"/>
                <a:gd name="connsiteX3" fmla="*/ 228137 w 285750"/>
                <a:gd name="connsiteY3" fmla="*/ 15716 h 600075"/>
                <a:gd name="connsiteX4" fmla="*/ 176702 w 285750"/>
                <a:gd name="connsiteY4" fmla="*/ 7144 h 600075"/>
                <a:gd name="connsiteX5" fmla="*/ 125267 w 285750"/>
                <a:gd name="connsiteY5" fmla="*/ 15716 h 600075"/>
                <a:gd name="connsiteX6" fmla="*/ 59545 w 285750"/>
                <a:gd name="connsiteY6" fmla="*/ 57626 h 600075"/>
                <a:gd name="connsiteX7" fmla="*/ 50972 w 285750"/>
                <a:gd name="connsiteY7" fmla="*/ 72866 h 600075"/>
                <a:gd name="connsiteX8" fmla="*/ 8110 w 285750"/>
                <a:gd name="connsiteY8" fmla="*/ 231934 h 600075"/>
                <a:gd name="connsiteX9" fmla="*/ 28112 w 285750"/>
                <a:gd name="connsiteY9" fmla="*/ 268129 h 600075"/>
                <a:gd name="connsiteX10" fmla="*/ 35732 w 285750"/>
                <a:gd name="connsiteY10" fmla="*/ 269081 h 600075"/>
                <a:gd name="connsiteX11" fmla="*/ 63355 w 285750"/>
                <a:gd name="connsiteY11" fmla="*/ 248126 h 600075"/>
                <a:gd name="connsiteX12" fmla="*/ 101455 w 285750"/>
                <a:gd name="connsiteY12" fmla="*/ 109061 h 600075"/>
                <a:gd name="connsiteX13" fmla="*/ 101455 w 285750"/>
                <a:gd name="connsiteY13" fmla="*/ 593884 h 600075"/>
                <a:gd name="connsiteX14" fmla="*/ 158605 w 285750"/>
                <a:gd name="connsiteY14" fmla="*/ 593884 h 600075"/>
                <a:gd name="connsiteX15" fmla="*/ 158605 w 285750"/>
                <a:gd name="connsiteY15" fmla="*/ 321469 h 600075"/>
                <a:gd name="connsiteX16" fmla="*/ 196705 w 285750"/>
                <a:gd name="connsiteY16" fmla="*/ 321469 h 600075"/>
                <a:gd name="connsiteX17" fmla="*/ 196705 w 285750"/>
                <a:gd name="connsiteY17" fmla="*/ 592931 h 600075"/>
                <a:gd name="connsiteX18" fmla="*/ 253855 w 285750"/>
                <a:gd name="connsiteY18" fmla="*/ 592931 h 600075"/>
                <a:gd name="connsiteX19" fmla="*/ 253855 w 285750"/>
                <a:gd name="connsiteY19" fmla="*/ 284321 h 600075"/>
                <a:gd name="connsiteX20" fmla="*/ 228137 w 285750"/>
                <a:gd name="connsiteY20" fmla="*/ 22717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28137" y="227171"/>
                  </a:moveTo>
                  <a:lnTo>
                    <a:pt x="271000" y="69056"/>
                  </a:lnTo>
                  <a:cubicBezTo>
                    <a:pt x="272905" y="60484"/>
                    <a:pt x="277667" y="52864"/>
                    <a:pt x="282430" y="46196"/>
                  </a:cubicBezTo>
                  <a:cubicBezTo>
                    <a:pt x="267190" y="32861"/>
                    <a:pt x="248140" y="22384"/>
                    <a:pt x="228137" y="15716"/>
                  </a:cubicBezTo>
                  <a:cubicBezTo>
                    <a:pt x="211945" y="10001"/>
                    <a:pt x="194800" y="7144"/>
                    <a:pt x="176702" y="7144"/>
                  </a:cubicBezTo>
                  <a:cubicBezTo>
                    <a:pt x="158605" y="7144"/>
                    <a:pt x="141460" y="10001"/>
                    <a:pt x="125267" y="15716"/>
                  </a:cubicBezTo>
                  <a:cubicBezTo>
                    <a:pt x="99550" y="24289"/>
                    <a:pt x="77642" y="38576"/>
                    <a:pt x="59545" y="57626"/>
                  </a:cubicBezTo>
                  <a:cubicBezTo>
                    <a:pt x="55735" y="62389"/>
                    <a:pt x="52877" y="67151"/>
                    <a:pt x="50972" y="72866"/>
                  </a:cubicBezTo>
                  <a:lnTo>
                    <a:pt x="8110" y="231934"/>
                  </a:lnTo>
                  <a:cubicBezTo>
                    <a:pt x="4300" y="247174"/>
                    <a:pt x="11920" y="264319"/>
                    <a:pt x="28112" y="268129"/>
                  </a:cubicBezTo>
                  <a:cubicBezTo>
                    <a:pt x="30970" y="269081"/>
                    <a:pt x="32875" y="269081"/>
                    <a:pt x="35732" y="269081"/>
                  </a:cubicBezTo>
                  <a:cubicBezTo>
                    <a:pt x="48115" y="269081"/>
                    <a:pt x="59545" y="260509"/>
                    <a:pt x="63355" y="248126"/>
                  </a:cubicBezTo>
                  <a:lnTo>
                    <a:pt x="101455" y="109061"/>
                  </a:lnTo>
                  <a:lnTo>
                    <a:pt x="101455" y="593884"/>
                  </a:lnTo>
                  <a:lnTo>
                    <a:pt x="158605" y="593884"/>
                  </a:lnTo>
                  <a:lnTo>
                    <a:pt x="158605" y="321469"/>
                  </a:lnTo>
                  <a:lnTo>
                    <a:pt x="196705" y="321469"/>
                  </a:lnTo>
                  <a:lnTo>
                    <a:pt x="196705" y="592931"/>
                  </a:lnTo>
                  <a:lnTo>
                    <a:pt x="253855" y="592931"/>
                  </a:lnTo>
                  <a:lnTo>
                    <a:pt x="253855" y="284321"/>
                  </a:lnTo>
                  <a:cubicBezTo>
                    <a:pt x="233852" y="274796"/>
                    <a:pt x="222422" y="250984"/>
                    <a:pt x="228137" y="22717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sp>
          <p:nvSpPr>
            <p:cNvPr id="62" name="Ελεύθερη σχεδίαση: Σχήμα 37"/>
            <p:cNvSpPr/>
            <p:nvPr/>
          </p:nvSpPr>
          <p:spPr>
            <a:xfrm>
              <a:off x="6221254" y="3205639"/>
              <a:ext cx="285750" cy="600075"/>
            </a:xfrm>
            <a:custGeom>
              <a:avLst/>
              <a:gdLst>
                <a:gd name="connsiteX0" fmla="*/ 282416 w 285750"/>
                <a:gd name="connsiteY0" fmla="*/ 230981 h 600075"/>
                <a:gd name="connsiteX1" fmla="*/ 238601 w 285750"/>
                <a:gd name="connsiteY1" fmla="*/ 72866 h 600075"/>
                <a:gd name="connsiteX2" fmla="*/ 230029 w 285750"/>
                <a:gd name="connsiteY2" fmla="*/ 57626 h 600075"/>
                <a:gd name="connsiteX3" fmla="*/ 164306 w 285750"/>
                <a:gd name="connsiteY3" fmla="*/ 15716 h 600075"/>
                <a:gd name="connsiteX4" fmla="*/ 112871 w 285750"/>
                <a:gd name="connsiteY4" fmla="*/ 7144 h 600075"/>
                <a:gd name="connsiteX5" fmla="*/ 61436 w 285750"/>
                <a:gd name="connsiteY5" fmla="*/ 15716 h 600075"/>
                <a:gd name="connsiteX6" fmla="*/ 7144 w 285750"/>
                <a:gd name="connsiteY6" fmla="*/ 46196 h 600075"/>
                <a:gd name="connsiteX7" fmla="*/ 18574 w 285750"/>
                <a:gd name="connsiteY7" fmla="*/ 68104 h 600075"/>
                <a:gd name="connsiteX8" fmla="*/ 61436 w 285750"/>
                <a:gd name="connsiteY8" fmla="*/ 226219 h 600075"/>
                <a:gd name="connsiteX9" fmla="*/ 35719 w 285750"/>
                <a:gd name="connsiteY9" fmla="*/ 283369 h 600075"/>
                <a:gd name="connsiteX10" fmla="*/ 35719 w 285750"/>
                <a:gd name="connsiteY10" fmla="*/ 592931 h 600075"/>
                <a:gd name="connsiteX11" fmla="*/ 92869 w 285750"/>
                <a:gd name="connsiteY11" fmla="*/ 592931 h 600075"/>
                <a:gd name="connsiteX12" fmla="*/ 92869 w 285750"/>
                <a:gd name="connsiteY12" fmla="*/ 320516 h 600075"/>
                <a:gd name="connsiteX13" fmla="*/ 130969 w 285750"/>
                <a:gd name="connsiteY13" fmla="*/ 320516 h 600075"/>
                <a:gd name="connsiteX14" fmla="*/ 130969 w 285750"/>
                <a:gd name="connsiteY14" fmla="*/ 591979 h 600075"/>
                <a:gd name="connsiteX15" fmla="*/ 188119 w 285750"/>
                <a:gd name="connsiteY15" fmla="*/ 591979 h 600075"/>
                <a:gd name="connsiteX16" fmla="*/ 188119 w 285750"/>
                <a:gd name="connsiteY16" fmla="*/ 108109 h 600075"/>
                <a:gd name="connsiteX17" fmla="*/ 226219 w 285750"/>
                <a:gd name="connsiteY17" fmla="*/ 247174 h 600075"/>
                <a:gd name="connsiteX18" fmla="*/ 253841 w 285750"/>
                <a:gd name="connsiteY18" fmla="*/ 268129 h 600075"/>
                <a:gd name="connsiteX19" fmla="*/ 261461 w 285750"/>
                <a:gd name="connsiteY19" fmla="*/ 267176 h 600075"/>
                <a:gd name="connsiteX20" fmla="*/ 282416 w 285750"/>
                <a:gd name="connsiteY20" fmla="*/ 23098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0" h="600075">
                  <a:moveTo>
                    <a:pt x="282416" y="230981"/>
                  </a:moveTo>
                  <a:lnTo>
                    <a:pt x="238601" y="72866"/>
                  </a:lnTo>
                  <a:cubicBezTo>
                    <a:pt x="236696" y="67151"/>
                    <a:pt x="233839" y="61436"/>
                    <a:pt x="230029" y="57626"/>
                  </a:cubicBezTo>
                  <a:cubicBezTo>
                    <a:pt x="211931" y="38576"/>
                    <a:pt x="189071" y="24289"/>
                    <a:pt x="164306" y="15716"/>
                  </a:cubicBezTo>
                  <a:cubicBezTo>
                    <a:pt x="148114" y="10001"/>
                    <a:pt x="130969" y="7144"/>
                    <a:pt x="112871" y="7144"/>
                  </a:cubicBezTo>
                  <a:cubicBezTo>
                    <a:pt x="94774" y="7144"/>
                    <a:pt x="77629" y="10001"/>
                    <a:pt x="61436" y="15716"/>
                  </a:cubicBezTo>
                  <a:cubicBezTo>
                    <a:pt x="41434" y="22384"/>
                    <a:pt x="23336" y="32861"/>
                    <a:pt x="7144" y="46196"/>
                  </a:cubicBezTo>
                  <a:cubicBezTo>
                    <a:pt x="12859" y="52864"/>
                    <a:pt x="16669" y="60484"/>
                    <a:pt x="18574" y="68104"/>
                  </a:cubicBezTo>
                  <a:lnTo>
                    <a:pt x="61436" y="226219"/>
                  </a:lnTo>
                  <a:cubicBezTo>
                    <a:pt x="68104" y="250031"/>
                    <a:pt x="55721" y="273844"/>
                    <a:pt x="35719" y="283369"/>
                  </a:cubicBezTo>
                  <a:lnTo>
                    <a:pt x="35719" y="592931"/>
                  </a:lnTo>
                  <a:lnTo>
                    <a:pt x="92869" y="592931"/>
                  </a:lnTo>
                  <a:lnTo>
                    <a:pt x="92869" y="320516"/>
                  </a:lnTo>
                  <a:lnTo>
                    <a:pt x="130969" y="320516"/>
                  </a:lnTo>
                  <a:lnTo>
                    <a:pt x="130969" y="591979"/>
                  </a:lnTo>
                  <a:lnTo>
                    <a:pt x="188119" y="591979"/>
                  </a:lnTo>
                  <a:lnTo>
                    <a:pt x="188119" y="108109"/>
                  </a:lnTo>
                  <a:lnTo>
                    <a:pt x="226219" y="247174"/>
                  </a:lnTo>
                  <a:cubicBezTo>
                    <a:pt x="230029" y="259556"/>
                    <a:pt x="241459" y="268129"/>
                    <a:pt x="253841" y="268129"/>
                  </a:cubicBezTo>
                  <a:cubicBezTo>
                    <a:pt x="256699" y="268129"/>
                    <a:pt x="258604" y="268129"/>
                    <a:pt x="261461" y="267176"/>
                  </a:cubicBezTo>
                  <a:cubicBezTo>
                    <a:pt x="277654" y="263366"/>
                    <a:pt x="286226" y="246221"/>
                    <a:pt x="282416" y="23098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a:p>
          </p:txBody>
        </p:sp>
      </p:grpSp>
    </p:spTree>
    <p:extLst>
      <p:ext uri="{BB962C8B-B14F-4D97-AF65-F5344CB8AC3E}">
        <p14:creationId xmlns:p14="http://schemas.microsoft.com/office/powerpoint/2010/main" xmlns="" val="3112729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1206044" y="2131368"/>
            <a:ext cx="5180006" cy="4053989"/>
          </a:xfrm>
        </p:spPr>
        <p:txBody>
          <a:bodyPr rtlCol="0"/>
          <a:lstStyle/>
          <a:p>
            <a:pPr marL="0" indent="0" algn="ctr">
              <a:buNone/>
            </a:pPr>
            <a:endParaRPr lang="el-GR" dirty="0"/>
          </a:p>
          <a:p>
            <a:pPr marL="0" indent="0" algn="ctr">
              <a:buNone/>
            </a:pPr>
            <a:r>
              <a:rPr lang="el-GR" dirty="0"/>
              <a:t>Η παραμονή της ομάδας των ερευνητών του F. </a:t>
            </a:r>
            <a:r>
              <a:rPr lang="el-GR" dirty="0" err="1"/>
              <a:t>Mayo</a:t>
            </a:r>
            <a:r>
              <a:rPr lang="el-GR" dirty="0"/>
              <a:t> μέσα στο εργοστάσιο επί πέντε ολόκληρα χρόνια, είχε ως αποτέλεσμα </a:t>
            </a:r>
          </a:p>
          <a:p>
            <a:pPr marL="0" indent="0" algn="ctr">
              <a:buNone/>
            </a:pPr>
            <a:endParaRPr lang="el-GR" dirty="0"/>
          </a:p>
          <a:p>
            <a:pPr marL="0" indent="0" algn="ctr">
              <a:buNone/>
            </a:pPr>
            <a:endParaRPr lang="el-GR" dirty="0"/>
          </a:p>
          <a:p>
            <a:pPr marL="0" indent="0" algn="ctr">
              <a:buNone/>
            </a:pPr>
            <a:r>
              <a:rPr lang="el-GR" dirty="0"/>
              <a:t>την </a:t>
            </a:r>
            <a:r>
              <a:rPr lang="el-GR" b="1" dirty="0"/>
              <a:t>αλλαγή της συμπεριφοράς των εργαζομένων</a:t>
            </a:r>
            <a:r>
              <a:rPr lang="el-GR" dirty="0"/>
              <a:t>, οι οποίοι ένιωθαν τον εαυτό τους ως υποκείμενο παρατήρησης.</a:t>
            </a:r>
          </a:p>
          <a:p>
            <a:pPr marL="0" indent="0" algn="ctr">
              <a:buNone/>
            </a:pPr>
            <a:endParaRPr lang="el-GR" dirty="0"/>
          </a:p>
          <a:p>
            <a:pPr marL="0" indent="0" algn="ctr">
              <a:buNone/>
            </a:pPr>
            <a:endParaRPr lang="el-GR" dirty="0"/>
          </a:p>
        </p:txBody>
      </p:sp>
      <p:sp>
        <p:nvSpPr>
          <p:cNvPr id="2" name="Τίτλος 1"/>
          <p:cNvSpPr>
            <a:spLocks noGrp="1"/>
          </p:cNvSpPr>
          <p:nvPr>
            <p:ph type="ctrTitle"/>
          </p:nvPr>
        </p:nvSpPr>
        <p:spPr>
          <a:xfrm>
            <a:off x="7189470" y="494665"/>
            <a:ext cx="4860290" cy="5522595"/>
          </a:xfrm>
        </p:spPr>
        <p:txBody>
          <a:bodyPr rtlCol="0"/>
          <a:lstStyle/>
          <a:p>
            <a:pPr algn="ctr"/>
            <a:r>
              <a:rPr lang="el-GR" sz="2400" b="1" dirty="0"/>
              <a:t>1</a:t>
            </a:r>
            <a:r>
              <a:rPr lang="el-GR" sz="2400" b="1" baseline="30000" dirty="0"/>
              <a:t>η</a:t>
            </a:r>
            <a:r>
              <a:rPr lang="el-GR" sz="2400" b="1" dirty="0"/>
              <a:t> Κριτική στις θεωρητικές αντιλήψεις της σχολής “των ανθρωπίνων σχέσεων”</a:t>
            </a:r>
            <a:endParaRPr lang="el-GR" sz="24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63</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ÎÏÎ¿ÏÎ­Î»ÎµÏÎ¼Î± ÎµÎ¹ÎºÏÎ½Î±Ï Î³Î¹Î± company black white images">
            <a:extLst>
              <a:ext uri="{FF2B5EF4-FFF2-40B4-BE49-F238E27FC236}">
                <a16:creationId xmlns:a16="http://schemas.microsoft.com/office/drawing/2014/main" xmlns="" id="{3027A759-07AD-4398-9978-E36D8F6451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4236" y="840741"/>
            <a:ext cx="3938558" cy="2588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ÎÏÎ¿ÏÎ­Î»ÎµÏÎ¼Î± ÎµÎ¹ÎºÏÎ½Î±Ï Î³Î¹Î± COMPANY MASONRY BLACK WHITE">
            <a:extLst>
              <a:ext uri="{FF2B5EF4-FFF2-40B4-BE49-F238E27FC236}">
                <a16:creationId xmlns:a16="http://schemas.microsoft.com/office/drawing/2014/main" xmlns="" id="{09773AB0-6F57-4915-9459-C96992E7291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36435" y="815494"/>
            <a:ext cx="3966360" cy="261350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ÎÏÎ¿ÏÎ­Î»ÎµÏÎ¼Î± ÎµÎ¹ÎºÏÎ½Î±Ï Î³Î¹Î± team work BLACK WHITE IMAGES">
            <a:extLst>
              <a:ext uri="{FF2B5EF4-FFF2-40B4-BE49-F238E27FC236}">
                <a16:creationId xmlns:a16="http://schemas.microsoft.com/office/drawing/2014/main" xmlns="" id="{BA57881F-22FD-43BE-97EB-BBDE1A6CD96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21959" y="815163"/>
            <a:ext cx="3980835" cy="261383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Γραφικό 5" descr="Κτίριο">
            <a:extLst>
              <a:ext uri="{FF2B5EF4-FFF2-40B4-BE49-F238E27FC236}">
                <a16:creationId xmlns:a16="http://schemas.microsoft.com/office/drawing/2014/main" xmlns="" id="{8011C9BD-00F0-4064-86F6-8717A934985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55529" y="2314966"/>
            <a:ext cx="643375" cy="643375"/>
          </a:xfrm>
          <a:prstGeom prst="rect">
            <a:avLst/>
          </a:prstGeom>
        </p:spPr>
      </p:pic>
      <p:pic>
        <p:nvPicPr>
          <p:cNvPr id="15" name="Γραφικό 14" descr="Βέλος: Περιστροφή δεξιά">
            <a:extLst>
              <a:ext uri="{FF2B5EF4-FFF2-40B4-BE49-F238E27FC236}">
                <a16:creationId xmlns:a16="http://schemas.microsoft.com/office/drawing/2014/main" xmlns="" id="{CBC7E105-56A9-47BF-A0EB-B714EC609B6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441289" y="3376022"/>
            <a:ext cx="457200" cy="457200"/>
          </a:xfrm>
          <a:prstGeom prst="rect">
            <a:avLst/>
          </a:prstGeom>
        </p:spPr>
      </p:pic>
      <p:pic>
        <p:nvPicPr>
          <p:cNvPr id="17" name="Γραφικό 16" descr="Μεγεθυντικός φακός">
            <a:extLst>
              <a:ext uri="{FF2B5EF4-FFF2-40B4-BE49-F238E27FC236}">
                <a16:creationId xmlns:a16="http://schemas.microsoft.com/office/drawing/2014/main" xmlns="" id="{85226851-FB84-4AF9-8090-15279FE2BEA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28884" y="3901883"/>
            <a:ext cx="512958" cy="512958"/>
          </a:xfrm>
          <a:prstGeom prst="rect">
            <a:avLst/>
          </a:prstGeom>
        </p:spPr>
      </p:pic>
      <p:sp>
        <p:nvSpPr>
          <p:cNvPr id="19" name="Ορθογώνιο 18">
            <a:extLst>
              <a:ext uri="{FF2B5EF4-FFF2-40B4-BE49-F238E27FC236}">
                <a16:creationId xmlns:a16="http://schemas.microsoft.com/office/drawing/2014/main" xmlns="" id="{3A31C02B-8FD0-422B-9892-1F2A057E2D8F}"/>
              </a:ext>
            </a:extLst>
          </p:cNvPr>
          <p:cNvSpPr/>
          <p:nvPr/>
        </p:nvSpPr>
        <p:spPr>
          <a:xfrm>
            <a:off x="585363" y="672643"/>
            <a:ext cx="6209217" cy="646331"/>
          </a:xfrm>
          <a:prstGeom prst="rect">
            <a:avLst/>
          </a:prstGeom>
        </p:spPr>
        <p:txBody>
          <a:bodyPr wrap="square">
            <a:spAutoFit/>
          </a:bodyPr>
          <a:lstStyle/>
          <a:p>
            <a:pPr algn="ctr"/>
            <a:r>
              <a:rPr lang="el-GR" b="1" dirty="0">
                <a:solidFill>
                  <a:schemeClr val="tx1">
                    <a:lumMod val="75000"/>
                    <a:lumOff val="25000"/>
                  </a:schemeClr>
                </a:solidFill>
              </a:rPr>
              <a:t>Οι θεωρητικές τους αντιλήψεις αποτέλεσαν αντικείμενο δριμύτατων κριτικών:</a:t>
            </a:r>
          </a:p>
        </p:txBody>
      </p:sp>
      <p:pic>
        <p:nvPicPr>
          <p:cNvPr id="24" name="Picture 2" descr="ÎÏÎ¿ÏÎ­Î»ÎµÏÎ¼Î± ÎµÎ¹ÎºÏÎ½Î±Ï Î³Î¹Î± organisation black white image">
            <a:extLst>
              <a:ext uri="{FF2B5EF4-FFF2-40B4-BE49-F238E27FC236}">
                <a16:creationId xmlns:a16="http://schemas.microsoft.com/office/drawing/2014/main" xmlns="" id="{20C6ECE7-1E4E-4454-8BF8-42A9FABBD1B1}"/>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594157" y="733472"/>
            <a:ext cx="4023113" cy="2720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6057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993869" y="399384"/>
            <a:ext cx="5180006" cy="1058395"/>
          </a:xfrm>
        </p:spPr>
        <p:txBody>
          <a:bodyPr rtlCol="0"/>
          <a:lstStyle/>
          <a:p>
            <a:pPr marL="0" indent="0" algn="ctr">
              <a:buNone/>
            </a:pPr>
            <a:endParaRPr lang="el-GR" dirty="0"/>
          </a:p>
          <a:p>
            <a:pPr marL="0" indent="0" algn="ctr">
              <a:buNone/>
            </a:pPr>
            <a:r>
              <a:rPr lang="el-GR" dirty="0"/>
              <a:t>Οι φιλελεύθεροι οικονομολόγοι επικέντρωσαν την κριτική τους:</a:t>
            </a:r>
          </a:p>
          <a:p>
            <a:pPr marL="0" indent="0" algn="ctr">
              <a:buNone/>
            </a:pPr>
            <a:endParaRPr lang="el-GR" dirty="0"/>
          </a:p>
          <a:p>
            <a:pPr marL="0" indent="0" algn="ctr">
              <a:buNone/>
            </a:pPr>
            <a:endParaRPr lang="el-GR" dirty="0"/>
          </a:p>
          <a:p>
            <a:pPr marL="0" indent="0" algn="ctr">
              <a:buNone/>
            </a:pPr>
            <a:endParaRPr lang="el-GR" dirty="0"/>
          </a:p>
        </p:txBody>
      </p:sp>
      <p:sp>
        <p:nvSpPr>
          <p:cNvPr id="2" name="Τίτλος 1"/>
          <p:cNvSpPr>
            <a:spLocks noGrp="1"/>
          </p:cNvSpPr>
          <p:nvPr>
            <p:ph type="ctrTitle"/>
          </p:nvPr>
        </p:nvSpPr>
        <p:spPr>
          <a:xfrm>
            <a:off x="7189470" y="494665"/>
            <a:ext cx="4860290" cy="5522595"/>
          </a:xfrm>
        </p:spPr>
        <p:txBody>
          <a:bodyPr rtlCol="0"/>
          <a:lstStyle/>
          <a:p>
            <a:pPr algn="ctr"/>
            <a:r>
              <a:rPr lang="el-GR" sz="2400" b="1" dirty="0"/>
              <a:t>2</a:t>
            </a:r>
            <a:r>
              <a:rPr lang="el-GR" sz="2400" b="1" baseline="30000" dirty="0"/>
              <a:t>η</a:t>
            </a:r>
            <a:r>
              <a:rPr lang="el-GR" sz="2400" b="1" dirty="0"/>
              <a:t> Κριτική στις θεωρητικές αντιλήψεις της σχολής “των ανθρωπίνων σχέσεων”</a:t>
            </a:r>
            <a:endParaRPr lang="el-GR" sz="24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64</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ÎÏÎ¿ÏÎ­Î»ÎµÏÎ¼Î± ÎµÎ¹ÎºÏÎ½Î±Ï Î³Î¹Î± company black white images">
            <a:extLst>
              <a:ext uri="{FF2B5EF4-FFF2-40B4-BE49-F238E27FC236}">
                <a16:creationId xmlns:a16="http://schemas.microsoft.com/office/drawing/2014/main" xmlns="" id="{3027A759-07AD-4398-9978-E36D8F6451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4236" y="840741"/>
            <a:ext cx="3938558" cy="2588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ÎÏÎ¿ÏÎ­Î»ÎµÏÎ¼Î± ÎµÎ¹ÎºÏÎ½Î±Ï Î³Î¹Î± COMPANY MASONRY BLACK WHITE">
            <a:extLst>
              <a:ext uri="{FF2B5EF4-FFF2-40B4-BE49-F238E27FC236}">
                <a16:creationId xmlns:a16="http://schemas.microsoft.com/office/drawing/2014/main" xmlns="" id="{09773AB0-6F57-4915-9459-C96992E7291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36435" y="815494"/>
            <a:ext cx="3966360" cy="261350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Θέση κειμένου 5">
            <a:extLst>
              <a:ext uri="{FF2B5EF4-FFF2-40B4-BE49-F238E27FC236}">
                <a16:creationId xmlns:a16="http://schemas.microsoft.com/office/drawing/2014/main" xmlns="" id="{DDC0E11A-12BA-44A3-ACF9-E4947337DC34}"/>
              </a:ext>
            </a:extLst>
          </p:cNvPr>
          <p:cNvSpPr txBox="1">
            <a:spLocks/>
          </p:cNvSpPr>
          <p:nvPr/>
        </p:nvSpPr>
        <p:spPr>
          <a:xfrm>
            <a:off x="2336913" y="2268319"/>
            <a:ext cx="2691234"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b="1" dirty="0"/>
              <a:t>Στην εγκατάλειψη του υλικού κινήτρου</a:t>
            </a:r>
            <a:endParaRPr lang="el-GR" sz="1600" dirty="0"/>
          </a:p>
          <a:p>
            <a:pPr marL="0" indent="0" algn="ctr">
              <a:buNone/>
            </a:pPr>
            <a:endParaRPr lang="el-GR" sz="1600" b="1" dirty="0"/>
          </a:p>
        </p:txBody>
      </p:sp>
      <p:sp>
        <p:nvSpPr>
          <p:cNvPr id="18" name="Θέση κειμένου 5">
            <a:extLst>
              <a:ext uri="{FF2B5EF4-FFF2-40B4-BE49-F238E27FC236}">
                <a16:creationId xmlns:a16="http://schemas.microsoft.com/office/drawing/2014/main" xmlns="" id="{E13DC375-7C28-4EFB-B43D-137905A37BF5}"/>
              </a:ext>
            </a:extLst>
          </p:cNvPr>
          <p:cNvSpPr txBox="1">
            <a:spLocks/>
          </p:cNvSpPr>
          <p:nvPr/>
        </p:nvSpPr>
        <p:spPr>
          <a:xfrm>
            <a:off x="2184836" y="4933048"/>
            <a:ext cx="2997891"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b="1" dirty="0"/>
              <a:t>Στην </a:t>
            </a:r>
            <a:r>
              <a:rPr lang="el-GR" sz="1600" b="1" dirty="0" err="1"/>
              <a:t>εγκατάληψη</a:t>
            </a:r>
            <a:r>
              <a:rPr lang="el-GR" sz="1600" b="1" dirty="0"/>
              <a:t> του ρόλου των ατομικών επιλογών &amp; της αγοράς εργασίας.</a:t>
            </a:r>
          </a:p>
        </p:txBody>
      </p:sp>
      <p:sp>
        <p:nvSpPr>
          <p:cNvPr id="19" name="Ορθογώνιο 6" descr="Πλαίσιο επισήμανσης.">
            <a:extLst>
              <a:ext uri="{FF2B5EF4-FFF2-40B4-BE49-F238E27FC236}">
                <a16:creationId xmlns:a16="http://schemas.microsoft.com/office/drawing/2014/main" xmlns="" id="{9EE07377-67AC-4C92-9153-90E3E09BE8A9}"/>
              </a:ext>
            </a:extLst>
          </p:cNvPr>
          <p:cNvSpPr/>
          <p:nvPr/>
        </p:nvSpPr>
        <p:spPr>
          <a:xfrm rot="10800000" flipV="1">
            <a:off x="2336913" y="2837308"/>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20" name="Ορθογώνιο 6" descr="Πλαίσιο επισήμανσης.">
            <a:extLst>
              <a:ext uri="{FF2B5EF4-FFF2-40B4-BE49-F238E27FC236}">
                <a16:creationId xmlns:a16="http://schemas.microsoft.com/office/drawing/2014/main" xmlns="" id="{34B0FDB2-9BCF-4F1B-9DEC-B6C29BAF0E00}"/>
              </a:ext>
            </a:extLst>
          </p:cNvPr>
          <p:cNvSpPr/>
          <p:nvPr/>
        </p:nvSpPr>
        <p:spPr>
          <a:xfrm rot="10800000" flipV="1">
            <a:off x="2306917" y="5711026"/>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21" name="Γραφικό 5" descr="Παζλ">
            <a:extLst>
              <a:ext uri="{FF2B5EF4-FFF2-40B4-BE49-F238E27FC236}">
                <a16:creationId xmlns:a16="http://schemas.microsoft.com/office/drawing/2014/main" xmlns="" id="{5C25B6F8-DBA9-415A-B3C6-634F72067FBB}"/>
              </a:ext>
            </a:extLst>
          </p:cNvPr>
          <p:cNvSpPr/>
          <p:nvPr/>
        </p:nvSpPr>
        <p:spPr>
          <a:xfrm>
            <a:off x="1705675" y="4985654"/>
            <a:ext cx="455802" cy="455801"/>
          </a:xfrm>
          <a:custGeom>
            <a:avLst/>
            <a:gdLst>
              <a:gd name="connsiteX0" fmla="*/ 422958 w 654648"/>
              <a:gd name="connsiteY0" fmla="*/ 495697 h 654648"/>
              <a:gd name="connsiteX1" fmla="*/ 388205 w 654648"/>
              <a:gd name="connsiteY1" fmla="*/ 389013 h 654648"/>
              <a:gd name="connsiteX2" fmla="*/ 393863 w 654648"/>
              <a:gd name="connsiteY2" fmla="*/ 383356 h 654648"/>
              <a:gd name="connsiteX3" fmla="*/ 502163 w 654648"/>
              <a:gd name="connsiteY3" fmla="*/ 416493 h 654648"/>
              <a:gd name="connsiteX4" fmla="*/ 559545 w 654648"/>
              <a:gd name="connsiteY4" fmla="*/ 462560 h 654648"/>
              <a:gd name="connsiteX5" fmla="*/ 651681 w 654648"/>
              <a:gd name="connsiteY5" fmla="*/ 370425 h 654648"/>
              <a:gd name="connsiteX6" fmla="*/ 514286 w 654648"/>
              <a:gd name="connsiteY6" fmla="*/ 233029 h 654648"/>
              <a:gd name="connsiteX7" fmla="*/ 560354 w 654648"/>
              <a:gd name="connsiteY7" fmla="*/ 175646 h 654648"/>
              <a:gd name="connsiteX8" fmla="*/ 593490 w 654648"/>
              <a:gd name="connsiteY8" fmla="*/ 67346 h 654648"/>
              <a:gd name="connsiteX9" fmla="*/ 587833 w 654648"/>
              <a:gd name="connsiteY9" fmla="*/ 61689 h 654648"/>
              <a:gd name="connsiteX10" fmla="*/ 481149 w 654648"/>
              <a:gd name="connsiteY10" fmla="*/ 96442 h 654648"/>
              <a:gd name="connsiteX11" fmla="*/ 423766 w 654648"/>
              <a:gd name="connsiteY11" fmla="*/ 142510 h 654648"/>
              <a:gd name="connsiteX12" fmla="*/ 286371 w 654648"/>
              <a:gd name="connsiteY12" fmla="*/ 5114 h 654648"/>
              <a:gd name="connsiteX13" fmla="*/ 193427 w 654648"/>
              <a:gd name="connsiteY13" fmla="*/ 97250 h 654648"/>
              <a:gd name="connsiteX14" fmla="*/ 239495 w 654648"/>
              <a:gd name="connsiteY14" fmla="*/ 154633 h 654648"/>
              <a:gd name="connsiteX15" fmla="*/ 274248 w 654648"/>
              <a:gd name="connsiteY15" fmla="*/ 261316 h 654648"/>
              <a:gd name="connsiteX16" fmla="*/ 268590 w 654648"/>
              <a:gd name="connsiteY16" fmla="*/ 266974 h 654648"/>
              <a:gd name="connsiteX17" fmla="*/ 160290 w 654648"/>
              <a:gd name="connsiteY17" fmla="*/ 233837 h 654648"/>
              <a:gd name="connsiteX18" fmla="*/ 102908 w 654648"/>
              <a:gd name="connsiteY18" fmla="*/ 187770 h 654648"/>
              <a:gd name="connsiteX19" fmla="*/ 5114 w 654648"/>
              <a:gd name="connsiteY19" fmla="*/ 286371 h 654648"/>
              <a:gd name="connsiteX20" fmla="*/ 142510 w 654648"/>
              <a:gd name="connsiteY20" fmla="*/ 423766 h 654648"/>
              <a:gd name="connsiteX21" fmla="*/ 96442 w 654648"/>
              <a:gd name="connsiteY21" fmla="*/ 481149 h 654648"/>
              <a:gd name="connsiteX22" fmla="*/ 63305 w 654648"/>
              <a:gd name="connsiteY22" fmla="*/ 589449 h 654648"/>
              <a:gd name="connsiteX23" fmla="*/ 68963 w 654648"/>
              <a:gd name="connsiteY23" fmla="*/ 595107 h 654648"/>
              <a:gd name="connsiteX24" fmla="*/ 175646 w 654648"/>
              <a:gd name="connsiteY24" fmla="*/ 560354 h 654648"/>
              <a:gd name="connsiteX25" fmla="*/ 233029 w 654648"/>
              <a:gd name="connsiteY25" fmla="*/ 514286 h 654648"/>
              <a:gd name="connsiteX26" fmla="*/ 370425 w 654648"/>
              <a:gd name="connsiteY26" fmla="*/ 651681 h 654648"/>
              <a:gd name="connsiteX27" fmla="*/ 469026 w 654648"/>
              <a:gd name="connsiteY27" fmla="*/ 553080 h 654648"/>
              <a:gd name="connsiteX28" fmla="*/ 422958 w 654648"/>
              <a:gd name="connsiteY28" fmla="*/ 495697 h 65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4648" h="654648">
                <a:moveTo>
                  <a:pt x="422958" y="495697"/>
                </a:moveTo>
                <a:cubicBezTo>
                  <a:pt x="369616" y="497313"/>
                  <a:pt x="350219" y="428616"/>
                  <a:pt x="388205" y="389013"/>
                </a:cubicBezTo>
                <a:lnTo>
                  <a:pt x="393863" y="383356"/>
                </a:lnTo>
                <a:cubicBezTo>
                  <a:pt x="433465" y="345370"/>
                  <a:pt x="503779" y="363151"/>
                  <a:pt x="502163" y="416493"/>
                </a:cubicBezTo>
                <a:cubicBezTo>
                  <a:pt x="501354" y="447204"/>
                  <a:pt x="537724" y="484382"/>
                  <a:pt x="559545" y="462560"/>
                </a:cubicBezTo>
                <a:lnTo>
                  <a:pt x="651681" y="370425"/>
                </a:lnTo>
                <a:lnTo>
                  <a:pt x="514286" y="233029"/>
                </a:lnTo>
                <a:cubicBezTo>
                  <a:pt x="492464" y="211208"/>
                  <a:pt x="529642" y="174838"/>
                  <a:pt x="560354" y="175646"/>
                </a:cubicBezTo>
                <a:cubicBezTo>
                  <a:pt x="613695" y="177263"/>
                  <a:pt x="631476" y="106949"/>
                  <a:pt x="593490" y="67346"/>
                </a:cubicBezTo>
                <a:lnTo>
                  <a:pt x="587833" y="61689"/>
                </a:lnTo>
                <a:cubicBezTo>
                  <a:pt x="548230" y="23703"/>
                  <a:pt x="479533" y="43100"/>
                  <a:pt x="481149" y="96442"/>
                </a:cubicBezTo>
                <a:cubicBezTo>
                  <a:pt x="481957" y="127154"/>
                  <a:pt x="445588" y="164331"/>
                  <a:pt x="423766" y="142510"/>
                </a:cubicBezTo>
                <a:lnTo>
                  <a:pt x="286371" y="5114"/>
                </a:lnTo>
                <a:lnTo>
                  <a:pt x="193427" y="97250"/>
                </a:lnTo>
                <a:cubicBezTo>
                  <a:pt x="171605" y="119072"/>
                  <a:pt x="208783" y="155441"/>
                  <a:pt x="239495" y="154633"/>
                </a:cubicBezTo>
                <a:cubicBezTo>
                  <a:pt x="292837" y="153017"/>
                  <a:pt x="312234" y="221714"/>
                  <a:pt x="274248" y="261316"/>
                </a:cubicBezTo>
                <a:lnTo>
                  <a:pt x="268590" y="266974"/>
                </a:lnTo>
                <a:cubicBezTo>
                  <a:pt x="228988" y="304960"/>
                  <a:pt x="158674" y="287179"/>
                  <a:pt x="160290" y="233837"/>
                </a:cubicBezTo>
                <a:cubicBezTo>
                  <a:pt x="161099" y="203125"/>
                  <a:pt x="124729" y="165948"/>
                  <a:pt x="102908" y="187770"/>
                </a:cubicBezTo>
                <a:lnTo>
                  <a:pt x="5114" y="286371"/>
                </a:lnTo>
                <a:lnTo>
                  <a:pt x="142510" y="423766"/>
                </a:lnTo>
                <a:cubicBezTo>
                  <a:pt x="164331" y="445588"/>
                  <a:pt x="127154" y="481957"/>
                  <a:pt x="96442" y="481149"/>
                </a:cubicBezTo>
                <a:cubicBezTo>
                  <a:pt x="43100" y="479533"/>
                  <a:pt x="25320" y="549847"/>
                  <a:pt x="63305" y="589449"/>
                </a:cubicBezTo>
                <a:lnTo>
                  <a:pt x="68963" y="595107"/>
                </a:lnTo>
                <a:cubicBezTo>
                  <a:pt x="108565" y="633092"/>
                  <a:pt x="177263" y="613695"/>
                  <a:pt x="175646" y="560354"/>
                </a:cubicBezTo>
                <a:cubicBezTo>
                  <a:pt x="174838" y="529642"/>
                  <a:pt x="211208" y="492464"/>
                  <a:pt x="233029" y="514286"/>
                </a:cubicBezTo>
                <a:lnTo>
                  <a:pt x="370425" y="651681"/>
                </a:lnTo>
                <a:lnTo>
                  <a:pt x="469026" y="553080"/>
                </a:lnTo>
                <a:cubicBezTo>
                  <a:pt x="490848" y="531258"/>
                  <a:pt x="454478" y="494889"/>
                  <a:pt x="422958" y="495697"/>
                </a:cubicBezTo>
                <a:close/>
              </a:path>
            </a:pathLst>
          </a:custGeom>
          <a:solidFill>
            <a:srgbClr val="000000"/>
          </a:solidFill>
          <a:ln w="8037" cap="flat">
            <a:noFill/>
            <a:prstDash val="solid"/>
            <a:miter/>
          </a:ln>
        </p:spPr>
        <p:txBody>
          <a:bodyPr rtlCol="0" anchor="ctr"/>
          <a:lstStyle/>
          <a:p>
            <a:endParaRPr lang="el-GR"/>
          </a:p>
        </p:txBody>
      </p:sp>
      <p:sp>
        <p:nvSpPr>
          <p:cNvPr id="23" name="Θέση κειμένου 5">
            <a:extLst>
              <a:ext uri="{FF2B5EF4-FFF2-40B4-BE49-F238E27FC236}">
                <a16:creationId xmlns:a16="http://schemas.microsoft.com/office/drawing/2014/main" xmlns="" id="{81D9C87E-AECD-433B-A68C-CC81DA738647}"/>
              </a:ext>
            </a:extLst>
          </p:cNvPr>
          <p:cNvSpPr txBox="1">
            <a:spLocks/>
          </p:cNvSpPr>
          <p:nvPr/>
        </p:nvSpPr>
        <p:spPr>
          <a:xfrm>
            <a:off x="2637138" y="2972554"/>
            <a:ext cx="1915331"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400" dirty="0"/>
              <a:t>ήτοι</a:t>
            </a:r>
            <a:r>
              <a:rPr lang="el-GR" dirty="0"/>
              <a:t> </a:t>
            </a:r>
            <a:r>
              <a:rPr lang="el-GR" sz="1400" dirty="0"/>
              <a:t>του χρήματος</a:t>
            </a:r>
          </a:p>
          <a:p>
            <a:pPr marL="0" indent="0" algn="ctr">
              <a:buNone/>
            </a:pPr>
            <a:endParaRPr lang="el-GR" b="1" dirty="0"/>
          </a:p>
        </p:txBody>
      </p:sp>
      <p:pic>
        <p:nvPicPr>
          <p:cNvPr id="7" name="Γραφικό 6" descr="Κέρματα">
            <a:extLst>
              <a:ext uri="{FF2B5EF4-FFF2-40B4-BE49-F238E27FC236}">
                <a16:creationId xmlns:a16="http://schemas.microsoft.com/office/drawing/2014/main" xmlns="" id="{C8A09F8E-4FAA-4CF6-98FE-ED3E6C95EC8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719335" y="2220418"/>
            <a:ext cx="455801" cy="455801"/>
          </a:xfrm>
          <a:prstGeom prst="rect">
            <a:avLst/>
          </a:prstGeom>
        </p:spPr>
      </p:pic>
      <p:sp>
        <p:nvSpPr>
          <p:cNvPr id="11" name="TextBox 10">
            <a:extLst>
              <a:ext uri="{FF2B5EF4-FFF2-40B4-BE49-F238E27FC236}">
                <a16:creationId xmlns:a16="http://schemas.microsoft.com/office/drawing/2014/main" xmlns="" id="{07FC1E55-7D63-4862-A9E6-91107211390D}"/>
              </a:ext>
            </a:extLst>
          </p:cNvPr>
          <p:cNvSpPr txBox="1"/>
          <p:nvPr/>
        </p:nvSpPr>
        <p:spPr>
          <a:xfrm>
            <a:off x="3119298" y="3718136"/>
            <a:ext cx="929148" cy="707886"/>
          </a:xfrm>
          <a:prstGeom prst="rect">
            <a:avLst/>
          </a:prstGeom>
          <a:noFill/>
        </p:spPr>
        <p:txBody>
          <a:bodyPr wrap="square" rtlCol="0">
            <a:spAutoFit/>
          </a:bodyPr>
          <a:lstStyle/>
          <a:p>
            <a:pPr algn="ctr"/>
            <a:r>
              <a:rPr lang="el-GR" sz="4000" b="1" dirty="0">
                <a:solidFill>
                  <a:schemeClr val="bg1">
                    <a:lumMod val="50000"/>
                  </a:schemeClr>
                </a:solidFill>
              </a:rPr>
              <a:t>&amp;</a:t>
            </a:r>
          </a:p>
        </p:txBody>
      </p:sp>
    </p:spTree>
    <p:extLst>
      <p:ext uri="{BB962C8B-B14F-4D97-AF65-F5344CB8AC3E}">
        <p14:creationId xmlns:p14="http://schemas.microsoft.com/office/powerpoint/2010/main" xmlns="" val="2215627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174052" y="141858"/>
            <a:ext cx="6718300" cy="2484509"/>
          </a:xfrm>
        </p:spPr>
        <p:txBody>
          <a:bodyPr rtlCol="0"/>
          <a:lstStyle/>
          <a:p>
            <a:pPr marL="0" indent="0" algn="ctr">
              <a:buNone/>
            </a:pPr>
            <a:endParaRPr lang="el-GR" sz="1600" dirty="0"/>
          </a:p>
          <a:p>
            <a:pPr marL="0" indent="0" algn="ctr">
              <a:buNone/>
            </a:pPr>
            <a:r>
              <a:rPr lang="el-GR" sz="1600" dirty="0"/>
              <a:t>Η σχολή “των ανθρωπίνων σχέσεων” επιχείρησε την επίλυση των οργανωτικών δυσλειτουργιών, </a:t>
            </a:r>
            <a:r>
              <a:rPr lang="el-GR" sz="1600" b="1" dirty="0"/>
              <a:t>εστιάζοντας το ερευνητικό ενδιαφέρον της στις σχέσεις μεταξύ των ατόμων και στις ομάδες</a:t>
            </a:r>
            <a:r>
              <a:rPr lang="el-GR" sz="1600" dirty="0"/>
              <a:t> και όχι στις οργανώσεις ως σύνολο. </a:t>
            </a:r>
          </a:p>
          <a:p>
            <a:pPr marL="0" indent="0" algn="ctr">
              <a:buNone/>
            </a:pPr>
            <a:endParaRPr lang="el-GR" sz="1600" dirty="0"/>
          </a:p>
          <a:p>
            <a:pPr marL="0" indent="0" algn="ctr">
              <a:buNone/>
            </a:pPr>
            <a:r>
              <a:rPr lang="el-GR" sz="1600" dirty="0"/>
              <a:t>Ταυτόχρονα, οι μελετητές των ανθρωπίνων σχέσεων δεν κατάφεραν να αντιληφθούν </a:t>
            </a:r>
            <a:r>
              <a:rPr lang="el-GR" sz="1600" b="1" dirty="0"/>
              <a:t>τη θεμελιακή διάκριση μεταξύ:</a:t>
            </a:r>
          </a:p>
        </p:txBody>
      </p:sp>
      <p:sp>
        <p:nvSpPr>
          <p:cNvPr id="2" name="Τίτλος 1"/>
          <p:cNvSpPr>
            <a:spLocks noGrp="1"/>
          </p:cNvSpPr>
          <p:nvPr>
            <p:ph type="ctrTitle"/>
          </p:nvPr>
        </p:nvSpPr>
        <p:spPr>
          <a:xfrm>
            <a:off x="7189470" y="494665"/>
            <a:ext cx="4860290" cy="5522595"/>
          </a:xfrm>
        </p:spPr>
        <p:txBody>
          <a:bodyPr rtlCol="0"/>
          <a:lstStyle/>
          <a:p>
            <a:pPr algn="ctr"/>
            <a:r>
              <a:rPr lang="el-GR" sz="2400" b="1" dirty="0"/>
              <a:t>3</a:t>
            </a:r>
            <a:r>
              <a:rPr lang="el-GR" sz="2400" b="1" baseline="30000" dirty="0"/>
              <a:t>η</a:t>
            </a:r>
            <a:r>
              <a:rPr lang="el-GR" sz="2400" b="1" dirty="0"/>
              <a:t> Κριτική στις θεωρητικές αντιλήψεις της σχολής “των ανθρωπίνων σχέσεων”</a:t>
            </a:r>
            <a:endParaRPr lang="el-GR" sz="24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65</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ÎÏÎ¿ÏÎ­Î»ÎµÏÎ¼Î± ÎµÎ¹ÎºÏÎ½Î±Ï Î³Î¹Î± company black white images">
            <a:extLst>
              <a:ext uri="{FF2B5EF4-FFF2-40B4-BE49-F238E27FC236}">
                <a16:creationId xmlns:a16="http://schemas.microsoft.com/office/drawing/2014/main" xmlns="" id="{3027A759-07AD-4398-9978-E36D8F6451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4236" y="840741"/>
            <a:ext cx="3938558" cy="2588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ÎÏÎ¿ÏÎ­Î»ÎµÏÎ¼Î± ÎµÎ¹ÎºÏÎ½Î±Ï Î³Î¹Î± COMPANY MASONRY BLACK WHITE">
            <a:extLst>
              <a:ext uri="{FF2B5EF4-FFF2-40B4-BE49-F238E27FC236}">
                <a16:creationId xmlns:a16="http://schemas.microsoft.com/office/drawing/2014/main" xmlns="" id="{09773AB0-6F57-4915-9459-C96992E7291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36435" y="815494"/>
            <a:ext cx="3966360" cy="261350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ÎÏÎ¿ÏÎ­Î»ÎµÏÎ¼Î± ÎµÎ¹ÎºÏÎ½Î±Ï Î³Î¹Î± team work BLACK WHITE IMAGES">
            <a:extLst>
              <a:ext uri="{FF2B5EF4-FFF2-40B4-BE49-F238E27FC236}">
                <a16:creationId xmlns:a16="http://schemas.microsoft.com/office/drawing/2014/main" xmlns="" id="{BA57881F-22FD-43BE-97EB-BBDE1A6CD96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21959" y="815163"/>
            <a:ext cx="3980835" cy="261383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Θέση εικόνας 25" descr="Κοντινή εικόνα εσωτερικού υλικού δόμησης">
            <a:extLst>
              <a:ext uri="{FF2B5EF4-FFF2-40B4-BE49-F238E27FC236}">
                <a16:creationId xmlns:a16="http://schemas.microsoft.com/office/drawing/2014/main" xmlns="" id="{4CD9E9A5-279D-462B-B0D9-895622A87B86}"/>
              </a:ext>
            </a:extLst>
          </p:cNvPr>
          <p:cNvPicPr>
            <a:picLocks noChangeAspect="1"/>
          </p:cNvPicPr>
          <p:nvPr/>
        </p:nvPicPr>
        <p:blipFill>
          <a:blip r:embed="rId7"/>
          <a:stretch>
            <a:fillRect/>
          </a:stretch>
        </p:blipFill>
        <p:spPr>
          <a:xfrm>
            <a:off x="7621957" y="803190"/>
            <a:ext cx="3980835" cy="2651058"/>
          </a:xfrm>
          <a:prstGeom prst="rect">
            <a:avLst/>
          </a:prstGeom>
        </p:spPr>
      </p:pic>
      <p:sp>
        <p:nvSpPr>
          <p:cNvPr id="16" name="Ορθογώνιο 6" descr="Πλαίσιο επισήμανσης.">
            <a:extLst>
              <a:ext uri="{FF2B5EF4-FFF2-40B4-BE49-F238E27FC236}">
                <a16:creationId xmlns:a16="http://schemas.microsoft.com/office/drawing/2014/main" xmlns="" id="{E81A3EF8-2544-4CCB-BF21-074CC0E6D8D9}"/>
              </a:ext>
            </a:extLst>
          </p:cNvPr>
          <p:cNvSpPr/>
          <p:nvPr/>
        </p:nvSpPr>
        <p:spPr>
          <a:xfrm rot="10800000" flipV="1">
            <a:off x="723551" y="3227205"/>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7" name="Θέση κειμένου 5">
            <a:extLst>
              <a:ext uri="{FF2B5EF4-FFF2-40B4-BE49-F238E27FC236}">
                <a16:creationId xmlns:a16="http://schemas.microsoft.com/office/drawing/2014/main" xmlns="" id="{AE20D917-0D18-4851-99A0-36D7D98DE812}"/>
              </a:ext>
            </a:extLst>
          </p:cNvPr>
          <p:cNvSpPr txBox="1">
            <a:spLocks/>
          </p:cNvSpPr>
          <p:nvPr/>
        </p:nvSpPr>
        <p:spPr>
          <a:xfrm>
            <a:off x="733290" y="2760945"/>
            <a:ext cx="255629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Διαπροσωπικών τριβών</a:t>
            </a:r>
            <a:endParaRPr lang="en-US" b="1" dirty="0"/>
          </a:p>
        </p:txBody>
      </p:sp>
      <p:sp>
        <p:nvSpPr>
          <p:cNvPr id="18" name="Θέση κειμένου 5">
            <a:extLst>
              <a:ext uri="{FF2B5EF4-FFF2-40B4-BE49-F238E27FC236}">
                <a16:creationId xmlns:a16="http://schemas.microsoft.com/office/drawing/2014/main" xmlns="" id="{13B335A2-003D-4116-BFC1-A702B2B84169}"/>
              </a:ext>
            </a:extLst>
          </p:cNvPr>
          <p:cNvSpPr txBox="1">
            <a:spLocks/>
          </p:cNvSpPr>
          <p:nvPr/>
        </p:nvSpPr>
        <p:spPr>
          <a:xfrm>
            <a:off x="3949823" y="2735803"/>
            <a:ext cx="272987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Κοινωνικών συγκρούσεων</a:t>
            </a:r>
            <a:endParaRPr lang="en-US" b="1" dirty="0"/>
          </a:p>
        </p:txBody>
      </p:sp>
      <p:sp>
        <p:nvSpPr>
          <p:cNvPr id="19" name="Ορθογώνιο 6" descr="Πλαίσιο επισήμανσης.">
            <a:extLst>
              <a:ext uri="{FF2B5EF4-FFF2-40B4-BE49-F238E27FC236}">
                <a16:creationId xmlns:a16="http://schemas.microsoft.com/office/drawing/2014/main" xmlns="" id="{6B0E470E-4387-4008-9E2A-B405819C2983}"/>
              </a:ext>
            </a:extLst>
          </p:cNvPr>
          <p:cNvSpPr/>
          <p:nvPr/>
        </p:nvSpPr>
        <p:spPr>
          <a:xfrm rot="10800000" flipV="1">
            <a:off x="4026872" y="3214710"/>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Text Placeholder 24">
            <a:extLst>
              <a:ext uri="{FF2B5EF4-FFF2-40B4-BE49-F238E27FC236}">
                <a16:creationId xmlns:a16="http://schemas.microsoft.com/office/drawing/2014/main" xmlns="" id="{FA18B219-CFC2-40B3-8A30-34387C302FE9}"/>
              </a:ext>
            </a:extLst>
          </p:cNvPr>
          <p:cNvSpPr txBox="1">
            <a:spLocks/>
          </p:cNvSpPr>
          <p:nvPr/>
        </p:nvSpPr>
        <p:spPr>
          <a:xfrm>
            <a:off x="4034284" y="3477255"/>
            <a:ext cx="256094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Οι οποίες βασίζονται στη δομή της οργάνωσης και της κοινωνίας στην οποία ενυπάρχουν τα άτομα </a:t>
            </a:r>
          </a:p>
          <a:p>
            <a:pPr algn="ctr"/>
            <a:r>
              <a:rPr lang="el-GR" dirty="0"/>
              <a:t> </a:t>
            </a:r>
          </a:p>
        </p:txBody>
      </p:sp>
      <p:pic>
        <p:nvPicPr>
          <p:cNvPr id="6" name="Γραφικό 5" descr="Φωτιά">
            <a:extLst>
              <a:ext uri="{FF2B5EF4-FFF2-40B4-BE49-F238E27FC236}">
                <a16:creationId xmlns:a16="http://schemas.microsoft.com/office/drawing/2014/main" xmlns="" id="{82BCF912-3102-47D9-BC9E-6B6477C029C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69622" y="2752986"/>
            <a:ext cx="455388" cy="455388"/>
          </a:xfrm>
          <a:prstGeom prst="rect">
            <a:avLst/>
          </a:prstGeom>
        </p:spPr>
      </p:pic>
      <p:grpSp>
        <p:nvGrpSpPr>
          <p:cNvPr id="21" name="Γραφικό 14" descr="Γρανάζια">
            <a:extLst>
              <a:ext uri="{FF2B5EF4-FFF2-40B4-BE49-F238E27FC236}">
                <a16:creationId xmlns:a16="http://schemas.microsoft.com/office/drawing/2014/main" xmlns="" id="{9191E3B7-39BB-4E13-AAE3-2F69374D59FE}"/>
              </a:ext>
            </a:extLst>
          </p:cNvPr>
          <p:cNvGrpSpPr/>
          <p:nvPr/>
        </p:nvGrpSpPr>
        <p:grpSpPr>
          <a:xfrm>
            <a:off x="190093" y="2710050"/>
            <a:ext cx="560082" cy="555789"/>
            <a:chOff x="224982" y="3353368"/>
            <a:chExt cx="1507700" cy="1507700"/>
          </a:xfrm>
        </p:grpSpPr>
        <p:sp>
          <p:nvSpPr>
            <p:cNvPr id="22" name="Ελεύθερη σχεδίαση: Σχήμα 21">
              <a:extLst>
                <a:ext uri="{FF2B5EF4-FFF2-40B4-BE49-F238E27FC236}">
                  <a16:creationId xmlns:a16="http://schemas.microsoft.com/office/drawing/2014/main" xmlns="" id="{01621350-7DF1-46A8-B0C8-529A7A106A75}"/>
                </a:ext>
              </a:extLst>
            </p:cNvPr>
            <p:cNvSpPr/>
            <p:nvPr/>
          </p:nvSpPr>
          <p:spPr>
            <a:xfrm>
              <a:off x="810001" y="3475083"/>
              <a:ext cx="691029" cy="691029"/>
            </a:xfrm>
            <a:custGeom>
              <a:avLst/>
              <a:gdLst>
                <a:gd name="connsiteX0" fmla="*/ 346300 w 691029"/>
                <a:gd name="connsiteY0" fmla="*/ 464089 h 691029"/>
                <a:gd name="connsiteX1" fmla="*/ 228511 w 691029"/>
                <a:gd name="connsiteY1" fmla="*/ 346300 h 691029"/>
                <a:gd name="connsiteX2" fmla="*/ 346300 w 691029"/>
                <a:gd name="connsiteY2" fmla="*/ 228511 h 691029"/>
                <a:gd name="connsiteX3" fmla="*/ 464089 w 691029"/>
                <a:gd name="connsiteY3" fmla="*/ 346300 h 691029"/>
                <a:gd name="connsiteX4" fmla="*/ 346300 w 691029"/>
                <a:gd name="connsiteY4" fmla="*/ 464089 h 691029"/>
                <a:gd name="connsiteX5" fmla="*/ 611718 w 691029"/>
                <a:gd name="connsiteY5" fmla="*/ 272485 h 691029"/>
                <a:gd name="connsiteX6" fmla="*/ 586590 w 691029"/>
                <a:gd name="connsiteY6" fmla="*/ 211235 h 691029"/>
                <a:gd name="connsiteX7" fmla="*/ 611718 w 691029"/>
                <a:gd name="connsiteY7" fmla="*/ 137421 h 691029"/>
                <a:gd name="connsiteX8" fmla="*/ 555179 w 691029"/>
                <a:gd name="connsiteY8" fmla="*/ 80882 h 691029"/>
                <a:gd name="connsiteX9" fmla="*/ 481365 w 691029"/>
                <a:gd name="connsiteY9" fmla="*/ 106010 h 691029"/>
                <a:gd name="connsiteX10" fmla="*/ 420114 w 691029"/>
                <a:gd name="connsiteY10" fmla="*/ 80882 h 691029"/>
                <a:gd name="connsiteX11" fmla="*/ 385563 w 691029"/>
                <a:gd name="connsiteY11" fmla="*/ 11779 h 691029"/>
                <a:gd name="connsiteX12" fmla="*/ 307037 w 691029"/>
                <a:gd name="connsiteY12" fmla="*/ 11779 h 691029"/>
                <a:gd name="connsiteX13" fmla="*/ 272485 w 691029"/>
                <a:gd name="connsiteY13" fmla="*/ 80882 h 691029"/>
                <a:gd name="connsiteX14" fmla="*/ 211235 w 691029"/>
                <a:gd name="connsiteY14" fmla="*/ 106010 h 691029"/>
                <a:gd name="connsiteX15" fmla="*/ 137421 w 691029"/>
                <a:gd name="connsiteY15" fmla="*/ 80882 h 691029"/>
                <a:gd name="connsiteX16" fmla="*/ 80882 w 691029"/>
                <a:gd name="connsiteY16" fmla="*/ 137421 h 691029"/>
                <a:gd name="connsiteX17" fmla="*/ 106010 w 691029"/>
                <a:gd name="connsiteY17" fmla="*/ 211235 h 691029"/>
                <a:gd name="connsiteX18" fmla="*/ 80882 w 691029"/>
                <a:gd name="connsiteY18" fmla="*/ 272485 h 691029"/>
                <a:gd name="connsiteX19" fmla="*/ 11779 w 691029"/>
                <a:gd name="connsiteY19" fmla="*/ 307037 h 691029"/>
                <a:gd name="connsiteX20" fmla="*/ 11779 w 691029"/>
                <a:gd name="connsiteY20" fmla="*/ 385563 h 691029"/>
                <a:gd name="connsiteX21" fmla="*/ 80882 w 691029"/>
                <a:gd name="connsiteY21" fmla="*/ 420114 h 691029"/>
                <a:gd name="connsiteX22" fmla="*/ 106010 w 691029"/>
                <a:gd name="connsiteY22" fmla="*/ 481365 h 691029"/>
                <a:gd name="connsiteX23" fmla="*/ 80882 w 691029"/>
                <a:gd name="connsiteY23" fmla="*/ 555179 h 691029"/>
                <a:gd name="connsiteX24" fmla="*/ 135850 w 691029"/>
                <a:gd name="connsiteY24" fmla="*/ 610147 h 691029"/>
                <a:gd name="connsiteX25" fmla="*/ 209665 w 691029"/>
                <a:gd name="connsiteY25" fmla="*/ 585019 h 691029"/>
                <a:gd name="connsiteX26" fmla="*/ 270915 w 691029"/>
                <a:gd name="connsiteY26" fmla="*/ 610147 h 691029"/>
                <a:gd name="connsiteX27" fmla="*/ 305466 w 691029"/>
                <a:gd name="connsiteY27" fmla="*/ 679250 h 691029"/>
                <a:gd name="connsiteX28" fmla="*/ 383992 w 691029"/>
                <a:gd name="connsiteY28" fmla="*/ 679250 h 691029"/>
                <a:gd name="connsiteX29" fmla="*/ 418544 w 691029"/>
                <a:gd name="connsiteY29" fmla="*/ 610147 h 691029"/>
                <a:gd name="connsiteX30" fmla="*/ 479794 w 691029"/>
                <a:gd name="connsiteY30" fmla="*/ 585019 h 691029"/>
                <a:gd name="connsiteX31" fmla="*/ 553609 w 691029"/>
                <a:gd name="connsiteY31" fmla="*/ 610147 h 691029"/>
                <a:gd name="connsiteX32" fmla="*/ 610147 w 691029"/>
                <a:gd name="connsiteY32" fmla="*/ 555179 h 691029"/>
                <a:gd name="connsiteX33" fmla="*/ 585019 w 691029"/>
                <a:gd name="connsiteY33" fmla="*/ 481365 h 691029"/>
                <a:gd name="connsiteX34" fmla="*/ 611718 w 691029"/>
                <a:gd name="connsiteY34" fmla="*/ 420114 h 691029"/>
                <a:gd name="connsiteX35" fmla="*/ 680821 w 691029"/>
                <a:gd name="connsiteY35" fmla="*/ 385563 h 691029"/>
                <a:gd name="connsiteX36" fmla="*/ 680821 w 691029"/>
                <a:gd name="connsiteY36" fmla="*/ 307037 h 691029"/>
                <a:gd name="connsiteX37" fmla="*/ 611718 w 691029"/>
                <a:gd name="connsiteY37" fmla="*/ 272485 h 69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1029" h="691029">
                  <a:moveTo>
                    <a:pt x="346300" y="464089"/>
                  </a:moveTo>
                  <a:cubicBezTo>
                    <a:pt x="280338" y="464089"/>
                    <a:pt x="228511" y="410691"/>
                    <a:pt x="228511" y="346300"/>
                  </a:cubicBezTo>
                  <a:cubicBezTo>
                    <a:pt x="228511" y="281909"/>
                    <a:pt x="281909" y="228511"/>
                    <a:pt x="346300" y="228511"/>
                  </a:cubicBezTo>
                  <a:cubicBezTo>
                    <a:pt x="412262" y="228511"/>
                    <a:pt x="464089" y="281909"/>
                    <a:pt x="464089" y="346300"/>
                  </a:cubicBezTo>
                  <a:cubicBezTo>
                    <a:pt x="464089" y="410691"/>
                    <a:pt x="410691" y="464089"/>
                    <a:pt x="346300" y="464089"/>
                  </a:cubicBezTo>
                  <a:close/>
                  <a:moveTo>
                    <a:pt x="611718" y="272485"/>
                  </a:moveTo>
                  <a:cubicBezTo>
                    <a:pt x="605436" y="250498"/>
                    <a:pt x="597583" y="230081"/>
                    <a:pt x="586590" y="211235"/>
                  </a:cubicBezTo>
                  <a:lnTo>
                    <a:pt x="611718" y="137421"/>
                  </a:lnTo>
                  <a:lnTo>
                    <a:pt x="555179" y="80882"/>
                  </a:lnTo>
                  <a:lnTo>
                    <a:pt x="481365" y="106010"/>
                  </a:lnTo>
                  <a:cubicBezTo>
                    <a:pt x="462518" y="95017"/>
                    <a:pt x="442102" y="87164"/>
                    <a:pt x="420114" y="80882"/>
                  </a:cubicBezTo>
                  <a:lnTo>
                    <a:pt x="385563" y="11779"/>
                  </a:lnTo>
                  <a:lnTo>
                    <a:pt x="307037" y="11779"/>
                  </a:lnTo>
                  <a:lnTo>
                    <a:pt x="272485" y="80882"/>
                  </a:lnTo>
                  <a:cubicBezTo>
                    <a:pt x="250498" y="87164"/>
                    <a:pt x="230081" y="95017"/>
                    <a:pt x="211235" y="106010"/>
                  </a:cubicBezTo>
                  <a:lnTo>
                    <a:pt x="137421" y="80882"/>
                  </a:lnTo>
                  <a:lnTo>
                    <a:pt x="80882" y="137421"/>
                  </a:lnTo>
                  <a:lnTo>
                    <a:pt x="106010" y="211235"/>
                  </a:lnTo>
                  <a:cubicBezTo>
                    <a:pt x="95017" y="230081"/>
                    <a:pt x="87164" y="250498"/>
                    <a:pt x="80882" y="272485"/>
                  </a:cubicBezTo>
                  <a:lnTo>
                    <a:pt x="11779" y="307037"/>
                  </a:lnTo>
                  <a:lnTo>
                    <a:pt x="11779" y="385563"/>
                  </a:lnTo>
                  <a:lnTo>
                    <a:pt x="80882" y="420114"/>
                  </a:lnTo>
                  <a:cubicBezTo>
                    <a:pt x="87164" y="442102"/>
                    <a:pt x="95017" y="462518"/>
                    <a:pt x="106010" y="481365"/>
                  </a:cubicBezTo>
                  <a:lnTo>
                    <a:pt x="80882" y="555179"/>
                  </a:lnTo>
                  <a:lnTo>
                    <a:pt x="135850" y="610147"/>
                  </a:lnTo>
                  <a:lnTo>
                    <a:pt x="209665" y="585019"/>
                  </a:lnTo>
                  <a:cubicBezTo>
                    <a:pt x="228511" y="596013"/>
                    <a:pt x="248928" y="603865"/>
                    <a:pt x="270915" y="610147"/>
                  </a:cubicBezTo>
                  <a:lnTo>
                    <a:pt x="305466" y="679250"/>
                  </a:lnTo>
                  <a:lnTo>
                    <a:pt x="383992" y="679250"/>
                  </a:lnTo>
                  <a:lnTo>
                    <a:pt x="418544" y="610147"/>
                  </a:lnTo>
                  <a:cubicBezTo>
                    <a:pt x="440531" y="603865"/>
                    <a:pt x="460948" y="596013"/>
                    <a:pt x="479794" y="585019"/>
                  </a:cubicBezTo>
                  <a:lnTo>
                    <a:pt x="553609" y="610147"/>
                  </a:lnTo>
                  <a:lnTo>
                    <a:pt x="610147" y="555179"/>
                  </a:lnTo>
                  <a:lnTo>
                    <a:pt x="585019" y="481365"/>
                  </a:lnTo>
                  <a:cubicBezTo>
                    <a:pt x="596013" y="462518"/>
                    <a:pt x="605436" y="440531"/>
                    <a:pt x="611718" y="420114"/>
                  </a:cubicBezTo>
                  <a:lnTo>
                    <a:pt x="680821" y="385563"/>
                  </a:lnTo>
                  <a:lnTo>
                    <a:pt x="680821" y="307037"/>
                  </a:lnTo>
                  <a:lnTo>
                    <a:pt x="611718" y="272485"/>
                  </a:lnTo>
                  <a:close/>
                </a:path>
              </a:pathLst>
            </a:custGeom>
            <a:solidFill>
              <a:srgbClr val="000000"/>
            </a:solidFill>
            <a:ln w="9525" cap="flat">
              <a:noFill/>
              <a:prstDash val="solid"/>
              <a:miter/>
            </a:ln>
          </p:spPr>
          <p:txBody>
            <a:bodyPr rtlCol="0" anchor="ctr"/>
            <a:lstStyle/>
            <a:p>
              <a:endParaRPr lang="el-GR"/>
            </a:p>
          </p:txBody>
        </p:sp>
        <p:sp>
          <p:nvSpPr>
            <p:cNvPr id="23" name="Ελεύθερη σχεδίαση: Σχήμα 22">
              <a:extLst>
                <a:ext uri="{FF2B5EF4-FFF2-40B4-BE49-F238E27FC236}">
                  <a16:creationId xmlns:a16="http://schemas.microsoft.com/office/drawing/2014/main" xmlns="" id="{CBC765E6-436B-47E3-8F2C-DD12E80F49CB}"/>
                </a:ext>
              </a:extLst>
            </p:cNvPr>
            <p:cNvSpPr/>
            <p:nvPr/>
          </p:nvSpPr>
          <p:spPr>
            <a:xfrm>
              <a:off x="455063" y="4046753"/>
              <a:ext cx="691029" cy="691029"/>
            </a:xfrm>
            <a:custGeom>
              <a:avLst/>
              <a:gdLst>
                <a:gd name="connsiteX0" fmla="*/ 346300 w 691029"/>
                <a:gd name="connsiteY0" fmla="*/ 464089 h 691029"/>
                <a:gd name="connsiteX1" fmla="*/ 228511 w 691029"/>
                <a:gd name="connsiteY1" fmla="*/ 346300 h 691029"/>
                <a:gd name="connsiteX2" fmla="*/ 346300 w 691029"/>
                <a:gd name="connsiteY2" fmla="*/ 228511 h 691029"/>
                <a:gd name="connsiteX3" fmla="*/ 464089 w 691029"/>
                <a:gd name="connsiteY3" fmla="*/ 346300 h 691029"/>
                <a:gd name="connsiteX4" fmla="*/ 346300 w 691029"/>
                <a:gd name="connsiteY4" fmla="*/ 464089 h 691029"/>
                <a:gd name="connsiteX5" fmla="*/ 346300 w 691029"/>
                <a:gd name="connsiteY5" fmla="*/ 464089 h 691029"/>
                <a:gd name="connsiteX6" fmla="*/ 586590 w 691029"/>
                <a:gd name="connsiteY6" fmla="*/ 211235 h 691029"/>
                <a:gd name="connsiteX7" fmla="*/ 611718 w 691029"/>
                <a:gd name="connsiteY7" fmla="*/ 137421 h 691029"/>
                <a:gd name="connsiteX8" fmla="*/ 555179 w 691029"/>
                <a:gd name="connsiteY8" fmla="*/ 80882 h 691029"/>
                <a:gd name="connsiteX9" fmla="*/ 481365 w 691029"/>
                <a:gd name="connsiteY9" fmla="*/ 106010 h 691029"/>
                <a:gd name="connsiteX10" fmla="*/ 420114 w 691029"/>
                <a:gd name="connsiteY10" fmla="*/ 80882 h 691029"/>
                <a:gd name="connsiteX11" fmla="*/ 385563 w 691029"/>
                <a:gd name="connsiteY11" fmla="*/ 11779 h 691029"/>
                <a:gd name="connsiteX12" fmla="*/ 307037 w 691029"/>
                <a:gd name="connsiteY12" fmla="*/ 11779 h 691029"/>
                <a:gd name="connsiteX13" fmla="*/ 272485 w 691029"/>
                <a:gd name="connsiteY13" fmla="*/ 80882 h 691029"/>
                <a:gd name="connsiteX14" fmla="*/ 211235 w 691029"/>
                <a:gd name="connsiteY14" fmla="*/ 106010 h 691029"/>
                <a:gd name="connsiteX15" fmla="*/ 137421 w 691029"/>
                <a:gd name="connsiteY15" fmla="*/ 80882 h 691029"/>
                <a:gd name="connsiteX16" fmla="*/ 82452 w 691029"/>
                <a:gd name="connsiteY16" fmla="*/ 135850 h 691029"/>
                <a:gd name="connsiteX17" fmla="*/ 106010 w 691029"/>
                <a:gd name="connsiteY17" fmla="*/ 209665 h 691029"/>
                <a:gd name="connsiteX18" fmla="*/ 80882 w 691029"/>
                <a:gd name="connsiteY18" fmla="*/ 270915 h 691029"/>
                <a:gd name="connsiteX19" fmla="*/ 11779 w 691029"/>
                <a:gd name="connsiteY19" fmla="*/ 305466 h 691029"/>
                <a:gd name="connsiteX20" fmla="*/ 11779 w 691029"/>
                <a:gd name="connsiteY20" fmla="*/ 383992 h 691029"/>
                <a:gd name="connsiteX21" fmla="*/ 80882 w 691029"/>
                <a:gd name="connsiteY21" fmla="*/ 418544 h 691029"/>
                <a:gd name="connsiteX22" fmla="*/ 106010 w 691029"/>
                <a:gd name="connsiteY22" fmla="*/ 479794 h 691029"/>
                <a:gd name="connsiteX23" fmla="*/ 82452 w 691029"/>
                <a:gd name="connsiteY23" fmla="*/ 553609 h 691029"/>
                <a:gd name="connsiteX24" fmla="*/ 137421 w 691029"/>
                <a:gd name="connsiteY24" fmla="*/ 608577 h 691029"/>
                <a:gd name="connsiteX25" fmla="*/ 211235 w 691029"/>
                <a:gd name="connsiteY25" fmla="*/ 585019 h 691029"/>
                <a:gd name="connsiteX26" fmla="*/ 272485 w 691029"/>
                <a:gd name="connsiteY26" fmla="*/ 610147 h 691029"/>
                <a:gd name="connsiteX27" fmla="*/ 307037 w 691029"/>
                <a:gd name="connsiteY27" fmla="*/ 679250 h 691029"/>
                <a:gd name="connsiteX28" fmla="*/ 385563 w 691029"/>
                <a:gd name="connsiteY28" fmla="*/ 679250 h 691029"/>
                <a:gd name="connsiteX29" fmla="*/ 420114 w 691029"/>
                <a:gd name="connsiteY29" fmla="*/ 610147 h 691029"/>
                <a:gd name="connsiteX30" fmla="*/ 481365 w 691029"/>
                <a:gd name="connsiteY30" fmla="*/ 585019 h 691029"/>
                <a:gd name="connsiteX31" fmla="*/ 555179 w 691029"/>
                <a:gd name="connsiteY31" fmla="*/ 610147 h 691029"/>
                <a:gd name="connsiteX32" fmla="*/ 610147 w 691029"/>
                <a:gd name="connsiteY32" fmla="*/ 553609 h 691029"/>
                <a:gd name="connsiteX33" fmla="*/ 586590 w 691029"/>
                <a:gd name="connsiteY33" fmla="*/ 481365 h 691029"/>
                <a:gd name="connsiteX34" fmla="*/ 611718 w 691029"/>
                <a:gd name="connsiteY34" fmla="*/ 420114 h 691029"/>
                <a:gd name="connsiteX35" fmla="*/ 680821 w 691029"/>
                <a:gd name="connsiteY35" fmla="*/ 385563 h 691029"/>
                <a:gd name="connsiteX36" fmla="*/ 680821 w 691029"/>
                <a:gd name="connsiteY36" fmla="*/ 307037 h 691029"/>
                <a:gd name="connsiteX37" fmla="*/ 611718 w 691029"/>
                <a:gd name="connsiteY37" fmla="*/ 272485 h 691029"/>
                <a:gd name="connsiteX38" fmla="*/ 586590 w 691029"/>
                <a:gd name="connsiteY38" fmla="*/ 211235 h 69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1029" h="691029">
                  <a:moveTo>
                    <a:pt x="346300" y="464089"/>
                  </a:moveTo>
                  <a:cubicBezTo>
                    <a:pt x="280338" y="464089"/>
                    <a:pt x="228511" y="410691"/>
                    <a:pt x="228511" y="346300"/>
                  </a:cubicBezTo>
                  <a:cubicBezTo>
                    <a:pt x="228511" y="280338"/>
                    <a:pt x="281908" y="228511"/>
                    <a:pt x="346300" y="228511"/>
                  </a:cubicBezTo>
                  <a:cubicBezTo>
                    <a:pt x="412262" y="228511"/>
                    <a:pt x="464089" y="281908"/>
                    <a:pt x="464089" y="346300"/>
                  </a:cubicBezTo>
                  <a:cubicBezTo>
                    <a:pt x="464089" y="410691"/>
                    <a:pt x="412262" y="464089"/>
                    <a:pt x="346300" y="464089"/>
                  </a:cubicBezTo>
                  <a:lnTo>
                    <a:pt x="346300" y="464089"/>
                  </a:lnTo>
                  <a:close/>
                  <a:moveTo>
                    <a:pt x="586590" y="211235"/>
                  </a:moveTo>
                  <a:lnTo>
                    <a:pt x="611718" y="137421"/>
                  </a:lnTo>
                  <a:lnTo>
                    <a:pt x="555179" y="80882"/>
                  </a:lnTo>
                  <a:lnTo>
                    <a:pt x="481365" y="106010"/>
                  </a:lnTo>
                  <a:cubicBezTo>
                    <a:pt x="462518" y="95017"/>
                    <a:pt x="440531" y="87164"/>
                    <a:pt x="420114" y="80882"/>
                  </a:cubicBezTo>
                  <a:lnTo>
                    <a:pt x="385563" y="11779"/>
                  </a:lnTo>
                  <a:lnTo>
                    <a:pt x="307037" y="11779"/>
                  </a:lnTo>
                  <a:lnTo>
                    <a:pt x="272485" y="80882"/>
                  </a:lnTo>
                  <a:cubicBezTo>
                    <a:pt x="250498" y="87164"/>
                    <a:pt x="230081" y="95017"/>
                    <a:pt x="211235" y="106010"/>
                  </a:cubicBezTo>
                  <a:lnTo>
                    <a:pt x="137421" y="80882"/>
                  </a:lnTo>
                  <a:lnTo>
                    <a:pt x="82452" y="135850"/>
                  </a:lnTo>
                  <a:lnTo>
                    <a:pt x="106010" y="209665"/>
                  </a:lnTo>
                  <a:cubicBezTo>
                    <a:pt x="95017" y="228511"/>
                    <a:pt x="87164" y="250498"/>
                    <a:pt x="80882" y="270915"/>
                  </a:cubicBezTo>
                  <a:lnTo>
                    <a:pt x="11779" y="305466"/>
                  </a:lnTo>
                  <a:lnTo>
                    <a:pt x="11779" y="383992"/>
                  </a:lnTo>
                  <a:lnTo>
                    <a:pt x="80882" y="418544"/>
                  </a:lnTo>
                  <a:cubicBezTo>
                    <a:pt x="87164" y="440531"/>
                    <a:pt x="95017" y="460948"/>
                    <a:pt x="106010" y="479794"/>
                  </a:cubicBezTo>
                  <a:lnTo>
                    <a:pt x="82452" y="553609"/>
                  </a:lnTo>
                  <a:lnTo>
                    <a:pt x="137421" y="608577"/>
                  </a:lnTo>
                  <a:lnTo>
                    <a:pt x="211235" y="585019"/>
                  </a:lnTo>
                  <a:cubicBezTo>
                    <a:pt x="230081" y="596013"/>
                    <a:pt x="250498" y="603865"/>
                    <a:pt x="272485" y="610147"/>
                  </a:cubicBezTo>
                  <a:lnTo>
                    <a:pt x="307037" y="679250"/>
                  </a:lnTo>
                  <a:lnTo>
                    <a:pt x="385563" y="679250"/>
                  </a:lnTo>
                  <a:lnTo>
                    <a:pt x="420114" y="610147"/>
                  </a:lnTo>
                  <a:cubicBezTo>
                    <a:pt x="442102" y="603865"/>
                    <a:pt x="462518" y="596013"/>
                    <a:pt x="481365" y="585019"/>
                  </a:cubicBezTo>
                  <a:lnTo>
                    <a:pt x="555179" y="610147"/>
                  </a:lnTo>
                  <a:lnTo>
                    <a:pt x="610147" y="553609"/>
                  </a:lnTo>
                  <a:lnTo>
                    <a:pt x="586590" y="481365"/>
                  </a:lnTo>
                  <a:cubicBezTo>
                    <a:pt x="597583" y="462518"/>
                    <a:pt x="605436" y="442102"/>
                    <a:pt x="611718" y="420114"/>
                  </a:cubicBezTo>
                  <a:lnTo>
                    <a:pt x="680821" y="385563"/>
                  </a:lnTo>
                  <a:lnTo>
                    <a:pt x="680821" y="307037"/>
                  </a:lnTo>
                  <a:lnTo>
                    <a:pt x="611718" y="272485"/>
                  </a:lnTo>
                  <a:cubicBezTo>
                    <a:pt x="605436" y="250498"/>
                    <a:pt x="597583" y="230081"/>
                    <a:pt x="586590" y="211235"/>
                  </a:cubicBezTo>
                  <a:close/>
                </a:path>
              </a:pathLst>
            </a:custGeom>
            <a:solidFill>
              <a:srgbClr val="000000"/>
            </a:solidFill>
            <a:ln w="9525" cap="flat">
              <a:noFill/>
              <a:prstDash val="solid"/>
              <a:miter/>
            </a:ln>
          </p:spPr>
          <p:txBody>
            <a:bodyPr rtlCol="0" anchor="ctr"/>
            <a:lstStyle/>
            <a:p>
              <a:endParaRPr lang="el-GR"/>
            </a:p>
          </p:txBody>
        </p:sp>
      </p:grpSp>
      <p:sp>
        <p:nvSpPr>
          <p:cNvPr id="24" name="Ορθογώνιο 23">
            <a:extLst>
              <a:ext uri="{FF2B5EF4-FFF2-40B4-BE49-F238E27FC236}">
                <a16:creationId xmlns:a16="http://schemas.microsoft.com/office/drawing/2014/main" xmlns="" id="{7D115E4D-C00E-469F-BD1B-F87DCB5E997C}"/>
              </a:ext>
            </a:extLst>
          </p:cNvPr>
          <p:cNvSpPr/>
          <p:nvPr/>
        </p:nvSpPr>
        <p:spPr>
          <a:xfrm>
            <a:off x="227156" y="4670025"/>
            <a:ext cx="6813755" cy="1323439"/>
          </a:xfrm>
          <a:prstGeom prst="rect">
            <a:avLst/>
          </a:prstGeom>
        </p:spPr>
        <p:txBody>
          <a:bodyPr wrap="square">
            <a:spAutoFit/>
          </a:bodyPr>
          <a:lstStyle/>
          <a:p>
            <a:pPr algn="ctr"/>
            <a:r>
              <a:rPr lang="el-GR" sz="1600" dirty="0"/>
              <a:t>Κατά συνέπεια, δεν μπορούν να κατανοήσουν το γεγονός ότι οι </a:t>
            </a:r>
            <a:r>
              <a:rPr lang="el-GR" sz="1600" b="1" dirty="0"/>
              <a:t>συγκρούσεις</a:t>
            </a:r>
            <a:r>
              <a:rPr lang="el-GR" sz="1600" dirty="0"/>
              <a:t> που αναπτύσσονται στο εσωτερικό των οργανώσεων δεν </a:t>
            </a:r>
            <a:r>
              <a:rPr lang="el-GR" sz="1600" b="1" dirty="0"/>
              <a:t>οφείλονται</a:t>
            </a:r>
            <a:r>
              <a:rPr lang="el-GR" sz="1600" dirty="0"/>
              <a:t> πάντα στις μη-ικανοποιητικές διαπροσωπικές σχέσεις ή στην κακή επικοινωνία, αλλά </a:t>
            </a:r>
            <a:r>
              <a:rPr lang="el-GR" sz="1600" b="1" dirty="0"/>
              <a:t>στις διαφορές συμφερόντων</a:t>
            </a:r>
            <a:r>
              <a:rPr lang="el-GR" sz="1600" dirty="0"/>
              <a:t>, υπό την έννοια ότι αυτό που κερδίζει μια ομάδα μπορεί να το χάσει η άλλη και αντίστροφα</a:t>
            </a:r>
          </a:p>
        </p:txBody>
      </p:sp>
      <p:sp>
        <p:nvSpPr>
          <p:cNvPr id="33" name="Γραφικό 31" descr="Δίκτυο">
            <a:extLst>
              <a:ext uri="{FF2B5EF4-FFF2-40B4-BE49-F238E27FC236}">
                <a16:creationId xmlns:a16="http://schemas.microsoft.com/office/drawing/2014/main" xmlns="" id="{07DBAD11-306E-45B8-A894-117CB643F68D}"/>
              </a:ext>
            </a:extLst>
          </p:cNvPr>
          <p:cNvSpPr/>
          <p:nvPr/>
        </p:nvSpPr>
        <p:spPr>
          <a:xfrm>
            <a:off x="83740" y="4751631"/>
            <a:ext cx="257336" cy="227869"/>
          </a:xfrm>
          <a:custGeom>
            <a:avLst/>
            <a:gdLst>
              <a:gd name="connsiteX0" fmla="*/ 717917 w 723900"/>
              <a:gd name="connsiteY0" fmla="*/ 242411 h 685800"/>
              <a:gd name="connsiteX1" fmla="*/ 617905 w 723900"/>
              <a:gd name="connsiteY1" fmla="*/ 201454 h 685800"/>
              <a:gd name="connsiteX2" fmla="*/ 571232 w 723900"/>
              <a:gd name="connsiteY2" fmla="*/ 282416 h 685800"/>
              <a:gd name="connsiteX3" fmla="*/ 448360 w 723900"/>
              <a:gd name="connsiteY3" fmla="*/ 333851 h 685800"/>
              <a:gd name="connsiteX4" fmla="*/ 384542 w 723900"/>
              <a:gd name="connsiteY4" fmla="*/ 289084 h 685800"/>
              <a:gd name="connsiteX5" fmla="*/ 384542 w 723900"/>
              <a:gd name="connsiteY5" fmla="*/ 156686 h 685800"/>
              <a:gd name="connsiteX6" fmla="*/ 441692 w 723900"/>
              <a:gd name="connsiteY6" fmla="*/ 83344 h 685800"/>
              <a:gd name="connsiteX7" fmla="*/ 365492 w 723900"/>
              <a:gd name="connsiteY7" fmla="*/ 7144 h 685800"/>
              <a:gd name="connsiteX8" fmla="*/ 365492 w 723900"/>
              <a:gd name="connsiteY8" fmla="*/ 7144 h 685800"/>
              <a:gd name="connsiteX9" fmla="*/ 289292 w 723900"/>
              <a:gd name="connsiteY9" fmla="*/ 83344 h 685800"/>
              <a:gd name="connsiteX10" fmla="*/ 346442 w 723900"/>
              <a:gd name="connsiteY10" fmla="*/ 156686 h 685800"/>
              <a:gd name="connsiteX11" fmla="*/ 346442 w 723900"/>
              <a:gd name="connsiteY11" fmla="*/ 288131 h 685800"/>
              <a:gd name="connsiteX12" fmla="*/ 282625 w 723900"/>
              <a:gd name="connsiteY12" fmla="*/ 332899 h 685800"/>
              <a:gd name="connsiteX13" fmla="*/ 159752 w 723900"/>
              <a:gd name="connsiteY13" fmla="*/ 281464 h 685800"/>
              <a:gd name="connsiteX14" fmla="*/ 113080 w 723900"/>
              <a:gd name="connsiteY14" fmla="*/ 200501 h 685800"/>
              <a:gd name="connsiteX15" fmla="*/ 13067 w 723900"/>
              <a:gd name="connsiteY15" fmla="*/ 241459 h 685800"/>
              <a:gd name="connsiteX16" fmla="*/ 54025 w 723900"/>
              <a:gd name="connsiteY16" fmla="*/ 341471 h 685800"/>
              <a:gd name="connsiteX17" fmla="*/ 143560 w 723900"/>
              <a:gd name="connsiteY17" fmla="*/ 316706 h 685800"/>
              <a:gd name="connsiteX18" fmla="*/ 269290 w 723900"/>
              <a:gd name="connsiteY18" fmla="*/ 368141 h 685800"/>
              <a:gd name="connsiteX19" fmla="*/ 268337 w 723900"/>
              <a:gd name="connsiteY19" fmla="*/ 380524 h 685800"/>
              <a:gd name="connsiteX20" fmla="*/ 287387 w 723900"/>
              <a:gd name="connsiteY20" fmla="*/ 437674 h 685800"/>
              <a:gd name="connsiteX21" fmla="*/ 188327 w 723900"/>
              <a:gd name="connsiteY21" fmla="*/ 537686 h 685800"/>
              <a:gd name="connsiteX22" fmla="*/ 95935 w 723900"/>
              <a:gd name="connsiteY22" fmla="*/ 549116 h 685800"/>
              <a:gd name="connsiteX23" fmla="*/ 95935 w 723900"/>
              <a:gd name="connsiteY23" fmla="*/ 656749 h 685800"/>
              <a:gd name="connsiteX24" fmla="*/ 203567 w 723900"/>
              <a:gd name="connsiteY24" fmla="*/ 656749 h 685800"/>
              <a:gd name="connsiteX25" fmla="*/ 214997 w 723900"/>
              <a:gd name="connsiteY25" fmla="*/ 564356 h 685800"/>
              <a:gd name="connsiteX26" fmla="*/ 315962 w 723900"/>
              <a:gd name="connsiteY26" fmla="*/ 463391 h 685800"/>
              <a:gd name="connsiteX27" fmla="*/ 363587 w 723900"/>
              <a:gd name="connsiteY27" fmla="*/ 476726 h 685800"/>
              <a:gd name="connsiteX28" fmla="*/ 365492 w 723900"/>
              <a:gd name="connsiteY28" fmla="*/ 476726 h 685800"/>
              <a:gd name="connsiteX29" fmla="*/ 367397 w 723900"/>
              <a:gd name="connsiteY29" fmla="*/ 476726 h 685800"/>
              <a:gd name="connsiteX30" fmla="*/ 415022 w 723900"/>
              <a:gd name="connsiteY30" fmla="*/ 463391 h 685800"/>
              <a:gd name="connsiteX31" fmla="*/ 515987 w 723900"/>
              <a:gd name="connsiteY31" fmla="*/ 564356 h 685800"/>
              <a:gd name="connsiteX32" fmla="*/ 527417 w 723900"/>
              <a:gd name="connsiteY32" fmla="*/ 657701 h 685800"/>
              <a:gd name="connsiteX33" fmla="*/ 635050 w 723900"/>
              <a:gd name="connsiteY33" fmla="*/ 657701 h 685800"/>
              <a:gd name="connsiteX34" fmla="*/ 635050 w 723900"/>
              <a:gd name="connsiteY34" fmla="*/ 550069 h 685800"/>
              <a:gd name="connsiteX35" fmla="*/ 542657 w 723900"/>
              <a:gd name="connsiteY35" fmla="*/ 538639 h 685800"/>
              <a:gd name="connsiteX36" fmla="*/ 443597 w 723900"/>
              <a:gd name="connsiteY36" fmla="*/ 438626 h 685800"/>
              <a:gd name="connsiteX37" fmla="*/ 462647 w 723900"/>
              <a:gd name="connsiteY37" fmla="*/ 381476 h 685800"/>
              <a:gd name="connsiteX38" fmla="*/ 461695 w 723900"/>
              <a:gd name="connsiteY38" fmla="*/ 369094 h 685800"/>
              <a:gd name="connsiteX39" fmla="*/ 587425 w 723900"/>
              <a:gd name="connsiteY39" fmla="*/ 317659 h 685800"/>
              <a:gd name="connsiteX40" fmla="*/ 676960 w 723900"/>
              <a:gd name="connsiteY40" fmla="*/ 342424 h 685800"/>
              <a:gd name="connsiteX41" fmla="*/ 717917 w 723900"/>
              <a:gd name="connsiteY41" fmla="*/ 24241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685800">
                <a:moveTo>
                  <a:pt x="717917" y="242411"/>
                </a:moveTo>
                <a:cubicBezTo>
                  <a:pt x="701725" y="203359"/>
                  <a:pt x="656957" y="185261"/>
                  <a:pt x="617905" y="201454"/>
                </a:cubicBezTo>
                <a:cubicBezTo>
                  <a:pt x="585520" y="214789"/>
                  <a:pt x="566470" y="249079"/>
                  <a:pt x="571232" y="282416"/>
                </a:cubicBezTo>
                <a:lnTo>
                  <a:pt x="448360" y="333851"/>
                </a:lnTo>
                <a:cubicBezTo>
                  <a:pt x="435025" y="310991"/>
                  <a:pt x="411212" y="293846"/>
                  <a:pt x="384542" y="289084"/>
                </a:cubicBezTo>
                <a:lnTo>
                  <a:pt x="384542" y="156686"/>
                </a:lnTo>
                <a:cubicBezTo>
                  <a:pt x="416927" y="148114"/>
                  <a:pt x="441692" y="118586"/>
                  <a:pt x="441692" y="83344"/>
                </a:cubicBezTo>
                <a:cubicBezTo>
                  <a:pt x="441692" y="41434"/>
                  <a:pt x="407402" y="7144"/>
                  <a:pt x="365492" y="7144"/>
                </a:cubicBezTo>
                <a:lnTo>
                  <a:pt x="365492" y="7144"/>
                </a:lnTo>
                <a:cubicBezTo>
                  <a:pt x="323582" y="7144"/>
                  <a:pt x="289292" y="41434"/>
                  <a:pt x="289292" y="83344"/>
                </a:cubicBezTo>
                <a:cubicBezTo>
                  <a:pt x="289292" y="118586"/>
                  <a:pt x="314057" y="148114"/>
                  <a:pt x="346442" y="156686"/>
                </a:cubicBezTo>
                <a:lnTo>
                  <a:pt x="346442" y="288131"/>
                </a:lnTo>
                <a:cubicBezTo>
                  <a:pt x="318820" y="292894"/>
                  <a:pt x="295960" y="310039"/>
                  <a:pt x="282625" y="332899"/>
                </a:cubicBezTo>
                <a:lnTo>
                  <a:pt x="159752" y="281464"/>
                </a:lnTo>
                <a:cubicBezTo>
                  <a:pt x="164515" y="248126"/>
                  <a:pt x="146417" y="213836"/>
                  <a:pt x="113080" y="200501"/>
                </a:cubicBezTo>
                <a:cubicBezTo>
                  <a:pt x="74027" y="184309"/>
                  <a:pt x="29260" y="202406"/>
                  <a:pt x="13067" y="241459"/>
                </a:cubicBezTo>
                <a:cubicBezTo>
                  <a:pt x="-3125" y="280511"/>
                  <a:pt x="14972" y="325279"/>
                  <a:pt x="54025" y="341471"/>
                </a:cubicBezTo>
                <a:cubicBezTo>
                  <a:pt x="86410" y="354806"/>
                  <a:pt x="123557" y="344329"/>
                  <a:pt x="143560" y="316706"/>
                </a:cubicBezTo>
                <a:lnTo>
                  <a:pt x="269290" y="368141"/>
                </a:lnTo>
                <a:cubicBezTo>
                  <a:pt x="268337" y="371951"/>
                  <a:pt x="268337" y="376714"/>
                  <a:pt x="268337" y="380524"/>
                </a:cubicBezTo>
                <a:cubicBezTo>
                  <a:pt x="268337" y="401479"/>
                  <a:pt x="275005" y="421481"/>
                  <a:pt x="287387" y="437674"/>
                </a:cubicBezTo>
                <a:lnTo>
                  <a:pt x="188327" y="537686"/>
                </a:lnTo>
                <a:cubicBezTo>
                  <a:pt x="158800" y="520541"/>
                  <a:pt x="120700" y="524351"/>
                  <a:pt x="95935" y="549116"/>
                </a:cubicBezTo>
                <a:cubicBezTo>
                  <a:pt x="66407" y="578644"/>
                  <a:pt x="66407" y="627221"/>
                  <a:pt x="95935" y="656749"/>
                </a:cubicBezTo>
                <a:cubicBezTo>
                  <a:pt x="125462" y="686276"/>
                  <a:pt x="174040" y="686276"/>
                  <a:pt x="203567" y="656749"/>
                </a:cubicBezTo>
                <a:cubicBezTo>
                  <a:pt x="228332" y="631984"/>
                  <a:pt x="232142" y="593884"/>
                  <a:pt x="214997" y="564356"/>
                </a:cubicBezTo>
                <a:lnTo>
                  <a:pt x="315962" y="463391"/>
                </a:lnTo>
                <a:cubicBezTo>
                  <a:pt x="330250" y="471964"/>
                  <a:pt x="346442" y="476726"/>
                  <a:pt x="363587" y="476726"/>
                </a:cubicBezTo>
                <a:cubicBezTo>
                  <a:pt x="364540" y="476726"/>
                  <a:pt x="364540" y="476726"/>
                  <a:pt x="365492" y="476726"/>
                </a:cubicBezTo>
                <a:cubicBezTo>
                  <a:pt x="366445" y="476726"/>
                  <a:pt x="366445" y="476726"/>
                  <a:pt x="367397" y="476726"/>
                </a:cubicBezTo>
                <a:cubicBezTo>
                  <a:pt x="384542" y="476726"/>
                  <a:pt x="400735" y="471964"/>
                  <a:pt x="415022" y="463391"/>
                </a:cubicBezTo>
                <a:lnTo>
                  <a:pt x="515987" y="564356"/>
                </a:lnTo>
                <a:cubicBezTo>
                  <a:pt x="498842" y="593884"/>
                  <a:pt x="502652" y="631984"/>
                  <a:pt x="527417" y="657701"/>
                </a:cubicBezTo>
                <a:cubicBezTo>
                  <a:pt x="556945" y="687229"/>
                  <a:pt x="605522" y="687229"/>
                  <a:pt x="635050" y="657701"/>
                </a:cubicBezTo>
                <a:cubicBezTo>
                  <a:pt x="664577" y="628174"/>
                  <a:pt x="664577" y="579596"/>
                  <a:pt x="635050" y="550069"/>
                </a:cubicBezTo>
                <a:cubicBezTo>
                  <a:pt x="610285" y="525304"/>
                  <a:pt x="572185" y="521494"/>
                  <a:pt x="542657" y="538639"/>
                </a:cubicBezTo>
                <a:lnTo>
                  <a:pt x="443597" y="438626"/>
                </a:lnTo>
                <a:cubicBezTo>
                  <a:pt x="455980" y="422434"/>
                  <a:pt x="462647" y="403384"/>
                  <a:pt x="462647" y="381476"/>
                </a:cubicBezTo>
                <a:cubicBezTo>
                  <a:pt x="462647" y="377666"/>
                  <a:pt x="462647" y="372904"/>
                  <a:pt x="461695" y="369094"/>
                </a:cubicBezTo>
                <a:lnTo>
                  <a:pt x="587425" y="317659"/>
                </a:lnTo>
                <a:cubicBezTo>
                  <a:pt x="607427" y="344329"/>
                  <a:pt x="644575" y="355759"/>
                  <a:pt x="676960" y="342424"/>
                </a:cubicBezTo>
                <a:cubicBezTo>
                  <a:pt x="715060" y="325279"/>
                  <a:pt x="734110" y="281464"/>
                  <a:pt x="717917" y="242411"/>
                </a:cubicBezTo>
                <a:close/>
              </a:path>
            </a:pathLst>
          </a:custGeom>
          <a:solidFill>
            <a:schemeClr val="accent3">
              <a:lumMod val="75000"/>
            </a:schemeClr>
          </a:solidFill>
          <a:ln w="9525" cap="flat">
            <a:noFill/>
            <a:prstDash val="solid"/>
            <a:miter/>
          </a:ln>
        </p:spPr>
        <p:txBody>
          <a:bodyPr rtlCol="0" anchor="ctr"/>
          <a:lstStyle/>
          <a:p>
            <a:endParaRPr lang="el-GR"/>
          </a:p>
        </p:txBody>
      </p:sp>
    </p:spTree>
    <p:extLst>
      <p:ext uri="{BB962C8B-B14F-4D97-AF65-F5344CB8AC3E}">
        <p14:creationId xmlns:p14="http://schemas.microsoft.com/office/powerpoint/2010/main" xmlns="" val="724159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209870" y="675025"/>
            <a:ext cx="6718300" cy="1398408"/>
          </a:xfrm>
        </p:spPr>
        <p:txBody>
          <a:bodyPr rtlCol="0"/>
          <a:lstStyle/>
          <a:p>
            <a:pPr marL="0" indent="0" algn="ctr">
              <a:buNone/>
            </a:pPr>
            <a:endParaRPr lang="el-GR" dirty="0"/>
          </a:p>
          <a:p>
            <a:pPr marL="0" indent="0" algn="ctr">
              <a:buNone/>
            </a:pPr>
            <a:r>
              <a:rPr lang="el-GR" dirty="0"/>
              <a:t>Η εμμονή στην ανάλυση των ομάδων, είχε ως αποτέλεσμα την αγνόηση όλων των οργανωτικών φαινομένων που δεν ανήκουν άμεσα στη σχέση εργοδότη-μισθωτού, υπό τη στενή της έννοια, όπως :</a:t>
            </a:r>
          </a:p>
          <a:p>
            <a:pPr marL="0" indent="0" algn="ctr">
              <a:buNone/>
            </a:pPr>
            <a:endParaRPr lang="el-GR" dirty="0"/>
          </a:p>
        </p:txBody>
      </p:sp>
      <p:sp>
        <p:nvSpPr>
          <p:cNvPr id="2" name="Τίτλος 1"/>
          <p:cNvSpPr>
            <a:spLocks noGrp="1"/>
          </p:cNvSpPr>
          <p:nvPr>
            <p:ph type="ctrTitle"/>
          </p:nvPr>
        </p:nvSpPr>
        <p:spPr>
          <a:xfrm>
            <a:off x="7189470" y="494665"/>
            <a:ext cx="4860290" cy="5522595"/>
          </a:xfrm>
        </p:spPr>
        <p:txBody>
          <a:bodyPr rtlCol="0"/>
          <a:lstStyle/>
          <a:p>
            <a:pPr algn="ctr"/>
            <a:r>
              <a:rPr lang="el-GR" sz="2400" b="1" dirty="0"/>
              <a:t>4</a:t>
            </a:r>
            <a:r>
              <a:rPr lang="el-GR" sz="2400" b="1" baseline="30000" dirty="0"/>
              <a:t>η</a:t>
            </a:r>
            <a:r>
              <a:rPr lang="el-GR" sz="2400" b="1" dirty="0"/>
              <a:t> Κριτική στις θεωρητικές αντιλήψεις της σχολής “των ανθρωπίνων σχέσεων”</a:t>
            </a:r>
            <a:endParaRPr lang="el-GR" sz="24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66</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ÎÏÎ¿ÏÎ­Î»ÎµÏÎ¼Î± ÎµÎ¹ÎºÏÎ½Î±Ï Î³Î¹Î± company black white images">
            <a:extLst>
              <a:ext uri="{FF2B5EF4-FFF2-40B4-BE49-F238E27FC236}">
                <a16:creationId xmlns:a16="http://schemas.microsoft.com/office/drawing/2014/main" xmlns="" id="{3027A759-07AD-4398-9978-E36D8F6451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4236" y="840741"/>
            <a:ext cx="3938558" cy="2588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ÎÏÎ¿ÏÎ­Î»ÎµÏÎ¼Î± ÎµÎ¹ÎºÏÎ½Î±Ï Î³Î¹Î± COMPANY MASONRY BLACK WHITE">
            <a:extLst>
              <a:ext uri="{FF2B5EF4-FFF2-40B4-BE49-F238E27FC236}">
                <a16:creationId xmlns:a16="http://schemas.microsoft.com/office/drawing/2014/main" xmlns="" id="{09773AB0-6F57-4915-9459-C96992E7291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36435" y="815494"/>
            <a:ext cx="3966360" cy="261350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ÎÏÎ¿ÏÎ­Î»ÎµÏÎ¼Î± ÎµÎ¹ÎºÏÎ½Î±Ï Î³Î¹Î± team work BLACK WHITE IMAGES">
            <a:extLst>
              <a:ext uri="{FF2B5EF4-FFF2-40B4-BE49-F238E27FC236}">
                <a16:creationId xmlns:a16="http://schemas.microsoft.com/office/drawing/2014/main" xmlns="" id="{BA57881F-22FD-43BE-97EB-BBDE1A6CD96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21959" y="815163"/>
            <a:ext cx="3980835" cy="261383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Θέση εικόνας 25" descr="Κοντινή εικόνα εσωτερικού υλικού δόμησης">
            <a:extLst>
              <a:ext uri="{FF2B5EF4-FFF2-40B4-BE49-F238E27FC236}">
                <a16:creationId xmlns:a16="http://schemas.microsoft.com/office/drawing/2014/main" xmlns="" id="{4CD9E9A5-279D-462B-B0D9-895622A87B86}"/>
              </a:ext>
            </a:extLst>
          </p:cNvPr>
          <p:cNvPicPr>
            <a:picLocks noChangeAspect="1"/>
          </p:cNvPicPr>
          <p:nvPr/>
        </p:nvPicPr>
        <p:blipFill>
          <a:blip r:embed="rId7"/>
          <a:stretch>
            <a:fillRect/>
          </a:stretch>
        </p:blipFill>
        <p:spPr>
          <a:xfrm>
            <a:off x="7621957" y="803190"/>
            <a:ext cx="3980835" cy="2651058"/>
          </a:xfrm>
          <a:prstGeom prst="rect">
            <a:avLst/>
          </a:prstGeom>
        </p:spPr>
      </p:pic>
      <p:pic>
        <p:nvPicPr>
          <p:cNvPr id="15" name="Picture 2" descr="ÎÏÎ¿ÏÎ­Î»ÎµÏÎ¼Î± ÎµÎ¹ÎºÏÎ½Î±Ï Î³Î¹Î± COMPANY MASONRY BLACK WHITE">
            <a:extLst>
              <a:ext uri="{FF2B5EF4-FFF2-40B4-BE49-F238E27FC236}">
                <a16:creationId xmlns:a16="http://schemas.microsoft.com/office/drawing/2014/main" xmlns="" id="{C9BC8F93-DA1E-4DB6-AABA-3C1EFFC8214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1957" y="814451"/>
            <a:ext cx="3980835" cy="265105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Θέση εικόνας 10" descr="σχέδια μεταλλικών ραφιών βιβλίων σε οροφή">
            <a:extLst>
              <a:ext uri="{FF2B5EF4-FFF2-40B4-BE49-F238E27FC236}">
                <a16:creationId xmlns:a16="http://schemas.microsoft.com/office/drawing/2014/main" xmlns="" id="{EC6AD530-AE2F-4320-B409-1E344FD1F0C1}"/>
              </a:ext>
            </a:extLst>
          </p:cNvPr>
          <p:cNvPicPr>
            <a:picLocks noChangeAspect="1"/>
          </p:cNvPicPr>
          <p:nvPr/>
        </p:nvPicPr>
        <p:blipFill>
          <a:blip r:embed="rId8"/>
          <a:stretch>
            <a:fillRect/>
          </a:stretch>
        </p:blipFill>
        <p:spPr>
          <a:xfrm>
            <a:off x="7621957" y="803190"/>
            <a:ext cx="3980835" cy="2662319"/>
          </a:xfrm>
          <a:prstGeom prst="rect">
            <a:avLst/>
          </a:prstGeom>
        </p:spPr>
      </p:pic>
      <p:sp>
        <p:nvSpPr>
          <p:cNvPr id="16" name="Ορθογώνιο 6" descr="Πλαίσιο επισήμανσης.">
            <a:extLst>
              <a:ext uri="{FF2B5EF4-FFF2-40B4-BE49-F238E27FC236}">
                <a16:creationId xmlns:a16="http://schemas.microsoft.com/office/drawing/2014/main" xmlns="" id="{C817576A-5C28-4717-B504-866C98FF835F}"/>
              </a:ext>
            </a:extLst>
          </p:cNvPr>
          <p:cNvSpPr/>
          <p:nvPr/>
        </p:nvSpPr>
        <p:spPr>
          <a:xfrm rot="10800000" flipV="1">
            <a:off x="620328" y="3376804"/>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8" name="Θέση κειμένου 5">
            <a:extLst>
              <a:ext uri="{FF2B5EF4-FFF2-40B4-BE49-F238E27FC236}">
                <a16:creationId xmlns:a16="http://schemas.microsoft.com/office/drawing/2014/main" xmlns="" id="{056A6AE3-67EE-40EC-AD62-38C0DB6D7D2D}"/>
              </a:ext>
            </a:extLst>
          </p:cNvPr>
          <p:cNvSpPr txBox="1">
            <a:spLocks/>
          </p:cNvSpPr>
          <p:nvPr/>
        </p:nvSpPr>
        <p:spPr>
          <a:xfrm>
            <a:off x="800556" y="2748709"/>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Ο συνδικαλισμός</a:t>
            </a:r>
          </a:p>
        </p:txBody>
      </p:sp>
      <p:sp>
        <p:nvSpPr>
          <p:cNvPr id="20" name="Θέση κειμένου 5">
            <a:extLst>
              <a:ext uri="{FF2B5EF4-FFF2-40B4-BE49-F238E27FC236}">
                <a16:creationId xmlns:a16="http://schemas.microsoft.com/office/drawing/2014/main" xmlns="" id="{672DF037-8A92-48D3-B760-6391720B6FF8}"/>
              </a:ext>
            </a:extLst>
          </p:cNvPr>
          <p:cNvSpPr txBox="1">
            <a:spLocks/>
          </p:cNvSpPr>
          <p:nvPr/>
        </p:nvSpPr>
        <p:spPr>
          <a:xfrm>
            <a:off x="4263111" y="2665117"/>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Οι συλλογικές σχέσεις στην εργασία</a:t>
            </a:r>
          </a:p>
        </p:txBody>
      </p:sp>
      <p:sp>
        <p:nvSpPr>
          <p:cNvPr id="21" name="Θέση κειμένου 5">
            <a:extLst>
              <a:ext uri="{FF2B5EF4-FFF2-40B4-BE49-F238E27FC236}">
                <a16:creationId xmlns:a16="http://schemas.microsoft.com/office/drawing/2014/main" xmlns="" id="{FBF01CFD-297F-4A06-976A-DA5634E8F79A}"/>
              </a:ext>
            </a:extLst>
          </p:cNvPr>
          <p:cNvSpPr txBox="1">
            <a:spLocks/>
          </p:cNvSpPr>
          <p:nvPr/>
        </p:nvSpPr>
        <p:spPr>
          <a:xfrm>
            <a:off x="2515376" y="3931975"/>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Οι επιδράσεις του κοινωνικού περιβάλλοντος</a:t>
            </a:r>
          </a:p>
        </p:txBody>
      </p:sp>
      <p:sp>
        <p:nvSpPr>
          <p:cNvPr id="22" name="Ορθογώνιο 6" descr="Πλαίσιο επισήμανσης.">
            <a:extLst>
              <a:ext uri="{FF2B5EF4-FFF2-40B4-BE49-F238E27FC236}">
                <a16:creationId xmlns:a16="http://schemas.microsoft.com/office/drawing/2014/main" xmlns="" id="{8D7F2D5A-A8A7-4861-AE5D-FDEC231E4E48}"/>
              </a:ext>
            </a:extLst>
          </p:cNvPr>
          <p:cNvSpPr/>
          <p:nvPr/>
        </p:nvSpPr>
        <p:spPr>
          <a:xfrm rot="10800000" flipV="1">
            <a:off x="2374363" y="4862096"/>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3" name="Text Placeholder 24">
            <a:extLst>
              <a:ext uri="{FF2B5EF4-FFF2-40B4-BE49-F238E27FC236}">
                <a16:creationId xmlns:a16="http://schemas.microsoft.com/office/drawing/2014/main" xmlns="" id="{044282B0-553A-4A10-8713-C071092761D1}"/>
              </a:ext>
            </a:extLst>
          </p:cNvPr>
          <p:cNvSpPr txBox="1">
            <a:spLocks/>
          </p:cNvSpPr>
          <p:nvPr/>
        </p:nvSpPr>
        <p:spPr>
          <a:xfrm>
            <a:off x="2288545" y="5023085"/>
            <a:ext cx="2560949"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Μέσα στο οποίο τοποθετείται η βιομηχανική οργάνωση </a:t>
            </a:r>
          </a:p>
        </p:txBody>
      </p:sp>
      <p:sp>
        <p:nvSpPr>
          <p:cNvPr id="28" name="Ορθογώνιο 6" descr="Πλαίσιο επισήμανσης.">
            <a:extLst>
              <a:ext uri="{FF2B5EF4-FFF2-40B4-BE49-F238E27FC236}">
                <a16:creationId xmlns:a16="http://schemas.microsoft.com/office/drawing/2014/main" xmlns="" id="{CE850365-871B-4601-8554-9051CDF809EB}"/>
              </a:ext>
            </a:extLst>
          </p:cNvPr>
          <p:cNvSpPr/>
          <p:nvPr/>
        </p:nvSpPr>
        <p:spPr>
          <a:xfrm rot="10800000" flipV="1">
            <a:off x="4091096" y="3366976"/>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6" name="Γραφικό 5" descr="Χρήστες">
            <a:extLst>
              <a:ext uri="{FF2B5EF4-FFF2-40B4-BE49-F238E27FC236}">
                <a16:creationId xmlns:a16="http://schemas.microsoft.com/office/drawing/2014/main" xmlns="" id="{BC7C65D2-170F-41D1-A77B-FD030CB4B2F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604877" y="2712325"/>
            <a:ext cx="580758" cy="580758"/>
          </a:xfrm>
          <a:prstGeom prst="rect">
            <a:avLst/>
          </a:prstGeom>
        </p:spPr>
      </p:pic>
      <p:pic>
        <p:nvPicPr>
          <p:cNvPr id="11" name="Γραφικό 10" descr="Σύσκεψη">
            <a:extLst>
              <a:ext uri="{FF2B5EF4-FFF2-40B4-BE49-F238E27FC236}">
                <a16:creationId xmlns:a16="http://schemas.microsoft.com/office/drawing/2014/main" xmlns="" id="{95C85D2D-B95E-4615-BB75-A619CF616FE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3186" y="2607273"/>
            <a:ext cx="580758" cy="580758"/>
          </a:xfrm>
          <a:prstGeom prst="rect">
            <a:avLst/>
          </a:prstGeom>
        </p:spPr>
      </p:pic>
      <p:pic>
        <p:nvPicPr>
          <p:cNvPr id="29" name="Γραφικό 28" descr="Φυλλοβόλο δέντρο">
            <a:extLst>
              <a:ext uri="{FF2B5EF4-FFF2-40B4-BE49-F238E27FC236}">
                <a16:creationId xmlns:a16="http://schemas.microsoft.com/office/drawing/2014/main" xmlns="" id="{25A84B38-BE01-47A8-A259-E04D7A2932DD}"/>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934618" y="4098328"/>
            <a:ext cx="580758" cy="580758"/>
          </a:xfrm>
          <a:prstGeom prst="rect">
            <a:avLst/>
          </a:prstGeom>
        </p:spPr>
      </p:pic>
    </p:spTree>
    <p:extLst>
      <p:ext uri="{BB962C8B-B14F-4D97-AF65-F5344CB8AC3E}">
        <p14:creationId xmlns:p14="http://schemas.microsoft.com/office/powerpoint/2010/main" xmlns="" val="1815504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158085" y="328062"/>
            <a:ext cx="6718300" cy="992566"/>
          </a:xfrm>
        </p:spPr>
        <p:txBody>
          <a:bodyPr rtlCol="0"/>
          <a:lstStyle/>
          <a:p>
            <a:pPr algn="ctr"/>
            <a:r>
              <a:rPr lang="el-GR" dirty="0"/>
              <a:t>Σύμφωνα με τον E. </a:t>
            </a:r>
            <a:r>
              <a:rPr lang="el-GR" b="1" dirty="0" err="1"/>
              <a:t>Mayo</a:t>
            </a:r>
            <a:r>
              <a:rPr lang="el-GR" dirty="0"/>
              <a:t>, ο ρόλος του συνδικάτου θα καταστεί περιττός, εάν με την εφαρμογή τεχνικών των ανθρωπίνων σχέσεων, η διεύθυνση εγκαθιδρύσει στο εσωτερικό της επιχείρησης:</a:t>
            </a:r>
          </a:p>
        </p:txBody>
      </p:sp>
      <p:sp>
        <p:nvSpPr>
          <p:cNvPr id="2" name="Τίτλος 1"/>
          <p:cNvSpPr>
            <a:spLocks noGrp="1"/>
          </p:cNvSpPr>
          <p:nvPr>
            <p:ph type="ctrTitle"/>
          </p:nvPr>
        </p:nvSpPr>
        <p:spPr>
          <a:xfrm>
            <a:off x="7189470" y="494665"/>
            <a:ext cx="4860290" cy="5522595"/>
          </a:xfrm>
        </p:spPr>
        <p:txBody>
          <a:bodyPr rtlCol="0"/>
          <a:lstStyle/>
          <a:p>
            <a:pPr algn="ctr"/>
            <a:r>
              <a:rPr lang="el-GR" sz="2400" b="1" dirty="0" smtClean="0"/>
              <a:t>4</a:t>
            </a:r>
            <a:r>
              <a:rPr lang="el-GR" sz="2400" b="1" baseline="30000" dirty="0" smtClean="0"/>
              <a:t>η</a:t>
            </a:r>
            <a:r>
              <a:rPr lang="el-GR" sz="2400" b="1" dirty="0" smtClean="0"/>
              <a:t> </a:t>
            </a:r>
            <a:r>
              <a:rPr lang="el-GR" sz="2400" b="1" dirty="0"/>
              <a:t>Κριτική στις θεωρητικές αντιλήψεις της σχολής “των ανθρωπίνων σχέσεων”</a:t>
            </a:r>
            <a:endParaRPr lang="el-GR" sz="24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67</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ÎÏÎ¿ÏÎ­Î»ÎµÏÎ¼Î± ÎµÎ¹ÎºÏÎ½Î±Ï Î³Î¹Î± company black white images">
            <a:extLst>
              <a:ext uri="{FF2B5EF4-FFF2-40B4-BE49-F238E27FC236}">
                <a16:creationId xmlns:a16="http://schemas.microsoft.com/office/drawing/2014/main" xmlns="" id="{3027A759-07AD-4398-9978-E36D8F6451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4236" y="840741"/>
            <a:ext cx="3938558" cy="2588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ÎÏÎ¿ÏÎ­Î»ÎµÏÎ¼Î± ÎµÎ¹ÎºÏÎ½Î±Ï Î³Î¹Î± COMPANY MASONRY BLACK WHITE">
            <a:extLst>
              <a:ext uri="{FF2B5EF4-FFF2-40B4-BE49-F238E27FC236}">
                <a16:creationId xmlns:a16="http://schemas.microsoft.com/office/drawing/2014/main" xmlns="" id="{09773AB0-6F57-4915-9459-C96992E7291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36435" y="815494"/>
            <a:ext cx="3966360" cy="261350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ÎÏÎ¿ÏÎ­Î»ÎµÏÎ¼Î± ÎµÎ¹ÎºÏÎ½Î±Ï Î³Î¹Î± team work BLACK WHITE IMAGES">
            <a:extLst>
              <a:ext uri="{FF2B5EF4-FFF2-40B4-BE49-F238E27FC236}">
                <a16:creationId xmlns:a16="http://schemas.microsoft.com/office/drawing/2014/main" xmlns="" id="{BA57881F-22FD-43BE-97EB-BBDE1A6CD96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21959" y="815163"/>
            <a:ext cx="3980835" cy="261383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Θέση εικόνας 25" descr="Κοντινή εικόνα εσωτερικού υλικού δόμησης">
            <a:extLst>
              <a:ext uri="{FF2B5EF4-FFF2-40B4-BE49-F238E27FC236}">
                <a16:creationId xmlns:a16="http://schemas.microsoft.com/office/drawing/2014/main" xmlns="" id="{4CD9E9A5-279D-462B-B0D9-895622A87B86}"/>
              </a:ext>
            </a:extLst>
          </p:cNvPr>
          <p:cNvPicPr>
            <a:picLocks noChangeAspect="1"/>
          </p:cNvPicPr>
          <p:nvPr/>
        </p:nvPicPr>
        <p:blipFill>
          <a:blip r:embed="rId7"/>
          <a:stretch>
            <a:fillRect/>
          </a:stretch>
        </p:blipFill>
        <p:spPr>
          <a:xfrm>
            <a:off x="7621957" y="803190"/>
            <a:ext cx="3980835" cy="2651058"/>
          </a:xfrm>
          <a:prstGeom prst="rect">
            <a:avLst/>
          </a:prstGeom>
        </p:spPr>
      </p:pic>
      <p:pic>
        <p:nvPicPr>
          <p:cNvPr id="15" name="Picture 2" descr="ÎÏÎ¿ÏÎ­Î»ÎµÏÎ¼Î± ÎµÎ¹ÎºÏÎ½Î±Ï Î³Î¹Î± COMPANY MASONRY BLACK WHITE">
            <a:extLst>
              <a:ext uri="{FF2B5EF4-FFF2-40B4-BE49-F238E27FC236}">
                <a16:creationId xmlns:a16="http://schemas.microsoft.com/office/drawing/2014/main" xmlns="" id="{C9BC8F93-DA1E-4DB6-AABA-3C1EFFC8214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1957" y="814451"/>
            <a:ext cx="3980835" cy="265105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Θέση εικόνας 10" descr="σχέδια μεταλλικών ραφιών βιβλίων σε οροφή">
            <a:extLst>
              <a:ext uri="{FF2B5EF4-FFF2-40B4-BE49-F238E27FC236}">
                <a16:creationId xmlns:a16="http://schemas.microsoft.com/office/drawing/2014/main" xmlns="" id="{EC6AD530-AE2F-4320-B409-1E344FD1F0C1}"/>
              </a:ext>
            </a:extLst>
          </p:cNvPr>
          <p:cNvPicPr>
            <a:picLocks noChangeAspect="1"/>
          </p:cNvPicPr>
          <p:nvPr/>
        </p:nvPicPr>
        <p:blipFill>
          <a:blip r:embed="rId8"/>
          <a:stretch>
            <a:fillRect/>
          </a:stretch>
        </p:blipFill>
        <p:spPr>
          <a:xfrm>
            <a:off x="7621957" y="803190"/>
            <a:ext cx="3980835" cy="2662319"/>
          </a:xfrm>
          <a:prstGeom prst="rect">
            <a:avLst/>
          </a:prstGeom>
        </p:spPr>
      </p:pic>
      <p:pic>
        <p:nvPicPr>
          <p:cNvPr id="18" name="Θέση εικόνας 39" descr="Κοντινό τριγωνικό σχέδιο δόμησης">
            <a:extLst>
              <a:ext uri="{FF2B5EF4-FFF2-40B4-BE49-F238E27FC236}">
                <a16:creationId xmlns:a16="http://schemas.microsoft.com/office/drawing/2014/main" xmlns="" id="{E763FEEE-DE5B-4208-B3E6-A7B48084B6BA}"/>
              </a:ext>
            </a:extLst>
          </p:cNvPr>
          <p:cNvPicPr>
            <a:picLocks noChangeAspect="1"/>
          </p:cNvPicPr>
          <p:nvPr/>
        </p:nvPicPr>
        <p:blipFill>
          <a:blip r:embed="rId9" cstate="screen"/>
          <a:srcRect/>
          <a:stretch>
            <a:fillRect/>
          </a:stretch>
        </p:blipFill>
        <p:spPr>
          <a:xfrm>
            <a:off x="7622668" y="703884"/>
            <a:ext cx="4008907" cy="2813199"/>
          </a:xfrm>
          <a:prstGeom prst="rect">
            <a:avLst/>
          </a:prstGeom>
        </p:spPr>
      </p:pic>
      <p:sp>
        <p:nvSpPr>
          <p:cNvPr id="19" name="Θέση κειμένου 7">
            <a:extLst>
              <a:ext uri="{FF2B5EF4-FFF2-40B4-BE49-F238E27FC236}">
                <a16:creationId xmlns:a16="http://schemas.microsoft.com/office/drawing/2014/main" xmlns="" id="{344D9099-3286-4109-B6A6-C7A205E16323}"/>
              </a:ext>
            </a:extLst>
          </p:cNvPr>
          <p:cNvSpPr txBox="1">
            <a:spLocks/>
          </p:cNvSpPr>
          <p:nvPr/>
        </p:nvSpPr>
        <p:spPr>
          <a:xfrm>
            <a:off x="122861" y="3537881"/>
            <a:ext cx="6718300" cy="1766951"/>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a:t>Αντίθετα με τον E. </a:t>
            </a:r>
            <a:r>
              <a:rPr lang="el-GR" dirty="0" err="1"/>
              <a:t>Mayo</a:t>
            </a:r>
            <a:r>
              <a:rPr lang="el-GR" dirty="0"/>
              <a:t>, o W. L. </a:t>
            </a:r>
            <a:r>
              <a:rPr lang="el-GR" b="1" dirty="0" err="1"/>
              <a:t>Warner</a:t>
            </a:r>
            <a:r>
              <a:rPr lang="el-GR" b="1" dirty="0"/>
              <a:t> και η σχολή του </a:t>
            </a:r>
            <a:r>
              <a:rPr lang="el-GR" b="1" dirty="0" err="1"/>
              <a:t>Σικάγου</a:t>
            </a:r>
            <a:r>
              <a:rPr lang="el-GR" dirty="0"/>
              <a:t>, θεώρησαν ότι το συνδικάτο θα πρέπει να γίνεται αποδεκτό ως αναπόσπαστο τμήμα του κοινωνικού συστήματος της επιχείρησης</a:t>
            </a:r>
          </a:p>
          <a:p>
            <a:pPr marL="0" indent="0" algn="ctr">
              <a:buNone/>
            </a:pPr>
            <a:endParaRPr lang="el-GR" dirty="0"/>
          </a:p>
          <a:p>
            <a:pPr marL="0" indent="0" algn="ctr">
              <a:buNone/>
            </a:pPr>
            <a:endParaRPr lang="el-GR" dirty="0"/>
          </a:p>
          <a:p>
            <a:pPr marL="0" indent="0" algn="ctr">
              <a:buNone/>
            </a:pPr>
            <a:r>
              <a:rPr lang="el-GR" dirty="0"/>
              <a:t> σε μια εμφανή προσπάθεια οικειοποίησης και ενσωμάτωσης του συνδικαλιστικού κινήματος και της δυναμικής του στην εργοδοτική λογική</a:t>
            </a:r>
          </a:p>
        </p:txBody>
      </p:sp>
      <p:sp>
        <p:nvSpPr>
          <p:cNvPr id="20" name="Ορθογώνιο 6" descr="Πλαίσιο επισήμανσης.">
            <a:extLst>
              <a:ext uri="{FF2B5EF4-FFF2-40B4-BE49-F238E27FC236}">
                <a16:creationId xmlns:a16="http://schemas.microsoft.com/office/drawing/2014/main" xmlns="" id="{4D5EB4B5-2BDE-4663-875D-A3968E8DF81D}"/>
              </a:ext>
            </a:extLst>
          </p:cNvPr>
          <p:cNvSpPr/>
          <p:nvPr/>
        </p:nvSpPr>
        <p:spPr>
          <a:xfrm rot="10800000" flipV="1">
            <a:off x="516758" y="2316623"/>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1" name="Θέση κειμένου 5">
            <a:extLst>
              <a:ext uri="{FF2B5EF4-FFF2-40B4-BE49-F238E27FC236}">
                <a16:creationId xmlns:a16="http://schemas.microsoft.com/office/drawing/2014/main" xmlns="" id="{AD0B8920-A549-44C4-AC13-8995AB957DF9}"/>
              </a:ext>
            </a:extLst>
          </p:cNvPr>
          <p:cNvSpPr txBox="1">
            <a:spLocks/>
          </p:cNvSpPr>
          <p:nvPr/>
        </p:nvSpPr>
        <p:spPr>
          <a:xfrm>
            <a:off x="696986" y="1688528"/>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Την αρμονία</a:t>
            </a:r>
          </a:p>
        </p:txBody>
      </p:sp>
      <p:sp>
        <p:nvSpPr>
          <p:cNvPr id="22" name="Θέση κειμένου 5">
            <a:extLst>
              <a:ext uri="{FF2B5EF4-FFF2-40B4-BE49-F238E27FC236}">
                <a16:creationId xmlns:a16="http://schemas.microsoft.com/office/drawing/2014/main" xmlns="" id="{9E6D9429-59AC-42DF-AC85-487236E16F64}"/>
              </a:ext>
            </a:extLst>
          </p:cNvPr>
          <p:cNvSpPr txBox="1">
            <a:spLocks/>
          </p:cNvSpPr>
          <p:nvPr/>
        </p:nvSpPr>
        <p:spPr>
          <a:xfrm>
            <a:off x="4144578" y="1670212"/>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Το υψηλό ηθικό</a:t>
            </a:r>
          </a:p>
        </p:txBody>
      </p:sp>
      <p:sp>
        <p:nvSpPr>
          <p:cNvPr id="23" name="Ορθογώνιο 6" descr="Πλαίσιο επισήμανσης.">
            <a:extLst>
              <a:ext uri="{FF2B5EF4-FFF2-40B4-BE49-F238E27FC236}">
                <a16:creationId xmlns:a16="http://schemas.microsoft.com/office/drawing/2014/main" xmlns="" id="{7DB6BCFC-5BBD-44C7-9C0C-4C93DC950C33}"/>
              </a:ext>
            </a:extLst>
          </p:cNvPr>
          <p:cNvSpPr/>
          <p:nvPr/>
        </p:nvSpPr>
        <p:spPr>
          <a:xfrm rot="10800000" flipV="1">
            <a:off x="3987526" y="2306795"/>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6" name="Γραφικό 5" descr="Φοίνικας">
            <a:extLst>
              <a:ext uri="{FF2B5EF4-FFF2-40B4-BE49-F238E27FC236}">
                <a16:creationId xmlns:a16="http://schemas.microsoft.com/office/drawing/2014/main" xmlns="" id="{5C2F0DD6-5F68-44A1-8E3E-CF23E4AB110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56855" y="1586073"/>
            <a:ext cx="580758" cy="580758"/>
          </a:xfrm>
          <a:prstGeom prst="rect">
            <a:avLst/>
          </a:prstGeom>
        </p:spPr>
      </p:pic>
      <p:pic>
        <p:nvPicPr>
          <p:cNvPr id="11" name="Γραφικό 10" descr="Σήμα &quot;Μου αρέσει&quot;">
            <a:extLst>
              <a:ext uri="{FF2B5EF4-FFF2-40B4-BE49-F238E27FC236}">
                <a16:creationId xmlns:a16="http://schemas.microsoft.com/office/drawing/2014/main" xmlns="" id="{F7F800BB-4A9A-4C73-8507-B2919085DFAE}"/>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771377" y="1553168"/>
            <a:ext cx="580759" cy="580759"/>
          </a:xfrm>
          <a:prstGeom prst="rect">
            <a:avLst/>
          </a:prstGeom>
        </p:spPr>
      </p:pic>
      <p:pic>
        <p:nvPicPr>
          <p:cNvPr id="26" name="Γραφικό 25" descr="Βέλος: Περιστροφή δεξιά">
            <a:extLst>
              <a:ext uri="{FF2B5EF4-FFF2-40B4-BE49-F238E27FC236}">
                <a16:creationId xmlns:a16="http://schemas.microsoft.com/office/drawing/2014/main" xmlns="" id="{39F5F9B5-8514-4BB6-8D44-F007EF6BC25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3160004" y="4450681"/>
            <a:ext cx="644013" cy="644013"/>
          </a:xfrm>
          <a:prstGeom prst="rect">
            <a:avLst/>
          </a:prstGeom>
        </p:spPr>
      </p:pic>
    </p:spTree>
    <p:extLst>
      <p:ext uri="{BB962C8B-B14F-4D97-AF65-F5344CB8AC3E}">
        <p14:creationId xmlns:p14="http://schemas.microsoft.com/office/powerpoint/2010/main" xmlns="" val="301500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142240" y="0"/>
            <a:ext cx="6718300" cy="3156155"/>
          </a:xfrm>
        </p:spPr>
        <p:txBody>
          <a:bodyPr rtlCol="0"/>
          <a:lstStyle/>
          <a:p>
            <a:pPr marL="0" indent="0">
              <a:buNone/>
            </a:pPr>
            <a:endParaRPr lang="el-GR" sz="1600" dirty="0"/>
          </a:p>
          <a:p>
            <a:pPr marL="0" indent="0" algn="ctr">
              <a:buNone/>
            </a:pPr>
            <a:r>
              <a:rPr lang="el-GR" sz="1600" dirty="0"/>
              <a:t>Η άκριτη αποδοχή της υποτιθέμενης ορθολογικότητας του διευθυντικού μηχανισμού από τον E. </a:t>
            </a:r>
            <a:r>
              <a:rPr lang="el-GR" sz="1600" dirty="0" err="1" smtClean="0"/>
              <a:t>Ma</a:t>
            </a:r>
            <a:r>
              <a:rPr lang="en-US" sz="1600" dirty="0" smtClean="0"/>
              <a:t>y</a:t>
            </a:r>
            <a:r>
              <a:rPr lang="el-GR" sz="1600" dirty="0" smtClean="0"/>
              <a:t>o </a:t>
            </a:r>
            <a:r>
              <a:rPr lang="el-GR" sz="1600" dirty="0"/>
              <a:t>και τους επιγόνους του, είχε ως συνέπεια </a:t>
            </a:r>
          </a:p>
          <a:p>
            <a:pPr marL="0" indent="0">
              <a:buNone/>
            </a:pPr>
            <a:endParaRPr lang="el-GR" sz="1600" dirty="0"/>
          </a:p>
          <a:p>
            <a:pPr marL="0" indent="0">
              <a:buNone/>
            </a:pPr>
            <a:endParaRPr lang="el-GR" sz="1600" dirty="0"/>
          </a:p>
          <a:p>
            <a:pPr marL="0" indent="0" algn="ctr">
              <a:buNone/>
            </a:pPr>
            <a:r>
              <a:rPr lang="el-GR" sz="1600" dirty="0"/>
              <a:t>τη θεώρηση ότι οι κοινωνικές συγκρούσεις στο εργασιακό περιβάλλον θα εξαλειφθούν αυτομάτως, εάν οι διευθυντές παραγωγής αλλάξουν τη στάση τους απέναντι στο πρόβλημα των ανθρωπίνων σχέσεων μέσα στην επιχείρηση. </a:t>
            </a:r>
          </a:p>
          <a:p>
            <a:pPr marL="0" indent="0">
              <a:buNone/>
            </a:pPr>
            <a:endParaRPr lang="el-GR" sz="1600" dirty="0"/>
          </a:p>
        </p:txBody>
      </p:sp>
      <p:sp>
        <p:nvSpPr>
          <p:cNvPr id="2" name="Τίτλος 1"/>
          <p:cNvSpPr>
            <a:spLocks noGrp="1"/>
          </p:cNvSpPr>
          <p:nvPr>
            <p:ph type="ctrTitle"/>
          </p:nvPr>
        </p:nvSpPr>
        <p:spPr>
          <a:xfrm>
            <a:off x="7189470" y="494665"/>
            <a:ext cx="4860290" cy="5522595"/>
          </a:xfrm>
        </p:spPr>
        <p:txBody>
          <a:bodyPr rtlCol="0"/>
          <a:lstStyle/>
          <a:p>
            <a:pPr algn="ctr"/>
            <a:r>
              <a:rPr lang="el-GR" sz="2400" b="1" dirty="0"/>
              <a:t>5</a:t>
            </a:r>
            <a:r>
              <a:rPr lang="el-GR" sz="2400" b="1" baseline="30000" dirty="0" smtClean="0"/>
              <a:t>η</a:t>
            </a:r>
            <a:r>
              <a:rPr lang="el-GR" sz="2400" b="1" dirty="0" smtClean="0"/>
              <a:t> </a:t>
            </a:r>
            <a:r>
              <a:rPr lang="el-GR" sz="2400" b="1" dirty="0"/>
              <a:t>Κριτική στις θεωρητικές αντιλήψεις της σχολής “των ανθρωπίνων σχέσεων”</a:t>
            </a:r>
            <a:endParaRPr lang="el-GR" sz="2400" dirty="0"/>
          </a:p>
        </p:txBody>
      </p:sp>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68</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030" name="Picture 6" descr="ÎÏÎ¿ÏÎ­Î»ÎµÏÎ¼Î± ÎµÎ¹ÎºÏÎ½Î±Ï Î³Î¹Î± company BLACK WHITE IMAGES">
            <a:extLst>
              <a:ext uri="{FF2B5EF4-FFF2-40B4-BE49-F238E27FC236}">
                <a16:creationId xmlns:a16="http://schemas.microsoft.com/office/drawing/2014/main" xmlns="" id="{8AA62FA3-0CA7-4BA9-AA92-7BB5A7A7DC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4236" y="840740"/>
            <a:ext cx="3910757" cy="25507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ÎÏÎ¿ÏÎ­Î»ÎµÏÎ¼Î± ÎµÎ¹ÎºÏÎ½Î±Ï Î³Î¹Î± company black white images">
            <a:extLst>
              <a:ext uri="{FF2B5EF4-FFF2-40B4-BE49-F238E27FC236}">
                <a16:creationId xmlns:a16="http://schemas.microsoft.com/office/drawing/2014/main" xmlns="" id="{3027A759-07AD-4398-9978-E36D8F6451B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4236" y="840741"/>
            <a:ext cx="3938558" cy="258826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ÎÏÎ¿ÏÎ­Î»ÎµÏÎ¼Î± ÎµÎ¹ÎºÏÎ½Î±Ï Î³Î¹Î± COMPANY MASONRY BLACK WHITE">
            <a:extLst>
              <a:ext uri="{FF2B5EF4-FFF2-40B4-BE49-F238E27FC236}">
                <a16:creationId xmlns:a16="http://schemas.microsoft.com/office/drawing/2014/main" xmlns="" id="{09773AB0-6F57-4915-9459-C96992E7291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36435" y="815494"/>
            <a:ext cx="3966360" cy="261350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ÎÏÎ¿ÏÎ­Î»ÎµÏÎ¼Î± ÎµÎ¹ÎºÏÎ½Î±Ï Î³Î¹Î± team work BLACK WHITE IMAGES">
            <a:extLst>
              <a:ext uri="{FF2B5EF4-FFF2-40B4-BE49-F238E27FC236}">
                <a16:creationId xmlns:a16="http://schemas.microsoft.com/office/drawing/2014/main" xmlns="" id="{BA57881F-22FD-43BE-97EB-BBDE1A6CD96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21959" y="815163"/>
            <a:ext cx="3980835" cy="261383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Θέση εικόνας 25" descr="Κοντινή εικόνα εσωτερικού υλικού δόμησης">
            <a:extLst>
              <a:ext uri="{FF2B5EF4-FFF2-40B4-BE49-F238E27FC236}">
                <a16:creationId xmlns:a16="http://schemas.microsoft.com/office/drawing/2014/main" xmlns="" id="{4CD9E9A5-279D-462B-B0D9-895622A87B86}"/>
              </a:ext>
            </a:extLst>
          </p:cNvPr>
          <p:cNvPicPr>
            <a:picLocks noChangeAspect="1"/>
          </p:cNvPicPr>
          <p:nvPr/>
        </p:nvPicPr>
        <p:blipFill>
          <a:blip r:embed="rId7"/>
          <a:stretch>
            <a:fillRect/>
          </a:stretch>
        </p:blipFill>
        <p:spPr>
          <a:xfrm>
            <a:off x="7621957" y="803190"/>
            <a:ext cx="3980835" cy="2651058"/>
          </a:xfrm>
          <a:prstGeom prst="rect">
            <a:avLst/>
          </a:prstGeom>
        </p:spPr>
      </p:pic>
      <p:pic>
        <p:nvPicPr>
          <p:cNvPr id="15" name="Picture 2" descr="ÎÏÎ¿ÏÎ­Î»ÎµÏÎ¼Î± ÎµÎ¹ÎºÏÎ½Î±Ï Î³Î¹Î± COMPANY MASONRY BLACK WHITE">
            <a:extLst>
              <a:ext uri="{FF2B5EF4-FFF2-40B4-BE49-F238E27FC236}">
                <a16:creationId xmlns:a16="http://schemas.microsoft.com/office/drawing/2014/main" xmlns="" id="{C9BC8F93-DA1E-4DB6-AABA-3C1EFFC8214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1957" y="814451"/>
            <a:ext cx="3980835" cy="2651058"/>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Γραφικό 12" descr="Βέλος: Περιστροφή δεξιά">
            <a:extLst>
              <a:ext uri="{FF2B5EF4-FFF2-40B4-BE49-F238E27FC236}">
                <a16:creationId xmlns:a16="http://schemas.microsoft.com/office/drawing/2014/main" xmlns="" id="{1380A82D-77A9-4CCC-B979-A93B643026D8}"/>
              </a:ext>
            </a:extLst>
          </p:cNvPr>
          <p:cNvSpPr/>
          <p:nvPr/>
        </p:nvSpPr>
        <p:spPr>
          <a:xfrm>
            <a:off x="3052507" y="1015949"/>
            <a:ext cx="563122" cy="432247"/>
          </a:xfrm>
          <a:custGeom>
            <a:avLst/>
            <a:gdLst>
              <a:gd name="connsiteX0" fmla="*/ 479425 w 565150"/>
              <a:gd name="connsiteY0" fmla="*/ 280111 h 431800"/>
              <a:gd name="connsiteX1" fmla="*/ 447675 w 565150"/>
              <a:gd name="connsiteY1" fmla="*/ 115011 h 431800"/>
              <a:gd name="connsiteX2" fmla="*/ 287020 w 565150"/>
              <a:gd name="connsiteY2" fmla="*/ 5156 h 431800"/>
              <a:gd name="connsiteX3" fmla="*/ 92710 w 565150"/>
              <a:gd name="connsiteY3" fmla="*/ 54051 h 431800"/>
              <a:gd name="connsiteX4" fmla="*/ 3175 w 565150"/>
              <a:gd name="connsiteY4" fmla="*/ 215341 h 431800"/>
              <a:gd name="connsiteX5" fmla="*/ 77470 w 565150"/>
              <a:gd name="connsiteY5" fmla="*/ 99771 h 431800"/>
              <a:gd name="connsiteX6" fmla="*/ 212725 w 565150"/>
              <a:gd name="connsiteY6" fmla="*/ 76276 h 431800"/>
              <a:gd name="connsiteX7" fmla="*/ 316865 w 565150"/>
              <a:gd name="connsiteY7" fmla="*/ 157556 h 431800"/>
              <a:gd name="connsiteX8" fmla="*/ 339725 w 565150"/>
              <a:gd name="connsiteY8" fmla="*/ 280111 h 431800"/>
              <a:gd name="connsiteX9" fmla="*/ 257175 w 565150"/>
              <a:gd name="connsiteY9" fmla="*/ 280111 h 431800"/>
              <a:gd name="connsiteX10" fmla="*/ 409575 w 565150"/>
              <a:gd name="connsiteY10" fmla="*/ 432511 h 431800"/>
              <a:gd name="connsiteX11" fmla="*/ 561975 w 565150"/>
              <a:gd name="connsiteY11" fmla="*/ 280111 h 431800"/>
              <a:gd name="connsiteX12" fmla="*/ 479425 w 565150"/>
              <a:gd name="connsiteY12" fmla="*/ 280111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150" h="431800">
                <a:moveTo>
                  <a:pt x="479425" y="280111"/>
                </a:moveTo>
                <a:cubicBezTo>
                  <a:pt x="481330" y="221056"/>
                  <a:pt x="479425" y="167081"/>
                  <a:pt x="447675" y="115011"/>
                </a:cubicBezTo>
                <a:cubicBezTo>
                  <a:pt x="412115" y="56591"/>
                  <a:pt x="355600" y="13411"/>
                  <a:pt x="287020" y="5156"/>
                </a:cubicBezTo>
                <a:cubicBezTo>
                  <a:pt x="218440" y="-3099"/>
                  <a:pt x="149225" y="14681"/>
                  <a:pt x="92710" y="54051"/>
                </a:cubicBezTo>
                <a:cubicBezTo>
                  <a:pt x="44450" y="89611"/>
                  <a:pt x="3175" y="153746"/>
                  <a:pt x="3175" y="215341"/>
                </a:cubicBezTo>
                <a:cubicBezTo>
                  <a:pt x="10795" y="168351"/>
                  <a:pt x="37465" y="126441"/>
                  <a:pt x="77470" y="99771"/>
                </a:cubicBezTo>
                <a:cubicBezTo>
                  <a:pt x="117475" y="73101"/>
                  <a:pt x="166370" y="64846"/>
                  <a:pt x="212725" y="76276"/>
                </a:cubicBezTo>
                <a:cubicBezTo>
                  <a:pt x="256540" y="86436"/>
                  <a:pt x="292735" y="120091"/>
                  <a:pt x="316865" y="157556"/>
                </a:cubicBezTo>
                <a:cubicBezTo>
                  <a:pt x="340995" y="195021"/>
                  <a:pt x="339725" y="236931"/>
                  <a:pt x="339725" y="280111"/>
                </a:cubicBezTo>
                <a:lnTo>
                  <a:pt x="257175" y="280111"/>
                </a:lnTo>
                <a:lnTo>
                  <a:pt x="409575" y="432511"/>
                </a:lnTo>
                <a:cubicBezTo>
                  <a:pt x="409575" y="432511"/>
                  <a:pt x="535940" y="306146"/>
                  <a:pt x="561975" y="280111"/>
                </a:cubicBezTo>
                <a:lnTo>
                  <a:pt x="479425" y="280111"/>
                </a:lnTo>
                <a:close/>
              </a:path>
            </a:pathLst>
          </a:custGeom>
          <a:solidFill>
            <a:schemeClr val="tx1">
              <a:lumMod val="75000"/>
              <a:lumOff val="25000"/>
            </a:schemeClr>
          </a:solidFill>
          <a:ln w="6350" cap="flat">
            <a:noFill/>
            <a:prstDash val="solid"/>
            <a:miter/>
          </a:ln>
        </p:spPr>
        <p:txBody>
          <a:bodyPr rtlCol="0" anchor="ctr"/>
          <a:lstStyle/>
          <a:p>
            <a:endParaRPr lang="el-GR" dirty="0"/>
          </a:p>
        </p:txBody>
      </p:sp>
      <p:pic>
        <p:nvPicPr>
          <p:cNvPr id="17" name="Θέση εικόνας 10" descr="σχέδια μεταλλικών ραφιών βιβλίων σε οροφή">
            <a:extLst>
              <a:ext uri="{FF2B5EF4-FFF2-40B4-BE49-F238E27FC236}">
                <a16:creationId xmlns:a16="http://schemas.microsoft.com/office/drawing/2014/main" xmlns="" id="{E3F391D7-530E-442D-8FE0-D7444CB30F68}"/>
              </a:ext>
            </a:extLst>
          </p:cNvPr>
          <p:cNvPicPr>
            <a:picLocks noChangeAspect="1"/>
          </p:cNvPicPr>
          <p:nvPr/>
        </p:nvPicPr>
        <p:blipFill>
          <a:blip r:embed="rId8"/>
          <a:stretch>
            <a:fillRect/>
          </a:stretch>
        </p:blipFill>
        <p:spPr>
          <a:xfrm>
            <a:off x="7621957" y="803190"/>
            <a:ext cx="3980835" cy="2662319"/>
          </a:xfrm>
          <a:prstGeom prst="rect">
            <a:avLst/>
          </a:prstGeom>
        </p:spPr>
      </p:pic>
      <p:pic>
        <p:nvPicPr>
          <p:cNvPr id="18" name="Θέση εικόνας 9" descr="Εικόνα παραθύρων κτιρίου">
            <a:extLst>
              <a:ext uri="{FF2B5EF4-FFF2-40B4-BE49-F238E27FC236}">
                <a16:creationId xmlns:a16="http://schemas.microsoft.com/office/drawing/2014/main" xmlns="" id="{455BDC98-DBBF-4FFA-89E7-89A96B387040}"/>
              </a:ext>
            </a:extLst>
          </p:cNvPr>
          <p:cNvPicPr>
            <a:picLocks noGrp="1" noChangeAspect="1"/>
          </p:cNvPicPr>
          <p:nvPr>
            <p:ph type="pic" sz="quarter" idx="16"/>
          </p:nvPr>
        </p:nvPicPr>
        <p:blipFill>
          <a:blip r:embed="rId9"/>
          <a:stretch>
            <a:fillRect/>
          </a:stretch>
        </p:blipFill>
        <p:spPr>
          <a:xfrm>
            <a:off x="7621954" y="689453"/>
            <a:ext cx="3995314" cy="2829632"/>
          </a:xfrm>
        </p:spPr>
      </p:pic>
      <p:sp>
        <p:nvSpPr>
          <p:cNvPr id="3" name="Ορθογώνιο 2">
            <a:extLst>
              <a:ext uri="{FF2B5EF4-FFF2-40B4-BE49-F238E27FC236}">
                <a16:creationId xmlns:a16="http://schemas.microsoft.com/office/drawing/2014/main" xmlns="" id="{F338FAC2-7ACE-40B6-B7CD-32CC87F353DC}"/>
              </a:ext>
            </a:extLst>
          </p:cNvPr>
          <p:cNvSpPr/>
          <p:nvPr/>
        </p:nvSpPr>
        <p:spPr>
          <a:xfrm>
            <a:off x="142240" y="4275820"/>
            <a:ext cx="6946778" cy="1815882"/>
          </a:xfrm>
          <a:prstGeom prst="rect">
            <a:avLst/>
          </a:prstGeom>
        </p:spPr>
        <p:txBody>
          <a:bodyPr wrap="square">
            <a:spAutoFit/>
          </a:bodyPr>
          <a:lstStyle/>
          <a:p>
            <a:pPr algn="ctr"/>
            <a:r>
              <a:rPr lang="el-GR" sz="1600" dirty="0"/>
              <a:t>της θεώρησης αυτής είναι μάλλον προφανής, καθώς οι σχέσεις μεταξύ της διεύθυνσης και των εργαζομένων μέσα στην καπιταλιστική επιχείρηση δεν καθορίζονται από τις θεωρητικές αντιλήψεις της διεύθυνσης, διότι οι αντιλήψεις αυτές αποτελούν την αφηρημένη έκφραση των 	αμείλικτων αναγκαιοτήτων μπροστά στις οποίες βρίσκεται η διεύθυνση, ως διεύθυνση εξωτερική και ως διεύθυνση που πρέπει να υπηρετήσει την εσωτερική λογική της συσσώρευσης του κεφαλαίου</a:t>
            </a:r>
          </a:p>
        </p:txBody>
      </p:sp>
      <p:sp>
        <p:nvSpPr>
          <p:cNvPr id="19" name="Ορθογώνιο 6" descr="Πλαίσιο επισήμανσης.">
            <a:extLst>
              <a:ext uri="{FF2B5EF4-FFF2-40B4-BE49-F238E27FC236}">
                <a16:creationId xmlns:a16="http://schemas.microsoft.com/office/drawing/2014/main" xmlns="" id="{6856FCBE-5E0C-447A-87CB-9BAE4ABA24D8}"/>
              </a:ext>
            </a:extLst>
          </p:cNvPr>
          <p:cNvSpPr/>
          <p:nvPr/>
        </p:nvSpPr>
        <p:spPr>
          <a:xfrm rot="10800000" flipV="1">
            <a:off x="280784" y="3913604"/>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0" name="Θέση κειμένου 5">
            <a:extLst>
              <a:ext uri="{FF2B5EF4-FFF2-40B4-BE49-F238E27FC236}">
                <a16:creationId xmlns:a16="http://schemas.microsoft.com/office/drawing/2014/main" xmlns="" id="{27123939-FA52-4BEC-AFAE-41319CE14205}"/>
              </a:ext>
            </a:extLst>
          </p:cNvPr>
          <p:cNvSpPr txBox="1">
            <a:spLocks/>
          </p:cNvSpPr>
          <p:nvPr/>
        </p:nvSpPr>
        <p:spPr>
          <a:xfrm>
            <a:off x="461012" y="3285509"/>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Ο πατερναλιστικός χαρακτήρας</a:t>
            </a:r>
          </a:p>
        </p:txBody>
      </p:sp>
      <p:sp>
        <p:nvSpPr>
          <p:cNvPr id="21" name="Θέση κειμένου 5">
            <a:extLst>
              <a:ext uri="{FF2B5EF4-FFF2-40B4-BE49-F238E27FC236}">
                <a16:creationId xmlns:a16="http://schemas.microsoft.com/office/drawing/2014/main" xmlns="" id="{9C402EC4-A596-4EA3-9095-A4A00B048216}"/>
              </a:ext>
            </a:extLst>
          </p:cNvPr>
          <p:cNvSpPr txBox="1">
            <a:spLocks/>
          </p:cNvSpPr>
          <p:nvPr/>
        </p:nvSpPr>
        <p:spPr>
          <a:xfrm>
            <a:off x="4003525" y="3249000"/>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Ο μη-ρεαλιστικός χαρακτήρας</a:t>
            </a:r>
          </a:p>
        </p:txBody>
      </p:sp>
      <p:sp>
        <p:nvSpPr>
          <p:cNvPr id="22" name="Ορθογώνιο 6" descr="Πλαίσιο επισήμανσης.">
            <a:extLst>
              <a:ext uri="{FF2B5EF4-FFF2-40B4-BE49-F238E27FC236}">
                <a16:creationId xmlns:a16="http://schemas.microsoft.com/office/drawing/2014/main" xmlns="" id="{8AF3FAB6-072F-472C-93D8-1CB48A036BC0}"/>
              </a:ext>
            </a:extLst>
          </p:cNvPr>
          <p:cNvSpPr/>
          <p:nvPr/>
        </p:nvSpPr>
        <p:spPr>
          <a:xfrm rot="10800000" flipV="1">
            <a:off x="3751552" y="3903776"/>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1" name="Ευθεία γραμμή σύνδεσης 10">
            <a:extLst>
              <a:ext uri="{FF2B5EF4-FFF2-40B4-BE49-F238E27FC236}">
                <a16:creationId xmlns:a16="http://schemas.microsoft.com/office/drawing/2014/main" xmlns="" id="{14C7CC02-9077-45BC-B02F-E881A0529682}"/>
              </a:ext>
            </a:extLst>
          </p:cNvPr>
          <p:cNvCxnSpPr/>
          <p:nvPr/>
        </p:nvCxnSpPr>
        <p:spPr>
          <a:xfrm>
            <a:off x="142240" y="2772704"/>
            <a:ext cx="6843531" cy="0"/>
          </a:xfrm>
          <a:prstGeom prst="line">
            <a:avLst/>
          </a:prstGeom>
          <a:ln>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4" name="Γραφικό 22" descr="Συννεφάκι σκέψης">
            <a:extLst>
              <a:ext uri="{FF2B5EF4-FFF2-40B4-BE49-F238E27FC236}">
                <a16:creationId xmlns:a16="http://schemas.microsoft.com/office/drawing/2014/main" xmlns="" id="{F05439C2-4632-4C69-83EF-804C98E6A941}"/>
              </a:ext>
            </a:extLst>
          </p:cNvPr>
          <p:cNvGrpSpPr/>
          <p:nvPr/>
        </p:nvGrpSpPr>
        <p:grpSpPr>
          <a:xfrm>
            <a:off x="3515397" y="3267039"/>
            <a:ext cx="647326" cy="535680"/>
            <a:chOff x="5638800" y="2971800"/>
            <a:chExt cx="914400" cy="914400"/>
          </a:xfrm>
          <a:solidFill>
            <a:schemeClr val="tx1">
              <a:lumMod val="75000"/>
              <a:lumOff val="25000"/>
            </a:schemeClr>
          </a:solidFill>
        </p:grpSpPr>
        <p:sp>
          <p:nvSpPr>
            <p:cNvPr id="25" name="Ελεύθερη σχεδίαση: Σχήμα 24">
              <a:extLst>
                <a:ext uri="{FF2B5EF4-FFF2-40B4-BE49-F238E27FC236}">
                  <a16:creationId xmlns:a16="http://schemas.microsoft.com/office/drawing/2014/main" xmlns="" id="{2CB31F1C-C85C-4B89-8D66-B2E22AA00C9C}"/>
                </a:ext>
              </a:extLst>
            </p:cNvPr>
            <p:cNvSpPr/>
            <p:nvPr/>
          </p:nvSpPr>
          <p:spPr>
            <a:xfrm>
              <a:off x="5717381" y="3078956"/>
              <a:ext cx="752475" cy="514350"/>
            </a:xfrm>
            <a:custGeom>
              <a:avLst/>
              <a:gdLst>
                <a:gd name="connsiteX0" fmla="*/ 654844 w 752475"/>
                <a:gd name="connsiteY0" fmla="*/ 178594 h 514350"/>
                <a:gd name="connsiteX1" fmla="*/ 632936 w 752475"/>
                <a:gd name="connsiteY1" fmla="*/ 181451 h 514350"/>
                <a:gd name="connsiteX2" fmla="*/ 635794 w 752475"/>
                <a:gd name="connsiteY2" fmla="*/ 159544 h 514350"/>
                <a:gd name="connsiteX3" fmla="*/ 540544 w 752475"/>
                <a:gd name="connsiteY3" fmla="*/ 64294 h 514350"/>
                <a:gd name="connsiteX4" fmla="*/ 481489 w 752475"/>
                <a:gd name="connsiteY4" fmla="*/ 84296 h 514350"/>
                <a:gd name="connsiteX5" fmla="*/ 388144 w 752475"/>
                <a:gd name="connsiteY5" fmla="*/ 7144 h 514350"/>
                <a:gd name="connsiteX6" fmla="*/ 295751 w 752475"/>
                <a:gd name="connsiteY6" fmla="*/ 78581 h 514350"/>
                <a:gd name="connsiteX7" fmla="*/ 216694 w 752475"/>
                <a:gd name="connsiteY7" fmla="*/ 35719 h 514350"/>
                <a:gd name="connsiteX8" fmla="*/ 121444 w 752475"/>
                <a:gd name="connsiteY8" fmla="*/ 130969 h 514350"/>
                <a:gd name="connsiteX9" fmla="*/ 124301 w 752475"/>
                <a:gd name="connsiteY9" fmla="*/ 152876 h 514350"/>
                <a:gd name="connsiteX10" fmla="*/ 102394 w 752475"/>
                <a:gd name="connsiteY10" fmla="*/ 150019 h 514350"/>
                <a:gd name="connsiteX11" fmla="*/ 7144 w 752475"/>
                <a:gd name="connsiteY11" fmla="*/ 245269 h 514350"/>
                <a:gd name="connsiteX12" fmla="*/ 102394 w 752475"/>
                <a:gd name="connsiteY12" fmla="*/ 340519 h 514350"/>
                <a:gd name="connsiteX13" fmla="*/ 103346 w 752475"/>
                <a:gd name="connsiteY13" fmla="*/ 340519 h 514350"/>
                <a:gd name="connsiteX14" fmla="*/ 197644 w 752475"/>
                <a:gd name="connsiteY14" fmla="*/ 426244 h 514350"/>
                <a:gd name="connsiteX15" fmla="*/ 255746 w 752475"/>
                <a:gd name="connsiteY15" fmla="*/ 406241 h 514350"/>
                <a:gd name="connsiteX16" fmla="*/ 254794 w 752475"/>
                <a:gd name="connsiteY16" fmla="*/ 416719 h 514350"/>
                <a:gd name="connsiteX17" fmla="*/ 350044 w 752475"/>
                <a:gd name="connsiteY17" fmla="*/ 511969 h 514350"/>
                <a:gd name="connsiteX18" fmla="*/ 445294 w 752475"/>
                <a:gd name="connsiteY18" fmla="*/ 425291 h 514350"/>
                <a:gd name="connsiteX19" fmla="*/ 521494 w 752475"/>
                <a:gd name="connsiteY19" fmla="*/ 464344 h 514350"/>
                <a:gd name="connsiteX20" fmla="*/ 616744 w 752475"/>
                <a:gd name="connsiteY20" fmla="*/ 369094 h 514350"/>
                <a:gd name="connsiteX21" fmla="*/ 616744 w 752475"/>
                <a:gd name="connsiteY21" fmla="*/ 360521 h 514350"/>
                <a:gd name="connsiteX22" fmla="*/ 654844 w 752475"/>
                <a:gd name="connsiteY22" fmla="*/ 369094 h 514350"/>
                <a:gd name="connsiteX23" fmla="*/ 750094 w 752475"/>
                <a:gd name="connsiteY23" fmla="*/ 273844 h 514350"/>
                <a:gd name="connsiteX24" fmla="*/ 654844 w 752475"/>
                <a:gd name="connsiteY24" fmla="*/ 1785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475" h="514350">
                  <a:moveTo>
                    <a:pt x="654844" y="178594"/>
                  </a:moveTo>
                  <a:cubicBezTo>
                    <a:pt x="647224" y="178594"/>
                    <a:pt x="640556" y="179546"/>
                    <a:pt x="632936" y="181451"/>
                  </a:cubicBezTo>
                  <a:cubicBezTo>
                    <a:pt x="634841" y="174784"/>
                    <a:pt x="635794" y="167164"/>
                    <a:pt x="635794" y="159544"/>
                  </a:cubicBezTo>
                  <a:cubicBezTo>
                    <a:pt x="635794" y="107156"/>
                    <a:pt x="592931" y="64294"/>
                    <a:pt x="540544" y="64294"/>
                  </a:cubicBezTo>
                  <a:cubicBezTo>
                    <a:pt x="518636" y="64294"/>
                    <a:pt x="497681" y="71914"/>
                    <a:pt x="481489" y="84296"/>
                  </a:cubicBezTo>
                  <a:cubicBezTo>
                    <a:pt x="473869" y="40481"/>
                    <a:pt x="434816" y="7144"/>
                    <a:pt x="388144" y="7144"/>
                  </a:cubicBezTo>
                  <a:cubicBezTo>
                    <a:pt x="344329" y="7144"/>
                    <a:pt x="307181" y="37624"/>
                    <a:pt x="295751" y="78581"/>
                  </a:cubicBezTo>
                  <a:cubicBezTo>
                    <a:pt x="278606" y="52864"/>
                    <a:pt x="250031" y="35719"/>
                    <a:pt x="216694" y="35719"/>
                  </a:cubicBezTo>
                  <a:cubicBezTo>
                    <a:pt x="164306" y="35719"/>
                    <a:pt x="121444" y="78581"/>
                    <a:pt x="121444" y="130969"/>
                  </a:cubicBezTo>
                  <a:cubicBezTo>
                    <a:pt x="121444" y="138589"/>
                    <a:pt x="122396" y="145256"/>
                    <a:pt x="124301" y="152876"/>
                  </a:cubicBezTo>
                  <a:cubicBezTo>
                    <a:pt x="116681" y="150971"/>
                    <a:pt x="110014" y="150019"/>
                    <a:pt x="102394" y="150019"/>
                  </a:cubicBezTo>
                  <a:cubicBezTo>
                    <a:pt x="50006" y="150019"/>
                    <a:pt x="7144" y="192881"/>
                    <a:pt x="7144" y="245269"/>
                  </a:cubicBezTo>
                  <a:cubicBezTo>
                    <a:pt x="7144" y="297656"/>
                    <a:pt x="50006" y="340519"/>
                    <a:pt x="102394" y="340519"/>
                  </a:cubicBezTo>
                  <a:cubicBezTo>
                    <a:pt x="102394" y="340519"/>
                    <a:pt x="102394" y="340519"/>
                    <a:pt x="103346" y="340519"/>
                  </a:cubicBezTo>
                  <a:cubicBezTo>
                    <a:pt x="108109" y="389096"/>
                    <a:pt x="149066" y="426244"/>
                    <a:pt x="197644" y="426244"/>
                  </a:cubicBezTo>
                  <a:cubicBezTo>
                    <a:pt x="219551" y="426244"/>
                    <a:pt x="239554" y="418624"/>
                    <a:pt x="255746" y="406241"/>
                  </a:cubicBezTo>
                  <a:cubicBezTo>
                    <a:pt x="255746" y="409099"/>
                    <a:pt x="254794" y="412909"/>
                    <a:pt x="254794" y="416719"/>
                  </a:cubicBezTo>
                  <a:cubicBezTo>
                    <a:pt x="254794" y="469106"/>
                    <a:pt x="297656" y="511969"/>
                    <a:pt x="350044" y="511969"/>
                  </a:cubicBezTo>
                  <a:cubicBezTo>
                    <a:pt x="399574" y="511969"/>
                    <a:pt x="440531" y="473869"/>
                    <a:pt x="445294" y="425291"/>
                  </a:cubicBezTo>
                  <a:cubicBezTo>
                    <a:pt x="462439" y="449104"/>
                    <a:pt x="490061" y="464344"/>
                    <a:pt x="521494" y="464344"/>
                  </a:cubicBezTo>
                  <a:cubicBezTo>
                    <a:pt x="573881" y="464344"/>
                    <a:pt x="616744" y="421481"/>
                    <a:pt x="616744" y="369094"/>
                  </a:cubicBezTo>
                  <a:cubicBezTo>
                    <a:pt x="616744" y="366236"/>
                    <a:pt x="616744" y="363379"/>
                    <a:pt x="616744" y="360521"/>
                  </a:cubicBezTo>
                  <a:cubicBezTo>
                    <a:pt x="628174" y="365284"/>
                    <a:pt x="641509" y="369094"/>
                    <a:pt x="654844" y="369094"/>
                  </a:cubicBezTo>
                  <a:cubicBezTo>
                    <a:pt x="707231" y="369094"/>
                    <a:pt x="750094" y="326231"/>
                    <a:pt x="750094" y="273844"/>
                  </a:cubicBezTo>
                  <a:cubicBezTo>
                    <a:pt x="750094" y="221456"/>
                    <a:pt x="707231" y="178594"/>
                    <a:pt x="654844" y="178594"/>
                  </a:cubicBezTo>
                  <a:close/>
                </a:path>
              </a:pathLst>
            </a:custGeom>
            <a:grpFill/>
            <a:ln w="9525" cap="flat">
              <a:noFill/>
              <a:prstDash val="solid"/>
              <a:miter/>
            </a:ln>
          </p:spPr>
          <p:txBody>
            <a:bodyPr rtlCol="0" anchor="ctr"/>
            <a:lstStyle/>
            <a:p>
              <a:endParaRPr lang="el-GR"/>
            </a:p>
          </p:txBody>
        </p:sp>
        <p:sp>
          <p:nvSpPr>
            <p:cNvPr id="26" name="Ελεύθερη σχεδίαση: Σχήμα 25">
              <a:extLst>
                <a:ext uri="{FF2B5EF4-FFF2-40B4-BE49-F238E27FC236}">
                  <a16:creationId xmlns:a16="http://schemas.microsoft.com/office/drawing/2014/main" xmlns="" id="{3AFFCDE7-7FED-4A3A-8C31-4B4E679990D4}"/>
                </a:ext>
              </a:extLst>
            </p:cNvPr>
            <p:cNvSpPr/>
            <p:nvPr/>
          </p:nvSpPr>
          <p:spPr>
            <a:xfrm>
              <a:off x="5850731" y="3564731"/>
              <a:ext cx="123825" cy="123825"/>
            </a:xfrm>
            <a:custGeom>
              <a:avLst/>
              <a:gdLst>
                <a:gd name="connsiteX0" fmla="*/ 121444 w 123825"/>
                <a:gd name="connsiteY0" fmla="*/ 64294 h 123825"/>
                <a:gd name="connsiteX1" fmla="*/ 64294 w 123825"/>
                <a:gd name="connsiteY1" fmla="*/ 121444 h 123825"/>
                <a:gd name="connsiteX2" fmla="*/ 7144 w 123825"/>
                <a:gd name="connsiteY2" fmla="*/ 64294 h 123825"/>
                <a:gd name="connsiteX3" fmla="*/ 64294 w 123825"/>
                <a:gd name="connsiteY3" fmla="*/ 7144 h 123825"/>
                <a:gd name="connsiteX4" fmla="*/ 121444 w 123825"/>
                <a:gd name="connsiteY4" fmla="*/ 6429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23825">
                  <a:moveTo>
                    <a:pt x="121444" y="64294"/>
                  </a:moveTo>
                  <a:cubicBezTo>
                    <a:pt x="121444" y="95857"/>
                    <a:pt x="95857" y="121444"/>
                    <a:pt x="64294" y="121444"/>
                  </a:cubicBezTo>
                  <a:cubicBezTo>
                    <a:pt x="32731" y="121444"/>
                    <a:pt x="7144" y="95857"/>
                    <a:pt x="7144" y="64294"/>
                  </a:cubicBezTo>
                  <a:cubicBezTo>
                    <a:pt x="7144" y="32731"/>
                    <a:pt x="32731" y="7144"/>
                    <a:pt x="64294" y="7144"/>
                  </a:cubicBezTo>
                  <a:cubicBezTo>
                    <a:pt x="95857" y="7144"/>
                    <a:pt x="121444" y="32731"/>
                    <a:pt x="121444" y="64294"/>
                  </a:cubicBezTo>
                  <a:close/>
                </a:path>
              </a:pathLst>
            </a:custGeom>
            <a:grpFill/>
            <a:ln w="9525" cap="flat">
              <a:noFill/>
              <a:prstDash val="solid"/>
              <a:miter/>
            </a:ln>
          </p:spPr>
          <p:txBody>
            <a:bodyPr rtlCol="0" anchor="ctr"/>
            <a:lstStyle/>
            <a:p>
              <a:endParaRPr lang="el-GR"/>
            </a:p>
          </p:txBody>
        </p:sp>
        <p:sp>
          <p:nvSpPr>
            <p:cNvPr id="27" name="Ελεύθερη σχεδίαση: Σχήμα 26">
              <a:extLst>
                <a:ext uri="{FF2B5EF4-FFF2-40B4-BE49-F238E27FC236}">
                  <a16:creationId xmlns:a16="http://schemas.microsoft.com/office/drawing/2014/main" xmlns="" id="{398F4033-0836-48BA-9D54-320C689AD11F}"/>
                </a:ext>
              </a:extLst>
            </p:cNvPr>
            <p:cNvSpPr/>
            <p:nvPr/>
          </p:nvSpPr>
          <p:spPr>
            <a:xfrm>
              <a:off x="5750719" y="3679031"/>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grpFill/>
            <a:ln w="9525" cap="flat">
              <a:noFill/>
              <a:prstDash val="solid"/>
              <a:miter/>
            </a:ln>
          </p:spPr>
          <p:txBody>
            <a:bodyPr rtlCol="0" anchor="ctr"/>
            <a:lstStyle/>
            <a:p>
              <a:endParaRPr lang="el-GR"/>
            </a:p>
          </p:txBody>
        </p:sp>
      </p:grpSp>
      <p:grpSp>
        <p:nvGrpSpPr>
          <p:cNvPr id="30" name="Γραφικό 28" descr="Έγγραφο">
            <a:extLst>
              <a:ext uri="{FF2B5EF4-FFF2-40B4-BE49-F238E27FC236}">
                <a16:creationId xmlns:a16="http://schemas.microsoft.com/office/drawing/2014/main" xmlns="" id="{770D3D01-022A-4CED-8F46-F330FABD8906}"/>
              </a:ext>
            </a:extLst>
          </p:cNvPr>
          <p:cNvGrpSpPr/>
          <p:nvPr/>
        </p:nvGrpSpPr>
        <p:grpSpPr>
          <a:xfrm>
            <a:off x="19490" y="3312172"/>
            <a:ext cx="522588" cy="441858"/>
            <a:chOff x="5638800" y="2971800"/>
            <a:chExt cx="526720" cy="526720"/>
          </a:xfrm>
          <a:solidFill>
            <a:schemeClr val="tx1">
              <a:lumMod val="75000"/>
              <a:lumOff val="25000"/>
            </a:schemeClr>
          </a:solidFill>
        </p:grpSpPr>
        <p:sp>
          <p:nvSpPr>
            <p:cNvPr id="31" name="Ελεύθερη σχεδίαση: Σχήμα 30">
              <a:extLst>
                <a:ext uri="{FF2B5EF4-FFF2-40B4-BE49-F238E27FC236}">
                  <a16:creationId xmlns:a16="http://schemas.microsoft.com/office/drawing/2014/main" xmlns="" id="{31B09B57-1B96-4CF1-8B34-D053279F962B}"/>
                </a:ext>
              </a:extLst>
            </p:cNvPr>
            <p:cNvSpPr/>
            <p:nvPr/>
          </p:nvSpPr>
          <p:spPr>
            <a:xfrm>
              <a:off x="5729716" y="3013336"/>
              <a:ext cx="340173" cy="438933"/>
            </a:xfrm>
            <a:custGeom>
              <a:avLst/>
              <a:gdLst>
                <a:gd name="connsiteX0" fmla="*/ 35278 w 340173"/>
                <a:gd name="connsiteY0" fmla="*/ 408371 h 438933"/>
                <a:gd name="connsiteX1" fmla="*/ 35278 w 340173"/>
                <a:gd name="connsiteY1" fmla="*/ 35278 h 438933"/>
                <a:gd name="connsiteX2" fmla="*/ 172444 w 340173"/>
                <a:gd name="connsiteY2" fmla="*/ 35278 h 438933"/>
                <a:gd name="connsiteX3" fmla="*/ 172444 w 340173"/>
                <a:gd name="connsiteY3" fmla="*/ 150498 h 438933"/>
                <a:gd name="connsiteX4" fmla="*/ 309611 w 340173"/>
                <a:gd name="connsiteY4" fmla="*/ 150498 h 438933"/>
                <a:gd name="connsiteX5" fmla="*/ 309611 w 340173"/>
                <a:gd name="connsiteY5" fmla="*/ 408371 h 438933"/>
                <a:gd name="connsiteX6" fmla="*/ 35278 w 340173"/>
                <a:gd name="connsiteY6" fmla="*/ 408371 h 438933"/>
                <a:gd name="connsiteX7" fmla="*/ 205364 w 340173"/>
                <a:gd name="connsiteY7" fmla="*/ 48994 h 438933"/>
                <a:gd name="connsiteX8" fmla="*/ 273948 w 340173"/>
                <a:gd name="connsiteY8" fmla="*/ 117578 h 438933"/>
                <a:gd name="connsiteX9" fmla="*/ 205364 w 340173"/>
                <a:gd name="connsiteY9" fmla="*/ 117578 h 438933"/>
                <a:gd name="connsiteX10" fmla="*/ 205364 w 340173"/>
                <a:gd name="connsiteY10" fmla="*/ 48994 h 438933"/>
                <a:gd name="connsiteX11" fmla="*/ 205364 w 340173"/>
                <a:gd name="connsiteY11" fmla="*/ 2358 h 438933"/>
                <a:gd name="connsiteX12" fmla="*/ 2358 w 340173"/>
                <a:gd name="connsiteY12" fmla="*/ 2358 h 438933"/>
                <a:gd name="connsiteX13" fmla="*/ 2358 w 340173"/>
                <a:gd name="connsiteY13" fmla="*/ 441291 h 438933"/>
                <a:gd name="connsiteX14" fmla="*/ 342531 w 340173"/>
                <a:gd name="connsiteY14" fmla="*/ 441291 h 438933"/>
                <a:gd name="connsiteX15" fmla="*/ 342531 w 340173"/>
                <a:gd name="connsiteY15" fmla="*/ 123064 h 438933"/>
                <a:gd name="connsiteX16" fmla="*/ 205364 w 340173"/>
                <a:gd name="connsiteY16" fmla="*/ 2358 h 43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173" h="438933">
                  <a:moveTo>
                    <a:pt x="35278" y="408371"/>
                  </a:moveTo>
                  <a:lnTo>
                    <a:pt x="35278" y="35278"/>
                  </a:lnTo>
                  <a:lnTo>
                    <a:pt x="172444" y="35278"/>
                  </a:lnTo>
                  <a:lnTo>
                    <a:pt x="172444" y="150498"/>
                  </a:lnTo>
                  <a:lnTo>
                    <a:pt x="309611" y="150498"/>
                  </a:lnTo>
                  <a:lnTo>
                    <a:pt x="309611" y="408371"/>
                  </a:lnTo>
                  <a:lnTo>
                    <a:pt x="35278" y="408371"/>
                  </a:lnTo>
                  <a:close/>
                  <a:moveTo>
                    <a:pt x="205364" y="48994"/>
                  </a:moveTo>
                  <a:lnTo>
                    <a:pt x="273948" y="117578"/>
                  </a:lnTo>
                  <a:lnTo>
                    <a:pt x="205364" y="117578"/>
                  </a:lnTo>
                  <a:lnTo>
                    <a:pt x="205364" y="48994"/>
                  </a:lnTo>
                  <a:close/>
                  <a:moveTo>
                    <a:pt x="205364" y="2358"/>
                  </a:moveTo>
                  <a:lnTo>
                    <a:pt x="2358" y="2358"/>
                  </a:lnTo>
                  <a:lnTo>
                    <a:pt x="2358" y="441291"/>
                  </a:lnTo>
                  <a:lnTo>
                    <a:pt x="342531" y="441291"/>
                  </a:lnTo>
                  <a:lnTo>
                    <a:pt x="342531" y="123064"/>
                  </a:lnTo>
                  <a:lnTo>
                    <a:pt x="205364" y="2358"/>
                  </a:lnTo>
                  <a:close/>
                </a:path>
              </a:pathLst>
            </a:custGeom>
            <a:grpFill/>
            <a:ln w="5457" cap="flat">
              <a:noFill/>
              <a:prstDash val="solid"/>
              <a:miter/>
            </a:ln>
          </p:spPr>
          <p:txBody>
            <a:bodyPr rtlCol="0" anchor="ctr"/>
            <a:lstStyle/>
            <a:p>
              <a:endParaRPr lang="el-GR"/>
            </a:p>
          </p:txBody>
        </p:sp>
        <p:sp>
          <p:nvSpPr>
            <p:cNvPr id="32" name="Ελεύθερη σχεδίαση: Σχήμα 31">
              <a:extLst>
                <a:ext uri="{FF2B5EF4-FFF2-40B4-BE49-F238E27FC236}">
                  <a16:creationId xmlns:a16="http://schemas.microsoft.com/office/drawing/2014/main" xmlns="" id="{EF777AF2-4613-474A-ACB8-8AD27DA753B0}"/>
                </a:ext>
              </a:extLst>
            </p:cNvPr>
            <p:cNvSpPr/>
            <p:nvPr/>
          </p:nvSpPr>
          <p:spPr>
            <a:xfrm>
              <a:off x="5795556" y="3216342"/>
              <a:ext cx="208493" cy="21947"/>
            </a:xfrm>
            <a:custGeom>
              <a:avLst/>
              <a:gdLst>
                <a:gd name="connsiteX0" fmla="*/ 2358 w 208493"/>
                <a:gd name="connsiteY0" fmla="*/ 2358 h 21946"/>
                <a:gd name="connsiteX1" fmla="*/ 210851 w 208493"/>
                <a:gd name="connsiteY1" fmla="*/ 2358 h 21946"/>
                <a:gd name="connsiteX2" fmla="*/ 210851 w 208493"/>
                <a:gd name="connsiteY2" fmla="*/ 24304 h 21946"/>
                <a:gd name="connsiteX3" fmla="*/ 2358 w 208493"/>
                <a:gd name="connsiteY3" fmla="*/ 24304 h 21946"/>
              </a:gdLst>
              <a:ahLst/>
              <a:cxnLst>
                <a:cxn ang="0">
                  <a:pos x="connsiteX0" y="connsiteY0"/>
                </a:cxn>
                <a:cxn ang="0">
                  <a:pos x="connsiteX1" y="connsiteY1"/>
                </a:cxn>
                <a:cxn ang="0">
                  <a:pos x="connsiteX2" y="connsiteY2"/>
                </a:cxn>
                <a:cxn ang="0">
                  <a:pos x="connsiteX3" y="connsiteY3"/>
                </a:cxn>
              </a:cxnLst>
              <a:rect l="l" t="t" r="r" b="b"/>
              <a:pathLst>
                <a:path w="208493" h="21946">
                  <a:moveTo>
                    <a:pt x="2358" y="2358"/>
                  </a:moveTo>
                  <a:lnTo>
                    <a:pt x="210851" y="2358"/>
                  </a:lnTo>
                  <a:lnTo>
                    <a:pt x="210851" y="24304"/>
                  </a:lnTo>
                  <a:lnTo>
                    <a:pt x="2358" y="24304"/>
                  </a:lnTo>
                  <a:close/>
                </a:path>
              </a:pathLst>
            </a:custGeom>
            <a:grpFill/>
            <a:ln w="5457" cap="flat">
              <a:noFill/>
              <a:prstDash val="solid"/>
              <a:miter/>
            </a:ln>
          </p:spPr>
          <p:txBody>
            <a:bodyPr rtlCol="0" anchor="ctr"/>
            <a:lstStyle/>
            <a:p>
              <a:endParaRPr lang="el-GR"/>
            </a:p>
          </p:txBody>
        </p:sp>
        <p:sp>
          <p:nvSpPr>
            <p:cNvPr id="33" name="Ελεύθερη σχεδίαση: Σχήμα 32">
              <a:extLst>
                <a:ext uri="{FF2B5EF4-FFF2-40B4-BE49-F238E27FC236}">
                  <a16:creationId xmlns:a16="http://schemas.microsoft.com/office/drawing/2014/main" xmlns="" id="{2A80A633-3C19-424C-955D-368DD7178BFD}"/>
                </a:ext>
              </a:extLst>
            </p:cNvPr>
            <p:cNvSpPr/>
            <p:nvPr/>
          </p:nvSpPr>
          <p:spPr>
            <a:xfrm>
              <a:off x="5795556" y="3172449"/>
              <a:ext cx="71327" cy="21947"/>
            </a:xfrm>
            <a:custGeom>
              <a:avLst/>
              <a:gdLst>
                <a:gd name="connsiteX0" fmla="*/ 2358 w 71326"/>
                <a:gd name="connsiteY0" fmla="*/ 2358 h 21946"/>
                <a:gd name="connsiteX1" fmla="*/ 73684 w 71326"/>
                <a:gd name="connsiteY1" fmla="*/ 2358 h 21946"/>
                <a:gd name="connsiteX2" fmla="*/ 73684 w 71326"/>
                <a:gd name="connsiteY2" fmla="*/ 24304 h 21946"/>
                <a:gd name="connsiteX3" fmla="*/ 2358 w 71326"/>
                <a:gd name="connsiteY3" fmla="*/ 24304 h 21946"/>
              </a:gdLst>
              <a:ahLst/>
              <a:cxnLst>
                <a:cxn ang="0">
                  <a:pos x="connsiteX0" y="connsiteY0"/>
                </a:cxn>
                <a:cxn ang="0">
                  <a:pos x="connsiteX1" y="connsiteY1"/>
                </a:cxn>
                <a:cxn ang="0">
                  <a:pos x="connsiteX2" y="connsiteY2"/>
                </a:cxn>
                <a:cxn ang="0">
                  <a:pos x="connsiteX3" y="connsiteY3"/>
                </a:cxn>
              </a:cxnLst>
              <a:rect l="l" t="t" r="r" b="b"/>
              <a:pathLst>
                <a:path w="71326" h="21946">
                  <a:moveTo>
                    <a:pt x="2358" y="2358"/>
                  </a:moveTo>
                  <a:lnTo>
                    <a:pt x="73684" y="2358"/>
                  </a:lnTo>
                  <a:lnTo>
                    <a:pt x="73684" y="24304"/>
                  </a:lnTo>
                  <a:lnTo>
                    <a:pt x="2358" y="24304"/>
                  </a:lnTo>
                  <a:close/>
                </a:path>
              </a:pathLst>
            </a:custGeom>
            <a:grpFill/>
            <a:ln w="5457" cap="flat">
              <a:noFill/>
              <a:prstDash val="solid"/>
              <a:miter/>
            </a:ln>
          </p:spPr>
          <p:txBody>
            <a:bodyPr rtlCol="0" anchor="ctr"/>
            <a:lstStyle/>
            <a:p>
              <a:endParaRPr lang="el-GR" dirty="0"/>
            </a:p>
          </p:txBody>
        </p:sp>
        <p:sp>
          <p:nvSpPr>
            <p:cNvPr id="34" name="Ελεύθερη σχεδίαση: Σχήμα 33">
              <a:extLst>
                <a:ext uri="{FF2B5EF4-FFF2-40B4-BE49-F238E27FC236}">
                  <a16:creationId xmlns:a16="http://schemas.microsoft.com/office/drawing/2014/main" xmlns="" id="{42FA1182-3A01-4379-9FA1-58BA7D8A7F20}"/>
                </a:ext>
              </a:extLst>
            </p:cNvPr>
            <p:cNvSpPr/>
            <p:nvPr/>
          </p:nvSpPr>
          <p:spPr>
            <a:xfrm>
              <a:off x="5795556" y="3260236"/>
              <a:ext cx="208493" cy="21947"/>
            </a:xfrm>
            <a:custGeom>
              <a:avLst/>
              <a:gdLst>
                <a:gd name="connsiteX0" fmla="*/ 2358 w 208493"/>
                <a:gd name="connsiteY0" fmla="*/ 2358 h 21946"/>
                <a:gd name="connsiteX1" fmla="*/ 210851 w 208493"/>
                <a:gd name="connsiteY1" fmla="*/ 2358 h 21946"/>
                <a:gd name="connsiteX2" fmla="*/ 210851 w 208493"/>
                <a:gd name="connsiteY2" fmla="*/ 24304 h 21946"/>
                <a:gd name="connsiteX3" fmla="*/ 2358 w 208493"/>
                <a:gd name="connsiteY3" fmla="*/ 24304 h 21946"/>
              </a:gdLst>
              <a:ahLst/>
              <a:cxnLst>
                <a:cxn ang="0">
                  <a:pos x="connsiteX0" y="connsiteY0"/>
                </a:cxn>
                <a:cxn ang="0">
                  <a:pos x="connsiteX1" y="connsiteY1"/>
                </a:cxn>
                <a:cxn ang="0">
                  <a:pos x="connsiteX2" y="connsiteY2"/>
                </a:cxn>
                <a:cxn ang="0">
                  <a:pos x="connsiteX3" y="connsiteY3"/>
                </a:cxn>
              </a:cxnLst>
              <a:rect l="l" t="t" r="r" b="b"/>
              <a:pathLst>
                <a:path w="208493" h="21946">
                  <a:moveTo>
                    <a:pt x="2358" y="2358"/>
                  </a:moveTo>
                  <a:lnTo>
                    <a:pt x="210851" y="2358"/>
                  </a:lnTo>
                  <a:lnTo>
                    <a:pt x="210851" y="24304"/>
                  </a:lnTo>
                  <a:lnTo>
                    <a:pt x="2358" y="24304"/>
                  </a:lnTo>
                  <a:close/>
                </a:path>
              </a:pathLst>
            </a:custGeom>
            <a:grpFill/>
            <a:ln w="5457" cap="flat">
              <a:noFill/>
              <a:prstDash val="solid"/>
              <a:miter/>
            </a:ln>
          </p:spPr>
          <p:txBody>
            <a:bodyPr rtlCol="0" anchor="ctr"/>
            <a:lstStyle/>
            <a:p>
              <a:endParaRPr lang="el-GR"/>
            </a:p>
          </p:txBody>
        </p:sp>
        <p:sp>
          <p:nvSpPr>
            <p:cNvPr id="35" name="Ελεύθερη σχεδίαση: Σχήμα 34">
              <a:extLst>
                <a:ext uri="{FF2B5EF4-FFF2-40B4-BE49-F238E27FC236}">
                  <a16:creationId xmlns:a16="http://schemas.microsoft.com/office/drawing/2014/main" xmlns="" id="{69065CD5-12A4-49CD-A9B8-D70AFE6F6C4E}"/>
                </a:ext>
              </a:extLst>
            </p:cNvPr>
            <p:cNvSpPr/>
            <p:nvPr/>
          </p:nvSpPr>
          <p:spPr>
            <a:xfrm>
              <a:off x="5795556" y="3304129"/>
              <a:ext cx="208493" cy="21947"/>
            </a:xfrm>
            <a:custGeom>
              <a:avLst/>
              <a:gdLst>
                <a:gd name="connsiteX0" fmla="*/ 2358 w 208493"/>
                <a:gd name="connsiteY0" fmla="*/ 2358 h 21946"/>
                <a:gd name="connsiteX1" fmla="*/ 210851 w 208493"/>
                <a:gd name="connsiteY1" fmla="*/ 2358 h 21946"/>
                <a:gd name="connsiteX2" fmla="*/ 210851 w 208493"/>
                <a:gd name="connsiteY2" fmla="*/ 24304 h 21946"/>
                <a:gd name="connsiteX3" fmla="*/ 2358 w 208493"/>
                <a:gd name="connsiteY3" fmla="*/ 24304 h 21946"/>
              </a:gdLst>
              <a:ahLst/>
              <a:cxnLst>
                <a:cxn ang="0">
                  <a:pos x="connsiteX0" y="connsiteY0"/>
                </a:cxn>
                <a:cxn ang="0">
                  <a:pos x="connsiteX1" y="connsiteY1"/>
                </a:cxn>
                <a:cxn ang="0">
                  <a:pos x="connsiteX2" y="connsiteY2"/>
                </a:cxn>
                <a:cxn ang="0">
                  <a:pos x="connsiteX3" y="connsiteY3"/>
                </a:cxn>
              </a:cxnLst>
              <a:rect l="l" t="t" r="r" b="b"/>
              <a:pathLst>
                <a:path w="208493" h="21946">
                  <a:moveTo>
                    <a:pt x="2358" y="2358"/>
                  </a:moveTo>
                  <a:lnTo>
                    <a:pt x="210851" y="2358"/>
                  </a:lnTo>
                  <a:lnTo>
                    <a:pt x="210851" y="24304"/>
                  </a:lnTo>
                  <a:lnTo>
                    <a:pt x="2358" y="24304"/>
                  </a:lnTo>
                  <a:close/>
                </a:path>
              </a:pathLst>
            </a:custGeom>
            <a:grpFill/>
            <a:ln w="5457" cap="flat">
              <a:noFill/>
              <a:prstDash val="solid"/>
              <a:miter/>
            </a:ln>
          </p:spPr>
          <p:txBody>
            <a:bodyPr rtlCol="0" anchor="ctr"/>
            <a:lstStyle/>
            <a:p>
              <a:endParaRPr lang="el-GR"/>
            </a:p>
          </p:txBody>
        </p:sp>
        <p:sp>
          <p:nvSpPr>
            <p:cNvPr id="36" name="Ελεύθερη σχεδίαση: Σχήμα 35">
              <a:extLst>
                <a:ext uri="{FF2B5EF4-FFF2-40B4-BE49-F238E27FC236}">
                  <a16:creationId xmlns:a16="http://schemas.microsoft.com/office/drawing/2014/main" xmlns="" id="{B770EFF2-28DF-44DF-A004-DE82F87D09BE}"/>
                </a:ext>
              </a:extLst>
            </p:cNvPr>
            <p:cNvSpPr/>
            <p:nvPr/>
          </p:nvSpPr>
          <p:spPr>
            <a:xfrm>
              <a:off x="5795556" y="3348022"/>
              <a:ext cx="208493" cy="21947"/>
            </a:xfrm>
            <a:custGeom>
              <a:avLst/>
              <a:gdLst>
                <a:gd name="connsiteX0" fmla="*/ 2358 w 208493"/>
                <a:gd name="connsiteY0" fmla="*/ 2358 h 21946"/>
                <a:gd name="connsiteX1" fmla="*/ 210851 w 208493"/>
                <a:gd name="connsiteY1" fmla="*/ 2358 h 21946"/>
                <a:gd name="connsiteX2" fmla="*/ 210851 w 208493"/>
                <a:gd name="connsiteY2" fmla="*/ 24304 h 21946"/>
                <a:gd name="connsiteX3" fmla="*/ 2358 w 208493"/>
                <a:gd name="connsiteY3" fmla="*/ 24304 h 21946"/>
              </a:gdLst>
              <a:ahLst/>
              <a:cxnLst>
                <a:cxn ang="0">
                  <a:pos x="connsiteX0" y="connsiteY0"/>
                </a:cxn>
                <a:cxn ang="0">
                  <a:pos x="connsiteX1" y="connsiteY1"/>
                </a:cxn>
                <a:cxn ang="0">
                  <a:pos x="connsiteX2" y="connsiteY2"/>
                </a:cxn>
                <a:cxn ang="0">
                  <a:pos x="connsiteX3" y="connsiteY3"/>
                </a:cxn>
              </a:cxnLst>
              <a:rect l="l" t="t" r="r" b="b"/>
              <a:pathLst>
                <a:path w="208493" h="21946">
                  <a:moveTo>
                    <a:pt x="2358" y="2358"/>
                  </a:moveTo>
                  <a:lnTo>
                    <a:pt x="210851" y="2358"/>
                  </a:lnTo>
                  <a:lnTo>
                    <a:pt x="210851" y="24304"/>
                  </a:lnTo>
                  <a:lnTo>
                    <a:pt x="2358" y="24304"/>
                  </a:lnTo>
                  <a:close/>
                </a:path>
              </a:pathLst>
            </a:custGeom>
            <a:grpFill/>
            <a:ln w="5457" cap="flat">
              <a:noFill/>
              <a:prstDash val="solid"/>
              <a:miter/>
            </a:ln>
          </p:spPr>
          <p:txBody>
            <a:bodyPr rtlCol="0" anchor="ctr"/>
            <a:lstStyle/>
            <a:p>
              <a:endParaRPr lang="el-GR"/>
            </a:p>
          </p:txBody>
        </p:sp>
      </p:grpSp>
      <p:cxnSp>
        <p:nvCxnSpPr>
          <p:cNvPr id="40" name="Ευθεία γραμμή σύνδεσης 39">
            <a:extLst>
              <a:ext uri="{FF2B5EF4-FFF2-40B4-BE49-F238E27FC236}">
                <a16:creationId xmlns:a16="http://schemas.microsoft.com/office/drawing/2014/main" xmlns="" id="{04C50033-A0FA-4537-ADDE-7DF0D1815E55}"/>
              </a:ext>
            </a:extLst>
          </p:cNvPr>
          <p:cNvCxnSpPr/>
          <p:nvPr/>
        </p:nvCxnSpPr>
        <p:spPr>
          <a:xfrm>
            <a:off x="147160" y="2925104"/>
            <a:ext cx="6843531" cy="0"/>
          </a:xfrm>
          <a:prstGeom prst="line">
            <a:avLst/>
          </a:prstGeom>
          <a:ln>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92665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6" descr="Î£ÏÎµÏÎ¹ÎºÎ® ÎµÎ¹ÎºÏÎ½Î±">
            <a:extLst>
              <a:ext uri="{FF2B5EF4-FFF2-40B4-BE49-F238E27FC236}">
                <a16:creationId xmlns:a16="http://schemas.microsoft.com/office/drawing/2014/main" xmlns="" id="{0E512B6B-9DE4-41DA-BB60-2BB295860C7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735" y="117987"/>
            <a:ext cx="4660453" cy="649340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69</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 name="Ορθογώνιο 6" descr="Πλαίσιο επισήμανσης.">
            <a:extLst>
              <a:ext uri="{FF2B5EF4-FFF2-40B4-BE49-F238E27FC236}">
                <a16:creationId xmlns:a16="http://schemas.microsoft.com/office/drawing/2014/main" xmlns="" id="{3B107386-7EC1-4010-A0E4-308297EA1080}"/>
              </a:ext>
            </a:extLst>
          </p:cNvPr>
          <p:cNvSpPr/>
          <p:nvPr/>
        </p:nvSpPr>
        <p:spPr>
          <a:xfrm rot="10800000" flipV="1">
            <a:off x="5239278" y="2879550"/>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 name="Τίτλος 2">
            <a:extLst>
              <a:ext uri="{FF2B5EF4-FFF2-40B4-BE49-F238E27FC236}">
                <a16:creationId xmlns:a16="http://schemas.microsoft.com/office/drawing/2014/main" xmlns="" id="{003781B8-1F07-4497-832B-76CC563A2DB5}"/>
              </a:ext>
            </a:extLst>
          </p:cNvPr>
          <p:cNvSpPr>
            <a:spLocks noGrp="1"/>
          </p:cNvSpPr>
          <p:nvPr>
            <p:ph type="title"/>
          </p:nvPr>
        </p:nvSpPr>
        <p:spPr>
          <a:xfrm>
            <a:off x="6508224" y="480098"/>
            <a:ext cx="3807999" cy="432000"/>
          </a:xfrm>
        </p:spPr>
        <p:txBody>
          <a:bodyPr rtlCol="0"/>
          <a:lstStyle/>
          <a:p>
            <a:pPr algn="ctr"/>
            <a:r>
              <a:rPr lang="el-GR" sz="2800" b="1" dirty="0">
                <a:solidFill>
                  <a:schemeClr val="bg2">
                    <a:lumMod val="50000"/>
                  </a:schemeClr>
                </a:solidFill>
              </a:rPr>
              <a:t>Σύνοψη</a:t>
            </a:r>
          </a:p>
        </p:txBody>
      </p:sp>
      <p:sp>
        <p:nvSpPr>
          <p:cNvPr id="9" name="Text Placeholder 24">
            <a:extLst>
              <a:ext uri="{FF2B5EF4-FFF2-40B4-BE49-F238E27FC236}">
                <a16:creationId xmlns:a16="http://schemas.microsoft.com/office/drawing/2014/main" xmlns="" id="{2A94E4AC-3624-4571-B1C5-4715AC642C31}"/>
              </a:ext>
            </a:extLst>
          </p:cNvPr>
          <p:cNvSpPr txBox="1">
            <a:spLocks/>
          </p:cNvSpPr>
          <p:nvPr/>
        </p:nvSpPr>
        <p:spPr>
          <a:xfrm>
            <a:off x="5278594" y="3173700"/>
            <a:ext cx="2560949" cy="2743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dirty="0"/>
              <a:t>Ο </a:t>
            </a:r>
            <a:r>
              <a:rPr lang="el-GR" sz="1800" b="1" dirty="0" err="1"/>
              <a:t>τεϊλορισμός</a:t>
            </a:r>
            <a:r>
              <a:rPr lang="el-GR" sz="1800" b="1" dirty="0"/>
              <a:t> </a:t>
            </a:r>
          </a:p>
        </p:txBody>
      </p:sp>
      <p:sp>
        <p:nvSpPr>
          <p:cNvPr id="12" name="Ορθογώνιο 6" descr="Πλαίσιο επισήμανσης.">
            <a:extLst>
              <a:ext uri="{FF2B5EF4-FFF2-40B4-BE49-F238E27FC236}">
                <a16:creationId xmlns:a16="http://schemas.microsoft.com/office/drawing/2014/main" xmlns="" id="{07932BAD-5506-4A1F-8A7F-80DD13A72B60}"/>
              </a:ext>
            </a:extLst>
          </p:cNvPr>
          <p:cNvSpPr/>
          <p:nvPr/>
        </p:nvSpPr>
        <p:spPr>
          <a:xfrm rot="10800000" flipV="1">
            <a:off x="8953419" y="2860109"/>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Text Placeholder 24">
            <a:extLst>
              <a:ext uri="{FF2B5EF4-FFF2-40B4-BE49-F238E27FC236}">
                <a16:creationId xmlns:a16="http://schemas.microsoft.com/office/drawing/2014/main" xmlns="" id="{CA604BFF-055F-4891-B93D-A156B919C0E5}"/>
              </a:ext>
            </a:extLst>
          </p:cNvPr>
          <p:cNvSpPr txBox="1">
            <a:spLocks/>
          </p:cNvSpPr>
          <p:nvPr/>
        </p:nvSpPr>
        <p:spPr>
          <a:xfrm>
            <a:off x="8793078" y="3160212"/>
            <a:ext cx="2954450" cy="28785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dirty="0"/>
              <a:t>Η θεωρία </a:t>
            </a:r>
            <a:r>
              <a:rPr lang="el-GR" sz="1800" b="1" dirty="0" smtClean="0"/>
              <a:t>της </a:t>
            </a:r>
            <a:r>
              <a:rPr lang="el-GR" sz="1800" b="1" dirty="0"/>
              <a:t>σχολής «των ανθρωπίνων σχέσεων» </a:t>
            </a:r>
          </a:p>
          <a:p>
            <a:pPr algn="ctr"/>
            <a:r>
              <a:rPr lang="el-GR" dirty="0"/>
              <a:t> </a:t>
            </a:r>
          </a:p>
        </p:txBody>
      </p:sp>
      <p:grpSp>
        <p:nvGrpSpPr>
          <p:cNvPr id="38" name="Ομάδα 37" descr="Θέση εικόνας">
            <a:extLst>
              <a:ext uri="{FF2B5EF4-FFF2-40B4-BE49-F238E27FC236}">
                <a16:creationId xmlns:a16="http://schemas.microsoft.com/office/drawing/2014/main" xmlns="" id="{E257E006-7B49-42B6-893D-10BD3DC5F8DD}"/>
              </a:ext>
            </a:extLst>
          </p:cNvPr>
          <p:cNvGrpSpPr/>
          <p:nvPr/>
        </p:nvGrpSpPr>
        <p:grpSpPr>
          <a:xfrm>
            <a:off x="265973" y="309332"/>
            <a:ext cx="4320000" cy="6091630"/>
            <a:chOff x="107046" y="195248"/>
            <a:chExt cx="4330700" cy="6263513"/>
          </a:xfrm>
        </p:grpSpPr>
        <p:sp>
          <p:nvSpPr>
            <p:cNvPr id="43" name="Ορθογώνιο 6">
              <a:extLst>
                <a:ext uri="{FF2B5EF4-FFF2-40B4-BE49-F238E27FC236}">
                  <a16:creationId xmlns:a16="http://schemas.microsoft.com/office/drawing/2014/main" xmlns="" id="{E63C6ECE-89F9-405C-82F3-F3609D09D4AD}"/>
                </a:ext>
              </a:extLst>
            </p:cNvPr>
            <p:cNvSpPr/>
            <p:nvPr/>
          </p:nvSpPr>
          <p:spPr>
            <a:xfrm>
              <a:off x="107046" y="6276327"/>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4" name="Ορθογώνιο 6">
              <a:extLst>
                <a:ext uri="{FF2B5EF4-FFF2-40B4-BE49-F238E27FC236}">
                  <a16:creationId xmlns:a16="http://schemas.microsoft.com/office/drawing/2014/main" xmlns="" id="{63707B32-BE5A-4EAF-A644-D21433DB857B}"/>
                </a:ext>
              </a:extLst>
            </p:cNvPr>
            <p:cNvSpPr/>
            <p:nvPr/>
          </p:nvSpPr>
          <p:spPr>
            <a:xfrm flipV="1">
              <a:off x="107046" y="19524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52" name="Θέση κειμένου 6">
            <a:extLst>
              <a:ext uri="{FF2B5EF4-FFF2-40B4-BE49-F238E27FC236}">
                <a16:creationId xmlns:a16="http://schemas.microsoft.com/office/drawing/2014/main" xmlns="" id="{53BF5758-CAAD-425B-80D7-35E5544B5645}"/>
              </a:ext>
            </a:extLst>
          </p:cNvPr>
          <p:cNvSpPr txBox="1">
            <a:spLocks/>
          </p:cNvSpPr>
          <p:nvPr/>
        </p:nvSpPr>
        <p:spPr>
          <a:xfrm>
            <a:off x="5163894" y="4559183"/>
            <a:ext cx="6508250" cy="1356981"/>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latin typeface="+mn-lt"/>
              </a:rPr>
              <a:t>Τουλάχιστον στο επίπεδο της ανωτέρω </a:t>
            </a:r>
            <a:r>
              <a:rPr lang="el-GR" dirty="0" err="1">
                <a:latin typeface="+mn-lt"/>
              </a:rPr>
              <a:t>εκτεθείσης</a:t>
            </a:r>
            <a:r>
              <a:rPr lang="el-GR" dirty="0">
                <a:latin typeface="+mn-lt"/>
              </a:rPr>
              <a:t> προβληματικής- αποτελεί μια θεωρία της «μιας μόνο ορθής μεθόδου», καθώς και αυτή βασίζεται στην υπόθεση ότι υπάρχει μια και μοναδική ορθή οργάνωση στην οποία, σε αντίθεση με τον </a:t>
            </a:r>
            <a:r>
              <a:rPr lang="el-GR" dirty="0" err="1">
                <a:latin typeface="+mn-lt"/>
              </a:rPr>
              <a:t>τεϊλορισμό</a:t>
            </a:r>
            <a:r>
              <a:rPr lang="el-GR" dirty="0">
                <a:latin typeface="+mn-lt"/>
              </a:rPr>
              <a:t>, δεν κυριαρχούν πλέον τα υλικά κίνητρα και το τυπικό ιεραρχικό οργανόγραμμα, αλλά τα </a:t>
            </a:r>
            <a:r>
              <a:rPr lang="el-GR" dirty="0" err="1">
                <a:latin typeface="+mn-lt"/>
              </a:rPr>
              <a:t>κοινωνικοψυχολογικά</a:t>
            </a:r>
            <a:r>
              <a:rPr lang="el-GR" dirty="0">
                <a:latin typeface="+mn-lt"/>
              </a:rPr>
              <a:t> κίνητρα και οι άτυπες ομάδες</a:t>
            </a:r>
          </a:p>
          <a:p>
            <a:endParaRPr lang="el-GR" sz="1600" dirty="0"/>
          </a:p>
        </p:txBody>
      </p:sp>
      <p:pic>
        <p:nvPicPr>
          <p:cNvPr id="39" name="Picture 2" descr="ÎÏÎ¿ÏÎ­Î»ÎµÏÎ¼Î± ÎµÎ¹ÎºÏÎ½Î±Ï Î³Î¹Î± team working  BLACK WHITE IMAGES">
            <a:extLst>
              <a:ext uri="{FF2B5EF4-FFF2-40B4-BE49-F238E27FC236}">
                <a16:creationId xmlns:a16="http://schemas.microsoft.com/office/drawing/2014/main" xmlns="" id="{E04C46D7-09B0-4C56-A6D9-A0FEE319FC1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663162" y="1929281"/>
            <a:ext cx="1208376" cy="810351"/>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ÎÏÎ¿ÏÎ­Î»ÎµÏÎ¼Î± ÎµÎ¹ÎºÏÎ½Î±Ï Î³Î¹Î± frederick taylor images black white">
            <a:extLst>
              <a:ext uri="{FF2B5EF4-FFF2-40B4-BE49-F238E27FC236}">
                <a16:creationId xmlns:a16="http://schemas.microsoft.com/office/drawing/2014/main" xmlns="" id="{52F67F7D-F40F-41E7-8CA2-079365CF09D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71966" y="1930480"/>
            <a:ext cx="679906" cy="9296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381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92710" y="2966085"/>
            <a:ext cx="6718300" cy="3521075"/>
          </a:xfrm>
        </p:spPr>
        <p:txBody>
          <a:bodyPr rtlCol="0"/>
          <a:lstStyle/>
          <a:p>
            <a:r>
              <a:rPr lang="el-GR" dirty="0"/>
              <a:t>Η </a:t>
            </a:r>
            <a:r>
              <a:rPr lang="el-GR" b="1" dirty="0"/>
              <a:t>αποτελεσματικότητα της τέχνης </a:t>
            </a:r>
            <a:r>
              <a:rPr lang="el-GR" dirty="0"/>
              <a:t>ως τρόπου αντίστασης του εργάτη στην εντατικοποίηση της εργασίας, έγκειται στο γεγονός ότι η γνώση των βιομηχανικών χειρισμών και η κυριαρχία πάνω τους, στην ουσία ήταν αποκλειστικό </a:t>
            </a:r>
            <a:r>
              <a:rPr lang="el-GR" b="1" dirty="0"/>
              <a:t>μονοπώλιο,</a:t>
            </a:r>
            <a:r>
              <a:rPr lang="el-GR" dirty="0"/>
              <a:t> έστω κατηγοριοποιημένο, ανάμεσα στα διάφορα επαγγέλματα της εργατικής τάξης</a:t>
            </a:r>
          </a:p>
          <a:p>
            <a:endParaRPr lang="el-GR" dirty="0"/>
          </a:p>
          <a:p>
            <a:r>
              <a:rPr lang="el-GR" dirty="0"/>
              <a:t>Η “</a:t>
            </a:r>
            <a:r>
              <a:rPr lang="el-GR" b="1" dirty="0"/>
              <a:t>αποκλειστικότητα</a:t>
            </a:r>
            <a:r>
              <a:rPr lang="el-GR" dirty="0"/>
              <a:t>” πάνω </a:t>
            </a:r>
            <a:r>
              <a:rPr lang="el-GR" b="1" dirty="0"/>
              <a:t>στους τρόπους χειρισμού</a:t>
            </a:r>
            <a:r>
              <a:rPr lang="el-GR" dirty="0"/>
              <a:t>, ήτοι ο αποκλεισμός της εργοδοσίας από αυτό το συγκεκριμένο μονοπώλιο των εργαζομένων, καθιστούσε εφικτή και αναπότρεπτη την </a:t>
            </a:r>
            <a:r>
              <a:rPr lang="el-GR" b="1" dirty="0"/>
              <a:t>εργατική κυριαρχία </a:t>
            </a:r>
            <a:r>
              <a:rPr lang="el-GR" dirty="0"/>
              <a:t>πάνω στους χρόνους παραγωγής</a:t>
            </a:r>
          </a:p>
        </p:txBody>
      </p:sp>
      <p:sp>
        <p:nvSpPr>
          <p:cNvPr id="2" name="Τίτλος 1"/>
          <p:cNvSpPr>
            <a:spLocks noGrp="1"/>
          </p:cNvSpPr>
          <p:nvPr>
            <p:ph type="ctrTitle"/>
          </p:nvPr>
        </p:nvSpPr>
        <p:spPr>
          <a:xfrm>
            <a:off x="7189470" y="494665"/>
            <a:ext cx="4860290" cy="5522595"/>
          </a:xfrm>
        </p:spPr>
        <p:txBody>
          <a:bodyPr rtlCol="0"/>
          <a:lstStyle/>
          <a:p>
            <a:pPr algn="ctr"/>
            <a:r>
              <a:rPr lang="el-GR" sz="2800" dirty="0"/>
              <a:t>Λόγοι καταστροφή της τεχνικής δεξιότητας του </a:t>
            </a:r>
            <a:br>
              <a:rPr lang="el-GR" sz="2800" dirty="0"/>
            </a:br>
            <a:r>
              <a:rPr lang="el-GR" sz="2800" dirty="0"/>
              <a:t>μάστορα, του τεχνίτη και του εργάτη από τον </a:t>
            </a:r>
            <a:r>
              <a:rPr lang="en-US" sz="2800" dirty="0"/>
              <a:t>F. Taylor</a:t>
            </a:r>
            <a:endParaRPr lang="el-GR" sz="2800" dirty="0"/>
          </a:p>
        </p:txBody>
      </p:sp>
      <p:pic>
        <p:nvPicPr>
          <p:cNvPr id="10" name="Θέση εικόνας 9" descr="Εικόνα παραθύρων κτιρίου"/>
          <p:cNvPicPr>
            <a:picLocks noGrp="1" noChangeAspect="1"/>
          </p:cNvPicPr>
          <p:nvPr>
            <p:ph type="pic" sz="quarter" idx="16"/>
          </p:nvPr>
        </p:nvPicPr>
        <p:blipFill>
          <a:blip r:embed="rId3"/>
          <a:stretch>
            <a:fillRect/>
          </a:stretch>
        </p:blipFill>
        <p:spPr>
          <a:xfrm>
            <a:off x="7460092" y="759605"/>
            <a:ext cx="1872000" cy="1872000"/>
          </a:xfrm>
        </p:spPr>
      </p:pic>
      <p:pic>
        <p:nvPicPr>
          <p:cNvPr id="12" name="Θέση εικόνας 11" descr="Κοντινή εικόνα εσωτερικού υλικού δόμησης"/>
          <p:cNvPicPr>
            <a:picLocks noGrp="1" noChangeAspect="1"/>
          </p:cNvPicPr>
          <p:nvPr>
            <p:ph type="pic" sz="quarter" idx="17"/>
          </p:nvPr>
        </p:nvPicPr>
        <p:blipFill>
          <a:blip r:embed="rId4"/>
          <a:stretch>
            <a:fillRect/>
          </a:stretch>
        </p:blipFill>
        <p:spPr>
          <a:xfrm>
            <a:off x="9713594" y="767558"/>
            <a:ext cx="1872000" cy="1865922"/>
          </a:xfrm>
        </p:spPr>
      </p:pic>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7</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pic>
        <p:nvPicPr>
          <p:cNvPr id="12292" name="Picture 4" descr="ÎÏÎ¿ÏÎ­Î»ÎµÏÎ¼Î± ÎµÎ¹ÎºÏÎ½Î±Ï Î³Î¹Î± WORKER BLACK WHITE IMAGES">
            <a:extLst>
              <a:ext uri="{FF2B5EF4-FFF2-40B4-BE49-F238E27FC236}">
                <a16:creationId xmlns:a16="http://schemas.microsoft.com/office/drawing/2014/main" xmlns="" id="{C0081E90-ACDD-4857-9301-640D51672D0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74717" y="767558"/>
            <a:ext cx="1857375" cy="200293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ÎÏÎ¿ÏÎ­Î»ÎµÏÎ¼Î± ÎµÎ¹ÎºÏÎ½Î±Ï Î³Î¹Î± PALMS WORKER BLACK WHITE IMAGES">
            <a:extLst>
              <a:ext uri="{FF2B5EF4-FFF2-40B4-BE49-F238E27FC236}">
                <a16:creationId xmlns:a16="http://schemas.microsoft.com/office/drawing/2014/main" xmlns="" id="{E6FBBE76-5895-453A-9675-38DE98784752}"/>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715633" y="759604"/>
            <a:ext cx="1869962" cy="18738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pic>
        <p:nvPicPr>
          <p:cNvPr id="12296" name="Picture 8" descr="ÎÏÎ¿ÏÎ­Î»ÎµÏÎ¼Î± ÎµÎ¹ÎºÏÎ½Î±Ï Î³Î¹Î± BLUE COLLAR WORKER BLACK WHITE IMAGES">
            <a:extLst>
              <a:ext uri="{FF2B5EF4-FFF2-40B4-BE49-F238E27FC236}">
                <a16:creationId xmlns:a16="http://schemas.microsoft.com/office/drawing/2014/main" xmlns="" id="{BEF9782B-2E6E-4C2D-B26A-6FF4200C1BE5}"/>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710552" y="759603"/>
            <a:ext cx="1875042" cy="1886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1715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70</a:t>
            </a:fld>
            <a:endParaRPr lang="el-GR" dirty="0"/>
          </a:p>
        </p:txBody>
      </p:sp>
      <p:sp>
        <p:nvSpPr>
          <p:cNvPr id="55" name="TextBox 37"/>
          <p:cNvSpPr txBox="1"/>
          <p:nvPr/>
        </p:nvSpPr>
        <p:spPr>
          <a:xfrm>
            <a:off x="9806825" y="5916164"/>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6" name="Ορθογώνιο 6" descr="Πλαίσιο επισήμανσης.">
            <a:extLst>
              <a:ext uri="{FF2B5EF4-FFF2-40B4-BE49-F238E27FC236}">
                <a16:creationId xmlns:a16="http://schemas.microsoft.com/office/drawing/2014/main" xmlns="" id="{3B107386-7EC1-4010-A0E4-308297EA1080}"/>
              </a:ext>
            </a:extLst>
          </p:cNvPr>
          <p:cNvSpPr/>
          <p:nvPr/>
        </p:nvSpPr>
        <p:spPr>
          <a:xfrm rot="10800000" flipV="1">
            <a:off x="5239278" y="3557974"/>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 name="Τίτλος 2">
            <a:extLst>
              <a:ext uri="{FF2B5EF4-FFF2-40B4-BE49-F238E27FC236}">
                <a16:creationId xmlns:a16="http://schemas.microsoft.com/office/drawing/2014/main" xmlns="" id="{003781B8-1F07-4497-832B-76CC563A2DB5}"/>
              </a:ext>
            </a:extLst>
          </p:cNvPr>
          <p:cNvSpPr>
            <a:spLocks noGrp="1"/>
          </p:cNvSpPr>
          <p:nvPr>
            <p:ph type="title"/>
          </p:nvPr>
        </p:nvSpPr>
        <p:spPr>
          <a:xfrm>
            <a:off x="6588594" y="327709"/>
            <a:ext cx="3807999" cy="432000"/>
          </a:xfrm>
        </p:spPr>
        <p:txBody>
          <a:bodyPr rtlCol="0"/>
          <a:lstStyle/>
          <a:p>
            <a:pPr algn="ctr"/>
            <a:r>
              <a:rPr lang="el-GR" sz="2800" b="1" dirty="0">
                <a:solidFill>
                  <a:schemeClr val="bg2">
                    <a:lumMod val="50000"/>
                  </a:schemeClr>
                </a:solidFill>
              </a:rPr>
              <a:t>Σύνοψη</a:t>
            </a:r>
          </a:p>
        </p:txBody>
      </p:sp>
      <p:sp>
        <p:nvSpPr>
          <p:cNvPr id="9" name="Text Placeholder 24">
            <a:extLst>
              <a:ext uri="{FF2B5EF4-FFF2-40B4-BE49-F238E27FC236}">
                <a16:creationId xmlns:a16="http://schemas.microsoft.com/office/drawing/2014/main" xmlns="" id="{2A94E4AC-3624-4571-B1C5-4715AC642C31}"/>
              </a:ext>
            </a:extLst>
          </p:cNvPr>
          <p:cNvSpPr txBox="1">
            <a:spLocks/>
          </p:cNvSpPr>
          <p:nvPr/>
        </p:nvSpPr>
        <p:spPr>
          <a:xfrm>
            <a:off x="5278594" y="3852124"/>
            <a:ext cx="2560949" cy="2743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dirty="0"/>
              <a:t>Η τυπική οργάνωση</a:t>
            </a:r>
          </a:p>
        </p:txBody>
      </p:sp>
      <p:sp>
        <p:nvSpPr>
          <p:cNvPr id="12" name="Ορθογώνιο 6" descr="Πλαίσιο επισήμανσης.">
            <a:extLst>
              <a:ext uri="{FF2B5EF4-FFF2-40B4-BE49-F238E27FC236}">
                <a16:creationId xmlns:a16="http://schemas.microsoft.com/office/drawing/2014/main" xmlns="" id="{07932BAD-5506-4A1F-8A7F-80DD13A72B60}"/>
              </a:ext>
            </a:extLst>
          </p:cNvPr>
          <p:cNvSpPr/>
          <p:nvPr/>
        </p:nvSpPr>
        <p:spPr>
          <a:xfrm rot="10800000" flipV="1">
            <a:off x="8953419" y="3538533"/>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Text Placeholder 24">
            <a:extLst>
              <a:ext uri="{FF2B5EF4-FFF2-40B4-BE49-F238E27FC236}">
                <a16:creationId xmlns:a16="http://schemas.microsoft.com/office/drawing/2014/main" xmlns="" id="{CA604BFF-055F-4891-B93D-A156B919C0E5}"/>
              </a:ext>
            </a:extLst>
          </p:cNvPr>
          <p:cNvSpPr txBox="1">
            <a:spLocks/>
          </p:cNvSpPr>
          <p:nvPr/>
        </p:nvSpPr>
        <p:spPr>
          <a:xfrm>
            <a:off x="8793078" y="3838636"/>
            <a:ext cx="2954450" cy="28785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dirty="0"/>
              <a:t>Το χρηματικό κίνητρο </a:t>
            </a:r>
          </a:p>
        </p:txBody>
      </p:sp>
      <p:grpSp>
        <p:nvGrpSpPr>
          <p:cNvPr id="38" name="Ομάδα 37" descr="Θέση εικόνας">
            <a:extLst>
              <a:ext uri="{FF2B5EF4-FFF2-40B4-BE49-F238E27FC236}">
                <a16:creationId xmlns:a16="http://schemas.microsoft.com/office/drawing/2014/main" xmlns="" id="{E257E006-7B49-42B6-893D-10BD3DC5F8DD}"/>
              </a:ext>
            </a:extLst>
          </p:cNvPr>
          <p:cNvGrpSpPr/>
          <p:nvPr/>
        </p:nvGrpSpPr>
        <p:grpSpPr>
          <a:xfrm>
            <a:off x="323999" y="323998"/>
            <a:ext cx="4320000" cy="6120000"/>
            <a:chOff x="180000" y="180000"/>
            <a:chExt cx="4330700" cy="6292683"/>
          </a:xfrm>
        </p:grpSpPr>
        <p:sp>
          <p:nvSpPr>
            <p:cNvPr id="43" name="Ορθογώνιο 6">
              <a:extLst>
                <a:ext uri="{FF2B5EF4-FFF2-40B4-BE49-F238E27FC236}">
                  <a16:creationId xmlns:a16="http://schemas.microsoft.com/office/drawing/2014/main" xmlns="" id="{E63C6ECE-89F9-405C-82F3-F3609D09D4AD}"/>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4" name="Ορθογώνιο 6">
              <a:extLst>
                <a:ext uri="{FF2B5EF4-FFF2-40B4-BE49-F238E27FC236}">
                  <a16:creationId xmlns:a16="http://schemas.microsoft.com/office/drawing/2014/main" xmlns="" id="{63707B32-BE5A-4EAF-A644-D21433DB857B}"/>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grpSp>
        <p:nvGrpSpPr>
          <p:cNvPr id="47" name="Ομάδα 46" descr="Θέση εικόνας">
            <a:extLst>
              <a:ext uri="{FF2B5EF4-FFF2-40B4-BE49-F238E27FC236}">
                <a16:creationId xmlns:a16="http://schemas.microsoft.com/office/drawing/2014/main" xmlns="" id="{6E349A2F-4DCC-497D-869F-690AB370B90B}"/>
              </a:ext>
            </a:extLst>
          </p:cNvPr>
          <p:cNvGrpSpPr/>
          <p:nvPr/>
        </p:nvGrpSpPr>
        <p:grpSpPr>
          <a:xfrm>
            <a:off x="293187" y="400198"/>
            <a:ext cx="4350811" cy="6120000"/>
            <a:chOff x="-3666" y="101650"/>
            <a:chExt cx="4361588" cy="6292683"/>
          </a:xfrm>
        </p:grpSpPr>
        <p:sp>
          <p:nvSpPr>
            <p:cNvPr id="48" name="Ορθογώνιο 6">
              <a:extLst>
                <a:ext uri="{FF2B5EF4-FFF2-40B4-BE49-F238E27FC236}">
                  <a16:creationId xmlns:a16="http://schemas.microsoft.com/office/drawing/2014/main" xmlns="" id="{E0C27884-9122-4842-9235-15A0ACF5BC1C}"/>
                </a:ext>
              </a:extLst>
            </p:cNvPr>
            <p:cNvSpPr/>
            <p:nvPr/>
          </p:nvSpPr>
          <p:spPr>
            <a:xfrm>
              <a:off x="27222" y="621189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9" name="Ορθογώνιο 6">
              <a:extLst>
                <a:ext uri="{FF2B5EF4-FFF2-40B4-BE49-F238E27FC236}">
                  <a16:creationId xmlns:a16="http://schemas.microsoft.com/office/drawing/2014/main" xmlns="" id="{A977A5AD-22BB-4FA3-A611-6B61A8927E44}"/>
                </a:ext>
              </a:extLst>
            </p:cNvPr>
            <p:cNvSpPr/>
            <p:nvPr/>
          </p:nvSpPr>
          <p:spPr>
            <a:xfrm flipV="1">
              <a:off x="-3666" y="10165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50" name="Θέση περιεχομένου 3">
            <a:extLst>
              <a:ext uri="{FF2B5EF4-FFF2-40B4-BE49-F238E27FC236}">
                <a16:creationId xmlns:a16="http://schemas.microsoft.com/office/drawing/2014/main" xmlns="" id="{33E2695B-F456-488B-A819-DB2C4AA7280A}"/>
              </a:ext>
            </a:extLst>
          </p:cNvPr>
          <p:cNvSpPr txBox="1">
            <a:spLocks/>
          </p:cNvSpPr>
          <p:nvPr/>
        </p:nvSpPr>
        <p:spPr>
          <a:xfrm>
            <a:off x="4793187" y="1473273"/>
            <a:ext cx="7398812" cy="520359"/>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dirty="0"/>
              <a:t>Εντούτοις, σύμφωνα και με τις δύο αυτές σχολές, εάν παρουσιαστούν οργανωτικές δυσλειτουργίες, αρκεί για το άμεσο ξεπέρασμά τους η εφαρμογή του σωστού οργανωτικού μοντέλου, ήτοι:</a:t>
            </a:r>
          </a:p>
        </p:txBody>
      </p:sp>
      <p:pic>
        <p:nvPicPr>
          <p:cNvPr id="66" name="Θέση εικόνας 27" descr="Μολύβι επάνω σε σχέδιο κτιρίου">
            <a:extLst>
              <a:ext uri="{FF2B5EF4-FFF2-40B4-BE49-F238E27FC236}">
                <a16:creationId xmlns:a16="http://schemas.microsoft.com/office/drawing/2014/main" xmlns="" id="{4AEB9D2F-84F2-455E-AEFB-E9F174FD26AA}"/>
              </a:ext>
            </a:extLst>
          </p:cNvPr>
          <p:cNvPicPr>
            <a:picLocks noChangeAspect="1"/>
          </p:cNvPicPr>
          <p:nvPr/>
        </p:nvPicPr>
        <p:blipFill>
          <a:blip r:embed="rId3"/>
          <a:stretch>
            <a:fillRect/>
          </a:stretch>
        </p:blipFill>
        <p:spPr>
          <a:xfrm>
            <a:off x="283910" y="190801"/>
            <a:ext cx="4466416" cy="6476398"/>
          </a:xfrm>
          <a:prstGeom prst="rect">
            <a:avLst/>
          </a:prstGeom>
        </p:spPr>
      </p:pic>
      <p:sp>
        <p:nvSpPr>
          <p:cNvPr id="36" name="Ορθογώνιο 6">
            <a:extLst>
              <a:ext uri="{FF2B5EF4-FFF2-40B4-BE49-F238E27FC236}">
                <a16:creationId xmlns:a16="http://schemas.microsoft.com/office/drawing/2014/main" xmlns="" id="{B42290A2-47E3-44BC-BB1A-46D84E20B7C5}"/>
              </a:ext>
            </a:extLst>
          </p:cNvPr>
          <p:cNvSpPr/>
          <p:nvPr/>
        </p:nvSpPr>
        <p:spPr>
          <a:xfrm flipV="1">
            <a:off x="350988" y="400198"/>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7" name="Ορθογώνιο 6">
            <a:extLst>
              <a:ext uri="{FF2B5EF4-FFF2-40B4-BE49-F238E27FC236}">
                <a16:creationId xmlns:a16="http://schemas.microsoft.com/office/drawing/2014/main" xmlns="" id="{73598087-BCD6-4FC3-B985-D436D83DC0B2}"/>
              </a:ext>
            </a:extLst>
          </p:cNvPr>
          <p:cNvSpPr/>
          <p:nvPr/>
        </p:nvSpPr>
        <p:spPr>
          <a:xfrm>
            <a:off x="345429" y="6211193"/>
            <a:ext cx="4320000" cy="177428"/>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8" name="Γραφικό 4" descr="Ιεραρχία">
            <a:extLst>
              <a:ext uri="{FF2B5EF4-FFF2-40B4-BE49-F238E27FC236}">
                <a16:creationId xmlns:a16="http://schemas.microsoft.com/office/drawing/2014/main" xmlns="" id="{8243D4F7-6F68-4D90-A4E5-F254C27DFF33}"/>
              </a:ext>
            </a:extLst>
          </p:cNvPr>
          <p:cNvGrpSpPr/>
          <p:nvPr/>
        </p:nvGrpSpPr>
        <p:grpSpPr>
          <a:xfrm>
            <a:off x="6148571" y="2661677"/>
            <a:ext cx="820994" cy="820994"/>
            <a:chOff x="6148571" y="2661677"/>
            <a:chExt cx="820994" cy="820994"/>
          </a:xfrm>
          <a:solidFill>
            <a:schemeClr val="tx1">
              <a:lumMod val="75000"/>
              <a:lumOff val="25000"/>
            </a:schemeClr>
          </a:solidFill>
        </p:grpSpPr>
        <p:sp>
          <p:nvSpPr>
            <p:cNvPr id="10" name="Ελεύθερη σχεδίαση: Σχήμα 9">
              <a:extLst>
                <a:ext uri="{FF2B5EF4-FFF2-40B4-BE49-F238E27FC236}">
                  <a16:creationId xmlns:a16="http://schemas.microsoft.com/office/drawing/2014/main" xmlns="" id="{6666DBF0-A141-4E08-BEF4-E538272C53DE}"/>
                </a:ext>
              </a:extLst>
            </p:cNvPr>
            <p:cNvSpPr/>
            <p:nvPr/>
          </p:nvSpPr>
          <p:spPr>
            <a:xfrm>
              <a:off x="6467134" y="3236800"/>
              <a:ext cx="179592" cy="128280"/>
            </a:xfrm>
            <a:custGeom>
              <a:avLst/>
              <a:gdLst>
                <a:gd name="connsiteX0" fmla="*/ 6414 w 179592"/>
                <a:gd name="connsiteY0" fmla="*/ 6414 h 128280"/>
                <a:gd name="connsiteX1" fmla="*/ 177454 w 179592"/>
                <a:gd name="connsiteY1" fmla="*/ 6414 h 128280"/>
                <a:gd name="connsiteX2" fmla="*/ 177454 w 179592"/>
                <a:gd name="connsiteY2" fmla="*/ 126142 h 128280"/>
                <a:gd name="connsiteX3" fmla="*/ 6414 w 179592"/>
                <a:gd name="connsiteY3" fmla="*/ 126142 h 128280"/>
              </a:gdLst>
              <a:ahLst/>
              <a:cxnLst>
                <a:cxn ang="0">
                  <a:pos x="connsiteX0" y="connsiteY0"/>
                </a:cxn>
                <a:cxn ang="0">
                  <a:pos x="connsiteX1" y="connsiteY1"/>
                </a:cxn>
                <a:cxn ang="0">
                  <a:pos x="connsiteX2" y="connsiteY2"/>
                </a:cxn>
                <a:cxn ang="0">
                  <a:pos x="connsiteX3" y="connsiteY3"/>
                </a:cxn>
              </a:cxnLst>
              <a:rect l="l" t="t" r="r" b="b"/>
              <a:pathLst>
                <a:path w="179592" h="128280">
                  <a:moveTo>
                    <a:pt x="6414" y="6414"/>
                  </a:moveTo>
                  <a:lnTo>
                    <a:pt x="177454" y="6414"/>
                  </a:lnTo>
                  <a:lnTo>
                    <a:pt x="177454" y="126142"/>
                  </a:lnTo>
                  <a:lnTo>
                    <a:pt x="6414" y="126142"/>
                  </a:lnTo>
                  <a:close/>
                </a:path>
              </a:pathLst>
            </a:custGeom>
            <a:grpFill/>
            <a:ln w="9525" cap="flat">
              <a:noFill/>
              <a:prstDash val="solid"/>
              <a:miter/>
            </a:ln>
          </p:spPr>
          <p:txBody>
            <a:bodyPr rtlCol="0" anchor="ctr"/>
            <a:lstStyle/>
            <a:p>
              <a:endParaRPr lang="el-GR"/>
            </a:p>
          </p:txBody>
        </p:sp>
        <p:sp>
          <p:nvSpPr>
            <p:cNvPr id="11" name="Ελεύθερη σχεδίαση: Σχήμα 10">
              <a:extLst>
                <a:ext uri="{FF2B5EF4-FFF2-40B4-BE49-F238E27FC236}">
                  <a16:creationId xmlns:a16="http://schemas.microsoft.com/office/drawing/2014/main" xmlns="" id="{C09E58CE-4657-4FD4-86F5-5D6D42F07888}"/>
                </a:ext>
              </a:extLst>
            </p:cNvPr>
            <p:cNvSpPr/>
            <p:nvPr/>
          </p:nvSpPr>
          <p:spPr>
            <a:xfrm>
              <a:off x="6467134" y="2774991"/>
              <a:ext cx="179592" cy="128280"/>
            </a:xfrm>
            <a:custGeom>
              <a:avLst/>
              <a:gdLst>
                <a:gd name="connsiteX0" fmla="*/ 6414 w 179592"/>
                <a:gd name="connsiteY0" fmla="*/ 6414 h 128280"/>
                <a:gd name="connsiteX1" fmla="*/ 177454 w 179592"/>
                <a:gd name="connsiteY1" fmla="*/ 6414 h 128280"/>
                <a:gd name="connsiteX2" fmla="*/ 177454 w 179592"/>
                <a:gd name="connsiteY2" fmla="*/ 126142 h 128280"/>
                <a:gd name="connsiteX3" fmla="*/ 6414 w 179592"/>
                <a:gd name="connsiteY3" fmla="*/ 126142 h 128280"/>
              </a:gdLst>
              <a:ahLst/>
              <a:cxnLst>
                <a:cxn ang="0">
                  <a:pos x="connsiteX0" y="connsiteY0"/>
                </a:cxn>
                <a:cxn ang="0">
                  <a:pos x="connsiteX1" y="connsiteY1"/>
                </a:cxn>
                <a:cxn ang="0">
                  <a:pos x="connsiteX2" y="connsiteY2"/>
                </a:cxn>
                <a:cxn ang="0">
                  <a:pos x="connsiteX3" y="connsiteY3"/>
                </a:cxn>
              </a:cxnLst>
              <a:rect l="l" t="t" r="r" b="b"/>
              <a:pathLst>
                <a:path w="179592" h="128280">
                  <a:moveTo>
                    <a:pt x="6414" y="6414"/>
                  </a:moveTo>
                  <a:lnTo>
                    <a:pt x="177454" y="6414"/>
                  </a:lnTo>
                  <a:lnTo>
                    <a:pt x="177454" y="126142"/>
                  </a:lnTo>
                  <a:lnTo>
                    <a:pt x="6414" y="126142"/>
                  </a:lnTo>
                  <a:close/>
                </a:path>
              </a:pathLst>
            </a:custGeom>
            <a:grpFill/>
            <a:ln w="9525" cap="flat">
              <a:noFill/>
              <a:prstDash val="solid"/>
              <a:miter/>
            </a:ln>
          </p:spPr>
          <p:txBody>
            <a:bodyPr rtlCol="0" anchor="ctr"/>
            <a:lstStyle/>
            <a:p>
              <a:endParaRPr lang="el-GR"/>
            </a:p>
          </p:txBody>
        </p:sp>
        <p:sp>
          <p:nvSpPr>
            <p:cNvPr id="14" name="Ελεύθερη σχεδίαση: Σχήμα 13">
              <a:extLst>
                <a:ext uri="{FF2B5EF4-FFF2-40B4-BE49-F238E27FC236}">
                  <a16:creationId xmlns:a16="http://schemas.microsoft.com/office/drawing/2014/main" xmlns="" id="{CFB6F76F-B72B-4C71-95B2-3BB5C4A57A2B}"/>
                </a:ext>
              </a:extLst>
            </p:cNvPr>
            <p:cNvSpPr/>
            <p:nvPr/>
          </p:nvSpPr>
          <p:spPr>
            <a:xfrm>
              <a:off x="6210573" y="3236800"/>
              <a:ext cx="179592" cy="128280"/>
            </a:xfrm>
            <a:custGeom>
              <a:avLst/>
              <a:gdLst>
                <a:gd name="connsiteX0" fmla="*/ 6414 w 179592"/>
                <a:gd name="connsiteY0" fmla="*/ 6414 h 128280"/>
                <a:gd name="connsiteX1" fmla="*/ 177454 w 179592"/>
                <a:gd name="connsiteY1" fmla="*/ 6414 h 128280"/>
                <a:gd name="connsiteX2" fmla="*/ 177454 w 179592"/>
                <a:gd name="connsiteY2" fmla="*/ 126142 h 128280"/>
                <a:gd name="connsiteX3" fmla="*/ 6414 w 179592"/>
                <a:gd name="connsiteY3" fmla="*/ 126142 h 128280"/>
              </a:gdLst>
              <a:ahLst/>
              <a:cxnLst>
                <a:cxn ang="0">
                  <a:pos x="connsiteX0" y="connsiteY0"/>
                </a:cxn>
                <a:cxn ang="0">
                  <a:pos x="connsiteX1" y="connsiteY1"/>
                </a:cxn>
                <a:cxn ang="0">
                  <a:pos x="connsiteX2" y="connsiteY2"/>
                </a:cxn>
                <a:cxn ang="0">
                  <a:pos x="connsiteX3" y="connsiteY3"/>
                </a:cxn>
              </a:cxnLst>
              <a:rect l="l" t="t" r="r" b="b"/>
              <a:pathLst>
                <a:path w="179592" h="128280">
                  <a:moveTo>
                    <a:pt x="6414" y="6414"/>
                  </a:moveTo>
                  <a:lnTo>
                    <a:pt x="177454" y="6414"/>
                  </a:lnTo>
                  <a:lnTo>
                    <a:pt x="177454" y="126142"/>
                  </a:lnTo>
                  <a:lnTo>
                    <a:pt x="6414" y="126142"/>
                  </a:lnTo>
                  <a:close/>
                </a:path>
              </a:pathLst>
            </a:custGeom>
            <a:grpFill/>
            <a:ln w="9525" cap="flat">
              <a:noFill/>
              <a:prstDash val="solid"/>
              <a:miter/>
            </a:ln>
          </p:spPr>
          <p:txBody>
            <a:bodyPr rtlCol="0" anchor="ctr"/>
            <a:lstStyle/>
            <a:p>
              <a:endParaRPr lang="el-GR"/>
            </a:p>
          </p:txBody>
        </p:sp>
        <p:sp>
          <p:nvSpPr>
            <p:cNvPr id="15" name="Ελεύθερη σχεδίαση: Σχήμα 14">
              <a:extLst>
                <a:ext uri="{FF2B5EF4-FFF2-40B4-BE49-F238E27FC236}">
                  <a16:creationId xmlns:a16="http://schemas.microsoft.com/office/drawing/2014/main" xmlns="" id="{824F3B08-A7F3-437B-9651-3E4DFD599476}"/>
                </a:ext>
              </a:extLst>
            </p:cNvPr>
            <p:cNvSpPr/>
            <p:nvPr/>
          </p:nvSpPr>
          <p:spPr>
            <a:xfrm>
              <a:off x="6723694" y="3236800"/>
              <a:ext cx="179592" cy="128280"/>
            </a:xfrm>
            <a:custGeom>
              <a:avLst/>
              <a:gdLst>
                <a:gd name="connsiteX0" fmla="*/ 6414 w 179592"/>
                <a:gd name="connsiteY0" fmla="*/ 6414 h 128280"/>
                <a:gd name="connsiteX1" fmla="*/ 177454 w 179592"/>
                <a:gd name="connsiteY1" fmla="*/ 6414 h 128280"/>
                <a:gd name="connsiteX2" fmla="*/ 177454 w 179592"/>
                <a:gd name="connsiteY2" fmla="*/ 126142 h 128280"/>
                <a:gd name="connsiteX3" fmla="*/ 6414 w 179592"/>
                <a:gd name="connsiteY3" fmla="*/ 126142 h 128280"/>
              </a:gdLst>
              <a:ahLst/>
              <a:cxnLst>
                <a:cxn ang="0">
                  <a:pos x="connsiteX0" y="connsiteY0"/>
                </a:cxn>
                <a:cxn ang="0">
                  <a:pos x="connsiteX1" y="connsiteY1"/>
                </a:cxn>
                <a:cxn ang="0">
                  <a:pos x="connsiteX2" y="connsiteY2"/>
                </a:cxn>
                <a:cxn ang="0">
                  <a:pos x="connsiteX3" y="connsiteY3"/>
                </a:cxn>
              </a:cxnLst>
              <a:rect l="l" t="t" r="r" b="b"/>
              <a:pathLst>
                <a:path w="179592" h="128280">
                  <a:moveTo>
                    <a:pt x="6414" y="6414"/>
                  </a:moveTo>
                  <a:lnTo>
                    <a:pt x="177454" y="6414"/>
                  </a:lnTo>
                  <a:lnTo>
                    <a:pt x="177454" y="126142"/>
                  </a:lnTo>
                  <a:lnTo>
                    <a:pt x="6414" y="126142"/>
                  </a:lnTo>
                  <a:close/>
                </a:path>
              </a:pathLst>
            </a:custGeom>
            <a:grpFill/>
            <a:ln w="9525" cap="flat">
              <a:noFill/>
              <a:prstDash val="solid"/>
              <a:miter/>
            </a:ln>
          </p:spPr>
          <p:txBody>
            <a:bodyPr rtlCol="0" anchor="ctr"/>
            <a:lstStyle/>
            <a:p>
              <a:endParaRPr lang="el-GR"/>
            </a:p>
          </p:txBody>
        </p:sp>
        <p:sp>
          <p:nvSpPr>
            <p:cNvPr id="16" name="Ελεύθερη σχεδίαση: Σχήμα 15">
              <a:extLst>
                <a:ext uri="{FF2B5EF4-FFF2-40B4-BE49-F238E27FC236}">
                  <a16:creationId xmlns:a16="http://schemas.microsoft.com/office/drawing/2014/main" xmlns="" id="{5852B38F-4E0E-429B-BDBA-44026E5B5FA5}"/>
                </a:ext>
              </a:extLst>
            </p:cNvPr>
            <p:cNvSpPr/>
            <p:nvPr/>
          </p:nvSpPr>
          <p:spPr>
            <a:xfrm>
              <a:off x="6278989" y="2928928"/>
              <a:ext cx="555881" cy="282217"/>
            </a:xfrm>
            <a:custGeom>
              <a:avLst/>
              <a:gdLst>
                <a:gd name="connsiteX0" fmla="*/ 297183 w 555881"/>
                <a:gd name="connsiteY0" fmla="*/ 126142 h 282216"/>
                <a:gd name="connsiteX1" fmla="*/ 297183 w 555881"/>
                <a:gd name="connsiteY1" fmla="*/ 6414 h 282216"/>
                <a:gd name="connsiteX2" fmla="*/ 262975 w 555881"/>
                <a:gd name="connsiteY2" fmla="*/ 6414 h 282216"/>
                <a:gd name="connsiteX3" fmla="*/ 262975 w 555881"/>
                <a:gd name="connsiteY3" fmla="*/ 126142 h 282216"/>
                <a:gd name="connsiteX4" fmla="*/ 6414 w 555881"/>
                <a:gd name="connsiteY4" fmla="*/ 126142 h 282216"/>
                <a:gd name="connsiteX5" fmla="*/ 6414 w 555881"/>
                <a:gd name="connsiteY5" fmla="*/ 280079 h 282216"/>
                <a:gd name="connsiteX6" fmla="*/ 40622 w 555881"/>
                <a:gd name="connsiteY6" fmla="*/ 280079 h 282216"/>
                <a:gd name="connsiteX7" fmla="*/ 40622 w 555881"/>
                <a:gd name="connsiteY7" fmla="*/ 160350 h 282216"/>
                <a:gd name="connsiteX8" fmla="*/ 262975 w 555881"/>
                <a:gd name="connsiteY8" fmla="*/ 160350 h 282216"/>
                <a:gd name="connsiteX9" fmla="*/ 262975 w 555881"/>
                <a:gd name="connsiteY9" fmla="*/ 280079 h 282216"/>
                <a:gd name="connsiteX10" fmla="*/ 297183 w 555881"/>
                <a:gd name="connsiteY10" fmla="*/ 280079 h 282216"/>
                <a:gd name="connsiteX11" fmla="*/ 297183 w 555881"/>
                <a:gd name="connsiteY11" fmla="*/ 160350 h 282216"/>
                <a:gd name="connsiteX12" fmla="*/ 519535 w 555881"/>
                <a:gd name="connsiteY12" fmla="*/ 160350 h 282216"/>
                <a:gd name="connsiteX13" fmla="*/ 519535 w 555881"/>
                <a:gd name="connsiteY13" fmla="*/ 280079 h 282216"/>
                <a:gd name="connsiteX14" fmla="*/ 553743 w 555881"/>
                <a:gd name="connsiteY14" fmla="*/ 280079 h 282216"/>
                <a:gd name="connsiteX15" fmla="*/ 553743 w 555881"/>
                <a:gd name="connsiteY15" fmla="*/ 126142 h 28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81" h="282216">
                  <a:moveTo>
                    <a:pt x="297183" y="126142"/>
                  </a:moveTo>
                  <a:lnTo>
                    <a:pt x="297183" y="6414"/>
                  </a:lnTo>
                  <a:lnTo>
                    <a:pt x="262975" y="6414"/>
                  </a:lnTo>
                  <a:lnTo>
                    <a:pt x="262975" y="126142"/>
                  </a:lnTo>
                  <a:lnTo>
                    <a:pt x="6414" y="126142"/>
                  </a:lnTo>
                  <a:lnTo>
                    <a:pt x="6414" y="280079"/>
                  </a:lnTo>
                  <a:lnTo>
                    <a:pt x="40622" y="280079"/>
                  </a:lnTo>
                  <a:lnTo>
                    <a:pt x="40622" y="160350"/>
                  </a:lnTo>
                  <a:lnTo>
                    <a:pt x="262975" y="160350"/>
                  </a:lnTo>
                  <a:lnTo>
                    <a:pt x="262975" y="280079"/>
                  </a:lnTo>
                  <a:lnTo>
                    <a:pt x="297183" y="280079"/>
                  </a:lnTo>
                  <a:lnTo>
                    <a:pt x="297183" y="160350"/>
                  </a:lnTo>
                  <a:lnTo>
                    <a:pt x="519535" y="160350"/>
                  </a:lnTo>
                  <a:lnTo>
                    <a:pt x="519535" y="280079"/>
                  </a:lnTo>
                  <a:lnTo>
                    <a:pt x="553743" y="280079"/>
                  </a:lnTo>
                  <a:lnTo>
                    <a:pt x="553743" y="126142"/>
                  </a:lnTo>
                  <a:close/>
                </a:path>
              </a:pathLst>
            </a:custGeom>
            <a:grpFill/>
            <a:ln w="9525" cap="flat">
              <a:noFill/>
              <a:prstDash val="solid"/>
              <a:miter/>
            </a:ln>
          </p:spPr>
          <p:txBody>
            <a:bodyPr rtlCol="0" anchor="ctr"/>
            <a:lstStyle/>
            <a:p>
              <a:endParaRPr lang="el-GR"/>
            </a:p>
          </p:txBody>
        </p:sp>
      </p:grpSp>
      <p:sp>
        <p:nvSpPr>
          <p:cNvPr id="19" name="Γραφικό 17" descr="Κέρματα">
            <a:extLst>
              <a:ext uri="{FF2B5EF4-FFF2-40B4-BE49-F238E27FC236}">
                <a16:creationId xmlns:a16="http://schemas.microsoft.com/office/drawing/2014/main" xmlns="" id="{7F685FC0-C630-4A4C-8CEF-27B533EE81AC}"/>
              </a:ext>
            </a:extLst>
          </p:cNvPr>
          <p:cNvSpPr/>
          <p:nvPr/>
        </p:nvSpPr>
        <p:spPr>
          <a:xfrm>
            <a:off x="9964161" y="2761548"/>
            <a:ext cx="612283" cy="525843"/>
          </a:xfrm>
          <a:custGeom>
            <a:avLst/>
            <a:gdLst>
              <a:gd name="connsiteX0" fmla="*/ 566632 w 612283"/>
              <a:gd name="connsiteY0" fmla="*/ 436252 h 525843"/>
              <a:gd name="connsiteX1" fmla="*/ 537819 w 612283"/>
              <a:gd name="connsiteY1" fmla="*/ 460743 h 525843"/>
              <a:gd name="connsiteX2" fmla="*/ 537819 w 612283"/>
              <a:gd name="connsiteY2" fmla="*/ 434811 h 525843"/>
              <a:gd name="connsiteX3" fmla="*/ 566632 w 612283"/>
              <a:gd name="connsiteY3" fmla="*/ 423286 h 525843"/>
              <a:gd name="connsiteX4" fmla="*/ 566632 w 612283"/>
              <a:gd name="connsiteY4" fmla="*/ 436252 h 525843"/>
              <a:gd name="connsiteX5" fmla="*/ 509006 w 612283"/>
              <a:gd name="connsiteY5" fmla="*/ 388710 h 525843"/>
              <a:gd name="connsiteX6" fmla="*/ 509006 w 612283"/>
              <a:gd name="connsiteY6" fmla="*/ 362778 h 525843"/>
              <a:gd name="connsiteX7" fmla="*/ 537819 w 612283"/>
              <a:gd name="connsiteY7" fmla="*/ 351253 h 525843"/>
              <a:gd name="connsiteX8" fmla="*/ 537819 w 612283"/>
              <a:gd name="connsiteY8" fmla="*/ 364219 h 525843"/>
              <a:gd name="connsiteX9" fmla="*/ 509006 w 612283"/>
              <a:gd name="connsiteY9" fmla="*/ 388710 h 525843"/>
              <a:gd name="connsiteX10" fmla="*/ 509006 w 612283"/>
              <a:gd name="connsiteY10" fmla="*/ 469387 h 525843"/>
              <a:gd name="connsiteX11" fmla="*/ 480192 w 612283"/>
              <a:gd name="connsiteY11" fmla="*/ 474430 h 525843"/>
              <a:gd name="connsiteX12" fmla="*/ 480192 w 612283"/>
              <a:gd name="connsiteY12" fmla="*/ 446337 h 525843"/>
              <a:gd name="connsiteX13" fmla="*/ 509006 w 612283"/>
              <a:gd name="connsiteY13" fmla="*/ 442015 h 525843"/>
              <a:gd name="connsiteX14" fmla="*/ 509006 w 612283"/>
              <a:gd name="connsiteY14" fmla="*/ 469387 h 525843"/>
              <a:gd name="connsiteX15" fmla="*/ 451379 w 612283"/>
              <a:gd name="connsiteY15" fmla="*/ 374303 h 525843"/>
              <a:gd name="connsiteX16" fmla="*/ 480192 w 612283"/>
              <a:gd name="connsiteY16" fmla="*/ 369981 h 525843"/>
              <a:gd name="connsiteX17" fmla="*/ 480192 w 612283"/>
              <a:gd name="connsiteY17" fmla="*/ 397354 h 525843"/>
              <a:gd name="connsiteX18" fmla="*/ 451379 w 612283"/>
              <a:gd name="connsiteY18" fmla="*/ 402396 h 525843"/>
              <a:gd name="connsiteX19" fmla="*/ 451379 w 612283"/>
              <a:gd name="connsiteY19" fmla="*/ 374303 h 525843"/>
              <a:gd name="connsiteX20" fmla="*/ 451379 w 612283"/>
              <a:gd name="connsiteY20" fmla="*/ 478031 h 525843"/>
              <a:gd name="connsiteX21" fmla="*/ 422566 w 612283"/>
              <a:gd name="connsiteY21" fmla="*/ 479472 h 525843"/>
              <a:gd name="connsiteX22" fmla="*/ 422566 w 612283"/>
              <a:gd name="connsiteY22" fmla="*/ 450659 h 525843"/>
              <a:gd name="connsiteX23" fmla="*/ 451379 w 612283"/>
              <a:gd name="connsiteY23" fmla="*/ 449218 h 525843"/>
              <a:gd name="connsiteX24" fmla="*/ 451379 w 612283"/>
              <a:gd name="connsiteY24" fmla="*/ 478031 h 525843"/>
              <a:gd name="connsiteX25" fmla="*/ 393752 w 612283"/>
              <a:gd name="connsiteY25" fmla="*/ 407439 h 525843"/>
              <a:gd name="connsiteX26" fmla="*/ 393752 w 612283"/>
              <a:gd name="connsiteY26" fmla="*/ 378625 h 525843"/>
              <a:gd name="connsiteX27" fmla="*/ 422566 w 612283"/>
              <a:gd name="connsiteY27" fmla="*/ 377185 h 525843"/>
              <a:gd name="connsiteX28" fmla="*/ 422566 w 612283"/>
              <a:gd name="connsiteY28" fmla="*/ 405998 h 525843"/>
              <a:gd name="connsiteX29" fmla="*/ 393752 w 612283"/>
              <a:gd name="connsiteY29" fmla="*/ 407439 h 525843"/>
              <a:gd name="connsiteX30" fmla="*/ 393752 w 612283"/>
              <a:gd name="connsiteY30" fmla="*/ 479472 h 525843"/>
              <a:gd name="connsiteX31" fmla="*/ 364939 w 612283"/>
              <a:gd name="connsiteY31" fmla="*/ 478031 h 525843"/>
              <a:gd name="connsiteX32" fmla="*/ 364939 w 612283"/>
              <a:gd name="connsiteY32" fmla="*/ 450659 h 525843"/>
              <a:gd name="connsiteX33" fmla="*/ 379346 w 612283"/>
              <a:gd name="connsiteY33" fmla="*/ 450659 h 525843"/>
              <a:gd name="connsiteX34" fmla="*/ 393752 w 612283"/>
              <a:gd name="connsiteY34" fmla="*/ 450659 h 525843"/>
              <a:gd name="connsiteX35" fmla="*/ 393752 w 612283"/>
              <a:gd name="connsiteY35" fmla="*/ 479472 h 525843"/>
              <a:gd name="connsiteX36" fmla="*/ 336126 w 612283"/>
              <a:gd name="connsiteY36" fmla="*/ 377185 h 525843"/>
              <a:gd name="connsiteX37" fmla="*/ 364939 w 612283"/>
              <a:gd name="connsiteY37" fmla="*/ 378625 h 525843"/>
              <a:gd name="connsiteX38" fmla="*/ 364939 w 612283"/>
              <a:gd name="connsiteY38" fmla="*/ 407439 h 525843"/>
              <a:gd name="connsiteX39" fmla="*/ 336126 w 612283"/>
              <a:gd name="connsiteY39" fmla="*/ 405998 h 525843"/>
              <a:gd name="connsiteX40" fmla="*/ 336126 w 612283"/>
              <a:gd name="connsiteY40" fmla="*/ 377185 h 525843"/>
              <a:gd name="connsiteX41" fmla="*/ 336126 w 612283"/>
              <a:gd name="connsiteY41" fmla="*/ 474430 h 525843"/>
              <a:gd name="connsiteX42" fmla="*/ 307312 w 612283"/>
              <a:gd name="connsiteY42" fmla="*/ 469387 h 525843"/>
              <a:gd name="connsiteX43" fmla="*/ 307312 w 612283"/>
              <a:gd name="connsiteY43" fmla="*/ 446337 h 525843"/>
              <a:gd name="connsiteX44" fmla="*/ 336126 w 612283"/>
              <a:gd name="connsiteY44" fmla="*/ 449218 h 525843"/>
              <a:gd name="connsiteX45" fmla="*/ 336126 w 612283"/>
              <a:gd name="connsiteY45" fmla="*/ 474430 h 525843"/>
              <a:gd name="connsiteX46" fmla="*/ 278499 w 612283"/>
              <a:gd name="connsiteY46" fmla="*/ 397354 h 525843"/>
              <a:gd name="connsiteX47" fmla="*/ 278499 w 612283"/>
              <a:gd name="connsiteY47" fmla="*/ 369261 h 525843"/>
              <a:gd name="connsiteX48" fmla="*/ 307312 w 612283"/>
              <a:gd name="connsiteY48" fmla="*/ 373583 h 525843"/>
              <a:gd name="connsiteX49" fmla="*/ 307312 w 612283"/>
              <a:gd name="connsiteY49" fmla="*/ 402396 h 525843"/>
              <a:gd name="connsiteX50" fmla="*/ 278499 w 612283"/>
              <a:gd name="connsiteY50" fmla="*/ 397354 h 525843"/>
              <a:gd name="connsiteX51" fmla="*/ 278499 w 612283"/>
              <a:gd name="connsiteY51" fmla="*/ 460743 h 525843"/>
              <a:gd name="connsiteX52" fmla="*/ 249686 w 612283"/>
              <a:gd name="connsiteY52" fmla="*/ 436252 h 525843"/>
              <a:gd name="connsiteX53" fmla="*/ 249686 w 612283"/>
              <a:gd name="connsiteY53" fmla="*/ 434811 h 525843"/>
              <a:gd name="connsiteX54" fmla="*/ 250406 w 612283"/>
              <a:gd name="connsiteY54" fmla="*/ 434811 h 525843"/>
              <a:gd name="connsiteX55" fmla="*/ 256169 w 612283"/>
              <a:gd name="connsiteY55" fmla="*/ 436252 h 525843"/>
              <a:gd name="connsiteX56" fmla="*/ 278499 w 612283"/>
              <a:gd name="connsiteY56" fmla="*/ 441294 h 525843"/>
              <a:gd name="connsiteX57" fmla="*/ 278499 w 612283"/>
              <a:gd name="connsiteY57" fmla="*/ 460743 h 525843"/>
              <a:gd name="connsiteX58" fmla="*/ 163246 w 612283"/>
              <a:gd name="connsiteY58" fmla="*/ 362778 h 525843"/>
              <a:gd name="connsiteX59" fmla="*/ 177652 w 612283"/>
              <a:gd name="connsiteY59" fmla="*/ 363498 h 525843"/>
              <a:gd name="connsiteX60" fmla="*/ 177652 w 612283"/>
              <a:gd name="connsiteY60" fmla="*/ 364219 h 525843"/>
              <a:gd name="connsiteX61" fmla="*/ 184856 w 612283"/>
              <a:gd name="connsiteY61" fmla="*/ 392312 h 525843"/>
              <a:gd name="connsiteX62" fmla="*/ 163246 w 612283"/>
              <a:gd name="connsiteY62" fmla="*/ 390871 h 525843"/>
              <a:gd name="connsiteX63" fmla="*/ 163246 w 612283"/>
              <a:gd name="connsiteY63" fmla="*/ 362778 h 525843"/>
              <a:gd name="connsiteX64" fmla="*/ 134432 w 612283"/>
              <a:gd name="connsiteY64" fmla="*/ 276338 h 525843"/>
              <a:gd name="connsiteX65" fmla="*/ 163246 w 612283"/>
              <a:gd name="connsiteY65" fmla="*/ 280660 h 525843"/>
              <a:gd name="connsiteX66" fmla="*/ 163246 w 612283"/>
              <a:gd name="connsiteY66" fmla="*/ 309473 h 525843"/>
              <a:gd name="connsiteX67" fmla="*/ 134432 w 612283"/>
              <a:gd name="connsiteY67" fmla="*/ 304431 h 525843"/>
              <a:gd name="connsiteX68" fmla="*/ 134432 w 612283"/>
              <a:gd name="connsiteY68" fmla="*/ 276338 h 525843"/>
              <a:gd name="connsiteX69" fmla="*/ 134432 w 612283"/>
              <a:gd name="connsiteY69" fmla="*/ 387990 h 525843"/>
              <a:gd name="connsiteX70" fmla="*/ 105619 w 612283"/>
              <a:gd name="connsiteY70" fmla="*/ 382947 h 525843"/>
              <a:gd name="connsiteX71" fmla="*/ 105619 w 612283"/>
              <a:gd name="connsiteY71" fmla="*/ 354854 h 525843"/>
              <a:gd name="connsiteX72" fmla="*/ 134432 w 612283"/>
              <a:gd name="connsiteY72" fmla="*/ 359176 h 525843"/>
              <a:gd name="connsiteX73" fmla="*/ 134432 w 612283"/>
              <a:gd name="connsiteY73" fmla="*/ 387990 h 525843"/>
              <a:gd name="connsiteX74" fmla="*/ 76806 w 612283"/>
              <a:gd name="connsiteY74" fmla="*/ 270575 h 525843"/>
              <a:gd name="connsiteX75" fmla="*/ 76806 w 612283"/>
              <a:gd name="connsiteY75" fmla="*/ 257609 h 525843"/>
              <a:gd name="connsiteX76" fmla="*/ 105619 w 612283"/>
              <a:gd name="connsiteY76" fmla="*/ 268414 h 525843"/>
              <a:gd name="connsiteX77" fmla="*/ 105619 w 612283"/>
              <a:gd name="connsiteY77" fmla="*/ 295067 h 525843"/>
              <a:gd name="connsiteX78" fmla="*/ 76806 w 612283"/>
              <a:gd name="connsiteY78" fmla="*/ 270575 h 525843"/>
              <a:gd name="connsiteX79" fmla="*/ 76806 w 612283"/>
              <a:gd name="connsiteY79" fmla="*/ 374303 h 525843"/>
              <a:gd name="connsiteX80" fmla="*/ 47992 w 612283"/>
              <a:gd name="connsiteY80" fmla="*/ 349812 h 525843"/>
              <a:gd name="connsiteX81" fmla="*/ 47992 w 612283"/>
              <a:gd name="connsiteY81" fmla="*/ 336846 h 525843"/>
              <a:gd name="connsiteX82" fmla="*/ 76806 w 612283"/>
              <a:gd name="connsiteY82" fmla="*/ 347651 h 525843"/>
              <a:gd name="connsiteX83" fmla="*/ 76806 w 612283"/>
              <a:gd name="connsiteY83" fmla="*/ 374303 h 525843"/>
              <a:gd name="connsiteX84" fmla="*/ 47992 w 612283"/>
              <a:gd name="connsiteY84" fmla="*/ 149559 h 525843"/>
              <a:gd name="connsiteX85" fmla="*/ 76806 w 612283"/>
              <a:gd name="connsiteY85" fmla="*/ 160364 h 525843"/>
              <a:gd name="connsiteX86" fmla="*/ 76806 w 612283"/>
              <a:gd name="connsiteY86" fmla="*/ 187017 h 525843"/>
              <a:gd name="connsiteX87" fmla="*/ 47992 w 612283"/>
              <a:gd name="connsiteY87" fmla="*/ 162525 h 525843"/>
              <a:gd name="connsiteX88" fmla="*/ 47992 w 612283"/>
              <a:gd name="connsiteY88" fmla="*/ 149559 h 525843"/>
              <a:gd name="connsiteX89" fmla="*/ 134432 w 612283"/>
              <a:gd name="connsiteY89" fmla="*/ 172610 h 525843"/>
              <a:gd name="connsiteX90" fmla="*/ 134432 w 612283"/>
              <a:gd name="connsiteY90" fmla="*/ 201423 h 525843"/>
              <a:gd name="connsiteX91" fmla="*/ 105619 w 612283"/>
              <a:gd name="connsiteY91" fmla="*/ 196381 h 525843"/>
              <a:gd name="connsiteX92" fmla="*/ 105619 w 612283"/>
              <a:gd name="connsiteY92" fmla="*/ 168288 h 525843"/>
              <a:gd name="connsiteX93" fmla="*/ 134432 w 612283"/>
              <a:gd name="connsiteY93" fmla="*/ 172610 h 525843"/>
              <a:gd name="connsiteX94" fmla="*/ 206466 w 612283"/>
              <a:gd name="connsiteY94" fmla="*/ 47272 h 525843"/>
              <a:gd name="connsiteX95" fmla="*/ 364939 w 612283"/>
              <a:gd name="connsiteY95" fmla="*/ 90492 h 525843"/>
              <a:gd name="connsiteX96" fmla="*/ 206466 w 612283"/>
              <a:gd name="connsiteY96" fmla="*/ 133712 h 525843"/>
              <a:gd name="connsiteX97" fmla="*/ 47992 w 612283"/>
              <a:gd name="connsiteY97" fmla="*/ 90492 h 525843"/>
              <a:gd name="connsiteX98" fmla="*/ 206466 w 612283"/>
              <a:gd name="connsiteY98" fmla="*/ 47272 h 525843"/>
              <a:gd name="connsiteX99" fmla="*/ 249686 w 612283"/>
              <a:gd name="connsiteY99" fmla="*/ 388710 h 525843"/>
              <a:gd name="connsiteX100" fmla="*/ 220872 w 612283"/>
              <a:gd name="connsiteY100" fmla="*/ 364219 h 525843"/>
              <a:gd name="connsiteX101" fmla="*/ 220872 w 612283"/>
              <a:gd name="connsiteY101" fmla="*/ 351253 h 525843"/>
              <a:gd name="connsiteX102" fmla="*/ 249686 w 612283"/>
              <a:gd name="connsiteY102" fmla="*/ 362058 h 525843"/>
              <a:gd name="connsiteX103" fmla="*/ 249686 w 612283"/>
              <a:gd name="connsiteY103" fmla="*/ 388710 h 525843"/>
              <a:gd name="connsiteX104" fmla="*/ 336126 w 612283"/>
              <a:gd name="connsiteY104" fmla="*/ 187017 h 525843"/>
              <a:gd name="connsiteX105" fmla="*/ 336126 w 612283"/>
              <a:gd name="connsiteY105" fmla="*/ 161085 h 525843"/>
              <a:gd name="connsiteX106" fmla="*/ 364939 w 612283"/>
              <a:gd name="connsiteY106" fmla="*/ 149559 h 525843"/>
              <a:gd name="connsiteX107" fmla="*/ 364939 w 612283"/>
              <a:gd name="connsiteY107" fmla="*/ 162525 h 525843"/>
              <a:gd name="connsiteX108" fmla="*/ 336126 w 612283"/>
              <a:gd name="connsiteY108" fmla="*/ 187017 h 525843"/>
              <a:gd name="connsiteX109" fmla="*/ 278499 w 612283"/>
              <a:gd name="connsiteY109" fmla="*/ 200703 h 525843"/>
              <a:gd name="connsiteX110" fmla="*/ 278499 w 612283"/>
              <a:gd name="connsiteY110" fmla="*/ 172610 h 525843"/>
              <a:gd name="connsiteX111" fmla="*/ 307312 w 612283"/>
              <a:gd name="connsiteY111" fmla="*/ 168288 h 525843"/>
              <a:gd name="connsiteX112" fmla="*/ 307312 w 612283"/>
              <a:gd name="connsiteY112" fmla="*/ 195661 h 525843"/>
              <a:gd name="connsiteX113" fmla="*/ 278499 w 612283"/>
              <a:gd name="connsiteY113" fmla="*/ 200703 h 525843"/>
              <a:gd name="connsiteX114" fmla="*/ 220872 w 612283"/>
              <a:gd name="connsiteY114" fmla="*/ 205745 h 525843"/>
              <a:gd name="connsiteX115" fmla="*/ 220872 w 612283"/>
              <a:gd name="connsiteY115" fmla="*/ 176932 h 525843"/>
              <a:gd name="connsiteX116" fmla="*/ 249686 w 612283"/>
              <a:gd name="connsiteY116" fmla="*/ 175491 h 525843"/>
              <a:gd name="connsiteX117" fmla="*/ 249686 w 612283"/>
              <a:gd name="connsiteY117" fmla="*/ 204305 h 525843"/>
              <a:gd name="connsiteX118" fmla="*/ 220872 w 612283"/>
              <a:gd name="connsiteY118" fmla="*/ 205745 h 525843"/>
              <a:gd name="connsiteX119" fmla="*/ 163246 w 612283"/>
              <a:gd name="connsiteY119" fmla="*/ 204305 h 525843"/>
              <a:gd name="connsiteX120" fmla="*/ 163246 w 612283"/>
              <a:gd name="connsiteY120" fmla="*/ 175491 h 525843"/>
              <a:gd name="connsiteX121" fmla="*/ 192059 w 612283"/>
              <a:gd name="connsiteY121" fmla="*/ 176932 h 525843"/>
              <a:gd name="connsiteX122" fmla="*/ 192059 w 612283"/>
              <a:gd name="connsiteY122" fmla="*/ 205745 h 525843"/>
              <a:gd name="connsiteX123" fmla="*/ 163246 w 612283"/>
              <a:gd name="connsiteY123" fmla="*/ 204305 h 525843"/>
              <a:gd name="connsiteX124" fmla="*/ 537819 w 612283"/>
              <a:gd name="connsiteY124" fmla="*/ 292185 h 525843"/>
              <a:gd name="connsiteX125" fmla="*/ 379346 w 612283"/>
              <a:gd name="connsiteY125" fmla="*/ 335405 h 525843"/>
              <a:gd name="connsiteX126" fmla="*/ 220872 w 612283"/>
              <a:gd name="connsiteY126" fmla="*/ 292185 h 525843"/>
              <a:gd name="connsiteX127" fmla="*/ 379346 w 612283"/>
              <a:gd name="connsiteY127" fmla="*/ 248965 h 525843"/>
              <a:gd name="connsiteX128" fmla="*/ 537819 w 612283"/>
              <a:gd name="connsiteY128" fmla="*/ 292185 h 525843"/>
              <a:gd name="connsiteX129" fmla="*/ 581039 w 612283"/>
              <a:gd name="connsiteY129" fmla="*/ 313795 h 525843"/>
              <a:gd name="connsiteX130" fmla="*/ 581039 w 612283"/>
              <a:gd name="connsiteY130" fmla="*/ 292185 h 525843"/>
              <a:gd name="connsiteX131" fmla="*/ 502523 w 612283"/>
              <a:gd name="connsiteY131" fmla="*/ 220152 h 525843"/>
              <a:gd name="connsiteX132" fmla="*/ 435532 w 612283"/>
              <a:gd name="connsiteY132" fmla="*/ 208627 h 525843"/>
              <a:gd name="connsiteX133" fmla="*/ 436252 w 612283"/>
              <a:gd name="connsiteY133" fmla="*/ 198542 h 525843"/>
              <a:gd name="connsiteX134" fmla="*/ 407439 w 612283"/>
              <a:gd name="connsiteY134" fmla="*/ 148119 h 525843"/>
              <a:gd name="connsiteX135" fmla="*/ 407439 w 612283"/>
              <a:gd name="connsiteY135" fmla="*/ 90492 h 525843"/>
              <a:gd name="connsiteX136" fmla="*/ 328922 w 612283"/>
              <a:gd name="connsiteY136" fmla="*/ 18459 h 525843"/>
              <a:gd name="connsiteX137" fmla="*/ 205745 w 612283"/>
              <a:gd name="connsiteY137" fmla="*/ 4052 h 525843"/>
              <a:gd name="connsiteX138" fmla="*/ 4052 w 612283"/>
              <a:gd name="connsiteY138" fmla="*/ 90492 h 525843"/>
              <a:gd name="connsiteX139" fmla="*/ 4052 w 612283"/>
              <a:gd name="connsiteY139" fmla="*/ 162525 h 525843"/>
              <a:gd name="connsiteX140" fmla="*/ 32865 w 612283"/>
              <a:gd name="connsiteY140" fmla="*/ 212949 h 525843"/>
              <a:gd name="connsiteX141" fmla="*/ 32865 w 612283"/>
              <a:gd name="connsiteY141" fmla="*/ 226635 h 525843"/>
              <a:gd name="connsiteX142" fmla="*/ 4052 w 612283"/>
              <a:gd name="connsiteY142" fmla="*/ 277779 h 525843"/>
              <a:gd name="connsiteX143" fmla="*/ 4052 w 612283"/>
              <a:gd name="connsiteY143" fmla="*/ 349812 h 525843"/>
              <a:gd name="connsiteX144" fmla="*/ 82568 w 612283"/>
              <a:gd name="connsiteY144" fmla="*/ 421845 h 525843"/>
              <a:gd name="connsiteX145" fmla="*/ 205745 w 612283"/>
              <a:gd name="connsiteY145" fmla="*/ 436252 h 525843"/>
              <a:gd name="connsiteX146" fmla="*/ 284262 w 612283"/>
              <a:gd name="connsiteY146" fmla="*/ 508285 h 525843"/>
              <a:gd name="connsiteX147" fmla="*/ 407439 w 612283"/>
              <a:gd name="connsiteY147" fmla="*/ 522692 h 525843"/>
              <a:gd name="connsiteX148" fmla="*/ 609132 w 612283"/>
              <a:gd name="connsiteY148" fmla="*/ 436252 h 525843"/>
              <a:gd name="connsiteX149" fmla="*/ 609132 w 612283"/>
              <a:gd name="connsiteY149" fmla="*/ 364219 h 525843"/>
              <a:gd name="connsiteX150" fmla="*/ 581039 w 612283"/>
              <a:gd name="connsiteY150" fmla="*/ 313795 h 52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12283" h="525843">
                <a:moveTo>
                  <a:pt x="566632" y="436252"/>
                </a:moveTo>
                <a:cubicBezTo>
                  <a:pt x="566632" y="445616"/>
                  <a:pt x="555827" y="454260"/>
                  <a:pt x="537819" y="460743"/>
                </a:cubicBezTo>
                <a:lnTo>
                  <a:pt x="537819" y="434811"/>
                </a:lnTo>
                <a:cubicBezTo>
                  <a:pt x="547904" y="431930"/>
                  <a:pt x="557988" y="427608"/>
                  <a:pt x="566632" y="423286"/>
                </a:cubicBezTo>
                <a:lnTo>
                  <a:pt x="566632" y="436252"/>
                </a:lnTo>
                <a:close/>
                <a:moveTo>
                  <a:pt x="509006" y="388710"/>
                </a:moveTo>
                <a:lnTo>
                  <a:pt x="509006" y="362778"/>
                </a:lnTo>
                <a:cubicBezTo>
                  <a:pt x="519090" y="359897"/>
                  <a:pt x="529175" y="355575"/>
                  <a:pt x="537819" y="351253"/>
                </a:cubicBezTo>
                <a:lnTo>
                  <a:pt x="537819" y="364219"/>
                </a:lnTo>
                <a:cubicBezTo>
                  <a:pt x="537819" y="373583"/>
                  <a:pt x="527014" y="382227"/>
                  <a:pt x="509006" y="388710"/>
                </a:cubicBezTo>
                <a:close/>
                <a:moveTo>
                  <a:pt x="509006" y="469387"/>
                </a:moveTo>
                <a:cubicBezTo>
                  <a:pt x="500362" y="471548"/>
                  <a:pt x="490277" y="472989"/>
                  <a:pt x="480192" y="474430"/>
                </a:cubicBezTo>
                <a:lnTo>
                  <a:pt x="480192" y="446337"/>
                </a:lnTo>
                <a:cubicBezTo>
                  <a:pt x="489557" y="444896"/>
                  <a:pt x="499641" y="443455"/>
                  <a:pt x="509006" y="442015"/>
                </a:cubicBezTo>
                <a:lnTo>
                  <a:pt x="509006" y="469387"/>
                </a:lnTo>
                <a:close/>
                <a:moveTo>
                  <a:pt x="451379" y="374303"/>
                </a:moveTo>
                <a:cubicBezTo>
                  <a:pt x="460743" y="372863"/>
                  <a:pt x="470828" y="371422"/>
                  <a:pt x="480192" y="369981"/>
                </a:cubicBezTo>
                <a:lnTo>
                  <a:pt x="480192" y="397354"/>
                </a:lnTo>
                <a:cubicBezTo>
                  <a:pt x="471548" y="399515"/>
                  <a:pt x="461464" y="400956"/>
                  <a:pt x="451379" y="402396"/>
                </a:cubicBezTo>
                <a:lnTo>
                  <a:pt x="451379" y="374303"/>
                </a:lnTo>
                <a:close/>
                <a:moveTo>
                  <a:pt x="451379" y="478031"/>
                </a:moveTo>
                <a:cubicBezTo>
                  <a:pt x="442015" y="478752"/>
                  <a:pt x="432650" y="479472"/>
                  <a:pt x="422566" y="479472"/>
                </a:cubicBezTo>
                <a:lnTo>
                  <a:pt x="422566" y="450659"/>
                </a:lnTo>
                <a:cubicBezTo>
                  <a:pt x="431210" y="450659"/>
                  <a:pt x="441294" y="449938"/>
                  <a:pt x="451379" y="449218"/>
                </a:cubicBezTo>
                <a:lnTo>
                  <a:pt x="451379" y="478031"/>
                </a:lnTo>
                <a:close/>
                <a:moveTo>
                  <a:pt x="393752" y="407439"/>
                </a:moveTo>
                <a:lnTo>
                  <a:pt x="393752" y="378625"/>
                </a:lnTo>
                <a:cubicBezTo>
                  <a:pt x="402396" y="378625"/>
                  <a:pt x="412481" y="377905"/>
                  <a:pt x="422566" y="377185"/>
                </a:cubicBezTo>
                <a:lnTo>
                  <a:pt x="422566" y="405998"/>
                </a:lnTo>
                <a:cubicBezTo>
                  <a:pt x="413201" y="406718"/>
                  <a:pt x="403837" y="406718"/>
                  <a:pt x="393752" y="407439"/>
                </a:cubicBezTo>
                <a:close/>
                <a:moveTo>
                  <a:pt x="393752" y="479472"/>
                </a:moveTo>
                <a:cubicBezTo>
                  <a:pt x="383668" y="479472"/>
                  <a:pt x="374303" y="478752"/>
                  <a:pt x="364939" y="478031"/>
                </a:cubicBezTo>
                <a:lnTo>
                  <a:pt x="364939" y="450659"/>
                </a:lnTo>
                <a:cubicBezTo>
                  <a:pt x="369981" y="450659"/>
                  <a:pt x="374303" y="450659"/>
                  <a:pt x="379346" y="450659"/>
                </a:cubicBezTo>
                <a:cubicBezTo>
                  <a:pt x="383668" y="450659"/>
                  <a:pt x="388710" y="450659"/>
                  <a:pt x="393752" y="450659"/>
                </a:cubicBezTo>
                <a:lnTo>
                  <a:pt x="393752" y="479472"/>
                </a:lnTo>
                <a:close/>
                <a:moveTo>
                  <a:pt x="336126" y="377185"/>
                </a:moveTo>
                <a:cubicBezTo>
                  <a:pt x="345490" y="377905"/>
                  <a:pt x="354854" y="378625"/>
                  <a:pt x="364939" y="378625"/>
                </a:cubicBezTo>
                <a:lnTo>
                  <a:pt x="364939" y="407439"/>
                </a:lnTo>
                <a:cubicBezTo>
                  <a:pt x="354854" y="407439"/>
                  <a:pt x="345490" y="406718"/>
                  <a:pt x="336126" y="405998"/>
                </a:cubicBezTo>
                <a:lnTo>
                  <a:pt x="336126" y="377185"/>
                </a:lnTo>
                <a:close/>
                <a:moveTo>
                  <a:pt x="336126" y="474430"/>
                </a:moveTo>
                <a:cubicBezTo>
                  <a:pt x="326041" y="472989"/>
                  <a:pt x="315956" y="471548"/>
                  <a:pt x="307312" y="469387"/>
                </a:cubicBezTo>
                <a:lnTo>
                  <a:pt x="307312" y="446337"/>
                </a:lnTo>
                <a:cubicBezTo>
                  <a:pt x="316677" y="447777"/>
                  <a:pt x="326041" y="448498"/>
                  <a:pt x="336126" y="449218"/>
                </a:cubicBezTo>
                <a:lnTo>
                  <a:pt x="336126" y="474430"/>
                </a:lnTo>
                <a:close/>
                <a:moveTo>
                  <a:pt x="278499" y="397354"/>
                </a:moveTo>
                <a:lnTo>
                  <a:pt x="278499" y="369261"/>
                </a:lnTo>
                <a:cubicBezTo>
                  <a:pt x="287863" y="370702"/>
                  <a:pt x="297228" y="372863"/>
                  <a:pt x="307312" y="373583"/>
                </a:cubicBezTo>
                <a:lnTo>
                  <a:pt x="307312" y="402396"/>
                </a:lnTo>
                <a:cubicBezTo>
                  <a:pt x="297228" y="400956"/>
                  <a:pt x="287143" y="399515"/>
                  <a:pt x="278499" y="397354"/>
                </a:cubicBezTo>
                <a:close/>
                <a:moveTo>
                  <a:pt x="278499" y="460743"/>
                </a:moveTo>
                <a:cubicBezTo>
                  <a:pt x="260491" y="453540"/>
                  <a:pt x="249686" y="444896"/>
                  <a:pt x="249686" y="436252"/>
                </a:cubicBezTo>
                <a:lnTo>
                  <a:pt x="249686" y="434811"/>
                </a:lnTo>
                <a:cubicBezTo>
                  <a:pt x="249686" y="434811"/>
                  <a:pt x="249686" y="434811"/>
                  <a:pt x="250406" y="434811"/>
                </a:cubicBezTo>
                <a:cubicBezTo>
                  <a:pt x="252567" y="435532"/>
                  <a:pt x="254008" y="436252"/>
                  <a:pt x="256169" y="436252"/>
                </a:cubicBezTo>
                <a:cubicBezTo>
                  <a:pt x="263372" y="438413"/>
                  <a:pt x="270575" y="439854"/>
                  <a:pt x="278499" y="441294"/>
                </a:cubicBezTo>
                <a:lnTo>
                  <a:pt x="278499" y="460743"/>
                </a:lnTo>
                <a:close/>
                <a:moveTo>
                  <a:pt x="163246" y="362778"/>
                </a:moveTo>
                <a:cubicBezTo>
                  <a:pt x="168288" y="362778"/>
                  <a:pt x="172610" y="363498"/>
                  <a:pt x="177652" y="363498"/>
                </a:cubicBezTo>
                <a:lnTo>
                  <a:pt x="177652" y="364219"/>
                </a:lnTo>
                <a:cubicBezTo>
                  <a:pt x="177652" y="374303"/>
                  <a:pt x="179813" y="384388"/>
                  <a:pt x="184856" y="392312"/>
                </a:cubicBezTo>
                <a:cubicBezTo>
                  <a:pt x="177652" y="392312"/>
                  <a:pt x="170449" y="391591"/>
                  <a:pt x="163246" y="390871"/>
                </a:cubicBezTo>
                <a:lnTo>
                  <a:pt x="163246" y="362778"/>
                </a:lnTo>
                <a:close/>
                <a:moveTo>
                  <a:pt x="134432" y="276338"/>
                </a:moveTo>
                <a:cubicBezTo>
                  <a:pt x="143797" y="277779"/>
                  <a:pt x="153161" y="279940"/>
                  <a:pt x="163246" y="280660"/>
                </a:cubicBezTo>
                <a:lnTo>
                  <a:pt x="163246" y="309473"/>
                </a:lnTo>
                <a:cubicBezTo>
                  <a:pt x="153161" y="308033"/>
                  <a:pt x="143076" y="306592"/>
                  <a:pt x="134432" y="304431"/>
                </a:cubicBezTo>
                <a:lnTo>
                  <a:pt x="134432" y="276338"/>
                </a:lnTo>
                <a:close/>
                <a:moveTo>
                  <a:pt x="134432" y="387990"/>
                </a:moveTo>
                <a:cubicBezTo>
                  <a:pt x="124348" y="386549"/>
                  <a:pt x="114263" y="385108"/>
                  <a:pt x="105619" y="382947"/>
                </a:cubicBezTo>
                <a:lnTo>
                  <a:pt x="105619" y="354854"/>
                </a:lnTo>
                <a:cubicBezTo>
                  <a:pt x="114983" y="356295"/>
                  <a:pt x="124348" y="358456"/>
                  <a:pt x="134432" y="359176"/>
                </a:cubicBezTo>
                <a:lnTo>
                  <a:pt x="134432" y="387990"/>
                </a:lnTo>
                <a:close/>
                <a:moveTo>
                  <a:pt x="76806" y="270575"/>
                </a:moveTo>
                <a:lnTo>
                  <a:pt x="76806" y="257609"/>
                </a:lnTo>
                <a:cubicBezTo>
                  <a:pt x="85450" y="261931"/>
                  <a:pt x="94814" y="265533"/>
                  <a:pt x="105619" y="268414"/>
                </a:cubicBezTo>
                <a:lnTo>
                  <a:pt x="105619" y="295067"/>
                </a:lnTo>
                <a:cubicBezTo>
                  <a:pt x="87611" y="288584"/>
                  <a:pt x="76806" y="279940"/>
                  <a:pt x="76806" y="270575"/>
                </a:cubicBezTo>
                <a:close/>
                <a:moveTo>
                  <a:pt x="76806" y="374303"/>
                </a:moveTo>
                <a:cubicBezTo>
                  <a:pt x="58797" y="367100"/>
                  <a:pt x="47992" y="358456"/>
                  <a:pt x="47992" y="349812"/>
                </a:cubicBezTo>
                <a:lnTo>
                  <a:pt x="47992" y="336846"/>
                </a:lnTo>
                <a:cubicBezTo>
                  <a:pt x="56636" y="341168"/>
                  <a:pt x="66001" y="344770"/>
                  <a:pt x="76806" y="347651"/>
                </a:cubicBezTo>
                <a:lnTo>
                  <a:pt x="76806" y="374303"/>
                </a:lnTo>
                <a:close/>
                <a:moveTo>
                  <a:pt x="47992" y="149559"/>
                </a:moveTo>
                <a:cubicBezTo>
                  <a:pt x="56636" y="153881"/>
                  <a:pt x="66001" y="157483"/>
                  <a:pt x="76806" y="160364"/>
                </a:cubicBezTo>
                <a:lnTo>
                  <a:pt x="76806" y="187017"/>
                </a:lnTo>
                <a:cubicBezTo>
                  <a:pt x="58797" y="179813"/>
                  <a:pt x="47992" y="171169"/>
                  <a:pt x="47992" y="162525"/>
                </a:cubicBezTo>
                <a:lnTo>
                  <a:pt x="47992" y="149559"/>
                </a:lnTo>
                <a:close/>
                <a:moveTo>
                  <a:pt x="134432" y="172610"/>
                </a:moveTo>
                <a:lnTo>
                  <a:pt x="134432" y="201423"/>
                </a:lnTo>
                <a:cubicBezTo>
                  <a:pt x="124348" y="199983"/>
                  <a:pt x="114263" y="198542"/>
                  <a:pt x="105619" y="196381"/>
                </a:cubicBezTo>
                <a:lnTo>
                  <a:pt x="105619" y="168288"/>
                </a:lnTo>
                <a:cubicBezTo>
                  <a:pt x="114983" y="169729"/>
                  <a:pt x="124348" y="171169"/>
                  <a:pt x="134432" y="172610"/>
                </a:cubicBezTo>
                <a:close/>
                <a:moveTo>
                  <a:pt x="206466" y="47272"/>
                </a:moveTo>
                <a:cubicBezTo>
                  <a:pt x="294346" y="47272"/>
                  <a:pt x="364939" y="66721"/>
                  <a:pt x="364939" y="90492"/>
                </a:cubicBezTo>
                <a:cubicBezTo>
                  <a:pt x="364939" y="114263"/>
                  <a:pt x="294346" y="133712"/>
                  <a:pt x="206466" y="133712"/>
                </a:cubicBezTo>
                <a:cubicBezTo>
                  <a:pt x="118585" y="133712"/>
                  <a:pt x="47992" y="114263"/>
                  <a:pt x="47992" y="90492"/>
                </a:cubicBezTo>
                <a:cubicBezTo>
                  <a:pt x="47992" y="66721"/>
                  <a:pt x="118585" y="47272"/>
                  <a:pt x="206466" y="47272"/>
                </a:cubicBezTo>
                <a:close/>
                <a:moveTo>
                  <a:pt x="249686" y="388710"/>
                </a:moveTo>
                <a:cubicBezTo>
                  <a:pt x="231677" y="381507"/>
                  <a:pt x="220872" y="372863"/>
                  <a:pt x="220872" y="364219"/>
                </a:cubicBezTo>
                <a:lnTo>
                  <a:pt x="220872" y="351253"/>
                </a:lnTo>
                <a:cubicBezTo>
                  <a:pt x="229516" y="355575"/>
                  <a:pt x="238881" y="359176"/>
                  <a:pt x="249686" y="362058"/>
                </a:cubicBezTo>
                <a:lnTo>
                  <a:pt x="249686" y="388710"/>
                </a:lnTo>
                <a:close/>
                <a:moveTo>
                  <a:pt x="336126" y="187017"/>
                </a:moveTo>
                <a:lnTo>
                  <a:pt x="336126" y="161085"/>
                </a:lnTo>
                <a:cubicBezTo>
                  <a:pt x="346210" y="158203"/>
                  <a:pt x="356295" y="153881"/>
                  <a:pt x="364939" y="149559"/>
                </a:cubicBezTo>
                <a:lnTo>
                  <a:pt x="364939" y="162525"/>
                </a:lnTo>
                <a:cubicBezTo>
                  <a:pt x="364939" y="171890"/>
                  <a:pt x="354134" y="180534"/>
                  <a:pt x="336126" y="187017"/>
                </a:cubicBezTo>
                <a:close/>
                <a:moveTo>
                  <a:pt x="278499" y="200703"/>
                </a:moveTo>
                <a:lnTo>
                  <a:pt x="278499" y="172610"/>
                </a:lnTo>
                <a:cubicBezTo>
                  <a:pt x="287863" y="171169"/>
                  <a:pt x="297948" y="169729"/>
                  <a:pt x="307312" y="168288"/>
                </a:cubicBezTo>
                <a:lnTo>
                  <a:pt x="307312" y="195661"/>
                </a:lnTo>
                <a:cubicBezTo>
                  <a:pt x="298668" y="197822"/>
                  <a:pt x="288584" y="199262"/>
                  <a:pt x="278499" y="200703"/>
                </a:cubicBezTo>
                <a:close/>
                <a:moveTo>
                  <a:pt x="220872" y="205745"/>
                </a:moveTo>
                <a:lnTo>
                  <a:pt x="220872" y="176932"/>
                </a:lnTo>
                <a:cubicBezTo>
                  <a:pt x="229516" y="176932"/>
                  <a:pt x="239601" y="176212"/>
                  <a:pt x="249686" y="175491"/>
                </a:cubicBezTo>
                <a:lnTo>
                  <a:pt x="249686" y="204305"/>
                </a:lnTo>
                <a:cubicBezTo>
                  <a:pt x="240321" y="205025"/>
                  <a:pt x="230957" y="205025"/>
                  <a:pt x="220872" y="205745"/>
                </a:cubicBezTo>
                <a:close/>
                <a:moveTo>
                  <a:pt x="163246" y="204305"/>
                </a:moveTo>
                <a:lnTo>
                  <a:pt x="163246" y="175491"/>
                </a:lnTo>
                <a:cubicBezTo>
                  <a:pt x="172610" y="176212"/>
                  <a:pt x="181974" y="176932"/>
                  <a:pt x="192059" y="176932"/>
                </a:cubicBezTo>
                <a:lnTo>
                  <a:pt x="192059" y="205745"/>
                </a:lnTo>
                <a:cubicBezTo>
                  <a:pt x="181974" y="205025"/>
                  <a:pt x="172610" y="205025"/>
                  <a:pt x="163246" y="204305"/>
                </a:cubicBezTo>
                <a:close/>
                <a:moveTo>
                  <a:pt x="537819" y="292185"/>
                </a:moveTo>
                <a:cubicBezTo>
                  <a:pt x="537819" y="315956"/>
                  <a:pt x="467226" y="335405"/>
                  <a:pt x="379346" y="335405"/>
                </a:cubicBezTo>
                <a:cubicBezTo>
                  <a:pt x="291465" y="335405"/>
                  <a:pt x="220872" y="315956"/>
                  <a:pt x="220872" y="292185"/>
                </a:cubicBezTo>
                <a:cubicBezTo>
                  <a:pt x="220872" y="268414"/>
                  <a:pt x="291465" y="248965"/>
                  <a:pt x="379346" y="248965"/>
                </a:cubicBezTo>
                <a:cubicBezTo>
                  <a:pt x="467226" y="248965"/>
                  <a:pt x="537819" y="268414"/>
                  <a:pt x="537819" y="292185"/>
                </a:cubicBezTo>
                <a:close/>
                <a:moveTo>
                  <a:pt x="581039" y="313795"/>
                </a:moveTo>
                <a:lnTo>
                  <a:pt x="581039" y="292185"/>
                </a:lnTo>
                <a:cubicBezTo>
                  <a:pt x="581039" y="258330"/>
                  <a:pt x="554387" y="233838"/>
                  <a:pt x="502523" y="220152"/>
                </a:cubicBezTo>
                <a:cubicBezTo>
                  <a:pt x="483074" y="215110"/>
                  <a:pt x="460743" y="210788"/>
                  <a:pt x="435532" y="208627"/>
                </a:cubicBezTo>
                <a:cubicBezTo>
                  <a:pt x="436252" y="205745"/>
                  <a:pt x="436252" y="202144"/>
                  <a:pt x="436252" y="198542"/>
                </a:cubicBezTo>
                <a:cubicBezTo>
                  <a:pt x="436252" y="178373"/>
                  <a:pt x="426888" y="161085"/>
                  <a:pt x="407439" y="148119"/>
                </a:cubicBezTo>
                <a:lnTo>
                  <a:pt x="407439" y="90492"/>
                </a:lnTo>
                <a:cubicBezTo>
                  <a:pt x="407439" y="56636"/>
                  <a:pt x="380786" y="32145"/>
                  <a:pt x="328922" y="18459"/>
                </a:cubicBezTo>
                <a:cubicBezTo>
                  <a:pt x="295067" y="9094"/>
                  <a:pt x="251847" y="4052"/>
                  <a:pt x="205745" y="4052"/>
                </a:cubicBezTo>
                <a:cubicBezTo>
                  <a:pt x="145237" y="4052"/>
                  <a:pt x="4052" y="12696"/>
                  <a:pt x="4052" y="90492"/>
                </a:cubicBezTo>
                <a:lnTo>
                  <a:pt x="4052" y="162525"/>
                </a:lnTo>
                <a:cubicBezTo>
                  <a:pt x="4052" y="182695"/>
                  <a:pt x="13416" y="199983"/>
                  <a:pt x="32865" y="212949"/>
                </a:cubicBezTo>
                <a:lnTo>
                  <a:pt x="32865" y="226635"/>
                </a:lnTo>
                <a:cubicBezTo>
                  <a:pt x="15577" y="238881"/>
                  <a:pt x="4052" y="255448"/>
                  <a:pt x="4052" y="277779"/>
                </a:cubicBezTo>
                <a:lnTo>
                  <a:pt x="4052" y="349812"/>
                </a:lnTo>
                <a:cubicBezTo>
                  <a:pt x="4052" y="383668"/>
                  <a:pt x="30704" y="408159"/>
                  <a:pt x="82568" y="421845"/>
                </a:cubicBezTo>
                <a:cubicBezTo>
                  <a:pt x="116424" y="431210"/>
                  <a:pt x="159644" y="436252"/>
                  <a:pt x="205745" y="436252"/>
                </a:cubicBezTo>
                <a:cubicBezTo>
                  <a:pt x="205745" y="470108"/>
                  <a:pt x="232398" y="494599"/>
                  <a:pt x="284262" y="508285"/>
                </a:cubicBezTo>
                <a:cubicBezTo>
                  <a:pt x="318117" y="517650"/>
                  <a:pt x="361337" y="522692"/>
                  <a:pt x="407439" y="522692"/>
                </a:cubicBezTo>
                <a:cubicBezTo>
                  <a:pt x="467947" y="522692"/>
                  <a:pt x="609132" y="514048"/>
                  <a:pt x="609132" y="436252"/>
                </a:cubicBezTo>
                <a:lnTo>
                  <a:pt x="609132" y="364219"/>
                </a:lnTo>
                <a:cubicBezTo>
                  <a:pt x="609852" y="344049"/>
                  <a:pt x="600488" y="326761"/>
                  <a:pt x="581039" y="313795"/>
                </a:cubicBezTo>
                <a:close/>
              </a:path>
            </a:pathLst>
          </a:custGeom>
          <a:solidFill>
            <a:schemeClr val="tx1">
              <a:lumMod val="75000"/>
              <a:lumOff val="25000"/>
            </a:schemeClr>
          </a:solidFill>
          <a:ln w="7144" cap="flat">
            <a:noFill/>
            <a:prstDash val="solid"/>
            <a:miter/>
          </a:ln>
        </p:spPr>
        <p:txBody>
          <a:bodyPr rtlCol="0" anchor="ctr"/>
          <a:lstStyle/>
          <a:p>
            <a:endParaRPr lang="el-GR"/>
          </a:p>
        </p:txBody>
      </p:sp>
      <p:sp>
        <p:nvSpPr>
          <p:cNvPr id="34" name="Ορθογώνιο 6" descr="Πλαίσιο επισήμανσης.">
            <a:extLst>
              <a:ext uri="{FF2B5EF4-FFF2-40B4-BE49-F238E27FC236}">
                <a16:creationId xmlns:a16="http://schemas.microsoft.com/office/drawing/2014/main" xmlns="" id="{26A1FDBC-3406-4CF9-92EC-457716616941}"/>
              </a:ext>
            </a:extLst>
          </p:cNvPr>
          <p:cNvSpPr/>
          <p:nvPr/>
        </p:nvSpPr>
        <p:spPr>
          <a:xfrm rot="10800000" flipV="1">
            <a:off x="5301280" y="5415221"/>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5" name="Text Placeholder 24">
            <a:extLst>
              <a:ext uri="{FF2B5EF4-FFF2-40B4-BE49-F238E27FC236}">
                <a16:creationId xmlns:a16="http://schemas.microsoft.com/office/drawing/2014/main" xmlns="" id="{8AA52702-C0F1-45D5-952C-F54F410FF61C}"/>
              </a:ext>
            </a:extLst>
          </p:cNvPr>
          <p:cNvSpPr txBox="1">
            <a:spLocks/>
          </p:cNvSpPr>
          <p:nvPr/>
        </p:nvSpPr>
        <p:spPr>
          <a:xfrm>
            <a:off x="5340596" y="5709371"/>
            <a:ext cx="2560949" cy="2743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dirty="0"/>
              <a:t>Η άτυπη οργάνωση</a:t>
            </a:r>
          </a:p>
        </p:txBody>
      </p:sp>
      <p:sp>
        <p:nvSpPr>
          <p:cNvPr id="41" name="Ορθογώνιο 6" descr="Πλαίσιο επισήμανσης.">
            <a:extLst>
              <a:ext uri="{FF2B5EF4-FFF2-40B4-BE49-F238E27FC236}">
                <a16:creationId xmlns:a16="http://schemas.microsoft.com/office/drawing/2014/main" xmlns="" id="{988124B7-3CE5-473D-A6C5-2A1CAAD5FCEF}"/>
              </a:ext>
            </a:extLst>
          </p:cNvPr>
          <p:cNvSpPr/>
          <p:nvPr/>
        </p:nvSpPr>
        <p:spPr>
          <a:xfrm rot="10800000" flipV="1">
            <a:off x="9015421" y="5395780"/>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2" name="Text Placeholder 24">
            <a:extLst>
              <a:ext uri="{FF2B5EF4-FFF2-40B4-BE49-F238E27FC236}">
                <a16:creationId xmlns:a16="http://schemas.microsoft.com/office/drawing/2014/main" xmlns="" id="{29F9706C-4334-42F1-A8E8-9E16F43ACF2D}"/>
              </a:ext>
            </a:extLst>
          </p:cNvPr>
          <p:cNvSpPr txBox="1">
            <a:spLocks/>
          </p:cNvSpPr>
          <p:nvPr/>
        </p:nvSpPr>
        <p:spPr>
          <a:xfrm>
            <a:off x="8855080" y="5695883"/>
            <a:ext cx="2954450" cy="28785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800" b="1" dirty="0"/>
              <a:t>Το </a:t>
            </a:r>
            <a:r>
              <a:rPr lang="el-GR" sz="1800" b="1" dirty="0" err="1"/>
              <a:t>κοινωνικοψυχολογικό</a:t>
            </a:r>
            <a:r>
              <a:rPr lang="el-GR" sz="1800" b="1" dirty="0"/>
              <a:t> κίνητρο</a:t>
            </a:r>
          </a:p>
        </p:txBody>
      </p:sp>
      <p:sp>
        <p:nvSpPr>
          <p:cNvPr id="22" name="Γραφικό 20" descr="Χαρτί">
            <a:extLst>
              <a:ext uri="{FF2B5EF4-FFF2-40B4-BE49-F238E27FC236}">
                <a16:creationId xmlns:a16="http://schemas.microsoft.com/office/drawing/2014/main" xmlns="" id="{D3EA4843-9837-4B30-A7BF-4A13A46DEF25}"/>
              </a:ext>
            </a:extLst>
          </p:cNvPr>
          <p:cNvSpPr/>
          <p:nvPr/>
        </p:nvSpPr>
        <p:spPr>
          <a:xfrm>
            <a:off x="6378794" y="4647896"/>
            <a:ext cx="419599" cy="610629"/>
          </a:xfrm>
          <a:custGeom>
            <a:avLst/>
            <a:gdLst>
              <a:gd name="connsiteX0" fmla="*/ 64294 w 600075"/>
              <a:gd name="connsiteY0" fmla="*/ 711994 h 771525"/>
              <a:gd name="connsiteX1" fmla="*/ 64294 w 600075"/>
              <a:gd name="connsiteY1" fmla="*/ 64294 h 771525"/>
              <a:gd name="connsiteX2" fmla="*/ 330994 w 600075"/>
              <a:gd name="connsiteY2" fmla="*/ 64294 h 771525"/>
              <a:gd name="connsiteX3" fmla="*/ 330994 w 600075"/>
              <a:gd name="connsiteY3" fmla="*/ 264319 h 771525"/>
              <a:gd name="connsiteX4" fmla="*/ 540544 w 600075"/>
              <a:gd name="connsiteY4" fmla="*/ 264319 h 771525"/>
              <a:gd name="connsiteX5" fmla="*/ 540544 w 600075"/>
              <a:gd name="connsiteY5" fmla="*/ 711994 h 771525"/>
              <a:gd name="connsiteX6" fmla="*/ 64294 w 600075"/>
              <a:gd name="connsiteY6" fmla="*/ 711994 h 771525"/>
              <a:gd name="connsiteX7" fmla="*/ 388144 w 600075"/>
              <a:gd name="connsiteY7" fmla="*/ 88106 h 771525"/>
              <a:gd name="connsiteX8" fmla="*/ 507206 w 600075"/>
              <a:gd name="connsiteY8" fmla="*/ 207169 h 771525"/>
              <a:gd name="connsiteX9" fmla="*/ 388144 w 600075"/>
              <a:gd name="connsiteY9" fmla="*/ 207169 h 771525"/>
              <a:gd name="connsiteX10" fmla="*/ 388144 w 600075"/>
              <a:gd name="connsiteY10" fmla="*/ 88106 h 771525"/>
              <a:gd name="connsiteX11" fmla="*/ 388144 w 600075"/>
              <a:gd name="connsiteY11" fmla="*/ 7144 h 771525"/>
              <a:gd name="connsiteX12" fmla="*/ 7144 w 600075"/>
              <a:gd name="connsiteY12" fmla="*/ 7144 h 771525"/>
              <a:gd name="connsiteX13" fmla="*/ 7144 w 600075"/>
              <a:gd name="connsiteY13" fmla="*/ 769144 h 771525"/>
              <a:gd name="connsiteX14" fmla="*/ 597694 w 600075"/>
              <a:gd name="connsiteY14" fmla="*/ 769144 h 771525"/>
              <a:gd name="connsiteX15" fmla="*/ 597694 w 600075"/>
              <a:gd name="connsiteY15" fmla="*/ 216694 h 771525"/>
              <a:gd name="connsiteX16" fmla="*/ 388144 w 600075"/>
              <a:gd name="connsiteY16" fmla="*/ 71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0075" h="771525">
                <a:moveTo>
                  <a:pt x="64294" y="711994"/>
                </a:moveTo>
                <a:lnTo>
                  <a:pt x="64294" y="64294"/>
                </a:lnTo>
                <a:lnTo>
                  <a:pt x="330994" y="64294"/>
                </a:lnTo>
                <a:lnTo>
                  <a:pt x="330994" y="264319"/>
                </a:lnTo>
                <a:lnTo>
                  <a:pt x="540544" y="264319"/>
                </a:lnTo>
                <a:lnTo>
                  <a:pt x="540544" y="711994"/>
                </a:lnTo>
                <a:lnTo>
                  <a:pt x="64294" y="711994"/>
                </a:lnTo>
                <a:close/>
                <a:moveTo>
                  <a:pt x="388144" y="88106"/>
                </a:moveTo>
                <a:lnTo>
                  <a:pt x="507206" y="207169"/>
                </a:lnTo>
                <a:lnTo>
                  <a:pt x="388144" y="207169"/>
                </a:lnTo>
                <a:lnTo>
                  <a:pt x="388144" y="88106"/>
                </a:lnTo>
                <a:close/>
                <a:moveTo>
                  <a:pt x="388144" y="7144"/>
                </a:moveTo>
                <a:lnTo>
                  <a:pt x="7144" y="7144"/>
                </a:lnTo>
                <a:lnTo>
                  <a:pt x="7144" y="769144"/>
                </a:lnTo>
                <a:lnTo>
                  <a:pt x="597694" y="769144"/>
                </a:lnTo>
                <a:lnTo>
                  <a:pt x="597694" y="216694"/>
                </a:lnTo>
                <a:lnTo>
                  <a:pt x="388144" y="7144"/>
                </a:lnTo>
                <a:close/>
              </a:path>
            </a:pathLst>
          </a:custGeom>
          <a:solidFill>
            <a:schemeClr val="tx1">
              <a:lumMod val="75000"/>
              <a:lumOff val="25000"/>
            </a:schemeClr>
          </a:solidFill>
          <a:ln w="9525" cap="flat">
            <a:noFill/>
            <a:prstDash val="solid"/>
            <a:miter/>
          </a:ln>
        </p:spPr>
        <p:txBody>
          <a:bodyPr rtlCol="0" anchor="ctr"/>
          <a:lstStyle/>
          <a:p>
            <a:endParaRPr lang="el-GR"/>
          </a:p>
        </p:txBody>
      </p:sp>
      <p:sp>
        <p:nvSpPr>
          <p:cNvPr id="25" name="Γραφικό 23" descr="Νερό">
            <a:extLst>
              <a:ext uri="{FF2B5EF4-FFF2-40B4-BE49-F238E27FC236}">
                <a16:creationId xmlns:a16="http://schemas.microsoft.com/office/drawing/2014/main" xmlns="" id="{1F0FC1DF-F4A2-4EBF-90D0-2ABC0360E2EC}"/>
              </a:ext>
            </a:extLst>
          </p:cNvPr>
          <p:cNvSpPr/>
          <p:nvPr/>
        </p:nvSpPr>
        <p:spPr>
          <a:xfrm>
            <a:off x="10212677" y="4717870"/>
            <a:ext cx="232443" cy="442830"/>
          </a:xfrm>
          <a:custGeom>
            <a:avLst/>
            <a:gdLst>
              <a:gd name="connsiteX0" fmla="*/ 245269 w 485775"/>
              <a:gd name="connsiteY0" fmla="*/ 7144 h 733425"/>
              <a:gd name="connsiteX1" fmla="*/ 7144 w 485775"/>
              <a:gd name="connsiteY1" fmla="*/ 492919 h 733425"/>
              <a:gd name="connsiteX2" fmla="*/ 245269 w 485775"/>
              <a:gd name="connsiteY2" fmla="*/ 731044 h 733425"/>
              <a:gd name="connsiteX3" fmla="*/ 483394 w 485775"/>
              <a:gd name="connsiteY3" fmla="*/ 492919 h 733425"/>
              <a:gd name="connsiteX4" fmla="*/ 245269 w 485775"/>
              <a:gd name="connsiteY4" fmla="*/ 7144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733425">
                <a:moveTo>
                  <a:pt x="245269" y="7144"/>
                </a:moveTo>
                <a:cubicBezTo>
                  <a:pt x="245269" y="7144"/>
                  <a:pt x="7144" y="342424"/>
                  <a:pt x="7144" y="492919"/>
                </a:cubicBezTo>
                <a:cubicBezTo>
                  <a:pt x="7144" y="624364"/>
                  <a:pt x="113824" y="731044"/>
                  <a:pt x="245269" y="731044"/>
                </a:cubicBezTo>
                <a:cubicBezTo>
                  <a:pt x="376714" y="731044"/>
                  <a:pt x="483394" y="624364"/>
                  <a:pt x="483394" y="492919"/>
                </a:cubicBezTo>
                <a:cubicBezTo>
                  <a:pt x="483394" y="341471"/>
                  <a:pt x="245269" y="7144"/>
                  <a:pt x="245269" y="7144"/>
                </a:cubicBezTo>
                <a:close/>
              </a:path>
            </a:pathLst>
          </a:custGeom>
          <a:solidFill>
            <a:schemeClr val="tx1">
              <a:lumMod val="75000"/>
              <a:lumOff val="25000"/>
            </a:schemeClr>
          </a:solidFill>
          <a:ln w="9525" cap="flat">
            <a:noFill/>
            <a:prstDash val="solid"/>
            <a:miter/>
          </a:ln>
        </p:spPr>
        <p:txBody>
          <a:bodyPr rtlCol="0" anchor="ctr"/>
          <a:lstStyle/>
          <a:p>
            <a:endParaRPr lang="el-GR"/>
          </a:p>
        </p:txBody>
      </p:sp>
      <p:sp>
        <p:nvSpPr>
          <p:cNvPr id="58" name="Θέση περιεχομένου 3">
            <a:extLst>
              <a:ext uri="{FF2B5EF4-FFF2-40B4-BE49-F238E27FC236}">
                <a16:creationId xmlns:a16="http://schemas.microsoft.com/office/drawing/2014/main" xmlns="" id="{5CFD38FF-B8E6-4507-A0C6-CA11387129BE}"/>
              </a:ext>
            </a:extLst>
          </p:cNvPr>
          <p:cNvSpPr txBox="1">
            <a:spLocks/>
          </p:cNvSpPr>
          <p:nvPr/>
        </p:nvSpPr>
        <p:spPr>
          <a:xfrm>
            <a:off x="4793188" y="817623"/>
            <a:ext cx="7398812" cy="520359"/>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600" dirty="0"/>
              <a:t>Μέρος Δεύτερο</a:t>
            </a:r>
          </a:p>
        </p:txBody>
      </p:sp>
    </p:spTree>
    <p:extLst>
      <p:ext uri="{BB962C8B-B14F-4D97-AF65-F5344CB8AC3E}">
        <p14:creationId xmlns:p14="http://schemas.microsoft.com/office/powerpoint/2010/main" xmlns="" val="139856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quarter" idx="18"/>
          </p:nvPr>
        </p:nvSpPr>
        <p:spPr>
          <a:xfrm>
            <a:off x="1764930" y="513936"/>
            <a:ext cx="3608098" cy="462915"/>
          </a:xfrm>
        </p:spPr>
        <p:txBody>
          <a:bodyPr rtlCol="0"/>
          <a:lstStyle/>
          <a:p>
            <a:pPr marL="0" indent="0" algn="ctr">
              <a:buNone/>
            </a:pPr>
            <a:r>
              <a:rPr lang="el-GR" dirty="0"/>
              <a:t>Δεν πρέπει να συγχέονται:</a:t>
            </a:r>
          </a:p>
        </p:txBody>
      </p:sp>
      <p:sp>
        <p:nvSpPr>
          <p:cNvPr id="2" name="Τίτλος 1"/>
          <p:cNvSpPr>
            <a:spLocks noGrp="1"/>
          </p:cNvSpPr>
          <p:nvPr>
            <p:ph type="ctrTitle"/>
          </p:nvPr>
        </p:nvSpPr>
        <p:spPr>
          <a:xfrm>
            <a:off x="7189470" y="494665"/>
            <a:ext cx="4860290" cy="5522595"/>
          </a:xfrm>
        </p:spPr>
        <p:txBody>
          <a:bodyPr rtlCol="0"/>
          <a:lstStyle/>
          <a:p>
            <a:pPr algn="ctr"/>
            <a:r>
              <a:rPr lang="el-GR" sz="3600" b="1" dirty="0"/>
              <a:t>Επεξήγηση</a:t>
            </a:r>
            <a:endParaRPr lang="el-GR" sz="3600" dirty="0"/>
          </a:p>
        </p:txBody>
      </p:sp>
      <p:pic>
        <p:nvPicPr>
          <p:cNvPr id="10" name="Θέση εικόνας 9" descr="Εικόνα παραθύρων κτιρίου"/>
          <p:cNvPicPr>
            <a:picLocks noGrp="1" noChangeAspect="1"/>
          </p:cNvPicPr>
          <p:nvPr>
            <p:ph type="pic" sz="quarter" idx="16"/>
          </p:nvPr>
        </p:nvPicPr>
        <p:blipFill>
          <a:blip r:embed="rId3"/>
          <a:stretch>
            <a:fillRect/>
          </a:stretch>
        </p:blipFill>
        <p:spPr>
          <a:xfrm>
            <a:off x="7460092" y="759605"/>
            <a:ext cx="1872000" cy="1872000"/>
          </a:xfrm>
        </p:spPr>
      </p:pic>
      <p:pic>
        <p:nvPicPr>
          <p:cNvPr id="12" name="Θέση εικόνας 11" descr="Κοντινή εικόνα εσωτερικού υλικού δόμησης"/>
          <p:cNvPicPr>
            <a:picLocks noGrp="1" noChangeAspect="1"/>
          </p:cNvPicPr>
          <p:nvPr>
            <p:ph type="pic" sz="quarter" idx="17"/>
          </p:nvPr>
        </p:nvPicPr>
        <p:blipFill>
          <a:blip r:embed="rId4"/>
          <a:stretch>
            <a:fillRect/>
          </a:stretch>
        </p:blipFill>
        <p:spPr>
          <a:xfrm>
            <a:off x="9713594" y="767558"/>
            <a:ext cx="1872000" cy="1865922"/>
          </a:xfrm>
        </p:spPr>
      </p:pic>
      <p:sp>
        <p:nvSpPr>
          <p:cNvPr id="5" name="Θέση υποσέλιδου 4"/>
          <p:cNvSpPr>
            <a:spLocks noGrp="1"/>
          </p:cNvSpPr>
          <p:nvPr>
            <p:ph type="ftr" sz="quarter" idx="12"/>
          </p:nvPr>
        </p:nvSpPr>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p:txBody>
          <a:bodyPr rtlCol="0"/>
          <a:lstStyle/>
          <a:p>
            <a:pPr rtl="0"/>
            <a:fld id="{19B51A1E-902D-48AF-9020-955120F399B6}" type="slidenum">
              <a:rPr lang="el-GR" smtClean="0"/>
              <a:pPr rtl="0"/>
              <a:t>8</a:t>
            </a:fld>
            <a:endParaRPr lang="el-GR" dirty="0"/>
          </a:p>
        </p:txBody>
      </p:sp>
      <p:sp>
        <p:nvSpPr>
          <p:cNvPr id="55" name="TextBox 37"/>
          <p:cNvSpPr txBox="1"/>
          <p:nvPr/>
        </p:nvSpPr>
        <p:spPr>
          <a:xfrm>
            <a:off x="9792957"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
        <p:nvSpPr>
          <p:cNvPr id="13" name="TextBox 37">
            <a:extLst>
              <a:ext uri="{FF2B5EF4-FFF2-40B4-BE49-F238E27FC236}">
                <a16:creationId xmlns:a16="http://schemas.microsoft.com/office/drawing/2014/main" xmlns="" id="{D84BD926-C760-4DAE-80C0-7BA1F6D4F535}"/>
              </a:ext>
            </a:extLst>
          </p:cNvPr>
          <p:cNvSpPr txBox="1"/>
          <p:nvPr/>
        </p:nvSpPr>
        <p:spPr>
          <a:xfrm>
            <a:off x="7636435" y="2646254"/>
            <a:ext cx="1334106" cy="130556"/>
          </a:xfrm>
          <a:prstGeom prst="rect">
            <a:avLst/>
          </a:prstGeom>
          <a:solidFill>
            <a:schemeClr val="bg1"/>
          </a:solidFill>
        </p:spPr>
        <p:txBody>
          <a:bodyPr wrap="square" rtlCol="0">
            <a:spAutoFit/>
          </a:bodyPr>
          <a:lstStyle/>
          <a:p>
            <a:endParaRPr lang="el-GR" sz="800" dirty="0">
              <a:solidFill>
                <a:schemeClr val="bg1"/>
              </a:solidFill>
            </a:endParaRPr>
          </a:p>
        </p:txBody>
      </p:sp>
      <p:sp>
        <p:nvSpPr>
          <p:cNvPr id="14" name="Θέση κειμένου 5">
            <a:extLst>
              <a:ext uri="{FF2B5EF4-FFF2-40B4-BE49-F238E27FC236}">
                <a16:creationId xmlns:a16="http://schemas.microsoft.com/office/drawing/2014/main" xmlns="" id="{059D96B5-82D3-405D-B465-77AC6ECA8146}"/>
              </a:ext>
            </a:extLst>
          </p:cNvPr>
          <p:cNvSpPr txBox="1">
            <a:spLocks/>
          </p:cNvSpPr>
          <p:nvPr/>
        </p:nvSpPr>
        <p:spPr>
          <a:xfrm>
            <a:off x="738564" y="1979855"/>
            <a:ext cx="2268125"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Εντατικοποίηση της εργασίας</a:t>
            </a:r>
          </a:p>
        </p:txBody>
      </p:sp>
      <p:sp>
        <p:nvSpPr>
          <p:cNvPr id="20" name="Θέση κειμένου 5">
            <a:extLst>
              <a:ext uri="{FF2B5EF4-FFF2-40B4-BE49-F238E27FC236}">
                <a16:creationId xmlns:a16="http://schemas.microsoft.com/office/drawing/2014/main" xmlns="" id="{C884C3C2-0F88-4D3C-8E7A-998E967553B5}"/>
              </a:ext>
            </a:extLst>
          </p:cNvPr>
          <p:cNvSpPr txBox="1">
            <a:spLocks/>
          </p:cNvSpPr>
          <p:nvPr/>
        </p:nvSpPr>
        <p:spPr>
          <a:xfrm>
            <a:off x="3998036" y="1979855"/>
            <a:ext cx="2832531"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t>Αύξηση της παραγωγικότητας εργασίας</a:t>
            </a:r>
          </a:p>
        </p:txBody>
      </p:sp>
      <p:sp>
        <p:nvSpPr>
          <p:cNvPr id="21" name="Text Placeholder 24">
            <a:extLst>
              <a:ext uri="{FF2B5EF4-FFF2-40B4-BE49-F238E27FC236}">
                <a16:creationId xmlns:a16="http://schemas.microsoft.com/office/drawing/2014/main" xmlns="" id="{5BBDE64A-6328-4E21-90D1-751B4DF4F54A}"/>
              </a:ext>
            </a:extLst>
          </p:cNvPr>
          <p:cNvSpPr txBox="1">
            <a:spLocks/>
          </p:cNvSpPr>
          <p:nvPr/>
        </p:nvSpPr>
        <p:spPr>
          <a:xfrm>
            <a:off x="3855516" y="2885181"/>
            <a:ext cx="3117570"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lgn="ctr">
              <a:buNone/>
            </a:pPr>
            <a:r>
              <a:rPr lang="el-GR" sz="1400" dirty="0"/>
              <a:t>Υπάρχει όταν με τον αυτό ρυθμό εργασίας, ο αυτός αριθμός εργαζομένων παράγει μία μεγαλύτερη ποσότητα προϊόντων-εμπορευμάτων</a:t>
            </a:r>
          </a:p>
          <a:p>
            <a:pPr algn="ctr"/>
            <a:endParaRPr lang="el-GR" dirty="0"/>
          </a:p>
          <a:p>
            <a:pPr algn="ctr"/>
            <a:r>
              <a:rPr lang="el-GR" dirty="0"/>
              <a:t> </a:t>
            </a:r>
          </a:p>
        </p:txBody>
      </p:sp>
      <p:pic>
        <p:nvPicPr>
          <p:cNvPr id="6" name="Γραφικό 5" descr="Περπάτημα">
            <a:extLst>
              <a:ext uri="{FF2B5EF4-FFF2-40B4-BE49-F238E27FC236}">
                <a16:creationId xmlns:a16="http://schemas.microsoft.com/office/drawing/2014/main" xmlns="" id="{C6A9EFB9-5DDF-41ED-99F8-B0E2BE281F1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5056" y="1662201"/>
            <a:ext cx="636069" cy="636069"/>
          </a:xfrm>
          <a:prstGeom prst="rect">
            <a:avLst/>
          </a:prstGeom>
        </p:spPr>
      </p:pic>
      <p:sp>
        <p:nvSpPr>
          <p:cNvPr id="26" name="Ορθογώνιο 6" descr="Πλαίσιο επισήμανσης.">
            <a:extLst>
              <a:ext uri="{FF2B5EF4-FFF2-40B4-BE49-F238E27FC236}">
                <a16:creationId xmlns:a16="http://schemas.microsoft.com/office/drawing/2014/main" xmlns="" id="{58C2BD62-295E-40DD-B479-BDB1A2925D7E}"/>
              </a:ext>
            </a:extLst>
          </p:cNvPr>
          <p:cNvSpPr/>
          <p:nvPr/>
        </p:nvSpPr>
        <p:spPr>
          <a:xfrm rot="10800000" flipV="1">
            <a:off x="578988" y="2564828"/>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sp>
        <p:nvSpPr>
          <p:cNvPr id="27" name="Ορθογώνιο 6" descr="Πλαίσιο επισήμανσης.">
            <a:extLst>
              <a:ext uri="{FF2B5EF4-FFF2-40B4-BE49-F238E27FC236}">
                <a16:creationId xmlns:a16="http://schemas.microsoft.com/office/drawing/2014/main" xmlns="" id="{16A8833F-422B-4B2D-A8B7-E0351A04DE50}"/>
              </a:ext>
            </a:extLst>
          </p:cNvPr>
          <p:cNvSpPr/>
          <p:nvPr/>
        </p:nvSpPr>
        <p:spPr>
          <a:xfrm rot="10800000" flipV="1">
            <a:off x="4126415" y="2613874"/>
            <a:ext cx="2575774" cy="77267"/>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solidFill>
                <a:schemeClr val="bg2">
                  <a:lumMod val="75000"/>
                </a:schemeClr>
              </a:solidFill>
            </a:endParaRPr>
          </a:p>
        </p:txBody>
      </p:sp>
      <p:pic>
        <p:nvPicPr>
          <p:cNvPr id="9" name="Γραφικό 8" descr="Ανοδική τάση">
            <a:extLst>
              <a:ext uri="{FF2B5EF4-FFF2-40B4-BE49-F238E27FC236}">
                <a16:creationId xmlns:a16="http://schemas.microsoft.com/office/drawing/2014/main" xmlns="" id="{4DA3860B-BFF0-4851-B471-3A55DA74A94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568979" y="1662201"/>
            <a:ext cx="573074" cy="635307"/>
          </a:xfrm>
          <a:prstGeom prst="rect">
            <a:avLst/>
          </a:prstGeom>
        </p:spPr>
      </p:pic>
      <p:sp>
        <p:nvSpPr>
          <p:cNvPr id="30" name="Text Placeholder 24">
            <a:extLst>
              <a:ext uri="{FF2B5EF4-FFF2-40B4-BE49-F238E27FC236}">
                <a16:creationId xmlns:a16="http://schemas.microsoft.com/office/drawing/2014/main" xmlns="" id="{64FA7217-53EE-48A4-884E-265AADD5AC21}"/>
              </a:ext>
            </a:extLst>
          </p:cNvPr>
          <p:cNvSpPr txBox="1">
            <a:spLocks/>
          </p:cNvSpPr>
          <p:nvPr/>
        </p:nvSpPr>
        <p:spPr>
          <a:xfrm>
            <a:off x="601873" y="4560493"/>
            <a:ext cx="6507285" cy="7715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dirty="0"/>
              <a:t>Η πρόοδος που διαπιστώνεται, πρέπει τότε να αποδοθεί στην πρόοδο της τεχνικής αποτελεσματικότητας των παραγωγικών μέσων που χρησιμοποιούνται</a:t>
            </a:r>
          </a:p>
          <a:p>
            <a:pPr algn="ctr"/>
            <a:endParaRPr lang="el-GR" sz="1800" dirty="0"/>
          </a:p>
          <a:p>
            <a:pPr algn="ctr"/>
            <a:r>
              <a:rPr lang="el-GR" sz="1800" dirty="0"/>
              <a:t> </a:t>
            </a:r>
          </a:p>
        </p:txBody>
      </p:sp>
      <p:pic>
        <p:nvPicPr>
          <p:cNvPr id="13314" name="Picture 2" descr="ÎÏÎ¿ÏÎ­Î»ÎµÏÎ¼Î± ÎµÎ¹ÎºÏÎ½Î±Ï Î³Î¹Î± PRODUCTIVITY black white images">
            <a:extLst>
              <a:ext uri="{FF2B5EF4-FFF2-40B4-BE49-F238E27FC236}">
                <a16:creationId xmlns:a16="http://schemas.microsoft.com/office/drawing/2014/main" xmlns="" id="{53C239CE-26C2-4D6B-9E28-6A46029681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460092" y="759604"/>
            <a:ext cx="4125502" cy="18614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508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σχέδια μεταλλικών ραφιών βιβλίων σε οροφή"/>
          <p:cNvPicPr>
            <a:picLocks noGrp="1" noChangeAspect="1"/>
          </p:cNvPicPr>
          <p:nvPr>
            <p:ph type="pic" sz="quarter" idx="13"/>
          </p:nvPr>
        </p:nvPicPr>
        <p:blipFill>
          <a:blip r:embed="rId3"/>
          <a:stretch>
            <a:fillRect/>
          </a:stretch>
        </p:blipFill>
        <p:spPr>
          <a:xfrm>
            <a:off x="0" y="1698"/>
            <a:ext cx="12192000" cy="6010054"/>
          </a:xfrm>
        </p:spPr>
      </p:pic>
      <p:sp>
        <p:nvSpPr>
          <p:cNvPr id="3" name="Τίτλος 2"/>
          <p:cNvSpPr>
            <a:spLocks noGrp="1"/>
          </p:cNvSpPr>
          <p:nvPr>
            <p:ph type="ctrTitle"/>
          </p:nvPr>
        </p:nvSpPr>
        <p:spPr>
          <a:xfrm>
            <a:off x="7189200" y="163897"/>
            <a:ext cx="4860000" cy="5724000"/>
          </a:xfrm>
        </p:spPr>
        <p:txBody>
          <a:bodyPr rtlCol="0"/>
          <a:lstStyle/>
          <a:p>
            <a:r>
              <a:rPr lang="el-GR" sz="4000" dirty="0"/>
              <a:t/>
            </a:r>
            <a:br>
              <a:rPr lang="el-GR" sz="4000" dirty="0"/>
            </a:br>
            <a:r>
              <a:rPr lang="el-GR" sz="4000" dirty="0"/>
              <a:t/>
            </a:r>
            <a:br>
              <a:rPr lang="el-GR" sz="4000" dirty="0"/>
            </a:br>
            <a:r>
              <a:rPr lang="el-GR" sz="4000" dirty="0"/>
              <a:t/>
            </a:r>
            <a:br>
              <a:rPr lang="el-GR" sz="4000" dirty="0"/>
            </a:br>
            <a:r>
              <a:rPr lang="el-GR" sz="4000" dirty="0"/>
              <a:t/>
            </a:r>
            <a:br>
              <a:rPr lang="el-GR" sz="4000" dirty="0"/>
            </a:br>
            <a:r>
              <a:rPr lang="el-GR" sz="4000" dirty="0"/>
              <a:t/>
            </a:r>
            <a:br>
              <a:rPr lang="el-GR" sz="4000" dirty="0"/>
            </a:br>
            <a:r>
              <a:rPr lang="el-GR" sz="4000" dirty="0"/>
              <a:t/>
            </a:r>
            <a:br>
              <a:rPr lang="el-GR" sz="4000" dirty="0"/>
            </a:br>
            <a:r>
              <a:rPr lang="el-GR" sz="4000" dirty="0"/>
              <a:t/>
            </a:r>
            <a:br>
              <a:rPr lang="el-GR" sz="4000" dirty="0"/>
            </a:br>
            <a:r>
              <a:rPr lang="el-GR" sz="3600" dirty="0"/>
              <a:t>Το θεωρητικό πλαίσιο του </a:t>
            </a:r>
            <a:r>
              <a:rPr lang="el-GR" sz="3600" dirty="0" err="1"/>
              <a:t>Τεϊλορισμού</a:t>
            </a:r>
            <a:endParaRPr lang="el-GR" sz="3600" dirty="0"/>
          </a:p>
        </p:txBody>
      </p:sp>
      <p:sp>
        <p:nvSpPr>
          <p:cNvPr id="9" name="Ορθογώνιο 6" descr="Διαχωριστική γραμμή επισήμανσης"/>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6" descr="Διαχωριστικό επισήμανσης κάτω εικόνας"/>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1" fmla="*/ 4330700 w 4422140"/>
              <a:gd name="connsiteY0-2" fmla="*/ 0 h 588834"/>
              <a:gd name="connsiteX1-3" fmla="*/ 4330700 w 4422140"/>
              <a:gd name="connsiteY1-4" fmla="*/ 588834 h 588834"/>
              <a:gd name="connsiteX2-5" fmla="*/ 0 w 4422140"/>
              <a:gd name="connsiteY2-6" fmla="*/ 588834 h 588834"/>
              <a:gd name="connsiteX3-7" fmla="*/ 0 w 4422140"/>
              <a:gd name="connsiteY3-8" fmla="*/ 0 h 588834"/>
              <a:gd name="connsiteX4-9" fmla="*/ 4422140 w 4422140"/>
              <a:gd name="connsiteY4-10" fmla="*/ 91440 h 588834"/>
              <a:gd name="connsiteX0-11" fmla="*/ 4330700 w 4330700"/>
              <a:gd name="connsiteY0-12" fmla="*/ 0 h 588834"/>
              <a:gd name="connsiteX1-13" fmla="*/ 4330700 w 4330700"/>
              <a:gd name="connsiteY1-14" fmla="*/ 588834 h 588834"/>
              <a:gd name="connsiteX2-15" fmla="*/ 0 w 4330700"/>
              <a:gd name="connsiteY2-16" fmla="*/ 588834 h 588834"/>
              <a:gd name="connsiteX3-17" fmla="*/ 0 w 4330700"/>
              <a:gd name="connsiteY3-18" fmla="*/ 0 h 588834"/>
            </a:gdLst>
            <a:ahLst/>
            <a:cxnLst>
              <a:cxn ang="0">
                <a:pos x="connsiteX0-1" y="connsiteY0-2"/>
              </a:cxn>
              <a:cxn ang="0">
                <a:pos x="connsiteX1-3" y="connsiteY1-4"/>
              </a:cxn>
              <a:cxn ang="0">
                <a:pos x="connsiteX2-5" y="connsiteY2-6"/>
              </a:cxn>
              <a:cxn ang="0">
                <a:pos x="connsiteX3-7" y="connsiteY3-8"/>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6" name="Θέση υποσέλιδου 5"/>
          <p:cNvSpPr>
            <a:spLocks noGrp="1"/>
          </p:cNvSpPr>
          <p:nvPr>
            <p:ph type="ftr" sz="quarter" idx="12"/>
          </p:nvPr>
        </p:nvSpPr>
        <p:spPr/>
        <p:txBody>
          <a:bodyPr rtlCol="0"/>
          <a:lstStyle/>
          <a:p>
            <a:pPr rtl="0"/>
            <a:r>
              <a:rPr lang="el-GR" dirty="0"/>
              <a:t>Προσθέστε υποσέλιδο</a:t>
            </a:r>
          </a:p>
        </p:txBody>
      </p:sp>
      <p:sp>
        <p:nvSpPr>
          <p:cNvPr id="5" name="Θέση αριθμού διαφάνειας 4"/>
          <p:cNvSpPr>
            <a:spLocks noGrp="1"/>
          </p:cNvSpPr>
          <p:nvPr>
            <p:ph type="sldNum" sz="quarter" idx="11"/>
          </p:nvPr>
        </p:nvSpPr>
        <p:spPr/>
        <p:txBody>
          <a:bodyPr rtlCol="0"/>
          <a:lstStyle/>
          <a:p>
            <a:pPr rtl="0"/>
            <a:fld id="{19B51A1E-902D-48AF-9020-955120F399B6}" type="slidenum">
              <a:rPr lang="el-GR" smtClean="0"/>
              <a:pPr rtl="0"/>
              <a:t>9</a:t>
            </a:fld>
            <a:endParaRPr lang="el-GR" dirty="0"/>
          </a:p>
        </p:txBody>
      </p:sp>
      <p:pic>
        <p:nvPicPr>
          <p:cNvPr id="12" name="Picture 2" descr="ÎÏÎ¿ÏÎ­Î»ÎµÏÎ¼Î± ÎµÎ¹ÎºÏÎ½Î±Ï Î³Î¹Î± frederick taylor images black white">
            <a:extLst>
              <a:ext uri="{FF2B5EF4-FFF2-40B4-BE49-F238E27FC236}">
                <a16:creationId xmlns:a16="http://schemas.microsoft.com/office/drawing/2014/main" xmlns="" id="{60D3F2EE-3B3A-412C-955D-FC33EF9B027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27630" y="586719"/>
            <a:ext cx="1583140" cy="222760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37">
            <a:extLst>
              <a:ext uri="{FF2B5EF4-FFF2-40B4-BE49-F238E27FC236}">
                <a16:creationId xmlns:a16="http://schemas.microsoft.com/office/drawing/2014/main" xmlns="" id="{1BB0D7CB-DF73-4E4A-88AC-211D12BA773B}"/>
              </a:ext>
            </a:extLst>
          </p:cNvPr>
          <p:cNvSpPr txBox="1"/>
          <p:nvPr/>
        </p:nvSpPr>
        <p:spPr>
          <a:xfrm>
            <a:off x="9806605" y="6073017"/>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spTree>
    <p:extLst>
      <p:ext uri="{BB962C8B-B14F-4D97-AF65-F5344CB8AC3E}">
        <p14:creationId xmlns:p14="http://schemas.microsoft.com/office/powerpoint/2010/main" xmlns="" val="1136848399"/>
      </p:ext>
    </p:extLst>
  </p:cSld>
  <p:clrMapOvr>
    <a:masterClrMapping/>
  </p:clrMapOvr>
</p:sld>
</file>

<file path=ppt/theme/theme1.xml><?xml version="1.0" encoding="utf-8"?>
<a:theme xmlns:a="http://schemas.openxmlformats.org/drawingml/2006/main" name="Θέμα του Offic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4342</Words>
  <Application>Microsoft Office PowerPoint</Application>
  <PresentationFormat>Προσαρμογή</PresentationFormat>
  <Paragraphs>765</Paragraphs>
  <Slides>70</Slides>
  <Notes>63</Notes>
  <HiddenSlides>0</HiddenSlides>
  <MMClips>0</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Θέμα του Office</vt:lpstr>
      <vt:lpstr>ΟΙ ΕΠΙΔΡΑΣΕΙΣ ΤΩΝ ΚΥΡΙΟΤΕΡΩΝ ΘΕΩΡΗΤΙΚΩΝ ΡΕΥΜΑΤΩΝ ΤΗΣ ΔΙΟΙΚΗΤΙΚΗΣ ΕΠΙΣΤΗΜΗΣ ΣΤΟΝ ΣΧΕΔΙΑΣΜΟ ΤΗΣ ΟΡΓΑΝΩΤΙΚΗΣ ΔΟΜΗΣ</vt:lpstr>
      <vt:lpstr>Κεφάλαιο 2ο </vt:lpstr>
      <vt:lpstr>Η “επιστημονική” οργάνωση της εργασίας</vt:lpstr>
      <vt:lpstr>Διαφάνεια 4</vt:lpstr>
      <vt:lpstr>Επεξηγήσεις </vt:lpstr>
      <vt:lpstr>Βασικός σκοπός του F. Taylor </vt:lpstr>
      <vt:lpstr>Λόγοι καταστροφή της τεχνικής δεξιότητας του  μάστορα, του τεχνίτη και του εργάτη από τον F. Taylor</vt:lpstr>
      <vt:lpstr>Επεξήγηση</vt:lpstr>
      <vt:lpstr>       Το θεωρητικό πλαίσιο του Τεϊλορισμού</vt:lpstr>
      <vt:lpstr>Διαφάνεια 10</vt:lpstr>
      <vt:lpstr>Διαφάνεια 11</vt:lpstr>
      <vt:lpstr>Διατύπωσε τις κατωτέρω αρχές της “επιστημονικής” διοίκησης της επιχείρησης</vt:lpstr>
      <vt:lpstr>Δύο είναι οι κύριοι κατευθυντήριοι άξονες, γύρω από τους οποίους συγκροτείται το Τεϊλοριστικό δόγμα:</vt:lpstr>
      <vt:lpstr>Ελαχιστοποίηση ή &amp; εξάλειψη της σπατάλης του χρόνου στο εργοστάσιο</vt:lpstr>
      <vt:lpstr>Άμεσες συνέπειες εξορθολογιστικής προσπάθειας περιορισμού στο “συστηματικό χασομέρι”</vt:lpstr>
      <vt:lpstr>Άμεσες συνέπειες εξορθολογιστικής προσπάθειας περιορισμού στο “συστηματικό χασομέρι”</vt:lpstr>
      <vt:lpstr>Διαφάνεια 17</vt:lpstr>
      <vt:lpstr>Προστιθέμενη αξία </vt:lpstr>
      <vt:lpstr>Εργασία </vt:lpstr>
      <vt:lpstr>Διαφάνεια 20</vt:lpstr>
      <vt:lpstr>Η αρχή της “μια μόνο ορθής μεθόδου”</vt:lpstr>
      <vt:lpstr>Διαφάνεια 22</vt:lpstr>
      <vt:lpstr>Οργανωτική Δομή μιας Επιχείρησης  που λειτουργεί σύμφωνα με τις τεϊλοριστικές αρχές </vt:lpstr>
      <vt:lpstr>Διαφάνεια 24</vt:lpstr>
      <vt:lpstr>Το μοντέλο υποκίνησης στην “επιστημονική” οργάνωση της εργασίας  </vt:lpstr>
      <vt:lpstr>Κατακερματισμένη εργασία </vt:lpstr>
      <vt:lpstr>Taylor &amp; συνδικαλισμός</vt:lpstr>
      <vt:lpstr>Τεϊλοριστική οργάνωση της εργασίας </vt:lpstr>
      <vt:lpstr>Διαφάνεια 29</vt:lpstr>
      <vt:lpstr>Taylor &amp; Walras :</vt:lpstr>
      <vt:lpstr>Νεοκλασική  οικονομική σχολή</vt:lpstr>
      <vt:lpstr>Επεξήγηση</vt:lpstr>
      <vt:lpstr>Επεξήγηση</vt:lpstr>
      <vt:lpstr>Η Εφαρμογή της “Επιστημονικής” Οργάνωσης της Εργασίας </vt:lpstr>
      <vt:lpstr>Διαφάνεια 35</vt:lpstr>
      <vt:lpstr>Επεξήγηση</vt:lpstr>
      <vt:lpstr>Διαφάνεια 37</vt:lpstr>
      <vt:lpstr>Σχέση μεταξύ διοικητικής &amp; κοινωνικής πυραμίδας,  εκτελέσεως έργου, βαθμού εξουσίας &amp; μισθού </vt:lpstr>
      <vt:lpstr>Αντίδραση των εργατών στην “επιστημονική” οργάνωση </vt:lpstr>
      <vt:lpstr>Διαφάνεια 40</vt:lpstr>
      <vt:lpstr>Επεξήγηση</vt:lpstr>
      <vt:lpstr>Διαφάνεια 42</vt:lpstr>
      <vt:lpstr>Διαφάνεια 43</vt:lpstr>
      <vt:lpstr>Διαφάνεια 44</vt:lpstr>
      <vt:lpstr>Διαφάνεια 45</vt:lpstr>
      <vt:lpstr>               Η σχολή των ανθρωπίνων σχέσεων</vt:lpstr>
      <vt:lpstr>Η Εμπειρική Έρευνα στο Hawthorne</vt:lpstr>
      <vt:lpstr>Διαφάνεια 48</vt:lpstr>
      <vt:lpstr>Διαφάνεια 49</vt:lpstr>
      <vt:lpstr>Διαφάνεια 50</vt:lpstr>
      <vt:lpstr>Διαφάνεια 51</vt:lpstr>
      <vt:lpstr>Πορίσματα εμπειρικής μελέτης στο Hawthorne :</vt:lpstr>
      <vt:lpstr>1ο Πορίσματα εμπειρικής μελέτης στο Hawthorne </vt:lpstr>
      <vt:lpstr>2ο Πορίσματα εμπειρικής μελέτης στο Hawthorne </vt:lpstr>
      <vt:lpstr>3ο Πορίσματα εμπειρικής μελέτης στο Hawthorne </vt:lpstr>
      <vt:lpstr>Διαφάνεια 56</vt:lpstr>
      <vt:lpstr>Διαφάνεια 57</vt:lpstr>
      <vt:lpstr>Κατά συνέπεια, το μοντέλο υποκίνησης που προτείνει η σχολή “των ανθρωπίνων σχέσεων”, περιλαμβάνει περισσότερες μεταβλητές από το αντίστοιχο μοντέλο του τεϊλορισμού, καθώς θεωρεί ότι η βελτιωμένη απόδοση-συμπεριφορά του εργαζόμενου, δεν προσδιορίζεται μόνο από οικονομικά κίνητρα, αλλά είναι συνάρτηση:</vt:lpstr>
      <vt:lpstr>Το μοντέλο υποκίνησης της σχολής «των ανθρωπίνων σχέσεων» </vt:lpstr>
      <vt:lpstr>Διαφάνεια 60</vt:lpstr>
      <vt:lpstr>Το κοινωνιόγραμμα του L. Morenο </vt:lpstr>
      <vt:lpstr>Το θεωρητικό πλαίσιο της σχολής “των ανθρωπίνων σχέσεων” </vt:lpstr>
      <vt:lpstr>1η Κριτική στις θεωρητικές αντιλήψεις της σχολής “των ανθρωπίνων σχέσεων”</vt:lpstr>
      <vt:lpstr>2η Κριτική στις θεωρητικές αντιλήψεις της σχολής “των ανθρωπίνων σχέσεων”</vt:lpstr>
      <vt:lpstr>3η Κριτική στις θεωρητικές αντιλήψεις της σχολής “των ανθρωπίνων σχέσεων”</vt:lpstr>
      <vt:lpstr>4η Κριτική στις θεωρητικές αντιλήψεις της σχολής “των ανθρωπίνων σχέσεων”</vt:lpstr>
      <vt:lpstr>4η Κριτική στις θεωρητικές αντιλήψεις της σχολής “των ανθρωπίνων σχέσεων”</vt:lpstr>
      <vt:lpstr>5η Κριτική στις θεωρητικές αντιλήψεις της σχολής “των ανθρωπίνων σχέσεων”</vt:lpstr>
      <vt:lpstr>Σύνοψη</vt:lpstr>
      <vt:lpstr>Σύνοψη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2018-10-04T08:22:20Z</dcterms:created>
  <dcterms:modified xsi:type="dcterms:W3CDTF">2019-05-02T18:26:40Z</dcterms:modified>
</cp:coreProperties>
</file>