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1" d="100"/>
          <a:sy n="81" d="100"/>
        </p:scale>
        <p:origin x="-300"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10/30/2020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18C79C5D-2A6F-F04D-97DA-BEF2467B64E4}" type="datetimeFigureOut">
              <a:rPr lang="en-US" dirty="0"/>
              <a:pPr/>
              <a:t>10/30/2020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8DFA1846-DA80-1C48-A609-854EA85C59AD}" type="datetimeFigureOut">
              <a:rPr lang="en-US" dirty="0"/>
              <a:pPr/>
              <a:t>10/30/2020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l-GR"/>
              <a:t>Κάντε κλικ για να επεξεργαστείτε τον τίτλο υποδείγματος</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l-GR"/>
              <a:t>Επεξεργασία στυλ υποδείγματος κειμένου</a:t>
            </a:r>
          </a:p>
        </p:txBody>
      </p:sp>
      <p:sp>
        <p:nvSpPr>
          <p:cNvPr id="2" name="Date Placeholder 1"/>
          <p:cNvSpPr>
            <a:spLocks noGrp="1"/>
          </p:cNvSpPr>
          <p:nvPr>
            <p:ph type="dt" sz="half" idx="10"/>
          </p:nvPr>
        </p:nvSpPr>
        <p:spPr/>
        <p:txBody>
          <a:bodyPr/>
          <a:lstStyle/>
          <a:p>
            <a:fld id="{FBF54567-0DE4-3F47-BF90-CB84690072F9}" type="datetimeFigureOut">
              <a:rPr lang="en-US" dirty="0"/>
              <a:pPr/>
              <a:t>10/30/2020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10/30/2020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10/30/2020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10/30/2020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8DFA1846-DA80-1C48-A609-854EA85C59AD}" type="datetimeFigureOut">
              <a:rPr lang="en-US" dirty="0"/>
              <a:pPr/>
              <a:t>10/30/2020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10/30/2020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10/30/2020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10/30/2020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10/30/2020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D0DF5E60-9974-AC48-9591-99C2BB44B7CF}" type="datetimeFigureOut">
              <a:rPr lang="en-US" dirty="0"/>
              <a:pPr/>
              <a:t>10/30/2020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10/30/2020</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10/30/2020</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6DBB4EFD-70F1-4C38-BA36-F7F81D2DB5A2}"/>
              </a:ext>
            </a:extLst>
          </p:cNvPr>
          <p:cNvSpPr>
            <a:spLocks noGrp="1"/>
          </p:cNvSpPr>
          <p:nvPr>
            <p:ph type="ctrTitle"/>
          </p:nvPr>
        </p:nvSpPr>
        <p:spPr>
          <a:xfrm>
            <a:off x="0" y="0"/>
            <a:ext cx="12192000" cy="4403188"/>
          </a:xfrm>
        </p:spPr>
        <p:txBody>
          <a:bodyPr/>
          <a:lstStyle/>
          <a:p>
            <a:pPr algn="ct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«Μια γκρεμιστική θεωρία» ή «το τελευταίον κατασκεύασμα των αριβίστ της Τέχνης»;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Η κριτική υποδοχή του </a:t>
            </a:r>
            <a:r>
              <a:rPr lang="en-US" sz="4000" b="0" dirty="0">
                <a:solidFill>
                  <a:schemeClr val="bg1"/>
                </a:solidFill>
                <a:latin typeface="Times New Roman" panose="02020603050405020304" pitchFamily="18" charset="0"/>
                <a:cs typeface="Times New Roman" panose="02020603050405020304" pitchFamily="18" charset="0"/>
              </a:rPr>
              <a:t>Dada </a:t>
            </a:r>
            <a:r>
              <a:rPr lang="el-GR" sz="4000" b="0" dirty="0">
                <a:solidFill>
                  <a:schemeClr val="bg1"/>
                </a:solidFill>
                <a:latin typeface="Times New Roman" panose="02020603050405020304" pitchFamily="18" charset="0"/>
                <a:cs typeface="Times New Roman" panose="02020603050405020304" pitchFamily="18" charset="0"/>
              </a:rPr>
              <a:t>στην Ελλάδα</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(1920 – 1925)</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r>
              <a:rPr lang="el-GR" sz="4000" b="0" dirty="0">
                <a:solidFill>
                  <a:srgbClr val="002060"/>
                </a:solidFill>
                <a:latin typeface="Times New Roman" panose="02020603050405020304" pitchFamily="18" charset="0"/>
                <a:cs typeface="Times New Roman" panose="02020603050405020304" pitchFamily="18" charset="0"/>
              </a:rPr>
              <a:t>Θάλεια Ιερωνυμάκη, περ.  </a:t>
            </a:r>
            <a:r>
              <a:rPr lang="el-GR" sz="4000" b="0" i="1" dirty="0" smtClean="0">
                <a:solidFill>
                  <a:srgbClr val="002060"/>
                </a:solidFill>
                <a:latin typeface="Times New Roman" panose="02020603050405020304" pitchFamily="18" charset="0"/>
                <a:cs typeface="Times New Roman" panose="02020603050405020304" pitchFamily="18" charset="0"/>
              </a:rPr>
              <a:t>Ο Αναγνώστης</a:t>
            </a:r>
            <a:r>
              <a:rPr lang="el-GR" sz="4000" b="0" dirty="0">
                <a:solidFill>
                  <a:schemeClr val="bg1"/>
                </a:solidFill>
                <a:latin typeface="Times New Roman" panose="02020603050405020304" pitchFamily="18" charset="0"/>
                <a:cs typeface="Times New Roman" panose="02020603050405020304" pitchFamily="18" charset="0"/>
              </a:rPr>
              <a:t/>
            </a:r>
            <a:br>
              <a:rPr lang="el-GR" sz="4000" b="0" dirty="0">
                <a:solidFill>
                  <a:schemeClr val="bg1"/>
                </a:solidFill>
                <a:latin typeface="Times New Roman" panose="02020603050405020304" pitchFamily="18" charset="0"/>
                <a:cs typeface="Times New Roman" panose="02020603050405020304" pitchFamily="18" charset="0"/>
              </a:rPr>
            </a:br>
            <a:endParaRPr lang="en-US" sz="4000" b="0" dirty="0">
              <a:solidFill>
                <a:schemeClr val="bg1"/>
              </a:solidFill>
              <a:latin typeface="Times New Roman" panose="02020603050405020304" pitchFamily="18" charset="0"/>
              <a:cs typeface="Times New Roman" panose="02020603050405020304" pitchFamily="18" charset="0"/>
            </a:endParaRPr>
          </a:p>
        </p:txBody>
      </p:sp>
      <p:sp>
        <p:nvSpPr>
          <p:cNvPr id="3" name="Υπότιτλος 2">
            <a:extLst>
              <a:ext uri="{FF2B5EF4-FFF2-40B4-BE49-F238E27FC236}">
                <a16:creationId xmlns="" xmlns:a16="http://schemas.microsoft.com/office/drawing/2014/main" id="{E571BE1B-B8EE-4FEF-B861-26A8E85B0619}"/>
              </a:ext>
            </a:extLst>
          </p:cNvPr>
          <p:cNvSpPr>
            <a:spLocks noGrp="1"/>
          </p:cNvSpPr>
          <p:nvPr>
            <p:ph type="subTitle" idx="1"/>
          </p:nvPr>
        </p:nvSpPr>
        <p:spPr>
          <a:xfrm>
            <a:off x="225083" y="5280846"/>
            <a:ext cx="11156918" cy="683855"/>
          </a:xfrm>
        </p:spPr>
        <p:txBody>
          <a:bodyPr>
            <a:normAutofit/>
          </a:bodyPr>
          <a:lstStyle/>
          <a:p>
            <a:r>
              <a:rPr lang="el-GR" sz="2000" dirty="0">
                <a:latin typeface="Times New Roman" pitchFamily="18" charset="0"/>
                <a:cs typeface="Times New Roman" pitchFamily="18" charset="0"/>
              </a:rPr>
              <a:t>Λευτέρης Φράτης, προπτυχιακός φοιτητής Τμήματος Φιλολογίας, Πανεπιστήμιο Πατρών</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040408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4BDB8840-0790-4FCC-9168-3F27ADFB197D}"/>
              </a:ext>
            </a:extLst>
          </p:cNvPr>
          <p:cNvSpPr>
            <a:spLocks noGrp="1"/>
          </p:cNvSpPr>
          <p:nvPr>
            <p:ph type="title"/>
          </p:nvPr>
        </p:nvSpPr>
        <p:spPr>
          <a:xfrm>
            <a:off x="196947" y="447188"/>
            <a:ext cx="11185051" cy="1184664"/>
          </a:xfrm>
        </p:spPr>
        <p:txBody>
          <a:bodyPr/>
          <a:lstStyle/>
          <a:p>
            <a:r>
              <a:rPr lang="el-GR" b="0" dirty="0">
                <a:solidFill>
                  <a:schemeClr val="bg1"/>
                </a:solidFill>
                <a:latin typeface="Times New Roman" panose="02020603050405020304" pitchFamily="18" charset="0"/>
                <a:cs typeface="Times New Roman" panose="02020603050405020304" pitchFamily="18" charset="0"/>
              </a:rPr>
              <a:t>Η διαδρομή του </a:t>
            </a:r>
            <a:r>
              <a:rPr lang="en-US" b="0" dirty="0">
                <a:solidFill>
                  <a:schemeClr val="bg1"/>
                </a:solidFill>
                <a:latin typeface="Times New Roman" panose="02020603050405020304" pitchFamily="18" charset="0"/>
                <a:cs typeface="Times New Roman" panose="02020603050405020304" pitchFamily="18" charset="0"/>
              </a:rPr>
              <a:t>Dada</a:t>
            </a:r>
            <a:r>
              <a:rPr lang="el-GR" b="0" dirty="0">
                <a:solidFill>
                  <a:schemeClr val="bg1"/>
                </a:solidFill>
                <a:latin typeface="Times New Roman" panose="02020603050405020304" pitchFamily="18" charset="0"/>
                <a:cs typeface="Times New Roman" panose="02020603050405020304" pitchFamily="18" charset="0"/>
              </a:rPr>
              <a:t>: από τον Γαλλικό στον Ελληνικό τύπο</a:t>
            </a:r>
            <a:endParaRPr lang="en-US" b="0" dirty="0">
              <a:solidFill>
                <a:schemeClr val="bg1"/>
              </a:solidFill>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 xmlns:a16="http://schemas.microsoft.com/office/drawing/2014/main" id="{5FD261DD-AEBE-46CE-B254-4A04FE00C7FD}"/>
              </a:ext>
            </a:extLst>
          </p:cNvPr>
          <p:cNvSpPr>
            <a:spLocks noGrp="1"/>
          </p:cNvSpPr>
          <p:nvPr>
            <p:ph idx="1"/>
          </p:nvPr>
        </p:nvSpPr>
        <p:spPr>
          <a:xfrm>
            <a:off x="464234" y="2658793"/>
            <a:ext cx="11521440" cy="3530991"/>
          </a:xfrm>
        </p:spPr>
        <p:txBody>
          <a:bodyPr>
            <a:normAutofit/>
          </a:bodyPr>
          <a:lstStyle/>
          <a:p>
            <a:r>
              <a:rPr lang="el-GR" sz="2400" dirty="0">
                <a:latin typeface="Times New Roman" panose="02020603050405020304" pitchFamily="18" charset="0"/>
                <a:cs typeface="Times New Roman" panose="02020603050405020304" pitchFamily="18" charset="0"/>
              </a:rPr>
              <a:t>Το Παρίσι ως δίαυλος των καλλιτεχνικών πληροφοριών και ως μητροπολιτικό κέντρο της καλλιτεχνικής δραστηριότητας, διοχετεύει πληροφορίες στον Ελληνικό τύπο για το Ντανταϊστικό Κίνημα.</a:t>
            </a:r>
          </a:p>
          <a:p>
            <a:r>
              <a:rPr lang="el-GR" sz="2400" dirty="0">
                <a:latin typeface="Times New Roman" panose="02020603050405020304" pitchFamily="18" charset="0"/>
                <a:cs typeface="Times New Roman" panose="02020603050405020304" pitchFamily="18" charset="0"/>
              </a:rPr>
              <a:t>Τα σχόλια και ενίοτε τα κείμενα που δημοσιεύονται στον ελληνικό τύπο στηρίζονται σε γαλλικά περιοδικά/εφημερίδες. Οι αρθρογράφοι τεκμηριώνουν τις κρίσεις και τις απόψεις τους, βασιζόμενοι σε αυτά.</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8637051"/>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1D965E8C-A1DA-485A-8FE1-4BA6D1781A77}"/>
              </a:ext>
            </a:extLst>
          </p:cNvPr>
          <p:cNvSpPr>
            <a:spLocks noGrp="1"/>
          </p:cNvSpPr>
          <p:nvPr>
            <p:ph type="title"/>
          </p:nvPr>
        </p:nvSpPr>
        <p:spPr>
          <a:xfrm>
            <a:off x="126609" y="447188"/>
            <a:ext cx="11887200" cy="970450"/>
          </a:xfrm>
        </p:spPr>
        <p:txBody>
          <a:bodyPr/>
          <a:lstStyle/>
          <a:p>
            <a:r>
              <a:rPr lang="el-GR" b="0" dirty="0">
                <a:solidFill>
                  <a:schemeClr val="bg1"/>
                </a:solidFill>
                <a:latin typeface="Times New Roman" panose="02020603050405020304" pitchFamily="18" charset="0"/>
                <a:cs typeface="Times New Roman" panose="02020603050405020304" pitchFamily="18" charset="0"/>
              </a:rPr>
              <a:t>Περιοδικό «Καλλιτεχνία», 1920</a:t>
            </a:r>
            <a:endParaRPr lang="en-US" b="0" dirty="0">
              <a:solidFill>
                <a:schemeClr val="bg1"/>
              </a:solidFill>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 xmlns:a16="http://schemas.microsoft.com/office/drawing/2014/main" id="{C36068FF-A10C-48F9-A0D0-3FBC3F3C0CCA}"/>
              </a:ext>
            </a:extLst>
          </p:cNvPr>
          <p:cNvSpPr>
            <a:spLocks noGrp="1"/>
          </p:cNvSpPr>
          <p:nvPr>
            <p:ph idx="1"/>
          </p:nvPr>
        </p:nvSpPr>
        <p:spPr>
          <a:xfrm>
            <a:off x="450166" y="2222287"/>
            <a:ext cx="10923120" cy="4188525"/>
          </a:xfrm>
        </p:spPr>
        <p:txBody>
          <a:bodyPr>
            <a:normAutofit/>
          </a:bodyPr>
          <a:lstStyle/>
          <a:p>
            <a:pPr algn="just"/>
            <a:r>
              <a:rPr lang="el-GR" sz="2800" dirty="0">
                <a:latin typeface="Times New Roman" panose="02020603050405020304" pitchFamily="18" charset="0"/>
                <a:cs typeface="Times New Roman" panose="02020603050405020304" pitchFamily="18" charset="0"/>
              </a:rPr>
              <a:t>Τα χαρακτηριστικά του </a:t>
            </a:r>
            <a:r>
              <a:rPr lang="en-US" sz="2800" dirty="0">
                <a:latin typeface="Times New Roman" panose="02020603050405020304" pitchFamily="18" charset="0"/>
                <a:cs typeface="Times New Roman" panose="02020603050405020304" pitchFamily="18" charset="0"/>
              </a:rPr>
              <a:t>Dada </a:t>
            </a:r>
            <a:r>
              <a:rPr lang="el-GR" sz="2800" dirty="0">
                <a:latin typeface="Times New Roman" panose="02020603050405020304" pitchFamily="18" charset="0"/>
                <a:cs typeface="Times New Roman" panose="02020603050405020304" pitchFamily="18" charset="0"/>
              </a:rPr>
              <a:t>από τον Γλύπτη Φωκίωνα Ρωκ, ο οποίος δημοσιεύει σε τρείς συνέχειες ένα άρθρο για τον κυβισμό, όπου αναφέρονται τα χαρακτηριστικά του «ντανταϊστικού κινήματος» ενταγμένα σε ένα γενικότερο πλαίσιο μιας </a:t>
            </a:r>
            <a:r>
              <a:rPr lang="el-GR" sz="2800" i="1" dirty="0">
                <a:latin typeface="Times New Roman" panose="02020603050405020304" pitchFamily="18" charset="0"/>
                <a:cs typeface="Times New Roman" panose="02020603050405020304" pitchFamily="18" charset="0"/>
              </a:rPr>
              <a:t>«τέχνης εντελώς νέας, για το πολύ κοινόν, που προκαλεί κάποτε τον θαυμασμό, συχνότερα όμως την αηδία».</a:t>
            </a:r>
          </a:p>
          <a:p>
            <a:r>
              <a:rPr lang="el-GR" sz="2800" dirty="0">
                <a:latin typeface="Times New Roman" panose="02020603050405020304" pitchFamily="18" charset="0"/>
                <a:cs typeface="Times New Roman" panose="02020603050405020304" pitchFamily="18" charset="0"/>
              </a:rPr>
              <a:t>Το </a:t>
            </a:r>
            <a:r>
              <a:rPr lang="en-US" sz="2800" dirty="0">
                <a:latin typeface="Times New Roman" panose="02020603050405020304" pitchFamily="18" charset="0"/>
                <a:cs typeface="Times New Roman" panose="02020603050405020304" pitchFamily="18" charset="0"/>
              </a:rPr>
              <a:t>Dada </a:t>
            </a:r>
            <a:r>
              <a:rPr lang="el-GR" sz="2800" dirty="0">
                <a:latin typeface="Times New Roman" panose="02020603050405020304" pitchFamily="18" charset="0"/>
                <a:cs typeface="Times New Roman" panose="02020603050405020304" pitchFamily="18" charset="0"/>
              </a:rPr>
              <a:t>συνιστά </a:t>
            </a:r>
            <a:r>
              <a:rPr lang="el-GR" sz="2800" i="1" dirty="0">
                <a:latin typeface="Times New Roman" panose="02020603050405020304" pitchFamily="18" charset="0"/>
                <a:cs typeface="Times New Roman" panose="02020603050405020304" pitchFamily="18" charset="0"/>
              </a:rPr>
              <a:t>«τέχνη εντελώς νέα, για το πολύ κοινόν, που προκαλεί κάποτε τον θαυμασμό, συχνότερα όμως την αηδία».</a:t>
            </a:r>
            <a:endParaRPr lang="en-US" sz="28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8755727"/>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EA30FDE1-A2EF-4BB2-B72C-8A85BEF28DBA}"/>
              </a:ext>
            </a:extLst>
          </p:cNvPr>
          <p:cNvSpPr>
            <a:spLocks noGrp="1"/>
          </p:cNvSpPr>
          <p:nvPr>
            <p:ph type="title"/>
          </p:nvPr>
        </p:nvSpPr>
        <p:spPr>
          <a:xfrm>
            <a:off x="196948" y="447188"/>
            <a:ext cx="11185050" cy="970450"/>
          </a:xfrm>
        </p:spPr>
        <p:txBody>
          <a:bodyPr/>
          <a:lstStyle/>
          <a:p>
            <a:r>
              <a:rPr lang="el-GR" b="0" dirty="0">
                <a:solidFill>
                  <a:schemeClr val="bg1"/>
                </a:solidFill>
                <a:latin typeface="Times New Roman" panose="02020603050405020304" pitchFamily="18" charset="0"/>
                <a:cs typeface="Times New Roman" panose="02020603050405020304" pitchFamily="18" charset="0"/>
              </a:rPr>
              <a:t>Εφημερίδα </a:t>
            </a:r>
            <a:r>
              <a:rPr lang="el-GR" b="0" i="1" dirty="0">
                <a:solidFill>
                  <a:schemeClr val="bg1"/>
                </a:solidFill>
                <a:latin typeface="Times New Roman" panose="02020603050405020304" pitchFamily="18" charset="0"/>
                <a:cs typeface="Times New Roman" panose="02020603050405020304" pitchFamily="18" charset="0"/>
              </a:rPr>
              <a:t>«Πρωτεύουσα», </a:t>
            </a:r>
            <a:r>
              <a:rPr lang="el-GR" b="0" dirty="0">
                <a:solidFill>
                  <a:schemeClr val="bg1"/>
                </a:solidFill>
                <a:latin typeface="Times New Roman" panose="02020603050405020304" pitchFamily="18" charset="0"/>
                <a:cs typeface="Times New Roman" panose="02020603050405020304" pitchFamily="18" charset="0"/>
              </a:rPr>
              <a:t>1920</a:t>
            </a:r>
            <a:endParaRPr lang="en-US" b="0" dirty="0">
              <a:solidFill>
                <a:schemeClr val="bg1"/>
              </a:solidFill>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 xmlns:a16="http://schemas.microsoft.com/office/drawing/2014/main" id="{DA6DCF8A-D9DA-4EE7-84D7-65E76C90B84C}"/>
              </a:ext>
            </a:extLst>
          </p:cNvPr>
          <p:cNvSpPr>
            <a:spLocks noGrp="1"/>
          </p:cNvSpPr>
          <p:nvPr>
            <p:ph idx="1"/>
          </p:nvPr>
        </p:nvSpPr>
        <p:spPr>
          <a:xfrm>
            <a:off x="818712" y="2546252"/>
            <a:ext cx="10554574" cy="3312546"/>
          </a:xfrm>
        </p:spPr>
        <p:txBody>
          <a:bodyPr>
            <a:normAutofit/>
          </a:bodyPr>
          <a:lstStyle/>
          <a:p>
            <a:r>
              <a:rPr lang="el-GR" sz="2800" dirty="0">
                <a:latin typeface="Times New Roman" panose="02020603050405020304" pitchFamily="18" charset="0"/>
                <a:cs typeface="Times New Roman" panose="02020603050405020304" pitchFamily="18" charset="0"/>
              </a:rPr>
              <a:t>Ο Κλέωνας Παράσχος, χαρακτηρίζει το κίνημα Dada </a:t>
            </a:r>
            <a:r>
              <a:rPr lang="el-GR" sz="2800" i="1" dirty="0">
                <a:latin typeface="Times New Roman" panose="02020603050405020304" pitchFamily="18" charset="0"/>
                <a:cs typeface="Times New Roman" panose="02020603050405020304" pitchFamily="18" charset="0"/>
              </a:rPr>
              <a:t>«ως μια από τις βλακώδεις επινοήσεις μερικών στείρων διεθνιζόντων εστέτ». </a:t>
            </a:r>
          </a:p>
          <a:p>
            <a:r>
              <a:rPr lang="el-GR" sz="2800" i="1" dirty="0">
                <a:latin typeface="Times New Roman" panose="02020603050405020304" pitchFamily="18" charset="0"/>
                <a:cs typeface="Times New Roman" panose="02020603050405020304" pitchFamily="18" charset="0"/>
              </a:rPr>
              <a:t>Γι’ αυτόν, δεν είναι τίποτε άλλο από μια κωμική καινοτομία.</a:t>
            </a:r>
            <a:endParaRPr lang="en-US" sz="28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003963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A86B2443-DFED-421B-BBBC-CDC1C00661D3}"/>
              </a:ext>
            </a:extLst>
          </p:cNvPr>
          <p:cNvSpPr>
            <a:spLocks noGrp="1"/>
          </p:cNvSpPr>
          <p:nvPr>
            <p:ph type="title"/>
          </p:nvPr>
        </p:nvSpPr>
        <p:spPr>
          <a:xfrm>
            <a:off x="196948" y="447188"/>
            <a:ext cx="11185050" cy="970450"/>
          </a:xfrm>
        </p:spPr>
        <p:txBody>
          <a:bodyPr/>
          <a:lstStyle/>
          <a:p>
            <a:r>
              <a:rPr lang="el-GR" b="0" dirty="0">
                <a:solidFill>
                  <a:schemeClr val="bg1"/>
                </a:solidFill>
                <a:latin typeface="Times New Roman" panose="02020603050405020304" pitchFamily="18" charset="0"/>
                <a:cs typeface="Times New Roman" panose="02020603050405020304" pitchFamily="18" charset="0"/>
              </a:rPr>
              <a:t>Εφημερίδα </a:t>
            </a:r>
            <a:r>
              <a:rPr lang="el-GR" b="0" i="1" dirty="0">
                <a:solidFill>
                  <a:schemeClr val="bg1"/>
                </a:solidFill>
                <a:latin typeface="Times New Roman" panose="02020603050405020304" pitchFamily="18" charset="0"/>
                <a:cs typeface="Times New Roman" panose="02020603050405020304" pitchFamily="18" charset="0"/>
              </a:rPr>
              <a:t>«Εθνικός Κήρυξ», </a:t>
            </a:r>
            <a:r>
              <a:rPr lang="el-GR" b="0" dirty="0">
                <a:solidFill>
                  <a:schemeClr val="bg1"/>
                </a:solidFill>
                <a:latin typeface="Times New Roman" panose="02020603050405020304" pitchFamily="18" charset="0"/>
                <a:cs typeface="Times New Roman" panose="02020603050405020304" pitchFamily="18" charset="0"/>
              </a:rPr>
              <a:t>Νέα Υόρκη</a:t>
            </a:r>
            <a:endParaRPr lang="en-US" b="0" dirty="0">
              <a:solidFill>
                <a:schemeClr val="bg1"/>
              </a:solidFill>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 xmlns:a16="http://schemas.microsoft.com/office/drawing/2014/main" id="{6C6E736A-3EC9-4EDB-BCE2-440A713AE685}"/>
              </a:ext>
            </a:extLst>
          </p:cNvPr>
          <p:cNvSpPr>
            <a:spLocks noGrp="1"/>
          </p:cNvSpPr>
          <p:nvPr>
            <p:ph idx="1"/>
          </p:nvPr>
        </p:nvSpPr>
        <p:spPr>
          <a:xfrm>
            <a:off x="379828" y="2222287"/>
            <a:ext cx="11577710" cy="4188525"/>
          </a:xfrm>
        </p:spPr>
        <p:txBody>
          <a:bodyPr>
            <a:normAutofit fontScale="92500"/>
          </a:bodyPr>
          <a:lstStyle/>
          <a:p>
            <a:r>
              <a:rPr lang="el-GR" sz="2400" dirty="0"/>
              <a:t>Ο Κώστας Ουράνης, γράφει το πρώτο εκτενές άρθρο για τον Ντανταϊσμό υπό τον τίτλο: </a:t>
            </a:r>
            <a:r>
              <a:rPr lang="el-GR" sz="2400" i="1" dirty="0"/>
              <a:t>«</a:t>
            </a:r>
            <a:r>
              <a:rPr lang="el-GR" sz="2400" dirty="0"/>
              <a:t>Φουτουρισμός, Κυβισμός, </a:t>
            </a:r>
            <a:r>
              <a:rPr lang="el-GR" sz="2400" dirty="0" err="1"/>
              <a:t>Δαδαϊσμός</a:t>
            </a:r>
            <a:r>
              <a:rPr lang="el-GR" sz="2400" i="1" dirty="0"/>
              <a:t>». </a:t>
            </a:r>
            <a:r>
              <a:rPr lang="el-GR" sz="2400" dirty="0"/>
              <a:t>Η στάση του για τον φουτουρισμό και για τον κυβισμό είναι αρνητική. Απορρίπτει κάθε είδους καινοτομία στην τέχνη που βασίζεται στο παράλογο και εμμένει στο άλογο και κωμικό στοιχείο αυτών των νεόκοπων κινημάτων. Ειδικότερα, για τον Ντανταϊσμό θεωρεί ότι είναι μια εκκεντρική περίπτωση στην οποία κανείς δεν πρέπει να δίνει σημασία.</a:t>
            </a:r>
          </a:p>
          <a:p>
            <a:r>
              <a:rPr lang="el-GR" sz="2400" dirty="0"/>
              <a:t>Ο Ουράνης δεν σταματάει εδώ. Λίγους μήνες αργότερα, δημοσιεύει νέο άρθρο για τον Ντανταϊσμό στην εφημερίδα </a:t>
            </a:r>
            <a:r>
              <a:rPr lang="el-GR" sz="2400" i="1" dirty="0" smtClean="0"/>
              <a:t>Νέα Ελλάς.</a:t>
            </a:r>
            <a:endParaRPr lang="el-GR" sz="2400" i="1" dirty="0"/>
          </a:p>
          <a:p>
            <a:r>
              <a:rPr lang="el-GR" sz="2400" dirty="0"/>
              <a:t>Σκοπός των ΝτανταΪστών είναι </a:t>
            </a:r>
            <a:r>
              <a:rPr lang="el-GR" sz="2400" i="1" dirty="0"/>
              <a:t>«δια των θλιβερών αυτών εκκεντρικοτήτων να πετύχουν τον στόχο τους, την πρόκληση της προσοχής». – «Ο Δαδαϊσμός είναι το τελευταίον κατασκεύασμα των αριβίστ της Τέχνης</a:t>
            </a:r>
            <a:r>
              <a:rPr lang="el-GR" sz="2400" i="1" dirty="0" smtClean="0"/>
              <a:t>»</a:t>
            </a:r>
            <a:r>
              <a:rPr lang="en-US" sz="2400" i="1" dirty="0" smtClean="0"/>
              <a:t>.</a:t>
            </a:r>
            <a:endParaRPr lang="el-GR" sz="2400" i="1" dirty="0"/>
          </a:p>
        </p:txBody>
      </p:sp>
    </p:spTree>
    <p:extLst>
      <p:ext uri="{BB962C8B-B14F-4D97-AF65-F5344CB8AC3E}">
        <p14:creationId xmlns:p14="http://schemas.microsoft.com/office/powerpoint/2010/main" val="3470980349"/>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EA50E0D1-DEAA-47C2-ADC7-3BE842C1D932}"/>
              </a:ext>
            </a:extLst>
          </p:cNvPr>
          <p:cNvSpPr>
            <a:spLocks noGrp="1"/>
          </p:cNvSpPr>
          <p:nvPr>
            <p:ph type="title"/>
          </p:nvPr>
        </p:nvSpPr>
        <p:spPr>
          <a:xfrm>
            <a:off x="168812" y="447188"/>
            <a:ext cx="11213186" cy="970450"/>
          </a:xfrm>
        </p:spPr>
        <p:txBody>
          <a:bodyPr/>
          <a:lstStyle/>
          <a:p>
            <a:r>
              <a:rPr lang="el-GR" b="0" dirty="0">
                <a:solidFill>
                  <a:schemeClr val="bg1"/>
                </a:solidFill>
                <a:latin typeface="Times New Roman" panose="02020603050405020304" pitchFamily="18" charset="0"/>
                <a:cs typeface="Times New Roman" panose="02020603050405020304" pitchFamily="18" charset="0"/>
              </a:rPr>
              <a:t>Εφημερίδα </a:t>
            </a:r>
            <a:r>
              <a:rPr lang="el-GR" b="0" i="1" dirty="0">
                <a:solidFill>
                  <a:schemeClr val="bg1"/>
                </a:solidFill>
                <a:latin typeface="Times New Roman" panose="02020603050405020304" pitchFamily="18" charset="0"/>
                <a:cs typeface="Times New Roman" panose="02020603050405020304" pitchFamily="18" charset="0"/>
              </a:rPr>
              <a:t>«Ανατολή», </a:t>
            </a:r>
            <a:r>
              <a:rPr lang="el-GR" b="0" dirty="0">
                <a:solidFill>
                  <a:schemeClr val="bg1"/>
                </a:solidFill>
                <a:latin typeface="Times New Roman" panose="02020603050405020304" pitchFamily="18" charset="0"/>
                <a:cs typeface="Times New Roman" panose="02020603050405020304" pitchFamily="18" charset="0"/>
              </a:rPr>
              <a:t>Απρίλιος 1920</a:t>
            </a:r>
            <a:endParaRPr lang="en-US" b="0" dirty="0">
              <a:solidFill>
                <a:schemeClr val="bg1"/>
              </a:solidFill>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 xmlns:a16="http://schemas.microsoft.com/office/drawing/2014/main" id="{C403500E-39A3-4A6C-B0B0-2B15A027066E}"/>
              </a:ext>
            </a:extLst>
          </p:cNvPr>
          <p:cNvSpPr>
            <a:spLocks noGrp="1"/>
          </p:cNvSpPr>
          <p:nvPr>
            <p:ph idx="1"/>
          </p:nvPr>
        </p:nvSpPr>
        <p:spPr>
          <a:xfrm>
            <a:off x="323557" y="2222286"/>
            <a:ext cx="11507371" cy="4291055"/>
          </a:xfrm>
        </p:spPr>
        <p:txBody>
          <a:bodyPr>
            <a:normAutofit fontScale="92500" lnSpcReduction="20000"/>
          </a:bodyPr>
          <a:lstStyle/>
          <a:p>
            <a:r>
              <a:rPr lang="el-GR" sz="2400" dirty="0"/>
              <a:t>Ο Ηλίας Βουτιερίδης συντάσσει το πρώτο άρθρο που δημοσιεύεται σε ελληνικό έντυπο.</a:t>
            </a:r>
          </a:p>
          <a:p>
            <a:pPr marL="0" indent="0">
              <a:buNone/>
            </a:pPr>
            <a:endParaRPr lang="el-GR" sz="2400" dirty="0"/>
          </a:p>
          <a:p>
            <a:pPr algn="just"/>
            <a:r>
              <a:rPr lang="el-GR" sz="2400" i="1" dirty="0"/>
              <a:t>«Οι άνθρωποι αυτοί είναι Ντανταϊσταί, δηλαδή οπαδοί της Ντάντα. Τι δε είναι αυτή η Ντάντα; Αδύνατο να σας το ειπούμε. Ηξεύρομεν μόνον, ότι οι Ντανταϊσταί είναι οι νέοι μεταρρυθμισταί και αναμορφωταί της τέχνης που ενεφάνησαν εις το Παρίσι. Ίσως να πρόκειται περί νέας φιλολογικής μόδας, από εκείνας που παρουσιάζονται κάθε τόσον. Άλλ’ ό,τι και αν είναι οι Ντανταϊσταί φαίνεται πως κατόρθωσαν να επιτύχουν εκείνο που επιζητούσαν. Δηλαδή να γίνει λόγος περί αυτών».</a:t>
            </a:r>
          </a:p>
          <a:p>
            <a:r>
              <a:rPr lang="el-GR" sz="2400" dirty="0"/>
              <a:t>Ο Βουτιερίδης, αλλά και η πλειονότητα των συγγραφέων που συντάσσουν τέτοιου είδους κριτικά κείμενα, έχουν αντιληφθεί τη φιλοδοξία των εκπρόσωπων του </a:t>
            </a:r>
            <a:r>
              <a:rPr lang="en-US" sz="2400" dirty="0"/>
              <a:t>Dada.</a:t>
            </a:r>
            <a:r>
              <a:rPr lang="el-GR" sz="2400" dirty="0"/>
              <a:t> Ο </a:t>
            </a:r>
            <a:r>
              <a:rPr lang="en-US" sz="2400" dirty="0"/>
              <a:t>Tzara, </a:t>
            </a:r>
            <a:r>
              <a:rPr lang="el-GR" sz="2400" dirty="0"/>
              <a:t>άλλωστε αναφέρει στο ντανταϊστικό μανιφέστο ότι στόχος του είναι να </a:t>
            </a:r>
            <a:r>
              <a:rPr lang="el-GR" sz="2400" i="1" dirty="0"/>
              <a:t>«ο αγώνας για να εκπλαγεί ο αστός</a:t>
            </a:r>
            <a:r>
              <a:rPr lang="el-GR" sz="2400" i="1" dirty="0" smtClean="0"/>
              <a:t>»</a:t>
            </a:r>
            <a:r>
              <a:rPr lang="en-US" sz="2400" i="1" dirty="0" smtClean="0"/>
              <a:t>.</a:t>
            </a:r>
            <a:endParaRPr lang="en-US" sz="2400" i="1" dirty="0"/>
          </a:p>
        </p:txBody>
      </p:sp>
    </p:spTree>
    <p:extLst>
      <p:ext uri="{BB962C8B-B14F-4D97-AF65-F5344CB8AC3E}">
        <p14:creationId xmlns:p14="http://schemas.microsoft.com/office/powerpoint/2010/main" val="6932082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EF00EBE2-9AAD-4B5D-9A82-237DB7EBEBF7}"/>
              </a:ext>
            </a:extLst>
          </p:cNvPr>
          <p:cNvSpPr>
            <a:spLocks noGrp="1"/>
          </p:cNvSpPr>
          <p:nvPr>
            <p:ph type="title"/>
          </p:nvPr>
        </p:nvSpPr>
        <p:spPr>
          <a:xfrm>
            <a:off x="182879" y="447188"/>
            <a:ext cx="11199119" cy="970450"/>
          </a:xfrm>
        </p:spPr>
        <p:txBody>
          <a:bodyPr/>
          <a:lstStyle/>
          <a:p>
            <a:r>
              <a:rPr lang="el-GR" b="0" i="1" dirty="0">
                <a:solidFill>
                  <a:schemeClr val="bg1"/>
                </a:solidFill>
                <a:latin typeface="Times New Roman" panose="02020603050405020304" pitchFamily="18" charset="0"/>
                <a:cs typeface="Times New Roman" panose="02020603050405020304" pitchFamily="18" charset="0"/>
              </a:rPr>
              <a:t>«Ο Νουμάς», </a:t>
            </a:r>
            <a:r>
              <a:rPr lang="el-GR" b="0" dirty="0">
                <a:solidFill>
                  <a:schemeClr val="bg1"/>
                </a:solidFill>
                <a:latin typeface="Times New Roman" panose="02020603050405020304" pitchFamily="18" charset="0"/>
                <a:cs typeface="Times New Roman" panose="02020603050405020304" pitchFamily="18" charset="0"/>
              </a:rPr>
              <a:t>1920</a:t>
            </a:r>
            <a:endParaRPr lang="en-US" b="0" dirty="0">
              <a:solidFill>
                <a:schemeClr val="bg1"/>
              </a:solidFill>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 xmlns:a16="http://schemas.microsoft.com/office/drawing/2014/main" id="{8B08AC49-D206-499B-B0D5-B17DEFE32E52}"/>
              </a:ext>
            </a:extLst>
          </p:cNvPr>
          <p:cNvSpPr>
            <a:spLocks noGrp="1"/>
          </p:cNvSpPr>
          <p:nvPr>
            <p:ph idx="1"/>
          </p:nvPr>
        </p:nvSpPr>
        <p:spPr>
          <a:xfrm>
            <a:off x="182879" y="2222287"/>
            <a:ext cx="11746523" cy="4431731"/>
          </a:xfrm>
        </p:spPr>
        <p:txBody>
          <a:bodyPr/>
          <a:lstStyle/>
          <a:p>
            <a:r>
              <a:rPr lang="el-GR" sz="2400" dirty="0"/>
              <a:t>Παρουσιάζει τις αρχές του Dada δίχως να προβαίνει στη παραμικρή αξιολόγηση</a:t>
            </a:r>
          </a:p>
          <a:p>
            <a:r>
              <a:rPr lang="el-GR" sz="2400" dirty="0"/>
              <a:t>Μερική αναδημοσίευση άρθρου από τον γαλλικό τύπο</a:t>
            </a:r>
          </a:p>
          <a:p>
            <a:r>
              <a:rPr lang="el-GR" sz="2400" dirty="0"/>
              <a:t>Ως αντίδραση στο άρθρο που δημοσιεύει </a:t>
            </a:r>
            <a:r>
              <a:rPr lang="el-GR" sz="2400" i="1" dirty="0" smtClean="0"/>
              <a:t>Ο </a:t>
            </a:r>
            <a:r>
              <a:rPr lang="el-GR" sz="2400" i="1" dirty="0" err="1" smtClean="0"/>
              <a:t>Νουμάς</a:t>
            </a:r>
            <a:r>
              <a:rPr lang="el-GR" sz="2400" i="1" dirty="0" smtClean="0"/>
              <a:t>, </a:t>
            </a:r>
            <a:r>
              <a:rPr lang="el-GR" sz="2400" dirty="0"/>
              <a:t>ο Φώτος Πολίτης δημοσιεύει άρθρο με τίτλο: </a:t>
            </a:r>
            <a:r>
              <a:rPr lang="el-GR" sz="2400" i="1" dirty="0"/>
              <a:t>«</a:t>
            </a:r>
            <a:r>
              <a:rPr lang="el-GR" sz="2400" dirty="0"/>
              <a:t>Ελληνικός Ντανταϊσμός</a:t>
            </a:r>
            <a:r>
              <a:rPr lang="el-GR" sz="2400" i="1" dirty="0" smtClean="0"/>
              <a:t>»</a:t>
            </a:r>
            <a:r>
              <a:rPr lang="en-US" sz="2400" i="1" dirty="0" smtClean="0"/>
              <a:t>,</a:t>
            </a:r>
            <a:r>
              <a:rPr lang="el-GR" sz="2400" i="1" dirty="0" smtClean="0"/>
              <a:t> </a:t>
            </a:r>
            <a:r>
              <a:rPr lang="el-GR" sz="2400" dirty="0"/>
              <a:t>στην εφημερίδα </a:t>
            </a:r>
            <a:r>
              <a:rPr lang="el-GR" sz="2400" i="1" dirty="0" smtClean="0"/>
              <a:t>Πολιτεία. </a:t>
            </a:r>
            <a:endParaRPr lang="el-GR" sz="2400" i="1" dirty="0"/>
          </a:p>
          <a:p>
            <a:r>
              <a:rPr lang="el-GR" sz="2400" dirty="0"/>
              <a:t>Αργότερα, στην εφημερίδα </a:t>
            </a:r>
            <a:r>
              <a:rPr lang="el-GR" sz="2400" i="1" dirty="0" smtClean="0"/>
              <a:t>Έθνος</a:t>
            </a:r>
            <a:r>
              <a:rPr lang="el-GR" sz="2400" dirty="0" smtClean="0"/>
              <a:t> </a:t>
            </a:r>
            <a:r>
              <a:rPr lang="el-GR" sz="2400" dirty="0"/>
              <a:t>δημοσίευσε κριτικό ρεπορτάζ για τα εκρηκτικά γεγονότα που διαδραματίστηκαν στο Παρίσι μεταξύ ντανταϊστών και του Μαρινέτι.</a:t>
            </a:r>
          </a:p>
          <a:p>
            <a:endParaRPr lang="en-US" dirty="0"/>
          </a:p>
        </p:txBody>
      </p:sp>
    </p:spTree>
    <p:extLst>
      <p:ext uri="{BB962C8B-B14F-4D97-AF65-F5344CB8AC3E}">
        <p14:creationId xmlns:p14="http://schemas.microsoft.com/office/powerpoint/2010/main" val="1355729719"/>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9E30E505-EB88-4EBC-82CA-D54654000513}"/>
              </a:ext>
            </a:extLst>
          </p:cNvPr>
          <p:cNvSpPr>
            <a:spLocks noGrp="1"/>
          </p:cNvSpPr>
          <p:nvPr>
            <p:ph type="title"/>
          </p:nvPr>
        </p:nvSpPr>
        <p:spPr>
          <a:xfrm>
            <a:off x="351692" y="447188"/>
            <a:ext cx="11030306" cy="970450"/>
          </a:xfrm>
        </p:spPr>
        <p:txBody>
          <a:bodyPr/>
          <a:lstStyle/>
          <a:p>
            <a:r>
              <a:rPr lang="el-GR" b="0" dirty="0">
                <a:solidFill>
                  <a:schemeClr val="bg1"/>
                </a:solidFill>
                <a:latin typeface="Times New Roman" panose="02020603050405020304" pitchFamily="18" charset="0"/>
                <a:cs typeface="Times New Roman" panose="02020603050405020304" pitchFamily="18" charset="0"/>
              </a:rPr>
              <a:t>Εφημερίδα</a:t>
            </a:r>
            <a:r>
              <a:rPr lang="el-GR" b="0" i="1" dirty="0">
                <a:solidFill>
                  <a:schemeClr val="bg1"/>
                </a:solidFill>
                <a:latin typeface="Times New Roman" panose="02020603050405020304" pitchFamily="18" charset="0"/>
                <a:cs typeface="Times New Roman" panose="02020603050405020304" pitchFamily="18" charset="0"/>
              </a:rPr>
              <a:t> «Η Βραδυνή», </a:t>
            </a:r>
            <a:r>
              <a:rPr lang="el-GR" b="0" dirty="0">
                <a:solidFill>
                  <a:schemeClr val="bg1"/>
                </a:solidFill>
                <a:latin typeface="Times New Roman" panose="02020603050405020304" pitchFamily="18" charset="0"/>
                <a:cs typeface="Times New Roman" panose="02020603050405020304" pitchFamily="18" charset="0"/>
              </a:rPr>
              <a:t>Σεπτέμβριος, 1924 </a:t>
            </a:r>
            <a:endParaRPr lang="en-US" b="0" dirty="0">
              <a:solidFill>
                <a:schemeClr val="bg1"/>
              </a:solidFill>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 xmlns:a16="http://schemas.microsoft.com/office/drawing/2014/main" id="{C26C8FCB-1076-4364-8DA5-03FA4DE67CE9}"/>
              </a:ext>
            </a:extLst>
          </p:cNvPr>
          <p:cNvSpPr>
            <a:spLocks noGrp="1"/>
          </p:cNvSpPr>
          <p:nvPr>
            <p:ph idx="1"/>
          </p:nvPr>
        </p:nvSpPr>
        <p:spPr>
          <a:xfrm>
            <a:off x="478302" y="2222287"/>
            <a:ext cx="11493304" cy="4188525"/>
          </a:xfrm>
        </p:spPr>
        <p:txBody>
          <a:bodyPr>
            <a:normAutofit fontScale="92500" lnSpcReduction="10000"/>
          </a:bodyPr>
          <a:lstStyle/>
          <a:p>
            <a:pPr algn="just"/>
            <a:r>
              <a:rPr lang="el-GR" sz="2800" i="1" dirty="0">
                <a:latin typeface="Times New Roman" panose="02020603050405020304" pitchFamily="18" charset="0"/>
                <a:cs typeface="Times New Roman" panose="02020603050405020304" pitchFamily="18" charset="0"/>
              </a:rPr>
              <a:t>«Η λογοτεχνική κίνησις στη Γαλλία» • </a:t>
            </a:r>
            <a:r>
              <a:rPr lang="el-GR" sz="2800" dirty="0">
                <a:latin typeface="Times New Roman" panose="02020603050405020304" pitchFamily="18" charset="0"/>
                <a:cs typeface="Times New Roman" panose="02020603050405020304" pitchFamily="18" charset="0"/>
              </a:rPr>
              <a:t>Το περιοδικό </a:t>
            </a:r>
            <a:r>
              <a:rPr lang="el-GR" sz="2800" i="1" dirty="0" err="1" smtClean="0">
                <a:latin typeface="Times New Roman" panose="02020603050405020304" pitchFamily="18" charset="0"/>
                <a:cs typeface="Times New Roman" panose="02020603050405020304" pitchFamily="18" charset="0"/>
              </a:rPr>
              <a:t>Νουμάς</a:t>
            </a:r>
            <a:r>
              <a:rPr lang="el-GR" sz="2800" dirty="0" smtClean="0">
                <a:latin typeface="Times New Roman" panose="02020603050405020304" pitchFamily="18" charset="0"/>
                <a:cs typeface="Times New Roman" panose="02020603050405020304" pitchFamily="18" charset="0"/>
              </a:rPr>
              <a:t> </a:t>
            </a:r>
            <a:r>
              <a:rPr lang="el-GR" sz="2800" dirty="0">
                <a:latin typeface="Times New Roman" panose="02020603050405020304" pitchFamily="18" charset="0"/>
                <a:cs typeface="Times New Roman" panose="02020603050405020304" pitchFamily="18" charset="0"/>
              </a:rPr>
              <a:t>το 1920 παρουσιάζει τις αρχές του Dada δίχως να προβαίνει στη παραμικρή αξιολόγηση, θετική ή αρνητική των διακηρύξεων του κινήματος. Είναι μια εμφανής αλλά και εξηγήσιμη αντίστιξη σε σχέση με τις αρνητικές κριτικές που προηγήθηκαν. Σύμφωνα με το άρθρο </a:t>
            </a:r>
            <a:r>
              <a:rPr lang="el-GR" sz="2800" dirty="0" smtClean="0">
                <a:latin typeface="Times New Roman" panose="02020603050405020304" pitchFamily="18" charset="0"/>
                <a:cs typeface="Times New Roman" panose="02020603050405020304" pitchFamily="18" charset="0"/>
              </a:rPr>
              <a:t>της </a:t>
            </a:r>
            <a:r>
              <a:rPr lang="el-GR" sz="2800" dirty="0">
                <a:latin typeface="Times New Roman" panose="02020603050405020304" pitchFamily="18" charset="0"/>
                <a:cs typeface="Times New Roman" panose="02020603050405020304" pitchFamily="18" charset="0"/>
              </a:rPr>
              <a:t>Ιερωνυμάκη, το κείμενο που δημοσίευσε ο </a:t>
            </a:r>
            <a:r>
              <a:rPr lang="el-GR" sz="2800" i="1" dirty="0">
                <a:latin typeface="Times New Roman" panose="02020603050405020304" pitchFamily="18" charset="0"/>
                <a:cs typeface="Times New Roman" panose="02020603050405020304" pitchFamily="18" charset="0"/>
              </a:rPr>
              <a:t>Νουμάς</a:t>
            </a:r>
            <a:r>
              <a:rPr lang="el-GR" sz="2800" dirty="0">
                <a:latin typeface="Times New Roman" panose="02020603050405020304" pitchFamily="18" charset="0"/>
                <a:cs typeface="Times New Roman" panose="02020603050405020304" pitchFamily="18" charset="0"/>
              </a:rPr>
              <a:t> προέρχεται από τον γαλλικό τύπο και ανήκει στον R. B. Bury που το δημοσίευσε στο </a:t>
            </a:r>
            <a:r>
              <a:rPr lang="el-GR" sz="2800" i="1" dirty="0">
                <a:latin typeface="Times New Roman" panose="02020603050405020304" pitchFamily="18" charset="0"/>
                <a:cs typeface="Times New Roman" panose="02020603050405020304" pitchFamily="18" charset="0"/>
              </a:rPr>
              <a:t>Mercure de France</a:t>
            </a:r>
            <a:r>
              <a:rPr lang="el-GR" sz="2800" dirty="0">
                <a:latin typeface="Times New Roman" panose="02020603050405020304" pitchFamily="18" charset="0"/>
                <a:cs typeface="Times New Roman" panose="02020603050405020304" pitchFamily="18" charset="0"/>
              </a:rPr>
              <a:t>. Μεταξύ άλλων, αναφέρεται για το Dada ότι πρεσβεύει την ανάγκη επιστροφής της Τέχνης στην πρώτη παιδική ηλικία του ανθρώπου.</a:t>
            </a:r>
          </a:p>
          <a:p>
            <a:endParaRPr lang="el-GR" dirty="0">
              <a:latin typeface="Times New Roman" panose="02020603050405020304" pitchFamily="18" charset="0"/>
              <a:cs typeface="Times New Roman" panose="02020603050405020304" pitchFamily="18" charset="0"/>
            </a:endParaRPr>
          </a:p>
          <a:p>
            <a:r>
              <a:rPr lang="el-GR" sz="2800" dirty="0">
                <a:latin typeface="Times New Roman" panose="02020603050405020304" pitchFamily="18" charset="0"/>
                <a:cs typeface="Times New Roman" panose="02020603050405020304" pitchFamily="18" charset="0"/>
              </a:rPr>
              <a:t>Στο άρθρο, γίνεται λόγος για παρακμή Πρωτοποριακών Κινημάτων. Ανάμεσα σε αυτά και ο Ντανταϊσμός.</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3295143"/>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66B7B82A-E66F-4186-B9EF-549EF6A22D03}"/>
              </a:ext>
            </a:extLst>
          </p:cNvPr>
          <p:cNvSpPr>
            <a:spLocks noGrp="1"/>
          </p:cNvSpPr>
          <p:nvPr>
            <p:ph type="title"/>
          </p:nvPr>
        </p:nvSpPr>
        <p:spPr>
          <a:xfrm>
            <a:off x="267284" y="447188"/>
            <a:ext cx="11114713" cy="1058055"/>
          </a:xfrm>
        </p:spPr>
        <p:txBody>
          <a:bodyPr/>
          <a:lstStyle/>
          <a:p>
            <a:r>
              <a:rPr lang="el-GR" b="0" dirty="0">
                <a:latin typeface="Times New Roman" panose="02020603050405020304" pitchFamily="18" charset="0"/>
                <a:cs typeface="Times New Roman" panose="02020603050405020304" pitchFamily="18" charset="0"/>
              </a:rPr>
              <a:t>Το τέλος του </a:t>
            </a:r>
            <a:r>
              <a:rPr lang="en-US" b="0" dirty="0">
                <a:latin typeface="Times New Roman" panose="02020603050405020304" pitchFamily="18" charset="0"/>
                <a:cs typeface="Times New Roman" panose="02020603050405020304" pitchFamily="18" charset="0"/>
              </a:rPr>
              <a:t>Dada</a:t>
            </a:r>
          </a:p>
        </p:txBody>
      </p:sp>
      <p:sp>
        <p:nvSpPr>
          <p:cNvPr id="3" name="Θέση περιεχομένου 2">
            <a:extLst>
              <a:ext uri="{FF2B5EF4-FFF2-40B4-BE49-F238E27FC236}">
                <a16:creationId xmlns="" xmlns:a16="http://schemas.microsoft.com/office/drawing/2014/main" id="{1AD9B65E-AB97-410D-B392-E0BE374F0480}"/>
              </a:ext>
            </a:extLst>
          </p:cNvPr>
          <p:cNvSpPr>
            <a:spLocks noGrp="1"/>
          </p:cNvSpPr>
          <p:nvPr>
            <p:ph idx="1"/>
          </p:nvPr>
        </p:nvSpPr>
        <p:spPr>
          <a:xfrm>
            <a:off x="267285" y="2222287"/>
            <a:ext cx="11746523" cy="4347325"/>
          </a:xfrm>
        </p:spPr>
        <p:txBody>
          <a:bodyPr>
            <a:normAutofit/>
          </a:bodyPr>
          <a:lstStyle/>
          <a:p>
            <a:r>
              <a:rPr lang="el-GR" sz="2800" dirty="0">
                <a:latin typeface="Times New Roman" panose="02020603050405020304" pitchFamily="18" charset="0"/>
                <a:cs typeface="Times New Roman" panose="02020603050405020304" pitchFamily="18" charset="0"/>
              </a:rPr>
              <a:t>Η φθορά του Νταντά, όπως σημειώνει η κ. Ιερωνυμάκη δεν αιτιολογείται μόνον με την απομάκρυνση των δημιουργών από το ίδιο το κίνημα, αλλά στο γεγονός ότι το κοινό είναι πλέον εξοικειωμένο με την προκλητικότητα και το άλογο της καλλιτεχνικής δημιουργίας των εκπροσώπων του κινήματος. Τη θεωρεί δεδομένη. Έκτοτε, κυριαρχεί ο υπερρεαλισμός και οι αναφορές στο </a:t>
            </a:r>
            <a:r>
              <a:rPr lang="en-US" sz="2800" dirty="0">
                <a:latin typeface="Times New Roman" panose="02020603050405020304" pitchFamily="18" charset="0"/>
                <a:cs typeface="Times New Roman" panose="02020603050405020304" pitchFamily="18" charset="0"/>
              </a:rPr>
              <a:t>Dada </a:t>
            </a:r>
            <a:r>
              <a:rPr lang="el-GR" sz="2800" dirty="0">
                <a:latin typeface="Times New Roman" panose="02020603050405020304" pitchFamily="18" charset="0"/>
                <a:cs typeface="Times New Roman" panose="02020603050405020304" pitchFamily="18" charset="0"/>
              </a:rPr>
              <a:t>εξαφανίζονται.</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38569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ξιομνημόνευτο">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TM03457503[[fn=Αξιομνημόνευτο]]</Template>
  <TotalTime>105</TotalTime>
  <Words>761</Words>
  <Application>Microsoft Office PowerPoint</Application>
  <PresentationFormat>Προσαρμογή</PresentationFormat>
  <Paragraphs>31</Paragraphs>
  <Slides>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Αξιομνημόνευτο</vt:lpstr>
      <vt:lpstr>                                                             «Μια γκρεμιστική θεωρία» ή «το τελευταίον κατασκεύασμα των αριβίστ της Τέχνης»;  Η κριτική υποδοχή του Dada στην Ελλάδα (1920 – 1925)  Θάλεια Ιερωνυμάκη, περ.  Ο Αναγνώστης </vt:lpstr>
      <vt:lpstr>Η διαδρομή του Dada: από τον Γαλλικό στον Ελληνικό τύπο</vt:lpstr>
      <vt:lpstr>Περιοδικό «Καλλιτεχνία», 1920</vt:lpstr>
      <vt:lpstr>Εφημερίδα «Πρωτεύουσα», 1920</vt:lpstr>
      <vt:lpstr>Εφημερίδα «Εθνικός Κήρυξ», Νέα Υόρκη</vt:lpstr>
      <vt:lpstr>Εφημερίδα «Ανατολή», Απρίλιος 1920</vt:lpstr>
      <vt:lpstr>«Ο Νουμάς», 1920</vt:lpstr>
      <vt:lpstr>Εφημερίδα «Η Βραδυνή», Σεπτέμβριος, 1924 </vt:lpstr>
      <vt:lpstr>Το τέλος του Dada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«Μια γκρεμιστική θεωρία» ή «το τελευταίον κατασκεύασμα των αριβίστ της Τέχνης»;  Η κριτική υποδοχή του Dada στην Ελλάδα (1920 – 1925)</dc:title>
  <dc:creator>LEUTERIS</dc:creator>
  <cp:lastModifiedBy>mikepapas4@gmail.com</cp:lastModifiedBy>
  <cp:revision>16</cp:revision>
  <dcterms:created xsi:type="dcterms:W3CDTF">2018-11-01T01:42:39Z</dcterms:created>
  <dcterms:modified xsi:type="dcterms:W3CDTF">2020-10-30T19:13:04Z</dcterms:modified>
</cp:coreProperties>
</file>