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8" r:id="rId14"/>
    <p:sldId id="269" r:id="rId15"/>
    <p:sldId id="287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8" r:id="rId34"/>
    <p:sldId id="289" r:id="rId3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FB016-68A4-4AB8-BE96-1193309E24D6}" type="datetimeFigureOut">
              <a:rPr lang="el-GR" smtClean="0"/>
              <a:t>31/3/2015</a:t>
            </a:fld>
            <a:endParaRPr lang="el-G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2C717E-109C-4FCA-A7DE-EDF24A748E01}" type="slidenum">
              <a:rPr lang="el-GR" smtClean="0"/>
              <a:t>‹#›</a:t>
            </a:fld>
            <a:endParaRPr lang="el-G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FB016-68A4-4AB8-BE96-1193309E24D6}" type="datetimeFigureOut">
              <a:rPr lang="el-GR" smtClean="0"/>
              <a:t>31/3/2015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2C717E-109C-4FCA-A7DE-EDF24A748E0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FB016-68A4-4AB8-BE96-1193309E24D6}" type="datetimeFigureOut">
              <a:rPr lang="el-GR" smtClean="0"/>
              <a:t>31/3/2015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2C717E-109C-4FCA-A7DE-EDF24A748E0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FB016-68A4-4AB8-BE96-1193309E24D6}" type="datetimeFigureOut">
              <a:rPr lang="el-GR" smtClean="0"/>
              <a:t>31/3/2015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2C717E-109C-4FCA-A7DE-EDF24A748E0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FB016-68A4-4AB8-BE96-1193309E24D6}" type="datetimeFigureOut">
              <a:rPr lang="el-GR" smtClean="0"/>
              <a:t>31/3/2015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2C717E-109C-4FCA-A7DE-EDF24A748E01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FB016-68A4-4AB8-BE96-1193309E24D6}" type="datetimeFigureOut">
              <a:rPr lang="el-GR" smtClean="0"/>
              <a:t>31/3/2015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2C717E-109C-4FCA-A7DE-EDF24A748E0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FB016-68A4-4AB8-BE96-1193309E24D6}" type="datetimeFigureOut">
              <a:rPr lang="el-GR" smtClean="0"/>
              <a:t>31/3/2015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2C717E-109C-4FCA-A7DE-EDF24A748E0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FB016-68A4-4AB8-BE96-1193309E24D6}" type="datetimeFigureOut">
              <a:rPr lang="el-GR" smtClean="0"/>
              <a:t>31/3/2015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2C717E-109C-4FCA-A7DE-EDF24A748E0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FB016-68A4-4AB8-BE96-1193309E24D6}" type="datetimeFigureOut">
              <a:rPr lang="el-GR" smtClean="0"/>
              <a:t>31/3/2015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2C717E-109C-4FCA-A7DE-EDF24A748E01}" type="slidenum">
              <a:rPr lang="el-GR" smtClean="0"/>
              <a:t>‹#›</a:t>
            </a:fld>
            <a:endParaRPr lang="el-G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FB016-68A4-4AB8-BE96-1193309E24D6}" type="datetimeFigureOut">
              <a:rPr lang="el-GR" smtClean="0"/>
              <a:t>31/3/2015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2C717E-109C-4FCA-A7DE-EDF24A748E0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FB016-68A4-4AB8-BE96-1193309E24D6}" type="datetimeFigureOut">
              <a:rPr lang="el-GR" smtClean="0"/>
              <a:t>31/3/2015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2C717E-109C-4FCA-A7DE-EDF24A748E01}" type="slidenum">
              <a:rPr lang="el-GR" smtClean="0"/>
              <a:t>‹#›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D2FB016-68A4-4AB8-BE96-1193309E24D6}" type="datetimeFigureOut">
              <a:rPr lang="el-GR" smtClean="0"/>
              <a:t>31/3/2015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32C717E-109C-4FCA-A7DE-EDF24A748E01}" type="slidenum">
              <a:rPr lang="el-GR" smtClean="0"/>
              <a:t>‹#›</a:t>
            </a:fld>
            <a:endParaRPr lang="el-G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Μορφολογική Τυπολογία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Ι: Κατηγοριοποίηση γλωσσών;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μορφολογική τυπολογία σήμερα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Ουσιαστικά, κατάτμηση της αρχικής κατηγοριοποίησης με βάση διάφορες επιμέρους παραμέτρους</a:t>
            </a:r>
          </a:p>
          <a:p>
            <a:r>
              <a:rPr lang="el-GR" dirty="0" smtClean="0"/>
              <a:t>Η παλιά κατηγοριοποίηση χρησιμοποιείται ακόμα, όμως με την παρατήρηση ότι δεν ισχύει απόλυτα σχεδόν για καμία γλώσσα και είναι κυρίως στατιστική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 βασικές κατηγοριοποιήσεις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Α) Με βάση την σχέση μορφήματος-λέξης, ή με άλλα λόγια, με βάση πόσο πολλή μορφολογία χρησιμοποιεί κάθε γλώσσα (παραλλαγή της παλιάς τυπολογίας – ποσοτικός άξονας)</a:t>
            </a:r>
          </a:p>
          <a:p>
            <a:r>
              <a:rPr lang="el-GR" dirty="0" smtClean="0"/>
              <a:t>Β) Με βάση τα επιμέρους χαρακτηριστικά των μορφημάτων που χρησιμοποιούνται (ποιοτικός άξονας)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Ποσοτικός άξονας (Άξονας Σύνθεσης)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Σχέση μορφημάτων-λέξεων</a:t>
            </a:r>
          </a:p>
          <a:p>
            <a:r>
              <a:rPr lang="el-GR" dirty="0" smtClean="0"/>
              <a:t>1) Απομονωτικές</a:t>
            </a:r>
          </a:p>
          <a:p>
            <a:r>
              <a:rPr lang="el-GR" dirty="0" smtClean="0"/>
              <a:t>2) Συνθετικές </a:t>
            </a:r>
          </a:p>
          <a:p>
            <a:r>
              <a:rPr lang="el-GR" dirty="0" smtClean="0"/>
              <a:t>3) Πολυσυνθετικές</a:t>
            </a:r>
          </a:p>
          <a:p>
            <a:r>
              <a:rPr lang="el-GR" dirty="0" smtClean="0"/>
              <a:t>Ουσιαστικά πρόκειται για ένα συνεχές, όπου κάθε γλώσσα βρίσκεται λιγότερο ή περισσότερο κοντά σε μία κατηγορία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1. Απομονωτικές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σχέση των μορφημάτων με τις λέξεις είναι σχεδόν πάντοτε 1:1 (ουσιαστικά καθόλου μορφολογία, κυρίως σύνταξη)</a:t>
            </a:r>
          </a:p>
          <a:p>
            <a:r>
              <a:rPr lang="el-GR" dirty="0" smtClean="0"/>
              <a:t>Απαντούν κυρίως στη ΝΑ Ασία (Αυστρονησιακές γλώσσες, Κινεζική κλπ.)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απομονωτικών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r>
              <a:rPr lang="vi-VN" dirty="0" smtClean="0"/>
              <a:t>khi tôi đền nhà bạn </a:t>
            </a:r>
            <a:r>
              <a:rPr lang="en-US" dirty="0" smtClean="0"/>
              <a:t>    </a:t>
            </a:r>
            <a:r>
              <a:rPr lang="vi-VN" dirty="0" smtClean="0"/>
              <a:t>tôi </a:t>
            </a:r>
            <a:r>
              <a:rPr lang="vi-VN" dirty="0" smtClean="0"/>
              <a:t>chúng tôi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  </a:t>
            </a:r>
            <a:r>
              <a:rPr lang="en-US" dirty="0" smtClean="0"/>
              <a:t>when </a:t>
            </a:r>
            <a:r>
              <a:rPr lang="en-US" dirty="0" smtClean="0"/>
              <a:t>I come house friend I PLURAL I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   </a:t>
            </a:r>
            <a:r>
              <a:rPr lang="vi-VN" dirty="0" smtClean="0"/>
              <a:t>bắt đấu </a:t>
            </a:r>
            <a:r>
              <a:rPr lang="vi-VN" dirty="0" smtClean="0"/>
              <a:t>làm bài </a:t>
            </a:r>
          </a:p>
          <a:p>
            <a:pPr>
              <a:buNone/>
            </a:pPr>
            <a:r>
              <a:rPr lang="el-GR" dirty="0" smtClean="0"/>
              <a:t>      </a:t>
            </a:r>
            <a:r>
              <a:rPr lang="en-US" dirty="0" smtClean="0"/>
              <a:t>begin </a:t>
            </a:r>
            <a:r>
              <a:rPr lang="el-GR" dirty="0" smtClean="0"/>
              <a:t>     </a:t>
            </a:r>
            <a:r>
              <a:rPr lang="en-US" dirty="0" smtClean="0"/>
              <a:t>do </a:t>
            </a:r>
            <a:r>
              <a:rPr lang="en-US" dirty="0" smtClean="0"/>
              <a:t>lesson </a:t>
            </a:r>
            <a:endParaRPr lang="el-GR" dirty="0" smtClean="0"/>
          </a:p>
          <a:p>
            <a:r>
              <a:rPr lang="en-US" dirty="0" smtClean="0"/>
              <a:t>‘When I came to my friend’s house, we began to do lessons.’</a:t>
            </a:r>
            <a:endParaRPr lang="en-US" dirty="0" smtClean="0"/>
          </a:p>
          <a:p>
            <a:pPr>
              <a:buNone/>
            </a:pPr>
            <a:r>
              <a:rPr lang="el-GR" dirty="0" smtClean="0"/>
              <a:t>Βιετναμική (</a:t>
            </a:r>
            <a:r>
              <a:rPr lang="en-US" dirty="0" err="1" smtClean="0"/>
              <a:t>Comrie</a:t>
            </a:r>
            <a:r>
              <a:rPr lang="en-US" dirty="0" smtClean="0"/>
              <a:t>, 1989)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απομονωτικών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n-US" dirty="0" smtClean="0"/>
              <a:t>ka </a:t>
            </a:r>
            <a:r>
              <a:rPr lang="el-GR" dirty="0" smtClean="0"/>
              <a:t>  </a:t>
            </a:r>
            <a:r>
              <a:rPr lang="en-US" dirty="0" err="1" smtClean="0"/>
              <a:t>kapo</a:t>
            </a:r>
            <a:r>
              <a:rPr lang="en-US" dirty="0" smtClean="0"/>
              <a:t>   au</a:t>
            </a:r>
            <a:r>
              <a:rPr lang="el-GR" dirty="0" smtClean="0"/>
              <a:t>    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l-GR" dirty="0" smtClean="0"/>
              <a:t>       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puu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n-US" dirty="0" smtClean="0"/>
              <a:t>T/A </a:t>
            </a:r>
            <a:r>
              <a:rPr lang="en-US" dirty="0" smtClean="0"/>
              <a:t>snatch </a:t>
            </a:r>
            <a:r>
              <a:rPr lang="el-GR" dirty="0" smtClean="0"/>
              <a:t>Ι</a:t>
            </a:r>
            <a:r>
              <a:rPr lang="en-US" dirty="0" err="1" smtClean="0"/>
              <a:t>stS</a:t>
            </a:r>
            <a:r>
              <a:rPr lang="en-US" dirty="0" smtClean="0"/>
              <a:t> </a:t>
            </a:r>
            <a:r>
              <a:rPr lang="en-US" dirty="0" smtClean="0"/>
              <a:t>ACC the gun </a:t>
            </a:r>
          </a:p>
          <a:p>
            <a:r>
              <a:rPr lang="en-US" dirty="0" smtClean="0"/>
              <a:t>‘I snatched the </a:t>
            </a:r>
            <a:r>
              <a:rPr lang="en-US" dirty="0" smtClean="0"/>
              <a:t>gun’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l-GR" dirty="0" smtClean="0"/>
              <a:t>Μαορί (</a:t>
            </a:r>
            <a:r>
              <a:rPr lang="en-US" dirty="0" smtClean="0"/>
              <a:t>Bauer, 1993)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2. Συνθετικές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λόγος μορφημάτων-λέξεων είναι ανώτερος του 1, με άλλα λόγια κάθε λέξη έχει περισσότερα από 1 μορφήματα</a:t>
            </a:r>
          </a:p>
          <a:p>
            <a:r>
              <a:rPr lang="el-GR" dirty="0" smtClean="0"/>
              <a:t>Μεγάλη ποικιλία ως προς τον αριθμό των μορφημάτων, την θέση τους, την σημασία τους κλπ.</a:t>
            </a:r>
          </a:p>
          <a:p>
            <a:r>
              <a:rPr lang="el-GR" dirty="0" smtClean="0"/>
              <a:t>Μορφολογία και Σύνταξη εξίσου σημαντικές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 συνθετικών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err="1" smtClean="0"/>
              <a:t>Resim-ler-imiz</a:t>
            </a:r>
            <a:endParaRPr lang="en-US" i="1" dirty="0" smtClean="0"/>
          </a:p>
          <a:p>
            <a:pPr>
              <a:buNone/>
            </a:pPr>
            <a:r>
              <a:rPr lang="en-US" dirty="0" smtClean="0"/>
              <a:t>   picture-PL-1PL.POSS </a:t>
            </a:r>
          </a:p>
          <a:p>
            <a:r>
              <a:rPr lang="en-US" i="1" dirty="0" err="1" smtClean="0"/>
              <a:t>kardeh</a:t>
            </a:r>
            <a:r>
              <a:rPr lang="en-US" i="1" dirty="0" smtClean="0"/>
              <a:t>-</a:t>
            </a:r>
            <a:r>
              <a:rPr lang="en-US" i="1" dirty="0" err="1" smtClean="0"/>
              <a:t>ler</a:t>
            </a:r>
            <a:r>
              <a:rPr lang="en-US" i="1" dirty="0" smtClean="0"/>
              <a:t>-</a:t>
            </a:r>
            <a:r>
              <a:rPr lang="en-US" i="1" dirty="0" err="1" smtClean="0"/>
              <a:t>iniz</a:t>
            </a:r>
            <a:r>
              <a:rPr lang="en-US" i="1" dirty="0" smtClean="0"/>
              <a:t>-in-</a:t>
            </a:r>
            <a:r>
              <a:rPr lang="en-US" i="1" dirty="0" err="1" smtClean="0"/>
              <a:t>ki</a:t>
            </a:r>
            <a:r>
              <a:rPr lang="en-US" i="1" dirty="0" smtClean="0"/>
              <a:t>-</a:t>
            </a:r>
            <a:r>
              <a:rPr lang="en-US" i="1" dirty="0" err="1" smtClean="0"/>
              <a:t>ler</a:t>
            </a:r>
            <a:r>
              <a:rPr lang="en-US" i="1" dirty="0" smtClean="0"/>
              <a:t>-den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brother-PL-2PL.POSS-GEN-PRO-PL-ABL</a:t>
            </a:r>
          </a:p>
          <a:p>
            <a:r>
              <a:rPr lang="en-US" i="1" dirty="0" err="1" smtClean="0"/>
              <a:t>kıymet</a:t>
            </a:r>
            <a:r>
              <a:rPr lang="en-US" i="1" dirty="0" smtClean="0"/>
              <a:t>-</a:t>
            </a:r>
            <a:r>
              <a:rPr lang="en-US" i="1" dirty="0" err="1" smtClean="0"/>
              <a:t>li</a:t>
            </a:r>
            <a:r>
              <a:rPr lang="en-US" i="1" dirty="0" smtClean="0"/>
              <a:t>-dir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value- ADJECTIVISER-be.3</a:t>
            </a:r>
            <a:endParaRPr lang="en-US" dirty="0" smtClean="0"/>
          </a:p>
          <a:p>
            <a:r>
              <a:rPr lang="en-US" dirty="0" smtClean="0"/>
              <a:t>‘Our pictures are more valuable than those of your brothers</a:t>
            </a:r>
            <a:r>
              <a:rPr lang="en-US" dirty="0" smtClean="0"/>
              <a:t>’</a:t>
            </a:r>
          </a:p>
          <a:p>
            <a:r>
              <a:rPr lang="el-GR" dirty="0" smtClean="0"/>
              <a:t>Τουρκική (</a:t>
            </a:r>
            <a:r>
              <a:rPr lang="en-US" dirty="0" smtClean="0"/>
              <a:t>Lewis, 1967)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3. Πολυσυνθετικές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λόγος μορφημάτων – λέξεων είναι πολύ ανώτερος του 1.</a:t>
            </a:r>
          </a:p>
          <a:p>
            <a:r>
              <a:rPr lang="el-GR" dirty="0" smtClean="0"/>
              <a:t>Βασική διαφορά από τις συνθετικές: σε κάθε λέξη μπορούν να περιλαμβάνονται παραπάνω από μία </a:t>
            </a:r>
            <a:r>
              <a:rPr lang="el-GR" u="sng" dirty="0" smtClean="0"/>
              <a:t>λεξική</a:t>
            </a:r>
            <a:r>
              <a:rPr lang="el-GR" dirty="0" smtClean="0"/>
              <a:t> ρίζα</a:t>
            </a:r>
          </a:p>
          <a:p>
            <a:r>
              <a:rPr lang="el-GR" dirty="0" smtClean="0"/>
              <a:t>Ουσιαστικά, «λέξεις – προτάσεις»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Παραδείγματα πολυσυνθετικών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tusaa-nngit-su-usaar-tuaannar-sinnaa-nngi-vip-putit</a:t>
            </a:r>
            <a:endParaRPr lang="en-US" i="1" dirty="0" smtClean="0"/>
          </a:p>
          <a:p>
            <a:r>
              <a:rPr lang="en-US" dirty="0" smtClean="0"/>
              <a:t>hear-not-PARTICIPLE</a:t>
            </a:r>
            <a:r>
              <a:rPr lang="en-US" sz="2400" dirty="0" smtClean="0"/>
              <a:t>INTRANS</a:t>
            </a:r>
            <a:r>
              <a:rPr lang="en-US" dirty="0" smtClean="0"/>
              <a:t>-pretend-always-can-not-really-2SG.INDICATIVE</a:t>
            </a:r>
          </a:p>
          <a:p>
            <a:r>
              <a:rPr lang="en-US" dirty="0" smtClean="0"/>
              <a:t>‘You simply cannot pretend not to hear all the time</a:t>
            </a:r>
            <a:r>
              <a:rPr lang="en-US" dirty="0" smtClean="0"/>
              <a:t>’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Kalaallisut</a:t>
            </a:r>
            <a:r>
              <a:rPr lang="en-US" dirty="0" smtClean="0"/>
              <a:t> (Fortescue,1984)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γλωσσών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Ήδη από τον 19</a:t>
            </a:r>
            <a:r>
              <a:rPr lang="el-GR" baseline="30000" dirty="0" smtClean="0"/>
              <a:t>ο</a:t>
            </a:r>
            <a:r>
              <a:rPr lang="el-GR" dirty="0" smtClean="0"/>
              <a:t> αι. (αν όχι νωρίτερα) είχε επιχειρηθεί η κατηγοριοποίηση των γλωσσών, με βάση την Μορφολογία</a:t>
            </a:r>
          </a:p>
          <a:p>
            <a:r>
              <a:rPr lang="el-GR" dirty="0" smtClean="0"/>
              <a:t>Γιατί η Μορφολογία; Ήταν το κατεξοχήν πεδίο γλωσσολογικής έρευνας, δεδομένης της ταύτισης γλωσσολογίας με την Ιστορική (Ινδο-ευρωπαϊκή) γλωσσολογία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Όχι απόλυτες κατηγορίες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χαρακτηρισμός των γλωσσών δεν γίνεται πια κατά απόλυτο τρόπο, αλλά μόνο σχετικά, με βάση τον κυρίαρχο τρόπο δόμησης των συστατικών</a:t>
            </a:r>
          </a:p>
          <a:p>
            <a:r>
              <a:rPr lang="el-GR" dirty="0" smtClean="0"/>
              <a:t>Βασικό κριτήριο: συχνότητα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Ιστορική πορεία;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Γνωρίζουμε σήμερα  ότι υπάρχουν διαδικασίες (κυρίως η γραμματικοποίηση) που οδηγεί σε όλο και μεγαλύτερη σύνθεση</a:t>
            </a:r>
          </a:p>
          <a:p>
            <a:r>
              <a:rPr lang="el-GR" dirty="0" smtClean="0"/>
              <a:t>Π.χ. </a:t>
            </a:r>
            <a:r>
              <a:rPr lang="en-US" dirty="0" err="1" smtClean="0"/>
              <a:t>Cantare</a:t>
            </a:r>
            <a:r>
              <a:rPr lang="en-US" dirty="0" smtClean="0"/>
              <a:t> </a:t>
            </a:r>
            <a:r>
              <a:rPr lang="en-US" dirty="0" err="1" smtClean="0"/>
              <a:t>habeo</a:t>
            </a:r>
            <a:r>
              <a:rPr lang="en-US" dirty="0" smtClean="0"/>
              <a:t> &gt; </a:t>
            </a:r>
            <a:r>
              <a:rPr lang="en-US" dirty="0" err="1" smtClean="0"/>
              <a:t>chanterai</a:t>
            </a:r>
            <a:endParaRPr lang="en-US" dirty="0" smtClean="0"/>
          </a:p>
          <a:p>
            <a:r>
              <a:rPr lang="el-GR" dirty="0" smtClean="0"/>
              <a:t>Όμως η γραμματικοποίηση κινείται σε κύκλους, η εξέλιξη δεν τελειώνει σε μία «ανώτερη» εξελικτική φάση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Ποιοτικός άξονας (Άξονας</a:t>
            </a:r>
            <a:r>
              <a:rPr lang="en-US" dirty="0" smtClean="0"/>
              <a:t> </a:t>
            </a:r>
            <a:r>
              <a:rPr lang="el-GR" dirty="0" smtClean="0"/>
              <a:t>Συγχώνευσης)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Στον άξονα αυτό τοποθετούνται οι γλώσσες με βάση επιμέρους ποιοτικά χαρακτηριστικά των μορφημάτων</a:t>
            </a:r>
          </a:p>
          <a:p>
            <a:r>
              <a:rPr lang="el-GR" dirty="0" smtClean="0"/>
              <a:t>1) Τον αριθμό των σημασιών που εκφράζει (ή μπορεί να εκφράζει) κάθε μόρφημα [Συγκολλητικές – Συνθετικές]</a:t>
            </a:r>
          </a:p>
          <a:p>
            <a:r>
              <a:rPr lang="el-GR" dirty="0" smtClean="0"/>
              <a:t>2) Τον βαθμό της λεξικά καθορισμένης αλλομορφίας (όχι της φωνολογικής)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1. Αριθμός σημασιών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Δύο περιπτώσεις: οι γλώσσες όπου κάθε μόρφημα έχει μία σημασία [Συγκολλητικές] και οι γλώσσες όπου κάθε μόρφημα μπορεί να εκφράζει περισσότερες από μία σημασίες (ή γραμματικές κατηγορίες) [Συνθετικές]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συγκολλητικών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n-US" dirty="0" err="1" smtClean="0"/>
              <a:t>much’a</a:t>
            </a:r>
            <a:r>
              <a:rPr lang="en-US" dirty="0" smtClean="0"/>
              <a:t>-</a:t>
            </a:r>
            <a:r>
              <a:rPr lang="en-US" dirty="0" err="1" smtClean="0"/>
              <a:t>na</a:t>
            </a:r>
            <a:r>
              <a:rPr lang="en-US" dirty="0" smtClean="0"/>
              <a:t>-chi-</a:t>
            </a:r>
            <a:r>
              <a:rPr lang="en-US" dirty="0" err="1" smtClean="0"/>
              <a:t>na</a:t>
            </a:r>
            <a:r>
              <a:rPr lang="en-US" dirty="0" smtClean="0"/>
              <a:t>-</a:t>
            </a:r>
            <a:r>
              <a:rPr lang="en-US" dirty="0" err="1" smtClean="0"/>
              <a:t>yki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l-GR" dirty="0" smtClean="0"/>
              <a:t>      </a:t>
            </a:r>
            <a:r>
              <a:rPr lang="en-US" dirty="0" smtClean="0"/>
              <a:t>kiss-REC-CAUS-NOM-2SG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‘You should make them kiss each other</a:t>
            </a:r>
            <a:r>
              <a:rPr lang="en-US" dirty="0" smtClean="0"/>
              <a:t>.’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n-US" dirty="0" smtClean="0"/>
              <a:t>Bolivian Quechua (Van de </a:t>
            </a:r>
            <a:r>
              <a:rPr lang="en-US" dirty="0" err="1" smtClean="0"/>
              <a:t>Kerke</a:t>
            </a:r>
            <a:r>
              <a:rPr lang="en-US" dirty="0" smtClean="0"/>
              <a:t>, 1996)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συνθετικών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Pirame</a:t>
            </a:r>
            <a:r>
              <a:rPr lang="en-US" dirty="0" smtClean="0"/>
              <a:t> to </a:t>
            </a:r>
            <a:r>
              <a:rPr lang="en-US" dirty="0" err="1" smtClean="0"/>
              <a:t>vivlio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take-</a:t>
            </a:r>
            <a:r>
              <a:rPr lang="en-US" sz="2400" dirty="0" smtClean="0"/>
              <a:t>PAST-1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PL.-IND.  </a:t>
            </a:r>
            <a:r>
              <a:rPr lang="en-US" dirty="0" smtClean="0"/>
              <a:t>the-</a:t>
            </a:r>
            <a:r>
              <a:rPr lang="en-US" sz="2400" dirty="0" smtClean="0"/>
              <a:t>NEUT-ACC-SING</a:t>
            </a:r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   </a:t>
            </a:r>
            <a:r>
              <a:rPr lang="en-US" dirty="0" smtClean="0"/>
              <a:t>book – </a:t>
            </a:r>
            <a:r>
              <a:rPr lang="en-US" sz="2400" dirty="0" smtClean="0"/>
              <a:t>NEUT-ACC-SING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Γραμματικές κατηγορίες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Γιατί θεωρούμε ότι τα μορφήματα εκφράζουν περισσότερες γραμματικές κατηγορίες (σημασίες);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Στατιστικές κατηγοριοποιήσεις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Στις περισσότερες γλώσσες, υπάρχουν δομές που ταιριάζουν σε άλλον ποιοτικά τύπο</a:t>
            </a:r>
          </a:p>
          <a:p>
            <a:r>
              <a:rPr lang="el-GR" dirty="0" smtClean="0"/>
              <a:t>Π.χ. Τουρκική  «Πήγα» </a:t>
            </a:r>
            <a:r>
              <a:rPr lang="en-US" dirty="0" smtClean="0"/>
              <a:t>-</a:t>
            </a:r>
            <a:r>
              <a:rPr lang="en-US" dirty="0" err="1" smtClean="0"/>
              <a:t>ti</a:t>
            </a:r>
            <a:r>
              <a:rPr lang="en-US" dirty="0" smtClean="0"/>
              <a:t>- </a:t>
            </a:r>
            <a:r>
              <a:rPr lang="el-GR" dirty="0" smtClean="0"/>
              <a:t>(μόρφημα παρελθόντος)</a:t>
            </a:r>
          </a:p>
          <a:p>
            <a:r>
              <a:rPr lang="en-US" dirty="0" err="1" smtClean="0"/>
              <a:t>Git</a:t>
            </a:r>
            <a:r>
              <a:rPr lang="en-US" dirty="0" smtClean="0"/>
              <a:t>-</a:t>
            </a:r>
            <a:r>
              <a:rPr lang="en-US" dirty="0" err="1" smtClean="0"/>
              <a:t>ti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m		</a:t>
            </a:r>
            <a:r>
              <a:rPr lang="el-GR" dirty="0" smtClean="0"/>
              <a:t>Δεν διαφοροποείται ο 					αριθμός από το πρόσωπο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Git</a:t>
            </a:r>
            <a:r>
              <a:rPr lang="en-US" dirty="0" smtClean="0"/>
              <a:t>-</a:t>
            </a:r>
            <a:r>
              <a:rPr lang="en-US" dirty="0" err="1" smtClean="0"/>
              <a:t>ti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</a:p>
          <a:p>
            <a:r>
              <a:rPr lang="en-US" dirty="0" err="1" smtClean="0"/>
              <a:t>Git-ti</a:t>
            </a:r>
            <a:endParaRPr lang="en-US" dirty="0" smtClean="0"/>
          </a:p>
          <a:p>
            <a:r>
              <a:rPr lang="en-US" dirty="0" err="1" smtClean="0"/>
              <a:t>Git</a:t>
            </a:r>
            <a:r>
              <a:rPr lang="en-US" dirty="0" smtClean="0"/>
              <a:t>-</a:t>
            </a:r>
            <a:r>
              <a:rPr lang="en-US" dirty="0" err="1" smtClean="0"/>
              <a:t>ti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k</a:t>
            </a:r>
          </a:p>
          <a:p>
            <a:r>
              <a:rPr lang="en-US" dirty="0" err="1" smtClean="0"/>
              <a:t>Git-ti-</a:t>
            </a:r>
            <a:r>
              <a:rPr lang="en-US" dirty="0" err="1" smtClean="0">
                <a:solidFill>
                  <a:srgbClr val="FF0000"/>
                </a:solidFill>
              </a:rPr>
              <a:t>niz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Git-ti-</a:t>
            </a:r>
            <a:r>
              <a:rPr lang="en-US" dirty="0" err="1" smtClean="0">
                <a:solidFill>
                  <a:srgbClr val="FF0000"/>
                </a:solidFill>
              </a:rPr>
              <a:t>ler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Αλλά και η Αγγλική…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cat-s 		</a:t>
            </a:r>
            <a:r>
              <a:rPr lang="el-GR" dirty="0" smtClean="0"/>
              <a:t>Μόνο Αριθμός</a:t>
            </a:r>
          </a:p>
          <a:p>
            <a:r>
              <a:rPr lang="en-US" dirty="0" smtClean="0"/>
              <a:t>She drink-s		</a:t>
            </a:r>
            <a:r>
              <a:rPr lang="el-GR" dirty="0" smtClean="0"/>
              <a:t>Αριθμός, Πρόσωπο, 					Χρόνος,  Έγκλιση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2. Αλλομορφία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γλώσσες διαχωρίζονται και από το ποσοστό λεξικά καθορισμένης αλλομορφίας, αλλομορφίας δηλ. που δεν οφείλεται σε φωνολογικές διαδικασίες</a:t>
            </a:r>
          </a:p>
          <a:p>
            <a:r>
              <a:rPr lang="el-GR" dirty="0" smtClean="0"/>
              <a:t>Π.χ. Πληθ.  Ελληνικά: –οι, -ες (Αρσ.), Αγγλικά: -</a:t>
            </a:r>
            <a:r>
              <a:rPr lang="en-US" dirty="0" smtClean="0"/>
              <a:t>s, -en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19</a:t>
            </a:r>
            <a:r>
              <a:rPr lang="el-GR" baseline="30000" dirty="0" smtClean="0"/>
              <a:t>ος</a:t>
            </a:r>
            <a:r>
              <a:rPr lang="el-GR" dirty="0" smtClean="0"/>
              <a:t> αιώνας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Αρχική ιδέα διάκρισης των γλωσσών σε κατηγορίες με βάση την μορφολογία που τις χαρακτηρίζει</a:t>
            </a:r>
          </a:p>
          <a:p>
            <a:r>
              <a:rPr lang="en-US" dirty="0" smtClean="0"/>
              <a:t>Friedrich Schlegel</a:t>
            </a:r>
            <a:r>
              <a:rPr lang="el-GR" dirty="0" smtClean="0"/>
              <a:t> (1808): 2 τύποι γλωσσών, </a:t>
            </a:r>
            <a:r>
              <a:rPr lang="en-US" dirty="0" smtClean="0"/>
              <a:t>August Schlegel (1818): </a:t>
            </a:r>
            <a:r>
              <a:rPr lang="el-GR" dirty="0" smtClean="0"/>
              <a:t>προσθέτει και τις γλώσσες χωρίς καθόλου μορφολογία (εννοεί την Κινεζική)</a:t>
            </a:r>
          </a:p>
          <a:p>
            <a:r>
              <a:rPr lang="en-US" dirty="0" smtClean="0"/>
              <a:t>Humboldt (1825): </a:t>
            </a:r>
            <a:r>
              <a:rPr lang="el-GR" dirty="0" smtClean="0"/>
              <a:t>4</a:t>
            </a:r>
            <a:r>
              <a:rPr lang="el-GR" baseline="30000" dirty="0" smtClean="0"/>
              <a:t>ος</a:t>
            </a:r>
            <a:r>
              <a:rPr lang="el-GR" dirty="0" smtClean="0"/>
              <a:t> τύπος οι γλώσσες ενσωμάτωσης (πολυσυνθετικές)</a:t>
            </a:r>
          </a:p>
          <a:p>
            <a:r>
              <a:rPr lang="en-US" dirty="0" smtClean="0"/>
              <a:t>Schleicher (1859): </a:t>
            </a:r>
            <a:r>
              <a:rPr lang="el-GR" dirty="0" smtClean="0"/>
              <a:t>Απομονωτικές – Συγκολλητικές – Κλιτές (Συνθετικές)</a:t>
            </a:r>
            <a:endParaRPr lang="en-US" dirty="0" smtClean="0"/>
          </a:p>
          <a:p>
            <a:r>
              <a:rPr lang="el-GR" dirty="0" smtClean="0"/>
              <a:t>Μολονότι έχει αναθεωρηθεί αρκετά, η διάκριση αυτή είναι ακόμα πολύ δημοφιλής (με την μία ή την άλλη μορφή)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Συσχετισμός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γλώσσες που είναι κυρίως συγκολλητικές έχουν συνήθως πολύ μικρό αριθμό αλλομορφίας, ενώ οι συνθετικές έχουν μεγάλο βαθμό αλλομορφίας</a:t>
            </a:r>
          </a:p>
          <a:p>
            <a:r>
              <a:rPr lang="el-GR" dirty="0" smtClean="0"/>
              <a:t>Πώς εξηγείται;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Άλλες διακρίσεις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Υπάρχουν και άλλοι επιμέρους άξονες όπου οι γλώσσες διαφοροποιούνται ως προς την μορφολογία τους (π.χ. η σχέση μορφήματος-σημασίας είναι μόνιμη ή μπορεί ένα μόρφημα να εκφράζει δύο τελείως διαφορετικές σημασίες;)</a:t>
            </a:r>
          </a:p>
          <a:p>
            <a:r>
              <a:rPr lang="el-GR" dirty="0" smtClean="0"/>
              <a:t>Συνδυασμοί μεταξύ των αξόνων το πιο ενδιαφέρον τυπολογικό εύρημα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 επίπεδο του μορφήματος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γλώσσες διαφοροποιούνται επίσης σημαντικά και ως προς το είδος των μορφημάτων που χρησιμοποιούνται, την σειρά που χρησιμοποιούνται, τους μηχανισμούς που συνδυάζονται κλπ.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Άσκηση 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Να χαρακτηρίσετε μορφολογικά τις ακόλουθες γλώσσες με βάση τα παραδείγματα:</a:t>
            </a:r>
          </a:p>
          <a:p>
            <a:r>
              <a:rPr lang="el-GR" dirty="0" smtClean="0"/>
              <a:t>1. </a:t>
            </a:r>
            <a:r>
              <a:rPr lang="en-US" dirty="0" err="1" smtClean="0"/>
              <a:t>ku</a:t>
            </a:r>
            <a:r>
              <a:rPr lang="en-US" dirty="0" smtClean="0"/>
              <a:t>-</a:t>
            </a:r>
            <a:r>
              <a:rPr lang="en-US" dirty="0" err="1" smtClean="0"/>
              <a:t>ririimb</a:t>
            </a:r>
            <a:r>
              <a:rPr lang="en-US" dirty="0" smtClean="0"/>
              <a:t>-a    bi-</a:t>
            </a:r>
            <a:r>
              <a:rPr lang="en-US" dirty="0" err="1" smtClean="0"/>
              <a:t>ra</a:t>
            </a:r>
            <a:r>
              <a:rPr lang="en-US" dirty="0" smtClean="0"/>
              <a:t>-</a:t>
            </a:r>
            <a:r>
              <a:rPr lang="en-US" dirty="0" err="1" smtClean="0"/>
              <a:t>kome</a:t>
            </a:r>
            <a:r>
              <a:rPr lang="en-US" dirty="0" smtClean="0"/>
              <a:t>-ye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</a:t>
            </a:r>
            <a:r>
              <a:rPr lang="en-US" sz="2400" dirty="0" smtClean="0"/>
              <a:t>INF</a:t>
            </a:r>
            <a:r>
              <a:rPr lang="en-US" dirty="0" smtClean="0"/>
              <a:t>-sing-</a:t>
            </a:r>
            <a:r>
              <a:rPr lang="en-US" sz="2400" dirty="0" smtClean="0"/>
              <a:t>ASP</a:t>
            </a:r>
            <a:r>
              <a:rPr lang="en-US" dirty="0" smtClean="0"/>
              <a:t>   </a:t>
            </a:r>
            <a:r>
              <a:rPr lang="en-US" sz="2400" dirty="0" smtClean="0"/>
              <a:t>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S-PRES</a:t>
            </a:r>
            <a:r>
              <a:rPr lang="en-US" dirty="0" smtClean="0"/>
              <a:t>-</a:t>
            </a:r>
            <a:r>
              <a:rPr lang="en-US" dirty="0" err="1" smtClean="0"/>
              <a:t>be.difficult</a:t>
            </a:r>
            <a:r>
              <a:rPr lang="en-US" dirty="0" smtClean="0"/>
              <a:t>-</a:t>
            </a:r>
            <a:r>
              <a:rPr lang="en-US" sz="2400" dirty="0" smtClean="0"/>
              <a:t>ASP</a:t>
            </a:r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      </a:t>
            </a:r>
            <a:r>
              <a:rPr lang="en-US" dirty="0" smtClean="0"/>
              <a:t>“To sing is difficult” [Kinyarwanda]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wa</a:t>
            </a:r>
            <a:r>
              <a:rPr lang="en-US" dirty="0" smtClean="0"/>
              <a:t>-hi-’</a:t>
            </a:r>
            <a:r>
              <a:rPr lang="en-US" dirty="0" err="1" smtClean="0"/>
              <a:t>sereht</a:t>
            </a:r>
            <a:r>
              <a:rPr lang="en-US" dirty="0" smtClean="0"/>
              <a:t>-</a:t>
            </a:r>
            <a:r>
              <a:rPr lang="en-US" dirty="0" err="1" smtClean="0"/>
              <a:t>ohare</a:t>
            </a:r>
            <a:r>
              <a:rPr lang="en-US" dirty="0" smtClean="0"/>
              <a:t>-’se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he-car-washed-for-me</a:t>
            </a:r>
          </a:p>
          <a:p>
            <a:pPr>
              <a:buNone/>
            </a:pPr>
            <a:r>
              <a:rPr lang="en-US" dirty="0" smtClean="0"/>
              <a:t>	 </a:t>
            </a:r>
            <a:r>
              <a:rPr lang="en-US" dirty="0" smtClean="0"/>
              <a:t>   “He washed the car for me” [Mohawk]</a:t>
            </a:r>
          </a:p>
          <a:p>
            <a:r>
              <a:rPr lang="en-US" dirty="0" smtClean="0"/>
              <a:t>3. ay     woo   </a:t>
            </a:r>
            <a:r>
              <a:rPr lang="en-US" dirty="0" err="1" smtClean="0"/>
              <a:t>kaa</a:t>
            </a:r>
            <a:r>
              <a:rPr lang="en-US" dirty="0" smtClean="0"/>
              <a:t>   </a:t>
            </a:r>
            <a:r>
              <a:rPr lang="en-US" dirty="0" err="1" smtClean="0"/>
              <a:t>wor</a:t>
            </a:r>
            <a:r>
              <a:rPr lang="en-US" dirty="0" smtClean="0"/>
              <a:t>       o     </a:t>
            </a:r>
            <a:r>
              <a:rPr lang="en-US" dirty="0" err="1" smtClean="0"/>
              <a:t>guna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1</a:t>
            </a:r>
            <a:r>
              <a:rPr lang="en-US" baseline="30000" dirty="0" smtClean="0"/>
              <a:t>st</a:t>
            </a:r>
            <a:r>
              <a:rPr lang="en-US" dirty="0" smtClean="0"/>
              <a:t> S. DEM  REL 2</a:t>
            </a:r>
            <a:r>
              <a:rPr lang="en-US" baseline="30000" dirty="0" smtClean="0"/>
              <a:t>ND</a:t>
            </a:r>
            <a:r>
              <a:rPr lang="en-US" dirty="0" smtClean="0"/>
              <a:t> PL.  IMPF.   see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“I here whom you see”    [</a:t>
            </a:r>
            <a:r>
              <a:rPr lang="en-US" dirty="0" err="1" smtClean="0"/>
              <a:t>Koyra-Chiini</a:t>
            </a:r>
            <a:r>
              <a:rPr lang="en-US" dirty="0" smtClean="0"/>
              <a:t>] </a:t>
            </a:r>
            <a:endParaRPr lang="el-G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Ιστορίες από την Τυπολογία </a:t>
            </a:r>
            <a:r>
              <a:rPr lang="en-US" dirty="0" smtClean="0"/>
              <a:t>VI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Dying words, pp. </a:t>
            </a:r>
            <a:r>
              <a:rPr lang="en-US" smtClean="0"/>
              <a:t>69, 76-77</a:t>
            </a:r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Γλωσσική ιδεολογία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τυπολογία αυτή αρχικά θεωρήθηκε εξελικτική. Οι γλώσσες δηλαδή εξελίσσονται από το απομονωτικό προς το συνθετικό (κλιτό) στάδιο</a:t>
            </a:r>
          </a:p>
          <a:p>
            <a:r>
              <a:rPr lang="el-GR" dirty="0" smtClean="0"/>
              <a:t>Η μορφολογική αυτή τυπολογία συνδέεται στενά με δύο βασικές αντιλήψεις των γλωσσολόγων του 19</a:t>
            </a:r>
            <a:r>
              <a:rPr lang="el-GR" baseline="30000" dirty="0" smtClean="0"/>
              <a:t>ου</a:t>
            </a:r>
            <a:r>
              <a:rPr lang="el-GR" dirty="0" smtClean="0"/>
              <a:t> αι.:</a:t>
            </a:r>
          </a:p>
          <a:p>
            <a:r>
              <a:rPr lang="el-GR" dirty="0" smtClean="0"/>
              <a:t>1. «Η γλώσσα ως ζωντανός οργανισμός»</a:t>
            </a:r>
          </a:p>
          <a:p>
            <a:r>
              <a:rPr lang="el-GR" dirty="0" smtClean="0"/>
              <a:t>2. «Οι γλώσσες μπορούν να κριθούν αξιολογικά»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Ζωντανός οργανισμός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γλώσσα θεωρούνταν ότι αναπτύσσεται όπως ένας ζωντανός οργανισμός</a:t>
            </a:r>
          </a:p>
          <a:p>
            <a:r>
              <a:rPr lang="el-GR" dirty="0" smtClean="0"/>
              <a:t>Επομένως έχει αρχή, μέση και τέλος ή ακμή και παρακμή (που πιθανώς οδηγεί σε θάνατο)</a:t>
            </a:r>
          </a:p>
          <a:p>
            <a:r>
              <a:rPr lang="el-GR" dirty="0" smtClean="0"/>
              <a:t>Εφόσον οι γλώσσες δεν βρίσκονται όλες στο ίδιο στάδιο ζωής, κάποιες λογικά θα βρίσκονται σε στάδιο ακμής και κάποιες σε παρακμής</a:t>
            </a:r>
            <a:endParaRPr lang="en-US" dirty="0" smtClean="0"/>
          </a:p>
          <a:p>
            <a:r>
              <a:rPr lang="el-GR" dirty="0" smtClean="0"/>
              <a:t>Επιπλέον, η εικόνα της γλώσσας ως ζωντανού οργανισμού οδηγούσε σε κάποια βασικά χαρακτηριστικά που χαρακτήριζαν την γλώσσα «ως όλον», έδιναν την μοναδικότητά της. Ένα από αυτά – ίσως το βασικότερο- ήταν ο μορφολογικός της τύπος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Αξιολογικές κρίσεις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Σύμφωνα με την ιστορική θεώρηση των γλωσσών, η μορφολογική τυπολογία αποτελεί μία εξελικτική οδό</a:t>
            </a:r>
          </a:p>
          <a:p>
            <a:r>
              <a:rPr lang="el-GR" dirty="0" smtClean="0"/>
              <a:t>Απομονωτικές &gt; Συγκολλητικές &gt; Συνθετικές</a:t>
            </a:r>
          </a:p>
          <a:p>
            <a:r>
              <a:rPr lang="el-GR" dirty="0" smtClean="0"/>
              <a:t>Σε συνδυασμό με την βιολογική θεώρηση, οι συνθετικές γλώσσες θεωρούνταν ανώτερες (σε φάση ακμής), μια και βρίσκονταν στην κατάληξη της όλης πορείας </a:t>
            </a:r>
          </a:p>
          <a:p>
            <a:r>
              <a:rPr lang="el-GR" dirty="0" smtClean="0"/>
              <a:t>Έτσι εξηγείται και ο έπαινος στις αρχαίες γλώσσες (τεράστια μορφολογικά παραδείγματα) και ο θρήνος για την απώλειά τους στις σύγχρονες γλώσσες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20</a:t>
            </a:r>
            <a:r>
              <a:rPr lang="el-GR" baseline="30000" dirty="0" smtClean="0"/>
              <a:t>ος</a:t>
            </a:r>
            <a:r>
              <a:rPr lang="el-GR" dirty="0" smtClean="0"/>
              <a:t> αιώνας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Η μορφολογική τυπολογία δεν μεταβλήθηκε πολύ στις αρχές του 20</a:t>
            </a:r>
            <a:r>
              <a:rPr lang="el-GR" baseline="30000" dirty="0" smtClean="0"/>
              <a:t>ου</a:t>
            </a:r>
            <a:r>
              <a:rPr lang="el-GR" dirty="0" smtClean="0"/>
              <a:t> αι.</a:t>
            </a:r>
          </a:p>
          <a:p>
            <a:r>
              <a:rPr lang="el-GR" dirty="0" smtClean="0"/>
              <a:t>Απαλείφεται ο αξιολογικός της χαρακτήρας σταδιακά με την άνοδο του δομισμού</a:t>
            </a:r>
          </a:p>
          <a:p>
            <a:r>
              <a:rPr lang="el-GR" dirty="0" smtClean="0"/>
              <a:t>Κύριος εκπρόσωπος: </a:t>
            </a:r>
            <a:r>
              <a:rPr lang="en-US" dirty="0" smtClean="0"/>
              <a:t>Sapir</a:t>
            </a:r>
            <a:r>
              <a:rPr lang="el-GR" dirty="0" smtClean="0"/>
              <a:t>. Διέκρινε τρεις άξονες με βάση τους οποίους μπορούμε να χαρακτηρίσουμε τις γλώσσες (ποσοτικό, ποιοτικό και σημασιολογικό)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Προς το σήμερα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Greenberg:  </a:t>
            </a:r>
            <a:r>
              <a:rPr lang="el-GR" dirty="0" smtClean="0"/>
              <a:t>Παραμετροποίηση των κατηγοριών</a:t>
            </a:r>
          </a:p>
          <a:p>
            <a:r>
              <a:rPr lang="el-GR" dirty="0" smtClean="0"/>
              <a:t>Ουσιαστικά ξεφεύγουμε από την απόλυτη κατηγοριοποίηση, μόνο σχετική με βάση την επικρατούσα κατάσταση</a:t>
            </a:r>
          </a:p>
          <a:p>
            <a:r>
              <a:rPr lang="el-GR" dirty="0" smtClean="0"/>
              <a:t>Διαφορετικές κατηγοριοποιήσεις για κάθε γλώσσα ανάλογα με την δομή που ερευνάται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μορφολογικη τυπολογια σημερα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744</TotalTime>
  <Words>1253</Words>
  <Application>Microsoft Office PowerPoint</Application>
  <PresentationFormat>On-screen Show (4:3)</PresentationFormat>
  <Paragraphs>150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Solstice</vt:lpstr>
      <vt:lpstr>Μορφολογική Τυπολογία</vt:lpstr>
      <vt:lpstr>Κατηγορίες γλωσσών</vt:lpstr>
      <vt:lpstr>19ος αιώνας</vt:lpstr>
      <vt:lpstr>Γλωσσική ιδεολογία</vt:lpstr>
      <vt:lpstr>Ζωντανός οργανισμός</vt:lpstr>
      <vt:lpstr>Αξιολογικές κρίσεις</vt:lpstr>
      <vt:lpstr>20ος αιώνας</vt:lpstr>
      <vt:lpstr>Προς το σήμερα</vt:lpstr>
      <vt:lpstr>Η μορφολογικη τυπολογια σημερα</vt:lpstr>
      <vt:lpstr>Η μορφολογική τυπολογία σήμερα</vt:lpstr>
      <vt:lpstr>2 βασικές κατηγοριοποιήσεις</vt:lpstr>
      <vt:lpstr>Ποσοτικός άξονας (Άξονας Σύνθεσης)</vt:lpstr>
      <vt:lpstr>1. Απομονωτικές</vt:lpstr>
      <vt:lpstr>Παράδειγμα απομονωτικών</vt:lpstr>
      <vt:lpstr>Παράδειγμα απομονωτικών (2)</vt:lpstr>
      <vt:lpstr>2. Συνθετικές</vt:lpstr>
      <vt:lpstr>Παραδείγματα συνθετικών</vt:lpstr>
      <vt:lpstr>3. Πολυσυνθετικές</vt:lpstr>
      <vt:lpstr>Παραδείγματα πολυσυνθετικών</vt:lpstr>
      <vt:lpstr>Όχι απόλυτες κατηγορίες</vt:lpstr>
      <vt:lpstr>Ιστορική πορεία;</vt:lpstr>
      <vt:lpstr>Ποιοτικός άξονας (Άξονας Συγχώνευσης) </vt:lpstr>
      <vt:lpstr>1. Αριθμός σημασιών</vt:lpstr>
      <vt:lpstr>Παράδειγμα συγκολλητικών</vt:lpstr>
      <vt:lpstr>Παράδειγμα συνθετικών</vt:lpstr>
      <vt:lpstr>Γραμματικές κατηγορίες</vt:lpstr>
      <vt:lpstr>Στατιστικές κατηγοριοποιήσεις</vt:lpstr>
      <vt:lpstr>Αλλά και η Αγγλική…</vt:lpstr>
      <vt:lpstr>2. Αλλομορφία</vt:lpstr>
      <vt:lpstr>Συσχετισμός</vt:lpstr>
      <vt:lpstr>Άλλες διακρίσεις</vt:lpstr>
      <vt:lpstr>Στο επίπεδο του μορφήματος</vt:lpstr>
      <vt:lpstr>Άσκηση Ι</vt:lpstr>
      <vt:lpstr>Ιστορίες από την Τυπολογία VI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Μορφολογική Τυπολογία</dc:title>
  <dc:creator>Δεσποινούλα</dc:creator>
  <cp:lastModifiedBy>Δεσποινούλα</cp:lastModifiedBy>
  <cp:revision>94</cp:revision>
  <dcterms:created xsi:type="dcterms:W3CDTF">2015-03-31T07:27:15Z</dcterms:created>
  <dcterms:modified xsi:type="dcterms:W3CDTF">2015-03-31T19:52:00Z</dcterms:modified>
</cp:coreProperties>
</file>