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0"/>
  </p:notesMasterIdLst>
  <p:sldIdLst>
    <p:sldId id="305" r:id="rId2"/>
    <p:sldId id="412" r:id="rId3"/>
    <p:sldId id="413" r:id="rId4"/>
    <p:sldId id="432" r:id="rId5"/>
    <p:sldId id="433" r:id="rId6"/>
    <p:sldId id="430" r:id="rId7"/>
    <p:sldId id="328" r:id="rId8"/>
    <p:sldId id="326" r:id="rId9"/>
    <p:sldId id="391" r:id="rId10"/>
    <p:sldId id="390" r:id="rId11"/>
    <p:sldId id="418" r:id="rId12"/>
    <p:sldId id="431" r:id="rId13"/>
    <p:sldId id="329" r:id="rId14"/>
    <p:sldId id="327" r:id="rId15"/>
    <p:sldId id="331" r:id="rId16"/>
    <p:sldId id="323" r:id="rId17"/>
    <p:sldId id="436" r:id="rId18"/>
    <p:sldId id="366" r:id="rId19"/>
    <p:sldId id="419" r:id="rId20"/>
    <p:sldId id="417" r:id="rId21"/>
    <p:sldId id="434" r:id="rId22"/>
    <p:sldId id="435" r:id="rId23"/>
    <p:sldId id="256" r:id="rId24"/>
    <p:sldId id="315" r:id="rId25"/>
    <p:sldId id="312" r:id="rId26"/>
    <p:sldId id="313" r:id="rId27"/>
    <p:sldId id="314" r:id="rId28"/>
    <p:sldId id="311" r:id="rId29"/>
    <p:sldId id="309" r:id="rId30"/>
    <p:sldId id="260" r:id="rId31"/>
    <p:sldId id="262" r:id="rId32"/>
    <p:sldId id="261" r:id="rId33"/>
    <p:sldId id="319" r:id="rId34"/>
    <p:sldId id="272" r:id="rId35"/>
    <p:sldId id="371" r:id="rId36"/>
    <p:sldId id="393" r:id="rId37"/>
    <p:sldId id="394" r:id="rId38"/>
    <p:sldId id="410" r:id="rId39"/>
    <p:sldId id="274" r:id="rId40"/>
    <p:sldId id="332" r:id="rId41"/>
    <p:sldId id="316" r:id="rId42"/>
    <p:sldId id="276" r:id="rId43"/>
    <p:sldId id="284" r:id="rId44"/>
    <p:sldId id="369" r:id="rId45"/>
    <p:sldId id="368" r:id="rId46"/>
    <p:sldId id="370" r:id="rId47"/>
    <p:sldId id="333" r:id="rId48"/>
    <p:sldId id="279" r:id="rId49"/>
    <p:sldId id="395" r:id="rId50"/>
    <p:sldId id="285" r:id="rId51"/>
    <p:sldId id="280" r:id="rId52"/>
    <p:sldId id="288" r:id="rId53"/>
    <p:sldId id="307" r:id="rId54"/>
    <p:sldId id="267" r:id="rId55"/>
    <p:sldId id="265" r:id="rId56"/>
    <p:sldId id="420" r:id="rId57"/>
    <p:sldId id="295" r:id="rId58"/>
    <p:sldId id="289" r:id="rId59"/>
    <p:sldId id="268" r:id="rId60"/>
    <p:sldId id="269" r:id="rId61"/>
    <p:sldId id="270" r:id="rId62"/>
    <p:sldId id="337" r:id="rId63"/>
    <p:sldId id="336" r:id="rId64"/>
    <p:sldId id="335" r:id="rId65"/>
    <p:sldId id="339" r:id="rId66"/>
    <p:sldId id="317" r:id="rId67"/>
    <p:sldId id="334" r:id="rId68"/>
    <p:sldId id="340" r:id="rId69"/>
    <p:sldId id="375" r:id="rId70"/>
    <p:sldId id="341" r:id="rId71"/>
    <p:sldId id="383" r:id="rId72"/>
    <p:sldId id="377" r:id="rId73"/>
    <p:sldId id="384" r:id="rId74"/>
    <p:sldId id="385" r:id="rId75"/>
    <p:sldId id="386" r:id="rId76"/>
    <p:sldId id="388" r:id="rId77"/>
    <p:sldId id="389" r:id="rId78"/>
    <p:sldId id="387" r:id="rId79"/>
    <p:sldId id="408" r:id="rId80"/>
    <p:sldId id="421" r:id="rId81"/>
    <p:sldId id="422" r:id="rId82"/>
    <p:sldId id="423" r:id="rId83"/>
    <p:sldId id="425" r:id="rId84"/>
    <p:sldId id="426" r:id="rId85"/>
    <p:sldId id="427" r:id="rId86"/>
    <p:sldId id="428" r:id="rId87"/>
    <p:sldId id="429" r:id="rId88"/>
    <p:sldId id="407" r:id="rId8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80" d="100"/>
          <a:sy n="80" d="100"/>
        </p:scale>
        <p:origin x="-145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86455-37DB-4303-820E-999DE78B16FC}" type="datetimeFigureOut">
              <a:rPr lang="el-GR" smtClean="0"/>
              <a:pPr/>
              <a:t>3/6/2020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A139A-77B3-42AD-99A8-0AD67E789DB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Η [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</a:t>
            </a:r>
            <a:r>
              <a:rPr kumimoji="0" lang="el-G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] στο πλάσμα ΔΕΝ αντανακλά την απόλυτη ποσότητα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</a:t>
            </a:r>
            <a:r>
              <a:rPr kumimoji="0" lang="el-G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του σώματος αλλά δείχνει τη σχετική αναλογία του Να προς το νερό του πλάσματος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39A-77B3-42AD-99A8-0AD67E789DB9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E2A79-0749-430C-B737-D5153421A2BD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889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9836-AC26-43D1-9A3A-8380C40C7B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AB610-A29D-4EF0-8A74-CE0EDF1DA2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39BB-F668-4B03-8612-D71957815D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5E1A-3FE1-4586-B2AF-544E8588F1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F3765-9ABE-44D7-8808-6EE0A6ACEB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83AF7-82BE-4305-959A-5841A03362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F882-0466-4726-AF1A-AB30EB96DC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C67C-2148-4772-A530-2590852954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AF08-9E60-4794-A3F0-16A04101DD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CEEC0-A11C-4AE9-8015-926C3A4A04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C69C-4520-4E28-B050-0137203EF7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CDDB-5654-4D94-AC39-C11A9A1DD7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75E7-1919-42B5-AE54-2D1999E7CF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AFAF447-646B-4FD5-965B-54F277D951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19081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Ομοιοστασία Νατρίου και Ύδατος  </a:t>
            </a:r>
            <a:endParaRPr lang="el-GR" sz="4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9" name="Picture 2" descr="C:\Users\Μάριος Παπασωτηρίου\Pictures\Λογότυπα Παν. Πατρών\LOGO-UP-4COLOR-STAM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5013325"/>
            <a:ext cx="18796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 descr="C:\Users\Μάριος Παπασωτηρίου\Pictures\ΠΓΝ Πατρώ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27563" y="5445125"/>
            <a:ext cx="44815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Κατανομή ύδατος στον οργανισμό </a:t>
              </a:r>
              <a:endParaRPr lang="el-G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4" descr="f007-01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93937"/>
            <a:ext cx="421481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357188" y="1493937"/>
            <a:ext cx="4040187" cy="3951287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Ολική ποσότητα ύδατος του οργανισμού </a:t>
            </a:r>
          </a:p>
          <a:p>
            <a:pPr algn="ctr">
              <a:buFontTx/>
              <a:buNone/>
              <a:defRPr/>
            </a:pPr>
            <a:endParaRPr lang="el-GR" sz="22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Σωματικό βάρος (ΣΒ)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70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Kgr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Άνδρες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60%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του ΣΒ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42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lit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Γυναίκες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50% 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του ΣΒ </a:t>
            </a:r>
            <a:endParaRPr lang="en-US" sz="2000" b="1" i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r>
              <a:rPr lang="el-GR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Ολική ποσότητα ύδατος (42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lit): </a:t>
            </a:r>
          </a:p>
          <a:p>
            <a:pPr algn="just"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60% ενδοκυττάριο (25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lit)</a:t>
            </a: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40%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εξωκυττάριο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(17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lit)</a:t>
            </a: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544616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Αντιπροσωπεύει την </a:t>
            </a:r>
            <a:r>
              <a:rPr lang="el-GR" sz="2100" b="1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ποσότητα του αρτηριακού αίματος 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που απαιτείται για να ‘γεμίσει’ τη χωρητικότητα του αρτηριακού δικτύου και ευθύνεται για την επαρκή αιμάτωση των ιστών.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l-GR" sz="21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Σε αντίθεση με τον ενδοκυττάριο, εξωκυττάριο και ενδαγγειακό όγκο, </a:t>
            </a:r>
            <a:r>
              <a:rPr lang="el-GR" sz="2100" b="1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δεν μπορεί να μετρηθεί ως ανατομικά καθορισμένος χώρος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Αποτελεί </a:t>
            </a:r>
            <a:r>
              <a:rPr lang="el-GR" sz="2100" b="1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λειτουργική έννοια 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που εξαρτάται από ένα σύνολο αιμοδυναμικών παραμέτρων, οι οποίες </a:t>
            </a:r>
            <a:r>
              <a:rPr lang="el-GR" sz="2100" b="1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ανάλογα με την άρδευση των ιστών οδηγούν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σε </a:t>
            </a:r>
            <a:r>
              <a:rPr lang="el-GR" sz="21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μεταβολές της νεφρικής απέκκρισης νατρίου.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l-GR" sz="21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Σε φυσιολογικές καταστάσεις ευρίσκεται σε αναλογία με τον πραγματικό </a:t>
            </a:r>
            <a:r>
              <a:rPr lang="el-GR" sz="21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εξωκυττάριο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όγκο υγρών. Αποκλίσεις στη συσχέτιση αυτή είναι υπεύθυνες για διαταραχές στο ισοζύγιο του νατρίου.</a:t>
            </a:r>
            <a:endParaRPr lang="el-GR" sz="21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Δραστικός όγκος αρτηριακού αίματος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544616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Σε φυσιολογικές καταστάσεις ευρίσκεται </a:t>
            </a:r>
            <a:r>
              <a:rPr lang="el-GR" sz="2000" b="1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σε αναλογία με τον πραγματικό εξωκυττάριο όγκο υγρών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Τόσο ό δραστικός όγκος αίματος όσο και ο εξωκυττάριος όγκος υγρών </a:t>
            </a:r>
            <a:r>
              <a:rPr lang="el-GR" sz="2000" b="1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καθορίζονται από την ολική ποσότητα Νατρίου του σώματος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Υπάρχουν περιπτώσεις όπου ο δραστικός όγκος και ο εξωκυττάριος όγκος είναι ανεξάρτητοι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l-GR" sz="20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Δραστικός όγκος αρτηριακού αίματος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395535" y="4455120"/>
          <a:ext cx="8424935" cy="2143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72209"/>
                <a:gridCol w="1512168"/>
                <a:gridCol w="1800200"/>
                <a:gridCol w="1656184"/>
                <a:gridCol w="158417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Κλινική κατάσταση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Δραστικός όγκος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Εξωκυττάριος</a:t>
                      </a:r>
                      <a:r>
                        <a:rPr lang="el-GR" sz="1600" baseline="0" dirty="0" smtClean="0"/>
                        <a:t> όγκος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Όγκος πλάσματος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Καρδιακή παροχή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Ασθενής</a:t>
                      </a:r>
                      <a:r>
                        <a:rPr lang="el-GR" sz="1600" baseline="0" dirty="0" smtClean="0"/>
                        <a:t> με μειωμένο ολικό Νάτριο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Καρδιακή </a:t>
                      </a:r>
                      <a:r>
                        <a:rPr lang="el-GR" sz="1600" dirty="0" err="1" smtClean="0"/>
                        <a:t>ανεπ</a:t>
                      </a:r>
                      <a:r>
                        <a:rPr lang="el-GR" sz="1600" dirty="0" smtClean="0"/>
                        <a:t>.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Κίρρωση ήπατος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/>
                        <a:t>Ν ή</a:t>
                      </a:r>
                      <a:endParaRPr lang="el-GR" sz="1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9 - Ευθύγραμμο βέλος σύνδεσης"/>
          <p:cNvCxnSpPr/>
          <p:nvPr/>
        </p:nvCxnSpPr>
        <p:spPr>
          <a:xfrm>
            <a:off x="3059832" y="5229200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4427984" y="5229200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6228184" y="5229200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7812360" y="5229200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3059832" y="5877272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7812360" y="5877272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3059832" y="6265887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V="1">
            <a:off x="4427984" y="5866606"/>
            <a:ext cx="8384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flipV="1">
            <a:off x="6228184" y="5858222"/>
            <a:ext cx="8384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V="1">
            <a:off x="4427984" y="6237312"/>
            <a:ext cx="8384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flipV="1">
            <a:off x="6228184" y="6237312"/>
            <a:ext cx="8384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flipV="1">
            <a:off x="7812360" y="6237312"/>
            <a:ext cx="8384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Η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διατήρηση της ωσμωτικότητας των υγρών 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του σώματος διατηρείται σε στενά όρια μέσω μηχανισμών που ρυθμίζουν την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πρόσληψη και απέκκριση ύδατος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Η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αντιδιουρητική ορμόνη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(ADH)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ή βαζοπρεσίνη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AVP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ρυθμίζει την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απέκκριση ύδατος 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δρώντας στο αθροιστικό σωληνάριο.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Ωσμωυποδοχείς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που εδράζονται στον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υποθάλαμο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ελέγχουν την έκκριση 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ADH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αναλόγως της ωσμωτικότητας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altLang="en-US" sz="24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Ισορροπία του </a:t>
              </a:r>
              <a:r>
                <a:rPr lang="el-GR" sz="3200" b="1" dirty="0" smtClean="0">
                  <a:solidFill>
                    <a:srgbClr val="A50021"/>
                  </a:solidFill>
                  <a:latin typeface="Arial" charset="0"/>
                  <a:cs typeface="Arial" charset="0"/>
                </a:rPr>
                <a:t>Η</a:t>
              </a:r>
              <a:r>
                <a:rPr lang="el-GR" sz="3200" b="1" baseline="-25000" dirty="0" smtClean="0">
                  <a:solidFill>
                    <a:srgbClr val="A50021"/>
                  </a:solidFill>
                  <a:latin typeface="Arial" charset="0"/>
                  <a:cs typeface="Arial" charset="0"/>
                </a:rPr>
                <a:t>2</a:t>
              </a:r>
              <a:r>
                <a:rPr lang="el-GR" sz="3200" b="1" dirty="0" smtClean="0">
                  <a:solidFill>
                    <a:srgbClr val="A50021"/>
                  </a:solidFill>
                  <a:latin typeface="Arial" charset="0"/>
                  <a:cs typeface="Arial" charset="0"/>
                </a:rPr>
                <a:t>Ο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σώματος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Ρύθμιση εξωκυττάριου </a:t>
              </a:r>
              <a:r>
                <a:rPr lang="el-GR" sz="3200" b="1" dirty="0" smtClean="0">
                  <a:solidFill>
                    <a:srgbClr val="A50021"/>
                  </a:solidFill>
                  <a:latin typeface="Arial" charset="0"/>
                  <a:cs typeface="Arial" charset="0"/>
                </a:rPr>
                <a:t>όγκου</a:t>
              </a:r>
              <a:endParaRPr lang="de-DE" sz="3200" b="1" dirty="0">
                <a:solidFill>
                  <a:srgbClr val="A50021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6" name="Table 2"/>
          <p:cNvGraphicFramePr>
            <a:graphicFrameLocks noGrp="1"/>
          </p:cNvGraphicFramePr>
          <p:nvPr/>
        </p:nvGraphicFramePr>
        <p:xfrm>
          <a:off x="539553" y="1124744"/>
          <a:ext cx="7865739" cy="54667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1913"/>
                <a:gridCol w="2621913"/>
                <a:gridCol w="2621913"/>
              </a:tblGrid>
              <a:tr h="655433"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b="1" dirty="0" err="1" smtClean="0">
                          <a:solidFill>
                            <a:srgbClr val="C00000"/>
                          </a:solidFill>
                        </a:rPr>
                        <a:t>Ωσμωρύθμιση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rgbClr val="C00000"/>
                          </a:solidFill>
                        </a:rPr>
                        <a:t>Ρύθμιση όγκου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</a:tr>
              <a:tr h="661390"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rgbClr val="C00000"/>
                          </a:solidFill>
                        </a:rPr>
                        <a:t>Ωσμωτικότητα</a:t>
                      </a:r>
                      <a:r>
                        <a:rPr lang="el-GR" sz="1800" b="1" baseline="0" dirty="0" smtClean="0">
                          <a:solidFill>
                            <a:srgbClr val="C00000"/>
                          </a:solidFill>
                        </a:rPr>
                        <a:t> πλάσματος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rgbClr val="C00000"/>
                          </a:solidFill>
                        </a:rPr>
                        <a:t>Δραστικός όγκος αίματος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</a:tr>
              <a:tr h="944843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rgbClr val="C00000"/>
                          </a:solidFill>
                        </a:rPr>
                        <a:t>Υποδοχείς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Υποθαλαμικοί </a:t>
                      </a:r>
                      <a:r>
                        <a:rPr lang="el-GR" sz="1800" b="1" dirty="0" err="1" smtClean="0"/>
                        <a:t>ωσμωυποδοχείς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Καρωτιδικοί</a:t>
                      </a:r>
                      <a:r>
                        <a:rPr lang="el-GR" sz="1800" b="1" baseline="0" dirty="0" smtClean="0"/>
                        <a:t> και αορτικοί </a:t>
                      </a:r>
                      <a:r>
                        <a:rPr lang="el-GR" sz="1800" b="1" baseline="0" dirty="0" err="1" smtClean="0"/>
                        <a:t>τασεϋποδοχείς</a:t>
                      </a:r>
                      <a:r>
                        <a:rPr lang="el-GR" sz="1800" b="1" dirty="0" smtClean="0"/>
                        <a:t>, </a:t>
                      </a:r>
                      <a:r>
                        <a:rPr lang="en-US" sz="1800" b="1" baseline="0" dirty="0" smtClean="0"/>
                        <a:t> </a:t>
                      </a:r>
                    </a:p>
                    <a:p>
                      <a:r>
                        <a:rPr lang="el-GR" sz="1800" b="1" dirty="0" smtClean="0"/>
                        <a:t>Καρδιακοί</a:t>
                      </a:r>
                      <a:r>
                        <a:rPr lang="el-GR" sz="1800" b="1" baseline="0" dirty="0" smtClean="0"/>
                        <a:t> κόλποι, προσαγωγό αρτηρίδιο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</a:tr>
              <a:tr h="149813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rgbClr val="C00000"/>
                          </a:solidFill>
                        </a:rPr>
                        <a:t>Δράσεις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ADH/</a:t>
                      </a:r>
                      <a:r>
                        <a:rPr lang="el-GR" sz="1800" b="1" dirty="0" smtClean="0"/>
                        <a:t>Βαζοπρεσίνη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l-GR" sz="1800" b="1" dirty="0" smtClean="0"/>
                        <a:t>Δίψα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Συμπαθητικό νευρικό σύστημα, </a:t>
                      </a:r>
                      <a:r>
                        <a:rPr lang="en-US" sz="1800" b="1" dirty="0" smtClean="0"/>
                        <a:t>RAAS</a:t>
                      </a:r>
                    </a:p>
                    <a:p>
                      <a:r>
                        <a:rPr lang="en-US" sz="1800" b="1" dirty="0" smtClean="0"/>
                        <a:t>ANP/BNP</a:t>
                      </a:r>
                    </a:p>
                    <a:p>
                      <a:r>
                        <a:rPr lang="el-GR" sz="1800" b="1" dirty="0" smtClean="0"/>
                        <a:t>Βαζοπρεσίνη (</a:t>
                      </a:r>
                      <a:r>
                        <a:rPr lang="en-US" sz="1800" b="1" dirty="0" smtClean="0"/>
                        <a:t>ADH</a:t>
                      </a:r>
                      <a:r>
                        <a:rPr lang="el-GR" sz="1800" b="1" dirty="0" smtClean="0"/>
                        <a:t>)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</a:tr>
              <a:tr h="66139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rgbClr val="C00000"/>
                          </a:solidFill>
                        </a:rPr>
                        <a:t>Τι επηρεάζεται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Λήψη ύδατος, ωσμωτικότητα ούρων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Απέκκριση Νατρίου στα ούρα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30" marB="4573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Διαταραχές ωσμωτικότητας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6 - Ομάδα"/>
          <p:cNvGrpSpPr/>
          <p:nvPr/>
        </p:nvGrpSpPr>
        <p:grpSpPr>
          <a:xfrm>
            <a:off x="1457325" y="980728"/>
            <a:ext cx="6593951" cy="5056922"/>
            <a:chOff x="1457325" y="1651000"/>
            <a:chExt cx="6593951" cy="5056922"/>
          </a:xfrm>
        </p:grpSpPr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H="1" flipV="1">
              <a:off x="5759450" y="1782763"/>
              <a:ext cx="330200" cy="176212"/>
            </a:xfrm>
            <a:prstGeom prst="line">
              <a:avLst/>
            </a:prstGeom>
            <a:noFill/>
            <a:ln w="57150">
              <a:solidFill>
                <a:srgbClr val="3366CC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H="1">
              <a:off x="3519488" y="1830388"/>
              <a:ext cx="2190750" cy="360362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280150" y="1651000"/>
              <a:ext cx="17711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altLang="en-US" sz="1600" b="1" dirty="0" smtClean="0">
                  <a:latin typeface="Arial" pitchFamily="34" charset="0"/>
                </a:rPr>
                <a:t>Ανώτερα κέντρα</a:t>
              </a:r>
              <a:endParaRPr lang="en-US" altLang="en-US" sz="1600" b="1" dirty="0">
                <a:latin typeface="Arial" pitchFamily="34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1952625" y="2190750"/>
              <a:ext cx="291528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altLang="en-US" sz="1600" b="1" dirty="0" smtClean="0">
                  <a:solidFill>
                    <a:srgbClr val="C00000"/>
                  </a:solidFill>
                  <a:latin typeface="Arial" pitchFamily="34" charset="0"/>
                </a:rPr>
                <a:t>Επίταση της δίψας</a:t>
              </a:r>
              <a:r>
                <a:rPr lang="el-GR" altLang="en-US" sz="1600" b="1" dirty="0" smtClean="0">
                  <a:latin typeface="Arial" pitchFamily="34" charset="0"/>
                </a:rPr>
                <a:t>, </a:t>
              </a:r>
            </a:p>
            <a:p>
              <a:pPr eaLnBrk="1" hangingPunct="1"/>
              <a:r>
                <a:rPr lang="el-GR" altLang="en-US" sz="1600" b="1" dirty="0" smtClean="0">
                  <a:latin typeface="Arial" pitchFamily="34" charset="0"/>
                </a:rPr>
                <a:t>Αύξηση πρόσληψης ύδατος</a:t>
              </a:r>
              <a:endParaRPr lang="en-US" altLang="en-US" sz="1600" b="1" dirty="0">
                <a:latin typeface="Arial" pitchFamily="34" charset="0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6216650" y="5451475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 dirty="0">
                  <a:latin typeface="Arial" pitchFamily="34" charset="0"/>
                </a:rPr>
                <a:t>ADH</a:t>
              </a:r>
            </a:p>
          </p:txBody>
        </p:sp>
        <p:pic>
          <p:nvPicPr>
            <p:cNvPr id="13" name="Picture 2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80263" y="5672138"/>
              <a:ext cx="573087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5892800" y="5876925"/>
              <a:ext cx="12994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l-GR" altLang="en-US" sz="1600" b="1" u="sng" dirty="0" smtClean="0">
                  <a:latin typeface="Arial" pitchFamily="34" charset="0"/>
                </a:rPr>
                <a:t>Μείωση </a:t>
              </a:r>
            </a:p>
            <a:p>
              <a:pPr eaLnBrk="1" hangingPunct="1"/>
              <a:r>
                <a:rPr lang="el-GR" altLang="en-US" sz="1600" b="1" dirty="0" smtClean="0">
                  <a:latin typeface="Arial" pitchFamily="34" charset="0"/>
                </a:rPr>
                <a:t>αποβολής </a:t>
              </a:r>
              <a:r>
                <a:rPr lang="en-US" altLang="en-US" sz="1600" b="1" dirty="0" smtClean="0">
                  <a:latin typeface="Arial" pitchFamily="34" charset="0"/>
                </a:rPr>
                <a:t> </a:t>
              </a:r>
              <a:endParaRPr lang="en-US" altLang="en-US" sz="1600" b="1" dirty="0">
                <a:latin typeface="Arial" pitchFamily="34" charset="0"/>
              </a:endParaRPr>
            </a:p>
            <a:p>
              <a:pPr eaLnBrk="1" hangingPunct="1"/>
              <a:r>
                <a:rPr lang="el-GR" altLang="en-US" sz="1600" b="1" dirty="0" smtClean="0">
                  <a:latin typeface="Arial" pitchFamily="34" charset="0"/>
                </a:rPr>
                <a:t>ύδατος</a:t>
              </a:r>
              <a:endParaRPr lang="en-US" altLang="en-US" sz="1600" b="1" dirty="0">
                <a:latin typeface="Arial" pitchFamily="34" charset="0"/>
              </a:endParaRPr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6102350" y="2009775"/>
              <a:ext cx="65088" cy="939800"/>
            </a:xfrm>
            <a:prstGeom prst="line">
              <a:avLst/>
            </a:prstGeom>
            <a:noFill/>
            <a:ln w="57150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2267744" y="4010025"/>
              <a:ext cx="30773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altLang="en-US" sz="2400" b="1" u="sng" dirty="0" smtClean="0">
                  <a:latin typeface="Arial" pitchFamily="34" charset="0"/>
                </a:rPr>
                <a:t>Υπερωσμωτικότητα</a:t>
              </a:r>
              <a:endParaRPr lang="en-US" altLang="en-US" sz="2400" b="1" u="sng" dirty="0">
                <a:latin typeface="Arial" pitchFamily="34" charset="0"/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1457325" y="2782888"/>
              <a:ext cx="757238" cy="1890712"/>
            </a:xfrm>
            <a:custGeom>
              <a:avLst/>
              <a:gdLst>
                <a:gd name="T0" fmla="*/ 2147483646 w 492"/>
                <a:gd name="T1" fmla="*/ 0 h 852"/>
                <a:gd name="T2" fmla="*/ 2147483646 w 492"/>
                <a:gd name="T3" fmla="*/ 2147483646 h 852"/>
                <a:gd name="T4" fmla="*/ 2147483646 w 492"/>
                <a:gd name="T5" fmla="*/ 2147483646 h 852"/>
                <a:gd name="T6" fmla="*/ 0 60000 65536"/>
                <a:gd name="T7" fmla="*/ 0 60000 65536"/>
                <a:gd name="T8" fmla="*/ 0 60000 65536"/>
                <a:gd name="T9" fmla="*/ 0 w 492"/>
                <a:gd name="T10" fmla="*/ 0 h 852"/>
                <a:gd name="T11" fmla="*/ 492 w 492"/>
                <a:gd name="T12" fmla="*/ 852 h 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2" h="852">
                  <a:moveTo>
                    <a:pt x="265" y="0"/>
                  </a:moveTo>
                  <a:cubicBezTo>
                    <a:pt x="132" y="132"/>
                    <a:pt x="0" y="264"/>
                    <a:pt x="38" y="406"/>
                  </a:cubicBezTo>
                  <a:cubicBezTo>
                    <a:pt x="76" y="548"/>
                    <a:pt x="416" y="778"/>
                    <a:pt x="492" y="852"/>
                  </a:cubicBezTo>
                </a:path>
              </a:pathLst>
            </a:custGeom>
            <a:noFill/>
            <a:ln w="57150">
              <a:solidFill>
                <a:srgbClr val="33CC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2417763" y="5029200"/>
              <a:ext cx="3413125" cy="1593850"/>
            </a:xfrm>
            <a:custGeom>
              <a:avLst/>
              <a:gdLst>
                <a:gd name="T0" fmla="*/ 2147483646 w 2278"/>
                <a:gd name="T1" fmla="*/ 2147483646 h 1259"/>
                <a:gd name="T2" fmla="*/ 2147483646 w 2278"/>
                <a:gd name="T3" fmla="*/ 2147483646 h 1259"/>
                <a:gd name="T4" fmla="*/ 2147483646 w 2278"/>
                <a:gd name="T5" fmla="*/ 2147483646 h 1259"/>
                <a:gd name="T6" fmla="*/ 2147483646 w 2278"/>
                <a:gd name="T7" fmla="*/ 2147483646 h 1259"/>
                <a:gd name="T8" fmla="*/ 2147483646 w 2278"/>
                <a:gd name="T9" fmla="*/ 2147483646 h 1259"/>
                <a:gd name="T10" fmla="*/ 2147483646 w 2278"/>
                <a:gd name="T11" fmla="*/ 0 h 1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8"/>
                <a:gd name="T19" fmla="*/ 0 h 1259"/>
                <a:gd name="T20" fmla="*/ 2278 w 2278"/>
                <a:gd name="T21" fmla="*/ 1259 h 12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8" h="1259">
                  <a:moveTo>
                    <a:pt x="2278" y="1217"/>
                  </a:moveTo>
                  <a:cubicBezTo>
                    <a:pt x="1879" y="1217"/>
                    <a:pt x="1481" y="1217"/>
                    <a:pt x="1232" y="1217"/>
                  </a:cubicBezTo>
                  <a:cubicBezTo>
                    <a:pt x="983" y="1217"/>
                    <a:pt x="939" y="1259"/>
                    <a:pt x="786" y="1217"/>
                  </a:cubicBezTo>
                  <a:cubicBezTo>
                    <a:pt x="633" y="1175"/>
                    <a:pt x="438" y="1077"/>
                    <a:pt x="315" y="966"/>
                  </a:cubicBezTo>
                  <a:cubicBezTo>
                    <a:pt x="192" y="855"/>
                    <a:pt x="94" y="713"/>
                    <a:pt x="47" y="552"/>
                  </a:cubicBezTo>
                  <a:cubicBezTo>
                    <a:pt x="0" y="391"/>
                    <a:pt x="35" y="93"/>
                    <a:pt x="31" y="0"/>
                  </a:cubicBezTo>
                </a:path>
              </a:pathLst>
            </a:custGeom>
            <a:noFill/>
            <a:ln w="57150">
              <a:solidFill>
                <a:srgbClr val="33CC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5848350" y="5267325"/>
              <a:ext cx="3873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 sz="3600" b="1" dirty="0">
                <a:solidFill>
                  <a:srgbClr val="800000"/>
                </a:solidFill>
                <a:latin typeface="Arial" pitchFamily="34" charset="0"/>
              </a:endParaRPr>
            </a:p>
          </p:txBody>
        </p:sp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5302250" y="3205163"/>
              <a:ext cx="1835150" cy="2246312"/>
              <a:chOff x="4714081" y="2863870"/>
              <a:chExt cx="3005137" cy="4528493"/>
            </a:xfrm>
          </p:grpSpPr>
          <p:pic>
            <p:nvPicPr>
              <p:cNvPr id="23" name="Picture 3" descr="ANd9GcQLPUAX9-7l-UW992tkKirkpp7f-DeXuIQZ1kDWmTnaRzYONsJfLh85l9boH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714081" y="2863870"/>
                <a:ext cx="3005137" cy="267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6481089" y="5616575"/>
                <a:ext cx="367386" cy="177578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cxnSp>
            <p:nvCxnSpPr>
              <p:cNvPr id="25" name="Straight Arrow Connector 2"/>
              <p:cNvCxnSpPr/>
              <p:nvPr/>
            </p:nvCxnSpPr>
            <p:spPr>
              <a:xfrm>
                <a:off x="5925494" y="3289515"/>
                <a:ext cx="291155" cy="28483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39"/>
              <p:cNvCxnSpPr/>
              <p:nvPr/>
            </p:nvCxnSpPr>
            <p:spPr>
              <a:xfrm>
                <a:off x="5842307" y="3318320"/>
                <a:ext cx="83187" cy="42244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41"/>
              <p:cNvCxnSpPr/>
              <p:nvPr/>
            </p:nvCxnSpPr>
            <p:spPr>
              <a:xfrm flipH="1">
                <a:off x="5995684" y="3894382"/>
                <a:ext cx="168973" cy="113612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V="1">
              <a:off x="3630613" y="3289300"/>
              <a:ext cx="2009775" cy="747713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2555776" y="4140369"/>
            <a:ext cx="25267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n-US" sz="1600" b="1" dirty="0" smtClean="0">
                <a:latin typeface="Arial" pitchFamily="34" charset="0"/>
              </a:rPr>
              <a:t>Μείωση Ν</a:t>
            </a:r>
            <a:r>
              <a:rPr lang="en-US" altLang="en-US" sz="1600" b="1" dirty="0" smtClean="0">
                <a:latin typeface="Arial" pitchFamily="34" charset="0"/>
              </a:rPr>
              <a:t>a</a:t>
            </a:r>
            <a:r>
              <a:rPr lang="el-GR" altLang="en-US" sz="1600" b="1" dirty="0" smtClean="0">
                <a:latin typeface="Arial" pitchFamily="34" charset="0"/>
              </a:rPr>
              <a:t> ορού, </a:t>
            </a:r>
          </a:p>
          <a:p>
            <a:pPr eaLnBrk="1" hangingPunct="1"/>
            <a:r>
              <a:rPr lang="el-GR" altLang="en-US" sz="1600" b="1" dirty="0" smtClean="0">
                <a:latin typeface="Arial" pitchFamily="34" charset="0"/>
              </a:rPr>
              <a:t>Μείωση ωσμωτικότητας</a:t>
            </a:r>
            <a:endParaRPr lang="en-US" altLang="en-US" sz="1600" b="1" dirty="0">
              <a:latin typeface="Arial" pitchFamily="34" charset="0"/>
            </a:endParaRPr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flipV="1">
            <a:off x="6012160" y="4725144"/>
            <a:ext cx="0" cy="36004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Διαταραχές ωσμωτικότητας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6 - Ομάδα"/>
          <p:cNvGrpSpPr/>
          <p:nvPr/>
        </p:nvGrpSpPr>
        <p:grpSpPr>
          <a:xfrm>
            <a:off x="1457325" y="980728"/>
            <a:ext cx="6593951" cy="5056922"/>
            <a:chOff x="1457325" y="1651000"/>
            <a:chExt cx="6593951" cy="5056922"/>
          </a:xfrm>
        </p:grpSpPr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H="1" flipV="1">
              <a:off x="5759450" y="1782763"/>
              <a:ext cx="330200" cy="176212"/>
            </a:xfrm>
            <a:prstGeom prst="line">
              <a:avLst/>
            </a:prstGeom>
            <a:noFill/>
            <a:ln w="57150">
              <a:solidFill>
                <a:srgbClr val="3366CC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H="1">
              <a:off x="3519488" y="1830388"/>
              <a:ext cx="2190750" cy="360362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280150" y="1651000"/>
              <a:ext cx="17711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altLang="en-US" sz="1600" b="1" dirty="0" smtClean="0">
                  <a:latin typeface="Arial" pitchFamily="34" charset="0"/>
                </a:rPr>
                <a:t>Ανώτερα κέντρα</a:t>
              </a:r>
              <a:endParaRPr lang="en-US" altLang="en-US" sz="1600" b="1" dirty="0">
                <a:latin typeface="Arial" pitchFamily="34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1952625" y="2190750"/>
              <a:ext cx="288482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altLang="en-US" sz="1600" b="1" dirty="0" smtClean="0">
                  <a:solidFill>
                    <a:srgbClr val="C00000"/>
                  </a:solidFill>
                  <a:latin typeface="Arial" pitchFamily="34" charset="0"/>
                </a:rPr>
                <a:t>Αναστολή της δίψας</a:t>
              </a:r>
              <a:r>
                <a:rPr lang="el-GR" altLang="en-US" sz="1600" b="1" dirty="0" smtClean="0">
                  <a:latin typeface="Arial" pitchFamily="34" charset="0"/>
                </a:rPr>
                <a:t>, </a:t>
              </a:r>
            </a:p>
            <a:p>
              <a:pPr eaLnBrk="1" hangingPunct="1"/>
              <a:r>
                <a:rPr lang="el-GR" altLang="en-US" sz="1600" b="1" dirty="0" smtClean="0">
                  <a:latin typeface="Arial" pitchFamily="34" charset="0"/>
                </a:rPr>
                <a:t>μείωση πρόσληψης ύδατος</a:t>
              </a:r>
              <a:endParaRPr lang="en-US" altLang="en-US" sz="1600" b="1" dirty="0">
                <a:latin typeface="Arial" pitchFamily="34" charset="0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6216650" y="5451475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 dirty="0">
                  <a:latin typeface="Arial" pitchFamily="34" charset="0"/>
                </a:rPr>
                <a:t>ADH</a:t>
              </a:r>
            </a:p>
          </p:txBody>
        </p:sp>
        <p:pic>
          <p:nvPicPr>
            <p:cNvPr id="13" name="Picture 2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80263" y="5672138"/>
              <a:ext cx="573087" cy="8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5892800" y="5876925"/>
              <a:ext cx="12994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altLang="en-US" sz="1600" b="1" u="sng" dirty="0" smtClean="0">
                  <a:latin typeface="Arial" pitchFamily="34" charset="0"/>
                </a:rPr>
                <a:t>Αύξηση </a:t>
              </a:r>
            </a:p>
            <a:p>
              <a:pPr eaLnBrk="1" hangingPunct="1"/>
              <a:r>
                <a:rPr lang="el-GR" altLang="en-US" sz="1600" b="1" dirty="0" smtClean="0">
                  <a:latin typeface="Arial" pitchFamily="34" charset="0"/>
                </a:rPr>
                <a:t>αποβολής </a:t>
              </a:r>
              <a:r>
                <a:rPr lang="en-US" altLang="en-US" sz="1600" b="1" dirty="0" smtClean="0">
                  <a:latin typeface="Arial" pitchFamily="34" charset="0"/>
                </a:rPr>
                <a:t> </a:t>
              </a:r>
              <a:endParaRPr lang="en-US" altLang="en-US" sz="1600" b="1" dirty="0">
                <a:latin typeface="Arial" pitchFamily="34" charset="0"/>
              </a:endParaRPr>
            </a:p>
            <a:p>
              <a:pPr eaLnBrk="1" hangingPunct="1"/>
              <a:r>
                <a:rPr lang="el-GR" altLang="en-US" sz="1600" b="1" dirty="0" smtClean="0">
                  <a:latin typeface="Arial" pitchFamily="34" charset="0"/>
                </a:rPr>
                <a:t>ύδατος</a:t>
              </a:r>
              <a:endParaRPr lang="en-US" altLang="en-US" sz="1600" b="1" dirty="0">
                <a:latin typeface="Arial" pitchFamily="34" charset="0"/>
              </a:endParaRPr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6102350" y="2009775"/>
              <a:ext cx="65088" cy="939800"/>
            </a:xfrm>
            <a:prstGeom prst="line">
              <a:avLst/>
            </a:prstGeom>
            <a:noFill/>
            <a:ln w="57150">
              <a:solidFill>
                <a:srgbClr val="33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2417763" y="4010025"/>
              <a:ext cx="29283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altLang="en-US" sz="2400" b="1" u="sng" dirty="0" smtClean="0">
                  <a:latin typeface="Arial" pitchFamily="34" charset="0"/>
                </a:rPr>
                <a:t>Υπ</a:t>
              </a:r>
              <a:r>
                <a:rPr lang="en-US" altLang="en-US" sz="2400" b="1" u="sng" dirty="0" smtClean="0">
                  <a:latin typeface="Arial" pitchFamily="34" charset="0"/>
                </a:rPr>
                <a:t>o</a:t>
              </a:r>
              <a:r>
                <a:rPr lang="el-GR" altLang="en-US" sz="2400" b="1" u="sng" dirty="0" smtClean="0">
                  <a:latin typeface="Arial" pitchFamily="34" charset="0"/>
                </a:rPr>
                <a:t>ωσμωτικότητα</a:t>
              </a:r>
              <a:endParaRPr lang="en-US" altLang="en-US" sz="2400" b="1" u="sng" dirty="0">
                <a:latin typeface="Arial" pitchFamily="34" charset="0"/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1457325" y="2782888"/>
              <a:ext cx="757238" cy="1890712"/>
            </a:xfrm>
            <a:custGeom>
              <a:avLst/>
              <a:gdLst>
                <a:gd name="T0" fmla="*/ 2147483646 w 492"/>
                <a:gd name="T1" fmla="*/ 0 h 852"/>
                <a:gd name="T2" fmla="*/ 2147483646 w 492"/>
                <a:gd name="T3" fmla="*/ 2147483646 h 852"/>
                <a:gd name="T4" fmla="*/ 2147483646 w 492"/>
                <a:gd name="T5" fmla="*/ 2147483646 h 852"/>
                <a:gd name="T6" fmla="*/ 0 60000 65536"/>
                <a:gd name="T7" fmla="*/ 0 60000 65536"/>
                <a:gd name="T8" fmla="*/ 0 60000 65536"/>
                <a:gd name="T9" fmla="*/ 0 w 492"/>
                <a:gd name="T10" fmla="*/ 0 h 852"/>
                <a:gd name="T11" fmla="*/ 492 w 492"/>
                <a:gd name="T12" fmla="*/ 852 h 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2" h="852">
                  <a:moveTo>
                    <a:pt x="265" y="0"/>
                  </a:moveTo>
                  <a:cubicBezTo>
                    <a:pt x="132" y="132"/>
                    <a:pt x="0" y="264"/>
                    <a:pt x="38" y="406"/>
                  </a:cubicBezTo>
                  <a:cubicBezTo>
                    <a:pt x="76" y="548"/>
                    <a:pt x="416" y="778"/>
                    <a:pt x="492" y="852"/>
                  </a:cubicBezTo>
                </a:path>
              </a:pathLst>
            </a:custGeom>
            <a:noFill/>
            <a:ln w="57150">
              <a:solidFill>
                <a:srgbClr val="33CC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2417763" y="5029200"/>
              <a:ext cx="3413125" cy="1593850"/>
            </a:xfrm>
            <a:custGeom>
              <a:avLst/>
              <a:gdLst>
                <a:gd name="T0" fmla="*/ 2147483646 w 2278"/>
                <a:gd name="T1" fmla="*/ 2147483646 h 1259"/>
                <a:gd name="T2" fmla="*/ 2147483646 w 2278"/>
                <a:gd name="T3" fmla="*/ 2147483646 h 1259"/>
                <a:gd name="T4" fmla="*/ 2147483646 w 2278"/>
                <a:gd name="T5" fmla="*/ 2147483646 h 1259"/>
                <a:gd name="T6" fmla="*/ 2147483646 w 2278"/>
                <a:gd name="T7" fmla="*/ 2147483646 h 1259"/>
                <a:gd name="T8" fmla="*/ 2147483646 w 2278"/>
                <a:gd name="T9" fmla="*/ 2147483646 h 1259"/>
                <a:gd name="T10" fmla="*/ 2147483646 w 2278"/>
                <a:gd name="T11" fmla="*/ 0 h 1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8"/>
                <a:gd name="T19" fmla="*/ 0 h 1259"/>
                <a:gd name="T20" fmla="*/ 2278 w 2278"/>
                <a:gd name="T21" fmla="*/ 1259 h 12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8" h="1259">
                  <a:moveTo>
                    <a:pt x="2278" y="1217"/>
                  </a:moveTo>
                  <a:cubicBezTo>
                    <a:pt x="1879" y="1217"/>
                    <a:pt x="1481" y="1217"/>
                    <a:pt x="1232" y="1217"/>
                  </a:cubicBezTo>
                  <a:cubicBezTo>
                    <a:pt x="983" y="1217"/>
                    <a:pt x="939" y="1259"/>
                    <a:pt x="786" y="1217"/>
                  </a:cubicBezTo>
                  <a:cubicBezTo>
                    <a:pt x="633" y="1175"/>
                    <a:pt x="438" y="1077"/>
                    <a:pt x="315" y="966"/>
                  </a:cubicBezTo>
                  <a:cubicBezTo>
                    <a:pt x="192" y="855"/>
                    <a:pt x="94" y="713"/>
                    <a:pt x="47" y="552"/>
                  </a:cubicBezTo>
                  <a:cubicBezTo>
                    <a:pt x="0" y="391"/>
                    <a:pt x="35" y="93"/>
                    <a:pt x="31" y="0"/>
                  </a:cubicBezTo>
                </a:path>
              </a:pathLst>
            </a:custGeom>
            <a:noFill/>
            <a:ln w="57150">
              <a:solidFill>
                <a:srgbClr val="33CC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5848350" y="5267325"/>
              <a:ext cx="3873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3600" b="1">
                  <a:solidFill>
                    <a:srgbClr val="800000"/>
                  </a:solidFill>
                  <a:latin typeface="Arial" pitchFamily="34" charset="0"/>
                </a:rPr>
                <a:t>x</a:t>
              </a:r>
            </a:p>
          </p:txBody>
        </p:sp>
        <p:grpSp>
          <p:nvGrpSpPr>
            <p:cNvPr id="21" name="Group 1"/>
            <p:cNvGrpSpPr>
              <a:grpSpLocks/>
            </p:cNvGrpSpPr>
            <p:nvPr/>
          </p:nvGrpSpPr>
          <p:grpSpPr bwMode="auto">
            <a:xfrm>
              <a:off x="5302250" y="3205163"/>
              <a:ext cx="1835150" cy="2246312"/>
              <a:chOff x="4714081" y="2863870"/>
              <a:chExt cx="3005137" cy="4528493"/>
            </a:xfrm>
          </p:grpSpPr>
          <p:pic>
            <p:nvPicPr>
              <p:cNvPr id="23" name="Picture 3" descr="ANd9GcQLPUAX9-7l-UW992tkKirkpp7f-DeXuIQZ1kDWmTnaRzYONsJfLh85l9boH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714081" y="2863870"/>
                <a:ext cx="3005137" cy="267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6481089" y="5616575"/>
                <a:ext cx="367386" cy="177578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cxnSp>
            <p:nvCxnSpPr>
              <p:cNvPr id="25" name="Straight Arrow Connector 2"/>
              <p:cNvCxnSpPr/>
              <p:nvPr/>
            </p:nvCxnSpPr>
            <p:spPr>
              <a:xfrm>
                <a:off x="5925494" y="3289515"/>
                <a:ext cx="291155" cy="28483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39"/>
              <p:cNvCxnSpPr/>
              <p:nvPr/>
            </p:nvCxnSpPr>
            <p:spPr>
              <a:xfrm>
                <a:off x="5842307" y="3318320"/>
                <a:ext cx="83187" cy="42244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41"/>
              <p:cNvCxnSpPr/>
              <p:nvPr/>
            </p:nvCxnSpPr>
            <p:spPr>
              <a:xfrm flipH="1">
                <a:off x="5995684" y="3894382"/>
                <a:ext cx="168973" cy="113612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V="1">
              <a:off x="3630613" y="3289300"/>
              <a:ext cx="2009775" cy="747713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2555776" y="4140369"/>
            <a:ext cx="2510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n-US" sz="1600" b="1" dirty="0" smtClean="0">
                <a:latin typeface="Arial" pitchFamily="34" charset="0"/>
              </a:rPr>
              <a:t>Αύξηση Ν</a:t>
            </a:r>
            <a:r>
              <a:rPr lang="en-US" altLang="en-US" sz="1600" b="1" dirty="0" smtClean="0">
                <a:latin typeface="Arial" pitchFamily="34" charset="0"/>
              </a:rPr>
              <a:t>a</a:t>
            </a:r>
            <a:r>
              <a:rPr lang="el-GR" altLang="en-US" sz="1600" b="1" dirty="0" smtClean="0">
                <a:latin typeface="Arial" pitchFamily="34" charset="0"/>
              </a:rPr>
              <a:t> ορού, </a:t>
            </a:r>
          </a:p>
          <a:p>
            <a:pPr eaLnBrk="1" hangingPunct="1"/>
            <a:r>
              <a:rPr lang="el-GR" altLang="en-US" sz="1600" b="1" dirty="0" smtClean="0">
                <a:latin typeface="Arial" pitchFamily="34" charset="0"/>
              </a:rPr>
              <a:t>Αύξηση ωσμωτικότητας</a:t>
            </a:r>
            <a:endParaRPr lang="en-US" altLang="en-US" sz="16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Μηχανισμός δράσης της 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ADH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10 - Ομάδα"/>
          <p:cNvGrpSpPr/>
          <p:nvPr/>
        </p:nvGrpSpPr>
        <p:grpSpPr>
          <a:xfrm>
            <a:off x="29980" y="1003770"/>
            <a:ext cx="8669867" cy="5305550"/>
            <a:chOff x="29980" y="1003770"/>
            <a:chExt cx="8669867" cy="5305550"/>
          </a:xfrm>
        </p:grpSpPr>
        <p:grpSp>
          <p:nvGrpSpPr>
            <p:cNvPr id="4" name="8 - Ομάδα"/>
            <p:cNvGrpSpPr/>
            <p:nvPr/>
          </p:nvGrpSpPr>
          <p:grpSpPr>
            <a:xfrm>
              <a:off x="251520" y="1003770"/>
              <a:ext cx="8448327" cy="5305550"/>
              <a:chOff x="251520" y="1003770"/>
              <a:chExt cx="8448327" cy="53055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51520" y="1003770"/>
                <a:ext cx="8448327" cy="5305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7 - TextBox"/>
              <p:cNvSpPr txBox="1"/>
              <p:nvPr/>
            </p:nvSpPr>
            <p:spPr>
              <a:xfrm>
                <a:off x="7308304" y="2564904"/>
                <a:ext cx="864096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ADH</a:t>
                </a:r>
                <a:endParaRPr lang="el-GR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9 - TextBox"/>
            <p:cNvSpPr txBox="1"/>
            <p:nvPr/>
          </p:nvSpPr>
          <p:spPr>
            <a:xfrm>
              <a:off x="29980" y="4149080"/>
              <a:ext cx="1907704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AQP2</a:t>
              </a:r>
            </a:p>
            <a:p>
              <a:pPr algn="ctr"/>
              <a:r>
                <a:rPr lang="el-GR" b="1" dirty="0" smtClean="0">
                  <a:solidFill>
                    <a:schemeClr val="bg1"/>
                  </a:solidFill>
                </a:rPr>
                <a:t>Υδατοπορίνη 2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Ρύθμιση έκκρισης βαζοπρεσίνης (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ADH)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899592" y="1397000"/>
          <a:ext cx="7344816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Ωσμωτικά ερεθίσματα</a:t>
                      </a:r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Μη</a:t>
                      </a:r>
                      <a:r>
                        <a:rPr lang="el-GR" sz="2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ωσμωτικά ερεθίσματα</a:t>
                      </a:r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Υπερωσμωτικότητα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Υπόταση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Υποογκαιμία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Πόνος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Υποξία</a:t>
                      </a:r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 – Υπερκαπνία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Οξέωση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Ορμόνες</a:t>
                      </a:r>
                    </a:p>
                    <a:p>
                      <a:pPr lvl="1"/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AngII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Ντοπαμίνη</a:t>
                      </a:r>
                    </a:p>
                    <a:p>
                      <a:pPr lvl="1"/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Νορ-</a:t>
                      </a:r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επινεφρίνη </a:t>
                      </a:r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– Νικοτίνη</a:t>
                      </a:r>
                    </a:p>
                    <a:p>
                      <a:pPr lvl="1"/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Προσταγλανδίνες</a:t>
                      </a:r>
                      <a:endParaRPr lang="el-G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Ακέτυλοχολίνη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85750" y="1484784"/>
            <a:ext cx="4040188" cy="4536504"/>
          </a:xfrm>
        </p:spPr>
        <p:txBody>
          <a:bodyPr/>
          <a:lstStyle/>
          <a:p>
            <a:pPr marL="0" indent="0" algn="just">
              <a:lnSpc>
                <a:spcPts val="3300"/>
              </a:lnSpc>
              <a:buFontTx/>
              <a:buNone/>
              <a:defRPr/>
            </a:pPr>
            <a:r>
              <a:rPr lang="el-GR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Σε περίπτωση </a:t>
            </a:r>
            <a:r>
              <a:rPr lang="el-GR" sz="2200" b="1" dirty="0" err="1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υπο</a:t>
            </a:r>
            <a:r>
              <a:rPr lang="el-GR" sz="22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-ωσμωτικότητας και </a:t>
            </a:r>
            <a:r>
              <a:rPr lang="el-GR" sz="2200" b="1" dirty="0" err="1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υπο</a:t>
            </a:r>
            <a:r>
              <a:rPr lang="el-GR" sz="22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lang="el-GR" sz="2200" b="1" dirty="0" err="1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ογκαιμίας</a:t>
            </a:r>
            <a:r>
              <a:rPr lang="el-GR" sz="22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ταυτόχρονα</a:t>
            </a:r>
            <a:r>
              <a:rPr lang="el-GR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υπερισχύει η ανάγκη διατήρησης του όγκου </a:t>
            </a:r>
            <a:r>
              <a:rPr lang="el-GR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και συνεχίζει να παράγεται αντιδιουρητική ορμόνη (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ADH</a:t>
            </a:r>
            <a:r>
              <a:rPr lang="el-GR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παρά τη ύπαρξη μειωμένης ωσμωτικής πίεσης πλάσματος .</a:t>
            </a:r>
            <a:endParaRPr lang="el-GR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2" descr="D:\xml\images\o0201000f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2357438"/>
            <a:ext cx="4286250" cy="3203575"/>
          </a:xfrm>
          <a:noFill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Ωσμωτικότητα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vs.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Όγκος πλάσματος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4463355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Διηθούμενη ποσότητα Ν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25.000</a:t>
            </a:r>
            <a:r>
              <a:rPr lang="en-US" sz="21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mEq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(140 </a:t>
            </a:r>
            <a:r>
              <a:rPr lang="en-US" sz="21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mEq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 x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180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lit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l-GR" sz="21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1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Επαναρροφούμενη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ποσότητα Ν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21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Εγγύς σωληνάριο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65%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Παχύ ανιόν σκέλος αγκύλης  </a:t>
            </a:r>
            <a:r>
              <a:rPr lang="el-GR" sz="21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Henle</a:t>
            </a: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20%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Άπω σωληνάριο 7-10% και το υπόλοιπο στο αθροιστικό σωληνάριο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l-GR" sz="21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Απεκκρινόμενη ποσότητα &lt;1% της διηθούμενης ποσότητας</a:t>
            </a:r>
            <a:endParaRPr lang="el-GR" sz="21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f002-08-A046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53012" y="1484784"/>
            <a:ext cx="4455492" cy="4680000"/>
          </a:xfrm>
          <a:noFill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Διήθηση και επαναρρόφηση Νατρίου</a:t>
              </a:r>
              <a:endParaRPr lang="el-GR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760640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Διαταραχές ισοζυγίου ΝΑΤΡΙΟΥ</a:t>
            </a:r>
            <a:endParaRPr lang="en-US" sz="22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Tx/>
              <a:buNone/>
              <a:defRPr/>
            </a:pPr>
            <a:r>
              <a:rPr lang="el-GR" sz="1800" b="1" u="sng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Επηρεάζουν κυρίως τον εξωκυττάριο όγκο υγρών και την αιμάτωση των ιστών όχι τη συγκέντρωση νατρίου του πλάσματος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Έλλειμμα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που δεν συνοδεύεται από μεταβολή της τονικότητας 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→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συστολή του εξωκυττάριου όγκου υγρών (υποογκαιμία)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Περίσσεια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Na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→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έκπτυξη του εξωκυττάριου όγκου (υπερογκαιμία)</a:t>
            </a:r>
          </a:p>
          <a:p>
            <a:pPr algn="just">
              <a:buFontTx/>
              <a:buNone/>
              <a:defRPr/>
            </a:pP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Διαταραχές ισοζυγίου ΥΔΑΤΟΣ</a:t>
            </a:r>
            <a:endParaRPr lang="en-US" sz="22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Tx/>
              <a:buNone/>
              <a:defRPr/>
            </a:pPr>
            <a:r>
              <a:rPr lang="el-GR" sz="1800" b="1" u="sng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Επηρεάζουν κυρίως τη συγκέντρωση του νατρίου του πλάσματος και την τονικότητα των υγρών του σώματος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Αρνητικό ισοζύγιο ύδατος 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→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συστολή του όγκου όλων των διαμερισμάτων των υγρών του οργανισμού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Θετικό ισοζύγιο ύδατος </a:t>
            </a:r>
            <a:r>
              <a:rPr lang="el-GR" sz="1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→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έκπτυξη του όγκου όλων των διαμερισμάτων των υγρών του οργανισμού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l-GR" sz="2000" b="1" dirty="0" smtClean="0">
              <a:solidFill>
                <a:schemeClr val="accent3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Επειδή ο ενδοκυττάριος όγκος υγρών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ICF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είναι διπλάσιος από τον εξωκυττάριο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ECF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), η προεξάρχουσα έκπτυξη ή συστολή του όγκου υγρών αντιστοιχεί στο ενδοκυττάριο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ICF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διαμέρισμα</a:t>
            </a:r>
            <a:endParaRPr lang="el-GR" sz="20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Ομοιοστασία ύδατος και νατρίου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xmlns="" id="{28828BA0-64F2-4BAE-8F8F-5D6E8CDF53F7}"/>
              </a:ext>
            </a:extLst>
          </p:cNvPr>
          <p:cNvGrpSpPr/>
          <p:nvPr/>
        </p:nvGrpSpPr>
        <p:grpSpPr>
          <a:xfrm>
            <a:off x="1723697" y="1334814"/>
            <a:ext cx="7240791" cy="4952909"/>
            <a:chOff x="394537" y="1492469"/>
            <a:chExt cx="6368315" cy="49529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B94E347-442D-4A00-AE6F-DB0BD7F4ACCB}"/>
                </a:ext>
              </a:extLst>
            </p:cNvPr>
            <p:cNvSpPr txBox="1"/>
            <p:nvPr/>
          </p:nvSpPr>
          <p:spPr>
            <a:xfrm>
              <a:off x="493041" y="1492469"/>
              <a:ext cx="6269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A50021"/>
                  </a:solidFill>
                </a:rPr>
                <a:t>Αφυδάτωση </a:t>
              </a:r>
              <a:r>
                <a:rPr lang="el-GR" sz="2000" b="1" i="1" dirty="0">
                  <a:solidFill>
                    <a:srgbClr val="A50021"/>
                  </a:solidFill>
                </a:rPr>
                <a:t>(πυρετός, αδυναμία πρόσληψης </a:t>
              </a:r>
              <a:r>
                <a:rPr lang="el-GR" sz="2000" b="1" i="1" dirty="0" smtClean="0">
                  <a:solidFill>
                    <a:srgbClr val="A50021"/>
                  </a:solidFill>
                </a:rPr>
                <a:t>Η</a:t>
              </a:r>
              <a:r>
                <a:rPr lang="el-GR" sz="2000" b="1" i="1" baseline="-25000" dirty="0" smtClean="0">
                  <a:solidFill>
                    <a:srgbClr val="A50021"/>
                  </a:solidFill>
                </a:rPr>
                <a:t>2</a:t>
              </a:r>
              <a:r>
                <a:rPr lang="el-GR" sz="2000" b="1" i="1" dirty="0" smtClean="0">
                  <a:solidFill>
                    <a:srgbClr val="A50021"/>
                  </a:solidFill>
                </a:rPr>
                <a:t>Ο κ.ά</a:t>
              </a:r>
              <a:r>
                <a:rPr lang="el-GR" sz="2000" b="1" i="1" dirty="0">
                  <a:solidFill>
                    <a:srgbClr val="A50021"/>
                  </a:solidFill>
                </a:rPr>
                <a:t>.)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E587439-1EFF-4996-B9DF-8D8ECF41B8B0}"/>
                </a:ext>
              </a:extLst>
            </p:cNvPr>
            <p:cNvSpPr txBox="1"/>
            <p:nvPr/>
          </p:nvSpPr>
          <p:spPr>
            <a:xfrm>
              <a:off x="462851" y="2396357"/>
              <a:ext cx="2732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/>
                <a:t>Απώλεια καθαρού Η</a:t>
              </a:r>
              <a:r>
                <a:rPr lang="el-GR" sz="2000" b="1" baseline="-25000" dirty="0"/>
                <a:t>2</a:t>
              </a:r>
              <a:r>
                <a:rPr lang="el-GR" sz="2000" b="1" dirty="0"/>
                <a:t>Ο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5513238-A260-4556-B18B-66EF97E601BE}"/>
                </a:ext>
              </a:extLst>
            </p:cNvPr>
            <p:cNvSpPr txBox="1"/>
            <p:nvPr/>
          </p:nvSpPr>
          <p:spPr>
            <a:xfrm>
              <a:off x="462851" y="3389331"/>
              <a:ext cx="2732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/>
                <a:t>↑ </a:t>
              </a:r>
              <a:r>
                <a:rPr lang="en-US" sz="2000" dirty="0" err="1"/>
                <a:t>PNa</a:t>
              </a:r>
              <a:r>
                <a:rPr lang="en-US" sz="2000" baseline="30000" dirty="0"/>
                <a:t>+</a:t>
              </a:r>
              <a:r>
                <a:rPr lang="en-US" sz="2000" dirty="0"/>
                <a:t> </a:t>
              </a:r>
              <a:endParaRPr lang="el-GR" sz="2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2CAD250-9A40-4322-9BA5-06EB7CC3C11D}"/>
                </a:ext>
              </a:extLst>
            </p:cNvPr>
            <p:cNvSpPr txBox="1"/>
            <p:nvPr/>
          </p:nvSpPr>
          <p:spPr>
            <a:xfrm>
              <a:off x="452348" y="4424849"/>
              <a:ext cx="2732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/>
                <a:t>Μετακίνηση Η</a:t>
              </a:r>
              <a:r>
                <a:rPr lang="el-GR" sz="2000" baseline="-25000" dirty="0"/>
                <a:t>2</a:t>
              </a:r>
              <a:r>
                <a:rPr lang="el-GR" sz="2000" dirty="0"/>
                <a:t>Ο από τον ενδοκυττάριο προς τον </a:t>
              </a:r>
              <a:r>
                <a:rPr lang="el-GR" sz="2000" dirty="0" err="1"/>
                <a:t>εξωκυττάριο</a:t>
              </a:r>
              <a:r>
                <a:rPr lang="el-GR" sz="2000" dirty="0"/>
                <a:t> χώρο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E1841B6-6447-41DA-9862-06D8CCB1B018}"/>
                </a:ext>
              </a:extLst>
            </p:cNvPr>
            <p:cNvSpPr txBox="1"/>
            <p:nvPr/>
          </p:nvSpPr>
          <p:spPr>
            <a:xfrm>
              <a:off x="394537" y="6045268"/>
              <a:ext cx="2842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/>
                <a:t>Ενδοκυττάρια αφυδάτωση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9E95B70-49C1-4644-8A86-5D5D804C733B}"/>
                </a:ext>
              </a:extLst>
            </p:cNvPr>
            <p:cNvSpPr txBox="1"/>
            <p:nvPr/>
          </p:nvSpPr>
          <p:spPr>
            <a:xfrm>
              <a:off x="3531669" y="4571994"/>
              <a:ext cx="2480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/>
                <a:t>Άμβλυνση της συμπτωματολογίας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D2A8BCBC-6433-4C0B-AC98-E1DE360F67BE}"/>
                </a:ext>
              </a:extLst>
            </p:cNvPr>
            <p:cNvCxnSpPr>
              <a:cxnSpLocks/>
            </p:cNvCxnSpPr>
            <p:nvPr/>
          </p:nvCxnSpPr>
          <p:spPr>
            <a:xfrm>
              <a:off x="1823544" y="1861761"/>
              <a:ext cx="0" cy="4820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7C1C5593-FC1C-4807-AB10-E331C6CAB4EB}"/>
                </a:ext>
              </a:extLst>
            </p:cNvPr>
            <p:cNvCxnSpPr/>
            <p:nvPr/>
          </p:nvCxnSpPr>
          <p:spPr>
            <a:xfrm>
              <a:off x="1818290" y="2844467"/>
              <a:ext cx="0" cy="4820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1AB0EA22-EB30-4DE1-A84E-3191276AF0C0}"/>
                </a:ext>
              </a:extLst>
            </p:cNvPr>
            <p:cNvCxnSpPr/>
            <p:nvPr/>
          </p:nvCxnSpPr>
          <p:spPr>
            <a:xfrm>
              <a:off x="1813036" y="3816672"/>
              <a:ext cx="0" cy="4820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67D719FF-BA7F-47B3-ACBF-D7455FEDAF6F}"/>
                </a:ext>
              </a:extLst>
            </p:cNvPr>
            <p:cNvCxnSpPr/>
            <p:nvPr/>
          </p:nvCxnSpPr>
          <p:spPr>
            <a:xfrm>
              <a:off x="1818294" y="5482559"/>
              <a:ext cx="0" cy="4820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E01C0774-A770-4FCC-ADEF-DE067575AC66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3" y="4878220"/>
              <a:ext cx="4992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94B2148-4335-489D-A951-CCF4D5E2B702}"/>
              </a:ext>
            </a:extLst>
          </p:cNvPr>
          <p:cNvSpPr/>
          <p:nvPr/>
        </p:nvSpPr>
        <p:spPr>
          <a:xfrm>
            <a:off x="1672076" y="2235258"/>
            <a:ext cx="3388657" cy="405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Αφυδάτωση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vs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υπογκαιμία</a:t>
              </a:r>
              <a:endParaRPr lang="el-G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2089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xmlns="" id="{C076595A-8FC0-4A1A-91B4-DDB8DC1816AA}"/>
              </a:ext>
            </a:extLst>
          </p:cNvPr>
          <p:cNvGrpSpPr/>
          <p:nvPr/>
        </p:nvGrpSpPr>
        <p:grpSpPr>
          <a:xfrm>
            <a:off x="588579" y="2301767"/>
            <a:ext cx="8303902" cy="2947546"/>
            <a:chOff x="924907" y="1755231"/>
            <a:chExt cx="8303902" cy="2647036"/>
          </a:xfrm>
        </p:grpSpPr>
        <p:grpSp>
          <p:nvGrpSpPr>
            <p:cNvPr id="8" name="Group 29">
              <a:extLst>
                <a:ext uri="{FF2B5EF4-FFF2-40B4-BE49-F238E27FC236}">
                  <a16:creationId xmlns:a16="http://schemas.microsoft.com/office/drawing/2014/main" xmlns="" id="{0B934B9E-0740-44CE-BD54-DE890BA433E7}"/>
                </a:ext>
              </a:extLst>
            </p:cNvPr>
            <p:cNvGrpSpPr/>
            <p:nvPr/>
          </p:nvGrpSpPr>
          <p:grpSpPr>
            <a:xfrm>
              <a:off x="924907" y="1755231"/>
              <a:ext cx="8303902" cy="2313955"/>
              <a:chOff x="861846" y="1261244"/>
              <a:chExt cx="8303902" cy="231395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7B94E347-442D-4A00-AE6F-DB0BD7F4ACCB}"/>
                  </a:ext>
                </a:extLst>
              </p:cNvPr>
              <p:cNvSpPr txBox="1"/>
              <p:nvPr/>
            </p:nvSpPr>
            <p:spPr>
              <a:xfrm>
                <a:off x="2973060" y="1261244"/>
                <a:ext cx="6192688" cy="359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>
                    <a:solidFill>
                      <a:srgbClr val="A50021"/>
                    </a:solidFill>
                  </a:rPr>
                  <a:t>Υπογκαιμία </a:t>
                </a:r>
                <a:r>
                  <a:rPr lang="el-GR" sz="2000" b="1" i="1" dirty="0">
                    <a:solidFill>
                      <a:srgbClr val="A50021"/>
                    </a:solidFill>
                  </a:rPr>
                  <a:t>(διάρροιες, έμετοι, διουρητικά κ.ά.)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E587439-1EFF-4996-B9DF-8D8ECF41B8B0}"/>
                  </a:ext>
                </a:extLst>
              </p:cNvPr>
              <p:cNvSpPr txBox="1"/>
              <p:nvPr/>
            </p:nvSpPr>
            <p:spPr>
              <a:xfrm>
                <a:off x="2638486" y="2196662"/>
                <a:ext cx="27322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/>
                  <a:t>Απώλεια </a:t>
                </a:r>
                <a:r>
                  <a:rPr lang="en-US" sz="2000" b="1" dirty="0"/>
                  <a:t>Na</a:t>
                </a:r>
                <a:r>
                  <a:rPr lang="en-US" sz="2000" b="1" baseline="30000" dirty="0"/>
                  <a:t>+</a:t>
                </a:r>
                <a:r>
                  <a:rPr lang="en-US" sz="2000" b="1" dirty="0"/>
                  <a:t> &amp; </a:t>
                </a:r>
                <a:r>
                  <a:rPr lang="el-GR" sz="2000" b="1" dirty="0"/>
                  <a:t>Η</a:t>
                </a:r>
                <a:r>
                  <a:rPr lang="el-GR" sz="2000" b="1" baseline="-25000" dirty="0"/>
                  <a:t>2</a:t>
                </a:r>
                <a:r>
                  <a:rPr lang="el-GR" sz="2000" b="1" dirty="0"/>
                  <a:t>Ο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5513238-A260-4556-B18B-66EF97E601BE}"/>
                  </a:ext>
                </a:extLst>
              </p:cNvPr>
              <p:cNvSpPr txBox="1"/>
              <p:nvPr/>
            </p:nvSpPr>
            <p:spPr>
              <a:xfrm>
                <a:off x="3263853" y="3175089"/>
                <a:ext cx="1455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/>
                  <a:t>↓ ΕΞΚΥ</a:t>
                </a:r>
                <a:r>
                  <a:rPr lang="en-US" sz="2000" b="1" dirty="0"/>
                  <a:t> </a:t>
                </a:r>
                <a:endParaRPr lang="el-GR" sz="2000" b="1" dirty="0"/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xmlns="" id="{D2A8BCBC-6433-4C0B-AC98-E1DE360F6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179" y="1666352"/>
                <a:ext cx="0" cy="48204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7C1C5593-FC1C-4807-AB10-E331C6CAB4EB}"/>
                  </a:ext>
                </a:extLst>
              </p:cNvPr>
              <p:cNvCxnSpPr/>
              <p:nvPr/>
            </p:nvCxnSpPr>
            <p:spPr>
              <a:xfrm>
                <a:off x="3993925" y="2647782"/>
                <a:ext cx="0" cy="48204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ACB60EF-52B5-4F7D-A98F-A4338BB22CBD}"/>
                  </a:ext>
                </a:extLst>
              </p:cNvPr>
              <p:cNvSpPr txBox="1"/>
              <p:nvPr/>
            </p:nvSpPr>
            <p:spPr>
              <a:xfrm>
                <a:off x="861846" y="3205650"/>
                <a:ext cx="1587058" cy="359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dirty="0"/>
                  <a:t>↑</a:t>
                </a:r>
                <a:r>
                  <a:rPr lang="en-US" sz="2000" dirty="0"/>
                  <a:t> </a:t>
                </a:r>
                <a:r>
                  <a:rPr lang="el-GR" sz="2000" dirty="0"/>
                  <a:t>ή ↓ </a:t>
                </a:r>
                <a:r>
                  <a:rPr lang="en-US" sz="2000" dirty="0" err="1"/>
                  <a:t>PNa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 </a:t>
                </a:r>
                <a:endParaRPr lang="el-GR" sz="2000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xmlns="" id="{9A380D2E-2991-4497-9902-AD91B56E00C4}"/>
                  </a:ext>
                </a:extLst>
              </p:cNvPr>
              <p:cNvCxnSpPr/>
              <p:nvPr/>
            </p:nvCxnSpPr>
            <p:spPr>
              <a:xfrm flipH="1">
                <a:off x="2585542" y="3384331"/>
                <a:ext cx="54653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EAFB4CDE-B988-48DD-8AFD-18EDDEA77E25}"/>
                </a:ext>
              </a:extLst>
            </p:cNvPr>
            <p:cNvCxnSpPr>
              <a:cxnSpLocks/>
            </p:cNvCxnSpPr>
            <p:nvPr/>
          </p:nvCxnSpPr>
          <p:spPr>
            <a:xfrm>
              <a:off x="4729655" y="3878309"/>
              <a:ext cx="5206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0C2727D-1D86-4781-BD7C-4DD439758EEE}"/>
                </a:ext>
              </a:extLst>
            </p:cNvPr>
            <p:cNvSpPr txBox="1"/>
            <p:nvPr/>
          </p:nvSpPr>
          <p:spPr>
            <a:xfrm>
              <a:off x="5271323" y="3694381"/>
              <a:ext cx="33407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/>
                <a:t>Υπόταση, ταχυκαρδία, </a:t>
              </a:r>
              <a:r>
                <a:rPr lang="el-GR" sz="2000" dirty="0" err="1"/>
                <a:t>ολιγουρία</a:t>
              </a:r>
              <a:endParaRPr lang="el-GR" sz="2000" dirty="0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B78AE2E4-438D-4102-BDFD-94D22797D60B}"/>
              </a:ext>
            </a:extLst>
          </p:cNvPr>
          <p:cNvSpPr/>
          <p:nvPr/>
        </p:nvSpPr>
        <p:spPr>
          <a:xfrm>
            <a:off x="2312275" y="3347605"/>
            <a:ext cx="2732294" cy="420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59CE2D8-0701-46BE-BD3B-7A5B29BAC898}"/>
              </a:ext>
            </a:extLst>
          </p:cNvPr>
          <p:cNvSpPr/>
          <p:nvPr/>
        </p:nvSpPr>
        <p:spPr>
          <a:xfrm>
            <a:off x="437328" y="4441761"/>
            <a:ext cx="1780348" cy="445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Αφυδάτωση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vs</a:t>
              </a: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υπογκαιμία</a:t>
              </a:r>
              <a:endParaRPr lang="el-G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53310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Υπονατριαιμία ορίζεται ως η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[Ν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a</a:t>
            </a:r>
            <a:r>
              <a:rPr lang="el-GR" sz="2400" b="1" baseline="30000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] ορού &lt; 135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lt</a:t>
            </a:r>
            <a:endParaRPr lang="el-GR" sz="24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Η ΥΝ δεν είναι ταυτόσημη με την απώλεια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από τον οργανισμό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Οι περισσότεροι τύποι ΥΝ οφείλονται σε αραίωση των υγρών του σώματος από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ανεπαρκή αποβολή νερού λόγω διαταραχής της αραίωσης των ούρων</a:t>
            </a:r>
          </a:p>
        </p:txBody>
      </p:sp>
      <p:grpSp>
        <p:nvGrpSpPr>
          <p:cNvPr id="4100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Υπονατριαιμία (ΥΝ)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Ωσμωτικότητα πλάσματος και διαταραχές Ν</a:t>
              </a:r>
              <a:r>
                <a:rPr lang="en-US" sz="32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5" name="44 - Ευθύγραμμο βέλος σύνδεσης"/>
          <p:cNvCxnSpPr>
            <a:stCxn id="30" idx="1"/>
            <a:endCxn id="9" idx="3"/>
          </p:cNvCxnSpPr>
          <p:nvPr/>
        </p:nvCxnSpPr>
        <p:spPr>
          <a:xfrm flipH="1" flipV="1">
            <a:off x="2960786" y="1813466"/>
            <a:ext cx="390020" cy="174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- Ευθύγραμμο βέλος σύνδεσης"/>
          <p:cNvCxnSpPr>
            <a:stCxn id="30" idx="3"/>
            <a:endCxn id="32" idx="1"/>
          </p:cNvCxnSpPr>
          <p:nvPr/>
        </p:nvCxnSpPr>
        <p:spPr>
          <a:xfrm flipV="1">
            <a:off x="5943094" y="1813466"/>
            <a:ext cx="402068" cy="174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- Γωνιακή σύνδεση"/>
          <p:cNvCxnSpPr>
            <a:stCxn id="9" idx="2"/>
            <a:endCxn id="27" idx="0"/>
          </p:cNvCxnSpPr>
          <p:nvPr/>
        </p:nvCxnSpPr>
        <p:spPr>
          <a:xfrm rot="5400000">
            <a:off x="1210364" y="1876346"/>
            <a:ext cx="638780" cy="882352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- Γωνιακή σύνδεση"/>
          <p:cNvCxnSpPr>
            <a:stCxn id="9" idx="2"/>
            <a:endCxn id="35" idx="0"/>
          </p:cNvCxnSpPr>
          <p:nvPr/>
        </p:nvCxnSpPr>
        <p:spPr>
          <a:xfrm rot="16200000" flipH="1">
            <a:off x="2110420" y="1858642"/>
            <a:ext cx="638780" cy="917760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- Γωνιακή σύνδεση"/>
          <p:cNvCxnSpPr>
            <a:stCxn id="32" idx="2"/>
            <a:endCxn id="24" idx="0"/>
          </p:cNvCxnSpPr>
          <p:nvPr/>
        </p:nvCxnSpPr>
        <p:spPr>
          <a:xfrm rot="5400000">
            <a:off x="6412688" y="1714582"/>
            <a:ext cx="638780" cy="1205880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- Γωνιακή σύνδεση"/>
          <p:cNvCxnSpPr>
            <a:stCxn id="32" idx="2"/>
            <a:endCxn id="39" idx="0"/>
          </p:cNvCxnSpPr>
          <p:nvPr/>
        </p:nvCxnSpPr>
        <p:spPr>
          <a:xfrm rot="16200000" flipH="1">
            <a:off x="7312788" y="2020362"/>
            <a:ext cx="638780" cy="594320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- Ευθύγραμμο βέλος σύνδεσης"/>
          <p:cNvCxnSpPr>
            <a:stCxn id="27" idx="2"/>
            <a:endCxn id="15" idx="0"/>
          </p:cNvCxnSpPr>
          <p:nvPr/>
        </p:nvCxnSpPr>
        <p:spPr>
          <a:xfrm>
            <a:off x="1088578" y="3283243"/>
            <a:ext cx="6024" cy="11538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- Γωνιακή σύνδεση"/>
          <p:cNvCxnSpPr>
            <a:stCxn id="35" idx="2"/>
            <a:endCxn id="15" idx="0"/>
          </p:cNvCxnSpPr>
          <p:nvPr/>
        </p:nvCxnSpPr>
        <p:spPr>
          <a:xfrm rot="5400000">
            <a:off x="1414712" y="2963133"/>
            <a:ext cx="1153869" cy="1794088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65 - Ομάδα"/>
          <p:cNvGrpSpPr/>
          <p:nvPr/>
        </p:nvGrpSpPr>
        <p:grpSpPr>
          <a:xfrm>
            <a:off x="266510" y="1353542"/>
            <a:ext cx="8562420" cy="4811762"/>
            <a:chOff x="365556" y="1353542"/>
            <a:chExt cx="8562420" cy="4811762"/>
          </a:xfrm>
        </p:grpSpPr>
        <p:grpSp>
          <p:nvGrpSpPr>
            <p:cNvPr id="41" name="40 - Ομάδα"/>
            <p:cNvGrpSpPr/>
            <p:nvPr/>
          </p:nvGrpSpPr>
          <p:grpSpPr>
            <a:xfrm>
              <a:off x="365556" y="1353542"/>
              <a:ext cx="8562420" cy="3923859"/>
              <a:chOff x="365556" y="1353542"/>
              <a:chExt cx="8562420" cy="3923859"/>
            </a:xfrm>
          </p:grpSpPr>
          <p:grpSp>
            <p:nvGrpSpPr>
              <p:cNvPr id="37" name="36 - Ομάδα"/>
              <p:cNvGrpSpPr/>
              <p:nvPr/>
            </p:nvGrpSpPr>
            <p:grpSpPr>
              <a:xfrm>
                <a:off x="365556" y="1353542"/>
                <a:ext cx="8562420" cy="3923859"/>
                <a:chOff x="365556" y="1353542"/>
                <a:chExt cx="8562420" cy="3923859"/>
              </a:xfrm>
            </p:grpSpPr>
            <p:grpSp>
              <p:nvGrpSpPr>
                <p:cNvPr id="34" name="33 - Ομάδα"/>
                <p:cNvGrpSpPr/>
                <p:nvPr/>
              </p:nvGrpSpPr>
              <p:grpSpPr>
                <a:xfrm>
                  <a:off x="365556" y="1353542"/>
                  <a:ext cx="8562420" cy="3923859"/>
                  <a:chOff x="365556" y="1353542"/>
                  <a:chExt cx="8562420" cy="3923859"/>
                </a:xfrm>
              </p:grpSpPr>
              <p:grpSp>
                <p:nvGrpSpPr>
                  <p:cNvPr id="3" name="48 - Ομάδα"/>
                  <p:cNvGrpSpPr/>
                  <p:nvPr/>
                </p:nvGrpSpPr>
                <p:grpSpPr>
                  <a:xfrm>
                    <a:off x="365556" y="1353542"/>
                    <a:ext cx="8562420" cy="3923859"/>
                    <a:chOff x="-672536" y="1353542"/>
                    <a:chExt cx="8562420" cy="3923859"/>
                  </a:xfrm>
                </p:grpSpPr>
                <p:sp>
                  <p:nvSpPr>
                    <p:cNvPr id="9" name="8 - TextBox"/>
                    <p:cNvSpPr txBox="1"/>
                    <p:nvPr/>
                  </p:nvSpPr>
                  <p:spPr>
                    <a:xfrm>
                      <a:off x="42028" y="1628800"/>
                      <a:ext cx="1979712" cy="369332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/>
                        <a:t>Μείωση</a:t>
                      </a:r>
                      <a:endParaRPr lang="el-GR" b="1" baseline="30000" dirty="0" smtClean="0"/>
                    </a:p>
                  </p:txBody>
                </p:sp>
                <p:sp>
                  <p:nvSpPr>
                    <p:cNvPr id="15" name="14 - TextBox"/>
                    <p:cNvSpPr txBox="1"/>
                    <p:nvPr/>
                  </p:nvSpPr>
                  <p:spPr>
                    <a:xfrm>
                      <a:off x="-672536" y="4437112"/>
                      <a:ext cx="1656184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/>
                        <a:t>Αραίωση των ούρων</a:t>
                      </a:r>
                      <a:endParaRPr lang="el-GR" b="1" baseline="30000" dirty="0" smtClean="0"/>
                    </a:p>
                  </p:txBody>
                </p:sp>
                <p:sp>
                  <p:nvSpPr>
                    <p:cNvPr id="18" name="17 - TextBox"/>
                    <p:cNvSpPr txBox="1"/>
                    <p:nvPr/>
                  </p:nvSpPr>
                  <p:spPr>
                    <a:xfrm>
                      <a:off x="1373668" y="4005064"/>
                      <a:ext cx="2160240" cy="1200329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/>
                        <a:t>Διαταραχή αραίωσης των ούρων και λήψη ύδατος</a:t>
                      </a:r>
                      <a:endParaRPr lang="el-GR" b="1" baseline="30000" dirty="0" smtClean="0"/>
                    </a:p>
                  </p:txBody>
                </p:sp>
                <p:sp>
                  <p:nvSpPr>
                    <p:cNvPr id="21" name="20 - TextBox"/>
                    <p:cNvSpPr txBox="1"/>
                    <p:nvPr/>
                  </p:nvSpPr>
                  <p:spPr>
                    <a:xfrm>
                      <a:off x="5910172" y="4077072"/>
                      <a:ext cx="1979712" cy="1200329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/>
                        <a:t>Διαταραχή συμπύκνωσης των ούρων και έλλειψη ύδατος</a:t>
                      </a:r>
                      <a:endParaRPr lang="el-GR" b="1" baseline="30000" dirty="0" smtClean="0"/>
                    </a:p>
                  </p:txBody>
                </p:sp>
                <p:sp>
                  <p:nvSpPr>
                    <p:cNvPr id="24" name="23 - TextBox"/>
                    <p:cNvSpPr txBox="1"/>
                    <p:nvPr/>
                  </p:nvSpPr>
                  <p:spPr>
                    <a:xfrm>
                      <a:off x="4398004" y="2636912"/>
                      <a:ext cx="1584176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/>
                        <a:t>Αύξηση Δίψας</a:t>
                      </a:r>
                      <a:endParaRPr lang="el-GR" b="1" baseline="30000" dirty="0" smtClean="0"/>
                    </a:p>
                  </p:txBody>
                </p:sp>
                <p:sp>
                  <p:nvSpPr>
                    <p:cNvPr id="27" name="26 - TextBox"/>
                    <p:cNvSpPr txBox="1"/>
                    <p:nvPr/>
                  </p:nvSpPr>
                  <p:spPr>
                    <a:xfrm>
                      <a:off x="-642556" y="2636912"/>
                      <a:ext cx="1584176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/>
                        <a:t>Μείωση Δίψας</a:t>
                      </a:r>
                      <a:endParaRPr lang="el-GR" b="1" baseline="30000" dirty="0" smtClean="0"/>
                    </a:p>
                  </p:txBody>
                </p:sp>
                <p:sp>
                  <p:nvSpPr>
                    <p:cNvPr id="30" name="29 - TextBox"/>
                    <p:cNvSpPr txBox="1"/>
                    <p:nvPr/>
                  </p:nvSpPr>
                  <p:spPr>
                    <a:xfrm>
                      <a:off x="2411760" y="1353542"/>
                      <a:ext cx="2592288" cy="923330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/>
                        <a:t>Ωσμωτικότητα πλάσματος 280-290 </a:t>
                      </a:r>
                      <a:r>
                        <a:rPr lang="en-US" b="1" u="sng" dirty="0" err="1" smtClean="0"/>
                        <a:t>mOsm</a:t>
                      </a:r>
                      <a:r>
                        <a:rPr lang="en-US" b="1" u="sng" dirty="0" smtClean="0"/>
                        <a:t>/kg H</a:t>
                      </a:r>
                      <a:r>
                        <a:rPr lang="en-US" b="1" u="sng" baseline="-25000" dirty="0" smtClean="0"/>
                        <a:t>2</a:t>
                      </a:r>
                      <a:r>
                        <a:rPr lang="en-US" b="1" u="sng" dirty="0" smtClean="0"/>
                        <a:t>O</a:t>
                      </a:r>
                      <a:r>
                        <a:rPr lang="el-GR" b="1" u="sng" dirty="0" smtClean="0"/>
                        <a:t> </a:t>
                      </a:r>
                    </a:p>
                  </p:txBody>
                </p:sp>
              </p:grpSp>
              <p:sp>
                <p:nvSpPr>
                  <p:cNvPr id="32" name="31 - TextBox"/>
                  <p:cNvSpPr txBox="1"/>
                  <p:nvPr/>
                </p:nvSpPr>
                <p:spPr>
                  <a:xfrm>
                    <a:off x="6444208" y="1628800"/>
                    <a:ext cx="1979712" cy="369332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/>
                      <a:t>Αύξηση</a:t>
                    </a:r>
                    <a:endParaRPr lang="el-GR" b="1" baseline="30000" dirty="0" smtClean="0"/>
                  </a:p>
                </p:txBody>
              </p:sp>
            </p:grpSp>
            <p:sp>
              <p:nvSpPr>
                <p:cNvPr id="35" name="34 - TextBox"/>
                <p:cNvSpPr txBox="1"/>
                <p:nvPr/>
              </p:nvSpPr>
              <p:spPr>
                <a:xfrm>
                  <a:off x="2195736" y="2636912"/>
                  <a:ext cx="1584000" cy="646331"/>
                </a:xfrm>
                <a:prstGeom prst="rect">
                  <a:avLst/>
                </a:prstGeom>
                <a:solidFill>
                  <a:srgbClr val="CCCCFF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u="sng" dirty="0" smtClean="0"/>
                    <a:t>Μείωση </a:t>
                  </a:r>
                  <a:r>
                    <a:rPr lang="en-US" b="1" u="sng" dirty="0" smtClean="0"/>
                    <a:t>ADH</a:t>
                  </a:r>
                  <a:endParaRPr lang="el-GR" b="1" baseline="30000" dirty="0" smtClean="0"/>
                </a:p>
              </p:txBody>
            </p:sp>
          </p:grpSp>
          <p:sp>
            <p:nvSpPr>
              <p:cNvPr id="39" name="38 - TextBox"/>
              <p:cNvSpPr txBox="1"/>
              <p:nvPr/>
            </p:nvSpPr>
            <p:spPr>
              <a:xfrm>
                <a:off x="7236296" y="2636912"/>
                <a:ext cx="1584176" cy="646331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/>
                  <a:t>Αύξηση </a:t>
                </a:r>
                <a:r>
                  <a:rPr lang="en-US" b="1" u="sng" dirty="0" smtClean="0"/>
                  <a:t>ADH</a:t>
                </a:r>
                <a:endParaRPr lang="el-GR" b="1" baseline="30000" dirty="0" smtClean="0"/>
              </a:p>
            </p:txBody>
          </p:sp>
        </p:grpSp>
        <p:sp>
          <p:nvSpPr>
            <p:cNvPr id="64" name="63 - TextBox"/>
            <p:cNvSpPr txBox="1"/>
            <p:nvPr/>
          </p:nvSpPr>
          <p:spPr>
            <a:xfrm>
              <a:off x="2555776" y="5795972"/>
              <a:ext cx="1872208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FF0000"/>
                  </a:solidFill>
                </a:rPr>
                <a:t>Υπο</a:t>
              </a:r>
              <a:r>
                <a:rPr lang="el-GR" b="1" u="sng" dirty="0" smtClean="0"/>
                <a:t>νατριαιμία</a:t>
              </a:r>
              <a:endParaRPr lang="el-GR" b="1" baseline="30000" dirty="0" smtClean="0"/>
            </a:p>
          </p:txBody>
        </p:sp>
        <p:sp>
          <p:nvSpPr>
            <p:cNvPr id="65" name="64 - TextBox"/>
            <p:cNvSpPr txBox="1"/>
            <p:nvPr/>
          </p:nvSpPr>
          <p:spPr>
            <a:xfrm>
              <a:off x="6975302" y="5795972"/>
              <a:ext cx="1944216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FF0000"/>
                  </a:solidFill>
                </a:rPr>
                <a:t>Υπερ</a:t>
              </a:r>
              <a:r>
                <a:rPr lang="el-GR" b="1" u="sng" dirty="0" smtClean="0"/>
                <a:t>νατριαιμία</a:t>
              </a:r>
              <a:endParaRPr lang="el-GR" b="1" baseline="30000" dirty="0" smtClean="0"/>
            </a:p>
          </p:txBody>
        </p:sp>
      </p:grpSp>
      <p:sp>
        <p:nvSpPr>
          <p:cNvPr id="67" name="66 - TextBox"/>
          <p:cNvSpPr txBox="1"/>
          <p:nvPr/>
        </p:nvSpPr>
        <p:spPr>
          <a:xfrm>
            <a:off x="5004048" y="4437112"/>
            <a:ext cx="1728192" cy="64633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/>
              <a:t>Συμπύκνωση των ούρων</a:t>
            </a:r>
            <a:endParaRPr lang="el-GR" b="1" baseline="30000" dirty="0" smtClean="0"/>
          </a:p>
        </p:txBody>
      </p:sp>
      <p:cxnSp>
        <p:nvCxnSpPr>
          <p:cNvPr id="69" name="68 - Γωνιακή σύνδεση"/>
          <p:cNvCxnSpPr>
            <a:stCxn id="24" idx="2"/>
            <a:endCxn id="67" idx="0"/>
          </p:cNvCxnSpPr>
          <p:nvPr/>
        </p:nvCxnSpPr>
        <p:spPr>
          <a:xfrm rot="5400000">
            <a:off x="5421707" y="3729680"/>
            <a:ext cx="1153869" cy="26099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- Γωνιακή σύνδεση"/>
          <p:cNvCxnSpPr>
            <a:stCxn id="39" idx="2"/>
            <a:endCxn id="67" idx="0"/>
          </p:cNvCxnSpPr>
          <p:nvPr/>
        </p:nvCxnSpPr>
        <p:spPr>
          <a:xfrm rot="5400000">
            <a:off x="6321807" y="2829580"/>
            <a:ext cx="1153869" cy="206119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- Ευθύγραμμο βέλος σύνδεσης"/>
          <p:cNvCxnSpPr>
            <a:stCxn id="18" idx="2"/>
            <a:endCxn id="64" idx="0"/>
          </p:cNvCxnSpPr>
          <p:nvPr/>
        </p:nvCxnSpPr>
        <p:spPr>
          <a:xfrm>
            <a:off x="3392834" y="5205393"/>
            <a:ext cx="0" cy="59057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- Ευθύγραμμο βέλος σύνδεσης"/>
          <p:cNvCxnSpPr>
            <a:stCxn id="21" idx="2"/>
            <a:endCxn id="65" idx="0"/>
          </p:cNvCxnSpPr>
          <p:nvPr/>
        </p:nvCxnSpPr>
        <p:spPr>
          <a:xfrm>
            <a:off x="7839074" y="5277401"/>
            <a:ext cx="9290" cy="51857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114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ΩΠ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mOsm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kgr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) = 2[Na]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γλυκόζη/18 + ουρία/6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[Na]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: η συγκέντρωση νατρίου στο πλάσμα σε (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),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γλυκόζη πλάσματος σε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mg%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ουρία πλάσματος σε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mg%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Σε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ΟΛΕΣ</a:t>
            </a:r>
            <a:r>
              <a:rPr lang="el-GR" sz="2600" b="1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τις καταστάσεις υπονατριαιμίας η ΩΠ είναι </a:t>
            </a:r>
            <a:r>
              <a:rPr lang="el-GR" sz="2600" b="1" u="sng" dirty="0" smtClean="0">
                <a:effectLst/>
                <a:latin typeface="Arial" charset="0"/>
                <a:cs typeface="Arial" charset="0"/>
              </a:rPr>
              <a:t>μειωμένη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ΕΚΤΟΣ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από την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Ωσμωτική ΥΝ και την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Ψευδοϋπονατριαιμία</a:t>
            </a: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Ωσμωτικότητα (ΩΠ) 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Πλάσματος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114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Οφείλεται στην παρουσία μεγάλης ποσότητας ωσμωτικά δραστικών ουσιών όπως της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γλυκόζης.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Μετακίνηση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H</a:t>
            </a:r>
            <a:r>
              <a:rPr lang="en-US" sz="2400" b="1" baseline="-25000" dirty="0" smtClean="0">
                <a:effectLst/>
                <a:latin typeface="Arial" charset="0"/>
                <a:cs typeface="Arial" charset="0"/>
              </a:rPr>
              <a:t>2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O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από το ενδοκυττάριο προς το εξωκυττάριο διαμέρισμα.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Για κάθε 100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mg%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αύξηση της γλυκόζης στο αίμα, έχουμε ελάττωση κατά 1,6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του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στο πλάσμα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0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Ωσμωτική υπονατριαιμία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363272" cy="4114800"/>
          </a:xfrm>
        </p:spPr>
        <p:txBody>
          <a:bodyPr/>
          <a:lstStyle/>
          <a:p>
            <a:pPr indent="-216000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Σε περιπτώσεις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μεγάλης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υπερλιπιδαιμίας ή υπερπρωτεϊναιμίας (πολλαπλό </a:t>
            </a:r>
            <a:r>
              <a:rPr lang="el-GR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μυέλωμα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indent="-216000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indent="-216000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Φυσιολογικά καταλαμβάνουν το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6-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8% του πλάσματος</a:t>
            </a:r>
          </a:p>
          <a:p>
            <a:pPr indent="-216000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indent="-216000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Ουσιαστικά πρόκειται για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εργαστηριακό σφάλμα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Ψευδοϋπονατριαιμία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8458" y="2679080"/>
            <a:ext cx="1679575" cy="265271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8033" y="2693367"/>
            <a:ext cx="854075" cy="265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121876" y="2844180"/>
            <a:ext cx="378630" cy="284162"/>
            <a:chOff x="4796852" y="3327816"/>
            <a:chExt cx="377528" cy="284814"/>
          </a:xfrm>
        </p:grpSpPr>
        <p:sp>
          <p:nvSpPr>
            <p:cNvPr id="10388" name="TextBox 4"/>
            <p:cNvSpPr txBox="1">
              <a:spLocks noChangeArrowheads="1"/>
            </p:cNvSpPr>
            <p:nvPr/>
          </p:nvSpPr>
          <p:spPr bwMode="auto">
            <a:xfrm>
              <a:off x="4796852" y="3327816"/>
              <a:ext cx="377528" cy="26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100" b="1">
                  <a:latin typeface="Arial" pitchFamily="34" charset="0"/>
                  <a:cs typeface="Arial" pitchFamily="34" charset="0"/>
                </a:rPr>
                <a:t>Na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841173" y="3327816"/>
              <a:ext cx="270672" cy="2848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4974237" y="4345955"/>
            <a:ext cx="378630" cy="284162"/>
            <a:chOff x="4796852" y="3327816"/>
            <a:chExt cx="377527" cy="284814"/>
          </a:xfrm>
        </p:grpSpPr>
        <p:sp>
          <p:nvSpPr>
            <p:cNvPr id="10386" name="TextBox 12"/>
            <p:cNvSpPr txBox="1">
              <a:spLocks noChangeArrowheads="1"/>
            </p:cNvSpPr>
            <p:nvPr/>
          </p:nvSpPr>
          <p:spPr bwMode="auto">
            <a:xfrm>
              <a:off x="4796852" y="3327816"/>
              <a:ext cx="377527" cy="26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100" b="1">
                  <a:latin typeface="Arial" pitchFamily="34" charset="0"/>
                  <a:cs typeface="Arial" pitchFamily="34" charset="0"/>
                </a:rPr>
                <a:t>Na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41173" y="3327816"/>
              <a:ext cx="270672" cy="2848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5352063" y="4482480"/>
            <a:ext cx="378630" cy="285750"/>
            <a:chOff x="4796852" y="3327816"/>
            <a:chExt cx="379228" cy="284814"/>
          </a:xfrm>
        </p:grpSpPr>
        <p:sp>
          <p:nvSpPr>
            <p:cNvPr id="10384" name="TextBox 15"/>
            <p:cNvSpPr txBox="1">
              <a:spLocks noChangeArrowheads="1"/>
            </p:cNvSpPr>
            <p:nvPr/>
          </p:nvSpPr>
          <p:spPr bwMode="auto">
            <a:xfrm>
              <a:off x="4796852" y="3327816"/>
              <a:ext cx="379228" cy="26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100" b="1">
                  <a:latin typeface="Arial" pitchFamily="34" charset="0"/>
                  <a:cs typeface="Arial" pitchFamily="34" charset="0"/>
                </a:rPr>
                <a:t>Na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841372" y="3327816"/>
              <a:ext cx="270302" cy="2848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950426" y="3301380"/>
            <a:ext cx="378630" cy="284162"/>
            <a:chOff x="4796852" y="3327816"/>
            <a:chExt cx="379228" cy="284814"/>
          </a:xfrm>
        </p:grpSpPr>
        <p:sp>
          <p:nvSpPr>
            <p:cNvPr id="10382" name="TextBox 18"/>
            <p:cNvSpPr txBox="1">
              <a:spLocks noChangeArrowheads="1"/>
            </p:cNvSpPr>
            <p:nvPr/>
          </p:nvSpPr>
          <p:spPr bwMode="auto">
            <a:xfrm>
              <a:off x="4796852" y="3327816"/>
              <a:ext cx="379228" cy="26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100" b="1">
                  <a:latin typeface="Arial" pitchFamily="34" charset="0"/>
                  <a:cs typeface="Arial" pitchFamily="34" charset="0"/>
                </a:rPr>
                <a:t>Na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41372" y="3327816"/>
              <a:ext cx="270302" cy="2848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5356826" y="3409330"/>
            <a:ext cx="378630" cy="284162"/>
            <a:chOff x="4796852" y="3327816"/>
            <a:chExt cx="377528" cy="284814"/>
          </a:xfrm>
        </p:grpSpPr>
        <p:sp>
          <p:nvSpPr>
            <p:cNvPr id="10380" name="TextBox 21"/>
            <p:cNvSpPr txBox="1">
              <a:spLocks noChangeArrowheads="1"/>
            </p:cNvSpPr>
            <p:nvPr/>
          </p:nvSpPr>
          <p:spPr bwMode="auto">
            <a:xfrm>
              <a:off x="4796852" y="3327816"/>
              <a:ext cx="377528" cy="26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100" b="1">
                  <a:latin typeface="Arial" pitchFamily="34" charset="0"/>
                  <a:cs typeface="Arial" pitchFamily="34" charset="0"/>
                </a:rPr>
                <a:t>Na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841173" y="3327816"/>
              <a:ext cx="270672" cy="2848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4985351" y="3725242"/>
            <a:ext cx="378630" cy="285750"/>
            <a:chOff x="4796852" y="3327816"/>
            <a:chExt cx="379228" cy="284814"/>
          </a:xfrm>
        </p:grpSpPr>
        <p:sp>
          <p:nvSpPr>
            <p:cNvPr id="10378" name="TextBox 24"/>
            <p:cNvSpPr txBox="1">
              <a:spLocks noChangeArrowheads="1"/>
            </p:cNvSpPr>
            <p:nvPr/>
          </p:nvSpPr>
          <p:spPr bwMode="auto">
            <a:xfrm>
              <a:off x="4796852" y="3327816"/>
              <a:ext cx="379228" cy="26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100" b="1">
                  <a:latin typeface="Arial" pitchFamily="34" charset="0"/>
                  <a:cs typeface="Arial" pitchFamily="34" charset="0"/>
                </a:rPr>
                <a:t>Na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841372" y="3327816"/>
              <a:ext cx="270302" cy="2848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5377463" y="3893517"/>
            <a:ext cx="378630" cy="284163"/>
            <a:chOff x="4796852" y="3327816"/>
            <a:chExt cx="379228" cy="284814"/>
          </a:xfrm>
        </p:grpSpPr>
        <p:sp>
          <p:nvSpPr>
            <p:cNvPr id="10376" name="TextBox 27"/>
            <p:cNvSpPr txBox="1">
              <a:spLocks noChangeArrowheads="1"/>
            </p:cNvSpPr>
            <p:nvPr/>
          </p:nvSpPr>
          <p:spPr bwMode="auto">
            <a:xfrm>
              <a:off x="4796852" y="3327816"/>
              <a:ext cx="379228" cy="26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100" b="1">
                  <a:latin typeface="Arial" pitchFamily="34" charset="0"/>
                  <a:cs typeface="Arial" pitchFamily="34" charset="0"/>
                </a:rPr>
                <a:t>Na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841372" y="3327816"/>
              <a:ext cx="270302" cy="2848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4974237" y="4899992"/>
            <a:ext cx="378630" cy="285750"/>
            <a:chOff x="4796852" y="3327816"/>
            <a:chExt cx="377527" cy="284814"/>
          </a:xfrm>
        </p:grpSpPr>
        <p:sp>
          <p:nvSpPr>
            <p:cNvPr id="10374" name="TextBox 30"/>
            <p:cNvSpPr txBox="1">
              <a:spLocks noChangeArrowheads="1"/>
            </p:cNvSpPr>
            <p:nvPr/>
          </p:nvSpPr>
          <p:spPr bwMode="auto">
            <a:xfrm>
              <a:off x="4796852" y="3327816"/>
              <a:ext cx="377527" cy="26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100" b="1">
                  <a:latin typeface="Arial" pitchFamily="34" charset="0"/>
                  <a:cs typeface="Arial" pitchFamily="34" charset="0"/>
                </a:rPr>
                <a:t>Na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841173" y="3327816"/>
              <a:ext cx="270672" cy="2848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3293063" y="2783855"/>
            <a:ext cx="295274" cy="276999"/>
            <a:chOff x="6550699" y="3552664"/>
            <a:chExt cx="295056" cy="276188"/>
          </a:xfrm>
        </p:grpSpPr>
        <p:sp>
          <p:nvSpPr>
            <p:cNvPr id="9" name="Oval 8"/>
            <p:cNvSpPr/>
            <p:nvPr/>
          </p:nvSpPr>
          <p:spPr>
            <a:xfrm>
              <a:off x="6595119" y="3566914"/>
              <a:ext cx="195118" cy="2263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73" name="TextBox 32"/>
            <p:cNvSpPr txBox="1">
              <a:spLocks noChangeArrowheads="1"/>
            </p:cNvSpPr>
            <p:nvPr/>
          </p:nvSpPr>
          <p:spPr bwMode="auto">
            <a:xfrm>
              <a:off x="6550699" y="3552664"/>
              <a:ext cx="295056" cy="27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3370850" y="3415680"/>
            <a:ext cx="295274" cy="276999"/>
            <a:chOff x="6550701" y="3552664"/>
            <a:chExt cx="295055" cy="276188"/>
          </a:xfrm>
        </p:grpSpPr>
        <p:sp>
          <p:nvSpPr>
            <p:cNvPr id="38" name="Oval 37"/>
            <p:cNvSpPr/>
            <p:nvPr/>
          </p:nvSpPr>
          <p:spPr>
            <a:xfrm>
              <a:off x="6595119" y="3566914"/>
              <a:ext cx="195118" cy="2263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71" name="TextBox 38"/>
            <p:cNvSpPr txBox="1">
              <a:spLocks noChangeArrowheads="1"/>
            </p:cNvSpPr>
            <p:nvPr/>
          </p:nvSpPr>
          <p:spPr bwMode="auto">
            <a:xfrm>
              <a:off x="6550701" y="3552664"/>
              <a:ext cx="295055" cy="27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19" name="Group 39"/>
          <p:cNvGrpSpPr>
            <a:grpSpLocks/>
          </p:cNvGrpSpPr>
          <p:nvPr/>
        </p:nvGrpSpPr>
        <p:grpSpPr bwMode="auto">
          <a:xfrm>
            <a:off x="4212225" y="2818780"/>
            <a:ext cx="295274" cy="276999"/>
            <a:chOff x="6550701" y="3552664"/>
            <a:chExt cx="295055" cy="276188"/>
          </a:xfrm>
        </p:grpSpPr>
        <p:sp>
          <p:nvSpPr>
            <p:cNvPr id="41" name="Oval 40"/>
            <p:cNvSpPr/>
            <p:nvPr/>
          </p:nvSpPr>
          <p:spPr>
            <a:xfrm>
              <a:off x="6595119" y="3566914"/>
              <a:ext cx="195118" cy="2263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69" name="TextBox 41"/>
            <p:cNvSpPr txBox="1">
              <a:spLocks noChangeArrowheads="1"/>
            </p:cNvSpPr>
            <p:nvPr/>
          </p:nvSpPr>
          <p:spPr bwMode="auto">
            <a:xfrm>
              <a:off x="6550701" y="3552664"/>
              <a:ext cx="295055" cy="27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3735975" y="3031505"/>
            <a:ext cx="295274" cy="276999"/>
            <a:chOff x="6550701" y="3552667"/>
            <a:chExt cx="295055" cy="277775"/>
          </a:xfrm>
        </p:grpSpPr>
        <p:sp>
          <p:nvSpPr>
            <p:cNvPr id="44" name="Oval 43"/>
            <p:cNvSpPr/>
            <p:nvPr/>
          </p:nvSpPr>
          <p:spPr>
            <a:xfrm>
              <a:off x="6595119" y="3566996"/>
              <a:ext cx="195118" cy="2260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67" name="TextBox 44"/>
            <p:cNvSpPr txBox="1">
              <a:spLocks noChangeArrowheads="1"/>
            </p:cNvSpPr>
            <p:nvPr/>
          </p:nvSpPr>
          <p:spPr bwMode="auto">
            <a:xfrm>
              <a:off x="6550701" y="3552667"/>
              <a:ext cx="295055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22" name="Group 45"/>
          <p:cNvGrpSpPr>
            <a:grpSpLocks/>
          </p:cNvGrpSpPr>
          <p:nvPr/>
        </p:nvGrpSpPr>
        <p:grpSpPr bwMode="auto">
          <a:xfrm>
            <a:off x="3828050" y="3977655"/>
            <a:ext cx="295274" cy="276999"/>
            <a:chOff x="6550701" y="3552664"/>
            <a:chExt cx="295055" cy="276188"/>
          </a:xfrm>
        </p:grpSpPr>
        <p:sp>
          <p:nvSpPr>
            <p:cNvPr id="47" name="Oval 46"/>
            <p:cNvSpPr/>
            <p:nvPr/>
          </p:nvSpPr>
          <p:spPr>
            <a:xfrm>
              <a:off x="6595119" y="3566914"/>
              <a:ext cx="195118" cy="2263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65" name="TextBox 47"/>
            <p:cNvSpPr txBox="1">
              <a:spLocks noChangeArrowheads="1"/>
            </p:cNvSpPr>
            <p:nvPr/>
          </p:nvSpPr>
          <p:spPr bwMode="auto">
            <a:xfrm>
              <a:off x="6550701" y="3552664"/>
              <a:ext cx="295055" cy="27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24" name="Group 48"/>
          <p:cNvGrpSpPr>
            <a:grpSpLocks/>
          </p:cNvGrpSpPr>
          <p:nvPr/>
        </p:nvGrpSpPr>
        <p:grpSpPr bwMode="auto">
          <a:xfrm>
            <a:off x="3980450" y="3515692"/>
            <a:ext cx="295274" cy="276999"/>
            <a:chOff x="6550701" y="3552664"/>
            <a:chExt cx="295055" cy="276187"/>
          </a:xfrm>
        </p:grpSpPr>
        <p:sp>
          <p:nvSpPr>
            <p:cNvPr id="50" name="Oval 49"/>
            <p:cNvSpPr/>
            <p:nvPr/>
          </p:nvSpPr>
          <p:spPr>
            <a:xfrm>
              <a:off x="6595119" y="3566915"/>
              <a:ext cx="195118" cy="2263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63" name="TextBox 50"/>
            <p:cNvSpPr txBox="1">
              <a:spLocks noChangeArrowheads="1"/>
            </p:cNvSpPr>
            <p:nvPr/>
          </p:nvSpPr>
          <p:spPr bwMode="auto">
            <a:xfrm>
              <a:off x="6550701" y="3552664"/>
              <a:ext cx="295055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25" name="Group 51"/>
          <p:cNvGrpSpPr>
            <a:grpSpLocks/>
          </p:cNvGrpSpPr>
          <p:nvPr/>
        </p:nvGrpSpPr>
        <p:grpSpPr bwMode="auto">
          <a:xfrm>
            <a:off x="4342400" y="3668092"/>
            <a:ext cx="295274" cy="276999"/>
            <a:chOff x="6550701" y="3552664"/>
            <a:chExt cx="295055" cy="276187"/>
          </a:xfrm>
        </p:grpSpPr>
        <p:sp>
          <p:nvSpPr>
            <p:cNvPr id="53" name="Oval 52"/>
            <p:cNvSpPr/>
            <p:nvPr/>
          </p:nvSpPr>
          <p:spPr>
            <a:xfrm>
              <a:off x="6595119" y="3566915"/>
              <a:ext cx="195118" cy="2263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61" name="TextBox 53"/>
            <p:cNvSpPr txBox="1">
              <a:spLocks noChangeArrowheads="1"/>
            </p:cNvSpPr>
            <p:nvPr/>
          </p:nvSpPr>
          <p:spPr bwMode="auto">
            <a:xfrm>
              <a:off x="6550701" y="3552664"/>
              <a:ext cx="295055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27" name="Group 57"/>
          <p:cNvGrpSpPr>
            <a:grpSpLocks/>
          </p:cNvGrpSpPr>
          <p:nvPr/>
        </p:nvGrpSpPr>
        <p:grpSpPr bwMode="auto">
          <a:xfrm>
            <a:off x="4437650" y="4587255"/>
            <a:ext cx="295274" cy="276999"/>
            <a:chOff x="6550701" y="3552664"/>
            <a:chExt cx="295055" cy="276188"/>
          </a:xfrm>
        </p:grpSpPr>
        <p:sp>
          <p:nvSpPr>
            <p:cNvPr id="59" name="Oval 58"/>
            <p:cNvSpPr/>
            <p:nvPr/>
          </p:nvSpPr>
          <p:spPr>
            <a:xfrm>
              <a:off x="6595119" y="3566914"/>
              <a:ext cx="195118" cy="2263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59" name="TextBox 59"/>
            <p:cNvSpPr txBox="1">
              <a:spLocks noChangeArrowheads="1"/>
            </p:cNvSpPr>
            <p:nvPr/>
          </p:nvSpPr>
          <p:spPr bwMode="auto">
            <a:xfrm>
              <a:off x="6550701" y="3552664"/>
              <a:ext cx="295055" cy="27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28" name="Group 60"/>
          <p:cNvGrpSpPr>
            <a:grpSpLocks/>
          </p:cNvGrpSpPr>
          <p:nvPr/>
        </p:nvGrpSpPr>
        <p:grpSpPr bwMode="auto">
          <a:xfrm>
            <a:off x="4590050" y="4125292"/>
            <a:ext cx="295274" cy="276999"/>
            <a:chOff x="6550701" y="3552664"/>
            <a:chExt cx="295055" cy="276187"/>
          </a:xfrm>
        </p:grpSpPr>
        <p:sp>
          <p:nvSpPr>
            <p:cNvPr id="62" name="Oval 61"/>
            <p:cNvSpPr/>
            <p:nvPr/>
          </p:nvSpPr>
          <p:spPr>
            <a:xfrm>
              <a:off x="6595119" y="3566915"/>
              <a:ext cx="195118" cy="2263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57" name="TextBox 62"/>
            <p:cNvSpPr txBox="1">
              <a:spLocks noChangeArrowheads="1"/>
            </p:cNvSpPr>
            <p:nvPr/>
          </p:nvSpPr>
          <p:spPr bwMode="auto">
            <a:xfrm>
              <a:off x="6550701" y="3552664"/>
              <a:ext cx="295055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30" name="Group 63"/>
          <p:cNvGrpSpPr>
            <a:grpSpLocks/>
          </p:cNvGrpSpPr>
          <p:nvPr/>
        </p:nvGrpSpPr>
        <p:grpSpPr bwMode="auto">
          <a:xfrm>
            <a:off x="3948713" y="4861892"/>
            <a:ext cx="295274" cy="276999"/>
            <a:chOff x="6550693" y="3552664"/>
            <a:chExt cx="296770" cy="276187"/>
          </a:xfrm>
        </p:grpSpPr>
        <p:sp>
          <p:nvSpPr>
            <p:cNvPr id="65" name="Oval 64"/>
            <p:cNvSpPr/>
            <p:nvPr/>
          </p:nvSpPr>
          <p:spPr>
            <a:xfrm>
              <a:off x="6595377" y="3566915"/>
              <a:ext cx="194657" cy="2263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55" name="TextBox 65"/>
            <p:cNvSpPr txBox="1">
              <a:spLocks noChangeArrowheads="1"/>
            </p:cNvSpPr>
            <p:nvPr/>
          </p:nvSpPr>
          <p:spPr bwMode="auto">
            <a:xfrm>
              <a:off x="6550693" y="3552664"/>
              <a:ext cx="296770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grpSp>
        <p:nvGrpSpPr>
          <p:cNvPr id="31" name="Group 66"/>
          <p:cNvGrpSpPr>
            <a:grpSpLocks/>
          </p:cNvGrpSpPr>
          <p:nvPr/>
        </p:nvGrpSpPr>
        <p:grpSpPr bwMode="auto">
          <a:xfrm>
            <a:off x="3470863" y="4430092"/>
            <a:ext cx="295274" cy="276999"/>
            <a:chOff x="6550699" y="3552664"/>
            <a:chExt cx="295056" cy="276187"/>
          </a:xfrm>
        </p:grpSpPr>
        <p:sp>
          <p:nvSpPr>
            <p:cNvPr id="68" name="Oval 67"/>
            <p:cNvSpPr/>
            <p:nvPr/>
          </p:nvSpPr>
          <p:spPr>
            <a:xfrm>
              <a:off x="6595119" y="3566915"/>
              <a:ext cx="195118" cy="2263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10353" name="TextBox 68"/>
            <p:cNvSpPr txBox="1">
              <a:spLocks noChangeArrowheads="1"/>
            </p:cNvSpPr>
            <p:nvPr/>
          </p:nvSpPr>
          <p:spPr bwMode="auto">
            <a:xfrm>
              <a:off x="6550699" y="3552664"/>
              <a:ext cx="295056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K</a:t>
              </a:r>
            </a:p>
          </p:txBody>
        </p:sp>
      </p:grpSp>
      <p:sp>
        <p:nvSpPr>
          <p:cNvPr id="10266" name="TextBox 34"/>
          <p:cNvSpPr txBox="1">
            <a:spLocks noChangeArrowheads="1"/>
          </p:cNvSpPr>
          <p:nvPr/>
        </p:nvSpPr>
        <p:spPr bwMode="auto">
          <a:xfrm>
            <a:off x="5103318" y="2348880"/>
            <a:ext cx="692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altLang="en-US" sz="2000" b="1" dirty="0" smtClean="0">
                <a:latin typeface="Arial" pitchFamily="34" charset="0"/>
                <a:cs typeface="Arial" pitchFamily="34" charset="0"/>
              </a:rPr>
              <a:t>ΞΥ</a:t>
            </a: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05" name="Group 71"/>
          <p:cNvGrpSpPr/>
          <p:nvPr/>
        </p:nvGrpSpPr>
        <p:grpSpPr>
          <a:xfrm>
            <a:off x="5721929" y="2694107"/>
            <a:ext cx="329783" cy="2653259"/>
            <a:chOff x="3252866" y="3507698"/>
            <a:chExt cx="329783" cy="265325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3267856" y="3507698"/>
              <a:ext cx="314793" cy="26532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3252866" y="3522689"/>
              <a:ext cx="14990" cy="2638268"/>
            </a:xfrm>
            <a:prstGeom prst="line">
              <a:avLst/>
            </a:prstGeom>
            <a:grp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7" name="Group 75"/>
          <p:cNvGrpSpPr>
            <a:grpSpLocks/>
          </p:cNvGrpSpPr>
          <p:nvPr/>
        </p:nvGrpSpPr>
        <p:grpSpPr bwMode="auto">
          <a:xfrm>
            <a:off x="2843808" y="2679080"/>
            <a:ext cx="374650" cy="2652712"/>
            <a:chOff x="374754" y="3492708"/>
            <a:chExt cx="374754" cy="2653259"/>
          </a:xfrm>
        </p:grpSpPr>
        <p:sp>
          <p:nvSpPr>
            <p:cNvPr id="73" name="Rectangle 72"/>
            <p:cNvSpPr/>
            <p:nvPr/>
          </p:nvSpPr>
          <p:spPr>
            <a:xfrm>
              <a:off x="374754" y="3492708"/>
              <a:ext cx="374754" cy="2653259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49508" y="3492708"/>
              <a:ext cx="0" cy="2638969"/>
            </a:xfrm>
            <a:prstGeom prst="line">
              <a:avLst/>
            </a:prstGeom>
            <a:ln w="38100">
              <a:solidFill>
                <a:srgbClr val="FF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15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Υπονατριαιμία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1" name="2 - Θέση κειμένου"/>
          <p:cNvSpPr txBox="1">
            <a:spLocks/>
          </p:cNvSpPr>
          <p:nvPr/>
        </p:nvSpPr>
        <p:spPr bwMode="auto">
          <a:xfrm>
            <a:off x="467544" y="908720"/>
            <a:ext cx="8136904" cy="936104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Αλλαγές στην ΩΠ του ΕΞΥ</a:t>
            </a:r>
            <a:r>
              <a:rPr kumimoji="0" lang="el-G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και μεταβολές στον όγκο των κυττάρων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TextBox 34"/>
          <p:cNvSpPr txBox="1">
            <a:spLocks noChangeArrowheads="1"/>
          </p:cNvSpPr>
          <p:nvPr/>
        </p:nvSpPr>
        <p:spPr bwMode="auto">
          <a:xfrm>
            <a:off x="2458864" y="2348880"/>
            <a:ext cx="2545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n-US" sz="2000" b="1" dirty="0" smtClean="0">
                <a:latin typeface="Arial" pitchFamily="34" charset="0"/>
                <a:cs typeface="Arial" pitchFamily="34" charset="0"/>
              </a:rPr>
              <a:t>Ενδοκυττάριο υγρό</a:t>
            </a:r>
            <a:endParaRPr lang="en-US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77 - Ομάδα"/>
          <p:cNvGrpSpPr/>
          <p:nvPr/>
        </p:nvGrpSpPr>
        <p:grpSpPr>
          <a:xfrm>
            <a:off x="4499992" y="2780928"/>
            <a:ext cx="720080" cy="556964"/>
            <a:chOff x="4499992" y="2780928"/>
            <a:chExt cx="720080" cy="556964"/>
          </a:xfrm>
        </p:grpSpPr>
        <p:sp>
          <p:nvSpPr>
            <p:cNvPr id="77" name="Right Arrow 76"/>
            <p:cNvSpPr/>
            <p:nvPr/>
          </p:nvSpPr>
          <p:spPr>
            <a:xfrm flipH="1">
              <a:off x="4567833" y="3114055"/>
              <a:ext cx="465138" cy="223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75 - TextBox"/>
            <p:cNvSpPr txBox="1"/>
            <p:nvPr/>
          </p:nvSpPr>
          <p:spPr>
            <a:xfrm>
              <a:off x="4499992" y="278092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l-GR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03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Κλινική 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Εικόνα – Εγκεφαλικό οίδημα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6610" y="836712"/>
            <a:ext cx="7217205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763688" y="1052736"/>
            <a:ext cx="4536504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4608512" cy="5688632"/>
          </a:xfrm>
        </p:spPr>
        <p:txBody>
          <a:bodyPr/>
          <a:lstStyle/>
          <a:p>
            <a:pPr algn="ctr">
              <a:buClr>
                <a:srgbClr val="C00000"/>
              </a:buClr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Αυξημένη πρόσληψη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 </a:t>
            </a: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Αύξηση απεκκρινόμενης ποσότητας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στα ούρα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Tx/>
              <a:buNone/>
              <a:defRPr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Νέα σταθερή κατάσταση στην οποία η αποβαλλόμενη ποσότητα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ισούται με την προσλαμβανόμενη.  </a:t>
            </a:r>
          </a:p>
          <a:p>
            <a:pPr algn="ctr">
              <a:buClr>
                <a:srgbClr val="C00000"/>
              </a:buClr>
              <a:buFontTx/>
              <a:buNone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Μειωμένη πρόσληψη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Clr>
                <a:srgbClr val="C00000"/>
              </a:buClr>
              <a:buFontTx/>
              <a:buNone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Μείωση απεκκρινόμενης ποσότητας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στα ούρα </a:t>
            </a:r>
          </a:p>
          <a:p>
            <a:pPr algn="ctr">
              <a:buClr>
                <a:srgbClr val="C00000"/>
              </a:buClr>
              <a:buFontTx/>
              <a:buNone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Προσαρμογή σε διάστημα  3-5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ημ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 l="-4051"/>
          <a:stretch>
            <a:fillRect/>
          </a:stretch>
        </p:blipFill>
        <p:spPr>
          <a:xfrm>
            <a:off x="4714875" y="1643063"/>
            <a:ext cx="3929063" cy="4483100"/>
          </a:xfrm>
          <a:noFill/>
        </p:spPr>
      </p:pic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2428875" y="1372494"/>
            <a:ext cx="0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2428875" y="2372619"/>
            <a:ext cx="0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2428875" y="4797152"/>
            <a:ext cx="0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2428875" y="5797277"/>
            <a:ext cx="0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9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Ισοζύγιο Νατρίου και νεφρός</a:t>
              </a:r>
              <a:endParaRPr lang="el-GR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32403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Εξαρτάται από το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βαθμό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την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ταχύτητα εγκατάστασης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την ηλικία του ασθενή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Σπάνια υπάρχει συμπτωματολογία όταν το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ορού είναι μέχρι 125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Ωστόσο σε ελάττωση της [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Na] 125-130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σε &lt; 24 ώρες μπορεί να υπάρξει δυσλειτουργία του ΚΝΣ 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8196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Κλινική 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Εικόνα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Υπονατριαιμίας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114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Νευρολογική δυσλειτουργία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Λήθαργος, απάθεια, σύγχυση, ευερεθιστότητα, κράμπες, σπασμοί, κώμα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Συμπτώματα από το κυκλοφορικό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Ελάττωση Α.Π., ορθοστατική υπόταση, ταχυκαρδία,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συγκοπτικές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κρίσεις, ολιγουρία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Συμπτώματα από το γαστρεντερικό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Ναυτία, έμετοι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10244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Κλινική Εικόνα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Υπονατριαιμίας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[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Na]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120-115 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lt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μπορεί να παρατηρούνται κεφαλαλγία, ανορεξία, έμετος και σύγχυση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[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Na] &lt;110 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lt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endParaRPr lang="el-GR" sz="26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διαταραχές προσανατολισμού,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ημικώμα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κώμα, σπασμοί, παράλυση, εστιακά νευρολογικά σημεία και θάνατος</a:t>
            </a:r>
          </a:p>
        </p:txBody>
      </p:sp>
      <p:grpSp>
        <p:nvGrpSpPr>
          <p:cNvPr id="11268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Κλινική Εικόνα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Υπονατριαιμίας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Μορφές Υπονατριαιμίας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83 - Ομάδα"/>
          <p:cNvGrpSpPr/>
          <p:nvPr/>
        </p:nvGrpSpPr>
        <p:grpSpPr>
          <a:xfrm>
            <a:off x="35496" y="764704"/>
            <a:ext cx="9073008" cy="5887238"/>
            <a:chOff x="35496" y="764704"/>
            <a:chExt cx="9073008" cy="5887238"/>
          </a:xfrm>
        </p:grpSpPr>
        <p:grpSp>
          <p:nvGrpSpPr>
            <p:cNvPr id="4" name="40 - Ομάδα"/>
            <p:cNvGrpSpPr/>
            <p:nvPr/>
          </p:nvGrpSpPr>
          <p:grpSpPr>
            <a:xfrm>
              <a:off x="35496" y="764704"/>
              <a:ext cx="9073008" cy="5887238"/>
              <a:chOff x="134542" y="764704"/>
              <a:chExt cx="9073008" cy="5887238"/>
            </a:xfrm>
          </p:grpSpPr>
          <p:grpSp>
            <p:nvGrpSpPr>
              <p:cNvPr id="5" name="36 - Ομάδα"/>
              <p:cNvGrpSpPr/>
              <p:nvPr/>
            </p:nvGrpSpPr>
            <p:grpSpPr>
              <a:xfrm>
                <a:off x="134542" y="764704"/>
                <a:ext cx="9073008" cy="5887238"/>
                <a:chOff x="134542" y="764704"/>
                <a:chExt cx="9073008" cy="5887238"/>
              </a:xfrm>
            </p:grpSpPr>
            <p:grpSp>
              <p:nvGrpSpPr>
                <p:cNvPr id="8" name="33 - Ομάδα"/>
                <p:cNvGrpSpPr/>
                <p:nvPr/>
              </p:nvGrpSpPr>
              <p:grpSpPr>
                <a:xfrm>
                  <a:off x="827584" y="764704"/>
                  <a:ext cx="8379966" cy="5456351"/>
                  <a:chOff x="827584" y="764704"/>
                  <a:chExt cx="8379966" cy="5456351"/>
                </a:xfrm>
              </p:grpSpPr>
              <p:grpSp>
                <p:nvGrpSpPr>
                  <p:cNvPr id="10" name="48 - Ομάδα"/>
                  <p:cNvGrpSpPr/>
                  <p:nvPr/>
                </p:nvGrpSpPr>
                <p:grpSpPr>
                  <a:xfrm>
                    <a:off x="827584" y="764704"/>
                    <a:ext cx="8379966" cy="5456351"/>
                    <a:chOff x="-210508" y="764704"/>
                    <a:chExt cx="8379966" cy="5456351"/>
                  </a:xfrm>
                </p:grpSpPr>
                <p:sp>
                  <p:nvSpPr>
                    <p:cNvPr id="9" name="8 - TextBox"/>
                    <p:cNvSpPr txBox="1"/>
                    <p:nvPr/>
                  </p:nvSpPr>
                  <p:spPr>
                    <a:xfrm>
                      <a:off x="-210508" y="1733730"/>
                      <a:ext cx="1979712" cy="923330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Μείωση ΕΞΥ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Η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" name="14 - TextBox"/>
                    <p:cNvSpPr txBox="1"/>
                    <p:nvPr/>
                  </p:nvSpPr>
                  <p:spPr>
                    <a:xfrm>
                      <a:off x="2882894" y="1733730"/>
                      <a:ext cx="1656184" cy="1200329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Φυσιολογικό ΕΞΥ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Η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" name="17 - TextBox"/>
                    <p:cNvSpPr txBox="1"/>
                    <p:nvPr/>
                  </p:nvSpPr>
                  <p:spPr>
                    <a:xfrm>
                      <a:off x="968658" y="4005064"/>
                      <a:ext cx="1692000" cy="221599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&lt;20 mmol/l</a:t>
                      </a: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Εξωνεφρικές απώλειες</a:t>
                      </a:r>
                    </a:p>
                    <a:p>
                      <a:pPr algn="ctr"/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Έμετοι </a:t>
                      </a:r>
                    </a:p>
                    <a:p>
                      <a:pPr algn="ctr"/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Διάρροιες</a:t>
                      </a:r>
                    </a:p>
                    <a:p>
                      <a:pPr algn="ctr"/>
                      <a:r>
                        <a:rPr lang="el-GR" sz="1400" b="1" u="sng" dirty="0" err="1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Εγκάυματα</a:t>
                      </a:r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l-GR" sz="1400" b="1" u="sng" dirty="0" err="1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παγκρεατίτις</a:t>
                      </a:r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τραύμα (3</a:t>
                      </a:r>
                      <a:r>
                        <a:rPr lang="el-GR" sz="1400" b="1" u="sng" baseline="30000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ος</a:t>
                      </a:r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χώρος)</a:t>
                      </a:r>
                      <a:endParaRPr lang="el-GR" sz="1400" b="1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" name="20 - TextBox"/>
                    <p:cNvSpPr txBox="1"/>
                    <p:nvPr/>
                  </p:nvSpPr>
                  <p:spPr>
                    <a:xfrm>
                      <a:off x="6477458" y="4039904"/>
                      <a:ext cx="1692000" cy="1754326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&lt;20 mmol/l</a:t>
                      </a:r>
                    </a:p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Νεφρωσικό σύνδρομο</a:t>
                      </a:r>
                    </a:p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Κίρρωση</a:t>
                      </a:r>
                    </a:p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Καρδιακή ανεπάρκεια</a:t>
                      </a:r>
                      <a:endParaRPr lang="el-GR" b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" name="23 - TextBox"/>
                    <p:cNvSpPr txBox="1"/>
                    <p:nvPr/>
                  </p:nvSpPr>
                  <p:spPr>
                    <a:xfrm>
                      <a:off x="4785082" y="4078813"/>
                      <a:ext cx="1584176" cy="1477328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&gt;20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mmol/l</a:t>
                      </a:r>
                      <a:endParaRPr lang="el-GR" b="1" u="sng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Οξεία ή Χρόνια Νεφρική Ανεπάρκεια</a:t>
                      </a:r>
                      <a:endParaRPr lang="el-GR" b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" name="26 - TextBox"/>
                    <p:cNvSpPr txBox="1"/>
                    <p:nvPr/>
                  </p:nvSpPr>
                  <p:spPr>
                    <a:xfrm>
                      <a:off x="-12416" y="2924944"/>
                      <a:ext cx="1584176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Μέτρηση [</a:t>
                      </a:r>
                      <a:r>
                        <a:rPr lang="en-US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] ούρων</a:t>
                      </a:r>
                      <a:endParaRPr lang="el-GR" b="1" baseline="30000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" name="29 - TextBox"/>
                    <p:cNvSpPr txBox="1"/>
                    <p:nvPr/>
                  </p:nvSpPr>
                  <p:spPr>
                    <a:xfrm>
                      <a:off x="2411760" y="764704"/>
                      <a:ext cx="2592288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Εκτίμηση κατάστασης όγκου </a:t>
                      </a:r>
                    </a:p>
                  </p:txBody>
                </p:sp>
              </p:grpSp>
              <p:sp>
                <p:nvSpPr>
                  <p:cNvPr id="32" name="31 - TextBox"/>
                  <p:cNvSpPr txBox="1"/>
                  <p:nvPr/>
                </p:nvSpPr>
                <p:spPr>
                  <a:xfrm>
                    <a:off x="6507758" y="1733730"/>
                    <a:ext cx="1979712" cy="923330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latin typeface="Arial" pitchFamily="34" charset="0"/>
                        <a:cs typeface="Arial" pitchFamily="34" charset="0"/>
                      </a:rPr>
                      <a:t>Αύξηση ΕΞΥ</a:t>
                    </a:r>
                  </a:p>
                  <a:p>
                    <a:pPr algn="ctr"/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Ολικό Η</a:t>
                    </a:r>
                    <a:r>
                      <a:rPr lang="el-GR" b="1" baseline="-2500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</a:t>
                    </a:r>
                  </a:p>
                  <a:p>
                    <a:pPr algn="ctr"/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Ολικό 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Na</a:t>
                    </a:r>
                    <a:endParaRPr lang="el-GR" b="1" baseline="300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" name="34 - TextBox"/>
                <p:cNvSpPr txBox="1"/>
                <p:nvPr/>
              </p:nvSpPr>
              <p:spPr>
                <a:xfrm>
                  <a:off x="134542" y="4005064"/>
                  <a:ext cx="1692000" cy="264687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&gt;20</a:t>
                  </a:r>
                  <a:r>
                    <a:rPr lang="en-US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mmol/l</a:t>
                  </a:r>
                  <a:endParaRPr lang="el-GR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l-GR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Νεφρικές απώλειες</a:t>
                  </a:r>
                </a:p>
                <a:p>
                  <a:pPr algn="ctr"/>
                  <a:r>
                    <a:rPr lang="el-GR" sz="1400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Διουρητικά</a:t>
                  </a:r>
                </a:p>
                <a:p>
                  <a:pPr algn="ctr"/>
                  <a:r>
                    <a:rPr lang="el-GR" sz="1400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Έλλειψη </a:t>
                  </a:r>
                  <a:r>
                    <a:rPr lang="el-GR" sz="1400" b="1" u="sng" dirty="0" err="1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αλατοκορτ</a:t>
                  </a:r>
                  <a:r>
                    <a:rPr lang="el-GR" sz="1400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/</a:t>
                  </a:r>
                  <a:r>
                    <a:rPr lang="el-GR" sz="1400" b="1" u="sng" dirty="0" err="1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δών</a:t>
                  </a:r>
                  <a:endParaRPr lang="el-GR" sz="1400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l-GR" sz="1400" b="1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Ωσμωτική διούρηση</a:t>
                  </a:r>
                </a:p>
                <a:p>
                  <a:pPr algn="ctr"/>
                  <a:r>
                    <a:rPr lang="el-GR" sz="1400" b="1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Νεφροπάθεια με απώλεια άλατος</a:t>
                  </a:r>
                </a:p>
                <a:p>
                  <a:pPr algn="ctr"/>
                  <a:r>
                    <a:rPr lang="el-GR" sz="1400" b="1" dirty="0" err="1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Κετονουρία</a:t>
                  </a:r>
                  <a:endParaRPr lang="el-GR" sz="1400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9" name="38 - TextBox"/>
              <p:cNvSpPr txBox="1"/>
              <p:nvPr/>
            </p:nvSpPr>
            <p:spPr>
              <a:xfrm>
                <a:off x="6702260" y="2926685"/>
                <a:ext cx="1584176" cy="646331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>
                    <a:latin typeface="Arial" pitchFamily="34" charset="0"/>
                    <a:cs typeface="Arial" pitchFamily="34" charset="0"/>
                  </a:rPr>
                  <a:t>Μέτρηση [</a:t>
                </a:r>
                <a:r>
                  <a:rPr lang="en-US" b="1" u="sng" dirty="0" smtClean="0">
                    <a:latin typeface="Arial" pitchFamily="34" charset="0"/>
                    <a:cs typeface="Arial" pitchFamily="34" charset="0"/>
                  </a:rPr>
                  <a:t>Na</a:t>
                </a:r>
                <a:r>
                  <a:rPr lang="el-GR" b="1" u="sng" dirty="0" smtClean="0">
                    <a:latin typeface="Arial" pitchFamily="34" charset="0"/>
                    <a:cs typeface="Arial" pitchFamily="34" charset="0"/>
                  </a:rPr>
                  <a:t>] ούρων</a:t>
                </a:r>
                <a:endParaRPr lang="el-GR" b="1" baseline="30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" name="82 - Ομάδα"/>
            <p:cNvGrpSpPr/>
            <p:nvPr/>
          </p:nvGrpSpPr>
          <p:grpSpPr>
            <a:xfrm>
              <a:off x="881497" y="1411034"/>
              <a:ext cx="7381007" cy="4143366"/>
              <a:chOff x="881497" y="1411034"/>
              <a:chExt cx="7381007" cy="4143366"/>
            </a:xfrm>
          </p:grpSpPr>
          <p:sp>
            <p:nvSpPr>
              <p:cNvPr id="67" name="66 - TextBox"/>
              <p:cNvSpPr txBox="1"/>
              <p:nvPr/>
            </p:nvSpPr>
            <p:spPr>
              <a:xfrm>
                <a:off x="3779912" y="4077072"/>
                <a:ext cx="1728192" cy="1477328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SIADH</a:t>
                </a:r>
                <a:endParaRPr lang="el-GR" b="1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l-GR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Έλλειψη </a:t>
                </a:r>
                <a:r>
                  <a:rPr lang="el-GR" b="1" dirty="0" err="1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γλυκορτ</a:t>
                </a:r>
                <a:r>
                  <a:rPr lang="el-GR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l-GR" b="1" dirty="0" err="1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δών</a:t>
                </a:r>
                <a:endParaRPr lang="el-GR" b="1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l-GR" b="1" dirty="0" err="1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Υποθυρ</a:t>
                </a:r>
                <a:r>
                  <a:rPr lang="el-GR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l-GR" b="1" dirty="0" err="1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σμός</a:t>
                </a:r>
                <a:endParaRPr lang="el-GR" b="1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Stress</a:t>
                </a:r>
                <a:endParaRPr lang="el-GR" b="1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7" name="36 - Ευθύγραμμο βέλος σύνδεσης"/>
              <p:cNvCxnSpPr>
                <a:stCxn id="15" idx="2"/>
                <a:endCxn id="67" idx="0"/>
              </p:cNvCxnSpPr>
              <p:nvPr/>
            </p:nvCxnSpPr>
            <p:spPr>
              <a:xfrm flipH="1">
                <a:off x="4644008" y="2934059"/>
                <a:ext cx="6024" cy="1143013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- Ευθύγραμμο βέλος σύνδεσης"/>
              <p:cNvCxnSpPr>
                <a:stCxn id="9" idx="2"/>
                <a:endCxn id="27" idx="0"/>
              </p:cNvCxnSpPr>
              <p:nvPr/>
            </p:nvCxnSpPr>
            <p:spPr>
              <a:xfrm>
                <a:off x="1718394" y="2657060"/>
                <a:ext cx="324" cy="267884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- Ευθύγραμμο βέλος σύνδεσης"/>
              <p:cNvCxnSpPr>
                <a:stCxn id="30" idx="2"/>
                <a:endCxn id="15" idx="0"/>
              </p:cNvCxnSpPr>
              <p:nvPr/>
            </p:nvCxnSpPr>
            <p:spPr>
              <a:xfrm>
                <a:off x="4646950" y="1411035"/>
                <a:ext cx="3082" cy="322695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- Ευθύγραμμο βέλος σύνδεσης"/>
              <p:cNvCxnSpPr>
                <a:stCxn id="32" idx="2"/>
                <a:endCxn id="39" idx="0"/>
              </p:cNvCxnSpPr>
              <p:nvPr/>
            </p:nvCxnSpPr>
            <p:spPr>
              <a:xfrm flipH="1">
                <a:off x="7395302" y="2657060"/>
                <a:ext cx="3266" cy="269625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- Γωνιακή σύνδεση"/>
              <p:cNvCxnSpPr>
                <a:stCxn id="27" idx="2"/>
                <a:endCxn id="35" idx="0"/>
              </p:cNvCxnSpPr>
              <p:nvPr/>
            </p:nvCxnSpPr>
            <p:spPr>
              <a:xfrm rot="5400000">
                <a:off x="1083213" y="3369558"/>
                <a:ext cx="433789" cy="837222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- Γωνιακή σύνδεση"/>
              <p:cNvCxnSpPr>
                <a:stCxn id="27" idx="2"/>
                <a:endCxn id="18" idx="0"/>
              </p:cNvCxnSpPr>
              <p:nvPr/>
            </p:nvCxnSpPr>
            <p:spPr>
              <a:xfrm rot="16200000" flipH="1">
                <a:off x="2019317" y="3270676"/>
                <a:ext cx="433789" cy="1034986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- Γωνιακή σύνδεση"/>
              <p:cNvCxnSpPr>
                <a:stCxn id="39" idx="2"/>
                <a:endCxn id="24" idx="0"/>
              </p:cNvCxnSpPr>
              <p:nvPr/>
            </p:nvCxnSpPr>
            <p:spPr>
              <a:xfrm rot="5400000">
                <a:off x="6702861" y="3386371"/>
                <a:ext cx="505797" cy="879086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- Γωνιακή σύνδεση"/>
              <p:cNvCxnSpPr>
                <a:stCxn id="39" idx="2"/>
                <a:endCxn id="21" idx="0"/>
              </p:cNvCxnSpPr>
              <p:nvPr/>
            </p:nvCxnSpPr>
            <p:spPr>
              <a:xfrm rot="16200000" flipH="1">
                <a:off x="7595459" y="3372859"/>
                <a:ext cx="466888" cy="867202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- Γωνιακή σύνδεση"/>
              <p:cNvCxnSpPr>
                <a:stCxn id="30" idx="2"/>
                <a:endCxn id="9" idx="0"/>
              </p:cNvCxnSpPr>
              <p:nvPr/>
            </p:nvCxnSpPr>
            <p:spPr>
              <a:xfrm rot="5400000">
                <a:off x="3021325" y="108104"/>
                <a:ext cx="322695" cy="2928556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65 - Γωνιακή σύνδεση"/>
              <p:cNvCxnSpPr>
                <a:stCxn id="30" idx="2"/>
                <a:endCxn id="32" idx="0"/>
              </p:cNvCxnSpPr>
              <p:nvPr/>
            </p:nvCxnSpPr>
            <p:spPr>
              <a:xfrm rot="16200000" flipH="1">
                <a:off x="5861412" y="196573"/>
                <a:ext cx="322695" cy="2751618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69 - Ευθύγραμμο βέλος σύνδεσης"/>
              <p:cNvCxnSpPr/>
              <p:nvPr/>
            </p:nvCxnSpPr>
            <p:spPr>
              <a:xfrm>
                <a:off x="2411760" y="210287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71 - Ευθύγραμμο βέλος σύνδεσης"/>
              <p:cNvCxnSpPr/>
              <p:nvPr/>
            </p:nvCxnSpPr>
            <p:spPr>
              <a:xfrm>
                <a:off x="2504200" y="239018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- Ευθύγραμμο βέλος σύνδεσης"/>
              <p:cNvCxnSpPr/>
              <p:nvPr/>
            </p:nvCxnSpPr>
            <p:spPr>
              <a:xfrm>
                <a:off x="2339752" y="239090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- Ευθύγραμμο βέλος σύνδεσης"/>
              <p:cNvCxnSpPr/>
              <p:nvPr/>
            </p:nvCxnSpPr>
            <p:spPr>
              <a:xfrm flipV="1">
                <a:off x="8085402" y="209082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- Ευθύγραμμο βέλος σύνδεσης"/>
              <p:cNvCxnSpPr/>
              <p:nvPr/>
            </p:nvCxnSpPr>
            <p:spPr>
              <a:xfrm flipV="1">
                <a:off x="8252792" y="208788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- Ευθύγραμμο βέλος σύνδεσης"/>
              <p:cNvCxnSpPr/>
              <p:nvPr/>
            </p:nvCxnSpPr>
            <p:spPr>
              <a:xfrm flipV="1">
                <a:off x="8028384" y="236564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- Ευθύγραμμο βέλος σύνδεσης"/>
              <p:cNvCxnSpPr/>
              <p:nvPr/>
            </p:nvCxnSpPr>
            <p:spPr>
              <a:xfrm flipV="1">
                <a:off x="5292080" y="237591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- Ευθεία γραμμή σύνδεσης"/>
              <p:cNvCxnSpPr/>
              <p:nvPr/>
            </p:nvCxnSpPr>
            <p:spPr>
              <a:xfrm>
                <a:off x="5190092" y="2780928"/>
                <a:ext cx="21602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114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Οίδημα,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ολικό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(+),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lang="en-US" sz="2600" b="1" baseline="-25000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(++)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, η ελάττωση του δραστικού όγκου πλάσματος αποτελεί την κύρια διαταραχή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Συμφορητική καρδιακή ανεπάρκεια (ΣΚΑ)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Κίρρωση του ήπατος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Νεφρωσικό σύνδρομο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Νεφρική ανεπάρκεια οξεία ή χρόνια</a:t>
            </a:r>
          </a:p>
        </p:txBody>
      </p:sp>
      <p:grpSp>
        <p:nvGrpSpPr>
          <p:cNvPr id="1741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ΥΝ με αύξηση ΕΞΥ και οίδημα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6" name="Picture 2" descr="C:\Users\mpapasotiriou\Documents\ERGASIES\ΟΜΙΛΙΕΣ ΣΕ ΣΥΝΕΔΡΙΑ-ΜΑΘΗΜΑΤΑ\Υπονατριαιμία\Combinped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87508" y="4644728"/>
            <a:ext cx="2256492" cy="2213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8229600" cy="4114800"/>
          </a:xfrm>
        </p:spPr>
        <p:txBody>
          <a:bodyPr/>
          <a:lstStyle/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Μειωμένη Α. Πίεση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όγκος παλμού</a:t>
            </a: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Μείωση Δραστικού Κυκλοφορούντος Όγκου </a:t>
            </a:r>
          </a:p>
          <a:p>
            <a:pPr lvl="1" algn="ctr" eaLnBrk="1" hangingPunct="1">
              <a:buClr>
                <a:srgbClr val="C00000"/>
              </a:buClr>
              <a:buNone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Ενεργοποίηση των καρωτιδικών τασεϋποδοχέων</a:t>
            </a:r>
          </a:p>
          <a:p>
            <a:pPr lvl="1" algn="ctr" eaLnBrk="1" hangingPunct="1">
              <a:buClr>
                <a:srgbClr val="C00000"/>
              </a:buClr>
              <a:buNone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Αυξημένα επίπεδα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ADH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ενεργοποίηση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RAAS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Κατακράτηση   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H</a:t>
            </a:r>
            <a:r>
              <a:rPr lang="en-US" sz="2400" b="1" baseline="-25000" dirty="0" smtClean="0">
                <a:effectLst/>
                <a:latin typeface="Arial" charset="0"/>
                <a:cs typeface="Arial" charset="0"/>
              </a:rPr>
              <a:t>2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O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 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ΥΝ με αύξηση ΕΞΥ και οίδημα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6" name="Picture 2" descr="C:\Users\mpapasotiriou\Documents\ERGASIES\ΟΜΙΛΙΕΣ ΣΕ ΣΥΝΕΔΡΙΑ-ΜΑΘΗΜΑΤΑ\Υπονατριαιμία\Combinped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87508" y="4644728"/>
            <a:ext cx="2256492" cy="2213272"/>
          </a:xfrm>
          <a:prstGeom prst="rect">
            <a:avLst/>
          </a:prstGeom>
          <a:noFill/>
        </p:spPr>
      </p:pic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654968" y="903784"/>
            <a:ext cx="7834064" cy="581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 eaLnBrk="1" hangingPunct="1">
              <a:buClr>
                <a:srgbClr val="C00000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Συμφορητική καρδιακή ανεπάρκεια </a:t>
            </a:r>
            <a:r>
              <a:rPr lang="en-US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el-GR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ΣΚΑ</a:t>
            </a:r>
            <a:r>
              <a:rPr lang="en-US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l-GR" sz="2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4494550" y="4797152"/>
            <a:ext cx="152400" cy="288032"/>
            <a:chOff x="5004048" y="3789040"/>
            <a:chExt cx="152400" cy="288032"/>
          </a:xfrm>
        </p:grpSpPr>
        <p:cxnSp>
          <p:nvCxnSpPr>
            <p:cNvPr id="9" name="8 - Ευθύγραμμο βέλος σύνδεσης"/>
            <p:cNvCxnSpPr/>
            <p:nvPr/>
          </p:nvCxnSpPr>
          <p:spPr>
            <a:xfrm flipV="1">
              <a:off x="5004048" y="3789040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- Ευθύγραμμο βέλος σύνδεσης"/>
            <p:cNvCxnSpPr/>
            <p:nvPr/>
          </p:nvCxnSpPr>
          <p:spPr>
            <a:xfrm flipV="1">
              <a:off x="5156448" y="3789040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10 - Ευθύγραμμο βέλος σύνδεσης"/>
          <p:cNvCxnSpPr/>
          <p:nvPr/>
        </p:nvCxnSpPr>
        <p:spPr>
          <a:xfrm flipV="1">
            <a:off x="6000112" y="4797152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283968" y="2596149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283968" y="3460890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283968" y="4366369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114800"/>
          </a:xfrm>
        </p:spPr>
        <p:txBody>
          <a:bodyPr/>
          <a:lstStyle/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Υποαλβουμιναιμία</a:t>
            </a: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Μείωση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κολλοειδωσμωτικής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πίεσης </a:t>
            </a: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Μείωση ενδαγγειακού όγκου</a:t>
            </a: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Ερέθισμα για μη ωσμωτική έκκριση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ADH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Και </a:t>
            </a:r>
          </a:p>
          <a:p>
            <a:pPr lvl="1" algn="ctr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Κατακράτηση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ΥΝ με αύξηση ΕΞΥ και οίδημα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6" name="Picture 2" descr="C:\Users\mpapasotiriou\Documents\ERGASIES\ΟΜΙΛΙΕΣ ΣΕ ΣΥΝΕΔΡΙΑ-ΜΑΘΗΜΑΤΑ\Υπονατριαιμία\Combinped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79730" y="4725376"/>
            <a:ext cx="2128774" cy="2088000"/>
          </a:xfrm>
          <a:prstGeom prst="rect">
            <a:avLst/>
          </a:prstGeom>
          <a:noFill/>
        </p:spPr>
      </p:pic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654968" y="903784"/>
            <a:ext cx="7834064" cy="581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 eaLnBrk="1" hangingPunct="1">
              <a:buClr>
                <a:srgbClr val="C00000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Νεφρωσικό σύνδρομο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1107" y="2132856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571107" y="2997597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571107" y="3903076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78496"/>
            <a:ext cx="8568952" cy="2386608"/>
          </a:xfrm>
        </p:spPr>
        <p:txBody>
          <a:bodyPr/>
          <a:lstStyle/>
          <a:p>
            <a:pPr marL="449263" lvl="1" indent="-269875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Αυξημένο ΕΞΥ (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ασκίτης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οίδημα) και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χαμηλή Α. Πίεση</a:t>
            </a:r>
            <a:endParaRPr lang="en-US" sz="24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Αυξημένα επίπεδα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ADH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ρενίνης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νορ-επινεφρίνης</a:t>
            </a:r>
          </a:p>
          <a:p>
            <a:pPr lvl="1" algn="ctr" eaLnBrk="1" hangingPunct="1">
              <a:buClr>
                <a:srgbClr val="C00000"/>
              </a:buClr>
              <a:buNone/>
            </a:pP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Κατακράτηση    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H</a:t>
            </a:r>
            <a:r>
              <a:rPr lang="en-US" sz="2400" b="1" baseline="-25000" dirty="0" smtClean="0">
                <a:effectLst/>
                <a:latin typeface="Arial" charset="0"/>
                <a:cs typeface="Arial" charset="0"/>
              </a:rPr>
              <a:t>2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O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 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ΥΝ με αύξηση ΕΞΥ και οίδημα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6" name="Picture 2" descr="C:\Users\mpapasotiriou\Documents\ERGASIES\ΟΜΙΛΙΕΣ ΣΕ ΣΥΝΕΔΡΙΑ-ΜΑΘΗΜΑΤΑ\Υπονατριαιμία\Combinped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4509120"/>
            <a:ext cx="2312289" cy="2268000"/>
          </a:xfrm>
          <a:prstGeom prst="rect">
            <a:avLst/>
          </a:prstGeom>
          <a:noFill/>
        </p:spPr>
      </p:pic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654968" y="903784"/>
            <a:ext cx="7834064" cy="581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 eaLnBrk="1" hangingPunct="1">
              <a:buClr>
                <a:srgbClr val="C00000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Κίρρωση ήπατος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1107" y="2482552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571107" y="3347293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grpSp>
        <p:nvGrpSpPr>
          <p:cNvPr id="14" name="13 - Ομάδα"/>
          <p:cNvGrpSpPr/>
          <p:nvPr/>
        </p:nvGrpSpPr>
        <p:grpSpPr>
          <a:xfrm>
            <a:off x="4923656" y="3820724"/>
            <a:ext cx="152400" cy="288032"/>
            <a:chOff x="5004048" y="3789040"/>
            <a:chExt cx="152400" cy="288032"/>
          </a:xfrm>
        </p:grpSpPr>
        <p:cxnSp>
          <p:nvCxnSpPr>
            <p:cNvPr id="12" name="11 - Ευθύγραμμο βέλος σύνδεσης"/>
            <p:cNvCxnSpPr/>
            <p:nvPr/>
          </p:nvCxnSpPr>
          <p:spPr>
            <a:xfrm flipV="1">
              <a:off x="5004048" y="3789040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ύγραμμο βέλος σύνδεσης"/>
            <p:cNvCxnSpPr/>
            <p:nvPr/>
          </p:nvCxnSpPr>
          <p:spPr>
            <a:xfrm flipV="1">
              <a:off x="5156448" y="3789040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14 - Ευθύγραμμο βέλος σύνδεσης"/>
          <p:cNvCxnSpPr/>
          <p:nvPr/>
        </p:nvCxnSpPr>
        <p:spPr>
          <a:xfrm flipV="1">
            <a:off x="6429218" y="3820724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8" y="1978496"/>
            <a:ext cx="8964488" cy="2386608"/>
          </a:xfrm>
        </p:spPr>
        <p:txBody>
          <a:bodyPr/>
          <a:lstStyle/>
          <a:p>
            <a:pPr marL="449263" lvl="1" indent="-269875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Ανεπάρκεια ρύθμισης ισοζυγίου ύδατος και ηλεκτρολυτών</a:t>
            </a:r>
            <a:endParaRPr lang="en-US" sz="24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Κατακράτηση    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H</a:t>
            </a:r>
            <a:r>
              <a:rPr lang="en-US" sz="2400" b="1" baseline="-25000" dirty="0" smtClean="0">
                <a:effectLst/>
                <a:latin typeface="Arial" charset="0"/>
                <a:cs typeface="Arial" charset="0"/>
              </a:rPr>
              <a:t>2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O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 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ΥΝ με αύξηση ΕΞΥ και οίδημα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6" name="Picture 2" descr="C:\Users\mpapasotiriou\Documents\ERGASIES\ΟΜΙΛΙΕΣ ΣΕ ΣΥΝΕΔΡΙΑ-ΜΑΘΗΜΑΤΑ\Υπονατριαιμία\Combinped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4509120"/>
            <a:ext cx="2312289" cy="2268000"/>
          </a:xfrm>
          <a:prstGeom prst="rect">
            <a:avLst/>
          </a:prstGeom>
          <a:noFill/>
        </p:spPr>
      </p:pic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654968" y="903784"/>
            <a:ext cx="7834064" cy="581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 eaLnBrk="1" hangingPunct="1">
              <a:buClr>
                <a:srgbClr val="C00000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Νεφρική ανεπάρκεια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1107" y="2482552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grpSp>
        <p:nvGrpSpPr>
          <p:cNvPr id="3" name="13 - Ομάδα"/>
          <p:cNvGrpSpPr/>
          <p:nvPr/>
        </p:nvGrpSpPr>
        <p:grpSpPr>
          <a:xfrm>
            <a:off x="4893676" y="2924944"/>
            <a:ext cx="152400" cy="288032"/>
            <a:chOff x="5004048" y="3789040"/>
            <a:chExt cx="152400" cy="288032"/>
          </a:xfrm>
        </p:grpSpPr>
        <p:cxnSp>
          <p:nvCxnSpPr>
            <p:cNvPr id="12" name="11 - Ευθύγραμμο βέλος σύνδεσης"/>
            <p:cNvCxnSpPr/>
            <p:nvPr/>
          </p:nvCxnSpPr>
          <p:spPr>
            <a:xfrm flipV="1">
              <a:off x="5004048" y="3789040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ύγραμμο βέλος σύνδεσης"/>
            <p:cNvCxnSpPr/>
            <p:nvPr/>
          </p:nvCxnSpPr>
          <p:spPr>
            <a:xfrm flipV="1">
              <a:off x="5156448" y="3789040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14 - Ευθύγραμμο βέλος σύνδεσης"/>
          <p:cNvCxnSpPr/>
          <p:nvPr/>
        </p:nvCxnSpPr>
        <p:spPr>
          <a:xfrm flipV="1">
            <a:off x="6399238" y="2924944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114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Διαφορική διάγνωση με βάση τις κλινικές εκδηλώσεις (ΣΚΑ, κίρρωση) και τα αντικειμενικά ευρήματα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Αν δεν έχει λάβει διουρητικά προσδιορίζεται το 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ούρων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Αν &gt; 20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     νεφρική ανεπάρκεια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Αν &lt;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2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0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     υπόλοιπες περιπτώσεις 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434862" y="4411463"/>
            <a:ext cx="360363" cy="71438"/>
          </a:xfrm>
          <a:prstGeom prst="rightArrow">
            <a:avLst>
              <a:gd name="adj1" fmla="val 50000"/>
              <a:gd name="adj2" fmla="val 12611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434862" y="4869731"/>
            <a:ext cx="360363" cy="71437"/>
          </a:xfrm>
          <a:prstGeom prst="rightArrow">
            <a:avLst>
              <a:gd name="adj1" fmla="val 50000"/>
              <a:gd name="adj2" fmla="val 126112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grpSp>
        <p:nvGrpSpPr>
          <p:cNvPr id="1946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ΥΝ με αύξηση ΕΞΥ και οίδημα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608512" cy="54006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Υπο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ογκαιμία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πτώση της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RBF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και του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GFR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και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αυξημένη  επαναρρόφηση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[Na]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στο εγγύς σωληνάριο.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Ενεργοποίηση του άξονα ρενίνης-αγγειοτενσίνης-αλδοστερόνης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→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αυξημένη επαναρρόφηση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[Na]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στο αθροιστικό σωληνάριο.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Άλλες ορμόνες που προκαλούν κατακράτηση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[Na]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στο σωληνάριο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αυξητική ορμόνη, κορτιζόλη, ινσουλίνη και οιστρογόνα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Μειωμένη επαναρρόφηση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στο σωληνάριο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PTH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 προγεστερόνη, γλυκογόνο,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ANP</a:t>
            </a:r>
            <a:endParaRPr lang="el-GR" sz="20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 l="-4051"/>
          <a:stretch>
            <a:fillRect/>
          </a:stretch>
        </p:blipFill>
        <p:spPr>
          <a:xfrm>
            <a:off x="4714875" y="1643063"/>
            <a:ext cx="3929063" cy="4483100"/>
          </a:xfrm>
          <a:noFill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-27384"/>
            <a:ext cx="9144000" cy="1080120"/>
            <a:chOff x="0" y="-27474"/>
            <a:chExt cx="9144000" cy="1083727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05625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0" y="-27474"/>
              <a:ext cx="9143809" cy="1080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Παράγοντες που επηρεάζουν την επαναρρόφηση 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Na</a:t>
              </a:r>
              <a:endParaRPr lang="el-GR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Μορφές Υπονατριαιμίας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83 - Ομάδα"/>
          <p:cNvGrpSpPr/>
          <p:nvPr/>
        </p:nvGrpSpPr>
        <p:grpSpPr>
          <a:xfrm>
            <a:off x="35496" y="764704"/>
            <a:ext cx="9073008" cy="5887238"/>
            <a:chOff x="35496" y="764704"/>
            <a:chExt cx="9073008" cy="5887238"/>
          </a:xfrm>
        </p:grpSpPr>
        <p:grpSp>
          <p:nvGrpSpPr>
            <p:cNvPr id="4" name="40 - Ομάδα"/>
            <p:cNvGrpSpPr/>
            <p:nvPr/>
          </p:nvGrpSpPr>
          <p:grpSpPr>
            <a:xfrm>
              <a:off x="35496" y="764704"/>
              <a:ext cx="9073008" cy="5887238"/>
              <a:chOff x="134542" y="764704"/>
              <a:chExt cx="9073008" cy="5887238"/>
            </a:xfrm>
          </p:grpSpPr>
          <p:grpSp>
            <p:nvGrpSpPr>
              <p:cNvPr id="5" name="36 - Ομάδα"/>
              <p:cNvGrpSpPr/>
              <p:nvPr/>
            </p:nvGrpSpPr>
            <p:grpSpPr>
              <a:xfrm>
                <a:off x="134542" y="764704"/>
                <a:ext cx="9073008" cy="5887238"/>
                <a:chOff x="134542" y="764704"/>
                <a:chExt cx="9073008" cy="5887238"/>
              </a:xfrm>
            </p:grpSpPr>
            <p:grpSp>
              <p:nvGrpSpPr>
                <p:cNvPr id="8" name="33 - Ομάδα"/>
                <p:cNvGrpSpPr/>
                <p:nvPr/>
              </p:nvGrpSpPr>
              <p:grpSpPr>
                <a:xfrm>
                  <a:off x="827584" y="764704"/>
                  <a:ext cx="8379966" cy="5456351"/>
                  <a:chOff x="827584" y="764704"/>
                  <a:chExt cx="8379966" cy="5456351"/>
                </a:xfrm>
              </p:grpSpPr>
              <p:grpSp>
                <p:nvGrpSpPr>
                  <p:cNvPr id="10" name="48 - Ομάδα"/>
                  <p:cNvGrpSpPr/>
                  <p:nvPr/>
                </p:nvGrpSpPr>
                <p:grpSpPr>
                  <a:xfrm>
                    <a:off x="827584" y="764704"/>
                    <a:ext cx="8379966" cy="5456351"/>
                    <a:chOff x="-210508" y="764704"/>
                    <a:chExt cx="8379966" cy="5456351"/>
                  </a:xfrm>
                </p:grpSpPr>
                <p:sp>
                  <p:nvSpPr>
                    <p:cNvPr id="9" name="8 - TextBox"/>
                    <p:cNvSpPr txBox="1"/>
                    <p:nvPr/>
                  </p:nvSpPr>
                  <p:spPr>
                    <a:xfrm>
                      <a:off x="-210508" y="1733730"/>
                      <a:ext cx="1979712" cy="923330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Μείωση ΕΞΥ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Η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" name="14 - TextBox"/>
                    <p:cNvSpPr txBox="1"/>
                    <p:nvPr/>
                  </p:nvSpPr>
                  <p:spPr>
                    <a:xfrm>
                      <a:off x="2882894" y="1733730"/>
                      <a:ext cx="1656184" cy="1200329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Φυσιολογικό ΕΞΥ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Η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" name="17 - TextBox"/>
                    <p:cNvSpPr txBox="1"/>
                    <p:nvPr/>
                  </p:nvSpPr>
                  <p:spPr>
                    <a:xfrm>
                      <a:off x="968658" y="4005064"/>
                      <a:ext cx="1692000" cy="221599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&lt;20 mmol/l</a:t>
                      </a:r>
                    </a:p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Εξωνεφρικές απώλειες</a:t>
                      </a:r>
                    </a:p>
                    <a:p>
                      <a:pPr algn="ctr"/>
                      <a:r>
                        <a:rPr lang="el-GR" sz="1400" b="1" u="sng" dirty="0" smtClean="0">
                          <a:latin typeface="Arial" pitchFamily="34" charset="0"/>
                          <a:cs typeface="Arial" pitchFamily="34" charset="0"/>
                        </a:rPr>
                        <a:t> Έμετοι </a:t>
                      </a:r>
                    </a:p>
                    <a:p>
                      <a:pPr algn="ctr"/>
                      <a:r>
                        <a:rPr lang="el-GR" sz="1400" b="1" u="sng" dirty="0" smtClean="0">
                          <a:latin typeface="Arial" pitchFamily="34" charset="0"/>
                          <a:cs typeface="Arial" pitchFamily="34" charset="0"/>
                        </a:rPr>
                        <a:t>Διάρροιες</a:t>
                      </a:r>
                    </a:p>
                    <a:p>
                      <a:pPr algn="ctr"/>
                      <a:r>
                        <a:rPr lang="el-GR" sz="1400" b="1" u="sng" dirty="0" err="1" smtClean="0">
                          <a:latin typeface="Arial" pitchFamily="34" charset="0"/>
                          <a:cs typeface="Arial" pitchFamily="34" charset="0"/>
                        </a:rPr>
                        <a:t>Εγκάυματα</a:t>
                      </a:r>
                      <a:r>
                        <a:rPr lang="el-GR" sz="1400" b="1" u="sng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l-GR" sz="1400" b="1" u="sng" dirty="0" err="1" smtClean="0">
                          <a:latin typeface="Arial" pitchFamily="34" charset="0"/>
                          <a:cs typeface="Arial" pitchFamily="34" charset="0"/>
                        </a:rPr>
                        <a:t>παγκρεατίτις</a:t>
                      </a:r>
                      <a:r>
                        <a:rPr lang="el-GR" sz="1400" b="1" u="sng" dirty="0" smtClean="0">
                          <a:latin typeface="Arial" pitchFamily="34" charset="0"/>
                          <a:cs typeface="Arial" pitchFamily="34" charset="0"/>
                        </a:rPr>
                        <a:t>, τραύμα (3</a:t>
                      </a:r>
                      <a:r>
                        <a:rPr lang="el-GR" sz="1400" b="1" u="sng" baseline="30000" dirty="0" smtClean="0">
                          <a:latin typeface="Arial" pitchFamily="34" charset="0"/>
                          <a:cs typeface="Arial" pitchFamily="34" charset="0"/>
                        </a:rPr>
                        <a:t>ος</a:t>
                      </a:r>
                      <a:r>
                        <a:rPr lang="el-GR" sz="1400" b="1" u="sng" dirty="0" smtClean="0">
                          <a:latin typeface="Arial" pitchFamily="34" charset="0"/>
                          <a:cs typeface="Arial" pitchFamily="34" charset="0"/>
                        </a:rPr>
                        <a:t> χώρος)</a:t>
                      </a:r>
                      <a:endParaRPr lang="el-G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" name="20 - TextBox"/>
                    <p:cNvSpPr txBox="1"/>
                    <p:nvPr/>
                  </p:nvSpPr>
                  <p:spPr>
                    <a:xfrm>
                      <a:off x="6477458" y="4039904"/>
                      <a:ext cx="1692000" cy="1754326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&lt;20 mmol/l</a:t>
                      </a: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Νεφρωσικό σύνδρομο</a:t>
                      </a: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Κίρρωση</a:t>
                      </a: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Καρδιακή ανεπάρκεια</a:t>
                      </a:r>
                      <a:endParaRPr lang="el-GR" b="1" baseline="30000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" name="23 - TextBox"/>
                    <p:cNvSpPr txBox="1"/>
                    <p:nvPr/>
                  </p:nvSpPr>
                  <p:spPr>
                    <a:xfrm>
                      <a:off x="4785082" y="4078813"/>
                      <a:ext cx="1584176" cy="1477328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&gt;20</a:t>
                      </a:r>
                      <a:r>
                        <a:rPr lang="en-US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mmol/l</a:t>
                      </a:r>
                      <a:endParaRPr lang="el-GR" b="1" u="sng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Οξεία ή Χρόνια Νεφρική Ανεπάρκεια</a:t>
                      </a:r>
                      <a:endParaRPr lang="el-GR" b="1" baseline="30000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" name="26 - TextBox"/>
                    <p:cNvSpPr txBox="1"/>
                    <p:nvPr/>
                  </p:nvSpPr>
                  <p:spPr>
                    <a:xfrm>
                      <a:off x="-12416" y="2924944"/>
                      <a:ext cx="1584176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Μέτρηση [</a:t>
                      </a:r>
                      <a:r>
                        <a:rPr lang="en-US" b="1" u="sng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] ούρων</a:t>
                      </a:r>
                      <a:endParaRPr lang="el-GR" b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" name="29 - TextBox"/>
                    <p:cNvSpPr txBox="1"/>
                    <p:nvPr/>
                  </p:nvSpPr>
                  <p:spPr>
                    <a:xfrm>
                      <a:off x="2411760" y="764704"/>
                      <a:ext cx="2592288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Εκτίμηση κατάστασης όγκου </a:t>
                      </a:r>
                    </a:p>
                  </p:txBody>
                </p:sp>
              </p:grpSp>
              <p:sp>
                <p:nvSpPr>
                  <p:cNvPr id="32" name="31 - TextBox"/>
                  <p:cNvSpPr txBox="1"/>
                  <p:nvPr/>
                </p:nvSpPr>
                <p:spPr>
                  <a:xfrm>
                    <a:off x="6507758" y="1733730"/>
                    <a:ext cx="1979712" cy="923330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latin typeface="Arial" pitchFamily="34" charset="0"/>
                        <a:cs typeface="Arial" pitchFamily="34" charset="0"/>
                      </a:rPr>
                      <a:t>Αύξηση ΕΞΥ</a:t>
                    </a:r>
                  </a:p>
                  <a:p>
                    <a:pPr algn="ctr"/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Ολικό Η</a:t>
                    </a:r>
                    <a:r>
                      <a:rPr lang="el-GR" b="1" baseline="-2500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</a:t>
                    </a:r>
                  </a:p>
                  <a:p>
                    <a:pPr algn="ctr"/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Ολικό 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Na</a:t>
                    </a:r>
                    <a:endParaRPr lang="el-GR" b="1" baseline="300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" name="34 - TextBox"/>
                <p:cNvSpPr txBox="1"/>
                <p:nvPr/>
              </p:nvSpPr>
              <p:spPr>
                <a:xfrm>
                  <a:off x="134542" y="4005064"/>
                  <a:ext cx="1692000" cy="264687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u="sng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&gt;20</a:t>
                  </a:r>
                  <a:r>
                    <a:rPr lang="en-US" b="1" u="sng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mmol/l</a:t>
                  </a:r>
                  <a:endParaRPr lang="el-GR" b="1" u="sng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l-GR" b="1" u="sng" dirty="0" smtClean="0">
                      <a:latin typeface="Arial" pitchFamily="34" charset="0"/>
                      <a:cs typeface="Arial" pitchFamily="34" charset="0"/>
                    </a:rPr>
                    <a:t>Νεφρικές απώλειες</a:t>
                  </a:r>
                </a:p>
                <a:p>
                  <a:pPr algn="ctr"/>
                  <a:r>
                    <a:rPr lang="el-GR" sz="1400" b="1" u="sng" dirty="0" smtClean="0">
                      <a:latin typeface="Arial" pitchFamily="34" charset="0"/>
                      <a:cs typeface="Arial" pitchFamily="34" charset="0"/>
                    </a:rPr>
                    <a:t>Διουρητικά</a:t>
                  </a:r>
                </a:p>
                <a:p>
                  <a:pPr algn="ctr"/>
                  <a:r>
                    <a:rPr lang="el-GR" sz="1400" b="1" u="sng" dirty="0" smtClean="0">
                      <a:latin typeface="Arial" pitchFamily="34" charset="0"/>
                      <a:cs typeface="Arial" pitchFamily="34" charset="0"/>
                    </a:rPr>
                    <a:t>Έλλειψη </a:t>
                  </a:r>
                  <a:r>
                    <a:rPr lang="el-GR" sz="1400" b="1" u="sng" dirty="0" err="1" smtClean="0">
                      <a:latin typeface="Arial" pitchFamily="34" charset="0"/>
                      <a:cs typeface="Arial" pitchFamily="34" charset="0"/>
                    </a:rPr>
                    <a:t>αλατοκορτ</a:t>
                  </a:r>
                  <a:r>
                    <a:rPr lang="el-GR" sz="1400" b="1" u="sng" dirty="0" smtClean="0">
                      <a:latin typeface="Arial" pitchFamily="34" charset="0"/>
                      <a:cs typeface="Arial" pitchFamily="34" charset="0"/>
                    </a:rPr>
                    <a:t>/</a:t>
                  </a:r>
                  <a:r>
                    <a:rPr lang="el-GR" sz="1400" b="1" u="sng" dirty="0" err="1" smtClean="0">
                      <a:latin typeface="Arial" pitchFamily="34" charset="0"/>
                      <a:cs typeface="Arial" pitchFamily="34" charset="0"/>
                    </a:rPr>
                    <a:t>δών</a:t>
                  </a:r>
                  <a:endParaRPr lang="el-GR" sz="1400" b="1" u="sng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Ωσμωτική διούρηση</a:t>
                  </a:r>
                </a:p>
                <a:p>
                  <a:pPr algn="ctr"/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Νεφροπάθεια με απώλεια άλατος</a:t>
                  </a:r>
                </a:p>
                <a:p>
                  <a:pPr algn="ctr"/>
                  <a:r>
                    <a:rPr lang="el-GR" sz="1400" b="1" dirty="0" err="1" smtClean="0">
                      <a:latin typeface="Arial" pitchFamily="34" charset="0"/>
                      <a:cs typeface="Arial" pitchFamily="34" charset="0"/>
                    </a:rPr>
                    <a:t>Κετονουρία</a:t>
                  </a:r>
                  <a:endParaRPr lang="el-GR" sz="1400" b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9" name="38 - TextBox"/>
              <p:cNvSpPr txBox="1"/>
              <p:nvPr/>
            </p:nvSpPr>
            <p:spPr>
              <a:xfrm>
                <a:off x="6702260" y="2926685"/>
                <a:ext cx="1584176" cy="646331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Μέτρηση [</a:t>
                </a:r>
                <a:r>
                  <a:rPr lang="en-US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Na</a:t>
                </a:r>
                <a:r>
                  <a:rPr lang="el-GR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] ούρων</a:t>
                </a:r>
                <a:endParaRPr lang="el-GR" b="1" baseline="30000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82 - Ομάδα"/>
            <p:cNvGrpSpPr/>
            <p:nvPr/>
          </p:nvGrpSpPr>
          <p:grpSpPr>
            <a:xfrm>
              <a:off x="881497" y="1411034"/>
              <a:ext cx="7381007" cy="4143366"/>
              <a:chOff x="881497" y="1411034"/>
              <a:chExt cx="7381007" cy="4143366"/>
            </a:xfrm>
          </p:grpSpPr>
          <p:sp>
            <p:nvSpPr>
              <p:cNvPr id="67" name="66 - TextBox"/>
              <p:cNvSpPr txBox="1"/>
              <p:nvPr/>
            </p:nvSpPr>
            <p:spPr>
              <a:xfrm>
                <a:off x="3779912" y="4077072"/>
                <a:ext cx="1728192" cy="1477328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SIADH</a:t>
                </a:r>
                <a:endParaRPr lang="el-GR" b="1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l-GR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Έλλειψη </a:t>
                </a:r>
                <a:r>
                  <a:rPr lang="el-GR" b="1" dirty="0" err="1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γλυκορτ</a:t>
                </a:r>
                <a:r>
                  <a:rPr lang="el-GR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l-GR" b="1" dirty="0" err="1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δών</a:t>
                </a:r>
                <a:endParaRPr lang="el-GR" b="1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l-GR" b="1" dirty="0" err="1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Υποθυρ</a:t>
                </a:r>
                <a:r>
                  <a:rPr lang="el-GR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l-GR" b="1" dirty="0" err="1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σμός</a:t>
                </a:r>
                <a:endParaRPr lang="el-GR" b="1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Stress</a:t>
                </a:r>
                <a:endParaRPr lang="el-GR" b="1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7" name="36 - Ευθύγραμμο βέλος σύνδεσης"/>
              <p:cNvCxnSpPr>
                <a:stCxn id="15" idx="2"/>
                <a:endCxn id="67" idx="0"/>
              </p:cNvCxnSpPr>
              <p:nvPr/>
            </p:nvCxnSpPr>
            <p:spPr>
              <a:xfrm flipH="1">
                <a:off x="4644008" y="2934059"/>
                <a:ext cx="6024" cy="1143013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- Ευθύγραμμο βέλος σύνδεσης"/>
              <p:cNvCxnSpPr>
                <a:stCxn id="9" idx="2"/>
                <a:endCxn id="27" idx="0"/>
              </p:cNvCxnSpPr>
              <p:nvPr/>
            </p:nvCxnSpPr>
            <p:spPr>
              <a:xfrm>
                <a:off x="1718394" y="2657060"/>
                <a:ext cx="324" cy="267884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- Ευθύγραμμο βέλος σύνδεσης"/>
              <p:cNvCxnSpPr>
                <a:stCxn id="30" idx="2"/>
                <a:endCxn id="15" idx="0"/>
              </p:cNvCxnSpPr>
              <p:nvPr/>
            </p:nvCxnSpPr>
            <p:spPr>
              <a:xfrm>
                <a:off x="4646950" y="1411035"/>
                <a:ext cx="3082" cy="322695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- Ευθύγραμμο βέλος σύνδεσης"/>
              <p:cNvCxnSpPr>
                <a:stCxn id="32" idx="2"/>
                <a:endCxn id="39" idx="0"/>
              </p:cNvCxnSpPr>
              <p:nvPr/>
            </p:nvCxnSpPr>
            <p:spPr>
              <a:xfrm flipH="1">
                <a:off x="7395302" y="2657060"/>
                <a:ext cx="3266" cy="269625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- Γωνιακή σύνδεση"/>
              <p:cNvCxnSpPr>
                <a:stCxn id="27" idx="2"/>
                <a:endCxn id="35" idx="0"/>
              </p:cNvCxnSpPr>
              <p:nvPr/>
            </p:nvCxnSpPr>
            <p:spPr>
              <a:xfrm rot="5400000">
                <a:off x="1083213" y="3369558"/>
                <a:ext cx="433789" cy="837222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- Γωνιακή σύνδεση"/>
              <p:cNvCxnSpPr>
                <a:stCxn id="27" idx="2"/>
                <a:endCxn id="18" idx="0"/>
              </p:cNvCxnSpPr>
              <p:nvPr/>
            </p:nvCxnSpPr>
            <p:spPr>
              <a:xfrm rot="16200000" flipH="1">
                <a:off x="2019317" y="3270676"/>
                <a:ext cx="433789" cy="1034986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- Γωνιακή σύνδεση"/>
              <p:cNvCxnSpPr>
                <a:stCxn id="39" idx="2"/>
                <a:endCxn id="24" idx="0"/>
              </p:cNvCxnSpPr>
              <p:nvPr/>
            </p:nvCxnSpPr>
            <p:spPr>
              <a:xfrm rot="5400000">
                <a:off x="6702861" y="3386371"/>
                <a:ext cx="505797" cy="879086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- Γωνιακή σύνδεση"/>
              <p:cNvCxnSpPr>
                <a:stCxn id="39" idx="2"/>
                <a:endCxn id="21" idx="0"/>
              </p:cNvCxnSpPr>
              <p:nvPr/>
            </p:nvCxnSpPr>
            <p:spPr>
              <a:xfrm rot="16200000" flipH="1">
                <a:off x="7595459" y="3372859"/>
                <a:ext cx="466888" cy="867202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- Γωνιακή σύνδεση"/>
              <p:cNvCxnSpPr>
                <a:stCxn id="30" idx="2"/>
                <a:endCxn id="9" idx="0"/>
              </p:cNvCxnSpPr>
              <p:nvPr/>
            </p:nvCxnSpPr>
            <p:spPr>
              <a:xfrm rot="5400000">
                <a:off x="3021325" y="108104"/>
                <a:ext cx="322695" cy="2928556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65 - Γωνιακή σύνδεση"/>
              <p:cNvCxnSpPr>
                <a:stCxn id="30" idx="2"/>
                <a:endCxn id="32" idx="0"/>
              </p:cNvCxnSpPr>
              <p:nvPr/>
            </p:nvCxnSpPr>
            <p:spPr>
              <a:xfrm rot="16200000" flipH="1">
                <a:off x="5861412" y="196573"/>
                <a:ext cx="322695" cy="2751618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69 - Ευθύγραμμο βέλος σύνδεσης"/>
              <p:cNvCxnSpPr/>
              <p:nvPr/>
            </p:nvCxnSpPr>
            <p:spPr>
              <a:xfrm>
                <a:off x="2411760" y="210287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71 - Ευθύγραμμο βέλος σύνδεσης"/>
              <p:cNvCxnSpPr/>
              <p:nvPr/>
            </p:nvCxnSpPr>
            <p:spPr>
              <a:xfrm>
                <a:off x="2504200" y="239018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- Ευθύγραμμο βέλος σύνδεσης"/>
              <p:cNvCxnSpPr/>
              <p:nvPr/>
            </p:nvCxnSpPr>
            <p:spPr>
              <a:xfrm>
                <a:off x="2339752" y="239090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- Ευθύγραμμο βέλος σύνδεσης"/>
              <p:cNvCxnSpPr/>
              <p:nvPr/>
            </p:nvCxnSpPr>
            <p:spPr>
              <a:xfrm flipV="1">
                <a:off x="8085402" y="209082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- Ευθύγραμμο βέλος σύνδεσης"/>
              <p:cNvCxnSpPr/>
              <p:nvPr/>
            </p:nvCxnSpPr>
            <p:spPr>
              <a:xfrm flipV="1">
                <a:off x="8252792" y="208788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- Ευθύγραμμο βέλος σύνδεσης"/>
              <p:cNvCxnSpPr/>
              <p:nvPr/>
            </p:nvCxnSpPr>
            <p:spPr>
              <a:xfrm flipV="1">
                <a:off x="8028384" y="236564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- Ευθύγραμμο βέλος σύνδεσης"/>
              <p:cNvCxnSpPr/>
              <p:nvPr/>
            </p:nvCxnSpPr>
            <p:spPr>
              <a:xfrm flipV="1">
                <a:off x="5292080" y="237591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- Ευθεία γραμμή σύνδεσης"/>
              <p:cNvCxnSpPr/>
              <p:nvPr/>
            </p:nvCxnSpPr>
            <p:spPr>
              <a:xfrm>
                <a:off x="5190092" y="2780928"/>
                <a:ext cx="21602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pitchFamily="34" charset="0"/>
                <a:cs typeface="Arial" pitchFamily="34" charset="0"/>
              </a:rPr>
              <a:t>Η κύριος </a:t>
            </a:r>
            <a:r>
              <a:rPr lang="el-GR" sz="2600" b="1" dirty="0" err="1" smtClean="0">
                <a:effectLst/>
                <a:latin typeface="Arial" pitchFamily="34" charset="0"/>
                <a:cs typeface="Arial" pitchFamily="34" charset="0"/>
              </a:rPr>
              <a:t>παθοφυσιολογικός</a:t>
            </a:r>
            <a:r>
              <a:rPr lang="el-GR" sz="2600" b="1" dirty="0" smtClean="0">
                <a:effectLst/>
                <a:latin typeface="Arial" pitchFamily="34" charset="0"/>
                <a:cs typeface="Arial" pitchFamily="34" charset="0"/>
              </a:rPr>
              <a:t> μηχανισμός περιλαμβάνει τη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μείωση του δραστικού όγκου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6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6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Μη ωσμωτική έκκριση βαζοπρεσίνης</a:t>
            </a:r>
            <a:r>
              <a:rPr lang="el-GR" sz="26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effectLst/>
                <a:latin typeface="Arial" pitchFamily="34" charset="0"/>
                <a:cs typeface="Arial" pitchFamily="34" charset="0"/>
              </a:rPr>
              <a:t>(ADH) </a:t>
            </a:r>
            <a:r>
              <a:rPr lang="el-GR" sz="2600" b="1" dirty="0" smtClean="0">
                <a:effectLst/>
                <a:latin typeface="Arial" pitchFamily="34" charset="0"/>
                <a:cs typeface="Arial" pitchFamily="34" charset="0"/>
              </a:rPr>
              <a:t>παρά την παρουσία </a:t>
            </a:r>
            <a:r>
              <a:rPr lang="el-GR" sz="2600" b="1" dirty="0" err="1" smtClean="0">
                <a:effectLst/>
                <a:latin typeface="Arial" pitchFamily="34" charset="0"/>
                <a:cs typeface="Arial" pitchFamily="34" charset="0"/>
              </a:rPr>
              <a:t>υπωσμωτικότητας</a:t>
            </a:r>
            <a:endParaRPr lang="el-GR" sz="2600" b="1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μείωση ΕΞΥ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924300" y="3212976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Ξηρότητα των βλεννογόνων, ελαττωμένη σπαργή δέρματος, απουσία ιδρώτα.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Ορθοστατική υπόταση με ελάττωση της Α.Π. και αύξηση των σφίξεων από την κατάκλιση στην όρθια θέση.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Η ορθοστατική ταχυκαρδία αποτελεί την πιο πρώιμη εκδήλωση.</a:t>
            </a:r>
          </a:p>
        </p:txBody>
      </p:sp>
      <p:grpSp>
        <p:nvGrpSpPr>
          <p:cNvPr id="21508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μείωση ΕΞΥ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654968" y="908720"/>
            <a:ext cx="783406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Κλινική Εικόνα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Εξωνεφρικές απώλειες (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ούρων&lt;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0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/l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)</a:t>
            </a:r>
            <a:endParaRPr lang="en-US" sz="26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Γαστρεντερικές (έμετοι, διάρροιες)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Ενδοκοιλιακές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(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περιτονίτις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ειλεός,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παγκρεατίτις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.)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Δερματικές (εφιδρώσεις, εγκαύματα)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Νεφρικές απώλειες (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ούρων &gt;20 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/l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Νεφροπάθειες (πολυουρική φάση ΟΝΑ)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Διουρητικά (κατάχρηση)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Ανεπάρκεια επινεφριδίων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Ωσμωτική διούρηση (μαννιτόλη, ουραιμία,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υπεργλυκ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.)</a:t>
            </a:r>
          </a:p>
        </p:txBody>
      </p:sp>
      <p:grpSp>
        <p:nvGrpSpPr>
          <p:cNvPr id="2253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μείωση ΕΞΥ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algn="ctr" eaLnBrk="1" hangingPunct="1">
              <a:buClr>
                <a:srgbClr val="C00000"/>
              </a:buClr>
              <a:buNone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Νεφρικές απώλειες (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ούρων &gt;20 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mEq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/l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u="sng" dirty="0" smtClean="0">
                <a:effectLst/>
                <a:latin typeface="Arial" pitchFamily="34" charset="0"/>
                <a:cs typeface="Arial" pitchFamily="34" charset="0"/>
              </a:rPr>
              <a:t>Διουρητικά (κατάχρηση)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Από τις συχνότερες αιτίες υπονατριαιμίας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Τα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θειαζιδικά διουρητικά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επηρεάζουν την αραιωτική ικανότητα των ούρων και συνεπώς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περιορίζουν τη δυνατότητα αποβολής ελευθέρου ύδατος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Τα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διουρητικά της αγκύλης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εμποδίζουν τη δημιουργία </a:t>
            </a:r>
            <a:r>
              <a:rPr lang="el-GR" sz="2400" b="1" dirty="0" err="1" smtClean="0">
                <a:effectLst/>
                <a:latin typeface="Arial" pitchFamily="34" charset="0"/>
                <a:cs typeface="Arial" pitchFamily="34" charset="0"/>
              </a:rPr>
              <a:t>υπερτονικότητας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στη μυελική μοίρα.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Η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ανταπόκριση στην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ADH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είναι περιορισμένη 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και αποβάλλεται ελεύθερο ύδωρ.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μείωση ΕΞΥ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algn="ctr" eaLnBrk="1" hangingPunct="1">
              <a:buClr>
                <a:srgbClr val="C00000"/>
              </a:buClr>
              <a:buNone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Νεφρικές απώλειες (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ούρων &gt;20 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mEq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/l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algn="ctr" eaLnBrk="1" hangingPunct="1">
              <a:buClr>
                <a:srgbClr val="C00000"/>
              </a:buClr>
              <a:buNone/>
            </a:pPr>
            <a:r>
              <a:rPr lang="el-GR" sz="2400" b="1" u="sng" dirty="0" smtClean="0">
                <a:effectLst/>
                <a:latin typeface="Arial" pitchFamily="34" charset="0"/>
                <a:cs typeface="Arial" pitchFamily="34" charset="0"/>
              </a:rPr>
              <a:t>Ωσμωτική διούρηση (γλυκόζη, μαννιτόλη, ουρία)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Ωσμωτικώς δραστικές μη επαναρροφήσιμες ουσίες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Αναγκαστική απέκκριση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Na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και απώλεια υγρών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Η απέκκριση των </a:t>
            </a:r>
            <a:r>
              <a:rPr lang="el-GR" sz="2400" b="1" dirty="0" err="1" smtClean="0">
                <a:effectLst/>
                <a:latin typeface="Arial" pitchFamily="34" charset="0"/>
                <a:cs typeface="Arial" pitchFamily="34" charset="0"/>
              </a:rPr>
              <a:t>κετονοσωμάτων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β-</a:t>
            </a:r>
            <a:r>
              <a:rPr lang="en-US" sz="2400" b="1" dirty="0" err="1" smtClean="0">
                <a:effectLst/>
                <a:latin typeface="Arial" pitchFamily="34" charset="0"/>
                <a:cs typeface="Arial" pitchFamily="34" charset="0"/>
              </a:rPr>
              <a:t>hydroxybutyrate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και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effectLst/>
                <a:latin typeface="Arial" pitchFamily="34" charset="0"/>
                <a:cs typeface="Arial" pitchFamily="34" charset="0"/>
              </a:rPr>
              <a:t>acetoacetate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επίσης προκαλούν νεφρική απώλεια 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2400" b="1" dirty="0" smtClean="0">
                <a:effectLst/>
                <a:latin typeface="Arial" pitchFamily="34" charset="0"/>
                <a:cs typeface="Arial" pitchFamily="34" charset="0"/>
              </a:rPr>
              <a:t> στη διαβητική κετοξέωση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el-GR" sz="24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μείωση ΕΞΥ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algn="ctr" eaLnBrk="1" hangingPunct="1">
              <a:buClr>
                <a:srgbClr val="C00000"/>
              </a:buClr>
              <a:buNone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Νεφρικές απώλειες (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ούρων &gt;20 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/l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u="sng" dirty="0" smtClean="0">
                <a:effectLst/>
                <a:latin typeface="Arial" charset="0"/>
                <a:cs typeface="Arial" charset="0"/>
              </a:rPr>
              <a:t>Ανεπάρκεια επινεφριδίων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200" b="1" dirty="0" smtClean="0"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Έκκριση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ADH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ως απάντηση στη μείωση του ΕΞΥ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Απώλεια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λόγω ελάττωσης των αλατοκορτικοειδών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μείωση ΕΞΥ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Μορφές Υπονατριαιμίας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83 - Ομάδα"/>
          <p:cNvGrpSpPr/>
          <p:nvPr/>
        </p:nvGrpSpPr>
        <p:grpSpPr>
          <a:xfrm>
            <a:off x="35496" y="764704"/>
            <a:ext cx="9073008" cy="5887238"/>
            <a:chOff x="35496" y="764704"/>
            <a:chExt cx="9073008" cy="5887238"/>
          </a:xfrm>
        </p:grpSpPr>
        <p:grpSp>
          <p:nvGrpSpPr>
            <p:cNvPr id="4" name="40 - Ομάδα"/>
            <p:cNvGrpSpPr/>
            <p:nvPr/>
          </p:nvGrpSpPr>
          <p:grpSpPr>
            <a:xfrm>
              <a:off x="35496" y="764704"/>
              <a:ext cx="9073008" cy="5887238"/>
              <a:chOff x="134542" y="764704"/>
              <a:chExt cx="9073008" cy="5887238"/>
            </a:xfrm>
          </p:grpSpPr>
          <p:grpSp>
            <p:nvGrpSpPr>
              <p:cNvPr id="5" name="36 - Ομάδα"/>
              <p:cNvGrpSpPr/>
              <p:nvPr/>
            </p:nvGrpSpPr>
            <p:grpSpPr>
              <a:xfrm>
                <a:off x="134542" y="764704"/>
                <a:ext cx="9073008" cy="5887238"/>
                <a:chOff x="134542" y="764704"/>
                <a:chExt cx="9073008" cy="5887238"/>
              </a:xfrm>
            </p:grpSpPr>
            <p:grpSp>
              <p:nvGrpSpPr>
                <p:cNvPr id="8" name="33 - Ομάδα"/>
                <p:cNvGrpSpPr/>
                <p:nvPr/>
              </p:nvGrpSpPr>
              <p:grpSpPr>
                <a:xfrm>
                  <a:off x="827584" y="764704"/>
                  <a:ext cx="8379966" cy="5456351"/>
                  <a:chOff x="827584" y="764704"/>
                  <a:chExt cx="8379966" cy="5456351"/>
                </a:xfrm>
              </p:grpSpPr>
              <p:grpSp>
                <p:nvGrpSpPr>
                  <p:cNvPr id="10" name="48 - Ομάδα"/>
                  <p:cNvGrpSpPr/>
                  <p:nvPr/>
                </p:nvGrpSpPr>
                <p:grpSpPr>
                  <a:xfrm>
                    <a:off x="827584" y="764704"/>
                    <a:ext cx="8379966" cy="5456351"/>
                    <a:chOff x="-210508" y="764704"/>
                    <a:chExt cx="8379966" cy="5456351"/>
                  </a:xfrm>
                </p:grpSpPr>
                <p:sp>
                  <p:nvSpPr>
                    <p:cNvPr id="9" name="8 - TextBox"/>
                    <p:cNvSpPr txBox="1"/>
                    <p:nvPr/>
                  </p:nvSpPr>
                  <p:spPr>
                    <a:xfrm>
                      <a:off x="-210508" y="1733730"/>
                      <a:ext cx="1979712" cy="923330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Μείωση ΕΞΥ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Η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" name="14 - TextBox"/>
                    <p:cNvSpPr txBox="1"/>
                    <p:nvPr/>
                  </p:nvSpPr>
                  <p:spPr>
                    <a:xfrm>
                      <a:off x="2882894" y="1733730"/>
                      <a:ext cx="1656184" cy="1200329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Φυσιολογικό ΕΞΥ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Η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" name="17 - TextBox"/>
                    <p:cNvSpPr txBox="1"/>
                    <p:nvPr/>
                  </p:nvSpPr>
                  <p:spPr>
                    <a:xfrm>
                      <a:off x="968658" y="4005064"/>
                      <a:ext cx="1692000" cy="221599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&lt;20 mmol/l</a:t>
                      </a: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Εξωνεφρικές απώλειες</a:t>
                      </a:r>
                    </a:p>
                    <a:p>
                      <a:pPr algn="ctr"/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Έμετοι </a:t>
                      </a:r>
                    </a:p>
                    <a:p>
                      <a:pPr algn="ctr"/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Διάρροιες</a:t>
                      </a:r>
                    </a:p>
                    <a:p>
                      <a:pPr algn="ctr"/>
                      <a:r>
                        <a:rPr lang="el-GR" sz="1400" b="1" u="sng" dirty="0" err="1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Εγκάυματα</a:t>
                      </a:r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l-GR" sz="1400" b="1" u="sng" dirty="0" err="1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παγκρεατίτις</a:t>
                      </a:r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τραύμα (3</a:t>
                      </a:r>
                      <a:r>
                        <a:rPr lang="el-GR" sz="1400" b="1" u="sng" baseline="30000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ος</a:t>
                      </a:r>
                      <a:r>
                        <a:rPr lang="el-GR" sz="1400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χώρος)</a:t>
                      </a:r>
                      <a:endParaRPr lang="el-GR" sz="1400" b="1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" name="20 - TextBox"/>
                    <p:cNvSpPr txBox="1"/>
                    <p:nvPr/>
                  </p:nvSpPr>
                  <p:spPr>
                    <a:xfrm>
                      <a:off x="6477458" y="4039904"/>
                      <a:ext cx="1692000" cy="1754326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&lt;20 mmol/l</a:t>
                      </a: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Νεφρωσικό σύνδρομο</a:t>
                      </a: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Κίρρωση</a:t>
                      </a: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Καρδιακή ανεπάρκεια</a:t>
                      </a:r>
                      <a:endParaRPr lang="el-GR" b="1" baseline="30000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" name="23 - TextBox"/>
                    <p:cNvSpPr txBox="1"/>
                    <p:nvPr/>
                  </p:nvSpPr>
                  <p:spPr>
                    <a:xfrm>
                      <a:off x="4785082" y="4078813"/>
                      <a:ext cx="1584176" cy="1477328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&gt;20</a:t>
                      </a:r>
                      <a:r>
                        <a:rPr lang="en-US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mmol/l</a:t>
                      </a:r>
                      <a:endParaRPr lang="el-GR" b="1" u="sng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Οξεία ή Χρόνια Νεφρική Ανεπάρκεια</a:t>
                      </a:r>
                      <a:endParaRPr lang="el-GR" b="1" baseline="30000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" name="26 - TextBox"/>
                    <p:cNvSpPr txBox="1"/>
                    <p:nvPr/>
                  </p:nvSpPr>
                  <p:spPr>
                    <a:xfrm>
                      <a:off x="-12416" y="2924944"/>
                      <a:ext cx="1584176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Μέτρηση [</a:t>
                      </a:r>
                      <a:r>
                        <a:rPr lang="en-US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el-GR" b="1" u="sng" dirty="0" smtClean="0">
                          <a:solidFill>
                            <a:schemeClr val="accent4">
                              <a:lumMod val="9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] ούρων</a:t>
                      </a:r>
                      <a:endParaRPr lang="el-GR" b="1" baseline="30000" dirty="0" smtClean="0">
                        <a:solidFill>
                          <a:schemeClr val="accent4">
                            <a:lumMod val="9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" name="29 - TextBox"/>
                    <p:cNvSpPr txBox="1"/>
                    <p:nvPr/>
                  </p:nvSpPr>
                  <p:spPr>
                    <a:xfrm>
                      <a:off x="2411760" y="764704"/>
                      <a:ext cx="2592288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Εκτίμηση κατάστασης όγκου </a:t>
                      </a:r>
                    </a:p>
                  </p:txBody>
                </p:sp>
              </p:grpSp>
              <p:sp>
                <p:nvSpPr>
                  <p:cNvPr id="32" name="31 - TextBox"/>
                  <p:cNvSpPr txBox="1"/>
                  <p:nvPr/>
                </p:nvSpPr>
                <p:spPr>
                  <a:xfrm>
                    <a:off x="6507758" y="1733730"/>
                    <a:ext cx="1979712" cy="923330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latin typeface="Arial" pitchFamily="34" charset="0"/>
                        <a:cs typeface="Arial" pitchFamily="34" charset="0"/>
                      </a:rPr>
                      <a:t>Αύξηση ΕΞΥ</a:t>
                    </a:r>
                  </a:p>
                  <a:p>
                    <a:pPr algn="ctr"/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Ολικό Η</a:t>
                    </a:r>
                    <a:r>
                      <a:rPr lang="el-GR" b="1" baseline="-2500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</a:t>
                    </a:r>
                  </a:p>
                  <a:p>
                    <a:pPr algn="ctr"/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Ολικό 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Na</a:t>
                    </a:r>
                    <a:endParaRPr lang="el-GR" b="1" baseline="300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" name="34 - TextBox"/>
                <p:cNvSpPr txBox="1"/>
                <p:nvPr/>
              </p:nvSpPr>
              <p:spPr>
                <a:xfrm>
                  <a:off x="134542" y="4005064"/>
                  <a:ext cx="1692000" cy="264687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&gt;20</a:t>
                  </a:r>
                  <a:r>
                    <a:rPr lang="en-US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mmol/l</a:t>
                  </a:r>
                  <a:endParaRPr lang="el-GR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l-GR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Νεφρικές απώλειες</a:t>
                  </a:r>
                </a:p>
                <a:p>
                  <a:pPr algn="ctr"/>
                  <a:r>
                    <a:rPr lang="el-GR" sz="1400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Διουρητικά</a:t>
                  </a:r>
                </a:p>
                <a:p>
                  <a:pPr algn="ctr"/>
                  <a:r>
                    <a:rPr lang="el-GR" sz="1400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Έλλειψη </a:t>
                  </a:r>
                  <a:r>
                    <a:rPr lang="el-GR" sz="1400" b="1" u="sng" dirty="0" err="1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αλατοκορτ</a:t>
                  </a:r>
                  <a:r>
                    <a:rPr lang="el-GR" sz="1400" b="1" u="sng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/</a:t>
                  </a:r>
                  <a:r>
                    <a:rPr lang="el-GR" sz="1400" b="1" u="sng" dirty="0" err="1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δών</a:t>
                  </a:r>
                  <a:endParaRPr lang="el-GR" sz="1400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l-GR" sz="1400" b="1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Ωσμωτική διούρηση</a:t>
                  </a:r>
                </a:p>
                <a:p>
                  <a:pPr algn="ctr"/>
                  <a:r>
                    <a:rPr lang="el-GR" sz="1400" b="1" dirty="0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Νεφροπάθεια με απώλεια άλατος</a:t>
                  </a:r>
                </a:p>
                <a:p>
                  <a:pPr algn="ctr"/>
                  <a:r>
                    <a:rPr lang="el-GR" sz="1400" b="1" dirty="0" err="1" smtClean="0">
                      <a:solidFill>
                        <a:schemeClr val="accent4">
                          <a:lumMod val="9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Κετονουρία</a:t>
                  </a:r>
                  <a:endParaRPr lang="el-GR" sz="1400" b="1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9" name="38 - TextBox"/>
              <p:cNvSpPr txBox="1"/>
              <p:nvPr/>
            </p:nvSpPr>
            <p:spPr>
              <a:xfrm>
                <a:off x="6702260" y="2926685"/>
                <a:ext cx="1584176" cy="646331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Μέτρηση [</a:t>
                </a:r>
                <a:r>
                  <a:rPr lang="en-US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Na</a:t>
                </a:r>
                <a:r>
                  <a:rPr lang="el-GR" b="1" u="sng" dirty="0" smtClean="0">
                    <a:solidFill>
                      <a:schemeClr val="accent4">
                        <a:lumMod val="9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] ούρων</a:t>
                </a:r>
                <a:endParaRPr lang="el-GR" b="1" baseline="30000" dirty="0" smtClean="0">
                  <a:solidFill>
                    <a:schemeClr val="accent4">
                      <a:lumMod val="9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82 - Ομάδα"/>
            <p:cNvGrpSpPr/>
            <p:nvPr/>
          </p:nvGrpSpPr>
          <p:grpSpPr>
            <a:xfrm>
              <a:off x="881497" y="1411034"/>
              <a:ext cx="7381007" cy="4143366"/>
              <a:chOff x="881497" y="1411034"/>
              <a:chExt cx="7381007" cy="4143366"/>
            </a:xfrm>
          </p:grpSpPr>
          <p:sp>
            <p:nvSpPr>
              <p:cNvPr id="67" name="66 - TextBox"/>
              <p:cNvSpPr txBox="1"/>
              <p:nvPr/>
            </p:nvSpPr>
            <p:spPr>
              <a:xfrm>
                <a:off x="3779912" y="4077072"/>
                <a:ext cx="1728192" cy="1477328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SIADH</a:t>
                </a:r>
                <a:endParaRPr lang="el-GR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l-GR" b="1" dirty="0" smtClean="0">
                    <a:latin typeface="Arial" pitchFamily="34" charset="0"/>
                    <a:cs typeface="Arial" pitchFamily="34" charset="0"/>
                  </a:rPr>
                  <a:t>Έλλειψη </a:t>
                </a:r>
                <a:r>
                  <a:rPr lang="el-GR" b="1" dirty="0" err="1" smtClean="0">
                    <a:latin typeface="Arial" pitchFamily="34" charset="0"/>
                    <a:cs typeface="Arial" pitchFamily="34" charset="0"/>
                  </a:rPr>
                  <a:t>γλυκορτ</a:t>
                </a:r>
                <a:r>
                  <a:rPr lang="el-GR" b="1" dirty="0" smtClean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l-GR" b="1" dirty="0" err="1" smtClean="0">
                    <a:latin typeface="Arial" pitchFamily="34" charset="0"/>
                    <a:cs typeface="Arial" pitchFamily="34" charset="0"/>
                  </a:rPr>
                  <a:t>δών</a:t>
                </a:r>
                <a:endParaRPr lang="el-GR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l-GR" b="1" dirty="0" err="1" smtClean="0">
                    <a:latin typeface="Arial" pitchFamily="34" charset="0"/>
                    <a:cs typeface="Arial" pitchFamily="34" charset="0"/>
                  </a:rPr>
                  <a:t>Υποθυρ</a:t>
                </a:r>
                <a:r>
                  <a:rPr lang="el-GR" b="1" dirty="0" smtClean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l-GR" b="1" dirty="0" err="1" smtClean="0">
                    <a:latin typeface="Arial" pitchFamily="34" charset="0"/>
                    <a:cs typeface="Arial" pitchFamily="34" charset="0"/>
                  </a:rPr>
                  <a:t>σμός</a:t>
                </a:r>
                <a:endParaRPr lang="el-GR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Stress</a:t>
                </a:r>
                <a:endParaRPr lang="el-GR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7" name="36 - Ευθύγραμμο βέλος σύνδεσης"/>
              <p:cNvCxnSpPr>
                <a:stCxn id="15" idx="2"/>
                <a:endCxn id="67" idx="0"/>
              </p:cNvCxnSpPr>
              <p:nvPr/>
            </p:nvCxnSpPr>
            <p:spPr>
              <a:xfrm flipH="1">
                <a:off x="4644008" y="2934059"/>
                <a:ext cx="6024" cy="1143013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- Ευθύγραμμο βέλος σύνδεσης"/>
              <p:cNvCxnSpPr>
                <a:stCxn id="9" idx="2"/>
                <a:endCxn id="27" idx="0"/>
              </p:cNvCxnSpPr>
              <p:nvPr/>
            </p:nvCxnSpPr>
            <p:spPr>
              <a:xfrm>
                <a:off x="1718394" y="2657060"/>
                <a:ext cx="324" cy="267884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- Ευθύγραμμο βέλος σύνδεσης"/>
              <p:cNvCxnSpPr>
                <a:stCxn id="30" idx="2"/>
                <a:endCxn id="15" idx="0"/>
              </p:cNvCxnSpPr>
              <p:nvPr/>
            </p:nvCxnSpPr>
            <p:spPr>
              <a:xfrm>
                <a:off x="4646950" y="1411035"/>
                <a:ext cx="3082" cy="322695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- Ευθύγραμμο βέλος σύνδεσης"/>
              <p:cNvCxnSpPr>
                <a:stCxn id="32" idx="2"/>
                <a:endCxn id="39" idx="0"/>
              </p:cNvCxnSpPr>
              <p:nvPr/>
            </p:nvCxnSpPr>
            <p:spPr>
              <a:xfrm flipH="1">
                <a:off x="7395302" y="2657060"/>
                <a:ext cx="3266" cy="269625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- Γωνιακή σύνδεση"/>
              <p:cNvCxnSpPr>
                <a:stCxn id="27" idx="2"/>
                <a:endCxn id="35" idx="0"/>
              </p:cNvCxnSpPr>
              <p:nvPr/>
            </p:nvCxnSpPr>
            <p:spPr>
              <a:xfrm rot="5400000">
                <a:off x="1083213" y="3369558"/>
                <a:ext cx="433789" cy="837222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- Γωνιακή σύνδεση"/>
              <p:cNvCxnSpPr>
                <a:stCxn id="27" idx="2"/>
                <a:endCxn id="18" idx="0"/>
              </p:cNvCxnSpPr>
              <p:nvPr/>
            </p:nvCxnSpPr>
            <p:spPr>
              <a:xfrm rot="16200000" flipH="1">
                <a:off x="2019317" y="3270676"/>
                <a:ext cx="433789" cy="1034986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- Γωνιακή σύνδεση"/>
              <p:cNvCxnSpPr>
                <a:stCxn id="39" idx="2"/>
                <a:endCxn id="24" idx="0"/>
              </p:cNvCxnSpPr>
              <p:nvPr/>
            </p:nvCxnSpPr>
            <p:spPr>
              <a:xfrm rot="5400000">
                <a:off x="6702861" y="3386371"/>
                <a:ext cx="505797" cy="879086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- Γωνιακή σύνδεση"/>
              <p:cNvCxnSpPr>
                <a:stCxn id="39" idx="2"/>
                <a:endCxn id="21" idx="0"/>
              </p:cNvCxnSpPr>
              <p:nvPr/>
            </p:nvCxnSpPr>
            <p:spPr>
              <a:xfrm rot="16200000" flipH="1">
                <a:off x="7595459" y="3372859"/>
                <a:ext cx="466888" cy="867202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- Γωνιακή σύνδεση"/>
              <p:cNvCxnSpPr>
                <a:stCxn id="30" idx="2"/>
                <a:endCxn id="9" idx="0"/>
              </p:cNvCxnSpPr>
              <p:nvPr/>
            </p:nvCxnSpPr>
            <p:spPr>
              <a:xfrm rot="5400000">
                <a:off x="3021325" y="108104"/>
                <a:ext cx="322695" cy="2928556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65 - Γωνιακή σύνδεση"/>
              <p:cNvCxnSpPr>
                <a:stCxn id="30" idx="2"/>
                <a:endCxn id="32" idx="0"/>
              </p:cNvCxnSpPr>
              <p:nvPr/>
            </p:nvCxnSpPr>
            <p:spPr>
              <a:xfrm rot="16200000" flipH="1">
                <a:off x="5861412" y="196573"/>
                <a:ext cx="322695" cy="2751618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69 - Ευθύγραμμο βέλος σύνδεσης"/>
              <p:cNvCxnSpPr/>
              <p:nvPr/>
            </p:nvCxnSpPr>
            <p:spPr>
              <a:xfrm>
                <a:off x="2411760" y="210287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71 - Ευθύγραμμο βέλος σύνδεσης"/>
              <p:cNvCxnSpPr/>
              <p:nvPr/>
            </p:nvCxnSpPr>
            <p:spPr>
              <a:xfrm>
                <a:off x="2504200" y="239018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- Ευθύγραμμο βέλος σύνδεσης"/>
              <p:cNvCxnSpPr/>
              <p:nvPr/>
            </p:nvCxnSpPr>
            <p:spPr>
              <a:xfrm>
                <a:off x="2339752" y="239090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- Ευθύγραμμο βέλος σύνδεσης"/>
              <p:cNvCxnSpPr/>
              <p:nvPr/>
            </p:nvCxnSpPr>
            <p:spPr>
              <a:xfrm flipV="1">
                <a:off x="8085402" y="209082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- Ευθύγραμμο βέλος σύνδεσης"/>
              <p:cNvCxnSpPr/>
              <p:nvPr/>
            </p:nvCxnSpPr>
            <p:spPr>
              <a:xfrm flipV="1">
                <a:off x="8252792" y="208788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- Ευθύγραμμο βέλος σύνδεσης"/>
              <p:cNvCxnSpPr/>
              <p:nvPr/>
            </p:nvCxnSpPr>
            <p:spPr>
              <a:xfrm flipV="1">
                <a:off x="8028384" y="236564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- Ευθύγραμμο βέλος σύνδεσης"/>
              <p:cNvCxnSpPr/>
              <p:nvPr/>
            </p:nvCxnSpPr>
            <p:spPr>
              <a:xfrm flipV="1">
                <a:off x="5292080" y="237591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- Ευθεία γραμμή σύνδεσης"/>
              <p:cNvCxnSpPr/>
              <p:nvPr/>
            </p:nvCxnSpPr>
            <p:spPr>
              <a:xfrm>
                <a:off x="5190092" y="2780928"/>
                <a:ext cx="21602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96944" cy="4114800"/>
          </a:xfrm>
        </p:spPr>
        <p:txBody>
          <a:bodyPr/>
          <a:lstStyle/>
          <a:p>
            <a:pPr algn="ctr" eaLnBrk="1" hangingPunct="1">
              <a:buClr>
                <a:srgbClr val="C00000"/>
              </a:buClr>
              <a:buNone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Ελαττωμένη αποβολή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lang="en-US" sz="2600" b="1" baseline="-25000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O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(+),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φυσιολογικό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Ύποθυρεοειδισμός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ανεπάρκεια γλυκοκορτικοειδών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Σύνδρομο απρόσφορης έκκρισης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ADH (SIADH)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Ελάττωση διούρησης (παροδική αύξηση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ADH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) : πόνος,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stress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φάρμακα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Σοβαρή πολυδυψία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5604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φυσιολογικό ΕΞΥ χωρίς οίδημα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Συνήθως μυξοιδηματικό κώμα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Η ελάττωση του όγκου παλμού </a:t>
            </a:r>
          </a:p>
          <a:p>
            <a:pPr algn="ctr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Μη ωσμωτική έκκριση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ADH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με ενεργοποίηση των τασεϋποδοχέων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Χορήγηση θυρεοειδικών ορμονών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φυσιολογικό ΕΞΥ χωρίς οίδημα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Υποθυρεοειδισμός</a:t>
            </a:r>
          </a:p>
        </p:txBody>
      </p:sp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440506" y="4797152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Θεραπευτικά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55083" y="3356992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Επαναρρόφηση Νατρίου στο σωληνάριο</a:t>
              </a:r>
              <a:endParaRPr lang="el-GR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8" name="Picture 4" descr="f007-07-A04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40582" y="1196751"/>
            <a:ext cx="6675036" cy="50400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62472"/>
            <a:ext cx="8507288" cy="4114800"/>
          </a:xfrm>
        </p:spPr>
        <p:txBody>
          <a:bodyPr/>
          <a:lstStyle/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u="sng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Κακοήθειες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: πνεύμονα, 12δαχτύλου, παγκρέατος, προστάτη, λέμφωμα, σάρκωμα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u="sng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Πνευμονοπάθειες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: πνευμονία,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πν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. απόστημα,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TBC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ασπεργίλωση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u="sng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Διατ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lang="el-GR" sz="2400" b="1" u="sng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ΚΝΣ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: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μινιγγίτις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εγκεφαλίτις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απόστημα, ΑΕΕ, όγκος, τραύμα, σ.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Guillain-Barre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u="sng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Φάρμακα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: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κλοφιβράτη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κυκλοφωσφαμίδη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νικοτίνη, μορφίνη, βαρβιτουρικά,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καρβαμεζεπίνη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αμιτριπτυλίνη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ινδομεθακίνη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ακεταμινοφένη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</a:t>
            </a:r>
          </a:p>
        </p:txBody>
      </p:sp>
      <p:grpSp>
        <p:nvGrpSpPr>
          <p:cNvPr id="26628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φυσιολογικό ΕΞΥ χωρίς οίδημα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Σύνδρομο</a:t>
            </a:r>
            <a:r>
              <a:rPr kumimoji="0" lang="el-G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απρόσφορης έκκρισης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ADH</a:t>
            </a:r>
            <a:r>
              <a:rPr kumimoji="0" lang="el-G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SIADH)</a:t>
            </a:r>
            <a:r>
              <a:rPr kumimoji="0" lang="el-G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ΥΝ και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υπωσμωτικότητα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πλάσματος (&lt;270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Ο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sm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Κλινικά ευογκαιμία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ΩΠ ούρων &gt; 100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mOsm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/Kg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Απουσία διουρητικών φαρμάκων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Φυσιολογική λειτουργία νεφρών, επινεφριδίων και θυρεοειδούς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Η ΥΝ και το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ούρων ελαττώνονται με περιορισμό των υγρών</a:t>
            </a:r>
          </a:p>
        </p:txBody>
      </p:sp>
      <p:grpSp>
        <p:nvGrpSpPr>
          <p:cNvPr id="2765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ΥΝ με φυσιολογικό ΕΞΥ χωρίς οίδημα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SIADH</a:t>
            </a:r>
            <a:r>
              <a:rPr lang="en-US" sz="2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sz="28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Διαγνωστικά κριτήρια</a:t>
            </a:r>
            <a:r>
              <a:rPr kumimoji="0" lang="el-G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3096369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Υπολογίζουμε την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ΩΠ πλάσματος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Αυξημένη ή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κφ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ΩΠ (ωσμωτική ΥΝ ή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ψευδοϋπονατριαιμία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Μειωμένη ΩΠ : υπονατριαιμία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Εκτίμηση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του όγκου του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ΕΞΥ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με βάση το ιστορικό και τη φυσική εξέταση</a:t>
            </a:r>
          </a:p>
        </p:txBody>
      </p:sp>
      <p:grpSp>
        <p:nvGrpSpPr>
          <p:cNvPr id="29700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Διαγνωστική προσέγγιση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968875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Μέτρηση ουρίας και κρεατινίνης ορού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6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Μέτρηση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ούρων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Όταν το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ούρων &lt; 20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η ΥΝ πιθανόν οφείλεται σε οιδηματώδεις καταστάσεις ή εξωνεφρικές απώλειες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Όταν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ούρων &gt; 20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νεφρικές απώλειες,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SIADH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Διαγνωστική προσέγγιση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Της συμπτωματικής ΥΝ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Αιτιολογική ειδική θεραπεία</a:t>
            </a:r>
          </a:p>
        </p:txBody>
      </p:sp>
      <p:grpSp>
        <p:nvGrpSpPr>
          <p:cNvPr id="30724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Θεραπευτικές επιλογές στην 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ΥΝ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Σε συμπτωματική ΥΝ με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&lt;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125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με συνύπαρξη σπασμών,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stupor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ή κώμα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charset="0"/>
                <a:cs typeface="Arial" charset="0"/>
              </a:rPr>
              <a:t>χορήγηση 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υπέρτονου ορού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NaCl 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3%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Ρυθμός διόρθωσης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1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/ώρα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για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4-6 ώρες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[δηλ. αύξηση της [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] κατά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4-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6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]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Κατόπιν ο ρυθμός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0,5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με όριο τα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8-10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ημερησίως</a:t>
            </a:r>
          </a:p>
        </p:txBody>
      </p:sp>
      <p:grpSp>
        <p:nvGrpSpPr>
          <p:cNvPr id="31748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Θεραπευτικές επιλογές στην ΥΝ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Οξεία συμπτωματική ΥΝ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Χορήγηση δ/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τος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1000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ml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NaCl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3%</a:t>
            </a: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Αύξηση της [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] = 513 – [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Na]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ορού  </a:t>
            </a: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None/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                        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     ολικό νερό σώματος + 1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Το 513 αναφέρεται στη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[Na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] σε δ/α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NaCl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3%</a:t>
            </a:r>
          </a:p>
          <a:p>
            <a:pPr lvl="1" algn="ctr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Ολικό νερό σώματος = 0,6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x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ΣΒ </a:t>
            </a:r>
          </a:p>
          <a:p>
            <a:pPr lvl="1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Άνδρας 70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kg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με [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] ορού 110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/l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.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Η [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] μετά από χορήγηση 1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L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δ/τος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NaCl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3% θα αυξηθεί κατά</a:t>
            </a:r>
          </a:p>
          <a:p>
            <a:pPr lvl="1" eaLnBrk="1" hangingPunct="1">
              <a:buClr>
                <a:srgbClr val="C00000"/>
              </a:buClr>
              <a:buNone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513-110/0,6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x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70 + 1= 403/43= 9,4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meq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l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None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3347864" y="2708920"/>
            <a:ext cx="3168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1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Υπολογισμός αναγκαίας ποσότητας 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Na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03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Συν. Κεντρικής Γεφυρικής Μυελινόλυσης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6610" y="836712"/>
            <a:ext cx="7217205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547664" y="3789040"/>
            <a:ext cx="6120680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114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Διαταραχή στην περιοχή της γέφυρας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6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err="1" smtClean="0">
                <a:effectLst/>
                <a:latin typeface="Arial" charset="0"/>
                <a:cs typeface="Arial" charset="0"/>
              </a:rPr>
              <a:t>Παραπάρεση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ή </a:t>
            </a:r>
            <a:r>
              <a:rPr lang="el-GR" sz="2600" b="1" dirty="0" err="1" smtClean="0">
                <a:effectLst/>
                <a:latin typeface="Arial" charset="0"/>
                <a:cs typeface="Arial" charset="0"/>
              </a:rPr>
              <a:t>τετραπάρεση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, δυσαρθρία, δυσφαγία, κώμα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6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Παράγοντες κινδύνου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Αύξηση πάνω από 12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της [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] τις πρώτες 24 ώρες</a:t>
            </a:r>
          </a:p>
        </p:txBody>
      </p:sp>
      <p:grpSp>
        <p:nvGrpSpPr>
          <p:cNvPr id="3277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Συν. Κεντρικής Γεφυρικής Μυελινόλυσης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328120"/>
          </a:xfrm>
        </p:spPr>
        <p:txBody>
          <a:bodyPr/>
          <a:lstStyle/>
          <a:p>
            <a:pPr algn="ctr" eaLnBrk="1" hangingPunct="1">
              <a:buClr>
                <a:srgbClr val="C00000"/>
              </a:buClr>
              <a:buNone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Ολικό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(+),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lang="en-US" sz="2600" b="1" baseline="-25000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O (++)</a:t>
            </a:r>
            <a:endParaRPr lang="el-GR" sz="26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Περιορισμός των υγρών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1-1.5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ημέρα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Περιορισμός της κατανάλωσης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NaCl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Χορήγηση διουρητικών της αγκύλης (φουροσεμίδη)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ΔΕΝ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γίνεται χορήγηση υπέρτονων δ/μάτων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εκτός της βαριάς ΥΝ με σπασμούς,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stupor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ή κώμα</a:t>
            </a:r>
          </a:p>
        </p:txBody>
      </p:sp>
      <p:grpSp>
        <p:nvGrpSpPr>
          <p:cNvPr id="36869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3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Θεραπευτικές επιλογές στην ΥΝ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Θεραπεία σε </a:t>
            </a:r>
            <a:r>
              <a:rPr lang="el-G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Αύξηση ΕΞΥ</a:t>
            </a:r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και οίδημα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2428875" y="2372619"/>
            <a:ext cx="0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2428875" y="4797152"/>
            <a:ext cx="0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Ισοζύγιο Νατρίου και νεφρός</a:t>
              </a:r>
              <a:endParaRPr lang="el-GR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1958" y="1484785"/>
            <a:ext cx="710061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rgbClr val="C00000"/>
              </a:buClr>
              <a:buNone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Ολικό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(--),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lang="en-US" sz="2600" b="1" baseline="-25000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(-)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6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Η θεραπεία αποσκοπεί στην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αποκατάσταση του ενεργού κυκλοφορούντος όγκου πλάσματος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(αναστέλλεται η έκκριση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ADH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απεκκρίνεται ελεύθερο ύδωρ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Χορήγηση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ισότονων ορών (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NaCl 0.9%)</a:t>
            </a:r>
            <a:endParaRPr lang="el-GR" sz="24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Αν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&lt; 125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και με συμπτώματα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χορήγηση και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NaCl 3%</a:t>
            </a:r>
            <a:endParaRPr lang="en-US" sz="2400" b="1" baseline="-25000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37893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Θεραπευτικές επιλογές στην ΥΝ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Θεραπεία σε Μείωση ΕΞΥ (Αφυδάτωση)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471988"/>
          </a:xfrm>
        </p:spPr>
        <p:txBody>
          <a:bodyPr/>
          <a:lstStyle/>
          <a:p>
            <a:pPr algn="ctr" eaLnBrk="1" hangingPunct="1">
              <a:buClr>
                <a:srgbClr val="C00000"/>
              </a:buClr>
              <a:buNone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Ολικό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σώματος φυσιολογικό</a:t>
            </a:r>
          </a:p>
          <a:p>
            <a:pPr algn="ctr" eaLnBrk="1" hangingPunct="1">
              <a:buClr>
                <a:srgbClr val="C00000"/>
              </a:buClr>
              <a:buNone/>
            </a:pPr>
            <a:endParaRPr lang="el-GR" sz="26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Η θεραπεία στοχεύει την υποκείμενη διαταραχή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Σε υποθυρεοειδισμό χορήγηση θυροξίνης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Χορήγηση γλυκοκορτικοειδών σε ανεπάρκεια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Σε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χρόνιο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SIADH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περιορισμό των υγρών σε 0.5-1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αν δεν πετύχει,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χορ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.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Demeclocycline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600-1200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mg/h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που προκαλεί νεφρογενή 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άποιο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διαβήτη, ή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Li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ή ανταγωνιστές των υποδοχέων της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ADH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(</a:t>
            </a:r>
            <a:r>
              <a:rPr lang="el-GR" sz="2400" b="1" dirty="0" err="1" smtClean="0">
                <a:effectLst/>
                <a:latin typeface="Arial" charset="0"/>
                <a:cs typeface="Arial" charset="0"/>
              </a:rPr>
              <a:t>βαπτάνες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38916" name="AutoShape 5"/>
          <p:cNvSpPr>
            <a:spLocks noChangeArrowheads="1"/>
          </p:cNvSpPr>
          <p:nvPr/>
        </p:nvSpPr>
        <p:spPr bwMode="auto">
          <a:xfrm>
            <a:off x="7308850" y="620713"/>
            <a:ext cx="142875" cy="360362"/>
          </a:xfrm>
          <a:prstGeom prst="up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b="1">
              <a:latin typeface="Arial" charset="0"/>
              <a:cs typeface="Arial" charset="0"/>
            </a:endParaRPr>
          </a:p>
        </p:txBody>
      </p:sp>
      <p:grpSp>
        <p:nvGrpSpPr>
          <p:cNvPr id="38917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1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Θεραπευτικές επιλογές στην ΥΝ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Θεραπεία σε </a:t>
            </a:r>
            <a:r>
              <a:rPr lang="el-G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Φυσιολογικό ΕΞΥ</a:t>
            </a:r>
            <a:endParaRPr lang="el-GR" sz="28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1148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Συμπτώματα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Συνήθως σε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[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&lt;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125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ή σε ταχεία μείωση</a:t>
            </a:r>
            <a:endParaRPr lang="en-US" sz="35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3200" b="1" dirty="0" smtClean="0">
                <a:effectLst/>
                <a:latin typeface="Arial" pitchFamily="34" charset="0"/>
                <a:cs typeface="Arial" pitchFamily="34" charset="0"/>
              </a:rPr>
              <a:t>κεφαλαλγία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l-GR" sz="3200" b="1" dirty="0" smtClean="0">
                <a:effectLst/>
                <a:latin typeface="Arial" pitchFamily="34" charset="0"/>
                <a:cs typeface="Arial" pitchFamily="34" charset="0"/>
              </a:rPr>
              <a:t>διαταραχές συνείδησης, λήθαργο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l-GR" sz="3200" b="1" dirty="0" smtClean="0">
                <a:effectLst/>
                <a:latin typeface="Arial" pitchFamily="34" charset="0"/>
                <a:cs typeface="Arial" pitchFamily="34" charset="0"/>
              </a:rPr>
              <a:t>σπασμοί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l-GR" sz="3200" b="1" dirty="0" smtClean="0">
                <a:effectLst/>
                <a:latin typeface="Arial" pitchFamily="34" charset="0"/>
                <a:cs typeface="Arial" pitchFamily="34" charset="0"/>
              </a:rPr>
              <a:t>κώμα</a:t>
            </a:r>
            <a:endParaRPr lang="en-US" sz="32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l-GR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Προσέγγιση σε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στάδια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1) </a:t>
            </a:r>
            <a:r>
              <a:rPr lang="el-GR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Εκτίμηση της κατάστασης όγκου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2) </a:t>
            </a:r>
            <a:r>
              <a:rPr lang="el-GR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Εκτίμηση της ΩΠ ορού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el-GR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Έλεγχος του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ούρων</a:t>
            </a:r>
            <a:endParaRPr lang="en-US" sz="32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3500" b="1" dirty="0" smtClean="0">
                <a:effectLst/>
                <a:latin typeface="Arial" pitchFamily="34" charset="0"/>
                <a:cs typeface="Arial" pitchFamily="34" charset="0"/>
              </a:rPr>
              <a:t>Η θεραπευτικές επιλογές είναι ανάλογες της αιτιολογίας και σε κάθε περίπτωση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η διόρθωση πρέπει να γίνεται σταδιακά </a:t>
            </a:r>
            <a:r>
              <a:rPr lang="el-GR" sz="3500" b="1" dirty="0" smtClean="0">
                <a:effectLst/>
                <a:latin typeface="Arial" pitchFamily="34" charset="0"/>
                <a:cs typeface="Arial" pitchFamily="34" charset="0"/>
              </a:rPr>
              <a:t>για την πρόληψη της </a:t>
            </a:r>
            <a:r>
              <a:rPr lang="el-GR" sz="3500" b="1" dirty="0" err="1" smtClean="0">
                <a:effectLst/>
                <a:latin typeface="Arial" pitchFamily="34" charset="0"/>
                <a:cs typeface="Arial" pitchFamily="34" charset="0"/>
              </a:rPr>
              <a:t>απομυελίνωσης</a:t>
            </a:r>
            <a:r>
              <a:rPr lang="el-GR" sz="3500" b="1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en-US" sz="3500" b="1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Τι πρέπει να θυμάμαι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19081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Κλινικά περιστατικά  </a:t>
            </a:r>
            <a:endParaRPr lang="el-GR" sz="4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5328592" cy="453920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Ασθενής 72 ετών παρουσιάζεται στο ΤΕΠ με έντονη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δύσπνοια – </a:t>
            </a:r>
            <a:r>
              <a:rPr lang="el-GR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ορθόπνοια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Από το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ατομικό αναμνηστικό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αναφέρεται ΟΕΜ προ 3ετίας και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καρδιακή ανεπάρκεια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με διάχυτη υποκινησία της ΑΡ κοιλίας και κλάσμα εξώθηση 35%.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Κλινικό Περιστατικό 1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7346" name="Picture 2" descr="C:\Users\mpapasotiriou\Documents\ERGASIES\ΟΜΙΛΙΕΣ ΣΕ ΣΥΝΕΔΡΙΑ-ΜΑΘΗΜΑΤΑ\Υπονατριαιμία\Combinped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1124744"/>
            <a:ext cx="3203848" cy="3142483"/>
          </a:xfrm>
          <a:prstGeom prst="rect">
            <a:avLst/>
          </a:prstGeom>
          <a:noFill/>
        </p:spPr>
      </p:pic>
      <p:pic>
        <p:nvPicPr>
          <p:cNvPr id="57347" name="Picture 3" descr="C:\Users\mpapasotiriou\Documents\ERGASIES\ΟΜΙΛΙΕΣ ΣΕ ΣΥΝΕΔΡΙΑ-ΜΑΘΗΜΑΤΑ\Υπονατριαιμία\16968t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0138" y="4365104"/>
            <a:ext cx="3323861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5328592" cy="4896544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Η αγωγή που του έχει χορηγηθεί περιλαμβάνει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000" b="1" dirty="0" smtClean="0">
                <a:effectLst/>
                <a:latin typeface="Arial" charset="0"/>
                <a:cs typeface="Arial" charset="0"/>
              </a:rPr>
              <a:t>Διουρητικό της αγκύλης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000" b="1" dirty="0" smtClean="0">
                <a:effectLst/>
                <a:latin typeface="Arial" charset="0"/>
                <a:cs typeface="Arial" charset="0"/>
              </a:rPr>
              <a:t>β-αποκλειστή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000" b="1" dirty="0" smtClean="0">
                <a:effectLst/>
                <a:latin typeface="Arial" charset="0"/>
                <a:cs typeface="Arial" charset="0"/>
              </a:rPr>
              <a:t>α-ΜΕΑ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000" b="1" dirty="0" smtClean="0">
                <a:effectLst/>
                <a:latin typeface="Arial" charset="0"/>
                <a:cs typeface="Arial" charset="0"/>
              </a:rPr>
              <a:t>Στατίνη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Ωστόσο οι συγγενείς του ασθενούς αναφέρουν έχει διακόψει την αγωγή από 2 εβδομάδες περίπου, οπότε και άρχισε να εμφανίζει σταδιακή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αύξηση σωματικού βάρους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οίδημα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που δεν προϋπήρχε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Κλινικό Περιστατικό 1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7346" name="Picture 2" descr="C:\Users\mpapasotiriou\Documents\ERGASIES\ΟΜΙΛΙΕΣ ΣΕ ΣΥΝΕΔΡΙΑ-ΜΑΘΗΜΑΤΑ\Υπονατριαιμία\Combinped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1124744"/>
            <a:ext cx="3203848" cy="3142483"/>
          </a:xfrm>
          <a:prstGeom prst="rect">
            <a:avLst/>
          </a:prstGeom>
          <a:noFill/>
        </p:spPr>
      </p:pic>
      <p:pic>
        <p:nvPicPr>
          <p:cNvPr id="57347" name="Picture 3" descr="C:\Users\mpapasotiriou\Documents\ERGASIES\ΟΜΙΛΙΕΣ ΣΕ ΣΥΝΕΔΡΙΑ-ΜΑΘΗΜΑΤΑ\Υπονατριαιμία\16968t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0138" y="4365104"/>
            <a:ext cx="3323861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Εργαστηριακός έλεγχος εισαγωγής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Group 3"/>
          <p:cNvGraphicFramePr>
            <a:graphicFrameLocks noGrp="1"/>
          </p:cNvGraphicFramePr>
          <p:nvPr>
            <p:ph idx="1"/>
          </p:nvPr>
        </p:nvGraphicFramePr>
        <p:xfrm>
          <a:off x="827584" y="1412776"/>
          <a:ext cx="7543800" cy="4754880"/>
        </p:xfrm>
        <a:graphic>
          <a:graphicData uri="http://schemas.openxmlformats.org/drawingml/2006/table">
            <a:tbl>
              <a:tblPr/>
              <a:tblGrid>
                <a:gridCol w="4560888"/>
                <a:gridCol w="29829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Αιματοκρίτης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36 %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Λευκά αιμοσφαίρια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7500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l-GR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Ουρία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Κρεατινίνη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Γλυκόζη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Νάτριο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126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Κάλιο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Λευκώματα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8.6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Αλβουμίνη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SGOT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SGPT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LDH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417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CPK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3096369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Υπολογίζουμε την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ΩΠ πλάσματος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ΩΠ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 (</a:t>
            </a:r>
            <a:r>
              <a:rPr lang="en-US" sz="2600" b="1" dirty="0" err="1" smtClean="0">
                <a:effectLst/>
                <a:latin typeface="Arial" charset="0"/>
                <a:cs typeface="Arial" charset="0"/>
              </a:rPr>
              <a:t>mOsm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/kg) = 2[Na]+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γλυκόζη/18+ουρία/6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Εκτίμηση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του όγκου του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ΕΞΥ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με βάση το ιστορικό και τη φυσική εξέταση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Διαφορική διάγνωση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" name="2 - Θέση κειμένου"/>
          <p:cNvSpPr txBox="1">
            <a:spLocks/>
          </p:cNvSpPr>
          <p:nvPr/>
        </p:nvSpPr>
        <p:spPr bwMode="auto">
          <a:xfrm>
            <a:off x="293548" y="4869160"/>
            <a:ext cx="273630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Μείωση ΕΞΥ?</a:t>
            </a:r>
            <a:r>
              <a:rPr lang="el-GR" sz="24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3203848" y="4869160"/>
            <a:ext cx="273630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Φυσιολ. ΕΞΥ?</a:t>
            </a:r>
            <a:endParaRPr lang="el-GR" sz="24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6084168" y="4869160"/>
            <a:ext cx="273630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Αυξημένο ΕΞΥ?</a:t>
            </a:r>
            <a:endParaRPr lang="el-GR" sz="24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2 - Θέση κειμένου"/>
          <p:cNvSpPr txBox="1">
            <a:spLocks/>
          </p:cNvSpPr>
          <p:nvPr/>
        </p:nvSpPr>
        <p:spPr bwMode="auto">
          <a:xfrm>
            <a:off x="2411760" y="2780928"/>
            <a:ext cx="388843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ΩΠ = 275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mOsm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/kg</a:t>
            </a:r>
            <a:endParaRPr lang="el-GR" sz="28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- Σταυρός"/>
          <p:cNvSpPr/>
          <p:nvPr/>
        </p:nvSpPr>
        <p:spPr>
          <a:xfrm rot="19037245">
            <a:off x="1187624" y="4653136"/>
            <a:ext cx="1008112" cy="100811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αυρός"/>
          <p:cNvSpPr/>
          <p:nvPr/>
        </p:nvSpPr>
        <p:spPr>
          <a:xfrm rot="19037245">
            <a:off x="4075749" y="4645331"/>
            <a:ext cx="1008112" cy="100811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3096369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600" b="1" dirty="0" smtClean="0">
                <a:effectLst/>
                <a:latin typeface="Arial" charset="0"/>
                <a:cs typeface="Arial" charset="0"/>
              </a:rPr>
              <a:t>Na 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ούρων : 1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0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6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/l</a:t>
            </a:r>
            <a:endParaRPr lang="el-GR" sz="26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Λεύκωμα ούρων (γεν. ούρων) : αρνητικό</a:t>
            </a:r>
            <a:endParaRPr lang="en-US" sz="28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Χωρίς ιστορικό ηπατικής ανεπάρκειας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Διαφορική διάγνωση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3203848" y="4221088"/>
            <a:ext cx="273630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Διάγνωση?</a:t>
            </a:r>
            <a:endParaRPr lang="el-GR" sz="24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2 - Θέση κειμένου"/>
          <p:cNvSpPr txBox="1">
            <a:spLocks/>
          </p:cNvSpPr>
          <p:nvPr/>
        </p:nvSpPr>
        <p:spPr bwMode="auto">
          <a:xfrm>
            <a:off x="1763688" y="5085184"/>
            <a:ext cx="5544616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Συμφορητική Καρδιακή Ανεπάρκεια</a:t>
            </a:r>
            <a:endParaRPr lang="el-GR" sz="24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784976" cy="4328120"/>
          </a:xfrm>
        </p:spPr>
        <p:txBody>
          <a:bodyPr/>
          <a:lstStyle/>
          <a:p>
            <a:pPr algn="ctr" eaLnBrk="1" hangingPunct="1">
              <a:buClr>
                <a:srgbClr val="C00000"/>
              </a:buClr>
              <a:buNone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Ολικό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(+),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lang="en-US" sz="2600" b="1" baseline="-25000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O (++)</a:t>
            </a:r>
            <a:endParaRPr lang="el-GR" sz="26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Περιορισμός των υγρών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1-1.5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Περιορισμός της κατανάλωσης 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NaCl</a:t>
            </a:r>
            <a:endParaRPr lang="el-GR" sz="26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Χορήγηση διουρητικών της αγκύλης (φουροσεμίδη)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ΔΕΝ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γίνεται χορήγηση υπέρτονων δ/μάτων 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εκτός της βαριάς ΥΝ με σπασμούς, 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stupor 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ή κώμα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3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Θεραπευτική αντιμετώπιση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Θεραπεία σε </a:t>
            </a:r>
            <a:r>
              <a:rPr lang="el-G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Αύξηση ΕΞΥ</a:t>
            </a:r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και οίδημα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114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Το </a:t>
            </a:r>
            <a:r>
              <a:rPr lang="el-GR" altLang="en-US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Νάτριο (</a:t>
            </a:r>
            <a:r>
              <a:rPr lang="en-US" altLang="en-US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Na)</a:t>
            </a:r>
            <a:r>
              <a:rPr lang="en-US" altLang="en-US" sz="2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αποτελεί τον κυριότερο ηλεκτρολύτη στο </a:t>
            </a:r>
            <a:r>
              <a:rPr lang="el-GR" altLang="en-US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εξωκυττάριο υγρό (ΕΞΥ)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altLang="en-US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Είναι υπεύθυνο για τη διατήρηση της </a:t>
            </a:r>
            <a:r>
              <a:rPr lang="el-GR" altLang="en-US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ωσμωτικότητας (ΩΠ)</a:t>
            </a: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 στον ορό και το ΕΞΥ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altLang="en-US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ΩΠ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mOsm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6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kgr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) = 2[Na]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γλυκόζη/18 + ουρία/6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[Na]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: η συγκέντρωση νατρίου στο πλάσμα σε (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),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γλυκόζη πλάσματος σε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mg%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ουρία πλάσματος σε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mg%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altLang="en-US" sz="24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Ωσμωτικότητα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5328592" cy="453920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Ασθενής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57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ετών παρουσιάζεται στο ΤΕΠ λόγω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γαστρεντερίτιδας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από 3ημέρου με αναφερόμενους εμέτους, διαρροϊκές κενώσεις και ναυτία.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Από το ατομικό αναμνηστικό δεν αναφέρονται χρόνιες νόσοι ούτε συστηματική λήψη φαρμάκων.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Κλινικό Περιστατικό 2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6385" name="Picture 1" descr="C:\Users\mpapasotiriou\Documents\ERGASIES\ΟΜΙΛΙΕΣ ΣΕ ΣΥΝΕΔΡΙΑ-ΜΑΘΗΜΑΤΑ\Υπονατριαιμία\skin-turgor-300x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4432" y="3933057"/>
            <a:ext cx="3397560" cy="2718048"/>
          </a:xfrm>
          <a:prstGeom prst="rect">
            <a:avLst/>
          </a:prstGeom>
          <a:noFill/>
        </p:spPr>
      </p:pic>
      <p:pic>
        <p:nvPicPr>
          <p:cNvPr id="16386" name="Picture 2" descr="C:\Users\mpapasotiriou\Documents\ERGASIES\ΟΜΙΛΙΕΣ ΣΕ ΣΥΝΕΔΡΙΑ-ΜΑΘΗΜΑΤΑ\Υπονατριαιμία\How-to-Fake-Dehyd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37388" y="1556792"/>
            <a:ext cx="3234604" cy="22665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544144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Ξηρότητα των βλεννογόνων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ελαττωμένη σπαργή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δέρματος, απουσία ιδρώτα.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Α.Π.: 103 – 57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mmHg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σφίξεις: 105/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min</a:t>
            </a: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Ορθοστατική υπόταση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με ελάττωση της Α.Π. και αύξηση των σφίξεων από την κατάκλιση στην όρθια θέση.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Αναφέρει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ήπια κεφαλαλγία χωρίς άλλη νευρολογική συμπτωματολογία.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Κλινικό Περιστατικό 2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654968" y="908720"/>
            <a:ext cx="783406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Κλινική Εικόνα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Εργαστηριακός έλεγχος εισαγωγής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Group 3"/>
          <p:cNvGraphicFramePr>
            <a:graphicFrameLocks noGrp="1"/>
          </p:cNvGraphicFramePr>
          <p:nvPr>
            <p:ph idx="1"/>
          </p:nvPr>
        </p:nvGraphicFramePr>
        <p:xfrm>
          <a:off x="827584" y="1412776"/>
          <a:ext cx="7543800" cy="4754880"/>
        </p:xfrm>
        <a:graphic>
          <a:graphicData uri="http://schemas.openxmlformats.org/drawingml/2006/table">
            <a:tbl>
              <a:tblPr/>
              <a:tblGrid>
                <a:gridCol w="4560888"/>
                <a:gridCol w="29829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Αιματοκρίτης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46 %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Λευκά αιμοσφαίρια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l-GR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Ουρία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20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Κρεατινίνη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Γλυκόζη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Νάτριο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18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Κάλιο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Λευκώματα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8.6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Αλβουμίνη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SGOT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SGPT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LDH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CPK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3096369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Υπολογίζουμε την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ΩΠ πλάσματος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effectLst/>
                <a:latin typeface="Arial" charset="0"/>
                <a:cs typeface="Arial" charset="0"/>
              </a:rPr>
              <a:t>ΩΠ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 (</a:t>
            </a:r>
            <a:r>
              <a:rPr lang="en-US" sz="2600" b="1" dirty="0" err="1" smtClean="0">
                <a:effectLst/>
                <a:latin typeface="Arial" charset="0"/>
                <a:cs typeface="Arial" charset="0"/>
              </a:rPr>
              <a:t>mOsm</a:t>
            </a:r>
            <a:r>
              <a:rPr lang="en-US" sz="2600" b="1" dirty="0" smtClean="0">
                <a:effectLst/>
                <a:latin typeface="Arial" charset="0"/>
                <a:cs typeface="Arial" charset="0"/>
              </a:rPr>
              <a:t>/kg) = 2[Na]+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γλυκόζη/18+ουρία/6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8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Εκτίμηση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του όγκου του 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ΕΞΥ</a:t>
            </a:r>
            <a:r>
              <a:rPr lang="el-GR" sz="2600" b="1" dirty="0" smtClean="0">
                <a:effectLst/>
                <a:latin typeface="Arial" charset="0"/>
                <a:cs typeface="Arial" charset="0"/>
              </a:rPr>
              <a:t> με βάση το ιστορικό και τη φυσική εξέταση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Διαφορική διάγνωση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" name="2 - Θέση κειμένου"/>
          <p:cNvSpPr txBox="1">
            <a:spLocks/>
          </p:cNvSpPr>
          <p:nvPr/>
        </p:nvSpPr>
        <p:spPr bwMode="auto">
          <a:xfrm>
            <a:off x="293548" y="4869160"/>
            <a:ext cx="273630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Μείωση ΕΞΥ?</a:t>
            </a:r>
            <a:r>
              <a:rPr lang="el-GR" sz="24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3203848" y="4869160"/>
            <a:ext cx="273630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Φυσιολ. ΕΞΥ?</a:t>
            </a:r>
            <a:endParaRPr lang="el-GR" sz="24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6084168" y="4869160"/>
            <a:ext cx="273630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Αυξημένο ΕΞΥ?</a:t>
            </a:r>
            <a:endParaRPr lang="el-GR" sz="24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2 - Θέση κειμένου"/>
          <p:cNvSpPr txBox="1">
            <a:spLocks/>
          </p:cNvSpPr>
          <p:nvPr/>
        </p:nvSpPr>
        <p:spPr bwMode="auto">
          <a:xfrm>
            <a:off x="2411760" y="2780928"/>
            <a:ext cx="388843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ΩΠ = 2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60.7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mOsm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/kg</a:t>
            </a:r>
            <a:endParaRPr lang="el-GR" sz="28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- Σταυρός"/>
          <p:cNvSpPr/>
          <p:nvPr/>
        </p:nvSpPr>
        <p:spPr>
          <a:xfrm rot="19037245">
            <a:off x="6884061" y="4653136"/>
            <a:ext cx="1008112" cy="100811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αυρός"/>
          <p:cNvSpPr/>
          <p:nvPr/>
        </p:nvSpPr>
        <p:spPr>
          <a:xfrm rot="19037245">
            <a:off x="4060139" y="4645331"/>
            <a:ext cx="1008112" cy="100811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5144"/>
            <a:ext cx="5220072" cy="10081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Υπονατριαιμία με μειωμένο ΕΞΥ από εξωνεφρικές απώλειες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Διαφορική διάγνωση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" name="2 - Θέση κειμένου"/>
          <p:cNvSpPr txBox="1">
            <a:spLocks/>
          </p:cNvSpPr>
          <p:nvPr/>
        </p:nvSpPr>
        <p:spPr bwMode="auto">
          <a:xfrm>
            <a:off x="395536" y="1412776"/>
            <a:ext cx="2736304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Μείωση ΕΞΥ</a:t>
            </a:r>
            <a:r>
              <a:rPr lang="el-GR" sz="26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2 - Θέση κειμένου"/>
          <p:cNvSpPr txBox="1">
            <a:spLocks/>
          </p:cNvSpPr>
          <p:nvPr/>
        </p:nvSpPr>
        <p:spPr bwMode="auto">
          <a:xfrm>
            <a:off x="395537" y="2132856"/>
            <a:ext cx="3598250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ΩΠ = 2</a:t>
            </a:r>
            <a:r>
              <a:rPr lang="en-US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60.7 </a:t>
            </a:r>
            <a:r>
              <a:rPr lang="en-US" sz="2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mOsm</a:t>
            </a:r>
            <a:r>
              <a:rPr lang="en-US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/kg</a:t>
            </a:r>
            <a:endParaRPr lang="el-GR" sz="26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2 - Θέση κειμένου"/>
          <p:cNvSpPr txBox="1">
            <a:spLocks/>
          </p:cNvSpPr>
          <p:nvPr/>
        </p:nvSpPr>
        <p:spPr bwMode="auto">
          <a:xfrm>
            <a:off x="395537" y="2852936"/>
            <a:ext cx="3598250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ούρων = 8</a:t>
            </a:r>
            <a:r>
              <a:rPr lang="en-US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meq</a:t>
            </a:r>
            <a:r>
              <a:rPr lang="en-US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/l</a:t>
            </a:r>
            <a:endParaRPr lang="el-GR" sz="26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3" name="22 - Ομάδα"/>
          <p:cNvGrpSpPr/>
          <p:nvPr/>
        </p:nvGrpSpPr>
        <p:grpSpPr>
          <a:xfrm>
            <a:off x="5292080" y="1340768"/>
            <a:ext cx="3564208" cy="4918212"/>
            <a:chOff x="5472288" y="1733730"/>
            <a:chExt cx="3564208" cy="4918212"/>
          </a:xfrm>
        </p:grpSpPr>
        <p:sp>
          <p:nvSpPr>
            <p:cNvPr id="14" name="13 - TextBox"/>
            <p:cNvSpPr txBox="1"/>
            <p:nvPr/>
          </p:nvSpPr>
          <p:spPr>
            <a:xfrm>
              <a:off x="6165330" y="1733730"/>
              <a:ext cx="1979712" cy="92333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latin typeface="Arial" pitchFamily="34" charset="0"/>
                  <a:cs typeface="Arial" pitchFamily="34" charset="0"/>
                </a:rPr>
                <a:t>Μείωση ΕΞΥ</a:t>
              </a:r>
            </a:p>
            <a:p>
              <a:pPr algn="ctr"/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Ολικό Η</a:t>
              </a:r>
              <a:r>
                <a:rPr lang="el-GR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Ο</a:t>
              </a:r>
            </a:p>
            <a:p>
              <a:pPr algn="ctr"/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Ολικό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Na</a:t>
              </a:r>
              <a:endParaRPr lang="el-GR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7344496" y="4005064"/>
              <a:ext cx="1692000" cy="221599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&lt;20 mmol/l</a:t>
              </a:r>
            </a:p>
            <a:p>
              <a:pPr algn="ctr"/>
              <a:r>
                <a:rPr lang="el-GR" b="1" u="sng" dirty="0" smtClean="0">
                  <a:latin typeface="Arial" pitchFamily="34" charset="0"/>
                  <a:cs typeface="Arial" pitchFamily="34" charset="0"/>
                </a:rPr>
                <a:t>Εξωνεφρικές απώλειες</a:t>
              </a:r>
            </a:p>
            <a:p>
              <a:pPr algn="ctr"/>
              <a:r>
                <a:rPr lang="el-GR" sz="1400" b="1" u="sng" dirty="0" smtClean="0">
                  <a:latin typeface="Arial" pitchFamily="34" charset="0"/>
                  <a:cs typeface="Arial" pitchFamily="34" charset="0"/>
                </a:rPr>
                <a:t> Έμετοι </a:t>
              </a:r>
            </a:p>
            <a:p>
              <a:pPr algn="ctr"/>
              <a:r>
                <a:rPr lang="el-GR" sz="1400" b="1" u="sng" dirty="0" smtClean="0">
                  <a:latin typeface="Arial" pitchFamily="34" charset="0"/>
                  <a:cs typeface="Arial" pitchFamily="34" charset="0"/>
                </a:rPr>
                <a:t>Διάρροιες</a:t>
              </a:r>
            </a:p>
            <a:p>
              <a:pPr algn="ctr"/>
              <a:r>
                <a:rPr lang="el-GR" sz="1400" b="1" u="sng" dirty="0" err="1" smtClean="0">
                  <a:latin typeface="Arial" pitchFamily="34" charset="0"/>
                  <a:cs typeface="Arial" pitchFamily="34" charset="0"/>
                </a:rPr>
                <a:t>Εγκάυματα</a:t>
              </a:r>
              <a:r>
                <a:rPr lang="el-GR" sz="1400" b="1" u="sng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l-GR" sz="1400" b="1" u="sng" dirty="0" err="1" smtClean="0">
                  <a:latin typeface="Arial" pitchFamily="34" charset="0"/>
                  <a:cs typeface="Arial" pitchFamily="34" charset="0"/>
                </a:rPr>
                <a:t>παγκρεατίτις</a:t>
              </a:r>
              <a:r>
                <a:rPr lang="el-GR" sz="1400" b="1" u="sng" dirty="0" smtClean="0">
                  <a:latin typeface="Arial" pitchFamily="34" charset="0"/>
                  <a:cs typeface="Arial" pitchFamily="34" charset="0"/>
                </a:rPr>
                <a:t>, τραύμα (3</a:t>
              </a:r>
              <a:r>
                <a:rPr lang="el-GR" sz="1400" b="1" u="sng" baseline="30000" dirty="0" smtClean="0">
                  <a:latin typeface="Arial" pitchFamily="34" charset="0"/>
                  <a:cs typeface="Arial" pitchFamily="34" charset="0"/>
                </a:rPr>
                <a:t>ος</a:t>
              </a:r>
              <a:r>
                <a:rPr lang="el-GR" sz="1400" b="1" u="sng" dirty="0" smtClean="0">
                  <a:latin typeface="Arial" pitchFamily="34" charset="0"/>
                  <a:cs typeface="Arial" pitchFamily="34" charset="0"/>
                </a:rPr>
                <a:t> χώρος)</a:t>
              </a:r>
              <a:endParaRPr lang="el-GR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6363422" y="2924944"/>
              <a:ext cx="1584176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latin typeface="Arial" pitchFamily="34" charset="0"/>
                  <a:cs typeface="Arial" pitchFamily="34" charset="0"/>
                </a:rPr>
                <a:t>Μέτρηση [</a:t>
              </a:r>
              <a:r>
                <a:rPr lang="en-US" b="1" u="sng" dirty="0" smtClean="0">
                  <a:latin typeface="Arial" pitchFamily="34" charset="0"/>
                  <a:cs typeface="Arial" pitchFamily="34" charset="0"/>
                </a:rPr>
                <a:t>Na</a:t>
              </a:r>
              <a:r>
                <a:rPr lang="el-GR" b="1" u="sng" dirty="0" smtClean="0">
                  <a:latin typeface="Arial" pitchFamily="34" charset="0"/>
                  <a:cs typeface="Arial" pitchFamily="34" charset="0"/>
                </a:rPr>
                <a:t>] ούρων</a:t>
              </a:r>
              <a:endParaRPr lang="el-GR" b="1" baseline="30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5472288" y="4005064"/>
              <a:ext cx="1692000" cy="2646878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&gt;20</a:t>
              </a:r>
              <a:r>
                <a:rPr lang="en-US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mmol/l</a:t>
              </a:r>
              <a:endParaRPr lang="el-G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l-GR" b="1" u="sng" dirty="0" smtClean="0">
                  <a:latin typeface="Arial" pitchFamily="34" charset="0"/>
                  <a:cs typeface="Arial" pitchFamily="34" charset="0"/>
                </a:rPr>
                <a:t>Νεφρικές απώλειες</a:t>
              </a:r>
            </a:p>
            <a:p>
              <a:pPr algn="ctr"/>
              <a:r>
                <a:rPr lang="el-GR" sz="1400" b="1" u="sng" dirty="0" smtClean="0">
                  <a:latin typeface="Arial" pitchFamily="34" charset="0"/>
                  <a:cs typeface="Arial" pitchFamily="34" charset="0"/>
                </a:rPr>
                <a:t>Διουρητικά</a:t>
              </a:r>
            </a:p>
            <a:p>
              <a:pPr algn="ctr"/>
              <a:r>
                <a:rPr lang="el-GR" sz="1400" b="1" u="sng" dirty="0" smtClean="0">
                  <a:latin typeface="Arial" pitchFamily="34" charset="0"/>
                  <a:cs typeface="Arial" pitchFamily="34" charset="0"/>
                </a:rPr>
                <a:t>Έλλειψη </a:t>
              </a:r>
              <a:r>
                <a:rPr lang="el-GR" sz="1400" b="1" u="sng" dirty="0" err="1" smtClean="0">
                  <a:latin typeface="Arial" pitchFamily="34" charset="0"/>
                  <a:cs typeface="Arial" pitchFamily="34" charset="0"/>
                </a:rPr>
                <a:t>αλατοκορτ</a:t>
              </a:r>
              <a:r>
                <a:rPr lang="el-GR" sz="1400" b="1" u="sng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el-GR" sz="1400" b="1" u="sng" dirty="0" err="1" smtClean="0">
                  <a:latin typeface="Arial" pitchFamily="34" charset="0"/>
                  <a:cs typeface="Arial" pitchFamily="34" charset="0"/>
                </a:rPr>
                <a:t>δών</a:t>
              </a:r>
              <a:endParaRPr lang="el-GR" sz="1400" b="1" u="sng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Ωσμωτική διούρηση</a:t>
              </a:r>
            </a:p>
            <a:p>
              <a:pPr algn="ctr"/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Νεφροπάθεια με απώλεια άλατος</a:t>
              </a:r>
            </a:p>
            <a:p>
              <a:pPr algn="ctr"/>
              <a:r>
                <a:rPr lang="el-GR" sz="1400" b="1" dirty="0" err="1" smtClean="0">
                  <a:latin typeface="Arial" pitchFamily="34" charset="0"/>
                  <a:cs typeface="Arial" pitchFamily="34" charset="0"/>
                </a:rPr>
                <a:t>Κετονουρία</a:t>
              </a:r>
              <a:endParaRPr lang="el-GR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17 - Γωνιακή σύνδεση"/>
            <p:cNvCxnSpPr>
              <a:stCxn id="16" idx="2"/>
              <a:endCxn id="17" idx="0"/>
            </p:cNvCxnSpPr>
            <p:nvPr/>
          </p:nvCxnSpPr>
          <p:spPr>
            <a:xfrm rot="5400000">
              <a:off x="6520005" y="3369558"/>
              <a:ext cx="433789" cy="837222"/>
            </a:xfrm>
            <a:prstGeom prst="bentConnector3">
              <a:avLst>
                <a:gd name="adj1" fmla="val 50000"/>
              </a:avLst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Γωνιακή σύνδεση"/>
            <p:cNvCxnSpPr>
              <a:stCxn id="16" idx="2"/>
              <a:endCxn id="15" idx="0"/>
            </p:cNvCxnSpPr>
            <p:nvPr/>
          </p:nvCxnSpPr>
          <p:spPr>
            <a:xfrm rot="16200000" flipH="1">
              <a:off x="7456109" y="3270676"/>
              <a:ext cx="433789" cy="1034986"/>
            </a:xfrm>
            <a:prstGeom prst="bentConnector3">
              <a:avLst>
                <a:gd name="adj1" fmla="val 50000"/>
              </a:avLst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ύγραμμο βέλος σύνδεσης"/>
            <p:cNvCxnSpPr/>
            <p:nvPr/>
          </p:nvCxnSpPr>
          <p:spPr>
            <a:xfrm>
              <a:off x="7812360" y="2102876"/>
              <a:ext cx="0" cy="2160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ύγραμμο βέλος σύνδεσης"/>
            <p:cNvCxnSpPr/>
            <p:nvPr/>
          </p:nvCxnSpPr>
          <p:spPr>
            <a:xfrm>
              <a:off x="7904800" y="2390186"/>
              <a:ext cx="0" cy="2160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- Ευθύγραμμο βέλος σύνδεσης"/>
            <p:cNvCxnSpPr/>
            <p:nvPr/>
          </p:nvCxnSpPr>
          <p:spPr>
            <a:xfrm>
              <a:off x="7740352" y="2390908"/>
              <a:ext cx="0" cy="2160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114800"/>
          </a:xfrm>
        </p:spPr>
        <p:txBody>
          <a:bodyPr/>
          <a:lstStyle/>
          <a:p>
            <a:pPr algn="ctr" eaLnBrk="1" hangingPunct="1">
              <a:buClr>
                <a:srgbClr val="C00000"/>
              </a:buClr>
              <a:buNone/>
            </a:pP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Ολικό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(--), 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lang="en-US" sz="2600" b="1" baseline="-25000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lang="en-US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lang="el-GR" sz="26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(-)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6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Ασθενής με ήπια συμπτωματολογία (χωρίς σπασμούς)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Η θεραπεία αποσκοπεί στην αποκατάσταση του ενεργού κυκλοφορούντος όγκου πλάσματος (αναστέλλεται η έκκριση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ADH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απεκκρίνεται ελεύθερο ύδωρ)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Θεραπευτική αντιμετώπιση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Θεραπεία σε Μείωση ΕΞΥ (Αφυδάτωση)</a:t>
            </a:r>
          </a:p>
        </p:txBody>
      </p:sp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1691680" y="5445224"/>
            <a:ext cx="568863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1" hangingPunct="1">
              <a:buClr>
                <a:srgbClr val="C00000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Χορήγηση ισότονων ορών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NaCl 0.9%</a:t>
            </a:r>
            <a:endParaRPr lang="el-GR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5328592" cy="453920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Ασθενής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57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ετών παρουσιάζεται στο ΤΕΠ σε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ληθαργική κατάσταση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με αναφερόμενους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σπασμούς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και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γαστρεντερίτιδα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από 3ημέρου με εμέτους, διαρροϊκές κενώσεις και ναυτία.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Οι συγγενείς δεν αναφέρουν χρόνιες νόσους ούτε συστηματική λήψη φαρμάκων.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Κλινικό Περιστατικό 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6385" name="Picture 1" descr="C:\Users\mpapasotiriou\Documents\ERGASIES\ΟΜΙΛΙΕΣ ΣΕ ΣΥΝΕΔΡΙΑ-ΜΑΘΗΜΑΤΑ\Υπονατριαιμία\skin-turgor-300x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4432" y="3933057"/>
            <a:ext cx="3397560" cy="2718048"/>
          </a:xfrm>
          <a:prstGeom prst="rect">
            <a:avLst/>
          </a:prstGeom>
          <a:noFill/>
        </p:spPr>
      </p:pic>
      <p:pic>
        <p:nvPicPr>
          <p:cNvPr id="16386" name="Picture 2" descr="C:\Users\mpapasotiriou\Documents\ERGASIES\ΟΜΙΛΙΕΣ ΣΕ ΣΥΝΕΔΡΙΑ-ΜΑΘΗΜΑΤΑ\Υπονατριαιμία\How-to-Fake-Dehyd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37388" y="1556792"/>
            <a:ext cx="3234604" cy="22665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Εργαστηριακός έλεγχος εισαγωγής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Group 3"/>
          <p:cNvGraphicFramePr>
            <a:graphicFrameLocks noGrp="1"/>
          </p:cNvGraphicFramePr>
          <p:nvPr>
            <p:ph idx="1"/>
          </p:nvPr>
        </p:nvGraphicFramePr>
        <p:xfrm>
          <a:off x="827584" y="1412776"/>
          <a:ext cx="7543800" cy="4754880"/>
        </p:xfrm>
        <a:graphic>
          <a:graphicData uri="http://schemas.openxmlformats.org/drawingml/2006/table">
            <a:tbl>
              <a:tblPr/>
              <a:tblGrid>
                <a:gridCol w="4560888"/>
                <a:gridCol w="29829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Αιματοκρίτης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46 %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Λευκά αιμοσφαίρια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l-GR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Ουρία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20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Κρεατινίνη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Γλυκόζη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Νάτριο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Κάλιο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7 mg/dl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Λευκώματα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8.6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Αλβουμίνη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g/dl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SGOT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SGPT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LDH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CPK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IU/l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Σε συμπτωματική ΥΝ με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&lt;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125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με συνύπαρξη σπασμών,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stupor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, κώμα χορήγηση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υπέρτονου ορού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NaCl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3%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Ρυθμός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1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/ώρα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 για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4-6 ώρες 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[δηλ. αύξηση της [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] κατά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4-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6 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effectLst/>
                <a:latin typeface="Arial" charset="0"/>
                <a:cs typeface="Arial" charset="0"/>
              </a:rPr>
              <a:t>]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2400" b="1" dirty="0" smtClean="0">
              <a:effectLst/>
              <a:latin typeface="Arial" charset="0"/>
              <a:cs typeface="Arial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400" b="1" dirty="0" smtClean="0">
                <a:effectLst/>
                <a:latin typeface="Arial" charset="0"/>
                <a:cs typeface="Arial" charset="0"/>
              </a:rPr>
              <a:t>Κατόπιν χορήγηση ισότονου ορού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NaCl 0.9%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(όριο διόρθωσης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8-10 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mEq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lang="en-US" sz="2400" b="1" dirty="0" err="1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lt</a:t>
            </a:r>
            <a:r>
              <a:rPr lang="el-GR" sz="24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ημερησίως)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Θεραπευτική αντιμετώπιση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2 - Θέση κειμένου"/>
          <p:cNvSpPr txBox="1">
            <a:spLocks/>
          </p:cNvSpPr>
          <p:nvPr/>
        </p:nvSpPr>
        <p:spPr bwMode="auto">
          <a:xfrm>
            <a:off x="438944" y="908720"/>
            <a:ext cx="8237512" cy="504056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Οξεία συμπτωματική ΥΝ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1148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Συμπτώματα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Συνήθως σε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[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&lt;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125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ή σε ταχεία μείωση</a:t>
            </a:r>
            <a:endParaRPr lang="en-US" sz="35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3200" b="1" dirty="0" smtClean="0">
                <a:effectLst/>
                <a:latin typeface="Arial" pitchFamily="34" charset="0"/>
                <a:cs typeface="Arial" pitchFamily="34" charset="0"/>
              </a:rPr>
              <a:t>κεφαλαλγία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l-GR" sz="3200" b="1" dirty="0" smtClean="0">
                <a:effectLst/>
                <a:latin typeface="Arial" pitchFamily="34" charset="0"/>
                <a:cs typeface="Arial" pitchFamily="34" charset="0"/>
              </a:rPr>
              <a:t>διαταραχές συνείδησης, λήθαργο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l-GR" sz="3200" b="1" dirty="0" smtClean="0">
                <a:effectLst/>
                <a:latin typeface="Arial" pitchFamily="34" charset="0"/>
                <a:cs typeface="Arial" pitchFamily="34" charset="0"/>
              </a:rPr>
              <a:t>σπασμοί</a:t>
            </a:r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l-GR" sz="3200" b="1" dirty="0" smtClean="0">
                <a:effectLst/>
                <a:latin typeface="Arial" pitchFamily="34" charset="0"/>
                <a:cs typeface="Arial" pitchFamily="34" charset="0"/>
              </a:rPr>
              <a:t>κώμα</a:t>
            </a:r>
            <a:endParaRPr lang="en-US" sz="32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l-GR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Προσέγγιση σε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στάδια</a:t>
            </a:r>
            <a:r>
              <a:rPr lang="en-US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1) </a:t>
            </a:r>
            <a:r>
              <a:rPr lang="el-GR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Εκτίμηση της κατάστασης όγκου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2) </a:t>
            </a:r>
            <a:r>
              <a:rPr lang="el-GR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Εκτίμηση της ΩΠ ορού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el-GR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Έλεγχος του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ούρων</a:t>
            </a:r>
            <a:endParaRPr lang="en-US" sz="32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3500" b="1" dirty="0" smtClean="0">
                <a:effectLst/>
                <a:latin typeface="Arial" pitchFamily="34" charset="0"/>
                <a:cs typeface="Arial" pitchFamily="34" charset="0"/>
              </a:rPr>
              <a:t>Η θεραπευτικές επιλογές είναι ανάλογες της αιτιολογίας και σε κάθε περίπτωση </a:t>
            </a:r>
            <a:r>
              <a:rPr lang="el-GR" sz="35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η διόρθωση πρέπει να γίνεται σταδιακά </a:t>
            </a:r>
            <a:r>
              <a:rPr lang="el-GR" sz="3500" b="1" dirty="0" smtClean="0">
                <a:effectLst/>
                <a:latin typeface="Arial" pitchFamily="34" charset="0"/>
                <a:cs typeface="Arial" pitchFamily="34" charset="0"/>
              </a:rPr>
              <a:t>για την πρόληψη της </a:t>
            </a:r>
            <a:r>
              <a:rPr lang="el-GR" sz="3500" b="1" dirty="0" err="1" smtClean="0">
                <a:effectLst/>
                <a:latin typeface="Arial" pitchFamily="34" charset="0"/>
                <a:cs typeface="Arial" pitchFamily="34" charset="0"/>
              </a:rPr>
              <a:t>απομυελίνωσης</a:t>
            </a:r>
            <a:r>
              <a:rPr lang="el-GR" sz="3500" b="1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en-US" sz="3500" b="1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Τι πρέπει να θυμάμαι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1500" y="1556792"/>
            <a:ext cx="8568952" cy="4114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Ολικό Νάτριο σώματος</a:t>
            </a:r>
            <a:r>
              <a:rPr lang="en-US" altLang="en-US" sz="2400" b="1" dirty="0" smtClean="0">
                <a:effectLst/>
                <a:latin typeface="Arial" pitchFamily="34" charset="0"/>
                <a:cs typeface="Arial" pitchFamily="34" charset="0"/>
              </a:rPr>
              <a:t> 70 mmol/kg</a:t>
            </a: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 ΣΒ</a:t>
            </a:r>
            <a:endParaRPr lang="en-US" altLang="en-US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ΕΞΥ</a:t>
            </a:r>
            <a:r>
              <a:rPr lang="en-US" altLang="en-US" sz="2400" b="1" dirty="0" smtClean="0">
                <a:effectLst/>
                <a:latin typeface="Arial" pitchFamily="34" charset="0"/>
                <a:cs typeface="Arial" pitchFamily="34" charset="0"/>
              </a:rPr>
              <a:t> 50%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ΕΔΥ</a:t>
            </a:r>
            <a:r>
              <a:rPr lang="en-US" altLang="en-US" sz="2400" b="1" dirty="0" smtClean="0">
                <a:effectLst/>
                <a:latin typeface="Arial" pitchFamily="34" charset="0"/>
                <a:cs typeface="Arial" pitchFamily="34" charset="0"/>
              </a:rPr>
              <a:t> 5 %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Οστά</a:t>
            </a:r>
            <a:r>
              <a:rPr lang="en-US" altLang="en-US" sz="2400" b="1" dirty="0" smtClean="0">
                <a:effectLst/>
                <a:latin typeface="Arial" pitchFamily="34" charset="0"/>
                <a:cs typeface="Arial" pitchFamily="34" charset="0"/>
              </a:rPr>
              <a:t> 45 %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altLang="en-US" sz="2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Φυσιολογική συγκέντρωση στο πλάσμα</a:t>
            </a:r>
            <a:r>
              <a:rPr lang="en-US" altLang="en-US" sz="2400" b="1" dirty="0" smtClean="0">
                <a:effectLst/>
                <a:latin typeface="Arial" pitchFamily="34" charset="0"/>
                <a:cs typeface="Arial" pitchFamily="34" charset="0"/>
              </a:rPr>
              <a:t> 135-145 </a:t>
            </a:r>
            <a:r>
              <a:rPr lang="en-US" altLang="en-US" sz="2400" b="1" dirty="0" err="1" smtClean="0">
                <a:effectLst/>
                <a:latin typeface="Arial" pitchFamily="34" charset="0"/>
                <a:cs typeface="Arial" pitchFamily="34" charset="0"/>
              </a:rPr>
              <a:t>meq</a:t>
            </a:r>
            <a:r>
              <a:rPr lang="en-US" altLang="en-US" sz="2400" b="1" dirty="0" smtClean="0">
                <a:effectLst/>
                <a:latin typeface="Arial" pitchFamily="34" charset="0"/>
                <a:cs typeface="Arial" pitchFamily="34" charset="0"/>
              </a:rPr>
              <a:t>/l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altLang="en-US" sz="2400" b="1" dirty="0" smtClean="0">
                <a:effectLst/>
                <a:latin typeface="Arial" pitchFamily="34" charset="0"/>
                <a:cs typeface="Arial" pitchFamily="34" charset="0"/>
              </a:rPr>
              <a:t>Φυσιολογική ενδοκυττάρια συγκέντρωση </a:t>
            </a:r>
            <a:r>
              <a:rPr lang="en-US" altLang="en-US" sz="2400" b="1" dirty="0" smtClean="0">
                <a:effectLst/>
                <a:latin typeface="Arial" pitchFamily="34" charset="0"/>
                <a:cs typeface="Arial" pitchFamily="34" charset="0"/>
              </a:rPr>
              <a:t>10-12 </a:t>
            </a:r>
            <a:r>
              <a:rPr lang="en-US" altLang="en-US" sz="2400" b="1" dirty="0" err="1" smtClean="0">
                <a:effectLst/>
                <a:latin typeface="Arial" pitchFamily="34" charset="0"/>
                <a:cs typeface="Arial" pitchFamily="34" charset="0"/>
              </a:rPr>
              <a:t>meq</a:t>
            </a:r>
            <a:r>
              <a:rPr lang="en-US" altLang="en-US" sz="2400" b="1" dirty="0" smtClean="0">
                <a:effectLst/>
                <a:latin typeface="Arial" pitchFamily="34" charset="0"/>
                <a:cs typeface="Arial" pitchFamily="34" charset="0"/>
              </a:rPr>
              <a:t>/l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Κατανομή Νατρίου σώματος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" name="2 - Θέση κειμένου"/>
          <p:cNvSpPr txBox="1">
            <a:spLocks/>
          </p:cNvSpPr>
          <p:nvPr/>
        </p:nvSpPr>
        <p:spPr bwMode="auto">
          <a:xfrm>
            <a:off x="654968" y="5013176"/>
            <a:ext cx="7834064" cy="7920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kumimoji="0" lang="el-G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Η [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</a:t>
            </a:r>
            <a:r>
              <a:rPr kumimoji="0" lang="el-G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] στο πλάσμα ΔΕΝ αντανακλά την απόλυτη ποσότητα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</a:t>
            </a:r>
            <a:r>
              <a:rPr kumimoji="0" lang="el-G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του σώματος</a:t>
            </a: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19081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Υπερνατριαιμία  </a:t>
            </a:r>
            <a:endParaRPr lang="el-GR" sz="4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6085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charset="0"/>
                <a:cs typeface="Arial" charset="0"/>
              </a:rPr>
              <a:t>Συνήθως περιλαμβάνονται συμπτώματα από το ΚΝΣ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charset="0"/>
                <a:cs typeface="Arial" charset="0"/>
              </a:rPr>
              <a:t>Διαταραχή ψυχισμού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charset="0"/>
                <a:cs typeface="Arial" charset="0"/>
              </a:rPr>
              <a:t>Λήθαργος, ευερεθιστότητα, ανησυχία,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charset="0"/>
                <a:cs typeface="Arial" charset="0"/>
              </a:rPr>
              <a:t>επιληπτικές κρίσεις (συνήθως σε παιδιά), μυϊκές συσπάσεις, και σπαστικότητα.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charset="0"/>
                <a:cs typeface="Arial" charset="0"/>
              </a:rPr>
              <a:t>Πυρετός, ναυτία ή έμετος, και έντονη δίψα.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charset="0"/>
                <a:cs typeface="Arial" charset="0"/>
              </a:rPr>
              <a:t>Στα παιδιά, η θνητότητα της οξείας υπερνατριαιμίας κυμαίνεται από 10% έως 70%. Αντίθετα, η θνησιμότητα στους ασθενείς με χρόνια υπερνατριαιμία είναι 10%.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charset="0"/>
                <a:cs typeface="Arial" charset="0"/>
              </a:rPr>
              <a:t>Σε ενήλικες, [</a:t>
            </a:r>
            <a:r>
              <a:rPr lang="el-GR" sz="2200" b="1" dirty="0" err="1" smtClean="0">
                <a:effectLst/>
                <a:latin typeface="Arial" charset="0"/>
                <a:cs typeface="Arial" charset="0"/>
              </a:rPr>
              <a:t>Na</a:t>
            </a:r>
            <a:r>
              <a:rPr lang="el-GR" sz="2200" b="1" baseline="30000" dirty="0" smtClean="0">
                <a:effectLst/>
                <a:latin typeface="Arial" charset="0"/>
                <a:cs typeface="Arial" charset="0"/>
              </a:rPr>
              <a:t>+</a:t>
            </a:r>
            <a:r>
              <a:rPr lang="el-GR" sz="2200" b="1" dirty="0" smtClean="0">
                <a:effectLst/>
                <a:latin typeface="Arial" charset="0"/>
                <a:cs typeface="Arial" charset="0"/>
              </a:rPr>
              <a:t>] &gt;160 mmol/l σχετίζεται με θνητότητα 75%.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Κλινική 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Εικόνα</a:t>
              </a:r>
              <a:r>
                <a:rPr lang="en-US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Υπερνατριαιμίας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Μορφές Υπερνατριαιμίας</a:t>
              </a: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83 - Ομάδα"/>
          <p:cNvGrpSpPr/>
          <p:nvPr/>
        </p:nvGrpSpPr>
        <p:grpSpPr>
          <a:xfrm>
            <a:off x="35496" y="764704"/>
            <a:ext cx="8588002" cy="5456351"/>
            <a:chOff x="35496" y="764704"/>
            <a:chExt cx="8588002" cy="5456351"/>
          </a:xfrm>
        </p:grpSpPr>
        <p:grpSp>
          <p:nvGrpSpPr>
            <p:cNvPr id="4" name="40 - Ομάδα"/>
            <p:cNvGrpSpPr/>
            <p:nvPr/>
          </p:nvGrpSpPr>
          <p:grpSpPr>
            <a:xfrm>
              <a:off x="35496" y="764704"/>
              <a:ext cx="8588002" cy="5456351"/>
              <a:chOff x="134542" y="764704"/>
              <a:chExt cx="8588002" cy="5456351"/>
            </a:xfrm>
          </p:grpSpPr>
          <p:grpSp>
            <p:nvGrpSpPr>
              <p:cNvPr id="5" name="36 - Ομάδα"/>
              <p:cNvGrpSpPr/>
              <p:nvPr/>
            </p:nvGrpSpPr>
            <p:grpSpPr>
              <a:xfrm>
                <a:off x="134542" y="764704"/>
                <a:ext cx="8588002" cy="5456351"/>
                <a:chOff x="134542" y="764704"/>
                <a:chExt cx="8588002" cy="5456351"/>
              </a:xfrm>
            </p:grpSpPr>
            <p:grpSp>
              <p:nvGrpSpPr>
                <p:cNvPr id="8" name="33 - Ομάδα"/>
                <p:cNvGrpSpPr/>
                <p:nvPr/>
              </p:nvGrpSpPr>
              <p:grpSpPr>
                <a:xfrm>
                  <a:off x="827584" y="764704"/>
                  <a:ext cx="7894960" cy="4810020"/>
                  <a:chOff x="827584" y="764704"/>
                  <a:chExt cx="7894960" cy="4810020"/>
                </a:xfrm>
              </p:grpSpPr>
              <p:grpSp>
                <p:nvGrpSpPr>
                  <p:cNvPr id="10" name="48 - Ομάδα"/>
                  <p:cNvGrpSpPr/>
                  <p:nvPr/>
                </p:nvGrpSpPr>
                <p:grpSpPr>
                  <a:xfrm>
                    <a:off x="827584" y="764704"/>
                    <a:ext cx="7894960" cy="4810020"/>
                    <a:chOff x="-210508" y="764704"/>
                    <a:chExt cx="7894960" cy="4810020"/>
                  </a:xfrm>
                </p:grpSpPr>
                <p:sp>
                  <p:nvSpPr>
                    <p:cNvPr id="9" name="8 - TextBox"/>
                    <p:cNvSpPr txBox="1"/>
                    <p:nvPr/>
                  </p:nvSpPr>
                  <p:spPr>
                    <a:xfrm>
                      <a:off x="-210508" y="1733730"/>
                      <a:ext cx="1979712" cy="923330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Μείωση ΕΞΥ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Η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" name="14 - TextBox"/>
                    <p:cNvSpPr txBox="1"/>
                    <p:nvPr/>
                  </p:nvSpPr>
                  <p:spPr>
                    <a:xfrm>
                      <a:off x="2882894" y="1733730"/>
                      <a:ext cx="1656184" cy="1200329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Φυσιολογικό ΕΞΥ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Η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Ολικό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" name="17 - TextBox"/>
                    <p:cNvSpPr txBox="1"/>
                    <p:nvPr/>
                  </p:nvSpPr>
                  <p:spPr>
                    <a:xfrm>
                      <a:off x="968658" y="4005064"/>
                      <a:ext cx="1692000" cy="1569660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u="sng" dirty="0" smtClean="0">
                          <a:latin typeface="Arial" pitchFamily="34" charset="0"/>
                          <a:cs typeface="Arial" pitchFamily="34" charset="0"/>
                        </a:rPr>
                        <a:t>&lt;20 mmol/l</a:t>
                      </a:r>
                    </a:p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Εξωνεφρικές απώλειες</a:t>
                      </a:r>
                    </a:p>
                    <a:p>
                      <a:pPr algn="ctr"/>
                      <a:r>
                        <a:rPr lang="el-GR" sz="1400" b="1" u="sng" dirty="0" err="1" smtClean="0">
                          <a:latin typeface="Arial" pitchFamily="34" charset="0"/>
                          <a:cs typeface="Arial" pitchFamily="34" charset="0"/>
                        </a:rPr>
                        <a:t>Υπεριδρωσία</a:t>
                      </a:r>
                      <a:endParaRPr lang="el-GR" sz="1400" b="1" u="sng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l-GR" sz="1400" b="1" u="sng" dirty="0" smtClean="0">
                          <a:latin typeface="Arial" pitchFamily="34" charset="0"/>
                          <a:cs typeface="Arial" pitchFamily="34" charset="0"/>
                        </a:rPr>
                        <a:t>Διάρροιες</a:t>
                      </a:r>
                    </a:p>
                    <a:p>
                      <a:pPr algn="ctr"/>
                      <a:r>
                        <a:rPr lang="el-GR" sz="1400" b="1" u="sng" dirty="0" err="1" smtClean="0">
                          <a:latin typeface="Arial" pitchFamily="34" charset="0"/>
                          <a:cs typeface="Arial" pitchFamily="34" charset="0"/>
                        </a:rPr>
                        <a:t>Εγκάυματα</a:t>
                      </a:r>
                      <a:r>
                        <a:rPr lang="el-GR" sz="1400" b="1" u="sng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el-G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" name="23 - TextBox"/>
                    <p:cNvSpPr txBox="1"/>
                    <p:nvPr/>
                  </p:nvSpPr>
                  <p:spPr>
                    <a:xfrm>
                      <a:off x="5236180" y="4078813"/>
                      <a:ext cx="2448272" cy="1354217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&gt;20</a:t>
                      </a:r>
                      <a:r>
                        <a:rPr lang="en-US" b="1" u="sng" dirty="0" smtClean="0">
                          <a:latin typeface="Arial" pitchFamily="34" charset="0"/>
                          <a:cs typeface="Arial" pitchFamily="34" charset="0"/>
                        </a:rPr>
                        <a:t> mmol/l</a:t>
                      </a:r>
                      <a:endParaRPr lang="el-GR" b="1" u="sng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l-GR" sz="1600" b="1" u="sng" dirty="0" smtClean="0">
                          <a:latin typeface="Arial" pitchFamily="34" charset="0"/>
                          <a:cs typeface="Arial" pitchFamily="34" charset="0"/>
                        </a:rPr>
                        <a:t>Πρωτοπαθής υπεραλδοστερονισμός</a:t>
                      </a:r>
                    </a:p>
                    <a:p>
                      <a:pPr algn="ctr"/>
                      <a:r>
                        <a:rPr lang="el-GR" sz="1600" b="1" u="sng" dirty="0" smtClean="0">
                          <a:latin typeface="Arial" pitchFamily="34" charset="0"/>
                          <a:cs typeface="Arial" pitchFamily="34" charset="0"/>
                        </a:rPr>
                        <a:t>Συν.  </a:t>
                      </a:r>
                      <a:r>
                        <a:rPr lang="en-US" sz="1600" b="1" u="sng" dirty="0" smtClean="0">
                          <a:latin typeface="Arial" pitchFamily="34" charset="0"/>
                          <a:cs typeface="Arial" pitchFamily="34" charset="0"/>
                        </a:rPr>
                        <a:t>Cushing</a:t>
                      </a:r>
                    </a:p>
                    <a:p>
                      <a:pPr algn="ctr"/>
                      <a:r>
                        <a:rPr lang="el-GR" sz="1600" b="1" u="sng" dirty="0" smtClean="0">
                          <a:latin typeface="Arial" pitchFamily="34" charset="0"/>
                          <a:cs typeface="Arial" pitchFamily="34" charset="0"/>
                        </a:rPr>
                        <a:t>Χορήγηση </a:t>
                      </a:r>
                      <a:r>
                        <a:rPr lang="en-US" sz="1600" b="1" u="sng" dirty="0" smtClean="0">
                          <a:latin typeface="Arial" pitchFamily="34" charset="0"/>
                          <a:cs typeface="Arial" pitchFamily="34" charset="0"/>
                        </a:rPr>
                        <a:t>NaHCO</a:t>
                      </a:r>
                      <a:r>
                        <a:rPr lang="en-US" sz="1600" b="1" u="sng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l-GR" sz="1600" b="1" baseline="-25000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" name="26 - TextBox"/>
                    <p:cNvSpPr txBox="1"/>
                    <p:nvPr/>
                  </p:nvSpPr>
                  <p:spPr>
                    <a:xfrm>
                      <a:off x="-12416" y="2924944"/>
                      <a:ext cx="1584176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Μέτρηση [</a:t>
                      </a:r>
                      <a:r>
                        <a:rPr lang="en-US" b="1" u="sng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] ούρων</a:t>
                      </a:r>
                      <a:endParaRPr lang="el-GR" b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" name="29 - TextBox"/>
                    <p:cNvSpPr txBox="1"/>
                    <p:nvPr/>
                  </p:nvSpPr>
                  <p:spPr>
                    <a:xfrm>
                      <a:off x="2411760" y="764704"/>
                      <a:ext cx="2592288" cy="646331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u="sng" dirty="0" smtClean="0">
                          <a:latin typeface="Arial" pitchFamily="34" charset="0"/>
                          <a:cs typeface="Arial" pitchFamily="34" charset="0"/>
                        </a:rPr>
                        <a:t>Εκτίμηση κατάστασης όγκου </a:t>
                      </a:r>
                    </a:p>
                  </p:txBody>
                </p:sp>
              </p:grpSp>
              <p:sp>
                <p:nvSpPr>
                  <p:cNvPr id="32" name="31 - TextBox"/>
                  <p:cNvSpPr txBox="1"/>
                  <p:nvPr/>
                </p:nvSpPr>
                <p:spPr>
                  <a:xfrm>
                    <a:off x="6507758" y="1733730"/>
                    <a:ext cx="1979712" cy="923330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latin typeface="Arial" pitchFamily="34" charset="0"/>
                        <a:cs typeface="Arial" pitchFamily="34" charset="0"/>
                      </a:rPr>
                      <a:t>Αύξηση ΕΞΥ</a:t>
                    </a:r>
                  </a:p>
                  <a:p>
                    <a:pPr algn="ctr"/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Ολικό Η</a:t>
                    </a:r>
                    <a:r>
                      <a:rPr lang="el-GR" b="1" baseline="-2500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</a:t>
                    </a:r>
                  </a:p>
                  <a:p>
                    <a:pPr algn="ctr"/>
                    <a:r>
                      <a:rPr lang="el-GR" b="1" dirty="0" smtClean="0">
                        <a:latin typeface="Arial" pitchFamily="34" charset="0"/>
                        <a:cs typeface="Arial" pitchFamily="34" charset="0"/>
                      </a:rPr>
                      <a:t>Ολικό 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Na</a:t>
                    </a:r>
                    <a:endParaRPr lang="el-GR" b="1" baseline="300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" name="34 - TextBox"/>
                <p:cNvSpPr txBox="1"/>
                <p:nvPr/>
              </p:nvSpPr>
              <p:spPr>
                <a:xfrm>
                  <a:off x="134542" y="4005064"/>
                  <a:ext cx="1692000" cy="2215991"/>
                </a:xfrm>
                <a:prstGeom prst="rect">
                  <a:avLst/>
                </a:prstGeom>
                <a:solidFill>
                  <a:srgbClr val="CCCCFF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u="sng" dirty="0" smtClean="0">
                      <a:latin typeface="Arial" pitchFamily="34" charset="0"/>
                      <a:cs typeface="Arial" pitchFamily="34" charset="0"/>
                    </a:rPr>
                    <a:t>&gt;20</a:t>
                  </a:r>
                  <a:r>
                    <a:rPr lang="en-US" b="1" u="sng" dirty="0" smtClean="0">
                      <a:latin typeface="Arial" pitchFamily="34" charset="0"/>
                      <a:cs typeface="Arial" pitchFamily="34" charset="0"/>
                    </a:rPr>
                    <a:t> mmol/l</a:t>
                  </a:r>
                  <a:endParaRPr lang="el-GR" b="1" u="sng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l-GR" b="1" u="sng" dirty="0" smtClean="0">
                      <a:latin typeface="Arial" pitchFamily="34" charset="0"/>
                      <a:cs typeface="Arial" pitchFamily="34" charset="0"/>
                    </a:rPr>
                    <a:t>Νεφρικές απώλειες</a:t>
                  </a:r>
                </a:p>
                <a:p>
                  <a:pPr algn="ctr"/>
                  <a:r>
                    <a:rPr lang="el-GR" sz="1400" b="1" u="sng" dirty="0" smtClean="0">
                      <a:solidFill>
                        <a:srgbClr val="A50021"/>
                      </a:solidFill>
                      <a:latin typeface="Arial" pitchFamily="34" charset="0"/>
                      <a:cs typeface="Arial" pitchFamily="34" charset="0"/>
                    </a:rPr>
                    <a:t>Διουρητικά</a:t>
                  </a:r>
                  <a:r>
                    <a:rPr lang="en-US" sz="1400" b="1" u="sng" dirty="0" smtClean="0">
                      <a:solidFill>
                        <a:srgbClr val="A5002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l-GR" sz="1400" b="1" u="sng" dirty="0" smtClean="0">
                      <a:solidFill>
                        <a:srgbClr val="A50021"/>
                      </a:solidFill>
                      <a:latin typeface="Arial" pitchFamily="34" charset="0"/>
                      <a:cs typeface="Arial" pitchFamily="34" charset="0"/>
                    </a:rPr>
                    <a:t>αγκύλης</a:t>
                  </a:r>
                </a:p>
                <a:p>
                  <a:pPr algn="ctr"/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Ωσμωτική διούρηση</a:t>
                  </a:r>
                </a:p>
                <a:p>
                  <a:pPr algn="ctr"/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Μεταποφρακτική πολυουρία</a:t>
                  </a:r>
                </a:p>
              </p:txBody>
            </p:sp>
          </p:grpSp>
          <p:sp>
            <p:nvSpPr>
              <p:cNvPr id="39" name="38 - TextBox"/>
              <p:cNvSpPr txBox="1"/>
              <p:nvPr/>
            </p:nvSpPr>
            <p:spPr>
              <a:xfrm>
                <a:off x="6702260" y="2926685"/>
                <a:ext cx="1584176" cy="646331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>
                    <a:latin typeface="Arial" pitchFamily="34" charset="0"/>
                    <a:cs typeface="Arial" pitchFamily="34" charset="0"/>
                  </a:rPr>
                  <a:t>Μέτρηση [</a:t>
                </a:r>
                <a:r>
                  <a:rPr lang="en-US" b="1" u="sng" dirty="0" smtClean="0">
                    <a:latin typeface="Arial" pitchFamily="34" charset="0"/>
                    <a:cs typeface="Arial" pitchFamily="34" charset="0"/>
                  </a:rPr>
                  <a:t>Na</a:t>
                </a:r>
                <a:r>
                  <a:rPr lang="el-GR" b="1" u="sng" dirty="0" smtClean="0">
                    <a:latin typeface="Arial" pitchFamily="34" charset="0"/>
                    <a:cs typeface="Arial" pitchFamily="34" charset="0"/>
                  </a:rPr>
                  <a:t>] ούρων</a:t>
                </a:r>
                <a:endParaRPr lang="el-GR" b="1" baseline="30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82 - Ομάδα"/>
            <p:cNvGrpSpPr/>
            <p:nvPr/>
          </p:nvGrpSpPr>
          <p:grpSpPr>
            <a:xfrm>
              <a:off x="881497" y="1411034"/>
              <a:ext cx="7341315" cy="4143366"/>
              <a:chOff x="881497" y="1411034"/>
              <a:chExt cx="7341315" cy="4143366"/>
            </a:xfrm>
          </p:grpSpPr>
          <p:sp>
            <p:nvSpPr>
              <p:cNvPr id="67" name="66 - TextBox"/>
              <p:cNvSpPr txBox="1"/>
              <p:nvPr/>
            </p:nvSpPr>
            <p:spPr>
              <a:xfrm>
                <a:off x="3779912" y="4077072"/>
                <a:ext cx="1728192" cy="1477328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err="1" smtClean="0">
                    <a:solidFill>
                      <a:srgbClr val="A50021"/>
                    </a:solidFill>
                    <a:latin typeface="Arial" pitchFamily="34" charset="0"/>
                    <a:cs typeface="Arial" pitchFamily="34" charset="0"/>
                  </a:rPr>
                  <a:t>Άποιος</a:t>
                </a:r>
                <a:r>
                  <a:rPr lang="el-GR" b="1" u="sng" dirty="0" smtClean="0">
                    <a:solidFill>
                      <a:srgbClr val="A50021"/>
                    </a:solidFill>
                    <a:latin typeface="Arial" pitchFamily="34" charset="0"/>
                    <a:cs typeface="Arial" pitchFamily="34" charset="0"/>
                  </a:rPr>
                  <a:t> διαβήτης</a:t>
                </a:r>
              </a:p>
              <a:p>
                <a:pPr algn="ctr"/>
                <a:r>
                  <a:rPr lang="el-GR" b="1" u="sng" dirty="0" err="1" smtClean="0">
                    <a:latin typeface="Arial" pitchFamily="34" charset="0"/>
                    <a:cs typeface="Arial" pitchFamily="34" charset="0"/>
                  </a:rPr>
                  <a:t>Υποδιψία</a:t>
                </a:r>
                <a:endParaRPr lang="el-GR" b="1" u="sng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l-GR" b="1" u="sng" dirty="0" smtClean="0">
                    <a:latin typeface="Arial" pitchFamily="34" charset="0"/>
                    <a:cs typeface="Arial" pitchFamily="34" charset="0"/>
                  </a:rPr>
                  <a:t>Άδηλες απώλειες</a:t>
                </a:r>
              </a:p>
            </p:txBody>
          </p:sp>
          <p:cxnSp>
            <p:nvCxnSpPr>
              <p:cNvPr id="37" name="36 - Ευθύγραμμο βέλος σύνδεσης"/>
              <p:cNvCxnSpPr>
                <a:stCxn id="15" idx="2"/>
                <a:endCxn id="67" idx="0"/>
              </p:cNvCxnSpPr>
              <p:nvPr/>
            </p:nvCxnSpPr>
            <p:spPr>
              <a:xfrm flipH="1">
                <a:off x="4644008" y="2934059"/>
                <a:ext cx="6024" cy="1143013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- Ευθύγραμμο βέλος σύνδεσης"/>
              <p:cNvCxnSpPr>
                <a:stCxn id="9" idx="2"/>
                <a:endCxn id="27" idx="0"/>
              </p:cNvCxnSpPr>
              <p:nvPr/>
            </p:nvCxnSpPr>
            <p:spPr>
              <a:xfrm>
                <a:off x="1718394" y="2657060"/>
                <a:ext cx="324" cy="267884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- Ευθύγραμμο βέλος σύνδεσης"/>
              <p:cNvCxnSpPr>
                <a:stCxn id="30" idx="2"/>
                <a:endCxn id="15" idx="0"/>
              </p:cNvCxnSpPr>
              <p:nvPr/>
            </p:nvCxnSpPr>
            <p:spPr>
              <a:xfrm>
                <a:off x="4646950" y="1411035"/>
                <a:ext cx="3082" cy="322695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- Ευθύγραμμο βέλος σύνδεσης"/>
              <p:cNvCxnSpPr>
                <a:stCxn id="32" idx="2"/>
                <a:endCxn id="39" idx="0"/>
              </p:cNvCxnSpPr>
              <p:nvPr/>
            </p:nvCxnSpPr>
            <p:spPr>
              <a:xfrm flipH="1">
                <a:off x="7395302" y="2657060"/>
                <a:ext cx="3266" cy="269625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- Γωνιακή σύνδεση"/>
              <p:cNvCxnSpPr>
                <a:stCxn id="27" idx="2"/>
                <a:endCxn id="35" idx="0"/>
              </p:cNvCxnSpPr>
              <p:nvPr/>
            </p:nvCxnSpPr>
            <p:spPr>
              <a:xfrm rot="5400000">
                <a:off x="1083213" y="3369558"/>
                <a:ext cx="433789" cy="837222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- Γωνιακή σύνδεση"/>
              <p:cNvCxnSpPr>
                <a:stCxn id="27" idx="2"/>
                <a:endCxn id="18" idx="0"/>
              </p:cNvCxnSpPr>
              <p:nvPr/>
            </p:nvCxnSpPr>
            <p:spPr>
              <a:xfrm rot="16200000" flipH="1">
                <a:off x="2019317" y="3270676"/>
                <a:ext cx="433789" cy="1034986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- Γωνιακή σύνδεση"/>
              <p:cNvCxnSpPr>
                <a:stCxn id="39" idx="2"/>
                <a:endCxn id="24" idx="0"/>
              </p:cNvCxnSpPr>
              <p:nvPr/>
            </p:nvCxnSpPr>
            <p:spPr>
              <a:xfrm rot="16200000" flipH="1">
                <a:off x="7144434" y="3823884"/>
                <a:ext cx="505797" cy="4060"/>
              </a:xfrm>
              <a:prstGeom prst="bentConnector3">
                <a:avLst>
                  <a:gd name="adj1" fmla="val 50000"/>
                </a:avLst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- Γωνιακή σύνδεση"/>
              <p:cNvCxnSpPr>
                <a:stCxn id="30" idx="2"/>
                <a:endCxn id="9" idx="0"/>
              </p:cNvCxnSpPr>
              <p:nvPr/>
            </p:nvCxnSpPr>
            <p:spPr>
              <a:xfrm rot="5400000">
                <a:off x="3021325" y="108104"/>
                <a:ext cx="322695" cy="2928556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65 - Γωνιακή σύνδεση"/>
              <p:cNvCxnSpPr>
                <a:stCxn id="30" idx="2"/>
                <a:endCxn id="32" idx="0"/>
              </p:cNvCxnSpPr>
              <p:nvPr/>
            </p:nvCxnSpPr>
            <p:spPr>
              <a:xfrm rot="16200000" flipH="1">
                <a:off x="5861412" y="196573"/>
                <a:ext cx="322695" cy="2751618"/>
              </a:xfrm>
              <a:prstGeom prst="bentConnector3">
                <a:avLst>
                  <a:gd name="adj1" fmla="val 50000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69 - Ευθύγραμμο βέλος σύνδεσης"/>
              <p:cNvCxnSpPr/>
              <p:nvPr/>
            </p:nvCxnSpPr>
            <p:spPr>
              <a:xfrm>
                <a:off x="2411760" y="2102876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71 - Ευθύγραμμο βέλος σύνδεσης"/>
              <p:cNvCxnSpPr/>
              <p:nvPr/>
            </p:nvCxnSpPr>
            <p:spPr>
              <a:xfrm>
                <a:off x="2564160" y="210581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- Ευθύγραμμο βέλος σύνδεσης"/>
              <p:cNvCxnSpPr/>
              <p:nvPr/>
            </p:nvCxnSpPr>
            <p:spPr>
              <a:xfrm>
                <a:off x="2339752" y="239090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- Ευθύγραμμο βέλος σύνδεσης"/>
              <p:cNvCxnSpPr/>
              <p:nvPr/>
            </p:nvCxnSpPr>
            <p:spPr>
              <a:xfrm flipV="1">
                <a:off x="8085402" y="209082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- Ευθύγραμμο βέλος σύνδεσης"/>
              <p:cNvCxnSpPr/>
              <p:nvPr/>
            </p:nvCxnSpPr>
            <p:spPr>
              <a:xfrm flipV="1">
                <a:off x="8222812" y="2363870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- Ευθύγραμμο βέλος σύνδεσης"/>
              <p:cNvCxnSpPr/>
              <p:nvPr/>
            </p:nvCxnSpPr>
            <p:spPr>
              <a:xfrm flipV="1">
                <a:off x="8028384" y="2365648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- Ευθεία γραμμή σύνδεσης"/>
              <p:cNvCxnSpPr/>
              <p:nvPr/>
            </p:nvCxnSpPr>
            <p:spPr>
              <a:xfrm>
                <a:off x="5190092" y="2780928"/>
                <a:ext cx="21602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40 - Ευθύγραμμο βέλος σύνδεσης"/>
          <p:cNvCxnSpPr/>
          <p:nvPr/>
        </p:nvCxnSpPr>
        <p:spPr>
          <a:xfrm>
            <a:off x="5292080" y="2348880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55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charset="0"/>
                <a:cs typeface="Arial" charset="0"/>
              </a:rPr>
              <a:t>Συγγενή αίτια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err="1" smtClean="0">
                <a:effectLst/>
                <a:latin typeface="Arial" charset="0"/>
                <a:cs typeface="Arial" charset="0"/>
              </a:rPr>
              <a:t>Αυτοσωμ</a:t>
            </a:r>
            <a:r>
              <a:rPr lang="el-GR" sz="1800" b="1" dirty="0" smtClean="0">
                <a:effectLst/>
                <a:latin typeface="Arial" charset="0"/>
                <a:cs typeface="Arial" charset="0"/>
              </a:rPr>
              <a:t>. Επικρατής (διαταραχές στο γονίδιο της βαζοπρεσίνης)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err="1" smtClean="0">
                <a:effectLst/>
                <a:latin typeface="Arial" charset="0"/>
                <a:cs typeface="Arial" charset="0"/>
              </a:rPr>
              <a:t>Αυτοσωμ</a:t>
            </a:r>
            <a:r>
              <a:rPr lang="el-GR" sz="1800" b="1" dirty="0" smtClean="0">
                <a:effectLst/>
                <a:latin typeface="Arial" charset="0"/>
                <a:cs typeface="Arial" charset="0"/>
              </a:rPr>
              <a:t>. Υπολειπόμενη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charset="0"/>
                <a:cs typeface="Arial" charset="0"/>
              </a:rPr>
              <a:t>Επίκτητα αίτια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err="1" smtClean="0">
                <a:effectLst/>
                <a:latin typeface="Arial" charset="0"/>
                <a:cs typeface="Arial" charset="0"/>
              </a:rPr>
              <a:t>Μετα</a:t>
            </a:r>
            <a:r>
              <a:rPr lang="el-GR" sz="1800" b="1" dirty="0" smtClean="0">
                <a:effectLst/>
                <a:latin typeface="Arial" charset="0"/>
                <a:cs typeface="Arial" charset="0"/>
              </a:rPr>
              <a:t>-τραυματικής αιτιολογία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charset="0"/>
                <a:cs typeface="Arial" charset="0"/>
              </a:rPr>
              <a:t>Μετά από χειρουργική επέμβαση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charset="0"/>
                <a:cs typeface="Arial" charset="0"/>
              </a:rPr>
              <a:t>Όγκοι, </a:t>
            </a:r>
            <a:r>
              <a:rPr lang="el-GR" sz="1800" b="1" dirty="0" err="1" smtClean="0">
                <a:effectLst/>
                <a:latin typeface="Arial" charset="0"/>
                <a:cs typeface="Arial" charset="0"/>
              </a:rPr>
              <a:t>ιστιοκύτωση</a:t>
            </a:r>
            <a:endParaRPr lang="el-GR" sz="1800" b="1" dirty="0" smtClean="0">
              <a:effectLst/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charset="0"/>
                <a:cs typeface="Arial" charset="0"/>
              </a:rPr>
              <a:t>Ανευρύσματα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charset="0"/>
                <a:cs typeface="Arial" charset="0"/>
              </a:rPr>
              <a:t>Μηνιγγίτιδα, εγκεφαλίτιδα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charset="0"/>
                <a:cs typeface="Arial" charset="0"/>
              </a:rPr>
              <a:t>Κοκκιώματα (φυματίωση, σαρκοείδωση)</a:t>
            </a:r>
          </a:p>
          <a:p>
            <a:pPr algn="ctr" eaLnBrk="1" hangingPunct="1">
              <a:buClr>
                <a:srgbClr val="C00000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effectLst/>
                <a:latin typeface="Arial" charset="0"/>
                <a:cs typeface="Arial" charset="0"/>
              </a:rPr>
              <a:t>Θεραπεία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charset="0"/>
                <a:cs typeface="Arial" charset="0"/>
              </a:rPr>
              <a:t>Χορήγηση βαζοπρεσίνης (</a:t>
            </a:r>
            <a:r>
              <a:rPr lang="en-US" sz="2200" b="1" dirty="0" err="1" smtClean="0">
                <a:effectLst/>
                <a:latin typeface="Arial" charset="0"/>
                <a:cs typeface="Arial" charset="0"/>
              </a:rPr>
              <a:t>pitressin</a:t>
            </a:r>
            <a:r>
              <a:rPr lang="en-US" sz="2200" b="1" dirty="0" smtClean="0">
                <a:effectLst/>
                <a:latin typeface="Arial" charset="0"/>
                <a:cs typeface="Arial" charset="0"/>
              </a:rPr>
              <a:t>)</a:t>
            </a:r>
            <a:r>
              <a:rPr lang="el-GR" sz="2200" b="1" dirty="0" smtClean="0">
                <a:effectLst/>
                <a:latin typeface="Arial" charset="0"/>
                <a:cs typeface="Arial" charset="0"/>
              </a:rPr>
              <a:t> στην οξεία φάση</a:t>
            </a:r>
            <a:r>
              <a:rPr lang="en-US" sz="2200" b="1" dirty="0" smtClean="0">
                <a:effectLst/>
                <a:latin typeface="Arial" charset="0"/>
                <a:cs typeface="Arial" charset="0"/>
              </a:rPr>
              <a:t>, </a:t>
            </a:r>
            <a:r>
              <a:rPr lang="el-GR" sz="2200" b="1" dirty="0" smtClean="0">
                <a:effectLst/>
                <a:latin typeface="Arial" charset="0"/>
                <a:cs typeface="Arial" charset="0"/>
              </a:rPr>
              <a:t>και </a:t>
            </a:r>
            <a:r>
              <a:rPr lang="el-GR" sz="2200" b="1" dirty="0" err="1" smtClean="0">
                <a:effectLst/>
                <a:latin typeface="Arial" charset="0"/>
                <a:cs typeface="Arial" charset="0"/>
              </a:rPr>
              <a:t>δεσμοπρεσίνης</a:t>
            </a:r>
            <a:r>
              <a:rPr lang="el-GR" sz="22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l-GR" sz="2200" b="1" dirty="0" err="1" smtClean="0">
                <a:effectLst/>
                <a:latin typeface="Arial" charset="0"/>
                <a:cs typeface="Arial" charset="0"/>
              </a:rPr>
              <a:t>ενδορινικά</a:t>
            </a:r>
            <a:r>
              <a:rPr lang="el-GR" sz="2200" b="1" dirty="0" smtClean="0">
                <a:effectLst/>
                <a:latin typeface="Arial" charset="0"/>
                <a:cs typeface="Arial" charset="0"/>
              </a:rPr>
              <a:t> (κάθε 12-24 </a:t>
            </a:r>
            <a:r>
              <a:rPr lang="en-US" sz="2200" b="1" dirty="0" smtClean="0">
                <a:effectLst/>
                <a:latin typeface="Arial" charset="0"/>
                <a:cs typeface="Arial" charset="0"/>
              </a:rPr>
              <a:t>h)</a:t>
            </a:r>
            <a:r>
              <a:rPr lang="el-GR" sz="2200" b="1" dirty="0" smtClean="0">
                <a:effectLst/>
                <a:latin typeface="Arial" charset="0"/>
                <a:cs typeface="Arial" charset="0"/>
              </a:rPr>
              <a:t> σε χρόνια αγωγή</a:t>
            </a:r>
            <a:r>
              <a:rPr lang="en-US" sz="2200" b="1" dirty="0" smtClean="0">
                <a:effectLst/>
                <a:latin typeface="Arial" charset="0"/>
                <a:cs typeface="Arial" charset="0"/>
              </a:rPr>
              <a:t>.</a:t>
            </a:r>
            <a:endParaRPr lang="el-GR" sz="22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Κεντρικός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Άποιος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Διαβήτης 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6085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effectLst/>
                <a:latin typeface="Arial" charset="0"/>
                <a:cs typeface="Arial" charset="0"/>
              </a:rPr>
              <a:t>Συγγενή αίτια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charset="0"/>
                <a:cs typeface="Arial" charset="0"/>
              </a:rPr>
              <a:t>Μεταλλάξεις στα γονίδια των </a:t>
            </a:r>
            <a:r>
              <a:rPr lang="el-GR" sz="1800" b="1" dirty="0" err="1" smtClean="0">
                <a:effectLst/>
                <a:latin typeface="Arial" charset="0"/>
                <a:cs typeface="Arial" charset="0"/>
              </a:rPr>
              <a:t>υδατοπορινών</a:t>
            </a:r>
            <a:r>
              <a:rPr lang="el-GR" sz="1800" b="1" dirty="0" smtClean="0">
                <a:effectLst/>
                <a:latin typeface="Arial" charset="0"/>
                <a:cs typeface="Arial" charset="0"/>
              </a:rPr>
              <a:t> ή των υποδοχέων της βαζοπρεσίνης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effectLst/>
                <a:latin typeface="Arial" charset="0"/>
                <a:cs typeface="Arial" charset="0"/>
              </a:rPr>
              <a:t>Επίκτητα αίτια</a:t>
            </a:r>
          </a:p>
          <a:p>
            <a:pPr lvl="1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Ηλεκτρολυτικές διαταραχές (</a:t>
            </a:r>
            <a:r>
              <a:rPr lang="el-GR" sz="1800" b="1" i="1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υποκαλιαιμία, υπερασβεστιαιμία</a:t>
            </a: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Χρόνια νεφρική νόσος</a:t>
            </a:r>
          </a:p>
          <a:p>
            <a:pPr lvl="1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Φάρμακα (</a:t>
            </a:r>
            <a:r>
              <a:rPr lang="el-GR" sz="1800" b="1" i="1" dirty="0" smtClean="0">
                <a:effectLst/>
                <a:latin typeface="Arial" pitchFamily="34" charset="0"/>
                <a:cs typeface="Arial" pitchFamily="34" charset="0"/>
              </a:rPr>
              <a:t>λίθιο, κολχικίνη, </a:t>
            </a:r>
            <a:r>
              <a:rPr lang="el-GR" sz="1800" b="1" i="1" dirty="0" err="1" smtClean="0">
                <a:effectLst/>
                <a:latin typeface="Arial" pitchFamily="34" charset="0"/>
                <a:cs typeface="Arial" pitchFamily="34" charset="0"/>
              </a:rPr>
              <a:t>αμφοτερικίνη</a:t>
            </a: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Δρεπανοκυτταρική αναιμία</a:t>
            </a:r>
          </a:p>
          <a:p>
            <a:pPr lvl="1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Πολλαπλό </a:t>
            </a:r>
            <a:r>
              <a:rPr lang="el-GR" sz="1800" b="1" dirty="0" err="1" smtClean="0">
                <a:effectLst/>
                <a:latin typeface="Arial" pitchFamily="34" charset="0"/>
                <a:cs typeface="Arial" pitchFamily="34" charset="0"/>
              </a:rPr>
              <a:t>μυέλωμα</a:t>
            </a: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, αμυλοείδωση</a:t>
            </a:r>
          </a:p>
          <a:p>
            <a:pPr lvl="1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Σαρκοείδωση</a:t>
            </a:r>
          </a:p>
          <a:p>
            <a:pPr lvl="1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800" b="1" dirty="0" smtClean="0">
                <a:effectLst/>
                <a:latin typeface="Arial" pitchFamily="34" charset="0"/>
                <a:cs typeface="Arial" pitchFamily="34" charset="0"/>
              </a:rPr>
              <a:t>Υπερβολική λήψη ύδατος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v"/>
            </a:pPr>
            <a:endParaRPr lang="el-GR" sz="1800" b="1" dirty="0" smtClean="0"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Νεφρογενής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Άποιος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Διαβήτης 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Θεραπεία Υπερνατριαιμίας 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6" name="Group 98"/>
          <p:cNvGraphicFramePr>
            <a:graphicFrameLocks/>
          </p:cNvGraphicFramePr>
          <p:nvPr/>
        </p:nvGraphicFramePr>
        <p:xfrm>
          <a:off x="0" y="1412776"/>
          <a:ext cx="9144000" cy="4419601"/>
        </p:xfrm>
        <a:graphic>
          <a:graphicData uri="http://schemas.openxmlformats.org/drawingml/2006/table">
            <a:tbl>
              <a:tblPr/>
              <a:tblGrid>
                <a:gridCol w="3099570"/>
                <a:gridCol w="1640632"/>
                <a:gridCol w="2201899"/>
                <a:gridCol w="2201899"/>
              </a:tblGrid>
              <a:tr h="8001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Υπολογισμός του ελλείμματος ύδατος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2176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Ασθενής με ΣΒ 75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Kg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και νάτριο ορού 154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mEq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Ολική ποσότητα ύδατος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75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60% = 45 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λίτρα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Νάτριο ορού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45 lt =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 mEq/L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45 L = 49.5 L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Επιθυμητό νάτριο ορού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mEq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001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Έλλειμμα ύδατος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49.5 – 45 = 4.5 </a:t>
                      </a: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λίτρα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7 - Ευθεία γραμμή σύνδεσης"/>
          <p:cNvCxnSpPr/>
          <p:nvPr/>
        </p:nvCxnSpPr>
        <p:spPr>
          <a:xfrm>
            <a:off x="251520" y="4221088"/>
            <a:ext cx="252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4932240" y="4221088"/>
            <a:ext cx="18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904656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pitchFamily="34" charset="0"/>
                <a:cs typeface="Arial" pitchFamily="34" charset="0"/>
              </a:rPr>
              <a:t>Η Υπερνατριαιμία αποτελεί μια κατάσταση υπερ-ωσμωτικότητας.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v"/>
            </a:pPr>
            <a:endParaRPr lang="el-GR" sz="22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pitchFamily="34" charset="0"/>
                <a:cs typeface="Arial" pitchFamily="34" charset="0"/>
              </a:rPr>
              <a:t>Ο κύριος στόχος της θεραπείας είναι η αποκατάσταση της τονικότητας.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v"/>
            </a:pPr>
            <a:endParaRPr lang="el-GR" sz="22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pitchFamily="34" charset="0"/>
                <a:cs typeface="Arial" pitchFamily="34" charset="0"/>
              </a:rPr>
              <a:t>Ωστόσο η 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αποκατάσταση της πιθανής ένδειας όγκου </a:t>
            </a:r>
            <a:r>
              <a:rPr lang="el-GR" sz="2200" b="1" dirty="0" smtClean="0">
                <a:effectLst/>
                <a:latin typeface="Arial" pitchFamily="34" charset="0"/>
                <a:cs typeface="Arial" pitchFamily="34" charset="0"/>
              </a:rPr>
              <a:t>είναι πρωταρχική έναντι της αποκατάστασης της τονικότητας 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στους </a:t>
            </a:r>
            <a:r>
              <a:rPr lang="el-GR" sz="22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υπο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lang="el-GR" sz="22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ογκαιμικούς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ασθενείς</a:t>
            </a:r>
            <a:r>
              <a:rPr lang="el-GR" sz="2200" b="1" dirty="0" smtClean="0">
                <a:effectLst/>
                <a:latin typeface="Arial" pitchFamily="34" charset="0"/>
                <a:cs typeface="Arial" pitchFamily="34" charset="0"/>
              </a:rPr>
              <a:t>. Σε αυτούς τους ασθενείς χορηγείται 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πρώτα φυσιολογικός ορός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NaCl 0,9%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μέχρι την αποκατάσταση της </a:t>
            </a:r>
            <a:r>
              <a:rPr lang="el-GR" sz="22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ευογκαιμίας</a:t>
            </a:r>
            <a:r>
              <a:rPr lang="en-US" sz="2200" b="1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el-GR" sz="22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Στη συνέχεια χορηγείται νερό από του στόματος ή οροί που περιέχουν γλυκόζη.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v"/>
            </a:pPr>
            <a:endParaRPr lang="el-GR" sz="22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v"/>
            </a:pPr>
            <a:r>
              <a:rPr lang="el-GR" sz="2200" b="1" dirty="0" smtClean="0">
                <a:effectLst/>
                <a:latin typeface="Arial" pitchFamily="34" charset="0"/>
                <a:cs typeface="Arial" pitchFamily="34" charset="0"/>
              </a:rPr>
              <a:t>Η 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διόρθωση πρέπει να επιτυγχάνεται μέσα σε 48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h</a:t>
            </a:r>
            <a:r>
              <a:rPr lang="el-GR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με ρυθμό που δεν ξεπερνά τα 2</a:t>
            </a:r>
            <a:r>
              <a:rPr lang="de-DE" sz="2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mmol/l/h</a:t>
            </a:r>
            <a:r>
              <a:rPr lang="de-DE" sz="2200" b="1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el-GR" sz="22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Θεραπεία Υπερνατριαιμίας 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Θεραπεία Υπερνατριαιμίας </a:t>
              </a:r>
              <a:endParaRPr lang="de-DE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0" name="79 - Ομάδα"/>
          <p:cNvGrpSpPr/>
          <p:nvPr/>
        </p:nvGrpSpPr>
        <p:grpSpPr>
          <a:xfrm>
            <a:off x="323528" y="1127646"/>
            <a:ext cx="8166884" cy="4533602"/>
            <a:chOff x="323528" y="1127646"/>
            <a:chExt cx="8166884" cy="4533602"/>
          </a:xfrm>
        </p:grpSpPr>
        <p:grpSp>
          <p:nvGrpSpPr>
            <p:cNvPr id="3" name="83 - Ομάδα"/>
            <p:cNvGrpSpPr/>
            <p:nvPr/>
          </p:nvGrpSpPr>
          <p:grpSpPr>
            <a:xfrm>
              <a:off x="323528" y="1127646"/>
              <a:ext cx="8166884" cy="4533602"/>
              <a:chOff x="323528" y="764704"/>
              <a:chExt cx="8166884" cy="4533602"/>
            </a:xfrm>
          </p:grpSpPr>
          <p:grpSp>
            <p:nvGrpSpPr>
              <p:cNvPr id="4" name="40 - Ομάδα"/>
              <p:cNvGrpSpPr/>
              <p:nvPr/>
            </p:nvGrpSpPr>
            <p:grpSpPr>
              <a:xfrm>
                <a:off x="323528" y="764704"/>
                <a:ext cx="8166884" cy="4533602"/>
                <a:chOff x="422574" y="764704"/>
                <a:chExt cx="8166884" cy="4533602"/>
              </a:xfrm>
            </p:grpSpPr>
            <p:grpSp>
              <p:nvGrpSpPr>
                <p:cNvPr id="5" name="36 - Ομάδα"/>
                <p:cNvGrpSpPr/>
                <p:nvPr/>
              </p:nvGrpSpPr>
              <p:grpSpPr>
                <a:xfrm>
                  <a:off x="422574" y="764704"/>
                  <a:ext cx="8064896" cy="4533602"/>
                  <a:chOff x="422574" y="764704"/>
                  <a:chExt cx="8064896" cy="4533602"/>
                </a:xfrm>
              </p:grpSpPr>
              <p:grpSp>
                <p:nvGrpSpPr>
                  <p:cNvPr id="8" name="33 - Ομάδα"/>
                  <p:cNvGrpSpPr/>
                  <p:nvPr/>
                </p:nvGrpSpPr>
                <p:grpSpPr>
                  <a:xfrm>
                    <a:off x="422574" y="764704"/>
                    <a:ext cx="8064896" cy="3021434"/>
                    <a:chOff x="422574" y="764704"/>
                    <a:chExt cx="8064896" cy="3021434"/>
                  </a:xfrm>
                </p:grpSpPr>
                <p:grpSp>
                  <p:nvGrpSpPr>
                    <p:cNvPr id="10" name="48 - Ομάδα"/>
                    <p:cNvGrpSpPr/>
                    <p:nvPr/>
                  </p:nvGrpSpPr>
                  <p:grpSpPr>
                    <a:xfrm>
                      <a:off x="422574" y="764704"/>
                      <a:ext cx="5619566" cy="3021434"/>
                      <a:chOff x="-615518" y="764704"/>
                      <a:chExt cx="5619566" cy="3021434"/>
                    </a:xfrm>
                  </p:grpSpPr>
                  <p:sp>
                    <p:nvSpPr>
                      <p:cNvPr id="9" name="8 - TextBox"/>
                      <p:cNvSpPr txBox="1"/>
                      <p:nvPr/>
                    </p:nvSpPr>
                    <p:spPr>
                      <a:xfrm>
                        <a:off x="-210508" y="1949754"/>
                        <a:ext cx="1979712" cy="369332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l-GR" b="1" dirty="0" err="1" smtClean="0">
                            <a:latin typeface="Arial" pitchFamily="34" charset="0"/>
                            <a:cs typeface="Arial" pitchFamily="34" charset="0"/>
                          </a:rPr>
                          <a:t>Υπογκαιμία</a:t>
                        </a:r>
                        <a:endParaRPr lang="el-GR" b="1" dirty="0" smtClean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5" name="14 - TextBox"/>
                      <p:cNvSpPr txBox="1"/>
                      <p:nvPr/>
                    </p:nvSpPr>
                    <p:spPr>
                      <a:xfrm>
                        <a:off x="2882894" y="1949754"/>
                        <a:ext cx="1656184" cy="369332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l-GR" b="1" dirty="0" smtClean="0">
                            <a:latin typeface="Arial" pitchFamily="34" charset="0"/>
                            <a:cs typeface="Arial" pitchFamily="34" charset="0"/>
                          </a:rPr>
                          <a:t>Ευογκαιμία</a:t>
                        </a:r>
                      </a:p>
                    </p:txBody>
                  </p:sp>
                  <p:sp>
                    <p:nvSpPr>
                      <p:cNvPr id="27" name="26 - TextBox"/>
                      <p:cNvSpPr txBox="1"/>
                      <p:nvPr/>
                    </p:nvSpPr>
                    <p:spPr>
                      <a:xfrm>
                        <a:off x="-615518" y="2708920"/>
                        <a:ext cx="2808312" cy="1077218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l-GR" sz="1600" b="1" u="sng" dirty="0" smtClean="0">
                            <a:latin typeface="Arial" pitchFamily="34" charset="0"/>
                            <a:cs typeface="Arial" pitchFamily="34" charset="0"/>
                          </a:rPr>
                          <a:t>Διόρθωση ελλείμματος όγκου </a:t>
                        </a:r>
                      </a:p>
                      <a:p>
                        <a:pPr algn="ctr"/>
                        <a:r>
                          <a:rPr lang="el-GR" sz="1600" b="1" u="sng" dirty="0" smtClean="0">
                            <a:latin typeface="Arial" pitchFamily="34" charset="0"/>
                            <a:cs typeface="Arial" pitchFamily="34" charset="0"/>
                          </a:rPr>
                          <a:t>Χορήγηση φυσιολογικού ορού </a:t>
                        </a:r>
                        <a:r>
                          <a:rPr lang="en-US" sz="1600" b="1" u="sng" dirty="0" smtClean="0">
                            <a:latin typeface="Arial" pitchFamily="34" charset="0"/>
                            <a:cs typeface="Arial" pitchFamily="34" charset="0"/>
                          </a:rPr>
                          <a:t>NaCl 0.9%</a:t>
                        </a:r>
                        <a:endParaRPr lang="el-GR" sz="1600" b="1" dirty="0" smtClean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0" name="29 - TextBox"/>
                      <p:cNvSpPr txBox="1"/>
                      <p:nvPr/>
                    </p:nvSpPr>
                    <p:spPr>
                      <a:xfrm>
                        <a:off x="2411760" y="764704"/>
                        <a:ext cx="2592288" cy="646331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l-GR" b="1" u="sng" dirty="0" smtClean="0">
                            <a:latin typeface="Arial" pitchFamily="34" charset="0"/>
                            <a:cs typeface="Arial" pitchFamily="34" charset="0"/>
                          </a:rPr>
                          <a:t>Εκτίμηση κατάστασης όγκου </a:t>
                        </a:r>
                      </a:p>
                    </p:txBody>
                  </p:sp>
                </p:grpSp>
                <p:sp>
                  <p:nvSpPr>
                    <p:cNvPr id="32" name="31 - TextBox"/>
                    <p:cNvSpPr txBox="1"/>
                    <p:nvPr/>
                  </p:nvSpPr>
                  <p:spPr>
                    <a:xfrm>
                      <a:off x="6507758" y="1949754"/>
                      <a:ext cx="1979712" cy="369332"/>
                    </a:xfrm>
                    <a:prstGeom prst="rect">
                      <a:avLst/>
                    </a:prstGeom>
                    <a:solidFill>
                      <a:srgbClr val="CCCCFF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Υπερογκαιμία</a:t>
                      </a:r>
                      <a:endParaRPr lang="el-GR" b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5" name="34 - TextBox"/>
                  <p:cNvSpPr txBox="1"/>
                  <p:nvPr/>
                </p:nvSpPr>
                <p:spPr>
                  <a:xfrm>
                    <a:off x="494582" y="4221088"/>
                    <a:ext cx="2664296" cy="1077218"/>
                  </a:xfrm>
                  <a:prstGeom prst="rect">
                    <a:avLst/>
                  </a:prstGeom>
                  <a:solidFill>
                    <a:srgbClr val="CCCC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b="1" u="sng" dirty="0" smtClean="0">
                        <a:latin typeface="Arial" pitchFamily="34" charset="0"/>
                        <a:cs typeface="Arial" pitchFamily="34" charset="0"/>
                      </a:rPr>
                      <a:t>Διόρθωση ελλείμματος νερού</a:t>
                    </a:r>
                  </a:p>
                  <a:p>
                    <a:pPr algn="ctr"/>
                    <a:r>
                      <a:rPr lang="el-GR" sz="1400" b="1" dirty="0" smtClean="0">
                        <a:latin typeface="Arial" pitchFamily="34" charset="0"/>
                        <a:cs typeface="Arial" pitchFamily="34" charset="0"/>
                      </a:rPr>
                      <a:t>Νερό  </a:t>
                    </a:r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per </a:t>
                    </a:r>
                    <a:r>
                      <a:rPr lang="en-US" sz="1400" b="1" dirty="0" err="1" smtClean="0">
                        <a:latin typeface="Arial" pitchFamily="34" charset="0"/>
                        <a:cs typeface="Arial" pitchFamily="34" charset="0"/>
                      </a:rPr>
                      <a:t>os</a:t>
                    </a:r>
                    <a:r>
                      <a:rPr lang="el-GR" sz="1400" b="1" dirty="0" smtClean="0">
                        <a:latin typeface="Arial" pitchFamily="34" charset="0"/>
                        <a:cs typeface="Arial" pitchFamily="34" charset="0"/>
                      </a:rPr>
                      <a:t>, χορήγηση ορού </a:t>
                    </a:r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D/W 5%, NaCl 0.45%</a:t>
                    </a:r>
                    <a:endParaRPr lang="el-GR" sz="1400" b="1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9" name="38 - TextBox"/>
                <p:cNvSpPr txBox="1"/>
                <p:nvPr/>
              </p:nvSpPr>
              <p:spPr>
                <a:xfrm>
                  <a:off x="6429218" y="3142709"/>
                  <a:ext cx="2160240" cy="1231106"/>
                </a:xfrm>
                <a:prstGeom prst="rect">
                  <a:avLst/>
                </a:prstGeom>
                <a:solidFill>
                  <a:srgbClr val="CCCCFF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u="sng" dirty="0" smtClean="0">
                      <a:latin typeface="Arial" pitchFamily="34" charset="0"/>
                      <a:cs typeface="Arial" pitchFamily="34" charset="0"/>
                    </a:rPr>
                    <a:t>Αφαίρεση [</a:t>
                  </a:r>
                  <a:r>
                    <a:rPr lang="en-US" b="1" u="sng" dirty="0" smtClean="0">
                      <a:latin typeface="Arial" pitchFamily="34" charset="0"/>
                      <a:cs typeface="Arial" pitchFamily="34" charset="0"/>
                    </a:rPr>
                    <a:t>Na</a:t>
                  </a:r>
                  <a:r>
                    <a:rPr lang="el-GR" b="1" u="sng" dirty="0" smtClean="0">
                      <a:latin typeface="Arial" pitchFamily="34" charset="0"/>
                      <a:cs typeface="Arial" pitchFamily="34" charset="0"/>
                    </a:rPr>
                    <a:t>]</a:t>
                  </a:r>
                </a:p>
                <a:p>
                  <a:pPr algn="ctr"/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Διακοπή παραγόντων με </a:t>
                  </a:r>
                  <a:r>
                    <a:rPr lang="en-US" sz="1400" b="1" dirty="0" smtClean="0">
                      <a:latin typeface="Arial" pitchFamily="34" charset="0"/>
                      <a:cs typeface="Arial" pitchFamily="34" charset="0"/>
                    </a:rPr>
                    <a:t>Na</a:t>
                  </a:r>
                </a:p>
                <a:p>
                  <a:pPr algn="ctr"/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Αιμοκάθαρση</a:t>
                  </a:r>
                </a:p>
                <a:p>
                  <a:pPr algn="ctr"/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Διουρητικά</a:t>
                  </a:r>
                </a:p>
              </p:txBody>
            </p:sp>
          </p:grpSp>
          <p:grpSp>
            <p:nvGrpSpPr>
              <p:cNvPr id="11" name="82 - Ομάδα"/>
              <p:cNvGrpSpPr/>
              <p:nvPr/>
            </p:nvGrpSpPr>
            <p:grpSpPr>
              <a:xfrm>
                <a:off x="1718394" y="1411034"/>
                <a:ext cx="5691898" cy="2663136"/>
                <a:chOff x="1718394" y="1411034"/>
                <a:chExt cx="5691898" cy="2663136"/>
              </a:xfrm>
            </p:grpSpPr>
            <p:sp>
              <p:nvSpPr>
                <p:cNvPr id="67" name="66 - TextBox"/>
                <p:cNvSpPr txBox="1"/>
                <p:nvPr/>
              </p:nvSpPr>
              <p:spPr>
                <a:xfrm>
                  <a:off x="3347864" y="2996952"/>
                  <a:ext cx="2592288" cy="1077218"/>
                </a:xfrm>
                <a:prstGeom prst="rect">
                  <a:avLst/>
                </a:prstGeom>
                <a:solidFill>
                  <a:srgbClr val="CCCCFF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u="sng" dirty="0" smtClean="0">
                      <a:latin typeface="Arial" pitchFamily="34" charset="0"/>
                      <a:cs typeface="Arial" pitchFamily="34" charset="0"/>
                    </a:rPr>
                    <a:t>Διόρθωση ελλείμματος νερού</a:t>
                  </a:r>
                </a:p>
                <a:p>
                  <a:pPr algn="ctr"/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Νερό  </a:t>
                  </a:r>
                  <a:r>
                    <a:rPr lang="en-US" sz="1400" b="1" dirty="0" smtClean="0">
                      <a:latin typeface="Arial" pitchFamily="34" charset="0"/>
                      <a:cs typeface="Arial" pitchFamily="34" charset="0"/>
                    </a:rPr>
                    <a:t>per </a:t>
                  </a:r>
                  <a:r>
                    <a:rPr lang="en-US" sz="1400" b="1" dirty="0" err="1" smtClean="0">
                      <a:latin typeface="Arial" pitchFamily="34" charset="0"/>
                      <a:cs typeface="Arial" pitchFamily="34" charset="0"/>
                    </a:rPr>
                    <a:t>os</a:t>
                  </a:r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, χορήγηση ορού </a:t>
                  </a:r>
                  <a:r>
                    <a:rPr lang="en-US" sz="1400" b="1" dirty="0" smtClean="0">
                      <a:latin typeface="Arial" pitchFamily="34" charset="0"/>
                      <a:cs typeface="Arial" pitchFamily="34" charset="0"/>
                    </a:rPr>
                    <a:t>D/W 5%, NaCl 0.45%</a:t>
                  </a:r>
                  <a:endParaRPr lang="el-GR" sz="1400" b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7" name="36 - Ευθύγραμμο βέλος σύνδεσης"/>
                <p:cNvCxnSpPr>
                  <a:stCxn id="15" idx="2"/>
                  <a:endCxn id="67" idx="0"/>
                </p:cNvCxnSpPr>
                <p:nvPr/>
              </p:nvCxnSpPr>
              <p:spPr>
                <a:xfrm flipH="1">
                  <a:off x="4644008" y="2319086"/>
                  <a:ext cx="6024" cy="677866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- Ευθύγραμμο βέλος σύνδεσης"/>
                <p:cNvCxnSpPr>
                  <a:stCxn id="9" idx="2"/>
                  <a:endCxn id="27" idx="0"/>
                </p:cNvCxnSpPr>
                <p:nvPr/>
              </p:nvCxnSpPr>
              <p:spPr>
                <a:xfrm>
                  <a:off x="1718394" y="2319086"/>
                  <a:ext cx="9290" cy="389834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41 - Ευθύγραμμο βέλος σύνδεσης"/>
                <p:cNvCxnSpPr>
                  <a:stCxn id="30" idx="2"/>
                  <a:endCxn id="15" idx="0"/>
                </p:cNvCxnSpPr>
                <p:nvPr/>
              </p:nvCxnSpPr>
              <p:spPr>
                <a:xfrm>
                  <a:off x="4646950" y="1411035"/>
                  <a:ext cx="3082" cy="538719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43 - Ευθύγραμμο βέλος σύνδεσης"/>
                <p:cNvCxnSpPr>
                  <a:stCxn id="32" idx="2"/>
                  <a:endCxn id="39" idx="0"/>
                </p:cNvCxnSpPr>
                <p:nvPr/>
              </p:nvCxnSpPr>
              <p:spPr>
                <a:xfrm>
                  <a:off x="7398568" y="2319086"/>
                  <a:ext cx="11724" cy="823623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59 - Γωνιακή σύνδεση"/>
                <p:cNvCxnSpPr>
                  <a:stCxn id="30" idx="2"/>
                  <a:endCxn id="9" idx="0"/>
                </p:cNvCxnSpPr>
                <p:nvPr/>
              </p:nvCxnSpPr>
              <p:spPr>
                <a:xfrm rot="5400000">
                  <a:off x="2913313" y="216116"/>
                  <a:ext cx="538719" cy="2928556"/>
                </a:xfrm>
                <a:prstGeom prst="bentConnector3">
                  <a:avLst>
                    <a:gd name="adj1" fmla="val 50000"/>
                  </a:avLst>
                </a:prstGeom>
                <a:ln w="317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65 - Γωνιακή σύνδεση"/>
                <p:cNvCxnSpPr>
                  <a:stCxn id="30" idx="2"/>
                  <a:endCxn id="32" idx="0"/>
                </p:cNvCxnSpPr>
                <p:nvPr/>
              </p:nvCxnSpPr>
              <p:spPr>
                <a:xfrm rot="16200000" flipH="1">
                  <a:off x="5753400" y="304585"/>
                  <a:ext cx="538719" cy="2751618"/>
                </a:xfrm>
                <a:prstGeom prst="bentConnector3">
                  <a:avLst>
                    <a:gd name="adj1" fmla="val 50000"/>
                  </a:avLst>
                </a:prstGeom>
                <a:ln w="317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6" name="75 - Ευθύγραμμο βέλος σύνδεσης"/>
            <p:cNvCxnSpPr>
              <a:stCxn id="27" idx="2"/>
              <a:endCxn id="35" idx="0"/>
            </p:cNvCxnSpPr>
            <p:nvPr/>
          </p:nvCxnSpPr>
          <p:spPr>
            <a:xfrm>
              <a:off x="1727684" y="4149080"/>
              <a:ext cx="0" cy="43495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Νάτριο σώματος</a:t>
              </a:r>
              <a:endParaRPr lang="el-GR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/>
          <a:lstStyle/>
          <a:p>
            <a:pPr algn="ctr">
              <a:buClr>
                <a:srgbClr val="C00000"/>
              </a:buClr>
              <a:buNone/>
              <a:defRPr/>
            </a:pPr>
            <a:r>
              <a:rPr lang="el-GR" sz="2400" b="1" u="sng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Κυριότερα θετικά φορτισμένα ιόντα (κατιόντα)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Εξωκυττάριο υγρό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(ΕΞΥ)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: Na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Ενδοκυττάριο υγρό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ΕΔΥ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):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Κ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Η κυτταρική μεμβράνη είναι διαβατή στο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και στο Κ, αλλά η δράση της αντλίας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lang="el-GR" sz="2000" b="1" baseline="30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ATP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άσης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περιορίζει το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στο ΕΞΥ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και το Κ στο ΕΔΥ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με αποτέλεσμα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Το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αποτελεί την κυριότερη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ωσμωτικά δραστική ουσία του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ΞΥ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Το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Κ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αποτελεί την κυριότερη </a:t>
            </a:r>
            <a:r>
              <a:rPr lang="el-GR" sz="2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ωσμωτικά δραστική ουσία του ΕΔΥ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None/>
              <a:defRPr/>
            </a:pPr>
            <a:r>
              <a:rPr lang="el-GR" sz="2400" b="1" u="sng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Κυριότερα αρνητικά φορτισμένα ιόντα (ανιόντα)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Εξωκυττάριο υγρό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Cl, HCO</a:t>
            </a:r>
            <a:r>
              <a:rPr lang="en-US" sz="2000" b="1" baseline="-25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Ενδοκυττάριο υγρό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αρνητικό φορτίο οργανικών μορίων (φωσφορικά)</a:t>
            </a:r>
            <a:endParaRPr lang="el-GR" sz="2000" b="1" dirty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3638</TotalTime>
  <Words>4094</Words>
  <Application>Microsoft Office PowerPoint</Application>
  <PresentationFormat>Προβολή στην οθόνη (4:3)</PresentationFormat>
  <Paragraphs>871</Paragraphs>
  <Slides>88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88</vt:i4>
      </vt:variant>
    </vt:vector>
  </HeadingPairs>
  <TitlesOfParts>
    <vt:vector size="89" baseType="lpstr">
      <vt:lpstr>Textured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ΥΠΟΝΑΤΡΙΑΙΜΙΑ (ΥΝ)</dc:title>
  <dc:creator>Μάριος Παπασωτηρίου</dc:creator>
  <cp:lastModifiedBy>Marios Papasotiriou</cp:lastModifiedBy>
  <cp:revision>318</cp:revision>
  <dcterms:created xsi:type="dcterms:W3CDTF">2006-11-11T09:19:26Z</dcterms:created>
  <dcterms:modified xsi:type="dcterms:W3CDTF">2020-06-03T19:01:09Z</dcterms:modified>
</cp:coreProperties>
</file>