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8" d="100"/>
          <a:sy n="68" d="100"/>
        </p:scale>
        <p:origin x="-1434"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4" name="Title 13"/>
          <p:cNvSpPr>
            <a:spLocks noGrp="1"/>
          </p:cNvSpPr>
          <p:nvPr>
            <p:ph type="ctrTitle"/>
          </p:nvPr>
        </p:nvSpPr>
        <p:spPr>
          <a:xfrm>
            <a:off x="1432560" y="359898"/>
            <a:ext cx="7406640" cy="1472184"/>
          </a:xfrm>
        </p:spPr>
        <p:txBody>
          <a:bodyPr anchor="b"/>
          <a:lstStyle>
            <a:lvl1pPr algn="l">
              <a:defRPr/>
            </a:lvl1pPr>
            <a:extLst/>
          </a:lstStyle>
          <a:p>
            <a:r>
              <a:rPr kumimoji="0" lang="en-US" smtClean="0"/>
              <a:t>Click to edit Master title style</a:t>
            </a:r>
            <a:endParaRPr kumimoji="0" lang="en-US"/>
          </a:p>
        </p:txBody>
      </p:sp>
      <p:sp>
        <p:nvSpPr>
          <p:cNvPr id="22" name="Subtitl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7" name="Date Placeholder 6"/>
          <p:cNvSpPr>
            <a:spLocks noGrp="1"/>
          </p:cNvSpPr>
          <p:nvPr>
            <p:ph type="dt" sz="half" idx="10"/>
          </p:nvPr>
        </p:nvSpPr>
        <p:spPr/>
        <p:txBody>
          <a:bodyPr/>
          <a:lstStyle>
            <a:extLst/>
          </a:lstStyle>
          <a:p>
            <a:fld id="{0B4AE3DB-FD8D-4E72-8D7E-467A5DDAA679}" type="datetimeFigureOut">
              <a:rPr lang="el-GR" smtClean="0"/>
              <a:t>2/6/2015</a:t>
            </a:fld>
            <a:endParaRPr lang="el-GR"/>
          </a:p>
        </p:txBody>
      </p:sp>
      <p:sp>
        <p:nvSpPr>
          <p:cNvPr id="20" name="Footer Placeholder 19"/>
          <p:cNvSpPr>
            <a:spLocks noGrp="1"/>
          </p:cNvSpPr>
          <p:nvPr>
            <p:ph type="ftr" sz="quarter" idx="11"/>
          </p:nvPr>
        </p:nvSpPr>
        <p:spPr/>
        <p:txBody>
          <a:bodyPr/>
          <a:lstStyle>
            <a:extLst/>
          </a:lstStyle>
          <a:p>
            <a:endParaRPr lang="el-GR"/>
          </a:p>
        </p:txBody>
      </p:sp>
      <p:sp>
        <p:nvSpPr>
          <p:cNvPr id="10" name="Slide Number Placeholder 9"/>
          <p:cNvSpPr>
            <a:spLocks noGrp="1"/>
          </p:cNvSpPr>
          <p:nvPr>
            <p:ph type="sldNum" sz="quarter" idx="12"/>
          </p:nvPr>
        </p:nvSpPr>
        <p:spPr/>
        <p:txBody>
          <a:bodyPr/>
          <a:lstStyle>
            <a:extLst/>
          </a:lstStyle>
          <a:p>
            <a:fld id="{6A690F91-DEF3-4BF6-9995-F927D6DF2B68}" type="slidenum">
              <a:rPr lang="el-GR" smtClean="0"/>
              <a:t>‹#›</a:t>
            </a:fld>
            <a:endParaRPr lang="el-GR"/>
          </a:p>
        </p:txBody>
      </p:sp>
      <p:sp>
        <p:nvSpPr>
          <p:cNvPr id="8" name="Oval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0B4AE3DB-FD8D-4E72-8D7E-467A5DDAA679}" type="datetimeFigureOut">
              <a:rPr lang="el-GR" smtClean="0"/>
              <a:t>2/6/2015</a:t>
            </a:fld>
            <a:endParaRPr lang="el-GR"/>
          </a:p>
        </p:txBody>
      </p:sp>
      <p:sp>
        <p:nvSpPr>
          <p:cNvPr id="5" name="Footer Placeholder 4"/>
          <p:cNvSpPr>
            <a:spLocks noGrp="1"/>
          </p:cNvSpPr>
          <p:nvPr>
            <p:ph type="ftr" sz="quarter" idx="11"/>
          </p:nvPr>
        </p:nvSpPr>
        <p:spPr/>
        <p:txBody>
          <a:bodyPr/>
          <a:lstStyle>
            <a:extLst/>
          </a:lstStyle>
          <a:p>
            <a:endParaRPr lang="el-GR"/>
          </a:p>
        </p:txBody>
      </p:sp>
      <p:sp>
        <p:nvSpPr>
          <p:cNvPr id="6" name="Slide Number Placeholder 5"/>
          <p:cNvSpPr>
            <a:spLocks noGrp="1"/>
          </p:cNvSpPr>
          <p:nvPr>
            <p:ph type="sldNum" sz="quarter" idx="12"/>
          </p:nvPr>
        </p:nvSpPr>
        <p:spPr/>
        <p:txBody>
          <a:bodyPr/>
          <a:lstStyle>
            <a:extLst/>
          </a:lstStyle>
          <a:p>
            <a:fld id="{6A690F91-DEF3-4BF6-9995-F927D6DF2B68}" type="slidenum">
              <a:rPr lang="el-GR" smtClean="0"/>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274639"/>
            <a:ext cx="18288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1143000" y="274640"/>
            <a:ext cx="55626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0B4AE3DB-FD8D-4E72-8D7E-467A5DDAA679}" type="datetimeFigureOut">
              <a:rPr lang="el-GR" smtClean="0"/>
              <a:t>2/6/2015</a:t>
            </a:fld>
            <a:endParaRPr lang="el-GR"/>
          </a:p>
        </p:txBody>
      </p:sp>
      <p:sp>
        <p:nvSpPr>
          <p:cNvPr id="5" name="Footer Placeholder 4"/>
          <p:cNvSpPr>
            <a:spLocks noGrp="1"/>
          </p:cNvSpPr>
          <p:nvPr>
            <p:ph type="ftr" sz="quarter" idx="11"/>
          </p:nvPr>
        </p:nvSpPr>
        <p:spPr/>
        <p:txBody>
          <a:bodyPr/>
          <a:lstStyle>
            <a:extLst/>
          </a:lstStyle>
          <a:p>
            <a:endParaRPr lang="el-GR"/>
          </a:p>
        </p:txBody>
      </p:sp>
      <p:sp>
        <p:nvSpPr>
          <p:cNvPr id="6" name="Slide Number Placeholder 5"/>
          <p:cNvSpPr>
            <a:spLocks noGrp="1"/>
          </p:cNvSpPr>
          <p:nvPr>
            <p:ph type="sldNum" sz="quarter" idx="12"/>
          </p:nvPr>
        </p:nvSpPr>
        <p:spPr/>
        <p:txBody>
          <a:bodyPr/>
          <a:lstStyle>
            <a:extLst/>
          </a:lstStyle>
          <a:p>
            <a:fld id="{6A690F91-DEF3-4BF6-9995-F927D6DF2B68}" type="slidenum">
              <a:rPr lang="el-GR" smtClean="0"/>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0B4AE3DB-FD8D-4E72-8D7E-467A5DDAA679}" type="datetimeFigureOut">
              <a:rPr lang="el-GR" smtClean="0"/>
              <a:t>2/6/2015</a:t>
            </a:fld>
            <a:endParaRPr lang="el-GR"/>
          </a:p>
        </p:txBody>
      </p:sp>
      <p:sp>
        <p:nvSpPr>
          <p:cNvPr id="5" name="Footer Placeholder 4"/>
          <p:cNvSpPr>
            <a:spLocks noGrp="1"/>
          </p:cNvSpPr>
          <p:nvPr>
            <p:ph type="ftr" sz="quarter" idx="11"/>
          </p:nvPr>
        </p:nvSpPr>
        <p:spPr/>
        <p:txBody>
          <a:bodyPr/>
          <a:lstStyle>
            <a:extLst/>
          </a:lstStyle>
          <a:p>
            <a:endParaRPr lang="el-GR"/>
          </a:p>
        </p:txBody>
      </p:sp>
      <p:sp>
        <p:nvSpPr>
          <p:cNvPr id="6" name="Slide Number Placeholder 5"/>
          <p:cNvSpPr>
            <a:spLocks noGrp="1"/>
          </p:cNvSpPr>
          <p:nvPr>
            <p:ph type="sldNum" sz="quarter" idx="12"/>
          </p:nvPr>
        </p:nvSpPr>
        <p:spPr/>
        <p:txBody>
          <a:bodyPr/>
          <a:lstStyle>
            <a:extLst/>
          </a:lstStyle>
          <a:p>
            <a:fld id="{6A690F91-DEF3-4BF6-9995-F927D6DF2B68}" type="slidenum">
              <a:rPr lang="el-GR" smtClean="0"/>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0B4AE3DB-FD8D-4E72-8D7E-467A5DDAA679}" type="datetimeFigureOut">
              <a:rPr lang="el-GR" smtClean="0"/>
              <a:t>2/6/2015</a:t>
            </a:fld>
            <a:endParaRPr lang="el-GR"/>
          </a:p>
        </p:txBody>
      </p:sp>
      <p:sp>
        <p:nvSpPr>
          <p:cNvPr id="5" name="Footer Placeholder 4"/>
          <p:cNvSpPr>
            <a:spLocks noGrp="1"/>
          </p:cNvSpPr>
          <p:nvPr>
            <p:ph type="ftr" sz="quarter" idx="11"/>
          </p:nvPr>
        </p:nvSpPr>
        <p:spPr/>
        <p:txBody>
          <a:bodyPr/>
          <a:lstStyle>
            <a:extLst/>
          </a:lstStyle>
          <a:p>
            <a:endParaRPr lang="el-GR"/>
          </a:p>
        </p:txBody>
      </p:sp>
      <p:sp>
        <p:nvSpPr>
          <p:cNvPr id="6" name="Slide Number Placeholder 5"/>
          <p:cNvSpPr>
            <a:spLocks noGrp="1"/>
          </p:cNvSpPr>
          <p:nvPr>
            <p:ph type="sldNum" sz="quarter" idx="12"/>
          </p:nvPr>
        </p:nvSpPr>
        <p:spPr/>
        <p:txBody>
          <a:bodyPr/>
          <a:lstStyle>
            <a:extLst/>
          </a:lstStyle>
          <a:p>
            <a:fld id="{6A690F91-DEF3-4BF6-9995-F927D6DF2B68}" type="slidenum">
              <a:rPr lang="el-GR" smtClean="0"/>
              <a:t>‹#›</a:t>
            </a:fld>
            <a:endParaRPr lang="el-GR"/>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0B4AE3DB-FD8D-4E72-8D7E-467A5DDAA679}" type="datetimeFigureOut">
              <a:rPr lang="el-GR" smtClean="0"/>
              <a:t>2/6/2015</a:t>
            </a:fld>
            <a:endParaRPr lang="el-GR"/>
          </a:p>
        </p:txBody>
      </p:sp>
      <p:sp>
        <p:nvSpPr>
          <p:cNvPr id="6" name="Footer Placeholder 5"/>
          <p:cNvSpPr>
            <a:spLocks noGrp="1"/>
          </p:cNvSpPr>
          <p:nvPr>
            <p:ph type="ftr" sz="quarter" idx="11"/>
          </p:nvPr>
        </p:nvSpPr>
        <p:spPr/>
        <p:txBody>
          <a:bodyPr/>
          <a:lstStyle>
            <a:extLst/>
          </a:lstStyle>
          <a:p>
            <a:endParaRPr lang="el-GR"/>
          </a:p>
        </p:txBody>
      </p:sp>
      <p:sp>
        <p:nvSpPr>
          <p:cNvPr id="7" name="Slide Number Placeholder 6"/>
          <p:cNvSpPr>
            <a:spLocks noGrp="1"/>
          </p:cNvSpPr>
          <p:nvPr>
            <p:ph type="sldNum" sz="quarter" idx="12"/>
          </p:nvPr>
        </p:nvSpPr>
        <p:spPr/>
        <p:txBody>
          <a:bodyPr/>
          <a:lstStyle>
            <a:extLst/>
          </a:lstStyle>
          <a:p>
            <a:fld id="{6A690F91-DEF3-4BF6-9995-F927D6DF2B68}" type="slidenum">
              <a:rPr lang="el-GR" smtClean="0"/>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0B4AE3DB-FD8D-4E72-8D7E-467A5DDAA679}" type="datetimeFigureOut">
              <a:rPr lang="el-GR" smtClean="0"/>
              <a:t>2/6/2015</a:t>
            </a:fld>
            <a:endParaRPr lang="el-GR"/>
          </a:p>
        </p:txBody>
      </p:sp>
      <p:sp>
        <p:nvSpPr>
          <p:cNvPr id="8" name="Footer Placeholder 7"/>
          <p:cNvSpPr>
            <a:spLocks noGrp="1"/>
          </p:cNvSpPr>
          <p:nvPr>
            <p:ph type="ftr" sz="quarter" idx="11"/>
          </p:nvPr>
        </p:nvSpPr>
        <p:spPr/>
        <p:txBody>
          <a:bodyPr/>
          <a:lstStyle>
            <a:extLst/>
          </a:lstStyle>
          <a:p>
            <a:endParaRPr lang="el-GR"/>
          </a:p>
        </p:txBody>
      </p:sp>
      <p:sp>
        <p:nvSpPr>
          <p:cNvPr id="9" name="Slide Number Placeholder 8"/>
          <p:cNvSpPr>
            <a:spLocks noGrp="1"/>
          </p:cNvSpPr>
          <p:nvPr>
            <p:ph type="sldNum" sz="quarter" idx="12"/>
          </p:nvPr>
        </p:nvSpPr>
        <p:spPr/>
        <p:txBody>
          <a:bodyPr/>
          <a:lstStyle>
            <a:extLst/>
          </a:lstStyle>
          <a:p>
            <a:fld id="{6A690F91-DEF3-4BF6-9995-F927D6DF2B68}" type="slidenum">
              <a:rPr lang="el-GR" smtClean="0"/>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nchor="ct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0B4AE3DB-FD8D-4E72-8D7E-467A5DDAA679}" type="datetimeFigureOut">
              <a:rPr lang="el-GR" smtClean="0"/>
              <a:t>2/6/2015</a:t>
            </a:fld>
            <a:endParaRPr lang="el-GR"/>
          </a:p>
        </p:txBody>
      </p:sp>
      <p:sp>
        <p:nvSpPr>
          <p:cNvPr id="4" name="Footer Placeholder 3"/>
          <p:cNvSpPr>
            <a:spLocks noGrp="1"/>
          </p:cNvSpPr>
          <p:nvPr>
            <p:ph type="ftr" sz="quarter" idx="11"/>
          </p:nvPr>
        </p:nvSpPr>
        <p:spPr/>
        <p:txBody>
          <a:bodyPr/>
          <a:lstStyle>
            <a:extLst/>
          </a:lstStyle>
          <a:p>
            <a:endParaRPr lang="el-GR"/>
          </a:p>
        </p:txBody>
      </p:sp>
      <p:sp>
        <p:nvSpPr>
          <p:cNvPr id="5" name="Slide Number Placeholder 4"/>
          <p:cNvSpPr>
            <a:spLocks noGrp="1"/>
          </p:cNvSpPr>
          <p:nvPr>
            <p:ph type="sldNum" sz="quarter" idx="12"/>
          </p:nvPr>
        </p:nvSpPr>
        <p:spPr/>
        <p:txBody>
          <a:bodyPr/>
          <a:lstStyle>
            <a:extLst/>
          </a:lstStyle>
          <a:p>
            <a:fld id="{6A690F91-DEF3-4BF6-9995-F927D6DF2B68}" type="slidenum">
              <a:rPr lang="el-GR" smtClean="0"/>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ate Placeholder 1"/>
          <p:cNvSpPr>
            <a:spLocks noGrp="1"/>
          </p:cNvSpPr>
          <p:nvPr>
            <p:ph type="dt" sz="half" idx="10"/>
          </p:nvPr>
        </p:nvSpPr>
        <p:spPr/>
        <p:txBody>
          <a:bodyPr/>
          <a:lstStyle>
            <a:extLst/>
          </a:lstStyle>
          <a:p>
            <a:fld id="{0B4AE3DB-FD8D-4E72-8D7E-467A5DDAA679}" type="datetimeFigureOut">
              <a:rPr lang="el-GR" smtClean="0"/>
              <a:t>2/6/2015</a:t>
            </a:fld>
            <a:endParaRPr lang="el-GR"/>
          </a:p>
        </p:txBody>
      </p:sp>
      <p:sp>
        <p:nvSpPr>
          <p:cNvPr id="3" name="Footer Placeholder 2"/>
          <p:cNvSpPr>
            <a:spLocks noGrp="1"/>
          </p:cNvSpPr>
          <p:nvPr>
            <p:ph type="ftr" sz="quarter" idx="11"/>
          </p:nvPr>
        </p:nvSpPr>
        <p:spPr/>
        <p:txBody>
          <a:bodyPr/>
          <a:lstStyle>
            <a:extLst/>
          </a:lstStyle>
          <a:p>
            <a:endParaRPr lang="el-GR"/>
          </a:p>
        </p:txBody>
      </p:sp>
      <p:sp>
        <p:nvSpPr>
          <p:cNvPr id="4" name="Slide Number Placeholder 3"/>
          <p:cNvSpPr>
            <a:spLocks noGrp="1"/>
          </p:cNvSpPr>
          <p:nvPr>
            <p:ph type="sldNum" sz="quarter" idx="12"/>
          </p:nvPr>
        </p:nvSpPr>
        <p:spPr/>
        <p:txBody>
          <a:bodyPr/>
          <a:lstStyle>
            <a:extLst/>
          </a:lstStyle>
          <a:p>
            <a:fld id="{6A690F91-DEF3-4BF6-9995-F927D6DF2B68}" type="slidenum">
              <a:rPr lang="el-GR" smtClean="0"/>
              <a:t>‹#›</a:t>
            </a:fld>
            <a:endParaRPr lang="el-GR"/>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0B4AE3DB-FD8D-4E72-8D7E-467A5DDAA679}" type="datetimeFigureOut">
              <a:rPr lang="el-GR" smtClean="0"/>
              <a:t>2/6/2015</a:t>
            </a:fld>
            <a:endParaRPr lang="el-GR"/>
          </a:p>
        </p:txBody>
      </p:sp>
      <p:sp>
        <p:nvSpPr>
          <p:cNvPr id="6" name="Footer Placeholder 5"/>
          <p:cNvSpPr>
            <a:spLocks noGrp="1"/>
          </p:cNvSpPr>
          <p:nvPr>
            <p:ph type="ftr" sz="quarter" idx="11"/>
          </p:nvPr>
        </p:nvSpPr>
        <p:spPr/>
        <p:txBody>
          <a:bodyPr/>
          <a:lstStyle>
            <a:extLst/>
          </a:lstStyle>
          <a:p>
            <a:endParaRPr lang="el-GR"/>
          </a:p>
        </p:txBody>
      </p:sp>
      <p:sp>
        <p:nvSpPr>
          <p:cNvPr id="7" name="Slide Number Placeholder 6"/>
          <p:cNvSpPr>
            <a:spLocks noGrp="1"/>
          </p:cNvSpPr>
          <p:nvPr>
            <p:ph type="sldNum" sz="quarter" idx="12"/>
          </p:nvPr>
        </p:nvSpPr>
        <p:spPr/>
        <p:txBody>
          <a:bodyPr/>
          <a:lstStyle>
            <a:extLst/>
          </a:lstStyle>
          <a:p>
            <a:fld id="{6A690F91-DEF3-4BF6-9995-F927D6DF2B68}" type="slidenum">
              <a:rPr lang="el-GR" smtClean="0"/>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extLst/>
          </a:lstStyle>
          <a:p>
            <a:fld id="{0B4AE3DB-FD8D-4E72-8D7E-467A5DDAA679}" type="datetimeFigureOut">
              <a:rPr lang="el-GR" smtClean="0"/>
              <a:t>2/6/2015</a:t>
            </a:fld>
            <a:endParaRPr lang="el-GR"/>
          </a:p>
        </p:txBody>
      </p:sp>
      <p:sp>
        <p:nvSpPr>
          <p:cNvPr id="6" name="Footer Placeholder 5"/>
          <p:cNvSpPr>
            <a:spLocks noGrp="1"/>
          </p:cNvSpPr>
          <p:nvPr>
            <p:ph type="ftr" sz="quarter" idx="11"/>
          </p:nvPr>
        </p:nvSpPr>
        <p:spPr/>
        <p:txBody>
          <a:bodyPr/>
          <a:lstStyle>
            <a:extLst/>
          </a:lstStyle>
          <a:p>
            <a:endParaRPr lang="el-GR"/>
          </a:p>
        </p:txBody>
      </p:sp>
      <p:sp>
        <p:nvSpPr>
          <p:cNvPr id="7" name="Slide Number Placeholder 6"/>
          <p:cNvSpPr>
            <a:spLocks noGrp="1"/>
          </p:cNvSpPr>
          <p:nvPr>
            <p:ph type="sldNum" sz="quarter" idx="12"/>
          </p:nvPr>
        </p:nvSpPr>
        <p:spPr/>
        <p:txBody>
          <a:bodyPr/>
          <a:lstStyle>
            <a:extLst/>
          </a:lstStyle>
          <a:p>
            <a:fld id="{6A690F91-DEF3-4BF6-9995-F927D6DF2B68}" type="slidenum">
              <a:rPr lang="el-GR" smtClean="0"/>
              <a:t>‹#›</a:t>
            </a:fld>
            <a:endParaRPr lang="el-GR"/>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Picture Placeholder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en-US" smtClean="0"/>
              <a:t>Click icon to add picture</a:t>
            </a:r>
            <a:endParaRPr kumimoji="0" lang="en-US" dirty="0"/>
          </a:p>
        </p:txBody>
      </p:sp>
      <p:sp>
        <p:nvSpPr>
          <p:cNvPr id="9" name="Flowchart: Proces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Flowchart: Proces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Text Placeholder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ie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le Placeholder 4"/>
          <p:cNvSpPr>
            <a:spLocks noGrp="1"/>
          </p:cNvSpPr>
          <p:nvPr>
            <p:ph type="title"/>
          </p:nvPr>
        </p:nvSpPr>
        <p:spPr>
          <a:xfrm>
            <a:off x="1435608" y="274638"/>
            <a:ext cx="7498080" cy="1143000"/>
          </a:xfrm>
          <a:prstGeom prst="rect">
            <a:avLst/>
          </a:prstGeom>
        </p:spPr>
        <p:txBody>
          <a:bodyPr anchor="ctr">
            <a:normAutofit/>
          </a:bodyPr>
          <a:lstStyle>
            <a:extLst/>
          </a:lstStyle>
          <a:p>
            <a:r>
              <a:rPr kumimoji="0" lang="en-US" smtClean="0"/>
              <a:t>Click to edit Master title style</a:t>
            </a:r>
            <a:endParaRPr kumimoji="0" lang="en-US"/>
          </a:p>
        </p:txBody>
      </p:sp>
      <p:sp>
        <p:nvSpPr>
          <p:cNvPr id="9" name="Text Placeholder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0B4AE3DB-FD8D-4E72-8D7E-467A5DDAA679}" type="datetimeFigureOut">
              <a:rPr lang="el-GR" smtClean="0"/>
              <a:t>2/6/2015</a:t>
            </a:fld>
            <a:endParaRPr lang="el-GR"/>
          </a:p>
        </p:txBody>
      </p:sp>
      <p:sp>
        <p:nvSpPr>
          <p:cNvPr id="10" name="Footer Placeholder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el-GR"/>
          </a:p>
        </p:txBody>
      </p:sp>
      <p:sp>
        <p:nvSpPr>
          <p:cNvPr id="22" name="Slide Number Placeholder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6A690F91-DEF3-4BF6-9995-F927D6DF2B68}" type="slidenum">
              <a:rPr lang="el-GR" smtClean="0"/>
              <a:t>‹#›</a:t>
            </a:fld>
            <a:endParaRPr lang="el-GR"/>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www.nytimes.com/2010/08/29/magazine/29language-t.html?_r=1&amp;src=me&amp;ref=magazine"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l-GR" dirty="0" smtClean="0"/>
              <a:t>ΥΠΟΘΕΣΗ </a:t>
            </a:r>
            <a:r>
              <a:rPr lang="en-US" dirty="0" smtClean="0"/>
              <a:t>Sapir-Whorf</a:t>
            </a:r>
            <a:endParaRPr lang="el-GR" dirty="0"/>
          </a:p>
        </p:txBody>
      </p:sp>
      <p:sp>
        <p:nvSpPr>
          <p:cNvPr id="3" name="Subtitle 2"/>
          <p:cNvSpPr>
            <a:spLocks noGrp="1"/>
          </p:cNvSpPr>
          <p:nvPr>
            <p:ph type="subTitle" idx="1"/>
          </p:nvPr>
        </p:nvSpPr>
        <p:spPr/>
        <p:txBody>
          <a:bodyPr/>
          <a:lstStyle/>
          <a:p>
            <a:r>
              <a:rPr lang="el-GR" dirty="0" smtClean="0"/>
              <a:t>ΓΛΩΣΣΙΚΟΣ ΣΧΕΤΙΚΙΣΜΟΣ</a:t>
            </a:r>
            <a:endParaRPr lang="el-G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Τα επακόλουθα</a:t>
            </a:r>
            <a:endParaRPr lang="el-GR" dirty="0"/>
          </a:p>
        </p:txBody>
      </p:sp>
      <p:sp>
        <p:nvSpPr>
          <p:cNvPr id="3" name="Content Placeholder 2"/>
          <p:cNvSpPr>
            <a:spLocks noGrp="1"/>
          </p:cNvSpPr>
          <p:nvPr>
            <p:ph idx="1"/>
          </p:nvPr>
        </p:nvSpPr>
        <p:spPr/>
        <p:txBody>
          <a:bodyPr>
            <a:normAutofit fontScale="85000" lnSpcReduction="10000"/>
          </a:bodyPr>
          <a:lstStyle/>
          <a:p>
            <a:r>
              <a:rPr lang="el-GR" dirty="0" smtClean="0"/>
              <a:t>Πολύ έντονη συζήτηση για δύο περίπου δεκαετίες, με ισχυρές αντιπαραθέσεις</a:t>
            </a:r>
          </a:p>
          <a:p>
            <a:r>
              <a:rPr lang="el-GR" dirty="0" smtClean="0"/>
              <a:t>Σιγά-σιγά απαξιώθηκε λόγω έλλειψης δεδομένων αλλά και σε συνδυασμό με την άνοδο της Καθολικής Γραμματικής (</a:t>
            </a:r>
            <a:r>
              <a:rPr lang="en-US" dirty="0" smtClean="0"/>
              <a:t>Chomsky: </a:t>
            </a:r>
            <a:r>
              <a:rPr lang="el-GR" dirty="0" smtClean="0"/>
              <a:t>Ένας Αρειανός θα έβλεπε όλες τις γλώσσες της Γης ως διαλέκτους μίας γλώσσας)</a:t>
            </a:r>
            <a:endParaRPr lang="en-US" dirty="0" smtClean="0"/>
          </a:p>
          <a:p>
            <a:r>
              <a:rPr lang="el-GR" dirty="0" smtClean="0"/>
              <a:t>Επιπλέον: Κατέρρευσε (</a:t>
            </a:r>
            <a:r>
              <a:rPr lang="en-US" dirty="0" err="1" smtClean="0"/>
              <a:t>Malotki</a:t>
            </a:r>
            <a:r>
              <a:rPr lang="en-US" dirty="0" smtClean="0"/>
              <a:t>, </a:t>
            </a:r>
            <a:r>
              <a:rPr lang="el-GR" dirty="0" smtClean="0"/>
              <a:t>1983) ένα από τα βασικά επιχειρήματα του </a:t>
            </a:r>
            <a:r>
              <a:rPr lang="en-US" dirty="0" smtClean="0"/>
              <a:t>Whorf, </a:t>
            </a:r>
            <a:r>
              <a:rPr lang="el-GR" dirty="0" smtClean="0"/>
              <a:t>η διαφορετική αντίληψη του χρόνου στους </a:t>
            </a:r>
            <a:r>
              <a:rPr lang="sv-SE" dirty="0" smtClean="0"/>
              <a:t>Hopi </a:t>
            </a:r>
            <a:r>
              <a:rPr lang="el-GR" dirty="0" smtClean="0"/>
              <a:t>όπως αυτή διαφαίνεται στην γλώσσα τους</a:t>
            </a:r>
            <a:endParaRPr lang="el-G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Επανεκίννηση</a:t>
            </a:r>
            <a:endParaRPr lang="el-GR" dirty="0"/>
          </a:p>
        </p:txBody>
      </p:sp>
      <p:sp>
        <p:nvSpPr>
          <p:cNvPr id="3" name="Content Placeholder 2"/>
          <p:cNvSpPr>
            <a:spLocks noGrp="1"/>
          </p:cNvSpPr>
          <p:nvPr>
            <p:ph idx="1"/>
          </p:nvPr>
        </p:nvSpPr>
        <p:spPr/>
        <p:txBody>
          <a:bodyPr/>
          <a:lstStyle/>
          <a:p>
            <a:r>
              <a:rPr lang="el-GR" dirty="0" smtClean="0"/>
              <a:t>1996: Τόμος για «γλωσσική σχετικότητα» (</a:t>
            </a:r>
            <a:r>
              <a:rPr lang="en-US" dirty="0" smtClean="0"/>
              <a:t>linguistic relativity), </a:t>
            </a:r>
            <a:r>
              <a:rPr lang="el-GR" dirty="0" smtClean="0"/>
              <a:t>ένας πιο εύσχημος τρόπος να επανέλθει στο προσκήνιο η σχέση γλώσσας, πολιτισμού και σκέψης</a:t>
            </a:r>
          </a:p>
          <a:p>
            <a:r>
              <a:rPr lang="el-GR" dirty="0" smtClean="0"/>
              <a:t>Έκτοτε έχουν επιχειρηθεί μία σειρά από έρευνες και πειράματα για να διαπιστωθεί η αξία αυτών των αντιλήψεων</a:t>
            </a:r>
            <a:endParaRPr lang="el-G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Αποτελέσματα;</a:t>
            </a:r>
            <a:endParaRPr lang="el-GR" dirty="0"/>
          </a:p>
        </p:txBody>
      </p:sp>
      <p:sp>
        <p:nvSpPr>
          <p:cNvPr id="3" name="Content Placeholder 2"/>
          <p:cNvSpPr>
            <a:spLocks noGrp="1"/>
          </p:cNvSpPr>
          <p:nvPr>
            <p:ph idx="1"/>
          </p:nvPr>
        </p:nvSpPr>
        <p:spPr/>
        <p:txBody>
          <a:bodyPr/>
          <a:lstStyle/>
          <a:p>
            <a:r>
              <a:rPr lang="el-GR" dirty="0" smtClean="0"/>
              <a:t>Σχετικά αμφιλεγόμενα</a:t>
            </a:r>
          </a:p>
          <a:p>
            <a:r>
              <a:rPr lang="el-GR" dirty="0" smtClean="0"/>
              <a:t>Γίνεται πάντως όλο και πιο ξεκάθαρο ότι η μητρική γλώσσα μας αναγκάζει να στρέφουμε την προσοχή και την σκέψη μας σε συγκεκριμένες όψεις της εμπειρίας</a:t>
            </a:r>
          </a:p>
          <a:p>
            <a:r>
              <a:rPr lang="el-GR" dirty="0" smtClean="0"/>
              <a:t>Από αυτή την άποψη, πολύ συχνές συνάψεις δεν οδηγούν σε ποιοτικές διαφορές στη νόηση;</a:t>
            </a:r>
            <a:endParaRPr lang="el-G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Deutscher</a:t>
            </a:r>
            <a:r>
              <a:rPr lang="en-US" dirty="0" smtClean="0"/>
              <a:t> (2010)</a:t>
            </a:r>
            <a:endParaRPr lang="el-GR" dirty="0"/>
          </a:p>
        </p:txBody>
      </p:sp>
      <p:sp>
        <p:nvSpPr>
          <p:cNvPr id="3" name="Content Placeholder 2"/>
          <p:cNvSpPr>
            <a:spLocks noGrp="1"/>
          </p:cNvSpPr>
          <p:nvPr>
            <p:ph idx="1"/>
          </p:nvPr>
        </p:nvSpPr>
        <p:spPr/>
        <p:txBody>
          <a:bodyPr/>
          <a:lstStyle/>
          <a:p>
            <a:r>
              <a:rPr lang="en-US" dirty="0" smtClean="0">
                <a:hlinkClick r:id="rId2"/>
              </a:rPr>
              <a:t>http://www.nytimes.com/2010/08/29/magazine/29language-t.html?_</a:t>
            </a:r>
            <a:r>
              <a:rPr lang="en-US" dirty="0" smtClean="0">
                <a:hlinkClick r:id="rId2"/>
              </a:rPr>
              <a:t>r=1&amp;src=me&amp;ref=magazine</a:t>
            </a:r>
            <a:endParaRPr lang="en-US" dirty="0" smtClean="0"/>
          </a:p>
          <a:p>
            <a:r>
              <a:rPr lang="en-US" dirty="0" err="1" smtClean="0"/>
              <a:t>Deutscher</a:t>
            </a:r>
            <a:r>
              <a:rPr lang="en-US" dirty="0" smtClean="0"/>
              <a:t>, Through the Language Glass, pp. 103-104</a:t>
            </a:r>
            <a:endParaRPr lang="el-G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smtClean="0"/>
              <a:t>Γλώσσες διαφορετικές, γλώσσες κατάλληλες</a:t>
            </a:r>
            <a:endParaRPr lang="el-GR" dirty="0"/>
          </a:p>
        </p:txBody>
      </p:sp>
      <p:sp>
        <p:nvSpPr>
          <p:cNvPr id="3" name="Content Placeholder 2"/>
          <p:cNvSpPr>
            <a:spLocks noGrp="1"/>
          </p:cNvSpPr>
          <p:nvPr>
            <p:ph idx="1"/>
          </p:nvPr>
        </p:nvSpPr>
        <p:spPr/>
        <p:txBody>
          <a:bodyPr>
            <a:normAutofit fontScale="77500" lnSpcReduction="20000"/>
          </a:bodyPr>
          <a:lstStyle/>
          <a:p>
            <a:r>
              <a:rPr lang="el-GR" dirty="0" smtClean="0"/>
              <a:t>Ταλμούδ: «Υπάρχουν τέσσερις γλώσσες άξιες να τις χρησιμοποιούν οι λαοί: Τα Ελληνικά για τραγούδι, τα Λατινικά για πόλεμο, τα Συριακά για θρήνο, και τα Εβραϊκά για τον καθημερινό λόγο»</a:t>
            </a:r>
          </a:p>
          <a:p>
            <a:r>
              <a:rPr lang="el-GR" dirty="0" smtClean="0"/>
              <a:t>Κάρολος Ε’ (αυτοκράτορας της Αγ. Ρωμαϊκής αυτοκρατορίας, 16</a:t>
            </a:r>
            <a:r>
              <a:rPr lang="el-GR" baseline="30000" dirty="0" smtClean="0"/>
              <a:t>ος</a:t>
            </a:r>
            <a:r>
              <a:rPr lang="el-GR" dirty="0" smtClean="0"/>
              <a:t> αι.): «μιλάω πάντοτε Ισπανικά στον Θεό, Ιταλικά στις γυναίκες, Γαλλικά στους άνδρες, και Γερμανικά στο άλογό μου».</a:t>
            </a:r>
          </a:p>
          <a:p>
            <a:r>
              <a:rPr lang="el-GR" dirty="0" smtClean="0"/>
              <a:t>«Κάθε γλώσσα εκφράζει τον χαρακτήρα του λαού που την μιλάει» (</a:t>
            </a:r>
            <a:r>
              <a:rPr lang="en-US" dirty="0" smtClean="0"/>
              <a:t>De </a:t>
            </a:r>
            <a:r>
              <a:rPr lang="en-US" dirty="0" err="1" smtClean="0"/>
              <a:t>Condillac</a:t>
            </a:r>
            <a:r>
              <a:rPr lang="en-US" dirty="0" smtClean="0"/>
              <a:t>, Herder, </a:t>
            </a:r>
            <a:r>
              <a:rPr lang="el-GR" dirty="0" smtClean="0"/>
              <a:t>ακόμα και ο</a:t>
            </a:r>
            <a:r>
              <a:rPr lang="en-US" dirty="0" smtClean="0"/>
              <a:t> </a:t>
            </a:r>
            <a:r>
              <a:rPr lang="el-GR" dirty="0" smtClean="0"/>
              <a:t>διάσημος Δανός γλωσσολόγος </a:t>
            </a:r>
            <a:r>
              <a:rPr lang="en-US" dirty="0" smtClean="0"/>
              <a:t>Otto</a:t>
            </a:r>
            <a:r>
              <a:rPr lang="el-GR" dirty="0" smtClean="0"/>
              <a:t> </a:t>
            </a:r>
            <a:r>
              <a:rPr lang="en-US" dirty="0" smtClean="0"/>
              <a:t>Jespersen)</a:t>
            </a:r>
          </a:p>
          <a:p>
            <a:r>
              <a:rPr lang="el-GR" dirty="0" smtClean="0"/>
              <a:t>Πολλοί μη ειδικοί έχουν αυτήν την αντίληψη ακόμα και σήμερα, χωρίς όμως να μπορούν να αποδείξουν τίποτα</a:t>
            </a:r>
            <a:endParaRPr lang="el-G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Βασικό ζήτημα</a:t>
            </a:r>
            <a:endParaRPr lang="el-GR" dirty="0"/>
          </a:p>
        </p:txBody>
      </p:sp>
      <p:sp>
        <p:nvSpPr>
          <p:cNvPr id="3" name="Content Placeholder 2"/>
          <p:cNvSpPr>
            <a:spLocks noGrp="1"/>
          </p:cNvSpPr>
          <p:nvPr>
            <p:ph idx="1"/>
          </p:nvPr>
        </p:nvSpPr>
        <p:spPr/>
        <p:txBody>
          <a:bodyPr/>
          <a:lstStyle/>
          <a:p>
            <a:r>
              <a:rPr lang="el-GR" dirty="0" smtClean="0"/>
              <a:t>Ποια είναι η σχέση μεταξύ κουλτούρας, γλώσσας και σκέψης;</a:t>
            </a:r>
          </a:p>
          <a:p>
            <a:r>
              <a:rPr lang="el-GR" dirty="0" smtClean="0"/>
              <a:t>Εκφράζει η γλώσσα την κουλτούρα μιας κοινωνίας με κάποιον βαθύτερο τρόπο πέρα από την ύπαρξη λέξεων κατάλληλων για το φυσικό / κοινωνικό περιβάλλον;</a:t>
            </a:r>
          </a:p>
          <a:p>
            <a:r>
              <a:rPr lang="el-GR" dirty="0" smtClean="0"/>
              <a:t>Μας επιβάλλει η γλώσσα τρόπους να σκεφτόμαστε για τον κόσμο;</a:t>
            </a:r>
            <a:endParaRPr lang="el-G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Όχι, αλλά…</a:t>
            </a:r>
            <a:endParaRPr lang="el-GR" dirty="0"/>
          </a:p>
        </p:txBody>
      </p:sp>
      <p:sp>
        <p:nvSpPr>
          <p:cNvPr id="3" name="Content Placeholder 2"/>
          <p:cNvSpPr>
            <a:spLocks noGrp="1"/>
          </p:cNvSpPr>
          <p:nvPr>
            <p:ph idx="1"/>
          </p:nvPr>
        </p:nvSpPr>
        <p:spPr/>
        <p:txBody>
          <a:bodyPr>
            <a:normAutofit lnSpcReduction="10000"/>
          </a:bodyPr>
          <a:lstStyle/>
          <a:p>
            <a:r>
              <a:rPr lang="el-GR" dirty="0" smtClean="0"/>
              <a:t>Οι περισσότεροι γλωσσολόγοι θα απαντούσαν σήμερα ξεκάθαρα όχι</a:t>
            </a:r>
          </a:p>
          <a:p>
            <a:r>
              <a:rPr lang="el-GR" dirty="0" smtClean="0"/>
              <a:t>Όμως αυτή η αντίληψη της ανεξαρτησίας της σκέψης από την γλώσσα δεν ίσχυε πριν από μερικά χρόνια, και φαίνεται να ανατρέπεται σε μικρό βαθμό τα τελευταία χρόνια</a:t>
            </a:r>
          </a:p>
          <a:p>
            <a:r>
              <a:rPr lang="el-GR" dirty="0" smtClean="0"/>
              <a:t>Πιο διάσημη περίπτωση συσχετισμού γλώσσας-σκέψης-κουλτούρας: Η υπόθεση </a:t>
            </a:r>
            <a:r>
              <a:rPr lang="en-US" dirty="0" smtClean="0"/>
              <a:t>Sapir-Whorf</a:t>
            </a:r>
            <a:endParaRPr lang="el-G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Τι είναι η υπόθεση </a:t>
            </a:r>
            <a:r>
              <a:rPr lang="en-US" dirty="0" smtClean="0"/>
              <a:t>Sapir-Whorf?</a:t>
            </a:r>
            <a:endParaRPr lang="el-GR" dirty="0"/>
          </a:p>
        </p:txBody>
      </p:sp>
      <p:sp>
        <p:nvSpPr>
          <p:cNvPr id="3" name="Content Placeholder 2"/>
          <p:cNvSpPr>
            <a:spLocks noGrp="1"/>
          </p:cNvSpPr>
          <p:nvPr>
            <p:ph idx="1"/>
          </p:nvPr>
        </p:nvSpPr>
        <p:spPr/>
        <p:txBody>
          <a:bodyPr>
            <a:normAutofit fontScale="92500" lnSpcReduction="20000"/>
          </a:bodyPr>
          <a:lstStyle/>
          <a:p>
            <a:r>
              <a:rPr lang="el-GR" dirty="0" smtClean="0"/>
              <a:t>Η υπόθεση </a:t>
            </a:r>
            <a:r>
              <a:rPr lang="en-US" dirty="0" smtClean="0"/>
              <a:t>Sapir-Whorf </a:t>
            </a:r>
            <a:r>
              <a:rPr lang="el-GR" dirty="0" smtClean="0"/>
              <a:t>δεν είναι μία συγκεκριμένη υπόθεση, καθώς οι δύο αυτοί γλωσσολόγοι δεν έγραψαν ποτέ κάτι παρόμοιο από κοινού</a:t>
            </a:r>
          </a:p>
          <a:p>
            <a:r>
              <a:rPr lang="el-GR" dirty="0" smtClean="0"/>
              <a:t>Ονομάστηκε έτσι εκ των υστέρων</a:t>
            </a:r>
            <a:endParaRPr lang="en-US" dirty="0" smtClean="0"/>
          </a:p>
          <a:p>
            <a:r>
              <a:rPr lang="el-GR" dirty="0" smtClean="0"/>
              <a:t>Επομένως δεν είναι μία συγκροτημένη υπόθεση, αλλά απόψεις με μία κοινή αφετηρία:</a:t>
            </a:r>
          </a:p>
          <a:p>
            <a:r>
              <a:rPr lang="el-GR" dirty="0" smtClean="0"/>
              <a:t>Η μητρική μας γλώσσα επηρεάζει την σκέψη, τον τρόπο που συλλαμβάνουμε τα πράγματα</a:t>
            </a:r>
            <a:endParaRPr lang="el-G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Ιστορικό</a:t>
            </a:r>
            <a:endParaRPr lang="el-GR" dirty="0"/>
          </a:p>
        </p:txBody>
      </p:sp>
      <p:sp>
        <p:nvSpPr>
          <p:cNvPr id="3" name="Content Placeholder 2"/>
          <p:cNvSpPr>
            <a:spLocks noGrp="1"/>
          </p:cNvSpPr>
          <p:nvPr>
            <p:ph idx="1"/>
          </p:nvPr>
        </p:nvSpPr>
        <p:spPr/>
        <p:txBody>
          <a:bodyPr/>
          <a:lstStyle/>
          <a:p>
            <a:r>
              <a:rPr lang="el-GR" dirty="0" smtClean="0"/>
              <a:t>Φυσικά η αφετηρία αυτής της αντίληψης είναι πολύ παλαιότερη</a:t>
            </a:r>
          </a:p>
          <a:p>
            <a:r>
              <a:rPr lang="en-US" dirty="0" smtClean="0"/>
              <a:t>Sapir: </a:t>
            </a:r>
            <a:r>
              <a:rPr lang="el-GR" dirty="0" smtClean="0"/>
              <a:t>Πολύ καλή γνώση Ινδιάνικων γλωσσών, θεωρούσε ότι σίγουρα κάθε γλώσσα εκφράζει μια διαφορετική κοινωνική πραγματικότητα, ενδεχομένως και μια διαφορετική κοσμοθεώρηση</a:t>
            </a:r>
            <a:endParaRPr lang="el-G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Sapir</a:t>
            </a:r>
            <a:endParaRPr lang="el-GR" dirty="0"/>
          </a:p>
        </p:txBody>
      </p:sp>
      <p:sp>
        <p:nvSpPr>
          <p:cNvPr id="3" name="Content Placeholder 2"/>
          <p:cNvSpPr>
            <a:spLocks noGrp="1"/>
          </p:cNvSpPr>
          <p:nvPr>
            <p:ph idx="1"/>
          </p:nvPr>
        </p:nvSpPr>
        <p:spPr/>
        <p:txBody>
          <a:bodyPr>
            <a:normAutofit fontScale="70000" lnSpcReduction="20000"/>
          </a:bodyPr>
          <a:lstStyle/>
          <a:p>
            <a:r>
              <a:rPr lang="en-US" dirty="0" smtClean="0"/>
              <a:t>“No </a:t>
            </a:r>
            <a:r>
              <a:rPr lang="en-US" dirty="0" smtClean="0"/>
              <a:t>two languages are ever sufficiently similar to be considered as representing the same social reality. The worlds in which different societies live are distinct worlds, not merely the same world with different labels </a:t>
            </a:r>
            <a:r>
              <a:rPr lang="en-US" dirty="0" smtClean="0"/>
              <a:t>attached”</a:t>
            </a:r>
          </a:p>
          <a:p>
            <a:r>
              <a:rPr lang="en-US" dirty="0" smtClean="0"/>
              <a:t>“It </a:t>
            </a:r>
            <a:r>
              <a:rPr lang="en-US" dirty="0" smtClean="0"/>
              <a:t>is easy to show that language and culture are not intrinsically associated. Totally unrelated languages share in one culture; closely related languages—even a single language—belong to distinct culture spheres. There are many excellent examples in Aboriginal America. The </a:t>
            </a:r>
            <a:r>
              <a:rPr lang="en-US" dirty="0" err="1" smtClean="0"/>
              <a:t>Athabaskan</a:t>
            </a:r>
            <a:r>
              <a:rPr lang="en-US" dirty="0" smtClean="0"/>
              <a:t> languages form as clearly unified, as structurally specialized, a group as any that I know of. The speakers of these languages belong to four distinct culture areas... The cultural adaptability of the </a:t>
            </a:r>
            <a:r>
              <a:rPr lang="en-US" dirty="0" err="1" smtClean="0"/>
              <a:t>Athabaskan</a:t>
            </a:r>
            <a:r>
              <a:rPr lang="en-US" dirty="0" smtClean="0"/>
              <a:t>-speaking peoples is in the strangest contrast to the inaccessibility to foreign influences of the languages </a:t>
            </a:r>
            <a:r>
              <a:rPr lang="en-US" dirty="0" smtClean="0"/>
              <a:t>themselves”</a:t>
            </a:r>
            <a:endParaRPr lang="el-G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Whorf</a:t>
            </a:r>
            <a:endParaRPr lang="el-GR" dirty="0"/>
          </a:p>
        </p:txBody>
      </p:sp>
      <p:sp>
        <p:nvSpPr>
          <p:cNvPr id="3" name="Content Placeholder 2"/>
          <p:cNvSpPr>
            <a:spLocks noGrp="1"/>
          </p:cNvSpPr>
          <p:nvPr>
            <p:ph idx="1"/>
          </p:nvPr>
        </p:nvSpPr>
        <p:spPr/>
        <p:txBody>
          <a:bodyPr>
            <a:normAutofit lnSpcReduction="10000"/>
          </a:bodyPr>
          <a:lstStyle/>
          <a:p>
            <a:r>
              <a:rPr lang="el-GR" dirty="0" smtClean="0"/>
              <a:t>Ο πιο «διάσημος» από τους μαθητές του </a:t>
            </a:r>
            <a:r>
              <a:rPr lang="en-US" dirty="0" smtClean="0"/>
              <a:t>Sapir</a:t>
            </a:r>
          </a:p>
          <a:p>
            <a:r>
              <a:rPr lang="el-GR" dirty="0" smtClean="0"/>
              <a:t>Ουσιαστικά αυτός έφερε στο προσκήνιο την «υπόθεση </a:t>
            </a:r>
            <a:r>
              <a:rPr lang="en-US" dirty="0" smtClean="0"/>
              <a:t>Sapir-Whorf</a:t>
            </a:r>
            <a:r>
              <a:rPr lang="el-GR" dirty="0" smtClean="0"/>
              <a:t>» (άρθρο, 1940)</a:t>
            </a:r>
          </a:p>
          <a:p>
            <a:r>
              <a:rPr lang="el-GR" dirty="0" smtClean="0"/>
              <a:t>Οι απόψεις του δεν ήταν πάντοτε τόσο ακραίες όσο του αποδίδονται κατά καιρούς, ωστόσο είχε κατά καιρούς εκφραστεί ρητά υπέρ του «γλωσσικού ντετερμινισμού»</a:t>
            </a:r>
            <a:endParaRPr lang="el-G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Whorf II</a:t>
            </a:r>
            <a:endParaRPr lang="el-GR" dirty="0"/>
          </a:p>
        </p:txBody>
      </p:sp>
      <p:sp>
        <p:nvSpPr>
          <p:cNvPr id="3" name="Content Placeholder 2"/>
          <p:cNvSpPr>
            <a:spLocks noGrp="1"/>
          </p:cNvSpPr>
          <p:nvPr>
            <p:ph idx="1"/>
          </p:nvPr>
        </p:nvSpPr>
        <p:spPr/>
        <p:txBody>
          <a:bodyPr>
            <a:normAutofit fontScale="70000" lnSpcReduction="20000"/>
          </a:bodyPr>
          <a:lstStyle/>
          <a:p>
            <a:r>
              <a:rPr lang="en-US" dirty="0" smtClean="0"/>
              <a:t>“We </a:t>
            </a:r>
            <a:r>
              <a:rPr lang="en-US" dirty="0" smtClean="0"/>
              <a:t>dissect nature along lines laid down by our native language. The categories and types that we isolate from the world of phenomena we do not find there because they stare every observer in the face; on the contrary, the world is presented in a kaleidoscope flux of impressions which has to be organized by our minds—and this means largely by the linguistic systems of our minds. We cut nature up, organize it into concepts, and ascribe significances as we do, largely because we are parties to an agreement to organize it in this way—an agreement that holds throughout our speech community and is codified in the patterns of our language [...] all observers are not led by the same physical evidence to the same picture of the universe, unless their linguistic backgrounds are similar, or can in some way be </a:t>
            </a:r>
            <a:r>
              <a:rPr lang="en-US" dirty="0" smtClean="0"/>
              <a:t>calibrated”</a:t>
            </a:r>
            <a:endParaRPr lang="el-GR"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705</TotalTime>
  <Words>845</Words>
  <Application>Microsoft Office PowerPoint</Application>
  <PresentationFormat>On-screen Show (4:3)</PresentationFormat>
  <Paragraphs>46</Paragraphs>
  <Slides>13</Slides>
  <Notes>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Solstice</vt:lpstr>
      <vt:lpstr>ΥΠΟΘΕΣΗ Sapir-Whorf</vt:lpstr>
      <vt:lpstr>Γλώσσες διαφορετικές, γλώσσες κατάλληλες</vt:lpstr>
      <vt:lpstr>Βασικό ζήτημα</vt:lpstr>
      <vt:lpstr>Όχι, αλλά…</vt:lpstr>
      <vt:lpstr>Τι είναι η υπόθεση Sapir-Whorf?</vt:lpstr>
      <vt:lpstr>Ιστορικό</vt:lpstr>
      <vt:lpstr>Sapir</vt:lpstr>
      <vt:lpstr>Whorf</vt:lpstr>
      <vt:lpstr>Whorf II</vt:lpstr>
      <vt:lpstr>Τα επακόλουθα</vt:lpstr>
      <vt:lpstr>Επανεκίννηση</vt:lpstr>
      <vt:lpstr>Αποτελέσματα;</vt:lpstr>
      <vt:lpstr>Deutscher (2010)</vt:lpstr>
    </vt:vector>
  </TitlesOfParts>
  <Company>Grizli777</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ΥΠΟΘΕΣΗ Sapir-Whorf</dc:title>
  <dc:creator>Δεσποινούλα</dc:creator>
  <cp:lastModifiedBy>Δεσποινούλα</cp:lastModifiedBy>
  <cp:revision>38</cp:revision>
  <dcterms:created xsi:type="dcterms:W3CDTF">2015-06-02T07:33:12Z</dcterms:created>
  <dcterms:modified xsi:type="dcterms:W3CDTF">2015-06-02T19:19:04Z</dcterms:modified>
</cp:coreProperties>
</file>