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2"/>
    <p:sldId id="257" r:id="rId3"/>
    <p:sldId id="259" r:id="rId4"/>
    <p:sldId id="262" r:id="rId5"/>
    <p:sldId id="263" r:id="rId6"/>
    <p:sldId id="285" r:id="rId7"/>
    <p:sldId id="264" r:id="rId8"/>
    <p:sldId id="265" r:id="rId9"/>
    <p:sldId id="266" r:id="rId10"/>
    <p:sldId id="287" r:id="rId11"/>
    <p:sldId id="286" r:id="rId12"/>
    <p:sldId id="267" r:id="rId13"/>
    <p:sldId id="288" r:id="rId14"/>
    <p:sldId id="268" r:id="rId15"/>
    <p:sldId id="269" r:id="rId16"/>
    <p:sldId id="289" r:id="rId17"/>
    <p:sldId id="290" r:id="rId18"/>
    <p:sldId id="291" r:id="rId19"/>
    <p:sldId id="292" r:id="rId20"/>
    <p:sldId id="293" r:id="rId21"/>
    <p:sldId id="294" r:id="rId22"/>
    <p:sldId id="295" r:id="rId23"/>
    <p:sldId id="280" r:id="rId24"/>
    <p:sldId id="281" r:id="rId25"/>
    <p:sldId id="296" r:id="rId26"/>
    <p:sldId id="282" r:id="rId27"/>
    <p:sldId id="283" r:id="rId28"/>
    <p:sldId id="284" r:id="rId29"/>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90" d="100"/>
          <a:sy n="90" d="100"/>
        </p:scale>
        <p:origin x="126" y="90"/>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t>3/28/2021</a:t>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0BCD8D-97D7-4611-9691-4ECBC657A28A}" type="datetime1">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5B064827-403A-4881-9BDD-77CC5A70C3CF}" type="datetime1">
              <a:rPr lang="en-US" smtClean="0"/>
              <a:t>3/28/2021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D7D8BB-EACB-41C8-8219-D45F3A7B694A}" type="datetime1">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A86396-AB50-46B8-9DD6-6CA7FD73A757}" type="datetime1">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8442BB-6457-4644-B241-22E3CDCE29B8}" type="datetime1">
              <a:rPr lang="en-US" smtClean="0"/>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B01B28-9978-4449-BEF7-BDE60ADBE352}" type="datetime1">
              <a:rPr lang="en-US" smtClean="0"/>
              <a:t>3/28/2021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8A4FA6-9297-472A-AFD2-74ED404BC184}" type="datetime1">
              <a:rPr lang="en-US" smtClean="0"/>
              <a:t>3/28/2021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50685-4A99-496D-9133-E28EC2719474}" type="datetime1">
              <a:rPr lang="en-US" smtClean="0"/>
              <a:t>3/28/2021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5A9AFD1-3C80-4FF7-BB73-1E5C1635667B}" type="datetime1">
              <a:rPr lang="en-US" smtClean="0"/>
              <a:t>3/28/2021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C74B1C-82CE-4ECD-AB96-5B56026CC4A1}" type="datetime1">
              <a:rPr lang="en-US" smtClean="0"/>
              <a:t>3/28/2021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C009B-37F7-4333-9A45-0F5FC6FD6317}" type="datetime1">
              <a:rPr lang="en-US" smtClean="0"/>
              <a:t>3/28/2021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a:t>Αγροτική Λογιστική</a:t>
            </a:r>
          </a:p>
        </p:txBody>
      </p:sp>
      <p:sp>
        <p:nvSpPr>
          <p:cNvPr id="3" name="Subtitle 2"/>
          <p:cNvSpPr>
            <a:spLocks noGrp="1"/>
          </p:cNvSpPr>
          <p:nvPr>
            <p:ph type="subTitle" idx="1"/>
          </p:nvPr>
        </p:nvSpPr>
        <p:spPr/>
        <p:txBody>
          <a:bodyPr/>
          <a:lstStyle/>
          <a:p>
            <a:r>
              <a:rPr lang="el-GR" altLang="en-US" sz="3200" dirty="0"/>
              <a:t>Μέρος 3</a:t>
            </a:r>
            <a:r>
              <a:rPr lang="el-GR" altLang="en-US" sz="3200" baseline="30000" dirty="0"/>
              <a:t>ο</a:t>
            </a:r>
            <a:r>
              <a:rPr lang="el-GR" altLang="en-US" sz="3200" dirty="0"/>
              <a:t>:Η αναλυτική λογιστική αγροτικών εκμεταλλεύσεων</a:t>
            </a:r>
          </a:p>
        </p:txBody>
      </p:sp>
      <p:sp>
        <p:nvSpPr>
          <p:cNvPr id="4" name="Slide Number Placeholder 3"/>
          <p:cNvSpPr>
            <a:spLocks noGrp="1"/>
          </p:cNvSpPr>
          <p:nvPr>
            <p:ph type="sldNum" sz="quarter" idx="12"/>
          </p:nvPr>
        </p:nvSpPr>
        <p:spPr/>
        <p:txBody>
          <a:bodyPr/>
          <a:lstStyle/>
          <a:p>
            <a:fld id="{B3561BA9-CDCF-4958-B8AB-66F3BF063E13}"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5E10AB-D38E-409A-AEDB-80585EFE279D}"/>
              </a:ext>
            </a:extLst>
          </p:cNvPr>
          <p:cNvSpPr>
            <a:spLocks noGrp="1"/>
          </p:cNvSpPr>
          <p:nvPr>
            <p:ph type="title"/>
          </p:nvPr>
        </p:nvSpPr>
        <p:spPr/>
        <p:txBody>
          <a:bodyPr/>
          <a:lstStyle/>
          <a:p>
            <a:r>
              <a:rPr lang="el-GR" dirty="0"/>
              <a:t>Χρησιμότητα κοστολόγησης στην αγροτική οικονομία</a:t>
            </a:r>
          </a:p>
        </p:txBody>
      </p:sp>
      <p:sp>
        <p:nvSpPr>
          <p:cNvPr id="3" name="Θέση περιεχομένου 2">
            <a:extLst>
              <a:ext uri="{FF2B5EF4-FFF2-40B4-BE49-F238E27FC236}">
                <a16:creationId xmlns:a16="http://schemas.microsoft.com/office/drawing/2014/main" id="{59FCC0DF-1380-4C62-8032-E97883E2F07D}"/>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l-GR" altLang="en-US" dirty="0"/>
              <a:t>κάνει ευκολότερη την επιλογή των αποδοτικότερων μεθόδων παραγωγής όπως π.χ. για τον καθορισμό του αριθμού των αρδεύσεων των διαφόρων αρδευόμενων καλλιεργειών, του αριθμού των αρότρων για όργωμα, της ποσότητας των παρεχόμενων λιπασμάτων, της συγκομιδής των διαφόρων προϊόντων με μηχανήματα ή με το χέρι, της διατήρησης </a:t>
            </a:r>
            <a:r>
              <a:rPr lang="el-GR" altLang="en-US" dirty="0" err="1"/>
              <a:t>μοσχιδίων</a:t>
            </a:r>
            <a:r>
              <a:rPr lang="el-GR" altLang="en-US" dirty="0"/>
              <a:t> με σκοπό την αντικατάσταση των απομακρυνόμενων λόγω ηλικίας ή θανάτου αγελάδων ή της αγοράς αγελάδων ήδη έτοιμων για απόδοση κοκ. </a:t>
            </a:r>
          </a:p>
          <a:p>
            <a:pPr marL="514350" indent="-514350" algn="just">
              <a:buFont typeface="+mj-lt"/>
              <a:buAutoNum type="arabicPeriod"/>
            </a:pPr>
            <a:r>
              <a:rPr lang="el-GR" altLang="en-US" dirty="0"/>
              <a:t>Επίσης η κοστολόγηση δίνει τα στοιχεία για να επιλεγούν τα κατάλληλα αγροτικά μηχανήματα όπως π.χ. σκαπτικά, σύστημα άρδευσης κτλ.</a:t>
            </a:r>
          </a:p>
          <a:p>
            <a:pPr marL="514350" indent="-514350" algn="just">
              <a:buFont typeface="+mj-lt"/>
              <a:buAutoNum type="arabicPeriod"/>
            </a:pPr>
            <a:r>
              <a:rPr lang="el-GR" altLang="en-US" dirty="0"/>
              <a:t>Η κοστολόγηση διευκολύνει τον προσδιορισμό εκείνου του μεγέθους που είναι ευνοϊκότερο από άποψη παραγωγικής δραστηριότητας για μία αγροτική εκμετάλλευση.</a:t>
            </a:r>
          </a:p>
          <a:p>
            <a:endParaRPr lang="el-GR" altLang="en-US" dirty="0"/>
          </a:p>
          <a:p>
            <a:endParaRPr lang="el-GR" dirty="0"/>
          </a:p>
        </p:txBody>
      </p:sp>
      <p:sp>
        <p:nvSpPr>
          <p:cNvPr id="4" name="Θέση αριθμού διαφάνειας 3">
            <a:extLst>
              <a:ext uri="{FF2B5EF4-FFF2-40B4-BE49-F238E27FC236}">
                <a16:creationId xmlns:a16="http://schemas.microsoft.com/office/drawing/2014/main" id="{AFE489C5-1CA4-4E4D-AA41-A5BD94507928}"/>
              </a:ext>
            </a:extLst>
          </p:cNvPr>
          <p:cNvSpPr>
            <a:spLocks noGrp="1"/>
          </p:cNvSpPr>
          <p:nvPr>
            <p:ph type="sldNum" sz="quarter" idx="12"/>
          </p:nvPr>
        </p:nvSpPr>
        <p:spPr/>
        <p:txBody>
          <a:bodyPr/>
          <a:lstStyle/>
          <a:p>
            <a:fld id="{B3561BA9-CDCF-4958-B8AB-66F3BF063E13}" type="slidenum">
              <a:rPr lang="en-US" smtClean="0"/>
              <a:t>10</a:t>
            </a:fld>
            <a:endParaRPr lang="en-US"/>
          </a:p>
        </p:txBody>
      </p:sp>
    </p:spTree>
    <p:extLst>
      <p:ext uri="{BB962C8B-B14F-4D97-AF65-F5344CB8AC3E}">
        <p14:creationId xmlns:p14="http://schemas.microsoft.com/office/powerpoint/2010/main" val="4063147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3444D1-830D-46E9-AFF2-48ECC59CA22A}"/>
              </a:ext>
            </a:extLst>
          </p:cNvPr>
          <p:cNvSpPr>
            <a:spLocks noGrp="1"/>
          </p:cNvSpPr>
          <p:nvPr>
            <p:ph type="title"/>
          </p:nvPr>
        </p:nvSpPr>
        <p:spPr/>
        <p:txBody>
          <a:bodyPr/>
          <a:lstStyle/>
          <a:p>
            <a:r>
              <a:rPr lang="el-GR" dirty="0"/>
              <a:t>Χρησιμότητα κοστολόγησης στην αγροτική οικονομία</a:t>
            </a:r>
          </a:p>
        </p:txBody>
      </p:sp>
      <p:sp>
        <p:nvSpPr>
          <p:cNvPr id="3" name="Θέση περιεχομένου 2">
            <a:extLst>
              <a:ext uri="{FF2B5EF4-FFF2-40B4-BE49-F238E27FC236}">
                <a16:creationId xmlns:a16="http://schemas.microsoft.com/office/drawing/2014/main" id="{E2682E98-BCF2-4E3D-A1C1-8E1274FB4494}"/>
              </a:ext>
            </a:extLst>
          </p:cNvPr>
          <p:cNvSpPr>
            <a:spLocks noGrp="1"/>
          </p:cNvSpPr>
          <p:nvPr>
            <p:ph idx="1"/>
          </p:nvPr>
        </p:nvSpPr>
        <p:spPr/>
        <p:txBody>
          <a:bodyPr/>
          <a:lstStyle/>
          <a:p>
            <a:pPr marL="0" indent="0" algn="just">
              <a:buNone/>
            </a:pPr>
            <a:r>
              <a:rPr lang="el-GR" dirty="0"/>
              <a:t>4. Επιτρέπει να εξακριβώνεται κατά πόσο το συνολικό κόστος εμπίπτει μέσα στα πλαίσια των τιμών της αγοράς και μέχρι ποιο όριο ώστε να δράσει ανάλογα ο επικεφαλής της αγροτικής εκμετάλλευσης</a:t>
            </a:r>
          </a:p>
          <a:p>
            <a:pPr marL="0" indent="0" algn="just">
              <a:buNone/>
            </a:pPr>
            <a:r>
              <a:rPr lang="el-GR" dirty="0"/>
              <a:t>5. Από την πλευρά του κράτους η γνώση του κόστους των αγροτικών προϊόντων διασφαλίζει ότι οι τιμές ασφαλείας που καθορίζονται από τις κρατικές υπηρεσίες είναι δίκαιες και επαρκείς και έτσι μπορεί να επιτευχθεί η ικανοποίηση των απαιτήσεων των παραγωγών ή αντίθετα ο περιορισμός τους.</a:t>
            </a:r>
          </a:p>
          <a:p>
            <a:pPr algn="just"/>
            <a:endParaRPr lang="el-GR" dirty="0"/>
          </a:p>
        </p:txBody>
      </p:sp>
      <p:sp>
        <p:nvSpPr>
          <p:cNvPr id="4" name="Θέση αριθμού διαφάνειας 3">
            <a:extLst>
              <a:ext uri="{FF2B5EF4-FFF2-40B4-BE49-F238E27FC236}">
                <a16:creationId xmlns:a16="http://schemas.microsoft.com/office/drawing/2014/main" id="{1373ED5E-70E7-4136-B58A-D7C801CBD46E}"/>
              </a:ext>
            </a:extLst>
          </p:cNvPr>
          <p:cNvSpPr>
            <a:spLocks noGrp="1"/>
          </p:cNvSpPr>
          <p:nvPr>
            <p:ph type="sldNum" sz="quarter" idx="12"/>
          </p:nvPr>
        </p:nvSpPr>
        <p:spPr/>
        <p:txBody>
          <a:bodyPr/>
          <a:lstStyle/>
          <a:p>
            <a:fld id="{B3561BA9-CDCF-4958-B8AB-66F3BF063E13}" type="slidenum">
              <a:rPr lang="en-US" smtClean="0"/>
              <a:t>11</a:t>
            </a:fld>
            <a:endParaRPr lang="en-US"/>
          </a:p>
        </p:txBody>
      </p:sp>
    </p:spTree>
    <p:extLst>
      <p:ext uri="{BB962C8B-B14F-4D97-AF65-F5344CB8AC3E}">
        <p14:creationId xmlns:p14="http://schemas.microsoft.com/office/powerpoint/2010/main" val="2633293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5425"/>
            <a:ext cx="10515600" cy="1058545"/>
          </a:xfrm>
        </p:spPr>
        <p:txBody>
          <a:bodyPr>
            <a:normAutofit fontScale="90000"/>
          </a:bodyPr>
          <a:lstStyle/>
          <a:p>
            <a:r>
              <a:rPr lang="el-GR" altLang="en-US"/>
              <a:t>Τα στοιχεία του κόστους των αγροτικών προιόντων</a:t>
            </a:r>
          </a:p>
        </p:txBody>
      </p:sp>
      <p:sp>
        <p:nvSpPr>
          <p:cNvPr id="3" name="Content Placeholder 2"/>
          <p:cNvSpPr>
            <a:spLocks noGrp="1"/>
          </p:cNvSpPr>
          <p:nvPr>
            <p:ph idx="1"/>
          </p:nvPr>
        </p:nvSpPr>
        <p:spPr>
          <a:xfrm>
            <a:off x="659219" y="1786270"/>
            <a:ext cx="10781414" cy="4570080"/>
          </a:xfrm>
        </p:spPr>
        <p:txBody>
          <a:bodyPr>
            <a:normAutofit/>
          </a:bodyPr>
          <a:lstStyle/>
          <a:p>
            <a:pPr marL="0" indent="0" algn="just">
              <a:buNone/>
            </a:pPr>
            <a:r>
              <a:rPr lang="el-GR" altLang="en-US" sz="3200" dirty="0"/>
              <a:t>Διακρίνουμε δύο βασικές κατηγορίες αγροτικών προϊόντων:</a:t>
            </a:r>
          </a:p>
          <a:p>
            <a:pPr algn="just"/>
            <a:r>
              <a:rPr lang="el-GR" altLang="en-US" sz="3200" dirty="0"/>
              <a:t>Προϊόντα φυτικής παραγωγής</a:t>
            </a:r>
          </a:p>
          <a:p>
            <a:pPr algn="just"/>
            <a:r>
              <a:rPr lang="el-GR" altLang="en-US" sz="3200" dirty="0"/>
              <a:t>Προϊόντα κτηνοτροφικής παραγωγής</a:t>
            </a:r>
          </a:p>
          <a:p>
            <a:pPr marL="0" indent="0" algn="just">
              <a:buNone/>
            </a:pPr>
            <a:endParaRPr lang="el-GR" altLang="en-US" sz="3200" dirty="0"/>
          </a:p>
          <a:p>
            <a:pPr marL="0" indent="0" algn="just">
              <a:buNone/>
            </a:pPr>
            <a:r>
              <a:rPr lang="el-GR" altLang="en-US" sz="3200" dirty="0"/>
              <a:t>Οι αγροτικές δαπάνες διακρίνονται σε ενεργητικές και παθητικές:</a:t>
            </a:r>
          </a:p>
        </p:txBody>
      </p:sp>
      <p:sp>
        <p:nvSpPr>
          <p:cNvPr id="4" name="Slide Number Placeholder 3"/>
          <p:cNvSpPr>
            <a:spLocks noGrp="1"/>
          </p:cNvSpPr>
          <p:nvPr>
            <p:ph type="sldNum" sz="quarter" idx="12"/>
          </p:nvPr>
        </p:nvSpPr>
        <p:spPr/>
        <p:txBody>
          <a:bodyPr/>
          <a:lstStyle/>
          <a:p>
            <a:fld id="{B3561BA9-CDCF-4958-B8AB-66F3BF063E13}"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B32B86-A0DB-4111-B442-91D11617F00B}"/>
              </a:ext>
            </a:extLst>
          </p:cNvPr>
          <p:cNvSpPr>
            <a:spLocks noGrp="1"/>
          </p:cNvSpPr>
          <p:nvPr>
            <p:ph type="title"/>
          </p:nvPr>
        </p:nvSpPr>
        <p:spPr>
          <a:xfrm>
            <a:off x="838200" y="365125"/>
            <a:ext cx="10515600" cy="846987"/>
          </a:xfrm>
        </p:spPr>
        <p:txBody>
          <a:bodyPr/>
          <a:lstStyle/>
          <a:p>
            <a:r>
              <a:rPr lang="el-GR" dirty="0"/>
              <a:t>Ενεργητικές δαπάνες</a:t>
            </a:r>
          </a:p>
        </p:txBody>
      </p:sp>
      <p:sp>
        <p:nvSpPr>
          <p:cNvPr id="3" name="Θέση περιεχομένου 2">
            <a:extLst>
              <a:ext uri="{FF2B5EF4-FFF2-40B4-BE49-F238E27FC236}">
                <a16:creationId xmlns:a16="http://schemas.microsoft.com/office/drawing/2014/main" id="{0E817B37-383B-4DA4-BC52-903E021FCF71}"/>
              </a:ext>
            </a:extLst>
          </p:cNvPr>
          <p:cNvSpPr>
            <a:spLocks noGrp="1"/>
          </p:cNvSpPr>
          <p:nvPr>
            <p:ph idx="1"/>
          </p:nvPr>
        </p:nvSpPr>
        <p:spPr>
          <a:xfrm>
            <a:off x="838200" y="1307806"/>
            <a:ext cx="10515600" cy="4869158"/>
          </a:xfrm>
        </p:spPr>
        <p:txBody>
          <a:bodyPr>
            <a:normAutofit fontScale="62500" lnSpcReduction="20000"/>
          </a:bodyPr>
          <a:lstStyle/>
          <a:p>
            <a:pPr marL="0" indent="0" algn="just">
              <a:buNone/>
            </a:pPr>
            <a:r>
              <a:rPr lang="el-GR" altLang="en-US" u="sng" dirty="0"/>
              <a:t>Ενεργητικές δαπάνες </a:t>
            </a:r>
            <a:r>
              <a:rPr lang="el-GR" altLang="en-US" dirty="0"/>
              <a:t>καλούνται εκείνες που αν και είναι δαπάνες, αποτελούν εισόδημα άλλου κλάδου ή του ίδιου του καλλιεργητή (</a:t>
            </a:r>
            <a:r>
              <a:rPr lang="el-GR" altLang="en-US" dirty="0" err="1"/>
              <a:t>ιδιοκατανάλωση</a:t>
            </a:r>
            <a:r>
              <a:rPr lang="el-GR" altLang="en-US" dirty="0"/>
              <a:t> – </a:t>
            </a:r>
            <a:r>
              <a:rPr lang="el-GR" altLang="en-US" dirty="0" err="1"/>
              <a:t>ιδιοχρησιμοποίηση</a:t>
            </a:r>
            <a:r>
              <a:rPr lang="el-GR" altLang="en-US" dirty="0"/>
              <a:t>). Κατ' αυτόν τον τρόπο δεν επιφέρουν κάποια επιβάρυνση στην αγροτική εκμετάλλευση στο σύνολό της. Στην κατηγορία αυτή περιλαμβάνονται:</a:t>
            </a:r>
          </a:p>
          <a:p>
            <a:pPr algn="just">
              <a:buFont typeface="Wingdings" panose="05000000000000000000" charset="0"/>
              <a:buChar char="ü"/>
            </a:pPr>
            <a:r>
              <a:rPr lang="el-GR" altLang="en-US" dirty="0"/>
              <a:t>η εργασία τόσο του καλλιεργητή όσο και των μελών της οικογένειάς του, γιατί αντί να έχει να πληρώσει ο γαιοκτήμονας τη δαπάνη για την πληρωμή για την πρόσληψη εξωτερικών εργατών, κάνουν τη δουλειά τα ίδια τα μέλη της οικογένειας</a:t>
            </a:r>
          </a:p>
          <a:p>
            <a:pPr algn="just">
              <a:buFont typeface="Wingdings" panose="05000000000000000000" charset="0"/>
              <a:buChar char="ü"/>
            </a:pPr>
            <a:r>
              <a:rPr lang="el-GR" altLang="en-US" dirty="0"/>
              <a:t>οι τόκοι των απασχολούμενων ιδίων κεφαλαίων (που θα μπορούσε να έπαιρνε αν είχε τα λεφτά στην τράπεζα αντί να τα έχει επενδύσει στην αγροτική του επιχείρηση)</a:t>
            </a:r>
            <a:r>
              <a:rPr lang="en-US" altLang="en-US" dirty="0"/>
              <a:t>, </a:t>
            </a:r>
            <a:r>
              <a:rPr lang="el-GR" altLang="en-US" dirty="0"/>
              <a:t>περιλαμβανομένου και του τόκου του κεφαλαίου που έχουμε επενδύσει στο έδαφος, τα οποία, ενώ αποτελούν στοιχεία κόστους των παραγόμενων προϊόντων αποτελούν συγχρόνως και στοιχεία εισοδήματος για τον καλλιεργητή. Παράλληλα η αξία των σπόρων, </a:t>
            </a:r>
            <a:r>
              <a:rPr lang="el-GR" altLang="en-US" dirty="0" err="1"/>
              <a:t>σανών</a:t>
            </a:r>
            <a:r>
              <a:rPr lang="el-GR" altLang="en-US" dirty="0"/>
              <a:t>, αχύρου, κόπρου που παράγεται από τα ζώα εκμετάλλευσης και λοιπών </a:t>
            </a:r>
            <a:r>
              <a:rPr lang="el-GR" altLang="en-US" dirty="0" err="1"/>
              <a:t>ιδιοπαραγώγων</a:t>
            </a:r>
            <a:r>
              <a:rPr lang="el-GR" altLang="en-US" dirty="0"/>
              <a:t> </a:t>
            </a:r>
            <a:r>
              <a:rPr lang="el-GR" altLang="en-US" dirty="0" err="1"/>
              <a:t>προιόντων</a:t>
            </a:r>
            <a:r>
              <a:rPr lang="el-GR" altLang="en-US" dirty="0"/>
              <a:t>, ενώ αποτελούν στοιχεία κόστους ενός κλάδου δραστηριότητας (γιατί αποτελούν δαπάνες για τα ζώα), συνιστούν συγχρόνως και στοιχεία εισοδήματος ενός άλλου (γιατί η πώλησή τους αποτελεί εισόδημα για τον αγρότη), περιλαμβανόμενα και αυτά στις ενεργητικές δαπάνες. </a:t>
            </a:r>
            <a:endParaRPr lang="en-US" altLang="en-US" dirty="0"/>
          </a:p>
          <a:p>
            <a:pPr algn="just">
              <a:buFont typeface="Wingdings" panose="05000000000000000000" charset="0"/>
              <a:buChar char="ü"/>
            </a:pPr>
            <a:r>
              <a:rPr lang="el-GR" altLang="en-US" dirty="0"/>
              <a:t>Π.χ. παράγει τριφύλλι μια αγροτική εκμετάλλευση άρα ο ένας κλάδος της είναι η παραγωγή τριφυλλιού και ταυτόχρονα έχει έναν άλλο κλάδο εκμετάλλευσης που είναι εκτροφή χοίρων και χρησιμοποιεί το τριφύλλι που παράγει για να τους ταΐσει, άρα είναι δαπάνη ενεργητική το τριφύλλι, γιατί αποτελεί δαπάνη για τον ένα κλάδο εκμετάλλευσης αλλά εισόδημα για τον άλλο κλάδο εκμετάλλευσης της συγκεκριμένης αγροτικής επιχείρησης</a:t>
            </a:r>
          </a:p>
          <a:p>
            <a:endParaRPr lang="el-GR" dirty="0"/>
          </a:p>
        </p:txBody>
      </p:sp>
      <p:sp>
        <p:nvSpPr>
          <p:cNvPr id="4" name="Θέση αριθμού διαφάνειας 3">
            <a:extLst>
              <a:ext uri="{FF2B5EF4-FFF2-40B4-BE49-F238E27FC236}">
                <a16:creationId xmlns:a16="http://schemas.microsoft.com/office/drawing/2014/main" id="{5EF26606-DA31-48CC-A714-8C754223F98E}"/>
              </a:ext>
            </a:extLst>
          </p:cNvPr>
          <p:cNvSpPr>
            <a:spLocks noGrp="1"/>
          </p:cNvSpPr>
          <p:nvPr>
            <p:ph type="sldNum" sz="quarter" idx="12"/>
          </p:nvPr>
        </p:nvSpPr>
        <p:spPr/>
        <p:txBody>
          <a:bodyPr/>
          <a:lstStyle/>
          <a:p>
            <a:fld id="{B3561BA9-CDCF-4958-B8AB-66F3BF063E13}" type="slidenum">
              <a:rPr lang="en-US" smtClean="0"/>
              <a:t>13</a:t>
            </a:fld>
            <a:endParaRPr lang="en-US"/>
          </a:p>
        </p:txBody>
      </p:sp>
    </p:spTree>
    <p:extLst>
      <p:ext uri="{BB962C8B-B14F-4D97-AF65-F5344CB8AC3E}">
        <p14:creationId xmlns:p14="http://schemas.microsoft.com/office/powerpoint/2010/main" val="2470042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7485"/>
            <a:ext cx="10515600" cy="932180"/>
          </a:xfrm>
        </p:spPr>
        <p:txBody>
          <a:bodyPr>
            <a:normAutofit fontScale="90000"/>
          </a:bodyPr>
          <a:lstStyle/>
          <a:p>
            <a:br>
              <a:rPr lang="el-GR" altLang="en-US">
                <a:sym typeface="+mn-ea"/>
              </a:rPr>
            </a:br>
            <a:r>
              <a:rPr lang="el-GR" altLang="en-US">
                <a:sym typeface="+mn-ea"/>
              </a:rPr>
              <a:t>Τα στοιχεία του κόστους των αγροτικών προιόντων</a:t>
            </a:r>
            <a:br>
              <a:rPr lang="el-GR" altLang="en-US"/>
            </a:br>
            <a:endParaRPr lang="en-US"/>
          </a:p>
        </p:txBody>
      </p:sp>
      <p:sp>
        <p:nvSpPr>
          <p:cNvPr id="3" name="Content Placeholder 2"/>
          <p:cNvSpPr>
            <a:spLocks noGrp="1"/>
          </p:cNvSpPr>
          <p:nvPr>
            <p:ph idx="1"/>
          </p:nvPr>
        </p:nvSpPr>
        <p:spPr>
          <a:xfrm>
            <a:off x="248920" y="1308735"/>
            <a:ext cx="11736705" cy="4868545"/>
          </a:xfrm>
        </p:spPr>
        <p:txBody>
          <a:bodyPr>
            <a:normAutofit/>
          </a:bodyPr>
          <a:lstStyle/>
          <a:p>
            <a:pPr marL="0" indent="0" algn="just">
              <a:buNone/>
            </a:pPr>
            <a:r>
              <a:rPr lang="el-GR" altLang="en-US" u="sng" dirty="0"/>
              <a:t>Παθητικές δαπάνες </a:t>
            </a:r>
            <a:r>
              <a:rPr lang="el-GR" altLang="en-US" dirty="0"/>
              <a:t>καλούνται εκείνες που αποτελούν στοιχεία του κόστους των παραγόμενων προϊόντων ενώ συγχρόνως συνιστούν πραγματικές επιβαρύνσεις (έξοδα) των προϊόντων και της εκμετάλλευσης στο σύνολό της. Τέτοιες δαπάνες είναι:</a:t>
            </a:r>
          </a:p>
          <a:p>
            <a:pPr algn="just">
              <a:buFont typeface="Wingdings" panose="05000000000000000000" charset="0"/>
              <a:buChar char="ü"/>
            </a:pPr>
            <a:r>
              <a:rPr lang="el-GR" altLang="en-US" dirty="0"/>
              <a:t>τα ημερομίσθια που καταβάλλονται στους τρίτους και οι μισθοί μόνιμου προσωπικού</a:t>
            </a:r>
          </a:p>
          <a:p>
            <a:pPr algn="just">
              <a:buFont typeface="Wingdings" panose="05000000000000000000" charset="0"/>
              <a:buChar char="ü"/>
            </a:pPr>
            <a:r>
              <a:rPr lang="el-GR" altLang="en-US" dirty="0"/>
              <a:t>η αξία της αγοραζόμενης κόπρου, των χημικών λιπασμάτων, των σπόρων,</a:t>
            </a:r>
          </a:p>
          <a:p>
            <a:pPr algn="just">
              <a:buFont typeface="Wingdings" panose="05000000000000000000" charset="0"/>
              <a:buChar char="ü"/>
            </a:pPr>
            <a:r>
              <a:rPr lang="el-GR" altLang="en-US" dirty="0"/>
              <a:t>τα ενοίκια που καταβάλλονται για αγρούς, για χρήση ξένων μηχανημάτων,</a:t>
            </a:r>
          </a:p>
          <a:p>
            <a:pPr algn="just">
              <a:buFont typeface="Wingdings" panose="05000000000000000000" charset="0"/>
              <a:buChar char="ü"/>
            </a:pPr>
            <a:r>
              <a:rPr lang="el-GR" altLang="en-US" dirty="0"/>
              <a:t>οι φόροι</a:t>
            </a:r>
          </a:p>
          <a:p>
            <a:pPr algn="just">
              <a:buFont typeface="Wingdings" panose="05000000000000000000" charset="0"/>
              <a:buChar char="ü"/>
            </a:pPr>
            <a:r>
              <a:rPr lang="el-GR" altLang="en-US" dirty="0"/>
              <a:t>οι αποσβέσεις</a:t>
            </a:r>
          </a:p>
          <a:p>
            <a:pPr marL="0" indent="0" algn="just">
              <a:buNone/>
            </a:pPr>
            <a:endParaRPr lang="el-GR" alt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9865"/>
            <a:ext cx="10515600" cy="967740"/>
          </a:xfrm>
        </p:spPr>
        <p:txBody>
          <a:bodyPr>
            <a:normAutofit fontScale="90000"/>
          </a:bodyPr>
          <a:lstStyle/>
          <a:p>
            <a:br>
              <a:rPr lang="el-GR" altLang="en-US">
                <a:sym typeface="+mn-ea"/>
              </a:rPr>
            </a:br>
            <a:r>
              <a:rPr lang="el-GR" altLang="en-US">
                <a:sym typeface="+mn-ea"/>
              </a:rPr>
              <a:t>Τα στοιχεία του κόστους των αγροτικών προιόντων</a:t>
            </a:r>
            <a:br>
              <a:rPr lang="el-GR" altLang="en-US">
                <a:sym typeface="+mn-ea"/>
              </a:rPr>
            </a:br>
            <a:endParaRPr lang="en-US"/>
          </a:p>
        </p:txBody>
      </p:sp>
      <p:sp>
        <p:nvSpPr>
          <p:cNvPr id="3" name="Content Placeholder 2"/>
          <p:cNvSpPr>
            <a:spLocks noGrp="1"/>
          </p:cNvSpPr>
          <p:nvPr>
            <p:ph idx="1"/>
          </p:nvPr>
        </p:nvSpPr>
        <p:spPr>
          <a:xfrm>
            <a:off x="255905" y="1336040"/>
            <a:ext cx="11680190" cy="5020310"/>
          </a:xfrm>
        </p:spPr>
        <p:txBody>
          <a:bodyPr>
            <a:normAutofit/>
          </a:bodyPr>
          <a:lstStyle/>
          <a:p>
            <a:pPr marL="0" indent="0" algn="just">
              <a:buNone/>
            </a:pPr>
            <a:r>
              <a:rPr lang="el-GR" dirty="0"/>
              <a:t>Οι δαπάνες διακρίνονται περαιτέρω σε χρηματικές και μη χρηματικές. </a:t>
            </a:r>
          </a:p>
          <a:p>
            <a:pPr algn="just"/>
            <a:r>
              <a:rPr lang="el-GR" dirty="0"/>
              <a:t>Χρηματικές: δαπάνες που καταβάλλει σε χρήμα ο επικεφαλής της εκμετάλλευσης όπως είναι ημερομίσθια τρίτων, αξία λιπασμάτων</a:t>
            </a:r>
          </a:p>
          <a:p>
            <a:pPr algn="just"/>
            <a:r>
              <a:rPr lang="el-GR" dirty="0"/>
              <a:t>Μη χρηματικές: ενώ περιλαμβάνονται στο κόστος παραγωγής δεν απαιτούν την άμεση καταβολή τους όπως π.χ. ημερομίσθια καλλιεργητή και των εργαζόμενων μελών της οικογένειας του</a:t>
            </a:r>
          </a:p>
          <a:p>
            <a:pPr algn="just"/>
            <a:r>
              <a:rPr lang="el-GR" dirty="0"/>
              <a:t>Οι παθητικές δαπάνες συμπίπτουν σχεδόν με τις χρηματικές, ενώ οι ενεργητικές δε συμπίπτουν με τις μη χρηματικές (εξαίρεση οι αποσβέσεις που είναι παθητικές αλλά μη χρηματικές)</a:t>
            </a:r>
            <a:endParaRPr 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AA9E0A-CACF-4FB2-8EE9-2E58CFBC7518}"/>
              </a:ext>
            </a:extLst>
          </p:cNvPr>
          <p:cNvSpPr>
            <a:spLocks noGrp="1"/>
          </p:cNvSpPr>
          <p:nvPr>
            <p:ph type="title"/>
          </p:nvPr>
        </p:nvSpPr>
        <p:spPr/>
        <p:txBody>
          <a:bodyPr/>
          <a:lstStyle/>
          <a:p>
            <a:r>
              <a:rPr lang="el-GR" dirty="0"/>
              <a:t>Κατάταξη δαπανών</a:t>
            </a:r>
          </a:p>
        </p:txBody>
      </p:sp>
      <p:sp>
        <p:nvSpPr>
          <p:cNvPr id="3" name="Θέση περιεχομένου 2">
            <a:extLst>
              <a:ext uri="{FF2B5EF4-FFF2-40B4-BE49-F238E27FC236}">
                <a16:creationId xmlns:a16="http://schemas.microsoft.com/office/drawing/2014/main" id="{72F17B4B-3586-4B49-8BC6-A05E50567B2C}"/>
              </a:ext>
            </a:extLst>
          </p:cNvPr>
          <p:cNvSpPr>
            <a:spLocks noGrp="1"/>
          </p:cNvSpPr>
          <p:nvPr>
            <p:ph idx="1"/>
          </p:nvPr>
        </p:nvSpPr>
        <p:spPr/>
        <p:txBody>
          <a:bodyPr>
            <a:normAutofit/>
          </a:bodyPr>
          <a:lstStyle/>
          <a:p>
            <a:pPr marL="0" indent="0" algn="just">
              <a:buNone/>
            </a:pPr>
            <a:r>
              <a:rPr lang="el-GR" dirty="0"/>
              <a:t>				</a:t>
            </a:r>
          </a:p>
          <a:p>
            <a:pPr marL="0" indent="0" algn="just">
              <a:buNone/>
            </a:pPr>
            <a:r>
              <a:rPr lang="el-GR" dirty="0"/>
              <a:t>1.Δαπάνες εδάφους </a:t>
            </a:r>
          </a:p>
          <a:p>
            <a:pPr marL="514350" indent="-514350" algn="just">
              <a:buFont typeface="+mj-lt"/>
              <a:buAutoNum type="alphaLcPeriod"/>
            </a:pPr>
            <a:r>
              <a:rPr lang="el-GR" dirty="0"/>
              <a:t>Ενοίκιο ιδιόκτητων εδαφών </a:t>
            </a:r>
          </a:p>
          <a:p>
            <a:pPr marL="514350" indent="-514350" algn="just">
              <a:buFont typeface="+mj-lt"/>
              <a:buAutoNum type="alphaLcPeriod"/>
            </a:pPr>
            <a:r>
              <a:rPr lang="el-GR" dirty="0"/>
              <a:t>Ενοίκιο ξένων εδαφών</a:t>
            </a:r>
          </a:p>
          <a:p>
            <a:pPr marL="0" indent="0" algn="just">
              <a:buNone/>
            </a:pPr>
            <a:r>
              <a:rPr lang="el-GR" dirty="0"/>
              <a:t>2. Δαπάνες εργασίας:</a:t>
            </a:r>
          </a:p>
          <a:p>
            <a:pPr marL="514350" indent="-514350" algn="just">
              <a:buFont typeface="+mj-lt"/>
              <a:buAutoNum type="alphaLcPeriod"/>
            </a:pPr>
            <a:r>
              <a:rPr lang="el-GR" dirty="0"/>
              <a:t>Αμοιβή οικογενειακής εργασίας </a:t>
            </a:r>
          </a:p>
          <a:p>
            <a:pPr marL="514350" indent="-514350" algn="just">
              <a:buFont typeface="+mj-lt"/>
              <a:buAutoNum type="alphaLcPeriod"/>
            </a:pPr>
            <a:r>
              <a:rPr lang="el-GR" dirty="0"/>
              <a:t>Αμοιβή ξένης εργασία</a:t>
            </a:r>
          </a:p>
          <a:p>
            <a:pPr algn="just"/>
            <a:endParaRPr lang="el-GR" dirty="0"/>
          </a:p>
        </p:txBody>
      </p:sp>
      <p:sp>
        <p:nvSpPr>
          <p:cNvPr id="4" name="Θέση αριθμού διαφάνειας 3">
            <a:extLst>
              <a:ext uri="{FF2B5EF4-FFF2-40B4-BE49-F238E27FC236}">
                <a16:creationId xmlns:a16="http://schemas.microsoft.com/office/drawing/2014/main" id="{741070DD-CC50-475F-A2A7-55049B6C314D}"/>
              </a:ext>
            </a:extLst>
          </p:cNvPr>
          <p:cNvSpPr>
            <a:spLocks noGrp="1"/>
          </p:cNvSpPr>
          <p:nvPr>
            <p:ph type="sldNum" sz="quarter" idx="12"/>
          </p:nvPr>
        </p:nvSpPr>
        <p:spPr/>
        <p:txBody>
          <a:bodyPr/>
          <a:lstStyle/>
          <a:p>
            <a:fld id="{B3561BA9-CDCF-4958-B8AB-66F3BF063E13}" type="slidenum">
              <a:rPr lang="en-US" smtClean="0"/>
              <a:t>16</a:t>
            </a:fld>
            <a:endParaRPr lang="en-US"/>
          </a:p>
        </p:txBody>
      </p:sp>
    </p:spTree>
    <p:extLst>
      <p:ext uri="{BB962C8B-B14F-4D97-AF65-F5344CB8AC3E}">
        <p14:creationId xmlns:p14="http://schemas.microsoft.com/office/powerpoint/2010/main" val="3608715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17B125-956B-4D1D-9C03-9AF9284B96E2}"/>
              </a:ext>
            </a:extLst>
          </p:cNvPr>
          <p:cNvSpPr>
            <a:spLocks noGrp="1"/>
          </p:cNvSpPr>
          <p:nvPr>
            <p:ph type="title"/>
          </p:nvPr>
        </p:nvSpPr>
        <p:spPr/>
        <p:txBody>
          <a:bodyPr/>
          <a:lstStyle/>
          <a:p>
            <a:r>
              <a:rPr lang="el-GR" dirty="0"/>
              <a:t>Κατάταξη δαπανών</a:t>
            </a:r>
          </a:p>
        </p:txBody>
      </p:sp>
      <p:sp>
        <p:nvSpPr>
          <p:cNvPr id="3" name="Θέση περιεχομένου 2">
            <a:extLst>
              <a:ext uri="{FF2B5EF4-FFF2-40B4-BE49-F238E27FC236}">
                <a16:creationId xmlns:a16="http://schemas.microsoft.com/office/drawing/2014/main" id="{418C3A1A-0394-4117-8726-638F7C6E9982}"/>
              </a:ext>
            </a:extLst>
          </p:cNvPr>
          <p:cNvSpPr>
            <a:spLocks noGrp="1"/>
          </p:cNvSpPr>
          <p:nvPr>
            <p:ph idx="1"/>
          </p:nvPr>
        </p:nvSpPr>
        <p:spPr/>
        <p:txBody>
          <a:bodyPr>
            <a:normAutofit lnSpcReduction="10000"/>
          </a:bodyPr>
          <a:lstStyle/>
          <a:p>
            <a:pPr marL="0" indent="0" algn="just">
              <a:buNone/>
            </a:pPr>
            <a:r>
              <a:rPr lang="el-GR" dirty="0"/>
              <a:t>3.Δαπάνες κεφαλαίου:</a:t>
            </a:r>
          </a:p>
          <a:p>
            <a:pPr marL="0" indent="0" algn="just">
              <a:buNone/>
            </a:pPr>
            <a:r>
              <a:rPr lang="el-GR" dirty="0"/>
              <a:t> δαπάνες αναλωσίμων υλικών</a:t>
            </a:r>
          </a:p>
          <a:p>
            <a:pPr marL="0" indent="0" algn="just">
              <a:buNone/>
            </a:pPr>
            <a:r>
              <a:rPr lang="el-GR" dirty="0"/>
              <a:t> α. Σπόροι β. Λιπάσματα γ. Φάρμακα για καλλιέργειες δ. Φάρμακα για ζώα ε. Καύσιμα γεωργικών μηχανημάτων </a:t>
            </a:r>
            <a:r>
              <a:rPr lang="el-GR" dirty="0" err="1"/>
              <a:t>στ</a:t>
            </a:r>
            <a:r>
              <a:rPr lang="el-GR" dirty="0"/>
              <a:t>. Καύσιμα θέρμανσης θερμοκηπίων ζ. Λιπαντικά γεωργικών μηχανήματων η. Αγοραζόμενες ζωοτροφές</a:t>
            </a:r>
          </a:p>
          <a:p>
            <a:pPr marL="0" indent="0" algn="just">
              <a:buNone/>
            </a:pPr>
            <a:r>
              <a:rPr lang="el-GR" dirty="0"/>
              <a:t>δαπάνες σταθερών/μόνιμων κεφαλαίων </a:t>
            </a:r>
          </a:p>
          <a:p>
            <a:pPr marL="0" indent="0" algn="just">
              <a:buNone/>
            </a:pPr>
            <a:r>
              <a:rPr lang="el-GR" dirty="0"/>
              <a:t>• α. Αποσβέσεις • β. Συντηρήσεις • γ. Ασφάλιστρα • δ. Τόκοι • Ιδίων κεφαλαίων • Ξένων κεφαλαίων • Αμοιβή ξένων μηχανημάτων • Εισφορές-Τέλη • Άλλες δαπάνες </a:t>
            </a:r>
          </a:p>
        </p:txBody>
      </p:sp>
      <p:sp>
        <p:nvSpPr>
          <p:cNvPr id="4" name="Θέση αριθμού διαφάνειας 3">
            <a:extLst>
              <a:ext uri="{FF2B5EF4-FFF2-40B4-BE49-F238E27FC236}">
                <a16:creationId xmlns:a16="http://schemas.microsoft.com/office/drawing/2014/main" id="{AC3E2538-D5A4-4C98-930F-262CDDFC6C38}"/>
              </a:ext>
            </a:extLst>
          </p:cNvPr>
          <p:cNvSpPr>
            <a:spLocks noGrp="1"/>
          </p:cNvSpPr>
          <p:nvPr>
            <p:ph type="sldNum" sz="quarter" idx="12"/>
          </p:nvPr>
        </p:nvSpPr>
        <p:spPr/>
        <p:txBody>
          <a:bodyPr/>
          <a:lstStyle/>
          <a:p>
            <a:fld id="{B3561BA9-CDCF-4958-B8AB-66F3BF063E13}" type="slidenum">
              <a:rPr lang="en-US" smtClean="0"/>
              <a:t>17</a:t>
            </a:fld>
            <a:endParaRPr lang="en-US"/>
          </a:p>
        </p:txBody>
      </p:sp>
    </p:spTree>
    <p:extLst>
      <p:ext uri="{BB962C8B-B14F-4D97-AF65-F5344CB8AC3E}">
        <p14:creationId xmlns:p14="http://schemas.microsoft.com/office/powerpoint/2010/main" val="4000269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207AAE-184E-47DE-BC15-8E42A493468A}"/>
              </a:ext>
            </a:extLst>
          </p:cNvPr>
          <p:cNvSpPr>
            <a:spLocks noGrp="1"/>
          </p:cNvSpPr>
          <p:nvPr>
            <p:ph type="title"/>
          </p:nvPr>
        </p:nvSpPr>
        <p:spPr/>
        <p:txBody>
          <a:bodyPr/>
          <a:lstStyle/>
          <a:p>
            <a:r>
              <a:rPr lang="el-GR" dirty="0"/>
              <a:t>Δαπάνες εδάφους</a:t>
            </a:r>
          </a:p>
        </p:txBody>
      </p:sp>
      <p:sp>
        <p:nvSpPr>
          <p:cNvPr id="3" name="Θέση περιεχομένου 2">
            <a:extLst>
              <a:ext uri="{FF2B5EF4-FFF2-40B4-BE49-F238E27FC236}">
                <a16:creationId xmlns:a16="http://schemas.microsoft.com/office/drawing/2014/main" id="{299E8A6E-21B5-47E7-B115-89246AFC7AC0}"/>
              </a:ext>
            </a:extLst>
          </p:cNvPr>
          <p:cNvSpPr>
            <a:spLocks noGrp="1"/>
          </p:cNvSpPr>
          <p:nvPr>
            <p:ph idx="1"/>
          </p:nvPr>
        </p:nvSpPr>
        <p:spPr/>
        <p:txBody>
          <a:bodyPr>
            <a:normAutofit/>
          </a:bodyPr>
          <a:lstStyle/>
          <a:p>
            <a:pPr algn="just"/>
            <a:r>
              <a:rPr lang="el-GR" dirty="0"/>
              <a:t>Προκύπτουν  από τη χρήση του συντελεστή έδαφος και χαρακτηρίζονται ως αμοιβή του εδάφους που ονομάζεται «ενοίκιο»</a:t>
            </a:r>
          </a:p>
          <a:p>
            <a:pPr marL="0" indent="0" algn="just">
              <a:buNone/>
            </a:pPr>
            <a:r>
              <a:rPr lang="el-GR" dirty="0"/>
              <a:t>• Όταν το έδαφος ανήκει στην εκμετάλλευση τότε το ενοίκιο ονομάζεται «τεκμαρτό ενοίκιο». Το τεκμαρτό ενοίκιο δεν πληρώνεται, αλλά καταλογίζεται ως δαπάνη στις δαπάνες του κλάδου παραγωγής, που χρησιμοποιεί το έδαφος. </a:t>
            </a:r>
          </a:p>
          <a:p>
            <a:pPr marL="0" indent="0" algn="just">
              <a:buNone/>
            </a:pPr>
            <a:r>
              <a:rPr lang="el-GR" dirty="0"/>
              <a:t>• Όταν το έδαφος είναι ξένο, ενοικιαζόμενο τότε το ενοίκιο ονομάζεται «χρηματικό ή πληρωμένο ενοίκιο». Το ενοίκιο αυτό πληρώνεται, είναι χρηματική δαπάνη και καταλογίζεται ως δαπάνη στις δαπάνες του κλάδου παραγωγής, ο οποίος χρησιμοποιεί το έδαφος.</a:t>
            </a:r>
          </a:p>
        </p:txBody>
      </p:sp>
      <p:sp>
        <p:nvSpPr>
          <p:cNvPr id="4" name="Θέση αριθμού διαφάνειας 3">
            <a:extLst>
              <a:ext uri="{FF2B5EF4-FFF2-40B4-BE49-F238E27FC236}">
                <a16:creationId xmlns:a16="http://schemas.microsoft.com/office/drawing/2014/main" id="{4A0AD2F4-D26B-4111-8AFE-247709D3819E}"/>
              </a:ext>
            </a:extLst>
          </p:cNvPr>
          <p:cNvSpPr>
            <a:spLocks noGrp="1"/>
          </p:cNvSpPr>
          <p:nvPr>
            <p:ph type="sldNum" sz="quarter" idx="12"/>
          </p:nvPr>
        </p:nvSpPr>
        <p:spPr/>
        <p:txBody>
          <a:bodyPr/>
          <a:lstStyle/>
          <a:p>
            <a:fld id="{B3561BA9-CDCF-4958-B8AB-66F3BF063E13}" type="slidenum">
              <a:rPr lang="en-US" smtClean="0"/>
              <a:t>18</a:t>
            </a:fld>
            <a:endParaRPr lang="en-US"/>
          </a:p>
        </p:txBody>
      </p:sp>
    </p:spTree>
    <p:extLst>
      <p:ext uri="{BB962C8B-B14F-4D97-AF65-F5344CB8AC3E}">
        <p14:creationId xmlns:p14="http://schemas.microsoft.com/office/powerpoint/2010/main" val="2097081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A0934-A7CF-4928-B539-CB3DED1AE1AE}"/>
              </a:ext>
            </a:extLst>
          </p:cNvPr>
          <p:cNvSpPr>
            <a:spLocks noGrp="1"/>
          </p:cNvSpPr>
          <p:nvPr>
            <p:ph type="title"/>
          </p:nvPr>
        </p:nvSpPr>
        <p:spPr/>
        <p:txBody>
          <a:bodyPr/>
          <a:lstStyle/>
          <a:p>
            <a:r>
              <a:rPr lang="el-GR" dirty="0"/>
              <a:t>Δαπάνες εργασίας</a:t>
            </a:r>
          </a:p>
        </p:txBody>
      </p:sp>
      <p:sp>
        <p:nvSpPr>
          <p:cNvPr id="3" name="Θέση περιεχομένου 2">
            <a:extLst>
              <a:ext uri="{FF2B5EF4-FFF2-40B4-BE49-F238E27FC236}">
                <a16:creationId xmlns:a16="http://schemas.microsoft.com/office/drawing/2014/main" id="{70EDEC92-D5BF-4622-8035-7A99EA9F60A2}"/>
              </a:ext>
            </a:extLst>
          </p:cNvPr>
          <p:cNvSpPr>
            <a:spLocks noGrp="1"/>
          </p:cNvSpPr>
          <p:nvPr>
            <p:ph idx="1"/>
          </p:nvPr>
        </p:nvSpPr>
        <p:spPr/>
        <p:txBody>
          <a:bodyPr/>
          <a:lstStyle/>
          <a:p>
            <a:pPr marL="0" indent="0" algn="just">
              <a:buNone/>
            </a:pPr>
            <a:r>
              <a:rPr lang="el-GR" dirty="0"/>
              <a:t>Κατηγορίες εργασίας  &amp; συνεπώς δαπανών εργασίας: </a:t>
            </a:r>
          </a:p>
          <a:p>
            <a:pPr marL="0" indent="0" algn="just">
              <a:buNone/>
            </a:pPr>
            <a:r>
              <a:rPr lang="el-GR" dirty="0"/>
              <a:t>• Με βάση ποιος την προσφέρει: ίδια ή Ξένη  </a:t>
            </a:r>
          </a:p>
          <a:p>
            <a:pPr marL="0" indent="0" algn="just">
              <a:buNone/>
            </a:pPr>
            <a:r>
              <a:rPr lang="el-GR" dirty="0"/>
              <a:t>• Με βάση εάν είναι ανθρώπινη ή μηχανική εργασία, </a:t>
            </a:r>
          </a:p>
          <a:p>
            <a:pPr marL="0" indent="0" algn="just">
              <a:buNone/>
            </a:pPr>
            <a:r>
              <a:rPr lang="el-GR" dirty="0"/>
              <a:t>• Αν καταβάλλεται η όχι (τεκμαρτή ή χρηματική δαπάνη) </a:t>
            </a:r>
          </a:p>
          <a:p>
            <a:pPr marL="0" indent="0" algn="just">
              <a:buNone/>
            </a:pPr>
            <a:r>
              <a:rPr lang="el-GR" dirty="0"/>
              <a:t>• Με βάση τη χρονική διάρκεια (μόνιμη ή εποχιακή) </a:t>
            </a:r>
          </a:p>
          <a:p>
            <a:pPr marL="0" indent="0" algn="just">
              <a:buNone/>
            </a:pPr>
            <a:r>
              <a:rPr lang="el-GR" dirty="0"/>
              <a:t>• Με βάση τον τρόπο αμοιβές (ωριαία, ημερήσια, μηνιαία, κατ’ αποκοπή) </a:t>
            </a:r>
          </a:p>
          <a:p>
            <a:pPr marL="0" indent="0" algn="just">
              <a:buNone/>
            </a:pPr>
            <a:r>
              <a:rPr lang="el-GR" dirty="0"/>
              <a:t>Πολλές φορές για την ξένη εργασία υπάρχουν και πρόσθετες δαπάνες: ασφάλιση, σίτιση, μεταφορά</a:t>
            </a:r>
          </a:p>
        </p:txBody>
      </p:sp>
      <p:sp>
        <p:nvSpPr>
          <p:cNvPr id="4" name="Θέση αριθμού διαφάνειας 3">
            <a:extLst>
              <a:ext uri="{FF2B5EF4-FFF2-40B4-BE49-F238E27FC236}">
                <a16:creationId xmlns:a16="http://schemas.microsoft.com/office/drawing/2014/main" id="{A97A5A4A-6C48-4180-9F4D-79608070A925}"/>
              </a:ext>
            </a:extLst>
          </p:cNvPr>
          <p:cNvSpPr>
            <a:spLocks noGrp="1"/>
          </p:cNvSpPr>
          <p:nvPr>
            <p:ph type="sldNum" sz="quarter" idx="12"/>
          </p:nvPr>
        </p:nvSpPr>
        <p:spPr/>
        <p:txBody>
          <a:bodyPr/>
          <a:lstStyle/>
          <a:p>
            <a:fld id="{B3561BA9-CDCF-4958-B8AB-66F3BF063E13}" type="slidenum">
              <a:rPr lang="en-US" smtClean="0"/>
              <a:t>19</a:t>
            </a:fld>
            <a:endParaRPr lang="en-US"/>
          </a:p>
        </p:txBody>
      </p:sp>
    </p:spTree>
    <p:extLst>
      <p:ext uri="{BB962C8B-B14F-4D97-AF65-F5344CB8AC3E}">
        <p14:creationId xmlns:p14="http://schemas.microsoft.com/office/powerpoint/2010/main" val="1493480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t>Η θεωρία της </a:t>
            </a:r>
            <a:r>
              <a:rPr lang="el-GR" altLang="en-US" dirty="0" err="1"/>
              <a:t>οργανικότητας</a:t>
            </a:r>
            <a:r>
              <a:rPr lang="el-GR" altLang="en-US" dirty="0"/>
              <a:t> της αγροτικής εκμετάλλευσης</a:t>
            </a:r>
          </a:p>
        </p:txBody>
      </p:sp>
      <p:sp>
        <p:nvSpPr>
          <p:cNvPr id="3" name="Content Placeholder 2"/>
          <p:cNvSpPr>
            <a:spLocks noGrp="1"/>
          </p:cNvSpPr>
          <p:nvPr>
            <p:ph idx="1"/>
          </p:nvPr>
        </p:nvSpPr>
        <p:spPr/>
        <p:txBody>
          <a:bodyPr>
            <a:normAutofit fontScale="92500" lnSpcReduction="20000"/>
          </a:bodyPr>
          <a:lstStyle/>
          <a:p>
            <a:pPr marL="0" indent="0" algn="just">
              <a:buNone/>
            </a:pPr>
            <a:r>
              <a:rPr lang="el-GR" altLang="en-US" dirty="0"/>
              <a:t>Δύο διαφορετικές θεωρίες για τη λογιστική αντιμετώπιση των αγροτικών εκμεταλλεύσεων:</a:t>
            </a:r>
          </a:p>
          <a:p>
            <a:pPr marL="514350" indent="-514350" algn="just">
              <a:buFont typeface="+mj-lt"/>
              <a:buAutoNum type="arabicPeriod"/>
            </a:pPr>
            <a:r>
              <a:rPr lang="el-GR" altLang="en-US" dirty="0"/>
              <a:t>Διαχωρισμός των δαπανών μεταξύ των διαφόρων κλάδων δραστηριότητας ή καλλιεργειών: Εξαιτίας της πολυκαλλιέργειας και της οργανικής σύνδεσης μεταξύ κάθε μίας επιμέρους δραστηριότητας των αγροτικών εκμεταλλεύσεων καθίσταται δύσκολος ο διαχωρισμός των δαπανών μεταξύ των διαφόρων κλάδων δραστηριότητας ή καλλιεργειών για τον καθορισμό του κόστους καθενός προϊόντος.</a:t>
            </a:r>
          </a:p>
          <a:p>
            <a:pPr marL="514350" indent="-514350" algn="just">
              <a:buFont typeface="+mj-lt"/>
              <a:buAutoNum type="arabicPeriod"/>
            </a:pPr>
            <a:r>
              <a:rPr lang="el-GR" altLang="en-US" dirty="0"/>
              <a:t>Το διαχωρισμό αυτό δεν παραδέχονται οι οπαδοί της </a:t>
            </a:r>
            <a:r>
              <a:rPr lang="el-GR" altLang="en-US" u="sng" dirty="0"/>
              <a:t>“θεωρίας της </a:t>
            </a:r>
            <a:r>
              <a:rPr lang="el-GR" altLang="en-US" u="sng" dirty="0" err="1"/>
              <a:t>οργανικότητας</a:t>
            </a:r>
            <a:r>
              <a:rPr lang="el-GR" altLang="en-US" u="sng" dirty="0"/>
              <a:t>”</a:t>
            </a:r>
            <a:r>
              <a:rPr lang="el-GR" altLang="en-US" dirty="0"/>
              <a:t> της αγροτικής εκμετάλλευσης, οι οποίοι τη θεωρούν ως ένα αδιαίρετο σύνολο του οποίου πρέπει να αναζητείται και να διερευνάται η ολική αποδοτικότητα και όχι αυτή των επιμέρους κλάδων, άρα και το κόστος των παραγόμενων από τον καθένα προϊόντων.</a:t>
            </a:r>
          </a:p>
        </p:txBody>
      </p:sp>
      <p:sp>
        <p:nvSpPr>
          <p:cNvPr id="4" name="Slide Number Placeholder 3"/>
          <p:cNvSpPr>
            <a:spLocks noGrp="1"/>
          </p:cNvSpPr>
          <p:nvPr>
            <p:ph type="sldNum" sz="quarter" idx="12"/>
          </p:nvPr>
        </p:nvSpPr>
        <p:spPr/>
        <p:txBody>
          <a:bodyPr/>
          <a:lstStyle/>
          <a:p>
            <a:fld id="{B3561BA9-CDCF-4958-B8AB-66F3BF063E13}"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8AD85C-5E10-47F3-9698-3455C8F9C213}"/>
              </a:ext>
            </a:extLst>
          </p:cNvPr>
          <p:cNvSpPr>
            <a:spLocks noGrp="1"/>
          </p:cNvSpPr>
          <p:nvPr>
            <p:ph type="title"/>
          </p:nvPr>
        </p:nvSpPr>
        <p:spPr/>
        <p:txBody>
          <a:bodyPr/>
          <a:lstStyle/>
          <a:p>
            <a:r>
              <a:rPr lang="el-GR" dirty="0"/>
              <a:t>Δαπάνες μόνιμου</a:t>
            </a:r>
            <a:r>
              <a:rPr lang="el-GR"/>
              <a:t>/σταθερού </a:t>
            </a:r>
            <a:r>
              <a:rPr lang="el-GR" dirty="0"/>
              <a:t>κεφαλαίου</a:t>
            </a:r>
          </a:p>
        </p:txBody>
      </p:sp>
      <p:sp>
        <p:nvSpPr>
          <p:cNvPr id="3" name="Θέση περιεχομένου 2">
            <a:extLst>
              <a:ext uri="{FF2B5EF4-FFF2-40B4-BE49-F238E27FC236}">
                <a16:creationId xmlns:a16="http://schemas.microsoft.com/office/drawing/2014/main" id="{0735828F-D503-40C0-82BD-3843714508E4}"/>
              </a:ext>
            </a:extLst>
          </p:cNvPr>
          <p:cNvSpPr>
            <a:spLocks noGrp="1"/>
          </p:cNvSpPr>
          <p:nvPr>
            <p:ph idx="1"/>
          </p:nvPr>
        </p:nvSpPr>
        <p:spPr/>
        <p:txBody>
          <a:bodyPr>
            <a:normAutofit fontScale="92500" lnSpcReduction="10000"/>
          </a:bodyPr>
          <a:lstStyle/>
          <a:p>
            <a:pPr algn="just"/>
            <a:r>
              <a:rPr lang="el-GR" dirty="0"/>
              <a:t>Αποσβέσεις των πάγιων περιουσιακών στοιχείων </a:t>
            </a:r>
          </a:p>
          <a:p>
            <a:pPr marL="0" indent="0" algn="just">
              <a:buNone/>
            </a:pPr>
            <a:r>
              <a:rPr lang="el-GR" dirty="0"/>
              <a:t>• Τόκοι μονίμου κεφαλαίου </a:t>
            </a:r>
          </a:p>
          <a:p>
            <a:pPr marL="0" indent="0" algn="just">
              <a:buNone/>
            </a:pPr>
            <a:r>
              <a:rPr lang="el-GR" dirty="0"/>
              <a:t>• Συντήρηση &amp; επισκευές </a:t>
            </a:r>
          </a:p>
          <a:p>
            <a:pPr marL="0" indent="0" algn="just">
              <a:buNone/>
            </a:pPr>
            <a:r>
              <a:rPr lang="el-GR" dirty="0"/>
              <a:t>• Ασφάλιστρα πάγιων περιουσιακών στοιχείων </a:t>
            </a:r>
          </a:p>
          <a:p>
            <a:pPr marL="0" indent="0" algn="just">
              <a:buNone/>
            </a:pPr>
            <a:r>
              <a:rPr lang="el-GR" dirty="0"/>
              <a:t>Ασφάλιστρα πάγιων περιουσιακών στοιχείων : Τα ασφάλιστρα είναι σταθερές χρηματικές δαπάνες για ένα έτος. Καταλογίζονται στο περιουσιακό στοιχείο για το οποίο έγινε η δαπάνη. </a:t>
            </a:r>
          </a:p>
          <a:p>
            <a:pPr marL="0" indent="0" algn="just">
              <a:buNone/>
            </a:pPr>
            <a:r>
              <a:rPr lang="el-GR" dirty="0"/>
              <a:t>Συντήρηση και επισκευές </a:t>
            </a:r>
          </a:p>
          <a:p>
            <a:pPr marL="0" indent="0" algn="just">
              <a:buNone/>
            </a:pPr>
            <a:r>
              <a:rPr lang="el-GR" dirty="0"/>
              <a:t>• Χρηματικές δαπάνες και καταβάλλονται σε ετήσια βάση χωρίς κάθε φορά να είναι προκαθορισμένο το ποσό. Καθορίζεται κάθε φορά ώστε το περιουσιακό στοιχείο να είναι σε λειτουργική ετοιμότητα (όλο το έτος)</a:t>
            </a:r>
          </a:p>
        </p:txBody>
      </p:sp>
      <p:sp>
        <p:nvSpPr>
          <p:cNvPr id="4" name="Θέση αριθμού διαφάνειας 3">
            <a:extLst>
              <a:ext uri="{FF2B5EF4-FFF2-40B4-BE49-F238E27FC236}">
                <a16:creationId xmlns:a16="http://schemas.microsoft.com/office/drawing/2014/main" id="{C46F5947-2ADA-4F83-B43C-A8EDAC7BB02E}"/>
              </a:ext>
            </a:extLst>
          </p:cNvPr>
          <p:cNvSpPr>
            <a:spLocks noGrp="1"/>
          </p:cNvSpPr>
          <p:nvPr>
            <p:ph type="sldNum" sz="quarter" idx="12"/>
          </p:nvPr>
        </p:nvSpPr>
        <p:spPr/>
        <p:txBody>
          <a:bodyPr/>
          <a:lstStyle/>
          <a:p>
            <a:fld id="{B3561BA9-CDCF-4958-B8AB-66F3BF063E13}" type="slidenum">
              <a:rPr lang="en-US" smtClean="0"/>
              <a:t>20</a:t>
            </a:fld>
            <a:endParaRPr lang="en-US"/>
          </a:p>
        </p:txBody>
      </p:sp>
    </p:spTree>
    <p:extLst>
      <p:ext uri="{BB962C8B-B14F-4D97-AF65-F5344CB8AC3E}">
        <p14:creationId xmlns:p14="http://schemas.microsoft.com/office/powerpoint/2010/main" val="2079396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93B829-30D9-4E64-A219-E7D192D070D1}"/>
              </a:ext>
            </a:extLst>
          </p:cNvPr>
          <p:cNvSpPr>
            <a:spLocks noGrp="1"/>
          </p:cNvSpPr>
          <p:nvPr>
            <p:ph type="title"/>
          </p:nvPr>
        </p:nvSpPr>
        <p:spPr/>
        <p:txBody>
          <a:bodyPr/>
          <a:lstStyle/>
          <a:p>
            <a:r>
              <a:rPr lang="el-GR" dirty="0"/>
              <a:t>Δαπάνες μόνιμου κεφαλαίου - απόσβεση</a:t>
            </a:r>
          </a:p>
        </p:txBody>
      </p:sp>
      <p:sp>
        <p:nvSpPr>
          <p:cNvPr id="3" name="Θέση περιεχομένου 2">
            <a:extLst>
              <a:ext uri="{FF2B5EF4-FFF2-40B4-BE49-F238E27FC236}">
                <a16:creationId xmlns:a16="http://schemas.microsoft.com/office/drawing/2014/main" id="{3773C288-5D2B-4235-8E26-D120A218B0DA}"/>
              </a:ext>
            </a:extLst>
          </p:cNvPr>
          <p:cNvSpPr>
            <a:spLocks noGrp="1"/>
          </p:cNvSpPr>
          <p:nvPr>
            <p:ph idx="1"/>
          </p:nvPr>
        </p:nvSpPr>
        <p:spPr/>
        <p:txBody>
          <a:bodyPr>
            <a:normAutofit fontScale="92500" lnSpcReduction="20000"/>
          </a:bodyPr>
          <a:lstStyle/>
          <a:p>
            <a:pPr algn="just"/>
            <a:r>
              <a:rPr lang="el-GR" dirty="0"/>
              <a:t>Η απόσβεση ορίζεται ως η ετήσια απώλεια της αξίας ενός περιουσιακού στοιχείου λόγω της χρήσης η οποία συνεπάγεται φθορά, αχρήστευση, παλαιότητα και λειτουργική απαξίωση. Είναι μια επιχειρησιακή δαπάνη που μειώνει την αξία του περιουσιακού στοιχείου και συνεπώς και  το ετήσιο κέρδος της εκμετάλλευσης – επιχείρησης</a:t>
            </a:r>
          </a:p>
          <a:p>
            <a:pPr algn="just"/>
            <a:r>
              <a:rPr lang="el-GR" dirty="0"/>
              <a:t>Για να υπολογίσουμε σε ένα περιουσιακό στοιχείο απόσβεση θα πρέπει να έχει τα ακόλουθα χαρακτηριστικά: </a:t>
            </a:r>
          </a:p>
          <a:p>
            <a:pPr marL="0" indent="0" algn="just">
              <a:buNone/>
            </a:pPr>
            <a:r>
              <a:rPr lang="el-GR" dirty="0"/>
              <a:t> Λειτουργική ζωή περισσότερη από ένα έτος. </a:t>
            </a:r>
          </a:p>
          <a:p>
            <a:pPr marL="0" indent="0" algn="just">
              <a:buNone/>
            </a:pPr>
            <a:r>
              <a:rPr lang="el-GR" dirty="0"/>
              <a:t> Συγκεκριμένη λειτουργική ζωή και όχι απεριόριστη (π.χ. έδαφος). </a:t>
            </a:r>
          </a:p>
          <a:p>
            <a:pPr marL="0" indent="0" algn="just">
              <a:buNone/>
            </a:pPr>
            <a:r>
              <a:rPr lang="el-GR" dirty="0"/>
              <a:t> Να χρησιμοποιείται στην επιχείρηση ώστε να θεωρείται επιχειρησιακή δαπάνη (π.χ. η μείωση της αξίας του προσωπικού αυτοκινήτου ή της κατοικίας δεν θεωρούνται επιχειρησιακές δαπάνες).</a:t>
            </a:r>
          </a:p>
        </p:txBody>
      </p:sp>
      <p:sp>
        <p:nvSpPr>
          <p:cNvPr id="4" name="Θέση αριθμού διαφάνειας 3">
            <a:extLst>
              <a:ext uri="{FF2B5EF4-FFF2-40B4-BE49-F238E27FC236}">
                <a16:creationId xmlns:a16="http://schemas.microsoft.com/office/drawing/2014/main" id="{B10170DF-867E-43DF-9572-60BE878B0D78}"/>
              </a:ext>
            </a:extLst>
          </p:cNvPr>
          <p:cNvSpPr>
            <a:spLocks noGrp="1"/>
          </p:cNvSpPr>
          <p:nvPr>
            <p:ph type="sldNum" sz="quarter" idx="12"/>
          </p:nvPr>
        </p:nvSpPr>
        <p:spPr/>
        <p:txBody>
          <a:bodyPr/>
          <a:lstStyle/>
          <a:p>
            <a:fld id="{B3561BA9-CDCF-4958-B8AB-66F3BF063E13}" type="slidenum">
              <a:rPr lang="en-US" smtClean="0"/>
              <a:t>21</a:t>
            </a:fld>
            <a:endParaRPr lang="en-US"/>
          </a:p>
        </p:txBody>
      </p:sp>
    </p:spTree>
    <p:extLst>
      <p:ext uri="{BB962C8B-B14F-4D97-AF65-F5344CB8AC3E}">
        <p14:creationId xmlns:p14="http://schemas.microsoft.com/office/powerpoint/2010/main" val="592193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E83A6A-4E32-4E5B-A48D-D1BF9299298D}"/>
              </a:ext>
            </a:extLst>
          </p:cNvPr>
          <p:cNvSpPr>
            <a:spLocks noGrp="1"/>
          </p:cNvSpPr>
          <p:nvPr>
            <p:ph type="title"/>
          </p:nvPr>
        </p:nvSpPr>
        <p:spPr/>
        <p:txBody>
          <a:bodyPr/>
          <a:lstStyle/>
          <a:p>
            <a:r>
              <a:rPr lang="el-GR" dirty="0"/>
              <a:t>Μέθοδος απλής ή σταθερής απόσβεσης</a:t>
            </a:r>
          </a:p>
        </p:txBody>
      </p:sp>
      <p:sp>
        <p:nvSpPr>
          <p:cNvPr id="3" name="Θέση περιεχομένου 2">
            <a:extLst>
              <a:ext uri="{FF2B5EF4-FFF2-40B4-BE49-F238E27FC236}">
                <a16:creationId xmlns:a16="http://schemas.microsoft.com/office/drawing/2014/main" id="{4440F33D-0527-4EEB-AD29-8441369AC2B9}"/>
              </a:ext>
            </a:extLst>
          </p:cNvPr>
          <p:cNvSpPr>
            <a:spLocks noGrp="1"/>
          </p:cNvSpPr>
          <p:nvPr>
            <p:ph idx="1"/>
          </p:nvPr>
        </p:nvSpPr>
        <p:spPr/>
        <p:txBody>
          <a:bodyPr>
            <a:normAutofit/>
          </a:bodyPr>
          <a:lstStyle/>
          <a:p>
            <a:pPr algn="just"/>
            <a:r>
              <a:rPr lang="el-GR" dirty="0"/>
              <a:t>Μια εύχρηστη μέθοδος η οποία δίνει την ίδια απόσβεση για κάθε πλήρες έτος της χρήσιμης ζωής του περιουσιακού στοιχείου. Η ετήσια απόσβεση μπορεί να υπολογιστεί με την εξίσωση: </a:t>
            </a:r>
          </a:p>
          <a:p>
            <a:pPr algn="just"/>
            <a:r>
              <a:rPr lang="el-GR" dirty="0"/>
              <a:t>Ετήσια απόσβεση = (κόστος –υπολειμματική αξία) / χρήσιμη ζωή </a:t>
            </a:r>
          </a:p>
          <a:p>
            <a:pPr algn="just"/>
            <a:r>
              <a:rPr lang="el-GR" dirty="0"/>
              <a:t>π.χ. η αγορά μιας μηχανής έχει κόστος 10.000 €, η υπολειμματική αξία ορίζεται 2000 € και η χρήσιμη ζωή 10 έτη. Χρησιμοποιώντας την εξίσωση, η ετήσια απόσβεση είναι: Ετήσια απόσβεση = (10.000 –2.000) / 10 = 800 € </a:t>
            </a:r>
          </a:p>
        </p:txBody>
      </p:sp>
      <p:sp>
        <p:nvSpPr>
          <p:cNvPr id="4" name="Θέση αριθμού διαφάνειας 3">
            <a:extLst>
              <a:ext uri="{FF2B5EF4-FFF2-40B4-BE49-F238E27FC236}">
                <a16:creationId xmlns:a16="http://schemas.microsoft.com/office/drawing/2014/main" id="{417EFC86-EA67-4C60-88B8-A0291BE6ACD4}"/>
              </a:ext>
            </a:extLst>
          </p:cNvPr>
          <p:cNvSpPr>
            <a:spLocks noGrp="1"/>
          </p:cNvSpPr>
          <p:nvPr>
            <p:ph type="sldNum" sz="quarter" idx="12"/>
          </p:nvPr>
        </p:nvSpPr>
        <p:spPr/>
        <p:txBody>
          <a:bodyPr/>
          <a:lstStyle/>
          <a:p>
            <a:fld id="{B3561BA9-CDCF-4958-B8AB-66F3BF063E13}" type="slidenum">
              <a:rPr lang="en-US" smtClean="0"/>
              <a:t>22</a:t>
            </a:fld>
            <a:endParaRPr lang="en-US"/>
          </a:p>
        </p:txBody>
      </p:sp>
    </p:spTree>
    <p:extLst>
      <p:ext uri="{BB962C8B-B14F-4D97-AF65-F5344CB8AC3E}">
        <p14:creationId xmlns:p14="http://schemas.microsoft.com/office/powerpoint/2010/main" val="1441595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657350" y="185960"/>
            <a:ext cx="10439400" cy="766540"/>
          </a:xfrm>
        </p:spPr>
        <p:txBody>
          <a:bodyPr>
            <a:normAutofit fontScale="90000"/>
          </a:bodyPr>
          <a:lstStyle/>
          <a:p>
            <a:pPr algn="just"/>
            <a:r>
              <a:rPr lang="el-GR" dirty="0"/>
              <a:t>Άσκηση : Κοστολόγηση ποικιλιών ενός προϊόντος                             </a:t>
            </a:r>
            <a:r>
              <a:rPr lang="el-GR" sz="2400" dirty="0"/>
              <a:t>(σελ. 198)</a:t>
            </a:r>
            <a:endParaRPr lang="el-GR" dirty="0"/>
          </a:p>
        </p:txBody>
      </p:sp>
      <p:sp>
        <p:nvSpPr>
          <p:cNvPr id="3" name="2 - Θέση περιεχομένου"/>
          <p:cNvSpPr>
            <a:spLocks noGrp="1"/>
          </p:cNvSpPr>
          <p:nvPr>
            <p:ph idx="1"/>
          </p:nvPr>
        </p:nvSpPr>
        <p:spPr>
          <a:xfrm>
            <a:off x="265814" y="1238250"/>
            <a:ext cx="11583286" cy="5295900"/>
          </a:xfrm>
        </p:spPr>
        <p:txBody>
          <a:bodyPr/>
          <a:lstStyle/>
          <a:p>
            <a:pPr marL="0" indent="0" algn="just"/>
            <a:r>
              <a:rPr lang="el-GR" dirty="0"/>
              <a:t>Ο καλλιεργητής κ. Β έχει φυτεύσει τρεις ποικιλίες από το είδος Α, για τις τρεις ποικιλίες γνωρίζουμε το χρόνο παραγωγής τους και το βαθμό δυσκολίας/δυσχέρειας παραγωγής τους:</a:t>
            </a:r>
          </a:p>
          <a:p>
            <a:pPr>
              <a:buNone/>
            </a:pPr>
            <a:endParaRPr lang="el-GR" dirty="0"/>
          </a:p>
          <a:p>
            <a:pPr>
              <a:buNone/>
            </a:pPr>
            <a:endParaRPr lang="el-GR" dirty="0"/>
          </a:p>
          <a:p>
            <a:pPr>
              <a:buNone/>
            </a:pPr>
            <a:endParaRPr lang="el-GR" dirty="0"/>
          </a:p>
          <a:p>
            <a:pPr>
              <a:buNone/>
            </a:pPr>
            <a:r>
              <a:rPr lang="el-GR" dirty="0"/>
              <a:t>Επιπρόσθετα:</a:t>
            </a:r>
          </a:p>
          <a:p>
            <a:pPr>
              <a:buNone/>
            </a:pPr>
            <a:endParaRPr lang="el-GR" dirty="0"/>
          </a:p>
        </p:txBody>
      </p:sp>
      <p:graphicFrame>
        <p:nvGraphicFramePr>
          <p:cNvPr id="4" name="3 - Πίνακας"/>
          <p:cNvGraphicFramePr>
            <a:graphicFrameLocks noGrp="1"/>
          </p:cNvGraphicFramePr>
          <p:nvPr>
            <p:extLst>
              <p:ext uri="{D42A27DB-BD31-4B8C-83A1-F6EECF244321}">
                <p14:modId xmlns:p14="http://schemas.microsoft.com/office/powerpoint/2010/main" val="1379880135"/>
              </p:ext>
            </p:extLst>
          </p:nvPr>
        </p:nvGraphicFramePr>
        <p:xfrm>
          <a:off x="6506683" y="2140585"/>
          <a:ext cx="5226050" cy="2026920"/>
        </p:xfrm>
        <a:graphic>
          <a:graphicData uri="http://schemas.openxmlformats.org/drawingml/2006/table">
            <a:tbl>
              <a:tblPr firstRow="1" bandRow="1">
                <a:tableStyleId>{5C22544A-7EE6-4342-B048-85BDC9FD1C3A}</a:tableStyleId>
              </a:tblPr>
              <a:tblGrid>
                <a:gridCol w="1797049">
                  <a:extLst>
                    <a:ext uri="{9D8B030D-6E8A-4147-A177-3AD203B41FA5}">
                      <a16:colId xmlns:a16="http://schemas.microsoft.com/office/drawing/2014/main" val="20000"/>
                    </a:ext>
                  </a:extLst>
                </a:gridCol>
                <a:gridCol w="1847850">
                  <a:extLst>
                    <a:ext uri="{9D8B030D-6E8A-4147-A177-3AD203B41FA5}">
                      <a16:colId xmlns:a16="http://schemas.microsoft.com/office/drawing/2014/main" val="20001"/>
                    </a:ext>
                  </a:extLst>
                </a:gridCol>
                <a:gridCol w="1581151">
                  <a:extLst>
                    <a:ext uri="{9D8B030D-6E8A-4147-A177-3AD203B41FA5}">
                      <a16:colId xmlns:a16="http://schemas.microsoft.com/office/drawing/2014/main" val="20002"/>
                    </a:ext>
                  </a:extLst>
                </a:gridCol>
              </a:tblGrid>
              <a:tr h="256382">
                <a:tc>
                  <a:txBody>
                    <a:bodyPr/>
                    <a:lstStyle/>
                    <a:p>
                      <a:pPr algn="ctr"/>
                      <a:r>
                        <a:rPr lang="el-GR" dirty="0"/>
                        <a:t>Ποικιλία</a:t>
                      </a:r>
                    </a:p>
                  </a:txBody>
                  <a:tcPr/>
                </a:tc>
                <a:tc>
                  <a:txBody>
                    <a:bodyPr/>
                    <a:lstStyle/>
                    <a:p>
                      <a:pPr algn="ctr"/>
                      <a:r>
                        <a:rPr lang="el-GR" dirty="0"/>
                        <a:t>Χρόνος παραγωγής</a:t>
                      </a:r>
                      <a:r>
                        <a:rPr lang="el-GR" baseline="0" dirty="0"/>
                        <a:t> (μήνες)</a:t>
                      </a:r>
                      <a:endParaRPr lang="el-GR" dirty="0"/>
                    </a:p>
                  </a:txBody>
                  <a:tcPr/>
                </a:tc>
                <a:tc>
                  <a:txBody>
                    <a:bodyPr/>
                    <a:lstStyle/>
                    <a:p>
                      <a:pPr algn="ctr"/>
                      <a:r>
                        <a:rPr lang="el-GR" dirty="0"/>
                        <a:t>Συντελεστής</a:t>
                      </a:r>
                      <a:r>
                        <a:rPr lang="el-GR" baseline="0" dirty="0"/>
                        <a:t> Δυσχέρειας</a:t>
                      </a:r>
                      <a:endParaRPr lang="el-GR" dirty="0"/>
                    </a:p>
                  </a:txBody>
                  <a:tcPr/>
                </a:tc>
                <a:extLst>
                  <a:ext uri="{0D108BD9-81ED-4DB2-BD59-A6C34878D82A}">
                    <a16:rowId xmlns:a16="http://schemas.microsoft.com/office/drawing/2014/main" val="10000"/>
                  </a:ext>
                </a:extLst>
              </a:tr>
              <a:tr h="370840">
                <a:tc>
                  <a:txBody>
                    <a:bodyPr/>
                    <a:lstStyle/>
                    <a:p>
                      <a:pPr algn="ctr"/>
                      <a:r>
                        <a:rPr lang="el-GR" dirty="0"/>
                        <a:t>Χ</a:t>
                      </a:r>
                    </a:p>
                  </a:txBody>
                  <a:tcPr/>
                </a:tc>
                <a:tc>
                  <a:txBody>
                    <a:bodyPr/>
                    <a:lstStyle/>
                    <a:p>
                      <a:pPr algn="ctr"/>
                      <a:r>
                        <a:rPr lang="el-GR" dirty="0"/>
                        <a:t>4</a:t>
                      </a:r>
                    </a:p>
                  </a:txBody>
                  <a:tcPr/>
                </a:tc>
                <a:tc>
                  <a:txBody>
                    <a:bodyPr/>
                    <a:lstStyle/>
                    <a:p>
                      <a:pPr algn="ctr"/>
                      <a:r>
                        <a:rPr lang="el-GR" dirty="0"/>
                        <a:t>1</a:t>
                      </a:r>
                    </a:p>
                  </a:txBody>
                  <a:tcPr/>
                </a:tc>
                <a:extLst>
                  <a:ext uri="{0D108BD9-81ED-4DB2-BD59-A6C34878D82A}">
                    <a16:rowId xmlns:a16="http://schemas.microsoft.com/office/drawing/2014/main" val="10001"/>
                  </a:ext>
                </a:extLst>
              </a:tr>
              <a:tr h="370840">
                <a:tc>
                  <a:txBody>
                    <a:bodyPr/>
                    <a:lstStyle/>
                    <a:p>
                      <a:pPr algn="ctr"/>
                      <a:r>
                        <a:rPr lang="el-GR" dirty="0"/>
                        <a:t>Ψ</a:t>
                      </a:r>
                    </a:p>
                  </a:txBody>
                  <a:tcPr/>
                </a:tc>
                <a:tc>
                  <a:txBody>
                    <a:bodyPr/>
                    <a:lstStyle/>
                    <a:p>
                      <a:pPr algn="ctr"/>
                      <a:r>
                        <a:rPr lang="el-GR" dirty="0"/>
                        <a:t>6</a:t>
                      </a:r>
                    </a:p>
                  </a:txBody>
                  <a:tcPr/>
                </a:tc>
                <a:tc>
                  <a:txBody>
                    <a:bodyPr/>
                    <a:lstStyle/>
                    <a:p>
                      <a:pPr algn="ctr"/>
                      <a:r>
                        <a:rPr lang="el-GR" dirty="0"/>
                        <a:t>1,5</a:t>
                      </a:r>
                    </a:p>
                  </a:txBody>
                  <a:tcPr/>
                </a:tc>
                <a:extLst>
                  <a:ext uri="{0D108BD9-81ED-4DB2-BD59-A6C34878D82A}">
                    <a16:rowId xmlns:a16="http://schemas.microsoft.com/office/drawing/2014/main" val="10002"/>
                  </a:ext>
                </a:extLst>
              </a:tr>
              <a:tr h="370840">
                <a:tc>
                  <a:txBody>
                    <a:bodyPr/>
                    <a:lstStyle/>
                    <a:p>
                      <a:pPr algn="ctr"/>
                      <a:r>
                        <a:rPr lang="el-GR" dirty="0"/>
                        <a:t>Ω</a:t>
                      </a:r>
                    </a:p>
                  </a:txBody>
                  <a:tcPr/>
                </a:tc>
                <a:tc>
                  <a:txBody>
                    <a:bodyPr/>
                    <a:lstStyle/>
                    <a:p>
                      <a:pPr algn="ctr"/>
                      <a:r>
                        <a:rPr lang="el-GR" dirty="0"/>
                        <a:t>3</a:t>
                      </a:r>
                    </a:p>
                  </a:txBody>
                  <a:tcPr/>
                </a:tc>
                <a:tc>
                  <a:txBody>
                    <a:bodyPr/>
                    <a:lstStyle/>
                    <a:p>
                      <a:pPr algn="ctr"/>
                      <a:r>
                        <a:rPr lang="el-GR" dirty="0"/>
                        <a:t>0,75</a:t>
                      </a:r>
                    </a:p>
                  </a:txBody>
                  <a:tcPr/>
                </a:tc>
                <a:extLst>
                  <a:ext uri="{0D108BD9-81ED-4DB2-BD59-A6C34878D82A}">
                    <a16:rowId xmlns:a16="http://schemas.microsoft.com/office/drawing/2014/main" val="10003"/>
                  </a:ext>
                </a:extLst>
              </a:tr>
            </a:tbl>
          </a:graphicData>
        </a:graphic>
      </p:graphicFrame>
      <p:graphicFrame>
        <p:nvGraphicFramePr>
          <p:cNvPr id="5" name="4 - Πίνακας"/>
          <p:cNvGraphicFramePr>
            <a:graphicFrameLocks noGrp="1"/>
          </p:cNvGraphicFramePr>
          <p:nvPr>
            <p:extLst>
              <p:ext uri="{D42A27DB-BD31-4B8C-83A1-F6EECF244321}">
                <p14:modId xmlns:p14="http://schemas.microsoft.com/office/powerpoint/2010/main" val="2635406641"/>
              </p:ext>
            </p:extLst>
          </p:nvPr>
        </p:nvGraphicFramePr>
        <p:xfrm>
          <a:off x="2442683" y="4717415"/>
          <a:ext cx="8128000" cy="2102485"/>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gridCol w="2032000">
                  <a:extLst>
                    <a:ext uri="{9D8B030D-6E8A-4147-A177-3AD203B41FA5}">
                      <a16:colId xmlns:a16="http://schemas.microsoft.com/office/drawing/2014/main" val="20003"/>
                    </a:ext>
                  </a:extLst>
                </a:gridCol>
              </a:tblGrid>
              <a:tr h="101678">
                <a:tc>
                  <a:txBody>
                    <a:bodyPr/>
                    <a:lstStyle/>
                    <a:p>
                      <a:pPr algn="ctr" fontAlgn="ctr"/>
                      <a:r>
                        <a:rPr lang="el-GR" sz="2000" b="1" i="0" u="none" strike="noStrike" dirty="0">
                          <a:solidFill>
                            <a:srgbClr val="000000"/>
                          </a:solidFill>
                          <a:latin typeface="Arial Narrow"/>
                        </a:rPr>
                        <a:t>Ποικιλία</a:t>
                      </a:r>
                    </a:p>
                  </a:txBody>
                  <a:tcPr marL="9525" marR="9525" marT="9525" marB="0" anchor="ctr"/>
                </a:tc>
                <a:tc>
                  <a:txBody>
                    <a:bodyPr/>
                    <a:lstStyle/>
                    <a:p>
                      <a:pPr algn="ctr" fontAlgn="ctr"/>
                      <a:r>
                        <a:rPr lang="el-GR" sz="2000" b="1" i="0" u="none" strike="noStrike">
                          <a:solidFill>
                            <a:srgbClr val="000000"/>
                          </a:solidFill>
                          <a:latin typeface="Arial Narrow"/>
                        </a:rPr>
                        <a:t>Ποσότητα Παραγωγής</a:t>
                      </a:r>
                    </a:p>
                  </a:txBody>
                  <a:tcPr marL="9525" marR="9525" marT="9525" marB="0" anchor="ctr"/>
                </a:tc>
                <a:tc>
                  <a:txBody>
                    <a:bodyPr/>
                    <a:lstStyle/>
                    <a:p>
                      <a:pPr algn="ctr" fontAlgn="ctr"/>
                      <a:r>
                        <a:rPr lang="el-GR" sz="2000" b="1" i="0" u="none" strike="noStrike">
                          <a:solidFill>
                            <a:srgbClr val="000000"/>
                          </a:solidFill>
                          <a:latin typeface="Arial Narrow"/>
                        </a:rPr>
                        <a:t>Αξία Υλικών</a:t>
                      </a:r>
                    </a:p>
                  </a:txBody>
                  <a:tcPr marL="9525" marR="9525" marT="9525" marB="0" anchor="ctr"/>
                </a:tc>
                <a:tc>
                  <a:txBody>
                    <a:bodyPr/>
                    <a:lstStyle/>
                    <a:p>
                      <a:pPr algn="ctr" fontAlgn="ctr"/>
                      <a:r>
                        <a:rPr lang="el-GR" sz="2000" b="1" i="0" u="none" strike="noStrike" dirty="0">
                          <a:solidFill>
                            <a:srgbClr val="000000"/>
                          </a:solidFill>
                          <a:latin typeface="Arial Narrow"/>
                        </a:rPr>
                        <a:t>Εργατικά + ΓΒΕ</a:t>
                      </a:r>
                    </a:p>
                  </a:txBody>
                  <a:tcPr marL="9525" marR="9525" marT="9525" marB="0" anchor="ctr"/>
                </a:tc>
                <a:extLst>
                  <a:ext uri="{0D108BD9-81ED-4DB2-BD59-A6C34878D82A}">
                    <a16:rowId xmlns:a16="http://schemas.microsoft.com/office/drawing/2014/main" val="10000"/>
                  </a:ext>
                </a:extLst>
              </a:tr>
              <a:tr h="370840">
                <a:tc>
                  <a:txBody>
                    <a:bodyPr/>
                    <a:lstStyle/>
                    <a:p>
                      <a:pPr algn="ctr" fontAlgn="b"/>
                      <a:r>
                        <a:rPr lang="el-GR" sz="2000" b="0" i="0" u="none" strike="noStrike">
                          <a:solidFill>
                            <a:srgbClr val="000000"/>
                          </a:solidFill>
                          <a:latin typeface="Arial Narrow"/>
                        </a:rPr>
                        <a:t>Χ</a:t>
                      </a:r>
                    </a:p>
                  </a:txBody>
                  <a:tcPr marL="9525" marR="9525" marT="9525" marB="0" anchor="b"/>
                </a:tc>
                <a:tc>
                  <a:txBody>
                    <a:bodyPr/>
                    <a:lstStyle/>
                    <a:p>
                      <a:pPr algn="ctr" fontAlgn="b"/>
                      <a:r>
                        <a:rPr lang="el-GR" sz="2000" b="0" i="0" u="none" strike="noStrike">
                          <a:solidFill>
                            <a:srgbClr val="000000"/>
                          </a:solidFill>
                          <a:latin typeface="Arial Narrow"/>
                        </a:rPr>
                        <a:t>2.100</a:t>
                      </a:r>
                    </a:p>
                  </a:txBody>
                  <a:tcPr marL="9525" marR="9525" marT="9525" marB="0" anchor="b"/>
                </a:tc>
                <a:tc>
                  <a:txBody>
                    <a:bodyPr/>
                    <a:lstStyle/>
                    <a:p>
                      <a:pPr algn="ctr" fontAlgn="b"/>
                      <a:r>
                        <a:rPr lang="el-GR" sz="2000" b="0" i="0" u="none" strike="noStrike">
                          <a:solidFill>
                            <a:srgbClr val="000000"/>
                          </a:solidFill>
                          <a:latin typeface="Arial Narrow"/>
                        </a:rPr>
                        <a:t>87.500</a:t>
                      </a:r>
                    </a:p>
                  </a:txBody>
                  <a:tcPr marL="9525" marR="9525" marT="9525" marB="0" anchor="b"/>
                </a:tc>
                <a:tc rowSpan="3">
                  <a:txBody>
                    <a:bodyPr/>
                    <a:lstStyle/>
                    <a:p>
                      <a:pPr algn="ctr" fontAlgn="ctr"/>
                      <a:r>
                        <a:rPr lang="el-GR" sz="2000" b="0" i="0" u="none" strike="noStrike">
                          <a:solidFill>
                            <a:srgbClr val="000000"/>
                          </a:solidFill>
                          <a:latin typeface="Arial Narrow"/>
                        </a:rPr>
                        <a:t>200.000</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l-GR" sz="2000" b="0" i="0" u="none" strike="noStrike">
                          <a:solidFill>
                            <a:srgbClr val="000000"/>
                          </a:solidFill>
                          <a:latin typeface="Arial Narrow"/>
                        </a:rPr>
                        <a:t>Ψ</a:t>
                      </a:r>
                    </a:p>
                  </a:txBody>
                  <a:tcPr marL="9525" marR="9525" marT="9525" marB="0" anchor="b"/>
                </a:tc>
                <a:tc>
                  <a:txBody>
                    <a:bodyPr/>
                    <a:lstStyle/>
                    <a:p>
                      <a:pPr algn="ctr" fontAlgn="b"/>
                      <a:r>
                        <a:rPr lang="el-GR" sz="2000" b="0" i="0" u="none" strike="noStrike">
                          <a:solidFill>
                            <a:srgbClr val="000000"/>
                          </a:solidFill>
                          <a:latin typeface="Arial Narrow"/>
                        </a:rPr>
                        <a:t>1.600</a:t>
                      </a:r>
                    </a:p>
                  </a:txBody>
                  <a:tcPr marL="9525" marR="9525" marT="9525" marB="0" anchor="b"/>
                </a:tc>
                <a:tc>
                  <a:txBody>
                    <a:bodyPr/>
                    <a:lstStyle/>
                    <a:p>
                      <a:pPr algn="ctr" fontAlgn="b"/>
                      <a:r>
                        <a:rPr lang="el-GR" sz="2000" b="0" i="0" u="none" strike="noStrike">
                          <a:solidFill>
                            <a:srgbClr val="000000"/>
                          </a:solidFill>
                          <a:latin typeface="Arial Narrow"/>
                        </a:rPr>
                        <a:t>64.000</a:t>
                      </a:r>
                    </a:p>
                  </a:txBody>
                  <a:tcPr marL="9525" marR="9525" marT="9525" marB="0" anchor="b"/>
                </a:tc>
                <a:tc vMerge="1">
                  <a:txBody>
                    <a:bodyPr/>
                    <a:lstStyle/>
                    <a:p>
                      <a:endParaRPr lang="el-GR"/>
                    </a:p>
                  </a:txBody>
                  <a:tcPr/>
                </a:tc>
                <a:extLst>
                  <a:ext uri="{0D108BD9-81ED-4DB2-BD59-A6C34878D82A}">
                    <a16:rowId xmlns:a16="http://schemas.microsoft.com/office/drawing/2014/main" val="10002"/>
                  </a:ext>
                </a:extLst>
              </a:tr>
              <a:tr h="370840">
                <a:tc>
                  <a:txBody>
                    <a:bodyPr/>
                    <a:lstStyle/>
                    <a:p>
                      <a:pPr algn="ctr" fontAlgn="b"/>
                      <a:r>
                        <a:rPr lang="el-GR" sz="2000" b="0" i="0" u="none" strike="noStrike">
                          <a:solidFill>
                            <a:srgbClr val="000000"/>
                          </a:solidFill>
                          <a:latin typeface="Arial Narrow"/>
                        </a:rPr>
                        <a:t>Ω</a:t>
                      </a:r>
                    </a:p>
                  </a:txBody>
                  <a:tcPr marL="9525" marR="9525" marT="9525" marB="0" anchor="b"/>
                </a:tc>
                <a:tc>
                  <a:txBody>
                    <a:bodyPr/>
                    <a:lstStyle/>
                    <a:p>
                      <a:pPr algn="ctr" fontAlgn="b"/>
                      <a:r>
                        <a:rPr lang="el-GR" sz="2000" b="0" i="0" u="none" strike="noStrike">
                          <a:solidFill>
                            <a:srgbClr val="000000"/>
                          </a:solidFill>
                          <a:latin typeface="Arial Narrow"/>
                        </a:rPr>
                        <a:t>2.000</a:t>
                      </a:r>
                    </a:p>
                  </a:txBody>
                  <a:tcPr marL="9525" marR="9525" marT="9525" marB="0" anchor="b"/>
                </a:tc>
                <a:tc>
                  <a:txBody>
                    <a:bodyPr/>
                    <a:lstStyle/>
                    <a:p>
                      <a:pPr algn="ctr" fontAlgn="b"/>
                      <a:r>
                        <a:rPr lang="el-GR" sz="2000" b="0" i="0" u="none" strike="noStrike">
                          <a:solidFill>
                            <a:srgbClr val="000000"/>
                          </a:solidFill>
                          <a:latin typeface="Arial Narrow"/>
                        </a:rPr>
                        <a:t>70.000</a:t>
                      </a:r>
                    </a:p>
                  </a:txBody>
                  <a:tcPr marL="9525" marR="9525" marT="9525" marB="0" anchor="b"/>
                </a:tc>
                <a:tc vMerge="1">
                  <a:txBody>
                    <a:bodyPr/>
                    <a:lstStyle/>
                    <a:p>
                      <a:endParaRPr lang="el-GR"/>
                    </a:p>
                  </a:txBody>
                  <a:tcPr/>
                </a:tc>
                <a:extLst>
                  <a:ext uri="{0D108BD9-81ED-4DB2-BD59-A6C34878D82A}">
                    <a16:rowId xmlns:a16="http://schemas.microsoft.com/office/drawing/2014/main" val="10003"/>
                  </a:ext>
                </a:extLst>
              </a:tr>
              <a:tr h="370840">
                <a:tc>
                  <a:txBody>
                    <a:bodyPr/>
                    <a:lstStyle/>
                    <a:p>
                      <a:pPr algn="l" fontAlgn="b"/>
                      <a:endParaRPr lang="el-GR" sz="2000" b="0" i="0" u="none" strike="noStrike">
                        <a:solidFill>
                          <a:srgbClr val="000000"/>
                        </a:solidFill>
                        <a:latin typeface="Arial Narrow"/>
                      </a:endParaRPr>
                    </a:p>
                  </a:txBody>
                  <a:tcPr marL="9525" marR="9525" marT="9525" marB="0" anchor="b"/>
                </a:tc>
                <a:tc>
                  <a:txBody>
                    <a:bodyPr/>
                    <a:lstStyle/>
                    <a:p>
                      <a:pPr algn="l" fontAlgn="b"/>
                      <a:endParaRPr lang="el-GR" sz="2000" b="0" i="0" u="none" strike="noStrike">
                        <a:solidFill>
                          <a:srgbClr val="000000"/>
                        </a:solidFill>
                        <a:latin typeface="Arial Narrow"/>
                      </a:endParaRPr>
                    </a:p>
                  </a:txBody>
                  <a:tcPr marL="9525" marR="9525" marT="9525" marB="0" anchor="b"/>
                </a:tc>
                <a:tc>
                  <a:txBody>
                    <a:bodyPr/>
                    <a:lstStyle/>
                    <a:p>
                      <a:pPr algn="ctr" fontAlgn="b"/>
                      <a:r>
                        <a:rPr lang="el-GR" sz="2000" b="1" i="0" u="none" strike="noStrike">
                          <a:solidFill>
                            <a:srgbClr val="000000"/>
                          </a:solidFill>
                          <a:latin typeface="Arial Narrow"/>
                        </a:rPr>
                        <a:t>221.500</a:t>
                      </a:r>
                    </a:p>
                  </a:txBody>
                  <a:tcPr marL="9525" marR="9525" marT="9525" marB="0" anchor="b"/>
                </a:tc>
                <a:tc>
                  <a:txBody>
                    <a:bodyPr/>
                    <a:lstStyle/>
                    <a:p>
                      <a:pPr algn="l" fontAlgn="b"/>
                      <a:endParaRPr lang="el-GR" sz="2000" b="0" i="0" u="none" strike="noStrike" dirty="0">
                        <a:solidFill>
                          <a:srgbClr val="000000"/>
                        </a:solidFill>
                        <a:latin typeface="Arial Narrow"/>
                      </a:endParaRPr>
                    </a:p>
                  </a:txBody>
                  <a:tcPr marL="9525" marR="9525" marT="9525" marB="0" anchor="b"/>
                </a:tc>
                <a:extLst>
                  <a:ext uri="{0D108BD9-81ED-4DB2-BD59-A6C34878D82A}">
                    <a16:rowId xmlns:a16="http://schemas.microsoft.com/office/drawing/2014/main" val="10004"/>
                  </a:ext>
                </a:extLst>
              </a:tr>
            </a:tbl>
          </a:graphicData>
        </a:graphic>
      </p:graphicFrame>
      <p:sp>
        <p:nvSpPr>
          <p:cNvPr id="6" name="Θέση αριθμού διαφάνειας 5">
            <a:extLst>
              <a:ext uri="{FF2B5EF4-FFF2-40B4-BE49-F238E27FC236}">
                <a16:creationId xmlns:a16="http://schemas.microsoft.com/office/drawing/2014/main" id="{A7E15A31-C47C-40CA-AFF3-E37A5040B15C}"/>
              </a:ext>
            </a:extLst>
          </p:cNvPr>
          <p:cNvSpPr>
            <a:spLocks noGrp="1"/>
          </p:cNvSpPr>
          <p:nvPr>
            <p:ph type="sldNum" sz="quarter" idx="12"/>
          </p:nvPr>
        </p:nvSpPr>
        <p:spPr/>
        <p:txBody>
          <a:bodyPr/>
          <a:lstStyle/>
          <a:p>
            <a:fld id="{B3561BA9-CDCF-4958-B8AB-66F3BF063E13}" type="slidenum">
              <a:rPr lang="en-US" smtClean="0"/>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Ζητούμενα</a:t>
            </a:r>
          </a:p>
        </p:txBody>
      </p:sp>
      <p:sp>
        <p:nvSpPr>
          <p:cNvPr id="3" name="2 - Θέση περιεχομένου"/>
          <p:cNvSpPr>
            <a:spLocks noGrp="1"/>
          </p:cNvSpPr>
          <p:nvPr>
            <p:ph idx="1"/>
          </p:nvPr>
        </p:nvSpPr>
        <p:spPr>
          <a:xfrm>
            <a:off x="989012" y="1581150"/>
            <a:ext cx="10515600" cy="4330072"/>
          </a:xfrm>
        </p:spPr>
        <p:txBody>
          <a:bodyPr>
            <a:normAutofit/>
          </a:bodyPr>
          <a:lstStyle/>
          <a:p>
            <a:pPr marL="0" indent="0" algn="just"/>
            <a:r>
              <a:rPr lang="el-GR" dirty="0"/>
              <a:t> Να υπολογισθούν οι ισοδύναμες μονάδες</a:t>
            </a:r>
          </a:p>
          <a:p>
            <a:pPr marL="0" indent="0" algn="just"/>
            <a:r>
              <a:rPr lang="el-GR" dirty="0"/>
              <a:t> Να υπολογισθεί η διαστολή του κόστους παραγωγής (Εργατικά + Γ.Β.Ε.)</a:t>
            </a:r>
          </a:p>
          <a:p>
            <a:pPr marL="0" indent="0" algn="just"/>
            <a:r>
              <a:rPr lang="el-GR" dirty="0"/>
              <a:t> Να υπολογισθεί το κόστος παραγωγής κατά ποικιλία και μονάδα.</a:t>
            </a:r>
          </a:p>
        </p:txBody>
      </p:sp>
      <p:sp>
        <p:nvSpPr>
          <p:cNvPr id="4" name="Θέση αριθμού διαφάνειας 3">
            <a:extLst>
              <a:ext uri="{FF2B5EF4-FFF2-40B4-BE49-F238E27FC236}">
                <a16:creationId xmlns:a16="http://schemas.microsoft.com/office/drawing/2014/main" id="{CC73EBA3-FC0B-4D17-8356-DDAE80304DE5}"/>
              </a:ext>
            </a:extLst>
          </p:cNvPr>
          <p:cNvSpPr>
            <a:spLocks noGrp="1"/>
          </p:cNvSpPr>
          <p:nvPr>
            <p:ph type="sldNum" sz="quarter" idx="12"/>
          </p:nvPr>
        </p:nvSpPr>
        <p:spPr/>
        <p:txBody>
          <a:bodyPr/>
          <a:lstStyle/>
          <a:p>
            <a:fld id="{B3561BA9-CDCF-4958-B8AB-66F3BF063E13}"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7D946C-3DAF-4D32-BE88-06D5097AE796}"/>
              </a:ext>
            </a:extLst>
          </p:cNvPr>
          <p:cNvSpPr>
            <a:spLocks noGrp="1"/>
          </p:cNvSpPr>
          <p:nvPr>
            <p:ph type="title"/>
          </p:nvPr>
        </p:nvSpPr>
        <p:spPr/>
        <p:txBody>
          <a:bodyPr/>
          <a:lstStyle/>
          <a:p>
            <a:r>
              <a:rPr lang="el-GR" dirty="0"/>
              <a:t>Διαστολή του κόστους παραγωγής και ισοδύναμες μονάδες</a:t>
            </a:r>
          </a:p>
        </p:txBody>
      </p:sp>
      <p:sp>
        <p:nvSpPr>
          <p:cNvPr id="3" name="Θέση περιεχομένου 2">
            <a:extLst>
              <a:ext uri="{FF2B5EF4-FFF2-40B4-BE49-F238E27FC236}">
                <a16:creationId xmlns:a16="http://schemas.microsoft.com/office/drawing/2014/main" id="{DCDAEC49-AE8C-4768-9D74-56AFB149EFB8}"/>
              </a:ext>
            </a:extLst>
          </p:cNvPr>
          <p:cNvSpPr>
            <a:spLocks noGrp="1"/>
          </p:cNvSpPr>
          <p:nvPr>
            <p:ph idx="1"/>
          </p:nvPr>
        </p:nvSpPr>
        <p:spPr/>
        <p:txBody>
          <a:bodyPr>
            <a:normAutofit fontScale="92500" lnSpcReduction="10000"/>
          </a:bodyPr>
          <a:lstStyle/>
          <a:p>
            <a:pPr algn="just"/>
            <a:r>
              <a:rPr lang="el-GR" dirty="0"/>
              <a:t>Επειδή δεν χρειάζονται όλες οι ποικιλίες τα ίδια εργατικά και τον ίδιο χρόνο παραγωγής, η </a:t>
            </a:r>
            <a:r>
              <a:rPr lang="el-GR" u="sng" dirty="0"/>
              <a:t>διαστολή του κόστους παραγωγής</a:t>
            </a:r>
            <a:r>
              <a:rPr lang="el-GR" dirty="0"/>
              <a:t> γίνεται με βάση τη δυσχέρεια/δυσκολία παραγωγής που η κάθε ποικιλία παρουσιάζει. (αναλογία των δαπανών παραγωγής ως προς την κάθε ποικιλία ανάλογα με το συντελεστή δυσχέρειας που εμφανίζει) </a:t>
            </a:r>
          </a:p>
          <a:p>
            <a:pPr algn="just"/>
            <a:r>
              <a:rPr lang="el-GR" dirty="0"/>
              <a:t>Προσδιορίζεται δηλαδή για κάθε ποικιλία ένας </a:t>
            </a:r>
            <a:r>
              <a:rPr lang="el-GR" u="sng" dirty="0"/>
              <a:t>συντελεστής δυσχέρειας</a:t>
            </a:r>
            <a:r>
              <a:rPr lang="el-GR" dirty="0"/>
              <a:t> ο οποίος δείχνει την αναλογική δυσχέρεια ή σπανιότητα παραγωγής μεταξύ των ποικιλιών. </a:t>
            </a:r>
          </a:p>
          <a:p>
            <a:pPr algn="just"/>
            <a:r>
              <a:rPr lang="el-GR" dirty="0"/>
              <a:t>Αφού καθοριστούν οι συντελεστές δυσχέρειας, οι ποσότητες παραγωγής κάθε ποικιλίας πολλαπλασιάζονται με τους αντίστοιχους συντελεστές. Με τον τρόπο αυτό μετατρέπονται οι ποσότητες σε «ισότιμες-ισοδύναμες», βάσει των οποίων και γίνεται ο μερισμός του κόστους παραγωγής.</a:t>
            </a:r>
          </a:p>
        </p:txBody>
      </p:sp>
      <p:sp>
        <p:nvSpPr>
          <p:cNvPr id="4" name="Θέση αριθμού διαφάνειας 3">
            <a:extLst>
              <a:ext uri="{FF2B5EF4-FFF2-40B4-BE49-F238E27FC236}">
                <a16:creationId xmlns:a16="http://schemas.microsoft.com/office/drawing/2014/main" id="{5CE6925B-A114-4B7F-8849-9B4A786A632B}"/>
              </a:ext>
            </a:extLst>
          </p:cNvPr>
          <p:cNvSpPr>
            <a:spLocks noGrp="1"/>
          </p:cNvSpPr>
          <p:nvPr>
            <p:ph type="sldNum" sz="quarter" idx="12"/>
          </p:nvPr>
        </p:nvSpPr>
        <p:spPr/>
        <p:txBody>
          <a:bodyPr/>
          <a:lstStyle/>
          <a:p>
            <a:fld id="{B3561BA9-CDCF-4958-B8AB-66F3BF063E13}" type="slidenum">
              <a:rPr lang="en-US" smtClean="0"/>
              <a:t>25</a:t>
            </a:fld>
            <a:endParaRPr lang="en-US"/>
          </a:p>
        </p:txBody>
      </p:sp>
    </p:spTree>
    <p:extLst>
      <p:ext uri="{BB962C8B-B14F-4D97-AF65-F5344CB8AC3E}">
        <p14:creationId xmlns:p14="http://schemas.microsoft.com/office/powerpoint/2010/main" val="1324070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Λύση</a:t>
            </a:r>
          </a:p>
        </p:txBody>
      </p:sp>
      <p:sp>
        <p:nvSpPr>
          <p:cNvPr id="3" name="2 - Θέση περιεχομένου"/>
          <p:cNvSpPr>
            <a:spLocks noGrp="1"/>
          </p:cNvSpPr>
          <p:nvPr>
            <p:ph idx="1"/>
          </p:nvPr>
        </p:nvSpPr>
        <p:spPr/>
        <p:txBody>
          <a:bodyPr>
            <a:normAutofit/>
          </a:bodyPr>
          <a:lstStyle/>
          <a:p>
            <a:pPr marL="0" indent="0" algn="just"/>
            <a:r>
              <a:rPr lang="el-GR" sz="2000" dirty="0"/>
              <a:t> Ο υπολογισμός των ισοδύναμων μονάδων:</a:t>
            </a:r>
          </a:p>
          <a:p>
            <a:pPr marL="0" indent="0" algn="just">
              <a:buNone/>
            </a:pPr>
            <a:endParaRPr lang="el-GR" sz="2000" dirty="0"/>
          </a:p>
        </p:txBody>
      </p:sp>
      <p:pic>
        <p:nvPicPr>
          <p:cNvPr id="8194" name="Picture 2"/>
          <p:cNvPicPr>
            <a:picLocks noChangeAspect="1" noChangeArrowheads="1"/>
          </p:cNvPicPr>
          <p:nvPr/>
        </p:nvPicPr>
        <p:blipFill>
          <a:blip r:embed="rId2" cstate="print"/>
          <a:srcRect/>
          <a:stretch>
            <a:fillRect/>
          </a:stretch>
        </p:blipFill>
        <p:spPr bwMode="auto">
          <a:xfrm>
            <a:off x="3067050" y="2638424"/>
            <a:ext cx="6534150" cy="2918587"/>
          </a:xfrm>
          <a:prstGeom prst="rect">
            <a:avLst/>
          </a:prstGeom>
          <a:noFill/>
          <a:ln w="9525">
            <a:noFill/>
            <a:miter lim="800000"/>
            <a:headEnd/>
            <a:tailEnd/>
          </a:ln>
        </p:spPr>
      </p:pic>
      <p:sp>
        <p:nvSpPr>
          <p:cNvPr id="4" name="Θέση αριθμού διαφάνειας 3">
            <a:extLst>
              <a:ext uri="{FF2B5EF4-FFF2-40B4-BE49-F238E27FC236}">
                <a16:creationId xmlns:a16="http://schemas.microsoft.com/office/drawing/2014/main" id="{DEA20C2B-370A-4293-88A5-BAB34E4610A4}"/>
              </a:ext>
            </a:extLst>
          </p:cNvPr>
          <p:cNvSpPr>
            <a:spLocks noGrp="1"/>
          </p:cNvSpPr>
          <p:nvPr>
            <p:ph type="sldNum" sz="quarter" idx="12"/>
          </p:nvPr>
        </p:nvSpPr>
        <p:spPr/>
        <p:txBody>
          <a:bodyPr/>
          <a:lstStyle/>
          <a:p>
            <a:fld id="{B3561BA9-CDCF-4958-B8AB-66F3BF063E13}" type="slidenum">
              <a:rPr lang="en-US" smtClean="0"/>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a:t>Η διαστολή του κόστους παραγωγής (αναλογία των δαπανών παραγωγής (Εργατικά + Γ.Β.Ε.) ως προς την κάθε ποικιλία ανάλογα με το συντελεστή δυσχέρειας που εμφανίζει) </a:t>
            </a:r>
          </a:p>
        </p:txBody>
      </p:sp>
      <p:pic>
        <p:nvPicPr>
          <p:cNvPr id="9218" name="Picture 2"/>
          <p:cNvPicPr>
            <a:picLocks noGrp="1" noChangeAspect="1" noChangeArrowheads="1"/>
          </p:cNvPicPr>
          <p:nvPr>
            <p:ph idx="1"/>
          </p:nvPr>
        </p:nvPicPr>
        <p:blipFill>
          <a:blip r:embed="rId2" cstate="print"/>
          <a:srcRect/>
          <a:stretch>
            <a:fillRect/>
          </a:stretch>
        </p:blipFill>
        <p:spPr bwMode="auto">
          <a:xfrm>
            <a:off x="2128246" y="1885949"/>
            <a:ext cx="8825503" cy="3594721"/>
          </a:xfrm>
          <a:prstGeom prst="rect">
            <a:avLst/>
          </a:prstGeom>
          <a:noFill/>
          <a:ln w="9525">
            <a:noFill/>
            <a:miter lim="800000"/>
            <a:headEnd/>
            <a:tailEnd/>
          </a:ln>
        </p:spPr>
      </p:pic>
      <p:sp>
        <p:nvSpPr>
          <p:cNvPr id="3" name="Θέση αριθμού διαφάνειας 2">
            <a:extLst>
              <a:ext uri="{FF2B5EF4-FFF2-40B4-BE49-F238E27FC236}">
                <a16:creationId xmlns:a16="http://schemas.microsoft.com/office/drawing/2014/main" id="{068AF24F-E793-440A-9C3C-236F62F787DD}"/>
              </a:ext>
            </a:extLst>
          </p:cNvPr>
          <p:cNvSpPr>
            <a:spLocks noGrp="1"/>
          </p:cNvSpPr>
          <p:nvPr>
            <p:ph type="sldNum" sz="quarter" idx="12"/>
          </p:nvPr>
        </p:nvSpPr>
        <p:spPr/>
        <p:txBody>
          <a:bodyPr/>
          <a:lstStyle/>
          <a:p>
            <a:fld id="{B3561BA9-CDCF-4958-B8AB-66F3BF063E13}" type="slidenum">
              <a:rPr lang="en-US" smtClean="0"/>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09750" y="624110"/>
            <a:ext cx="10153649" cy="899890"/>
          </a:xfrm>
        </p:spPr>
        <p:txBody>
          <a:bodyPr>
            <a:normAutofit fontScale="90000"/>
          </a:bodyPr>
          <a:lstStyle/>
          <a:p>
            <a:pPr algn="just"/>
            <a:r>
              <a:rPr lang="el-GR" dirty="0"/>
              <a:t>Κόστος Παραγωγής ανά ποικιλία και μονάδα</a:t>
            </a:r>
          </a:p>
        </p:txBody>
      </p:sp>
      <p:sp>
        <p:nvSpPr>
          <p:cNvPr id="3" name="2 - Θέση περιεχομένου"/>
          <p:cNvSpPr>
            <a:spLocks noGrp="1"/>
          </p:cNvSpPr>
          <p:nvPr>
            <p:ph idx="1"/>
          </p:nvPr>
        </p:nvSpPr>
        <p:spPr/>
        <p:txBody>
          <a:bodyPr/>
          <a:lstStyle/>
          <a:p>
            <a:pPr>
              <a:buNone/>
            </a:pPr>
            <a:endParaRPr lang="el-GR" dirty="0"/>
          </a:p>
        </p:txBody>
      </p:sp>
      <p:pic>
        <p:nvPicPr>
          <p:cNvPr id="10242" name="Picture 2"/>
          <p:cNvPicPr>
            <a:picLocks noChangeAspect="1" noChangeArrowheads="1"/>
          </p:cNvPicPr>
          <p:nvPr/>
        </p:nvPicPr>
        <p:blipFill>
          <a:blip r:embed="rId2" cstate="print"/>
          <a:srcRect/>
          <a:stretch>
            <a:fillRect/>
          </a:stretch>
        </p:blipFill>
        <p:spPr bwMode="auto">
          <a:xfrm>
            <a:off x="2754923" y="2190750"/>
            <a:ext cx="8686800" cy="2971800"/>
          </a:xfrm>
          <a:prstGeom prst="rect">
            <a:avLst/>
          </a:prstGeom>
          <a:noFill/>
          <a:ln w="9525">
            <a:noFill/>
            <a:miter lim="800000"/>
            <a:headEnd/>
            <a:tailEnd/>
          </a:ln>
        </p:spPr>
      </p:pic>
      <p:sp>
        <p:nvSpPr>
          <p:cNvPr id="4" name="Θέση αριθμού διαφάνειας 3">
            <a:extLst>
              <a:ext uri="{FF2B5EF4-FFF2-40B4-BE49-F238E27FC236}">
                <a16:creationId xmlns:a16="http://schemas.microsoft.com/office/drawing/2014/main" id="{E0B8E0AB-24EA-4614-AC09-94EF65C29F33}"/>
              </a:ext>
            </a:extLst>
          </p:cNvPr>
          <p:cNvSpPr>
            <a:spLocks noGrp="1"/>
          </p:cNvSpPr>
          <p:nvPr>
            <p:ph type="sldNum" sz="quarter" idx="12"/>
          </p:nvPr>
        </p:nvSpPr>
        <p:spPr/>
        <p:txBody>
          <a:bodyPr/>
          <a:lstStyle/>
          <a:p>
            <a:fld id="{B3561BA9-CDCF-4958-B8AB-66F3BF063E13}" type="slidenum">
              <a:rPr lang="en-US" smtClean="0"/>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Μεικτό και Καθαρό περιθώριο συνεισφοράς</a:t>
            </a:r>
          </a:p>
        </p:txBody>
      </p:sp>
      <p:sp>
        <p:nvSpPr>
          <p:cNvPr id="3" name="Content Placeholder 2"/>
          <p:cNvSpPr>
            <a:spLocks noGrp="1"/>
          </p:cNvSpPr>
          <p:nvPr>
            <p:ph idx="1"/>
          </p:nvPr>
        </p:nvSpPr>
        <p:spPr>
          <a:xfrm>
            <a:off x="838200" y="1552354"/>
            <a:ext cx="10515600" cy="4803996"/>
          </a:xfrm>
        </p:spPr>
        <p:txBody>
          <a:bodyPr>
            <a:normAutofit fontScale="92500" lnSpcReduction="10000"/>
          </a:bodyPr>
          <a:lstStyle/>
          <a:p>
            <a:pPr algn="just"/>
            <a:r>
              <a:rPr lang="el-GR" altLang="en-US" dirty="0"/>
              <a:t>Το μεικτό περιθώριο συνεισφοράς παρέχει ένα </a:t>
            </a:r>
            <a:r>
              <a:rPr lang="el-GR" altLang="en-US" u="sng" dirty="0"/>
              <a:t>μέτρο μέτρησης της απόδοσης</a:t>
            </a:r>
            <a:r>
              <a:rPr lang="el-GR" altLang="en-US" dirty="0"/>
              <a:t> κάθε κλάδου της εκμετάλλευσης. </a:t>
            </a:r>
            <a:endParaRPr lang="el-GR" altLang="en-US" dirty="0">
              <a:sym typeface="+mn-ea"/>
            </a:endParaRPr>
          </a:p>
          <a:p>
            <a:pPr algn="just"/>
            <a:r>
              <a:rPr lang="el-GR" altLang="en-US" dirty="0">
                <a:sym typeface="+mn-ea"/>
              </a:rPr>
              <a:t>Το Καθαρό περιθώριο συνεισφοράς γίνεται με τον καταλογισμό των σταθερών δαπανών στον κλάδο εκμετάλλευσης που ανήκουν υποβοηθώντας έτσι στα ακόλουθα:</a:t>
            </a:r>
          </a:p>
          <a:p>
            <a:pPr marL="0" indent="0" algn="just">
              <a:buNone/>
            </a:pPr>
            <a:r>
              <a:rPr lang="el-GR" altLang="en-US" dirty="0"/>
              <a:t>α. υποδεικνύουν γιατί συμβαίνουν αυτά τα σταθερά κόστη, πού αυτά πρέπει να </a:t>
            </a:r>
            <a:r>
              <a:rPr lang="el-GR" altLang="en-US" dirty="0" err="1"/>
              <a:t>απορροφώνται</a:t>
            </a:r>
            <a:r>
              <a:rPr lang="el-GR" altLang="en-US" dirty="0"/>
              <a:t> και ποια είναι η πλέον οικονομική αξιοποίησή τους.</a:t>
            </a:r>
          </a:p>
          <a:p>
            <a:pPr marL="0" indent="0" algn="just">
              <a:buNone/>
            </a:pPr>
            <a:r>
              <a:rPr lang="el-GR" altLang="en-US" dirty="0"/>
              <a:t>β. υποδεικνύουν πώς το συνολικό κέρδος της αγροτικής επιχείρησης διαμορφώνεται τελικά.</a:t>
            </a:r>
          </a:p>
          <a:p>
            <a:pPr marL="0" indent="0" algn="just">
              <a:buNone/>
            </a:pPr>
            <a:r>
              <a:rPr lang="el-GR" altLang="en-US" dirty="0"/>
              <a:t>γ. παρέχουν τη βάση των υπολογισμών που απαιτούνται εάν εξετάζεται η εξάλειψη ή η μείωση ή επέκταση ενός ολόκληρου κλάδου εκμετάλλευσης</a:t>
            </a:r>
          </a:p>
        </p:txBody>
      </p:sp>
      <p:sp>
        <p:nvSpPr>
          <p:cNvPr id="4" name="Slide Number Placeholder 3"/>
          <p:cNvSpPr>
            <a:spLocks noGrp="1"/>
          </p:cNvSpPr>
          <p:nvPr>
            <p:ph type="sldNum" sz="quarter" idx="12"/>
          </p:nvPr>
        </p:nvSpPr>
        <p:spPr/>
        <p:txBody>
          <a:bodyPr/>
          <a:lstStyle/>
          <a:p>
            <a:fld id="{B3561BA9-CDCF-4958-B8AB-66F3BF063E13}"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145"/>
            <a:ext cx="10515600" cy="1546860"/>
          </a:xfrm>
        </p:spPr>
        <p:txBody>
          <a:bodyPr>
            <a:normAutofit fontScale="90000"/>
          </a:bodyPr>
          <a:lstStyle/>
          <a:p>
            <a:br>
              <a:rPr lang="el-GR" altLang="en-US">
                <a:sym typeface="+mn-ea"/>
              </a:rPr>
            </a:br>
            <a:r>
              <a:rPr lang="el-GR" altLang="en-US">
                <a:sym typeface="+mn-ea"/>
              </a:rPr>
              <a:t>Συνοπτική εικόνα της μεθόδου μεικτού περιθωρίου συνεισφοράς για την οικονομική διερεύνηση αγροτικών εκμεταλλεύσεων</a:t>
            </a:r>
            <a:br>
              <a:rPr lang="el-GR" altLang="en-US"/>
            </a:br>
            <a:endParaRPr lang="en-US"/>
          </a:p>
        </p:txBody>
      </p:sp>
      <p:sp>
        <p:nvSpPr>
          <p:cNvPr id="3" name="Content Placeholder 2"/>
          <p:cNvSpPr>
            <a:spLocks noGrp="1"/>
          </p:cNvSpPr>
          <p:nvPr>
            <p:ph idx="1"/>
          </p:nvPr>
        </p:nvSpPr>
        <p:spPr>
          <a:xfrm>
            <a:off x="838200" y="2137145"/>
            <a:ext cx="10515600" cy="4039818"/>
          </a:xfrm>
        </p:spPr>
        <p:txBody>
          <a:bodyPr/>
          <a:lstStyle/>
          <a:p>
            <a:pPr algn="just"/>
            <a:r>
              <a:rPr lang="el-GR" altLang="en-US" dirty="0"/>
              <a:t>Η μέθοδος του μεικτού περιθωρίου συνεισφοράς δίνει έμφαση στη συνεισφορά που μπορεί να κάνει ο κάθε ένας κλάδος εκμετάλλευσης (δραστηριότητας) στην κάλυψη των σταθερών δαπανών. </a:t>
            </a:r>
          </a:p>
          <a:p>
            <a:pPr algn="just"/>
            <a:r>
              <a:rPr lang="el-GR" altLang="en-US" dirty="0"/>
              <a:t>Όσο μεγαλύτερα περιθώρια συνεισφοράς συσσωρεύονται για την κάλυψη των σταθερών δαπανών τόσο πιο πολύ κέρδος είναι εφικτό.</a:t>
            </a:r>
          </a:p>
        </p:txBody>
      </p:sp>
      <p:sp>
        <p:nvSpPr>
          <p:cNvPr id="4" name="Slide Number Placeholder 3"/>
          <p:cNvSpPr>
            <a:spLocks noGrp="1"/>
          </p:cNvSpPr>
          <p:nvPr>
            <p:ph type="sldNum" sz="quarter" idx="12"/>
          </p:nvPr>
        </p:nvSpPr>
        <p:spPr/>
        <p:txBody>
          <a:bodyPr/>
          <a:lstStyle/>
          <a:p>
            <a:fld id="{B3561BA9-CDCF-4958-B8AB-66F3BF063E13}"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970"/>
            <a:ext cx="10515600" cy="807085"/>
          </a:xfrm>
        </p:spPr>
        <p:txBody>
          <a:bodyPr>
            <a:normAutofit fontScale="90000"/>
          </a:bodyPr>
          <a:lstStyle/>
          <a:p>
            <a:r>
              <a:rPr lang="el-GR" altLang="en-US" dirty="0"/>
              <a:t>3.3 Κόστος - Κοστολόγηση Αγροτικών προϊόντων</a:t>
            </a:r>
          </a:p>
        </p:txBody>
      </p:sp>
      <p:sp>
        <p:nvSpPr>
          <p:cNvPr id="3" name="Content Placeholder 2"/>
          <p:cNvSpPr>
            <a:spLocks noGrp="1"/>
          </p:cNvSpPr>
          <p:nvPr>
            <p:ph idx="1"/>
          </p:nvPr>
        </p:nvSpPr>
        <p:spPr>
          <a:xfrm>
            <a:off x="723014" y="1339701"/>
            <a:ext cx="10630786" cy="4486941"/>
          </a:xfrm>
        </p:spPr>
        <p:txBody>
          <a:bodyPr>
            <a:normAutofit fontScale="95000"/>
          </a:bodyPr>
          <a:lstStyle/>
          <a:p>
            <a:pPr marL="0" indent="0" algn="just">
              <a:buNone/>
            </a:pPr>
            <a:r>
              <a:rPr lang="el-GR" altLang="en-US" sz="3600" dirty="0"/>
              <a:t>Σκοπός της λογιστικής αγροτικού κόστους είναι:</a:t>
            </a:r>
          </a:p>
          <a:p>
            <a:pPr algn="just">
              <a:buFont typeface="Wingdings" panose="05000000000000000000" pitchFamily="2" charset="2"/>
              <a:buChar char="Ø"/>
            </a:pPr>
            <a:r>
              <a:rPr lang="el-GR" altLang="en-US" sz="3600" dirty="0"/>
              <a:t> να μας γνωρίσει το κόστος της παραγωγής των διαφόρων προϊόντων που καλλιεργήθηκαν (σιτάρι, ελιά, λάδι) ή των ζώων που εκτρέφονται (γάλα, μαλλί, κρέας) </a:t>
            </a:r>
          </a:p>
          <a:p>
            <a:pPr algn="just">
              <a:buFont typeface="Wingdings" panose="05000000000000000000" pitchFamily="2" charset="2"/>
              <a:buChar char="Ø"/>
            </a:pPr>
            <a:r>
              <a:rPr lang="el-GR" altLang="en-US" sz="3600" dirty="0"/>
              <a:t>καθώς και το κόστος - αποτέλεσμα των καλλιεργητικών πράξεων (χρήση λιπασμάτων, μηχανών κλπ.)</a:t>
            </a:r>
          </a:p>
        </p:txBody>
      </p:sp>
      <p:sp>
        <p:nvSpPr>
          <p:cNvPr id="4" name="Slide Number Placeholder 3"/>
          <p:cNvSpPr>
            <a:spLocks noGrp="1"/>
          </p:cNvSpPr>
          <p:nvPr>
            <p:ph type="sldNum" sz="quarter" idx="12"/>
          </p:nvPr>
        </p:nvSpPr>
        <p:spPr/>
        <p:txBody>
          <a:bodyPr/>
          <a:lstStyle/>
          <a:p>
            <a:fld id="{B3561BA9-CDCF-4958-B8AB-66F3BF063E13}"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07CDE4-01A1-4317-9127-92B8A41E9C1D}"/>
              </a:ext>
            </a:extLst>
          </p:cNvPr>
          <p:cNvSpPr>
            <a:spLocks noGrp="1"/>
          </p:cNvSpPr>
          <p:nvPr>
            <p:ph type="title"/>
          </p:nvPr>
        </p:nvSpPr>
        <p:spPr/>
        <p:txBody>
          <a:bodyPr/>
          <a:lstStyle/>
          <a:p>
            <a:r>
              <a:rPr lang="el-GR" altLang="en-US" dirty="0">
                <a:sym typeface="+mn-ea"/>
              </a:rPr>
              <a:t>Δυσκολίες της λογιστικής αγροτικού κόστους</a:t>
            </a:r>
            <a:endParaRPr lang="el-GR" dirty="0"/>
          </a:p>
        </p:txBody>
      </p:sp>
      <p:sp>
        <p:nvSpPr>
          <p:cNvPr id="3" name="Θέση περιεχομένου 2">
            <a:extLst>
              <a:ext uri="{FF2B5EF4-FFF2-40B4-BE49-F238E27FC236}">
                <a16:creationId xmlns:a16="http://schemas.microsoft.com/office/drawing/2014/main" id="{51FE2658-B4DB-4CA7-AACD-A3862126E53B}"/>
              </a:ext>
            </a:extLst>
          </p:cNvPr>
          <p:cNvSpPr>
            <a:spLocks noGrp="1"/>
          </p:cNvSpPr>
          <p:nvPr>
            <p:ph idx="1"/>
          </p:nvPr>
        </p:nvSpPr>
        <p:spPr>
          <a:xfrm>
            <a:off x="838200" y="1520456"/>
            <a:ext cx="10515600" cy="4835894"/>
          </a:xfrm>
        </p:spPr>
        <p:txBody>
          <a:bodyPr>
            <a:normAutofit fontScale="85000" lnSpcReduction="20000"/>
          </a:bodyPr>
          <a:lstStyle/>
          <a:p>
            <a:pPr marL="0" indent="0" algn="just">
              <a:buNone/>
            </a:pPr>
            <a:r>
              <a:rPr lang="el-GR" altLang="en-US" dirty="0"/>
              <a:t>Δυσκολίες της λογιστικής αγροτικού κόστους είναι:</a:t>
            </a:r>
          </a:p>
          <a:p>
            <a:pPr marL="0" indent="0" algn="just">
              <a:buNone/>
            </a:pPr>
            <a:r>
              <a:rPr lang="el-GR" altLang="en-US" dirty="0"/>
              <a:t>α. ορισμένες δαπάνες τρέχοντος έτους αφορούν αποτελέσματα που κλιμακώνονται σε περισσότερα του ενός τρέχοντος έτους. Πρέπει λοιπόν να κατανεμηθούν στα χρόνια όπου παράγουν τα αντίστοιχα αποτελέσματα. Τέτοιες περιπτώσεις είναι:</a:t>
            </a:r>
          </a:p>
          <a:p>
            <a:pPr algn="just"/>
            <a:r>
              <a:rPr lang="el-GR" altLang="en-US" dirty="0"/>
              <a:t>η ανανέωση φυτείας π.χ. μπανανιών</a:t>
            </a:r>
          </a:p>
          <a:p>
            <a:pPr algn="just"/>
            <a:r>
              <a:rPr lang="el-GR" altLang="en-US" dirty="0"/>
              <a:t>η χρησιμοποίηση λιπασμάτων βραδείας ενέργειας (</a:t>
            </a:r>
            <a:r>
              <a:rPr lang="el-GR" dirty="0"/>
              <a:t>Το λίπασμα που επιτρέπει την αποδέσμευση των συστατικών του και τη διάθεσή τους στα φυτά με βραδείς ρυθμούς, μειώνοντας τον κίνδυνο απωλειών (π.χ. λόγω </a:t>
            </a:r>
            <a:r>
              <a:rPr lang="el-GR" dirty="0" err="1"/>
              <a:t>έκπλυσης</a:t>
            </a:r>
            <a:r>
              <a:rPr lang="el-GR" dirty="0"/>
              <a:t>) της διαθέσιμης για τα φυτά ποσότητας)</a:t>
            </a:r>
            <a:endParaRPr lang="el-GR" altLang="en-US" dirty="0"/>
          </a:p>
          <a:p>
            <a:pPr algn="just"/>
            <a:r>
              <a:rPr lang="el-GR" altLang="en-US" dirty="0"/>
              <a:t>η εισαγωγή καλλιεργειών μακροχρόνιας απόδοσης π.χ. τριφύλλι</a:t>
            </a:r>
          </a:p>
          <a:p>
            <a:pPr marL="0" indent="0" algn="just">
              <a:buNone/>
            </a:pPr>
            <a:r>
              <a:rPr lang="el-GR" altLang="en-US" dirty="0"/>
              <a:t>β. η εκμετάλλευση περιλαμβάνει πολλές πράξεις </a:t>
            </a:r>
            <a:r>
              <a:rPr lang="el-GR" altLang="en-US" dirty="0" err="1"/>
              <a:t>εσωεπιχειρησιακές</a:t>
            </a:r>
            <a:r>
              <a:rPr lang="el-GR" altLang="en-US" dirty="0"/>
              <a:t> </a:t>
            </a:r>
            <a:r>
              <a:rPr lang="el-GR" altLang="en-US" dirty="0" err="1"/>
              <a:t>ενδομεταβιβαστικής</a:t>
            </a:r>
            <a:r>
              <a:rPr lang="el-GR" altLang="en-US" dirty="0"/>
              <a:t> φύσεως που δεν επιφέρουν χρηματικές πληρωμές ή εισπράξεις όπως π.χ. διάθεση σανού για τα ζώα του κτήματος από την </a:t>
            </a:r>
            <a:r>
              <a:rPr lang="el-GR" altLang="en-US" dirty="0" err="1"/>
              <a:t>ιδιοπαραγωγή</a:t>
            </a:r>
            <a:r>
              <a:rPr lang="el-GR" altLang="en-US" dirty="0"/>
              <a:t> του ή σπόρων προέλευσης του ίδιου κτήματος. Η κοστολόγηση-τιμολόγηση αυτών των πράξεων είναι δυσχερής. </a:t>
            </a:r>
          </a:p>
          <a:p>
            <a:endParaRPr lang="el-GR" dirty="0"/>
          </a:p>
        </p:txBody>
      </p:sp>
      <p:sp>
        <p:nvSpPr>
          <p:cNvPr id="4" name="Θέση αριθμού διαφάνειας 3">
            <a:extLst>
              <a:ext uri="{FF2B5EF4-FFF2-40B4-BE49-F238E27FC236}">
                <a16:creationId xmlns:a16="http://schemas.microsoft.com/office/drawing/2014/main" id="{C622A2B1-AC8D-4640-AEEF-F139968DBB41}"/>
              </a:ext>
            </a:extLst>
          </p:cNvPr>
          <p:cNvSpPr>
            <a:spLocks noGrp="1"/>
          </p:cNvSpPr>
          <p:nvPr>
            <p:ph type="sldNum" sz="quarter" idx="12"/>
          </p:nvPr>
        </p:nvSpPr>
        <p:spPr/>
        <p:txBody>
          <a:bodyPr/>
          <a:lstStyle/>
          <a:p>
            <a:fld id="{B3561BA9-CDCF-4958-B8AB-66F3BF063E13}" type="slidenum">
              <a:rPr lang="en-US" smtClean="0"/>
              <a:t>6</a:t>
            </a:fld>
            <a:endParaRPr lang="en-US"/>
          </a:p>
        </p:txBody>
      </p:sp>
    </p:spTree>
    <p:extLst>
      <p:ext uri="{BB962C8B-B14F-4D97-AF65-F5344CB8AC3E}">
        <p14:creationId xmlns:p14="http://schemas.microsoft.com/office/powerpoint/2010/main" val="3439557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sym typeface="+mn-ea"/>
              </a:rPr>
              <a:t>Δυσκολίες της λογιστικής αγροτικού κόστους συνέχεια</a:t>
            </a:r>
            <a:endParaRPr lang="en-US" dirty="0"/>
          </a:p>
        </p:txBody>
      </p:sp>
      <p:sp>
        <p:nvSpPr>
          <p:cNvPr id="3" name="Content Placeholder 2"/>
          <p:cNvSpPr>
            <a:spLocks noGrp="1"/>
          </p:cNvSpPr>
          <p:nvPr>
            <p:ph idx="1"/>
          </p:nvPr>
        </p:nvSpPr>
        <p:spPr>
          <a:xfrm>
            <a:off x="319405" y="1690370"/>
            <a:ext cx="11553825" cy="4963795"/>
          </a:xfrm>
        </p:spPr>
        <p:txBody>
          <a:bodyPr>
            <a:normAutofit fontScale="87500" lnSpcReduction="20000"/>
          </a:bodyPr>
          <a:lstStyle/>
          <a:p>
            <a:pPr marL="0" indent="0" algn="just">
              <a:buNone/>
            </a:pPr>
            <a:r>
              <a:rPr lang="el-GR" altLang="en-US" dirty="0"/>
              <a:t>γ. Υπάρχουν ζώα που μπορεί να δίνουν εργασία </a:t>
            </a:r>
            <a:r>
              <a:rPr lang="el-GR" altLang="en-US" b="1" u="sng" dirty="0"/>
              <a:t>και</a:t>
            </a:r>
            <a:r>
              <a:rPr lang="el-GR" altLang="en-US" dirty="0"/>
              <a:t> υποπροϊόντα (γάλα, μαλλί, κόπρος) πριν πωληθούν για το κρέας τους που αποτελεί συχνά τον τελικό σκοπό της εκτροφής. Η κοστολογική παρακολούθησή τους είναι συνήθως δύσκολη</a:t>
            </a:r>
          </a:p>
          <a:p>
            <a:pPr marL="0" indent="0" algn="just">
              <a:buNone/>
            </a:pPr>
            <a:r>
              <a:rPr lang="el-GR" altLang="en-US" dirty="0"/>
              <a:t>δ. Ο εργάτης της υπαίθρου κατά κανόνα τρέφεται ή και κατοικεί εντός του αγροκτήματος. Η αμοιβή του (κόστος εργασίας) περιλαμβάνει λοιπόν και παροχές σε είδη εκτός από το μισθό ή το ημερομίσθιο που λαμβάνει σε χρήμα. </a:t>
            </a:r>
          </a:p>
          <a:p>
            <a:pPr marL="0" indent="0" algn="just">
              <a:buNone/>
            </a:pPr>
            <a:r>
              <a:rPr lang="el-GR" altLang="en-US" dirty="0"/>
              <a:t>ε. Σε κάποιες περιπτώσεις το ενοίκιο της γης ή και ορισμένων παραγωγικών μέσων καταβάλλεται σε είδος που πρέπει να κοστολογηθεί</a:t>
            </a:r>
          </a:p>
          <a:p>
            <a:pPr marL="0" indent="0" algn="just">
              <a:buNone/>
            </a:pPr>
            <a:r>
              <a:rPr lang="el-GR" altLang="en-US" dirty="0" err="1"/>
              <a:t>στ</a:t>
            </a:r>
            <a:r>
              <a:rPr lang="el-GR" altLang="en-US" dirty="0"/>
              <a:t>. ο αριθμός των εργαζομένων σε μια γεωργική εκμετάλλευση δεν είναι συνήθως σταθερός. Ποικίλλει ανάλογα με τις εποχιακές ανάγκες. Συχνά όμως την εποχή των μεγάλων αναγκών π.χ. κατά τον αλωνισμό ο γεωργός δανείζεται πρόσθετο προσωπικό από άλλη γειτονική εκμετάλλευση αλλά αναλαμβάνει την υποχρέωση να ανταποδώσει αυτή την εργασία με τη σειρά του. Αυτό συμβαίνει επίσης με τα μηχανήματα π.χ. τις αλωνιστικές μηχανές και με την εργασία ζώων. Πώς λοιπόν να κοστολογηθεί η παροχή ή αποδοχή τέτοιων υπηρεσιών;</a:t>
            </a:r>
          </a:p>
        </p:txBody>
      </p:sp>
      <p:sp>
        <p:nvSpPr>
          <p:cNvPr id="4" name="Slide Number Placeholder 3"/>
          <p:cNvSpPr>
            <a:spLocks noGrp="1"/>
          </p:cNvSpPr>
          <p:nvPr>
            <p:ph type="sldNum" sz="quarter" idx="12"/>
          </p:nvPr>
        </p:nvSpPr>
        <p:spPr/>
        <p:txBody>
          <a:bodyPr/>
          <a:lstStyle/>
          <a:p>
            <a:fld id="{B3561BA9-CDCF-4958-B8AB-66F3BF063E13}"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sym typeface="+mn-ea"/>
              </a:rPr>
              <a:t>Δυσκολίες της λογιστικής αγροτικού κόστους συνέχεια</a:t>
            </a:r>
            <a:endParaRPr lang="en-US"/>
          </a:p>
        </p:txBody>
      </p:sp>
      <p:sp>
        <p:nvSpPr>
          <p:cNvPr id="3" name="Content Placeholder 2"/>
          <p:cNvSpPr>
            <a:spLocks noGrp="1"/>
          </p:cNvSpPr>
          <p:nvPr>
            <p:ph idx="1"/>
          </p:nvPr>
        </p:nvSpPr>
        <p:spPr/>
        <p:txBody>
          <a:bodyPr>
            <a:normAutofit/>
          </a:bodyPr>
          <a:lstStyle/>
          <a:p>
            <a:pPr marL="0" indent="0" algn="just">
              <a:buNone/>
            </a:pPr>
            <a:r>
              <a:rPr lang="el-GR" altLang="en-US" dirty="0"/>
              <a:t>ζ) Στις μικρές γεωργικές επιχειρήσεις, όπου την εργασία εκτελεί ο γεωργός βοηθούμενος από την οικογένειά του, δεν υπάρχει συνήθως κανένα μέλος της οικογένειας ικανό να κρατήσει λογιστικά βιβλία. Επίσης αποκλείεται η δυνατότητα πληρωμής λογιστή που συνιστά πάγια δαπάνη. Πολύ πιο αδύνατο είναι επομένως η τήρηση κάποιου συστήματος κοστολογικής λογιστικής. </a:t>
            </a:r>
          </a:p>
          <a:p>
            <a:pPr marL="0" indent="0" algn="just">
              <a:buNone/>
            </a:pPr>
            <a:r>
              <a:rPr lang="el-GR" altLang="en-US" dirty="0"/>
              <a:t>η) Στα ανωτέρω πρέπει να προσθέσουμε και τη δυσχέρεια της διακύμανσης της αγοραστικής αξίας του χρήματος και κυρίως την υποτίμηση του εθνικού μας νομίσματος που μπορεί να στρεβλώσει τους απαιτούμενους υπολογισμούς σε τρεχούμενες τιμές. </a:t>
            </a:r>
          </a:p>
          <a:p>
            <a:pPr algn="just"/>
            <a:endParaRPr lang="el-GR" alt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395"/>
            <a:ext cx="10515600" cy="721995"/>
          </a:xfrm>
        </p:spPr>
        <p:txBody>
          <a:bodyPr>
            <a:normAutofit/>
          </a:bodyPr>
          <a:lstStyle/>
          <a:p>
            <a:r>
              <a:rPr lang="el-GR" altLang="en-US"/>
              <a:t>Αγροτικό κόστος και κοστολόγηση</a:t>
            </a:r>
          </a:p>
        </p:txBody>
      </p:sp>
      <p:sp>
        <p:nvSpPr>
          <p:cNvPr id="3" name="Content Placeholder 2"/>
          <p:cNvSpPr>
            <a:spLocks noGrp="1"/>
          </p:cNvSpPr>
          <p:nvPr>
            <p:ph idx="1"/>
          </p:nvPr>
        </p:nvSpPr>
        <p:spPr>
          <a:xfrm>
            <a:off x="838200" y="1871330"/>
            <a:ext cx="10515600" cy="4040372"/>
          </a:xfrm>
        </p:spPr>
        <p:txBody>
          <a:bodyPr>
            <a:normAutofit fontScale="97500"/>
          </a:bodyPr>
          <a:lstStyle/>
          <a:p>
            <a:pPr algn="just"/>
            <a:r>
              <a:rPr lang="el-GR" altLang="en-US" dirty="0"/>
              <a:t>Το αγροτικό κόστος περιλαμβάνει τις κάθε φύσης και μορφής χρηματικές ή μη θυσίες που πραγματοποιούνται για την απόκτηση κάποιου προϊόντος μέχρι την πώληση, κατανάλωση ή αναπαραγωγική χρησιμοποίησή του. </a:t>
            </a:r>
          </a:p>
          <a:p>
            <a:pPr algn="just"/>
            <a:r>
              <a:rPr lang="el-GR" altLang="en-US" dirty="0"/>
              <a:t>Η κοστολόγηση πραγματεύεται τον προσδιορισμό του κόστους παραγωγής και διάθεσης των αγροτικών προϊόντων. </a:t>
            </a:r>
          </a:p>
        </p:txBody>
      </p:sp>
      <p:sp>
        <p:nvSpPr>
          <p:cNvPr id="4" name="Slide Number Placeholder 3"/>
          <p:cNvSpPr>
            <a:spLocks noGrp="1"/>
          </p:cNvSpPr>
          <p:nvPr>
            <p:ph type="sldNum" sz="quarter" idx="12"/>
          </p:nvPr>
        </p:nvSpPr>
        <p:spPr/>
        <p:txBody>
          <a:bodyPr/>
          <a:lstStyle/>
          <a:p>
            <a:fld id="{B3561BA9-CDCF-4958-B8AB-66F3BF063E13}"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TotalTime>
  <Words>2437</Words>
  <Application>Microsoft Office PowerPoint</Application>
  <PresentationFormat>Ευρεία οθόνη</PresentationFormat>
  <Paragraphs>184</Paragraphs>
  <Slides>28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28</vt:i4>
      </vt:variant>
    </vt:vector>
  </HeadingPairs>
  <TitlesOfParts>
    <vt:vector size="34" baseType="lpstr">
      <vt:lpstr>Arial</vt:lpstr>
      <vt:lpstr>Arial Narrow</vt:lpstr>
      <vt:lpstr>Calibri</vt:lpstr>
      <vt:lpstr>Calibri Light</vt:lpstr>
      <vt:lpstr>Wingdings</vt:lpstr>
      <vt:lpstr>Office Theme</vt:lpstr>
      <vt:lpstr>Αγροτική Λογιστική</vt:lpstr>
      <vt:lpstr>Η θεωρία της οργανικότητας της αγροτικής εκμετάλλευσης</vt:lpstr>
      <vt:lpstr>Μεικτό και Καθαρό περιθώριο συνεισφοράς</vt:lpstr>
      <vt:lpstr> Συνοπτική εικόνα της μεθόδου μεικτού περιθωρίου συνεισφοράς για την οικονομική διερεύνηση αγροτικών εκμεταλλεύσεων </vt:lpstr>
      <vt:lpstr>3.3 Κόστος - Κοστολόγηση Αγροτικών προϊόντων</vt:lpstr>
      <vt:lpstr>Δυσκολίες της λογιστικής αγροτικού κόστους</vt:lpstr>
      <vt:lpstr>Δυσκολίες της λογιστικής αγροτικού κόστους συνέχεια</vt:lpstr>
      <vt:lpstr>Δυσκολίες της λογιστικής αγροτικού κόστους συνέχεια</vt:lpstr>
      <vt:lpstr>Αγροτικό κόστος και κοστολόγηση</vt:lpstr>
      <vt:lpstr>Χρησιμότητα κοστολόγησης στην αγροτική οικονομία</vt:lpstr>
      <vt:lpstr>Χρησιμότητα κοστολόγησης στην αγροτική οικονομία</vt:lpstr>
      <vt:lpstr>Τα στοιχεία του κόστους των αγροτικών προιόντων</vt:lpstr>
      <vt:lpstr>Ενεργητικές δαπάνες</vt:lpstr>
      <vt:lpstr> Τα στοιχεία του κόστους των αγροτικών προιόντων </vt:lpstr>
      <vt:lpstr> Τα στοιχεία του κόστους των αγροτικών προιόντων </vt:lpstr>
      <vt:lpstr>Κατάταξη δαπανών</vt:lpstr>
      <vt:lpstr>Κατάταξη δαπανών</vt:lpstr>
      <vt:lpstr>Δαπάνες εδάφους</vt:lpstr>
      <vt:lpstr>Δαπάνες εργασίας</vt:lpstr>
      <vt:lpstr>Δαπάνες μόνιμου/σταθερού κεφαλαίου</vt:lpstr>
      <vt:lpstr>Δαπάνες μόνιμου κεφαλαίου - απόσβεση</vt:lpstr>
      <vt:lpstr>Μέθοδος απλής ή σταθερής απόσβεσης</vt:lpstr>
      <vt:lpstr>Άσκηση : Κοστολόγηση ποικιλιών ενός προϊόντος                             (σελ. 198)</vt:lpstr>
      <vt:lpstr>Ζητούμενα</vt:lpstr>
      <vt:lpstr>Διαστολή του κόστους παραγωγής και ισοδύναμες μονάδες</vt:lpstr>
      <vt:lpstr>Λύση</vt:lpstr>
      <vt:lpstr>Η διαστολή του κόστους παραγωγής (αναλογία των δαπανών παραγωγής (Εργατικά + Γ.Β.Ε.) ως προς την κάθε ποικιλία ανάλογα με το συντελεστή δυσχέρειας που εμφανίζει) </vt:lpstr>
      <vt:lpstr>Κόστος Παραγωγής ανά ποικιλία και μονάδα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Αγροτική Λογιστική</dc:title>
  <dc:creator>User</dc:creator>
  <cp:lastModifiedBy>natasa filiou</cp:lastModifiedBy>
  <cp:revision>96</cp:revision>
  <dcterms:created xsi:type="dcterms:W3CDTF">2019-04-08T15:28:00Z</dcterms:created>
  <dcterms:modified xsi:type="dcterms:W3CDTF">2021-03-28T16:49:11Z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