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1"/>
      </p:bgRef>
    </p:bg>
    <p:spTree>
      <p:nvGrpSpPr>
        <p:cNvPr id="1" name=""/>
        <p:cNvGrpSpPr/>
        <p:nvPr/>
      </p:nvGrpSpPr>
      <p:grpSpPr>
        <a:xfrm>
          <a:off x="0" y="0"/>
          <a:ext cx="0" cy="0"/>
          <a:chOff x="0" y="0"/>
          <a:chExt cx="0" cy="0"/>
        </a:xfrm>
      </p:grpSpPr>
      <p:sp>
        <p:nvSpPr>
          <p:cNvPr id="12" name="11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 Υπότιτλος"/>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4903C71A-B3E3-447F-8A81-D163CD546EEB}" type="datetimeFigureOut">
              <a:rPr lang="el-GR" smtClean="0"/>
              <a:t>3/1/2022</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lIns="0" tIns="0" rIns="0" bIns="0">
            <a:noAutofit/>
          </a:bodyPr>
          <a:lstStyle>
            <a:lvl1pPr>
              <a:defRPr sz="1400">
                <a:solidFill>
                  <a:srgbClr val="FFFFFF"/>
                </a:solidFill>
              </a:defRPr>
            </a:lvl1pPr>
          </a:lstStyle>
          <a:p>
            <a:fld id="{12F5C37E-B284-46C5-8593-AD04811BD720}" type="slidenum">
              <a:rPr lang="el-GR" smtClean="0"/>
              <a:t>‹#›</a:t>
            </a:fld>
            <a:endParaRPr lang="el-GR"/>
          </a:p>
        </p:txBody>
      </p:sp>
      <p:sp>
        <p:nvSpPr>
          <p:cNvPr id="7" name="6 - Ορθογώνιο"/>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903C71A-B3E3-447F-8A81-D163CD546EEB}" type="datetimeFigureOut">
              <a:rPr lang="el-GR" smtClean="0"/>
              <a:t>3/1/2022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2F5C37E-B284-46C5-8593-AD04811BD720}"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1"/>
            <a:ext cx="201168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914400" y="274640"/>
            <a:ext cx="55626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903C71A-B3E3-447F-8A81-D163CD546EEB}" type="datetimeFigureOut">
              <a:rPr lang="el-GR" smtClean="0"/>
              <a:t>3/1/2022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2F5C37E-B284-46C5-8593-AD04811BD720}"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4903C71A-B3E3-447F-8A81-D163CD546EEB}" type="datetimeFigureOut">
              <a:rPr lang="el-GR" smtClean="0"/>
              <a:t>3/1/2022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2F5C37E-B284-46C5-8593-AD04811BD720}" type="slidenum">
              <a:rPr lang="el-GR" smtClean="0"/>
              <a:t>‹#›</a:t>
            </a:fld>
            <a:endParaRPr lang="el-GR"/>
          </a:p>
        </p:txBody>
      </p:sp>
      <p:sp>
        <p:nvSpPr>
          <p:cNvPr id="8" name="7 - Θέση περιεχομένου"/>
          <p:cNvSpPr>
            <a:spLocks noGrp="1"/>
          </p:cNvSpPr>
          <p:nvPr>
            <p:ph sz="quarter" idx="1"/>
          </p:nvPr>
        </p:nvSpPr>
        <p:spPr>
          <a:xfrm>
            <a:off x="914400" y="1447800"/>
            <a:ext cx="777240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11" name="10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722313" y="952500"/>
            <a:ext cx="7772400" cy="1362075"/>
          </a:xfrm>
        </p:spPr>
        <p:txBody>
          <a:bodyPr anchor="b" anchorCtr="0"/>
          <a:lstStyle>
            <a:lvl1pPr algn="l">
              <a:buNone/>
              <a:defRPr sz="4000" b="0" cap="none"/>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903C71A-B3E3-447F-8A81-D163CD546EEB}" type="datetimeFigureOut">
              <a:rPr lang="el-GR" smtClean="0"/>
              <a:t>3/1/2022</a:t>
            </a:fld>
            <a:endParaRPr lang="el-GR"/>
          </a:p>
        </p:txBody>
      </p:sp>
      <p:sp>
        <p:nvSpPr>
          <p:cNvPr id="5" name="4 - Θέση υποσέλιδου"/>
          <p:cNvSpPr>
            <a:spLocks noGrp="1"/>
          </p:cNvSpPr>
          <p:nvPr>
            <p:ph type="ftr" sz="quarter" idx="11"/>
          </p:nvPr>
        </p:nvSpPr>
        <p:spPr>
          <a:xfrm>
            <a:off x="800100" y="6172200"/>
            <a:ext cx="4000500" cy="457200"/>
          </a:xfrm>
        </p:spPr>
        <p:txBody>
          <a:bodyPr/>
          <a:lstStyle/>
          <a:p>
            <a:endParaRPr lang="el-GR"/>
          </a:p>
        </p:txBody>
      </p:sp>
      <p:sp>
        <p:nvSpPr>
          <p:cNvPr id="7" name="6 - Ορθογώνιο"/>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146304" y="6208776"/>
            <a:ext cx="457200" cy="457200"/>
          </a:xfrm>
        </p:spPr>
        <p:txBody>
          <a:bodyPr/>
          <a:lstStyle/>
          <a:p>
            <a:fld id="{12F5C37E-B284-46C5-8593-AD04811BD720}"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4903C71A-B3E3-447F-8A81-D163CD546EEB}" type="datetimeFigureOut">
              <a:rPr lang="el-GR" smtClean="0"/>
              <a:t>3/1/2022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2F5C37E-B284-46C5-8593-AD04811BD720}" type="slidenum">
              <a:rPr lang="el-GR" smtClean="0"/>
              <a:t>‹#›</a:t>
            </a:fld>
            <a:endParaRPr lang="el-GR"/>
          </a:p>
        </p:txBody>
      </p:sp>
      <p:sp>
        <p:nvSpPr>
          <p:cNvPr id="9" name="8 - Θέση περιεχομένου"/>
          <p:cNvSpPr>
            <a:spLocks noGrp="1"/>
          </p:cNvSpPr>
          <p:nvPr>
            <p:ph sz="quarter" idx="1"/>
          </p:nvPr>
        </p:nvSpPr>
        <p:spPr>
          <a:xfrm>
            <a:off x="91440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93395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3050"/>
            <a:ext cx="7772400" cy="1143000"/>
          </a:xfrm>
        </p:spPr>
        <p:txBody>
          <a:bodyPr anchor="b" anchorCtr="0"/>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4903C71A-B3E3-447F-8A81-D163CD546EEB}" type="datetimeFigureOut">
              <a:rPr lang="el-GR" smtClean="0"/>
              <a:t>3/1/2022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12F5C37E-B284-46C5-8593-AD04811BD720}" type="slidenum">
              <a:rPr lang="el-GR" smtClean="0"/>
              <a:t>‹#›</a:t>
            </a:fld>
            <a:endParaRPr lang="el-GR"/>
          </a:p>
        </p:txBody>
      </p:sp>
      <p:sp>
        <p:nvSpPr>
          <p:cNvPr id="11" name="10 - Θέση περιεχομένου"/>
          <p:cNvSpPr>
            <a:spLocks noGrp="1"/>
          </p:cNvSpPr>
          <p:nvPr>
            <p:ph sz="half" idx="2"/>
          </p:nvPr>
        </p:nvSpPr>
        <p:spPr>
          <a:xfrm>
            <a:off x="9144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4"/>
          </p:nvPr>
        </p:nvSpPr>
        <p:spPr>
          <a:xfrm>
            <a:off x="49530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4903C71A-B3E3-447F-8A81-D163CD546EEB}" type="datetimeFigureOut">
              <a:rPr lang="el-GR" smtClean="0"/>
              <a:t>3/1/2022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12F5C37E-B284-46C5-8593-AD04811BD720}"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903C71A-B3E3-447F-8A81-D163CD546EEB}" type="datetimeFigureOut">
              <a:rPr lang="el-GR" smtClean="0"/>
              <a:t>3/1/2022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12F5C37E-B284-46C5-8593-AD04811BD720}"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7 - Ορθογώνιο"/>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914400" y="273050"/>
            <a:ext cx="7772400" cy="1143000"/>
          </a:xfrm>
        </p:spPr>
        <p:txBody>
          <a:bodyPr anchor="b" anchorCtr="0"/>
          <a:lstStyle>
            <a:lvl1pPr algn="l">
              <a:buNone/>
              <a:defRPr sz="4000" b="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903C71A-B3E3-447F-8A81-D163CD546EEB}" type="datetimeFigureOut">
              <a:rPr lang="el-GR" smtClean="0"/>
              <a:t>3/1/2022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2F5C37E-B284-46C5-8593-AD04811BD720}" type="slidenum">
              <a:rPr lang="el-GR" smtClean="0"/>
              <a:t>‹#›</a:t>
            </a:fld>
            <a:endParaRPr lang="el-GR"/>
          </a:p>
        </p:txBody>
      </p:sp>
      <p:sp>
        <p:nvSpPr>
          <p:cNvPr id="11" name="10 - Θέση περιεχομένου"/>
          <p:cNvSpPr>
            <a:spLocks noGrp="1"/>
          </p:cNvSpPr>
          <p:nvPr>
            <p:ph sz="quarter" idx="1"/>
          </p:nvPr>
        </p:nvSpPr>
        <p:spPr>
          <a:xfrm>
            <a:off x="2971800" y="1600200"/>
            <a:ext cx="5715000" cy="44958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903C71A-B3E3-447F-8A81-D163CD546EEB}" type="datetimeFigureOut">
              <a:rPr lang="el-GR" smtClean="0"/>
              <a:t>3/1/2022</a:t>
            </a:fld>
            <a:endParaRPr lang="el-GR"/>
          </a:p>
        </p:txBody>
      </p:sp>
      <p:sp>
        <p:nvSpPr>
          <p:cNvPr id="6" name="5 - Θέση υποσέλιδου"/>
          <p:cNvSpPr>
            <a:spLocks noGrp="1"/>
          </p:cNvSpPr>
          <p:nvPr>
            <p:ph type="ftr" sz="quarter" idx="11"/>
          </p:nvPr>
        </p:nvSpPr>
        <p:spPr>
          <a:xfrm>
            <a:off x="914400" y="6172200"/>
            <a:ext cx="3886200" cy="457200"/>
          </a:xfrm>
        </p:spPr>
        <p:txBody>
          <a:bodyPr/>
          <a:lstStyle/>
          <a:p>
            <a:endParaRPr lang="el-GR"/>
          </a:p>
        </p:txBody>
      </p:sp>
      <p:sp>
        <p:nvSpPr>
          <p:cNvPr id="7" name="6 - Θέση αριθμού διαφάνειας"/>
          <p:cNvSpPr>
            <a:spLocks noGrp="1"/>
          </p:cNvSpPr>
          <p:nvPr>
            <p:ph type="sldNum" sz="quarter" idx="12"/>
          </p:nvPr>
        </p:nvSpPr>
        <p:spPr>
          <a:xfrm>
            <a:off x="146304" y="6208776"/>
            <a:ext cx="457200" cy="457200"/>
          </a:xfrm>
        </p:spPr>
        <p:txBody>
          <a:bodyPr/>
          <a:lstStyle/>
          <a:p>
            <a:fld id="{12F5C37E-B284-46C5-8593-AD04811BD720}" type="slidenum">
              <a:rPr lang="el-GR" smtClean="0"/>
              <a:t>‹#›</a:t>
            </a:fld>
            <a:endParaRPr lang="el-GR"/>
          </a:p>
        </p:txBody>
      </p:sp>
      <p:sp>
        <p:nvSpPr>
          <p:cNvPr id="11" name="10 - Ορθογώνιο"/>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 Θέση εικόνας"/>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 Θέση τίτλου"/>
          <p:cNvSpPr>
            <a:spLocks noGrp="1"/>
          </p:cNvSpPr>
          <p:nvPr>
            <p:ph type="title"/>
          </p:nvPr>
        </p:nvSpPr>
        <p:spPr>
          <a:xfrm>
            <a:off x="914400" y="274638"/>
            <a:ext cx="7772400" cy="1143000"/>
          </a:xfrm>
          <a:prstGeom prst="rect">
            <a:avLst/>
          </a:prstGeom>
        </p:spPr>
        <p:txBody>
          <a:bodyPr bIns="91440"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903C71A-B3E3-447F-8A81-D163CD546EEB}" type="datetimeFigureOut">
              <a:rPr lang="el-GR" smtClean="0"/>
              <a:t>3/1/2022</a:t>
            </a:fld>
            <a:endParaRPr lang="el-GR"/>
          </a:p>
        </p:txBody>
      </p:sp>
      <p:sp>
        <p:nvSpPr>
          <p:cNvPr id="3" name="2 - Θέση υποσέλιδου"/>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l-GR"/>
          </a:p>
        </p:txBody>
      </p:sp>
      <p:sp>
        <p:nvSpPr>
          <p:cNvPr id="23" name="22 - Θέση αριθμού διαφάνειας"/>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2F5C37E-B284-46C5-8593-AD04811BD720}"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lstStyle/>
          <a:p>
            <a:endParaRPr lang="el-GR"/>
          </a:p>
        </p:txBody>
      </p:sp>
      <p:sp>
        <p:nvSpPr>
          <p:cNvPr id="2" name="1 - Τίτλος"/>
          <p:cNvSpPr>
            <a:spLocks noGrp="1"/>
          </p:cNvSpPr>
          <p:nvPr>
            <p:ph type="ctrTitle"/>
          </p:nvPr>
        </p:nvSpPr>
        <p:spPr/>
        <p:txBody>
          <a:bodyPr/>
          <a:lstStyle/>
          <a:p>
            <a:r>
              <a:rPr lang="el-GR" dirty="0" smtClean="0"/>
              <a:t>Παθήσεις Ουροποιητικού</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Απεικονιστικός έλεγχος</a:t>
            </a:r>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b="1" i="1" dirty="0" smtClean="0"/>
              <a:t>Απλή ακτινογραφία νεφρών, ουρητήρων και κύστης (ΝΟΚ)</a:t>
            </a:r>
            <a:r>
              <a:rPr lang="el-GR" b="1" dirty="0" smtClean="0"/>
              <a:t>: </a:t>
            </a:r>
            <a:r>
              <a:rPr lang="el-GR" dirty="0" smtClean="0"/>
              <a:t>Ανιχνεύει περίπου το 80-90% των λίθων. Υπάρχουν όμως λίθοι, όπως του ουρικού οξέος, που δεν φαίνονται στην ακτινογραφία ΝΟΚ.</a:t>
            </a:r>
          </a:p>
          <a:p>
            <a:r>
              <a:rPr lang="el-GR" b="1" i="1" dirty="0" smtClean="0"/>
              <a:t>Υπερηχογράφημα του ουροποιητικού</a:t>
            </a:r>
            <a:r>
              <a:rPr lang="el-GR" dirty="0" smtClean="0"/>
              <a:t>: Δίνει πληροφορίες για την ύπαρξη απόφραξης (</a:t>
            </a:r>
            <a:r>
              <a:rPr lang="el-GR" dirty="0" err="1" smtClean="0"/>
              <a:t>υδρονέφρωση</a:t>
            </a:r>
            <a:r>
              <a:rPr lang="el-GR" dirty="0" smtClean="0"/>
              <a:t>) και μπορεί να ανιχνεύσει λίθους που βρίσκονται μέσα στο νεφρό ή στην κύστη αλλά όχι στον ουρητήρα.</a:t>
            </a:r>
          </a:p>
          <a:p>
            <a:r>
              <a:rPr lang="el-GR" b="1" i="1" dirty="0" smtClean="0"/>
              <a:t>Ενδοφλέβια ουρογραφία ή πυελογραφία</a:t>
            </a:r>
            <a:r>
              <a:rPr lang="el-GR" dirty="0" smtClean="0"/>
              <a:t>: Αναδεικνύει την ακριβή θέση των λίθων, καθώς και ύπαρξη ανατομικών ανωμαλιών που προδιαθέτουν στη δημιουργία λίθων. Επιτρέπει, επίσης, την εκτίμηση της νεφρικής λειτουργίας και του βαθμού </a:t>
            </a:r>
            <a:r>
              <a:rPr lang="el-GR" dirty="0" err="1" smtClean="0"/>
              <a:t>υδρονέφρωσης</a:t>
            </a:r>
            <a:r>
              <a:rPr lang="el-GR" dirty="0" smtClean="0"/>
              <a:t>.</a:t>
            </a:r>
          </a:p>
          <a:p>
            <a:r>
              <a:rPr lang="el-GR" b="1" i="1" dirty="0" smtClean="0"/>
              <a:t>Αξονική τομογραφία χωρίς σκιαγραφικό μέσο</a:t>
            </a:r>
            <a:r>
              <a:rPr lang="el-GR" dirty="0" smtClean="0"/>
              <a:t>: Αποτελεί, σήμερα, την εξέταση εκλογής στα περισσότερα ουρολογικά κέντρα για τη διερεύνηση της λιθίασης, καθώς υπερέχει διαγνωστικά από την ενδοφλέβια ουρογραφία, και γίνεται ταυτόχρονα έλεγχος και της ανατομίας του νεφρού.</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Εργαστηριακός έλεγχος</a:t>
            </a:r>
            <a:endParaRPr lang="el-GR" dirty="0"/>
          </a:p>
        </p:txBody>
      </p:sp>
      <p:sp>
        <p:nvSpPr>
          <p:cNvPr id="3" name="2 - Θέση περιεχομένου"/>
          <p:cNvSpPr>
            <a:spLocks noGrp="1"/>
          </p:cNvSpPr>
          <p:nvPr>
            <p:ph sz="quarter" idx="1"/>
          </p:nvPr>
        </p:nvSpPr>
        <p:spPr/>
        <p:txBody>
          <a:bodyPr>
            <a:normAutofit/>
          </a:bodyPr>
          <a:lstStyle/>
          <a:p>
            <a:r>
              <a:rPr lang="el-GR" i="1" dirty="0" smtClean="0"/>
              <a:t>Γενική ανάλυση ούρων</a:t>
            </a:r>
            <a:r>
              <a:rPr lang="el-GR" dirty="0" smtClean="0"/>
              <a:t>: Συνήθως, υπάρχουν ερυθρά αιμοσφαίρια στα ούρα και μερικές φορές και στοιχεία ουρολοίμωξης.</a:t>
            </a:r>
          </a:p>
          <a:p>
            <a:r>
              <a:rPr lang="el-GR" i="1" dirty="0" smtClean="0"/>
              <a:t>Βιοχημική ανάλυση αίματος</a:t>
            </a:r>
            <a:r>
              <a:rPr lang="el-GR" dirty="0" smtClean="0"/>
              <a:t>: Μέτρηση της ουρίας και </a:t>
            </a:r>
            <a:r>
              <a:rPr lang="el-GR" dirty="0" err="1" smtClean="0"/>
              <a:t>κρεατινίνης</a:t>
            </a:r>
            <a:r>
              <a:rPr lang="el-GR" dirty="0" smtClean="0"/>
              <a:t>, του ουρικού οξέος και του ασβεστίου του ορού.</a:t>
            </a:r>
          </a:p>
          <a:p>
            <a:r>
              <a:rPr lang="el-GR" i="1" dirty="0" smtClean="0"/>
              <a:t>Συλλογή </a:t>
            </a:r>
            <a:r>
              <a:rPr lang="el-GR" i="1" dirty="0" smtClean="0"/>
              <a:t>ούρων 24ώρου</a:t>
            </a:r>
            <a:r>
              <a:rPr lang="el-GR" dirty="0" smtClean="0"/>
              <a:t>: Σκοπός είναι να καθοριστεί η μεταβολική εικόνα του ασθενή για την πιθανή ανεύρεση κάποιας μεταβολικής ανωμαλίας υπεύθυνης για την παραγωγή λίθων.</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Αντιμετώπιση</a:t>
            </a:r>
            <a:endParaRPr lang="el-GR" dirty="0"/>
          </a:p>
        </p:txBody>
      </p:sp>
      <p:sp>
        <p:nvSpPr>
          <p:cNvPr id="3" name="2 - Θέση περιεχομένου"/>
          <p:cNvSpPr>
            <a:spLocks noGrp="1"/>
          </p:cNvSpPr>
          <p:nvPr>
            <p:ph sz="quarter" idx="1"/>
          </p:nvPr>
        </p:nvSpPr>
        <p:spPr/>
        <p:txBody>
          <a:bodyPr>
            <a:normAutofit fontScale="92500" lnSpcReduction="10000"/>
          </a:bodyPr>
          <a:lstStyle/>
          <a:p>
            <a:pPr algn="just"/>
            <a:r>
              <a:rPr lang="el-GR" dirty="0" smtClean="0"/>
              <a:t>Στη φάση του δυνατού πόνου, του κολικού του νεφρού, σκοπός είναι η ανακούφιση του ασθενή από τον πόνο. Χορηγούνται </a:t>
            </a:r>
            <a:r>
              <a:rPr lang="el-GR" dirty="0" smtClean="0"/>
              <a:t>φάρμακα: μη </a:t>
            </a:r>
            <a:r>
              <a:rPr lang="el-GR" dirty="0" smtClean="0"/>
              <a:t>στεροειδή αντιφλεγμονώδη, τα οποία δρουν ως παυσίπονα και ελαττώνουν το τοπικό οίδημα. </a:t>
            </a:r>
            <a:endParaRPr lang="el-GR" dirty="0" smtClean="0"/>
          </a:p>
          <a:p>
            <a:pPr algn="just"/>
            <a:r>
              <a:rPr lang="el-GR" dirty="0" smtClean="0"/>
              <a:t>Αν </a:t>
            </a:r>
            <a:r>
              <a:rPr lang="el-GR" dirty="0" smtClean="0"/>
              <a:t>ο πόνος επιμείνει, μπορούν να χορηγηθούν ισχυρότερα παυσίπονα, όπως </a:t>
            </a:r>
            <a:r>
              <a:rPr lang="el-GR" dirty="0" err="1" smtClean="0"/>
              <a:t>οπιοειδή</a:t>
            </a:r>
            <a:r>
              <a:rPr lang="el-GR" dirty="0" smtClean="0"/>
              <a:t> αναλγητικά. </a:t>
            </a:r>
            <a:endParaRPr lang="el-GR" dirty="0" smtClean="0"/>
          </a:p>
          <a:p>
            <a:pPr algn="just"/>
            <a:r>
              <a:rPr lang="el-GR" dirty="0" smtClean="0"/>
              <a:t>Στη </a:t>
            </a:r>
            <a:r>
              <a:rPr lang="el-GR" dirty="0" smtClean="0"/>
              <a:t>συνέχεια, για πρόληψη των επεισοδίων κολικών χορηγούνται μη στεροειδή αντιφλεγμονώδη από το στόμα για 7 μέρες και μπορεί να χορηγηθεί και ένας αναστολέας των α-</a:t>
            </a:r>
            <a:r>
              <a:rPr lang="el-GR" dirty="0" err="1" smtClean="0"/>
              <a:t>αδρενεργικών</a:t>
            </a:r>
            <a:r>
              <a:rPr lang="el-GR" dirty="0" smtClean="0"/>
              <a:t> υποδοχέων, που λαμβάνουν συνήθως για την υπερπλασία του προστάτη οι άντρες.  </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Συμπτώματα</a:t>
            </a:r>
            <a:endParaRPr lang="el-GR" dirty="0"/>
          </a:p>
        </p:txBody>
      </p:sp>
      <p:sp>
        <p:nvSpPr>
          <p:cNvPr id="3" name="2 - Θέση περιεχομένου"/>
          <p:cNvSpPr>
            <a:spLocks noGrp="1"/>
          </p:cNvSpPr>
          <p:nvPr>
            <p:ph sz="quarter" idx="1"/>
          </p:nvPr>
        </p:nvSpPr>
        <p:spPr/>
        <p:txBody>
          <a:bodyPr/>
          <a:lstStyle/>
          <a:p>
            <a:r>
              <a:rPr lang="el-GR" dirty="0" smtClean="0"/>
              <a:t>Τα </a:t>
            </a:r>
            <a:r>
              <a:rPr lang="el-GR" dirty="0" smtClean="0"/>
              <a:t>συμπτώματα χωρίζονται </a:t>
            </a:r>
            <a:endParaRPr lang="el-GR" dirty="0" smtClean="0"/>
          </a:p>
          <a:p>
            <a:pPr lvl="1"/>
            <a:r>
              <a:rPr lang="el-GR" dirty="0" smtClean="0"/>
              <a:t>στις </a:t>
            </a:r>
            <a:r>
              <a:rPr lang="el-GR" dirty="0" smtClean="0"/>
              <a:t>συστηματικές εκδηλώσεις και </a:t>
            </a:r>
            <a:endParaRPr lang="el-GR" dirty="0" smtClean="0"/>
          </a:p>
          <a:p>
            <a:pPr lvl="1"/>
            <a:r>
              <a:rPr lang="el-GR" dirty="0" smtClean="0"/>
              <a:t>στην </a:t>
            </a:r>
            <a:r>
              <a:rPr lang="el-GR" dirty="0" smtClean="0"/>
              <a:t>τοπική συμπτωματολογία.</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ΣΥΣΤΗΜΑΤΙΚΕΣ ΕΚΔΗΛΩΣΕΙΣ</a:t>
            </a:r>
            <a:r>
              <a:rPr lang="el-GR" dirty="0" smtClean="0"/>
              <a:t/>
            </a:r>
            <a:br>
              <a:rPr lang="el-GR" dirty="0" smtClean="0"/>
            </a:br>
            <a:endParaRPr lang="el-GR" dirty="0"/>
          </a:p>
        </p:txBody>
      </p:sp>
      <p:sp>
        <p:nvSpPr>
          <p:cNvPr id="3" name="2 - Θέση περιεχομένου"/>
          <p:cNvSpPr>
            <a:spLocks noGrp="1"/>
          </p:cNvSpPr>
          <p:nvPr>
            <p:ph sz="quarter" idx="1"/>
          </p:nvPr>
        </p:nvSpPr>
        <p:spPr/>
        <p:txBody>
          <a:bodyPr>
            <a:normAutofit fontScale="70000" lnSpcReduction="20000"/>
          </a:bodyPr>
          <a:lstStyle/>
          <a:p>
            <a:pPr algn="just" fontAlgn="base"/>
            <a:r>
              <a:rPr lang="el-GR" b="1" dirty="0" smtClean="0"/>
              <a:t>Πυρετός</a:t>
            </a:r>
            <a:r>
              <a:rPr lang="el-GR" dirty="0" smtClean="0"/>
              <a:t>: μαζί </a:t>
            </a:r>
            <a:r>
              <a:rPr lang="el-GR" dirty="0" smtClean="0"/>
              <a:t>με άλλα συμπτώματα, είναι δυνατόν να βοηθήσει στον εντοπισμό μιας λοίμωξης του ουροποιογεννητικού </a:t>
            </a:r>
            <a:r>
              <a:rPr lang="el-GR" dirty="0" smtClean="0"/>
              <a:t>συστήματος. Μια </a:t>
            </a:r>
            <a:r>
              <a:rPr lang="el-GR" dirty="0" smtClean="0"/>
              <a:t>απλή κυστίτιδα, συνήθως δε συνοδεύεται από πυρετό, ενώ η οξεία προστατίτιδα, η οξεία </a:t>
            </a:r>
            <a:r>
              <a:rPr lang="el-GR" dirty="0" err="1" smtClean="0"/>
              <a:t>πυελονεφρίτιδα</a:t>
            </a:r>
            <a:r>
              <a:rPr lang="el-GR" dirty="0" smtClean="0"/>
              <a:t>, η οξεία </a:t>
            </a:r>
            <a:r>
              <a:rPr lang="el-GR" dirty="0" err="1" smtClean="0"/>
              <a:t>ορχεοεπιδιδυμίτιδα</a:t>
            </a:r>
            <a:r>
              <a:rPr lang="el-GR" dirty="0" smtClean="0"/>
              <a:t>, εκδηλώνονται με υψηλό πυρετό και ρίγος.</a:t>
            </a:r>
            <a:br>
              <a:rPr lang="el-GR" dirty="0" smtClean="0"/>
            </a:br>
            <a:r>
              <a:rPr lang="el-GR" dirty="0" smtClean="0"/>
              <a:t>Πυρετός επίσης, μπορεί να εκδηλωθεί στη χρόνια </a:t>
            </a:r>
            <a:r>
              <a:rPr lang="el-GR" dirty="0" err="1" smtClean="0"/>
              <a:t>πυελονεφρίτιδα</a:t>
            </a:r>
            <a:r>
              <a:rPr lang="el-GR" dirty="0" smtClean="0"/>
              <a:t>, στη φυματίωση του ουροποιητικού και σε περιπτώσεις κακοήθων νεοπλασμάτων</a:t>
            </a:r>
            <a:r>
              <a:rPr lang="el-GR" dirty="0" smtClean="0"/>
              <a:t>.</a:t>
            </a:r>
            <a:endParaRPr lang="el-GR" dirty="0" smtClean="0"/>
          </a:p>
          <a:p>
            <a:pPr fontAlgn="base"/>
            <a:r>
              <a:rPr lang="el-GR" dirty="0" smtClean="0"/>
              <a:t> </a:t>
            </a:r>
            <a:r>
              <a:rPr lang="el-GR" b="1" dirty="0" smtClean="0"/>
              <a:t>Απώλεια </a:t>
            </a:r>
            <a:r>
              <a:rPr lang="el-GR" b="1" dirty="0" smtClean="0"/>
              <a:t>βάρους</a:t>
            </a:r>
            <a:r>
              <a:rPr lang="el-GR" dirty="0" smtClean="0"/>
              <a:t>: συναντάται </a:t>
            </a:r>
            <a:r>
              <a:rPr lang="el-GR" dirty="0" smtClean="0"/>
              <a:t>κυρίως, σε όγκους προχωρημένου σταδίου και σε περιπτώσεις χρόνιας νεφρικής ανεπάρκειας από απόφραξη ούρων ή φλεγμονή.</a:t>
            </a:r>
          </a:p>
          <a:p>
            <a:pPr fontAlgn="base"/>
            <a:r>
              <a:rPr lang="el-GR" b="1" dirty="0" smtClean="0"/>
              <a:t>Γενικευμένη κακουχία</a:t>
            </a:r>
            <a:r>
              <a:rPr lang="el-GR" dirty="0" smtClean="0"/>
              <a:t>: χαρακτηρίζει </a:t>
            </a:r>
            <a:r>
              <a:rPr lang="el-GR" dirty="0" smtClean="0"/>
              <a:t>ασθενείς με μεταστατικούς όγκους</a:t>
            </a:r>
          </a:p>
          <a:p>
            <a:pPr algn="just" fontAlgn="base"/>
            <a:r>
              <a:rPr lang="el-GR" b="1" dirty="0" smtClean="0"/>
              <a:t>Υπέρταση: </a:t>
            </a:r>
            <a:r>
              <a:rPr lang="el-GR" dirty="0" smtClean="0"/>
              <a:t>μπορεί να προκύψει από απόφραξη της νεφρικής αρτηρίας, από αποφρακτική </a:t>
            </a:r>
            <a:r>
              <a:rPr lang="el-GR" dirty="0" err="1" smtClean="0"/>
              <a:t>ουροπάθεια</a:t>
            </a:r>
            <a:r>
              <a:rPr lang="el-GR" dirty="0" smtClean="0"/>
              <a:t>, όπως υπερπλασία ή καρκίνο του </a:t>
            </a:r>
            <a:r>
              <a:rPr lang="el-GR" dirty="0" err="1" smtClean="0"/>
              <a:t>προστάτου</a:t>
            </a:r>
            <a:r>
              <a:rPr lang="el-GR" dirty="0" smtClean="0"/>
              <a:t>, λιθίαση και στενώματα ουρήθρας και πιο σπάνια, σε όγκους του νεφρού.</a:t>
            </a:r>
            <a:endParaRPr lang="el-GR" b="1" dirty="0" smtClean="0"/>
          </a:p>
          <a:p>
            <a:pPr fontAlgn="base"/>
            <a:r>
              <a:rPr lang="el-GR" b="1" dirty="0" err="1" smtClean="0"/>
              <a:t>Πολυερυθραιμία</a:t>
            </a:r>
            <a:r>
              <a:rPr lang="el-GR" b="1" dirty="0" smtClean="0"/>
              <a:t>:</a:t>
            </a:r>
            <a:r>
              <a:rPr lang="el-GR" b="1" dirty="0" smtClean="0"/>
              <a:t> </a:t>
            </a:r>
            <a:r>
              <a:rPr lang="el-GR" dirty="0" smtClean="0"/>
              <a:t>(αύξηση του αιματοκρίτη), συναντάται σε περιπτώσεις μείωσης της νεφρικής λειτουργίας και σε κάποιες περιπτώσεις καρκίνου του </a:t>
            </a:r>
            <a:r>
              <a:rPr lang="el-GR" dirty="0" err="1" smtClean="0"/>
              <a:t>νεφρ</a:t>
            </a:r>
            <a:endParaRPr lang="el-GR" dirty="0" smtClean="0"/>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ΤΟΠΙΚΑ ΣΥΜΠΤΩΜΑΤΑ</a:t>
            </a:r>
            <a:endParaRPr lang="el-GR" dirty="0"/>
          </a:p>
        </p:txBody>
      </p:sp>
      <p:sp>
        <p:nvSpPr>
          <p:cNvPr id="3" name="2 - Θέση περιεχομένου"/>
          <p:cNvSpPr>
            <a:spLocks noGrp="1"/>
          </p:cNvSpPr>
          <p:nvPr>
            <p:ph sz="quarter" idx="1"/>
          </p:nvPr>
        </p:nvSpPr>
        <p:spPr/>
        <p:txBody>
          <a:bodyPr>
            <a:normAutofit fontScale="70000" lnSpcReduction="20000"/>
          </a:bodyPr>
          <a:lstStyle/>
          <a:p>
            <a:pPr algn="just">
              <a:buNone/>
            </a:pPr>
            <a:r>
              <a:rPr lang="el-GR" b="1" u="sng" dirty="0" smtClean="0"/>
              <a:t>ΠΟΝΟΣ</a:t>
            </a:r>
            <a:r>
              <a:rPr lang="el-GR" dirty="0" smtClean="0"/>
              <a:t/>
            </a:r>
            <a:br>
              <a:rPr lang="el-GR" dirty="0" smtClean="0"/>
            </a:br>
            <a:r>
              <a:rPr lang="el-GR" dirty="0" smtClean="0"/>
              <a:t/>
            </a:r>
            <a:br>
              <a:rPr lang="el-GR" dirty="0" smtClean="0"/>
            </a:br>
            <a:endParaRPr lang="el-GR" dirty="0" smtClean="0"/>
          </a:p>
          <a:p>
            <a:pPr algn="just"/>
            <a:r>
              <a:rPr lang="el-GR" dirty="0" smtClean="0"/>
              <a:t>Η </a:t>
            </a:r>
            <a:r>
              <a:rPr lang="el-GR" dirty="0" smtClean="0"/>
              <a:t>συνηθέστερη αιτία εντοπισμού πόνου στο </a:t>
            </a:r>
            <a:r>
              <a:rPr lang="el-GR" b="1" dirty="0" smtClean="0"/>
              <a:t>ανώτερο ουροποιητικό</a:t>
            </a:r>
            <a:r>
              <a:rPr lang="el-GR" dirty="0" smtClean="0"/>
              <a:t>, είναι ο κωλικός του </a:t>
            </a:r>
            <a:r>
              <a:rPr lang="el-GR" dirty="0" smtClean="0"/>
              <a:t>νεφρού. </a:t>
            </a:r>
            <a:r>
              <a:rPr lang="el-GR" dirty="0" smtClean="0"/>
              <a:t>Οφείλεται σε λιθίαση (πέτρες), σε απόφραξη από αίμα (</a:t>
            </a:r>
            <a:r>
              <a:rPr lang="el-GR" dirty="0" err="1" smtClean="0"/>
              <a:t>αιμοπήγματα</a:t>
            </a:r>
            <a:r>
              <a:rPr lang="el-GR" dirty="0" smtClean="0"/>
              <a:t>) και σε στραγγαλισμό του ουρητήρα από νεοπλασίες.</a:t>
            </a:r>
            <a:br>
              <a:rPr lang="el-GR" dirty="0" smtClean="0"/>
            </a:br>
            <a:r>
              <a:rPr lang="el-GR" dirty="0" smtClean="0"/>
              <a:t>Συνοδεύεται από εφίδρωση, ναυτία με εμέτους και μετεωρισμό της κοιλιάς (φούσκωμα) και συνήθως ξεκινάει </a:t>
            </a:r>
            <a:r>
              <a:rPr lang="el-GR" dirty="0" smtClean="0"/>
              <a:t>απότομα.</a:t>
            </a:r>
            <a:r>
              <a:rPr lang="el-GR" dirty="0" smtClean="0"/>
              <a:t/>
            </a:r>
            <a:br>
              <a:rPr lang="el-GR" dirty="0" smtClean="0"/>
            </a:br>
            <a:endParaRPr lang="el-GR" dirty="0" smtClean="0"/>
          </a:p>
          <a:p>
            <a:pPr algn="just"/>
            <a:r>
              <a:rPr lang="el-GR" dirty="0" smtClean="0"/>
              <a:t>Ο </a:t>
            </a:r>
            <a:r>
              <a:rPr lang="el-GR" dirty="0" smtClean="0"/>
              <a:t>εντοπισμός πόνου στο </a:t>
            </a:r>
            <a:r>
              <a:rPr lang="el-GR" b="1" dirty="0" smtClean="0"/>
              <a:t>κατώτερο ουροποιητικό</a:t>
            </a:r>
            <a:r>
              <a:rPr lang="el-GR" dirty="0" smtClean="0"/>
              <a:t>, μπορεί να πηγάζει από διάφορα </a:t>
            </a:r>
            <a:r>
              <a:rPr lang="el-GR" dirty="0" smtClean="0"/>
              <a:t>αίτια όπως: </a:t>
            </a:r>
            <a:r>
              <a:rPr lang="el-GR" dirty="0" err="1" smtClean="0"/>
              <a:t>υπερδιάταση</a:t>
            </a:r>
            <a:r>
              <a:rPr lang="el-GR" dirty="0" smtClean="0"/>
              <a:t> της ουροδόχου κύστεως λόγω οξείας επίσχεσης ούρων. Επίσης, από φλεγμονές της ουροδόχου κύστεως (κυστίτιδα), από λιθίαση της κύστεως ή του ουρητήρα και από φλεγμονές του προστάτη (οξεία προστατίτιδα). Ακόμη, μπορεί να οφείλεται σε καρκίνο του προστάτη ή της κύστεως, σε οξεία ή χρόνια </a:t>
            </a:r>
            <a:r>
              <a:rPr lang="el-GR" dirty="0" err="1" smtClean="0"/>
              <a:t>ορχεοεπιδιδυμίτιδα</a:t>
            </a:r>
            <a:r>
              <a:rPr lang="el-GR" dirty="0" smtClean="0"/>
              <a:t>, συστροφή του όρχεως, τραυματισμούς και αιματώματα του όρχεως.</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ΑΙΜΑΤΟΥΡΙΑ</a:t>
            </a:r>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Η </a:t>
            </a:r>
            <a:r>
              <a:rPr lang="el-GR" dirty="0" smtClean="0"/>
              <a:t>αιματουρία μπορεί να είναι μικροσκοπική ή </a:t>
            </a:r>
            <a:r>
              <a:rPr lang="el-GR" dirty="0" smtClean="0"/>
              <a:t>μακροσκοπική, </a:t>
            </a:r>
            <a:r>
              <a:rPr lang="el-GR" dirty="0" smtClean="0"/>
              <a:t>ανώδυνη (κυρίως νεοπλάσματα) ή επώδυνη (κυρίως λιθίαση), μικρή ή μεγάλη.</a:t>
            </a:r>
            <a:br>
              <a:rPr lang="el-GR" dirty="0" smtClean="0"/>
            </a:br>
            <a:endParaRPr lang="el-GR" dirty="0" smtClean="0"/>
          </a:p>
          <a:p>
            <a:r>
              <a:rPr lang="el-GR" dirty="0" smtClean="0"/>
              <a:t>Σε </a:t>
            </a:r>
            <a:r>
              <a:rPr lang="el-GR" dirty="0" smtClean="0"/>
              <a:t>περίπτωση δε, σχηματισμού </a:t>
            </a:r>
            <a:r>
              <a:rPr lang="el-GR" dirty="0" err="1" smtClean="0"/>
              <a:t>αιμοπηγμάτων</a:t>
            </a:r>
            <a:r>
              <a:rPr lang="el-GR" dirty="0" smtClean="0"/>
              <a:t>, το αίμα, είναι τόσο πολύ που δεν προλαβαίνει να αραιωθεί από τα ούρα και πήζει στο αποχετευτικό σύστημα</a:t>
            </a:r>
            <a:r>
              <a:rPr lang="el-GR" dirty="0" smtClean="0"/>
              <a:t>.</a:t>
            </a:r>
          </a:p>
          <a:p>
            <a:pPr fontAlgn="base"/>
            <a:r>
              <a:rPr lang="el-GR" b="1" dirty="0" smtClean="0"/>
              <a:t>ΠΡΟΕΛΕΥΣΗ ΤΗΣ ΑΙΜΑΤΟΥΡΙΑΣ</a:t>
            </a:r>
            <a:r>
              <a:rPr lang="el-GR" dirty="0" smtClean="0"/>
              <a:t/>
            </a:r>
            <a:br>
              <a:rPr lang="el-GR" dirty="0" smtClean="0"/>
            </a:br>
            <a:r>
              <a:rPr lang="el-GR" dirty="0" smtClean="0"/>
              <a:t>Η αιματουρία μπορεί να προέρχεται από μια σειρά παθήσεων και συγκεκριμένα:</a:t>
            </a:r>
          </a:p>
          <a:p>
            <a:pPr fontAlgn="base"/>
            <a:r>
              <a:rPr lang="el-GR" dirty="0" smtClean="0"/>
              <a:t>·    Παθήσεις των νεφρών (πέτρες, καρκίνος, τραυματισμοί)</a:t>
            </a:r>
          </a:p>
          <a:p>
            <a:pPr fontAlgn="base"/>
            <a:r>
              <a:rPr lang="el-GR" dirty="0" smtClean="0"/>
              <a:t>·    Παθήσεις των ουρητήρων (πέτρες, όγκος ουρητήρα)</a:t>
            </a:r>
          </a:p>
          <a:p>
            <a:pPr fontAlgn="base"/>
            <a:r>
              <a:rPr lang="el-GR" dirty="0" smtClean="0"/>
              <a:t>·    Παθήσεις της ουροδόχου κύστεως (λιθίαση, καρκίνος, μικροβιακή φλεγμονή, παράσιτα)</a:t>
            </a:r>
          </a:p>
          <a:p>
            <a:pPr fontAlgn="base"/>
            <a:r>
              <a:rPr lang="el-GR" dirty="0" smtClean="0"/>
              <a:t>·    Παθήσεις του προστάτη (υπερπλασία προστάτη, καρκίνος </a:t>
            </a:r>
            <a:r>
              <a:rPr lang="el-GR" dirty="0" err="1" smtClean="0"/>
              <a:t>προστάτου</a:t>
            </a:r>
            <a:r>
              <a:rPr lang="el-GR" dirty="0" smtClean="0"/>
              <a:t>, οξεία ή χρόνια προστατίτιδα)</a:t>
            </a:r>
          </a:p>
          <a:p>
            <a:pPr fontAlgn="base"/>
            <a:r>
              <a:rPr lang="el-GR" dirty="0" smtClean="0"/>
              <a:t>·    Τραυματισμοί της ουρήθρας</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ΠΥΟΥΡΙΑ</a:t>
            </a:r>
            <a:endParaRPr lang="el-GR" dirty="0"/>
          </a:p>
        </p:txBody>
      </p:sp>
      <p:sp>
        <p:nvSpPr>
          <p:cNvPr id="3" name="2 - Θέση περιεχομένου"/>
          <p:cNvSpPr>
            <a:spLocks noGrp="1"/>
          </p:cNvSpPr>
          <p:nvPr>
            <p:ph sz="quarter" idx="1"/>
          </p:nvPr>
        </p:nvSpPr>
        <p:spPr/>
        <p:txBody>
          <a:bodyPr>
            <a:normAutofit/>
          </a:bodyPr>
          <a:lstStyle/>
          <a:p>
            <a:pPr algn="just"/>
            <a:r>
              <a:rPr lang="el-GR" dirty="0" smtClean="0"/>
              <a:t>Πυουρία</a:t>
            </a:r>
            <a:r>
              <a:rPr lang="el-GR" dirty="0" smtClean="0"/>
              <a:t>, είναι η παρουσία πύου στα ούρα και μπορεί να είναι μακροσκοπική (θολά ούρα) ή μικροσκοπική (διαυγή ούρα</a:t>
            </a:r>
            <a:r>
              <a:rPr lang="el-GR" dirty="0" smtClean="0"/>
              <a:t>).</a:t>
            </a:r>
          </a:p>
          <a:p>
            <a:pPr algn="just"/>
            <a:r>
              <a:rPr lang="el-GR" dirty="0" smtClean="0"/>
              <a:t>Η </a:t>
            </a:r>
            <a:r>
              <a:rPr lang="el-GR" dirty="0" smtClean="0"/>
              <a:t>πυουρία, μπορεί να προκληθεί από φλεγμονή σε κάποια τμήματα του ουροποιητικού συστήματος, ενώ ταυτόχρονα, μπορεί να συνυπάρχουν συμπτώματα όπως πυρετός, πόνος, συχνουρία και αίσθημα καύσου κατά την </a:t>
            </a:r>
            <a:r>
              <a:rPr lang="el-GR" dirty="0" smtClean="0"/>
              <a:t>ούρηση.</a:t>
            </a:r>
          </a:p>
          <a:p>
            <a:pPr algn="just"/>
            <a:r>
              <a:rPr lang="el-GR" dirty="0" smtClean="0"/>
              <a:t>Τα </a:t>
            </a:r>
            <a:r>
              <a:rPr lang="el-GR" dirty="0" smtClean="0"/>
              <a:t>συχνότερα αίτια της πυουρίας, είναι οι ουρολοιμώξεις και η υπερτροφία του </a:t>
            </a:r>
            <a:r>
              <a:rPr lang="el-GR" dirty="0" smtClean="0"/>
              <a:t>προστάτη</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Λιθίαση ουροποιητικού</a:t>
            </a:r>
            <a:endParaRPr lang="el-GR" dirty="0"/>
          </a:p>
        </p:txBody>
      </p:sp>
      <p:sp>
        <p:nvSpPr>
          <p:cNvPr id="3" name="2 - Θέση περιεχομένου"/>
          <p:cNvSpPr>
            <a:spLocks noGrp="1"/>
          </p:cNvSpPr>
          <p:nvPr>
            <p:ph sz="quarter" idx="1"/>
          </p:nvPr>
        </p:nvSpPr>
        <p:spPr/>
        <p:txBody>
          <a:bodyPr>
            <a:normAutofit fontScale="92500" lnSpcReduction="10000"/>
          </a:bodyPr>
          <a:lstStyle/>
          <a:p>
            <a:pPr algn="just"/>
            <a:r>
              <a:rPr lang="el-GR" dirty="0" smtClean="0"/>
              <a:t>Η</a:t>
            </a:r>
            <a:r>
              <a:rPr lang="el-GR" dirty="0" smtClean="0"/>
              <a:t> </a:t>
            </a:r>
            <a:r>
              <a:rPr lang="el-GR" dirty="0" smtClean="0"/>
              <a:t>δημιουργία λίθου ή λίθων μέσα στην αποχετευτική μοίρα του ουροποιητικού συστήματος (</a:t>
            </a:r>
            <a:r>
              <a:rPr lang="el-GR" dirty="0" err="1" smtClean="0"/>
              <a:t>πυελοκαλυκικό</a:t>
            </a:r>
            <a:r>
              <a:rPr lang="el-GR" dirty="0" smtClean="0"/>
              <a:t> σύστημα του νεφρού, </a:t>
            </a:r>
            <a:r>
              <a:rPr lang="el-GR" dirty="0" err="1" smtClean="0"/>
              <a:t>ουτητήρας</a:t>
            </a:r>
            <a:r>
              <a:rPr lang="el-GR" dirty="0" smtClean="0"/>
              <a:t>, ουροδόχος κύστη, ουρήθρα). </a:t>
            </a:r>
            <a:endParaRPr lang="el-GR" dirty="0" smtClean="0"/>
          </a:p>
          <a:p>
            <a:pPr algn="just"/>
            <a:r>
              <a:rPr lang="el-GR" dirty="0" smtClean="0"/>
              <a:t>Είναι </a:t>
            </a:r>
            <a:r>
              <a:rPr lang="el-GR" dirty="0" smtClean="0"/>
              <a:t>η τρίτη κατά σειρά συχνότητας πάθηση του ουροποιητικού στον άνθρωπο, μετά τις ουρολοιμώξεις και τις παθήσεις του προστάτη. </a:t>
            </a:r>
            <a:endParaRPr lang="el-GR" dirty="0" smtClean="0"/>
          </a:p>
          <a:p>
            <a:pPr algn="just"/>
            <a:r>
              <a:rPr lang="el-GR" dirty="0" smtClean="0"/>
              <a:t>Ανάλογα </a:t>
            </a:r>
            <a:r>
              <a:rPr lang="el-GR" dirty="0" smtClean="0"/>
              <a:t>λοιπόν με την εντόπιση, έχουμε λιθίαση των νεφρών (νεφρολιθίαση), λιθίαση των ουρητήρων (των σωλήνων που μεταφέρουν τα ούρα από τα νεφρά στην ουροδόχο κύστη), λιθίαση της ουροδόχου κύστης και τέλος λιθίαση της </a:t>
            </a:r>
            <a:r>
              <a:rPr lang="el-GR" dirty="0" smtClean="0"/>
              <a:t>ουρήθρας</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 Συμπτώματα </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Ε</a:t>
            </a:r>
            <a:r>
              <a:rPr lang="el-GR" dirty="0" smtClean="0"/>
              <a:t>μφανίζονται</a:t>
            </a:r>
            <a:r>
              <a:rPr lang="el-GR" dirty="0" smtClean="0"/>
              <a:t>, όταν κάποιος λίθος βρεθεί μέσα στον ουρητήρα με αποτέλεσμα να εμποδίζει τη ροή των ούρων από τα νεφρά. </a:t>
            </a:r>
            <a:endParaRPr lang="el-GR" dirty="0" smtClean="0"/>
          </a:p>
          <a:p>
            <a:r>
              <a:rPr lang="el-GR" dirty="0" smtClean="0"/>
              <a:t>Το </a:t>
            </a:r>
            <a:r>
              <a:rPr lang="el-GR" dirty="0" smtClean="0"/>
              <a:t>συνηθέστερο </a:t>
            </a:r>
            <a:r>
              <a:rPr lang="el-GR" dirty="0" smtClean="0"/>
              <a:t>είναι έντονος </a:t>
            </a:r>
            <a:r>
              <a:rPr lang="el-GR" dirty="0" smtClean="0"/>
              <a:t>πόνος στην περιοχή των νεφρών, που μπορεί να αντανακλά στην κοιλιά, στην κύστη ή στα έξω γεννητικά όργανα. </a:t>
            </a:r>
            <a:endParaRPr lang="el-GR" dirty="0" smtClean="0"/>
          </a:p>
          <a:p>
            <a:r>
              <a:rPr lang="el-GR" dirty="0" smtClean="0"/>
              <a:t>Ο </a:t>
            </a:r>
            <a:r>
              <a:rPr lang="el-GR" b="1" dirty="0" smtClean="0"/>
              <a:t>πόνος</a:t>
            </a:r>
            <a:r>
              <a:rPr lang="el-GR" dirty="0" smtClean="0"/>
              <a:t> συνήθως εμφανίζεται ξαφνικά, δεν ανακουφίζεται με την αλλαγή θέσης και συχνά συνοδεύεται από τάση για εμετό (</a:t>
            </a:r>
            <a:r>
              <a:rPr lang="el-GR" b="1" dirty="0" smtClean="0"/>
              <a:t>ναυτία</a:t>
            </a:r>
            <a:r>
              <a:rPr lang="el-GR" dirty="0" smtClean="0"/>
              <a:t>) ή και εμετό</a:t>
            </a:r>
            <a:r>
              <a:rPr lang="el-GR" dirty="0" smtClean="0"/>
              <a:t>.</a:t>
            </a:r>
          </a:p>
          <a:p>
            <a:r>
              <a:rPr lang="el-GR" dirty="0" smtClean="0"/>
              <a:t> </a:t>
            </a:r>
            <a:r>
              <a:rPr lang="el-GR" dirty="0" smtClean="0"/>
              <a:t>Συνήθως, υπάρχει </a:t>
            </a:r>
            <a:r>
              <a:rPr lang="el-GR" b="1" dirty="0" smtClean="0"/>
              <a:t>αιματουρία</a:t>
            </a:r>
            <a:r>
              <a:rPr lang="el-GR" dirty="0" smtClean="0"/>
              <a:t> που είναι μικροσκοπική και ανακαλύπτεται στη γενική ούρων και σπάνια μακροσκοπική, που φαίνεται κατά την ούρηση. </a:t>
            </a:r>
            <a:endParaRPr lang="el-GR" dirty="0" smtClean="0"/>
          </a:p>
          <a:p>
            <a:r>
              <a:rPr lang="el-GR" dirty="0" smtClean="0"/>
              <a:t>Μερικές </a:t>
            </a:r>
            <a:r>
              <a:rPr lang="el-GR" dirty="0" smtClean="0"/>
              <a:t>φορές, που συνυπάρχει ουρολοίμωξη, η λιθίαση μπορεί να παρουσιαστεί με συμπτώματα, όπως ρίγος, πυρετός, κόπωση, </a:t>
            </a:r>
            <a:r>
              <a:rPr lang="el-GR" dirty="0" err="1" smtClean="0"/>
              <a:t>δυσουρικά</a:t>
            </a:r>
            <a:r>
              <a:rPr lang="el-GR" dirty="0" smtClean="0"/>
              <a:t> ενοχλήματα και πόνος στα νεφρά. </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Διάγνωση</a:t>
            </a:r>
            <a:endParaRPr lang="el-GR" dirty="0"/>
          </a:p>
        </p:txBody>
      </p:sp>
      <p:sp>
        <p:nvSpPr>
          <p:cNvPr id="3" name="2 - Θέση περιεχομένου"/>
          <p:cNvSpPr>
            <a:spLocks noGrp="1"/>
          </p:cNvSpPr>
          <p:nvPr>
            <p:ph sz="quarter" idx="1"/>
          </p:nvPr>
        </p:nvSpPr>
        <p:spPr/>
        <p:txBody>
          <a:bodyPr>
            <a:normAutofit lnSpcReduction="10000"/>
          </a:bodyPr>
          <a:lstStyle/>
          <a:p>
            <a:r>
              <a:rPr lang="el-GR" dirty="0" smtClean="0"/>
              <a:t>Ι</a:t>
            </a:r>
            <a:r>
              <a:rPr lang="el-GR" dirty="0" smtClean="0"/>
              <a:t>στορικό</a:t>
            </a:r>
            <a:r>
              <a:rPr lang="el-GR" dirty="0" smtClean="0"/>
              <a:t>, </a:t>
            </a:r>
            <a:r>
              <a:rPr lang="el-GR" dirty="0" smtClean="0"/>
              <a:t> </a:t>
            </a:r>
            <a:r>
              <a:rPr lang="el-GR" dirty="0" smtClean="0"/>
              <a:t>κλινική εξέταση </a:t>
            </a:r>
            <a:endParaRPr lang="el-GR" dirty="0" smtClean="0"/>
          </a:p>
          <a:p>
            <a:r>
              <a:rPr lang="el-GR" dirty="0" smtClean="0"/>
              <a:t>Α</a:t>
            </a:r>
            <a:r>
              <a:rPr lang="el-GR" dirty="0" smtClean="0"/>
              <a:t>παραίτητο </a:t>
            </a:r>
            <a:r>
              <a:rPr lang="el-GR" dirty="0" smtClean="0"/>
              <a:t>εργαστηριακό και απεικονιστικό έλεγχο. </a:t>
            </a:r>
            <a:endParaRPr lang="el-GR" dirty="0" smtClean="0"/>
          </a:p>
          <a:p>
            <a:pPr algn="just"/>
            <a:r>
              <a:rPr lang="el-GR" dirty="0" smtClean="0"/>
              <a:t>Το </a:t>
            </a:r>
            <a:r>
              <a:rPr lang="el-GR" dirty="0" smtClean="0"/>
              <a:t>ιστορικό και η κλινική εξέταση θέτουν την υποψία λιθίασης στον ουρολόγο και οι διαγνωστικές εξετάσεις έχουν ως σκοπό την επιβεβαίωση της διάγνωσης, τη διερεύνηση της λειτουργικότητας και μορφολογίας του ουροποιητικού συστήματος και την ανίχνευση πιθανών αιτιολογικών παραγόντων που είναι υπεύθυνοι για το σχηματισμό λίθων. </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Δικαιοσύνη">
  <a:themeElements>
    <a:clrScheme name="Δικαιοσύνη">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17</TotalTime>
  <Words>742</Words>
  <Application>Microsoft Office PowerPoint</Application>
  <PresentationFormat>Προβολή στην οθόνη (4:3)</PresentationFormat>
  <Paragraphs>55</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Δικαιοσύνη</vt:lpstr>
      <vt:lpstr>Παθήσεις Ουροποιητικού</vt:lpstr>
      <vt:lpstr>Συμπτώματα</vt:lpstr>
      <vt:lpstr>ΣΥΣΤΗΜΑΤΙΚΕΣ ΕΚΔΗΛΩΣΕΙΣ </vt:lpstr>
      <vt:lpstr>ΤΟΠΙΚΑ ΣΥΜΠΤΩΜΑΤΑ</vt:lpstr>
      <vt:lpstr>ΑΙΜΑΤΟΥΡΙΑ</vt:lpstr>
      <vt:lpstr>ΠΥΟΥΡΙΑ</vt:lpstr>
      <vt:lpstr>Λιθίαση ουροποιητικού</vt:lpstr>
      <vt:lpstr> Συμπτώματα </vt:lpstr>
      <vt:lpstr>Διάγνωση</vt:lpstr>
      <vt:lpstr>Απεικονιστικός έλεγχος</vt:lpstr>
      <vt:lpstr>Εργαστηριακός έλεγχος</vt:lpstr>
      <vt:lpstr>Αντιμετώπιση</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Παθήσεις Ουροποιητικού</dc:title>
  <dc:creator>LAGA</dc:creator>
  <cp:lastModifiedBy>LAGA</cp:lastModifiedBy>
  <cp:revision>13</cp:revision>
  <dcterms:created xsi:type="dcterms:W3CDTF">2022-01-03T20:58:46Z</dcterms:created>
  <dcterms:modified xsi:type="dcterms:W3CDTF">2022-01-03T21:16:03Z</dcterms:modified>
</cp:coreProperties>
</file>