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75" r:id="rId6"/>
    <p:sldId id="260" r:id="rId7"/>
    <p:sldId id="261" r:id="rId8"/>
    <p:sldId id="263" r:id="rId9"/>
    <p:sldId id="273" r:id="rId10"/>
    <p:sldId id="264" r:id="rId11"/>
    <p:sldId id="265" r:id="rId12"/>
    <p:sldId id="274" r:id="rId13"/>
    <p:sldId id="266" r:id="rId14"/>
    <p:sldId id="267" r:id="rId15"/>
    <p:sldId id="268" r:id="rId16"/>
    <p:sldId id="269" r:id="rId17"/>
    <p:sldId id="270" r:id="rId18"/>
    <p:sldId id="262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Φωτεινό στυλ 1 - Έμφαση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6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Ορθογώνιο τρίγωνο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grpSp>
        <p:nvGrpSpPr>
          <p:cNvPr id="2" name="1 - Ομάδα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- Ελεύθερη σχεδίαση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- Ελεύθερη σχεδίαση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- Ελεύθερη σχεδίαση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- Ευθεία γραμμή σύνδεσης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EE6E027-4BC4-416E-B44D-D48CF0166B27}" type="datetimeFigureOut">
              <a:rPr lang="el-GR" smtClean="0"/>
              <a:pPr/>
              <a:t>17/3/2020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A2F82CE-2DA2-445D-BEF1-D37A3E01C40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E6E027-4BC4-416E-B44D-D48CF0166B27}" type="datetimeFigureOut">
              <a:rPr lang="el-GR" smtClean="0"/>
              <a:pPr/>
              <a:t>17/3/2020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2F82CE-2DA2-445D-BEF1-D37A3E01C40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E6E027-4BC4-416E-B44D-D48CF0166B27}" type="datetimeFigureOut">
              <a:rPr lang="el-GR" smtClean="0"/>
              <a:pPr/>
              <a:t>17/3/2020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2F82CE-2DA2-445D-BEF1-D37A3E01C40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E6E027-4BC4-416E-B44D-D48CF0166B27}" type="datetimeFigureOut">
              <a:rPr lang="el-GR" smtClean="0"/>
              <a:pPr/>
              <a:t>17/3/2020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2F82CE-2DA2-445D-BEF1-D37A3E01C40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E6E027-4BC4-416E-B44D-D48CF0166B27}" type="datetimeFigureOut">
              <a:rPr lang="el-GR" smtClean="0"/>
              <a:pPr/>
              <a:t>17/3/2020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2F82CE-2DA2-445D-BEF1-D37A3E01C40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Διάσημα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- Διάσημα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E6E027-4BC4-416E-B44D-D48CF0166B27}" type="datetimeFigureOut">
              <a:rPr lang="el-GR" smtClean="0"/>
              <a:pPr/>
              <a:t>17/3/2020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2F82CE-2DA2-445D-BEF1-D37A3E01C40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E6E027-4BC4-416E-B44D-D48CF0166B27}" type="datetimeFigureOut">
              <a:rPr lang="el-GR" smtClean="0"/>
              <a:pPr/>
              <a:t>17/3/2020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2F82CE-2DA2-445D-BEF1-D37A3E01C40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E6E027-4BC4-416E-B44D-D48CF0166B27}" type="datetimeFigureOut">
              <a:rPr lang="el-GR" smtClean="0"/>
              <a:pPr/>
              <a:t>17/3/2020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2F82CE-2DA2-445D-BEF1-D37A3E01C40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E6E027-4BC4-416E-B44D-D48CF0166B27}" type="datetimeFigureOut">
              <a:rPr lang="el-GR" smtClean="0"/>
              <a:pPr/>
              <a:t>17/3/2020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2F82CE-2DA2-445D-BEF1-D37A3E01C40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EE6E027-4BC4-416E-B44D-D48CF0166B27}" type="datetimeFigureOut">
              <a:rPr lang="el-GR" smtClean="0"/>
              <a:pPr/>
              <a:t>17/3/2020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2F82CE-2DA2-445D-BEF1-D37A3E01C40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EE6E027-4BC4-416E-B44D-D48CF0166B27}" type="datetimeFigureOut">
              <a:rPr lang="el-GR" smtClean="0"/>
              <a:pPr/>
              <a:t>17/3/2020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A2F82CE-2DA2-445D-BEF1-D37A3E01C40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- Ελεύθερη σχεδίαση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- Ορθογώνιο τρίγωνο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- Διάσημα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- Διάσημα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Ελεύθερη σχεδίαση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- Ελεύθερη σχεδίαση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- Ορθογώνιο τρίγωνο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- Ευθεία γραμμή σύνδεσης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EE6E027-4BC4-416E-B44D-D48CF0166B27}" type="datetimeFigureOut">
              <a:rPr lang="el-GR" smtClean="0"/>
              <a:pPr/>
              <a:t>17/3/2020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A2F82CE-2DA2-445D-BEF1-D37A3E01C40A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filetech.gr/students4europe/books/Pws%20leitourgei%20i%20EE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xpatsinbrussels.be/fr/annonces/activites/european-institutions-open-day-2016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pedia.moussis.eu/books/Book_2/2/4/1/?all=1" TargetMode="External"/><Relationship Id="rId2" Type="http://schemas.openxmlformats.org/officeDocument/2006/relationships/hyperlink" Target="https://europa.eu/european-union/about-eu/institutions-bodies_e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xpatsinbrussels.be/fr/annonces/activites/european-institutions-open-day-2016" TargetMode="External"/><Relationship Id="rId4" Type="http://schemas.openxmlformats.org/officeDocument/2006/relationships/hyperlink" Target="http://www.filetech.gr/students4europe/books/Pws%20leitourgei%20i%20EE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parl.europa.eu/visiting/en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europa.eu/european-union/about-eu/institutions-bodies_e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1340768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600" smtClean="0">
                <a:solidFill>
                  <a:sysClr val="windowText" lastClr="000000"/>
                </a:solidFill>
              </a:rPr>
              <a:t>Συνάντηση 11.</a:t>
            </a:r>
            <a:r>
              <a:rPr lang="el-GR" sz="3600" baseline="30000" smtClean="0">
                <a:solidFill>
                  <a:sysClr val="windowText" lastClr="000000"/>
                </a:solidFill>
              </a:rPr>
              <a:t>η</a:t>
            </a:r>
            <a:r>
              <a:rPr lang="el-GR" sz="3600" smtClean="0">
                <a:solidFill>
                  <a:sysClr val="windowText" lastClr="000000"/>
                </a:solidFill>
              </a:rPr>
              <a:t> </a:t>
            </a:r>
            <a:r>
              <a:rPr lang="el-GR" sz="3600" dirty="0" smtClean="0">
                <a:solidFill>
                  <a:sysClr val="windowText" lastClr="000000"/>
                </a:solidFill>
              </a:rPr>
              <a:t>Τα Θεσμικά όργανα της Ευρωπαϊκής Ένωσης</a:t>
            </a:r>
            <a:endParaRPr lang="el-GR" sz="3600" dirty="0">
              <a:solidFill>
                <a:sysClr val="windowText" lastClr="000000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0" y="1556792"/>
            <a:ext cx="4427984" cy="3384376"/>
          </a:xfrm>
        </p:spPr>
        <p:txBody>
          <a:bodyPr>
            <a:noAutofit/>
          </a:bodyPr>
          <a:lstStyle/>
          <a:p>
            <a:pPr algn="ctr"/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r>
              <a:rPr lang="el-GR" sz="2400" dirty="0" smtClean="0">
                <a:solidFill>
                  <a:schemeClr val="accent4">
                    <a:lumMod val="50000"/>
                  </a:schemeClr>
                </a:solidFill>
              </a:rPr>
              <a:t>21/5/2020</a:t>
            </a:r>
            <a:endParaRPr lang="el-GR" sz="2400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0" y="5657671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Κείμενο από τις πρώην φοιτήτριες του ΤΕΕΑΠΗ Αποστολάκη </a:t>
            </a:r>
            <a:r>
              <a:rPr lang="el-GR" sz="2400" b="1" dirty="0" smtClean="0"/>
              <a:t>Αφροδίτη </a:t>
            </a:r>
          </a:p>
          <a:p>
            <a:pPr algn="ctr"/>
            <a:r>
              <a:rPr lang="el-GR" sz="2400" b="1" dirty="0" smtClean="0"/>
              <a:t>Σαμαρτζή </a:t>
            </a:r>
            <a:r>
              <a:rPr lang="el-GR" sz="2400" b="1" dirty="0" smtClean="0"/>
              <a:t>Ελένη</a:t>
            </a:r>
            <a:endParaRPr lang="el-GR" sz="2400" b="1" dirty="0" smtClean="0"/>
          </a:p>
        </p:txBody>
      </p:sp>
      <p:pic>
        <p:nvPicPr>
          <p:cNvPr id="6" name="5 - Εικόνα" descr="20120507PHT00106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1628800"/>
            <a:ext cx="493204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l-GR" dirty="0" smtClean="0"/>
              <a:t>συμβουλευτικό όργανο αποτελούμενο από εκπροσώπους των αρχών τοπικής αυτοδιοίκησης και περιφερειακής διοίκησης της Ευρώπης.</a:t>
            </a:r>
          </a:p>
          <a:p>
            <a:endParaRPr lang="el-GR" dirty="0" smtClean="0"/>
          </a:p>
          <a:p>
            <a:r>
              <a:rPr lang="el-GR" dirty="0" smtClean="0"/>
              <a:t> Η γνώμη της </a:t>
            </a:r>
            <a:r>
              <a:rPr lang="el-GR" dirty="0" err="1" smtClean="0"/>
              <a:t>ΕτΠ</a:t>
            </a:r>
            <a:r>
              <a:rPr lang="el-GR" dirty="0" smtClean="0"/>
              <a:t> πρέπει να ζητείται πριν από τη λήψη αποφάσεων της ΕΕ για θέματα όπως:</a:t>
            </a:r>
          </a:p>
          <a:p>
            <a:pPr>
              <a:buNone/>
            </a:pPr>
            <a:endParaRPr lang="el-GR" dirty="0" smtClean="0"/>
          </a:p>
          <a:p>
            <a:pPr lvl="1"/>
            <a:r>
              <a:rPr lang="el-GR" dirty="0" smtClean="0"/>
              <a:t>η περιφερειακή πολιτική</a:t>
            </a:r>
          </a:p>
          <a:p>
            <a:pPr lvl="1"/>
            <a:r>
              <a:rPr lang="el-GR" dirty="0" smtClean="0"/>
              <a:t>το περιβάλλον</a:t>
            </a:r>
          </a:p>
          <a:p>
            <a:pPr lvl="1"/>
            <a:r>
              <a:rPr lang="el-GR" dirty="0" smtClean="0"/>
              <a:t>ο πολιτισμός</a:t>
            </a:r>
          </a:p>
          <a:p>
            <a:pPr lvl="1"/>
            <a:r>
              <a:rPr lang="el-GR" dirty="0" smtClean="0"/>
              <a:t>η εκπαίδευση </a:t>
            </a:r>
          </a:p>
          <a:p>
            <a:pPr lvl="1"/>
            <a:r>
              <a:rPr lang="el-GR" dirty="0" smtClean="0"/>
              <a:t>οι μεταφορές</a:t>
            </a:r>
          </a:p>
          <a:p>
            <a:pPr lvl="1"/>
            <a:endParaRPr lang="el-GR" dirty="0" smtClean="0"/>
          </a:p>
          <a:p>
            <a:r>
              <a:rPr lang="el-GR" dirty="0" smtClean="0"/>
              <a:t>Στην </a:t>
            </a:r>
            <a:r>
              <a:rPr lang="el-GR" dirty="0" err="1" smtClean="0"/>
              <a:t>ΕτΠ</a:t>
            </a:r>
            <a:r>
              <a:rPr lang="el-GR" dirty="0" smtClean="0"/>
              <a:t> εκπροσωπούνται τέσσερις πολιτικές ομάδες</a:t>
            </a:r>
          </a:p>
          <a:p>
            <a:pPr>
              <a:buNone/>
            </a:pPr>
            <a:endParaRPr lang="el-GR" dirty="0" smtClean="0"/>
          </a:p>
          <a:p>
            <a:pPr lvl="1"/>
            <a:r>
              <a:rPr lang="el-GR" dirty="0" smtClean="0"/>
              <a:t>το Ευρωπαϊκό Λαϊκό Κόμμα</a:t>
            </a:r>
          </a:p>
          <a:p>
            <a:pPr lvl="1"/>
            <a:r>
              <a:rPr lang="el-GR" dirty="0" smtClean="0"/>
              <a:t>το Ευρωπαϊκό Σοσιαλιστικό Κόμμα</a:t>
            </a:r>
          </a:p>
          <a:p>
            <a:pPr lvl="1"/>
            <a:r>
              <a:rPr lang="el-GR" dirty="0" smtClean="0"/>
              <a:t>το Ευρωπαϊκό Κόμμα των Φιλελεύθερων Δημοκρατών και Μεταρρυθμιστών</a:t>
            </a:r>
          </a:p>
          <a:p>
            <a:pPr lvl="1"/>
            <a:r>
              <a:rPr lang="el-GR" dirty="0" smtClean="0"/>
              <a:t>η Ένωση για την Ευρώπη των Εθνών — Ευρωπαϊκή Συμμαχία. </a:t>
            </a: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ysClr val="windowText" lastClr="000000"/>
                </a:solidFill>
              </a:rPr>
              <a:t>7. Επιτροπή των Περιφερειών</a:t>
            </a:r>
            <a:endParaRPr lang="el-GR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1800" dirty="0" smtClean="0"/>
              <a:t>Η ΕΤΕ είναι μη κερδοσκοπικός, αυτοχρηματοδοτούμενος οργανισμός που χρηματοδοτείται με δανεισμό από τις κεφαλαιαγορές.</a:t>
            </a:r>
            <a:endParaRPr lang="en-US" sz="1800" dirty="0" smtClean="0"/>
          </a:p>
          <a:p>
            <a:endParaRPr lang="el-GR" sz="1800" dirty="0" smtClean="0"/>
          </a:p>
          <a:p>
            <a:r>
              <a:rPr lang="el-GR" sz="1800" dirty="0" smtClean="0"/>
              <a:t>Αποστολή της είναι να δανείζει χρήματα για έργα ευρωπαϊκού ενδιαφέροντος, όπως σιδηροδρομικές και οδικές αρτηρίες, αεροδρόμια ή περιβαλλοντικά προγράμματα.</a:t>
            </a:r>
            <a:endParaRPr lang="en-US" sz="1800" dirty="0" smtClean="0"/>
          </a:p>
          <a:p>
            <a:endParaRPr lang="el-GR" sz="1800" dirty="0" smtClean="0"/>
          </a:p>
          <a:p>
            <a:r>
              <a:rPr lang="el-GR" sz="1800" dirty="0" smtClean="0"/>
              <a:t>Χορηγεί πιστώσεις για επενδύσεις μικρών επιχειρήσεων στην ΕΕ και για οικονομική ανάπτυξη στις υποψήφιες χώρες και τον αναπτυσσόμενο κόσμο.</a:t>
            </a:r>
          </a:p>
          <a:p>
            <a:r>
              <a:rPr lang="el-GR" sz="1800" b="1" dirty="0" smtClean="0"/>
              <a:t>Πρόεδρος</a:t>
            </a:r>
            <a:r>
              <a:rPr lang="el-GR" sz="1800" dirty="0" smtClean="0"/>
              <a:t>: Βέρνερ </a:t>
            </a:r>
            <a:r>
              <a:rPr lang="el-GR" sz="1800" dirty="0" err="1" smtClean="0"/>
              <a:t>Χόγιερ</a:t>
            </a:r>
            <a:endParaRPr lang="el-GR" sz="1800" dirty="0" smtClean="0"/>
          </a:p>
          <a:p>
            <a:pPr>
              <a:buNone/>
            </a:pPr>
            <a:endParaRPr lang="el-GR" sz="1800" dirty="0" smtClean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>
                <a:solidFill>
                  <a:sysClr val="windowText" lastClr="000000"/>
                </a:solidFill>
              </a:rPr>
              <a:t>8. Ευρωπαϊκή Τράπεζα Επενδύσεων (1/2)</a:t>
            </a:r>
            <a:endParaRPr lang="el-GR" dirty="0">
              <a:solidFill>
                <a:sysClr val="windowText" lastClr="000000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3923928" y="6273225"/>
            <a:ext cx="5220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hlinkClick r:id="rId2"/>
              </a:rPr>
              <a:t>http://www.filetech.gr/students4europe/books/Pws%20leitourgei%20i%20EE.pdf</a:t>
            </a:r>
            <a:r>
              <a:rPr lang="en-US" sz="1600" dirty="0" smtClean="0"/>
              <a:t> </a:t>
            </a:r>
          </a:p>
        </p:txBody>
      </p:sp>
      <p:pic>
        <p:nvPicPr>
          <p:cNvPr id="5" name="4 - Εικόνα" descr="xogier-300x168-364x2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4581128"/>
            <a:ext cx="2453630" cy="1651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0" y="1484784"/>
            <a:ext cx="4427984" cy="4525963"/>
          </a:xfrm>
        </p:spPr>
        <p:txBody>
          <a:bodyPr>
            <a:normAutofit fontScale="92500" lnSpcReduction="10000"/>
          </a:bodyPr>
          <a:lstStyle/>
          <a:p>
            <a:r>
              <a:rPr lang="el-GR" sz="1900" dirty="0" smtClean="0"/>
              <a:t>Οι προτεραιότητές της στην ΕΕ είναι να στηρίζει: </a:t>
            </a:r>
            <a:endParaRPr lang="en-US" sz="1900" dirty="0" smtClean="0"/>
          </a:p>
          <a:p>
            <a:endParaRPr lang="el-GR" dirty="0" smtClean="0"/>
          </a:p>
          <a:p>
            <a:pPr lvl="1"/>
            <a:r>
              <a:rPr lang="el-GR" sz="1900" dirty="0" smtClean="0"/>
              <a:t>τη συνοχή και τη σύγκλιση</a:t>
            </a:r>
            <a:endParaRPr lang="en-US" sz="1900" dirty="0" smtClean="0"/>
          </a:p>
          <a:p>
            <a:pPr lvl="1"/>
            <a:endParaRPr lang="el-GR" sz="1900" dirty="0" smtClean="0"/>
          </a:p>
          <a:p>
            <a:pPr lvl="1"/>
            <a:r>
              <a:rPr lang="el-GR" sz="1900" dirty="0" smtClean="0"/>
              <a:t>τις μικρομεσαίες επιχειρήσεις</a:t>
            </a:r>
            <a:endParaRPr lang="en-US" sz="1900" dirty="0" smtClean="0"/>
          </a:p>
          <a:p>
            <a:pPr lvl="1">
              <a:buNone/>
            </a:pPr>
            <a:endParaRPr lang="el-GR" sz="1900" dirty="0" smtClean="0"/>
          </a:p>
          <a:p>
            <a:pPr lvl="1"/>
            <a:r>
              <a:rPr lang="el-GR" sz="1900" dirty="0" smtClean="0"/>
              <a:t>την καινοτομία</a:t>
            </a:r>
            <a:endParaRPr lang="en-US" sz="1900" dirty="0" smtClean="0"/>
          </a:p>
          <a:p>
            <a:pPr lvl="1"/>
            <a:endParaRPr lang="el-GR" sz="1900" dirty="0" smtClean="0"/>
          </a:p>
          <a:p>
            <a:pPr lvl="1"/>
            <a:r>
              <a:rPr lang="el-GR" sz="1900" dirty="0" smtClean="0"/>
              <a:t>την ανάπτυξη των διευρωπαϊκών δικτύων μεταφορών</a:t>
            </a:r>
            <a:endParaRPr lang="en-US" sz="1900" dirty="0" smtClean="0"/>
          </a:p>
          <a:p>
            <a:pPr lvl="1"/>
            <a:endParaRPr lang="el-GR" sz="1900" dirty="0" smtClean="0"/>
          </a:p>
          <a:p>
            <a:pPr lvl="1"/>
            <a:r>
              <a:rPr lang="el-GR" sz="1900" dirty="0" smtClean="0"/>
              <a:t>την αειφόρο, ανταγωνιστική και ασφαλή ενέργεια.</a:t>
            </a:r>
            <a:endParaRPr lang="el-GR" sz="1900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 smtClean="0">
                <a:solidFill>
                  <a:sysClr val="windowText" lastClr="000000"/>
                </a:solidFill>
              </a:rPr>
              <a:t>8. Ευρωπαϊκή Τράπεζα Επενδύσεων (2/2)</a:t>
            </a:r>
            <a:endParaRPr lang="el-GR" dirty="0">
              <a:solidFill>
                <a:sysClr val="windowText" lastClr="000000"/>
              </a:solidFill>
            </a:endParaRPr>
          </a:p>
        </p:txBody>
      </p:sp>
      <p:pic>
        <p:nvPicPr>
          <p:cNvPr id="5" name="4 - Εικόνα" descr="Untitled+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35488" y="1700808"/>
            <a:ext cx="4429000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179512" y="1412776"/>
            <a:ext cx="5050904" cy="4824536"/>
          </a:xfrm>
        </p:spPr>
        <p:txBody>
          <a:bodyPr>
            <a:normAutofit lnSpcReduction="10000"/>
          </a:bodyPr>
          <a:lstStyle/>
          <a:p>
            <a:r>
              <a:rPr lang="el-GR" sz="1500" dirty="0" smtClean="0"/>
              <a:t>Ρόλος: Η διατήρηση της σταθερότητας τιμών στη ζώνη του ευρώ και η χάραξη της νομισματικής πολιτικής</a:t>
            </a:r>
          </a:p>
          <a:p>
            <a:r>
              <a:rPr lang="el-GR" sz="1500" dirty="0" smtClean="0"/>
              <a:t>Εδρεύει στη Φραγκφούρτη (Γερμανία)</a:t>
            </a:r>
          </a:p>
          <a:p>
            <a:pPr>
              <a:buNone/>
            </a:pPr>
            <a:endParaRPr lang="el-GR" sz="1500" dirty="0" smtClean="0"/>
          </a:p>
          <a:p>
            <a:r>
              <a:rPr lang="el-GR" sz="1500" dirty="0" smtClean="0"/>
              <a:t>αποστολή της είναι:</a:t>
            </a:r>
          </a:p>
          <a:p>
            <a:pPr lvl="1"/>
            <a:r>
              <a:rPr lang="el-GR" sz="1500" dirty="0" smtClean="0"/>
              <a:t> η διαχείριση του ευρώ - του ενιαίου νομίσματος της ΕΕ</a:t>
            </a:r>
          </a:p>
          <a:p>
            <a:pPr lvl="1"/>
            <a:r>
              <a:rPr lang="el-GR" sz="1500" dirty="0" smtClean="0"/>
              <a:t>η εγγύηση σταθερότητας τιμών για τα περισσότερα από τα δύο τρίτα των πολιτών της ΕΕ που χρησιμοποιούν το ευρώ.</a:t>
            </a:r>
          </a:p>
          <a:p>
            <a:pPr lvl="1">
              <a:buNone/>
            </a:pPr>
            <a:r>
              <a:rPr lang="el-GR" sz="1500" dirty="0" smtClean="0"/>
              <a:t> </a:t>
            </a:r>
          </a:p>
          <a:p>
            <a:r>
              <a:rPr lang="el-GR" sz="1500" dirty="0" smtClean="0"/>
              <a:t>υπεύθυνη για τη χάραξη και την εφαρμογή της νομισματικής πολιτικής της ζώνης του ευρώ</a:t>
            </a:r>
          </a:p>
          <a:p>
            <a:pPr>
              <a:buNone/>
            </a:pPr>
            <a:endParaRPr lang="el-GR" sz="1500" dirty="0" smtClean="0"/>
          </a:p>
          <a:p>
            <a:r>
              <a:rPr lang="el-GR" sz="1500" dirty="0" smtClean="0"/>
              <a:t>Η ΕΚΤ επιτελεί το έργο της με πλήρη ανεξαρτησία. </a:t>
            </a:r>
          </a:p>
          <a:p>
            <a:endParaRPr lang="el-GR" sz="1400" dirty="0" smtClean="0"/>
          </a:p>
          <a:p>
            <a:endParaRPr lang="el-GR" sz="1400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>
                <a:solidFill>
                  <a:sysClr val="windowText" lastClr="000000"/>
                </a:solidFill>
              </a:rPr>
              <a:t>9. Ευρωπαϊκή Κεντρική Τράπεζα</a:t>
            </a:r>
            <a:endParaRPr lang="el-GR" dirty="0">
              <a:solidFill>
                <a:sysClr val="windowText" lastClr="000000"/>
              </a:solidFill>
            </a:endParaRPr>
          </a:p>
        </p:txBody>
      </p:sp>
      <p:pic>
        <p:nvPicPr>
          <p:cNvPr id="5" name="4 - Εικόνα" descr="architecture-frankfurt-european-central-bank-coop-himmelblau_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484784"/>
            <a:ext cx="3491880" cy="2232248"/>
          </a:xfrm>
          <a:prstGeom prst="rect">
            <a:avLst/>
          </a:prstGeom>
        </p:spPr>
      </p:pic>
      <p:sp>
        <p:nvSpPr>
          <p:cNvPr id="6" name="5 - TextBox"/>
          <p:cNvSpPr txBox="1"/>
          <p:nvPr/>
        </p:nvSpPr>
        <p:spPr>
          <a:xfrm>
            <a:off x="5364088" y="4077072"/>
            <a:ext cx="377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Πρόεδρος: Μάριο Ντράγκι</a:t>
            </a:r>
            <a:endParaRPr lang="el-GR" dirty="0"/>
          </a:p>
        </p:txBody>
      </p:sp>
      <p:pic>
        <p:nvPicPr>
          <p:cNvPr id="7" name="6 - Εικόνα" descr="800px-Mario_Draghi_World_Economic_Forum_2013_cro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4509120"/>
            <a:ext cx="1997991" cy="2132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 smtClean="0"/>
              <a:t>Ο «Διαμεσολαβητής»: ενδιάμεσος μεταξύ του πολίτη και των αρχών της Ένωσης.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λαμβάνει και να ερευνά καταγγελίες πολιτών, επιχειρήσεων και οργανισμών της ΕΕ και οποιουδήποτε ο οποίος κατοικεί ή έχει την καταστατική του έδρα σε χώρα της ΕΕ.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Ορισμένα παραδείγματα κακής διοίκησης είναι τα εξής: </a:t>
            </a:r>
          </a:p>
          <a:p>
            <a:pPr lvl="1"/>
            <a:r>
              <a:rPr lang="el-GR" dirty="0" smtClean="0"/>
              <a:t>άδικη μεταχείριση</a:t>
            </a:r>
          </a:p>
          <a:p>
            <a:pPr lvl="1"/>
            <a:r>
              <a:rPr lang="el-GR" dirty="0" smtClean="0"/>
              <a:t>Διακρίσεις</a:t>
            </a:r>
          </a:p>
          <a:p>
            <a:pPr lvl="1"/>
            <a:r>
              <a:rPr lang="el-GR" dirty="0" smtClean="0"/>
              <a:t>κατάχρηση εξουσίας</a:t>
            </a:r>
          </a:p>
          <a:p>
            <a:pPr lvl="1"/>
            <a:r>
              <a:rPr lang="el-GR" dirty="0" smtClean="0"/>
              <a:t>παράλειψη ή άρνηση ενημέρωσης</a:t>
            </a:r>
          </a:p>
          <a:p>
            <a:pPr lvl="1"/>
            <a:r>
              <a:rPr lang="el-GR" dirty="0" smtClean="0"/>
              <a:t>αναιτιολόγητη καθυστέρηση</a:t>
            </a:r>
          </a:p>
          <a:p>
            <a:pPr lvl="1"/>
            <a:r>
              <a:rPr lang="el-GR" dirty="0" smtClean="0"/>
              <a:t>παράτυπες διαδικασίες.</a:t>
            </a:r>
          </a:p>
          <a:p>
            <a:pPr lvl="1">
              <a:buNone/>
            </a:pPr>
            <a:endParaRPr lang="el-GR" dirty="0" smtClean="0"/>
          </a:p>
          <a:p>
            <a:r>
              <a:rPr lang="el-GR" dirty="0" smtClean="0"/>
              <a:t>Ο Διαμεσολαβητής υποβάλει ετήσια έκθεση στο Ευρωπαϊκό Κοινοβούλιο σχετικά με το σύνολο των εργασιών του.</a:t>
            </a:r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>
                <a:solidFill>
                  <a:sysClr val="windowText" lastClr="000000"/>
                </a:solidFill>
              </a:rPr>
              <a:t>10. </a:t>
            </a:r>
            <a:r>
              <a:rPr lang="en-US" dirty="0" smtClean="0">
                <a:solidFill>
                  <a:sysClr val="windowText" lastClr="000000"/>
                </a:solidFill>
              </a:rPr>
              <a:t>E</a:t>
            </a:r>
            <a:r>
              <a:rPr lang="el-GR" dirty="0" err="1" smtClean="0">
                <a:solidFill>
                  <a:sysClr val="windowText" lastClr="000000"/>
                </a:solidFill>
              </a:rPr>
              <a:t>υρωπαίος</a:t>
            </a:r>
            <a:r>
              <a:rPr lang="el-GR" dirty="0" smtClean="0">
                <a:solidFill>
                  <a:sysClr val="windowText" lastClr="000000"/>
                </a:solidFill>
              </a:rPr>
              <a:t> Διαμεσολαβητής</a:t>
            </a:r>
            <a:endParaRPr lang="el-GR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1800" dirty="0" smtClean="0"/>
              <a:t>Εξασφαλίζει ότι τα θεσμικά όργανα και οι οργανισμοί της ΕΕ σέβονται το δικαίωμα ιδιωτικής ζωής των πολιτών όταν επεξεργάζονται δεδομένα προσωπικού χαρακτήρα.</a:t>
            </a:r>
          </a:p>
          <a:p>
            <a:r>
              <a:rPr lang="el-GR" sz="1800" dirty="0" smtClean="0"/>
              <a:t>Συνεργάζεται με τις εθνικές αρχές προστασίας των χωρών της ΕΕ.</a:t>
            </a:r>
          </a:p>
          <a:p>
            <a:r>
              <a:rPr lang="el-GR" sz="1800" u="sng" dirty="0" smtClean="0"/>
              <a:t>Παράδειγμα: </a:t>
            </a:r>
            <a:r>
              <a:rPr lang="el-GR" sz="1800" dirty="0" smtClean="0"/>
              <a:t>Ο Ευρωπαίος Επόπτης Προστασίας Δεδομένων (ΕΕΠΠ) ελέγχει εάν παραβιάζονται τα δικαιώματα τα σχετικά με τα προσωπικά δεδομένα όταν λαμβάνονται τα δακτυλικά αποτυπώματα από λαθρομετανάστες και αιτούντες άσυλο. </a:t>
            </a:r>
          </a:p>
          <a:p>
            <a:pPr>
              <a:buNone/>
            </a:pPr>
            <a:endParaRPr lang="el-GR" sz="2000" u="sng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>
                <a:solidFill>
                  <a:sysClr val="windowText" lastClr="000000"/>
                </a:solidFill>
              </a:rPr>
              <a:t>11. </a:t>
            </a:r>
            <a:r>
              <a:rPr lang="el-GR" sz="3600" dirty="0" smtClean="0">
                <a:solidFill>
                  <a:sysClr val="windowText" lastClr="000000"/>
                </a:solidFill>
              </a:rPr>
              <a:t>Ευρωπαίος Επόπτης Προστασίας Δεδομένων</a:t>
            </a:r>
            <a:endParaRPr lang="el-GR" sz="3600" dirty="0">
              <a:solidFill>
                <a:sysClr val="windowText" lastClr="000000"/>
              </a:solidFill>
            </a:endParaRPr>
          </a:p>
        </p:txBody>
      </p:sp>
      <p:pic>
        <p:nvPicPr>
          <p:cNvPr id="4" name="3 - Εικόνα" descr="assets_LARGE_t_420_546303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4365104"/>
            <a:ext cx="3888433" cy="2051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- Θέση περιεχομένου" descr="jpo-brussels-fb-banner-v3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21666"/>
            <a:ext cx="8229600" cy="3044906"/>
          </a:xfrm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>
                <a:solidFill>
                  <a:sysClr val="windowText" lastClr="000000"/>
                </a:solidFill>
              </a:rPr>
              <a:t>Οι Υπηρεσίες των Ευρωπαϊκών Θεσμών ανοικτές για το ευρύ  κοινό</a:t>
            </a:r>
            <a:endParaRPr lang="el-GR" dirty="0">
              <a:solidFill>
                <a:sysClr val="windowText" lastClr="000000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3203848" y="5661248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https://expatsinbrussels.be/fr/annonces/activites/european-institutions-open-day-2016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openday_log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836712"/>
            <a:ext cx="8229600" cy="1541360"/>
          </a:xfrm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139952" y="4365104"/>
            <a:ext cx="4629200" cy="1143000"/>
          </a:xfrm>
        </p:spPr>
        <p:txBody>
          <a:bodyPr/>
          <a:lstStyle/>
          <a:p>
            <a:pPr algn="r"/>
            <a:r>
              <a:rPr lang="el-GR" dirty="0" smtClean="0">
                <a:solidFill>
                  <a:sysClr val="windowText" lastClr="000000"/>
                </a:solidFill>
              </a:rPr>
              <a:t>Ευχαριστούμε!</a:t>
            </a:r>
            <a:endParaRPr lang="el-GR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https://europa.eu/european-union/about-eu/institutions-bodies_el</a:t>
            </a:r>
            <a:r>
              <a:rPr lang="el-GR" dirty="0" smtClean="0"/>
              <a:t> </a:t>
            </a:r>
          </a:p>
          <a:p>
            <a:r>
              <a:rPr lang="en-US" dirty="0" smtClean="0">
                <a:hlinkClick r:id="rId3"/>
              </a:rPr>
              <a:t>http://www.europedia.moussis.eu/books/Book_2/2/4/1/?all=1</a:t>
            </a:r>
            <a:r>
              <a:rPr lang="en-US" dirty="0" smtClean="0"/>
              <a:t> </a:t>
            </a:r>
            <a:endParaRPr lang="el-GR" dirty="0" smtClean="0"/>
          </a:p>
          <a:p>
            <a:r>
              <a:rPr lang="en-US" dirty="0" smtClean="0">
                <a:hlinkClick r:id="rId4"/>
              </a:rPr>
              <a:t>http://www.filetech.gr/students4europe/books/Pws%20leitourgei%20i%20EE.pdf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5"/>
              </a:rPr>
              <a:t>https://expatsinbrussels.be/fr/annonces/activites/european-institutions-open-day-2016</a:t>
            </a:r>
            <a:r>
              <a:rPr lang="en-US" dirty="0" smtClean="0"/>
              <a:t> 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solidFill>
                  <a:sysClr val="windowText" lastClr="000000"/>
                </a:solidFill>
              </a:rPr>
              <a:t>Βιβλιογραφία</a:t>
            </a:r>
            <a:endParaRPr lang="el-GR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0" y="1484784"/>
            <a:ext cx="5338936" cy="45259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l-GR" sz="2000" dirty="0" smtClean="0"/>
              <a:t>Το Ευρωπαϊκό Κοινοβούλιο έχει τρεις έδρες εργασίας: Βρυξέλλες(Βέλγιο), Λουξεμβούργο και Στρασβούργο (Γαλλία).</a:t>
            </a:r>
          </a:p>
          <a:p>
            <a:pPr algn="just"/>
            <a:endParaRPr lang="el-GR" sz="2000" dirty="0" smtClean="0"/>
          </a:p>
          <a:p>
            <a:pPr algn="just"/>
            <a:r>
              <a:rPr lang="el-GR" sz="2000" dirty="0" smtClean="0"/>
              <a:t>Κύριες αρμοδιότητες είναι: </a:t>
            </a:r>
          </a:p>
          <a:p>
            <a:pPr algn="just"/>
            <a:endParaRPr lang="el-GR" sz="2000" dirty="0" smtClean="0"/>
          </a:p>
          <a:p>
            <a:pPr marL="566928" indent="-457200" algn="just">
              <a:buFont typeface="+mj-lt"/>
              <a:buAutoNum type="arabicPeriod"/>
            </a:pPr>
            <a:r>
              <a:rPr lang="el-GR" sz="2000" b="1" dirty="0" smtClean="0"/>
              <a:t>Άσκηση νομοθετικής εξουσίας </a:t>
            </a:r>
            <a:endParaRPr lang="el-GR" sz="2000" dirty="0" smtClean="0"/>
          </a:p>
          <a:p>
            <a:pPr marL="566928" indent="-457200" algn="just">
              <a:buFont typeface="+mj-lt"/>
              <a:buAutoNum type="arabicPeriod"/>
            </a:pPr>
            <a:r>
              <a:rPr lang="el-GR" sz="2000" b="1" dirty="0" smtClean="0"/>
              <a:t>Άσκηση δημοκρατικού ελέγχου</a:t>
            </a:r>
            <a:endParaRPr lang="el-GR" sz="2000" dirty="0" smtClean="0"/>
          </a:p>
          <a:p>
            <a:pPr marL="566928" indent="-457200" algn="just">
              <a:buFont typeface="+mj-lt"/>
              <a:buAutoNum type="arabicPeriod"/>
            </a:pPr>
            <a:r>
              <a:rPr lang="el-GR" sz="2000" b="1" dirty="0" smtClean="0"/>
              <a:t>Άσκηση δημοσιονομικής εξουσίας</a:t>
            </a:r>
          </a:p>
          <a:p>
            <a:pPr marL="566928" indent="-457200" algn="just">
              <a:buFont typeface="+mj-lt"/>
              <a:buAutoNum type="arabicPeriod"/>
            </a:pPr>
            <a:endParaRPr lang="el-GR" sz="2000" b="1" dirty="0" smtClean="0"/>
          </a:p>
          <a:p>
            <a:pPr marL="566928" indent="-457200" algn="just"/>
            <a:r>
              <a:rPr lang="el-GR" sz="2000" dirty="0" smtClean="0"/>
              <a:t>Το Ευρωπαϊκό Κοινοβούλιο (ΕΚ) εκλέγεται από τους πολίτες της Ευρωπαϊκής Ένωσης για την εκπροσώπηση των συμφερόντων τους. </a:t>
            </a:r>
          </a:p>
          <a:p>
            <a:pPr marL="566928" indent="-457200" algn="just">
              <a:buNone/>
            </a:pPr>
            <a:endParaRPr lang="el-GR" sz="2000" b="1" dirty="0" smtClean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solidFill>
                  <a:sysClr val="windowText" lastClr="000000"/>
                </a:solidFill>
              </a:rPr>
              <a:t>1. Ευρωπαϊκό Κοινοβούλιο</a:t>
            </a:r>
            <a:endParaRPr lang="el-GR" dirty="0">
              <a:solidFill>
                <a:sysClr val="windowText" lastClr="000000"/>
              </a:solidFill>
            </a:endParaRPr>
          </a:p>
        </p:txBody>
      </p:sp>
      <p:pic>
        <p:nvPicPr>
          <p:cNvPr id="5" name="4 - Εικόνα" descr="e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56130" y="1268760"/>
            <a:ext cx="3136349" cy="2304256"/>
          </a:xfrm>
          <a:prstGeom prst="rect">
            <a:avLst/>
          </a:prstGeom>
        </p:spPr>
      </p:pic>
      <p:sp>
        <p:nvSpPr>
          <p:cNvPr id="6" name="5 - TextBox"/>
          <p:cNvSpPr txBox="1"/>
          <p:nvPr/>
        </p:nvSpPr>
        <p:spPr>
          <a:xfrm>
            <a:off x="4211960" y="6211669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http://www.europarl.europa.eu/visiting/en/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5148064" y="3861048"/>
            <a:ext cx="37799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6928" indent="-457200"/>
            <a:r>
              <a:rPr lang="el-GR" sz="1600" dirty="0" smtClean="0"/>
              <a:t>      Ο πρόεδρος του Ευρωπαϊκού Κοινοβουλίου:  </a:t>
            </a:r>
            <a:r>
              <a:rPr lang="el-GR" sz="1600" dirty="0" err="1" smtClean="0"/>
              <a:t>Antonio</a:t>
            </a:r>
            <a:r>
              <a:rPr lang="el-GR" sz="1600" dirty="0" smtClean="0"/>
              <a:t> </a:t>
            </a:r>
            <a:r>
              <a:rPr lang="el-GR" sz="1600" dirty="0" err="1" smtClean="0"/>
              <a:t>Tajani</a:t>
            </a:r>
            <a:endParaRPr lang="el-GR" sz="1600" dirty="0" smtClean="0"/>
          </a:p>
          <a:p>
            <a:pPr marL="566928" indent="-457200" algn="just"/>
            <a:endParaRPr lang="el-GR" dirty="0" smtClean="0"/>
          </a:p>
        </p:txBody>
      </p:sp>
      <p:pic>
        <p:nvPicPr>
          <p:cNvPr id="8" name="7 - Εικόνα" descr="1049284555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4581128"/>
            <a:ext cx="2555776" cy="1382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611560" y="1196752"/>
            <a:ext cx="8229600" cy="4320480"/>
          </a:xfrm>
        </p:spPr>
        <p:txBody>
          <a:bodyPr>
            <a:normAutofit/>
          </a:bodyPr>
          <a:lstStyle/>
          <a:p>
            <a:pPr algn="just"/>
            <a:endParaRPr lang="el-GR" sz="1800" dirty="0" smtClean="0"/>
          </a:p>
          <a:p>
            <a:pPr algn="just"/>
            <a:r>
              <a:rPr lang="el-GR" sz="1800" dirty="0" smtClean="0"/>
              <a:t>Το Συμβούλιο είναι το κύριο όργανο λήψης αποφάσεων της Ευρωπαϊκής Ένωσης. Οι κύριες αρμοδιότητές του είναι:</a:t>
            </a:r>
          </a:p>
          <a:p>
            <a:pPr algn="just">
              <a:buNone/>
            </a:pPr>
            <a:endParaRPr lang="el-GR" sz="1800" dirty="0" smtClean="0"/>
          </a:p>
          <a:p>
            <a:pPr marL="624078" indent="-514350" algn="just">
              <a:buFont typeface="+mj-lt"/>
              <a:buAutoNum type="arabicPeriod"/>
            </a:pPr>
            <a:r>
              <a:rPr lang="el-GR" sz="1800" dirty="0" smtClean="0"/>
              <a:t>Θεσπίζει Ευρωπαϊκή νομοθεσία, σε πολλούς τομείς μαζί με το Ευρωπαϊκό Κοινοβούλιο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el-GR" sz="1800" dirty="0" smtClean="0"/>
              <a:t>Εγκρίνει τον προϋπολογισμό της Ένωσης μαζί με το Ευρωπαϊκό Κοινοβούλιο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el-GR" sz="1800" dirty="0" smtClean="0"/>
              <a:t>Συντονίζει τη γενική οικονομική πολιτική των κρατών-μελών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el-GR" sz="1800" dirty="0" smtClean="0"/>
              <a:t>Έχει γνωμοδοτική αρμοδιότητα</a:t>
            </a:r>
          </a:p>
          <a:p>
            <a:pPr marL="624078" indent="-514350" algn="just">
              <a:buFont typeface="+mj-lt"/>
              <a:buAutoNum type="arabicPeriod"/>
            </a:pPr>
            <a:endParaRPr lang="el-GR" sz="1800" dirty="0" smtClean="0"/>
          </a:p>
          <a:p>
            <a:pPr marL="624078" indent="-514350" algn="just"/>
            <a:r>
              <a:rPr lang="el-GR" sz="1800" dirty="0" smtClean="0"/>
              <a:t>Ο πρόεδρος του Ευρωπαϊκού Συμβουλίου: Ντόναλντ </a:t>
            </a:r>
            <a:r>
              <a:rPr lang="el-GR" sz="1800" dirty="0" err="1" smtClean="0"/>
              <a:t>Τουσκ</a:t>
            </a:r>
            <a:r>
              <a:rPr lang="el-GR" sz="1800" dirty="0" smtClean="0"/>
              <a:t>.</a:t>
            </a:r>
          </a:p>
          <a:p>
            <a:pPr marL="624078" indent="-514350" algn="just">
              <a:buFont typeface="+mj-lt"/>
              <a:buAutoNum type="arabicPeriod"/>
            </a:pPr>
            <a:endParaRPr lang="el-GR" sz="2000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354162"/>
          </a:xfrm>
        </p:spPr>
        <p:txBody>
          <a:bodyPr>
            <a:normAutofit/>
          </a:bodyPr>
          <a:lstStyle/>
          <a:p>
            <a:pPr algn="ctr"/>
            <a:r>
              <a:rPr lang="el-GR" dirty="0" smtClean="0">
                <a:solidFill>
                  <a:sysClr val="windowText" lastClr="000000"/>
                </a:solidFill>
              </a:rPr>
              <a:t>2. Συμβούλιο της Ευρωπαϊκής Ένωσης</a:t>
            </a:r>
            <a:endParaRPr lang="el-GR" dirty="0">
              <a:solidFill>
                <a:sysClr val="windowText" lastClr="000000"/>
              </a:solidFill>
            </a:endParaRPr>
          </a:p>
        </p:txBody>
      </p:sp>
      <p:pic>
        <p:nvPicPr>
          <p:cNvPr id="4" name="3 - Εικόνα" descr="tousk-630x4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5157192"/>
            <a:ext cx="3096344" cy="1500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0" y="1412776"/>
            <a:ext cx="4499992" cy="468052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l-GR" sz="2000" dirty="0" smtClean="0"/>
              <a:t>Η Ευρωπαϊκή Επιτροπή είναι πολιτικά ανεξάρτητο τεχνοκρατικό όργανο της ΕΕ και είναι υπεύθυνη για την εφαρμογή των αποφάσεων του Κοινοβουλίου και του Συμβουλίου.</a:t>
            </a:r>
          </a:p>
          <a:p>
            <a:pPr algn="just"/>
            <a:endParaRPr lang="el-GR" sz="2000" dirty="0" smtClean="0"/>
          </a:p>
          <a:p>
            <a:pPr algn="just"/>
            <a:r>
              <a:rPr lang="el-GR" sz="2000" dirty="0" smtClean="0"/>
              <a:t>Οι κύριες αρμοδιότητές της είναι:</a:t>
            </a:r>
          </a:p>
          <a:p>
            <a:pPr algn="just"/>
            <a:endParaRPr lang="el-GR" sz="2000" dirty="0" smtClean="0"/>
          </a:p>
          <a:p>
            <a:pPr marL="566928" indent="-457200" algn="just">
              <a:buFont typeface="+mj-lt"/>
              <a:buAutoNum type="arabicPeriod"/>
            </a:pPr>
            <a:r>
              <a:rPr lang="el-GR" sz="2000" dirty="0" smtClean="0"/>
              <a:t>Υποβολή νομοθετικών προτάσεων στο Κοινοβούλιο και το Συμβούλιο</a:t>
            </a:r>
          </a:p>
          <a:p>
            <a:pPr marL="566928" indent="-457200" algn="just">
              <a:buFont typeface="+mj-lt"/>
              <a:buAutoNum type="arabicPeriod"/>
            </a:pPr>
            <a:r>
              <a:rPr lang="el-GR" sz="2000" dirty="0" smtClean="0"/>
              <a:t>διαχείριση και εκτέλεση πολιτικών και προϋπολογισμού της ΕΕ </a:t>
            </a:r>
          </a:p>
          <a:p>
            <a:pPr marL="566928" indent="-457200" algn="just">
              <a:buFont typeface="+mj-lt"/>
              <a:buAutoNum type="arabicPeriod"/>
            </a:pPr>
            <a:r>
              <a:rPr lang="el-GR" sz="2000" dirty="0" smtClean="0"/>
              <a:t>επιβολή νομοθεσίας της ΕΕ </a:t>
            </a:r>
          </a:p>
          <a:p>
            <a:pPr marL="566928" indent="-457200" algn="just">
              <a:buFont typeface="+mj-lt"/>
              <a:buAutoNum type="arabicPeriod"/>
            </a:pPr>
            <a:r>
              <a:rPr lang="el-GR" sz="2000" dirty="0" smtClean="0"/>
              <a:t>εκπροσώπηση  Ευρωπαϊκής Ένωσης στη διεθνή σκηνή</a:t>
            </a:r>
            <a:endParaRPr lang="el-GR" sz="2000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dirty="0" smtClean="0">
                <a:solidFill>
                  <a:sysClr val="windowText" lastClr="000000"/>
                </a:solidFill>
              </a:rPr>
              <a:t>3. Ευρωπαϊκή Επιτροπή ή Κομισιόν</a:t>
            </a:r>
            <a:endParaRPr lang="el-GR" sz="4000" dirty="0">
              <a:solidFill>
                <a:sysClr val="windowText" lastClr="000000"/>
              </a:solidFill>
            </a:endParaRPr>
          </a:p>
        </p:txBody>
      </p:sp>
      <p:pic>
        <p:nvPicPr>
          <p:cNvPr id="5" name="4 - Εικόνα" descr="Berlaymont_building_european_commiss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340768"/>
            <a:ext cx="3384376" cy="2632292"/>
          </a:xfrm>
          <a:prstGeom prst="rect">
            <a:avLst/>
          </a:prstGeom>
        </p:spPr>
      </p:pic>
      <p:sp>
        <p:nvSpPr>
          <p:cNvPr id="6" name="5 - TextBox"/>
          <p:cNvSpPr txBox="1"/>
          <p:nvPr/>
        </p:nvSpPr>
        <p:spPr>
          <a:xfrm>
            <a:off x="4932040" y="4221088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 πρόεδρος της Ευρωπαϊκής:  Επιτροπής </a:t>
            </a:r>
            <a:r>
              <a:rPr lang="el-GR" dirty="0" err="1" smtClean="0"/>
              <a:t>Jean</a:t>
            </a:r>
            <a:r>
              <a:rPr lang="el-GR" dirty="0" smtClean="0"/>
              <a:t>-</a:t>
            </a:r>
            <a:r>
              <a:rPr lang="el-GR" dirty="0" err="1" smtClean="0"/>
              <a:t>Claude</a:t>
            </a:r>
            <a:r>
              <a:rPr lang="el-GR" dirty="0" smtClean="0"/>
              <a:t> </a:t>
            </a:r>
            <a:r>
              <a:rPr lang="el-GR" dirty="0" err="1" smtClean="0"/>
              <a:t>Juncker</a:t>
            </a:r>
            <a:endParaRPr lang="el-GR" dirty="0"/>
          </a:p>
        </p:txBody>
      </p:sp>
      <p:pic>
        <p:nvPicPr>
          <p:cNvPr id="7" name="6 - Εικόνα" descr="Juncker-Jean-Claude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4941168"/>
            <a:ext cx="2628900" cy="1733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EU institutions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2041554"/>
            <a:ext cx="7200800" cy="3691702"/>
          </a:xfrm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>
                <a:solidFill>
                  <a:sysClr val="windowText" lastClr="000000"/>
                </a:solidFill>
              </a:rPr>
              <a:t>Το τρίπτυχο της λήψης των αποφάσεων</a:t>
            </a:r>
            <a:endParaRPr lang="el-GR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4107912"/>
          </a:xfrm>
        </p:spPr>
        <p:txBody>
          <a:bodyPr>
            <a:normAutofit/>
          </a:bodyPr>
          <a:lstStyle/>
          <a:p>
            <a:pPr algn="just"/>
            <a:r>
              <a:rPr lang="el-GR" sz="2000" dirty="0" smtClean="0"/>
              <a:t>Το ευρωπαϊκό δικαστήριο είναι το όργανο επιβολής του νόμου και εκδίδει αποφάσεις για τις υποθέσεις που φέρονται ενώπιων του. Οι συνηθέστεροι τύποι υποθέσεων είναι: </a:t>
            </a:r>
          </a:p>
          <a:p>
            <a:pPr algn="just"/>
            <a:endParaRPr lang="el-GR" sz="2000" dirty="0" smtClean="0"/>
          </a:p>
          <a:p>
            <a:pPr marL="624078" indent="-514350" algn="just">
              <a:buFont typeface="+mj-lt"/>
              <a:buAutoNum type="arabicPeriod"/>
            </a:pPr>
            <a:r>
              <a:rPr lang="el-GR" sz="2000" dirty="0" smtClean="0"/>
              <a:t>Διαδικασία έκδοσης προδικαστικής απόφασης</a:t>
            </a:r>
            <a:endParaRPr lang="en-US" sz="2000" dirty="0" smtClean="0"/>
          </a:p>
          <a:p>
            <a:pPr marL="624078" indent="-514350" algn="just">
              <a:buFont typeface="+mj-lt"/>
              <a:buAutoNum type="arabicPeriod"/>
            </a:pPr>
            <a:r>
              <a:rPr lang="el-GR" sz="2000" dirty="0" smtClean="0"/>
              <a:t>Προσφυγές για παράβαση υποχρέωσης</a:t>
            </a:r>
            <a:endParaRPr lang="en-US" sz="2000" dirty="0" smtClean="0"/>
          </a:p>
          <a:p>
            <a:pPr marL="624078" indent="-514350" algn="just">
              <a:buFont typeface="+mj-lt"/>
              <a:buAutoNum type="arabicPeriod"/>
            </a:pPr>
            <a:r>
              <a:rPr lang="el-GR" sz="2000" dirty="0" smtClean="0"/>
              <a:t>Προσφυγές ακυρώσεως/επί παραλείψει</a:t>
            </a:r>
            <a:endParaRPr lang="en-US" sz="2000" dirty="0" smtClean="0"/>
          </a:p>
          <a:p>
            <a:pPr marL="624078" indent="-514350" algn="just">
              <a:buFont typeface="+mj-lt"/>
              <a:buAutoNum type="arabicPeriod"/>
            </a:pPr>
            <a:r>
              <a:rPr lang="el-GR" sz="2000" dirty="0" smtClean="0"/>
              <a:t>Αγωγές για αποκατάσταση των ζημιών</a:t>
            </a:r>
            <a:endParaRPr lang="en-US" sz="2000" dirty="0" smtClean="0"/>
          </a:p>
          <a:p>
            <a:pPr marL="624078" indent="-514350" algn="just"/>
            <a:endParaRPr lang="el-GR" sz="2000" dirty="0" smtClean="0"/>
          </a:p>
          <a:p>
            <a:pPr marL="624078" indent="-514350" algn="just"/>
            <a:r>
              <a:rPr lang="el-GR" sz="2000" dirty="0" smtClean="0"/>
              <a:t>Πρόεδρος είναι ο Βέλγος καθηγητής Ευρωπαϊκού Δικαίου  </a:t>
            </a:r>
            <a:r>
              <a:rPr lang="en-US" sz="2000" dirty="0" err="1" smtClean="0"/>
              <a:t>Koen</a:t>
            </a:r>
            <a:r>
              <a:rPr lang="en-US" sz="2000" dirty="0" smtClean="0"/>
              <a:t> </a:t>
            </a:r>
            <a:r>
              <a:rPr lang="en-US" sz="2000" dirty="0" err="1" smtClean="0"/>
              <a:t>Lenaerts</a:t>
            </a:r>
            <a:r>
              <a:rPr lang="en-US" sz="2000" dirty="0" smtClean="0"/>
              <a:t>.</a:t>
            </a:r>
            <a:endParaRPr lang="el-GR" sz="2000" dirty="0" smtClean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solidFill>
                  <a:sysClr val="windowText" lastClr="000000"/>
                </a:solidFill>
              </a:rPr>
              <a:t>4. Ευρωπαϊκό Δικαστήριο </a:t>
            </a:r>
            <a:endParaRPr lang="el-GR" dirty="0">
              <a:solidFill>
                <a:sysClr val="windowText" lastClr="000000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3635896" y="5949280"/>
            <a:ext cx="5508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https://europa.eu/european-union/about-eu/institutions-bodies_el</a:t>
            </a:r>
            <a:r>
              <a:rPr lang="el-GR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0" y="836712"/>
            <a:ext cx="4932040" cy="6021288"/>
          </a:xfrm>
        </p:spPr>
        <p:txBody>
          <a:bodyPr>
            <a:noAutofit/>
          </a:bodyPr>
          <a:lstStyle/>
          <a:p>
            <a:pPr algn="just"/>
            <a:r>
              <a:rPr lang="el-GR" sz="1600" dirty="0" smtClean="0"/>
              <a:t>Ελέγχει τη χρηστή και νόμιμη διαχείριση του προϋπολογισμού της ΕΕ δηλ. ελέγχει ότι:</a:t>
            </a:r>
          </a:p>
          <a:p>
            <a:pPr lvl="1" algn="just"/>
            <a:r>
              <a:rPr lang="el-GR" sz="1600" dirty="0" smtClean="0"/>
              <a:t> όλα τα εισοδήματα της ΕΕ έχουν εισπραχθεί </a:t>
            </a:r>
          </a:p>
          <a:p>
            <a:pPr lvl="1" algn="just"/>
            <a:r>
              <a:rPr lang="el-GR" sz="1600" dirty="0" smtClean="0"/>
              <a:t>όλα τα έξοδα έχουν γίνει με νόμιμο και κανονικό τρόπο)</a:t>
            </a:r>
          </a:p>
          <a:p>
            <a:pPr algn="just"/>
            <a:r>
              <a:rPr lang="el-GR" sz="1600" dirty="0" smtClean="0"/>
              <a:t>ελέγχει τα έγγραφα κάθε προσώπου ή οργανισμού που διαχειρίζεται έσοδα ή έξοδα για λογαριασμό της Ένωσης</a:t>
            </a:r>
          </a:p>
          <a:p>
            <a:pPr algn="just"/>
            <a:r>
              <a:rPr lang="el-GR" sz="1600" dirty="0" smtClean="0"/>
              <a:t>υποβάλλει ετήσια έκθεση για τον προϋπολογισμό του προηγουμένου έτους στο Συμβούλιο και στο Ευρωπαϊκό Κοινοβούλιο</a:t>
            </a:r>
          </a:p>
          <a:p>
            <a:pPr algn="just"/>
            <a:r>
              <a:rPr lang="el-GR" sz="1600" dirty="0" smtClean="0"/>
              <a:t>παραμένει τελείως ανεξάρτητο από τα υπόλοιπα θεσμικά όργανα, αλλά συγχρόνως να βρίσκεται σε συνεχή επαφή με αυτά.</a:t>
            </a:r>
          </a:p>
          <a:p>
            <a:pPr algn="just"/>
            <a:r>
              <a:rPr lang="el-GR" sz="1600" dirty="0" smtClean="0"/>
              <a:t>Εδρεύει στο Λουξεμβούργο.</a:t>
            </a: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000" dirty="0" smtClean="0">
                <a:solidFill>
                  <a:sysClr val="windowText" lastClr="000000"/>
                </a:solidFill>
              </a:rPr>
              <a:t>5. Ευρωπαϊκό Ελεγκτικό Συνέδριο</a:t>
            </a:r>
            <a:endParaRPr lang="el-GR" sz="4000" dirty="0">
              <a:solidFill>
                <a:sysClr val="windowText" lastClr="000000"/>
              </a:solidFill>
            </a:endParaRPr>
          </a:p>
        </p:txBody>
      </p:sp>
      <p:pic>
        <p:nvPicPr>
          <p:cNvPr id="5" name="4 - Εικόνα" descr="filistin-bayragi-bmde-107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484784"/>
            <a:ext cx="3708896" cy="3744416"/>
          </a:xfrm>
          <a:prstGeom prst="rect">
            <a:avLst/>
          </a:prstGeom>
        </p:spPr>
      </p:pic>
      <p:sp>
        <p:nvSpPr>
          <p:cNvPr id="6" name="5 - TextBox"/>
          <p:cNvSpPr txBox="1"/>
          <p:nvPr/>
        </p:nvSpPr>
        <p:spPr>
          <a:xfrm>
            <a:off x="4932040" y="5517232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 smtClean="0"/>
              <a:t>Τωρινός </a:t>
            </a:r>
            <a:r>
              <a:rPr lang="el-GR" b="1" dirty="0" smtClean="0"/>
              <a:t>πρόεδρος</a:t>
            </a:r>
            <a:r>
              <a:rPr lang="el-GR" dirty="0" smtClean="0"/>
              <a:t> είναι ο </a:t>
            </a:r>
            <a:r>
              <a:rPr lang="el-GR" dirty="0" err="1" smtClean="0"/>
              <a:t>Βιτόρ</a:t>
            </a:r>
            <a:r>
              <a:rPr lang="el-GR" dirty="0" smtClean="0"/>
              <a:t> </a:t>
            </a:r>
            <a:r>
              <a:rPr lang="el-GR" dirty="0" err="1" smtClean="0"/>
              <a:t>Μανουέλ</a:t>
            </a:r>
            <a:r>
              <a:rPr lang="el-GR" dirty="0" smtClean="0"/>
              <a:t> ντα Σίλβα </a:t>
            </a:r>
            <a:r>
              <a:rPr lang="el-GR" dirty="0" err="1" smtClean="0"/>
              <a:t>Καλντέιρα</a:t>
            </a:r>
            <a:r>
              <a:rPr lang="el-GR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0" y="1772816"/>
            <a:ext cx="4104456" cy="4032448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el-GR" sz="1600" dirty="0" smtClean="0"/>
          </a:p>
          <a:p>
            <a:pPr algn="just"/>
            <a:r>
              <a:rPr lang="el-GR" sz="1800" u="sng" dirty="0" smtClean="0"/>
              <a:t>συμβουλευτικό όργανο </a:t>
            </a:r>
            <a:r>
              <a:rPr lang="el-GR" sz="1800" dirty="0" smtClean="0"/>
              <a:t>το οποίο επιτρέπει στους εκπροσώπους των ομάδων συμφερόντων της Ευρώπης, όπως οι </a:t>
            </a:r>
            <a:r>
              <a:rPr lang="el-GR" sz="1800" i="1" dirty="0" smtClean="0"/>
              <a:t>εργοδοτικές οργανώσεις, τα συνδικάτα και άλλοι φορείς της «οργανωμένης κοινωνίας των πολιτών», </a:t>
            </a:r>
            <a:r>
              <a:rPr lang="el-GR" sz="1800" dirty="0" smtClean="0"/>
              <a:t>να εκφράσουν τις απόψεις τους για ζητήματα της ΕΕ</a:t>
            </a:r>
          </a:p>
          <a:p>
            <a:pPr algn="just">
              <a:buNone/>
            </a:pPr>
            <a:endParaRPr lang="el-GR" sz="1800" dirty="0" smtClean="0"/>
          </a:p>
          <a:p>
            <a:endParaRPr lang="el-GR" sz="2000" dirty="0" smtClean="0"/>
          </a:p>
          <a:p>
            <a:endParaRPr lang="el-GR" sz="2000" dirty="0" smtClean="0"/>
          </a:p>
          <a:p>
            <a:endParaRPr lang="el-GR" sz="2000" dirty="0" smtClean="0"/>
          </a:p>
          <a:p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 smtClean="0">
                <a:solidFill>
                  <a:sysClr val="windowText" lastClr="000000"/>
                </a:solidFill>
              </a:rPr>
              <a:t>6</a:t>
            </a:r>
            <a:r>
              <a:rPr lang="el-GR" sz="3600" dirty="0" smtClean="0">
                <a:solidFill>
                  <a:sysClr val="windowText" lastClr="000000"/>
                </a:solidFill>
              </a:rPr>
              <a:t>. Ευρωπαϊκή Οικονομική και Κοινωνική Επιτροπή (1/2)</a:t>
            </a:r>
            <a:endParaRPr lang="el-GR" sz="3600" dirty="0">
              <a:solidFill>
                <a:sysClr val="windowText" lastClr="000000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4572000" y="1502688"/>
            <a:ext cx="388843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3 κύριοι ρόλοι: </a:t>
            </a:r>
          </a:p>
          <a:p>
            <a:pPr algn="ctr"/>
            <a:endParaRPr lang="el-GR" b="1" dirty="0" smtClean="0"/>
          </a:p>
          <a:p>
            <a:pPr marL="342900" indent="-342900" algn="just">
              <a:buFont typeface="+mj-lt"/>
              <a:buAutoNum type="arabicParenR"/>
            </a:pPr>
            <a:r>
              <a:rPr lang="el-GR" dirty="0" smtClean="0"/>
              <a:t>συμβουλεύει το Ευρωπαϊκό Κοινοβούλιο, το Συμβούλιο και την Ευρωπαϊκή Επιτροπή, είτε μετά από αίτημά τους είτε κατόπιν ιδίας πρωτοβουλίας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el-GR" dirty="0" smtClean="0"/>
              <a:t>ενθαρρύνει τη μεγαλύτερη συμμετοχή της κοινωνίας των πολιτών στη διαδικασία λήψης αποφάσεων στην ΕΕ.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el-GR" dirty="0" smtClean="0"/>
              <a:t>ενισχύει το ρόλο της κοινωνίας των πολιτών σε χώρες που δεν είναι μέλη της ΕΕ και συνδράμει στη δημιουργία συμβουλευτικών δομών στις χώρες αυτές.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>
                <a:solidFill>
                  <a:sysClr val="windowText" lastClr="000000"/>
                </a:solidFill>
              </a:rPr>
              <a:t>6</a:t>
            </a:r>
            <a:r>
              <a:rPr lang="el-GR" sz="3600" dirty="0" smtClean="0">
                <a:solidFill>
                  <a:sysClr val="windowText" lastClr="000000"/>
                </a:solidFill>
              </a:rPr>
              <a:t>. Ευρωπαϊκή Οικονομική και Κοινωνική Επιτροπή (2/2)</a:t>
            </a:r>
            <a:endParaRPr lang="el-GR" sz="360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5" name="4 - Πίνακας"/>
          <p:cNvGraphicFramePr>
            <a:graphicFrameLocks noGrp="1"/>
          </p:cNvGraphicFramePr>
          <p:nvPr/>
        </p:nvGraphicFramePr>
        <p:xfrm>
          <a:off x="1331640" y="1567657"/>
          <a:ext cx="7008440" cy="4813472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504220"/>
                <a:gridCol w="3504220"/>
              </a:tblGrid>
              <a:tr h="436169">
                <a:tc gridSpan="2"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Αριθμός Μελών ανά Χώρα</a:t>
                      </a:r>
                      <a:endParaRPr lang="el-GR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sz="1400" dirty="0"/>
                    </a:p>
                  </a:txBody>
                  <a:tcPr/>
                </a:tc>
              </a:tr>
              <a:tr h="488593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Γαλλία, Γερμανία, Ην.</a:t>
                      </a:r>
                      <a:r>
                        <a:rPr lang="el-GR" sz="1400" baseline="0" dirty="0" smtClean="0"/>
                        <a:t> </a:t>
                      </a:r>
                      <a:r>
                        <a:rPr lang="el-GR" sz="1400" dirty="0" smtClean="0"/>
                        <a:t>Βασίλειο,</a:t>
                      </a:r>
                      <a:r>
                        <a:rPr lang="el-GR" sz="1400" baseline="0" dirty="0" smtClean="0"/>
                        <a:t> </a:t>
                      </a:r>
                      <a:r>
                        <a:rPr lang="el-GR" sz="1400" dirty="0" smtClean="0"/>
                        <a:t>Ιταλία</a:t>
                      </a:r>
                      <a:endParaRPr lang="el-G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24</a:t>
                      </a:r>
                      <a:endParaRPr lang="el-GR" sz="1400" dirty="0"/>
                    </a:p>
                  </a:txBody>
                  <a:tcPr anchor="ctr"/>
                </a:tc>
              </a:tr>
              <a:tr h="297343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Ισπανία,</a:t>
                      </a:r>
                      <a:r>
                        <a:rPr lang="el-GR" sz="1400" baseline="0" dirty="0" smtClean="0"/>
                        <a:t> </a:t>
                      </a:r>
                      <a:r>
                        <a:rPr lang="el-GR" sz="1400" dirty="0" smtClean="0"/>
                        <a:t>Πολωνία </a:t>
                      </a:r>
                      <a:endParaRPr lang="el-G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21</a:t>
                      </a:r>
                      <a:endParaRPr lang="el-GR" sz="1400" dirty="0"/>
                    </a:p>
                  </a:txBody>
                  <a:tcPr anchor="ctr"/>
                </a:tc>
              </a:tr>
              <a:tr h="287408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Ρουμανία</a:t>
                      </a:r>
                      <a:endParaRPr lang="el-G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15</a:t>
                      </a:r>
                      <a:endParaRPr lang="el-GR" sz="1400" dirty="0"/>
                    </a:p>
                  </a:txBody>
                  <a:tcPr anchor="ctr"/>
                </a:tc>
              </a:tr>
              <a:tr h="1365191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Αυστρία, Βέλγιο, Βουλγαρία, </a:t>
                      </a:r>
                      <a:r>
                        <a:rPr lang="el-GR" sz="1400" b="1" dirty="0" smtClean="0"/>
                        <a:t>Ελλάδα</a:t>
                      </a:r>
                      <a:r>
                        <a:rPr lang="el-GR" sz="1400" dirty="0" smtClean="0"/>
                        <a:t>, Ουγγαρία, Πορτογαλία Σουηδία και Τσεχική Δημοκρατία </a:t>
                      </a:r>
                      <a:endParaRPr lang="el-G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dirty="0" smtClean="0"/>
                        <a:t>12</a:t>
                      </a:r>
                      <a:endParaRPr lang="el-GR" sz="1400" b="1" dirty="0"/>
                    </a:p>
                  </a:txBody>
                  <a:tcPr anchor="ctr"/>
                </a:tc>
              </a:tr>
              <a:tr h="686926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Δανία, Ιρλανδία, Λιθουανία, Σλοβακία και Φινλανδία</a:t>
                      </a:r>
                      <a:endParaRPr lang="el-G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9</a:t>
                      </a:r>
                      <a:endParaRPr lang="el-GR" sz="1400" dirty="0"/>
                    </a:p>
                  </a:txBody>
                  <a:tcPr anchor="ctr"/>
                </a:tc>
              </a:tr>
              <a:tr h="446313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Εσθονία, Λεττονία και Σλοβενία</a:t>
                      </a:r>
                      <a:endParaRPr lang="el-G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7</a:t>
                      </a:r>
                      <a:endParaRPr lang="el-GR" sz="1400" dirty="0"/>
                    </a:p>
                  </a:txBody>
                  <a:tcPr anchor="ctr"/>
                </a:tc>
              </a:tr>
              <a:tr h="446313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Κύπρος και Λουξεμβούργο </a:t>
                      </a:r>
                      <a:endParaRPr lang="el-G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9</a:t>
                      </a:r>
                      <a:endParaRPr lang="el-GR" sz="1400" dirty="0"/>
                    </a:p>
                  </a:txBody>
                  <a:tcPr anchor="ctr"/>
                </a:tc>
              </a:tr>
              <a:tr h="287408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Σύνολο</a:t>
                      </a:r>
                      <a:endParaRPr lang="el-G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344</a:t>
                      </a:r>
                      <a:endParaRPr lang="el-GR" sz="14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Συγκέντρωση">
  <a:themeElements>
    <a:clrScheme name="Συγκέντρωση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Συγκέντρωση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Συγκέντρωση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355</TotalTime>
  <Words>1044</Words>
  <Application>Microsoft Office PowerPoint</Application>
  <PresentationFormat>Προβολή στην οθόνη (4:3)</PresentationFormat>
  <Paragraphs>162</Paragraphs>
  <Slides>18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23" baseType="lpstr">
      <vt:lpstr>Lucida Sans Unicode</vt:lpstr>
      <vt:lpstr>Verdana</vt:lpstr>
      <vt:lpstr>Wingdings 2</vt:lpstr>
      <vt:lpstr>Wingdings 3</vt:lpstr>
      <vt:lpstr>Συγκέντρωση</vt:lpstr>
      <vt:lpstr>Συνάντηση 11.η Τα Θεσμικά όργανα της Ευρωπαϊκής Ένωσης</vt:lpstr>
      <vt:lpstr>1. Ευρωπαϊκό Κοινοβούλιο</vt:lpstr>
      <vt:lpstr>2. Συμβούλιο της Ευρωπαϊκής Ένωσης</vt:lpstr>
      <vt:lpstr>3. Ευρωπαϊκή Επιτροπή ή Κομισιόν</vt:lpstr>
      <vt:lpstr>Το τρίπτυχο της λήψης των αποφάσεων</vt:lpstr>
      <vt:lpstr>4. Ευρωπαϊκό Δικαστήριο </vt:lpstr>
      <vt:lpstr>5. Ευρωπαϊκό Ελεγκτικό Συνέδριο</vt:lpstr>
      <vt:lpstr>6. Ευρωπαϊκή Οικονομική και Κοινωνική Επιτροπή (1/2)</vt:lpstr>
      <vt:lpstr>6. Ευρωπαϊκή Οικονομική και Κοινωνική Επιτροπή (2/2)</vt:lpstr>
      <vt:lpstr>7. Επιτροπή των Περιφερειών</vt:lpstr>
      <vt:lpstr>8. Ευρωπαϊκή Τράπεζα Επενδύσεων (1/2)</vt:lpstr>
      <vt:lpstr>8. Ευρωπαϊκή Τράπεζα Επενδύσεων (2/2)</vt:lpstr>
      <vt:lpstr>9. Ευρωπαϊκή Κεντρική Τράπεζα</vt:lpstr>
      <vt:lpstr>10. Eυρωπαίος Διαμεσολαβητής</vt:lpstr>
      <vt:lpstr>11. Ευρωπαίος Επόπτης Προστασίας Δεδομένων</vt:lpstr>
      <vt:lpstr>Οι Υπηρεσίες των Ευρωπαϊκών Θεσμών ανοικτές για το ευρύ  κοινό</vt:lpstr>
      <vt:lpstr>Ευχαριστούμε!</vt:lpstr>
      <vt:lpstr>Βιβλιογραφία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ΘΕΣΜΙΚΑ ΟΡΓΑΝΑ ΕΥΡΩΠΑΙΚΗΣ ΕΝΩΣΗΣ</dc:title>
  <dc:creator>user</dc:creator>
  <cp:lastModifiedBy>pandelis kiprianos</cp:lastModifiedBy>
  <cp:revision>40</cp:revision>
  <dcterms:created xsi:type="dcterms:W3CDTF">2017-05-17T15:32:09Z</dcterms:created>
  <dcterms:modified xsi:type="dcterms:W3CDTF">2020-03-17T11:57:50Z</dcterms:modified>
</cp:coreProperties>
</file>