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79" r:id="rId16"/>
    <p:sldId id="265" r:id="rId17"/>
    <p:sldId id="266" r:id="rId18"/>
    <p:sldId id="278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E90B2B-9839-4546-B0BE-5E38AE756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E5D7E5F-5D4A-4D4D-A4F7-711E7677B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2F0AB4-BCF1-4C6A-8531-FC4DF977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2C306B-04FA-4DDB-B3E4-FA83039C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B3CAB5-310E-48F3-8A0B-FD9AC779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38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86132B-195E-48FF-B0D9-C4CDB24E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ED4E43-8257-4BF8-B7A3-92FD8B606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50DEC7-ED0C-4B74-9A79-61F92A2E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0E7063C-92EF-4535-8BAC-836EF38F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F46E06-FD38-4D64-AD8C-8B005C58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97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0CF5E8B-CC51-471E-A85C-E44FBCFBC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1AFBC5-DDB2-40A9-B847-61C0561A6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980A03-E21A-4707-BC1E-F8D357DF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5FEBD5-D12E-489E-B851-9F59164C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6C48F9-4623-4C9E-85CF-6C60CB90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70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C6E55A-9805-44BA-8A67-17495376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8A2C7-73C4-4DFC-AB14-4C4349D04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3FD1E1-E9C4-4FDB-B335-E660D7FA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D1CF3F-B2B7-4E4F-A419-D1E335D6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F0B1DE-B11B-448D-9962-F8A30234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36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746EE9-406C-41E9-AF55-DEA2601C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CE95F7-E261-4C90-9F31-B23ED27E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CE893F-7C12-4F34-BD63-B24AE858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F59EE8-1B1F-4B36-91DD-6A1492B2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0A2633-D8D8-4384-A56E-EF3778D4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6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EDBBB4-6812-454F-B6C2-6B58CC49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73F849-3F7B-4087-A8C8-A7A5B8AC0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54DBCC-4DFB-4CF5-B1E9-166EE123E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A4CC08-C7AD-4FEA-9E07-215EBBCA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A6BCAF-4473-4BBA-A48A-F0E39261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015A795-3784-45FE-8D59-5CC72BDB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1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E78D01-46DD-4DAA-ACF2-5E2E81EF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EB20F63-C1A9-4E8C-943F-2E7E18F9D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91674AA-3F89-4F62-B250-A6BE65350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CBFC7E3-EDCB-49D3-9E80-213CFD46D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ADA2041-8647-491E-AB90-732F3AF97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A5B49FC-3A50-4A9A-90AA-9D27823F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CDB53A3-DC6B-40F1-93D6-4A0440B9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D200708-88A3-462A-9032-7107471B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7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C5C4F-2F64-40FE-AC28-ACCA0A945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30B5BEC-FB74-4F86-AE30-8ED9DA8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B41B0B-B350-473A-9EBE-73A417C3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59AB7AF-3C40-43D4-BB5C-F9B89406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77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C5CC28F-BEB4-4E00-9F2B-08FBDC3E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1F031CE-3865-4231-A7E8-0DD8DE70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2AEF15-D4CF-4860-8D5E-089DF163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65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DB1814-CA8C-497D-82CA-A2860FEE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567AB0-48E1-436F-B8AA-5C7BAE6A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81EE79-01BE-4C34-A118-4766717AF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8B66EF3-5771-4256-9E59-045524ED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426DAA-A9A2-426B-B84B-70056363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8EA681-D66E-42E5-8D79-AD84E97F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73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59B5F-601E-459F-88BD-1653726A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F06EC89-6BA2-4BB5-8A41-40791F366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46FEBD8-02FE-4C4A-992B-59EF36590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BF6E29-CAA2-4FAE-B10F-BCABB1CE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255974-2152-4B5E-9CA3-F18C6D63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C212467-BEF1-4478-BD85-C75C936B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2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B7260AB-498E-45B9-AAB1-629133FA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45DA92-F741-4887-BC86-54427ECF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4327AFA-F4A4-4909-BFBC-AA641B0E0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EC58-C1E5-45DB-9C39-A1472D78C741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193081-4578-4FB3-810A-17B71E77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2609DF7-1365-4115-B9FA-DA96703A2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3A0D-32EA-493F-8AF3-481E4BCDB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auramakabresku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7487F5-4666-4169-97F5-82C900832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Μαίρη Μικέ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D77514-37E5-4470-BB0D-400312ADE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νθεκτική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εκκρεμότητα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μύθος της Πασιφάης σε λογοτεχνικά κείμενα του 20ού αιώνα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ΠΜΣ ΝΕΟΕΛΛΗΝΙΚΗ ΦΙΛΟΛΟΓΙΑ (Τμήμα Φιλολογίας Πατρών), 6.12.2023</a:t>
            </a:r>
          </a:p>
          <a:p>
            <a:pPr algn="just"/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el-G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9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214FA8-ACBD-447D-A14C-A0E6592F4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26" y="309823"/>
            <a:ext cx="9750148" cy="53594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B3F6F-F973-48B3-9B91-86BE8EF58E46}"/>
              </a:ext>
            </a:extLst>
          </p:cNvPr>
          <p:cNvSpPr txBox="1"/>
          <p:nvPr/>
        </p:nvSpPr>
        <p:spPr>
          <a:xfrm>
            <a:off x="2656840" y="5901846"/>
            <a:ext cx="687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Ο Δαίδαλος κατασκευάζει το ομοίωμα της αγελάδας για την Πασιφάη.</a:t>
            </a:r>
          </a:p>
          <a:p>
            <a:r>
              <a:rPr lang="el-GR"/>
              <a:t>Ψηφιδωτό από τη Ζεύγμα, Gaziantep Museum, Gaziantep, Turkey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16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C98DDC1-68B6-400B-BAE6-E331B60F6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96519"/>
            <a:ext cx="5831840" cy="66649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05175-8D05-44E5-8BCC-9C37BDC2A28F}"/>
              </a:ext>
            </a:extLst>
          </p:cNvPr>
          <p:cNvSpPr txBox="1"/>
          <p:nvPr/>
        </p:nvSpPr>
        <p:spPr>
          <a:xfrm>
            <a:off x="538480" y="5846544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Η Πασιφάη και ο ταύρος.</a:t>
            </a:r>
          </a:p>
          <a:p>
            <a:r>
              <a:rPr lang="el-GR"/>
              <a:t>Robert Fagan, 1793-95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02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5B42CF1-AB84-4992-9F32-1A3CE0B94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193675"/>
            <a:ext cx="9901041" cy="56049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9FF35-F20F-4D58-B809-7B12B93CE655}"/>
              </a:ext>
            </a:extLst>
          </p:cNvPr>
          <p:cNvSpPr txBox="1"/>
          <p:nvPr/>
        </p:nvSpPr>
        <p:spPr>
          <a:xfrm>
            <a:off x="2969320" y="5970121"/>
            <a:ext cx="68884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Δαίδαλος κατασκευάζει το ομοίωμα της αγελάδας για την Πασιφάη.</a:t>
            </a:r>
          </a:p>
          <a:p>
            <a:r>
              <a:rPr lang="el-GR" dirty="0"/>
              <a:t>Ανάγλυφο από σαρκοφάγο. Παρίσι, Μουσείο του Λούβρου</a:t>
            </a:r>
          </a:p>
        </p:txBody>
      </p:sp>
    </p:spTree>
    <p:extLst>
      <p:ext uri="{BB962C8B-B14F-4D97-AF65-F5344CB8AC3E}">
        <p14:creationId xmlns:p14="http://schemas.microsoft.com/office/powerpoint/2010/main" val="427237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4E338EC-4437-47AB-8190-622E33C1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218781"/>
            <a:ext cx="4775200" cy="64204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BEDB91-A031-487D-9D02-730CED5B1325}"/>
              </a:ext>
            </a:extLst>
          </p:cNvPr>
          <p:cNvSpPr txBox="1"/>
          <p:nvPr/>
        </p:nvSpPr>
        <p:spPr>
          <a:xfrm>
            <a:off x="508000" y="4492030"/>
            <a:ext cx="2824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Ο Δαίδαλος κατασκευάζει το ομοίωμα της αγελάδας για την Πασιφάη.</a:t>
            </a:r>
          </a:p>
          <a:p>
            <a:r>
              <a:rPr lang="el-GR"/>
              <a:t>Ανάγλυφο της αυτοκρατορικής περιόδου Ρώμη, Palazzo Spada, Corridoio dei Bassorilievi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210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F3478D5-D7EE-42CE-AF80-6B9C0FFB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231273"/>
            <a:ext cx="6075680" cy="63954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945CC-D9F7-455D-8B39-BBAE50A16578}"/>
              </a:ext>
            </a:extLst>
          </p:cNvPr>
          <p:cNvSpPr txBox="1"/>
          <p:nvPr/>
        </p:nvSpPr>
        <p:spPr>
          <a:xfrm>
            <a:off x="467360" y="3698240"/>
            <a:ext cx="2123440" cy="2928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Πασιφάη και ο ταύρος.</a:t>
            </a:r>
          </a:p>
          <a:p>
            <a:r>
              <a:rPr lang="el-GR" dirty="0"/>
              <a:t>Χειρόγραφο του 16ου αι. με τις </a:t>
            </a:r>
            <a:r>
              <a:rPr lang="el-GR" i="1" dirty="0"/>
              <a:t>Μεταμορφώσεις</a:t>
            </a:r>
            <a:r>
              <a:rPr lang="el-GR" dirty="0"/>
              <a:t> του </a:t>
            </a:r>
            <a:r>
              <a:rPr lang="el-GR" dirty="0" err="1"/>
              <a:t>Οβιδίου</a:t>
            </a:r>
            <a:r>
              <a:rPr lang="el-GR" dirty="0"/>
              <a:t> Παρίσι, BNF, </a:t>
            </a:r>
            <a:r>
              <a:rPr lang="el-GR" dirty="0" err="1"/>
              <a:t>départ</a:t>
            </a:r>
            <a:r>
              <a:rPr lang="en-US" dirty="0"/>
              <a:t>e</a:t>
            </a:r>
            <a:r>
              <a:rPr lang="el-GR" dirty="0" err="1"/>
              <a:t>ment</a:t>
            </a:r>
            <a:r>
              <a:rPr lang="el-GR" dirty="0"/>
              <a:t> des </a:t>
            </a:r>
            <a:r>
              <a:rPr lang="el-GR" dirty="0" err="1"/>
              <a:t>Manuscrits</a:t>
            </a:r>
            <a:r>
              <a:rPr lang="el-GR" dirty="0"/>
              <a:t>, </a:t>
            </a:r>
            <a:r>
              <a:rPr lang="el-GR" dirty="0" err="1"/>
              <a:t>Français</a:t>
            </a:r>
            <a:r>
              <a:rPr lang="el-GR" dirty="0"/>
              <a:t> 137, </a:t>
            </a:r>
            <a:r>
              <a:rPr lang="el-GR" dirty="0" err="1"/>
              <a:t>fol</a:t>
            </a:r>
            <a:r>
              <a:rPr lang="el-GR" dirty="0"/>
              <a:t>. 102v.</a:t>
            </a:r>
          </a:p>
        </p:txBody>
      </p:sp>
    </p:spTree>
    <p:extLst>
      <p:ext uri="{BB962C8B-B14F-4D97-AF65-F5344CB8AC3E}">
        <p14:creationId xmlns:p14="http://schemas.microsoft.com/office/powerpoint/2010/main" val="27710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C56A73-DD1E-E43F-0A77-B8069D6D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FEA8CA-06DE-5A0F-E849-013095446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47" y="36808"/>
            <a:ext cx="9544132" cy="67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F0F0FED-54B8-4DBE-B765-27A6EC5DD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149212"/>
            <a:ext cx="8260080" cy="566152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F8E44-7838-4D36-A614-8909EC39FFAF}"/>
              </a:ext>
            </a:extLst>
          </p:cNvPr>
          <p:cNvSpPr txBox="1"/>
          <p:nvPr/>
        </p:nvSpPr>
        <p:spPr>
          <a:xfrm>
            <a:off x="2814320" y="5955532"/>
            <a:ext cx="691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Δαίδαλος κατασκευάζει το ομοίωμα της αγελάδας για την Πασιφάη.</a:t>
            </a:r>
          </a:p>
          <a:p>
            <a:r>
              <a:rPr lang="el-GR" dirty="0"/>
              <a:t>LEMAIRE </a:t>
            </a:r>
            <a:r>
              <a:rPr lang="el-GR" dirty="0" err="1"/>
              <a:t>Jean</a:t>
            </a:r>
            <a:r>
              <a:rPr lang="el-GR" dirty="0"/>
              <a:t>, LEMAIRE-POUSSIN, 1659</a:t>
            </a:r>
          </a:p>
        </p:txBody>
      </p:sp>
    </p:spTree>
    <p:extLst>
      <p:ext uri="{BB962C8B-B14F-4D97-AF65-F5344CB8AC3E}">
        <p14:creationId xmlns:p14="http://schemas.microsoft.com/office/powerpoint/2010/main" val="260970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75B18-7CFD-4A29-9E05-1A8C2E2F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3CA7CF-8BE5-4FAD-BFD5-23D2380B8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8" y="365125"/>
            <a:ext cx="10947927" cy="55368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CD474-DAA6-4F65-9559-AB1EFB4E408C}"/>
              </a:ext>
            </a:extLst>
          </p:cNvPr>
          <p:cNvSpPr txBox="1"/>
          <p:nvPr/>
        </p:nvSpPr>
        <p:spPr>
          <a:xfrm>
            <a:off x="3159760" y="6065520"/>
            <a:ext cx="587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Πασιφάη και ο ταύρος.</a:t>
            </a:r>
          </a:p>
          <a:p>
            <a:r>
              <a:rPr lang="en-US" dirty="0"/>
              <a:t>Gustave Moreau, 1876 </a:t>
            </a:r>
            <a:r>
              <a:rPr lang="en-US" dirty="0" err="1"/>
              <a:t>Musée</a:t>
            </a:r>
            <a:r>
              <a:rPr lang="en-US" dirty="0"/>
              <a:t> Gustave Moreau, Paris, France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0374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D10704-3C32-4010-70C0-6CDA8BCBF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9" y="-98779"/>
            <a:ext cx="3096202" cy="69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9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59AA126-4D6D-40EB-9285-35C114476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99" y="533744"/>
            <a:ext cx="6373402" cy="595913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2B154-C232-43DB-B0ED-43FB3A80CB04}"/>
              </a:ext>
            </a:extLst>
          </p:cNvPr>
          <p:cNvSpPr txBox="1"/>
          <p:nvPr/>
        </p:nvSpPr>
        <p:spPr>
          <a:xfrm>
            <a:off x="447040" y="5181600"/>
            <a:ext cx="209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Πασιφάη και ο ταύρος.</a:t>
            </a:r>
          </a:p>
          <a:p>
            <a:r>
              <a:rPr lang="el-GR" dirty="0" err="1"/>
              <a:t>Andr</a:t>
            </a:r>
            <a:r>
              <a:rPr lang="en-US" dirty="0"/>
              <a:t>é</a:t>
            </a:r>
            <a:r>
              <a:rPr lang="el-GR" dirty="0"/>
              <a:t> </a:t>
            </a:r>
            <a:r>
              <a:rPr lang="el-GR" dirty="0" err="1"/>
              <a:t>Masson</a:t>
            </a:r>
            <a:r>
              <a:rPr lang="el-GR" dirty="0"/>
              <a:t>, 1937</a:t>
            </a:r>
          </a:p>
        </p:txBody>
      </p:sp>
    </p:spTree>
    <p:extLst>
      <p:ext uri="{BB962C8B-B14F-4D97-AF65-F5344CB8AC3E}">
        <p14:creationId xmlns:p14="http://schemas.microsoft.com/office/powerpoint/2010/main" val="118859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18632C-CBF2-4872-9ACB-7133B794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πεδίο της έρευνας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7BC79C-3F93-4710-A02C-772967704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Ι.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εξορία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Κωστή Παλαμά «Μια βραδιά σ’ ένα σπίτι» (1915)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Άγγελου Σικελιανού, «</a:t>
            </a:r>
            <a:r>
              <a:rPr lang="en-GB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Διοτίμα» από την ενότητα «Η Συνείδηση της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Γυναίκας» (1915)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ΙΙ.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«δράμα»</a:t>
            </a:r>
            <a:endParaRPr lang="el-GR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Νίκου Εγγονόπουλου, «Στους φίλους των πόλεων» (1939)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7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26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DE7A12C-E14A-4EF1-A1FF-D879E1DE1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447690"/>
            <a:ext cx="7528560" cy="59626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45894-595B-48D0-95B6-C4EC49E5CF77}"/>
              </a:ext>
            </a:extLst>
          </p:cNvPr>
          <p:cNvSpPr txBox="1"/>
          <p:nvPr/>
        </p:nvSpPr>
        <p:spPr>
          <a:xfrm>
            <a:off x="304800" y="5292546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Πασιφάη και ο ταύρος.</a:t>
            </a:r>
          </a:p>
          <a:p>
            <a:r>
              <a:rPr lang="el-GR" dirty="0" err="1"/>
              <a:t>Andr</a:t>
            </a:r>
            <a:r>
              <a:rPr lang="en-US" dirty="0"/>
              <a:t>é</a:t>
            </a:r>
            <a:r>
              <a:rPr lang="el-GR" dirty="0"/>
              <a:t> </a:t>
            </a:r>
            <a:r>
              <a:rPr lang="el-GR" dirty="0" err="1"/>
              <a:t>Masson</a:t>
            </a:r>
            <a:r>
              <a:rPr lang="el-GR" dirty="0"/>
              <a:t>, 1942</a:t>
            </a:r>
          </a:p>
        </p:txBody>
      </p:sp>
    </p:spTree>
    <p:extLst>
      <p:ext uri="{BB962C8B-B14F-4D97-AF65-F5344CB8AC3E}">
        <p14:creationId xmlns:p14="http://schemas.microsoft.com/office/powerpoint/2010/main" val="262559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3A720C0-64B8-43FC-B2A0-B5D5F2FB6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18872"/>
            <a:ext cx="9194800" cy="662025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FEE0C-F2CF-45E5-909F-6BBBF50F257B}"/>
              </a:ext>
            </a:extLst>
          </p:cNvPr>
          <p:cNvSpPr txBox="1"/>
          <p:nvPr/>
        </p:nvSpPr>
        <p:spPr>
          <a:xfrm>
            <a:off x="284480" y="5328106"/>
            <a:ext cx="20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Πασιφάη και ο ταύρος.</a:t>
            </a:r>
          </a:p>
          <a:p>
            <a:r>
              <a:rPr lang="el-GR" dirty="0" err="1"/>
              <a:t>Andr</a:t>
            </a:r>
            <a:r>
              <a:rPr lang="en-US" dirty="0"/>
              <a:t>é</a:t>
            </a:r>
            <a:r>
              <a:rPr lang="el-GR" dirty="0"/>
              <a:t> </a:t>
            </a:r>
            <a:r>
              <a:rPr lang="el-GR" dirty="0" err="1"/>
              <a:t>Masson</a:t>
            </a:r>
            <a:r>
              <a:rPr lang="el-GR" dirty="0"/>
              <a:t>, 1945</a:t>
            </a:r>
          </a:p>
        </p:txBody>
      </p:sp>
    </p:spTree>
    <p:extLst>
      <p:ext uri="{BB962C8B-B14F-4D97-AF65-F5344CB8AC3E}">
        <p14:creationId xmlns:p14="http://schemas.microsoft.com/office/powerpoint/2010/main" val="257328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69E4D0-130F-46E7-B3EC-7DCF3274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1D42F8-AE58-4334-B16F-773F7976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645"/>
            <a:ext cx="10140821" cy="60864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C39F2-C310-4B99-A728-41A2943FD182}"/>
              </a:ext>
            </a:extLst>
          </p:cNvPr>
          <p:cNvSpPr txBox="1"/>
          <p:nvPr/>
        </p:nvSpPr>
        <p:spPr>
          <a:xfrm>
            <a:off x="2546985" y="6131024"/>
            <a:ext cx="70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Πασιφάη.</a:t>
            </a:r>
          </a:p>
          <a:p>
            <a:r>
              <a:rPr lang="el-GR" dirty="0"/>
              <a:t> </a:t>
            </a:r>
            <a:r>
              <a:rPr lang="el-GR" dirty="0" err="1"/>
              <a:t>Jackson</a:t>
            </a:r>
            <a:r>
              <a:rPr lang="el-GR" dirty="0"/>
              <a:t> </a:t>
            </a:r>
            <a:r>
              <a:rPr lang="en-US" dirty="0"/>
              <a:t>Pollock</a:t>
            </a:r>
            <a:r>
              <a:rPr lang="el-GR" dirty="0"/>
              <a:t>, Ελαιογραφία, 1943 Νέα Υόρκη, Μητροπολιτικό Μουσείο</a:t>
            </a:r>
          </a:p>
        </p:txBody>
      </p:sp>
    </p:spTree>
    <p:extLst>
      <p:ext uri="{BB962C8B-B14F-4D97-AF65-F5344CB8AC3E}">
        <p14:creationId xmlns:p14="http://schemas.microsoft.com/office/powerpoint/2010/main" val="388297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F4C078A-BD63-4F40-A949-654B9A2FE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09" y="85471"/>
            <a:ext cx="8537181" cy="584797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29404-3D09-4611-8818-EE94DD3EC28D}"/>
              </a:ext>
            </a:extLst>
          </p:cNvPr>
          <p:cNvSpPr txBox="1"/>
          <p:nvPr/>
        </p:nvSpPr>
        <p:spPr>
          <a:xfrm>
            <a:off x="3931920" y="6028429"/>
            <a:ext cx="45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Φωτογραφία της </a:t>
            </a:r>
            <a:r>
              <a:rPr lang="en-US" dirty="0"/>
              <a:t>Laura </a:t>
            </a:r>
            <a:r>
              <a:rPr lang="en-US" dirty="0" err="1"/>
              <a:t>Makabresku</a:t>
            </a:r>
            <a:r>
              <a:rPr lang="en-US" dirty="0"/>
              <a:t> (2021)</a:t>
            </a:r>
          </a:p>
          <a:p>
            <a:r>
              <a:rPr lang="en-US" dirty="0">
                <a:hlinkClick r:id="rId3"/>
              </a:rPr>
              <a:t>https://lauramakabresku.com/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02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32988-6161-4D4A-A91A-A722439F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C698A47-75AF-4D7E-8781-03081DD60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8" y="137001"/>
            <a:ext cx="10426282" cy="58118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93A25-299A-4338-8955-EFF6B69EAA2C}"/>
              </a:ext>
            </a:extLst>
          </p:cNvPr>
          <p:cNvSpPr txBox="1"/>
          <p:nvPr/>
        </p:nvSpPr>
        <p:spPr>
          <a:xfrm>
            <a:off x="1841500" y="6094671"/>
            <a:ext cx="893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Δημήτρης Παπαϊωάννου, </a:t>
            </a:r>
            <a:r>
              <a:rPr lang="en-US" dirty="0"/>
              <a:t>“</a:t>
            </a:r>
            <a:r>
              <a:rPr lang="el-GR" dirty="0"/>
              <a:t>Εγκάρσιος Προσανατολισμός</a:t>
            </a:r>
            <a:r>
              <a:rPr lang="en-US"/>
              <a:t>”</a:t>
            </a:r>
            <a:r>
              <a:rPr lang="el-GR"/>
              <a:t>, </a:t>
            </a:r>
            <a:r>
              <a:rPr lang="el-GR" dirty="0"/>
              <a:t>Στέγη Ιδρύματος Ωνάση 2021-2022</a:t>
            </a:r>
            <a:br>
              <a:rPr lang="el-GR" dirty="0"/>
            </a:br>
            <a:r>
              <a:rPr lang="el-GR" dirty="0"/>
              <a:t>Φωτογραφία: </a:t>
            </a:r>
            <a:r>
              <a:rPr lang="en-US" dirty="0"/>
              <a:t>Julian </a:t>
            </a:r>
            <a:r>
              <a:rPr lang="en-US" dirty="0" err="1"/>
              <a:t>Mommert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125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E71945-CA7D-4309-83D8-8799D50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7E6CDD-44D7-46C9-AD55-49D8C2AD3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ΙΙΙ.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ιερότητα </a:t>
            </a:r>
            <a:endParaRPr lang="el-GR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Άγγελου Σικελιανού, </a:t>
            </a:r>
            <a:r>
              <a:rPr lang="el-GR" sz="7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Δαίδαλος στην Κρήτη 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(1943)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αποθέωση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Ανδρέα Εμπειρίκου, </a:t>
            </a:r>
            <a:r>
              <a:rPr lang="el-GR" sz="7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Ζεμφύρα</a:t>
            </a:r>
            <a:r>
              <a:rPr lang="el-GR" sz="7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το Μυστικόν της Πασιφάης 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(1945)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5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διάλυση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Μίλτου Σαχτούρη, «Πασιφάη» (1948)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5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29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C44C43-AE7D-43B2-B7B0-8C3107EF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47A897-91DB-4D7C-91F5-3FC6B5BA8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συνύπαρξη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Νίκου Καζαντζάκη, </a:t>
            </a:r>
            <a:r>
              <a:rPr lang="el-GR" sz="7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Κούρος 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(1955)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συσκότιση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Γιάννη Ρίτσου, «Ο νέος χορός» (1972)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Μυθολογία του γυναικείου σώματος</a:t>
            </a:r>
            <a:endParaRPr lang="el-GR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7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Άντειας</a:t>
            </a: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Φραντζή, «Λαβύρινθος» (1982)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Αθηνάς Παπαδάκη, «Μητρότητα» (1986)</a:t>
            </a:r>
            <a:endParaRPr lang="el-GR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l-GR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12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FE2987-A895-413A-8FE3-D93DC3D0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νδεικτικές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αρχαίες πηγές για την Πασιφάη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273593-432C-4B4C-8952-F949B0B8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1000"/>
              </a:spcAft>
              <a:buNone/>
            </a:pP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Έτσι αναφορές στον μύθο της Πασιφάης απαντούν σε προκλασικές σπαραγμένες μαρτυρίες όπως στον Ησίοδο (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145) ή στον Βακχυλίδη (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Διθ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26). Με τη σημείωση ότι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βασική, αν και όχι μοναδική, πηγή του μύθου για μεταγενέστερους συγγραφείς αποτελεί η </a:t>
            </a:r>
            <a:r>
              <a:rPr lang="el-GR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Βιβλιοθήκη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(1.9, 3.1.4, 3.15.8) του Απολλόδωρου συναντούμε την Πασιφάη, μεταξύ άλλων,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στους Ισοκράτη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Ελένης 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Εγκώμιον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27), Απολλώνιο Ρόδιο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Αργοναυτικά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3.999, 3.1074-6), Διόδωρο Σικελιώτη (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στορική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Βιβλιοθήκη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4.13.4), Φίλωνα τον Αλεξανδρέα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Περί των εν μέρει διαταγμάτων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3.43-4), Καλλίμαχο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Ύμνος εις Δήλον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310-11), Ηράκλειτο παραδοξογράφο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Περί απίστων 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7), Πλούταρχο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Βίοι Παράλληλοι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Θησεύς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 και 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Ηθικά.</a:t>
            </a:r>
            <a:r>
              <a:rPr lang="el-GR" sz="5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Γαμικά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παραγγέλματα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9), Λουκιανό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Περί ορχήσεως 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49, 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αστρολογίης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16), Παυσανία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(Ελλάδος 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περιήγησις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3.26.1, 5.25.9),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Φιλόστρατο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τον πρεσβύτερο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Εικόνες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1.16),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Νόννο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Διονυσιακά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40.290, 47.395-40),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Λιβάνιο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Προγυμνάσματα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2.21), Ιωάννη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Μαλάλα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ρονογραφία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4.16-18), Γεώργιο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Σύγκελλο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Εκλογή Χρονογραφίας,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σ. 191.20 Μ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osshammer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Φώτιο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Βιβλιοθήκη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κώδ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250, σ. 443</a:t>
            </a:r>
            <a:r>
              <a:rPr lang="en-US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Bekker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 Γεώργιο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Κεδρηνό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Σύνοψις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Ιστοριών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τ. Ι, σ. 214-15 Β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ekker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Ευστάθιο Θεσσαλονίκης (πολυάριθμες αναφορές στα 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Υπομνήματα στην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Ιλιάδα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Οδύσσεια), Ιωάννη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Τζέτζη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Χιλιάδες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1.19.490, 4.137.364, 12.409.399).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Στον ενδεικτικό αυτό κατάλογο χρήσιμο είναι να συμπεριληφθούν και Ρωμαίοι συγγραφείς όπως ο Βιργίλιος (</a:t>
            </a:r>
            <a:r>
              <a:rPr lang="el-GR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Εκλογές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6.45-60 και </a:t>
            </a:r>
            <a:r>
              <a:rPr lang="el-GR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Αινειάδα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6.24-6), </a:t>
            </a:r>
            <a:r>
              <a:rPr lang="en-US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5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5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βίδιος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Ερωτική τέχνη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1.289-326, </a:t>
            </a:r>
            <a:r>
              <a:rPr lang="en-US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ρωίδες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4.57-8, 4.165-6, 10.91, </a:t>
            </a:r>
            <a:r>
              <a:rPr lang="en-US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5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εταμορφώσεις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8.131-3, 9.735-40, </a:t>
            </a:r>
            <a:r>
              <a:rPr lang="en-US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Fasti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3.499), ο </a:t>
            </a:r>
            <a:r>
              <a:rPr lang="el-GR" sz="5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Προπέρτιος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Ελεγείες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2.32.57-8, 3.19.11-12, 4.7.57-8), ο Σενέκας (</a:t>
            </a:r>
            <a:r>
              <a:rPr lang="el-GR" sz="5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Φαίδρα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113-4, 688-9), ο </a:t>
            </a:r>
            <a:r>
              <a:rPr lang="el-GR" sz="5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Υγίνος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Fabulae</a:t>
            </a:r>
            <a:r>
              <a:rPr lang="el-GR" sz="5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lang="el-GR" sz="5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15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8D7E2-FCC1-491A-AE16-144F86C7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υριπίδη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Κρήτες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35E997-416B-4986-A8E4-E1768D9F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Ιδιαίτερη ωστόσο μνεία κρίνω ότι χρειάζεται στην αποσπασματικά σωζόμενη τραγωδία του Ευριπίδη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Κρήτες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(περ.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442-432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π.Χ.), στην οποία, όπως είναι γνωστό, σώζεται ο εξαιρετικός μονόλογος, η απολογία της Πασιφάης στην κορυφαία σκηνή ανάμεσα στον Μίνωα και την Πασιφάη.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εκ θεού γαρ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εμηνάμην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,/ αλγώ μεν,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έστι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δ’ ουχ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εκούσιον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κακόν,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στ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9-10)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ευπρεπής μεν εν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πέπλοισιν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ιδείν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,/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πυρσής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δε χαίτης και παρ’ ομμάτων σέλας/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οινωπόν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εξέλαμπε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περ[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καί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νων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γένυν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13-15)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96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80C0AA3-FF1E-456D-AD92-C1DF3C302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106427"/>
            <a:ext cx="8585199" cy="66451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5327D-DD3D-44A9-A477-02677D4C2724}"/>
              </a:ext>
            </a:extLst>
          </p:cNvPr>
          <p:cNvSpPr txBox="1"/>
          <p:nvPr/>
        </p:nvSpPr>
        <p:spPr>
          <a:xfrm>
            <a:off x="325121" y="4184551"/>
            <a:ext cx="2651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Η Πασιφάη κρατώντας στην αγκαλιά της τον</a:t>
            </a:r>
          </a:p>
          <a:p>
            <a:pPr algn="just"/>
            <a:r>
              <a:rPr lang="el-GR" dirty="0"/>
              <a:t>μικρό Μινώταυρο.</a:t>
            </a:r>
          </a:p>
          <a:p>
            <a:pPr algn="just"/>
            <a:r>
              <a:rPr lang="el-GR" dirty="0"/>
              <a:t>Εσωτερικό ερυθρόμορφης κύλικας του Ζωγράφου</a:t>
            </a:r>
          </a:p>
          <a:p>
            <a:pPr algn="just"/>
            <a:r>
              <a:rPr lang="el-GR" dirty="0" err="1"/>
              <a:t>Settecamini</a:t>
            </a:r>
            <a:r>
              <a:rPr lang="el-GR" dirty="0"/>
              <a:t> </a:t>
            </a:r>
            <a:r>
              <a:rPr lang="el-GR" dirty="0" err="1"/>
              <a:t>Painter</a:t>
            </a:r>
            <a:r>
              <a:rPr lang="el-GR" dirty="0"/>
              <a:t>, 340-320 π.Χ. Παρίσι, </a:t>
            </a:r>
            <a:r>
              <a:rPr lang="el-GR" dirty="0" err="1"/>
              <a:t>Cabinet</a:t>
            </a:r>
            <a:r>
              <a:rPr lang="el-GR" dirty="0"/>
              <a:t> des </a:t>
            </a:r>
            <a:r>
              <a:rPr lang="el-GR" dirty="0" err="1"/>
              <a:t>Médailles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10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249F60F-DD25-4F04-8A36-97D065FE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20" y="88177"/>
            <a:ext cx="6177280" cy="65394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B541C-E2CA-4B6E-8F97-83AA2E39F970}"/>
              </a:ext>
            </a:extLst>
          </p:cNvPr>
          <p:cNvSpPr txBox="1"/>
          <p:nvPr/>
        </p:nvSpPr>
        <p:spPr>
          <a:xfrm>
            <a:off x="508000" y="4738549"/>
            <a:ext cx="390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Ο Δαίδαλος και η Πασιφάη.</a:t>
            </a:r>
          </a:p>
          <a:p>
            <a:r>
              <a:rPr lang="el-GR"/>
              <a:t>Ο Δαίδαλος παρουσιάζει στην Πασιφάη το ομοίωμα της αγελάδας. Τοιχογραφία από την Casa dell' antica caccia στην Πομπηία. Νάπολη, Αρχαιολογικό Μουσείο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163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B0C0F83-00F7-4D16-9A15-8011FA936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56" y="128309"/>
            <a:ext cx="6051884" cy="66013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3BBDE-E4A4-4591-B083-DCF430E4C3F4}"/>
              </a:ext>
            </a:extLst>
          </p:cNvPr>
          <p:cNvSpPr txBox="1"/>
          <p:nvPr/>
        </p:nvSpPr>
        <p:spPr>
          <a:xfrm>
            <a:off x="7904480" y="4738549"/>
            <a:ext cx="367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Δαίδαλος και η Πασιφάη.</a:t>
            </a:r>
          </a:p>
          <a:p>
            <a:r>
              <a:rPr lang="el-GR" dirty="0"/>
              <a:t>Ο Δαίδαλος παρουσιάζει στην Πασιφάη το ομοίωμα της αγελάδας. Τοιχογραφία από την </a:t>
            </a:r>
            <a:r>
              <a:rPr lang="el-GR" dirty="0" err="1"/>
              <a:t>Casa</a:t>
            </a:r>
            <a:r>
              <a:rPr lang="el-GR" dirty="0"/>
              <a:t> </a:t>
            </a:r>
            <a:r>
              <a:rPr lang="el-GR" dirty="0" err="1"/>
              <a:t>dei</a:t>
            </a:r>
            <a:r>
              <a:rPr lang="el-GR" dirty="0"/>
              <a:t> </a:t>
            </a:r>
            <a:r>
              <a:rPr lang="el-GR" dirty="0" err="1"/>
              <a:t>Vetti</a:t>
            </a:r>
            <a:r>
              <a:rPr lang="el-GR" dirty="0"/>
              <a:t> στην Πομπηία, 1</a:t>
            </a:r>
            <a:r>
              <a:rPr lang="el-GR" baseline="30000" dirty="0"/>
              <a:t>ος</a:t>
            </a:r>
            <a:r>
              <a:rPr lang="el-GR" dirty="0"/>
              <a:t> αι. μ. Χ. Νάπολη, Αρχαιολογικό Μουσείο</a:t>
            </a:r>
          </a:p>
        </p:txBody>
      </p:sp>
    </p:spTree>
    <p:extLst>
      <p:ext uri="{BB962C8B-B14F-4D97-AF65-F5344CB8AC3E}">
        <p14:creationId xmlns:p14="http://schemas.microsoft.com/office/powerpoint/2010/main" val="22589814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931</Words>
  <Application>Microsoft Office PowerPoint</Application>
  <PresentationFormat>Ευρεία οθόνη</PresentationFormat>
  <Paragraphs>73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Θέμα του Office</vt:lpstr>
      <vt:lpstr>Μαίρη Μικέ</vt:lpstr>
      <vt:lpstr>Το πεδίο της έρευνας</vt:lpstr>
      <vt:lpstr>Παρουσίαση του PowerPoint</vt:lpstr>
      <vt:lpstr>Παρουσίαση του PowerPoint</vt:lpstr>
      <vt:lpstr>Eνδεικτικές αρχαίες πηγές για την Πασιφάη</vt:lpstr>
      <vt:lpstr>Eυριπίδη, Κρήτες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Μαίρη Μικέ, […]</dc:title>
  <dc:creator>USER</dc:creator>
  <cp:lastModifiedBy>User</cp:lastModifiedBy>
  <cp:revision>15</cp:revision>
  <dcterms:created xsi:type="dcterms:W3CDTF">2022-04-26T08:31:15Z</dcterms:created>
  <dcterms:modified xsi:type="dcterms:W3CDTF">2023-11-29T11:34:06Z</dcterms:modified>
</cp:coreProperties>
</file>