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0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456" r:id="rId2"/>
    <p:sldId id="347" r:id="rId3"/>
    <p:sldId id="476" r:id="rId4"/>
    <p:sldId id="477" r:id="rId5"/>
    <p:sldId id="478" r:id="rId6"/>
    <p:sldId id="502" r:id="rId7"/>
    <p:sldId id="479" r:id="rId8"/>
    <p:sldId id="354" r:id="rId9"/>
    <p:sldId id="480" r:id="rId10"/>
    <p:sldId id="481" r:id="rId11"/>
    <p:sldId id="349" r:id="rId12"/>
    <p:sldId id="484" r:id="rId13"/>
    <p:sldId id="503" r:id="rId14"/>
    <p:sldId id="504" r:id="rId15"/>
    <p:sldId id="482" r:id="rId16"/>
    <p:sldId id="486" r:id="rId17"/>
    <p:sldId id="488" r:id="rId18"/>
    <p:sldId id="489" r:id="rId19"/>
    <p:sldId id="432" r:id="rId20"/>
    <p:sldId id="490" r:id="rId21"/>
    <p:sldId id="491" r:id="rId22"/>
    <p:sldId id="494" r:id="rId23"/>
    <p:sldId id="497" r:id="rId24"/>
    <p:sldId id="498" r:id="rId25"/>
    <p:sldId id="501" r:id="rId26"/>
  </p:sldIdLst>
  <p:sldSz cx="9144000" cy="6858000" type="screen4x3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61273" autoAdjust="0"/>
  </p:normalViewPr>
  <p:slideViewPr>
    <p:cSldViewPr>
      <p:cViewPr varScale="1">
        <p:scale>
          <a:sx n="52" d="100"/>
          <a:sy n="52" d="100"/>
        </p:scale>
        <p:origin x="1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89AAF-54EF-4C8A-A149-A7196365E762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5740-16F7-43E5-98CF-95DA4EAACC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10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70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13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8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68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44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10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02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7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08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61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63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2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64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71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448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36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408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28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99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73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47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8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43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66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70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8168185"/>
              </p:ext>
            </p:extLst>
          </p:nvPr>
        </p:nvGraphicFramePr>
        <p:xfrm>
          <a:off x="609600" y="1589088"/>
          <a:ext cx="7778824" cy="41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7952">
                <a:tc>
                  <a:txBody>
                    <a:bodyPr/>
                    <a:lstStyle/>
                    <a:p>
                      <a:pPr algn="r"/>
                      <a:r>
                        <a:rPr lang="el-GR" sz="2400" b="0" dirty="0" smtClean="0">
                          <a:latin typeface="Calibri" pitchFamily="34" charset="0"/>
                          <a:cs typeface="Calibri" pitchFamily="34" charset="0"/>
                        </a:rPr>
                        <a:t>Τμήμα Φιλοσοφίας</a:t>
                      </a:r>
                      <a:br>
                        <a:rPr lang="el-GR" sz="2400" b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l-GR" b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l-GR" b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594"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latin typeface="Calibri" pitchFamily="34" charset="0"/>
                          <a:cs typeface="Calibri" pitchFamily="34" charset="0"/>
                        </a:rPr>
                        <a:t>Διδακτική της Φιλοσοφίας</a:t>
                      </a: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Calibri" pitchFamily="34" charset="0"/>
                          <a:cs typeface="Calibri" pitchFamily="34" charset="0"/>
                        </a:rPr>
                        <a:t>Αντιγόνη </a:t>
                      </a:r>
                      <a:r>
                        <a:rPr lang="el-GR" sz="3200" dirty="0" err="1" smtClean="0">
                          <a:latin typeface="Calibri" pitchFamily="34" charset="0"/>
                          <a:cs typeface="Calibri" pitchFamily="34" charset="0"/>
                        </a:rPr>
                        <a:t>Ντόκα</a:t>
                      </a:r>
                      <a:r>
                        <a:rPr lang="el-GR" sz="3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51078"/>
            <a:ext cx="2452259" cy="3055640"/>
          </a:xfrm>
        </p:spPr>
      </p:pic>
    </p:spTree>
    <p:extLst>
      <p:ext uri="{BB962C8B-B14F-4D97-AF65-F5344CB8AC3E}">
        <p14:creationId xmlns:p14="http://schemas.microsoft.com/office/powerpoint/2010/main" val="1525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7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7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79918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Στερεότυπα στην διδακτική προσέγγιση-Περιχαράκωση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 algn="just"/>
            <a:r>
              <a:rPr lang="el-GR" sz="2300" dirty="0" smtClean="0"/>
              <a:t>Ωστόσο η προσέγγιση της φιλοσοφίας ως μάθημα  εντάσσεται στην </a:t>
            </a:r>
            <a:r>
              <a:rPr lang="el-GR" sz="2300" dirty="0"/>
              <a:t>προσπάθεια μιας συνολικής </a:t>
            </a:r>
            <a:r>
              <a:rPr lang="el-GR" sz="2300" dirty="0" smtClean="0"/>
              <a:t>συγκρότησης του αναπτυσσόμενου ατόμου</a:t>
            </a:r>
            <a:endParaRPr lang="el-GR" sz="2300" dirty="0"/>
          </a:p>
          <a:p>
            <a:endParaRPr lang="el-GR" sz="2300" b="1" dirty="0"/>
          </a:p>
        </p:txBody>
      </p:sp>
    </p:spTree>
    <p:extLst>
      <p:ext uri="{BB962C8B-B14F-4D97-AF65-F5344CB8AC3E}">
        <p14:creationId xmlns:p14="http://schemas.microsoft.com/office/powerpoint/2010/main" val="10569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4404" cy="99060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Calibri" pitchFamily="34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</a:rPr>
              <a:t>προσεγγίζοντας τους όρους παιδεία -καλλιέργεια - εκπαίδευση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928802"/>
            <a:ext cx="3886200" cy="4000528"/>
          </a:xfrm>
        </p:spPr>
        <p:txBody>
          <a:bodyPr>
            <a:normAutofit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x-none" sz="2200" b="1" dirty="0" smtClean="0"/>
              <a:t>Το </a:t>
            </a:r>
            <a:r>
              <a:rPr lang="el-GR" sz="2200" b="1" dirty="0" err="1"/>
              <a:t>διακύβευμα</a:t>
            </a:r>
            <a:r>
              <a:rPr lang="el-GR" sz="2200" b="1" dirty="0"/>
              <a:t> </a:t>
            </a:r>
            <a:r>
              <a:rPr lang="x-none" sz="2200" b="1" dirty="0"/>
              <a:t> περί παιδείας </a:t>
            </a:r>
            <a:r>
              <a:rPr lang="el-GR" sz="2200" b="1" dirty="0"/>
              <a:t>αφορά στην ουσία </a:t>
            </a:r>
            <a:r>
              <a:rPr lang="el-GR" sz="2200" b="1" dirty="0" err="1"/>
              <a:t>διακύβευμα</a:t>
            </a:r>
            <a:r>
              <a:rPr lang="el-GR" sz="2200" b="1" dirty="0"/>
              <a:t> περί ανθρώπου, συνδέεται με ανθρώπινες </a:t>
            </a:r>
            <a:r>
              <a:rPr lang="el-GR" sz="2200" b="1" dirty="0" smtClean="0"/>
              <a:t>αξίες</a:t>
            </a:r>
            <a:endParaRPr lang="el-GR" sz="2200" b="1" dirty="0"/>
          </a:p>
          <a:p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x-none" sz="3200" smtClean="0"/>
              <a:t> </a:t>
            </a:r>
            <a:endParaRPr lang="el-GR" sz="3200" dirty="0" smtClean="0"/>
          </a:p>
        </p:txBody>
      </p:sp>
      <p:pic>
        <p:nvPicPr>
          <p:cNvPr id="6" name="Picture 3" descr="C:\Users\Antonis\Documents\Vaos όλα\Αντώνης εποπτικό υλικό\Εποπτικό Υλικό  Ιστορία της Τέχνης και Διδακτική των Εικαστικών Τεχνών\ελληνική τέχνη\Ελλ.Τ.20ος αι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886200" cy="394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70485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Αναζητούμε μια </a:t>
            </a:r>
            <a:r>
              <a:rPr lang="el-GR" sz="2400" b="1" dirty="0"/>
              <a:t>στάση τόσο απέναντι στην έννοια της παιδείας γενικότερα όσο και για την έννοια της φιλοσοφικής παιδείας</a:t>
            </a:r>
            <a:endParaRPr lang="el-GR" sz="2400" b="1" dirty="0" smtClean="0"/>
          </a:p>
          <a:p>
            <a:pPr algn="just"/>
            <a:r>
              <a:rPr lang="el-GR" sz="2400" dirty="0" smtClean="0"/>
              <a:t>Ενίσχυση τ</a:t>
            </a:r>
            <a:r>
              <a:rPr lang="x-none" sz="2400" dirty="0" smtClean="0"/>
              <a:t>η</a:t>
            </a:r>
            <a:r>
              <a:rPr lang="el-GR" sz="2400" dirty="0" smtClean="0"/>
              <a:t>ς</a:t>
            </a:r>
            <a:r>
              <a:rPr lang="x-none" sz="2400" dirty="0" smtClean="0"/>
              <a:t> συγκρότηση</a:t>
            </a:r>
            <a:r>
              <a:rPr lang="el-GR" sz="2400" dirty="0" smtClean="0"/>
              <a:t>ς</a:t>
            </a:r>
            <a:r>
              <a:rPr lang="x-none" sz="2400" dirty="0" smtClean="0"/>
              <a:t> </a:t>
            </a:r>
            <a:r>
              <a:rPr lang="x-none" sz="2400" dirty="0"/>
              <a:t>του μαθητή με τέτοιο τρόπο που να μπορεί να στέκεται συνειδητά και </a:t>
            </a:r>
            <a:r>
              <a:rPr lang="x-none" sz="2400" dirty="0" smtClean="0"/>
              <a:t>στοχαστικά</a:t>
            </a:r>
            <a:r>
              <a:rPr lang="el-GR" sz="2400" dirty="0"/>
              <a:t> </a:t>
            </a:r>
            <a:r>
              <a:rPr lang="el-GR" sz="2400" dirty="0" smtClean="0"/>
              <a:t>απέναντι στη νέα γνώση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4351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Α</a:t>
            </a:r>
            <a:r>
              <a:rPr lang="el-GR" sz="2400" b="1" dirty="0" smtClean="0"/>
              <a:t>ναγωγή στην </a:t>
            </a:r>
            <a:r>
              <a:rPr lang="el-GR" sz="2400" b="1" dirty="0" err="1" smtClean="0"/>
              <a:t>οικοσυστημική</a:t>
            </a:r>
            <a:r>
              <a:rPr lang="el-GR" sz="2400" b="1" dirty="0" smtClean="0"/>
              <a:t> θεωρία. Παιδαγωγική </a:t>
            </a:r>
            <a:r>
              <a:rPr lang="el-GR" sz="2400" b="1" dirty="0" err="1" smtClean="0"/>
              <a:t>παρέμαβση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err="1"/>
              <a:t>Ο</a:t>
            </a:r>
            <a:r>
              <a:rPr lang="el-GR" sz="2400" b="1" dirty="0" err="1" smtClean="0"/>
              <a:t>ικοσυστημικές</a:t>
            </a:r>
            <a:r>
              <a:rPr lang="el-GR" sz="2400" b="1" dirty="0" smtClean="0"/>
              <a:t> θεωρίες:</a:t>
            </a:r>
          </a:p>
          <a:p>
            <a:pPr algn="just"/>
            <a:r>
              <a:rPr lang="el-GR" sz="2400" dirty="0"/>
              <a:t>Το άτομο δεν υπάρχει ποτέ στο κενό ούτε παραμένει απόλυτα στάσιμο, ανήκει και μετέχει σε κάθε χρονική στιγμή της ζωής του σε </a:t>
            </a:r>
            <a:r>
              <a:rPr lang="el-GR" sz="2400" dirty="0" smtClean="0"/>
              <a:t>κοινωνικά </a:t>
            </a:r>
            <a:r>
              <a:rPr lang="el-GR" sz="2400" dirty="0"/>
              <a:t>πλαίσια μέσα στα οποία συντελούνται ποικίλες αλληλεπιδράσεις</a:t>
            </a:r>
            <a:endParaRPr lang="el-GR" sz="2400" dirty="0" smtClean="0"/>
          </a:p>
          <a:p>
            <a:pPr algn="just"/>
            <a:r>
              <a:rPr lang="el-GR" sz="2400" dirty="0" smtClean="0"/>
              <a:t>Αποδέσμευση </a:t>
            </a:r>
            <a:r>
              <a:rPr lang="el-GR" sz="2400" dirty="0"/>
              <a:t>από την περιορισμένη ίσως προσέγγιση της ατομικότητας και άνοιγμα </a:t>
            </a:r>
            <a:r>
              <a:rPr lang="el-GR" sz="2400" dirty="0" smtClean="0"/>
              <a:t>στις </a:t>
            </a:r>
            <a:r>
              <a:rPr lang="el-GR" sz="2400" dirty="0"/>
              <a:t>σύνθετες αλληλεπιδράσεις και διασυνδέσεις ευρύτερων περιβαλλοντικών πλαισίων</a:t>
            </a:r>
          </a:p>
          <a:p>
            <a:pPr marL="0" indent="0">
              <a:buNone/>
            </a:pPr>
            <a:endParaRPr lang="el-G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2286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Α</a:t>
            </a:r>
            <a:r>
              <a:rPr lang="el-GR" sz="2400" b="1" dirty="0" smtClean="0"/>
              <a:t>ναγωγή στην </a:t>
            </a:r>
            <a:r>
              <a:rPr lang="el-GR" sz="2400" b="1" dirty="0" err="1" smtClean="0"/>
              <a:t>οικοσυστημική</a:t>
            </a:r>
            <a:r>
              <a:rPr lang="el-GR" sz="2400" b="1" dirty="0" smtClean="0"/>
              <a:t> θεωρία. Παιδαγωγική παρέμβαση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Προβληματισμός- ερωτήματα:</a:t>
            </a:r>
          </a:p>
          <a:p>
            <a:r>
              <a:rPr lang="el-GR" sz="2400" dirty="0" smtClean="0"/>
              <a:t>Μια τέτοια προσέγγιση καταλύει ή κλονίζει τα παιδαγωγικά στερεότυπα σε σχέση με τις πιθανές περιχαρακώσεις;</a:t>
            </a:r>
          </a:p>
          <a:p>
            <a:r>
              <a:rPr lang="el-GR" sz="2400" dirty="0" smtClean="0"/>
              <a:t>Η </a:t>
            </a:r>
            <a:r>
              <a:rPr lang="el-GR" sz="2400" dirty="0" err="1" smtClean="0"/>
              <a:t>οικοσυστημική</a:t>
            </a:r>
            <a:r>
              <a:rPr lang="el-GR" sz="2400" dirty="0" smtClean="0"/>
              <a:t> θεωρία μπορεί να εντείνει  στην </a:t>
            </a:r>
            <a:r>
              <a:rPr lang="el-GR" sz="2400" dirty="0" err="1" smtClean="0"/>
              <a:t>ανοιχτότητα</a:t>
            </a:r>
            <a:r>
              <a:rPr lang="el-GR" sz="2400" dirty="0" smtClean="0"/>
              <a:t> μιας διδακτικής πράξης; </a:t>
            </a:r>
          </a:p>
          <a:p>
            <a:r>
              <a:rPr lang="el-GR" sz="2400" dirty="0" smtClean="0"/>
              <a:t>Σε αντικείμενα προς διδασκαλία όπως η φιλοσοφία διευκολύνει την συνάντηση με τη φιλοσοφική γνώση;</a:t>
            </a:r>
          </a:p>
          <a:p>
            <a:pPr marL="0" indent="0">
              <a:buNone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08546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/>
              <a:t>Η αναγκαιότητα μιας στάσης απέναντι στην έννοια της παιδείας</a:t>
            </a:r>
            <a:endParaRPr lang="el-G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5043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 smtClean="0"/>
              <a:t>Ένα πεδίο συνάντησης με τη φιλοσοφία σημαίνει:</a:t>
            </a:r>
          </a:p>
          <a:p>
            <a:r>
              <a:rPr lang="el-GR" sz="2400" dirty="0" smtClean="0"/>
              <a:t>Ενεργοποίηση μιας προσωπικής </a:t>
            </a:r>
            <a:r>
              <a:rPr lang="x-none" sz="2400" dirty="0" smtClean="0"/>
              <a:t>στάση</a:t>
            </a:r>
            <a:r>
              <a:rPr lang="el-GR" sz="2400" dirty="0" smtClean="0"/>
              <a:t>ς του αναπτυσσόμενου ατόμου απέναντι στη φιλοσοφία. </a:t>
            </a:r>
            <a:r>
              <a:rPr lang="el-GR" sz="2400" dirty="0"/>
              <a:t>Ν</a:t>
            </a:r>
            <a:r>
              <a:rPr lang="x-none" sz="2400" dirty="0" smtClean="0"/>
              <a:t>α </a:t>
            </a:r>
            <a:r>
              <a:rPr lang="x-none" sz="2400" dirty="0"/>
              <a:t>αποφασίσει ποια είναι η σημασία </a:t>
            </a:r>
            <a:r>
              <a:rPr lang="el-GR" sz="2400" dirty="0"/>
              <a:t>της φιλοσοφίας</a:t>
            </a:r>
            <a:r>
              <a:rPr lang="x-none" sz="2400" dirty="0"/>
              <a:t> στη δική του </a:t>
            </a:r>
            <a:r>
              <a:rPr lang="x-none" sz="2400" dirty="0" smtClean="0"/>
              <a:t>ζωή</a:t>
            </a:r>
            <a:endParaRPr lang="el-GR" sz="2400" dirty="0" smtClean="0"/>
          </a:p>
          <a:p>
            <a:r>
              <a:rPr lang="el-GR" sz="2400" dirty="0" smtClean="0"/>
              <a:t>Να θέσει ένα ηθικό ερώτημα </a:t>
            </a:r>
          </a:p>
          <a:p>
            <a:pPr marL="0" indent="0">
              <a:buNone/>
            </a:pPr>
            <a:endParaRPr lang="el-GR" sz="2200" dirty="0" smtClean="0"/>
          </a:p>
          <a:p>
            <a:endParaRPr lang="el-GR" sz="2200" b="1" dirty="0"/>
          </a:p>
          <a:p>
            <a:pPr marL="0" indent="0">
              <a:buNone/>
            </a:pPr>
            <a:endParaRPr lang="el-GR" sz="22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5" y="2284413"/>
            <a:ext cx="3333750" cy="3181350"/>
          </a:xfrm>
        </p:spPr>
      </p:pic>
    </p:spTree>
    <p:extLst>
      <p:ext uri="{BB962C8B-B14F-4D97-AF65-F5344CB8AC3E}">
        <p14:creationId xmlns:p14="http://schemas.microsoft.com/office/powerpoint/2010/main" val="4741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/>
              <a:t>Η αναγκαιότητα μιας στάσης απέναντι στην έννοια της </a:t>
            </a:r>
            <a:r>
              <a:rPr lang="el-GR" sz="2400" b="1" dirty="0" smtClean="0"/>
              <a:t>παιδείας</a:t>
            </a:r>
            <a:r>
              <a:rPr lang="el-GR" sz="2400" b="1" dirty="0"/>
              <a:t/>
            </a:r>
            <a:br>
              <a:rPr lang="el-GR" sz="2400" b="1" dirty="0"/>
            </a:br>
            <a:endParaRPr lang="el-G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Θέτουμε τα ερωτήματα:</a:t>
            </a:r>
          </a:p>
          <a:p>
            <a:r>
              <a:rPr lang="el-GR" sz="2400" dirty="0" smtClean="0"/>
              <a:t>Δεσμεύομαι</a:t>
            </a:r>
            <a:r>
              <a:rPr lang="el-GR" sz="2400" b="1" dirty="0" smtClean="0"/>
              <a:t> </a:t>
            </a:r>
            <a:r>
              <a:rPr lang="el-GR" sz="2400" dirty="0" smtClean="0"/>
              <a:t>σε </a:t>
            </a:r>
            <a:r>
              <a:rPr lang="el-GR" sz="2400" dirty="0"/>
              <a:t>ανθρώπινες </a:t>
            </a:r>
            <a:r>
              <a:rPr lang="el-GR" sz="2400" dirty="0" smtClean="0"/>
              <a:t>αξίες; Και αν ναι, αναζητώ το περιεχόμενο τους στην συνάντηση μου με την φιλοσοφία; </a:t>
            </a:r>
          </a:p>
          <a:p>
            <a:r>
              <a:rPr lang="el-GR" sz="2400" dirty="0" smtClean="0"/>
              <a:t>Με αφορά να διατηρήσω μια ερωτηματική στάση;</a:t>
            </a:r>
          </a:p>
          <a:p>
            <a:r>
              <a:rPr lang="el-GR" sz="2400" dirty="0" smtClean="0"/>
              <a:t>Με αφορά η επιθυμία κατανόησης του κόσμου; </a:t>
            </a:r>
            <a:endParaRPr lang="el-G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2808312" cy="3456384"/>
          </a:xfrm>
        </p:spPr>
      </p:pic>
    </p:spTree>
    <p:extLst>
      <p:ext uri="{BB962C8B-B14F-4D97-AF65-F5344CB8AC3E}">
        <p14:creationId xmlns:p14="http://schemas.microsoft.com/office/powerpoint/2010/main" val="403838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/>
              <a:t>Η αναγκαιότητα μιας στάσης απέναντι στην έννοια της </a:t>
            </a:r>
            <a:r>
              <a:rPr lang="el-GR" sz="2400" b="1" dirty="0" smtClean="0"/>
              <a:t>παιδείας</a:t>
            </a:r>
            <a:r>
              <a:rPr lang="el-GR" sz="2400" b="1" dirty="0"/>
              <a:t/>
            </a:r>
            <a:br>
              <a:rPr lang="el-GR" sz="2400" b="1" dirty="0"/>
            </a:br>
            <a:endParaRPr lang="el-G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Μέσω του μαθήματος της φιλοσοφίας μπορώ να αποκτήσω; </a:t>
            </a:r>
          </a:p>
          <a:p>
            <a:r>
              <a:rPr lang="el-GR" sz="2400" dirty="0" smtClean="0"/>
              <a:t>Ανθρωπιστική εκπαίδευση </a:t>
            </a:r>
            <a:r>
              <a:rPr lang="el-GR" sz="2400" dirty="0"/>
              <a:t>και αυτονόμηση των ερωτημάτων  που </a:t>
            </a:r>
            <a:r>
              <a:rPr lang="el-GR" sz="2400" dirty="0" smtClean="0"/>
              <a:t>θέτουμε</a:t>
            </a:r>
          </a:p>
          <a:p>
            <a:r>
              <a:rPr lang="el-GR" sz="2400" dirty="0" smtClean="0"/>
              <a:t>Όχι επιβολή της μιας </a:t>
            </a:r>
            <a:r>
              <a:rPr lang="el-GR" sz="2400" dirty="0"/>
              <a:t>μοναδικής </a:t>
            </a:r>
            <a:r>
              <a:rPr lang="el-GR" sz="2400" dirty="0" smtClean="0"/>
              <a:t>αντίληψης</a:t>
            </a:r>
          </a:p>
          <a:p>
            <a:r>
              <a:rPr lang="el-GR" sz="2400" dirty="0" smtClean="0"/>
              <a:t> </a:t>
            </a:r>
            <a:r>
              <a:rPr lang="el-GR" sz="2400" dirty="0"/>
              <a:t>Ε</a:t>
            </a:r>
            <a:r>
              <a:rPr lang="el-GR" sz="2400" dirty="0" smtClean="0"/>
              <a:t>γγραφή σε </a:t>
            </a:r>
            <a:r>
              <a:rPr lang="el-GR" sz="2400" dirty="0"/>
              <a:t>μια κοινωνία και σε ένα πολιτισμό μέσα από ένα γνωστικό </a:t>
            </a:r>
            <a:r>
              <a:rPr lang="el-GR" sz="2400" dirty="0" smtClean="0"/>
              <a:t>πεδίο</a:t>
            </a:r>
          </a:p>
          <a:p>
            <a:endParaRPr lang="el-GR" sz="2400" dirty="0"/>
          </a:p>
          <a:p>
            <a:endParaRPr lang="el-G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812455"/>
            <a:ext cx="3886200" cy="2125265"/>
          </a:xfrm>
        </p:spPr>
      </p:pic>
    </p:spTree>
    <p:extLst>
      <p:ext uri="{BB962C8B-B14F-4D97-AF65-F5344CB8AC3E}">
        <p14:creationId xmlns:p14="http://schemas.microsoft.com/office/powerpoint/2010/main" val="20950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/>
              <a:t>Η αναγκαιότητα μιας στάσης απέναντι στην έννοια της παιδείας</a:t>
            </a:r>
            <a:br>
              <a:rPr lang="el-GR" sz="2400" b="1" dirty="0"/>
            </a:br>
            <a:endParaRPr lang="el-G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7560840" cy="3812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Ένταξη της φιλοσοφικής </a:t>
            </a:r>
            <a:r>
              <a:rPr lang="el-GR" sz="2200" b="1" dirty="0" smtClean="0"/>
              <a:t>εκπαίδευσης </a:t>
            </a:r>
            <a:r>
              <a:rPr lang="el-GR" sz="2200" b="1" dirty="0"/>
              <a:t>στην ανθρωπιστική εκπαίδευση  </a:t>
            </a:r>
          </a:p>
          <a:p>
            <a:pPr marL="0" indent="0">
              <a:buNone/>
            </a:pPr>
            <a:endParaRPr lang="el-GR" sz="22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1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 </a:t>
            </a:r>
            <a:r>
              <a:rPr lang="el-GR" sz="2800" b="1" dirty="0"/>
              <a:t>Α</a:t>
            </a:r>
            <a:r>
              <a:rPr lang="el-GR" sz="2800" b="1" dirty="0" smtClean="0"/>
              <a:t>ναζήτηση μιας συμβατής διδακτικής συνθήκης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sz="2200" b="1" dirty="0"/>
              <a:t>Ας θέσουμε ερωτήματα</a:t>
            </a:r>
            <a:r>
              <a:rPr lang="el-GR" sz="2200" b="1" dirty="0" smtClean="0"/>
              <a:t>:</a:t>
            </a:r>
          </a:p>
          <a:p>
            <a:r>
              <a:rPr lang="el-GR" sz="2400" dirty="0"/>
              <a:t>Πώς λειτουργούμε; </a:t>
            </a:r>
            <a:endParaRPr lang="el-GR" sz="2400" dirty="0" smtClean="0"/>
          </a:p>
          <a:p>
            <a:r>
              <a:rPr lang="el-GR" sz="2400" dirty="0"/>
              <a:t>Π</a:t>
            </a:r>
            <a:r>
              <a:rPr lang="el-GR" sz="2400" dirty="0" smtClean="0"/>
              <a:t>οια </a:t>
            </a:r>
            <a:r>
              <a:rPr lang="el-GR" sz="2400" dirty="0"/>
              <a:t>είναι η κατάλληλη διδακτική συνθήκη συμβατή με το </a:t>
            </a:r>
            <a:r>
              <a:rPr lang="el-GR" sz="2400" dirty="0" smtClean="0"/>
              <a:t>αντικείμενο;</a:t>
            </a:r>
            <a:endParaRPr lang="el-GR" sz="2400" dirty="0"/>
          </a:p>
          <a:p>
            <a:endParaRPr lang="el-GR" sz="2200" b="1" dirty="0"/>
          </a:p>
          <a:p>
            <a:endParaRPr lang="el-GR" sz="2200" b="1" dirty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Calibri" pitchFamily="34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</a:rPr>
              <a:t>προσεγγίζοντας τους όρους παιδεία -καλλιέργεια - εκπαίδευση</a:t>
            </a:r>
            <a:endParaRPr lang="el-G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257800" y="1589088"/>
            <a:ext cx="3886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ntonis\Desktop\αμεσα\μαθήματα\fvto δρασεις για μαθηματα\μελετες σε ζωγραφους\renemagri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8599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8153400" cy="31048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 </a:t>
            </a:r>
            <a:r>
              <a:rPr lang="el-GR" sz="2800" b="1" dirty="0"/>
              <a:t>Α</a:t>
            </a:r>
            <a:r>
              <a:rPr lang="el-GR" sz="2800" b="1" dirty="0" smtClean="0"/>
              <a:t>ναζήτηση </a:t>
            </a:r>
            <a:r>
              <a:rPr lang="el-GR" sz="2800" b="1" dirty="0"/>
              <a:t>μιας συμβατής διδακτικής συνθήκης</a:t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Η </a:t>
            </a:r>
            <a:r>
              <a:rPr lang="el-GR" sz="2200" b="1" dirty="0" smtClean="0"/>
              <a:t>κατάκτηση </a:t>
            </a:r>
            <a:r>
              <a:rPr lang="el-GR" sz="2200" b="1" dirty="0"/>
              <a:t>της γνώσης</a:t>
            </a:r>
            <a:r>
              <a:rPr lang="el-GR" sz="2200" b="1" dirty="0" smtClean="0"/>
              <a:t>:</a:t>
            </a:r>
          </a:p>
          <a:p>
            <a:r>
              <a:rPr lang="el-GR" sz="2400" dirty="0"/>
              <a:t>Έ</a:t>
            </a:r>
            <a:r>
              <a:rPr lang="el-GR" sz="2400" dirty="0" smtClean="0"/>
              <a:t>να </a:t>
            </a:r>
            <a:r>
              <a:rPr lang="el-GR" sz="2400" dirty="0"/>
              <a:t>προσωπικό </a:t>
            </a:r>
            <a:r>
              <a:rPr lang="el-GR" sz="2400" dirty="0" smtClean="0"/>
              <a:t>επίτευγμα</a:t>
            </a:r>
          </a:p>
          <a:p>
            <a:r>
              <a:rPr lang="el-GR" sz="2400" dirty="0" smtClean="0"/>
              <a:t>Επιτελείται </a:t>
            </a:r>
            <a:r>
              <a:rPr lang="el-GR" sz="2400" dirty="0"/>
              <a:t>στο πλαίσιο της ευρύτερης ανθρώπινης επικοινωνίας και της πολλαπλής επίδρασης των κοινωνικών </a:t>
            </a:r>
            <a:r>
              <a:rPr lang="el-GR" sz="2400" dirty="0" smtClean="0"/>
              <a:t>παραγόντων </a:t>
            </a:r>
            <a:endParaRPr lang="el-GR" sz="2400" dirty="0"/>
          </a:p>
          <a:p>
            <a:endParaRPr lang="el-GR" sz="22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704322"/>
            <a:ext cx="3886200" cy="4341531"/>
          </a:xfrm>
        </p:spPr>
      </p:pic>
    </p:spTree>
    <p:extLst>
      <p:ext uri="{BB962C8B-B14F-4D97-AF65-F5344CB8AC3E}">
        <p14:creationId xmlns:p14="http://schemas.microsoft.com/office/powerpoint/2010/main" val="23080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8153400" cy="31048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>Α</a:t>
            </a:r>
            <a:r>
              <a:rPr lang="el-GR" sz="2800" b="1" dirty="0" smtClean="0"/>
              <a:t>ναζήτηση </a:t>
            </a:r>
            <a:r>
              <a:rPr lang="el-GR" sz="2800" b="1" dirty="0"/>
              <a:t>μιας συμβατής διδακτικής συνθήκης</a:t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1700807"/>
            <a:ext cx="7418784" cy="446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Η κατάκτηση της γνώσης:</a:t>
            </a:r>
          </a:p>
          <a:p>
            <a:r>
              <a:rPr lang="el-GR" sz="2400" dirty="0"/>
              <a:t>Η γνώση </a:t>
            </a:r>
            <a:r>
              <a:rPr lang="el-GR" sz="2400" dirty="0" smtClean="0"/>
              <a:t>οικοδομείται </a:t>
            </a:r>
            <a:r>
              <a:rPr lang="el-GR" sz="2400" dirty="0"/>
              <a:t>σταδιακά τόσο με τη συστηματική επίδραση του περιβάλλοντος όσο και με ουσιαστικές εσωτερικές διεργασίες από το ίδιο το άτομο</a:t>
            </a:r>
          </a:p>
          <a:p>
            <a:pPr algn="just"/>
            <a:endParaRPr lang="el-GR" sz="3200" dirty="0"/>
          </a:p>
          <a:p>
            <a:pPr algn="just"/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0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382488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/>
              <a:t>Αναζήτηση μιας συμβατής διδακτικής </a:t>
            </a:r>
            <a:r>
              <a:rPr lang="el-GR" sz="2400" b="1" dirty="0" smtClean="0"/>
              <a:t>συνθήκης. Συνάντηση με το μάθημα της φιλοσοφίας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/>
            </a:r>
            <a:br>
              <a:rPr lang="el-GR" sz="2400" b="1" dirty="0"/>
            </a:b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2420887"/>
            <a:ext cx="3886200" cy="3740679"/>
          </a:xfrm>
        </p:spPr>
        <p:txBody>
          <a:bodyPr/>
          <a:lstStyle/>
          <a:p>
            <a:pPr marL="0" indent="0">
              <a:buNone/>
            </a:pPr>
            <a:r>
              <a:rPr lang="el-GR" sz="2200" b="1" dirty="0"/>
              <a:t>Η συνάντηση με την φιλοσοφία  είναι μια ατομική κατάκτηση που όμως πραγματώνεται στο πλαίσιο της ανθρώπινης επικοινωνίας- συλλογικό </a:t>
            </a:r>
            <a:r>
              <a:rPr lang="el-GR" sz="2200" b="1" dirty="0" smtClean="0"/>
              <a:t>πλαίσιο</a:t>
            </a:r>
            <a:endParaRPr lang="el-GR" sz="2200" b="1" dirty="0"/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528392" cy="3960440"/>
          </a:xfrm>
        </p:spPr>
      </p:pic>
    </p:spTree>
    <p:extLst>
      <p:ext uri="{BB962C8B-B14F-4D97-AF65-F5344CB8AC3E}">
        <p14:creationId xmlns:p14="http://schemas.microsoft.com/office/powerpoint/2010/main" val="39654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Αναζήτηση μιας συμβατής διδακτικής συνθήκης. Συνάντηση με το μάθημα της φιλοσοφίας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 smtClean="0"/>
              <a:t>Διαμόρφωσης ενός παιδαγωγικού κλίματος:</a:t>
            </a:r>
            <a:endParaRPr lang="el-GR" sz="2200" dirty="0" smtClean="0"/>
          </a:p>
          <a:p>
            <a:r>
              <a:rPr lang="el-GR" sz="2400" dirty="0" smtClean="0"/>
              <a:t>Το ζητούμενο είναι να αναδείξει η διδασκαλία τη σχέση μεταξύ διαδικασίας της σκέψης και αποτελέσματος</a:t>
            </a:r>
          </a:p>
          <a:p>
            <a:r>
              <a:rPr lang="el-GR" sz="2400" dirty="0" smtClean="0"/>
              <a:t>Το ζητούμενο</a:t>
            </a:r>
            <a:r>
              <a:rPr lang="el-GR" sz="2400" dirty="0"/>
              <a:t> δεν είναι εξαρχής προβλέψιμο ως προς τα συμπεράσματά </a:t>
            </a:r>
            <a:r>
              <a:rPr lang="el-GR" sz="2400" dirty="0" smtClean="0"/>
              <a:t>του</a:t>
            </a:r>
          </a:p>
          <a:p>
            <a:endParaRPr lang="el-GR" sz="2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</a:t>
            </a:r>
            <a:r>
              <a:rPr lang="el-GR" sz="2400" dirty="0" smtClean="0"/>
              <a:t>την </a:t>
            </a:r>
            <a:r>
              <a:rPr lang="el-GR" sz="2400" dirty="0"/>
              <a:t>φιλοσοφική  σκέψη μπορούν και συνυπάρχουν η συστηματική αφοσίωση και η πειθαρχία στη μέθοδο με τους πιο ανοιχτούς και ελεύθερους δρόμους της </a:t>
            </a:r>
            <a:r>
              <a:rPr lang="el-GR" sz="2400" dirty="0" smtClean="0"/>
              <a:t>σκέψης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36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Αναζήτηση μιας συμβατής διδακτικής συνθήκης. Συνάντηση με το μάθημα της φιλοσοφίας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09600" y="1700807"/>
            <a:ext cx="7706816" cy="44607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l-GR" sz="2400" b="1" dirty="0"/>
              <a:t>Διαμόρφωσης ενός παιδαγωγικού κλίματος:</a:t>
            </a:r>
          </a:p>
          <a:p>
            <a:pPr>
              <a:defRPr/>
            </a:pPr>
            <a:r>
              <a:rPr lang="el-GR" sz="2400" dirty="0"/>
              <a:t>Ωστόσο είναι σημαντικό ο διάλογος να απολήγει κάπου και να γίνεται μια σύνοψη των συμπερασμάτων ή των απόψεων, αλλά χωρίς αυτό να σημαίνει ότι γίνεται ένας συγκερασμός ή </a:t>
            </a:r>
            <a:r>
              <a:rPr lang="el-GR" sz="2400" dirty="0" err="1" smtClean="0"/>
              <a:t>ομογενοποίηση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67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Αναζήτηση μιας συμβατής διδακτικής συνθήκης. Συνάντηση με το μάθημα της φιλοσοφίας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79918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Διαμόρφωσης ενός παιδαγωγικού κλίματος</a:t>
            </a:r>
            <a:r>
              <a:rPr lang="el-GR" sz="2800" b="1" dirty="0" smtClean="0"/>
              <a:t>:</a:t>
            </a:r>
            <a:endParaRPr lang="el-GR" sz="2600" dirty="0" smtClean="0"/>
          </a:p>
          <a:p>
            <a:r>
              <a:rPr lang="el-GR" sz="2600" dirty="0" smtClean="0"/>
              <a:t>Το </a:t>
            </a:r>
            <a:r>
              <a:rPr lang="el-GR" sz="2600" dirty="0"/>
              <a:t>περιεχόμενο του προγράμματος της φιλοσοφικής παιδείας δεν εννοείται ως ένα κλειστό σύστημα, ως ένα προκαθορισμένο σώμα γνώσεων που προσφέρονται με μια αυστηρά γραμμική και προκαθορισμένη τάξη</a:t>
            </a:r>
            <a:endParaRPr lang="en-US" sz="2600" dirty="0"/>
          </a:p>
          <a:p>
            <a:r>
              <a:rPr lang="el-GR" sz="2600" dirty="0"/>
              <a:t>Το περιεχόμενο του προγράμματος της φιλοσοφικής παιδείας</a:t>
            </a:r>
            <a:r>
              <a:rPr lang="en-US" sz="2600" dirty="0"/>
              <a:t> </a:t>
            </a:r>
            <a:r>
              <a:rPr lang="el-GR" sz="2600" dirty="0" smtClean="0"/>
              <a:t>ευνοεί </a:t>
            </a:r>
            <a:r>
              <a:rPr lang="el-GR" sz="2600" dirty="0"/>
              <a:t>την ανάπτυξη διαλόγων και </a:t>
            </a:r>
            <a:r>
              <a:rPr lang="el-GR" sz="2600" dirty="0" smtClean="0"/>
              <a:t>συζητήσεων</a:t>
            </a:r>
            <a:r>
              <a:rPr lang="en-US" sz="2600" dirty="0"/>
              <a:t>,</a:t>
            </a:r>
            <a:r>
              <a:rPr lang="el-GR" sz="2600" dirty="0" smtClean="0"/>
              <a:t> </a:t>
            </a:r>
            <a:r>
              <a:rPr lang="el-GR" sz="2600" dirty="0"/>
              <a:t>παρέχει τη δυνατότητα </a:t>
            </a:r>
            <a:r>
              <a:rPr lang="el-GR" sz="2600" dirty="0" smtClean="0"/>
              <a:t>ενσωμάτωσης της πραγματικότητας </a:t>
            </a:r>
            <a:r>
              <a:rPr lang="el-GR" sz="2600" dirty="0"/>
              <a:t>του σχολείου και των μαθητών </a:t>
            </a:r>
          </a:p>
          <a:p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40395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/>
              <a:t>Στερεότυπα στην διδακτική προσέγγιση</a:t>
            </a:r>
            <a:r>
              <a:rPr lang="el-GR" sz="2400" b="1" dirty="0" smtClean="0"/>
              <a:t>:</a:t>
            </a:r>
          </a:p>
          <a:p>
            <a:pPr algn="just">
              <a:defRPr/>
            </a:pPr>
            <a:r>
              <a:rPr lang="el-GR" sz="2400" dirty="0" smtClean="0"/>
              <a:t>Λαμβάνουμε την επαφή με </a:t>
            </a:r>
            <a:r>
              <a:rPr lang="el-GR" sz="2400" dirty="0"/>
              <a:t>το έργο των </a:t>
            </a:r>
            <a:r>
              <a:rPr lang="el-GR" sz="2400" dirty="0" smtClean="0"/>
              <a:t>φιλοσόφων ως έχουσα </a:t>
            </a:r>
            <a:r>
              <a:rPr lang="en-US" sz="2400" dirty="0"/>
              <a:t>a priori</a:t>
            </a:r>
            <a:r>
              <a:rPr lang="el-GR" sz="2400" dirty="0"/>
              <a:t>  </a:t>
            </a:r>
            <a:r>
              <a:rPr lang="el-GR" sz="2400" dirty="0" smtClean="0"/>
              <a:t>ένα </a:t>
            </a:r>
            <a:r>
              <a:rPr lang="el-GR" sz="2400" dirty="0"/>
              <a:t>θετικό και </a:t>
            </a:r>
            <a:r>
              <a:rPr lang="x-none" sz="2400" dirty="0"/>
              <a:t>παιδαγωγικό </a:t>
            </a:r>
            <a:r>
              <a:rPr lang="el-GR" sz="2400" dirty="0" smtClean="0"/>
              <a:t>χαρακτήρα</a:t>
            </a:r>
          </a:p>
          <a:p>
            <a:pPr algn="just">
              <a:defRPr/>
            </a:pPr>
            <a:r>
              <a:rPr lang="el-GR" sz="2400" dirty="0" smtClean="0"/>
              <a:t>Τείνουμε να θεωρήσουμε ότι </a:t>
            </a:r>
            <a:r>
              <a:rPr lang="el-GR" sz="2400" dirty="0"/>
              <a:t>το έργο των φιλοσόφων </a:t>
            </a:r>
            <a:r>
              <a:rPr lang="x-none" sz="2400" dirty="0"/>
              <a:t>επιδρά ούτως ή άλλως, από </a:t>
            </a:r>
            <a:r>
              <a:rPr lang="el-GR" sz="2400" dirty="0" smtClean="0"/>
              <a:t>μόνο του θετικά</a:t>
            </a:r>
            <a:r>
              <a:rPr lang="x-none" sz="2400" dirty="0" smtClean="0"/>
              <a:t> </a:t>
            </a:r>
            <a:r>
              <a:rPr lang="x-none" sz="2400" dirty="0"/>
              <a:t>πάνω στον άνθρωπο και πάνω στο </a:t>
            </a:r>
            <a:r>
              <a:rPr lang="x-none" sz="2400" dirty="0" smtClean="0"/>
              <a:t>παιδί</a:t>
            </a:r>
            <a:endParaRPr lang="el-GR" sz="2400" dirty="0" smtClean="0"/>
          </a:p>
          <a:p>
            <a:pPr marL="0" indent="0" algn="just">
              <a:buNone/>
              <a:defRPr/>
            </a:pPr>
            <a:endParaRPr lang="el-GR" sz="2400" dirty="0" smtClean="0"/>
          </a:p>
          <a:p>
            <a:pPr algn="just">
              <a:defRPr/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15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Στερεότυπα στην διδακτική προσέγγιση:</a:t>
            </a:r>
          </a:p>
          <a:p>
            <a:pPr algn="just"/>
            <a:r>
              <a:rPr lang="el-GR" sz="2400" dirty="0" smtClean="0"/>
              <a:t>Η κάθε στάση που διαμορφώνεται στο πεδίο μιας φιλοσοφικής θεώρησης δεν επιδρά απαραίτητα με θετικό τρόπο</a:t>
            </a:r>
          </a:p>
          <a:p>
            <a:pPr algn="just"/>
            <a:r>
              <a:rPr lang="el-GR" sz="2400" dirty="0" smtClean="0"/>
              <a:t>Το πεδίο της παιδαγωγικής αλληλεπίδρασης χαρακτηρίζει το προϊόν κάθε παιδαγωγικής παρέμβασης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4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"/>
          </p:nvPr>
        </p:nvSpPr>
        <p:spPr>
          <a:xfrm>
            <a:off x="612648" y="1842120"/>
            <a:ext cx="8153400" cy="4323184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Στερεότυπα στην διδακτική προσέγγιση:</a:t>
            </a:r>
          </a:p>
          <a:p>
            <a:pPr algn="just"/>
            <a:r>
              <a:rPr lang="el-GR" sz="2400" dirty="0"/>
              <a:t>Η σύγχυση </a:t>
            </a:r>
            <a:r>
              <a:rPr lang="el-GR" sz="2400" dirty="0" smtClean="0"/>
              <a:t>ίσως βασίζεται </a:t>
            </a:r>
            <a:r>
              <a:rPr lang="el-GR" sz="2400" dirty="0"/>
              <a:t>σε </a:t>
            </a:r>
            <a:r>
              <a:rPr lang="el-GR" sz="2400" dirty="0" smtClean="0"/>
              <a:t>μια αόριστη και γενική θεώρηση του όρου Παιδεία</a:t>
            </a:r>
          </a:p>
          <a:p>
            <a:pPr algn="just"/>
            <a:r>
              <a:rPr lang="el-GR" sz="2400" dirty="0" smtClean="0"/>
              <a:t>Δεν </a:t>
            </a:r>
            <a:r>
              <a:rPr lang="el-GR" sz="2400" dirty="0"/>
              <a:t>θέτουμε το ερώτημα τι είδους παιδεία </a:t>
            </a:r>
            <a:r>
              <a:rPr lang="el-GR" sz="2400" dirty="0" smtClean="0"/>
              <a:t>εννοούμε;</a:t>
            </a:r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940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Στερεότυπα στην διδακτική προσέγγιση</a:t>
            </a:r>
            <a:r>
              <a:rPr lang="el-GR" sz="2400" b="1" dirty="0" smtClean="0"/>
              <a:t>:</a:t>
            </a:r>
          </a:p>
          <a:p>
            <a:r>
              <a:rPr lang="el-GR" sz="2400" b="1" dirty="0" smtClean="0"/>
              <a:t>Ας σκεφτούμε:</a:t>
            </a:r>
          </a:p>
          <a:p>
            <a:endParaRPr lang="el-GR" sz="2400" b="1" dirty="0"/>
          </a:p>
        </p:txBody>
      </p:sp>
      <p:pic>
        <p:nvPicPr>
          <p:cNvPr id="4" name="8 - Θέση περιεχομένου" descr="212674g-eikona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924944"/>
            <a:ext cx="4320480" cy="23762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Ας σκεφτούμε:</a:t>
            </a:r>
          </a:p>
          <a:p>
            <a:pPr algn="just"/>
            <a:r>
              <a:rPr lang="el-GR" sz="2400" dirty="0"/>
              <a:t>Η παιδεία, με τη γενική και αόριστη χρήση του όρου, δεν είναι προμαχώνας από μόνη της εναντίον κανενός πράγματος </a:t>
            </a:r>
            <a:endParaRPr lang="el-GR" sz="2400" dirty="0" smtClean="0"/>
          </a:p>
          <a:p>
            <a:pPr algn="just"/>
            <a:r>
              <a:rPr lang="el-GR" sz="2400" dirty="0" smtClean="0"/>
              <a:t>Αντίθετα</a:t>
            </a:r>
            <a:r>
              <a:rPr lang="el-GR" sz="2400" dirty="0"/>
              <a:t>, μπορεί ακόμη και να αποτελέσει τη βάση πάνω στην οποία οικοδομούνται περιχαρακώσεις, αλλά και αποκλεισμοί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61992"/>
            <a:ext cx="51125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Calibri" pitchFamily="34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</a:rPr>
              <a:t>προσεγγίζοντας τους όρους παιδεία -καλλιέργεια - εκπαίδευση</a:t>
            </a:r>
            <a:endParaRPr lang="el-G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5268664" cy="4791761"/>
          </a:xfrm>
        </p:spPr>
        <p:txBody>
          <a:bodyPr>
            <a:normAutofit fontScale="92500" lnSpcReduction="20000"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800" b="1" dirty="0"/>
              <a:t>Στερεότυπα στην διδακτική προσέγγιση</a:t>
            </a:r>
          </a:p>
          <a:p>
            <a:pPr marL="0" indent="0">
              <a:buNone/>
            </a:pPr>
            <a:r>
              <a:rPr lang="el-GR" sz="2800" dirty="0"/>
              <a:t>Μπορούμε να διακρίνουμε δύο τύπου περιχαρακώσεις</a:t>
            </a:r>
            <a:r>
              <a:rPr lang="x-none" sz="2800" dirty="0"/>
              <a:t>: </a:t>
            </a:r>
            <a:endParaRPr lang="el-GR" sz="2800" dirty="0"/>
          </a:p>
          <a:p>
            <a:r>
              <a:rPr lang="el-GR" sz="2800" dirty="0"/>
              <a:t>Π</a:t>
            </a:r>
            <a:r>
              <a:rPr lang="x-none" sz="2800" dirty="0"/>
              <a:t>εριχαρακώσεις σε επιμέρους </a:t>
            </a:r>
            <a:r>
              <a:rPr lang="el-GR" sz="2800" dirty="0"/>
              <a:t>περιοχές, που αποκλείουν άλλα πεδία και εμποδίζουν τη συνολική καλλιέργεια </a:t>
            </a:r>
          </a:p>
          <a:p>
            <a:r>
              <a:rPr lang="el-GR" sz="2800" dirty="0"/>
              <a:t>Π</a:t>
            </a:r>
            <a:r>
              <a:rPr lang="x-none" sz="2800" dirty="0"/>
              <a:t>εριχαρακώσεις γενικότερου πολιτισμικού</a:t>
            </a:r>
            <a:r>
              <a:rPr lang="el-GR" sz="2800" dirty="0"/>
              <a:t> </a:t>
            </a:r>
            <a:r>
              <a:rPr lang="x-none" sz="2800" dirty="0"/>
              <a:t>χαρακτήρα, </a:t>
            </a:r>
            <a:r>
              <a:rPr lang="el-GR" sz="2800" dirty="0"/>
              <a:t>στις οποίες προτάσσεται μια θεώρηση και υποτιμούνται οι υπόλοιπες</a:t>
            </a:r>
          </a:p>
          <a:p>
            <a:pPr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844824"/>
            <a:ext cx="264693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προσεγγίζοντας τους όρους παιδεία -καλλιέργεια -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1916831"/>
            <a:ext cx="4032448" cy="424473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b="1" dirty="0"/>
              <a:t>Στερεότυπα στην διδακτική </a:t>
            </a:r>
            <a:r>
              <a:rPr lang="el-GR" sz="2400" b="1" dirty="0" smtClean="0"/>
              <a:t>προσέγγιση</a:t>
            </a: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Α</a:t>
            </a:r>
            <a:r>
              <a:rPr lang="x-none" sz="2400" dirty="0" smtClean="0"/>
              <a:t>πομόνωσ</a:t>
            </a:r>
            <a:r>
              <a:rPr lang="el-GR" sz="2400" dirty="0" smtClean="0"/>
              <a:t>η</a:t>
            </a:r>
            <a:r>
              <a:rPr lang="x-none" sz="2400" dirty="0" smtClean="0"/>
              <a:t> </a:t>
            </a:r>
            <a:r>
              <a:rPr lang="x-none" sz="2400" dirty="0"/>
              <a:t>τ</a:t>
            </a:r>
            <a:r>
              <a:rPr lang="el-GR" sz="2400" dirty="0"/>
              <a:t>ου διδακτικού αντικειμένου</a:t>
            </a:r>
            <a:r>
              <a:rPr lang="x-none" sz="2400" dirty="0"/>
              <a:t> από τις οπτικές των άλλων περιοχών, των υπόλοιπων γνωστικών </a:t>
            </a:r>
            <a:r>
              <a:rPr lang="x-none" sz="2400" dirty="0" smtClean="0"/>
              <a:t>αντικειμένων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Το σχολείο δεν είναι τόπος εξειδίκευσης</a:t>
            </a:r>
            <a:endParaRPr lang="el-G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0540"/>
            <a:ext cx="3158031" cy="4540547"/>
          </a:xfrm>
        </p:spPr>
      </p:pic>
    </p:spTree>
    <p:extLst>
      <p:ext uri="{BB962C8B-B14F-4D97-AF65-F5344CB8AC3E}">
        <p14:creationId xmlns:p14="http://schemas.microsoft.com/office/powerpoint/2010/main" val="14347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4318</TotalTime>
  <Words>1000</Words>
  <Application>Microsoft Office PowerPoint</Application>
  <PresentationFormat>On-screen Show (4:3)</PresentationFormat>
  <Paragraphs>132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Times New Roman</vt:lpstr>
      <vt:lpstr>Tw Cen MT</vt:lpstr>
      <vt:lpstr>Wingdings</vt:lpstr>
      <vt:lpstr>Wingdings 2</vt:lpstr>
      <vt:lpstr>Διάμεσος</vt:lpstr>
      <vt:lpstr>PowerPoint Presentation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Β. προβληματισμός για το γενικότερο εκπαιδευτικό πλαίσιο: προσεγγίζοντας τους όρους παιδεία -καλλιέργεια - εκπαίδευση</vt:lpstr>
      <vt:lpstr>Αναγωγή στην οικοσυστημική θεωρία. Παιδαγωγική παρέμαβση</vt:lpstr>
      <vt:lpstr>Αναγωγή στην οικοσυστημική θεωρία. Παιδαγωγική παρέμβαση</vt:lpstr>
      <vt:lpstr>Η αναγκαιότητα μιας στάσης απέναντι στην έννοια της παιδείας</vt:lpstr>
      <vt:lpstr>Η αναγκαιότητα μιας στάσης απέναντι στην έννοια της παιδείας </vt:lpstr>
      <vt:lpstr>Η αναγκαιότητα μιας στάσης απέναντι στην έννοια της παιδείας </vt:lpstr>
      <vt:lpstr>Η αναγκαιότητα μιας στάσης απέναντι στην έννοια της παιδείας </vt:lpstr>
      <vt:lpstr>    Αναζήτηση μιας συμβατής διδακτικής συνθήκης  </vt:lpstr>
      <vt:lpstr> Αναζήτηση μιας συμβατής διδακτικής συνθήκης  </vt:lpstr>
      <vt:lpstr>Αναζήτηση μιας συμβατής διδακτικής συνθήκης  </vt:lpstr>
      <vt:lpstr>Αναζήτηση μιας συμβατής διδακτικής συνθήκης. Συνάντηση με το μάθημα της φιλοσοφίας  </vt:lpstr>
      <vt:lpstr>Αναζήτηση μιας συμβατής διδακτικής συνθήκης. Συνάντηση με το μάθημα της φιλοσοφίας</vt:lpstr>
      <vt:lpstr>Αναζήτηση μιας συμβατής διδακτικής συνθήκης. Συνάντηση με το μάθημα της φιλοσοφίας</vt:lpstr>
      <vt:lpstr>Αναζήτηση μιας συμβατής διδακτικής συνθήκης. Συνάντηση με το μάθημα της φιλοσοφίας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Exploitation of ETRA approach  in the field of the school education</dc:title>
  <dc:creator>Αντιγόνη Ντόκα</dc:creator>
  <cp:lastModifiedBy>Ντόκα Αντιγόνη-Αλεξάνδρα</cp:lastModifiedBy>
  <cp:revision>658</cp:revision>
  <cp:lastPrinted>2022-11-01T09:48:47Z</cp:lastPrinted>
  <dcterms:modified xsi:type="dcterms:W3CDTF">2022-11-04T10:04:25Z</dcterms:modified>
</cp:coreProperties>
</file>