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9" r:id="rId2"/>
    <p:sldId id="320" r:id="rId3"/>
    <p:sldId id="289" r:id="rId4"/>
    <p:sldId id="290" r:id="rId5"/>
    <p:sldId id="291" r:id="rId6"/>
    <p:sldId id="292" r:id="rId7"/>
    <p:sldId id="321" r:id="rId8"/>
    <p:sldId id="293" r:id="rId9"/>
    <p:sldId id="322" r:id="rId10"/>
    <p:sldId id="294" r:id="rId11"/>
    <p:sldId id="323" r:id="rId12"/>
    <p:sldId id="324" r:id="rId13"/>
    <p:sldId id="297" r:id="rId14"/>
    <p:sldId id="298" r:id="rId15"/>
    <p:sldId id="299" r:id="rId16"/>
    <p:sldId id="300" r:id="rId17"/>
    <p:sldId id="301" r:id="rId18"/>
    <p:sldId id="325" r:id="rId19"/>
    <p:sldId id="302" r:id="rId20"/>
    <p:sldId id="303" r:id="rId21"/>
    <p:sldId id="305" r:id="rId22"/>
    <p:sldId id="306" r:id="rId23"/>
    <p:sldId id="307" r:id="rId24"/>
    <p:sldId id="326" r:id="rId25"/>
    <p:sldId id="308" r:id="rId26"/>
    <p:sldId id="309" r:id="rId27"/>
    <p:sldId id="310" r:id="rId28"/>
    <p:sldId id="311" r:id="rId29"/>
    <p:sldId id="312" r:id="rId30"/>
    <p:sldId id="313" r:id="rId31"/>
    <p:sldId id="314" r:id="rId32"/>
    <p:sldId id="266" r:id="rId33"/>
    <p:sldId id="315" r:id="rId34"/>
    <p:sldId id="316" r:id="rId35"/>
    <p:sldId id="317" r:id="rId36"/>
    <p:sldId id="318"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2570" autoAdjust="0"/>
  </p:normalViewPr>
  <p:slideViewPr>
    <p:cSldViewPr>
      <p:cViewPr>
        <p:scale>
          <a:sx n="75" d="100"/>
          <a:sy n="75" d="100"/>
        </p:scale>
        <p:origin x="-900" y="-558"/>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F4D39-C45E-4D09-B712-3180FD8A2293}" type="datetimeFigureOut">
              <a:rPr lang="en-US" smtClean="0"/>
              <a:pPr/>
              <a:t>7/30/2015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92A-9AC0-49A5-A078-1AEF846295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35C92A-9AC0-49A5-A078-1AEF84629579}"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35C92A-9AC0-49A5-A078-1AEF84629579}"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35C92A-9AC0-49A5-A078-1AEF84629579}"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35C92A-9AC0-49A5-A078-1AEF8462957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4800" dirty="0" smtClean="0">
                <a:solidFill>
                  <a:srgbClr val="5075BC"/>
                </a:solidFill>
                <a:latin typeface="Book Antiqua" pitchFamily="18" charset="0"/>
              </a:rPr>
              <a:t> </a:t>
            </a:r>
            <a:r>
              <a:rPr lang="el-GR" sz="3200" b="1" dirty="0">
                <a:solidFill>
                  <a:srgbClr val="C00000"/>
                </a:solidFill>
                <a:effectLst>
                  <a:outerShdw blurRad="50800" dist="38100" algn="tr" rotWithShape="0">
                    <a:prstClr val="black">
                      <a:alpha val="40000"/>
                    </a:prstClr>
                  </a:outerShdw>
                </a:effectLst>
                <a:latin typeface="Book Antiqua" pitchFamily="18" charset="0"/>
              </a:rPr>
              <a:t>Ενότητα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10</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
            </a:r>
            <a:br>
              <a:rPr lang="el-GR" sz="3200" b="1" dirty="0" smtClean="0">
                <a:solidFill>
                  <a:srgbClr val="C00000"/>
                </a:solidFill>
                <a:effectLst>
                  <a:outerShdw blurRad="50800" dist="38100" algn="tr" rotWithShape="0">
                    <a:prstClr val="black">
                      <a:alpha val="40000"/>
                    </a:prstClr>
                  </a:outerShdw>
                </a:effectLst>
                <a:latin typeface="Book Antiqua" pitchFamily="18" charset="0"/>
              </a:rPr>
            </a:br>
            <a:r>
              <a:rPr lang="el-GR" sz="1200" b="1" dirty="0" smtClean="0">
                <a:solidFill>
                  <a:srgbClr val="FF0000"/>
                </a:solidFill>
                <a:latin typeface="Book Antiqua" pitchFamily="18" charset="0"/>
              </a:rPr>
              <a:t/>
            </a:r>
            <a:br>
              <a:rPr lang="el-GR" sz="1200" b="1" dirty="0" smtClean="0">
                <a:solidFill>
                  <a:srgbClr val="FF0000"/>
                </a:solidFill>
                <a:latin typeface="Book Antiqua" pitchFamily="18" charset="0"/>
              </a:rPr>
            </a:br>
            <a:r>
              <a:rPr lang="el-GR" sz="3200" b="1" i="1" dirty="0" smtClean="0">
                <a:solidFill>
                  <a:srgbClr val="002060"/>
                </a:solidFill>
                <a:latin typeface="Book Antiqua"/>
                <a:ea typeface="Calibri"/>
                <a:cs typeface="Times New Roman"/>
              </a:rPr>
              <a:t>Χρόνος  Ι</a:t>
            </a:r>
            <a:r>
              <a:rPr lang="en-US" sz="3200" b="1" i="1" dirty="0" smtClean="0">
                <a:solidFill>
                  <a:srgbClr val="002060"/>
                </a:solidFill>
                <a:latin typeface="Book Antiqua"/>
                <a:ea typeface="Calibri"/>
                <a:cs typeface="Times New Roman"/>
              </a:rPr>
              <a:t>I</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800" dirty="0" smtClean="0">
                <a:solidFill>
                  <a:srgbClr val="002060"/>
                </a:solidFill>
                <a:latin typeface="Book Antiqua" pitchFamily="18" charset="0"/>
              </a:rPr>
              <a:t/>
            </a:r>
            <a:br>
              <a:rPr lang="en-US" sz="28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lc="http://schemas.openxmlformats.org/drawingml/2006/lockedCanvas" xmlns:pic="http://schemas.openxmlformats.org/drawingml/2006/picture"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3500" b="1" dirty="0" smtClean="0">
                <a:solidFill>
                  <a:srgbClr val="C00000"/>
                </a:solidFill>
                <a:effectLst>
                  <a:outerShdw blurRad="50800" dist="38100" algn="tr" rotWithShape="0">
                    <a:prstClr val="black">
                      <a:alpha val="40000"/>
                    </a:prstClr>
                  </a:outerShdw>
                </a:effectLst>
                <a:latin typeface="Book Antiqua" pitchFamily="18" charset="0"/>
              </a:rPr>
              <a:t>Η απομάκρυνση της Ψυχῆς από τον Νοῦ</a:t>
            </a:r>
            <a:endParaRPr lang="el-GR" sz="3500" dirty="0"/>
          </a:p>
        </p:txBody>
      </p:sp>
      <p:sp>
        <p:nvSpPr>
          <p:cNvPr id="3" name="2 - Θέση περιεχομένου"/>
          <p:cNvSpPr>
            <a:spLocks noGrp="1"/>
          </p:cNvSpPr>
          <p:nvPr>
            <p:ph idx="1"/>
          </p:nvPr>
        </p:nvSpPr>
        <p:spPr>
          <a:xfrm>
            <a:off x="228600" y="2133600"/>
            <a:ext cx="8686800" cy="3505200"/>
          </a:xfrm>
        </p:spPr>
        <p:txBody>
          <a:bodyPr>
            <a:noAutofit/>
          </a:bodyPr>
          <a:lstStyle/>
          <a:p>
            <a:pPr marL="0" indent="0" algn="just">
              <a:buNone/>
            </a:pPr>
            <a:r>
              <a:rPr lang="el-GR" dirty="0" smtClean="0">
                <a:solidFill>
                  <a:srgbClr val="002060"/>
                </a:solidFill>
                <a:latin typeface="Book Antiqua" pitchFamily="18" charset="0"/>
                <a:ea typeface="Calibri"/>
                <a:cs typeface="Times New Roman"/>
              </a:rPr>
              <a:t>Η απομάκρυνση της Ψυχ</a:t>
            </a:r>
            <a:r>
              <a:rPr lang="el-GR" dirty="0" smtClean="0">
                <a:solidFill>
                  <a:srgbClr val="002060"/>
                </a:solidFill>
                <a:latin typeface="Book Antiqua" pitchFamily="18" charset="0"/>
                <a:ea typeface="Calibri"/>
              </a:rPr>
              <a:t>ῆ</a:t>
            </a:r>
            <a:r>
              <a:rPr lang="el-GR" dirty="0" smtClean="0">
                <a:solidFill>
                  <a:srgbClr val="002060"/>
                </a:solidFill>
                <a:latin typeface="Book Antiqua" pitchFamily="18" charset="0"/>
                <a:ea typeface="Calibri"/>
                <a:cs typeface="Times New Roman"/>
              </a:rPr>
              <a:t>ς από τον Νο</a:t>
            </a:r>
            <a:r>
              <a:rPr lang="el-GR" dirty="0" smtClean="0">
                <a:solidFill>
                  <a:srgbClr val="002060"/>
                </a:solidFill>
                <a:latin typeface="Book Antiqua" pitchFamily="18" charset="0"/>
                <a:ea typeface="Calibri"/>
              </a:rPr>
              <a:t>ῦ</a:t>
            </a:r>
            <a:r>
              <a:rPr lang="el-GR" dirty="0" smtClean="0">
                <a:solidFill>
                  <a:srgbClr val="002060"/>
                </a:solidFill>
                <a:latin typeface="Book Antiqua" pitchFamily="18" charset="0"/>
                <a:ea typeface="Calibri"/>
                <a:cs typeface="Times New Roman"/>
              </a:rPr>
              <a:t> για τον Πλωτ</a:t>
            </a:r>
            <a:r>
              <a:rPr lang="el-GR" dirty="0" smtClean="0">
                <a:solidFill>
                  <a:srgbClr val="002060"/>
                </a:solidFill>
                <a:latin typeface="Book Antiqua" pitchFamily="18" charset="0"/>
                <a:ea typeface="Calibri"/>
              </a:rPr>
              <a:t>ῖ</a:t>
            </a:r>
            <a:r>
              <a:rPr lang="el-GR" dirty="0" smtClean="0">
                <a:solidFill>
                  <a:srgbClr val="002060"/>
                </a:solidFill>
                <a:latin typeface="Book Antiqua" pitchFamily="18" charset="0"/>
                <a:ea typeface="Calibri"/>
                <a:cs typeface="Times New Roman"/>
              </a:rPr>
              <a:t>νο </a:t>
            </a:r>
            <a:r>
              <a:rPr lang="el-GR" b="1" u="sng" dirty="0" smtClean="0">
                <a:solidFill>
                  <a:srgbClr val="002060"/>
                </a:solidFill>
                <a:latin typeface="Book Antiqua" pitchFamily="18" charset="0"/>
                <a:ea typeface="Calibri"/>
                <a:cs typeface="Times New Roman"/>
              </a:rPr>
              <a:t>είναι δείγμα πτώσης</a:t>
            </a:r>
            <a:r>
              <a:rPr lang="el-GR" dirty="0" smtClean="0">
                <a:solidFill>
                  <a:srgbClr val="002060"/>
                </a:solidFill>
                <a:latin typeface="Book Antiqua" pitchFamily="18" charset="0"/>
                <a:ea typeface="Calibri"/>
                <a:cs typeface="Times New Roman"/>
              </a:rPr>
              <a:t>, γιατί όσο απομακρυνόμαστε από το </a:t>
            </a:r>
            <a:r>
              <a:rPr lang="el-GR" dirty="0" smtClean="0">
                <a:solidFill>
                  <a:srgbClr val="002060"/>
                </a:solidFill>
                <a:latin typeface="Book Antiqua" pitchFamily="18" charset="0"/>
                <a:ea typeface="Calibri"/>
              </a:rPr>
              <a:t>Ἕ</a:t>
            </a:r>
            <a:r>
              <a:rPr lang="el-GR" dirty="0" smtClean="0">
                <a:solidFill>
                  <a:srgbClr val="002060"/>
                </a:solidFill>
                <a:latin typeface="Book Antiqua" pitchFamily="18" charset="0"/>
                <a:ea typeface="Calibri"/>
                <a:cs typeface="Times New Roman"/>
              </a:rPr>
              <a:t>ν, τόσο περισσότερο απομακρυνόμαστε από αυτό που μπορούμε να νοήσουμε ως </a:t>
            </a:r>
            <a:r>
              <a:rPr lang="el-GR" dirty="0" smtClean="0">
                <a:solidFill>
                  <a:srgbClr val="002060"/>
                </a:solidFill>
                <a:latin typeface="Book Antiqua" pitchFamily="18" charset="0"/>
                <a:ea typeface="Calibri"/>
              </a:rPr>
              <a:t>ἀ</a:t>
            </a:r>
            <a:r>
              <a:rPr lang="el-GR" dirty="0" smtClean="0">
                <a:solidFill>
                  <a:srgbClr val="002060"/>
                </a:solidFill>
                <a:latin typeface="Book Antiqua" pitchFamily="18" charset="0"/>
                <a:ea typeface="Calibri"/>
                <a:cs typeface="Times New Roman"/>
              </a:rPr>
              <a:t>γαθό και πηγαίνουμε προς μία κατάσταση μεγαλύτερου κακού!</a:t>
            </a:r>
          </a:p>
          <a:p>
            <a:pPr marL="0" indent="0" algn="just">
              <a:buNone/>
            </a:pPr>
            <a:endParaRPr lang="el-GR" sz="2400" dirty="0">
              <a:solidFill>
                <a:srgbClr val="002060"/>
              </a:solidFill>
              <a:latin typeface="Book Antiq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3" cstate="print">
            <a:lum contrast="10000"/>
          </a:blip>
          <a:srcRect l="50353" t="25414" r="31108" b="48513"/>
          <a:stretch>
            <a:fillRect/>
          </a:stretch>
        </p:blipFill>
        <p:spPr bwMode="auto">
          <a:xfrm>
            <a:off x="1295400" y="838200"/>
            <a:ext cx="4114800" cy="5410200"/>
          </a:xfrm>
          <a:prstGeom prst="rect">
            <a:avLst/>
          </a:prstGeom>
          <a:noFill/>
          <a:ln w="9525">
            <a:noFill/>
            <a:miter lim="800000"/>
            <a:headEnd/>
            <a:tailEnd/>
          </a:ln>
        </p:spPr>
      </p:pic>
      <p:sp>
        <p:nvSpPr>
          <p:cNvPr id="3073" name="Text Box 1"/>
          <p:cNvSpPr txBox="1">
            <a:spLocks noChangeArrowheads="1"/>
          </p:cNvSpPr>
          <p:nvPr/>
        </p:nvSpPr>
        <p:spPr bwMode="auto">
          <a:xfrm>
            <a:off x="5410200" y="2209800"/>
            <a:ext cx="2971800" cy="609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3600" b="1" i="0" u="none" strike="noStrike" cap="none" normalizeH="0" baseline="0" dirty="0" smtClean="0">
                <a:ln>
                  <a:noFill/>
                </a:ln>
                <a:solidFill>
                  <a:srgbClr val="17365D"/>
                </a:solidFill>
                <a:effectLst>
                  <a:outerShdw blurRad="38100" dist="38100" dir="2700000" algn="tl">
                    <a:srgbClr val="000000">
                      <a:alpha val="43137"/>
                    </a:srgbClr>
                  </a:outerShdw>
                </a:effectLst>
                <a:latin typeface="Times New Roman" pitchFamily="18" charset="0"/>
                <a:cs typeface="Arial" pitchFamily="34" charset="0"/>
              </a:rPr>
              <a:t>ἕν — πολλά</a:t>
            </a:r>
            <a:endParaRPr kumimoji="0" lang="el-GR" sz="4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3" cstate="print">
            <a:lum contrast="10000"/>
          </a:blip>
          <a:srcRect l="50353" t="25414" r="19779" b="48513"/>
          <a:stretch>
            <a:fillRect/>
          </a:stretch>
        </p:blipFill>
        <p:spPr bwMode="auto">
          <a:xfrm>
            <a:off x="1295400" y="838200"/>
            <a:ext cx="6629400" cy="5410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32639" t="33140" r="29095" b="33112"/>
          <a:stretch>
            <a:fillRect/>
          </a:stretch>
        </p:blipFill>
        <p:spPr bwMode="auto">
          <a:xfrm>
            <a:off x="609600" y="609600"/>
            <a:ext cx="7772400" cy="5867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Η αποστασία της Ψυχῆς</a:t>
            </a:r>
            <a:endParaRPr lang="el-GR" dirty="0"/>
          </a:p>
        </p:txBody>
      </p:sp>
      <p:sp>
        <p:nvSpPr>
          <p:cNvPr id="3" name="2 - Θέση περιεχομένου"/>
          <p:cNvSpPr>
            <a:spLocks noGrp="1"/>
          </p:cNvSpPr>
          <p:nvPr>
            <p:ph idx="1"/>
          </p:nvPr>
        </p:nvSpPr>
        <p:spPr>
          <a:xfrm>
            <a:off x="228600" y="1676400"/>
            <a:ext cx="8686800" cy="4953000"/>
          </a:xfrm>
        </p:spPr>
        <p:txBody>
          <a:bodyPr>
            <a:noAutofit/>
          </a:bodyPr>
          <a:lstStyle/>
          <a:p>
            <a:pPr marL="0" indent="0" algn="just">
              <a:buNone/>
            </a:pPr>
            <a:r>
              <a:rPr lang="el-GR" sz="2400" b="1" dirty="0" smtClean="0">
                <a:solidFill>
                  <a:srgbClr val="002060"/>
                </a:solidFill>
                <a:latin typeface="Book Antiqua" pitchFamily="18" charset="0"/>
                <a:ea typeface="Calibri"/>
                <a:cs typeface="Times New Roman"/>
              </a:rPr>
              <a:t>Αυτή </a:t>
            </a:r>
            <a:r>
              <a:rPr lang="el-GR" sz="2400" b="1" u="sng" dirty="0" smtClean="0">
                <a:solidFill>
                  <a:srgbClr val="002060"/>
                </a:solidFill>
                <a:latin typeface="Book Antiqua" pitchFamily="18" charset="0"/>
                <a:ea typeface="Calibri"/>
                <a:cs typeface="Times New Roman"/>
              </a:rPr>
              <a:t>η αποστασία της Ψυχ</a:t>
            </a:r>
            <a:r>
              <a:rPr lang="el-GR" sz="2400" b="1" u="sng" dirty="0" smtClean="0">
                <a:solidFill>
                  <a:srgbClr val="002060"/>
                </a:solidFill>
                <a:latin typeface="Book Antiqua" pitchFamily="18" charset="0"/>
                <a:ea typeface="Calibri"/>
              </a:rPr>
              <a:t>ῆ</a:t>
            </a:r>
            <a:r>
              <a:rPr lang="el-GR" sz="2400" b="1" u="sng" dirty="0" smtClean="0">
                <a:solidFill>
                  <a:srgbClr val="002060"/>
                </a:solidFill>
                <a:latin typeface="Book Antiqua" pitchFamily="18" charset="0"/>
                <a:ea typeface="Calibri"/>
                <a:cs typeface="Times New Roman"/>
              </a:rPr>
              <a:t>ς</a:t>
            </a:r>
            <a:r>
              <a:rPr lang="el-GR" sz="2400" b="1" dirty="0" smtClean="0">
                <a:solidFill>
                  <a:srgbClr val="002060"/>
                </a:solidFill>
                <a:latin typeface="Book Antiqua" pitchFamily="18" charset="0"/>
                <a:ea typeface="Calibri"/>
                <a:cs typeface="Times New Roman"/>
              </a:rPr>
              <a:t>, η περιγραφή της Ψυχ</a:t>
            </a:r>
            <a:r>
              <a:rPr lang="el-GR" sz="2400" b="1" dirty="0" smtClean="0">
                <a:solidFill>
                  <a:srgbClr val="002060"/>
                </a:solidFill>
                <a:latin typeface="Book Antiqua" pitchFamily="18" charset="0"/>
                <a:ea typeface="Calibri"/>
              </a:rPr>
              <a:t>ῆ</a:t>
            </a:r>
            <a:r>
              <a:rPr lang="el-GR" sz="2400" b="1" dirty="0" smtClean="0">
                <a:solidFill>
                  <a:srgbClr val="002060"/>
                </a:solidFill>
                <a:latin typeface="Book Antiqua" pitchFamily="18" charset="0"/>
                <a:ea typeface="Calibri"/>
                <a:cs typeface="Times New Roman"/>
              </a:rPr>
              <a:t>ς μέσα από τη διάθεσή της να απομακρυνθεί από το νοητό, να αποστατήσει από το νοητό, να έχει το θράσος να γυρίσει την πλάτη της στο </a:t>
            </a:r>
            <a:r>
              <a:rPr lang="el-GR" sz="2400" b="1" dirty="0" smtClean="0">
                <a:solidFill>
                  <a:srgbClr val="002060"/>
                </a:solidFill>
                <a:latin typeface="Book Antiqua" pitchFamily="18" charset="0"/>
                <a:ea typeface="Calibri"/>
              </a:rPr>
              <a:t>Ἕ</a:t>
            </a:r>
            <a:r>
              <a:rPr lang="el-GR" sz="2400" b="1" dirty="0" smtClean="0">
                <a:solidFill>
                  <a:srgbClr val="002060"/>
                </a:solidFill>
                <a:latin typeface="Book Antiqua" pitchFamily="18" charset="0"/>
                <a:ea typeface="Calibri"/>
                <a:cs typeface="Times New Roman"/>
              </a:rPr>
              <a:t>ν και να φτιάξει κάτι δικό της καινούργιο, </a:t>
            </a:r>
          </a:p>
          <a:p>
            <a:pPr marL="0" indent="0" algn="just">
              <a:buNone/>
            </a:pPr>
            <a:endParaRPr lang="el-GR" sz="800" b="1" dirty="0" smtClean="0">
              <a:solidFill>
                <a:srgbClr val="002060"/>
              </a:solidFill>
              <a:latin typeface="Book Antiqua" pitchFamily="18" charset="0"/>
              <a:ea typeface="Calibri"/>
              <a:cs typeface="Times New Roman"/>
            </a:endParaRPr>
          </a:p>
          <a:p>
            <a:pPr marL="0" indent="0" algn="just">
              <a:buNone/>
            </a:pPr>
            <a:endParaRPr lang="el-GR" sz="600" b="1" dirty="0" smtClean="0">
              <a:solidFill>
                <a:srgbClr val="002060"/>
              </a:solidFill>
              <a:latin typeface="Book Antiqua" pitchFamily="18" charset="0"/>
              <a:ea typeface="Calibri"/>
              <a:cs typeface="Times New Roman"/>
            </a:endParaRPr>
          </a:p>
          <a:p>
            <a:pPr marL="812800" indent="-546100" algn="just">
              <a:buBlip>
                <a:blip r:embed="rId2"/>
              </a:buBlip>
            </a:pPr>
            <a:r>
              <a:rPr lang="el-GR" sz="2400" b="1" dirty="0" smtClean="0">
                <a:solidFill>
                  <a:srgbClr val="002060"/>
                </a:solidFill>
                <a:latin typeface="Book Antiqua" pitchFamily="18" charset="0"/>
                <a:ea typeface="Calibri"/>
                <a:cs typeface="Times New Roman"/>
              </a:rPr>
              <a:t>από τη μια </a:t>
            </a:r>
            <a:r>
              <a:rPr lang="el-GR" sz="2400" b="1" u="sng" dirty="0" smtClean="0">
                <a:solidFill>
                  <a:srgbClr val="002060"/>
                </a:solidFill>
                <a:latin typeface="Book Antiqua" pitchFamily="18" charset="0"/>
                <a:ea typeface="Calibri"/>
                <a:cs typeface="Times New Roman"/>
              </a:rPr>
              <a:t>ενέχει τον κίνδυνο </a:t>
            </a:r>
            <a:r>
              <a:rPr lang="el-GR" sz="2400" b="1" dirty="0" smtClean="0">
                <a:solidFill>
                  <a:srgbClr val="002060"/>
                </a:solidFill>
                <a:latin typeface="Book Antiqua" pitchFamily="18" charset="0"/>
                <a:ea typeface="Calibri"/>
                <a:cs typeface="Times New Roman"/>
              </a:rPr>
              <a:t>να εισαγάγει μία έννοια του κακού στον νοητό κόσμο, αλλά αυτό μόνο στο επίπεδο της μυθολογικής αφήγησης, γι' αυτό και ο Πλωτ</a:t>
            </a:r>
            <a:r>
              <a:rPr lang="el-GR" sz="2400" b="1" dirty="0" smtClean="0">
                <a:solidFill>
                  <a:srgbClr val="002060"/>
                </a:solidFill>
                <a:latin typeface="Book Antiqua" pitchFamily="18" charset="0"/>
                <a:ea typeface="Calibri"/>
              </a:rPr>
              <a:t>ῖ</a:t>
            </a:r>
            <a:r>
              <a:rPr lang="el-GR" sz="2400" b="1" dirty="0" smtClean="0">
                <a:solidFill>
                  <a:srgbClr val="002060"/>
                </a:solidFill>
                <a:latin typeface="Book Antiqua" pitchFamily="18" charset="0"/>
                <a:ea typeface="Calibri"/>
                <a:cs typeface="Times New Roman"/>
              </a:rPr>
              <a:t>νος τη χρησιμοποιεί πάρα πολύ λίγο, </a:t>
            </a:r>
          </a:p>
          <a:p>
            <a:pPr marL="812800" indent="-546100" algn="just">
              <a:buNone/>
            </a:pPr>
            <a:endParaRPr lang="el-GR" sz="800" b="1" dirty="0" smtClean="0">
              <a:solidFill>
                <a:srgbClr val="002060"/>
              </a:solidFill>
              <a:latin typeface="Book Antiqua" pitchFamily="18" charset="0"/>
              <a:ea typeface="Calibri"/>
              <a:cs typeface="Times New Roman"/>
            </a:endParaRPr>
          </a:p>
          <a:p>
            <a:pPr marL="812800" indent="-546100" algn="just">
              <a:buBlip>
                <a:blip r:embed="rId2"/>
              </a:buBlip>
            </a:pPr>
            <a:r>
              <a:rPr lang="el-GR" sz="2400" b="1" dirty="0" smtClean="0">
                <a:solidFill>
                  <a:srgbClr val="002060"/>
                </a:solidFill>
                <a:latin typeface="Book Antiqua" pitchFamily="18" charset="0"/>
                <a:ea typeface="Calibri"/>
                <a:cs typeface="Times New Roman"/>
              </a:rPr>
              <a:t>αλλά, ταυτόχρονα, έχει αυτήν τ</a:t>
            </a:r>
            <a:r>
              <a:rPr lang="el-GR" sz="2400" b="1" u="sng" dirty="0" smtClean="0">
                <a:solidFill>
                  <a:srgbClr val="002060"/>
                </a:solidFill>
                <a:latin typeface="Book Antiqua" pitchFamily="18" charset="0"/>
                <a:ea typeface="Calibri"/>
                <a:cs typeface="Times New Roman"/>
              </a:rPr>
              <a:t>ην καίρια φιλοσοφική λειτουργία</a:t>
            </a:r>
            <a:r>
              <a:rPr lang="el-GR" sz="2400" b="1" dirty="0" smtClean="0">
                <a:solidFill>
                  <a:srgbClr val="002060"/>
                </a:solidFill>
                <a:latin typeface="Book Antiqua" pitchFamily="18" charset="0"/>
                <a:ea typeface="Calibri"/>
                <a:cs typeface="Times New Roman"/>
              </a:rPr>
              <a:t> που ειπώθηκε, λειτουργεί ως κατάδειξη του γεγονότος ότι η Ψυχή είναι αυτόνομη. </a:t>
            </a:r>
            <a:endParaRPr lang="el-GR" sz="2400" dirty="0">
              <a:solidFill>
                <a:srgbClr val="002060"/>
              </a:solidFill>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l"/>
            <a:r>
              <a:rPr lang="en-US" sz="3200" b="1" dirty="0" smtClean="0">
                <a:solidFill>
                  <a:srgbClr val="C00000"/>
                </a:solidFill>
                <a:effectLst>
                  <a:outerShdw blurRad="50800" dist="38100" algn="tr" rotWithShape="0">
                    <a:prstClr val="black">
                      <a:alpha val="40000"/>
                    </a:prstClr>
                  </a:outerShdw>
                </a:effectLst>
                <a:latin typeface="Book Antiqua" pitchFamily="18" charset="0"/>
              </a:rPr>
              <a:t>VI</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 8, </a:t>
            </a:r>
            <a:r>
              <a:rPr lang="en-US" sz="3200" b="1" dirty="0" smtClean="0">
                <a:solidFill>
                  <a:srgbClr val="C00000"/>
                </a:solidFill>
                <a:effectLst>
                  <a:outerShdw blurRad="50800" dist="38100" algn="tr" rotWithShape="0">
                    <a:prstClr val="black">
                      <a:alpha val="40000"/>
                    </a:prstClr>
                  </a:outerShdw>
                </a:effectLst>
                <a:latin typeface="Book Antiqua" pitchFamily="18" charset="0"/>
              </a:rPr>
              <a:t/>
            </a:r>
            <a:br>
              <a:rPr lang="en-US" sz="3200" b="1" dirty="0" smtClean="0">
                <a:solidFill>
                  <a:srgbClr val="C00000"/>
                </a:solidFill>
                <a:effectLst>
                  <a:outerShdw blurRad="50800" dist="38100" algn="tr" rotWithShape="0">
                    <a:prstClr val="black">
                      <a:alpha val="40000"/>
                    </a:prstClr>
                  </a:outerShdw>
                </a:effectLst>
                <a:latin typeface="Book Antiqua" pitchFamily="18" charset="0"/>
              </a:rPr>
            </a:br>
            <a:r>
              <a:rPr lang="en-US" sz="800" b="1" dirty="0" smtClean="0">
                <a:solidFill>
                  <a:srgbClr val="C00000"/>
                </a:solidFill>
                <a:effectLst>
                  <a:outerShdw blurRad="50800" dist="38100" algn="tr" rotWithShape="0">
                    <a:prstClr val="black">
                      <a:alpha val="40000"/>
                    </a:prstClr>
                  </a:outerShdw>
                </a:effectLst>
                <a:latin typeface="Book Antiqua" pitchFamily="18" charset="0"/>
              </a:rPr>
              <a:t/>
            </a:r>
            <a:br>
              <a:rPr lang="en-US" sz="800" b="1" dirty="0" smtClean="0">
                <a:solidFill>
                  <a:srgbClr val="C00000"/>
                </a:solidFill>
                <a:effectLst>
                  <a:outerShdw blurRad="50800" dist="38100" algn="tr" rotWithShape="0">
                    <a:prstClr val="black">
                      <a:alpha val="40000"/>
                    </a:prstClr>
                  </a:outerShdw>
                </a:effectLst>
                <a:latin typeface="Book Antiqua" pitchFamily="18" charset="0"/>
              </a:rPr>
            </a:br>
            <a:r>
              <a:rPr lang="el-GR" sz="3200" b="1" i="1" dirty="0" smtClean="0">
                <a:solidFill>
                  <a:srgbClr val="C00000"/>
                </a:solidFill>
                <a:effectLst>
                  <a:outerShdw blurRad="50800" dist="38100" algn="tr" rotWithShape="0">
                    <a:prstClr val="black">
                      <a:alpha val="40000"/>
                    </a:prstClr>
                  </a:outerShdw>
                </a:effectLst>
                <a:latin typeface="Book Antiqua" pitchFamily="18" charset="0"/>
              </a:rPr>
              <a:t>Περὶ τοῦ </a:t>
            </a:r>
            <a:r>
              <a:rPr lang="el-GR" sz="3200" b="1" i="1" dirty="0" err="1" smtClean="0">
                <a:solidFill>
                  <a:srgbClr val="C00000"/>
                </a:solidFill>
                <a:effectLst>
                  <a:outerShdw blurRad="50800" dist="38100" algn="tr" rotWithShape="0">
                    <a:prstClr val="black">
                      <a:alpha val="40000"/>
                    </a:prstClr>
                  </a:outerShdw>
                </a:effectLst>
                <a:latin typeface="Book Antiqua" pitchFamily="18" charset="0"/>
              </a:rPr>
              <a:t>ἑκουσίου</a:t>
            </a:r>
            <a:r>
              <a:rPr lang="el-GR" sz="3200" b="1" i="1" dirty="0" smtClean="0">
                <a:solidFill>
                  <a:srgbClr val="C00000"/>
                </a:solidFill>
                <a:effectLst>
                  <a:outerShdw blurRad="50800" dist="38100" algn="tr" rotWithShape="0">
                    <a:prstClr val="black">
                      <a:alpha val="40000"/>
                    </a:prstClr>
                  </a:outerShdw>
                </a:effectLst>
                <a:latin typeface="Book Antiqua" pitchFamily="18" charset="0"/>
              </a:rPr>
              <a:t> καὶ θελήματος τοῦ </a:t>
            </a:r>
            <a:r>
              <a:rPr lang="el-GR" sz="3200" b="1" i="1" dirty="0" err="1" smtClean="0">
                <a:solidFill>
                  <a:srgbClr val="C00000"/>
                </a:solidFill>
                <a:effectLst>
                  <a:outerShdw blurRad="50800" dist="38100" algn="tr" rotWithShape="0">
                    <a:prstClr val="black">
                      <a:alpha val="40000"/>
                    </a:prstClr>
                  </a:outerShdw>
                </a:effectLst>
                <a:latin typeface="Book Antiqua" pitchFamily="18" charset="0"/>
              </a:rPr>
              <a:t>ἑνός</a:t>
            </a:r>
            <a:endParaRPr lang="el-GR" sz="32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152400" y="1752600"/>
            <a:ext cx="8686800" cy="838199"/>
          </a:xfrm>
        </p:spPr>
        <p:txBody>
          <a:bodyPr>
            <a:normAutofit/>
          </a:bodyPr>
          <a:lstStyle/>
          <a:p>
            <a:pPr marL="0" indent="0" algn="ctr">
              <a:buNone/>
            </a:pPr>
            <a:r>
              <a:rPr lang="el-GR" sz="40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τό μετά     =     διαφορετικό</a:t>
            </a:r>
            <a:endParaRPr lang="el-GR" sz="4000" dirty="0">
              <a:solidFill>
                <a:srgbClr val="C0000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228600" y="2667000"/>
            <a:ext cx="8686800" cy="1384995"/>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Εδώ, λοιπόν, ο Πλωτ</a:t>
            </a:r>
            <a:r>
              <a:rPr lang="el-GR" sz="2800" b="1" dirty="0" smtClean="0">
                <a:solidFill>
                  <a:srgbClr val="002060"/>
                </a:solidFill>
                <a:latin typeface="Book Antiqua" pitchFamily="18" charset="0"/>
                <a:ea typeface="Calibri"/>
              </a:rPr>
              <a:t>ῖ</a:t>
            </a:r>
            <a:r>
              <a:rPr lang="el-GR" sz="2800" b="1" dirty="0" smtClean="0">
                <a:solidFill>
                  <a:srgbClr val="002060"/>
                </a:solidFill>
                <a:latin typeface="Book Antiqua" pitchFamily="18" charset="0"/>
                <a:ea typeface="Calibri"/>
                <a:cs typeface="Times New Roman"/>
              </a:rPr>
              <a:t>νος λέει το μετά </a:t>
            </a:r>
            <a:r>
              <a:rPr lang="el-GR" sz="2800" b="1" i="1" u="sng" dirty="0" smtClean="0">
                <a:solidFill>
                  <a:srgbClr val="002060"/>
                </a:solidFill>
                <a:latin typeface="Book Antiqua" pitchFamily="18" charset="0"/>
                <a:ea typeface="Calibri"/>
                <a:cs typeface="Times New Roman"/>
              </a:rPr>
              <a:t>όχι χρονικό</a:t>
            </a:r>
            <a:r>
              <a:rPr lang="el-GR" sz="2800" b="1" dirty="0" smtClean="0">
                <a:solidFill>
                  <a:srgbClr val="002060"/>
                </a:solidFill>
                <a:latin typeface="Book Antiqua" pitchFamily="18" charset="0"/>
                <a:ea typeface="Calibri"/>
                <a:cs typeface="Times New Roman"/>
              </a:rPr>
              <a:t>, όχι το πριν και το μετά όπως τα καταλαβαίναμε μέχρι τώρα, αλλά το μετά </a:t>
            </a:r>
            <a:r>
              <a:rPr lang="el-GR" sz="2800" b="1" i="1" u="sng" dirty="0" smtClean="0">
                <a:solidFill>
                  <a:srgbClr val="002060"/>
                </a:solidFill>
                <a:latin typeface="Book Antiqua" pitchFamily="18" charset="0"/>
                <a:ea typeface="Calibri"/>
                <a:cs typeface="Times New Roman"/>
              </a:rPr>
              <a:t>διαφορετικό </a:t>
            </a:r>
            <a:r>
              <a:rPr lang="el-GR" sz="2800" b="1" dirty="0" smtClean="0">
                <a:solidFill>
                  <a:srgbClr val="002060"/>
                </a:solidFill>
                <a:latin typeface="Book Antiqua" pitchFamily="18" charset="0"/>
                <a:ea typeface="Calibri"/>
                <a:cs typeface="Times New Roman"/>
              </a:rPr>
              <a:t>από το πριν.</a:t>
            </a:r>
            <a:endParaRPr lang="el-GR" sz="2800" dirty="0">
              <a:solidFill>
                <a:srgbClr val="002060"/>
              </a:solidFill>
              <a:latin typeface="Book Antiqua" pitchFamily="18" charset="0"/>
            </a:endParaRPr>
          </a:p>
        </p:txBody>
      </p:sp>
      <p:pic>
        <p:nvPicPr>
          <p:cNvPr id="5" name="4 - Εικόνα"/>
          <p:cNvPicPr/>
          <p:nvPr/>
        </p:nvPicPr>
        <p:blipFill>
          <a:blip r:embed="rId2" cstate="print"/>
          <a:srcRect l="38237" t="24922" r="37435" b="68549"/>
          <a:stretch>
            <a:fillRect/>
          </a:stretch>
        </p:blipFill>
        <p:spPr bwMode="auto">
          <a:xfrm>
            <a:off x="304800" y="4191000"/>
            <a:ext cx="4876800" cy="1295400"/>
          </a:xfrm>
          <a:prstGeom prst="rect">
            <a:avLst/>
          </a:prstGeom>
          <a:ln>
            <a:noFill/>
          </a:ln>
          <a:effectLst>
            <a:outerShdw blurRad="292100" dist="139700" dir="2700000" algn="tl" rotWithShape="0">
              <a:srgbClr val="333333">
                <a:alpha val="65000"/>
              </a:srgbClr>
            </a:outerShdw>
          </a:effectLst>
        </p:spPr>
      </p:pic>
      <p:pic>
        <p:nvPicPr>
          <p:cNvPr id="7" name="6 - Εικόνα"/>
          <p:cNvPicPr/>
          <p:nvPr/>
        </p:nvPicPr>
        <p:blipFill>
          <a:blip r:embed="rId2" cstate="print"/>
          <a:srcRect l="22840" t="42253" r="30481" b="53911"/>
          <a:stretch>
            <a:fillRect/>
          </a:stretch>
        </p:blipFill>
        <p:spPr bwMode="auto">
          <a:xfrm>
            <a:off x="1066800" y="5943600"/>
            <a:ext cx="7162800" cy="533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3" cstate="print">
            <a:lum contrast="10000"/>
          </a:blip>
          <a:srcRect l="37486" t="45317" r="33076" b="44077"/>
          <a:stretch>
            <a:fillRect/>
          </a:stretch>
        </p:blipFill>
        <p:spPr bwMode="auto">
          <a:xfrm>
            <a:off x="3276600" y="3962400"/>
            <a:ext cx="5181600" cy="1905000"/>
          </a:xfrm>
          <a:prstGeom prst="rect">
            <a:avLst/>
          </a:prstGeom>
          <a:ln>
            <a:noFill/>
          </a:ln>
          <a:effectLst>
            <a:outerShdw blurRad="292100" dist="139700" dir="2700000" algn="tl" rotWithShape="0">
              <a:srgbClr val="333333">
                <a:alpha val="65000"/>
              </a:srgbClr>
            </a:outerShdw>
          </a:effectLst>
        </p:spPr>
      </p:pic>
      <p:sp>
        <p:nvSpPr>
          <p:cNvPr id="105475" name="Text Box 3"/>
          <p:cNvSpPr txBox="1">
            <a:spLocks noChangeArrowheads="1"/>
          </p:cNvSpPr>
          <p:nvPr/>
        </p:nvSpPr>
        <p:spPr bwMode="auto">
          <a:xfrm>
            <a:off x="3200400" y="4953000"/>
            <a:ext cx="2590800" cy="52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3600" b="1" i="1" u="none" strike="noStrike" cap="none" normalizeH="0" baseline="0" dirty="0" err="1" smtClean="0">
                <a:ln>
                  <a:noFill/>
                </a:ln>
                <a:solidFill>
                  <a:srgbClr val="C00000"/>
                </a:solidFill>
                <a:effectLst>
                  <a:outerShdw blurRad="38100" dist="38100" dir="2700000" algn="tl">
                    <a:srgbClr val="000000">
                      <a:alpha val="43137"/>
                    </a:srgbClr>
                  </a:outerShdw>
                </a:effectLst>
                <a:latin typeface="Book Antiqua" pitchFamily="18" charset="0"/>
                <a:cs typeface="Arial" pitchFamily="34" charset="0"/>
              </a:rPr>
              <a:t>οὐ</a:t>
            </a:r>
            <a:r>
              <a:rPr kumimoji="0" lang="el-GR" sz="3600" b="1" i="1" u="none" strike="noStrike" cap="none" normalizeH="0" baseline="0" dirty="0" smtClean="0">
                <a:ln>
                  <a:noFill/>
                </a:ln>
                <a:solidFill>
                  <a:srgbClr val="C00000"/>
                </a:solidFill>
                <a:effectLst>
                  <a:outerShdw blurRad="38100" dist="38100" dir="2700000" algn="tl">
                    <a:srgbClr val="000000">
                      <a:alpha val="43137"/>
                    </a:srgbClr>
                  </a:outerShdw>
                </a:effectLst>
                <a:latin typeface="Book Antiqua" pitchFamily="18" charset="0"/>
                <a:cs typeface="Arial" pitchFamily="34" charset="0"/>
              </a:rPr>
              <a:t> ταὐτόν</a:t>
            </a:r>
            <a:endParaRPr kumimoji="0" lang="el-GR" sz="3600" b="0" i="0" u="none" strike="noStrike" cap="none" normalizeH="0" baseline="0" dirty="0" smtClean="0">
              <a:ln>
                <a:noFill/>
              </a:ln>
              <a:solidFill>
                <a:srgbClr val="C00000"/>
              </a:solidFill>
              <a:effectLst>
                <a:outerShdw blurRad="38100" dist="38100" dir="2700000" algn="tl">
                  <a:srgbClr val="000000">
                    <a:alpha val="43137"/>
                  </a:srgbClr>
                </a:outerShdw>
              </a:effectLst>
              <a:latin typeface="Book Antiqua" pitchFamily="18" charset="0"/>
              <a:cs typeface="Arial" pitchFamily="34" charset="0"/>
            </a:endParaRPr>
          </a:p>
        </p:txBody>
      </p:sp>
      <p:sp>
        <p:nvSpPr>
          <p:cNvPr id="7" name="6 - Ορθογώνιο"/>
          <p:cNvSpPr/>
          <p:nvPr/>
        </p:nvSpPr>
        <p:spPr>
          <a:xfrm>
            <a:off x="228600" y="1219200"/>
            <a:ext cx="8686800" cy="2677656"/>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Ο χρόνος είναι η διαρκής μετάβαση από ένα πριν σε ένα μετά, αλλά πρέπει να κατανοήσουμε αυτό το πριν και το μετά όχι ως χρονικά, ως χρονικές στιγμές, αλλά ως λογικά ή </a:t>
            </a:r>
            <a:r>
              <a:rPr lang="el-GR" sz="2800" b="1" dirty="0" smtClean="0">
                <a:solidFill>
                  <a:srgbClr val="002060"/>
                </a:solidFill>
                <a:latin typeface="Book Antiqua" pitchFamily="18" charset="0"/>
                <a:ea typeface="Calibri"/>
              </a:rPr>
              <a:t>ὀ</a:t>
            </a:r>
            <a:r>
              <a:rPr lang="el-GR" sz="2800" b="1" dirty="0" smtClean="0">
                <a:solidFill>
                  <a:srgbClr val="002060"/>
                </a:solidFill>
                <a:latin typeface="Book Antiqua" pitchFamily="18" charset="0"/>
                <a:ea typeface="Calibri"/>
                <a:cs typeface="Times New Roman"/>
              </a:rPr>
              <a:t>ντολογικά, ως λογικές ή </a:t>
            </a:r>
            <a:r>
              <a:rPr lang="el-GR" sz="2800" b="1" dirty="0" err="1" smtClean="0">
                <a:solidFill>
                  <a:srgbClr val="002060"/>
                </a:solidFill>
                <a:latin typeface="Book Antiqua" pitchFamily="18" charset="0"/>
                <a:ea typeface="Calibri"/>
              </a:rPr>
              <a:t>ὀ</a:t>
            </a:r>
            <a:r>
              <a:rPr lang="el-GR" sz="2800" b="1" dirty="0" err="1" smtClean="0">
                <a:solidFill>
                  <a:srgbClr val="002060"/>
                </a:solidFill>
                <a:latin typeface="Book Antiqua" pitchFamily="18" charset="0"/>
                <a:ea typeface="Calibri"/>
                <a:cs typeface="Times New Roman"/>
              </a:rPr>
              <a:t>ντολογικές</a:t>
            </a:r>
            <a:r>
              <a:rPr lang="el-GR" sz="2800" b="1" dirty="0" smtClean="0">
                <a:solidFill>
                  <a:srgbClr val="002060"/>
                </a:solidFill>
                <a:latin typeface="Book Antiqua" pitchFamily="18" charset="0"/>
                <a:ea typeface="Calibri"/>
                <a:cs typeface="Times New Roman"/>
              </a:rPr>
              <a:t> στιγμές, πρέπει να κατανοήσουμε το μετά ως </a:t>
            </a:r>
            <a:r>
              <a:rPr lang="el-GR" sz="2800" b="1" u="sng" dirty="0" smtClean="0">
                <a:solidFill>
                  <a:srgbClr val="002060"/>
                </a:solidFill>
                <a:latin typeface="Book Antiqua" pitchFamily="18" charset="0"/>
                <a:ea typeface="Calibri"/>
                <a:cs typeface="Times New Roman"/>
              </a:rPr>
              <a:t>ο</a:t>
            </a:r>
            <a:r>
              <a:rPr lang="el-GR" sz="2800" b="1" u="sng" dirty="0" smtClean="0">
                <a:solidFill>
                  <a:srgbClr val="002060"/>
                </a:solidFill>
                <a:latin typeface="Book Antiqua" pitchFamily="18" charset="0"/>
                <a:ea typeface="Calibri"/>
              </a:rPr>
              <a:t>ὐ</a:t>
            </a:r>
            <a:r>
              <a:rPr lang="el-GR" sz="2800" b="1" u="sng" dirty="0" smtClean="0">
                <a:solidFill>
                  <a:srgbClr val="002060"/>
                </a:solidFill>
                <a:latin typeface="Book Antiqua" pitchFamily="18" charset="0"/>
                <a:ea typeface="Calibri"/>
                <a:cs typeface="Times New Roman"/>
              </a:rPr>
              <a:t> τα</a:t>
            </a:r>
            <a:r>
              <a:rPr lang="el-GR" sz="2800" b="1" u="sng" dirty="0" smtClean="0">
                <a:solidFill>
                  <a:srgbClr val="002060"/>
                </a:solidFill>
                <a:latin typeface="Book Antiqua" pitchFamily="18" charset="0"/>
                <a:ea typeface="Calibri"/>
              </a:rPr>
              <a:t>ὐ</a:t>
            </a:r>
            <a:r>
              <a:rPr lang="el-GR" sz="2800" b="1" u="sng" dirty="0" smtClean="0">
                <a:solidFill>
                  <a:srgbClr val="002060"/>
                </a:solidFill>
                <a:latin typeface="Book Antiqua" pitchFamily="18" charset="0"/>
                <a:ea typeface="Calibri"/>
                <a:cs typeface="Times New Roman"/>
              </a:rPr>
              <a:t>τόν</a:t>
            </a:r>
            <a:r>
              <a:rPr lang="el-GR" sz="2800" b="1"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pic>
        <p:nvPicPr>
          <p:cNvPr id="8" name="7 - Εικόνα"/>
          <p:cNvPicPr/>
          <p:nvPr/>
        </p:nvPicPr>
        <p:blipFill>
          <a:blip r:embed="rId4" cstate="print">
            <a:lum contrast="10000"/>
          </a:blip>
          <a:srcRect l="20747" t="38492" r="19250" b="54645"/>
          <a:stretch>
            <a:fillRect/>
          </a:stretch>
        </p:blipFill>
        <p:spPr bwMode="auto">
          <a:xfrm>
            <a:off x="762000" y="5867400"/>
            <a:ext cx="8077200" cy="762000"/>
          </a:xfrm>
          <a:prstGeom prst="rect">
            <a:avLst/>
          </a:prstGeom>
          <a:ln>
            <a:noFill/>
          </a:ln>
          <a:effectLst>
            <a:outerShdw blurRad="292100" dist="139700" dir="2700000" algn="tl" rotWithShape="0">
              <a:srgbClr val="333333">
                <a:alpha val="65000"/>
              </a:srgbClr>
            </a:outerShdw>
          </a:effectLst>
        </p:spPr>
      </p:pic>
      <p:sp>
        <p:nvSpPr>
          <p:cNvPr id="6" name="1 - Τίτλος"/>
          <p:cNvSpPr>
            <a:spLocks noGrp="1"/>
          </p:cNvSpPr>
          <p:nvPr>
            <p:ph type="title"/>
          </p:nvPr>
        </p:nvSpPr>
        <p:spPr>
          <a:xfrm>
            <a:off x="228600" y="152400"/>
            <a:ext cx="8686800" cy="1143000"/>
          </a:xfrm>
        </p:spPr>
        <p:txBody>
          <a:bodyPr>
            <a:norm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Η ὀντολογική κατανόηση του χρόνου</a:t>
            </a:r>
            <a:endParaRPr lang="el-GR"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4953000"/>
            <a:ext cx="8686800" cy="1524000"/>
          </a:xfrm>
        </p:spPr>
        <p:txBody>
          <a:bodyPr>
            <a:normAutofit fontScale="92500" lnSpcReduction="10000"/>
          </a:bodyPr>
          <a:lstStyle/>
          <a:p>
            <a:pPr marL="0" indent="0" algn="just">
              <a:buNone/>
            </a:pPr>
            <a:r>
              <a:rPr lang="el-GR" sz="2800" dirty="0" smtClean="0">
                <a:solidFill>
                  <a:srgbClr val="002060"/>
                </a:solidFill>
                <a:latin typeface="Book Antiqua"/>
                <a:ea typeface="Calibri"/>
                <a:cs typeface="Times New Roman"/>
              </a:rPr>
              <a:t>Για να καταλάβουμε τον Πλωτ</a:t>
            </a:r>
            <a:r>
              <a:rPr lang="el-GR" sz="2800" dirty="0" smtClean="0">
                <a:solidFill>
                  <a:srgbClr val="002060"/>
                </a:solidFill>
                <a:latin typeface="Times New Roman"/>
                <a:ea typeface="Calibri"/>
              </a:rPr>
              <a:t>ῖ</a:t>
            </a:r>
            <a:r>
              <a:rPr lang="el-GR" sz="2800" dirty="0" smtClean="0">
                <a:solidFill>
                  <a:srgbClr val="002060"/>
                </a:solidFill>
                <a:latin typeface="Book Antiqua"/>
                <a:ea typeface="Calibri"/>
                <a:cs typeface="Times New Roman"/>
              </a:rPr>
              <a:t>νο και για να μην μάς φανούν όσα ισχυρίζεται ένα σύνολο από παραδοξότητες, πρέπει να έχουμε υπ' όψιν μας ότι κάθε φορά </a:t>
            </a:r>
            <a:r>
              <a:rPr lang="el-GR" sz="2800" b="1" u="sng" dirty="0" smtClean="0">
                <a:solidFill>
                  <a:srgbClr val="002060"/>
                </a:solidFill>
                <a:latin typeface="Book Antiqua"/>
                <a:ea typeface="Calibri"/>
                <a:cs typeface="Times New Roman"/>
              </a:rPr>
              <a:t>ο Πλωτ</a:t>
            </a:r>
            <a:r>
              <a:rPr lang="el-GR" sz="2800" b="1" u="sng" dirty="0" smtClean="0">
                <a:solidFill>
                  <a:srgbClr val="002060"/>
                </a:solidFill>
                <a:latin typeface="Times New Roman"/>
                <a:ea typeface="Calibri"/>
              </a:rPr>
              <a:t>ῖ</a:t>
            </a:r>
            <a:r>
              <a:rPr lang="el-GR" sz="2800" b="1" u="sng" dirty="0" smtClean="0">
                <a:solidFill>
                  <a:srgbClr val="002060"/>
                </a:solidFill>
                <a:latin typeface="Book Antiqua"/>
                <a:ea typeface="Calibri"/>
                <a:cs typeface="Times New Roman"/>
              </a:rPr>
              <a:t>νος μιλά από μία συγκεκριμένη οπτική γωνία</a:t>
            </a:r>
            <a:r>
              <a:rPr lang="el-GR" sz="2800" dirty="0" smtClean="0">
                <a:solidFill>
                  <a:srgbClr val="002060"/>
                </a:solidFill>
                <a:latin typeface="Book Antiqua"/>
                <a:ea typeface="Calibri"/>
                <a:cs typeface="Times New Roman"/>
              </a:rPr>
              <a:t>.</a:t>
            </a:r>
            <a:endParaRPr lang="el-GR" sz="2800" dirty="0">
              <a:solidFill>
                <a:srgbClr val="002060"/>
              </a:solidFill>
              <a:latin typeface="Book Antiqua" pitchFamily="18" charset="0"/>
            </a:endParaRPr>
          </a:p>
        </p:txBody>
      </p:sp>
      <p:sp>
        <p:nvSpPr>
          <p:cNvPr id="6" name="1 - Τίτλος"/>
          <p:cNvSpPr txBox="1">
            <a:spLocks/>
          </p:cNvSpPr>
          <p:nvPr/>
        </p:nvSpPr>
        <p:spPr>
          <a:xfrm>
            <a:off x="228600" y="350838"/>
            <a:ext cx="8686800" cy="1401762"/>
          </a:xfrm>
          <a:prstGeom prst="rect">
            <a:avLst/>
          </a:prstGeom>
        </p:spPr>
        <p:txBody>
          <a:bodyPr vert="horz" lIns="91440" tIns="45720" rIns="91440" bIns="45720" rtlCol="0" anchor="ctr">
            <a:noAutofit/>
          </a:bodyPr>
          <a:lstStyle/>
          <a:p>
            <a:pPr algn="just">
              <a:spcBef>
                <a:spcPct val="0"/>
              </a:spcBef>
              <a:defRPr/>
            </a:pPr>
            <a:r>
              <a:rPr lang="el-GR" sz="32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Ο Χρόνος είναι μία μετάβαση που πρέπει να κατανοήσουμε λογικά και ὀντολογικά και όχι χρονικά</a:t>
            </a:r>
            <a:endParaRPr kumimoji="0" lang="el-G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 Ορθογώνιο"/>
          <p:cNvSpPr/>
          <p:nvPr/>
        </p:nvSpPr>
        <p:spPr>
          <a:xfrm>
            <a:off x="228600" y="2143780"/>
            <a:ext cx="8686800" cy="523220"/>
          </a:xfrm>
          <a:prstGeom prst="rect">
            <a:avLst/>
          </a:prstGeom>
        </p:spPr>
        <p:txBody>
          <a:bodyPr wrap="square">
            <a:spAutoFit/>
          </a:bodyPr>
          <a:lstStyle/>
          <a:p>
            <a:pPr algn="ctr"/>
            <a:r>
              <a:rPr lang="el-GR" sz="2800" b="1" i="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«Διότι, επειδή η Ψυχή είχε μια δύναμη ανήσυχη,..</a:t>
            </a:r>
            <a:endParaRPr lang="el-GR" sz="2800" b="1" i="1" dirty="0">
              <a:solidFill>
                <a:srgbClr val="002060"/>
              </a:solidFill>
              <a:effectLst>
                <a:outerShdw blurRad="38100" dist="38100" dir="2700000" algn="tl">
                  <a:srgbClr val="000000">
                    <a:alpha val="43137"/>
                  </a:srgbClr>
                </a:outerShdw>
              </a:effectLst>
              <a:latin typeface="Book Antiqua" pitchFamily="18" charset="0"/>
            </a:endParaRPr>
          </a:p>
        </p:txBody>
      </p:sp>
      <p:sp>
        <p:nvSpPr>
          <p:cNvPr id="23553" name="Text Box 1"/>
          <p:cNvSpPr txBox="1">
            <a:spLocks noChangeArrowheads="1"/>
          </p:cNvSpPr>
          <p:nvPr/>
        </p:nvSpPr>
        <p:spPr bwMode="auto">
          <a:xfrm>
            <a:off x="228600" y="2971800"/>
            <a:ext cx="8534400" cy="17526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0" tIns="10800" rIns="252000" bIns="10800" numCol="1" anchor="t" anchorCtr="0" compatLnSpc="1">
            <a:prstTxWarp prst="textNoShape">
              <a:avLst/>
            </a:prstTxWarp>
          </a:bodyPr>
          <a:lstStyle/>
          <a:p>
            <a:pPr marR="0" lvl="1" indent="-368300" algn="just" defTabSz="914400" rtl="0" eaLnBrk="1" fontAlgn="base" latinLnBrk="0" hangingPunct="1">
              <a:lnSpc>
                <a:spcPct val="100000"/>
              </a:lnSpc>
              <a:spcBef>
                <a:spcPts val="600"/>
              </a:spcBef>
              <a:spcAft>
                <a:spcPts val="300"/>
              </a:spcAft>
              <a:buClrTx/>
              <a:buSzTx/>
              <a:buFontTx/>
              <a:buNone/>
              <a:tabLst/>
            </a:pPr>
            <a:r>
              <a:rPr kumimoji="0" lang="el-GR" sz="1400" b="0" i="0" u="none" strike="noStrike" cap="none" normalizeH="0" baseline="0" dirty="0" smtClean="0">
                <a:ln>
                  <a:noFill/>
                </a:ln>
                <a:solidFill>
                  <a:srgbClr val="002060"/>
                </a:solidFill>
                <a:effectLst/>
                <a:latin typeface="Book Antiqua" pitchFamily="18" charset="0"/>
                <a:cs typeface="Arial" pitchFamily="34" charset="0"/>
                <a:sym typeface="Wingdings" pitchFamily="2" charset="2"/>
              </a:rPr>
              <a:t></a:t>
            </a:r>
            <a:r>
              <a:rPr kumimoji="0" lang="el-GR" sz="1400" b="0" i="0" u="none" strike="noStrike" cap="none" normalizeH="0" baseline="0" dirty="0" smtClean="0">
                <a:ln>
                  <a:noFill/>
                </a:ln>
                <a:solidFill>
                  <a:srgbClr val="002060"/>
                </a:solidFill>
                <a:effectLst/>
                <a:latin typeface="Book Antiqua" pitchFamily="18" charset="0"/>
                <a:cs typeface="Arial" pitchFamily="34" charset="0"/>
              </a:rPr>
              <a:t> 	</a:t>
            </a:r>
            <a:r>
              <a:rPr kumimoji="0" lang="en-US" sz="2000" b="0" i="0" u="none" strike="noStrike" cap="none" normalizeH="0" baseline="0" dirty="0" smtClean="0">
                <a:ln>
                  <a:noFill/>
                </a:ln>
                <a:solidFill>
                  <a:srgbClr val="002060"/>
                </a:solidFill>
                <a:effectLst/>
                <a:latin typeface="Book Antiqua" pitchFamily="18" charset="0"/>
                <a:cs typeface="Arial" pitchFamily="34" charset="0"/>
              </a:rPr>
              <a:t>O</a:t>
            </a:r>
            <a:r>
              <a:rPr kumimoji="0" lang="el-GR" sz="2000" b="0" i="0" u="none" strike="noStrike" cap="none" normalizeH="0" baseline="0" dirty="0" smtClean="0">
                <a:ln>
                  <a:noFill/>
                </a:ln>
                <a:solidFill>
                  <a:srgbClr val="002060"/>
                </a:solidFill>
                <a:effectLst/>
                <a:latin typeface="Book Antiqua" pitchFamily="18" charset="0"/>
                <a:cs typeface="Arial" pitchFamily="34" charset="0"/>
              </a:rPr>
              <a:t> Πλωτ</a:t>
            </a:r>
            <a:r>
              <a:rPr kumimoji="0" lang="el-GR" sz="2000" b="0" i="0" u="none" strike="noStrike" cap="none" normalizeH="0" baseline="0" dirty="0" smtClean="0">
                <a:ln>
                  <a:noFill/>
                </a:ln>
                <a:solidFill>
                  <a:srgbClr val="002060"/>
                </a:solidFill>
                <a:effectLst/>
                <a:latin typeface="Times New Roman" pitchFamily="18" charset="0"/>
                <a:cs typeface="Arial" pitchFamily="34" charset="0"/>
              </a:rPr>
              <a:t>ῖ</a:t>
            </a:r>
            <a:r>
              <a:rPr kumimoji="0" lang="el-GR" sz="2000" b="0" i="0" u="none" strike="noStrike" cap="none" normalizeH="0" baseline="0" dirty="0" smtClean="0">
                <a:ln>
                  <a:noFill/>
                </a:ln>
                <a:solidFill>
                  <a:srgbClr val="002060"/>
                </a:solidFill>
                <a:effectLst/>
                <a:latin typeface="Book Antiqua" pitchFamily="18" charset="0"/>
                <a:cs typeface="Arial" pitchFamily="34" charset="0"/>
              </a:rPr>
              <a:t>νος μάς ξαναλέει το χαρακτηριστικό της Ψυχ</a:t>
            </a:r>
            <a:r>
              <a:rPr kumimoji="0" lang="el-GR" sz="2000" b="0" i="0" u="none" strike="noStrike" cap="none" normalizeH="0" baseline="0" dirty="0" smtClean="0">
                <a:ln>
                  <a:noFill/>
                </a:ln>
                <a:solidFill>
                  <a:srgbClr val="002060"/>
                </a:solidFill>
                <a:effectLst/>
                <a:latin typeface="Times New Roman" pitchFamily="18" charset="0"/>
                <a:cs typeface="Arial" pitchFamily="34" charset="0"/>
              </a:rPr>
              <a:t>ῆ</a:t>
            </a:r>
            <a:r>
              <a:rPr kumimoji="0" lang="el-GR" sz="2000" b="0" i="0" u="none" strike="noStrike" cap="none" normalizeH="0" baseline="0" dirty="0" smtClean="0">
                <a:ln>
                  <a:noFill/>
                </a:ln>
                <a:solidFill>
                  <a:srgbClr val="002060"/>
                </a:solidFill>
                <a:effectLst/>
                <a:latin typeface="Book Antiqua" pitchFamily="18" charset="0"/>
                <a:cs typeface="Arial" pitchFamily="34" charset="0"/>
              </a:rPr>
              <a:t>ς: </a:t>
            </a:r>
            <a:r>
              <a:rPr kumimoji="0" lang="el-GR" sz="2000" b="1" i="1" u="none" strike="noStrike" cap="none" normalizeH="0" baseline="0" dirty="0" smtClean="0">
                <a:ln>
                  <a:noFill/>
                </a:ln>
                <a:solidFill>
                  <a:srgbClr val="002060"/>
                </a:solidFill>
                <a:effectLst/>
                <a:latin typeface="Times New Roman" pitchFamily="18" charset="0"/>
                <a:cs typeface="Arial" pitchFamily="34" charset="0"/>
              </a:rPr>
              <a:t>δύναμις </a:t>
            </a:r>
            <a:r>
              <a:rPr kumimoji="0" lang="el-GR" sz="2000" b="1" i="1" u="none" strike="noStrike" cap="none" normalizeH="0" baseline="0" dirty="0" err="1" smtClean="0">
                <a:ln>
                  <a:noFill/>
                </a:ln>
                <a:solidFill>
                  <a:srgbClr val="002060"/>
                </a:solidFill>
                <a:effectLst/>
                <a:latin typeface="Times New Roman" pitchFamily="18" charset="0"/>
                <a:cs typeface="Arial" pitchFamily="34" charset="0"/>
              </a:rPr>
              <a:t>οὐχ</a:t>
            </a:r>
            <a:r>
              <a:rPr kumimoji="0" lang="el-GR" sz="2000" b="1" i="1" u="none" strike="noStrike" cap="none" normalizeH="0" baseline="0" dirty="0" smtClean="0">
                <a:ln>
                  <a:noFill/>
                </a:ln>
                <a:solidFill>
                  <a:srgbClr val="002060"/>
                </a:solidFill>
                <a:effectLst/>
                <a:latin typeface="Times New Roman" pitchFamily="18" charset="0"/>
                <a:cs typeface="Arial" pitchFamily="34" charset="0"/>
              </a:rPr>
              <a:t> </a:t>
            </a:r>
            <a:r>
              <a:rPr kumimoji="0" lang="el-GR" sz="2000" b="1" i="1" u="none" strike="noStrike" cap="none" normalizeH="0" baseline="0" dirty="0" err="1" smtClean="0">
                <a:ln>
                  <a:noFill/>
                </a:ln>
                <a:solidFill>
                  <a:srgbClr val="002060"/>
                </a:solidFill>
                <a:effectLst/>
                <a:latin typeface="Times New Roman" pitchFamily="18" charset="0"/>
                <a:cs typeface="Arial" pitchFamily="34" charset="0"/>
              </a:rPr>
              <a:t>ἥσυχος</a:t>
            </a:r>
            <a:r>
              <a:rPr kumimoji="0" lang="el-GR" sz="2000" b="0" i="0" u="none" strike="noStrike" cap="none" normalizeH="0" baseline="0" dirty="0" smtClean="0">
                <a:ln>
                  <a:noFill/>
                </a:ln>
                <a:solidFill>
                  <a:srgbClr val="002060"/>
                </a:solidFill>
                <a:effectLst/>
                <a:latin typeface="Book Antiqua" pitchFamily="18" charset="0"/>
                <a:cs typeface="Arial" pitchFamily="34" charset="0"/>
              </a:rPr>
              <a:t>. Πριν μάς είχε πει πως η Ψυχή είναι φύσις πολυπράγμων. </a:t>
            </a:r>
          </a:p>
          <a:p>
            <a:pPr marR="0" lvl="1" indent="-368300" algn="just" defTabSz="914400" rtl="0" eaLnBrk="1" fontAlgn="base" latinLnBrk="0" hangingPunct="1">
              <a:lnSpc>
                <a:spcPct val="100000"/>
              </a:lnSpc>
              <a:spcBef>
                <a:spcPts val="600"/>
              </a:spcBef>
              <a:spcAft>
                <a:spcPts val="300"/>
              </a:spcAft>
              <a:buClrTx/>
              <a:buSzTx/>
              <a:buFontTx/>
              <a:buNone/>
              <a:tabLst/>
            </a:pPr>
            <a:r>
              <a:rPr kumimoji="0" lang="el-GR" sz="2000" b="0" i="0" u="none" strike="noStrike" cap="none" normalizeH="0" baseline="0" dirty="0" smtClean="0">
                <a:ln>
                  <a:noFill/>
                </a:ln>
                <a:solidFill>
                  <a:srgbClr val="002060"/>
                </a:solidFill>
                <a:effectLst/>
                <a:latin typeface="Book Antiqua" pitchFamily="18" charset="0"/>
                <a:cs typeface="Arial" pitchFamily="34" charset="0"/>
              </a:rPr>
              <a:t>	</a:t>
            </a:r>
            <a:r>
              <a:rPr kumimoji="0" lang="en-US" sz="2000" b="0" i="0" u="none" strike="noStrike" cap="none" normalizeH="0" baseline="0" dirty="0" smtClean="0">
                <a:ln>
                  <a:noFill/>
                </a:ln>
                <a:solidFill>
                  <a:srgbClr val="002060"/>
                </a:solidFill>
                <a:effectLst/>
                <a:latin typeface="Book Antiqua" pitchFamily="18" charset="0"/>
                <a:cs typeface="Arial" pitchFamily="34" charset="0"/>
              </a:rPr>
              <a:t>H</a:t>
            </a:r>
            <a:r>
              <a:rPr kumimoji="0" lang="el-GR" sz="2000" b="0" i="0" u="none" strike="noStrike" cap="none" normalizeH="0" baseline="0" dirty="0" smtClean="0">
                <a:ln>
                  <a:noFill/>
                </a:ln>
                <a:solidFill>
                  <a:srgbClr val="002060"/>
                </a:solidFill>
                <a:effectLst/>
                <a:latin typeface="Book Antiqua" pitchFamily="18" charset="0"/>
                <a:cs typeface="Arial" pitchFamily="34" charset="0"/>
              </a:rPr>
              <a:t> Ψυχή είναι </a:t>
            </a:r>
            <a:r>
              <a:rPr kumimoji="0" lang="el-GR" sz="2000" b="1" i="1" u="none" strike="noStrike" cap="none" normalizeH="0" baseline="0" dirty="0" smtClean="0">
                <a:ln>
                  <a:noFill/>
                </a:ln>
                <a:solidFill>
                  <a:srgbClr val="002060"/>
                </a:solidFill>
                <a:effectLst/>
                <a:latin typeface="Times New Roman" pitchFamily="18" charset="0"/>
                <a:cs typeface="Arial" pitchFamily="34" charset="0"/>
              </a:rPr>
              <a:t>δύναμις </a:t>
            </a:r>
            <a:r>
              <a:rPr kumimoji="0" lang="el-GR" sz="2000" b="1" i="1" u="none" strike="noStrike" cap="none" normalizeH="0" baseline="0" dirty="0" err="1" smtClean="0">
                <a:ln>
                  <a:noFill/>
                </a:ln>
                <a:solidFill>
                  <a:srgbClr val="002060"/>
                </a:solidFill>
                <a:effectLst/>
                <a:latin typeface="Times New Roman" pitchFamily="18" charset="0"/>
                <a:cs typeface="Arial" pitchFamily="34" charset="0"/>
              </a:rPr>
              <a:t>οὐχ</a:t>
            </a:r>
            <a:r>
              <a:rPr kumimoji="0" lang="el-GR" sz="2000" b="1" i="1" u="none" strike="noStrike" cap="none" normalizeH="0" baseline="0" dirty="0" smtClean="0">
                <a:ln>
                  <a:noFill/>
                </a:ln>
                <a:solidFill>
                  <a:srgbClr val="002060"/>
                </a:solidFill>
                <a:effectLst/>
                <a:latin typeface="Times New Roman" pitchFamily="18" charset="0"/>
                <a:cs typeface="Arial" pitchFamily="34" charset="0"/>
              </a:rPr>
              <a:t> </a:t>
            </a:r>
            <a:r>
              <a:rPr kumimoji="0" lang="el-GR" sz="2000" b="1" i="1" u="none" strike="noStrike" cap="none" normalizeH="0" baseline="0" dirty="0" err="1" smtClean="0">
                <a:ln>
                  <a:noFill/>
                </a:ln>
                <a:solidFill>
                  <a:srgbClr val="002060"/>
                </a:solidFill>
                <a:effectLst/>
                <a:latin typeface="Times New Roman" pitchFamily="18" charset="0"/>
                <a:cs typeface="Arial" pitchFamily="34" charset="0"/>
              </a:rPr>
              <a:t>ἥσυχος</a:t>
            </a:r>
            <a:r>
              <a:rPr kumimoji="0" lang="el-GR" sz="2000" b="0" i="0" u="none" strike="noStrike" cap="none" normalizeH="0" baseline="0" dirty="0" smtClean="0">
                <a:ln>
                  <a:noFill/>
                </a:ln>
                <a:solidFill>
                  <a:srgbClr val="002060"/>
                </a:solidFill>
                <a:effectLst/>
                <a:latin typeface="Book Antiqua" pitchFamily="18" charset="0"/>
                <a:cs typeface="Arial" pitchFamily="34" charset="0"/>
              </a:rPr>
              <a:t>, άρα το καταστατικό της χαρακτηριστικό είναι η κίνηση, αλλά αυτό μάς το λέει και για τον Νο</a:t>
            </a:r>
            <a:r>
              <a:rPr kumimoji="0" lang="el-GR" sz="2000" b="0" i="0" u="none" strike="noStrike" cap="none" normalizeH="0" baseline="0" dirty="0" smtClean="0">
                <a:ln>
                  <a:noFill/>
                </a:ln>
                <a:solidFill>
                  <a:srgbClr val="002060"/>
                </a:solidFill>
                <a:effectLst/>
                <a:latin typeface="Times New Roman" pitchFamily="18" charset="0"/>
                <a:cs typeface="Arial" pitchFamily="34" charset="0"/>
              </a:rPr>
              <a:t>ῦ</a:t>
            </a:r>
            <a:r>
              <a:rPr kumimoji="0" lang="el-GR" sz="2000" b="0" i="0" u="none" strike="noStrike" cap="none" normalizeH="0" baseline="0" dirty="0" smtClean="0">
                <a:ln>
                  <a:noFill/>
                </a:ln>
                <a:solidFill>
                  <a:srgbClr val="002060"/>
                </a:solidFill>
                <a:effectLst/>
                <a:latin typeface="Book Antiqua" pitchFamily="18" charset="0"/>
                <a:cs typeface="Arial" pitchFamily="34" charset="0"/>
              </a:rPr>
              <a:t>. </a:t>
            </a:r>
            <a:endParaRPr kumimoji="0" lang="el-GR" sz="3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2" cstate="print"/>
          <a:srcRect l="32885" t="20175" r="37681" b="55937"/>
          <a:stretch>
            <a:fillRect/>
          </a:stretch>
        </p:blipFill>
        <p:spPr bwMode="auto">
          <a:xfrm>
            <a:off x="3429000" y="1905000"/>
            <a:ext cx="5562600" cy="4114800"/>
          </a:xfrm>
          <a:prstGeom prst="rect">
            <a:avLst/>
          </a:prstGeom>
          <a:noFill/>
          <a:ln w="9525">
            <a:noFill/>
            <a:miter lim="800000"/>
            <a:headEnd/>
            <a:tailEnd/>
          </a:ln>
        </p:spPr>
      </p:pic>
      <p:sp>
        <p:nvSpPr>
          <p:cNvPr id="6" name="1 - Τίτλος"/>
          <p:cNvSpPr txBox="1">
            <a:spLocks/>
          </p:cNvSpPr>
          <p:nvPr/>
        </p:nvSpPr>
        <p:spPr>
          <a:xfrm>
            <a:off x="228600" y="350838"/>
            <a:ext cx="8686800" cy="1401762"/>
          </a:xfrm>
          <a:prstGeom prst="rect">
            <a:avLst/>
          </a:prstGeom>
        </p:spPr>
        <p:txBody>
          <a:bodyPr vert="horz" lIns="91440" tIns="45720" rIns="91440" bIns="45720" rtlCol="0" anchor="ctr">
            <a:noAutofit/>
          </a:bodyPr>
          <a:lstStyle/>
          <a:p>
            <a:pPr algn="just">
              <a:lnSpc>
                <a:spcPct val="114000"/>
              </a:lnSpc>
              <a:spcBef>
                <a:spcPct val="0"/>
              </a:spcBef>
              <a:defRPr/>
            </a:pPr>
            <a:r>
              <a:rPr lang="el-GR" sz="32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Η Ψυχή είναι ένας ενδιάμεσος ανάμεσα στον Νοῦ και στον αἰσθητό κόσμο</a:t>
            </a:r>
            <a:endParaRPr kumimoji="0" lang="el-GR" sz="3200" b="0" i="0" u="none" strike="noStrike" kern="1200" cap="none" spc="0" normalizeH="0" baseline="0" noProof="0" dirty="0">
              <a:ln>
                <a:noFill/>
              </a:ln>
              <a:solidFill>
                <a:srgbClr val="C00000"/>
              </a:solidFill>
              <a:effectLst>
                <a:outerShdw blurRad="38100" dist="38100" dir="2700000" algn="tl" rotWithShape="0">
                  <a:srgbClr val="000000">
                    <a:alpha val="43137"/>
                  </a:srgbClr>
                </a:outerShdw>
              </a:effectLst>
              <a:uLnTx/>
              <a:uFillTx/>
              <a:latin typeface="+mj-lt"/>
              <a:ea typeface="+mj-ea"/>
              <a:cs typeface="+mj-cs"/>
            </a:endParaRPr>
          </a:p>
        </p:txBody>
      </p:sp>
      <p:sp>
        <p:nvSpPr>
          <p:cNvPr id="7" name="6 - Ορθογώνιο"/>
          <p:cNvSpPr/>
          <p:nvPr/>
        </p:nvSpPr>
        <p:spPr>
          <a:xfrm>
            <a:off x="152400" y="2514600"/>
            <a:ext cx="3352800" cy="2308324"/>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Το βασικό πρόβλημα της φιλοσοφίας του Πλωτίνου και εν γένει της φιλοσοφίας είναι η διττή φύση της Ψυχ</a:t>
            </a:r>
            <a:r>
              <a:rPr lang="el-GR" sz="2400" b="1" dirty="0" smtClean="0">
                <a:solidFill>
                  <a:srgbClr val="002060"/>
                </a:solidFill>
                <a:latin typeface="Book Antiqua" pitchFamily="18" charset="0"/>
                <a:ea typeface="Calibri"/>
              </a:rPr>
              <a:t>ῆ</a:t>
            </a:r>
            <a:r>
              <a:rPr lang="el-GR" sz="2400" b="1" dirty="0" smtClean="0">
                <a:solidFill>
                  <a:srgbClr val="002060"/>
                </a:solidFill>
                <a:latin typeface="Book Antiqua" pitchFamily="18" charset="0"/>
                <a:ea typeface="Calibri"/>
                <a:cs typeface="Times New Roman"/>
              </a:rPr>
              <a:t>ς.</a:t>
            </a:r>
            <a:endParaRPr lang="el-GR" sz="2400" dirty="0">
              <a:solidFill>
                <a:srgbClr val="002060"/>
              </a:solidFill>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r>
              <a:rPr lang="el-GR" sz="4000" b="1" dirty="0" smtClean="0">
                <a:solidFill>
                  <a:srgbClr val="C00000"/>
                </a:solidFill>
                <a:effectLst>
                  <a:outerShdw blurRad="50800" dist="38100" algn="tr" rotWithShape="0">
                    <a:prstClr val="black">
                      <a:alpha val="40000"/>
                    </a:prstClr>
                  </a:outerShdw>
                </a:effectLst>
                <a:latin typeface="Book Antiqua" pitchFamily="18" charset="0"/>
              </a:rPr>
              <a:t>Τι είναι οι ατομικές ψυχές;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76400"/>
            <a:ext cx="8686800" cy="838199"/>
          </a:xfrm>
        </p:spPr>
        <p:txBody>
          <a:bodyPr>
            <a:noAutofit/>
          </a:bodyPr>
          <a:lstStyle/>
          <a:p>
            <a:pPr algn="ctr">
              <a:buNone/>
            </a:pPr>
            <a:r>
              <a:rPr lang="el-GR" sz="4800" b="1" spc="200" dirty="0" smtClean="0">
                <a:solidFill>
                  <a:srgbClr val="002060"/>
                </a:solidFill>
                <a:effectLst>
                  <a:outerShdw blurRad="38100" dist="38100" dir="2700000" algn="tl">
                    <a:srgbClr val="000000">
                      <a:alpha val="43137"/>
                    </a:srgbClr>
                  </a:outerShdw>
                </a:effectLst>
                <a:latin typeface="Book Antiqua" pitchFamily="18" charset="0"/>
                <a:ea typeface="Calibri"/>
              </a:rPr>
              <a:t>«</a:t>
            </a:r>
            <a:r>
              <a:rPr lang="el-GR" sz="4800" b="1" spc="200" dirty="0" err="1" smtClean="0">
                <a:solidFill>
                  <a:srgbClr val="002060"/>
                </a:solidFill>
                <a:effectLst>
                  <a:outerShdw blurRad="38100" dist="38100" dir="2700000" algn="tl">
                    <a:srgbClr val="000000">
                      <a:alpha val="43137"/>
                    </a:srgbClr>
                  </a:outerShdw>
                </a:effectLst>
                <a:latin typeface="Book Antiqua" pitchFamily="18" charset="0"/>
                <a:ea typeface="Calibri"/>
              </a:rPr>
              <a:t>ἡμεῖς</a:t>
            </a:r>
            <a:r>
              <a:rPr lang="el-GR" sz="4800" b="1" spc="200" dirty="0" smtClean="0">
                <a:solidFill>
                  <a:srgbClr val="002060"/>
                </a:solidFill>
                <a:effectLst>
                  <a:outerShdw blurRad="38100" dist="38100" dir="2700000" algn="tl">
                    <a:srgbClr val="000000">
                      <a:alpha val="43137"/>
                    </a:srgbClr>
                  </a:outerShdw>
                </a:effectLst>
                <a:latin typeface="Book Antiqua" pitchFamily="18" charset="0"/>
                <a:ea typeface="Calibri"/>
              </a:rPr>
              <a:t>»</a:t>
            </a:r>
            <a:endParaRPr lang="el-GR" sz="4800" dirty="0">
              <a:solidFill>
                <a:srgbClr val="00206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228600" y="2768025"/>
            <a:ext cx="8686799" cy="584775"/>
          </a:xfrm>
          <a:prstGeom prst="rect">
            <a:avLst/>
          </a:prstGeom>
        </p:spPr>
        <p:txBody>
          <a:bodyPr wrap="square">
            <a:spAutoFit/>
          </a:bodyPr>
          <a:lstStyle/>
          <a:p>
            <a:pPr algn="ctr"/>
            <a:r>
              <a:rPr lang="el-GR" sz="3200" b="1" i="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Τί </a:t>
            </a:r>
            <a:r>
              <a:rPr lang="el-GR" sz="3200" b="1" i="1" dirty="0" err="1"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τὸ</a:t>
            </a:r>
            <a:r>
              <a:rPr lang="el-GR" sz="3200" b="1" i="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 ζῷον καὶ </a:t>
            </a:r>
            <a:r>
              <a:rPr lang="el-GR" sz="3200" b="1" i="1" dirty="0" err="1"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τίς</a:t>
            </a:r>
            <a:r>
              <a:rPr lang="el-GR" sz="3200" b="1" i="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 ὁ </a:t>
            </a:r>
            <a:r>
              <a:rPr lang="el-GR" sz="3200" b="1" i="1" dirty="0" err="1"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ἄνθρωπος</a:t>
            </a:r>
            <a:r>
              <a:rPr lang="el-GR" sz="3200" b="1" i="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 </a:t>
            </a:r>
            <a:r>
              <a:rPr lang="el-GR" sz="3200"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a:t>
            </a:r>
            <a:r>
              <a:rPr lang="el-GR" sz="3200" b="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Ι 1 [53]</a:t>
            </a:r>
            <a:r>
              <a:rPr lang="el-GR" sz="3200"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a:t>
            </a:r>
            <a:endParaRPr lang="el-GR"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4 - Ορθογώνιο"/>
          <p:cNvSpPr/>
          <p:nvPr/>
        </p:nvSpPr>
        <p:spPr>
          <a:xfrm>
            <a:off x="2971800" y="3581400"/>
            <a:ext cx="5943600" cy="523220"/>
          </a:xfrm>
          <a:prstGeom prst="rect">
            <a:avLst/>
          </a:prstGeom>
        </p:spPr>
        <p:txBody>
          <a:bodyPr wrap="square">
            <a:spAutoFit/>
          </a:bodyPr>
          <a:lstStyle/>
          <a:p>
            <a:pPr algn="just"/>
            <a:r>
              <a:rPr lang="el-GR" sz="2800" i="1" dirty="0" smtClean="0">
                <a:solidFill>
                  <a:srgbClr val="002060"/>
                </a:solidFill>
                <a:latin typeface="Book Antiqua" pitchFamily="18" charset="0"/>
                <a:ea typeface="Calibri"/>
              </a:rPr>
              <a:t>Ἀ</a:t>
            </a:r>
            <a:r>
              <a:rPr lang="el-GR" sz="2800" i="1" dirty="0" smtClean="0">
                <a:solidFill>
                  <a:srgbClr val="002060"/>
                </a:solidFill>
                <a:latin typeface="Book Antiqua" pitchFamily="18" charset="0"/>
                <a:ea typeface="Calibri"/>
                <a:cs typeface="Times New Roman"/>
              </a:rPr>
              <a:t>λκιβιάδης Α' </a:t>
            </a:r>
            <a:r>
              <a:rPr lang="el-GR" sz="2800" dirty="0" smtClean="0">
                <a:solidFill>
                  <a:srgbClr val="002060"/>
                </a:solidFill>
                <a:latin typeface="Book Antiqua" pitchFamily="18" charset="0"/>
                <a:ea typeface="Calibri"/>
                <a:cs typeface="Times New Roman"/>
              </a:rPr>
              <a:t>(</a:t>
            </a:r>
            <a:r>
              <a:rPr lang="el-GR" sz="2800" b="1" i="1" dirty="0" err="1" smtClean="0">
                <a:solidFill>
                  <a:srgbClr val="002060"/>
                </a:solidFill>
                <a:latin typeface="Book Antiqua" pitchFamily="18" charset="0"/>
                <a:ea typeface="Calibri"/>
                <a:cs typeface="Times New Roman"/>
              </a:rPr>
              <a:t>Με</a:t>
            </a:r>
            <a:r>
              <a:rPr lang="el-GR" sz="2800" b="1" i="1" dirty="0" err="1" smtClean="0">
                <a:solidFill>
                  <a:srgbClr val="002060"/>
                </a:solidFill>
                <a:latin typeface="Book Antiqua" pitchFamily="18" charset="0"/>
                <a:ea typeface="Calibri"/>
              </a:rPr>
              <a:t>ί</a:t>
            </a:r>
            <a:r>
              <a:rPr lang="el-GR" sz="2800" b="1" i="1" dirty="0" err="1" smtClean="0">
                <a:solidFill>
                  <a:srgbClr val="002060"/>
                </a:solidFill>
                <a:latin typeface="Book Antiqua" pitchFamily="18" charset="0"/>
                <a:ea typeface="Calibri"/>
                <a:cs typeface="Times New Roman"/>
              </a:rPr>
              <a:t>ζων</a:t>
            </a:r>
            <a:r>
              <a:rPr lang="el-GR" sz="2800" b="1" i="1" dirty="0" smtClean="0">
                <a:solidFill>
                  <a:srgbClr val="002060"/>
                </a:solidFill>
                <a:latin typeface="Book Antiqua" pitchFamily="18" charset="0"/>
                <a:ea typeface="Calibri"/>
                <a:cs typeface="Times New Roman"/>
              </a:rPr>
              <a:t> </a:t>
            </a:r>
            <a:r>
              <a:rPr lang="el-GR" sz="2800" b="1" i="1" dirty="0" smtClean="0">
                <a:solidFill>
                  <a:srgbClr val="002060"/>
                </a:solidFill>
                <a:latin typeface="Book Antiqua" pitchFamily="18" charset="0"/>
                <a:ea typeface="Calibri"/>
              </a:rPr>
              <a:t>Ἀ</a:t>
            </a:r>
            <a:r>
              <a:rPr lang="el-GR" sz="2800" b="1" i="1" dirty="0" smtClean="0">
                <a:solidFill>
                  <a:srgbClr val="002060"/>
                </a:solidFill>
                <a:latin typeface="Book Antiqua" pitchFamily="18" charset="0"/>
                <a:ea typeface="Calibri"/>
                <a:cs typeface="Times New Roman"/>
              </a:rPr>
              <a:t>λκιβιάδης</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
        <p:nvSpPr>
          <p:cNvPr id="6" name="5 - Ορθογώνιο"/>
          <p:cNvSpPr/>
          <p:nvPr/>
        </p:nvSpPr>
        <p:spPr>
          <a:xfrm>
            <a:off x="1524000" y="4227493"/>
            <a:ext cx="7391400" cy="954107"/>
          </a:xfrm>
          <a:prstGeom prst="rect">
            <a:avLst/>
          </a:prstGeom>
        </p:spPr>
        <p:txBody>
          <a:bodyPr wrap="square">
            <a:spAutoFit/>
          </a:bodyPr>
          <a:lstStyle/>
          <a:p>
            <a:pPr algn="just"/>
            <a:r>
              <a:rPr lang="el-GR" sz="2800" u="sng" dirty="0" smtClean="0">
                <a:solidFill>
                  <a:srgbClr val="002060"/>
                </a:solidFill>
                <a:latin typeface="Book Antiqua" pitchFamily="18" charset="0"/>
                <a:ea typeface="Calibri"/>
                <a:cs typeface="Times New Roman"/>
              </a:rPr>
              <a:t>Ποιο είναι το βασικό ερώτημα αυτού του διαλόγου, του </a:t>
            </a:r>
            <a:r>
              <a:rPr lang="el-GR" sz="2800" i="1" u="sng" dirty="0" smtClean="0">
                <a:solidFill>
                  <a:srgbClr val="002060"/>
                </a:solidFill>
                <a:latin typeface="Book Antiqua" pitchFamily="18" charset="0"/>
                <a:ea typeface="Calibri"/>
              </a:rPr>
              <a:t>Ἀ</a:t>
            </a:r>
            <a:r>
              <a:rPr lang="el-GR" sz="2800" i="1" u="sng" dirty="0" smtClean="0">
                <a:solidFill>
                  <a:srgbClr val="002060"/>
                </a:solidFill>
                <a:latin typeface="Book Antiqua" pitchFamily="18" charset="0"/>
                <a:ea typeface="Calibri"/>
                <a:cs typeface="Times New Roman"/>
              </a:rPr>
              <a:t>λκιβιάδη Α'</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
        <p:nvSpPr>
          <p:cNvPr id="7" name="6 - Ορθογώνιο"/>
          <p:cNvSpPr/>
          <p:nvPr/>
        </p:nvSpPr>
        <p:spPr>
          <a:xfrm>
            <a:off x="2209800" y="5446693"/>
            <a:ext cx="6705600" cy="954107"/>
          </a:xfrm>
          <a:prstGeom prst="rect">
            <a:avLst/>
          </a:prstGeom>
        </p:spPr>
        <p:txBody>
          <a:bodyPr wrap="square">
            <a:spAutoFit/>
          </a:bodyPr>
          <a:lstStyle/>
          <a:p>
            <a:pPr algn="just"/>
            <a:r>
              <a:rPr lang="el-GR" sz="2800" dirty="0" smtClean="0">
                <a:solidFill>
                  <a:srgbClr val="002060"/>
                </a:solidFill>
                <a:latin typeface="Book Antiqua" pitchFamily="18" charset="0"/>
                <a:ea typeface="Calibri"/>
                <a:cs typeface="Times New Roman"/>
              </a:rPr>
              <a:t>Ανακύπτει προφανώς το ερώτημα </a:t>
            </a:r>
            <a:r>
              <a:rPr lang="el-GR" sz="2800" b="1" dirty="0" smtClean="0">
                <a:solidFill>
                  <a:srgbClr val="002060"/>
                </a:solidFill>
                <a:latin typeface="Book Antiqua" pitchFamily="18" charset="0"/>
                <a:ea typeface="Calibri"/>
                <a:cs typeface="Times New Roman"/>
              </a:rPr>
              <a:t>τι είναι ο </a:t>
            </a:r>
            <a:r>
              <a:rPr lang="el-GR" sz="2800" b="1" dirty="0" smtClean="0">
                <a:solidFill>
                  <a:srgbClr val="002060"/>
                </a:solidFill>
                <a:latin typeface="Book Antiqua" pitchFamily="18" charset="0"/>
                <a:ea typeface="Calibri"/>
              </a:rPr>
              <a:t>ἑ</a:t>
            </a:r>
            <a:r>
              <a:rPr lang="el-GR" sz="2800" b="1" dirty="0" smtClean="0">
                <a:solidFill>
                  <a:srgbClr val="002060"/>
                </a:solidFill>
                <a:latin typeface="Book Antiqua" pitchFamily="18" charset="0"/>
                <a:ea typeface="Calibri"/>
                <a:cs typeface="Times New Roman"/>
              </a:rPr>
              <a:t>αυτός</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pic>
        <p:nvPicPr>
          <p:cNvPr id="8" name="78 - Εικόνα" descr="3534516458_48e4e8595f_b.jpg"/>
          <p:cNvPicPr/>
          <p:nvPr/>
        </p:nvPicPr>
        <p:blipFill>
          <a:blip r:embed="rId2" cstate="print">
            <a:duotone>
              <a:prstClr val="black"/>
              <a:srgbClr val="00B050">
                <a:tint val="45000"/>
                <a:satMod val="400000"/>
              </a:srgbClr>
            </a:duotone>
          </a:blip>
          <a:stretch>
            <a:fillRect/>
          </a:stretch>
        </p:blipFill>
        <p:spPr>
          <a:xfrm>
            <a:off x="609600" y="41910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AutoShape 1"/>
          <p:cNvSpPr>
            <a:spLocks noChangeArrowheads="1"/>
          </p:cNvSpPr>
          <p:nvPr/>
        </p:nvSpPr>
        <p:spPr bwMode="auto">
          <a:xfrm>
            <a:off x="1143000" y="55626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0"/>
            <a:ext cx="8610600" cy="1143000"/>
          </a:xfrm>
        </p:spPr>
        <p:txBody>
          <a:bodyPr>
            <a:normAutofit/>
          </a:bodyPr>
          <a:lstStyle/>
          <a:p>
            <a:pPr algn="just"/>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304800" y="914400"/>
            <a:ext cx="8610600" cy="5486400"/>
          </a:xfrm>
        </p:spPr>
        <p:txBody>
          <a:bodyPr>
            <a:normAutofit fontScale="25000" lnSpcReduction="20000"/>
          </a:bodyPr>
          <a:lstStyle/>
          <a:p>
            <a:pPr algn="just">
              <a:buNone/>
            </a:pPr>
            <a:r>
              <a:rPr lang="el-GR" dirty="0" smtClean="0">
                <a:latin typeface="Book Antiqua" pitchFamily="18" charset="0"/>
              </a:rPr>
              <a:t>   </a:t>
            </a:r>
          </a:p>
          <a:p>
            <a:pPr marL="0" indent="0" algn="just">
              <a:lnSpc>
                <a:spcPct val="120000"/>
              </a:lnSpc>
              <a:buNone/>
            </a:pPr>
            <a:r>
              <a:rPr lang="el-GR" sz="10000" b="1" dirty="0" smtClean="0">
                <a:solidFill>
                  <a:srgbClr val="002060"/>
                </a:solidFill>
                <a:latin typeface="Book Antiqua" pitchFamily="18" charset="0"/>
              </a:rPr>
              <a:t>Διεξοδική μελέτη</a:t>
            </a:r>
            <a:r>
              <a:rPr lang="en-US" sz="10000" b="1" dirty="0" smtClean="0">
                <a:solidFill>
                  <a:srgbClr val="002060"/>
                </a:solidFill>
                <a:latin typeface="Book Antiqua" pitchFamily="18" charset="0"/>
              </a:rPr>
              <a:t> </a:t>
            </a:r>
            <a:r>
              <a:rPr lang="el-GR" sz="10000" b="1" dirty="0" smtClean="0">
                <a:solidFill>
                  <a:srgbClr val="002060"/>
                </a:solidFill>
                <a:latin typeface="Book Antiqua" pitchFamily="18" charset="0"/>
              </a:rPr>
              <a:t>και ολοκλήρωση  του 10</a:t>
            </a:r>
            <a:r>
              <a:rPr lang="el-GR" sz="10000" b="1" baseline="30000" dirty="0" smtClean="0">
                <a:solidFill>
                  <a:srgbClr val="002060"/>
                </a:solidFill>
                <a:latin typeface="Book Antiqua" pitchFamily="18" charset="0"/>
              </a:rPr>
              <a:t>ου</a:t>
            </a:r>
            <a:r>
              <a:rPr lang="el-GR" sz="10000" b="1" dirty="0" smtClean="0">
                <a:solidFill>
                  <a:srgbClr val="002060"/>
                </a:solidFill>
                <a:latin typeface="Book Antiqua" pitchFamily="18" charset="0"/>
              </a:rPr>
              <a:t> κεφαλαίου και πραγμάτευση του 11</a:t>
            </a:r>
            <a:r>
              <a:rPr lang="el-GR" sz="10000" b="1" baseline="30000" dirty="0" smtClean="0">
                <a:solidFill>
                  <a:srgbClr val="002060"/>
                </a:solidFill>
                <a:latin typeface="Book Antiqua" pitchFamily="18" charset="0"/>
              </a:rPr>
              <a:t>ου</a:t>
            </a:r>
            <a:r>
              <a:rPr lang="el-GR" sz="10000" b="1" dirty="0" smtClean="0">
                <a:solidFill>
                  <a:srgbClr val="002060"/>
                </a:solidFill>
                <a:latin typeface="Book Antiqua" pitchFamily="18" charset="0"/>
              </a:rPr>
              <a:t> κεφαλαίου  της πραγματείας του Πλωτίνου </a:t>
            </a:r>
            <a:r>
              <a:rPr lang="el-GR" sz="10000" b="1" i="1" dirty="0" smtClean="0">
                <a:solidFill>
                  <a:srgbClr val="C00000"/>
                </a:solidFill>
                <a:latin typeface="Book Antiqua" pitchFamily="18" charset="0"/>
              </a:rPr>
              <a:t>Περί αἰώνος καί χρόνου</a:t>
            </a:r>
            <a:r>
              <a:rPr lang="el-GR" sz="10000" b="1" dirty="0" smtClean="0">
                <a:solidFill>
                  <a:srgbClr val="002060"/>
                </a:solidFill>
                <a:latin typeface="Book Antiqua" pitchFamily="18" charset="0"/>
              </a:rPr>
              <a:t> </a:t>
            </a:r>
            <a:r>
              <a:rPr lang="el-GR" sz="10000" b="1" dirty="0" smtClean="0">
                <a:solidFill>
                  <a:srgbClr val="C00000"/>
                </a:solidFill>
                <a:effectLst>
                  <a:outerShdw blurRad="38100" dist="38100" dir="2700000" algn="tl">
                    <a:srgbClr val="000000">
                      <a:alpha val="43137"/>
                    </a:srgbClr>
                  </a:outerShdw>
                </a:effectLst>
                <a:latin typeface="Book Antiqua" pitchFamily="18" charset="0"/>
              </a:rPr>
              <a:t>ΙΙΙ 7 [45] 10</a:t>
            </a:r>
            <a:r>
              <a:rPr lang="el-GR" sz="10000" b="1" dirty="0" smtClean="0">
                <a:solidFill>
                  <a:srgbClr val="C00000"/>
                </a:solidFill>
                <a:effectLst>
                  <a:outerShdw blurRad="38100" dist="38100" dir="2700000" algn="tl">
                    <a:srgbClr val="000000">
                      <a:alpha val="43137"/>
                    </a:srgbClr>
                  </a:outerShdw>
                </a:effectLst>
                <a:latin typeface="Book Antiqua"/>
              </a:rPr>
              <a:t>–11</a:t>
            </a:r>
            <a:r>
              <a:rPr lang="el-GR" sz="10000" b="1" dirty="0" smtClean="0">
                <a:solidFill>
                  <a:srgbClr val="C00000"/>
                </a:solidFill>
                <a:effectLst>
                  <a:outerShdw blurRad="38100" dist="38100" dir="2700000" algn="tl">
                    <a:srgbClr val="000000">
                      <a:alpha val="43137"/>
                    </a:srgbClr>
                  </a:outerShdw>
                </a:effectLst>
                <a:latin typeface="Book Antiqua"/>
                <a:sym typeface="Wingdings"/>
              </a:rPr>
              <a:t>.</a:t>
            </a:r>
            <a:endParaRPr lang="el-GR" sz="10000" b="1" dirty="0" smtClean="0">
              <a:solidFill>
                <a:srgbClr val="002060"/>
              </a:solidFill>
              <a:latin typeface="Book Antiqua" pitchFamily="18" charset="0"/>
            </a:endParaRPr>
          </a:p>
          <a:p>
            <a:pPr marL="0" indent="0" algn="just">
              <a:lnSpc>
                <a:spcPct val="140000"/>
              </a:lnSpc>
              <a:buNone/>
            </a:pPr>
            <a:endParaRPr lang="el-GR" sz="400" b="1" dirty="0" smtClean="0">
              <a:solidFill>
                <a:srgbClr val="002060"/>
              </a:solidFill>
              <a:latin typeface="Book Antiqua" pitchFamily="18" charset="0"/>
            </a:endParaRPr>
          </a:p>
          <a:p>
            <a:pPr marL="0" indent="0" algn="just">
              <a:lnSpc>
                <a:spcPct val="140000"/>
              </a:lnSpc>
              <a:buNone/>
            </a:pPr>
            <a:endParaRPr lang="en-US" sz="800" b="1" dirty="0" smtClean="0">
              <a:solidFill>
                <a:srgbClr val="002060"/>
              </a:solidFill>
              <a:latin typeface="Book Antiqua" pitchFamily="18" charset="0"/>
            </a:endParaRPr>
          </a:p>
          <a:p>
            <a:pPr marL="0" indent="0" algn="just">
              <a:lnSpc>
                <a:spcPct val="120000"/>
              </a:lnSpc>
              <a:buNone/>
            </a:pPr>
            <a:r>
              <a:rPr lang="el-GR" sz="10000" b="1" dirty="0" smtClean="0">
                <a:solidFill>
                  <a:srgbClr val="002060"/>
                </a:solidFill>
                <a:latin typeface="Book Antiqua" pitchFamily="18" charset="0"/>
              </a:rPr>
              <a:t>Έπειτα από την κριτική κατά των πρότερων Θεωριών περί Χρόνου, ο Πλωτῖνος συνεχίζει, μέσω της μυθολογικής διήγησης της γέννησης του χρόνου, τη διερεύνησή του με σκοπό την αποσαφήνιση της έννοιας χρόνος. </a:t>
            </a:r>
          </a:p>
          <a:p>
            <a:pPr marL="0" indent="0" algn="just">
              <a:lnSpc>
                <a:spcPct val="120000"/>
              </a:lnSpc>
              <a:buNone/>
            </a:pPr>
            <a:r>
              <a:rPr lang="el-GR" sz="10000" b="1" dirty="0" smtClean="0">
                <a:solidFill>
                  <a:srgbClr val="002060"/>
                </a:solidFill>
                <a:latin typeface="Book Antiqua" pitchFamily="18" charset="0"/>
              </a:rPr>
              <a:t>Ο Πλωτῖνος θα αποσαφηνίσει την έννοια του χρόνου ως κάτι που παράγει η Ψυχή τη στιγμή που παράγει τον ἑαυτό της και τον αἰσθητό κόσμο, παράλληλα, θα ισχυριστεί ότι η ίδια η φύση της Ψυχῆς, είναι ο χρόνος, αλλά, αυτό δεν καθιστά την Ψυχή </a:t>
            </a:r>
            <a:r>
              <a:rPr lang="el-GR" sz="10000" b="1" dirty="0" err="1" smtClean="0">
                <a:solidFill>
                  <a:srgbClr val="002060"/>
                </a:solidFill>
                <a:latin typeface="Book Antiqua" pitchFamily="18" charset="0"/>
              </a:rPr>
              <a:t>ἔγχρονη</a:t>
            </a:r>
            <a:r>
              <a:rPr lang="el-GR" sz="10000" b="1" dirty="0" smtClean="0">
                <a:solidFill>
                  <a:srgbClr val="002060"/>
                </a:solidFill>
                <a:latin typeface="Book Antiqua" pitchFamily="18" charset="0"/>
              </a:rPr>
              <a:t>.</a:t>
            </a: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6200"/>
            <a:ext cx="86868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Και η ψυχή, τι είναι η ψυχή;</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1600200" y="1143000"/>
            <a:ext cx="7239000" cy="2209800"/>
          </a:xfrm>
        </p:spPr>
        <p:txBody>
          <a:bodyPr>
            <a:normAutofit/>
          </a:bodyPr>
          <a:lstStyle/>
          <a:p>
            <a:pPr marL="0" indent="0" algn="just">
              <a:buNone/>
            </a:pPr>
            <a:r>
              <a:rPr lang="el-GR" sz="2400" b="1" u="sng" dirty="0" smtClean="0">
                <a:solidFill>
                  <a:srgbClr val="002060"/>
                </a:solidFill>
                <a:latin typeface="Book Antiqua" pitchFamily="18" charset="0"/>
                <a:ea typeface="Calibri"/>
                <a:cs typeface="Times New Roman"/>
              </a:rPr>
              <a:t>Γιατί ο Πλωτ</a:t>
            </a:r>
            <a:r>
              <a:rPr lang="el-GR" sz="2400" b="1" u="sng" dirty="0" smtClean="0">
                <a:solidFill>
                  <a:srgbClr val="002060"/>
                </a:solidFill>
                <a:latin typeface="Book Antiqua" pitchFamily="18" charset="0"/>
                <a:ea typeface="Calibri"/>
              </a:rPr>
              <a:t>ῖ</a:t>
            </a:r>
            <a:r>
              <a:rPr lang="el-GR" sz="2400" b="1" u="sng" dirty="0" smtClean="0">
                <a:solidFill>
                  <a:srgbClr val="002060"/>
                </a:solidFill>
                <a:latin typeface="Book Antiqua" pitchFamily="18" charset="0"/>
                <a:ea typeface="Calibri"/>
                <a:cs typeface="Times New Roman"/>
              </a:rPr>
              <a:t>νος αρνείται ότι υπάρχει η </a:t>
            </a:r>
            <a:r>
              <a:rPr lang="el-GR" sz="2400" b="1" u="sng" dirty="0" smtClean="0">
                <a:solidFill>
                  <a:srgbClr val="002060"/>
                </a:solidFill>
                <a:latin typeface="Book Antiqua" pitchFamily="18" charset="0"/>
                <a:ea typeface="Calibri"/>
              </a:rPr>
              <a:t>Ἰ</a:t>
            </a:r>
            <a:r>
              <a:rPr lang="el-GR" sz="2400" b="1" u="sng" dirty="0" smtClean="0">
                <a:solidFill>
                  <a:srgbClr val="002060"/>
                </a:solidFill>
                <a:latin typeface="Book Antiqua" pitchFamily="18" charset="0"/>
                <a:ea typeface="Calibri"/>
                <a:cs typeface="Times New Roman"/>
              </a:rPr>
              <a:t>δέα της ψυχ</a:t>
            </a:r>
            <a:r>
              <a:rPr lang="el-GR" sz="2400" b="1" u="sng" dirty="0" smtClean="0">
                <a:solidFill>
                  <a:srgbClr val="002060"/>
                </a:solidFill>
                <a:latin typeface="Book Antiqua" pitchFamily="18" charset="0"/>
                <a:ea typeface="Calibri"/>
              </a:rPr>
              <a:t>ῆ</a:t>
            </a:r>
            <a:r>
              <a:rPr lang="el-GR" sz="2400" b="1" u="sng" dirty="0" smtClean="0">
                <a:solidFill>
                  <a:srgbClr val="002060"/>
                </a:solidFill>
                <a:latin typeface="Book Antiqua" pitchFamily="18" charset="0"/>
                <a:ea typeface="Calibri"/>
                <a:cs typeface="Times New Roman"/>
              </a:rPr>
              <a:t>ς</a:t>
            </a:r>
            <a:r>
              <a:rPr lang="el-GR" sz="2400" b="1" dirty="0" smtClean="0">
                <a:solidFill>
                  <a:srgbClr val="002060"/>
                </a:solidFill>
                <a:latin typeface="Book Antiqua" pitchFamily="18" charset="0"/>
                <a:ea typeface="Calibri"/>
                <a:cs typeface="Times New Roman"/>
              </a:rPr>
              <a:t>;</a:t>
            </a:r>
          </a:p>
          <a:p>
            <a:pPr marL="0" indent="0" algn="just">
              <a:buNone/>
            </a:pPr>
            <a:endParaRPr lang="el-GR" sz="600" b="1" dirty="0" smtClean="0">
              <a:solidFill>
                <a:srgbClr val="002060"/>
              </a:solidFill>
              <a:latin typeface="Book Antiqua" pitchFamily="18" charset="0"/>
              <a:ea typeface="Calibri"/>
              <a:cs typeface="Times New Roman"/>
            </a:endParaRPr>
          </a:p>
          <a:p>
            <a:pPr marL="0" indent="0" algn="just">
              <a:buNone/>
            </a:pPr>
            <a:r>
              <a:rPr lang="el-GR" sz="2400" b="1" u="sng" dirty="0" smtClean="0">
                <a:solidFill>
                  <a:srgbClr val="002060"/>
                </a:solidFill>
                <a:latin typeface="Book Antiqua" pitchFamily="18" charset="0"/>
              </a:rPr>
              <a:t>Εάν πούμε ότι η ψυχή, η ατομική ψυχή δεν είναι πλήρως αυτό που είναι η ψυχή καθαυτή, τι πρόβλημα έχουμε</a:t>
            </a:r>
            <a:r>
              <a:rPr lang="el-GR" sz="2400" b="1" dirty="0" smtClean="0">
                <a:solidFill>
                  <a:srgbClr val="002060"/>
                </a:solidFill>
                <a:latin typeface="Book Antiqua" pitchFamily="18" charset="0"/>
              </a:rPr>
              <a:t>;</a:t>
            </a:r>
            <a:endParaRPr lang="el-GR" sz="2400" b="1" dirty="0">
              <a:solidFill>
                <a:srgbClr val="002060"/>
              </a:solidFill>
              <a:latin typeface="Book Antiqua" pitchFamily="18" charset="0"/>
            </a:endParaRPr>
          </a:p>
        </p:txBody>
      </p:sp>
      <p:sp>
        <p:nvSpPr>
          <p:cNvPr id="4" name="3 - Ορθογώνιο"/>
          <p:cNvSpPr/>
          <p:nvPr/>
        </p:nvSpPr>
        <p:spPr>
          <a:xfrm>
            <a:off x="228600" y="3339405"/>
            <a:ext cx="8686800" cy="1384995"/>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Η γνώση προϋποθέτει ότι και αυτά τα αντικείμενα υπάρχουν και εμείς έχουμε μία φύση που μάς επιτρέπει να τα γνωρίσουμε.</a:t>
            </a:r>
            <a:endParaRPr lang="el-GR" sz="2800" dirty="0">
              <a:solidFill>
                <a:srgbClr val="002060"/>
              </a:solidFill>
              <a:latin typeface="Book Antiqua" pitchFamily="18" charset="0"/>
            </a:endParaRPr>
          </a:p>
        </p:txBody>
      </p:sp>
      <p:sp>
        <p:nvSpPr>
          <p:cNvPr id="5" name="4 - Ορθογώνιο"/>
          <p:cNvSpPr/>
          <p:nvPr/>
        </p:nvSpPr>
        <p:spPr>
          <a:xfrm>
            <a:off x="228600" y="4737318"/>
            <a:ext cx="8686800" cy="1815882"/>
          </a:xfrm>
          <a:prstGeom prst="rect">
            <a:avLst/>
          </a:prstGeom>
        </p:spPr>
        <p:txBody>
          <a:bodyPr wrap="square">
            <a:spAutoFit/>
          </a:bodyPr>
          <a:lstStyle/>
          <a:p>
            <a:pPr algn="just"/>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Εμείς κάνουμε φιλοσοφία και εμείς που κάνουμε φιλοσοφία είμαστε ενσωματωμένα </a:t>
            </a:r>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rPr>
              <a:t>ὄ</a:t>
            </a:r>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ντα, ενσώματα </a:t>
            </a:r>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rPr>
              <a:t>ὄ</a:t>
            </a:r>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ντα και έχουμε βγάλει από τη μέση το σώμα όσον αφορά την πρόσβασή μας στην ἀλήθεια . </a:t>
            </a:r>
            <a:endParaRPr lang="el-GR" sz="2800" dirty="0">
              <a:solidFill>
                <a:srgbClr val="C00000"/>
              </a:solidFill>
              <a:effectLst>
                <a:outerShdw blurRad="38100" dist="38100" dir="2700000" algn="tl">
                  <a:srgbClr val="000000">
                    <a:alpha val="43137"/>
                  </a:srgbClr>
                </a:outerShdw>
              </a:effectLst>
              <a:latin typeface="Book Antiqua" pitchFamily="18" charset="0"/>
            </a:endParaRPr>
          </a:p>
        </p:txBody>
      </p:sp>
      <p:pic>
        <p:nvPicPr>
          <p:cNvPr id="7" name="78 - Εικόνα" descr="3534516458_48e4e8595f_b.jpg"/>
          <p:cNvPicPr/>
          <p:nvPr/>
        </p:nvPicPr>
        <p:blipFill>
          <a:blip r:embed="rId2" cstate="print">
            <a:duotone>
              <a:prstClr val="black"/>
              <a:srgbClr val="00B050">
                <a:tint val="45000"/>
                <a:satMod val="400000"/>
              </a:srgbClr>
            </a:duotone>
          </a:blip>
          <a:stretch>
            <a:fillRect/>
          </a:stretch>
        </p:blipFill>
        <p:spPr>
          <a:xfrm>
            <a:off x="685800" y="12192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8 - Εικόνα" descr="3534516458_48e4e8595f_b.jpg"/>
          <p:cNvPicPr/>
          <p:nvPr/>
        </p:nvPicPr>
        <p:blipFill>
          <a:blip r:embed="rId2" cstate="print">
            <a:duotone>
              <a:prstClr val="black"/>
              <a:srgbClr val="00B050">
                <a:tint val="45000"/>
                <a:satMod val="400000"/>
              </a:srgbClr>
            </a:duotone>
          </a:blip>
          <a:stretch>
            <a:fillRect/>
          </a:stretch>
        </p:blipFill>
        <p:spPr>
          <a:xfrm>
            <a:off x="685800" y="22860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905000"/>
            <a:ext cx="8686800" cy="1143000"/>
          </a:xfrm>
        </p:spPr>
        <p:txBody>
          <a:bodyPr>
            <a:normAutofit fontScale="90000"/>
          </a:bodyPr>
          <a:lstStyle/>
          <a:p>
            <a:pPr algn="just"/>
            <a:r>
              <a:rPr lang="el-GR" sz="2800" b="1" dirty="0" smtClean="0">
                <a:solidFill>
                  <a:srgbClr val="002060"/>
                </a:solidFill>
                <a:latin typeface="Book Antiqua" pitchFamily="18" charset="0"/>
                <a:ea typeface="Calibri"/>
                <a:cs typeface="Times New Roman"/>
              </a:rPr>
              <a:t>Η απάντηση στο ερώτημα τι είναι άνθρωπος δεν είναι κυκλική με τον τρόπο που είδαμε για τον χρόνο, είναι όμως αυτοαναφορική.</a:t>
            </a:r>
            <a:endParaRPr lang="el-GR" sz="2800" dirty="0">
              <a:solidFill>
                <a:srgbClr val="002060"/>
              </a:solidFill>
              <a:latin typeface="Book Antiqua" pitchFamily="18" charset="0"/>
            </a:endParaRPr>
          </a:p>
        </p:txBody>
      </p:sp>
      <p:sp>
        <p:nvSpPr>
          <p:cNvPr id="3" name="2 - Θέση περιεχομένου"/>
          <p:cNvSpPr>
            <a:spLocks noGrp="1"/>
          </p:cNvSpPr>
          <p:nvPr>
            <p:ph idx="1"/>
          </p:nvPr>
        </p:nvSpPr>
        <p:spPr>
          <a:xfrm>
            <a:off x="3962400" y="3429000"/>
            <a:ext cx="4953000" cy="685800"/>
          </a:xfrm>
        </p:spPr>
        <p:txBody>
          <a:bodyPr/>
          <a:lstStyle/>
          <a:p>
            <a:pPr marL="0" indent="0">
              <a:buNone/>
            </a:pPr>
            <a:r>
              <a:rPr lang="el-GR" sz="2800" b="1" u="sng" dirty="0" smtClean="0">
                <a:solidFill>
                  <a:srgbClr val="002060"/>
                </a:solidFill>
                <a:latin typeface="Book Antiqua" pitchFamily="18" charset="0"/>
                <a:ea typeface="Calibri"/>
                <a:cs typeface="Times New Roman"/>
              </a:rPr>
              <a:t>Τι είναι ο άνθρωπος</a:t>
            </a:r>
            <a:r>
              <a:rPr lang="el-GR" sz="2800" b="1"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
        <p:nvSpPr>
          <p:cNvPr id="4" name="3 - Ορθογώνιο"/>
          <p:cNvSpPr/>
          <p:nvPr/>
        </p:nvSpPr>
        <p:spPr>
          <a:xfrm>
            <a:off x="228600" y="4608493"/>
            <a:ext cx="8686800" cy="954107"/>
          </a:xfrm>
          <a:prstGeom prst="rect">
            <a:avLst/>
          </a:prstGeom>
        </p:spPr>
        <p:txBody>
          <a:bodyPr wrap="square">
            <a:spAutoFit/>
          </a:bodyPr>
          <a:lstStyle/>
          <a:p>
            <a:pPr algn="just"/>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Ο άνθρωπος είναι αυτός που μπορεί να θέσει το ερώτημα τι είναι ο άνθρωπος.</a:t>
            </a:r>
            <a:endParaRPr lang="el-GR" sz="2800" dirty="0">
              <a:solidFill>
                <a:srgbClr val="C00000"/>
              </a:solidFill>
              <a:effectLst>
                <a:outerShdw blurRad="38100" dist="38100" dir="2700000" algn="tl">
                  <a:srgbClr val="000000">
                    <a:alpha val="43137"/>
                  </a:srgbClr>
                </a:outerShdw>
              </a:effectLst>
              <a:latin typeface="Book Antiqua" pitchFamily="18" charset="0"/>
            </a:endParaRPr>
          </a:p>
        </p:txBody>
      </p:sp>
      <p:sp>
        <p:nvSpPr>
          <p:cNvPr id="5" name="1 - Τίτλος"/>
          <p:cNvSpPr txBox="1">
            <a:spLocks/>
          </p:cNvSpPr>
          <p:nvPr/>
        </p:nvSpPr>
        <p:spPr>
          <a:xfrm>
            <a:off x="228600" y="533400"/>
            <a:ext cx="8686800" cy="838200"/>
          </a:xfrm>
          <a:prstGeom prst="rect">
            <a:avLst/>
          </a:prstGeom>
        </p:spPr>
        <p:txBody>
          <a:bodyPr vert="horz" lIns="91440" tIns="45720" rIns="91440" bIns="45720" rtlCol="0" anchor="ctr">
            <a:normAutofit/>
          </a:bodyPr>
          <a:lstStyle/>
          <a:p>
            <a:pPr algn="just">
              <a:spcBef>
                <a:spcPct val="0"/>
              </a:spcBef>
              <a:defRPr/>
            </a:pPr>
            <a:r>
              <a:rPr lang="el-GR" sz="4000" b="1" dirty="0" smtClean="0">
                <a:solidFill>
                  <a:srgbClr val="C00000"/>
                </a:solidFill>
                <a:effectLst>
                  <a:outerShdw blurRad="50800" dist="38100" algn="tr" rotWithShape="0">
                    <a:prstClr val="black">
                      <a:alpha val="40000"/>
                    </a:prstClr>
                  </a:outerShdw>
                </a:effectLst>
                <a:latin typeface="Book Antiqua" pitchFamily="18" charset="0"/>
                <a:ea typeface="+mj-ea"/>
                <a:cs typeface="+mj-cs"/>
              </a:rPr>
              <a:t>Τι είναι ο άνθρωπος;</a:t>
            </a:r>
          </a:p>
          <a:p>
            <a:pPr algn="just">
              <a:spcBef>
                <a:spcPct val="0"/>
              </a:spcBef>
              <a:defRPr/>
            </a:pP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3200400" y="32766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37745" t="26002" r="33271" b="55721"/>
          <a:stretch>
            <a:fillRect/>
          </a:stretch>
        </p:blipFill>
        <p:spPr bwMode="auto">
          <a:xfrm>
            <a:off x="685800" y="1295400"/>
            <a:ext cx="7620000" cy="3581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2438400"/>
            <a:ext cx="8686800" cy="2743200"/>
          </a:xfrm>
        </p:spPr>
        <p:txBody>
          <a:bodyPr>
            <a:noAutofit/>
          </a:bodyPr>
          <a:lstStyle/>
          <a:p>
            <a:pPr marL="0" indent="0" algn="just">
              <a:buNone/>
            </a:pP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Άρα, δεν έχουμε μία διάκριση μεταξύ κίνησης και ακινησίας, όπως φαινόταν να μάς λέει ο Πλωτ</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ῖ</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νος στην αρχή του κεφαλαίου σε αντίθεση με όσα μάς είχε πει πριν, αλλά ανάμεσα σε κίνηση δύο ε</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ἰ</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δ</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ῶ</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a:t>
            </a:r>
            <a:endParaRPr lang="el-GR" dirty="0">
              <a:solidFill>
                <a:srgbClr val="002060"/>
              </a:solidFill>
              <a:effectLst>
                <a:outerShdw blurRad="38100" dist="38100" dir="2700000" algn="tl">
                  <a:srgbClr val="000000">
                    <a:alpha val="43137"/>
                  </a:srgbClr>
                </a:outerShdw>
              </a:effectLst>
              <a:latin typeface="Book Antiqua" pitchFamily="18" charset="0"/>
            </a:endParaRPr>
          </a:p>
        </p:txBody>
      </p:sp>
      <p:sp>
        <p:nvSpPr>
          <p:cNvPr id="5" name="1 - Τίτλος"/>
          <p:cNvSpPr>
            <a:spLocks noGrp="1"/>
          </p:cNvSpPr>
          <p:nvPr>
            <p:ph type="title"/>
          </p:nvPr>
        </p:nvSpPr>
        <p:spPr>
          <a:xfrm>
            <a:off x="304800" y="304800"/>
            <a:ext cx="85344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Η διάκριση ανάμεσα στην κίνηση δύο εἰδῶν</a:t>
            </a:r>
            <a:endParaRPr lang="el-GR"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447800"/>
            <a:ext cx="8686800" cy="2438400"/>
          </a:xfrm>
        </p:spPr>
        <p:txBody>
          <a:bodyPr>
            <a:normAutofit fontScale="92500" lnSpcReduction="20000"/>
          </a:bodyPr>
          <a:lstStyle/>
          <a:p>
            <a:pPr marL="0" indent="0" algn="just">
              <a:buNone/>
            </a:pP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Ο αἰσθητός κόσμος εξαιτίας της Ψυχῆς κινείται με μία κίνηση που δεν είναι η κίνηση του νοητοῦ, δεν είναι η Ἐκεῖ κίνηση.</a:t>
            </a:r>
          </a:p>
          <a:p>
            <a:pPr marL="0" indent="0" algn="just">
              <a:buNone/>
            </a:pPr>
            <a:endParaRPr lang="el-GR" sz="1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marL="0" indent="0" algn="just">
              <a:buNone/>
            </a:pPr>
            <a:r>
              <a:rPr lang="el-GR" sz="2800" b="1" i="1" dirty="0" smtClean="0">
                <a:solidFill>
                  <a:srgbClr val="002060"/>
                </a:solidFill>
                <a:effectLst>
                  <a:outerShdw blurRad="38100" dist="38100" dir="2700000" algn="tl">
                    <a:srgbClr val="000000">
                      <a:alpha val="43137"/>
                    </a:srgbClr>
                  </a:outerShdw>
                </a:effectLst>
                <a:latin typeface="Book Antiqua" pitchFamily="18" charset="0"/>
              </a:rPr>
              <a:t>«...αλλά που μοιάζει με την Ἐκεῖ και που προσπαθεί να είναι εικόνα της, έγινε πρώτα η ίδια χρονική δημιουργώντας αυτόν αντί για την αἰωνιότητα</a:t>
            </a:r>
            <a:r>
              <a:rPr lang="el-GR" sz="2800" b="1" dirty="0" smtClean="0">
                <a:solidFill>
                  <a:srgbClr val="002060"/>
                </a:solidFill>
                <a:effectLst>
                  <a:outerShdw blurRad="38100" dist="38100" dir="2700000" algn="tl">
                    <a:srgbClr val="000000">
                      <a:alpha val="43137"/>
                    </a:srgbClr>
                  </a:outerShdw>
                </a:effectLst>
                <a:latin typeface="Book Antiqua" pitchFamily="18" charset="0"/>
              </a:rPr>
              <a:t>».</a:t>
            </a:r>
            <a:endParaRPr lang="el-GR" sz="2800" b="1" dirty="0">
              <a:solidFill>
                <a:srgbClr val="002060"/>
              </a:solidFill>
              <a:effectLst>
                <a:outerShdw blurRad="38100" dist="38100" dir="2700000" algn="tl">
                  <a:srgbClr val="000000">
                    <a:alpha val="43137"/>
                  </a:srgbClr>
                </a:outerShdw>
              </a:effectLst>
              <a:latin typeface="Book Antiqua" pitchFamily="18" charset="0"/>
            </a:endParaRPr>
          </a:p>
        </p:txBody>
      </p:sp>
      <p:sp>
        <p:nvSpPr>
          <p:cNvPr id="106497" name="Rectangle 1"/>
          <p:cNvSpPr>
            <a:spLocks noChangeArrowheads="1"/>
          </p:cNvSpPr>
          <p:nvPr/>
        </p:nvSpPr>
        <p:spPr bwMode="auto">
          <a:xfrm>
            <a:off x="228600" y="3810000"/>
            <a:ext cx="8686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4000" b="1" i="1" u="none" strike="noStrike" cap="none" normalizeH="0" baseline="0" dirty="0" smtClean="0">
                <a:ln>
                  <a:noFill/>
                </a:ln>
                <a:solidFill>
                  <a:srgbClr val="C00000"/>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a:t>
            </a:r>
            <a:r>
              <a:rPr kumimoji="0" lang="el-GR" sz="3200" b="1" i="1" u="none" strike="noStrike" cap="none" normalizeH="0" baseline="0" dirty="0" smtClean="0">
                <a:ln>
                  <a:noFill/>
                </a:ln>
                <a:solidFill>
                  <a:srgbClr val="C00000"/>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Ψυχή     =     χρονική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200" b="1" i="1" u="none" strike="noStrike" cap="none" normalizeH="0" baseline="0" dirty="0" smtClean="0">
                <a:ln>
                  <a:noFill/>
                </a:ln>
                <a:solidFill>
                  <a:srgbClr val="C00000"/>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Αἰσθητός κόσμος   =     ἔγχρονος</a:t>
            </a:r>
            <a:r>
              <a:rPr kumimoji="0" lang="el-GR" sz="3200" b="0" i="0" u="none" strike="noStrike" cap="none" normalizeH="0" baseline="0" dirty="0" smtClean="0">
                <a:ln>
                  <a:noFill/>
                </a:ln>
                <a:solidFill>
                  <a:srgbClr val="C00000"/>
                </a:solidFill>
                <a:effectLst>
                  <a:outerShdw blurRad="38100" dist="38100" dir="2700000" algn="tl">
                    <a:srgbClr val="000000">
                      <a:alpha val="43137"/>
                    </a:srgbClr>
                  </a:outerShdw>
                </a:effectLst>
                <a:latin typeface="Book Antiqua" pitchFamily="18" charset="0"/>
                <a:cs typeface="Arial" pitchFamily="34" charset="0"/>
              </a:rPr>
              <a:t> </a:t>
            </a:r>
          </a:p>
        </p:txBody>
      </p:sp>
      <p:sp>
        <p:nvSpPr>
          <p:cNvPr id="5" name="1 - Τίτλος"/>
          <p:cNvSpPr>
            <a:spLocks noGrp="1"/>
          </p:cNvSpPr>
          <p:nvPr>
            <p:ph type="title"/>
          </p:nvPr>
        </p:nvSpPr>
        <p:spPr>
          <a:xfrm>
            <a:off x="304800" y="152400"/>
            <a:ext cx="85344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Η Ψυχή είναι χρονική…</a:t>
            </a:r>
            <a:endParaRPr lang="el-GR" sz="3600" dirty="0"/>
          </a:p>
        </p:txBody>
      </p:sp>
      <p:sp>
        <p:nvSpPr>
          <p:cNvPr id="6" name="5 - Ορθογώνιο"/>
          <p:cNvSpPr/>
          <p:nvPr/>
        </p:nvSpPr>
        <p:spPr>
          <a:xfrm>
            <a:off x="304800" y="5135940"/>
            <a:ext cx="8610600" cy="1569660"/>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Η Ψυχή είναι χρονική με την έννοια ότι με κάποιον τρόπο, θα δούμε με ποιον, ταυτίζεται με τον χρόνο. Ο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σθητ</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ς κόσμος είναι </a:t>
            </a:r>
            <a:r>
              <a:rPr lang="el-GR" sz="2400" b="1" dirty="0" smtClean="0">
                <a:solidFill>
                  <a:srgbClr val="002060"/>
                </a:solidFill>
                <a:latin typeface="Book Antiqua" pitchFamily="18" charset="0"/>
                <a:ea typeface="Calibri"/>
              </a:rPr>
              <a:t>ἔ</a:t>
            </a:r>
            <a:r>
              <a:rPr lang="el-GR" sz="2400" b="1" dirty="0" smtClean="0">
                <a:solidFill>
                  <a:srgbClr val="002060"/>
                </a:solidFill>
                <a:latin typeface="Book Antiqua" pitchFamily="18" charset="0"/>
                <a:ea typeface="Calibri"/>
                <a:cs typeface="Times New Roman"/>
              </a:rPr>
              <a:t>γχρονος με την έννοια ότι υπάγεται στον χρόνο.</a:t>
            </a:r>
            <a:endParaRPr lang="el-GR" sz="2400" b="1" dirty="0">
              <a:solidFill>
                <a:srgbClr val="002060"/>
              </a:solidFill>
              <a:latin typeface="Book Antiqu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600201"/>
            <a:ext cx="8686800" cy="2057400"/>
          </a:xfrm>
        </p:spPr>
        <p:txBody>
          <a:bodyPr>
            <a:normAutofit/>
          </a:bodyPr>
          <a:lstStyle/>
          <a:p>
            <a:pPr marL="723900" indent="-723900" algn="just">
              <a:buBlip>
                <a:blip r:embed="rId2"/>
              </a:buBlip>
            </a:pPr>
            <a:r>
              <a:rPr lang="el-GR" sz="2400" b="1" dirty="0" smtClean="0">
                <a:solidFill>
                  <a:srgbClr val="002060"/>
                </a:solidFill>
                <a:latin typeface="Book Antiqua" pitchFamily="18" charset="0"/>
                <a:ea typeface="Calibri"/>
                <a:cs typeface="Times New Roman"/>
              </a:rPr>
              <a:t>Η Ψυχή η οποία είναι αυτή η ανήσυχη δύναμη εμφανίζεται στον νοητό κόσμο, αποκόπτεται από τον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και αποκοπτόμενη από τον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έτσι όπως δείχνει τη διαφορά της από τον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κάνει τον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αυτό της χρόνο.</a:t>
            </a:r>
            <a:endParaRPr lang="el-GR" sz="2400" dirty="0">
              <a:solidFill>
                <a:srgbClr val="002060"/>
              </a:solidFill>
              <a:latin typeface="Book Antiqua" pitchFamily="18" charset="0"/>
            </a:endParaRPr>
          </a:p>
        </p:txBody>
      </p:sp>
      <p:sp>
        <p:nvSpPr>
          <p:cNvPr id="4" name="3 - Ορθογώνιο"/>
          <p:cNvSpPr/>
          <p:nvPr/>
        </p:nvSpPr>
        <p:spPr>
          <a:xfrm>
            <a:off x="228600" y="3600271"/>
            <a:ext cx="8686800" cy="1200329"/>
          </a:xfrm>
          <a:prstGeom prst="rect">
            <a:avLst/>
          </a:prstGeom>
        </p:spPr>
        <p:txBody>
          <a:bodyPr wrap="square">
            <a:spAutoFit/>
          </a:bodyPr>
          <a:lstStyle/>
          <a:p>
            <a:pPr marL="723900" indent="-723900" algn="just">
              <a:buBlip>
                <a:blip r:embed="rId2"/>
              </a:buBlip>
              <a:tabLst>
                <a:tab pos="723900" algn="l"/>
              </a:tabLst>
            </a:pPr>
            <a:r>
              <a:rPr lang="el-GR" sz="2400" b="1" dirty="0" smtClean="0">
                <a:solidFill>
                  <a:srgbClr val="002060"/>
                </a:solidFill>
                <a:latin typeface="Book Antiqua" pitchFamily="18" charset="0"/>
                <a:ea typeface="Calibri"/>
                <a:cs typeface="Times New Roman"/>
              </a:rPr>
              <a:t>Αποκοπτόμενη από τον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αποστατώντας, αν θέλετε, από τον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αποκόπτεται από την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ωνιότητα του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και κάνει τον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αυτό της χρόνο.</a:t>
            </a:r>
            <a:endParaRPr lang="el-GR" sz="2400" dirty="0">
              <a:solidFill>
                <a:srgbClr val="002060"/>
              </a:solidFill>
              <a:latin typeface="Book Antiqua" pitchFamily="18" charset="0"/>
            </a:endParaRPr>
          </a:p>
        </p:txBody>
      </p:sp>
      <p:sp>
        <p:nvSpPr>
          <p:cNvPr id="5" name="4 - Ορθογώνιο"/>
          <p:cNvSpPr/>
          <p:nvPr/>
        </p:nvSpPr>
        <p:spPr>
          <a:xfrm>
            <a:off x="228600" y="4971871"/>
            <a:ext cx="8686800" cy="1569660"/>
          </a:xfrm>
          <a:prstGeom prst="rect">
            <a:avLst/>
          </a:prstGeom>
        </p:spPr>
        <p:txBody>
          <a:bodyPr wrap="square">
            <a:spAutoFit/>
          </a:bodyPr>
          <a:lstStyle/>
          <a:p>
            <a:pPr marL="723900" indent="-723900" algn="just">
              <a:buBlip>
                <a:blip r:embed="rId2"/>
              </a:buBlip>
            </a:pPr>
            <a:r>
              <a:rPr lang="el-GR" sz="2400" b="1" dirty="0" smtClean="0">
                <a:solidFill>
                  <a:srgbClr val="002060"/>
                </a:solidFill>
                <a:latin typeface="Book Antiqua" pitchFamily="18" charset="0"/>
                <a:ea typeface="Calibri"/>
                <a:cs typeface="Times New Roman"/>
              </a:rPr>
              <a:t>Αυτός ο χρόνος όμως είναι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ώνιος, γιατί είναι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ώνιο το σύμπαν, είναι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ώνια η Ψυχή, </a:t>
            </a:r>
            <a:r>
              <a:rPr lang="el-GR" sz="2400" b="1" u="sng" dirty="0" smtClean="0">
                <a:solidFill>
                  <a:srgbClr val="002060"/>
                </a:solidFill>
                <a:latin typeface="Book Antiqua" pitchFamily="18" charset="0"/>
                <a:ea typeface="Calibri"/>
                <a:cs typeface="Times New Roman"/>
              </a:rPr>
              <a:t>άρα ο χρόνος αυτός δεν είναι ένας κοσμολογικός χρόνος, είναι ένας α</a:t>
            </a:r>
            <a:r>
              <a:rPr lang="el-GR" sz="2400" b="1" u="sng" dirty="0" smtClean="0">
                <a:solidFill>
                  <a:srgbClr val="002060"/>
                </a:solidFill>
                <a:latin typeface="Book Antiqua" pitchFamily="18" charset="0"/>
                <a:ea typeface="Calibri"/>
              </a:rPr>
              <a:t>ἰ</a:t>
            </a:r>
            <a:r>
              <a:rPr lang="el-GR" sz="2400" b="1" u="sng" dirty="0" smtClean="0">
                <a:solidFill>
                  <a:srgbClr val="002060"/>
                </a:solidFill>
                <a:latin typeface="Book Antiqua" pitchFamily="18" charset="0"/>
                <a:ea typeface="Calibri"/>
                <a:cs typeface="Times New Roman"/>
              </a:rPr>
              <a:t>ώνιος χρόνος</a:t>
            </a:r>
            <a:r>
              <a:rPr lang="el-GR" sz="2400" b="1" dirty="0" smtClean="0">
                <a:solidFill>
                  <a:srgbClr val="002060"/>
                </a:solidFill>
                <a:latin typeface="Book Antiqua" pitchFamily="18" charset="0"/>
                <a:ea typeface="Calibri"/>
                <a:cs typeface="Times New Roman"/>
              </a:rPr>
              <a:t>.</a:t>
            </a:r>
            <a:endParaRPr lang="el-GR" sz="2400" dirty="0">
              <a:solidFill>
                <a:srgbClr val="002060"/>
              </a:solidFill>
              <a:latin typeface="Book Antiqua" pitchFamily="18" charset="0"/>
            </a:endParaRPr>
          </a:p>
        </p:txBody>
      </p:sp>
      <p:sp>
        <p:nvSpPr>
          <p:cNvPr id="6" name="1 - Τίτλος"/>
          <p:cNvSpPr>
            <a:spLocks noGrp="1"/>
          </p:cNvSpPr>
          <p:nvPr>
            <p:ph type="title"/>
          </p:nvPr>
        </p:nvSpPr>
        <p:spPr>
          <a:xfrm>
            <a:off x="228600" y="274638"/>
            <a:ext cx="8686800" cy="1143000"/>
          </a:xfrm>
        </p:spPr>
        <p:txBody>
          <a:bodyPr>
            <a:normAutofit fontScale="90000"/>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Η Ψυχή ως ανήσυχη δύναμη κάνει τον ἑαυτό της χρόνο</a:t>
            </a:r>
            <a:endParaRPr lang="el-GR"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r>
              <a:rPr lang="el-GR" b="1" dirty="0" smtClean="0">
                <a:solidFill>
                  <a:srgbClr val="C00000"/>
                </a:solidFill>
                <a:effectLst>
                  <a:outerShdw blurRad="50800" dist="38100" algn="tr" rotWithShape="0">
                    <a:prstClr val="black">
                      <a:alpha val="40000"/>
                    </a:prstClr>
                  </a:outerShdw>
                </a:effectLst>
                <a:latin typeface="Book Antiqua" pitchFamily="18" charset="0"/>
              </a:rPr>
              <a:t>Τι είναι όμως αυτός ο χρόνος;</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828800"/>
            <a:ext cx="8686800" cy="1295400"/>
          </a:xfrm>
        </p:spPr>
        <p:txBody>
          <a:bodyPr/>
          <a:lstStyle/>
          <a:p>
            <a:pPr marL="0" indent="0" algn="just">
              <a:buNone/>
            </a:pPr>
            <a:r>
              <a:rPr lang="el-GR" b="1" dirty="0" smtClean="0">
                <a:solidFill>
                  <a:srgbClr val="002060"/>
                </a:solidFill>
                <a:effectLst>
                  <a:outerShdw blurRad="38100" dist="38100" dir="2700000" algn="tl">
                    <a:srgbClr val="000000">
                      <a:alpha val="43137"/>
                    </a:srgbClr>
                  </a:outerShdw>
                </a:effectLst>
                <a:latin typeface="Book Antiqua"/>
                <a:ea typeface="Calibri"/>
                <a:cs typeface="Times New Roman"/>
              </a:rPr>
              <a:t>Ο κόσμος είναι μέσα στον χρόνο, η Ψυχή δεν είναι μέσα στον χρόνο, είναι χρόνος.</a:t>
            </a:r>
            <a:endParaRPr lang="el-GR" dirty="0">
              <a:solidFill>
                <a:srgbClr val="002060"/>
              </a:solidFill>
              <a:effectLst>
                <a:outerShdw blurRad="38100" dist="38100" dir="2700000" algn="tl">
                  <a:srgbClr val="000000">
                    <a:alpha val="43137"/>
                  </a:srgbClr>
                </a:outerShdw>
              </a:effectLst>
            </a:endParaRPr>
          </a:p>
        </p:txBody>
      </p:sp>
      <p:pic>
        <p:nvPicPr>
          <p:cNvPr id="4" name="3 - Εικόνα"/>
          <p:cNvPicPr/>
          <p:nvPr/>
        </p:nvPicPr>
        <p:blipFill>
          <a:blip r:embed="rId2" cstate="print">
            <a:lum contrast="10000"/>
          </a:blip>
          <a:srcRect l="26324" t="29584" r="20757" b="59864"/>
          <a:stretch>
            <a:fillRect/>
          </a:stretch>
        </p:blipFill>
        <p:spPr bwMode="auto">
          <a:xfrm>
            <a:off x="533400" y="3733800"/>
            <a:ext cx="8001000" cy="1524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l"/>
            <a:r>
              <a:rPr lang="en-US" sz="3800" b="1" dirty="0" smtClean="0">
                <a:solidFill>
                  <a:srgbClr val="C00000"/>
                </a:solidFill>
                <a:effectLst>
                  <a:outerShdw blurRad="50800" dist="38100" algn="tr" rotWithShape="0">
                    <a:prstClr val="black">
                      <a:alpha val="40000"/>
                    </a:prstClr>
                  </a:outerShdw>
                </a:effectLst>
                <a:latin typeface="Book Antiqua" pitchFamily="18" charset="0"/>
              </a:rPr>
              <a:t>III</a:t>
            </a:r>
            <a:r>
              <a:rPr lang="el-GR" sz="3800" b="1" dirty="0" smtClean="0">
                <a:solidFill>
                  <a:srgbClr val="C00000"/>
                </a:solidFill>
                <a:effectLst>
                  <a:outerShdw blurRad="50800" dist="38100" algn="tr" rotWithShape="0">
                    <a:prstClr val="black">
                      <a:alpha val="40000"/>
                    </a:prstClr>
                  </a:outerShdw>
                </a:effectLst>
                <a:latin typeface="Book Antiqua" pitchFamily="18" charset="0"/>
              </a:rPr>
              <a:t> 8 [30]</a:t>
            </a:r>
            <a:r>
              <a:rPr lang="en-US" sz="4000" b="1" dirty="0" smtClean="0">
                <a:solidFill>
                  <a:srgbClr val="C00000"/>
                </a:solidFill>
                <a:effectLst>
                  <a:outerShdw blurRad="50800" dist="38100" algn="tr" rotWithShape="0">
                    <a:prstClr val="black">
                      <a:alpha val="40000"/>
                    </a:prstClr>
                  </a:outerShdw>
                </a:effectLst>
                <a:latin typeface="Book Antiqua" pitchFamily="18" charset="0"/>
              </a:rPr>
              <a:t/>
            </a:r>
            <a:br>
              <a:rPr lang="en-US" sz="4000" b="1" dirty="0" smtClean="0">
                <a:solidFill>
                  <a:srgbClr val="C00000"/>
                </a:solidFill>
                <a:effectLst>
                  <a:outerShdw blurRad="50800" dist="38100" algn="tr" rotWithShape="0">
                    <a:prstClr val="black">
                      <a:alpha val="40000"/>
                    </a:prstClr>
                  </a:outerShdw>
                </a:effectLst>
                <a:latin typeface="Book Antiqua" pitchFamily="18" charset="0"/>
              </a:rPr>
            </a:br>
            <a:r>
              <a:rPr lang="el-GR" sz="800" b="1" dirty="0" smtClean="0">
                <a:solidFill>
                  <a:srgbClr val="C00000"/>
                </a:solidFill>
                <a:effectLst>
                  <a:outerShdw blurRad="50800" dist="38100" algn="tr" rotWithShape="0">
                    <a:prstClr val="black">
                      <a:alpha val="40000"/>
                    </a:prstClr>
                  </a:outerShdw>
                </a:effectLst>
                <a:latin typeface="Book Antiqua" pitchFamily="18" charset="0"/>
              </a:rPr>
              <a:t> </a:t>
            </a:r>
            <a:r>
              <a:rPr lang="en-US" sz="4000" b="1" dirty="0" smtClean="0">
                <a:solidFill>
                  <a:srgbClr val="C00000"/>
                </a:solidFill>
                <a:effectLst>
                  <a:outerShdw blurRad="50800" dist="38100" algn="tr" rotWithShape="0">
                    <a:prstClr val="black">
                      <a:alpha val="40000"/>
                    </a:prstClr>
                  </a:outerShdw>
                </a:effectLst>
                <a:latin typeface="Book Antiqua" pitchFamily="18" charset="0"/>
              </a:rPr>
              <a:t/>
            </a:r>
            <a:br>
              <a:rPr lang="en-US" sz="4000" b="1" dirty="0" smtClean="0">
                <a:solidFill>
                  <a:srgbClr val="C00000"/>
                </a:solidFill>
                <a:effectLst>
                  <a:outerShdw blurRad="50800" dist="38100" algn="tr" rotWithShape="0">
                    <a:prstClr val="black">
                      <a:alpha val="40000"/>
                    </a:prstClr>
                  </a:outerShdw>
                </a:effectLst>
                <a:latin typeface="Book Antiqua" pitchFamily="18" charset="0"/>
              </a:rPr>
            </a:br>
            <a:r>
              <a:rPr lang="el-GR" sz="3600" b="1" i="1" dirty="0" smtClean="0">
                <a:solidFill>
                  <a:srgbClr val="C00000"/>
                </a:solidFill>
                <a:effectLst>
                  <a:outerShdw blurRad="50800" dist="38100" algn="tr" rotWithShape="0">
                    <a:prstClr val="black">
                      <a:alpha val="40000"/>
                    </a:prstClr>
                  </a:outerShdw>
                </a:effectLst>
                <a:latin typeface="Book Antiqua" pitchFamily="18" charset="0"/>
              </a:rPr>
              <a:t>Περὶ φύσεως καὶ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θεωρίας</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καὶ τοῦ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ἑνός</a:t>
            </a:r>
            <a:endParaRPr lang="el-GR" sz="40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752600"/>
            <a:ext cx="8686800" cy="838200"/>
          </a:xfrm>
        </p:spPr>
        <p:txBody>
          <a:bodyPr/>
          <a:lstStyle/>
          <a:p>
            <a:pPr marL="0" indent="0" algn="just">
              <a:buNone/>
            </a:pPr>
            <a:r>
              <a:rPr lang="el-GR" b="1" u="sng"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Τι κάνει η Ψυχή</a:t>
            </a:r>
            <a:r>
              <a:rPr lang="el-GR"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endParaRPr lang="el-GR" b="1" dirty="0">
              <a:solidFill>
                <a:srgbClr val="C0000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228600" y="2590800"/>
            <a:ext cx="8686800" cy="3539430"/>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Η Ψυχή θεωρεί τα </a:t>
            </a:r>
            <a:r>
              <a:rPr lang="el-GR" sz="2800" b="1" dirty="0" err="1" smtClean="0">
                <a:solidFill>
                  <a:srgbClr val="002060"/>
                </a:solidFill>
                <a:latin typeface="Book Antiqua" pitchFamily="18" charset="0"/>
                <a:ea typeface="Calibri"/>
                <a:cs typeface="Times New Roman"/>
              </a:rPr>
              <a:t>ε</a:t>
            </a:r>
            <a:r>
              <a:rPr lang="el-GR" sz="2800" b="1" dirty="0" err="1" smtClean="0">
                <a:solidFill>
                  <a:srgbClr val="002060"/>
                </a:solidFill>
                <a:latin typeface="Book Antiqua" pitchFamily="18" charset="0"/>
                <a:ea typeface="Calibri"/>
              </a:rPr>
              <a:t>ἴ</a:t>
            </a:r>
            <a:r>
              <a:rPr lang="el-GR" sz="2800" b="1" dirty="0" err="1" smtClean="0">
                <a:solidFill>
                  <a:srgbClr val="002060"/>
                </a:solidFill>
                <a:latin typeface="Book Antiqua" pitchFamily="18" charset="0"/>
                <a:ea typeface="Calibri"/>
                <a:cs typeface="Times New Roman"/>
              </a:rPr>
              <a:t>δη</a:t>
            </a:r>
            <a:r>
              <a:rPr lang="el-GR" sz="2800" b="1" dirty="0" smtClean="0">
                <a:solidFill>
                  <a:srgbClr val="002060"/>
                </a:solidFill>
                <a:latin typeface="Book Antiqua" pitchFamily="18" charset="0"/>
                <a:ea typeface="Calibri"/>
                <a:cs typeface="Times New Roman"/>
              </a:rPr>
              <a:t> και όπως οι γεωμέτρες θεωρούν τα μαθηματικά </a:t>
            </a:r>
            <a:r>
              <a:rPr lang="el-GR" sz="2800" b="1" dirty="0" err="1" smtClean="0">
                <a:solidFill>
                  <a:srgbClr val="002060"/>
                </a:solidFill>
                <a:latin typeface="Book Antiqua" pitchFamily="18" charset="0"/>
                <a:ea typeface="Calibri"/>
              </a:rPr>
              <a:t>ὄ</a:t>
            </a:r>
            <a:r>
              <a:rPr lang="el-GR" sz="2800" b="1" dirty="0" err="1" smtClean="0">
                <a:solidFill>
                  <a:srgbClr val="002060"/>
                </a:solidFill>
                <a:latin typeface="Book Antiqua" pitchFamily="18" charset="0"/>
                <a:ea typeface="Calibri"/>
                <a:cs typeface="Times New Roman"/>
              </a:rPr>
              <a:t>ντα</a:t>
            </a:r>
            <a:r>
              <a:rPr lang="el-GR" sz="2800" b="1" dirty="0" smtClean="0">
                <a:solidFill>
                  <a:srgbClr val="002060"/>
                </a:solidFill>
                <a:latin typeface="Book Antiqua" pitchFamily="18" charset="0"/>
                <a:ea typeface="Calibri"/>
                <a:cs typeface="Times New Roman"/>
              </a:rPr>
              <a:t> και σχεδιάζουν, γιατί το να κάνουμε τρίγωνα είναι απόρροια του νοητο</a:t>
            </a:r>
            <a:r>
              <a:rPr lang="el-GR" sz="2800" b="1" dirty="0" smtClean="0">
                <a:solidFill>
                  <a:srgbClr val="002060"/>
                </a:solidFill>
                <a:latin typeface="Book Antiqua" pitchFamily="18" charset="0"/>
                <a:ea typeface="Calibri"/>
              </a:rPr>
              <a:t>ῦ</a:t>
            </a:r>
            <a:r>
              <a:rPr lang="el-GR" sz="2800" b="1" dirty="0" smtClean="0">
                <a:solidFill>
                  <a:srgbClr val="002060"/>
                </a:solidFill>
                <a:latin typeface="Book Antiqua" pitchFamily="18" charset="0"/>
                <a:ea typeface="Calibri"/>
                <a:cs typeface="Times New Roman"/>
              </a:rPr>
              <a:t> τριγώνου, </a:t>
            </a:r>
            <a:r>
              <a:rPr lang="el-GR" sz="2800" b="1" u="sng" dirty="0" smtClean="0">
                <a:solidFill>
                  <a:srgbClr val="002060"/>
                </a:solidFill>
                <a:latin typeface="Book Antiqua" pitchFamily="18" charset="0"/>
                <a:ea typeface="Calibri"/>
                <a:cs typeface="Times New Roman"/>
              </a:rPr>
              <a:t>έτσι εμφανίζεται και ο α</a:t>
            </a:r>
            <a:r>
              <a:rPr lang="el-GR" sz="2800" b="1" u="sng" dirty="0" smtClean="0">
                <a:solidFill>
                  <a:srgbClr val="002060"/>
                </a:solidFill>
                <a:latin typeface="Book Antiqua" pitchFamily="18" charset="0"/>
                <a:ea typeface="Calibri"/>
              </a:rPr>
              <a:t>ἰ</a:t>
            </a:r>
            <a:r>
              <a:rPr lang="el-GR" sz="2800" b="1" u="sng" dirty="0" smtClean="0">
                <a:solidFill>
                  <a:srgbClr val="002060"/>
                </a:solidFill>
                <a:latin typeface="Book Antiqua" pitchFamily="18" charset="0"/>
                <a:ea typeface="Calibri"/>
                <a:cs typeface="Times New Roman"/>
              </a:rPr>
              <a:t>σθητός κόσμος ως απόρροια της θεωρίας της ψυχ</a:t>
            </a:r>
            <a:r>
              <a:rPr lang="el-GR" sz="2800" b="1" u="sng" dirty="0" smtClean="0">
                <a:solidFill>
                  <a:srgbClr val="002060"/>
                </a:solidFill>
                <a:latin typeface="Book Antiqua" pitchFamily="18" charset="0"/>
                <a:ea typeface="Calibri"/>
              </a:rPr>
              <a:t>ῆ</a:t>
            </a:r>
            <a:r>
              <a:rPr lang="el-GR" sz="2800" b="1" u="sng" dirty="0" smtClean="0">
                <a:solidFill>
                  <a:srgbClr val="002060"/>
                </a:solidFill>
                <a:latin typeface="Book Antiqua" pitchFamily="18" charset="0"/>
                <a:ea typeface="Calibri"/>
                <a:cs typeface="Times New Roman"/>
              </a:rPr>
              <a:t>ς</a:t>
            </a:r>
            <a:r>
              <a:rPr lang="el-GR" sz="2800" b="1" dirty="0" smtClean="0">
                <a:solidFill>
                  <a:srgbClr val="002060"/>
                </a:solidFill>
                <a:latin typeface="Book Antiqua" pitchFamily="18" charset="0"/>
                <a:ea typeface="Calibri"/>
                <a:cs typeface="Times New Roman"/>
              </a:rPr>
              <a:t>, χωρίς δηλαδή τη διαμεσολάβηση κάποιας βούλησης ή κάποιας πρόθεσης να είναι ο α</a:t>
            </a:r>
            <a:r>
              <a:rPr lang="el-GR" sz="2800" b="1" dirty="0" smtClean="0">
                <a:solidFill>
                  <a:srgbClr val="002060"/>
                </a:solidFill>
                <a:latin typeface="Book Antiqua" pitchFamily="18" charset="0"/>
                <a:ea typeface="Calibri"/>
              </a:rPr>
              <a:t>ἰ</a:t>
            </a:r>
            <a:r>
              <a:rPr lang="el-GR" sz="2800" b="1" dirty="0" smtClean="0">
                <a:solidFill>
                  <a:srgbClr val="002060"/>
                </a:solidFill>
                <a:latin typeface="Book Antiqua" pitchFamily="18" charset="0"/>
                <a:ea typeface="Calibri"/>
                <a:cs typeface="Times New Roman"/>
              </a:rPr>
              <a:t>σθητός κόσμος έτσι και όχι αλλιώς.</a:t>
            </a:r>
            <a:endParaRPr lang="el-GR" sz="2800" dirty="0">
              <a:solidFill>
                <a:srgbClr val="002060"/>
              </a:solidFill>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143001" y="1524000"/>
            <a:ext cx="7772400" cy="1508105"/>
          </a:xfrm>
          <a:prstGeom prst="rect">
            <a:avLst/>
          </a:prstGeom>
        </p:spPr>
        <p:txBody>
          <a:bodyPr wrap="square">
            <a:spAutoFit/>
          </a:bodyPr>
          <a:lstStyle/>
          <a:p>
            <a:pPr algn="just"/>
            <a:r>
              <a:rPr lang="el-GR" sz="2800" u="sng" dirty="0" smtClean="0">
                <a:solidFill>
                  <a:srgbClr val="002060"/>
                </a:solidFill>
                <a:latin typeface="Book Antiqua" pitchFamily="18" charset="0"/>
                <a:ea typeface="Calibri"/>
                <a:cs typeface="Times New Roman"/>
              </a:rPr>
              <a:t>Ποιο είναι το χαρακτηριστικό του επιστήμονα</a:t>
            </a:r>
            <a:r>
              <a:rPr lang="el-GR" sz="2800" dirty="0" smtClean="0">
                <a:solidFill>
                  <a:srgbClr val="002060"/>
                </a:solidFill>
                <a:latin typeface="Book Antiqua" pitchFamily="18" charset="0"/>
                <a:ea typeface="Calibri"/>
                <a:cs typeface="Times New Roman"/>
              </a:rPr>
              <a:t>; </a:t>
            </a:r>
          </a:p>
          <a:p>
            <a:pPr algn="just"/>
            <a:endParaRPr lang="el-GR" sz="800" dirty="0" smtClean="0">
              <a:solidFill>
                <a:srgbClr val="002060"/>
              </a:solidFill>
              <a:latin typeface="Book Antiqua" pitchFamily="18" charset="0"/>
              <a:ea typeface="Calibri"/>
              <a:cs typeface="Times New Roman"/>
            </a:endParaRPr>
          </a:p>
          <a:p>
            <a:pPr algn="just"/>
            <a:r>
              <a:rPr lang="el-GR" sz="2800" u="sng" dirty="0" smtClean="0">
                <a:solidFill>
                  <a:srgbClr val="002060"/>
                </a:solidFill>
                <a:latin typeface="Book Antiqua" pitchFamily="18" charset="0"/>
                <a:ea typeface="Calibri"/>
                <a:cs typeface="Times New Roman"/>
              </a:rPr>
              <a:t>Πώς μαθαίνει ο μαθηματικός γεωμετρία; ή ο γιατρός ιατρική</a:t>
            </a:r>
            <a:r>
              <a:rPr lang="el-GR" sz="2800" dirty="0" smtClean="0">
                <a:solidFill>
                  <a:srgbClr val="002060"/>
                </a:solidFill>
                <a:latin typeface="Book Antiqua" pitchFamily="18" charset="0"/>
                <a:ea typeface="Calibri"/>
                <a:cs typeface="Times New Roman"/>
              </a:rPr>
              <a:t>; </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Κομμάτι-κομμάτι!</a:t>
            </a:r>
            <a:endParaRPr lang="el-GR" sz="2800" b="1" dirty="0">
              <a:solidFill>
                <a:srgbClr val="002060"/>
              </a:solidFill>
              <a:effectLst>
                <a:outerShdw blurRad="38100" dist="38100" dir="2700000" algn="tl">
                  <a:srgbClr val="000000">
                    <a:alpha val="43137"/>
                  </a:srgbClr>
                </a:outerShdw>
              </a:effectLst>
              <a:latin typeface="Book Antiqua" pitchFamily="18" charset="0"/>
            </a:endParaRPr>
          </a:p>
        </p:txBody>
      </p:sp>
      <p:sp>
        <p:nvSpPr>
          <p:cNvPr id="5" name="4 - Ορθογώνιο"/>
          <p:cNvSpPr/>
          <p:nvPr/>
        </p:nvSpPr>
        <p:spPr>
          <a:xfrm>
            <a:off x="1219200" y="3352800"/>
            <a:ext cx="7772400" cy="954107"/>
          </a:xfrm>
          <a:prstGeom prst="rect">
            <a:avLst/>
          </a:prstGeom>
        </p:spPr>
        <p:txBody>
          <a:bodyPr wrap="square">
            <a:spAutoFit/>
          </a:bodyPr>
          <a:lstStyle/>
          <a:p>
            <a:pPr algn="just"/>
            <a:r>
              <a:rPr lang="el-GR" sz="2800" u="sng" dirty="0" smtClean="0">
                <a:solidFill>
                  <a:srgbClr val="002060"/>
                </a:solidFill>
                <a:latin typeface="Book Antiqua" pitchFamily="18" charset="0"/>
                <a:ea typeface="Calibri"/>
                <a:cs typeface="Times New Roman"/>
              </a:rPr>
              <a:t>Τι απαιτεί αυτή η διαδοχική πορεία προς το να μάθει κάποιος γεωμετρία, μουσική ή φυσική</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
        <p:nvSpPr>
          <p:cNvPr id="6" name="5 - Ορθογώνιο"/>
          <p:cNvSpPr/>
          <p:nvPr/>
        </p:nvSpPr>
        <p:spPr>
          <a:xfrm>
            <a:off x="228600" y="4648200"/>
            <a:ext cx="8686800" cy="1815882"/>
          </a:xfrm>
          <a:prstGeom prst="rect">
            <a:avLst/>
          </a:prstGeom>
        </p:spPr>
        <p:txBody>
          <a:bodyPr wrap="square">
            <a:spAutoFit/>
          </a:bodyPr>
          <a:lstStyle/>
          <a:p>
            <a:pPr algn="just"/>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Απαιτεί χρόνο, αλλά χρόνο όχι ως το πέρασμα των ημερών, των εβδομάδων, των μηνών, των ετών, αλλά ως το προχώρημα από τη μία γνώση στην άλλη.</a:t>
            </a:r>
            <a:endParaRPr lang="el-GR" sz="2800" b="1" dirty="0">
              <a:solidFill>
                <a:srgbClr val="002060"/>
              </a:solidFill>
              <a:effectLst>
                <a:outerShdw blurRad="38100" dist="38100" dir="2700000" algn="tl">
                  <a:srgbClr val="000000">
                    <a:alpha val="43137"/>
                  </a:srgbClr>
                </a:outerShdw>
              </a:effectLst>
              <a:latin typeface="Book Antiqua" pitchFamily="18" charset="0"/>
            </a:endParaRPr>
          </a:p>
        </p:txBody>
      </p:sp>
      <p:sp>
        <p:nvSpPr>
          <p:cNvPr id="7" name="1 - Τίτλος"/>
          <p:cNvSpPr>
            <a:spLocks noGrp="1"/>
          </p:cNvSpPr>
          <p:nvPr>
            <p:ph type="title"/>
          </p:nvPr>
        </p:nvSpPr>
        <p:spPr>
          <a:xfrm>
            <a:off x="228600" y="457200"/>
            <a:ext cx="8686800" cy="1143000"/>
          </a:xfrm>
        </p:spPr>
        <p:txBody>
          <a:bodyPr>
            <a:noAutofit/>
          </a:bodyPr>
          <a:lstStyle/>
          <a:p>
            <a:pPr algn="l"/>
            <a:r>
              <a:rPr lang="el-GR" sz="3500" b="1" dirty="0" smtClean="0">
                <a:solidFill>
                  <a:srgbClr val="C00000"/>
                </a:solidFill>
                <a:effectLst>
                  <a:outerShdw blurRad="50800" dist="38100" algn="tr" rotWithShape="0">
                    <a:prstClr val="black">
                      <a:alpha val="40000"/>
                    </a:prstClr>
                  </a:outerShdw>
                </a:effectLst>
                <a:latin typeface="Book Antiqua" pitchFamily="18" charset="0"/>
              </a:rPr>
              <a:t>Η Ψυχή μάς λέει ο Πλωτῖνος ότι είναι ο γεωμέτρης.</a:t>
            </a:r>
            <a:br>
              <a:rPr lang="el-GR" sz="3500" b="1" dirty="0" smtClean="0">
                <a:solidFill>
                  <a:srgbClr val="C00000"/>
                </a:solidFill>
                <a:effectLst>
                  <a:outerShdw blurRad="50800" dist="38100" algn="tr" rotWithShape="0">
                    <a:prstClr val="black">
                      <a:alpha val="40000"/>
                    </a:prstClr>
                  </a:outerShdw>
                </a:effectLst>
                <a:latin typeface="Book Antiqua" pitchFamily="18" charset="0"/>
              </a:rPr>
            </a:br>
            <a:endParaRPr lang="el-GR" sz="3500" dirty="0"/>
          </a:p>
        </p:txBody>
      </p:sp>
      <p:pic>
        <p:nvPicPr>
          <p:cNvPr id="8" name="78 - Εικόνα" descr="3534516458_48e4e8595f_b.jpg"/>
          <p:cNvPicPr/>
          <p:nvPr/>
        </p:nvPicPr>
        <p:blipFill>
          <a:blip r:embed="rId2" cstate="print">
            <a:duotone>
              <a:prstClr val="black"/>
              <a:srgbClr val="00B050">
                <a:tint val="45000"/>
                <a:satMod val="400000"/>
              </a:srgbClr>
            </a:duotone>
          </a:blip>
          <a:stretch>
            <a:fillRect/>
          </a:stretch>
        </p:blipFill>
        <p:spPr>
          <a:xfrm>
            <a:off x="228600" y="17526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78 - Εικόνα" descr="3534516458_48e4e8595f_b.jpg"/>
          <p:cNvPicPr/>
          <p:nvPr/>
        </p:nvPicPr>
        <p:blipFill>
          <a:blip r:embed="rId2" cstate="print">
            <a:duotone>
              <a:prstClr val="black"/>
              <a:srgbClr val="00B050">
                <a:tint val="45000"/>
                <a:satMod val="400000"/>
              </a:srgbClr>
            </a:duotone>
          </a:blip>
          <a:stretch>
            <a:fillRect/>
          </a:stretch>
        </p:blipFill>
        <p:spPr>
          <a:xfrm>
            <a:off x="304800" y="34290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r>
              <a:rPr lang="el-GR" sz="4000" b="1" dirty="0" smtClean="0">
                <a:solidFill>
                  <a:srgbClr val="C00000"/>
                </a:solidFill>
                <a:effectLst>
                  <a:outerShdw blurRad="50800" dist="38100" algn="tr" rotWithShape="0">
                    <a:prstClr val="black">
                      <a:alpha val="40000"/>
                    </a:prstClr>
                  </a:outerShdw>
                </a:effectLst>
                <a:latin typeface="Book Antiqua" pitchFamily="18" charset="0"/>
              </a:rPr>
              <a:t>Αυτή η διαδοχή είναι χρόνος!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209800"/>
            <a:ext cx="8686800" cy="2667000"/>
          </a:xfrm>
        </p:spPr>
        <p:txBody>
          <a:bodyPr/>
          <a:lstStyle/>
          <a:p>
            <a:pPr marL="0" indent="0" algn="just">
              <a:buNone/>
            </a:pPr>
            <a:r>
              <a:rPr lang="el-GR" b="1" dirty="0" smtClean="0">
                <a:solidFill>
                  <a:srgbClr val="002060"/>
                </a:solidFill>
                <a:latin typeface="Book Antiqua"/>
                <a:ea typeface="Calibri"/>
                <a:cs typeface="Times New Roman"/>
              </a:rPr>
              <a:t>Με αυτόν τον τρόπο κατανοεί ο Πλωτ</a:t>
            </a:r>
            <a:r>
              <a:rPr lang="el-GR" b="1" dirty="0" smtClean="0">
                <a:solidFill>
                  <a:srgbClr val="002060"/>
                </a:solidFill>
                <a:latin typeface="Times New Roman"/>
                <a:ea typeface="Calibri"/>
              </a:rPr>
              <a:t>ῖ</a:t>
            </a:r>
            <a:r>
              <a:rPr lang="el-GR" b="1" dirty="0" smtClean="0">
                <a:solidFill>
                  <a:srgbClr val="002060"/>
                </a:solidFill>
                <a:latin typeface="Book Antiqua"/>
                <a:ea typeface="Calibri"/>
                <a:cs typeface="Times New Roman"/>
              </a:rPr>
              <a:t>νος τον χρόνο όχι ως τη συγχρονικότητα των επιμέρους συστατικών της </a:t>
            </a:r>
            <a:r>
              <a:rPr lang="el-GR" b="1" dirty="0" smtClean="0">
                <a:solidFill>
                  <a:srgbClr val="002060"/>
                </a:solidFill>
                <a:latin typeface="Book Antiqua" pitchFamily="18" charset="0"/>
                <a:ea typeface="Calibri"/>
                <a:cs typeface="Times New Roman"/>
              </a:rPr>
              <a:t>επιστήμης</a:t>
            </a:r>
            <a:r>
              <a:rPr lang="el-GR" b="1" dirty="0" smtClean="0">
                <a:solidFill>
                  <a:srgbClr val="002060"/>
                </a:solidFill>
                <a:latin typeface="Book Antiqua"/>
                <a:ea typeface="Calibri"/>
                <a:cs typeface="Times New Roman"/>
              </a:rPr>
              <a:t>, αλλά ως τη διαδοχή της γνώσης της επιστήμης.</a:t>
            </a:r>
            <a:endParaRPr lang="el-GR"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Οι τρεις βασικές αντιρρήσεις</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371600"/>
            <a:ext cx="8686800" cy="5029200"/>
          </a:xfrm>
        </p:spPr>
        <p:txBody>
          <a:bodyPr>
            <a:noAutofit/>
          </a:bodyPr>
          <a:lstStyle/>
          <a:p>
            <a:pPr marL="723900" lvl="0" indent="-723900" algn="just">
              <a:lnSpc>
                <a:spcPct val="120000"/>
              </a:lnSpc>
              <a:spcAft>
                <a:spcPts val="600"/>
              </a:spcAft>
              <a:buClr>
                <a:srgbClr val="C00000"/>
              </a:buClr>
              <a:buSzPct val="130000"/>
              <a:buFont typeface="+mj-lt"/>
              <a:buAutoNum type="romanLcPeriod"/>
            </a:pPr>
            <a:r>
              <a:rPr lang="el-GR" sz="2200" dirty="0" smtClean="0">
                <a:solidFill>
                  <a:srgbClr val="002060"/>
                </a:solidFill>
                <a:latin typeface="Book Antiqua" pitchFamily="18" charset="0"/>
                <a:ea typeface="Calibri"/>
                <a:cs typeface="Times New Roman"/>
              </a:rPr>
              <a:t>Το </a:t>
            </a:r>
            <a:r>
              <a:rPr lang="el-GR" sz="2200" b="1" dirty="0" smtClean="0">
                <a:solidFill>
                  <a:srgbClr val="002060"/>
                </a:solidFill>
                <a:latin typeface="Book Antiqua" pitchFamily="18" charset="0"/>
                <a:ea typeface="Calibri"/>
                <a:cs typeface="Times New Roman"/>
              </a:rPr>
              <a:t>ένα</a:t>
            </a:r>
            <a:r>
              <a:rPr lang="el-GR" sz="2200" dirty="0" smtClean="0">
                <a:solidFill>
                  <a:srgbClr val="002060"/>
                </a:solidFill>
                <a:latin typeface="Book Antiqua" pitchFamily="18" charset="0"/>
                <a:ea typeface="Calibri"/>
                <a:cs typeface="Times New Roman"/>
              </a:rPr>
              <a:t> είναι ότι όταν προσπαθούμε να ορίσουμε τον χρόνο ως κάτι που θα κάνει την κίνηση, κάνουμε κύκλο, γιατί η κίνηση προϋποθέτει χρόνο. </a:t>
            </a:r>
          </a:p>
          <a:p>
            <a:pPr marL="723900" lvl="0" indent="-723900" algn="just">
              <a:lnSpc>
                <a:spcPct val="120000"/>
              </a:lnSpc>
              <a:spcAft>
                <a:spcPts val="600"/>
              </a:spcAft>
              <a:buClr>
                <a:srgbClr val="C00000"/>
              </a:buClr>
              <a:buSzPct val="130000"/>
              <a:buFont typeface="+mj-lt"/>
              <a:buAutoNum type="romanLcPeriod"/>
            </a:pPr>
            <a:r>
              <a:rPr lang="el-GR" sz="2200" dirty="0" smtClean="0">
                <a:solidFill>
                  <a:srgbClr val="002060"/>
                </a:solidFill>
                <a:latin typeface="Book Antiqua" pitchFamily="18" charset="0"/>
                <a:ea typeface="Calibri"/>
                <a:cs typeface="Times New Roman"/>
              </a:rPr>
              <a:t>Το </a:t>
            </a:r>
            <a:r>
              <a:rPr lang="el-GR" sz="2200" b="1" dirty="0" smtClean="0">
                <a:solidFill>
                  <a:srgbClr val="002060"/>
                </a:solidFill>
                <a:latin typeface="Book Antiqua" pitchFamily="18" charset="0"/>
                <a:ea typeface="Calibri"/>
                <a:cs typeface="Times New Roman"/>
              </a:rPr>
              <a:t>δεύτερο</a:t>
            </a:r>
            <a:r>
              <a:rPr lang="el-GR" sz="2200" dirty="0" smtClean="0">
                <a:solidFill>
                  <a:srgbClr val="002060"/>
                </a:solidFill>
                <a:latin typeface="Book Antiqua" pitchFamily="18" charset="0"/>
                <a:ea typeface="Calibri"/>
                <a:cs typeface="Times New Roman"/>
              </a:rPr>
              <a:t> είναι ότι ανάγουμε τον χρόνο στον χώρο, τον κατανοούμε τοπικά.</a:t>
            </a:r>
          </a:p>
          <a:p>
            <a:pPr marL="723900" indent="-723900" algn="just">
              <a:lnSpc>
                <a:spcPct val="120000"/>
              </a:lnSpc>
              <a:buClr>
                <a:srgbClr val="C00000"/>
              </a:buClr>
              <a:buSzPct val="130000"/>
              <a:buFont typeface="+mj-lt"/>
              <a:buAutoNum type="romanLcPeriod"/>
            </a:pPr>
            <a:r>
              <a:rPr lang="el-GR" sz="2200" dirty="0" smtClean="0">
                <a:solidFill>
                  <a:srgbClr val="002060"/>
                </a:solidFill>
                <a:latin typeface="Book Antiqua" pitchFamily="18" charset="0"/>
                <a:ea typeface="Calibri"/>
                <a:cs typeface="Times New Roman"/>
              </a:rPr>
              <a:t>Και η </a:t>
            </a:r>
            <a:r>
              <a:rPr lang="el-GR" sz="2200" b="1" dirty="0" smtClean="0">
                <a:solidFill>
                  <a:srgbClr val="002060"/>
                </a:solidFill>
                <a:latin typeface="Book Antiqua" pitchFamily="18" charset="0"/>
                <a:ea typeface="Calibri"/>
                <a:cs typeface="Times New Roman"/>
              </a:rPr>
              <a:t>τρίτη</a:t>
            </a:r>
            <a:r>
              <a:rPr lang="el-GR" sz="2200" dirty="0" smtClean="0">
                <a:solidFill>
                  <a:srgbClr val="002060"/>
                </a:solidFill>
                <a:latin typeface="Book Antiqua" pitchFamily="18" charset="0"/>
                <a:ea typeface="Calibri"/>
                <a:cs typeface="Times New Roman"/>
              </a:rPr>
              <a:t> γενικότερη παρατήρηση είναι ότι σε κάθε περίπτωση δεν καταλαβαίνουμε </a:t>
            </a:r>
            <a:r>
              <a:rPr lang="el-GR" sz="2200" b="1" dirty="0" smtClean="0">
                <a:solidFill>
                  <a:srgbClr val="002060"/>
                </a:solidFill>
                <a:latin typeface="Book Antiqua" pitchFamily="18" charset="0"/>
                <a:ea typeface="Calibri"/>
                <a:cs typeface="Times New Roman"/>
              </a:rPr>
              <a:t>τι είναι ο χρόνος</a:t>
            </a:r>
            <a:r>
              <a:rPr lang="el-GR" sz="2200" dirty="0" smtClean="0">
                <a:solidFill>
                  <a:srgbClr val="002060"/>
                </a:solidFill>
                <a:latin typeface="Book Antiqua" pitchFamily="18" charset="0"/>
                <a:ea typeface="Calibri"/>
                <a:cs typeface="Times New Roman"/>
              </a:rPr>
              <a:t>, δεν έχουμε ορισμό της ίδιας της φύσης του χρόνου. </a:t>
            </a:r>
            <a:r>
              <a:rPr lang="el-GR" sz="2200" b="1" dirty="0" smtClean="0">
                <a:solidFill>
                  <a:srgbClr val="002060"/>
                </a:solidFill>
                <a:latin typeface="Book Antiqua" pitchFamily="18" charset="0"/>
                <a:ea typeface="Calibri"/>
                <a:cs typeface="Times New Roman"/>
              </a:rPr>
              <a:t>Ξέρουμε πώς λειτουργεί σε σχέση με την κίνηση, ξέρουμε ότι μετράει την κίνηση ή μετράει ένα μέρος της κίνησης, αλλά δεν ξέρουμε τι είναι ο χρόνος.</a:t>
            </a:r>
            <a:endParaRPr lang="el-GR" sz="2200" b="1" dirty="0">
              <a:solidFill>
                <a:srgbClr val="002060"/>
              </a:solidFill>
              <a:latin typeface="Book Antiqu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6200"/>
            <a:ext cx="8686800" cy="1249362"/>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Πώς μπορούμε να περιγράψουμε αυτήν τη γνώση;</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447801"/>
            <a:ext cx="8686800" cy="1295400"/>
          </a:xfrm>
        </p:spPr>
        <p:txBody>
          <a:bodyPr>
            <a:normAutofit/>
          </a:bodyPr>
          <a:lstStyle/>
          <a:p>
            <a:pPr marL="0" indent="0" algn="just">
              <a:buNone/>
            </a:pPr>
            <a:r>
              <a:rPr lang="el-GR" sz="2400" dirty="0" smtClean="0">
                <a:solidFill>
                  <a:srgbClr val="002060"/>
                </a:solidFill>
                <a:latin typeface="Book Antiqua" pitchFamily="18" charset="0"/>
                <a:ea typeface="Calibri"/>
                <a:cs typeface="Times New Roman"/>
              </a:rPr>
              <a:t>Ως </a:t>
            </a:r>
            <a:r>
              <a:rPr lang="el-GR" sz="2400" b="1" u="sng" dirty="0" smtClean="0">
                <a:solidFill>
                  <a:srgbClr val="002060"/>
                </a:solidFill>
                <a:latin typeface="Book Antiqua" pitchFamily="18" charset="0"/>
                <a:ea typeface="Calibri"/>
                <a:cs typeface="Times New Roman"/>
              </a:rPr>
              <a:t>ενεργοποίηση</a:t>
            </a:r>
            <a:r>
              <a:rPr lang="el-GR" sz="2400" dirty="0" smtClean="0">
                <a:solidFill>
                  <a:srgbClr val="002060"/>
                </a:solidFill>
                <a:latin typeface="Book Antiqua" pitchFamily="18" charset="0"/>
                <a:ea typeface="Calibri"/>
                <a:cs typeface="Times New Roman"/>
              </a:rPr>
              <a:t>, κάθε φορά φωτίζουμε ένα συγκεκριμένο κομμάτι, το μαθαίνουμε, ενεργοποιούμε, λοιπόν, αυτό το κομμάτι της επιστήμης, πάμε πιο κάτω, κ.ο.κ. </a:t>
            </a:r>
          </a:p>
          <a:p>
            <a:pPr marL="533400" indent="-533400" algn="just">
              <a:buNone/>
            </a:pPr>
            <a:endParaRPr lang="el-GR" sz="600" dirty="0" smtClean="0">
              <a:solidFill>
                <a:srgbClr val="002060"/>
              </a:solidFill>
              <a:latin typeface="Book Antiqua" pitchFamily="18" charset="0"/>
              <a:ea typeface="Calibri"/>
              <a:cs typeface="Times New Roman"/>
            </a:endParaRPr>
          </a:p>
        </p:txBody>
      </p:sp>
      <p:sp>
        <p:nvSpPr>
          <p:cNvPr id="4" name="3 - Ορθογώνιο"/>
          <p:cNvSpPr/>
          <p:nvPr/>
        </p:nvSpPr>
        <p:spPr>
          <a:xfrm>
            <a:off x="228600" y="2819400"/>
            <a:ext cx="8686800" cy="3600986"/>
          </a:xfrm>
          <a:prstGeom prst="rect">
            <a:avLst/>
          </a:prstGeom>
        </p:spPr>
        <p:txBody>
          <a:bodyPr wrap="square">
            <a:spAutoFit/>
          </a:bodyPr>
          <a:lstStyle/>
          <a:p>
            <a:pPr algn="just"/>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Ο χρόνος είναι αυτό το πράγμα, είναι η διαδοχή της σκέψης που παρουσιάζει αυτήν την ιδιαιτερότητα της διαρκούς σύνδεσης και των διαρκών συνεπαγωγών: α + β = γ, άρα δ, κ.λ.π. </a:t>
            </a:r>
          </a:p>
          <a:p>
            <a:pPr algn="just"/>
            <a:endParaRPr lang="el-GR" sz="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algn="just"/>
            <a:endParaRPr lang="el-GR" sz="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algn="just"/>
            <a:endParaRPr lang="el-GR" sz="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algn="just"/>
            <a:r>
              <a:rPr lang="el-GR" sz="2400" b="1" u="sng"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Αυτό το πράγμα είναι η ψυχή</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 </a:t>
            </a:r>
          </a:p>
          <a:p>
            <a:pPr algn="just"/>
            <a:endParaRPr lang="el-GR" sz="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algn="just"/>
            <a:endParaRPr lang="el-GR" sz="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algn="just"/>
            <a:endParaRPr lang="el-GR" sz="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algn="just"/>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Η α</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ἰ</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ωνιότητα στον Νο</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ῦ</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 είναι η ίδια κίνηση της νόησης ως α</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ὐ</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τονόησης, ως επαναφοράς στον </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ἑ</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αυτό της και ο χρόνος είναι η κίνηση της Ψυχ</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rPr>
              <a:t>ῆ</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ως διάνοια.</a:t>
            </a:r>
            <a:endParaRPr lang="el-GR" sz="2400" b="1" dirty="0">
              <a:solidFill>
                <a:srgbClr val="00206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n-US" b="1" dirty="0" smtClean="0">
                <a:solidFill>
                  <a:srgbClr val="C00000"/>
                </a:solidFill>
                <a:effectLst>
                  <a:outerShdw blurRad="50800" dist="38100" algn="tr" rotWithShape="0">
                    <a:prstClr val="black">
                      <a:alpha val="40000"/>
                    </a:prstClr>
                  </a:outerShdw>
                </a:effectLst>
                <a:latin typeface="Book Antiqua" pitchFamily="18" charset="0"/>
              </a:rPr>
              <a:t>V</a:t>
            </a:r>
            <a:r>
              <a:rPr lang="el-GR" b="1" dirty="0" smtClean="0">
                <a:solidFill>
                  <a:srgbClr val="C00000"/>
                </a:solidFill>
                <a:effectLst>
                  <a:outerShdw blurRad="50800" dist="38100" algn="tr" rotWithShape="0">
                    <a:prstClr val="black">
                      <a:alpha val="40000"/>
                    </a:prstClr>
                  </a:outerShdw>
                </a:effectLst>
                <a:latin typeface="Book Antiqua" pitchFamily="18" charset="0"/>
              </a:rPr>
              <a:t> 3: διά + </a:t>
            </a:r>
            <a:r>
              <a:rPr lang="el-GR" b="1" dirty="0" err="1" smtClean="0">
                <a:solidFill>
                  <a:srgbClr val="C00000"/>
                </a:solidFill>
                <a:effectLst>
                  <a:outerShdw blurRad="50800" dist="38100" algn="tr" rotWithShape="0">
                    <a:prstClr val="black">
                      <a:alpha val="40000"/>
                    </a:prstClr>
                  </a:outerShdw>
                </a:effectLst>
                <a:latin typeface="Book Antiqua" pitchFamily="18" charset="0"/>
              </a:rPr>
              <a:t>νοια</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4572000" y="1219200"/>
            <a:ext cx="3581400" cy="685800"/>
          </a:xfrm>
        </p:spPr>
        <p:txBody>
          <a:bodyPr>
            <a:normAutofit fontScale="92500" lnSpcReduction="10000"/>
          </a:bodyPr>
          <a:lstStyle/>
          <a:p>
            <a:pPr marL="0" indent="0">
              <a:buNone/>
            </a:pPr>
            <a:r>
              <a:rPr lang="el-GR" sz="4400" b="1" i="1" dirty="0" err="1"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διασκεπτικό</a:t>
            </a:r>
            <a:endParaRPr lang="el-GR" dirty="0">
              <a:solidFill>
                <a:srgbClr val="C0000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228600" y="2133600"/>
            <a:ext cx="8686800" cy="584775"/>
          </a:xfrm>
          <a:prstGeom prst="rect">
            <a:avLst/>
          </a:prstGeom>
        </p:spPr>
        <p:txBody>
          <a:bodyPr wrap="square">
            <a:spAutoFit/>
          </a:bodyPr>
          <a:lstStyle/>
          <a:p>
            <a:pPr algn="just"/>
            <a:r>
              <a:rPr lang="el-GR" sz="3200" b="1" u="sng"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Τι κάνει η Ψυχή όταν γνωρίζει τον Νο</a:t>
            </a:r>
            <a:r>
              <a:rPr lang="el-GR" sz="3200" b="1" u="sng" dirty="0" smtClean="0">
                <a:solidFill>
                  <a:srgbClr val="002060"/>
                </a:solidFill>
                <a:effectLst>
                  <a:outerShdw blurRad="38100" dist="38100" dir="2700000" algn="tl">
                    <a:srgbClr val="000000">
                      <a:alpha val="43137"/>
                    </a:srgbClr>
                  </a:outerShdw>
                </a:effectLst>
                <a:latin typeface="Book Antiqua" pitchFamily="18" charset="0"/>
                <a:ea typeface="Calibri"/>
              </a:rPr>
              <a:t>ῦ</a:t>
            </a:r>
            <a:r>
              <a:rPr lang="el-GR" sz="3200" dirty="0" smtClean="0">
                <a:solidFill>
                  <a:srgbClr val="002060"/>
                </a:solidFill>
                <a:latin typeface="Book Antiqua" pitchFamily="18" charset="0"/>
                <a:ea typeface="Calibri"/>
                <a:cs typeface="Times New Roman"/>
              </a:rPr>
              <a:t>;</a:t>
            </a:r>
            <a:endParaRPr lang="el-GR" sz="3200" dirty="0">
              <a:solidFill>
                <a:srgbClr val="002060"/>
              </a:solidFill>
              <a:latin typeface="Book Antiqua" pitchFamily="18" charset="0"/>
            </a:endParaRPr>
          </a:p>
        </p:txBody>
      </p:sp>
      <p:sp>
        <p:nvSpPr>
          <p:cNvPr id="5" name="4 - Ορθογώνιο"/>
          <p:cNvSpPr/>
          <p:nvPr/>
        </p:nvSpPr>
        <p:spPr>
          <a:xfrm>
            <a:off x="228600" y="3039070"/>
            <a:ext cx="8686800" cy="3046988"/>
          </a:xfrm>
          <a:prstGeom prst="rect">
            <a:avLst/>
          </a:prstGeom>
        </p:spPr>
        <p:txBody>
          <a:bodyPr wrap="square">
            <a:spAutoFit/>
          </a:bodyPr>
          <a:lstStyle/>
          <a:p>
            <a:pPr algn="just"/>
            <a:r>
              <a:rPr lang="el-GR" sz="3200" b="1" dirty="0" smtClean="0">
                <a:solidFill>
                  <a:srgbClr val="002060"/>
                </a:solidFill>
                <a:latin typeface="Book Antiqua" pitchFamily="18" charset="0"/>
                <a:ea typeface="Calibri"/>
                <a:cs typeface="Times New Roman"/>
              </a:rPr>
              <a:t>Ο χρόνος εμφανίζεται ως αυτό το πράγμα που εμφανίζει ένα-ένα τα περιεχόμενα του Νο</a:t>
            </a:r>
            <a:r>
              <a:rPr lang="el-GR" sz="3200" b="1" dirty="0" smtClean="0">
                <a:solidFill>
                  <a:srgbClr val="002060"/>
                </a:solidFill>
                <a:latin typeface="Book Antiqua" pitchFamily="18" charset="0"/>
                <a:ea typeface="Calibri"/>
              </a:rPr>
              <a:t>ῦ</a:t>
            </a:r>
            <a:r>
              <a:rPr lang="el-GR" sz="3200" b="1" dirty="0" smtClean="0">
                <a:solidFill>
                  <a:srgbClr val="002060"/>
                </a:solidFill>
                <a:latin typeface="Book Antiqua" pitchFamily="18" charset="0"/>
                <a:ea typeface="Calibri"/>
                <a:cs typeface="Times New Roman"/>
              </a:rPr>
              <a:t> και φωτίζει με ποιον τρόπο τα περιεχόμενα του Νο</a:t>
            </a:r>
            <a:r>
              <a:rPr lang="el-GR" sz="3200" b="1" dirty="0" smtClean="0">
                <a:solidFill>
                  <a:srgbClr val="002060"/>
                </a:solidFill>
                <a:latin typeface="Book Antiqua" pitchFamily="18" charset="0"/>
                <a:ea typeface="Calibri"/>
              </a:rPr>
              <a:t>ῦ</a:t>
            </a:r>
            <a:r>
              <a:rPr lang="el-GR" sz="3200" b="1" dirty="0" smtClean="0">
                <a:solidFill>
                  <a:srgbClr val="002060"/>
                </a:solidFill>
                <a:latin typeface="Book Antiqua" pitchFamily="18" charset="0"/>
                <a:ea typeface="Calibri"/>
                <a:cs typeface="Times New Roman"/>
              </a:rPr>
              <a:t> συνδέονται μεταξύ τους, γιατί δεν μπορούμε να γνωρίσουμε αλλιώς, </a:t>
            </a:r>
            <a:r>
              <a:rPr lang="el-GR" sz="3200" b="1" u="sng" dirty="0" smtClean="0">
                <a:solidFill>
                  <a:srgbClr val="002060"/>
                </a:solidFill>
                <a:latin typeface="Book Antiqua" pitchFamily="18" charset="0"/>
                <a:ea typeface="Calibri"/>
                <a:cs typeface="Times New Roman"/>
              </a:rPr>
              <a:t>αυτό είναι το ίδιον της Ψυχ</a:t>
            </a:r>
            <a:r>
              <a:rPr lang="el-GR" sz="3200" b="1" u="sng" dirty="0" smtClean="0">
                <a:solidFill>
                  <a:srgbClr val="002060"/>
                </a:solidFill>
                <a:latin typeface="Book Antiqua" pitchFamily="18" charset="0"/>
                <a:ea typeface="Calibri"/>
              </a:rPr>
              <a:t>ῆ</a:t>
            </a:r>
            <a:r>
              <a:rPr lang="el-GR" sz="3200" b="1" u="sng" dirty="0" smtClean="0">
                <a:solidFill>
                  <a:srgbClr val="002060"/>
                </a:solidFill>
                <a:latin typeface="Book Antiqua" pitchFamily="18" charset="0"/>
                <a:ea typeface="Calibri"/>
                <a:cs typeface="Times New Roman"/>
              </a:rPr>
              <a:t>ς</a:t>
            </a:r>
            <a:r>
              <a:rPr lang="el-GR" sz="3200" b="1" dirty="0" smtClean="0">
                <a:solidFill>
                  <a:srgbClr val="002060"/>
                </a:solidFill>
                <a:latin typeface="Book Antiqua" pitchFamily="18" charset="0"/>
                <a:ea typeface="Calibri"/>
                <a:cs typeface="Times New Roman"/>
              </a:rPr>
              <a:t>.</a:t>
            </a:r>
            <a:endParaRPr lang="el-GR" sz="3200" dirty="0">
              <a:solidFill>
                <a:srgbClr val="002060"/>
              </a:solidFill>
              <a:latin typeface="Book Antiqu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0"/>
            <a:ext cx="8686800" cy="4525963"/>
          </a:xfrm>
        </p:spPr>
        <p:txBody>
          <a:bodyPr>
            <a:normAutofit fontScale="70000" lnSpcReduction="20000"/>
          </a:bodyPr>
          <a:lstStyle/>
          <a:p>
            <a:pPr>
              <a:buNone/>
            </a:pPr>
            <a:r>
              <a:rPr lang="el-GR" sz="4000" b="1" dirty="0" smtClean="0">
                <a:solidFill>
                  <a:srgbClr val="002060"/>
                </a:solidFill>
                <a:latin typeface="Book Antiqua" pitchFamily="18" charset="0"/>
              </a:rPr>
              <a:t>Σχήματα:</a:t>
            </a:r>
          </a:p>
          <a:p>
            <a:pPr>
              <a:buNone/>
            </a:pPr>
            <a:endParaRPr lang="el-GR" sz="800" b="1" dirty="0" smtClean="0">
              <a:solidFill>
                <a:srgbClr val="002060"/>
              </a:solidFill>
              <a:latin typeface="Book Antiqua" pitchFamily="18" charset="0"/>
            </a:endParaRPr>
          </a:p>
          <a:p>
            <a:pPr>
              <a:buNone/>
            </a:pPr>
            <a:endParaRPr lang="el-GR" sz="800" dirty="0" smtClean="0">
              <a:solidFill>
                <a:srgbClr val="002060"/>
              </a:solidFill>
              <a:latin typeface="Book Antiqua" pitchFamily="18" charset="0"/>
            </a:endParaRPr>
          </a:p>
          <a:p>
            <a:pPr>
              <a:buNone/>
            </a:pPr>
            <a:r>
              <a:rPr lang="el-GR" sz="4000" b="1" dirty="0" smtClean="0">
                <a:solidFill>
                  <a:srgbClr val="002060"/>
                </a:solidFill>
                <a:latin typeface="Book Antiqua" pitchFamily="18" charset="0"/>
              </a:rPr>
              <a:t>Σχήμα 1: </a:t>
            </a:r>
            <a:endParaRPr lang="el-GR" sz="4000" dirty="0" smtClean="0">
              <a:solidFill>
                <a:srgbClr val="002060"/>
              </a:solidFill>
              <a:latin typeface="Book Antiqua" pitchFamily="18" charset="0"/>
            </a:endParaRPr>
          </a:p>
          <a:p>
            <a:pPr algn="just">
              <a:buNone/>
            </a:pPr>
            <a:endParaRPr lang="el-GR" sz="800" dirty="0" smtClean="0">
              <a:solidFill>
                <a:srgbClr val="002060"/>
              </a:solidFill>
              <a:latin typeface="Book Antiqua" pitchFamily="18" charset="0"/>
            </a:endParaRPr>
          </a:p>
          <a:p>
            <a:pPr marL="0" indent="0" algn="just">
              <a:buNone/>
            </a:pPr>
            <a:r>
              <a:rPr lang="el-GR" sz="4000" dirty="0" smtClean="0">
                <a:solidFill>
                  <a:srgbClr val="002060"/>
                </a:solidFill>
                <a:latin typeface="Book Antiqua" pitchFamily="18" charset="0"/>
              </a:rPr>
              <a:t>Το πλωτινικό ιεραρχικό σχήμα των τριῶν πρῶτων ἀρχῶν.</a:t>
            </a:r>
          </a:p>
          <a:p>
            <a:pPr lvl="0">
              <a:lnSpc>
                <a:spcPct val="115000"/>
              </a:lnSpc>
              <a:spcAft>
                <a:spcPts val="500"/>
              </a:spcAft>
              <a:buNone/>
              <a:defRPr/>
            </a:pPr>
            <a:endParaRPr lang="el-GR" sz="4000" b="1" dirty="0" smtClean="0">
              <a:solidFill>
                <a:srgbClr val="C00000"/>
              </a:solidFill>
              <a:latin typeface="Book Antiqua" pitchFamily="18" charset="0"/>
            </a:endParaRPr>
          </a:p>
          <a:p>
            <a:pPr lvl="0">
              <a:lnSpc>
                <a:spcPct val="115000"/>
              </a:lnSpc>
              <a:spcAft>
                <a:spcPts val="500"/>
              </a:spcAft>
              <a:buNone/>
              <a:defRPr/>
            </a:pPr>
            <a:r>
              <a:rPr lang="el-GR" sz="4000" b="1" dirty="0" smtClean="0">
                <a:solidFill>
                  <a:srgbClr val="002060"/>
                </a:solidFill>
                <a:latin typeface="Book Antiqua" pitchFamily="18" charset="0"/>
              </a:rPr>
              <a:t>Σύμβολα:   </a:t>
            </a:r>
          </a:p>
          <a:p>
            <a:pPr lvl="0" algn="just">
              <a:lnSpc>
                <a:spcPct val="115000"/>
              </a:lnSpc>
              <a:spcAft>
                <a:spcPts val="500"/>
              </a:spcAft>
              <a:buNone/>
              <a:defRPr/>
            </a:pPr>
            <a:r>
              <a:rPr lang="el-GR" b="1" dirty="0" err="1" smtClean="0">
                <a:solidFill>
                  <a:srgbClr val="002060"/>
                </a:solidFill>
                <a:latin typeface="Book Antiqua" pitchFamily="18" charset="0"/>
              </a:rPr>
              <a:t>Bullets</a:t>
            </a:r>
            <a:r>
              <a:rPr lang="el-GR" b="1" dirty="0" smtClean="0">
                <a:solidFill>
                  <a:srgbClr val="002060"/>
                </a:solidFill>
                <a:latin typeface="Book Antiqua" pitchFamily="18" charset="0"/>
              </a:rPr>
              <a:t>:</a:t>
            </a:r>
          </a:p>
          <a:p>
            <a:pPr marL="0" lvl="0" indent="0" algn="just">
              <a:lnSpc>
                <a:spcPct val="120000"/>
              </a:lnSpc>
              <a:buNone/>
              <a:defRPr/>
            </a:pPr>
            <a:r>
              <a:rPr lang="fr-FR" dirty="0" smtClean="0">
                <a:solidFill>
                  <a:srgbClr val="002060"/>
                </a:solidFill>
                <a:latin typeface="Book Antiqua"/>
                <a:ea typeface="Calibri"/>
                <a:cs typeface="Times New Roman"/>
              </a:rPr>
              <a:t>http</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www</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gutenberg</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org</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files</a:t>
            </a:r>
            <a:r>
              <a:rPr lang="el-GR" dirty="0" smtClean="0">
                <a:solidFill>
                  <a:srgbClr val="002060"/>
                </a:solidFill>
                <a:latin typeface="Book Antiqua"/>
                <a:ea typeface="Calibri"/>
                <a:cs typeface="Times New Roman"/>
              </a:rPr>
              <a:t>/17330/17330-</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/17330-</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htm</a:t>
            </a:r>
            <a:r>
              <a:rPr lang="el-GR" smtClean="0">
                <a:solidFill>
                  <a:srgbClr val="002060"/>
                </a:solidFill>
                <a:latin typeface="Book Antiqua"/>
                <a:ea typeface="Calibri"/>
                <a:cs typeface="Times New Roman"/>
              </a:rPr>
              <a:t>#</a:t>
            </a:r>
            <a:r>
              <a:rPr lang="fr-FR" smtClean="0">
                <a:solidFill>
                  <a:srgbClr val="002060"/>
                </a:solidFill>
                <a:latin typeface="Book Antiqua"/>
                <a:ea typeface="Calibri"/>
                <a:cs typeface="Times New Roman"/>
              </a:rPr>
              <a:t>link</a:t>
            </a:r>
            <a:r>
              <a:rPr lang="el-GR" dirty="0" smtClean="0">
                <a:solidFill>
                  <a:srgbClr val="002060"/>
                </a:solidFill>
                <a:latin typeface="Book Antiqua"/>
                <a:ea typeface="Calibri"/>
                <a:cs typeface="Times New Roman"/>
              </a:rPr>
              <a:t> </a:t>
            </a:r>
            <a:r>
              <a:rPr lang="fr-FR" dirty="0" smtClean="0">
                <a:solidFill>
                  <a:srgbClr val="002060"/>
                </a:solidFill>
                <a:latin typeface="Book Antiqua"/>
                <a:ea typeface="Calibri"/>
                <a:cs typeface="Times New Roman"/>
              </a:rPr>
              <a:t>C</a:t>
            </a:r>
            <a:r>
              <a:rPr lang="el-GR" dirty="0" smtClean="0">
                <a:solidFill>
                  <a:srgbClr val="002060"/>
                </a:solidFill>
                <a:latin typeface="Book Antiqua"/>
                <a:ea typeface="Calibri"/>
                <a:cs typeface="Times New Roman"/>
              </a:rPr>
              <a:t>2</a:t>
            </a:r>
            <a:r>
              <a:rPr lang="fr-FR" dirty="0" smtClean="0">
                <a:solidFill>
                  <a:srgbClr val="002060"/>
                </a:solidFill>
                <a:latin typeface="Book Antiqua"/>
                <a:ea typeface="Calibri"/>
                <a:cs typeface="Times New Roman"/>
              </a:rPr>
              <a:t>HCH</a:t>
            </a:r>
            <a:r>
              <a:rPr lang="el-GR" dirty="0" smtClean="0">
                <a:solidFill>
                  <a:srgbClr val="002060"/>
                </a:solidFill>
                <a:latin typeface="Book Antiqua"/>
                <a:ea typeface="Calibri"/>
                <a:cs typeface="Times New Roman"/>
              </a:rPr>
              <a:t>0002</a:t>
            </a:r>
          </a:p>
          <a:p>
            <a:pPr algn="just">
              <a:lnSpc>
                <a:spcPct val="115000"/>
              </a:lnSpc>
              <a:spcAft>
                <a:spcPts val="500"/>
              </a:spcAft>
              <a:buNone/>
            </a:pPr>
            <a:endParaRPr lang="el-GR" dirty="0" smtClean="0">
              <a:latin typeface="Book Antiqu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884238"/>
            <a:ext cx="8610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00200" y="5029200"/>
            <a:ext cx="5501640" cy="13868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a:t>
            </a:r>
            <a:r>
              <a:rPr lang="el-GR" sz="3600" dirty="0" err="1" smtClean="0">
                <a:solidFill>
                  <a:srgbClr val="002060"/>
                </a:solidFill>
                <a:latin typeface="Book Antiqua" pitchFamily="18" charset="0"/>
              </a:rPr>
              <a:t>αδειοδόχο</a:t>
            </a:r>
            <a:endParaRPr lang="el-GR" sz="3600" dirty="0" smtClean="0">
              <a:solidFill>
                <a:srgbClr val="002060"/>
              </a:solidFill>
              <a:latin typeface="Book Antiqua" pitchFamily="18" charset="0"/>
            </a:endParaRP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err="1"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2819400"/>
            <a:ext cx="1648660" cy="609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n-US" sz="3200" b="1" dirty="0" smtClean="0">
                <a:solidFill>
                  <a:srgbClr val="C00000"/>
                </a:solidFill>
                <a:effectLst>
                  <a:outerShdw blurRad="50800" dist="38100" algn="tr" rotWithShape="0">
                    <a:prstClr val="black">
                      <a:alpha val="40000"/>
                    </a:prstClr>
                  </a:outerShdw>
                </a:effectLst>
                <a:latin typeface="Book Antiqua" pitchFamily="18" charset="0"/>
              </a:rPr>
              <a:t>H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σχέση του χρόνου ως παρακολουθήματος της κίνησης</a:t>
            </a:r>
            <a:endParaRPr lang="el-GR" sz="32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1"/>
            <a:ext cx="8686800" cy="4114800"/>
          </a:xfrm>
        </p:spPr>
        <p:txBody>
          <a:bodyPr>
            <a:noAutofit/>
          </a:bodyPr>
          <a:lstStyle/>
          <a:p>
            <a:pPr marL="723900" lvl="0" indent="-723900" algn="just">
              <a:lnSpc>
                <a:spcPct val="115000"/>
              </a:lnSpc>
              <a:spcAft>
                <a:spcPts val="600"/>
              </a:spcAft>
              <a:buClr>
                <a:srgbClr val="C00000"/>
              </a:buClr>
              <a:buSzPct val="150000"/>
              <a:buFont typeface="+mj-lt"/>
              <a:buAutoNum type="romanLcPeriod"/>
            </a:pPr>
            <a:r>
              <a:rPr lang="el-GR" sz="2400" dirty="0" smtClean="0">
                <a:solidFill>
                  <a:srgbClr val="002060"/>
                </a:solidFill>
                <a:latin typeface="Book Antiqua" pitchFamily="18" charset="0"/>
                <a:ea typeface="Calibri"/>
                <a:cs typeface="Times New Roman"/>
              </a:rPr>
              <a:t>Μετά την κίνηση, εξαιτίας της κίνησης εμφανίζεται ο χρόνος, άρα θα ήταν ένα </a:t>
            </a:r>
            <a:r>
              <a:rPr lang="el-GR" sz="2400" b="1" dirty="0" smtClean="0">
                <a:solidFill>
                  <a:srgbClr val="002060"/>
                </a:solidFill>
                <a:latin typeface="Book Antiqua" pitchFamily="18" charset="0"/>
                <a:ea typeface="Calibri"/>
                <a:cs typeface="Times New Roman"/>
              </a:rPr>
              <a:t>ύστερο παρακολούθημα της κίνησης</a:t>
            </a:r>
            <a:r>
              <a:rPr lang="el-GR" sz="2400" dirty="0" smtClean="0">
                <a:solidFill>
                  <a:srgbClr val="002060"/>
                </a:solidFill>
                <a:latin typeface="Book Antiqua" pitchFamily="18" charset="0"/>
                <a:ea typeface="Calibri"/>
                <a:cs typeface="Times New Roman"/>
              </a:rPr>
              <a:t>, κάτι που θα προκαλείτο από την κίνηση. </a:t>
            </a:r>
          </a:p>
          <a:p>
            <a:pPr marL="723900" lvl="0" indent="-723900" algn="just">
              <a:lnSpc>
                <a:spcPct val="115000"/>
              </a:lnSpc>
              <a:spcAft>
                <a:spcPts val="600"/>
              </a:spcAft>
              <a:buClr>
                <a:srgbClr val="C00000"/>
              </a:buClr>
              <a:buSzPct val="150000"/>
              <a:buFont typeface="+mj-lt"/>
              <a:buAutoNum type="romanLcPeriod"/>
            </a:pPr>
            <a:r>
              <a:rPr lang="el-GR" sz="2400" dirty="0" smtClean="0">
                <a:solidFill>
                  <a:srgbClr val="002060"/>
                </a:solidFill>
                <a:latin typeface="Book Antiqua" pitchFamily="18" charset="0"/>
                <a:ea typeface="Calibri"/>
                <a:cs typeface="Times New Roman"/>
              </a:rPr>
              <a:t>Μπορεί να είναι </a:t>
            </a:r>
            <a:r>
              <a:rPr lang="el-GR" sz="2400" b="1" dirty="0" smtClean="0">
                <a:solidFill>
                  <a:srgbClr val="002060"/>
                </a:solidFill>
                <a:latin typeface="Book Antiqua" pitchFamily="18" charset="0"/>
                <a:ea typeface="Calibri"/>
                <a:cs typeface="Times New Roman"/>
              </a:rPr>
              <a:t>ταυτόχρονο</a:t>
            </a:r>
            <a:r>
              <a:rPr lang="el-GR" sz="2400" dirty="0" smtClean="0">
                <a:solidFill>
                  <a:srgbClr val="002060"/>
                </a:solidFill>
                <a:latin typeface="Book Antiqua" pitchFamily="18" charset="0"/>
                <a:ea typeface="Calibri"/>
                <a:cs typeface="Times New Roman"/>
              </a:rPr>
              <a:t>, τη στιγμή που γίνεται, που υπάρχει κίνηση, ταυτόχρονα αυτό το πράγμα εκφράζεται ως χρόνος, μπορούμε να κατανοήσουμε την κίνηση ως κίνηση από τη μια μεριά ως χρόνο από την άλλη, ενδεχομένως. </a:t>
            </a:r>
          </a:p>
          <a:p>
            <a:pPr marL="723900" indent="-723900" algn="just">
              <a:buClr>
                <a:srgbClr val="C00000"/>
              </a:buClr>
              <a:buSzPct val="150000"/>
              <a:buFont typeface="+mj-lt"/>
              <a:buAutoNum type="romanLcPeriod"/>
            </a:pPr>
            <a:r>
              <a:rPr lang="el-GR" sz="2400" dirty="0" smtClean="0">
                <a:solidFill>
                  <a:srgbClr val="002060"/>
                </a:solidFill>
                <a:latin typeface="Book Antiqua" pitchFamily="18" charset="0"/>
                <a:ea typeface="Calibri"/>
                <a:cs typeface="Times New Roman"/>
              </a:rPr>
              <a:t>Και </a:t>
            </a:r>
            <a:r>
              <a:rPr lang="el-GR" sz="2400" b="1" dirty="0" smtClean="0">
                <a:solidFill>
                  <a:srgbClr val="002060"/>
                </a:solidFill>
                <a:latin typeface="Book Antiqua" pitchFamily="18" charset="0"/>
                <a:ea typeface="Calibri"/>
                <a:cs typeface="Times New Roman"/>
              </a:rPr>
              <a:t>πρότερο</a:t>
            </a:r>
            <a:r>
              <a:rPr lang="el-GR" sz="2400" dirty="0" smtClean="0">
                <a:solidFill>
                  <a:srgbClr val="002060"/>
                </a:solidFill>
                <a:latin typeface="Book Antiqua" pitchFamily="18" charset="0"/>
                <a:ea typeface="Calibri"/>
                <a:cs typeface="Times New Roman"/>
              </a:rPr>
              <a:t> </a:t>
            </a:r>
            <a:r>
              <a:rPr lang="el-GR" sz="2400" b="1" dirty="0" smtClean="0">
                <a:solidFill>
                  <a:srgbClr val="002060"/>
                </a:solidFill>
                <a:latin typeface="Book Antiqua" pitchFamily="18" charset="0"/>
                <a:ea typeface="Calibri"/>
                <a:cs typeface="Times New Roman"/>
              </a:rPr>
              <a:t>επακόλουθο</a:t>
            </a:r>
            <a:r>
              <a:rPr lang="el-GR" sz="2400" dirty="0" smtClean="0">
                <a:solidFill>
                  <a:srgbClr val="002060"/>
                </a:solidFill>
                <a:latin typeface="Book Antiqua" pitchFamily="18" charset="0"/>
                <a:ea typeface="Calibri"/>
                <a:cs typeface="Times New Roman"/>
              </a:rPr>
              <a:t>, παρόλο που μπορεί να ακούγεται παράδοξο, μπορεί να σημαίνει ότι η κίνηση συνεπάγεται χρόνο.</a:t>
            </a:r>
            <a:endParaRPr lang="el-GR" sz="2400" dirty="0">
              <a:solidFill>
                <a:srgbClr val="002060"/>
              </a:solidFill>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fontScale="90000"/>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Το καθεστώς της Ψυχῆς ως πηγή φιλοσοφικής έντασης</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00200"/>
            <a:ext cx="8610600" cy="2438400"/>
          </a:xfrm>
        </p:spPr>
        <p:txBody>
          <a:bodyPr>
            <a:noAutofit/>
          </a:bodyPr>
          <a:lstStyle/>
          <a:p>
            <a:pPr marL="0" indent="0" algn="just">
              <a:buNone/>
            </a:pPr>
            <a:r>
              <a:rPr lang="el-GR" sz="2400" b="1" dirty="0" smtClean="0">
                <a:solidFill>
                  <a:srgbClr val="002060"/>
                </a:solidFill>
                <a:latin typeface="Book Antiqua" pitchFamily="18" charset="0"/>
                <a:ea typeface="Calibri"/>
                <a:cs typeface="Times New Roman"/>
              </a:rPr>
              <a:t>Υπάρχει μία πολύ σοβαρή πηγή έντασης όσον αφορά το καθεστώς της Ψυχ</a:t>
            </a:r>
            <a:r>
              <a:rPr lang="el-GR" sz="2400" b="1" dirty="0" smtClean="0">
                <a:solidFill>
                  <a:srgbClr val="002060"/>
                </a:solidFill>
                <a:latin typeface="Book Antiqua" pitchFamily="18" charset="0"/>
                <a:ea typeface="Calibri"/>
              </a:rPr>
              <a:t>ῆ</a:t>
            </a:r>
            <a:r>
              <a:rPr lang="el-GR" sz="2400" b="1" dirty="0" smtClean="0">
                <a:solidFill>
                  <a:srgbClr val="002060"/>
                </a:solidFill>
                <a:latin typeface="Book Antiqua" pitchFamily="18" charset="0"/>
                <a:ea typeface="Calibri"/>
                <a:cs typeface="Times New Roman"/>
              </a:rPr>
              <a:t>ς, αυτό το καθεστώς δεν παύει ποτέ να υφίσταται μέσα στη φιλοσοφία του Πλωτίνου. </a:t>
            </a:r>
          </a:p>
          <a:p>
            <a:pPr marL="0" indent="0" algn="just">
              <a:buNone/>
            </a:pPr>
            <a:r>
              <a:rPr lang="el-GR" sz="2400" b="1" dirty="0" smtClean="0">
                <a:solidFill>
                  <a:srgbClr val="002060"/>
                </a:solidFill>
                <a:latin typeface="Book Antiqua" pitchFamily="18" charset="0"/>
                <a:ea typeface="Calibri"/>
                <a:cs typeface="Times New Roman"/>
              </a:rPr>
              <a:t>Γι' αυτόν τον λόγο όταν ο Πλωτ</a:t>
            </a:r>
            <a:r>
              <a:rPr lang="el-GR" sz="2400" b="1" dirty="0" smtClean="0">
                <a:solidFill>
                  <a:srgbClr val="002060"/>
                </a:solidFill>
                <a:latin typeface="Book Antiqua" pitchFamily="18" charset="0"/>
                <a:ea typeface="Calibri"/>
              </a:rPr>
              <a:t>ῖ</a:t>
            </a:r>
            <a:r>
              <a:rPr lang="el-GR" sz="2400" b="1" dirty="0" smtClean="0">
                <a:solidFill>
                  <a:srgbClr val="002060"/>
                </a:solidFill>
                <a:latin typeface="Book Antiqua" pitchFamily="18" charset="0"/>
                <a:ea typeface="Calibri"/>
                <a:cs typeface="Times New Roman"/>
              </a:rPr>
              <a:t>νος θέλει να εξηγήσει πώς η Ψυχή διαφοροποιείται από τον χώρο που τής προσιδιάζει σύμφωνα με τη φύση της, δηλαδή από το νοητό, αναγκάζεται να χρησιμοποιήσει μεταφορές, εικόνες και μία διήγηση μυθολογικού τύπου.</a:t>
            </a:r>
            <a:endParaRPr lang="el-GR" sz="2400" dirty="0">
              <a:solidFill>
                <a:srgbClr val="002060"/>
              </a:solidFill>
              <a:latin typeface="Book Antiqua" pitchFamily="18" charset="0"/>
            </a:endParaRPr>
          </a:p>
        </p:txBody>
      </p:sp>
      <p:sp>
        <p:nvSpPr>
          <p:cNvPr id="4" name="3 - Ορθογώνιο"/>
          <p:cNvSpPr/>
          <p:nvPr/>
        </p:nvSpPr>
        <p:spPr>
          <a:xfrm>
            <a:off x="5029200" y="4648200"/>
            <a:ext cx="3810000" cy="523220"/>
          </a:xfrm>
          <a:prstGeom prst="rect">
            <a:avLst/>
          </a:prstGeom>
        </p:spPr>
        <p:txBody>
          <a:bodyPr wrap="square">
            <a:spAutoFit/>
          </a:bodyPr>
          <a:lstStyle/>
          <a:p>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ἀτρεμής</a:t>
            </a:r>
            <a:r>
              <a:rPr lang="el-GR" sz="2800"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τὴν</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ἀτρεμῆ</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a:t>
            </a:r>
            <a:endParaRPr lang="el-GR" sz="2800" dirty="0">
              <a:solidFill>
                <a:srgbClr val="C00000"/>
              </a:solidFill>
              <a:effectLst>
                <a:outerShdw blurRad="38100" dist="38100" dir="2700000" algn="tl">
                  <a:srgbClr val="000000">
                    <a:alpha val="43137"/>
                  </a:srgbClr>
                </a:outerShdw>
              </a:effectLst>
              <a:latin typeface="Book Antiqua" pitchFamily="18" charset="0"/>
            </a:endParaRPr>
          </a:p>
        </p:txBody>
      </p:sp>
      <p:sp>
        <p:nvSpPr>
          <p:cNvPr id="5" name="4 - Ορθογώνιο"/>
          <p:cNvSpPr/>
          <p:nvPr/>
        </p:nvSpPr>
        <p:spPr>
          <a:xfrm>
            <a:off x="3200400" y="5105400"/>
            <a:ext cx="2819400" cy="523220"/>
          </a:xfrm>
          <a:prstGeom prst="rect">
            <a:avLst/>
          </a:prstGeom>
        </p:spPr>
        <p:txBody>
          <a:bodyPr wrap="square">
            <a:spAutoFit/>
          </a:bodyPr>
          <a:lstStyle/>
          <a:p>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ὁμοῦ</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πᾶσαν</a:t>
            </a:r>
            <a:endParaRPr lang="el-GR" sz="2800" b="1" i="1" dirty="0">
              <a:solidFill>
                <a:srgbClr val="C00000"/>
              </a:solidFill>
              <a:effectLst>
                <a:outerShdw blurRad="38100" dist="38100" dir="2700000" algn="tl">
                  <a:srgbClr val="000000">
                    <a:alpha val="43137"/>
                  </a:srgbClr>
                </a:outerShdw>
              </a:effectLst>
              <a:latin typeface="Book Antiqua" pitchFamily="18" charset="0"/>
              <a:ea typeface="Calibri"/>
            </a:endParaRPr>
          </a:p>
        </p:txBody>
      </p:sp>
      <p:sp>
        <p:nvSpPr>
          <p:cNvPr id="6" name="5 - Ορθογώνιο"/>
          <p:cNvSpPr/>
          <p:nvPr/>
        </p:nvSpPr>
        <p:spPr>
          <a:xfrm>
            <a:off x="228600" y="5791200"/>
            <a:ext cx="8686800" cy="523220"/>
          </a:xfrm>
          <a:prstGeom prst="rect">
            <a:avLst/>
          </a:prstGeom>
        </p:spPr>
        <p:txBody>
          <a:bodyPr wrap="square">
            <a:spAutoFit/>
          </a:bodyPr>
          <a:lstStyle/>
          <a:p>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ἐν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ἑνὶ</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 καὶ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πρὸς</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 ἓν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ἑστῶσαν</a:t>
            </a:r>
            <a:endParaRPr lang="el-GR" sz="2800" b="1" i="1" dirty="0">
              <a:solidFill>
                <a:srgbClr val="C00000"/>
              </a:solidFill>
              <a:effectLst>
                <a:outerShdw blurRad="38100" dist="38100" dir="2700000" algn="tl">
                  <a:srgbClr val="000000">
                    <a:alpha val="43137"/>
                  </a:srgbClr>
                </a:outerShdw>
              </a:effectLst>
              <a:latin typeface="Book Antiqua" pitchFamily="18" charset="0"/>
              <a:ea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Η διαφοροποίηση της νοητής οὐσίας </a:t>
            </a:r>
            <a:endParaRPr lang="el-GR" sz="3600" dirty="0"/>
          </a:p>
        </p:txBody>
      </p:sp>
      <p:sp>
        <p:nvSpPr>
          <p:cNvPr id="3" name="2 - Θέση περιεχομένου"/>
          <p:cNvSpPr>
            <a:spLocks noGrp="1"/>
          </p:cNvSpPr>
          <p:nvPr>
            <p:ph idx="1"/>
          </p:nvPr>
        </p:nvSpPr>
        <p:spPr>
          <a:xfrm>
            <a:off x="228600" y="1752601"/>
            <a:ext cx="8686800" cy="2743199"/>
          </a:xfrm>
        </p:spPr>
        <p:txBody>
          <a:bodyPr>
            <a:noAutofit/>
          </a:bodyPr>
          <a:lstStyle/>
          <a:p>
            <a:pPr marL="0" indent="0" algn="just">
              <a:buNone/>
            </a:pPr>
            <a:r>
              <a:rPr lang="el-GR" sz="2400" b="1" dirty="0" smtClean="0">
                <a:solidFill>
                  <a:srgbClr val="002060"/>
                </a:solidFill>
                <a:latin typeface="Book Antiqua" pitchFamily="18" charset="0"/>
                <a:ea typeface="Calibri"/>
                <a:cs typeface="Times New Roman"/>
              </a:rPr>
              <a:t>Στην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ωνιότητα έχουμε διαφοροποίηση στο εσωτερικό της νοητής ο</a:t>
            </a:r>
            <a:r>
              <a:rPr lang="el-GR" sz="2400" b="1" dirty="0" smtClean="0">
                <a:solidFill>
                  <a:srgbClr val="002060"/>
                </a:solidFill>
                <a:latin typeface="Book Antiqua" pitchFamily="18" charset="0"/>
                <a:ea typeface="Calibri"/>
              </a:rPr>
              <a:t>ὐ</a:t>
            </a:r>
            <a:r>
              <a:rPr lang="el-GR" sz="2400" b="1" dirty="0" smtClean="0">
                <a:solidFill>
                  <a:srgbClr val="002060"/>
                </a:solidFill>
                <a:latin typeface="Book Antiqua" pitchFamily="18" charset="0"/>
                <a:ea typeface="Calibri"/>
                <a:cs typeface="Times New Roman"/>
              </a:rPr>
              <a:t>σ</a:t>
            </a:r>
            <a:r>
              <a:rPr lang="el-GR" sz="2400" b="1" dirty="0" smtClean="0">
                <a:solidFill>
                  <a:srgbClr val="002060"/>
                </a:solidFill>
                <a:latin typeface="Book Antiqua" pitchFamily="18" charset="0"/>
                <a:ea typeface="Calibri"/>
              </a:rPr>
              <a:t>ί</a:t>
            </a:r>
            <a:r>
              <a:rPr lang="el-GR" sz="2400" b="1" dirty="0" smtClean="0">
                <a:solidFill>
                  <a:srgbClr val="002060"/>
                </a:solidFill>
                <a:latin typeface="Book Antiqua" pitchFamily="18" charset="0"/>
                <a:ea typeface="Calibri"/>
                <a:cs typeface="Times New Roman"/>
              </a:rPr>
              <a:t>ας, έχουμε διαφοροποίηση της νοητής ο</a:t>
            </a:r>
            <a:r>
              <a:rPr lang="el-GR" sz="2400" b="1" dirty="0" smtClean="0">
                <a:solidFill>
                  <a:srgbClr val="002060"/>
                </a:solidFill>
                <a:latin typeface="Book Antiqua" pitchFamily="18" charset="0"/>
                <a:ea typeface="Calibri"/>
              </a:rPr>
              <a:t>ὐ</a:t>
            </a:r>
            <a:r>
              <a:rPr lang="el-GR" sz="2400" b="1" dirty="0" smtClean="0">
                <a:solidFill>
                  <a:srgbClr val="002060"/>
                </a:solidFill>
                <a:latin typeface="Book Antiqua" pitchFamily="18" charset="0"/>
                <a:ea typeface="Calibri"/>
                <a:cs typeface="Times New Roman"/>
              </a:rPr>
              <a:t>σ</a:t>
            </a:r>
            <a:r>
              <a:rPr lang="el-GR" sz="2400" b="1" dirty="0" smtClean="0">
                <a:solidFill>
                  <a:srgbClr val="002060"/>
                </a:solidFill>
                <a:latin typeface="Book Antiqua" pitchFamily="18" charset="0"/>
                <a:ea typeface="Calibri"/>
              </a:rPr>
              <a:t>ί</a:t>
            </a:r>
            <a:r>
              <a:rPr lang="el-GR" sz="2400" b="1" dirty="0" smtClean="0">
                <a:solidFill>
                  <a:srgbClr val="002060"/>
                </a:solidFill>
                <a:latin typeface="Book Antiqua" pitchFamily="18" charset="0"/>
                <a:ea typeface="Calibri"/>
                <a:cs typeface="Times New Roman"/>
              </a:rPr>
              <a:t>ας στα επιμέρους νοητά, αλλά αυτή η διαφοροποίηση δεν είναι αποκοπή. </a:t>
            </a:r>
            <a:endPar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endParaRPr>
          </a:p>
          <a:p>
            <a:pPr marL="0" indent="0" algn="just">
              <a:buNone/>
            </a:pPr>
            <a:r>
              <a:rPr lang="el-GR" sz="2400" b="1" dirty="0" smtClean="0">
                <a:solidFill>
                  <a:srgbClr val="002060"/>
                </a:solidFill>
                <a:latin typeface="Book Antiqua" pitchFamily="18" charset="0"/>
                <a:ea typeface="Calibri"/>
                <a:cs typeface="Times New Roman"/>
              </a:rPr>
              <a:t>Εδώ, ωστόσο, η έμφαση πέφτει στην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ν</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στο ότι παραμένει σε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ν</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είναι πάντοτε ένα πράγμα ο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ς και τα νοητά σε αντίθεση με αυτό που θα μάς πει για τη ζωή της Ψυχ</a:t>
            </a:r>
            <a:r>
              <a:rPr lang="el-GR" sz="2400" b="1" dirty="0" smtClean="0">
                <a:solidFill>
                  <a:srgbClr val="002060"/>
                </a:solidFill>
                <a:latin typeface="Book Antiqua" pitchFamily="18" charset="0"/>
                <a:ea typeface="Calibri"/>
              </a:rPr>
              <a:t>ῆ</a:t>
            </a:r>
            <a:r>
              <a:rPr lang="el-GR" sz="2400" b="1" dirty="0" smtClean="0">
                <a:solidFill>
                  <a:srgbClr val="002060"/>
                </a:solidFill>
                <a:latin typeface="Book Antiqua" pitchFamily="18" charset="0"/>
                <a:ea typeface="Calibri"/>
                <a:cs typeface="Times New Roman"/>
              </a:rPr>
              <a:t>ς ως χρόνο.</a:t>
            </a:r>
            <a:endParaRPr lang="el-GR" sz="2400" dirty="0">
              <a:solidFill>
                <a:srgbClr val="002060"/>
              </a:solidFill>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04800"/>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Η μυθολογική διήγηση της γέννησης του χρόνου </a:t>
            </a:r>
            <a:endParaRPr lang="el-GR" sz="3600" dirty="0"/>
          </a:p>
        </p:txBody>
      </p:sp>
      <p:sp>
        <p:nvSpPr>
          <p:cNvPr id="3" name="2 - Θέση περιεχομένου"/>
          <p:cNvSpPr>
            <a:spLocks noGrp="1"/>
          </p:cNvSpPr>
          <p:nvPr>
            <p:ph idx="1"/>
          </p:nvPr>
        </p:nvSpPr>
        <p:spPr>
          <a:xfrm>
            <a:off x="228600" y="1752601"/>
            <a:ext cx="8686800" cy="2743199"/>
          </a:xfrm>
        </p:spPr>
        <p:txBody>
          <a:bodyPr>
            <a:noAutofit/>
          </a:bodyPr>
          <a:lstStyle/>
          <a:p>
            <a:pPr marL="0" indent="0" algn="just">
              <a:buNone/>
            </a:pPr>
            <a:r>
              <a:rPr lang="el-GR" sz="2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r>
              <a:rPr lang="el-GR" sz="2600" b="1" i="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Χρόνος ακόμη δεν υπήρχε —τουλάχιστον δεν υπήρχε για εκείνα— και ο χρόνος γεννιέται με τον λόγο και τη φύση αυτού που έρχεται μετά. Καθώς λοιπόν αυτά παραμένουν ήσυχα μέσα στον ἑαυτό τους, μάλλον δεν θα μπορούσε κανείς να καλέσει τις Μούσες —αφού αυτές δεν υπήρχαν ακόμα τότε— να μάς πουν «πώς πρωτοξέπεσε» ο χρόνος. Θα μπορούσε ίσως όμως κανείς —έστω και αν υπήρχαν τότε και οι Μούσες— να ρωτήσει τον ίδιο τον χρόνο που δημιουργήθηκε πώς εμφανίστηκε και έγινε</a:t>
            </a:r>
            <a:r>
              <a:rPr lang="el-GR" sz="2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p>
          <a:p>
            <a:pPr marL="0" indent="0" algn="just">
              <a:buNone/>
            </a:pPr>
            <a:endParaRPr lang="el-GR" sz="2800" b="1" i="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a:p>
            <a:pPr marL="0" indent="0" algn="just">
              <a:buNone/>
            </a:pPr>
            <a:endParaRPr lang="el-GR" sz="2800" i="1" dirty="0">
              <a:solidFill>
                <a:srgbClr val="C0000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2438400" y="5943600"/>
            <a:ext cx="6248400" cy="523220"/>
          </a:xfrm>
          <a:prstGeom prst="rect">
            <a:avLst/>
          </a:prstGeom>
        </p:spPr>
        <p:txBody>
          <a:bodyPr wrap="square">
            <a:spAutoFit/>
          </a:bodyPr>
          <a:lstStyle/>
          <a:p>
            <a:pPr algn="just"/>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ὅπως</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ἐστὶν</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 </a:t>
            </a:r>
            <a:r>
              <a:rPr lang="el-GR" sz="2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ἐκφανεὶς</a:t>
            </a:r>
            <a:r>
              <a:rPr lang="el-GR" sz="2800" b="1" i="1" dirty="0" smtClean="0">
                <a:solidFill>
                  <a:srgbClr val="C00000"/>
                </a:solidFill>
                <a:effectLst>
                  <a:outerShdw blurRad="38100" dist="38100" dir="2700000" algn="tl">
                    <a:srgbClr val="000000">
                      <a:alpha val="43137"/>
                    </a:srgbClr>
                  </a:outerShdw>
                </a:effectLst>
                <a:latin typeface="Book Antiqua" pitchFamily="18" charset="0"/>
                <a:ea typeface="Calibri"/>
              </a:rPr>
              <a:t> καὶ γενόμενος</a:t>
            </a:r>
            <a:endParaRPr lang="el-GR" sz="2800" b="1" i="1" dirty="0">
              <a:solidFill>
                <a:srgbClr val="C00000"/>
              </a:solidFill>
              <a:effectLst>
                <a:outerShdw blurRad="38100" dist="38100" dir="2700000" algn="tl">
                  <a:srgbClr val="000000">
                    <a:alpha val="43137"/>
                  </a:srgbClr>
                </a:outerShdw>
              </a:effectLst>
              <a:latin typeface="Book Antiqua" pitchFamily="18" charset="0"/>
              <a:ea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10600" cy="1143000"/>
          </a:xfrm>
        </p:spPr>
        <p:txBody>
          <a:bodyPr>
            <a:noAutofit/>
          </a:bodyPr>
          <a:lstStyle/>
          <a:p>
            <a:pPr algn="just"/>
            <a:r>
              <a:rPr lang="el-GR" sz="3400" b="1" i="1" dirty="0" smtClean="0">
                <a:solidFill>
                  <a:srgbClr val="C00000"/>
                </a:solidFill>
                <a:effectLst>
                  <a:outerShdw blurRad="50800" dist="38100" algn="tr" rotWithShape="0">
                    <a:prstClr val="black">
                      <a:alpha val="40000"/>
                    </a:prstClr>
                  </a:outerShdw>
                </a:effectLst>
                <a:latin typeface="Book Antiqua" pitchFamily="18" charset="0"/>
              </a:rPr>
              <a:t>Περὶ τῆς </a:t>
            </a:r>
            <a:r>
              <a:rPr lang="el-GR" sz="3400" b="1" i="1" dirty="0" err="1" smtClean="0">
                <a:solidFill>
                  <a:srgbClr val="C00000"/>
                </a:solidFill>
                <a:effectLst>
                  <a:outerShdw blurRad="50800" dist="38100" algn="tr" rotWithShape="0">
                    <a:prstClr val="black">
                      <a:alpha val="40000"/>
                    </a:prstClr>
                  </a:outerShdw>
                </a:effectLst>
                <a:latin typeface="Book Antiqua" pitchFamily="18" charset="0"/>
              </a:rPr>
              <a:t>εἰς</a:t>
            </a:r>
            <a:r>
              <a:rPr lang="el-GR" sz="34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3400" b="1" i="1" dirty="0" err="1" smtClean="0">
                <a:solidFill>
                  <a:srgbClr val="C00000"/>
                </a:solidFill>
                <a:effectLst>
                  <a:outerShdw blurRad="50800" dist="38100" algn="tr" rotWithShape="0">
                    <a:prstClr val="black">
                      <a:alpha val="40000"/>
                    </a:prstClr>
                  </a:outerShdw>
                </a:effectLst>
                <a:latin typeface="Book Antiqua" pitchFamily="18" charset="0"/>
              </a:rPr>
              <a:t>τὰ</a:t>
            </a:r>
            <a:r>
              <a:rPr lang="el-GR" sz="3400" b="1" i="1" dirty="0" smtClean="0">
                <a:solidFill>
                  <a:srgbClr val="C00000"/>
                </a:solidFill>
                <a:effectLst>
                  <a:outerShdw blurRad="50800" dist="38100" algn="tr" rotWithShape="0">
                    <a:prstClr val="black">
                      <a:alpha val="40000"/>
                    </a:prstClr>
                  </a:outerShdw>
                </a:effectLst>
                <a:latin typeface="Book Antiqua" pitchFamily="18" charset="0"/>
              </a:rPr>
              <a:t> σώματα καθόδου τῆς ψυχῆς</a:t>
            </a:r>
            <a:endParaRPr lang="el-GR" sz="34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2285999"/>
            <a:ext cx="8610600" cy="1295401"/>
          </a:xfrm>
        </p:spPr>
        <p:txBody>
          <a:bodyPr>
            <a:normAutofit/>
          </a:bodyPr>
          <a:lstStyle/>
          <a:p>
            <a:pPr algn="ctr">
              <a:buNone/>
            </a:pPr>
            <a:r>
              <a:rPr lang="el-GR" sz="4800" dirty="0" smtClean="0">
                <a:solidFill>
                  <a:srgbClr val="C00000"/>
                </a:solidFill>
                <a:effectLst>
                  <a:outerShdw blurRad="38100" dist="38100" dir="2700000" algn="tl">
                    <a:srgbClr val="000000">
                      <a:alpha val="43137"/>
                    </a:srgbClr>
                  </a:outerShdw>
                </a:effectLst>
                <a:latin typeface="Book Antiqua"/>
                <a:ea typeface="Calibri"/>
                <a:cs typeface="Times New Roman"/>
              </a:rPr>
              <a:t>«</a:t>
            </a:r>
            <a:r>
              <a:rPr lang="el-GR" sz="4800" b="1" dirty="0" smtClean="0">
                <a:solidFill>
                  <a:srgbClr val="C00000"/>
                </a:solidFill>
                <a:effectLst>
                  <a:outerShdw blurRad="38100" dist="38100" dir="2700000" algn="tl">
                    <a:srgbClr val="000000">
                      <a:alpha val="43137"/>
                    </a:srgbClr>
                  </a:outerShdw>
                </a:effectLst>
                <a:latin typeface="Book Antiqua"/>
                <a:ea typeface="Calibri"/>
                <a:cs typeface="Times New Roman"/>
              </a:rPr>
              <a:t>τόλμα»</a:t>
            </a:r>
            <a:endParaRPr lang="el-GR" sz="4800" dirty="0">
              <a:solidFill>
                <a:srgbClr val="C00000"/>
              </a:solidFill>
              <a:effectLst>
                <a:outerShdw blurRad="38100" dist="38100" dir="2700000" algn="tl">
                  <a:srgbClr val="000000">
                    <a:alpha val="43137"/>
                  </a:srgbClr>
                </a:outerShdw>
              </a:effectLst>
            </a:endParaRPr>
          </a:p>
        </p:txBody>
      </p:sp>
      <p:sp>
        <p:nvSpPr>
          <p:cNvPr id="4" name="3 - Ορθογώνιο"/>
          <p:cNvSpPr/>
          <p:nvPr/>
        </p:nvSpPr>
        <p:spPr>
          <a:xfrm>
            <a:off x="1905000" y="3733800"/>
            <a:ext cx="7010400" cy="2308324"/>
          </a:xfrm>
          <a:prstGeom prst="rect">
            <a:avLst/>
          </a:prstGeom>
        </p:spPr>
        <p:txBody>
          <a:bodyPr wrap="square">
            <a:spAutoFit/>
          </a:bodyPr>
          <a:lstStyle/>
          <a:p>
            <a:pPr algn="just"/>
            <a:r>
              <a:rPr lang="el-GR" sz="3600" b="1" dirty="0" smtClean="0">
                <a:solidFill>
                  <a:srgbClr val="002060"/>
                </a:solidFill>
                <a:latin typeface="Book Antiqua" pitchFamily="18" charset="0"/>
                <a:ea typeface="Calibri"/>
                <a:cs typeface="Times New Roman"/>
              </a:rPr>
              <a:t>Η Ψυχή λέει ο Πλωτ</a:t>
            </a:r>
            <a:r>
              <a:rPr lang="el-GR" sz="3600" b="1" dirty="0" smtClean="0">
                <a:solidFill>
                  <a:srgbClr val="002060"/>
                </a:solidFill>
                <a:latin typeface="Book Antiqua" pitchFamily="18" charset="0"/>
                <a:ea typeface="Calibri"/>
              </a:rPr>
              <a:t>ῖ</a:t>
            </a:r>
            <a:r>
              <a:rPr lang="el-GR" sz="3600" b="1" dirty="0" smtClean="0">
                <a:solidFill>
                  <a:srgbClr val="002060"/>
                </a:solidFill>
                <a:latin typeface="Book Antiqua" pitchFamily="18" charset="0"/>
                <a:ea typeface="Calibri"/>
                <a:cs typeface="Times New Roman"/>
              </a:rPr>
              <a:t>νος είναι μία φύση η οποία επιλέγει να ανεξαρτητοποιηθεί από το νοητό.</a:t>
            </a:r>
            <a:endParaRPr lang="el-GR" sz="3600" dirty="0">
              <a:solidFill>
                <a:srgbClr val="002060"/>
              </a:solidFill>
              <a:latin typeface="Book Antiqua" pitchFamily="18" charset="0"/>
            </a:endParaRPr>
          </a:p>
        </p:txBody>
      </p:sp>
      <p:sp>
        <p:nvSpPr>
          <p:cNvPr id="5" name="AutoShape 1"/>
          <p:cNvSpPr>
            <a:spLocks noChangeArrowheads="1"/>
          </p:cNvSpPr>
          <p:nvPr/>
        </p:nvSpPr>
        <p:spPr bwMode="auto">
          <a:xfrm>
            <a:off x="609600" y="38862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3" cstate="print">
            <a:lum contrast="10000"/>
          </a:blip>
          <a:srcRect l="50353" t="25414" r="31108" b="48513"/>
          <a:stretch>
            <a:fillRect/>
          </a:stretch>
        </p:blipFill>
        <p:spPr bwMode="auto">
          <a:xfrm>
            <a:off x="2514600" y="457200"/>
            <a:ext cx="3962400" cy="5257800"/>
          </a:xfrm>
          <a:prstGeom prst="rect">
            <a:avLst/>
          </a:prstGeom>
          <a:noFill/>
          <a:ln w="9525">
            <a:noFill/>
            <a:miter lim="800000"/>
            <a:headEnd/>
            <a:tailEnd/>
          </a:ln>
        </p:spPr>
      </p:pic>
      <p:sp>
        <p:nvSpPr>
          <p:cNvPr id="5122" name="Rectangle 2"/>
          <p:cNvSpPr>
            <a:spLocks noChangeArrowheads="1"/>
          </p:cNvSpPr>
          <p:nvPr/>
        </p:nvSpPr>
        <p:spPr bwMode="auto">
          <a:xfrm>
            <a:off x="3906593" y="5560368"/>
            <a:ext cx="133081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Σχήμα 1</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533400" y="5836623"/>
            <a:ext cx="8458200"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Το πλωτινικό ιεραρχικό σχήμα των τρι</a:t>
            </a:r>
            <a:r>
              <a:rPr kumimoji="0" lang="el-GR"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ῶ</a:t>
            </a:r>
            <a:r>
              <a:rPr kumimoji="0" lang="el-GR" sz="24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ν πρ</a:t>
            </a:r>
            <a:r>
              <a:rPr kumimoji="0" lang="el-GR"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ῶ</a:t>
            </a:r>
            <a:r>
              <a:rPr kumimoji="0" lang="el-GR" sz="24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των </a:t>
            </a:r>
            <a:r>
              <a:rPr kumimoji="0" lang="el-GR"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ἀ</a:t>
            </a:r>
            <a:r>
              <a:rPr kumimoji="0" lang="el-GR" sz="24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ρχ</a:t>
            </a:r>
            <a:r>
              <a:rPr kumimoji="0" lang="el-GR"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ῶ</a:t>
            </a:r>
            <a:r>
              <a:rPr kumimoji="0" lang="el-GR" sz="24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ν.</a:t>
            </a:r>
            <a:r>
              <a:rPr kumimoji="0" lang="el-GR" sz="1600" b="0" i="0" u="none" strike="noStrike" cap="none" normalizeH="0" baseline="0" dirty="0" smtClean="0">
                <a:ln>
                  <a:noFill/>
                </a:ln>
                <a:solidFill>
                  <a:schemeClr val="tx1"/>
                </a:solidFill>
                <a:effectLst/>
                <a:latin typeface="Arial" pitchFamily="34" charset="0"/>
                <a:cs typeface="Arial" pitchFamily="34" charset="0"/>
              </a:rPr>
              <a:t> </a:t>
            </a:r>
            <a:endParaRPr kumimoji="0" lang="el-G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2046</Words>
  <Application>Microsoft Office PowerPoint</Application>
  <PresentationFormat>Προβολή στην οθόνη (4:3)</PresentationFormat>
  <Paragraphs>162</Paragraphs>
  <Slides>36</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   Χρόνος καί αἰωνιότητα στόν Πλωτῖνο   Ενότητα 10η:   Χρόνος  ΙI   Ελένη Περδικούρη  Σχολή Ανθρωπιστικών και Κοινωνικών Σπουδών Τμήμα Φιλοσοφίας </vt:lpstr>
      <vt:lpstr>Σκοπός ενότητας</vt:lpstr>
      <vt:lpstr>Οι τρεις βασικές αντιρρήσεις</vt:lpstr>
      <vt:lpstr>H σχέση του χρόνου ως παρακολουθήματος της κίνησης</vt:lpstr>
      <vt:lpstr>Το καθεστώς της Ψυχῆς ως πηγή φιλοσοφικής έντασης</vt:lpstr>
      <vt:lpstr>Η διαφοροποίηση της νοητής οὐσίας </vt:lpstr>
      <vt:lpstr>Η μυθολογική διήγηση της γέννησης του χρόνου </vt:lpstr>
      <vt:lpstr>Περὶ τῆς εἰς τὰ σώματα καθόδου τῆς ψυχῆς</vt:lpstr>
      <vt:lpstr>Διαφάνεια 9</vt:lpstr>
      <vt:lpstr>Η απομάκρυνση της Ψυχῆς από τον Νοῦ</vt:lpstr>
      <vt:lpstr>Διαφάνεια 11</vt:lpstr>
      <vt:lpstr>Διαφάνεια 12</vt:lpstr>
      <vt:lpstr>Διαφάνεια 13</vt:lpstr>
      <vt:lpstr>Η αποστασία της Ψυχῆς</vt:lpstr>
      <vt:lpstr>VI 8,   Περὶ τοῦ ἑκουσίου καὶ θελήματος τοῦ ἑνός</vt:lpstr>
      <vt:lpstr>Η ὀντολογική κατανόηση του χρόνου</vt:lpstr>
      <vt:lpstr>Διαφάνεια 17</vt:lpstr>
      <vt:lpstr>Διαφάνεια 18</vt:lpstr>
      <vt:lpstr>Τι είναι οι ατομικές ψυχές;</vt:lpstr>
      <vt:lpstr>Και η ψυχή, τι είναι η ψυχή;</vt:lpstr>
      <vt:lpstr>Η απάντηση στο ερώτημα τι είναι άνθρωπος δεν είναι κυκλική με τον τρόπο που είδαμε για τον χρόνο, είναι όμως αυτοαναφορική.</vt:lpstr>
      <vt:lpstr>Διαφάνεια 22</vt:lpstr>
      <vt:lpstr>Η διάκριση ανάμεσα στην κίνηση δύο εἰδῶν</vt:lpstr>
      <vt:lpstr>Η Ψυχή είναι χρονική…</vt:lpstr>
      <vt:lpstr>Η Ψυχή ως ανήσυχη δύναμη κάνει τον ἑαυτό της χρόνο</vt:lpstr>
      <vt:lpstr>Τι είναι όμως αυτός ο χρόνος;</vt:lpstr>
      <vt:lpstr>III 8 [30]   Περὶ φύσεως καὶ θεωρίας καὶ τοῦ ἑνός</vt:lpstr>
      <vt:lpstr>Η Ψυχή μάς λέει ο Πλωτῖνος ότι είναι ο γεωμέτρης. </vt:lpstr>
      <vt:lpstr>Αυτή η διαδοχή είναι χρόνος!</vt:lpstr>
      <vt:lpstr>Πώς μπορούμε να περιγράψουμε αυτήν τη γνώση;</vt:lpstr>
      <vt:lpstr>V 3: διά + νοια</vt:lpstr>
      <vt:lpstr>Εικόνες – Πηγές:</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163</cp:revision>
  <dcterms:created xsi:type="dcterms:W3CDTF">2015-05-05T07:26:37Z</dcterms:created>
  <dcterms:modified xsi:type="dcterms:W3CDTF">2015-07-30T13:29:06Z</dcterms:modified>
</cp:coreProperties>
</file>