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73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3" r:id="rId17"/>
    <p:sldId id="295" r:id="rId18"/>
    <p:sldId id="296" r:id="rId19"/>
    <p:sldId id="277" r:id="rId20"/>
    <p:sldId id="289" r:id="rId21"/>
    <p:sldId id="290" r:id="rId22"/>
    <p:sldId id="291" r:id="rId23"/>
    <p:sldId id="293" r:id="rId24"/>
    <p:sldId id="288" r:id="rId25"/>
    <p:sldId id="292" r:id="rId26"/>
    <p:sldId id="294" r:id="rId27"/>
    <p:sldId id="282" r:id="rId2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587F18-5C14-46DF-BA8E-B1DC96CC41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DA4C61A-83BC-4DD8-9BB6-C15F431B7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2C0C37D-F8E5-49E1-B50F-4AF333DD5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607BC6-BDD2-4670-9366-8A25C74C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CA0225-F29D-4367-B9A0-1E92933E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187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B593F2-50A1-4031-AAA8-F5F5AB893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6234271-FABB-40BD-B112-3E8839099B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499D829-DA31-47DE-BBB4-B574C0748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0A1D4F-045C-4D62-A4F6-C79B8146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5B4F5DD-769C-433B-86EB-37087891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453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FBB6326-4F00-406A-A17C-667C73EF9C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A5ECFFB-FFD0-4153-B11E-77487280C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7111C4C-4468-475B-AB43-82F0F64E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864BE75-BCE9-4DEE-9391-9B0C51D8B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869020D-4BE7-4BAF-A305-DA4F8AB3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494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93857F-C248-4F79-BD80-3E26220F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CCCF78-05DB-4BED-9AEB-94A190FA8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68E0A2-94B3-4EB3-A1A8-05943E185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19398B7-D79A-4385-BC8F-411B400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7A9389-4766-4E7F-8310-45AA0F1C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996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4F1084-4F1B-49AB-9F08-BBE82F7C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5A05B76-D4EE-42A7-A6F3-93D0B0CDF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FB5AE95-FD3F-432C-B705-551F66B90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B9ACE46-19DD-4318-BAA1-6EA684898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54BF0DE-F571-4799-AF52-28BA03D4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4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EE8C75-01A5-4109-8436-58AA0DAE7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B99B01-ADF3-49CC-8214-9EC135E80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3DCBDE8-56D5-4134-A742-7ABC46294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DD53C9-B9F4-4F4B-8FEA-F5B65E05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B3EF364-573F-46C5-ABCA-CB3C1385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4F3FE93-439E-459D-8F16-724295EB9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698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3E2AA3-F273-40EB-923B-AFCAFE83E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8A448A7-40CB-4EE8-B1D5-333353FB1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55D72C4-936D-4A7A-A889-6676DF2C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2729A50-9B3B-44C1-9828-C74A9A0D55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CAF805A-2F90-45FE-8F13-66194B486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CCA64F4-18B7-43DD-BFAA-AC4076C31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6BF0742-645D-4741-B704-2782FAB6A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1DDA2B2-F434-46DA-BD49-A1020222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62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2F00F3-CE69-4011-9B4E-0FFD25B94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09AF459-349D-422E-B9FE-589DFC028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52E178A-BE59-42D0-8195-EC61BFF9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9777419-3422-4276-94C7-25A7813FE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118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CD8B897-C90F-401A-96FF-05F3310BF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FBEF8E6-C215-447C-A2E0-5128DDF90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A7FC042-8E0F-40D8-8945-1269EED6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154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A76FB2-95D8-48E8-9855-CEF553501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6E0AD2-7640-45FC-8F67-6DAFBABD9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5EC9065-00DF-498A-B5FE-EB108828A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07A9BC5-E690-4BD6-967A-3FF404E6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5D36AE4-E740-4F19-949C-C10C084A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C4E3AD6-4E89-4190-9548-C918A7A17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81AF83-5155-4A42-B8B0-48B76CC41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57B63F1-0CCF-4234-9723-D717AF72C7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BF7AB66-8F80-46DF-A2FA-D559B2FBD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4546D32-0E69-4D78-8BC0-F0A0AA162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E86ED03-2491-441A-925D-A678F36AF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CFC46CB-A374-4E16-BF75-A324CE8C4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97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1E50325-BAD9-48B7-843D-E0B68EAFB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692BB88-9465-4D92-A002-6357EF731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E2197D-2CEA-4555-8191-5312391D7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B4AD6-757B-47F2-A06E-64DF944F8E35}" type="datetimeFigureOut">
              <a:rPr lang="el-GR" smtClean="0"/>
              <a:t>15/3/2019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27DBC2-E333-45BC-A181-B3D54C259A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0147C3-302B-4971-A60F-0E9A566D6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BF9CB-A6C9-4401-A150-859E78C7AE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036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02BF81-0978-4035-A17D-BFDD84575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ΜΕΤΡΙΚΑ ΖΗΤΗΜΑΤΑ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6F000F-0C4D-4AD2-B8FD-705B69B1F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8" y="1026942"/>
            <a:ext cx="11760590" cy="566928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 Παλαμάς δεν διατύπωσε συγκεκριμένη μετρική θεωρία, αλλά οι απόψεις του είναι διάσπαρτες στα πάσης φύσεως δοκιμιακά του κείμενα. Έχει σταθερές και αποκρυσταλλωμένες θέσεις για τη μετρική.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Βασικά σημεία της μετρικής θεωρίας του Παλαμά: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Πολύτροπος αρμονία (προέλευση από τον Κάλβο)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Πολύτροπος </a:t>
            </a:r>
            <a:r>
              <a:rPr lang="el-GR" dirty="0" err="1"/>
              <a:t>στίχος#μονότροπός</a:t>
            </a:r>
            <a:r>
              <a:rPr lang="el-GR" dirty="0"/>
              <a:t> </a:t>
            </a:r>
            <a:r>
              <a:rPr lang="el-GR" dirty="0" err="1"/>
              <a:t>στίχος#ελεύθερος</a:t>
            </a:r>
            <a:r>
              <a:rPr lang="el-GR" dirty="0"/>
              <a:t> στίχος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Ταλάντευση ανάμεσα στον πολύτροπο και τον μονότροπο στίχο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Απαράβατοι κανόνες του στίχου και μετρική ελευθερία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Δίλημμα ανάμεσα στην παράδοση και την πρωτοτυπία (δυϊσμός/ θέση-αντίθεση-σύνθεση)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Παλαμικός νεοκλασικισμός και επιδράσεις από τον γαλλικό Συμβολισμό.</a:t>
            </a:r>
          </a:p>
        </p:txBody>
      </p:sp>
    </p:spTree>
    <p:extLst>
      <p:ext uri="{BB962C8B-B14F-4D97-AF65-F5344CB8AC3E}">
        <p14:creationId xmlns:p14="http://schemas.microsoft.com/office/powerpoint/2010/main" val="1210780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32D5CF-F8E0-45BE-9F4A-33AB5128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47" y="87682"/>
            <a:ext cx="11649205" cy="1177448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Είδη μέτρων:</a:t>
            </a:r>
            <a:br>
              <a:rPr lang="el-GR" dirty="0"/>
            </a:br>
            <a:r>
              <a:rPr lang="el-GR" dirty="0"/>
              <a:t>α) Τα </a:t>
            </a:r>
            <a:r>
              <a:rPr lang="el-GR" b="1" dirty="0"/>
              <a:t>δισύλλαβα</a:t>
            </a:r>
            <a:r>
              <a:rPr lang="el-GR" dirty="0"/>
              <a:t> είναι δύο: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462D50-C093-486E-885A-C14E48AFA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943" y="1578279"/>
            <a:ext cx="11624154" cy="459868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dirty="0"/>
              <a:t>1) ο </a:t>
            </a:r>
            <a:r>
              <a:rPr lang="el-GR" b="1" dirty="0"/>
              <a:t>ίαμβος</a:t>
            </a:r>
            <a:r>
              <a:rPr lang="el-GR" dirty="0"/>
              <a:t> που συντίθεται από μία άτονη και μία τονισμένη συλλαβή (U–):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i="1" dirty="0"/>
              <a:t>Αχ</a:t>
            </a:r>
            <a:r>
              <a:rPr lang="el-GR" i="1" dirty="0">
                <a:highlight>
                  <a:srgbClr val="FFFF00"/>
                </a:highlight>
              </a:rPr>
              <a:t>ός</a:t>
            </a:r>
            <a:r>
              <a:rPr lang="el-GR" i="1" dirty="0"/>
              <a:t> βα</a:t>
            </a:r>
            <a:r>
              <a:rPr lang="el-GR" i="1" dirty="0">
                <a:highlight>
                  <a:srgbClr val="FFFF00"/>
                </a:highlight>
              </a:rPr>
              <a:t>ρύ</a:t>
            </a:r>
            <a:r>
              <a:rPr lang="el-GR" i="1" dirty="0"/>
              <a:t>ς  ακ</a:t>
            </a:r>
            <a:r>
              <a:rPr lang="el-GR" i="1" dirty="0">
                <a:highlight>
                  <a:srgbClr val="FFFF00"/>
                </a:highlight>
              </a:rPr>
              <a:t>ού</a:t>
            </a:r>
            <a:r>
              <a:rPr lang="el-GR" i="1" dirty="0"/>
              <a:t>γεται, πολ</a:t>
            </a:r>
            <a:r>
              <a:rPr lang="el-GR" i="1" dirty="0">
                <a:highlight>
                  <a:srgbClr val="FFFF00"/>
                </a:highlight>
              </a:rPr>
              <a:t>λά</a:t>
            </a:r>
            <a:r>
              <a:rPr lang="el-GR" i="1" dirty="0"/>
              <a:t> του</a:t>
            </a:r>
            <a:r>
              <a:rPr lang="el-GR" i="1" dirty="0">
                <a:highlight>
                  <a:srgbClr val="FFFF00"/>
                </a:highlight>
              </a:rPr>
              <a:t>φέ</a:t>
            </a:r>
            <a:r>
              <a:rPr lang="el-GR" i="1" dirty="0"/>
              <a:t>κια </a:t>
            </a:r>
            <a:r>
              <a:rPr lang="el-GR" i="1" dirty="0">
                <a:highlight>
                  <a:srgbClr val="FFFF00"/>
                </a:highlight>
              </a:rPr>
              <a:t>πέ</a:t>
            </a:r>
            <a:r>
              <a:rPr lang="el-GR" i="1" dirty="0"/>
              <a:t>φτουν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dirty="0"/>
              <a:t>[Αχός </a:t>
            </a:r>
            <a:r>
              <a:rPr lang="en-US" dirty="0"/>
              <a:t>ǀ</a:t>
            </a:r>
            <a:r>
              <a:rPr lang="el-GR" dirty="0"/>
              <a:t> βαρύς </a:t>
            </a:r>
            <a:r>
              <a:rPr lang="en-US" dirty="0"/>
              <a:t>ǀ </a:t>
            </a:r>
            <a:r>
              <a:rPr lang="el-GR" dirty="0" err="1"/>
              <a:t>ακού</a:t>
            </a:r>
            <a:r>
              <a:rPr lang="el-GR" dirty="0"/>
              <a:t> </a:t>
            </a:r>
            <a:r>
              <a:rPr lang="en-US" dirty="0"/>
              <a:t>ǀ </a:t>
            </a:r>
            <a:r>
              <a:rPr lang="el-GR" dirty="0" err="1"/>
              <a:t>γεται</a:t>
            </a:r>
            <a:r>
              <a:rPr lang="el-GR" dirty="0"/>
              <a:t>, </a:t>
            </a:r>
            <a:r>
              <a:rPr lang="en-US" dirty="0"/>
              <a:t>ǀ </a:t>
            </a:r>
            <a:r>
              <a:rPr lang="el-GR" dirty="0"/>
              <a:t>πολλά </a:t>
            </a:r>
            <a:r>
              <a:rPr lang="en-US" dirty="0"/>
              <a:t>ǀ </a:t>
            </a:r>
            <a:r>
              <a:rPr lang="el-GR" dirty="0" err="1"/>
              <a:t>τουφέ</a:t>
            </a:r>
            <a:r>
              <a:rPr lang="el-GR" dirty="0"/>
              <a:t> </a:t>
            </a:r>
            <a:r>
              <a:rPr lang="en-US" dirty="0"/>
              <a:t>ǀ </a:t>
            </a:r>
            <a:r>
              <a:rPr lang="el-GR" dirty="0" err="1"/>
              <a:t>κια</a:t>
            </a:r>
            <a:r>
              <a:rPr lang="el-GR" dirty="0"/>
              <a:t> </a:t>
            </a:r>
            <a:r>
              <a:rPr lang="el-GR" dirty="0" err="1"/>
              <a:t>πέ</a:t>
            </a:r>
            <a:r>
              <a:rPr lang="el-GR" dirty="0"/>
              <a:t> </a:t>
            </a:r>
            <a:r>
              <a:rPr lang="en-US" dirty="0"/>
              <a:t>ǀ </a:t>
            </a:r>
            <a:r>
              <a:rPr lang="el-GR" dirty="0" err="1"/>
              <a:t>φτουν</a:t>
            </a:r>
            <a:r>
              <a:rPr lang="el-GR" dirty="0"/>
              <a:t>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dirty="0"/>
              <a:t>2) ο </a:t>
            </a:r>
            <a:r>
              <a:rPr lang="el-GR" b="1" dirty="0"/>
              <a:t>τροχαίος</a:t>
            </a:r>
            <a:r>
              <a:rPr lang="el-GR" dirty="0"/>
              <a:t> που συντίθεται από μία τονισμένη και μία άτονη συλλαβή (–U):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i="1" dirty="0"/>
              <a:t>Περα</a:t>
            </a:r>
            <a:r>
              <a:rPr lang="el-GR" i="1" dirty="0">
                <a:highlight>
                  <a:srgbClr val="FFFF00"/>
                </a:highlight>
              </a:rPr>
              <a:t>σμέ</a:t>
            </a:r>
            <a:r>
              <a:rPr lang="el-GR" i="1" dirty="0"/>
              <a:t>να μεγα</a:t>
            </a:r>
            <a:r>
              <a:rPr lang="el-GR" i="1" dirty="0">
                <a:highlight>
                  <a:srgbClr val="FFFF00"/>
                </a:highlight>
              </a:rPr>
              <a:t>λεί</a:t>
            </a:r>
            <a:r>
              <a:rPr lang="el-GR" i="1" dirty="0"/>
              <a:t>α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i="1" dirty="0"/>
              <a:t>Και </a:t>
            </a:r>
            <a:r>
              <a:rPr lang="el-GR" i="1" dirty="0" err="1"/>
              <a:t>διη</a:t>
            </a:r>
            <a:r>
              <a:rPr lang="el-GR" i="1" dirty="0" err="1">
                <a:highlight>
                  <a:srgbClr val="FFFF00"/>
                </a:highlight>
              </a:rPr>
              <a:t>γώ</a:t>
            </a:r>
            <a:r>
              <a:rPr lang="el-GR" i="1" dirty="0" err="1"/>
              <a:t>ντας</a:t>
            </a:r>
            <a:r>
              <a:rPr lang="el-GR" i="1" dirty="0"/>
              <a:t> τα να </a:t>
            </a:r>
            <a:r>
              <a:rPr lang="el-GR" i="1" dirty="0">
                <a:highlight>
                  <a:srgbClr val="FFFF00"/>
                </a:highlight>
              </a:rPr>
              <a:t>κλαις</a:t>
            </a:r>
            <a:r>
              <a:rPr lang="el-GR" i="1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i="1" dirty="0"/>
              <a:t> </a:t>
            </a:r>
            <a:r>
              <a:rPr lang="el-GR" dirty="0"/>
              <a:t>[</a:t>
            </a:r>
            <a:r>
              <a:rPr lang="el-GR" dirty="0" err="1"/>
              <a:t>περα</a:t>
            </a:r>
            <a:r>
              <a:rPr lang="el-GR" dirty="0"/>
              <a:t> </a:t>
            </a:r>
            <a:r>
              <a:rPr lang="en-US" dirty="0"/>
              <a:t>ǀ</a:t>
            </a:r>
            <a:r>
              <a:rPr lang="el-GR" dirty="0"/>
              <a:t> </a:t>
            </a:r>
            <a:r>
              <a:rPr lang="el-GR" dirty="0" err="1"/>
              <a:t>σμένα</a:t>
            </a:r>
            <a:r>
              <a:rPr lang="el-GR" dirty="0"/>
              <a:t> </a:t>
            </a:r>
            <a:r>
              <a:rPr lang="en-US" dirty="0"/>
              <a:t>ǀ </a:t>
            </a:r>
            <a:r>
              <a:rPr lang="el-GR" dirty="0" err="1"/>
              <a:t>μεγα</a:t>
            </a:r>
            <a:r>
              <a:rPr lang="el-GR" dirty="0"/>
              <a:t> </a:t>
            </a:r>
            <a:r>
              <a:rPr lang="en-US" dirty="0"/>
              <a:t>ǀ </a:t>
            </a:r>
            <a:r>
              <a:rPr lang="el-GR" dirty="0"/>
              <a:t>λεία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dirty="0"/>
              <a:t>Και </a:t>
            </a:r>
            <a:r>
              <a:rPr lang="el-GR" dirty="0" err="1"/>
              <a:t>διη</a:t>
            </a:r>
            <a:r>
              <a:rPr lang="en-US" dirty="0"/>
              <a:t> ǀ</a:t>
            </a:r>
            <a:r>
              <a:rPr lang="el-GR" dirty="0"/>
              <a:t> </a:t>
            </a:r>
            <a:r>
              <a:rPr lang="el-GR" dirty="0" err="1"/>
              <a:t>γώντας</a:t>
            </a:r>
            <a:r>
              <a:rPr lang="en-US" dirty="0"/>
              <a:t> ǀ</a:t>
            </a:r>
            <a:r>
              <a:rPr lang="el-GR" dirty="0"/>
              <a:t> τα να</a:t>
            </a:r>
            <a:r>
              <a:rPr lang="en-US" dirty="0"/>
              <a:t> ǀ </a:t>
            </a:r>
            <a:r>
              <a:rPr lang="el-GR" dirty="0"/>
              <a:t>κλαις]</a:t>
            </a:r>
          </a:p>
        </p:txBody>
      </p:sp>
    </p:spTree>
    <p:extLst>
      <p:ext uri="{BB962C8B-B14F-4D97-AF65-F5344CB8AC3E}">
        <p14:creationId xmlns:p14="http://schemas.microsoft.com/office/powerpoint/2010/main" val="2247837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99DE2A-A596-4D4E-B119-1EFA6B86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Τα </a:t>
            </a:r>
            <a:r>
              <a:rPr lang="el-GR" b="1"/>
              <a:t>τρισύλλαβα</a:t>
            </a:r>
            <a:r>
              <a:rPr lang="el-GR"/>
              <a:t> μέτρα είναι τρία: </a:t>
            </a:r>
            <a:br>
              <a:rPr lang="el-GR"/>
            </a:b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1BC072-A803-4FFC-B064-7667147D7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25625"/>
            <a:ext cx="1124837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3) ο </a:t>
            </a:r>
            <a:r>
              <a:rPr lang="el-GR" b="1" dirty="0"/>
              <a:t>ανάπαιστος</a:t>
            </a:r>
            <a:r>
              <a:rPr lang="el-GR" dirty="0"/>
              <a:t> που αποτελείται από δύο άτονες συλλαβές και μία τονισμένη (</a:t>
            </a:r>
            <a:r>
              <a:rPr lang="el-GR" dirty="0" err="1"/>
              <a:t>UU</a:t>
            </a:r>
            <a:r>
              <a:rPr lang="el-GR" dirty="0"/>
              <a:t>–):</a:t>
            </a:r>
          </a:p>
          <a:p>
            <a:pPr marL="0" indent="0">
              <a:buNone/>
            </a:pPr>
            <a:r>
              <a:rPr lang="el-GR" i="1" dirty="0"/>
              <a:t>Στων Ψα</a:t>
            </a:r>
            <a:r>
              <a:rPr lang="el-GR" i="1" dirty="0">
                <a:highlight>
                  <a:srgbClr val="FFFF00"/>
                </a:highlight>
              </a:rPr>
              <a:t>ρών</a:t>
            </a:r>
            <a:r>
              <a:rPr lang="el-GR" i="1" dirty="0"/>
              <a:t> την ο</a:t>
            </a:r>
            <a:r>
              <a:rPr lang="el-GR" i="1" dirty="0">
                <a:highlight>
                  <a:srgbClr val="FFFF00"/>
                </a:highlight>
              </a:rPr>
              <a:t>λό</a:t>
            </a:r>
            <a:r>
              <a:rPr lang="el-GR" i="1" dirty="0"/>
              <a:t>μαυρη </a:t>
            </a:r>
            <a:r>
              <a:rPr lang="el-GR" i="1" dirty="0">
                <a:highlight>
                  <a:srgbClr val="FFFF00"/>
                </a:highlight>
              </a:rPr>
              <a:t>ρά</a:t>
            </a:r>
            <a:r>
              <a:rPr lang="el-GR" i="1" dirty="0"/>
              <a:t>χη  </a:t>
            </a:r>
          </a:p>
          <a:p>
            <a:pPr marL="0" indent="0">
              <a:buNone/>
            </a:pPr>
            <a:r>
              <a:rPr lang="el-GR" i="1" dirty="0"/>
              <a:t>Περπα</a:t>
            </a:r>
            <a:r>
              <a:rPr lang="el-GR" i="1" dirty="0">
                <a:highlight>
                  <a:srgbClr val="FFFF00"/>
                </a:highlight>
              </a:rPr>
              <a:t>τώ</a:t>
            </a:r>
            <a:r>
              <a:rPr lang="el-GR" i="1" dirty="0"/>
              <a:t>ντας η </a:t>
            </a:r>
            <a:r>
              <a:rPr lang="el-GR" i="1" dirty="0">
                <a:highlight>
                  <a:srgbClr val="FFFF00"/>
                </a:highlight>
              </a:rPr>
              <a:t>Δό</a:t>
            </a:r>
            <a:r>
              <a:rPr lang="el-GR" i="1" dirty="0"/>
              <a:t>ξα μο</a:t>
            </a:r>
            <a:r>
              <a:rPr lang="el-GR" i="1" dirty="0">
                <a:highlight>
                  <a:srgbClr val="FFFF00"/>
                </a:highlight>
              </a:rPr>
              <a:t>νά</a:t>
            </a:r>
            <a:r>
              <a:rPr lang="el-GR" i="1" dirty="0"/>
              <a:t>χη  </a:t>
            </a:r>
          </a:p>
          <a:p>
            <a:pPr marL="0" indent="0">
              <a:buNone/>
            </a:pPr>
            <a:r>
              <a:rPr lang="el-GR" i="1" dirty="0"/>
              <a:t>Μελε</a:t>
            </a:r>
            <a:r>
              <a:rPr lang="el-GR" i="1" dirty="0">
                <a:highlight>
                  <a:srgbClr val="FFFF00"/>
                </a:highlight>
              </a:rPr>
              <a:t>τά</a:t>
            </a:r>
            <a:r>
              <a:rPr lang="el-GR" i="1" dirty="0"/>
              <a:t> τα λα</a:t>
            </a:r>
            <a:r>
              <a:rPr lang="el-GR" i="1" dirty="0">
                <a:highlight>
                  <a:srgbClr val="FFFF00"/>
                </a:highlight>
              </a:rPr>
              <a:t>μπρά</a:t>
            </a:r>
            <a:r>
              <a:rPr lang="el-GR" i="1" dirty="0"/>
              <a:t> παλλη</a:t>
            </a:r>
            <a:r>
              <a:rPr lang="el-GR" i="1" dirty="0">
                <a:highlight>
                  <a:srgbClr val="FFFF00"/>
                </a:highlight>
              </a:rPr>
              <a:t>κά</a:t>
            </a:r>
            <a:r>
              <a:rPr lang="el-GR" i="1" dirty="0"/>
              <a:t>ρια </a:t>
            </a:r>
          </a:p>
          <a:p>
            <a:pPr marL="0" indent="0">
              <a:buNone/>
            </a:pPr>
            <a:r>
              <a:rPr lang="el-GR" i="1" dirty="0"/>
              <a:t>Και στην </a:t>
            </a:r>
            <a:r>
              <a:rPr lang="el-GR" i="1" dirty="0">
                <a:highlight>
                  <a:srgbClr val="FFFF00"/>
                </a:highlight>
              </a:rPr>
              <a:t>κό</a:t>
            </a:r>
            <a:r>
              <a:rPr lang="el-GR" i="1" dirty="0"/>
              <a:t>μη στε</a:t>
            </a:r>
            <a:r>
              <a:rPr lang="el-GR" i="1" dirty="0">
                <a:highlight>
                  <a:srgbClr val="FFFF00"/>
                </a:highlight>
              </a:rPr>
              <a:t>φά</a:t>
            </a:r>
            <a:r>
              <a:rPr lang="el-GR" i="1" dirty="0"/>
              <a:t>νι φο</a:t>
            </a:r>
            <a:r>
              <a:rPr lang="el-GR" i="1" dirty="0">
                <a:highlight>
                  <a:srgbClr val="FFFF00"/>
                </a:highlight>
              </a:rPr>
              <a:t>ρεί</a:t>
            </a:r>
            <a:r>
              <a:rPr lang="el-GR" i="1" dirty="0"/>
              <a:t>  </a:t>
            </a:r>
          </a:p>
          <a:p>
            <a:pPr marL="0" indent="0">
              <a:buNone/>
            </a:pPr>
            <a:r>
              <a:rPr lang="el-GR" i="1" dirty="0" err="1"/>
              <a:t>Γενα</a:t>
            </a:r>
            <a:r>
              <a:rPr lang="el-GR" i="1" dirty="0" err="1">
                <a:highlight>
                  <a:srgbClr val="FFFF00"/>
                </a:highlight>
              </a:rPr>
              <a:t>μέ</a:t>
            </a:r>
            <a:r>
              <a:rPr lang="el-GR" i="1" dirty="0" err="1"/>
              <a:t>νο</a:t>
            </a:r>
            <a:r>
              <a:rPr lang="el-GR" i="1" dirty="0"/>
              <a:t> από </a:t>
            </a:r>
            <a:r>
              <a:rPr lang="el-GR" i="1" dirty="0">
                <a:highlight>
                  <a:srgbClr val="FFFF00"/>
                </a:highlight>
              </a:rPr>
              <a:t>λί</a:t>
            </a:r>
            <a:r>
              <a:rPr lang="el-GR" i="1" dirty="0"/>
              <a:t>γα χο</a:t>
            </a:r>
            <a:r>
              <a:rPr lang="el-GR" i="1" dirty="0">
                <a:highlight>
                  <a:srgbClr val="FFFF00"/>
                </a:highlight>
              </a:rPr>
              <a:t>ρτά</a:t>
            </a:r>
            <a:r>
              <a:rPr lang="el-GR" i="1" dirty="0"/>
              <a:t>ρια </a:t>
            </a:r>
          </a:p>
          <a:p>
            <a:pPr marL="0" indent="0">
              <a:buNone/>
            </a:pPr>
            <a:r>
              <a:rPr lang="el-GR" i="1" dirty="0"/>
              <a:t>Που </a:t>
            </a:r>
            <a:r>
              <a:rPr lang="el-GR" i="1" dirty="0" err="1"/>
              <a:t>ειχαν</a:t>
            </a:r>
            <a:r>
              <a:rPr lang="el-GR" i="1" dirty="0"/>
              <a:t> </a:t>
            </a:r>
            <a:r>
              <a:rPr lang="el-GR" i="1" dirty="0">
                <a:highlight>
                  <a:srgbClr val="FFFF00"/>
                </a:highlight>
              </a:rPr>
              <a:t>μεί</a:t>
            </a:r>
            <a:r>
              <a:rPr lang="el-GR" i="1" dirty="0"/>
              <a:t>νει στη</a:t>
            </a:r>
            <a:r>
              <a:rPr lang="el-GR" i="1" dirty="0">
                <a:highlight>
                  <a:srgbClr val="FFFF00"/>
                </a:highlight>
              </a:rPr>
              <a:t>ν έ</a:t>
            </a:r>
            <a:r>
              <a:rPr lang="el-GR" i="1" dirty="0"/>
              <a:t>ρημη γη. </a:t>
            </a:r>
            <a:endParaRPr lang="el-GR" dirty="0"/>
          </a:p>
        </p:txBody>
      </p:sp>
      <p:sp>
        <p:nvSpPr>
          <p:cNvPr id="5" name="Τόξο 4">
            <a:extLst>
              <a:ext uri="{FF2B5EF4-FFF2-40B4-BE49-F238E27FC236}">
                <a16:creationId xmlns:a16="http://schemas.microsoft.com/office/drawing/2014/main" id="{202C4410-812D-4787-A4F2-C58BB4B098CE}"/>
              </a:ext>
            </a:extLst>
          </p:cNvPr>
          <p:cNvSpPr/>
          <p:nvPr/>
        </p:nvSpPr>
        <p:spPr>
          <a:xfrm rot="7694497">
            <a:off x="873131" y="5435348"/>
            <a:ext cx="281354" cy="351692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Τόξο 5">
            <a:extLst>
              <a:ext uri="{FF2B5EF4-FFF2-40B4-BE49-F238E27FC236}">
                <a16:creationId xmlns:a16="http://schemas.microsoft.com/office/drawing/2014/main" id="{3D2D548B-8598-4A2F-B34F-9C60A99E084F}"/>
              </a:ext>
            </a:extLst>
          </p:cNvPr>
          <p:cNvSpPr/>
          <p:nvPr/>
        </p:nvSpPr>
        <p:spPr>
          <a:xfrm rot="7694497">
            <a:off x="1682263" y="4842161"/>
            <a:ext cx="281354" cy="351692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5060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9BFDD1-96CD-4C22-A023-9385C23D9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907"/>
            <a:ext cx="10515600" cy="591478"/>
          </a:xfrm>
        </p:spPr>
        <p:txBody>
          <a:bodyPr>
            <a:normAutofit fontScale="90000"/>
          </a:bodyPr>
          <a:lstStyle/>
          <a:p>
            <a:r>
              <a:rPr lang="el-GR" dirty="0"/>
              <a:t>Τρισύλλαβα μέτρα (συνέχεια):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B029A2-B65E-4DEC-82FC-3466D73AD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833" y="815927"/>
            <a:ext cx="11173216" cy="58240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b="1" dirty="0"/>
              <a:t>4) δάκτυλος</a:t>
            </a:r>
            <a:r>
              <a:rPr lang="el-GR" dirty="0"/>
              <a:t> που αποτελείται από μία τονισμένη συλλαβή και δύο άτονες (–</a:t>
            </a:r>
            <a:r>
              <a:rPr lang="el-GR" dirty="0" err="1"/>
              <a:t>UU</a:t>
            </a:r>
            <a:r>
              <a:rPr lang="el-GR" dirty="0"/>
              <a:t>):   </a:t>
            </a:r>
          </a:p>
          <a:p>
            <a:pPr marL="0" indent="0">
              <a:buNone/>
            </a:pPr>
            <a:r>
              <a:rPr lang="el-GR" i="1" dirty="0">
                <a:highlight>
                  <a:srgbClr val="FFFF00"/>
                </a:highlight>
              </a:rPr>
              <a:t>Ξύ</a:t>
            </a:r>
            <a:r>
              <a:rPr lang="el-GR" i="1" dirty="0"/>
              <a:t>πνα δρο</a:t>
            </a:r>
            <a:r>
              <a:rPr lang="el-GR" i="1" dirty="0">
                <a:highlight>
                  <a:srgbClr val="FFFF00"/>
                </a:highlight>
              </a:rPr>
              <a:t>σιά</a:t>
            </a:r>
            <a:r>
              <a:rPr lang="el-GR" i="1" dirty="0"/>
              <a:t> της αυ</a:t>
            </a:r>
            <a:r>
              <a:rPr lang="el-GR" i="1" dirty="0">
                <a:highlight>
                  <a:srgbClr val="FFFF00"/>
                </a:highlight>
              </a:rPr>
              <a:t>γής</a:t>
            </a:r>
            <a:r>
              <a:rPr lang="el-GR" i="1" dirty="0"/>
              <a:t> και φε</a:t>
            </a:r>
            <a:r>
              <a:rPr lang="el-GR" i="1" dirty="0">
                <a:highlight>
                  <a:srgbClr val="FFFF00"/>
                </a:highlight>
              </a:rPr>
              <a:t>γγά</a:t>
            </a:r>
            <a:r>
              <a:rPr lang="el-GR" i="1" dirty="0"/>
              <a:t>ρι</a:t>
            </a:r>
          </a:p>
          <a:p>
            <a:pPr marL="0" indent="0">
              <a:buNone/>
            </a:pPr>
            <a:r>
              <a:rPr lang="el-GR" dirty="0"/>
              <a:t>ξύπνα της νύχτας, ο Απρίλης κι ο Μάης</a:t>
            </a:r>
            <a:endParaRPr lang="el-GR" i="1" dirty="0"/>
          </a:p>
          <a:p>
            <a:pPr marL="0" indent="0">
              <a:buNone/>
            </a:pPr>
            <a:r>
              <a:rPr lang="el-GR" dirty="0"/>
              <a:t>[Ξύπνα </a:t>
            </a:r>
            <a:r>
              <a:rPr lang="el-GR" dirty="0" err="1"/>
              <a:t>δρο</a:t>
            </a:r>
            <a:r>
              <a:rPr lang="en-US" dirty="0"/>
              <a:t> ǀ </a:t>
            </a:r>
            <a:r>
              <a:rPr lang="el-GR" dirty="0" err="1"/>
              <a:t>σιά</a:t>
            </a:r>
            <a:r>
              <a:rPr lang="el-GR" dirty="0"/>
              <a:t> της </a:t>
            </a:r>
            <a:r>
              <a:rPr lang="el-GR" dirty="0" err="1"/>
              <a:t>αυ</a:t>
            </a:r>
            <a:r>
              <a:rPr lang="en-US" dirty="0"/>
              <a:t> ǀ </a:t>
            </a:r>
            <a:r>
              <a:rPr lang="el-GR" dirty="0" err="1"/>
              <a:t>γής</a:t>
            </a:r>
            <a:r>
              <a:rPr lang="el-GR" dirty="0"/>
              <a:t> και </a:t>
            </a:r>
            <a:r>
              <a:rPr lang="el-GR" dirty="0" err="1"/>
              <a:t>φε</a:t>
            </a:r>
            <a:r>
              <a:rPr lang="en-US" dirty="0"/>
              <a:t> ǀ </a:t>
            </a:r>
            <a:r>
              <a:rPr lang="el-GR" dirty="0" err="1"/>
              <a:t>γγάρι</a:t>
            </a:r>
            <a:r>
              <a:rPr lang="el-GR" dirty="0"/>
              <a:t>]</a:t>
            </a:r>
          </a:p>
          <a:p>
            <a:pPr marL="0" indent="0">
              <a:buNone/>
            </a:pPr>
            <a:r>
              <a:rPr lang="el-GR" dirty="0"/>
              <a:t>(Κωστής Παλαμάς, «Κομμάτι από τους Παραδείσους»)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b="1" dirty="0"/>
              <a:t>5) </a:t>
            </a:r>
            <a:r>
              <a:rPr lang="el-GR" b="1" dirty="0" err="1"/>
              <a:t>αμφίβραχυς</a:t>
            </a:r>
            <a:r>
              <a:rPr lang="el-GR" b="1" dirty="0"/>
              <a:t> ή </a:t>
            </a:r>
            <a:r>
              <a:rPr lang="el-GR" b="1" dirty="0" err="1"/>
              <a:t>μεσοτονικός</a:t>
            </a:r>
            <a:r>
              <a:rPr lang="el-GR" dirty="0"/>
              <a:t> που αποτελείται από μία τονισμένη συλλαβή μεταξύ δύο τόνων (U–U).</a:t>
            </a:r>
          </a:p>
          <a:p>
            <a:pPr marL="0" indent="0">
              <a:buNone/>
            </a:pPr>
            <a:r>
              <a:rPr lang="el-GR" dirty="0"/>
              <a:t>Τα </a:t>
            </a:r>
            <a:r>
              <a:rPr lang="el-GR" dirty="0">
                <a:highlight>
                  <a:srgbClr val="FFFF00"/>
                </a:highlight>
              </a:rPr>
              <a:t>πρώ</a:t>
            </a:r>
            <a:r>
              <a:rPr lang="el-GR" dirty="0"/>
              <a:t>τα μου </a:t>
            </a:r>
            <a:r>
              <a:rPr lang="el-GR" dirty="0">
                <a:highlight>
                  <a:srgbClr val="FFFF00"/>
                </a:highlight>
              </a:rPr>
              <a:t>χρό</a:t>
            </a:r>
            <a:r>
              <a:rPr lang="el-GR" dirty="0"/>
              <a:t>νια τ’ α</a:t>
            </a:r>
            <a:r>
              <a:rPr lang="el-GR" dirty="0">
                <a:highlight>
                  <a:srgbClr val="FFFF00"/>
                </a:highlight>
              </a:rPr>
              <a:t>ξέ</a:t>
            </a:r>
            <a:r>
              <a:rPr lang="el-GR" dirty="0"/>
              <a:t>χαστα </a:t>
            </a:r>
            <a:r>
              <a:rPr lang="el-GR" dirty="0">
                <a:highlight>
                  <a:srgbClr val="FFFF00"/>
                </a:highlight>
              </a:rPr>
              <a:t>τα</a:t>
            </a:r>
            <a:r>
              <a:rPr lang="el-GR" dirty="0"/>
              <a:t> ’</a:t>
            </a:r>
            <a:r>
              <a:rPr lang="el-GR" dirty="0" err="1"/>
              <a:t>ζησα</a:t>
            </a:r>
            <a:br>
              <a:rPr lang="el-GR" dirty="0"/>
            </a:br>
            <a:r>
              <a:rPr lang="el-GR" dirty="0"/>
              <a:t>κο</a:t>
            </a:r>
            <a:r>
              <a:rPr lang="el-GR" dirty="0">
                <a:highlight>
                  <a:srgbClr val="FFFF00"/>
                </a:highlight>
              </a:rPr>
              <a:t>ντά</a:t>
            </a:r>
            <a:r>
              <a:rPr lang="el-GR" dirty="0"/>
              <a:t> στ’ ακρογ</a:t>
            </a:r>
            <a:r>
              <a:rPr lang="el-GR" dirty="0">
                <a:highlight>
                  <a:srgbClr val="FFFF00"/>
                </a:highlight>
              </a:rPr>
              <a:t>ιά</a:t>
            </a:r>
            <a:r>
              <a:rPr lang="el-GR" dirty="0"/>
              <a:t>λι, </a:t>
            </a:r>
            <a:br>
              <a:rPr lang="el-GR" dirty="0"/>
            </a:br>
            <a:r>
              <a:rPr lang="el-GR" dirty="0"/>
              <a:t>στη </a:t>
            </a:r>
            <a:r>
              <a:rPr lang="el-GR" dirty="0">
                <a:highlight>
                  <a:srgbClr val="FFFF00"/>
                </a:highlight>
              </a:rPr>
              <a:t>θά</a:t>
            </a:r>
            <a:r>
              <a:rPr lang="el-GR" dirty="0"/>
              <a:t>λασσα εκ</a:t>
            </a:r>
            <a:r>
              <a:rPr lang="el-GR" dirty="0">
                <a:highlight>
                  <a:srgbClr val="FFFF00"/>
                </a:highlight>
              </a:rPr>
              <a:t>εί</a:t>
            </a:r>
            <a:r>
              <a:rPr lang="el-GR" dirty="0"/>
              <a:t> τη ρη</a:t>
            </a:r>
            <a:r>
              <a:rPr lang="el-GR" dirty="0">
                <a:highlight>
                  <a:srgbClr val="FFFF00"/>
                </a:highlight>
              </a:rPr>
              <a:t>χή</a:t>
            </a:r>
            <a:r>
              <a:rPr lang="el-GR" dirty="0"/>
              <a:t> και τη</a:t>
            </a:r>
            <a:r>
              <a:rPr lang="el-GR" dirty="0">
                <a:highlight>
                  <a:srgbClr val="FFFF00"/>
                </a:highlight>
              </a:rPr>
              <a:t>ν</a:t>
            </a:r>
            <a:r>
              <a:rPr lang="el-GR" dirty="0"/>
              <a:t> </a:t>
            </a:r>
            <a:r>
              <a:rPr lang="el-GR" dirty="0">
                <a:highlight>
                  <a:srgbClr val="FFFF00"/>
                </a:highlight>
              </a:rPr>
              <a:t>ή</a:t>
            </a:r>
            <a:r>
              <a:rPr lang="el-GR" dirty="0"/>
              <a:t>μερη, </a:t>
            </a:r>
            <a:br>
              <a:rPr lang="el-GR" dirty="0"/>
            </a:br>
            <a:r>
              <a:rPr lang="el-GR" dirty="0"/>
              <a:t>στη </a:t>
            </a:r>
            <a:r>
              <a:rPr lang="el-GR" dirty="0">
                <a:highlight>
                  <a:srgbClr val="FFFF00"/>
                </a:highlight>
              </a:rPr>
              <a:t>θά</a:t>
            </a:r>
            <a:r>
              <a:rPr lang="el-GR" dirty="0"/>
              <a:t>λασσα ε</a:t>
            </a:r>
            <a:r>
              <a:rPr lang="el-GR" dirty="0">
                <a:highlight>
                  <a:srgbClr val="FFFF00"/>
                </a:highlight>
              </a:rPr>
              <a:t>κεί</a:t>
            </a:r>
            <a:r>
              <a:rPr lang="el-GR" dirty="0"/>
              <a:t> την πλα</a:t>
            </a:r>
            <a:r>
              <a:rPr lang="el-GR" dirty="0">
                <a:highlight>
                  <a:srgbClr val="FFFF00"/>
                </a:highlight>
              </a:rPr>
              <a:t>τιά, </a:t>
            </a:r>
            <a:r>
              <a:rPr lang="el-GR" dirty="0"/>
              <a:t>τη με</a:t>
            </a:r>
            <a:r>
              <a:rPr lang="el-GR" dirty="0">
                <a:highlight>
                  <a:srgbClr val="FFFF00"/>
                </a:highlight>
              </a:rPr>
              <a:t>γά</a:t>
            </a:r>
            <a:r>
              <a:rPr lang="el-GR" dirty="0"/>
              <a:t>λη.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[Τα πρώτα</a:t>
            </a:r>
            <a:r>
              <a:rPr lang="en-US" dirty="0"/>
              <a:t>ǀ </a:t>
            </a:r>
            <a:r>
              <a:rPr lang="el-GR" dirty="0"/>
              <a:t>μου χρόνια</a:t>
            </a:r>
            <a:r>
              <a:rPr lang="en-US" dirty="0"/>
              <a:t> ǀ </a:t>
            </a:r>
            <a:r>
              <a:rPr lang="el-GR" dirty="0"/>
              <a:t>ταξέχα </a:t>
            </a:r>
            <a:r>
              <a:rPr lang="ro-RO" dirty="0"/>
              <a:t>ǀ</a:t>
            </a:r>
            <a:r>
              <a:rPr lang="el-GR" dirty="0"/>
              <a:t> στα </a:t>
            </a:r>
            <a:r>
              <a:rPr lang="el-GR" dirty="0" err="1"/>
              <a:t>τάζη</a:t>
            </a:r>
            <a:r>
              <a:rPr lang="el-GR" dirty="0"/>
              <a:t> </a:t>
            </a:r>
            <a:r>
              <a:rPr lang="ro-RO" dirty="0"/>
              <a:t>ǀ</a:t>
            </a:r>
            <a:r>
              <a:rPr lang="el-GR" dirty="0"/>
              <a:t> σα</a:t>
            </a:r>
          </a:p>
          <a:p>
            <a:pPr marL="0" indent="0">
              <a:buNone/>
            </a:pPr>
            <a:r>
              <a:rPr lang="el-GR" dirty="0"/>
              <a:t>κοντά </a:t>
            </a:r>
            <a:r>
              <a:rPr lang="el-GR" dirty="0" err="1"/>
              <a:t>στ’α</a:t>
            </a:r>
            <a:r>
              <a:rPr lang="en-US" dirty="0"/>
              <a:t> ǀ </a:t>
            </a:r>
            <a:r>
              <a:rPr lang="el-GR" dirty="0" err="1"/>
              <a:t>κρογιάλι</a:t>
            </a:r>
            <a:r>
              <a:rPr lang="el-GR" dirty="0"/>
              <a:t>]</a:t>
            </a:r>
          </a:p>
          <a:p>
            <a:pPr marL="0" indent="0">
              <a:buNone/>
            </a:pPr>
            <a:r>
              <a:rPr lang="el-GR" dirty="0"/>
              <a:t>(Κωστής Παλαμάς, «Μια πίκρα»)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3599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F06034-5C97-4FC5-9BE0-E746F07F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77135" cy="1325563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Είδη στίχων </a:t>
            </a:r>
            <a:br>
              <a:rPr lang="el-GR" b="1" dirty="0"/>
            </a:br>
            <a:r>
              <a:rPr lang="el-GR" b="1" dirty="0" err="1"/>
              <a:t>1α</a:t>
            </a:r>
            <a:r>
              <a:rPr lang="el-GR" b="1" dirty="0"/>
              <a:t>. Ιαμβικός δεκαπεντασύλλαβος ανομοιοκατάληκτος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4E01D1-6E8D-40F8-B34B-9302A013D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255" y="1825624"/>
            <a:ext cx="11574049" cy="475053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dirty="0"/>
              <a:t>Σε πρώιμα δημώδη στιχουργήματα και στα περισσότερα δημοτικά τραγούδια (εθνικός στίχος).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dirty="0"/>
              <a:t>Ο </a:t>
            </a:r>
            <a:r>
              <a:rPr lang="el-GR" b="1" dirty="0"/>
              <a:t>δημοτικός </a:t>
            </a:r>
            <a:r>
              <a:rPr lang="el-GR" b="1" dirty="0" err="1"/>
              <a:t>15σύλλαβος</a:t>
            </a:r>
            <a:r>
              <a:rPr lang="el-GR" b="1" dirty="0"/>
              <a:t> </a:t>
            </a:r>
            <a:r>
              <a:rPr lang="el-GR" dirty="0"/>
              <a:t>είναι συνήθως </a:t>
            </a:r>
            <a:r>
              <a:rPr lang="el-GR" b="1" dirty="0"/>
              <a:t>ιαμβικός</a:t>
            </a:r>
            <a:r>
              <a:rPr lang="el-GR" dirty="0"/>
              <a:t> </a:t>
            </a:r>
            <a:r>
              <a:rPr lang="el-GR" b="1" dirty="0"/>
              <a:t>ανομοιοκατάληκτος.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dirty="0"/>
              <a:t>Υπάρχει </a:t>
            </a:r>
            <a:r>
              <a:rPr lang="el-GR" b="1" dirty="0"/>
              <a:t>σταθερά τόνος στη </a:t>
            </a:r>
            <a:r>
              <a:rPr lang="el-GR" b="1" dirty="0" err="1"/>
              <a:t>14</a:t>
            </a:r>
            <a:r>
              <a:rPr lang="el-GR" b="1" baseline="30000" dirty="0" err="1"/>
              <a:t>η</a:t>
            </a:r>
            <a:r>
              <a:rPr lang="el-GR" b="1" dirty="0"/>
              <a:t> </a:t>
            </a:r>
            <a:r>
              <a:rPr lang="el-GR" dirty="0" err="1"/>
              <a:t>συλλάβη</a:t>
            </a:r>
            <a:r>
              <a:rPr lang="el-GR" dirty="0"/>
              <a:t>, ο στίχος δηλαδή είναι παροξύτονος.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dirty="0"/>
              <a:t>Χωρίζεται σε </a:t>
            </a:r>
            <a:r>
              <a:rPr lang="el-GR" b="1" dirty="0"/>
              <a:t>δύο ημιστίχια (8+7 συλλαβές)</a:t>
            </a: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T</a:t>
            </a:r>
            <a:r>
              <a:rPr lang="el-GR" b="1" dirty="0" err="1"/>
              <a:t>ομή</a:t>
            </a:r>
            <a:r>
              <a:rPr lang="el-GR" dirty="0"/>
              <a:t> </a:t>
            </a:r>
            <a:r>
              <a:rPr lang="el-GR" b="1" dirty="0"/>
              <a:t>μετά την </a:t>
            </a:r>
            <a:r>
              <a:rPr lang="el-GR" b="1" dirty="0" err="1"/>
              <a:t>8η</a:t>
            </a:r>
            <a:r>
              <a:rPr lang="el-GR" b="1" dirty="0"/>
              <a:t> </a:t>
            </a:r>
            <a:r>
              <a:rPr lang="el-GR" dirty="0"/>
              <a:t>συλλαβή.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dirty="0"/>
              <a:t>Στο τέλος του πρώτου ημιστιχίου </a:t>
            </a:r>
            <a:r>
              <a:rPr lang="el-GR" b="1" dirty="0"/>
              <a:t>εναλλάσσεται ο τόνος</a:t>
            </a:r>
            <a:r>
              <a:rPr lang="el-GR" dirty="0"/>
              <a:t> </a:t>
            </a:r>
            <a:r>
              <a:rPr lang="en-US" dirty="0"/>
              <a:t>(</a:t>
            </a:r>
            <a:r>
              <a:rPr lang="el-GR" dirty="0"/>
              <a:t>στην </a:t>
            </a:r>
            <a:r>
              <a:rPr lang="el-GR" dirty="0" err="1"/>
              <a:t>8</a:t>
            </a:r>
            <a:r>
              <a:rPr lang="el-GR" baseline="30000" dirty="0" err="1"/>
              <a:t>η</a:t>
            </a:r>
            <a:r>
              <a:rPr lang="el-GR" dirty="0"/>
              <a:t> ή στην </a:t>
            </a:r>
            <a:r>
              <a:rPr lang="el-GR" dirty="0" err="1"/>
              <a:t>6</a:t>
            </a:r>
            <a:r>
              <a:rPr lang="el-GR" baseline="30000" dirty="0" err="1"/>
              <a:t>η</a:t>
            </a:r>
            <a:r>
              <a:rPr lang="el-GR" dirty="0"/>
              <a:t> συλλαβή).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dirty="0"/>
              <a:t>Μπορεί να ξεκινάει με τροχαίο (αντί για ίαμβο), τόσο στο πρώτο όσο και στο δεύτερο ημιστίχιό του.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7613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D071A7-D1EA-496A-A7A2-CE7DE0C7D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/>
              <a:t>(Παράδειγμα)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B2520C-3EEC-45CB-BFF8-E4608E531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highlight>
                  <a:srgbClr val="FFFF00"/>
                </a:highlight>
              </a:rPr>
              <a:t>Μάνα</a:t>
            </a:r>
            <a:r>
              <a:rPr lang="el-GR" dirty="0"/>
              <a:t> με τους ε</a:t>
            </a:r>
            <a:r>
              <a:rPr lang="el-GR" dirty="0">
                <a:highlight>
                  <a:srgbClr val="00FF00"/>
                </a:highlight>
              </a:rPr>
              <a:t>ννιά</a:t>
            </a:r>
            <a:r>
              <a:rPr lang="el-GR" dirty="0"/>
              <a:t> σου γιους ‖ και με τη μια σου κόρη,</a:t>
            </a:r>
          </a:p>
          <a:p>
            <a:pPr marL="0" indent="0">
              <a:buNone/>
            </a:pPr>
            <a:r>
              <a:rPr lang="el-GR" dirty="0"/>
              <a:t>την κόρη τη μο</a:t>
            </a:r>
            <a:r>
              <a:rPr lang="el-GR" dirty="0">
                <a:highlight>
                  <a:srgbClr val="00FF00"/>
                </a:highlight>
              </a:rPr>
              <a:t>νά</a:t>
            </a:r>
            <a:r>
              <a:rPr lang="el-GR" dirty="0"/>
              <a:t>κριβη ‖ την πολυαγαπημένη,</a:t>
            </a:r>
          </a:p>
          <a:p>
            <a:pPr marL="0" indent="0">
              <a:buNone/>
            </a:pPr>
            <a:r>
              <a:rPr lang="el-GR" dirty="0"/>
              <a:t>την είχες δώδεκα </a:t>
            </a:r>
            <a:r>
              <a:rPr lang="el-GR" dirty="0" err="1"/>
              <a:t>χρο</a:t>
            </a:r>
            <a:r>
              <a:rPr lang="el-GR" dirty="0" err="1">
                <a:highlight>
                  <a:srgbClr val="00FF00"/>
                </a:highlight>
              </a:rPr>
              <a:t>νώ</a:t>
            </a:r>
            <a:r>
              <a:rPr lang="el-GR" dirty="0"/>
              <a:t> ‖ </a:t>
            </a:r>
            <a:r>
              <a:rPr lang="el-GR" dirty="0">
                <a:highlight>
                  <a:srgbClr val="FFFF00"/>
                </a:highlight>
              </a:rPr>
              <a:t>κ' ή</a:t>
            </a:r>
            <a:r>
              <a:rPr lang="el-GR" dirty="0"/>
              <a:t>λιος δε σου την είδε! </a:t>
            </a:r>
          </a:p>
          <a:p>
            <a:pPr marL="0" indent="0">
              <a:buNone/>
            </a:pPr>
            <a:r>
              <a:rPr lang="el-GR" dirty="0"/>
              <a:t>Στα σκοτεινά την </a:t>
            </a:r>
            <a:r>
              <a:rPr lang="el-GR" dirty="0">
                <a:highlight>
                  <a:srgbClr val="00FF00"/>
                </a:highlight>
              </a:rPr>
              <a:t>έ</a:t>
            </a:r>
            <a:r>
              <a:rPr lang="el-GR" dirty="0"/>
              <a:t>λουζε, ‖ </a:t>
            </a:r>
            <a:r>
              <a:rPr lang="el-GR" dirty="0">
                <a:highlight>
                  <a:srgbClr val="FFFF00"/>
                </a:highlight>
              </a:rPr>
              <a:t>στ’ ά</a:t>
            </a:r>
            <a:r>
              <a:rPr lang="el-GR" dirty="0"/>
              <a:t>φεγγα τη χτενίζει, </a:t>
            </a:r>
          </a:p>
          <a:p>
            <a:pPr marL="0" indent="0">
              <a:buNone/>
            </a:pPr>
            <a:r>
              <a:rPr lang="el-GR" dirty="0">
                <a:highlight>
                  <a:srgbClr val="FFFF00"/>
                </a:highlight>
              </a:rPr>
              <a:t>στ’ ά</a:t>
            </a:r>
            <a:r>
              <a:rPr lang="el-GR" dirty="0"/>
              <a:t>στρι και τον αυγερι</a:t>
            </a:r>
            <a:r>
              <a:rPr lang="el-GR" dirty="0">
                <a:highlight>
                  <a:srgbClr val="00FF00"/>
                </a:highlight>
              </a:rPr>
              <a:t>νό</a:t>
            </a:r>
            <a:r>
              <a:rPr lang="el-GR" dirty="0"/>
              <a:t> ‖ </a:t>
            </a:r>
            <a:r>
              <a:rPr lang="el-GR" dirty="0">
                <a:highlight>
                  <a:srgbClr val="FFFF00"/>
                </a:highlight>
              </a:rPr>
              <a:t>έ</a:t>
            </a:r>
            <a:r>
              <a:rPr lang="el-GR" dirty="0"/>
              <a:t>πλεκε τα μαλλιά της.</a:t>
            </a:r>
          </a:p>
          <a:p>
            <a:pPr marL="0" indent="0">
              <a:buNone/>
            </a:pPr>
            <a:r>
              <a:rPr lang="en-US" dirty="0"/>
              <a:t>[…]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1452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FEFB89-1D27-423A-B99E-9ABDCEDC7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549275"/>
          </a:xfrm>
        </p:spPr>
        <p:txBody>
          <a:bodyPr>
            <a:normAutofit fontScale="90000"/>
          </a:bodyPr>
          <a:lstStyle/>
          <a:p>
            <a:r>
              <a:rPr lang="el-GR" b="1"/>
              <a:t>Β) Ιαμβικός 15σύλλαβος ομοιοκατάληκτος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3B8FCA-58C0-4C4F-A3CB-F678EA20D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411" y="1129655"/>
            <a:ext cx="11198268" cy="51001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Με τα έργα της ακμής της κρητικής λογοτεχνίας (τέλος </a:t>
            </a:r>
            <a:r>
              <a:rPr lang="el-GR" dirty="0" err="1"/>
              <a:t>16ου</a:t>
            </a:r>
            <a:r>
              <a:rPr lang="el-GR" dirty="0"/>
              <a:t> και αρχές </a:t>
            </a:r>
            <a:r>
              <a:rPr lang="el-GR" dirty="0" err="1"/>
              <a:t>17ου</a:t>
            </a:r>
            <a:r>
              <a:rPr lang="el-GR" dirty="0"/>
              <a:t> αι.): </a:t>
            </a:r>
            <a:r>
              <a:rPr lang="el-GR" b="1" dirty="0"/>
              <a:t>ομοιοκατάληκτο δεκαπεντασύλλαβο δίστιχο</a:t>
            </a:r>
          </a:p>
          <a:p>
            <a:pPr marL="0" indent="0" algn="ctr">
              <a:buNone/>
            </a:pPr>
            <a:r>
              <a:rPr lang="el-GR" dirty="0"/>
              <a:t>(παράδειγμα)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/>
              <a:t>Tου</a:t>
            </a:r>
            <a:r>
              <a:rPr lang="el-GR" dirty="0"/>
              <a:t> κύκλου τα γυ</a:t>
            </a:r>
            <a:r>
              <a:rPr lang="el-GR" dirty="0">
                <a:highlight>
                  <a:srgbClr val="00FF00"/>
                </a:highlight>
              </a:rPr>
              <a:t>ρί</a:t>
            </a:r>
            <a:r>
              <a:rPr lang="el-GR" dirty="0"/>
              <a:t>σματα ‖ που </a:t>
            </a:r>
            <a:r>
              <a:rPr lang="el-GR" dirty="0" err="1"/>
              <a:t>ανεβοκατεβαίνου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/>
              <a:t>και του τροχού που ώρες ψη</a:t>
            </a:r>
            <a:r>
              <a:rPr lang="el-GR" dirty="0">
                <a:highlight>
                  <a:srgbClr val="00FF00"/>
                </a:highlight>
              </a:rPr>
              <a:t>λά</a:t>
            </a:r>
            <a:r>
              <a:rPr lang="el-GR" dirty="0"/>
              <a:t> ‖ </a:t>
            </a:r>
            <a:r>
              <a:rPr lang="el-GR" dirty="0">
                <a:highlight>
                  <a:srgbClr val="FFFF00"/>
                </a:highlight>
              </a:rPr>
              <a:t>κι ώ</a:t>
            </a:r>
            <a:r>
              <a:rPr lang="el-GR" dirty="0"/>
              <a:t>ρες στα βάθη </a:t>
            </a:r>
            <a:r>
              <a:rPr lang="el-GR" dirty="0" err="1"/>
              <a:t>πηαίνου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/>
              <a:t>και του καιρού τ’ </a:t>
            </a:r>
            <a:r>
              <a:rPr lang="el-GR" dirty="0" err="1"/>
              <a:t>α</a:t>
            </a:r>
            <a:r>
              <a:rPr lang="el-GR" dirty="0" err="1">
                <a:highlight>
                  <a:srgbClr val="00FF00"/>
                </a:highlight>
              </a:rPr>
              <a:t>λλά</a:t>
            </a:r>
            <a:r>
              <a:rPr lang="el-GR" dirty="0" err="1"/>
              <a:t>ματα</a:t>
            </a:r>
            <a:r>
              <a:rPr lang="el-GR" dirty="0"/>
              <a:t> ‖ που </a:t>
            </a:r>
            <a:r>
              <a:rPr lang="el-GR" dirty="0" err="1"/>
              <a:t>αναπαημό</a:t>
            </a:r>
            <a:r>
              <a:rPr lang="el-GR" dirty="0"/>
              <a:t> δεν </a:t>
            </a:r>
            <a:r>
              <a:rPr lang="el-GR" dirty="0" err="1"/>
              <a:t>έχου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/>
              <a:t>μα στο καλό κ' εις το κα</a:t>
            </a:r>
            <a:r>
              <a:rPr lang="el-GR" dirty="0">
                <a:highlight>
                  <a:srgbClr val="00FF00"/>
                </a:highlight>
              </a:rPr>
              <a:t>κό </a:t>
            </a:r>
            <a:r>
              <a:rPr lang="el-GR" dirty="0"/>
              <a:t>‖ περιπατούν και </a:t>
            </a:r>
            <a:r>
              <a:rPr lang="el-GR" dirty="0" err="1"/>
              <a:t>τρέχου</a:t>
            </a:r>
            <a:br>
              <a:rPr lang="el-GR" dirty="0"/>
            </a:br>
            <a:r>
              <a:rPr lang="el-GR" dirty="0"/>
              <a:t>και των </a:t>
            </a:r>
            <a:r>
              <a:rPr lang="el-GR" dirty="0" err="1"/>
              <a:t>αρμάτω</a:t>
            </a:r>
            <a:r>
              <a:rPr lang="el-GR" dirty="0"/>
              <a:t> οι ταραχ</a:t>
            </a:r>
            <a:r>
              <a:rPr lang="el-GR" dirty="0">
                <a:highlight>
                  <a:srgbClr val="00FF00"/>
                </a:highlight>
              </a:rPr>
              <a:t>ές</a:t>
            </a:r>
            <a:r>
              <a:rPr lang="el-GR" dirty="0"/>
              <a:t>, ‖ </a:t>
            </a:r>
            <a:r>
              <a:rPr lang="el-GR" dirty="0">
                <a:highlight>
                  <a:srgbClr val="FFFF00"/>
                </a:highlight>
              </a:rPr>
              <a:t>έ</a:t>
            </a:r>
            <a:r>
              <a:rPr lang="el-GR" dirty="0"/>
              <a:t>χθρητες και τα βάρη,           5</a:t>
            </a:r>
            <a:br>
              <a:rPr lang="el-GR" dirty="0"/>
            </a:br>
            <a:r>
              <a:rPr lang="el-GR" dirty="0"/>
              <a:t>του Έρωτα η </a:t>
            </a:r>
            <a:r>
              <a:rPr lang="el-GR" dirty="0" err="1"/>
              <a:t>ε</a:t>
            </a:r>
            <a:r>
              <a:rPr lang="el-GR" dirty="0" err="1">
                <a:highlight>
                  <a:srgbClr val="00FF00"/>
                </a:highlight>
              </a:rPr>
              <a:t>μπό</a:t>
            </a:r>
            <a:r>
              <a:rPr lang="el-GR" dirty="0" err="1"/>
              <a:t>ρεση</a:t>
            </a:r>
            <a:r>
              <a:rPr lang="el-GR" dirty="0"/>
              <a:t> ‖ και της </a:t>
            </a:r>
            <a:r>
              <a:rPr lang="el-GR" dirty="0" err="1"/>
              <a:t>φιλιάς</a:t>
            </a:r>
            <a:r>
              <a:rPr lang="el-GR" dirty="0"/>
              <a:t> η χάρη,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/>
              <a:t>Αυτάνα</a:t>
            </a:r>
            <a:r>
              <a:rPr lang="el-GR" dirty="0"/>
              <a:t> μ’ </a:t>
            </a:r>
            <a:r>
              <a:rPr lang="el-GR" dirty="0" err="1"/>
              <a:t>εκι</a:t>
            </a:r>
            <a:r>
              <a:rPr lang="el-GR" dirty="0" err="1">
                <a:highlight>
                  <a:srgbClr val="00FF00"/>
                </a:highlight>
              </a:rPr>
              <a:t>νή</a:t>
            </a:r>
            <a:r>
              <a:rPr lang="el-GR" dirty="0" err="1"/>
              <a:t>σασι</a:t>
            </a:r>
            <a:r>
              <a:rPr lang="el-GR" dirty="0"/>
              <a:t> ‖ τη σήμερον ημέρα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/>
              <a:t>ν’ </a:t>
            </a:r>
            <a:r>
              <a:rPr lang="el-GR" dirty="0" err="1"/>
              <a:t>αναθιβάλω</a:t>
            </a:r>
            <a:r>
              <a:rPr lang="el-GR" dirty="0"/>
              <a:t> και να </a:t>
            </a:r>
            <a:r>
              <a:rPr lang="el-GR" dirty="0">
                <a:highlight>
                  <a:srgbClr val="00FF00"/>
                </a:highlight>
              </a:rPr>
              <a:t>πω</a:t>
            </a:r>
            <a:r>
              <a:rPr lang="el-GR" dirty="0"/>
              <a:t> ‖ τα κάμαν και τα </a:t>
            </a:r>
            <a:r>
              <a:rPr lang="el-GR" dirty="0" err="1"/>
              <a:t>φέρα</a:t>
            </a:r>
            <a:endParaRPr lang="el-G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/>
              <a:t>σ’ μια κόρη κ’ έναν </a:t>
            </a:r>
            <a:r>
              <a:rPr lang="el-GR" dirty="0">
                <a:highlight>
                  <a:srgbClr val="00FF00"/>
                </a:highlight>
              </a:rPr>
              <a:t>ά</a:t>
            </a:r>
            <a:r>
              <a:rPr lang="el-GR" dirty="0"/>
              <a:t>γουρο ‖ που </a:t>
            </a:r>
            <a:r>
              <a:rPr lang="el-GR" dirty="0" err="1"/>
              <a:t>μπερδευτήκα</a:t>
            </a:r>
            <a:r>
              <a:rPr lang="el-GR" dirty="0"/>
              <a:t> ομάδι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/>
              <a:t>σε μια </a:t>
            </a:r>
            <a:r>
              <a:rPr lang="el-GR" dirty="0" err="1"/>
              <a:t>φιλιάν</a:t>
            </a:r>
            <a:r>
              <a:rPr lang="el-GR" dirty="0"/>
              <a:t> α</a:t>
            </a:r>
            <a:r>
              <a:rPr lang="el-GR" dirty="0">
                <a:highlight>
                  <a:srgbClr val="00FF00"/>
                </a:highlight>
              </a:rPr>
              <a:t>μά</a:t>
            </a:r>
            <a:r>
              <a:rPr lang="el-GR" dirty="0"/>
              <a:t>λαγη, ‖ με δίχως </a:t>
            </a:r>
            <a:r>
              <a:rPr lang="el-GR" dirty="0" err="1"/>
              <a:t>ασκημάδι</a:t>
            </a:r>
            <a:r>
              <a:rPr lang="el-GR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l-G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/>
              <a:t>(</a:t>
            </a:r>
            <a:r>
              <a:rPr lang="el-GR" dirty="0" err="1"/>
              <a:t>Βιτσέντζος</a:t>
            </a:r>
            <a:r>
              <a:rPr lang="el-GR" dirty="0"/>
              <a:t> Κορνάρος, </a:t>
            </a:r>
            <a:r>
              <a:rPr lang="el-GR" i="1" dirty="0" err="1"/>
              <a:t>Ερωτόκριτος</a:t>
            </a:r>
            <a:r>
              <a:rPr lang="el-GR" dirty="0"/>
              <a:t>, Α, 1-10)</a:t>
            </a:r>
          </a:p>
        </p:txBody>
      </p:sp>
    </p:spTree>
    <p:extLst>
      <p:ext uri="{BB962C8B-B14F-4D97-AF65-F5344CB8AC3E}">
        <p14:creationId xmlns:p14="http://schemas.microsoft.com/office/powerpoint/2010/main" val="1565251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63255" y="365126"/>
            <a:ext cx="11448789" cy="787269"/>
          </a:xfrm>
        </p:spPr>
        <p:txBody>
          <a:bodyPr/>
          <a:lstStyle/>
          <a:p>
            <a:r>
              <a:rPr lang="el-GR" dirty="0"/>
              <a:t>Ιαμβικός </a:t>
            </a:r>
            <a:r>
              <a:rPr lang="el-GR" dirty="0" err="1"/>
              <a:t>15σύλλαβος</a:t>
            </a:r>
            <a:r>
              <a:rPr lang="el-GR" dirty="0"/>
              <a:t>. Ανανέωση 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38411" y="1152395"/>
            <a:ext cx="11523945" cy="5501623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Για την ανανέωση χρησιμοποιήθηκαν:</a:t>
            </a:r>
          </a:p>
          <a:p>
            <a:r>
              <a:rPr lang="el-GR" b="1" dirty="0"/>
              <a:t>Κατάργηση της τομής έπειτα από την </a:t>
            </a:r>
            <a:r>
              <a:rPr lang="el-GR" b="1" dirty="0" err="1"/>
              <a:t>8</a:t>
            </a:r>
            <a:r>
              <a:rPr lang="el-GR" b="1" baseline="30000" dirty="0" err="1"/>
              <a:t>η</a:t>
            </a:r>
            <a:r>
              <a:rPr lang="el-GR" b="1" dirty="0"/>
              <a:t> συλλαβή</a:t>
            </a:r>
          </a:p>
          <a:p>
            <a:pPr marL="0" indent="0">
              <a:buNone/>
            </a:pPr>
            <a:r>
              <a:rPr lang="el-GR" i="1" dirty="0"/>
              <a:t>στα μέτωπα των Πυραμίδων </a:t>
            </a:r>
            <a:r>
              <a:rPr lang="ro-RO" dirty="0">
                <a:highlight>
                  <a:srgbClr val="FFFF00"/>
                </a:highlight>
              </a:rPr>
              <a:t>ǀ</a:t>
            </a:r>
            <a:r>
              <a:rPr lang="el-GR" dirty="0">
                <a:highlight>
                  <a:srgbClr val="FFFF00"/>
                </a:highlight>
              </a:rPr>
              <a:t> </a:t>
            </a:r>
            <a:r>
              <a:rPr lang="el-GR" i="1" dirty="0"/>
              <a:t>και των Παρθενώνων </a:t>
            </a:r>
            <a:r>
              <a:rPr lang="el-GR" dirty="0"/>
              <a:t>(Κ. Παλαμάς, «Τα εκατόχρονα του </a:t>
            </a:r>
            <a:r>
              <a:rPr lang="el-GR" dirty="0" err="1"/>
              <a:t>Ουγκώ</a:t>
            </a:r>
            <a:r>
              <a:rPr lang="el-GR" dirty="0"/>
              <a:t>»)</a:t>
            </a:r>
          </a:p>
          <a:p>
            <a:r>
              <a:rPr lang="el-GR" b="1" dirty="0"/>
              <a:t>Παρατονισμός μερικών μονών συλλαβών και πέρα από την πρώτη (κάθε ημιστιχίου)</a:t>
            </a:r>
          </a:p>
          <a:p>
            <a:pPr marL="0" indent="0">
              <a:buNone/>
            </a:pPr>
            <a:r>
              <a:rPr lang="el-GR" dirty="0"/>
              <a:t>κυβε</a:t>
            </a:r>
            <a:r>
              <a:rPr lang="el-GR" dirty="0">
                <a:highlight>
                  <a:srgbClr val="FFFF00"/>
                </a:highlight>
              </a:rPr>
              <a:t>ρνή</a:t>
            </a:r>
            <a:r>
              <a:rPr lang="el-GR" dirty="0"/>
              <a:t>της ο Στοχασμός, κριτής η Περηφάνια (Κ. Παλαμάς, «Η φλογέρα του βασιλιά»)</a:t>
            </a:r>
          </a:p>
          <a:p>
            <a:pPr marL="0" indent="0">
              <a:buNone/>
            </a:pPr>
            <a:r>
              <a:rPr lang="el-GR" dirty="0"/>
              <a:t>χώρες καρδιές από παντού μια ψυ</a:t>
            </a:r>
            <a:r>
              <a:rPr lang="el-GR" dirty="0">
                <a:highlight>
                  <a:srgbClr val="FFFF00"/>
                </a:highlight>
              </a:rPr>
              <a:t>χή </a:t>
            </a:r>
            <a:r>
              <a:rPr lang="el-GR" dirty="0"/>
              <a:t>σ’ ένα κάστρο (Κ. Παλαμάς, «Το τραγούδι των προσφύγων»)</a:t>
            </a:r>
          </a:p>
          <a:p>
            <a:r>
              <a:rPr lang="el-GR" b="1" dirty="0"/>
              <a:t>Απελευθέρωση νοηματικής και συντακτικής ενότητας πέρα από το πλαίσιο του στίχου / ημιστιχίου</a:t>
            </a:r>
          </a:p>
          <a:p>
            <a:pPr marL="0" indent="0">
              <a:buNone/>
            </a:pPr>
            <a:r>
              <a:rPr lang="el-GR" dirty="0"/>
              <a:t>Γίνε </a:t>
            </a:r>
            <a:r>
              <a:rPr lang="el-GR" dirty="0" err="1"/>
              <a:t>οργοτόμος</a:t>
            </a:r>
            <a:r>
              <a:rPr lang="el-GR" dirty="0"/>
              <a:t>, φυτευτής, </a:t>
            </a:r>
            <a:r>
              <a:rPr lang="en-US" dirty="0"/>
              <a:t>ǀ</a:t>
            </a:r>
            <a:r>
              <a:rPr lang="el-GR" dirty="0"/>
              <a:t> </a:t>
            </a:r>
            <a:r>
              <a:rPr lang="el-GR" dirty="0" err="1"/>
              <a:t>διαφεντευτής</a:t>
            </a:r>
            <a:r>
              <a:rPr lang="el-GR" dirty="0"/>
              <a:t>. Κι αν είναι</a:t>
            </a:r>
          </a:p>
          <a:p>
            <a:pPr marL="0" indent="0">
              <a:buNone/>
            </a:pPr>
            <a:r>
              <a:rPr lang="el-GR" dirty="0"/>
              <a:t>κι έρθουνε χρόνια δίσεχτα,</a:t>
            </a:r>
            <a:r>
              <a:rPr lang="en-US" dirty="0"/>
              <a:t> ǀ</a:t>
            </a:r>
            <a:r>
              <a:rPr lang="el-GR" dirty="0"/>
              <a:t> πέσουν καιροί οργισμένοι,</a:t>
            </a:r>
          </a:p>
          <a:p>
            <a:pPr marL="0" indent="0">
              <a:buNone/>
            </a:pPr>
            <a:r>
              <a:rPr lang="el-GR" dirty="0"/>
              <a:t>κι όσα πουλιά, μισέψουνε </a:t>
            </a:r>
            <a:r>
              <a:rPr lang="en-US" dirty="0"/>
              <a:t>ǀ </a:t>
            </a:r>
            <a:r>
              <a:rPr lang="el-GR" dirty="0"/>
              <a:t>σκιασμένα, κι όσα δέντρα,</a:t>
            </a:r>
          </a:p>
          <a:p>
            <a:pPr marL="0" indent="0">
              <a:buNone/>
            </a:pPr>
            <a:r>
              <a:rPr lang="el-GR" dirty="0"/>
              <a:t>για </a:t>
            </a:r>
            <a:r>
              <a:rPr lang="el-GR" dirty="0" err="1"/>
              <a:t>τίποτ</a:t>
            </a:r>
            <a:r>
              <a:rPr lang="el-GR" dirty="0"/>
              <a:t>’ άλλο δε φελάν </a:t>
            </a:r>
            <a:r>
              <a:rPr lang="en-US" dirty="0"/>
              <a:t>ǀ </a:t>
            </a:r>
            <a:r>
              <a:rPr lang="el-GR" dirty="0"/>
              <a:t>παρά για μετερίζια (Κ. Παλαμάς, «Οι πατέρες»)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698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1436E8-3301-49EA-8421-5A6DEEA0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45" y="365125"/>
            <a:ext cx="11788726" cy="535207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(</a:t>
            </a:r>
            <a:r>
              <a:rPr lang="el-GR" b="1" dirty="0" err="1"/>
              <a:t>Ιταλογενής</a:t>
            </a:r>
            <a:r>
              <a:rPr lang="el-GR" b="1" dirty="0"/>
              <a:t>) Επτασύλλαβος στίχος και </a:t>
            </a:r>
            <a:r>
              <a:rPr lang="el-GR" b="1" dirty="0" err="1"/>
              <a:t>καλβική</a:t>
            </a:r>
            <a:r>
              <a:rPr lang="el-GR" b="1" dirty="0"/>
              <a:t> στροφή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3BA098-9F52-45E3-9ACE-C08A68266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1463040"/>
            <a:ext cx="11507372" cy="5190977"/>
          </a:xfrm>
        </p:spPr>
        <p:txBody>
          <a:bodyPr>
            <a:normAutofit/>
          </a:bodyPr>
          <a:lstStyle/>
          <a:p>
            <a:r>
              <a:rPr lang="el-GR" dirty="0"/>
              <a:t>Ο επτασύλλαβος στίχος που καλλιεργήθηκε στα Επτάνησα έλκει την καταγωγή του από την ιταλική ποίηση </a:t>
            </a:r>
          </a:p>
          <a:p>
            <a:r>
              <a:rPr lang="el-GR" dirty="0"/>
              <a:t>Ο </a:t>
            </a:r>
            <a:r>
              <a:rPr lang="el-GR" b="1" dirty="0"/>
              <a:t>τόνος</a:t>
            </a:r>
            <a:r>
              <a:rPr lang="el-GR" dirty="0"/>
              <a:t> </a:t>
            </a:r>
            <a:r>
              <a:rPr lang="el-GR" b="1" dirty="0"/>
              <a:t>πάντα </a:t>
            </a:r>
            <a:r>
              <a:rPr lang="el-GR" dirty="0"/>
              <a:t>στην </a:t>
            </a:r>
            <a:r>
              <a:rPr lang="el-GR" b="1" dirty="0"/>
              <a:t>έκτη συλλαβή</a:t>
            </a:r>
            <a:r>
              <a:rPr lang="el-GR" dirty="0"/>
              <a:t>. Έτσι, (ιαμβικός) επτασύλλαβος είναι ο στίχος που : </a:t>
            </a:r>
          </a:p>
          <a:p>
            <a:pPr marL="0" indent="0">
              <a:buNone/>
            </a:pPr>
            <a:r>
              <a:rPr lang="el-GR" dirty="0"/>
              <a:t>τονίζεται στην έκτη συλλαβή και αποτελείται από 6 συλλαβές (οξύτονος)</a:t>
            </a:r>
          </a:p>
          <a:p>
            <a:pPr marL="0" indent="0">
              <a:buNone/>
            </a:pPr>
            <a:r>
              <a:rPr lang="el-GR" dirty="0"/>
              <a:t>ή τονίζεται στην έκτη συλλαβή και αποτελείται από 7 συλλαβές (παροξύτονος)</a:t>
            </a:r>
          </a:p>
          <a:p>
            <a:pPr marL="0" indent="0">
              <a:buNone/>
            </a:pPr>
            <a:r>
              <a:rPr lang="el-GR" dirty="0"/>
              <a:t>ή τονίζεται στην έκτη συλλαβή και αποτελείται από 8 συλλαβές (προπαροξύτονος)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1327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87A346-D4BD-4CF0-84C1-6428C41DB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358"/>
          </a:xfrm>
        </p:spPr>
        <p:txBody>
          <a:bodyPr/>
          <a:lstStyle/>
          <a:p>
            <a:pPr algn="ctr"/>
            <a:r>
              <a:rPr lang="el-GR" dirty="0"/>
              <a:t>(παράδειγμα ιαμβικού </a:t>
            </a:r>
            <a:r>
              <a:rPr lang="el-GR" dirty="0" err="1"/>
              <a:t>7σύλλαβου</a:t>
            </a:r>
            <a:r>
              <a:rPr lang="el-GR" dirty="0"/>
              <a:t> στίχου)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415A4C-877F-477F-B7DD-95304F7BB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Χριστός </a:t>
            </a:r>
            <a:r>
              <a:rPr lang="el-GR" dirty="0" err="1"/>
              <a:t>ανέστη</a:t>
            </a:r>
            <a:r>
              <a:rPr lang="el-GR" dirty="0"/>
              <a:t> </a:t>
            </a:r>
            <a:r>
              <a:rPr lang="el-GR" dirty="0" err="1"/>
              <a:t>ε</a:t>
            </a:r>
            <a:r>
              <a:rPr lang="el-GR" dirty="0" err="1">
                <a:highlight>
                  <a:srgbClr val="00FF00"/>
                </a:highlight>
              </a:rPr>
              <a:t>ψά-</a:t>
            </a:r>
            <a:r>
              <a:rPr lang="el-GR" dirty="0" err="1"/>
              <a:t>λλα-νε</a:t>
            </a:r>
            <a:r>
              <a:rPr lang="el-GR" dirty="0"/>
              <a:t>       [8 συλλαβές, τόνος στην </a:t>
            </a:r>
            <a:r>
              <a:rPr lang="el-GR" dirty="0" err="1"/>
              <a:t>6</a:t>
            </a:r>
            <a:r>
              <a:rPr lang="el-GR" baseline="30000" dirty="0" err="1"/>
              <a:t>η</a:t>
            </a:r>
            <a:r>
              <a:rPr lang="el-GR" dirty="0"/>
              <a:t>]</a:t>
            </a:r>
          </a:p>
          <a:p>
            <a:pPr marL="0" indent="0">
              <a:buNone/>
            </a:pPr>
            <a:r>
              <a:rPr lang="el-GR" dirty="0"/>
              <a:t>Με τα χρυσά τους </a:t>
            </a:r>
            <a:r>
              <a:rPr lang="el-GR" dirty="0" err="1">
                <a:highlight>
                  <a:srgbClr val="00FF00"/>
                </a:highlight>
              </a:rPr>
              <a:t>χεί-</a:t>
            </a:r>
            <a:r>
              <a:rPr lang="el-GR" dirty="0" err="1"/>
              <a:t>λη</a:t>
            </a:r>
            <a:r>
              <a:rPr lang="el-GR" dirty="0"/>
              <a:t>,           [7 συλλαβές, τόνος στην </a:t>
            </a:r>
            <a:r>
              <a:rPr lang="el-GR" dirty="0" err="1"/>
              <a:t>6</a:t>
            </a:r>
            <a:r>
              <a:rPr lang="el-GR" baseline="30000" dirty="0" err="1"/>
              <a:t>η</a:t>
            </a:r>
            <a:r>
              <a:rPr lang="el-GR" dirty="0"/>
              <a:t>]</a:t>
            </a:r>
          </a:p>
          <a:p>
            <a:pPr marL="0" indent="0">
              <a:buNone/>
            </a:pPr>
            <a:r>
              <a:rPr lang="el-GR" dirty="0"/>
              <a:t>Χριστός </a:t>
            </a:r>
            <a:r>
              <a:rPr lang="el-GR" dirty="0" err="1"/>
              <a:t>ανέστη</a:t>
            </a:r>
            <a:r>
              <a:rPr lang="el-GR" dirty="0"/>
              <a:t> </a:t>
            </a:r>
            <a:r>
              <a:rPr lang="el-GR" dirty="0" err="1"/>
              <a:t>ε</a:t>
            </a:r>
            <a:r>
              <a:rPr lang="el-GR" dirty="0" err="1">
                <a:highlight>
                  <a:srgbClr val="00FF00"/>
                </a:highlight>
              </a:rPr>
              <a:t>κά</a:t>
            </a:r>
            <a:r>
              <a:rPr lang="el-GR" dirty="0">
                <a:highlight>
                  <a:srgbClr val="00FF00"/>
                </a:highlight>
              </a:rPr>
              <a:t>-</a:t>
            </a:r>
            <a:r>
              <a:rPr lang="el-GR" dirty="0"/>
              <a:t>να-</a:t>
            </a:r>
            <a:r>
              <a:rPr lang="el-GR" dirty="0" err="1"/>
              <a:t>νε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Κι αστράφτανε σαν </a:t>
            </a:r>
            <a:r>
              <a:rPr lang="el-GR" dirty="0">
                <a:highlight>
                  <a:srgbClr val="00FF00"/>
                </a:highlight>
              </a:rPr>
              <a:t>ή-</a:t>
            </a:r>
            <a:r>
              <a:rPr lang="el-GR" dirty="0" err="1"/>
              <a:t>λιοι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Και λόγια </a:t>
            </a:r>
            <a:r>
              <a:rPr lang="el-GR" dirty="0" err="1"/>
              <a:t>ετραγου</a:t>
            </a:r>
            <a:r>
              <a:rPr lang="el-GR" dirty="0" err="1">
                <a:highlight>
                  <a:srgbClr val="00FF00"/>
                </a:highlight>
              </a:rPr>
              <a:t>δού</a:t>
            </a:r>
            <a:r>
              <a:rPr lang="el-GR" dirty="0">
                <a:highlight>
                  <a:srgbClr val="00FF00"/>
                </a:highlight>
              </a:rPr>
              <a:t>-</a:t>
            </a:r>
            <a:r>
              <a:rPr lang="el-GR" dirty="0"/>
              <a:t>σα-</a:t>
            </a:r>
            <a:r>
              <a:rPr lang="el-GR" dirty="0" err="1"/>
              <a:t>νε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Εγκάρδια και θε</a:t>
            </a:r>
            <a:r>
              <a:rPr lang="el-GR" dirty="0">
                <a:highlight>
                  <a:srgbClr val="00FF00"/>
                </a:highlight>
              </a:rPr>
              <a:t>ρμά</a:t>
            </a:r>
            <a:r>
              <a:rPr lang="el-GR" dirty="0"/>
              <a:t>.                   [6 συλλαβές, τόνος στην </a:t>
            </a:r>
            <a:r>
              <a:rPr lang="el-GR" dirty="0" err="1"/>
              <a:t>6</a:t>
            </a:r>
            <a:r>
              <a:rPr lang="el-GR" baseline="30000" dirty="0" err="1"/>
              <a:t>η</a:t>
            </a:r>
            <a:r>
              <a:rPr lang="el-GR" dirty="0"/>
              <a:t>]</a:t>
            </a:r>
          </a:p>
          <a:p>
            <a:pPr marL="0" indent="0">
              <a:buNone/>
            </a:pPr>
            <a:r>
              <a:rPr lang="el-GR" dirty="0"/>
              <a:t>(Δ. Σολωμός, «Εις </a:t>
            </a:r>
            <a:r>
              <a:rPr lang="el-GR" dirty="0" err="1"/>
              <a:t>μοναχήν</a:t>
            </a:r>
            <a:r>
              <a:rPr lang="el-GR" dirty="0"/>
              <a:t>»)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4714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697"/>
          </a:xfrm>
        </p:spPr>
        <p:txBody>
          <a:bodyPr/>
          <a:lstStyle/>
          <a:p>
            <a:pPr algn="ctr"/>
            <a:r>
              <a:rPr lang="el-GR" dirty="0" err="1"/>
              <a:t>Καλβική</a:t>
            </a:r>
            <a:r>
              <a:rPr lang="el-GR" dirty="0"/>
              <a:t> στροφή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22031" y="1209822"/>
            <a:ext cx="11577711" cy="5542669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Ανδρέας Κάλβος (1792-1869). Δύο ποιητικές συλλογές (10 και 10) ωδών: </a:t>
            </a:r>
            <a:r>
              <a:rPr lang="el-GR" i="1" dirty="0"/>
              <a:t>Η Λύρα</a:t>
            </a:r>
            <a:r>
              <a:rPr lang="el-GR" dirty="0"/>
              <a:t>, 1824 και </a:t>
            </a:r>
            <a:r>
              <a:rPr lang="el-GR" i="1" dirty="0" err="1"/>
              <a:t>Νέαι</a:t>
            </a:r>
            <a:r>
              <a:rPr lang="el-GR" i="1" dirty="0"/>
              <a:t> </a:t>
            </a:r>
            <a:r>
              <a:rPr lang="el-GR" i="1" dirty="0" err="1"/>
              <a:t>Ωδαί</a:t>
            </a:r>
            <a:r>
              <a:rPr lang="el-GR" i="1" dirty="0"/>
              <a:t> –Λυρικά</a:t>
            </a:r>
            <a:r>
              <a:rPr lang="el-GR" dirty="0"/>
              <a:t>, 1826. Η </a:t>
            </a:r>
            <a:r>
              <a:rPr lang="el-GR" dirty="0" err="1"/>
              <a:t>καλβική</a:t>
            </a:r>
            <a:r>
              <a:rPr lang="el-GR" dirty="0"/>
              <a:t> στροφή είναι επινόηση του Κάλβου.</a:t>
            </a:r>
          </a:p>
          <a:p>
            <a:r>
              <a:rPr lang="el-GR" dirty="0"/>
              <a:t>Στόχος η απελευθέρωση «από την βαρβαρότητα των ομοιοκαταληξιών».</a:t>
            </a:r>
          </a:p>
          <a:p>
            <a:r>
              <a:rPr lang="el-GR" dirty="0"/>
              <a:t>Η μετρική μορφή στοχεύει στην «</a:t>
            </a:r>
            <a:r>
              <a:rPr lang="el-GR" dirty="0" err="1"/>
              <a:t>πολύτροπον</a:t>
            </a:r>
            <a:r>
              <a:rPr lang="el-GR" dirty="0"/>
              <a:t> </a:t>
            </a:r>
            <a:r>
              <a:rPr lang="el-GR" dirty="0" err="1"/>
              <a:t>αρμονίαν</a:t>
            </a:r>
            <a:r>
              <a:rPr lang="el-GR" dirty="0"/>
              <a:t>».</a:t>
            </a:r>
          </a:p>
          <a:p>
            <a:r>
              <a:rPr lang="el-GR" dirty="0"/>
              <a:t>Οι στίχοι συνίστανται «εκ συνιζήσεων και τόνων»</a:t>
            </a:r>
          </a:p>
          <a:p>
            <a:r>
              <a:rPr lang="el-GR" b="1" dirty="0"/>
              <a:t>Πεντάστιχη</a:t>
            </a:r>
            <a:r>
              <a:rPr lang="el-GR" dirty="0"/>
              <a:t> στροφή, </a:t>
            </a:r>
            <a:r>
              <a:rPr lang="el-GR" b="1" dirty="0"/>
              <a:t>χωρίς</a:t>
            </a:r>
            <a:r>
              <a:rPr lang="el-GR" dirty="0"/>
              <a:t> ομοιοκαταληξία, συντιθέμενη από 4 επτασύλλαβους και 1 τελικό πεντασύλλαβο σταθερά παροξύτονο («επτασύλλαβοι με </a:t>
            </a:r>
            <a:r>
              <a:rPr lang="el-GR" dirty="0" err="1"/>
              <a:t>πρόσθεσιν</a:t>
            </a:r>
            <a:r>
              <a:rPr lang="el-GR" dirty="0"/>
              <a:t> πεντασυλλάβου»).</a:t>
            </a:r>
          </a:p>
          <a:p>
            <a:pPr marL="0" indent="0">
              <a:buNone/>
            </a:pPr>
            <a:r>
              <a:rPr lang="el-GR" dirty="0" err="1"/>
              <a:t>Ήκουον</a:t>
            </a:r>
            <a:r>
              <a:rPr lang="el-GR" dirty="0"/>
              <a:t> μόνον οι κύκλοι</a:t>
            </a:r>
          </a:p>
          <a:p>
            <a:pPr marL="0" indent="0">
              <a:buNone/>
            </a:pPr>
            <a:r>
              <a:rPr lang="el-GR" dirty="0"/>
              <a:t>των ουρανών, την </a:t>
            </a:r>
            <a:r>
              <a:rPr lang="el-GR" dirty="0" err="1"/>
              <a:t>σύμφωνον</a:t>
            </a:r>
            <a:endParaRPr lang="el-GR" dirty="0"/>
          </a:p>
          <a:p>
            <a:pPr marL="0" indent="0">
              <a:buNone/>
            </a:pPr>
            <a:r>
              <a:rPr lang="el-GR" dirty="0" err="1"/>
              <a:t>θεόπνευστον</a:t>
            </a:r>
            <a:r>
              <a:rPr lang="el-GR" dirty="0"/>
              <a:t> </a:t>
            </a:r>
            <a:r>
              <a:rPr lang="el-GR" dirty="0" err="1"/>
              <a:t>ωδήν</a:t>
            </a:r>
            <a:r>
              <a:rPr lang="el-GR" dirty="0"/>
              <a:t>,</a:t>
            </a:r>
          </a:p>
          <a:p>
            <a:pPr marL="0" indent="0">
              <a:buNone/>
            </a:pPr>
            <a:r>
              <a:rPr lang="el-GR" dirty="0"/>
              <a:t>και τον αέρα </a:t>
            </a:r>
            <a:r>
              <a:rPr lang="el-GR" dirty="0" err="1"/>
              <a:t>ακίνητον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                είχε η γαλήνη.</a:t>
            </a:r>
          </a:p>
          <a:p>
            <a:pPr marL="0" indent="0">
              <a:buNone/>
            </a:pPr>
            <a:r>
              <a:rPr lang="el-GR" dirty="0"/>
              <a:t>(Α. Κάλβος, «Εις Μούσας», </a:t>
            </a:r>
            <a:r>
              <a:rPr lang="el-GR" dirty="0" err="1"/>
              <a:t>ις</a:t>
            </a:r>
            <a:r>
              <a:rPr lang="el-GR" dirty="0"/>
              <a:t>, 76-80)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625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40B4CA-763B-4DE9-841A-4FB1F7313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658" y="350729"/>
            <a:ext cx="10515600" cy="526093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>
                <a:solidFill>
                  <a:srgbClr val="FF0000"/>
                </a:solidFill>
              </a:rPr>
              <a:t>Στίχος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8BB7F8-C25D-4B4A-9F15-9F6D8F5DB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12" y="1125414"/>
            <a:ext cx="11837095" cy="51751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/>
              <a:t>Στίχος</a:t>
            </a:r>
            <a:r>
              <a:rPr lang="el-GR" dirty="0"/>
              <a:t> είναι η τυπογραφικά καθορισμένη αράδα (γραμμή) ενός ποιήματος. </a:t>
            </a:r>
          </a:p>
          <a:p>
            <a:pPr marL="0" indent="0">
              <a:buNone/>
            </a:pPr>
            <a:r>
              <a:rPr lang="el-GR" b="1" dirty="0"/>
              <a:t>Ανάλογα με τον αριθμό των συλλαβών: </a:t>
            </a:r>
            <a:r>
              <a:rPr lang="el-GR" dirty="0"/>
              <a:t>πεντασύλλαβος, επτασύλλαβος, οκτασύλλαβος, ενδεκασύλλαβος, δεκαπεντασύλλαβος κτλ. </a:t>
            </a:r>
          </a:p>
          <a:p>
            <a:pPr marL="0" indent="0">
              <a:buNone/>
            </a:pPr>
            <a:r>
              <a:rPr lang="el-GR" b="1" dirty="0"/>
              <a:t>Ανάλογα με το μέτρο του:</a:t>
            </a:r>
            <a:r>
              <a:rPr lang="el-GR" dirty="0"/>
              <a:t> ιαμβικός, τροχαϊκός, δακτυλικός, </a:t>
            </a:r>
            <a:r>
              <a:rPr lang="el-GR" dirty="0" err="1"/>
              <a:t>μεσοτονικός</a:t>
            </a:r>
            <a:r>
              <a:rPr lang="el-GR" dirty="0"/>
              <a:t>, αναπαιστικός.</a:t>
            </a:r>
          </a:p>
          <a:p>
            <a:pPr marL="0" indent="0">
              <a:buNone/>
            </a:pPr>
            <a:r>
              <a:rPr lang="el-GR" b="1" dirty="0"/>
              <a:t>Ανάλογα με το αν έχει ή όχι ομοιοκαταληξία</a:t>
            </a:r>
            <a:r>
              <a:rPr lang="el-GR" dirty="0"/>
              <a:t>: ομοιοκατάληκτος ή ανομοιοκατάληκτος. </a:t>
            </a:r>
          </a:p>
          <a:p>
            <a:pPr marL="0" indent="0">
              <a:buNone/>
            </a:pPr>
            <a:r>
              <a:rPr lang="el-GR" b="1" dirty="0"/>
              <a:t>Ανάλογα με τον αριθμό των συλλαβών στον τελευταίο μετρικό </a:t>
            </a:r>
            <a:r>
              <a:rPr lang="el-GR" b="1" dirty="0" err="1"/>
              <a:t>πόδα</a:t>
            </a:r>
            <a:r>
              <a:rPr lang="el-GR" dirty="0"/>
              <a:t>: ακατάληκτος (πλήρης ο τελευταίος μετρικός </a:t>
            </a:r>
            <a:r>
              <a:rPr lang="el-GR" dirty="0" err="1"/>
              <a:t>πόδας</a:t>
            </a:r>
            <a:r>
              <a:rPr lang="el-GR" dirty="0"/>
              <a:t>) καταληκτικός (λιγότερες συλλαβές)</a:t>
            </a:r>
          </a:p>
          <a:p>
            <a:pPr marL="0" indent="0">
              <a:buNone/>
            </a:pPr>
            <a:r>
              <a:rPr lang="el-GR" dirty="0"/>
              <a:t>(παράδειγμα)        </a:t>
            </a:r>
            <a:r>
              <a:rPr lang="el-GR" i="1" dirty="0"/>
              <a:t>Σαράντα πέντε </a:t>
            </a:r>
            <a:r>
              <a:rPr lang="el-GR" i="1" dirty="0" err="1"/>
              <a:t>μάστοροι</a:t>
            </a:r>
            <a:r>
              <a:rPr lang="el-GR" i="1" dirty="0"/>
              <a:t> κι εξήντα </a:t>
            </a:r>
            <a:r>
              <a:rPr lang="el-GR" i="1" dirty="0" err="1"/>
              <a:t>μαθητάδες</a:t>
            </a:r>
            <a:endParaRPr lang="el-GR" i="1" dirty="0"/>
          </a:p>
          <a:p>
            <a:pPr marL="0" indent="0" algn="ctr">
              <a:buNone/>
            </a:pPr>
            <a:r>
              <a:rPr lang="el-GR" i="1" dirty="0"/>
              <a:t>     γιοφύρι-ν-</a:t>
            </a:r>
            <a:r>
              <a:rPr lang="el-GR" i="1" dirty="0" err="1"/>
              <a:t>εθεμέλιωναν</a:t>
            </a:r>
            <a:r>
              <a:rPr lang="el-GR" i="1" dirty="0"/>
              <a:t> στης Άρτας το ποτάμι.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6119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16952A-C1F0-453E-978E-6650F9909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42" y="112543"/>
            <a:ext cx="11915335" cy="703384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/>
              <a:t>Κείμενα του Παλαμά που αναφέρονται σε μετρικά ζητήματα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3DA150-2B6F-415B-A44B-0AA349589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1153551"/>
            <a:ext cx="11591779" cy="5472332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Η μελέτη «Κάλβος ο </a:t>
            </a:r>
            <a:r>
              <a:rPr lang="el-GR" dirty="0" err="1"/>
              <a:t>Ζακύνθιος</a:t>
            </a:r>
            <a:r>
              <a:rPr lang="el-GR" dirty="0"/>
              <a:t>» (1889). Αναφορά στη μετρική του Κάλβου, υπεράσπιση των μετρικών επιλογών του. Η «</a:t>
            </a:r>
            <a:r>
              <a:rPr lang="el-GR" b="1" dirty="0"/>
              <a:t>πολύτροπος αρμονία</a:t>
            </a:r>
            <a:r>
              <a:rPr lang="el-GR" dirty="0"/>
              <a:t>» θα αποτελέσει τον πυρήνα και της δικής του μετρικής αντίληψης. </a:t>
            </a:r>
          </a:p>
          <a:p>
            <a:r>
              <a:rPr lang="el-GR" dirty="0"/>
              <a:t>Το κείμενο «Η </a:t>
            </a:r>
            <a:r>
              <a:rPr lang="el-GR" dirty="0" err="1"/>
              <a:t>μετάφρασις</a:t>
            </a:r>
            <a:r>
              <a:rPr lang="el-GR" dirty="0"/>
              <a:t> της</a:t>
            </a:r>
            <a:r>
              <a:rPr lang="en-US" dirty="0"/>
              <a:t> “</a:t>
            </a:r>
            <a:r>
              <a:rPr lang="el-GR" dirty="0"/>
              <a:t>Υπατίας</a:t>
            </a:r>
            <a:r>
              <a:rPr lang="en-US" dirty="0"/>
              <a:t>”</a:t>
            </a:r>
            <a:r>
              <a:rPr lang="el-GR" dirty="0"/>
              <a:t>» (1894) (απάντηση σε επίκριση για τη μετάφραση του ποιήματος του </a:t>
            </a:r>
            <a:r>
              <a:rPr lang="el-GR" dirty="0" err="1"/>
              <a:t>Λεκόντ</a:t>
            </a:r>
            <a:r>
              <a:rPr lang="el-GR" dirty="0"/>
              <a:t> Ντε Λιλ) και ειδικότερα το κεφάλαιο «Ρυθμός και στίχος»: επιχειρεί για πρώτη φορά μια </a:t>
            </a:r>
            <a:r>
              <a:rPr lang="el-GR" b="1" dirty="0"/>
              <a:t>συστηματική</a:t>
            </a:r>
            <a:r>
              <a:rPr lang="el-GR" dirty="0"/>
              <a:t> έκθεση των μετρικών αρχών του. </a:t>
            </a:r>
          </a:p>
          <a:p>
            <a:r>
              <a:rPr lang="el-GR" dirty="0"/>
              <a:t>Το άρθρο «Πώς τον υποδέχτηκαν τον δεκαπεντασύλλαβο» (1903). Ενδιαφέρον για τον </a:t>
            </a:r>
            <a:r>
              <a:rPr lang="el-GR" b="1" dirty="0"/>
              <a:t>εθνικό στίχο</a:t>
            </a:r>
            <a:r>
              <a:rPr lang="el-GR" dirty="0"/>
              <a:t>. </a:t>
            </a:r>
          </a:p>
          <a:p>
            <a:r>
              <a:rPr lang="el-GR" dirty="0"/>
              <a:t>Ο «Πρόλογος» στον </a:t>
            </a:r>
            <a:r>
              <a:rPr lang="el-GR" i="1" dirty="0" err="1"/>
              <a:t>Δωδεκάλογο</a:t>
            </a:r>
            <a:r>
              <a:rPr lang="el-GR" i="1" dirty="0"/>
              <a:t> του Γύφτου </a:t>
            </a:r>
            <a:r>
              <a:rPr lang="el-GR" dirty="0"/>
              <a:t>(1906). Προτίμηση για τον </a:t>
            </a:r>
            <a:r>
              <a:rPr lang="el-GR" b="1" dirty="0"/>
              <a:t>ελευθερωμένο στίχο</a:t>
            </a:r>
            <a:r>
              <a:rPr lang="el-GR" dirty="0"/>
              <a:t>.</a:t>
            </a:r>
          </a:p>
          <a:p>
            <a:r>
              <a:rPr lang="el-GR" dirty="0"/>
              <a:t>Το έβδομο κεφάλαιο («Το τέλος») της </a:t>
            </a:r>
            <a:r>
              <a:rPr lang="el-GR" i="1" dirty="0"/>
              <a:t>Ποιητικής</a:t>
            </a:r>
            <a:r>
              <a:rPr lang="el-GR" dirty="0"/>
              <a:t> (1912). Επισκοπεί το σύνολο της μετρικής του προσπάθειας και αποτιμά όσα πρόσφερε η στιχουργία </a:t>
            </a:r>
            <a:r>
              <a:rPr lang="el-GR" b="1" dirty="0"/>
              <a:t>του</a:t>
            </a:r>
            <a:r>
              <a:rPr lang="el-GR" dirty="0"/>
              <a:t> στη νεότερη ποίηση.</a:t>
            </a:r>
          </a:p>
          <a:p>
            <a:r>
              <a:rPr lang="el-GR" dirty="0"/>
              <a:t>Το άρθρο «Ο στίχος» (1926). Τονίζει τη σημασία της μετρικής ως μέρους της ποιητικής και εκθέτει συνολικά τις απόψεις του για τη </a:t>
            </a:r>
            <a:r>
              <a:rPr lang="el-GR" b="1" dirty="0"/>
              <a:t>σχέση μετρικής και ποίησης</a:t>
            </a:r>
            <a:r>
              <a:rPr lang="el-G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2353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796748-34C0-4082-A18E-914CB7E9C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511" y="161778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Πολύτροπος στίχος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999F12-9E69-4CAC-9451-06861D9BF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4" y="914400"/>
            <a:ext cx="11929403" cy="5781822"/>
          </a:xfrm>
        </p:spPr>
        <p:txBody>
          <a:bodyPr>
            <a:normAutofit fontScale="92500"/>
          </a:bodyPr>
          <a:lstStyle/>
          <a:p>
            <a:r>
              <a:rPr lang="el-GR" dirty="0"/>
              <a:t>Ξεκινάει από την «πολύτροπο αρμονία» του Κάλβου, αλλά βαθμιαία αποδεσμεύεται από αυτήν. </a:t>
            </a:r>
          </a:p>
          <a:p>
            <a:r>
              <a:rPr lang="el-GR" dirty="0"/>
              <a:t>Χαρακτηριστικά «πολύτροπου στίχου», όπως προκύπτουν από κείμενα του Παλαμά: προσδέχεται </a:t>
            </a:r>
            <a:r>
              <a:rPr lang="el-GR" b="1" dirty="0"/>
              <a:t>παρατονισμούς</a:t>
            </a:r>
            <a:r>
              <a:rPr lang="el-GR" dirty="0"/>
              <a:t> και τη </a:t>
            </a:r>
            <a:r>
              <a:rPr lang="el-GR" b="1" dirty="0"/>
              <a:t>δυνατότητα εναλλαγής στίχων με διαφορετικό ρυθμό</a:t>
            </a:r>
            <a:r>
              <a:rPr lang="el-GR" dirty="0"/>
              <a:t>. </a:t>
            </a:r>
          </a:p>
          <a:p>
            <a:r>
              <a:rPr lang="el-GR" dirty="0"/>
              <a:t>Πίστευε ότι ο στίχος στον οποίο έπρεπε να εφαρμοστεί η </a:t>
            </a:r>
            <a:r>
              <a:rPr lang="el-GR" dirty="0" err="1"/>
              <a:t>πολυτροπία</a:t>
            </a:r>
            <a:r>
              <a:rPr lang="el-GR" dirty="0"/>
              <a:t> ήταν ο </a:t>
            </a:r>
            <a:r>
              <a:rPr lang="el-GR" b="1" dirty="0"/>
              <a:t>δεκαπεντασύλλαβος</a:t>
            </a:r>
            <a:r>
              <a:rPr lang="el-GR" dirty="0"/>
              <a:t>. </a:t>
            </a:r>
          </a:p>
          <a:p>
            <a:r>
              <a:rPr lang="el-GR" dirty="0"/>
              <a:t>Ο αριθμός των συλλαβών, και επομένως το μήκος των στίχων, μπορεί να ποικίλλει. Οι στίχοι μπορούν να είναι </a:t>
            </a:r>
            <a:r>
              <a:rPr lang="el-GR" dirty="0" err="1"/>
              <a:t>ετερόμετροι</a:t>
            </a:r>
            <a:r>
              <a:rPr lang="el-GR" dirty="0"/>
              <a:t>. Πρόκειται για τα χαρακτηριστικά του λεγόμενου </a:t>
            </a:r>
            <a:r>
              <a:rPr lang="el-GR" b="1" dirty="0"/>
              <a:t>ελευθερωμένου στίχου</a:t>
            </a:r>
            <a:r>
              <a:rPr lang="el-GR" dirty="0"/>
              <a:t>. </a:t>
            </a:r>
          </a:p>
          <a:p>
            <a:r>
              <a:rPr lang="el-GR" dirty="0"/>
              <a:t>Η ποίηση συνδεδεμένη με τον </a:t>
            </a:r>
            <a:r>
              <a:rPr lang="el-GR" b="1" dirty="0"/>
              <a:t>ρυθμό</a:t>
            </a:r>
            <a:r>
              <a:rPr lang="el-GR" dirty="0"/>
              <a:t>. «Η ποίηση είναι ο λόγος που πάει να γίνει τραγούδι».</a:t>
            </a:r>
          </a:p>
          <a:p>
            <a:r>
              <a:rPr lang="el-GR" dirty="0"/>
              <a:t>Ο στίχος είναι «στο μικροσκοπικό του ρυθμικό περπάτημα, το σύμβολο του ρυθμού που κυβερνά το Σύμπαν» («Πρόλογος» στη συλλογή </a:t>
            </a:r>
            <a:r>
              <a:rPr lang="el-GR" i="1" dirty="0"/>
              <a:t>Δειλοί και σκληροί στίχοι</a:t>
            </a:r>
            <a:r>
              <a:rPr lang="el-GR" dirty="0"/>
              <a:t>, 1928).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2815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1F892C-070B-4FDE-9331-6089E523D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70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(</a:t>
            </a:r>
            <a:r>
              <a:rPr lang="el-GR" b="1" dirty="0"/>
              <a:t>μετρική) Θέση –Αντίθεση –Σύνθεση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D83D57-43A8-426B-8C80-8E4EC61ED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1026942"/>
            <a:ext cx="11901268" cy="5641144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</a:t>
            </a:r>
            <a:r>
              <a:rPr lang="el-GR" b="1" dirty="0"/>
              <a:t>παλαμική μετρική θεωρία </a:t>
            </a:r>
            <a:r>
              <a:rPr lang="el-GR" dirty="0"/>
              <a:t>μπορεί να συγκροτηθεί (σύμφωνα με τον Ευριπίδη </a:t>
            </a:r>
            <a:r>
              <a:rPr lang="el-GR" dirty="0" err="1"/>
              <a:t>Γαραντούδη</a:t>
            </a:r>
            <a:r>
              <a:rPr lang="el-GR" dirty="0"/>
              <a:t>) ως εξής: </a:t>
            </a:r>
          </a:p>
          <a:p>
            <a:r>
              <a:rPr lang="el-GR" b="1" dirty="0"/>
              <a:t>Θέση</a:t>
            </a:r>
            <a:r>
              <a:rPr lang="el-GR" dirty="0"/>
              <a:t>: ο παραδοσιακός στίχος, η ασφάλεια και η απαράβατη κανονικότητά του, το μέτρο της τάξης που δεσπόζει στον κόσμο της ποίησης· επίσης: η αρχή ότι άναρχος στίχος, στίχος που δεν υπακούει σε κανόνες και, επομένως, ποίηση χωρίς στίχο δεν υπάρχουν.</a:t>
            </a:r>
          </a:p>
          <a:p>
            <a:r>
              <a:rPr lang="el-GR" b="1" dirty="0"/>
              <a:t>Αντίθεση</a:t>
            </a:r>
            <a:r>
              <a:rPr lang="el-GR" dirty="0"/>
              <a:t>: η διάθεση και η ανάγκη της υπέρβασης των δεσμευτικών ορίων που θέτει στις εκφραστικές ανάγκες του ποιητή ο παραδοσιακός στίχος. Η εναντίωση στα μετρικά δεσμά της παράδοσης. </a:t>
            </a:r>
          </a:p>
          <a:p>
            <a:r>
              <a:rPr lang="el-GR" b="1" dirty="0"/>
              <a:t>Σύνθεση</a:t>
            </a:r>
            <a:r>
              <a:rPr lang="el-GR" dirty="0"/>
              <a:t>: η κατάφαση και μαζί η άρνηση του παραδοσιακού στίχου, δηλαδή ο πολύτροπος στίχος, το αίτημα του νέου και του </a:t>
            </a:r>
            <a:r>
              <a:rPr lang="el-GR" dirty="0" err="1"/>
              <a:t>πρωτεϊκού</a:t>
            </a:r>
            <a:r>
              <a:rPr lang="el-GR" dirty="0"/>
              <a:t>, που αντλεί όμως τη συνείδηση των ορίων της ελευθερίας του από την παράδοση. Η σύνθεση αυτή πηγάζει από την ανάγκη του Παλαμά να δοκιμάσει την εμπειρία των </a:t>
            </a:r>
            <a:r>
              <a:rPr lang="el-GR" dirty="0" err="1"/>
              <a:t>νεότροπων</a:t>
            </a:r>
            <a:r>
              <a:rPr lang="el-GR" dirty="0"/>
              <a:t> μετρικών πειραματισμών, παραμένοντας στην επικράτεια της ποίησης, δηλαδή του στίχου. </a:t>
            </a:r>
          </a:p>
        </p:txBody>
      </p:sp>
    </p:spTree>
    <p:extLst>
      <p:ext uri="{BB962C8B-B14F-4D97-AF65-F5344CB8AC3E}">
        <p14:creationId xmlns:p14="http://schemas.microsoft.com/office/powerpoint/2010/main" val="2136547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1BA2B7-D375-4745-BF0D-7A67F8B8D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Μέσα της ρυθμικής ποικιλίας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FA5836-7E25-4630-9367-1A73D0DFA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1674055"/>
            <a:ext cx="11619914" cy="4937760"/>
          </a:xfrm>
        </p:spPr>
        <p:txBody>
          <a:bodyPr/>
          <a:lstStyle/>
          <a:p>
            <a:r>
              <a:rPr lang="el-GR" b="1" dirty="0"/>
              <a:t>Συνίζηση</a:t>
            </a:r>
            <a:r>
              <a:rPr lang="el-GR" dirty="0"/>
              <a:t> και αποφυγή της χασμωδίας.</a:t>
            </a:r>
          </a:p>
          <a:p>
            <a:r>
              <a:rPr lang="el-GR" dirty="0"/>
              <a:t>Ο </a:t>
            </a:r>
            <a:r>
              <a:rPr lang="el-GR" b="1" dirty="0"/>
              <a:t>διασκελισμός</a:t>
            </a:r>
            <a:r>
              <a:rPr lang="el-GR" dirty="0"/>
              <a:t>, όργανο ενός πολύτροπου ρυθμού, βασισμένου στην ένταση ανάμεσα στο μετρικό και το νοηματικό σύστημα.</a:t>
            </a:r>
          </a:p>
          <a:p>
            <a:r>
              <a:rPr lang="el-GR" b="1" dirty="0"/>
              <a:t>Υπονόμευση ή κατάργηση της τομής </a:t>
            </a:r>
            <a:r>
              <a:rPr lang="el-GR" dirty="0"/>
              <a:t>σε στίχους με σταθερή κεντρική τομή, όπως ο δεκαπεντασύλλαβος. </a:t>
            </a:r>
          </a:p>
          <a:p>
            <a:r>
              <a:rPr lang="el-GR" b="1" dirty="0"/>
              <a:t>Ποικίλα</a:t>
            </a:r>
            <a:r>
              <a:rPr lang="el-GR" dirty="0"/>
              <a:t> τονικά σχήματα και μεθοδευμένοι </a:t>
            </a:r>
            <a:r>
              <a:rPr lang="el-GR" b="1" dirty="0"/>
              <a:t>παρατονισμοί</a:t>
            </a:r>
            <a:r>
              <a:rPr lang="el-GR" dirty="0"/>
              <a:t>.</a:t>
            </a:r>
          </a:p>
          <a:p>
            <a:r>
              <a:rPr lang="el-GR" dirty="0"/>
              <a:t>Έντονη παρουσία της </a:t>
            </a:r>
            <a:r>
              <a:rPr lang="el-GR" b="1" dirty="0"/>
              <a:t>εσωτερικής στίξης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9583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C7408F-2F6C-4D6F-901D-F4A02E9A1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82"/>
            <a:ext cx="10515600" cy="64774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i="1" dirty="0">
                <a:solidFill>
                  <a:srgbClr val="FF0000"/>
                </a:solidFill>
              </a:rPr>
              <a:t>Ίαμβοι και ανάπαιστοι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E798FC-22BA-4BF6-9ED1-B59FC9526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3" y="858130"/>
            <a:ext cx="11577711" cy="5789488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/>
              <a:t>Πρώτη έκδοση</a:t>
            </a:r>
            <a:r>
              <a:rPr lang="el-GR" dirty="0"/>
              <a:t>: 1897.</a:t>
            </a:r>
          </a:p>
          <a:p>
            <a:r>
              <a:rPr lang="el-GR" b="1" dirty="0"/>
              <a:t>Δεύτερη έκδοση</a:t>
            </a:r>
            <a:r>
              <a:rPr lang="el-GR" dirty="0"/>
              <a:t>: 1920.</a:t>
            </a:r>
          </a:p>
          <a:p>
            <a:r>
              <a:rPr lang="el-GR" sz="2400" dirty="0"/>
              <a:t>«Πώς θυμούμαι τους Ιάμβους και Αναπαίστους»: πεζό κείμενο που προοριζόταν να προλογίσει νέα έκδοση της συλλογής. Δημοσιεύθηκε το 1925 στην εφημερίδα </a:t>
            </a:r>
            <a:r>
              <a:rPr lang="el-GR" sz="2400" i="1" dirty="0"/>
              <a:t>Ελεύθερος Λόγος</a:t>
            </a:r>
            <a:r>
              <a:rPr lang="el-GR" sz="2400" dirty="0"/>
              <a:t>. Στο κείμενο αυτό ο Παλαμάς:</a:t>
            </a:r>
          </a:p>
          <a:p>
            <a:r>
              <a:rPr lang="el-GR" sz="2400" dirty="0"/>
              <a:t>Αναφέρεται στη </a:t>
            </a:r>
            <a:r>
              <a:rPr lang="el-GR" sz="2400" b="1" dirty="0"/>
              <a:t>μελοποίηση</a:t>
            </a:r>
            <a:r>
              <a:rPr lang="el-GR" sz="2400" dirty="0"/>
              <a:t> ποιημάτων της συλλογής από τον Μανόλη Καλομοίρη. Θίγει ζητήματα ρυθμού. Νόημα και μέτρο πάνε μαζί: «τα ζητήματα της μετρικής τέχνης είναι στην προοπτική μου </a:t>
            </a:r>
            <a:r>
              <a:rPr lang="el-GR" sz="2400" dirty="0" err="1"/>
              <a:t>ισομέγεθα</a:t>
            </a:r>
            <a:r>
              <a:rPr lang="el-GR" sz="2400" dirty="0"/>
              <a:t> και ισοδύναμα με τα προβλήματα της ποιητικής πνοής» (</a:t>
            </a:r>
            <a:r>
              <a:rPr lang="el-GR" sz="2400" i="1" dirty="0"/>
              <a:t>Άπαντα</a:t>
            </a:r>
            <a:r>
              <a:rPr lang="el-GR" sz="2400" dirty="0"/>
              <a:t>, </a:t>
            </a:r>
            <a:r>
              <a:rPr lang="el-GR" sz="2400" dirty="0" err="1"/>
              <a:t>τόμ</a:t>
            </a:r>
            <a:r>
              <a:rPr lang="el-GR" sz="2400" dirty="0"/>
              <a:t>. Α΄, σ. 327).</a:t>
            </a:r>
          </a:p>
          <a:p>
            <a:r>
              <a:rPr lang="el-GR" sz="2400" dirty="0"/>
              <a:t>Συνδέει τη δημιουργία των </a:t>
            </a:r>
            <a:r>
              <a:rPr lang="el-GR" sz="2400" i="1" dirty="0"/>
              <a:t>Ιάμβων και Αναπαίστων </a:t>
            </a:r>
            <a:r>
              <a:rPr lang="el-GR" sz="2400" dirty="0"/>
              <a:t>με την «</a:t>
            </a:r>
            <a:r>
              <a:rPr lang="el-GR" sz="2400" b="1" dirty="0"/>
              <a:t>ανακάλυψη</a:t>
            </a:r>
            <a:r>
              <a:rPr lang="el-GR" sz="2400" dirty="0"/>
              <a:t>» από τον ίδιο του </a:t>
            </a:r>
            <a:r>
              <a:rPr lang="el-GR" sz="2400" b="1" dirty="0"/>
              <a:t>Κάλβου</a:t>
            </a:r>
            <a:r>
              <a:rPr lang="el-GR" sz="2400" dirty="0"/>
              <a:t>: «το εκφραστικό μέσα στο στίχο του ζευγάρωμα του ιάμβου που ανάλαφρα φαίνεται πως πετά και του αναπαίστου που στερεά </a:t>
            </a:r>
            <a:r>
              <a:rPr lang="el-GR" sz="2400" dirty="0" err="1"/>
              <a:t>γυρεύη</a:t>
            </a:r>
            <a:r>
              <a:rPr lang="el-GR" sz="2400" dirty="0"/>
              <a:t> να </a:t>
            </a:r>
            <a:r>
              <a:rPr lang="el-GR" sz="2400" dirty="0" err="1"/>
              <a:t>πατήση</a:t>
            </a:r>
            <a:r>
              <a:rPr lang="el-GR" sz="2400" dirty="0"/>
              <a:t>, με τραβούσε» (</a:t>
            </a:r>
            <a:r>
              <a:rPr lang="el-GR" sz="2400" i="1" dirty="0"/>
              <a:t>Άπαντα</a:t>
            </a:r>
            <a:r>
              <a:rPr lang="el-GR" sz="2400" dirty="0"/>
              <a:t>, </a:t>
            </a:r>
            <a:r>
              <a:rPr lang="el-GR" sz="2400" dirty="0" err="1"/>
              <a:t>τόμ</a:t>
            </a:r>
            <a:r>
              <a:rPr lang="el-GR" sz="2400" dirty="0"/>
              <a:t>. Α΄, σ. 326).</a:t>
            </a:r>
          </a:p>
          <a:p>
            <a:r>
              <a:rPr lang="el-GR" sz="2400" dirty="0"/>
              <a:t>Αποδίδει τη συγγραφή των </a:t>
            </a:r>
            <a:r>
              <a:rPr lang="el-GR" sz="2400" i="1" dirty="0"/>
              <a:t>Ιάμβων και Αναπαίστων </a:t>
            </a:r>
            <a:r>
              <a:rPr lang="el-GR" sz="2400" dirty="0"/>
              <a:t>στην ανάγκη και την επιθυμία του να αναζωογονήσει τον </a:t>
            </a:r>
            <a:r>
              <a:rPr lang="el-GR" sz="2400" b="1" dirty="0"/>
              <a:t>εθνικό στίχο </a:t>
            </a:r>
            <a:r>
              <a:rPr lang="el-GR" sz="2400" dirty="0"/>
              <a:t>(ιαμβικό </a:t>
            </a:r>
            <a:r>
              <a:rPr lang="el-GR" sz="2400" dirty="0" err="1"/>
              <a:t>15σύλλαβο</a:t>
            </a:r>
            <a:r>
              <a:rPr lang="el-GR" sz="2400" dirty="0"/>
              <a:t>): «μέσα μου γίνονταν τότε σαν </a:t>
            </a:r>
            <a:r>
              <a:rPr lang="el-GR" sz="2400" dirty="0" err="1"/>
              <a:t>αισθητότερη</a:t>
            </a:r>
            <a:r>
              <a:rPr lang="el-GR" sz="2400" dirty="0"/>
              <a:t> η ανάγκη του </a:t>
            </a:r>
            <a:r>
              <a:rPr lang="el-GR" sz="2400" dirty="0" err="1"/>
              <a:t>ξανανιωμού</a:t>
            </a:r>
            <a:r>
              <a:rPr lang="el-GR" sz="2400" dirty="0"/>
              <a:t> του εθνικού μας στίχου, του δεκαπεντασύλλαβου με κινήματα λιγότερο απλά, με νέα περπατήματα. Η μελωδία του χρειάζονταν να </a:t>
            </a:r>
            <a:r>
              <a:rPr lang="el-GR" sz="2400" dirty="0" err="1"/>
              <a:t>ορχηστρωθή</a:t>
            </a:r>
            <a:r>
              <a:rPr lang="el-GR" sz="2400" dirty="0"/>
              <a:t>» (</a:t>
            </a:r>
            <a:r>
              <a:rPr lang="el-GR" sz="2400" i="1" dirty="0"/>
              <a:t>Άπαντα</a:t>
            </a:r>
            <a:r>
              <a:rPr lang="el-GR" sz="2400" dirty="0"/>
              <a:t>, </a:t>
            </a:r>
            <a:r>
              <a:rPr lang="el-GR" sz="2400" dirty="0" err="1"/>
              <a:t>τόμ</a:t>
            </a:r>
            <a:r>
              <a:rPr lang="el-GR" sz="2400" dirty="0"/>
              <a:t>. Α΄, σ. 326).</a:t>
            </a:r>
          </a:p>
          <a:p>
            <a:r>
              <a:rPr lang="el-GR" sz="2400" dirty="0"/>
              <a:t>Αναφέρεται στην κριτική υποδοχή της συλλογής. Οι αρνητικές κριτικές φανερώνουν την έλλειψη κατανόησης του εγχειρήματός του. </a:t>
            </a:r>
          </a:p>
        </p:txBody>
      </p:sp>
    </p:spTree>
    <p:extLst>
      <p:ext uri="{BB962C8B-B14F-4D97-AF65-F5344CB8AC3E}">
        <p14:creationId xmlns:p14="http://schemas.microsoft.com/office/powerpoint/2010/main" val="2833755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40336B-3502-4A8C-A0B6-5F13F773F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410"/>
          </a:xfrm>
        </p:spPr>
        <p:txBody>
          <a:bodyPr>
            <a:normAutofit fontScale="90000"/>
          </a:bodyPr>
          <a:lstStyle/>
          <a:p>
            <a:pPr algn="ctr"/>
            <a:r>
              <a:rPr lang="el-GR" i="1" dirty="0"/>
              <a:t>Ίαμβοι και ανάπαιστοι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498ECB-DBB5-4A72-B2AD-4DF533D76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1167617"/>
            <a:ext cx="11873132" cy="5542671"/>
          </a:xfrm>
        </p:spPr>
        <p:txBody>
          <a:bodyPr>
            <a:normAutofit fontScale="92500"/>
          </a:bodyPr>
          <a:lstStyle/>
          <a:p>
            <a:r>
              <a:rPr lang="el-GR" dirty="0"/>
              <a:t>42 </a:t>
            </a:r>
            <a:r>
              <a:rPr lang="el-GR" dirty="0" err="1"/>
              <a:t>δωδεκάστιχα</a:t>
            </a:r>
            <a:r>
              <a:rPr lang="el-GR" dirty="0"/>
              <a:t> ποιήματα, διαιρεμένα σε τρεις τετράστιχες στροφές. Τέσσερις ενότητες: «Σ’ αγαπώ», «</a:t>
            </a:r>
            <a:r>
              <a:rPr lang="el-GR" dirty="0" err="1"/>
              <a:t>Μαγιοβότανα</a:t>
            </a:r>
            <a:r>
              <a:rPr lang="el-GR" dirty="0"/>
              <a:t>», «Η φύσις κρύβει…», «Ουρανία».</a:t>
            </a:r>
          </a:p>
          <a:p>
            <a:r>
              <a:rPr lang="el-GR" dirty="0"/>
              <a:t>Όλοι οι στίχοι φέρουν τον </a:t>
            </a:r>
            <a:r>
              <a:rPr lang="el-GR" b="1" dirty="0"/>
              <a:t>τελικό τόνο </a:t>
            </a:r>
            <a:r>
              <a:rPr lang="el-GR" dirty="0"/>
              <a:t>σταθερά στην </a:t>
            </a:r>
            <a:r>
              <a:rPr lang="el-GR" b="1" dirty="0"/>
              <a:t>έκτη</a:t>
            </a:r>
            <a:r>
              <a:rPr lang="el-GR" dirty="0"/>
              <a:t> μετρική συλλαβή. Μοιάζουν με </a:t>
            </a:r>
            <a:r>
              <a:rPr lang="el-GR" b="1" dirty="0"/>
              <a:t>σπασμένους δεκαπεντασυλλάβους (8+7)</a:t>
            </a:r>
            <a:r>
              <a:rPr lang="el-GR" dirty="0"/>
              <a:t>, αλλά στην </a:t>
            </a:r>
            <a:r>
              <a:rPr lang="el-GR" b="1" dirty="0"/>
              <a:t>πραγματικότητα δεν είναι</a:t>
            </a:r>
            <a:r>
              <a:rPr lang="el-GR" dirty="0"/>
              <a:t>, εφόσον το βασικό χαρακτηριστικό στη δομή του </a:t>
            </a:r>
            <a:r>
              <a:rPr lang="el-GR" dirty="0" err="1"/>
              <a:t>15συλλάβου</a:t>
            </a:r>
            <a:r>
              <a:rPr lang="el-GR" dirty="0"/>
              <a:t> είναι ότι στο πρώτο ημιστίχιο εναλλάσσονται ελεύθερα οξύτονη και προπαροξύτονη κατάληξη. Όμως στις τετράστιχες στροφές των </a:t>
            </a:r>
            <a:r>
              <a:rPr lang="el-GR" i="1" dirty="0"/>
              <a:t>Ιάμβων και αναπαίστων </a:t>
            </a:r>
            <a:r>
              <a:rPr lang="el-GR" dirty="0"/>
              <a:t>ο πρώτος και ο τρίτος στίχος δεν εναλλάσσουν τις δύο μορφές καταλήξεων. </a:t>
            </a:r>
          </a:p>
          <a:p>
            <a:r>
              <a:rPr lang="el-GR" dirty="0"/>
              <a:t>Ο Παλαμάς </a:t>
            </a:r>
            <a:r>
              <a:rPr lang="el-GR" b="1" dirty="0"/>
              <a:t>σκόπιμα</a:t>
            </a:r>
            <a:r>
              <a:rPr lang="el-GR" dirty="0"/>
              <a:t> δημιουργεί τους στίχους με τρόπο που να </a:t>
            </a:r>
            <a:r>
              <a:rPr lang="el-GR" b="1" dirty="0"/>
              <a:t>μοιάζουν</a:t>
            </a:r>
            <a:r>
              <a:rPr lang="el-GR" dirty="0"/>
              <a:t> σχεδόν πλήρεις </a:t>
            </a:r>
            <a:r>
              <a:rPr lang="el-GR" b="1" dirty="0"/>
              <a:t>δεκαπεντασύλλαβοι</a:t>
            </a:r>
            <a:r>
              <a:rPr lang="el-GR" dirty="0"/>
              <a:t> και συγχρόνως να ανταποκρίνονται στις προδιαγραφές των </a:t>
            </a:r>
            <a:r>
              <a:rPr lang="el-GR" dirty="0" err="1"/>
              <a:t>καλβικών</a:t>
            </a:r>
            <a:r>
              <a:rPr lang="el-GR" dirty="0"/>
              <a:t> </a:t>
            </a:r>
            <a:r>
              <a:rPr lang="el-GR" b="1" dirty="0"/>
              <a:t>επτασυλλάβων</a:t>
            </a:r>
            <a:r>
              <a:rPr lang="el-GR" dirty="0"/>
              <a:t>, όπου κανόνας είναι ο τελικός τόνος να πέφτει απαράβατα στην έκτη συλλαβή. Προσπάθησε να δημιουργήσει μια </a:t>
            </a:r>
            <a:r>
              <a:rPr lang="el-GR" dirty="0" err="1"/>
              <a:t>διαμεσολαβημένη</a:t>
            </a:r>
            <a:r>
              <a:rPr lang="el-GR" dirty="0"/>
              <a:t> ανάμεσα στον σπασμένο </a:t>
            </a:r>
            <a:r>
              <a:rPr lang="el-GR" dirty="0" err="1"/>
              <a:t>15σύλλαβο</a:t>
            </a:r>
            <a:r>
              <a:rPr lang="el-GR" dirty="0"/>
              <a:t> και τους </a:t>
            </a:r>
            <a:r>
              <a:rPr lang="el-GR" dirty="0" err="1"/>
              <a:t>καλβικούς</a:t>
            </a:r>
            <a:r>
              <a:rPr lang="el-GR" dirty="0"/>
              <a:t> </a:t>
            </a:r>
            <a:r>
              <a:rPr lang="el-GR" dirty="0" err="1"/>
              <a:t>7σύλλαβους</a:t>
            </a:r>
            <a:r>
              <a:rPr lang="el-GR" dirty="0"/>
              <a:t> μορφή. </a:t>
            </a:r>
          </a:p>
        </p:txBody>
      </p:sp>
    </p:spTree>
    <p:extLst>
      <p:ext uri="{BB962C8B-B14F-4D97-AF65-F5344CB8AC3E}">
        <p14:creationId xmlns:p14="http://schemas.microsoft.com/office/powerpoint/2010/main" val="5021122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447278-EBF2-45C2-B393-11FC2BFF3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81"/>
            <a:ext cx="10515600" cy="31591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«Σ’ αγαπώ, 1»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528A4D-7548-4535-A457-A18B17398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1858"/>
            <a:ext cx="10515600" cy="58457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Σ’ αγαπώ σα λεβέντικο</a:t>
            </a:r>
          </a:p>
          <a:p>
            <a:pPr marL="0" indent="0">
              <a:buNone/>
            </a:pPr>
            <a:r>
              <a:rPr lang="el-GR" dirty="0"/>
              <a:t>τραγούδι της Ηπείρου!</a:t>
            </a:r>
          </a:p>
          <a:p>
            <a:pPr marL="0" indent="0">
              <a:buNone/>
            </a:pPr>
            <a:r>
              <a:rPr lang="el-GR" dirty="0"/>
              <a:t>Εσύ ποτέ δε μέθυσες</a:t>
            </a:r>
          </a:p>
          <a:p>
            <a:pPr marL="0" indent="0">
              <a:buNone/>
            </a:pPr>
            <a:r>
              <a:rPr lang="el-GR" dirty="0"/>
              <a:t>απ’ το κρασί του ονείρου.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Κι αν η Μοίρα δε μ’ έριχνε</a:t>
            </a:r>
          </a:p>
          <a:p>
            <a:pPr marL="0" indent="0">
              <a:buNone/>
            </a:pPr>
            <a:r>
              <a:rPr lang="el-GR" dirty="0"/>
              <a:t>στο πλευρό σου, ποιοι τόποι</a:t>
            </a:r>
          </a:p>
          <a:p>
            <a:pPr marL="0" indent="0">
              <a:buNone/>
            </a:pPr>
            <a:r>
              <a:rPr lang="el-GR" dirty="0"/>
              <a:t>του πολέμου σου </a:t>
            </a:r>
            <a:r>
              <a:rPr lang="el-GR" dirty="0" err="1"/>
              <a:t>θάνοιωθαν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την </a:t>
            </a:r>
            <a:r>
              <a:rPr lang="el-GR" dirty="0" err="1"/>
              <a:t>ορμήν</a:t>
            </a:r>
            <a:r>
              <a:rPr lang="el-GR" dirty="0"/>
              <a:t>, Αντιόπη: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Ποιο κύμα, (ω </a:t>
            </a:r>
            <a:r>
              <a:rPr lang="el-GR" dirty="0" err="1"/>
              <a:t>κρινοπρόσωπη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με μια </a:t>
            </a:r>
            <a:r>
              <a:rPr lang="el-GR" dirty="0" err="1"/>
              <a:t>ψυχήν</a:t>
            </a:r>
            <a:r>
              <a:rPr lang="el-GR" dirty="0"/>
              <a:t> αντρίκια),</a:t>
            </a:r>
          </a:p>
          <a:p>
            <a:pPr marL="0" indent="0">
              <a:buNone/>
            </a:pPr>
            <a:r>
              <a:rPr lang="el-GR" dirty="0"/>
              <a:t>στα πόδια σου τα ξέβρασε</a:t>
            </a:r>
          </a:p>
          <a:p>
            <a:pPr marL="0" indent="0">
              <a:buNone/>
            </a:pPr>
            <a:r>
              <a:rPr lang="el-GR" dirty="0"/>
              <a:t>της καρδιάς μου τα φύκια;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83462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1AAE7C-7534-4FC7-87FF-011ACAD4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Βιβλιογραφία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835213-0ACE-47E2-8530-EDA9321F6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59" y="1885071"/>
            <a:ext cx="11461315" cy="4501662"/>
          </a:xfrm>
        </p:spPr>
        <p:txBody>
          <a:bodyPr>
            <a:normAutofit fontScale="77500" lnSpcReduction="20000"/>
          </a:bodyPr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b="1" dirty="0" err="1"/>
              <a:t>Γαραντούδης</a:t>
            </a:r>
            <a:r>
              <a:rPr lang="el-GR" b="1" dirty="0"/>
              <a:t> Ευριπίδης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«Στο μεταίχμιο ανάμεσα στα δυο συστήματα μέτρησης των νεοελληνικών στίχων», </a:t>
            </a:r>
            <a:r>
              <a:rPr lang="el-GR" i="1" dirty="0" err="1"/>
              <a:t>Mαντατοφόρος</a:t>
            </a:r>
            <a:r>
              <a:rPr lang="el-GR" dirty="0"/>
              <a:t>, τχ. 32, (Δεκέμβριος 1990) 26-34. 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b="1" dirty="0" err="1"/>
              <a:t>Γαραντούδης</a:t>
            </a:r>
            <a:r>
              <a:rPr lang="el-GR" b="1" dirty="0"/>
              <a:t> Ευριπίδης</a:t>
            </a:r>
            <a:r>
              <a:rPr lang="el-GR" dirty="0"/>
              <a:t>, </a:t>
            </a:r>
            <a:r>
              <a:rPr lang="el-GR" i="1" dirty="0"/>
              <a:t>Ο Παλαμάς από τη σημερινή σκοπιά. Όψεις της ποίησής του και της σύγχρονης πρόσληψής της</a:t>
            </a:r>
            <a:r>
              <a:rPr lang="el-GR" dirty="0"/>
              <a:t>, Αθήνα, Καστανιώτης, 2005.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b="1" dirty="0" err="1"/>
              <a:t>Κοκόλης</a:t>
            </a:r>
            <a:r>
              <a:rPr lang="el-GR" b="1" dirty="0"/>
              <a:t> </a:t>
            </a:r>
            <a:r>
              <a:rPr lang="el-GR" b="1" dirty="0" err="1"/>
              <a:t>Ξ.Α</a:t>
            </a:r>
            <a:r>
              <a:rPr lang="el-GR" b="1" dirty="0"/>
              <a:t>.</a:t>
            </a:r>
            <a:r>
              <a:rPr lang="el-GR" dirty="0"/>
              <a:t>, </a:t>
            </a:r>
            <a:r>
              <a:rPr lang="el-GR" i="1" dirty="0"/>
              <a:t>Η ομοιοκαταληξία. Τύποι και λειτουργικές διαστάσεις</a:t>
            </a:r>
            <a:r>
              <a:rPr lang="el-GR" dirty="0"/>
              <a:t>, Αθήνα, Στιγμή, 1993.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b="1" i="1" dirty="0"/>
              <a:t>Νεοελληνικά Μετρικά</a:t>
            </a:r>
            <a:r>
              <a:rPr lang="el-GR" dirty="0"/>
              <a:t>, (</a:t>
            </a:r>
            <a:r>
              <a:rPr lang="el-GR" dirty="0" err="1"/>
              <a:t>επιμ</a:t>
            </a:r>
            <a:r>
              <a:rPr lang="el-GR" dirty="0"/>
              <a:t>.: Ν. Βαγενάς), Ρέθυμνο, Πανεπιστημιακές Εκδόσεις Κρήτης, 1991.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b="1" dirty="0"/>
              <a:t>Σπαταλάς Γεράσιμος</a:t>
            </a:r>
            <a:r>
              <a:rPr lang="el-GR" dirty="0"/>
              <a:t>, </a:t>
            </a:r>
            <a:r>
              <a:rPr lang="el-GR" i="1" dirty="0"/>
              <a:t>Η στιχουργική τέχνη. Μελέτες για τη Νεοελληνική Μετρική</a:t>
            </a:r>
            <a:r>
              <a:rPr lang="el-GR" dirty="0"/>
              <a:t>, (</a:t>
            </a:r>
            <a:r>
              <a:rPr lang="el-GR" dirty="0" err="1"/>
              <a:t>επιμ</a:t>
            </a:r>
            <a:r>
              <a:rPr lang="el-GR" dirty="0"/>
              <a:t>.: </a:t>
            </a:r>
            <a:r>
              <a:rPr lang="el-GR" dirty="0" err="1"/>
              <a:t>Ευρ</a:t>
            </a:r>
            <a:r>
              <a:rPr lang="el-GR" dirty="0"/>
              <a:t>. </a:t>
            </a:r>
            <a:r>
              <a:rPr lang="el-GR" dirty="0" err="1"/>
              <a:t>Γαραντούδης</a:t>
            </a:r>
            <a:r>
              <a:rPr lang="el-GR" dirty="0"/>
              <a:t> — Άννα </a:t>
            </a:r>
            <a:r>
              <a:rPr lang="el-GR" dirty="0" err="1"/>
              <a:t>Κατσιγιάννη</a:t>
            </a:r>
            <a:r>
              <a:rPr lang="el-GR" dirty="0"/>
              <a:t>), Ηράκλειο, Πανεπιστημιακές Εκδόσεις Κρήτης, 1997.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b="1" dirty="0"/>
              <a:t>Σταύρου Θρασύβουλος</a:t>
            </a:r>
            <a:r>
              <a:rPr lang="el-GR" dirty="0"/>
              <a:t>, </a:t>
            </a:r>
            <a:r>
              <a:rPr lang="el-GR" i="1" dirty="0"/>
              <a:t>Νεοελληνική Μετρική</a:t>
            </a:r>
            <a:r>
              <a:rPr lang="el-GR" dirty="0"/>
              <a:t>, Θεσσαλονίκη, Α.Π.Θ. – </a:t>
            </a:r>
            <a:r>
              <a:rPr lang="el-GR" dirty="0" err="1"/>
              <a:t>ΙΝΣ</a:t>
            </a:r>
            <a:r>
              <a:rPr lang="el-GR" dirty="0"/>
              <a:t>, 1974. </a:t>
            </a:r>
            <a:endParaRPr lang="el-G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9341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57305E-0CA1-4275-B850-EEA7FFDAC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431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>
                <a:solidFill>
                  <a:srgbClr val="FF0000"/>
                </a:solidFill>
              </a:rPr>
              <a:t>Στροφή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E6FEFD-2E14-4938-87E7-69FFCD9E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417" y="1127342"/>
            <a:ext cx="11799518" cy="547387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b="1" dirty="0"/>
              <a:t>Στροφή</a:t>
            </a:r>
            <a:r>
              <a:rPr lang="el-GR" dirty="0"/>
              <a:t>: Στροφή είναι μια ομάδα δύο ή περισσότερων στίχων.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dirty="0"/>
              <a:t>Ορισμένα ποιήματα δεν είναι στροφικά, αλλά αποτελούνται από συμπλέγματα στίχων χωρίς φανερή μορφή ή ομαδοποίηση.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dirty="0"/>
              <a:t>Το όνομα της στροφής καθορίζεται: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l-GR" dirty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dirty="0"/>
              <a:t>Από τον </a:t>
            </a:r>
            <a:r>
              <a:rPr lang="el-GR" b="1" dirty="0"/>
              <a:t>αριθμό των στίχων:</a:t>
            </a:r>
            <a:r>
              <a:rPr lang="el-GR" dirty="0"/>
              <a:t> Δίστιχη στροφή (ή δίστιχο), τρίστιχη (τερτσίνα), τετράστιχη (κουαρτέτο), οκτάβα, κτλ.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l-GR" dirty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dirty="0"/>
              <a:t>Από τη </a:t>
            </a:r>
            <a:r>
              <a:rPr lang="el-GR" b="1" dirty="0"/>
              <a:t>μορφή της ομοιοκαταληξίας</a:t>
            </a:r>
            <a:r>
              <a:rPr lang="el-GR" dirty="0"/>
              <a:t>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754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AA95EA-54A5-4C6E-BC7C-1FE9A73C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946"/>
            <a:ext cx="10515600" cy="67977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Ομοιοκαταληξία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4EF315-20D3-4E27-84DB-E9F9B9D55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4" y="773724"/>
            <a:ext cx="11674258" cy="599033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/>
              <a:t>Ομοιοκαταληξία ή ρίμα: </a:t>
            </a:r>
            <a:r>
              <a:rPr lang="el-GR" dirty="0"/>
              <a:t>η ηχητική ομοιότητα στο τέλος δύο ή περισσότερων στίχων («από το τελευταίο τονισμένο φωνήεν και μετά»). Ομοιοκαταληκτούν οι στίχοι, όχι οι λέξεις. </a:t>
            </a:r>
          </a:p>
          <a:p>
            <a:pPr marL="0" indent="0">
              <a:buNone/>
            </a:pPr>
            <a:r>
              <a:rPr lang="el-GR" b="1" dirty="0"/>
              <a:t>Απλή/ πλούσια ομοιοκαταληξία</a:t>
            </a:r>
            <a:r>
              <a:rPr lang="el-GR" dirty="0"/>
              <a:t>: πλούσια εκείνη στην οποία η πλήρης ηχητική ομοιότητα, εκτός από το τονισμένο φωνήεν του στίχου (και ό,τι ακολουθεί) καλύπτει και, τουλάχιστον, το αμέσως προηγούμενο φωνήεν, όπως π.χ. στους στίχους του Λ. Μαβίλη: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/>
              <a:t>γέρικη ελιά, που γέρνεις μ</a:t>
            </a:r>
            <a:r>
              <a:rPr lang="el-GR" dirty="0">
                <a:solidFill>
                  <a:srgbClr val="00B050"/>
                </a:solidFill>
              </a:rPr>
              <a:t>ε τη λίγη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/>
              <a:t>πρασινάδα που ακόμα σ</a:t>
            </a:r>
            <a:r>
              <a:rPr lang="el-GR" dirty="0">
                <a:solidFill>
                  <a:srgbClr val="00B050"/>
                </a:solidFill>
              </a:rPr>
              <a:t>ε τυλίγει.</a:t>
            </a:r>
          </a:p>
          <a:p>
            <a:pPr marL="0" indent="0">
              <a:buNone/>
            </a:pPr>
            <a:r>
              <a:rPr lang="el-GR" dirty="0"/>
              <a:t>Όταν δύο στίχοι ομοιοκαταληκτούν, </a:t>
            </a:r>
            <a:r>
              <a:rPr lang="el-GR" b="1" dirty="0"/>
              <a:t>το τελευταίο τονισμένο φωνήεν </a:t>
            </a:r>
            <a:r>
              <a:rPr lang="el-GR" dirty="0"/>
              <a:t>μπορεί να βρίσκεται στη λήγουσα, στην παραλήγουσα ή στην προπαραλήγουσα της τελευταίας λέξης. Με κριτήριο τον τόνο της τελευταίας λέξης του στίχου, η ομοιοκαταληξία είναι:</a:t>
            </a:r>
          </a:p>
          <a:p>
            <a:pPr lvl="0"/>
            <a:r>
              <a:rPr lang="el-GR" b="1" dirty="0"/>
              <a:t>οξύτονη</a:t>
            </a:r>
            <a:r>
              <a:rPr lang="el-GR" dirty="0"/>
              <a:t>:  όταν η τελευταία λέξη του στίχου τονίζεται στη </a:t>
            </a:r>
            <a:r>
              <a:rPr lang="el-GR" b="1" dirty="0"/>
              <a:t>λήγουσα</a:t>
            </a:r>
            <a:r>
              <a:rPr lang="el-GR" dirty="0"/>
              <a:t>. Στις οξύτονες ομοιοκαταληξίες, η ηχητική ομοιότητα πρέπει κανονικά να συμπεριλαμβάνει και το σύμφωνο ή τα σύμφωνα που τυχόν υπάρχουν πριν από το τονιζόμενο τελευταίο φωνήεν του στίχου (διαφορετικά η ομοιοκαταληξία θεωρείται ατελής).</a:t>
            </a:r>
          </a:p>
          <a:p>
            <a:pPr lvl="0"/>
            <a:r>
              <a:rPr lang="el-GR" b="1" dirty="0"/>
              <a:t>παροξύτονη</a:t>
            </a:r>
            <a:r>
              <a:rPr lang="el-GR" dirty="0"/>
              <a:t>, όταν τονίζεται το φωνήεν της παραλήγουσας.</a:t>
            </a:r>
          </a:p>
          <a:p>
            <a:pPr lvl="0"/>
            <a:r>
              <a:rPr lang="el-GR" b="1" dirty="0"/>
              <a:t>προπαροξύτονη</a:t>
            </a:r>
            <a:r>
              <a:rPr lang="el-GR" dirty="0"/>
              <a:t>, όταν το τελευταίο τονιζόμενο φωνήεν είναι η προπαραλήγουσα.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0592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33859C-814A-48EB-8394-88596B05F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0004"/>
          </a:xfrm>
        </p:spPr>
        <p:txBody>
          <a:bodyPr/>
          <a:lstStyle/>
          <a:p>
            <a:pPr algn="ctr"/>
            <a:r>
              <a:rPr lang="el-GR" dirty="0"/>
              <a:t>Παραδείγματα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2E4164-D903-444D-819B-6E740D3A5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8812" y="1825625"/>
            <a:ext cx="519097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i="1" dirty="0"/>
              <a:t>Και δεν την είδα </a:t>
            </a:r>
            <a:r>
              <a:rPr lang="el-GR" i="1" dirty="0" err="1"/>
              <a:t>μεσ</a:t>
            </a:r>
            <a:r>
              <a:rPr lang="el-GR" i="1" dirty="0"/>
              <a:t>’ στων </a:t>
            </a:r>
            <a:r>
              <a:rPr lang="el-GR" i="1" dirty="0">
                <a:highlight>
                  <a:srgbClr val="FFFF00"/>
                </a:highlight>
              </a:rPr>
              <a:t>νέων</a:t>
            </a:r>
          </a:p>
          <a:p>
            <a:pPr marL="0" indent="0">
              <a:buNone/>
            </a:pPr>
            <a:r>
              <a:rPr lang="el-GR" i="1" dirty="0"/>
              <a:t>τα </a:t>
            </a:r>
            <a:r>
              <a:rPr lang="el-GR" i="1" dirty="0" err="1"/>
              <a:t>γαύρα</a:t>
            </a:r>
            <a:r>
              <a:rPr lang="el-GR" i="1" dirty="0"/>
              <a:t> πλήθη να </a:t>
            </a:r>
            <a:r>
              <a:rPr lang="el-GR" i="1" dirty="0" err="1"/>
              <a:t>οδη</a:t>
            </a:r>
            <a:r>
              <a:rPr lang="el-GR" i="1" dirty="0" err="1">
                <a:highlight>
                  <a:srgbClr val="00FF00"/>
                </a:highlight>
              </a:rPr>
              <a:t>γή</a:t>
            </a:r>
            <a:r>
              <a:rPr lang="el-GR" i="1" dirty="0"/>
              <a:t>,</a:t>
            </a:r>
          </a:p>
          <a:p>
            <a:pPr marL="0" indent="0">
              <a:buNone/>
            </a:pPr>
            <a:r>
              <a:rPr lang="el-GR" i="1" dirty="0"/>
              <a:t>τους ταύρους των </a:t>
            </a:r>
            <a:r>
              <a:rPr lang="el-GR" i="1" dirty="0" err="1"/>
              <a:t>Παναθη</a:t>
            </a:r>
            <a:r>
              <a:rPr lang="el-GR" i="1" dirty="0" err="1">
                <a:highlight>
                  <a:srgbClr val="FFFF00"/>
                </a:highlight>
              </a:rPr>
              <a:t>ναίων</a:t>
            </a:r>
            <a:endParaRPr lang="el-GR" i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l-GR" i="1" dirty="0"/>
              <a:t>στεφανωτούς προς τη σφα</a:t>
            </a:r>
            <a:r>
              <a:rPr lang="el-GR" i="1" dirty="0">
                <a:highlight>
                  <a:srgbClr val="00FF00"/>
                </a:highlight>
              </a:rPr>
              <a:t>γή</a:t>
            </a:r>
            <a:r>
              <a:rPr lang="el-GR" i="1" dirty="0"/>
              <a:t>.</a:t>
            </a:r>
          </a:p>
          <a:p>
            <a:pPr marL="0" indent="0">
              <a:buNone/>
            </a:pPr>
            <a:r>
              <a:rPr lang="el-GR" i="1" dirty="0"/>
              <a:t>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(Κωστής Παλαμάς, «Η Νίκη», </a:t>
            </a:r>
            <a:r>
              <a:rPr lang="el-GR" i="1" dirty="0"/>
              <a:t>Τα μάτια της ψυχής μου</a:t>
            </a:r>
            <a:r>
              <a:rPr lang="el-GR" dirty="0"/>
              <a:t>)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0211C6C-C13F-4565-B8EF-F3D525BC7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9790" y="1825625"/>
            <a:ext cx="6663397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i="1" dirty="0"/>
              <a:t>Πατέρα και μητέρα δεν τους γν</a:t>
            </a:r>
            <a:r>
              <a:rPr lang="el-GR" i="1" dirty="0">
                <a:highlight>
                  <a:srgbClr val="00FFFF"/>
                </a:highlight>
              </a:rPr>
              <a:t>ώρισα,</a:t>
            </a:r>
          </a:p>
          <a:p>
            <a:pPr marL="0" indent="0">
              <a:buNone/>
            </a:pPr>
            <a:r>
              <a:rPr lang="el-GR" i="1" dirty="0"/>
              <a:t>ο αντίλογος μ’ ανάθρεψε, με πότισε το μ</a:t>
            </a:r>
            <a:r>
              <a:rPr lang="el-GR" i="1" dirty="0">
                <a:highlight>
                  <a:srgbClr val="FFFF00"/>
                </a:highlight>
              </a:rPr>
              <a:t>ίσος</a:t>
            </a:r>
            <a:r>
              <a:rPr lang="el-GR" i="1" dirty="0"/>
              <a:t>,</a:t>
            </a:r>
          </a:p>
          <a:p>
            <a:pPr marL="0" indent="0">
              <a:buNone/>
            </a:pPr>
            <a:r>
              <a:rPr lang="el-GR" i="1" dirty="0"/>
              <a:t>γύρω μου τιποτένιοι, η έχτρα αυτοκρατ</a:t>
            </a:r>
            <a:r>
              <a:rPr lang="el-GR" i="1" dirty="0">
                <a:highlight>
                  <a:srgbClr val="00FFFF"/>
                </a:highlight>
              </a:rPr>
              <a:t>όρισσα</a:t>
            </a:r>
            <a:r>
              <a:rPr lang="el-GR" i="1" dirty="0"/>
              <a:t>,</a:t>
            </a:r>
          </a:p>
          <a:p>
            <a:pPr marL="0" indent="0">
              <a:buNone/>
            </a:pPr>
            <a:r>
              <a:rPr lang="el-GR" i="1" dirty="0"/>
              <a:t>λίγη φροντίδα μέσα μου και πόλεμος </a:t>
            </a:r>
            <a:r>
              <a:rPr lang="el-GR" i="1" dirty="0" err="1"/>
              <a:t>περ</a:t>
            </a:r>
            <a:r>
              <a:rPr lang="el-GR" i="1" dirty="0" err="1">
                <a:highlight>
                  <a:srgbClr val="FFFF00"/>
                </a:highlight>
              </a:rPr>
              <a:t>ίσσος</a:t>
            </a:r>
            <a:r>
              <a:rPr lang="el-GR" i="1" dirty="0"/>
              <a:t>. </a:t>
            </a:r>
          </a:p>
          <a:p>
            <a:pPr marL="0" indent="0">
              <a:buNone/>
            </a:pPr>
            <a:r>
              <a:rPr lang="el-GR" i="1" dirty="0"/>
              <a:t>Γι’ αυτό και την Αγάπη σαν </a:t>
            </a:r>
            <a:r>
              <a:rPr lang="el-GR" i="1" dirty="0" err="1"/>
              <a:t>επρωταπ</a:t>
            </a:r>
            <a:r>
              <a:rPr lang="el-GR" i="1" dirty="0" err="1">
                <a:highlight>
                  <a:srgbClr val="00FFFF"/>
                </a:highlight>
              </a:rPr>
              <a:t>άντησα</a:t>
            </a:r>
            <a:r>
              <a:rPr lang="el-GR" i="1" dirty="0"/>
              <a:t>,</a:t>
            </a:r>
          </a:p>
          <a:p>
            <a:pPr marL="0" indent="0">
              <a:buNone/>
            </a:pPr>
            <a:r>
              <a:rPr lang="el-GR" i="1" dirty="0"/>
              <a:t>να </a:t>
            </a:r>
            <a:r>
              <a:rPr lang="el-GR" i="1" dirty="0" err="1"/>
              <a:t>φέρνη</a:t>
            </a:r>
            <a:r>
              <a:rPr lang="el-GR" i="1" dirty="0"/>
              <a:t> όλα τα όνειρα, να </a:t>
            </a:r>
            <a:r>
              <a:rPr lang="el-GR" i="1" dirty="0" err="1"/>
              <a:t>σέρνη</a:t>
            </a:r>
            <a:r>
              <a:rPr lang="el-GR" i="1" dirty="0"/>
              <a:t> όλα τα </a:t>
            </a:r>
            <a:r>
              <a:rPr lang="el-GR" i="1" dirty="0" err="1"/>
              <a:t>π</a:t>
            </a:r>
            <a:r>
              <a:rPr lang="el-GR" i="1" dirty="0" err="1">
                <a:highlight>
                  <a:srgbClr val="FFFF00"/>
                </a:highlight>
              </a:rPr>
              <a:t>άθια</a:t>
            </a:r>
            <a:r>
              <a:rPr lang="el-GR" i="1" dirty="0"/>
              <a:t>,</a:t>
            </a:r>
          </a:p>
          <a:p>
            <a:pPr marL="0" indent="0">
              <a:buNone/>
            </a:pPr>
            <a:r>
              <a:rPr lang="el-GR" i="1" dirty="0"/>
              <a:t>με </a:t>
            </a:r>
            <a:r>
              <a:rPr lang="el-GR" i="1" dirty="0" err="1"/>
              <a:t>ξάφνισε</a:t>
            </a:r>
            <a:r>
              <a:rPr lang="el-GR" i="1" dirty="0"/>
              <a:t> σαν Ατλαντίδα αγνώριστη γιγ</a:t>
            </a:r>
            <a:r>
              <a:rPr lang="el-GR" i="1" dirty="0">
                <a:highlight>
                  <a:srgbClr val="00FFFF"/>
                </a:highlight>
              </a:rPr>
              <a:t>άντισσα</a:t>
            </a:r>
            <a:r>
              <a:rPr lang="el-GR" i="1" dirty="0"/>
              <a:t>,</a:t>
            </a:r>
          </a:p>
          <a:p>
            <a:pPr marL="0" indent="0">
              <a:buNone/>
            </a:pPr>
            <a:r>
              <a:rPr lang="el-GR" i="1" dirty="0"/>
              <a:t>που </a:t>
            </a:r>
            <a:r>
              <a:rPr lang="el-GR" i="1" dirty="0" err="1"/>
              <a:t>θάβγαινε</a:t>
            </a:r>
            <a:r>
              <a:rPr lang="el-GR" i="1" dirty="0"/>
              <a:t> από θάλασσες ολάνοιχτης τα </a:t>
            </a:r>
            <a:r>
              <a:rPr lang="el-GR" i="1" dirty="0" err="1"/>
              <a:t>β</a:t>
            </a:r>
            <a:r>
              <a:rPr lang="el-GR" i="1" dirty="0" err="1">
                <a:highlight>
                  <a:srgbClr val="FFFF00"/>
                </a:highlight>
              </a:rPr>
              <a:t>άθια</a:t>
            </a:r>
            <a:r>
              <a:rPr lang="el-GR" i="1" dirty="0"/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(Κωστής Παλαμάς, «Εκατό φωνές, 15», </a:t>
            </a:r>
            <a:r>
              <a:rPr lang="el-GR" i="1" dirty="0"/>
              <a:t>Η ασάλευτη ζωή</a:t>
            </a:r>
            <a:r>
              <a:rPr lang="el-GR" dirty="0"/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9005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BE59B5-C197-48AB-BAB0-D6B1937F6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75" y="515438"/>
            <a:ext cx="10727499" cy="291963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Φαινόμενα ρυθμού εντός του στίχου 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0FED42-9C7C-4E6E-BB4C-85141FA00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8" y="1315233"/>
            <a:ext cx="11774659" cy="533878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b="1" dirty="0"/>
              <a:t>Χασμωδία</a:t>
            </a:r>
            <a:r>
              <a:rPr lang="el-GR" dirty="0"/>
              <a:t>: δύο γειτονικά φωνήεντα δεν μπορούν να διαβαστούν ως μία συλλαβή, αλλά ισοδυναμούν με δύο συλλαβές. </a:t>
            </a:r>
          </a:p>
          <a:p>
            <a:pPr marL="0" indent="0">
              <a:buNone/>
            </a:pPr>
            <a:r>
              <a:rPr lang="el-GR" dirty="0"/>
              <a:t>Όμως η μούσ</a:t>
            </a:r>
            <a:r>
              <a:rPr lang="el-GR" dirty="0">
                <a:highlight>
                  <a:srgbClr val="FFFF00"/>
                </a:highlight>
              </a:rPr>
              <a:t>α</a:t>
            </a:r>
            <a:r>
              <a:rPr lang="el-GR" dirty="0"/>
              <a:t> </a:t>
            </a:r>
            <a:r>
              <a:rPr lang="el-GR" dirty="0">
                <a:highlight>
                  <a:srgbClr val="FFFF00"/>
                </a:highlight>
              </a:rPr>
              <a:t>έ</a:t>
            </a:r>
            <a:r>
              <a:rPr lang="el-GR" dirty="0"/>
              <a:t>σκυψε με μάτια δακρυσμένα </a:t>
            </a:r>
          </a:p>
          <a:p>
            <a:pPr marL="0" indent="0">
              <a:buNone/>
            </a:pPr>
            <a:r>
              <a:rPr lang="el-GR" dirty="0"/>
              <a:t>το πήρε, τ</a:t>
            </a:r>
            <a:r>
              <a:rPr lang="el-GR" dirty="0">
                <a:highlight>
                  <a:srgbClr val="FFFF00"/>
                </a:highlight>
              </a:rPr>
              <a:t>ο</a:t>
            </a:r>
            <a:r>
              <a:rPr lang="el-GR" dirty="0"/>
              <a:t> </a:t>
            </a:r>
            <a:r>
              <a:rPr lang="el-GR" dirty="0" err="1">
                <a:highlight>
                  <a:srgbClr val="FFFF00"/>
                </a:highlight>
              </a:rPr>
              <a:t>ε</a:t>
            </a:r>
            <a:r>
              <a:rPr lang="el-GR" dirty="0" err="1"/>
              <a:t>φίλησε</a:t>
            </a:r>
            <a:r>
              <a:rPr lang="el-GR" dirty="0"/>
              <a:t>, τ</a:t>
            </a:r>
            <a:r>
              <a:rPr lang="el-GR" dirty="0">
                <a:highlight>
                  <a:srgbClr val="FFFF00"/>
                </a:highlight>
              </a:rPr>
              <a:t>ο</a:t>
            </a:r>
            <a:r>
              <a:rPr lang="el-GR" dirty="0"/>
              <a:t> </a:t>
            </a:r>
            <a:r>
              <a:rPr lang="el-GR" dirty="0">
                <a:highlight>
                  <a:srgbClr val="FFFF00"/>
                </a:highlight>
              </a:rPr>
              <a:t>έ</a:t>
            </a:r>
            <a:r>
              <a:rPr lang="el-GR" dirty="0"/>
              <a:t>δωσε σ’ εμένα (Αχ. Παράσχος)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b="1" dirty="0"/>
              <a:t>Συνίζηση</a:t>
            </a:r>
            <a:r>
              <a:rPr lang="el-GR" dirty="0"/>
              <a:t> είναι η συνεκφώνηση δύο γειτονικών φωνηέντων σε μια συλλαβή [Η συνίζηση μπορεί να δηλώνεται με το σύμβολο υφέν: ω͜ α ]</a:t>
            </a:r>
          </a:p>
          <a:p>
            <a:pPr marL="0" indent="0">
              <a:buNone/>
            </a:pPr>
            <a:r>
              <a:rPr lang="el-GR" dirty="0"/>
              <a:t>Σε γνωρίζ</a:t>
            </a:r>
            <a:r>
              <a:rPr lang="el-GR" b="1" dirty="0"/>
              <a:t>ω α</a:t>
            </a:r>
            <a:r>
              <a:rPr lang="el-GR" dirty="0"/>
              <a:t>πό την κόψη (Δ. Σολωμός)</a:t>
            </a:r>
          </a:p>
          <a:p>
            <a:pPr marL="0" indent="0">
              <a:buNone/>
            </a:pPr>
            <a:r>
              <a:rPr lang="el-GR" dirty="0"/>
              <a:t>ο χρόνος φεύγ</a:t>
            </a:r>
            <a:r>
              <a:rPr lang="el-GR" b="1" dirty="0"/>
              <a:t>ει</a:t>
            </a:r>
            <a:r>
              <a:rPr lang="el-GR" dirty="0"/>
              <a:t>, </a:t>
            </a:r>
            <a:r>
              <a:rPr lang="el-GR" b="1" dirty="0"/>
              <a:t>α</a:t>
            </a:r>
            <a:r>
              <a:rPr lang="el-GR" dirty="0"/>
              <a:t>λλάζ</a:t>
            </a:r>
            <a:r>
              <a:rPr lang="el-GR" b="1" dirty="0"/>
              <a:t>ει</a:t>
            </a:r>
            <a:r>
              <a:rPr lang="el-GR" dirty="0"/>
              <a:t> </a:t>
            </a:r>
            <a:r>
              <a:rPr lang="el-GR" b="1" dirty="0"/>
              <a:t>η </a:t>
            </a:r>
            <a:r>
              <a:rPr lang="el-GR" dirty="0"/>
              <a:t>γη, περνούν λαοί και κόσμοι (Κ. Παλαμάς)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/>
              <a:t>Μετρικό </a:t>
            </a:r>
            <a:r>
              <a:rPr lang="el-GR" b="1" dirty="0" err="1"/>
              <a:t>χασοτόνισμα</a:t>
            </a:r>
            <a:r>
              <a:rPr lang="el-GR" dirty="0"/>
              <a:t>. Όταν σε έναν στίχο βρεθούν δύο τονισμένες συλλαβές δίπλα-δίπλα, μία από τις δύο «χάνει» τον τόνο της για τη διατήρηση του μέτρου. </a:t>
            </a:r>
          </a:p>
          <a:p>
            <a:pPr marL="0" indent="0">
              <a:buNone/>
            </a:pPr>
            <a:r>
              <a:rPr lang="el-GR" dirty="0"/>
              <a:t>το ψηλ</a:t>
            </a:r>
            <a:r>
              <a:rPr lang="el-GR" dirty="0">
                <a:highlight>
                  <a:srgbClr val="00FF00"/>
                </a:highlight>
              </a:rPr>
              <a:t>ό</a:t>
            </a:r>
            <a:r>
              <a:rPr lang="el-GR" dirty="0"/>
              <a:t> </a:t>
            </a:r>
            <a:r>
              <a:rPr lang="el-GR" dirty="0" err="1">
                <a:highlight>
                  <a:srgbClr val="00FF00"/>
                </a:highlight>
              </a:rPr>
              <a:t>δέ</a:t>
            </a:r>
            <a:r>
              <a:rPr lang="el-GR" dirty="0" err="1"/>
              <a:t>ντρ</a:t>
            </a:r>
            <a:r>
              <a:rPr lang="el-GR" dirty="0"/>
              <a:t>’ ολόκληρο κ</a:t>
            </a:r>
            <a:r>
              <a:rPr lang="el-GR" b="1" dirty="0"/>
              <a:t>ι</a:t>
            </a:r>
            <a:r>
              <a:rPr lang="el-GR" dirty="0"/>
              <a:t> </a:t>
            </a:r>
            <a:r>
              <a:rPr lang="el-GR" b="1" dirty="0" err="1"/>
              <a:t>η</a:t>
            </a:r>
            <a:r>
              <a:rPr lang="el-GR" dirty="0" err="1"/>
              <a:t>χολογά</a:t>
            </a:r>
            <a:r>
              <a:rPr lang="el-GR" dirty="0"/>
              <a:t> κ</a:t>
            </a:r>
            <a:r>
              <a:rPr lang="el-GR" b="1" dirty="0"/>
              <a:t>ι</a:t>
            </a:r>
            <a:r>
              <a:rPr lang="el-GR" dirty="0"/>
              <a:t> </a:t>
            </a:r>
            <a:r>
              <a:rPr lang="el-GR" b="1" dirty="0"/>
              <a:t>α</a:t>
            </a:r>
            <a:r>
              <a:rPr lang="el-GR" dirty="0"/>
              <a:t>στράφτει (Δ. Σολωμός)</a:t>
            </a:r>
          </a:p>
          <a:p>
            <a:pPr marL="0" indent="0">
              <a:buNone/>
            </a:pPr>
            <a:r>
              <a:rPr lang="el-GR" dirty="0"/>
              <a:t>[το </a:t>
            </a:r>
            <a:r>
              <a:rPr lang="el-GR" dirty="0" err="1"/>
              <a:t>ψή</a:t>
            </a:r>
            <a:r>
              <a:rPr lang="el-GR" dirty="0"/>
              <a:t> </a:t>
            </a:r>
            <a:r>
              <a:rPr lang="en-US" dirty="0"/>
              <a:t>ǀ </a:t>
            </a:r>
            <a:r>
              <a:rPr lang="el-GR" dirty="0" err="1"/>
              <a:t>λο</a:t>
            </a:r>
            <a:r>
              <a:rPr lang="el-GR" dirty="0"/>
              <a:t> </a:t>
            </a:r>
            <a:r>
              <a:rPr lang="el-GR" dirty="0" err="1"/>
              <a:t>δέ</a:t>
            </a:r>
            <a:r>
              <a:rPr lang="el-GR" dirty="0"/>
              <a:t> </a:t>
            </a:r>
            <a:r>
              <a:rPr lang="en-US" dirty="0"/>
              <a:t>ǀ </a:t>
            </a:r>
            <a:r>
              <a:rPr lang="el-GR" dirty="0" err="1"/>
              <a:t>ντρο</a:t>
            </a:r>
            <a:r>
              <a:rPr lang="el-GR" dirty="0"/>
              <a:t> </a:t>
            </a:r>
            <a:r>
              <a:rPr lang="el-GR" dirty="0" err="1"/>
              <a:t>λό</a:t>
            </a:r>
            <a:r>
              <a:rPr lang="el-GR" dirty="0"/>
              <a:t> </a:t>
            </a:r>
            <a:r>
              <a:rPr lang="en-US" dirty="0"/>
              <a:t> ǀ </a:t>
            </a:r>
            <a:r>
              <a:rPr lang="el-GR" dirty="0" err="1"/>
              <a:t>κληρο</a:t>
            </a:r>
            <a:r>
              <a:rPr lang="en-US" dirty="0"/>
              <a:t> ǀ </a:t>
            </a:r>
            <a:r>
              <a:rPr lang="el-GR" dirty="0" err="1"/>
              <a:t>κιηχό</a:t>
            </a:r>
            <a:r>
              <a:rPr lang="el-GR" dirty="0"/>
              <a:t> </a:t>
            </a:r>
            <a:r>
              <a:rPr lang="en-US" dirty="0"/>
              <a:t>ǀ </a:t>
            </a:r>
            <a:r>
              <a:rPr lang="el-GR" dirty="0"/>
              <a:t>λογά </a:t>
            </a:r>
            <a:r>
              <a:rPr lang="en-US" dirty="0"/>
              <a:t>ǀ </a:t>
            </a:r>
            <a:r>
              <a:rPr lang="el-GR" dirty="0" err="1"/>
              <a:t>κιαστρά</a:t>
            </a:r>
            <a:r>
              <a:rPr lang="el-GR" dirty="0"/>
              <a:t> </a:t>
            </a:r>
            <a:r>
              <a:rPr lang="en-US" dirty="0"/>
              <a:t>ǀ </a:t>
            </a:r>
            <a:r>
              <a:rPr lang="el-GR" dirty="0" err="1"/>
              <a:t>φτει</a:t>
            </a:r>
            <a:r>
              <a:rPr lang="el-GR" dirty="0"/>
              <a:t>]</a:t>
            </a:r>
          </a:p>
        </p:txBody>
      </p:sp>
      <p:sp>
        <p:nvSpPr>
          <p:cNvPr id="6" name="Βέλος: Αριστερό-δεξιό 5">
            <a:extLst>
              <a:ext uri="{FF2B5EF4-FFF2-40B4-BE49-F238E27FC236}">
                <a16:creationId xmlns:a16="http://schemas.microsoft.com/office/drawing/2014/main" id="{23FEC83C-8D35-43C0-8C7A-30589C63A26F}"/>
              </a:ext>
            </a:extLst>
          </p:cNvPr>
          <p:cNvSpPr/>
          <p:nvPr/>
        </p:nvSpPr>
        <p:spPr>
          <a:xfrm>
            <a:off x="1333122" y="5721359"/>
            <a:ext cx="320766" cy="1035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Τόξο 6">
            <a:extLst>
              <a:ext uri="{FF2B5EF4-FFF2-40B4-BE49-F238E27FC236}">
                <a16:creationId xmlns:a16="http://schemas.microsoft.com/office/drawing/2014/main" id="{5390D236-E545-427B-8825-49E90EE8489C}"/>
              </a:ext>
            </a:extLst>
          </p:cNvPr>
          <p:cNvSpPr/>
          <p:nvPr/>
        </p:nvSpPr>
        <p:spPr>
          <a:xfrm rot="8390142">
            <a:off x="1705744" y="3787954"/>
            <a:ext cx="319834" cy="27772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Πολλαπλασιασμός 7"/>
          <p:cNvSpPr/>
          <p:nvPr/>
        </p:nvSpPr>
        <p:spPr>
          <a:xfrm>
            <a:off x="2242392" y="2302062"/>
            <a:ext cx="344833" cy="18789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Πολλαπλασιασμός 8"/>
          <p:cNvSpPr/>
          <p:nvPr/>
        </p:nvSpPr>
        <p:spPr>
          <a:xfrm>
            <a:off x="1693245" y="2845897"/>
            <a:ext cx="344833" cy="18789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Πολλαπλασιασμός 9"/>
          <p:cNvSpPr/>
          <p:nvPr/>
        </p:nvSpPr>
        <p:spPr>
          <a:xfrm>
            <a:off x="3359675" y="2817549"/>
            <a:ext cx="344833" cy="18789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Τόξο 10">
            <a:extLst>
              <a:ext uri="{FF2B5EF4-FFF2-40B4-BE49-F238E27FC236}">
                <a16:creationId xmlns:a16="http://schemas.microsoft.com/office/drawing/2014/main" id="{5390D236-E545-427B-8825-49E90EE8489C}"/>
              </a:ext>
            </a:extLst>
          </p:cNvPr>
          <p:cNvSpPr/>
          <p:nvPr/>
        </p:nvSpPr>
        <p:spPr>
          <a:xfrm rot="7856127">
            <a:off x="2413669" y="4208156"/>
            <a:ext cx="347112" cy="34246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Τόξο 12">
            <a:extLst>
              <a:ext uri="{FF2B5EF4-FFF2-40B4-BE49-F238E27FC236}">
                <a16:creationId xmlns:a16="http://schemas.microsoft.com/office/drawing/2014/main" id="{5390D236-E545-427B-8825-49E90EE8489C}"/>
              </a:ext>
            </a:extLst>
          </p:cNvPr>
          <p:cNvSpPr/>
          <p:nvPr/>
        </p:nvSpPr>
        <p:spPr>
          <a:xfrm rot="7856127">
            <a:off x="3547620" y="4208156"/>
            <a:ext cx="347112" cy="34246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Τόξο 13">
            <a:extLst>
              <a:ext uri="{FF2B5EF4-FFF2-40B4-BE49-F238E27FC236}">
                <a16:creationId xmlns:a16="http://schemas.microsoft.com/office/drawing/2014/main" id="{5390D236-E545-427B-8825-49E90EE8489C}"/>
              </a:ext>
            </a:extLst>
          </p:cNvPr>
          <p:cNvSpPr/>
          <p:nvPr/>
        </p:nvSpPr>
        <p:spPr>
          <a:xfrm rot="7856127">
            <a:off x="4033764" y="5467123"/>
            <a:ext cx="347112" cy="34246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Τόξο 14">
            <a:extLst>
              <a:ext uri="{FF2B5EF4-FFF2-40B4-BE49-F238E27FC236}">
                <a16:creationId xmlns:a16="http://schemas.microsoft.com/office/drawing/2014/main" id="{5390D236-E545-427B-8825-49E90EE8489C}"/>
              </a:ext>
            </a:extLst>
          </p:cNvPr>
          <p:cNvSpPr/>
          <p:nvPr/>
        </p:nvSpPr>
        <p:spPr>
          <a:xfrm rot="7856127">
            <a:off x="5501601" y="5386220"/>
            <a:ext cx="347112" cy="34246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9047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6E58D4-36DA-4E6A-BA32-EF8B8027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307" y="365126"/>
            <a:ext cx="11636679" cy="987686"/>
          </a:xfrm>
        </p:spPr>
        <p:txBody>
          <a:bodyPr>
            <a:noAutofit/>
          </a:bodyPr>
          <a:lstStyle/>
          <a:p>
            <a:r>
              <a:rPr lang="el-GR" sz="3600" b="1" dirty="0"/>
              <a:t>Ανάλογα με τον </a:t>
            </a:r>
            <a:r>
              <a:rPr lang="el-GR" sz="3600" dirty="0"/>
              <a:t>τρόπο που διατάσσονται οι ομοιοκατάληκτοι στίχοι στη στροφή, η ομοιοκαταληξία διακρίνεται σε:</a:t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FEF166-DB44-456D-8FFF-C553ED11D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93" y="1991637"/>
            <a:ext cx="10827707" cy="41853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/>
              <a:t>Α) ζευγαρωτή</a:t>
            </a:r>
            <a:r>
              <a:rPr lang="el-GR" dirty="0"/>
              <a:t> (τύπος </a:t>
            </a:r>
            <a:r>
              <a:rPr lang="el-GR" dirty="0" err="1">
                <a:highlight>
                  <a:srgbClr val="FFFF00"/>
                </a:highlight>
              </a:rPr>
              <a:t>ααββ</a:t>
            </a:r>
            <a:r>
              <a:rPr lang="el-GR" dirty="0"/>
              <a:t>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i="1" dirty="0"/>
              <a:t>Στα βάθη της ψυχής μου, χαρίσματα θε</a:t>
            </a:r>
            <a:r>
              <a:rPr lang="el-GR" i="1" dirty="0">
                <a:highlight>
                  <a:srgbClr val="FFFF00"/>
                </a:highlight>
              </a:rPr>
              <a:t>ϊκά</a:t>
            </a:r>
            <a:r>
              <a:rPr lang="el-GR" i="1" dirty="0"/>
              <a:t>,·            </a:t>
            </a:r>
            <a:endParaRPr lang="el-GR" dirty="0"/>
          </a:p>
          <a:p>
            <a:pPr marL="0" indent="0">
              <a:buNone/>
            </a:pPr>
            <a:r>
              <a:rPr lang="el-GR" i="1" dirty="0" err="1"/>
              <a:t>Ολανοιγμένα</a:t>
            </a:r>
            <a:r>
              <a:rPr lang="el-GR" i="1" dirty="0"/>
              <a:t> νοιώθω δυο μάτια μυστ</a:t>
            </a:r>
            <a:r>
              <a:rPr lang="el-GR" i="1" dirty="0">
                <a:highlight>
                  <a:srgbClr val="FFFF00"/>
                </a:highlight>
              </a:rPr>
              <a:t>ικά</a:t>
            </a:r>
            <a:r>
              <a:rPr lang="el-GR" i="1" dirty="0"/>
              <a:t>.                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i="1" dirty="0"/>
              <a:t>Δεν τα φωτίζει ο ήλιος που λάμπει για τ</a:t>
            </a:r>
            <a:r>
              <a:rPr lang="el-GR" i="1" dirty="0">
                <a:highlight>
                  <a:srgbClr val="00FF00"/>
                </a:highlight>
              </a:rPr>
              <a:t>η γη</a:t>
            </a:r>
          </a:p>
          <a:p>
            <a:pPr marL="0" indent="0">
              <a:buNone/>
            </a:pPr>
            <a:r>
              <a:rPr lang="el-GR" i="1" dirty="0"/>
              <a:t>και παίρνουν φως απ’ άλλη πιο καθαρή π</a:t>
            </a:r>
            <a:r>
              <a:rPr lang="el-GR" i="1" dirty="0">
                <a:highlight>
                  <a:srgbClr val="00FF00"/>
                </a:highlight>
              </a:rPr>
              <a:t>ηγή</a:t>
            </a:r>
            <a:r>
              <a:rPr lang="el-GR" i="1" dirty="0"/>
              <a:t>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(Κωστής Παλαμάς, </a:t>
            </a:r>
            <a:r>
              <a:rPr lang="el-GR" i="1" dirty="0"/>
              <a:t>Τα μάτια της ψυχής μου</a:t>
            </a:r>
            <a:r>
              <a:rPr lang="el-GR" dirty="0"/>
              <a:t>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792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9FA0A2-E80F-402C-8544-EFAAE688B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725732"/>
          </a:xfrm>
        </p:spPr>
        <p:txBody>
          <a:bodyPr>
            <a:normAutofit fontScale="90000"/>
          </a:bodyPr>
          <a:lstStyle/>
          <a:p>
            <a:r>
              <a:rPr lang="el-GR" dirty="0"/>
              <a:t>Β) </a:t>
            </a:r>
            <a:r>
              <a:rPr lang="el-GR" b="1" dirty="0"/>
              <a:t>πλεχτή</a:t>
            </a:r>
            <a:r>
              <a:rPr lang="el-GR" dirty="0"/>
              <a:t> (τύπος </a:t>
            </a:r>
            <a:r>
              <a:rPr lang="el-GR" dirty="0" err="1">
                <a:highlight>
                  <a:srgbClr val="FFFF00"/>
                </a:highlight>
              </a:rPr>
              <a:t>αβαβ</a:t>
            </a:r>
            <a:r>
              <a:rPr lang="el-GR" dirty="0"/>
              <a:t>)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B02142-6E4B-48F8-A1AC-5D5B74815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Μου </a:t>
            </a:r>
            <a:r>
              <a:rPr lang="el-GR" dirty="0" err="1"/>
              <a:t>φάνηκεν</a:t>
            </a:r>
            <a:r>
              <a:rPr lang="el-GR" dirty="0"/>
              <a:t> ένα Όνειρο στα δυνατά φτερ</a:t>
            </a:r>
            <a:r>
              <a:rPr lang="el-GR" dirty="0">
                <a:highlight>
                  <a:srgbClr val="00FF00"/>
                </a:highlight>
              </a:rPr>
              <a:t>ά του</a:t>
            </a:r>
          </a:p>
          <a:p>
            <a:pPr marL="0" indent="0">
              <a:buNone/>
            </a:pPr>
            <a:r>
              <a:rPr lang="el-GR" dirty="0"/>
              <a:t>             πως μ’ άρπαξε μια μ</a:t>
            </a:r>
            <a:r>
              <a:rPr lang="el-GR" dirty="0">
                <a:highlight>
                  <a:srgbClr val="FFFF00"/>
                </a:highlight>
              </a:rPr>
              <a:t>έρα</a:t>
            </a:r>
          </a:p>
          <a:p>
            <a:pPr marL="0" indent="0">
              <a:buNone/>
            </a:pPr>
            <a:r>
              <a:rPr lang="el-GR" dirty="0"/>
              <a:t>κι </a:t>
            </a:r>
            <a:r>
              <a:rPr lang="el-GR" dirty="0" err="1"/>
              <a:t>ολόψηλα</a:t>
            </a:r>
            <a:r>
              <a:rPr lang="el-GR" dirty="0"/>
              <a:t> μ’ </a:t>
            </a:r>
            <a:r>
              <a:rPr lang="el-GR" dirty="0" err="1"/>
              <a:t>ανέβασεν</a:t>
            </a:r>
            <a:r>
              <a:rPr lang="el-GR" dirty="0"/>
              <a:t> από τη γη εδώ </a:t>
            </a:r>
            <a:r>
              <a:rPr lang="el-GR" dirty="0" err="1"/>
              <a:t>κ</a:t>
            </a:r>
            <a:r>
              <a:rPr lang="el-GR" dirty="0" err="1">
                <a:highlight>
                  <a:srgbClr val="00FF00"/>
                </a:highlight>
              </a:rPr>
              <a:t>άτου</a:t>
            </a:r>
            <a:endParaRPr lang="el-GR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el-GR" dirty="0"/>
              <a:t>            στον άπλαστο κι </a:t>
            </a:r>
            <a:r>
              <a:rPr lang="el-GR" dirty="0" err="1"/>
              <a:t>απέραντον</a:t>
            </a:r>
            <a:r>
              <a:rPr lang="el-GR" dirty="0"/>
              <a:t> αιθ</a:t>
            </a:r>
            <a:r>
              <a:rPr lang="el-GR" dirty="0">
                <a:highlight>
                  <a:srgbClr val="FFFF00"/>
                </a:highlight>
              </a:rPr>
              <a:t>έρα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(Κωστής Παλαμάς, «Οι θεοί», Τα </a:t>
            </a:r>
            <a:r>
              <a:rPr lang="el-GR" i="1" dirty="0"/>
              <a:t>μάτια της ψυχής μου</a:t>
            </a:r>
            <a:r>
              <a:rPr lang="el-GR" dirty="0"/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8644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222857-C516-404E-8D99-7C1A50B0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Γ) </a:t>
            </a:r>
            <a:r>
              <a:rPr lang="el-GR" b="1" dirty="0"/>
              <a:t>σταυρωτή</a:t>
            </a:r>
            <a:r>
              <a:rPr lang="el-GR" dirty="0"/>
              <a:t> (τύπος </a:t>
            </a:r>
            <a:r>
              <a:rPr lang="el-GR" dirty="0" err="1">
                <a:highlight>
                  <a:srgbClr val="FFFF00"/>
                </a:highlight>
              </a:rPr>
              <a:t>αββα</a:t>
            </a:r>
            <a:r>
              <a:rPr lang="el-GR" dirty="0"/>
              <a:t>)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0EF51D-46F6-4FDD-BACA-DA673BF23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Έτσι </a:t>
            </a:r>
            <a:r>
              <a:rPr lang="el-GR" dirty="0" err="1"/>
              <a:t>αλαφροστόλιστη</a:t>
            </a:r>
            <a:r>
              <a:rPr lang="el-GR" dirty="0"/>
              <a:t> γοργή πού πας, ω </a:t>
            </a:r>
            <a:r>
              <a:rPr lang="el-GR" dirty="0" err="1"/>
              <a:t>Κυνηγ</a:t>
            </a:r>
            <a:r>
              <a:rPr lang="el-GR" dirty="0" err="1">
                <a:highlight>
                  <a:srgbClr val="FFFF00"/>
                </a:highlight>
              </a:rPr>
              <a:t>ήτρα</a:t>
            </a:r>
            <a:r>
              <a:rPr lang="el-GR" dirty="0">
                <a:highlight>
                  <a:srgbClr val="FFFF00"/>
                </a:highlight>
              </a:rPr>
              <a:t>;</a:t>
            </a:r>
          </a:p>
          <a:p>
            <a:pPr marL="0" indent="0">
              <a:buNone/>
            </a:pPr>
            <a:r>
              <a:rPr lang="el-GR" dirty="0"/>
              <a:t>Της Αρκαδίας παράτησες τη δασωμένη χ</a:t>
            </a:r>
            <a:r>
              <a:rPr lang="el-GR" dirty="0">
                <a:highlight>
                  <a:srgbClr val="00FF00"/>
                </a:highlight>
              </a:rPr>
              <a:t>ώρα</a:t>
            </a:r>
          </a:p>
          <a:p>
            <a:pPr marL="0" indent="0">
              <a:buNone/>
            </a:pPr>
            <a:r>
              <a:rPr lang="el-GR" dirty="0"/>
              <a:t>και τρέχεις του Ιππολύτου σου να </a:t>
            </a:r>
            <a:r>
              <a:rPr lang="el-GR" dirty="0" err="1"/>
              <a:t>πάρης</a:t>
            </a:r>
            <a:r>
              <a:rPr lang="el-GR" dirty="0"/>
              <a:t> τ’ άγια δ</a:t>
            </a:r>
            <a:r>
              <a:rPr lang="el-GR" dirty="0">
                <a:highlight>
                  <a:srgbClr val="00FF00"/>
                </a:highlight>
              </a:rPr>
              <a:t>ώρα</a:t>
            </a:r>
            <a:r>
              <a:rPr lang="el-GR" dirty="0"/>
              <a:t>,</a:t>
            </a:r>
          </a:p>
          <a:p>
            <a:pPr marL="0" indent="0">
              <a:buNone/>
            </a:pPr>
            <a:r>
              <a:rPr lang="el-GR" dirty="0"/>
              <a:t>ω σκέπη των αγνών, των αγριμιών ω καταλ</a:t>
            </a:r>
            <a:r>
              <a:rPr lang="el-GR" dirty="0">
                <a:highlight>
                  <a:srgbClr val="FFFF00"/>
                </a:highlight>
              </a:rPr>
              <a:t>ύτρα</a:t>
            </a:r>
            <a:r>
              <a:rPr lang="el-GR" dirty="0"/>
              <a:t>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(Κωστής Παλαμάς, «Ανάγλυφο της </a:t>
            </a:r>
            <a:r>
              <a:rPr lang="el-GR" dirty="0" err="1"/>
              <a:t>κυνηγήτρας</a:t>
            </a:r>
            <a:r>
              <a:rPr lang="el-GR" dirty="0"/>
              <a:t>», </a:t>
            </a:r>
            <a:r>
              <a:rPr lang="el-GR" i="1" dirty="0"/>
              <a:t>Η ασάλευτη ζωή</a:t>
            </a:r>
            <a:r>
              <a:rPr lang="el-GR" dirty="0"/>
              <a:t>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01696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2732</Words>
  <Application>Microsoft Office PowerPoint</Application>
  <PresentationFormat>Ευρεία οθόνη</PresentationFormat>
  <Paragraphs>240</Paragraphs>
  <Slides>27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Θέμα του Office</vt:lpstr>
      <vt:lpstr>ΜΕΤΡΙΚΑ ΖΗΤΗΜΑΤΑ</vt:lpstr>
      <vt:lpstr>Στίχος</vt:lpstr>
      <vt:lpstr>Στροφή</vt:lpstr>
      <vt:lpstr>Ομοιοκαταληξία</vt:lpstr>
      <vt:lpstr>Παραδείγματα </vt:lpstr>
      <vt:lpstr>Φαινόμενα ρυθμού εντός του στίχου  </vt:lpstr>
      <vt:lpstr>Ανάλογα με τον τρόπο που διατάσσονται οι ομοιοκατάληκτοι στίχοι στη στροφή, η ομοιοκαταληξία διακρίνεται σε: </vt:lpstr>
      <vt:lpstr>Β) πλεχτή (τύπος αβαβ) </vt:lpstr>
      <vt:lpstr>Γ) σταυρωτή (τύπος αββα) </vt:lpstr>
      <vt:lpstr>Είδη μέτρων: α) Τα δισύλλαβα είναι δύο: </vt:lpstr>
      <vt:lpstr>Τα τρισύλλαβα μέτρα είναι τρία:  </vt:lpstr>
      <vt:lpstr>Τρισύλλαβα μέτρα (συνέχεια):</vt:lpstr>
      <vt:lpstr>Είδη στίχων  1α. Ιαμβικός δεκαπεντασύλλαβος ανομοιοκατάληκτος</vt:lpstr>
      <vt:lpstr>(Παράδειγμα)</vt:lpstr>
      <vt:lpstr>Β) Ιαμβικός 15σύλλαβος ομοιοκατάληκτος </vt:lpstr>
      <vt:lpstr>Ιαμβικός 15σύλλαβος. Ανανέωση </vt:lpstr>
      <vt:lpstr>(Ιταλογενής) Επτασύλλαβος στίχος και καλβική στροφή</vt:lpstr>
      <vt:lpstr>(παράδειγμα ιαμβικού 7σύλλαβου στίχου)</vt:lpstr>
      <vt:lpstr>Καλβική στροφή</vt:lpstr>
      <vt:lpstr>Κείμενα του Παλαμά που αναφέρονται σε μετρικά ζητήματα</vt:lpstr>
      <vt:lpstr>Πολύτροπος στίχος</vt:lpstr>
      <vt:lpstr>(μετρική) Θέση –Αντίθεση –Σύνθεση </vt:lpstr>
      <vt:lpstr>Μέσα της ρυθμικής ποικιλίας</vt:lpstr>
      <vt:lpstr>Ίαμβοι και ανάπαιστοι</vt:lpstr>
      <vt:lpstr>Ίαμβοι και ανάπαιστοι</vt:lpstr>
      <vt:lpstr>«Σ’ αγαπώ, 1»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μάτια της ψυχής μου, 1892</dc:title>
  <dc:creator>Ιερωνυμάκη Ευθαλία</dc:creator>
  <cp:lastModifiedBy>Θάλεια Ιερωνυμάκη</cp:lastModifiedBy>
  <cp:revision>46</cp:revision>
  <dcterms:created xsi:type="dcterms:W3CDTF">2019-03-05T14:20:23Z</dcterms:created>
  <dcterms:modified xsi:type="dcterms:W3CDTF">2019-03-15T17:51:01Z</dcterms:modified>
</cp:coreProperties>
</file>