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34"/>
  </p:notesMasterIdLst>
  <p:handoutMasterIdLst>
    <p:handoutMasterId r:id="rId35"/>
  </p:handoutMasterIdLst>
  <p:sldIdLst>
    <p:sldId id="276" r:id="rId5"/>
    <p:sldId id="279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5" r:id="rId14"/>
    <p:sldId id="266" r:id="rId15"/>
    <p:sldId id="268" r:id="rId16"/>
    <p:sldId id="271" r:id="rId17"/>
    <p:sldId id="269" r:id="rId18"/>
    <p:sldId id="286" r:id="rId19"/>
    <p:sldId id="270" r:id="rId20"/>
    <p:sldId id="272" r:id="rId21"/>
    <p:sldId id="278" r:id="rId22"/>
    <p:sldId id="273" r:id="rId23"/>
    <p:sldId id="287" r:id="rId24"/>
    <p:sldId id="274" r:id="rId25"/>
    <p:sldId id="275" r:id="rId26"/>
    <p:sldId id="288" r:id="rId27"/>
    <p:sldId id="280" r:id="rId28"/>
    <p:sldId id="281" r:id="rId29"/>
    <p:sldId id="282" r:id="rId30"/>
    <p:sldId id="283" r:id="rId31"/>
    <p:sldId id="284" r:id="rId32"/>
    <p:sldId id="285" r:id="rId3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>
      <p:cViewPr varScale="1">
        <p:scale>
          <a:sx n="108" d="100"/>
          <a:sy n="108" d="100"/>
        </p:scale>
        <p:origin x="19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l-GR" smtClean="0"/>
              <a:t>Καμπύλη Ζήτησης &amp; Ελαστικότητας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CB11B-719F-4297-B1BA-24163FFD77D9}" type="datetimeFigureOut">
              <a:rPr lang="el-GR" smtClean="0"/>
              <a:pPr/>
              <a:t>8/9/2015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FA963-348A-4CFB-9B60-57FB712D242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356164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l-GR" smtClean="0"/>
              <a:t>Καμπύλη Ζήτησης &amp; Ελαστικότητας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B7360-4226-45EC-B99A-CB38FC41D157}" type="datetimeFigureOut">
              <a:rPr lang="el-GR" smtClean="0"/>
              <a:pPr/>
              <a:t>8/9/2015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12B1A-EFEF-44C2-8BB9-734EFA7375B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199543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360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394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6" name="5 - Θέση κεφαλίδας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l-GR" smtClean="0"/>
              <a:t>Καμπύλη Ζήτησης &amp; Ελαστικότητας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0312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925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7834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828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2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2280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29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917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B2AC-759E-4496-863D-2584B2D925AF}" type="datetime1">
              <a:rPr lang="el-GR" smtClean="0"/>
              <a:pPr/>
              <a:t>8/9/2015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4B65C-99D5-477B-9CF6-4A04B0106679}" type="datetime1">
              <a:rPr lang="el-GR" smtClean="0"/>
              <a:pPr/>
              <a:t>8/9/2015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0699A-18DB-4291-A553-91F7F599C0AB}" type="datetime1">
              <a:rPr lang="el-GR" smtClean="0"/>
              <a:pPr/>
              <a:t>8/9/2015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521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8759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309309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5133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938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4397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5146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1163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105A7-674E-471C-B1D2-FECEC19C0C58}" type="datetime1">
              <a:rPr lang="el-GR" smtClean="0"/>
              <a:pPr/>
              <a:t>8/9/2015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3175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7948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523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761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306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441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1080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268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3904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79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2F588-B3F0-4E23-B0EC-3051C4EC40DC}" type="datetime1">
              <a:rPr lang="el-GR" smtClean="0"/>
              <a:pPr/>
              <a:t>8/9/2015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1861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8114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1330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3302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1645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131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0157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8284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6889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889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C9DA-FD83-4061-AB54-434DCC1E2ADA}" type="datetime1">
              <a:rPr lang="el-GR" smtClean="0"/>
              <a:pPr/>
              <a:t>8/9/2015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1325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9361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2359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8584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81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4F121-BC1F-4FCF-9682-D963D32E83CD}" type="datetime1">
              <a:rPr lang="el-GR" smtClean="0"/>
              <a:pPr/>
              <a:t>8/9/2015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17FB2-0009-4ED2-A456-2CF75869D02F}" type="datetime1">
              <a:rPr lang="el-GR" smtClean="0"/>
              <a:pPr/>
              <a:t>8/9/2015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F5964-9945-425D-8B52-0B8948E317AA}" type="datetime1">
              <a:rPr lang="el-GR" smtClean="0"/>
              <a:pPr/>
              <a:t>8/9/2015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933CE-2078-49DB-9B32-9BE9DFE498CC}" type="datetime1">
              <a:rPr lang="el-GR" smtClean="0"/>
              <a:pPr/>
              <a:t>8/9/2015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1D5D7-8C99-4FE6-8946-1A8B965E4CEC}" type="datetime1">
              <a:rPr lang="el-GR" smtClean="0"/>
              <a:pPr/>
              <a:t>8/9/2015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E97CB-0C32-42AE-A1C6-89AC738E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A158E-6B05-458C-A749-6484907EA2E2}" type="datetime1">
              <a:rPr lang="el-GR" smtClean="0"/>
              <a:pPr/>
              <a:t>8/9/2015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E97CB-0C32-42AE-A1C6-89AC738ED06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039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21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ABEB-23CC-4495-8384-28DE31D99882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8/9/2015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014B6-D8C6-40C9-8FE6-6FF84DCDDA14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61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>
                <a:solidFill>
                  <a:srgbClr val="5075BC"/>
                </a:solidFill>
              </a:rPr>
              <a:t>Ανάλυση και Σχεδιασμός Μεταφορών Ι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76599"/>
            <a:ext cx="7776864" cy="1660823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1: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>
                <a:solidFill>
                  <a:schemeClr val="tx1">
                    <a:tint val="75000"/>
                  </a:schemeClr>
                </a:solidFill>
              </a:rPr>
              <a:t>Καμπύλη Ζήτησης και Ελαστικότητας</a:t>
            </a:r>
            <a:endParaRPr lang="en-US" sz="2800" dirty="0">
              <a:solidFill>
                <a:schemeClr val="tx1">
                  <a:tint val="75000"/>
                </a:schemeClr>
              </a:solidFill>
            </a:endParaRPr>
          </a:p>
          <a:p>
            <a:endParaRPr lang="el-GR" sz="2800" dirty="0" smtClean="0"/>
          </a:p>
          <a:p>
            <a:pPr lvl="0"/>
            <a:r>
              <a:rPr lang="el-GR" sz="2800" b="1" dirty="0">
                <a:solidFill>
                  <a:prstClr val="black">
                    <a:tint val="75000"/>
                  </a:prstClr>
                </a:solidFill>
              </a:rPr>
              <a:t>Διδάσκων: Γεώργιος Στεφανίδης</a:t>
            </a:r>
          </a:p>
          <a:p>
            <a:pPr lvl="0"/>
            <a:r>
              <a:rPr lang="el-GR" sz="2800" dirty="0">
                <a:solidFill>
                  <a:prstClr val="black">
                    <a:tint val="75000"/>
                  </a:prstClr>
                </a:solidFill>
              </a:rPr>
              <a:t>Πολυτεχνική Σχολή</a:t>
            </a:r>
          </a:p>
          <a:p>
            <a:pPr lvl="0"/>
            <a:r>
              <a:rPr lang="el-GR" sz="2800" dirty="0">
                <a:solidFill>
                  <a:prstClr val="black">
                    <a:tint val="75000"/>
                  </a:prstClr>
                </a:solidFill>
              </a:rPr>
              <a:t>Τμήμα Πολιτικών Μηχανικών</a:t>
            </a:r>
          </a:p>
          <a:p>
            <a:endParaRPr lang="el-GR" sz="2800" dirty="0" smtClean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5" y="279862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2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Ερωτήσεις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 smtClean="0"/>
              <a:t>Όταν η συνάρτηση είναι γραμμική, τι συμβαίνει στην ελαστικότητα όταν αυξάνει ο χρόνος μετακίνησης ;</a:t>
            </a:r>
            <a:endParaRPr lang="el-GR" dirty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Άσκηση </a:t>
            </a:r>
            <a:r>
              <a:rPr lang="el-GR" dirty="0">
                <a:solidFill>
                  <a:srgbClr val="5075BC"/>
                </a:solidFill>
              </a:rPr>
              <a:t>(Μέρος ΙΙ)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9361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l-GR" sz="2400" dirty="0" smtClean="0"/>
              <a:t>Να βρεθεί η </a:t>
            </a:r>
            <a:r>
              <a:rPr lang="el-GR" sz="2400" dirty="0" err="1" smtClean="0"/>
              <a:t>ελαστικότης</a:t>
            </a:r>
            <a:r>
              <a:rPr lang="el-GR" sz="2400" dirty="0" smtClean="0"/>
              <a:t> στο σημείο </a:t>
            </a:r>
            <a:r>
              <a:rPr lang="en-US" sz="2400" b="1" i="1" dirty="0" smtClean="0"/>
              <a:t>T</a:t>
            </a:r>
            <a:r>
              <a:rPr lang="en-US" sz="2400" b="1" i="1" baseline="-25000" dirty="0" smtClean="0"/>
              <a:t>O</a:t>
            </a:r>
            <a:r>
              <a:rPr lang="el-GR" sz="2400" dirty="0" smtClean="0"/>
              <a:t>=12</a:t>
            </a:r>
          </a:p>
          <a:p>
            <a:pPr>
              <a:buNone/>
            </a:pPr>
            <a:r>
              <a:rPr lang="el-GR" sz="2400" b="1" u="sng" dirty="0" smtClean="0"/>
              <a:t>Λύση: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endParaRPr lang="el-GR" sz="2400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060848"/>
            <a:ext cx="5722506" cy="367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852936"/>
            <a:ext cx="2067010" cy="433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2535951"/>
            <a:ext cx="4392488" cy="943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- TextBox"/>
          <p:cNvSpPr txBox="1"/>
          <p:nvPr/>
        </p:nvSpPr>
        <p:spPr>
          <a:xfrm>
            <a:off x="755576" y="3645024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Όμοια :</a:t>
            </a:r>
            <a:endParaRPr lang="el-GR" sz="2400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3573016"/>
            <a:ext cx="304264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4435480"/>
            <a:ext cx="3096344" cy="568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0" y="4365104"/>
            <a:ext cx="3218382" cy="567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14 - TextBox"/>
          <p:cNvSpPr txBox="1"/>
          <p:nvPr/>
        </p:nvSpPr>
        <p:spPr>
          <a:xfrm>
            <a:off x="683568" y="5229200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 sz="2400" b="1" dirty="0" smtClean="0"/>
              <a:t> Όταν η συνάρτηση ζήτησης είναι γραμμική, η </a:t>
            </a:r>
            <a:r>
              <a:rPr lang="el-GR" sz="2400" b="1" dirty="0" err="1" smtClean="0"/>
              <a:t>ελαστικότης</a:t>
            </a:r>
            <a:r>
              <a:rPr lang="el-GR" sz="2400" b="1" dirty="0" smtClean="0"/>
              <a:t> αυξάνει όταν ο χρόνος μετακίνησης</a:t>
            </a:r>
            <a:r>
              <a:rPr lang="en-GB" sz="2400" b="1" dirty="0" smtClean="0"/>
              <a:t> </a:t>
            </a:r>
            <a:r>
              <a:rPr lang="el-GR" sz="2400" b="1" dirty="0" smtClean="0"/>
              <a:t>αυξάνει </a:t>
            </a:r>
            <a:endParaRPr lang="el-GR" sz="2400" b="1" dirty="0"/>
          </a:p>
        </p:txBody>
      </p:sp>
      <p:pic>
        <p:nvPicPr>
          <p:cNvPr id="12" name="Εικόνα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80728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Άσκηση </a:t>
            </a:r>
            <a:r>
              <a:rPr lang="el-GR" dirty="0">
                <a:solidFill>
                  <a:srgbClr val="5075BC"/>
                </a:solidFill>
              </a:rPr>
              <a:t>(Μέρος </a:t>
            </a:r>
            <a:r>
              <a:rPr lang="el-GR" dirty="0" smtClean="0">
                <a:solidFill>
                  <a:srgbClr val="5075BC"/>
                </a:solidFill>
              </a:rPr>
              <a:t>Ι</a:t>
            </a:r>
            <a:r>
              <a:rPr lang="en-US" dirty="0" smtClean="0">
                <a:solidFill>
                  <a:srgbClr val="5075BC"/>
                </a:solidFill>
              </a:rPr>
              <a:t>II</a:t>
            </a:r>
            <a:r>
              <a:rPr lang="el-GR" dirty="0" smtClean="0">
                <a:solidFill>
                  <a:srgbClr val="5075BC"/>
                </a:solidFill>
              </a:rPr>
              <a:t>)</a:t>
            </a:r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96752"/>
            <a:ext cx="3116026" cy="1221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TextBox"/>
          <p:cNvSpPr txBox="1"/>
          <p:nvPr/>
        </p:nvSpPr>
        <p:spPr>
          <a:xfrm>
            <a:off x="755576" y="2564904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 = 3200 – 200T</a:t>
            </a:r>
          </a:p>
          <a:p>
            <a:r>
              <a:rPr lang="el-GR" sz="2400" dirty="0" smtClean="0"/>
              <a:t>Έστω </a:t>
            </a:r>
            <a:r>
              <a:rPr lang="en-US" sz="2400" b="1" i="1" dirty="0" smtClean="0"/>
              <a:t>T</a:t>
            </a:r>
            <a:r>
              <a:rPr lang="en-US" sz="2400" b="1" i="1" baseline="-25000" dirty="0" smtClean="0"/>
              <a:t>O</a:t>
            </a:r>
            <a:r>
              <a:rPr lang="el-GR" sz="2400" dirty="0" smtClean="0"/>
              <a:t>=6 =&gt; </a:t>
            </a:r>
            <a:r>
              <a:rPr lang="en-US" sz="2400" b="1" i="1" dirty="0" smtClean="0"/>
              <a:t>V</a:t>
            </a:r>
            <a:r>
              <a:rPr lang="en-US" sz="2400" b="1" i="1" baseline="-25000" dirty="0" smtClean="0"/>
              <a:t>O</a:t>
            </a:r>
            <a:r>
              <a:rPr lang="el-GR" sz="2400" dirty="0" smtClean="0"/>
              <a:t>=</a:t>
            </a:r>
            <a:r>
              <a:rPr lang="en-US" sz="2400" dirty="0" smtClean="0"/>
              <a:t>2000</a:t>
            </a:r>
          </a:p>
          <a:p>
            <a:r>
              <a:rPr lang="el-GR" sz="2400" b="1" i="1" dirty="0" smtClean="0"/>
              <a:t>          </a:t>
            </a:r>
            <a:r>
              <a:rPr lang="en-US" sz="2400" b="1" i="1" dirty="0" smtClean="0"/>
              <a:t>T</a:t>
            </a:r>
            <a:r>
              <a:rPr lang="en-US" sz="2400" b="1" i="1" baseline="-25000" dirty="0" smtClean="0"/>
              <a:t>1</a:t>
            </a:r>
            <a:r>
              <a:rPr lang="el-GR" sz="2400" dirty="0" smtClean="0"/>
              <a:t>=6</a:t>
            </a:r>
            <a:r>
              <a:rPr lang="en-US" sz="2400" dirty="0" smtClean="0"/>
              <a:t>.06 =&gt; </a:t>
            </a:r>
            <a:r>
              <a:rPr lang="en-US" sz="2400" b="1" i="1" dirty="0" smtClean="0"/>
              <a:t>V</a:t>
            </a:r>
            <a:r>
              <a:rPr lang="en-US" sz="2400" b="1" i="1" baseline="-25000" dirty="0" smtClean="0"/>
              <a:t>1</a:t>
            </a:r>
            <a:r>
              <a:rPr lang="el-GR" sz="2400" dirty="0" smtClean="0"/>
              <a:t>=</a:t>
            </a:r>
            <a:r>
              <a:rPr lang="en-US" sz="2400" dirty="0" smtClean="0"/>
              <a:t>1988</a:t>
            </a:r>
            <a:r>
              <a:rPr lang="el-GR" sz="2400" dirty="0" smtClean="0"/>
              <a:t> </a:t>
            </a:r>
            <a:endParaRPr lang="el-GR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789040"/>
            <a:ext cx="3262260" cy="967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5013176"/>
            <a:ext cx="4559353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TextBox"/>
          <p:cNvSpPr txBox="1"/>
          <p:nvPr/>
        </p:nvSpPr>
        <p:spPr>
          <a:xfrm>
            <a:off x="4572000" y="407707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l-GR" sz="2400" dirty="0"/>
          </a:p>
        </p:txBody>
      </p:sp>
      <p:sp>
        <p:nvSpPr>
          <p:cNvPr id="9" name="8 - Επεξήγηση με παραλληλόγραμμο"/>
          <p:cNvSpPr/>
          <p:nvPr/>
        </p:nvSpPr>
        <p:spPr>
          <a:xfrm>
            <a:off x="3059832" y="6093296"/>
            <a:ext cx="2016224" cy="504056"/>
          </a:xfrm>
          <a:prstGeom prst="wedgeRectCallout">
            <a:avLst>
              <a:gd name="adj1" fmla="val -50272"/>
              <a:gd name="adj2" fmla="val -1051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 smtClean="0"/>
              <a:t>Εξ ορισμού 1%</a:t>
            </a:r>
            <a:endParaRPr lang="el-GR" sz="2000" dirty="0"/>
          </a:p>
        </p:txBody>
      </p:sp>
      <p:pic>
        <p:nvPicPr>
          <p:cNvPr id="10" name="Εικόνα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dirty="0" smtClean="0"/>
              <a:t>Ερώτηση (στην Άσκηση)</a:t>
            </a:r>
          </a:p>
          <a:p>
            <a:pPr>
              <a:buNone/>
            </a:pPr>
            <a:r>
              <a:rPr lang="el-GR" dirty="0" smtClean="0"/>
              <a:t>Να λυθεί για </a:t>
            </a:r>
            <a:r>
              <a:rPr lang="en-US" b="1" i="1" dirty="0" smtClean="0"/>
              <a:t>T</a:t>
            </a:r>
            <a:r>
              <a:rPr lang="en-US" b="1" i="1" baseline="-25000" dirty="0" smtClean="0"/>
              <a:t>1</a:t>
            </a:r>
            <a:r>
              <a:rPr lang="el-GR" dirty="0" smtClean="0"/>
              <a:t>=6</a:t>
            </a:r>
            <a:r>
              <a:rPr lang="en-US" dirty="0" smtClean="0"/>
              <a:t>.06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lvl="0">
              <a:buFont typeface="Wingdings" pitchFamily="2" charset="2"/>
              <a:buChar char="q"/>
            </a:pPr>
            <a:r>
              <a:rPr lang="el-GR" dirty="0" smtClean="0"/>
              <a:t>Ερώτηση </a:t>
            </a:r>
            <a:r>
              <a:rPr lang="el-GR" dirty="0" smtClean="0">
                <a:solidFill>
                  <a:prstClr val="black"/>
                </a:solidFill>
              </a:rPr>
              <a:t>(</a:t>
            </a:r>
            <a:r>
              <a:rPr lang="el-GR" dirty="0">
                <a:solidFill>
                  <a:prstClr val="black"/>
                </a:solidFill>
              </a:rPr>
              <a:t>στην Άσκηση)</a:t>
            </a:r>
          </a:p>
          <a:p>
            <a:pPr>
              <a:buFont typeface="Wingdings" pitchFamily="2" charset="2"/>
              <a:buChar char="q"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Να λυθεί: </a:t>
            </a:r>
          </a:p>
          <a:p>
            <a:pPr marL="0" indent="0">
              <a:buNone/>
            </a:pPr>
            <a:r>
              <a:rPr lang="el-GR" dirty="0" smtClean="0"/>
              <a:t>Έστω </a:t>
            </a:r>
            <a:r>
              <a:rPr lang="en-US" b="1" i="1" dirty="0" smtClean="0"/>
              <a:t>T</a:t>
            </a:r>
            <a:r>
              <a:rPr lang="el-GR" b="1" i="1" baseline="-25000" dirty="0" smtClean="0"/>
              <a:t>0</a:t>
            </a:r>
            <a:r>
              <a:rPr lang="el-GR" dirty="0" smtClean="0"/>
              <a:t>=6 και </a:t>
            </a:r>
            <a:r>
              <a:rPr lang="en-US" b="1" i="1" dirty="0" smtClean="0"/>
              <a:t>V</a:t>
            </a:r>
            <a:r>
              <a:rPr lang="en-US" b="1" i="1" baseline="-25000" dirty="0" smtClean="0"/>
              <a:t>O</a:t>
            </a:r>
            <a:r>
              <a:rPr lang="el-GR" dirty="0" smtClean="0"/>
              <a:t>=</a:t>
            </a:r>
            <a:r>
              <a:rPr lang="en-US" dirty="0" smtClean="0"/>
              <a:t>2000. </a:t>
            </a:r>
            <a:r>
              <a:rPr lang="el-GR" dirty="0" smtClean="0"/>
              <a:t>Επίσης, </a:t>
            </a:r>
            <a:r>
              <a:rPr lang="en-US" b="1" i="1" dirty="0" smtClean="0"/>
              <a:t>e</a:t>
            </a:r>
            <a:r>
              <a:rPr lang="el-GR" b="1" i="1" baseline="-25000" dirty="0" smtClean="0"/>
              <a:t>Ο</a:t>
            </a:r>
            <a:r>
              <a:rPr lang="el-GR" dirty="0" smtClean="0"/>
              <a:t>=</a:t>
            </a:r>
            <a:r>
              <a:rPr lang="en-US" dirty="0" smtClean="0"/>
              <a:t>-0.6. </a:t>
            </a:r>
            <a:r>
              <a:rPr lang="el-GR" dirty="0" smtClean="0"/>
              <a:t>Να βρεθεί προσεγγιστικά ο </a:t>
            </a:r>
            <a:r>
              <a:rPr lang="en-US" b="1" i="1" dirty="0" smtClean="0"/>
              <a:t>V</a:t>
            </a:r>
            <a:r>
              <a:rPr lang="el-GR" b="1" i="1" baseline="-25000" dirty="0" smtClean="0"/>
              <a:t>2</a:t>
            </a:r>
            <a:r>
              <a:rPr lang="el-GR" b="1" i="1" dirty="0" smtClean="0"/>
              <a:t> </a:t>
            </a:r>
            <a:r>
              <a:rPr lang="el-GR" dirty="0" smtClean="0"/>
              <a:t>αν </a:t>
            </a:r>
            <a:r>
              <a:rPr lang="en-US" b="1" i="1" dirty="0" smtClean="0"/>
              <a:t>T</a:t>
            </a:r>
            <a:r>
              <a:rPr lang="el-GR" b="1" i="1" baseline="-25000" dirty="0" smtClean="0"/>
              <a:t>2</a:t>
            </a:r>
            <a:r>
              <a:rPr lang="el-GR" dirty="0" smtClean="0"/>
              <a:t>=6.05. </a:t>
            </a:r>
            <a:endParaRPr lang="el-GR" dirty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5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Ερωτήσεις (2)</a:t>
            </a:r>
            <a:endParaRPr lang="el-GR" dirty="0">
              <a:solidFill>
                <a:srgbClr val="5075BC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800" dirty="0" smtClean="0"/>
              <a:t>Γενικά, αν η απόλυτη τιμή της ελαστικότητας είναι κάτω από 1, τότε η ζήτηση θεωρείται </a:t>
            </a:r>
            <a:r>
              <a:rPr lang="el-GR" sz="2800" b="1" dirty="0" smtClean="0"/>
              <a:t>ανελαστική</a:t>
            </a:r>
            <a:r>
              <a:rPr lang="el-GR" sz="2800" dirty="0" smtClean="0"/>
              <a:t> ως προς το χαρακτηριστικό για το οποίο υπολογίστηκε η ελαστικότητα. Οι τιμές της ελαστικότητας της ζήτησης ως προς κάποιο χαρακτηριστικό προκύπτουν από τη στατιστική ανάλυση και συσχέτιση ιστορικών δεδομένων που αντικατοπτρίζουν τη διαχρονική μεταβολή της ζήτησης σε σχέση με κάποιο χαρακτηριστικό (</a:t>
            </a:r>
            <a:r>
              <a:rPr lang="el-GR" sz="2800" dirty="0" err="1" smtClean="0"/>
              <a:t>χρονοσειρές</a:t>
            </a:r>
            <a:r>
              <a:rPr lang="el-GR" sz="2800" dirty="0" smtClean="0"/>
              <a:t>), ή με βάση στατιστικά πρότυπα περιγραφής της ζήτησης. </a:t>
            </a:r>
            <a:endParaRPr lang="el-GR" sz="2800" dirty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5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el-GR" sz="4900" dirty="0" smtClean="0">
                <a:solidFill>
                  <a:srgbClr val="5075BC"/>
                </a:solidFill>
              </a:rPr>
              <a:t>Ελαστικότητα</a:t>
            </a:r>
            <a:endParaRPr lang="el-GR" sz="4900" dirty="0">
              <a:solidFill>
                <a:srgbClr val="5075BC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800" dirty="0" smtClean="0"/>
              <a:t>Η χρησιμότητα της ελαστικότητας της ζήτησης είναι μεγάλη: Αποτελεί ένα εύκολο τρόπο διερεύνησης της μεταβολής της ζήτησης σε περίπτωση αλλαγών κάποιου χαρακτηριστικού της. Ακόμη κι αν για το συγκεκριμένο μεταφορικό σύστημα ή υποδομή δεν υπάρχουν διαθέσιμες τιμές ελαστικότητας, είναι συνήθης πρακτική να χρησιμοποιούνται τιμές που έχουν προκύψει από ανάλογες περιπτώσεις, καθώς η ελαστικότητα χρησιμοποιείται σε περιπτώσεις εκτίμησης μεταβολών όπου δεν απαιτείται σημαντική ακρίβεια.</a:t>
            </a:r>
            <a:endParaRPr lang="el-GR" sz="2800" dirty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5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el-GR" sz="4900" dirty="0" smtClean="0">
                <a:solidFill>
                  <a:srgbClr val="5075BC"/>
                </a:solidFill>
              </a:rPr>
              <a:t>Ελαστικότητα (2)</a:t>
            </a:r>
            <a:endParaRPr lang="el-GR" sz="4900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02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5075BC"/>
                </a:solidFill>
              </a:rPr>
              <a:t>Παραδείγματα (2)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indent="0" algn="just">
              <a:buFont typeface="Wingdings" pitchFamily="2" charset="2"/>
              <a:buChar char="q"/>
            </a:pPr>
            <a:r>
              <a:rPr lang="el-GR" dirty="0" smtClean="0"/>
              <a:t> Για μια γραμμή λεωφορείου, έχει παρατηρηθεί ζήτηση </a:t>
            </a:r>
            <a:r>
              <a:rPr lang="en-US" b="1" i="1" dirty="0" smtClean="0"/>
              <a:t>V</a:t>
            </a:r>
            <a:r>
              <a:rPr lang="en-US" b="1" i="1" baseline="-25000" dirty="0" smtClean="0"/>
              <a:t>O</a:t>
            </a:r>
            <a:r>
              <a:rPr lang="el-GR" dirty="0" smtClean="0"/>
              <a:t>=</a:t>
            </a:r>
            <a:r>
              <a:rPr lang="en-US" dirty="0" smtClean="0"/>
              <a:t>2000 </a:t>
            </a:r>
            <a:r>
              <a:rPr lang="el-GR" dirty="0" smtClean="0"/>
              <a:t>επιβάτες όταν το εισιτήριο είναι 6 ευρώ. Όταν το εισιτήριο γίνει 6.05 ευρώ, ποια είναι η ζήτηση? Δεδομένο ότι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e = -0.6.</a:t>
            </a:r>
          </a:p>
          <a:p>
            <a:pPr marL="0" indent="0">
              <a:buNone/>
            </a:pPr>
            <a:r>
              <a:rPr lang="el-GR" dirty="0" smtClean="0"/>
              <a:t>Παρατήρηση: 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653136"/>
            <a:ext cx="554101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 err="1">
                <a:solidFill>
                  <a:srgbClr val="5075BC"/>
                </a:solidFill>
              </a:rPr>
              <a:t>Ελαστικότης</a:t>
            </a:r>
            <a:r>
              <a:rPr lang="el-GR" dirty="0">
                <a:solidFill>
                  <a:srgbClr val="5075BC"/>
                </a:solidFill>
              </a:rPr>
              <a:t> &amp; Σταυροειδής </a:t>
            </a:r>
            <a:r>
              <a:rPr lang="el-GR" dirty="0" err="1">
                <a:solidFill>
                  <a:srgbClr val="5075BC"/>
                </a:solidFill>
              </a:rPr>
              <a:t>Ελαστικότης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 Έστω</a:t>
            </a:r>
          </a:p>
          <a:p>
            <a:pPr marL="0" indent="0">
              <a:buNone/>
            </a:pPr>
            <a:endParaRPr lang="el-G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 Έστω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/>
              <a:t>                                     </a:t>
            </a:r>
            <a:r>
              <a:rPr lang="el-GR" sz="3200" dirty="0" err="1" smtClean="0"/>
              <a:t>Ελαστικότης</a:t>
            </a:r>
            <a:r>
              <a:rPr lang="el-GR" sz="3200" dirty="0" smtClean="0"/>
              <a:t> ή Άμεση                </a:t>
            </a:r>
            <a:r>
              <a:rPr lang="el-GR" sz="3200" dirty="0" err="1" smtClean="0"/>
              <a:t>Ελαστικότης</a:t>
            </a:r>
            <a:endParaRPr lang="el-GR" sz="32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dirty="0" smtClean="0"/>
              <a:t>                                     </a:t>
            </a:r>
            <a:r>
              <a:rPr lang="el-GR" sz="3200" dirty="0" smtClean="0"/>
              <a:t>Σταυροειδής </a:t>
            </a:r>
            <a:r>
              <a:rPr lang="el-GR" sz="3200" dirty="0" err="1" smtClean="0"/>
              <a:t>Ελαστικότης</a:t>
            </a:r>
            <a:endParaRPr lang="el-GR" sz="32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  </a:t>
            </a:r>
            <a:endParaRPr lang="el-GR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665194"/>
            <a:ext cx="2466975" cy="476250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2639" y="1665194"/>
            <a:ext cx="2209800" cy="4857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59772" y="161093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&amp;</a:t>
            </a:r>
            <a:endParaRPr lang="en-GB" sz="3200" dirty="0"/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1528" y="2852936"/>
            <a:ext cx="3162300" cy="4381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64088" y="277962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&amp;</a:t>
            </a:r>
            <a:endParaRPr lang="en-GB" sz="3200" dirty="0"/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640" y="3405525"/>
            <a:ext cx="2790825" cy="438150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31640" y="4437112"/>
            <a:ext cx="2705100" cy="447675"/>
          </a:xfrm>
          <a:prstGeom prst="rect">
            <a:avLst/>
          </a:prstGeom>
        </p:spPr>
      </p:pic>
      <p:pic>
        <p:nvPicPr>
          <p:cNvPr id="13" name="Εικόνα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el-GR" sz="4900" dirty="0" smtClean="0">
                <a:solidFill>
                  <a:srgbClr val="5075BC"/>
                </a:solidFill>
              </a:rPr>
              <a:t>Παραδείγματα (3)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b="1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4016" y="1484784"/>
            <a:ext cx="3686175" cy="428625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202" y="1484784"/>
            <a:ext cx="2400300" cy="409575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016" y="2456805"/>
            <a:ext cx="4524375" cy="476250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016" y="3476451"/>
            <a:ext cx="4924425" cy="1295400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812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el-GR" sz="4900" dirty="0" smtClean="0">
                <a:solidFill>
                  <a:srgbClr val="5075BC"/>
                </a:solidFill>
              </a:rPr>
              <a:t/>
            </a:r>
            <a:br>
              <a:rPr lang="el-GR" sz="4900" dirty="0" smtClean="0">
                <a:solidFill>
                  <a:srgbClr val="5075BC"/>
                </a:solidFill>
              </a:rPr>
            </a:br>
            <a:r>
              <a:rPr lang="el-GR" sz="4900" dirty="0" smtClean="0">
                <a:solidFill>
                  <a:srgbClr val="5075BC"/>
                </a:solidFill>
              </a:rPr>
              <a:t>Ελαστικότητα</a:t>
            </a:r>
            <a:r>
              <a:rPr lang="el-GR" dirty="0" smtClean="0"/>
              <a:t> </a:t>
            </a:r>
            <a:r>
              <a:rPr lang="el-GR" sz="4900" dirty="0">
                <a:solidFill>
                  <a:srgbClr val="5075BC"/>
                </a:solidFill>
              </a:rPr>
              <a:t>ζήτησης ως προς το αντίτιμο </a:t>
            </a:r>
            <a:r>
              <a:rPr lang="el-GR" dirty="0">
                <a:solidFill>
                  <a:srgbClr val="5075BC"/>
                </a:solidFill>
              </a:rPr>
              <a:t>(</a:t>
            </a:r>
            <a:r>
              <a:rPr lang="en-US" dirty="0">
                <a:solidFill>
                  <a:srgbClr val="5075BC"/>
                </a:solidFill>
              </a:rPr>
              <a:t>Price Elasticity of Demand)</a:t>
            </a:r>
            <a:r>
              <a:rPr lang="el-GR" sz="4900" dirty="0" smtClean="0">
                <a:solidFill>
                  <a:srgbClr val="5075BC"/>
                </a:solidFill>
              </a:rPr>
              <a:t/>
            </a:r>
            <a:br>
              <a:rPr lang="el-GR" sz="4900" dirty="0" smtClean="0">
                <a:solidFill>
                  <a:srgbClr val="5075BC"/>
                </a:solidFill>
              </a:rPr>
            </a:b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76464"/>
          </a:xfrm>
        </p:spPr>
        <p:txBody>
          <a:bodyPr>
            <a:normAutofit lnSpcReduction="10000"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el-GR" sz="2800" dirty="0" smtClean="0"/>
              <a:t>Απεικονίζει τη μεταβολή της ζήτησης σε μια αλλαγή της αξίας της. Οι </a:t>
            </a:r>
            <a:r>
              <a:rPr lang="el-GR" sz="2800" dirty="0" err="1" smtClean="0"/>
              <a:t>παροχείς</a:t>
            </a:r>
            <a:r>
              <a:rPr lang="el-GR" sz="2800" dirty="0" smtClean="0"/>
              <a:t> μεταφορικού έργου μπορούν να χρησιμοποιήσουν εκτιμήσεις της ελαστικότητας ζήτησης ως προς το αντίτιμο στη μεταφορά για να προβλέψουν:</a:t>
            </a:r>
          </a:p>
          <a:p>
            <a:pPr>
              <a:tabLst>
                <a:tab pos="0" algn="l"/>
              </a:tabLst>
            </a:pPr>
            <a:r>
              <a:rPr lang="el-GR" sz="2800" dirty="0" smtClean="0"/>
              <a:t>Την επίπτωση μιας αλλαγής της αξίας μετακίνησης στον αριθμό των επιβατών που θα μετακινηθούν.</a:t>
            </a:r>
          </a:p>
          <a:p>
            <a:pPr>
              <a:tabLst>
                <a:tab pos="0" algn="l"/>
              </a:tabLst>
            </a:pPr>
            <a:r>
              <a:rPr lang="el-GR" sz="2800" dirty="0" smtClean="0"/>
              <a:t>Την επίπτωση μιας αλλαγής της αξίας μετακίνησης στα συνολικά έσοδα και έξοδα του συστήματος παροχής μεταφορικών υπηρεσιών.</a:t>
            </a:r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Σκοποί  ενότητας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None/>
            </a:pPr>
            <a:r>
              <a:rPr lang="el-GR" dirty="0" smtClean="0"/>
              <a:t>Σκοπός της ενότητας αυτής είναι η ανάλυση της της μεταφορικής ζήτησης καθώς και η κατανόηση της καμπύλης της. Περεταίρω αναλύεται η ελαστικότητα της ζήτησης.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26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el-GR" sz="4900" dirty="0" smtClean="0">
                <a:solidFill>
                  <a:srgbClr val="5075BC"/>
                </a:solidFill>
              </a:rPr>
              <a:t/>
            </a:r>
            <a:br>
              <a:rPr lang="el-GR" sz="4900" dirty="0" smtClean="0">
                <a:solidFill>
                  <a:srgbClr val="5075BC"/>
                </a:solidFill>
              </a:rPr>
            </a:br>
            <a:r>
              <a:rPr lang="el-GR" sz="4900" dirty="0" smtClean="0">
                <a:solidFill>
                  <a:srgbClr val="5075BC"/>
                </a:solidFill>
              </a:rPr>
              <a:t>Ελαστικότητα</a:t>
            </a:r>
            <a:r>
              <a:rPr lang="el-GR" dirty="0" smtClean="0"/>
              <a:t> </a:t>
            </a:r>
            <a:r>
              <a:rPr lang="el-GR" sz="4900" dirty="0">
                <a:solidFill>
                  <a:srgbClr val="5075BC"/>
                </a:solidFill>
              </a:rPr>
              <a:t>ζήτησης ως προς το αντίτιμο </a:t>
            </a:r>
            <a:r>
              <a:rPr lang="el-GR" dirty="0">
                <a:solidFill>
                  <a:srgbClr val="5075BC"/>
                </a:solidFill>
              </a:rPr>
              <a:t>(</a:t>
            </a:r>
            <a:r>
              <a:rPr lang="en-US" dirty="0">
                <a:solidFill>
                  <a:srgbClr val="5075BC"/>
                </a:solidFill>
              </a:rPr>
              <a:t>Price Elasticity of Demand</a:t>
            </a:r>
            <a:r>
              <a:rPr lang="en-US" dirty="0" smtClean="0">
                <a:solidFill>
                  <a:srgbClr val="5075BC"/>
                </a:solidFill>
              </a:rPr>
              <a:t>)</a:t>
            </a:r>
            <a:r>
              <a:rPr lang="el-GR" dirty="0" smtClean="0">
                <a:solidFill>
                  <a:srgbClr val="5075BC"/>
                </a:solidFill>
              </a:rPr>
              <a:t> (2)</a:t>
            </a:r>
            <a:r>
              <a:rPr lang="el-GR" sz="4900" dirty="0" smtClean="0">
                <a:solidFill>
                  <a:srgbClr val="5075BC"/>
                </a:solidFill>
              </a:rPr>
              <a:t/>
            </a:r>
            <a:br>
              <a:rPr lang="el-GR" sz="4900" dirty="0" smtClean="0">
                <a:solidFill>
                  <a:srgbClr val="5075BC"/>
                </a:solidFill>
              </a:rPr>
            </a:b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76464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endParaRPr lang="el-GR" sz="2800" dirty="0" smtClean="0"/>
          </a:p>
          <a:p>
            <a:pPr>
              <a:tabLst>
                <a:tab pos="0" algn="l"/>
              </a:tabLst>
            </a:pPr>
            <a:r>
              <a:rPr lang="el-GR" sz="2800" dirty="0" smtClean="0"/>
              <a:t>Τις συνέπειες μιας αλλαγής σε άλλες χρεώσεις (οδική τιμολόγηση, αστικά διόδια, φόρος καυσίμου), στις ημερήσιες μετακινήσεις.</a:t>
            </a:r>
          </a:p>
          <a:p>
            <a:pPr>
              <a:tabLst>
                <a:tab pos="0" algn="l"/>
              </a:tabLst>
            </a:pPr>
            <a:r>
              <a:rPr lang="el-GR" sz="2800" dirty="0" smtClean="0"/>
              <a:t>Τα αποτελέσματα πιθανής διαφορετικής τιμολόγησης μεταφορικών υπηρεσιών σε ώρες εντός και εκτός αιχμής.</a:t>
            </a:r>
            <a:endParaRPr lang="el-GR" sz="2800" dirty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04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620688"/>
            <a:ext cx="8496944" cy="1368152"/>
          </a:xfrm>
        </p:spPr>
        <p:txBody>
          <a:bodyPr>
            <a:no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Ελαστικότητα ζήτησης ως προς το εισόδημα </a:t>
            </a:r>
            <a:r>
              <a:rPr lang="el-GR" sz="4000" dirty="0">
                <a:solidFill>
                  <a:srgbClr val="5075BC"/>
                </a:solidFill>
              </a:rPr>
              <a:t>(</a:t>
            </a:r>
            <a:r>
              <a:rPr lang="en-US" sz="4000" dirty="0">
                <a:solidFill>
                  <a:srgbClr val="5075BC"/>
                </a:solidFill>
              </a:rPr>
              <a:t>Income Elasticity of Demand)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Μετρά την αλλαγή της ζήτησης για μια δεδομένη αλλαγή στο εισόδημα. Αυτό το μέτρο ελαστικότητας είναι ιδιαίτερα σημαντικό, αφού επιτρέπει να εκτιμηθεί ο αντίκτυπος στη μεταφορική ζήτηση και στα έσοδα από συνθήκες οικονομικής ανάπτυξης ή ύφεσης. </a:t>
            </a:r>
            <a:endParaRPr lang="el-GR" dirty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Σταυροειδής ελαστικότητα ζήτησης </a:t>
            </a:r>
            <a:r>
              <a:rPr lang="el-GR" sz="4000" dirty="0">
                <a:solidFill>
                  <a:srgbClr val="5075BC"/>
                </a:solidFill>
              </a:rPr>
              <a:t>(</a:t>
            </a:r>
            <a:r>
              <a:rPr lang="en-US" sz="4000" dirty="0">
                <a:solidFill>
                  <a:srgbClr val="5075BC"/>
                </a:solidFill>
              </a:rPr>
              <a:t>Cross-Elasticity of Demand)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 smtClean="0"/>
              <a:t>Η άμεση ελαστικότητα (</a:t>
            </a:r>
            <a:r>
              <a:rPr lang="en-US" dirty="0" smtClean="0"/>
              <a:t>direct elasticity)</a:t>
            </a:r>
            <a:r>
              <a:rPr lang="el-GR" dirty="0" smtClean="0"/>
              <a:t>αφορά στη μεταβολή της ζήτησης για ένα μεταφορικό μέσο ή σύστημα, όταν αλλάζει κάποιο χαρακτηριστικό του μέσου αυτού.</a:t>
            </a:r>
          </a:p>
          <a:p>
            <a:pPr marL="0" indent="0">
              <a:buNone/>
            </a:pPr>
            <a:r>
              <a:rPr lang="el-GR" dirty="0" smtClean="0"/>
              <a:t>Η σταυροειδής ελαστικότητα ζήτησης αντικατοπτρίζει τη μεταβολή της μεταφορικής ζήτησης για έναν προορισμό, μέσο ή άλλο χαρακτηριστικό μετακίνησης σε μια δεδομένη</a:t>
            </a:r>
            <a:endParaRPr lang="el-GR" dirty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Σταυροειδής ελαστικότητα ζήτησης </a:t>
            </a:r>
            <a:r>
              <a:rPr lang="el-GR" sz="4000" dirty="0">
                <a:solidFill>
                  <a:srgbClr val="5075BC"/>
                </a:solidFill>
              </a:rPr>
              <a:t>(</a:t>
            </a:r>
            <a:r>
              <a:rPr lang="en-US" sz="4000" dirty="0">
                <a:solidFill>
                  <a:srgbClr val="5075BC"/>
                </a:solidFill>
              </a:rPr>
              <a:t>Cross-Elasticity of Demand</a:t>
            </a:r>
            <a:r>
              <a:rPr lang="en-US" sz="4000" dirty="0" smtClean="0">
                <a:solidFill>
                  <a:srgbClr val="5075BC"/>
                </a:solidFill>
              </a:rPr>
              <a:t>)</a:t>
            </a:r>
            <a:r>
              <a:rPr lang="el-GR" sz="4000" dirty="0" smtClean="0">
                <a:solidFill>
                  <a:srgbClr val="5075BC"/>
                </a:solidFill>
              </a:rPr>
              <a:t> (2)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 smtClean="0"/>
              <a:t>αλλαγή στο αντίτιμο ενός άλλου προορισμού, μέσου ή χαρακτηριστικού. Εκτιμήσεις σταυροειδούς ελαστικότητας ζήτησης μπορούν να χρησιμοποιηθούν για αν προβλεφθεί ο αντίκτυπος της στρατηγική τιμολόγησης για μετακίνηση με κάποιο μέσο στη ζήτηση για μετακίνηση με άλλα μέσα.</a:t>
            </a:r>
            <a:endParaRPr lang="el-GR" dirty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352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Τέλος Ενότητας</a:t>
            </a:r>
          </a:p>
        </p:txBody>
      </p:sp>
    </p:spTree>
    <p:extLst>
      <p:ext uri="{BB962C8B-B14F-4D97-AF65-F5344CB8AC3E}">
        <p14:creationId xmlns:p14="http://schemas.microsoft.com/office/powerpoint/2010/main" val="25324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Χρηματοδότηση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9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Ιστορικού Εκδόσεων</a:t>
            </a:r>
            <a:r>
              <a:rPr lang="en-US" dirty="0">
                <a:solidFill>
                  <a:srgbClr val="5075BC"/>
                </a:solidFill>
              </a:rPr>
              <a:t> </a:t>
            </a:r>
            <a:r>
              <a:rPr lang="el-GR" dirty="0">
                <a:solidFill>
                  <a:srgbClr val="5075BC"/>
                </a:solidFill>
              </a:rPr>
              <a:t>Έργου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556792"/>
            <a:ext cx="820891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 smtClean="0"/>
              <a:t>Το </a:t>
            </a:r>
            <a:r>
              <a:rPr lang="el-GR" sz="2800" dirty="0"/>
              <a:t>παρόν έργο αποτελεί την έκδοση </a:t>
            </a:r>
            <a:r>
              <a:rPr lang="el-GR" sz="2800" dirty="0" smtClean="0"/>
              <a:t>1.0 και δεν έχουν προηγηθεί άλλες εκδόσεις.</a:t>
            </a:r>
            <a:endParaRPr lang="el-GR" sz="2800" dirty="0"/>
          </a:p>
        </p:txBody>
      </p:sp>
      <p:sp>
        <p:nvSpPr>
          <p:cNvPr id="6" name="Ορθογώνιο 5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39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Αναφοράς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400" dirty="0" err="1" smtClean="0"/>
              <a:t>Copyright</a:t>
            </a:r>
            <a:r>
              <a:rPr lang="el-GR" sz="2400" dirty="0" smtClean="0"/>
              <a:t>  Πανεπιστήμιο Πατρών, Πολυτεχνική Σχολή, Τμήμα Πολιτικών Μηχανικών, Διδάσκων: Γεώργιος Στεφανίδης. «Ευφυή Συστήματα Μεταφορών. Ενότητα 1: Εισαγωγή». Έκδοση: 1.0. Πάτρα 2015. Διαθέσιμο από τη δικτυακή διεύθυνση: </a:t>
            </a:r>
            <a:r>
              <a:rPr lang="en-US" sz="2400" dirty="0">
                <a:solidFill>
                  <a:srgbClr val="FF0000"/>
                </a:solidFill>
              </a:rPr>
              <a:t>https://</a:t>
            </a:r>
            <a:r>
              <a:rPr lang="en-US" sz="2400" dirty="0" smtClean="0">
                <a:solidFill>
                  <a:srgbClr val="FF0000"/>
                </a:solidFill>
              </a:rPr>
              <a:t>eclass.upatras.gr/courses/CIV1696/</a:t>
            </a:r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27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Σημείωμα Αδειοδότησης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παρόν υλικό διατίθεται με τους όρους της άδειας χρήσης </a:t>
            </a:r>
            <a:r>
              <a:rPr lang="en-US" sz="2000" dirty="0" smtClean="0"/>
              <a:t>Creative Commons</a:t>
            </a:r>
            <a:r>
              <a:rPr lang="el-GR" sz="2000" dirty="0" smtClean="0"/>
              <a:t> Αναφορά, Μη Εμπορική Χρήση, Μη παράγωγα έργα 4.0 [1] ή μεταγενέστερη, Διεθνής Έκδοση. Εξαιρούνται τα αυτοτελή έργα τρίτων π.χ. φωτογραφίες, διαγράμματα </a:t>
            </a:r>
            <a:r>
              <a:rPr lang="el-GR" sz="2000" dirty="0" err="1" smtClean="0"/>
              <a:t>κ.λ.π</a:t>
            </a:r>
            <a:r>
              <a:rPr lang="el-GR" sz="2000" dirty="0" smtClean="0"/>
              <a:t>., τα οποία εμπεριέχονται σε αυτό και τα οποία αναφέρονται μαζί με τους όρους χρήσης τους στο «Σημείωμα Χρήσης Έργων Τρίτων».</a:t>
            </a:r>
            <a:endParaRPr lang="en-US" sz="2000" dirty="0" smtClean="0"/>
          </a:p>
          <a:p>
            <a:pPr marL="0" indent="0">
              <a:buNone/>
            </a:pPr>
            <a:r>
              <a:rPr lang="el-GR" sz="2000" dirty="0" smtClean="0"/>
              <a:t>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2852936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endParaRPr lang="en-US" dirty="0" smtClean="0">
              <a:solidFill>
                <a:prstClr val="black"/>
              </a:solidFill>
            </a:endParaRPr>
          </a:p>
          <a:p>
            <a:r>
              <a:rPr lang="en-US" dirty="0" smtClean="0">
                <a:solidFill>
                  <a:prstClr val="black"/>
                </a:solidFill>
              </a:rPr>
              <a:t>[1] http://creativecommons.org/licenses/by-nc-nd/4.0/ </a:t>
            </a:r>
            <a:endParaRPr lang="el-GR" dirty="0" smtClean="0">
              <a:solidFill>
                <a:prstClr val="black"/>
              </a:solidFill>
            </a:endParaRPr>
          </a:p>
          <a:p>
            <a:endParaRPr lang="el-GR" dirty="0">
              <a:solidFill>
                <a:prstClr val="black"/>
              </a:solidFill>
            </a:endParaRPr>
          </a:p>
          <a:p>
            <a:r>
              <a:rPr lang="el-GR" b="1" dirty="0" smtClean="0">
                <a:solidFill>
                  <a:prstClr val="black"/>
                </a:solidFill>
              </a:rPr>
              <a:t>Σύμφωνα με αυτήν την άδεια ο δικαιούχος σας δίνει το δικαίωμα να: </a:t>
            </a:r>
          </a:p>
          <a:p>
            <a:r>
              <a:rPr lang="el-GR" b="1" dirty="0" smtClean="0">
                <a:solidFill>
                  <a:prstClr val="black"/>
                </a:solidFill>
              </a:rPr>
              <a:t>Μοιραστείτε</a:t>
            </a:r>
            <a:r>
              <a:rPr lang="el-GR" dirty="0" smtClean="0">
                <a:solidFill>
                  <a:prstClr val="black"/>
                </a:solidFill>
              </a:rPr>
              <a:t> — αντιγράψετε και αναδιανέμετε το υλικό </a:t>
            </a:r>
          </a:p>
          <a:p>
            <a:r>
              <a:rPr lang="el-GR" b="1" dirty="0" smtClean="0">
                <a:solidFill>
                  <a:prstClr val="black"/>
                </a:solidFill>
              </a:rPr>
              <a:t>Υπό τους ακόλουθους όρους:</a:t>
            </a:r>
            <a:r>
              <a:rPr lang="el-GR" dirty="0" smtClean="0">
                <a:solidFill>
                  <a:prstClr val="black"/>
                </a:solidFill>
              </a:rPr>
              <a:t> </a:t>
            </a:r>
          </a:p>
          <a:p>
            <a:r>
              <a:rPr lang="el-GR" b="1" dirty="0" smtClean="0">
                <a:solidFill>
                  <a:prstClr val="black"/>
                </a:solidFill>
              </a:rPr>
              <a:t>Αναφορά Δημιουργού </a:t>
            </a:r>
            <a:r>
              <a:rPr lang="el-GR" dirty="0" smtClean="0">
                <a:solidFill>
                  <a:prstClr val="black"/>
                </a:solidFill>
              </a:rPr>
              <a:t>— Θα πρέπει να καταχωρίσετε αναφορά στο δημιουργό, με σύνδεσμο της άδειας </a:t>
            </a:r>
          </a:p>
          <a:p>
            <a:r>
              <a:rPr lang="el-GR" b="1" dirty="0" smtClean="0">
                <a:solidFill>
                  <a:prstClr val="black"/>
                </a:solidFill>
              </a:rPr>
              <a:t>Μη εμπορική χρήση </a:t>
            </a:r>
            <a:r>
              <a:rPr lang="el-GR" dirty="0" smtClean="0">
                <a:solidFill>
                  <a:prstClr val="black"/>
                </a:solidFill>
              </a:rPr>
              <a:t>— Δεν μπορείτε να χρησιμοποιήσετε το υλικό για εμπορικούς σκοπούς </a:t>
            </a:r>
            <a:r>
              <a:rPr lang="el-GR" b="1" dirty="0" smtClean="0">
                <a:solidFill>
                  <a:prstClr val="black"/>
                </a:solidFill>
              </a:rPr>
              <a:t>Μη παράγωγα έργα </a:t>
            </a:r>
            <a:r>
              <a:rPr lang="el-GR" dirty="0" smtClean="0">
                <a:solidFill>
                  <a:prstClr val="black"/>
                </a:solidFill>
              </a:rPr>
              <a:t>— Μπορείτε να αναδιανείμετε το υλικό ως έχει, χωρίς να προβείτε σε αλλαγές (ανάμιξη, τροποποίηση)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Ορθογώνιο 6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9" name="8 - Εικόνα" descr="http://mirrors.creativecommons.org/presskit/buttons/88x31/png/by-nc-nd.eu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8051" y="2428458"/>
            <a:ext cx="2448085" cy="856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7451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Διατήρηση Σημειωμάτων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Σημείωμα</a:t>
            </a:r>
            <a:r>
              <a:rPr lang="en-US" sz="2000" dirty="0"/>
              <a:t>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marL="0" indent="0">
              <a:buNone/>
            </a:pPr>
            <a:r>
              <a:rPr lang="el-GR" sz="2400" dirty="0" smtClean="0"/>
              <a:t>μαζί </a:t>
            </a:r>
            <a:r>
              <a:rPr lang="el-GR" sz="2400" dirty="0"/>
              <a:t>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prstClr val="white"/>
              </a:solidFill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07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900" dirty="0">
                <a:solidFill>
                  <a:srgbClr val="5075BC"/>
                </a:solidFill>
              </a:rPr>
              <a:t>Καμπύλη Ζήτησης &amp; Ελαστικότητας</a:t>
            </a:r>
          </a:p>
        </p:txBody>
      </p:sp>
      <p:pic>
        <p:nvPicPr>
          <p:cNvPr id="3" name="Θέση περιεχομένου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5475" y="1762919"/>
            <a:ext cx="5353050" cy="4200525"/>
          </a:xfrm>
          <a:prstGeom prst="rect">
            <a:avLst/>
          </a:prstGeom>
        </p:spPr>
      </p:pic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1323512"/>
            <a:ext cx="8147248" cy="4802651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Στο ανωτέρω παράδειγμα καμπύλης ζήτησης, η </a:t>
            </a:r>
            <a:r>
              <a:rPr lang="el-GR" dirty="0" err="1" smtClean="0"/>
              <a:t>ελαστικότης</a:t>
            </a:r>
            <a:r>
              <a:rPr lang="el-GR" dirty="0" smtClean="0"/>
              <a:t> ορίζεται ακριβώς ως εξής:</a:t>
            </a:r>
          </a:p>
          <a:p>
            <a:pPr>
              <a:buNone/>
            </a:pPr>
            <a:r>
              <a:rPr lang="el-GR" dirty="0" err="1" smtClean="0"/>
              <a:t>Ελαστικότης</a:t>
            </a:r>
            <a:r>
              <a:rPr lang="el-GR" dirty="0" smtClean="0"/>
              <a:t> ζήτησης </a:t>
            </a:r>
            <a:r>
              <a:rPr lang="en-US" dirty="0" smtClean="0"/>
              <a:t>Q</a:t>
            </a:r>
            <a:r>
              <a:rPr lang="el-GR" dirty="0" smtClean="0"/>
              <a:t> στο σημείο αναφοράς (Ο):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8520" y="2878948"/>
            <a:ext cx="9144000" cy="1910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TextBox"/>
          <p:cNvSpPr txBox="1"/>
          <p:nvPr/>
        </p:nvSpPr>
        <p:spPr>
          <a:xfrm>
            <a:off x="683568" y="4497389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Ορθότερα και πιο συγκεκριμένα, γράφουμε </a:t>
            </a:r>
            <a:endParaRPr lang="el-GR" sz="3200" dirty="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762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5180154"/>
            <a:ext cx="6768752" cy="831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TextBox"/>
          <p:cNvSpPr txBox="1"/>
          <p:nvPr/>
        </p:nvSpPr>
        <p:spPr>
          <a:xfrm>
            <a:off x="971600" y="5805264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και όχι </a:t>
            </a:r>
            <a:r>
              <a:rPr lang="el-GR" sz="3200" dirty="0"/>
              <a:t>απλώς</a:t>
            </a:r>
            <a:r>
              <a:rPr lang="el-GR" sz="3200" dirty="0" smtClean="0"/>
              <a:t> ε.</a:t>
            </a:r>
            <a:endParaRPr lang="el-GR" sz="3200" dirty="0"/>
          </a:p>
        </p:txBody>
      </p:sp>
      <p:sp>
        <p:nvSpPr>
          <p:cNvPr id="10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sz="4900" dirty="0" smtClean="0">
                <a:solidFill>
                  <a:srgbClr val="5075BC"/>
                </a:solidFill>
              </a:rPr>
              <a:t>Ορισμός Ελαστικότητας</a:t>
            </a:r>
            <a:endParaRPr lang="el-GR" sz="4900" dirty="0">
              <a:solidFill>
                <a:srgbClr val="5075BC"/>
              </a:solidFill>
            </a:endParaRPr>
          </a:p>
        </p:txBody>
      </p:sp>
      <p:pic>
        <p:nvPicPr>
          <p:cNvPr id="11" name="Εικόνα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/>
              <a:t>Άλλος </a:t>
            </a:r>
            <a:r>
              <a:rPr lang="el-GR" b="1" u="sng" dirty="0" smtClean="0"/>
              <a:t>ακριβής</a:t>
            </a:r>
            <a:r>
              <a:rPr lang="el-GR" dirty="0" smtClean="0"/>
              <a:t> ορισμός της ελαστικότητας  </a:t>
            </a:r>
          </a:p>
          <a:p>
            <a:pPr>
              <a:buNone/>
            </a:pPr>
            <a:r>
              <a:rPr lang="el-GR" dirty="0" smtClean="0"/>
              <a:t>                  είναι:</a:t>
            </a:r>
          </a:p>
          <a:p>
            <a:pPr>
              <a:buNone/>
            </a:pPr>
            <a:r>
              <a:rPr lang="el-GR" dirty="0" smtClean="0"/>
              <a:t>«Η </a:t>
            </a:r>
            <a:r>
              <a:rPr lang="el-GR" dirty="0" err="1" smtClean="0"/>
              <a:t>κανονικοποιημένη</a:t>
            </a:r>
            <a:r>
              <a:rPr lang="el-GR" dirty="0" smtClean="0"/>
              <a:t> παράγωγος της ποσότητας ζήτησης </a:t>
            </a:r>
            <a:r>
              <a:rPr lang="en-US" dirty="0" smtClean="0"/>
              <a:t>Q</a:t>
            </a:r>
            <a:r>
              <a:rPr lang="el-GR" dirty="0" smtClean="0"/>
              <a:t> ως προς το κόστος αγαθού </a:t>
            </a:r>
            <a:r>
              <a:rPr lang="en-US" dirty="0" smtClean="0"/>
              <a:t>P</a:t>
            </a:r>
            <a:r>
              <a:rPr lang="el-GR" dirty="0" smtClean="0"/>
              <a:t> στο σημείο αναφοράς (Ο).»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Η </a:t>
            </a:r>
            <a:r>
              <a:rPr lang="el-GR" dirty="0" err="1" smtClean="0"/>
              <a:t>ελαστικότης</a:t>
            </a:r>
            <a:r>
              <a:rPr lang="el-GR" dirty="0" smtClean="0"/>
              <a:t> είναι </a:t>
            </a:r>
            <a:r>
              <a:rPr lang="el-GR" u="sng" dirty="0" smtClean="0"/>
              <a:t>σημειακό μέγεθος </a:t>
            </a:r>
            <a:r>
              <a:rPr lang="el-GR" dirty="0" smtClean="0"/>
              <a:t>επειδή, όπως η παράγωγος, ορίζεται ακριβώς σε ένα σημείο.</a:t>
            </a:r>
            <a:endParaRPr lang="el-GR" dirty="0"/>
          </a:p>
        </p:txBody>
      </p:sp>
      <p:sp>
        <p:nvSpPr>
          <p:cNvPr id="5" name="1 - Τίτλος"/>
          <p:cNvSpPr>
            <a:spLocks noGrp="1"/>
          </p:cNvSpPr>
          <p:nvPr/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dirty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845245"/>
            <a:ext cx="1626146" cy="727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7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sz="4900" dirty="0" smtClean="0">
                <a:solidFill>
                  <a:srgbClr val="5075BC"/>
                </a:solidFill>
              </a:rPr>
              <a:t>Ορισμός Ελαστικότητας (2)</a:t>
            </a:r>
            <a:endParaRPr lang="el-GR" sz="4900" dirty="0">
              <a:solidFill>
                <a:srgbClr val="5075BC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u="sng" dirty="0" smtClean="0"/>
              <a:t>Κατά προσέγγιση </a:t>
            </a:r>
            <a:r>
              <a:rPr lang="el-GR" dirty="0" smtClean="0"/>
              <a:t>ορισμός της ελαστικότητας</a:t>
            </a:r>
          </a:p>
          <a:p>
            <a:pPr>
              <a:buNone/>
            </a:pPr>
            <a:r>
              <a:rPr lang="el-GR" dirty="0" smtClean="0"/>
              <a:t>«Η επί τοις εκατό μεταβολή στην ποσότητα ζήτησης </a:t>
            </a:r>
            <a:r>
              <a:rPr lang="en-US" dirty="0" smtClean="0"/>
              <a:t>Q, </a:t>
            </a:r>
            <a:r>
              <a:rPr lang="el-GR" dirty="0" smtClean="0"/>
              <a:t>που αντιστοιχεί σε 1% μεταβολή στο κόστος του αγαθού </a:t>
            </a:r>
            <a:r>
              <a:rPr lang="en-US" dirty="0" smtClean="0"/>
              <a:t>P </a:t>
            </a:r>
            <a:r>
              <a:rPr lang="el-GR" dirty="0" smtClean="0"/>
              <a:t>στο σημείο (Ο).»</a:t>
            </a:r>
          </a:p>
          <a:p>
            <a:pPr>
              <a:buNone/>
            </a:pPr>
            <a:endParaRPr lang="el-GR" dirty="0"/>
          </a:p>
          <a:p>
            <a:pPr>
              <a:buFont typeface="Wingdings" pitchFamily="2" charset="2"/>
              <a:buChar char="v"/>
            </a:pPr>
            <a:r>
              <a:rPr lang="el-GR" dirty="0" smtClean="0"/>
              <a:t>Όταν η παράγωγος είναι σταθερή, η </a:t>
            </a:r>
            <a:r>
              <a:rPr lang="el-GR" dirty="0" err="1" smtClean="0"/>
              <a:t>ελαστικότης</a:t>
            </a:r>
            <a:r>
              <a:rPr lang="el-GR" dirty="0" smtClean="0"/>
              <a:t> δεν είναι.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 Όταν η </a:t>
            </a:r>
            <a:r>
              <a:rPr lang="el-GR" dirty="0" err="1" smtClean="0"/>
              <a:t>ελαστικότης</a:t>
            </a:r>
            <a:r>
              <a:rPr lang="el-GR" dirty="0" smtClean="0"/>
              <a:t> είναι σταθερή, η παράγωγος δεν είναι. </a:t>
            </a:r>
            <a:endParaRPr lang="el-GR" dirty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6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sz="4900" dirty="0" smtClean="0">
                <a:solidFill>
                  <a:srgbClr val="5075BC"/>
                </a:solidFill>
              </a:rPr>
              <a:t>Ορισμός Ελαστικότητας (3)</a:t>
            </a:r>
            <a:endParaRPr lang="el-GR" sz="4900" dirty="0">
              <a:solidFill>
                <a:srgbClr val="5075B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Παραδείγματα</a:t>
            </a:r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556792"/>
            <a:ext cx="5857091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717032"/>
            <a:ext cx="722641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Ορισμοί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Ζήτηση ελαστική ↔ |</a:t>
            </a:r>
            <a:r>
              <a:rPr lang="el-GR" dirty="0" err="1" smtClean="0"/>
              <a:t>ε|&gt;1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Ζήτηση ανελαστική ↔ |</a:t>
            </a:r>
            <a:r>
              <a:rPr lang="el-GR" dirty="0" err="1" smtClean="0"/>
              <a:t>ε|&lt;1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Ζήτηση μοναδιαίας ελαστικότητας ↔ |</a:t>
            </a:r>
            <a:r>
              <a:rPr lang="el-GR" dirty="0" err="1" smtClean="0"/>
              <a:t>ε|=1</a:t>
            </a:r>
            <a:endParaRPr lang="el-GR" dirty="0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5075BC"/>
                </a:solidFill>
              </a:rPr>
              <a:t>Άσκηση </a:t>
            </a:r>
            <a:r>
              <a:rPr lang="el-GR" dirty="0" smtClean="0">
                <a:solidFill>
                  <a:srgbClr val="5075BC"/>
                </a:solidFill>
              </a:rPr>
              <a:t> (Μέρος </a:t>
            </a:r>
            <a:r>
              <a:rPr lang="el-GR" dirty="0">
                <a:solidFill>
                  <a:srgbClr val="5075BC"/>
                </a:solidFill>
              </a:rPr>
              <a:t>Ι)</a:t>
            </a:r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24744"/>
            <a:ext cx="4371490" cy="1259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TextBox"/>
          <p:cNvSpPr txBox="1"/>
          <p:nvPr/>
        </p:nvSpPr>
        <p:spPr>
          <a:xfrm>
            <a:off x="395536" y="2492896"/>
            <a:ext cx="820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</a:t>
            </a:r>
            <a:r>
              <a:rPr lang="en-US" sz="2400" dirty="0" smtClean="0"/>
              <a:t>V = 3200 – 200T</a:t>
            </a:r>
          </a:p>
          <a:p>
            <a:pPr>
              <a:buFont typeface="Wingdings" pitchFamily="2" charset="2"/>
              <a:buChar char="q"/>
            </a:pPr>
            <a:r>
              <a:rPr lang="el-GR" sz="2400" dirty="0" smtClean="0"/>
              <a:t>Να βρεθεί η </a:t>
            </a:r>
            <a:r>
              <a:rPr lang="el-GR" sz="2400" dirty="0" err="1" smtClean="0"/>
              <a:t>ελαστικότης</a:t>
            </a:r>
            <a:r>
              <a:rPr lang="el-GR" sz="2400" dirty="0" smtClean="0"/>
              <a:t> στο σημείο </a:t>
            </a:r>
            <a:r>
              <a:rPr lang="en-US" sz="2400" b="1" i="1" dirty="0" smtClean="0"/>
              <a:t>T</a:t>
            </a:r>
            <a:r>
              <a:rPr lang="en-US" sz="2400" b="1" i="1" baseline="-25000" dirty="0" smtClean="0"/>
              <a:t>O</a:t>
            </a:r>
            <a:r>
              <a:rPr lang="el-GR" sz="2400" dirty="0" smtClean="0"/>
              <a:t>=6</a:t>
            </a:r>
          </a:p>
          <a:p>
            <a:r>
              <a:rPr lang="el-GR" sz="2800" b="1" u="sng" dirty="0" smtClean="0"/>
              <a:t>Λύση:</a:t>
            </a:r>
          </a:p>
          <a:p>
            <a:pPr marL="514350" indent="-514350"/>
            <a:endParaRPr lang="el-GR" sz="2800" b="1" u="sng" dirty="0" smtClean="0"/>
          </a:p>
          <a:p>
            <a:endParaRPr lang="el-GR" sz="2800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861049"/>
            <a:ext cx="6840760" cy="39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437112"/>
            <a:ext cx="241416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5013176"/>
            <a:ext cx="6159740" cy="121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1172</Words>
  <Application>Microsoft Office PowerPoint</Application>
  <PresentationFormat>Προβολή στην οθόνη (4:3)</PresentationFormat>
  <Paragraphs>126</Paragraphs>
  <Slides>29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29</vt:i4>
      </vt:variant>
    </vt:vector>
  </HeadingPairs>
  <TitlesOfParts>
    <vt:vector size="37" baseType="lpstr">
      <vt:lpstr>ＭＳ Ｐゴシック</vt:lpstr>
      <vt:lpstr>Arial</vt:lpstr>
      <vt:lpstr>Calibri</vt:lpstr>
      <vt:lpstr>Wingdings</vt:lpstr>
      <vt:lpstr>Θέμα του Office</vt:lpstr>
      <vt:lpstr>1_Θέμα του Office</vt:lpstr>
      <vt:lpstr>Office Theme</vt:lpstr>
      <vt:lpstr>1_Office Theme</vt:lpstr>
      <vt:lpstr>Ανάλυση και Σχεδιασμός Μεταφορών Ι</vt:lpstr>
      <vt:lpstr>Σκοποί  ενότητας</vt:lpstr>
      <vt:lpstr>Καμπύλη Ζήτησης &amp; Ελαστικότητας</vt:lpstr>
      <vt:lpstr>Ορισμός Ελαστικότητας</vt:lpstr>
      <vt:lpstr>Ορισμός Ελαστικότητας (2)</vt:lpstr>
      <vt:lpstr>Ορισμός Ελαστικότητας (3)</vt:lpstr>
      <vt:lpstr>Παραδείγματα</vt:lpstr>
      <vt:lpstr>Ορισμοί</vt:lpstr>
      <vt:lpstr>Άσκηση  (Μέρος Ι)</vt:lpstr>
      <vt:lpstr>Ερωτήσεις</vt:lpstr>
      <vt:lpstr>Άσκηση (Μέρος ΙΙ)</vt:lpstr>
      <vt:lpstr>Άσκηση (Μέρος ΙII)</vt:lpstr>
      <vt:lpstr>Ερωτήσεις (2)</vt:lpstr>
      <vt:lpstr>Ελαστικότητα</vt:lpstr>
      <vt:lpstr>Ελαστικότητα (2)</vt:lpstr>
      <vt:lpstr>Παραδείγματα (2)</vt:lpstr>
      <vt:lpstr>Ελαστικότης &amp; Σταυροειδής Ελαστικότης</vt:lpstr>
      <vt:lpstr>Παραδείγματα (3) </vt:lpstr>
      <vt:lpstr> Ελαστικότητα ζήτησης ως προς το αντίτιμο (Price Elasticity of Demand) </vt:lpstr>
      <vt:lpstr> Ελαστικότητα ζήτησης ως προς το αντίτιμο (Price Elasticity of Demand) (2) </vt:lpstr>
      <vt:lpstr>Ελαστικότητα ζήτησης ως προς το εισόδημα (Income Elasticity of Demand)</vt:lpstr>
      <vt:lpstr>Σταυροειδής ελαστικότητα ζήτησης (Cross-Elasticity of Demand)</vt:lpstr>
      <vt:lpstr>Σταυροειδής ελαστικότητα ζήτησης (Cross-Elasticity of Demand) (2)</vt:lpstr>
      <vt:lpstr>Τέλος Ενότητας</vt:lpstr>
      <vt:lpstr>Χρηματοδότηση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ΜPeppe</dc:creator>
  <cp:lastModifiedBy>Marina Peppe</cp:lastModifiedBy>
  <cp:revision>41</cp:revision>
  <dcterms:created xsi:type="dcterms:W3CDTF">2015-04-06T17:00:56Z</dcterms:created>
  <dcterms:modified xsi:type="dcterms:W3CDTF">2015-09-08T10:53:49Z</dcterms:modified>
</cp:coreProperties>
</file>