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4" r:id="rId4"/>
    <p:sldId id="270" r:id="rId5"/>
    <p:sldId id="259" r:id="rId6"/>
    <p:sldId id="260" r:id="rId7"/>
    <p:sldId id="268" r:id="rId8"/>
    <p:sldId id="273" r:id="rId9"/>
    <p:sldId id="261" r:id="rId10"/>
    <p:sldId id="262" r:id="rId11"/>
    <p:sldId id="263" r:id="rId12"/>
    <p:sldId id="266" r:id="rId13"/>
    <p:sldId id="272" r:id="rId14"/>
    <p:sldId id="264" r:id="rId15"/>
    <p:sldId id="271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3" d="100"/>
          <a:sy n="73" d="100"/>
        </p:scale>
        <p:origin x="-1212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90F18-761A-41C9-AB19-F6EE4176C3DC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2D071-A6F5-425D-97BA-1663C281094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980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Ventris</a:t>
            </a:r>
            <a:r>
              <a:rPr lang="en-US" dirty="0" smtClean="0"/>
              <a:t> - Chadwick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2D071-A6F5-425D-97BA-1663C2810946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9930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Σημαντικά</a:t>
            </a:r>
            <a:r>
              <a:rPr lang="el-GR" baseline="0" dirty="0" smtClean="0"/>
              <a:t> Μυκηναϊκά κέντρα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2D071-A6F5-425D-97BA-1663C2810946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311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Σύγκριση Γραμμικής Α και 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2D071-A6F5-425D-97BA-1663C2810946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9356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Συλλαβάριο</a:t>
            </a:r>
            <a:r>
              <a:rPr lang="el-GR" baseline="0" dirty="0"/>
              <a:t> της Γραμμικής Β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2D071-A6F5-425D-97BA-1663C2810946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512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C3D6-44B9-48ED-BCD9-383F6F77B0AD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BFF0-36B3-4260-A571-53252E2D27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C3D6-44B9-48ED-BCD9-383F6F77B0AD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BFF0-36B3-4260-A571-53252E2D27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C3D6-44B9-48ED-BCD9-383F6F77B0AD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BFF0-36B3-4260-A571-53252E2D27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C3D6-44B9-48ED-BCD9-383F6F77B0AD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BFF0-36B3-4260-A571-53252E2D27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C3D6-44B9-48ED-BCD9-383F6F77B0AD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BFF0-36B3-4260-A571-53252E2D27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C3D6-44B9-48ED-BCD9-383F6F77B0AD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BFF0-36B3-4260-A571-53252E2D27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C3D6-44B9-48ED-BCD9-383F6F77B0AD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BFF0-36B3-4260-A571-53252E2D27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C3D6-44B9-48ED-BCD9-383F6F77B0AD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BFF0-36B3-4260-A571-53252E2D27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C3D6-44B9-48ED-BCD9-383F6F77B0AD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BFF0-36B3-4260-A571-53252E2D27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C3D6-44B9-48ED-BCD9-383F6F77B0AD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BFF0-36B3-4260-A571-53252E2D277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C3D6-44B9-48ED-BCD9-383F6F77B0AD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57BFF0-36B3-4260-A571-53252E2D277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F57BFF0-36B3-4260-A571-53252E2D277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3CAC3D6-44B9-48ED-BCD9-383F6F77B0AD}" type="datetimeFigureOut">
              <a:rPr lang="el-GR" smtClean="0"/>
              <a:pPr/>
              <a:t>10/4/2018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gr/url?sa=i&amp;rct=j&amp;q=%CE%BC%CF%85%CE%BA%CE%B7%CE%BD%CE%B1%CE%B9%CE%BA%CE%B7+%CE%B5%CF%80%CE%BF%CF%87%CE%B7&amp;source=images&amp;cd=&amp;cad=rja&amp;docid=J0gz1VsyMEV-6M&amp;tbnid=JeG5z5qLFfcSUM:&amp;ved=0CAUQjRw&amp;url=http://parea2010.blogspot.com/2010_08_01_archive.html&amp;ei=WY4vUbO9BoSp0AXi1YDYCg&amp;psig=AFQjCNEpBAi0ENWlQnYA8c6icmVgECSBTg&amp;ust=136215734588284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%CE%9C%CF%85%CE%BA%CE%B7%CE%BD%CE%B1%CF%8A%CE%BA%CF%8C%CF%82+%CE%BA%CF%8C%CF%83%CE%BC%CE%BF%CF%82&amp;source=images&amp;cd=&amp;cad=rja&amp;docid=PPnlWt2oagBvCM&amp;tbnid=DIaDj7G271LQ7M:&amp;ved=0CAUQjRw&amp;url=http://digitalschool.minedu.gov.gr/modules/ebook/show.php/DSGL-A102/45/324,1317/&amp;ei=t4wvUfKSG-nJ0AXS7oHIBQ&amp;psig=AFQjCNGNCOenzKzcah0x1dQddqQSxNCEvA&amp;ust=136215687189819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http://2.bp.blogspot.com/_8RCl-4AHixs/SJYWWD351gI/AAAAAAAAARo/DVTe_Khpyjc/s1600/anaktor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74220"/>
            <a:ext cx="7631382" cy="59951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264025"/>
            <a:ext cx="7543800" cy="2593975"/>
          </a:xfrm>
        </p:spPr>
        <p:txBody>
          <a:bodyPr/>
          <a:lstStyle/>
          <a:p>
            <a:r>
              <a:rPr lang="en-US" dirty="0"/>
              <a:t>	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733256"/>
            <a:ext cx="6461760" cy="792088"/>
          </a:xfrm>
        </p:spPr>
        <p:txBody>
          <a:bodyPr>
            <a:normAutofit lnSpcReduction="10000"/>
          </a:bodyPr>
          <a:lstStyle/>
          <a:p>
            <a:r>
              <a:rPr lang="el-GR" sz="4800" dirty="0">
                <a:solidFill>
                  <a:srgbClr val="FF0000"/>
                </a:solidFill>
              </a:rPr>
              <a:t>Η Μυκηναϊκή Ελληνική</a:t>
            </a:r>
          </a:p>
        </p:txBody>
      </p:sp>
      <p:sp>
        <p:nvSpPr>
          <p:cNvPr id="15362" name="AutoShape 2" descr="data:image/jpeg;base64,/9j/4AAQSkZJRgABAQAAAQABAAD/2wCEAAkGBhQSERUUExQWFRUWFxcYGBgYGBoaGRwYGBgcGBoaGBcYHSceGxsjGhoYIC8gIycqLC0sFx8xNTAqNSYsLSkBCQoKDgwOGg8PGi0kHCQqLCwsLCwsKSwsLCwsLCwsLCwsLCwsLCwsLCwsLCwsLCwsLCwsLCwsLCksLCwsLCwsLP/AABEIAMoA+QMBIgACEQEDEQH/xAAaAAADAQEBAQAAAAAAAAAAAAADBAUCAQAG/8QARBAAAQIEAwUGAwYEAwgDAQAAAQIRAAMhMQQSQQUiUWFxEzKBkaHwQrHRBhRSYsHhI3LS8RUzggcWQ1OSk6KyNMLiJP/EABkBAAMBAQEAAAAAAAAAAAAAAAECAwQABf/EAC0RAAICAgIBAgUDBAMAAAAAAAABAhEDIRIxQRNRBCIyYXGRsfAUI0JSYoGh/9oADAMBAAIRAxEAPwD7c4pAdjmSWyFuWhavURtO+oEZTQEWdw5J5m3lEZeOWZmWYsy0vVKQCKBwwL3Nb6xZwuABGYFSlGoUxCSkEU3rKA4EeMebCUMkb/y9zW4TxSXsMSAEKAUSUkGgJbhZ+Ot6QRM4L3Uo1oRdhWvPLz1gc5ZLhmJGopwJtep50jCZBCip2Nw2p15uzD6wycsVcjvlyJjCsKoJUpjR9d6twHoRYVMDM0AsS5IqPneod40jFjdJBKiGUCqj8uJflpE7H4dayFJzAFW6HBBowBNQA9a1+UUlxyPZLjKHRPxwStSylQIS+83d/EDzGnOmkE2aJgBK+/NbKn8KNAeD/Ic4n4gKVOTJU+SWM82z17iAoXKjVvF6Rdw2KCEqmL1Djp056DpGOK4/k0cnKv5sS25KQlKbomAulaCEqzMxJ0UORBER8PteahJC05gkEBSAS6lGs2agOoqa2V7Wg+LmrnLdu9bgEj5CNrl5AwLEJUeTgeQrEpZmnSNLxqMd9nU7XCshlFC8z5HAKiwZS1ADdTm0NX4QvkmTVBKP8p3Wo3mn8IAc9mNbOwAo5gEjD5y6EhOYpE5bMVEUyAhio1ZSrXAq+WovHpSQEJOUAi1GLVfvOE0ajPcEgRSUt2uyHG9IakpWpIZbPugIQBbQBQJDD3wJ/hKsxKJikqD5mSkpV/OlIGY86HnCX31WjA5crNbVnrRwuutHguExrS0ilCSQKDViwar5BXm8CMqf1Dem66H5uzUTEfxAEqHxJOnNwCRyP7wjtSaZTEBQmEsCkZ0TL7qwbHXzaHv8RC6ElL0cjNTNQAEgJvYvch6ERGOOVh0qKjnlFak5FKBIAJbs1fEAGoTo4Ii6lehFFxdnv8IWrfmMHJKZaf8ALQ/AEtmoQ/rFDZm1DK3VB0uXGo5j6eyvj10l8GWsP+LMSD1Y+D86mnICpqkMzWrXiaaDhXQ2pEHKSd+DTFxceMkV5UpL9rL3gb/iHFtXHn4RA2hswy1Ga5myzdanUtBsMz3H5hy8WZGKVJLg0fwLcYsyZ6ZgJlsFNvINiDfqOfm0UjNSVEpwcXa/UhYqTklDfCkkOwLhqWpVNr/tA045UxORVaMabxANlq+K/wA3e8NYjZWVWaSCE/8AElahqky3Fenpw7NCFAKlAM7KNTu3cA1KuIprwDhQdPid6sNKXZnHzFpRlWMoL1Salhd2dJuacDzEem7WK05RRTVNGBD7yAGDlxezkVBj0zDhagAoKTUZi5agBbiCQB6HjAjs/IpkMfzUDHUKLM/n+g6KnFWG8b06sKcUAxCWUCASdQ9WLuQ1no9dDB8RjZQqh1L9W4KoMrVoHtzMKLwy5iiFEOmhYBKalhUu7sOJ6WgZw2RRzAkJdwNKcRZgPkdA7RySiuzvRxy77G1YgBSXVmKmGQVZywNPOpqFFhQOSbLCCHJdRLJGpAq2p6ikSMRJKsxloCU8BYA8WGr25mpguHD5s68puCS6i7tVjUHkfWHhmlBCS+Gg92U0UzIYAEksKkg0rTh10hc4VYLlWXiTcNUPxB1sQ/SEpO0VoWC2jFyTQgUvy43HWCrnzEMtYGUggFTMGBqEi1Mw5fMwyqMetsSfwzb7G+1DBQCiQyiVU42GjAmw4UcQP/EVcE+Y/rgWG2qkBinMoKJOYAJYjpx4DXnXH31PAf8ATFoZIxRKXw82zcjCkLOaWMzFWYuQ5p3b2/KGh9CClISlW45UA5pvVvZsxp6WhSVil5HSSUh3CwFAa30oXd7EG0PYTHZqLR0KT7bo8eZjy43Lym/c08ZJa2OyJrhikZgH3lneHFyHcP8ApHO2HwlJdywPMamvDqxgQSlThKxTje7sxbiddYLhwZYqCUm4AfjWvWN8XyrltEJQS60zi5bmrm5ytoPlRhWEsZLEsLJSVJIZnbe07vhfwigueFFhmKmZKiQ7Xq7N+tOULpGZZVdiyRRs1ifCw5vwgPGr5WC5fSScPsl6avmml7qOj8qj/qOsT9tbRzKypqkN4nysI+rxCBLTlTc3PKIH+CglS+bjoKxly2vuzViaXzPrwK4SmVLjMogEn5DygOIxQCcyyEpyLAUeoIA494GC42R2Siol0BSFV0OW7+vuikqWZhC1kpSk5paC4y8FLFN6zMXS1UmJY8bXYXLk78Gdm4db6oCmKJYAKSlmcpukqJfdBFgdYdTglFYRVBSylv3mNvE8eAjuNw3aIMsEJKu9ZkkKuCDlchN2q/OtLDkqW6l5zkACmANxTdABFz4m1orP6W/KAnul0CnbKlJT3ApwBUZuNa6wfCbLlqSN3LwKd0+jDh5R2aosPKG9nLYNoCYywySctsrKKSEzglILM4plVqXv48tfGFTstS1ZlMFaOc7DVgvcCtLFqxS2hilKUUyiygL6ByXcCtW0I6iEJ+NmSUgzkBKVfGnel0AcnKHHAJYdTePSik1a7Mzk7qyXLlrlFkPuV7MqOSjFkqLlhcrUUocUEMyNoBZWsEpVkUoIN+6zpHRw6SRaCSBLY0UquZCSsiXlPwhnTmAD0cOzwtOQFuWUlyFBRYzKg2ZipqABwkO5BgOHsPdrehqSsIlhOUAFStB3QQ5YUBc8dHvSDTZSkKdJqmrCpHMakUiaZholQBlpJDgJJSDcKAACrDeAYGlbxVTM/izCN5OQl3cUSlm4MR5xnlHd9MdTa0OYTayJtJhyLDBKxR+vto9isApJdAAWS5T8MzpolX9XGJS0IUlKszLUSlrOR+IdGro4vDWA2oUjs5ySpH/knpxHvlBjPwxZY1Lcf0NZTMBbvOApNmUdCDfgbvHJTNlU6wMwo4AIJuocKWN0+T+LwoWygoW3ZgqCBZM0C456RPuWKWWO8C2UgOxAA3hwNorPK4xpLRmjjTlt7CjtHGUUsCm2hrS1urHgI6iYN4hTkFloSKam7VOtOjPAUrUxEzdTQ1ZxWhATUgHj5kCPTFsQQlyx5BrDdGtjo16WhZfFRaXJDLA10zeFxIKGCWQRlDEsxuHDN1/NoWgU1UtIGZgUl92rtxP+pjb6bxCyS5Zj3iqjEfFlTetyeRs8ZUtKk0qoChIo/HIK8HFPlDevibTl+wvDIlo9OKFZVJG7rlZ61S+nLjV3AgCMCgqUFqLDTNmUEtqWNi4AbhB5KgSCTuqSCxZ8wH4U0L9aMOMck4P8CTTVdElvyipvw0eLRWOTckc55I0rFMLLUGWjKFAs3eIq38oYudeOsPdnO9tGpuBZ868r1YMgeADr9RA/u0n/AJqvOb/VC8Yluc34FUZDJKAt1FSSoF3yuH3VVPG3hD2zUFMpRIfeABboFFI4O5GjveIa8UtT50KCC9QQQcwKQwLOGL7oP6RrBTZaiezmFOjJU5csAkyyGqR+BxmFKhsnB3rYPyfR4IpImFbgpU1aOSzXZr+Qfo5LBIdKqah3HrQ3j5SVtKaEGWopKSHG7lc5rkpJoaHuuXPKGsHtgJlMpCkkOabw42TvAUuQ1DpCr5NVX4G2X1zgRvAHmKX9PKMjES5aXfuhglvevzMRsXtMLkns1pUcwcBTEJzVsQxb9YVn4gploKksS9akMPK5o58qw3qyXWwqKfZSn4261GmukL4naoY5SAQpaSSWAype/WEMbMLFKapVLUahsu6FVOlxw1hXCyjNOZQOQqK0Sz3lEkb6hYcQlfFyDQQsHKTcmPKuitKIxSUqWhgGKUniAwUp923w1Z3I4KysQkKnS1oWd1IzpIGUFs6RnoWL913dTNHMPjApFO0lrzrSd0kFKaJCCWAB71EnwtA0SlKUJaGUqyyobqA11ZQxUW7qqm7JFRo62Tq+uhlMsJG4Fb3cQF5irKDVyQLOXDhPEM8UMHs1aFCZMW6loqkOUp3gWBNVn8yq0owguztjpljdW6lNnKgKmjgFLFKQ1EuQPEkszUKSRmZgCAQQdQdGL9R4wk2nBtbCm+QrNN47KmZT4x1Qp75/tHsvC0eajSxbaUodpmGYUTUaVOlL8j4GkPYPaiF4Z8wWnukjjeoYfpeFzIClGndSd6hYMCzc6ah2raNYbCpTLYJ3ScwAzBQer13jp5Xj1sDcf0MeSmLf7tJU65KgjMC6LoNSwKHBSHqySAdQYQngo3J6Qh/iHcNzuLAGWhswOgSq5+jwuMCd0B6X1NfXrzibtvFTHR2eSpIUlQd0kpB1DAAkuxsBQPGlQTxciCyP1OJHwmCMsJzTJs1YXly5UJYE7qxuOqYAQC5BGZ2TBVA95JIzd81IYuAlQc7xrUnMaVUQEwMbJmoUrs1ZUA7wUwlkMTuJTVJ4EUp3axlSkhUpOIQZanOUCYUpWFhglE1IAL/h3FVFA7GNKRobrRuVMdUtCmCwo1JopyCVJIatDuliKU1h04h+0K7hbJbmSG9DxduNlloLMUJyhwQHKbsCoLNCxYkE2D8CvnKUKEtQmIdKsuYZgO6SJhop0/iI6/DE5wvQU9lnDY1ckkUKTobEcf319Ie3ZqcyCd2tGzIf8L3SeFjEP74FiYpFQ6QHuDWjFiCAGIg8tTHNLJDZTwvw8mY38Ykm49jNKf2Y4t0qALgnuqSGztS9T/pDEEXjqVrAZTSwfPvPxc15C/WOy9py1ghYyn4gxIJGrCoULg+sYl7RS5ySySdbP/M1T4qi6yKnZneGd6Ny5Rd0ihoaFINKHKXUTzjU7BhNVqyAF2FD4M6j6eEYWuYaKVkFKAMljQOB11eNTUJSopIzW5eXTmIlce0h+NdsH99QiktBL30fqzqPiY996mKIS4Q7sBuu3N3Pn4R6eSmawoAUtU92hJ5/FWw5NVXE7Rlif381U0S6i7gNlTzYVpXwhrb7YyaX0o3Lw4EzKo6gOOJ0ZuYq99Io/wCFp4n0+kR1bTKl5kSxmAzBKyAXINQz0qXcUJDtFHtsT+D/AMU/1w3pp/4tglOXuRAQ9MhI/ES4Jvukgiz6+EanpCv8wC7spgHAuAa8dekOTMETMQ5GQAAhb3FDeh/flCwQUoUSlg4AykgV6aWrGDmymgasEFB0gi1UnK/NyWX4gu8LTErCghK87HMQtjlJLJYpYZyQ9UmxPIsHC5cgBIKgCxQKOWAdJSS5HF66QOStSCspyqUkneKlAORlfeBJAoKnpDRyNDUmCxJEteVSAtRFSkuEkgFhnYEHWlmHGFySkUUsJDBiCz0ACUrBzKLKAytqbMD2VTfWXrVV6aseLV8I8jEErC2DOQjNSpcOagZVPYhy40DRSE3LtaOnFLUTU8qNClEwF3SoEM5aihmUSzCqASfIbVMLgntQ2lVggUIcsttCAbgPaG8NIVMAy58rjusAC5NCdWUpq6c6+nYdcviEs1QCGBoN3hoOjWhfV2cofc5sxsQSntEy8pGclW83BKVsUM1SxZrk1H0eH2elMvLKcp3gARQAsDvvmFD3idHj5k4DtJmYoTdLEO6VBLEpDUNgbq1qLmEyYlyFLDuVZ+6QKZgWUCBcseIvGqm10Sa92fTFABDuQS5YuwCQGcsQKpU73J4wAqJZ2cCt3za0IBAfjxifI2usEP8AxBZwbguOpLHi40oKuSNoiYSnKygArS1AxLku/wAuVZTgq6Hi3Z4i8bCPV44oGr+6QRB+f6xiS2XYNElQ7ShZSWfgSAKkO3i0PKWlaCqz2dno1iOVaGApmMol8ocMou1iTWlba6w0WKaipbzbMN4GrNztHqYWlqvBjyLdigwWV2NEpTpV2TV7m1j6Rk4MkoIbeCwSzmwIZ6AOxs+7G5iSZZ7JQCiKZwSK2JysSG5axnCKJSjtFDMH7gLVNMubVm0NXiqywUON+SPCXOzGEko3SXJyLBNSaqX3vAip4CGyM6WyhSSnKoKDpoedDbSBicLJHDnckA8mINgLRkYoqP4rPW18wJsGDfELxFZVekPxfkmYr7OZKyJgAAYy1lRQavuKO9K13QFJraJ3bGWRKUDIIDJG6AofCUqTRdH4KGr6fSpSd2tRlc6uH+FPGtCT3eVVcR2CRlmqQoWKGGU5TTdAqAbO9YZSk3sZUQF7OzlTJKClhmzJSHNQneO8KAMUkPpYxxWJKFDtSkOtLrFEBnG9V0kkuH3XDEu0F2jiJKATLmFlKH8NYWokMCTLHfABILE5eBGvBj0bqcq1KN09xKS1jkqKEnKCeYBYAySOT1sd7FwFEBypiaMASpvBg3hxvvaGMQnICtKTlYpBGZzXug5udKholHGEMDKSJdBkQGIAsyg4LcGALtG8IkFMxEoIWFMmhTLUkEUNA6VOTvVvRi4iMca9w8rQ7P2s684SoJAqpe6zUokHNW1U6HWkJr2xMm7wGRLgJypJzEBzvLYboLuUNpdmykrUE0QBdgM68qd0sVMnU3Sb61gsjZyUjOhSlpdt5RTeoC0pZIIYAFmIaoatUovQ1NKxTGDKtKlqdiSc6yd2r5AafiDZQSwsQCSS0ZlnsErysGScqQK1JUoJLEZaDkamz2DMsUKUpf8AClq8Dq786RzFpKapUQOQbnckm3PjFNdMjKTEtoSilTKCCa5XOZQzODRLZQxSamjUFY799X+I/wDbP9UPzzLUksVPR6FvMgp/v5Tfu35lf9Uv+qGVNbDt9G5mdBYYuYjlMlTEimgUUmCycTiVNlOHn8wpD+hSYrom4gZv8tTKarppSqmcJoXIu1YxiEAuZmGQtmLgJJNCd1wFFm91jzHi9v5+pqWVeV+wqvHTUt2uEXumi0HM3MFi3nCc3a+FJUFZ5ZVQhcsg3dnRrrFTD4eUC4lz5RAKmC1gAf6FlPGnKNT58sgD7ypOawWlKnpoJiHUOh8YHpsCnjfX8/cnJ2JLnykmXMZNaZSUkpcVfKacoFifs/NamRX+pg4NwkpLG1c2hZnDV8NKWkNKmYdSfw5MvXuKId/ywaYqdlIVJdwzy5iddQJiU1HWLRTSF86YvsVBEoJUQSkkOzC+gc08YNjUfwlq0Dc33g46NA9lSimWxz0Uf8wjPf4iCR5cofxwKMOojK9O+WTVQdy4+cZMceWRlm6VHzygMzXdLmrjKz2UACBQsFFqNBc5yu5YqDM6SSCQxb4qAX00jJnLW74ZSiQylSpiVOPXTgXjkzESt1KwuUEkkBcspqTqoO3gB4RuUpCuF+BiQhJJoCXd0mtq2ObQcTa9hRwkhIUWuRagpRnANwzcImfepSs7TUKUpmchhXirXSg0FIp4CUQQbpyCoNCXDln+TXhnNuNMm40zcxLE+9DHpAp74x2YmvvgY3h01jBXzFb0Tp20FpmqSEZgCCCCxdnIqwZidXrFGTjpZlFQJTv1YsXJqH8T+0Qtsy09st9AHLFwSEtUCgbm1Q8ekzgZWQEjeepzHugVd9eet49LHvszT9yyAkghBTUjkxbKGvYEfCwLvxgUyeEJZakptT4u9mTVTVdvhsOUTUYdC1Zk1u5NH/mBYE9RGcRgEJKlNcu4Dqvoz34AWMScocjtjM3a0pTJRnmFLEMLh3JANCBxsHd6iEcR9oVkEJCJY/Ma0qwskF/m9mhAhguili6VAjNQgsWYsa21rwEFRLlyyohgrKlncmrPVQKru40MUbo5I0rHKmU7SYstvAgpSkmlFJZi/wAQY6FowjDF91KZdHCisAHR3S4JFaE8aVLUETCDUElJyBqEOHtUADk0YJJcoUeJcmwoLXq+rQrnb6G4+Bf/AA7NmC1Zg77qUpux+JybXSRyg+A2OqZmJKcgVlsagNxD6ClLXMaQlKQQSbBRSHAZ2fK54xb2an+G9aFuNMqW9ikCc3xdHeSTidl5JalDJQGgBToLEa08OUTpfZkgiXmmFYK1EstKb7qWDh2Lgs73pH0u1Ujs1dQR1BDWrfhENeEQsjNlO7zzAkkOk3GocVvcFonhyd2FrQNCCkZkgtlUlJbKbhRNQ6rnR96xuS/eHWtUtgN+o7pSkgEKB6168aQ5hPs+malK+1WrVJDA8CHaoNdNYdm7NkynNe0KSAMwzL1bK4CjThF3FPaEWSiLNWMudhvEBhmJ3WGprQi7+Qg6JJC1IayXBLJqwI8CadfGOrxi0jL2UmUOEycDU8gQfOsewuKmLdp8vWkuSpfX4XJ8fCF5DuLOJwRKHynPm5FTeNAxjH+Ez+X/AEiGlSVm5xUzoEyx1ZwY99yV/wAif/3kf1x1X5B/2JYNGaWDUAgZmJAqHajexDEyarMWWp1hiXBLDus4pc1HHnFfZ2FCkJzB2CWs3NtWp431hfE7NT2yasN4luTX5hw3HtIv6kXFckY+Eou0xE41YuQWcNlo981Lm/LlHZO0FUfKSLnUijh6sCQHAEfRScAhINHfjWF8RsiWsvajUpSD/af+J1ZPciyilkgykbrgEAMBowPe0O8dIIhKGFJiDmJOVZs5ZyD3QG3QNKRTkbEQk6q62jMjBy3BIowArSln+XgIEniTVWUjza3Qts8OksoqBUWJdyH1cDp5RVxK2TQgVHeqLgcRCuGlBKilNgpXzeDbTSTLLfl+cefgj/cf5NU5VEmZQupkyFVIdJYi/wAWW9LAuHFI0UBNMs9HJMzOKXDLUR6OdID9zVcoPVq/WCowKgxBKehIIBv0NrcS8epPEo7bMkczfhmV4WSqiyDq65ItZypKU0vUkdYLs3ZcuWsmWUVSzJzAs6bhSj50gIUoUzGzXt0fXnfnD2CmkrLkGjsBaqfN+fARPJhqNlI57fEJMFY3Kl1js2pjUqPK6mafB8ztwNNmEoWQ4AUlaS26AdxweN3+UMYCSOyJSCjiCjKXAGjcocxOJZagTTOaKQCLPe9wedeUEwqQUjKlAdTFgUs44DWvzrHpY4O7IynGqEdghJmzAhSVBgQAoFgKV1Bvf0g+25KklLUIBLM5NU6s4o8P7NkgT1nkfjKixVzFGb20K/ajZiJykBaSpgaMSDUXZaRoLvEHj+a/NhU039iPNlpWTnIIBFSoOE1cgm1hwvSALkI+GY5BLsDMBSdGyq0e515Q7h9mIDZUZWs/ZJ73NKSodQqGELQ1SkhrdqtWtmfL70FYZQl4DzggGztkylICkzVSzmzMGDEcUTAedW1jOISgLaUygEqSVKPMUYCo58k3eKWCTOzLMkSOxskb6VZ/iJISQoWanjC5wS/+MtE1dQpeUIFwQkJToG6u3gZQpK+ySlb+xExuKWM5BdIFgWS4S4tdNIr/AGA2mrE4NS1hIParTuu26lDd4kvX0jOIEnMsEIdqlVh+IuVAZfCK32bmSVSVdh2fZhZAEvLlBypfu0e0dFaY85XRJ+3c5aMEtUsqCyqWBkfNVaQWatnhP7MypipEpS01KASpbhT51FiDozV5xb+0mJySiQHYimYpoXFxWEtm4jtAmYUqzKS5vluoUfWnDWJ4/oa+40k9MWRjcN2yJGIKu0WnMGmKTJAALOywHLEWL0jeKxeHlzpcmThULzhWaYlDJRlBLKUEElwOPnaC4H7RmVPEjsJiZeTOVgLXlJFEZZaC5fgdYY2ltmZMmS5UuTM7FZTnnKQtATvhhlUBdh5xrhG0ZpOmdkpAZpclDiwGbVgxGXMOloOrGKyjMpKSwNAGsO7mJe5pctGV7PU9EhhrAVZnYX1bjziscMf9ibyvyji5xLvNmU0SG6NudKFwHvQx7IP+dP8AIf0x6Vh1k09YJ9zmfh/8hD+lH/YR5H4iawMrOgBgT2QKcxLZi4JbSjc7Wg6i86UHLhEwW3nHZgAV1cnNwzczHcHKSpCEhRC0oBzC3dDp4EW3eXWJ2MxswTqMVpzSwUpvmKSQxfVI9eMeRkksdORvhH1NI+mSA0SMdtdMt8ozLIAA0SPzEa8vlE6cuaoOVlQAcgKNuNCKcw4FK1hDFK3gSLgK4O4Bdja584TJ8ROmlFr8lsWGDe5J/g3Mx00qz9oQaEVIQOqRRuvGsX0OQMwYqGbK4LcuBaImyZo7dNHFXZ/wq0rrTyj6UzARY8jSnq8dhXKDcnuxviKjJJLwKYQb2tFKvwq0UFzwgOeP1hLCpqeajDeKDpHUfraDgtWyOQFNUVChb5xyXIJHoPn828oxnCUkqLJQkqPRI/aPicNtxYXiZktS3nLSZYUScqMyqsokJDLsKUTG6MW05Mh5UUfaAgFyARwar2p9IHIkSxPUtCVOpHe+FnFBW7g6R8tj8WuYcGBMWlOYLnZXAUMhVlVqQ5SMvXgIs7HkqRjMSM6lIVkUkFRISpNFZQbJqkNxFoTlSqynCndFxcelCMrVWNSDxjItzH8E7bGzw6VZmGcqLhxYijdW41hpOH7NABY1c06N8hA8RjM6whIIUlRZxeiw6eNWbxqIBtSaVE5FkpykMwbMCzjV+Jj0oZH0ZZwXkrow6UzVKAqrM5rxTC+05aFElQc5C1fE/IQSXPeaQ9gRbVw5+UJ7anBJzHRJ89Obwjvm/wAnL6dE/ZmGSr+H2Zyop2gOuV2UFVLOz1dhA5kuVLxHZGXMWSkLKkVZ93eSKhNAX/NE3BzcUhauzBKiCVd0jdyuanK4zJFOYgex9rLlTO0mqCUTFKClTNSlLpc6XSwFDmo8dHLJKjVL4aO3p6LpkYZE6a8xUpfZozssIGSuUBRubuxgGxTKMhBw6csoA5O0DKNXfVweMG+zW2J+JkmaqVKV3kpKCwKkk1OeoS2Q8amDyzNY9v2IWyiQl2HAOdOf94bJtGaqdEPaCqT3AoVsR/Iq3hDf+y6W2CWBX+PM/wDSXErb+MKETsqAsqmKSwLO4WN0BJJNmFL1aKv+ycf/AMUx9MRM/wDSXC4l8rK5O0yh9qE/wVNqR84S2KsdkgZjRPdazlVX4k/KLG3JLp6mEcHO7OVmJQAlKTauprx0A5xmivH5DJ/KKTNtYqWoIlSDOkgIPaBaM5USHBSpSWDOHIF4dmYvFLnSQJSBI/h9qokZwt3YMqz5LA3Ph85srZs1CpuISuWoTErQp1KTMzMciXAJDBQYhQ0s0M7BGJVMUDNT2aFDtEqZS1vmCFZsumVIuO4TrGxfK+D7JOKcHNdH2OY5yNAkHxJUPkI3lj5/H7SWlQQlWUUJJDkJA7oJ7t3dqAUqRDmwtqKmFSVXCUKB1ZTgg8WUCx1BD1jnSdA4Nx5FIpjsEIj0dRMhyg1ajnbxBFrxkISLM9WtdVy/EvXrETaOBQFS/wCEgAqNkgu0tT35h/XQRw4CWzFCD/pS/dUbXNeUdzXsUjgvyVC28CoB+YFWZ+XWDr2hIUXM2VQksVJKh0Te0QTJlpL5ZaUixokUozgAGyRfV9XhediEdmXUnu/iSKsNKGnu7xmy52pKNFIYdXZ9iNpSECkyWSWdly3PMl4UV9pZAIdaQTpmQWvqF/pEHEbcw4cGdLBOjpL8O65F+vQPCadpoKN1bkguEImK0/Km9uNvGCoJ9lXFV2fdbPxCZgzoLpJLHo4PqD5RvbWJEqUFFQTvgOUqVUg6JBPPwhT7NzwqQFV+M1BBoTooAjoQIztvaaVpCEkhQUCUkVoC7i9LxPFGr/IJb0S8Rt9JSU9o4NDllKLk6EKS78rRLwmD7ZLy5awUhNAgJJzAuatUHQD4hwhsYOcoKJkL3iSN6SHDvYzQa9PKw+qwS0EBQUiwtR3rViXLkxeMm04tUI1wkpJ2fI4bBywhRUpSVljKQfid3YXJGWutLcbexRnnzFsRu0H8xzKJBqC4Hq8AThSFSgQN0AGr/wDFJGjm8M7HUe3mgNlA41fMQKNah9IjJu+i7qnsqlLRtCPfhGFiNyolH6hH0SZuIAmEVcFTcqsWPi0KYjEUCgLqAILVzMxu3C8Nz/s+tS1L7aYMxJ3UywwJdgchJ0DnhCU/7NqCez7ZZIOfMoJpUMCABQM+lfXfcloz8YtlfZ04LnzGBYZgCWrXryhP7R43JOlpCMzhSiXAokpDV5qHlB9gYEoAmb2+kmpe5zC3X0gm09k9rMCiLJZ8ykmpcihF2HlC3Lk5NBUYpUiJPx6iFhKCCXCapDOlIUCyqAsC/PlBp2KSRMdLpY5kskjNlegFCMq2poGhr/doMwKxzSrN6kmF8R9nlJNJsxKSQVBQSolhoMtDQfrHcpp2+vwMowMbBkSzLmZJ06RlG9LdBCUjMHGdC6kpWSUl7HhDWz1oVL/hrExOUsuaFFa6XJUHym9A3CPYPY07JlVNlLdRJ7XDJU78swa2n6xN2jiMTKmolNLKFlKM2UJSkKLNkYgBL8TeDKVxTEapsFtnA5gtlJTmmlLgcUlsvOv9op/7M5J+7TaH/wCTOvQ1Si40PKOT9lKUogTClwo5gkUUoEBg9CHJ8BF37NYIy5asxda5ipiqAbygkGgJ0AieJtJporldxSQLbSWy/wA49QofNolYyQvsCUoS+VDEsc3IgjnbnFrbCSbBy4Omh5xHxEw5ABLnghidwFJy2YlYAD1ckWEHGre/diSbUdbZEk7AxEx5suYBLKQAlSilAIVvOgOM7pyPQMnWG9m/ZueicVqWkJ3AtKZiiogBWVwA1VF66A8YmyTh0LKzNniYsCUEGUoS1BSiwJyKQLioXcHmIxPxUqZ2K5uKD5R/DJZM0EKzKVZ8qx5gxadPJfY2PksXHr7FHbuIzFaU95CZzlyBmKEoSDxUBMB5eMNbALJKVKV2yAnOTu0IdOWgYB2ZqF+LxHlTkKksghVZqQEn8S5RYFW6CrLxakU9lYNP3lb3RLSBbLQsqoNTZwRQqUwqDCcqk5FZ416XGyt2hBzJv1v14w5/iP5T5iIONksd0rSMxDJWoAhgbOzAkinBoQebxmeav6oqskZK2jC8co+SlO+zUpXezqYuypyiAWY0zXYmMj7JSSO4FJ4Fay/RmrF/JxI8h9P0jjpfvE9P/wAiMW/c1KvYjyfsrhSKSEGn4Fq/9j4Q5J2HIQ2WRKAt/ky/QkPDhQE1yqIN3dgT8TE+cEyD8I4e2B+kOmdQorDoTVPZpOjiWPLKHEd+9mrrCWar0vxAbwoaw2EHgB4emlY92zhmPinzDGGSO0jGDU5JzOXJ4fOJmIkg4lSiHOYhwkE9w6m9oOrB5Qoy3eu7usa6C6aPQUJgSVJFX3nNCCA5pYF9TCxjSoLau0HCGFUE2r+1PR49KQgWyjMSbkKfpQx1KXALV8Htc5jBpcvdYgeJpxsBWAkgaE8TOSAkkp3qOa8WckmjsIe2cZeQBCUp5JSAPAgMQ+rv0hVeACyEkgpYUvYu9TRjVxZtIPgdl9kolJOUhgK0q9z1MMnphpe4VaY3JvHlCsakxmX1jPoEvArLjMlSSAMpLMH3uJJKXbg3NxOxexJq87GVmUwSc6t1kqDlu8z2YaxXlzfzvxtQaAtUR1M0EllBzqMrxuqLRBOSJsvZMxJR/FlDKAlQIuKuQxoXb14w7I2YUKKu1ZzUOLMwH61GsA2jiigOJlQwCcqVHno7txiVM27Osy1VLZUcATRgaPR+fIiOXBdnVKR9WlNsxzeEcXNAHAPc0F63j5k7TnqplmEAn8rnduzcTc6dHJKk4hdQkJJ1WQVXVaqj+A+cPzSBwrsp4jFoCgwZNXILCx7vGuvI8onbQQ82WSB/mSz4hQOuo9K6qg8vZ+9vkrPDSnLVqU5QHHSJiyMuUKBdyS1C4+G2p8bxCUr2c0UVqTUubHhDOAWAni54dITVLLFxUgks/i0Gwad0Dee9eHjATOZ7FrBNnrrSFMecslamLhPhoIoTF0DGpNr+/wB4Di8P2iClQDEfvRwQDR6wEhk1aEmSjCEAEpEol3oWQS787xL+zoSoLKmUxlpG5mtLSSLfmHkYp4XYssYfsyFLRRkqKSnkGSACNavBsPs5CCtSHGYjMBRLijgWBZhThyhknqhnJJNfcTm7Gl0ypQj+QZDYh9xtDGMPsCRKUZktCUzCCMzmrs7h2NWNYrCVWp6ePjHp1AxL8mjqe7F5eCGPspLJKjnzGpUFqFTU2WwD6Rj/AHXlf82Z/wB1f9cWezdn8h7rGMo4epjrXt/6CvuM5xb5D9o7nVoD8ukdKwO8QOv946cSnRz0zfN4lryx1fscBU9h5n6QotZQoJoEKLDdO6T8NaNcikNCeXoP7cdYFiAVbpAq9C9teHnAbXgddhMp1Krch8qx1csHm/FzCslRScilKcWIbeHIkXEbnAMSUhTaVUX1AFmjuRzQ0lISmpA8hCoxSEquoubAE3tajRrDTXQCABSnI8wLAGM5auKONacyevhFOfsT6MzpRvLTl5E08qtAQpQDEZfVPgaU6+Qh3PW70fzo3Lz0gKSQ7kCnr0LC3WOZykCSN4VPHdHv31hnDAO4Jsbkk35wJSC7od3s276sR4RxGMyr3gx8S9dFW8IFMe7HSmPSxA1YsOzHpT6xz71wSdeETWpBs+aXNUe6Xfhm4NpQegtG5U9Wro/mNOgId+FSIrqwgI4fJmevDWDDDgjmOWvzgcGUeRCWFlkzcwJCSEi1ajNcg6nhpFFchFlAn+Zz0oaeMDlYJDkgMa1Bb0t5vBUSyOChRgQQfMU5O2kViqIyd7RqXJTZLjpb5e3gplE0zB/LwvSALxSUk5gxeov8uvCCS5maqQW0f6f2ilk3ZsoI0/X1TWAFbroz0pr5CsOpRxJ+Qfhd4yZYGgrwA8oMlaEtAFoJBf1FXt4XgsnDBqkm/K/IRxckc0+calIPEH58dICOs6uWzcOlPRo7N7pt74C0ZmrIbdpyP6Fo92gatDzDfPWO6BWzKH7PXXV/W8elrYXrwavgNI2qaAOPv3WE1OpVgz2f50juqDV9m1zHNACONx+8A7Nramp/t+8MLSlIZnPl6iOKQwdyISUJS8jKSXQuonU+/GPdp7pGlCjlrafoY9n9vCOMhrRtEsaJFqVAPzpG8rcA3L0Br+seWoDUdXIeM9unTMeHDzNIz8l5HpmyniD0v00+bx4NYX1Y/oTXxEYS70AHr6CNiWTdR8KfuYeMvYL0YnysyS99FajmOcLyZj7qmzC7A1DXSQ460igMMDW7a38ncxnFYTMAU95Nj+h5GKuDezuS6Yv2xKSQklhSotoARYtoRGFFblyB0rwo9BytpDEg5k0cEGosQdW4e7x7sCCPXj4ez4Q9Nk3oEZTG6jUAOeWoFOMcw5AJoLmujDV4cCBd38fNoF2Y6/3/AE4xStitm1JBFun94WO8S4p1env5wdY00r5cAGFG/TnHpZfy+tvevSGbsCFPuJHcJHFJqk9NR4ekETNAICgx9DpQi/jG8RjEp14AC5eml3v6RoLWumSh/HSnSsTfEom/INCWL+dG6eF68+cZmLSkMSBQ04vwTrb3eO/4WrRdvhqE2ZndxG5cxKFZVI7NR1JoeQVY+NYCvyF142aw2YiiToxUW9G8Y6rC/iUdKJoPO7+MNIFOJHOgHXoI0ElqPyt87f2iqgQc34ApQEmwH0+vjHjITwbV00ppZn8oLlalm8/3EdSl3Hi/94etVQlsGEkG7j831EDXNIugpHKvmQIMhLit9H+kaFTxPv34QHGw8vcwmYFVBp7vGkgMffsQNcoElwCeX7QKY6Ruqcud019RCO4jaekGm6Vpz92gZmZnCbH4mp4DXxpSBTlEtnBb8IqP9UHRMCrH5P5QnbGqlZqXhUgc+NXgXYMGCiOrfO8MJJ9tAyrp5iKa8CpsAlBDvvdD9YXUakroOhh4Hp7tGSkatA42NYkN5zb6cKQTsuY9frBVyRwryofMQL7uOfnHcL7BZyTh2Ogf3e/rBAK6efv1glTy9846B7/tHk0kaOTMBPsxtJHUR4I8P08RBAeXlX0isJIDPZ/bfq0bC+vqfSkYA4fM/rHitr06inn4xdSEM4uUWzpFWqDqPGOSJwUHFvGnrBFzWFWrzYfKJ6llCipAOU94F26g6QzmkMo8lRRUfd4EuaBr8yX6H5RnISHJd7BP6G8dl4VrDhWjw3P2EpIwVK0TRwxsK8vSNSMITcnoGAp61pwgib2DD378YOFGpYUgx2C/YWlyEglks3Kp5uzw1KAY08x9YCGNwSfenu8Gz0sYpBpAlsHKa70OkenoQQxYg0r9I6kgWBLRpa3YMWq8degUAGDCB/DUB+U1T+0clYywVu6cRTgYbCxo/hSBkgmvk3z96x3L2Bd9m8o0FvKOK41P6NAijKNzMB6fURpEzQ7vyiimmLxNKD3NDo30ji1BuHrGZk4J5k8IAlzVRHIfuNYDnRygamrKmCQ35vo8aEgAc/fjGbP79LeMeKmb2D0+kS5X2UoL7v8AWAzpQLuK8S36RvtPesZznT9PnAbRyTOBJA3VHxqOgesYTOU7ZX5pP6GsbX4nqfpA5imFwB784Dk0N2aGISbHz511MeMCofnX/V9BSPTEsd0kD3xg82CkdmzAGcgVpA/vPT/y+kK46Yy5eYhsygS5HwE8aWEFzS/ZP1huQeA4n214Knl9DDstI4QbIOAiT+C/5CLL9iaPeh8RHlilYqBA4COKkpuw8o7+jfuFZfsSO3cskFXO3rHBmNM2XkPqYrmWOA8oyZQNwPLrHf0jS+oPqrwiQkJZi4L3PLrBVKJ4F39/25xSVKHAeUZTIT+EeQgrA15O9Qjo3DyNjwhtL3zfSHVSkvYeUeMoNYW4QY4GvJ0sliEulg7183gpmnWGezD2HlyjE1A4C4+cP6TXkXlYuJw6x0zXIuBBQK+McmJD++MBQl7h5IwmdyjomOeEaQkcI4oVPQfMwXjddgtHDiAOJ9845KWLm5+XJo036/rHsOd33whVF+4WdXOpY9SIBNxOYMksGqfnGMed7wEFCaL5AN5wjk+gpJKxeRh8hJSer+F6xoKYMaGjcOB98oKRVPT6wVVz4frBXR3K+wJs7Vcjr/cQNarcCH99I4nUc0/MRpYoj3qIDloNGWNtdDGCl34i4+kbUKD/AEf+v7Dyj0zvnx+RhGFGFGoa3UxjMHsOB1P7QT4T1V8jAQd4/wA//wBE/U+cAZBQdPfunzji06+/fvSMT0s4FGaNj9BBXsCibtdLmWKl1F+e4odK2Y6tE/8AxBP45/kf6IuqQM1hTtP0jOY8Y0QugqaWj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5364" name="AutoShape 4" descr="data:image/jpeg;base64,/9j/4AAQSkZJRgABAQAAAQABAAD/2wCEAAkGBhQSERUUExQWFRUWFxcYGBgYGBoaGRwYGBgcGBoaGBcYHSceGxsjGhoYIC8gIycqLC0sFx8xNTAqNSYsLSkBCQoKDgwOGg8PGi0kHCQqLCwsLCwsKSwsLCwsLCwsLCwsLCwsLCwsLCwsLCwsLCwsLCwsLCwsLCksLCwsLCwsLP/AABEIAMoA+QMBIgACEQEDEQH/xAAaAAADAQEBAQAAAAAAAAAAAAADBAUCAQAG/8QARBAAAQIEAwUGAwYEAwgDAQAAAQIRAAMhMQQSQQUiUWFxEzKBkaHwQrHRBhRSYsHhI3LS8RUzggcWQ1OSk6KyNMLiJP/EABkBAAMBAQEAAAAAAAAAAAAAAAECAwQABf/EAC0RAAICAgIBAgUDBAMAAAAAAAABAhEDIRIxQRNRBCIyYXGRsfAUI0JSYoGh/9oADAMBAAIRAxEAPwD7c4pAdjmSWyFuWhavURtO+oEZTQEWdw5J5m3lEZeOWZmWYsy0vVKQCKBwwL3Nb6xZwuABGYFSlGoUxCSkEU3rKA4EeMebCUMkb/y9zW4TxSXsMSAEKAUSUkGgJbhZ+Ot6QRM4L3Uo1oRdhWvPLz1gc5ZLhmJGopwJtep50jCZBCip2Nw2p15uzD6wycsVcjvlyJjCsKoJUpjR9d6twHoRYVMDM0AsS5IqPneod40jFjdJBKiGUCqj8uJflpE7H4dayFJzAFW6HBBowBNQA9a1+UUlxyPZLjKHRPxwStSylQIS+83d/EDzGnOmkE2aJgBK+/NbKn8KNAeD/Ic4n4gKVOTJU+SWM82z17iAoXKjVvF6Rdw2KCEqmL1Djp056DpGOK4/k0cnKv5sS25KQlKbomAulaCEqzMxJ0UORBER8PteahJC05gkEBSAS6lGs2agOoqa2V7Wg+LmrnLdu9bgEj5CNrl5AwLEJUeTgeQrEpZmnSNLxqMd9nU7XCshlFC8z5HAKiwZS1ADdTm0NX4QvkmTVBKP8p3Wo3mn8IAc9mNbOwAo5gEjD5y6EhOYpE5bMVEUyAhio1ZSrXAq+WovHpSQEJOUAi1GLVfvOE0ajPcEgRSUt2uyHG9IakpWpIZbPugIQBbQBQJDD3wJ/hKsxKJikqD5mSkpV/OlIGY86HnCX31WjA5crNbVnrRwuutHguExrS0ilCSQKDViwar5BXm8CMqf1Dem66H5uzUTEfxAEqHxJOnNwCRyP7wjtSaZTEBQmEsCkZ0TL7qwbHXzaHv8RC6ElL0cjNTNQAEgJvYvch6ERGOOVh0qKjnlFak5FKBIAJbs1fEAGoTo4Ii6lehFFxdnv8IWrfmMHJKZaf8ALQ/AEtmoQ/rFDZm1DK3VB0uXGo5j6eyvj10l8GWsP+LMSD1Y+D86mnICpqkMzWrXiaaDhXQ2pEHKSd+DTFxceMkV5UpL9rL3gb/iHFtXHn4RA2hswy1Ga5myzdanUtBsMz3H5hy8WZGKVJLg0fwLcYsyZ6ZgJlsFNvINiDfqOfm0UjNSVEpwcXa/UhYqTklDfCkkOwLhqWpVNr/tA045UxORVaMabxANlq+K/wA3e8NYjZWVWaSCE/8AElahqky3Fenpw7NCFAKlAM7KNTu3cA1KuIprwDhQdPid6sNKXZnHzFpRlWMoL1Salhd2dJuacDzEem7WK05RRTVNGBD7yAGDlxezkVBj0zDhagAoKTUZi5agBbiCQB6HjAjs/IpkMfzUDHUKLM/n+g6KnFWG8b06sKcUAxCWUCASdQ9WLuQ1no9dDB8RjZQqh1L9W4KoMrVoHtzMKLwy5iiFEOmhYBKalhUu7sOJ6WgZw2RRzAkJdwNKcRZgPkdA7RySiuzvRxy77G1YgBSXVmKmGQVZywNPOpqFFhQOSbLCCHJdRLJGpAq2p6ikSMRJKsxloCU8BYA8WGr25mpguHD5s68puCS6i7tVjUHkfWHhmlBCS+Gg92U0UzIYAEksKkg0rTh10hc4VYLlWXiTcNUPxB1sQ/SEpO0VoWC2jFyTQgUvy43HWCrnzEMtYGUggFTMGBqEi1Mw5fMwyqMetsSfwzb7G+1DBQCiQyiVU42GjAmw4UcQP/EVcE+Y/rgWG2qkBinMoKJOYAJYjpx4DXnXH31PAf8ATFoZIxRKXw82zcjCkLOaWMzFWYuQ5p3b2/KGh9CClISlW45UA5pvVvZsxp6WhSVil5HSSUh3CwFAa30oXd7EG0PYTHZqLR0KT7bo8eZjy43Lym/c08ZJa2OyJrhikZgH3lneHFyHcP8ApHO2HwlJdywPMamvDqxgQSlThKxTje7sxbiddYLhwZYqCUm4AfjWvWN8XyrltEJQS60zi5bmrm5ytoPlRhWEsZLEsLJSVJIZnbe07vhfwigueFFhmKmZKiQ7Xq7N+tOULpGZZVdiyRRs1ifCw5vwgPGr5WC5fSScPsl6avmml7qOj8qj/qOsT9tbRzKypqkN4nysI+rxCBLTlTc3PKIH+CglS+bjoKxly2vuzViaXzPrwK4SmVLjMogEn5DygOIxQCcyyEpyLAUeoIA494GC42R2Siol0BSFV0OW7+vuikqWZhC1kpSk5paC4y8FLFN6zMXS1UmJY8bXYXLk78Gdm4db6oCmKJYAKSlmcpukqJfdBFgdYdTglFYRVBSylv3mNvE8eAjuNw3aIMsEJKu9ZkkKuCDlchN2q/OtLDkqW6l5zkACmANxTdABFz4m1orP6W/KAnul0CnbKlJT3ApwBUZuNa6wfCbLlqSN3LwKd0+jDh5R2aosPKG9nLYNoCYywySctsrKKSEzglILM4plVqXv48tfGFTstS1ZlMFaOc7DVgvcCtLFqxS2hilKUUyiygL6ByXcCtW0I6iEJ+NmSUgzkBKVfGnel0AcnKHHAJYdTePSik1a7Mzk7qyXLlrlFkPuV7MqOSjFkqLlhcrUUocUEMyNoBZWsEpVkUoIN+6zpHRw6SRaCSBLY0UquZCSsiXlPwhnTmAD0cOzwtOQFuWUlyFBRYzKg2ZipqABwkO5BgOHsPdrehqSsIlhOUAFStB3QQ5YUBc8dHvSDTZSkKdJqmrCpHMakUiaZholQBlpJDgJJSDcKAACrDeAYGlbxVTM/izCN5OQl3cUSlm4MR5xnlHd9MdTa0OYTayJtJhyLDBKxR+vto9isApJdAAWS5T8MzpolX9XGJS0IUlKszLUSlrOR+IdGro4vDWA2oUjs5ySpH/knpxHvlBjPwxZY1Lcf0NZTMBbvOApNmUdCDfgbvHJTNlU6wMwo4AIJuocKWN0+T+LwoWygoW3ZgqCBZM0C456RPuWKWWO8C2UgOxAA3hwNorPK4xpLRmjjTlt7CjtHGUUsCm2hrS1urHgI6iYN4hTkFloSKam7VOtOjPAUrUxEzdTQ1ZxWhATUgHj5kCPTFsQQlyx5BrDdGtjo16WhZfFRaXJDLA10zeFxIKGCWQRlDEsxuHDN1/NoWgU1UtIGZgUl92rtxP+pjb6bxCyS5Zj3iqjEfFlTetyeRs8ZUtKk0qoChIo/HIK8HFPlDevibTl+wvDIlo9OKFZVJG7rlZ61S+nLjV3AgCMCgqUFqLDTNmUEtqWNi4AbhB5KgSCTuqSCxZ8wH4U0L9aMOMck4P8CTTVdElvyipvw0eLRWOTckc55I0rFMLLUGWjKFAs3eIq38oYudeOsPdnO9tGpuBZ868r1YMgeADr9RA/u0n/AJqvOb/VC8Yluc34FUZDJKAt1FSSoF3yuH3VVPG3hD2zUFMpRIfeABboFFI4O5GjveIa8UtT50KCC9QQQcwKQwLOGL7oP6RrBTZaiezmFOjJU5csAkyyGqR+BxmFKhsnB3rYPyfR4IpImFbgpU1aOSzXZr+Qfo5LBIdKqah3HrQ3j5SVtKaEGWopKSHG7lc5rkpJoaHuuXPKGsHtgJlMpCkkOabw42TvAUuQ1DpCr5NVX4G2X1zgRvAHmKX9PKMjES5aXfuhglvevzMRsXtMLkns1pUcwcBTEJzVsQxb9YVn4gploKksS9akMPK5o58qw3qyXWwqKfZSn4261GmukL4naoY5SAQpaSSWAype/WEMbMLFKapVLUahsu6FVOlxw1hXCyjNOZQOQqK0Sz3lEkb6hYcQlfFyDQQsHKTcmPKuitKIxSUqWhgGKUniAwUp923w1Z3I4KysQkKnS1oWd1IzpIGUFs6RnoWL913dTNHMPjApFO0lrzrSd0kFKaJCCWAB71EnwtA0SlKUJaGUqyyobqA11ZQxUW7qqm7JFRo62Tq+uhlMsJG4Fb3cQF5irKDVyQLOXDhPEM8UMHs1aFCZMW6loqkOUp3gWBNVn8yq0owguztjpljdW6lNnKgKmjgFLFKQ1EuQPEkszUKSRmZgCAQQdQdGL9R4wk2nBtbCm+QrNN47KmZT4x1Qp75/tHsvC0eajSxbaUodpmGYUTUaVOlL8j4GkPYPaiF4Z8wWnukjjeoYfpeFzIClGndSd6hYMCzc6ah2raNYbCpTLYJ3ScwAzBQer13jp5Xj1sDcf0MeSmLf7tJU65KgjMC6LoNSwKHBSHqySAdQYQngo3J6Qh/iHcNzuLAGWhswOgSq5+jwuMCd0B6X1NfXrzibtvFTHR2eSpIUlQd0kpB1DAAkuxsBQPGlQTxciCyP1OJHwmCMsJzTJs1YXly5UJYE7qxuOqYAQC5BGZ2TBVA95JIzd81IYuAlQc7xrUnMaVUQEwMbJmoUrs1ZUA7wUwlkMTuJTVJ4EUp3axlSkhUpOIQZanOUCYUpWFhglE1IAL/h3FVFA7GNKRobrRuVMdUtCmCwo1JopyCVJIatDuliKU1h04h+0K7hbJbmSG9DxduNlloLMUJyhwQHKbsCoLNCxYkE2D8CvnKUKEtQmIdKsuYZgO6SJhop0/iI6/DE5wvQU9lnDY1ckkUKTobEcf319Ie3ZqcyCd2tGzIf8L3SeFjEP74FiYpFQ6QHuDWjFiCAGIg8tTHNLJDZTwvw8mY38Ykm49jNKf2Y4t0qALgnuqSGztS9T/pDEEXjqVrAZTSwfPvPxc15C/WOy9py1ghYyn4gxIJGrCoULg+sYl7RS5ySySdbP/M1T4qi6yKnZneGd6Ny5Rd0ihoaFINKHKXUTzjU7BhNVqyAF2FD4M6j6eEYWuYaKVkFKAMljQOB11eNTUJSopIzW5eXTmIlce0h+NdsH99QiktBL30fqzqPiY996mKIS4Q7sBuu3N3Pn4R6eSmawoAUtU92hJ5/FWw5NVXE7Rlif381U0S6i7gNlTzYVpXwhrb7YyaX0o3Lw4EzKo6gOOJ0ZuYq99Io/wCFp4n0+kR1bTKl5kSxmAzBKyAXINQz0qXcUJDtFHtsT+D/AMU/1w3pp/4tglOXuRAQ9MhI/ES4Jvukgiz6+EanpCv8wC7spgHAuAa8dekOTMETMQ5GQAAhb3FDeh/flCwQUoUSlg4AykgV6aWrGDmymgasEFB0gi1UnK/NyWX4gu8LTErCghK87HMQtjlJLJYpYZyQ9UmxPIsHC5cgBIKgCxQKOWAdJSS5HF66QOStSCspyqUkneKlAORlfeBJAoKnpDRyNDUmCxJEteVSAtRFSkuEkgFhnYEHWlmHGFySkUUsJDBiCz0ACUrBzKLKAytqbMD2VTfWXrVV6aseLV8I8jEErC2DOQjNSpcOagZVPYhy40DRSE3LtaOnFLUTU8qNClEwF3SoEM5aihmUSzCqASfIbVMLgntQ2lVggUIcsttCAbgPaG8NIVMAy58rjusAC5NCdWUpq6c6+nYdcviEs1QCGBoN3hoOjWhfV2cofc5sxsQSntEy8pGclW83BKVsUM1SxZrk1H0eH2elMvLKcp3gARQAsDvvmFD3idHj5k4DtJmYoTdLEO6VBLEpDUNgbq1qLmEyYlyFLDuVZ+6QKZgWUCBcseIvGqm10Sa92fTFABDuQS5YuwCQGcsQKpU73J4wAqJZ2cCt3za0IBAfjxifI2usEP8AxBZwbguOpLHi40oKuSNoiYSnKygArS1AxLku/wAuVZTgq6Hi3Z4i8bCPV44oGr+6QRB+f6xiS2XYNElQ7ShZSWfgSAKkO3i0PKWlaCqz2dno1iOVaGApmMol8ocMou1iTWlba6w0WKaipbzbMN4GrNztHqYWlqvBjyLdigwWV2NEpTpV2TV7m1j6Rk4MkoIbeCwSzmwIZ6AOxs+7G5iSZZ7JQCiKZwSK2JysSG5axnCKJSjtFDMH7gLVNMubVm0NXiqywUON+SPCXOzGEko3SXJyLBNSaqX3vAip4CGyM6WyhSSnKoKDpoedDbSBicLJHDnckA8mINgLRkYoqP4rPW18wJsGDfELxFZVekPxfkmYr7OZKyJgAAYy1lRQavuKO9K13QFJraJ3bGWRKUDIIDJG6AofCUqTRdH4KGr6fSpSd2tRlc6uH+FPGtCT3eVVcR2CRlmqQoWKGGU5TTdAqAbO9YZSk3sZUQF7OzlTJKClhmzJSHNQneO8KAMUkPpYxxWJKFDtSkOtLrFEBnG9V0kkuH3XDEu0F2jiJKATLmFlKH8NYWokMCTLHfABILE5eBGvBj0bqcq1KN09xKS1jkqKEnKCeYBYAySOT1sd7FwFEBypiaMASpvBg3hxvvaGMQnICtKTlYpBGZzXug5udKholHGEMDKSJdBkQGIAsyg4LcGALtG8IkFMxEoIWFMmhTLUkEUNA6VOTvVvRi4iMca9w8rQ7P2s684SoJAqpe6zUokHNW1U6HWkJr2xMm7wGRLgJypJzEBzvLYboLuUNpdmykrUE0QBdgM68qd0sVMnU3Sb61gsjZyUjOhSlpdt5RTeoC0pZIIYAFmIaoatUovQ1NKxTGDKtKlqdiSc6yd2r5AafiDZQSwsQCSS0ZlnsErysGScqQK1JUoJLEZaDkamz2DMsUKUpf8AClq8Dq786RzFpKapUQOQbnckm3PjFNdMjKTEtoSilTKCCa5XOZQzODRLZQxSamjUFY799X+I/wDbP9UPzzLUksVPR6FvMgp/v5Tfu35lf9Uv+qGVNbDt9G5mdBYYuYjlMlTEimgUUmCycTiVNlOHn8wpD+hSYrom4gZv8tTKarppSqmcJoXIu1YxiEAuZmGQtmLgJJNCd1wFFm91jzHi9v5+pqWVeV+wqvHTUt2uEXumi0HM3MFi3nCc3a+FJUFZ5ZVQhcsg3dnRrrFTD4eUC4lz5RAKmC1gAf6FlPGnKNT58sgD7ypOawWlKnpoJiHUOh8YHpsCnjfX8/cnJ2JLnykmXMZNaZSUkpcVfKacoFifs/NamRX+pg4NwkpLG1c2hZnDV8NKWkNKmYdSfw5MvXuKId/ywaYqdlIVJdwzy5iddQJiU1HWLRTSF86YvsVBEoJUQSkkOzC+gc08YNjUfwlq0Dc33g46NA9lSimWxz0Uf8wjPf4iCR5cofxwKMOojK9O+WTVQdy4+cZMceWRlm6VHzygMzXdLmrjKz2UACBQsFFqNBc5yu5YqDM6SSCQxb4qAX00jJnLW74ZSiQylSpiVOPXTgXjkzESt1KwuUEkkBcspqTqoO3gB4RuUpCuF+BiQhJJoCXd0mtq2ObQcTa9hRwkhIUWuRagpRnANwzcImfepSs7TUKUpmchhXirXSg0FIp4CUQQbpyCoNCXDln+TXhnNuNMm40zcxLE+9DHpAp74x2YmvvgY3h01jBXzFb0Tp20FpmqSEZgCCCCxdnIqwZidXrFGTjpZlFQJTv1YsXJqH8T+0Qtsy09st9AHLFwSEtUCgbm1Q8ekzgZWQEjeepzHugVd9eet49LHvszT9yyAkghBTUjkxbKGvYEfCwLvxgUyeEJZakptT4u9mTVTVdvhsOUTUYdC1Zk1u5NH/mBYE9RGcRgEJKlNcu4Dqvoz34AWMScocjtjM3a0pTJRnmFLEMLh3JANCBxsHd6iEcR9oVkEJCJY/Ma0qwskF/m9mhAhguili6VAjNQgsWYsa21rwEFRLlyyohgrKlncmrPVQKru40MUbo5I0rHKmU7SYstvAgpSkmlFJZi/wAQY6FowjDF91KZdHCisAHR3S4JFaE8aVLUETCDUElJyBqEOHtUADk0YJJcoUeJcmwoLXq+rQrnb6G4+Bf/AA7NmC1Zg77qUpux+JybXSRyg+A2OqZmJKcgVlsagNxD6ClLXMaQlKQQSbBRSHAZ2fK54xb2an+G9aFuNMqW9ikCc3xdHeSTidl5JalDJQGgBToLEa08OUTpfZkgiXmmFYK1EstKb7qWDh2Lgs73pH0u1Ujs1dQR1BDWrfhENeEQsjNlO7zzAkkOk3GocVvcFonhyd2FrQNCCkZkgtlUlJbKbhRNQ6rnR96xuS/eHWtUtgN+o7pSkgEKB6168aQ5hPs+malK+1WrVJDA8CHaoNdNYdm7NkynNe0KSAMwzL1bK4CjThF3FPaEWSiLNWMudhvEBhmJ3WGprQi7+Qg6JJC1IayXBLJqwI8CadfGOrxi0jL2UmUOEycDU8gQfOsewuKmLdp8vWkuSpfX4XJ8fCF5DuLOJwRKHynPm5FTeNAxjH+Ez+X/AEiGlSVm5xUzoEyx1ZwY99yV/wAif/3kf1x1X5B/2JYNGaWDUAgZmJAqHajexDEyarMWWp1hiXBLDus4pc1HHnFfZ2FCkJzB2CWs3NtWp431hfE7NT2yasN4luTX5hw3HtIv6kXFckY+Eou0xE41YuQWcNlo981Lm/LlHZO0FUfKSLnUijh6sCQHAEfRScAhINHfjWF8RsiWsvajUpSD/af+J1ZPciyilkgykbrgEAMBowPe0O8dIIhKGFJiDmJOVZs5ZyD3QG3QNKRTkbEQk6q62jMjBy3BIowArSln+XgIEniTVWUjza3Qts8OksoqBUWJdyH1cDp5RVxK2TQgVHeqLgcRCuGlBKilNgpXzeDbTSTLLfl+cefgj/cf5NU5VEmZQupkyFVIdJYi/wAWW9LAuHFI0UBNMs9HJMzOKXDLUR6OdID9zVcoPVq/WCowKgxBKehIIBv0NrcS8epPEo7bMkczfhmV4WSqiyDq65ItZypKU0vUkdYLs3ZcuWsmWUVSzJzAs6bhSj50gIUoUzGzXt0fXnfnD2CmkrLkGjsBaqfN+fARPJhqNlI57fEJMFY3Kl1js2pjUqPK6mafB8ztwNNmEoWQ4AUlaS26AdxweN3+UMYCSOyJSCjiCjKXAGjcocxOJZagTTOaKQCLPe9wedeUEwqQUjKlAdTFgUs44DWvzrHpY4O7IynGqEdghJmzAhSVBgQAoFgKV1Bvf0g+25KklLUIBLM5NU6s4o8P7NkgT1nkfjKixVzFGb20K/ajZiJykBaSpgaMSDUXZaRoLvEHj+a/NhU039iPNlpWTnIIBFSoOE1cgm1hwvSALkI+GY5BLsDMBSdGyq0e515Q7h9mIDZUZWs/ZJ73NKSodQqGELQ1SkhrdqtWtmfL70FYZQl4DzggGztkylICkzVSzmzMGDEcUTAedW1jOISgLaUygEqSVKPMUYCo58k3eKWCTOzLMkSOxskb6VZ/iJISQoWanjC5wS/+MtE1dQpeUIFwQkJToG6u3gZQpK+ySlb+xExuKWM5BdIFgWS4S4tdNIr/AGA2mrE4NS1hIParTuu26lDd4kvX0jOIEnMsEIdqlVh+IuVAZfCK32bmSVSVdh2fZhZAEvLlBypfu0e0dFaY85XRJ+3c5aMEtUsqCyqWBkfNVaQWatnhP7MypipEpS01KASpbhT51FiDozV5xb+0mJySiQHYimYpoXFxWEtm4jtAmYUqzKS5vluoUfWnDWJ4/oa+40k9MWRjcN2yJGIKu0WnMGmKTJAALOywHLEWL0jeKxeHlzpcmThULzhWaYlDJRlBLKUEElwOPnaC4H7RmVPEjsJiZeTOVgLXlJFEZZaC5fgdYY2ltmZMmS5UuTM7FZTnnKQtATvhhlUBdh5xrhG0ZpOmdkpAZpclDiwGbVgxGXMOloOrGKyjMpKSwNAGsO7mJe5pctGV7PU9EhhrAVZnYX1bjziscMf9ibyvyji5xLvNmU0SG6NudKFwHvQx7IP+dP8AIf0x6Vh1k09YJ9zmfh/8hD+lH/YR5H4iawMrOgBgT2QKcxLZi4JbSjc7Wg6i86UHLhEwW3nHZgAV1cnNwzczHcHKSpCEhRC0oBzC3dDp4EW3eXWJ2MxswTqMVpzSwUpvmKSQxfVI9eMeRkksdORvhH1NI+mSA0SMdtdMt8ozLIAA0SPzEa8vlE6cuaoOVlQAcgKNuNCKcw4FK1hDFK3gSLgK4O4Bdja584TJ8ROmlFr8lsWGDe5J/g3Mx00qz9oQaEVIQOqRRuvGsX0OQMwYqGbK4LcuBaImyZo7dNHFXZ/wq0rrTyj6UzARY8jSnq8dhXKDcnuxviKjJJLwKYQb2tFKvwq0UFzwgOeP1hLCpqeajDeKDpHUfraDgtWyOQFNUVChb5xyXIJHoPn828oxnCUkqLJQkqPRI/aPicNtxYXiZktS3nLSZYUScqMyqsokJDLsKUTG6MW05Mh5UUfaAgFyARwar2p9IHIkSxPUtCVOpHe+FnFBW7g6R8tj8WuYcGBMWlOYLnZXAUMhVlVqQ5SMvXgIs7HkqRjMSM6lIVkUkFRISpNFZQbJqkNxFoTlSqynCndFxcelCMrVWNSDxjItzH8E7bGzw6VZmGcqLhxYijdW41hpOH7NABY1c06N8hA8RjM6whIIUlRZxeiw6eNWbxqIBtSaVE5FkpykMwbMCzjV+Jj0oZH0ZZwXkrow6UzVKAqrM5rxTC+05aFElQc5C1fE/IQSXPeaQ9gRbVw5+UJ7anBJzHRJ89Obwjvm/wAnL6dE/ZmGSr+H2Zyop2gOuV2UFVLOz1dhA5kuVLxHZGXMWSkLKkVZ93eSKhNAX/NE3BzcUhauzBKiCVd0jdyuanK4zJFOYgex9rLlTO0mqCUTFKClTNSlLpc6XSwFDmo8dHLJKjVL4aO3p6LpkYZE6a8xUpfZozssIGSuUBRubuxgGxTKMhBw6csoA5O0DKNXfVweMG+zW2J+JkmaqVKV3kpKCwKkk1OeoS2Q8amDyzNY9v2IWyiQl2HAOdOf94bJtGaqdEPaCqT3AoVsR/Iq3hDf+y6W2CWBX+PM/wDSXErb+MKETsqAsqmKSwLO4WN0BJJNmFL1aKv+ycf/AMUx9MRM/wDSXC4l8rK5O0yh9qE/wVNqR84S2KsdkgZjRPdazlVX4k/KLG3JLp6mEcHO7OVmJQAlKTauprx0A5xmivH5DJ/KKTNtYqWoIlSDOkgIPaBaM5USHBSpSWDOHIF4dmYvFLnSQJSBI/h9qokZwt3YMqz5LA3Ph85srZs1CpuISuWoTErQp1KTMzMciXAJDBQYhQ0s0M7BGJVMUDNT2aFDtEqZS1vmCFZsumVIuO4TrGxfK+D7JOKcHNdH2OY5yNAkHxJUPkI3lj5/H7SWlQQlWUUJJDkJA7oJ7t3dqAUqRDmwtqKmFSVXCUKB1ZTgg8WUCx1BD1jnSdA4Nx5FIpjsEIj0dRMhyg1ajnbxBFrxkISLM9WtdVy/EvXrETaOBQFS/wCEgAqNkgu0tT35h/XQRw4CWzFCD/pS/dUbXNeUdzXsUjgvyVC28CoB+YFWZ+XWDr2hIUXM2VQksVJKh0Te0QTJlpL5ZaUixokUozgAGyRfV9XhediEdmXUnu/iSKsNKGnu7xmy52pKNFIYdXZ9iNpSECkyWSWdly3PMl4UV9pZAIdaQTpmQWvqF/pEHEbcw4cGdLBOjpL8O65F+vQPCadpoKN1bkguEImK0/Km9uNvGCoJ9lXFV2fdbPxCZgzoLpJLHo4PqD5RvbWJEqUFFQTvgOUqVUg6JBPPwhT7NzwqQFV+M1BBoTooAjoQIztvaaVpCEkhQUCUkVoC7i9LxPFGr/IJb0S8Rt9JSU9o4NDllKLk6EKS78rRLwmD7ZLy5awUhNAgJJzAuatUHQD4hwhsYOcoKJkL3iSN6SHDvYzQa9PKw+qwS0EBQUiwtR3rViXLkxeMm04tUI1wkpJ2fI4bBywhRUpSVljKQfid3YXJGWutLcbexRnnzFsRu0H8xzKJBqC4Hq8AThSFSgQN0AGr/wDFJGjm8M7HUe3mgNlA41fMQKNah9IjJu+i7qnsqlLRtCPfhGFiNyolH6hH0SZuIAmEVcFTcqsWPi0KYjEUCgLqAILVzMxu3C8Nz/s+tS1L7aYMxJ3UywwJdgchJ0DnhCU/7NqCez7ZZIOfMoJpUMCABQM+lfXfcloz8YtlfZ04LnzGBYZgCWrXryhP7R43JOlpCMzhSiXAokpDV5qHlB9gYEoAmb2+kmpe5zC3X0gm09k9rMCiLJZ8ykmpcihF2HlC3Lk5NBUYpUiJPx6iFhKCCXCapDOlIUCyqAsC/PlBp2KSRMdLpY5kskjNlegFCMq2poGhr/doMwKxzSrN6kmF8R9nlJNJsxKSQVBQSolhoMtDQfrHcpp2+vwMowMbBkSzLmZJ06RlG9LdBCUjMHGdC6kpWSUl7HhDWz1oVL/hrExOUsuaFFa6XJUHym9A3CPYPY07JlVNlLdRJ7XDJU78swa2n6xN2jiMTKmolNLKFlKM2UJSkKLNkYgBL8TeDKVxTEapsFtnA5gtlJTmmlLgcUlsvOv9op/7M5J+7TaH/wCTOvQ1Si40PKOT9lKUogTClwo5gkUUoEBg9CHJ8BF37NYIy5asxda5ipiqAbygkGgJ0AieJtJporldxSQLbSWy/wA49QofNolYyQvsCUoS+VDEsc3IgjnbnFrbCSbBy4Omh5xHxEw5ABLnghidwFJy2YlYAD1ckWEHGre/diSbUdbZEk7AxEx5suYBLKQAlSilAIVvOgOM7pyPQMnWG9m/ZueicVqWkJ3AtKZiiogBWVwA1VF66A8YmyTh0LKzNniYsCUEGUoS1BSiwJyKQLioXcHmIxPxUqZ2K5uKD5R/DJZM0EKzKVZ8qx5gxadPJfY2PksXHr7FHbuIzFaU95CZzlyBmKEoSDxUBMB5eMNbALJKVKV2yAnOTu0IdOWgYB2ZqF+LxHlTkKksghVZqQEn8S5RYFW6CrLxakU9lYNP3lb3RLSBbLQsqoNTZwRQqUwqDCcqk5FZ416XGyt2hBzJv1v14w5/iP5T5iIONksd0rSMxDJWoAhgbOzAkinBoQebxmeav6oqskZK2jC8co+SlO+zUpXezqYuypyiAWY0zXYmMj7JSSO4FJ4Fay/RmrF/JxI8h9P0jjpfvE9P/wAiMW/c1KvYjyfsrhSKSEGn4Fq/9j4Q5J2HIQ2WRKAt/ky/QkPDhQE1yqIN3dgT8TE+cEyD8I4e2B+kOmdQorDoTVPZpOjiWPLKHEd+9mrrCWar0vxAbwoaw2EHgB4emlY92zhmPinzDGGSO0jGDU5JzOXJ4fOJmIkg4lSiHOYhwkE9w6m9oOrB5Qoy3eu7usa6C6aPQUJgSVJFX3nNCCA5pYF9TCxjSoLau0HCGFUE2r+1PR49KQgWyjMSbkKfpQx1KXALV8Htc5jBpcvdYgeJpxsBWAkgaE8TOSAkkp3qOa8WckmjsIe2cZeQBCUp5JSAPAgMQ+rv0hVeACyEkgpYUvYu9TRjVxZtIPgdl9kolJOUhgK0q9z1MMnphpe4VaY3JvHlCsakxmX1jPoEvArLjMlSSAMpLMH3uJJKXbg3NxOxexJq87GVmUwSc6t1kqDlu8z2YaxXlzfzvxtQaAtUR1M0EllBzqMrxuqLRBOSJsvZMxJR/FlDKAlQIuKuQxoXb14w7I2YUKKu1ZzUOLMwH61GsA2jiigOJlQwCcqVHno7txiVM27Osy1VLZUcATRgaPR+fIiOXBdnVKR9WlNsxzeEcXNAHAPc0F63j5k7TnqplmEAn8rnduzcTc6dHJKk4hdQkJJ1WQVXVaqj+A+cPzSBwrsp4jFoCgwZNXILCx7vGuvI8onbQQ82WSB/mSz4hQOuo9K6qg8vZ+9vkrPDSnLVqU5QHHSJiyMuUKBdyS1C4+G2p8bxCUr2c0UVqTUubHhDOAWAni54dITVLLFxUgks/i0Gwad0Dee9eHjATOZ7FrBNnrrSFMecslamLhPhoIoTF0DGpNr+/wB4Di8P2iClQDEfvRwQDR6wEhk1aEmSjCEAEpEol3oWQS787xL+zoSoLKmUxlpG5mtLSSLfmHkYp4XYssYfsyFLRRkqKSnkGSACNavBsPs5CCtSHGYjMBRLijgWBZhThyhknqhnJJNfcTm7Gl0ypQj+QZDYh9xtDGMPsCRKUZktCUzCCMzmrs7h2NWNYrCVWp6ePjHp1AxL8mjqe7F5eCGPspLJKjnzGpUFqFTU2WwD6Rj/AHXlf82Z/wB1f9cWezdn8h7rGMo4epjrXt/6CvuM5xb5D9o7nVoD8ukdKwO8QOv946cSnRz0zfN4lryx1fscBU9h5n6QotZQoJoEKLDdO6T8NaNcikNCeXoP7cdYFiAVbpAq9C9teHnAbXgddhMp1Krch8qx1csHm/FzCslRScilKcWIbeHIkXEbnAMSUhTaVUX1AFmjuRzQ0lISmpA8hCoxSEquoubAE3tajRrDTXQCABSnI8wLAGM5auKONacyevhFOfsT6MzpRvLTl5E08qtAQpQDEZfVPgaU6+Qh3PW70fzo3Lz0gKSQ7kCnr0LC3WOZykCSN4VPHdHv31hnDAO4Jsbkk35wJSC7od3s276sR4RxGMyr3gx8S9dFW8IFMe7HSmPSxA1YsOzHpT6xz71wSdeETWpBs+aXNUe6Xfhm4NpQegtG5U9Wro/mNOgId+FSIrqwgI4fJmevDWDDDgjmOWvzgcGUeRCWFlkzcwJCSEi1ajNcg6nhpFFchFlAn+Zz0oaeMDlYJDkgMa1Bb0t5vBUSyOChRgQQfMU5O2kViqIyd7RqXJTZLjpb5e3gplE0zB/LwvSALxSUk5gxeov8uvCCS5maqQW0f6f2ilk3ZsoI0/X1TWAFbroz0pr5CsOpRxJ+Qfhd4yZYGgrwA8oMlaEtAFoJBf1FXt4XgsnDBqkm/K/IRxckc0+calIPEH58dICOs6uWzcOlPRo7N7pt74C0ZmrIbdpyP6Fo92gatDzDfPWO6BWzKH7PXXV/W8elrYXrwavgNI2qaAOPv3WE1OpVgz2f50juqDV9m1zHNACONx+8A7Nramp/t+8MLSlIZnPl6iOKQwdyISUJS8jKSXQuonU+/GPdp7pGlCjlrafoY9n9vCOMhrRtEsaJFqVAPzpG8rcA3L0Br+seWoDUdXIeM9unTMeHDzNIz8l5HpmyniD0v00+bx4NYX1Y/oTXxEYS70AHr6CNiWTdR8KfuYeMvYL0YnysyS99FajmOcLyZj7qmzC7A1DXSQ460igMMDW7a38ncxnFYTMAU95Nj+h5GKuDezuS6Yv2xKSQklhSotoARYtoRGFFblyB0rwo9BytpDEg5k0cEGosQdW4e7x7sCCPXj4ez4Q9Nk3oEZTG6jUAOeWoFOMcw5AJoLmujDV4cCBd38fNoF2Y6/3/AE4xStitm1JBFun94WO8S4p1env5wdY00r5cAGFG/TnHpZfy+tvevSGbsCFPuJHcJHFJqk9NR4ekETNAICgx9DpQi/jG8RjEp14AC5eml3v6RoLWumSh/HSnSsTfEom/INCWL+dG6eF68+cZmLSkMSBQ04vwTrb3eO/4WrRdvhqE2ZndxG5cxKFZVI7NR1JoeQVY+NYCvyF142aw2YiiToxUW9G8Y6rC/iUdKJoPO7+MNIFOJHOgHXoI0ElqPyt87f2iqgQc34ApQEmwH0+vjHjITwbV00ppZn8oLlalm8/3EdSl3Hi/94etVQlsGEkG7j831EDXNIugpHKvmQIMhLit9H+kaFTxPv34QHGw8vcwmYFVBp7vGkgMffsQNcoElwCeX7QKY6Ruqcud019RCO4jaekGm6Vpz92gZmZnCbH4mp4DXxpSBTlEtnBb8IqP9UHRMCrH5P5QnbGqlZqXhUgc+NXgXYMGCiOrfO8MJJ9tAyrp5iKa8CpsAlBDvvdD9YXUakroOhh4Hp7tGSkatA42NYkN5zb6cKQTsuY9frBVyRwryofMQL7uOfnHcL7BZyTh2Ogf3e/rBAK6efv1glTy9846B7/tHk0kaOTMBPsxtJHUR4I8P08RBAeXlX0isJIDPZ/bfq0bC+vqfSkYA4fM/rHitr06inn4xdSEM4uUWzpFWqDqPGOSJwUHFvGnrBFzWFWrzYfKJ6llCipAOU94F26g6QzmkMo8lRRUfd4EuaBr8yX6H5RnISHJd7BP6G8dl4VrDhWjw3P2EpIwVK0TRwxsK8vSNSMITcnoGAp61pwgib2DD378YOFGpYUgx2C/YWlyEglks3Kp5uzw1KAY08x9YCGNwSfenu8Gz0sYpBpAlsHKa70OkenoQQxYg0r9I6kgWBLRpa3YMWq8degUAGDCB/DUB+U1T+0clYywVu6cRTgYbCxo/hSBkgmvk3z96x3L2Bd9m8o0FvKOK41P6NAijKNzMB6fURpEzQ7vyiimmLxNKD3NDo30ji1BuHrGZk4J5k8IAlzVRHIfuNYDnRygamrKmCQ35vo8aEgAc/fjGbP79LeMeKmb2D0+kS5X2UoL7v8AWAzpQLuK8S36RvtPesZznT9PnAbRyTOBJA3VHxqOgesYTOU7ZX5pP6GsbX4nqfpA5imFwB784Dk0N2aGISbHz511MeMCofnX/V9BSPTEsd0kD3xg82CkdmzAGcgVpA/vPT/y+kK46Yy5eYhsygS5HwE8aWEFzS/ZP1huQeA4n214Knl9DDstI4QbIOAiT+C/5CLL9iaPeh8RHlilYqBA4COKkpuw8o7+jfuFZfsSO3cskFXO3rHBmNM2XkPqYrmWOA8oyZQNwPLrHf0jS+oPqrwiQkJZi4L3PLrBVKJ4F39/25xSVKHAeUZTIT+EeQgrA15O9Qjo3DyNjwhtL3zfSHVSkvYeUeMoNYW4QY4GvJ0sliEulg7183gpmnWGezD2HlyjE1A4C4+cP6TXkXlYuJw6x0zXIuBBQK+McmJD++MBQl7h5IwmdyjomOeEaQkcI4oVPQfMwXjddgtHDiAOJ9845KWLm5+XJo036/rHsOd33whVF+4WdXOpY9SIBNxOYMksGqfnGMed7wEFCaL5AN5wjk+gpJKxeRh8hJSer+F6xoKYMaGjcOB98oKRVPT6wVVz4frBXR3K+wJs7Vcjr/cQNarcCH99I4nUc0/MRpYoj3qIDloNGWNtdDGCl34i4+kbUKD/AEf+v7Dyj0zvnx+RhGFGFGoa3UxjMHsOB1P7QT4T1V8jAQd4/wA//wBE/U+cAZBQdPfunzji06+/fvSMT0s4FGaNj9BBXsCibtdLmWKl1F+e4odK2Y6tE/8AxBP45/kf6IuqQM1hTtP0jOY8Y0QugqaWj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5366" name="AutoShape 6" descr="data:image/jpeg;base64,/9j/4AAQSkZJRgABAQAAAQABAAD/2wCEAAkGBhQSERUUExQWFRUWFxcYGBgYGBoaGRwYGBgcGBoaGBcYHSceGxsjGhoYIC8gIycqLC0sFx8xNTAqNSYsLSkBCQoKDgwOGg8PGi0kHCQqLCwsLCwsKSwsLCwsLCwsLCwsLCwsLCwsLCwsLCwsLCwsLCwsLCwsLCksLCwsLCwsLP/AABEIAMoA+QMBIgACEQEDEQH/xAAaAAADAQEBAQAAAAAAAAAAAAADBAUCAQAG/8QARBAAAQIEAwUGAwYEAwgDAQAAAQIRAAMhMQQSQQUiUWFxEzKBkaHwQrHRBhRSYsHhI3LS8RUzggcWQ1OSk6KyNMLiJP/EABkBAAMBAQEAAAAAAAAAAAAAAAECAwQABf/EAC0RAAICAgIBAgUDBAMAAAAAAAABAhEDIRIxQRNRBCIyYXGRsfAUI0JSYoGh/9oADAMBAAIRAxEAPwD7c4pAdjmSWyFuWhavURtO+oEZTQEWdw5J5m3lEZeOWZmWYsy0vVKQCKBwwL3Nb6xZwuABGYFSlGoUxCSkEU3rKA4EeMebCUMkb/y9zW4TxSXsMSAEKAUSUkGgJbhZ+Ot6QRM4L3Uo1oRdhWvPLz1gc5ZLhmJGopwJtep50jCZBCip2Nw2p15uzD6wycsVcjvlyJjCsKoJUpjR9d6twHoRYVMDM0AsS5IqPneod40jFjdJBKiGUCqj8uJflpE7H4dayFJzAFW6HBBowBNQA9a1+UUlxyPZLjKHRPxwStSylQIS+83d/EDzGnOmkE2aJgBK+/NbKn8KNAeD/Ic4n4gKVOTJU+SWM82z17iAoXKjVvF6Rdw2KCEqmL1Djp056DpGOK4/k0cnKv5sS25KQlKbomAulaCEqzMxJ0UORBER8PteahJC05gkEBSAS6lGs2agOoqa2V7Wg+LmrnLdu9bgEj5CNrl5AwLEJUeTgeQrEpZmnSNLxqMd9nU7XCshlFC8z5HAKiwZS1ADdTm0NX4QvkmTVBKP8p3Wo3mn8IAc9mNbOwAo5gEjD5y6EhOYpE5bMVEUyAhio1ZSrXAq+WovHpSQEJOUAi1GLVfvOE0ajPcEgRSUt2uyHG9IakpWpIZbPugIQBbQBQJDD3wJ/hKsxKJikqD5mSkpV/OlIGY86HnCX31WjA5crNbVnrRwuutHguExrS0ilCSQKDViwar5BXm8CMqf1Dem66H5uzUTEfxAEqHxJOnNwCRyP7wjtSaZTEBQmEsCkZ0TL7qwbHXzaHv8RC6ElL0cjNTNQAEgJvYvch6ERGOOVh0qKjnlFak5FKBIAJbs1fEAGoTo4Ii6lehFFxdnv8IWrfmMHJKZaf8ALQ/AEtmoQ/rFDZm1DK3VB0uXGo5j6eyvj10l8GWsP+LMSD1Y+D86mnICpqkMzWrXiaaDhXQ2pEHKSd+DTFxceMkV5UpL9rL3gb/iHFtXHn4RA2hswy1Ga5myzdanUtBsMz3H5hy8WZGKVJLg0fwLcYsyZ6ZgJlsFNvINiDfqOfm0UjNSVEpwcXa/UhYqTklDfCkkOwLhqWpVNr/tA045UxORVaMabxANlq+K/wA3e8NYjZWVWaSCE/8AElahqky3Fenpw7NCFAKlAM7KNTu3cA1KuIprwDhQdPid6sNKXZnHzFpRlWMoL1Salhd2dJuacDzEem7WK05RRTVNGBD7yAGDlxezkVBj0zDhagAoKTUZi5agBbiCQB6HjAjs/IpkMfzUDHUKLM/n+g6KnFWG8b06sKcUAxCWUCASdQ9WLuQ1no9dDB8RjZQqh1L9W4KoMrVoHtzMKLwy5iiFEOmhYBKalhUu7sOJ6WgZw2RRzAkJdwNKcRZgPkdA7RySiuzvRxy77G1YgBSXVmKmGQVZywNPOpqFFhQOSbLCCHJdRLJGpAq2p6ikSMRJKsxloCU8BYA8WGr25mpguHD5s68puCS6i7tVjUHkfWHhmlBCS+Gg92U0UzIYAEksKkg0rTh10hc4VYLlWXiTcNUPxB1sQ/SEpO0VoWC2jFyTQgUvy43HWCrnzEMtYGUggFTMGBqEi1Mw5fMwyqMetsSfwzb7G+1DBQCiQyiVU42GjAmw4UcQP/EVcE+Y/rgWG2qkBinMoKJOYAJYjpx4DXnXH31PAf8ATFoZIxRKXw82zcjCkLOaWMzFWYuQ5p3b2/KGh9CClISlW45UA5pvVvZsxp6WhSVil5HSSUh3CwFAa30oXd7EG0PYTHZqLR0KT7bo8eZjy43Lym/c08ZJa2OyJrhikZgH3lneHFyHcP8ApHO2HwlJdywPMamvDqxgQSlThKxTje7sxbiddYLhwZYqCUm4AfjWvWN8XyrltEJQS60zi5bmrm5ytoPlRhWEsZLEsLJSVJIZnbe07vhfwigueFFhmKmZKiQ7Xq7N+tOULpGZZVdiyRRs1ifCw5vwgPGr5WC5fSScPsl6avmml7qOj8qj/qOsT9tbRzKypqkN4nysI+rxCBLTlTc3PKIH+CglS+bjoKxly2vuzViaXzPrwK4SmVLjMogEn5DygOIxQCcyyEpyLAUeoIA494GC42R2Siol0BSFV0OW7+vuikqWZhC1kpSk5paC4y8FLFN6zMXS1UmJY8bXYXLk78Gdm4db6oCmKJYAKSlmcpukqJfdBFgdYdTglFYRVBSylv3mNvE8eAjuNw3aIMsEJKu9ZkkKuCDlchN2q/OtLDkqW6l5zkACmANxTdABFz4m1orP6W/KAnul0CnbKlJT3ApwBUZuNa6wfCbLlqSN3LwKd0+jDh5R2aosPKG9nLYNoCYywySctsrKKSEzglILM4plVqXv48tfGFTstS1ZlMFaOc7DVgvcCtLFqxS2hilKUUyiygL6ByXcCtW0I6iEJ+NmSUgzkBKVfGnel0AcnKHHAJYdTePSik1a7Mzk7qyXLlrlFkPuV7MqOSjFkqLlhcrUUocUEMyNoBZWsEpVkUoIN+6zpHRw6SRaCSBLY0UquZCSsiXlPwhnTmAD0cOzwtOQFuWUlyFBRYzKg2ZipqABwkO5BgOHsPdrehqSsIlhOUAFStB3QQ5YUBc8dHvSDTZSkKdJqmrCpHMakUiaZholQBlpJDgJJSDcKAACrDeAYGlbxVTM/izCN5OQl3cUSlm4MR5xnlHd9MdTa0OYTayJtJhyLDBKxR+vto9isApJdAAWS5T8MzpolX9XGJS0IUlKszLUSlrOR+IdGro4vDWA2oUjs5ySpH/knpxHvlBjPwxZY1Lcf0NZTMBbvOApNmUdCDfgbvHJTNlU6wMwo4AIJuocKWN0+T+LwoWygoW3ZgqCBZM0C456RPuWKWWO8C2UgOxAA3hwNorPK4xpLRmjjTlt7CjtHGUUsCm2hrS1urHgI6iYN4hTkFloSKam7VOtOjPAUrUxEzdTQ1ZxWhATUgHj5kCPTFsQQlyx5BrDdGtjo16WhZfFRaXJDLA10zeFxIKGCWQRlDEsxuHDN1/NoWgU1UtIGZgUl92rtxP+pjb6bxCyS5Zj3iqjEfFlTetyeRs8ZUtKk0qoChIo/HIK8HFPlDevibTl+wvDIlo9OKFZVJG7rlZ61S+nLjV3AgCMCgqUFqLDTNmUEtqWNi4AbhB5KgSCTuqSCxZ8wH4U0L9aMOMck4P8CTTVdElvyipvw0eLRWOTckc55I0rFMLLUGWjKFAs3eIq38oYudeOsPdnO9tGpuBZ868r1YMgeADr9RA/u0n/AJqvOb/VC8Yluc34FUZDJKAt1FSSoF3yuH3VVPG3hD2zUFMpRIfeABboFFI4O5GjveIa8UtT50KCC9QQQcwKQwLOGL7oP6RrBTZaiezmFOjJU5csAkyyGqR+BxmFKhsnB3rYPyfR4IpImFbgpU1aOSzXZr+Qfo5LBIdKqah3HrQ3j5SVtKaEGWopKSHG7lc5rkpJoaHuuXPKGsHtgJlMpCkkOabw42TvAUuQ1DpCr5NVX4G2X1zgRvAHmKX9PKMjES5aXfuhglvevzMRsXtMLkns1pUcwcBTEJzVsQxb9YVn4gploKksS9akMPK5o58qw3qyXWwqKfZSn4261GmukL4naoY5SAQpaSSWAype/WEMbMLFKapVLUahsu6FVOlxw1hXCyjNOZQOQqK0Sz3lEkb6hYcQlfFyDQQsHKTcmPKuitKIxSUqWhgGKUniAwUp923w1Z3I4KysQkKnS1oWd1IzpIGUFs6RnoWL913dTNHMPjApFO0lrzrSd0kFKaJCCWAB71EnwtA0SlKUJaGUqyyobqA11ZQxUW7qqm7JFRo62Tq+uhlMsJG4Fb3cQF5irKDVyQLOXDhPEM8UMHs1aFCZMW6loqkOUp3gWBNVn8yq0owguztjpljdW6lNnKgKmjgFLFKQ1EuQPEkszUKSRmZgCAQQdQdGL9R4wk2nBtbCm+QrNN47KmZT4x1Qp75/tHsvC0eajSxbaUodpmGYUTUaVOlL8j4GkPYPaiF4Z8wWnukjjeoYfpeFzIClGndSd6hYMCzc6ah2raNYbCpTLYJ3ScwAzBQer13jp5Xj1sDcf0MeSmLf7tJU65KgjMC6LoNSwKHBSHqySAdQYQngo3J6Qh/iHcNzuLAGWhswOgSq5+jwuMCd0B6X1NfXrzibtvFTHR2eSpIUlQd0kpB1DAAkuxsBQPGlQTxciCyP1OJHwmCMsJzTJs1YXly5UJYE7qxuOqYAQC5BGZ2TBVA95JIzd81IYuAlQc7xrUnMaVUQEwMbJmoUrs1ZUA7wUwlkMTuJTVJ4EUp3axlSkhUpOIQZanOUCYUpWFhglE1IAL/h3FVFA7GNKRobrRuVMdUtCmCwo1JopyCVJIatDuliKU1h04h+0K7hbJbmSG9DxduNlloLMUJyhwQHKbsCoLNCxYkE2D8CvnKUKEtQmIdKsuYZgO6SJhop0/iI6/DE5wvQU9lnDY1ckkUKTobEcf319Ie3ZqcyCd2tGzIf8L3SeFjEP74FiYpFQ6QHuDWjFiCAGIg8tTHNLJDZTwvw8mY38Ykm49jNKf2Y4t0qALgnuqSGztS9T/pDEEXjqVrAZTSwfPvPxc15C/WOy9py1ghYyn4gxIJGrCoULg+sYl7RS5ySySdbP/M1T4qi6yKnZneGd6Ny5Rd0ihoaFINKHKXUTzjU7BhNVqyAF2FD4M6j6eEYWuYaKVkFKAMljQOB11eNTUJSopIzW5eXTmIlce0h+NdsH99QiktBL30fqzqPiY996mKIS4Q7sBuu3N3Pn4R6eSmawoAUtU92hJ5/FWw5NVXE7Rlif381U0S6i7gNlTzYVpXwhrb7YyaX0o3Lw4EzKo6gOOJ0ZuYq99Io/wCFp4n0+kR1bTKl5kSxmAzBKyAXINQz0qXcUJDtFHtsT+D/AMU/1w3pp/4tglOXuRAQ9MhI/ES4Jvukgiz6+EanpCv8wC7spgHAuAa8dekOTMETMQ5GQAAhb3FDeh/flCwQUoUSlg4AykgV6aWrGDmymgasEFB0gi1UnK/NyWX4gu8LTErCghK87HMQtjlJLJYpYZyQ9UmxPIsHC5cgBIKgCxQKOWAdJSS5HF66QOStSCspyqUkneKlAORlfeBJAoKnpDRyNDUmCxJEteVSAtRFSkuEkgFhnYEHWlmHGFySkUUsJDBiCz0ACUrBzKLKAytqbMD2VTfWXrVV6aseLV8I8jEErC2DOQjNSpcOagZVPYhy40DRSE3LtaOnFLUTU8qNClEwF3SoEM5aihmUSzCqASfIbVMLgntQ2lVggUIcsttCAbgPaG8NIVMAy58rjusAC5NCdWUpq6c6+nYdcviEs1QCGBoN3hoOjWhfV2cofc5sxsQSntEy8pGclW83BKVsUM1SxZrk1H0eH2elMvLKcp3gARQAsDvvmFD3idHj5k4DtJmYoTdLEO6VBLEpDUNgbq1qLmEyYlyFLDuVZ+6QKZgWUCBcseIvGqm10Sa92fTFABDuQS5YuwCQGcsQKpU73J4wAqJZ2cCt3za0IBAfjxifI2usEP8AxBZwbguOpLHi40oKuSNoiYSnKygArS1AxLku/wAuVZTgq6Hi3Z4i8bCPV44oGr+6QRB+f6xiS2XYNElQ7ShZSWfgSAKkO3i0PKWlaCqz2dno1iOVaGApmMol8ocMou1iTWlba6w0WKaipbzbMN4GrNztHqYWlqvBjyLdigwWV2NEpTpV2TV7m1j6Rk4MkoIbeCwSzmwIZ6AOxs+7G5iSZZ7JQCiKZwSK2JysSG5axnCKJSjtFDMH7gLVNMubVm0NXiqywUON+SPCXOzGEko3SXJyLBNSaqX3vAip4CGyM6WyhSSnKoKDpoedDbSBicLJHDnckA8mINgLRkYoqP4rPW18wJsGDfELxFZVekPxfkmYr7OZKyJgAAYy1lRQavuKO9K13QFJraJ3bGWRKUDIIDJG6AofCUqTRdH4KGr6fSpSd2tRlc6uH+FPGtCT3eVVcR2CRlmqQoWKGGU5TTdAqAbO9YZSk3sZUQF7OzlTJKClhmzJSHNQneO8KAMUkPpYxxWJKFDtSkOtLrFEBnG9V0kkuH3XDEu0F2jiJKATLmFlKH8NYWokMCTLHfABILE5eBGvBj0bqcq1KN09xKS1jkqKEnKCeYBYAySOT1sd7FwFEBypiaMASpvBg3hxvvaGMQnICtKTlYpBGZzXug5udKholHGEMDKSJdBkQGIAsyg4LcGALtG8IkFMxEoIWFMmhTLUkEUNA6VOTvVvRi4iMca9w8rQ7P2s684SoJAqpe6zUokHNW1U6HWkJr2xMm7wGRLgJypJzEBzvLYboLuUNpdmykrUE0QBdgM68qd0sVMnU3Sb61gsjZyUjOhSlpdt5RTeoC0pZIIYAFmIaoatUovQ1NKxTGDKtKlqdiSc6yd2r5AafiDZQSwsQCSS0ZlnsErysGScqQK1JUoJLEZaDkamz2DMsUKUpf8AClq8Dq786RzFpKapUQOQbnckm3PjFNdMjKTEtoSilTKCCa5XOZQzODRLZQxSamjUFY799X+I/wDbP9UPzzLUksVPR6FvMgp/v5Tfu35lf9Uv+qGVNbDt9G5mdBYYuYjlMlTEimgUUmCycTiVNlOHn8wpD+hSYrom4gZv8tTKarppSqmcJoXIu1YxiEAuZmGQtmLgJJNCd1wFFm91jzHi9v5+pqWVeV+wqvHTUt2uEXumi0HM3MFi3nCc3a+FJUFZ5ZVQhcsg3dnRrrFTD4eUC4lz5RAKmC1gAf6FlPGnKNT58sgD7ypOawWlKnpoJiHUOh8YHpsCnjfX8/cnJ2JLnykmXMZNaZSUkpcVfKacoFifs/NamRX+pg4NwkpLG1c2hZnDV8NKWkNKmYdSfw5MvXuKId/ywaYqdlIVJdwzy5iddQJiU1HWLRTSF86YvsVBEoJUQSkkOzC+gc08YNjUfwlq0Dc33g46NA9lSimWxz0Uf8wjPf4iCR5cofxwKMOojK9O+WTVQdy4+cZMceWRlm6VHzygMzXdLmrjKz2UACBQsFFqNBc5yu5YqDM6SSCQxb4qAX00jJnLW74ZSiQylSpiVOPXTgXjkzESt1KwuUEkkBcspqTqoO3gB4RuUpCuF+BiQhJJoCXd0mtq2ObQcTa9hRwkhIUWuRagpRnANwzcImfepSs7TUKUpmchhXirXSg0FIp4CUQQbpyCoNCXDln+TXhnNuNMm40zcxLE+9DHpAp74x2YmvvgY3h01jBXzFb0Tp20FpmqSEZgCCCCxdnIqwZidXrFGTjpZlFQJTv1YsXJqH8T+0Qtsy09st9AHLFwSEtUCgbm1Q8ekzgZWQEjeepzHugVd9eet49LHvszT9yyAkghBTUjkxbKGvYEfCwLvxgUyeEJZakptT4u9mTVTVdvhsOUTUYdC1Zk1u5NH/mBYE9RGcRgEJKlNcu4Dqvoz34AWMScocjtjM3a0pTJRnmFLEMLh3JANCBxsHd6iEcR9oVkEJCJY/Ma0qwskF/m9mhAhguili6VAjNQgsWYsa21rwEFRLlyyohgrKlncmrPVQKru40MUbo5I0rHKmU7SYstvAgpSkmlFJZi/wAQY6FowjDF91KZdHCisAHR3S4JFaE8aVLUETCDUElJyBqEOHtUADk0YJJcoUeJcmwoLXq+rQrnb6G4+Bf/AA7NmC1Zg77qUpux+JybXSRyg+A2OqZmJKcgVlsagNxD6ClLXMaQlKQQSbBRSHAZ2fK54xb2an+G9aFuNMqW9ikCc3xdHeSTidl5JalDJQGgBToLEa08OUTpfZkgiXmmFYK1EstKb7qWDh2Lgs73pH0u1Ujs1dQR1BDWrfhENeEQsjNlO7zzAkkOk3GocVvcFonhyd2FrQNCCkZkgtlUlJbKbhRNQ6rnR96xuS/eHWtUtgN+o7pSkgEKB6168aQ5hPs+malK+1WrVJDA8CHaoNdNYdm7NkynNe0KSAMwzL1bK4CjThF3FPaEWSiLNWMudhvEBhmJ3WGprQi7+Qg6JJC1IayXBLJqwI8CadfGOrxi0jL2UmUOEycDU8gQfOsewuKmLdp8vWkuSpfX4XJ8fCF5DuLOJwRKHynPm5FTeNAxjH+Ez+X/AEiGlSVm5xUzoEyx1ZwY99yV/wAif/3kf1x1X5B/2JYNGaWDUAgZmJAqHajexDEyarMWWp1hiXBLDus4pc1HHnFfZ2FCkJzB2CWs3NtWp431hfE7NT2yasN4luTX5hw3HtIv6kXFckY+Eou0xE41YuQWcNlo981Lm/LlHZO0FUfKSLnUijh6sCQHAEfRScAhINHfjWF8RsiWsvajUpSD/af+J1ZPciyilkgykbrgEAMBowPe0O8dIIhKGFJiDmJOVZs5ZyD3QG3QNKRTkbEQk6q62jMjBy3BIowArSln+XgIEniTVWUjza3Qts8OksoqBUWJdyH1cDp5RVxK2TQgVHeqLgcRCuGlBKilNgpXzeDbTSTLLfl+cefgj/cf5NU5VEmZQupkyFVIdJYi/wAWW9LAuHFI0UBNMs9HJMzOKXDLUR6OdID9zVcoPVq/WCowKgxBKehIIBv0NrcS8epPEo7bMkczfhmV4WSqiyDq65ItZypKU0vUkdYLs3ZcuWsmWUVSzJzAs6bhSj50gIUoUzGzXt0fXnfnD2CmkrLkGjsBaqfN+fARPJhqNlI57fEJMFY3Kl1js2pjUqPK6mafB8ztwNNmEoWQ4AUlaS26AdxweN3+UMYCSOyJSCjiCjKXAGjcocxOJZagTTOaKQCLPe9wedeUEwqQUjKlAdTFgUs44DWvzrHpY4O7IynGqEdghJmzAhSVBgQAoFgKV1Bvf0g+25KklLUIBLM5NU6s4o8P7NkgT1nkfjKixVzFGb20K/ajZiJykBaSpgaMSDUXZaRoLvEHj+a/NhU039iPNlpWTnIIBFSoOE1cgm1hwvSALkI+GY5BLsDMBSdGyq0e515Q7h9mIDZUZWs/ZJ73NKSodQqGELQ1SkhrdqtWtmfL70FYZQl4DzggGztkylICkzVSzmzMGDEcUTAedW1jOISgLaUygEqSVKPMUYCo58k3eKWCTOzLMkSOxskb6VZ/iJISQoWanjC5wS/+MtE1dQpeUIFwQkJToG6u3gZQpK+ySlb+xExuKWM5BdIFgWS4S4tdNIr/AGA2mrE4NS1hIParTuu26lDd4kvX0jOIEnMsEIdqlVh+IuVAZfCK32bmSVSVdh2fZhZAEvLlBypfu0e0dFaY85XRJ+3c5aMEtUsqCyqWBkfNVaQWatnhP7MypipEpS01KASpbhT51FiDozV5xb+0mJySiQHYimYpoXFxWEtm4jtAmYUqzKS5vluoUfWnDWJ4/oa+40k9MWRjcN2yJGIKu0WnMGmKTJAALOywHLEWL0jeKxeHlzpcmThULzhWaYlDJRlBLKUEElwOPnaC4H7RmVPEjsJiZeTOVgLXlJFEZZaC5fgdYY2ltmZMmS5UuTM7FZTnnKQtATvhhlUBdh5xrhG0ZpOmdkpAZpclDiwGbVgxGXMOloOrGKyjMpKSwNAGsO7mJe5pctGV7PU9EhhrAVZnYX1bjziscMf9ibyvyji5xLvNmU0SG6NudKFwHvQx7IP+dP8AIf0x6Vh1k09YJ9zmfh/8hD+lH/YR5H4iawMrOgBgT2QKcxLZi4JbSjc7Wg6i86UHLhEwW3nHZgAV1cnNwzczHcHKSpCEhRC0oBzC3dDp4EW3eXWJ2MxswTqMVpzSwUpvmKSQxfVI9eMeRkksdORvhH1NI+mSA0SMdtdMt8ozLIAA0SPzEa8vlE6cuaoOVlQAcgKNuNCKcw4FK1hDFK3gSLgK4O4Bdja584TJ8ROmlFr8lsWGDe5J/g3Mx00qz9oQaEVIQOqRRuvGsX0OQMwYqGbK4LcuBaImyZo7dNHFXZ/wq0rrTyj6UzARY8jSnq8dhXKDcnuxviKjJJLwKYQb2tFKvwq0UFzwgOeP1hLCpqeajDeKDpHUfraDgtWyOQFNUVChb5xyXIJHoPn828oxnCUkqLJQkqPRI/aPicNtxYXiZktS3nLSZYUScqMyqsokJDLsKUTG6MW05Mh5UUfaAgFyARwar2p9IHIkSxPUtCVOpHe+FnFBW7g6R8tj8WuYcGBMWlOYLnZXAUMhVlVqQ5SMvXgIs7HkqRjMSM6lIVkUkFRISpNFZQbJqkNxFoTlSqynCndFxcelCMrVWNSDxjItzH8E7bGzw6VZmGcqLhxYijdW41hpOH7NABY1c06N8hA8RjM6whIIUlRZxeiw6eNWbxqIBtSaVE5FkpykMwbMCzjV+Jj0oZH0ZZwXkrow6UzVKAqrM5rxTC+05aFElQc5C1fE/IQSXPeaQ9gRbVw5+UJ7anBJzHRJ89Obwjvm/wAnL6dE/ZmGSr+H2Zyop2gOuV2UFVLOz1dhA5kuVLxHZGXMWSkLKkVZ93eSKhNAX/NE3BzcUhauzBKiCVd0jdyuanK4zJFOYgex9rLlTO0mqCUTFKClTNSlLpc6XSwFDmo8dHLJKjVL4aO3p6LpkYZE6a8xUpfZozssIGSuUBRubuxgGxTKMhBw6csoA5O0DKNXfVweMG+zW2J+JkmaqVKV3kpKCwKkk1OeoS2Q8amDyzNY9v2IWyiQl2HAOdOf94bJtGaqdEPaCqT3AoVsR/Iq3hDf+y6W2CWBX+PM/wDSXErb+MKETsqAsqmKSwLO4WN0BJJNmFL1aKv+ycf/AMUx9MRM/wDSXC4l8rK5O0yh9qE/wVNqR84S2KsdkgZjRPdazlVX4k/KLG3JLp6mEcHO7OVmJQAlKTauprx0A5xmivH5DJ/KKTNtYqWoIlSDOkgIPaBaM5USHBSpSWDOHIF4dmYvFLnSQJSBI/h9qokZwt3YMqz5LA3Ph85srZs1CpuISuWoTErQp1KTMzMciXAJDBQYhQ0s0M7BGJVMUDNT2aFDtEqZS1vmCFZsumVIuO4TrGxfK+D7JOKcHNdH2OY5yNAkHxJUPkI3lj5/H7SWlQQlWUUJJDkJA7oJ7t3dqAUqRDmwtqKmFSVXCUKB1ZTgg8WUCx1BD1jnSdA4Nx5FIpjsEIj0dRMhyg1ajnbxBFrxkISLM9WtdVy/EvXrETaOBQFS/wCEgAqNkgu0tT35h/XQRw4CWzFCD/pS/dUbXNeUdzXsUjgvyVC28CoB+YFWZ+XWDr2hIUXM2VQksVJKh0Te0QTJlpL5ZaUixokUozgAGyRfV9XhediEdmXUnu/iSKsNKGnu7xmy52pKNFIYdXZ9iNpSECkyWSWdly3PMl4UV9pZAIdaQTpmQWvqF/pEHEbcw4cGdLBOjpL8O65F+vQPCadpoKN1bkguEImK0/Km9uNvGCoJ9lXFV2fdbPxCZgzoLpJLHo4PqD5RvbWJEqUFFQTvgOUqVUg6JBPPwhT7NzwqQFV+M1BBoTooAjoQIztvaaVpCEkhQUCUkVoC7i9LxPFGr/IJb0S8Rt9JSU9o4NDllKLk6EKS78rRLwmD7ZLy5awUhNAgJJzAuatUHQD4hwhsYOcoKJkL3iSN6SHDvYzQa9PKw+qwS0EBQUiwtR3rViXLkxeMm04tUI1wkpJ2fI4bBywhRUpSVljKQfid3YXJGWutLcbexRnnzFsRu0H8xzKJBqC4Hq8AThSFSgQN0AGr/wDFJGjm8M7HUe3mgNlA41fMQKNah9IjJu+i7qnsqlLRtCPfhGFiNyolH6hH0SZuIAmEVcFTcqsWPi0KYjEUCgLqAILVzMxu3C8Nz/s+tS1L7aYMxJ3UywwJdgchJ0DnhCU/7NqCez7ZZIOfMoJpUMCABQM+lfXfcloz8YtlfZ04LnzGBYZgCWrXryhP7R43JOlpCMzhSiXAokpDV5qHlB9gYEoAmb2+kmpe5zC3X0gm09k9rMCiLJZ8ykmpcihF2HlC3Lk5NBUYpUiJPx6iFhKCCXCapDOlIUCyqAsC/PlBp2KSRMdLpY5kskjNlegFCMq2poGhr/doMwKxzSrN6kmF8R9nlJNJsxKSQVBQSolhoMtDQfrHcpp2+vwMowMbBkSzLmZJ06RlG9LdBCUjMHGdC6kpWSUl7HhDWz1oVL/hrExOUsuaFFa6XJUHym9A3CPYPY07JlVNlLdRJ7XDJU78swa2n6xN2jiMTKmolNLKFlKM2UJSkKLNkYgBL8TeDKVxTEapsFtnA5gtlJTmmlLgcUlsvOv9op/7M5J+7TaH/wCTOvQ1Si40PKOT9lKUogTClwo5gkUUoEBg9CHJ8BF37NYIy5asxda5ipiqAbygkGgJ0AieJtJporldxSQLbSWy/wA49QofNolYyQvsCUoS+VDEsc3IgjnbnFrbCSbBy4Omh5xHxEw5ABLnghidwFJy2YlYAD1ckWEHGre/diSbUdbZEk7AxEx5suYBLKQAlSilAIVvOgOM7pyPQMnWG9m/ZueicVqWkJ3AtKZiiogBWVwA1VF66A8YmyTh0LKzNniYsCUEGUoS1BSiwJyKQLioXcHmIxPxUqZ2K5uKD5R/DJZM0EKzKVZ8qx5gxadPJfY2PksXHr7FHbuIzFaU95CZzlyBmKEoSDxUBMB5eMNbALJKVKV2yAnOTu0IdOWgYB2ZqF+LxHlTkKksghVZqQEn8S5RYFW6CrLxakU9lYNP3lb3RLSBbLQsqoNTZwRQqUwqDCcqk5FZ416XGyt2hBzJv1v14w5/iP5T5iIONksd0rSMxDJWoAhgbOzAkinBoQebxmeav6oqskZK2jC8co+SlO+zUpXezqYuypyiAWY0zXYmMj7JSSO4FJ4Fay/RmrF/JxI8h9P0jjpfvE9P/wAiMW/c1KvYjyfsrhSKSEGn4Fq/9j4Q5J2HIQ2WRKAt/ky/QkPDhQE1yqIN3dgT8TE+cEyD8I4e2B+kOmdQorDoTVPZpOjiWPLKHEd+9mrrCWar0vxAbwoaw2EHgB4emlY92zhmPinzDGGSO0jGDU5JzOXJ4fOJmIkg4lSiHOYhwkE9w6m9oOrB5Qoy3eu7usa6C6aPQUJgSVJFX3nNCCA5pYF9TCxjSoLau0HCGFUE2r+1PR49KQgWyjMSbkKfpQx1KXALV8Htc5jBpcvdYgeJpxsBWAkgaE8TOSAkkp3qOa8WckmjsIe2cZeQBCUp5JSAPAgMQ+rv0hVeACyEkgpYUvYu9TRjVxZtIPgdl9kolJOUhgK0q9z1MMnphpe4VaY3JvHlCsakxmX1jPoEvArLjMlSSAMpLMH3uJJKXbg3NxOxexJq87GVmUwSc6t1kqDlu8z2YaxXlzfzvxtQaAtUR1M0EllBzqMrxuqLRBOSJsvZMxJR/FlDKAlQIuKuQxoXb14w7I2YUKKu1ZzUOLMwH61GsA2jiigOJlQwCcqVHno7txiVM27Osy1VLZUcATRgaPR+fIiOXBdnVKR9WlNsxzeEcXNAHAPc0F63j5k7TnqplmEAn8rnduzcTc6dHJKk4hdQkJJ1WQVXVaqj+A+cPzSBwrsp4jFoCgwZNXILCx7vGuvI8onbQQ82WSB/mSz4hQOuo9K6qg8vZ+9vkrPDSnLVqU5QHHSJiyMuUKBdyS1C4+G2p8bxCUr2c0UVqTUubHhDOAWAni54dITVLLFxUgks/i0Gwad0Dee9eHjATOZ7FrBNnrrSFMecslamLhPhoIoTF0DGpNr+/wB4Di8P2iClQDEfvRwQDR6wEhk1aEmSjCEAEpEol3oWQS787xL+zoSoLKmUxlpG5mtLSSLfmHkYp4XYssYfsyFLRRkqKSnkGSACNavBsPs5CCtSHGYjMBRLijgWBZhThyhknqhnJJNfcTm7Gl0ypQj+QZDYh9xtDGMPsCRKUZktCUzCCMzmrs7h2NWNYrCVWp6ePjHp1AxL8mjqe7F5eCGPspLJKjnzGpUFqFTU2WwD6Rj/AHXlf82Z/wB1f9cWezdn8h7rGMo4epjrXt/6CvuM5xb5D9o7nVoD8ukdKwO8QOv946cSnRz0zfN4lryx1fscBU9h5n6QotZQoJoEKLDdO6T8NaNcikNCeXoP7cdYFiAVbpAq9C9teHnAbXgddhMp1Krch8qx1csHm/FzCslRScilKcWIbeHIkXEbnAMSUhTaVUX1AFmjuRzQ0lISmpA8hCoxSEquoubAE3tajRrDTXQCABSnI8wLAGM5auKONacyevhFOfsT6MzpRvLTl5E08qtAQpQDEZfVPgaU6+Qh3PW70fzo3Lz0gKSQ7kCnr0LC3WOZykCSN4VPHdHv31hnDAO4Jsbkk35wJSC7od3s276sR4RxGMyr3gx8S9dFW8IFMe7HSmPSxA1YsOzHpT6xz71wSdeETWpBs+aXNUe6Xfhm4NpQegtG5U9Wro/mNOgId+FSIrqwgI4fJmevDWDDDgjmOWvzgcGUeRCWFlkzcwJCSEi1ajNcg6nhpFFchFlAn+Zz0oaeMDlYJDkgMa1Bb0t5vBUSyOChRgQQfMU5O2kViqIyd7RqXJTZLjpb5e3gplE0zB/LwvSALxSUk5gxeov8uvCCS5maqQW0f6f2ilk3ZsoI0/X1TWAFbroz0pr5CsOpRxJ+Qfhd4yZYGgrwA8oMlaEtAFoJBf1FXt4XgsnDBqkm/K/IRxckc0+calIPEH58dICOs6uWzcOlPRo7N7pt74C0ZmrIbdpyP6Fo92gatDzDfPWO6BWzKH7PXXV/W8elrYXrwavgNI2qaAOPv3WE1OpVgz2f50juqDV9m1zHNACONx+8A7Nramp/t+8MLSlIZnPl6iOKQwdyISUJS8jKSXQuonU+/GPdp7pGlCjlrafoY9n9vCOMhrRtEsaJFqVAPzpG8rcA3L0Br+seWoDUdXIeM9unTMeHDzNIz8l5HpmyniD0v00+bx4NYX1Y/oTXxEYS70AHr6CNiWTdR8KfuYeMvYL0YnysyS99FajmOcLyZj7qmzC7A1DXSQ460igMMDW7a38ncxnFYTMAU95Nj+h5GKuDezuS6Yv2xKSQklhSotoARYtoRGFFblyB0rwo9BytpDEg5k0cEGosQdW4e7x7sCCPXj4ez4Q9Nk3oEZTG6jUAOeWoFOMcw5AJoLmujDV4cCBd38fNoF2Y6/3/AE4xStitm1JBFun94WO8S4p1env5wdY00r5cAGFG/TnHpZfy+tvevSGbsCFPuJHcJHFJqk9NR4ekETNAICgx9DpQi/jG8RjEp14AC5eml3v6RoLWumSh/HSnSsTfEom/INCWL+dG6eF68+cZmLSkMSBQ04vwTrb3eO/4WrRdvhqE2ZndxG5cxKFZVI7NR1JoeQVY+NYCvyF142aw2YiiToxUW9G8Y6rC/iUdKJoPO7+MNIFOJHOgHXoI0ElqPyt87f2iqgQc34ApQEmwH0+vjHjITwbV00ppZn8oLlalm8/3EdSl3Hi/94etVQlsGEkG7j831EDXNIugpHKvmQIMhLit9H+kaFTxPv34QHGw8vcwmYFVBp7vGkgMffsQNcoElwCeX7QKY6Ruqcud019RCO4jaekGm6Vpz92gZmZnCbH4mp4DXxpSBTlEtnBb8IqP9UHRMCrH5P5QnbGqlZqXhUgc+NXgXYMGCiOrfO8MJJ9tAyrp5iKa8CpsAlBDvvdD9YXUakroOhh4Hp7tGSkatA42NYkN5zb6cKQTsuY9frBVyRwryofMQL7uOfnHcL7BZyTh2Ogf3e/rBAK6efv1glTy9846B7/tHk0kaOTMBPsxtJHUR4I8P08RBAeXlX0isJIDPZ/bfq0bC+vqfSkYA4fM/rHitr06inn4xdSEM4uUWzpFWqDqPGOSJwUHFvGnrBFzWFWrzYfKJ6llCipAOU94F26g6QzmkMo8lRRUfd4EuaBr8yX6H5RnISHJd7BP6G8dl4VrDhWjw3P2EpIwVK0TRwxsK8vSNSMITcnoGAp61pwgib2DD378YOFGpYUgx2C/YWlyEglks3Kp5uzw1KAY08x9YCGNwSfenu8Gz0sYpBpAlsHKa70OkenoQQxYg0r9I6kgWBLRpa3YMWq8degUAGDCB/DUB+U1T+0clYywVu6cRTgYbCxo/hSBkgmvk3z96x3L2Bd9m8o0FvKOK41P6NAijKNzMB6fURpEzQ7vyiimmLxNKD3NDo30ji1BuHrGZk4J5k8IAlzVRHIfuNYDnRygamrKmCQ35vo8aEgAc/fjGbP79LeMeKmb2D0+kS5X2UoL7v8AWAzpQLuK8S36RvtPesZznT9PnAbRyTOBJA3VHxqOgesYTOU7ZX5pP6GsbX4nqfpA5imFwB784Dk0N2aGISbHz511MeMCofnX/V9BSPTEsd0kD3xg82CkdmzAGcgVpA/vPT/y+kK46Yy5eYhsygS5HwE8aWEFzS/ZP1huQeA4n214Knl9DDstI4QbIOAiT+C/5CLL9iaPeh8RHlilYqBA4COKkpuw8o7+jfuFZfsSO3cskFXO3rHBmNM2XkPqYrmWOA8oyZQNwPLrHf0jS+oPqrwiQkJZi4L3PLrBVKJ4F39/25xSVKHAeUZTIT+EeQgrA15O9Qjo3DyNjwhtL3zfSHVSkvYeUeMoNYW4QY4GvJ0sliEulg7183gpmnWGezD2HlyjE1A4C4+cP6TXkXlYuJw6x0zXIuBBQK+McmJD++MBQl7h5IwmdyjomOeEaQkcI4oVPQfMwXjddgtHDiAOJ9845KWLm5+XJo036/rHsOd33whVF+4WdXOpY9SIBNxOYMksGqfnGMed7wEFCaL5AN5wjk+gpJKxeRh8hJSer+F6xoKYMaGjcOB98oKRVPT6wVVz4frBXR3K+wJs7Vcjr/cQNarcCH99I4nUc0/MRpYoj3qIDloNGWNtdDGCl34i4+kbUKD/AEf+v7Dyj0zvnx+RhGFGFGoa3UxjMHsOB1P7QT4T1V8jAQd4/wA//wBE/U+cAZBQdPfunzji06+/fvSMT0s4FGaNj9BBXsCibtdLmWKl1F+e4odK2Y6tE/8AxBP45/kf6IuqQM1hTtP0jOY8Y0QugqaWj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5368" name="AutoShape 8" descr="data:image/jpeg;base64,/9j/4AAQSkZJRgABAQAAAQABAAD/2wCEAAkGBhQSERUUExQWFRUWFxcYGBgYGBoaGRwYGBgcGBoaGBcYHSceGxsjGhoYIC8gIycqLC0sFx8xNTAqNSYsLSkBCQoKDgwOGg8PGi0kHCQqLCwsLCwsKSwsLCwsLCwsLCwsLCwsLCwsLCwsLCwsLCwsLCwsLCwsLCksLCwsLCwsLP/AABEIAMoA+QMBIgACEQEDEQH/xAAaAAADAQEBAQAAAAAAAAAAAAADBAUCAQAG/8QARBAAAQIEAwUGAwYEAwgDAQAAAQIRAAMhMQQSQQUiUWFxEzKBkaHwQrHRBhRSYsHhI3LS8RUzggcWQ1OSk6KyNMLiJP/EABkBAAMBAQEAAAAAAAAAAAAAAAECAwQABf/EAC0RAAICAgIBAgUDBAMAAAAAAAABAhEDIRIxQRNRBCIyYXGRsfAUI0JSYoGh/9oADAMBAAIRAxEAPwD7c4pAdjmSWyFuWhavURtO+oEZTQEWdw5J5m3lEZeOWZmWYsy0vVKQCKBwwL3Nb6xZwuABGYFSlGoUxCSkEU3rKA4EeMebCUMkb/y9zW4TxSXsMSAEKAUSUkGgJbhZ+Ot6QRM4L3Uo1oRdhWvPLz1gc5ZLhmJGopwJtep50jCZBCip2Nw2p15uzD6wycsVcjvlyJjCsKoJUpjR9d6twHoRYVMDM0AsS5IqPneod40jFjdJBKiGUCqj8uJflpE7H4dayFJzAFW6HBBowBNQA9a1+UUlxyPZLjKHRPxwStSylQIS+83d/EDzGnOmkE2aJgBK+/NbKn8KNAeD/Ic4n4gKVOTJU+SWM82z17iAoXKjVvF6Rdw2KCEqmL1Djp056DpGOK4/k0cnKv5sS25KQlKbomAulaCEqzMxJ0UORBER8PteahJC05gkEBSAS6lGs2agOoqa2V7Wg+LmrnLdu9bgEj5CNrl5AwLEJUeTgeQrEpZmnSNLxqMd9nU7XCshlFC8z5HAKiwZS1ADdTm0NX4QvkmTVBKP8p3Wo3mn8IAc9mNbOwAo5gEjD5y6EhOYpE5bMVEUyAhio1ZSrXAq+WovHpSQEJOUAi1GLVfvOE0ajPcEgRSUt2uyHG9IakpWpIZbPugIQBbQBQJDD3wJ/hKsxKJikqD5mSkpV/OlIGY86HnCX31WjA5crNbVnrRwuutHguExrS0ilCSQKDViwar5BXm8CMqf1Dem66H5uzUTEfxAEqHxJOnNwCRyP7wjtSaZTEBQmEsCkZ0TL7qwbHXzaHv8RC6ElL0cjNTNQAEgJvYvch6ERGOOVh0qKjnlFak5FKBIAJbs1fEAGoTo4Ii6lehFFxdnv8IWrfmMHJKZaf8ALQ/AEtmoQ/rFDZm1DK3VB0uXGo5j6eyvj10l8GWsP+LMSD1Y+D86mnICpqkMzWrXiaaDhXQ2pEHKSd+DTFxceMkV5UpL9rL3gb/iHFtXHn4RA2hswy1Ga5myzdanUtBsMz3H5hy8WZGKVJLg0fwLcYsyZ6ZgJlsFNvINiDfqOfm0UjNSVEpwcXa/UhYqTklDfCkkOwLhqWpVNr/tA045UxORVaMabxANlq+K/wA3e8NYjZWVWaSCE/8AElahqky3Fenpw7NCFAKlAM7KNTu3cA1KuIprwDhQdPid6sNKXZnHzFpRlWMoL1Salhd2dJuacDzEem7WK05RRTVNGBD7yAGDlxezkVBj0zDhagAoKTUZi5agBbiCQB6HjAjs/IpkMfzUDHUKLM/n+g6KnFWG8b06sKcUAxCWUCASdQ9WLuQ1no9dDB8RjZQqh1L9W4KoMrVoHtzMKLwy5iiFEOmhYBKalhUu7sOJ6WgZw2RRzAkJdwNKcRZgPkdA7RySiuzvRxy77G1YgBSXVmKmGQVZywNPOpqFFhQOSbLCCHJdRLJGpAq2p6ikSMRJKsxloCU8BYA8WGr25mpguHD5s68puCS6i7tVjUHkfWHhmlBCS+Gg92U0UzIYAEksKkg0rTh10hc4VYLlWXiTcNUPxB1sQ/SEpO0VoWC2jFyTQgUvy43HWCrnzEMtYGUggFTMGBqEi1Mw5fMwyqMetsSfwzb7G+1DBQCiQyiVU42GjAmw4UcQP/EVcE+Y/rgWG2qkBinMoKJOYAJYjpx4DXnXH31PAf8ATFoZIxRKXw82zcjCkLOaWMzFWYuQ5p3b2/KGh9CClISlW45UA5pvVvZsxp6WhSVil5HSSUh3CwFAa30oXd7EG0PYTHZqLR0KT7bo8eZjy43Lym/c08ZJa2OyJrhikZgH3lneHFyHcP8ApHO2HwlJdywPMamvDqxgQSlThKxTje7sxbiddYLhwZYqCUm4AfjWvWN8XyrltEJQS60zi5bmrm5ytoPlRhWEsZLEsLJSVJIZnbe07vhfwigueFFhmKmZKiQ7Xq7N+tOULpGZZVdiyRRs1ifCw5vwgPGr5WC5fSScPsl6avmml7qOj8qj/qOsT9tbRzKypqkN4nysI+rxCBLTlTc3PKIH+CglS+bjoKxly2vuzViaXzPrwK4SmVLjMogEn5DygOIxQCcyyEpyLAUeoIA494GC42R2Siol0BSFV0OW7+vuikqWZhC1kpSk5paC4y8FLFN6zMXS1UmJY8bXYXLk78Gdm4db6oCmKJYAKSlmcpukqJfdBFgdYdTglFYRVBSylv3mNvE8eAjuNw3aIMsEJKu9ZkkKuCDlchN2q/OtLDkqW6l5zkACmANxTdABFz4m1orP6W/KAnul0CnbKlJT3ApwBUZuNa6wfCbLlqSN3LwKd0+jDh5R2aosPKG9nLYNoCYywySctsrKKSEzglILM4plVqXv48tfGFTstS1ZlMFaOc7DVgvcCtLFqxS2hilKUUyiygL6ByXcCtW0I6iEJ+NmSUgzkBKVfGnel0AcnKHHAJYdTePSik1a7Mzk7qyXLlrlFkPuV7MqOSjFkqLlhcrUUocUEMyNoBZWsEpVkUoIN+6zpHRw6SRaCSBLY0UquZCSsiXlPwhnTmAD0cOzwtOQFuWUlyFBRYzKg2ZipqABwkO5BgOHsPdrehqSsIlhOUAFStB3QQ5YUBc8dHvSDTZSkKdJqmrCpHMakUiaZholQBlpJDgJJSDcKAACrDeAYGlbxVTM/izCN5OQl3cUSlm4MR5xnlHd9MdTa0OYTayJtJhyLDBKxR+vto9isApJdAAWS5T8MzpolX9XGJS0IUlKszLUSlrOR+IdGro4vDWA2oUjs5ySpH/knpxHvlBjPwxZY1Lcf0NZTMBbvOApNmUdCDfgbvHJTNlU6wMwo4AIJuocKWN0+T+LwoWygoW3ZgqCBZM0C456RPuWKWWO8C2UgOxAA3hwNorPK4xpLRmjjTlt7CjtHGUUsCm2hrS1urHgI6iYN4hTkFloSKam7VOtOjPAUrUxEzdTQ1ZxWhATUgHj5kCPTFsQQlyx5BrDdGtjo16WhZfFRaXJDLA10zeFxIKGCWQRlDEsxuHDN1/NoWgU1UtIGZgUl92rtxP+pjb6bxCyS5Zj3iqjEfFlTetyeRs8ZUtKk0qoChIo/HIK8HFPlDevibTl+wvDIlo9OKFZVJG7rlZ61S+nLjV3AgCMCgqUFqLDTNmUEtqWNi4AbhB5KgSCTuqSCxZ8wH4U0L9aMOMck4P8CTTVdElvyipvw0eLRWOTckc55I0rFMLLUGWjKFAs3eIq38oYudeOsPdnO9tGpuBZ868r1YMgeADr9RA/u0n/AJqvOb/VC8Yluc34FUZDJKAt1FSSoF3yuH3VVPG3hD2zUFMpRIfeABboFFI4O5GjveIa8UtT50KCC9QQQcwKQwLOGL7oP6RrBTZaiezmFOjJU5csAkyyGqR+BxmFKhsnB3rYPyfR4IpImFbgpU1aOSzXZr+Qfo5LBIdKqah3HrQ3j5SVtKaEGWopKSHG7lc5rkpJoaHuuXPKGsHtgJlMpCkkOabw42TvAUuQ1DpCr5NVX4G2X1zgRvAHmKX9PKMjES5aXfuhglvevzMRsXtMLkns1pUcwcBTEJzVsQxb9YVn4gploKksS9akMPK5o58qw3qyXWwqKfZSn4261GmukL4naoY5SAQpaSSWAype/WEMbMLFKapVLUahsu6FVOlxw1hXCyjNOZQOQqK0Sz3lEkb6hYcQlfFyDQQsHKTcmPKuitKIxSUqWhgGKUniAwUp923w1Z3I4KysQkKnS1oWd1IzpIGUFs6RnoWL913dTNHMPjApFO0lrzrSd0kFKaJCCWAB71EnwtA0SlKUJaGUqyyobqA11ZQxUW7qqm7JFRo62Tq+uhlMsJG4Fb3cQF5irKDVyQLOXDhPEM8UMHs1aFCZMW6loqkOUp3gWBNVn8yq0owguztjpljdW6lNnKgKmjgFLFKQ1EuQPEkszUKSRmZgCAQQdQdGL9R4wk2nBtbCm+QrNN47KmZT4x1Qp75/tHsvC0eajSxbaUodpmGYUTUaVOlL8j4GkPYPaiF4Z8wWnukjjeoYfpeFzIClGndSd6hYMCzc6ah2raNYbCpTLYJ3ScwAzBQer13jp5Xj1sDcf0MeSmLf7tJU65KgjMC6LoNSwKHBSHqySAdQYQngo3J6Qh/iHcNzuLAGWhswOgSq5+jwuMCd0B6X1NfXrzibtvFTHR2eSpIUlQd0kpB1DAAkuxsBQPGlQTxciCyP1OJHwmCMsJzTJs1YXly5UJYE7qxuOqYAQC5BGZ2TBVA95JIzd81IYuAlQc7xrUnMaVUQEwMbJmoUrs1ZUA7wUwlkMTuJTVJ4EUp3axlSkhUpOIQZanOUCYUpWFhglE1IAL/h3FVFA7GNKRobrRuVMdUtCmCwo1JopyCVJIatDuliKU1h04h+0K7hbJbmSG9DxduNlloLMUJyhwQHKbsCoLNCxYkE2D8CvnKUKEtQmIdKsuYZgO6SJhop0/iI6/DE5wvQU9lnDY1ckkUKTobEcf319Ie3ZqcyCd2tGzIf8L3SeFjEP74FiYpFQ6QHuDWjFiCAGIg8tTHNLJDZTwvw8mY38Ykm49jNKf2Y4t0qALgnuqSGztS9T/pDEEXjqVrAZTSwfPvPxc15C/WOy9py1ghYyn4gxIJGrCoULg+sYl7RS5ySySdbP/M1T4qi6yKnZneGd6Ny5Rd0ihoaFINKHKXUTzjU7BhNVqyAF2FD4M6j6eEYWuYaKVkFKAMljQOB11eNTUJSopIzW5eXTmIlce0h+NdsH99QiktBL30fqzqPiY996mKIS4Q7sBuu3N3Pn4R6eSmawoAUtU92hJ5/FWw5NVXE7Rlif381U0S6i7gNlTzYVpXwhrb7YyaX0o3Lw4EzKo6gOOJ0ZuYq99Io/wCFp4n0+kR1bTKl5kSxmAzBKyAXINQz0qXcUJDtFHtsT+D/AMU/1w3pp/4tglOXuRAQ9MhI/ES4Jvukgiz6+EanpCv8wC7spgHAuAa8dekOTMETMQ5GQAAhb3FDeh/flCwQUoUSlg4AykgV6aWrGDmymgasEFB0gi1UnK/NyWX4gu8LTErCghK87HMQtjlJLJYpYZyQ9UmxPIsHC5cgBIKgCxQKOWAdJSS5HF66QOStSCspyqUkneKlAORlfeBJAoKnpDRyNDUmCxJEteVSAtRFSkuEkgFhnYEHWlmHGFySkUUsJDBiCz0ACUrBzKLKAytqbMD2VTfWXrVV6aseLV8I8jEErC2DOQjNSpcOagZVPYhy40DRSE3LtaOnFLUTU8qNClEwF3SoEM5aihmUSzCqASfIbVMLgntQ2lVggUIcsttCAbgPaG8NIVMAy58rjusAC5NCdWUpq6c6+nYdcviEs1QCGBoN3hoOjWhfV2cofc5sxsQSntEy8pGclW83BKVsUM1SxZrk1H0eH2elMvLKcp3gARQAsDvvmFD3idHj5k4DtJmYoTdLEO6VBLEpDUNgbq1qLmEyYlyFLDuVZ+6QKZgWUCBcseIvGqm10Sa92fTFABDuQS5YuwCQGcsQKpU73J4wAqJZ2cCt3za0IBAfjxifI2usEP8AxBZwbguOpLHi40oKuSNoiYSnKygArS1AxLku/wAuVZTgq6Hi3Z4i8bCPV44oGr+6QRB+f6xiS2XYNElQ7ShZSWfgSAKkO3i0PKWlaCqz2dno1iOVaGApmMol8ocMou1iTWlba6w0WKaipbzbMN4GrNztHqYWlqvBjyLdigwWV2NEpTpV2TV7m1j6Rk4MkoIbeCwSzmwIZ6AOxs+7G5iSZZ7JQCiKZwSK2JysSG5axnCKJSjtFDMH7gLVNMubVm0NXiqywUON+SPCXOzGEko3SXJyLBNSaqX3vAip4CGyM6WyhSSnKoKDpoedDbSBicLJHDnckA8mINgLRkYoqP4rPW18wJsGDfELxFZVekPxfkmYr7OZKyJgAAYy1lRQavuKO9K13QFJraJ3bGWRKUDIIDJG6AofCUqTRdH4KGr6fSpSd2tRlc6uH+FPGtCT3eVVcR2CRlmqQoWKGGU5TTdAqAbO9YZSk3sZUQF7OzlTJKClhmzJSHNQneO8KAMUkPpYxxWJKFDtSkOtLrFEBnG9V0kkuH3XDEu0F2jiJKATLmFlKH8NYWokMCTLHfABILE5eBGvBj0bqcq1KN09xKS1jkqKEnKCeYBYAySOT1sd7FwFEBypiaMASpvBg3hxvvaGMQnICtKTlYpBGZzXug5udKholHGEMDKSJdBkQGIAsyg4LcGALtG8IkFMxEoIWFMmhTLUkEUNA6VOTvVvRi4iMca9w8rQ7P2s684SoJAqpe6zUokHNW1U6HWkJr2xMm7wGRLgJypJzEBzvLYboLuUNpdmykrUE0QBdgM68qd0sVMnU3Sb61gsjZyUjOhSlpdt5RTeoC0pZIIYAFmIaoatUovQ1NKxTGDKtKlqdiSc6yd2r5AafiDZQSwsQCSS0ZlnsErysGScqQK1JUoJLEZaDkamz2DMsUKUpf8AClq8Dq786RzFpKapUQOQbnckm3PjFNdMjKTEtoSilTKCCa5XOZQzODRLZQxSamjUFY799X+I/wDbP9UPzzLUksVPR6FvMgp/v5Tfu35lf9Uv+qGVNbDt9G5mdBYYuYjlMlTEimgUUmCycTiVNlOHn8wpD+hSYrom4gZv8tTKarppSqmcJoXIu1YxiEAuZmGQtmLgJJNCd1wFFm91jzHi9v5+pqWVeV+wqvHTUt2uEXumi0HM3MFi3nCc3a+FJUFZ5ZVQhcsg3dnRrrFTD4eUC4lz5RAKmC1gAf6FlPGnKNT58sgD7ypOawWlKnpoJiHUOh8YHpsCnjfX8/cnJ2JLnykmXMZNaZSUkpcVfKacoFifs/NamRX+pg4NwkpLG1c2hZnDV8NKWkNKmYdSfw5MvXuKId/ywaYqdlIVJdwzy5iddQJiU1HWLRTSF86YvsVBEoJUQSkkOzC+gc08YNjUfwlq0Dc33g46NA9lSimWxz0Uf8wjPf4iCR5cofxwKMOojK9O+WTVQdy4+cZMceWRlm6VHzygMzXdLmrjKz2UACBQsFFqNBc5yu5YqDM6SSCQxb4qAX00jJnLW74ZSiQylSpiVOPXTgXjkzESt1KwuUEkkBcspqTqoO3gB4RuUpCuF+BiQhJJoCXd0mtq2ObQcTa9hRwkhIUWuRagpRnANwzcImfepSs7TUKUpmchhXirXSg0FIp4CUQQbpyCoNCXDln+TXhnNuNMm40zcxLE+9DHpAp74x2YmvvgY3h01jBXzFb0Tp20FpmqSEZgCCCCxdnIqwZidXrFGTjpZlFQJTv1YsXJqH8T+0Qtsy09st9AHLFwSEtUCgbm1Q8ekzgZWQEjeepzHugVd9eet49LHvszT9yyAkghBTUjkxbKGvYEfCwLvxgUyeEJZakptT4u9mTVTVdvhsOUTUYdC1Zk1u5NH/mBYE9RGcRgEJKlNcu4Dqvoz34AWMScocjtjM3a0pTJRnmFLEMLh3JANCBxsHd6iEcR9oVkEJCJY/Ma0qwskF/m9mhAhguili6VAjNQgsWYsa21rwEFRLlyyohgrKlncmrPVQKru40MUbo5I0rHKmU7SYstvAgpSkmlFJZi/wAQY6FowjDF91KZdHCisAHR3S4JFaE8aVLUETCDUElJyBqEOHtUADk0YJJcoUeJcmwoLXq+rQrnb6G4+Bf/AA7NmC1Zg77qUpux+JybXSRyg+A2OqZmJKcgVlsagNxD6ClLXMaQlKQQSbBRSHAZ2fK54xb2an+G9aFuNMqW9ikCc3xdHeSTidl5JalDJQGgBToLEa08OUTpfZkgiXmmFYK1EstKb7qWDh2Lgs73pH0u1Ujs1dQR1BDWrfhENeEQsjNlO7zzAkkOk3GocVvcFonhyd2FrQNCCkZkgtlUlJbKbhRNQ6rnR96xuS/eHWtUtgN+o7pSkgEKB6168aQ5hPs+malK+1WrVJDA8CHaoNdNYdm7NkynNe0KSAMwzL1bK4CjThF3FPaEWSiLNWMudhvEBhmJ3WGprQi7+Qg6JJC1IayXBLJqwI8CadfGOrxi0jL2UmUOEycDU8gQfOsewuKmLdp8vWkuSpfX4XJ8fCF5DuLOJwRKHynPm5FTeNAxjH+Ez+X/AEiGlSVm5xUzoEyx1ZwY99yV/wAif/3kf1x1X5B/2JYNGaWDUAgZmJAqHajexDEyarMWWp1hiXBLDus4pc1HHnFfZ2FCkJzB2CWs3NtWp431hfE7NT2yasN4luTX5hw3HtIv6kXFckY+Eou0xE41YuQWcNlo981Lm/LlHZO0FUfKSLnUijh6sCQHAEfRScAhINHfjWF8RsiWsvajUpSD/af+J1ZPciyilkgykbrgEAMBowPe0O8dIIhKGFJiDmJOVZs5ZyD3QG3QNKRTkbEQk6q62jMjBy3BIowArSln+XgIEniTVWUjza3Qts8OksoqBUWJdyH1cDp5RVxK2TQgVHeqLgcRCuGlBKilNgpXzeDbTSTLLfl+cefgj/cf5NU5VEmZQupkyFVIdJYi/wAWW9LAuHFI0UBNMs9HJMzOKXDLUR6OdID9zVcoPVq/WCowKgxBKehIIBv0NrcS8epPEo7bMkczfhmV4WSqiyDq65ItZypKU0vUkdYLs3ZcuWsmWUVSzJzAs6bhSj50gIUoUzGzXt0fXnfnD2CmkrLkGjsBaqfN+fARPJhqNlI57fEJMFY3Kl1js2pjUqPK6mafB8ztwNNmEoWQ4AUlaS26AdxweN3+UMYCSOyJSCjiCjKXAGjcocxOJZagTTOaKQCLPe9wedeUEwqQUjKlAdTFgUs44DWvzrHpY4O7IynGqEdghJmzAhSVBgQAoFgKV1Bvf0g+25KklLUIBLM5NU6s4o8P7NkgT1nkfjKixVzFGb20K/ajZiJykBaSpgaMSDUXZaRoLvEHj+a/NhU039iPNlpWTnIIBFSoOE1cgm1hwvSALkI+GY5BLsDMBSdGyq0e515Q7h9mIDZUZWs/ZJ73NKSodQqGELQ1SkhrdqtWtmfL70FYZQl4DzggGztkylICkzVSzmzMGDEcUTAedW1jOISgLaUygEqSVKPMUYCo58k3eKWCTOzLMkSOxskb6VZ/iJISQoWanjC5wS/+MtE1dQpeUIFwQkJToG6u3gZQpK+ySlb+xExuKWM5BdIFgWS4S4tdNIr/AGA2mrE4NS1hIParTuu26lDd4kvX0jOIEnMsEIdqlVh+IuVAZfCK32bmSVSVdh2fZhZAEvLlBypfu0e0dFaY85XRJ+3c5aMEtUsqCyqWBkfNVaQWatnhP7MypipEpS01KASpbhT51FiDozV5xb+0mJySiQHYimYpoXFxWEtm4jtAmYUqzKS5vluoUfWnDWJ4/oa+40k9MWRjcN2yJGIKu0WnMGmKTJAALOywHLEWL0jeKxeHlzpcmThULzhWaYlDJRlBLKUEElwOPnaC4H7RmVPEjsJiZeTOVgLXlJFEZZaC5fgdYY2ltmZMmS5UuTM7FZTnnKQtATvhhlUBdh5xrhG0ZpOmdkpAZpclDiwGbVgxGXMOloOrGKyjMpKSwNAGsO7mJe5pctGV7PU9EhhrAVZnYX1bjziscMf9ibyvyji5xLvNmU0SG6NudKFwHvQx7IP+dP8AIf0x6Vh1k09YJ9zmfh/8hD+lH/YR5H4iawMrOgBgT2QKcxLZi4JbSjc7Wg6i86UHLhEwW3nHZgAV1cnNwzczHcHKSpCEhRC0oBzC3dDp4EW3eXWJ2MxswTqMVpzSwUpvmKSQxfVI9eMeRkksdORvhH1NI+mSA0SMdtdMt8ozLIAA0SPzEa8vlE6cuaoOVlQAcgKNuNCKcw4FK1hDFK3gSLgK4O4Bdja584TJ8ROmlFr8lsWGDe5J/g3Mx00qz9oQaEVIQOqRRuvGsX0OQMwYqGbK4LcuBaImyZo7dNHFXZ/wq0rrTyj6UzARY8jSnq8dhXKDcnuxviKjJJLwKYQb2tFKvwq0UFzwgOeP1hLCpqeajDeKDpHUfraDgtWyOQFNUVChb5xyXIJHoPn828oxnCUkqLJQkqPRI/aPicNtxYXiZktS3nLSZYUScqMyqsokJDLsKUTG6MW05Mh5UUfaAgFyARwar2p9IHIkSxPUtCVOpHe+FnFBW7g6R8tj8WuYcGBMWlOYLnZXAUMhVlVqQ5SMvXgIs7HkqRjMSM6lIVkUkFRISpNFZQbJqkNxFoTlSqynCndFxcelCMrVWNSDxjItzH8E7bGzw6VZmGcqLhxYijdW41hpOH7NABY1c06N8hA8RjM6whIIUlRZxeiw6eNWbxqIBtSaVE5FkpykMwbMCzjV+Jj0oZH0ZZwXkrow6UzVKAqrM5rxTC+05aFElQc5C1fE/IQSXPeaQ9gRbVw5+UJ7anBJzHRJ89Obwjvm/wAnL6dE/ZmGSr+H2Zyop2gOuV2UFVLOz1dhA5kuVLxHZGXMWSkLKkVZ93eSKhNAX/NE3BzcUhauzBKiCVd0jdyuanK4zJFOYgex9rLlTO0mqCUTFKClTNSlLpc6XSwFDmo8dHLJKjVL4aO3p6LpkYZE6a8xUpfZozssIGSuUBRubuxgGxTKMhBw6csoA5O0DKNXfVweMG+zW2J+JkmaqVKV3kpKCwKkk1OeoS2Q8amDyzNY9v2IWyiQl2HAOdOf94bJtGaqdEPaCqT3AoVsR/Iq3hDf+y6W2CWBX+PM/wDSXErb+MKETsqAsqmKSwLO4WN0BJJNmFL1aKv+ycf/AMUx9MRM/wDSXC4l8rK5O0yh9qE/wVNqR84S2KsdkgZjRPdazlVX4k/KLG3JLp6mEcHO7OVmJQAlKTauprx0A5xmivH5DJ/KKTNtYqWoIlSDOkgIPaBaM5USHBSpSWDOHIF4dmYvFLnSQJSBI/h9qokZwt3YMqz5LA3Ph85srZs1CpuISuWoTErQp1KTMzMciXAJDBQYhQ0s0M7BGJVMUDNT2aFDtEqZS1vmCFZsumVIuO4TrGxfK+D7JOKcHNdH2OY5yNAkHxJUPkI3lj5/H7SWlQQlWUUJJDkJA7oJ7t3dqAUqRDmwtqKmFSVXCUKB1ZTgg8WUCx1BD1jnSdA4Nx5FIpjsEIj0dRMhyg1ajnbxBFrxkISLM9WtdVy/EvXrETaOBQFS/wCEgAqNkgu0tT35h/XQRw4CWzFCD/pS/dUbXNeUdzXsUjgvyVC28CoB+YFWZ+XWDr2hIUXM2VQksVJKh0Te0QTJlpL5ZaUixokUozgAGyRfV9XhediEdmXUnu/iSKsNKGnu7xmy52pKNFIYdXZ9iNpSECkyWSWdly3PMl4UV9pZAIdaQTpmQWvqF/pEHEbcw4cGdLBOjpL8O65F+vQPCadpoKN1bkguEImK0/Km9uNvGCoJ9lXFV2fdbPxCZgzoLpJLHo4PqD5RvbWJEqUFFQTvgOUqVUg6JBPPwhT7NzwqQFV+M1BBoTooAjoQIztvaaVpCEkhQUCUkVoC7i9LxPFGr/IJb0S8Rt9JSU9o4NDllKLk6EKS78rRLwmD7ZLy5awUhNAgJJzAuatUHQD4hwhsYOcoKJkL3iSN6SHDvYzQa9PKw+qwS0EBQUiwtR3rViXLkxeMm04tUI1wkpJ2fI4bBywhRUpSVljKQfid3YXJGWutLcbexRnnzFsRu0H8xzKJBqC4Hq8AThSFSgQN0AGr/wDFJGjm8M7HUe3mgNlA41fMQKNah9IjJu+i7qnsqlLRtCPfhGFiNyolH6hH0SZuIAmEVcFTcqsWPi0KYjEUCgLqAILVzMxu3C8Nz/s+tS1L7aYMxJ3UywwJdgchJ0DnhCU/7NqCez7ZZIOfMoJpUMCABQM+lfXfcloz8YtlfZ04LnzGBYZgCWrXryhP7R43JOlpCMzhSiXAokpDV5qHlB9gYEoAmb2+kmpe5zC3X0gm09k9rMCiLJZ8ykmpcihF2HlC3Lk5NBUYpUiJPx6iFhKCCXCapDOlIUCyqAsC/PlBp2KSRMdLpY5kskjNlegFCMq2poGhr/doMwKxzSrN6kmF8R9nlJNJsxKSQVBQSolhoMtDQfrHcpp2+vwMowMbBkSzLmZJ06RlG9LdBCUjMHGdC6kpWSUl7HhDWz1oVL/hrExOUsuaFFa6XJUHym9A3CPYPY07JlVNlLdRJ7XDJU78swa2n6xN2jiMTKmolNLKFlKM2UJSkKLNkYgBL8TeDKVxTEapsFtnA5gtlJTmmlLgcUlsvOv9op/7M5J+7TaH/wCTOvQ1Si40PKOT9lKUogTClwo5gkUUoEBg9CHJ8BF37NYIy5asxda5ipiqAbygkGgJ0AieJtJporldxSQLbSWy/wA49QofNolYyQvsCUoS+VDEsc3IgjnbnFrbCSbBy4Omh5xHxEw5ABLnghidwFJy2YlYAD1ckWEHGre/diSbUdbZEk7AxEx5suYBLKQAlSilAIVvOgOM7pyPQMnWG9m/ZueicVqWkJ3AtKZiiogBWVwA1VF66A8YmyTh0LKzNniYsCUEGUoS1BSiwJyKQLioXcHmIxPxUqZ2K5uKD5R/DJZM0EKzKVZ8qx5gxadPJfY2PksXHr7FHbuIzFaU95CZzlyBmKEoSDxUBMB5eMNbALJKVKV2yAnOTu0IdOWgYB2ZqF+LxHlTkKksghVZqQEn8S5RYFW6CrLxakU9lYNP3lb3RLSBbLQsqoNTZwRQqUwqDCcqk5FZ416XGyt2hBzJv1v14w5/iP5T5iIONksd0rSMxDJWoAhgbOzAkinBoQebxmeav6oqskZK2jC8co+SlO+zUpXezqYuypyiAWY0zXYmMj7JSSO4FJ4Fay/RmrF/JxI8h9P0jjpfvE9P/wAiMW/c1KvYjyfsrhSKSEGn4Fq/9j4Q5J2HIQ2WRKAt/ky/QkPDhQE1yqIN3dgT8TE+cEyD8I4e2B+kOmdQorDoTVPZpOjiWPLKHEd+9mrrCWar0vxAbwoaw2EHgB4emlY92zhmPinzDGGSO0jGDU5JzOXJ4fOJmIkg4lSiHOYhwkE9w6m9oOrB5Qoy3eu7usa6C6aPQUJgSVJFX3nNCCA5pYF9TCxjSoLau0HCGFUE2r+1PR49KQgWyjMSbkKfpQx1KXALV8Htc5jBpcvdYgeJpxsBWAkgaE8TOSAkkp3qOa8WckmjsIe2cZeQBCUp5JSAPAgMQ+rv0hVeACyEkgpYUvYu9TRjVxZtIPgdl9kolJOUhgK0q9z1MMnphpe4VaY3JvHlCsakxmX1jPoEvArLjMlSSAMpLMH3uJJKXbg3NxOxexJq87GVmUwSc6t1kqDlu8z2YaxXlzfzvxtQaAtUR1M0EllBzqMrxuqLRBOSJsvZMxJR/FlDKAlQIuKuQxoXb14w7I2YUKKu1ZzUOLMwH61GsA2jiigOJlQwCcqVHno7txiVM27Osy1VLZUcATRgaPR+fIiOXBdnVKR9WlNsxzeEcXNAHAPc0F63j5k7TnqplmEAn8rnduzcTc6dHJKk4hdQkJJ1WQVXVaqj+A+cPzSBwrsp4jFoCgwZNXILCx7vGuvI8onbQQ82WSB/mSz4hQOuo9K6qg8vZ+9vkrPDSnLVqU5QHHSJiyMuUKBdyS1C4+G2p8bxCUr2c0UVqTUubHhDOAWAni54dITVLLFxUgks/i0Gwad0Dee9eHjATOZ7FrBNnrrSFMecslamLhPhoIoTF0DGpNr+/wB4Di8P2iClQDEfvRwQDR6wEhk1aEmSjCEAEpEol3oWQS787xL+zoSoLKmUxlpG5mtLSSLfmHkYp4XYssYfsyFLRRkqKSnkGSACNavBsPs5CCtSHGYjMBRLijgWBZhThyhknqhnJJNfcTm7Gl0ypQj+QZDYh9xtDGMPsCRKUZktCUzCCMzmrs7h2NWNYrCVWp6ePjHp1AxL8mjqe7F5eCGPspLJKjnzGpUFqFTU2WwD6Rj/AHXlf82Z/wB1f9cWezdn8h7rGMo4epjrXt/6CvuM5xb5D9o7nVoD8ukdKwO8QOv946cSnRz0zfN4lryx1fscBU9h5n6QotZQoJoEKLDdO6T8NaNcikNCeXoP7cdYFiAVbpAq9C9teHnAbXgddhMp1Krch8qx1csHm/FzCslRScilKcWIbeHIkXEbnAMSUhTaVUX1AFmjuRzQ0lISmpA8hCoxSEquoubAE3tajRrDTXQCABSnI8wLAGM5auKONacyevhFOfsT6MzpRvLTl5E08qtAQpQDEZfVPgaU6+Qh3PW70fzo3Lz0gKSQ7kCnr0LC3WOZykCSN4VPHdHv31hnDAO4Jsbkk35wJSC7od3s276sR4RxGMyr3gx8S9dFW8IFMe7HSmPSxA1YsOzHpT6xz71wSdeETWpBs+aXNUe6Xfhm4NpQegtG5U9Wro/mNOgId+FSIrqwgI4fJmevDWDDDgjmOWvzgcGUeRCWFlkzcwJCSEi1ajNcg6nhpFFchFlAn+Zz0oaeMDlYJDkgMa1Bb0t5vBUSyOChRgQQfMU5O2kViqIyd7RqXJTZLjpb5e3gplE0zB/LwvSALxSUk5gxeov8uvCCS5maqQW0f6f2ilk3ZsoI0/X1TWAFbroz0pr5CsOpRxJ+Qfhd4yZYGgrwA8oMlaEtAFoJBf1FXt4XgsnDBqkm/K/IRxckc0+calIPEH58dICOs6uWzcOlPRo7N7pt74C0ZmrIbdpyP6Fo92gatDzDfPWO6BWzKH7PXXV/W8elrYXrwavgNI2qaAOPv3WE1OpVgz2f50juqDV9m1zHNACONx+8A7Nramp/t+8MLSlIZnPl6iOKQwdyISUJS8jKSXQuonU+/GPdp7pGlCjlrafoY9n9vCOMhrRtEsaJFqVAPzpG8rcA3L0Br+seWoDUdXIeM9unTMeHDzNIz8l5HpmyniD0v00+bx4NYX1Y/oTXxEYS70AHr6CNiWTdR8KfuYeMvYL0YnysyS99FajmOcLyZj7qmzC7A1DXSQ460igMMDW7a38ncxnFYTMAU95Nj+h5GKuDezuS6Yv2xKSQklhSotoARYtoRGFFblyB0rwo9BytpDEg5k0cEGosQdW4e7x7sCCPXj4ez4Q9Nk3oEZTG6jUAOeWoFOMcw5AJoLmujDV4cCBd38fNoF2Y6/3/AE4xStitm1JBFun94WO8S4p1env5wdY00r5cAGFG/TnHpZfy+tvevSGbsCFPuJHcJHFJqk9NR4ekETNAICgx9DpQi/jG8RjEp14AC5eml3v6RoLWumSh/HSnSsTfEom/INCWL+dG6eF68+cZmLSkMSBQ04vwTrb3eO/4WrRdvhqE2ZndxG5cxKFZVI7NR1JoeQVY+NYCvyF142aw2YiiToxUW9G8Y6rC/iUdKJoPO7+MNIFOJHOgHXoI0ElqPyt87f2iqgQc34ApQEmwH0+vjHjITwbV00ppZn8oLlalm8/3EdSl3Hi/94etVQlsGEkG7j831EDXNIugpHKvmQIMhLit9H+kaFTxPv34QHGw8vcwmYFVBp7vGkgMffsQNcoElwCeX7QKY6Ruqcud019RCO4jaekGm6Vpz92gZmZnCbH4mp4DXxpSBTlEtnBb8IqP9UHRMCrH5P5QnbGqlZqXhUgc+NXgXYMGCiOrfO8MJJ9tAyrp5iKa8CpsAlBDvvdD9YXUakroOhh4Hp7tGSkatA42NYkN5zb6cKQTsuY9frBVyRwryofMQL7uOfnHcL7BZyTh2Ogf3e/rBAK6efv1glTy9846B7/tHk0kaOTMBPsxtJHUR4I8P08RBAeXlX0isJIDPZ/bfq0bC+vqfSkYA4fM/rHitr06inn4xdSEM4uUWzpFWqDqPGOSJwUHFvGnrBFzWFWrzYfKJ6llCipAOU94F26g6QzmkMo8lRRUfd4EuaBr8yX6H5RnISHJd7BP6G8dl4VrDhWjw3P2EpIwVK0TRwxsK8vSNSMITcnoGAp61pwgib2DD378YOFGpYUgx2C/YWlyEglks3Kp5uzw1KAY08x9YCGNwSfenu8Gz0sYpBpAlsHKa70OkenoQQxYg0r9I6kgWBLRpa3YMWq8degUAGDCB/DUB+U1T+0clYywVu6cRTgYbCxo/hSBkgmvk3z96x3L2Bd9m8o0FvKOK41P6NAijKNzMB6fURpEzQ7vyiimmLxNKD3NDo30ji1BuHrGZk4J5k8IAlzVRHIfuNYDnRygamrKmCQ35vo8aEgAc/fjGbP79LeMeKmb2D0+kS5X2UoL7v8AWAzpQLuK8S36RvtPesZznT9PnAbRyTOBJA3VHxqOgesYTOU7ZX5pP6GsbX4nqfpA5imFwB784Dk0N2aGISbHz511MeMCofnX/V9BSPTEsd0kD3xg82CkdmzAGcgVpA/vPT/y+kK46Yy5eYhsygS5HwE8aWEFzS/ZP1huQeA4n214Knl9DDstI4QbIOAiT+C/5CLL9iaPeh8RHlilYqBA4COKkpuw8o7+jfuFZfsSO3cskFXO3rHBmNM2XkPqYrmWOA8oyZQNwPLrHf0jS+oPqrwiQkJZi4L3PLrBVKJ4F39/25xSVKHAeUZTIT+EeQgrA15O9Qjo3DyNjwhtL3zfSHVSkvYeUeMoNYW4QY4GvJ0sliEulg7183gpmnWGezD2HlyjE1A4C4+cP6TXkXlYuJw6x0zXIuBBQK+McmJD++MBQl7h5IwmdyjomOeEaQkcI4oVPQfMwXjddgtHDiAOJ9845KWLm5+XJo036/rHsOd33whVF+4WdXOpY9SIBNxOYMksGqfnGMed7wEFCaL5AN5wjk+gpJKxeRh8hJSer+F6xoKYMaGjcOB98oKRVPT6wVVz4frBXR3K+wJs7Vcjr/cQNarcCH99I4nUc0/MRpYoj3qIDloNGWNtdDGCl34i4+kbUKD/AEf+v7Dyj0zvnx+RhGFGFGoa3UxjMHsOB1P7QT4T1V8jAQd4/wA//wBE/U+cAZBQdPfunzji06+/fvSMT0s4FGaNj9BBXsCibtdLmWKl1F+e4odK2Y6tE/8AxBP45/kf6IuqQM1hTtP0jOY8Y0QugqaWj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755576" y="5229200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</a:rPr>
              <a:t>ΣΤΑ 1200 </a:t>
            </a:r>
            <a:r>
              <a:rPr lang="el-GR" sz="3200" dirty="0" err="1">
                <a:solidFill>
                  <a:srgbClr val="FF0000"/>
                </a:solidFill>
              </a:rPr>
              <a:t>π.Χ.</a:t>
            </a:r>
            <a:endParaRPr lang="el-G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53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5112567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09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052736"/>
            <a:ext cx="5616623" cy="452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960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Μερικές λέξεις στη Γραμμική Β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/>
              <a:t>Ko</a:t>
            </a:r>
            <a:r>
              <a:rPr lang="en-US" sz="3200" dirty="0"/>
              <a:t>-no-so</a:t>
            </a:r>
          </a:p>
          <a:p>
            <a:r>
              <a:rPr lang="en-US" sz="3200" dirty="0"/>
              <a:t>Pa-</a:t>
            </a:r>
            <a:r>
              <a:rPr lang="en-US" sz="3200" dirty="0" err="1"/>
              <a:t>te</a:t>
            </a:r>
            <a:endParaRPr lang="el-GR" sz="3200" dirty="0"/>
          </a:p>
          <a:p>
            <a:r>
              <a:rPr lang="en-US" sz="3200" dirty="0" err="1"/>
              <a:t>Tu</a:t>
            </a:r>
            <a:r>
              <a:rPr lang="en-US" sz="3200" dirty="0"/>
              <a:t>-ka-</a:t>
            </a:r>
            <a:r>
              <a:rPr lang="en-US" sz="3200" dirty="0" err="1"/>
              <a:t>te</a:t>
            </a:r>
            <a:endParaRPr lang="en-US" sz="3200" dirty="0"/>
          </a:p>
          <a:p>
            <a:r>
              <a:rPr lang="en-US" sz="3200" dirty="0"/>
              <a:t>Re-u-</a:t>
            </a:r>
            <a:r>
              <a:rPr lang="en-US" sz="3200" dirty="0" err="1"/>
              <a:t>ko</a:t>
            </a:r>
            <a:endParaRPr lang="en-US" sz="3200" dirty="0"/>
          </a:p>
          <a:p>
            <a:r>
              <a:rPr lang="en-US" sz="3200" dirty="0" err="1"/>
              <a:t>Pe</a:t>
            </a:r>
            <a:r>
              <a:rPr lang="en-US" sz="3200" dirty="0"/>
              <a:t>-ma</a:t>
            </a:r>
          </a:p>
          <a:p>
            <a:r>
              <a:rPr lang="en-US" sz="3200" dirty="0"/>
              <a:t>To-</a:t>
            </a:r>
            <a:r>
              <a:rPr lang="en-US" sz="3200" dirty="0" err="1"/>
              <a:t>ro</a:t>
            </a:r>
            <a:r>
              <a:rPr lang="en-US" sz="3200" dirty="0"/>
              <a:t>-no</a:t>
            </a:r>
          </a:p>
          <a:p>
            <a:r>
              <a:rPr lang="en-US" sz="3200" dirty="0"/>
              <a:t>Ku-</a:t>
            </a:r>
            <a:r>
              <a:rPr lang="en-US" sz="3200" dirty="0" err="1"/>
              <a:t>ru</a:t>
            </a:r>
            <a:r>
              <a:rPr lang="en-US" sz="3200" dirty="0"/>
              <a:t>-so</a:t>
            </a:r>
          </a:p>
          <a:p>
            <a:r>
              <a:rPr lang="en-US" sz="3200" dirty="0"/>
              <a:t>Ra-wo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Μυκηναϊκή Ελληνική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Δεν ταυτίζεται με την Γραμμική Β, η οποία αποτελεί το </a:t>
            </a:r>
            <a:r>
              <a:rPr lang="el-GR" dirty="0" err="1"/>
              <a:t>γραφηματικό</a:t>
            </a:r>
            <a:r>
              <a:rPr lang="el-GR" dirty="0"/>
              <a:t> σύστημα που καταγράφει την Μυκηναϊκή ποικιλία της Ελληνικής</a:t>
            </a:r>
          </a:p>
          <a:p>
            <a:r>
              <a:rPr lang="el-GR" dirty="0"/>
              <a:t>Αρχαϊσμοί</a:t>
            </a:r>
          </a:p>
          <a:p>
            <a:r>
              <a:rPr lang="el-GR" dirty="0"/>
              <a:t>Ομοιογένεια</a:t>
            </a:r>
          </a:p>
          <a:p>
            <a:r>
              <a:rPr lang="el-GR" dirty="0"/>
              <a:t>Λεξιλόγιο αρκετά –αλλά όχι αποκλειστικά- «ελληνικό»</a:t>
            </a:r>
          </a:p>
          <a:p>
            <a:r>
              <a:rPr lang="el-GR" dirty="0"/>
              <a:t>Προβλήματα στην ερμηνεία κλιτικών τύπων</a:t>
            </a:r>
          </a:p>
          <a:p>
            <a:r>
              <a:rPr lang="el-GR" dirty="0"/>
              <a:t>Ρηματικό σύστημα: δεν αντιπροσωπεύεται επαρκώς</a:t>
            </a:r>
          </a:p>
          <a:p>
            <a:r>
              <a:rPr lang="el-GR" dirty="0"/>
              <a:t>Πιθανότατα στις «Ανατολικές» διαλέκτους της ΑΕ, δεν είναι η μητέρα-γλώσσα όλων των ΑΕ διαλέκτων της κλασικής περιόδου &gt; διαλεκτική ποικιλία ήδη κατά την Μυκηναϊκή περίοδο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0780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Μία επιγραφή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O-</a:t>
            </a:r>
            <a:r>
              <a:rPr lang="en-US" sz="3200" dirty="0" err="1"/>
              <a:t>wi</a:t>
            </a:r>
            <a:r>
              <a:rPr lang="en-US" sz="3200" dirty="0"/>
              <a:t>-de    pu</a:t>
            </a:r>
            <a:r>
              <a:rPr lang="en-US" sz="3200" baseline="-25000" dirty="0"/>
              <a:t>2</a:t>
            </a:r>
            <a:r>
              <a:rPr lang="en-US" sz="3200" dirty="0"/>
              <a:t>-ke-qi-ri</a:t>
            </a:r>
          </a:p>
          <a:p>
            <a:r>
              <a:rPr lang="en-US" sz="3200" dirty="0"/>
              <a:t>O-</a:t>
            </a:r>
            <a:r>
              <a:rPr lang="en-US" sz="3200" dirty="0" err="1"/>
              <a:t>te</a:t>
            </a:r>
            <a:r>
              <a:rPr lang="en-US" sz="3200" dirty="0"/>
              <a:t>           </a:t>
            </a:r>
            <a:r>
              <a:rPr lang="en-US" sz="3200" dirty="0" err="1"/>
              <a:t>wa-na-ka</a:t>
            </a:r>
            <a:r>
              <a:rPr lang="en-US" sz="3200" dirty="0"/>
              <a:t>          </a:t>
            </a:r>
            <a:r>
              <a:rPr lang="en-US" sz="3200" dirty="0" err="1"/>
              <a:t>te-ke</a:t>
            </a:r>
            <a:endParaRPr lang="en-US" sz="3200" dirty="0"/>
          </a:p>
          <a:p>
            <a:r>
              <a:rPr lang="en-US" sz="3200" dirty="0"/>
              <a:t>Au-</a:t>
            </a:r>
            <a:r>
              <a:rPr lang="en-US" sz="3200" dirty="0" err="1"/>
              <a:t>ke</a:t>
            </a:r>
            <a:r>
              <a:rPr lang="en-US" sz="3200" dirty="0"/>
              <a:t>-</a:t>
            </a:r>
            <a:r>
              <a:rPr lang="en-US" sz="3200" dirty="0" err="1"/>
              <a:t>wa</a:t>
            </a:r>
            <a:r>
              <a:rPr lang="en-US" sz="3200" dirty="0"/>
              <a:t>    da-</a:t>
            </a:r>
            <a:r>
              <a:rPr lang="en-US" sz="3200" dirty="0" err="1"/>
              <a:t>mo</a:t>
            </a:r>
            <a:r>
              <a:rPr lang="en-US" sz="3200" dirty="0"/>
              <a:t>-</a:t>
            </a:r>
            <a:r>
              <a:rPr lang="en-US" sz="3200" dirty="0" err="1"/>
              <a:t>ko-ro</a:t>
            </a:r>
            <a:endParaRPr lang="el-GR" sz="3200" dirty="0"/>
          </a:p>
          <a:p>
            <a:pPr>
              <a:buNone/>
            </a:pPr>
            <a:endParaRPr lang="el-GR" sz="3200" dirty="0"/>
          </a:p>
          <a:p>
            <a:r>
              <a:rPr lang="el-GR" sz="3200" dirty="0"/>
              <a:t>ως ειδε      Φυγεβρις</a:t>
            </a:r>
          </a:p>
          <a:p>
            <a:r>
              <a:rPr lang="el-GR" sz="3200" dirty="0"/>
              <a:t>Οτε            αναξ                 εθηκε</a:t>
            </a:r>
          </a:p>
          <a:p>
            <a:r>
              <a:rPr lang="el-GR" sz="3200" dirty="0"/>
              <a:t>Αυγε</a:t>
            </a:r>
            <a:r>
              <a:rPr lang="en-US" sz="3200" dirty="0"/>
              <a:t>F</a:t>
            </a:r>
            <a:r>
              <a:rPr lang="el-GR" sz="3200" dirty="0"/>
              <a:t>αν     δημοκορον (;)</a:t>
            </a:r>
          </a:p>
        </p:txBody>
      </p:sp>
    </p:spTree>
    <p:extLst>
      <p:ext uri="{BB962C8B-B14F-4D97-AF65-F5344CB8AC3E}">
        <p14:creationId xmlns:p14="http://schemas.microsoft.com/office/powerpoint/2010/main" val="381981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Και μία δεύτερη…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O-di-do-</a:t>
            </a:r>
            <a:r>
              <a:rPr lang="en-US" dirty="0" err="1"/>
              <a:t>si</a:t>
            </a:r>
            <a:r>
              <a:rPr lang="en-US" dirty="0"/>
              <a:t>  du-</a:t>
            </a:r>
            <a:r>
              <a:rPr lang="en-US" dirty="0" err="1"/>
              <a:t>ro</a:t>
            </a:r>
            <a:r>
              <a:rPr lang="en-US" dirty="0"/>
              <a:t>-to-</a:t>
            </a:r>
            <a:r>
              <a:rPr lang="en-US" dirty="0" err="1"/>
              <a:t>mo</a:t>
            </a:r>
            <a:endParaRPr lang="en-US" dirty="0"/>
          </a:p>
          <a:p>
            <a:r>
              <a:rPr lang="en-US" dirty="0"/>
              <a:t>A-</a:t>
            </a:r>
            <a:r>
              <a:rPr lang="en-US" dirty="0" err="1"/>
              <a:t>mo</a:t>
            </a:r>
            <a:r>
              <a:rPr lang="en-US" dirty="0"/>
              <a:t>-</a:t>
            </a:r>
            <a:r>
              <a:rPr lang="en-US" dirty="0" err="1"/>
              <a:t>te</a:t>
            </a:r>
            <a:r>
              <a:rPr lang="en-US" dirty="0"/>
              <a:t>-jo-</a:t>
            </a:r>
            <a:r>
              <a:rPr lang="en-US" dirty="0" err="1"/>
              <a:t>na</a:t>
            </a:r>
            <a:r>
              <a:rPr lang="en-US" dirty="0"/>
              <a:t>  de  e-pi-</a:t>
            </a:r>
            <a:r>
              <a:rPr lang="en-US" dirty="0" err="1"/>
              <a:t>pu</a:t>
            </a:r>
            <a:r>
              <a:rPr lang="en-US" dirty="0"/>
              <a:t>-ta  50</a:t>
            </a:r>
          </a:p>
          <a:p>
            <a:r>
              <a:rPr lang="en-US" dirty="0"/>
              <a:t>A-</a:t>
            </a:r>
            <a:r>
              <a:rPr lang="en-US" dirty="0" err="1"/>
              <a:t>ko</a:t>
            </a:r>
            <a:r>
              <a:rPr lang="en-US" dirty="0"/>
              <a:t>-so-ne-</a:t>
            </a:r>
            <a:r>
              <a:rPr lang="en-US" dirty="0" err="1"/>
              <a:t>qe</a:t>
            </a:r>
            <a:r>
              <a:rPr lang="en-US" dirty="0"/>
              <a:t>  50</a:t>
            </a:r>
          </a:p>
          <a:p>
            <a:r>
              <a:rPr lang="en-US" dirty="0"/>
              <a:t>To-</a:t>
            </a:r>
            <a:r>
              <a:rPr lang="en-US" dirty="0" err="1"/>
              <a:t>sa</a:t>
            </a:r>
            <a:r>
              <a:rPr lang="en-US" dirty="0"/>
              <a:t>-de-</a:t>
            </a:r>
            <a:r>
              <a:rPr lang="en-US" dirty="0" err="1"/>
              <a:t>ro</a:t>
            </a:r>
            <a:r>
              <a:rPr lang="en-US" dirty="0"/>
              <a:t>-u-</a:t>
            </a:r>
            <a:r>
              <a:rPr lang="en-US" dirty="0" err="1"/>
              <a:t>si</a:t>
            </a:r>
            <a:r>
              <a:rPr lang="en-US" dirty="0"/>
              <a:t>-jo  a-</a:t>
            </a:r>
            <a:r>
              <a:rPr lang="en-US" dirty="0" err="1"/>
              <a:t>ko</a:t>
            </a:r>
            <a:r>
              <a:rPr lang="en-US" dirty="0"/>
              <a:t>-</a:t>
            </a:r>
            <a:r>
              <a:rPr lang="en-US" dirty="0" err="1"/>
              <a:t>ro</a:t>
            </a:r>
            <a:r>
              <a:rPr lang="en-US" dirty="0"/>
              <a:t>  a-</a:t>
            </a:r>
            <a:r>
              <a:rPr lang="en-US" dirty="0" err="1"/>
              <a:t>ko</a:t>
            </a:r>
            <a:r>
              <a:rPr lang="en-US" dirty="0"/>
              <a:t>-so-ne</a:t>
            </a:r>
          </a:p>
          <a:p>
            <a:r>
              <a:rPr lang="en-US" dirty="0"/>
              <a:t>100  to-</a:t>
            </a:r>
            <a:r>
              <a:rPr lang="en-US" dirty="0" err="1"/>
              <a:t>sa</a:t>
            </a:r>
            <a:r>
              <a:rPr lang="en-US" dirty="0"/>
              <a:t>-de  e-pi-</a:t>
            </a:r>
            <a:r>
              <a:rPr lang="en-US" dirty="0" err="1"/>
              <a:t>pu</a:t>
            </a:r>
            <a:r>
              <a:rPr lang="en-US" dirty="0"/>
              <a:t>-ta  100</a:t>
            </a:r>
          </a:p>
          <a:p>
            <a:endParaRPr lang="en-US" dirty="0"/>
          </a:p>
          <a:p>
            <a:r>
              <a:rPr lang="el-GR" dirty="0"/>
              <a:t>Ως </a:t>
            </a:r>
            <a:r>
              <a:rPr lang="el-GR" dirty="0" err="1"/>
              <a:t>δίδονσι</a:t>
            </a:r>
            <a:r>
              <a:rPr lang="el-GR" dirty="0"/>
              <a:t>  </a:t>
            </a:r>
            <a:r>
              <a:rPr lang="el-GR" dirty="0" err="1"/>
              <a:t>δρυτόμοι</a:t>
            </a:r>
            <a:endParaRPr lang="el-GR" dirty="0"/>
          </a:p>
          <a:p>
            <a:r>
              <a:rPr lang="el-GR" dirty="0" err="1"/>
              <a:t>Αρμοτειώνα</a:t>
            </a:r>
            <a:r>
              <a:rPr lang="el-GR" dirty="0"/>
              <a:t>-δε  </a:t>
            </a:r>
            <a:r>
              <a:rPr lang="el-GR" dirty="0" err="1"/>
              <a:t>επίφυτα</a:t>
            </a:r>
            <a:r>
              <a:rPr lang="el-GR" dirty="0"/>
              <a:t> 50</a:t>
            </a:r>
          </a:p>
          <a:p>
            <a:r>
              <a:rPr lang="el-GR" dirty="0"/>
              <a:t>Άξονές τε  50</a:t>
            </a:r>
          </a:p>
          <a:p>
            <a:r>
              <a:rPr lang="el-GR" dirty="0" err="1"/>
              <a:t>Τοσσάδε</a:t>
            </a:r>
            <a:r>
              <a:rPr lang="el-GR" dirty="0"/>
              <a:t> </a:t>
            </a:r>
            <a:r>
              <a:rPr lang="el-GR" dirty="0" err="1"/>
              <a:t>Λουσίω</a:t>
            </a:r>
            <a:r>
              <a:rPr lang="el-GR" dirty="0"/>
              <a:t> </a:t>
            </a:r>
            <a:r>
              <a:rPr lang="el-GR" dirty="0" err="1"/>
              <a:t>αγρώ</a:t>
            </a:r>
            <a:r>
              <a:rPr lang="el-GR" dirty="0"/>
              <a:t>  άξονες</a:t>
            </a:r>
          </a:p>
          <a:p>
            <a:r>
              <a:rPr lang="el-GR" dirty="0"/>
              <a:t>100  </a:t>
            </a:r>
            <a:r>
              <a:rPr lang="el-GR" dirty="0" err="1"/>
              <a:t>τοσσάδε</a:t>
            </a:r>
            <a:r>
              <a:rPr lang="el-GR" dirty="0"/>
              <a:t> </a:t>
            </a:r>
            <a:r>
              <a:rPr lang="el-GR" dirty="0" err="1"/>
              <a:t>επίφυτα</a:t>
            </a:r>
            <a:r>
              <a:rPr lang="el-GR" dirty="0"/>
              <a:t> 100</a:t>
            </a:r>
          </a:p>
          <a:p>
            <a:endParaRPr lang="el-GR" dirty="0"/>
          </a:p>
          <a:p>
            <a:r>
              <a:rPr lang="el-GR" dirty="0"/>
              <a:t>«Όπως ακολουθεί, οι ξυλοκόποι θα δώσουν στο εργαστήριο του αμαξοποιού: 50 δενδρύλλια και 50 κοντάρια. Τόσα στην περιοχή του Λούσου: 100 κοντάρια, </a:t>
            </a:r>
            <a:r>
              <a:rPr lang="el-GR"/>
              <a:t>100 δενδρύλλια»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606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Πρώτα ονόματα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/>
          </a:p>
          <a:p>
            <a:r>
              <a:rPr lang="en-US" sz="4000" dirty="0"/>
              <a:t>A-re-ka-</a:t>
            </a:r>
            <a:r>
              <a:rPr lang="en-US" sz="4000" dirty="0" err="1"/>
              <a:t>sa</a:t>
            </a:r>
            <a:r>
              <a:rPr lang="en-US" sz="4000" dirty="0"/>
              <a:t>-da-</a:t>
            </a:r>
            <a:r>
              <a:rPr lang="en-US" sz="4000" dirty="0" err="1"/>
              <a:t>ra</a:t>
            </a:r>
            <a:endParaRPr lang="en-US" sz="4000" dirty="0"/>
          </a:p>
          <a:p>
            <a:r>
              <a:rPr lang="en-US" sz="4000" dirty="0" err="1" smtClean="0"/>
              <a:t>Te</a:t>
            </a:r>
            <a:r>
              <a:rPr lang="en-US" sz="4000" dirty="0" smtClean="0"/>
              <a:t>-o-do-</a:t>
            </a:r>
            <a:r>
              <a:rPr lang="en-US" sz="4000" dirty="0" err="1" smtClean="0"/>
              <a:t>ra</a:t>
            </a:r>
            <a:endParaRPr lang="en-US" sz="4000" dirty="0"/>
          </a:p>
          <a:p>
            <a:r>
              <a:rPr lang="en-US" sz="4000" dirty="0"/>
              <a:t>a- </a:t>
            </a:r>
            <a:r>
              <a:rPr lang="en-US" sz="4000" dirty="0" err="1"/>
              <a:t>ki</a:t>
            </a:r>
            <a:r>
              <a:rPr lang="en-US" sz="4000" dirty="0"/>
              <a:t>- re- u</a:t>
            </a:r>
          </a:p>
          <a:p>
            <a:r>
              <a:rPr lang="en-US" sz="4000" dirty="0"/>
              <a:t>e-</a:t>
            </a:r>
            <a:r>
              <a:rPr lang="en-US" sz="4000" dirty="0" err="1"/>
              <a:t>ko</a:t>
            </a:r>
            <a:r>
              <a:rPr lang="en-US" sz="4000" dirty="0"/>
              <a:t>-to</a:t>
            </a:r>
          </a:p>
          <a:p>
            <a:r>
              <a:rPr lang="en-US" sz="4000" dirty="0"/>
              <a:t>A-ta-</a:t>
            </a:r>
            <a:r>
              <a:rPr lang="en-US" sz="4000" dirty="0" err="1"/>
              <a:t>na</a:t>
            </a:r>
            <a:endParaRPr lang="en-US" sz="4000" dirty="0"/>
          </a:p>
          <a:p>
            <a:endParaRPr lang="el-GR" sz="4000" dirty="0"/>
          </a:p>
          <a:p>
            <a:pPr marL="114300" indent="0">
              <a:buNone/>
            </a:pP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40403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3914775" cy="57150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957" y="692696"/>
            <a:ext cx="362140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3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digitalschool.minedu.gov.gr/modules/ebook/show.php/DSGL-A102/45/324,1317/images/img2_1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196752"/>
            <a:ext cx="5544616" cy="5138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6032"/>
            <a:ext cx="4315080" cy="651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98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41062"/>
            <a:ext cx="8460000" cy="30070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43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3.gstatic.com/images?q=tbn:ANd9GcSo6n4sjfmxQIL4ZSWgdtgdTWWu7n3FJwNLKPGKPt2dDf-GXAUDnzzc3u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7632848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85725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78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31"/>
            <a:ext cx="4920547" cy="679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510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509</TotalTime>
  <Words>208</Words>
  <Application>Microsoft Office PowerPoint</Application>
  <PresentationFormat>On-screen Show (4:3)</PresentationFormat>
  <Paragraphs>57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 </vt:lpstr>
      <vt:lpstr>Πρώτα ονόματα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Μερικές λέξεις στη Γραμμική Β</vt:lpstr>
      <vt:lpstr>Μυκηναϊκή Ελληνική</vt:lpstr>
      <vt:lpstr>Μία επιγραφή</vt:lpstr>
      <vt:lpstr>Και μία δεύτερη…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ΣΤΑ 1200 π.Χ.</dc:title>
  <dc:creator>Μαρία Χολή</dc:creator>
  <cp:lastModifiedBy>User</cp:lastModifiedBy>
  <cp:revision>48</cp:revision>
  <dcterms:created xsi:type="dcterms:W3CDTF">2011-02-27T15:10:16Z</dcterms:created>
  <dcterms:modified xsi:type="dcterms:W3CDTF">2018-04-10T10:26:03Z</dcterms:modified>
</cp:coreProperties>
</file>