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3" r:id="rId2"/>
    <p:sldId id="314" r:id="rId3"/>
    <p:sldId id="289" r:id="rId4"/>
    <p:sldId id="290" r:id="rId5"/>
    <p:sldId id="319"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20" r:id="rId20"/>
    <p:sldId id="304" r:id="rId21"/>
    <p:sldId id="321" r:id="rId22"/>
    <p:sldId id="305" r:id="rId23"/>
    <p:sldId id="306" r:id="rId24"/>
    <p:sldId id="307" r:id="rId25"/>
    <p:sldId id="308" r:id="rId26"/>
    <p:sldId id="309" r:id="rId27"/>
    <p:sldId id="310" r:id="rId28"/>
    <p:sldId id="311" r:id="rId29"/>
    <p:sldId id="312" r:id="rId30"/>
    <p:sldId id="266" r:id="rId31"/>
    <p:sldId id="322" r:id="rId32"/>
    <p:sldId id="315" r:id="rId33"/>
    <p:sldId id="316" r:id="rId34"/>
    <p:sldId id="317" r:id="rId35"/>
    <p:sldId id="318"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570" autoAdjust="0"/>
  </p:normalViewPr>
  <p:slideViewPr>
    <p:cSldViewPr>
      <p:cViewPr>
        <p:scale>
          <a:sx n="75" d="100"/>
          <a:sy n="75" d="100"/>
        </p:scale>
        <p:origin x="-900" y="-558"/>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AB4EF-65F0-432F-9A3F-22D5F930FB97}" type="datetimeFigureOut">
              <a:rPr lang="en-US" smtClean="0"/>
              <a:pPr/>
              <a:t>7/30/2015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13C52-F79F-48D3-8877-AE06D83B6C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8AD13C52-F79F-48D3-8877-AE06D83B6C2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1</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1</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
            </a:r>
            <a:br>
              <a:rPr lang="en-US"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Χρόνος  Ι</a:t>
            </a:r>
            <a:r>
              <a:rPr lang="en-US" sz="3200" b="1" i="1" dirty="0" smtClean="0">
                <a:solidFill>
                  <a:srgbClr val="002060"/>
                </a:solidFill>
                <a:latin typeface="Book Antiqua"/>
                <a:ea typeface="Calibri"/>
                <a:cs typeface="Times New Roman"/>
              </a:rPr>
              <a:t>II</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o="urn:schemas-microsoft-com:office:office" xmlns:v="urn:schemas-microsoft-com:vml" xmlns:w10="urn:schemas-microsoft-com:office:word" xmlns:w="http://schemas.openxmlformats.org/wordprocessingml/2006/main" xmlns:a14="http://schemas.microsoft.com/office/drawing/2010/main" xmlns="" xmlns:pic="http://schemas.openxmlformats.org/drawingml/2006/picture" xmlns:lc="http://schemas.openxmlformats.org/drawingml/2006/lockedCanvas"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21503" t="23743" r="20908" b="60805"/>
          <a:stretch>
            <a:fillRect/>
          </a:stretch>
        </p:blipFill>
        <p:spPr bwMode="auto">
          <a:xfrm>
            <a:off x="228600" y="1600200"/>
            <a:ext cx="8610600" cy="18288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362200" y="4033897"/>
            <a:ext cx="6553200" cy="2062103"/>
          </a:xfrm>
          <a:prstGeom prst="rect">
            <a:avLst/>
          </a:prstGeom>
        </p:spPr>
        <p:txBody>
          <a:bodyPr wrap="square">
            <a:spAutoFit/>
          </a:bodyPr>
          <a:lstStyle/>
          <a:p>
            <a:pPr algn="just"/>
            <a:r>
              <a:rPr lang="el-GR" sz="3200" b="1" u="sng" dirty="0" smtClean="0">
                <a:solidFill>
                  <a:srgbClr val="002060"/>
                </a:solidFill>
                <a:latin typeface="Book Antiqua" pitchFamily="18" charset="0"/>
                <a:ea typeface="Calibri"/>
                <a:cs typeface="Times New Roman"/>
              </a:rPr>
              <a:t>Οπότε, ποια είναι τα χαρακτηριστικά της </a:t>
            </a:r>
            <a:r>
              <a:rPr lang="el-GR" sz="3200" b="1" u="sng" dirty="0" smtClean="0">
                <a:solidFill>
                  <a:srgbClr val="002060"/>
                </a:solidFill>
                <a:latin typeface="Times New Roman" pitchFamily="18" charset="0"/>
                <a:ea typeface="Calibri"/>
                <a:cs typeface="Times New Roman" pitchFamily="18" charset="0"/>
              </a:rPr>
              <a:t>Ἐκεῖ </a:t>
            </a:r>
            <a:r>
              <a:rPr lang="el-GR" sz="3200" b="1" u="sng" dirty="0" err="1" smtClean="0">
                <a:solidFill>
                  <a:srgbClr val="002060"/>
                </a:solidFill>
                <a:latin typeface="Times New Roman" pitchFamily="18" charset="0"/>
                <a:ea typeface="Calibri"/>
                <a:cs typeface="Times New Roman" pitchFamily="18" charset="0"/>
              </a:rPr>
              <a:t>ζωῆς</a:t>
            </a:r>
            <a:r>
              <a:rPr lang="el-GR" sz="3200" b="1" u="sng" dirty="0" smtClean="0">
                <a:solidFill>
                  <a:srgbClr val="002060"/>
                </a:solidFill>
                <a:latin typeface="Book Antiqua" pitchFamily="18" charset="0"/>
                <a:ea typeface="Calibri"/>
                <a:cs typeface="Times New Roman"/>
              </a:rPr>
              <a:t>, έχουμε πει ότι το </a:t>
            </a:r>
            <a:r>
              <a:rPr lang="el-GR" sz="3200" b="1" u="sng" dirty="0" smtClean="0">
                <a:solidFill>
                  <a:srgbClr val="002060"/>
                </a:solidFill>
                <a:latin typeface="Times New Roman" pitchFamily="18" charset="0"/>
                <a:ea typeface="Calibri"/>
                <a:cs typeface="Times New Roman" pitchFamily="18" charset="0"/>
              </a:rPr>
              <a:t>Ἐκεῖ</a:t>
            </a:r>
            <a:r>
              <a:rPr lang="el-GR" sz="3200" b="1" u="sng" dirty="0" smtClean="0">
                <a:solidFill>
                  <a:srgbClr val="002060"/>
                </a:solidFill>
                <a:latin typeface="Book Antiqua" pitchFamily="18" charset="0"/>
                <a:ea typeface="Calibri"/>
                <a:cs typeface="Times New Roman"/>
              </a:rPr>
              <a:t> δηλώνει πάντα τον νοητό κόσμο</a:t>
            </a:r>
            <a:r>
              <a:rPr lang="el-GR" sz="3200" b="1" dirty="0" smtClean="0">
                <a:solidFill>
                  <a:srgbClr val="002060"/>
                </a:solidFill>
                <a:latin typeface="Book Antiqua" pitchFamily="18" charset="0"/>
                <a:ea typeface="Calibri"/>
                <a:cs typeface="Times New Roman"/>
              </a:rPr>
              <a:t>;</a:t>
            </a:r>
            <a:endParaRPr lang="el-GR" sz="3200" b="1" dirty="0">
              <a:solidFill>
                <a:srgbClr val="002060"/>
              </a:solidFill>
              <a:latin typeface="Book Antiqua" pitchFamily="18" charset="0"/>
            </a:endParaRPr>
          </a:p>
        </p:txBody>
      </p:sp>
      <p:sp>
        <p:nvSpPr>
          <p:cNvPr id="6" name="1 - Τίτλος"/>
          <p:cNvSpPr>
            <a:spLocks noGrp="1"/>
          </p:cNvSpPr>
          <p:nvPr>
            <p:ph type="title"/>
          </p:nvPr>
        </p:nvSpPr>
        <p:spPr>
          <a:xfrm>
            <a:off x="228600" y="274638"/>
            <a:ext cx="8686800" cy="1143000"/>
          </a:xfrm>
        </p:spPr>
        <p:txBody>
          <a:bodyPr>
            <a:normAutofit fontScale="90000"/>
          </a:bodyPr>
          <a:lstStyle/>
          <a:p>
            <a:r>
              <a:rPr lang="el-GR"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ζωή = </a:t>
            </a:r>
            <a:r>
              <a:rPr lang="el-GR" b="1" i="1" dirty="0" smtClean="0">
                <a:solidFill>
                  <a:srgbClr val="C00000"/>
                </a:solidFill>
                <a:effectLst>
                  <a:outerShdw blurRad="38100" dist="38100" dir="2700000" algn="tl">
                    <a:srgbClr val="000000">
                      <a:alpha val="43137"/>
                    </a:srgbClr>
                  </a:outerShdw>
                </a:effectLst>
                <a:latin typeface="Book Antiqua" pitchFamily="18" charset="0"/>
                <a:ea typeface="Calibri"/>
              </a:rPr>
              <a:t>ἐ</a:t>
            </a:r>
            <a:r>
              <a:rPr lang="el-GR"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νεργοποίηση</a:t>
            </a:r>
            <a:r>
              <a:rPr lang="el-GR" dirty="0" smtClean="0">
                <a:solidFill>
                  <a:srgbClr val="C00000"/>
                </a:solidFill>
                <a:effectLst>
                  <a:outerShdw blurRad="38100" dist="38100" dir="2700000" algn="tl">
                    <a:srgbClr val="000000">
                      <a:alpha val="43137"/>
                    </a:srgbClr>
                  </a:outerShdw>
                </a:effectLst>
                <a:latin typeface="Book Antiqua" pitchFamily="18" charset="0"/>
              </a:rPr>
              <a:t/>
            </a:r>
            <a:br>
              <a:rPr lang="el-GR" dirty="0" smtClean="0">
                <a:solidFill>
                  <a:srgbClr val="C00000"/>
                </a:solidFill>
                <a:effectLst>
                  <a:outerShdw blurRad="38100" dist="38100" dir="2700000" algn="tl">
                    <a:srgbClr val="000000">
                      <a:alpha val="43137"/>
                    </a:srgbClr>
                  </a:outerShdw>
                </a:effectLst>
                <a:latin typeface="Book Antiqua" pitchFamily="18" charset="0"/>
              </a:rPr>
            </a:br>
            <a:endParaRPr lang="el-GR" dirty="0"/>
          </a:p>
        </p:txBody>
      </p:sp>
      <p:pic>
        <p:nvPicPr>
          <p:cNvPr id="7" name="78 - Εικόνα" descr="3534516458_48e4e8595f_b.jpg"/>
          <p:cNvPicPr/>
          <p:nvPr/>
        </p:nvPicPr>
        <p:blipFill>
          <a:blip r:embed="rId3" cstate="print">
            <a:duotone>
              <a:prstClr val="black"/>
              <a:srgbClr val="00B050">
                <a:tint val="45000"/>
                <a:satMod val="400000"/>
              </a:srgbClr>
            </a:duotone>
          </a:blip>
          <a:stretch>
            <a:fillRect/>
          </a:stretch>
        </p:blipFill>
        <p:spPr>
          <a:xfrm>
            <a:off x="1524000" y="4191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19691" t="19774" r="22316" b="45192"/>
          <a:stretch>
            <a:fillRect/>
          </a:stretch>
        </p:blipFill>
        <p:spPr bwMode="auto">
          <a:xfrm>
            <a:off x="228600" y="1676400"/>
            <a:ext cx="8686800" cy="4038600"/>
          </a:xfrm>
          <a:prstGeom prst="rect">
            <a:avLst/>
          </a:prstGeom>
          <a:ln>
            <a:noFill/>
          </a:ln>
          <a:effectLst>
            <a:outerShdw blurRad="292100" dist="139700" dir="2700000" algn="tl" rotWithShape="0">
              <a:srgbClr val="333333">
                <a:alpha val="65000"/>
              </a:srgbClr>
            </a:outerShdw>
          </a:effectLst>
        </p:spPr>
      </p:pic>
      <p:sp>
        <p:nvSpPr>
          <p:cNvPr id="5"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Ἐκεῖ ζωή   —  </a:t>
            </a:r>
            <a:r>
              <a:rPr lang="el-GR" sz="4000" b="1" dirty="0" err="1" smtClean="0">
                <a:solidFill>
                  <a:srgbClr val="C00000"/>
                </a:solidFill>
                <a:effectLst>
                  <a:outerShdw blurRad="50800" dist="38100" algn="tr" rotWithShape="0">
                    <a:prstClr val="black">
                      <a:alpha val="40000"/>
                    </a:prstClr>
                  </a:outerShdw>
                </a:effectLst>
                <a:latin typeface="Book Antiqua" pitchFamily="18" charset="0"/>
              </a:rPr>
              <a:t>Ἐδῶ</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Ζωή</a:t>
            </a:r>
            <a:endParaRPr lang="el-G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p:nvPr/>
        </p:nvPicPr>
        <p:blipFill>
          <a:blip r:embed="rId2" cstate="print">
            <a:lum contrast="10000"/>
          </a:blip>
          <a:srcRect l="19691" t="55938" r="15983" b="11665"/>
          <a:stretch>
            <a:fillRect/>
          </a:stretch>
        </p:blipFill>
        <p:spPr bwMode="auto">
          <a:xfrm>
            <a:off x="228600" y="1524000"/>
            <a:ext cx="8610600" cy="4343400"/>
          </a:xfrm>
          <a:prstGeom prst="rect">
            <a:avLst/>
          </a:prstGeom>
          <a:ln>
            <a:noFill/>
          </a:ln>
          <a:effectLst>
            <a:outerShdw blurRad="292100" dist="139700" dir="2700000" algn="tl" rotWithShape="0">
              <a:srgbClr val="333333">
                <a:alpha val="65000"/>
              </a:srgbClr>
            </a:outerShdw>
          </a:effectLst>
        </p:spPr>
      </p:pic>
      <p:sp>
        <p:nvSpPr>
          <p:cNvPr id="5"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Ἐκεῖ ζωή   —  </a:t>
            </a:r>
            <a:r>
              <a:rPr lang="el-GR" b="1" dirty="0" err="1" smtClean="0">
                <a:solidFill>
                  <a:srgbClr val="C00000"/>
                </a:solidFill>
                <a:effectLst>
                  <a:outerShdw blurRad="50800" dist="38100" algn="tr" rotWithShape="0">
                    <a:prstClr val="black">
                      <a:alpha val="40000"/>
                    </a:prstClr>
                  </a:outerShdw>
                </a:effectLst>
                <a:latin typeface="Book Antiqua" pitchFamily="18" charset="0"/>
              </a:rPr>
              <a:t>Ἐδῶ</a:t>
            </a:r>
            <a:r>
              <a:rPr lang="el-GR" b="1" dirty="0" smtClean="0">
                <a:solidFill>
                  <a:srgbClr val="C00000"/>
                </a:solidFill>
                <a:effectLst>
                  <a:outerShdw blurRad="50800" dist="38100" algn="tr" rotWithShape="0">
                    <a:prstClr val="black">
                      <a:alpha val="40000"/>
                    </a:prstClr>
                  </a:outerShdw>
                </a:effectLst>
                <a:latin typeface="Book Antiqua" pitchFamily="18" charset="0"/>
              </a:rPr>
              <a:t> Ζωή ΙΙ</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209801"/>
            <a:ext cx="8229600" cy="4267199"/>
          </a:xfrm>
        </p:spPr>
        <p:txBody>
          <a:bodyPr>
            <a:noAutofit/>
          </a:bodyPr>
          <a:lstStyle/>
          <a:p>
            <a:pPr marL="0" indent="0" algn="just">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Βλέπουμε ότι ο χρόνος είναι άλλο πράγμα, είναι ο όρος, η προϋπόθεση του κατακερματισμού των α</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σθητ</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ῶ</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 όπως η α</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ωνιότητα είναι ο λόγος της </a:t>
            </a:r>
            <a:r>
              <a:rPr lang="el-GR" b="1" dirty="0" err="1" smtClean="0">
                <a:solidFill>
                  <a:srgbClr val="002060"/>
                </a:solidFill>
                <a:effectLst>
                  <a:outerShdw blurRad="38100" dist="38100" dir="2700000" algn="tl">
                    <a:srgbClr val="000000">
                      <a:alpha val="43137"/>
                    </a:srgbClr>
                  </a:outerShdw>
                </a:effectLst>
                <a:latin typeface="Book Antiqua" pitchFamily="18" charset="0"/>
                <a:ea typeface="Calibri"/>
              </a:rPr>
              <a:t>ἑ</a:t>
            </a:r>
            <a:r>
              <a:rPr lang="el-GR" b="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a:t>
            </a:r>
            <a:r>
              <a:rPr lang="el-GR" b="1" dirty="0" err="1" smtClean="0">
                <a:solidFill>
                  <a:srgbClr val="002060"/>
                </a:solidFill>
                <a:effectLst>
                  <a:outerShdw blurRad="38100" dist="38100" dir="2700000" algn="tl">
                    <a:srgbClr val="000000">
                      <a:alpha val="43137"/>
                    </a:srgbClr>
                  </a:outerShdw>
                </a:effectLst>
                <a:latin typeface="Book Antiqua" pitchFamily="18" charset="0"/>
                <a:ea typeface="Calibri"/>
              </a:rPr>
              <a:t>ό</a:t>
            </a:r>
            <a:r>
              <a:rPr lang="el-GR" b="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τητας</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των νοητ</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ῶ</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ν.</a:t>
            </a:r>
            <a:endParaRPr lang="el-GR"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Χρόνος </a:t>
            </a:r>
            <a:r>
              <a:rPr lang="el-GR" sz="3600" b="1" dirty="0" smtClean="0">
                <a:solidFill>
                  <a:srgbClr val="C00000"/>
                </a:solidFill>
                <a:effectLst>
                  <a:outerShdw blurRad="50800" dist="38100" algn="tr" rotWithShape="0">
                    <a:prstClr val="black">
                      <a:alpha val="40000"/>
                    </a:prstClr>
                  </a:outerShdw>
                </a:effectLst>
                <a:latin typeface="Book Antiqua" pitchFamily="18" charset="0"/>
                <a:sym typeface="Wingdings"/>
              </a:rPr>
              <a:t></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 η προϋπόθεση του κατακερματισμού των αἰσθητῶν</a:t>
            </a:r>
            <a:endParaRPr lang="el-G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a:blip>
          <a:srcRect l="41205" t="26930" r="35721" b="44815"/>
          <a:stretch>
            <a:fillRect/>
          </a:stretch>
        </p:blipFill>
        <p:spPr bwMode="auto">
          <a:xfrm>
            <a:off x="2438400" y="838200"/>
            <a:ext cx="4114800" cy="3886200"/>
          </a:xfrm>
          <a:prstGeom prst="rect">
            <a:avLst/>
          </a:prstGeom>
          <a:ln>
            <a:noFill/>
          </a:ln>
          <a:effectLst>
            <a:outerShdw blurRad="292100" dist="139700" dir="2700000" algn="tl" rotWithShape="0">
              <a:srgbClr val="333333">
                <a:alpha val="65000"/>
              </a:srgbClr>
            </a:outerShdw>
          </a:effectLst>
        </p:spPr>
      </p:pic>
      <p:pic>
        <p:nvPicPr>
          <p:cNvPr id="5" name="4 - Εικόνα"/>
          <p:cNvPicPr/>
          <p:nvPr/>
        </p:nvPicPr>
        <p:blipFill>
          <a:blip r:embed="rId2" cstate="print">
            <a:lum contrast="10000"/>
          </a:blip>
          <a:srcRect l="20235" t="62719" r="16285" b="29746"/>
          <a:stretch>
            <a:fillRect/>
          </a:stretch>
        </p:blipFill>
        <p:spPr bwMode="auto">
          <a:xfrm>
            <a:off x="533400" y="5410200"/>
            <a:ext cx="7315200" cy="76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53311" t="17310" r="15782" b="51881"/>
          <a:stretch>
            <a:fillRect/>
          </a:stretch>
        </p:blipFill>
        <p:spPr bwMode="auto">
          <a:xfrm>
            <a:off x="3962400" y="1219200"/>
            <a:ext cx="5181600" cy="4267200"/>
          </a:xfrm>
          <a:prstGeom prst="rect">
            <a:avLst/>
          </a:prstGeom>
          <a:ln>
            <a:noFill/>
          </a:ln>
          <a:effectLst>
            <a:outerShdw blurRad="292100" dist="139700" dir="2700000" algn="tl" rotWithShape="0">
              <a:srgbClr val="333333">
                <a:alpha val="65000"/>
              </a:srgbClr>
            </a:outerShdw>
          </a:effectLst>
        </p:spPr>
      </p:pic>
      <p:sp>
        <p:nvSpPr>
          <p:cNvPr id="3" name="2 - Ορθογώνιο"/>
          <p:cNvSpPr/>
          <p:nvPr/>
        </p:nvSpPr>
        <p:spPr>
          <a:xfrm>
            <a:off x="228600" y="1173301"/>
            <a:ext cx="3657600" cy="3170099"/>
          </a:xfrm>
          <a:prstGeom prst="rect">
            <a:avLst/>
          </a:prstGeom>
        </p:spPr>
        <p:txBody>
          <a:bodyPr wrap="square">
            <a:spAutoFit/>
          </a:bodyPr>
          <a:lstStyle/>
          <a:p>
            <a:pPr algn="just"/>
            <a:r>
              <a:rPr lang="el-GR" sz="2000" b="1" dirty="0" smtClean="0">
                <a:solidFill>
                  <a:srgbClr val="002060"/>
                </a:solidFill>
                <a:latin typeface="Book Antiqua" pitchFamily="18" charset="0"/>
              </a:rPr>
              <a:t>Εάν η αἰωνιότητα είναι αυτού του τύπου το ἄπειρο, ένα μη φαύλο ἄπειρο που ξεκινά από ένα σημείο (σημείο Α επάνω στην </a:t>
            </a:r>
            <a:r>
              <a:rPr lang="el-GR" sz="2000" b="1" dirty="0" err="1" smtClean="0">
                <a:solidFill>
                  <a:srgbClr val="002060"/>
                </a:solidFill>
                <a:latin typeface="Book Antiqua" pitchFamily="18" charset="0"/>
              </a:rPr>
              <a:t>περι</a:t>
            </a:r>
            <a:r>
              <a:rPr lang="el-GR" sz="2000" b="1" dirty="0" smtClean="0">
                <a:solidFill>
                  <a:srgbClr val="002060"/>
                </a:solidFill>
                <a:latin typeface="Book Antiqua" pitchFamily="18" charset="0"/>
              </a:rPr>
              <a:t>-</a:t>
            </a:r>
            <a:r>
              <a:rPr lang="el-GR" sz="2000" b="1" dirty="0" err="1" smtClean="0">
                <a:solidFill>
                  <a:srgbClr val="002060"/>
                </a:solidFill>
                <a:latin typeface="Book Antiqua" pitchFamily="18" charset="0"/>
              </a:rPr>
              <a:t>φέρεια</a:t>
            </a:r>
            <a:r>
              <a:rPr lang="el-GR" sz="2000" b="1" dirty="0" smtClean="0">
                <a:solidFill>
                  <a:srgbClr val="002060"/>
                </a:solidFill>
                <a:latin typeface="Book Antiqua" pitchFamily="18" charset="0"/>
              </a:rPr>
              <a:t> του κύκλου) και επιστρέφει στο ίδιο και όλη η ποιοτική διαφοροποίηση του  ἀπείρου  περιέχεται  στο  εσωτερικό  του,</a:t>
            </a:r>
            <a:endParaRPr lang="el-GR" sz="2000" b="1" dirty="0">
              <a:solidFill>
                <a:srgbClr val="002060"/>
              </a:solidFill>
              <a:latin typeface="Book Antiqua" pitchFamily="18" charset="0"/>
            </a:endParaRPr>
          </a:p>
        </p:txBody>
      </p:sp>
      <p:sp>
        <p:nvSpPr>
          <p:cNvPr id="5" name="4 - Ορθογώνιο"/>
          <p:cNvSpPr/>
          <p:nvPr/>
        </p:nvSpPr>
        <p:spPr>
          <a:xfrm>
            <a:off x="228600" y="4620161"/>
            <a:ext cx="3581400" cy="1323439"/>
          </a:xfrm>
          <a:prstGeom prst="rect">
            <a:avLst/>
          </a:prstGeom>
        </p:spPr>
        <p:txBody>
          <a:bodyPr wrap="square">
            <a:spAutoFit/>
          </a:bodyPr>
          <a:lstStyle/>
          <a:p>
            <a:pPr algn="just"/>
            <a:r>
              <a:rPr lang="el-GR" sz="2000" b="1" dirty="0" smtClean="0">
                <a:solidFill>
                  <a:srgbClr val="002060"/>
                </a:solidFill>
                <a:latin typeface="Book Antiqua" pitchFamily="18" charset="0"/>
              </a:rPr>
              <a:t>ο χρόνος είναι ένα ἄπειρο τέτοιου τύπου που δε σταματάει ποτέ, ένα ἄπειρο που τείνει προς το μέλλον! </a:t>
            </a:r>
            <a:endParaRPr lang="el-GR" sz="2000" b="1" dirty="0">
              <a:solidFill>
                <a:srgbClr val="002060"/>
              </a:solidFill>
              <a:latin typeface="Book Antiqua" pitchFamily="18" charset="0"/>
            </a:endParaRPr>
          </a:p>
        </p:txBody>
      </p:sp>
      <p:sp>
        <p:nvSpPr>
          <p:cNvPr id="6" name="1 - Τίτλος"/>
          <p:cNvSpPr>
            <a:spLocks noGrp="1"/>
          </p:cNvSpPr>
          <p:nvPr>
            <p:ph type="title"/>
          </p:nvPr>
        </p:nvSpPr>
        <p:spPr>
          <a:xfrm>
            <a:off x="228600" y="0"/>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Το ποιοτικό ἄπειρο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62000" y="1676400"/>
            <a:ext cx="8229600" cy="1905000"/>
          </a:xfrm>
        </p:spPr>
        <p:txBody>
          <a:bodyPr>
            <a:normAutofit/>
          </a:bodyPr>
          <a:lstStyle/>
          <a:p>
            <a:pPr marL="0" indent="0" algn="just">
              <a:buNone/>
            </a:pPr>
            <a:r>
              <a:rPr lang="el-GR" sz="2400" b="1" dirty="0" smtClean="0">
                <a:solidFill>
                  <a:srgbClr val="002060"/>
                </a:solidFill>
                <a:latin typeface="Book Antiqua" pitchFamily="18" charset="0"/>
                <a:ea typeface="Calibri"/>
                <a:cs typeface="Times New Roman"/>
              </a:rPr>
              <a:t>Η βασική αντίστιξη μεταξύ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ωνιότητας και χρόνου είναι ότι η α</a:t>
            </a:r>
            <a:r>
              <a:rPr lang="el-GR" sz="2400" b="1" dirty="0" smtClean="0">
                <a:solidFill>
                  <a:srgbClr val="002060"/>
                </a:solidFill>
                <a:latin typeface="Book Antiqua" pitchFamily="18" charset="0"/>
                <a:ea typeface="Calibri"/>
              </a:rPr>
              <a:t>ἰ</a:t>
            </a:r>
            <a:r>
              <a:rPr lang="el-GR" sz="2400" b="1" dirty="0" smtClean="0">
                <a:solidFill>
                  <a:srgbClr val="002060"/>
                </a:solidFill>
                <a:latin typeface="Book Antiqua" pitchFamily="18" charset="0"/>
                <a:ea typeface="Calibri"/>
                <a:cs typeface="Times New Roman"/>
              </a:rPr>
              <a:t>ωνιότητα είναι σύστημα, ενώ ο χρόνος είναι χωρισμένος σε μέρη, είναι σύνολο.</a:t>
            </a:r>
            <a:endParaRPr lang="el-GR" sz="2400" dirty="0">
              <a:solidFill>
                <a:srgbClr val="002060"/>
              </a:solidFill>
              <a:latin typeface="Book Antiqua" pitchFamily="18" charset="0"/>
            </a:endParaRPr>
          </a:p>
        </p:txBody>
      </p:sp>
      <p:sp>
        <p:nvSpPr>
          <p:cNvPr id="4" name="3 - Ορθογώνιο"/>
          <p:cNvSpPr/>
          <p:nvPr/>
        </p:nvSpPr>
        <p:spPr>
          <a:xfrm>
            <a:off x="762000" y="3048000"/>
            <a:ext cx="8153400" cy="1569660"/>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Η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του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είναι συγχρονικότητα, η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στο επίπεδο της Ψυχ</a:t>
            </a:r>
            <a:r>
              <a:rPr lang="el-GR" sz="2400" b="1" dirty="0" smtClean="0">
                <a:solidFill>
                  <a:srgbClr val="002060"/>
                </a:solidFill>
                <a:latin typeface="Book Antiqua" pitchFamily="18" charset="0"/>
                <a:ea typeface="Calibri"/>
              </a:rPr>
              <a:t>ῆ</a:t>
            </a:r>
            <a:r>
              <a:rPr lang="el-GR" sz="2400" b="1" dirty="0" smtClean="0">
                <a:solidFill>
                  <a:srgbClr val="002060"/>
                </a:solidFill>
                <a:latin typeface="Book Antiqua" pitchFamily="18" charset="0"/>
                <a:ea typeface="Calibri"/>
                <a:cs typeface="Times New Roman"/>
              </a:rPr>
              <a:t>ς είναι συνέχεια, όχι συγχρονικότητα, είναι συνεχής μετάβαση από το ένα περιεχόμενο στο άλλο, δεν είναι όλα μαζί παρόντα.</a:t>
            </a:r>
            <a:endParaRPr lang="el-GR" sz="2400" dirty="0">
              <a:solidFill>
                <a:srgbClr val="002060"/>
              </a:solidFill>
              <a:latin typeface="Book Antiqua" pitchFamily="18" charset="0"/>
            </a:endParaRPr>
          </a:p>
        </p:txBody>
      </p:sp>
      <p:sp>
        <p:nvSpPr>
          <p:cNvPr id="5" name="4 - Ορθογώνιο"/>
          <p:cNvSpPr/>
          <p:nvPr/>
        </p:nvSpPr>
        <p:spPr>
          <a:xfrm>
            <a:off x="762000" y="4800600"/>
            <a:ext cx="8077200" cy="1569660"/>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Η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του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είναι η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του συστηματικού </a:t>
            </a:r>
            <a:r>
              <a:rPr lang="el-GR" sz="2400" b="1" dirty="0" smtClean="0">
                <a:solidFill>
                  <a:srgbClr val="002060"/>
                </a:solidFill>
                <a:latin typeface="Book Antiqua" pitchFamily="18" charset="0"/>
                <a:ea typeface="Calibri"/>
              </a:rPr>
              <a:t>ὅ</a:t>
            </a:r>
            <a:r>
              <a:rPr lang="el-GR" sz="2400" b="1" dirty="0" smtClean="0">
                <a:solidFill>
                  <a:srgbClr val="002060"/>
                </a:solidFill>
                <a:latin typeface="Book Antiqua" pitchFamily="18" charset="0"/>
                <a:ea typeface="Calibri"/>
                <a:cs typeface="Times New Roman"/>
              </a:rPr>
              <a:t>λου, η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της Ψυχ</a:t>
            </a:r>
            <a:r>
              <a:rPr lang="el-GR" sz="2400" b="1" dirty="0" smtClean="0">
                <a:solidFill>
                  <a:srgbClr val="002060"/>
                </a:solidFill>
                <a:latin typeface="Book Antiqua" pitchFamily="18" charset="0"/>
                <a:ea typeface="Calibri"/>
              </a:rPr>
              <a:t>ῆ</a:t>
            </a:r>
            <a:r>
              <a:rPr lang="el-GR" sz="2400" b="1" dirty="0" smtClean="0">
                <a:solidFill>
                  <a:srgbClr val="002060"/>
                </a:solidFill>
                <a:latin typeface="Book Antiqua" pitchFamily="18" charset="0"/>
                <a:ea typeface="Calibri"/>
                <a:cs typeface="Times New Roman"/>
              </a:rPr>
              <a:t>ς είναι η </a:t>
            </a:r>
            <a:r>
              <a:rPr lang="el-GR" sz="2400" b="1" dirty="0" smtClean="0">
                <a:solidFill>
                  <a:srgbClr val="002060"/>
                </a:solidFill>
                <a:latin typeface="Book Antiqua" pitchFamily="18" charset="0"/>
                <a:ea typeface="Calibri"/>
              </a:rPr>
              <a:t>ἑ</a:t>
            </a:r>
            <a:r>
              <a:rPr lang="el-GR" sz="2400" b="1" dirty="0" smtClean="0">
                <a:solidFill>
                  <a:srgbClr val="002060"/>
                </a:solidFill>
                <a:latin typeface="Book Antiqua" pitchFamily="18" charset="0"/>
                <a:ea typeface="Calibri"/>
                <a:cs typeface="Times New Roman"/>
              </a:rPr>
              <a:t>ν</a:t>
            </a:r>
            <a:r>
              <a:rPr lang="el-GR" sz="2400" b="1" dirty="0" smtClean="0">
                <a:solidFill>
                  <a:srgbClr val="002060"/>
                </a:solidFill>
                <a:latin typeface="Book Antiqua" pitchFamily="18" charset="0"/>
                <a:ea typeface="Calibri"/>
              </a:rPr>
              <a:t>ό</a:t>
            </a:r>
            <a:r>
              <a:rPr lang="el-GR" sz="2400" b="1" dirty="0" smtClean="0">
                <a:solidFill>
                  <a:srgbClr val="002060"/>
                </a:solidFill>
                <a:latin typeface="Book Antiqua" pitchFamily="18" charset="0"/>
                <a:ea typeface="Calibri"/>
                <a:cs typeface="Times New Roman"/>
              </a:rPr>
              <a:t>τητα ενός </a:t>
            </a:r>
            <a:r>
              <a:rPr lang="el-GR" sz="2400" b="1" dirty="0" smtClean="0">
                <a:solidFill>
                  <a:srgbClr val="002060"/>
                </a:solidFill>
                <a:latin typeface="Book Antiqua" pitchFamily="18" charset="0"/>
                <a:ea typeface="Calibri"/>
              </a:rPr>
              <a:t>ὅ</a:t>
            </a:r>
            <a:r>
              <a:rPr lang="el-GR" sz="2400" b="1" dirty="0" smtClean="0">
                <a:solidFill>
                  <a:srgbClr val="002060"/>
                </a:solidFill>
                <a:latin typeface="Book Antiqua" pitchFamily="18" charset="0"/>
                <a:ea typeface="Calibri"/>
                <a:cs typeface="Times New Roman"/>
              </a:rPr>
              <a:t>λου που αποτελείται από μέρη, δεν είναι ενός συστήματος, δεν είναι συστηματική οργανικότητα.</a:t>
            </a:r>
            <a:endParaRPr lang="el-GR" sz="2400" dirty="0">
              <a:solidFill>
                <a:srgbClr val="002060"/>
              </a:solidFill>
              <a:latin typeface="Book Antiqua" pitchFamily="18" charset="0"/>
            </a:endParaRPr>
          </a:p>
        </p:txBody>
      </p:sp>
      <p:sp>
        <p:nvSpPr>
          <p:cNvPr id="6" name="1 - Τίτλος"/>
          <p:cNvSpPr>
            <a:spLocks noGrp="1"/>
          </p:cNvSpPr>
          <p:nvPr>
            <p:ph type="title"/>
          </p:nvPr>
        </p:nvSpPr>
        <p:spPr>
          <a:xfrm>
            <a:off x="228600" y="274638"/>
            <a:ext cx="8686800" cy="1143000"/>
          </a:xfrm>
        </p:spPr>
        <p:txBody>
          <a:bodyPr>
            <a:noAutofit/>
          </a:bodyPr>
          <a:lstStyle/>
          <a:p>
            <a:pPr algn="just"/>
            <a:r>
              <a:rPr lang="el-GR" sz="3500" b="1" dirty="0" smtClean="0">
                <a:solidFill>
                  <a:srgbClr val="C00000"/>
                </a:solidFill>
                <a:effectLst>
                  <a:outerShdw blurRad="50800" dist="38100" algn="tr" rotWithShape="0">
                    <a:prstClr val="black">
                      <a:alpha val="40000"/>
                    </a:prstClr>
                  </a:outerShdw>
                </a:effectLst>
                <a:latin typeface="Book Antiqua" pitchFamily="18" charset="0"/>
              </a:rPr>
              <a:t>Η βασική αντίστιξη μεταξύ αἰωνιότητας και χρόνου </a:t>
            </a:r>
            <a:endParaRPr lang="el-GR" sz="3500" dirty="0"/>
          </a:p>
        </p:txBody>
      </p:sp>
      <p:sp>
        <p:nvSpPr>
          <p:cNvPr id="1026" name="AutoShape 2"/>
          <p:cNvSpPr>
            <a:spLocks noChangeArrowheads="1"/>
          </p:cNvSpPr>
          <p:nvPr/>
        </p:nvSpPr>
        <p:spPr bwMode="auto">
          <a:xfrm>
            <a:off x="76200" y="1828800"/>
            <a:ext cx="609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7" name="AutoShape 2"/>
          <p:cNvSpPr>
            <a:spLocks noChangeArrowheads="1"/>
          </p:cNvSpPr>
          <p:nvPr/>
        </p:nvSpPr>
        <p:spPr bwMode="auto">
          <a:xfrm>
            <a:off x="152400" y="3124200"/>
            <a:ext cx="609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8" name="AutoShape 2"/>
          <p:cNvSpPr>
            <a:spLocks noChangeArrowheads="1"/>
          </p:cNvSpPr>
          <p:nvPr/>
        </p:nvSpPr>
        <p:spPr bwMode="auto">
          <a:xfrm>
            <a:off x="152400" y="4953000"/>
            <a:ext cx="609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3" cstate="print"/>
          <a:srcRect l="37947" t="27699" r="33572" b="57792"/>
          <a:stretch>
            <a:fillRect/>
          </a:stretch>
        </p:blipFill>
        <p:spPr bwMode="auto">
          <a:xfrm>
            <a:off x="2057400" y="1600200"/>
            <a:ext cx="5029200" cy="19050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28600" y="3810000"/>
            <a:ext cx="8686800" cy="584775"/>
          </a:xfrm>
          <a:prstGeom prst="rect">
            <a:avLst/>
          </a:prstGeom>
        </p:spPr>
        <p:txBody>
          <a:bodyPr wrap="square">
            <a:spAutoFit/>
          </a:bodyPr>
          <a:lstStyle/>
          <a:p>
            <a:pPr algn="just"/>
            <a:r>
              <a:rPr lang="el-GR" sz="3200" b="1" dirty="0" smtClean="0">
                <a:solidFill>
                  <a:srgbClr val="002060"/>
                </a:solidFill>
                <a:latin typeface="Book Antiqua" pitchFamily="18" charset="0"/>
                <a:ea typeface="Calibri"/>
                <a:cs typeface="Times New Roman"/>
              </a:rPr>
              <a:t>Έχουμε δύο διαφορετικά είδη κινήσεων.</a:t>
            </a:r>
            <a:endParaRPr lang="el-GR" sz="3200" dirty="0">
              <a:solidFill>
                <a:srgbClr val="002060"/>
              </a:solidFill>
              <a:latin typeface="Book Antiqua" pitchFamily="18" charset="0"/>
            </a:endParaRPr>
          </a:p>
        </p:txBody>
      </p:sp>
      <p:sp>
        <p:nvSpPr>
          <p:cNvPr id="6" name="5 - Ορθογώνιο"/>
          <p:cNvSpPr/>
          <p:nvPr/>
        </p:nvSpPr>
        <p:spPr>
          <a:xfrm>
            <a:off x="228600" y="4800600"/>
            <a:ext cx="8686800" cy="1077218"/>
          </a:xfrm>
          <a:prstGeom prst="rect">
            <a:avLst/>
          </a:prstGeom>
        </p:spPr>
        <p:txBody>
          <a:bodyPr wrap="square">
            <a:spAutoFit/>
          </a:bodyPr>
          <a:lstStyle/>
          <a:p>
            <a:pPr algn="just"/>
            <a:r>
              <a:rPr lang="el-GR" sz="3200" b="1" dirty="0" smtClean="0">
                <a:solidFill>
                  <a:srgbClr val="002060"/>
                </a:solidFill>
                <a:latin typeface="Book Antiqua" pitchFamily="18" charset="0"/>
                <a:ea typeface="Calibri"/>
                <a:cs typeface="Times New Roman"/>
              </a:rPr>
              <a:t>Εάν δεν είχαμε δύο διαφορετικά είδη κινήσεων, </a:t>
            </a:r>
            <a:r>
              <a:rPr lang="el-GR" sz="3200" b="1" u="sng" dirty="0" smtClean="0">
                <a:solidFill>
                  <a:srgbClr val="002060"/>
                </a:solidFill>
                <a:latin typeface="Book Antiqua" pitchFamily="18" charset="0"/>
                <a:ea typeface="Calibri"/>
                <a:cs typeface="Times New Roman"/>
              </a:rPr>
              <a:t>ποιο θα ήταν το πρόβλημα</a:t>
            </a:r>
            <a:r>
              <a:rPr lang="el-GR" sz="3200" dirty="0" smtClean="0">
                <a:solidFill>
                  <a:srgbClr val="002060"/>
                </a:solidFill>
                <a:latin typeface="Book Antiqua" pitchFamily="18" charset="0"/>
                <a:ea typeface="Calibri"/>
                <a:cs typeface="Times New Roman"/>
              </a:rPr>
              <a:t>;</a:t>
            </a:r>
            <a:endParaRPr lang="el-GR" sz="3200" dirty="0">
              <a:solidFill>
                <a:srgbClr val="002060"/>
              </a:solidFill>
              <a:latin typeface="Book Antiqua" pitchFamily="18" charset="0"/>
            </a:endParaRPr>
          </a:p>
        </p:txBody>
      </p:sp>
      <p:sp>
        <p:nvSpPr>
          <p:cNvPr id="7"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διάνοια — νόηση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71600" y="2590800"/>
            <a:ext cx="7620000" cy="2133599"/>
          </a:xfrm>
        </p:spPr>
        <p:txBody>
          <a:bodyPr>
            <a:normAutofit/>
          </a:bodyPr>
          <a:lstStyle/>
          <a:p>
            <a:pPr marL="0" indent="0" algn="just">
              <a:buNone/>
            </a:pPr>
            <a:r>
              <a:rPr lang="el-GR" sz="2600" u="sng" dirty="0" smtClean="0">
                <a:solidFill>
                  <a:srgbClr val="002060"/>
                </a:solidFill>
                <a:latin typeface="Book Antiqua" pitchFamily="18" charset="0"/>
                <a:ea typeface="Calibri"/>
                <a:cs typeface="Times New Roman"/>
              </a:rPr>
              <a:t>Πώς θα μπορούσαμε να φανταστούμε κάτι τέτοιο</a:t>
            </a:r>
            <a:r>
              <a:rPr lang="el-GR" sz="2600" dirty="0" smtClean="0">
                <a:solidFill>
                  <a:srgbClr val="002060"/>
                </a:solidFill>
                <a:latin typeface="Book Antiqua" pitchFamily="18" charset="0"/>
                <a:ea typeface="Calibri"/>
                <a:cs typeface="Times New Roman"/>
              </a:rPr>
              <a:t>; </a:t>
            </a:r>
          </a:p>
          <a:p>
            <a:pPr marL="0" indent="0" algn="just">
              <a:buNone/>
            </a:pPr>
            <a:r>
              <a:rPr lang="en-US" sz="2600" u="sng" dirty="0" smtClean="0">
                <a:solidFill>
                  <a:srgbClr val="002060"/>
                </a:solidFill>
                <a:latin typeface="Book Antiqua" pitchFamily="18" charset="0"/>
                <a:ea typeface="Calibri"/>
                <a:cs typeface="Times New Roman"/>
              </a:rPr>
              <a:t>T</a:t>
            </a:r>
            <a:r>
              <a:rPr lang="el-GR" sz="2600" u="sng" dirty="0" smtClean="0">
                <a:solidFill>
                  <a:srgbClr val="002060"/>
                </a:solidFill>
                <a:latin typeface="Book Antiqua" pitchFamily="18" charset="0"/>
                <a:ea typeface="Calibri"/>
                <a:cs typeface="Times New Roman"/>
              </a:rPr>
              <a:t>ο μή </a:t>
            </a:r>
            <a:r>
              <a:rPr lang="el-GR" sz="2600" u="sng" dirty="0" smtClean="0">
                <a:solidFill>
                  <a:srgbClr val="002060"/>
                </a:solidFill>
                <a:latin typeface="Book Antiqua" pitchFamily="18" charset="0"/>
                <a:ea typeface="Times New Roman"/>
              </a:rPr>
              <a:t>ὄ</a:t>
            </a:r>
            <a:r>
              <a:rPr lang="el-GR" sz="2600" u="sng" dirty="0" smtClean="0">
                <a:solidFill>
                  <a:srgbClr val="002060"/>
                </a:solidFill>
                <a:latin typeface="Book Antiqua" pitchFamily="18" charset="0"/>
                <a:ea typeface="Times New Roman"/>
                <a:cs typeface="Times New Roman"/>
              </a:rPr>
              <a:t>ν</a:t>
            </a:r>
            <a:r>
              <a:rPr lang="el-GR" sz="2600" u="sng" dirty="0" smtClean="0">
                <a:solidFill>
                  <a:srgbClr val="002060"/>
                </a:solidFill>
                <a:latin typeface="Book Antiqua" pitchFamily="18" charset="0"/>
                <a:ea typeface="Calibri"/>
                <a:cs typeface="Times New Roman"/>
              </a:rPr>
              <a:t> είναι εικόνα του </a:t>
            </a:r>
            <a:r>
              <a:rPr lang="el-GR" sz="2600" u="sng" dirty="0" smtClean="0">
                <a:solidFill>
                  <a:srgbClr val="002060"/>
                </a:solidFill>
                <a:latin typeface="Book Antiqua" pitchFamily="18" charset="0"/>
                <a:ea typeface="Calibri"/>
              </a:rPr>
              <a:t>Ὄ</a:t>
            </a:r>
            <a:r>
              <a:rPr lang="el-GR" sz="2600" u="sng" dirty="0" smtClean="0">
                <a:solidFill>
                  <a:srgbClr val="002060"/>
                </a:solidFill>
                <a:latin typeface="Book Antiqua" pitchFamily="18" charset="0"/>
                <a:ea typeface="Calibri"/>
                <a:cs typeface="Times New Roman"/>
              </a:rPr>
              <a:t>ντος</a:t>
            </a:r>
            <a:r>
              <a:rPr lang="el-GR" sz="2600" dirty="0" smtClean="0">
                <a:solidFill>
                  <a:srgbClr val="002060"/>
                </a:solidFill>
                <a:latin typeface="Book Antiqua" pitchFamily="18" charset="0"/>
                <a:ea typeface="Calibri"/>
                <a:cs typeface="Times New Roman"/>
              </a:rPr>
              <a:t>; </a:t>
            </a:r>
          </a:p>
          <a:p>
            <a:pPr marL="0" indent="0" algn="just">
              <a:buNone/>
            </a:pPr>
            <a:r>
              <a:rPr lang="el-GR" sz="2600" u="sng" dirty="0" smtClean="0">
                <a:solidFill>
                  <a:srgbClr val="002060"/>
                </a:solidFill>
                <a:latin typeface="Book Antiqua" pitchFamily="18" charset="0"/>
                <a:ea typeface="Calibri"/>
                <a:cs typeface="Times New Roman"/>
              </a:rPr>
              <a:t>Με ποιον τρόπο θα το σκεφτόμαστε αυτό</a:t>
            </a:r>
            <a:r>
              <a:rPr lang="el-GR" sz="2600" dirty="0" smtClean="0">
                <a:solidFill>
                  <a:srgbClr val="002060"/>
                </a:solidFill>
                <a:latin typeface="Book Antiqua" pitchFamily="18" charset="0"/>
                <a:ea typeface="Calibri"/>
                <a:cs typeface="Times New Roman"/>
              </a:rPr>
              <a:t>; </a:t>
            </a:r>
          </a:p>
          <a:p>
            <a:pPr marL="0" indent="0" algn="just">
              <a:buNone/>
            </a:pPr>
            <a:r>
              <a:rPr lang="el-GR" sz="2600" u="sng" dirty="0" smtClean="0">
                <a:solidFill>
                  <a:srgbClr val="002060"/>
                </a:solidFill>
                <a:latin typeface="Book Antiqua" pitchFamily="18" charset="0"/>
                <a:ea typeface="Calibri"/>
                <a:cs typeface="Times New Roman"/>
              </a:rPr>
              <a:t>Η διαφορά είναι η εικόνα της ταυτότητας</a:t>
            </a:r>
            <a:r>
              <a:rPr lang="el-GR" sz="2600" dirty="0" smtClean="0">
                <a:solidFill>
                  <a:srgbClr val="002060"/>
                </a:solidFill>
                <a:latin typeface="Book Antiqua" pitchFamily="18" charset="0"/>
                <a:ea typeface="Calibri"/>
                <a:cs typeface="Times New Roman"/>
              </a:rPr>
              <a:t>;</a:t>
            </a:r>
            <a:endParaRPr lang="el-GR" sz="2600" dirty="0">
              <a:solidFill>
                <a:srgbClr val="002060"/>
              </a:solidFill>
              <a:latin typeface="Book Antiqua" pitchFamily="18" charset="0"/>
            </a:endParaRPr>
          </a:p>
        </p:txBody>
      </p:sp>
      <p:sp>
        <p:nvSpPr>
          <p:cNvPr id="4" name="3 - Ορθογώνιο"/>
          <p:cNvSpPr/>
          <p:nvPr/>
        </p:nvSpPr>
        <p:spPr>
          <a:xfrm>
            <a:off x="6629400" y="4953000"/>
            <a:ext cx="1676400" cy="830997"/>
          </a:xfrm>
          <a:prstGeom prst="rect">
            <a:avLst/>
          </a:prstGeom>
        </p:spPr>
        <p:txBody>
          <a:bodyPr wrap="square">
            <a:spAutoFit/>
          </a:bodyPr>
          <a:lstStyle/>
          <a:p>
            <a:r>
              <a:rPr lang="el-GR" sz="4800" b="1" u="sng"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Όχι</a:t>
            </a:r>
            <a:r>
              <a:rPr lang="el-GR" sz="4800"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a:t>
            </a:r>
            <a:endParaRPr lang="el-GR" sz="4800" dirty="0">
              <a:solidFill>
                <a:srgbClr val="C00000"/>
              </a:solidFill>
              <a:effectLst>
                <a:outerShdw blurRad="38100" dist="38100" dir="2700000" algn="tl">
                  <a:srgbClr val="000000">
                    <a:alpha val="43137"/>
                  </a:srgbClr>
                </a:outerShdw>
              </a:effectLst>
              <a:latin typeface="Book Antiqua" pitchFamily="18" charset="0"/>
            </a:endParaRPr>
          </a:p>
        </p:txBody>
      </p:sp>
      <p:sp>
        <p:nvSpPr>
          <p:cNvPr id="7" name="1 - Τίτλος"/>
          <p:cNvSpPr>
            <a:spLocks noGrp="1"/>
          </p:cNvSpPr>
          <p:nvPr>
            <p:ph type="title"/>
          </p:nvPr>
        </p:nvSpPr>
        <p:spPr>
          <a:xfrm>
            <a:off x="228600" y="304800"/>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Θα μπορούσε ο Πλωτῖνος να πει ότι η κίνηση είναι εικόνα της στάσης;</a:t>
            </a:r>
            <a:endParaRPr lang="el-GR" sz="3600" dirty="0"/>
          </a:p>
        </p:txBody>
      </p:sp>
      <p:pic>
        <p:nvPicPr>
          <p:cNvPr id="8" name="78 - Εικόνα" descr="3534516458_48e4e8595f_b.jpg"/>
          <p:cNvPicPr/>
          <p:nvPr/>
        </p:nvPicPr>
        <p:blipFill>
          <a:blip r:embed="rId2" cstate="print">
            <a:duotone>
              <a:prstClr val="black"/>
              <a:srgbClr val="00B050">
                <a:tint val="45000"/>
                <a:satMod val="400000"/>
              </a:srgbClr>
            </a:duotone>
          </a:blip>
          <a:stretch>
            <a:fillRect/>
          </a:stretch>
        </p:blipFill>
        <p:spPr>
          <a:xfrm>
            <a:off x="457200" y="29718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28600" y="2743200"/>
            <a:ext cx="8686800" cy="1692771"/>
          </a:xfrm>
          <a:prstGeom prst="rect">
            <a:avLst/>
          </a:prstGeom>
        </p:spPr>
        <p:txBody>
          <a:bodyPr wrap="square">
            <a:spAutoFit/>
          </a:bodyPr>
          <a:lstStyle/>
          <a:p>
            <a:pPr algn="just"/>
            <a:r>
              <a:rPr lang="el-GR" sz="2600" b="1" dirty="0" smtClean="0">
                <a:solidFill>
                  <a:srgbClr val="002060"/>
                </a:solidFill>
                <a:latin typeface="Book Antiqua" pitchFamily="18" charset="0"/>
                <a:ea typeface="Calibri"/>
                <a:cs typeface="Times New Roman"/>
              </a:rPr>
              <a:t>Η κίνηση είναι απούσα μόνο από το </a:t>
            </a:r>
            <a:r>
              <a:rPr lang="el-GR" sz="2600" b="1" dirty="0" smtClean="0">
                <a:solidFill>
                  <a:srgbClr val="002060"/>
                </a:solidFill>
                <a:latin typeface="Book Antiqua" pitchFamily="18" charset="0"/>
                <a:ea typeface="Times New Roman"/>
              </a:rPr>
              <a:t>Ἕ</a:t>
            </a:r>
            <a:r>
              <a:rPr lang="el-GR" sz="2600" b="1" dirty="0" smtClean="0">
                <a:solidFill>
                  <a:srgbClr val="002060"/>
                </a:solidFill>
                <a:latin typeface="Book Antiqua" pitchFamily="18" charset="0"/>
                <a:ea typeface="Times New Roman"/>
                <a:cs typeface="Times New Roman"/>
              </a:rPr>
              <a:t>ν</a:t>
            </a:r>
            <a:r>
              <a:rPr lang="el-GR" sz="2600" b="1" dirty="0" smtClean="0">
                <a:solidFill>
                  <a:srgbClr val="002060"/>
                </a:solidFill>
                <a:latin typeface="Book Antiqua" pitchFamily="18" charset="0"/>
                <a:ea typeface="Calibri"/>
                <a:cs typeface="Times New Roman"/>
              </a:rPr>
              <a:t>, αλλά υπάρχει πλήρως μέσα στο νοητό. Η κίνηση είναι η βασικότερη έννοια, αυτή μαζί με την </a:t>
            </a:r>
            <a:r>
              <a:rPr lang="el-GR" sz="2600" b="1" dirty="0" smtClean="0">
                <a:solidFill>
                  <a:srgbClr val="002060"/>
                </a:solidFill>
                <a:latin typeface="Book Antiqua" pitchFamily="18" charset="0"/>
                <a:ea typeface="Calibri"/>
              </a:rPr>
              <a:t>ἑτερότητα, </a:t>
            </a:r>
            <a:r>
              <a:rPr lang="el-GR" sz="2600" b="1" dirty="0" smtClean="0">
                <a:solidFill>
                  <a:srgbClr val="002060"/>
                </a:solidFill>
                <a:latin typeface="Book Antiqua" pitchFamily="18" charset="0"/>
                <a:ea typeface="Calibri"/>
                <a:cs typeface="Times New Roman"/>
              </a:rPr>
              <a:t>που εξηγούν την ίδια την εμφάνιση και την αυτοπαραγωγή του Νο</a:t>
            </a:r>
            <a:r>
              <a:rPr lang="el-GR" sz="2600" b="1" dirty="0" smtClean="0">
                <a:solidFill>
                  <a:srgbClr val="002060"/>
                </a:solidFill>
                <a:latin typeface="Book Antiqua" pitchFamily="18" charset="0"/>
                <a:ea typeface="Calibri"/>
              </a:rPr>
              <a:t>ῦ</a:t>
            </a:r>
            <a:r>
              <a:rPr lang="el-GR" sz="2600" b="1" dirty="0" smtClean="0">
                <a:solidFill>
                  <a:srgbClr val="002060"/>
                </a:solidFill>
                <a:latin typeface="Book Antiqua" pitchFamily="18" charset="0"/>
                <a:ea typeface="Calibri"/>
                <a:cs typeface="Times New Roman"/>
              </a:rPr>
              <a:t>.</a:t>
            </a:r>
            <a:endParaRPr lang="el-GR" sz="2600" dirty="0">
              <a:solidFill>
                <a:srgbClr val="002060"/>
              </a:solidFill>
              <a:latin typeface="Book Antiqua" pitchFamily="18" charset="0"/>
            </a:endParaRPr>
          </a:p>
        </p:txBody>
      </p:sp>
      <p:sp>
        <p:nvSpPr>
          <p:cNvPr id="6" name="5 - Ορθογώνιο"/>
          <p:cNvSpPr/>
          <p:nvPr/>
        </p:nvSpPr>
        <p:spPr>
          <a:xfrm>
            <a:off x="228600" y="4876800"/>
            <a:ext cx="8686800" cy="1384995"/>
          </a:xfrm>
          <a:prstGeom prst="rect">
            <a:avLst/>
          </a:prstGeom>
        </p:spPr>
        <p:txBody>
          <a:bodyPr wrap="square">
            <a:spAutoFit/>
          </a:bodyPr>
          <a:lstStyle/>
          <a:p>
            <a:pPr algn="just"/>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Οι βασικές έννοιες, το δίπολο που μάς εξηγεί τι είναι ο Νο</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έχει από τη μία την </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ἑ</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τερότητα και από την άλλη την κίνηση.</a:t>
            </a:r>
            <a:endParaRPr lang="el-GR" sz="2800" dirty="0">
              <a:solidFill>
                <a:srgbClr val="002060"/>
              </a:solidFill>
              <a:effectLst>
                <a:outerShdw blurRad="38100" dist="38100" dir="2700000" algn="tl">
                  <a:srgbClr val="000000">
                    <a:alpha val="43137"/>
                  </a:srgbClr>
                </a:outerShdw>
              </a:effectLst>
              <a:latin typeface="Book Antiqua" pitchFamily="18" charset="0"/>
            </a:endParaRPr>
          </a:p>
        </p:txBody>
      </p:sp>
      <p:sp>
        <p:nvSpPr>
          <p:cNvPr id="7" name="1 - Τίτλος"/>
          <p:cNvSpPr>
            <a:spLocks noGrp="1"/>
          </p:cNvSpPr>
          <p:nvPr>
            <p:ph type="title"/>
          </p:nvPr>
        </p:nvSpPr>
        <p:spPr>
          <a:xfrm>
            <a:off x="228600" y="304800"/>
            <a:ext cx="8686800" cy="1143000"/>
          </a:xfrm>
        </p:spPr>
        <p:txBody>
          <a:bodyPr>
            <a:no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ἐν στάσει </a:t>
            </a:r>
            <a:endParaRPr lang="el-GR" dirty="0"/>
          </a:p>
        </p:txBody>
      </p:sp>
      <p:sp>
        <p:nvSpPr>
          <p:cNvPr id="8" name="7 - Θέση περιεχομένου"/>
          <p:cNvSpPr>
            <a:spLocks noGrp="1"/>
          </p:cNvSpPr>
          <p:nvPr>
            <p:ph idx="1"/>
          </p:nvPr>
        </p:nvSpPr>
        <p:spPr>
          <a:xfrm>
            <a:off x="228600" y="1524000"/>
            <a:ext cx="8610600" cy="1143000"/>
          </a:xfrm>
        </p:spPr>
        <p:txBody>
          <a:bodyPr>
            <a:normAutofit/>
          </a:bodyPr>
          <a:lstStyle/>
          <a:p>
            <a:pPr marL="0" indent="0" algn="just">
              <a:buNone/>
            </a:pPr>
            <a:r>
              <a:rPr lang="el-GR" sz="2400" b="1" dirty="0" smtClean="0">
                <a:solidFill>
                  <a:srgbClr val="002060"/>
                </a:solidFill>
                <a:latin typeface="Book Antiqua"/>
                <a:ea typeface="Calibri"/>
                <a:cs typeface="Times New Roman"/>
              </a:rPr>
              <a:t>Το </a:t>
            </a:r>
            <a:r>
              <a:rPr lang="el-GR" sz="2400" b="1" i="1" dirty="0" smtClean="0">
                <a:solidFill>
                  <a:srgbClr val="002060"/>
                </a:solidFill>
                <a:latin typeface="Book Antiqua"/>
                <a:ea typeface="Calibri"/>
                <a:cs typeface="Times New Roman"/>
              </a:rPr>
              <a:t>ἐν στάσει </a:t>
            </a:r>
            <a:r>
              <a:rPr lang="el-GR" sz="2400" b="1" dirty="0" smtClean="0">
                <a:solidFill>
                  <a:srgbClr val="002060"/>
                </a:solidFill>
                <a:latin typeface="Book Antiqua"/>
                <a:ea typeface="Calibri"/>
                <a:cs typeface="Times New Roman"/>
              </a:rPr>
              <a:t>δηλώνει την </a:t>
            </a:r>
            <a:r>
              <a:rPr lang="el-GR" sz="2400" b="1" dirty="0" smtClean="0">
                <a:solidFill>
                  <a:srgbClr val="002060"/>
                </a:solidFill>
                <a:latin typeface="Times New Roman"/>
                <a:ea typeface="Calibri"/>
              </a:rPr>
              <a:t>ἐ</a:t>
            </a:r>
            <a:r>
              <a:rPr lang="el-GR" sz="2400" b="1" dirty="0" smtClean="0">
                <a:solidFill>
                  <a:srgbClr val="002060"/>
                </a:solidFill>
                <a:latin typeface="Book Antiqua"/>
                <a:ea typeface="Calibri"/>
                <a:cs typeface="Times New Roman"/>
              </a:rPr>
              <a:t>πιστροφ</a:t>
            </a:r>
            <a:r>
              <a:rPr lang="el-GR" sz="2400" b="1" dirty="0" smtClean="0">
                <a:solidFill>
                  <a:srgbClr val="002060"/>
                </a:solidFill>
                <a:latin typeface="Times New Roman"/>
                <a:ea typeface="Calibri"/>
              </a:rPr>
              <a:t>ή</a:t>
            </a:r>
            <a:r>
              <a:rPr lang="el-GR" sz="2400" b="1" dirty="0" smtClean="0">
                <a:solidFill>
                  <a:srgbClr val="002060"/>
                </a:solidFill>
                <a:latin typeface="Book Antiqua"/>
                <a:ea typeface="Calibri"/>
                <a:cs typeface="Times New Roman"/>
              </a:rPr>
              <a:t> στον </a:t>
            </a:r>
            <a:r>
              <a:rPr lang="el-GR" sz="2400" b="1" dirty="0" smtClean="0">
                <a:solidFill>
                  <a:srgbClr val="002060"/>
                </a:solidFill>
                <a:latin typeface="Times New Roman"/>
                <a:ea typeface="Calibri"/>
              </a:rPr>
              <a:t>ἑ</a:t>
            </a:r>
            <a:r>
              <a:rPr lang="el-GR" sz="2400" b="1" dirty="0" smtClean="0">
                <a:solidFill>
                  <a:srgbClr val="002060"/>
                </a:solidFill>
                <a:latin typeface="Book Antiqua"/>
                <a:ea typeface="Calibri"/>
                <a:cs typeface="Times New Roman"/>
              </a:rPr>
              <a:t>αυτό, την μη έξοδο από τον </a:t>
            </a:r>
            <a:r>
              <a:rPr lang="el-GR" sz="2400" b="1" dirty="0" smtClean="0">
                <a:solidFill>
                  <a:srgbClr val="002060"/>
                </a:solidFill>
                <a:latin typeface="Times New Roman"/>
                <a:ea typeface="Calibri"/>
              </a:rPr>
              <a:t>ἑ</a:t>
            </a:r>
            <a:r>
              <a:rPr lang="el-GR" sz="2400" b="1" dirty="0" smtClean="0">
                <a:solidFill>
                  <a:srgbClr val="002060"/>
                </a:solidFill>
                <a:latin typeface="Book Antiqua"/>
                <a:ea typeface="Calibri"/>
                <a:cs typeface="Times New Roman"/>
              </a:rPr>
              <a:t>αυτό και όχι την απουσία κίνησης. </a:t>
            </a:r>
            <a:endParaRPr lang="el-GR" sz="2400"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219200"/>
            <a:ext cx="8686800" cy="4876799"/>
          </a:xfrm>
        </p:spPr>
        <p:txBody>
          <a:bodyPr>
            <a:normAutofit fontScale="25000" lnSpcReduction="20000"/>
          </a:bodyPr>
          <a:lstStyle/>
          <a:p>
            <a:pPr algn="just">
              <a:buNone/>
            </a:pPr>
            <a:r>
              <a:rPr lang="el-GR" dirty="0" smtClean="0">
                <a:latin typeface="Book Antiqua" pitchFamily="18" charset="0"/>
              </a:rPr>
              <a:t>   </a:t>
            </a:r>
          </a:p>
          <a:p>
            <a:pPr marL="0" indent="0" algn="just">
              <a:lnSpc>
                <a:spcPct val="120000"/>
              </a:lnSpc>
              <a:buNone/>
            </a:pPr>
            <a:r>
              <a:rPr lang="el-GR" sz="14400" b="1" dirty="0" smtClean="0">
                <a:solidFill>
                  <a:srgbClr val="002060"/>
                </a:solidFill>
                <a:latin typeface="Book Antiqua" pitchFamily="18" charset="0"/>
              </a:rPr>
              <a:t>Διεξοδική μελέτη</a:t>
            </a:r>
            <a:r>
              <a:rPr lang="en-US" sz="14400" b="1" dirty="0" smtClean="0">
                <a:solidFill>
                  <a:srgbClr val="002060"/>
                </a:solidFill>
                <a:latin typeface="Book Antiqua" pitchFamily="18" charset="0"/>
              </a:rPr>
              <a:t> </a:t>
            </a:r>
            <a:r>
              <a:rPr lang="el-GR" sz="14400" b="1" dirty="0" smtClean="0">
                <a:solidFill>
                  <a:srgbClr val="002060"/>
                </a:solidFill>
                <a:latin typeface="Book Antiqua" pitchFamily="18" charset="0"/>
              </a:rPr>
              <a:t>και ολοκλήρωση  του 11</a:t>
            </a:r>
            <a:r>
              <a:rPr lang="el-GR" sz="14400" b="1" baseline="30000" dirty="0" smtClean="0">
                <a:solidFill>
                  <a:srgbClr val="002060"/>
                </a:solidFill>
                <a:latin typeface="Book Antiqua" pitchFamily="18" charset="0"/>
              </a:rPr>
              <a:t>ου </a:t>
            </a:r>
            <a:r>
              <a:rPr lang="el-GR" sz="14400" b="1" dirty="0" smtClean="0">
                <a:solidFill>
                  <a:srgbClr val="002060"/>
                </a:solidFill>
                <a:latin typeface="Book Antiqua" pitchFamily="18" charset="0"/>
              </a:rPr>
              <a:t>κεφαλαίου, πραγμάτευση και ολοκλήρωση του 12</a:t>
            </a:r>
            <a:r>
              <a:rPr lang="el-GR" sz="14400" b="1" baseline="30000" dirty="0" smtClean="0">
                <a:solidFill>
                  <a:srgbClr val="002060"/>
                </a:solidFill>
                <a:latin typeface="Book Antiqua" pitchFamily="18" charset="0"/>
              </a:rPr>
              <a:t>ου</a:t>
            </a:r>
            <a:r>
              <a:rPr lang="el-GR" sz="14400" b="1" dirty="0" smtClean="0">
                <a:solidFill>
                  <a:srgbClr val="002060"/>
                </a:solidFill>
                <a:latin typeface="Book Antiqua" pitchFamily="18" charset="0"/>
              </a:rPr>
              <a:t> κεφαλαίου  της πραγματείας του Πλωτίνου </a:t>
            </a:r>
            <a:r>
              <a:rPr lang="el-GR" sz="14400" b="1" i="1" dirty="0" smtClean="0">
                <a:solidFill>
                  <a:srgbClr val="C00000"/>
                </a:solidFill>
                <a:latin typeface="Book Antiqua" pitchFamily="18" charset="0"/>
              </a:rPr>
              <a:t>Περί αἰώνος καί χρόνου</a:t>
            </a:r>
            <a:r>
              <a:rPr lang="el-GR" sz="14400" b="1" dirty="0" smtClean="0">
                <a:solidFill>
                  <a:srgbClr val="002060"/>
                </a:solidFill>
                <a:latin typeface="Book Antiqua" pitchFamily="18" charset="0"/>
              </a:rPr>
              <a:t> </a:t>
            </a:r>
            <a:r>
              <a:rPr lang="el-GR" sz="14400" b="1" dirty="0" smtClean="0">
                <a:solidFill>
                  <a:srgbClr val="C00000"/>
                </a:solidFill>
                <a:effectLst>
                  <a:outerShdw blurRad="38100" dist="38100" dir="2700000" algn="tl">
                    <a:srgbClr val="000000">
                      <a:alpha val="43137"/>
                    </a:srgbClr>
                  </a:outerShdw>
                </a:effectLst>
                <a:latin typeface="Book Antiqua" pitchFamily="18" charset="0"/>
              </a:rPr>
              <a:t>ΙΙΙ 7 [45] 11</a:t>
            </a:r>
            <a:r>
              <a:rPr lang="el-GR" sz="14400" b="1" dirty="0" smtClean="0">
                <a:solidFill>
                  <a:srgbClr val="C00000"/>
                </a:solidFill>
                <a:effectLst>
                  <a:outerShdw blurRad="38100" dist="38100" dir="2700000" algn="tl">
                    <a:srgbClr val="000000">
                      <a:alpha val="43137"/>
                    </a:srgbClr>
                  </a:outerShdw>
                </a:effectLst>
                <a:latin typeface="Book Antiqua"/>
              </a:rPr>
              <a:t>–12</a:t>
            </a:r>
            <a:r>
              <a:rPr lang="el-GR" sz="144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4400" b="1" dirty="0" smtClean="0">
              <a:solidFill>
                <a:srgbClr val="002060"/>
              </a:solidFill>
              <a:latin typeface="Book Antiqua" pitchFamily="18" charset="0"/>
            </a:endParaRPr>
          </a:p>
          <a:p>
            <a:pPr marL="0" indent="0" algn="just">
              <a:lnSpc>
                <a:spcPct val="140000"/>
              </a:lnSpc>
              <a:buNone/>
            </a:pPr>
            <a:endParaRPr lang="el-GR" sz="1200" b="1" dirty="0" smtClean="0">
              <a:solidFill>
                <a:srgbClr val="002060"/>
              </a:solidFill>
              <a:latin typeface="Book Antiqua" pitchFamily="18" charset="0"/>
            </a:endParaRPr>
          </a:p>
          <a:p>
            <a:pPr marL="0" indent="0" algn="just">
              <a:lnSpc>
                <a:spcPct val="140000"/>
              </a:lnSpc>
              <a:buNone/>
            </a:pPr>
            <a:endParaRPr lang="en-US" sz="2400" b="1" dirty="0" smtClean="0">
              <a:solidFill>
                <a:srgbClr val="002060"/>
              </a:solidFill>
              <a:latin typeface="Book Antiqua" pitchFamily="18" charset="0"/>
            </a:endParaRPr>
          </a:p>
          <a:p>
            <a:pPr marL="0" indent="0" algn="just">
              <a:lnSpc>
                <a:spcPct val="120000"/>
              </a:lnSpc>
              <a:buNone/>
            </a:pPr>
            <a:r>
              <a:rPr lang="el-GR" sz="12800" b="1" dirty="0" smtClean="0">
                <a:solidFill>
                  <a:srgbClr val="002060"/>
                </a:solidFill>
                <a:latin typeface="Book Antiqua" pitchFamily="18" charset="0"/>
              </a:rPr>
              <a:t>Προς την ολοκλήρωση της διερεύνησης με σκοπό την αποσαφήνιση της έννοιας χρόνος.</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325562"/>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 Νοῦς ως νόηση, ως οὐσία, ως κίνηση, ως ζωή, ως αἰωνιότητα</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457200" y="2743200"/>
            <a:ext cx="8229600" cy="2057400"/>
          </a:xfrm>
        </p:spPr>
        <p:txBody>
          <a:bodyPr>
            <a:noAutofit/>
          </a:bodyPr>
          <a:lstStyle/>
          <a:p>
            <a:pPr marL="0" indent="0" algn="just">
              <a:buNone/>
            </a:pP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Με τον ίδιο τρόπο μπορούμε να σκεφτούμε την Ψυχή ως διάνοια, ως διαδοχικότητα, ως χρόνο. Είναι ένας από τους τρόπους με τους οποίους το σύνολο της ο</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ὐ</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σ</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ί</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ας της Ψυχ</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μπορεί να νοηθεί.</a:t>
            </a:r>
            <a:endParaRPr lang="el-GR" dirty="0">
              <a:solidFill>
                <a:srgbClr val="00206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 χρόνος </a:t>
            </a:r>
            <a:r>
              <a:rPr lang="el-GR" sz="3600" b="1" dirty="0" err="1" smtClean="0">
                <a:solidFill>
                  <a:srgbClr val="C00000"/>
                </a:solidFill>
                <a:effectLst>
                  <a:outerShdw blurRad="50800" dist="38100" algn="tr" rotWithShape="0">
                    <a:prstClr val="black">
                      <a:alpha val="40000"/>
                    </a:prstClr>
                  </a:outerShdw>
                </a:effectLst>
                <a:latin typeface="Book Antiqua" pitchFamily="18" charset="0"/>
              </a:rPr>
              <a:t>ως…άχρονος</a:t>
            </a:r>
            <a:r>
              <a:rPr lang="el-GR" sz="3600" b="1" dirty="0" smtClean="0">
                <a:solidFill>
                  <a:srgbClr val="C00000"/>
                </a:solidFill>
                <a:effectLst>
                  <a:outerShdw blurRad="50800" dist="38100" algn="tr" rotWithShape="0">
                    <a:prstClr val="black">
                      <a:alpha val="40000"/>
                    </a:prstClr>
                  </a:outerShdw>
                </a:effectLst>
                <a:latin typeface="Book Antiqua" pitchFamily="18" charset="0"/>
              </a:rPr>
              <a:t>!</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4" name="3 - Ορθογώνιο"/>
          <p:cNvSpPr/>
          <p:nvPr/>
        </p:nvSpPr>
        <p:spPr>
          <a:xfrm>
            <a:off x="152400" y="1600200"/>
            <a:ext cx="8686800" cy="4524315"/>
          </a:xfrm>
          <a:prstGeom prst="rect">
            <a:avLst/>
          </a:prstGeom>
        </p:spPr>
        <p:txBody>
          <a:bodyPr wrap="square">
            <a:spAutoFit/>
          </a:bodyPr>
          <a:lstStyle/>
          <a:p>
            <a:pPr marL="723900" indent="-723900" algn="just">
              <a:buBlip>
                <a:blip r:embed="rId2"/>
              </a:buBlip>
            </a:pPr>
            <a:r>
              <a:rPr lang="el-GR" sz="3200" b="1" dirty="0" smtClean="0">
                <a:solidFill>
                  <a:srgbClr val="002060"/>
                </a:solidFill>
                <a:latin typeface="Book Antiqua" pitchFamily="18" charset="0"/>
                <a:ea typeface="Calibri"/>
                <a:cs typeface="Times New Roman"/>
              </a:rPr>
              <a:t>Ο χρόνος ο ίδιος στον </a:t>
            </a:r>
            <a:r>
              <a:rPr lang="el-GR" sz="3200" b="1" dirty="0" smtClean="0">
                <a:solidFill>
                  <a:srgbClr val="002060"/>
                </a:solidFill>
                <a:latin typeface="Book Antiqua" pitchFamily="18" charset="0"/>
                <a:ea typeface="Calibri"/>
              </a:rPr>
              <a:t>ἑ</a:t>
            </a:r>
            <a:r>
              <a:rPr lang="el-GR" sz="3200" b="1" dirty="0" smtClean="0">
                <a:solidFill>
                  <a:srgbClr val="002060"/>
                </a:solidFill>
                <a:latin typeface="Book Antiqua" pitchFamily="18" charset="0"/>
                <a:ea typeface="Calibri"/>
                <a:cs typeface="Times New Roman"/>
              </a:rPr>
              <a:t>αυτό του είναι άχρονος!</a:t>
            </a:r>
          </a:p>
          <a:p>
            <a:pPr marL="723900" indent="-723900" algn="just"/>
            <a:r>
              <a:rPr lang="el-GR" sz="800" b="1" dirty="0" smtClean="0">
                <a:solidFill>
                  <a:srgbClr val="002060"/>
                </a:solidFill>
                <a:latin typeface="Book Antiqua" pitchFamily="18" charset="0"/>
                <a:ea typeface="Calibri"/>
                <a:cs typeface="Times New Roman"/>
              </a:rPr>
              <a:t> </a:t>
            </a:r>
          </a:p>
          <a:p>
            <a:pPr marL="723900" indent="-723900" algn="just">
              <a:buBlip>
                <a:blip r:embed="rId2"/>
              </a:buBlip>
            </a:pPr>
            <a:r>
              <a:rPr lang="el-GR" sz="3200" b="1" dirty="0" smtClean="0">
                <a:solidFill>
                  <a:srgbClr val="002060"/>
                </a:solidFill>
                <a:latin typeface="Book Antiqua" pitchFamily="18" charset="0"/>
                <a:ea typeface="Calibri"/>
                <a:cs typeface="Times New Roman"/>
              </a:rPr>
              <a:t>Ο χρόνος δεν υπόκειται στον χρόνο. </a:t>
            </a:r>
          </a:p>
          <a:p>
            <a:pPr marL="723900" indent="-723900" algn="just"/>
            <a:endParaRPr lang="el-GR" sz="800" b="1" dirty="0" smtClean="0">
              <a:solidFill>
                <a:srgbClr val="002060"/>
              </a:solidFill>
              <a:latin typeface="Book Antiqua" pitchFamily="18" charset="0"/>
              <a:ea typeface="Calibri"/>
              <a:cs typeface="Times New Roman"/>
            </a:endParaRPr>
          </a:p>
          <a:p>
            <a:pPr marL="723900" indent="-723900" algn="just">
              <a:buBlip>
                <a:blip r:embed="rId2"/>
              </a:buBlip>
            </a:pPr>
            <a:r>
              <a:rPr lang="el-GR" sz="3200" b="1" dirty="0" smtClean="0">
                <a:solidFill>
                  <a:srgbClr val="002060"/>
                </a:solidFill>
                <a:latin typeface="Book Antiqua" pitchFamily="18" charset="0"/>
                <a:ea typeface="Calibri"/>
                <a:cs typeface="Times New Roman"/>
              </a:rPr>
              <a:t>Ο χρόνος είναι μέτρο, είναι αυτός που μετράει, δε μετριέται από κάτι. </a:t>
            </a:r>
          </a:p>
          <a:p>
            <a:pPr marL="723900" indent="-723900" algn="just"/>
            <a:endParaRPr lang="el-GR" sz="800" b="1" dirty="0" smtClean="0">
              <a:solidFill>
                <a:srgbClr val="002060"/>
              </a:solidFill>
              <a:latin typeface="Book Antiqua" pitchFamily="18" charset="0"/>
              <a:ea typeface="Calibri"/>
              <a:cs typeface="Times New Roman"/>
            </a:endParaRPr>
          </a:p>
          <a:p>
            <a:pPr marL="723900" indent="-723900" algn="just">
              <a:buBlip>
                <a:blip r:embed="rId2"/>
              </a:buBlip>
            </a:pPr>
            <a:r>
              <a:rPr lang="el-GR" sz="3200" b="1" dirty="0" smtClean="0">
                <a:solidFill>
                  <a:srgbClr val="002060"/>
                </a:solidFill>
                <a:latin typeface="Book Antiqua" pitchFamily="18" charset="0"/>
                <a:ea typeface="Calibri"/>
                <a:cs typeface="Times New Roman"/>
              </a:rPr>
              <a:t>Οπότε ο χρόνος ως μέτρο δεν μετριέται από κάτι άλλο. </a:t>
            </a:r>
          </a:p>
          <a:p>
            <a:pPr marL="723900" indent="-723900" algn="just"/>
            <a:endParaRPr lang="el-GR" sz="800" b="1" dirty="0" smtClean="0">
              <a:solidFill>
                <a:srgbClr val="002060"/>
              </a:solidFill>
              <a:latin typeface="Book Antiqua" pitchFamily="18" charset="0"/>
              <a:ea typeface="Calibri"/>
              <a:cs typeface="Times New Roman"/>
            </a:endParaRPr>
          </a:p>
          <a:p>
            <a:pPr marL="723900" indent="-723900" algn="just">
              <a:buBlip>
                <a:blip r:embed="rId2"/>
              </a:buBlip>
            </a:pPr>
            <a:r>
              <a:rPr lang="el-GR" sz="3200" b="1" dirty="0" smtClean="0">
                <a:solidFill>
                  <a:srgbClr val="002060"/>
                </a:solidFill>
                <a:latin typeface="Book Antiqua" pitchFamily="18" charset="0"/>
                <a:ea typeface="Calibri"/>
                <a:cs typeface="Times New Roman"/>
              </a:rPr>
              <a:t>Ο χρόνος ο ίδιος δεν είναι </a:t>
            </a:r>
            <a:r>
              <a:rPr lang="el-GR" sz="3200" b="1" dirty="0" smtClean="0">
                <a:solidFill>
                  <a:srgbClr val="002060"/>
                </a:solidFill>
                <a:latin typeface="Book Antiqua" pitchFamily="18" charset="0"/>
                <a:ea typeface="Calibri"/>
              </a:rPr>
              <a:t>ἔ</a:t>
            </a:r>
            <a:r>
              <a:rPr lang="el-GR" sz="3200" b="1" dirty="0" smtClean="0">
                <a:solidFill>
                  <a:srgbClr val="002060"/>
                </a:solidFill>
                <a:latin typeface="Book Antiqua" pitchFamily="18" charset="0"/>
                <a:ea typeface="Calibri"/>
                <a:cs typeface="Times New Roman"/>
              </a:rPr>
              <a:t>γχρονος.</a:t>
            </a:r>
            <a:endParaRPr lang="el-GR" sz="3200" dirty="0">
              <a:solidFill>
                <a:srgbClr val="002060"/>
              </a:solidFill>
              <a:latin typeface="Book Antiqu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1295400"/>
          </a:xfrm>
        </p:spPr>
        <p:txBody>
          <a:bodyPr>
            <a:noAutofit/>
          </a:bodyPr>
          <a:lstStyle/>
          <a:p>
            <a:pPr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Εάν η Ψυχή έπαυε να είναι αυτό που είναι, τότε τι θα γινότανε, ρωτάει ο Πλωτῖνος;</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152400" y="1524000"/>
            <a:ext cx="3505200" cy="685799"/>
          </a:xfrm>
        </p:spPr>
        <p:txBody>
          <a:bodyPr>
            <a:noAutofit/>
          </a:bodyPr>
          <a:lstStyle/>
          <a:p>
            <a:pPr algn="ctr">
              <a:spcBef>
                <a:spcPts val="0"/>
              </a:spcBef>
              <a:buNone/>
            </a:pP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Θα σταματούσε ο χρόνος!</a:t>
            </a:r>
            <a:endParaRPr lang="el-GR" sz="3600"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4648200" y="1531203"/>
            <a:ext cx="4724400" cy="830997"/>
          </a:xfrm>
          <a:prstGeom prst="rect">
            <a:avLst/>
          </a:prstGeom>
        </p:spPr>
        <p:txBody>
          <a:bodyPr wrap="square">
            <a:spAutoFit/>
          </a:bodyPr>
          <a:lstStyle/>
          <a:p>
            <a:pPr algn="just"/>
            <a:r>
              <a:rPr lang="el-GR" sz="2400" u="sng" dirty="0" smtClean="0">
                <a:solidFill>
                  <a:srgbClr val="002060"/>
                </a:solidFill>
                <a:latin typeface="Book Antiqua" pitchFamily="18" charset="0"/>
                <a:ea typeface="Calibri"/>
                <a:cs typeface="Times New Roman"/>
              </a:rPr>
              <a:t>Γιατί όμως δε θα είχαμε χρόνο</a:t>
            </a:r>
            <a:r>
              <a:rPr lang="el-GR" sz="2400" dirty="0" smtClean="0">
                <a:solidFill>
                  <a:srgbClr val="002060"/>
                </a:solidFill>
                <a:latin typeface="Book Antiqua" pitchFamily="18" charset="0"/>
                <a:ea typeface="Calibri"/>
                <a:cs typeface="Times New Roman"/>
              </a:rPr>
              <a:t>; </a:t>
            </a:r>
          </a:p>
          <a:p>
            <a:pPr algn="just"/>
            <a:r>
              <a:rPr lang="el-GR" sz="2400" b="1" dirty="0" smtClean="0">
                <a:solidFill>
                  <a:srgbClr val="002060"/>
                </a:solidFill>
                <a:latin typeface="Book Antiqua" pitchFamily="18" charset="0"/>
                <a:ea typeface="Calibri"/>
                <a:cs typeface="Times New Roman"/>
              </a:rPr>
              <a:t>Γιατί δε θα είχαμε Ψυχή. </a:t>
            </a:r>
            <a:r>
              <a:rPr lang="el-GR" sz="2400" dirty="0" smtClean="0">
                <a:solidFill>
                  <a:srgbClr val="002060"/>
                </a:solidFill>
                <a:latin typeface="Book Antiqua" pitchFamily="18" charset="0"/>
                <a:ea typeface="Calibri"/>
                <a:cs typeface="Times New Roman"/>
              </a:rPr>
              <a:t>  </a:t>
            </a:r>
            <a:endParaRPr lang="el-GR" sz="2400" dirty="0">
              <a:solidFill>
                <a:srgbClr val="002060"/>
              </a:solidFill>
              <a:latin typeface="Book Antiqua" pitchFamily="18" charset="0"/>
            </a:endParaRPr>
          </a:p>
        </p:txBody>
      </p:sp>
      <p:sp>
        <p:nvSpPr>
          <p:cNvPr id="5" name="4 - Ορθογώνιο"/>
          <p:cNvSpPr/>
          <p:nvPr/>
        </p:nvSpPr>
        <p:spPr>
          <a:xfrm>
            <a:off x="990600" y="2819400"/>
            <a:ext cx="7924800" cy="1508105"/>
          </a:xfrm>
          <a:prstGeom prst="rect">
            <a:avLst/>
          </a:prstGeom>
        </p:spPr>
        <p:txBody>
          <a:bodyPr wrap="square">
            <a:spAutoFit/>
          </a:bodyPr>
          <a:lstStyle/>
          <a:p>
            <a:pPr algn="just"/>
            <a:r>
              <a:rPr lang="el-GR" sz="2300" dirty="0" smtClean="0">
                <a:solidFill>
                  <a:srgbClr val="002060"/>
                </a:solidFill>
                <a:latin typeface="Book Antiqua" pitchFamily="18" charset="0"/>
                <a:ea typeface="Calibri"/>
                <a:cs typeface="Times New Roman"/>
              </a:rPr>
              <a:t>Η Ψυχή είναι χρονική με την έννοια ότι συνιστά τον χρόνο, δεν είναι </a:t>
            </a:r>
            <a:r>
              <a:rPr lang="el-GR" sz="2300" dirty="0" err="1" smtClean="0">
                <a:solidFill>
                  <a:srgbClr val="002060"/>
                </a:solidFill>
                <a:latin typeface="Book Antiqua" pitchFamily="18" charset="0"/>
                <a:ea typeface="Calibri"/>
              </a:rPr>
              <a:t>ἔ</a:t>
            </a:r>
            <a:r>
              <a:rPr lang="el-GR" sz="2300" dirty="0" err="1" smtClean="0">
                <a:solidFill>
                  <a:srgbClr val="002060"/>
                </a:solidFill>
                <a:latin typeface="Book Antiqua" pitchFamily="18" charset="0"/>
                <a:ea typeface="Calibri"/>
                <a:cs typeface="Times New Roman"/>
              </a:rPr>
              <a:t>γχρονη</a:t>
            </a:r>
            <a:r>
              <a:rPr lang="el-GR" sz="2300" dirty="0" smtClean="0">
                <a:solidFill>
                  <a:srgbClr val="002060"/>
                </a:solidFill>
                <a:latin typeface="Book Antiqua" pitchFamily="18" charset="0"/>
                <a:ea typeface="Calibri"/>
                <a:cs typeface="Times New Roman"/>
              </a:rPr>
              <a:t>, δε βρίσκεται μέσα στον χρόνο, το σύμπαν βρίσκεται μέσα στον χρόνο, υπόκειται στον χρόνο. Η Ψυχή είναι η ίδια χρόνος.</a:t>
            </a:r>
            <a:endParaRPr lang="el-GR" sz="2300" dirty="0">
              <a:solidFill>
                <a:srgbClr val="002060"/>
              </a:solidFill>
              <a:latin typeface="Book Antiqua" pitchFamily="18" charset="0"/>
            </a:endParaRPr>
          </a:p>
        </p:txBody>
      </p:sp>
      <p:sp>
        <p:nvSpPr>
          <p:cNvPr id="6" name="5 - Ορθογώνιο"/>
          <p:cNvSpPr/>
          <p:nvPr/>
        </p:nvSpPr>
        <p:spPr>
          <a:xfrm>
            <a:off x="990600" y="4419600"/>
            <a:ext cx="7924800" cy="2277547"/>
          </a:xfrm>
          <a:prstGeom prst="rect">
            <a:avLst/>
          </a:prstGeom>
        </p:spPr>
        <p:txBody>
          <a:bodyPr wrap="square">
            <a:spAutoFit/>
          </a:bodyPr>
          <a:lstStyle/>
          <a:p>
            <a:pPr algn="just"/>
            <a:r>
              <a:rPr lang="el-GR" sz="2300" dirty="0" smtClean="0">
                <a:solidFill>
                  <a:srgbClr val="002060"/>
                </a:solidFill>
                <a:latin typeface="Book Antiqua" pitchFamily="18" charset="0"/>
                <a:ea typeface="Calibri"/>
                <a:cs typeface="Times New Roman"/>
              </a:rPr>
              <a:t>Η Ψυχή δεν υπάρχει ως Ψυχή άσχετα από τη δημιουργία του α</a:t>
            </a:r>
            <a:r>
              <a:rPr lang="el-GR" sz="2300" dirty="0" smtClean="0">
                <a:solidFill>
                  <a:srgbClr val="002060"/>
                </a:solidFill>
                <a:latin typeface="Book Antiqua" pitchFamily="18" charset="0"/>
                <a:ea typeface="Calibri"/>
              </a:rPr>
              <a:t>ἰ</a:t>
            </a:r>
            <a:r>
              <a:rPr lang="el-GR" sz="2300" dirty="0" smtClean="0">
                <a:solidFill>
                  <a:srgbClr val="002060"/>
                </a:solidFill>
                <a:latin typeface="Book Antiqua" pitchFamily="18" charset="0"/>
                <a:ea typeface="Calibri"/>
                <a:cs typeface="Times New Roman"/>
              </a:rPr>
              <a:t>σθητο</a:t>
            </a:r>
            <a:r>
              <a:rPr lang="el-GR" sz="2300" dirty="0" smtClean="0">
                <a:solidFill>
                  <a:srgbClr val="002060"/>
                </a:solidFill>
                <a:latin typeface="Book Antiqua" pitchFamily="18" charset="0"/>
                <a:ea typeface="Calibri"/>
              </a:rPr>
              <a:t>ῦ</a:t>
            </a:r>
            <a:r>
              <a:rPr lang="el-GR" sz="2300" dirty="0" smtClean="0">
                <a:solidFill>
                  <a:srgbClr val="002060"/>
                </a:solidFill>
                <a:latin typeface="Book Antiqua" pitchFamily="18" charset="0"/>
                <a:ea typeface="Calibri"/>
                <a:cs typeface="Times New Roman"/>
              </a:rPr>
              <a:t> κόσμου. Παράγει τον </a:t>
            </a:r>
            <a:r>
              <a:rPr lang="el-GR" sz="2300" dirty="0" smtClean="0">
                <a:solidFill>
                  <a:srgbClr val="002060"/>
                </a:solidFill>
                <a:latin typeface="Book Antiqua" pitchFamily="18" charset="0"/>
                <a:ea typeface="Calibri"/>
              </a:rPr>
              <a:t>ἑ</a:t>
            </a:r>
            <a:r>
              <a:rPr lang="el-GR" sz="2300" dirty="0" smtClean="0">
                <a:solidFill>
                  <a:srgbClr val="002060"/>
                </a:solidFill>
                <a:latin typeface="Book Antiqua" pitchFamily="18" charset="0"/>
                <a:ea typeface="Calibri"/>
                <a:cs typeface="Times New Roman"/>
              </a:rPr>
              <a:t>αυτό της ως Ψυχή και την ώρα που παράγει τον </a:t>
            </a:r>
            <a:r>
              <a:rPr lang="el-GR" sz="2300" dirty="0" smtClean="0">
                <a:solidFill>
                  <a:srgbClr val="002060"/>
                </a:solidFill>
                <a:latin typeface="Book Antiqua" pitchFamily="18" charset="0"/>
                <a:ea typeface="Calibri"/>
              </a:rPr>
              <a:t>ἑ</a:t>
            </a:r>
            <a:r>
              <a:rPr lang="el-GR" sz="2300" dirty="0" smtClean="0">
                <a:solidFill>
                  <a:srgbClr val="002060"/>
                </a:solidFill>
                <a:latin typeface="Book Antiqua" pitchFamily="18" charset="0"/>
                <a:ea typeface="Calibri"/>
                <a:cs typeface="Times New Roman"/>
              </a:rPr>
              <a:t>αυτό της ως Ψυχή, δηλαδή ως χρόνο, παράγει και τον α</a:t>
            </a:r>
            <a:r>
              <a:rPr lang="el-GR" sz="2300" dirty="0" smtClean="0">
                <a:solidFill>
                  <a:srgbClr val="002060"/>
                </a:solidFill>
                <a:latin typeface="Book Antiqua" pitchFamily="18" charset="0"/>
                <a:ea typeface="Calibri"/>
              </a:rPr>
              <a:t>ἰ</a:t>
            </a:r>
            <a:r>
              <a:rPr lang="el-GR" sz="2300" dirty="0" smtClean="0">
                <a:solidFill>
                  <a:srgbClr val="002060"/>
                </a:solidFill>
                <a:latin typeface="Book Antiqua" pitchFamily="18" charset="0"/>
                <a:ea typeface="Calibri"/>
                <a:cs typeface="Times New Roman"/>
              </a:rPr>
              <a:t>σθητό κόσμο. </a:t>
            </a:r>
          </a:p>
          <a:p>
            <a:pPr algn="just"/>
            <a:endParaRPr lang="el-GR" sz="400" dirty="0" smtClean="0">
              <a:solidFill>
                <a:srgbClr val="002060"/>
              </a:solidFill>
              <a:latin typeface="Book Antiqua" pitchFamily="18" charset="0"/>
              <a:ea typeface="Calibri"/>
              <a:cs typeface="Times New Roman"/>
            </a:endParaRPr>
          </a:p>
          <a:p>
            <a:pPr algn="just"/>
            <a:r>
              <a:rPr lang="el-GR" sz="23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Αλλιώς, δεν υπάρχει κάποια διαφορά ανάμεσα στην Ψυχή και στον Νο</a:t>
            </a:r>
            <a:r>
              <a:rPr lang="el-GR" sz="2300" b="1" dirty="0" smtClean="0">
                <a:solidFill>
                  <a:srgbClr val="002060"/>
                </a:solidFill>
                <a:effectLst>
                  <a:outerShdw blurRad="38100" dist="38100" dir="2700000" algn="tl">
                    <a:srgbClr val="000000">
                      <a:alpha val="43137"/>
                    </a:srgbClr>
                  </a:outerShdw>
                </a:effectLst>
                <a:latin typeface="Book Antiqua" pitchFamily="18" charset="0"/>
                <a:ea typeface="Calibri"/>
              </a:rPr>
              <a:t>ῦ</a:t>
            </a:r>
            <a:r>
              <a:rPr lang="el-GR" sz="23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2300" b="1" dirty="0">
              <a:solidFill>
                <a:srgbClr val="002060"/>
              </a:solidFill>
              <a:effectLst>
                <a:outerShdw blurRad="38100" dist="38100" dir="2700000" algn="tl">
                  <a:srgbClr val="000000">
                    <a:alpha val="43137"/>
                  </a:srgbClr>
                </a:outerShdw>
              </a:effectLst>
              <a:latin typeface="Book Antiqua" pitchFamily="18" charset="0"/>
            </a:endParaRPr>
          </a:p>
        </p:txBody>
      </p:sp>
      <p:pic>
        <p:nvPicPr>
          <p:cNvPr id="7" name="78 - Εικόνα" descr="3534516458_48e4e8595f_b.jpg"/>
          <p:cNvPicPr/>
          <p:nvPr/>
        </p:nvPicPr>
        <p:blipFill>
          <a:blip r:embed="rId2" cstate="print">
            <a:duotone>
              <a:prstClr val="black"/>
              <a:srgbClr val="00B050">
                <a:tint val="45000"/>
                <a:satMod val="400000"/>
              </a:srgbClr>
            </a:duotone>
          </a:blip>
          <a:stretch>
            <a:fillRect/>
          </a:stretch>
        </p:blipFill>
        <p:spPr>
          <a:xfrm>
            <a:off x="3886200" y="1524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AutoShape 1"/>
          <p:cNvSpPr>
            <a:spLocks noChangeArrowheads="1"/>
          </p:cNvSpPr>
          <p:nvPr/>
        </p:nvSpPr>
        <p:spPr bwMode="auto">
          <a:xfrm>
            <a:off x="0" y="28194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
        <p:nvSpPr>
          <p:cNvPr id="9" name="AutoShape 1"/>
          <p:cNvSpPr>
            <a:spLocks noChangeArrowheads="1"/>
          </p:cNvSpPr>
          <p:nvPr/>
        </p:nvSpPr>
        <p:spPr bwMode="auto">
          <a:xfrm>
            <a:off x="0" y="44196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905000"/>
            <a:ext cx="8686800" cy="1828800"/>
          </a:xfrm>
        </p:spPr>
        <p:txBody>
          <a:bodyPr>
            <a:normAutofit/>
          </a:bodyPr>
          <a:lstStyle/>
          <a:p>
            <a:pPr marL="0" indent="0" algn="just">
              <a:buNone/>
            </a:pPr>
            <a:r>
              <a:rPr lang="el-GR" b="1" dirty="0" smtClean="0">
                <a:solidFill>
                  <a:srgbClr val="002060"/>
                </a:solidFill>
                <a:latin typeface="Book Antiqua" pitchFamily="18" charset="0"/>
                <a:ea typeface="Calibri"/>
                <a:cs typeface="Times New Roman"/>
              </a:rPr>
              <a:t>Η Ψυχή είναι η ίδια η μετάβαση από την </a:t>
            </a:r>
            <a:r>
              <a:rPr lang="el-GR" b="1" dirty="0" smtClean="0">
                <a:solidFill>
                  <a:srgbClr val="002060"/>
                </a:solidFill>
                <a:latin typeface="Book Antiqua" pitchFamily="18" charset="0"/>
                <a:ea typeface="Calibri"/>
              </a:rPr>
              <a:t>ἐ</a:t>
            </a:r>
            <a:r>
              <a:rPr lang="el-GR" b="1" dirty="0" smtClean="0">
                <a:solidFill>
                  <a:srgbClr val="002060"/>
                </a:solidFill>
                <a:latin typeface="Book Antiqua" pitchFamily="18" charset="0"/>
                <a:ea typeface="Calibri"/>
                <a:cs typeface="Times New Roman"/>
              </a:rPr>
              <a:t>σωτερικότητα του Νο</a:t>
            </a:r>
            <a:r>
              <a:rPr lang="el-GR" b="1" dirty="0" smtClean="0">
                <a:solidFill>
                  <a:srgbClr val="002060"/>
                </a:solidFill>
                <a:latin typeface="Book Antiqua" pitchFamily="18" charset="0"/>
                <a:ea typeface="Calibri"/>
              </a:rPr>
              <a:t>ῦ</a:t>
            </a:r>
            <a:r>
              <a:rPr lang="el-GR" b="1" dirty="0" smtClean="0">
                <a:solidFill>
                  <a:srgbClr val="002060"/>
                </a:solidFill>
                <a:latin typeface="Book Antiqua" pitchFamily="18" charset="0"/>
                <a:ea typeface="Calibri"/>
                <a:cs typeface="Times New Roman"/>
              </a:rPr>
              <a:t> στην </a:t>
            </a:r>
            <a:r>
              <a:rPr lang="el-GR" b="1" dirty="0" smtClean="0">
                <a:solidFill>
                  <a:srgbClr val="002060"/>
                </a:solidFill>
                <a:latin typeface="Book Antiqua" pitchFamily="18" charset="0"/>
                <a:ea typeface="Calibri"/>
              </a:rPr>
              <a:t>ἐ</a:t>
            </a:r>
            <a:r>
              <a:rPr lang="el-GR" b="1" dirty="0" smtClean="0">
                <a:solidFill>
                  <a:srgbClr val="002060"/>
                </a:solidFill>
                <a:latin typeface="Book Antiqua" pitchFamily="18" charset="0"/>
                <a:ea typeface="Calibri"/>
                <a:cs typeface="Times New Roman"/>
              </a:rPr>
              <a:t>ξωτερικότητα του α</a:t>
            </a:r>
            <a:r>
              <a:rPr lang="el-GR" b="1" dirty="0" smtClean="0">
                <a:solidFill>
                  <a:srgbClr val="002060"/>
                </a:solidFill>
                <a:latin typeface="Book Antiqua" pitchFamily="18" charset="0"/>
                <a:ea typeface="Calibri"/>
              </a:rPr>
              <a:t>ἰ</a:t>
            </a:r>
            <a:r>
              <a:rPr lang="el-GR" b="1" dirty="0" smtClean="0">
                <a:solidFill>
                  <a:srgbClr val="002060"/>
                </a:solidFill>
                <a:latin typeface="Book Antiqua" pitchFamily="18" charset="0"/>
                <a:ea typeface="Calibri"/>
                <a:cs typeface="Times New Roman"/>
              </a:rPr>
              <a:t>σθητο</a:t>
            </a:r>
            <a:r>
              <a:rPr lang="el-GR" b="1" dirty="0" smtClean="0">
                <a:solidFill>
                  <a:srgbClr val="002060"/>
                </a:solidFill>
                <a:latin typeface="Book Antiqua" pitchFamily="18" charset="0"/>
                <a:ea typeface="Calibri"/>
              </a:rPr>
              <a:t>ῦ</a:t>
            </a:r>
            <a:r>
              <a:rPr lang="el-GR" b="1" dirty="0" smtClean="0">
                <a:solidFill>
                  <a:srgbClr val="002060"/>
                </a:solidFill>
                <a:latin typeface="Book Antiqua" pitchFamily="18" charset="0"/>
                <a:ea typeface="Calibri"/>
                <a:cs typeface="Times New Roman"/>
              </a:rPr>
              <a:t> κόσμου</a:t>
            </a:r>
            <a:r>
              <a:rPr lang="el-GR" dirty="0" smtClean="0">
                <a:solidFill>
                  <a:srgbClr val="002060"/>
                </a:solidFill>
                <a:latin typeface="Book Antiqua" pitchFamily="18" charset="0"/>
                <a:ea typeface="Calibri"/>
                <a:cs typeface="Times New Roman"/>
              </a:rPr>
              <a:t>.</a:t>
            </a:r>
            <a:endParaRPr lang="el-GR" dirty="0">
              <a:solidFill>
                <a:srgbClr val="002060"/>
              </a:solidFill>
              <a:latin typeface="Book Antiqua" pitchFamily="18" charset="0"/>
            </a:endParaRPr>
          </a:p>
        </p:txBody>
      </p:sp>
      <p:sp>
        <p:nvSpPr>
          <p:cNvPr id="4" name="3 - Ορθογώνιο"/>
          <p:cNvSpPr/>
          <p:nvPr/>
        </p:nvSpPr>
        <p:spPr>
          <a:xfrm>
            <a:off x="228600" y="3657600"/>
            <a:ext cx="8686800" cy="2554545"/>
          </a:xfrm>
          <a:prstGeom prst="rect">
            <a:avLst/>
          </a:prstGeom>
        </p:spPr>
        <p:txBody>
          <a:bodyPr wrap="square">
            <a:spAutoFit/>
          </a:bodyPr>
          <a:lstStyle/>
          <a:p>
            <a:pPr algn="just"/>
            <a:r>
              <a:rPr lang="el-GR" sz="3200" b="1" dirty="0" smtClean="0">
                <a:solidFill>
                  <a:srgbClr val="C00000"/>
                </a:solidFill>
                <a:effectLst>
                  <a:outerShdw blurRad="38100" dist="38100" dir="2700000" algn="tl">
                    <a:srgbClr val="000000">
                      <a:alpha val="43137"/>
                    </a:srgbClr>
                  </a:outerShdw>
                </a:effectLst>
                <a:latin typeface="Book Antiqua" pitchFamily="18" charset="0"/>
              </a:rPr>
              <a:t>Στην πραγματικότητα η Ψυχή είναι ο χρόνος, γιατί η Ψυχή είναι διαφορά του ἑαυτοῦ της από την αἰωνιότητα. </a:t>
            </a:r>
          </a:p>
          <a:p>
            <a:pPr algn="just"/>
            <a:endParaRPr lang="el-GR" sz="3200" b="1" dirty="0" smtClean="0">
              <a:solidFill>
                <a:srgbClr val="C00000"/>
              </a:solidFill>
              <a:effectLst>
                <a:outerShdw blurRad="38100" dist="38100" dir="2700000" algn="tl">
                  <a:srgbClr val="000000">
                    <a:alpha val="43137"/>
                  </a:srgbClr>
                </a:outerShdw>
              </a:effectLst>
              <a:latin typeface="Book Antiqua" pitchFamily="18" charset="0"/>
            </a:endParaRPr>
          </a:p>
          <a:p>
            <a:pPr algn="ctr"/>
            <a:r>
              <a:rPr lang="el-GR" sz="3200" b="1" dirty="0" smtClean="0">
                <a:solidFill>
                  <a:srgbClr val="C00000"/>
                </a:solidFill>
                <a:effectLst>
                  <a:outerShdw blurRad="38100" dist="38100" dir="2700000" algn="tl">
                    <a:srgbClr val="000000">
                      <a:alpha val="43137"/>
                    </a:srgbClr>
                  </a:outerShdw>
                </a:effectLst>
                <a:latin typeface="Book Antiqua" pitchFamily="18" charset="0"/>
              </a:rPr>
              <a:t>Αυτή τη διαφορά τη λέμε χρόνο.</a:t>
            </a:r>
            <a:endParaRPr lang="el-GR" sz="3200" dirty="0">
              <a:solidFill>
                <a:srgbClr val="C00000"/>
              </a:solidFill>
              <a:effectLst>
                <a:outerShdw blurRad="38100" dist="38100" dir="2700000" algn="tl">
                  <a:srgbClr val="000000">
                    <a:alpha val="43137"/>
                  </a:srgbClr>
                </a:outerShdw>
              </a:effectLst>
              <a:latin typeface="Book Antiqua" pitchFamily="18" charset="0"/>
            </a:endParaRPr>
          </a:p>
        </p:txBody>
      </p:sp>
      <p:sp>
        <p:nvSpPr>
          <p:cNvPr id="5" name="1 - Τίτλος"/>
          <p:cNvSpPr>
            <a:spLocks noGrp="1"/>
          </p:cNvSpPr>
          <p:nvPr>
            <p:ph type="title"/>
          </p:nvPr>
        </p:nvSpPr>
        <p:spPr>
          <a:xfrm>
            <a:off x="228600" y="381000"/>
            <a:ext cx="8686800" cy="1143000"/>
          </a:xfrm>
        </p:spPr>
        <p:txBody>
          <a:bodyPr>
            <a:noAutofit/>
          </a:bodyPr>
          <a:lstStyle/>
          <a:p>
            <a:pPr algn="just"/>
            <a:r>
              <a:rPr lang="el-GR" sz="3100" b="1" dirty="0" smtClean="0">
                <a:solidFill>
                  <a:srgbClr val="C00000"/>
                </a:solidFill>
                <a:effectLst>
                  <a:outerShdw blurRad="50800" dist="38100" algn="tr" rotWithShape="0">
                    <a:prstClr val="black">
                      <a:alpha val="40000"/>
                    </a:prstClr>
                  </a:outerShdw>
                </a:effectLst>
                <a:latin typeface="Book Antiqua" pitchFamily="18" charset="0"/>
              </a:rPr>
              <a:t>Η Ψυχή ως η ίδια η μετάβαση από την ἐσωτερικότητα του Νοῦ στην ἐξωτερικότητα του αἰσθητοῦ κόσμου</a:t>
            </a:r>
            <a:endParaRPr lang="el-GR" sz="3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325562"/>
          </a:xfrm>
        </p:spPr>
        <p:txBody>
          <a:bodyPr>
            <a:noAutofit/>
          </a:bodyPr>
          <a:lstStyle/>
          <a:p>
            <a:pPr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Άρα, τι είναι οι διάφορες κινήσεις που είχαμε νομίσει παλαιότερα ότι είναι ο χρόνος;</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4" name="3 - Θέση περιεχομένου"/>
          <p:cNvPicPr>
            <a:picLocks noGrp="1"/>
          </p:cNvPicPr>
          <p:nvPr>
            <p:ph idx="1"/>
          </p:nvPr>
        </p:nvPicPr>
        <p:blipFill>
          <a:blip r:embed="rId2" cstate="print">
            <a:lum contrast="10000"/>
          </a:blip>
          <a:srcRect l="38022" t="27684" r="33476" b="40288"/>
          <a:stretch>
            <a:fillRect/>
          </a:stretch>
        </p:blipFill>
        <p:spPr bwMode="auto">
          <a:xfrm>
            <a:off x="2133600" y="1752600"/>
            <a:ext cx="4861682"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ἡμέρα → μέτρο του χρόνου, όχι της κίνησης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4" name="3 - Ορθογώνιο"/>
          <p:cNvSpPr/>
          <p:nvPr/>
        </p:nvSpPr>
        <p:spPr>
          <a:xfrm>
            <a:off x="228600" y="1828800"/>
            <a:ext cx="8686800" cy="523220"/>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Τώρα, </a:t>
            </a:r>
            <a:r>
              <a:rPr lang="el-GR" sz="2800" u="sng" dirty="0" smtClean="0">
                <a:solidFill>
                  <a:srgbClr val="002060"/>
                </a:solidFill>
                <a:latin typeface="Book Antiqua" pitchFamily="18" charset="0"/>
                <a:ea typeface="Calibri"/>
                <a:cs typeface="Times New Roman"/>
              </a:rPr>
              <a:t>τι είναι η </a:t>
            </a:r>
            <a:r>
              <a:rPr lang="el-GR" sz="2800" u="sng" dirty="0" smtClean="0">
                <a:solidFill>
                  <a:srgbClr val="002060"/>
                </a:solidFill>
                <a:latin typeface="Book Antiqua" pitchFamily="18" charset="0"/>
                <a:ea typeface="Calibri"/>
              </a:rPr>
              <a:t>ἡ</a:t>
            </a:r>
            <a:r>
              <a:rPr lang="el-GR" sz="2800" u="sng" dirty="0" smtClean="0">
                <a:solidFill>
                  <a:srgbClr val="002060"/>
                </a:solidFill>
                <a:latin typeface="Book Antiqua" pitchFamily="18" charset="0"/>
                <a:ea typeface="Calibri"/>
                <a:cs typeface="Times New Roman"/>
              </a:rPr>
              <a:t>μ</a:t>
            </a:r>
            <a:r>
              <a:rPr lang="el-GR" sz="2800" u="sng" dirty="0" smtClean="0">
                <a:solidFill>
                  <a:srgbClr val="002060"/>
                </a:solidFill>
                <a:latin typeface="Book Antiqua" pitchFamily="18" charset="0"/>
                <a:ea typeface="Calibri"/>
              </a:rPr>
              <a:t>έ</a:t>
            </a:r>
            <a:r>
              <a:rPr lang="el-GR" sz="2800" u="sng" dirty="0" smtClean="0">
                <a:solidFill>
                  <a:srgbClr val="002060"/>
                </a:solidFill>
                <a:latin typeface="Book Antiqua" pitchFamily="18" charset="0"/>
                <a:ea typeface="Calibri"/>
                <a:cs typeface="Times New Roman"/>
              </a:rPr>
              <a:t>ρα</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pic>
        <p:nvPicPr>
          <p:cNvPr id="5" name="4 - Εικόνα"/>
          <p:cNvPicPr/>
          <p:nvPr/>
        </p:nvPicPr>
        <p:blipFill>
          <a:blip r:embed="rId2" cstate="print">
            <a:lum contrast="10000"/>
          </a:blip>
          <a:srcRect l="19087" t="33710" r="27142" b="35584"/>
          <a:stretch>
            <a:fillRect/>
          </a:stretch>
        </p:blipFill>
        <p:spPr bwMode="auto">
          <a:xfrm>
            <a:off x="457200" y="2590800"/>
            <a:ext cx="8077200"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p:nvPr/>
        </p:nvPicPr>
        <p:blipFill>
          <a:blip r:embed="rId2" cstate="print">
            <a:lum contrast="10000"/>
          </a:blip>
          <a:srcRect l="24364" t="20161" r="18948" b="56474"/>
          <a:stretch>
            <a:fillRect/>
          </a:stretch>
        </p:blipFill>
        <p:spPr bwMode="auto">
          <a:xfrm>
            <a:off x="1219200" y="1524000"/>
            <a:ext cx="7315200" cy="3007581"/>
          </a:xfrm>
          <a:prstGeom prst="rect">
            <a:avLst/>
          </a:prstGeom>
          <a:noFill/>
          <a:ln w="9525">
            <a:noFill/>
            <a:miter lim="800000"/>
            <a:headEnd/>
            <a:tailEnd/>
          </a:ln>
        </p:spPr>
      </p:pic>
      <p:sp>
        <p:nvSpPr>
          <p:cNvPr id="5" name="4 - Ορθογώνιο"/>
          <p:cNvSpPr/>
          <p:nvPr/>
        </p:nvSpPr>
        <p:spPr>
          <a:xfrm>
            <a:off x="228600" y="4694872"/>
            <a:ext cx="8686800" cy="1477328"/>
          </a:xfrm>
          <a:prstGeom prst="rect">
            <a:avLst/>
          </a:prstGeom>
        </p:spPr>
        <p:txBody>
          <a:bodyPr wrap="square">
            <a:spAutoFit/>
          </a:bodyPr>
          <a:lstStyle/>
          <a:p>
            <a:pPr algn="just"/>
            <a:r>
              <a:rPr lang="el-GR" sz="30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Δεν είναι ο χρόνος μέτρο ως χρονικό διάστημα της κίνησης, αλλά το χρονικό διάστημα της κίνησης είναι μέτρο του χρόνου!</a:t>
            </a:r>
            <a:endParaRPr lang="el-GR" sz="3000" dirty="0">
              <a:solidFill>
                <a:srgbClr val="002060"/>
              </a:solidFill>
              <a:effectLst>
                <a:outerShdw blurRad="38100" dist="38100" dir="2700000" algn="tl">
                  <a:srgbClr val="000000">
                    <a:alpha val="43137"/>
                  </a:srgbClr>
                </a:outerShdw>
              </a:effectLst>
              <a:latin typeface="Book Antiqua" pitchFamily="18" charset="0"/>
            </a:endParaRPr>
          </a:p>
        </p:txBody>
      </p:sp>
      <p:sp>
        <p:nvSpPr>
          <p:cNvPr id="7" name="1 - Τίτλος"/>
          <p:cNvSpPr>
            <a:spLocks noGrp="1"/>
          </p:cNvSpPr>
          <p:nvPr>
            <p:ph type="title"/>
          </p:nvPr>
        </p:nvSpPr>
        <p:spPr>
          <a:xfrm>
            <a:off x="228600" y="427038"/>
            <a:ext cx="8686800" cy="868362"/>
          </a:xfrm>
        </p:spPr>
        <p:txBody>
          <a:bodyPr>
            <a:noAutofit/>
          </a:bodyPr>
          <a:lstStyle/>
          <a:p>
            <a:pPr algn="just"/>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χρόνος ≠ χρονικό διάστημα της κίνησης</a:t>
            </a:r>
            <a:r>
              <a:rPr lang="el-GR" sz="3600" dirty="0" smtClean="0">
                <a:solidFill>
                  <a:srgbClr val="C00000"/>
                </a:solidFill>
                <a:effectLst>
                  <a:outerShdw blurRad="38100" dist="38100" dir="2700000" algn="tl">
                    <a:srgbClr val="000000">
                      <a:alpha val="43137"/>
                    </a:srgbClr>
                  </a:outerShdw>
                </a:effectLst>
                <a:latin typeface="Book Antiqua" pitchFamily="18" charset="0"/>
              </a:rPr>
              <a:t/>
            </a:r>
            <a:br>
              <a:rPr lang="el-GR" sz="3600" dirty="0" smtClean="0">
                <a:solidFill>
                  <a:srgbClr val="C00000"/>
                </a:solidFill>
                <a:effectLst>
                  <a:outerShdw blurRad="38100" dist="38100" dir="2700000" algn="tl">
                    <a:srgbClr val="000000">
                      <a:alpha val="43137"/>
                    </a:srgbClr>
                  </a:outerShdw>
                </a:effectLst>
                <a:latin typeface="Book Antiqua" pitchFamily="18" charset="0"/>
              </a:rPr>
            </a:br>
            <a:endParaRPr lang="el-GR" sz="36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524000"/>
            <a:ext cx="8686800" cy="2057400"/>
          </a:xfrm>
        </p:spPr>
        <p:txBody>
          <a:bodyPr>
            <a:normAutofit/>
          </a:bodyPr>
          <a:lstStyle/>
          <a:p>
            <a:pPr marL="0" indent="0" algn="just">
              <a:buNone/>
            </a:pPr>
            <a:r>
              <a:rPr lang="el-GR" sz="2500" dirty="0" smtClean="0">
                <a:solidFill>
                  <a:srgbClr val="002060"/>
                </a:solidFill>
                <a:latin typeface="Book Antiqua"/>
                <a:ea typeface="Calibri"/>
                <a:cs typeface="Times New Roman"/>
              </a:rPr>
              <a:t>Δεχόμαστε κάτι που είναι προφανές ότι αυτό που μετράει την κίνηση του σύμπαντος είναι το χρονικό διάστημα, αλλά το χρονικό διάστημα δεν είναι ο χρόνος, είναι αυτό που αποτελεί μέτρο του χρόνου με την έννοια ότι μάς φανερώνει την ύπαρξη του χρόνου.</a:t>
            </a:r>
            <a:endParaRPr lang="el-GR" sz="2500" dirty="0">
              <a:solidFill>
                <a:srgbClr val="002060"/>
              </a:solidFill>
            </a:endParaRPr>
          </a:p>
        </p:txBody>
      </p:sp>
      <p:sp>
        <p:nvSpPr>
          <p:cNvPr id="4" name="3 - Ορθογώνιο"/>
          <p:cNvSpPr/>
          <p:nvPr/>
        </p:nvSpPr>
        <p:spPr>
          <a:xfrm>
            <a:off x="228600" y="3505200"/>
            <a:ext cx="8686800" cy="954107"/>
          </a:xfrm>
          <a:prstGeom prst="rect">
            <a:avLst/>
          </a:prstGeom>
        </p:spPr>
        <p:txBody>
          <a:bodyPr wrap="square">
            <a:spAutoFit/>
          </a:bodyPr>
          <a:lstStyle/>
          <a:p>
            <a:pPr marL="622300" indent="-622300" algn="just">
              <a:buBlip>
                <a:blip r:embed="rId2"/>
              </a:buBlip>
            </a:pPr>
            <a:r>
              <a:rPr lang="el-GR" sz="2800" b="1" dirty="0" smtClean="0">
                <a:solidFill>
                  <a:srgbClr val="002060"/>
                </a:solidFill>
                <a:latin typeface="Book Antiqua"/>
                <a:ea typeface="Calibri"/>
                <a:cs typeface="Times New Roman"/>
              </a:rPr>
              <a:t>Η κίνηση μάς οδηγεί στο να αντιληφθούμε το πέρασμα του χρόνου,</a:t>
            </a:r>
            <a:endParaRPr lang="el-GR" sz="2800" dirty="0">
              <a:solidFill>
                <a:srgbClr val="002060"/>
              </a:solidFill>
            </a:endParaRPr>
          </a:p>
        </p:txBody>
      </p:sp>
      <p:sp>
        <p:nvSpPr>
          <p:cNvPr id="5" name="4 - Ορθογώνιο"/>
          <p:cNvSpPr/>
          <p:nvPr/>
        </p:nvSpPr>
        <p:spPr>
          <a:xfrm>
            <a:off x="228600" y="4456093"/>
            <a:ext cx="8686800" cy="954107"/>
          </a:xfrm>
          <a:prstGeom prst="rect">
            <a:avLst/>
          </a:prstGeom>
        </p:spPr>
        <p:txBody>
          <a:bodyPr wrap="square">
            <a:spAutoFit/>
          </a:bodyPr>
          <a:lstStyle/>
          <a:p>
            <a:pPr marL="622300" indent="-622300" algn="just">
              <a:buBlip>
                <a:blip r:embed="rId2"/>
              </a:buBlip>
            </a:pPr>
            <a:r>
              <a:rPr lang="el-GR" sz="2800" b="1" dirty="0" smtClean="0">
                <a:solidFill>
                  <a:srgbClr val="002060"/>
                </a:solidFill>
                <a:latin typeface="Book Antiqua"/>
                <a:ea typeface="Calibri"/>
                <a:cs typeface="Times New Roman"/>
              </a:rPr>
              <a:t>η κίνηση υποδεικνύει σε εμάς το πέρασμα του χρόνου.</a:t>
            </a:r>
            <a:endParaRPr lang="el-GR" sz="2800" dirty="0">
              <a:solidFill>
                <a:srgbClr val="002060"/>
              </a:solidFill>
            </a:endParaRPr>
          </a:p>
        </p:txBody>
      </p:sp>
      <p:sp>
        <p:nvSpPr>
          <p:cNvPr id="6" name="5 - Ορθογώνιο"/>
          <p:cNvSpPr/>
          <p:nvPr/>
        </p:nvSpPr>
        <p:spPr>
          <a:xfrm>
            <a:off x="228600" y="5446693"/>
            <a:ext cx="8686800" cy="954107"/>
          </a:xfrm>
          <a:prstGeom prst="rect">
            <a:avLst/>
          </a:prstGeom>
        </p:spPr>
        <p:txBody>
          <a:bodyPr wrap="square">
            <a:spAutoFit/>
          </a:bodyPr>
          <a:lstStyle/>
          <a:p>
            <a:pPr algn="just"/>
            <a:r>
              <a:rPr lang="el-GR" sz="2800" u="sng" dirty="0" smtClean="0">
                <a:solidFill>
                  <a:srgbClr val="002060"/>
                </a:solidFill>
                <a:latin typeface="Book Antiqua"/>
                <a:ea typeface="Calibri"/>
                <a:cs typeface="Times New Roman"/>
              </a:rPr>
              <a:t>Τι υποδεικνύει η παραπάνω πρόταση</a:t>
            </a:r>
            <a:r>
              <a:rPr lang="el-GR" sz="2800" dirty="0" smtClean="0">
                <a:solidFill>
                  <a:srgbClr val="002060"/>
                </a:solidFill>
                <a:latin typeface="Book Antiqua"/>
                <a:ea typeface="Calibri"/>
                <a:cs typeface="Times New Roman"/>
              </a:rPr>
              <a:t>; </a:t>
            </a:r>
            <a:r>
              <a:rPr lang="el-GR" sz="2800" b="1" dirty="0" smtClean="0">
                <a:solidFill>
                  <a:srgbClr val="002060"/>
                </a:solidFill>
                <a:effectLst>
                  <a:outerShdw blurRad="38100" dist="38100" dir="2700000" algn="tl">
                    <a:srgbClr val="000000">
                      <a:alpha val="43137"/>
                    </a:srgbClr>
                  </a:outerShdw>
                </a:effectLst>
                <a:latin typeface="Book Antiqua"/>
                <a:ea typeface="Calibri"/>
                <a:cs typeface="Times New Roman"/>
              </a:rPr>
              <a:t>Υποδεικνύει ότι ο χρόνος είναι πρωταρχικότερος της κίνησης.</a:t>
            </a:r>
            <a:endParaRPr lang="el-GR" sz="2800" b="1" dirty="0">
              <a:solidFill>
                <a:srgbClr val="002060"/>
              </a:solidFill>
              <a:effectLst>
                <a:outerShdw blurRad="38100" dist="38100" dir="2700000" algn="tl">
                  <a:srgbClr val="000000">
                    <a:alpha val="43137"/>
                  </a:srgbClr>
                </a:outerShdw>
              </a:effectLst>
            </a:endParaRPr>
          </a:p>
        </p:txBody>
      </p:sp>
      <p:sp>
        <p:nvSpPr>
          <p:cNvPr id="7" name="1 - Τίτλος"/>
          <p:cNvSpPr>
            <a:spLocks noGrp="1"/>
          </p:cNvSpPr>
          <p:nvPr>
            <p:ph type="title"/>
          </p:nvPr>
        </p:nvSpPr>
        <p:spPr>
          <a:xfrm>
            <a:off x="228600" y="228600"/>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 χρόνος ως πρωταρχικότερος της κίνησης</a:t>
            </a:r>
            <a:endParaRPr lang="el-GR"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26486" t="27317" r="18044" b="38395"/>
          <a:stretch>
            <a:fillRect/>
          </a:stretch>
        </p:blipFill>
        <p:spPr bwMode="auto">
          <a:xfrm>
            <a:off x="457200" y="1600200"/>
            <a:ext cx="8001000" cy="4114800"/>
          </a:xfrm>
          <a:prstGeom prst="rect">
            <a:avLst/>
          </a:prstGeom>
          <a:ln>
            <a:noFill/>
          </a:ln>
          <a:effectLst>
            <a:outerShdw blurRad="292100" dist="139700" dir="2700000" algn="tl" rotWithShape="0">
              <a:srgbClr val="333333">
                <a:alpha val="65000"/>
              </a:srgbClr>
            </a:outerShdw>
          </a:effectLst>
        </p:spPr>
      </p:pic>
      <p:sp>
        <p:nvSpPr>
          <p:cNvPr id="5"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μετροῦν — μετρούμενο</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371600"/>
            <a:ext cx="8686800" cy="2286000"/>
          </a:xfrm>
        </p:spPr>
        <p:txBody>
          <a:bodyPr>
            <a:noAutofit/>
          </a:bodyPr>
          <a:lstStyle/>
          <a:p>
            <a:pPr marL="0" indent="0" algn="just">
              <a:buNone/>
            </a:pP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Εφόσον ο α</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σθητός κόσμος είναι παράγωγο της Ψυχ</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ο χρόνος είναι η ίδια η φύση της Ψυχ</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η διαδοχικότητα της Ψυχ</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η οποία έχει ως αποτέλεσμα την εμφάνιση του κατακερματισμένου </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Times New Roman"/>
                <a:cs typeface="Times New Roman"/>
              </a:rPr>
              <a:t>α</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Times New Roman"/>
              </a:rPr>
              <a:t>ἰ</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Times New Roman"/>
                <a:cs typeface="Times New Roman"/>
              </a:rPr>
              <a:t>σθητο</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Times New Roman"/>
              </a:rPr>
              <a:t>ῦ</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Times New Roman"/>
                <a:cs typeface="Times New Roman"/>
              </a:rPr>
              <a:t> </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κόσμου.</a:t>
            </a:r>
            <a:endParaRPr lang="el-GR" sz="2800"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228600" y="4154031"/>
            <a:ext cx="8686800" cy="2246769"/>
          </a:xfrm>
          <a:prstGeom prst="rect">
            <a:avLst/>
          </a:prstGeom>
        </p:spPr>
        <p:txBody>
          <a:bodyPr wrap="square">
            <a:spAutoFit/>
          </a:bodyPr>
          <a:lstStyle/>
          <a:p>
            <a:pPr algn="just"/>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Αν δεν υπήρχε αυτή η ελευθερία της Ψυχ</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τότε η Ψυχή δε θα μπορούσε να μεταβεί από το α</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ἰ</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σθητό στο νοητό, δε θα μπορούσε να επιστρέψει στον νοητό κόσμο, δεν θα μπορούσε να αποκτήσει </a:t>
            </a:r>
            <a:r>
              <a:rPr lang="el-GR" sz="2800" b="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a:t>
            </a:r>
            <a:r>
              <a:rPr lang="el-GR" sz="2800" b="1" dirty="0" err="1" smtClean="0">
                <a:solidFill>
                  <a:srgbClr val="002060"/>
                </a:solidFill>
                <a:effectLst>
                  <a:outerShdw blurRad="38100" dist="38100" dir="2700000" algn="tl">
                    <a:srgbClr val="000000">
                      <a:alpha val="43137"/>
                    </a:srgbClr>
                  </a:outerShdw>
                </a:effectLst>
                <a:latin typeface="Book Antiqua" pitchFamily="18" charset="0"/>
                <a:ea typeface="Calibri"/>
              </a:rPr>
              <a:t>ὐ</a:t>
            </a:r>
            <a:r>
              <a:rPr lang="el-GR" sz="2800" b="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τογνωσία</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α</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ὐ</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τοσυνειδησ</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rPr>
              <a:t>ί</a:t>
            </a:r>
            <a:r>
              <a:rPr lang="el-GR" sz="28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a:t>
            </a:r>
            <a:endParaRPr lang="el-GR" sz="2800" dirty="0">
              <a:solidFill>
                <a:srgbClr val="002060"/>
              </a:solidFill>
              <a:effectLst>
                <a:outerShdw blurRad="38100" dist="38100" dir="2700000" algn="tl">
                  <a:srgbClr val="000000">
                    <a:alpha val="43137"/>
                  </a:srgbClr>
                </a:outerShdw>
              </a:effectLst>
              <a:latin typeface="Book Antiqua" pitchFamily="18" charset="0"/>
            </a:endParaRPr>
          </a:p>
        </p:txBody>
      </p:sp>
      <p:sp>
        <p:nvSpPr>
          <p:cNvPr id="5" name="1 - Τίτλος"/>
          <p:cNvSpPr>
            <a:spLocks noGrp="1"/>
          </p:cNvSpPr>
          <p:nvPr>
            <p:ph type="title"/>
          </p:nvPr>
        </p:nvSpPr>
        <p:spPr>
          <a:xfrm>
            <a:off x="228600" y="274638"/>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 χρόνος είναι η ίδια η φύση της Ψυχῆς</a:t>
            </a:r>
            <a:endParaRPr lang="el-G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04800"/>
            <a:ext cx="8686800" cy="1143000"/>
          </a:xfrm>
        </p:spPr>
        <p:txBody>
          <a:bodyPr>
            <a:noAutofit/>
          </a:bodyPr>
          <a:lstStyle/>
          <a:p>
            <a:pPr algn="just"/>
            <a:r>
              <a:rPr lang="el-GR" sz="3200" b="1" dirty="0" smtClean="0">
                <a:solidFill>
                  <a:srgbClr val="C00000"/>
                </a:solidFill>
                <a:effectLst>
                  <a:outerShdw blurRad="50800" dist="38100" algn="tr" rotWithShape="0">
                    <a:prstClr val="black">
                      <a:alpha val="40000"/>
                    </a:prstClr>
                  </a:outerShdw>
                </a:effectLst>
                <a:latin typeface="Book Antiqua" pitchFamily="18" charset="0"/>
              </a:rPr>
              <a:t>Ο χρόνος είναι εξίσου αἰώνιος με την αἰωνιότητα.</a:t>
            </a:r>
            <a:endParaRPr lang="el-GR" sz="32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76400"/>
            <a:ext cx="8686800" cy="1905000"/>
          </a:xfrm>
        </p:spPr>
        <p:txBody>
          <a:bodyPr>
            <a:normAutofit fontScale="55000" lnSpcReduction="20000"/>
          </a:bodyPr>
          <a:lstStyle/>
          <a:p>
            <a:pPr marL="0" indent="0" algn="just">
              <a:lnSpc>
                <a:spcPct val="120000"/>
              </a:lnSpc>
              <a:buNone/>
            </a:pPr>
            <a:r>
              <a:rPr lang="el-GR" sz="46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pitchFamily="18" charset="0"/>
              </a:rPr>
              <a:t>«Μήπως λοιπόν φαίνεται πως μπορεί να έχει δίκιο κανείς, αν πει ότι ο χρόνος είναι η ζωή της Ψυχῆς κατά την κίνηση της μετάβασής της από τον ένα τρόπο </a:t>
            </a:r>
            <a:r>
              <a:rPr lang="el-GR" sz="4600" b="1" i="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pitchFamily="18" charset="0"/>
              </a:rPr>
              <a:t>ζωῆς</a:t>
            </a:r>
            <a:r>
              <a:rPr lang="el-GR" sz="46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pitchFamily="18" charset="0"/>
              </a:rPr>
              <a:t> στον άλλο;»</a:t>
            </a:r>
          </a:p>
          <a:p>
            <a:pPr algn="ctr">
              <a:buNone/>
            </a:pPr>
            <a:endParaRPr lang="el-GR" sz="17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pitchFamily="18" charset="0"/>
            </a:endParaRPr>
          </a:p>
          <a:p>
            <a:pPr algn="ctr">
              <a:buNone/>
            </a:pPr>
            <a:r>
              <a:rPr lang="el-GR" sz="64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pitchFamily="18" charset="0"/>
              </a:rPr>
              <a:t>ζωή τῆς Ψυχῆς</a:t>
            </a:r>
            <a:endParaRPr lang="el-GR" sz="6400" dirty="0">
              <a:solidFill>
                <a:srgbClr val="C00000"/>
              </a:solidFill>
              <a:effectLst>
                <a:outerShdw blurRad="38100" dist="38100" dir="2700000" algn="tl">
                  <a:srgbClr val="000000">
                    <a:alpha val="43137"/>
                  </a:srgbClr>
                </a:outerShdw>
              </a:effectLst>
              <a:latin typeface="Book Antiqua" pitchFamily="18" charset="0"/>
              <a:cs typeface="Times New Roman" pitchFamily="18" charset="0"/>
            </a:endParaRPr>
          </a:p>
        </p:txBody>
      </p:sp>
      <p:sp>
        <p:nvSpPr>
          <p:cNvPr id="4" name="3 - Ορθογώνιο"/>
          <p:cNvSpPr/>
          <p:nvPr/>
        </p:nvSpPr>
        <p:spPr>
          <a:xfrm>
            <a:off x="228600" y="3657600"/>
            <a:ext cx="86868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Για τη ζωή του Νο</a:t>
            </a:r>
            <a:r>
              <a:rPr lang="el-GR" sz="2800" b="1" dirty="0"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 ο Πλωτ</a:t>
            </a:r>
            <a:r>
              <a:rPr lang="el-GR" sz="2800" b="1" dirty="0" smtClean="0">
                <a:solidFill>
                  <a:srgbClr val="002060"/>
                </a:solidFill>
                <a:latin typeface="Book Antiqua" pitchFamily="18" charset="0"/>
                <a:ea typeface="Calibri"/>
              </a:rPr>
              <a:t>ῖ</a:t>
            </a:r>
            <a:r>
              <a:rPr lang="el-GR" sz="2800" b="1" dirty="0" smtClean="0">
                <a:solidFill>
                  <a:srgbClr val="002060"/>
                </a:solidFill>
                <a:latin typeface="Book Antiqua" pitchFamily="18" charset="0"/>
                <a:ea typeface="Calibri"/>
                <a:cs typeface="Times New Roman"/>
              </a:rPr>
              <a:t>νος έχει ήδη ισχυριστεί ότι είναι αυτή η αέναη κίνηση σύνδεσης των νοητ</a:t>
            </a:r>
            <a:r>
              <a:rPr lang="el-GR" sz="2800" b="1" dirty="0" smtClean="0">
                <a:solidFill>
                  <a:srgbClr val="002060"/>
                </a:solidFill>
                <a:latin typeface="Book Antiqua" pitchFamily="18" charset="0"/>
                <a:ea typeface="Calibri"/>
              </a:rPr>
              <a:t>ῶ</a:t>
            </a:r>
            <a:r>
              <a:rPr lang="el-GR" sz="2800" b="1" dirty="0" smtClean="0">
                <a:solidFill>
                  <a:srgbClr val="002060"/>
                </a:solidFill>
                <a:latin typeface="Book Antiqua" pitchFamily="18" charset="0"/>
                <a:ea typeface="Calibri"/>
                <a:cs typeface="Times New Roman"/>
              </a:rPr>
              <a:t>ν μεταξύ τους.</a:t>
            </a:r>
            <a:endParaRPr lang="el-GR" sz="2800" dirty="0">
              <a:solidFill>
                <a:srgbClr val="002060"/>
              </a:solidFill>
              <a:latin typeface="Book Antiqua" pitchFamily="18" charset="0"/>
            </a:endParaRPr>
          </a:p>
        </p:txBody>
      </p:sp>
      <p:sp>
        <p:nvSpPr>
          <p:cNvPr id="5" name="4 - Ορθογώνιο"/>
          <p:cNvSpPr/>
          <p:nvPr/>
        </p:nvSpPr>
        <p:spPr>
          <a:xfrm>
            <a:off x="228600" y="5410200"/>
            <a:ext cx="8686800" cy="861774"/>
          </a:xfrm>
          <a:prstGeom prst="rect">
            <a:avLst/>
          </a:prstGeom>
        </p:spPr>
        <p:txBody>
          <a:bodyPr wrap="square">
            <a:spAutoFit/>
          </a:bodyPr>
          <a:lstStyle/>
          <a:p>
            <a:pPr algn="ctr"/>
            <a:r>
              <a:rPr lang="el-GR" sz="25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Η ζωή ως μία έννοια δημιουργικής α</a:t>
            </a:r>
            <a:r>
              <a:rPr lang="el-GR" sz="2500" b="1" dirty="0" smtClean="0">
                <a:solidFill>
                  <a:srgbClr val="C00000"/>
                </a:solidFill>
                <a:effectLst>
                  <a:outerShdw blurRad="38100" dist="38100" dir="2700000" algn="tl">
                    <a:srgbClr val="000000">
                      <a:alpha val="43137"/>
                    </a:srgbClr>
                  </a:outerShdw>
                </a:effectLst>
                <a:latin typeface="Book Antiqua" pitchFamily="18" charset="0"/>
                <a:ea typeface="Calibri"/>
              </a:rPr>
              <a:t>ὐ</a:t>
            </a:r>
            <a:r>
              <a:rPr lang="el-GR" sz="25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τοσυγκρότησης, ως μία έννοια δημιουργικής αυτοδιαφοροποίησης.</a:t>
            </a:r>
            <a:endParaRPr lang="el-GR" sz="2500" dirty="0">
              <a:solidFill>
                <a:srgbClr val="C00000"/>
              </a:solidFill>
              <a:effectLst>
                <a:outerShdw blurRad="38100" dist="38100" dir="2700000" algn="tl">
                  <a:srgbClr val="000000">
                    <a:alpha val="43137"/>
                  </a:srgbClr>
                </a:outerShdw>
              </a:effectLst>
              <a:latin typeface="Book Antiqua" pitchFamily="18" charset="0"/>
            </a:endParaRPr>
          </a:p>
        </p:txBody>
      </p:sp>
      <p:sp>
        <p:nvSpPr>
          <p:cNvPr id="6" name="5 - Βέλος προς τα κάτω"/>
          <p:cNvSpPr/>
          <p:nvPr/>
        </p:nvSpPr>
        <p:spPr>
          <a:xfrm>
            <a:off x="6019800" y="4572000"/>
            <a:ext cx="609600" cy="8382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274638"/>
            <a:ext cx="87630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0"/>
            <a:ext cx="8686800" cy="4525963"/>
          </a:xfrm>
        </p:spPr>
        <p:txBody>
          <a:bodyPr>
            <a:normAutofit lnSpcReduction="10000"/>
          </a:bodyPr>
          <a:lstStyle/>
          <a:p>
            <a:pPr marL="742950" indent="-654050" algn="just">
              <a:lnSpc>
                <a:spcPct val="115000"/>
              </a:lnSpc>
              <a:spcAft>
                <a:spcPts val="500"/>
              </a:spcAft>
              <a:buNone/>
            </a:pPr>
            <a:r>
              <a:rPr lang="el-GR" sz="2000" b="1" dirty="0" smtClean="0">
                <a:solidFill>
                  <a:srgbClr val="002060"/>
                </a:solidFill>
                <a:latin typeface="Book Antiqua" pitchFamily="18" charset="0"/>
                <a:ea typeface="Calibri"/>
                <a:cs typeface="Times New Roman"/>
              </a:rPr>
              <a:t>(1) 	Εικόνα 1 –  Ο Νοῦς ως κύκλος και τα νοητά ως οι ακτίνες του. </a:t>
            </a:r>
            <a:endParaRPr lang="el-GR" sz="2000" dirty="0" smtClean="0">
              <a:solidFill>
                <a:srgbClr val="002060"/>
              </a:solidFill>
              <a:latin typeface="Book Antiqua" pitchFamily="18" charset="0"/>
              <a:ea typeface="Calibri"/>
              <a:cs typeface="Times New Roman"/>
            </a:endParaRPr>
          </a:p>
          <a:p>
            <a:pPr lvl="1" indent="-654050" algn="just">
              <a:lnSpc>
                <a:spcPct val="115000"/>
              </a:lnSpc>
              <a:spcAft>
                <a:spcPts val="1000"/>
              </a:spcAft>
              <a:buNone/>
            </a:pPr>
            <a:r>
              <a:rPr lang="el-GR" sz="2000" dirty="0" smtClean="0">
                <a:solidFill>
                  <a:srgbClr val="002060"/>
                </a:solidFill>
                <a:latin typeface="Book Antiqua" pitchFamily="18" charset="0"/>
                <a:ea typeface="Calibri"/>
                <a:cs typeface="Times New Roman"/>
              </a:rPr>
              <a:t>http://exclusion.pep.uoi.gr/ROMA/agogi/agogi_kef4.htm</a:t>
            </a:r>
          </a:p>
          <a:p>
            <a:pPr marL="742950" indent="-654050" algn="just">
              <a:lnSpc>
                <a:spcPct val="115000"/>
              </a:lnSpc>
              <a:spcAft>
                <a:spcPts val="1000"/>
              </a:spcAft>
              <a:buNone/>
            </a:pPr>
            <a:r>
              <a:rPr lang="el-GR" sz="2000" b="1" dirty="0" smtClean="0">
                <a:solidFill>
                  <a:srgbClr val="002060"/>
                </a:solidFill>
                <a:latin typeface="Book Antiqua" pitchFamily="18" charset="0"/>
                <a:ea typeface="Calibri"/>
                <a:cs typeface="Times New Roman"/>
              </a:rPr>
              <a:t> </a:t>
            </a:r>
            <a:endParaRPr lang="el-GR" sz="2000" dirty="0" smtClean="0">
              <a:solidFill>
                <a:srgbClr val="002060"/>
              </a:solidFill>
              <a:latin typeface="Book Antiqua" pitchFamily="18" charset="0"/>
              <a:ea typeface="Calibri"/>
              <a:cs typeface="Times New Roman"/>
            </a:endParaRPr>
          </a:p>
          <a:p>
            <a:pPr marL="742950" indent="-654050" algn="just">
              <a:lnSpc>
                <a:spcPct val="115000"/>
              </a:lnSpc>
              <a:spcAft>
                <a:spcPts val="1000"/>
              </a:spcAft>
              <a:buNone/>
            </a:pPr>
            <a:r>
              <a:rPr lang="el-GR" sz="2000" b="1" dirty="0" smtClean="0">
                <a:solidFill>
                  <a:srgbClr val="002060"/>
                </a:solidFill>
                <a:latin typeface="Book Antiqua" pitchFamily="18" charset="0"/>
                <a:ea typeface="Calibri"/>
                <a:cs typeface="Times New Roman"/>
              </a:rPr>
              <a:t>(2) 	Εικόνα 2 –  Πλήρης περιφορά από το σημείο Α έως το σημείο Α.</a:t>
            </a:r>
            <a:endParaRPr lang="el-GR" sz="2000" dirty="0" smtClean="0">
              <a:solidFill>
                <a:srgbClr val="002060"/>
              </a:solidFill>
              <a:latin typeface="Book Antiqua" pitchFamily="18" charset="0"/>
              <a:ea typeface="Calibri"/>
              <a:cs typeface="Times New Roman"/>
            </a:endParaRPr>
          </a:p>
          <a:p>
            <a:pPr lvl="1" indent="-654050" algn="just">
              <a:lnSpc>
                <a:spcPct val="115000"/>
              </a:lnSpc>
              <a:spcAft>
                <a:spcPts val="1000"/>
              </a:spcAft>
              <a:buNone/>
            </a:pPr>
            <a:r>
              <a:rPr lang="el-GR" sz="2000" b="1" dirty="0" smtClean="0">
                <a:solidFill>
                  <a:srgbClr val="002060"/>
                </a:solidFill>
                <a:latin typeface="Book Antiqua" pitchFamily="18" charset="0"/>
                <a:ea typeface="Calibri"/>
                <a:cs typeface="Times New Roman"/>
              </a:rPr>
              <a:t>Σχήμα με βάση τον κύκλο από το: </a:t>
            </a:r>
          </a:p>
          <a:p>
            <a:pPr lvl="1" indent="-654050" algn="just">
              <a:lnSpc>
                <a:spcPct val="115000"/>
              </a:lnSpc>
              <a:spcAft>
                <a:spcPts val="1000"/>
              </a:spcAft>
              <a:buNone/>
            </a:pPr>
            <a:r>
              <a:rPr lang="el-GR" sz="2000" dirty="0" smtClean="0">
                <a:solidFill>
                  <a:srgbClr val="002060"/>
                </a:solidFill>
                <a:latin typeface="Book Antiqua" pitchFamily="18" charset="0"/>
                <a:ea typeface="Calibri"/>
                <a:cs typeface="Times New Roman"/>
              </a:rPr>
              <a:t>http://exclusion.pep.uoi.gr/ROMA/agogi/agogi_kef4.htm</a:t>
            </a:r>
          </a:p>
          <a:p>
            <a:pPr marL="742950" indent="-654050" algn="just">
              <a:lnSpc>
                <a:spcPct val="115000"/>
              </a:lnSpc>
              <a:spcAft>
                <a:spcPts val="1000"/>
              </a:spcAft>
              <a:buNone/>
            </a:pPr>
            <a:r>
              <a:rPr lang="el-GR" sz="2000" dirty="0" smtClean="0">
                <a:solidFill>
                  <a:srgbClr val="002060"/>
                </a:solidFill>
                <a:latin typeface="Book Antiqua" pitchFamily="18" charset="0"/>
                <a:ea typeface="Calibri"/>
                <a:cs typeface="Times New Roman"/>
              </a:rPr>
              <a:t> </a:t>
            </a:r>
          </a:p>
          <a:p>
            <a:pPr marL="742950" indent="-654050" algn="just">
              <a:lnSpc>
                <a:spcPct val="115000"/>
              </a:lnSpc>
              <a:spcAft>
                <a:spcPts val="1000"/>
              </a:spcAft>
              <a:buNone/>
            </a:pPr>
            <a:r>
              <a:rPr lang="el-GR" sz="2000" b="1" dirty="0" smtClean="0">
                <a:solidFill>
                  <a:srgbClr val="002060"/>
                </a:solidFill>
                <a:latin typeface="Book Antiqua" pitchFamily="18" charset="0"/>
                <a:ea typeface="Calibri"/>
                <a:cs typeface="Times New Roman"/>
              </a:rPr>
              <a:t>(3) 	Εικόνα 3 –  Περιφορά από τη μία Ανατολή στην άλλη.  </a:t>
            </a:r>
            <a:endParaRPr lang="el-GR" sz="2000" dirty="0" smtClean="0">
              <a:solidFill>
                <a:srgbClr val="002060"/>
              </a:solidFill>
              <a:latin typeface="Book Antiqua" pitchFamily="18" charset="0"/>
              <a:ea typeface="Calibri"/>
              <a:cs typeface="Times New Roman"/>
            </a:endParaRPr>
          </a:p>
          <a:p>
            <a:pPr lvl="1" indent="-654050">
              <a:buNone/>
            </a:pPr>
            <a:r>
              <a:rPr lang="el-GR" sz="2000" dirty="0" smtClean="0">
                <a:solidFill>
                  <a:srgbClr val="002060"/>
                </a:solidFill>
                <a:latin typeface="Book Antiqua" pitchFamily="18" charset="0"/>
                <a:ea typeface="Calibri"/>
                <a:cs typeface="Times New Roman"/>
              </a:rPr>
              <a:t>Στιγμιότυπο από τον πίνακα – Τίτλος 11 – Διάλεξη 11.</a:t>
            </a:r>
            <a:endParaRPr lang="el-GR" sz="2000" dirty="0" smtClean="0">
              <a:solidFill>
                <a:srgbClr val="002060"/>
              </a:solidFill>
              <a:latin typeface="Book Antiqu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0"/>
            <a:ext cx="8686800" cy="4525963"/>
          </a:xfrm>
        </p:spPr>
        <p:txBody>
          <a:bodyPr>
            <a:normAutofit/>
          </a:bodyPr>
          <a:lstStyle/>
          <a:p>
            <a:pPr lvl="0">
              <a:lnSpc>
                <a:spcPct val="115000"/>
              </a:lnSpc>
              <a:spcAft>
                <a:spcPts val="500"/>
              </a:spcAft>
              <a:buNone/>
              <a:defRPr/>
            </a:pPr>
            <a:r>
              <a:rPr lang="el-GR" sz="4000" b="1" dirty="0" smtClean="0">
                <a:solidFill>
                  <a:srgbClr val="C00000"/>
                </a:solidFill>
                <a:latin typeface="Book Antiqua" pitchFamily="18" charset="0"/>
              </a:rPr>
              <a:t>Σύμβολα:   </a:t>
            </a:r>
          </a:p>
          <a:p>
            <a:pPr lvl="0" algn="just">
              <a:lnSpc>
                <a:spcPct val="115000"/>
              </a:lnSpc>
              <a:spcAft>
                <a:spcPts val="500"/>
              </a:spcAft>
              <a:buNone/>
              <a:defRPr/>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 17330 -</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linkC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5029200"/>
            <a:ext cx="5501640" cy="13868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2819400"/>
            <a:ext cx="1648660" cy="60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20443" t="26945" r="53762" b="55909"/>
          <a:stretch>
            <a:fillRect/>
          </a:stretch>
        </p:blipFill>
        <p:spPr bwMode="auto">
          <a:xfrm>
            <a:off x="0" y="1600200"/>
            <a:ext cx="4800600" cy="2819400"/>
          </a:xfrm>
          <a:prstGeom prst="rect">
            <a:avLst/>
          </a:prstGeom>
          <a:ln>
            <a:noFill/>
          </a:ln>
          <a:effectLst>
            <a:outerShdw blurRad="292100" dist="139700" dir="2700000" algn="tl" rotWithShape="0">
              <a:srgbClr val="333333">
                <a:alpha val="65000"/>
              </a:srgbClr>
            </a:outerShdw>
          </a:effectLst>
        </p:spPr>
      </p:pic>
      <p:pic>
        <p:nvPicPr>
          <p:cNvPr id="9" name="3 - Θέση περιεχομένου"/>
          <p:cNvPicPr>
            <a:picLocks/>
          </p:cNvPicPr>
          <p:nvPr/>
        </p:nvPicPr>
        <p:blipFill>
          <a:blip r:embed="rId2" cstate="print">
            <a:lum contrast="10000"/>
          </a:blip>
          <a:srcRect l="45677" t="26945" r="15631" b="55909"/>
          <a:stretch>
            <a:fillRect/>
          </a:stretch>
        </p:blipFill>
        <p:spPr bwMode="auto">
          <a:xfrm>
            <a:off x="1371600" y="3733800"/>
            <a:ext cx="7772400" cy="2895600"/>
          </a:xfrm>
          <a:prstGeom prst="rect">
            <a:avLst/>
          </a:prstGeom>
          <a:ln>
            <a:noFill/>
          </a:ln>
          <a:effectLst>
            <a:outerShdw blurRad="292100" dist="139700" dir="2700000" algn="tl" rotWithShape="0">
              <a:srgbClr val="333333">
                <a:alpha val="65000"/>
              </a:srgbClr>
            </a:outerShdw>
          </a:effectLst>
        </p:spPr>
      </p:pic>
      <p:sp>
        <p:nvSpPr>
          <p:cNvPr id="10" name="1 - Τίτλος"/>
          <p:cNvSpPr>
            <a:spLocks noGrp="1"/>
          </p:cNvSpPr>
          <p:nvPr>
            <p:ph type="title"/>
          </p:nvPr>
        </p:nvSpPr>
        <p:spPr>
          <a:xfrm>
            <a:off x="228600" y="152400"/>
            <a:ext cx="8686800" cy="1143000"/>
          </a:xfrm>
        </p:spPr>
        <p:txBody>
          <a:bodyPr>
            <a:normAutofit fontScale="90000"/>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Το μοναδικό είδος περιεχομένου στο πλωτινικό σύστημα</a:t>
            </a:r>
            <a:endParaRPr lang="el-G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4800" y="1905000"/>
            <a:ext cx="8610600" cy="1077218"/>
          </a:xfrm>
          <a:prstGeom prst="rect">
            <a:avLst/>
          </a:prstGeom>
        </p:spPr>
        <p:txBody>
          <a:bodyPr wrap="square">
            <a:spAutoFit/>
          </a:bodyPr>
          <a:lstStyle/>
          <a:p>
            <a:pPr algn="just"/>
            <a:r>
              <a:rPr lang="el-GR" sz="3200" b="1" dirty="0" smtClean="0">
                <a:solidFill>
                  <a:srgbClr val="002060"/>
                </a:solidFill>
                <a:latin typeface="Book Antiqua" pitchFamily="18" charset="0"/>
                <a:ea typeface="Calibri"/>
                <a:cs typeface="Times New Roman"/>
              </a:rPr>
              <a:t>Η ζωή της Ψυχ</a:t>
            </a:r>
            <a:r>
              <a:rPr lang="el-GR" sz="3200" b="1" dirty="0" smtClean="0">
                <a:solidFill>
                  <a:srgbClr val="002060"/>
                </a:solidFill>
                <a:latin typeface="Book Antiqua" pitchFamily="18" charset="0"/>
                <a:ea typeface="Calibri"/>
              </a:rPr>
              <a:t>ῆ</a:t>
            </a:r>
            <a:r>
              <a:rPr lang="el-GR" sz="3200" b="1" dirty="0" smtClean="0">
                <a:solidFill>
                  <a:srgbClr val="002060"/>
                </a:solidFill>
                <a:latin typeface="Book Antiqua" pitchFamily="18" charset="0"/>
                <a:ea typeface="Calibri"/>
                <a:cs typeface="Times New Roman"/>
              </a:rPr>
              <a:t>ς είναι ο χρόνος, όπως η ζωή του Νο</a:t>
            </a:r>
            <a:r>
              <a:rPr lang="el-GR" sz="3200" b="1" dirty="0" smtClean="0">
                <a:solidFill>
                  <a:srgbClr val="002060"/>
                </a:solidFill>
                <a:latin typeface="Book Antiqua" pitchFamily="18" charset="0"/>
                <a:ea typeface="Calibri"/>
              </a:rPr>
              <a:t>ῦ</a:t>
            </a:r>
            <a:r>
              <a:rPr lang="el-GR" sz="3200" b="1" dirty="0" smtClean="0">
                <a:solidFill>
                  <a:srgbClr val="002060"/>
                </a:solidFill>
                <a:latin typeface="Book Antiqua" pitchFamily="18" charset="0"/>
                <a:ea typeface="Calibri"/>
                <a:cs typeface="Times New Roman"/>
              </a:rPr>
              <a:t> είναι η α</a:t>
            </a:r>
            <a:r>
              <a:rPr lang="el-GR" sz="3200" b="1" dirty="0" smtClean="0">
                <a:solidFill>
                  <a:srgbClr val="002060"/>
                </a:solidFill>
                <a:latin typeface="Book Antiqua" pitchFamily="18" charset="0"/>
                <a:ea typeface="Calibri"/>
              </a:rPr>
              <a:t>ἰ</a:t>
            </a:r>
            <a:r>
              <a:rPr lang="el-GR" sz="3200" b="1" dirty="0" smtClean="0">
                <a:solidFill>
                  <a:srgbClr val="002060"/>
                </a:solidFill>
                <a:latin typeface="Book Antiqua" pitchFamily="18" charset="0"/>
                <a:ea typeface="Calibri"/>
                <a:cs typeface="Times New Roman"/>
              </a:rPr>
              <a:t>ωνιότητα.</a:t>
            </a:r>
            <a:endParaRPr lang="el-GR" sz="3200" dirty="0">
              <a:solidFill>
                <a:srgbClr val="002060"/>
              </a:solidFill>
              <a:latin typeface="Book Antiqua" pitchFamily="18" charset="0"/>
            </a:endParaRPr>
          </a:p>
        </p:txBody>
      </p:sp>
      <p:sp>
        <p:nvSpPr>
          <p:cNvPr id="6" name="5 - Ορθογώνιο"/>
          <p:cNvSpPr/>
          <p:nvPr/>
        </p:nvSpPr>
        <p:spPr>
          <a:xfrm>
            <a:off x="2362200" y="3505200"/>
            <a:ext cx="6477000" cy="954107"/>
          </a:xfrm>
          <a:prstGeom prst="rect">
            <a:avLst/>
          </a:prstGeom>
        </p:spPr>
        <p:txBody>
          <a:bodyPr wrap="square">
            <a:spAutoFit/>
          </a:bodyPr>
          <a:lstStyle/>
          <a:p>
            <a:pPr algn="just"/>
            <a:r>
              <a:rPr lang="el-GR" sz="2800" b="1" u="sng" dirty="0" smtClean="0">
                <a:solidFill>
                  <a:srgbClr val="002060"/>
                </a:solidFill>
                <a:latin typeface="Book Antiqua" pitchFamily="18" charset="0"/>
                <a:ea typeface="Calibri"/>
                <a:cs typeface="Times New Roman"/>
              </a:rPr>
              <a:t>Και πώς περιγράφει ο Πλωτ</a:t>
            </a:r>
            <a:r>
              <a:rPr lang="el-GR" sz="2800" b="1" u="sng" dirty="0" smtClean="0">
                <a:solidFill>
                  <a:srgbClr val="002060"/>
                </a:solidFill>
                <a:latin typeface="Book Antiqua" pitchFamily="18" charset="0"/>
                <a:ea typeface="Calibri"/>
              </a:rPr>
              <a:t>ῖ</a:t>
            </a:r>
            <a:r>
              <a:rPr lang="el-GR" sz="2800" b="1" u="sng" dirty="0" smtClean="0">
                <a:solidFill>
                  <a:srgbClr val="002060"/>
                </a:solidFill>
                <a:latin typeface="Book Antiqua" pitchFamily="18" charset="0"/>
                <a:ea typeface="Calibri"/>
                <a:cs typeface="Times New Roman"/>
              </a:rPr>
              <a:t>νος αυτήν τη ζωή της Ψυχῆς</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7" name="6 - Ορθογώνιο"/>
          <p:cNvSpPr/>
          <p:nvPr/>
        </p:nvSpPr>
        <p:spPr>
          <a:xfrm>
            <a:off x="762000" y="5105400"/>
            <a:ext cx="7620000" cy="646331"/>
          </a:xfrm>
          <a:prstGeom prst="rect">
            <a:avLst/>
          </a:prstGeom>
        </p:spPr>
        <p:txBody>
          <a:bodyPr wrap="square">
            <a:spAutoFit/>
          </a:bodyPr>
          <a:lstStyle/>
          <a:p>
            <a:r>
              <a:rPr lang="el-GR" sz="3600" b="1" i="1" dirty="0" smtClean="0">
                <a:solidFill>
                  <a:srgbClr val="C00000"/>
                </a:solidFill>
                <a:effectLst>
                  <a:outerShdw blurRad="38100" dist="38100" dir="2700000" algn="tl">
                    <a:srgbClr val="000000">
                      <a:alpha val="43137"/>
                    </a:srgbClr>
                  </a:outerShdw>
                </a:effectLst>
                <a:latin typeface="Book Antiqua" pitchFamily="18" charset="0"/>
                <a:ea typeface="Calibri"/>
              </a:rPr>
              <a:t>ζωή τῆς Ψυχῆς = κίνηση τῆς Ψυχῆς</a:t>
            </a:r>
            <a:endParaRPr lang="el-GR" sz="3600" dirty="0">
              <a:solidFill>
                <a:srgbClr val="C00000"/>
              </a:solidFill>
              <a:effectLst>
                <a:outerShdw blurRad="38100" dist="38100" dir="2700000" algn="tl">
                  <a:srgbClr val="000000">
                    <a:alpha val="43137"/>
                  </a:srgbClr>
                </a:outerShdw>
              </a:effectLst>
              <a:latin typeface="Book Antiqua" pitchFamily="18" charset="0"/>
            </a:endParaRPr>
          </a:p>
        </p:txBody>
      </p:sp>
      <p:sp>
        <p:nvSpPr>
          <p:cNvPr id="9"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Η ζωή της Ψυχῆς </a:t>
            </a:r>
            <a:endParaRPr lang="el-GR" dirty="0"/>
          </a:p>
        </p:txBody>
      </p:sp>
      <p:pic>
        <p:nvPicPr>
          <p:cNvPr id="10" name="78 - Εικόνα" descr="3534516458_48e4e8595f_b.jpg"/>
          <p:cNvPicPr/>
          <p:nvPr/>
        </p:nvPicPr>
        <p:blipFill>
          <a:blip r:embed="rId2" cstate="print">
            <a:duotone>
              <a:prstClr val="black"/>
              <a:srgbClr val="00B050">
                <a:tint val="45000"/>
                <a:satMod val="400000"/>
              </a:srgbClr>
            </a:duotone>
          </a:blip>
          <a:stretch>
            <a:fillRect/>
          </a:stretch>
        </p:blipFill>
        <p:spPr>
          <a:xfrm>
            <a:off x="1524000" y="35814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752601"/>
            <a:ext cx="8686800" cy="3657599"/>
          </a:xfrm>
        </p:spPr>
        <p:txBody>
          <a:bodyPr>
            <a:noAutofit/>
          </a:bodyPr>
          <a:lstStyle/>
          <a:p>
            <a:pPr marL="0" indent="0" algn="just">
              <a:buNone/>
            </a:pPr>
            <a:r>
              <a:rPr lang="el-GR" sz="2800" b="1" dirty="0" smtClean="0">
                <a:solidFill>
                  <a:srgbClr val="002060"/>
                </a:solidFill>
                <a:latin typeface="Book Antiqua" pitchFamily="18" charset="0"/>
                <a:ea typeface="Calibri"/>
                <a:cs typeface="Times New Roman"/>
              </a:rPr>
              <a:t>Αυτό που υποδεικνύει η αντίστιξη, μεταξύ νοητικής κίνησης εν γένει και κίνησης ενός μέρους της Ψυχ</a:t>
            </a:r>
            <a:r>
              <a:rPr lang="el-GR" sz="2800" b="1" dirty="0" smtClean="0">
                <a:solidFill>
                  <a:srgbClr val="002060"/>
                </a:solidFill>
                <a:latin typeface="Book Antiqua" pitchFamily="18" charset="0"/>
                <a:ea typeface="Calibri"/>
              </a:rPr>
              <a:t>ῆ</a:t>
            </a:r>
            <a:r>
              <a:rPr lang="el-GR" sz="2800" b="1" dirty="0" smtClean="0">
                <a:solidFill>
                  <a:srgbClr val="002060"/>
                </a:solidFill>
                <a:latin typeface="Book Antiqua" pitchFamily="18" charset="0"/>
                <a:ea typeface="Calibri"/>
                <a:cs typeface="Times New Roman"/>
              </a:rPr>
              <a:t>ς, είναι ότι η στάση, έτσι όπως την εννοεί ο Πλωτ</a:t>
            </a:r>
            <a:r>
              <a:rPr lang="el-GR" sz="2800" b="1" dirty="0" smtClean="0">
                <a:solidFill>
                  <a:srgbClr val="002060"/>
                </a:solidFill>
                <a:latin typeface="Book Antiqua" pitchFamily="18" charset="0"/>
                <a:ea typeface="Calibri"/>
              </a:rPr>
              <a:t>ῖ</a:t>
            </a:r>
            <a:r>
              <a:rPr lang="el-GR" sz="2800" b="1" dirty="0" smtClean="0">
                <a:solidFill>
                  <a:srgbClr val="002060"/>
                </a:solidFill>
                <a:latin typeface="Book Antiqua" pitchFamily="18" charset="0"/>
                <a:ea typeface="Calibri"/>
                <a:cs typeface="Times New Roman"/>
              </a:rPr>
              <a:t>νος εδώ σε σχέση με την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ωνιότητα, δηλώνει την παραμονή στο ίδιο, στον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αυτό, τη μη έξοδο από τον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αυτό.</a:t>
            </a:r>
            <a:endParaRPr lang="el-GR" sz="2800" dirty="0">
              <a:solidFill>
                <a:srgbClr val="002060"/>
              </a:solidFill>
              <a:latin typeface="Book Antiqua" pitchFamily="18" charset="0"/>
            </a:endParaRPr>
          </a:p>
        </p:txBody>
      </p:sp>
      <p:sp>
        <p:nvSpPr>
          <p:cNvPr id="4" name="3 - Ορθογώνιο"/>
          <p:cNvSpPr/>
          <p:nvPr/>
        </p:nvSpPr>
        <p:spPr>
          <a:xfrm>
            <a:off x="228600" y="4648200"/>
            <a:ext cx="8686800" cy="1384995"/>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Η Ψυχή δεν έχει την ικανότητα να τα γνωρίσει όλα μαζί, γιατί δεν τα παράγει η ίδια, δεν είναι δικά της.</a:t>
            </a:r>
            <a:endParaRPr lang="el-GR" sz="2800" dirty="0">
              <a:solidFill>
                <a:srgbClr val="002060"/>
              </a:solidFill>
              <a:latin typeface="Book Antiqua" pitchFamily="18" charset="0"/>
            </a:endParaRPr>
          </a:p>
        </p:txBody>
      </p:sp>
      <p:sp>
        <p:nvSpPr>
          <p:cNvPr id="5" name="1 - Τίτλος"/>
          <p:cNvSpPr>
            <a:spLocks noGrp="1"/>
          </p:cNvSpPr>
          <p:nvPr>
            <p:ph type="title"/>
          </p:nvPr>
        </p:nvSpPr>
        <p:spPr>
          <a:xfrm>
            <a:off x="228600" y="274638"/>
            <a:ext cx="8686800" cy="1143000"/>
          </a:xfrm>
        </p:spPr>
        <p:txBody>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Η στάση ως παραμονή στο ίδιο</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600201"/>
            <a:ext cx="8686800" cy="2514600"/>
          </a:xfrm>
        </p:spPr>
        <p:txBody>
          <a:bodyPr>
            <a:normAutofit lnSpcReduction="10000"/>
          </a:bodyPr>
          <a:lstStyle/>
          <a:p>
            <a:pPr marL="0" indent="0" algn="just">
              <a:buNone/>
            </a:pPr>
            <a:r>
              <a:rPr lang="el-GR" sz="2800" b="1" dirty="0" smtClean="0">
                <a:solidFill>
                  <a:srgbClr val="002060"/>
                </a:solidFill>
                <a:latin typeface="Book Antiqua" pitchFamily="18" charset="0"/>
                <a:ea typeface="Calibri"/>
                <a:cs typeface="Times New Roman"/>
              </a:rPr>
              <a:t>Η βασική θέση που συνέχει αυτήν τη διαφοροποίηση στον Πλωτ</a:t>
            </a:r>
            <a:r>
              <a:rPr lang="el-GR" sz="2800" b="1" dirty="0" smtClean="0">
                <a:solidFill>
                  <a:srgbClr val="002060"/>
                </a:solidFill>
                <a:latin typeface="Book Antiqua" pitchFamily="18" charset="0"/>
                <a:ea typeface="Calibri"/>
              </a:rPr>
              <a:t>ῖ</a:t>
            </a:r>
            <a:r>
              <a:rPr lang="el-GR" sz="2800" b="1" dirty="0" smtClean="0">
                <a:solidFill>
                  <a:srgbClr val="002060"/>
                </a:solidFill>
                <a:latin typeface="Book Antiqua" pitchFamily="18" charset="0"/>
                <a:ea typeface="Calibri"/>
                <a:cs typeface="Times New Roman"/>
              </a:rPr>
              <a:t>νο, αυτή που συνιστά το θεμέλιο της διαφοράς ανάμεσα στον Νοῦ και στην Ψυχή είναι ότι για να έχω α</a:t>
            </a:r>
            <a:r>
              <a:rPr lang="el-GR" sz="2800" b="1" dirty="0" smtClean="0">
                <a:solidFill>
                  <a:srgbClr val="002060"/>
                </a:solidFill>
                <a:latin typeface="Book Antiqua" pitchFamily="18" charset="0"/>
                <a:ea typeface="Calibri"/>
              </a:rPr>
              <a:t>ὐ</a:t>
            </a:r>
            <a:r>
              <a:rPr lang="el-GR" sz="2800" b="1" dirty="0" smtClean="0">
                <a:solidFill>
                  <a:srgbClr val="002060"/>
                </a:solidFill>
                <a:latin typeface="Book Antiqua" pitchFamily="18" charset="0"/>
                <a:ea typeface="Calibri"/>
                <a:cs typeface="Times New Roman"/>
              </a:rPr>
              <a:t>τονόηση πρέπει κατ' ανάγκη να μπορώ να νοήσω τον ἑαυτό μου, και άρα πρέπει κατ' ανάγκη ο ἑαυτός μου να μού ανήκει</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4" name="3 - Ορθογώνιο"/>
          <p:cNvSpPr/>
          <p:nvPr/>
        </p:nvSpPr>
        <p:spPr>
          <a:xfrm>
            <a:off x="3352800" y="4114800"/>
            <a:ext cx="5638800" cy="523220"/>
          </a:xfrm>
          <a:prstGeom prst="rect">
            <a:avLst/>
          </a:prstGeom>
        </p:spPr>
        <p:txBody>
          <a:bodyPr wrap="square">
            <a:spAutoFit/>
          </a:bodyPr>
          <a:lstStyle/>
          <a:p>
            <a:r>
              <a:rPr lang="el-GR" sz="2800" u="sng" dirty="0" smtClean="0">
                <a:solidFill>
                  <a:srgbClr val="002060"/>
                </a:solidFill>
                <a:latin typeface="Book Antiqua" pitchFamily="18" charset="0"/>
              </a:rPr>
              <a:t>Και πότε μου ανήκει ο ἑαυτός μου</a:t>
            </a:r>
            <a:r>
              <a:rPr lang="el-GR" sz="2800" dirty="0" smtClean="0">
                <a:solidFill>
                  <a:srgbClr val="002060"/>
                </a:solidFill>
                <a:latin typeface="Book Antiqua" pitchFamily="18" charset="0"/>
              </a:rPr>
              <a:t>;</a:t>
            </a:r>
            <a:endParaRPr lang="el-GR" sz="2800" dirty="0">
              <a:solidFill>
                <a:srgbClr val="002060"/>
              </a:solidFill>
              <a:latin typeface="Book Antiqua" pitchFamily="18" charset="0"/>
            </a:endParaRPr>
          </a:p>
        </p:txBody>
      </p:sp>
      <p:sp>
        <p:nvSpPr>
          <p:cNvPr id="5" name="4 - Ορθογώνιο"/>
          <p:cNvSpPr/>
          <p:nvPr/>
        </p:nvSpPr>
        <p:spPr>
          <a:xfrm>
            <a:off x="228600" y="4791670"/>
            <a:ext cx="8686800" cy="1815882"/>
          </a:xfrm>
          <a:prstGeom prst="rect">
            <a:avLst/>
          </a:prstGeom>
        </p:spPr>
        <p:txBody>
          <a:bodyPr wrap="square">
            <a:spAutoFit/>
          </a:bodyPr>
          <a:lstStyle/>
          <a:p>
            <a:pPr algn="just"/>
            <a:r>
              <a:rPr lang="el-GR" sz="2800" b="1" dirty="0" smtClean="0">
                <a:solidFill>
                  <a:srgbClr val="002060"/>
                </a:solidFill>
                <a:latin typeface="Book Antiqua" pitchFamily="18" charset="0"/>
                <a:ea typeface="Calibri"/>
                <a:cs typeface="Times New Roman"/>
              </a:rPr>
              <a:t>Τα νοητά είναι δημιουργήματα, παράγωγα, προϊόντα του ίδιου του Νο</a:t>
            </a:r>
            <a:r>
              <a:rPr lang="el-GR" sz="2800" b="1" dirty="0"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 και άρα ο Νο</a:t>
            </a:r>
            <a:r>
              <a:rPr lang="el-GR" sz="2800" b="1" dirty="0" smtClean="0">
                <a:solidFill>
                  <a:srgbClr val="002060"/>
                </a:solidFill>
                <a:latin typeface="Book Antiqua" pitchFamily="18" charset="0"/>
                <a:ea typeface="Calibri"/>
              </a:rPr>
              <a:t>ῦ</a:t>
            </a:r>
            <a:r>
              <a:rPr lang="el-GR" sz="2800" b="1" dirty="0" smtClean="0">
                <a:solidFill>
                  <a:srgbClr val="002060"/>
                </a:solidFill>
                <a:latin typeface="Book Antiqua" pitchFamily="18" charset="0"/>
                <a:ea typeface="Calibri"/>
                <a:cs typeface="Times New Roman"/>
              </a:rPr>
              <a:t>ς μπορεί, νοώντας τα δικά του προϊόντα, τα παράγωγά του να γνωρίσει τον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αυτό του. </a:t>
            </a:r>
            <a:endParaRPr lang="el-GR" sz="2800" dirty="0">
              <a:solidFill>
                <a:srgbClr val="002060"/>
              </a:solidFill>
              <a:latin typeface="Book Antiqua" pitchFamily="18" charset="0"/>
            </a:endParaRPr>
          </a:p>
        </p:txBody>
      </p:sp>
      <p:sp>
        <p:nvSpPr>
          <p:cNvPr id="6"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Το θεμέλιο της διαφοράς ανάμεσα στον Νοῦ και στην Ψυχή </a:t>
            </a:r>
            <a:endParaRPr lang="el-GR" sz="3600" dirty="0"/>
          </a:p>
        </p:txBody>
      </p:sp>
      <p:pic>
        <p:nvPicPr>
          <p:cNvPr id="7" name="78 - Εικόνα" descr="3534516458_48e4e8595f_b.jpg"/>
          <p:cNvPicPr/>
          <p:nvPr/>
        </p:nvPicPr>
        <p:blipFill>
          <a:blip r:embed="rId2" cstate="print">
            <a:duotone>
              <a:prstClr val="black"/>
              <a:srgbClr val="00B050">
                <a:tint val="45000"/>
                <a:satMod val="400000"/>
              </a:srgbClr>
            </a:duotone>
          </a:blip>
          <a:stretch>
            <a:fillRect/>
          </a:stretch>
        </p:blipFill>
        <p:spPr>
          <a:xfrm>
            <a:off x="2819400" y="4038600"/>
            <a:ext cx="5334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371600"/>
            <a:ext cx="8686800" cy="3657600"/>
          </a:xfrm>
        </p:spPr>
        <p:txBody>
          <a:bodyPr>
            <a:normAutofit fontScale="92500"/>
          </a:bodyPr>
          <a:lstStyle/>
          <a:p>
            <a:pPr marL="0" indent="0" algn="just">
              <a:buNone/>
            </a:pPr>
            <a:r>
              <a:rPr lang="el-GR" sz="2800" b="1" dirty="0" smtClean="0">
                <a:solidFill>
                  <a:srgbClr val="002060"/>
                </a:solidFill>
                <a:latin typeface="Book Antiqua" pitchFamily="18" charset="0"/>
                <a:ea typeface="Calibri"/>
                <a:cs typeface="Times New Roman"/>
              </a:rPr>
              <a:t>Τα περιεχόμενα, όμως, της Ψυχ</a:t>
            </a:r>
            <a:r>
              <a:rPr lang="el-GR" sz="2800" b="1" dirty="0" smtClean="0">
                <a:solidFill>
                  <a:srgbClr val="002060"/>
                </a:solidFill>
                <a:latin typeface="Book Antiqua" pitchFamily="18" charset="0"/>
                <a:ea typeface="Calibri"/>
              </a:rPr>
              <a:t>ῆ</a:t>
            </a:r>
            <a:r>
              <a:rPr lang="el-GR" sz="2800" b="1" dirty="0" smtClean="0">
                <a:solidFill>
                  <a:srgbClr val="002060"/>
                </a:solidFill>
                <a:latin typeface="Book Antiqua" pitchFamily="18" charset="0"/>
                <a:ea typeface="Calibri"/>
                <a:cs typeface="Times New Roman"/>
              </a:rPr>
              <a:t>ς τής είναι κατά μία έννοια επείσακτα, τής έρχονται απέξω, δεν είναι δικά της, δεν τα παράγει η ίδια, η ίδια συγκροτείται ως κάτι που φέρει περιεχόμενα που δεν τής είναι δικά της, που δεν της είναι οικεία και προσπαθεί να τα οικειοποιηθεί. </a:t>
            </a:r>
          </a:p>
          <a:p>
            <a:pPr marL="0" indent="0" algn="just">
              <a:buNone/>
            </a:pPr>
            <a:endParaRPr lang="el-GR" sz="1300" b="1" dirty="0" smtClean="0">
              <a:solidFill>
                <a:srgbClr val="002060"/>
              </a:solidFill>
              <a:latin typeface="Book Antiqua" pitchFamily="18" charset="0"/>
              <a:ea typeface="Calibri"/>
              <a:cs typeface="Times New Roman"/>
            </a:endParaRPr>
          </a:p>
          <a:p>
            <a:pPr marL="0" indent="0" algn="just">
              <a:buNone/>
            </a:pPr>
            <a:r>
              <a:rPr lang="el-GR" sz="2800" b="1" dirty="0" smtClean="0">
                <a:solidFill>
                  <a:srgbClr val="002060"/>
                </a:solidFill>
                <a:latin typeface="Book Antiqua" pitchFamily="18" charset="0"/>
                <a:ea typeface="Calibri"/>
                <a:cs typeface="Times New Roman"/>
              </a:rPr>
              <a:t>Αυτή η προσπάθεια οικειοποίησης προϋποθέτει κατ' ανάγκην τον καταμερισμό αυτών των περιεχόμενων, γιατί η Ψυχή πρέπει να τα γνωρίσει ένα – ένα.</a:t>
            </a:r>
            <a:endParaRPr lang="el-GR" sz="2800" dirty="0">
              <a:solidFill>
                <a:srgbClr val="002060"/>
              </a:solidFill>
              <a:latin typeface="Book Antiqua" pitchFamily="18" charset="0"/>
            </a:endParaRPr>
          </a:p>
        </p:txBody>
      </p:sp>
      <p:sp>
        <p:nvSpPr>
          <p:cNvPr id="4" name="3 - Ορθογώνιο"/>
          <p:cNvSpPr/>
          <p:nvPr/>
        </p:nvSpPr>
        <p:spPr>
          <a:xfrm>
            <a:off x="2667000" y="5141893"/>
            <a:ext cx="6248400" cy="1384995"/>
          </a:xfrm>
          <a:prstGeom prst="rect">
            <a:avLst/>
          </a:prstGeom>
        </p:spPr>
        <p:txBody>
          <a:bodyPr wrap="square">
            <a:spAutoFit/>
          </a:bodyPr>
          <a:lstStyle/>
          <a:p>
            <a:pPr algn="just"/>
            <a:r>
              <a:rPr lang="el-GR" sz="2800" u="sng" dirty="0" smtClean="0">
                <a:solidFill>
                  <a:srgbClr val="002060"/>
                </a:solidFill>
                <a:latin typeface="Book Antiqua" pitchFamily="18" charset="0"/>
                <a:ea typeface="Calibri"/>
                <a:cs typeface="Times New Roman"/>
              </a:rPr>
              <a:t>Σκεφτείτε τον τρόπο με τον οποίο κάνουμε φιλοσοφία, πώς αναλύουμε τις έννοιες</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
        <p:nvSpPr>
          <p:cNvPr id="5" name="1 - Τίτλος"/>
          <p:cNvSpPr>
            <a:spLocks noGrp="1"/>
          </p:cNvSpPr>
          <p:nvPr>
            <p:ph type="title"/>
          </p:nvPr>
        </p:nvSpPr>
        <p:spPr>
          <a:xfrm>
            <a:off x="228600" y="152400"/>
            <a:ext cx="8686800" cy="1143000"/>
          </a:xfrm>
        </p:spPr>
        <p:txBody>
          <a:bodyPr>
            <a:normAutofit/>
          </a:bodyPr>
          <a:lstStyle/>
          <a:p>
            <a:pPr algn="just"/>
            <a:r>
              <a:rPr lang="el-GR" sz="36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Τα επείσακτα περιεχόμενα της Ψυχῆς </a:t>
            </a:r>
            <a:endParaRPr lang="el-GR" sz="3600" dirty="0">
              <a:solidFill>
                <a:srgbClr val="C00000"/>
              </a:solidFill>
              <a:effectLst>
                <a:outerShdw blurRad="38100" dist="38100" dir="2700000" algn="tl">
                  <a:srgbClr val="000000">
                    <a:alpha val="43137"/>
                  </a:srgbClr>
                </a:outerShdw>
              </a:effectLst>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1981200" y="51816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lum contrast="10000"/>
          </a:blip>
          <a:srcRect l="20897" t="22801" r="15330" b="61747"/>
          <a:stretch>
            <a:fillRect/>
          </a:stretch>
        </p:blipFill>
        <p:spPr bwMode="auto">
          <a:xfrm>
            <a:off x="304800" y="1447800"/>
            <a:ext cx="8686800" cy="18288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04800" y="3581400"/>
            <a:ext cx="8686800" cy="461665"/>
          </a:xfrm>
          <a:prstGeom prst="rect">
            <a:avLst/>
          </a:prstGeom>
        </p:spPr>
        <p:txBody>
          <a:bodyPr wrap="square">
            <a:spAutoFit/>
          </a:bodyPr>
          <a:lstStyle/>
          <a:p>
            <a:pPr algn="just"/>
            <a:r>
              <a:rPr lang="el-GR" sz="2400" b="1" u="sng"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Και η σκέψη της Ψυχ</a:t>
            </a:r>
            <a:r>
              <a:rPr lang="el-GR" sz="2400" b="1" u="sng" dirty="0" smtClean="0">
                <a:solidFill>
                  <a:srgbClr val="002060"/>
                </a:solidFill>
                <a:effectLst>
                  <a:outerShdw blurRad="38100" dist="38100" dir="2700000" algn="tl">
                    <a:srgbClr val="000000">
                      <a:alpha val="43137"/>
                    </a:srgbClr>
                  </a:outerShdw>
                </a:effectLst>
                <a:latin typeface="Book Antiqua" pitchFamily="18" charset="0"/>
                <a:ea typeface="Calibri"/>
              </a:rPr>
              <a:t>ῆ</a:t>
            </a:r>
            <a:r>
              <a:rPr lang="el-GR" sz="2400" b="1" u="sng"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ς τι προσπαθεί να κάνει</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2400" b="1" dirty="0">
              <a:solidFill>
                <a:srgbClr val="002060"/>
              </a:solidFill>
              <a:effectLst>
                <a:outerShdw blurRad="38100" dist="38100" dir="2700000" algn="tl">
                  <a:srgbClr val="000000">
                    <a:alpha val="43137"/>
                  </a:srgbClr>
                </a:outerShdw>
              </a:effectLst>
              <a:latin typeface="Book Antiqua" pitchFamily="18" charset="0"/>
            </a:endParaRPr>
          </a:p>
        </p:txBody>
      </p:sp>
      <p:sp>
        <p:nvSpPr>
          <p:cNvPr id="6" name="5 - Ορθογώνιο"/>
          <p:cNvSpPr/>
          <p:nvPr/>
        </p:nvSpPr>
        <p:spPr>
          <a:xfrm>
            <a:off x="228600" y="4526340"/>
            <a:ext cx="8686800" cy="1569660"/>
          </a:xfrm>
          <a:prstGeom prst="rect">
            <a:avLst/>
          </a:prstGeom>
        </p:spPr>
        <p:txBody>
          <a:bodyPr wrap="square">
            <a:spAutoFit/>
          </a:bodyPr>
          <a:lstStyle/>
          <a:p>
            <a:pPr algn="just"/>
            <a:r>
              <a:rPr lang="el-GR" sz="2400" dirty="0" smtClean="0">
                <a:solidFill>
                  <a:srgbClr val="002060"/>
                </a:solidFill>
                <a:latin typeface="Book Antiqua" pitchFamily="18" charset="0"/>
                <a:ea typeface="Calibri"/>
                <a:cs typeface="Times New Roman"/>
              </a:rPr>
              <a:t>Προσπαθεί να πάρει αυτά τα περιεχόμενα απέξω, αυτά που τα παίρνει από τον Νο</a:t>
            </a:r>
            <a:r>
              <a:rPr lang="el-GR" sz="2400" dirty="0" smtClean="0">
                <a:solidFill>
                  <a:srgbClr val="002060"/>
                </a:solidFill>
                <a:latin typeface="Book Antiqua" pitchFamily="18" charset="0"/>
                <a:ea typeface="Calibri"/>
              </a:rPr>
              <a:t>ῦ,</a:t>
            </a:r>
            <a:r>
              <a:rPr lang="el-GR" sz="2400" dirty="0" smtClean="0">
                <a:solidFill>
                  <a:srgbClr val="002060"/>
                </a:solidFill>
                <a:latin typeface="Book Antiqua" pitchFamily="18" charset="0"/>
                <a:ea typeface="Calibri"/>
                <a:cs typeface="Times New Roman"/>
              </a:rPr>
              <a:t> και να τα κάνει δικά της, αλλά για να τα κάνει δικά της πρέπει να ανακαλύψει ποια είναι και με ποιον τρόπο συνδέονται. </a:t>
            </a:r>
            <a:r>
              <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Αυτό ακριβώς το πράγμα είναι ο χρόνος</a:t>
            </a:r>
            <a:r>
              <a:rPr lang="el-GR" sz="2400"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endParaRPr lang="el-GR" sz="2400" dirty="0">
              <a:solidFill>
                <a:srgbClr val="002060"/>
              </a:solidFill>
              <a:effectLst>
                <a:outerShdw blurRad="38100" dist="38100" dir="2700000" algn="tl">
                  <a:srgbClr val="000000">
                    <a:alpha val="43137"/>
                  </a:srgbClr>
                </a:outerShdw>
              </a:effectLst>
              <a:latin typeface="Book Antiqua" pitchFamily="18" charset="0"/>
            </a:endParaRPr>
          </a:p>
        </p:txBody>
      </p:sp>
      <p:sp>
        <p:nvSpPr>
          <p:cNvPr id="8" name="1 - Τίτλος"/>
          <p:cNvSpPr>
            <a:spLocks noGrp="1"/>
          </p:cNvSpPr>
          <p:nvPr>
            <p:ph type="title"/>
          </p:nvPr>
        </p:nvSpPr>
        <p:spPr>
          <a:xfrm>
            <a:off x="228600" y="152400"/>
            <a:ext cx="8686800" cy="1143000"/>
          </a:xfrm>
        </p:spPr>
        <p:txBody>
          <a:bodyPr>
            <a:normAutofit fontScale="90000"/>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Ο τρόπος ύπαρξης του Νοῦ και της Ψυχῆς  </a:t>
            </a:r>
            <a:endParaRPr lang="el-GR" sz="36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1710</Words>
  <Application>Microsoft Office PowerPoint</Application>
  <PresentationFormat>Προβολή στην οθόνη (4:3)</PresentationFormat>
  <Paragraphs>146</Paragraphs>
  <Slides>35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   Χρόνος καί αἰωνιότητα στόν Πλωτῖνο   Ενότητα 11η:   Χρόνος  ΙII   Ελένη Περδικούρη  Σχολή Ανθρωπιστικών και Κοινωνικών Σπουδών Τμήμα Φιλοσοφίας </vt:lpstr>
      <vt:lpstr>Σκοπός ενότητας</vt:lpstr>
      <vt:lpstr>Ο χρόνος είναι εξίσου αἰώνιος με την αἰωνιότητα.</vt:lpstr>
      <vt:lpstr>Το μοναδικό είδος περιεχομένου στο πλωτινικό σύστημα</vt:lpstr>
      <vt:lpstr>Η ζωή της Ψυχῆς </vt:lpstr>
      <vt:lpstr>Η στάση ως παραμονή στο ίδιο</vt:lpstr>
      <vt:lpstr>Το θεμέλιο της διαφοράς ανάμεσα στον Νοῦ και στην Ψυχή </vt:lpstr>
      <vt:lpstr>Τα επείσακτα περιεχόμενα της Ψυχῆς </vt:lpstr>
      <vt:lpstr>Ο τρόπος ύπαρξης του Νοῦ και της Ψυχῆς  </vt:lpstr>
      <vt:lpstr>ζωή = ἐνεργοποίηση </vt:lpstr>
      <vt:lpstr>Ἐκεῖ ζωή   —  Ἐδῶ Ζωή</vt:lpstr>
      <vt:lpstr>Ἐκεῖ ζωή   —  Ἐδῶ Ζωή ΙΙ</vt:lpstr>
      <vt:lpstr>Χρόνος  η προϋπόθεση του κατακερματισμού των αἰσθητῶν</vt:lpstr>
      <vt:lpstr>Διαφάνεια 14</vt:lpstr>
      <vt:lpstr>Το ποιοτικό ἄπειρο </vt:lpstr>
      <vt:lpstr>Η βασική αντίστιξη μεταξύ αἰωνιότητας και χρόνου </vt:lpstr>
      <vt:lpstr>διάνοια — νόηση </vt:lpstr>
      <vt:lpstr>Θα μπορούσε ο Πλωτῖνος να πει ότι η κίνηση είναι εικόνα της στάσης;</vt:lpstr>
      <vt:lpstr>ἐν στάσει </vt:lpstr>
      <vt:lpstr>Ο Νοῦς ως νόηση, ως οὐσία, ως κίνηση, ως ζωή, ως αἰωνιότητα</vt:lpstr>
      <vt:lpstr>Ο χρόνος ως…άχρονος!</vt:lpstr>
      <vt:lpstr>Εάν η Ψυχή έπαυε να είναι αυτό που είναι, τότε τι θα γινότανε, ρωτάει ο Πλωτῖνος;</vt:lpstr>
      <vt:lpstr>Η Ψυχή ως η ίδια η μετάβαση από την ἐσωτερικότητα του Νοῦ στην ἐξωτερικότητα του αἰσθητοῦ κόσμου</vt:lpstr>
      <vt:lpstr>Άρα, τι είναι οι διάφορες κινήσεις που είχαμε νομίσει παλαιότερα ότι είναι ο χρόνος;</vt:lpstr>
      <vt:lpstr>ἡμέρα → μέτρο του χρόνου, όχι της κίνησης</vt:lpstr>
      <vt:lpstr>χρόνος ≠ χρονικό διάστημα της κίνησης </vt:lpstr>
      <vt:lpstr>Ο χρόνος ως πρωταρχικότερος της κίνησης</vt:lpstr>
      <vt:lpstr>μετροῦν — μετρούμενο</vt:lpstr>
      <vt:lpstr>Ο χρόνος είναι η ίδια η φύση της Ψυχῆς</vt:lpstr>
      <vt:lpstr>Εικόνες – Πηγές:</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168</cp:revision>
  <dcterms:created xsi:type="dcterms:W3CDTF">2015-05-05T07:26:37Z</dcterms:created>
  <dcterms:modified xsi:type="dcterms:W3CDTF">2015-07-30T16:52:00Z</dcterms:modified>
</cp:coreProperties>
</file>