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6"/>
  </p:notesMasterIdLst>
  <p:sldIdLst>
    <p:sldId id="257" r:id="rId2"/>
    <p:sldId id="258" r:id="rId3"/>
    <p:sldId id="259" r:id="rId4"/>
    <p:sldId id="334" r:id="rId5"/>
    <p:sldId id="335" r:id="rId6"/>
    <p:sldId id="336" r:id="rId7"/>
    <p:sldId id="337" r:id="rId8"/>
    <p:sldId id="338" r:id="rId9"/>
    <p:sldId id="431" r:id="rId10"/>
    <p:sldId id="432" r:id="rId11"/>
    <p:sldId id="433" r:id="rId12"/>
    <p:sldId id="341" r:id="rId13"/>
    <p:sldId id="342" r:id="rId14"/>
    <p:sldId id="343" r:id="rId15"/>
    <p:sldId id="344" r:id="rId16"/>
    <p:sldId id="345" r:id="rId17"/>
    <p:sldId id="346" r:id="rId18"/>
    <p:sldId id="347" r:id="rId19"/>
    <p:sldId id="348" r:id="rId20"/>
    <p:sldId id="349" r:id="rId21"/>
    <p:sldId id="350" r:id="rId22"/>
    <p:sldId id="351" r:id="rId23"/>
    <p:sldId id="352" r:id="rId24"/>
    <p:sldId id="353" r:id="rId25"/>
    <p:sldId id="354" r:id="rId26"/>
    <p:sldId id="355" r:id="rId27"/>
    <p:sldId id="356" r:id="rId28"/>
    <p:sldId id="357" r:id="rId29"/>
    <p:sldId id="358" r:id="rId30"/>
    <p:sldId id="359" r:id="rId31"/>
    <p:sldId id="360" r:id="rId32"/>
    <p:sldId id="361" r:id="rId33"/>
    <p:sldId id="362" r:id="rId34"/>
    <p:sldId id="363" r:id="rId35"/>
    <p:sldId id="364" r:id="rId36"/>
    <p:sldId id="365" r:id="rId37"/>
    <p:sldId id="366" r:id="rId38"/>
    <p:sldId id="367" r:id="rId39"/>
    <p:sldId id="368" r:id="rId40"/>
    <p:sldId id="369" r:id="rId41"/>
    <p:sldId id="370" r:id="rId42"/>
    <p:sldId id="434" r:id="rId43"/>
    <p:sldId id="371" r:id="rId44"/>
    <p:sldId id="372" r:id="rId45"/>
    <p:sldId id="373" r:id="rId46"/>
    <p:sldId id="374" r:id="rId47"/>
    <p:sldId id="375" r:id="rId48"/>
    <p:sldId id="376" r:id="rId49"/>
    <p:sldId id="377" r:id="rId50"/>
    <p:sldId id="378" r:id="rId51"/>
    <p:sldId id="379" r:id="rId52"/>
    <p:sldId id="380" r:id="rId53"/>
    <p:sldId id="435" r:id="rId54"/>
    <p:sldId id="436" r:id="rId55"/>
    <p:sldId id="384" r:id="rId56"/>
    <p:sldId id="385" r:id="rId57"/>
    <p:sldId id="387" r:id="rId58"/>
    <p:sldId id="388" r:id="rId59"/>
    <p:sldId id="389" r:id="rId60"/>
    <p:sldId id="390" r:id="rId61"/>
    <p:sldId id="392" r:id="rId62"/>
    <p:sldId id="393" r:id="rId63"/>
    <p:sldId id="394" r:id="rId64"/>
    <p:sldId id="395" r:id="rId65"/>
    <p:sldId id="396" r:id="rId66"/>
    <p:sldId id="397" r:id="rId67"/>
    <p:sldId id="398" r:id="rId68"/>
    <p:sldId id="399" r:id="rId69"/>
    <p:sldId id="400" r:id="rId70"/>
    <p:sldId id="401" r:id="rId71"/>
    <p:sldId id="402" r:id="rId72"/>
    <p:sldId id="403" r:id="rId73"/>
    <p:sldId id="404" r:id="rId74"/>
    <p:sldId id="405" r:id="rId75"/>
    <p:sldId id="406" r:id="rId76"/>
    <p:sldId id="407" r:id="rId77"/>
    <p:sldId id="408" r:id="rId78"/>
    <p:sldId id="409" r:id="rId79"/>
    <p:sldId id="410" r:id="rId80"/>
    <p:sldId id="411" r:id="rId81"/>
    <p:sldId id="412" r:id="rId82"/>
    <p:sldId id="413" r:id="rId83"/>
    <p:sldId id="414" r:id="rId84"/>
    <p:sldId id="415" r:id="rId85"/>
    <p:sldId id="416" r:id="rId86"/>
    <p:sldId id="417" r:id="rId87"/>
    <p:sldId id="418" r:id="rId88"/>
    <p:sldId id="419" r:id="rId89"/>
    <p:sldId id="420" r:id="rId90"/>
    <p:sldId id="421" r:id="rId91"/>
    <p:sldId id="422" r:id="rId92"/>
    <p:sldId id="423" r:id="rId93"/>
    <p:sldId id="424" r:id="rId94"/>
    <p:sldId id="425" r:id="rId95"/>
    <p:sldId id="426" r:id="rId96"/>
    <p:sldId id="427" r:id="rId97"/>
    <p:sldId id="428" r:id="rId98"/>
    <p:sldId id="429" r:id="rId99"/>
    <p:sldId id="430" r:id="rId100"/>
    <p:sldId id="437" r:id="rId101"/>
    <p:sldId id="438" r:id="rId102"/>
    <p:sldId id="439" r:id="rId103"/>
    <p:sldId id="440" r:id="rId104"/>
    <p:sldId id="281" r:id="rId105"/>
  </p:sldIdLst>
  <p:sldSz cx="9144000" cy="6858000" type="screen4x3"/>
  <p:notesSz cx="6858000" cy="9710738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209" autoAdjust="0"/>
    <p:restoredTop sz="94660"/>
  </p:normalViewPr>
  <p:slideViewPr>
    <p:cSldViewPr>
      <p:cViewPr>
        <p:scale>
          <a:sx n="41" d="100"/>
          <a:sy n="41" d="100"/>
        </p:scale>
        <p:origin x="-3630" y="-16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presProps" Target="presProp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heme" Target="theme/theme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7E914-1BFE-450A-BAF1-5C40EA09D743}" type="datetimeFigureOut">
              <a:rPr lang="en-US" smtClean="0"/>
              <a:t>7/21/2015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4600" y="1214438"/>
            <a:ext cx="4368800" cy="3276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673600"/>
            <a:ext cx="5486400" cy="3822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23375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223375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96B8C9-7AE5-4E48-A707-A12B7110D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611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262963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l-GR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2B534C9-3130-42AE-A728-E40CA4E7079B}" type="slidenum">
              <a:rPr lang="en-GB" altLang="el-GR" smtClean="0"/>
              <a:pPr>
                <a:spcBef>
                  <a:spcPct val="0"/>
                </a:spcBef>
              </a:pPr>
              <a:t>10</a:t>
            </a:fld>
            <a:endParaRPr lang="en-GB" altLang="el-GR" smtClean="0"/>
          </a:p>
        </p:txBody>
      </p:sp>
    </p:spTree>
    <p:extLst>
      <p:ext uri="{BB962C8B-B14F-4D97-AF65-F5344CB8AC3E}">
        <p14:creationId xmlns:p14="http://schemas.microsoft.com/office/powerpoint/2010/main" val="39188357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l-GR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ED0D028-A7E6-46E7-86A7-8D59C1D52837}" type="slidenum">
              <a:rPr lang="en-GB" altLang="el-GR" smtClean="0"/>
              <a:pPr>
                <a:spcBef>
                  <a:spcPct val="0"/>
                </a:spcBef>
              </a:pPr>
              <a:t>11</a:t>
            </a:fld>
            <a:endParaRPr lang="en-GB" altLang="el-GR" smtClean="0"/>
          </a:p>
        </p:txBody>
      </p:sp>
    </p:spTree>
    <p:extLst>
      <p:ext uri="{BB962C8B-B14F-4D97-AF65-F5344CB8AC3E}">
        <p14:creationId xmlns:p14="http://schemas.microsoft.com/office/powerpoint/2010/main" val="40402999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431F464-7BD8-4AB8-B374-09B69B2FAD8F}" type="slidenum">
              <a:rPr lang="en-GB" altLang="en-US" smtClean="0"/>
              <a:pPr>
                <a:spcBef>
                  <a:spcPct val="0"/>
                </a:spcBef>
              </a:pPr>
              <a:t>12</a:t>
            </a:fld>
            <a:endParaRPr lang="en-GB" alt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9960365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0C1BAD2-461D-48DA-9980-17545F6ACE3A}" type="slidenum">
              <a:rPr lang="en-GB" altLang="en-US" smtClean="0"/>
              <a:pPr>
                <a:spcBef>
                  <a:spcPct val="0"/>
                </a:spcBef>
              </a:pPr>
              <a:t>13</a:t>
            </a:fld>
            <a:endParaRPr lang="en-GB" alt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1903048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C5B9FB0-AC8F-4562-98B3-42E02128A988}" type="slidenum">
              <a:rPr lang="en-GB" altLang="en-US" smtClean="0"/>
              <a:pPr>
                <a:spcBef>
                  <a:spcPct val="0"/>
                </a:spcBef>
              </a:pPr>
              <a:t>14</a:t>
            </a:fld>
            <a:endParaRPr lang="en-GB" alt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222985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8D9AE46-7123-4125-8882-AE845BF41B0A}" type="slidenum">
              <a:rPr lang="en-GB" altLang="en-US" smtClean="0"/>
              <a:pPr>
                <a:spcBef>
                  <a:spcPct val="0"/>
                </a:spcBef>
              </a:pPr>
              <a:t>15</a:t>
            </a:fld>
            <a:endParaRPr lang="en-GB" alt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1737164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4E70D6C-BE56-458E-A65B-BCA8306E1EAF}" type="slidenum">
              <a:rPr lang="en-GB" altLang="en-US" smtClean="0"/>
              <a:pPr>
                <a:spcBef>
                  <a:spcPct val="0"/>
                </a:spcBef>
              </a:pPr>
              <a:t>16</a:t>
            </a:fld>
            <a:endParaRPr lang="en-GB" alt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3629446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54AD405-3C81-4A3B-B070-0D08B268C967}" type="slidenum">
              <a:rPr lang="en-GB" altLang="en-US" smtClean="0"/>
              <a:pPr>
                <a:spcBef>
                  <a:spcPct val="0"/>
                </a:spcBef>
              </a:pPr>
              <a:t>17</a:t>
            </a:fld>
            <a:endParaRPr lang="en-GB" alt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9541016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1695F07-579E-4A28-8A53-4BA101C28766}" type="slidenum">
              <a:rPr lang="en-GB" altLang="en-US" smtClean="0"/>
              <a:pPr>
                <a:spcBef>
                  <a:spcPct val="0"/>
                </a:spcBef>
              </a:pPr>
              <a:t>18</a:t>
            </a:fld>
            <a:endParaRPr lang="en-GB" alt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6325208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545132E-B0A9-43DF-982A-88BBAB9D5972}" type="slidenum">
              <a:rPr lang="en-GB" altLang="en-US" smtClean="0"/>
              <a:pPr>
                <a:spcBef>
                  <a:spcPct val="0"/>
                </a:spcBef>
              </a:pPr>
              <a:t>19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7697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863415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1233BFD-C58F-478E-A0DD-90CEA248CA41}" type="slidenum">
              <a:rPr lang="en-GB" altLang="en-US" smtClean="0"/>
              <a:pPr>
                <a:spcBef>
                  <a:spcPct val="0"/>
                </a:spcBef>
              </a:pPr>
              <a:t>20</a:t>
            </a:fld>
            <a:endParaRPr lang="en-GB" alt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2298350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7573A55-8EA1-4F68-8763-2216D3CDB8DE}" type="slidenum">
              <a:rPr lang="en-GB" altLang="en-US" smtClean="0"/>
              <a:pPr>
                <a:spcBef>
                  <a:spcPct val="0"/>
                </a:spcBef>
              </a:pPr>
              <a:t>21</a:t>
            </a:fld>
            <a:endParaRPr lang="en-GB" alt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4169222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61EEB2F-88ED-4DAE-BC9A-43D5E944702C}" type="slidenum">
              <a:rPr lang="en-GB" altLang="en-US" smtClean="0"/>
              <a:pPr>
                <a:spcBef>
                  <a:spcPct val="0"/>
                </a:spcBef>
              </a:pPr>
              <a:t>22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5213080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1B95060-172D-4940-BB10-5121E98DF6D8}" type="slidenum">
              <a:rPr lang="en-GB" altLang="en-US" smtClean="0"/>
              <a:pPr>
                <a:spcBef>
                  <a:spcPct val="0"/>
                </a:spcBef>
              </a:pPr>
              <a:t>23</a:t>
            </a:fld>
            <a:endParaRPr lang="en-GB" alt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385987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C2B9E07-CB57-4FD6-B47F-01D0CB628720}" type="slidenum">
              <a:rPr lang="en-GB" altLang="en-US" smtClean="0"/>
              <a:pPr>
                <a:spcBef>
                  <a:spcPct val="0"/>
                </a:spcBef>
              </a:pPr>
              <a:t>24</a:t>
            </a:fld>
            <a:endParaRPr lang="en-GB" alt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3281363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51002F8-EB2A-4887-B7B3-59D2093AD297}" type="slidenum">
              <a:rPr lang="en-GB" altLang="en-US" smtClean="0"/>
              <a:pPr>
                <a:spcBef>
                  <a:spcPct val="0"/>
                </a:spcBef>
              </a:pPr>
              <a:t>25</a:t>
            </a:fld>
            <a:endParaRPr lang="en-GB" alt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2438104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33B27F3-CE18-47B6-A22C-A2F1FC2311A6}" type="slidenum">
              <a:rPr lang="en-GB" altLang="en-US" smtClean="0"/>
              <a:pPr>
                <a:spcBef>
                  <a:spcPct val="0"/>
                </a:spcBef>
              </a:pPr>
              <a:t>26</a:t>
            </a:fld>
            <a:endParaRPr lang="en-GB" alt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86126772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C853B2E-D602-4EA8-8730-DB3DEE502E36}" type="slidenum">
              <a:rPr lang="en-GB" altLang="en-US" smtClean="0"/>
              <a:pPr>
                <a:spcBef>
                  <a:spcPct val="0"/>
                </a:spcBef>
              </a:pPr>
              <a:t>27</a:t>
            </a:fld>
            <a:endParaRPr lang="en-GB" alt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34314082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7AE4B4E-FA7C-483D-8B9A-0A6626B81797}" type="slidenum">
              <a:rPr lang="en-GB" altLang="en-US" smtClean="0"/>
              <a:pPr>
                <a:spcBef>
                  <a:spcPct val="0"/>
                </a:spcBef>
              </a:pPr>
              <a:t>28</a:t>
            </a:fld>
            <a:endParaRPr lang="en-GB" alt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71910397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9305DBA-7A5D-4800-9DBC-39D70D822FE9}" type="slidenum">
              <a:rPr lang="en-GB" altLang="en-US" smtClean="0"/>
              <a:pPr>
                <a:spcBef>
                  <a:spcPct val="0"/>
                </a:spcBef>
              </a:pPr>
              <a:t>29</a:t>
            </a:fld>
            <a:endParaRPr lang="en-GB" altLang="en-US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806962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181822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9194443-7492-47BA-8651-EB28E97E5B7C}" type="slidenum">
              <a:rPr lang="en-GB" altLang="en-US" smtClean="0"/>
              <a:pPr>
                <a:spcBef>
                  <a:spcPct val="0"/>
                </a:spcBef>
              </a:pPr>
              <a:t>30</a:t>
            </a:fld>
            <a:endParaRPr lang="en-GB" alt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64192386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0757D65-234E-4F1C-8373-0A2B53B43131}" type="slidenum">
              <a:rPr lang="en-GB" altLang="en-US" smtClean="0"/>
              <a:pPr>
                <a:spcBef>
                  <a:spcPct val="0"/>
                </a:spcBef>
              </a:pPr>
              <a:t>31</a:t>
            </a:fld>
            <a:endParaRPr lang="en-GB" altLang="en-US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66118727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D2699D0-E30A-40A6-AAF4-1FA503BE3605}" type="slidenum">
              <a:rPr lang="en-GB" altLang="en-US" smtClean="0"/>
              <a:pPr>
                <a:spcBef>
                  <a:spcPct val="0"/>
                </a:spcBef>
              </a:pPr>
              <a:t>32</a:t>
            </a:fld>
            <a:endParaRPr lang="en-GB" alt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50918147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B0B6B2E-C79D-496C-B52D-9C64405E776F}" type="slidenum">
              <a:rPr lang="en-GB" altLang="en-US" smtClean="0"/>
              <a:pPr>
                <a:spcBef>
                  <a:spcPct val="0"/>
                </a:spcBef>
              </a:pPr>
              <a:t>33</a:t>
            </a:fld>
            <a:endParaRPr lang="en-GB" alt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46721102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218D657-35B0-48B7-AF93-4FD38B321051}" type="slidenum">
              <a:rPr lang="en-GB" altLang="en-US" smtClean="0"/>
              <a:pPr>
                <a:spcBef>
                  <a:spcPct val="0"/>
                </a:spcBef>
              </a:pPr>
              <a:t>34</a:t>
            </a:fld>
            <a:endParaRPr lang="en-GB" altLang="en-US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19434469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0689792-4643-48D8-89C2-1C31F85B4D90}" type="slidenum">
              <a:rPr lang="en-GB" altLang="en-US" smtClean="0"/>
              <a:pPr>
                <a:spcBef>
                  <a:spcPct val="0"/>
                </a:spcBef>
              </a:pPr>
              <a:t>35</a:t>
            </a:fld>
            <a:endParaRPr lang="en-GB" altLang="en-US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66254132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67B87EB-0013-4209-B7D4-3673D4A61867}" type="slidenum">
              <a:rPr lang="en-GB" altLang="en-US" smtClean="0"/>
              <a:pPr>
                <a:spcBef>
                  <a:spcPct val="0"/>
                </a:spcBef>
              </a:pPr>
              <a:t>36</a:t>
            </a:fld>
            <a:endParaRPr lang="en-GB" alt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23057716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154CE24-F1ED-40FE-B944-F41BE9DCCC58}" type="slidenum">
              <a:rPr lang="en-GB" altLang="en-US" smtClean="0"/>
              <a:pPr>
                <a:spcBef>
                  <a:spcPct val="0"/>
                </a:spcBef>
              </a:pPr>
              <a:t>37</a:t>
            </a:fld>
            <a:endParaRPr lang="en-GB" altLang="en-US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41210518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1690C19-25E5-4E39-BC15-D7B2670CDD80}" type="slidenum">
              <a:rPr lang="en-GB" altLang="en-US" smtClean="0"/>
              <a:pPr>
                <a:spcBef>
                  <a:spcPct val="0"/>
                </a:spcBef>
              </a:pPr>
              <a:t>38</a:t>
            </a:fld>
            <a:endParaRPr lang="en-GB" altLang="en-US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04041273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71ADD86-8C76-41CB-9DFE-761E46DB0AC7}" type="slidenum">
              <a:rPr lang="en-GB" altLang="en-US" smtClean="0"/>
              <a:pPr>
                <a:spcBef>
                  <a:spcPct val="0"/>
                </a:spcBef>
              </a:pPr>
              <a:t>39</a:t>
            </a:fld>
            <a:endParaRPr lang="en-GB" altLang="en-US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41299399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C6A1414-3E11-4361-9519-E1B37328D2F2}" type="slidenum">
              <a:rPr lang="en-GB" altLang="en-US" smtClean="0"/>
              <a:pPr>
                <a:spcBef>
                  <a:spcPct val="0"/>
                </a:spcBef>
              </a:pPr>
              <a:t>4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49079898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6800F53-F909-468D-9F49-48FB39B6D44E}" type="slidenum">
              <a:rPr lang="en-GB" altLang="en-US" smtClean="0"/>
              <a:pPr>
                <a:spcBef>
                  <a:spcPct val="0"/>
                </a:spcBef>
              </a:pPr>
              <a:t>40</a:t>
            </a:fld>
            <a:endParaRPr lang="en-GB" altLang="en-U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327751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8BB55C1-86E0-46C0-9FD0-A2E0F9C028ED}" type="slidenum">
              <a:rPr lang="en-GB" altLang="en-US" smtClean="0"/>
              <a:pPr>
                <a:spcBef>
                  <a:spcPct val="0"/>
                </a:spcBef>
              </a:pPr>
              <a:t>41</a:t>
            </a:fld>
            <a:endParaRPr lang="en-GB" altLang="en-US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99243750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183FFCD-F7DC-4416-8987-190D7240DF67}" type="slidenum">
              <a:rPr lang="en-GB" altLang="en-US" smtClean="0"/>
              <a:pPr>
                <a:spcBef>
                  <a:spcPct val="0"/>
                </a:spcBef>
              </a:pPr>
              <a:t>43</a:t>
            </a:fld>
            <a:endParaRPr lang="en-GB" altLang="en-US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08561475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5C005C5-31A1-4A77-9748-A3B4E18DB136}" type="slidenum">
              <a:rPr lang="en-GB" altLang="en-US" smtClean="0"/>
              <a:pPr>
                <a:spcBef>
                  <a:spcPct val="0"/>
                </a:spcBef>
              </a:pPr>
              <a:t>44</a:t>
            </a:fld>
            <a:endParaRPr lang="en-GB" altLang="en-US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92129492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50E7F39-E41B-4EAB-BABA-0B86C74CA05F}" type="slidenum">
              <a:rPr lang="en-GB" altLang="en-US" smtClean="0"/>
              <a:pPr>
                <a:spcBef>
                  <a:spcPct val="0"/>
                </a:spcBef>
              </a:pPr>
              <a:t>45</a:t>
            </a:fld>
            <a:endParaRPr lang="en-GB" altLang="en-US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30545057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AFE0BD9-7086-4DC2-80AB-9AFD934BC6C6}" type="slidenum">
              <a:rPr lang="en-GB" altLang="en-US" smtClean="0"/>
              <a:pPr>
                <a:spcBef>
                  <a:spcPct val="0"/>
                </a:spcBef>
              </a:pPr>
              <a:t>46</a:t>
            </a:fld>
            <a:endParaRPr lang="en-GB" altLang="en-US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70647761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A403BA3-472B-48A0-B15A-B1FF89231EF6}" type="slidenum">
              <a:rPr lang="en-GB" altLang="en-US" smtClean="0"/>
              <a:pPr>
                <a:spcBef>
                  <a:spcPct val="0"/>
                </a:spcBef>
              </a:pPr>
              <a:t>47</a:t>
            </a:fld>
            <a:endParaRPr lang="en-GB" altLang="en-US" smtClean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98630062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48CA920-DF8F-4933-B882-C2F30839E3C2}" type="slidenum">
              <a:rPr lang="en-GB" altLang="en-US" smtClean="0"/>
              <a:pPr>
                <a:spcBef>
                  <a:spcPct val="0"/>
                </a:spcBef>
              </a:pPr>
              <a:t>48</a:t>
            </a:fld>
            <a:endParaRPr lang="en-GB" altLang="en-US" smtClean="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52261331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EBFB3D9-FA39-4C17-9A1E-C27C5ECB2BA2}" type="slidenum">
              <a:rPr lang="en-GB" altLang="en-US" smtClean="0"/>
              <a:pPr>
                <a:spcBef>
                  <a:spcPct val="0"/>
                </a:spcBef>
              </a:pPr>
              <a:t>49</a:t>
            </a:fld>
            <a:endParaRPr lang="en-GB" altLang="en-US" smtClean="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50719032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F32311E-D88B-4792-AE7F-7B339807771B}" type="slidenum">
              <a:rPr lang="en-GB" altLang="en-US" smtClean="0"/>
              <a:pPr>
                <a:spcBef>
                  <a:spcPct val="0"/>
                </a:spcBef>
              </a:pPr>
              <a:t>50</a:t>
            </a:fld>
            <a:endParaRPr lang="en-GB" altLang="en-US" smtClean="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8251828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DA28F50-FAA5-48C5-9BC9-3FC3F03E9FAD}" type="slidenum">
              <a:rPr lang="en-GB" altLang="en-US" smtClean="0"/>
              <a:pPr>
                <a:spcBef>
                  <a:spcPct val="0"/>
                </a:spcBef>
              </a:pPr>
              <a:t>5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86948958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A205D88-FED6-4F40-853F-1621A04180BA}" type="slidenum">
              <a:rPr lang="en-GB" altLang="en-US" smtClean="0"/>
              <a:pPr>
                <a:spcBef>
                  <a:spcPct val="0"/>
                </a:spcBef>
              </a:pPr>
              <a:t>51</a:t>
            </a:fld>
            <a:endParaRPr lang="en-GB" altLang="en-US" smtClean="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39750042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08F23AD-9C35-4A90-A4FE-4DA5FA0BEEE8}" type="slidenum">
              <a:rPr lang="en-GB" altLang="en-US" smtClean="0"/>
              <a:pPr>
                <a:spcBef>
                  <a:spcPct val="0"/>
                </a:spcBef>
              </a:pPr>
              <a:t>52</a:t>
            </a:fld>
            <a:endParaRPr lang="en-GB" altLang="en-US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87576704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B23CAB1-90E5-4C65-BEE4-794FF6430FB9}" type="slidenum">
              <a:rPr lang="en-GB" altLang="el-GR" smtClean="0"/>
              <a:pPr>
                <a:spcBef>
                  <a:spcPct val="0"/>
                </a:spcBef>
              </a:pPr>
              <a:t>53</a:t>
            </a:fld>
            <a:endParaRPr lang="en-GB" altLang="el-GR" smtClean="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l-GR" smtClean="0"/>
          </a:p>
        </p:txBody>
      </p:sp>
    </p:spTree>
    <p:extLst>
      <p:ext uri="{BB962C8B-B14F-4D97-AF65-F5344CB8AC3E}">
        <p14:creationId xmlns:p14="http://schemas.microsoft.com/office/powerpoint/2010/main" val="46119428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B99D477-7C79-46CF-8D8D-1F009C11E087}" type="slidenum">
              <a:rPr lang="en-GB" altLang="el-GR" smtClean="0"/>
              <a:pPr>
                <a:spcBef>
                  <a:spcPct val="0"/>
                </a:spcBef>
              </a:pPr>
              <a:t>54</a:t>
            </a:fld>
            <a:endParaRPr lang="en-GB" altLang="el-GR" smtClean="0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l-GR" smtClean="0"/>
          </a:p>
        </p:txBody>
      </p:sp>
    </p:spTree>
    <p:extLst>
      <p:ext uri="{BB962C8B-B14F-4D97-AF65-F5344CB8AC3E}">
        <p14:creationId xmlns:p14="http://schemas.microsoft.com/office/powerpoint/2010/main" val="224329403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6843F65-6788-45A5-A6EB-B4484E471E4F}" type="slidenum">
              <a:rPr lang="en-GB" altLang="en-US" smtClean="0"/>
              <a:pPr>
                <a:spcBef>
                  <a:spcPct val="0"/>
                </a:spcBef>
              </a:pPr>
              <a:t>55</a:t>
            </a:fld>
            <a:endParaRPr lang="en-GB" altLang="en-US" smtClean="0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78880804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C1D7700-F7CA-47E0-9282-3C24DC42049D}" type="slidenum">
              <a:rPr lang="en-GB" altLang="en-US" smtClean="0"/>
              <a:pPr>
                <a:spcBef>
                  <a:spcPct val="0"/>
                </a:spcBef>
              </a:pPr>
              <a:t>56</a:t>
            </a:fld>
            <a:endParaRPr lang="en-GB" altLang="en-US" smtClean="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46299349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1269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87A7D59-2C9A-48D0-ABB3-33C229F354A5}" type="slidenum">
              <a:rPr lang="en-GB" altLang="en-US" smtClean="0"/>
              <a:pPr>
                <a:spcBef>
                  <a:spcPct val="0"/>
                </a:spcBef>
              </a:pPr>
              <a:t>57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94611707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1290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36571F9-DC8D-4213-8218-D4E55456F42D}" type="slidenum">
              <a:rPr lang="en-GB" altLang="en-US" smtClean="0"/>
              <a:pPr>
                <a:spcBef>
                  <a:spcPct val="0"/>
                </a:spcBef>
              </a:pPr>
              <a:t>58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71693078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1310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1EEA3E6-C0ED-4BD7-BB8E-330DE9B3EFE9}" type="slidenum">
              <a:rPr lang="en-GB" altLang="en-US" smtClean="0"/>
              <a:pPr>
                <a:spcBef>
                  <a:spcPct val="0"/>
                </a:spcBef>
              </a:pPr>
              <a:t>59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62641574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133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BE0D418-5CE3-4745-B82C-2983947624B1}" type="slidenum">
              <a:rPr lang="en-GB" altLang="en-US" smtClean="0"/>
              <a:pPr>
                <a:spcBef>
                  <a:spcPct val="0"/>
                </a:spcBef>
              </a:pPr>
              <a:t>60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1007972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DABF012-D22D-41E4-A308-2CB0F907CFFB}" type="slidenum">
              <a:rPr lang="en-GB" altLang="en-US" smtClean="0"/>
              <a:pPr>
                <a:spcBef>
                  <a:spcPct val="0"/>
                </a:spcBef>
              </a:pPr>
              <a:t>6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45276262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137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A2AE4E5-5DF2-480B-AA92-CAFD177ABE94}" type="slidenum">
              <a:rPr lang="en-GB" altLang="en-US" smtClean="0"/>
              <a:pPr>
                <a:spcBef>
                  <a:spcPct val="0"/>
                </a:spcBef>
              </a:pPr>
              <a:t>61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309591663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9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139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98BA579-13A1-4E25-A975-ECA6BA9C76AD}" type="slidenum">
              <a:rPr lang="en-GB" altLang="en-US" smtClean="0"/>
              <a:pPr>
                <a:spcBef>
                  <a:spcPct val="0"/>
                </a:spcBef>
              </a:pPr>
              <a:t>62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332238059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C2C29B-4158-4884-8560-2162C13C2E9A}" type="slidenum">
              <a:rPr lang="en-GB" altLang="en-US" smtClean="0"/>
              <a:pPr>
                <a:spcBef>
                  <a:spcPct val="0"/>
                </a:spcBef>
              </a:pPr>
              <a:t>63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72812126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143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8D33313-5CB5-4A23-AC40-E1910A4A82D4}" type="slidenum">
              <a:rPr lang="en-GB" altLang="en-US" smtClean="0"/>
              <a:pPr>
                <a:spcBef>
                  <a:spcPct val="0"/>
                </a:spcBef>
              </a:pPr>
              <a:t>64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859118817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5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145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FFA5675-B5D3-4CE4-880F-20384C06534C}" type="slidenum">
              <a:rPr lang="en-GB" altLang="en-US" smtClean="0"/>
              <a:pPr>
                <a:spcBef>
                  <a:spcPct val="0"/>
                </a:spcBef>
              </a:pPr>
              <a:t>65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350192541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7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147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8CA59F0-6561-46EA-8677-4CEA4301A090}" type="slidenum">
              <a:rPr lang="en-GB" altLang="en-US" smtClean="0"/>
              <a:pPr>
                <a:spcBef>
                  <a:spcPct val="0"/>
                </a:spcBef>
              </a:pPr>
              <a:t>66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557469922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9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149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DDDF079-D4F6-4AA2-A210-4E0D4F718881}" type="slidenum">
              <a:rPr lang="en-GB" altLang="en-US" smtClean="0"/>
              <a:pPr>
                <a:spcBef>
                  <a:spcPct val="0"/>
                </a:spcBef>
              </a:pPr>
              <a:t>67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281267060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1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 smtClean="0"/>
          </a:p>
        </p:txBody>
      </p:sp>
      <p:sp>
        <p:nvSpPr>
          <p:cNvPr id="151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2776AD9-F773-45EE-BA18-091B5168D9AF}" type="slidenum">
              <a:rPr lang="en-GB" altLang="en-US" smtClean="0"/>
              <a:pPr>
                <a:spcBef>
                  <a:spcPct val="0"/>
                </a:spcBef>
              </a:pPr>
              <a:t>68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100161487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153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819F71C-F13F-4E15-AA59-5D7AF813286A}" type="slidenum">
              <a:rPr lang="en-GB" altLang="en-US" smtClean="0"/>
              <a:pPr>
                <a:spcBef>
                  <a:spcPct val="0"/>
                </a:spcBef>
              </a:pPr>
              <a:t>69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555839084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5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155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E65DA99-6FAA-471D-89D1-5A65D9288534}" type="slidenum">
              <a:rPr lang="en-GB" altLang="en-US" smtClean="0"/>
              <a:pPr>
                <a:spcBef>
                  <a:spcPct val="0"/>
                </a:spcBef>
              </a:pPr>
              <a:t>70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42610039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6914971-E342-4F89-B2E3-2AF08453A58D}" type="slidenum">
              <a:rPr lang="en-GB" altLang="en-US" smtClean="0"/>
              <a:pPr>
                <a:spcBef>
                  <a:spcPct val="0"/>
                </a:spcBef>
              </a:pPr>
              <a:t>7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27876199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7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157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94985F8-AF48-4464-AB47-4068F2D4ED6A}" type="slidenum">
              <a:rPr lang="en-GB" altLang="en-US" smtClean="0"/>
              <a:pPr>
                <a:spcBef>
                  <a:spcPct val="0"/>
                </a:spcBef>
              </a:pPr>
              <a:t>71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689821052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9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159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5D2546F-282A-4C59-8C8B-5AF67F25748C}" type="slidenum">
              <a:rPr lang="en-GB" altLang="en-US" smtClean="0"/>
              <a:pPr>
                <a:spcBef>
                  <a:spcPct val="0"/>
                </a:spcBef>
              </a:pPr>
              <a:t>72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079160746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1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161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403BE43-2785-4914-8005-4C823E227BE4}" type="slidenum">
              <a:rPr lang="en-GB" altLang="en-US" smtClean="0"/>
              <a:pPr>
                <a:spcBef>
                  <a:spcPct val="0"/>
                </a:spcBef>
              </a:pPr>
              <a:t>73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95064620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95A3451-4D5E-4010-B97C-CF5014D0434D}" type="slidenum">
              <a:rPr lang="en-GB" altLang="en-US" smtClean="0"/>
              <a:pPr>
                <a:spcBef>
                  <a:spcPct val="0"/>
                </a:spcBef>
              </a:pPr>
              <a:t>74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420002482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5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165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2EF69BB-6CBC-4546-8202-C93DC06CB37A}" type="slidenum">
              <a:rPr lang="en-GB" altLang="en-US" smtClean="0"/>
              <a:pPr>
                <a:spcBef>
                  <a:spcPct val="0"/>
                </a:spcBef>
              </a:pPr>
              <a:t>75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603679190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7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167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2394B09-48DB-4066-90B0-4043BA4BB796}" type="slidenum">
              <a:rPr lang="en-GB" altLang="en-US" smtClean="0"/>
              <a:pPr>
                <a:spcBef>
                  <a:spcPct val="0"/>
                </a:spcBef>
              </a:pPr>
              <a:t>76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036922691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9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169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95061A5-C117-4B19-AB4C-62DC6EEA39C8}" type="slidenum">
              <a:rPr lang="en-GB" altLang="en-US" smtClean="0"/>
              <a:pPr>
                <a:spcBef>
                  <a:spcPct val="0"/>
                </a:spcBef>
              </a:pPr>
              <a:t>77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96264456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2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172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49F164D-2367-4A8A-84F7-5C08714706F4}" type="slidenum">
              <a:rPr lang="en-GB" altLang="en-US" smtClean="0"/>
              <a:pPr>
                <a:spcBef>
                  <a:spcPct val="0"/>
                </a:spcBef>
              </a:pPr>
              <a:t>78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524085801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174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E73D24D-73AE-4EAA-9F78-75EE7A0328F9}" type="slidenum">
              <a:rPr lang="en-GB" altLang="en-US" smtClean="0"/>
              <a:pPr>
                <a:spcBef>
                  <a:spcPct val="0"/>
                </a:spcBef>
              </a:pPr>
              <a:t>79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46518831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6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176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CB48C49-56E5-44B3-9D41-B4D7D108BAE6}" type="slidenum">
              <a:rPr lang="en-GB" altLang="en-US" smtClean="0"/>
              <a:pPr>
                <a:spcBef>
                  <a:spcPct val="0"/>
                </a:spcBef>
              </a:pPr>
              <a:t>80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6624124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4145347-951B-447F-BC66-0937530908C5}" type="slidenum">
              <a:rPr lang="en-GB" altLang="en-US" smtClean="0"/>
              <a:pPr>
                <a:spcBef>
                  <a:spcPct val="0"/>
                </a:spcBef>
              </a:pPr>
              <a:t>8</a:t>
            </a:fld>
            <a:endParaRPr lang="en-GB" altLang="en-US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106937171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8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178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A7B6B03-D375-4BFB-B300-BA3575D195BE}" type="slidenum">
              <a:rPr lang="en-GB" altLang="en-US" smtClean="0"/>
              <a:pPr>
                <a:spcBef>
                  <a:spcPct val="0"/>
                </a:spcBef>
              </a:pPr>
              <a:t>81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261621531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0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180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E5E87F3-30E4-401A-B83B-E43D8D46E381}" type="slidenum">
              <a:rPr lang="en-GB" altLang="en-US" smtClean="0"/>
              <a:pPr>
                <a:spcBef>
                  <a:spcPct val="0"/>
                </a:spcBef>
              </a:pPr>
              <a:t>82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692733470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2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182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FDD013C-754C-471C-A28D-0F3BCAB3C95F}" type="slidenum">
              <a:rPr lang="en-GB" altLang="en-US" smtClean="0"/>
              <a:pPr>
                <a:spcBef>
                  <a:spcPct val="0"/>
                </a:spcBef>
              </a:pPr>
              <a:t>83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903002460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184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9975E52-A669-46BE-B0C4-392180A85032}" type="slidenum">
              <a:rPr lang="en-GB" altLang="en-US" smtClean="0"/>
              <a:pPr>
                <a:spcBef>
                  <a:spcPct val="0"/>
                </a:spcBef>
              </a:pPr>
              <a:t>84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702305148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6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186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8931E4A-B29E-4361-96B4-51FC13E0AECA}" type="slidenum">
              <a:rPr lang="en-GB" altLang="en-US" smtClean="0"/>
              <a:pPr>
                <a:spcBef>
                  <a:spcPct val="0"/>
                </a:spcBef>
              </a:pPr>
              <a:t>85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937395517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8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188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2F96276-1BF7-4E50-A5E3-9E9EB13CA36D}" type="slidenum">
              <a:rPr lang="en-GB" altLang="en-US" smtClean="0"/>
              <a:pPr>
                <a:spcBef>
                  <a:spcPct val="0"/>
                </a:spcBef>
              </a:pPr>
              <a:t>86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710740981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0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190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4F78FE3-FB95-46A3-AE9A-780718CD7E47}" type="slidenum">
              <a:rPr lang="en-GB" altLang="en-US" smtClean="0"/>
              <a:pPr>
                <a:spcBef>
                  <a:spcPct val="0"/>
                </a:spcBef>
              </a:pPr>
              <a:t>87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734902659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2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192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D019823-0013-4875-B0AE-D839EB0DD3BF}" type="slidenum">
              <a:rPr lang="en-GB" altLang="en-US" smtClean="0"/>
              <a:pPr>
                <a:spcBef>
                  <a:spcPct val="0"/>
                </a:spcBef>
              </a:pPr>
              <a:t>88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819244823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194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FD4658C-7916-4105-8B45-01359F055450}" type="slidenum">
              <a:rPr lang="en-GB" altLang="en-US" smtClean="0"/>
              <a:pPr>
                <a:spcBef>
                  <a:spcPct val="0"/>
                </a:spcBef>
              </a:pPr>
              <a:t>89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244776297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6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196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9A28FC7-597F-42C7-8176-9073D595C1DA}" type="slidenum">
              <a:rPr lang="en-GB" altLang="en-US" smtClean="0"/>
              <a:pPr>
                <a:spcBef>
                  <a:spcPct val="0"/>
                </a:spcBef>
              </a:pPr>
              <a:t>90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5696967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l-GR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DAFF974-B357-4611-9122-CAC17DF203BC}" type="slidenum">
              <a:rPr lang="en-GB" altLang="el-GR" smtClean="0"/>
              <a:pPr>
                <a:spcBef>
                  <a:spcPct val="0"/>
                </a:spcBef>
              </a:pPr>
              <a:t>9</a:t>
            </a:fld>
            <a:endParaRPr lang="en-GB" altLang="el-GR" smtClean="0"/>
          </a:p>
        </p:txBody>
      </p:sp>
    </p:spTree>
    <p:extLst>
      <p:ext uri="{BB962C8B-B14F-4D97-AF65-F5344CB8AC3E}">
        <p14:creationId xmlns:p14="http://schemas.microsoft.com/office/powerpoint/2010/main" val="191241220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8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198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5747CAE-DD77-4E12-A5D7-1F4F2911D0F2}" type="slidenum">
              <a:rPr lang="en-GB" altLang="en-US" smtClean="0"/>
              <a:pPr>
                <a:spcBef>
                  <a:spcPct val="0"/>
                </a:spcBef>
              </a:pPr>
              <a:t>91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653215723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0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200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BEBFAF1-7364-43DD-B7D4-28F70C35F3BA}" type="slidenum">
              <a:rPr lang="en-GB" altLang="en-US" smtClean="0"/>
              <a:pPr>
                <a:spcBef>
                  <a:spcPct val="0"/>
                </a:spcBef>
              </a:pPr>
              <a:t>92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830634623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2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202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CD93FCC-7B15-4653-B2BE-B8F0B0CB2C16}" type="slidenum">
              <a:rPr lang="en-GB" altLang="en-US" smtClean="0"/>
              <a:pPr>
                <a:spcBef>
                  <a:spcPct val="0"/>
                </a:spcBef>
              </a:pPr>
              <a:t>93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950600993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204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37C752-22DA-4F0F-A0D4-28EDE0830234}" type="slidenum">
              <a:rPr lang="en-GB" altLang="en-US" smtClean="0"/>
              <a:pPr>
                <a:spcBef>
                  <a:spcPct val="0"/>
                </a:spcBef>
              </a:pPr>
              <a:t>94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618214264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6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206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EEEBF57-7208-41D5-8992-3A99A45898E2}" type="slidenum">
              <a:rPr lang="en-GB" altLang="en-US" smtClean="0"/>
              <a:pPr>
                <a:spcBef>
                  <a:spcPct val="0"/>
                </a:spcBef>
              </a:pPr>
              <a:t>95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441702494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88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2089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EC8F005-1931-437F-9B57-45C218EA0779}" type="slidenum">
              <a:rPr lang="en-GB" altLang="en-US" smtClean="0"/>
              <a:pPr>
                <a:spcBef>
                  <a:spcPct val="0"/>
                </a:spcBef>
              </a:pPr>
              <a:t>96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683909501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0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210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516AD3C-B496-47A4-844F-6776DB47BDCD}" type="slidenum">
              <a:rPr lang="en-GB" altLang="en-US" smtClean="0"/>
              <a:pPr>
                <a:spcBef>
                  <a:spcPct val="0"/>
                </a:spcBef>
              </a:pPr>
              <a:t>97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286083317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29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2129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6F4CD18-E2DC-4646-9A4D-F05CE1B60788}" type="slidenum">
              <a:rPr lang="en-GB" altLang="en-US" smtClean="0"/>
              <a:pPr>
                <a:spcBef>
                  <a:spcPct val="0"/>
                </a:spcBef>
              </a:pPr>
              <a:t>98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423250521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2150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2D56A76-D8E0-4C9E-AA98-68B0653B9143}" type="slidenum">
              <a:rPr lang="en-GB" altLang="en-US" smtClean="0"/>
              <a:pPr>
                <a:spcBef>
                  <a:spcPct val="0"/>
                </a:spcBef>
              </a:pPr>
              <a:t>99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227753246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64875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9955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72669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32830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40892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A75D77-35BD-4615-8DC0-99C43E3369BA}" type="datetime1">
              <a:rPr lang="en-US"/>
              <a:pPr>
                <a:defRPr/>
              </a:pPr>
              <a:t>7/21/2015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ΤΠΕ και Εκπαίδευση, Β. Κόμης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469FD-DECE-4AFD-825C-392198F07F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633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pic>
        <p:nvPicPr>
          <p:cNvPr id="7" name="Picture 2" descr="D:\PhD Files\ecedu.voulgari.gr\archive\icte_logo_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37312"/>
            <a:ext cx="1296144" cy="55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 userDrawn="1"/>
        </p:nvCxnSpPr>
        <p:spPr>
          <a:xfrm>
            <a:off x="0" y="6309320"/>
            <a:ext cx="9144000" cy="0"/>
          </a:xfrm>
          <a:prstGeom prst="line">
            <a:avLst/>
          </a:prstGeom>
          <a:ln w="12700">
            <a:solidFill>
              <a:srgbClr val="C400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8838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3451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pic>
        <p:nvPicPr>
          <p:cNvPr id="8" name="Picture 2" descr="D:\PhD Files\ecedu.voulgari.gr\archive\icte_logo_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37312"/>
            <a:ext cx="1296144" cy="55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/>
          <p:cNvCxnSpPr/>
          <p:nvPr userDrawn="1"/>
        </p:nvCxnSpPr>
        <p:spPr>
          <a:xfrm>
            <a:off x="0" y="6309320"/>
            <a:ext cx="9144000" cy="0"/>
          </a:xfrm>
          <a:prstGeom prst="line">
            <a:avLst/>
          </a:prstGeom>
          <a:ln w="12700">
            <a:solidFill>
              <a:srgbClr val="C400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9702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pic>
        <p:nvPicPr>
          <p:cNvPr id="10" name="Picture 2" descr="D:\PhD Files\ecedu.voulgari.gr\archive\icte_logo_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37312"/>
            <a:ext cx="1296144" cy="55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Connector 13"/>
          <p:cNvCxnSpPr/>
          <p:nvPr userDrawn="1"/>
        </p:nvCxnSpPr>
        <p:spPr>
          <a:xfrm>
            <a:off x="0" y="6309320"/>
            <a:ext cx="9144000" cy="0"/>
          </a:xfrm>
          <a:prstGeom prst="line">
            <a:avLst/>
          </a:prstGeom>
          <a:ln w="12700">
            <a:solidFill>
              <a:srgbClr val="C400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9779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pic>
        <p:nvPicPr>
          <p:cNvPr id="6" name="Picture 2" descr="D:\PhD Files\ecedu.voulgari.gr\archive\icte_logo_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37312"/>
            <a:ext cx="1296144" cy="55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/>
          <p:cNvCxnSpPr/>
          <p:nvPr userDrawn="1"/>
        </p:nvCxnSpPr>
        <p:spPr>
          <a:xfrm>
            <a:off x="0" y="6309320"/>
            <a:ext cx="9144000" cy="0"/>
          </a:xfrm>
          <a:prstGeom prst="line">
            <a:avLst/>
          </a:prstGeom>
          <a:ln w="12700">
            <a:solidFill>
              <a:srgbClr val="C400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3665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PhD Files\ecedu.voulgari.gr\archive\icte_logo_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37312"/>
            <a:ext cx="1296144" cy="55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 userDrawn="1"/>
        </p:nvCxnSpPr>
        <p:spPr>
          <a:xfrm>
            <a:off x="0" y="6309320"/>
            <a:ext cx="9144000" cy="0"/>
          </a:xfrm>
          <a:prstGeom prst="line">
            <a:avLst/>
          </a:prstGeom>
          <a:ln w="12700">
            <a:solidFill>
              <a:srgbClr val="C400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6696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5280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3290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pic>
        <p:nvPicPr>
          <p:cNvPr id="7" name="Picture 2" descr="D:\PhD Files\ecedu.voulgari.gr\archive\icte_logo_2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37312"/>
            <a:ext cx="1296144" cy="55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  <a:ln w="12700">
            <a:solidFill>
              <a:srgbClr val="C400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2675790" y="6498037"/>
            <a:ext cx="52565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900" b="0" dirty="0" smtClean="0">
                <a:solidFill>
                  <a:schemeClr val="bg1">
                    <a:lumMod val="50000"/>
                  </a:schemeClr>
                </a:solidFill>
              </a:rPr>
              <a:t>ΤΠΕ στην Εκπαίδευση</a:t>
            </a:r>
            <a:r>
              <a:rPr lang="en-US" sz="900" b="0" dirty="0" smtClean="0">
                <a:solidFill>
                  <a:schemeClr val="bg1">
                    <a:lumMod val="50000"/>
                  </a:schemeClr>
                </a:solidFill>
              </a:rPr>
              <a:t>                     </a:t>
            </a:r>
            <a:r>
              <a:rPr lang="el-GR" sz="900" b="0" dirty="0" smtClean="0">
                <a:solidFill>
                  <a:schemeClr val="bg1">
                    <a:lumMod val="50000"/>
                  </a:schemeClr>
                </a:solidFill>
              </a:rPr>
              <a:t>Διδάσκων</a:t>
            </a:r>
            <a:r>
              <a:rPr lang="el-GR" sz="900" b="0" baseline="0" dirty="0" smtClean="0">
                <a:solidFill>
                  <a:schemeClr val="bg1">
                    <a:lumMod val="50000"/>
                  </a:schemeClr>
                </a:solidFill>
              </a:rPr>
              <a:t> : Βασίλης Κόμης</a:t>
            </a:r>
            <a:endParaRPr lang="el-GR" sz="900" b="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23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5" r:id="rId12"/>
    <p:sldLayoutId id="2147483686" r:id="rId1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el.wikipedia.org/wiki/&#928;&#959;&#955;&#965;&#956;&#941;&#963;&#945;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3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en.pedia.org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emf"/><Relationship Id="rId5" Type="http://schemas.openxmlformats.org/officeDocument/2006/relationships/oleObject" Target="../embeddings/Microsoft_Word_97_-_2003_Document1.doc"/><Relationship Id="rId4" Type="http://schemas.openxmlformats.org/officeDocument/2006/relationships/oleObject" Target="../embeddings/oleObject5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el.wikipedia.org/wiki/&#933;&#960;&#949;&#961;&#956;&#941;&#963;&#959;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7.xml"/><Relationship Id="rId7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oleObject" Target="../embeddings/oleObject6.bin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7.wmf"/><Relationship Id="rId4" Type="http://schemas.openxmlformats.org/officeDocument/2006/relationships/oleObject" Target="../embeddings/oleObject7.bin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958975"/>
            <a:ext cx="7772400" cy="1470025"/>
          </a:xfrm>
        </p:spPr>
        <p:txBody>
          <a:bodyPr/>
          <a:lstStyle/>
          <a:p>
            <a:r>
              <a:rPr lang="el-GR" dirty="0" smtClean="0"/>
              <a:t>Τίτλος Μαθήματος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124200"/>
            <a:ext cx="7776864" cy="2467494"/>
          </a:xfrm>
        </p:spPr>
        <p:txBody>
          <a:bodyPr>
            <a:noAutofit/>
          </a:bodyPr>
          <a:lstStyle/>
          <a:p>
            <a:r>
              <a:rPr lang="el-GR" sz="2800" b="1" dirty="0"/>
              <a:t>Ενότητα </a:t>
            </a:r>
            <a:r>
              <a:rPr lang="el-GR" sz="2800" b="1" dirty="0" smtClean="0"/>
              <a:t>12:</a:t>
            </a:r>
            <a:r>
              <a:rPr lang="en-US" sz="2800" dirty="0" smtClean="0"/>
              <a:t> </a:t>
            </a:r>
            <a:r>
              <a:rPr lang="el-GR" sz="2800" dirty="0" smtClean="0"/>
              <a:t> Θεωρίες Μάθησης και ΤΠΕ:</a:t>
            </a:r>
          </a:p>
          <a:p>
            <a:r>
              <a:rPr lang="el-GR" sz="2800" dirty="0" smtClean="0"/>
              <a:t>Πολυμέσα- </a:t>
            </a:r>
            <a:r>
              <a:rPr lang="el-GR" sz="2800" dirty="0" err="1" smtClean="0"/>
              <a:t>Υπερμέσα</a:t>
            </a:r>
            <a:r>
              <a:rPr lang="el-GR" sz="2800" dirty="0" smtClean="0"/>
              <a:t> (Μέρος Β)</a:t>
            </a:r>
            <a:endParaRPr lang="en-US" sz="2800" dirty="0" smtClean="0"/>
          </a:p>
          <a:p>
            <a:endParaRPr lang="el-GR" sz="2800" dirty="0" smtClean="0"/>
          </a:p>
          <a:p>
            <a:r>
              <a:rPr lang="el-GR" sz="2800" dirty="0" smtClean="0"/>
              <a:t>Βασίλειος Κόμης</a:t>
            </a:r>
          </a:p>
          <a:p>
            <a:r>
              <a:rPr lang="el-GR" sz="2800" dirty="0" smtClean="0"/>
              <a:t>ΤΕΕΑΠΗ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1138" y="5679727"/>
            <a:ext cx="4310289" cy="1025873"/>
          </a:xfrm>
          <a:prstGeom prst="rect">
            <a:avLst/>
          </a:prstGeom>
          <a:noFill/>
        </p:spPr>
      </p:pic>
      <p:pic>
        <p:nvPicPr>
          <p:cNvPr id="1026" name="Picture 2" descr="C:\Users\user\Downloads\logo_pn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260648"/>
            <a:ext cx="3672408" cy="1809750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04322"/>
            <a:ext cx="24685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873" y="5942193"/>
            <a:ext cx="1302442" cy="500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345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443913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l-GR" sz="4000" dirty="0" smtClean="0"/>
              <a:t>Τι εννοούμε με τον όρο </a:t>
            </a:r>
            <a:r>
              <a:rPr lang="el-GR" sz="4000" b="1" dirty="0" smtClean="0"/>
              <a:t>Μέσα</a:t>
            </a:r>
            <a:r>
              <a:rPr lang="en-GB" sz="4000" dirty="0" smtClean="0"/>
              <a:t> (Media)</a:t>
            </a:r>
            <a:r>
              <a:rPr lang="el-GR" sz="4000" dirty="0" smtClean="0"/>
              <a:t>;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447800"/>
            <a:ext cx="8477250" cy="4800600"/>
          </a:xfrm>
        </p:spPr>
        <p:txBody>
          <a:bodyPr/>
          <a:lstStyle/>
          <a:p>
            <a:pPr>
              <a:defRPr/>
            </a:pPr>
            <a:r>
              <a:rPr lang="el-GR" sz="2400" dirty="0" smtClean="0"/>
              <a:t>Πληθυντικός του </a:t>
            </a:r>
            <a:r>
              <a:rPr lang="el-GR" sz="2400" b="1" dirty="0" smtClean="0"/>
              <a:t>Μέσου</a:t>
            </a:r>
            <a:r>
              <a:rPr lang="el-GR" sz="2400" dirty="0" smtClean="0"/>
              <a:t> (</a:t>
            </a:r>
            <a:r>
              <a:rPr lang="en-GB" sz="2400" dirty="0" smtClean="0"/>
              <a:t>Medium</a:t>
            </a:r>
            <a:r>
              <a:rPr lang="el-GR" sz="2400" dirty="0" smtClean="0"/>
              <a:t>) </a:t>
            </a:r>
          </a:p>
          <a:p>
            <a:pPr marL="539750" indent="-457200">
              <a:buFont typeface="Wingdings 2" panose="05020102010507070707" pitchFamily="18" charset="2"/>
              <a:buAutoNum type="arabicParenBoth"/>
              <a:defRPr/>
            </a:pPr>
            <a:r>
              <a:rPr lang="el-GR" sz="2400" dirty="0" smtClean="0"/>
              <a:t>Αντικείμενα στα οποία αποθηκεύονται δεδομένα (συνήθως ψηφιακά), όπως σκληροί δίσκοι, </a:t>
            </a:r>
            <a:r>
              <a:rPr lang="en-GB" sz="2400" dirty="0" smtClean="0"/>
              <a:t>CD, DVD,  </a:t>
            </a:r>
            <a:r>
              <a:rPr lang="el-GR" sz="2400" dirty="0" smtClean="0"/>
              <a:t>κλπ.</a:t>
            </a:r>
            <a:endParaRPr lang="en-GB" sz="2400" dirty="0" smtClean="0"/>
          </a:p>
          <a:p>
            <a:pPr marL="539750" indent="-457200">
              <a:buFont typeface="Wingdings 2" panose="05020102010507070707" pitchFamily="18" charset="2"/>
              <a:buAutoNum type="arabicParenBoth"/>
              <a:defRPr/>
            </a:pPr>
            <a:r>
              <a:rPr lang="el-GR" sz="2400" dirty="0" smtClean="0"/>
              <a:t>Οι μορφές και οι</a:t>
            </a:r>
            <a:r>
              <a:rPr lang="en-US" sz="2400" dirty="0" smtClean="0"/>
              <a:t> </a:t>
            </a:r>
            <a:r>
              <a:rPr lang="el-GR" sz="2400" dirty="0" smtClean="0"/>
              <a:t>τεχνολογίες που χρησιμοποιούνται για την επικοινωνία της πληροφορίας. </a:t>
            </a:r>
          </a:p>
          <a:p>
            <a:pPr marL="814388" lvl="1" indent="-457200">
              <a:defRPr/>
            </a:pPr>
            <a:r>
              <a:rPr lang="el-GR" sz="2000" dirty="0" smtClean="0"/>
              <a:t>Γραφή, βιβλίο, τυπογραφία</a:t>
            </a:r>
          </a:p>
          <a:p>
            <a:pPr marL="814388" lvl="1" indent="-457200">
              <a:defRPr/>
            </a:pPr>
            <a:r>
              <a:rPr lang="el-GR" sz="2000" dirty="0" smtClean="0"/>
              <a:t>Εικόνα, φωτογραφία, φωτογραφική μηχανή</a:t>
            </a:r>
          </a:p>
          <a:p>
            <a:pPr marL="814388" lvl="1" indent="-457200">
              <a:defRPr/>
            </a:pPr>
            <a:r>
              <a:rPr lang="el-GR" sz="2000" dirty="0" smtClean="0"/>
              <a:t>Κασέτα ή </a:t>
            </a:r>
            <a:r>
              <a:rPr lang="en-GB" sz="2000" dirty="0" smtClean="0"/>
              <a:t>CD </a:t>
            </a:r>
            <a:r>
              <a:rPr lang="el-GR" sz="2000" dirty="0" smtClean="0"/>
              <a:t>(ψηφιακός δίσκος) και συσκευές ήχου</a:t>
            </a:r>
          </a:p>
          <a:p>
            <a:pPr marL="814388" lvl="1" indent="-457200">
              <a:defRPr/>
            </a:pPr>
            <a:r>
              <a:rPr lang="el-GR" sz="2000" dirty="0" smtClean="0"/>
              <a:t>Κινούμενη εικόνα, βίντεο, κινηματογράφος</a:t>
            </a:r>
          </a:p>
          <a:p>
            <a:pPr marL="814388" lvl="1" indent="-457200">
              <a:defRPr/>
            </a:pPr>
            <a:r>
              <a:rPr lang="el-GR" sz="2000" dirty="0" smtClean="0"/>
              <a:t>Πολυμέσο (συνδυασμός των προηγούμενων)</a:t>
            </a:r>
          </a:p>
          <a:p>
            <a:pPr>
              <a:buFont typeface="Wingdings 2" panose="05020102010507070707" pitchFamily="18" charset="2"/>
              <a:buNone/>
              <a:defRPr/>
            </a:pPr>
            <a:endParaRPr lang="en-GB" dirty="0"/>
          </a:p>
        </p:txBody>
      </p:sp>
      <p:sp>
        <p:nvSpPr>
          <p:cNvPr id="29701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57F5F12-91B0-4B6B-9D3C-7B7A258F927F}" type="slidenum">
              <a:rPr lang="en-US" altLang="el-GR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el-GR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89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Σημειωματα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22609279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Σημείωμα Ιστορικού Εκδόσεων Έργου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sz="2800" dirty="0" smtClean="0"/>
              <a:t>Το παρόν έργο αποτελεί την </a:t>
            </a:r>
            <a:r>
              <a:rPr lang="el-GR" sz="2800" b="1" dirty="0" smtClean="0"/>
              <a:t>έκδοση 1.0.</a:t>
            </a:r>
          </a:p>
          <a:p>
            <a:pPr marL="0" indent="0">
              <a:buNone/>
            </a:pPr>
            <a:endParaRPr lang="el-GR" sz="2800" dirty="0" smtClean="0"/>
          </a:p>
          <a:p>
            <a:pPr marL="0" indent="0">
              <a:buNone/>
            </a:pPr>
            <a:r>
              <a:rPr lang="el-GR" sz="2800" dirty="0" smtClean="0"/>
              <a:t>Έχουν προηγηθεί οι κάτωθι εκδόσεις:</a:t>
            </a:r>
          </a:p>
          <a:p>
            <a:pPr marL="0" indent="0">
              <a:buNone/>
            </a:pPr>
            <a:r>
              <a:rPr lang="el-GR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753884009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Σημείωμα Αναφοράς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Copyright</a:t>
            </a:r>
            <a:r>
              <a:rPr lang="el-GR" sz="2800" dirty="0" smtClean="0"/>
              <a:t> Πανεπιστήμιο Πατρών, Βασίλειος Κόμης. «Τεχνολογία </a:t>
            </a:r>
            <a:r>
              <a:rPr lang="el-GR" sz="2800" dirty="0" smtClean="0"/>
              <a:t>της </a:t>
            </a:r>
            <a:r>
              <a:rPr lang="el-GR" sz="2800" dirty="0" smtClean="0"/>
              <a:t>Πληροφορίας και των Επικοινωνιών στην Εκπαίδευση: </a:t>
            </a:r>
            <a:r>
              <a:rPr lang="el-GR" sz="2800" dirty="0"/>
              <a:t>Θεωρίες Μάθησης και ΤΠΕ:</a:t>
            </a:r>
          </a:p>
          <a:p>
            <a:pPr marL="0" indent="0">
              <a:buNone/>
            </a:pPr>
            <a:r>
              <a:rPr lang="el-GR" sz="2800" dirty="0"/>
              <a:t>Θεωρίες Μάθησης και </a:t>
            </a:r>
            <a:r>
              <a:rPr lang="el-GR" sz="2800" dirty="0" smtClean="0"/>
              <a:t>ΤΠΕ: Πολυμέσα- </a:t>
            </a:r>
            <a:r>
              <a:rPr lang="el-GR" sz="2800" dirty="0" err="1"/>
              <a:t>Υπερμέσα</a:t>
            </a:r>
            <a:r>
              <a:rPr lang="el-GR" sz="2800" dirty="0"/>
              <a:t> (Μέρος Β </a:t>
            </a:r>
            <a:r>
              <a:rPr lang="el-GR" sz="2800" dirty="0" smtClean="0"/>
              <a:t>)». Έκδοση</a:t>
            </a:r>
            <a:r>
              <a:rPr lang="el-GR" sz="2800" dirty="0" smtClean="0"/>
              <a:t>: 1.0. Πάτρα, 2015.</a:t>
            </a:r>
          </a:p>
          <a:p>
            <a:pPr marL="0" indent="0">
              <a:buNone/>
            </a:pPr>
            <a:endParaRPr lang="el-GR" sz="2800" dirty="0" smtClean="0"/>
          </a:p>
          <a:p>
            <a:pPr marL="0" indent="0">
              <a:buNone/>
            </a:pPr>
            <a:r>
              <a:rPr lang="el-GR" sz="2800" dirty="0" smtClean="0"/>
              <a:t>Διαθέσιμο από τη δικτυακή διεύθυνση:</a:t>
            </a:r>
          </a:p>
          <a:p>
            <a:pPr marL="0" indent="0">
              <a:buNone/>
            </a:pPr>
            <a:r>
              <a:rPr lang="en-US" sz="2800" dirty="0"/>
              <a:t>https://eclass.upatras.gr/courses/PN1400/</a:t>
            </a:r>
            <a:endParaRPr lang="el-GR" sz="2800" dirty="0" smtClean="0"/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6162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Σημείωμα </a:t>
            </a:r>
            <a:r>
              <a:rPr lang="el-GR" dirty="0" err="1" smtClean="0"/>
              <a:t>Αδειοδότησης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l-GR" sz="1400" dirty="0"/>
              <a:t>Σημείωμα </a:t>
            </a:r>
            <a:r>
              <a:rPr lang="el-GR" sz="1400" dirty="0" err="1"/>
              <a:t>Αδειοδότησης</a:t>
            </a:r>
            <a:r>
              <a:rPr lang="el-GR" sz="1400" dirty="0"/>
              <a:t> Το παρόν υλικό διατίθεται με τους όρους της άδειας χρήσης </a:t>
            </a:r>
            <a:r>
              <a:rPr lang="el-GR" sz="1400" dirty="0" err="1"/>
              <a:t>Creative</a:t>
            </a:r>
            <a:r>
              <a:rPr lang="el-GR" sz="1400" dirty="0"/>
              <a:t> </a:t>
            </a:r>
            <a:r>
              <a:rPr lang="el-GR" sz="1400" dirty="0" err="1"/>
              <a:t>Commons</a:t>
            </a:r>
            <a:r>
              <a:rPr lang="el-GR" sz="1400" dirty="0"/>
              <a:t> Αναφορά, Μη Εμπορική Χρήση Παρόμοια Διανομή 4.0 [1] ή μεταγενέστερη, Διεθνής Έκδοση. Εξαιρούνται τα αυτοτελή έργα τρίτων π.χ. φωτογραφίες, διαγράμματα </a:t>
            </a:r>
            <a:r>
              <a:rPr lang="el-GR" sz="1400" dirty="0" err="1"/>
              <a:t>κ.λ.π</a:t>
            </a:r>
            <a:r>
              <a:rPr lang="el-GR" sz="1400" dirty="0"/>
              <a:t>.,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1400" dirty="0" smtClean="0"/>
              <a:t>».</a:t>
            </a:r>
            <a:endParaRPr lang="en-US" sz="1400" dirty="0" smtClean="0"/>
          </a:p>
          <a:p>
            <a:pPr marL="0" indent="0" algn="just">
              <a:buNone/>
            </a:pPr>
            <a:r>
              <a:rPr lang="el-GR" sz="1400" dirty="0" smtClean="0"/>
              <a:t> </a:t>
            </a:r>
          </a:p>
          <a:p>
            <a:pPr marL="0" indent="0" algn="just">
              <a:buNone/>
            </a:pPr>
            <a:endParaRPr lang="en-US" sz="1400" dirty="0" smtClean="0"/>
          </a:p>
          <a:p>
            <a:pPr marL="0" indent="0" algn="just">
              <a:buNone/>
            </a:pPr>
            <a:endParaRPr lang="el-GR" sz="1400" dirty="0" smtClean="0"/>
          </a:p>
          <a:p>
            <a:pPr marL="0" indent="0" algn="just">
              <a:buNone/>
            </a:pPr>
            <a:r>
              <a:rPr lang="el-GR" sz="1400" dirty="0" smtClean="0"/>
              <a:t>[</a:t>
            </a:r>
            <a:r>
              <a:rPr lang="el-GR" sz="1400" dirty="0"/>
              <a:t>1] http://creativecommons.org/licenses/by-nc-sa/4.0/ </a:t>
            </a:r>
            <a:endParaRPr lang="el-GR" sz="1400" dirty="0" smtClean="0"/>
          </a:p>
          <a:p>
            <a:pPr marL="0" indent="0" algn="just">
              <a:buNone/>
            </a:pPr>
            <a:endParaRPr lang="en-US" sz="1400" dirty="0" smtClean="0"/>
          </a:p>
          <a:p>
            <a:pPr marL="0" indent="0" algn="just">
              <a:buNone/>
            </a:pPr>
            <a:r>
              <a:rPr lang="el-GR" sz="1400" dirty="0" smtClean="0"/>
              <a:t>Ως </a:t>
            </a:r>
            <a:r>
              <a:rPr lang="el-GR" sz="1400" dirty="0"/>
              <a:t>Μη Εμπορική ορίζεται η χρήση: </a:t>
            </a:r>
            <a:endParaRPr lang="en-US" sz="1400" dirty="0" smtClean="0"/>
          </a:p>
          <a:p>
            <a:pPr marL="0" indent="0" algn="just">
              <a:buNone/>
            </a:pPr>
            <a:r>
              <a:rPr lang="el-GR" sz="1400" dirty="0" smtClean="0"/>
              <a:t>• </a:t>
            </a:r>
            <a:r>
              <a:rPr lang="el-GR" sz="1400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sz="1400" dirty="0" err="1" smtClean="0"/>
              <a:t>αδειοδόχο</a:t>
            </a:r>
            <a:endParaRPr lang="en-US" sz="1400" dirty="0" smtClean="0"/>
          </a:p>
          <a:p>
            <a:pPr marL="0" indent="0" algn="just">
              <a:buNone/>
            </a:pPr>
            <a:r>
              <a:rPr lang="el-GR" sz="1400" dirty="0" smtClean="0"/>
              <a:t> </a:t>
            </a:r>
            <a:r>
              <a:rPr lang="el-GR" sz="1400" dirty="0"/>
              <a:t>• που δεν περιλαμβάνει οικονομική συναλλαγή ως προϋπόθεση για τη χρήση ή πρόσβαση στο </a:t>
            </a:r>
            <a:r>
              <a:rPr lang="el-GR" sz="1400" dirty="0" smtClean="0"/>
              <a:t>έργο</a:t>
            </a:r>
            <a:endParaRPr lang="en-US" sz="1400" dirty="0" smtClean="0"/>
          </a:p>
          <a:p>
            <a:pPr marL="0" indent="0" algn="just">
              <a:buNone/>
            </a:pPr>
            <a:r>
              <a:rPr lang="el-GR" sz="1400" dirty="0" smtClean="0"/>
              <a:t> </a:t>
            </a:r>
            <a:r>
              <a:rPr lang="el-GR" sz="1400" dirty="0"/>
              <a:t>• που δεν προσπορίζει στο διανομέα του έργου και </a:t>
            </a:r>
            <a:r>
              <a:rPr lang="el-GR" sz="1400" dirty="0" err="1"/>
              <a:t>αδειοδόχο</a:t>
            </a:r>
            <a:r>
              <a:rPr lang="el-GR" sz="1400" dirty="0"/>
              <a:t> έμμεσο οικονομικό όφελος (π.χ. διαφημίσεις) από την προβολή του έργου σε διαδικτυακό τόπο </a:t>
            </a:r>
            <a:endParaRPr lang="en-US" sz="1400" dirty="0" smtClean="0"/>
          </a:p>
          <a:p>
            <a:pPr marL="0" indent="0" algn="just">
              <a:buNone/>
            </a:pPr>
            <a:endParaRPr lang="en-US" sz="1400" dirty="0"/>
          </a:p>
          <a:p>
            <a:pPr marL="0" indent="0" algn="just">
              <a:buNone/>
            </a:pPr>
            <a:r>
              <a:rPr lang="el-GR" sz="1400" dirty="0" smtClean="0"/>
              <a:t>Ο </a:t>
            </a:r>
            <a:r>
              <a:rPr lang="el-GR" sz="1400" dirty="0"/>
              <a:t>δικαιούχος μπορεί να παρέχει στον </a:t>
            </a:r>
            <a:r>
              <a:rPr lang="el-GR" sz="1400" dirty="0" err="1"/>
              <a:t>αδειοδόχο</a:t>
            </a:r>
            <a:r>
              <a:rPr lang="el-GR" sz="1400" dirty="0"/>
              <a:t> ξεχωριστή άδεια να χρησιμοποιεί το έργο για εμπορική χρήση, εφόσον αυτό του ζητηθεί.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954" y="2784045"/>
            <a:ext cx="1302442" cy="500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43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</a:t>
            </a:r>
            <a:r>
              <a:rPr lang="en-US" dirty="0" smtClean="0"/>
              <a:t>1</a:t>
            </a:r>
            <a:r>
              <a:rPr lang="el-GR" dirty="0" smtClean="0"/>
              <a:t>2</a:t>
            </a:r>
            <a:r>
              <a:rPr lang="el-GR" baseline="30000" dirty="0" smtClean="0"/>
              <a:t>ης</a:t>
            </a:r>
            <a:r>
              <a:rPr lang="el-GR" dirty="0" smtClean="0"/>
              <a:t> Ενότητας</a:t>
            </a:r>
            <a:endParaRPr lang="el-GR" dirty="0"/>
          </a:p>
        </p:txBody>
      </p:sp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44449" y="5486400"/>
            <a:ext cx="3240360" cy="771224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621542"/>
            <a:ext cx="1302442" cy="500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762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215313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l-GR" sz="4000" dirty="0" smtClean="0"/>
              <a:t>Τι εννοούμε με τον όρο </a:t>
            </a:r>
            <a:r>
              <a:rPr lang="el-GR" sz="4000" b="1" dirty="0" smtClean="0"/>
              <a:t>Πολυμέσα</a:t>
            </a:r>
            <a:r>
              <a:rPr lang="el-GR" sz="4000" dirty="0" smtClean="0"/>
              <a:t>;</a:t>
            </a:r>
            <a:endParaRPr lang="en-GB" sz="4000" dirty="0"/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381001" y="1447800"/>
            <a:ext cx="8553450" cy="4800600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el-GR" altLang="el-GR" b="1" dirty="0" smtClean="0"/>
              <a:t>Πολυμέσα</a:t>
            </a:r>
            <a:r>
              <a:rPr lang="el-GR" altLang="el-GR" dirty="0" smtClean="0"/>
              <a:t>: ο κλάδος της πληροφορικής  που ασχολείται με τον συνδυασμό ψηφιακών δεδομένων πολλαπλών μορφών, δηλ. κειμένου, γραφικών εικόνας, κινούμενης εικόνας (</a:t>
            </a:r>
            <a:r>
              <a:rPr lang="el-GR" altLang="el-GR" dirty="0" err="1" smtClean="0"/>
              <a:t>animation</a:t>
            </a:r>
            <a:r>
              <a:rPr lang="el-GR" altLang="el-GR" dirty="0" smtClean="0"/>
              <a:t>), ήχου και βίντεο, για την αναπαράσταση, παρουσίαση, αποθήκευση, μετάδοση και επεξεργασία πληροφοριών.</a:t>
            </a:r>
          </a:p>
          <a:p>
            <a:pPr algn="r">
              <a:buFont typeface="Wingdings 2" panose="05020102010507070707" pitchFamily="18" charset="2"/>
              <a:buNone/>
            </a:pPr>
            <a:r>
              <a:rPr lang="en-US" altLang="el-GR" sz="2400" dirty="0" smtClean="0">
                <a:hlinkClick r:id="rId3" tooltip="WIKIPEDIA-Ορισμός Πολυμέσου"/>
              </a:rPr>
              <a:t>http://el.wikipedia.org/wiki</a:t>
            </a:r>
            <a:r>
              <a:rPr lang="el-GR" altLang="el-GR" sz="2400" dirty="0" smtClean="0">
                <a:hlinkClick r:id="rId3" tooltip="WIKIPEDIA-Ορισμός Πολυμέσου"/>
              </a:rPr>
              <a:t>/Πολυμέσα</a:t>
            </a:r>
            <a:r>
              <a:rPr lang="el-GR" altLang="el-GR" sz="2400" dirty="0" smtClean="0"/>
              <a:t> </a:t>
            </a:r>
            <a:endParaRPr lang="en-GB" altLang="el-GR" sz="2400" dirty="0" smtClean="0"/>
          </a:p>
        </p:txBody>
      </p:sp>
      <p:sp>
        <p:nvSpPr>
          <p:cNvPr id="31749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B2C2342-D174-4833-BB59-F0D92B096157}" type="slidenum">
              <a:rPr lang="en-US" altLang="el-GR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el-GR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62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Ορισμός του πολυμέσου (1)</a:t>
            </a:r>
            <a:endParaRPr lang="en-GB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001000" cy="4525963"/>
          </a:xfrm>
        </p:spPr>
        <p:txBody>
          <a:bodyPr/>
          <a:lstStyle/>
          <a:p>
            <a:r>
              <a:rPr lang="el-GR" altLang="en-US" dirty="0" smtClean="0"/>
              <a:t>Τι είναι Πολυμέσο</a:t>
            </a:r>
          </a:p>
          <a:p>
            <a:pPr lvl="1"/>
            <a:r>
              <a:rPr lang="el-GR" altLang="en-US" dirty="0" smtClean="0"/>
              <a:t>η ενοποίηση στο ίδιο ψηφιακό υπόβαθρο (π.χ. </a:t>
            </a:r>
            <a:r>
              <a:rPr lang="en-US" altLang="en-US" dirty="0" smtClean="0"/>
              <a:t>CD</a:t>
            </a:r>
            <a:r>
              <a:rPr lang="el-GR" altLang="en-US" dirty="0" smtClean="0"/>
              <a:t>, </a:t>
            </a:r>
            <a:r>
              <a:rPr lang="en-GB" altLang="en-US" dirty="0" smtClean="0"/>
              <a:t>DVD, </a:t>
            </a:r>
            <a:r>
              <a:rPr lang="el-GR" altLang="en-US" dirty="0" smtClean="0"/>
              <a:t>κλπ.) πολλών διαφορετικών μορφών πληροφορίας, όπως</a:t>
            </a:r>
          </a:p>
          <a:p>
            <a:pPr lvl="1"/>
            <a:r>
              <a:rPr lang="el-GR" altLang="en-US" dirty="0" smtClean="0"/>
              <a:t>Κείμενο</a:t>
            </a:r>
          </a:p>
          <a:p>
            <a:pPr lvl="1"/>
            <a:r>
              <a:rPr lang="el-GR" altLang="en-US" dirty="0" smtClean="0"/>
              <a:t>Ήχος</a:t>
            </a:r>
          </a:p>
          <a:p>
            <a:pPr lvl="1"/>
            <a:r>
              <a:rPr lang="el-GR" altLang="en-US" dirty="0" smtClean="0"/>
              <a:t>Εικόνα</a:t>
            </a:r>
          </a:p>
          <a:p>
            <a:pPr lvl="1"/>
            <a:r>
              <a:rPr lang="el-GR" altLang="en-US" dirty="0" smtClean="0"/>
              <a:t>βίντεο</a:t>
            </a:r>
            <a:endParaRPr lang="en-GB" altLang="en-US" dirty="0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C98802F-556E-4D00-93DF-C2C04EE39C33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20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Ορισμός του πολυμέσου (2)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85938"/>
            <a:ext cx="8497888" cy="4114800"/>
          </a:xfrm>
        </p:spPr>
        <p:txBody>
          <a:bodyPr>
            <a:normAutofit lnSpcReduction="10000"/>
          </a:bodyPr>
          <a:lstStyle/>
          <a:p>
            <a:pPr lvl="1">
              <a:lnSpc>
                <a:spcPct val="90000"/>
              </a:lnSpc>
            </a:pPr>
            <a:r>
              <a:rPr lang="el-GR" altLang="en-US" sz="3200" b="1" dirty="0" smtClean="0"/>
              <a:t>Πολυμέσο</a:t>
            </a:r>
            <a:r>
              <a:rPr lang="el-GR" altLang="en-US" sz="3200" dirty="0" smtClean="0"/>
              <a:t>:</a:t>
            </a:r>
          </a:p>
          <a:p>
            <a:pPr lvl="2">
              <a:lnSpc>
                <a:spcPct val="90000"/>
              </a:lnSpc>
            </a:pPr>
            <a:r>
              <a:rPr lang="el-GR" altLang="en-US" sz="2800" dirty="0" smtClean="0"/>
              <a:t>η δυνατότητα της μηχανής (και της υπολογιστικής εφαρμογής) να διαχειρίζεται πολλά κανάλια αισθητής επικοινωνίας με το χρήστη, όπως σύμβολα (π.χ. κείμενα), ήχος, εικόνα και κινούμενη εικόνα, </a:t>
            </a:r>
            <a:r>
              <a:rPr lang="fr-FR" altLang="en-US" sz="2800" dirty="0" err="1" smtClean="0"/>
              <a:t>video</a:t>
            </a:r>
            <a:r>
              <a:rPr lang="fr-FR" altLang="en-US" sz="2800" dirty="0" smtClean="0"/>
              <a:t>, </a:t>
            </a:r>
            <a:endParaRPr lang="el-GR" altLang="en-US" sz="2800" dirty="0" smtClean="0"/>
          </a:p>
          <a:p>
            <a:pPr lvl="2">
              <a:lnSpc>
                <a:spcPct val="90000"/>
              </a:lnSpc>
            </a:pPr>
            <a:r>
              <a:rPr lang="fr-FR" altLang="en-US" sz="2800" dirty="0" err="1" smtClean="0"/>
              <a:t>κά</a:t>
            </a:r>
            <a:r>
              <a:rPr lang="fr-FR" altLang="en-US" sz="2800" dirty="0" smtClean="0"/>
              <a:t>ποιες φορές εμπλέκει απτές πληροφορίες (π.χ. </a:t>
            </a:r>
            <a:r>
              <a:rPr lang="el-GR" altLang="en-US" sz="2800" dirty="0" smtClean="0"/>
              <a:t>οθόνες αφής</a:t>
            </a:r>
            <a:r>
              <a:rPr lang="fr-FR" altLang="en-US" sz="2800" dirty="0" smtClean="0"/>
              <a:t>) ή </a:t>
            </a:r>
            <a:r>
              <a:rPr lang="fr-FR" altLang="en-US" sz="2800" dirty="0" err="1" smtClean="0"/>
              <a:t>σωμ</a:t>
            </a:r>
            <a:r>
              <a:rPr lang="fr-FR" altLang="en-US" sz="2800" dirty="0" smtClean="0"/>
              <a:t>ατικές κινήσεις και επιστροφή προσπάθειας (</a:t>
            </a:r>
            <a:r>
              <a:rPr lang="el-GR" altLang="en-US" sz="2800" dirty="0" smtClean="0"/>
              <a:t>εικονική πραγματικότητα</a:t>
            </a:r>
            <a:r>
              <a:rPr lang="fr-FR" altLang="en-US" sz="2800" dirty="0" smtClean="0"/>
              <a:t>)</a:t>
            </a: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9DD5B5E-2017-4436-B4DE-1EBFCF3FA6BF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07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fr-FR" dirty="0" err="1">
                <a:latin typeface="Corbel" pitchFamily="34" charset="0"/>
              </a:rPr>
              <a:t>Χαρακτηριστικά</a:t>
            </a:r>
            <a:r>
              <a:rPr lang="fr-FR" dirty="0">
                <a:latin typeface="Corbel" pitchFamily="34" charset="0"/>
              </a:rPr>
              <a:t> </a:t>
            </a:r>
            <a:r>
              <a:rPr lang="el-GR" dirty="0" smtClean="0"/>
              <a:t>των </a:t>
            </a:r>
            <a:r>
              <a:rPr lang="fr-FR" dirty="0" err="1" smtClean="0">
                <a:latin typeface="Corbel" pitchFamily="34" charset="0"/>
              </a:rPr>
              <a:t>πολυμέσων</a:t>
            </a:r>
            <a:endParaRPr lang="fr-FR" dirty="0">
              <a:latin typeface="Corbel" pitchFamily="34" charset="0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altLang="en-US" dirty="0" smtClean="0"/>
              <a:t>στις απλές εφαρμογές πολυμέσων ο χρήστης δεν έχει έλεγχο του συστήματος</a:t>
            </a:r>
          </a:p>
          <a:p>
            <a:r>
              <a:rPr lang="el-GR" altLang="en-US" dirty="0" smtClean="0"/>
              <a:t>Η μία πληροφορία διαδέχεται την άλλη</a:t>
            </a:r>
          </a:p>
          <a:p>
            <a:r>
              <a:rPr lang="el-GR" altLang="en-US" dirty="0" smtClean="0"/>
              <a:t>αφού η δομή του είναι σειριακή ή γραμμική</a:t>
            </a: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1F5D95F-C5E4-4683-AEB2-47372A30A99A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58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l-GR" dirty="0" smtClean="0"/>
              <a:t>Δομή αρχιτεκτονικής πολυμέσων: </a:t>
            </a:r>
            <a:r>
              <a:rPr lang="el-GR" dirty="0"/>
              <a:t>γραμμική, σειριακή</a:t>
            </a:r>
          </a:p>
        </p:txBody>
      </p:sp>
      <p:sp>
        <p:nvSpPr>
          <p:cNvPr id="37891" name="Text Box 4"/>
          <p:cNvSpPr txBox="1">
            <a:spLocks noChangeArrowheads="1"/>
          </p:cNvSpPr>
          <p:nvPr/>
        </p:nvSpPr>
        <p:spPr bwMode="auto">
          <a:xfrm>
            <a:off x="928688" y="2357438"/>
            <a:ext cx="72882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n-US">
                <a:latin typeface="Arial" panose="020B0604020202020204" pitchFamily="34" charset="0"/>
              </a:rPr>
              <a:t>Ένα πολυμέσο έχει την ακόλουθη δομή</a:t>
            </a:r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37892" name="Text Box 5"/>
          <p:cNvSpPr txBox="1">
            <a:spLocks noChangeArrowheads="1"/>
          </p:cNvSpPr>
          <p:nvPr/>
        </p:nvSpPr>
        <p:spPr bwMode="auto">
          <a:xfrm>
            <a:off x="987425" y="4857750"/>
            <a:ext cx="8156575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n-US" sz="2800">
                <a:latin typeface="Arial" panose="020B0604020202020204" pitchFamily="34" charset="0"/>
              </a:rPr>
              <a:t>Η δομή αυτή θυμίζει δομή βιβλίου: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n-US" sz="2400">
                <a:latin typeface="Arial" panose="020B0604020202020204" pitchFamily="34" charset="0"/>
              </a:rPr>
              <a:t>κάθε πληροφορία ακολουθείται από μία μόνο πληροφορία </a:t>
            </a:r>
            <a:endParaRPr lang="en-GB" altLang="en-US" sz="2400">
              <a:latin typeface="Arial" panose="020B0604020202020204" pitchFamily="34" charset="0"/>
            </a:endParaRPr>
          </a:p>
        </p:txBody>
      </p:sp>
      <p:sp>
        <p:nvSpPr>
          <p:cNvPr id="37893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06A7AE6-4F4A-443A-84A6-AACB48F260D8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  <p:pic>
        <p:nvPicPr>
          <p:cNvPr id="3789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429000"/>
            <a:ext cx="7632700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710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l-GR" dirty="0" smtClean="0"/>
              <a:t>Ορισμός </a:t>
            </a:r>
            <a:r>
              <a:rPr lang="el-GR" dirty="0"/>
              <a:t>του αλληλεπιδραστικού πολυμέσου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00250"/>
            <a:ext cx="8256588" cy="4248150"/>
          </a:xfrm>
        </p:spPr>
        <p:txBody>
          <a:bodyPr/>
          <a:lstStyle/>
          <a:p>
            <a:pPr lvl="1"/>
            <a:r>
              <a:rPr lang="el-GR" altLang="en-US" dirty="0" smtClean="0"/>
              <a:t>η έννοια του αλληλεπιδραστικού πολυμέσου αφορά τη δυνατότητα αυτών των συστημάτων πολυμέσων που επιτρέπουν την</a:t>
            </a:r>
            <a:r>
              <a:rPr lang="el-GR" altLang="en-US" b="1" dirty="0" smtClean="0">
                <a:solidFill>
                  <a:srgbClr val="C00000"/>
                </a:solidFill>
              </a:rPr>
              <a:t> αλληλεπίδραση </a:t>
            </a:r>
            <a:r>
              <a:rPr lang="el-GR" altLang="en-US" dirty="0" smtClean="0"/>
              <a:t>με το χρήστη, </a:t>
            </a:r>
          </a:p>
          <a:p>
            <a:pPr lvl="1"/>
            <a:r>
              <a:rPr lang="el-GR" altLang="en-US" dirty="0" smtClean="0"/>
              <a:t>τη δυνατότητα δηλαδή  να επεμβαίνει στην εξέλιξη της εφαρμογής καθορίζοντας το τι και πότε θα δει ή θα ακούσει</a:t>
            </a: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AC7E806-1AA7-44A1-9837-5B3E52160BD0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1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14313"/>
            <a:ext cx="862965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l-GR" dirty="0" smtClean="0"/>
              <a:t>Αρχιτεκτονική </a:t>
            </a:r>
            <a:r>
              <a:rPr lang="el-GR" dirty="0"/>
              <a:t>δομή αλληλεπιδραστικού πολυμέσου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84313"/>
            <a:ext cx="3429001" cy="50323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l-GR" altLang="en-US" sz="2400" dirty="0" smtClean="0"/>
              <a:t>συνήθως δενδροειδής</a:t>
            </a:r>
          </a:p>
        </p:txBody>
      </p:sp>
      <p:sp>
        <p:nvSpPr>
          <p:cNvPr id="41988" name="Slide Number Placeholder 7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2B39129-E079-4191-8689-E5E2C96D766C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  <p:pic>
        <p:nvPicPr>
          <p:cNvPr id="41990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912" y="1484313"/>
            <a:ext cx="6264275" cy="507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072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57188"/>
            <a:ext cx="7793038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l-GR" dirty="0"/>
              <a:t>Διαφορές πολυμέσου και αλληλεπιδραστικού πολυμέσου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00125" y="1714500"/>
            <a:ext cx="7715250" cy="4257675"/>
          </a:xfrm>
        </p:spPr>
        <p:txBody>
          <a:bodyPr/>
          <a:lstStyle/>
          <a:p>
            <a:r>
              <a:rPr lang="el-GR" altLang="en-US" sz="2400" dirty="0" smtClean="0"/>
              <a:t> ποια η διαφορά;</a:t>
            </a:r>
          </a:p>
          <a:p>
            <a:r>
              <a:rPr lang="el-GR" altLang="en-US" sz="2400" b="1" dirty="0" smtClean="0">
                <a:solidFill>
                  <a:srgbClr val="FF0000"/>
                </a:solidFill>
              </a:rPr>
              <a:t>Στη δομή που είναι οργανωμένη η πληροφορία</a:t>
            </a:r>
          </a:p>
        </p:txBody>
      </p:sp>
      <p:graphicFrame>
        <p:nvGraphicFramePr>
          <p:cNvPr id="44036" name="Object 2"/>
          <p:cNvGraphicFramePr>
            <a:graphicFrameLocks noChangeAspect="1"/>
          </p:cNvGraphicFramePr>
          <p:nvPr/>
        </p:nvGraphicFramePr>
        <p:xfrm>
          <a:off x="755650" y="3716338"/>
          <a:ext cx="7696200" cy="2566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Έγγραφο " r:id="rId4" imgW="5274564" imgH="3017520" progId="Word.Document.8">
                  <p:embed/>
                </p:oleObj>
              </mc:Choice>
              <mc:Fallback>
                <p:oleObj name="Έγγραφο " r:id="rId4" imgW="5274564" imgH="301752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3716338"/>
                        <a:ext cx="7696200" cy="2566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7" name="Object 3"/>
          <p:cNvGraphicFramePr>
            <a:graphicFrameLocks noGrp="1" noChangeAspect="1"/>
          </p:cNvGraphicFramePr>
          <p:nvPr>
            <p:ph sz="half" idx="2"/>
          </p:nvPr>
        </p:nvGraphicFramePr>
        <p:xfrm>
          <a:off x="1403350" y="2636838"/>
          <a:ext cx="4746625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Έγγραφο " r:id="rId6" imgW="5503164" imgH="758952" progId="Word.Document.8">
                  <p:embed/>
                </p:oleObj>
              </mc:Choice>
              <mc:Fallback>
                <p:oleObj name="Έγγραφο " r:id="rId6" imgW="5503164" imgH="75895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2636838"/>
                        <a:ext cx="4746625" cy="95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8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305800" y="6324600"/>
            <a:ext cx="381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FB36562-836E-49EF-915B-8A56C07A9CD3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n-US" altLang="en-US" sz="1200" dirty="0" smtClean="0">
              <a:solidFill>
                <a:srgbClr val="B5A788"/>
              </a:solidFill>
            </a:endParaRPr>
          </a:p>
        </p:txBody>
      </p:sp>
      <p:sp>
        <p:nvSpPr>
          <p:cNvPr id="44040" name="TextBox 7"/>
          <p:cNvSpPr txBox="1">
            <a:spLocks noChangeArrowheads="1"/>
          </p:cNvSpPr>
          <p:nvPr/>
        </p:nvSpPr>
        <p:spPr bwMode="auto">
          <a:xfrm>
            <a:off x="6500813" y="2928938"/>
            <a:ext cx="1041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n-US" sz="1800">
                <a:latin typeface="Arial" panose="020B0604020202020204" pitchFamily="34" charset="0"/>
              </a:rPr>
              <a:t>σειριακή</a:t>
            </a:r>
            <a:endParaRPr lang="en-GB" altLang="en-US" sz="1800">
              <a:latin typeface="Arial" panose="020B0604020202020204" pitchFamily="34" charset="0"/>
            </a:endParaRPr>
          </a:p>
        </p:txBody>
      </p:sp>
      <p:sp>
        <p:nvSpPr>
          <p:cNvPr id="44041" name="TextBox 8"/>
          <p:cNvSpPr txBox="1">
            <a:spLocks noChangeArrowheads="1"/>
          </p:cNvSpPr>
          <p:nvPr/>
        </p:nvSpPr>
        <p:spPr bwMode="auto">
          <a:xfrm>
            <a:off x="7572375" y="4857750"/>
            <a:ext cx="14398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n-US" sz="1800">
                <a:latin typeface="Arial" panose="020B0604020202020204" pitchFamily="34" charset="0"/>
              </a:rPr>
              <a:t>δενδροειδής</a:t>
            </a:r>
            <a:endParaRPr lang="en-GB" altLang="en-US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77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4313"/>
            <a:ext cx="8478837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l-GR" sz="4000" dirty="0" smtClean="0"/>
              <a:t>Από το Αλληλεπιδραστικό Πολυμέσο στο </a:t>
            </a:r>
            <a:r>
              <a:rPr lang="el-GR" sz="4000" dirty="0" err="1" smtClean="0"/>
              <a:t>Υπερμέσο</a:t>
            </a:r>
            <a:endParaRPr lang="en-GB" sz="4000" dirty="0"/>
          </a:p>
        </p:txBody>
      </p:sp>
      <p:sp>
        <p:nvSpPr>
          <p:cNvPr id="46084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229600" y="6324600"/>
            <a:ext cx="4572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19FCCD9-3C92-4DD5-86B5-6C461BDEBD90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n-US" altLang="en-US" sz="1200" dirty="0" smtClean="0">
              <a:solidFill>
                <a:srgbClr val="B5A788"/>
              </a:solidFill>
            </a:endParaRPr>
          </a:p>
        </p:txBody>
      </p:sp>
      <p:sp>
        <p:nvSpPr>
          <p:cNvPr id="46086" name="TextBox 22"/>
          <p:cNvSpPr txBox="1">
            <a:spLocks noChangeArrowheads="1"/>
          </p:cNvSpPr>
          <p:nvPr/>
        </p:nvSpPr>
        <p:spPr bwMode="auto">
          <a:xfrm>
            <a:off x="457201" y="1571625"/>
            <a:ext cx="29718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marL="285750" indent="-285750">
              <a:spcBef>
                <a:spcPct val="0"/>
              </a:spcBef>
              <a:buClrTx/>
              <a:buSzTx/>
            </a:pPr>
            <a:r>
              <a:rPr lang="el-GR" altLang="en-US" sz="1800" dirty="0">
                <a:latin typeface="Arial" panose="020B0604020202020204" pitchFamily="34" charset="0"/>
              </a:rPr>
              <a:t>«Οριζόντιοι» σύνδεσμοι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n-US" sz="1800" dirty="0">
                <a:latin typeface="Arial" panose="020B0604020202020204" pitchFamily="34" charset="0"/>
              </a:rPr>
              <a:t>Μεταβάλλουν τη </a:t>
            </a:r>
            <a:r>
              <a:rPr lang="el-GR" altLang="en-US" sz="1800" dirty="0" smtClean="0">
                <a:latin typeface="Arial" panose="020B0604020202020204" pitchFamily="34" charset="0"/>
              </a:rPr>
              <a:t>δομή</a:t>
            </a:r>
          </a:p>
          <a:p>
            <a:pPr marL="285750" indent="-285750">
              <a:spcBef>
                <a:spcPct val="0"/>
              </a:spcBef>
              <a:buClrTx/>
              <a:buSzTx/>
            </a:pPr>
            <a:r>
              <a:rPr lang="el-GR" altLang="en-US" sz="1800" dirty="0" smtClean="0">
                <a:latin typeface="Arial" panose="020B0604020202020204" pitchFamily="34" charset="0"/>
              </a:rPr>
              <a:t>Νέα </a:t>
            </a:r>
            <a:r>
              <a:rPr lang="el-GR" altLang="en-US" sz="1800" dirty="0">
                <a:latin typeface="Arial" panose="020B0604020202020204" pitchFamily="34" charset="0"/>
              </a:rPr>
              <a:t>δομή: δομή δικτύου</a:t>
            </a:r>
            <a:endParaRPr lang="en-GB" altLang="en-US" sz="1800" dirty="0"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1" y="1571624"/>
            <a:ext cx="5507037" cy="4691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91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 bwMode="gray"/>
        <p:txBody>
          <a:bodyPr>
            <a:normAutofit/>
          </a:bodyPr>
          <a:lstStyle/>
          <a:p>
            <a:pPr algn="l"/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 </a:t>
            </a:r>
          </a:p>
          <a:p>
            <a:pPr algn="l"/>
            <a:r>
              <a:rPr lang="el-GR" sz="2800" dirty="0" smtClean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400" y="4648200"/>
            <a:ext cx="1302442" cy="500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601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357188"/>
            <a:ext cx="8650288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l-GR" dirty="0"/>
              <a:t>Διαφορές </a:t>
            </a:r>
            <a:r>
              <a:rPr lang="el-GR" dirty="0" smtClean="0"/>
              <a:t>αλληλεπιδραστικού πολυμέσου και υπερμέσου</a:t>
            </a:r>
            <a:endParaRPr lang="el-GR" dirty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85750" y="1714501"/>
            <a:ext cx="8429625" cy="604838"/>
          </a:xfrm>
        </p:spPr>
        <p:txBody>
          <a:bodyPr>
            <a:noAutofit/>
          </a:bodyPr>
          <a:lstStyle/>
          <a:p>
            <a:r>
              <a:rPr lang="el-GR" altLang="en-US" sz="2400" dirty="0" smtClean="0"/>
              <a:t> ποια η διαφορά; </a:t>
            </a:r>
            <a:r>
              <a:rPr lang="el-GR" altLang="en-US" sz="2400" b="1" dirty="0" smtClean="0">
                <a:solidFill>
                  <a:srgbClr val="FF0000"/>
                </a:solidFill>
              </a:rPr>
              <a:t>Στη δομή που είναι οργανωμένη η πληροφορία</a:t>
            </a:r>
          </a:p>
        </p:txBody>
      </p:sp>
      <p:graphicFrame>
        <p:nvGraphicFramePr>
          <p:cNvPr id="48132" name="Object 2"/>
          <p:cNvGraphicFramePr>
            <a:graphicFrameLocks noChangeAspect="1"/>
          </p:cNvGraphicFramePr>
          <p:nvPr/>
        </p:nvGraphicFramePr>
        <p:xfrm>
          <a:off x="285750" y="2786063"/>
          <a:ext cx="4071938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4" name="Έγγραφο " r:id="rId4" imgW="5274564" imgH="3017520" progId="Word.Document.8">
                  <p:embed/>
                </p:oleObj>
              </mc:Choice>
              <mc:Fallback>
                <p:oleObj name="Έγγραφο " r:id="rId4" imgW="5274564" imgH="301752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" y="2786063"/>
                        <a:ext cx="4071938" cy="342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33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077200" y="6324600"/>
            <a:ext cx="6096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61BF938-9E24-440F-8DE3-90082DA8D2CC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en-US" altLang="en-US" sz="1200" dirty="0" smtClean="0">
              <a:solidFill>
                <a:srgbClr val="B5A788"/>
              </a:solidFill>
            </a:endParaRPr>
          </a:p>
        </p:txBody>
      </p:sp>
      <p:sp>
        <p:nvSpPr>
          <p:cNvPr id="48135" name="TextBox 7"/>
          <p:cNvSpPr txBox="1">
            <a:spLocks noChangeArrowheads="1"/>
          </p:cNvSpPr>
          <p:nvPr/>
        </p:nvSpPr>
        <p:spPr bwMode="auto">
          <a:xfrm>
            <a:off x="6572250" y="2428875"/>
            <a:ext cx="850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n-US" sz="1800">
                <a:latin typeface="Arial" panose="020B0604020202020204" pitchFamily="34" charset="0"/>
              </a:rPr>
              <a:t>Δίκτυο</a:t>
            </a:r>
            <a:endParaRPr lang="en-GB" altLang="en-US" sz="1800">
              <a:latin typeface="Arial" panose="020B0604020202020204" pitchFamily="34" charset="0"/>
            </a:endParaRPr>
          </a:p>
        </p:txBody>
      </p:sp>
      <p:sp>
        <p:nvSpPr>
          <p:cNvPr id="48136" name="TextBox 8"/>
          <p:cNvSpPr txBox="1">
            <a:spLocks noChangeArrowheads="1"/>
          </p:cNvSpPr>
          <p:nvPr/>
        </p:nvSpPr>
        <p:spPr bwMode="auto">
          <a:xfrm>
            <a:off x="1785938" y="2428875"/>
            <a:ext cx="9445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n-US" sz="1800">
                <a:latin typeface="Arial" panose="020B0604020202020204" pitchFamily="34" charset="0"/>
              </a:rPr>
              <a:t>Δένδρο</a:t>
            </a:r>
            <a:endParaRPr lang="en-GB" altLang="en-US" sz="1800">
              <a:latin typeface="Arial" panose="020B0604020202020204" pitchFamily="34" charset="0"/>
            </a:endParaRPr>
          </a:p>
        </p:txBody>
      </p:sp>
      <p:graphicFrame>
        <p:nvGraphicFramePr>
          <p:cNvPr id="4813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5288401"/>
              </p:ext>
            </p:extLst>
          </p:nvPr>
        </p:nvGraphicFramePr>
        <p:xfrm>
          <a:off x="4500563" y="3071813"/>
          <a:ext cx="3881437" cy="328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5" name="Document" r:id="rId6" imgW="5276547" imgH="2048061" progId="Word.Document.8">
                  <p:embed/>
                </p:oleObj>
              </mc:Choice>
              <mc:Fallback>
                <p:oleObj name="Document" r:id="rId6" imgW="5276547" imgH="2048061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3071813"/>
                        <a:ext cx="3881437" cy="328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980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Διαφορές στις έννοιες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altLang="en-US" dirty="0" smtClean="0"/>
              <a:t> η έννοια του πολυμέσου δεν συνεπάγεται τη έννοια του </a:t>
            </a:r>
            <a:r>
              <a:rPr lang="el-GR" altLang="en-US" dirty="0" err="1" smtClean="0"/>
              <a:t>υπερμέσου</a:t>
            </a:r>
            <a:r>
              <a:rPr lang="el-GR" altLang="en-US" dirty="0" smtClean="0"/>
              <a:t> </a:t>
            </a:r>
          </a:p>
          <a:p>
            <a:r>
              <a:rPr lang="el-GR" altLang="en-US" dirty="0" smtClean="0"/>
              <a:t> ένα </a:t>
            </a:r>
            <a:r>
              <a:rPr lang="el-GR" altLang="en-US" dirty="0" err="1" smtClean="0"/>
              <a:t>υπερμέσο</a:t>
            </a:r>
            <a:r>
              <a:rPr lang="el-GR" altLang="en-US" dirty="0" smtClean="0"/>
              <a:t> δεν είναι ένα αλληλεπιδραστικό πολυμέσο </a:t>
            </a: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22511C9-1E16-4023-A147-CBDC35F2EFCC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71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Υπερκείμενα - </a:t>
            </a:r>
            <a:r>
              <a:rPr lang="el-GR" dirty="0" err="1" smtClean="0"/>
              <a:t>Υπερμέσα</a:t>
            </a:r>
            <a:endParaRPr lang="en-GB" dirty="0"/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n-US" sz="2800" b="1" dirty="0" smtClean="0">
                <a:solidFill>
                  <a:srgbClr val="FF0000"/>
                </a:solidFill>
              </a:rPr>
              <a:t>20</a:t>
            </a:r>
            <a:r>
              <a:rPr lang="el-GR" altLang="en-US" sz="2800" b="1" baseline="30000" dirty="0" smtClean="0">
                <a:solidFill>
                  <a:srgbClr val="FF0000"/>
                </a:solidFill>
              </a:rPr>
              <a:t>ος</a:t>
            </a:r>
            <a:r>
              <a:rPr lang="el-GR" altLang="en-US" sz="2800" b="1" dirty="0" smtClean="0">
                <a:solidFill>
                  <a:srgbClr val="FF0000"/>
                </a:solidFill>
              </a:rPr>
              <a:t> και 21</a:t>
            </a:r>
            <a:r>
              <a:rPr lang="el-GR" altLang="en-US" sz="2800" b="1" baseline="30000" dirty="0" smtClean="0">
                <a:solidFill>
                  <a:srgbClr val="FF0000"/>
                </a:solidFill>
              </a:rPr>
              <a:t>ος</a:t>
            </a:r>
            <a:r>
              <a:rPr lang="el-GR" altLang="en-US" sz="2800" b="1" dirty="0" smtClean="0">
                <a:solidFill>
                  <a:srgbClr val="FF0000"/>
                </a:solidFill>
              </a:rPr>
              <a:t> Αιώνας</a:t>
            </a:r>
          </a:p>
          <a:p>
            <a:r>
              <a:rPr lang="el-GR" altLang="en-US" sz="2800" b="1" dirty="0" smtClean="0">
                <a:solidFill>
                  <a:srgbClr val="FF0000"/>
                </a:solidFill>
              </a:rPr>
              <a:t>Παράγουμε πολύ περισσότερη πληροφορία από την πληροφορία στην οποία μπορούμε να έχουμε πρόσβαση</a:t>
            </a:r>
          </a:p>
          <a:p>
            <a:r>
              <a:rPr lang="el-GR" altLang="en-US" sz="2800" dirty="0" smtClean="0"/>
              <a:t>Βασικό πρόβλημα:</a:t>
            </a:r>
          </a:p>
          <a:p>
            <a:pPr lvl="1"/>
            <a:r>
              <a:rPr lang="el-GR" altLang="en-US" sz="2400" dirty="0" smtClean="0"/>
              <a:t>Οι άνθρωποι δεν μπορούν να μάθουν το σύνολο της διαθέσιμης πληροφορίας</a:t>
            </a:r>
          </a:p>
          <a:p>
            <a:pPr lvl="1"/>
            <a:r>
              <a:rPr lang="el-GR" altLang="en-US" sz="2400" dirty="0" smtClean="0"/>
              <a:t>Χρειαζόμαστε εργαλεία ώστε να έχουμε πρόσβαση στην πληροφορία όταν πραγματικά την χρειαζόμαστε  </a:t>
            </a:r>
          </a:p>
          <a:p>
            <a:endParaRPr lang="en-GB" altLang="en-US" sz="2800" dirty="0" smtClean="0"/>
          </a:p>
        </p:txBody>
      </p:sp>
      <p:sp>
        <p:nvSpPr>
          <p:cNvPr id="52229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7A93F23-0CC8-460D-9CA9-EDD3EC53E0FD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74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Η έννοια του υπερκειμένου </a:t>
            </a:r>
            <a:endParaRPr lang="el-GR" dirty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71625"/>
            <a:ext cx="8516938" cy="4329113"/>
          </a:xfrm>
        </p:spPr>
        <p:txBody>
          <a:bodyPr/>
          <a:lstStyle/>
          <a:p>
            <a:pPr lvl="1"/>
            <a:r>
              <a:rPr lang="el-GR" altLang="en-US" dirty="0" smtClean="0"/>
              <a:t>Η πρόσβαση στην πληροφορία υστερεί σε σχέση με τις δυνατότητες και τους τρόπους παραγωγής της πληροφορίας</a:t>
            </a:r>
          </a:p>
          <a:p>
            <a:r>
              <a:rPr lang="el-GR" altLang="en-US" dirty="0" smtClean="0"/>
              <a:t>Ζητούμενο:</a:t>
            </a:r>
          </a:p>
          <a:p>
            <a:pPr lvl="1"/>
            <a:r>
              <a:rPr lang="el-GR" altLang="en-US" dirty="0" smtClean="0"/>
              <a:t>Η βελτίωση των τρόπων πρόσβασης στην πληροφορία</a:t>
            </a:r>
          </a:p>
          <a:p>
            <a:pPr lvl="1"/>
            <a:r>
              <a:rPr lang="el-GR" altLang="en-US" b="1" dirty="0" smtClean="0">
                <a:solidFill>
                  <a:srgbClr val="FF0000"/>
                </a:solidFill>
              </a:rPr>
              <a:t>Η αναζήτηση και η εύρεση της επιθυμητής πληροφορίας εξαρτάται από τον τρόπο με τον οποίο είναι οργανωμένη και αποθηκευμένη</a:t>
            </a: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81F74D9-31F0-4879-A782-9E1AF8490A8A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29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Υπερκείμενο: κύρια </a:t>
            </a:r>
            <a:r>
              <a:rPr lang="el-GR" dirty="0"/>
              <a:t>ιδέα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421050"/>
            <a:ext cx="7620000" cy="4678362"/>
          </a:xfrm>
        </p:spPr>
        <p:txBody>
          <a:bodyPr>
            <a:normAutofit lnSpcReduction="10000"/>
          </a:bodyPr>
          <a:lstStyle/>
          <a:p>
            <a:pPr marL="365125" lvl="1" indent="-282575">
              <a:spcBef>
                <a:spcPts val="600"/>
              </a:spcBef>
              <a:buSzPct val="80000"/>
              <a:buFont typeface="Wingdings 2" pitchFamily="18" charset="2"/>
              <a:buChar char=""/>
              <a:defRPr/>
            </a:pPr>
            <a:r>
              <a:rPr lang="el-GR" sz="3200" b="1" dirty="0" err="1" smtClean="0"/>
              <a:t>Vannevar</a:t>
            </a:r>
            <a:r>
              <a:rPr lang="el-GR" sz="3200" b="1" dirty="0" smtClean="0"/>
              <a:t> </a:t>
            </a:r>
            <a:r>
              <a:rPr lang="el-GR" sz="3200" b="1" dirty="0" err="1" smtClean="0"/>
              <a:t>Bush</a:t>
            </a:r>
            <a:r>
              <a:rPr lang="el-GR" sz="3200" dirty="0" smtClean="0"/>
              <a:t> (1945), η ιδέα του υπερκειμένου (</a:t>
            </a:r>
            <a:r>
              <a:rPr lang="el-GR" sz="3200" dirty="0" err="1" smtClean="0"/>
              <a:t>hypertext</a:t>
            </a:r>
            <a:r>
              <a:rPr lang="el-GR" sz="3200" dirty="0" smtClean="0"/>
              <a:t>): </a:t>
            </a:r>
          </a:p>
          <a:p>
            <a:pPr marL="765175" lvl="2" indent="-282575">
              <a:spcBef>
                <a:spcPts val="600"/>
              </a:spcBef>
              <a:buSzPct val="80000"/>
              <a:buFont typeface="Wingdings 2" pitchFamily="18" charset="2"/>
              <a:buChar char=""/>
              <a:defRPr/>
            </a:pPr>
            <a:r>
              <a:rPr lang="el-GR" sz="2800" dirty="0" smtClean="0"/>
              <a:t>Η δημιουργία ενός μέσου που θα επιτρέπει την </a:t>
            </a:r>
            <a:r>
              <a:rPr lang="el-GR" sz="2800" b="1" dirty="0" smtClean="0"/>
              <a:t>αποθήκευση</a:t>
            </a:r>
            <a:r>
              <a:rPr lang="el-GR" sz="2800" dirty="0" smtClean="0"/>
              <a:t> και τη </a:t>
            </a:r>
            <a:r>
              <a:rPr lang="el-GR" sz="2800" b="1" dirty="0" smtClean="0"/>
              <a:t>χρησιμοποίηση</a:t>
            </a:r>
            <a:r>
              <a:rPr lang="el-GR" sz="2800" dirty="0" smtClean="0"/>
              <a:t> των πληροφοριών ευνοώντας τη συνειρμική σκέψη</a:t>
            </a:r>
          </a:p>
          <a:p>
            <a:pPr marL="1222375" lvl="3" indent="-282575">
              <a:spcBef>
                <a:spcPts val="600"/>
              </a:spcBef>
              <a:buSzPct val="80000"/>
              <a:buFont typeface="Wingdings 2" pitchFamily="18" charset="2"/>
              <a:buChar char=""/>
              <a:defRPr/>
            </a:pPr>
            <a:r>
              <a:rPr lang="el-GR" sz="2400" b="1" dirty="0" err="1" smtClean="0"/>
              <a:t>memex</a:t>
            </a:r>
            <a:r>
              <a:rPr lang="el-GR" sz="2400" b="1" dirty="0" smtClean="0"/>
              <a:t> (Memory </a:t>
            </a:r>
            <a:r>
              <a:rPr lang="el-GR" sz="2400" b="1" dirty="0" err="1" smtClean="0"/>
              <a:t>Extender</a:t>
            </a:r>
            <a:r>
              <a:rPr lang="el-GR" sz="2400" b="1" dirty="0" smtClean="0"/>
              <a:t>)</a:t>
            </a:r>
            <a:r>
              <a:rPr lang="el-GR" sz="2400" dirty="0" smtClean="0"/>
              <a:t>: θα επέτρεπε τη δημιουργία “</a:t>
            </a:r>
            <a:r>
              <a:rPr lang="el-GR" sz="2400" b="1" dirty="0" err="1" smtClean="0"/>
              <a:t>προσεταιριστικών</a:t>
            </a:r>
            <a:r>
              <a:rPr lang="el-GR" sz="2400" b="1" dirty="0" smtClean="0"/>
              <a:t> δεικτών</a:t>
            </a:r>
            <a:r>
              <a:rPr lang="el-GR" sz="2400" dirty="0" smtClean="0"/>
              <a:t>” (</a:t>
            </a:r>
            <a:r>
              <a:rPr lang="el-GR" sz="2400" dirty="0" err="1" smtClean="0"/>
              <a:t>index</a:t>
            </a:r>
            <a:r>
              <a:rPr lang="el-GR" sz="2400" dirty="0" smtClean="0"/>
              <a:t> </a:t>
            </a:r>
            <a:r>
              <a:rPr lang="el-GR" sz="2400" dirty="0" err="1" smtClean="0"/>
              <a:t>associative</a:t>
            </a:r>
            <a:r>
              <a:rPr lang="el-GR" sz="2400" dirty="0" smtClean="0"/>
              <a:t>), οι οποίοι και θα απομνημόνευαν τους </a:t>
            </a:r>
            <a:r>
              <a:rPr lang="el-GR" sz="2400" b="1" dirty="0" smtClean="0"/>
              <a:t>συνδέσμους</a:t>
            </a:r>
            <a:r>
              <a:rPr lang="el-GR" sz="2400" dirty="0" smtClean="0"/>
              <a:t> (</a:t>
            </a:r>
            <a:r>
              <a:rPr lang="el-GR" sz="2400" dirty="0" err="1" smtClean="0"/>
              <a:t>links</a:t>
            </a:r>
            <a:r>
              <a:rPr lang="el-GR" sz="2400" dirty="0" smtClean="0"/>
              <a:t>) ανάμεσα στα </a:t>
            </a:r>
            <a:r>
              <a:rPr lang="el-GR" sz="2400" dirty="0" err="1" smtClean="0"/>
              <a:t>σημασιολογικώς</a:t>
            </a:r>
            <a:r>
              <a:rPr lang="el-GR" sz="2400" dirty="0" smtClean="0"/>
              <a:t> συνδεμένα μέρη ενός συνόλου</a:t>
            </a: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6D6F16C-D26C-4C78-974B-F63D9F9F2929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96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Ορολογία 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8248650" cy="4800600"/>
          </a:xfrm>
        </p:spPr>
        <p:txBody>
          <a:bodyPr>
            <a:normAutofit/>
          </a:bodyPr>
          <a:lstStyle/>
          <a:p>
            <a:r>
              <a:rPr lang="el-GR" altLang="en-US" dirty="0" smtClean="0"/>
              <a:t>υπερκείμενα, </a:t>
            </a:r>
            <a:r>
              <a:rPr lang="el-GR" altLang="en-US" dirty="0" err="1" smtClean="0"/>
              <a:t>υπερμέσα</a:t>
            </a:r>
            <a:r>
              <a:rPr lang="el-GR" altLang="en-US" dirty="0" smtClean="0"/>
              <a:t>, Διαδίκτυο </a:t>
            </a:r>
          </a:p>
          <a:p>
            <a:r>
              <a:rPr lang="el-GR" altLang="en-US" dirty="0" smtClean="0"/>
              <a:t>πολυμέσα, αλληλεπιδραστικά πολυμέσα</a:t>
            </a:r>
          </a:p>
          <a:p>
            <a:r>
              <a:rPr lang="el-GR" altLang="en-US" dirty="0" smtClean="0"/>
              <a:t>η έννοια του </a:t>
            </a:r>
            <a:r>
              <a:rPr lang="el-GR" altLang="en-US" dirty="0" err="1" smtClean="0"/>
              <a:t>Yπερκειμένου</a:t>
            </a:r>
            <a:r>
              <a:rPr lang="el-GR" altLang="en-US" dirty="0" smtClean="0"/>
              <a:t>: κείμενα συνδεμένα μεταξύ τους με </a:t>
            </a:r>
            <a:r>
              <a:rPr lang="el-GR" altLang="en-US" b="1" dirty="0" smtClean="0"/>
              <a:t>μη γραμμικό </a:t>
            </a:r>
            <a:r>
              <a:rPr lang="el-GR" altLang="en-US" dirty="0" smtClean="0"/>
              <a:t>τρόπο </a:t>
            </a:r>
          </a:p>
          <a:p>
            <a:r>
              <a:rPr lang="el-GR" altLang="en-US" b="1" dirty="0" smtClean="0"/>
              <a:t>Διαδίκτυο</a:t>
            </a:r>
            <a:r>
              <a:rPr lang="el-GR" altLang="en-US" dirty="0" smtClean="0"/>
              <a:t>: το μεγαλύτερο υπερκείμενο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GB" altLang="en-US" dirty="0" smtClean="0"/>
              <a:t>Wikipedia 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GB" altLang="en-US" dirty="0" smtClean="0">
                <a:hlinkClick r:id="rId3"/>
              </a:rPr>
              <a:t>http://en.pedia.org/</a:t>
            </a:r>
            <a:r>
              <a:rPr lang="en-GB" altLang="en-US" dirty="0" smtClean="0"/>
              <a:t> </a:t>
            </a:r>
            <a:endParaRPr lang="el-GR" altLang="en-US" dirty="0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165802F-451E-4D94-A6BA-967EA9EED978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92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1" y="214313"/>
            <a:ext cx="8318499" cy="1143000"/>
          </a:xfrm>
        </p:spPr>
        <p:txBody>
          <a:bodyPr/>
          <a:lstStyle/>
          <a:p>
            <a:pPr>
              <a:defRPr/>
            </a:pPr>
            <a:r>
              <a:rPr lang="el-GR" dirty="0"/>
              <a:t>Κείμενα – </a:t>
            </a:r>
            <a:r>
              <a:rPr lang="el-GR" dirty="0" smtClean="0"/>
              <a:t>Υπερκείμενα (1)</a:t>
            </a:r>
            <a:endParaRPr lang="el-GR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1" y="1447800"/>
            <a:ext cx="8324850" cy="4800600"/>
          </a:xfrm>
        </p:spPr>
        <p:txBody>
          <a:bodyPr/>
          <a:lstStyle/>
          <a:p>
            <a:r>
              <a:rPr lang="el-GR" altLang="en-US" dirty="0" smtClean="0"/>
              <a:t>Ομοιότητες και διαφορές</a:t>
            </a:r>
          </a:p>
          <a:p>
            <a:pPr lvl="1"/>
            <a:r>
              <a:rPr lang="el-GR" altLang="en-US" b="1" dirty="0" smtClean="0"/>
              <a:t> κείμενο</a:t>
            </a:r>
            <a:r>
              <a:rPr lang="el-GR" altLang="en-US" dirty="0" smtClean="0"/>
              <a:t>: </a:t>
            </a:r>
            <a:r>
              <a:rPr lang="el-GR" altLang="en-US" b="1" dirty="0" smtClean="0"/>
              <a:t>γραμμική δομή</a:t>
            </a:r>
            <a:r>
              <a:rPr lang="el-GR" altLang="en-US" dirty="0" smtClean="0"/>
              <a:t>, λίγο ή πολύ ισχυρώς ιεραρχημένη</a:t>
            </a:r>
          </a:p>
          <a:p>
            <a:pPr lvl="2"/>
            <a:r>
              <a:rPr lang="el-GR" altLang="en-US" dirty="0" smtClean="0"/>
              <a:t>τα στοιχεία (περισσότερο ή λιγότερο αυτόνομα) είναι συνδεμένα με σχέσεις διάταξης: από ένα στοιχείο μπορώ να μεταβώ σε ένα μόνο στοιχείο (προηγούμενη ή επόμενη σελίδα του βιβλίου)</a:t>
            </a:r>
          </a:p>
          <a:p>
            <a:pPr lvl="1"/>
            <a:r>
              <a:rPr lang="el-GR" altLang="en-US" dirty="0" smtClean="0"/>
              <a:t> </a:t>
            </a:r>
            <a:r>
              <a:rPr lang="el-GR" altLang="en-US" b="1" dirty="0" smtClean="0"/>
              <a:t>υπερκείμενο</a:t>
            </a:r>
            <a:r>
              <a:rPr lang="el-GR" altLang="en-US" dirty="0" smtClean="0"/>
              <a:t>: </a:t>
            </a:r>
            <a:r>
              <a:rPr lang="el-GR" altLang="en-US" b="1" dirty="0" smtClean="0"/>
              <a:t>δομή σε δίκτυο</a:t>
            </a:r>
          </a:p>
          <a:p>
            <a:pPr lvl="2"/>
            <a:r>
              <a:rPr lang="el-GR" altLang="en-US" dirty="0" smtClean="0"/>
              <a:t>Από ένα στοιχείο μπορώ να μεταβώ σε περισσότερα του ενός στοιχεία (από μία ιστοσελίδα μπορώ να πάω συνήθως σε πολλές άλλες ιστοσελίδες)</a:t>
            </a: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9F30D6B-DD53-43C2-A570-64998B348CA3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32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Κείμενα – </a:t>
            </a:r>
            <a:r>
              <a:rPr lang="el-GR" dirty="0" smtClean="0"/>
              <a:t>Υπερκείμενα (2)</a:t>
            </a:r>
            <a:endParaRPr lang="el-GR" dirty="0"/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8078CCF-8AEA-4F38-816B-E2D0A82D6B3E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  <p:sp>
        <p:nvSpPr>
          <p:cNvPr id="62486" name="TextBox 28"/>
          <p:cNvSpPr txBox="1">
            <a:spLocks noChangeArrowheads="1"/>
          </p:cNvSpPr>
          <p:nvPr/>
        </p:nvSpPr>
        <p:spPr bwMode="auto">
          <a:xfrm>
            <a:off x="578643" y="1359991"/>
            <a:ext cx="7772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marL="285750" indent="-285750">
              <a:spcBef>
                <a:spcPct val="0"/>
              </a:spcBef>
              <a:buClrTx/>
              <a:buSzTx/>
            </a:pPr>
            <a:r>
              <a:rPr lang="el-GR" altLang="en-US" sz="2400" b="1" dirty="0">
                <a:latin typeface="+mn-lt"/>
              </a:rPr>
              <a:t>Διάβασμα σελίδα, σελίδα: Γραμμική χρήση - ξεφύλλισμα</a:t>
            </a:r>
            <a:endParaRPr lang="en-GB" altLang="en-US" sz="2400" b="1" dirty="0">
              <a:latin typeface="+mn-lt"/>
            </a:endParaRPr>
          </a:p>
        </p:txBody>
      </p:sp>
      <p:sp>
        <p:nvSpPr>
          <p:cNvPr id="62506" name="TextBox 81"/>
          <p:cNvSpPr txBox="1">
            <a:spLocks noChangeArrowheads="1"/>
          </p:cNvSpPr>
          <p:nvPr/>
        </p:nvSpPr>
        <p:spPr bwMode="auto">
          <a:xfrm>
            <a:off x="384175" y="2907009"/>
            <a:ext cx="8229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marL="285750" indent="-285750">
              <a:spcBef>
                <a:spcPct val="0"/>
              </a:spcBef>
              <a:buClrTx/>
              <a:buSzTx/>
            </a:pPr>
            <a:r>
              <a:rPr lang="el-GR" altLang="en-US" sz="2400" b="1" dirty="0">
                <a:latin typeface="+mn-lt"/>
              </a:rPr>
              <a:t>Πλοήγηση: διάβασμα από κόμβο σε κόμβο χωρίς συγκεκριμένη ροή </a:t>
            </a:r>
            <a:endParaRPr lang="en-GB" altLang="en-US" sz="24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988346"/>
            <a:ext cx="7162800" cy="9521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0" y="3799421"/>
            <a:ext cx="5303043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35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47725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l-GR" dirty="0" smtClean="0"/>
              <a:t>Υπερκείμενο: κόμβοι </a:t>
            </a:r>
            <a:r>
              <a:rPr lang="el-GR" dirty="0"/>
              <a:t>και σύνδεσμοι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altLang="en-US" dirty="0" smtClean="0"/>
              <a:t>Στο υπερκείμενο</a:t>
            </a:r>
          </a:p>
          <a:p>
            <a:r>
              <a:rPr lang="el-GR" altLang="en-US" dirty="0" smtClean="0"/>
              <a:t>τα στοιχεία κειμένου αποτελούν </a:t>
            </a:r>
            <a:r>
              <a:rPr lang="el-GR" altLang="en-US" b="1" dirty="0" smtClean="0"/>
              <a:t>κόμβους</a:t>
            </a:r>
            <a:r>
              <a:rPr lang="el-GR" altLang="en-US" dirty="0" smtClean="0"/>
              <a:t> (</a:t>
            </a:r>
            <a:r>
              <a:rPr lang="fr-FR" altLang="en-US" dirty="0" err="1" smtClean="0"/>
              <a:t>nodes</a:t>
            </a:r>
            <a:r>
              <a:rPr lang="el-GR" altLang="en-US" dirty="0" smtClean="0"/>
              <a:t>) συνδεμένους με μη γραμμικές και ασθενώς ιεραρχημένες σχέσεις</a:t>
            </a:r>
          </a:p>
          <a:p>
            <a:pPr lvl="1"/>
            <a:r>
              <a:rPr lang="el-GR" altLang="en-US" dirty="0" smtClean="0"/>
              <a:t>κόμβος: ένα σύνολο δεδομένων γύρω από ένα κοινό θέμα</a:t>
            </a:r>
          </a:p>
          <a:p>
            <a:r>
              <a:rPr lang="el-GR" altLang="en-US" dirty="0" smtClean="0"/>
              <a:t>οι κόμβοι συνδέονται μεταξύ τους με </a:t>
            </a:r>
            <a:r>
              <a:rPr lang="el-GR" altLang="en-US" b="1" dirty="0" smtClean="0"/>
              <a:t>συνδέσμους</a:t>
            </a:r>
            <a:r>
              <a:rPr lang="el-GR" altLang="en-US" dirty="0" smtClean="0"/>
              <a:t> (</a:t>
            </a:r>
            <a:r>
              <a:rPr lang="fr-FR" altLang="en-US" dirty="0" smtClean="0"/>
              <a:t>links</a:t>
            </a:r>
            <a:r>
              <a:rPr lang="el-GR" altLang="en-US" dirty="0" smtClean="0"/>
              <a:t>)</a:t>
            </a: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2E5D1D0-DBE0-41BB-893F-6972A9A21B90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08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Νέα αντίληψη για τη γραφή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1" y="1524000"/>
            <a:ext cx="7620000" cy="4495800"/>
          </a:xfrm>
        </p:spPr>
        <p:txBody>
          <a:bodyPr/>
          <a:lstStyle/>
          <a:p>
            <a:r>
              <a:rPr lang="el-GR" altLang="en-US" sz="2800" dirty="0" smtClean="0"/>
              <a:t>Το υπερκείμενο οδηγεί σε μια νέα αντίληψη  </a:t>
            </a:r>
          </a:p>
          <a:p>
            <a:r>
              <a:rPr lang="el-GR" altLang="en-US" sz="2800" dirty="0" smtClean="0"/>
              <a:t>γλωσσικής, </a:t>
            </a:r>
          </a:p>
          <a:p>
            <a:r>
              <a:rPr lang="el-GR" altLang="en-US" sz="2800" dirty="0" smtClean="0"/>
              <a:t>γραμμικής </a:t>
            </a:r>
          </a:p>
          <a:p>
            <a:r>
              <a:rPr lang="el-GR" altLang="en-US" sz="2800" dirty="0" smtClean="0"/>
              <a:t>και ηχητικής γραφής, </a:t>
            </a:r>
          </a:p>
          <a:p>
            <a:r>
              <a:rPr lang="el-GR" altLang="en-US" sz="2800" dirty="0" smtClean="0"/>
              <a:t>βασισμένης πάνω σε μια νέα σχέση ανάμεσα στη σκέψη και το χώρο, </a:t>
            </a:r>
          </a:p>
          <a:p>
            <a:r>
              <a:rPr lang="el-GR" altLang="en-US" sz="2800" dirty="0" smtClean="0"/>
              <a:t>πάνω σε ένα άλλο σύστημα επικοινωνίας </a:t>
            </a: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D96A2DC-5E0D-48A5-A5CF-A7FC89629E1A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73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Πανεπιστήμιο Πατρών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0952" y="5163312"/>
            <a:ext cx="6480048" cy="1542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3484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Υπερκείμενο: τεχνικό </a:t>
            </a:r>
            <a:r>
              <a:rPr lang="el-GR" dirty="0"/>
              <a:t>επίπεδο</a:t>
            </a:r>
            <a:r>
              <a:rPr lang="el-GR" dirty="0" smtClean="0"/>
              <a:t>:</a:t>
            </a:r>
            <a:endParaRPr lang="el-GR" dirty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altLang="en-US" dirty="0" smtClean="0"/>
              <a:t>Ένα υπερκείμενο (και ένα </a:t>
            </a:r>
            <a:r>
              <a:rPr lang="el-GR" altLang="en-US" dirty="0" err="1" smtClean="0"/>
              <a:t>υπερμέσο</a:t>
            </a:r>
            <a:r>
              <a:rPr lang="el-GR" altLang="en-US" dirty="0" smtClean="0"/>
              <a:t>) αποτελείται από:</a:t>
            </a:r>
          </a:p>
          <a:p>
            <a:r>
              <a:rPr lang="el-GR" altLang="en-US" dirty="0" smtClean="0"/>
              <a:t>ένα σύνολο </a:t>
            </a:r>
            <a:r>
              <a:rPr lang="el-GR" altLang="en-US" b="1" dirty="0" smtClean="0"/>
              <a:t>κόμβων </a:t>
            </a:r>
            <a:r>
              <a:rPr lang="el-GR" altLang="en-US" dirty="0" smtClean="0"/>
              <a:t>(</a:t>
            </a:r>
            <a:r>
              <a:rPr lang="el-GR" altLang="en-US" dirty="0" err="1" smtClean="0"/>
              <a:t>nodes</a:t>
            </a:r>
            <a:r>
              <a:rPr lang="el-GR" altLang="en-US" dirty="0" smtClean="0"/>
              <a:t>) συνδεμένων με </a:t>
            </a:r>
            <a:r>
              <a:rPr lang="el-GR" altLang="en-US" b="1" dirty="0" smtClean="0"/>
              <a:t>συνδέσμους</a:t>
            </a:r>
            <a:r>
              <a:rPr lang="el-GR" altLang="en-US" dirty="0" smtClean="0"/>
              <a:t> (</a:t>
            </a:r>
            <a:r>
              <a:rPr lang="el-GR" altLang="en-US" dirty="0" err="1" smtClean="0"/>
              <a:t>links</a:t>
            </a:r>
            <a:r>
              <a:rPr lang="el-GR" altLang="en-US" dirty="0" smtClean="0"/>
              <a:t>)</a:t>
            </a:r>
          </a:p>
          <a:p>
            <a:pPr lvl="1"/>
            <a:r>
              <a:rPr lang="el-GR" altLang="en-US" dirty="0" smtClean="0"/>
              <a:t>οι </a:t>
            </a:r>
            <a:r>
              <a:rPr lang="el-GR" altLang="en-US" b="1" dirty="0" smtClean="0"/>
              <a:t>κόμβοι</a:t>
            </a:r>
            <a:r>
              <a:rPr lang="el-GR" altLang="en-US" dirty="0" smtClean="0"/>
              <a:t> είναι λέξεις, σελίδες, εικόνες, γραφικά, ήχοι ή άλλα υπερκείμενα</a:t>
            </a:r>
          </a:p>
          <a:p>
            <a:pPr lvl="1"/>
            <a:r>
              <a:rPr lang="el-GR" altLang="en-US" dirty="0" smtClean="0"/>
              <a:t>οι </a:t>
            </a:r>
            <a:r>
              <a:rPr lang="el-GR" altLang="en-US" b="1" dirty="0" smtClean="0"/>
              <a:t>σύνδεσμοι</a:t>
            </a:r>
            <a:r>
              <a:rPr lang="el-GR" altLang="en-US" dirty="0" smtClean="0"/>
              <a:t> είναι μέρος πληροφορίας που συνδέει δύο κόμβους ή δύο διαφορετικές πληροφορίες στον ίδιο κόμβο</a:t>
            </a: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F143C6D-1197-49CD-89B8-32CC7749C5AD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6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l-GR" dirty="0" smtClean="0"/>
              <a:t>Υπερκείμενο: λειτουργικό επίπεδο </a:t>
            </a:r>
            <a:endParaRPr lang="el-GR" dirty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altLang="en-US" dirty="0" smtClean="0"/>
              <a:t>Ένα υπερκείμενο (ή και ένα </a:t>
            </a:r>
            <a:r>
              <a:rPr lang="el-GR" altLang="en-US" dirty="0" err="1" smtClean="0"/>
              <a:t>υπερμέσο</a:t>
            </a:r>
            <a:r>
              <a:rPr lang="el-GR" altLang="en-US" dirty="0" smtClean="0"/>
              <a:t>) είναι: </a:t>
            </a:r>
          </a:p>
          <a:p>
            <a:r>
              <a:rPr lang="el-GR" altLang="en-US" dirty="0" smtClean="0"/>
              <a:t>ένα σύστημα (σε μορφή λογισμικού) που έχει σκοπό να οργανώσει δεδομένα (κείμενα για το υπερκείμενο, διάφορα είδη δεδομένων για το </a:t>
            </a:r>
            <a:r>
              <a:rPr lang="el-GR" altLang="en-US" dirty="0" err="1" smtClean="0"/>
              <a:t>υπερμέσο</a:t>
            </a:r>
            <a:r>
              <a:rPr lang="el-GR" altLang="en-US" dirty="0" smtClean="0"/>
              <a:t>) με στόχο την πρόσκτηση πληροφοριών και την επικοινωνία</a:t>
            </a: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34A34C9-8899-4008-A39D-693E003CEA1D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66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Λειτουργικές ιδιαιτερότητες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0075" cy="4224338"/>
          </a:xfrm>
        </p:spPr>
        <p:txBody>
          <a:bodyPr/>
          <a:lstStyle/>
          <a:p>
            <a:pPr lvl="1"/>
            <a:r>
              <a:rPr lang="el-GR" altLang="en-US" dirty="0" smtClean="0"/>
              <a:t>λειτουργικά το υπερκείμενο είναι ένα είδος λογισμικού</a:t>
            </a:r>
          </a:p>
          <a:p>
            <a:pPr lvl="1"/>
            <a:r>
              <a:rPr lang="el-GR" altLang="en-US" dirty="0" smtClean="0"/>
              <a:t>που επιτρέπει την πρόσκτηση πληροφοριών και την επικοινωνία μεταξύ ανθρώπου και </a:t>
            </a:r>
          </a:p>
          <a:p>
            <a:pPr lvl="1"/>
            <a:r>
              <a:rPr lang="el-GR" altLang="en-US" dirty="0" smtClean="0"/>
              <a:t>μηχανής απευθείας στο </a:t>
            </a:r>
            <a:r>
              <a:rPr lang="el-GR" altLang="en-US" b="1" dirty="0" err="1" smtClean="0"/>
              <a:t>μικρο</a:t>
            </a:r>
            <a:r>
              <a:rPr lang="el-GR" altLang="en-US" b="1" dirty="0" smtClean="0"/>
              <a:t>-γνωστικό επίπεδο της αντίληψης των ιδεών</a:t>
            </a:r>
            <a:r>
              <a:rPr lang="el-GR" altLang="en-US" dirty="0" smtClean="0"/>
              <a:t> </a:t>
            </a:r>
          </a:p>
          <a:p>
            <a:pPr lvl="1"/>
            <a:r>
              <a:rPr lang="el-GR" altLang="en-US" dirty="0" smtClean="0"/>
              <a:t>και όχι πλέον στο </a:t>
            </a:r>
            <a:r>
              <a:rPr lang="el-GR" altLang="en-US" b="1" dirty="0" err="1" smtClean="0"/>
              <a:t>μικρο</a:t>
            </a:r>
            <a:r>
              <a:rPr lang="el-GR" altLang="en-US" b="1" dirty="0" smtClean="0"/>
              <a:t>-επίπεδο των λέξεων, της γλώσσας και της σύνταξης</a:t>
            </a:r>
            <a:r>
              <a:rPr lang="el-GR" altLang="en-US" dirty="0" smtClean="0"/>
              <a:t> </a:t>
            </a:r>
          </a:p>
          <a:p>
            <a:pPr lvl="1"/>
            <a:endParaRPr lang="el-GR" altLang="en-US" dirty="0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AD9919A-7F05-44A7-A816-35F62D544085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32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07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Είδη </a:t>
            </a:r>
            <a:r>
              <a:rPr lang="el-GR" dirty="0"/>
              <a:t>συνδεσμολογιών </a:t>
            </a:r>
          </a:p>
        </p:txBody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077200" cy="2209800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el-GR" altLang="en-US" dirty="0" smtClean="0"/>
              <a:t>Οι πληροφορίες συνδέονται μεταξύ τους με συνδέσμους</a:t>
            </a:r>
          </a:p>
          <a:p>
            <a:pPr lvl="2"/>
            <a:r>
              <a:rPr lang="el-GR" altLang="en-US" dirty="0" smtClean="0"/>
              <a:t>σημείο σε σημείο, </a:t>
            </a:r>
          </a:p>
          <a:p>
            <a:pPr lvl="2"/>
            <a:r>
              <a:rPr lang="el-GR" altLang="en-US" dirty="0" smtClean="0"/>
              <a:t>σημείο σε κόμβο, </a:t>
            </a:r>
          </a:p>
          <a:p>
            <a:pPr lvl="2"/>
            <a:r>
              <a:rPr lang="el-GR" altLang="en-US" dirty="0" smtClean="0"/>
              <a:t>κόμβος σε σημείο, </a:t>
            </a:r>
          </a:p>
          <a:p>
            <a:pPr lvl="2"/>
            <a:r>
              <a:rPr lang="el-GR" altLang="en-US" dirty="0" smtClean="0"/>
              <a:t>κόμβος σε κόμβο</a:t>
            </a:r>
          </a:p>
        </p:txBody>
      </p:sp>
      <p:sp>
        <p:nvSpPr>
          <p:cNvPr id="74757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6F93EEE-DD8B-4FFF-9073-A5ADF547251A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33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4105275"/>
            <a:ext cx="77724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47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1" y="142875"/>
            <a:ext cx="855345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l-GR" sz="4000" dirty="0" smtClean="0"/>
              <a:t>Ορισμός υπερκειμένου – υπερμέσου</a:t>
            </a:r>
            <a:endParaRPr lang="el-GR" sz="4000" dirty="0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00188"/>
            <a:ext cx="8485188" cy="4800600"/>
          </a:xfrm>
        </p:spPr>
        <p:txBody>
          <a:bodyPr/>
          <a:lstStyle/>
          <a:p>
            <a:pPr lvl="1"/>
            <a:r>
              <a:rPr lang="el-GR" altLang="en-US" dirty="0" smtClean="0"/>
              <a:t>Υλικό από κείμενα (όταν πρόκειται για </a:t>
            </a:r>
            <a:r>
              <a:rPr lang="el-GR" altLang="en-US" b="1" dirty="0" smtClean="0"/>
              <a:t>υπερκείμενο</a:t>
            </a:r>
            <a:r>
              <a:rPr lang="el-GR" altLang="en-US" dirty="0" smtClean="0"/>
              <a:t>) </a:t>
            </a:r>
          </a:p>
          <a:p>
            <a:pPr lvl="1"/>
            <a:r>
              <a:rPr lang="el-GR" altLang="en-US" dirty="0" smtClean="0"/>
              <a:t>Υλικό από κείμενα, εικόνες, γραφικά, </a:t>
            </a:r>
            <a:r>
              <a:rPr lang="el-GR" altLang="en-US" dirty="0" err="1" smtClean="0"/>
              <a:t>video</a:t>
            </a:r>
            <a:r>
              <a:rPr lang="el-GR" altLang="en-US" dirty="0" smtClean="0"/>
              <a:t>, κινούμενες εικόνες (</a:t>
            </a:r>
            <a:r>
              <a:rPr lang="el-GR" altLang="en-US" dirty="0" err="1" smtClean="0"/>
              <a:t>animation</a:t>
            </a:r>
            <a:r>
              <a:rPr lang="el-GR" altLang="en-US" dirty="0" smtClean="0"/>
              <a:t>), βίντεο (όταν πρόκειται για </a:t>
            </a:r>
            <a:r>
              <a:rPr lang="el-GR" altLang="en-US" b="1" dirty="0" err="1" smtClean="0"/>
              <a:t>υπερμέσο</a:t>
            </a:r>
            <a:r>
              <a:rPr lang="el-GR" altLang="en-US" dirty="0" smtClean="0"/>
              <a:t>), </a:t>
            </a:r>
          </a:p>
          <a:p>
            <a:pPr lvl="2"/>
            <a:r>
              <a:rPr lang="el-GR" altLang="en-US" dirty="0" smtClean="0"/>
              <a:t>που βρίσκονται σε ψηφιακή μορφή και συνδέονται έτσι ώστε θα ήταν αδύνατο να παρουσιαστούν από ένα συμβατικό βιβλίο </a:t>
            </a:r>
          </a:p>
          <a:p>
            <a:pPr lvl="1"/>
            <a:r>
              <a:rPr lang="el-GR" altLang="en-US" dirty="0" smtClean="0"/>
              <a:t>Συνήθως σήμερα όλες οι </a:t>
            </a:r>
            <a:r>
              <a:rPr lang="el-GR" altLang="en-US" dirty="0" err="1" smtClean="0"/>
              <a:t>υπερκειμενικές</a:t>
            </a:r>
            <a:r>
              <a:rPr lang="el-GR" altLang="en-US" dirty="0" smtClean="0"/>
              <a:t> εφαρμογές είναι </a:t>
            </a:r>
            <a:r>
              <a:rPr lang="el-GR" altLang="en-US" dirty="0" err="1" smtClean="0"/>
              <a:t>υπερμέσα</a:t>
            </a:r>
            <a:r>
              <a:rPr lang="el-GR" altLang="en-US" dirty="0" smtClean="0"/>
              <a:t>  </a:t>
            </a:r>
            <a:r>
              <a:rPr lang="el-GR" altLang="en-US" sz="2400" dirty="0" smtClean="0"/>
              <a:t>(περιέχουν δηλαδή διάφορες μορφές πληροφορίας)</a:t>
            </a:r>
            <a:endParaRPr lang="el-GR" altLang="en-US" dirty="0" smtClean="0"/>
          </a:p>
          <a:p>
            <a:pPr lvl="1"/>
            <a:endParaRPr lang="el-GR" altLang="en-US" dirty="0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C9762BF-6A7B-42FA-8DF8-57153BD459F4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34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58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Αρχιτεκτονική δομή </a:t>
            </a:r>
            <a:r>
              <a:rPr lang="el-GR" dirty="0" err="1" smtClean="0"/>
              <a:t>υπερμέσου</a:t>
            </a:r>
            <a:endParaRPr lang="el-GR" dirty="0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8248650" cy="4800600"/>
          </a:xfrm>
        </p:spPr>
        <p:txBody>
          <a:bodyPr/>
          <a:lstStyle/>
          <a:p>
            <a:r>
              <a:rPr lang="el-GR" altLang="en-US" sz="2800" dirty="0" smtClean="0"/>
              <a:t>μη γραμμική, μη σειριακή</a:t>
            </a:r>
          </a:p>
          <a:p>
            <a:r>
              <a:rPr lang="el-GR" altLang="en-US" sz="2800" dirty="0" smtClean="0"/>
              <a:t>Διάσπαρτο σύνολο πληροφοριών, χωρίς χωροταξική σύνδεση</a:t>
            </a:r>
          </a:p>
          <a:p>
            <a:r>
              <a:rPr lang="el-GR" altLang="en-US" sz="2800" dirty="0" smtClean="0"/>
              <a:t>Αλληλουχία που στηρίζεται στην σημασία</a:t>
            </a:r>
          </a:p>
          <a:p>
            <a:r>
              <a:rPr lang="el-GR" altLang="en-US" sz="2800" dirty="0" smtClean="0"/>
              <a:t>Οι πληροφορίες συνδέονται μεταξύ τους με βάση το νόημα και τη σημασία </a:t>
            </a:r>
          </a:p>
          <a:p>
            <a:pPr lvl="1"/>
            <a:r>
              <a:rPr lang="el-GR" altLang="en-US" sz="2400" dirty="0" smtClean="0"/>
              <a:t>Αντιπαράδειγμα: τα λήμματα μιας κοινής εγκυκλοπαίδειας καταχωρούνται με αλφαβητική σειρά  (στο τέλος όμως του λήμματος υπάρχει κατάλογος με συναφή λήμματα)</a:t>
            </a:r>
          </a:p>
          <a:p>
            <a:pPr>
              <a:buFont typeface="Wingdings 2" panose="05020102010507070707" pitchFamily="18" charset="2"/>
              <a:buNone/>
            </a:pPr>
            <a:endParaRPr lang="el-GR" altLang="en-US" sz="2800" dirty="0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F7BB154-D8B2-4E5B-BDE6-D0DC2E3585A7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35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44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4313"/>
            <a:ext cx="8399463" cy="1143000"/>
          </a:xfrm>
        </p:spPr>
        <p:txBody>
          <a:bodyPr/>
          <a:lstStyle/>
          <a:p>
            <a:pPr>
              <a:defRPr/>
            </a:pPr>
            <a:r>
              <a:rPr lang="el-GR" dirty="0" smtClean="0"/>
              <a:t>Υπερκείμενο</a:t>
            </a:r>
            <a:endParaRPr lang="el-GR" dirty="0"/>
          </a:p>
        </p:txBody>
      </p:sp>
      <p:sp>
        <p:nvSpPr>
          <p:cNvPr id="80899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577F3AC-0615-496A-B5C9-BAE19ED5D88B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36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  <p:pic>
        <p:nvPicPr>
          <p:cNvPr id="8090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752600"/>
            <a:ext cx="6337300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2" name="TextBox 5"/>
          <p:cNvSpPr txBox="1">
            <a:spLocks noChangeArrowheads="1"/>
          </p:cNvSpPr>
          <p:nvPr/>
        </p:nvSpPr>
        <p:spPr bwMode="auto">
          <a:xfrm>
            <a:off x="457201" y="1152432"/>
            <a:ext cx="8686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marL="285750" indent="-285750">
              <a:spcBef>
                <a:spcPct val="0"/>
              </a:spcBef>
              <a:buClrTx/>
              <a:buSzTx/>
            </a:pPr>
            <a:r>
              <a:rPr lang="el-GR" altLang="en-US" sz="2400" b="1" dirty="0">
                <a:latin typeface="+mn-lt"/>
              </a:rPr>
              <a:t>Δομή δικτύου</a:t>
            </a:r>
            <a:r>
              <a:rPr lang="el-GR" altLang="en-US" sz="2400" dirty="0">
                <a:latin typeface="+mn-lt"/>
              </a:rPr>
              <a:t>: κείμενα συνδεμένα μεταξύ τους με βάση τη σημασία τους</a:t>
            </a:r>
            <a:endParaRPr lang="en-GB" alt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4634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399463" cy="1143000"/>
          </a:xfrm>
        </p:spPr>
        <p:txBody>
          <a:bodyPr/>
          <a:lstStyle/>
          <a:p>
            <a:pPr>
              <a:defRPr/>
            </a:pPr>
            <a:r>
              <a:rPr lang="el-GR" dirty="0" err="1" smtClean="0"/>
              <a:t>Υπερμέσο</a:t>
            </a:r>
            <a:endParaRPr lang="el-GR" dirty="0"/>
          </a:p>
        </p:txBody>
      </p:sp>
      <p:sp>
        <p:nvSpPr>
          <p:cNvPr id="82947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6280183-CA69-4268-8172-357EA0509A65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37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  <p:pic>
        <p:nvPicPr>
          <p:cNvPr id="8294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799" y="2057401"/>
            <a:ext cx="5794375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50" name="Rectangle 5"/>
          <p:cNvSpPr>
            <a:spLocks noChangeArrowheads="1"/>
          </p:cNvSpPr>
          <p:nvPr/>
        </p:nvSpPr>
        <p:spPr bwMode="auto">
          <a:xfrm>
            <a:off x="138112" y="1125940"/>
            <a:ext cx="84724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marL="285750" indent="-285750">
              <a:spcBef>
                <a:spcPct val="0"/>
              </a:spcBef>
              <a:buClrTx/>
              <a:buSzTx/>
            </a:pPr>
            <a:r>
              <a:rPr lang="el-GR" altLang="en-US" sz="2400" b="1" dirty="0">
                <a:latin typeface="+mn-lt"/>
              </a:rPr>
              <a:t>Δομή δικτύου</a:t>
            </a:r>
            <a:r>
              <a:rPr lang="el-GR" altLang="en-US" sz="2400" dirty="0">
                <a:latin typeface="+mn-lt"/>
              </a:rPr>
              <a:t>: διάφορες μορφές πληροφορίας συνδεμένες μεταξύ τους με βάση τη σημασία τους</a:t>
            </a:r>
            <a:endParaRPr lang="en-GB" alt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2466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Αρχιτεκτονική υπερκειμένου </a:t>
            </a:r>
            <a:endParaRPr lang="el-GR" dirty="0"/>
          </a:p>
        </p:txBody>
      </p:sp>
      <p:sp>
        <p:nvSpPr>
          <p:cNvPr id="8499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46112" y="1573746"/>
            <a:ext cx="8040688" cy="2057400"/>
          </a:xfrm>
        </p:spPr>
        <p:txBody>
          <a:bodyPr/>
          <a:lstStyle/>
          <a:p>
            <a:r>
              <a:rPr lang="el-GR" altLang="en-US" sz="2800" dirty="0" smtClean="0"/>
              <a:t>Τρία επίπεδα</a:t>
            </a:r>
          </a:p>
          <a:p>
            <a:pPr lvl="2"/>
            <a:r>
              <a:rPr lang="el-GR" altLang="en-US" sz="2000" b="1" dirty="0" smtClean="0"/>
              <a:t>βάση δεδομένων (πληροφορία)</a:t>
            </a:r>
          </a:p>
          <a:p>
            <a:pPr lvl="2"/>
            <a:r>
              <a:rPr lang="el-GR" altLang="en-US" sz="2000" b="1" dirty="0" smtClean="0"/>
              <a:t>επίπεδο αφηρημένου μηχανισμού υπερκειμένου</a:t>
            </a:r>
          </a:p>
          <a:p>
            <a:pPr lvl="2"/>
            <a:r>
              <a:rPr lang="el-GR" altLang="en-US" sz="2000" b="1" dirty="0" smtClean="0"/>
              <a:t>επίπεδο παρουσίασης</a:t>
            </a:r>
          </a:p>
        </p:txBody>
      </p:sp>
      <p:graphicFrame>
        <p:nvGraphicFramePr>
          <p:cNvPr id="8499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0792565"/>
              </p:ext>
            </p:extLst>
          </p:nvPr>
        </p:nvGraphicFramePr>
        <p:xfrm>
          <a:off x="1182688" y="3810000"/>
          <a:ext cx="6934200" cy="200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" name="Document" r:id="rId5" imgW="5276547" imgH="1547004" progId="Word.Document.8">
                  <p:embed/>
                </p:oleObj>
              </mc:Choice>
              <mc:Fallback>
                <p:oleObj name="Document" r:id="rId5" imgW="5276547" imgH="154700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2688" y="3810000"/>
                        <a:ext cx="6934200" cy="2005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997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8238AB5-A213-4A9B-8E9C-A8E02BA68961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38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09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dirty="0" smtClean="0"/>
              <a:t>Βάση </a:t>
            </a:r>
            <a:r>
              <a:rPr lang="el-GR" dirty="0"/>
              <a:t>δεδομένων (</a:t>
            </a:r>
            <a:r>
              <a:rPr lang="el-GR" dirty="0" err="1"/>
              <a:t>data</a:t>
            </a:r>
            <a:r>
              <a:rPr lang="el-GR" dirty="0"/>
              <a:t> </a:t>
            </a:r>
            <a:r>
              <a:rPr lang="el-GR" dirty="0" err="1"/>
              <a:t>base</a:t>
            </a:r>
            <a:r>
              <a:rPr lang="el-GR" dirty="0"/>
              <a:t> </a:t>
            </a:r>
            <a:r>
              <a:rPr lang="el-GR" dirty="0" err="1"/>
              <a:t>level</a:t>
            </a:r>
            <a:r>
              <a:rPr lang="el-GR" dirty="0"/>
              <a:t>) 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43063"/>
            <a:ext cx="4114800" cy="4114800"/>
          </a:xfrm>
        </p:spPr>
        <p:txBody>
          <a:bodyPr>
            <a:normAutofit/>
          </a:bodyPr>
          <a:lstStyle/>
          <a:p>
            <a:r>
              <a:rPr lang="el-GR" altLang="en-US" sz="2800" dirty="0" smtClean="0"/>
              <a:t>Η βάση δεδομένων περιέχει και οργανώνει όλες τις πληροφορίες που θα παρουσιάσει η εφαρμογή </a:t>
            </a:r>
          </a:p>
          <a:p>
            <a:r>
              <a:rPr lang="el-GR" altLang="en-US" sz="2800" b="1" dirty="0" smtClean="0"/>
              <a:t>Πληροφορίες: </a:t>
            </a:r>
            <a:r>
              <a:rPr lang="el-GR" altLang="en-US" sz="2800" dirty="0" smtClean="0"/>
              <a:t>κείμενο, εικόνες, ήχο, </a:t>
            </a:r>
            <a:r>
              <a:rPr lang="el-GR" altLang="en-US" sz="2800" dirty="0" err="1" smtClean="0"/>
              <a:t>video</a:t>
            </a:r>
            <a:r>
              <a:rPr lang="el-GR" altLang="en-US" sz="2800" dirty="0" smtClean="0"/>
              <a:t> κλπ. </a:t>
            </a:r>
          </a:p>
          <a:p>
            <a:r>
              <a:rPr lang="el-GR" altLang="en-US" sz="2800" dirty="0" smtClean="0"/>
              <a:t>Έννοια του </a:t>
            </a:r>
            <a:r>
              <a:rPr lang="el-GR" altLang="en-US" sz="2800" b="1" dirty="0" smtClean="0"/>
              <a:t>κόμβου</a:t>
            </a:r>
            <a:r>
              <a:rPr lang="el-GR" altLang="en-US" sz="2800" dirty="0" smtClean="0"/>
              <a:t> (ενότητα πληροφορίας)</a:t>
            </a:r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EC99304-2E15-4C01-90B8-99335D1903EE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39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300" y="2342744"/>
            <a:ext cx="3429000" cy="3382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0"/>
          <p:cNvSpPr txBox="1">
            <a:spLocks noChangeArrowheads="1"/>
          </p:cNvSpPr>
          <p:nvPr/>
        </p:nvSpPr>
        <p:spPr bwMode="auto">
          <a:xfrm>
            <a:off x="4949825" y="1801543"/>
            <a:ext cx="36639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l-GR" altLang="el-GR" dirty="0">
                <a:solidFill>
                  <a:srgbClr val="FF0000"/>
                </a:solidFill>
              </a:rPr>
              <a:t>Δημιουργία περιεχομένου κόμβων</a:t>
            </a:r>
          </a:p>
        </p:txBody>
      </p:sp>
    </p:spTree>
    <p:extLst>
      <p:ext uri="{BB962C8B-B14F-4D97-AF65-F5344CB8AC3E}">
        <p14:creationId xmlns:p14="http://schemas.microsoft.com/office/powerpoint/2010/main" val="295913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l-GR" dirty="0"/>
              <a:t>Σκοποί  ενότητας</a:t>
            </a:r>
            <a:r>
              <a:rPr lang="en-GB" b="1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en-GB" b="1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en-GB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599" y="1143000"/>
            <a:ext cx="7943851" cy="5105400"/>
          </a:xfrm>
        </p:spPr>
        <p:txBody>
          <a:bodyPr/>
          <a:lstStyle/>
          <a:p>
            <a:pPr eaLnBrk="1" hangingPunct="1"/>
            <a:r>
              <a:rPr lang="el-GR" altLang="en-US" sz="2800" dirty="0" smtClean="0"/>
              <a:t>Η συνοπτική παρουσίαση </a:t>
            </a:r>
          </a:p>
          <a:p>
            <a:pPr lvl="1" eaLnBrk="1" hangingPunct="1"/>
            <a:r>
              <a:rPr lang="el-GR" altLang="en-US" sz="2400" dirty="0" smtClean="0"/>
              <a:t>των συστημάτων πολυμέσων – </a:t>
            </a:r>
            <a:r>
              <a:rPr lang="el-GR" altLang="en-US" sz="2400" dirty="0" err="1" smtClean="0"/>
              <a:t>υπερμέσων</a:t>
            </a:r>
            <a:r>
              <a:rPr lang="el-GR" altLang="en-US" sz="2400" dirty="0" smtClean="0"/>
              <a:t> </a:t>
            </a:r>
            <a:endParaRPr lang="en-US" altLang="en-US" sz="2400" dirty="0" smtClean="0">
              <a:latin typeface="Corbel" panose="020B0503020204020204" pitchFamily="34" charset="0"/>
            </a:endParaRPr>
          </a:p>
          <a:p>
            <a:pPr lvl="1" eaLnBrk="1" hangingPunct="1"/>
            <a:r>
              <a:rPr lang="el-GR" altLang="en-US" sz="2400" dirty="0" smtClean="0"/>
              <a:t>και το πως επηρεάζουν την ένταξη των ΤΠΕ στην εκπαίδευση και τη σχεδίαση εκπαιδευτικών εφαρμογών. </a:t>
            </a:r>
          </a:p>
          <a:p>
            <a:pPr eaLnBrk="1" hangingPunct="1"/>
            <a:r>
              <a:rPr lang="el-GR" altLang="en-US" sz="2800" dirty="0" smtClean="0"/>
              <a:t>Η έμφαση δίνεται </a:t>
            </a:r>
          </a:p>
          <a:p>
            <a:pPr lvl="1" eaLnBrk="1" hangingPunct="1"/>
            <a:r>
              <a:rPr lang="el-GR" altLang="en-US" sz="2400" dirty="0" smtClean="0"/>
              <a:t>στο πως ο </a:t>
            </a:r>
            <a:r>
              <a:rPr lang="el-GR" altLang="en-US" sz="2400" dirty="0" err="1" smtClean="0"/>
              <a:t>εποικοδομισμός</a:t>
            </a:r>
            <a:r>
              <a:rPr lang="el-GR" altLang="en-US" sz="2400" dirty="0" smtClean="0"/>
              <a:t> και η γνωστική θεωρία επιδρούν στο σχεδιασμό και την ανάπτυξη μαθησιακών περιβαλλόντων με τη χρήση υπολογιστικών και δικτυακών τεχνολογιών.</a:t>
            </a:r>
          </a:p>
          <a:p>
            <a:pPr eaLnBrk="1" hangingPunct="1"/>
            <a:endParaRPr lang="en-GB" altLang="en-US" dirty="0" smtClean="0"/>
          </a:p>
        </p:txBody>
      </p:sp>
      <p:sp>
        <p:nvSpPr>
          <p:cNvPr id="17413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36C62EB-D933-4892-8A95-7D55807F1862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716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599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l-GR" dirty="0" smtClean="0"/>
              <a:t>Επίπεδο </a:t>
            </a:r>
            <a:r>
              <a:rPr lang="el-GR" dirty="0"/>
              <a:t>αφηρημένου μηχανισμού υπερκειμένου 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1" y="1714500"/>
            <a:ext cx="4876800" cy="4346575"/>
          </a:xfrm>
        </p:spPr>
        <p:txBody>
          <a:bodyPr>
            <a:normAutofit fontScale="77500" lnSpcReduction="20000"/>
          </a:bodyPr>
          <a:lstStyle/>
          <a:p>
            <a:r>
              <a:rPr lang="el-GR" altLang="en-US" dirty="0" smtClean="0"/>
              <a:t>Καθορίζει και περιγράφει τον τρόπο με τον οποίο συνδέονται μεταξύ τους οι πληροφορίες της βάσης δεδομένων</a:t>
            </a:r>
          </a:p>
          <a:p>
            <a:pPr lvl="2"/>
            <a:r>
              <a:rPr lang="el-GR" altLang="en-US" sz="2800" dirty="0" smtClean="0"/>
              <a:t>ένα σημασιολογικό δίκτυο που σχηματίζεται από ιεραρχικές, </a:t>
            </a:r>
            <a:r>
              <a:rPr lang="el-GR" altLang="en-US" sz="2800" dirty="0" err="1" smtClean="0"/>
              <a:t>προσεταιριστικές</a:t>
            </a:r>
            <a:r>
              <a:rPr lang="el-GR" altLang="en-US" sz="2800" dirty="0" smtClean="0"/>
              <a:t> και αναλογικές σχέσεις που διέπουν τις διάφορες θεματικές ενότητες, </a:t>
            </a:r>
          </a:p>
          <a:p>
            <a:pPr lvl="2"/>
            <a:r>
              <a:rPr lang="el-GR" altLang="en-US" sz="2800" dirty="0" smtClean="0"/>
              <a:t>έννοιες των κόμβων (</a:t>
            </a:r>
            <a:r>
              <a:rPr lang="el-GR" altLang="en-US" sz="2800" dirty="0" err="1" smtClean="0"/>
              <a:t>nodes</a:t>
            </a:r>
            <a:r>
              <a:rPr lang="el-GR" altLang="en-US" sz="2800" dirty="0" smtClean="0"/>
              <a:t>) και των συνδέσμων (</a:t>
            </a:r>
            <a:r>
              <a:rPr lang="el-GR" altLang="en-US" sz="2800" dirty="0" err="1" smtClean="0"/>
              <a:t>links</a:t>
            </a:r>
            <a:r>
              <a:rPr lang="el-GR" altLang="en-US" sz="2800" dirty="0" smtClean="0"/>
              <a:t>)</a:t>
            </a:r>
            <a:r>
              <a:rPr lang="el-GR" altLang="en-US" dirty="0" smtClean="0"/>
              <a:t> </a:t>
            </a:r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124CA4B-2B4B-4271-9CAE-5CD83F9B7427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40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255837"/>
            <a:ext cx="3727450" cy="315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5446712" y="1589087"/>
            <a:ext cx="26527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l-GR" altLang="el-GR">
                <a:solidFill>
                  <a:srgbClr val="FF0000"/>
                </a:solidFill>
              </a:rPr>
              <a:t>Δημιουργία συνδέσμων </a:t>
            </a:r>
          </a:p>
        </p:txBody>
      </p:sp>
    </p:spTree>
    <p:extLst>
      <p:ext uri="{BB962C8B-B14F-4D97-AF65-F5344CB8AC3E}">
        <p14:creationId xmlns:p14="http://schemas.microsoft.com/office/powerpoint/2010/main" val="57926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75397" y="404292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l-GR" dirty="0" smtClean="0"/>
              <a:t>Επίπεδο </a:t>
            </a:r>
            <a:r>
              <a:rPr lang="el-GR" dirty="0"/>
              <a:t>παρουσίασης 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altLang="en-US" dirty="0" smtClean="0"/>
              <a:t>Αφορά τη </a:t>
            </a:r>
            <a:r>
              <a:rPr lang="el-GR" altLang="en-US" dirty="0" err="1" smtClean="0"/>
              <a:t>διεπιφάνεια</a:t>
            </a:r>
            <a:r>
              <a:rPr lang="el-GR" altLang="en-US" dirty="0" smtClean="0"/>
              <a:t> και τους τρόπους παρουσίασης των πληροφοριών </a:t>
            </a:r>
            <a:endParaRPr lang="el-GR" altLang="en-US" dirty="0"/>
          </a:p>
          <a:p>
            <a:pPr lvl="1"/>
            <a:r>
              <a:rPr lang="el-GR" altLang="en-US" dirty="0" smtClean="0"/>
              <a:t>επικοινωνία με το χρήστη και πληροφορικά εργαλεία που επιτρέπουν τη χρήση, την επεξεργασία και πιθανόν τον εμπλουτισμό της παραπάνω βάσης δεδομένων με τη βοήθεια του σημασιολογικού δικτύου</a:t>
            </a:r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3A2121E-FD83-444A-89DE-6CE67F2A4766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41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13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Παράδειγμα: </a:t>
            </a:r>
            <a:r>
              <a:rPr lang="en-US" dirty="0" smtClean="0"/>
              <a:t>Wikipedia </a:t>
            </a:r>
            <a:endParaRPr lang="el-GR" dirty="0"/>
          </a:p>
        </p:txBody>
      </p:sp>
      <p:sp>
        <p:nvSpPr>
          <p:cNvPr id="93187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l-GR" dirty="0" smtClean="0">
                <a:hlinkClick r:id="rId2" tooltip="WIKIPEDIA- Ορισμός Υπερμέσου"/>
              </a:rPr>
              <a:t>http://el.wikipedia.org/wiki</a:t>
            </a:r>
            <a:r>
              <a:rPr lang="el-GR" altLang="el-GR" dirty="0" smtClean="0">
                <a:hlinkClick r:id="rId2" tooltip="WIKIPEDIA- Ορισμός Υπερμέσου"/>
              </a:rPr>
              <a:t>/</a:t>
            </a:r>
            <a:r>
              <a:rPr lang="el-GR" altLang="el-GR" dirty="0" err="1" smtClean="0">
                <a:hlinkClick r:id="rId2" tooltip="WIKIPEDIA- Ορισμός Υπερμέσου"/>
              </a:rPr>
              <a:t>Υπερμέσο</a:t>
            </a:r>
            <a:endParaRPr lang="el-GR" altLang="el-GR" dirty="0" smtClean="0"/>
          </a:p>
          <a:p>
            <a:r>
              <a:rPr lang="el-GR" altLang="el-GR" sz="2800" dirty="0" smtClean="0"/>
              <a:t>Πληροφορίες, σύνδεσμοι, παρουσίαση </a:t>
            </a:r>
          </a:p>
        </p:txBody>
      </p:sp>
      <p:sp>
        <p:nvSpPr>
          <p:cNvPr id="93189" name="Θέση αριθμού διαφάνειας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E9B3D9E-8930-4BBB-97D2-F006FD0E7017}" type="slidenum">
              <a:rPr lang="en-US" altLang="el-GR" smtClean="0">
                <a:solidFill>
                  <a:srgbClr val="B5A788"/>
                </a:solidFill>
                <a:latin typeface="Gill Sans MT" panose="020B0502020104020203" pitchFamily="34" charset="0"/>
              </a:rPr>
              <a:pPr/>
              <a:t>42</a:t>
            </a:fld>
            <a:endParaRPr lang="en-US" altLang="el-GR" smtClean="0">
              <a:solidFill>
                <a:srgbClr val="B5A788"/>
              </a:solidFill>
              <a:latin typeface="Gill Sans MT" panose="020B0502020104020203" pitchFamily="34" charset="0"/>
            </a:endParaRPr>
          </a:p>
        </p:txBody>
      </p:sp>
      <p:pic>
        <p:nvPicPr>
          <p:cNvPr id="93190" name="Εικόνα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062" y="2971800"/>
            <a:ext cx="7297738" cy="284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016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Τύποι χρήσης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477250" cy="4800600"/>
          </a:xfrm>
        </p:spPr>
        <p:txBody>
          <a:bodyPr/>
          <a:lstStyle/>
          <a:p>
            <a:pPr lvl="1"/>
            <a:r>
              <a:rPr lang="el-GR" altLang="en-US" dirty="0" smtClean="0"/>
              <a:t>η πλειοψηφία των συστημάτων </a:t>
            </a:r>
            <a:r>
              <a:rPr lang="el-GR" altLang="en-US" b="1" dirty="0" err="1" smtClean="0"/>
              <a:t>υπερμέσων</a:t>
            </a:r>
            <a:r>
              <a:rPr lang="el-GR" altLang="en-US" b="1" dirty="0" smtClean="0"/>
              <a:t> </a:t>
            </a:r>
            <a:r>
              <a:rPr lang="el-GR" altLang="en-US" dirty="0" smtClean="0"/>
              <a:t>εμπεριέχουν τουλάχιστον δύο διαφορετικούς τύπους χρήσης: </a:t>
            </a:r>
          </a:p>
          <a:p>
            <a:pPr lvl="2"/>
            <a:r>
              <a:rPr lang="el-GR" altLang="en-US" dirty="0" smtClean="0"/>
              <a:t>τον τύπο “</a:t>
            </a:r>
            <a:r>
              <a:rPr lang="el-GR" altLang="en-US" b="1" dirty="0" smtClean="0"/>
              <a:t>συγγραφέα</a:t>
            </a:r>
            <a:r>
              <a:rPr lang="el-GR" altLang="en-US" dirty="0" smtClean="0"/>
              <a:t>” (</a:t>
            </a:r>
            <a:r>
              <a:rPr lang="el-GR" altLang="en-US" dirty="0" err="1" smtClean="0"/>
              <a:t>author</a:t>
            </a:r>
            <a:r>
              <a:rPr lang="el-GR" altLang="en-US" dirty="0" smtClean="0"/>
              <a:t>): αυτός που δημιουργεί το </a:t>
            </a:r>
            <a:r>
              <a:rPr lang="el-GR" altLang="en-US" dirty="0" err="1" smtClean="0"/>
              <a:t>υπερμέσο</a:t>
            </a:r>
            <a:endParaRPr lang="el-GR" altLang="en-US" dirty="0" smtClean="0"/>
          </a:p>
          <a:p>
            <a:pPr lvl="2"/>
            <a:r>
              <a:rPr lang="el-GR" altLang="en-US" dirty="0" smtClean="0"/>
              <a:t>τον τύπο “</a:t>
            </a:r>
            <a:r>
              <a:rPr lang="el-GR" altLang="en-US" b="1" dirty="0" smtClean="0"/>
              <a:t>τελικού χρήστη</a:t>
            </a:r>
            <a:r>
              <a:rPr lang="el-GR" altLang="en-US" dirty="0" smtClean="0"/>
              <a:t>” μέσα στον οποίο δεν υπάρχει παρά μόνο μια δυνατότητα, εκείνη της πλοήγησης: αυτός που χρησιμοποιεί το </a:t>
            </a:r>
            <a:r>
              <a:rPr lang="el-GR" altLang="en-US" dirty="0" err="1" smtClean="0"/>
              <a:t>υπερμέσο</a:t>
            </a:r>
            <a:endParaRPr lang="el-GR" altLang="en-US" dirty="0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D3B577C-2061-467E-8FF8-E419566A76BF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43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76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Χαρακτηριστικά υπερμέσων</a:t>
            </a:r>
            <a:endParaRPr lang="en-US" dirty="0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067675" cy="4367213"/>
          </a:xfrm>
        </p:spPr>
        <p:txBody>
          <a:bodyPr/>
          <a:lstStyle/>
          <a:p>
            <a:pPr marL="457200" lvl="1" indent="0">
              <a:buNone/>
            </a:pPr>
            <a:r>
              <a:rPr lang="el-GR" altLang="en-US" b="1" dirty="0"/>
              <a:t>Τ</a:t>
            </a:r>
            <a:r>
              <a:rPr lang="el-GR" altLang="en-US" b="1" dirty="0" smtClean="0"/>
              <a:t>έσσερα κύρια συστατικά</a:t>
            </a:r>
            <a:r>
              <a:rPr lang="el-GR" altLang="en-US" dirty="0" smtClean="0"/>
              <a:t>: </a:t>
            </a:r>
          </a:p>
          <a:p>
            <a:pPr lvl="1"/>
            <a:r>
              <a:rPr lang="el-GR" altLang="en-US" b="1" dirty="0" smtClean="0"/>
              <a:t>Πληροφορίες </a:t>
            </a:r>
            <a:r>
              <a:rPr lang="el-GR" altLang="en-US" dirty="0" smtClean="0"/>
              <a:t>(σε διάφορες μορφές), </a:t>
            </a:r>
          </a:p>
          <a:p>
            <a:pPr lvl="1"/>
            <a:r>
              <a:rPr lang="el-GR" altLang="en-US" b="1" dirty="0" smtClean="0"/>
              <a:t>Αφαίρεση: οργάνωση πληροφορίας</a:t>
            </a:r>
            <a:r>
              <a:rPr lang="el-GR" altLang="en-US" dirty="0" smtClean="0"/>
              <a:t> (καθορισμός της δομής για τη συσχέτιση των επιμέρους στοιχείων), </a:t>
            </a:r>
          </a:p>
          <a:p>
            <a:pPr lvl="1"/>
            <a:r>
              <a:rPr lang="el-GR" altLang="en-US" b="1" dirty="0" smtClean="0"/>
              <a:t>Κόμβοι</a:t>
            </a:r>
            <a:r>
              <a:rPr lang="el-GR" altLang="en-US" dirty="0" smtClean="0"/>
              <a:t> (την πηγή ή τον προορισμό ενός συνδέσμου), </a:t>
            </a:r>
          </a:p>
          <a:p>
            <a:pPr lvl="1"/>
            <a:r>
              <a:rPr lang="el-GR" altLang="en-US" b="1" dirty="0" smtClean="0"/>
              <a:t>Σύνδεσμοι</a:t>
            </a:r>
            <a:r>
              <a:rPr lang="el-GR" altLang="en-US" dirty="0" smtClean="0"/>
              <a:t> (συνδέσεις μεταξύ των κόμβων).</a:t>
            </a:r>
          </a:p>
          <a:p>
            <a:pPr lvl="1"/>
            <a:endParaRPr lang="el-GR" altLang="en-US" b="1" dirty="0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D36F1B1-5943-4057-BA12-6818D961E320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44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30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1026"/>
          <p:cNvSpPr>
            <a:spLocks noGrp="1" noChangeArrowheads="1"/>
          </p:cNvSpPr>
          <p:nvPr>
            <p:ph type="title"/>
          </p:nvPr>
        </p:nvSpPr>
        <p:spPr bwMode="auto"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l-GR" altLang="en-US" b="1" smtClean="0">
                <a:effectLst/>
              </a:rPr>
              <a:t>Σπουδαιότητα συνδέσμων</a:t>
            </a:r>
            <a:r>
              <a:rPr lang="el-GR" altLang="en-US" smtClean="0">
                <a:effectLst/>
              </a:rPr>
              <a:t>:</a:t>
            </a:r>
          </a:p>
        </p:txBody>
      </p:sp>
      <p:sp>
        <p:nvSpPr>
          <p:cNvPr id="9728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762000" y="1567905"/>
            <a:ext cx="7907740" cy="4525963"/>
          </a:xfrm>
        </p:spPr>
        <p:txBody>
          <a:bodyPr/>
          <a:lstStyle/>
          <a:p>
            <a:r>
              <a:rPr lang="el-GR" altLang="en-US" sz="2800" dirty="0" smtClean="0"/>
              <a:t>συλλογή πληροφοριών (συνήθως με μορφή κειμένου) σχετικά με ένα συγκεκριμένο θέμα, </a:t>
            </a:r>
          </a:p>
          <a:p>
            <a:r>
              <a:rPr lang="el-GR" altLang="en-US" sz="2800" dirty="0" smtClean="0"/>
              <a:t>που περιλαμβάνει υπογραμμισμένες λέξεις ή σύμβολα που μπορεί να επιλέξει ο χρήστης κατά βούληση</a:t>
            </a:r>
          </a:p>
          <a:p>
            <a:r>
              <a:rPr lang="el-GR" altLang="en-US" sz="2800" dirty="0" err="1" smtClean="0"/>
              <a:t>Mε</a:t>
            </a:r>
            <a:r>
              <a:rPr lang="el-GR" altLang="en-US" sz="2800" dirty="0" smtClean="0"/>
              <a:t> την ενεργοποίησή τους οδηγούν τον χρήστη σε πρόσθετες πληροφορίες (ορισμοί, διευκρινίσεις, σχετικό υλικό)</a:t>
            </a: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222E527-5267-413C-999C-0E8E7E8A2663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45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17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Η ανάδυση της σημασίας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1" y="1417638"/>
            <a:ext cx="8001000" cy="4411662"/>
          </a:xfrm>
        </p:spPr>
        <p:txBody>
          <a:bodyPr/>
          <a:lstStyle/>
          <a:p>
            <a:pPr lvl="1"/>
            <a:r>
              <a:rPr lang="el-GR" altLang="en-US" sz="3200" dirty="0" smtClean="0"/>
              <a:t>Σύστημα </a:t>
            </a:r>
            <a:r>
              <a:rPr lang="el-GR" altLang="en-US" sz="3200" dirty="0" err="1" smtClean="0"/>
              <a:t>υπερμέσων</a:t>
            </a:r>
            <a:r>
              <a:rPr lang="el-GR" altLang="en-US" sz="3200" dirty="0" smtClean="0"/>
              <a:t> </a:t>
            </a:r>
          </a:p>
          <a:p>
            <a:pPr lvl="2"/>
            <a:r>
              <a:rPr lang="el-GR" altLang="en-US" sz="2800" dirty="0" smtClean="0"/>
              <a:t>Σημασιολογικός, εννοιολογικός προσανατολισμός του συστήματος </a:t>
            </a:r>
          </a:p>
          <a:p>
            <a:pPr lvl="2"/>
            <a:r>
              <a:rPr lang="el-GR" altLang="en-US" sz="2800" dirty="0" smtClean="0"/>
              <a:t>Κείμενο με </a:t>
            </a:r>
            <a:r>
              <a:rPr lang="el-GR" altLang="en-US" sz="2800" b="1" dirty="0" smtClean="0"/>
              <a:t>μη γραμμική οργάνωση</a:t>
            </a:r>
            <a:r>
              <a:rPr lang="el-GR" altLang="en-US" sz="2800" dirty="0" smtClean="0"/>
              <a:t>, που επιτρέπει στο χρήστη να ακολουθεί δρόμους ανάγνωσης που βασίζονται στους δικούς του </a:t>
            </a:r>
            <a:r>
              <a:rPr lang="el-GR" altLang="en-US" sz="2800" dirty="0" err="1" smtClean="0"/>
              <a:t>συσχετιζόμενους</a:t>
            </a:r>
            <a:r>
              <a:rPr lang="el-GR" altLang="en-US" sz="2800" dirty="0" smtClean="0"/>
              <a:t> συνδέσμους </a:t>
            </a:r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48CF469-D87D-4FD6-AD03-048817CAF094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46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28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l-GR" dirty="0"/>
              <a:t>Οργάνωση πληροφορίας στα </a:t>
            </a:r>
            <a:r>
              <a:rPr lang="el-GR" dirty="0" err="1"/>
              <a:t>υπερμέσα</a:t>
            </a:r>
            <a:r>
              <a:rPr lang="el-GR" dirty="0"/>
              <a:t> 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r>
              <a:rPr lang="el-GR" altLang="en-US" sz="3200" b="1" dirty="0" err="1" smtClean="0"/>
              <a:t>Υπερμέσο</a:t>
            </a:r>
            <a:r>
              <a:rPr lang="el-GR" altLang="en-US" sz="3200" dirty="0" smtClean="0"/>
              <a:t>:</a:t>
            </a:r>
          </a:p>
          <a:p>
            <a:pPr lvl="2"/>
            <a:r>
              <a:rPr lang="el-GR" altLang="el-GR" sz="2800" dirty="0" smtClean="0"/>
              <a:t>Μορφή οργάνωσης πληροφοριακού συστήματος για την αναπαράσταση και διαχείριση πληροφοριών σε ένα δίκτυο κόμβων συνδεδεμένων μεταξύ τους </a:t>
            </a:r>
            <a:endParaRPr lang="el-GR" altLang="el-GR" sz="2800" dirty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E9B6F68-CAB3-4138-A64D-55020B862A98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47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82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Πλοήγηση </a:t>
            </a:r>
            <a:r>
              <a:rPr lang="el-GR" dirty="0"/>
              <a:t>(</a:t>
            </a:r>
            <a:r>
              <a:rPr lang="fr-FR" dirty="0"/>
              <a:t>n</a:t>
            </a:r>
            <a:r>
              <a:rPr lang="el-GR" dirty="0" err="1"/>
              <a:t>avigation</a:t>
            </a:r>
            <a:r>
              <a:rPr lang="el-GR" dirty="0"/>
              <a:t>)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altLang="en-US" b="1" dirty="0" smtClean="0"/>
              <a:t>Πλοήγηση: </a:t>
            </a:r>
            <a:r>
              <a:rPr lang="el-GR" altLang="en-US" dirty="0" smtClean="0"/>
              <a:t>η κατεξοχήν πρακτική χρήσης ενός </a:t>
            </a:r>
            <a:r>
              <a:rPr lang="el-GR" altLang="en-US" dirty="0" err="1" smtClean="0"/>
              <a:t>υπερμέσου</a:t>
            </a:r>
            <a:endParaRPr lang="el-GR" altLang="en-US" dirty="0" smtClean="0"/>
          </a:p>
          <a:p>
            <a:r>
              <a:rPr lang="el-GR" altLang="en-US" dirty="0" smtClean="0"/>
              <a:t>Κύρια έννοια στη χρήση </a:t>
            </a:r>
            <a:r>
              <a:rPr lang="el-GR" altLang="en-US" dirty="0" err="1" smtClean="0"/>
              <a:t>υπερμέσων</a:t>
            </a:r>
            <a:endParaRPr lang="el-GR" altLang="en-US" dirty="0" smtClean="0"/>
          </a:p>
          <a:p>
            <a:pPr lvl="1"/>
            <a:r>
              <a:rPr lang="el-GR" altLang="en-US" dirty="0" smtClean="0"/>
              <a:t>o χρήστης καλείται να εξερευνήσει, να ξεφυλλίσει (</a:t>
            </a:r>
            <a:r>
              <a:rPr lang="el-GR" altLang="en-US" dirty="0" err="1" smtClean="0"/>
              <a:t>browsing</a:t>
            </a:r>
            <a:r>
              <a:rPr lang="el-GR" altLang="en-US" dirty="0" smtClean="0"/>
              <a:t>), να </a:t>
            </a:r>
            <a:r>
              <a:rPr lang="el-GR" altLang="en-US" dirty="0" err="1" smtClean="0"/>
              <a:t>πλοηγηθεί</a:t>
            </a:r>
            <a:r>
              <a:rPr lang="el-GR" altLang="en-US" dirty="0" smtClean="0"/>
              <a:t> μέσα στις </a:t>
            </a:r>
            <a:r>
              <a:rPr lang="el-GR" altLang="en-US" b="1" dirty="0" smtClean="0"/>
              <a:t>προτεινόμενες από το μέσο</a:t>
            </a:r>
            <a:r>
              <a:rPr lang="el-GR" altLang="en-US" dirty="0" smtClean="0"/>
              <a:t> πληροφορίες από διάφορα σημεία πρόσβασης με ελεύθερη επιλογή του</a:t>
            </a:r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5DEA900-982C-468B-9172-AE36E961AB3D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48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74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Αρχές πλοήγησης (1)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114800"/>
          </a:xfrm>
        </p:spPr>
        <p:txBody>
          <a:bodyPr/>
          <a:lstStyle/>
          <a:p>
            <a:pPr lvl="1"/>
            <a:r>
              <a:rPr lang="el-GR" altLang="en-US" dirty="0" smtClean="0"/>
              <a:t>οι </a:t>
            </a:r>
            <a:r>
              <a:rPr lang="el-GR" altLang="en-US" b="1" dirty="0" smtClean="0"/>
              <a:t>σύνδεσμοι</a:t>
            </a:r>
            <a:r>
              <a:rPr lang="el-GR" altLang="en-US" dirty="0" smtClean="0"/>
              <a:t> ενώνουν τις κορυφές επιτρέπουν στο χρήστη να “μεταβεί” σε κάποιο άλλο σημείο του συστήματος ανάλογα με τα ενδιαφέροντά του</a:t>
            </a:r>
          </a:p>
          <a:p>
            <a:pPr lvl="1"/>
            <a:r>
              <a:rPr lang="el-GR" altLang="en-US" dirty="0" smtClean="0"/>
              <a:t>κάθε αλληλεπίδραση του χρήστη με το σύστημα στηρίζεται πάνω στο </a:t>
            </a:r>
            <a:r>
              <a:rPr lang="el-GR" altLang="en-US" b="1" dirty="0" smtClean="0"/>
              <a:t>περιεχόμενο</a:t>
            </a:r>
            <a:r>
              <a:rPr lang="el-GR" altLang="en-US" dirty="0" smtClean="0"/>
              <a:t> των κόμβων (κείμενο, ήχος, εικόνα κλπ.)</a:t>
            </a:r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84AE7A7-D1A1-4225-80A8-A0BFF880E151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49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51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/>
              <a:t>Έννοιες – Κλειδιά</a:t>
            </a:r>
            <a:endParaRPr lang="en-GB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1071563" y="1447800"/>
          <a:ext cx="7862888" cy="4767263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931444"/>
                <a:gridCol w="3931444"/>
              </a:tblGrid>
              <a:tr h="47672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l-GR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Εκπαιδευτικό λογισμικό</a:t>
                      </a:r>
                      <a:endParaRPr kumimoji="0" lang="en-GB" sz="20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kumimoji="0" lang="el-GR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Γνωστική ψυχολογία</a:t>
                      </a:r>
                      <a:endParaRPr kumimoji="0" lang="en-GB" sz="20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kumimoji="0" lang="el-GR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Γνωστικές θεωρίες</a:t>
                      </a:r>
                    </a:p>
                    <a:p>
                      <a:pPr lvl="0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kumimoji="0" lang="el-GR" sz="20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Εποικοδομισμός</a:t>
                      </a:r>
                      <a:endParaRPr kumimoji="0" lang="el-GR" sz="20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kumimoji="0" lang="el-GR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Αλληλεπίδραση</a:t>
                      </a:r>
                    </a:p>
                    <a:p>
                      <a:pPr lvl="0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kumimoji="0" lang="el-GR" sz="20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Διεπιφάνεια</a:t>
                      </a:r>
                      <a:endParaRPr kumimoji="0" lang="el-GR" sz="20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kumimoji="0" lang="el-GR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Επικοινωνία ανθρώπου – υπολογιστή</a:t>
                      </a:r>
                    </a:p>
                    <a:p>
                      <a:pPr lvl="0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kumimoji="0" lang="el-GR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Πολυμέσα</a:t>
                      </a:r>
                    </a:p>
                    <a:p>
                      <a:pPr lvl="0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l-GR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Υπερκείμενα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l-GR" sz="20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Υπερμέσα</a:t>
                      </a:r>
                      <a:endParaRPr kumimoji="0" lang="el-GR" sz="20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kumimoji="0" lang="el-GR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Κόμβος</a:t>
                      </a:r>
                    </a:p>
                    <a:p>
                      <a:pPr lvl="0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kumimoji="0" lang="el-GR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Σύνδεσμος</a:t>
                      </a:r>
                    </a:p>
                    <a:p>
                      <a:pPr lvl="0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kumimoji="0" lang="el-GR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Πλοήγηση</a:t>
                      </a:r>
                    </a:p>
                    <a:p>
                      <a:pPr lvl="0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kumimoji="0" lang="el-GR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Εικονική</a:t>
                      </a:r>
                      <a:r>
                        <a:rPr kumimoji="0" lang="el-GR" sz="20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πραγματικότητα</a:t>
                      </a:r>
                    </a:p>
                    <a:p>
                      <a:pPr lvl="0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kumimoji="0" lang="el-GR" sz="20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Εμβύθιση</a:t>
                      </a:r>
                      <a:endParaRPr kumimoji="0" lang="en-GB" sz="20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endParaRPr kumimoji="0" lang="en-GB" sz="20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endParaRPr lang="en-GB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468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354896F-E1DF-492E-92E4-7605A1E0411A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12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Αρχές πλοήγησης (2)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r>
              <a:rPr lang="el-GR" altLang="en-US" sz="3200" dirty="0" smtClean="0"/>
              <a:t>ο χρήστης συμβουλεύεται αυτό το περιεχόμενο και έχει τη δυνατότητα να </a:t>
            </a:r>
            <a:r>
              <a:rPr lang="el-GR" altLang="en-US" sz="3200" dirty="0" err="1" smtClean="0"/>
              <a:t>πλοηγηθεί</a:t>
            </a:r>
            <a:r>
              <a:rPr lang="el-GR" altLang="en-US" sz="3200" dirty="0" smtClean="0"/>
              <a:t> ώστε να μεταβεί κάπου αλλού</a:t>
            </a:r>
          </a:p>
          <a:p>
            <a:pPr lvl="1"/>
            <a:r>
              <a:rPr lang="el-GR" altLang="en-US" sz="3200" dirty="0" smtClean="0"/>
              <a:t>η πλοήγηση έγκειται στον ίδιο το χρήστη αλλά δεν πραγματοποιείται παρά μόνο σε συνάρτηση με τις προτάσεις προορισμού που του παρέχει το υπερκείμενο</a:t>
            </a:r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4C36A75-A40F-4DFF-BD6E-293E84779D40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50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11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dirty="0" smtClean="0"/>
              <a:t>Πλεονεκτήματα της πλοήγησης</a:t>
            </a:r>
            <a:endParaRPr lang="el-GR" dirty="0"/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1" y="1714500"/>
            <a:ext cx="8324850" cy="4533900"/>
          </a:xfrm>
        </p:spPr>
        <p:txBody>
          <a:bodyPr/>
          <a:lstStyle/>
          <a:p>
            <a:pPr marL="971550" lvl="1" indent="-514350">
              <a:buFont typeface="+mj-lt"/>
              <a:buAutoNum type="alphaUcPeriod"/>
            </a:pPr>
            <a:r>
              <a:rPr lang="el-GR" altLang="en-US" sz="3200" b="1" dirty="0" smtClean="0"/>
              <a:t>ευκολία χρησιμοποίησης και σύλληψης: </a:t>
            </a:r>
            <a:endParaRPr lang="el-GR" altLang="en-US" sz="3200" b="1" dirty="0"/>
          </a:p>
          <a:p>
            <a:pPr lvl="2"/>
            <a:r>
              <a:rPr lang="el-GR" altLang="en-US" sz="2800" dirty="0" smtClean="0"/>
              <a:t>ο χρήστης δεν χρειάζεται να μάθει μια γλώσσα αλληλεπίδρασης με το σύστημα, για να το χρησιμοποιήσει</a:t>
            </a:r>
          </a:p>
          <a:p>
            <a:pPr marL="971550" lvl="1" indent="-514350">
              <a:buFont typeface="+mj-lt"/>
              <a:buAutoNum type="alphaUcPeriod"/>
            </a:pPr>
            <a:r>
              <a:rPr lang="el-GR" altLang="en-US" sz="3200" b="1" dirty="0" smtClean="0"/>
              <a:t>σχετική </a:t>
            </a:r>
            <a:r>
              <a:rPr lang="el-GR" altLang="en-US" sz="3200" b="1" dirty="0"/>
              <a:t>ελευθερία επιλογής: </a:t>
            </a:r>
          </a:p>
          <a:p>
            <a:pPr lvl="2"/>
            <a:r>
              <a:rPr lang="el-GR" altLang="en-US" sz="2800" dirty="0"/>
              <a:t>σε κάθε στάδιο χρήσης το υποκείμενο πραγματοποιεί την επιλογή του επόμενου κόμβου για εξερεύνηση</a:t>
            </a:r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6612CAC-9367-4AF9-B438-D0AEE86D28B5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51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67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51749" y="268153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l-GR" dirty="0"/>
              <a:t>Πως γίνεται η πλοήγηση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1" y="1417638"/>
            <a:ext cx="8001000" cy="4678362"/>
          </a:xfrm>
        </p:spPr>
        <p:txBody>
          <a:bodyPr>
            <a:noAutofit/>
          </a:bodyPr>
          <a:lstStyle/>
          <a:p>
            <a:pPr lvl="1"/>
            <a:r>
              <a:rPr lang="el-GR" altLang="en-US" dirty="0" smtClean="0"/>
              <a:t>η Πλοήγηση μπορεί να είναι :</a:t>
            </a:r>
          </a:p>
          <a:p>
            <a:pPr lvl="2"/>
            <a:r>
              <a:rPr lang="el-GR" altLang="en-US" sz="2800" dirty="0" smtClean="0"/>
              <a:t>“</a:t>
            </a:r>
            <a:r>
              <a:rPr lang="el-GR" altLang="en-US" sz="2800" b="1" dirty="0" smtClean="0"/>
              <a:t>σημαντική</a:t>
            </a:r>
            <a:r>
              <a:rPr lang="el-GR" altLang="en-US" sz="2800" dirty="0" smtClean="0"/>
              <a:t>”, συναρτήσει της σημασίας του κόμβου</a:t>
            </a:r>
          </a:p>
          <a:p>
            <a:pPr lvl="2"/>
            <a:r>
              <a:rPr lang="el-GR" altLang="en-US" sz="2800" dirty="0" smtClean="0"/>
              <a:t>“</a:t>
            </a:r>
            <a:r>
              <a:rPr lang="el-GR" altLang="en-US" sz="2800" b="1" dirty="0" smtClean="0"/>
              <a:t>συντακτική</a:t>
            </a:r>
            <a:r>
              <a:rPr lang="el-GR" altLang="en-US" sz="2800" dirty="0" smtClean="0"/>
              <a:t>”, συναρτήσει της λειτουργίας του κόμβου (επόμενος ή προηγούμενος, τέλος ή αρχή κλπ.)</a:t>
            </a:r>
          </a:p>
          <a:p>
            <a:pPr lvl="1"/>
            <a:r>
              <a:rPr lang="el-GR" altLang="en-US" b="1" dirty="0" smtClean="0"/>
              <a:t> </a:t>
            </a:r>
            <a:r>
              <a:rPr lang="el-GR" altLang="en-US" dirty="0" smtClean="0"/>
              <a:t>ο τρόπος της παρουσίασης των γνώσεων δεν επηρεάζεται από λογικές, ιεραρχικές ή </a:t>
            </a:r>
            <a:r>
              <a:rPr lang="el-GR" altLang="en-US" dirty="0" err="1" smtClean="0"/>
              <a:t>συνολοθεωρητικές</a:t>
            </a:r>
            <a:r>
              <a:rPr lang="el-GR" altLang="en-US" dirty="0" smtClean="0"/>
              <a:t> δυσχέρειες, λόγω της δομής του συστήματος</a:t>
            </a:r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36481D6-5F0A-4212-B8EA-EDC9451BC828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52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74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580992" y="273996"/>
            <a:ext cx="8027987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l-GR" b="1" dirty="0"/>
              <a:t>Υ</a:t>
            </a:r>
            <a:r>
              <a:rPr lang="el-GR" b="1" dirty="0" smtClean="0"/>
              <a:t>περμέσο ως γνωστικό εργαλείο</a:t>
            </a:r>
            <a:endParaRPr lang="el-GR" b="1" dirty="0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47800"/>
            <a:ext cx="8915400" cy="4800600"/>
          </a:xfrm>
        </p:spPr>
        <p:txBody>
          <a:bodyPr/>
          <a:lstStyle/>
          <a:p>
            <a:pPr marL="403225" lvl="1" indent="0">
              <a:buFont typeface="Verdana" panose="020B0604030504040204" pitchFamily="34" charset="0"/>
              <a:buNone/>
              <a:defRPr/>
            </a:pPr>
            <a:r>
              <a:rPr lang="el-GR" altLang="el-GR" sz="3200" dirty="0" smtClean="0"/>
              <a:t>Τα </a:t>
            </a:r>
            <a:r>
              <a:rPr lang="el-GR" altLang="el-GR" sz="3200" dirty="0" err="1" smtClean="0"/>
              <a:t>υπερμέσα</a:t>
            </a:r>
            <a:r>
              <a:rPr lang="el-GR" altLang="el-GR" sz="3200" dirty="0" smtClean="0"/>
              <a:t> μπορούν να λειτουργήσουν ως “</a:t>
            </a:r>
            <a:r>
              <a:rPr lang="el-GR" altLang="el-GR" sz="3200" b="1" dirty="0" smtClean="0"/>
              <a:t>γνωστικά εργαλεία</a:t>
            </a:r>
            <a:r>
              <a:rPr lang="el-GR" altLang="el-GR" sz="3200" dirty="0" smtClean="0"/>
              <a:t>” δεδομένου ότι οι χρήστες :</a:t>
            </a:r>
          </a:p>
          <a:p>
            <a:pPr lvl="1">
              <a:defRPr/>
            </a:pPr>
            <a:r>
              <a:rPr lang="el-GR" altLang="el-GR" dirty="0" err="1" smtClean="0"/>
              <a:t>Πλοηγούνται</a:t>
            </a:r>
            <a:r>
              <a:rPr lang="el-GR" altLang="el-GR" dirty="0" smtClean="0"/>
              <a:t> με βάση τη σημασία των κόμβων και των συνδέσμων </a:t>
            </a:r>
          </a:p>
          <a:p>
            <a:pPr lvl="1">
              <a:defRPr/>
            </a:pPr>
            <a:r>
              <a:rPr lang="el-GR" altLang="el-GR" dirty="0" smtClean="0"/>
              <a:t>Δεν υποχρεούνται να έχουν καλώς προσδιορισμένους σκοπούς, αλλά συναρτήσει των απαντήσεων του συστήματος μπορούν να προσεγγίζουν προοδευτικά το πρόβλημά τους</a:t>
            </a:r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1595316-7561-4088-B554-D2809E93E034}" type="slidenum">
              <a:rPr lang="en-US" altLang="el-GR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53</a:t>
            </a:fld>
            <a:endParaRPr lang="en-US" altLang="el-GR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97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Δημιουργία νοήματος</a:t>
            </a:r>
            <a:endParaRPr lang="el-GR" dirty="0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58175" cy="4800600"/>
          </a:xfrm>
        </p:spPr>
        <p:txBody>
          <a:bodyPr/>
          <a:lstStyle/>
          <a:p>
            <a:r>
              <a:rPr lang="el-GR" altLang="el-GR" dirty="0" smtClean="0"/>
              <a:t>η έννοια του </a:t>
            </a:r>
            <a:r>
              <a:rPr lang="el-GR" altLang="el-GR" dirty="0" err="1" smtClean="0"/>
              <a:t>υπερμέσου</a:t>
            </a:r>
            <a:r>
              <a:rPr lang="el-GR" altLang="el-GR" dirty="0" smtClean="0"/>
              <a:t> συνδέεται με εκείνη του </a:t>
            </a:r>
            <a:r>
              <a:rPr lang="el-GR" altLang="el-GR" b="1" dirty="0" smtClean="0"/>
              <a:t>νοήματος</a:t>
            </a:r>
            <a:r>
              <a:rPr lang="el-GR" altLang="el-GR" dirty="0" smtClean="0"/>
              <a:t> ή της </a:t>
            </a:r>
            <a:r>
              <a:rPr lang="el-GR" altLang="el-GR" b="1" dirty="0" smtClean="0"/>
              <a:t>σημασίας</a:t>
            </a:r>
            <a:r>
              <a:rPr lang="el-GR" altLang="el-GR" dirty="0" smtClean="0"/>
              <a:t> </a:t>
            </a:r>
          </a:p>
          <a:p>
            <a:pPr lvl="2"/>
            <a:r>
              <a:rPr lang="el-GR" altLang="el-GR" sz="2800" dirty="0" smtClean="0"/>
              <a:t>η πράξη απόδοσης σημασίας σε ένα κείμενο συσχετίζεται άμεσα με τη σύνδεσή του με άλλα κείμενα και συνακόλουθα με τη δημιουργία ενός υπερκειμένου</a:t>
            </a:r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FDE7E26-86D1-44F9-9C50-DB83BF6F9DA0}" type="slidenum">
              <a:rPr lang="en-US" altLang="el-GR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54</a:t>
            </a:fld>
            <a:endParaRPr lang="en-US" altLang="el-GR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12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l-GR" dirty="0" smtClean="0"/>
              <a:t>Προβλήματα στη χρήση των υπερμέσων (1)</a:t>
            </a:r>
            <a:endParaRPr lang="el-GR" dirty="0"/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1" y="1785938"/>
            <a:ext cx="8629650" cy="4462462"/>
          </a:xfrm>
        </p:spPr>
        <p:txBody>
          <a:bodyPr>
            <a:normAutofit lnSpcReduction="10000"/>
          </a:bodyPr>
          <a:lstStyle/>
          <a:p>
            <a:pPr marL="917575" lvl="1" indent="-514350">
              <a:buFont typeface="Gill Sans MT" panose="020B0502020104020203" pitchFamily="34" charset="0"/>
              <a:buAutoNum type="arabicPeriod"/>
            </a:pPr>
            <a:r>
              <a:rPr lang="el-GR" altLang="en-US" b="1" dirty="0" smtClean="0"/>
              <a:t>Εγκυρότητα της πηγής </a:t>
            </a:r>
            <a:r>
              <a:rPr lang="el-GR" altLang="en-US" dirty="0" smtClean="0"/>
              <a:t>(κυρίως αφορά το Διαδίκτυο)</a:t>
            </a:r>
          </a:p>
          <a:p>
            <a:pPr lvl="2" indent="-236538">
              <a:spcBef>
                <a:spcPts val="550"/>
              </a:spcBef>
              <a:buClr>
                <a:schemeClr val="accent1"/>
              </a:buClr>
              <a:buFont typeface="Wingdings 2" panose="05020102010507070707" pitchFamily="18" charset="2"/>
              <a:buNone/>
            </a:pPr>
            <a:r>
              <a:rPr lang="el-GR" altLang="en-US" dirty="0" smtClean="0"/>
              <a:t>Δεν περιέχουν όλες οι ιστοσελίδες έγκυρο ή κατάλληλο περιεχόμενο </a:t>
            </a:r>
          </a:p>
          <a:p>
            <a:pPr lvl="2" indent="-236538">
              <a:spcBef>
                <a:spcPts val="550"/>
              </a:spcBef>
              <a:buClr>
                <a:schemeClr val="accent1"/>
              </a:buClr>
              <a:buFont typeface="Wingdings 2" panose="05020102010507070707" pitchFamily="18" charset="2"/>
              <a:buNone/>
            </a:pPr>
            <a:r>
              <a:rPr lang="el-GR" altLang="en-US" dirty="0" smtClean="0"/>
              <a:t>Το Διαδίκτυο είναι γεμάτο με «σκουπίδια»</a:t>
            </a:r>
          </a:p>
          <a:p>
            <a:pPr marL="917575" lvl="1" indent="-514350">
              <a:buFont typeface="Gill Sans MT" panose="020B0502020104020203" pitchFamily="34" charset="0"/>
              <a:buAutoNum type="arabicPeriod"/>
            </a:pPr>
            <a:r>
              <a:rPr lang="el-GR" altLang="en-US" b="1" dirty="0" smtClean="0"/>
              <a:t>Αποπροσανατολισμός: </a:t>
            </a:r>
            <a:r>
              <a:rPr lang="el-GR" altLang="en-US" dirty="0" smtClean="0"/>
              <a:t>συχνά χάνω τη διαδρομή ή δεν βρίσκω τον επιθυμητό στόχο όταν </a:t>
            </a:r>
            <a:r>
              <a:rPr lang="el-GR" altLang="en-US" dirty="0" err="1" smtClean="0"/>
              <a:t>πλοηγούμαι</a:t>
            </a:r>
            <a:r>
              <a:rPr lang="el-GR" altLang="en-US" dirty="0" smtClean="0"/>
              <a:t> σε ένα σύνθετο σύστημα </a:t>
            </a:r>
            <a:r>
              <a:rPr lang="el-GR" altLang="en-US" dirty="0" err="1" smtClean="0"/>
              <a:t>υπερμέσων</a:t>
            </a:r>
            <a:r>
              <a:rPr lang="el-GR" altLang="en-US" dirty="0" smtClean="0"/>
              <a:t> ή στο Διαδίκτυο</a:t>
            </a:r>
          </a:p>
          <a:p>
            <a:pPr marL="917575" lvl="1" indent="-514350">
              <a:buFont typeface="Verdana" panose="020B0604030504040204" pitchFamily="34" charset="0"/>
              <a:buNone/>
            </a:pPr>
            <a:r>
              <a:rPr lang="el-GR" altLang="en-US" dirty="0" smtClean="0"/>
              <a:t>	 </a:t>
            </a:r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C6D25FB-19C7-456A-BE9B-E6CD10AB2E73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55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90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l-GR" dirty="0" smtClean="0"/>
              <a:t>Προβλήματα στη χρήση των υπερμέσων (2)</a:t>
            </a:r>
            <a:endParaRPr lang="el-GR" dirty="0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85938"/>
            <a:ext cx="8477250" cy="4462462"/>
          </a:xfrm>
        </p:spPr>
        <p:txBody>
          <a:bodyPr/>
          <a:lstStyle/>
          <a:p>
            <a:pPr marL="917575" lvl="1" indent="-514350">
              <a:buFont typeface="Gill Sans MT" panose="020B0502020104020203" pitchFamily="34" charset="0"/>
              <a:buAutoNum type="arabicPeriod" startAt="3"/>
            </a:pPr>
            <a:r>
              <a:rPr lang="el-GR" altLang="en-US" b="1" dirty="0" smtClean="0"/>
              <a:t>Γνωστική υπερφόρτωση</a:t>
            </a:r>
            <a:r>
              <a:rPr lang="el-GR" altLang="en-US" dirty="0" smtClean="0"/>
              <a:t> (είδος γνωστικού προβλήματος) </a:t>
            </a:r>
          </a:p>
          <a:p>
            <a:pPr marL="917575" lvl="1" indent="-514350">
              <a:buFont typeface="Verdana" panose="020B0604030504040204" pitchFamily="34" charset="0"/>
              <a:buNone/>
            </a:pPr>
            <a:r>
              <a:rPr lang="el-GR" altLang="en-US" dirty="0" smtClean="0"/>
              <a:t>	σε μια μη γραμμική ανάγνωση της πληροφορίας, η γνωστική υπερφόρτωση πολλαπλασιάζεται </a:t>
            </a:r>
          </a:p>
          <a:p>
            <a:pPr marL="917575" lvl="1" indent="-514350">
              <a:buFont typeface="Verdana" panose="020B0604030504040204" pitchFamily="34" charset="0"/>
              <a:buNone/>
            </a:pPr>
            <a:r>
              <a:rPr lang="el-GR" altLang="en-US" dirty="0" smtClean="0"/>
              <a:t>	απαιτείται ταυτόχρονη επεξεργασία περιεχομένου και σχέσεων ανάμεσα στα διάφορα περιεχόμενα</a:t>
            </a:r>
            <a:endParaRPr lang="en-US" altLang="en-US" dirty="0" smtClean="0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5389EF8-B3C2-46E1-867A-BCDB849BA733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56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62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l-GR" dirty="0"/>
              <a:t>Νέες τεχνικές εφαρμογών </a:t>
            </a:r>
            <a:r>
              <a:rPr lang="el-GR" dirty="0" smtClean="0"/>
              <a:t>πολυμέσων και υπερμέσων</a:t>
            </a:r>
            <a:endParaRPr lang="el-GR" dirty="0"/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71625"/>
            <a:ext cx="8477250" cy="46767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l-GR" altLang="en-US" sz="2400" dirty="0" smtClean="0"/>
              <a:t>Εφαρμογές εικονικής πραγματικότητας</a:t>
            </a:r>
            <a:r>
              <a:rPr lang="en-GB" altLang="en-US" sz="2400" dirty="0" smtClean="0"/>
              <a:t> (virtual reality)</a:t>
            </a:r>
            <a:endParaRPr lang="el-GR" altLang="en-US" sz="2400" dirty="0" smtClean="0"/>
          </a:p>
          <a:p>
            <a:pPr>
              <a:lnSpc>
                <a:spcPct val="90000"/>
              </a:lnSpc>
            </a:pPr>
            <a:r>
              <a:rPr lang="el-GR" altLang="en-US" sz="2400" dirty="0" smtClean="0"/>
              <a:t>επιτρέπουν τη βύθιση </a:t>
            </a:r>
            <a:r>
              <a:rPr lang="el-GR" altLang="en-US" sz="2400" dirty="0" err="1" smtClean="0"/>
              <a:t>στo</a:t>
            </a:r>
            <a:r>
              <a:rPr lang="el-GR" altLang="en-US" sz="2400" dirty="0" smtClean="0"/>
              <a:t> εσωτερικό </a:t>
            </a:r>
            <a:r>
              <a:rPr lang="el-GR" altLang="en-US" sz="2400" dirty="0" err="1" smtClean="0"/>
              <a:t>τoπίων</a:t>
            </a:r>
            <a:r>
              <a:rPr lang="el-GR" altLang="en-US" sz="2400" dirty="0" smtClean="0"/>
              <a:t> κατασκευασμένων από </a:t>
            </a:r>
            <a:r>
              <a:rPr lang="el-GR" altLang="en-US" sz="2400" dirty="0" err="1" smtClean="0"/>
              <a:t>τoν</a:t>
            </a:r>
            <a:r>
              <a:rPr lang="el-GR" altLang="en-US" sz="2400" dirty="0" smtClean="0"/>
              <a:t> </a:t>
            </a:r>
            <a:r>
              <a:rPr lang="el-GR" altLang="en-US" sz="2400" dirty="0" err="1" smtClean="0"/>
              <a:t>υπoλoγιστή</a:t>
            </a:r>
            <a:r>
              <a:rPr lang="el-GR" altLang="en-US" dirty="0" smtClean="0"/>
              <a:t> </a:t>
            </a:r>
          </a:p>
          <a:p>
            <a:pPr lvl="1">
              <a:lnSpc>
                <a:spcPct val="90000"/>
              </a:lnSpc>
              <a:buFont typeface="Verdana" panose="020B0604030504040204" pitchFamily="34" charset="0"/>
              <a:buNone/>
            </a:pPr>
            <a:r>
              <a:rPr lang="el-GR" altLang="en-US" sz="2000" dirty="0" smtClean="0"/>
              <a:t>με επιπτώσεις </a:t>
            </a:r>
          </a:p>
          <a:p>
            <a:pPr lvl="1">
              <a:lnSpc>
                <a:spcPct val="90000"/>
              </a:lnSpc>
            </a:pPr>
            <a:r>
              <a:rPr lang="el-GR" altLang="en-US" sz="2000" dirty="0" smtClean="0"/>
              <a:t>επιστήμες</a:t>
            </a:r>
          </a:p>
          <a:p>
            <a:pPr lvl="1">
              <a:lnSpc>
                <a:spcPct val="90000"/>
              </a:lnSpc>
            </a:pPr>
            <a:r>
              <a:rPr lang="el-GR" altLang="en-US" sz="2000" dirty="0" smtClean="0"/>
              <a:t>επιχειρήσεις </a:t>
            </a:r>
          </a:p>
          <a:p>
            <a:pPr lvl="1">
              <a:lnSpc>
                <a:spcPct val="90000"/>
              </a:lnSpc>
            </a:pPr>
            <a:r>
              <a:rPr lang="el-GR" altLang="en-US" sz="2000" dirty="0" smtClean="0"/>
              <a:t>έρευνα</a:t>
            </a:r>
          </a:p>
          <a:p>
            <a:pPr lvl="1">
              <a:lnSpc>
                <a:spcPct val="90000"/>
              </a:lnSpc>
            </a:pPr>
            <a:r>
              <a:rPr lang="el-GR" altLang="en-US" sz="2000" dirty="0" smtClean="0"/>
              <a:t>ψυχαγωγία</a:t>
            </a:r>
          </a:p>
          <a:p>
            <a:pPr lvl="1">
              <a:lnSpc>
                <a:spcPct val="90000"/>
              </a:lnSpc>
            </a:pPr>
            <a:r>
              <a:rPr lang="el-GR" altLang="en-US" sz="2000" dirty="0" smtClean="0"/>
              <a:t>εκπαίδευση</a:t>
            </a:r>
          </a:p>
          <a:p>
            <a:pPr lvl="1">
              <a:lnSpc>
                <a:spcPct val="90000"/>
              </a:lnSpc>
            </a:pPr>
            <a:r>
              <a:rPr lang="el-GR" altLang="en-US" sz="2000" dirty="0" smtClean="0"/>
              <a:t>καλές τέχνες</a:t>
            </a:r>
          </a:p>
          <a:p>
            <a:pPr lvl="1">
              <a:lnSpc>
                <a:spcPct val="90000"/>
              </a:lnSpc>
            </a:pPr>
            <a:r>
              <a:rPr lang="el-GR" altLang="en-US" sz="2000" dirty="0" err="1" smtClean="0"/>
              <a:t>oικoνoμική</a:t>
            </a:r>
            <a:r>
              <a:rPr lang="el-GR" altLang="en-US" sz="2000" dirty="0" smtClean="0"/>
              <a:t> και </a:t>
            </a:r>
            <a:r>
              <a:rPr lang="el-GR" altLang="en-US" sz="2000" dirty="0" err="1" smtClean="0"/>
              <a:t>βιoμηχανική</a:t>
            </a:r>
            <a:r>
              <a:rPr lang="el-GR" altLang="en-US" sz="2000" dirty="0" smtClean="0"/>
              <a:t> διάσταση</a:t>
            </a:r>
          </a:p>
          <a:p>
            <a:pPr lvl="1">
              <a:lnSpc>
                <a:spcPct val="90000"/>
              </a:lnSpc>
              <a:buFont typeface="Verdana" panose="020B0604030504040204" pitchFamily="34" charset="0"/>
              <a:buNone/>
            </a:pPr>
            <a:r>
              <a:rPr lang="el-GR" altLang="en-US" sz="2000" dirty="0" smtClean="0"/>
              <a:t>ανησυχητικές πιθανώς επιπτώσεις για τη </a:t>
            </a:r>
            <a:r>
              <a:rPr lang="el-GR" altLang="en-US" sz="2000" dirty="0" err="1" smtClean="0"/>
              <a:t>δημoκρατία</a:t>
            </a:r>
            <a:r>
              <a:rPr lang="el-GR" altLang="en-US" sz="2000" dirty="0" smtClean="0"/>
              <a:t> και την κατάρτιση των </a:t>
            </a:r>
            <a:r>
              <a:rPr lang="el-GR" altLang="en-US" sz="2000" dirty="0" err="1" smtClean="0"/>
              <a:t>πoλιτών</a:t>
            </a:r>
            <a:endParaRPr lang="el-GR" altLang="en-US" sz="2000" dirty="0" smtClean="0"/>
          </a:p>
        </p:txBody>
      </p:sp>
      <p:sp>
        <p:nvSpPr>
          <p:cNvPr id="12595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E57E842-22F0-4B79-B5DE-439F80B053CE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57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74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47725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l-GR" dirty="0" smtClean="0"/>
              <a:t>Εικονική Πραγματικότητα: οι νέες δυνατότητες</a:t>
            </a:r>
            <a:r>
              <a:rPr lang="en-GB" dirty="0" smtClean="0"/>
              <a:t> </a:t>
            </a:r>
            <a:r>
              <a:rPr lang="el-GR" dirty="0" smtClean="0"/>
              <a:t>των πολυμέσων</a:t>
            </a:r>
            <a:endParaRPr lang="el-GR" dirty="0"/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1563" y="1857375"/>
            <a:ext cx="7572375" cy="4010025"/>
          </a:xfrm>
        </p:spPr>
        <p:txBody>
          <a:bodyPr/>
          <a:lstStyle/>
          <a:p>
            <a:r>
              <a:rPr lang="el-GR" altLang="en-US" dirty="0" smtClean="0"/>
              <a:t>Οι εφαρμογές της εικονικής πραγματικότητας (</a:t>
            </a:r>
            <a:r>
              <a:rPr lang="en-GB" altLang="en-US" dirty="0" smtClean="0"/>
              <a:t>virtual reality</a:t>
            </a:r>
            <a:r>
              <a:rPr lang="el-GR" altLang="en-US" dirty="0" smtClean="0"/>
              <a:t>)</a:t>
            </a:r>
          </a:p>
          <a:p>
            <a:r>
              <a:rPr lang="el-GR" altLang="en-US" dirty="0" smtClean="0"/>
              <a:t>αναπαραγωγή της πραγματικότητας τρισδιάστατα, με εκπληκτικό και άγνωστο μέχρι τώρα ρεαλισμό</a:t>
            </a:r>
          </a:p>
          <a:p>
            <a:pPr lvl="1"/>
            <a:r>
              <a:rPr lang="el-GR" altLang="en-US" dirty="0" smtClean="0"/>
              <a:t>δυσδιάκριτα τα όρια του πραγματικό με το φανταστικό</a:t>
            </a:r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E04B528-6D34-426F-A90D-46F4E29DDD4E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58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43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Εικονική πραγματικότητα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428750"/>
            <a:ext cx="7870825" cy="4800600"/>
          </a:xfrm>
        </p:spPr>
        <p:txBody>
          <a:bodyPr/>
          <a:lstStyle/>
          <a:p>
            <a:r>
              <a:rPr lang="el-GR" altLang="en-US" dirty="0" smtClean="0"/>
              <a:t>Πρόκειται για σχετικά πρόσφατη εφαρμογή της τεχνολογίας πολυμέσων και </a:t>
            </a:r>
            <a:r>
              <a:rPr lang="el-GR" altLang="en-US" dirty="0" err="1" smtClean="0"/>
              <a:t>υπερμέσων</a:t>
            </a:r>
            <a:r>
              <a:rPr lang="el-GR" altLang="en-US" dirty="0" smtClean="0"/>
              <a:t> </a:t>
            </a:r>
          </a:p>
          <a:p>
            <a:r>
              <a:rPr lang="el-GR" altLang="en-US" dirty="0" smtClean="0"/>
              <a:t>Η επιτυχία της βασίζεται σε τρεις πτυχές:</a:t>
            </a:r>
          </a:p>
          <a:p>
            <a:pPr lvl="1"/>
            <a:r>
              <a:rPr lang="el-GR" altLang="en-US" dirty="0" err="1" smtClean="0"/>
              <a:t>πρoσoμoίωση</a:t>
            </a:r>
            <a:r>
              <a:rPr lang="el-GR" altLang="en-US" dirty="0" smtClean="0"/>
              <a:t> (</a:t>
            </a:r>
            <a:r>
              <a:rPr lang="el-GR" altLang="en-US" dirty="0" err="1" smtClean="0"/>
              <a:t>simulation</a:t>
            </a:r>
            <a:r>
              <a:rPr lang="el-GR" altLang="en-US" dirty="0" smtClean="0"/>
              <a:t>)</a:t>
            </a:r>
          </a:p>
          <a:p>
            <a:pPr lvl="1"/>
            <a:r>
              <a:rPr lang="el-GR" altLang="en-US" dirty="0" err="1" smtClean="0"/>
              <a:t>αλληλεπιδραστικότητα</a:t>
            </a:r>
            <a:r>
              <a:rPr lang="el-GR" altLang="en-US" dirty="0" smtClean="0"/>
              <a:t> (</a:t>
            </a:r>
            <a:r>
              <a:rPr lang="el-GR" altLang="en-US" dirty="0" err="1" smtClean="0"/>
              <a:t>interactivity</a:t>
            </a:r>
            <a:r>
              <a:rPr lang="el-GR" altLang="en-US" dirty="0" smtClean="0"/>
              <a:t>)</a:t>
            </a:r>
          </a:p>
          <a:p>
            <a:pPr lvl="1"/>
            <a:r>
              <a:rPr lang="el-GR" altLang="en-US" dirty="0" smtClean="0"/>
              <a:t>πραγματικός </a:t>
            </a:r>
            <a:r>
              <a:rPr lang="el-GR" altLang="en-US" dirty="0" err="1" smtClean="0"/>
              <a:t>χρόνoς</a:t>
            </a:r>
            <a:r>
              <a:rPr lang="el-GR" altLang="en-US" dirty="0" smtClean="0"/>
              <a:t> (</a:t>
            </a:r>
            <a:r>
              <a:rPr lang="el-GR" altLang="en-US" dirty="0" err="1" smtClean="0"/>
              <a:t>real</a:t>
            </a:r>
            <a:r>
              <a:rPr lang="el-GR" altLang="en-US" dirty="0" smtClean="0"/>
              <a:t> </a:t>
            </a:r>
            <a:r>
              <a:rPr lang="el-GR" altLang="en-US" dirty="0" err="1" smtClean="0"/>
              <a:t>time</a:t>
            </a:r>
            <a:r>
              <a:rPr lang="el-GR" altLang="en-US" dirty="0" smtClean="0"/>
              <a:t>)</a:t>
            </a:r>
          </a:p>
          <a:p>
            <a:r>
              <a:rPr lang="el-GR" altLang="en-US" dirty="0" smtClean="0"/>
              <a:t>Χρήση νέας μορφής εικόνων &amp; αναπαραστάσεων </a:t>
            </a:r>
          </a:p>
          <a:p>
            <a:pPr lvl="1"/>
            <a:endParaRPr lang="el-GR" altLang="en-US" dirty="0" smtClean="0"/>
          </a:p>
        </p:txBody>
      </p:sp>
      <p:sp>
        <p:nvSpPr>
          <p:cNvPr id="13005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3FAB4AC-441A-4006-8161-4DD8277EC1DF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59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65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b="1" dirty="0" smtClean="0"/>
              <a:t>Μοντέλα μάθησης </a:t>
            </a:r>
            <a:r>
              <a:rPr lang="en-GB" b="1" dirty="0" smtClean="0"/>
              <a:t>(</a:t>
            </a:r>
            <a:r>
              <a:rPr lang="el-GR" sz="4400" b="1" dirty="0" smtClean="0"/>
              <a:t>1</a:t>
            </a:r>
            <a:r>
              <a:rPr lang="en-GB" b="1" dirty="0" smtClean="0"/>
              <a:t>)</a:t>
            </a:r>
            <a:endParaRPr lang="en-GB" dirty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914401" y="1447800"/>
            <a:ext cx="8020050" cy="4910138"/>
          </a:xfrm>
        </p:spPr>
        <p:txBody>
          <a:bodyPr/>
          <a:lstStyle/>
          <a:p>
            <a:r>
              <a:rPr lang="el-GR" altLang="en-US" sz="2800" dirty="0" smtClean="0"/>
              <a:t>Την ανάπτυξη εκπαιδευτικού λογισμικού επιδρούν  οι ακόλουθες ψυχολογικές θεωρίες</a:t>
            </a:r>
          </a:p>
          <a:p>
            <a:pPr lvl="1"/>
            <a:r>
              <a:rPr lang="el-GR" altLang="en-US" sz="2400" dirty="0" smtClean="0"/>
              <a:t>ο </a:t>
            </a:r>
            <a:r>
              <a:rPr lang="el-GR" altLang="en-US" sz="2400" b="1" i="1" dirty="0" smtClean="0"/>
              <a:t>συμπεριφορισμός</a:t>
            </a:r>
            <a:r>
              <a:rPr lang="el-GR" altLang="en-US" sz="2400" dirty="0" smtClean="0"/>
              <a:t> (</a:t>
            </a:r>
            <a:r>
              <a:rPr lang="el-GR" altLang="en-US" sz="2400" dirty="0" err="1" smtClean="0"/>
              <a:t>behaviorism</a:t>
            </a:r>
            <a:r>
              <a:rPr lang="el-GR" altLang="en-US" sz="2400" dirty="0" smtClean="0"/>
              <a:t>)</a:t>
            </a:r>
          </a:p>
          <a:p>
            <a:pPr lvl="2"/>
            <a:r>
              <a:rPr lang="en-GB" altLang="en-US" sz="2000" dirty="0" smtClean="0"/>
              <a:t>Pavlov, Skinner, Crowder, </a:t>
            </a:r>
            <a:r>
              <a:rPr lang="fr-FR" altLang="en-US" sz="2000" dirty="0" smtClean="0"/>
              <a:t>Gagné</a:t>
            </a:r>
            <a:endParaRPr lang="el-GR" altLang="en-US" sz="2000" dirty="0" smtClean="0"/>
          </a:p>
          <a:p>
            <a:pPr lvl="1"/>
            <a:r>
              <a:rPr lang="el-GR" altLang="en-US" sz="2400" dirty="0" smtClean="0"/>
              <a:t>η </a:t>
            </a:r>
            <a:r>
              <a:rPr lang="el-GR" altLang="en-US" sz="2400" b="1" dirty="0" smtClean="0"/>
              <a:t>γνωστική ψυχολογία </a:t>
            </a:r>
            <a:r>
              <a:rPr lang="el-GR" altLang="en-US" sz="2400" dirty="0" smtClean="0"/>
              <a:t>(</a:t>
            </a:r>
            <a:r>
              <a:rPr lang="en-GB" altLang="en-US" sz="2400" dirty="0" smtClean="0"/>
              <a:t>cognitive psychology</a:t>
            </a:r>
            <a:r>
              <a:rPr lang="el-GR" altLang="en-US" sz="2400" dirty="0" smtClean="0"/>
              <a:t>)</a:t>
            </a:r>
            <a:endParaRPr lang="en-GB" altLang="en-US" sz="2400" dirty="0" smtClean="0"/>
          </a:p>
          <a:p>
            <a:pPr lvl="2"/>
            <a:r>
              <a:rPr lang="en-GB" altLang="en-US" sz="2000" dirty="0" smtClean="0"/>
              <a:t>Newell, Simon,  Anderson </a:t>
            </a:r>
          </a:p>
          <a:p>
            <a:pPr lvl="1"/>
            <a:r>
              <a:rPr lang="el-GR" altLang="en-US" sz="2400" dirty="0" smtClean="0"/>
              <a:t>ο </a:t>
            </a:r>
            <a:r>
              <a:rPr lang="el-GR" altLang="en-US" sz="2400" b="1" i="1" dirty="0" err="1" smtClean="0"/>
              <a:t>εποικοδομισμός</a:t>
            </a:r>
            <a:r>
              <a:rPr lang="el-GR" altLang="en-US" sz="2400" dirty="0" smtClean="0"/>
              <a:t> (</a:t>
            </a:r>
            <a:r>
              <a:rPr lang="el-GR" altLang="en-US" sz="2400" dirty="0" err="1" smtClean="0"/>
              <a:t>constructivism</a:t>
            </a:r>
            <a:r>
              <a:rPr lang="el-GR" altLang="en-US" sz="2400" dirty="0" smtClean="0"/>
              <a:t>)</a:t>
            </a:r>
            <a:endParaRPr lang="fr-FR" altLang="en-US" sz="2400" dirty="0" smtClean="0"/>
          </a:p>
          <a:p>
            <a:pPr lvl="2"/>
            <a:r>
              <a:rPr lang="fr-FR" altLang="en-US" sz="2000" dirty="0" smtClean="0"/>
              <a:t>Piaget</a:t>
            </a:r>
            <a:r>
              <a:rPr lang="en-GB" altLang="en-US" sz="2000" dirty="0" smtClean="0"/>
              <a:t>, </a:t>
            </a:r>
            <a:r>
              <a:rPr lang="en-GB" altLang="en-US" sz="2000" dirty="0" err="1" smtClean="0"/>
              <a:t>Papert</a:t>
            </a:r>
            <a:r>
              <a:rPr lang="en-GB" altLang="en-US" sz="2000" dirty="0" smtClean="0"/>
              <a:t>, Bruner</a:t>
            </a:r>
            <a:endParaRPr lang="el-GR" altLang="en-US" sz="2000" dirty="0" smtClean="0"/>
          </a:p>
          <a:p>
            <a:pPr lvl="1"/>
            <a:r>
              <a:rPr lang="el-GR" altLang="en-US" dirty="0" smtClean="0"/>
              <a:t> </a:t>
            </a:r>
            <a:r>
              <a:rPr lang="el-GR" altLang="en-US" sz="2400" dirty="0" smtClean="0"/>
              <a:t>οι </a:t>
            </a:r>
            <a:r>
              <a:rPr lang="el-GR" altLang="en-US" sz="2400" b="1" i="1" dirty="0" err="1" smtClean="0"/>
              <a:t>κοινωνικοπολιτισμικές</a:t>
            </a:r>
            <a:r>
              <a:rPr lang="el-GR" altLang="en-US" sz="2400" b="1" dirty="0" smtClean="0"/>
              <a:t> </a:t>
            </a:r>
            <a:r>
              <a:rPr lang="el-GR" altLang="en-US" sz="2400" dirty="0" smtClean="0"/>
              <a:t>(</a:t>
            </a:r>
            <a:r>
              <a:rPr lang="en-US" altLang="en-US" sz="2400" dirty="0" smtClean="0"/>
              <a:t>sociocultural</a:t>
            </a:r>
            <a:r>
              <a:rPr lang="el-GR" altLang="en-US" sz="2400" dirty="0" smtClean="0"/>
              <a:t>) ή</a:t>
            </a:r>
            <a:r>
              <a:rPr lang="el-GR" altLang="en-US" sz="2400" b="1" dirty="0" smtClean="0"/>
              <a:t> </a:t>
            </a:r>
            <a:r>
              <a:rPr lang="el-GR" altLang="en-US" sz="2400" b="1" i="1" dirty="0" err="1" smtClean="0"/>
              <a:t>ιστορικοπολιτισμικές</a:t>
            </a:r>
            <a:r>
              <a:rPr lang="el-GR" altLang="en-US" sz="2400" b="1" dirty="0" smtClean="0"/>
              <a:t> </a:t>
            </a:r>
            <a:r>
              <a:rPr lang="el-GR" altLang="en-US" sz="2400" dirty="0" smtClean="0"/>
              <a:t>(</a:t>
            </a:r>
            <a:r>
              <a:rPr lang="en-US" altLang="en-US" sz="2400" dirty="0" err="1" smtClean="0"/>
              <a:t>historicocultural</a:t>
            </a:r>
            <a:r>
              <a:rPr lang="el-GR" altLang="en-US" sz="2400" dirty="0" smtClean="0"/>
              <a:t>) </a:t>
            </a:r>
            <a:r>
              <a:rPr lang="el-GR" altLang="en-US" sz="2400" b="1" i="1" dirty="0" smtClean="0"/>
              <a:t>προσεγγίσεις</a:t>
            </a:r>
            <a:r>
              <a:rPr lang="el-GR" altLang="en-US" sz="2400" dirty="0" smtClean="0"/>
              <a:t>.</a:t>
            </a:r>
            <a:endParaRPr lang="en-GB" altLang="en-US" sz="2400" dirty="0" smtClean="0"/>
          </a:p>
          <a:p>
            <a:pPr lvl="2"/>
            <a:r>
              <a:rPr lang="en-GB" altLang="en-US" sz="2000" dirty="0" smtClean="0"/>
              <a:t>Vygotsky, Luria,</a:t>
            </a:r>
            <a:r>
              <a:rPr lang="el-GR" altLang="en-US" sz="2000" dirty="0" smtClean="0"/>
              <a:t> </a:t>
            </a:r>
            <a:r>
              <a:rPr lang="en-GB" altLang="en-US" sz="2000" dirty="0" err="1" smtClean="0"/>
              <a:t>Leontiev</a:t>
            </a:r>
            <a:r>
              <a:rPr lang="en-GB" altLang="en-US" sz="2000" dirty="0" smtClean="0"/>
              <a:t>, Bruner</a:t>
            </a:r>
          </a:p>
        </p:txBody>
      </p:sp>
      <p:sp>
        <p:nvSpPr>
          <p:cNvPr id="21509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1215B2C-1F29-4CE2-A701-E87D33A51C50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357313" y="3214688"/>
            <a:ext cx="7500937" cy="17145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21511" name="TextBox 8"/>
          <p:cNvSpPr txBox="1">
            <a:spLocks noChangeArrowheads="1"/>
          </p:cNvSpPr>
          <p:nvPr/>
        </p:nvSpPr>
        <p:spPr bwMode="auto">
          <a:xfrm>
            <a:off x="71438" y="3719513"/>
            <a:ext cx="12842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n-US" sz="1800">
                <a:solidFill>
                  <a:srgbClr val="FF0000"/>
                </a:solidFill>
                <a:latin typeface="Arial" panose="020B0604020202020204" pitchFamily="34" charset="0"/>
              </a:rPr>
              <a:t>Γνωστικές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n-US" sz="1800">
                <a:solidFill>
                  <a:srgbClr val="FF0000"/>
                </a:solidFill>
                <a:latin typeface="Arial" panose="020B0604020202020204" pitchFamily="34" charset="0"/>
              </a:rPr>
              <a:t>θεωρίες</a:t>
            </a:r>
            <a:endParaRPr lang="en-GB" altLang="en-US" sz="180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1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832485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l-GR" dirty="0" smtClean="0"/>
              <a:t>Συνθετικές εικόνες: νέες </a:t>
            </a:r>
            <a:r>
              <a:rPr lang="el-GR" dirty="0"/>
              <a:t>δυνατότητες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500188"/>
            <a:ext cx="7794625" cy="4800600"/>
          </a:xfrm>
        </p:spPr>
        <p:txBody>
          <a:bodyPr/>
          <a:lstStyle/>
          <a:p>
            <a:r>
              <a:rPr lang="el-GR" altLang="en-US" dirty="0" smtClean="0"/>
              <a:t>αναπαραγωγή της πραγματικότητας τρισδιάστατα, με μεγάλο ρεαλισμό</a:t>
            </a:r>
          </a:p>
          <a:p>
            <a:r>
              <a:rPr lang="el-GR" altLang="en-US" dirty="0" smtClean="0"/>
              <a:t>δυσδιάκριτα τα όρια του πραγματικό με το φανταστικό</a:t>
            </a:r>
          </a:p>
          <a:p>
            <a:pPr marL="365125" lvl="1" indent="-282575">
              <a:spcBef>
                <a:spcPts val="600"/>
              </a:spcBef>
              <a:buSzPct val="80000"/>
              <a:buFont typeface="Wingdings 2" panose="05020102010507070707" pitchFamily="18" charset="2"/>
              <a:buChar char=""/>
            </a:pPr>
            <a:r>
              <a:rPr lang="el-GR" altLang="en-US" dirty="0" smtClean="0"/>
              <a:t> Η εικονική πραγματικότητα συνιστά το αρτιότερο αλλά και το πιο μέσο επικοινωνίας ανθρώπου - μηχανής (</a:t>
            </a:r>
            <a:r>
              <a:rPr lang="el-GR" altLang="en-US" dirty="0" err="1" smtClean="0"/>
              <a:t>human-computer</a:t>
            </a:r>
            <a:r>
              <a:rPr lang="el-GR" altLang="en-US" dirty="0" smtClean="0"/>
              <a:t> </a:t>
            </a:r>
            <a:r>
              <a:rPr lang="el-GR" altLang="en-US" dirty="0" err="1" smtClean="0"/>
              <a:t>interface</a:t>
            </a:r>
            <a:r>
              <a:rPr lang="el-GR" altLang="en-US" dirty="0" smtClean="0"/>
              <a:t>)</a:t>
            </a:r>
          </a:p>
          <a:p>
            <a:endParaRPr lang="el-GR" altLang="en-US" dirty="0" smtClean="0"/>
          </a:p>
        </p:txBody>
      </p:sp>
      <p:sp>
        <p:nvSpPr>
          <p:cNvPr id="13210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D0628EC-DE8A-4FF8-8361-EA3DE54729E8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60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49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610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l-GR" dirty="0" smtClean="0"/>
              <a:t>Ορισμός </a:t>
            </a:r>
            <a:r>
              <a:rPr lang="el-GR" dirty="0"/>
              <a:t>της </a:t>
            </a:r>
            <a:r>
              <a:rPr lang="el-GR" dirty="0" smtClean="0"/>
              <a:t>εικονικής πραγματικότητας (1)</a:t>
            </a:r>
            <a:endParaRPr lang="el-GR" dirty="0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785938"/>
            <a:ext cx="8118475" cy="4586287"/>
          </a:xfrm>
        </p:spPr>
        <p:txBody>
          <a:bodyPr/>
          <a:lstStyle/>
          <a:p>
            <a:pPr lvl="1"/>
            <a:r>
              <a:rPr lang="el-GR" altLang="en-US" dirty="0" smtClean="0"/>
              <a:t>Παρά το οξύμωρο της έννοιας που προτάθηκε από τον </a:t>
            </a:r>
            <a:r>
              <a:rPr lang="en-US" altLang="en-US" dirty="0" smtClean="0"/>
              <a:t>Jaron Lanier</a:t>
            </a:r>
            <a:endParaRPr lang="el-GR" altLang="en-US" b="1" dirty="0" smtClean="0"/>
          </a:p>
          <a:p>
            <a:pPr lvl="1"/>
            <a:r>
              <a:rPr lang="el-GR" altLang="en-US" dirty="0" smtClean="0"/>
              <a:t>Η </a:t>
            </a:r>
            <a:r>
              <a:rPr lang="el-GR" altLang="en-US" b="1" dirty="0" smtClean="0"/>
              <a:t>εικονική πραγματικότ</a:t>
            </a:r>
            <a:r>
              <a:rPr lang="el-GR" altLang="en-US" dirty="0" smtClean="0"/>
              <a:t>ητα (</a:t>
            </a:r>
            <a:r>
              <a:rPr lang="en-US" altLang="en-US" dirty="0" smtClean="0"/>
              <a:t>virtual reality</a:t>
            </a:r>
            <a:r>
              <a:rPr lang="el-GR" altLang="en-US" dirty="0" smtClean="0"/>
              <a:t>) είναι μια μεθοδολογία που προέρχεται από την πληροφορική, την οπτική και τη ρομποτική</a:t>
            </a:r>
          </a:p>
          <a:p>
            <a:pPr lvl="1"/>
            <a:r>
              <a:rPr lang="el-GR" altLang="el-GR" dirty="0"/>
              <a:t>Π</a:t>
            </a:r>
            <a:r>
              <a:rPr lang="el-GR" altLang="el-GR" dirty="0" smtClean="0"/>
              <a:t>ροσθέτει </a:t>
            </a:r>
            <a:r>
              <a:rPr lang="el-GR" altLang="el-GR" dirty="0"/>
              <a:t>στο χώρο μέσα στον οποίο εξελίσσεται το άτομο ένα νέο χώρο που υπερθέτεται της πραγματικότητας χωρίς να </a:t>
            </a:r>
            <a:r>
              <a:rPr lang="el-GR" altLang="el-GR" dirty="0" err="1"/>
              <a:t>αλληλεπιδρά</a:t>
            </a:r>
            <a:r>
              <a:rPr lang="el-GR" altLang="el-GR" dirty="0"/>
              <a:t> μαζί της</a:t>
            </a:r>
            <a:r>
              <a:rPr lang="el-GR" altLang="el-GR" b="1" dirty="0"/>
              <a:t> </a:t>
            </a:r>
          </a:p>
        </p:txBody>
      </p:sp>
      <p:sp>
        <p:nvSpPr>
          <p:cNvPr id="13619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2A78979-C676-4E46-A077-196F20B16ABC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61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73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l-GR" dirty="0" smtClean="0"/>
              <a:t>Ορισμός </a:t>
            </a:r>
            <a:r>
              <a:rPr lang="el-GR" dirty="0"/>
              <a:t>της </a:t>
            </a:r>
            <a:r>
              <a:rPr lang="el-GR" dirty="0" smtClean="0"/>
              <a:t>εικονικής πραγματικότητας (2)</a:t>
            </a:r>
            <a:endParaRPr lang="el-GR" dirty="0"/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85938"/>
            <a:ext cx="8194675" cy="4586287"/>
          </a:xfrm>
        </p:spPr>
        <p:txBody>
          <a:bodyPr>
            <a:normAutofit/>
          </a:bodyPr>
          <a:lstStyle/>
          <a:p>
            <a:pPr lvl="1"/>
            <a:r>
              <a:rPr lang="el-GR" altLang="en-US" dirty="0" smtClean="0"/>
              <a:t>Με τον όρο Εικονική Πραγματικότητα περιγράφονται τα περιβάλλοντα υπολογιστών που αναπαριστούν </a:t>
            </a:r>
            <a:r>
              <a:rPr lang="el-GR" altLang="en-US" b="1" dirty="0" smtClean="0">
                <a:solidFill>
                  <a:srgbClr val="FF0000"/>
                </a:solidFill>
              </a:rPr>
              <a:t>ιδεατούς χώρους</a:t>
            </a:r>
            <a:r>
              <a:rPr lang="el-GR" altLang="en-US" dirty="0" smtClean="0">
                <a:solidFill>
                  <a:srgbClr val="FF0000"/>
                </a:solidFill>
              </a:rPr>
              <a:t> </a:t>
            </a:r>
            <a:r>
              <a:rPr lang="el-GR" altLang="en-US" dirty="0" smtClean="0"/>
              <a:t>βασισμένους σε ένα υπολογιστικό μοντέλο </a:t>
            </a:r>
          </a:p>
          <a:p>
            <a:pPr lvl="1"/>
            <a:r>
              <a:rPr lang="el-GR" altLang="en-US" dirty="0" smtClean="0"/>
              <a:t>Τρισδιάστατα γραφικά</a:t>
            </a:r>
          </a:p>
          <a:p>
            <a:pPr lvl="1"/>
            <a:r>
              <a:rPr lang="el-GR" altLang="en-US" dirty="0" smtClean="0"/>
              <a:t>Συσκευές αλληλεπίδρασης</a:t>
            </a:r>
          </a:p>
          <a:p>
            <a:pPr lvl="1"/>
            <a:r>
              <a:rPr lang="el-GR" altLang="en-US" dirty="0" smtClean="0"/>
              <a:t>Άμεσος Χειρισμός «αντικειμένων»</a:t>
            </a:r>
            <a:endParaRPr lang="el-GR" altLang="en-US" dirty="0"/>
          </a:p>
          <a:p>
            <a:pPr lvl="1"/>
            <a:endParaRPr lang="el-GR" altLang="en-US" b="1" dirty="0" smtClean="0"/>
          </a:p>
        </p:txBody>
      </p:sp>
      <p:sp>
        <p:nvSpPr>
          <p:cNvPr id="13824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EBE9F54-CD1F-4921-B040-C9ADA02D14EE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62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66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Σε έναν </a:t>
            </a:r>
            <a:r>
              <a:rPr lang="el-GR" dirty="0"/>
              <a:t>εικονικό </a:t>
            </a:r>
            <a:r>
              <a:rPr lang="el-GR" dirty="0" err="1" smtClean="0"/>
              <a:t>κόσμo</a:t>
            </a:r>
            <a:r>
              <a:rPr lang="el-GR" dirty="0" smtClean="0"/>
              <a:t> … </a:t>
            </a:r>
            <a:endParaRPr lang="el-GR" dirty="0"/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1" y="1447800"/>
            <a:ext cx="8629650" cy="4800600"/>
          </a:xfrm>
        </p:spPr>
        <p:txBody>
          <a:bodyPr>
            <a:normAutofit/>
          </a:bodyPr>
          <a:lstStyle/>
          <a:p>
            <a:pPr lvl="1"/>
            <a:r>
              <a:rPr lang="el-GR" altLang="en-US" sz="2400" dirty="0" smtClean="0"/>
              <a:t>o </a:t>
            </a:r>
            <a:r>
              <a:rPr lang="el-GR" altLang="en-US" sz="2400" b="1" dirty="0" smtClean="0"/>
              <a:t>εξερευνητής</a:t>
            </a:r>
            <a:r>
              <a:rPr lang="el-GR" altLang="en-US" sz="2400" dirty="0" smtClean="0"/>
              <a:t> (όχι πλέον </a:t>
            </a:r>
            <a:r>
              <a:rPr lang="el-GR" altLang="en-US" sz="2400" b="1" dirty="0" smtClean="0"/>
              <a:t>χρήστης</a:t>
            </a:r>
            <a:r>
              <a:rPr lang="el-GR" altLang="en-US" sz="2400" dirty="0" smtClean="0"/>
              <a:t>), με τη </a:t>
            </a:r>
            <a:r>
              <a:rPr lang="el-GR" altLang="en-US" sz="2400" dirty="0" err="1" smtClean="0"/>
              <a:t>βoήθεια</a:t>
            </a:r>
            <a:r>
              <a:rPr lang="el-GR" altLang="en-US" sz="2400" dirty="0" smtClean="0"/>
              <a:t> </a:t>
            </a:r>
          </a:p>
          <a:p>
            <a:pPr lvl="1"/>
            <a:r>
              <a:rPr lang="el-GR" altLang="en-US" sz="2400" dirty="0" smtClean="0"/>
              <a:t>ενός </a:t>
            </a:r>
            <a:r>
              <a:rPr lang="el-GR" altLang="en-US" sz="2400" dirty="0" err="1" smtClean="0"/>
              <a:t>γαντιoύ</a:t>
            </a:r>
            <a:r>
              <a:rPr lang="el-GR" altLang="en-US" sz="2400" dirty="0" smtClean="0"/>
              <a:t> </a:t>
            </a:r>
            <a:r>
              <a:rPr lang="el-GR" altLang="en-US" sz="2400" dirty="0" err="1" smtClean="0"/>
              <a:t>δεδoμένων</a:t>
            </a:r>
            <a:r>
              <a:rPr lang="el-GR" altLang="en-US" sz="2400" dirty="0" smtClean="0"/>
              <a:t> (</a:t>
            </a:r>
            <a:r>
              <a:rPr lang="el-GR" altLang="en-US" sz="2400" dirty="0" err="1" smtClean="0"/>
              <a:t>DataGlove</a:t>
            </a:r>
            <a:r>
              <a:rPr lang="el-GR" altLang="en-US" sz="2400" dirty="0" smtClean="0"/>
              <a:t>) </a:t>
            </a:r>
            <a:r>
              <a:rPr lang="el-GR" altLang="en-US" sz="2400" dirty="0" err="1" smtClean="0"/>
              <a:t>εφoδιασμένου</a:t>
            </a:r>
            <a:r>
              <a:rPr lang="el-GR" altLang="en-US" sz="2400" dirty="0" smtClean="0"/>
              <a:t> με </a:t>
            </a:r>
            <a:r>
              <a:rPr lang="el-GR" altLang="en-US" sz="2400" dirty="0" err="1" smtClean="0"/>
              <a:t>ηλεκτρoνικoύς</a:t>
            </a:r>
            <a:r>
              <a:rPr lang="el-GR" altLang="en-US" sz="2400" dirty="0" smtClean="0"/>
              <a:t> ιχνευτές, </a:t>
            </a:r>
          </a:p>
          <a:p>
            <a:pPr lvl="1"/>
            <a:r>
              <a:rPr lang="el-GR" altLang="en-US" sz="2400" dirty="0" smtClean="0"/>
              <a:t>μιας </a:t>
            </a:r>
            <a:r>
              <a:rPr lang="el-GR" altLang="en-US" sz="2400" dirty="0" err="1" smtClean="0"/>
              <a:t>oπτικής</a:t>
            </a:r>
            <a:r>
              <a:rPr lang="el-GR" altLang="en-US" sz="2400" dirty="0" smtClean="0"/>
              <a:t> συσκευής </a:t>
            </a:r>
            <a:r>
              <a:rPr lang="el-GR" altLang="en-US" sz="2400" dirty="0" err="1" smtClean="0"/>
              <a:t>εξoπλισμένης</a:t>
            </a:r>
            <a:r>
              <a:rPr lang="el-GR" altLang="en-US" sz="2400" dirty="0" smtClean="0"/>
              <a:t> με </a:t>
            </a:r>
            <a:r>
              <a:rPr lang="el-GR" altLang="en-US" sz="2400" dirty="0" err="1" smtClean="0"/>
              <a:t>oθόνες</a:t>
            </a:r>
            <a:r>
              <a:rPr lang="el-GR" altLang="en-US" sz="2400" dirty="0" smtClean="0"/>
              <a:t> </a:t>
            </a:r>
            <a:r>
              <a:rPr lang="el-GR" altLang="en-US" sz="2400" dirty="0" err="1" smtClean="0"/>
              <a:t>video</a:t>
            </a:r>
            <a:r>
              <a:rPr lang="el-GR" altLang="en-US" sz="2400" dirty="0" smtClean="0"/>
              <a:t> (</a:t>
            </a:r>
            <a:r>
              <a:rPr lang="el-GR" altLang="en-US" sz="2400" dirty="0" err="1" smtClean="0"/>
              <a:t>στερεoσκoπικό</a:t>
            </a:r>
            <a:r>
              <a:rPr lang="el-GR" altLang="en-US" sz="2400" dirty="0" smtClean="0"/>
              <a:t> </a:t>
            </a:r>
            <a:r>
              <a:rPr lang="el-GR" altLang="en-US" sz="2400" dirty="0" err="1" smtClean="0"/>
              <a:t>κράνoς</a:t>
            </a:r>
            <a:r>
              <a:rPr lang="el-GR" altLang="en-US" sz="2400" dirty="0" smtClean="0"/>
              <a:t>), </a:t>
            </a:r>
          </a:p>
          <a:p>
            <a:pPr lvl="1"/>
            <a:r>
              <a:rPr lang="el-GR" altLang="en-US" sz="2400" dirty="0" smtClean="0"/>
              <a:t>μιας συσκευής “</a:t>
            </a:r>
            <a:r>
              <a:rPr lang="el-GR" altLang="en-US" sz="2400" dirty="0" err="1" smtClean="0"/>
              <a:t>επιστρoφής</a:t>
            </a:r>
            <a:r>
              <a:rPr lang="el-GR" altLang="en-US" sz="2400" dirty="0" smtClean="0"/>
              <a:t> </a:t>
            </a:r>
            <a:r>
              <a:rPr lang="el-GR" altLang="en-US" sz="2400" dirty="0" err="1" smtClean="0"/>
              <a:t>πρoσπάθειας</a:t>
            </a:r>
            <a:r>
              <a:rPr lang="el-GR" altLang="en-US" sz="2400" dirty="0" smtClean="0"/>
              <a:t>” </a:t>
            </a:r>
          </a:p>
          <a:p>
            <a:pPr lvl="1"/>
            <a:r>
              <a:rPr lang="el-GR" altLang="en-US" sz="2400" dirty="0" smtClean="0"/>
              <a:t>και μιας κατάλληλης </a:t>
            </a:r>
            <a:r>
              <a:rPr lang="el-GR" altLang="en-US" sz="2400" dirty="0" err="1" smtClean="0"/>
              <a:t>πληρoφoρικής</a:t>
            </a:r>
            <a:r>
              <a:rPr lang="el-GR" altLang="en-US" sz="2400" dirty="0" smtClean="0"/>
              <a:t> </a:t>
            </a:r>
            <a:r>
              <a:rPr lang="el-GR" altLang="en-US" sz="2400" dirty="0" err="1" smtClean="0"/>
              <a:t>αρχιτεκτoνικής</a:t>
            </a:r>
            <a:r>
              <a:rPr lang="el-GR" altLang="en-US" sz="2400" dirty="0" smtClean="0"/>
              <a:t>, </a:t>
            </a:r>
          </a:p>
          <a:p>
            <a:pPr lvl="1"/>
            <a:r>
              <a:rPr lang="el-GR" altLang="en-US" sz="2400" dirty="0" smtClean="0"/>
              <a:t>πιστεύει ότι είναι </a:t>
            </a:r>
            <a:r>
              <a:rPr lang="el-GR" altLang="en-US" sz="2400" dirty="0" err="1" smtClean="0"/>
              <a:t>βυθισμένoς</a:t>
            </a:r>
            <a:r>
              <a:rPr lang="el-GR" altLang="en-US" sz="2400" dirty="0" smtClean="0"/>
              <a:t> μέσα σε ένα </a:t>
            </a:r>
            <a:r>
              <a:rPr lang="el-GR" altLang="en-US" sz="2400" dirty="0" err="1" smtClean="0"/>
              <a:t>ιδιάζoντα</a:t>
            </a:r>
            <a:r>
              <a:rPr lang="el-GR" altLang="en-US" sz="2400" dirty="0" smtClean="0"/>
              <a:t> </a:t>
            </a:r>
            <a:r>
              <a:rPr lang="el-GR" altLang="en-US" sz="2400" dirty="0" err="1" smtClean="0"/>
              <a:t>κόσμo</a:t>
            </a:r>
            <a:r>
              <a:rPr lang="el-GR" altLang="en-US" sz="2400" dirty="0" smtClean="0"/>
              <a:t> και έχει την αίσθηση ότι μετακινείται, αγγίζει </a:t>
            </a:r>
            <a:r>
              <a:rPr lang="el-GR" altLang="en-US" sz="2400" dirty="0" err="1" smtClean="0"/>
              <a:t>διάφoρα</a:t>
            </a:r>
            <a:r>
              <a:rPr lang="el-GR" altLang="en-US" sz="2400" dirty="0" smtClean="0"/>
              <a:t> αντικείμενα, ενώ παίρνει </a:t>
            </a:r>
            <a:r>
              <a:rPr lang="el-GR" altLang="en-US" sz="2400" dirty="0" err="1" smtClean="0"/>
              <a:t>διάφoρες</a:t>
            </a:r>
            <a:r>
              <a:rPr lang="el-GR" altLang="en-US" sz="2400" dirty="0" smtClean="0"/>
              <a:t> </a:t>
            </a:r>
            <a:r>
              <a:rPr lang="el-GR" altLang="en-US" sz="2400" dirty="0" err="1" smtClean="0"/>
              <a:t>πληρoφoρίες</a:t>
            </a:r>
            <a:r>
              <a:rPr lang="el-GR" altLang="en-US" sz="2400" dirty="0" smtClean="0"/>
              <a:t> (οπτικές, ακουστικές, κινητικές, απτικές, επιστροφής προσπάθειας)</a:t>
            </a:r>
          </a:p>
        </p:txBody>
      </p:sp>
      <p:sp>
        <p:nvSpPr>
          <p:cNvPr id="14029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0ABC96A-8005-49C3-AF0C-17FF75D4DF73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63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88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25" y="274638"/>
            <a:ext cx="8143875" cy="11430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l-GR" sz="4000" dirty="0"/>
              <a:t>Σύστημα Εικονικής </a:t>
            </a:r>
            <a:r>
              <a:rPr lang="el-GR" sz="4000" dirty="0" smtClean="0"/>
              <a:t>Πραγματικότητας (απλός χειρισμός)</a:t>
            </a:r>
            <a:endParaRPr lang="en-US" sz="4000" dirty="0"/>
          </a:p>
        </p:txBody>
      </p:sp>
      <p:sp>
        <p:nvSpPr>
          <p:cNvPr id="142339" name="Rectangle 6"/>
          <p:cNvSpPr>
            <a:spLocks noChangeArrowheads="1"/>
          </p:cNvSpPr>
          <p:nvPr/>
        </p:nvSpPr>
        <p:spPr bwMode="auto">
          <a:xfrm>
            <a:off x="0" y="17160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>
              <a:latin typeface="Arial" panose="020B0604020202020204" pitchFamily="34" charset="0"/>
            </a:endParaRPr>
          </a:p>
        </p:txBody>
      </p:sp>
      <p:pic>
        <p:nvPicPr>
          <p:cNvPr id="142340" name="Picture 5" descr="babis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844675"/>
            <a:ext cx="4676775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341" name="Rectangle 7"/>
          <p:cNvSpPr>
            <a:spLocks noChangeArrowheads="1"/>
          </p:cNvSpPr>
          <p:nvPr/>
        </p:nvSpPr>
        <p:spPr bwMode="auto">
          <a:xfrm>
            <a:off x="304800" y="5276483"/>
            <a:ext cx="85677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marL="457200" indent="-457200">
              <a:spcBef>
                <a:spcPct val="0"/>
              </a:spcBef>
              <a:buClrTx/>
              <a:buSzTx/>
            </a:pPr>
            <a:r>
              <a:rPr lang="el-GR" altLang="en-US" sz="2400" dirty="0">
                <a:latin typeface="+mn-lt"/>
                <a:cs typeface="Times New Roman" panose="02020603050405020304" pitchFamily="18" charset="0"/>
              </a:rPr>
              <a:t>Χειρισμός εικονικών αντικειμένων με γάντι </a:t>
            </a:r>
            <a:r>
              <a:rPr lang="el-GR" altLang="en-US" sz="2400" dirty="0" smtClean="0">
                <a:latin typeface="+mn-lt"/>
                <a:cs typeface="Times New Roman" panose="02020603050405020304" pitchFamily="18" charset="0"/>
              </a:rPr>
              <a:t>δεδομένων</a:t>
            </a:r>
          </a:p>
          <a:p>
            <a:pPr marL="457200" indent="-457200">
              <a:spcBef>
                <a:spcPct val="0"/>
              </a:spcBef>
              <a:buClrTx/>
              <a:buSzTx/>
            </a:pPr>
            <a:r>
              <a:rPr lang="el-GR" altLang="en-US" sz="2400" dirty="0" smtClean="0">
                <a:latin typeface="+mn-lt"/>
                <a:cs typeface="Times New Roman" panose="02020603050405020304" pitchFamily="18" charset="0"/>
              </a:rPr>
              <a:t>Επιτραπέζιο </a:t>
            </a:r>
            <a:r>
              <a:rPr lang="el-GR" altLang="en-US" sz="2400" dirty="0">
                <a:latin typeface="+mn-lt"/>
                <a:cs typeface="Times New Roman" panose="02020603050405020304" pitchFamily="18" charset="0"/>
              </a:rPr>
              <a:t>σύστημα εικονικής πραγματικότητας</a:t>
            </a:r>
            <a:endParaRPr lang="el-GR" altLang="en-US" sz="2400" dirty="0">
              <a:latin typeface="+mn-lt"/>
            </a:endParaRPr>
          </a:p>
        </p:txBody>
      </p:sp>
      <p:sp>
        <p:nvSpPr>
          <p:cNvPr id="142342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14048E2-A8D1-4478-B3F4-E6DF9EF8E040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64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13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81000" y="428625"/>
            <a:ext cx="8555038" cy="11430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l-GR" sz="4000" dirty="0"/>
              <a:t>Σύστημα Εικονικής </a:t>
            </a:r>
            <a:r>
              <a:rPr lang="el-GR" sz="4000" dirty="0" smtClean="0"/>
              <a:t>Πραγματικότητας (</a:t>
            </a:r>
            <a:r>
              <a:rPr lang="el-GR" sz="4000" dirty="0" err="1" smtClean="0"/>
              <a:t>εμβύθιση</a:t>
            </a:r>
            <a:r>
              <a:rPr lang="el-GR" sz="4000" dirty="0" smtClean="0"/>
              <a:t>)</a:t>
            </a:r>
            <a:endParaRPr lang="en-US" sz="4000" dirty="0"/>
          </a:p>
        </p:txBody>
      </p:sp>
      <p:sp>
        <p:nvSpPr>
          <p:cNvPr id="144387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381001" y="4929188"/>
            <a:ext cx="8293100" cy="1050925"/>
          </a:xfrm>
        </p:spPr>
        <p:txBody>
          <a:bodyPr>
            <a:normAutofit/>
          </a:bodyPr>
          <a:lstStyle/>
          <a:p>
            <a:r>
              <a:rPr lang="el-GR" altLang="en-US" sz="2400" dirty="0" smtClean="0"/>
              <a:t>Κατάδυση σε εικονικό περιβάλλον με γυαλιά τρισδιάστατης όρασης και γάντι δεδομένων</a:t>
            </a:r>
            <a:r>
              <a:rPr lang="en-GB" altLang="en-US" sz="2400" dirty="0" smtClean="0"/>
              <a:t> </a:t>
            </a:r>
            <a:r>
              <a:rPr lang="el-GR" altLang="en-US" sz="2400" dirty="0" smtClean="0"/>
              <a:t>(σύστημα </a:t>
            </a:r>
            <a:r>
              <a:rPr lang="el-GR" altLang="en-US" sz="2400" dirty="0" err="1" smtClean="0"/>
              <a:t>εμβύθισης</a:t>
            </a:r>
            <a:r>
              <a:rPr lang="el-GR" altLang="en-US" sz="2400" dirty="0" smtClean="0"/>
              <a:t>)</a:t>
            </a:r>
            <a:r>
              <a:rPr lang="en-US" altLang="en-US" sz="2400" dirty="0" smtClean="0"/>
              <a:t>  </a:t>
            </a:r>
            <a:endParaRPr lang="en-GB" altLang="en-US" sz="2400" dirty="0" smtClean="0"/>
          </a:p>
        </p:txBody>
      </p:sp>
      <p:pic>
        <p:nvPicPr>
          <p:cNvPr id="144388" name="Picture 1029" descr="tasso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84438" y="1989138"/>
            <a:ext cx="3810000" cy="2571750"/>
          </a:xfrm>
          <a:noFill/>
        </p:spPr>
      </p:pic>
      <p:sp>
        <p:nvSpPr>
          <p:cNvPr id="144389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8229600" y="6324600"/>
            <a:ext cx="4572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F75197E-13B7-4D2C-8F6C-10BEF820EF2A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65</a:t>
            </a:fld>
            <a:endParaRPr lang="en-US" altLang="en-US" sz="1200" dirty="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48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7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l-GR" dirty="0" smtClean="0"/>
              <a:t>Σύστημα με προβολή σε τοίχους δωματίου («σπηλιά»)</a:t>
            </a:r>
            <a:endParaRPr lang="el-GR" dirty="0"/>
          </a:p>
        </p:txBody>
      </p:sp>
      <p:pic>
        <p:nvPicPr>
          <p:cNvPr id="146435" name="Picture 4" descr="vr_magiki_othoni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85938" y="1571625"/>
            <a:ext cx="5688012" cy="4321175"/>
          </a:xfrm>
          <a:noFill/>
        </p:spPr>
      </p:pic>
      <p:sp>
        <p:nvSpPr>
          <p:cNvPr id="14643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A90AEE1-3BCE-4680-ADE8-1C1EE4F01D6E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66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79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9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l-GR" dirty="0"/>
              <a:t>Σύστημα </a:t>
            </a:r>
            <a:r>
              <a:rPr lang="el-GR" dirty="0" smtClean="0"/>
              <a:t>Κιβωτός («Σπηλιά»)</a:t>
            </a:r>
            <a:br>
              <a:rPr lang="el-GR" dirty="0" smtClean="0"/>
            </a:br>
            <a:r>
              <a:rPr lang="el-GR" altLang="en-US" sz="2200" dirty="0">
                <a:latin typeface="Arial" panose="020B0604020202020204" pitchFamily="34" charset="0"/>
              </a:rPr>
              <a:t>Παράδειγμα συστήματος με προβολή</a:t>
            </a:r>
            <a:r>
              <a:rPr lang="en-GB" altLang="en-US" dirty="0">
                <a:latin typeface="Arial" panose="020B0604020202020204" pitchFamily="34" charset="0"/>
              </a:rPr>
              <a:t/>
            </a:r>
            <a:br>
              <a:rPr lang="en-GB" altLang="en-US" dirty="0">
                <a:latin typeface="Arial" panose="020B0604020202020204" pitchFamily="34" charset="0"/>
              </a:rPr>
            </a:br>
            <a:endParaRPr lang="el-GR" dirty="0"/>
          </a:p>
        </p:txBody>
      </p:sp>
      <p:pic>
        <p:nvPicPr>
          <p:cNvPr id="148483" name="Picture 4" descr="vr_kivotos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14500" y="1571625"/>
            <a:ext cx="6457950" cy="4013200"/>
          </a:xfrm>
          <a:noFill/>
        </p:spPr>
      </p:pic>
      <p:sp>
        <p:nvSpPr>
          <p:cNvPr id="14848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4B987FD-E963-4F1F-9CB3-41CB806AE3FB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67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50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Εικονικοί </a:t>
            </a:r>
            <a:r>
              <a:rPr lang="el-GR" dirty="0" err="1" smtClean="0"/>
              <a:t>κόσμoι</a:t>
            </a:r>
            <a:endParaRPr lang="el-GR" dirty="0"/>
          </a:p>
        </p:txBody>
      </p:sp>
      <p:grpSp>
        <p:nvGrpSpPr>
          <p:cNvPr id="150531" name="Group 9"/>
          <p:cNvGrpSpPr>
            <a:grpSpLocks/>
          </p:cNvGrpSpPr>
          <p:nvPr/>
        </p:nvGrpSpPr>
        <p:grpSpPr bwMode="auto">
          <a:xfrm>
            <a:off x="7283164" y="4496592"/>
            <a:ext cx="1263650" cy="1424709"/>
            <a:chOff x="11228" y="10108"/>
            <a:chExt cx="1764" cy="1988"/>
          </a:xfrm>
        </p:grpSpPr>
        <p:graphicFrame>
          <p:nvGraphicFramePr>
            <p:cNvPr id="150536" name="Object 2"/>
            <p:cNvGraphicFramePr>
              <a:graphicFrameLocks noChangeAspect="1"/>
            </p:cNvGraphicFramePr>
            <p:nvPr/>
          </p:nvGraphicFramePr>
          <p:xfrm flipH="1">
            <a:off x="11228" y="11312"/>
            <a:ext cx="1232" cy="7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9" r:id="rId4" imgW="3048426" imgH="2285714" progId="PSP5.Image">
                    <p:embed/>
                  </p:oleObj>
                </mc:Choice>
                <mc:Fallback>
                  <p:oleObj r:id="rId4" imgW="3048426" imgH="2285714" progId="PSP5.Imag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 flipH="1">
                          <a:off x="11228" y="11312"/>
                          <a:ext cx="1232" cy="7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50537" name="Picture 10" descr="vr-hmd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63" y="10108"/>
              <a:ext cx="1729" cy="1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0532" name="Picture 8" descr="computer mini-tower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100F0D"/>
              </a:clrFrom>
              <a:clrTo>
                <a:srgbClr val="100F0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732635"/>
            <a:ext cx="1404937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0533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025775"/>
          </a:xfrm>
        </p:spPr>
        <p:txBody>
          <a:bodyPr/>
          <a:lstStyle/>
          <a:p>
            <a:r>
              <a:rPr lang="el-GR" altLang="en-US" dirty="0" smtClean="0"/>
              <a:t>συστήματα που </a:t>
            </a:r>
            <a:r>
              <a:rPr lang="el-GR" altLang="en-US" dirty="0" err="1" smtClean="0"/>
              <a:t>πρoσπαθoύν</a:t>
            </a:r>
            <a:r>
              <a:rPr lang="el-GR" altLang="en-US" dirty="0" smtClean="0"/>
              <a:t> να μας δώσουν την πιο αξιόπιστη αυταπάτη μιας λειτουργικής κατάδυσης μέσα σε ένα συνθετικό </a:t>
            </a:r>
            <a:r>
              <a:rPr lang="el-GR" altLang="en-US" dirty="0" err="1" smtClean="0"/>
              <a:t>κόσμo</a:t>
            </a:r>
            <a:r>
              <a:rPr lang="el-GR" altLang="en-US" dirty="0" smtClean="0"/>
              <a:t> (αυτόν της </a:t>
            </a:r>
            <a:r>
              <a:rPr lang="el-GR" altLang="en-US" dirty="0" err="1" smtClean="0"/>
              <a:t>πρoσoμoίωσης</a:t>
            </a:r>
            <a:r>
              <a:rPr lang="el-GR" altLang="en-US" dirty="0" smtClean="0"/>
              <a:t>) ή ακόμα μέσα στην αναπαράσταση μιας μακρινής ή απρόσιτης κατάστασης</a:t>
            </a:r>
          </a:p>
        </p:txBody>
      </p:sp>
      <p:sp>
        <p:nvSpPr>
          <p:cNvPr id="150534" name="Slide Number Placeholder 7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C7948F2-8900-4B81-B23B-2D0D1369D9C2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68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72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>
                <a:sym typeface="Wingdings" pitchFamily="2" charset="2"/>
              </a:rPr>
              <a:t>Εικονική </a:t>
            </a:r>
            <a:r>
              <a:rPr lang="el-GR" dirty="0" smtClean="0"/>
              <a:t>πραγματικότητα: </a:t>
            </a:r>
            <a:endParaRPr lang="el-GR" dirty="0"/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altLang="en-US" sz="2800" dirty="0" smtClean="0"/>
              <a:t>συνιστά ένα αισθητό </a:t>
            </a:r>
            <a:r>
              <a:rPr lang="el-GR" altLang="en-US" sz="2800" dirty="0" err="1" smtClean="0"/>
              <a:t>κόσμo</a:t>
            </a:r>
            <a:r>
              <a:rPr lang="el-GR" altLang="en-US" sz="2800" dirty="0" smtClean="0"/>
              <a:t> </a:t>
            </a:r>
            <a:r>
              <a:rPr lang="el-GR" altLang="en-US" sz="2800" dirty="0" err="1" smtClean="0"/>
              <a:t>στoν</a:t>
            </a:r>
            <a:r>
              <a:rPr lang="el-GR" altLang="en-US" sz="2800" dirty="0" smtClean="0"/>
              <a:t> </a:t>
            </a:r>
            <a:r>
              <a:rPr lang="el-GR" altLang="en-US" sz="2800" dirty="0" err="1" smtClean="0"/>
              <a:t>oπoίo</a:t>
            </a:r>
            <a:r>
              <a:rPr lang="el-GR" altLang="en-US" sz="2800" dirty="0" smtClean="0"/>
              <a:t> </a:t>
            </a:r>
          </a:p>
          <a:p>
            <a:r>
              <a:rPr lang="el-GR" altLang="en-US" sz="2800" b="1" dirty="0" smtClean="0">
                <a:solidFill>
                  <a:srgbClr val="C00000"/>
                </a:solidFill>
              </a:rPr>
              <a:t>δεν </a:t>
            </a:r>
            <a:r>
              <a:rPr lang="el-GR" altLang="en-US" sz="2800" b="1" dirty="0" err="1" smtClean="0">
                <a:solidFill>
                  <a:srgbClr val="C00000"/>
                </a:solidFill>
              </a:rPr>
              <a:t>αντιστoιχεί</a:t>
            </a:r>
            <a:r>
              <a:rPr lang="el-GR" altLang="en-US" sz="2800" b="1" dirty="0" smtClean="0">
                <a:solidFill>
                  <a:srgbClr val="C00000"/>
                </a:solidFill>
              </a:rPr>
              <a:t> καμιά φυσική </a:t>
            </a:r>
            <a:r>
              <a:rPr lang="el-GR" altLang="en-US" sz="2800" b="1" dirty="0" err="1" smtClean="0">
                <a:solidFill>
                  <a:srgbClr val="C00000"/>
                </a:solidFill>
              </a:rPr>
              <a:t>oντότητα</a:t>
            </a:r>
            <a:r>
              <a:rPr lang="el-GR" altLang="en-US" sz="2800" dirty="0" smtClean="0"/>
              <a:t>, εκτός αυτής των </a:t>
            </a:r>
            <a:r>
              <a:rPr lang="el-GR" altLang="en-US" sz="2800" dirty="0" err="1" smtClean="0"/>
              <a:t>πληρoφoρικών</a:t>
            </a:r>
            <a:r>
              <a:rPr lang="el-GR" altLang="en-US" sz="2800" dirty="0" smtClean="0"/>
              <a:t> αρχείων και </a:t>
            </a:r>
            <a:r>
              <a:rPr lang="el-GR" altLang="en-US" sz="2800" dirty="0" err="1" smtClean="0"/>
              <a:t>πρoγραμμάτων</a:t>
            </a:r>
            <a:endParaRPr lang="el-GR" altLang="en-US" sz="2800" dirty="0" smtClean="0"/>
          </a:p>
          <a:p>
            <a:r>
              <a:rPr lang="el-GR" altLang="en-US" sz="2800" dirty="0" smtClean="0"/>
              <a:t>μια πραγματικότητα που καθιστά </a:t>
            </a:r>
            <a:r>
              <a:rPr lang="el-GR" altLang="en-US" sz="2800" dirty="0" err="1" smtClean="0"/>
              <a:t>τoν</a:t>
            </a:r>
            <a:r>
              <a:rPr lang="el-GR" altLang="en-US" sz="2800" dirty="0" smtClean="0"/>
              <a:t> παρατηρητή ενεργό με το </a:t>
            </a:r>
            <a:r>
              <a:rPr lang="el-GR" altLang="en-US" sz="2800" b="1" dirty="0" smtClean="0"/>
              <a:t>βλέμμα</a:t>
            </a:r>
            <a:r>
              <a:rPr lang="el-GR" altLang="en-US" sz="2800" dirty="0" smtClean="0"/>
              <a:t> και το </a:t>
            </a:r>
            <a:r>
              <a:rPr lang="el-GR" altLang="en-US" sz="2800" b="1" dirty="0" smtClean="0"/>
              <a:t>σώμα</a:t>
            </a:r>
            <a:r>
              <a:rPr lang="el-GR" altLang="en-US" sz="2800" dirty="0" smtClean="0"/>
              <a:t> του και όχι εξαιτίας μιας </a:t>
            </a:r>
            <a:r>
              <a:rPr lang="el-GR" altLang="en-US" sz="2800" dirty="0" err="1" smtClean="0"/>
              <a:t>oθόνης</a:t>
            </a:r>
            <a:r>
              <a:rPr lang="el-GR" altLang="en-US" sz="2800" dirty="0" smtClean="0"/>
              <a:t> και μιας γραφικής διασύνδεσης (</a:t>
            </a:r>
            <a:r>
              <a:rPr lang="el-GR" altLang="en-US" sz="2800" dirty="0" err="1" smtClean="0"/>
              <a:t>interface</a:t>
            </a:r>
            <a:r>
              <a:rPr lang="el-GR" altLang="en-US" sz="2800" dirty="0" smtClean="0"/>
              <a:t>)</a:t>
            </a:r>
          </a:p>
        </p:txBody>
      </p:sp>
      <p:sp>
        <p:nvSpPr>
          <p:cNvPr id="15258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8CCDAFC-EDF1-4193-9E89-51BF3C5099CF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69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97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b="1" dirty="0" smtClean="0"/>
              <a:t>Μοντέλα μάθησης </a:t>
            </a:r>
            <a:r>
              <a:rPr lang="en-GB" b="1" dirty="0" smtClean="0"/>
              <a:t>(</a:t>
            </a:r>
            <a:r>
              <a:rPr lang="el-GR" sz="4000" b="1" dirty="0" smtClean="0"/>
              <a:t>2</a:t>
            </a:r>
            <a:r>
              <a:rPr lang="en-GB" b="1" dirty="0" smtClean="0"/>
              <a:t>)</a:t>
            </a:r>
            <a:endParaRPr lang="en-GB" dirty="0"/>
          </a:p>
        </p:txBody>
      </p:sp>
      <p:sp>
        <p:nvSpPr>
          <p:cNvPr id="23556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4E3F1E8-D5A9-4451-B13D-43EBF80DC273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9609206"/>
              </p:ext>
            </p:extLst>
          </p:nvPr>
        </p:nvGraphicFramePr>
        <p:xfrm>
          <a:off x="428625" y="1285875"/>
          <a:ext cx="8501063" cy="5099964"/>
        </p:xfrm>
        <a:graphic>
          <a:graphicData uri="http://schemas.openxmlformats.org/drawingml/2006/table">
            <a:tbl>
              <a:tblPr/>
              <a:tblGrid>
                <a:gridCol w="2277161"/>
                <a:gridCol w="2866357"/>
                <a:gridCol w="3357545"/>
              </a:tblGrid>
              <a:tr h="691375">
                <a:tc>
                  <a:txBody>
                    <a:bodyPr/>
                    <a:lstStyle/>
                    <a:p>
                      <a:pPr marL="0" marR="0" lvl="0" indent="179388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Συμπεριφοριστικές θεωρίες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79388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Γνωστικές θεωρίες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79388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Κοινωνικοπολιτισμικές θεωρίες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9231">
                <a:tc>
                  <a:txBody>
                    <a:bodyPr/>
                    <a:lstStyle/>
                    <a:p>
                      <a:pPr marL="0" marR="0" lvl="0" indent="179388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Γραμμική Οργάνωση Πληροφορίας (</a:t>
                      </a:r>
                      <a:r>
                        <a:rPr kumimoji="0" lang="el-G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Skinner</a:t>
                      </a: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79388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Δομικός εποικοδομισμός (Piaget)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79388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Κοινωνικός εποικοδομισμός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9231">
                <a:tc>
                  <a:txBody>
                    <a:bodyPr/>
                    <a:lstStyle/>
                    <a:p>
                      <a:pPr marL="0" marR="0" lvl="0" indent="179388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Μέθοδος πολλαπλών Επιλογών (Crowder)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79388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Εποικοδομισμός</a:t>
                      </a: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του </a:t>
                      </a:r>
                      <a:r>
                        <a:rPr kumimoji="0" lang="el-G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Papert</a:t>
                      </a: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kumimoji="0" lang="el-G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constructionism</a:t>
                      </a: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79388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Κοινωνικοπολιτισμική</a:t>
                      </a: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θεωρία του </a:t>
                      </a:r>
                      <a:r>
                        <a:rPr kumimoji="0" lang="el-G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Vygotsky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1375">
                <a:tc>
                  <a:txBody>
                    <a:bodyPr/>
                    <a:lstStyle/>
                    <a:p>
                      <a:pPr marL="0" marR="0" lvl="0" indent="179388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Διδακτικός Σχεδιασμός (</a:t>
                      </a: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Gagné</a:t>
                      </a: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79388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Ανακαλυπτική μάθηση (Bruner)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79388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Εγκαθιδρυμένη γνώση (situated cognition)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9231">
                <a:tc>
                  <a:txBody>
                    <a:bodyPr/>
                    <a:lstStyle/>
                    <a:p>
                      <a:pPr marL="0" marR="0" lvl="0" indent="179388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79388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Επεξεργασία της πληροφορίας (γνωστικοί ψυχολόγοι)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79388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Κατανεμημένη γνώση (distributed cognition)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9231">
                <a:tc>
                  <a:txBody>
                    <a:bodyPr/>
                    <a:lstStyle/>
                    <a:p>
                      <a:pPr marL="0" marR="0" lvl="0" indent="179388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79388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Συνδεσιασμός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(Varela,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Maturana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79388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Θεωρία της δραστηριότητας (επίγονοι της θεωρίας του </a:t>
                      </a:r>
                      <a:r>
                        <a:rPr kumimoji="0" lang="el-G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Vygotsky</a:t>
                      </a: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245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555038" cy="1143000"/>
          </a:xfrm>
        </p:spPr>
        <p:txBody>
          <a:bodyPr/>
          <a:lstStyle/>
          <a:p>
            <a:pPr>
              <a:defRPr/>
            </a:pPr>
            <a:r>
              <a:rPr lang="el-GR" dirty="0"/>
              <a:t>Αλλαγή </a:t>
            </a:r>
            <a:r>
              <a:rPr lang="el-GR" dirty="0" smtClean="0"/>
              <a:t>προοπτικής (1)</a:t>
            </a:r>
            <a:endParaRPr lang="el-GR" dirty="0"/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382000" cy="4114800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l-GR" altLang="en-US" dirty="0" smtClean="0"/>
              <a:t>μεταστροφή από τη </a:t>
            </a:r>
            <a:r>
              <a:rPr lang="el-GR" altLang="en-US" b="1" dirty="0" smtClean="0"/>
              <a:t>θέαση</a:t>
            </a:r>
            <a:r>
              <a:rPr lang="el-GR" altLang="en-US" dirty="0" smtClean="0"/>
              <a:t> στην </a:t>
            </a:r>
            <a:r>
              <a:rPr lang="el-GR" altLang="en-US" b="1" dirty="0" smtClean="0"/>
              <a:t>εμπειρία</a:t>
            </a:r>
            <a:endParaRPr lang="el-GR" altLang="en-US" dirty="0" smtClean="0"/>
          </a:p>
          <a:p>
            <a:pPr lvl="1">
              <a:lnSpc>
                <a:spcPct val="90000"/>
              </a:lnSpc>
            </a:pPr>
            <a:r>
              <a:rPr lang="el-GR" altLang="en-US" dirty="0" smtClean="0"/>
              <a:t>η διασύνδεση είναι το </a:t>
            </a:r>
            <a:r>
              <a:rPr lang="el-GR" altLang="en-US" b="1" dirty="0" smtClean="0"/>
              <a:t>ανθρώπινο σώμα</a:t>
            </a:r>
            <a:r>
              <a:rPr lang="el-GR" altLang="en-US" dirty="0" smtClean="0"/>
              <a:t> και όχι κάποιο άλλο μέσο</a:t>
            </a:r>
          </a:p>
          <a:p>
            <a:pPr lvl="1">
              <a:lnSpc>
                <a:spcPct val="90000"/>
              </a:lnSpc>
            </a:pPr>
            <a:r>
              <a:rPr lang="el-GR" altLang="en-US" dirty="0" smtClean="0"/>
              <a:t>αφού το όλο σύστημα οικοδομείται γύρω από το ανθρώπινο σώμα που στην περίπτωση αυτή συνιστά το πραγματικό μέσο διασύνδεσης (</a:t>
            </a:r>
            <a:r>
              <a:rPr lang="el-GR" altLang="en-US" dirty="0" err="1" smtClean="0"/>
              <a:t>interface</a:t>
            </a:r>
            <a:r>
              <a:rPr lang="el-GR" altLang="en-US" dirty="0" smtClean="0"/>
              <a:t>) ανάμεσα στο χρήστη και τη μηχανή</a:t>
            </a:r>
          </a:p>
          <a:p>
            <a:pPr lvl="1">
              <a:lnSpc>
                <a:spcPct val="90000"/>
              </a:lnSpc>
            </a:pPr>
            <a:endParaRPr lang="el-GR" altLang="en-US" dirty="0" smtClean="0"/>
          </a:p>
        </p:txBody>
      </p:sp>
      <p:sp>
        <p:nvSpPr>
          <p:cNvPr id="15462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8AF3921-116F-401E-8D09-2B284B2D8F21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70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02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478838" cy="1143000"/>
          </a:xfrm>
        </p:spPr>
        <p:txBody>
          <a:bodyPr/>
          <a:lstStyle/>
          <a:p>
            <a:pPr>
              <a:defRPr/>
            </a:pPr>
            <a:r>
              <a:rPr lang="el-GR" dirty="0"/>
              <a:t>Αλλαγή </a:t>
            </a:r>
            <a:r>
              <a:rPr lang="el-GR" dirty="0" smtClean="0"/>
              <a:t>προοπτικής (2)</a:t>
            </a:r>
            <a:endParaRPr lang="el-GR" dirty="0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8077200" cy="4114800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l-GR" altLang="en-US" dirty="0" smtClean="0"/>
              <a:t>αλλαγή στον τρόπο επαφής και διαχείρισης του χώρου</a:t>
            </a:r>
          </a:p>
          <a:p>
            <a:pPr lvl="1">
              <a:lnSpc>
                <a:spcPct val="90000"/>
              </a:lnSpc>
            </a:pPr>
            <a:r>
              <a:rPr lang="el-GR" altLang="en-US" dirty="0" smtClean="0"/>
              <a:t>η “εικονική πραγματικότητα” μας μεταφέρει στην άλλη πλευρά της </a:t>
            </a:r>
            <a:r>
              <a:rPr lang="el-GR" altLang="en-US" dirty="0" err="1" smtClean="0"/>
              <a:t>oθόνης</a:t>
            </a:r>
            <a:endParaRPr lang="el-GR" altLang="en-US" dirty="0" smtClean="0"/>
          </a:p>
          <a:p>
            <a:pPr lvl="1">
              <a:lnSpc>
                <a:spcPct val="90000"/>
              </a:lnSpc>
            </a:pPr>
            <a:r>
              <a:rPr lang="el-GR" altLang="en-US" b="1" dirty="0" smtClean="0"/>
              <a:t>δυνητικό</a:t>
            </a:r>
            <a:r>
              <a:rPr lang="el-GR" altLang="en-US" dirty="0" smtClean="0"/>
              <a:t> δεν σημαίνει </a:t>
            </a:r>
            <a:r>
              <a:rPr lang="el-GR" altLang="en-US" b="1" dirty="0" smtClean="0"/>
              <a:t>φανταστικό</a:t>
            </a:r>
            <a:endParaRPr lang="el-GR" altLang="en-US" dirty="0" smtClean="0"/>
          </a:p>
          <a:p>
            <a:pPr lvl="1">
              <a:lnSpc>
                <a:spcPct val="90000"/>
              </a:lnSpc>
            </a:pPr>
            <a:r>
              <a:rPr lang="el-GR" altLang="en-US" dirty="0" smtClean="0"/>
              <a:t>η “εικονική πραγματικότητα” δεν συνιστά ένα υπαρκτό αντικείμενο, αλλά μπορούμε να πούμε ότι υπάρχει σαν πραγματικό αποτέλεσμα</a:t>
            </a:r>
          </a:p>
        </p:txBody>
      </p:sp>
      <p:sp>
        <p:nvSpPr>
          <p:cNvPr id="15667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5418E05-FE16-4129-9CBE-25605717EB21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71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18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Η </a:t>
            </a:r>
            <a:r>
              <a:rPr lang="el-GR" dirty="0"/>
              <a:t>ελευθερία προοπτικής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l-GR" altLang="en-US" dirty="0" smtClean="0"/>
              <a:t>η ελευθερία προοπτικής (μη σταθερή οπτική γωνία) που διαθέτει η «εικονική πραγματικότητα" την διαφοροποιεί από την τηλεόραση και τον κινηματογράφο που χαρακτηρίζονται από την σταθερή προοπτική</a:t>
            </a:r>
          </a:p>
        </p:txBody>
      </p:sp>
      <p:sp>
        <p:nvSpPr>
          <p:cNvPr id="15872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F77F6C1-7A3D-4269-A679-DC489068E054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72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34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85750"/>
            <a:ext cx="7956550" cy="1143000"/>
          </a:xfrm>
        </p:spPr>
        <p:txBody>
          <a:bodyPr/>
          <a:lstStyle/>
          <a:p>
            <a:pPr>
              <a:defRPr/>
            </a:pPr>
            <a:r>
              <a:rPr lang="el-GR" dirty="0" smtClean="0"/>
              <a:t>Η </a:t>
            </a:r>
            <a:r>
              <a:rPr lang="el-GR" dirty="0"/>
              <a:t>έννοια του </a:t>
            </a:r>
            <a:r>
              <a:rPr lang="el-GR" dirty="0" smtClean="0"/>
              <a:t>εικονικού (1)</a:t>
            </a:r>
            <a:endParaRPr lang="el-GR" dirty="0"/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1563" y="1447800"/>
            <a:ext cx="7715250" cy="4800600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l-GR" altLang="en-US" smtClean="0"/>
              <a:t>περικλείει τρεις διακριτές έννοιες: </a:t>
            </a:r>
          </a:p>
          <a:p>
            <a:pPr lvl="1">
              <a:lnSpc>
                <a:spcPct val="90000"/>
              </a:lnSpc>
            </a:pPr>
            <a:r>
              <a:rPr lang="el-GR" altLang="en-US" smtClean="0"/>
              <a:t>την </a:t>
            </a:r>
            <a:r>
              <a:rPr lang="el-GR" altLang="en-US" b="1" smtClean="0"/>
              <a:t>εμβύθιση</a:t>
            </a:r>
            <a:r>
              <a:rPr lang="el-GR" altLang="en-US" smtClean="0"/>
              <a:t> (immersion)</a:t>
            </a:r>
          </a:p>
          <a:p>
            <a:pPr lvl="1">
              <a:lnSpc>
                <a:spcPct val="90000"/>
              </a:lnSpc>
            </a:pPr>
            <a:r>
              <a:rPr lang="el-GR" altLang="en-US" smtClean="0"/>
              <a:t>την </a:t>
            </a:r>
            <a:r>
              <a:rPr lang="el-GR" altLang="en-US" b="1" smtClean="0"/>
              <a:t>αλληλεπίδραση</a:t>
            </a:r>
            <a:r>
              <a:rPr lang="el-GR" altLang="en-US" smtClean="0"/>
              <a:t> (interaction)</a:t>
            </a:r>
          </a:p>
          <a:p>
            <a:pPr lvl="1">
              <a:lnSpc>
                <a:spcPct val="90000"/>
              </a:lnSpc>
            </a:pPr>
            <a:r>
              <a:rPr lang="el-GR" altLang="en-US" smtClean="0"/>
              <a:t>την </a:t>
            </a:r>
            <a:r>
              <a:rPr lang="el-GR" altLang="en-US" b="1" smtClean="0"/>
              <a:t>πλοήγηση</a:t>
            </a:r>
            <a:r>
              <a:rPr lang="el-GR" altLang="en-US" smtClean="0"/>
              <a:t> (navigation)</a:t>
            </a:r>
          </a:p>
          <a:p>
            <a:pPr lvl="1">
              <a:lnSpc>
                <a:spcPct val="90000"/>
              </a:lnSpc>
            </a:pPr>
            <a:r>
              <a:rPr lang="el-GR" altLang="en-US" smtClean="0"/>
              <a:t>τεχνικές που αφορούν τη φυσική καταβύθιση στην εικόνα με τη βοήθεια στερεοσκοπικών κρανών που προκαλούν την αίσθηση του ότι περνάμε “μέσα από τον καθρέπτη”</a:t>
            </a:r>
          </a:p>
        </p:txBody>
      </p:sp>
      <p:sp>
        <p:nvSpPr>
          <p:cNvPr id="16077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33CF8AC-6BCD-45BA-8E6E-129FB3AE27AC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73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24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76225"/>
            <a:ext cx="7499350" cy="1143000"/>
          </a:xfrm>
        </p:spPr>
        <p:txBody>
          <a:bodyPr/>
          <a:lstStyle/>
          <a:p>
            <a:pPr>
              <a:defRPr/>
            </a:pPr>
            <a:r>
              <a:rPr lang="el-GR" dirty="0" smtClean="0"/>
              <a:t>Η </a:t>
            </a:r>
            <a:r>
              <a:rPr lang="el-GR" dirty="0"/>
              <a:t>έννοια του </a:t>
            </a:r>
            <a:r>
              <a:rPr lang="el-GR" dirty="0" smtClean="0"/>
              <a:t>εικονικού (2)</a:t>
            </a:r>
            <a:endParaRPr lang="el-GR" dirty="0"/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1" y="1447800"/>
            <a:ext cx="8401050" cy="4800600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l-GR" altLang="en-US" dirty="0" smtClean="0"/>
              <a:t>Υπάρχει μια άλλη μορφή καταβύθισης (διανοητική), η οποία συνίσταται στο να είμαστε μέσα στο περιβάλλον μέσω μιας πολυσύνθετης διαδικασίας της σκέψης</a:t>
            </a:r>
          </a:p>
          <a:p>
            <a:pPr lvl="1">
              <a:lnSpc>
                <a:spcPct val="90000"/>
              </a:lnSpc>
            </a:pPr>
            <a:r>
              <a:rPr lang="el-GR" altLang="en-US" b="1" dirty="0" smtClean="0"/>
              <a:t>Εικονικά περιβάλλοντα</a:t>
            </a:r>
          </a:p>
        </p:txBody>
      </p:sp>
      <p:sp>
        <p:nvSpPr>
          <p:cNvPr id="16282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379BF39-F589-47CB-9C4E-F843939A9CC2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74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89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l-GR" sz="4000" dirty="0" smtClean="0"/>
              <a:t>Η «εικονική πραγματικότητα</a:t>
            </a:r>
            <a:r>
              <a:rPr lang="el-GR" sz="4000" dirty="0"/>
              <a:t>" ως συνέχεια της προσομοίωσης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8108950" cy="3810000"/>
          </a:xfrm>
        </p:spPr>
        <p:txBody>
          <a:bodyPr/>
          <a:lstStyle/>
          <a:p>
            <a:pPr lvl="1"/>
            <a:r>
              <a:rPr lang="el-GR" altLang="en-US" dirty="0" smtClean="0"/>
              <a:t>η </a:t>
            </a:r>
            <a:r>
              <a:rPr lang="el-GR" altLang="en-US" b="1" dirty="0" smtClean="0"/>
              <a:t>προσομοίωση</a:t>
            </a:r>
            <a:r>
              <a:rPr lang="el-GR" altLang="en-US" dirty="0" smtClean="0"/>
              <a:t> αφήνει το χρήστη έξω από το πληροφορικό σύστημα ενώ η «εικονική πραγματικότητα" τον τοποθετεί στο κέντρο του</a:t>
            </a:r>
          </a:p>
          <a:p>
            <a:pPr lvl="1"/>
            <a:r>
              <a:rPr lang="el-GR" altLang="en-US" dirty="0" smtClean="0"/>
              <a:t>η «εικονική πραγματικότητα" δεν είναι μόνο ικανή να προσομοιώνει τον κόσμο αλλά προτείνει μια νέα προσέγγιση που βασίζεται στη φαντασία και τη δημιουργικότητα </a:t>
            </a:r>
          </a:p>
        </p:txBody>
      </p:sp>
      <p:sp>
        <p:nvSpPr>
          <p:cNvPr id="16486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25563C4-40D0-4554-B048-FC6D526D3A58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75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34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err="1" smtClean="0"/>
              <a:t>Τ</a:t>
            </a:r>
            <a:r>
              <a:rPr lang="en-US" dirty="0" smtClean="0"/>
              <a:t>α </a:t>
            </a:r>
            <a:r>
              <a:rPr lang="en-US" dirty="0" err="1"/>
              <a:t>τρία</a:t>
            </a:r>
            <a:r>
              <a:rPr lang="en-US" dirty="0"/>
              <a:t> </a:t>
            </a:r>
            <a:r>
              <a:rPr lang="fr-FR" dirty="0"/>
              <a:t>I </a:t>
            </a:r>
            <a:endParaRPr lang="en-US" dirty="0"/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28750"/>
            <a:ext cx="4038601" cy="4286250"/>
          </a:xfrm>
        </p:spPr>
        <p:txBody>
          <a:bodyPr>
            <a:normAutofit/>
          </a:bodyPr>
          <a:lstStyle/>
          <a:p>
            <a:pPr lvl="1"/>
            <a:r>
              <a:rPr lang="el-GR" altLang="en-US" sz="2400" dirty="0" smtClean="0"/>
              <a:t>Ο </a:t>
            </a:r>
            <a:r>
              <a:rPr lang="en-US" altLang="en-US" sz="2400" dirty="0" smtClean="0"/>
              <a:t>G. </a:t>
            </a:r>
            <a:r>
              <a:rPr lang="en-US" altLang="en-US" sz="2400" dirty="0" err="1" smtClean="0"/>
              <a:t>Burdea</a:t>
            </a:r>
            <a:r>
              <a:rPr lang="en-US" altLang="en-US" sz="2400" dirty="0" smtClean="0"/>
              <a:t> (University Rutgers) </a:t>
            </a:r>
            <a:r>
              <a:rPr lang="en-US" altLang="en-US" sz="2400" dirty="0" err="1" smtClean="0"/>
              <a:t>εγγράφει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τη</a:t>
            </a:r>
            <a:r>
              <a:rPr lang="el-GR" altLang="en-US" sz="2400" dirty="0" smtClean="0"/>
              <a:t>ν εικονική </a:t>
            </a:r>
            <a:r>
              <a:rPr lang="en-US" altLang="en-US" sz="2400" dirty="0" smtClean="0"/>
              <a:t>πρα</a:t>
            </a:r>
            <a:r>
              <a:rPr lang="en-US" altLang="en-US" sz="2400" dirty="0" err="1" smtClean="0"/>
              <a:t>γμ</a:t>
            </a:r>
            <a:r>
              <a:rPr lang="en-US" altLang="en-US" sz="2400" dirty="0" smtClean="0"/>
              <a:t>ατικότητα σε ένα τρίγωνο με κορυφές τις τρεις </a:t>
            </a:r>
            <a:r>
              <a:rPr lang="el-GR" altLang="en-US" sz="2400" dirty="0" smtClean="0"/>
              <a:t>βασικές </a:t>
            </a:r>
            <a:r>
              <a:rPr lang="en-US" altLang="en-US" sz="2400" dirty="0" smtClean="0"/>
              <a:t>π</a:t>
            </a:r>
            <a:r>
              <a:rPr lang="en-US" altLang="en-US" sz="2400" dirty="0" err="1" smtClean="0"/>
              <a:t>τυχές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της</a:t>
            </a:r>
            <a:endParaRPr lang="en-US" altLang="en-US" sz="2400" dirty="0" smtClean="0"/>
          </a:p>
          <a:p>
            <a:pPr lvl="1"/>
            <a:r>
              <a:rPr lang="en-US" altLang="en-US" sz="2400" dirty="0" smtClean="0"/>
              <a:t>καταβ</a:t>
            </a:r>
            <a:r>
              <a:rPr lang="en-US" altLang="en-US" sz="2400" dirty="0" err="1" smtClean="0"/>
              <a:t>ύθιση</a:t>
            </a:r>
            <a:endParaRPr lang="en-US" altLang="en-US" sz="2400" dirty="0" smtClean="0"/>
          </a:p>
          <a:p>
            <a:pPr lvl="1"/>
            <a:r>
              <a:rPr lang="en-US" altLang="en-US" sz="2400" dirty="0" smtClean="0"/>
              <a:t>φα</a:t>
            </a:r>
            <a:r>
              <a:rPr lang="en-US" altLang="en-US" sz="2400" dirty="0" err="1" smtClean="0"/>
              <a:t>ντ</a:t>
            </a:r>
            <a:r>
              <a:rPr lang="en-US" altLang="en-US" sz="2400" dirty="0" smtClean="0"/>
              <a:t>ασία</a:t>
            </a:r>
          </a:p>
          <a:p>
            <a:pPr lvl="1"/>
            <a:r>
              <a:rPr lang="en-US" altLang="en-US" sz="2400" dirty="0" smtClean="0"/>
              <a:t>α</a:t>
            </a:r>
            <a:r>
              <a:rPr lang="en-US" altLang="en-US" sz="2400" dirty="0" err="1" smtClean="0"/>
              <a:t>λληλε</a:t>
            </a:r>
            <a:r>
              <a:rPr lang="en-US" altLang="en-US" sz="2400" dirty="0" smtClean="0"/>
              <a:t>πίδραση</a:t>
            </a:r>
            <a:endParaRPr lang="el-GR" altLang="en-US" sz="2400" dirty="0" smtClean="0"/>
          </a:p>
        </p:txBody>
      </p:sp>
      <p:sp>
        <p:nvSpPr>
          <p:cNvPr id="166917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9A0AF9D-10EF-4D4B-8169-E92A0EC82C11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76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1" y="1417638"/>
            <a:ext cx="4495799" cy="414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05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err="1" smtClean="0"/>
              <a:t>Εμβύθιση</a:t>
            </a:r>
            <a:r>
              <a:rPr lang="el-GR" dirty="0" smtClean="0"/>
              <a:t> </a:t>
            </a:r>
            <a:r>
              <a:rPr lang="en-US" dirty="0" smtClean="0"/>
              <a:t>(immersion</a:t>
            </a:r>
            <a:r>
              <a:rPr lang="en-US" dirty="0"/>
              <a:t>)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28750"/>
            <a:ext cx="8256588" cy="4800600"/>
          </a:xfrm>
        </p:spPr>
        <p:txBody>
          <a:bodyPr/>
          <a:lstStyle/>
          <a:p>
            <a:pPr lvl="1"/>
            <a:r>
              <a:rPr lang="en-US" altLang="en-US" dirty="0" smtClean="0"/>
              <a:t>ο </a:t>
            </a:r>
            <a:r>
              <a:rPr lang="en-US" altLang="en-US" dirty="0" err="1" smtClean="0"/>
              <a:t>χειριστής</a:t>
            </a:r>
            <a:r>
              <a:rPr lang="en-US" altLang="en-US" dirty="0" smtClean="0"/>
              <a:t> β</a:t>
            </a:r>
            <a:r>
              <a:rPr lang="en-US" altLang="en-US" dirty="0" err="1" smtClean="0"/>
              <a:t>ρίσκετ</a:t>
            </a:r>
            <a:r>
              <a:rPr lang="en-US" altLang="en-US" dirty="0" smtClean="0"/>
              <a:t>αι φυσικά καταβυθισμένος στο δυνητικό κόσμο ή τουλάχιστον έχει αυτή την αίσθηση</a:t>
            </a:r>
          </a:p>
          <a:p>
            <a:pPr lvl="1"/>
            <a:r>
              <a:rPr lang="en-US" altLang="en-US" dirty="0" smtClean="0"/>
              <a:t>απ</a:t>
            </a:r>
            <a:r>
              <a:rPr lang="en-US" altLang="en-US" dirty="0" err="1" smtClean="0"/>
              <a:t>οκο</a:t>
            </a:r>
            <a:r>
              <a:rPr lang="en-US" altLang="en-US" dirty="0" smtClean="0"/>
              <a:t>πή από τον εξωτερικό κόσμο: η δυνητική καταβύθιση επιτυγχάνεται με στερεοσκοπικά κράνη</a:t>
            </a:r>
          </a:p>
          <a:p>
            <a:pPr lvl="1"/>
            <a:r>
              <a:rPr lang="en-US" altLang="en-US" dirty="0" err="1" smtClean="0"/>
              <a:t>σημεί</a:t>
            </a:r>
            <a:r>
              <a:rPr lang="en-US" altLang="en-US" dirty="0" smtClean="0"/>
              <a:t>α προσανατολισμού μόνο μέσα στο σύστημα αναφοράς του δυνητικού κόσμου</a:t>
            </a:r>
          </a:p>
        </p:txBody>
      </p:sp>
      <p:sp>
        <p:nvSpPr>
          <p:cNvPr id="16896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D94D394-F81B-4018-89CF-A2E412096A69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77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72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92895"/>
            <a:ext cx="749935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l-GR" dirty="0" smtClean="0">
                <a:effectLst/>
              </a:rPr>
              <a:t>Ο</a:t>
            </a:r>
            <a:r>
              <a:rPr lang="en-US" dirty="0" smtClean="0">
                <a:effectLst/>
              </a:rPr>
              <a:t>ι </a:t>
            </a:r>
            <a:r>
              <a:rPr lang="en-US" dirty="0" err="1">
                <a:effectLst/>
              </a:rPr>
              <a:t>αισθήσεις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διεγείρουν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την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προσοχή</a:t>
            </a:r>
            <a:r>
              <a:rPr lang="en-US" dirty="0">
                <a:effectLst/>
              </a:rPr>
              <a:t> 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57313" y="2214563"/>
            <a:ext cx="7499350" cy="3676650"/>
          </a:xfrm>
        </p:spPr>
        <p:txBody>
          <a:bodyPr/>
          <a:lstStyle/>
          <a:p>
            <a:pPr lvl="1"/>
            <a:r>
              <a:rPr lang="el-GR" altLang="en-US" dirty="0" smtClean="0"/>
              <a:t>Σύμφωνα με τον </a:t>
            </a:r>
            <a:r>
              <a:rPr lang="en-US" altLang="en-US" dirty="0" smtClean="0"/>
              <a:t>Martin </a:t>
            </a:r>
            <a:r>
              <a:rPr lang="en-US" altLang="en-US" dirty="0" err="1" smtClean="0"/>
              <a:t>Heilig</a:t>
            </a:r>
            <a:r>
              <a:rPr lang="en-US" altLang="en-US" dirty="0" smtClean="0"/>
              <a:t>: </a:t>
            </a:r>
            <a:endParaRPr lang="el-GR" altLang="en-US" dirty="0" smtClean="0"/>
          </a:p>
          <a:p>
            <a:pPr lvl="1"/>
            <a:r>
              <a:rPr lang="en-US" altLang="en-US" dirty="0" err="1" smtClean="0"/>
              <a:t>όρ</a:t>
            </a:r>
            <a:r>
              <a:rPr lang="en-US" altLang="en-US" dirty="0" smtClean="0"/>
              <a:t>αση		70% </a:t>
            </a:r>
          </a:p>
          <a:p>
            <a:pPr lvl="1"/>
            <a:r>
              <a:rPr lang="en-US" altLang="en-US" dirty="0" smtClean="0"/>
              <a:t>α</a:t>
            </a:r>
            <a:r>
              <a:rPr lang="en-US" altLang="en-US" dirty="0" err="1" smtClean="0"/>
              <a:t>κοή</a:t>
            </a:r>
            <a:r>
              <a:rPr lang="en-US" altLang="en-US" dirty="0" smtClean="0"/>
              <a:t>		20%</a:t>
            </a:r>
          </a:p>
          <a:p>
            <a:pPr lvl="1"/>
            <a:r>
              <a:rPr lang="en-US" altLang="en-US" dirty="0" err="1" smtClean="0"/>
              <a:t>οσμή</a:t>
            </a:r>
            <a:r>
              <a:rPr lang="en-US" altLang="en-US" dirty="0" smtClean="0"/>
              <a:t>		5%</a:t>
            </a:r>
          </a:p>
          <a:p>
            <a:pPr lvl="1"/>
            <a:r>
              <a:rPr lang="en-US" altLang="en-US" dirty="0" smtClean="0"/>
              <a:t>α</a:t>
            </a:r>
            <a:r>
              <a:rPr lang="en-US" altLang="en-US" dirty="0" err="1" smtClean="0"/>
              <a:t>φή</a:t>
            </a:r>
            <a:r>
              <a:rPr lang="en-US" altLang="en-US" dirty="0" smtClean="0"/>
              <a:t>		4%</a:t>
            </a:r>
          </a:p>
          <a:p>
            <a:pPr lvl="1"/>
            <a:r>
              <a:rPr lang="en-US" altLang="en-US" dirty="0" err="1" smtClean="0"/>
              <a:t>γεύση</a:t>
            </a:r>
            <a:r>
              <a:rPr lang="en-US" altLang="en-US" dirty="0" smtClean="0"/>
              <a:t>		1%</a:t>
            </a:r>
          </a:p>
        </p:txBody>
      </p:sp>
      <p:sp>
        <p:nvSpPr>
          <p:cNvPr id="17101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6E18CAD-92CE-4B4F-9382-6BDF9A606C1A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78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48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err="1" smtClean="0"/>
              <a:t>Α</a:t>
            </a:r>
            <a:r>
              <a:rPr lang="en-US" dirty="0" err="1" smtClean="0"/>
              <a:t>λληλεπίδραση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fr-FR" dirty="0"/>
              <a:t>interaction</a:t>
            </a:r>
            <a:r>
              <a:rPr lang="en-US" dirty="0"/>
              <a:t>)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00188"/>
            <a:ext cx="7885113" cy="4800600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US" altLang="en-US" sz="2400" dirty="0" smtClean="0"/>
              <a:t>πα</a:t>
            </a:r>
            <a:r>
              <a:rPr lang="en-US" altLang="en-US" sz="2400" dirty="0" err="1" smtClean="0"/>
              <a:t>ρέχει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στο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χειριστή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μι</a:t>
            </a:r>
            <a:r>
              <a:rPr lang="en-US" altLang="en-US" sz="2400" dirty="0" smtClean="0"/>
              <a:t>α εξουσία πάνω στο δυνητικό κόσμο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err="1" smtClean="0"/>
              <a:t>κίνηση</a:t>
            </a:r>
            <a:r>
              <a:rPr lang="en-US" altLang="en-US" sz="2400" dirty="0" smtClean="0"/>
              <a:t> κα</a:t>
            </a:r>
            <a:r>
              <a:rPr lang="en-US" altLang="en-US" sz="2400" dirty="0" err="1" smtClean="0"/>
              <a:t>τά</a:t>
            </a:r>
            <a:r>
              <a:rPr lang="en-US" altLang="en-US" sz="2400" dirty="0" smtClean="0"/>
              <a:t> β</a:t>
            </a:r>
            <a:r>
              <a:rPr lang="en-US" altLang="en-US" sz="2400" dirty="0" err="1" smtClean="0"/>
              <a:t>ούληση</a:t>
            </a:r>
            <a:endParaRPr lang="en-US" altLang="en-US" sz="2400" dirty="0" smtClean="0"/>
          </a:p>
          <a:p>
            <a:pPr lvl="1">
              <a:lnSpc>
                <a:spcPct val="90000"/>
              </a:lnSpc>
            </a:pPr>
            <a:r>
              <a:rPr lang="en-US" altLang="en-US" sz="2400" dirty="0" err="1" smtClean="0"/>
              <a:t>χειρισμός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δυνητικών</a:t>
            </a:r>
            <a:r>
              <a:rPr lang="en-US" altLang="en-US" sz="2400" dirty="0" smtClean="0"/>
              <a:t> α</a:t>
            </a:r>
            <a:r>
              <a:rPr lang="en-US" altLang="en-US" sz="2400" dirty="0" err="1" smtClean="0"/>
              <a:t>ντικειμένων</a:t>
            </a:r>
            <a:endParaRPr lang="en-US" altLang="en-US" sz="2400" dirty="0" smtClean="0"/>
          </a:p>
          <a:p>
            <a:pPr lvl="1">
              <a:lnSpc>
                <a:spcPct val="90000"/>
              </a:lnSpc>
            </a:pPr>
            <a:r>
              <a:rPr lang="en-US" altLang="en-US" sz="2400" dirty="0" err="1" smtClean="0"/>
              <a:t>εντολές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στο</a:t>
            </a:r>
            <a:r>
              <a:rPr lang="en-US" altLang="en-US" sz="2400" dirty="0" smtClean="0"/>
              <a:t> π</a:t>
            </a:r>
            <a:r>
              <a:rPr lang="en-US" altLang="en-US" sz="2400" dirty="0" err="1" smtClean="0"/>
              <a:t>ληροφορικό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σύστημ</a:t>
            </a:r>
            <a:r>
              <a:rPr lang="en-US" altLang="en-US" sz="2400" dirty="0" smtClean="0"/>
              <a:t>α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err="1" smtClean="0"/>
              <a:t>συζήτηση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με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συνθετικά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όντ</a:t>
            </a:r>
            <a:r>
              <a:rPr lang="en-US" altLang="en-US" sz="2400" dirty="0" smtClean="0"/>
              <a:t>α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/>
              <a:t>η α</a:t>
            </a:r>
            <a:r>
              <a:rPr lang="en-US" altLang="en-US" sz="2400" dirty="0" err="1" smtClean="0"/>
              <a:t>λληλε</a:t>
            </a:r>
            <a:r>
              <a:rPr lang="en-US" altLang="en-US" sz="2400" dirty="0" smtClean="0"/>
              <a:t>πίδραση επιτυγχάνεται μέσω ανταλλαγής δεδομένων ανάμεσα στο χειριστή και το δυνητικό κόσμο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/>
              <a:t>απα</a:t>
            </a:r>
            <a:r>
              <a:rPr lang="en-US" altLang="en-US" sz="2400" dirty="0" err="1" smtClean="0"/>
              <a:t>ιτεί</a:t>
            </a:r>
            <a:r>
              <a:rPr lang="en-US" altLang="en-US" sz="2400" dirty="0" smtClean="0"/>
              <a:t> από </a:t>
            </a:r>
            <a:r>
              <a:rPr lang="en-US" altLang="en-US" sz="2400" dirty="0" err="1" smtClean="0"/>
              <a:t>το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σύστημ</a:t>
            </a:r>
            <a:r>
              <a:rPr lang="en-US" altLang="en-US" sz="2400" dirty="0" smtClean="0"/>
              <a:t>α πολύ σύντομους χρόνους απόκρισης</a:t>
            </a:r>
          </a:p>
        </p:txBody>
      </p:sp>
      <p:sp>
        <p:nvSpPr>
          <p:cNvPr id="17306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9675B5B-9EC7-4A4B-9BEB-0157AC64ACFF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79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26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sz="4800" dirty="0" smtClean="0"/>
              <a:t>Βασική ορολογία </a:t>
            </a:r>
            <a:endParaRPr lang="en-US" sz="4800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43063"/>
            <a:ext cx="8248650" cy="4605337"/>
          </a:xfrm>
        </p:spPr>
        <p:txBody>
          <a:bodyPr/>
          <a:lstStyle/>
          <a:p>
            <a:r>
              <a:rPr lang="el-GR" altLang="en-US" dirty="0" smtClean="0"/>
              <a:t>Μέσα (</a:t>
            </a:r>
            <a:r>
              <a:rPr lang="en-US" altLang="en-US" dirty="0" smtClean="0"/>
              <a:t>media</a:t>
            </a:r>
            <a:r>
              <a:rPr lang="el-GR" altLang="en-US" dirty="0" smtClean="0"/>
              <a:t>)</a:t>
            </a:r>
          </a:p>
          <a:p>
            <a:r>
              <a:rPr lang="el-GR" altLang="en-US" dirty="0" smtClean="0"/>
              <a:t>πολυμέσα (</a:t>
            </a:r>
            <a:r>
              <a:rPr lang="el-GR" altLang="en-US" dirty="0" err="1" smtClean="0"/>
              <a:t>multimedia</a:t>
            </a:r>
            <a:r>
              <a:rPr lang="el-GR" altLang="en-US" dirty="0" smtClean="0"/>
              <a:t>)</a:t>
            </a:r>
          </a:p>
          <a:p>
            <a:r>
              <a:rPr lang="el-GR" altLang="en-US" dirty="0" smtClean="0"/>
              <a:t>υπερκείμενα (</a:t>
            </a:r>
            <a:r>
              <a:rPr lang="el-GR" altLang="en-US" dirty="0" err="1" smtClean="0"/>
              <a:t>hypertext</a:t>
            </a:r>
            <a:r>
              <a:rPr lang="el-GR" altLang="en-US" dirty="0" smtClean="0"/>
              <a:t>) </a:t>
            </a:r>
          </a:p>
          <a:p>
            <a:r>
              <a:rPr lang="el-GR" altLang="en-US" dirty="0" err="1" smtClean="0"/>
              <a:t>υπερμέσα</a:t>
            </a:r>
            <a:r>
              <a:rPr lang="el-GR" altLang="en-US" dirty="0" smtClean="0"/>
              <a:t> (</a:t>
            </a:r>
            <a:r>
              <a:rPr lang="el-GR" altLang="en-US" dirty="0" err="1" smtClean="0"/>
              <a:t>hypermedia</a:t>
            </a:r>
            <a:r>
              <a:rPr lang="el-GR" altLang="en-US" dirty="0" smtClean="0"/>
              <a:t>)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012D199-34FF-472B-BCE5-919BAE75B82C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78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Φαντασία</a:t>
            </a:r>
            <a:endParaRPr lang="el-GR" dirty="0"/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r>
              <a:rPr lang="el-GR" altLang="en-US" sz="3200" dirty="0" smtClean="0"/>
              <a:t>ο δημιουργός του συστήματος είναι ελεύθερος να ορίσει τους νόμους που διέπουν τον εικονικό κόσμο</a:t>
            </a:r>
          </a:p>
        </p:txBody>
      </p:sp>
      <p:sp>
        <p:nvSpPr>
          <p:cNvPr id="17510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0D06F45-A57F-4CD8-BE6B-661F49B7543B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80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13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50238" cy="973137"/>
          </a:xfrm>
        </p:spPr>
        <p:txBody>
          <a:bodyPr/>
          <a:lstStyle/>
          <a:p>
            <a:pPr>
              <a:defRPr/>
            </a:pPr>
            <a:r>
              <a:rPr lang="el-GR" dirty="0" smtClean="0"/>
              <a:t>Ο</a:t>
            </a:r>
            <a:r>
              <a:rPr lang="en-US" dirty="0" smtClean="0"/>
              <a:t> </a:t>
            </a:r>
            <a:r>
              <a:rPr lang="en-US" dirty="0" err="1"/>
              <a:t>κύβος</a:t>
            </a:r>
            <a:r>
              <a:rPr lang="en-US" dirty="0"/>
              <a:t> API</a:t>
            </a:r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25537"/>
            <a:ext cx="8229600" cy="1465263"/>
          </a:xfrm>
        </p:spPr>
        <p:txBody>
          <a:bodyPr>
            <a:normAutofit fontScale="92500" lnSpcReduction="10000"/>
          </a:bodyPr>
          <a:lstStyle/>
          <a:p>
            <a:r>
              <a:rPr lang="el-GR" altLang="en-US" sz="2800" dirty="0" smtClean="0"/>
              <a:t>Αυτονομία, Παρουσία, Αλληλεπίδραση (</a:t>
            </a:r>
            <a:r>
              <a:rPr lang="en-US" altLang="en-US" sz="2800" dirty="0" smtClean="0"/>
              <a:t>Autonomy, Presence, Interaction</a:t>
            </a:r>
            <a:r>
              <a:rPr lang="el-GR" altLang="en-US" sz="2800" dirty="0" smtClean="0"/>
              <a:t>)</a:t>
            </a:r>
            <a:endParaRPr lang="en-US" altLang="en-US" sz="2800" dirty="0" smtClean="0"/>
          </a:p>
          <a:p>
            <a:pPr lvl="1"/>
            <a:r>
              <a:rPr lang="en-US" altLang="en-US" sz="2200" b="1" dirty="0" smtClean="0"/>
              <a:t>o D. </a:t>
            </a:r>
            <a:r>
              <a:rPr lang="en-US" altLang="en-US" sz="2200" b="1" dirty="0" err="1" smtClean="0"/>
              <a:t>Zelter</a:t>
            </a:r>
            <a:r>
              <a:rPr lang="en-US" altLang="en-US" sz="2200" b="1" dirty="0" smtClean="0"/>
              <a:t> (MIT) </a:t>
            </a:r>
            <a:r>
              <a:rPr lang="el-GR" altLang="en-US" sz="2200" b="1" dirty="0" smtClean="0"/>
              <a:t>τοποθετεί την εικονική πραγματικότητα στο σημείο (1,1,1) του κύβου</a:t>
            </a:r>
          </a:p>
        </p:txBody>
      </p:sp>
      <p:graphicFrame>
        <p:nvGraphicFramePr>
          <p:cNvPr id="17715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8136351"/>
              </p:ext>
            </p:extLst>
          </p:nvPr>
        </p:nvGraphicFramePr>
        <p:xfrm>
          <a:off x="2743200" y="2286000"/>
          <a:ext cx="5487987" cy="3792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7" name="Έγγραφο " r:id="rId4" imgW="5486400" imgH="3791712" progId="Word.Document.8">
                  <p:embed/>
                </p:oleObj>
              </mc:Choice>
              <mc:Fallback>
                <p:oleObj name="Έγγραφο " r:id="rId4" imgW="5486400" imgH="379171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2286000"/>
                        <a:ext cx="5487987" cy="3792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7157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588599B-F129-4FD4-B127-EE8E5FADCE52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81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27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1. </a:t>
            </a:r>
            <a:r>
              <a:rPr lang="el-GR" dirty="0" smtClean="0"/>
              <a:t>Αυτονομία</a:t>
            </a:r>
            <a:endParaRPr lang="el-GR" dirty="0"/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l-GR" altLang="en-US" dirty="0" smtClean="0"/>
              <a:t>δυνατότητα του πληροφορικού μέσου να αντιδρά σε ένα γεγονός ή σε ένα ερεθισμό</a:t>
            </a:r>
          </a:p>
          <a:p>
            <a:pPr lvl="1"/>
            <a:r>
              <a:rPr lang="en-US" altLang="en-US" dirty="0" smtClean="0"/>
              <a:t>π.χ. </a:t>
            </a:r>
            <a:r>
              <a:rPr lang="en-US" altLang="en-US" dirty="0" err="1" smtClean="0"/>
              <a:t>έν</a:t>
            </a:r>
            <a:r>
              <a:rPr lang="en-US" altLang="en-US" dirty="0" smtClean="0"/>
              <a:t>α δυνητικό αντικείμενο σπρωγμένο από ένα δυνητικό χέρι θα κινηθεί ή θα αλλάξει ιδιότητες (χρώμα, διαφάνεια, αντίσταση στην κίνηση κλπ)</a:t>
            </a:r>
          </a:p>
        </p:txBody>
      </p:sp>
      <p:sp>
        <p:nvSpPr>
          <p:cNvPr id="17920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AC3966E-B700-4402-9BC3-F533F38E3458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82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12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2. </a:t>
            </a:r>
            <a:r>
              <a:rPr lang="el-GR" dirty="0" smtClean="0"/>
              <a:t>Αλληλεπίδραση </a:t>
            </a:r>
            <a:endParaRPr lang="el-GR" dirty="0"/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l-GR" altLang="en-US" dirty="0" smtClean="0"/>
              <a:t>ορίζει την πρόσβαση στις παραμέτρους του πληροφορικού συστήματος (αλλαγή και άμεση αντίδραση)</a:t>
            </a:r>
          </a:p>
          <a:p>
            <a:pPr lvl="1"/>
            <a:r>
              <a:rPr lang="el-GR" altLang="en-US" dirty="0" smtClean="0"/>
              <a:t>στο επίπεδο 0 ο χρήστης δεν αλλάζει καμία παράμετρο</a:t>
            </a:r>
          </a:p>
          <a:p>
            <a:pPr lvl="1"/>
            <a:r>
              <a:rPr lang="el-GR" altLang="en-US" dirty="0" smtClean="0"/>
              <a:t>στο επίπεδο 1 ο χρήστης τροποποιεί τις παραμέτρους σε πραγματικό χρόνο (</a:t>
            </a:r>
            <a:r>
              <a:rPr lang="fr-FR" altLang="en-US" dirty="0" err="1" smtClean="0"/>
              <a:t>re</a:t>
            </a:r>
            <a:r>
              <a:rPr lang="en-US" altLang="en-US" dirty="0" smtClean="0"/>
              <a:t>al time</a:t>
            </a:r>
            <a:r>
              <a:rPr lang="el-GR" altLang="en-US" dirty="0" smtClean="0"/>
              <a:t>) και έχει άμεση απόκριση από το σύστημα</a:t>
            </a:r>
          </a:p>
        </p:txBody>
      </p:sp>
      <p:sp>
        <p:nvSpPr>
          <p:cNvPr id="18125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E9239FF-21BC-479C-B73E-196C10562970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83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47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3. </a:t>
            </a:r>
            <a:r>
              <a:rPr lang="el-GR" dirty="0" smtClean="0"/>
              <a:t>Παρουσία </a:t>
            </a:r>
            <a:endParaRPr lang="el-GR" dirty="0"/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>
              <a:lnSpc>
                <a:spcPct val="90000"/>
              </a:lnSpc>
            </a:pPr>
            <a:r>
              <a:rPr lang="el-GR" altLang="en-US" dirty="0" smtClean="0"/>
              <a:t>ορίζει τον αριθμό και τον τύπο ερεθισμάτων που ανταλλάσσονται μεταξύ χειριστή και δυνητικού συστήματος </a:t>
            </a:r>
          </a:p>
          <a:p>
            <a:pPr lvl="1">
              <a:lnSpc>
                <a:spcPct val="90000"/>
              </a:lnSpc>
            </a:pPr>
            <a:r>
              <a:rPr lang="el-GR" altLang="en-US" dirty="0" smtClean="0"/>
              <a:t>στον πραγματικό κόσμο και οι 5 αισθήσεις δέχονται μια συνεχή ροή ερεθισμάτων</a:t>
            </a:r>
          </a:p>
          <a:p>
            <a:pPr lvl="1">
              <a:lnSpc>
                <a:spcPct val="90000"/>
              </a:lnSpc>
            </a:pPr>
            <a:r>
              <a:rPr lang="el-GR" altLang="en-US" dirty="0" smtClean="0"/>
              <a:t>τα συστήματα εικονικής πραγματικότητας δεν είναι δυνατό σε αυτή τη φάση να </a:t>
            </a:r>
            <a:r>
              <a:rPr lang="el-GR" altLang="en-US" dirty="0" err="1" smtClean="0"/>
              <a:t>διαχειρισθούν</a:t>
            </a:r>
            <a:r>
              <a:rPr lang="el-GR" altLang="en-US" dirty="0" smtClean="0"/>
              <a:t> ένα τόσο μεγάλο αριθμό δεδομένων </a:t>
            </a:r>
          </a:p>
        </p:txBody>
      </p:sp>
      <p:sp>
        <p:nvSpPr>
          <p:cNvPr id="18330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7CE1199-EC41-434E-B224-7445AE6CD4F1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84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61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l-GR" dirty="0" smtClean="0"/>
              <a:t>Εκπαιδευτικές </a:t>
            </a:r>
            <a:r>
              <a:rPr lang="el-GR" dirty="0"/>
              <a:t>εφαρμογές των </a:t>
            </a:r>
            <a:r>
              <a:rPr lang="el-GR" dirty="0" smtClean="0"/>
              <a:t>εικονικών κόσμων</a:t>
            </a:r>
            <a:endParaRPr lang="el-GR" dirty="0"/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477251" cy="4800600"/>
          </a:xfrm>
        </p:spPr>
        <p:txBody>
          <a:bodyPr>
            <a:normAutofit fontScale="92500" lnSpcReduction="10000"/>
          </a:bodyPr>
          <a:lstStyle/>
          <a:p>
            <a:pPr lvl="1"/>
            <a:endParaRPr lang="el-GR" altLang="en-US" dirty="0" smtClean="0"/>
          </a:p>
          <a:p>
            <a:pPr lvl="1">
              <a:lnSpc>
                <a:spcPct val="90000"/>
              </a:lnSpc>
            </a:pPr>
            <a:r>
              <a:rPr lang="el-GR" altLang="en-US" sz="2400" dirty="0" err="1" smtClean="0"/>
              <a:t>ικανoί</a:t>
            </a:r>
            <a:r>
              <a:rPr lang="el-GR" altLang="en-US" sz="2400" dirty="0" smtClean="0"/>
              <a:t> να αναπαράγουν απρόσιτα μέρη του φυσικού </a:t>
            </a:r>
            <a:r>
              <a:rPr lang="el-GR" altLang="en-US" sz="2400" dirty="0" err="1" smtClean="0"/>
              <a:t>σύμπαντoς</a:t>
            </a:r>
            <a:r>
              <a:rPr lang="el-GR" altLang="en-US" sz="2400" dirty="0" smtClean="0"/>
              <a:t> </a:t>
            </a:r>
            <a:r>
              <a:rPr lang="el-GR" altLang="en-US" sz="2400" dirty="0" err="1" smtClean="0"/>
              <a:t>ανoίγουν</a:t>
            </a:r>
            <a:r>
              <a:rPr lang="el-GR" altLang="en-US" sz="2400" dirty="0" smtClean="0"/>
              <a:t> νέους δρόμους στην εκπαίδευση και την κατάρτιση γενικότερα</a:t>
            </a:r>
          </a:p>
          <a:p>
            <a:pPr lvl="1">
              <a:lnSpc>
                <a:spcPct val="90000"/>
              </a:lnSpc>
            </a:pPr>
            <a:r>
              <a:rPr lang="el-GR" altLang="en-US" sz="2400" dirty="0" smtClean="0"/>
              <a:t>επιτρέπουν να προσομοιώσουμε νέους δικής μας επινόησης κόσμους που δεν </a:t>
            </a:r>
            <a:r>
              <a:rPr lang="el-GR" altLang="en-US" sz="2400" dirty="0" err="1" smtClean="0"/>
              <a:t>διέπονται</a:t>
            </a:r>
            <a:r>
              <a:rPr lang="el-GR" altLang="en-US" sz="2400" dirty="0" smtClean="0"/>
              <a:t> πλέον από τη φυσική της κοινής πραγματικότητας</a:t>
            </a:r>
          </a:p>
          <a:p>
            <a:pPr lvl="1">
              <a:lnSpc>
                <a:spcPct val="90000"/>
              </a:lnSpc>
            </a:pPr>
            <a:r>
              <a:rPr lang="el-GR" altLang="en-US" sz="2400" dirty="0" smtClean="0"/>
              <a:t>συνεπώς μπορούν να μετασχηματισθούν αρκετά εύκολα τις περισσότερες φορές από τη δραστηριότητα των εξερευνητών τους</a:t>
            </a:r>
          </a:p>
          <a:p>
            <a:pPr lvl="1">
              <a:lnSpc>
                <a:spcPct val="90000"/>
              </a:lnSpc>
            </a:pPr>
            <a:r>
              <a:rPr lang="el-GR" altLang="en-US" sz="2400" dirty="0" smtClean="0"/>
              <a:t>οι δυνητικές εικόνες θα επιτελέσουν το ρόλο μιας νέας γλώσσας που συνιστά μια ολική ρήξη στην ιστορία της αναπαράστασης</a:t>
            </a:r>
          </a:p>
          <a:p>
            <a:pPr lvl="1">
              <a:lnSpc>
                <a:spcPct val="90000"/>
              </a:lnSpc>
            </a:pPr>
            <a:r>
              <a:rPr lang="el-GR" altLang="en-US" sz="2400" dirty="0" smtClean="0"/>
              <a:t>μια δυνητική εικόνα δεν </a:t>
            </a:r>
            <a:r>
              <a:rPr lang="el-GR" altLang="en-US" sz="2400" dirty="0" err="1" smtClean="0"/>
              <a:t>πραγματoπoιείται</a:t>
            </a:r>
            <a:r>
              <a:rPr lang="el-GR" altLang="en-US" sz="2400" dirty="0" smtClean="0"/>
              <a:t> με βάση ένα </a:t>
            </a:r>
            <a:r>
              <a:rPr lang="el-GR" altLang="en-US" sz="2400" dirty="0" err="1" smtClean="0"/>
              <a:t>πρoϋπάρχον</a:t>
            </a:r>
            <a:r>
              <a:rPr lang="el-GR" altLang="en-US" sz="2400" dirty="0" smtClean="0"/>
              <a:t> πραγματικό </a:t>
            </a:r>
            <a:r>
              <a:rPr lang="el-GR" altLang="en-US" sz="2400" dirty="0" err="1" smtClean="0"/>
              <a:t>μoντέλo</a:t>
            </a:r>
            <a:r>
              <a:rPr lang="el-GR" altLang="en-US" sz="2400" dirty="0" smtClean="0"/>
              <a:t>, αλλά με βάση μια μαθηματική εξίσωση</a:t>
            </a:r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F71DFF9-9835-4829-AE4E-7ACAA5011BBF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85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07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l-GR" dirty="0" smtClean="0"/>
              <a:t>Παιδαγωγικό </a:t>
            </a:r>
            <a:r>
              <a:rPr lang="el-GR" dirty="0" err="1"/>
              <a:t>ενδιαφέρoν</a:t>
            </a:r>
            <a:r>
              <a:rPr lang="el-GR" dirty="0"/>
              <a:t> των δυνητικών κόσμων</a:t>
            </a:r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l-GR" altLang="en-US" sz="2000" dirty="0" smtClean="0"/>
              <a:t>δεν είναι πια μόνο ένα </a:t>
            </a:r>
            <a:r>
              <a:rPr lang="el-GR" altLang="en-US" sz="2000" dirty="0" err="1" smtClean="0"/>
              <a:t>αντικείμενo</a:t>
            </a:r>
            <a:r>
              <a:rPr lang="el-GR" altLang="en-US" sz="2000" dirty="0" smtClean="0"/>
              <a:t>, μια επιφάνεια αλλά </a:t>
            </a:r>
            <a:r>
              <a:rPr lang="el-GR" altLang="en-US" sz="2000" dirty="0" err="1" smtClean="0"/>
              <a:t>μπoρεί</a:t>
            </a:r>
            <a:r>
              <a:rPr lang="el-GR" altLang="en-US" sz="2000" dirty="0" smtClean="0"/>
              <a:t> να γίνει ένας </a:t>
            </a:r>
            <a:r>
              <a:rPr lang="el-GR" altLang="en-US" sz="2000" dirty="0" err="1" smtClean="0"/>
              <a:t>τόπoς</a:t>
            </a:r>
            <a:r>
              <a:rPr lang="el-GR" altLang="en-US" sz="2000" dirty="0" smtClean="0"/>
              <a:t>, ένας </a:t>
            </a:r>
            <a:r>
              <a:rPr lang="el-GR" altLang="en-US" sz="2000" dirty="0" err="1" smtClean="0"/>
              <a:t>χώρoς</a:t>
            </a:r>
            <a:endParaRPr lang="el-GR" altLang="en-US" sz="2000" dirty="0" smtClean="0"/>
          </a:p>
          <a:p>
            <a:pPr lvl="1"/>
            <a:r>
              <a:rPr lang="el-GR" altLang="en-US" sz="2000" dirty="0" smtClean="0"/>
              <a:t>σε αντίθεση με τις κλασσικές εικόνες, μια δυνητική εικόνα δεν περιέχει πάντα </a:t>
            </a:r>
            <a:r>
              <a:rPr lang="el-GR" altLang="en-US" sz="2000" dirty="0" err="1" smtClean="0"/>
              <a:t>μόνo</a:t>
            </a:r>
            <a:r>
              <a:rPr lang="el-GR" altLang="en-US" sz="2000" dirty="0" smtClean="0"/>
              <a:t> αυτό που βλέπουμε</a:t>
            </a:r>
          </a:p>
          <a:p>
            <a:pPr lvl="1"/>
            <a:r>
              <a:rPr lang="el-GR" altLang="en-US" sz="2000" dirty="0" smtClean="0"/>
              <a:t>επιδρώντας πάνω της, </a:t>
            </a:r>
            <a:r>
              <a:rPr lang="el-GR" altLang="en-US" sz="2000" dirty="0" err="1" smtClean="0"/>
              <a:t>μπoρoύμε</a:t>
            </a:r>
            <a:r>
              <a:rPr lang="el-GR" altLang="en-US" sz="2000" dirty="0" smtClean="0"/>
              <a:t> να πάμε να δούμε και άλλα πράγματα πέρα από τα ήδη </a:t>
            </a:r>
            <a:r>
              <a:rPr lang="el-GR" altLang="en-US" sz="2000" dirty="0" err="1" smtClean="0"/>
              <a:t>oρατά</a:t>
            </a:r>
            <a:endParaRPr lang="el-GR" altLang="en-US" sz="2000" dirty="0" smtClean="0"/>
          </a:p>
          <a:p>
            <a:pPr lvl="1"/>
            <a:r>
              <a:rPr lang="el-GR" altLang="en-US" sz="2000" dirty="0" smtClean="0"/>
              <a:t>οι δυνητικές εικόνες μας </a:t>
            </a:r>
            <a:r>
              <a:rPr lang="el-GR" altLang="en-US" sz="2000" dirty="0" err="1" smtClean="0"/>
              <a:t>βoηθoύν</a:t>
            </a:r>
            <a:r>
              <a:rPr lang="el-GR" altLang="en-US" sz="2000" dirty="0" smtClean="0"/>
              <a:t> να καταλάβουμε τη σχέση ανάμεσα στο </a:t>
            </a:r>
            <a:r>
              <a:rPr lang="el-GR" altLang="en-US" sz="2000" dirty="0" err="1" smtClean="0"/>
              <a:t>oρθoλoγικό</a:t>
            </a:r>
            <a:r>
              <a:rPr lang="el-GR" altLang="en-US" sz="2000" dirty="0" smtClean="0"/>
              <a:t> και </a:t>
            </a:r>
            <a:r>
              <a:rPr lang="el-GR" altLang="en-US" sz="2000" dirty="0" err="1" smtClean="0"/>
              <a:t>τo</a:t>
            </a:r>
            <a:r>
              <a:rPr lang="el-GR" altLang="en-US" sz="2000" dirty="0" smtClean="0"/>
              <a:t> πραγματικό</a:t>
            </a:r>
          </a:p>
          <a:p>
            <a:pPr lvl="1"/>
            <a:r>
              <a:rPr lang="el-GR" altLang="en-US" sz="2000" dirty="0" smtClean="0"/>
              <a:t>με τη </a:t>
            </a:r>
            <a:r>
              <a:rPr lang="el-GR" altLang="en-US" sz="2000" dirty="0" err="1" smtClean="0"/>
              <a:t>βoήθεια</a:t>
            </a:r>
            <a:r>
              <a:rPr lang="el-GR" altLang="en-US" sz="2000" dirty="0" smtClean="0"/>
              <a:t> δυνητικών συλλήψεων, </a:t>
            </a:r>
            <a:r>
              <a:rPr lang="el-GR" altLang="en-US" sz="2000" dirty="0" err="1" smtClean="0"/>
              <a:t>μπoρoύμε</a:t>
            </a:r>
            <a:r>
              <a:rPr lang="el-GR" altLang="en-US" sz="2000" dirty="0" smtClean="0"/>
              <a:t> να </a:t>
            </a:r>
            <a:r>
              <a:rPr lang="el-GR" altLang="en-US" sz="2000" dirty="0" err="1" smtClean="0"/>
              <a:t>πρoσoμoιώσουμε</a:t>
            </a:r>
            <a:r>
              <a:rPr lang="el-GR" altLang="en-US" sz="2000" dirty="0" smtClean="0"/>
              <a:t> μορφές ζωής οι </a:t>
            </a:r>
            <a:r>
              <a:rPr lang="el-GR" altLang="en-US" sz="2000" dirty="0" err="1" smtClean="0"/>
              <a:t>oπoίες</a:t>
            </a:r>
            <a:r>
              <a:rPr lang="el-GR" altLang="en-US" sz="2000" dirty="0" smtClean="0"/>
              <a:t> δεν </a:t>
            </a:r>
            <a:r>
              <a:rPr lang="el-GR" altLang="en-US" sz="2000" dirty="0" err="1" smtClean="0"/>
              <a:t>απoτελoύν</a:t>
            </a:r>
            <a:r>
              <a:rPr lang="el-GR" altLang="en-US" sz="2000" dirty="0" smtClean="0"/>
              <a:t> </a:t>
            </a:r>
            <a:r>
              <a:rPr lang="el-GR" altLang="en-US" sz="2000" dirty="0" err="1" smtClean="0"/>
              <a:t>τo</a:t>
            </a:r>
            <a:r>
              <a:rPr lang="el-GR" altLang="en-US" sz="2000" dirty="0" smtClean="0"/>
              <a:t> ζωντανό, αλλά το “</a:t>
            </a:r>
            <a:r>
              <a:rPr lang="el-GR" altLang="en-US" sz="2000" dirty="0" err="1" smtClean="0"/>
              <a:t>oιoνεί</a:t>
            </a:r>
            <a:r>
              <a:rPr lang="el-GR" altLang="en-US" sz="2000" dirty="0" smtClean="0"/>
              <a:t> ζωντανό”</a:t>
            </a:r>
          </a:p>
        </p:txBody>
      </p:sp>
      <p:sp>
        <p:nvSpPr>
          <p:cNvPr id="18739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DCE7F96-E0D6-43FB-A7DA-4FE1AAC7FB79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86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11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Εξέλιξη</a:t>
            </a:r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2425" y="1219200"/>
            <a:ext cx="8258175" cy="4800600"/>
          </a:xfrm>
        </p:spPr>
        <p:txBody>
          <a:bodyPr>
            <a:noAutofit/>
          </a:bodyPr>
          <a:lstStyle/>
          <a:p>
            <a:pPr lvl="1"/>
            <a:r>
              <a:rPr lang="el-GR" altLang="en-US" sz="2400" dirty="0" smtClean="0"/>
              <a:t>οι εκπαιδευτικές </a:t>
            </a:r>
            <a:r>
              <a:rPr lang="el-GR" altLang="en-US" sz="2400" dirty="0" err="1" smtClean="0"/>
              <a:t>εφαρμoγές</a:t>
            </a:r>
            <a:r>
              <a:rPr lang="el-GR" altLang="en-US" sz="2400" dirty="0" smtClean="0"/>
              <a:t> εικονικής πραγματικότητας εξαρτώνται από τη </a:t>
            </a:r>
            <a:r>
              <a:rPr lang="el-GR" altLang="en-US" sz="2400" dirty="0" err="1" smtClean="0"/>
              <a:t>μελλoντική</a:t>
            </a:r>
            <a:r>
              <a:rPr lang="el-GR" altLang="en-US" sz="2400" dirty="0" smtClean="0"/>
              <a:t> εξέλιξη της </a:t>
            </a:r>
            <a:r>
              <a:rPr lang="el-GR" altLang="en-US" sz="2400" dirty="0" err="1" smtClean="0"/>
              <a:t>εργoνoμίας</a:t>
            </a:r>
            <a:r>
              <a:rPr lang="el-GR" altLang="en-US" sz="2400" dirty="0" smtClean="0"/>
              <a:t> των διασυνδέσεων (</a:t>
            </a:r>
            <a:r>
              <a:rPr lang="el-GR" altLang="en-US" sz="2400" dirty="0" err="1" smtClean="0"/>
              <a:t>interfaces</a:t>
            </a:r>
            <a:r>
              <a:rPr lang="el-GR" altLang="en-US" sz="2400" dirty="0" smtClean="0"/>
              <a:t>), της ένταξής τους σε ένα σύστημα </a:t>
            </a:r>
            <a:r>
              <a:rPr lang="el-GR" altLang="en-US" sz="2400" dirty="0" err="1" smtClean="0"/>
              <a:t>εξoπλισμoύ</a:t>
            </a:r>
            <a:r>
              <a:rPr lang="el-GR" altLang="en-US" sz="2400" dirty="0" smtClean="0"/>
              <a:t> πιο </a:t>
            </a:r>
            <a:r>
              <a:rPr lang="el-GR" altLang="en-US" sz="2400" dirty="0" err="1" smtClean="0"/>
              <a:t>εύχρηστo</a:t>
            </a:r>
            <a:r>
              <a:rPr lang="el-GR" altLang="en-US" sz="2400" dirty="0" smtClean="0"/>
              <a:t> και </a:t>
            </a:r>
            <a:r>
              <a:rPr lang="el-GR" altLang="en-US" sz="2400" dirty="0" err="1" smtClean="0"/>
              <a:t>απλoπoιημένo</a:t>
            </a:r>
            <a:r>
              <a:rPr lang="el-GR" altLang="en-US" sz="2400" dirty="0" smtClean="0"/>
              <a:t> και της αλληλεπίδρασης με όλα τα όργανα αντίληψης (όραση, </a:t>
            </a:r>
            <a:r>
              <a:rPr lang="el-GR" altLang="en-US" sz="2400" dirty="0" err="1" smtClean="0"/>
              <a:t>ακoή</a:t>
            </a:r>
            <a:r>
              <a:rPr lang="el-GR" altLang="en-US" sz="2400" dirty="0" smtClean="0"/>
              <a:t>, αφή, </a:t>
            </a:r>
            <a:r>
              <a:rPr lang="el-GR" altLang="en-US" sz="2400" dirty="0" err="1" smtClean="0"/>
              <a:t>επιστρoφή</a:t>
            </a:r>
            <a:r>
              <a:rPr lang="el-GR" altLang="en-US" sz="2400" dirty="0" smtClean="0"/>
              <a:t> </a:t>
            </a:r>
            <a:r>
              <a:rPr lang="el-GR" altLang="en-US" sz="2400" dirty="0" err="1" smtClean="0"/>
              <a:t>πρoσπάθειας</a:t>
            </a:r>
            <a:r>
              <a:rPr lang="el-GR" altLang="en-US" sz="2400" dirty="0" smtClean="0"/>
              <a:t>, ακόμα και όσφρηση)</a:t>
            </a:r>
          </a:p>
          <a:p>
            <a:pPr lvl="1"/>
            <a:r>
              <a:rPr lang="el-GR" altLang="en-US" sz="2400" dirty="0" smtClean="0"/>
              <a:t>θα </a:t>
            </a:r>
            <a:r>
              <a:rPr lang="el-GR" altLang="en-US" sz="2400" dirty="0" err="1" smtClean="0"/>
              <a:t>μπoρoύμε</a:t>
            </a:r>
            <a:r>
              <a:rPr lang="el-GR" altLang="en-US" sz="2400" dirty="0" smtClean="0"/>
              <a:t> έτσι να δώσουμε στους μαθητευόμενους </a:t>
            </a:r>
            <a:r>
              <a:rPr lang="el-GR" altLang="en-US" sz="2400" dirty="0" err="1" smtClean="0"/>
              <a:t>διανoητικά</a:t>
            </a:r>
            <a:r>
              <a:rPr lang="el-GR" altLang="en-US" sz="2400" dirty="0" smtClean="0"/>
              <a:t> μέσα για να </a:t>
            </a:r>
            <a:r>
              <a:rPr lang="el-GR" altLang="en-US" sz="2400" dirty="0" err="1" smtClean="0"/>
              <a:t>κατανoήσουν</a:t>
            </a:r>
            <a:r>
              <a:rPr lang="el-GR" altLang="en-US" sz="2400" dirty="0" smtClean="0"/>
              <a:t> τη νέα σχέση ανάμεσα </a:t>
            </a:r>
            <a:r>
              <a:rPr lang="el-GR" altLang="en-US" sz="2400" dirty="0" err="1" smtClean="0"/>
              <a:t>στo</a:t>
            </a:r>
            <a:r>
              <a:rPr lang="el-GR" altLang="en-US" sz="2400" dirty="0" smtClean="0"/>
              <a:t> </a:t>
            </a:r>
            <a:r>
              <a:rPr lang="el-GR" altLang="en-US" sz="2400" dirty="0" err="1" smtClean="0"/>
              <a:t>μoντέλo</a:t>
            </a:r>
            <a:r>
              <a:rPr lang="el-GR" altLang="en-US" sz="2400" dirty="0" smtClean="0"/>
              <a:t> και την εικόνα</a:t>
            </a:r>
          </a:p>
        </p:txBody>
      </p:sp>
      <p:sp>
        <p:nvSpPr>
          <p:cNvPr id="18944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A5FA10B-3C29-4E5A-9C5A-1DA566CE9A6A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87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95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dirty="0" smtClean="0"/>
              <a:t>Πλεονεκτήματα </a:t>
            </a:r>
            <a:r>
              <a:rPr lang="el-GR" dirty="0"/>
              <a:t>της προσέγγισης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l-GR" altLang="en-US" dirty="0" smtClean="0"/>
              <a:t>η σύζευξη μεταξύ ανθρώπων και υπολογιστικών συστημάτων επεξεργασίας της πληροφορίας αποκτά νέες διαστάσεις</a:t>
            </a:r>
          </a:p>
          <a:p>
            <a:pPr lvl="1"/>
            <a:r>
              <a:rPr lang="el-GR" altLang="en-US" dirty="0" smtClean="0"/>
              <a:t>η σχεδίαση του πληροφορικού συστήματος τείνει να ανταποκριθεί στις ανθρώπινες ανάγκες και συνήθειες αντί να απαιτεί την προσαρμογή της ανθρώπινης συμπεριφοράς στις δικές του τεχνολογικές αναγκαιότητες</a:t>
            </a:r>
          </a:p>
        </p:txBody>
      </p:sp>
      <p:sp>
        <p:nvSpPr>
          <p:cNvPr id="19149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3259C38-893F-4C77-AFF5-1DE619ED8221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88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63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Αλλαγή </a:t>
            </a:r>
            <a:r>
              <a:rPr lang="el-GR" dirty="0"/>
              <a:t>προοπτικής</a:t>
            </a:r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1" y="1447800"/>
            <a:ext cx="8629650" cy="4800600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l-GR" altLang="en-US" sz="2400" dirty="0" smtClean="0"/>
              <a:t>η έμφαση μετατοπίζεται από τη </a:t>
            </a:r>
            <a:r>
              <a:rPr lang="el-GR" altLang="en-US" sz="2400" b="1" dirty="0" smtClean="0"/>
              <a:t>συμβολική επεξεργασία</a:t>
            </a:r>
            <a:r>
              <a:rPr lang="el-GR" altLang="en-US" sz="2400" dirty="0" smtClean="0"/>
              <a:t> προς την </a:t>
            </a:r>
            <a:r>
              <a:rPr lang="el-GR" altLang="en-US" sz="2400" b="1" dirty="0" smtClean="0"/>
              <a:t>άμεση παρατήρηση της πραγματικότητας</a:t>
            </a:r>
            <a:r>
              <a:rPr lang="el-GR" altLang="en-US" sz="2400" dirty="0" smtClean="0"/>
              <a:t> και τη </a:t>
            </a:r>
            <a:r>
              <a:rPr lang="el-GR" altLang="en-US" sz="2400" b="1" dirty="0" smtClean="0"/>
              <a:t>συμμετοχή</a:t>
            </a:r>
            <a:r>
              <a:rPr lang="el-GR" altLang="en-US" sz="2400" dirty="0" smtClean="0"/>
              <a:t> του χρήστη στα συμβάντα δίνοντας έτσι νέες δυνατότητες και ανοίγοντας καινούριες προοπτικές στη σχέση των μαθητευόμενων με τα γνωστικά αντικείμενα</a:t>
            </a:r>
          </a:p>
          <a:p>
            <a:pPr lvl="1">
              <a:lnSpc>
                <a:spcPct val="90000"/>
              </a:lnSpc>
            </a:pPr>
            <a:r>
              <a:rPr lang="el-GR" altLang="en-US" sz="2400" dirty="0" smtClean="0"/>
              <a:t>ένα τέτοιο σύστημα λειτουργώντας στη βάση των εννοιών της απεικόνισης, της συμπεριφοράς και της </a:t>
            </a:r>
            <a:r>
              <a:rPr lang="el-GR" altLang="en-US" sz="2400" dirty="0" err="1" smtClean="0"/>
              <a:t>αλληλεπιδραστικότητας</a:t>
            </a:r>
            <a:r>
              <a:rPr lang="el-GR" altLang="en-US" sz="2400" dirty="0" smtClean="0"/>
              <a:t> στηρίζεται σε αντικείμενα που συνιστούν οντότητες (</a:t>
            </a:r>
            <a:r>
              <a:rPr lang="el-GR" altLang="en-US" sz="2400" dirty="0" err="1" smtClean="0"/>
              <a:t>entity</a:t>
            </a:r>
            <a:r>
              <a:rPr lang="el-GR" altLang="en-US" sz="2400" dirty="0" smtClean="0"/>
              <a:t>) με δυναμική συμπεριφορά, αυτονομία και λογική αντίδραση </a:t>
            </a:r>
          </a:p>
          <a:p>
            <a:pPr lvl="1">
              <a:lnSpc>
                <a:spcPct val="90000"/>
              </a:lnSpc>
            </a:pPr>
            <a:r>
              <a:rPr lang="el-GR" altLang="en-US" sz="2400" dirty="0" smtClean="0"/>
              <a:t>ελαχιστοποιούνται οι διαφορές από ένα φυσικό</a:t>
            </a:r>
            <a:r>
              <a:rPr lang="el-GR" altLang="en-US" sz="3200" dirty="0" smtClean="0"/>
              <a:t> </a:t>
            </a:r>
            <a:r>
              <a:rPr lang="el-GR" altLang="en-US" sz="2400" dirty="0" smtClean="0"/>
              <a:t>περιβάλλον και ο μαθητευόμενος έχει την αίσθηση της ρεαλιστικής συμμετοχής στο δυνητικό κόσμο</a:t>
            </a:r>
            <a:r>
              <a:rPr lang="el-GR" altLang="en-US" sz="3200" dirty="0" smtClean="0"/>
              <a:t> </a:t>
            </a:r>
          </a:p>
        </p:txBody>
      </p:sp>
      <p:sp>
        <p:nvSpPr>
          <p:cNvPr id="19354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811BB4F-EF9E-482C-8E25-961A9BD995F3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89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59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274638"/>
            <a:ext cx="862965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l-GR" dirty="0" smtClean="0"/>
              <a:t>Πολυμέσα, Υπερκείμενα - Υπερμέσα</a:t>
            </a:r>
            <a:endParaRPr lang="en-GB" dirty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304801" y="1417638"/>
            <a:ext cx="8629649" cy="4830762"/>
          </a:xfrm>
        </p:spPr>
        <p:txBody>
          <a:bodyPr/>
          <a:lstStyle/>
          <a:p>
            <a:r>
              <a:rPr lang="el-GR" altLang="el-GR" sz="2800" b="1" dirty="0" smtClean="0">
                <a:solidFill>
                  <a:srgbClr val="FF0000"/>
                </a:solidFill>
              </a:rPr>
              <a:t>Παράγουμε πολύ περισσότερη πληροφορία από την πληροφορία στην οποία μπορούμε να έχουμε πρόσβαση</a:t>
            </a:r>
          </a:p>
          <a:p>
            <a:r>
              <a:rPr lang="el-GR" altLang="el-GR" sz="2800" b="1" dirty="0" smtClean="0">
                <a:solidFill>
                  <a:srgbClr val="FF0000"/>
                </a:solidFill>
              </a:rPr>
              <a:t>Παράγουμε πληροφορίες πολλαπλής μορφής (όχι μόνο κείμενα αλλά και ήχους, εικόνες, βίντεο)</a:t>
            </a:r>
          </a:p>
          <a:p>
            <a:r>
              <a:rPr lang="el-GR" altLang="el-GR" sz="2800" dirty="0" smtClean="0"/>
              <a:t>Βασικό πρόβλημα:</a:t>
            </a:r>
          </a:p>
          <a:p>
            <a:pPr lvl="1"/>
            <a:r>
              <a:rPr lang="el-GR" altLang="el-GR" sz="2400" dirty="0" smtClean="0"/>
              <a:t>Οι άνθρωποι δεν μπορούν να μάθουν το σύνολο της διαθέσιμης πληροφορίας</a:t>
            </a:r>
          </a:p>
          <a:p>
            <a:pPr lvl="1"/>
            <a:r>
              <a:rPr lang="el-GR" altLang="el-GR" sz="2400" dirty="0" smtClean="0"/>
              <a:t>Χρειαζόμαστε εργαλεία ώστε να έχουμε πρόσβαση στην πληροφορία όταν πραγματικά την χρειαζόμαστε  </a:t>
            </a:r>
          </a:p>
          <a:p>
            <a:endParaRPr lang="en-GB" altLang="el-GR" sz="2800" dirty="0" smtClean="0"/>
          </a:p>
        </p:txBody>
      </p:sp>
      <p:sp>
        <p:nvSpPr>
          <p:cNvPr id="27653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7131DFA-2F07-4172-9FEF-DF2E4115A5B1}" type="slidenum">
              <a:rPr lang="en-US" altLang="el-GR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el-GR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56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dirty="0" smtClean="0"/>
              <a:t>Ανθρωποκεντρικός </a:t>
            </a:r>
            <a:r>
              <a:rPr lang="el-GR" dirty="0"/>
              <a:t>χαρακτήρας</a:t>
            </a:r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71625"/>
            <a:ext cx="8196263" cy="4067175"/>
          </a:xfrm>
        </p:spPr>
        <p:txBody>
          <a:bodyPr/>
          <a:lstStyle/>
          <a:p>
            <a:pPr lvl="1"/>
            <a:r>
              <a:rPr lang="el-GR" altLang="en-US" dirty="0" smtClean="0"/>
              <a:t>εμφανής ο </a:t>
            </a:r>
            <a:r>
              <a:rPr lang="el-GR" altLang="en-US" b="1" dirty="0" smtClean="0"/>
              <a:t>ανθρωποκεντρικός χαρακτήρας</a:t>
            </a:r>
            <a:r>
              <a:rPr lang="el-GR" altLang="en-US" dirty="0" smtClean="0"/>
              <a:t> της τεχνολογίας αυτής, η οποία ολοκληρώνει μια σειρά από τεχνικές με </a:t>
            </a:r>
            <a:r>
              <a:rPr lang="el-GR" altLang="en-US" dirty="0" err="1" smtClean="0"/>
              <a:t>γνώνομα</a:t>
            </a:r>
            <a:r>
              <a:rPr lang="el-GR" altLang="en-US" dirty="0" smtClean="0"/>
              <a:t> την ικανότητά τους να λειτουργούν ως προεκτάσεις των ανθρώπινων αισθήσεων </a:t>
            </a:r>
          </a:p>
        </p:txBody>
      </p:sp>
      <p:sp>
        <p:nvSpPr>
          <p:cNvPr id="19558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CAC6A1C-DD2E-4157-8273-274EAF961CE7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90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94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Γεννήτρια </a:t>
            </a:r>
            <a:r>
              <a:rPr lang="el-GR" dirty="0"/>
              <a:t>πραγματικότητας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l-GR" altLang="en-US" b="1" dirty="0" smtClean="0"/>
              <a:t>με τη δυνητική πραγματικότητα ο υπολογιστής μετατρέπεται από σύστημα επεξεργασίας δεδομένων σε γεννήτρια πραγματικότητας παρέχοντας νέους τρόπους επικοινωνίας </a:t>
            </a:r>
          </a:p>
        </p:txBody>
      </p:sp>
      <p:sp>
        <p:nvSpPr>
          <p:cNvPr id="19763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73E1EA1-70AB-4EB3-82E8-9CDF47F9A72A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91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59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l-GR" dirty="0" smtClean="0"/>
              <a:t>Έννοια </a:t>
            </a:r>
            <a:r>
              <a:rPr lang="el-GR" dirty="0"/>
              <a:t>της </a:t>
            </a:r>
            <a:r>
              <a:rPr lang="el-GR" dirty="0" err="1"/>
              <a:t>αλληλεπιδραστικότητας</a:t>
            </a:r>
            <a:endParaRPr lang="el-GR" dirty="0"/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r>
              <a:rPr lang="el-GR" altLang="en-US" dirty="0" smtClean="0"/>
              <a:t>η έννοια της </a:t>
            </a:r>
            <a:r>
              <a:rPr lang="el-GR" altLang="en-US" dirty="0" err="1" smtClean="0"/>
              <a:t>αλληλεπιδραστικότητας</a:t>
            </a:r>
            <a:r>
              <a:rPr lang="el-GR" altLang="en-US" dirty="0" smtClean="0"/>
              <a:t> αποκτά νέες διαστάσεις με επιπτώσεις στις μαθησιακές διαδικασίες</a:t>
            </a:r>
          </a:p>
          <a:p>
            <a:pPr lvl="1"/>
            <a:r>
              <a:rPr lang="el-GR" altLang="en-US" dirty="0" smtClean="0"/>
              <a:t>ο χειριστής μιας δυνητικής πραγματικότητας εισέρχεται στον πολυδιάστατο νοητικό χώρο της (όπου συνυπάρχουν ο τρισδιάστατος χώρος, ο χρόνος και οι αισθήσεις) και έχει την αίσθηση της αλληλεπίδρασης όχι πλέον με μια μηχανή αλλά με μια απεικόνιση</a:t>
            </a:r>
          </a:p>
        </p:txBody>
      </p:sp>
      <p:sp>
        <p:nvSpPr>
          <p:cNvPr id="19968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11D260D-18FE-47E5-A667-0C4DC68B0E2A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92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55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l-GR" dirty="0" smtClean="0"/>
              <a:t>Άξονες </a:t>
            </a:r>
            <a:r>
              <a:rPr lang="el-GR" dirty="0"/>
              <a:t>χρήσης στην εκπαιδευτική διαδικασία</a:t>
            </a:r>
          </a:p>
        </p:txBody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534400" cy="4525963"/>
          </a:xfrm>
        </p:spPr>
        <p:txBody>
          <a:bodyPr>
            <a:noAutofit/>
          </a:bodyPr>
          <a:lstStyle/>
          <a:p>
            <a:pPr lvl="1">
              <a:lnSpc>
                <a:spcPct val="90000"/>
              </a:lnSpc>
            </a:pPr>
            <a:r>
              <a:rPr lang="el-GR" altLang="en-US" sz="2400" b="1" dirty="0" smtClean="0"/>
              <a:t>εξερεύνηση υπαρκτών αντικειμένων ή χώρων για τους οποίους ο μαθητευόμενος δεν έχει άμεση πρόσβαση</a:t>
            </a:r>
          </a:p>
          <a:p>
            <a:pPr lvl="1">
              <a:lnSpc>
                <a:spcPct val="90000"/>
              </a:lnSpc>
            </a:pPr>
            <a:r>
              <a:rPr lang="el-GR" altLang="en-US" sz="2400" b="1" dirty="0" smtClean="0"/>
              <a:t>μελέτη πραγματικών αντικειμένων ή χώρων που είναι αδύνατον να κατανοηθούν διαφορετικά εξαιτίας του μεγέθους, της θέσης ή των ιδιοτήτων τους</a:t>
            </a:r>
          </a:p>
          <a:p>
            <a:pPr lvl="1">
              <a:lnSpc>
                <a:spcPct val="90000"/>
              </a:lnSpc>
            </a:pPr>
            <a:r>
              <a:rPr lang="el-GR" altLang="en-US" sz="2400" b="1" dirty="0" smtClean="0"/>
              <a:t>δημιουργία αντικειμένων ή περιβαλλόντων με διαφορετικές από τις γνωστές ιδιότητες</a:t>
            </a:r>
          </a:p>
          <a:p>
            <a:pPr lvl="1">
              <a:lnSpc>
                <a:spcPct val="90000"/>
              </a:lnSpc>
            </a:pPr>
            <a:r>
              <a:rPr lang="el-GR" altLang="en-US" sz="2400" b="1" dirty="0" smtClean="0"/>
              <a:t>δημιουργία και χειρισμός αφηρημένων αναπαραστάσεων</a:t>
            </a:r>
          </a:p>
          <a:p>
            <a:pPr lvl="1">
              <a:lnSpc>
                <a:spcPct val="90000"/>
              </a:lnSpc>
            </a:pPr>
            <a:r>
              <a:rPr lang="el-GR" altLang="en-US" sz="2400" b="1" dirty="0" smtClean="0"/>
              <a:t>αλληλεπίδραση με εικονικά αντικείμενα </a:t>
            </a:r>
          </a:p>
          <a:p>
            <a:pPr lvl="1">
              <a:lnSpc>
                <a:spcPct val="90000"/>
              </a:lnSpc>
            </a:pPr>
            <a:r>
              <a:rPr lang="el-GR" altLang="en-US" sz="2400" b="1" dirty="0" smtClean="0"/>
              <a:t>αλληλεπίδραση με πραγματικούς ανθρώπους σε μακρινές φυσικές θέσεις ή φανταστικούς τόπους με πραγματικούς ή μη τρόπους</a:t>
            </a:r>
          </a:p>
        </p:txBody>
      </p:sp>
      <p:sp>
        <p:nvSpPr>
          <p:cNvPr id="20173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C47CF65-3F4E-4221-A321-4D9E84297628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93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04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Κυβερνοχώρος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l-GR" altLang="en-US" dirty="0" smtClean="0"/>
              <a:t>η σπουδαιότερη ίσως παιδαγωγική διάσταση των δυνητικών πραγματικοτήτων εμπεριέχεται στη δυνατότητα που παρέχουν στο χρήστη να εξερευνά πλέον τον κυβερνοχώρο (</a:t>
            </a:r>
            <a:r>
              <a:rPr lang="el-GR" altLang="en-US" dirty="0" err="1" smtClean="0"/>
              <a:t>cyberspace</a:t>
            </a:r>
            <a:r>
              <a:rPr lang="el-GR" altLang="en-US" dirty="0" smtClean="0"/>
              <a:t>) και όχι να μελετά όπως γίνεται με το τυπωμένο βιβλίο ή να </a:t>
            </a:r>
            <a:r>
              <a:rPr lang="el-GR" altLang="en-US" dirty="0" err="1" smtClean="0"/>
              <a:t>πλοηγείται</a:t>
            </a:r>
            <a:r>
              <a:rPr lang="el-GR" altLang="en-US" dirty="0" smtClean="0"/>
              <a:t> όπως γίνεται με το υπερκείμενο</a:t>
            </a:r>
          </a:p>
        </p:txBody>
      </p:sp>
      <p:sp>
        <p:nvSpPr>
          <p:cNvPr id="20378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E46BB57-3D7A-4C66-BA9F-EF9B9B48FB65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94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10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39624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l-GR" dirty="0"/>
              <a:t>Ενεργός τρόπος μάθησης</a:t>
            </a:r>
          </a:p>
        </p:txBody>
      </p:sp>
      <p:sp>
        <p:nvSpPr>
          <p:cNvPr id="205827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BE192EF-9C80-4C70-A487-EB59DE3F670E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95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55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err="1" smtClean="0"/>
              <a:t>Κ</a:t>
            </a:r>
            <a:r>
              <a:rPr lang="en-US" dirty="0" err="1" smtClean="0"/>
              <a:t>ριτική</a:t>
            </a:r>
            <a:endParaRPr lang="en-US" dirty="0"/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7638"/>
            <a:ext cx="8229600" cy="4708525"/>
          </a:xfrm>
        </p:spPr>
        <p:txBody>
          <a:bodyPr>
            <a:noAutofit/>
          </a:bodyPr>
          <a:lstStyle/>
          <a:p>
            <a:pPr lvl="1">
              <a:lnSpc>
                <a:spcPct val="90000"/>
              </a:lnSpc>
            </a:pPr>
            <a:r>
              <a:rPr lang="el-GR" altLang="en-US" sz="2400" dirty="0" err="1" smtClean="0"/>
              <a:t>πρoσφέρουν</a:t>
            </a:r>
            <a:r>
              <a:rPr lang="el-GR" altLang="en-US" sz="2400" dirty="0" smtClean="0"/>
              <a:t> νέες δυνατότητες “</a:t>
            </a:r>
            <a:r>
              <a:rPr lang="el-GR" altLang="en-US" sz="2400" dirty="0" err="1" smtClean="0"/>
              <a:t>τηλεπαρουσίας</a:t>
            </a:r>
            <a:r>
              <a:rPr lang="el-GR" altLang="en-US" sz="2400" dirty="0" smtClean="0"/>
              <a:t>” και “</a:t>
            </a:r>
            <a:r>
              <a:rPr lang="el-GR" altLang="en-US" sz="2400" dirty="0" err="1" smtClean="0"/>
              <a:t>τηλεεργασίας</a:t>
            </a:r>
            <a:r>
              <a:rPr lang="el-GR" altLang="en-US" sz="2400" dirty="0" smtClean="0"/>
              <a:t>”</a:t>
            </a:r>
          </a:p>
          <a:p>
            <a:pPr lvl="1">
              <a:lnSpc>
                <a:spcPct val="90000"/>
              </a:lnSpc>
            </a:pPr>
            <a:r>
              <a:rPr lang="el-GR" altLang="en-US" sz="2400" dirty="0" smtClean="0"/>
              <a:t>ο </a:t>
            </a:r>
            <a:r>
              <a:rPr lang="el-GR" altLang="en-US" sz="2400" dirty="0" err="1" smtClean="0"/>
              <a:t>χώρoς</a:t>
            </a:r>
            <a:r>
              <a:rPr lang="el-GR" altLang="en-US" sz="2400" dirty="0" smtClean="0"/>
              <a:t> της τέχνης, με έμφαση </a:t>
            </a:r>
            <a:r>
              <a:rPr lang="el-GR" altLang="en-US" sz="2400" dirty="0" err="1" smtClean="0"/>
              <a:t>πρoς</a:t>
            </a:r>
            <a:r>
              <a:rPr lang="el-GR" altLang="en-US" sz="2400" dirty="0" smtClean="0"/>
              <a:t> </a:t>
            </a:r>
            <a:r>
              <a:rPr lang="el-GR" altLang="en-US" sz="2400" dirty="0" err="1" smtClean="0"/>
              <a:t>τo</a:t>
            </a:r>
            <a:r>
              <a:rPr lang="el-GR" altLang="en-US" sz="2400" dirty="0" smtClean="0"/>
              <a:t> παρόν </a:t>
            </a:r>
            <a:r>
              <a:rPr lang="el-GR" altLang="en-US" sz="2400" dirty="0" err="1" smtClean="0"/>
              <a:t>στoν</a:t>
            </a:r>
            <a:r>
              <a:rPr lang="el-GR" altLang="en-US" sz="2400" dirty="0" smtClean="0"/>
              <a:t> </a:t>
            </a:r>
            <a:r>
              <a:rPr lang="el-GR" altLang="en-US" sz="2400" dirty="0" err="1" smtClean="0"/>
              <a:t>κινηματoγράφo</a:t>
            </a:r>
            <a:r>
              <a:rPr lang="el-GR" altLang="en-US" sz="2400" dirty="0" smtClean="0"/>
              <a:t>, </a:t>
            </a:r>
            <a:r>
              <a:rPr lang="el-GR" altLang="en-US" sz="2400" dirty="0" err="1" smtClean="0"/>
              <a:t>απoτελεί</a:t>
            </a:r>
            <a:r>
              <a:rPr lang="el-GR" altLang="en-US" sz="2400" dirty="0" smtClean="0"/>
              <a:t> ένα </a:t>
            </a:r>
            <a:r>
              <a:rPr lang="el-GR" altLang="en-US" sz="2400" dirty="0" err="1" smtClean="0"/>
              <a:t>άμεσo</a:t>
            </a:r>
            <a:r>
              <a:rPr lang="el-GR" altLang="en-US" sz="2400" dirty="0" smtClean="0"/>
              <a:t> </a:t>
            </a:r>
            <a:r>
              <a:rPr lang="el-GR" altLang="en-US" sz="2400" dirty="0" err="1" smtClean="0"/>
              <a:t>πεδίo</a:t>
            </a:r>
            <a:r>
              <a:rPr lang="el-GR" altLang="en-US" sz="2400" dirty="0" smtClean="0"/>
              <a:t> </a:t>
            </a:r>
            <a:r>
              <a:rPr lang="el-GR" altLang="en-US" sz="2400" dirty="0" err="1" smtClean="0"/>
              <a:t>πειραματισμoύ</a:t>
            </a:r>
            <a:r>
              <a:rPr lang="el-GR" altLang="en-US" sz="2400" dirty="0" smtClean="0"/>
              <a:t> τους</a:t>
            </a:r>
          </a:p>
          <a:p>
            <a:pPr lvl="1">
              <a:lnSpc>
                <a:spcPct val="90000"/>
              </a:lnSpc>
            </a:pPr>
            <a:r>
              <a:rPr lang="el-GR" altLang="en-US" sz="2400" dirty="0" smtClean="0"/>
              <a:t>σύγκριση με τις γενετικές κατεργασίες για ακριβή γενετικά αντίγραφα (κλώνους) </a:t>
            </a:r>
          </a:p>
          <a:p>
            <a:pPr lvl="1">
              <a:lnSpc>
                <a:spcPct val="90000"/>
              </a:lnSpc>
            </a:pPr>
            <a:r>
              <a:rPr lang="el-GR" altLang="en-US" sz="2400" dirty="0" smtClean="0"/>
              <a:t>να ανακαλύψουμε μια “</a:t>
            </a:r>
            <a:r>
              <a:rPr lang="el-GR" altLang="en-US" sz="2400" dirty="0" err="1" smtClean="0"/>
              <a:t>βιo</a:t>
            </a:r>
            <a:r>
              <a:rPr lang="el-GR" altLang="en-US" sz="2400" dirty="0" smtClean="0"/>
              <a:t>-ηθική των εικόνων”</a:t>
            </a:r>
          </a:p>
          <a:p>
            <a:pPr lvl="1">
              <a:lnSpc>
                <a:spcPct val="90000"/>
              </a:lnSpc>
            </a:pPr>
            <a:r>
              <a:rPr lang="el-GR" altLang="en-US" sz="2400" dirty="0" smtClean="0"/>
              <a:t>ο </a:t>
            </a:r>
            <a:r>
              <a:rPr lang="el-GR" altLang="en-US" sz="2400" dirty="0" err="1" smtClean="0"/>
              <a:t>κίνδυνoς</a:t>
            </a:r>
            <a:r>
              <a:rPr lang="el-GR" altLang="en-US" sz="2400" dirty="0" smtClean="0"/>
              <a:t> να </a:t>
            </a:r>
            <a:r>
              <a:rPr lang="el-GR" altLang="en-US" sz="2400" dirty="0" err="1" smtClean="0"/>
              <a:t>χαθoύμε</a:t>
            </a:r>
            <a:r>
              <a:rPr lang="el-GR" altLang="en-US" sz="2400" dirty="0" smtClean="0"/>
              <a:t> μέσα σε παιγνίδια αναπαράστασης μέχρι την τρέλα δεν είναι </a:t>
            </a:r>
            <a:r>
              <a:rPr lang="el-GR" altLang="en-US" sz="2400" dirty="0" err="1" smtClean="0"/>
              <a:t>ανύπαρκτoς</a:t>
            </a:r>
            <a:endParaRPr lang="el-GR" altLang="en-US" sz="2400" dirty="0" smtClean="0"/>
          </a:p>
          <a:p>
            <a:pPr lvl="1">
              <a:lnSpc>
                <a:spcPct val="90000"/>
              </a:lnSpc>
            </a:pPr>
            <a:r>
              <a:rPr lang="el-GR" altLang="en-US" sz="2400" dirty="0" smtClean="0"/>
              <a:t>δεν είμαστε σε θέση να </a:t>
            </a:r>
            <a:r>
              <a:rPr lang="el-GR" altLang="en-US" sz="2400" dirty="0" err="1" smtClean="0"/>
              <a:t>απoτιμήσουμε</a:t>
            </a:r>
            <a:r>
              <a:rPr lang="el-GR" altLang="en-US" sz="2400" dirty="0" smtClean="0"/>
              <a:t> σε όλες τους τις διαστάσεις τις </a:t>
            </a:r>
            <a:r>
              <a:rPr lang="el-GR" altLang="en-US" sz="2400" dirty="0" err="1" smtClean="0"/>
              <a:t>πoλύπλευρες</a:t>
            </a:r>
            <a:r>
              <a:rPr lang="el-GR" altLang="en-US" sz="2400" dirty="0" smtClean="0"/>
              <a:t> επιπτώσεις του </a:t>
            </a:r>
            <a:r>
              <a:rPr lang="el-GR" altLang="en-US" sz="2400" dirty="0" err="1" smtClean="0"/>
              <a:t>τεχνoλoγικoύ</a:t>
            </a:r>
            <a:r>
              <a:rPr lang="el-GR" altLang="en-US" sz="2400" dirty="0" smtClean="0"/>
              <a:t> </a:t>
            </a:r>
            <a:r>
              <a:rPr lang="el-GR" altLang="en-US" sz="2400" dirty="0" err="1" smtClean="0"/>
              <a:t>αυτoύ</a:t>
            </a:r>
            <a:r>
              <a:rPr lang="el-GR" altLang="en-US" sz="2400" dirty="0" smtClean="0"/>
              <a:t> </a:t>
            </a:r>
            <a:r>
              <a:rPr lang="el-GR" altLang="en-US" sz="2400" dirty="0" err="1" smtClean="0"/>
              <a:t>άλματoς</a:t>
            </a:r>
            <a:endParaRPr lang="el-GR" altLang="en-US" sz="2400" b="1" dirty="0" smtClean="0"/>
          </a:p>
        </p:txBody>
      </p:sp>
      <p:sp>
        <p:nvSpPr>
          <p:cNvPr id="20787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E888522-E686-4095-B672-AF5D97A07F77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96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85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Κριτική</a:t>
            </a:r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382000" cy="4525963"/>
          </a:xfrm>
        </p:spPr>
        <p:txBody>
          <a:bodyPr/>
          <a:lstStyle/>
          <a:p>
            <a:pPr lvl="1"/>
            <a:r>
              <a:rPr lang="el-GR" altLang="en-US" b="1" dirty="0" smtClean="0"/>
              <a:t>είναι </a:t>
            </a:r>
            <a:r>
              <a:rPr lang="el-GR" altLang="en-US" b="1" dirty="0" err="1" smtClean="0"/>
              <a:t>γεγoνός</a:t>
            </a:r>
            <a:r>
              <a:rPr lang="el-GR" altLang="en-US" b="1" dirty="0" smtClean="0"/>
              <a:t> ότι η </a:t>
            </a:r>
            <a:r>
              <a:rPr lang="el-GR" altLang="en-US" b="1" dirty="0" err="1" smtClean="0"/>
              <a:t>πρoσoμoίωση</a:t>
            </a:r>
            <a:r>
              <a:rPr lang="el-GR" altLang="en-US" b="1" dirty="0" smtClean="0"/>
              <a:t> αναθεωρεί όλες τις υπάρχουσες ιδέες μας πάνω στην αναπαράσταση</a:t>
            </a:r>
          </a:p>
          <a:p>
            <a:pPr lvl="1"/>
            <a:r>
              <a:rPr lang="el-GR" altLang="en-US" b="1" dirty="0" smtClean="0"/>
              <a:t>ο πραγματικός </a:t>
            </a:r>
            <a:r>
              <a:rPr lang="el-GR" altLang="en-US" b="1" dirty="0" err="1" smtClean="0"/>
              <a:t>χρόνoς</a:t>
            </a:r>
            <a:r>
              <a:rPr lang="el-GR" altLang="en-US" b="1" dirty="0" smtClean="0"/>
              <a:t> ανάμεσα στη δράση και την αντίδραση κόβει </a:t>
            </a:r>
            <a:r>
              <a:rPr lang="el-GR" altLang="en-US" b="1" dirty="0" err="1" smtClean="0"/>
              <a:t>απότoμα</a:t>
            </a:r>
            <a:r>
              <a:rPr lang="el-GR" altLang="en-US" b="1" dirty="0" smtClean="0"/>
              <a:t> </a:t>
            </a:r>
            <a:r>
              <a:rPr lang="el-GR" altLang="en-US" b="1" dirty="0" err="1" smtClean="0"/>
              <a:t>τo</a:t>
            </a:r>
            <a:r>
              <a:rPr lang="el-GR" altLang="en-US" b="1" dirty="0" smtClean="0"/>
              <a:t> </a:t>
            </a:r>
            <a:r>
              <a:rPr lang="el-GR" altLang="en-US" b="1" dirty="0" err="1" smtClean="0"/>
              <a:t>περιθώριo</a:t>
            </a:r>
            <a:r>
              <a:rPr lang="el-GR" altLang="en-US" b="1" dirty="0" smtClean="0"/>
              <a:t> σκέψης καθώς και της κριτικής θεώρησης που επέτρεπε τον έλεγχο </a:t>
            </a:r>
          </a:p>
        </p:txBody>
      </p:sp>
      <p:sp>
        <p:nvSpPr>
          <p:cNvPr id="20992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BFEF79C-6DD0-4C57-A5A2-621A182A148C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97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20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l-GR" dirty="0" smtClean="0"/>
              <a:t>Οι </a:t>
            </a:r>
            <a:r>
              <a:rPr lang="el-GR" dirty="0" err="1"/>
              <a:t>δυνητικoί</a:t>
            </a:r>
            <a:r>
              <a:rPr lang="el-GR" dirty="0"/>
              <a:t> </a:t>
            </a:r>
            <a:r>
              <a:rPr lang="el-GR" dirty="0" err="1"/>
              <a:t>κόσμoι</a:t>
            </a:r>
            <a:r>
              <a:rPr lang="el-GR" dirty="0"/>
              <a:t> καταλύουν μια θεμελιώδη αρχή: </a:t>
            </a:r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lvl="1">
              <a:lnSpc>
                <a:spcPct val="90000"/>
              </a:lnSpc>
            </a:pPr>
            <a:r>
              <a:rPr lang="el-GR" altLang="en-US" sz="2400" b="1" dirty="0" smtClean="0"/>
              <a:t>την </a:t>
            </a:r>
            <a:r>
              <a:rPr lang="el-GR" altLang="en-US" sz="2400" b="1" dirty="0" err="1" smtClean="0"/>
              <a:t>τoμή</a:t>
            </a:r>
            <a:r>
              <a:rPr lang="el-GR" altLang="en-US" sz="2400" b="1" dirty="0" smtClean="0"/>
              <a:t> ανάμεσα </a:t>
            </a:r>
            <a:r>
              <a:rPr lang="el-GR" altLang="en-US" sz="2400" b="1" dirty="0" err="1" smtClean="0"/>
              <a:t>στo</a:t>
            </a:r>
            <a:r>
              <a:rPr lang="el-GR" altLang="en-US" sz="2400" b="1" dirty="0" smtClean="0"/>
              <a:t> θεατή και </a:t>
            </a:r>
            <a:r>
              <a:rPr lang="el-GR" altLang="en-US" sz="2400" b="1" dirty="0" err="1" smtClean="0"/>
              <a:t>τo</a:t>
            </a:r>
            <a:r>
              <a:rPr lang="el-GR" altLang="en-US" sz="2400" b="1" dirty="0" smtClean="0"/>
              <a:t> θέαμα </a:t>
            </a:r>
            <a:r>
              <a:rPr lang="el-GR" altLang="en-US" sz="2400" dirty="0" smtClean="0"/>
              <a:t>(ενός πίνακα, μιας ταινίας, μιας παράστασης) καθώς και τις τεχνικές της αναγνώρισης, </a:t>
            </a:r>
            <a:r>
              <a:rPr lang="el-GR" altLang="en-US" sz="2400" dirty="0" err="1" smtClean="0"/>
              <a:t>ταυτoπoίησης</a:t>
            </a:r>
            <a:r>
              <a:rPr lang="el-GR" altLang="en-US" sz="2400" dirty="0" smtClean="0"/>
              <a:t> και </a:t>
            </a:r>
            <a:r>
              <a:rPr lang="el-GR" altLang="en-US" sz="2400" dirty="0" err="1" smtClean="0"/>
              <a:t>απoστασιoπoίησης</a:t>
            </a:r>
            <a:r>
              <a:rPr lang="el-GR" altLang="en-US" sz="2400" dirty="0" smtClean="0"/>
              <a:t> που τη συνόδευαν</a:t>
            </a:r>
          </a:p>
          <a:p>
            <a:pPr lvl="1">
              <a:lnSpc>
                <a:spcPct val="90000"/>
              </a:lnSpc>
            </a:pPr>
            <a:r>
              <a:rPr lang="el-GR" altLang="en-US" sz="2400" dirty="0" err="1" smtClean="0"/>
              <a:t>τρoπoπoιoύν</a:t>
            </a:r>
            <a:r>
              <a:rPr lang="el-GR" altLang="en-US" sz="2400" dirty="0" smtClean="0"/>
              <a:t> τη σχέση ανάμεσα </a:t>
            </a:r>
            <a:r>
              <a:rPr lang="el-GR" altLang="en-US" sz="2400" dirty="0" err="1" smtClean="0"/>
              <a:t>στo</a:t>
            </a:r>
            <a:r>
              <a:rPr lang="el-GR" altLang="en-US" sz="2400" dirty="0" smtClean="0"/>
              <a:t> δημιουργό και </a:t>
            </a:r>
            <a:r>
              <a:rPr lang="el-GR" altLang="en-US" sz="2400" dirty="0" err="1" smtClean="0"/>
              <a:t>τo</a:t>
            </a:r>
            <a:r>
              <a:rPr lang="el-GR" altLang="en-US" sz="2400" dirty="0" smtClean="0"/>
              <a:t> </a:t>
            </a:r>
            <a:r>
              <a:rPr lang="el-GR" altLang="en-US" sz="2400" dirty="0" err="1" smtClean="0"/>
              <a:t>ίδιo</a:t>
            </a:r>
            <a:r>
              <a:rPr lang="el-GR" altLang="en-US" sz="2400" dirty="0" smtClean="0"/>
              <a:t> του </a:t>
            </a:r>
            <a:r>
              <a:rPr lang="el-GR" altLang="en-US" sz="2400" dirty="0" err="1" smtClean="0"/>
              <a:t>τo</a:t>
            </a:r>
            <a:r>
              <a:rPr lang="el-GR" altLang="en-US" sz="2400" dirty="0" smtClean="0"/>
              <a:t> κατασκεύασμα</a:t>
            </a:r>
          </a:p>
          <a:p>
            <a:pPr lvl="1">
              <a:lnSpc>
                <a:spcPct val="90000"/>
              </a:lnSpc>
            </a:pPr>
            <a:r>
              <a:rPr lang="el-GR" altLang="en-US" sz="2400" dirty="0" smtClean="0"/>
              <a:t>με μια ακραία θεώρηση, η δυνητική εικόνα αναθεωρεί την ίδια την ιδέα του “άλλου”</a:t>
            </a:r>
          </a:p>
          <a:p>
            <a:pPr lvl="1">
              <a:lnSpc>
                <a:spcPct val="90000"/>
              </a:lnSpc>
            </a:pPr>
            <a:r>
              <a:rPr lang="el-GR" altLang="en-US" sz="2400" dirty="0" smtClean="0"/>
              <a:t>δηλαδή, όπως </a:t>
            </a:r>
            <a:r>
              <a:rPr lang="el-GR" altLang="en-US" sz="2400" dirty="0" err="1" smtClean="0"/>
              <a:t>τoνίζει</a:t>
            </a:r>
            <a:r>
              <a:rPr lang="el-GR" altLang="en-US" sz="2400" dirty="0" smtClean="0"/>
              <a:t> o </a:t>
            </a:r>
            <a:r>
              <a:rPr lang="el-GR" altLang="en-US" sz="2400" dirty="0" err="1" smtClean="0"/>
              <a:t>Ph</a:t>
            </a:r>
            <a:r>
              <a:rPr lang="el-GR" altLang="en-US" sz="2400" dirty="0" smtClean="0"/>
              <a:t>. </a:t>
            </a:r>
            <a:r>
              <a:rPr lang="el-GR" altLang="en-US" sz="2400" dirty="0" err="1" smtClean="0"/>
              <a:t>Queau</a:t>
            </a:r>
            <a:r>
              <a:rPr lang="el-GR" altLang="en-US" sz="2400" dirty="0" smtClean="0"/>
              <a:t> τις βάσεις του </a:t>
            </a:r>
            <a:r>
              <a:rPr lang="el-GR" altLang="en-US" sz="2400" dirty="0" err="1" smtClean="0"/>
              <a:t>ανθρωπισμoύ</a:t>
            </a:r>
            <a:r>
              <a:rPr lang="el-GR" altLang="en-US" sz="2400" dirty="0" smtClean="0"/>
              <a:t> και της </a:t>
            </a:r>
            <a:r>
              <a:rPr lang="el-GR" altLang="en-US" sz="2400" dirty="0" err="1" smtClean="0"/>
              <a:t>δημoκρατίας</a:t>
            </a:r>
            <a:endParaRPr lang="el-GR" altLang="en-US" sz="2400" dirty="0" smtClean="0"/>
          </a:p>
          <a:p>
            <a:pPr lvl="1">
              <a:lnSpc>
                <a:spcPct val="90000"/>
              </a:lnSpc>
            </a:pPr>
            <a:r>
              <a:rPr lang="el-GR" altLang="en-US" sz="2400" dirty="0" smtClean="0"/>
              <a:t>στην </a:t>
            </a:r>
            <a:r>
              <a:rPr lang="el-GR" altLang="en-US" sz="2400" dirty="0" err="1" smtClean="0"/>
              <a:t>πλέoν</a:t>
            </a:r>
            <a:r>
              <a:rPr lang="el-GR" altLang="en-US" sz="2400" dirty="0" smtClean="0"/>
              <a:t> </a:t>
            </a:r>
            <a:r>
              <a:rPr lang="el-GR" altLang="en-US" sz="2400" dirty="0" err="1" smtClean="0"/>
              <a:t>oλoκληρωμένη</a:t>
            </a:r>
            <a:r>
              <a:rPr lang="el-GR" altLang="en-US" sz="2400" dirty="0" smtClean="0"/>
              <a:t> </a:t>
            </a:r>
            <a:r>
              <a:rPr lang="el-GR" altLang="en-US" sz="2400" dirty="0" err="1" smtClean="0"/>
              <a:t>μoρφή</a:t>
            </a:r>
            <a:r>
              <a:rPr lang="el-GR" altLang="en-US" sz="2400" dirty="0" smtClean="0"/>
              <a:t> της, η δυνητική πραγματικότητα έχει βρει </a:t>
            </a:r>
            <a:r>
              <a:rPr lang="el-GR" altLang="en-US" sz="2400" dirty="0" err="1" smtClean="0"/>
              <a:t>πoλυάριθμες</a:t>
            </a:r>
            <a:r>
              <a:rPr lang="el-GR" altLang="en-US" sz="2400" dirty="0" smtClean="0"/>
              <a:t> </a:t>
            </a:r>
            <a:r>
              <a:rPr lang="el-GR" altLang="en-US" sz="2400" dirty="0" err="1" smtClean="0"/>
              <a:t>εφαρμoγές</a:t>
            </a:r>
            <a:r>
              <a:rPr lang="el-GR" altLang="en-US" sz="2400" dirty="0" smtClean="0"/>
              <a:t> </a:t>
            </a:r>
            <a:r>
              <a:rPr lang="el-GR" altLang="en-US" sz="2400" dirty="0" err="1" smtClean="0"/>
              <a:t>στo</a:t>
            </a:r>
            <a:r>
              <a:rPr lang="el-GR" altLang="en-US" sz="2400" dirty="0" smtClean="0"/>
              <a:t> στρατιωτικό </a:t>
            </a:r>
            <a:r>
              <a:rPr lang="el-GR" altLang="en-US" sz="2400" dirty="0" err="1" smtClean="0"/>
              <a:t>τoμέα</a:t>
            </a:r>
            <a:endParaRPr lang="el-GR" altLang="en-US" sz="2400" dirty="0" smtClean="0"/>
          </a:p>
        </p:txBody>
      </p:sp>
      <p:sp>
        <p:nvSpPr>
          <p:cNvPr id="21197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A2854DC-4BFC-457F-B232-E2D45DB98592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98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62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357188"/>
            <a:ext cx="8428038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l-GR" sz="4400" dirty="0" smtClean="0"/>
              <a:t>Γενικές κατηγορίες εκπαιδευτικού λογισμικού &amp; Θεωρίες Μάθησης</a:t>
            </a:r>
            <a:r>
              <a:rPr lang="en-GB" sz="2800" dirty="0"/>
              <a:t/>
            </a:r>
            <a:br>
              <a:rPr lang="en-GB" sz="2800" dirty="0"/>
            </a:br>
            <a:endParaRPr lang="en-GB" kern="0" dirty="0" smtClean="0">
              <a:effectLst/>
            </a:endParaRPr>
          </a:p>
        </p:txBody>
      </p:sp>
      <p:sp>
        <p:nvSpPr>
          <p:cNvPr id="214020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690EB2B-8538-44B8-AFED-4F54FE7D59D8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99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" y="1500188"/>
            <a:ext cx="8247063" cy="4805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72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V-ICTEGroup.GR.ne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ICTEGroup.Gr</Template>
  <TotalTime>337</TotalTime>
  <Words>4626</Words>
  <Application>Microsoft Office PowerPoint</Application>
  <PresentationFormat>Προβολή στην οθόνη (4:3)</PresentationFormat>
  <Paragraphs>681</Paragraphs>
  <Slides>104</Slides>
  <Notes>99</Notes>
  <HiddenSlides>0</HiddenSlides>
  <MMClips>0</MMClips>
  <ScaleCrop>false</ScaleCrop>
  <HeadingPairs>
    <vt:vector size="6" baseType="variant"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3</vt:i4>
      </vt:variant>
      <vt:variant>
        <vt:lpstr>Τίτλοι διαφανειών</vt:lpstr>
      </vt:variant>
      <vt:variant>
        <vt:i4>104</vt:i4>
      </vt:variant>
    </vt:vector>
  </HeadingPairs>
  <TitlesOfParts>
    <vt:vector size="108" baseType="lpstr">
      <vt:lpstr>IV-ICTEGroup.GR.new</vt:lpstr>
      <vt:lpstr>Έγγραφο </vt:lpstr>
      <vt:lpstr>Document</vt:lpstr>
      <vt:lpstr>PSP5.Image</vt:lpstr>
      <vt:lpstr>Τίτλος Μαθήματος</vt:lpstr>
      <vt:lpstr>Άδειες Χρήσης</vt:lpstr>
      <vt:lpstr>Χρηματοδότηση</vt:lpstr>
      <vt:lpstr>Σκοποί  ενότητας </vt:lpstr>
      <vt:lpstr>Έννοιες – Κλειδιά</vt:lpstr>
      <vt:lpstr>Μοντέλα μάθησης (1)</vt:lpstr>
      <vt:lpstr>Μοντέλα μάθησης (2)</vt:lpstr>
      <vt:lpstr>Βασική ορολογία </vt:lpstr>
      <vt:lpstr>Πολυμέσα, Υπερκείμενα - Υπερμέσα</vt:lpstr>
      <vt:lpstr>Τι εννοούμε με τον όρο Μέσα (Media);</vt:lpstr>
      <vt:lpstr>Τι εννοούμε με τον όρο Πολυμέσα;</vt:lpstr>
      <vt:lpstr>Ορισμός του πολυμέσου (1)</vt:lpstr>
      <vt:lpstr>Ορισμός του πολυμέσου (2)</vt:lpstr>
      <vt:lpstr>Χαρακτηριστικά των πολυμέσων</vt:lpstr>
      <vt:lpstr>Δομή αρχιτεκτονικής πολυμέσων: γραμμική, σειριακή</vt:lpstr>
      <vt:lpstr>Ορισμός του αλληλεπιδραστικού πολυμέσου</vt:lpstr>
      <vt:lpstr>Αρχιτεκτονική δομή αλληλεπιδραστικού πολυμέσου</vt:lpstr>
      <vt:lpstr>Διαφορές πολυμέσου και αλληλεπιδραστικού πολυμέσου</vt:lpstr>
      <vt:lpstr>Από το Αλληλεπιδραστικό Πολυμέσο στο Υπερμέσο</vt:lpstr>
      <vt:lpstr>Διαφορές αλληλεπιδραστικού πολυμέσου και υπερμέσου</vt:lpstr>
      <vt:lpstr>Διαφορές στις έννοιες</vt:lpstr>
      <vt:lpstr>Υπερκείμενα - Υπερμέσα</vt:lpstr>
      <vt:lpstr>Η έννοια του υπερκειμένου </vt:lpstr>
      <vt:lpstr>Υπερκείμενο: κύρια ιδέα</vt:lpstr>
      <vt:lpstr>Ορολογία </vt:lpstr>
      <vt:lpstr>Κείμενα – Υπερκείμενα (1)</vt:lpstr>
      <vt:lpstr>Κείμενα – Υπερκείμενα (2)</vt:lpstr>
      <vt:lpstr>Υπερκείμενο: κόμβοι και σύνδεσμοι</vt:lpstr>
      <vt:lpstr>Νέα αντίληψη για τη γραφή</vt:lpstr>
      <vt:lpstr>Υπερκείμενο: τεχνικό επίπεδο:</vt:lpstr>
      <vt:lpstr>Υπερκείμενο: λειτουργικό επίπεδο </vt:lpstr>
      <vt:lpstr>Λειτουργικές ιδιαιτερότητες</vt:lpstr>
      <vt:lpstr>Είδη συνδεσμολογιών </vt:lpstr>
      <vt:lpstr>Ορισμός υπερκειμένου – υπερμέσου</vt:lpstr>
      <vt:lpstr>Αρχιτεκτονική δομή υπερμέσου</vt:lpstr>
      <vt:lpstr>Υπερκείμενο</vt:lpstr>
      <vt:lpstr>Υπερμέσο</vt:lpstr>
      <vt:lpstr>Αρχιτεκτονική υπερκειμένου </vt:lpstr>
      <vt:lpstr>Βάση δεδομένων (data base level) </vt:lpstr>
      <vt:lpstr>Επίπεδο αφηρημένου μηχανισμού υπερκειμένου </vt:lpstr>
      <vt:lpstr>Επίπεδο παρουσίασης </vt:lpstr>
      <vt:lpstr>Παράδειγμα: Wikipedia </vt:lpstr>
      <vt:lpstr>Τύποι χρήσης</vt:lpstr>
      <vt:lpstr>Χαρακτηριστικά υπερμέσων</vt:lpstr>
      <vt:lpstr>Σπουδαιότητα συνδέσμων:</vt:lpstr>
      <vt:lpstr>Η ανάδυση της σημασίας</vt:lpstr>
      <vt:lpstr>Οργάνωση πληροφορίας στα υπερμέσα </vt:lpstr>
      <vt:lpstr>Πλοήγηση (navigation)</vt:lpstr>
      <vt:lpstr>Αρχές πλοήγησης (1)</vt:lpstr>
      <vt:lpstr>Αρχές πλοήγησης (2)</vt:lpstr>
      <vt:lpstr>Πλεονεκτήματα της πλοήγησης</vt:lpstr>
      <vt:lpstr>Πως γίνεται η πλοήγηση</vt:lpstr>
      <vt:lpstr>Υπερμέσο ως γνωστικό εργαλείο</vt:lpstr>
      <vt:lpstr>Δημιουργία νοήματος</vt:lpstr>
      <vt:lpstr>Προβλήματα στη χρήση των υπερμέσων (1)</vt:lpstr>
      <vt:lpstr>Προβλήματα στη χρήση των υπερμέσων (2)</vt:lpstr>
      <vt:lpstr>Νέες τεχνικές εφαρμογών πολυμέσων και υπερμέσων</vt:lpstr>
      <vt:lpstr>Εικονική Πραγματικότητα: οι νέες δυνατότητες των πολυμέσων</vt:lpstr>
      <vt:lpstr>Εικονική πραγματικότητα</vt:lpstr>
      <vt:lpstr>Συνθετικές εικόνες: νέες δυνατότητες</vt:lpstr>
      <vt:lpstr>Ορισμός της εικονικής πραγματικότητας (1)</vt:lpstr>
      <vt:lpstr>Ορισμός της εικονικής πραγματικότητας (2)</vt:lpstr>
      <vt:lpstr>Σε έναν εικονικό κόσμo … </vt:lpstr>
      <vt:lpstr>Σύστημα Εικονικής Πραγματικότητας (απλός χειρισμός)</vt:lpstr>
      <vt:lpstr>Σύστημα Εικονικής Πραγματικότητας (εμβύθιση)</vt:lpstr>
      <vt:lpstr>Σύστημα με προβολή σε τοίχους δωματίου («σπηλιά»)</vt:lpstr>
      <vt:lpstr>Σύστημα Κιβωτός («Σπηλιά») Παράδειγμα συστήματος με προβολή </vt:lpstr>
      <vt:lpstr>Εικονικοί κόσμoι</vt:lpstr>
      <vt:lpstr>Εικονική πραγματικότητα: </vt:lpstr>
      <vt:lpstr>Αλλαγή προοπτικής (1)</vt:lpstr>
      <vt:lpstr>Αλλαγή προοπτικής (2)</vt:lpstr>
      <vt:lpstr>Η ελευθερία προοπτικής</vt:lpstr>
      <vt:lpstr>Η έννοια του εικονικού (1)</vt:lpstr>
      <vt:lpstr>Η έννοια του εικονικού (2)</vt:lpstr>
      <vt:lpstr>Η «εικονική πραγματικότητα" ως συνέχεια της προσομοίωσης</vt:lpstr>
      <vt:lpstr>Τα τρία I </vt:lpstr>
      <vt:lpstr>Εμβύθιση (immersion)</vt:lpstr>
      <vt:lpstr>Οι αισθήσεις διεγείρουν την προσοχή </vt:lpstr>
      <vt:lpstr>Αλληλεπίδραση (interaction)</vt:lpstr>
      <vt:lpstr>Φαντασία</vt:lpstr>
      <vt:lpstr>Ο κύβος API</vt:lpstr>
      <vt:lpstr>1. Αυτονομία</vt:lpstr>
      <vt:lpstr>2. Αλληλεπίδραση </vt:lpstr>
      <vt:lpstr>3. Παρουσία </vt:lpstr>
      <vt:lpstr>Εκπαιδευτικές εφαρμογές των εικονικών κόσμων</vt:lpstr>
      <vt:lpstr>Παιδαγωγικό ενδιαφέρoν των δυνητικών κόσμων</vt:lpstr>
      <vt:lpstr>Εξέλιξη</vt:lpstr>
      <vt:lpstr>Πλεονεκτήματα της προσέγγισης</vt:lpstr>
      <vt:lpstr>Αλλαγή προοπτικής</vt:lpstr>
      <vt:lpstr>Ανθρωποκεντρικός χαρακτήρας</vt:lpstr>
      <vt:lpstr>Γεννήτρια πραγματικότητας</vt:lpstr>
      <vt:lpstr>Έννοια της αλληλεπιδραστικότητας</vt:lpstr>
      <vt:lpstr>Άξονες χρήσης στην εκπαιδευτική διαδικασία</vt:lpstr>
      <vt:lpstr>Κυβερνοχώρος</vt:lpstr>
      <vt:lpstr>Ενεργός τρόπος μάθησης</vt:lpstr>
      <vt:lpstr>Κριτική</vt:lpstr>
      <vt:lpstr>Κριτική</vt:lpstr>
      <vt:lpstr>Οι δυνητικoί κόσμoι καταλύουν μια θεμελιώδη αρχή: </vt:lpstr>
      <vt:lpstr>Γενικές κατηγορίες εκπαιδευτικού λογισμικού &amp; Θεωρίες Μάθησης </vt:lpstr>
      <vt:lpstr>Σημειωματα</vt:lpstr>
      <vt:lpstr>Σημείωμα Ιστορικού Εκδόσεων Έργου</vt:lpstr>
      <vt:lpstr>Σημείωμα Αναφοράς </vt:lpstr>
      <vt:lpstr>Σημείωμα Αδειοδότησης</vt:lpstr>
      <vt:lpstr>Τέλος 12ης Ενότητας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Georgia Antonelou</dc:creator>
  <cp:lastModifiedBy>AntonelouG</cp:lastModifiedBy>
  <cp:revision>98</cp:revision>
  <dcterms:created xsi:type="dcterms:W3CDTF">2014-12-10T08:52:23Z</dcterms:created>
  <dcterms:modified xsi:type="dcterms:W3CDTF">2015-07-21T07:44:54Z</dcterms:modified>
</cp:coreProperties>
</file>