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66" r:id="rId14"/>
    <p:sldId id="267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E426AA7-E9EC-4A62-B5C2-9E0792C439E0}" type="datetimeFigureOut">
              <a:rPr lang="el-GR" smtClean="0"/>
              <a:t>8/4/2014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3371E8-9E69-41CF-8E07-5E45A4B5D88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6AA7-E9EC-4A62-B5C2-9E0792C439E0}" type="datetimeFigureOut">
              <a:rPr lang="el-GR" smtClean="0"/>
              <a:t>8/4/2014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71E8-9E69-41CF-8E07-5E45A4B5D88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E426AA7-E9EC-4A62-B5C2-9E0792C439E0}" type="datetimeFigureOut">
              <a:rPr lang="el-GR" smtClean="0"/>
              <a:t>8/4/2014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B3371E8-9E69-41CF-8E07-5E45A4B5D88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6AA7-E9EC-4A62-B5C2-9E0792C439E0}" type="datetimeFigureOut">
              <a:rPr lang="el-GR" smtClean="0"/>
              <a:t>8/4/2014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3371E8-9E69-41CF-8E07-5E45A4B5D88D}" type="slidenum">
              <a:rPr lang="el-GR" smtClean="0"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6AA7-E9EC-4A62-B5C2-9E0792C439E0}" type="datetimeFigureOut">
              <a:rPr lang="el-GR" smtClean="0"/>
              <a:t>8/4/2014</a:t>
            </a:fld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B3371E8-9E69-41CF-8E07-5E45A4B5D88D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E426AA7-E9EC-4A62-B5C2-9E0792C439E0}" type="datetimeFigureOut">
              <a:rPr lang="el-GR" smtClean="0"/>
              <a:t>8/4/2014</a:t>
            </a:fld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B3371E8-9E69-41CF-8E07-5E45A4B5D88D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E426AA7-E9EC-4A62-B5C2-9E0792C439E0}" type="datetimeFigureOut">
              <a:rPr lang="el-GR" smtClean="0"/>
              <a:t>8/4/2014</a:t>
            </a:fld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B3371E8-9E69-41CF-8E07-5E45A4B5D88D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6AA7-E9EC-4A62-B5C2-9E0792C439E0}" type="datetimeFigureOut">
              <a:rPr lang="el-GR" smtClean="0"/>
              <a:t>8/4/2014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3371E8-9E69-41CF-8E07-5E45A4B5D88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6AA7-E9EC-4A62-B5C2-9E0792C439E0}" type="datetimeFigureOut">
              <a:rPr lang="el-GR" smtClean="0"/>
              <a:t>8/4/2014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3371E8-9E69-41CF-8E07-5E45A4B5D88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26AA7-E9EC-4A62-B5C2-9E0792C439E0}" type="datetimeFigureOut">
              <a:rPr lang="el-GR" smtClean="0"/>
              <a:t>8/4/2014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3371E8-9E69-41CF-8E07-5E45A4B5D88D}" type="slidenum">
              <a:rPr lang="el-GR" smtClean="0"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E426AA7-E9EC-4A62-B5C2-9E0792C439E0}" type="datetimeFigureOut">
              <a:rPr lang="el-GR" smtClean="0"/>
              <a:t>8/4/2014</a:t>
            </a:fld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B3371E8-9E69-41CF-8E07-5E45A4B5D88D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E426AA7-E9EC-4A62-B5C2-9E0792C439E0}" type="datetimeFigureOut">
              <a:rPr lang="el-GR" smtClean="0"/>
              <a:t>8/4/2014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B3371E8-9E69-41CF-8E07-5E45A4B5D88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Επανασυνθεση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Ι: Αναζητώντας την χαμένη «μητέρα»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2086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Πώς λειτουργούμε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Σανσκριτική: 2 σειρές κλειστών (</a:t>
            </a:r>
            <a:r>
              <a:rPr lang="en-US" dirty="0" smtClean="0"/>
              <a:t>b, d, g, </a:t>
            </a:r>
            <a:r>
              <a:rPr lang="en-US" dirty="0" err="1" smtClean="0"/>
              <a:t>bh</a:t>
            </a:r>
            <a:r>
              <a:rPr lang="en-US" dirty="0" smtClean="0"/>
              <a:t>, dh, </a:t>
            </a:r>
            <a:r>
              <a:rPr lang="en-US" dirty="0" err="1" smtClean="0"/>
              <a:t>gh</a:t>
            </a:r>
            <a:r>
              <a:rPr lang="en-US" dirty="0" smtClean="0"/>
              <a:t>)</a:t>
            </a:r>
          </a:p>
          <a:p>
            <a:r>
              <a:rPr lang="el-GR" dirty="0" smtClean="0"/>
              <a:t>Αβεστική: 1 σειρά κλειστών (</a:t>
            </a:r>
            <a:r>
              <a:rPr lang="en-US" dirty="0" smtClean="0"/>
              <a:t>b, d, g)</a:t>
            </a:r>
          </a:p>
          <a:p>
            <a:r>
              <a:rPr lang="el-GR" dirty="0" smtClean="0"/>
              <a:t>Ποια είναι η αφετηρία της ΠΙΕ?</a:t>
            </a:r>
          </a:p>
          <a:p>
            <a:r>
              <a:rPr lang="el-GR" dirty="0" smtClean="0"/>
              <a:t>Αν είχαμε αρχικά 1 σειρά, τότε θα έπρεπε η δεύτερη να έχει προκύψει σε κάποιο συγκεκριμένο περιβάλλον. Δεν φαίνεται κάτι τέτοιο</a:t>
            </a:r>
          </a:p>
          <a:p>
            <a:r>
              <a:rPr lang="el-GR" dirty="0" smtClean="0"/>
              <a:t>Αν είχαμε αρχικά 2 σειρές, θα είχαμε απλή απώλεια της δεύτερης, χωρίς να υπάρχει συγκεκριμένο φωνολογικό περιβάλλον (αυτό είναι που παρατηρείται)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6264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δεύτερο παράδειγμα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77775253"/>
              </p:ext>
            </p:extLst>
          </p:nvPr>
        </p:nvGraphicFramePr>
        <p:xfrm>
          <a:off x="179515" y="2348880"/>
          <a:ext cx="8784972" cy="307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108"/>
                <a:gridCol w="976108"/>
                <a:gridCol w="976108"/>
                <a:gridCol w="976108"/>
                <a:gridCol w="976108"/>
                <a:gridCol w="976108"/>
                <a:gridCol w="976108"/>
                <a:gridCol w="976108"/>
                <a:gridCol w="976108"/>
              </a:tblGrid>
              <a:tr h="720080">
                <a:tc>
                  <a:txBody>
                    <a:bodyPr/>
                    <a:lstStyle/>
                    <a:p>
                      <a:r>
                        <a:rPr lang="en-US" dirty="0" smtClean="0"/>
                        <a:t>Meaning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Hittite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Italic</a:t>
                      </a:r>
                      <a:r>
                        <a:rPr lang="en-US" baseline="0" dirty="0" smtClean="0"/>
                        <a:t> (Umbrian-Latin)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Sanskrit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Greek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OEng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Gothic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ONorse</a:t>
                      </a:r>
                      <a:endParaRPr lang="el-GR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US" dirty="0" smtClean="0"/>
                        <a:t>Water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Widar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Utur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Udan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Hudor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Voda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Waeter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Wato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Vatn</a:t>
                      </a:r>
                      <a:endParaRPr lang="el-GR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US" dirty="0" smtClean="0"/>
                        <a:t>Foot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Pad-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Ped</a:t>
                      </a:r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Pad-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Pod-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Fo:t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Fotus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Fotr</a:t>
                      </a:r>
                      <a:endParaRPr lang="el-GR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US" dirty="0" smtClean="0"/>
                        <a:t>Eat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ed</a:t>
                      </a:r>
                      <a:r>
                        <a:rPr lang="en-US" dirty="0" smtClean="0"/>
                        <a:t>-mi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Ed-o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Ad-anti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Ed-</a:t>
                      </a:r>
                      <a:r>
                        <a:rPr lang="en-US" dirty="0" err="1" smtClean="0"/>
                        <a:t>omai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Jad</a:t>
                      </a:r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Etan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Itan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eta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776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προσέχουμε: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Ποιες είναι οι γλώσσες που συγκρίνουμε (υπο-ομάδες, παλαιότητα) και σε ποια δεδομένα πρέπει να βασιστούμε</a:t>
            </a:r>
          </a:p>
          <a:p>
            <a:r>
              <a:rPr lang="el-GR" dirty="0" smtClean="0"/>
              <a:t>Ποιος είναι ο οικονομικότερος τρόπος να περιγράψουμε τις εξελίξεις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1234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Επανασύνθεση και γλωσσική πραγματικότητα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 αποκατεστημένος τύπος (και η Πρωτο-γλώσσα στο σύνολό της) δεν είναι «κανονικοί» γλωσσικοί τύποι. Η αποκατεστημένη ΠΙΕ δεν υπήρξε σε κανένα συγκεκριμένο χώρο και χρόνο, και τα δεδομένα της μπορεί να προέρχονται από διαφορετικά στάδια της εξέλιξής της (αστερισμός)</a:t>
            </a:r>
          </a:p>
          <a:p>
            <a:r>
              <a:rPr lang="el-GR" dirty="0" smtClean="0"/>
              <a:t>Τι αποτελεί τότε; Έναν πιθανό τελευταίο κοινό τύπο από τον οποίο μπορεί να προήλθαν όλοι οι μαρτυρημένοι τύποι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9575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ΠΙΕ και συστηματικότητα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Η ΠΙΕ (και όλες οι πρωτογλώσσες) δεν διαθέτουν ποτέ «ανωμαλίες». Γιατί;</a:t>
            </a:r>
          </a:p>
          <a:p>
            <a:r>
              <a:rPr lang="el-GR" dirty="0" smtClean="0"/>
              <a:t>Οι γλώσσες όμως πάντοτε έχουν ιδιορρυθμίες, ανωμαλίες κλπ. Μήπως αυτό ακυρώνει την όλη διαδικασία;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2966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μύθος του </a:t>
            </a:r>
            <a:r>
              <a:rPr lang="en-US" dirty="0" smtClean="0"/>
              <a:t>Schleicher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Avis, </a:t>
            </a:r>
            <a:r>
              <a:rPr lang="en-US" dirty="0" err="1" smtClean="0"/>
              <a:t>jasmin</a:t>
            </a:r>
            <a:r>
              <a:rPr lang="en-US" dirty="0" smtClean="0"/>
              <a:t> </a:t>
            </a:r>
            <a:r>
              <a:rPr lang="en-US" dirty="0" err="1" smtClean="0"/>
              <a:t>varna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a </a:t>
            </a:r>
            <a:r>
              <a:rPr lang="en-US" dirty="0" err="1" smtClean="0"/>
              <a:t>ast</a:t>
            </a:r>
            <a:r>
              <a:rPr lang="en-US" dirty="0" smtClean="0"/>
              <a:t>, </a:t>
            </a:r>
            <a:r>
              <a:rPr lang="en-US" dirty="0" err="1" smtClean="0"/>
              <a:t>dadarka</a:t>
            </a:r>
            <a:r>
              <a:rPr lang="en-US" dirty="0"/>
              <a:t> </a:t>
            </a:r>
            <a:r>
              <a:rPr lang="en-US" dirty="0" err="1" smtClean="0"/>
              <a:t>akvams</a:t>
            </a:r>
            <a:r>
              <a:rPr lang="en-US" dirty="0" smtClean="0"/>
              <a:t>, tam, </a:t>
            </a:r>
            <a:r>
              <a:rPr lang="en-US" dirty="0" err="1" smtClean="0"/>
              <a:t>vagham</a:t>
            </a:r>
            <a:r>
              <a:rPr lang="en-US" dirty="0" smtClean="0"/>
              <a:t> </a:t>
            </a:r>
            <a:r>
              <a:rPr lang="en-US" dirty="0" err="1" smtClean="0"/>
              <a:t>garum</a:t>
            </a:r>
            <a:r>
              <a:rPr lang="en-US" dirty="0" smtClean="0"/>
              <a:t> </a:t>
            </a:r>
            <a:r>
              <a:rPr lang="en-US" dirty="0" err="1" smtClean="0"/>
              <a:t>vaghantam</a:t>
            </a:r>
            <a:r>
              <a:rPr lang="en-US" dirty="0" smtClean="0"/>
              <a:t>, tam, </a:t>
            </a:r>
            <a:r>
              <a:rPr lang="en-US" dirty="0" err="1" smtClean="0"/>
              <a:t>bharam</a:t>
            </a:r>
            <a:r>
              <a:rPr lang="en-US" dirty="0" smtClean="0"/>
              <a:t> </a:t>
            </a:r>
            <a:r>
              <a:rPr lang="en-US" dirty="0" err="1" smtClean="0"/>
              <a:t>magham</a:t>
            </a:r>
            <a:r>
              <a:rPr lang="en-US" dirty="0" smtClean="0"/>
              <a:t>, tam </a:t>
            </a:r>
            <a:r>
              <a:rPr lang="en-US" dirty="0" err="1" smtClean="0"/>
              <a:t>manum</a:t>
            </a:r>
            <a:r>
              <a:rPr lang="en-US" dirty="0" smtClean="0"/>
              <a:t> </a:t>
            </a:r>
            <a:r>
              <a:rPr lang="en-US" dirty="0" err="1" smtClean="0"/>
              <a:t>aku</a:t>
            </a:r>
            <a:r>
              <a:rPr lang="en-US" dirty="0" smtClean="0"/>
              <a:t> </a:t>
            </a:r>
            <a:r>
              <a:rPr lang="en-US" dirty="0" err="1" smtClean="0"/>
              <a:t>bharantam</a:t>
            </a:r>
            <a:r>
              <a:rPr lang="en-US" dirty="0" smtClean="0"/>
              <a:t>. Avis </a:t>
            </a:r>
            <a:r>
              <a:rPr lang="en-US" dirty="0" err="1" smtClean="0"/>
              <a:t>akvabhjams</a:t>
            </a:r>
            <a:r>
              <a:rPr lang="en-US" dirty="0" smtClean="0"/>
              <a:t> a </a:t>
            </a:r>
            <a:r>
              <a:rPr lang="en-US" dirty="0" err="1" smtClean="0"/>
              <a:t>vavakat</a:t>
            </a:r>
            <a:r>
              <a:rPr lang="en-US" dirty="0" smtClean="0"/>
              <a:t>: </a:t>
            </a:r>
            <a:r>
              <a:rPr lang="en-US" dirty="0" err="1" smtClean="0"/>
              <a:t>kard</a:t>
            </a:r>
            <a:r>
              <a:rPr lang="en-US" dirty="0" smtClean="0"/>
              <a:t> </a:t>
            </a:r>
            <a:r>
              <a:rPr lang="en-US" dirty="0" err="1" smtClean="0"/>
              <a:t>aghnutai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vidanti</a:t>
            </a:r>
            <a:r>
              <a:rPr lang="en-US" dirty="0" smtClean="0"/>
              <a:t> </a:t>
            </a:r>
            <a:r>
              <a:rPr lang="en-US" dirty="0" err="1" smtClean="0"/>
              <a:t>manum</a:t>
            </a:r>
            <a:r>
              <a:rPr lang="en-US" dirty="0" smtClean="0"/>
              <a:t> </a:t>
            </a:r>
            <a:r>
              <a:rPr lang="en-US" dirty="0" err="1" smtClean="0"/>
              <a:t>akvams</a:t>
            </a:r>
            <a:r>
              <a:rPr lang="en-US" dirty="0" smtClean="0"/>
              <a:t> </a:t>
            </a:r>
            <a:r>
              <a:rPr lang="en-US" dirty="0" err="1" smtClean="0"/>
              <a:t>agantam</a:t>
            </a:r>
            <a:r>
              <a:rPr lang="en-US" dirty="0" smtClean="0"/>
              <a:t>. </a:t>
            </a:r>
            <a:r>
              <a:rPr lang="en-US" dirty="0" err="1" smtClean="0"/>
              <a:t>Akvasas</a:t>
            </a:r>
            <a:r>
              <a:rPr lang="en-US" dirty="0" smtClean="0"/>
              <a:t> a </a:t>
            </a:r>
            <a:r>
              <a:rPr lang="en-US" dirty="0" err="1" smtClean="0"/>
              <a:t>vavakant</a:t>
            </a:r>
            <a:r>
              <a:rPr lang="en-US" dirty="0" smtClean="0"/>
              <a:t>: </a:t>
            </a:r>
            <a:r>
              <a:rPr lang="en-US" dirty="0" err="1" smtClean="0"/>
              <a:t>krudhi</a:t>
            </a:r>
            <a:r>
              <a:rPr lang="en-US" dirty="0" smtClean="0"/>
              <a:t> </a:t>
            </a:r>
            <a:r>
              <a:rPr lang="en-US" dirty="0" err="1" smtClean="0"/>
              <a:t>avai</a:t>
            </a:r>
            <a:r>
              <a:rPr lang="en-US" dirty="0" smtClean="0"/>
              <a:t>, </a:t>
            </a:r>
            <a:r>
              <a:rPr lang="en-US" dirty="0" err="1" smtClean="0"/>
              <a:t>kard</a:t>
            </a:r>
            <a:r>
              <a:rPr lang="en-US" dirty="0" smtClean="0"/>
              <a:t> </a:t>
            </a:r>
            <a:r>
              <a:rPr lang="en-US" dirty="0" err="1" smtClean="0"/>
              <a:t>aghnutai</a:t>
            </a:r>
            <a:r>
              <a:rPr lang="en-US" dirty="0" smtClean="0"/>
              <a:t> </a:t>
            </a:r>
            <a:r>
              <a:rPr lang="en-US" dirty="0" err="1" smtClean="0"/>
              <a:t>vividvant-svas</a:t>
            </a:r>
            <a:r>
              <a:rPr lang="en-US" dirty="0" smtClean="0"/>
              <a:t>: </a:t>
            </a:r>
            <a:r>
              <a:rPr lang="en-US" dirty="0" err="1" smtClean="0"/>
              <a:t>manus</a:t>
            </a:r>
            <a:r>
              <a:rPr lang="en-US" dirty="0" smtClean="0"/>
              <a:t> </a:t>
            </a:r>
            <a:r>
              <a:rPr lang="en-US" dirty="0" err="1" smtClean="0"/>
              <a:t>patis</a:t>
            </a:r>
            <a:r>
              <a:rPr lang="en-US" dirty="0" smtClean="0"/>
              <a:t> </a:t>
            </a:r>
            <a:r>
              <a:rPr lang="en-US" dirty="0" err="1" smtClean="0"/>
              <a:t>varnam</a:t>
            </a:r>
            <a:r>
              <a:rPr lang="en-US" dirty="0" smtClean="0"/>
              <a:t> </a:t>
            </a:r>
            <a:r>
              <a:rPr lang="en-US" dirty="0" err="1" smtClean="0"/>
              <a:t>avisams</a:t>
            </a:r>
            <a:r>
              <a:rPr lang="en-US" dirty="0" smtClean="0"/>
              <a:t> </a:t>
            </a:r>
            <a:r>
              <a:rPr lang="en-US" dirty="0" err="1" smtClean="0"/>
              <a:t>karnauti</a:t>
            </a:r>
            <a:r>
              <a:rPr lang="en-US" dirty="0" smtClean="0"/>
              <a:t> </a:t>
            </a:r>
            <a:r>
              <a:rPr lang="en-US" dirty="0" err="1" smtClean="0"/>
              <a:t>svabhjam</a:t>
            </a:r>
            <a:r>
              <a:rPr lang="en-US" dirty="0" smtClean="0"/>
              <a:t> </a:t>
            </a:r>
            <a:r>
              <a:rPr lang="en-US" dirty="0" err="1" smtClean="0"/>
              <a:t>gharman</a:t>
            </a:r>
            <a:r>
              <a:rPr lang="en-US" dirty="0" smtClean="0"/>
              <a:t> </a:t>
            </a:r>
            <a:r>
              <a:rPr lang="en-US" dirty="0" err="1" smtClean="0"/>
              <a:t>vastram</a:t>
            </a:r>
            <a:r>
              <a:rPr lang="en-US" dirty="0" smtClean="0"/>
              <a:t> </a:t>
            </a:r>
            <a:r>
              <a:rPr lang="en-US" dirty="0" err="1" smtClean="0"/>
              <a:t>avibhjams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varna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asti</a:t>
            </a:r>
            <a:r>
              <a:rPr lang="en-US" dirty="0" smtClean="0"/>
              <a:t>. Tat </a:t>
            </a:r>
            <a:r>
              <a:rPr lang="en-US" dirty="0" err="1" smtClean="0"/>
              <a:t>kukruvants</a:t>
            </a:r>
            <a:r>
              <a:rPr lang="en-US" dirty="0" smtClean="0"/>
              <a:t> </a:t>
            </a:r>
            <a:r>
              <a:rPr lang="en-US" dirty="0" err="1" smtClean="0"/>
              <a:t>avis</a:t>
            </a:r>
            <a:r>
              <a:rPr lang="en-US" dirty="0" smtClean="0"/>
              <a:t> </a:t>
            </a:r>
            <a:r>
              <a:rPr lang="en-US" dirty="0" err="1" smtClean="0"/>
              <a:t>agram</a:t>
            </a:r>
            <a:r>
              <a:rPr lang="en-US" dirty="0" smtClean="0"/>
              <a:t> a </a:t>
            </a:r>
            <a:r>
              <a:rPr lang="en-US" dirty="0" err="1" smtClean="0"/>
              <a:t>bhugat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Owis</a:t>
            </a:r>
            <a:r>
              <a:rPr lang="en-US" dirty="0" smtClean="0"/>
              <a:t>, </a:t>
            </a:r>
            <a:r>
              <a:rPr lang="en-US" dirty="0" err="1" smtClean="0"/>
              <a:t>jesmin</a:t>
            </a:r>
            <a:r>
              <a:rPr lang="en-US" dirty="0" smtClean="0"/>
              <a:t> </a:t>
            </a:r>
            <a:r>
              <a:rPr lang="en-US" dirty="0" err="1" smtClean="0"/>
              <a:t>welana</a:t>
            </a:r>
            <a:r>
              <a:rPr lang="en-US" dirty="0" smtClean="0"/>
              <a:t> ne </a:t>
            </a:r>
            <a:r>
              <a:rPr lang="en-US" dirty="0" err="1" smtClean="0"/>
              <a:t>est</a:t>
            </a:r>
            <a:r>
              <a:rPr lang="en-US" dirty="0" smtClean="0"/>
              <a:t>, </a:t>
            </a:r>
            <a:r>
              <a:rPr lang="en-US" dirty="0" err="1" smtClean="0"/>
              <a:t>dedork’e</a:t>
            </a:r>
            <a:r>
              <a:rPr lang="en-US" dirty="0" smtClean="0"/>
              <a:t> </a:t>
            </a:r>
            <a:r>
              <a:rPr lang="en-US" dirty="0" err="1" smtClean="0"/>
              <a:t>ek’wons</a:t>
            </a:r>
            <a:r>
              <a:rPr lang="en-US" dirty="0" smtClean="0"/>
              <a:t>, tom, </a:t>
            </a:r>
            <a:r>
              <a:rPr lang="en-US" dirty="0" err="1" smtClean="0"/>
              <a:t>woghom</a:t>
            </a:r>
            <a:r>
              <a:rPr lang="en-US" dirty="0" smtClean="0"/>
              <a:t> </a:t>
            </a:r>
            <a:r>
              <a:rPr lang="en-US" dirty="0" err="1" smtClean="0"/>
              <a:t>gerum</a:t>
            </a:r>
            <a:r>
              <a:rPr lang="en-US" dirty="0" smtClean="0"/>
              <a:t> </a:t>
            </a:r>
            <a:r>
              <a:rPr lang="en-US" dirty="0" err="1" smtClean="0"/>
              <a:t>weghontm</a:t>
            </a:r>
            <a:r>
              <a:rPr lang="en-US" dirty="0" smtClean="0"/>
              <a:t>, tom, </a:t>
            </a:r>
            <a:r>
              <a:rPr lang="en-US" dirty="0" err="1" smtClean="0"/>
              <a:t>bhorom</a:t>
            </a:r>
            <a:r>
              <a:rPr lang="en-US" dirty="0" smtClean="0"/>
              <a:t> </a:t>
            </a:r>
            <a:r>
              <a:rPr lang="en-US" dirty="0" err="1" smtClean="0"/>
              <a:t>megam</a:t>
            </a:r>
            <a:r>
              <a:rPr lang="en-US" dirty="0" smtClean="0"/>
              <a:t>, tom, </a:t>
            </a:r>
            <a:r>
              <a:rPr lang="en-US" dirty="0" err="1" smtClean="0"/>
              <a:t>gh’emonm</a:t>
            </a:r>
            <a:r>
              <a:rPr lang="en-US" dirty="0" smtClean="0"/>
              <a:t> </a:t>
            </a:r>
            <a:r>
              <a:rPr lang="en-US" dirty="0" err="1" smtClean="0"/>
              <a:t>ok’u</a:t>
            </a:r>
            <a:r>
              <a:rPr lang="en-US" dirty="0" smtClean="0"/>
              <a:t> </a:t>
            </a:r>
            <a:r>
              <a:rPr lang="en-US" dirty="0" err="1" smtClean="0"/>
              <a:t>bherontm</a:t>
            </a:r>
            <a:r>
              <a:rPr lang="en-US" dirty="0" smtClean="0"/>
              <a:t>,. </a:t>
            </a:r>
            <a:r>
              <a:rPr lang="en-US" dirty="0" err="1" smtClean="0"/>
              <a:t>Owis</a:t>
            </a:r>
            <a:r>
              <a:rPr lang="en-US" dirty="0" smtClean="0"/>
              <a:t> </a:t>
            </a:r>
            <a:r>
              <a:rPr lang="en-US" dirty="0" err="1" smtClean="0"/>
              <a:t>ek’womos</a:t>
            </a:r>
            <a:r>
              <a:rPr lang="en-US" dirty="0" smtClean="0"/>
              <a:t> </a:t>
            </a:r>
            <a:r>
              <a:rPr lang="en-US" dirty="0" err="1" smtClean="0"/>
              <a:t>ewewkwet</a:t>
            </a:r>
            <a:r>
              <a:rPr lang="en-US" dirty="0" smtClean="0"/>
              <a:t>: </a:t>
            </a:r>
            <a:r>
              <a:rPr lang="en-US" dirty="0" err="1" smtClean="0"/>
              <a:t>k’erd</a:t>
            </a:r>
            <a:r>
              <a:rPr lang="en-US" dirty="0" smtClean="0"/>
              <a:t> </a:t>
            </a:r>
            <a:r>
              <a:rPr lang="en-US" dirty="0" err="1" smtClean="0"/>
              <a:t>aghnutai</a:t>
            </a:r>
            <a:r>
              <a:rPr lang="en-US" dirty="0" smtClean="0"/>
              <a:t> </a:t>
            </a:r>
            <a:r>
              <a:rPr lang="en-US" dirty="0" err="1" smtClean="0"/>
              <a:t>moi</a:t>
            </a:r>
            <a:r>
              <a:rPr lang="en-US" dirty="0" smtClean="0"/>
              <a:t> </a:t>
            </a:r>
            <a:r>
              <a:rPr lang="en-US" dirty="0" err="1" smtClean="0"/>
              <a:t>widontei</a:t>
            </a:r>
            <a:r>
              <a:rPr lang="en-US" dirty="0" smtClean="0"/>
              <a:t> </a:t>
            </a:r>
            <a:r>
              <a:rPr lang="en-US" dirty="0" err="1" smtClean="0"/>
              <a:t>gh’emonm</a:t>
            </a:r>
            <a:r>
              <a:rPr lang="en-US" dirty="0" smtClean="0"/>
              <a:t> </a:t>
            </a:r>
            <a:r>
              <a:rPr lang="en-US" dirty="0" err="1" smtClean="0"/>
              <a:t>ek’wons</a:t>
            </a:r>
            <a:r>
              <a:rPr lang="en-US" dirty="0" smtClean="0"/>
              <a:t> </a:t>
            </a:r>
            <a:r>
              <a:rPr lang="en-US" dirty="0" err="1" smtClean="0"/>
              <a:t>ag’ontm</a:t>
            </a:r>
            <a:r>
              <a:rPr lang="en-US" dirty="0" smtClean="0"/>
              <a:t>. </a:t>
            </a:r>
            <a:r>
              <a:rPr lang="en-US" dirty="0" err="1" smtClean="0"/>
              <a:t>Ek’woses</a:t>
            </a:r>
            <a:r>
              <a:rPr lang="en-US" dirty="0" smtClean="0"/>
              <a:t> </a:t>
            </a:r>
            <a:r>
              <a:rPr lang="en-US" dirty="0" err="1" smtClean="0"/>
              <a:t>ewewekwont</a:t>
            </a:r>
            <a:r>
              <a:rPr lang="en-US" dirty="0" smtClean="0"/>
              <a:t>: </a:t>
            </a:r>
            <a:r>
              <a:rPr lang="en-US" dirty="0" err="1" smtClean="0"/>
              <a:t>k’ludhi</a:t>
            </a:r>
            <a:r>
              <a:rPr lang="en-US" dirty="0" smtClean="0"/>
              <a:t>, </a:t>
            </a:r>
            <a:r>
              <a:rPr lang="en-US" dirty="0" err="1" smtClean="0"/>
              <a:t>owei</a:t>
            </a:r>
            <a:r>
              <a:rPr lang="en-US" dirty="0" smtClean="0"/>
              <a:t>! </a:t>
            </a:r>
            <a:r>
              <a:rPr lang="en-US" dirty="0" err="1" smtClean="0"/>
              <a:t>K’erd</a:t>
            </a:r>
            <a:r>
              <a:rPr lang="en-US" dirty="0" smtClean="0"/>
              <a:t> </a:t>
            </a:r>
            <a:r>
              <a:rPr lang="en-US" dirty="0" err="1" smtClean="0"/>
              <a:t>aghnutai</a:t>
            </a:r>
            <a:r>
              <a:rPr lang="en-US" dirty="0" smtClean="0"/>
              <a:t> </a:t>
            </a:r>
            <a:r>
              <a:rPr lang="en-US" dirty="0" err="1" smtClean="0"/>
              <a:t>vidontmos</a:t>
            </a:r>
            <a:r>
              <a:rPr lang="en-US" dirty="0" smtClean="0"/>
              <a:t>: </a:t>
            </a:r>
            <a:r>
              <a:rPr lang="en-US" dirty="0" err="1" smtClean="0"/>
              <a:t>gh’emo</a:t>
            </a:r>
            <a:r>
              <a:rPr lang="en-US" dirty="0" smtClean="0"/>
              <a:t>, </a:t>
            </a:r>
            <a:r>
              <a:rPr lang="en-US" dirty="0" err="1" smtClean="0"/>
              <a:t>potis</a:t>
            </a:r>
            <a:r>
              <a:rPr lang="en-US" dirty="0" smtClean="0"/>
              <a:t>, </a:t>
            </a:r>
            <a:r>
              <a:rPr lang="en-US" dirty="0" err="1" smtClean="0"/>
              <a:t>welanam</a:t>
            </a:r>
            <a:r>
              <a:rPr lang="en-US" dirty="0" smtClean="0"/>
              <a:t> </a:t>
            </a:r>
            <a:r>
              <a:rPr lang="en-US" dirty="0" err="1" smtClean="0"/>
              <a:t>owjom</a:t>
            </a:r>
            <a:r>
              <a:rPr lang="en-US" dirty="0" smtClean="0"/>
              <a:t> </a:t>
            </a:r>
            <a:r>
              <a:rPr lang="en-US" dirty="0" err="1" smtClean="0"/>
              <a:t>kwrneuti</a:t>
            </a:r>
            <a:r>
              <a:rPr lang="en-US" dirty="0" smtClean="0"/>
              <a:t> </a:t>
            </a:r>
            <a:r>
              <a:rPr lang="en-US" dirty="0" err="1" smtClean="0"/>
              <a:t>sebhoi</a:t>
            </a:r>
            <a:r>
              <a:rPr lang="en-US" dirty="0" smtClean="0"/>
              <a:t> </a:t>
            </a:r>
            <a:r>
              <a:rPr lang="en-US" dirty="0" err="1" smtClean="0"/>
              <a:t>ghwermon</a:t>
            </a:r>
            <a:r>
              <a:rPr lang="en-US" dirty="0" smtClean="0"/>
              <a:t> </a:t>
            </a:r>
            <a:r>
              <a:rPr lang="en-US" dirty="0" err="1" smtClean="0"/>
              <a:t>westrom</a:t>
            </a:r>
            <a:r>
              <a:rPr lang="en-US" dirty="0" smtClean="0"/>
              <a:t>; </a:t>
            </a:r>
            <a:r>
              <a:rPr lang="en-US" dirty="0" err="1" smtClean="0"/>
              <a:t>owimos-kwe</a:t>
            </a:r>
            <a:r>
              <a:rPr lang="en-US" dirty="0" smtClean="0"/>
              <a:t> </a:t>
            </a:r>
            <a:r>
              <a:rPr lang="en-US" dirty="0" err="1" smtClean="0"/>
              <a:t>welana</a:t>
            </a:r>
            <a:r>
              <a:rPr lang="en-US" dirty="0" smtClean="0"/>
              <a:t> ne </a:t>
            </a:r>
            <a:r>
              <a:rPr lang="en-US" dirty="0" err="1" smtClean="0"/>
              <a:t>esti</a:t>
            </a:r>
            <a:r>
              <a:rPr lang="en-US" dirty="0" smtClean="0"/>
              <a:t>. </a:t>
            </a:r>
            <a:r>
              <a:rPr lang="en-US" dirty="0" err="1" smtClean="0"/>
              <a:t>Tod</a:t>
            </a:r>
            <a:r>
              <a:rPr lang="en-US" dirty="0" smtClean="0"/>
              <a:t> </a:t>
            </a:r>
            <a:r>
              <a:rPr lang="en-US" dirty="0" err="1" smtClean="0"/>
              <a:t>k’ek’ruwos</a:t>
            </a:r>
            <a:r>
              <a:rPr lang="en-US" dirty="0" smtClean="0"/>
              <a:t> </a:t>
            </a:r>
            <a:r>
              <a:rPr lang="en-US" dirty="0" err="1" smtClean="0"/>
              <a:t>owis</a:t>
            </a:r>
            <a:r>
              <a:rPr lang="en-US" dirty="0" smtClean="0"/>
              <a:t> </a:t>
            </a:r>
            <a:r>
              <a:rPr lang="en-US" dirty="0" err="1" smtClean="0"/>
              <a:t>ag’rom</a:t>
            </a:r>
            <a:r>
              <a:rPr lang="en-US" dirty="0" smtClean="0"/>
              <a:t> </a:t>
            </a:r>
            <a:r>
              <a:rPr lang="en-US" dirty="0" err="1" smtClean="0"/>
              <a:t>ebhuget</a:t>
            </a:r>
            <a:r>
              <a:rPr lang="en-US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053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ΠΙΕ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 δεύτερος στόχος της Ιστορικο-συγκριτικής γλωσσολογίας, αφού εγκαθιδρύσει συγγένεια, να προχωρήσει στην διατύπωση εικασιών σχετικά με την μορφή της πρωτογλώσσας</a:t>
            </a:r>
          </a:p>
          <a:p>
            <a:r>
              <a:rPr lang="el-GR" dirty="0" smtClean="0"/>
              <a:t>Επανασύνθεση (εσωτερική και εξωτερική)</a:t>
            </a:r>
          </a:p>
          <a:p>
            <a:r>
              <a:rPr lang="el-GR" dirty="0" smtClean="0"/>
              <a:t>Πού οδηγεί; *ΠΙΕ (αποκαταστημένη μορφή πρωτογλώσσας)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15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η επανασύνθεση;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Η ανεύρεση / εικασία του υποθετικού γλωσσικού υλικού από το οποίο προκύπτουν όλα τα αποτελέσματα σε όλες τις συγγενικές γλώσσες</a:t>
            </a:r>
          </a:p>
          <a:p>
            <a:r>
              <a:rPr lang="el-GR" dirty="0" smtClean="0"/>
              <a:t>2 πτυχές: </a:t>
            </a:r>
          </a:p>
          <a:p>
            <a:pPr marL="0" indent="0">
              <a:buNone/>
            </a:pPr>
            <a:r>
              <a:rPr lang="el-GR" sz="2800" dirty="0" smtClean="0"/>
              <a:t>α) Πρόταση τύπων της πρωτο-γλώσσας</a:t>
            </a:r>
          </a:p>
          <a:p>
            <a:pPr marL="0" indent="0">
              <a:buNone/>
            </a:pPr>
            <a:r>
              <a:rPr lang="el-GR" sz="2800" dirty="0" smtClean="0"/>
              <a:t>β) Διατύπωση των πιθανών μεταβολών που οδήγησαν σε όλα τα εμφανή αποτελέσματα στις υπαρκτές γλώσσες</a:t>
            </a:r>
          </a:p>
        </p:txBody>
      </p:sp>
    </p:spTree>
    <p:extLst>
      <p:ext uri="{BB962C8B-B14F-4D97-AF65-F5344CB8AC3E}">
        <p14:creationId xmlns:p14="http://schemas.microsoft.com/office/powerpoint/2010/main" val="716176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Πού εφαρμόζεται;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Σε όλα τα επίπεδα:</a:t>
            </a:r>
          </a:p>
          <a:p>
            <a:r>
              <a:rPr lang="el-GR" dirty="0" smtClean="0"/>
              <a:t>Α) Φωνολογικό</a:t>
            </a:r>
          </a:p>
          <a:p>
            <a:r>
              <a:rPr lang="el-GR" dirty="0" smtClean="0"/>
              <a:t>Β) Μορφολογικό (ρίζες – κλιτικά / παραγωγικά μορφήματα)</a:t>
            </a:r>
          </a:p>
          <a:p>
            <a:r>
              <a:rPr lang="el-GR" dirty="0" smtClean="0"/>
              <a:t>Γ) Λεξιλογικό</a:t>
            </a:r>
          </a:p>
          <a:p>
            <a:r>
              <a:rPr lang="el-GR" dirty="0" smtClean="0"/>
              <a:t>Δ) Σημασιολογικό</a:t>
            </a:r>
          </a:p>
          <a:p>
            <a:r>
              <a:rPr lang="el-GR" dirty="0" smtClean="0"/>
              <a:t>Μεγαλύτερες δυσκολίες στο τελευταίο επίπεδο. Γιατί;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8038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Σημασιολογική επανασύνθεση: μια πρόκληση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Σανσκρ. </a:t>
            </a:r>
            <a:r>
              <a:rPr lang="en-US" dirty="0" err="1" smtClean="0"/>
              <a:t>Ajras</a:t>
            </a:r>
            <a:r>
              <a:rPr lang="en-US" dirty="0" smtClean="0"/>
              <a:t> = </a:t>
            </a:r>
            <a:r>
              <a:rPr lang="el-GR" dirty="0" smtClean="0"/>
              <a:t>χέρσα γη, ακαλλιέργητη</a:t>
            </a:r>
          </a:p>
          <a:p>
            <a:r>
              <a:rPr lang="el-GR" dirty="0" smtClean="0"/>
              <a:t>ΑΕ: αγρός (καλλιεργημένη ή και ακαλλιέργητη γη)</a:t>
            </a:r>
          </a:p>
          <a:p>
            <a:r>
              <a:rPr lang="el-GR" dirty="0" smtClean="0"/>
              <a:t>Λατ.: </a:t>
            </a:r>
            <a:r>
              <a:rPr lang="en-US" dirty="0" smtClean="0"/>
              <a:t>ager (</a:t>
            </a:r>
            <a:r>
              <a:rPr lang="el-GR" dirty="0" smtClean="0"/>
              <a:t>ίδια με ΑΕ)</a:t>
            </a:r>
          </a:p>
          <a:p>
            <a:r>
              <a:rPr lang="el-GR" dirty="0" smtClean="0"/>
              <a:t>Γοτθ.: </a:t>
            </a:r>
            <a:r>
              <a:rPr lang="en-US" dirty="0" err="1" smtClean="0"/>
              <a:t>akrs</a:t>
            </a:r>
            <a:r>
              <a:rPr lang="en-US" dirty="0" smtClean="0"/>
              <a:t> (</a:t>
            </a:r>
            <a:r>
              <a:rPr lang="el-GR" dirty="0" smtClean="0"/>
              <a:t>καλλιεργημένη γη, χωράφι)</a:t>
            </a:r>
          </a:p>
          <a:p>
            <a:r>
              <a:rPr lang="el-GR" dirty="0" smtClean="0"/>
              <a:t>ΠΙΕ * </a:t>
            </a:r>
            <a:r>
              <a:rPr lang="en-US" dirty="0" smtClean="0"/>
              <a:t>agro-. </a:t>
            </a:r>
            <a:r>
              <a:rPr lang="el-GR" dirty="0" smtClean="0"/>
              <a:t>Αλλά ποια η σημασία του;</a:t>
            </a:r>
          </a:p>
          <a:p>
            <a:r>
              <a:rPr lang="el-GR" dirty="0" smtClean="0"/>
              <a:t>Παράγωγα: Λατ. </a:t>
            </a:r>
            <a:r>
              <a:rPr lang="en-US" dirty="0" err="1" smtClean="0"/>
              <a:t>Agrestis</a:t>
            </a:r>
            <a:r>
              <a:rPr lang="en-US" dirty="0" smtClean="0"/>
              <a:t> (</a:t>
            </a:r>
            <a:r>
              <a:rPr lang="el-GR" dirty="0" smtClean="0"/>
              <a:t>άγριος), ΑΕ. Άγριος, αγραυλός (περνάω την νύχτα στην εξοχή)</a:t>
            </a:r>
          </a:p>
          <a:p>
            <a:r>
              <a:rPr lang="el-GR" dirty="0" smtClean="0"/>
              <a:t>Λατ. </a:t>
            </a:r>
            <a:r>
              <a:rPr lang="en-US" dirty="0" err="1" smtClean="0"/>
              <a:t>Peregrinus</a:t>
            </a:r>
            <a:r>
              <a:rPr lang="en-US" dirty="0" smtClean="0"/>
              <a:t> (</a:t>
            </a:r>
            <a:r>
              <a:rPr lang="el-GR" dirty="0" smtClean="0"/>
              <a:t>= πέρα από τον αγρό &gt; ξένος)</a:t>
            </a:r>
          </a:p>
          <a:p>
            <a:r>
              <a:rPr lang="el-GR" dirty="0" smtClean="0"/>
              <a:t>Άρα αρχικά ‘ακαλλιέργητη’ και ύστερα ΄καλλιεργημένη γη’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4752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Γιατί προσφέρεται η φωνολογία;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Λόγω, φυσικά, της συστηματικότητας των μεταβολών</a:t>
            </a:r>
          </a:p>
          <a:p>
            <a:r>
              <a:rPr lang="el-GR" dirty="0" smtClean="0"/>
              <a:t>Ακόμα και με τα σύγχρονα δεδομένα, της έλλειψης απόλυτης συστηματικότητας, η επανασύνθεση δεν επηρεάζεται, γιατί λειτουργεί με βάση την αρχή της πλειοψηφίας (ή και με το «ξυράφι του Όκκαμ»).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277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Πότε πετυχαίνει η επανασύνθεση;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Όταν είναι συμβατή με το σύνολο των γλωσσικών δεδομένων από όλες τις γλώσσες</a:t>
            </a:r>
          </a:p>
          <a:p>
            <a:r>
              <a:rPr lang="el-GR" dirty="0" smtClean="0"/>
              <a:t>Όταν είναι συμβατή με τα πορίσματα της ιστορικής γλωσσολογίας σχετικά με τις πιθανές μεταβολές</a:t>
            </a:r>
          </a:p>
          <a:p>
            <a:r>
              <a:rPr lang="el-GR" dirty="0" smtClean="0"/>
              <a:t>Όταν είναι συμβατή με τα ευρήματα της Τυπολογίας σε συγχρονικό επίπεδο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1863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πρώτο παράδειγμα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87671992"/>
              </p:ext>
            </p:extLst>
          </p:nvPr>
        </p:nvGraphicFramePr>
        <p:xfrm>
          <a:off x="612775" y="1600200"/>
          <a:ext cx="81534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Avestan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Meaning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Sanskrit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Gar-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Wake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Gar-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Gao-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Cow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Go-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Garama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Warmth / glow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Gharma</a:t>
                      </a:r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Daraya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Dirgha</a:t>
                      </a:r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Bazu</a:t>
                      </a:r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Bahu</a:t>
                      </a:r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Baod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Notice / awake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Bodh-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Baya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 / riches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Bhaga</a:t>
                      </a:r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Bara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Carry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Bhara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Daeuua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Demon / god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Deva-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Dus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Dus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Darsi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Bold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Dhrsnu</a:t>
                      </a:r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Daenu</a:t>
                      </a:r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Female animal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Dhenu</a:t>
                      </a:r>
                      <a:r>
                        <a:rPr lang="en-US" dirty="0" smtClean="0"/>
                        <a:t>-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657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216</TotalTime>
  <Words>782</Words>
  <Application>Microsoft Office PowerPoint</Application>
  <PresentationFormat>On-screen Show (4:3)</PresentationFormat>
  <Paragraphs>129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Επανασυνθεση</vt:lpstr>
      <vt:lpstr>Ο μύθος του Schleicher</vt:lpstr>
      <vt:lpstr>ΠΙΕ</vt:lpstr>
      <vt:lpstr>Τι είναι η επανασύνθεση;</vt:lpstr>
      <vt:lpstr>Πού εφαρμόζεται;</vt:lpstr>
      <vt:lpstr>Σημασιολογική επανασύνθεση: μια πρόκληση</vt:lpstr>
      <vt:lpstr>Γιατί προσφέρεται η φωνολογία;</vt:lpstr>
      <vt:lpstr>Πότε πετυχαίνει η επανασύνθεση;</vt:lpstr>
      <vt:lpstr>Ένα πρώτο παράδειγμα</vt:lpstr>
      <vt:lpstr>Πώς λειτουργούμε</vt:lpstr>
      <vt:lpstr>Ένα δεύτερο παράδειγμα</vt:lpstr>
      <vt:lpstr>Τι προσέχουμε:</vt:lpstr>
      <vt:lpstr>Επανασύνθεση και γλωσσική πραγματικότητα</vt:lpstr>
      <vt:lpstr>ΠΙΕ και συστηματικότητα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Επανασύνθεση</dc:title>
  <dc:creator>Takis</dc:creator>
  <cp:lastModifiedBy>Takis</cp:lastModifiedBy>
  <cp:revision>26</cp:revision>
  <dcterms:created xsi:type="dcterms:W3CDTF">2014-04-08T10:51:24Z</dcterms:created>
  <dcterms:modified xsi:type="dcterms:W3CDTF">2014-04-08T14:27:32Z</dcterms:modified>
</cp:coreProperties>
</file>