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D957AC-ED77-4411-A4A0-2988CF5CCCAF}" type="datetimeFigureOut">
              <a:rPr lang="el-GR" smtClean="0"/>
              <a:pPr/>
              <a:t>20/9/2015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80518A-43F9-4ADE-9FB5-1422684CA0D9}"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xmlns=""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xmlns=""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0F5CF97-ADA2-4291-A84D-67CFFD95F0BB}"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13A05EA-82C3-43D5-AD9D-71873C21651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0F5CF97-ADA2-4291-A84D-67CFFD95F0BB}"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13A05EA-82C3-43D5-AD9D-71873C21651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0F5CF97-ADA2-4291-A84D-67CFFD95F0BB}"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13A05EA-82C3-43D5-AD9D-71873C21651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0F5CF97-ADA2-4291-A84D-67CFFD95F0BB}"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13A05EA-82C3-43D5-AD9D-71873C21651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0F5CF97-ADA2-4291-A84D-67CFFD95F0BB}"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13A05EA-82C3-43D5-AD9D-71873C21651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0F5CF97-ADA2-4291-A84D-67CFFD95F0BB}" type="datetimeFigureOut">
              <a:rPr lang="el-GR" smtClean="0"/>
              <a:pPr/>
              <a:t>20/9/2015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13A05EA-82C3-43D5-AD9D-71873C21651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0F5CF97-ADA2-4291-A84D-67CFFD95F0BB}" type="datetimeFigureOut">
              <a:rPr lang="el-GR" smtClean="0"/>
              <a:pPr/>
              <a:t>20/9/2015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13A05EA-82C3-43D5-AD9D-71873C21651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0F5CF97-ADA2-4291-A84D-67CFFD95F0BB}" type="datetimeFigureOut">
              <a:rPr lang="el-GR" smtClean="0"/>
              <a:pPr/>
              <a:t>20/9/2015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13A05EA-82C3-43D5-AD9D-71873C21651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0F5CF97-ADA2-4291-A84D-67CFFD95F0BB}" type="datetimeFigureOut">
              <a:rPr lang="el-GR" smtClean="0"/>
              <a:pPr/>
              <a:t>20/9/2015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13A05EA-82C3-43D5-AD9D-71873C21651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0F5CF97-ADA2-4291-A84D-67CFFD95F0BB}" type="datetimeFigureOut">
              <a:rPr lang="el-GR" smtClean="0"/>
              <a:pPr/>
              <a:t>20/9/2015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13A05EA-82C3-43D5-AD9D-71873C21651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0F5CF97-ADA2-4291-A84D-67CFFD95F0BB}" type="datetimeFigureOut">
              <a:rPr lang="el-GR" smtClean="0"/>
              <a:pPr/>
              <a:t>20/9/2015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13A05EA-82C3-43D5-AD9D-71873C216516}"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5CF97-ADA2-4291-A84D-67CFFD95F0BB}" type="datetimeFigureOut">
              <a:rPr lang="el-GR" smtClean="0"/>
              <a:pPr/>
              <a:t>20/9/2015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A05EA-82C3-43D5-AD9D-71873C21651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006575"/>
            <a:ext cx="7772400" cy="1470025"/>
          </a:xfrm>
        </p:spPr>
        <p:txBody>
          <a:bodyPr/>
          <a:lstStyle/>
          <a:p>
            <a:r>
              <a:rPr lang="el-GR" b="1" dirty="0" smtClean="0"/>
              <a:t>ΕΙΣΑΓΩΓΗ ΣΤΟ ΜΑΡΚΕΤΙΝΓΚ</a:t>
            </a:r>
            <a:endParaRPr lang="el-GR" dirty="0">
              <a:solidFill>
                <a:srgbClr val="5075BC"/>
              </a:solidFill>
            </a:endParaRPr>
          </a:p>
        </p:txBody>
      </p:sp>
      <p:sp>
        <p:nvSpPr>
          <p:cNvPr id="3" name="Υπότιτλος 2"/>
          <p:cNvSpPr>
            <a:spLocks noGrp="1"/>
          </p:cNvSpPr>
          <p:nvPr>
            <p:ph type="subTitle" idx="1"/>
          </p:nvPr>
        </p:nvSpPr>
        <p:spPr>
          <a:xfrm>
            <a:off x="683568" y="3384822"/>
            <a:ext cx="7776864" cy="2636465"/>
          </a:xfrm>
        </p:spPr>
        <p:txBody>
          <a:bodyPr>
            <a:noAutofit/>
          </a:bodyPr>
          <a:lstStyle/>
          <a:p>
            <a:r>
              <a:rPr lang="el-GR" b="1" dirty="0">
                <a:solidFill>
                  <a:schemeClr val="tx1"/>
                </a:solidFill>
                <a:latin typeface="+mj-lt"/>
                <a:ea typeface="+mj-ea"/>
                <a:cs typeface="+mj-cs"/>
              </a:rPr>
              <a:t>Ενότητα </a:t>
            </a:r>
            <a:r>
              <a:rPr lang="el-GR" b="1" dirty="0" smtClean="0">
                <a:solidFill>
                  <a:schemeClr val="tx1"/>
                </a:solidFill>
                <a:latin typeface="+mj-lt"/>
                <a:ea typeface="+mj-ea"/>
                <a:cs typeface="+mj-cs"/>
              </a:rPr>
              <a:t>20</a:t>
            </a:r>
            <a:r>
              <a:rPr lang="el-GR" sz="2800" b="1" dirty="0" smtClean="0">
                <a:solidFill>
                  <a:schemeClr val="tx1"/>
                </a:solidFill>
                <a:latin typeface="+mj-lt"/>
                <a:ea typeface="+mj-ea"/>
                <a:cs typeface="+mj-cs"/>
              </a:rPr>
              <a:t>:</a:t>
            </a:r>
            <a:r>
              <a:rPr lang="en-US" sz="2800" dirty="0" smtClean="0">
                <a:solidFill>
                  <a:schemeClr val="tx1"/>
                </a:solidFill>
                <a:latin typeface="+mj-lt"/>
                <a:ea typeface="+mj-ea"/>
                <a:cs typeface="+mj-cs"/>
              </a:rPr>
              <a:t> </a:t>
            </a:r>
            <a:r>
              <a:rPr lang="el-GR" b="1" dirty="0" smtClean="0">
                <a:solidFill>
                  <a:schemeClr val="tx1"/>
                </a:solidFill>
              </a:rPr>
              <a:t>ΤΙΜΟΛΟΓΗΣΗ </a:t>
            </a:r>
            <a:r>
              <a:rPr lang="en-US" b="1" dirty="0" smtClean="0">
                <a:solidFill>
                  <a:schemeClr val="tx1"/>
                </a:solidFill>
              </a:rPr>
              <a:t>I</a:t>
            </a:r>
            <a:r>
              <a:rPr lang="el-GR" b="1" dirty="0">
                <a:solidFill>
                  <a:schemeClr val="tx1"/>
                </a:solidFill>
              </a:rPr>
              <a:t>Ι</a:t>
            </a:r>
            <a:endParaRPr lang="el-GR" b="1" dirty="0" smtClean="0">
              <a:solidFill>
                <a:schemeClr val="tx1"/>
              </a:solidFill>
            </a:endParaRPr>
          </a:p>
          <a:p>
            <a:r>
              <a:rPr lang="el-GR" sz="3000" b="1" dirty="0" err="1" smtClean="0">
                <a:solidFill>
                  <a:schemeClr val="tx1"/>
                </a:solidFill>
              </a:rPr>
              <a:t>Θεοφανίδης</a:t>
            </a:r>
            <a:r>
              <a:rPr lang="el-GR" sz="3000" b="1" dirty="0" smtClean="0">
                <a:solidFill>
                  <a:schemeClr val="tx1"/>
                </a:solidFill>
              </a:rPr>
              <a:t> Φαίδων</a:t>
            </a:r>
          </a:p>
          <a:p>
            <a:r>
              <a:rPr lang="el-GR" sz="2800" b="1" dirty="0" smtClean="0">
                <a:solidFill>
                  <a:schemeClr val="tx1"/>
                </a:solidFill>
              </a:rPr>
              <a:t>Σχολή Κοινωνικών Επιστημών</a:t>
            </a:r>
          </a:p>
          <a:p>
            <a:r>
              <a:rPr lang="el-GR" sz="2400" b="1" dirty="0" smtClean="0">
                <a:solidFill>
                  <a:schemeClr val="tx1"/>
                </a:solidFill>
              </a:rPr>
              <a:t>Τμήμα Διοίκησης Επιχειρήσεων</a:t>
            </a:r>
            <a:endParaRPr lang="en-US" sz="2400" b="1" dirty="0" smtClean="0">
              <a:solidFill>
                <a:schemeClr val="tx1"/>
              </a:solidFill>
            </a:endParaRPr>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Grp="1" noChangeArrowheads="1"/>
          </p:cNvSpPr>
          <p:nvPr>
            <p:ph type="title"/>
          </p:nvPr>
        </p:nvSpPr>
        <p:spPr/>
        <p:txBody>
          <a:bodyPr>
            <a:normAutofit fontScale="90000"/>
          </a:bodyPr>
          <a:lstStyle/>
          <a:p>
            <a:r>
              <a:rPr lang="el-GR" sz="4000" b="1"/>
              <a:t>5</a:t>
            </a:r>
            <a:r>
              <a:rPr lang="el-GR" sz="4000" b="1" baseline="30000"/>
              <a:t>α</a:t>
            </a:r>
            <a:r>
              <a:rPr lang="el-GR" sz="4000" b="1"/>
              <a:t>. Τιμολογιακές πολιτικές με βάση την ζήτηση</a:t>
            </a:r>
          </a:p>
        </p:txBody>
      </p:sp>
      <p:sp>
        <p:nvSpPr>
          <p:cNvPr id="788483" name="Rectangle 3"/>
          <p:cNvSpPr>
            <a:spLocks noGrp="1" noChangeArrowheads="1"/>
          </p:cNvSpPr>
          <p:nvPr>
            <p:ph type="body" idx="1"/>
          </p:nvPr>
        </p:nvSpPr>
        <p:spPr>
          <a:xfrm>
            <a:off x="685800" y="1828800"/>
            <a:ext cx="7772400" cy="4624388"/>
          </a:xfrm>
        </p:spPr>
        <p:txBody>
          <a:bodyPr/>
          <a:lstStyle/>
          <a:p>
            <a:pPr algn="just">
              <a:buFontTx/>
              <a:buNone/>
            </a:pPr>
            <a:r>
              <a:rPr lang="en-US" sz="2800" b="1"/>
              <a:t>Dumping</a:t>
            </a:r>
            <a:r>
              <a:rPr lang="el-GR" sz="2800" b="1"/>
              <a:t> </a:t>
            </a:r>
            <a:r>
              <a:rPr lang="el-GR" sz="2800"/>
              <a:t>(κλώνος της πολιτικής διείσδυσης): όταν μια επιχείρηση που βρίσκεται και παράγει στην χώρα Χ πωλεί τα προϊόντα της στην χώρα Ψ σε τιμές φθηνότερες από εκείνες της χώρας Χ.</a:t>
            </a:r>
          </a:p>
          <a:p>
            <a:pPr algn="just">
              <a:buFontTx/>
              <a:buNone/>
            </a:pPr>
            <a:r>
              <a:rPr lang="el-GR" sz="2800"/>
              <a:t>Λόγοι: ανάγκη για συνάλλαγμα, λήψη επιδοτήσεων για εξαγωγές, εδραίωση στην ξένη αγορά, ρευστοποίηση αποθεμάτων, δημιουργία μονοπωλίου στην ξένη αγορά και εξόντωση ντόπιων παραγωγών.</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ChangeArrowheads="1"/>
          </p:cNvSpPr>
          <p:nvPr>
            <p:ph type="title"/>
          </p:nvPr>
        </p:nvSpPr>
        <p:spPr/>
        <p:txBody>
          <a:bodyPr>
            <a:normAutofit fontScale="90000"/>
          </a:bodyPr>
          <a:lstStyle/>
          <a:p>
            <a:r>
              <a:rPr lang="el-GR" sz="4000" b="1"/>
              <a:t>5</a:t>
            </a:r>
            <a:r>
              <a:rPr lang="el-GR" sz="4000" b="1" baseline="30000"/>
              <a:t>α</a:t>
            </a:r>
            <a:r>
              <a:rPr lang="el-GR" sz="4000" b="1"/>
              <a:t>. Τιμολογιακές πολιτικές με βάση την ζήτηση</a:t>
            </a:r>
          </a:p>
        </p:txBody>
      </p:sp>
      <p:sp>
        <p:nvSpPr>
          <p:cNvPr id="789507" name="Rectangle 3"/>
          <p:cNvSpPr>
            <a:spLocks noGrp="1" noChangeArrowheads="1"/>
          </p:cNvSpPr>
          <p:nvPr>
            <p:ph type="body" idx="1"/>
          </p:nvPr>
        </p:nvSpPr>
        <p:spPr>
          <a:xfrm>
            <a:off x="179388" y="1412875"/>
            <a:ext cx="8713787" cy="4530725"/>
          </a:xfrm>
        </p:spPr>
        <p:txBody>
          <a:bodyPr>
            <a:normAutofit lnSpcReduction="10000"/>
          </a:bodyPr>
          <a:lstStyle/>
          <a:p>
            <a:pPr algn="just">
              <a:lnSpc>
                <a:spcPct val="90000"/>
              </a:lnSpc>
              <a:buFontTx/>
              <a:buNone/>
            </a:pPr>
            <a:r>
              <a:rPr lang="el-GR" sz="2800" b="1" u="sng"/>
              <a:t>Πολιτική ξαφρίσματος (</a:t>
            </a:r>
            <a:r>
              <a:rPr lang="en-US" sz="2800" b="1" u="sng"/>
              <a:t>skimming):</a:t>
            </a:r>
            <a:r>
              <a:rPr lang="en-US" sz="2800"/>
              <a:t> </a:t>
            </a:r>
            <a:r>
              <a:rPr lang="el-GR" sz="2800"/>
              <a:t>υψηλή τιμή με στόχο την αυξημένη κερδοφορία. Όταν ικανοποιηθεί η ζήτηση του αρχικού </a:t>
            </a:r>
            <a:r>
              <a:rPr lang="en-US" sz="2800">
                <a:latin typeface="Arial" charset="0"/>
              </a:rPr>
              <a:t>target group</a:t>
            </a:r>
            <a:r>
              <a:rPr lang="en-US" sz="2800"/>
              <a:t> </a:t>
            </a:r>
            <a:r>
              <a:rPr lang="el-GR" sz="2800"/>
              <a:t>η τιμή μειώνεται για να προσεγγίσει ένα άλλο </a:t>
            </a:r>
            <a:r>
              <a:rPr lang="en-US" sz="2800">
                <a:latin typeface="Arial" charset="0"/>
              </a:rPr>
              <a:t>target group.</a:t>
            </a:r>
            <a:r>
              <a:rPr lang="el-GR" sz="2800">
                <a:latin typeface="Arial" charset="0"/>
              </a:rPr>
              <a:t> Ξαφρίζονται διαδοχικά επίπεδα πελατών.</a:t>
            </a:r>
          </a:p>
          <a:p>
            <a:pPr>
              <a:lnSpc>
                <a:spcPct val="90000"/>
              </a:lnSpc>
              <a:buFontTx/>
              <a:buNone/>
            </a:pPr>
            <a:r>
              <a:rPr lang="el-GR" sz="2800"/>
              <a:t>Κατάλληλη όταν:</a:t>
            </a:r>
          </a:p>
          <a:p>
            <a:pPr algn="just">
              <a:lnSpc>
                <a:spcPct val="90000"/>
              </a:lnSpc>
              <a:buFontTx/>
              <a:buChar char="-"/>
            </a:pPr>
            <a:r>
              <a:rPr lang="el-GR" sz="2800">
                <a:latin typeface="Arial" charset="0"/>
              </a:rPr>
              <a:t>Υπάρχουν νεωτεριστές καταναλωτές.</a:t>
            </a:r>
          </a:p>
          <a:p>
            <a:pPr algn="just">
              <a:lnSpc>
                <a:spcPct val="90000"/>
              </a:lnSpc>
              <a:buFontTx/>
              <a:buChar char="-"/>
            </a:pPr>
            <a:r>
              <a:rPr lang="el-GR" sz="2800">
                <a:latin typeface="Arial" charset="0"/>
              </a:rPr>
              <a:t>Στην αρχή η ζήτηση είναι ανελαστική.</a:t>
            </a:r>
          </a:p>
          <a:p>
            <a:pPr algn="just">
              <a:lnSpc>
                <a:spcPct val="90000"/>
              </a:lnSpc>
              <a:buFontTx/>
              <a:buChar char="-"/>
            </a:pPr>
            <a:r>
              <a:rPr lang="el-GR" sz="2800">
                <a:latin typeface="Arial" charset="0"/>
              </a:rPr>
              <a:t>Η υψηλή τιμή είναι ικανή να φέρει κέρδη εξαιτίας αυξημένων πωλήσεων.</a:t>
            </a:r>
          </a:p>
          <a:p>
            <a:pPr algn="just">
              <a:lnSpc>
                <a:spcPct val="90000"/>
              </a:lnSpc>
              <a:buFontTx/>
              <a:buChar char="-"/>
            </a:pPr>
            <a:r>
              <a:rPr lang="el-GR" sz="2800">
                <a:latin typeface="Arial" charset="0"/>
              </a:rPr>
              <a:t>Δεν μπορεί να αυξηθεί η παραγωγή του προϊόντος</a:t>
            </a:r>
          </a:p>
          <a:p>
            <a:pPr algn="just">
              <a:lnSpc>
                <a:spcPct val="90000"/>
              </a:lnSpc>
              <a:buFontTx/>
              <a:buNone/>
            </a:pPr>
            <a:endParaRPr lang="el-GR" sz="2800">
              <a:latin typeface="Arial" charset="0"/>
            </a:endParaRP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title"/>
          </p:nvPr>
        </p:nvSpPr>
        <p:spPr/>
        <p:txBody>
          <a:bodyPr>
            <a:normAutofit fontScale="90000"/>
          </a:bodyPr>
          <a:lstStyle/>
          <a:p>
            <a:r>
              <a:rPr lang="el-GR" sz="4000" b="1"/>
              <a:t>5</a:t>
            </a:r>
            <a:r>
              <a:rPr lang="el-GR" sz="4000" b="1" baseline="30000"/>
              <a:t>α</a:t>
            </a:r>
            <a:r>
              <a:rPr lang="el-GR" sz="4000" b="1"/>
              <a:t>. Τιμολογιακές πολιτικές με βάση την ζήτηση</a:t>
            </a:r>
          </a:p>
        </p:txBody>
      </p:sp>
      <p:sp>
        <p:nvSpPr>
          <p:cNvPr id="790531" name="Rectangle 3"/>
          <p:cNvSpPr>
            <a:spLocks noGrp="1" noChangeArrowheads="1"/>
          </p:cNvSpPr>
          <p:nvPr>
            <p:ph type="body" idx="1"/>
          </p:nvPr>
        </p:nvSpPr>
        <p:spPr/>
        <p:txBody>
          <a:bodyPr/>
          <a:lstStyle/>
          <a:p>
            <a:pPr algn="just">
              <a:buFontTx/>
              <a:buNone/>
            </a:pPr>
            <a:r>
              <a:rPr lang="el-GR" b="1" u="sng"/>
              <a:t>Πολιτική Γοήτρου (</a:t>
            </a:r>
            <a:r>
              <a:rPr lang="en-US" b="1" u="sng"/>
              <a:t>Prestige)</a:t>
            </a:r>
            <a:r>
              <a:rPr lang="el-GR" b="1" u="sng"/>
              <a:t>:</a:t>
            </a:r>
            <a:r>
              <a:rPr lang="el-GR"/>
              <a:t> η τιμή καθορίζεται πολύ υψηλά προκειμένου να αυξηθεί το κύρος και η εικόνα του προϊόντος. </a:t>
            </a:r>
          </a:p>
          <a:p>
            <a:pPr algn="just">
              <a:buFontTx/>
              <a:buNone/>
            </a:pPr>
            <a:r>
              <a:rPr lang="el-GR" b="1" u="sng"/>
              <a:t>Ψυχολογική Πολιτική:</a:t>
            </a:r>
            <a:r>
              <a:rPr lang="el-GR"/>
              <a:t> ψυχολογικά ελκυστικός τρόπος καθορισμό τιμή, π.χ. 99</a:t>
            </a:r>
            <a:r>
              <a:rPr lang="el-GR">
                <a:cs typeface="Times New Roman" pitchFamily="18" charset="0"/>
              </a:rPr>
              <a:t>€</a:t>
            </a:r>
            <a:r>
              <a:rPr lang="el-GR"/>
              <a:t> αντί 100</a:t>
            </a:r>
            <a:r>
              <a:rPr lang="el-GR">
                <a:cs typeface="Times New Roman" pitchFamily="18" charset="0"/>
              </a:rPr>
              <a:t>€ ή χρήση αριθμών με κύκλους 6,8,9 ή «μονές» τιμές: 247 και όχι 250.</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p:nvPr>
        </p:nvSpPr>
        <p:spPr/>
        <p:txBody>
          <a:bodyPr>
            <a:normAutofit fontScale="90000"/>
          </a:bodyPr>
          <a:lstStyle/>
          <a:p>
            <a:r>
              <a:rPr lang="el-GR" sz="4000" b="1"/>
              <a:t>5</a:t>
            </a:r>
            <a:r>
              <a:rPr lang="el-GR" sz="4000" b="1" baseline="30000"/>
              <a:t>α</a:t>
            </a:r>
            <a:r>
              <a:rPr lang="el-GR" sz="4000" b="1"/>
              <a:t>. Τιμολογιακές πολιτικές με βάση την ζήτηση</a:t>
            </a:r>
          </a:p>
        </p:txBody>
      </p:sp>
      <p:sp>
        <p:nvSpPr>
          <p:cNvPr id="791555" name="Rectangle 3"/>
          <p:cNvSpPr>
            <a:spLocks noGrp="1" noChangeArrowheads="1"/>
          </p:cNvSpPr>
          <p:nvPr>
            <p:ph type="body" idx="1"/>
          </p:nvPr>
        </p:nvSpPr>
        <p:spPr/>
        <p:txBody>
          <a:bodyPr/>
          <a:lstStyle/>
          <a:p>
            <a:pPr>
              <a:lnSpc>
                <a:spcPct val="90000"/>
              </a:lnSpc>
              <a:buFontTx/>
              <a:buNone/>
            </a:pPr>
            <a:r>
              <a:rPr lang="el-GR" sz="2800" b="1" u="sng"/>
              <a:t>Πολιτική Ενδεικτικής Τιμής:</a:t>
            </a:r>
            <a:r>
              <a:rPr lang="el-GR" sz="2800"/>
              <a:t> ο Β καθορίζει και αναγράφει στην συσκευασία την ενδεικτική τιμή πώλησης.</a:t>
            </a:r>
          </a:p>
          <a:p>
            <a:pPr>
              <a:lnSpc>
                <a:spcPct val="90000"/>
              </a:lnSpc>
              <a:buFontTx/>
              <a:buNone/>
            </a:pPr>
            <a:r>
              <a:rPr lang="el-GR" sz="2800"/>
              <a:t>Πλεονεκτήματα:</a:t>
            </a:r>
          </a:p>
          <a:p>
            <a:pPr>
              <a:lnSpc>
                <a:spcPct val="90000"/>
              </a:lnSpc>
              <a:buFontTx/>
              <a:buChar char="-"/>
            </a:pPr>
            <a:r>
              <a:rPr lang="el-GR" sz="2800"/>
              <a:t>Οι καταναλωτές συνηθίζουν την τιμή.</a:t>
            </a:r>
          </a:p>
          <a:p>
            <a:pPr>
              <a:lnSpc>
                <a:spcPct val="90000"/>
              </a:lnSpc>
              <a:buFontTx/>
              <a:buChar char="-"/>
            </a:pPr>
            <a:r>
              <a:rPr lang="el-GR" sz="2800"/>
              <a:t>Ενισχύεται η εικόνα του προϊόντος.</a:t>
            </a:r>
          </a:p>
          <a:p>
            <a:pPr>
              <a:lnSpc>
                <a:spcPct val="90000"/>
              </a:lnSpc>
              <a:buFontTx/>
              <a:buChar char="-"/>
            </a:pPr>
            <a:r>
              <a:rPr lang="el-GR" sz="2800"/>
              <a:t>Ο Λ δεν μπορεί να καθορίσει την τιμή.</a:t>
            </a:r>
          </a:p>
          <a:p>
            <a:pPr>
              <a:lnSpc>
                <a:spcPct val="90000"/>
              </a:lnSpc>
              <a:buFontTx/>
              <a:buChar char="-"/>
            </a:pPr>
            <a:r>
              <a:rPr lang="el-GR" sz="2800"/>
              <a:t>Αποτρέπει τον τιμολογιακό πόλεμο μεταξύ των μεσαζόντων.</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p:txBody>
          <a:bodyPr>
            <a:normAutofit fontScale="90000"/>
          </a:bodyPr>
          <a:lstStyle/>
          <a:p>
            <a:r>
              <a:rPr lang="el-GR" sz="4000" b="1"/>
              <a:t>5</a:t>
            </a:r>
            <a:r>
              <a:rPr lang="el-GR" sz="4000" b="1" baseline="30000"/>
              <a:t>α</a:t>
            </a:r>
            <a:r>
              <a:rPr lang="el-GR" sz="4000" b="1"/>
              <a:t>. Τιμολογιακές πολιτικές με βάση την ζήτηση</a:t>
            </a:r>
          </a:p>
        </p:txBody>
      </p:sp>
      <p:sp>
        <p:nvSpPr>
          <p:cNvPr id="792579" name="Rectangle 3"/>
          <p:cNvSpPr>
            <a:spLocks noGrp="1" noChangeArrowheads="1"/>
          </p:cNvSpPr>
          <p:nvPr>
            <p:ph type="body" idx="1"/>
          </p:nvPr>
        </p:nvSpPr>
        <p:spPr/>
        <p:txBody>
          <a:bodyPr/>
          <a:lstStyle/>
          <a:p>
            <a:pPr algn="just">
              <a:lnSpc>
                <a:spcPct val="80000"/>
              </a:lnSpc>
              <a:buFontTx/>
              <a:buNone/>
            </a:pPr>
            <a:r>
              <a:rPr lang="el-GR" sz="2800" b="1" u="sng"/>
              <a:t>Πολιτική «Πακέτου»</a:t>
            </a:r>
            <a:r>
              <a:rPr lang="el-GR" sz="2800"/>
              <a:t>: ο καθορισμός της τιμής γίνεται όχι για ένα αλλά περισσότερα προϊόντα, π.χ. τουρισμός.</a:t>
            </a:r>
          </a:p>
          <a:p>
            <a:pPr algn="just">
              <a:lnSpc>
                <a:spcPct val="80000"/>
              </a:lnSpc>
              <a:buFontTx/>
              <a:buNone/>
            </a:pPr>
            <a:r>
              <a:rPr lang="el-GR" sz="2800" b="1" u="sng"/>
              <a:t>Πολιτική Γραμμής Προϊόντος</a:t>
            </a:r>
            <a:r>
              <a:rPr lang="el-GR" sz="2800"/>
              <a:t>: επιχειρήσεις με πολλές γραμμές προϊόντος και μεγάλο βάθος γραμμών, για να διευκολύνουν τον καταναλωτή, τιμολογούν στο ίδιο επίπεδο όλα τα προϊόντα που ανήκουν στην ίδια γραμμή.</a:t>
            </a:r>
          </a:p>
          <a:p>
            <a:pPr algn="just">
              <a:lnSpc>
                <a:spcPct val="80000"/>
              </a:lnSpc>
              <a:buFontTx/>
              <a:buNone/>
            </a:pPr>
            <a:r>
              <a:rPr lang="el-GR" sz="2800" b="1" u="sng"/>
              <a:t>Πολιτική Αύξησης Ζήτησης:</a:t>
            </a:r>
            <a:r>
              <a:rPr lang="el-GR" sz="2800"/>
              <a:t> εφαρμόζεται στις υπηρεσίες π.χ. κλείσε το εισιτήριο νωρίς και θα έχεις σημαντική έκπτωση.</a:t>
            </a:r>
            <a:endParaRPr lang="el-GR" sz="2800" b="1" u="sng"/>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title"/>
          </p:nvPr>
        </p:nvSpPr>
        <p:spPr/>
        <p:txBody>
          <a:bodyPr>
            <a:normAutofit fontScale="90000"/>
          </a:bodyPr>
          <a:lstStyle/>
          <a:p>
            <a:r>
              <a:rPr lang="el-GR" sz="4000" b="1"/>
              <a:t>5</a:t>
            </a:r>
            <a:r>
              <a:rPr lang="el-GR" sz="4000" b="1" baseline="30000"/>
              <a:t>β</a:t>
            </a:r>
            <a:r>
              <a:rPr lang="el-GR" sz="4000" b="1"/>
              <a:t>. Τιμολογιακές πολιτικές με βάση το κόστος</a:t>
            </a:r>
          </a:p>
        </p:txBody>
      </p:sp>
      <p:sp>
        <p:nvSpPr>
          <p:cNvPr id="793603" name="Rectangle 3"/>
          <p:cNvSpPr>
            <a:spLocks noGrp="1" noChangeArrowheads="1"/>
          </p:cNvSpPr>
          <p:nvPr>
            <p:ph type="body" idx="1"/>
          </p:nvPr>
        </p:nvSpPr>
        <p:spPr/>
        <p:txBody>
          <a:bodyPr/>
          <a:lstStyle/>
          <a:p>
            <a:pPr algn="just">
              <a:lnSpc>
                <a:spcPct val="90000"/>
              </a:lnSpc>
              <a:buFontTx/>
              <a:buNone/>
            </a:pPr>
            <a:r>
              <a:rPr lang="el-GR" sz="2800" b="1" u="sng"/>
              <a:t>Σταθερό ποσοστό πάνω στο κόστος:</a:t>
            </a:r>
            <a:r>
              <a:rPr lang="el-GR" sz="2800"/>
              <a:t> τα προϊόντα διαιρούνται σε κατηγορίες με βάση το είδος τους (πολυτελείας ή ευκολίας) και την ταχύτητα κυκλοφορίας τους (χαμηλή ή υψηλή) και στο κόστος τους προστίθεται ένα περιθώριο κέρδους.</a:t>
            </a:r>
          </a:p>
          <a:p>
            <a:pPr algn="just">
              <a:lnSpc>
                <a:spcPct val="90000"/>
              </a:lnSpc>
              <a:buFontTx/>
              <a:buNone/>
            </a:pPr>
            <a:r>
              <a:rPr lang="el-GR" sz="2800" b="1" u="sng"/>
              <a:t>Κόστος συν:</a:t>
            </a:r>
            <a:r>
              <a:rPr lang="el-GR" sz="2800"/>
              <a:t> όταν το κόστος παραγωγής μεταβάλλεται με βάση το τι ακριβώς παραγγέλνεται ή κατασκευάζεται προσθέτει ο κατασκευαστής ένα ποσοστό κέρδους. </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p:txBody>
          <a:bodyPr>
            <a:normAutofit fontScale="90000"/>
          </a:bodyPr>
          <a:lstStyle/>
          <a:p>
            <a:r>
              <a:rPr lang="el-GR" sz="4000" b="1"/>
              <a:t>5</a:t>
            </a:r>
            <a:r>
              <a:rPr lang="el-GR" sz="4000" b="1" baseline="30000"/>
              <a:t>β</a:t>
            </a:r>
            <a:r>
              <a:rPr lang="el-GR" sz="4000" b="1"/>
              <a:t>. Τιμολογιακές πολιτικές με βάση το κόστος</a:t>
            </a:r>
          </a:p>
        </p:txBody>
      </p:sp>
      <p:sp>
        <p:nvSpPr>
          <p:cNvPr id="794627" name="Rectangle 3"/>
          <p:cNvSpPr>
            <a:spLocks noGrp="1" noChangeArrowheads="1"/>
          </p:cNvSpPr>
          <p:nvPr>
            <p:ph type="body" idx="1"/>
          </p:nvPr>
        </p:nvSpPr>
        <p:spPr/>
        <p:txBody>
          <a:bodyPr/>
          <a:lstStyle/>
          <a:p>
            <a:pPr>
              <a:buFontTx/>
              <a:buNone/>
            </a:pPr>
            <a:r>
              <a:rPr lang="el-GR" b="1" u="sng"/>
              <a:t>Πολιτική Καμπύλης Εκμάθησης:</a:t>
            </a:r>
            <a:r>
              <a:rPr lang="el-GR"/>
              <a:t> με την επίτευξη οικονομιών κλίμακας μειώνεται το κόστος και άρα όσο αυξάνει η παραγωγή και οι πωλήσεις η επιχείρηση μπορεί να μειώνει συνεχώς τις τιμές.</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ChangeArrowheads="1"/>
          </p:cNvSpPr>
          <p:nvPr>
            <p:ph type="title"/>
          </p:nvPr>
        </p:nvSpPr>
        <p:spPr/>
        <p:txBody>
          <a:bodyPr>
            <a:normAutofit fontScale="90000"/>
          </a:bodyPr>
          <a:lstStyle/>
          <a:p>
            <a:r>
              <a:rPr lang="el-GR" sz="4000" b="1"/>
              <a:t>5</a:t>
            </a:r>
            <a:r>
              <a:rPr lang="el-GR" sz="4000" b="1" baseline="30000"/>
              <a:t>γ</a:t>
            </a:r>
            <a:r>
              <a:rPr lang="el-GR" sz="4000" b="1"/>
              <a:t>. Τιμολογιακές πολιτικές με βάση το κέρδος</a:t>
            </a:r>
          </a:p>
        </p:txBody>
      </p:sp>
      <p:sp>
        <p:nvSpPr>
          <p:cNvPr id="795651" name="Rectangle 3"/>
          <p:cNvSpPr>
            <a:spLocks noGrp="1" noChangeArrowheads="1"/>
          </p:cNvSpPr>
          <p:nvPr>
            <p:ph type="body" idx="1"/>
          </p:nvPr>
        </p:nvSpPr>
        <p:spPr/>
        <p:txBody>
          <a:bodyPr/>
          <a:lstStyle/>
          <a:p>
            <a:pPr algn="just">
              <a:lnSpc>
                <a:spcPct val="90000"/>
              </a:lnSpc>
              <a:buFontTx/>
              <a:buNone/>
            </a:pPr>
            <a:r>
              <a:rPr lang="el-GR" sz="2800" b="1" u="sng"/>
              <a:t>Κέρδος στόχος:</a:t>
            </a:r>
            <a:r>
              <a:rPr lang="el-GR" sz="2800"/>
              <a:t> η τιμή προσαρμόζεται με βάση την επίτευξη ενός συγκεκριμένου μεγέθους κερδών (π.χ. 1 εκ ευρώ).</a:t>
            </a:r>
          </a:p>
          <a:p>
            <a:pPr algn="just">
              <a:lnSpc>
                <a:spcPct val="90000"/>
              </a:lnSpc>
              <a:buFontTx/>
              <a:buNone/>
            </a:pPr>
            <a:r>
              <a:rPr lang="el-GR" sz="2800" b="1" u="sng"/>
              <a:t>Κέρδος Στόχος επί των πωλήσεων:</a:t>
            </a:r>
            <a:r>
              <a:rPr lang="el-GR" sz="2800"/>
              <a:t> π.χ. 10% επί των πωλήσεων.</a:t>
            </a:r>
          </a:p>
          <a:p>
            <a:pPr algn="just">
              <a:lnSpc>
                <a:spcPct val="90000"/>
              </a:lnSpc>
              <a:buFontTx/>
              <a:buNone/>
            </a:pPr>
            <a:r>
              <a:rPr lang="el-GR" sz="2800" b="1" u="sng"/>
              <a:t>Κέρδος Στόχος επί της Επένδυσης:</a:t>
            </a:r>
            <a:r>
              <a:rPr lang="el-GR" sz="2800"/>
              <a:t> οι τιμές καθορίζονται με τέτοιο τρόπο ώστε τελικά τα κέρδη να αποτελούν ένα συγκεκριμένο ποσοστό (π.χ. 10) συγκρινόμενα με το σύνολο της επένδυσης.</a:t>
            </a:r>
          </a:p>
          <a:p>
            <a:pPr algn="just">
              <a:lnSpc>
                <a:spcPct val="90000"/>
              </a:lnSpc>
              <a:buFontTx/>
              <a:buNone/>
            </a:pPr>
            <a:endParaRPr lang="el-GR" sz="2800"/>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title"/>
          </p:nvPr>
        </p:nvSpPr>
        <p:spPr/>
        <p:txBody>
          <a:bodyPr>
            <a:normAutofit fontScale="90000"/>
          </a:bodyPr>
          <a:lstStyle/>
          <a:p>
            <a:r>
              <a:rPr lang="el-GR" sz="4000" b="1"/>
              <a:t>5</a:t>
            </a:r>
            <a:r>
              <a:rPr lang="el-GR" sz="4000" b="1" baseline="30000"/>
              <a:t>δ</a:t>
            </a:r>
            <a:r>
              <a:rPr lang="el-GR" sz="4000" b="1"/>
              <a:t>. Τιμολογιακές πολιτικές με βάση τον Ανταγωνισμό</a:t>
            </a:r>
          </a:p>
        </p:txBody>
      </p:sp>
      <p:sp>
        <p:nvSpPr>
          <p:cNvPr id="796675" name="Rectangle 3"/>
          <p:cNvSpPr>
            <a:spLocks noGrp="1" noChangeArrowheads="1"/>
          </p:cNvSpPr>
          <p:nvPr>
            <p:ph type="body" idx="1"/>
          </p:nvPr>
        </p:nvSpPr>
        <p:spPr/>
        <p:txBody>
          <a:bodyPr/>
          <a:lstStyle/>
          <a:p>
            <a:pPr>
              <a:buFontTx/>
              <a:buNone/>
            </a:pPr>
            <a:r>
              <a:rPr lang="el-GR" b="1" u="sng"/>
              <a:t>Πολιτική στο Μέσο Επίπεδο Τιμών</a:t>
            </a:r>
          </a:p>
          <a:p>
            <a:pPr>
              <a:buFontTx/>
              <a:buNone/>
            </a:pPr>
            <a:endParaRPr lang="el-GR" b="1" u="sng"/>
          </a:p>
          <a:p>
            <a:pPr>
              <a:buFontTx/>
              <a:buNone/>
            </a:pPr>
            <a:r>
              <a:rPr lang="el-GR" b="1" u="sng"/>
              <a:t>Πολιτική Πάνω από το Μέσο Επίπεδο Τιμών.</a:t>
            </a:r>
          </a:p>
          <a:p>
            <a:pPr>
              <a:buFontTx/>
              <a:buNone/>
            </a:pPr>
            <a:endParaRPr lang="el-GR" b="1" u="sng"/>
          </a:p>
          <a:p>
            <a:pPr>
              <a:buFontTx/>
              <a:buNone/>
            </a:pPr>
            <a:r>
              <a:rPr lang="el-GR" b="1" u="sng"/>
              <a:t>Πολιτική Κάτω από το Μέσο Επίπεδο Τιμών.</a:t>
            </a:r>
          </a:p>
          <a:p>
            <a:pPr>
              <a:buFontTx/>
              <a:buNone/>
            </a:pPr>
            <a:endParaRPr lang="el-GR" b="1" u="sng"/>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Grp="1" noChangeArrowheads="1"/>
          </p:cNvSpPr>
          <p:nvPr>
            <p:ph type="title"/>
          </p:nvPr>
        </p:nvSpPr>
        <p:spPr/>
        <p:txBody>
          <a:bodyPr>
            <a:normAutofit fontScale="90000"/>
          </a:bodyPr>
          <a:lstStyle/>
          <a:p>
            <a:r>
              <a:rPr lang="el-GR" sz="4000" b="1"/>
              <a:t>6. Μέθοδοι τιμολόγησης &amp; </a:t>
            </a:r>
            <a:br>
              <a:rPr lang="el-GR" sz="4000" b="1"/>
            </a:br>
            <a:r>
              <a:rPr lang="el-GR" sz="4000" b="1"/>
              <a:t>7. Απόφαση για τελική τιμή</a:t>
            </a:r>
          </a:p>
        </p:txBody>
      </p:sp>
      <p:sp>
        <p:nvSpPr>
          <p:cNvPr id="797699" name="Rectangle 3"/>
          <p:cNvSpPr>
            <a:spLocks noGrp="1" noChangeArrowheads="1"/>
          </p:cNvSpPr>
          <p:nvPr>
            <p:ph type="body" idx="1"/>
          </p:nvPr>
        </p:nvSpPr>
        <p:spPr>
          <a:xfrm>
            <a:off x="395288" y="1484313"/>
            <a:ext cx="8424862" cy="5040312"/>
          </a:xfrm>
        </p:spPr>
        <p:txBody>
          <a:bodyPr/>
          <a:lstStyle/>
          <a:p>
            <a:pPr algn="just">
              <a:lnSpc>
                <a:spcPct val="90000"/>
              </a:lnSpc>
              <a:buFontTx/>
              <a:buNone/>
            </a:pPr>
            <a:r>
              <a:rPr lang="el-GR" sz="2800"/>
              <a:t>Προκύπτουν από την επιλογή συγκεκριμένης πολιτικής τιμολόγησης και οδηγούν στην τελική τιμή πώλησης του προϊόντος.</a:t>
            </a:r>
          </a:p>
          <a:p>
            <a:pPr algn="just">
              <a:lnSpc>
                <a:spcPct val="90000"/>
              </a:lnSpc>
              <a:buFontTx/>
              <a:buNone/>
            </a:pPr>
            <a:r>
              <a:rPr lang="el-GR" sz="2800" b="1"/>
              <a:t>Πολιτική ενιαίας τιμολόγησης:</a:t>
            </a:r>
            <a:r>
              <a:rPr lang="el-GR" sz="2800"/>
              <a:t> η επιχείρηση καθορίζει μόνο μια τιμή πώλησης για το προϊόν της.</a:t>
            </a:r>
          </a:p>
          <a:p>
            <a:pPr algn="just">
              <a:lnSpc>
                <a:spcPct val="90000"/>
              </a:lnSpc>
              <a:buFontTx/>
              <a:buNone/>
            </a:pPr>
            <a:r>
              <a:rPr lang="el-GR" sz="2800" b="1"/>
              <a:t>Πολιτική Διαφορικής Τιμολόγησης:</a:t>
            </a:r>
            <a:r>
              <a:rPr lang="el-GR" sz="2800"/>
              <a:t> η επιχείρηση διαφοροποιεί την τιμή πώλησης π.χ. παροχή έκπτωσης σε αγορά μεγάλης ποσότητας, άμεσης εξόφλησης (με μετρητά), λειτουργικές εκπτώσεις (π.χ. αν το μεταφέρεις παίρνεις έκπτωση), εποχικές εκπτώσεις (αγορά εποχικού προϊόντος εκτός εποχής).</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Σκοποί ενότητας</a:t>
            </a:r>
            <a:endParaRPr lang="el-GR" dirty="0"/>
          </a:p>
        </p:txBody>
      </p:sp>
      <p:sp>
        <p:nvSpPr>
          <p:cNvPr id="3" name="2 - Θέση περιεχομένου"/>
          <p:cNvSpPr>
            <a:spLocks noGrp="1"/>
          </p:cNvSpPr>
          <p:nvPr>
            <p:ph idx="1"/>
          </p:nvPr>
        </p:nvSpPr>
        <p:spPr/>
        <p:txBody>
          <a:bodyPr/>
          <a:lstStyle/>
          <a:p>
            <a:pPr>
              <a:buNone/>
            </a:pPr>
            <a:endParaRPr lang="el-GR" dirty="0" smtClean="0"/>
          </a:p>
          <a:p>
            <a:r>
              <a:rPr lang="el-GR" dirty="0" smtClean="0"/>
              <a:t>Διαδικασία καθορισμού τιμών</a:t>
            </a:r>
          </a:p>
          <a:p>
            <a:r>
              <a:rPr lang="el-GR" dirty="0" smtClean="0"/>
              <a:t>Εκτίμηση ζήτησης</a:t>
            </a:r>
          </a:p>
          <a:p>
            <a:r>
              <a:rPr lang="el-GR" dirty="0" smtClean="0"/>
              <a:t>Τιμολογιακές πολιτικές με βάση την ζήτηση, το κόστος, το κέρδος και τον ανταγωνισμό.</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l-GR" dirty="0"/>
          </a:p>
        </p:txBody>
      </p:sp>
      <p:sp>
        <p:nvSpPr>
          <p:cNvPr id="3" name="2 - Θέση περιεχομένου"/>
          <p:cNvSpPr>
            <a:spLocks noGrp="1"/>
          </p:cNvSpPr>
          <p:nvPr>
            <p:ph idx="1"/>
          </p:nvPr>
        </p:nvSpPr>
        <p:spPr/>
        <p:txBody>
          <a:bodyPr/>
          <a:lstStyle/>
          <a:p>
            <a:r>
              <a:rPr lang="el-GR" dirty="0" err="1" smtClean="0"/>
              <a:t>Μάλλιαρης</a:t>
            </a:r>
            <a:r>
              <a:rPr lang="el-GR" dirty="0" smtClean="0"/>
              <a:t>, Π. (2012), Εισαγωγή στο Μάρκετινγκ, Εκδόσεις </a:t>
            </a:r>
            <a:r>
              <a:rPr lang="el-GR" dirty="0" err="1" smtClean="0"/>
              <a:t>Σταμούλη</a:t>
            </a:r>
            <a:endParaRPr lang="el-GR" dirty="0" smtClean="0"/>
          </a:p>
          <a:p>
            <a:pPr>
              <a:buNone/>
            </a:pPr>
            <a:r>
              <a:rPr lang="el-GR" dirty="0" smtClean="0"/>
              <a:t/>
            </a:r>
            <a:br>
              <a:rPr lang="el-GR" dirty="0" smtClean="0"/>
            </a:br>
            <a:endParaRPr lang="el-GR" dirty="0"/>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n-US" dirty="0" smtClean="0"/>
              <a:t> </a:t>
            </a:r>
            <a:r>
              <a:rPr lang="en-US" dirty="0" smtClean="0">
                <a:latin typeface="+mj-lt"/>
              </a:rPr>
              <a:t>Copyright </a:t>
            </a:r>
            <a:r>
              <a:rPr lang="vi-VN" dirty="0" smtClean="0">
                <a:latin typeface="+mj-lt"/>
              </a:rPr>
              <a:t>Πανεπιστήμιο Πατρών, </a:t>
            </a:r>
            <a:r>
              <a:rPr lang="el-GR" dirty="0" smtClean="0">
                <a:latin typeface="+mj-lt"/>
              </a:rPr>
              <a:t>Ορφανίδης Φαίδων </a:t>
            </a:r>
            <a:r>
              <a:rPr lang="vi-VN" dirty="0" smtClean="0">
                <a:latin typeface="+mj-lt"/>
              </a:rPr>
              <a:t>2015. «</a:t>
            </a:r>
            <a:r>
              <a:rPr lang="el-GR" dirty="0" smtClean="0">
                <a:latin typeface="+mj-lt"/>
              </a:rPr>
              <a:t>Εισαγωγή στο Μάρκετινγκ» </a:t>
            </a:r>
            <a:r>
              <a:rPr lang="vi-VN" dirty="0" smtClean="0">
                <a:latin typeface="+mj-lt"/>
              </a:rPr>
              <a:t>Έκδοση: 1.0. Πάτρα 2015. Διαθέσιμο από τη δικτυακή διεύθυνση</a:t>
            </a:r>
            <a:r>
              <a:rPr lang="vi-VN" dirty="0" smtClean="0">
                <a:latin typeface="+mj-lt"/>
              </a:rPr>
              <a:t>:</a:t>
            </a:r>
            <a:endParaRPr lang="el-GR" smtClean="0">
              <a:latin typeface="+mj-lt"/>
            </a:endParaRPr>
          </a:p>
          <a:p>
            <a:pPr marL="0" indent="0">
              <a:buNone/>
            </a:pPr>
            <a:r>
              <a:rPr lang="vi-VN" smtClean="0">
                <a:latin typeface="+mj-lt"/>
              </a:rPr>
              <a:t>https</a:t>
            </a:r>
            <a:r>
              <a:rPr lang="vi-VN" smtClean="0">
                <a:latin typeface="+mj-lt"/>
              </a:rPr>
              <a:t>://eclass.upatras.gr/courses/BMA498/</a:t>
            </a:r>
            <a:endParaRPr lang="el-GR" dirty="0" smtClean="0">
              <a:latin typeface="+mj-lt"/>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1208253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Πατρών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3806458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623648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2"/>
          <p:cNvSpPr>
            <a:spLocks noGrp="1" noChangeArrowheads="1"/>
          </p:cNvSpPr>
          <p:nvPr>
            <p:ph type="title"/>
          </p:nvPr>
        </p:nvSpPr>
        <p:spPr/>
        <p:txBody>
          <a:bodyPr/>
          <a:lstStyle/>
          <a:p>
            <a:r>
              <a:rPr lang="el-GR" sz="4000" b="1"/>
              <a:t>ΔΙΑΔΙΚΑΣΙΑ ΚΑΘΟΡΙΣΜΟΥ ΤΙΜΩΝ</a:t>
            </a:r>
          </a:p>
        </p:txBody>
      </p:sp>
      <p:sp>
        <p:nvSpPr>
          <p:cNvPr id="781315" name="Rectangle 3"/>
          <p:cNvSpPr>
            <a:spLocks noGrp="1" noChangeArrowheads="1"/>
          </p:cNvSpPr>
          <p:nvPr>
            <p:ph type="body" idx="1"/>
          </p:nvPr>
        </p:nvSpPr>
        <p:spPr>
          <a:xfrm>
            <a:off x="685800" y="1828800"/>
            <a:ext cx="7772400" cy="4768850"/>
          </a:xfrm>
        </p:spPr>
        <p:txBody>
          <a:bodyPr/>
          <a:lstStyle/>
          <a:p>
            <a:pPr marL="609600" indent="-609600">
              <a:buFontTx/>
              <a:buAutoNum type="arabicPeriod"/>
            </a:pPr>
            <a:r>
              <a:rPr lang="el-GR"/>
              <a:t>Καθορισμός αντικειμενικών στόχων τιμολόγησης</a:t>
            </a:r>
          </a:p>
          <a:p>
            <a:pPr marL="609600" indent="-609600">
              <a:buFontTx/>
              <a:buAutoNum type="arabicPeriod"/>
            </a:pPr>
            <a:r>
              <a:rPr lang="el-GR"/>
              <a:t>Εκτίμηση ζήτησης</a:t>
            </a:r>
          </a:p>
          <a:p>
            <a:pPr marL="609600" indent="-609600">
              <a:buFontTx/>
              <a:buAutoNum type="arabicPeriod"/>
            </a:pPr>
            <a:r>
              <a:rPr lang="el-GR"/>
              <a:t>Υπολογισμός κόστους</a:t>
            </a:r>
          </a:p>
          <a:p>
            <a:pPr marL="609600" indent="-609600">
              <a:buFontTx/>
              <a:buAutoNum type="arabicPeriod"/>
            </a:pPr>
            <a:r>
              <a:rPr lang="el-GR"/>
              <a:t>Ανάλυση τιμών ανταγωνισμού</a:t>
            </a:r>
          </a:p>
          <a:p>
            <a:pPr marL="609600" indent="-609600">
              <a:buFontTx/>
              <a:buAutoNum type="arabicPeriod"/>
            </a:pPr>
            <a:r>
              <a:rPr lang="el-GR"/>
              <a:t>Επιλογή τιμολογιακής πολιτικής</a:t>
            </a:r>
          </a:p>
          <a:p>
            <a:pPr marL="609600" indent="-609600">
              <a:buFontTx/>
              <a:buAutoNum type="arabicPeriod"/>
            </a:pPr>
            <a:r>
              <a:rPr lang="el-GR"/>
              <a:t>Καθορισμός μεθόδων τιμολόγησης</a:t>
            </a:r>
          </a:p>
          <a:p>
            <a:pPr marL="609600" indent="-609600">
              <a:buFontTx/>
              <a:buAutoNum type="arabicPeriod"/>
            </a:pPr>
            <a:r>
              <a:rPr lang="el-GR"/>
              <a:t>Απόφαση για τελική τιμή</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p:cNvSpPr>
            <a:spLocks noGrp="1" noChangeArrowheads="1"/>
          </p:cNvSpPr>
          <p:nvPr>
            <p:ph type="title"/>
          </p:nvPr>
        </p:nvSpPr>
        <p:spPr/>
        <p:txBody>
          <a:bodyPr>
            <a:normAutofit fontScale="90000"/>
          </a:bodyPr>
          <a:lstStyle/>
          <a:p>
            <a:pPr marL="838200" indent="-838200"/>
            <a:r>
              <a:rPr lang="el-GR" sz="4000" b="1"/>
              <a:t>1. Καθορισμός αντικειμενικών στόχων τιμολόγησης</a:t>
            </a:r>
          </a:p>
        </p:txBody>
      </p:sp>
      <p:sp>
        <p:nvSpPr>
          <p:cNvPr id="782339" name="Rectangle 3"/>
          <p:cNvSpPr>
            <a:spLocks noGrp="1" noChangeArrowheads="1"/>
          </p:cNvSpPr>
          <p:nvPr>
            <p:ph type="body" idx="1"/>
          </p:nvPr>
        </p:nvSpPr>
        <p:spPr/>
        <p:txBody>
          <a:bodyPr/>
          <a:lstStyle/>
          <a:p>
            <a:pPr>
              <a:lnSpc>
                <a:spcPct val="90000"/>
              </a:lnSpc>
              <a:buFontTx/>
              <a:buNone/>
            </a:pPr>
            <a:r>
              <a:rPr lang="el-GR"/>
              <a:t>Βλ. μάθημα Τιμολόγηση </a:t>
            </a:r>
            <a:r>
              <a:rPr lang="en-US"/>
              <a:t>I</a:t>
            </a:r>
            <a:r>
              <a:rPr lang="el-GR"/>
              <a:t>, π.χ.:</a:t>
            </a:r>
          </a:p>
          <a:p>
            <a:pPr>
              <a:lnSpc>
                <a:spcPct val="90000"/>
              </a:lnSpc>
            </a:pPr>
            <a:r>
              <a:rPr lang="el-GR"/>
              <a:t>Διατήρηση μεριδίου αγοράς (αμυντική)</a:t>
            </a:r>
          </a:p>
          <a:p>
            <a:pPr>
              <a:lnSpc>
                <a:spcPct val="90000"/>
              </a:lnSpc>
            </a:pPr>
            <a:r>
              <a:rPr lang="el-GR"/>
              <a:t>Αύξηση μεριδίου αγοράς (επιθετική)</a:t>
            </a:r>
          </a:p>
          <a:p>
            <a:pPr>
              <a:lnSpc>
                <a:spcPct val="90000"/>
              </a:lnSpc>
            </a:pPr>
            <a:r>
              <a:rPr lang="el-GR"/>
              <a:t>κτλ.</a:t>
            </a:r>
          </a:p>
          <a:p>
            <a:pPr>
              <a:lnSpc>
                <a:spcPct val="90000"/>
              </a:lnSpc>
              <a:buFontTx/>
              <a:buNone/>
            </a:pPr>
            <a:r>
              <a:rPr lang="el-GR"/>
              <a:t>Ο καθορισμός των στόχων τιμολόγησης αποτελεί στρατηγική επιλογή για την επιχείρηση και απαιτεί την συνεργασία όλων των τμημάτων της επιχείρησης.</a:t>
            </a:r>
          </a:p>
          <a:p>
            <a:pPr>
              <a:lnSpc>
                <a:spcPct val="90000"/>
              </a:lnSpc>
            </a:pPr>
            <a:endParaRPr lang="el-G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p:cNvSpPr>
            <a:spLocks noGrp="1" noChangeArrowheads="1"/>
          </p:cNvSpPr>
          <p:nvPr>
            <p:ph type="title"/>
          </p:nvPr>
        </p:nvSpPr>
        <p:spPr/>
        <p:txBody>
          <a:bodyPr/>
          <a:lstStyle/>
          <a:p>
            <a:pPr marL="838200" indent="-838200"/>
            <a:r>
              <a:rPr lang="el-GR" b="1"/>
              <a:t>2. Εκτίμηση ζήτησης</a:t>
            </a:r>
          </a:p>
        </p:txBody>
      </p:sp>
      <p:sp>
        <p:nvSpPr>
          <p:cNvPr id="783363" name="Rectangle 3"/>
          <p:cNvSpPr>
            <a:spLocks noGrp="1" noChangeArrowheads="1"/>
          </p:cNvSpPr>
          <p:nvPr>
            <p:ph type="body" idx="1"/>
          </p:nvPr>
        </p:nvSpPr>
        <p:spPr/>
        <p:txBody>
          <a:bodyPr/>
          <a:lstStyle/>
          <a:p>
            <a:pPr algn="just">
              <a:lnSpc>
                <a:spcPct val="80000"/>
              </a:lnSpc>
            </a:pPr>
            <a:r>
              <a:rPr lang="el-GR" sz="2800"/>
              <a:t>Με έρευνα αγοράς στους καταναλωτές.</a:t>
            </a:r>
          </a:p>
          <a:p>
            <a:pPr algn="just">
              <a:lnSpc>
                <a:spcPct val="80000"/>
              </a:lnSpc>
            </a:pPr>
            <a:r>
              <a:rPr lang="el-GR" sz="2800"/>
              <a:t>Με πειράματα όπου ελέγχεται η επίδραση συγκεκριμένων μεταβλητών.</a:t>
            </a:r>
          </a:p>
          <a:p>
            <a:pPr algn="just">
              <a:lnSpc>
                <a:spcPct val="80000"/>
              </a:lnSpc>
            </a:pPr>
            <a:r>
              <a:rPr lang="el-GR" sz="2800"/>
              <a:t>Με έρευνα στους εξωτερικούς πωλητές της επιχείρησης.</a:t>
            </a:r>
          </a:p>
          <a:p>
            <a:pPr algn="just">
              <a:lnSpc>
                <a:spcPct val="80000"/>
              </a:lnSpc>
            </a:pPr>
            <a:r>
              <a:rPr lang="el-GR" sz="2800"/>
              <a:t>Με έρευνα στα στελέχη της επιχείρησης.</a:t>
            </a:r>
          </a:p>
          <a:p>
            <a:pPr algn="just">
              <a:lnSpc>
                <a:spcPct val="80000"/>
              </a:lnSpc>
            </a:pPr>
            <a:r>
              <a:rPr lang="el-GR" sz="2800"/>
              <a:t>Με έρευνα σε ειδικούς.</a:t>
            </a:r>
          </a:p>
          <a:p>
            <a:pPr algn="just">
              <a:lnSpc>
                <a:spcPct val="80000"/>
              </a:lnSpc>
            </a:pPr>
            <a:r>
              <a:rPr lang="el-GR" sz="2800"/>
              <a:t>Με ανάλυση χρονολογικών σειρών</a:t>
            </a:r>
          </a:p>
          <a:p>
            <a:pPr algn="just">
              <a:lnSpc>
                <a:spcPct val="80000"/>
              </a:lnSpc>
            </a:pPr>
            <a:r>
              <a:rPr lang="el-GR" sz="2800"/>
              <a:t>Με συσχέτιση διαφόρων οικονομικών μεγεθών (τεχνική παλινδρόμησης).</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ChangeArrowheads="1"/>
          </p:cNvSpPr>
          <p:nvPr>
            <p:ph type="title"/>
          </p:nvPr>
        </p:nvSpPr>
        <p:spPr/>
        <p:txBody>
          <a:bodyPr/>
          <a:lstStyle/>
          <a:p>
            <a:pPr marL="838200" indent="-838200"/>
            <a:r>
              <a:rPr lang="el-GR" b="1"/>
              <a:t>3. Υπολογισμός κόστους</a:t>
            </a:r>
          </a:p>
        </p:txBody>
      </p:sp>
      <p:sp>
        <p:nvSpPr>
          <p:cNvPr id="784387" name="Rectangle 3"/>
          <p:cNvSpPr>
            <a:spLocks noGrp="1" noChangeArrowheads="1"/>
          </p:cNvSpPr>
          <p:nvPr>
            <p:ph type="body" idx="1"/>
          </p:nvPr>
        </p:nvSpPr>
        <p:spPr/>
        <p:txBody>
          <a:bodyPr/>
          <a:lstStyle/>
          <a:p>
            <a:pPr>
              <a:lnSpc>
                <a:spcPct val="90000"/>
              </a:lnSpc>
            </a:pPr>
            <a:r>
              <a:rPr lang="el-GR"/>
              <a:t>Πλήρης καταγραφή όλων των στοιχείων κόστους της επιχείρησης.</a:t>
            </a:r>
          </a:p>
          <a:p>
            <a:pPr>
              <a:lnSpc>
                <a:spcPct val="90000"/>
              </a:lnSpc>
            </a:pPr>
            <a:r>
              <a:rPr lang="el-GR"/>
              <a:t>Τιμολόγια αγορών, συμβόλαια, επιχειρηματικές δαπάνες κτλ.</a:t>
            </a:r>
          </a:p>
          <a:p>
            <a:pPr>
              <a:lnSpc>
                <a:spcPct val="90000"/>
              </a:lnSpc>
            </a:pPr>
            <a:r>
              <a:rPr lang="el-GR"/>
              <a:t>Μηχανογραφημένα συστήματα παρακολούθησης κόστους-εξόδων.</a:t>
            </a:r>
          </a:p>
          <a:p>
            <a:pPr>
              <a:lnSpc>
                <a:spcPct val="90000"/>
              </a:lnSpc>
            </a:pPr>
            <a:r>
              <a:rPr lang="el-GR"/>
              <a:t>Διαρκής ενημέρωση και έλεγχος της ακρίβειας των εισαγόμενων δεδομένων.</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ChangeArrowheads="1"/>
          </p:cNvSpPr>
          <p:nvPr>
            <p:ph type="title"/>
          </p:nvPr>
        </p:nvSpPr>
        <p:spPr>
          <a:xfrm>
            <a:off x="685800" y="228600"/>
            <a:ext cx="8207375" cy="1219200"/>
          </a:xfrm>
        </p:spPr>
        <p:txBody>
          <a:bodyPr/>
          <a:lstStyle/>
          <a:p>
            <a:pPr marL="838200" indent="-838200"/>
            <a:r>
              <a:rPr lang="el-GR" sz="4000" b="1"/>
              <a:t>4. Ανάλυση τιμών ανταγωνισμού</a:t>
            </a:r>
          </a:p>
        </p:txBody>
      </p:sp>
      <p:sp>
        <p:nvSpPr>
          <p:cNvPr id="785411" name="Rectangle 3"/>
          <p:cNvSpPr>
            <a:spLocks noGrp="1" noChangeArrowheads="1"/>
          </p:cNvSpPr>
          <p:nvPr>
            <p:ph type="body" idx="1"/>
          </p:nvPr>
        </p:nvSpPr>
        <p:spPr/>
        <p:txBody>
          <a:bodyPr/>
          <a:lstStyle/>
          <a:p>
            <a:pPr algn="just">
              <a:lnSpc>
                <a:spcPct val="80000"/>
              </a:lnSpc>
            </a:pPr>
            <a:r>
              <a:rPr lang="el-GR" sz="2800"/>
              <a:t>Σημαντικό στοιχείο διότι ο καταναλωτής </a:t>
            </a:r>
            <a:r>
              <a:rPr lang="el-GR" sz="2800" b="1"/>
              <a:t>εύκολα και απλά</a:t>
            </a:r>
            <a:r>
              <a:rPr lang="el-GR" sz="2800"/>
              <a:t> μπορεί να συγκρίνει τιμές.</a:t>
            </a:r>
          </a:p>
          <a:p>
            <a:pPr algn="just">
              <a:lnSpc>
                <a:spcPct val="80000"/>
              </a:lnSpc>
            </a:pPr>
            <a:r>
              <a:rPr lang="el-GR" sz="2800"/>
              <a:t>Ορισμένοι καταναλωτές πραγματοποιούν εκτεταμένη έρευνα αγοράς των υποψήφιων προς αγορά προϊόντων και διευκολύνονται με διάφορα μέσα π.χ. Διαδίκτυο.</a:t>
            </a:r>
          </a:p>
          <a:p>
            <a:pPr algn="just">
              <a:lnSpc>
                <a:spcPct val="80000"/>
              </a:lnSpc>
            </a:pPr>
            <a:r>
              <a:rPr lang="el-GR" sz="2800"/>
              <a:t>Η επιχείρηση δεν είναι ξεκομμένη από την αγορά.</a:t>
            </a:r>
          </a:p>
          <a:p>
            <a:pPr algn="just">
              <a:lnSpc>
                <a:spcPct val="80000"/>
              </a:lnSpc>
            </a:pPr>
            <a:r>
              <a:rPr lang="el-GR" sz="2800"/>
              <a:t>Δημιουργία συγκριτικού πλεονεκτήματος ή ανταγωνιστικής αιχμής.</a:t>
            </a:r>
          </a:p>
          <a:p>
            <a:pPr algn="just">
              <a:lnSpc>
                <a:spcPct val="80000"/>
              </a:lnSpc>
            </a:pPr>
            <a:endParaRPr lang="el-GR" sz="2800"/>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Grp="1" noChangeArrowheads="1"/>
          </p:cNvSpPr>
          <p:nvPr>
            <p:ph type="title"/>
          </p:nvPr>
        </p:nvSpPr>
        <p:spPr/>
        <p:txBody>
          <a:bodyPr/>
          <a:lstStyle/>
          <a:p>
            <a:pPr marL="838200" indent="-838200"/>
            <a:r>
              <a:rPr lang="el-GR" sz="4000" b="1"/>
              <a:t>5. Επιλογή τιμολογιακής πολιτικής</a:t>
            </a:r>
          </a:p>
        </p:txBody>
      </p:sp>
      <p:sp>
        <p:nvSpPr>
          <p:cNvPr id="786435" name="Rectangle 3"/>
          <p:cNvSpPr>
            <a:spLocks noGrp="1" noChangeArrowheads="1"/>
          </p:cNvSpPr>
          <p:nvPr>
            <p:ph type="body" idx="1"/>
          </p:nvPr>
        </p:nvSpPr>
        <p:spPr>
          <a:xfrm>
            <a:off x="685800" y="1484313"/>
            <a:ext cx="7772400" cy="5040312"/>
          </a:xfrm>
        </p:spPr>
        <p:txBody>
          <a:bodyPr/>
          <a:lstStyle/>
          <a:p>
            <a:pPr algn="just">
              <a:lnSpc>
                <a:spcPct val="90000"/>
              </a:lnSpc>
              <a:buFontTx/>
              <a:buNone/>
            </a:pPr>
            <a:r>
              <a:rPr lang="el-GR" sz="2800" b="1"/>
              <a:t>Πολιτική:</a:t>
            </a:r>
            <a:r>
              <a:rPr lang="el-GR" sz="2800"/>
              <a:t> το γενικό πλαίσιο που καθορίζει το σκεπτικό δράσης και κατεύθυνσης.</a:t>
            </a:r>
          </a:p>
          <a:p>
            <a:pPr algn="just">
              <a:lnSpc>
                <a:spcPct val="90000"/>
              </a:lnSpc>
              <a:buFontTx/>
              <a:buNone/>
            </a:pPr>
            <a:r>
              <a:rPr lang="el-GR" sz="2800"/>
              <a:t>Βοηθάει στην επίτευξη του </a:t>
            </a:r>
            <a:r>
              <a:rPr lang="el-GR" sz="2800" b="1"/>
              <a:t>στρατηγικού στόχου</a:t>
            </a:r>
            <a:r>
              <a:rPr lang="el-GR" sz="2800"/>
              <a:t> υποδεικνύοντας τον τρόπο.</a:t>
            </a:r>
          </a:p>
          <a:p>
            <a:pPr algn="just">
              <a:lnSpc>
                <a:spcPct val="90000"/>
              </a:lnSpc>
              <a:buFontTx/>
              <a:buNone/>
            </a:pPr>
            <a:r>
              <a:rPr lang="el-GR" sz="2800"/>
              <a:t>Υπάρχουν </a:t>
            </a:r>
            <a:r>
              <a:rPr lang="el-GR" sz="2800" b="1"/>
              <a:t>4 τιμολογιακές πολιτικές</a:t>
            </a:r>
            <a:r>
              <a:rPr lang="el-GR" sz="2800"/>
              <a:t> χρησιμοποιώντας ως κριτήριο την προσέγγιση που ακολουθείται:</a:t>
            </a:r>
          </a:p>
          <a:p>
            <a:pPr algn="just">
              <a:lnSpc>
                <a:spcPct val="90000"/>
              </a:lnSpc>
              <a:buFontTx/>
              <a:buNone/>
            </a:pPr>
            <a:r>
              <a:rPr lang="el-GR" sz="2800"/>
              <a:t>α. Ζήτηση</a:t>
            </a:r>
          </a:p>
          <a:p>
            <a:pPr algn="just">
              <a:lnSpc>
                <a:spcPct val="90000"/>
              </a:lnSpc>
              <a:buFontTx/>
              <a:buNone/>
            </a:pPr>
            <a:r>
              <a:rPr lang="el-GR" sz="2800"/>
              <a:t>β. Κόστος</a:t>
            </a:r>
          </a:p>
          <a:p>
            <a:pPr algn="just">
              <a:lnSpc>
                <a:spcPct val="90000"/>
              </a:lnSpc>
              <a:buFontTx/>
              <a:buNone/>
            </a:pPr>
            <a:r>
              <a:rPr lang="el-GR" sz="2800"/>
              <a:t>γ. Κέρδος</a:t>
            </a:r>
          </a:p>
          <a:p>
            <a:pPr algn="just">
              <a:lnSpc>
                <a:spcPct val="90000"/>
              </a:lnSpc>
              <a:buFontTx/>
              <a:buNone/>
            </a:pPr>
            <a:r>
              <a:rPr lang="el-GR" sz="2800"/>
              <a:t>δ. Ανταγωνισμός</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p:txBody>
          <a:bodyPr>
            <a:normAutofit fontScale="90000"/>
          </a:bodyPr>
          <a:lstStyle/>
          <a:p>
            <a:r>
              <a:rPr lang="el-GR" sz="4000" b="1"/>
              <a:t>5</a:t>
            </a:r>
            <a:r>
              <a:rPr lang="el-GR" sz="4000" b="1" baseline="30000"/>
              <a:t>α</a:t>
            </a:r>
            <a:r>
              <a:rPr lang="el-GR" sz="4000" b="1"/>
              <a:t>. Τιμολογιακές πολιτικές με βάση την ζήτηση</a:t>
            </a:r>
          </a:p>
        </p:txBody>
      </p:sp>
      <p:sp>
        <p:nvSpPr>
          <p:cNvPr id="787459" name="Rectangle 3"/>
          <p:cNvSpPr>
            <a:spLocks noGrp="1" noChangeArrowheads="1"/>
          </p:cNvSpPr>
          <p:nvPr>
            <p:ph type="body" idx="1"/>
          </p:nvPr>
        </p:nvSpPr>
        <p:spPr>
          <a:xfrm>
            <a:off x="685800" y="1828800"/>
            <a:ext cx="7772400" cy="4768850"/>
          </a:xfrm>
        </p:spPr>
        <p:txBody>
          <a:bodyPr/>
          <a:lstStyle/>
          <a:p>
            <a:pPr algn="just">
              <a:lnSpc>
                <a:spcPct val="80000"/>
              </a:lnSpc>
              <a:buFontTx/>
              <a:buNone/>
            </a:pPr>
            <a:r>
              <a:rPr lang="el-GR" sz="2800" b="1" u="sng"/>
              <a:t>Πολιτική διείσδυσης</a:t>
            </a:r>
            <a:r>
              <a:rPr lang="el-GR" sz="2800"/>
              <a:t>: επίτευξη μαζικών αγορών και αποθάρρυνση των ανταγωνιστών εξαιτίας χαμηλών τιμών.</a:t>
            </a:r>
          </a:p>
          <a:p>
            <a:pPr algn="just">
              <a:lnSpc>
                <a:spcPct val="80000"/>
              </a:lnSpc>
              <a:buFontTx/>
              <a:buNone/>
            </a:pPr>
            <a:r>
              <a:rPr lang="el-GR" sz="2800"/>
              <a:t>Κατάλληλη όταν:</a:t>
            </a:r>
          </a:p>
          <a:p>
            <a:pPr algn="just">
              <a:lnSpc>
                <a:spcPct val="80000"/>
              </a:lnSpc>
              <a:buFontTx/>
              <a:buChar char="-"/>
            </a:pPr>
            <a:r>
              <a:rPr lang="el-GR" sz="2800"/>
              <a:t>Μεγάλη ελαστικότητα ζήτησης</a:t>
            </a:r>
          </a:p>
          <a:p>
            <a:pPr algn="just">
              <a:lnSpc>
                <a:spcPct val="80000"/>
              </a:lnSpc>
              <a:buFontTx/>
              <a:buChar char="-"/>
            </a:pPr>
            <a:r>
              <a:rPr lang="el-GR" sz="2800"/>
              <a:t>Οικονομίες κλίμακας</a:t>
            </a:r>
          </a:p>
          <a:p>
            <a:pPr algn="just">
              <a:lnSpc>
                <a:spcPct val="80000"/>
              </a:lnSpc>
              <a:buFontTx/>
              <a:buChar char="-"/>
            </a:pPr>
            <a:r>
              <a:rPr lang="el-GR" sz="2800"/>
              <a:t>Μεγάλη απήχηση του προϊόντος</a:t>
            </a:r>
          </a:p>
          <a:p>
            <a:pPr algn="just">
              <a:lnSpc>
                <a:spcPct val="80000"/>
              </a:lnSpc>
              <a:buFontTx/>
              <a:buChar char="-"/>
            </a:pPr>
            <a:r>
              <a:rPr lang="el-GR" sz="2800"/>
              <a:t>Μεγάλος κύκλος ζωής προϊόντος</a:t>
            </a:r>
          </a:p>
          <a:p>
            <a:pPr algn="just">
              <a:lnSpc>
                <a:spcPct val="80000"/>
              </a:lnSpc>
              <a:buFontTx/>
              <a:buChar char="-"/>
            </a:pPr>
            <a:r>
              <a:rPr lang="el-GR" sz="2800"/>
              <a:t>Ύπαρξη υποκατάστατων</a:t>
            </a:r>
          </a:p>
          <a:p>
            <a:pPr algn="just">
              <a:lnSpc>
                <a:spcPct val="80000"/>
              </a:lnSpc>
              <a:buFontTx/>
              <a:buChar char="-"/>
            </a:pPr>
            <a:r>
              <a:rPr lang="el-GR" sz="2800"/>
              <a:t>Να μην υπάρχουν εμπόδια εισόδου νέων ανταγωνιστών στην αγορά.</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1189</Words>
  <Application>Microsoft Office PowerPoint</Application>
  <PresentationFormat>Προβολή στην οθόνη (4:3)</PresentationFormat>
  <Paragraphs>126</Paragraphs>
  <Slides>23</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ΕΙΣΑΓΩΓΗ ΣΤΟ ΜΑΡΚΕΤΙΝΓΚ</vt:lpstr>
      <vt:lpstr>Σκοποί ενότητας</vt:lpstr>
      <vt:lpstr>ΔΙΑΔΙΚΑΣΙΑ ΚΑΘΟΡΙΣΜΟΥ ΤΙΜΩΝ</vt:lpstr>
      <vt:lpstr>1. Καθορισμός αντικειμενικών στόχων τιμολόγησης</vt:lpstr>
      <vt:lpstr>2. Εκτίμηση ζήτησης</vt:lpstr>
      <vt:lpstr>3. Υπολογισμός κόστους</vt:lpstr>
      <vt:lpstr>4. Ανάλυση τιμών ανταγωνισμού</vt:lpstr>
      <vt:lpstr>5. Επιλογή τιμολογιακής πολιτικής</vt:lpstr>
      <vt:lpstr>5α. Τιμολογιακές πολιτικές με βάση την ζήτηση</vt:lpstr>
      <vt:lpstr>5α. Τιμολογιακές πολιτικές με βάση την ζήτηση</vt:lpstr>
      <vt:lpstr>5α. Τιμολογιακές πολιτικές με βάση την ζήτηση</vt:lpstr>
      <vt:lpstr>5α. Τιμολογιακές πολιτικές με βάση την ζήτηση</vt:lpstr>
      <vt:lpstr>5α. Τιμολογιακές πολιτικές με βάση την ζήτηση</vt:lpstr>
      <vt:lpstr>5α. Τιμολογιακές πολιτικές με βάση την ζήτηση</vt:lpstr>
      <vt:lpstr>5β. Τιμολογιακές πολιτικές με βάση το κόστος</vt:lpstr>
      <vt:lpstr>5β. Τιμολογιακές πολιτικές με βάση το κόστος</vt:lpstr>
      <vt:lpstr>5γ. Τιμολογιακές πολιτικές με βάση το κέρδος</vt:lpstr>
      <vt:lpstr>5δ. Τιμολογιακές πολιτικές με βάση τον Ανταγωνισμό</vt:lpstr>
      <vt:lpstr>6. Μέθοδοι τιμολόγησης &amp;  7. Απόφαση για τελική τιμή</vt:lpstr>
      <vt:lpstr>Βιβλιογραφία</vt:lpstr>
      <vt:lpstr>Σημείωμα Αναφοράς</vt:lpstr>
      <vt:lpstr>Χρηματοδότηση</vt:lpstr>
      <vt:lpstr>Σημείωμα Αδειοδότησης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ΕΙΣΑΓΩΓΗ ΣΤΟ ΜΑΡΚΕΤΙΝΓΚ</dc:title>
  <dc:creator>elena</dc:creator>
  <cp:lastModifiedBy>elena</cp:lastModifiedBy>
  <cp:revision>4</cp:revision>
  <dcterms:created xsi:type="dcterms:W3CDTF">2015-09-04T08:22:36Z</dcterms:created>
  <dcterms:modified xsi:type="dcterms:W3CDTF">2015-09-20T13:55:56Z</dcterms:modified>
</cp:coreProperties>
</file>