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285" r:id="rId3"/>
    <p:sldId id="266" r:id="rId4"/>
    <p:sldId id="271" r:id="rId5"/>
    <p:sldId id="272" r:id="rId6"/>
    <p:sldId id="269" r:id="rId7"/>
    <p:sldId id="275" r:id="rId8"/>
    <p:sldId id="276" r:id="rId9"/>
    <p:sldId id="289" r:id="rId10"/>
    <p:sldId id="295" r:id="rId11"/>
    <p:sldId id="305" r:id="rId12"/>
    <p:sldId id="290" r:id="rId13"/>
    <p:sldId id="291" r:id="rId14"/>
    <p:sldId id="292" r:id="rId15"/>
    <p:sldId id="293" r:id="rId16"/>
    <p:sldId id="298" r:id="rId17"/>
    <p:sldId id="299" r:id="rId18"/>
    <p:sldId id="283" r:id="rId19"/>
    <p:sldId id="304" r:id="rId20"/>
    <p:sldId id="300" r:id="rId21"/>
    <p:sldId id="287" r:id="rId22"/>
    <p:sldId id="277" r:id="rId23"/>
    <p:sldId id="282" r:id="rId24"/>
    <p:sldId id="315" r:id="rId25"/>
    <p:sldId id="316" r:id="rId26"/>
    <p:sldId id="317" r:id="rId27"/>
    <p:sldId id="318" r:id="rId28"/>
    <p:sldId id="319" r:id="rId29"/>
    <p:sldId id="314" r:id="rId30"/>
    <p:sldId id="273" r:id="rId31"/>
    <p:sldId id="280" r:id="rId32"/>
    <p:sldId id="281" r:id="rId33"/>
    <p:sldId id="279" r:id="rId34"/>
    <p:sldId id="284" r:id="rId35"/>
    <p:sldId id="306" r:id="rId36"/>
    <p:sldId id="307" r:id="rId37"/>
    <p:sldId id="308" r:id="rId38"/>
    <p:sldId id="301" r:id="rId39"/>
    <p:sldId id="302" r:id="rId40"/>
    <p:sldId id="303" r:id="rId41"/>
    <p:sldId id="309" r:id="rId42"/>
    <p:sldId id="310" r:id="rId43"/>
    <p:sldId id="311" r:id="rId44"/>
    <p:sldId id="312" r:id="rId45"/>
    <p:sldId id="313" r:id="rId4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036E72-376D-4303-9F6A-2760A216A439}" v="52" dt="2024-04-02T19:20:47.7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9" autoAdjust="0"/>
    <p:restoredTop sz="94660"/>
  </p:normalViewPr>
  <p:slideViewPr>
    <p:cSldViewPr snapToGrid="0">
      <p:cViewPr varScale="1">
        <p:scale>
          <a:sx n="80" d="100"/>
          <a:sy n="80" d="100"/>
        </p:scale>
        <p:origin x="132"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Γκότση Γεωργία" userId="472e339c-d673-48e8-9309-c3b1731a2deb" providerId="ADAL" clId="{31036E72-376D-4303-9F6A-2760A216A439}"/>
    <pc:docChg chg="undo custSel addSld delSld modSld">
      <pc:chgData name="Γκότση Γεωργία" userId="472e339c-d673-48e8-9309-c3b1731a2deb" providerId="ADAL" clId="{31036E72-376D-4303-9F6A-2760A216A439}" dt="2024-04-02T19:21:29.063" v="1077" actId="26606"/>
      <pc:docMkLst>
        <pc:docMk/>
      </pc:docMkLst>
      <pc:sldChg chg="modSp del mod">
        <pc:chgData name="Γκότση Γεωργία" userId="472e339c-d673-48e8-9309-c3b1731a2deb" providerId="ADAL" clId="{31036E72-376D-4303-9F6A-2760A216A439}" dt="2024-03-18T19:56:08.837" v="733" actId="2696"/>
        <pc:sldMkLst>
          <pc:docMk/>
          <pc:sldMk cId="464182462" sldId="257"/>
        </pc:sldMkLst>
        <pc:spChg chg="mod">
          <ac:chgData name="Γκότση Γεωργία" userId="472e339c-d673-48e8-9309-c3b1731a2deb" providerId="ADAL" clId="{31036E72-376D-4303-9F6A-2760A216A439}" dt="2024-03-18T19:24:52.404" v="5" actId="20577"/>
          <ac:spMkLst>
            <pc:docMk/>
            <pc:sldMk cId="464182462" sldId="257"/>
            <ac:spMk id="3" creationId="{00000000-0000-0000-0000-000000000000}"/>
          </ac:spMkLst>
        </pc:spChg>
      </pc:sldChg>
      <pc:sldChg chg="del">
        <pc:chgData name="Γκότση Γεωργία" userId="472e339c-d673-48e8-9309-c3b1731a2deb" providerId="ADAL" clId="{31036E72-376D-4303-9F6A-2760A216A439}" dt="2024-03-18T19:56:08.837" v="733" actId="2696"/>
        <pc:sldMkLst>
          <pc:docMk/>
          <pc:sldMk cId="802811438" sldId="258"/>
        </pc:sldMkLst>
      </pc:sldChg>
      <pc:sldChg chg="del">
        <pc:chgData name="Γκότση Γεωργία" userId="472e339c-d673-48e8-9309-c3b1731a2deb" providerId="ADAL" clId="{31036E72-376D-4303-9F6A-2760A216A439}" dt="2024-03-18T19:56:08.837" v="733" actId="2696"/>
        <pc:sldMkLst>
          <pc:docMk/>
          <pc:sldMk cId="2347064577" sldId="259"/>
        </pc:sldMkLst>
      </pc:sldChg>
      <pc:sldChg chg="del">
        <pc:chgData name="Γκότση Γεωργία" userId="472e339c-d673-48e8-9309-c3b1731a2deb" providerId="ADAL" clId="{31036E72-376D-4303-9F6A-2760A216A439}" dt="2024-03-18T19:56:08.837" v="733" actId="2696"/>
        <pc:sldMkLst>
          <pc:docMk/>
          <pc:sldMk cId="1509197520" sldId="260"/>
        </pc:sldMkLst>
      </pc:sldChg>
      <pc:sldChg chg="del">
        <pc:chgData name="Γκότση Γεωργία" userId="472e339c-d673-48e8-9309-c3b1731a2deb" providerId="ADAL" clId="{31036E72-376D-4303-9F6A-2760A216A439}" dt="2024-03-18T19:56:08.837" v="733" actId="2696"/>
        <pc:sldMkLst>
          <pc:docMk/>
          <pc:sldMk cId="446834063" sldId="261"/>
        </pc:sldMkLst>
      </pc:sldChg>
      <pc:sldChg chg="modSp del mod">
        <pc:chgData name="Γκότση Γεωργία" userId="472e339c-d673-48e8-9309-c3b1731a2deb" providerId="ADAL" clId="{31036E72-376D-4303-9F6A-2760A216A439}" dt="2024-03-18T19:56:08.837" v="733" actId="2696"/>
        <pc:sldMkLst>
          <pc:docMk/>
          <pc:sldMk cId="3730494681" sldId="262"/>
        </pc:sldMkLst>
        <pc:spChg chg="mod">
          <ac:chgData name="Γκότση Γεωργία" userId="472e339c-d673-48e8-9309-c3b1731a2deb" providerId="ADAL" clId="{31036E72-376D-4303-9F6A-2760A216A439}" dt="2024-03-18T19:26:36.918" v="6" actId="114"/>
          <ac:spMkLst>
            <pc:docMk/>
            <pc:sldMk cId="3730494681" sldId="262"/>
            <ac:spMk id="3" creationId="{00000000-0000-0000-0000-000000000000}"/>
          </ac:spMkLst>
        </pc:spChg>
      </pc:sldChg>
      <pc:sldChg chg="del">
        <pc:chgData name="Γκότση Γεωργία" userId="472e339c-d673-48e8-9309-c3b1731a2deb" providerId="ADAL" clId="{31036E72-376D-4303-9F6A-2760A216A439}" dt="2024-03-18T19:56:08.837" v="733" actId="2696"/>
        <pc:sldMkLst>
          <pc:docMk/>
          <pc:sldMk cId="809202860" sldId="263"/>
        </pc:sldMkLst>
      </pc:sldChg>
      <pc:sldChg chg="modSp del mod">
        <pc:chgData name="Γκότση Γεωργία" userId="472e339c-d673-48e8-9309-c3b1731a2deb" providerId="ADAL" clId="{31036E72-376D-4303-9F6A-2760A216A439}" dt="2024-03-18T19:56:08.837" v="733" actId="2696"/>
        <pc:sldMkLst>
          <pc:docMk/>
          <pc:sldMk cId="532922585" sldId="264"/>
        </pc:sldMkLst>
        <pc:spChg chg="mod">
          <ac:chgData name="Γκότση Γεωργία" userId="472e339c-d673-48e8-9309-c3b1731a2deb" providerId="ADAL" clId="{31036E72-376D-4303-9F6A-2760A216A439}" dt="2024-03-18T19:26:53.904" v="8" actId="20577"/>
          <ac:spMkLst>
            <pc:docMk/>
            <pc:sldMk cId="532922585" sldId="264"/>
            <ac:spMk id="3" creationId="{00000000-0000-0000-0000-000000000000}"/>
          </ac:spMkLst>
        </pc:spChg>
      </pc:sldChg>
      <pc:sldChg chg="del">
        <pc:chgData name="Γκότση Γεωργία" userId="472e339c-d673-48e8-9309-c3b1731a2deb" providerId="ADAL" clId="{31036E72-376D-4303-9F6A-2760A216A439}" dt="2024-03-18T19:56:08.837" v="733" actId="2696"/>
        <pc:sldMkLst>
          <pc:docMk/>
          <pc:sldMk cId="3484557209" sldId="265"/>
        </pc:sldMkLst>
      </pc:sldChg>
      <pc:sldChg chg="addSp delSp modSp del mod">
        <pc:chgData name="Γκότση Γεωργία" userId="472e339c-d673-48e8-9309-c3b1731a2deb" providerId="ADAL" clId="{31036E72-376D-4303-9F6A-2760A216A439}" dt="2024-04-02T18:56:32.747" v="917" actId="207"/>
        <pc:sldMkLst>
          <pc:docMk/>
          <pc:sldMk cId="3698519552" sldId="266"/>
        </pc:sldMkLst>
        <pc:spChg chg="add del mod">
          <ac:chgData name="Γκότση Γεωργία" userId="472e339c-d673-48e8-9309-c3b1731a2deb" providerId="ADAL" clId="{31036E72-376D-4303-9F6A-2760A216A439}" dt="2024-04-02T18:56:32.747" v="917" actId="207"/>
          <ac:spMkLst>
            <pc:docMk/>
            <pc:sldMk cId="3698519552" sldId="266"/>
            <ac:spMk id="3" creationId="{00000000-0000-0000-0000-000000000000}"/>
          </ac:spMkLst>
        </pc:spChg>
        <pc:graphicFrameChg chg="add del">
          <ac:chgData name="Γκότση Γεωργία" userId="472e339c-d673-48e8-9309-c3b1731a2deb" providerId="ADAL" clId="{31036E72-376D-4303-9F6A-2760A216A439}" dt="2024-03-25T16:52:35.562" v="874" actId="26606"/>
          <ac:graphicFrameMkLst>
            <pc:docMk/>
            <pc:sldMk cId="3698519552" sldId="266"/>
            <ac:graphicFrameMk id="5" creationId="{994E677F-DB1E-447C-A7B5-373A8C04BD3C}"/>
          </ac:graphicFrameMkLst>
        </pc:graphicFrameChg>
      </pc:sldChg>
      <pc:sldChg chg="modSp del mod">
        <pc:chgData name="Γκότση Γεωργία" userId="472e339c-d673-48e8-9309-c3b1731a2deb" providerId="ADAL" clId="{31036E72-376D-4303-9F6A-2760A216A439}" dt="2024-03-18T19:56:08.837" v="733" actId="2696"/>
        <pc:sldMkLst>
          <pc:docMk/>
          <pc:sldMk cId="3091124168" sldId="267"/>
        </pc:sldMkLst>
        <pc:spChg chg="mod">
          <ac:chgData name="Γκότση Γεωργία" userId="472e339c-d673-48e8-9309-c3b1731a2deb" providerId="ADAL" clId="{31036E72-376D-4303-9F6A-2760A216A439}" dt="2024-03-18T19:32:06.945" v="31" actId="20577"/>
          <ac:spMkLst>
            <pc:docMk/>
            <pc:sldMk cId="3091124168" sldId="267"/>
            <ac:spMk id="3" creationId="{00000000-0000-0000-0000-000000000000}"/>
          </ac:spMkLst>
        </pc:spChg>
      </pc:sldChg>
      <pc:sldChg chg="modSp del mod">
        <pc:chgData name="Γκότση Γεωργία" userId="472e339c-d673-48e8-9309-c3b1731a2deb" providerId="ADAL" clId="{31036E72-376D-4303-9F6A-2760A216A439}" dt="2024-03-18T19:56:08.837" v="733" actId="2696"/>
        <pc:sldMkLst>
          <pc:docMk/>
          <pc:sldMk cId="3343883966" sldId="268"/>
        </pc:sldMkLst>
        <pc:spChg chg="mod">
          <ac:chgData name="Γκότση Γεωργία" userId="472e339c-d673-48e8-9309-c3b1731a2deb" providerId="ADAL" clId="{31036E72-376D-4303-9F6A-2760A216A439}" dt="2024-03-18T19:29:17.895" v="11" actId="207"/>
          <ac:spMkLst>
            <pc:docMk/>
            <pc:sldMk cId="3343883966" sldId="268"/>
            <ac:spMk id="3" creationId="{00000000-0000-0000-0000-000000000000}"/>
          </ac:spMkLst>
        </pc:spChg>
      </pc:sldChg>
      <pc:sldChg chg="modSp mod">
        <pc:chgData name="Γκότση Γεωργία" userId="472e339c-d673-48e8-9309-c3b1731a2deb" providerId="ADAL" clId="{31036E72-376D-4303-9F6A-2760A216A439}" dt="2024-04-02T18:58:21.360" v="930" actId="20577"/>
        <pc:sldMkLst>
          <pc:docMk/>
          <pc:sldMk cId="1946111171" sldId="269"/>
        </pc:sldMkLst>
        <pc:spChg chg="mod">
          <ac:chgData name="Γκότση Γεωργία" userId="472e339c-d673-48e8-9309-c3b1731a2deb" providerId="ADAL" clId="{31036E72-376D-4303-9F6A-2760A216A439}" dt="2024-04-02T18:58:21.360" v="930" actId="20577"/>
          <ac:spMkLst>
            <pc:docMk/>
            <pc:sldMk cId="1946111171" sldId="269"/>
            <ac:spMk id="3" creationId="{00000000-0000-0000-0000-000000000000}"/>
          </ac:spMkLst>
        </pc:spChg>
      </pc:sldChg>
      <pc:sldChg chg="addSp delSp mod setBg">
        <pc:chgData name="Γκότση Γεωργία" userId="472e339c-d673-48e8-9309-c3b1731a2deb" providerId="ADAL" clId="{31036E72-376D-4303-9F6A-2760A216A439}" dt="2024-03-25T16:54:13.266" v="883" actId="26606"/>
        <pc:sldMkLst>
          <pc:docMk/>
          <pc:sldMk cId="474674083" sldId="272"/>
        </pc:sldMkLst>
        <pc:spChg chg="add del">
          <ac:chgData name="Γκότση Γεωργία" userId="472e339c-d673-48e8-9309-c3b1731a2deb" providerId="ADAL" clId="{31036E72-376D-4303-9F6A-2760A216A439}" dt="2024-03-25T16:54:13.266" v="883" actId="26606"/>
          <ac:spMkLst>
            <pc:docMk/>
            <pc:sldMk cId="474674083" sldId="272"/>
            <ac:spMk id="3" creationId="{00000000-0000-0000-0000-000000000000}"/>
          </ac:spMkLst>
        </pc:spChg>
        <pc:spChg chg="add">
          <ac:chgData name="Γκότση Γεωργία" userId="472e339c-d673-48e8-9309-c3b1731a2deb" providerId="ADAL" clId="{31036E72-376D-4303-9F6A-2760A216A439}" dt="2024-03-25T16:54:13.266" v="883" actId="26606"/>
          <ac:spMkLst>
            <pc:docMk/>
            <pc:sldMk cId="474674083" sldId="272"/>
            <ac:spMk id="8" creationId="{1BB867FF-FC45-48F7-8104-F89BE54909F1}"/>
          </ac:spMkLst>
        </pc:spChg>
        <pc:spChg chg="add del">
          <ac:chgData name="Γκότση Γεωργία" userId="472e339c-d673-48e8-9309-c3b1731a2deb" providerId="ADAL" clId="{31036E72-376D-4303-9F6A-2760A216A439}" dt="2024-03-25T16:54:13.258" v="882" actId="26606"/>
          <ac:spMkLst>
            <pc:docMk/>
            <pc:sldMk cId="474674083" sldId="272"/>
            <ac:spMk id="9" creationId="{7301F447-EEF7-48F5-AF73-7566EE7F64AD}"/>
          </ac:spMkLst>
        </pc:spChg>
        <pc:spChg chg="add">
          <ac:chgData name="Γκότση Γεωργία" userId="472e339c-d673-48e8-9309-c3b1731a2deb" providerId="ADAL" clId="{31036E72-376D-4303-9F6A-2760A216A439}" dt="2024-03-25T16:54:13.266" v="883" actId="26606"/>
          <ac:spMkLst>
            <pc:docMk/>
            <pc:sldMk cId="474674083" sldId="272"/>
            <ac:spMk id="10" creationId="{8BB56887-D0D5-4F0C-9E19-7247EB83C8B7}"/>
          </ac:spMkLst>
        </pc:spChg>
        <pc:spChg chg="add del">
          <ac:chgData name="Γκότση Γεωργία" userId="472e339c-d673-48e8-9309-c3b1731a2deb" providerId="ADAL" clId="{31036E72-376D-4303-9F6A-2760A216A439}" dt="2024-03-25T16:54:13.258" v="882" actId="26606"/>
          <ac:spMkLst>
            <pc:docMk/>
            <pc:sldMk cId="474674083" sldId="272"/>
            <ac:spMk id="11" creationId="{F7117410-A2A4-4085-9ADC-46744551DBDE}"/>
          </ac:spMkLst>
        </pc:spChg>
        <pc:spChg chg="add">
          <ac:chgData name="Γκότση Γεωργία" userId="472e339c-d673-48e8-9309-c3b1731a2deb" providerId="ADAL" clId="{31036E72-376D-4303-9F6A-2760A216A439}" dt="2024-03-25T16:54:13.266" v="883" actId="26606"/>
          <ac:spMkLst>
            <pc:docMk/>
            <pc:sldMk cId="474674083" sldId="272"/>
            <ac:spMk id="12" creationId="{081E4A58-353D-44AE-B2FC-2A74E2E400F7}"/>
          </ac:spMkLst>
        </pc:spChg>
        <pc:spChg chg="add del">
          <ac:chgData name="Γκότση Γεωργία" userId="472e339c-d673-48e8-9309-c3b1731a2deb" providerId="ADAL" clId="{31036E72-376D-4303-9F6A-2760A216A439}" dt="2024-03-25T16:54:13.258" v="882" actId="26606"/>
          <ac:spMkLst>
            <pc:docMk/>
            <pc:sldMk cId="474674083" sldId="272"/>
            <ac:spMk id="13" creationId="{99F74EB5-E547-4FB4-95F5-BCC788F3C4A0}"/>
          </ac:spMkLst>
        </pc:spChg>
        <pc:spChg chg="add">
          <ac:chgData name="Γκότση Γεωργία" userId="472e339c-d673-48e8-9309-c3b1731a2deb" providerId="ADAL" clId="{31036E72-376D-4303-9F6A-2760A216A439}" dt="2024-03-25T16:54:13.266" v="883" actId="26606"/>
          <ac:spMkLst>
            <pc:docMk/>
            <pc:sldMk cId="474674083" sldId="272"/>
            <ac:spMk id="15" creationId="{00000000-0000-0000-0000-000000000000}"/>
          </ac:spMkLst>
        </pc:spChg>
        <pc:graphicFrameChg chg="add del">
          <ac:chgData name="Γκότση Γεωργία" userId="472e339c-d673-48e8-9309-c3b1731a2deb" providerId="ADAL" clId="{31036E72-376D-4303-9F6A-2760A216A439}" dt="2024-03-25T16:54:13.258" v="882" actId="26606"/>
          <ac:graphicFrameMkLst>
            <pc:docMk/>
            <pc:sldMk cId="474674083" sldId="272"/>
            <ac:graphicFrameMk id="5" creationId="{EA2D025D-C01A-1F81-F99B-C56F06F6E89A}"/>
          </ac:graphicFrameMkLst>
        </pc:graphicFrameChg>
      </pc:sldChg>
      <pc:sldChg chg="modSp mod">
        <pc:chgData name="Γκότση Γεωργία" userId="472e339c-d673-48e8-9309-c3b1731a2deb" providerId="ADAL" clId="{31036E72-376D-4303-9F6A-2760A216A439}" dt="2024-03-25T16:55:50.133" v="899" actId="14100"/>
        <pc:sldMkLst>
          <pc:docMk/>
          <pc:sldMk cId="2270473779" sldId="275"/>
        </pc:sldMkLst>
        <pc:spChg chg="mod">
          <ac:chgData name="Γκότση Γεωργία" userId="472e339c-d673-48e8-9309-c3b1731a2deb" providerId="ADAL" clId="{31036E72-376D-4303-9F6A-2760A216A439}" dt="2024-03-25T16:55:50.133" v="899" actId="14100"/>
          <ac:spMkLst>
            <pc:docMk/>
            <pc:sldMk cId="2270473779" sldId="275"/>
            <ac:spMk id="3" creationId="{00000000-0000-0000-0000-000000000000}"/>
          </ac:spMkLst>
        </pc:spChg>
      </pc:sldChg>
      <pc:sldChg chg="modSp mod">
        <pc:chgData name="Γκότση Γεωργία" userId="472e339c-d673-48e8-9309-c3b1731a2deb" providerId="ADAL" clId="{31036E72-376D-4303-9F6A-2760A216A439}" dt="2024-04-02T18:59:32.180" v="936" actId="207"/>
        <pc:sldMkLst>
          <pc:docMk/>
          <pc:sldMk cId="70963761" sldId="276"/>
        </pc:sldMkLst>
        <pc:spChg chg="mod">
          <ac:chgData name="Γκότση Γεωργία" userId="472e339c-d673-48e8-9309-c3b1731a2deb" providerId="ADAL" clId="{31036E72-376D-4303-9F6A-2760A216A439}" dt="2024-04-02T18:59:08.883" v="932" actId="114"/>
          <ac:spMkLst>
            <pc:docMk/>
            <pc:sldMk cId="70963761" sldId="276"/>
            <ac:spMk id="2" creationId="{00000000-0000-0000-0000-000000000000}"/>
          </ac:spMkLst>
        </pc:spChg>
        <pc:spChg chg="mod">
          <ac:chgData name="Γκότση Γεωργία" userId="472e339c-d673-48e8-9309-c3b1731a2deb" providerId="ADAL" clId="{31036E72-376D-4303-9F6A-2760A216A439}" dt="2024-04-02T18:59:32.180" v="936" actId="207"/>
          <ac:spMkLst>
            <pc:docMk/>
            <pc:sldMk cId="70963761" sldId="276"/>
            <ac:spMk id="3" creationId="{00000000-0000-0000-0000-000000000000}"/>
          </ac:spMkLst>
        </pc:spChg>
      </pc:sldChg>
      <pc:sldChg chg="modSp del mod">
        <pc:chgData name="Γκότση Γεωργία" userId="472e339c-d673-48e8-9309-c3b1731a2deb" providerId="ADAL" clId="{31036E72-376D-4303-9F6A-2760A216A439}" dt="2024-04-02T18:55:39.034" v="916" actId="20577"/>
        <pc:sldMkLst>
          <pc:docMk/>
          <pc:sldMk cId="2590307938" sldId="285"/>
        </pc:sldMkLst>
        <pc:spChg chg="mod">
          <ac:chgData name="Γκότση Γεωργία" userId="472e339c-d673-48e8-9309-c3b1731a2deb" providerId="ADAL" clId="{31036E72-376D-4303-9F6A-2760A216A439}" dt="2024-04-02T18:55:39.034" v="916" actId="20577"/>
          <ac:spMkLst>
            <pc:docMk/>
            <pc:sldMk cId="2590307938" sldId="285"/>
            <ac:spMk id="3" creationId="{00000000-0000-0000-0000-000000000000}"/>
          </ac:spMkLst>
        </pc:spChg>
      </pc:sldChg>
      <pc:sldChg chg="modSp mod">
        <pc:chgData name="Γκότση Γεωργία" userId="472e339c-d673-48e8-9309-c3b1731a2deb" providerId="ADAL" clId="{31036E72-376D-4303-9F6A-2760A216A439}" dt="2024-03-25T16:57:12.521" v="906" actId="207"/>
        <pc:sldMkLst>
          <pc:docMk/>
          <pc:sldMk cId="1365257597" sldId="289"/>
        </pc:sldMkLst>
        <pc:spChg chg="mod">
          <ac:chgData name="Γκότση Γεωργία" userId="472e339c-d673-48e8-9309-c3b1731a2deb" providerId="ADAL" clId="{31036E72-376D-4303-9F6A-2760A216A439}" dt="2024-03-25T16:57:12.521" v="906" actId="207"/>
          <ac:spMkLst>
            <pc:docMk/>
            <pc:sldMk cId="1365257597" sldId="289"/>
            <ac:spMk id="3" creationId="{00000000-0000-0000-0000-000000000000}"/>
          </ac:spMkLst>
        </pc:spChg>
      </pc:sldChg>
      <pc:sldChg chg="modSp mod">
        <pc:chgData name="Γκότση Γεωργία" userId="472e339c-d673-48e8-9309-c3b1731a2deb" providerId="ADAL" clId="{31036E72-376D-4303-9F6A-2760A216A439}" dt="2024-04-02T19:04:03.068" v="937" actId="20577"/>
        <pc:sldMkLst>
          <pc:docMk/>
          <pc:sldMk cId="885242581" sldId="292"/>
        </pc:sldMkLst>
        <pc:spChg chg="mod">
          <ac:chgData name="Γκότση Γεωργία" userId="472e339c-d673-48e8-9309-c3b1731a2deb" providerId="ADAL" clId="{31036E72-376D-4303-9F6A-2760A216A439}" dt="2024-04-02T19:04:03.068" v="937" actId="20577"/>
          <ac:spMkLst>
            <pc:docMk/>
            <pc:sldMk cId="885242581" sldId="292"/>
            <ac:spMk id="3" creationId="{00000000-0000-0000-0000-000000000000}"/>
          </ac:spMkLst>
        </pc:spChg>
      </pc:sldChg>
      <pc:sldChg chg="modSp mod">
        <pc:chgData name="Γκότση Γεωργία" userId="472e339c-d673-48e8-9309-c3b1731a2deb" providerId="ADAL" clId="{31036E72-376D-4303-9F6A-2760A216A439}" dt="2024-04-02T19:04:49.379" v="941" actId="114"/>
        <pc:sldMkLst>
          <pc:docMk/>
          <pc:sldMk cId="2281405232" sldId="293"/>
        </pc:sldMkLst>
        <pc:spChg chg="mod">
          <ac:chgData name="Γκότση Γεωργία" userId="472e339c-d673-48e8-9309-c3b1731a2deb" providerId="ADAL" clId="{31036E72-376D-4303-9F6A-2760A216A439}" dt="2024-04-02T19:04:49.379" v="941" actId="114"/>
          <ac:spMkLst>
            <pc:docMk/>
            <pc:sldMk cId="2281405232" sldId="293"/>
            <ac:spMk id="3" creationId="{00000000-0000-0000-0000-000000000000}"/>
          </ac:spMkLst>
        </pc:spChg>
      </pc:sldChg>
      <pc:sldChg chg="modSp mod">
        <pc:chgData name="Γκότση Γεωργία" userId="472e339c-d673-48e8-9309-c3b1731a2deb" providerId="ADAL" clId="{31036E72-376D-4303-9F6A-2760A216A439}" dt="2024-03-25T16:57:37.416" v="908" actId="207"/>
        <pc:sldMkLst>
          <pc:docMk/>
          <pc:sldMk cId="2611033249" sldId="295"/>
        </pc:sldMkLst>
        <pc:spChg chg="mod">
          <ac:chgData name="Γκότση Γεωργία" userId="472e339c-d673-48e8-9309-c3b1731a2deb" providerId="ADAL" clId="{31036E72-376D-4303-9F6A-2760A216A439}" dt="2024-03-25T16:57:37.416" v="908" actId="207"/>
          <ac:spMkLst>
            <pc:docMk/>
            <pc:sldMk cId="2611033249" sldId="295"/>
            <ac:spMk id="3" creationId="{00000000-0000-0000-0000-000000000000}"/>
          </ac:spMkLst>
        </pc:spChg>
      </pc:sldChg>
      <pc:sldChg chg="modSp mod">
        <pc:chgData name="Γκότση Γεωργία" userId="472e339c-d673-48e8-9309-c3b1731a2deb" providerId="ADAL" clId="{31036E72-376D-4303-9F6A-2760A216A439}" dt="2024-04-02T19:08:51.396" v="951" actId="113"/>
        <pc:sldMkLst>
          <pc:docMk/>
          <pc:sldMk cId="4088165332" sldId="302"/>
        </pc:sldMkLst>
        <pc:spChg chg="mod">
          <ac:chgData name="Γκότση Γεωργία" userId="472e339c-d673-48e8-9309-c3b1731a2deb" providerId="ADAL" clId="{31036E72-376D-4303-9F6A-2760A216A439}" dt="2024-04-02T19:08:51.396" v="951" actId="113"/>
          <ac:spMkLst>
            <pc:docMk/>
            <pc:sldMk cId="4088165332" sldId="302"/>
            <ac:spMk id="4" creationId="{7552A7A4-2AA8-4EF1-8A12-FE51474FBC2F}"/>
          </ac:spMkLst>
        </pc:spChg>
      </pc:sldChg>
      <pc:sldChg chg="modSp mod">
        <pc:chgData name="Γκότση Γεωργία" userId="472e339c-d673-48e8-9309-c3b1731a2deb" providerId="ADAL" clId="{31036E72-376D-4303-9F6A-2760A216A439}" dt="2024-04-02T19:09:25.189" v="952" actId="20577"/>
        <pc:sldMkLst>
          <pc:docMk/>
          <pc:sldMk cId="3568394931" sldId="303"/>
        </pc:sldMkLst>
        <pc:spChg chg="mod">
          <ac:chgData name="Γκότση Γεωργία" userId="472e339c-d673-48e8-9309-c3b1731a2deb" providerId="ADAL" clId="{31036E72-376D-4303-9F6A-2760A216A439}" dt="2024-04-02T19:09:25.189" v="952" actId="20577"/>
          <ac:spMkLst>
            <pc:docMk/>
            <pc:sldMk cId="3568394931" sldId="303"/>
            <ac:spMk id="6" creationId="{00DB87D7-33D1-4D94-BA87-C143009CE6FE}"/>
          </ac:spMkLst>
        </pc:spChg>
      </pc:sldChg>
      <pc:sldChg chg="modSp mod">
        <pc:chgData name="Γκότση Γεωργία" userId="472e339c-d673-48e8-9309-c3b1731a2deb" providerId="ADAL" clId="{31036E72-376D-4303-9F6A-2760A216A439}" dt="2024-04-02T19:05:58.176" v="943" actId="207"/>
        <pc:sldMkLst>
          <pc:docMk/>
          <pc:sldMk cId="1974256933" sldId="304"/>
        </pc:sldMkLst>
        <pc:spChg chg="mod">
          <ac:chgData name="Γκότση Γεωργία" userId="472e339c-d673-48e8-9309-c3b1731a2deb" providerId="ADAL" clId="{31036E72-376D-4303-9F6A-2760A216A439}" dt="2024-04-02T19:05:58.176" v="943" actId="207"/>
          <ac:spMkLst>
            <pc:docMk/>
            <pc:sldMk cId="1974256933" sldId="304"/>
            <ac:spMk id="2" creationId="{00000000-0000-0000-0000-000000000000}"/>
          </ac:spMkLst>
        </pc:spChg>
      </pc:sldChg>
      <pc:sldChg chg="modSp mod">
        <pc:chgData name="Γκότση Γεωργία" userId="472e339c-d673-48e8-9309-c3b1731a2deb" providerId="ADAL" clId="{31036E72-376D-4303-9F6A-2760A216A439}" dt="2024-03-25T16:58:25.226" v="912" actId="20577"/>
        <pc:sldMkLst>
          <pc:docMk/>
          <pc:sldMk cId="1068759920" sldId="305"/>
        </pc:sldMkLst>
        <pc:spChg chg="mod">
          <ac:chgData name="Γκότση Γεωργία" userId="472e339c-d673-48e8-9309-c3b1731a2deb" providerId="ADAL" clId="{31036E72-376D-4303-9F6A-2760A216A439}" dt="2024-03-25T16:58:25.226" v="912" actId="20577"/>
          <ac:spMkLst>
            <pc:docMk/>
            <pc:sldMk cId="1068759920" sldId="305"/>
            <ac:spMk id="3" creationId="{00000000-0000-0000-0000-000000000000}"/>
          </ac:spMkLst>
        </pc:spChg>
      </pc:sldChg>
      <pc:sldChg chg="addSp delSp modSp mod setBg">
        <pc:chgData name="Γκότση Γεωργία" userId="472e339c-d673-48e8-9309-c3b1731a2deb" providerId="ADAL" clId="{31036E72-376D-4303-9F6A-2760A216A439}" dt="2024-04-02T19:21:29.063" v="1077" actId="26606"/>
        <pc:sldMkLst>
          <pc:docMk/>
          <pc:sldMk cId="3739002496" sldId="306"/>
        </pc:sldMkLst>
        <pc:spChg chg="mod">
          <ac:chgData name="Γκότση Γεωργία" userId="472e339c-d673-48e8-9309-c3b1731a2deb" providerId="ADAL" clId="{31036E72-376D-4303-9F6A-2760A216A439}" dt="2024-04-02T19:21:29.063" v="1077" actId="26606"/>
          <ac:spMkLst>
            <pc:docMk/>
            <pc:sldMk cId="3739002496" sldId="306"/>
            <ac:spMk id="2" creationId="{13F64823-B9BC-4064-8E1A-E463467745C5}"/>
          </ac:spMkLst>
        </pc:spChg>
        <pc:spChg chg="del mod">
          <ac:chgData name="Γκότση Γεωργία" userId="472e339c-d673-48e8-9309-c3b1731a2deb" providerId="ADAL" clId="{31036E72-376D-4303-9F6A-2760A216A439}" dt="2024-04-02T19:15:56.887" v="1058" actId="478"/>
          <ac:spMkLst>
            <pc:docMk/>
            <pc:sldMk cId="3739002496" sldId="306"/>
            <ac:spMk id="3" creationId="{CEB2BED2-27F9-4268-802F-A1D86417A5A4}"/>
          </ac:spMkLst>
        </pc:spChg>
        <pc:spChg chg="add del mod">
          <ac:chgData name="Γκότση Γεωργία" userId="472e339c-d673-48e8-9309-c3b1731a2deb" providerId="ADAL" clId="{31036E72-376D-4303-9F6A-2760A216A439}" dt="2024-04-02T19:15:56.887" v="1058" actId="478"/>
          <ac:spMkLst>
            <pc:docMk/>
            <pc:sldMk cId="3739002496" sldId="306"/>
            <ac:spMk id="4" creationId="{97FC7775-9939-8AD8-9EBF-FAAF70F8FEE3}"/>
          </ac:spMkLst>
        </pc:spChg>
        <pc:spChg chg="add del mod">
          <ac:chgData name="Γκότση Γεωργία" userId="472e339c-d673-48e8-9309-c3b1731a2deb" providerId="ADAL" clId="{31036E72-376D-4303-9F6A-2760A216A439}" dt="2024-04-02T19:16:01.130" v="1059"/>
          <ac:spMkLst>
            <pc:docMk/>
            <pc:sldMk cId="3739002496" sldId="306"/>
            <ac:spMk id="5" creationId="{8B66AF61-3E3C-5AD7-349B-08BDB2124277}"/>
          </ac:spMkLst>
        </pc:spChg>
        <pc:spChg chg="add del mod">
          <ac:chgData name="Γκότση Γεωργία" userId="472e339c-d673-48e8-9309-c3b1731a2deb" providerId="ADAL" clId="{31036E72-376D-4303-9F6A-2760A216A439}" dt="2024-04-02T19:16:06.726" v="1060"/>
          <ac:spMkLst>
            <pc:docMk/>
            <pc:sldMk cId="3739002496" sldId="306"/>
            <ac:spMk id="6" creationId="{0EA5ABBF-33E3-8360-7DB7-3392532D540D}"/>
          </ac:spMkLst>
        </pc:spChg>
        <pc:spChg chg="add del mod">
          <ac:chgData name="Γκότση Γεωργία" userId="472e339c-d673-48e8-9309-c3b1731a2deb" providerId="ADAL" clId="{31036E72-376D-4303-9F6A-2760A216A439}" dt="2024-04-02T19:16:10.159" v="1061" actId="478"/>
          <ac:spMkLst>
            <pc:docMk/>
            <pc:sldMk cId="3739002496" sldId="306"/>
            <ac:spMk id="7" creationId="{883AE438-5DF8-C38B-3959-D7AF8B173EC8}"/>
          </ac:spMkLst>
        </pc:spChg>
        <pc:spChg chg="add ord">
          <ac:chgData name="Γκότση Γεωργία" userId="472e339c-d673-48e8-9309-c3b1731a2deb" providerId="ADAL" clId="{31036E72-376D-4303-9F6A-2760A216A439}" dt="2024-04-02T19:20:59.358" v="1076" actId="26606"/>
          <ac:spMkLst>
            <pc:docMk/>
            <pc:sldMk cId="3739002496" sldId="306"/>
            <ac:spMk id="8" creationId="{28E51B8E-2AAE-2AF0-0782-7AC097607AAA}"/>
          </ac:spMkLst>
        </pc:spChg>
        <pc:spChg chg="add del">
          <ac:chgData name="Γκότση Γεωργία" userId="472e339c-d673-48e8-9309-c3b1731a2deb" providerId="ADAL" clId="{31036E72-376D-4303-9F6A-2760A216A439}" dt="2024-04-02T19:21:29.063" v="1077" actId="26606"/>
          <ac:spMkLst>
            <pc:docMk/>
            <pc:sldMk cId="3739002496" sldId="306"/>
            <ac:spMk id="14" creationId="{06DA9DF9-31F7-4056-B42E-878CC92417B8}"/>
          </ac:spMkLst>
        </pc:spChg>
        <pc:spChg chg="add del">
          <ac:chgData name="Γκότση Γεωργία" userId="472e339c-d673-48e8-9309-c3b1731a2deb" providerId="ADAL" clId="{31036E72-376D-4303-9F6A-2760A216A439}" dt="2024-04-02T19:20:44.006" v="1069" actId="26606"/>
          <ac:spMkLst>
            <pc:docMk/>
            <pc:sldMk cId="3739002496" sldId="306"/>
            <ac:spMk id="15" creationId="{E91DC736-0EF8-4F87-9146-EBF1D2EE4D3D}"/>
          </ac:spMkLst>
        </pc:spChg>
        <pc:spChg chg="add">
          <ac:chgData name="Γκότση Γεωργία" userId="472e339c-d673-48e8-9309-c3b1731a2deb" providerId="ADAL" clId="{31036E72-376D-4303-9F6A-2760A216A439}" dt="2024-04-02T19:21:29.063" v="1077" actId="26606"/>
          <ac:spMkLst>
            <pc:docMk/>
            <pc:sldMk cId="3739002496" sldId="306"/>
            <ac:spMk id="16" creationId="{5964CBE2-084A-47DF-A704-CF5F6217B569}"/>
          </ac:spMkLst>
        </pc:spChg>
        <pc:spChg chg="add del">
          <ac:chgData name="Γκότση Γεωργία" userId="472e339c-d673-48e8-9309-c3b1731a2deb" providerId="ADAL" clId="{31036E72-376D-4303-9F6A-2760A216A439}" dt="2024-04-02T19:20:44.006" v="1069" actId="26606"/>
          <ac:spMkLst>
            <pc:docMk/>
            <pc:sldMk cId="3739002496" sldId="306"/>
            <ac:spMk id="17" creationId="{097CD68E-23E3-4007-8847-CD0944C4F7BE}"/>
          </ac:spMkLst>
        </pc:spChg>
        <pc:spChg chg="add">
          <ac:chgData name="Γκότση Γεωργία" userId="472e339c-d673-48e8-9309-c3b1731a2deb" providerId="ADAL" clId="{31036E72-376D-4303-9F6A-2760A216A439}" dt="2024-04-02T19:21:29.063" v="1077" actId="26606"/>
          <ac:spMkLst>
            <pc:docMk/>
            <pc:sldMk cId="3739002496" sldId="306"/>
            <ac:spMk id="18" creationId="{686A5CBB-E03B-4019-8BCD-78975D39E48C}"/>
          </ac:spMkLst>
        </pc:spChg>
        <pc:spChg chg="add del">
          <ac:chgData name="Γκότση Γεωργία" userId="472e339c-d673-48e8-9309-c3b1731a2deb" providerId="ADAL" clId="{31036E72-376D-4303-9F6A-2760A216A439}" dt="2024-04-02T19:20:44.006" v="1069" actId="26606"/>
          <ac:spMkLst>
            <pc:docMk/>
            <pc:sldMk cId="3739002496" sldId="306"/>
            <ac:spMk id="19" creationId="{AF2F604E-43BE-4DC3-B983-E071523364F8}"/>
          </ac:spMkLst>
        </pc:spChg>
        <pc:spChg chg="add del">
          <ac:chgData name="Γκότση Γεωργία" userId="472e339c-d673-48e8-9309-c3b1731a2deb" providerId="ADAL" clId="{31036E72-376D-4303-9F6A-2760A216A439}" dt="2024-04-02T19:20:44.006" v="1069" actId="26606"/>
          <ac:spMkLst>
            <pc:docMk/>
            <pc:sldMk cId="3739002496" sldId="306"/>
            <ac:spMk id="21" creationId="{08C9B587-E65E-4B52-B37C-ABEBB6E87928}"/>
          </ac:spMkLst>
        </pc:spChg>
        <pc:spChg chg="add">
          <ac:chgData name="Γκότση Γεωργία" userId="472e339c-d673-48e8-9309-c3b1731a2deb" providerId="ADAL" clId="{31036E72-376D-4303-9F6A-2760A216A439}" dt="2024-04-02T19:21:29.063" v="1077" actId="26606"/>
          <ac:spMkLst>
            <pc:docMk/>
            <pc:sldMk cId="3739002496" sldId="306"/>
            <ac:spMk id="23" creationId="{94993204-9792-4E61-A83C-73D4379E2B1C}"/>
          </ac:spMkLst>
        </pc:spChg>
        <pc:picChg chg="add mod ord">
          <ac:chgData name="Γκότση Γεωργία" userId="472e339c-d673-48e8-9309-c3b1731a2deb" providerId="ADAL" clId="{31036E72-376D-4303-9F6A-2760A216A439}" dt="2024-04-02T19:20:45.106" v="1072"/>
          <ac:picMkLst>
            <pc:docMk/>
            <pc:sldMk cId="3739002496" sldId="306"/>
            <ac:picMk id="10" creationId="{75B5EAE6-D20C-2605-E09A-1AA160054075}"/>
          </ac:picMkLst>
        </pc:picChg>
        <pc:picChg chg="add mod">
          <ac:chgData name="Γκότση Γεωργία" userId="472e339c-d673-48e8-9309-c3b1731a2deb" providerId="ADAL" clId="{31036E72-376D-4303-9F6A-2760A216A439}" dt="2024-04-02T19:21:29.063" v="1077" actId="26606"/>
          <ac:picMkLst>
            <pc:docMk/>
            <pc:sldMk cId="3739002496" sldId="306"/>
            <ac:picMk id="12" creationId="{F2E738F0-1DAD-EA35-CF4D-00C7CB0BDFAA}"/>
          </ac:picMkLst>
        </pc:picChg>
      </pc:sldChg>
      <pc:sldChg chg="modSp mod">
        <pc:chgData name="Γκότση Γεωργία" userId="472e339c-d673-48e8-9309-c3b1731a2deb" providerId="ADAL" clId="{31036E72-376D-4303-9F6A-2760A216A439}" dt="2024-04-02T19:09:59.277" v="953" actId="20577"/>
        <pc:sldMkLst>
          <pc:docMk/>
          <pc:sldMk cId="3223648685" sldId="310"/>
        </pc:sldMkLst>
        <pc:spChg chg="mod">
          <ac:chgData name="Γκότση Γεωργία" userId="472e339c-d673-48e8-9309-c3b1731a2deb" providerId="ADAL" clId="{31036E72-376D-4303-9F6A-2760A216A439}" dt="2024-04-02T19:09:59.277" v="953" actId="20577"/>
          <ac:spMkLst>
            <pc:docMk/>
            <pc:sldMk cId="3223648685" sldId="310"/>
            <ac:spMk id="4" creationId="{374C2FB8-D273-489F-BA7E-EEF771A63C41}"/>
          </ac:spMkLst>
        </pc:spChg>
      </pc:sldChg>
      <pc:sldChg chg="modSp mod">
        <pc:chgData name="Γκότση Γεωργία" userId="472e339c-d673-48e8-9309-c3b1731a2deb" providerId="ADAL" clId="{31036E72-376D-4303-9F6A-2760A216A439}" dt="2024-04-02T19:12:28.031" v="971" actId="20577"/>
        <pc:sldMkLst>
          <pc:docMk/>
          <pc:sldMk cId="2713529513" sldId="311"/>
        </pc:sldMkLst>
        <pc:spChg chg="mod">
          <ac:chgData name="Γκότση Γεωργία" userId="472e339c-d673-48e8-9309-c3b1731a2deb" providerId="ADAL" clId="{31036E72-376D-4303-9F6A-2760A216A439}" dt="2024-04-02T19:12:28.031" v="971" actId="20577"/>
          <ac:spMkLst>
            <pc:docMk/>
            <pc:sldMk cId="2713529513" sldId="311"/>
            <ac:spMk id="3" creationId="{9430A2D5-9C9C-44CD-8298-1BC7056B4964}"/>
          </ac:spMkLst>
        </pc:spChg>
      </pc:sldChg>
      <pc:sldChg chg="modSp mod">
        <pc:chgData name="Γκότση Γεωργία" userId="472e339c-d673-48e8-9309-c3b1731a2deb" providerId="ADAL" clId="{31036E72-376D-4303-9F6A-2760A216A439}" dt="2024-04-02T19:11:38.222" v="964" actId="20577"/>
        <pc:sldMkLst>
          <pc:docMk/>
          <pc:sldMk cId="1674783471" sldId="313"/>
        </pc:sldMkLst>
        <pc:spChg chg="mod">
          <ac:chgData name="Γκότση Γεωργία" userId="472e339c-d673-48e8-9309-c3b1731a2deb" providerId="ADAL" clId="{31036E72-376D-4303-9F6A-2760A216A439}" dt="2024-04-02T19:11:38.222" v="964" actId="20577"/>
          <ac:spMkLst>
            <pc:docMk/>
            <pc:sldMk cId="1674783471" sldId="313"/>
            <ac:spMk id="3" creationId="{55568828-4831-4C23-A945-1FDB1F109601}"/>
          </ac:spMkLst>
        </pc:spChg>
      </pc:sldChg>
      <pc:sldChg chg="addSp modSp new del mod setBg">
        <pc:chgData name="Γκότση Γεωργία" userId="472e339c-d673-48e8-9309-c3b1731a2deb" providerId="ADAL" clId="{31036E72-376D-4303-9F6A-2760A216A439}" dt="2024-03-18T19:56:08.837" v="733" actId="2696"/>
        <pc:sldMkLst>
          <pc:docMk/>
          <pc:sldMk cId="2557480943" sldId="320"/>
        </pc:sldMkLst>
        <pc:spChg chg="mod">
          <ac:chgData name="Γκότση Γεωργία" userId="472e339c-d673-48e8-9309-c3b1731a2deb" providerId="ADAL" clId="{31036E72-376D-4303-9F6A-2760A216A439}" dt="2024-03-18T19:55:05.958" v="732" actId="26606"/>
          <ac:spMkLst>
            <pc:docMk/>
            <pc:sldMk cId="2557480943" sldId="320"/>
            <ac:spMk id="2" creationId="{CA787F91-8610-6EEE-7613-2239B4AE9F84}"/>
          </ac:spMkLst>
        </pc:spChg>
        <pc:spChg chg="mod">
          <ac:chgData name="Γκότση Γεωργία" userId="472e339c-d673-48e8-9309-c3b1731a2deb" providerId="ADAL" clId="{31036E72-376D-4303-9F6A-2760A216A439}" dt="2024-03-18T19:55:05.958" v="732" actId="26606"/>
          <ac:spMkLst>
            <pc:docMk/>
            <pc:sldMk cId="2557480943" sldId="320"/>
            <ac:spMk id="3" creationId="{316C5668-B0F3-C86B-9CDA-90C9AEAF74EE}"/>
          </ac:spMkLst>
        </pc:spChg>
        <pc:spChg chg="add">
          <ac:chgData name="Γκότση Γεωργία" userId="472e339c-d673-48e8-9309-c3b1731a2deb" providerId="ADAL" clId="{31036E72-376D-4303-9F6A-2760A216A439}" dt="2024-03-18T19:55:05.958" v="732" actId="26606"/>
          <ac:spMkLst>
            <pc:docMk/>
            <pc:sldMk cId="2557480943" sldId="320"/>
            <ac:spMk id="8" creationId="{18873D23-2DCF-4B31-A009-95721C06E8E1}"/>
          </ac:spMkLst>
        </pc:spChg>
        <pc:spChg chg="add">
          <ac:chgData name="Γκότση Γεωργία" userId="472e339c-d673-48e8-9309-c3b1731a2deb" providerId="ADAL" clId="{31036E72-376D-4303-9F6A-2760A216A439}" dt="2024-03-18T19:55:05.958" v="732" actId="26606"/>
          <ac:spMkLst>
            <pc:docMk/>
            <pc:sldMk cId="2557480943" sldId="320"/>
            <ac:spMk id="10" creationId="{C13EF075-D4EF-4929-ADBC-91B27DA19955}"/>
          </ac:spMkLst>
        </pc:spChg>
        <pc:grpChg chg="add">
          <ac:chgData name="Γκότση Γεωργία" userId="472e339c-d673-48e8-9309-c3b1731a2deb" providerId="ADAL" clId="{31036E72-376D-4303-9F6A-2760A216A439}" dt="2024-03-18T19:55:05.958" v="732" actId="26606"/>
          <ac:grpSpMkLst>
            <pc:docMk/>
            <pc:sldMk cId="2557480943" sldId="320"/>
            <ac:grpSpMk id="12" creationId="{DAA26DFA-AAB2-4973-9C17-16D587C7B198}"/>
          </ac:grpSpMkLst>
        </pc:grpChg>
      </pc:sldChg>
      <pc:sldChg chg="addSp delSp modSp new mod setBg addAnim delAnim setClrOvrMap">
        <pc:chgData name="Γκότση Γεωργία" userId="472e339c-d673-48e8-9309-c3b1731a2deb" providerId="ADAL" clId="{31036E72-376D-4303-9F6A-2760A216A439}" dt="2024-03-25T16:51:20.263" v="868" actId="114"/>
        <pc:sldMkLst>
          <pc:docMk/>
          <pc:sldMk cId="3206323253" sldId="320"/>
        </pc:sldMkLst>
        <pc:spChg chg="mod">
          <ac:chgData name="Γκότση Γεωργία" userId="472e339c-d673-48e8-9309-c3b1731a2deb" providerId="ADAL" clId="{31036E72-376D-4303-9F6A-2760A216A439}" dt="2024-03-25T16:51:15.460" v="867" actId="20577"/>
          <ac:spMkLst>
            <pc:docMk/>
            <pc:sldMk cId="3206323253" sldId="320"/>
            <ac:spMk id="2" creationId="{BCBC6D7F-CB95-1814-137F-F4747078E967}"/>
          </ac:spMkLst>
        </pc:spChg>
        <pc:spChg chg="mod">
          <ac:chgData name="Γκότση Γεωργία" userId="472e339c-d673-48e8-9309-c3b1731a2deb" providerId="ADAL" clId="{31036E72-376D-4303-9F6A-2760A216A439}" dt="2024-03-25T16:51:20.263" v="868" actId="114"/>
          <ac:spMkLst>
            <pc:docMk/>
            <pc:sldMk cId="3206323253" sldId="320"/>
            <ac:spMk id="3" creationId="{D2EAAE74-1DC2-6E52-B865-EFA7FCE007A5}"/>
          </ac:spMkLst>
        </pc:spChg>
        <pc:spChg chg="add del">
          <ac:chgData name="Γκότση Γεωργία" userId="472e339c-d673-48e8-9309-c3b1731a2deb" providerId="ADAL" clId="{31036E72-376D-4303-9F6A-2760A216A439}" dt="2024-03-18T19:59:22.991" v="827" actId="26606"/>
          <ac:spMkLst>
            <pc:docMk/>
            <pc:sldMk cId="3206323253" sldId="320"/>
            <ac:spMk id="9" creationId="{71B2258F-86CA-4D4D-8270-BC05FCDEBFB3}"/>
          </ac:spMkLst>
        </pc:spChg>
        <pc:spChg chg="add">
          <ac:chgData name="Γκότση Γεωργία" userId="472e339c-d673-48e8-9309-c3b1731a2deb" providerId="ADAL" clId="{31036E72-376D-4303-9F6A-2760A216A439}" dt="2024-03-18T19:59:23.003" v="828" actId="26606"/>
          <ac:spMkLst>
            <pc:docMk/>
            <pc:sldMk cId="3206323253" sldId="320"/>
            <ac:spMk id="11" creationId="{D74A4382-E3AD-430A-9A1F-DFA3E0E77A7D}"/>
          </ac:spMkLst>
        </pc:spChg>
        <pc:spChg chg="add">
          <ac:chgData name="Γκότση Γεωργία" userId="472e339c-d673-48e8-9309-c3b1731a2deb" providerId="ADAL" clId="{31036E72-376D-4303-9F6A-2760A216A439}" dt="2024-03-18T19:59:23.003" v="828" actId="26606"/>
          <ac:spMkLst>
            <pc:docMk/>
            <pc:sldMk cId="3206323253" sldId="320"/>
            <ac:spMk id="12" creationId="{5A59F003-E00A-43F9-91DC-CC54E3B87466}"/>
          </ac:spMkLst>
        </pc:spChg>
        <pc:spChg chg="add">
          <ac:chgData name="Γκότση Γεωργία" userId="472e339c-d673-48e8-9309-c3b1731a2deb" providerId="ADAL" clId="{31036E72-376D-4303-9F6A-2760A216A439}" dt="2024-03-18T19:59:23.003" v="828" actId="26606"/>
          <ac:spMkLst>
            <pc:docMk/>
            <pc:sldMk cId="3206323253" sldId="320"/>
            <ac:spMk id="13" creationId="{79F40191-0F44-4FD1-82CC-ACB507C14BE6}"/>
          </ac:spMkLst>
        </pc:spChg>
        <pc:picChg chg="add del">
          <ac:chgData name="Γκότση Γεωργία" userId="472e339c-d673-48e8-9309-c3b1731a2deb" providerId="ADAL" clId="{31036E72-376D-4303-9F6A-2760A216A439}" dt="2024-03-18T19:59:22.991" v="827" actId="26606"/>
          <ac:picMkLst>
            <pc:docMk/>
            <pc:sldMk cId="3206323253" sldId="320"/>
            <ac:picMk id="5" creationId="{BBFCD574-1DC5-B954-BC7A-22AD35884461}"/>
          </ac:picMkLst>
        </pc:picChg>
        <pc:picChg chg="add">
          <ac:chgData name="Γκότση Γεωργία" userId="472e339c-d673-48e8-9309-c3b1731a2deb" providerId="ADAL" clId="{31036E72-376D-4303-9F6A-2760A216A439}" dt="2024-03-18T19:59:23.003" v="828" actId="26606"/>
          <ac:picMkLst>
            <pc:docMk/>
            <pc:sldMk cId="3206323253" sldId="320"/>
            <ac:picMk id="14" creationId="{90526115-050B-D39D-06DB-6239CB30478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F97A1CCE-213D-455E-9819-25665D9B64A5}" type="datetimeFigureOut">
              <a:rPr lang="el-GR" smtClean="0"/>
              <a:t>2/4/2024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315592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F97A1CCE-213D-455E-9819-25665D9B64A5}" type="datetimeFigureOut">
              <a:rPr lang="el-GR" smtClean="0"/>
              <a:t>2/4/2024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129511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F97A1CCE-213D-455E-9819-25665D9B64A5}" type="datetimeFigureOut">
              <a:rPr lang="el-GR" smtClean="0"/>
              <a:t>2/4/2024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265942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F97A1CCE-213D-455E-9819-25665D9B64A5}" type="datetimeFigureOut">
              <a:rPr lang="el-GR" smtClean="0"/>
              <a:t>2/4/2024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145770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A1CCE-213D-455E-9819-25665D9B64A5}" type="datetimeFigureOut">
              <a:rPr lang="el-GR" smtClean="0"/>
              <a:t>2/4/2024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3516921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F97A1CCE-213D-455E-9819-25665D9B64A5}" type="datetimeFigureOut">
              <a:rPr lang="el-GR" smtClean="0"/>
              <a:t>2/4/2024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381618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F97A1CCE-213D-455E-9819-25665D9B64A5}" type="datetimeFigureOut">
              <a:rPr lang="el-GR" smtClean="0"/>
              <a:t>2/4/2024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815791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F97A1CCE-213D-455E-9819-25665D9B64A5}" type="datetimeFigureOut">
              <a:rPr lang="el-GR" smtClean="0"/>
              <a:t>2/4/2024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285317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A1CCE-213D-455E-9819-25665D9B64A5}" type="datetimeFigureOut">
              <a:rPr lang="el-GR" smtClean="0"/>
              <a:t>2/4/2024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10210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7A1CCE-213D-455E-9819-25665D9B64A5}" type="datetimeFigureOut">
              <a:rPr lang="el-GR" smtClean="0"/>
              <a:t>2/4/2024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67986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7A1CCE-213D-455E-9819-25665D9B64A5}" type="datetimeFigureOut">
              <a:rPr lang="el-GR" smtClean="0"/>
              <a:t>2/4/2024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9FC842-C291-4D7D-AD81-E71603857BA8}" type="slidenum">
              <a:rPr lang="el-GR" smtClean="0"/>
              <a:t>‹#›</a:t>
            </a:fld>
            <a:endParaRPr lang="el-GR"/>
          </a:p>
        </p:txBody>
      </p:sp>
    </p:spTree>
    <p:extLst>
      <p:ext uri="{BB962C8B-B14F-4D97-AF65-F5344CB8AC3E}">
        <p14:creationId xmlns:p14="http://schemas.microsoft.com/office/powerpoint/2010/main" val="1889405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A1CCE-213D-455E-9819-25665D9B64A5}" type="datetimeFigureOut">
              <a:rPr lang="el-GR" smtClean="0"/>
              <a:t>2/4/2024</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FC842-C291-4D7D-AD81-E71603857BA8}" type="slidenum">
              <a:rPr lang="el-GR" smtClean="0"/>
              <a:t>‹#›</a:t>
            </a:fld>
            <a:endParaRPr lang="el-GR"/>
          </a:p>
        </p:txBody>
      </p:sp>
    </p:spTree>
    <p:extLst>
      <p:ext uri="{BB962C8B-B14F-4D97-AF65-F5344CB8AC3E}">
        <p14:creationId xmlns:p14="http://schemas.microsoft.com/office/powerpoint/2010/main" val="55774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l.wikipedia.org/wiki/%CE%91%CE%84_%CE%A0%CE%B1%CE%B3%CE%BA%CF%8C%CF%83%CE%BC%CE%B9%CE%BF%CF%82_%CE%A0%CF%8C%CE%BB%CE%B5%CE%BC%CE%BF%CF%82" TargetMode="External"/><Relationship Id="rId2" Type="http://schemas.openxmlformats.org/officeDocument/2006/relationships/hyperlink" Target="https://el.wikipedia.org/wiki/%CE%A0%CE%AC%CF%80%CE%B1%CF%82_%CE%92%CE%B5%CE%BD%CE%AD%CE%B4%CE%B9%CE%BA%CF%84%CE%BF%CF%82_%CE%99%CE%95%CE%84" TargetMode="External"/><Relationship Id="rId1" Type="http://schemas.openxmlformats.org/officeDocument/2006/relationships/slideLayout" Target="../slideLayouts/slideLayout2.xml"/><Relationship Id="rId5" Type="http://schemas.openxmlformats.org/officeDocument/2006/relationships/hyperlink" Target="https://el.wikipedia.org/wiki/%CE%A7%CE%AF%CF%84%CE%BB%CE%B5%CF%81" TargetMode="External"/><Relationship Id="rId4" Type="http://schemas.openxmlformats.org/officeDocument/2006/relationships/hyperlink" Target="https://el.wikipedia.org/wiki/%CE%86%CE%BD%CF%83%CE%BB%CE%BF%CF%85%CF%82"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l.wikipedia.org/wiki/%CE%94%CF%8E%CE%B4%CE%B5%CE%BA%CE%B1_%CE%91%CF%80%CF%8C%CF%83%CF%84%CE%BF%CE%BB%CE%BF%CE%B9" TargetMode="External"/><Relationship Id="rId2" Type="http://schemas.openxmlformats.org/officeDocument/2006/relationships/hyperlink" Target="https://el.wikipedia.org/wiki/%CE%9A%CE%B1%CE%B9%CE%BD%CE%AE_%CE%94%CE%B9%CE%B1%CE%B8%CE%AE%CE%BA%CE%B7" TargetMode="External"/><Relationship Id="rId1" Type="http://schemas.openxmlformats.org/officeDocument/2006/relationships/slideLayout" Target="../slideLayouts/slideLayout2.xml"/><Relationship Id="rId4" Type="http://schemas.openxmlformats.org/officeDocument/2006/relationships/hyperlink" Target="https://el.wikipedia.org/wiki/%CE%99%CE%B7%CF%83%CE%BF%CF%8D%CF%82"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toperiodiko.gr/%CF%80%CF%81%CE%B9%CE%BD-%CF%84%CE%B7-%CE%BB%CE%B5%CF%85%CE%BA%CE%AE-%CF%83%CE%B5%CE%BB%CE%AF%CE%B4%CE%B1-%CE%B7-%CE%AD%CF%81%CE%B7%CE%BC%CE%B7-%CF%87%CF%8E%CF%81%CE%B1-%CF%84%CE%BF%CF%85-%CF%84/#.XoEMdIgzaU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tsirkas.ekebi.gr/kritikes2.asp" TargetMode="External"/><Relationship Id="rId2" Type="http://schemas.openxmlformats.org/officeDocument/2006/relationships/hyperlink" Target="https://repository.kallipos.gr/handle/11419/2197"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ansimera.gr/articles/2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a:extLst>
              <a:ext uri="{FF2B5EF4-FFF2-40B4-BE49-F238E27FC236}">
                <a16:creationId xmlns:a16="http://schemas.microsoft.com/office/drawing/2014/main" id="{90526115-050B-D39D-06DB-6239CB30478E}"/>
              </a:ext>
            </a:extLst>
          </p:cNvPr>
          <p:cNvPicPr>
            <a:picLocks noChangeAspect="1"/>
          </p:cNvPicPr>
          <p:nvPr/>
        </p:nvPicPr>
        <p:blipFill rotWithShape="1">
          <a:blip r:embed="rId2"/>
          <a:srcRect t="5858"/>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CBC6D7F-CB95-1814-137F-F4747078E967}"/>
              </a:ext>
            </a:extLst>
          </p:cNvPr>
          <p:cNvSpPr>
            <a:spLocks noGrp="1"/>
          </p:cNvSpPr>
          <p:nvPr>
            <p:ph type="ctrTitle"/>
          </p:nvPr>
        </p:nvSpPr>
        <p:spPr>
          <a:xfrm>
            <a:off x="404553" y="3091928"/>
            <a:ext cx="9078562" cy="2387600"/>
          </a:xfrm>
        </p:spPr>
        <p:txBody>
          <a:bodyPr>
            <a:normAutofit fontScale="90000"/>
          </a:bodyPr>
          <a:lstStyle/>
          <a:p>
            <a:pPr algn="l"/>
            <a:r>
              <a:rPr lang="el-GR" sz="4100" b="1" dirty="0">
                <a:solidFill>
                  <a:schemeClr val="bg1"/>
                </a:solidFill>
              </a:rPr>
              <a:t>Μεταπολεμική πεζογραφία: Βία και Ιδεολογία</a:t>
            </a:r>
            <a:br>
              <a:rPr lang="el-GR" sz="4100" b="1" dirty="0">
                <a:solidFill>
                  <a:schemeClr val="bg1"/>
                </a:solidFill>
              </a:rPr>
            </a:br>
            <a:r>
              <a:rPr lang="el-GR" sz="4100" b="1" dirty="0">
                <a:solidFill>
                  <a:schemeClr val="bg1"/>
                </a:solidFill>
              </a:rPr>
              <a:t>Μαθήματα 5 &amp; 6</a:t>
            </a:r>
            <a:br>
              <a:rPr lang="el-GR" sz="4100" b="1" dirty="0">
                <a:solidFill>
                  <a:schemeClr val="bg1"/>
                </a:solidFill>
              </a:rPr>
            </a:br>
            <a:r>
              <a:rPr lang="el-GR" sz="4100" dirty="0">
                <a:solidFill>
                  <a:schemeClr val="bg1"/>
                </a:solidFill>
              </a:rPr>
              <a:t>Γεωργία Γκότση </a:t>
            </a:r>
            <a:br>
              <a:rPr lang="el-GR" sz="4100" dirty="0">
                <a:solidFill>
                  <a:schemeClr val="bg1"/>
                </a:solidFill>
              </a:rPr>
            </a:br>
            <a:r>
              <a:rPr lang="el-GR" sz="4100" dirty="0">
                <a:solidFill>
                  <a:schemeClr val="bg1"/>
                </a:solidFill>
              </a:rPr>
              <a:t>2024</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Υπότιτλος 2">
            <a:extLst>
              <a:ext uri="{FF2B5EF4-FFF2-40B4-BE49-F238E27FC236}">
                <a16:creationId xmlns:a16="http://schemas.microsoft.com/office/drawing/2014/main" id="{D2EAAE74-1DC2-6E52-B865-EFA7FCE007A5}"/>
              </a:ext>
            </a:extLst>
          </p:cNvPr>
          <p:cNvSpPr>
            <a:spLocks noGrp="1"/>
          </p:cNvSpPr>
          <p:nvPr>
            <p:ph type="subTitle" idx="1"/>
          </p:nvPr>
        </p:nvSpPr>
        <p:spPr>
          <a:xfrm>
            <a:off x="404553" y="5624945"/>
            <a:ext cx="9078562" cy="592975"/>
          </a:xfrm>
        </p:spPr>
        <p:txBody>
          <a:bodyPr anchor="ctr">
            <a:noAutofit/>
          </a:bodyPr>
          <a:lstStyle/>
          <a:p>
            <a:pPr algn="l"/>
            <a:r>
              <a:rPr lang="el-GR" sz="6600" b="1" i="1" dirty="0">
                <a:solidFill>
                  <a:schemeClr val="bg1"/>
                </a:solidFill>
                <a:effectLst>
                  <a:outerShdw blurRad="38100" dist="38100" dir="2700000" algn="tl">
                    <a:srgbClr val="000000">
                      <a:alpha val="43137"/>
                    </a:srgbClr>
                  </a:outerShdw>
                </a:effectLst>
              </a:rPr>
              <a:t>Η ΛΕΣΧΗ</a:t>
            </a:r>
          </a:p>
        </p:txBody>
      </p:sp>
    </p:spTree>
    <p:extLst>
      <p:ext uri="{BB962C8B-B14F-4D97-AF65-F5344CB8AC3E}">
        <p14:creationId xmlns:p14="http://schemas.microsoft.com/office/powerpoint/2010/main" val="320632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6" y="373488"/>
            <a:ext cx="10735614" cy="5803476"/>
          </a:xfrm>
        </p:spPr>
        <p:txBody>
          <a:bodyPr>
            <a:normAutofit fontScale="92500"/>
          </a:bodyPr>
          <a:lstStyle/>
          <a:p>
            <a:pPr marL="0" indent="0">
              <a:buNone/>
            </a:pPr>
            <a:endParaRPr lang="el-GR" dirty="0"/>
          </a:p>
          <a:p>
            <a:pPr marL="0" indent="0">
              <a:buNone/>
            </a:pPr>
            <a:r>
              <a:rPr lang="el-GR" dirty="0"/>
              <a:t>Επίσης,</a:t>
            </a:r>
          </a:p>
          <a:p>
            <a:pPr marL="0" indent="0">
              <a:buNone/>
            </a:pPr>
            <a:r>
              <a:rPr lang="el-GR" dirty="0"/>
              <a:t>«Όταν φώναξαν στην </a:t>
            </a:r>
            <a:r>
              <a:rPr lang="el-GR" dirty="0" err="1"/>
              <a:t>Έμμη</a:t>
            </a:r>
            <a:r>
              <a:rPr lang="el-GR" dirty="0"/>
              <a:t> να πάρει την καρέκλα της και να έρθει για τσάι, ο ήλιος είχε αρχίσει πια να γέρνει, … Ο </a:t>
            </a:r>
            <a:r>
              <a:rPr lang="el-GR" dirty="0" err="1"/>
              <a:t>Ρον</a:t>
            </a:r>
            <a:r>
              <a:rPr lang="el-GR" dirty="0"/>
              <a:t>, σκυμμένος στην άκρη του μπλε καναπέ, καθάριζε την πίπα του. Φαινόταν μαχμουρλής ή δυσαρεστημένος.  Στην ματιά της </a:t>
            </a:r>
            <a:r>
              <a:rPr lang="el-GR" dirty="0" err="1"/>
              <a:t>Έμμης</a:t>
            </a:r>
            <a:r>
              <a:rPr lang="el-GR" dirty="0"/>
              <a:t> αποκρίθηκε σηκώνοντας θριαμβευτικά τα φρύδια. </a:t>
            </a:r>
            <a:r>
              <a:rPr lang="el-GR" dirty="0">
                <a:solidFill>
                  <a:schemeClr val="accent2">
                    <a:lumMod val="50000"/>
                  </a:schemeClr>
                </a:solidFill>
              </a:rPr>
              <a:t>Διόλου απίθανο η συνάντηση των δύο Αγγλίδων να ήταν δικό της έργο.» </a:t>
            </a:r>
            <a:r>
              <a:rPr lang="el-GR" dirty="0"/>
              <a:t>(</a:t>
            </a:r>
            <a:r>
              <a:rPr lang="el-GR" i="1" dirty="0"/>
              <a:t>εσωτερική εστίαση </a:t>
            </a:r>
            <a:r>
              <a:rPr lang="el-GR" i="1" dirty="0" err="1"/>
              <a:t>Ρον</a:t>
            </a:r>
            <a:r>
              <a:rPr lang="el-GR" dirty="0"/>
              <a:t>) (Κεφ. 11, σελ. 140).</a:t>
            </a:r>
          </a:p>
          <a:p>
            <a:pPr marL="0" indent="0">
              <a:buNone/>
            </a:pPr>
            <a:endParaRPr lang="el-GR" dirty="0"/>
          </a:p>
          <a:p>
            <a:pPr marL="0" indent="0">
              <a:buNone/>
            </a:pPr>
            <a:r>
              <a:rPr lang="el-GR" b="1" dirty="0"/>
              <a:t>3.</a:t>
            </a:r>
            <a:r>
              <a:rPr lang="el-GR" dirty="0"/>
              <a:t> </a:t>
            </a:r>
            <a:r>
              <a:rPr lang="el-GR" b="1" dirty="0"/>
              <a:t>Άλλες εσωτερικές εστιάσεις:</a:t>
            </a:r>
          </a:p>
          <a:p>
            <a:pPr marL="0" indent="0">
              <a:buNone/>
            </a:pPr>
            <a:r>
              <a:rPr lang="el-GR" dirty="0"/>
              <a:t>Σε πολλές περιπτώσεις, τα βασικά </a:t>
            </a:r>
            <a:r>
              <a:rPr lang="el-GR" dirty="0" err="1"/>
              <a:t>εστιάζοντα</a:t>
            </a:r>
            <a:r>
              <a:rPr lang="el-GR" dirty="0"/>
              <a:t> πρόσωπα εκχωρούν την εστίαση σε δευτερεύοντες μυθιστορηματικούς χαρακτήρες με αποτέλεσμα να αυξάνεται ο αριθμός των φορέων της εστίασης.  </a:t>
            </a:r>
            <a:r>
              <a:rPr lang="el-GR" i="1" dirty="0">
                <a:solidFill>
                  <a:srgbClr val="0070C0"/>
                </a:solidFill>
              </a:rPr>
              <a:t>Βρείτε παραδείγματα.</a:t>
            </a:r>
            <a:endParaRPr lang="el-GR" b="1" i="1" dirty="0">
              <a:solidFill>
                <a:srgbClr val="0070C0"/>
              </a:solidFill>
            </a:endParaRPr>
          </a:p>
          <a:p>
            <a:pPr marL="0" indent="0">
              <a:buNone/>
            </a:pPr>
            <a:endParaRPr lang="el-GR" dirty="0"/>
          </a:p>
        </p:txBody>
      </p:sp>
    </p:spTree>
    <p:extLst>
      <p:ext uri="{BB962C8B-B14F-4D97-AF65-F5344CB8AC3E}">
        <p14:creationId xmlns:p14="http://schemas.microsoft.com/office/powerpoint/2010/main" val="261103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effectLst>
                  <a:outerShdw blurRad="38100" dist="38100" dir="2700000" algn="tl">
                    <a:srgbClr val="000000">
                      <a:alpha val="43137"/>
                    </a:srgbClr>
                  </a:outerShdw>
                </a:effectLst>
              </a:rPr>
              <a:t>Αποτέλεσμα της τεχνικής της </a:t>
            </a:r>
            <a:r>
              <a:rPr lang="el-GR" b="1" dirty="0" err="1">
                <a:effectLst>
                  <a:outerShdw blurRad="38100" dist="38100" dir="2700000" algn="tl">
                    <a:srgbClr val="000000">
                      <a:alpha val="43137"/>
                    </a:srgbClr>
                  </a:outerShdw>
                </a:effectLst>
              </a:rPr>
              <a:t>πολυεστίασης</a:t>
            </a:r>
            <a:endParaRPr lang="el-GR"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0" indent="0">
              <a:buNone/>
            </a:pPr>
            <a:r>
              <a:rPr lang="el-GR" dirty="0"/>
              <a:t>Ο Τσίρκας αξιοποιεί την τεχνική της </a:t>
            </a:r>
            <a:r>
              <a:rPr lang="el-GR" dirty="0" err="1"/>
              <a:t>πολυεστίασης</a:t>
            </a:r>
            <a:r>
              <a:rPr lang="el-GR" dirty="0"/>
              <a:t>, για να προσεγγίσει έναν εξίσου σύνθετο κόσμο, τον χαώδη κόσμο της Μέσης Ανατολής. Με αυτό τον τρόπο, ο συγγραφέας δίνει πληρέστερη εικόνα του κόσμου στον οποίο αναφέρεται, αφού του επιτρέπει να κινηθεί σε ποικίλους χώρους και σε διάφορα πολιτικά και κοινωνικά σύνολα. Καταφέρνει, έτσι, να εκφράσει και να δείξει μέσω των προσώπων –που μπορεί να έχουν τη δική τους προσωπικότητα, αλλά δεν μπορούν να ιδωθούν ανεξάρτητα από το ιστορικό γεγονός και ξέχωρα από τους κοινωνικούς ή πολιτικούς κύκλους μέσα στους οποίους κινούνται– την πολιτική κρίση, την ηθική παρακμή, τον κόσμο του αριστερού κινήματος, κτλ. </a:t>
            </a:r>
          </a:p>
          <a:p>
            <a:pPr marL="0" indent="0">
              <a:buNone/>
            </a:pPr>
            <a:r>
              <a:rPr lang="el-GR" sz="2200" dirty="0"/>
              <a:t>Βλ. Νίκος Π. Παλιός, «Η τεχνική της </a:t>
            </a:r>
            <a:r>
              <a:rPr lang="el-GR" sz="2200" dirty="0" err="1"/>
              <a:t>πολυεστιακής</a:t>
            </a:r>
            <a:r>
              <a:rPr lang="el-GR" sz="2200" dirty="0"/>
              <a:t> αφήγησης στις </a:t>
            </a:r>
            <a:r>
              <a:rPr lang="el-GR" sz="2200" i="1" dirty="0"/>
              <a:t>Ακυβέρνητες Πολιτείες </a:t>
            </a:r>
            <a:r>
              <a:rPr lang="el-GR" sz="2200" dirty="0"/>
              <a:t>του Στρατή Τσίρκα», </a:t>
            </a:r>
            <a:r>
              <a:rPr lang="el-GR" sz="2200" i="1" dirty="0"/>
              <a:t>Νέα Εποχή</a:t>
            </a:r>
            <a:r>
              <a:rPr lang="el-GR" sz="2200" dirty="0"/>
              <a:t>, </a:t>
            </a:r>
            <a:r>
              <a:rPr lang="el-GR" sz="2200" dirty="0" err="1"/>
              <a:t>τχ</a:t>
            </a:r>
            <a:r>
              <a:rPr lang="el-GR" sz="2200" dirty="0"/>
              <a:t>. 1-2 </a:t>
            </a:r>
            <a:r>
              <a:rPr lang="el-GR" sz="2200"/>
              <a:t>(254-255) (1999), </a:t>
            </a:r>
            <a:r>
              <a:rPr lang="el-GR" sz="2200" dirty="0" err="1"/>
              <a:t>σσ</a:t>
            </a:r>
            <a:r>
              <a:rPr lang="el-GR" sz="2200" dirty="0"/>
              <a:t>. 8-10.</a:t>
            </a:r>
          </a:p>
          <a:p>
            <a:endParaRPr lang="el-GR" dirty="0"/>
          </a:p>
        </p:txBody>
      </p:sp>
    </p:spTree>
    <p:extLst>
      <p:ext uri="{BB962C8B-B14F-4D97-AF65-F5344CB8AC3E}">
        <p14:creationId xmlns:p14="http://schemas.microsoft.com/office/powerpoint/2010/main" val="106875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a:solidFill>
                  <a:schemeClr val="accent2">
                    <a:lumMod val="75000"/>
                  </a:schemeClr>
                </a:solidFill>
                <a:effectLst>
                  <a:outerShdw blurRad="38100" dist="38100" dir="2700000" algn="tl">
                    <a:srgbClr val="000000">
                      <a:alpha val="43137"/>
                    </a:srgbClr>
                  </a:outerShdw>
                </a:effectLst>
              </a:rPr>
              <a:t>3. Ποιος αφηγείται την Ιστορία; </a:t>
            </a:r>
            <a:r>
              <a:rPr lang="el-GR" b="1" dirty="0">
                <a:solidFill>
                  <a:schemeClr val="accent2">
                    <a:lumMod val="75000"/>
                  </a:schemeClr>
                </a:solidFill>
                <a:effectLst>
                  <a:outerShdw blurRad="38100" dist="38100" dir="2700000" algn="tl">
                    <a:srgbClr val="000000">
                      <a:alpha val="43137"/>
                    </a:srgbClr>
                  </a:outerShdw>
                </a:effectLst>
              </a:rPr>
              <a:t>Η </a:t>
            </a:r>
            <a:r>
              <a:rPr lang="el-GR" b="1" dirty="0" err="1">
                <a:solidFill>
                  <a:schemeClr val="accent2">
                    <a:lumMod val="75000"/>
                  </a:schemeClr>
                </a:solidFill>
                <a:effectLst>
                  <a:outerShdw blurRad="38100" dist="38100" dir="2700000" algn="tl">
                    <a:srgbClr val="000000">
                      <a:alpha val="43137"/>
                    </a:srgbClr>
                  </a:outerShdw>
                </a:effectLst>
              </a:rPr>
              <a:t>μοντερνιστική</a:t>
            </a:r>
            <a:r>
              <a:rPr lang="el-GR" b="1" dirty="0">
                <a:solidFill>
                  <a:schemeClr val="accent2">
                    <a:lumMod val="75000"/>
                  </a:schemeClr>
                </a:solidFill>
                <a:effectLst>
                  <a:outerShdw blurRad="38100" dist="38100" dir="2700000" algn="tl">
                    <a:srgbClr val="000000">
                      <a:alpha val="43137"/>
                    </a:srgbClr>
                  </a:outerShdw>
                </a:effectLst>
              </a:rPr>
              <a:t> τεχνική της πολυφωνίας στη </a:t>
            </a:r>
            <a:r>
              <a:rPr lang="el-GR" b="1" i="1" dirty="0">
                <a:solidFill>
                  <a:schemeClr val="accent2">
                    <a:lumMod val="75000"/>
                  </a:schemeClr>
                </a:solidFill>
                <a:effectLst>
                  <a:outerShdw blurRad="38100" dist="38100" dir="2700000" algn="tl">
                    <a:srgbClr val="000000">
                      <a:alpha val="43137"/>
                    </a:srgbClr>
                  </a:outerShdw>
                </a:effectLst>
              </a:rPr>
              <a:t>Λέσχη</a:t>
            </a:r>
          </a:p>
        </p:txBody>
      </p:sp>
      <p:sp>
        <p:nvSpPr>
          <p:cNvPr id="3" name="Content Placeholder 2"/>
          <p:cNvSpPr>
            <a:spLocks noGrp="1"/>
          </p:cNvSpPr>
          <p:nvPr>
            <p:ph idx="1"/>
          </p:nvPr>
        </p:nvSpPr>
        <p:spPr>
          <a:xfrm>
            <a:off x="180304" y="1825625"/>
            <a:ext cx="11173496" cy="4351338"/>
          </a:xfrm>
        </p:spPr>
        <p:txBody>
          <a:bodyPr>
            <a:normAutofit/>
          </a:bodyPr>
          <a:lstStyle/>
          <a:p>
            <a:pPr marL="0" indent="0" algn="ctr">
              <a:buNone/>
            </a:pPr>
            <a:r>
              <a:rPr lang="el-GR" sz="3600" b="1" dirty="0"/>
              <a:t>3 κύριοι αφηγητές</a:t>
            </a:r>
          </a:p>
          <a:p>
            <a:pPr marL="514350" indent="-514350">
              <a:buFont typeface="+mj-lt"/>
              <a:buAutoNum type="arabicPeriod"/>
            </a:pPr>
            <a:endParaRPr lang="el-GR" dirty="0"/>
          </a:p>
        </p:txBody>
      </p:sp>
    </p:spTree>
    <p:extLst>
      <p:ext uri="{BB962C8B-B14F-4D97-AF65-F5344CB8AC3E}">
        <p14:creationId xmlns:p14="http://schemas.microsoft.com/office/powerpoint/2010/main" val="1541273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16" y="315698"/>
            <a:ext cx="10515600" cy="1325563"/>
          </a:xfrm>
        </p:spPr>
        <p:txBody>
          <a:bodyPr/>
          <a:lstStyle/>
          <a:p>
            <a:pPr algn="ctr"/>
            <a:r>
              <a:rPr lang="el-GR" b="1" dirty="0"/>
              <a:t>Α’ πρόσωπο = Μάνος</a:t>
            </a:r>
            <a:br>
              <a:rPr lang="el-GR" b="1" dirty="0"/>
            </a:br>
            <a:r>
              <a:rPr lang="el-GR" b="1" dirty="0"/>
              <a:t>παράδειγμα: κεφάλαιο 13, σελ. 171</a:t>
            </a:r>
          </a:p>
        </p:txBody>
      </p:sp>
      <p:sp>
        <p:nvSpPr>
          <p:cNvPr id="3" name="Content Placeholder 2"/>
          <p:cNvSpPr>
            <a:spLocks noGrp="1"/>
          </p:cNvSpPr>
          <p:nvPr>
            <p:ph idx="1"/>
          </p:nvPr>
        </p:nvSpPr>
        <p:spPr>
          <a:xfrm>
            <a:off x="333632" y="2063577"/>
            <a:ext cx="11020168" cy="4113385"/>
          </a:xfrm>
        </p:spPr>
        <p:txBody>
          <a:bodyPr>
            <a:normAutofit fontScale="85000" lnSpcReduction="10000"/>
          </a:bodyPr>
          <a:lstStyle/>
          <a:p>
            <a:pPr marL="0" indent="0">
              <a:buNone/>
            </a:pPr>
            <a:r>
              <a:rPr lang="el-GR" dirty="0"/>
              <a:t>«Σωπαίναμε πεισματωμένοι.  Έμενε κάμποσος δρόμος ως το Μοναστήρι και η ξερή ζέστη έβαζε σε δοκιμασία τα νεύρα μας. Μήτε κείνος μήτε εγώ θέλαμε να σπρώξουμε ξανά το μάλωμα ως τη ρήξη. Βρεθήκαμε λοιπόν σ’ ένα σημείο, που όποιος άνοιγε το στόμα για να πει </a:t>
            </a:r>
            <a:r>
              <a:rPr lang="el-GR" dirty="0" err="1"/>
              <a:t>ο,τιδήποτε</a:t>
            </a:r>
            <a:r>
              <a:rPr lang="el-GR" dirty="0"/>
              <a:t>, έμμεσα θα παραδεχόταν πως υποχώρησε.»</a:t>
            </a:r>
          </a:p>
          <a:p>
            <a:pPr marL="0" indent="0">
              <a:buNone/>
            </a:pPr>
            <a:endParaRPr lang="el-GR" dirty="0"/>
          </a:p>
          <a:p>
            <a:pPr marL="0" indent="0" algn="just">
              <a:buNone/>
            </a:pPr>
            <a:r>
              <a:rPr lang="el-GR" dirty="0">
                <a:solidFill>
                  <a:srgbClr val="0070C0"/>
                </a:solidFill>
              </a:rPr>
              <a:t>Η αφήγηση σε α’ πρόσωπο έχει </a:t>
            </a:r>
            <a:r>
              <a:rPr lang="el-GR" b="1" dirty="0">
                <a:solidFill>
                  <a:srgbClr val="0070C0"/>
                </a:solidFill>
              </a:rPr>
              <a:t>τη δύναμη της προσωπικής μαρτυρίας. </a:t>
            </a:r>
            <a:r>
              <a:rPr lang="el-GR" dirty="0">
                <a:solidFill>
                  <a:srgbClr val="0070C0"/>
                </a:solidFill>
              </a:rPr>
              <a:t>Το α΄ πρόσωπο εξασφαλίζει αμεσότητα, πειστικότητα και αληθοφάνεια στην αφήγηση, της προσδίδει εμπιστευτικό, εξομολογητικό χαρακτήρα. «Η </a:t>
            </a:r>
            <a:r>
              <a:rPr lang="el-GR" dirty="0" err="1">
                <a:solidFill>
                  <a:srgbClr val="0070C0"/>
                </a:solidFill>
              </a:rPr>
              <a:t>πρωτοπρόσωπη</a:t>
            </a:r>
            <a:r>
              <a:rPr lang="el-GR" dirty="0">
                <a:solidFill>
                  <a:srgbClr val="0070C0"/>
                </a:solidFill>
              </a:rPr>
              <a:t> αφήγηση του Μάνου ευνοεί την </a:t>
            </a:r>
            <a:r>
              <a:rPr lang="el-GR" dirty="0" err="1">
                <a:solidFill>
                  <a:srgbClr val="0070C0"/>
                </a:solidFill>
              </a:rPr>
              <a:t>υποκειμενοποίηση</a:t>
            </a:r>
            <a:r>
              <a:rPr lang="el-GR" dirty="0">
                <a:solidFill>
                  <a:srgbClr val="0070C0"/>
                </a:solidFill>
              </a:rPr>
              <a:t> της αφηγηματικής αναπαράστασης από τον κεντρικό ήρωα-μάρτυρα: </a:t>
            </a:r>
            <a:r>
              <a:rPr lang="el-GR" b="1" dirty="0">
                <a:solidFill>
                  <a:srgbClr val="0070C0"/>
                </a:solidFill>
              </a:rPr>
              <a:t>ο Μάνος είναι ο τύπος του αριστερού διανοούμενου που μεταφέρει την προσωπική του εμπλοκή στο αριστερό κίνημα της Μέσης Ανατολής και τη δική του πολεμική εμπειρία</a:t>
            </a:r>
            <a:r>
              <a:rPr lang="el-GR" dirty="0">
                <a:solidFill>
                  <a:srgbClr val="0070C0"/>
                </a:solidFill>
              </a:rPr>
              <a:t>.»</a:t>
            </a:r>
          </a:p>
          <a:p>
            <a:pPr marL="0" indent="0">
              <a:buNone/>
            </a:pPr>
            <a:endParaRPr lang="el-GR" dirty="0"/>
          </a:p>
        </p:txBody>
      </p:sp>
    </p:spTree>
    <p:extLst>
      <p:ext uri="{BB962C8B-B14F-4D97-AF65-F5344CB8AC3E}">
        <p14:creationId xmlns:p14="http://schemas.microsoft.com/office/powerpoint/2010/main" val="2320792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8004"/>
            <a:ext cx="11353800" cy="1325563"/>
          </a:xfrm>
        </p:spPr>
        <p:txBody>
          <a:bodyPr/>
          <a:lstStyle/>
          <a:p>
            <a:pPr algn="ctr"/>
            <a:r>
              <a:rPr lang="el-GR" b="1" dirty="0"/>
              <a:t>Β΄ πρόσωπο = </a:t>
            </a:r>
            <a:r>
              <a:rPr lang="el-GR" b="1" dirty="0" err="1"/>
              <a:t>Φράου</a:t>
            </a:r>
            <a:r>
              <a:rPr lang="el-GR" b="1" dirty="0"/>
              <a:t> Άννα</a:t>
            </a:r>
            <a:br>
              <a:rPr lang="el-GR" b="1" dirty="0"/>
            </a:br>
            <a:r>
              <a:rPr lang="el-GR" b="1" dirty="0"/>
              <a:t>Παράδειγμα: Κεφάλαιο 12, σελ. 163</a:t>
            </a:r>
          </a:p>
        </p:txBody>
      </p:sp>
      <p:sp>
        <p:nvSpPr>
          <p:cNvPr id="3" name="Content Placeholder 2"/>
          <p:cNvSpPr>
            <a:spLocks noGrp="1"/>
          </p:cNvSpPr>
          <p:nvPr>
            <p:ph idx="1"/>
          </p:nvPr>
        </p:nvSpPr>
        <p:spPr>
          <a:xfrm>
            <a:off x="838200" y="1825625"/>
            <a:ext cx="10984606" cy="4351338"/>
          </a:xfrm>
        </p:spPr>
        <p:txBody>
          <a:bodyPr>
            <a:normAutofit fontScale="85000" lnSpcReduction="20000"/>
          </a:bodyPr>
          <a:lstStyle/>
          <a:p>
            <a:pPr marL="0" indent="0">
              <a:buNone/>
            </a:pPr>
            <a:r>
              <a:rPr lang="el-GR" dirty="0"/>
              <a:t>«</a:t>
            </a:r>
            <a:r>
              <a:rPr lang="el-GR" dirty="0" err="1"/>
              <a:t>Σαμπάτ</a:t>
            </a:r>
            <a:r>
              <a:rPr lang="el-GR" dirty="0"/>
              <a:t> </a:t>
            </a:r>
            <a:r>
              <a:rPr lang="el-GR" dirty="0" err="1"/>
              <a:t>σαλώμ</a:t>
            </a:r>
            <a:r>
              <a:rPr lang="el-GR" dirty="0"/>
              <a:t> είπε [Σάββατο με ειρήνη]. Καλημέρα ευγενέστατε </a:t>
            </a:r>
            <a:r>
              <a:rPr lang="el-GR" dirty="0" err="1"/>
              <a:t>χερ</a:t>
            </a:r>
            <a:r>
              <a:rPr lang="el-GR" dirty="0"/>
              <a:t> Μπάτλερ είπες εσύ στα γερμανικά. Πώς από δω σήμερα ρώτησε. Και δεν ήξερες πώς ν’ αρχίσεις.  Άδειασε ξαφνικά το σπίτι. Η ζωή σου Άννα.  Φέρτε πίσω τον Σαμ είμαι μόνη. Μα δεν έβγαινε από το λαρύγγι και μίλησες περί ανέμων και υδάτων. Πώς την αφήνετε και τριγυρνάει μια σπιούνα. Κι ενδιαφέρθηκε. Μα όταν του εξήγησες έβαλε τα γέλια. Μένετε ήσυχη το πρόσωπο αυτό κάνει το χρέος του.»</a:t>
            </a:r>
          </a:p>
          <a:p>
            <a:pPr>
              <a:buFont typeface="Wingdings" panose="05000000000000000000" pitchFamily="2" charset="2"/>
              <a:buChar char="Ø"/>
            </a:pPr>
            <a:r>
              <a:rPr lang="el-GR" dirty="0"/>
              <a:t>Ελλειπτικές φράσεις.</a:t>
            </a:r>
          </a:p>
          <a:p>
            <a:pPr marL="0" indent="0">
              <a:buNone/>
            </a:pPr>
            <a:endParaRPr lang="el-GR" dirty="0"/>
          </a:p>
          <a:p>
            <a:pPr marL="0" indent="0" algn="just">
              <a:buNone/>
            </a:pPr>
            <a:r>
              <a:rPr lang="el-GR" dirty="0">
                <a:solidFill>
                  <a:srgbClr val="0070C0"/>
                </a:solidFill>
              </a:rPr>
              <a:t>Σε β΄ πρόσωπο απευθύνονται εις εαυτούς οι μοναχικοί ήρωες.  Εδώ με τον τρόπο του εσωτερικού μονολόγου της </a:t>
            </a:r>
            <a:r>
              <a:rPr lang="el-GR" b="1" dirty="0" err="1">
                <a:solidFill>
                  <a:srgbClr val="0070C0"/>
                </a:solidFill>
              </a:rPr>
              <a:t>φράου</a:t>
            </a:r>
            <a:r>
              <a:rPr lang="el-GR" b="1" dirty="0">
                <a:solidFill>
                  <a:srgbClr val="0070C0"/>
                </a:solidFill>
              </a:rPr>
              <a:t> (</a:t>
            </a:r>
            <a:r>
              <a:rPr lang="el-GR" b="1" dirty="0" err="1">
                <a:solidFill>
                  <a:srgbClr val="0070C0"/>
                </a:solidFill>
              </a:rPr>
              <a:t>Ρόζενταλ-Φέλντμαν</a:t>
            </a:r>
            <a:r>
              <a:rPr lang="el-GR" b="1" dirty="0">
                <a:solidFill>
                  <a:srgbClr val="0070C0"/>
                </a:solidFill>
              </a:rPr>
              <a:t>) Άννας</a:t>
            </a:r>
            <a:r>
              <a:rPr lang="el-GR" dirty="0">
                <a:solidFill>
                  <a:srgbClr val="0070C0"/>
                </a:solidFill>
              </a:rPr>
              <a:t>. </a:t>
            </a:r>
          </a:p>
          <a:p>
            <a:pPr marL="0" indent="0">
              <a:buNone/>
            </a:pPr>
            <a:r>
              <a:rPr lang="el-GR" dirty="0">
                <a:solidFill>
                  <a:srgbClr val="0070C0"/>
                </a:solidFill>
              </a:rPr>
              <a:t>Η </a:t>
            </a:r>
            <a:r>
              <a:rPr lang="el-GR" b="1" dirty="0">
                <a:solidFill>
                  <a:srgbClr val="0070C0"/>
                </a:solidFill>
              </a:rPr>
              <a:t>εσωτερική ομιλία προς το «εγώ» </a:t>
            </a:r>
            <a:r>
              <a:rPr lang="el-GR" dirty="0">
                <a:solidFill>
                  <a:srgbClr val="0070C0"/>
                </a:solidFill>
              </a:rPr>
              <a:t>που ακούγεται σαν «εσύ». Το δεύτερο πρόσωπο ουσιαστικά υποκρύπτει ένα «εγώ» και την ταραγμένη προσωπικότητα του, εδώ, αυτήν της συναισθηματικά και σεξουαλικά στερημένης </a:t>
            </a:r>
            <a:r>
              <a:rPr lang="el-GR" dirty="0" err="1">
                <a:solidFill>
                  <a:srgbClr val="0070C0"/>
                </a:solidFill>
              </a:rPr>
              <a:t>Φράου</a:t>
            </a:r>
            <a:r>
              <a:rPr lang="el-GR" dirty="0">
                <a:solidFill>
                  <a:srgbClr val="0070C0"/>
                </a:solidFill>
              </a:rPr>
              <a:t> Άννας από την οποία απουσιάζει ο πολιτικός προβληματισμός.</a:t>
            </a:r>
          </a:p>
        </p:txBody>
      </p:sp>
    </p:spTree>
    <p:extLst>
      <p:ext uri="{BB962C8B-B14F-4D97-AF65-F5344CB8AC3E}">
        <p14:creationId xmlns:p14="http://schemas.microsoft.com/office/powerpoint/2010/main" val="88524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b="1" dirty="0"/>
              <a:t>Γ΄ πρόσωπο</a:t>
            </a:r>
            <a:br>
              <a:rPr lang="el-GR" b="1" dirty="0"/>
            </a:br>
            <a:r>
              <a:rPr lang="el-GR" sz="4000" b="1" dirty="0"/>
              <a:t>Αφήγηση για την  </a:t>
            </a:r>
            <a:r>
              <a:rPr lang="el-GR" sz="4000" b="1" dirty="0" err="1"/>
              <a:t>Έμμη</a:t>
            </a:r>
            <a:r>
              <a:rPr lang="el-GR" sz="4000" b="1" dirty="0"/>
              <a:t>, </a:t>
            </a:r>
            <a:r>
              <a:rPr lang="el-GR" sz="4000" b="1" dirty="0" err="1"/>
              <a:t>πάραδειγμα</a:t>
            </a:r>
            <a:r>
              <a:rPr lang="el-GR" sz="4000" b="1" dirty="0"/>
              <a:t>, κεφ. 5, σελ. 55</a:t>
            </a:r>
          </a:p>
        </p:txBody>
      </p:sp>
      <p:sp>
        <p:nvSpPr>
          <p:cNvPr id="3" name="Content Placeholder 2"/>
          <p:cNvSpPr>
            <a:spLocks noGrp="1"/>
          </p:cNvSpPr>
          <p:nvPr>
            <p:ph idx="1"/>
          </p:nvPr>
        </p:nvSpPr>
        <p:spPr>
          <a:xfrm>
            <a:off x="838200" y="1825624"/>
            <a:ext cx="10515600" cy="4665327"/>
          </a:xfrm>
        </p:spPr>
        <p:txBody>
          <a:bodyPr>
            <a:normAutofit fontScale="92500"/>
          </a:bodyPr>
          <a:lstStyle/>
          <a:p>
            <a:pPr marL="0" indent="0">
              <a:buNone/>
            </a:pPr>
            <a:endParaRPr lang="el-GR" dirty="0"/>
          </a:p>
          <a:p>
            <a:r>
              <a:rPr lang="el-GR" dirty="0"/>
              <a:t>«Μια γεύση από αγρίμι και θειάφι της γάνωνε τον ουρανίσκο. Κοίταξε γύρεψε, ψυχή, στάθηκε κι έφτυσε βγάζοντας μια μικρή φωνή. ‘Αηδία, αηδία’, </a:t>
            </a:r>
            <a:r>
              <a:rPr lang="el-GR" b="1" dirty="0"/>
              <a:t>είπε μέσα της</a:t>
            </a:r>
            <a:r>
              <a:rPr lang="el-GR" dirty="0"/>
              <a:t>. Σκέφτηκε. ‘Όχι, είπε, σου άρεσε. Μην κρύβεσαι.’</a:t>
            </a:r>
          </a:p>
          <a:p>
            <a:pPr marL="0" indent="0">
              <a:buNone/>
            </a:pPr>
            <a:r>
              <a:rPr lang="el-GR" dirty="0">
                <a:solidFill>
                  <a:schemeClr val="accent5">
                    <a:lumMod val="75000"/>
                  </a:schemeClr>
                </a:solidFill>
              </a:rPr>
              <a:t>Αποδίδεται με αυτόν τον τρόπο η (σχετική) γνώση του αφηγητή. Κυρίως, όμως, δημιουργεί την αίσθηση της αποστασιοποίησης από τα δρώμενα.</a:t>
            </a:r>
          </a:p>
          <a:p>
            <a:pPr marL="0" indent="0" algn="ctr">
              <a:buNone/>
            </a:pPr>
            <a:r>
              <a:rPr lang="el-GR" i="1" dirty="0"/>
              <a:t>*</a:t>
            </a:r>
          </a:p>
          <a:p>
            <a:pPr marL="0" indent="0">
              <a:buNone/>
            </a:pPr>
            <a:r>
              <a:rPr lang="el-GR" dirty="0">
                <a:solidFill>
                  <a:schemeClr val="accent5">
                    <a:lumMod val="75000"/>
                  </a:schemeClr>
                </a:solidFill>
              </a:rPr>
              <a:t>Επίσης χρησιμοποιείται Ελεύθερος πλάγιος λόγος: ακούγονται ταυτόχρονα </a:t>
            </a:r>
            <a:r>
              <a:rPr lang="el-GR" b="1" dirty="0">
                <a:solidFill>
                  <a:schemeClr val="accent5">
                    <a:lumMod val="75000"/>
                  </a:schemeClr>
                </a:solidFill>
              </a:rPr>
              <a:t>δύο φωνές, του αφηγητή και της </a:t>
            </a:r>
            <a:r>
              <a:rPr lang="el-GR" b="1" dirty="0" err="1">
                <a:solidFill>
                  <a:schemeClr val="accent5">
                    <a:lumMod val="75000"/>
                  </a:schemeClr>
                </a:solidFill>
              </a:rPr>
              <a:t>Έμμης</a:t>
            </a:r>
            <a:r>
              <a:rPr lang="el-GR" i="1" dirty="0"/>
              <a:t>:</a:t>
            </a:r>
          </a:p>
          <a:p>
            <a:r>
              <a:rPr lang="el-GR" dirty="0"/>
              <a:t>«</a:t>
            </a:r>
            <a:r>
              <a:rPr lang="el-GR" i="1" dirty="0"/>
              <a:t>Χρόνια</a:t>
            </a:r>
            <a:r>
              <a:rPr lang="el-GR" dirty="0"/>
              <a:t> είχε η </a:t>
            </a:r>
            <a:r>
              <a:rPr lang="el-GR" dirty="0" err="1"/>
              <a:t>Έμμη</a:t>
            </a:r>
            <a:r>
              <a:rPr lang="el-GR" dirty="0"/>
              <a:t> να </a:t>
            </a:r>
            <a:r>
              <a:rPr lang="el-GR" dirty="0" err="1"/>
              <a:t>αιστανθεί</a:t>
            </a:r>
            <a:r>
              <a:rPr lang="el-GR" dirty="0"/>
              <a:t> έτσι. Τι ευλογία! Οι αρμοί, τα νεύρα, η ψυχή της σα ν’ ανεβαίνανε μέσα από αγιασμένα νερά.» (σ. 9)</a:t>
            </a:r>
          </a:p>
          <a:p>
            <a:endParaRPr lang="el-GR" dirty="0"/>
          </a:p>
        </p:txBody>
      </p:sp>
    </p:spTree>
    <p:extLst>
      <p:ext uri="{BB962C8B-B14F-4D97-AF65-F5344CB8AC3E}">
        <p14:creationId xmlns:p14="http://schemas.microsoft.com/office/powerpoint/2010/main" val="2281405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latin typeface="+mn-lt"/>
              </a:rPr>
              <a:t>Πρωθύστερα πλάνα</a:t>
            </a: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v"/>
            </a:pPr>
            <a:r>
              <a:rPr lang="el-GR" b="1" dirty="0">
                <a:solidFill>
                  <a:srgbClr val="0070C0"/>
                </a:solidFill>
              </a:rPr>
              <a:t>Ο παρελθών χρόνος έρχεται να πλαισιώσει τα παρόντα δίνοντάς του τη διάσταση του βάθους. Η παλαιότερη Ιστορία υποβαστάζει την εν τω γίγνεσθαι. </a:t>
            </a:r>
          </a:p>
          <a:p>
            <a:pPr marL="0" indent="0">
              <a:buNone/>
            </a:pPr>
            <a:r>
              <a:rPr lang="el-GR" dirty="0"/>
              <a:t>Παράδειγμα:</a:t>
            </a:r>
          </a:p>
          <a:p>
            <a:r>
              <a:rPr lang="el-GR" dirty="0"/>
              <a:t>Η σπαρακτική αφήγηση της εβραίας παραδουλεύτρας </a:t>
            </a:r>
            <a:r>
              <a:rPr lang="el-GR" dirty="0" err="1"/>
              <a:t>Ρόζας</a:t>
            </a:r>
            <a:r>
              <a:rPr lang="el-GR" dirty="0"/>
              <a:t>, η οποία περιγράφει το ταξίδι της από το Γαλάτσι της Ρουμανίας μέσα σε ένα σαπιοκάραβο, μαζί με τα παιδιά και την πεθερά της ενώ ο άνδρας της οδηγείται στο στρατόπεδο, μας δίνει την τρομαχτική διάσταση της ναζιστικής επιβολής μέσα από την προσωπική της εμπειρία.</a:t>
            </a:r>
          </a:p>
          <a:p>
            <a:r>
              <a:rPr lang="el-GR" dirty="0"/>
              <a:t>Ο μονόλογός της είναι ενταγμένος μέσα στον μονόλογο της άλλης Εβραίας, της </a:t>
            </a:r>
            <a:r>
              <a:rPr lang="el-GR" dirty="0" err="1"/>
              <a:t>Φράου</a:t>
            </a:r>
            <a:r>
              <a:rPr lang="el-GR" dirty="0"/>
              <a:t> Άννας, η οποία όμως άλλα σκέπτεται και ειρωνεύεται. Το τραγικό διασκεδάζεται και ταυτόχρονα βαθαίνει αποκαλύπτοντας δύο κόσμους που χτυπήθηκαν από τον ναζισμό αλλά μένουν χωριστοί. (βλ. Χρύσα </a:t>
            </a:r>
            <a:r>
              <a:rPr lang="el-GR" dirty="0" err="1"/>
              <a:t>Προκοπάκη</a:t>
            </a:r>
            <a:r>
              <a:rPr lang="el-GR" dirty="0"/>
              <a:t>).</a:t>
            </a:r>
          </a:p>
        </p:txBody>
      </p:sp>
    </p:spTree>
    <p:extLst>
      <p:ext uri="{BB962C8B-B14F-4D97-AF65-F5344CB8AC3E}">
        <p14:creationId xmlns:p14="http://schemas.microsoft.com/office/powerpoint/2010/main" val="198442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497"/>
            <a:ext cx="10515600" cy="1161535"/>
          </a:xfrm>
        </p:spPr>
        <p:txBody>
          <a:bodyPr/>
          <a:lstStyle/>
          <a:p>
            <a:pPr algn="ctr"/>
            <a:r>
              <a:rPr lang="el-GR" b="1" dirty="0">
                <a:latin typeface="+mn-lt"/>
              </a:rPr>
              <a:t>Πρωθύστερα πλάνα</a:t>
            </a:r>
          </a:p>
        </p:txBody>
      </p:sp>
      <p:sp>
        <p:nvSpPr>
          <p:cNvPr id="3" name="Content Placeholder 2"/>
          <p:cNvSpPr>
            <a:spLocks noGrp="1"/>
          </p:cNvSpPr>
          <p:nvPr>
            <p:ph idx="1"/>
          </p:nvPr>
        </p:nvSpPr>
        <p:spPr>
          <a:xfrm>
            <a:off x="838200" y="1468074"/>
            <a:ext cx="10515600" cy="5389926"/>
          </a:xfrm>
        </p:spPr>
        <p:txBody>
          <a:bodyPr>
            <a:normAutofit lnSpcReduction="10000"/>
          </a:bodyPr>
          <a:lstStyle/>
          <a:p>
            <a:pPr>
              <a:buFont typeface="Wingdings" panose="05000000000000000000" pitchFamily="2" charset="2"/>
              <a:buChar char="v"/>
            </a:pPr>
            <a:r>
              <a:rPr lang="el-GR" b="1" dirty="0">
                <a:solidFill>
                  <a:srgbClr val="0070C0"/>
                </a:solidFill>
              </a:rPr>
              <a:t>Η προϊστορία των ηρώων μεταφέρει Ιστορία</a:t>
            </a:r>
          </a:p>
          <a:p>
            <a:pPr marL="0" indent="0">
              <a:buNone/>
            </a:pPr>
            <a:r>
              <a:rPr lang="el-GR" i="1" dirty="0"/>
              <a:t>Παράδειγμα</a:t>
            </a:r>
          </a:p>
          <a:p>
            <a:pPr marL="0" indent="0">
              <a:buNone/>
            </a:pPr>
            <a:r>
              <a:rPr lang="el-GR" dirty="0"/>
              <a:t>«Ο Πάπας! Είχαν φτάσει στο Βατικανό σα δυο κυνηγημένα αγρίμια. Ένα σακούλι τρυπημένο ήταν η καρδιά τους, …Έντεκα μήνες κρύβονταν σε ένα σαλέ στο </a:t>
            </a:r>
            <a:r>
              <a:rPr lang="el-GR" dirty="0" err="1"/>
              <a:t>Τυρόλο</a:t>
            </a:r>
            <a:r>
              <a:rPr lang="el-GR" dirty="0"/>
              <a:t>, ώσπου να βρουν τρόπο να περάσουν τα σύνορα. Δέκα λεπτά τους παραχώρησε για ακρόαση ο </a:t>
            </a:r>
            <a:r>
              <a:rPr lang="el-GR" dirty="0" err="1"/>
              <a:t>Πίος</a:t>
            </a:r>
            <a:r>
              <a:rPr lang="el-GR" dirty="0"/>
              <a:t> ο ΧΙΙ*- μόλις είχε εκλεγεί. […]  </a:t>
            </a:r>
          </a:p>
          <a:p>
            <a:pPr marL="0" indent="0">
              <a:buNone/>
            </a:pPr>
            <a:r>
              <a:rPr lang="el-GR" dirty="0"/>
              <a:t>Η σύγχυση, ο πανικός. Οι μπότες των </a:t>
            </a:r>
            <a:r>
              <a:rPr lang="el-GR" dirty="0" err="1"/>
              <a:t>ναζήδων</a:t>
            </a:r>
            <a:r>
              <a:rPr lang="el-GR" dirty="0"/>
              <a:t> πάνω στη </a:t>
            </a:r>
            <a:r>
              <a:rPr lang="el-GR" dirty="0" err="1"/>
              <a:t>Ρινγκστράσε</a:t>
            </a:r>
            <a:r>
              <a:rPr lang="el-GR" dirty="0"/>
              <a:t> κι οι καστανιές καταπράσινες, …» (σελ. 13). </a:t>
            </a:r>
          </a:p>
          <a:p>
            <a:r>
              <a:rPr lang="el-GR" sz="1500" dirty="0"/>
              <a:t>Η παποσύνη του στον Β΄ΠΠ είναι θέμα ιστορικής αντιπαράθεσης. Κατά τη διάρκεια του πολέμου, ο Πάπας τήρησε πολιτική ουδετερότητας, ακολουθώντας το παράδειγμα της στάσης του </a:t>
            </a:r>
            <a:r>
              <a:rPr lang="el-GR" sz="1500" u="sng" dirty="0">
                <a:hlinkClick r:id="rId2"/>
              </a:rPr>
              <a:t>Πάπα </a:t>
            </a:r>
            <a:r>
              <a:rPr lang="el-GR" sz="1500" u="sng" dirty="0" err="1">
                <a:hlinkClick r:id="rId2"/>
              </a:rPr>
              <a:t>Βενέδικτου</a:t>
            </a:r>
            <a:r>
              <a:rPr lang="el-GR" sz="1500" u="sng" dirty="0">
                <a:hlinkClick r:id="rId2"/>
              </a:rPr>
              <a:t> ΙΕ΄</a:t>
            </a:r>
            <a:r>
              <a:rPr lang="el-GR" sz="1500" u="sng" dirty="0"/>
              <a:t> </a:t>
            </a:r>
            <a:r>
              <a:rPr lang="el-GR" sz="1500" dirty="0"/>
              <a:t>κατά τον </a:t>
            </a:r>
            <a:r>
              <a:rPr lang="el-GR" sz="1500" dirty="0">
                <a:hlinkClick r:id="rId3" tooltip="Α΄ Παγκόσμιος Πόλεμος"/>
              </a:rPr>
              <a:t>Α΄ Παγκόσμιο Πόλεμο</a:t>
            </a:r>
            <a:r>
              <a:rPr lang="el-GR" sz="1500" dirty="0"/>
              <a:t>. Θεωρείται αντίπαλος του κομμουνισμού. </a:t>
            </a:r>
          </a:p>
          <a:p>
            <a:r>
              <a:rPr lang="el-GR" sz="1500" dirty="0"/>
              <a:t> </a:t>
            </a:r>
            <a:r>
              <a:rPr lang="el-GR" sz="1600" dirty="0"/>
              <a:t>Στις 12 Μαρτίου του 1938, η Αυστρία καταλήφθηκε από γερμανικά στρατεύματα, ενώ Αυστριακοί Ναζί κατέλαβαν την εξουσία. Στις 13 Μαρτίου ανακηρύχθηκε επίσημα η </a:t>
            </a:r>
            <a:r>
              <a:rPr lang="el-GR" sz="1600" dirty="0" err="1">
                <a:hlinkClick r:id="rId4" tooltip="Άνσλους"/>
              </a:rPr>
              <a:t>Άνσλους</a:t>
            </a:r>
            <a:r>
              <a:rPr lang="el-GR" sz="1600" dirty="0"/>
              <a:t>, η Ένωση, δηλαδή, της Αυστρίας με τη Γερμανία, και δύο μέρες μετά ο </a:t>
            </a:r>
            <a:r>
              <a:rPr lang="el-GR" sz="1600" dirty="0">
                <a:hlinkClick r:id="rId5" tooltip="Χίτλερ"/>
              </a:rPr>
              <a:t>Χίτλερ</a:t>
            </a:r>
            <a:r>
              <a:rPr lang="el-GR" sz="1600" dirty="0"/>
              <a:t>, Αυστριακός στην καταγωγή, ανακοίνωσε την επανένωση των δύο κρατών στη Βιέννη. Με ένα οργανωμένο δημοψήφισμα η ένωση επικυρώθηκε τον Απρίλιο του 1938.</a:t>
            </a:r>
            <a:endParaRPr lang="el-GR" sz="1500" dirty="0"/>
          </a:p>
        </p:txBody>
      </p:sp>
    </p:spTree>
    <p:extLst>
      <p:ext uri="{BB962C8B-B14F-4D97-AF65-F5344CB8AC3E}">
        <p14:creationId xmlns:p14="http://schemas.microsoft.com/office/powerpoint/2010/main" val="756763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solidFill>
                  <a:srgbClr val="7030A0"/>
                </a:solidFill>
              </a:rPr>
              <a:t>Με βάση όλα τα παραπάνω να απαντήσετε στο εξής ερώτημα:</a:t>
            </a:r>
          </a:p>
        </p:txBody>
      </p:sp>
      <p:sp>
        <p:nvSpPr>
          <p:cNvPr id="3" name="Content Placeholder 2"/>
          <p:cNvSpPr>
            <a:spLocks noGrp="1"/>
          </p:cNvSpPr>
          <p:nvPr>
            <p:ph idx="1"/>
          </p:nvPr>
        </p:nvSpPr>
        <p:spPr/>
        <p:txBody>
          <a:bodyPr>
            <a:normAutofit/>
          </a:bodyPr>
          <a:lstStyle/>
          <a:p>
            <a:r>
              <a:rPr lang="el-GR" sz="4400" i="1" dirty="0"/>
              <a:t>Πώς αντιλαμβάνεται ο συγγραφέας την Ιστορία;</a:t>
            </a:r>
          </a:p>
          <a:p>
            <a:endParaRPr lang="el-GR" sz="4400" i="1" dirty="0"/>
          </a:p>
        </p:txBody>
      </p:sp>
    </p:spTree>
    <p:extLst>
      <p:ext uri="{BB962C8B-B14F-4D97-AF65-F5344CB8AC3E}">
        <p14:creationId xmlns:p14="http://schemas.microsoft.com/office/powerpoint/2010/main" val="3904166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p:spPr>
        <p:txBody>
          <a:bodyPr/>
          <a:lstStyle/>
          <a:p>
            <a:pPr algn="ctr"/>
            <a:r>
              <a:rPr lang="el-GR" b="1" dirty="0"/>
              <a:t>Ιστορικός και μυθικός χρόνος</a:t>
            </a:r>
          </a:p>
        </p:txBody>
      </p:sp>
      <p:sp>
        <p:nvSpPr>
          <p:cNvPr id="3" name="Content Placeholder 2"/>
          <p:cNvSpPr>
            <a:spLocks noGrp="1"/>
          </p:cNvSpPr>
          <p:nvPr>
            <p:ph idx="1"/>
          </p:nvPr>
        </p:nvSpPr>
        <p:spPr>
          <a:xfrm>
            <a:off x="206061" y="1107584"/>
            <a:ext cx="11639193" cy="5385290"/>
          </a:xfrm>
        </p:spPr>
        <p:txBody>
          <a:bodyPr>
            <a:normAutofit fontScale="32500" lnSpcReduction="20000"/>
          </a:bodyPr>
          <a:lstStyle/>
          <a:p>
            <a:pPr algn="just"/>
            <a:r>
              <a:rPr lang="el-GR" sz="5500" dirty="0"/>
              <a:t>Στο μυθιστόρημα ο μυθικός χρόνος επιφορτίστηκε με μια σπουδαιότερη αποστολή: την εξυπηρέτηση της πλοκής. Με τον μυθικό χρόνο </a:t>
            </a:r>
            <a:r>
              <a:rPr lang="el-GR" sz="5500" b="1" dirty="0"/>
              <a:t>ο Τσίρκας τεμαχίζει τον ιστορικό χρόνο και μαζί του</a:t>
            </a:r>
            <a:r>
              <a:rPr lang="el-GR" sz="5500" dirty="0"/>
              <a:t>, φυσικά, τη </a:t>
            </a:r>
            <a:r>
              <a:rPr lang="el-GR" sz="5500" dirty="0" err="1"/>
              <a:t>μακροαφηγηματική</a:t>
            </a:r>
            <a:r>
              <a:rPr lang="el-GR" sz="5500" dirty="0"/>
              <a:t> χρονική λειτουργία˙ με τον τρόπο αυτό προβάλλει </a:t>
            </a:r>
            <a:r>
              <a:rPr lang="el-GR" sz="5500" b="1" dirty="0"/>
              <a:t>την ασυνέχεια του μυθιστορηματικού χρόνου </a:t>
            </a:r>
            <a:r>
              <a:rPr lang="el-GR" sz="5500" dirty="0"/>
              <a:t>–που αποτελεί βασικό χαρακτηριστικό της Τριλογίας– ως προγραμματική. </a:t>
            </a:r>
          </a:p>
          <a:p>
            <a:pPr algn="just"/>
            <a:r>
              <a:rPr lang="el-GR" sz="5500" dirty="0"/>
              <a:t>Αλλά και με τον μυθικό χρόνο επιδιώκει ο συγγραφέας και κάτι παραπέρα, κάτι που σε μια πρώτη ματιά φαίνεται αντιφατικό ως προς τον προηγούμενο σκοπό: </a:t>
            </a:r>
            <a:r>
              <a:rPr lang="el-GR" sz="5500" b="1" dirty="0"/>
              <a:t>να καθολικεύσει τα περιστατικά, τους χαρακτήρες, τις καταστάσεις. </a:t>
            </a:r>
            <a:r>
              <a:rPr lang="el-GR" sz="5500" dirty="0"/>
              <a:t>Θέλοντας, λοιπόν, ο Τσίρκας να γράψει μυθιστόρημα ξεκίνησε από κάποια αυτοβιογραφικά στοιχεία που λειτούργησαν σαν πυρήνες της μυθοπλασίας, παρότι στο τελικό αποτέλεσμα μπορεί πολλά από αυτά τα στοιχεία να μην είχαν μια τέτοια θεμελιακή σημασία-λειτουργία, να μην καταξιώθηκαν δηλαδή και σαν πυρήνες της αφήγησης. Επιχειρώντας να κάνει από τη ζωή του ένα μυθιστόρημα, ο συγγραφέας ένιωσε επιτακτική την ανάγκη ενός μέσου αναγωγής του προσωπικού στο διαπροσωπικό, και σαν τέτοιο μέσο χρησιμοποίησε την Ιστορία που σαν ένα αντικειμενικό χρονικό πλαίσιο προσφέρεται για κάτι τέτοιο. Τη λύση άλλωστε αυτή έκανε νόμιμη και ο προβαλλόμενος σκοπός του μυθιστορήματος που ήταν «η κατάθεση μιας μαρτυρίας για το δράμα της Μέσης Ανατολής».</a:t>
            </a:r>
            <a:br>
              <a:rPr lang="el-GR" sz="5500" dirty="0"/>
            </a:br>
            <a:r>
              <a:rPr lang="el-GR" sz="5500" dirty="0"/>
              <a:t>Μια εξολοκλήρου όμως καταφυγή σε αυτό το μέσο αναγωγής θα έδινε στο μυθιστόρημα έναν αποκλειστικά ιστορικό χαρακτήρα. Έτσι, το επόμενο πρόβλημα που αντιμετώπισε ήταν ο έλεγχος ή περιορισμός της ιστορικής διάστασης του έργου, περιορισμός όμως που δεν θα υπονόμευε την αρχικά επιδιωχθείσα λειτουργία της αναγωγής του προσωπικού στο διαπροσωπικό. Ο μόνος τρόπος που προσφερόταν για κάτι τέτοιο ήταν μια παραπέρα ευρύτερη αναγωγή, που θα διέσωζε το έργο από το να πάρει καθαρά ιστορικό χαρακτήρα, αλλά παράλληλα θα εξασφάλιζε την αναγωγή από το προσωπικό στο διαπροσωπικό.</a:t>
            </a:r>
          </a:p>
          <a:p>
            <a:pPr algn="just"/>
            <a:r>
              <a:rPr lang="el-GR" sz="5500" dirty="0"/>
              <a:t>Ο τρόπος αυτός βρέθηκε στο στοιχείο </a:t>
            </a:r>
            <a:r>
              <a:rPr lang="el-GR" sz="5500" b="1" dirty="0"/>
              <a:t>της επανάληψης</a:t>
            </a:r>
            <a:r>
              <a:rPr lang="el-GR" sz="5500" dirty="0"/>
              <a:t>, μέσω της οποίας το ιστορικό ανάγεται στο μυθικό.</a:t>
            </a:r>
          </a:p>
          <a:p>
            <a:pPr algn="just"/>
            <a:r>
              <a:rPr lang="el-GR" sz="5500" dirty="0"/>
              <a:t>Η αντιπαράθεση ή συνεργασία του μυθικού με τον ιστορικό χρόνο ανταποκρίνεται και αντιστοιχεί στο δίλημμα του βασικού χαρακτήρα της Τριλογίας, του Μάνου Σιμωνίδη, ανάμεσα στη Δράση από το ένα μέρος και στην Τέχνη από το άλλο.</a:t>
            </a:r>
          </a:p>
          <a:p>
            <a:pPr marL="0" indent="0" algn="just">
              <a:buNone/>
            </a:pPr>
            <a:r>
              <a:rPr lang="el-GR" sz="4500" dirty="0"/>
              <a:t>Πηγή: Βαγγέλης Αθανασόπουλος, «Από το διήγημα στο μυθιστόρημα (ή από την ατμοσφαιρική στη συνθετική και αναγωγική λειτουργία του μυθικού χρόνου)», </a:t>
            </a:r>
            <a:r>
              <a:rPr lang="el-GR" sz="4500" i="1" dirty="0"/>
              <a:t>Διαβάζω</a:t>
            </a:r>
            <a:r>
              <a:rPr lang="el-GR" sz="4500" dirty="0"/>
              <a:t>, </a:t>
            </a:r>
            <a:r>
              <a:rPr lang="el-GR" sz="4500" dirty="0" err="1"/>
              <a:t>τχ</a:t>
            </a:r>
            <a:r>
              <a:rPr lang="el-GR" sz="4500" dirty="0"/>
              <a:t>. 171/1987, </a:t>
            </a:r>
            <a:r>
              <a:rPr lang="el-GR" sz="4500" dirty="0" err="1"/>
              <a:t>σσ</a:t>
            </a:r>
            <a:r>
              <a:rPr lang="el-GR" sz="4500" dirty="0"/>
              <a:t>. 74-76. </a:t>
            </a:r>
          </a:p>
          <a:p>
            <a:endParaRPr lang="el-GR" dirty="0"/>
          </a:p>
        </p:txBody>
      </p:sp>
    </p:spTree>
    <p:extLst>
      <p:ext uri="{BB962C8B-B14F-4D97-AF65-F5344CB8AC3E}">
        <p14:creationId xmlns:p14="http://schemas.microsoft.com/office/powerpoint/2010/main" val="197425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normAutofit/>
          </a:bodyPr>
          <a:lstStyle/>
          <a:p>
            <a:pPr algn="ctr"/>
            <a:r>
              <a:rPr lang="el-GR" sz="4000" b="1" dirty="0">
                <a:solidFill>
                  <a:srgbClr val="C00000"/>
                </a:solidFill>
              </a:rPr>
              <a:t>Η πλοκή της </a:t>
            </a:r>
            <a:r>
              <a:rPr lang="el-GR" sz="4000" b="1" i="1" dirty="0">
                <a:solidFill>
                  <a:srgbClr val="C00000"/>
                </a:solidFill>
              </a:rPr>
              <a:t>Λέσχης</a:t>
            </a:r>
          </a:p>
        </p:txBody>
      </p:sp>
      <p:sp>
        <p:nvSpPr>
          <p:cNvPr id="3" name="Content Placeholder 2"/>
          <p:cNvSpPr>
            <a:spLocks noGrp="1"/>
          </p:cNvSpPr>
          <p:nvPr>
            <p:ph idx="1"/>
          </p:nvPr>
        </p:nvSpPr>
        <p:spPr>
          <a:xfrm>
            <a:off x="231820" y="1655804"/>
            <a:ext cx="11121980" cy="5041209"/>
          </a:xfrm>
        </p:spPr>
        <p:txBody>
          <a:bodyPr>
            <a:noAutofit/>
          </a:bodyPr>
          <a:lstStyle/>
          <a:p>
            <a:pPr algn="just"/>
            <a:r>
              <a:rPr lang="el-GR" sz="2000" dirty="0"/>
              <a:t>Την πλοκή οργανώνουν δυο κεντρικά νήματα: </a:t>
            </a:r>
            <a:r>
              <a:rPr lang="el-GR" sz="2000" b="1" dirty="0"/>
              <a:t>ο έρωτας </a:t>
            </a:r>
            <a:r>
              <a:rPr lang="el-GR" sz="2000" dirty="0"/>
              <a:t>&amp;</a:t>
            </a:r>
            <a:r>
              <a:rPr lang="el-GR" sz="2000" b="1" dirty="0"/>
              <a:t> ο πόλεμος</a:t>
            </a:r>
            <a:r>
              <a:rPr lang="el-GR" sz="2000" dirty="0"/>
              <a:t>. «Ο συγγραφέας πλέκει έτσι τα δυο νήματα, ώστε, βάζοντας </a:t>
            </a:r>
            <a:r>
              <a:rPr lang="el-GR" sz="2000" b="1" dirty="0"/>
              <a:t>μεγάλα σύνολα σε κίνηση</a:t>
            </a:r>
            <a:r>
              <a:rPr lang="el-GR" sz="2000" dirty="0"/>
              <a:t>, να καταγράφει τους </a:t>
            </a:r>
            <a:r>
              <a:rPr lang="el-GR" sz="2000" b="1" dirty="0"/>
              <a:t>ελάχιστους</a:t>
            </a:r>
            <a:r>
              <a:rPr lang="el-GR" sz="2000" dirty="0"/>
              <a:t> ψυχικούς κραδασμούς» (Χρύσα </a:t>
            </a:r>
            <a:r>
              <a:rPr lang="el-GR" sz="2000" dirty="0" err="1"/>
              <a:t>Προκοπάκη</a:t>
            </a:r>
            <a:r>
              <a:rPr lang="el-GR" sz="2000" dirty="0"/>
              <a:t>, </a:t>
            </a:r>
            <a:r>
              <a:rPr lang="el-GR" sz="2000" i="1" dirty="0"/>
              <a:t>Οι </a:t>
            </a:r>
            <a:r>
              <a:rPr lang="el-GR" sz="2000" dirty="0"/>
              <a:t>Ακυβέρνητες Πολιτείες</a:t>
            </a:r>
            <a:r>
              <a:rPr lang="el-GR" sz="2000" i="1" dirty="0"/>
              <a:t> του Στρατή Τσίρκα και η κριτική 1960-1966</a:t>
            </a:r>
            <a:r>
              <a:rPr lang="el-GR" sz="2000" dirty="0"/>
              <a:t>, Κέδρος, Αθήνα 1980, σ. 8). </a:t>
            </a:r>
          </a:p>
          <a:p>
            <a:pPr algn="just"/>
            <a:r>
              <a:rPr lang="el-GR" sz="2000" dirty="0"/>
              <a:t>Η δομή είναι ανάλογη με αυτή ενός</a:t>
            </a:r>
            <a:r>
              <a:rPr lang="el-GR" sz="2000" b="1" dirty="0"/>
              <a:t> </a:t>
            </a:r>
            <a:r>
              <a:rPr lang="el-GR" sz="2000" b="1" dirty="0" err="1"/>
              <a:t>Bildungsroman</a:t>
            </a:r>
            <a:r>
              <a:rPr lang="el-GR" sz="2000" dirty="0"/>
              <a:t>, «όπου το </a:t>
            </a:r>
            <a:r>
              <a:rPr lang="el-GR" sz="2000" i="1" dirty="0"/>
              <a:t>πέρασμα</a:t>
            </a:r>
            <a:r>
              <a:rPr lang="el-GR" sz="2000" dirty="0"/>
              <a:t> από μια κατάσταση σε </a:t>
            </a:r>
            <a:r>
              <a:rPr lang="el-GR" sz="2000" dirty="0" err="1"/>
              <a:t>μιαν</a:t>
            </a:r>
            <a:r>
              <a:rPr lang="el-GR" sz="2000" dirty="0"/>
              <a:t> άλλη είναι η σταδιακή εξισορρόπηση ορισμένων αξιών (πολιτικής ιδεολογίας και ηθικής), με την επιφύλαξη ότι στην προκειμένη περίπτωση το υποκείμενο της πορείας προς την ωριμότητα (ή της μαθητείας σε κάποιες αξίες) δεν είναι ένας νεαρός έφηβος, όπως είθισται στα κλασικά </a:t>
            </a:r>
            <a:r>
              <a:rPr lang="el-GR" sz="2000" dirty="0" err="1"/>
              <a:t>Bildungsroman</a:t>
            </a:r>
            <a:r>
              <a:rPr lang="en-US" sz="2000" dirty="0"/>
              <a:t>e</a:t>
            </a:r>
            <a:r>
              <a:rPr lang="el-GR" sz="2000" dirty="0"/>
              <a:t>, αλλά ένας νέος </a:t>
            </a:r>
            <a:r>
              <a:rPr lang="el-GR" sz="2000" dirty="0" err="1"/>
              <a:t>τριανταδύο</a:t>
            </a:r>
            <a:r>
              <a:rPr lang="el-GR" sz="2000" dirty="0"/>
              <a:t> τόσο χρονών».  </a:t>
            </a:r>
            <a:endParaRPr lang="en-US" sz="2000" dirty="0"/>
          </a:p>
          <a:p>
            <a:pPr algn="just"/>
            <a:r>
              <a:rPr lang="el-GR" sz="2000" dirty="0"/>
              <a:t>Ξεκινώντας από τη </a:t>
            </a:r>
            <a:r>
              <a:rPr lang="el-GR" sz="2000" i="1" dirty="0"/>
              <a:t>Λέσχη</a:t>
            </a:r>
            <a:r>
              <a:rPr lang="el-GR" sz="2000" dirty="0"/>
              <a:t> παρακολουθούμε στην πορεία όλης της Τριλογίας τη «δυσκολία για τον κομμουνιστή διανοούμενο να ενταχθεί στην ομαδικότητα, να υπηρετήσει δίχως ποτέ ν’ απαρνηθεί την ελευθερία της κρίσης του, και να υπερνικήσει τις αστικές προκαταλήψεις, εμφανίζονται πάντοτε καθαρά.»  </a:t>
            </a:r>
            <a:endParaRPr lang="en-US" sz="2000" dirty="0"/>
          </a:p>
          <a:p>
            <a:pPr marL="0" indent="0" algn="just">
              <a:buNone/>
            </a:pPr>
            <a:r>
              <a:rPr lang="el-GR" sz="1800" dirty="0"/>
              <a:t>Πηγή: </a:t>
            </a:r>
            <a:r>
              <a:rPr lang="en-US" sz="1800" dirty="0"/>
              <a:t>Goran </a:t>
            </a:r>
            <a:r>
              <a:rPr lang="en-US" sz="1800" dirty="0" err="1"/>
              <a:t>Schildt</a:t>
            </a:r>
            <a:r>
              <a:rPr lang="el-GR" sz="1800" dirty="0"/>
              <a:t>, «Ένας Έλληνας </a:t>
            </a:r>
            <a:r>
              <a:rPr lang="el-GR" sz="1800" dirty="0" err="1"/>
              <a:t>Σταντάλ</a:t>
            </a:r>
            <a:r>
              <a:rPr lang="el-GR" sz="1800" dirty="0"/>
              <a:t>», </a:t>
            </a:r>
            <a:r>
              <a:rPr lang="el-GR" sz="1800" dirty="0" err="1"/>
              <a:t>μτφρ</a:t>
            </a:r>
            <a:r>
              <a:rPr lang="el-GR" sz="1800" dirty="0"/>
              <a:t>. Φ. Μ., </a:t>
            </a:r>
            <a:r>
              <a:rPr lang="el-GR" sz="1800" i="1" dirty="0"/>
              <a:t>Ηριδανός</a:t>
            </a:r>
            <a:r>
              <a:rPr lang="el-GR" sz="1800" dirty="0"/>
              <a:t>, </a:t>
            </a:r>
            <a:r>
              <a:rPr lang="el-GR" sz="1800" dirty="0" err="1"/>
              <a:t>τχ</a:t>
            </a:r>
            <a:r>
              <a:rPr lang="el-GR" sz="1800" dirty="0"/>
              <a:t>. 2-3/1973, </a:t>
            </a:r>
            <a:r>
              <a:rPr lang="el-GR" sz="1800" dirty="0" err="1"/>
              <a:t>σσ</a:t>
            </a:r>
            <a:r>
              <a:rPr lang="el-GR" sz="1800" dirty="0"/>
              <a:t>. 147, 148, 150. (Πρώτη δημοσίευση στην εφημερίδα </a:t>
            </a:r>
            <a:r>
              <a:rPr lang="en-US" sz="1800" i="1" dirty="0" err="1"/>
              <a:t>Svenska</a:t>
            </a:r>
            <a:r>
              <a:rPr lang="en-US" sz="1800" i="1" dirty="0"/>
              <a:t> </a:t>
            </a:r>
            <a:r>
              <a:rPr lang="en-US" sz="1800" i="1" dirty="0" err="1"/>
              <a:t>Dagbladot</a:t>
            </a:r>
            <a:r>
              <a:rPr lang="el-GR" sz="1800" dirty="0"/>
              <a:t> της Στοκχόλμης, 16/9/1972. </a:t>
            </a:r>
          </a:p>
        </p:txBody>
      </p:sp>
    </p:spTree>
    <p:extLst>
      <p:ext uri="{BB962C8B-B14F-4D97-AF65-F5344CB8AC3E}">
        <p14:creationId xmlns:p14="http://schemas.microsoft.com/office/powerpoint/2010/main" val="259030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731" y="285227"/>
            <a:ext cx="11682082" cy="5889689"/>
          </a:xfrm>
          <a:prstGeom prst="rect">
            <a:avLst/>
          </a:prstGeom>
        </p:spPr>
        <p:txBody>
          <a:bodyPr wrap="square">
            <a:spAutoFit/>
          </a:bodyPr>
          <a:lstStyle/>
          <a:p>
            <a:pPr algn="just">
              <a:lnSpc>
                <a:spcPct val="107000"/>
              </a:lnSpc>
              <a:spcAft>
                <a:spcPts val="800"/>
              </a:spcAft>
            </a:pPr>
            <a:r>
              <a:rPr lang="el-GR" sz="2000" b="1" dirty="0">
                <a:latin typeface="Calibri" panose="020F0502020204030204" pitchFamily="34" charset="0"/>
                <a:ea typeface="Calibri" panose="020F0502020204030204" pitchFamily="34" charset="0"/>
                <a:cs typeface="Times New Roman" panose="02020603050405020304" pitchFamily="18" charset="0"/>
              </a:rPr>
              <a:t>Αφηγηματικές τεχνικές</a:t>
            </a:r>
          </a:p>
          <a:p>
            <a:pPr algn="just">
              <a:lnSpc>
                <a:spcPct val="107000"/>
              </a:lnSpc>
              <a:spcAft>
                <a:spcPts val="800"/>
              </a:spcAft>
            </a:pPr>
            <a:r>
              <a:rPr lang="el-G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Αντιστίξεις. </a:t>
            </a:r>
            <a:r>
              <a:rPr lang="el-GR" dirty="0">
                <a:latin typeface="Calibri" panose="020F0502020204030204" pitchFamily="34" charset="0"/>
                <a:ea typeface="Calibri" panose="020F0502020204030204" pitchFamily="34" charset="0"/>
                <a:cs typeface="Times New Roman" panose="02020603050405020304" pitchFamily="18" charset="0"/>
              </a:rPr>
              <a:t>Α)</a:t>
            </a:r>
            <a:r>
              <a:rPr lang="el-G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l-GR" dirty="0">
                <a:latin typeface="Calibri" panose="020F0502020204030204" pitchFamily="34" charset="0"/>
                <a:ea typeface="Calibri" panose="020F0502020204030204" pitchFamily="34" charset="0"/>
                <a:cs typeface="Times New Roman" panose="02020603050405020304" pitchFamily="18" charset="0"/>
              </a:rPr>
              <a:t>Μετατρέπει την ενική Ιστορία σε μια πληθυντική καταγραφή διαφορετικών οπτικών γωνιών και συνειδήσεων μέσα από τις οποίες φιλτράρεται το ιστορικό γεγονός. Β) Μετάβαση από την ΙΣΤΟΡΙΑ στη βιωμένη εμπειρία του ιστορικού χρόνου.  Αποσπασματική, πολυφωνική ιστορική μνήμη, με αναθεωρητικό και διαλογικό χαρακτήρα. Το ίδιο συμβαίνει και με τον ρόλο των χαρακτήρων. </a:t>
            </a:r>
            <a:r>
              <a:rPr lang="el-GR" dirty="0"/>
              <a:t>Στο κείμενο του Τσίρκα ακολουθείται μια </a:t>
            </a:r>
            <a:r>
              <a:rPr lang="el-GR" i="1" dirty="0" err="1"/>
              <a:t>αντιστικτική</a:t>
            </a:r>
            <a:r>
              <a:rPr lang="el-GR" dirty="0"/>
              <a:t> τεχνική, σύμφωνα με την οποία τα άτομα φωτίζονται και προσδιορίζονται από την αντιπαραβολή τους με τους άλλους χαρακτήρες της τριλογίας. </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latin typeface="Calibri" panose="020F0502020204030204" pitchFamily="34" charset="0"/>
                <a:ea typeface="Calibri" panose="020F0502020204030204" pitchFamily="34" charset="0"/>
                <a:cs typeface="Times New Roman" panose="02020603050405020304" pitchFamily="18" charset="0"/>
              </a:rPr>
              <a:t>Η Ιστορία όπως την παρουσιάζει το μυθιστόρημα είναι μια πιο ευρύχωρη ιστορία (από την επίσημη) που ακούει τις φωνές των Άλλων. Άρα εναντιώνεται στην επική, γραμμική Ιστορία, στο Έπος της Αντίστασης. Το κείμενο είναι μια μορφή αντίστασης απέναντι στην ηγεμονική ιστορική κουλτούρα. (Παπαθεοδώρου).</a:t>
            </a:r>
          </a:p>
          <a:p>
            <a:r>
              <a:rPr lang="el-GR" b="1" dirty="0">
                <a:latin typeface="Calibri" panose="020F0502020204030204" pitchFamily="34" charset="0"/>
                <a:ea typeface="Calibri" panose="020F0502020204030204" pitchFamily="34" charset="0"/>
                <a:cs typeface="Times New Roman" panose="02020603050405020304" pitchFamily="18" charset="0"/>
              </a:rPr>
              <a:t>Το ιστορικό γεγονός προκύπτει από τη σύγκρουση πολλών θελήσεων, δεν ορίζει την Ιστορία μια εξουσία.</a:t>
            </a:r>
            <a:r>
              <a:rPr lang="el-GR" dirty="0">
                <a:latin typeface="Calibri" panose="020F0502020204030204" pitchFamily="34" charset="0"/>
                <a:ea typeface="Calibri" panose="020F0502020204030204" pitchFamily="34" charset="0"/>
                <a:cs typeface="Times New Roman" panose="02020603050405020304" pitchFamily="18" charset="0"/>
              </a:rPr>
              <a:t> </a:t>
            </a:r>
          </a:p>
          <a:p>
            <a:r>
              <a:rPr lang="el-GR" dirty="0">
                <a:latin typeface="Calibri" panose="020F0502020204030204" pitchFamily="34" charset="0"/>
                <a:ea typeface="Calibri" panose="020F0502020204030204" pitchFamily="34" charset="0"/>
                <a:cs typeface="Times New Roman" panose="02020603050405020304" pitchFamily="18" charset="0"/>
              </a:rPr>
              <a:t>Η </a:t>
            </a:r>
            <a:r>
              <a:rPr lang="el-G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ειρωνεία </a:t>
            </a:r>
            <a:r>
              <a:rPr lang="el-GR" dirty="0">
                <a:latin typeface="Calibri" panose="020F0502020204030204" pitchFamily="34" charset="0"/>
                <a:ea typeface="Calibri" panose="020F0502020204030204" pitchFamily="34" charset="0"/>
                <a:cs typeface="Times New Roman" panose="02020603050405020304" pitchFamily="18" charset="0"/>
              </a:rPr>
              <a:t>δείχνει την αδυναμία του υποκειμένου να φθάσει στην απόλυτη γνώση. Η </a:t>
            </a:r>
            <a:r>
              <a:rPr lang="el-GR" b="1" dirty="0">
                <a:latin typeface="Calibri" panose="020F0502020204030204" pitchFamily="34" charset="0"/>
                <a:ea typeface="Calibri" panose="020F0502020204030204" pitchFamily="34" charset="0"/>
                <a:cs typeface="Times New Roman" panose="02020603050405020304" pitchFamily="18" charset="0"/>
              </a:rPr>
              <a:t>άγνοια</a:t>
            </a:r>
            <a:r>
              <a:rPr lang="el-GR" dirty="0">
                <a:latin typeface="Calibri" panose="020F0502020204030204" pitchFamily="34" charset="0"/>
                <a:ea typeface="Calibri" panose="020F0502020204030204" pitchFamily="34" charset="0"/>
                <a:cs typeface="Times New Roman" panose="02020603050405020304" pitchFamily="18" charset="0"/>
              </a:rPr>
              <a:t> χαρακτηρίζει τους πρωταγωνιστές – δεν μπορούν να ελέγξουν τη μοίρα τους.  </a:t>
            </a:r>
          </a:p>
          <a:p>
            <a:r>
              <a:rPr lang="el-GR" dirty="0">
                <a:latin typeface="Calibri" panose="020F0502020204030204" pitchFamily="34" charset="0"/>
                <a:ea typeface="Calibri" panose="020F0502020204030204" pitchFamily="34" charset="0"/>
                <a:cs typeface="Times New Roman" panose="02020603050405020304" pitchFamily="18" charset="0"/>
              </a:rPr>
              <a:t>«</a:t>
            </a:r>
            <a:r>
              <a:rPr lang="el-GR" dirty="0"/>
              <a:t>Τα τελικά συμπεράσματα είναι πάντοτε καταδικασμένα. Όλα τα πρόσωπα είναι ανδρείκελα σ’ ένα θεατρικό έργο, του οποίου ο σκηνοθέτης και οι θεατές είναι άγνωστοι. </a:t>
            </a:r>
            <a:r>
              <a:rPr lang="el-GR" b="1" dirty="0"/>
              <a:t>Όπως για τον Καβάφη έτσι και για τον Τσίρκα </a:t>
            </a:r>
            <a:r>
              <a:rPr lang="el-GR" b="1" dirty="0" err="1"/>
              <a:t>είρων</a:t>
            </a:r>
            <a:r>
              <a:rPr lang="el-GR" b="1" dirty="0"/>
              <a:t>-θεατής/κατασκευαστής είναι η Ιστορία.</a:t>
            </a:r>
            <a:r>
              <a:rPr lang="el-GR" dirty="0"/>
              <a:t> Και οι δύο προσπάθησαν, ο καθένας με το δικό του τρόπο, χρησιμοποιώντας την ειρωνεία ως την πιο κατάλληλη μέθοδο, να αποδώσουν το παιχνίδι των φωτοσκιάσεων με το οποίο χρωματίζει τα «αδύναμα» πιόνια της, μέσα στη διάρκεια του χρόνου.» (</a:t>
            </a:r>
            <a:r>
              <a:rPr lang="el-GR" dirty="0" err="1"/>
              <a:t>Νάτια</a:t>
            </a:r>
            <a:r>
              <a:rPr lang="el-GR" dirty="0"/>
              <a:t> Χαραλαμπίδου)</a:t>
            </a:r>
            <a:r>
              <a:rPr lang="el-GR" dirty="0">
                <a:latin typeface="Calibri" panose="020F0502020204030204" pitchFamily="34" charset="0"/>
                <a:ea typeface="Calibri" panose="020F0502020204030204" pitchFamily="34" charset="0"/>
                <a:cs typeface="Times New Roman" panose="02020603050405020304" pitchFamily="18" charset="0"/>
              </a:rPr>
              <a:t>. </a:t>
            </a:r>
          </a:p>
          <a:p>
            <a:r>
              <a:rPr lang="el-GR" b="1" dirty="0">
                <a:solidFill>
                  <a:srgbClr val="FF0000"/>
                </a:solidFill>
                <a:latin typeface="Calibri" panose="020F0502020204030204" pitchFamily="34" charset="0"/>
                <a:cs typeface="Times New Roman" panose="02020603050405020304" pitchFamily="18" charset="0"/>
              </a:rPr>
              <a:t>Ειρωνεία</a:t>
            </a:r>
            <a:r>
              <a:rPr lang="el-GR" dirty="0">
                <a:latin typeface="Calibri" panose="020F0502020204030204" pitchFamily="34" charset="0"/>
                <a:cs typeface="Times New Roman" panose="02020603050405020304" pitchFamily="18" charset="0"/>
              </a:rPr>
              <a:t> υπάρχει επίσης στον τρόπο με τον οποίο το Κόμμα αντιμετώπισε του συντρόφους.</a:t>
            </a:r>
            <a:endParaRPr lang="el-GR" dirty="0"/>
          </a:p>
        </p:txBody>
      </p:sp>
    </p:spTree>
    <p:extLst>
      <p:ext uri="{BB962C8B-B14F-4D97-AF65-F5344CB8AC3E}">
        <p14:creationId xmlns:p14="http://schemas.microsoft.com/office/powerpoint/2010/main" val="133445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0104"/>
            <a:ext cx="10515600" cy="5596860"/>
          </a:xfrm>
        </p:spPr>
        <p:txBody>
          <a:bodyPr>
            <a:normAutofit fontScale="85000" lnSpcReduction="20000"/>
          </a:bodyPr>
          <a:lstStyle/>
          <a:p>
            <a:pPr marL="0" indent="0">
              <a:buNone/>
            </a:pPr>
            <a:r>
              <a:rPr lang="el-GR" sz="3800" b="1" dirty="0">
                <a:solidFill>
                  <a:srgbClr val="7030A0"/>
                </a:solidFill>
              </a:rPr>
              <a:t>Ιστορία και Ιδεολογία</a:t>
            </a:r>
          </a:p>
          <a:p>
            <a:endParaRPr lang="el-GR" dirty="0"/>
          </a:p>
          <a:p>
            <a:pPr marL="0" indent="0" algn="just">
              <a:buNone/>
            </a:pPr>
            <a:r>
              <a:rPr lang="el-GR" dirty="0"/>
              <a:t>«Όπως ο Νίκος Καζαντζάκης στην </a:t>
            </a:r>
            <a:r>
              <a:rPr lang="el-GR" i="1" dirty="0"/>
              <a:t>Οδύσσειά</a:t>
            </a:r>
            <a:r>
              <a:rPr lang="el-GR" dirty="0"/>
              <a:t> του έδωσε το τέλος του θρησκευτικού ανθρώπου</a:t>
            </a:r>
            <a:r>
              <a:rPr lang="el-GR" b="1" dirty="0"/>
              <a:t>, έτσι και ο Τσίρκας με τις </a:t>
            </a:r>
            <a:r>
              <a:rPr lang="el-GR" b="1" i="1" dirty="0"/>
              <a:t>Ακυβέρνητες Πολιτείες</a:t>
            </a:r>
            <a:r>
              <a:rPr lang="el-GR" b="1" dirty="0"/>
              <a:t> δίνει το τέλος του ιδεολογικού ανθρώπου. </a:t>
            </a:r>
            <a:r>
              <a:rPr lang="el-GR" dirty="0"/>
              <a:t>Και οι δύο συγγραφείς κατέδειξαν με το έργο τους το </a:t>
            </a:r>
            <a:r>
              <a:rPr lang="el-GR" b="1" dirty="0"/>
              <a:t>τέλος των ολοκληρωτικών γλωσσών, το τέλος δηλαδή της νοοτροπίας που επιδίωκε να δώσει στον άνθρωπο μια συμπαγή και συνολική αντίληψη του κόσμου. […] </a:t>
            </a:r>
            <a:r>
              <a:rPr lang="el-GR" dirty="0"/>
              <a:t>Τούτη </a:t>
            </a:r>
            <a:r>
              <a:rPr lang="el-GR" b="1" dirty="0"/>
              <a:t>η σαλεμένη ισορροπία,</a:t>
            </a:r>
            <a:r>
              <a:rPr lang="el-GR" dirty="0"/>
              <a:t> που η αριστερή κριτική είχε διαισθανθεί με τρόμο, αποτελεί τελικώς το επαναστατικό, αν θέλετε, στοιχείο του έργου που θέτει σε αμφισβήτηση ακόμη και τη δική του κοσμοαντίληψη. </a:t>
            </a:r>
            <a:r>
              <a:rPr lang="el-GR" b="1" dirty="0"/>
              <a:t> </a:t>
            </a:r>
            <a:r>
              <a:rPr lang="el-GR" dirty="0"/>
              <a:t>[…] </a:t>
            </a:r>
            <a:endParaRPr lang="en-US" dirty="0"/>
          </a:p>
          <a:p>
            <a:pPr marL="0" indent="0" algn="just">
              <a:buNone/>
            </a:pPr>
            <a:r>
              <a:rPr lang="el-GR" dirty="0"/>
              <a:t>Οι </a:t>
            </a:r>
            <a:r>
              <a:rPr lang="el-GR" i="1" dirty="0"/>
              <a:t>Ακυβέρνητες Πολιτείες</a:t>
            </a:r>
            <a:r>
              <a:rPr lang="el-GR" dirty="0"/>
              <a:t>, ανάμεσα στ’ άλλα, κρίνουν, όχι μόνο τη σταλινική γλώσσα, αλλά και την καθαρώς θρησκευτική αντίληψη του Λένιν ότι «ο μαρξισμός είναι θεωρία παντοδύναμη επειδή είναι σωστή, αρμονική και πλήρης και δίνει στους ανθρώπους μια συμπαγή αντίληψη του κόσμου». </a:t>
            </a:r>
            <a:r>
              <a:rPr lang="el-GR" b="1" dirty="0"/>
              <a:t>Η ιστορία αποτελεί την άρνηση της ιδεολογίας (της ιδεολογικής αδιαλλαξίας)».</a:t>
            </a:r>
          </a:p>
          <a:p>
            <a:pPr marL="0" indent="0">
              <a:buNone/>
            </a:pPr>
            <a:endParaRPr lang="en-US" sz="2200" dirty="0"/>
          </a:p>
          <a:p>
            <a:pPr marL="0" indent="0">
              <a:buNone/>
            </a:pPr>
            <a:r>
              <a:rPr lang="el-GR" sz="2200" dirty="0"/>
              <a:t>Πηγή:</a:t>
            </a:r>
            <a:r>
              <a:rPr lang="el-GR" sz="2200" b="1" dirty="0"/>
              <a:t> </a:t>
            </a:r>
            <a:r>
              <a:rPr lang="el-GR" sz="2200" dirty="0"/>
              <a:t>Βρασίδας </a:t>
            </a:r>
            <a:r>
              <a:rPr lang="el-GR" sz="2200" dirty="0" err="1"/>
              <a:t>Καραλής</a:t>
            </a:r>
            <a:r>
              <a:rPr lang="el-GR" sz="2200" dirty="0"/>
              <a:t>, «</a:t>
            </a:r>
            <a:r>
              <a:rPr lang="el-GR" sz="2200" i="1" dirty="0"/>
              <a:t>Ακυβέρνητες Πολιτείες</a:t>
            </a:r>
            <a:r>
              <a:rPr lang="el-GR" sz="2200" dirty="0"/>
              <a:t>: Από την ιδεολογία στην ιστορία», </a:t>
            </a:r>
            <a:r>
              <a:rPr lang="el-GR" sz="2200" i="1" dirty="0"/>
              <a:t>Διαβάζω</a:t>
            </a:r>
            <a:r>
              <a:rPr lang="el-GR" sz="2200" dirty="0"/>
              <a:t>, </a:t>
            </a:r>
            <a:r>
              <a:rPr lang="el-GR" sz="2200" dirty="0" err="1"/>
              <a:t>τχ</a:t>
            </a:r>
            <a:r>
              <a:rPr lang="el-GR" sz="2200" dirty="0"/>
              <a:t>. 171/1987, </a:t>
            </a:r>
            <a:r>
              <a:rPr lang="el-GR" sz="2200" dirty="0" err="1"/>
              <a:t>σσ</a:t>
            </a:r>
            <a:r>
              <a:rPr lang="el-GR" sz="2200" dirty="0"/>
              <a:t>. 58-59).</a:t>
            </a:r>
          </a:p>
          <a:p>
            <a:endParaRPr lang="el-GR" dirty="0"/>
          </a:p>
        </p:txBody>
      </p:sp>
    </p:spTree>
    <p:extLst>
      <p:ext uri="{BB962C8B-B14F-4D97-AF65-F5344CB8AC3E}">
        <p14:creationId xmlns:p14="http://schemas.microsoft.com/office/powerpoint/2010/main" val="84416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solidFill>
                  <a:schemeClr val="accent6"/>
                </a:solidFill>
              </a:rPr>
              <a:t>Άσκηση 2</a:t>
            </a:r>
          </a:p>
        </p:txBody>
      </p:sp>
      <p:sp>
        <p:nvSpPr>
          <p:cNvPr id="3" name="Content Placeholder 2"/>
          <p:cNvSpPr>
            <a:spLocks noGrp="1"/>
          </p:cNvSpPr>
          <p:nvPr>
            <p:ph idx="1"/>
          </p:nvPr>
        </p:nvSpPr>
        <p:spPr/>
        <p:txBody>
          <a:bodyPr>
            <a:normAutofit lnSpcReduction="10000"/>
          </a:bodyPr>
          <a:lstStyle/>
          <a:p>
            <a:pPr marL="0" indent="0">
              <a:buNone/>
            </a:pPr>
            <a:r>
              <a:rPr lang="el-GR" sz="4000" i="1" dirty="0">
                <a:solidFill>
                  <a:schemeClr val="accent6"/>
                </a:solidFill>
              </a:rPr>
              <a:t>Βρείτε στη </a:t>
            </a:r>
            <a:r>
              <a:rPr lang="el-GR" sz="4000" dirty="0">
                <a:solidFill>
                  <a:schemeClr val="accent6"/>
                </a:solidFill>
              </a:rPr>
              <a:t>Λέσχη</a:t>
            </a:r>
            <a:r>
              <a:rPr lang="el-GR" sz="4000" i="1" dirty="0">
                <a:solidFill>
                  <a:schemeClr val="accent6"/>
                </a:solidFill>
              </a:rPr>
              <a:t> παραδείγματα για τις ακόλουθες μορφές εμφάνισης του </a:t>
            </a:r>
            <a:r>
              <a:rPr lang="el-GR" sz="4000" i="1" dirty="0" err="1">
                <a:solidFill>
                  <a:schemeClr val="accent6"/>
                </a:solidFill>
              </a:rPr>
              <a:t>μοντερνιστικού</a:t>
            </a:r>
            <a:r>
              <a:rPr lang="el-GR" sz="4000" i="1" dirty="0">
                <a:solidFill>
                  <a:schemeClr val="accent6"/>
                </a:solidFill>
              </a:rPr>
              <a:t> στοιχείου </a:t>
            </a:r>
            <a:r>
              <a:rPr lang="el-GR" sz="1800" dirty="0"/>
              <a:t>(βλ. και παρακάτω): </a:t>
            </a:r>
          </a:p>
          <a:p>
            <a:pPr marL="514350" indent="-514350">
              <a:buFont typeface="+mj-lt"/>
              <a:buAutoNum type="arabicPeriod"/>
            </a:pPr>
            <a:r>
              <a:rPr lang="el-GR" dirty="0"/>
              <a:t>Η άχρονη/διαχρονική διάσταση του μύθου/βιβλικού τέμνει τον ιστορικό χρόνο: ανακύκληση των εποχών.</a:t>
            </a:r>
          </a:p>
          <a:p>
            <a:pPr marL="514350" indent="-514350">
              <a:buFont typeface="+mj-lt"/>
              <a:buAutoNum type="arabicPeriod"/>
            </a:pPr>
            <a:r>
              <a:rPr lang="el-GR" dirty="0"/>
              <a:t>Σπαράγματα στίχων και λογοτεχνικών κειμένων μέσα στον λόγο των ηρώων</a:t>
            </a:r>
            <a:r>
              <a:rPr lang="en-US" dirty="0"/>
              <a:t>.</a:t>
            </a:r>
            <a:endParaRPr lang="el-GR" dirty="0"/>
          </a:p>
          <a:p>
            <a:pPr marL="514350" indent="-514350">
              <a:buFont typeface="+mj-lt"/>
              <a:buAutoNum type="arabicPeriod"/>
            </a:pPr>
            <a:r>
              <a:rPr lang="el-GR" dirty="0"/>
              <a:t>Η λογοτεχνία συνδέεται με το αρχετυπικό: τα βιβλικά θέματα προβάλλουν το περιβάλλον και τον ψυχισμό των προσώπων</a:t>
            </a:r>
            <a:r>
              <a:rPr lang="en-US" dirty="0"/>
              <a:t>.</a:t>
            </a:r>
            <a:endParaRPr lang="el-GR" dirty="0"/>
          </a:p>
          <a:p>
            <a:endParaRPr lang="el-GR" dirty="0"/>
          </a:p>
        </p:txBody>
      </p:sp>
    </p:spTree>
    <p:extLst>
      <p:ext uri="{BB962C8B-B14F-4D97-AF65-F5344CB8AC3E}">
        <p14:creationId xmlns:p14="http://schemas.microsoft.com/office/powerpoint/2010/main" val="3094229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i="1" dirty="0">
                <a:solidFill>
                  <a:schemeClr val="accent6"/>
                </a:solidFill>
              </a:rPr>
              <a:t>1) Παραδείγματα. </a:t>
            </a:r>
            <a:br>
              <a:rPr lang="el-GR" i="1" dirty="0">
                <a:solidFill>
                  <a:schemeClr val="accent6"/>
                </a:solidFill>
              </a:rPr>
            </a:br>
            <a:r>
              <a:rPr lang="el-GR" i="1" dirty="0">
                <a:solidFill>
                  <a:schemeClr val="accent6"/>
                </a:solidFill>
              </a:rPr>
              <a:t>Να βρείτε και άλλα δικά σας</a:t>
            </a:r>
          </a:p>
        </p:txBody>
      </p:sp>
      <p:sp>
        <p:nvSpPr>
          <p:cNvPr id="3" name="Content Placeholder 2"/>
          <p:cNvSpPr>
            <a:spLocks noGrp="1"/>
          </p:cNvSpPr>
          <p:nvPr>
            <p:ph idx="1"/>
          </p:nvPr>
        </p:nvSpPr>
        <p:spPr>
          <a:xfrm>
            <a:off x="838200" y="1825625"/>
            <a:ext cx="10981888" cy="4784900"/>
          </a:xfrm>
        </p:spPr>
        <p:txBody>
          <a:bodyPr>
            <a:normAutofit/>
          </a:bodyPr>
          <a:lstStyle/>
          <a:p>
            <a:pPr marL="514350" indent="-514350">
              <a:buFont typeface="+mj-lt"/>
              <a:buAutoNum type="arabicPeriod"/>
            </a:pPr>
            <a:r>
              <a:rPr lang="el-GR" b="1" dirty="0"/>
              <a:t>Αδάμ</a:t>
            </a:r>
            <a:r>
              <a:rPr lang="el-GR" dirty="0"/>
              <a:t>, ο Έλληνας της Παλαιστίνης που με το φιδίσιο σφύριγμά του παρασύρει την </a:t>
            </a:r>
            <a:r>
              <a:rPr lang="el-GR" dirty="0" err="1"/>
              <a:t>Έμμη</a:t>
            </a:r>
            <a:r>
              <a:rPr lang="el-GR" dirty="0"/>
              <a:t> στην Πτώση.</a:t>
            </a:r>
          </a:p>
          <a:p>
            <a:pPr marL="514350" indent="-514350">
              <a:buFont typeface="+mj-lt"/>
              <a:buAutoNum type="arabicPeriod"/>
            </a:pPr>
            <a:r>
              <a:rPr lang="el-GR" b="1" dirty="0"/>
              <a:t>Μάνος Σιμωνίδης</a:t>
            </a:r>
            <a:r>
              <a:rPr lang="el-GR" dirty="0"/>
              <a:t>, όνομα που θυμίζει </a:t>
            </a:r>
            <a:r>
              <a:rPr lang="el-GR" b="1" dirty="0"/>
              <a:t>δύο</a:t>
            </a:r>
            <a:r>
              <a:rPr lang="el-GR" dirty="0"/>
              <a:t> κρίσιμα πρόσωπα τη στιγμή του Πάθους και της Κρίσης: συγκρουσιακή σχέση του Σιμωνίδη (Σίμωνα) με τον εαυτό και τους συντρόφους του.</a:t>
            </a:r>
          </a:p>
          <a:p>
            <a:pPr marL="0" indent="0">
              <a:buNone/>
            </a:pPr>
            <a:r>
              <a:rPr lang="el-GR" sz="1800" dirty="0"/>
              <a:t>(</a:t>
            </a:r>
            <a:r>
              <a:rPr lang="el-GR" sz="1800" i="0" dirty="0">
                <a:solidFill>
                  <a:srgbClr val="202122"/>
                </a:solidFill>
                <a:effectLst/>
              </a:rPr>
              <a:t>Ο Άγιος Πέτρος επίσης γνωστός ως </a:t>
            </a:r>
            <a:r>
              <a:rPr lang="el-GR" sz="1800" i="0" dirty="0" err="1">
                <a:solidFill>
                  <a:srgbClr val="202122"/>
                </a:solidFill>
                <a:effectLst/>
              </a:rPr>
              <a:t>Σίμων</a:t>
            </a:r>
            <a:r>
              <a:rPr lang="el-GR" sz="1800" i="0" dirty="0">
                <a:solidFill>
                  <a:srgbClr val="202122"/>
                </a:solidFill>
                <a:effectLst/>
              </a:rPr>
              <a:t> Πέτρος, Συμεών, ή </a:t>
            </a:r>
            <a:r>
              <a:rPr lang="el-GR" sz="1800" i="0" dirty="0" err="1">
                <a:solidFill>
                  <a:srgbClr val="202122"/>
                </a:solidFill>
                <a:effectLst/>
              </a:rPr>
              <a:t>Σίμων</a:t>
            </a:r>
            <a:r>
              <a:rPr lang="el-GR" sz="1800" i="0" dirty="0">
                <a:solidFill>
                  <a:srgbClr val="202122"/>
                </a:solidFill>
                <a:effectLst/>
              </a:rPr>
              <a:t>, σύμφωνα με την </a:t>
            </a:r>
            <a:r>
              <a:rPr lang="el-GR" sz="1800" i="0" u="none" strike="noStrike" dirty="0">
                <a:solidFill>
                  <a:srgbClr val="0645AD"/>
                </a:solidFill>
                <a:effectLst/>
                <a:hlinkClick r:id="rId2" tooltip="Καινή Διαθήκη"/>
              </a:rPr>
              <a:t>Καινή Διαθήκη</a:t>
            </a:r>
            <a:r>
              <a:rPr lang="el-GR" sz="1800" i="0" dirty="0">
                <a:solidFill>
                  <a:srgbClr val="202122"/>
                </a:solidFill>
                <a:effectLst/>
              </a:rPr>
              <a:t>, ήταν ένας εκ των </a:t>
            </a:r>
            <a:r>
              <a:rPr lang="el-GR" sz="1800" i="0" strike="noStrike" dirty="0">
                <a:solidFill>
                  <a:srgbClr val="0645AD"/>
                </a:solidFill>
                <a:effectLst/>
                <a:hlinkClick r:id="rId3" tooltip="Δώδεκα Απόστολοι"/>
              </a:rPr>
              <a:t>Δώδεκα Αποστόλων</a:t>
            </a:r>
            <a:r>
              <a:rPr lang="el-GR" sz="1800" i="0" dirty="0">
                <a:solidFill>
                  <a:srgbClr val="202122"/>
                </a:solidFill>
                <a:effectLst/>
              </a:rPr>
              <a:t> του </a:t>
            </a:r>
            <a:r>
              <a:rPr lang="el-GR" sz="1800" i="0" dirty="0">
                <a:solidFill>
                  <a:srgbClr val="FAA700"/>
                </a:solidFill>
                <a:effectLst/>
                <a:hlinkClick r:id="rId4"/>
              </a:rPr>
              <a:t>Ιησού Χριστού</a:t>
            </a:r>
            <a:r>
              <a:rPr lang="el-GR" sz="1800" u="sng" dirty="0">
                <a:solidFill>
                  <a:srgbClr val="202122"/>
                </a:solidFill>
              </a:rPr>
              <a:t>).</a:t>
            </a:r>
            <a:endParaRPr lang="el-GR" sz="1800" dirty="0"/>
          </a:p>
          <a:p>
            <a:endParaRPr lang="el-GR" dirty="0"/>
          </a:p>
        </p:txBody>
      </p:sp>
    </p:spTree>
    <p:extLst>
      <p:ext uri="{BB962C8B-B14F-4D97-AF65-F5344CB8AC3E}">
        <p14:creationId xmlns:p14="http://schemas.microsoft.com/office/powerpoint/2010/main" val="3151578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740D8F-305B-4A29-979D-FB45EAF23466}"/>
              </a:ext>
            </a:extLst>
          </p:cNvPr>
          <p:cNvSpPr>
            <a:spLocks noGrp="1"/>
          </p:cNvSpPr>
          <p:nvPr>
            <p:ph type="title"/>
          </p:nvPr>
        </p:nvSpPr>
        <p:spPr>
          <a:xfrm>
            <a:off x="102870" y="1"/>
            <a:ext cx="11955780" cy="514349"/>
          </a:xfrm>
        </p:spPr>
        <p:txBody>
          <a:bodyPr>
            <a:normAutofit/>
          </a:bodyPr>
          <a:lstStyle/>
          <a:p>
            <a:pPr algn="ctr"/>
            <a:r>
              <a:rPr lang="el-GR" sz="2300" b="1" dirty="0">
                <a:solidFill>
                  <a:srgbClr val="2670A0"/>
                </a:solidFill>
                <a:latin typeface="Trebuchet MS" panose="020B0603020202020204" pitchFamily="34" charset="0"/>
                <a:cs typeface="Times New Roman" panose="02020603050405020304" pitchFamily="18" charset="0"/>
              </a:rPr>
              <a:t>Το όνομα του Μάνου Σιμωνίδη:</a:t>
            </a:r>
            <a:endParaRPr lang="el-GR" sz="2300" dirty="0">
              <a:solidFill>
                <a:srgbClr val="2670A0"/>
              </a:solidFill>
              <a:latin typeface="Trebuchet MS" panose="020B0603020202020204" pitchFamily="34" charset="0"/>
            </a:endParaRPr>
          </a:p>
        </p:txBody>
      </p:sp>
      <p:sp>
        <p:nvSpPr>
          <p:cNvPr id="4" name="Θέση κειμένου 3">
            <a:extLst>
              <a:ext uri="{FF2B5EF4-FFF2-40B4-BE49-F238E27FC236}">
                <a16:creationId xmlns:a16="http://schemas.microsoft.com/office/drawing/2014/main" id="{839BC3BC-14BD-40F4-A926-451E9F6C3FD2}"/>
              </a:ext>
            </a:extLst>
          </p:cNvPr>
          <p:cNvSpPr>
            <a:spLocks noGrp="1"/>
          </p:cNvSpPr>
          <p:nvPr>
            <p:ph type="body" sz="half" idx="2"/>
          </p:nvPr>
        </p:nvSpPr>
        <p:spPr>
          <a:xfrm>
            <a:off x="133350" y="765811"/>
            <a:ext cx="11925300" cy="4229099"/>
          </a:xfrm>
        </p:spPr>
        <p:txBody>
          <a:bodyPr>
            <a:normAutofit/>
          </a:bodyPr>
          <a:lstStyle/>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 όνομα του Μάνου θυμίζει το βιβλικό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«Εμμανουήλ»</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το οποίο σημαίνει Χριστός.</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Πράγματι, ο Μάνος λειτουργεί με όρους χριστιανικούς και ακόμα με περισσότερο λειτουργεί σαν να είναι ένας άλλος Χριστός επί της γης.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Απαρνιέται τα εγκόσμια και ό,τι σχετίζεται με την ύλη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(σελ.135, 237) και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ακολουθεί την Ιδέα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(με την πλατωνική έννοια)</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που τον θέλει αγωνιστή κατά της αδικίας κλεισμένο στη δική του πνευματικότητα του.</a:t>
            </a:r>
          </a:p>
          <a:p>
            <a:pPr marL="342900" indent="-342900">
              <a:buClr>
                <a:schemeClr val="tx1">
                  <a:lumMod val="95000"/>
                  <a:lumOff val="5000"/>
                </a:schemeClr>
              </a:buClr>
              <a:buFont typeface="Wingdings" panose="05000000000000000000" pitchFamily="2" charset="2"/>
              <a:buChar char="Ø"/>
            </a:pP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Απαρνιέται τον υποκειμενισμό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του και ενδιαφέρεται για τον αγώνα (σελ. 237) των ανθρώπων.</a:t>
            </a:r>
          </a:p>
          <a:p>
            <a:pPr marL="342900" indent="-342900">
              <a:buClr>
                <a:schemeClr val="tx1">
                  <a:lumMod val="95000"/>
                  <a:lumOff val="5000"/>
                </a:schemeClr>
              </a:buClr>
              <a:buFont typeface="Wingdings" panose="05000000000000000000" pitchFamily="2" charset="2"/>
              <a:buChar char="Ø"/>
            </a:pPr>
            <a:endParaRPr lang="el-GR" sz="1800" dirty="0">
              <a:solidFill>
                <a:schemeClr val="tx1">
                  <a:lumMod val="95000"/>
                  <a:lumOff val="5000"/>
                </a:schemeClr>
              </a:solidFill>
              <a:latin typeface="Trebuchet MS" panose="020B0603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70959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A127532-8B11-4650-8BE2-CF9BCA3A4C0C}"/>
              </a:ext>
            </a:extLst>
          </p:cNvPr>
          <p:cNvSpPr txBox="1"/>
          <p:nvPr/>
        </p:nvSpPr>
        <p:spPr>
          <a:xfrm>
            <a:off x="224366" y="-73241"/>
            <a:ext cx="4882918" cy="1180974"/>
          </a:xfrm>
          <a:prstGeom prst="rect">
            <a:avLst/>
          </a:prstGeom>
        </p:spPr>
        <p:txBody>
          <a:bodyPr vert="horz" lIns="91440" tIns="45720" rIns="91440" bIns="45720" rtlCol="0" anchor="ctr">
            <a:normAutofit/>
          </a:bodyPr>
          <a:lstStyle/>
          <a:p>
            <a:pPr marL="0" marR="0" lvl="0" indent="0" algn="l" defTabSz="457200" rtl="0" eaLnBrk="1" fontAlgn="auto" latinLnBrk="0" hangingPunct="1">
              <a:lnSpc>
                <a:spcPct val="100000"/>
              </a:lnSpc>
              <a:spcBef>
                <a:spcPct val="0"/>
              </a:spcBef>
              <a:spcAft>
                <a:spcPts val="600"/>
              </a:spcAft>
              <a:buClrTx/>
              <a:buSzTx/>
              <a:buFontTx/>
              <a:buNone/>
              <a:tabLst/>
              <a:defRPr/>
            </a:pPr>
            <a:r>
              <a:rPr kumimoji="0" lang="en-US" sz="3600" b="0" i="0" u="none" strike="noStrike" kern="1200" cap="all" spc="0" normalizeH="0" baseline="0" noProof="0" dirty="0" err="1">
                <a:ln>
                  <a:noFill/>
                </a:ln>
                <a:solidFill>
                  <a:srgbClr val="A5300F"/>
                </a:solidFill>
                <a:effectLst/>
                <a:uLnTx/>
                <a:uFillTx/>
                <a:latin typeface="Trebuchet MS" panose="020B0603020202020204"/>
                <a:ea typeface="+mn-ea"/>
                <a:cs typeface="+mn-cs"/>
              </a:rPr>
              <a:t>ΕΡΩΤΙΚο</a:t>
            </a:r>
            <a:r>
              <a:rPr kumimoji="0" lang="en-US" sz="3600" b="0" i="0" u="none" strike="noStrike" kern="1200" cap="all" spc="0" normalizeH="0" baseline="0" noProof="0" dirty="0">
                <a:ln>
                  <a:noFill/>
                </a:ln>
                <a:solidFill>
                  <a:srgbClr val="A5300F"/>
                </a:solidFill>
                <a:effectLst/>
                <a:uLnTx/>
                <a:uFillTx/>
                <a:latin typeface="Trebuchet MS" panose="020B0603020202020204"/>
                <a:ea typeface="+mn-ea"/>
                <a:cs typeface="+mn-cs"/>
              </a:rPr>
              <a:t> </a:t>
            </a:r>
            <a:r>
              <a:rPr kumimoji="0" lang="en-US" sz="3600" b="0" i="0" u="none" strike="noStrike" kern="1200" cap="all" spc="0" normalizeH="0" baseline="0" noProof="0" dirty="0" err="1">
                <a:ln>
                  <a:noFill/>
                </a:ln>
                <a:solidFill>
                  <a:srgbClr val="A5300F"/>
                </a:solidFill>
                <a:effectLst/>
                <a:uLnTx/>
                <a:uFillTx/>
                <a:latin typeface="Trebuchet MS" panose="020B0603020202020204"/>
                <a:ea typeface="+mn-ea"/>
                <a:cs typeface="+mn-cs"/>
              </a:rPr>
              <a:t>ΤΡΙΓΩΝο</a:t>
            </a:r>
            <a:endParaRPr kumimoji="0" lang="en-US" sz="3600" b="0" i="0" u="none" strike="noStrike" kern="1200" cap="all" spc="0" normalizeH="0" baseline="0" noProof="0" dirty="0">
              <a:ln>
                <a:noFill/>
              </a:ln>
              <a:solidFill>
                <a:srgbClr val="A5300F"/>
              </a:solidFill>
              <a:effectLst/>
              <a:uLnTx/>
              <a:uFillTx/>
              <a:latin typeface="Trebuchet MS" panose="020B0603020202020204"/>
              <a:ea typeface="+mn-ea"/>
              <a:cs typeface="+mn-cs"/>
            </a:endParaRPr>
          </a:p>
        </p:txBody>
      </p:sp>
      <p:sp>
        <p:nvSpPr>
          <p:cNvPr id="3" name="TextBox 2">
            <a:extLst>
              <a:ext uri="{FF2B5EF4-FFF2-40B4-BE49-F238E27FC236}">
                <a16:creationId xmlns:a16="http://schemas.microsoft.com/office/drawing/2014/main" id="{E8719745-54BF-4689-A764-D842CF8CEF17}"/>
              </a:ext>
            </a:extLst>
          </p:cNvPr>
          <p:cNvSpPr txBox="1"/>
          <p:nvPr/>
        </p:nvSpPr>
        <p:spPr>
          <a:xfrm>
            <a:off x="4360507" y="1069051"/>
            <a:ext cx="5396023" cy="5224724"/>
          </a:xfrm>
          <a:prstGeom prst="rect">
            <a:avLst/>
          </a:prstGeom>
        </p:spPr>
        <p:txBody>
          <a:bodyPr vert="horz" lIns="91440" tIns="45720" rIns="91440" bIns="45720" rtlCol="0" anchor="ctr">
            <a:noAutofit/>
          </a:bodyPr>
          <a:lstStyle/>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Βι</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βλική διάσταση λόγω: </a:t>
            </a:r>
            <a:r>
              <a:rPr kumimoji="0" lang="el-GR"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α</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νδρικών</a:t>
            </a:r>
            <a:r>
              <a:rPr kumimoji="0" lang="el-GR"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ονομάτων</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β)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το</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πικής συνθήκης</a:t>
            </a:r>
          </a:p>
          <a:p>
            <a:pPr marL="0" marR="0" lvl="0" indent="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endPar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Ανάμεσ</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 στους δύο βιβλικούς κολοσσούς, η Έμμη, στέκεται ως ένα θνητό έρμαιο των παθών και των αδυναμιών του.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Άγετ</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αι και φέρεται μεταξύ αγνών ερωτικών αισθημάτων και ακόλαστης σαρκικής λαγνείας. </a:t>
            </a:r>
          </a:p>
          <a:p>
            <a:pPr marL="0" marR="0" lvl="0" indent="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endPar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182880" marR="0" lvl="0" indent="-182880" algn="l" defTabSz="457200" rtl="0" eaLnBrk="1" fontAlgn="auto" latinLnBrk="0" hangingPunct="1">
              <a:lnSpc>
                <a:spcPct val="100000"/>
              </a:lnSpc>
              <a:spcBef>
                <a:spcPts val="1000"/>
              </a:spcBef>
              <a:spcAft>
                <a:spcPts val="0"/>
              </a:spcAft>
              <a:buClr>
                <a:srgbClr val="A5300F"/>
              </a:buClr>
              <a:buSzPct val="80000"/>
              <a:buFont typeface="Wingdings 3" charset="2"/>
              <a:buChar char=""/>
              <a:tabLst/>
              <a:defRPr/>
            </a:pPr>
            <a:r>
              <a:rPr kumimoji="0" lang="en-US" sz="2200" b="0" i="1" u="none" strike="noStrike" kern="1200" cap="none" spc="0" normalizeH="0" baseline="0" noProof="0" dirty="0" err="1">
                <a:ln>
                  <a:noFill/>
                </a:ln>
                <a:solidFill>
                  <a:srgbClr val="A9401E"/>
                </a:solidFill>
                <a:effectLst/>
                <a:uLnTx/>
                <a:uFillTx/>
                <a:latin typeface="Trebuchet MS" panose="020B0603020202020204"/>
                <a:ea typeface="+mn-ea"/>
                <a:cs typeface="+mn-cs"/>
              </a:rPr>
              <a:t>Ερώτημ</a:t>
            </a:r>
            <a:r>
              <a:rPr kumimoji="0" lang="en-US" sz="2200" b="0" i="1" u="none" strike="noStrike" kern="1200" cap="none" spc="0" normalizeH="0" baseline="0" noProof="0" dirty="0">
                <a:ln>
                  <a:noFill/>
                </a:ln>
                <a:solidFill>
                  <a:srgbClr val="A9401E"/>
                </a:solidFill>
                <a:effectLst/>
                <a:uLnTx/>
                <a:uFillTx/>
                <a:latin typeface="Trebuchet MS" panose="020B0603020202020204"/>
                <a:ea typeface="+mn-ea"/>
                <a:cs typeface="+mn-cs"/>
              </a:rPr>
              <a:t>α: Υπάρχει κάποιο βιβλικό πρόσωπο που μπορεί να ταυτιστεί με την Έμμη; </a:t>
            </a:r>
          </a:p>
        </p:txBody>
      </p:sp>
      <p:sp>
        <p:nvSpPr>
          <p:cNvPr id="29" name="Ισοσκελές τρίγωνο 28">
            <a:extLst>
              <a:ext uri="{FF2B5EF4-FFF2-40B4-BE49-F238E27FC236}">
                <a16:creationId xmlns:a16="http://schemas.microsoft.com/office/drawing/2014/main" id="{B8F5DF81-4D57-482E-9380-0F1C8B2CEDC3}"/>
              </a:ext>
            </a:extLst>
          </p:cNvPr>
          <p:cNvSpPr/>
          <p:nvPr/>
        </p:nvSpPr>
        <p:spPr>
          <a:xfrm>
            <a:off x="745194" y="1645166"/>
            <a:ext cx="2781631" cy="3184828"/>
          </a:xfrm>
          <a:prstGeom prst="triangle">
            <a:avLst>
              <a:gd name="adj" fmla="val 49524"/>
            </a:avLst>
          </a:prstGeom>
          <a:solidFill>
            <a:srgbClr val="AB24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30" name="TextBox 29">
            <a:extLst>
              <a:ext uri="{FF2B5EF4-FFF2-40B4-BE49-F238E27FC236}">
                <a16:creationId xmlns:a16="http://schemas.microsoft.com/office/drawing/2014/main" id="{A5472DCD-07CB-4465-92F8-B94BF62E3848}"/>
              </a:ext>
            </a:extLst>
          </p:cNvPr>
          <p:cNvSpPr txBox="1"/>
          <p:nvPr/>
        </p:nvSpPr>
        <p:spPr>
          <a:xfrm>
            <a:off x="1409501" y="1268951"/>
            <a:ext cx="1431235"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1" i="0" u="none" strike="noStrike" kern="1200" cap="none" spc="0" normalizeH="0" baseline="0" noProof="0" dirty="0">
                <a:ln>
                  <a:noFill/>
                </a:ln>
                <a:solidFill>
                  <a:prstClr val="black"/>
                </a:solidFill>
                <a:effectLst/>
                <a:uLnTx/>
                <a:uFillTx/>
                <a:latin typeface="Trebuchet MS" panose="020B0603020202020204"/>
                <a:ea typeface="+mn-ea"/>
                <a:cs typeface="+mn-cs"/>
              </a:rPr>
              <a:t>ΕΜΜΗ</a:t>
            </a:r>
          </a:p>
        </p:txBody>
      </p:sp>
      <p:sp>
        <p:nvSpPr>
          <p:cNvPr id="31" name="TextBox 30">
            <a:extLst>
              <a:ext uri="{FF2B5EF4-FFF2-40B4-BE49-F238E27FC236}">
                <a16:creationId xmlns:a16="http://schemas.microsoft.com/office/drawing/2014/main" id="{3AF1914B-4A81-4AAC-8A00-C8A50970FD86}"/>
              </a:ext>
            </a:extLst>
          </p:cNvPr>
          <p:cNvSpPr txBox="1"/>
          <p:nvPr/>
        </p:nvSpPr>
        <p:spPr>
          <a:xfrm>
            <a:off x="100138" y="4813429"/>
            <a:ext cx="1060174"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ΜΑΝΟΣ</a:t>
            </a:r>
          </a:p>
        </p:txBody>
      </p:sp>
      <p:sp>
        <p:nvSpPr>
          <p:cNvPr id="32" name="TextBox 31">
            <a:extLst>
              <a:ext uri="{FF2B5EF4-FFF2-40B4-BE49-F238E27FC236}">
                <a16:creationId xmlns:a16="http://schemas.microsoft.com/office/drawing/2014/main" id="{2D568CC6-D4D7-4732-B85E-0389A5367E2A}"/>
              </a:ext>
            </a:extLst>
          </p:cNvPr>
          <p:cNvSpPr txBox="1"/>
          <p:nvPr/>
        </p:nvSpPr>
        <p:spPr>
          <a:xfrm>
            <a:off x="3222779" y="4836877"/>
            <a:ext cx="887896"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l-GR" sz="1800" b="0" i="0" u="none" strike="noStrike" kern="1200" cap="none" spc="0" normalizeH="0" baseline="0" noProof="0" dirty="0">
                <a:ln>
                  <a:noFill/>
                </a:ln>
                <a:solidFill>
                  <a:prstClr val="black"/>
                </a:solidFill>
                <a:effectLst/>
                <a:uLnTx/>
                <a:uFillTx/>
                <a:latin typeface="Trebuchet MS" panose="020B0603020202020204"/>
                <a:ea typeface="+mn-ea"/>
                <a:cs typeface="+mn-cs"/>
              </a:rPr>
              <a:t>ΑΔΑΜ</a:t>
            </a:r>
          </a:p>
        </p:txBody>
      </p:sp>
    </p:spTree>
    <p:extLst>
      <p:ext uri="{BB962C8B-B14F-4D97-AF65-F5344CB8AC3E}">
        <p14:creationId xmlns:p14="http://schemas.microsoft.com/office/powerpoint/2010/main" val="3349990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DBB980-B5ED-4D56-849E-93565D1787BD}"/>
              </a:ext>
            </a:extLst>
          </p:cNvPr>
          <p:cNvSpPr>
            <a:spLocks noGrp="1"/>
          </p:cNvSpPr>
          <p:nvPr>
            <p:ph type="title"/>
          </p:nvPr>
        </p:nvSpPr>
        <p:spPr>
          <a:xfrm>
            <a:off x="842597" y="301630"/>
            <a:ext cx="8596668" cy="816775"/>
          </a:xfrm>
        </p:spPr>
        <p:txBody>
          <a:bodyPr>
            <a:normAutofit/>
          </a:bodyPr>
          <a:lstStyle/>
          <a:p>
            <a:r>
              <a:rPr lang="el-GR" sz="3500" b="1" dirty="0"/>
              <a:t>ΙΔΙΟΤΥΠΗ ΘΡΗΣΚΟΛΗΨΙΑ ΕΜΜΗΣ</a:t>
            </a:r>
          </a:p>
        </p:txBody>
      </p:sp>
      <p:sp>
        <p:nvSpPr>
          <p:cNvPr id="3" name="Θέση περιεχομένου 2">
            <a:extLst>
              <a:ext uri="{FF2B5EF4-FFF2-40B4-BE49-F238E27FC236}">
                <a16:creationId xmlns:a16="http://schemas.microsoft.com/office/drawing/2014/main" id="{5CA4AEF1-548E-4769-8111-6087AC5C58C2}"/>
              </a:ext>
            </a:extLst>
          </p:cNvPr>
          <p:cNvSpPr>
            <a:spLocks noGrp="1"/>
          </p:cNvSpPr>
          <p:nvPr>
            <p:ph idx="1"/>
          </p:nvPr>
        </p:nvSpPr>
        <p:spPr>
          <a:xfrm>
            <a:off x="661676" y="1079705"/>
            <a:ext cx="11262513" cy="5844161"/>
          </a:xfrm>
        </p:spPr>
        <p:txBody>
          <a:bodyPr>
            <a:noAutofit/>
          </a:bodyPr>
          <a:lstStyle/>
          <a:p>
            <a:pPr>
              <a:lnSpc>
                <a:spcPct val="90000"/>
              </a:lnSpc>
            </a:pPr>
            <a:r>
              <a:rPr lang="el-GR" sz="2200" dirty="0"/>
              <a:t>Βαθιά θρησκόληπτη, αλλά με μια εκ διαμέτρου αντίθετη θρησκοληψία από αυτή του Χανς. </a:t>
            </a:r>
          </a:p>
          <a:p>
            <a:pPr>
              <a:lnSpc>
                <a:spcPct val="90000"/>
              </a:lnSpc>
            </a:pPr>
            <a:r>
              <a:rPr lang="el-GR" sz="2200" dirty="0"/>
              <a:t>Στοιχεία που συνηγορούν υπέρ της θρησκοληψίας της: </a:t>
            </a:r>
          </a:p>
          <a:p>
            <a:pPr lvl="1">
              <a:lnSpc>
                <a:spcPct val="90000"/>
              </a:lnSpc>
              <a:buFont typeface="Courier New" panose="02070309020205020404" pitchFamily="49" charset="0"/>
              <a:buChar char="o"/>
            </a:pPr>
            <a:r>
              <a:rPr lang="el-GR" sz="2200" dirty="0"/>
              <a:t>Εμμένει στη θρησκευτική ερμηνεία της κατάστασή της: Αμαρτίες</a:t>
            </a:r>
          </a:p>
          <a:p>
            <a:pPr lvl="1">
              <a:lnSpc>
                <a:spcPct val="90000"/>
              </a:lnSpc>
              <a:buFont typeface="Courier New" panose="02070309020205020404" pitchFamily="49" charset="0"/>
              <a:buChar char="o"/>
            </a:pPr>
            <a:r>
              <a:rPr lang="el-GR" sz="2200" dirty="0"/>
              <a:t>Ιδιότυπο καθεστώς </a:t>
            </a:r>
            <a:r>
              <a:rPr lang="el-GR" sz="2200" b="1" dirty="0"/>
              <a:t>δαιμονοληψίας</a:t>
            </a:r>
            <a:r>
              <a:rPr lang="el-GR" sz="2200" dirty="0"/>
              <a:t>: «τον έχω μέσα μου το Σατανά» (σελ. 201)</a:t>
            </a:r>
          </a:p>
          <a:p>
            <a:pPr lvl="1">
              <a:lnSpc>
                <a:spcPct val="90000"/>
              </a:lnSpc>
              <a:buFont typeface="Courier New" panose="02070309020205020404" pitchFamily="49" charset="0"/>
              <a:buChar char="o"/>
            </a:pPr>
            <a:r>
              <a:rPr lang="el-GR" sz="2200" dirty="0"/>
              <a:t>Το γυναικείο σώμα λογίζεται ως κτήμα του άνδρα, όπως ακριβώς η ψυχή είναι κτήμα Θεού: «Ν’ ανήκεις σε κάποιον απόλυτα, χτήμα του πρόθυμο και πειθήνιο, </a:t>
            </a:r>
            <a:r>
              <a:rPr lang="el-GR" sz="2200" b="1" dirty="0"/>
              <a:t>όπως η ψυχή εμπρός στον Κύριο</a:t>
            </a:r>
            <a:r>
              <a:rPr lang="el-GR" sz="2200" dirty="0"/>
              <a:t>» (σελ. 256) (η έμφαση δική μου)</a:t>
            </a:r>
          </a:p>
          <a:p>
            <a:pPr lvl="1">
              <a:lnSpc>
                <a:spcPct val="90000"/>
              </a:lnSpc>
              <a:buFont typeface="Courier New" panose="02070309020205020404" pitchFamily="49" charset="0"/>
              <a:buChar char="o"/>
            </a:pPr>
            <a:r>
              <a:rPr lang="el-GR" sz="2200" dirty="0"/>
              <a:t>Αναγάγει τον άντρα και δη, τον Μάνο, σε θεό της: «Και, σα να ήταν στ’ αλήθεια ο θεός της αυτός, παραδόθηκε στην αγκαλιά του, τρέμοντας» (σελ. 161)</a:t>
            </a:r>
          </a:p>
          <a:p>
            <a:pPr lvl="1">
              <a:lnSpc>
                <a:spcPct val="90000"/>
              </a:lnSpc>
              <a:buFont typeface="Courier New" panose="02070309020205020404" pitchFamily="49" charset="0"/>
              <a:buChar char="o"/>
            </a:pPr>
            <a:r>
              <a:rPr lang="el-GR" sz="2200" dirty="0"/>
              <a:t>Λαμβάνοντας σοβαρά υπόψιν της τους </a:t>
            </a:r>
            <a:r>
              <a:rPr lang="el-GR" sz="2200" b="1" dirty="0"/>
              <a:t>βιβλικούς συμβολισμούς </a:t>
            </a:r>
            <a:r>
              <a:rPr lang="el-GR" sz="2200" dirty="0"/>
              <a:t>του ονόματος του Αδάμ, παρουσιάζεται να θεωρεί την ηθική και σεξουαλική της εκμηδένιση, το ναδίρ, ως απαραίτητη συνθήκη προτού επέλθει η σωτηρία της ψυχής της: </a:t>
            </a:r>
          </a:p>
          <a:p>
            <a:pPr marL="274320" lvl="1" indent="0">
              <a:lnSpc>
                <a:spcPct val="90000"/>
              </a:lnSpc>
              <a:buNone/>
            </a:pPr>
            <a:r>
              <a:rPr lang="el-GR" sz="2200" dirty="0"/>
              <a:t>		</a:t>
            </a:r>
            <a:r>
              <a:rPr lang="el-GR" sz="1800" dirty="0"/>
              <a:t>- Γιατί ο εραστής μου να λέγεται Αδάμ; Το προπατορικό αμάρτημα </a:t>
            </a:r>
            <a:r>
              <a:rPr lang="el-GR" sz="1800" dirty="0" err="1"/>
              <a:t>φράου</a:t>
            </a:r>
            <a:r>
              <a:rPr lang="el-GR" sz="1800" dirty="0"/>
              <a:t> </a:t>
            </a:r>
            <a:r>
              <a:rPr lang="el-GR" sz="1800" dirty="0" err="1"/>
              <a:t>Ρόζα</a:t>
            </a:r>
            <a:r>
              <a:rPr lang="el-GR" sz="1800" dirty="0"/>
              <a:t>, με καταλαβαίνετε; 		Εδώ, στα πόδια του Γολγοθά. Αυτό είναι το μήνυμα. Όσο πιο βαθιά βουλιάξω, τόσο πιο δυνατά 			θα λαχταρήσω τη χάρη Του. (σελ. 202)</a:t>
            </a:r>
          </a:p>
          <a:p>
            <a:pPr marL="0" indent="0">
              <a:lnSpc>
                <a:spcPct val="90000"/>
              </a:lnSpc>
              <a:buNone/>
            </a:pPr>
            <a:endParaRPr lang="el-GR" sz="2200" dirty="0"/>
          </a:p>
        </p:txBody>
      </p:sp>
    </p:spTree>
    <p:extLst>
      <p:ext uri="{BB962C8B-B14F-4D97-AF65-F5344CB8AC3E}">
        <p14:creationId xmlns:p14="http://schemas.microsoft.com/office/powerpoint/2010/main" val="1607603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0325A1-85C1-4A8F-B2ED-B82F5A983153}"/>
              </a:ext>
            </a:extLst>
          </p:cNvPr>
          <p:cNvSpPr>
            <a:spLocks noGrp="1"/>
          </p:cNvSpPr>
          <p:nvPr>
            <p:ph type="title"/>
          </p:nvPr>
        </p:nvSpPr>
        <p:spPr>
          <a:xfrm>
            <a:off x="-455658" y="776895"/>
            <a:ext cx="4169335" cy="5175624"/>
          </a:xfrm>
        </p:spPr>
        <p:txBody>
          <a:bodyPr anchor="ctr">
            <a:normAutofit/>
          </a:bodyPr>
          <a:lstStyle/>
          <a:p>
            <a:pPr algn="r"/>
            <a:r>
              <a:rPr lang="el-GR" dirty="0">
                <a:solidFill>
                  <a:srgbClr val="AB2400"/>
                </a:solidFill>
              </a:rPr>
              <a:t>ΙΔΙΟΤΥΠΗ ΘΡΗΣΚΟΛΗΨΙΑ ΕΜΜΗΣ</a:t>
            </a:r>
          </a:p>
        </p:txBody>
      </p:sp>
      <p:sp>
        <p:nvSpPr>
          <p:cNvPr id="3" name="Θέση περιεχομένου 2">
            <a:extLst>
              <a:ext uri="{FF2B5EF4-FFF2-40B4-BE49-F238E27FC236}">
                <a16:creationId xmlns:a16="http://schemas.microsoft.com/office/drawing/2014/main" id="{FCE2CC91-BA3D-4017-95F6-1DED117EEDE9}"/>
              </a:ext>
            </a:extLst>
          </p:cNvPr>
          <p:cNvSpPr>
            <a:spLocks noGrp="1"/>
          </p:cNvSpPr>
          <p:nvPr>
            <p:ph idx="1"/>
          </p:nvPr>
        </p:nvSpPr>
        <p:spPr>
          <a:xfrm>
            <a:off x="6096000" y="255639"/>
            <a:ext cx="5712542" cy="6335982"/>
          </a:xfrm>
        </p:spPr>
        <p:txBody>
          <a:bodyPr anchor="ctr">
            <a:normAutofit/>
          </a:bodyPr>
          <a:lstStyle/>
          <a:p>
            <a:pPr algn="just">
              <a:buClr>
                <a:schemeClr val="tx1"/>
              </a:buClr>
            </a:pPr>
            <a:r>
              <a:rPr lang="el-GR" sz="2200" dirty="0"/>
              <a:t>Η θρησκοληψία της συνάγεται άμεσα με τη νυμφομανία της μετατρέποντας το σώμα της σε προσφορά στην ένσαρκη </a:t>
            </a:r>
            <a:r>
              <a:rPr lang="el-GR" sz="2200" i="1" dirty="0"/>
              <a:t>εικόνα</a:t>
            </a:r>
            <a:r>
              <a:rPr lang="el-GR" sz="2200" dirty="0"/>
              <a:t> του Θεού, τον άνδρα, δίχως τύψεις αφού κατά βάθος θεωρεί πως η σωτηρία της είναι εφικτή.</a:t>
            </a:r>
          </a:p>
          <a:p>
            <a:pPr algn="just">
              <a:buClr>
                <a:schemeClr val="tx1"/>
              </a:buClr>
            </a:pPr>
            <a:endParaRPr lang="el-GR" sz="2200" dirty="0"/>
          </a:p>
          <a:p>
            <a:pPr algn="just">
              <a:buClr>
                <a:schemeClr val="tx1"/>
              </a:buClr>
            </a:pPr>
            <a:r>
              <a:rPr lang="el-GR" sz="2200" dirty="0"/>
              <a:t>Και πράγματι, μετά τον εκμηδενισμό της επέρχεται η λύτρωση ως θείο δώρο, ως δημιουργία. Από τα κατασπαραγμένο κορμί της, θα γεννηθεί ένα παιδί, το οποίο γίνεται το μέσο για να νικήσει τη φθορά (σελ. 322). Η φύση της ολοκληρώνει τον κύκλο της και πλέον καλείται να ανταποκριθεί σε έναν νέο ρόλο, αυτόν της μητρότητας. </a:t>
            </a:r>
            <a:endParaRPr lang="el-GR" dirty="0"/>
          </a:p>
        </p:txBody>
      </p:sp>
    </p:spTree>
    <p:extLst>
      <p:ext uri="{BB962C8B-B14F-4D97-AF65-F5344CB8AC3E}">
        <p14:creationId xmlns:p14="http://schemas.microsoft.com/office/powerpoint/2010/main" val="3039508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F3E6F-1EA3-4B2E-80FA-17C20040B6CD}"/>
              </a:ext>
            </a:extLst>
          </p:cNvPr>
          <p:cNvSpPr>
            <a:spLocks noGrp="1"/>
          </p:cNvSpPr>
          <p:nvPr>
            <p:ph type="title"/>
          </p:nvPr>
        </p:nvSpPr>
        <p:spPr>
          <a:xfrm>
            <a:off x="842597" y="498621"/>
            <a:ext cx="8596668" cy="800365"/>
          </a:xfrm>
        </p:spPr>
        <p:txBody>
          <a:bodyPr>
            <a:normAutofit/>
          </a:bodyPr>
          <a:lstStyle/>
          <a:p>
            <a:r>
              <a:rPr lang="el-GR" b="1" dirty="0"/>
              <a:t>ΣΥΜΠΕΡΑΣΜΑΤΑ…</a:t>
            </a:r>
          </a:p>
        </p:txBody>
      </p:sp>
      <p:sp>
        <p:nvSpPr>
          <p:cNvPr id="3" name="Θέση περιεχομένου 2">
            <a:extLst>
              <a:ext uri="{FF2B5EF4-FFF2-40B4-BE49-F238E27FC236}">
                <a16:creationId xmlns:a16="http://schemas.microsoft.com/office/drawing/2014/main" id="{AF7B1386-7FE4-4E1F-94E7-5CC4E53CEC79}"/>
              </a:ext>
            </a:extLst>
          </p:cNvPr>
          <p:cNvSpPr>
            <a:spLocks noGrp="1"/>
          </p:cNvSpPr>
          <p:nvPr>
            <p:ph idx="1"/>
          </p:nvPr>
        </p:nvSpPr>
        <p:spPr>
          <a:xfrm>
            <a:off x="503339" y="1619075"/>
            <a:ext cx="11308360" cy="4160940"/>
          </a:xfrm>
        </p:spPr>
        <p:txBody>
          <a:bodyPr>
            <a:noAutofit/>
          </a:bodyPr>
          <a:lstStyle/>
          <a:p>
            <a:pPr lvl="0">
              <a:lnSpc>
                <a:spcPct val="90000"/>
              </a:lnSpc>
              <a:buClr>
                <a:srgbClr val="A5300F"/>
              </a:buClr>
            </a:pPr>
            <a:r>
              <a:rPr lang="el-GR" sz="2200" dirty="0"/>
              <a:t>Ανίδεη από πολιτική, ακόλαστη, ανάξια να ζήσει τον ιδανικό και σωτήριο έρωτα.</a:t>
            </a:r>
          </a:p>
          <a:p>
            <a:pPr marL="0" lvl="0" indent="0">
              <a:lnSpc>
                <a:spcPct val="90000"/>
              </a:lnSpc>
              <a:buClr>
                <a:srgbClr val="A5300F"/>
              </a:buClr>
              <a:buNone/>
            </a:pPr>
            <a:r>
              <a:rPr lang="el-GR" sz="2200" dirty="0"/>
              <a:t> </a:t>
            </a:r>
          </a:p>
          <a:p>
            <a:pPr>
              <a:lnSpc>
                <a:spcPct val="90000"/>
              </a:lnSpc>
            </a:pPr>
            <a:r>
              <a:rPr lang="el-GR" sz="2200" dirty="0"/>
              <a:t>Το γυναικείο σώμα βιώνει τον απόλυτο εξευτελισμό. </a:t>
            </a:r>
          </a:p>
          <a:p>
            <a:pPr marL="0" indent="0">
              <a:lnSpc>
                <a:spcPct val="90000"/>
              </a:lnSpc>
              <a:buNone/>
            </a:pPr>
            <a:endParaRPr lang="el-GR" sz="2200" dirty="0"/>
          </a:p>
          <a:p>
            <a:pPr>
              <a:lnSpc>
                <a:spcPct val="90000"/>
              </a:lnSpc>
            </a:pPr>
            <a:r>
              <a:rPr lang="el-GR" sz="2200" dirty="0"/>
              <a:t>Η Έμμη είναι </a:t>
            </a:r>
            <a:r>
              <a:rPr lang="el-GR" sz="2200" b="1" dirty="0"/>
              <a:t>ένα θύμα </a:t>
            </a:r>
            <a:r>
              <a:rPr lang="el-GR" sz="2200" dirty="0"/>
              <a:t>της ιστορικής (πόλεμος), πολιτικής (Λέσχη) και </a:t>
            </a:r>
            <a:r>
              <a:rPr lang="el-GR" sz="2200" dirty="0" err="1"/>
              <a:t>έμφυλης</a:t>
            </a:r>
            <a:r>
              <a:rPr lang="el-GR" sz="2200" dirty="0"/>
              <a:t> συγκυρίας.</a:t>
            </a:r>
          </a:p>
          <a:p>
            <a:pPr marL="0" indent="0">
              <a:lnSpc>
                <a:spcPct val="90000"/>
              </a:lnSpc>
              <a:buNone/>
            </a:pPr>
            <a:endParaRPr lang="el-GR" sz="2200" dirty="0"/>
          </a:p>
          <a:p>
            <a:pPr>
              <a:lnSpc>
                <a:spcPct val="90000"/>
              </a:lnSpc>
            </a:pPr>
            <a:r>
              <a:rPr lang="el-GR" sz="2200" dirty="0"/>
              <a:t>Η Έμμη παρουσιάζεται </a:t>
            </a:r>
            <a:r>
              <a:rPr lang="el-GR" sz="2200" b="1" dirty="0"/>
              <a:t>στερεοτυπικά</a:t>
            </a:r>
            <a:r>
              <a:rPr lang="el-GR" sz="2200" dirty="0"/>
              <a:t> προσιδιάζοντας στην προσφιλή, στη λογοτεχνία «γυναικεία εικόνα» της πόρνης. Στην αναγέννησή της, υιοθετεί τη «μητρική εικόνα». Καθόλου τυχαίο το όνομα που επιλέγει για το γιο της!</a:t>
            </a:r>
          </a:p>
          <a:p>
            <a:pPr>
              <a:lnSpc>
                <a:spcPct val="90000"/>
              </a:lnSpc>
            </a:pPr>
            <a:endParaRPr lang="el-GR" sz="2200" dirty="0"/>
          </a:p>
          <a:p>
            <a:pPr marL="0" indent="0">
              <a:lnSpc>
                <a:spcPct val="90000"/>
              </a:lnSpc>
              <a:buNone/>
            </a:pPr>
            <a:r>
              <a:rPr lang="el-GR" sz="2200" dirty="0"/>
              <a:t>	</a:t>
            </a:r>
          </a:p>
        </p:txBody>
      </p:sp>
    </p:spTree>
    <p:extLst>
      <p:ext uri="{BB962C8B-B14F-4D97-AF65-F5344CB8AC3E}">
        <p14:creationId xmlns:p14="http://schemas.microsoft.com/office/powerpoint/2010/main" val="455029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2CFED0-70C6-4FC4-9D8F-0078D881A74B}"/>
              </a:ext>
            </a:extLst>
          </p:cNvPr>
          <p:cNvSpPr>
            <a:spLocks noGrp="1"/>
          </p:cNvSpPr>
          <p:nvPr>
            <p:ph type="title"/>
          </p:nvPr>
        </p:nvSpPr>
        <p:spPr/>
        <p:txBody>
          <a:bodyPr/>
          <a:lstStyle/>
          <a:p>
            <a:r>
              <a:rPr lang="el-GR" b="1" dirty="0">
                <a:solidFill>
                  <a:srgbClr val="0070C0"/>
                </a:solidFill>
              </a:rPr>
              <a:t>Άλλες λογοτεχνικές αναφορές</a:t>
            </a:r>
            <a:endParaRPr lang="el-GR" dirty="0"/>
          </a:p>
        </p:txBody>
      </p:sp>
      <p:sp>
        <p:nvSpPr>
          <p:cNvPr id="3" name="Θέση περιεχομένου 2">
            <a:extLst>
              <a:ext uri="{FF2B5EF4-FFF2-40B4-BE49-F238E27FC236}">
                <a16:creationId xmlns:a16="http://schemas.microsoft.com/office/drawing/2014/main" id="{CB347217-9AAF-4913-8A91-049A86A6E755}"/>
              </a:ext>
            </a:extLst>
          </p:cNvPr>
          <p:cNvSpPr>
            <a:spLocks noGrp="1"/>
          </p:cNvSpPr>
          <p:nvPr>
            <p:ph idx="1"/>
          </p:nvPr>
        </p:nvSpPr>
        <p:spPr/>
        <p:txBody>
          <a:bodyPr/>
          <a:lstStyle/>
          <a:p>
            <a:pPr marL="0" indent="0">
              <a:buNone/>
            </a:pPr>
            <a:r>
              <a:rPr lang="el-GR" b="1" dirty="0">
                <a:solidFill>
                  <a:srgbClr val="0070C0"/>
                </a:solidFill>
              </a:rPr>
              <a:t>Άλλες λογοτεχνικές αναφορές</a:t>
            </a:r>
            <a:r>
              <a:rPr lang="el-GR" dirty="0"/>
              <a:t>, π.χ. στον</a:t>
            </a:r>
            <a:r>
              <a:rPr lang="en-US" dirty="0"/>
              <a:t> T.S. Eliot</a:t>
            </a:r>
            <a:r>
              <a:rPr lang="el-GR" dirty="0"/>
              <a:t> και τον Γιόχαν Κρίστιαν </a:t>
            </a:r>
            <a:r>
              <a:rPr lang="el-GR" dirty="0" err="1"/>
              <a:t>Φρήντριχ</a:t>
            </a:r>
            <a:r>
              <a:rPr lang="el-GR" dirty="0"/>
              <a:t> </a:t>
            </a:r>
            <a:r>
              <a:rPr lang="el-GR" dirty="0" err="1"/>
              <a:t>Χαίλντερλιν</a:t>
            </a:r>
            <a:r>
              <a:rPr lang="en-US" dirty="0"/>
              <a:t> </a:t>
            </a:r>
            <a:r>
              <a:rPr lang="el-GR" dirty="0"/>
              <a:t>φωτίζουν τις πολιτισμικές καταβολές των προσώπων και τα κάνουν να διαλέγονται μέσω μιας κοινής παιδείας, φορτίζουν τις καταστάσεις.</a:t>
            </a:r>
          </a:p>
          <a:p>
            <a:endParaRPr lang="el-GR" dirty="0"/>
          </a:p>
        </p:txBody>
      </p:sp>
    </p:spTree>
    <p:extLst>
      <p:ext uri="{BB962C8B-B14F-4D97-AF65-F5344CB8AC3E}">
        <p14:creationId xmlns:p14="http://schemas.microsoft.com/office/powerpoint/2010/main" val="1473520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6122535"/>
          </a:xfrm>
        </p:spPr>
        <p:txBody>
          <a:bodyPr>
            <a:normAutofit lnSpcReduction="10000"/>
          </a:bodyPr>
          <a:lstStyle/>
          <a:p>
            <a:pPr marL="0" indent="0">
              <a:buNone/>
            </a:pPr>
            <a:r>
              <a:rPr lang="el-GR" sz="2200" b="1" dirty="0"/>
              <a:t>ΚΕΝΤΡΙΚΑ ΠΡΟΣΩΠΑ ΤΗΣ ΛΕΣΧΗΣ</a:t>
            </a:r>
          </a:p>
          <a:p>
            <a:pPr marL="0" indent="0">
              <a:buNone/>
            </a:pPr>
            <a:endParaRPr lang="el-GR" sz="2000" b="1" dirty="0"/>
          </a:p>
          <a:p>
            <a:pPr marL="0" indent="0">
              <a:buNone/>
            </a:pPr>
            <a:r>
              <a:rPr lang="el-GR" sz="2000" b="1" dirty="0"/>
              <a:t>Μάνος Σιμωνίδης </a:t>
            </a:r>
            <a:r>
              <a:rPr lang="el-GR" sz="2000" dirty="0"/>
              <a:t>(με το ψευδώνυμο Καλογιάννης στη </a:t>
            </a:r>
            <a:r>
              <a:rPr lang="el-GR" sz="2000" i="1" dirty="0"/>
              <a:t>Λέσχη</a:t>
            </a:r>
            <a:r>
              <a:rPr lang="el-GR" sz="2000" dirty="0"/>
              <a:t>): ανήσυχος διανοούμενος και στρατευμένος κομμουνιστής. «Ο νέος ανθυπολοχαγός Μάνος Σιμωνίδης, αριστερός διανοούμενος που πέρασε τα φοιτητικά του χρόνια στο Παρίσι. Είναι ο μόνος με πανεπιστημιακή μόρφωση ανάμεσα σ’ αυτή την κομμουνιστική ομάδα των αγωνιστών, που η πάλη, τα βάσανα, και η συντριβή της κατέχουν το προσκήνιο της διήγησης». </a:t>
            </a:r>
            <a:endParaRPr lang="el-GR" sz="2000" b="1" dirty="0"/>
          </a:p>
          <a:p>
            <a:pPr marL="0" indent="0">
              <a:buNone/>
            </a:pPr>
            <a:r>
              <a:rPr lang="el-GR" sz="2000" b="1" dirty="0" err="1"/>
              <a:t>Έμμη</a:t>
            </a:r>
            <a:r>
              <a:rPr lang="el-GR" sz="2000" b="1" dirty="0"/>
              <a:t> </a:t>
            </a:r>
            <a:r>
              <a:rPr lang="el-GR" sz="2000" b="1" dirty="0" err="1"/>
              <a:t>Μπόμπρετσμπεργκ</a:t>
            </a:r>
            <a:r>
              <a:rPr lang="el-GR" sz="2000" b="1" dirty="0"/>
              <a:t>: </a:t>
            </a:r>
            <a:r>
              <a:rPr lang="el-GR" sz="2000" dirty="0"/>
              <a:t>σύζυγος του τελευταίου υπουργού της Αυστρίας πριν την προσάρτησή της στη χιτλερική Γερμανία.  Ερωτευμένη με τον Μάνο, αλλά νυμφομανής.</a:t>
            </a:r>
          </a:p>
          <a:p>
            <a:pPr marL="0" indent="0">
              <a:buNone/>
            </a:pPr>
            <a:r>
              <a:rPr lang="el-GR" sz="2000" dirty="0"/>
              <a:t>(</a:t>
            </a:r>
            <a:r>
              <a:rPr lang="el-GR" sz="2000" dirty="0">
                <a:solidFill>
                  <a:schemeClr val="accent5">
                    <a:lumMod val="75000"/>
                  </a:schemeClr>
                </a:solidFill>
              </a:rPr>
              <a:t>Νυμφομανία /</a:t>
            </a:r>
            <a:r>
              <a:rPr lang="en-US" sz="2000" dirty="0" err="1">
                <a:solidFill>
                  <a:schemeClr val="accent5">
                    <a:lumMod val="75000"/>
                  </a:schemeClr>
                </a:solidFill>
              </a:rPr>
              <a:t>sexaholism</a:t>
            </a:r>
            <a:r>
              <a:rPr lang="el-GR" sz="2000" dirty="0">
                <a:solidFill>
                  <a:schemeClr val="accent5">
                    <a:lumMod val="75000"/>
                  </a:schemeClr>
                </a:solidFill>
              </a:rPr>
              <a:t> </a:t>
            </a:r>
            <a:r>
              <a:rPr lang="el-GR" sz="2000" dirty="0"/>
              <a:t>= ψυχική διαταραχή που συνδέεται με ενοχές και κατάθλιψη. Ψυχική ή και παθολογική κατάσταση μιας γυναίκας, κατά την οποία θέλει συνέχεια να κάνει σεξ δίχως καν να την ενδιαφέρουν οι επιπτώσεις στον κοινωνικό της περίγυρο ή ακόμα στην υγεία της (ξυλοδαρμός). Εθισμός, επίμονες σκέψεις, ψυχαναγκαστική ανεξέλεγκτη συμπεριφορά, εξαφάνιση των άλλων δραστηριοτήτων.)</a:t>
            </a:r>
          </a:p>
          <a:p>
            <a:pPr marL="0" indent="0">
              <a:buNone/>
            </a:pPr>
            <a:endParaRPr lang="el-GR" sz="2000" dirty="0"/>
          </a:p>
          <a:p>
            <a:pPr marL="0" indent="0">
              <a:buNone/>
            </a:pPr>
            <a:r>
              <a:rPr lang="el-GR" sz="2000" b="1" dirty="0"/>
              <a:t>Χανς:</a:t>
            </a:r>
            <a:r>
              <a:rPr lang="el-GR" sz="2000" dirty="0"/>
              <a:t> βιεννέζος χριστιανοσοσιαλιστής, σύζυγος της </a:t>
            </a:r>
            <a:r>
              <a:rPr lang="el-GR" sz="2000" dirty="0" err="1"/>
              <a:t>Έμμης</a:t>
            </a:r>
            <a:r>
              <a:rPr lang="el-GR" sz="2000" dirty="0"/>
              <a:t>.</a:t>
            </a:r>
          </a:p>
          <a:p>
            <a:pPr marL="0" indent="0">
              <a:buNone/>
            </a:pPr>
            <a:r>
              <a:rPr lang="el-GR" sz="2000" b="1" dirty="0"/>
              <a:t>Ανθρωπάκι</a:t>
            </a:r>
            <a:r>
              <a:rPr lang="el-GR" sz="2000" dirty="0"/>
              <a:t>: καθοδηγητής του ΚΚΕ, ο «κακός» σύντροφος.</a:t>
            </a:r>
          </a:p>
          <a:p>
            <a:pPr marL="0" indent="0">
              <a:buNone/>
            </a:pPr>
            <a:r>
              <a:rPr lang="el-GR" sz="2000" b="1" dirty="0" err="1"/>
              <a:t>Ρόζα</a:t>
            </a:r>
            <a:r>
              <a:rPr lang="el-GR" sz="2000" b="1" dirty="0"/>
              <a:t>:</a:t>
            </a:r>
            <a:r>
              <a:rPr lang="el-GR" sz="2000" dirty="0"/>
              <a:t> Εβραία παραδουλεύτρα που προστατεύει την </a:t>
            </a:r>
            <a:r>
              <a:rPr lang="el-GR" sz="2000" dirty="0" err="1"/>
              <a:t>Έμμη</a:t>
            </a:r>
            <a:r>
              <a:rPr lang="el-GR" sz="2000" dirty="0"/>
              <a:t>.</a:t>
            </a:r>
          </a:p>
          <a:p>
            <a:pPr marL="0" indent="0">
              <a:buNone/>
            </a:pPr>
            <a:r>
              <a:rPr lang="el-GR" sz="2000" b="1" dirty="0"/>
              <a:t>Αδάμ: </a:t>
            </a:r>
            <a:r>
              <a:rPr lang="el-GR" sz="2000" dirty="0"/>
              <a:t>διεφθαρμένος Έλληνας</a:t>
            </a:r>
            <a:endParaRPr lang="el-GR" sz="2000" b="1" dirty="0"/>
          </a:p>
          <a:p>
            <a:pPr marL="0" indent="0">
              <a:buNone/>
            </a:pPr>
            <a:endParaRPr lang="el-GR" sz="1600" dirty="0"/>
          </a:p>
          <a:p>
            <a:endParaRPr lang="el-GR" sz="1400" dirty="0"/>
          </a:p>
        </p:txBody>
      </p:sp>
    </p:spTree>
    <p:extLst>
      <p:ext uri="{BB962C8B-B14F-4D97-AF65-F5344CB8AC3E}">
        <p14:creationId xmlns:p14="http://schemas.microsoft.com/office/powerpoint/2010/main" val="3698519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7708"/>
            <a:ext cx="10515600" cy="6499653"/>
          </a:xfrm>
        </p:spPr>
        <p:txBody>
          <a:bodyPr>
            <a:normAutofit fontScale="92500" lnSpcReduction="10000"/>
          </a:bodyPr>
          <a:lstStyle/>
          <a:p>
            <a:pPr marL="0" indent="0" algn="just">
              <a:buNone/>
            </a:pPr>
            <a:r>
              <a:rPr lang="el-GR" dirty="0"/>
              <a:t>4. Κάθε είδους πρόσφυγες από την κατεχόμενη Ευρώπη, εκπρόσωποι της βρετανικής αντικατασκοπίας, κομματικά στελέχη από την Ελλάδα, ντόπιοι όλων των τάξεων, Εβραίοι, Άραβες, </a:t>
            </a:r>
            <a:r>
              <a:rPr lang="el-GR" dirty="0" err="1"/>
              <a:t>Ευρωπαϊοι</a:t>
            </a:r>
            <a:r>
              <a:rPr lang="el-GR" dirty="0"/>
              <a:t>, δρουν και </a:t>
            </a:r>
            <a:r>
              <a:rPr lang="el-GR" dirty="0" err="1"/>
              <a:t>αλληλεπιδρούν</a:t>
            </a:r>
            <a:r>
              <a:rPr lang="el-GR" dirty="0"/>
              <a:t> μέσα σε μια κρίσιμη ιστορική καμπή.</a:t>
            </a:r>
          </a:p>
          <a:p>
            <a:pPr marL="0" indent="0">
              <a:buNone/>
            </a:pPr>
            <a:r>
              <a:rPr lang="el-GR" dirty="0"/>
              <a:t>Η </a:t>
            </a:r>
            <a:r>
              <a:rPr lang="el-GR" b="1" dirty="0"/>
              <a:t>πανσιόν της </a:t>
            </a:r>
            <a:r>
              <a:rPr lang="el-GR" b="1" dirty="0" err="1"/>
              <a:t>φράου</a:t>
            </a:r>
            <a:r>
              <a:rPr lang="el-GR" b="1" dirty="0"/>
              <a:t> Άννας </a:t>
            </a:r>
            <a:r>
              <a:rPr lang="el-GR" dirty="0"/>
              <a:t>είναι μια μικρογραφία αυτού του χαοτικού κόσμου: </a:t>
            </a:r>
            <a:r>
              <a:rPr lang="el-GR" dirty="0">
                <a:solidFill>
                  <a:schemeClr val="accent5">
                    <a:lumMod val="75000"/>
                  </a:schemeClr>
                </a:solidFill>
              </a:rPr>
              <a:t>«Σωστός Πύργος της Βαβέλ. Παιδιά, γριές φαντάροι, προσφυγιά.  […] Κιβωτός του Νώε» (σελ. 21).  </a:t>
            </a:r>
            <a:r>
              <a:rPr lang="el-GR" dirty="0"/>
              <a:t>Πβ. το ποίημα του Σεφέρη «Ιερουσαλήμ, ακυβέρνητη πολιτεία! / Άγνωστες γλώσσες της Βαβέλ, / χωρίς συγγένεια με τη γραμματική / το συναξάρι μήτε το ψαλτήρι».</a:t>
            </a:r>
          </a:p>
          <a:p>
            <a:endParaRPr lang="el-GR" dirty="0"/>
          </a:p>
          <a:p>
            <a:pPr marL="0" indent="0">
              <a:buNone/>
            </a:pPr>
            <a:r>
              <a:rPr lang="el-GR" dirty="0"/>
              <a:t>Η παρέα στην Παλαιστίνη, συγκεντρωμένη στο κηπάκι της πανσιόν, </a:t>
            </a:r>
            <a:r>
              <a:rPr lang="el-GR" dirty="0">
                <a:solidFill>
                  <a:schemeClr val="accent5">
                    <a:lumMod val="75000"/>
                  </a:schemeClr>
                </a:solidFill>
              </a:rPr>
              <a:t>ανακαλεί την </a:t>
            </a:r>
            <a:r>
              <a:rPr lang="el-GR" i="1" dirty="0">
                <a:solidFill>
                  <a:schemeClr val="accent5">
                    <a:lumMod val="75000"/>
                  </a:schemeClr>
                </a:solidFill>
              </a:rPr>
              <a:t>Έρημη Χώρα </a:t>
            </a:r>
            <a:r>
              <a:rPr lang="el-GR" dirty="0">
                <a:solidFill>
                  <a:schemeClr val="accent5">
                    <a:lumMod val="75000"/>
                  </a:schemeClr>
                </a:solidFill>
              </a:rPr>
              <a:t>του Έλιοτ</a:t>
            </a:r>
            <a:r>
              <a:rPr lang="el-GR" dirty="0"/>
              <a:t>, στην πιο σκοτεινή ώρα του πολέμου.  Η Βιεννέζα </a:t>
            </a:r>
            <a:r>
              <a:rPr lang="el-GR" dirty="0" err="1"/>
              <a:t>Έμμη</a:t>
            </a:r>
            <a:r>
              <a:rPr lang="el-GR" dirty="0"/>
              <a:t>, ο </a:t>
            </a:r>
            <a:r>
              <a:rPr lang="el-GR" dirty="0" err="1"/>
              <a:t>Ρον</a:t>
            </a:r>
            <a:r>
              <a:rPr lang="el-GR" dirty="0"/>
              <a:t>, εραστής της Νάνσυ (Εγγλέζοι και οι δυο), ο Μάνος, Έλληνας με καταβολές στην Αλεξάνδρεια και τα Ιεροσόλυμα. </a:t>
            </a:r>
          </a:p>
          <a:p>
            <a:pPr marL="0" indent="0">
              <a:buNone/>
            </a:pPr>
            <a:r>
              <a:rPr lang="el-GR" dirty="0"/>
              <a:t>Όπως είπε αργότερα ο Τσίρκας:</a:t>
            </a:r>
          </a:p>
          <a:p>
            <a:pPr marL="0" indent="0">
              <a:buNone/>
            </a:pPr>
            <a:r>
              <a:rPr lang="el-GR" dirty="0"/>
              <a:t>«…  η συγκίνηση του Έλιοτ για την </a:t>
            </a:r>
            <a:r>
              <a:rPr lang="el-GR" b="1" dirty="0"/>
              <a:t>έρημη χώρα </a:t>
            </a:r>
            <a:r>
              <a:rPr lang="el-GR" dirty="0"/>
              <a:t>της εποχής του μεταγγίζεται σε συγκίνηση των παρόντων στα Ιεροσόλυμα εκείνη την ώρα. Αυτή είναι η αντιστοιχία τους η ιστορική.»</a:t>
            </a:r>
          </a:p>
          <a:p>
            <a:pPr algn="just"/>
            <a:endParaRPr lang="el-GR" dirty="0"/>
          </a:p>
          <a:p>
            <a:pPr marL="0" indent="0">
              <a:buNone/>
            </a:pPr>
            <a:endParaRPr lang="el-GR" dirty="0"/>
          </a:p>
        </p:txBody>
      </p:sp>
    </p:spTree>
    <p:extLst>
      <p:ext uri="{BB962C8B-B14F-4D97-AF65-F5344CB8AC3E}">
        <p14:creationId xmlns:p14="http://schemas.microsoft.com/office/powerpoint/2010/main" val="3052455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8216"/>
          </a:xfrm>
        </p:spPr>
        <p:txBody>
          <a:bodyPr/>
          <a:lstStyle/>
          <a:p>
            <a:pPr algn="ctr"/>
            <a:r>
              <a:rPr lang="el-GR" b="1" i="1" dirty="0"/>
              <a:t>Η </a:t>
            </a:r>
            <a:r>
              <a:rPr lang="en-US" b="1" i="1" dirty="0"/>
              <a:t> </a:t>
            </a:r>
            <a:r>
              <a:rPr lang="el-GR" b="1" i="1" dirty="0"/>
              <a:t>έρημη χώρα</a:t>
            </a:r>
          </a:p>
        </p:txBody>
      </p:sp>
      <p:sp>
        <p:nvSpPr>
          <p:cNvPr id="3" name="Content Placeholder 2"/>
          <p:cNvSpPr>
            <a:spLocks noGrp="1"/>
          </p:cNvSpPr>
          <p:nvPr>
            <p:ph idx="1"/>
          </p:nvPr>
        </p:nvSpPr>
        <p:spPr>
          <a:xfrm>
            <a:off x="838200" y="1367482"/>
            <a:ext cx="10515600" cy="4809482"/>
          </a:xfrm>
        </p:spPr>
        <p:txBody>
          <a:bodyPr>
            <a:normAutofit fontScale="47500" lnSpcReduction="20000"/>
          </a:bodyPr>
          <a:lstStyle/>
          <a:p>
            <a:pPr marL="0" indent="0">
              <a:buNone/>
            </a:pPr>
            <a:r>
              <a:rPr lang="el-GR" dirty="0"/>
              <a:t>Η «Έρημη χώρα» (</a:t>
            </a:r>
            <a:r>
              <a:rPr lang="en-US" i="1" dirty="0"/>
              <a:t>The Wasteland</a:t>
            </a:r>
            <a:r>
              <a:rPr lang="el-GR" dirty="0"/>
              <a:t>, 1922) του T.S. </a:t>
            </a:r>
            <a:r>
              <a:rPr lang="el-GR" dirty="0" err="1"/>
              <a:t>Eliot</a:t>
            </a:r>
            <a:r>
              <a:rPr lang="el-GR" dirty="0"/>
              <a:t> αποτελεί ένα από τα θεμελιακά έργα της παγκόσμιας μοντέρνας ποίησης. Στα ελληνικά εκδόθηκε αρχικά το 1936 σε μετάφραση του Γιώργου Σεφέρη. Η οριστική έκδοση είναι φροντισμένη από τον Γ. Π. Σαββίδη.</a:t>
            </a:r>
          </a:p>
          <a:p>
            <a:pPr marL="0" indent="0">
              <a:buNone/>
            </a:pPr>
            <a:r>
              <a:rPr lang="el-GR" dirty="0"/>
              <a:t>Πρόκειται για μια σύνθεση-σταθμό του μοντερνισμού</a:t>
            </a:r>
            <a:r>
              <a:rPr lang="en-US" dirty="0"/>
              <a:t>, </a:t>
            </a:r>
            <a:r>
              <a:rPr lang="el-GR" dirty="0"/>
              <a:t>όπου ο Έλιοτ αξιοποιεί ένα τεράστιο μυθολογικό και γλωσσικό υλικό, </a:t>
            </a:r>
            <a:r>
              <a:rPr lang="el-GR" dirty="0" err="1"/>
              <a:t>υπανιγμούς</a:t>
            </a:r>
            <a:r>
              <a:rPr lang="el-GR" dirty="0"/>
              <a:t> και </a:t>
            </a:r>
            <a:r>
              <a:rPr lang="el-GR" dirty="0" err="1"/>
              <a:t>κολάζ</a:t>
            </a:r>
            <a:r>
              <a:rPr lang="el-GR" dirty="0"/>
              <a:t>.  Η σύνθεση «περιγράφει ένα βαθύ αίσθημα απογοήτευσης προερχόμενο από τη συλλογική εμπειρία του Πρώτου Παγκοσμίου Πολέμου και από τις προσωπικές ωδίνες του δημιουργού», το οποίο «αντιπροσωπεύει τη γενικότερη κρίση στο δυτικό πολιτισμό», την ερήμωση και την αβεβαιότητα μιας εποχής κρίσης.</a:t>
            </a:r>
          </a:p>
          <a:p>
            <a:r>
              <a:rPr lang="el-GR" dirty="0"/>
              <a:t>«…Ποιος είναι αυτός ο ήχος ψηλά στον αέρα</a:t>
            </a:r>
          </a:p>
          <a:p>
            <a:r>
              <a:rPr lang="el-GR" dirty="0"/>
              <a:t>Μουρμούρισμα μητρικού ολολυγμού</a:t>
            </a:r>
          </a:p>
          <a:p>
            <a:r>
              <a:rPr lang="el-GR" dirty="0"/>
              <a:t>Ποιες είναι αυτές οι κουκουλωμένες ορδές που </a:t>
            </a:r>
            <a:r>
              <a:rPr lang="el-GR" dirty="0" err="1"/>
              <a:t>μερμηγκιάζουν</a:t>
            </a:r>
            <a:endParaRPr lang="el-GR" dirty="0"/>
          </a:p>
          <a:p>
            <a:r>
              <a:rPr lang="el-GR" dirty="0"/>
              <a:t>Πάνω σ’ ατέλειωτους κάμπους, σκοντάφτοντας στη σκασμένη γης</a:t>
            </a:r>
          </a:p>
          <a:p>
            <a:r>
              <a:rPr lang="el-GR" dirty="0"/>
              <a:t>Ζωσμένες από τον ορίζοντα το χαμηλό μονάχα</a:t>
            </a:r>
          </a:p>
          <a:p>
            <a:r>
              <a:rPr lang="el-GR" dirty="0"/>
              <a:t>Ποια είναι η πολιτεία πέρα απ’ τα βουνά</a:t>
            </a:r>
          </a:p>
          <a:p>
            <a:r>
              <a:rPr lang="el-GR" dirty="0"/>
              <a:t>Σκάζει, ξαναγεννιέται, </a:t>
            </a:r>
            <a:r>
              <a:rPr lang="el-GR" dirty="0" err="1"/>
              <a:t>θρουβαλιάζεται</a:t>
            </a:r>
            <a:r>
              <a:rPr lang="el-GR" dirty="0"/>
              <a:t> μες στο μενεξεδένιο αέρα</a:t>
            </a:r>
          </a:p>
          <a:p>
            <a:r>
              <a:rPr lang="el-GR" dirty="0"/>
              <a:t>Πύργοι πέφτουν</a:t>
            </a:r>
          </a:p>
          <a:p>
            <a:r>
              <a:rPr lang="el-GR" b="1" dirty="0">
                <a:solidFill>
                  <a:srgbClr val="7030A0"/>
                </a:solidFill>
              </a:rPr>
              <a:t>Ιερουσαλήμ Αθήνα </a:t>
            </a:r>
            <a:r>
              <a:rPr lang="el-GR" b="1" dirty="0" err="1">
                <a:solidFill>
                  <a:srgbClr val="7030A0"/>
                </a:solidFill>
              </a:rPr>
              <a:t>Αλεξάντρεια</a:t>
            </a:r>
            <a:endParaRPr lang="el-GR" b="1" dirty="0">
              <a:solidFill>
                <a:srgbClr val="7030A0"/>
              </a:solidFill>
            </a:endParaRPr>
          </a:p>
          <a:p>
            <a:r>
              <a:rPr lang="el-GR" b="1" dirty="0">
                <a:solidFill>
                  <a:srgbClr val="7030A0"/>
                </a:solidFill>
              </a:rPr>
              <a:t>Βιέννη </a:t>
            </a:r>
            <a:r>
              <a:rPr lang="el-GR" b="1" dirty="0" err="1">
                <a:solidFill>
                  <a:srgbClr val="7030A0"/>
                </a:solidFill>
              </a:rPr>
              <a:t>Λόντρα</a:t>
            </a:r>
            <a:endParaRPr lang="el-GR" b="1" dirty="0">
              <a:solidFill>
                <a:srgbClr val="7030A0"/>
              </a:solidFill>
            </a:endParaRPr>
          </a:p>
          <a:p>
            <a:r>
              <a:rPr lang="el-GR" b="1" dirty="0">
                <a:solidFill>
                  <a:srgbClr val="7030A0"/>
                </a:solidFill>
              </a:rPr>
              <a:t>Ανύπαρχτες…»</a:t>
            </a:r>
          </a:p>
          <a:p>
            <a:endParaRPr lang="el-GR" b="1" dirty="0">
              <a:solidFill>
                <a:srgbClr val="7030A0"/>
              </a:solidFill>
            </a:endParaRPr>
          </a:p>
          <a:p>
            <a:pPr marL="0" indent="0">
              <a:buNone/>
            </a:pPr>
            <a:r>
              <a:rPr lang="el-GR" b="1" dirty="0">
                <a:solidFill>
                  <a:schemeClr val="accent1"/>
                </a:solidFill>
              </a:rPr>
              <a:t>Πηγή: </a:t>
            </a:r>
            <a:r>
              <a:rPr lang="en-US" dirty="0">
                <a:solidFill>
                  <a:schemeClr val="accent1"/>
                </a:solidFill>
                <a:hlinkClick r:id="rId2"/>
              </a:rPr>
              <a:t>https://www.toperiodiko.gr/%CF%80%CF%81%CE%B9%CE%BD-%CF%84%CE%B7-%CE%BB%CE%B5%CF%85%CE%BA%CE%AE-%CF%83%CE%B5%CE%BB%CE%AF%CE%B4%CE%B1-%CE%B7-%CE%AD%CF%81%CE%B7%CE%BC%CE%B7-%CF%87%CF%8E%CF%81%CE%B1-%CF%84%CE%BF%CF%85-%CF%84/#.XoEMdIgzaUk</a:t>
            </a:r>
            <a:endParaRPr lang="el-GR" b="1" dirty="0">
              <a:solidFill>
                <a:schemeClr val="accent1"/>
              </a:solidFill>
            </a:endParaRPr>
          </a:p>
          <a:p>
            <a:pPr marL="0" indent="0">
              <a:buNone/>
            </a:pPr>
            <a:endParaRPr lang="el-GR" dirty="0"/>
          </a:p>
        </p:txBody>
      </p:sp>
    </p:spTree>
    <p:extLst>
      <p:ext uri="{BB962C8B-B14F-4D97-AF65-F5344CB8AC3E}">
        <p14:creationId xmlns:p14="http://schemas.microsoft.com/office/powerpoint/2010/main" val="3326807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i="1" dirty="0"/>
              <a:t>Διακείμενα</a:t>
            </a:r>
            <a:endParaRPr lang="el-GR" dirty="0"/>
          </a:p>
        </p:txBody>
      </p:sp>
      <p:sp>
        <p:nvSpPr>
          <p:cNvPr id="3" name="Content Placeholder 2"/>
          <p:cNvSpPr>
            <a:spLocks noGrp="1"/>
          </p:cNvSpPr>
          <p:nvPr>
            <p:ph idx="1"/>
          </p:nvPr>
        </p:nvSpPr>
        <p:spPr>
          <a:xfrm>
            <a:off x="838200" y="2768957"/>
            <a:ext cx="10515600" cy="3408005"/>
          </a:xfrm>
        </p:spPr>
        <p:txBody>
          <a:bodyPr/>
          <a:lstStyle/>
          <a:p>
            <a:r>
              <a:rPr lang="el-GR" dirty="0"/>
              <a:t>Σ. 41 «Έχει μερικά από τα οχτώ χαρίσματα που κατά το φίλο μας τον </a:t>
            </a:r>
            <a:r>
              <a:rPr lang="el-GR" dirty="0" err="1"/>
              <a:t>μίστερ</a:t>
            </a:r>
            <a:r>
              <a:rPr lang="el-GR" dirty="0"/>
              <a:t> Έλιοτ κάνουν τον ουμανιστή», κ.ά.</a:t>
            </a:r>
          </a:p>
        </p:txBody>
      </p:sp>
    </p:spTree>
    <p:extLst>
      <p:ext uri="{BB962C8B-B14F-4D97-AF65-F5344CB8AC3E}">
        <p14:creationId xmlns:p14="http://schemas.microsoft.com/office/powerpoint/2010/main" val="77533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rgbClr val="7030A0"/>
                </a:solidFill>
              </a:rPr>
              <a:t>Ερώτηση 3</a:t>
            </a:r>
          </a:p>
        </p:txBody>
      </p:sp>
      <p:sp>
        <p:nvSpPr>
          <p:cNvPr id="3" name="Content Placeholder 2"/>
          <p:cNvSpPr>
            <a:spLocks noGrp="1"/>
          </p:cNvSpPr>
          <p:nvPr>
            <p:ph idx="1"/>
          </p:nvPr>
        </p:nvSpPr>
        <p:spPr/>
        <p:txBody>
          <a:bodyPr>
            <a:normAutofit/>
          </a:bodyPr>
          <a:lstStyle/>
          <a:p>
            <a:pPr algn="ctr"/>
            <a:r>
              <a:rPr lang="el-GR" sz="4000" b="1" i="1" dirty="0">
                <a:solidFill>
                  <a:srgbClr val="7030A0"/>
                </a:solidFill>
              </a:rPr>
              <a:t>Τι είναι η «Λέσχη»; </a:t>
            </a:r>
          </a:p>
          <a:p>
            <a:pPr marL="0" indent="0" algn="ctr">
              <a:buNone/>
            </a:pPr>
            <a:r>
              <a:rPr lang="el-GR" sz="4000" b="1" i="1" dirty="0">
                <a:solidFill>
                  <a:srgbClr val="7030A0"/>
                </a:solidFill>
              </a:rPr>
              <a:t> </a:t>
            </a:r>
          </a:p>
          <a:p>
            <a:pPr algn="ctr"/>
            <a:r>
              <a:rPr lang="el-GR" sz="4000" b="1" i="1" dirty="0">
                <a:solidFill>
                  <a:srgbClr val="7030A0"/>
                </a:solidFill>
              </a:rPr>
              <a:t>Πώς ερμηνεύεται; </a:t>
            </a:r>
          </a:p>
        </p:txBody>
      </p:sp>
    </p:spTree>
    <p:extLst>
      <p:ext uri="{BB962C8B-B14F-4D97-AF65-F5344CB8AC3E}">
        <p14:creationId xmlns:p14="http://schemas.microsoft.com/office/powerpoint/2010/main" val="26137055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r>
              <a:rPr lang="el-GR" dirty="0"/>
              <a:t>Πηγές:</a:t>
            </a:r>
          </a:p>
        </p:txBody>
      </p:sp>
      <p:sp>
        <p:nvSpPr>
          <p:cNvPr id="3" name="Content Placeholder 2"/>
          <p:cNvSpPr>
            <a:spLocks noGrp="1"/>
          </p:cNvSpPr>
          <p:nvPr>
            <p:ph idx="1"/>
          </p:nvPr>
        </p:nvSpPr>
        <p:spPr>
          <a:xfrm>
            <a:off x="838200" y="991674"/>
            <a:ext cx="10515600" cy="5185289"/>
          </a:xfrm>
        </p:spPr>
        <p:txBody>
          <a:bodyPr>
            <a:normAutofit lnSpcReduction="10000"/>
          </a:bodyPr>
          <a:lstStyle/>
          <a:p>
            <a:pPr marL="457200" indent="-457200">
              <a:buFont typeface="+mj-lt"/>
              <a:buAutoNum type="arabicPeriod"/>
            </a:pPr>
            <a:r>
              <a:rPr lang="el-GR" sz="2400" dirty="0" err="1"/>
              <a:t>Προκοπάκη</a:t>
            </a:r>
            <a:r>
              <a:rPr lang="el-GR" sz="2400" dirty="0"/>
              <a:t> Χρύσα, «Ακυβέρνητες Πολιτείες: η Ιστορία στο εργαστήρι του μυθιστοριογράφου» στο Επιστημονικό Συμπόσιο </a:t>
            </a:r>
            <a:r>
              <a:rPr lang="el-GR" sz="2400" i="1" dirty="0"/>
              <a:t>Ιστορική Πραγματικότητα και Νεοελληνική Πεζογραφία (1945-1995), </a:t>
            </a:r>
            <a:r>
              <a:rPr lang="el-GR" sz="2400" dirty="0"/>
              <a:t>σελ. 307-325.</a:t>
            </a:r>
          </a:p>
          <a:p>
            <a:pPr marL="457200" indent="-457200" fontAlgn="t">
              <a:lnSpc>
                <a:spcPct val="100000"/>
              </a:lnSpc>
              <a:spcBef>
                <a:spcPts val="0"/>
              </a:spcBef>
              <a:buFont typeface="+mj-lt"/>
              <a:buAutoNum type="arabicPeriod"/>
              <a:defRPr/>
            </a:pPr>
            <a:r>
              <a:rPr lang="el-GR" sz="2400" dirty="0" err="1"/>
              <a:t>Νάτσινα</a:t>
            </a:r>
            <a:r>
              <a:rPr lang="el-GR" sz="2400" dirty="0"/>
              <a:t> Αναστασία, Καστρινάκη Αγγέλα, </a:t>
            </a:r>
            <a:r>
              <a:rPr lang="el-GR" sz="2400" dirty="0" err="1"/>
              <a:t>Δημητρακάκης</a:t>
            </a:r>
            <a:r>
              <a:rPr lang="el-GR" sz="2400" dirty="0"/>
              <a:t> Ιωάννης &amp; </a:t>
            </a:r>
            <a:r>
              <a:rPr lang="el-GR" sz="2400" dirty="0" err="1"/>
              <a:t>Δασκαλά</a:t>
            </a:r>
            <a:r>
              <a:rPr lang="el-GR" sz="2400" dirty="0"/>
              <a:t>, Ευαγγελία</a:t>
            </a:r>
            <a:r>
              <a:rPr lang="el-GR" sz="2400" i="1" dirty="0"/>
              <a:t>, </a:t>
            </a:r>
            <a:r>
              <a:rPr lang="el-GR" sz="2400" i="1" u="none" strike="noStrike" dirty="0">
                <a:effectLst/>
              </a:rPr>
              <a:t>Η πεζογραφία στη μακρά</a:t>
            </a:r>
            <a:r>
              <a:rPr lang="el-GR" sz="2400" i="1" u="none" strike="noStrike" baseline="0" dirty="0">
                <a:effectLst/>
              </a:rPr>
              <a:t> </a:t>
            </a:r>
            <a:r>
              <a:rPr lang="el-GR" sz="2400" i="1" u="none" strike="noStrike" dirty="0">
                <a:effectLst/>
              </a:rPr>
              <a:t>δεκαετία του 1960 </a:t>
            </a:r>
            <a:r>
              <a:rPr lang="en-US" sz="2400" dirty="0">
                <a:hlinkClick r:id="rId2"/>
              </a:rPr>
              <a:t>https://repository.kallipos.gr/handle/11419/2197</a:t>
            </a:r>
            <a:endParaRPr lang="el-GR" sz="2400" dirty="0"/>
          </a:p>
          <a:p>
            <a:pPr marL="457200" indent="-457200">
              <a:buFont typeface="+mj-lt"/>
              <a:buAutoNum type="arabicPeriod"/>
            </a:pPr>
            <a:r>
              <a:rPr lang="el-GR" sz="2400" dirty="0"/>
              <a:t>Αργυρίου Αλέξανδρος, «Στρατής Τσίρκας: Παρουσίαση – Ανθολόγηση», στη σειρά </a:t>
            </a:r>
            <a:r>
              <a:rPr lang="el-GR" sz="2400" i="1" dirty="0"/>
              <a:t>Η μεταπολεμική πεζογραφία</a:t>
            </a:r>
            <a:r>
              <a:rPr lang="el-GR" sz="2400" dirty="0"/>
              <a:t>, </a:t>
            </a:r>
            <a:r>
              <a:rPr lang="el-GR" sz="2400" dirty="0" err="1"/>
              <a:t>Σοκόλης</a:t>
            </a:r>
            <a:r>
              <a:rPr lang="el-GR" sz="2400" dirty="0"/>
              <a:t>, Αθήνα 1988, 290-333.</a:t>
            </a:r>
          </a:p>
          <a:p>
            <a:pPr marL="457200" indent="-457200">
              <a:buFont typeface="+mj-lt"/>
              <a:buAutoNum type="arabicPeriod"/>
            </a:pPr>
            <a:r>
              <a:rPr lang="el-GR" sz="2400" dirty="0"/>
              <a:t>Παπαθεοδώρου Γιάννης, «Διανόηση και κομματική στράτευση. Ο Μάνος Σιμωνίδης στις </a:t>
            </a:r>
            <a:r>
              <a:rPr lang="el-GR" sz="2400" i="1" dirty="0"/>
              <a:t>Ακυβέρνητες πολιτείες </a:t>
            </a:r>
            <a:r>
              <a:rPr lang="el-GR" sz="2400" dirty="0"/>
              <a:t>του Στρατή Τσίρκα», </a:t>
            </a:r>
            <a:r>
              <a:rPr lang="el-GR" sz="2400" i="1" dirty="0"/>
              <a:t>Νέα Εστία</a:t>
            </a:r>
            <a:r>
              <a:rPr lang="el-GR" sz="2400" dirty="0"/>
              <a:t>, αφιέρωμα στο </a:t>
            </a:r>
            <a:r>
              <a:rPr lang="el-GR" sz="2400" i="1" dirty="0"/>
              <a:t>Λογοτεχνία και αριστερά 1940-1980</a:t>
            </a:r>
            <a:r>
              <a:rPr lang="el-GR" sz="2400" dirty="0"/>
              <a:t>, </a:t>
            </a:r>
            <a:r>
              <a:rPr lang="el-GR" sz="2400" dirty="0" err="1"/>
              <a:t>τχ</a:t>
            </a:r>
            <a:r>
              <a:rPr lang="el-GR" sz="2400" dirty="0"/>
              <a:t>. 1743 (Μάρτιος 2002) 367-386.</a:t>
            </a:r>
          </a:p>
          <a:p>
            <a:pPr marL="457200" indent="-457200">
              <a:buFont typeface="+mj-lt"/>
              <a:buAutoNum type="arabicPeriod"/>
            </a:pPr>
            <a:r>
              <a:rPr lang="el-GR" sz="2400" dirty="0"/>
              <a:t>Αποσπάσματα κριτικών για τις Ακυβέρνητες Πολιτείες στο </a:t>
            </a:r>
            <a:r>
              <a:rPr lang="en-US" sz="2400" dirty="0">
                <a:hlinkClick r:id="rId3"/>
              </a:rPr>
              <a:t>http://tsirkas.ekebi.gr/kritikes2.asp</a:t>
            </a:r>
            <a:endParaRPr lang="el-GR" sz="2400" dirty="0"/>
          </a:p>
          <a:p>
            <a:endParaRPr lang="el-GR" sz="2400" dirty="0"/>
          </a:p>
        </p:txBody>
      </p:sp>
    </p:spTree>
    <p:extLst>
      <p:ext uri="{BB962C8B-B14F-4D97-AF65-F5344CB8AC3E}">
        <p14:creationId xmlns:p14="http://schemas.microsoft.com/office/powerpoint/2010/main" val="2879306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8">
            <a:extLst>
              <a:ext uri="{FF2B5EF4-FFF2-40B4-BE49-F238E27FC236}">
                <a16:creationId xmlns:a16="http://schemas.microsoft.com/office/drawing/2014/main" id="{5964CBE2-084A-47DF-A704-CF5F6217B5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3F64823-B9BC-4064-8E1A-E463467745C5}"/>
              </a:ext>
            </a:extLst>
          </p:cNvPr>
          <p:cNvSpPr>
            <a:spLocks noGrp="1"/>
          </p:cNvSpPr>
          <p:nvPr>
            <p:ph type="title"/>
          </p:nvPr>
        </p:nvSpPr>
        <p:spPr>
          <a:xfrm>
            <a:off x="838199" y="1174819"/>
            <a:ext cx="4826795" cy="2858363"/>
          </a:xfrm>
        </p:spPr>
        <p:txBody>
          <a:bodyPr vert="horz" lIns="91440" tIns="45720" rIns="91440" bIns="45720" rtlCol="0" anchor="b">
            <a:normAutofit/>
          </a:bodyPr>
          <a:lstStyle/>
          <a:p>
            <a:r>
              <a:rPr lang="en-US" sz="4000" b="1">
                <a:solidFill>
                  <a:schemeClr val="bg1"/>
                </a:solidFill>
              </a:rPr>
              <a:t>Μάνος Σιμωνίδης: Η αντινογραφία ενός χαρακτήρα.</a:t>
            </a:r>
            <a:br>
              <a:rPr lang="en-US" sz="4000" b="1">
                <a:solidFill>
                  <a:schemeClr val="bg1"/>
                </a:solidFill>
              </a:rPr>
            </a:br>
            <a:r>
              <a:rPr lang="en-US" sz="4000" b="1">
                <a:solidFill>
                  <a:schemeClr val="bg1"/>
                </a:solidFill>
              </a:rPr>
              <a:t>α) Εξωτερική εμφάνιση</a:t>
            </a:r>
          </a:p>
        </p:txBody>
      </p:sp>
      <p:pic>
        <p:nvPicPr>
          <p:cNvPr id="12" name="Εικόνα 11" descr="Εικόνα που περιέχει ρουχισμός, άτομο, κτίριο, εξωτερικός χώρος/ύπαιθρος&#10;&#10;Περιγραφή που δημιουργήθηκε αυτόματα">
            <a:extLst>
              <a:ext uri="{FF2B5EF4-FFF2-40B4-BE49-F238E27FC236}">
                <a16:creationId xmlns:a16="http://schemas.microsoft.com/office/drawing/2014/main" id="{F2E738F0-1DAD-EA35-CF4D-00C7CB0BDFAA}"/>
              </a:ext>
            </a:extLst>
          </p:cNvPr>
          <p:cNvPicPr>
            <a:picLocks noChangeAspect="1"/>
          </p:cNvPicPr>
          <p:nvPr/>
        </p:nvPicPr>
        <p:blipFill rotWithShape="1">
          <a:blip r:embed="rId2">
            <a:extLst>
              <a:ext uri="{28A0092B-C50C-407E-A947-70E740481C1C}">
                <a14:useLocalDpi xmlns:a14="http://schemas.microsoft.com/office/drawing/2010/main" val="0"/>
              </a:ext>
            </a:extLst>
          </a:blip>
          <a:srcRect t="28344"/>
          <a:stretch/>
        </p:blipFill>
        <p:spPr>
          <a:xfrm>
            <a:off x="6096000" y="841375"/>
            <a:ext cx="5260975" cy="4707593"/>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effectLst>
            <a:outerShdw blurRad="381000" dist="152400" dir="5400000" algn="t" rotWithShape="0">
              <a:prstClr val="black">
                <a:alpha val="10000"/>
              </a:prstClr>
            </a:outerShdw>
          </a:effectLst>
        </p:spPr>
      </p:pic>
      <p:sp>
        <p:nvSpPr>
          <p:cNvPr id="18" name="Freeform: Shape 20">
            <a:extLst>
              <a:ext uri="{FF2B5EF4-FFF2-40B4-BE49-F238E27FC236}">
                <a16:creationId xmlns:a16="http://schemas.microsoft.com/office/drawing/2014/main" id="{686A5CBB-E03B-4019-8BCD-78975D39E4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94993204-9792-4E61-A83C-73D4379E2B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AutoShape 8" descr="Ακυβέρνητες πολιτείες» με το Αθηνόραμα Club - Athinorama.gr">
            <a:extLst>
              <a:ext uri="{FF2B5EF4-FFF2-40B4-BE49-F238E27FC236}">
                <a16:creationId xmlns:a16="http://schemas.microsoft.com/office/drawing/2014/main" id="{28E51B8E-2AAE-2AF0-0782-7AC097607AA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739002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DEE32-E1C2-4E55-A057-1EEBB9064D31}"/>
              </a:ext>
            </a:extLst>
          </p:cNvPr>
          <p:cNvSpPr>
            <a:spLocks noGrp="1"/>
          </p:cNvSpPr>
          <p:nvPr>
            <p:ph type="ctrTitle"/>
          </p:nvPr>
        </p:nvSpPr>
        <p:spPr>
          <a:xfrm>
            <a:off x="643467" y="816638"/>
            <a:ext cx="3367359" cy="5224724"/>
          </a:xfrm>
        </p:spPr>
        <p:txBody>
          <a:bodyPr vert="horz" lIns="91440" tIns="45720" rIns="91440" bIns="45720" rtlCol="0" anchor="ctr">
            <a:normAutofit/>
          </a:bodyPr>
          <a:lstStyle/>
          <a:p>
            <a:pPr lvl="0"/>
            <a:r>
              <a:rPr lang="el-GR" sz="3500" b="1" dirty="0">
                <a:solidFill>
                  <a:srgbClr val="2670A0"/>
                </a:solidFill>
              </a:rPr>
              <a:t>α)</a:t>
            </a:r>
            <a:r>
              <a:rPr lang="en-US" sz="3500" b="1" dirty="0">
                <a:solidFill>
                  <a:srgbClr val="2670A0"/>
                </a:solidFill>
              </a:rPr>
              <a:t> ο Μάνος φοράει τα πολιτικά </a:t>
            </a:r>
            <a:r>
              <a:rPr lang="en-US" sz="3500" b="1" dirty="0" err="1">
                <a:solidFill>
                  <a:srgbClr val="2670A0"/>
                </a:solidFill>
              </a:rPr>
              <a:t>του</a:t>
            </a:r>
            <a:r>
              <a:rPr lang="en-US" sz="3500" b="1" dirty="0">
                <a:solidFill>
                  <a:srgbClr val="2670A0"/>
                </a:solidFill>
              </a:rPr>
              <a:t> </a:t>
            </a:r>
            <a:r>
              <a:rPr lang="en-US" sz="3500" b="1" dirty="0" err="1">
                <a:solidFill>
                  <a:srgbClr val="2670A0"/>
                </a:solidFill>
              </a:rPr>
              <a:t>ρούχ</a:t>
            </a:r>
            <a:r>
              <a:rPr lang="en-US" sz="3500" b="1" dirty="0">
                <a:solidFill>
                  <a:srgbClr val="2670A0"/>
                </a:solidFill>
              </a:rPr>
              <a:t>α</a:t>
            </a:r>
            <a:br>
              <a:rPr lang="en-US" sz="3600" b="1" u="sng" dirty="0"/>
            </a:br>
            <a:endParaRPr lang="en-US" sz="3600" dirty="0"/>
          </a:p>
        </p:txBody>
      </p:sp>
      <p:sp>
        <p:nvSpPr>
          <p:cNvPr id="3" name="Υπότιτλος 2">
            <a:extLst>
              <a:ext uri="{FF2B5EF4-FFF2-40B4-BE49-F238E27FC236}">
                <a16:creationId xmlns:a16="http://schemas.microsoft.com/office/drawing/2014/main" id="{A36D576E-E54E-423A-B069-3AC8AEC34C8B}"/>
              </a:ext>
            </a:extLst>
          </p:cNvPr>
          <p:cNvSpPr>
            <a:spLocks noGrp="1"/>
          </p:cNvSpPr>
          <p:nvPr>
            <p:ph type="subTitle" idx="1"/>
          </p:nvPr>
        </p:nvSpPr>
        <p:spPr>
          <a:xfrm>
            <a:off x="4355742" y="218050"/>
            <a:ext cx="5340012" cy="6639950"/>
          </a:xfrm>
        </p:spPr>
        <p:txBody>
          <a:bodyPr vert="horz" lIns="91440" tIns="45720" rIns="91440" bIns="45720" rtlCol="0" anchor="ctr">
            <a:normAutofit/>
          </a:bodyPr>
          <a:lstStyle/>
          <a:p>
            <a:pPr marL="342900" lvl="0" indent="-342900" algn="l">
              <a:buFont typeface="Wingdings 3" charset="2"/>
              <a:buChar char=""/>
            </a:pPr>
            <a:r>
              <a:rPr lang="en-US" sz="2200" b="1" dirty="0" err="1">
                <a:solidFill>
                  <a:schemeClr val="accent2"/>
                </a:solidFill>
              </a:rPr>
              <a:t>Αρχή</a:t>
            </a:r>
            <a:r>
              <a:rPr lang="en-US" sz="2200" b="1" dirty="0">
                <a:solidFill>
                  <a:schemeClr val="accent2"/>
                </a:solidFill>
              </a:rPr>
              <a:t> </a:t>
            </a:r>
            <a:r>
              <a:rPr lang="en-US" sz="2200" b="1" dirty="0" err="1">
                <a:solidFill>
                  <a:schemeClr val="accent2"/>
                </a:solidFill>
              </a:rPr>
              <a:t>του</a:t>
            </a:r>
            <a:r>
              <a:rPr lang="en-US" sz="2200" b="1" dirty="0">
                <a:solidFill>
                  <a:schemeClr val="accent2"/>
                </a:solidFill>
              </a:rPr>
              <a:t> βιβ</a:t>
            </a:r>
            <a:r>
              <a:rPr lang="en-US" sz="2200" b="1" dirty="0" err="1">
                <a:solidFill>
                  <a:schemeClr val="accent2"/>
                </a:solidFill>
              </a:rPr>
              <a:t>λίου</a:t>
            </a:r>
            <a:r>
              <a:rPr lang="el-GR" sz="2200" dirty="0">
                <a:solidFill>
                  <a:schemeClr val="accent2"/>
                </a:solidFill>
              </a:rPr>
              <a:t>:</a:t>
            </a:r>
            <a:endParaRPr lang="en-US" sz="2200" b="1" dirty="0">
              <a:solidFill>
                <a:schemeClr val="accent2"/>
              </a:solidFill>
            </a:endParaRPr>
          </a:p>
          <a:p>
            <a:pPr marL="285750" lvl="0" indent="-285750" algn="l">
              <a:buFont typeface="Wingdings 3" charset="2"/>
              <a:buChar char=""/>
            </a:pPr>
            <a:r>
              <a:rPr lang="en-US" sz="2200" b="1" dirty="0">
                <a:solidFill>
                  <a:schemeClr val="tx1">
                    <a:lumMod val="75000"/>
                    <a:lumOff val="25000"/>
                  </a:schemeClr>
                </a:solidFill>
              </a:rPr>
              <a:t>Απ</a:t>
            </a:r>
            <a:r>
              <a:rPr lang="en-US" sz="2200" b="1" dirty="0" err="1">
                <a:solidFill>
                  <a:schemeClr val="tx1">
                    <a:lumMod val="75000"/>
                    <a:lumOff val="25000"/>
                  </a:schemeClr>
                </a:solidFill>
              </a:rPr>
              <a:t>οχή</a:t>
            </a:r>
            <a:r>
              <a:rPr lang="en-US" sz="2200" b="1" dirty="0">
                <a:solidFill>
                  <a:schemeClr val="tx1">
                    <a:lumMod val="75000"/>
                    <a:lumOff val="25000"/>
                  </a:schemeClr>
                </a:solidFill>
              </a:rPr>
              <a:t> από </a:t>
            </a:r>
            <a:r>
              <a:rPr lang="en-US" sz="2200" b="1" dirty="0" err="1">
                <a:solidFill>
                  <a:schemeClr val="tx1">
                    <a:lumMod val="75000"/>
                    <a:lumOff val="25000"/>
                  </a:schemeClr>
                </a:solidFill>
              </a:rPr>
              <a:t>την</a:t>
            </a:r>
            <a:r>
              <a:rPr lang="en-US" sz="2200" b="1" dirty="0">
                <a:solidFill>
                  <a:schemeClr val="tx1">
                    <a:lumMod val="75000"/>
                    <a:lumOff val="25000"/>
                  </a:schemeClr>
                </a:solidFill>
              </a:rPr>
              <a:t> </a:t>
            </a:r>
            <a:r>
              <a:rPr lang="en-US" sz="2200" b="1" dirty="0" err="1">
                <a:solidFill>
                  <a:schemeClr val="tx1">
                    <a:lumMod val="75000"/>
                    <a:lumOff val="25000"/>
                  </a:schemeClr>
                </a:solidFill>
              </a:rPr>
              <a:t>ενεργό</a:t>
            </a:r>
            <a:r>
              <a:rPr lang="en-US" sz="2200" b="1" dirty="0">
                <a:solidFill>
                  <a:schemeClr val="tx1">
                    <a:lumMod val="75000"/>
                    <a:lumOff val="25000"/>
                  </a:schemeClr>
                </a:solidFill>
              </a:rPr>
              <a:t> π</a:t>
            </a:r>
            <a:r>
              <a:rPr lang="en-US" sz="2200" b="1" dirty="0" err="1">
                <a:solidFill>
                  <a:schemeClr val="tx1">
                    <a:lumMod val="75000"/>
                    <a:lumOff val="25000"/>
                  </a:schemeClr>
                </a:solidFill>
              </a:rPr>
              <a:t>ολιτική</a:t>
            </a:r>
            <a:r>
              <a:rPr lang="en-US" sz="2200" b="1" dirty="0">
                <a:solidFill>
                  <a:schemeClr val="tx1">
                    <a:lumMod val="75000"/>
                    <a:lumOff val="25000"/>
                  </a:schemeClr>
                </a:solidFill>
              </a:rPr>
              <a:t> </a:t>
            </a:r>
            <a:r>
              <a:rPr lang="en-US" sz="2200" b="1" dirty="0" err="1">
                <a:solidFill>
                  <a:schemeClr val="tx1">
                    <a:lumMod val="75000"/>
                    <a:lumOff val="25000"/>
                  </a:schemeClr>
                </a:solidFill>
              </a:rPr>
              <a:t>δράση</a:t>
            </a:r>
            <a:r>
              <a:rPr lang="en-US" sz="2200" b="1" dirty="0">
                <a:solidFill>
                  <a:schemeClr val="tx1">
                    <a:lumMod val="75000"/>
                    <a:lumOff val="25000"/>
                  </a:schemeClr>
                </a:solidFill>
              </a:rPr>
              <a:t> (</a:t>
            </a:r>
            <a:r>
              <a:rPr lang="en-US" sz="2200" dirty="0" err="1">
                <a:solidFill>
                  <a:schemeClr val="tx1">
                    <a:lumMod val="75000"/>
                    <a:lumOff val="25000"/>
                  </a:schemeClr>
                </a:solidFill>
              </a:rPr>
              <a:t>σε</a:t>
            </a:r>
            <a:r>
              <a:rPr lang="en-US" sz="2200" dirty="0">
                <a:solidFill>
                  <a:schemeClr val="tx1">
                    <a:lumMod val="75000"/>
                    <a:lumOff val="25000"/>
                  </a:schemeClr>
                </a:solidFill>
              </a:rPr>
              <a:t> επίπ</a:t>
            </a:r>
            <a:r>
              <a:rPr lang="en-US" sz="2200" dirty="0" err="1">
                <a:solidFill>
                  <a:schemeClr val="tx1">
                    <a:lumMod val="75000"/>
                    <a:lumOff val="25000"/>
                  </a:schemeClr>
                </a:solidFill>
              </a:rPr>
              <a:t>εδο</a:t>
            </a:r>
            <a:r>
              <a:rPr lang="en-US" sz="2200" dirty="0">
                <a:solidFill>
                  <a:schemeClr val="tx1">
                    <a:lumMod val="75000"/>
                    <a:lumOff val="25000"/>
                  </a:schemeClr>
                </a:solidFill>
              </a:rPr>
              <a:t> π</a:t>
            </a:r>
            <a:r>
              <a:rPr lang="en-US" sz="2200" dirty="0" err="1">
                <a:solidFill>
                  <a:schemeClr val="tx1">
                    <a:lumMod val="75000"/>
                    <a:lumOff val="25000"/>
                  </a:schemeClr>
                </a:solidFill>
              </a:rPr>
              <a:t>ράξης</a:t>
            </a:r>
            <a:r>
              <a:rPr lang="en-US" sz="2200" dirty="0">
                <a:solidFill>
                  <a:schemeClr val="tx1">
                    <a:lumMod val="75000"/>
                    <a:lumOff val="25000"/>
                  </a:schemeClr>
                </a:solidFill>
              </a:rPr>
              <a:t> και </a:t>
            </a:r>
            <a:r>
              <a:rPr lang="en-US" sz="2200" dirty="0" err="1">
                <a:solidFill>
                  <a:schemeClr val="tx1">
                    <a:lumMod val="75000"/>
                    <a:lumOff val="25000"/>
                  </a:schemeClr>
                </a:solidFill>
              </a:rPr>
              <a:t>σκέψης</a:t>
            </a:r>
            <a:r>
              <a:rPr lang="en-US" sz="2200" dirty="0">
                <a:solidFill>
                  <a:schemeClr val="tx1">
                    <a:lumMod val="75000"/>
                    <a:lumOff val="25000"/>
                  </a:schemeClr>
                </a:solidFill>
              </a:rPr>
              <a:t>)</a:t>
            </a:r>
            <a:r>
              <a:rPr lang="el-GR" sz="2200" dirty="0">
                <a:solidFill>
                  <a:schemeClr val="tx1">
                    <a:lumMod val="75000"/>
                    <a:lumOff val="25000"/>
                  </a:schemeClr>
                </a:solidFill>
              </a:rPr>
              <a:t> καθώς αρνείται την αδιαλλαξία του Ανθρωπάκι</a:t>
            </a:r>
            <a:r>
              <a:rPr lang="en-US" sz="2200" dirty="0">
                <a:solidFill>
                  <a:schemeClr val="tx1">
                    <a:lumMod val="75000"/>
                    <a:lumOff val="25000"/>
                  </a:schemeClr>
                </a:solidFill>
              </a:rPr>
              <a:t>. </a:t>
            </a:r>
          </a:p>
          <a:p>
            <a:pPr marL="285750" lvl="0" indent="-285750" algn="l">
              <a:buFont typeface="Wingdings 3" charset="2"/>
              <a:buChar char=""/>
            </a:pPr>
            <a:r>
              <a:rPr lang="en-US" sz="2200" b="1" dirty="0">
                <a:solidFill>
                  <a:schemeClr val="tx1">
                    <a:lumMod val="75000"/>
                    <a:lumOff val="25000"/>
                  </a:schemeClr>
                </a:solidFill>
              </a:rPr>
              <a:t>Απ</a:t>
            </a:r>
            <a:r>
              <a:rPr lang="en-US" sz="2200" b="1" dirty="0" err="1">
                <a:solidFill>
                  <a:schemeClr val="tx1">
                    <a:lumMod val="75000"/>
                    <a:lumOff val="25000"/>
                  </a:schemeClr>
                </a:solidFill>
              </a:rPr>
              <a:t>ομόνωση</a:t>
            </a:r>
            <a:r>
              <a:rPr lang="en-US" sz="2200" dirty="0">
                <a:solidFill>
                  <a:schemeClr val="tx1">
                    <a:lumMod val="75000"/>
                    <a:lumOff val="25000"/>
                  </a:schemeClr>
                </a:solidFill>
              </a:rPr>
              <a:t> και </a:t>
            </a:r>
            <a:r>
              <a:rPr lang="en-US" sz="2200" b="1" dirty="0" err="1">
                <a:solidFill>
                  <a:schemeClr val="tx1">
                    <a:lumMod val="75000"/>
                    <a:lumOff val="25000"/>
                  </a:schemeClr>
                </a:solidFill>
              </a:rPr>
              <a:t>μον</a:t>
            </a:r>
            <a:r>
              <a:rPr lang="en-US" sz="2200" b="1" dirty="0">
                <a:solidFill>
                  <a:schemeClr val="tx1">
                    <a:lumMod val="75000"/>
                    <a:lumOff val="25000"/>
                  </a:schemeClr>
                </a:solidFill>
              </a:rPr>
              <a:t>αξιά</a:t>
            </a:r>
            <a:r>
              <a:rPr lang="en-US" sz="2200" dirty="0">
                <a:solidFill>
                  <a:schemeClr val="tx1">
                    <a:lumMod val="75000"/>
                    <a:lumOff val="25000"/>
                  </a:schemeClr>
                </a:solidFill>
              </a:rPr>
              <a:t>.</a:t>
            </a:r>
          </a:p>
          <a:p>
            <a:pPr marL="285750" lvl="0" indent="-285750" algn="l">
              <a:buFont typeface="Wingdings 3" charset="2"/>
              <a:buChar char=""/>
            </a:pPr>
            <a:r>
              <a:rPr lang="en-US" sz="2200" dirty="0">
                <a:solidFill>
                  <a:schemeClr val="tx1">
                    <a:lumMod val="75000"/>
                    <a:lumOff val="25000"/>
                  </a:schemeClr>
                </a:solidFill>
              </a:rPr>
              <a:t>Επ</a:t>
            </a:r>
            <a:r>
              <a:rPr lang="en-US" sz="2200" dirty="0" err="1">
                <a:solidFill>
                  <a:schemeClr val="tx1">
                    <a:lumMod val="75000"/>
                    <a:lumOff val="25000"/>
                  </a:schemeClr>
                </a:solidFill>
              </a:rPr>
              <a:t>ικρ</a:t>
            </a:r>
            <a:r>
              <a:rPr lang="en-US" sz="2200" dirty="0">
                <a:solidFill>
                  <a:schemeClr val="tx1">
                    <a:lumMod val="75000"/>
                    <a:lumOff val="25000"/>
                  </a:schemeClr>
                </a:solidFill>
              </a:rPr>
              <a:t>ατεί </a:t>
            </a:r>
            <a:r>
              <a:rPr lang="en-US" sz="2200" b="1" dirty="0">
                <a:solidFill>
                  <a:schemeClr val="tx1">
                    <a:lumMod val="75000"/>
                    <a:lumOff val="25000"/>
                  </a:schemeClr>
                </a:solidFill>
              </a:rPr>
              <a:t>ο ερωτευμένος άνδρας </a:t>
            </a:r>
            <a:r>
              <a:rPr lang="en-US" sz="2200" dirty="0">
                <a:solidFill>
                  <a:schemeClr val="tx1">
                    <a:lumMod val="75000"/>
                    <a:lumOff val="25000"/>
                  </a:schemeClr>
                </a:solidFill>
              </a:rPr>
              <a:t>(με την Έμμη), ο οποίος δεν μπορεί παρά να υπακούσει στο συναίσθημα που τον θέλει κοντά στην αγαπημένη του.</a:t>
            </a:r>
          </a:p>
          <a:p>
            <a:pPr marL="285750" lvl="0" indent="-285750" algn="l">
              <a:buFont typeface="Wingdings 3" charset="2"/>
              <a:buChar char=""/>
            </a:pPr>
            <a:r>
              <a:rPr lang="en-US" sz="2200" dirty="0" err="1">
                <a:solidFill>
                  <a:schemeClr val="tx1">
                    <a:lumMod val="75000"/>
                    <a:lumOff val="25000"/>
                  </a:schemeClr>
                </a:solidFill>
              </a:rPr>
              <a:t>Ενδεικτικό</a:t>
            </a:r>
            <a:r>
              <a:rPr lang="en-US" sz="2200" dirty="0">
                <a:solidFill>
                  <a:schemeClr val="tx1">
                    <a:lumMod val="75000"/>
                    <a:lumOff val="25000"/>
                  </a:schemeClr>
                </a:solidFill>
              </a:rPr>
              <a:t> </a:t>
            </a:r>
            <a:r>
              <a:rPr lang="en-US" sz="2200" dirty="0" err="1">
                <a:solidFill>
                  <a:schemeClr val="tx1">
                    <a:lumMod val="75000"/>
                    <a:lumOff val="25000"/>
                  </a:schemeClr>
                </a:solidFill>
              </a:rPr>
              <a:t>χωρίο</a:t>
            </a:r>
            <a:r>
              <a:rPr lang="en-US" sz="2200" dirty="0">
                <a:solidFill>
                  <a:schemeClr val="tx1">
                    <a:lumMod val="75000"/>
                    <a:lumOff val="25000"/>
                  </a:schemeClr>
                </a:solidFill>
              </a:rPr>
              <a:t>: </a:t>
            </a:r>
            <a:r>
              <a:rPr lang="el-GR" sz="2200" dirty="0">
                <a:solidFill>
                  <a:schemeClr val="tx1">
                    <a:lumMod val="75000"/>
                    <a:lumOff val="25000"/>
                  </a:schemeClr>
                </a:solidFill>
              </a:rPr>
              <a:t>«</a:t>
            </a:r>
            <a:r>
              <a:rPr lang="en-US" sz="2200" i="1" dirty="0" err="1">
                <a:solidFill>
                  <a:schemeClr val="tx1">
                    <a:lumMod val="75000"/>
                    <a:lumOff val="25000"/>
                  </a:schemeClr>
                </a:solidFill>
              </a:rPr>
              <a:t>Δε</a:t>
            </a:r>
            <a:r>
              <a:rPr lang="en-US" sz="2200" i="1" dirty="0">
                <a:solidFill>
                  <a:schemeClr val="tx1">
                    <a:lumMod val="75000"/>
                    <a:lumOff val="25000"/>
                  </a:schemeClr>
                </a:solidFill>
              </a:rPr>
              <a:t> μ’ </a:t>
            </a:r>
            <a:r>
              <a:rPr lang="en-US" sz="2200" i="1" dirty="0" err="1">
                <a:solidFill>
                  <a:schemeClr val="tx1">
                    <a:lumMod val="75000"/>
                    <a:lumOff val="25000"/>
                  </a:schemeClr>
                </a:solidFill>
              </a:rPr>
              <a:t>είχε</a:t>
            </a:r>
            <a:r>
              <a:rPr lang="en-US" sz="2200" i="1" dirty="0">
                <a:solidFill>
                  <a:schemeClr val="tx1">
                    <a:lumMod val="75000"/>
                    <a:lumOff val="25000"/>
                  </a:schemeClr>
                </a:solidFill>
              </a:rPr>
              <a:t> </a:t>
            </a:r>
            <a:r>
              <a:rPr lang="en-US" sz="2200" i="1" dirty="0" err="1">
                <a:solidFill>
                  <a:schemeClr val="tx1">
                    <a:lumMod val="75000"/>
                    <a:lumOff val="25000"/>
                  </a:schemeClr>
                </a:solidFill>
              </a:rPr>
              <a:t>δει</a:t>
            </a:r>
            <a:r>
              <a:rPr lang="en-US" sz="2200" i="1" dirty="0">
                <a:solidFill>
                  <a:schemeClr val="tx1">
                    <a:lumMod val="75000"/>
                    <a:lumOff val="25000"/>
                  </a:schemeClr>
                </a:solidFill>
              </a:rPr>
              <a:t> π</a:t>
            </a:r>
            <a:r>
              <a:rPr lang="en-US" sz="2200" i="1" dirty="0" err="1">
                <a:solidFill>
                  <a:schemeClr val="tx1">
                    <a:lumMod val="75000"/>
                    <a:lumOff val="25000"/>
                  </a:schemeClr>
                </a:solidFill>
              </a:rPr>
              <a:t>οτέ</a:t>
            </a:r>
            <a:r>
              <a:rPr lang="en-US" sz="2200" i="1" dirty="0">
                <a:solidFill>
                  <a:schemeClr val="tx1">
                    <a:lumMod val="75000"/>
                    <a:lumOff val="25000"/>
                  </a:schemeClr>
                </a:solidFill>
              </a:rPr>
              <a:t> </a:t>
            </a:r>
            <a:r>
              <a:rPr lang="en-US" sz="2200" i="1" dirty="0" err="1">
                <a:solidFill>
                  <a:schemeClr val="tx1">
                    <a:lumMod val="75000"/>
                    <a:lumOff val="25000"/>
                  </a:schemeClr>
                </a:solidFill>
              </a:rPr>
              <a:t>με</a:t>
            </a:r>
            <a:r>
              <a:rPr lang="en-US" sz="2200" i="1" dirty="0">
                <a:solidFill>
                  <a:schemeClr val="tx1">
                    <a:lumMod val="75000"/>
                    <a:lumOff val="25000"/>
                  </a:schemeClr>
                </a:solidFill>
              </a:rPr>
              <a:t> π</a:t>
            </a:r>
            <a:r>
              <a:rPr lang="en-US" sz="2200" i="1" dirty="0" err="1">
                <a:solidFill>
                  <a:schemeClr val="tx1">
                    <a:lumMod val="75000"/>
                    <a:lumOff val="25000"/>
                  </a:schemeClr>
                </a:solidFill>
              </a:rPr>
              <a:t>ολιτικά</a:t>
            </a:r>
            <a:r>
              <a:rPr lang="en-US" sz="2200" i="1" dirty="0">
                <a:solidFill>
                  <a:schemeClr val="tx1">
                    <a:lumMod val="75000"/>
                    <a:lumOff val="25000"/>
                  </a:schemeClr>
                </a:solidFill>
              </a:rPr>
              <a:t>, </a:t>
            </a:r>
            <a:r>
              <a:rPr lang="en-US" sz="2200" i="1" dirty="0" err="1">
                <a:solidFill>
                  <a:schemeClr val="tx1">
                    <a:lumMod val="75000"/>
                    <a:lumOff val="25000"/>
                  </a:schemeClr>
                </a:solidFill>
              </a:rPr>
              <a:t>τώρ</a:t>
            </a:r>
            <a:r>
              <a:rPr lang="en-US" sz="2200" i="1" dirty="0">
                <a:solidFill>
                  <a:schemeClr val="tx1">
                    <a:lumMod val="75000"/>
                    <a:lumOff val="25000"/>
                  </a:schemeClr>
                </a:solidFill>
              </a:rPr>
              <a:t>α έκανα τα μαλλιά μου χωρίστρα κι είχα ξουρίσει το μουστάκι μου.</a:t>
            </a:r>
            <a:r>
              <a:rPr lang="el-GR" sz="2200" i="1" dirty="0">
                <a:solidFill>
                  <a:schemeClr val="tx1">
                    <a:lumMod val="75000"/>
                    <a:lumOff val="25000"/>
                  </a:schemeClr>
                </a:solidFill>
              </a:rPr>
              <a:t>»</a:t>
            </a:r>
            <a:r>
              <a:rPr lang="en-US" sz="2200" dirty="0">
                <a:solidFill>
                  <a:schemeClr val="tx1">
                    <a:lumMod val="75000"/>
                    <a:lumOff val="25000"/>
                  </a:schemeClr>
                </a:solidFill>
              </a:rPr>
              <a:t> (</a:t>
            </a:r>
            <a:r>
              <a:rPr lang="en-US" sz="2200" dirty="0" err="1">
                <a:solidFill>
                  <a:schemeClr val="tx1">
                    <a:lumMod val="75000"/>
                    <a:lumOff val="25000"/>
                  </a:schemeClr>
                </a:solidFill>
              </a:rPr>
              <a:t>σελ</a:t>
            </a:r>
            <a:r>
              <a:rPr lang="en-US" sz="2200" dirty="0">
                <a:solidFill>
                  <a:schemeClr val="tx1">
                    <a:lumMod val="75000"/>
                    <a:lumOff val="25000"/>
                  </a:schemeClr>
                </a:solidFill>
              </a:rPr>
              <a:t>.</a:t>
            </a:r>
            <a:r>
              <a:rPr lang="el-GR" sz="2200" dirty="0">
                <a:solidFill>
                  <a:schemeClr val="tx1">
                    <a:lumMod val="75000"/>
                    <a:lumOff val="25000"/>
                  </a:schemeClr>
                </a:solidFill>
              </a:rPr>
              <a:t> </a:t>
            </a:r>
            <a:r>
              <a:rPr lang="en-US" sz="2200" dirty="0">
                <a:solidFill>
                  <a:schemeClr val="tx1">
                    <a:lumMod val="75000"/>
                    <a:lumOff val="25000"/>
                  </a:schemeClr>
                </a:solidFill>
              </a:rPr>
              <a:t>50)</a:t>
            </a:r>
          </a:p>
          <a:p>
            <a:pPr algn="l">
              <a:buFont typeface="Wingdings 3"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104140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DEE32-E1C2-4E55-A057-1EEBB9064D31}"/>
              </a:ext>
            </a:extLst>
          </p:cNvPr>
          <p:cNvSpPr>
            <a:spLocks noGrp="1"/>
          </p:cNvSpPr>
          <p:nvPr>
            <p:ph type="ctrTitle"/>
          </p:nvPr>
        </p:nvSpPr>
        <p:spPr>
          <a:xfrm>
            <a:off x="643467" y="816638"/>
            <a:ext cx="3367359" cy="5224724"/>
          </a:xfrm>
        </p:spPr>
        <p:txBody>
          <a:bodyPr vert="horz" lIns="91440" tIns="45720" rIns="91440" bIns="45720" rtlCol="0" anchor="ctr">
            <a:normAutofit/>
          </a:bodyPr>
          <a:lstStyle/>
          <a:p>
            <a:pPr lvl="0"/>
            <a:r>
              <a:rPr lang="el-GR" sz="3500" b="1" dirty="0">
                <a:solidFill>
                  <a:srgbClr val="2670A0"/>
                </a:solidFill>
              </a:rPr>
              <a:t>β</a:t>
            </a:r>
            <a:r>
              <a:rPr lang="en-US" sz="3500" b="1" dirty="0">
                <a:solidFill>
                  <a:srgbClr val="2670A0"/>
                </a:solidFill>
              </a:rPr>
              <a:t>) ο </a:t>
            </a:r>
            <a:r>
              <a:rPr lang="en-US" sz="3500" b="1" dirty="0" err="1">
                <a:solidFill>
                  <a:srgbClr val="2670A0"/>
                </a:solidFill>
              </a:rPr>
              <a:t>Μάνος</a:t>
            </a:r>
            <a:r>
              <a:rPr lang="en-US" sz="3500" b="1" dirty="0">
                <a:solidFill>
                  <a:srgbClr val="2670A0"/>
                </a:solidFill>
              </a:rPr>
              <a:t> </a:t>
            </a:r>
            <a:r>
              <a:rPr lang="en-US" sz="3500" b="1" dirty="0" err="1">
                <a:solidFill>
                  <a:srgbClr val="2670A0"/>
                </a:solidFill>
              </a:rPr>
              <a:t>φοράει</a:t>
            </a:r>
            <a:r>
              <a:rPr lang="en-US" sz="3500" b="1" dirty="0">
                <a:solidFill>
                  <a:srgbClr val="2670A0"/>
                </a:solidFill>
              </a:rPr>
              <a:t> </a:t>
            </a:r>
            <a:r>
              <a:rPr lang="en-US" sz="3500" b="1" dirty="0" err="1">
                <a:solidFill>
                  <a:srgbClr val="2670A0"/>
                </a:solidFill>
              </a:rPr>
              <a:t>μι</a:t>
            </a:r>
            <a:r>
              <a:rPr lang="en-US" sz="3500" b="1" dirty="0">
                <a:solidFill>
                  <a:srgbClr val="2670A0"/>
                </a:solidFill>
              </a:rPr>
              <a:t>α τσαλακωμένη στολή</a:t>
            </a:r>
            <a:endParaRPr lang="en-US" sz="3500" dirty="0">
              <a:solidFill>
                <a:srgbClr val="2670A0"/>
              </a:solidFill>
            </a:endParaRPr>
          </a:p>
        </p:txBody>
      </p:sp>
      <p:sp>
        <p:nvSpPr>
          <p:cNvPr id="3" name="Υπότιτλος 2">
            <a:extLst>
              <a:ext uri="{FF2B5EF4-FFF2-40B4-BE49-F238E27FC236}">
                <a16:creationId xmlns:a16="http://schemas.microsoft.com/office/drawing/2014/main" id="{A36D576E-E54E-423A-B069-3AC8AEC34C8B}"/>
              </a:ext>
            </a:extLst>
          </p:cNvPr>
          <p:cNvSpPr>
            <a:spLocks noGrp="1"/>
          </p:cNvSpPr>
          <p:nvPr>
            <p:ph type="subTitle" idx="1"/>
          </p:nvPr>
        </p:nvSpPr>
        <p:spPr>
          <a:xfrm>
            <a:off x="4485258" y="335239"/>
            <a:ext cx="4619706" cy="6692348"/>
          </a:xfrm>
        </p:spPr>
        <p:txBody>
          <a:bodyPr vert="horz" lIns="91440" tIns="45720" rIns="91440" bIns="45720" rtlCol="0" anchor="ctr">
            <a:normAutofit/>
          </a:bodyPr>
          <a:lstStyle/>
          <a:p>
            <a:pPr marL="342900" lvl="0" indent="-342900" algn="just">
              <a:buFont typeface="Wingdings 3" charset="2"/>
              <a:buChar char=""/>
            </a:pPr>
            <a:r>
              <a:rPr lang="en-US" sz="2200" b="1" dirty="0" err="1">
                <a:solidFill>
                  <a:schemeClr val="accent2"/>
                </a:solidFill>
              </a:rPr>
              <a:t>Μέση</a:t>
            </a:r>
            <a:r>
              <a:rPr lang="en-US" sz="2200" b="1" dirty="0">
                <a:solidFill>
                  <a:schemeClr val="accent2"/>
                </a:solidFill>
              </a:rPr>
              <a:t> </a:t>
            </a:r>
            <a:r>
              <a:rPr lang="en-US" sz="2200" b="1" dirty="0" err="1">
                <a:solidFill>
                  <a:schemeClr val="accent2"/>
                </a:solidFill>
              </a:rPr>
              <a:t>του</a:t>
            </a:r>
            <a:r>
              <a:rPr lang="en-US" sz="2200" b="1" dirty="0">
                <a:solidFill>
                  <a:schemeClr val="accent2"/>
                </a:solidFill>
              </a:rPr>
              <a:t> βιβ</a:t>
            </a:r>
            <a:r>
              <a:rPr lang="en-US" sz="2200" b="1" dirty="0" err="1">
                <a:solidFill>
                  <a:schemeClr val="accent2"/>
                </a:solidFill>
              </a:rPr>
              <a:t>λίου</a:t>
            </a:r>
            <a:r>
              <a:rPr lang="el-GR" sz="2200" dirty="0">
                <a:solidFill>
                  <a:schemeClr val="accent2"/>
                </a:solidFill>
              </a:rPr>
              <a:t>:</a:t>
            </a:r>
            <a:endParaRPr lang="en-US" sz="2200" dirty="0">
              <a:solidFill>
                <a:schemeClr val="accent2"/>
              </a:solidFill>
            </a:endParaRPr>
          </a:p>
          <a:p>
            <a:pPr marL="342900" lvl="0" indent="-342900" algn="l">
              <a:buFont typeface="Wingdings 3" charset="2"/>
              <a:buChar char=""/>
            </a:pPr>
            <a:r>
              <a:rPr lang="en-US" sz="2200" b="1" dirty="0" err="1">
                <a:solidFill>
                  <a:schemeClr val="tx1">
                    <a:lumMod val="75000"/>
                    <a:lumOff val="25000"/>
                  </a:schemeClr>
                </a:solidFill>
              </a:rPr>
              <a:t>Αμφιτ</a:t>
            </a:r>
            <a:r>
              <a:rPr lang="en-US" sz="2200" b="1" dirty="0">
                <a:solidFill>
                  <a:schemeClr val="tx1">
                    <a:lumMod val="75000"/>
                    <a:lumOff val="25000"/>
                  </a:schemeClr>
                </a:solidFill>
              </a:rPr>
              <a:t>αλάντευση</a:t>
            </a:r>
            <a:r>
              <a:rPr lang="en-US" sz="2200" dirty="0">
                <a:solidFill>
                  <a:schemeClr val="tx1">
                    <a:lumMod val="75000"/>
                    <a:lumOff val="25000"/>
                  </a:schemeClr>
                </a:solidFill>
              </a:rPr>
              <a:t> ανάμεσα στην αποχή από την ενεργό πολιτική δράση και τη συμμετοχή</a:t>
            </a:r>
            <a:r>
              <a:rPr lang="el-GR" sz="2200" dirty="0">
                <a:solidFill>
                  <a:schemeClr val="tx1">
                    <a:lumMod val="75000"/>
                    <a:lumOff val="25000"/>
                  </a:schemeClr>
                </a:solidFill>
              </a:rPr>
              <a:t> σε αυτή</a:t>
            </a:r>
            <a:r>
              <a:rPr lang="en-US" sz="2200" dirty="0">
                <a:solidFill>
                  <a:schemeClr val="tx1">
                    <a:lumMod val="75000"/>
                    <a:lumOff val="25000"/>
                  </a:schemeClr>
                </a:solidFill>
              </a:rPr>
              <a:t>.</a:t>
            </a:r>
          </a:p>
          <a:p>
            <a:pPr marL="342900" lvl="0" indent="-342900" algn="l">
              <a:buFont typeface="Wingdings 3" charset="2"/>
              <a:buChar char=""/>
            </a:pPr>
            <a:r>
              <a:rPr lang="en-US" sz="2200" b="1" dirty="0" err="1">
                <a:solidFill>
                  <a:schemeClr val="tx1">
                    <a:lumMod val="75000"/>
                    <a:lumOff val="25000"/>
                  </a:schemeClr>
                </a:solidFill>
              </a:rPr>
              <a:t>Στ</a:t>
            </a:r>
            <a:r>
              <a:rPr lang="en-US" sz="2200" b="1" dirty="0">
                <a:solidFill>
                  <a:schemeClr val="tx1">
                    <a:lumMod val="75000"/>
                    <a:lumOff val="25000"/>
                  </a:schemeClr>
                </a:solidFill>
              </a:rPr>
              <a:t>αδιακή απομάκρυνση </a:t>
            </a:r>
            <a:r>
              <a:rPr lang="el-GR" sz="2200" dirty="0">
                <a:solidFill>
                  <a:schemeClr val="tx1">
                    <a:lumMod val="75000"/>
                    <a:lumOff val="25000"/>
                  </a:schemeClr>
                </a:solidFill>
              </a:rPr>
              <a:t>από την αποστασιοποίησή του από τον αριστερό αγώνα.</a:t>
            </a:r>
            <a:endParaRPr lang="en-US" sz="2200" dirty="0">
              <a:solidFill>
                <a:schemeClr val="tx1">
                  <a:lumMod val="75000"/>
                  <a:lumOff val="25000"/>
                </a:schemeClr>
              </a:solidFill>
            </a:endParaRPr>
          </a:p>
          <a:p>
            <a:pPr marL="342900" lvl="0" indent="-342900" algn="l">
              <a:buFont typeface="Wingdings 3" charset="2"/>
              <a:buChar char=""/>
            </a:pPr>
            <a:r>
              <a:rPr lang="en-US" sz="2200" dirty="0" err="1">
                <a:solidFill>
                  <a:schemeClr val="tx1">
                    <a:lumMod val="75000"/>
                    <a:lumOff val="25000"/>
                  </a:schemeClr>
                </a:solidFill>
              </a:rPr>
              <a:t>Ενδεικτικό</a:t>
            </a:r>
            <a:r>
              <a:rPr lang="en-US" sz="2200" dirty="0">
                <a:solidFill>
                  <a:schemeClr val="tx1">
                    <a:lumMod val="75000"/>
                    <a:lumOff val="25000"/>
                  </a:schemeClr>
                </a:solidFill>
              </a:rPr>
              <a:t> </a:t>
            </a:r>
            <a:r>
              <a:rPr lang="en-US" sz="2200" dirty="0" err="1">
                <a:solidFill>
                  <a:schemeClr val="tx1">
                    <a:lumMod val="75000"/>
                    <a:lumOff val="25000"/>
                  </a:schemeClr>
                </a:solidFill>
              </a:rPr>
              <a:t>χωρίο</a:t>
            </a:r>
            <a:r>
              <a:rPr lang="en-US" sz="2200" dirty="0">
                <a:solidFill>
                  <a:schemeClr val="tx1">
                    <a:lumMod val="75000"/>
                    <a:lumOff val="25000"/>
                  </a:schemeClr>
                </a:solidFill>
              </a:rPr>
              <a:t>: </a:t>
            </a:r>
            <a:r>
              <a:rPr lang="en-US" dirty="0">
                <a:solidFill>
                  <a:schemeClr val="tx1">
                    <a:lumMod val="75000"/>
                    <a:lumOff val="25000"/>
                  </a:schemeClr>
                </a:solidFill>
              </a:rPr>
              <a:t>«</a:t>
            </a:r>
            <a:r>
              <a:rPr lang="en-US" dirty="0" err="1">
                <a:solidFill>
                  <a:schemeClr val="tx1">
                    <a:lumMod val="75000"/>
                    <a:lumOff val="25000"/>
                  </a:schemeClr>
                </a:solidFill>
              </a:rPr>
              <a:t>Κοίτ</a:t>
            </a:r>
            <a:r>
              <a:rPr lang="en-US" dirty="0">
                <a:solidFill>
                  <a:schemeClr val="tx1">
                    <a:lumMod val="75000"/>
                    <a:lumOff val="25000"/>
                  </a:schemeClr>
                </a:solidFill>
              </a:rPr>
              <a:t>αξα την τσαλακωμένη μου στολή. </a:t>
            </a:r>
            <a:r>
              <a:rPr lang="en-US" dirty="0" err="1">
                <a:solidFill>
                  <a:schemeClr val="tx1">
                    <a:lumMod val="75000"/>
                    <a:lumOff val="25000"/>
                  </a:schemeClr>
                </a:solidFill>
              </a:rPr>
              <a:t>Δεν</a:t>
            </a:r>
            <a:r>
              <a:rPr lang="en-US" dirty="0">
                <a:solidFill>
                  <a:schemeClr val="tx1">
                    <a:lumMod val="75000"/>
                    <a:lumOff val="25000"/>
                  </a:schemeClr>
                </a:solidFill>
              </a:rPr>
              <a:t> έβ</a:t>
            </a:r>
            <a:r>
              <a:rPr lang="en-US" dirty="0" err="1">
                <a:solidFill>
                  <a:schemeClr val="tx1">
                    <a:lumMod val="75000"/>
                    <a:lumOff val="25000"/>
                  </a:schemeClr>
                </a:solidFill>
              </a:rPr>
              <a:t>ρισκ</a:t>
            </a:r>
            <a:r>
              <a:rPr lang="en-US" dirty="0">
                <a:solidFill>
                  <a:schemeClr val="tx1">
                    <a:lumMod val="75000"/>
                    <a:lumOff val="25000"/>
                  </a:schemeClr>
                </a:solidFill>
              </a:rPr>
              <a:t>α τι να πω. “</a:t>
            </a:r>
            <a:r>
              <a:rPr lang="en-US" dirty="0" err="1">
                <a:solidFill>
                  <a:schemeClr val="tx1">
                    <a:lumMod val="75000"/>
                    <a:lumOff val="25000"/>
                  </a:schemeClr>
                </a:solidFill>
              </a:rPr>
              <a:t>Μην</a:t>
            </a:r>
            <a:r>
              <a:rPr lang="en-US" dirty="0">
                <a:solidFill>
                  <a:schemeClr val="tx1">
                    <a:lumMod val="75000"/>
                    <a:lumOff val="25000"/>
                  </a:schemeClr>
                </a:solidFill>
              </a:rPr>
              <a:t> </a:t>
            </a:r>
            <a:r>
              <a:rPr lang="en-US" dirty="0" err="1">
                <a:solidFill>
                  <a:schemeClr val="tx1">
                    <a:lumMod val="75000"/>
                    <a:lumOff val="25000"/>
                  </a:schemeClr>
                </a:solidFill>
              </a:rPr>
              <a:t>τον</a:t>
            </a:r>
            <a:r>
              <a:rPr lang="en-US" dirty="0">
                <a:solidFill>
                  <a:schemeClr val="tx1">
                    <a:lumMod val="75000"/>
                    <a:lumOff val="25000"/>
                  </a:schemeClr>
                </a:solidFill>
              </a:rPr>
              <a:t> ξ</a:t>
            </a:r>
            <a:r>
              <a:rPr lang="el-GR" dirty="0">
                <a:solidFill>
                  <a:schemeClr val="tx1">
                    <a:lumMod val="75000"/>
                    <a:lumOff val="25000"/>
                  </a:schemeClr>
                </a:solidFill>
              </a:rPr>
              <a:t>ε</a:t>
            </a:r>
            <a:r>
              <a:rPr lang="en-US" dirty="0" err="1">
                <a:solidFill>
                  <a:schemeClr val="tx1">
                    <a:lumMod val="75000"/>
                    <a:lumOff val="25000"/>
                  </a:schemeClr>
                </a:solidFill>
              </a:rPr>
              <a:t>γράφεις</a:t>
            </a:r>
            <a:r>
              <a:rPr lang="en-US" dirty="0">
                <a:solidFill>
                  <a:schemeClr val="tx1">
                    <a:lumMod val="75000"/>
                    <a:lumOff val="25000"/>
                  </a:schemeClr>
                </a:solidFill>
              </a:rPr>
              <a:t>, </a:t>
            </a:r>
            <a:r>
              <a:rPr lang="en-US" dirty="0" err="1">
                <a:solidFill>
                  <a:schemeClr val="tx1">
                    <a:lumMod val="75000"/>
                    <a:lumOff val="25000"/>
                  </a:schemeClr>
                </a:solidFill>
              </a:rPr>
              <a:t>έλεγ</a:t>
            </a:r>
            <a:r>
              <a:rPr lang="en-US" dirty="0">
                <a:solidFill>
                  <a:schemeClr val="tx1">
                    <a:lumMod val="75000"/>
                    <a:lumOff val="25000"/>
                  </a:schemeClr>
                </a:solidFill>
              </a:rPr>
              <a:t>α μέσα μου. Κα</a:t>
            </a:r>
            <a:r>
              <a:rPr lang="en-US" dirty="0" err="1">
                <a:solidFill>
                  <a:schemeClr val="tx1">
                    <a:lumMod val="75000"/>
                    <a:lumOff val="25000"/>
                  </a:schemeClr>
                </a:solidFill>
              </a:rPr>
              <a:t>νείς</a:t>
            </a:r>
            <a:r>
              <a:rPr lang="en-US" dirty="0">
                <a:solidFill>
                  <a:schemeClr val="tx1">
                    <a:lumMod val="75000"/>
                    <a:lumOff val="25000"/>
                  </a:schemeClr>
                </a:solidFill>
              </a:rPr>
              <a:t> </a:t>
            </a:r>
            <a:r>
              <a:rPr lang="en-US" dirty="0" err="1">
                <a:solidFill>
                  <a:schemeClr val="tx1">
                    <a:lumMod val="75000"/>
                    <a:lumOff val="25000"/>
                  </a:schemeClr>
                </a:solidFill>
              </a:rPr>
              <a:t>δεν</a:t>
            </a:r>
            <a:r>
              <a:rPr lang="en-US" dirty="0">
                <a:solidFill>
                  <a:schemeClr val="tx1">
                    <a:lumMod val="75000"/>
                    <a:lumOff val="25000"/>
                  </a:schemeClr>
                </a:solidFill>
              </a:rPr>
              <a:t> </a:t>
            </a:r>
            <a:r>
              <a:rPr lang="en-US" dirty="0" err="1">
                <a:solidFill>
                  <a:schemeClr val="tx1">
                    <a:lumMod val="75000"/>
                    <a:lumOff val="25000"/>
                  </a:schemeClr>
                </a:solidFill>
              </a:rPr>
              <a:t>είν</a:t>
            </a:r>
            <a:r>
              <a:rPr lang="en-US" dirty="0">
                <a:solidFill>
                  <a:schemeClr val="tx1">
                    <a:lumMod val="75000"/>
                    <a:lumOff val="25000"/>
                  </a:schemeClr>
                </a:solidFill>
              </a:rPr>
              <a:t>αι μόνο τούτο ή κείνο. </a:t>
            </a:r>
            <a:r>
              <a:rPr lang="en-US" dirty="0" err="1">
                <a:solidFill>
                  <a:schemeClr val="tx1">
                    <a:lumMod val="75000"/>
                    <a:lumOff val="25000"/>
                  </a:schemeClr>
                </a:solidFill>
              </a:rPr>
              <a:t>Μέσ</a:t>
            </a:r>
            <a:r>
              <a:rPr lang="en-US" dirty="0">
                <a:solidFill>
                  <a:schemeClr val="tx1">
                    <a:lumMod val="75000"/>
                    <a:lumOff val="25000"/>
                  </a:schemeClr>
                </a:solidFill>
              </a:rPr>
              <a:t>α στα τόσα που λέει σαν κομμένη κεφαλή, υπάρχουν και σωστά.”» (σελ.</a:t>
            </a:r>
            <a:r>
              <a:rPr lang="el-GR" dirty="0">
                <a:solidFill>
                  <a:schemeClr val="tx1">
                    <a:lumMod val="75000"/>
                    <a:lumOff val="25000"/>
                  </a:schemeClr>
                </a:solidFill>
              </a:rPr>
              <a:t> </a:t>
            </a:r>
            <a:r>
              <a:rPr lang="en-US" dirty="0">
                <a:solidFill>
                  <a:schemeClr val="tx1">
                    <a:lumMod val="75000"/>
                    <a:lumOff val="25000"/>
                  </a:schemeClr>
                </a:solidFill>
              </a:rPr>
              <a:t>172)</a:t>
            </a:r>
          </a:p>
          <a:p>
            <a:pPr algn="l">
              <a:buFont typeface="Wingdings 3" charset="2"/>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2352999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234A85-1DED-4887-98A7-D60088B43952}"/>
              </a:ext>
            </a:extLst>
          </p:cNvPr>
          <p:cNvSpPr>
            <a:spLocks noGrp="1"/>
          </p:cNvSpPr>
          <p:nvPr>
            <p:ph type="title"/>
          </p:nvPr>
        </p:nvSpPr>
        <p:spPr>
          <a:xfrm>
            <a:off x="643467" y="816638"/>
            <a:ext cx="3367359" cy="5224724"/>
          </a:xfrm>
        </p:spPr>
        <p:txBody>
          <a:bodyPr anchor="ctr">
            <a:normAutofit/>
          </a:bodyPr>
          <a:lstStyle/>
          <a:p>
            <a:pPr lvl="0" algn="r">
              <a:spcBef>
                <a:spcPts val="1000"/>
              </a:spcBef>
            </a:pPr>
            <a:r>
              <a:rPr lang="el-GR" sz="3500" b="1" dirty="0">
                <a:solidFill>
                  <a:srgbClr val="2670A0"/>
                </a:solidFill>
                <a:latin typeface="Trebuchet MS" panose="020B0603020202020204" pitchFamily="34" charset="0"/>
                <a:ea typeface="+mn-ea"/>
                <a:cs typeface="Times New Roman" panose="02020603050405020304" pitchFamily="18" charset="0"/>
              </a:rPr>
              <a:t>γ) ο Μάνος φοράει οριστικά τα στρατιωτικά ρούχα:</a:t>
            </a:r>
            <a:br>
              <a:rPr lang="el-GR" b="1" u="sng" dirty="0">
                <a:latin typeface="Times New Roman" panose="02020603050405020304" pitchFamily="18" charset="0"/>
                <a:ea typeface="+mn-ea"/>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A5E8AA38-0152-4B3D-9BC8-055746B95DD0}"/>
              </a:ext>
            </a:extLst>
          </p:cNvPr>
          <p:cNvSpPr>
            <a:spLocks noGrp="1"/>
          </p:cNvSpPr>
          <p:nvPr>
            <p:ph idx="1"/>
          </p:nvPr>
        </p:nvSpPr>
        <p:spPr>
          <a:xfrm>
            <a:off x="4241804" y="354330"/>
            <a:ext cx="4787966" cy="6503670"/>
          </a:xfrm>
        </p:spPr>
        <p:txBody>
          <a:bodyPr anchor="ctr">
            <a:normAutofit/>
          </a:bodyPr>
          <a:lstStyle/>
          <a:p>
            <a:r>
              <a:rPr lang="el-GR" sz="2200" b="1" dirty="0">
                <a:solidFill>
                  <a:schemeClr val="accent2"/>
                </a:solidFill>
                <a:latin typeface="Trebuchet MS" panose="020B0603020202020204" pitchFamily="34" charset="0"/>
                <a:cs typeface="Times New Roman" panose="02020603050405020304" pitchFamily="18" charset="0"/>
              </a:rPr>
              <a:t>Κλείσιμο του βιβλίου</a:t>
            </a:r>
            <a:r>
              <a:rPr lang="el-GR" sz="2200" dirty="0">
                <a:solidFill>
                  <a:schemeClr val="accent2"/>
                </a:solidFill>
                <a:latin typeface="Trebuchet MS" panose="020B0603020202020204" pitchFamily="34" charset="0"/>
                <a:cs typeface="Times New Roman" panose="02020603050405020304" pitchFamily="18" charset="0"/>
              </a:rPr>
              <a:t>:</a:t>
            </a:r>
          </a:p>
          <a:p>
            <a:r>
              <a:rPr lang="el-GR" sz="2200" b="1" dirty="0">
                <a:latin typeface="Trebuchet MS" panose="020B0603020202020204" pitchFamily="34" charset="0"/>
                <a:cs typeface="Times New Roman" panose="02020603050405020304" pitchFamily="18" charset="0"/>
              </a:rPr>
              <a:t>Οριστική απόφαση</a:t>
            </a:r>
            <a:r>
              <a:rPr lang="el-GR" sz="2200" dirty="0">
                <a:latin typeface="Trebuchet MS" panose="020B0603020202020204" pitchFamily="34" charset="0"/>
                <a:cs typeface="Times New Roman" panose="02020603050405020304" pitchFamily="18" charset="0"/>
              </a:rPr>
              <a:t>: ενεργός πολιτική δράση.</a:t>
            </a:r>
          </a:p>
          <a:p>
            <a:r>
              <a:rPr lang="el-GR" sz="2200" dirty="0">
                <a:latin typeface="Trebuchet MS" panose="020B0603020202020204" pitchFamily="34" charset="0"/>
                <a:cs typeface="Times New Roman" panose="02020603050405020304" pitchFamily="18" charset="0"/>
              </a:rPr>
              <a:t>Ζει μέσα στην </a:t>
            </a:r>
            <a:r>
              <a:rPr lang="el-GR" sz="2200" b="1" dirty="0">
                <a:latin typeface="Trebuchet MS" panose="020B0603020202020204" pitchFamily="34" charset="0"/>
                <a:cs typeface="Times New Roman" panose="02020603050405020304" pitchFamily="18" charset="0"/>
              </a:rPr>
              <a:t>κοινωνία του στρατού</a:t>
            </a:r>
            <a:r>
              <a:rPr lang="el-GR" sz="2200" b="1" dirty="0">
                <a:solidFill>
                  <a:schemeClr val="tx1">
                    <a:lumMod val="65000"/>
                    <a:lumOff val="35000"/>
                  </a:schemeClr>
                </a:solidFill>
                <a:latin typeface="Trebuchet MS" panose="020B0603020202020204" pitchFamily="34" charset="0"/>
                <a:cs typeface="Times New Roman" panose="02020603050405020304" pitchFamily="18" charset="0"/>
              </a:rPr>
              <a:t>, </a:t>
            </a:r>
            <a:r>
              <a:rPr lang="el-GR" sz="2200" dirty="0">
                <a:latin typeface="Trebuchet MS" panose="020B0603020202020204" pitchFamily="34" charset="0"/>
                <a:cs typeface="Times New Roman" panose="02020603050405020304" pitchFamily="18" charset="0"/>
              </a:rPr>
              <a:t>και απομακρύνεται από την Έμμη.</a:t>
            </a:r>
          </a:p>
          <a:p>
            <a:r>
              <a:rPr lang="el-GR" sz="2200" b="1" dirty="0">
                <a:latin typeface="Trebuchet MS" panose="020B0603020202020204" pitchFamily="34" charset="0"/>
                <a:cs typeface="Times New Roman" panose="02020603050405020304" pitchFamily="18" charset="0"/>
              </a:rPr>
              <a:t>Συνδυασμός</a:t>
            </a:r>
            <a:r>
              <a:rPr lang="el-GR" sz="2200" dirty="0">
                <a:latin typeface="Trebuchet MS" panose="020B0603020202020204" pitchFamily="34" charset="0"/>
                <a:cs typeface="Times New Roman" panose="02020603050405020304" pitchFamily="18" charset="0"/>
              </a:rPr>
              <a:t> ανθρώπου και στρατιώτη, διανοούμενου και κομματικής στράτευσης, κριτικής και αυτοκριτικής.</a:t>
            </a:r>
          </a:p>
          <a:p>
            <a:r>
              <a:rPr lang="el-GR" sz="2200" dirty="0">
                <a:latin typeface="Trebuchet MS" panose="020B0603020202020204" pitchFamily="34" charset="0"/>
                <a:cs typeface="Times New Roman" panose="02020603050405020304" pitchFamily="18" charset="0"/>
              </a:rPr>
              <a:t>Ενδεικτικό χωρίο: </a:t>
            </a:r>
            <a:r>
              <a:rPr lang="el-GR" sz="2200" i="1" dirty="0">
                <a:latin typeface="Trebuchet MS" panose="020B0603020202020204" pitchFamily="34" charset="0"/>
                <a:cs typeface="Times New Roman" panose="02020603050405020304" pitchFamily="18" charset="0"/>
              </a:rPr>
              <a:t>«Στρατιωτικά, μου φάνηκε ανθυπολοχαγός…που συχνάζει» (σελ.210) / «Τώρα ξαναφόρεσα τη στολή, γύρισα πάλι στους δικούς μου[…]»  </a:t>
            </a:r>
            <a:r>
              <a:rPr lang="el-GR" sz="2200" dirty="0">
                <a:latin typeface="Trebuchet MS" panose="020B0603020202020204" pitchFamily="34" charset="0"/>
                <a:cs typeface="Times New Roman" panose="02020603050405020304" pitchFamily="18" charset="0"/>
              </a:rPr>
              <a:t>(σελ.237)</a:t>
            </a:r>
          </a:p>
          <a:p>
            <a:pPr lvl="0">
              <a:buClr>
                <a:prstClr val="black">
                  <a:lumMod val="95000"/>
                  <a:lumOff val="5000"/>
                </a:prstClr>
              </a:buClr>
              <a:buFont typeface="Wingdings" panose="05000000000000000000" pitchFamily="2" charset="2"/>
              <a:buChar char="Ø"/>
            </a:pPr>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179037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E4E650-51EA-49C1-B005-FDD27130E485}"/>
              </a:ext>
            </a:extLst>
          </p:cNvPr>
          <p:cNvSpPr>
            <a:spLocks noGrp="1"/>
          </p:cNvSpPr>
          <p:nvPr>
            <p:ph type="title"/>
          </p:nvPr>
        </p:nvSpPr>
        <p:spPr>
          <a:xfrm>
            <a:off x="90188" y="79377"/>
            <a:ext cx="12011624" cy="1320800"/>
          </a:xfrm>
        </p:spPr>
        <p:txBody>
          <a:bodyPr vert="horz" lIns="91440" tIns="45720" rIns="91440" bIns="45720" rtlCol="0" anchor="t">
            <a:normAutofit fontScale="90000"/>
          </a:bodyPr>
          <a:lstStyle/>
          <a:p>
            <a:pPr algn="ctr">
              <a:lnSpc>
                <a:spcPct val="90000"/>
              </a:lnSpc>
            </a:pPr>
            <a:r>
              <a:rPr lang="en-US" sz="3000" b="1" dirty="0">
                <a:solidFill>
                  <a:srgbClr val="2670A0"/>
                </a:solidFill>
              </a:rPr>
              <a:t>Η ΠΡΟΣΩΠΙΚΟΤΗΤΑ ΤΟΥ ΜΑΝΟΥ ΣΙΜΩΝΙΔΗ</a:t>
            </a:r>
            <a:br>
              <a:rPr lang="en-US" b="1" u="sng" dirty="0"/>
            </a:br>
            <a:br>
              <a:rPr lang="en-US" b="1" dirty="0"/>
            </a:br>
            <a:br>
              <a:rPr lang="en-US" b="1" u="sng" dirty="0"/>
            </a:br>
            <a:endParaRPr lang="en-US" b="1" dirty="0"/>
          </a:p>
        </p:txBody>
      </p:sp>
      <p:sp>
        <p:nvSpPr>
          <p:cNvPr id="4" name="Θέση κειμένου 3">
            <a:extLst>
              <a:ext uri="{FF2B5EF4-FFF2-40B4-BE49-F238E27FC236}">
                <a16:creationId xmlns:a16="http://schemas.microsoft.com/office/drawing/2014/main" id="{7552A7A4-2AA8-4EF1-8A12-FE51474FBC2F}"/>
              </a:ext>
            </a:extLst>
          </p:cNvPr>
          <p:cNvSpPr>
            <a:spLocks noGrp="1"/>
          </p:cNvSpPr>
          <p:nvPr>
            <p:ph type="body" sz="half" idx="2"/>
          </p:nvPr>
        </p:nvSpPr>
        <p:spPr>
          <a:xfrm>
            <a:off x="90188" y="914791"/>
            <a:ext cx="9848942" cy="6196817"/>
          </a:xfrm>
        </p:spPr>
        <p:txBody>
          <a:bodyPr vert="horz" lIns="91440" tIns="45720" rIns="91440" bIns="45720" rtlCol="0">
            <a:noAutofit/>
          </a:bodyPr>
          <a:lstStyle/>
          <a:p>
            <a:pPr algn="ctr">
              <a:lnSpc>
                <a:spcPct val="90000"/>
              </a:lnSpc>
            </a:pPr>
            <a:r>
              <a:rPr lang="el-GR" sz="2200" b="1" dirty="0">
                <a:solidFill>
                  <a:schemeClr val="accent2">
                    <a:lumMod val="75000"/>
                  </a:schemeClr>
                </a:solidFill>
              </a:rPr>
              <a:t>1) </a:t>
            </a:r>
            <a:r>
              <a:rPr lang="en-US" sz="2200" b="1" dirty="0">
                <a:solidFill>
                  <a:schemeClr val="accent2">
                    <a:lumMod val="75000"/>
                  </a:schemeClr>
                </a:solidFill>
              </a:rPr>
              <a:t>Η π</a:t>
            </a:r>
            <a:r>
              <a:rPr lang="en-US" sz="2200" b="1" dirty="0" err="1">
                <a:solidFill>
                  <a:schemeClr val="accent2">
                    <a:lumMod val="75000"/>
                  </a:schemeClr>
                </a:solidFill>
              </a:rPr>
              <a:t>όλη</a:t>
            </a:r>
            <a:r>
              <a:rPr lang="en-US" sz="2200" b="1" dirty="0">
                <a:solidFill>
                  <a:schemeClr val="accent2">
                    <a:lumMod val="75000"/>
                  </a:schemeClr>
                </a:solidFill>
              </a:rPr>
              <a:t> και </a:t>
            </a:r>
            <a:r>
              <a:rPr lang="en-US" sz="2200" b="1" dirty="0" err="1">
                <a:solidFill>
                  <a:schemeClr val="accent2">
                    <a:lumMod val="75000"/>
                  </a:schemeClr>
                </a:solidFill>
              </a:rPr>
              <a:t>το</a:t>
            </a:r>
            <a:r>
              <a:rPr lang="en-US" sz="2200" b="1" dirty="0">
                <a:solidFill>
                  <a:schemeClr val="accent2">
                    <a:lumMod val="75000"/>
                  </a:schemeClr>
                </a:solidFill>
              </a:rPr>
              <a:t> </a:t>
            </a:r>
            <a:r>
              <a:rPr lang="en-US" sz="2200" b="1" dirty="0" err="1">
                <a:solidFill>
                  <a:schemeClr val="accent2">
                    <a:lumMod val="75000"/>
                  </a:schemeClr>
                </a:solidFill>
              </a:rPr>
              <a:t>το</a:t>
            </a:r>
            <a:r>
              <a:rPr lang="en-US" sz="2200" b="1" dirty="0">
                <a:solidFill>
                  <a:schemeClr val="accent2">
                    <a:lumMod val="75000"/>
                  </a:schemeClr>
                </a:solidFill>
              </a:rPr>
              <a:t>πίο</a:t>
            </a:r>
            <a:r>
              <a:rPr lang="el-GR" sz="2200" b="1" dirty="0">
                <a:solidFill>
                  <a:schemeClr val="accent2">
                    <a:lumMod val="75000"/>
                  </a:schemeClr>
                </a:solidFill>
              </a:rPr>
              <a:t> συντελούν στη διαμόρφωση της ταυτότητάς του</a:t>
            </a:r>
            <a:r>
              <a:rPr lang="el-GR" sz="2200" b="1" dirty="0"/>
              <a:t>:</a:t>
            </a:r>
          </a:p>
          <a:p>
            <a:pPr>
              <a:lnSpc>
                <a:spcPct val="90000"/>
              </a:lnSpc>
            </a:pPr>
            <a:endParaRPr lang="en-US" sz="2200" b="1" u="sng" dirty="0"/>
          </a:p>
          <a:p>
            <a:pPr marL="342900" indent="-342900">
              <a:lnSpc>
                <a:spcPct val="90000"/>
              </a:lnSpc>
              <a:buFont typeface="Wingdings 3" charset="2"/>
              <a:buChar char=""/>
            </a:pPr>
            <a:r>
              <a:rPr lang="en-US" sz="2200" dirty="0" err="1"/>
              <a:t>Λειτουργεί</a:t>
            </a:r>
            <a:r>
              <a:rPr lang="en-US" sz="2200" dirty="0"/>
              <a:t> </a:t>
            </a:r>
            <a:r>
              <a:rPr lang="en-US" sz="2200" dirty="0" err="1"/>
              <a:t>ως</a:t>
            </a:r>
            <a:r>
              <a:rPr lang="en-US" sz="2200" dirty="0"/>
              <a:t> </a:t>
            </a:r>
            <a:r>
              <a:rPr lang="en-US" sz="2200" b="1" dirty="0"/>
              <a:t>flaneur </a:t>
            </a:r>
            <a:r>
              <a:rPr lang="en-US" sz="2200" dirty="0" err="1"/>
              <a:t>κυριολεκτικά</a:t>
            </a:r>
            <a:r>
              <a:rPr lang="en-US" sz="2200" dirty="0"/>
              <a:t> (</a:t>
            </a:r>
            <a:r>
              <a:rPr lang="en-US" sz="2200" dirty="0" err="1"/>
              <a:t>σελ</a:t>
            </a:r>
            <a:r>
              <a:rPr lang="en-US" sz="2200" dirty="0"/>
              <a:t>.</a:t>
            </a:r>
            <a:r>
              <a:rPr lang="el-GR" sz="2200" dirty="0"/>
              <a:t> </a:t>
            </a:r>
            <a:r>
              <a:rPr lang="en-US" sz="2200" dirty="0"/>
              <a:t>24, 44) και </a:t>
            </a:r>
            <a:r>
              <a:rPr lang="en-US" sz="2200" dirty="0" err="1"/>
              <a:t>μετ</a:t>
            </a:r>
            <a:r>
              <a:rPr lang="en-US" sz="2200" dirty="0"/>
              <a:t>αφορικά (σελ.</a:t>
            </a:r>
            <a:r>
              <a:rPr lang="el-GR" sz="2200" dirty="0"/>
              <a:t> </a:t>
            </a:r>
            <a:r>
              <a:rPr lang="en-US" sz="2200" dirty="0"/>
              <a:t>237)</a:t>
            </a:r>
            <a:r>
              <a:rPr lang="el-GR" sz="2200" dirty="0"/>
              <a:t>. </a:t>
            </a:r>
          </a:p>
          <a:p>
            <a:pPr marL="342900" indent="-342900">
              <a:lnSpc>
                <a:spcPct val="90000"/>
              </a:lnSpc>
              <a:buFont typeface="Wingdings 3" charset="2"/>
              <a:buChar char=""/>
            </a:pPr>
            <a:r>
              <a:rPr lang="en-US" sz="2200" dirty="0" err="1"/>
              <a:t>Οι</a:t>
            </a:r>
            <a:r>
              <a:rPr lang="en-US" sz="2200" dirty="0"/>
              <a:t> </a:t>
            </a:r>
            <a:r>
              <a:rPr lang="en-US" sz="2200" dirty="0" err="1"/>
              <a:t>νύχτες</a:t>
            </a:r>
            <a:r>
              <a:rPr lang="en-US" sz="2200" dirty="0"/>
              <a:t> π</a:t>
            </a:r>
            <a:r>
              <a:rPr lang="en-US" sz="2200" dirty="0" err="1"/>
              <a:t>άντ</a:t>
            </a:r>
            <a:r>
              <a:rPr lang="en-US" sz="2200" dirty="0"/>
              <a:t>α είναι πιο δύσκολες για αυτόν (σελ.</a:t>
            </a:r>
            <a:r>
              <a:rPr lang="el-GR" sz="2200" dirty="0"/>
              <a:t> </a:t>
            </a:r>
            <a:r>
              <a:rPr lang="en-US" sz="2200" dirty="0"/>
              <a:t>23).</a:t>
            </a:r>
            <a:r>
              <a:rPr lang="el-GR" sz="2200" dirty="0"/>
              <a:t> </a:t>
            </a:r>
            <a:r>
              <a:rPr lang="en-US" sz="2200" dirty="0" err="1"/>
              <a:t>Στην</a:t>
            </a:r>
            <a:r>
              <a:rPr lang="en-US" sz="2200" dirty="0"/>
              <a:t> αρχή του φαίνονταν πιο όμορφες και κατανυκτικές-βιβλικές (σελ.</a:t>
            </a:r>
            <a:r>
              <a:rPr lang="el-GR" sz="2200" dirty="0"/>
              <a:t> </a:t>
            </a:r>
            <a:r>
              <a:rPr lang="en-US" sz="2200" dirty="0"/>
              <a:t>24).Με την </a:t>
            </a:r>
            <a:r>
              <a:rPr lang="en-US" sz="2200" b="1" dirty="0"/>
              <a:t>απραξία</a:t>
            </a:r>
            <a:r>
              <a:rPr lang="en-US" sz="2200" dirty="0"/>
              <a:t> του, όμως, χάνουν την αρχική αίγλη που του</a:t>
            </a:r>
            <a:r>
              <a:rPr lang="el-GR" sz="2200" dirty="0"/>
              <a:t>ς</a:t>
            </a:r>
            <a:r>
              <a:rPr lang="en-US" sz="2200" dirty="0"/>
              <a:t> είχε προσδώσει.</a:t>
            </a:r>
          </a:p>
          <a:p>
            <a:pPr marL="342900" indent="-342900">
              <a:lnSpc>
                <a:spcPct val="90000"/>
              </a:lnSpc>
              <a:buFont typeface="Wingdings 3" charset="2"/>
              <a:buChar char=""/>
            </a:pPr>
            <a:r>
              <a:rPr lang="en-US" sz="2200" dirty="0"/>
              <a:t>Απ</a:t>
            </a:r>
            <a:r>
              <a:rPr lang="en-US" sz="2200" dirty="0" err="1"/>
              <a:t>οδίδει</a:t>
            </a:r>
            <a:r>
              <a:rPr lang="en-US" sz="2200" dirty="0"/>
              <a:t> «</a:t>
            </a:r>
            <a:r>
              <a:rPr lang="en-US" sz="2200" dirty="0" err="1"/>
              <a:t>το</a:t>
            </a:r>
            <a:r>
              <a:rPr lang="en-US" sz="2200" dirty="0"/>
              <a:t> π</a:t>
            </a:r>
            <a:r>
              <a:rPr lang="en-US" sz="2200" dirty="0" err="1"/>
              <a:t>ελάγωμά</a:t>
            </a:r>
            <a:r>
              <a:rPr lang="en-US" sz="2200" dirty="0"/>
              <a:t> </a:t>
            </a:r>
            <a:r>
              <a:rPr lang="en-US" sz="2200" dirty="0" err="1"/>
              <a:t>του</a:t>
            </a:r>
            <a:r>
              <a:rPr lang="en-US" sz="2200" dirty="0"/>
              <a:t>» </a:t>
            </a:r>
            <a:r>
              <a:rPr lang="en-US" sz="2200" dirty="0" err="1"/>
              <a:t>άλλοτε</a:t>
            </a:r>
            <a:r>
              <a:rPr lang="en-US" sz="2200" dirty="0"/>
              <a:t> </a:t>
            </a:r>
            <a:r>
              <a:rPr lang="en-US" sz="2200" dirty="0" err="1"/>
              <a:t>στην</a:t>
            </a:r>
            <a:r>
              <a:rPr lang="en-US" sz="2200" dirty="0"/>
              <a:t> πα</a:t>
            </a:r>
            <a:r>
              <a:rPr lang="en-US" sz="2200" dirty="0" err="1"/>
              <a:t>νσιόν</a:t>
            </a:r>
            <a:r>
              <a:rPr lang="en-US" sz="2200" dirty="0"/>
              <a:t> (σελ.28) και </a:t>
            </a:r>
            <a:r>
              <a:rPr lang="en-US" sz="2200" dirty="0" err="1"/>
              <a:t>άλλοτε</a:t>
            </a:r>
            <a:r>
              <a:rPr lang="en-US" sz="2200" dirty="0"/>
              <a:t> </a:t>
            </a:r>
            <a:r>
              <a:rPr lang="en-US" sz="2200" dirty="0" err="1"/>
              <a:t>στην</a:t>
            </a:r>
            <a:r>
              <a:rPr lang="en-US" sz="2200" dirty="0"/>
              <a:t> π</a:t>
            </a:r>
            <a:r>
              <a:rPr lang="en-US" sz="2200" dirty="0" err="1"/>
              <a:t>όλη</a:t>
            </a:r>
            <a:r>
              <a:rPr lang="en-US" sz="2200" dirty="0"/>
              <a:t> (</a:t>
            </a:r>
            <a:r>
              <a:rPr lang="en-US" sz="2200" dirty="0" err="1"/>
              <a:t>σελ</a:t>
            </a:r>
            <a:r>
              <a:rPr lang="en-US" sz="2200" dirty="0"/>
              <a:t>.</a:t>
            </a:r>
            <a:r>
              <a:rPr lang="el-GR" sz="2200" dirty="0"/>
              <a:t> </a:t>
            </a:r>
            <a:r>
              <a:rPr lang="en-US" sz="2200" dirty="0"/>
              <a:t>29) π</a:t>
            </a:r>
            <a:r>
              <a:rPr lang="en-US" sz="2200" dirty="0" err="1"/>
              <a:t>ου</a:t>
            </a:r>
            <a:r>
              <a:rPr lang="en-US" sz="2200" dirty="0"/>
              <a:t> </a:t>
            </a:r>
            <a:r>
              <a:rPr lang="en-US" sz="2200" dirty="0" err="1"/>
              <a:t>τον</a:t>
            </a:r>
            <a:r>
              <a:rPr lang="en-US" sz="2200" dirty="0"/>
              <a:t> </a:t>
            </a:r>
            <a:r>
              <a:rPr lang="en-US" sz="2200" dirty="0" err="1"/>
              <a:t>έχουν</a:t>
            </a:r>
            <a:r>
              <a:rPr lang="en-US" sz="2200" dirty="0"/>
              <a:t> απ</a:t>
            </a:r>
            <a:r>
              <a:rPr lang="en-US" sz="2200" dirty="0" err="1"/>
              <a:t>ομονώσει</a:t>
            </a:r>
            <a:r>
              <a:rPr lang="en-US" sz="2200" dirty="0"/>
              <a:t> </a:t>
            </a:r>
            <a:r>
              <a:rPr lang="en-US" sz="2200" dirty="0" err="1"/>
              <a:t>κάνοντάς</a:t>
            </a:r>
            <a:r>
              <a:rPr lang="en-US" sz="2200" dirty="0"/>
              <a:t> </a:t>
            </a:r>
            <a:r>
              <a:rPr lang="en-US" sz="2200" dirty="0" err="1"/>
              <a:t>τον</a:t>
            </a:r>
            <a:r>
              <a:rPr lang="en-US" sz="2200" dirty="0"/>
              <a:t> να </a:t>
            </a:r>
            <a:r>
              <a:rPr lang="en-US" sz="2200" dirty="0" err="1"/>
              <a:t>νιώθει</a:t>
            </a:r>
            <a:r>
              <a:rPr lang="en-US" sz="2200" dirty="0"/>
              <a:t> </a:t>
            </a:r>
            <a:r>
              <a:rPr lang="en-US" sz="2200" b="1" dirty="0" err="1"/>
              <a:t>ξένος</a:t>
            </a:r>
            <a:r>
              <a:rPr lang="en-US" sz="2200" dirty="0"/>
              <a:t>. </a:t>
            </a:r>
            <a:r>
              <a:rPr lang="en-US" sz="2200" dirty="0" err="1"/>
              <a:t>Θεωρεί</a:t>
            </a:r>
            <a:r>
              <a:rPr lang="en-US" sz="2200" dirty="0"/>
              <a:t> </a:t>
            </a:r>
            <a:r>
              <a:rPr lang="en-US" sz="2200" dirty="0" err="1"/>
              <a:t>ότι</a:t>
            </a:r>
            <a:r>
              <a:rPr lang="en-US" sz="2200" dirty="0"/>
              <a:t> β</a:t>
            </a:r>
            <a:r>
              <a:rPr lang="en-US" sz="2200" dirty="0" err="1"/>
              <a:t>ρίσκετ</a:t>
            </a:r>
            <a:r>
              <a:rPr lang="en-US" sz="2200" dirty="0"/>
              <a:t>αι σε απόσταση από τον περιβάλλοντα χώρο. </a:t>
            </a:r>
            <a:r>
              <a:rPr lang="en-US" sz="2200" dirty="0" err="1"/>
              <a:t>Πρόκειτ</a:t>
            </a:r>
            <a:r>
              <a:rPr lang="en-US" sz="2200" dirty="0"/>
              <a:t>αι για </a:t>
            </a:r>
            <a:r>
              <a:rPr lang="el-GR" sz="2200" dirty="0"/>
              <a:t>την</a:t>
            </a:r>
            <a:r>
              <a:rPr lang="en-US" sz="2200" dirty="0"/>
              <a:t> κυριολεκτική </a:t>
            </a:r>
            <a:r>
              <a:rPr lang="en-US" sz="2200" b="1" dirty="0"/>
              <a:t>εξορία ενός ξένου</a:t>
            </a:r>
            <a:r>
              <a:rPr lang="el-GR" sz="2200" b="1" dirty="0"/>
              <a:t> στην Ιερουσαλήμ</a:t>
            </a:r>
            <a:r>
              <a:rPr lang="en-US" sz="2200" b="1" dirty="0"/>
              <a:t> και συγχρόνως για μια πνευματική εξορία.</a:t>
            </a:r>
          </a:p>
          <a:p>
            <a:pPr>
              <a:lnSpc>
                <a:spcPct val="90000"/>
              </a:lnSpc>
              <a:buFont typeface="Wingdings 3" charset="2"/>
              <a:buChar char=""/>
            </a:pPr>
            <a:endParaRPr lang="en-US" sz="2200" dirty="0"/>
          </a:p>
        </p:txBody>
      </p:sp>
    </p:spTree>
    <p:extLst>
      <p:ext uri="{BB962C8B-B14F-4D97-AF65-F5344CB8AC3E}">
        <p14:creationId xmlns:p14="http://schemas.microsoft.com/office/powerpoint/2010/main" val="408816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pPr algn="ctr"/>
            <a:r>
              <a:rPr lang="el-GR" sz="4200" b="1" i="1" dirty="0"/>
              <a:t>Ακυβέρνητες πολιτείες</a:t>
            </a:r>
            <a:r>
              <a:rPr lang="el-GR" sz="4200" b="1" dirty="0"/>
              <a:t> και Ιστορία</a:t>
            </a:r>
            <a:br>
              <a:rPr lang="el-GR" sz="4200" b="1" dirty="0"/>
            </a:br>
            <a:r>
              <a:rPr lang="el-GR" sz="4200" b="1" i="1" dirty="0"/>
              <a:t>«Αυτό δεν είναι ιστορικό μυθιστόρημα.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r>
              <a:rPr lang="el-GR" sz="2000" dirty="0"/>
              <a:t>Ο Τσίρκας προτάσσει ως ειδοποίηση στην </a:t>
            </a:r>
            <a:r>
              <a:rPr lang="el-GR" sz="2000" i="1" dirty="0" err="1"/>
              <a:t>Αριάγνη</a:t>
            </a:r>
            <a:r>
              <a:rPr lang="el-GR" sz="2000" dirty="0"/>
              <a:t> αυτά τα λόγια του </a:t>
            </a:r>
            <a:r>
              <a:rPr lang="el-GR" sz="2000" dirty="0" err="1"/>
              <a:t>Αραγκόν</a:t>
            </a:r>
            <a:r>
              <a:rPr lang="el-GR" sz="2000" dirty="0"/>
              <a:t> από τη «</a:t>
            </a:r>
            <a:r>
              <a:rPr lang="el-GR" sz="2000" dirty="0" err="1"/>
              <a:t>Μεγαλοβδομάδα</a:t>
            </a:r>
            <a:r>
              <a:rPr lang="el-GR" sz="2000" dirty="0"/>
              <a:t>».</a:t>
            </a:r>
          </a:p>
          <a:p>
            <a:r>
              <a:rPr lang="el-GR" sz="2000" dirty="0"/>
              <a:t>Εγκατάλειψε την ιδέα να τα προτάξει στη </a:t>
            </a:r>
            <a:r>
              <a:rPr lang="el-GR" sz="2000" i="1" dirty="0"/>
              <a:t>Λέσχη</a:t>
            </a:r>
            <a:r>
              <a:rPr lang="el-GR" sz="2000" dirty="0"/>
              <a:t> καθώς ο όρος μυθιστόρημα «λέει το ίδιο πιο λακωνικά».</a:t>
            </a:r>
          </a:p>
          <a:p>
            <a:r>
              <a:rPr lang="el-GR" sz="2000" dirty="0"/>
              <a:t>Ειδοποίηση έχει και στη </a:t>
            </a:r>
            <a:r>
              <a:rPr lang="el-GR" sz="2000" i="1" dirty="0"/>
              <a:t>Νυχτερίδα </a:t>
            </a:r>
            <a:r>
              <a:rPr lang="el-GR" sz="2000" dirty="0"/>
              <a:t>ότι </a:t>
            </a:r>
            <a:r>
              <a:rPr lang="el-GR" sz="2000" i="1" dirty="0"/>
              <a:t>«δεν είναι μυθιστόρημα με κλειδιά.. Δεν υπάρχει κανένα πορτρέτο στις ΑΚ. Δεν είμαι ο Μ. Σιμωνίδης… δεν είναι χρονικό». </a:t>
            </a:r>
          </a:p>
          <a:p>
            <a:r>
              <a:rPr lang="el-GR" sz="2000" dirty="0"/>
              <a:t>Ανάμεσα στον πρώτο και τον δεύτερο τόμο της τριλογίας μεσολάβησε το γεγονός που σφράγισε τη ζωή του συγγραφέα, η </a:t>
            </a:r>
            <a:r>
              <a:rPr lang="el-GR" sz="2000" b="1" dirty="0"/>
              <a:t>διαγραφή του από την κομματική οργάνωση ΚΚΕ Αιγύπτου</a:t>
            </a:r>
            <a:r>
              <a:rPr lang="el-GR" sz="2000" dirty="0"/>
              <a:t>, γιατί αρνήθηκε να αποκηρύξει τη </a:t>
            </a:r>
            <a:r>
              <a:rPr lang="el-GR" sz="2000" i="1" dirty="0"/>
              <a:t>Λέσχη</a:t>
            </a:r>
            <a:r>
              <a:rPr lang="el-GR" sz="2000" dirty="0"/>
              <a:t>, που «συκοφαντεί» τους συντρόφους και ιδιαίτερα τον σύντροφο Ανθρωπάκι.</a:t>
            </a:r>
          </a:p>
          <a:p>
            <a:r>
              <a:rPr lang="el-GR" sz="2000" dirty="0"/>
              <a:t>Ανάμεσα στον δεύτερο και τον τρίτο τόμο εξαπολύεται εναντίον του επίθεση με το πρόσχημα της κριτικής: ο περιβόητος </a:t>
            </a:r>
            <a:r>
              <a:rPr lang="el-GR" sz="2000" b="1" dirty="0"/>
              <a:t>λίβελλος του Μάρκου Αυγέρη</a:t>
            </a:r>
            <a:r>
              <a:rPr lang="el-GR" sz="2000" dirty="0"/>
              <a:t>, «Μερικά προβλήματα ιδεολογίας και τέχνης (Παρατηρήσεις στο έργο του </a:t>
            </a:r>
            <a:r>
              <a:rPr lang="el-GR" sz="2000" dirty="0" err="1"/>
              <a:t>Στ</a:t>
            </a:r>
            <a:r>
              <a:rPr lang="el-GR" sz="2000" dirty="0"/>
              <a:t>. Τσίρκα)» στο περιοδικό </a:t>
            </a:r>
            <a:r>
              <a:rPr lang="el-GR" sz="2000" i="1" dirty="0"/>
              <a:t>Ελληνική Αριστερά</a:t>
            </a:r>
            <a:r>
              <a:rPr lang="el-GR" sz="2000" dirty="0"/>
              <a:t>, </a:t>
            </a:r>
            <a:r>
              <a:rPr lang="el-GR" sz="2000" dirty="0" err="1"/>
              <a:t>τχ</a:t>
            </a:r>
            <a:r>
              <a:rPr lang="el-GR" sz="2000" dirty="0"/>
              <a:t>. 7.</a:t>
            </a:r>
          </a:p>
          <a:p>
            <a:endParaRPr lang="el-GR" sz="2000" dirty="0"/>
          </a:p>
        </p:txBody>
      </p:sp>
    </p:spTree>
    <p:extLst>
      <p:ext uri="{BB962C8B-B14F-4D97-AF65-F5344CB8AC3E}">
        <p14:creationId xmlns:p14="http://schemas.microsoft.com/office/powerpoint/2010/main" val="23322917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F7FECAC-75F8-4690-A55E-3B20090E9597}"/>
              </a:ext>
            </a:extLst>
          </p:cNvPr>
          <p:cNvSpPr>
            <a:spLocks noGrp="1"/>
          </p:cNvSpPr>
          <p:nvPr>
            <p:ph idx="1"/>
          </p:nvPr>
        </p:nvSpPr>
        <p:spPr>
          <a:xfrm>
            <a:off x="3528010" y="257462"/>
            <a:ext cx="6636408" cy="6343076"/>
          </a:xfrm>
        </p:spPr>
        <p:txBody>
          <a:bodyPr>
            <a:normAutofit/>
          </a:bodyPr>
          <a:lstStyle/>
          <a:p>
            <a:pPr lvl="0">
              <a:lnSpc>
                <a:spcPct val="90000"/>
              </a:lnSpc>
              <a:buClr>
                <a:srgbClr val="5FCBEF"/>
              </a:buClr>
            </a:pPr>
            <a:endParaRPr lang="el-GR" sz="2200" dirty="0">
              <a:solidFill>
                <a:prstClr val="black">
                  <a:lumMod val="75000"/>
                  <a:lumOff val="25000"/>
                </a:prstClr>
              </a:solidFill>
            </a:endParaRPr>
          </a:p>
          <a:p>
            <a:pPr lvl="0">
              <a:lnSpc>
                <a:spcPct val="90000"/>
              </a:lnSpc>
              <a:buClr>
                <a:srgbClr val="5FCBEF"/>
              </a:buClr>
            </a:pPr>
            <a:r>
              <a:rPr lang="en-US" sz="2200" dirty="0">
                <a:solidFill>
                  <a:prstClr val="black">
                    <a:lumMod val="75000"/>
                    <a:lumOff val="25000"/>
                  </a:prstClr>
                </a:solidFill>
              </a:rPr>
              <a:t>Η α</a:t>
            </a:r>
            <a:r>
              <a:rPr lang="en-US" sz="2200" dirty="0" err="1">
                <a:solidFill>
                  <a:prstClr val="black">
                    <a:lumMod val="75000"/>
                    <a:lumOff val="25000"/>
                  </a:prstClr>
                </a:solidFill>
              </a:rPr>
              <a:t>κυ</a:t>
            </a:r>
            <a:r>
              <a:rPr lang="en-US" sz="2200" dirty="0">
                <a:solidFill>
                  <a:prstClr val="black">
                    <a:lumMod val="75000"/>
                    <a:lumOff val="25000"/>
                  </a:prstClr>
                </a:solidFill>
              </a:rPr>
              <a:t>βέρνητη Ιερουσαλήμ </a:t>
            </a:r>
            <a:r>
              <a:rPr lang="en-US" sz="2200" b="1" dirty="0">
                <a:solidFill>
                  <a:prstClr val="black">
                    <a:lumMod val="75000"/>
                    <a:lumOff val="25000"/>
                  </a:prstClr>
                </a:solidFill>
              </a:rPr>
              <a:t>κυβερνιέται</a:t>
            </a:r>
            <a:r>
              <a:rPr lang="en-US" sz="2200" dirty="0">
                <a:solidFill>
                  <a:prstClr val="black">
                    <a:lumMod val="75000"/>
                    <a:lumOff val="25000"/>
                  </a:prstClr>
                </a:solidFill>
              </a:rPr>
              <a:t> από «χίλιες μυστικές εξουσίες» (σελ.</a:t>
            </a:r>
            <a:r>
              <a:rPr lang="el-GR" sz="2200" dirty="0">
                <a:solidFill>
                  <a:prstClr val="black">
                    <a:lumMod val="75000"/>
                    <a:lumOff val="25000"/>
                  </a:prstClr>
                </a:solidFill>
              </a:rPr>
              <a:t> </a:t>
            </a:r>
            <a:r>
              <a:rPr lang="en-US" sz="2200" dirty="0">
                <a:solidFill>
                  <a:prstClr val="black">
                    <a:lumMod val="75000"/>
                    <a:lumOff val="25000"/>
                  </a:prstClr>
                </a:solidFill>
              </a:rPr>
              <a:t>69). </a:t>
            </a:r>
            <a:r>
              <a:rPr lang="en-US" sz="2200" dirty="0" err="1">
                <a:solidFill>
                  <a:prstClr val="black">
                    <a:lumMod val="75000"/>
                    <a:lumOff val="25000"/>
                  </a:prstClr>
                </a:solidFill>
              </a:rPr>
              <a:t>Έτσι</a:t>
            </a:r>
            <a:r>
              <a:rPr lang="en-US" sz="2200" dirty="0">
                <a:solidFill>
                  <a:prstClr val="black">
                    <a:lumMod val="75000"/>
                    <a:lumOff val="25000"/>
                  </a:prstClr>
                </a:solidFill>
              </a:rPr>
              <a:t> και ο α</a:t>
            </a:r>
            <a:r>
              <a:rPr lang="en-US" sz="2200" dirty="0" err="1">
                <a:solidFill>
                  <a:prstClr val="black">
                    <a:lumMod val="75000"/>
                    <a:lumOff val="25000"/>
                  </a:prstClr>
                </a:solidFill>
              </a:rPr>
              <a:t>νυ</a:t>
            </a:r>
            <a:r>
              <a:rPr lang="en-US" sz="2200" dirty="0">
                <a:solidFill>
                  <a:prstClr val="black">
                    <a:lumMod val="75000"/>
                    <a:lumOff val="25000"/>
                  </a:prstClr>
                </a:solidFill>
              </a:rPr>
              <a:t>πότακτος Μάνος υποτάσσεται για ένα διάστημα στον έρωτα του για την Έμμη και συγχρόνως η ζωή του αποτελεί και ένα παιχνίδι για τα μέλη της Λέσχης. </a:t>
            </a:r>
            <a:r>
              <a:rPr lang="en-US" sz="2200" dirty="0" err="1">
                <a:solidFill>
                  <a:prstClr val="black">
                    <a:lumMod val="75000"/>
                    <a:lumOff val="25000"/>
                  </a:prstClr>
                </a:solidFill>
              </a:rPr>
              <a:t>Αν</a:t>
            </a:r>
            <a:r>
              <a:rPr lang="en-US" sz="2200" dirty="0">
                <a:solidFill>
                  <a:prstClr val="black">
                    <a:lumMod val="75000"/>
                    <a:lumOff val="25000"/>
                  </a:prstClr>
                </a:solidFill>
              </a:rPr>
              <a:t>αρωτιέται, μάλιστα, και ο ίδιος τελικά για αυτές τις δυνάμεις που εξουσιάζουν τα πάντα (σελ.</a:t>
            </a:r>
            <a:r>
              <a:rPr lang="el-GR" sz="2200" dirty="0">
                <a:solidFill>
                  <a:prstClr val="black">
                    <a:lumMod val="75000"/>
                    <a:lumOff val="25000"/>
                  </a:prstClr>
                </a:solidFill>
              </a:rPr>
              <a:t> </a:t>
            </a:r>
            <a:r>
              <a:rPr lang="en-US" sz="2200" dirty="0">
                <a:solidFill>
                  <a:prstClr val="black">
                    <a:lumMod val="75000"/>
                    <a:lumOff val="25000"/>
                  </a:prstClr>
                </a:solidFill>
              </a:rPr>
              <a:t>236).</a:t>
            </a:r>
            <a:r>
              <a:rPr lang="el-GR" sz="2200" dirty="0">
                <a:solidFill>
                  <a:prstClr val="black">
                    <a:lumMod val="75000"/>
                    <a:lumOff val="25000"/>
                  </a:prstClr>
                </a:solidFill>
              </a:rPr>
              <a:t> </a:t>
            </a:r>
            <a:r>
              <a:rPr lang="en-US" sz="2200" dirty="0" err="1">
                <a:solidFill>
                  <a:prstClr val="black">
                    <a:lumMod val="75000"/>
                    <a:lumOff val="25000"/>
                  </a:prstClr>
                </a:solidFill>
              </a:rPr>
              <a:t>Αλλά</a:t>
            </a:r>
            <a:r>
              <a:rPr lang="en-US" sz="2200" dirty="0">
                <a:solidFill>
                  <a:prstClr val="black">
                    <a:lumMod val="75000"/>
                    <a:lumOff val="25000"/>
                  </a:prstClr>
                </a:solidFill>
              </a:rPr>
              <a:t> και η Έμμη υποτάσσεται στην σωματική της επιθυμία η οποία, όμως, εντάσσεται σε ένα πολιτικό πλαίσιο.</a:t>
            </a:r>
            <a:r>
              <a:rPr lang="el-GR" sz="2200" dirty="0">
                <a:solidFill>
                  <a:prstClr val="black">
                    <a:lumMod val="75000"/>
                    <a:lumOff val="25000"/>
                  </a:prstClr>
                </a:solidFill>
              </a:rPr>
              <a:t> </a:t>
            </a:r>
            <a:r>
              <a:rPr lang="en-US" sz="2200" dirty="0" err="1">
                <a:solidFill>
                  <a:prstClr val="black">
                    <a:lumMod val="75000"/>
                    <a:lumOff val="25000"/>
                  </a:prstClr>
                </a:solidFill>
              </a:rPr>
              <a:t>Όλ</a:t>
            </a:r>
            <a:r>
              <a:rPr lang="en-US" sz="2200" dirty="0">
                <a:solidFill>
                  <a:prstClr val="black">
                    <a:lumMod val="75000"/>
                    <a:lumOff val="25000"/>
                  </a:prstClr>
                </a:solidFill>
              </a:rPr>
              <a:t>α καθορίζονται από τη </a:t>
            </a:r>
            <a:r>
              <a:rPr lang="en-US" sz="2200" b="1" dirty="0">
                <a:solidFill>
                  <a:prstClr val="black">
                    <a:lumMod val="75000"/>
                    <a:lumOff val="25000"/>
                  </a:prstClr>
                </a:solidFill>
              </a:rPr>
              <a:t>δύναμη της </a:t>
            </a:r>
            <a:r>
              <a:rPr lang="el-GR" sz="2200" b="1" dirty="0">
                <a:solidFill>
                  <a:prstClr val="black">
                    <a:lumMod val="75000"/>
                    <a:lumOff val="25000"/>
                  </a:prstClr>
                </a:solidFill>
              </a:rPr>
              <a:t>Ι</a:t>
            </a:r>
            <a:r>
              <a:rPr lang="en-US" sz="2200" b="1" dirty="0" err="1">
                <a:solidFill>
                  <a:prstClr val="black">
                    <a:lumMod val="75000"/>
                    <a:lumOff val="25000"/>
                  </a:prstClr>
                </a:solidFill>
              </a:rPr>
              <a:t>στορί</a:t>
            </a:r>
            <a:r>
              <a:rPr lang="en-US" sz="2200" b="1" dirty="0">
                <a:solidFill>
                  <a:prstClr val="black">
                    <a:lumMod val="75000"/>
                    <a:lumOff val="25000"/>
                  </a:prstClr>
                </a:solidFill>
              </a:rPr>
              <a:t>ας</a:t>
            </a:r>
            <a:r>
              <a:rPr lang="en-US" sz="2200" dirty="0">
                <a:solidFill>
                  <a:prstClr val="black">
                    <a:lumMod val="75000"/>
                    <a:lumOff val="25000"/>
                  </a:prstClr>
                </a:solidFill>
              </a:rPr>
              <a:t>. Όπ</a:t>
            </a:r>
            <a:r>
              <a:rPr lang="en-US" sz="2200" dirty="0" err="1">
                <a:solidFill>
                  <a:prstClr val="black">
                    <a:lumMod val="75000"/>
                    <a:lumOff val="25000"/>
                  </a:prstClr>
                </a:solidFill>
              </a:rPr>
              <a:t>ως</a:t>
            </a:r>
            <a:r>
              <a:rPr lang="en-US" sz="2200" dirty="0">
                <a:solidFill>
                  <a:prstClr val="black">
                    <a:lumMod val="75000"/>
                    <a:lumOff val="25000"/>
                  </a:prstClr>
                </a:solidFill>
              </a:rPr>
              <a:t> φα</a:t>
            </a:r>
            <a:r>
              <a:rPr lang="en-US" sz="2200" dirty="0" err="1">
                <a:solidFill>
                  <a:prstClr val="black">
                    <a:lumMod val="75000"/>
                    <a:lumOff val="25000"/>
                  </a:prstClr>
                </a:solidFill>
              </a:rPr>
              <a:t>ίνετ</a:t>
            </a:r>
            <a:r>
              <a:rPr lang="en-US" sz="2200" dirty="0">
                <a:solidFill>
                  <a:prstClr val="black">
                    <a:lumMod val="75000"/>
                    <a:lumOff val="25000"/>
                  </a:prstClr>
                </a:solidFill>
              </a:rPr>
              <a:t>αι αυτή είναι η πιο ισχυρή δύναμη.</a:t>
            </a:r>
            <a:endParaRPr lang="el-GR" sz="2200" dirty="0">
              <a:solidFill>
                <a:prstClr val="black">
                  <a:lumMod val="75000"/>
                  <a:lumOff val="25000"/>
                </a:prstClr>
              </a:solidFill>
            </a:endParaRPr>
          </a:p>
          <a:p>
            <a:endParaRPr lang="el-GR" dirty="0"/>
          </a:p>
        </p:txBody>
      </p:sp>
      <p:pic>
        <p:nvPicPr>
          <p:cNvPr id="5" name="Θέση περιεχομένου 5" descr="Εικόνα που περιέχει υπαίθριος, κτίριο, βάρκα, νερό&#10;&#10;Περιγραφή που δημιουργήθηκε αυτόματα">
            <a:extLst>
              <a:ext uri="{FF2B5EF4-FFF2-40B4-BE49-F238E27FC236}">
                <a16:creationId xmlns:a16="http://schemas.microsoft.com/office/drawing/2014/main" id="{B1D0C890-17DB-4A4F-9C0E-C960FE688D2E}"/>
              </a:ext>
            </a:extLst>
          </p:cNvPr>
          <p:cNvPicPr>
            <a:picLocks noChangeAspect="1"/>
          </p:cNvPicPr>
          <p:nvPr/>
        </p:nvPicPr>
        <p:blipFill rotWithShape="1">
          <a:blip r:embed="rId2"/>
          <a:srcRect l="21699" r="24016" b="-1"/>
          <a:stretch/>
        </p:blipFill>
        <p:spPr>
          <a:xfrm>
            <a:off x="0" y="2263721"/>
            <a:ext cx="3722358" cy="4594279"/>
          </a:xfrm>
          <a:prstGeom prst="rect">
            <a:avLst/>
          </a:prstGeom>
        </p:spPr>
      </p:pic>
      <p:sp>
        <p:nvSpPr>
          <p:cNvPr id="6" name="TextBox 5">
            <a:extLst>
              <a:ext uri="{FF2B5EF4-FFF2-40B4-BE49-F238E27FC236}">
                <a16:creationId xmlns:a16="http://schemas.microsoft.com/office/drawing/2014/main" id="{00DB87D7-33D1-4D94-BA87-C143009CE6FE}"/>
              </a:ext>
            </a:extLst>
          </p:cNvPr>
          <p:cNvSpPr txBox="1"/>
          <p:nvPr/>
        </p:nvSpPr>
        <p:spPr>
          <a:xfrm>
            <a:off x="3722358" y="4984711"/>
            <a:ext cx="4890052" cy="1615827"/>
          </a:xfrm>
          <a:prstGeom prst="rect">
            <a:avLst/>
          </a:prstGeom>
          <a:noFill/>
        </p:spPr>
        <p:txBody>
          <a:bodyPr wrap="square" rtlCol="0">
            <a:spAutoFit/>
          </a:bodyPr>
          <a:lstStyle/>
          <a:p>
            <a:pPr marL="342900" marR="0" lvl="0" indent="-342900" algn="l" defTabSz="457200" rtl="0" eaLnBrk="1" fontAlgn="auto" latinLnBrk="0" hangingPunct="1">
              <a:lnSpc>
                <a:spcPct val="90000"/>
              </a:lnSpc>
              <a:spcBef>
                <a:spcPts val="1000"/>
              </a:spcBef>
              <a:spcAft>
                <a:spcPts val="0"/>
              </a:spcAft>
              <a:buClr>
                <a:srgbClr val="5FCBEF"/>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Η </a:t>
            </a:r>
            <a:r>
              <a:rPr kumimoji="0" lang="en-US" sz="22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Ιερουσ</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αλήμ φανερώνει </a:t>
            </a:r>
            <a:r>
              <a:rPr kumimoji="0" lang="en-US" sz="22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«τη γυμνή αλήθεια» </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στους κατοίκους της (σελ.</a:t>
            </a:r>
            <a:r>
              <a:rPr kumimoji="0" lang="el-GR"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kumimoji="0" lang="en-US" sz="22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71).Έτσι, φανερώνει και αλήθειες στον Μάνο για τον Αδάμ και εν γένει για τη ζωή του.</a:t>
            </a:r>
          </a:p>
        </p:txBody>
      </p:sp>
    </p:spTree>
    <p:extLst>
      <p:ext uri="{BB962C8B-B14F-4D97-AF65-F5344CB8AC3E}">
        <p14:creationId xmlns:p14="http://schemas.microsoft.com/office/powerpoint/2010/main" val="3568394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0C6473D-5C8E-49B5-A9F7-77036F73ED7D}"/>
              </a:ext>
            </a:extLst>
          </p:cNvPr>
          <p:cNvSpPr>
            <a:spLocks noGrp="1"/>
          </p:cNvSpPr>
          <p:nvPr>
            <p:ph idx="1"/>
          </p:nvPr>
        </p:nvSpPr>
        <p:spPr>
          <a:xfrm>
            <a:off x="524545" y="350941"/>
            <a:ext cx="11513657" cy="1919070"/>
          </a:xfrm>
        </p:spPr>
        <p:txBody>
          <a:bodyPr>
            <a:normAutofit/>
          </a:bodyPr>
          <a:lstStyle/>
          <a:p>
            <a:pPr marL="0" lvl="0" indent="0">
              <a:buClr>
                <a:prstClr val="black">
                  <a:lumMod val="95000"/>
                  <a:lumOff val="5000"/>
                </a:prstClr>
              </a:buClr>
              <a:buNone/>
            </a:pPr>
            <a:r>
              <a:rPr lang="el-GR" sz="2200" dirty="0">
                <a:solidFill>
                  <a:srgbClr val="2670A0"/>
                </a:solidFill>
                <a:latin typeface="Trebuchet MS" panose="020B0603020202020204" pitchFamily="34" charset="0"/>
                <a:cs typeface="Times New Roman" panose="02020603050405020304" pitchFamily="18" charset="0"/>
              </a:rPr>
              <a:t>α) Αρνητική οπτική της απομόνωσής του:</a:t>
            </a:r>
          </a:p>
          <a:p>
            <a:pPr lvl="0">
              <a:buClr>
                <a:prstClr val="black">
                  <a:lumMod val="95000"/>
                  <a:lumOff val="5000"/>
                </a:prstClr>
              </a:buClr>
              <a:buFont typeface="Wingdings" panose="05000000000000000000" pitchFamily="2" charset="2"/>
              <a:buChar char="Ø"/>
            </a:pPr>
            <a:r>
              <a:rPr lang="el-GR" sz="2200" dirty="0">
                <a:solidFill>
                  <a:prstClr val="black">
                    <a:lumMod val="95000"/>
                    <a:lumOff val="5000"/>
                  </a:prstClr>
                </a:solidFill>
                <a:latin typeface="Trebuchet MS" panose="020B0603020202020204" pitchFamily="34" charset="0"/>
                <a:cs typeface="Times New Roman" panose="02020603050405020304" pitchFamily="18" charset="0"/>
              </a:rPr>
              <a:t>Θεωρεί ότι έχει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«στομώσει την ευαισθησία» </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του (σελ. 24).</a:t>
            </a:r>
          </a:p>
          <a:p>
            <a:pPr>
              <a:buClr>
                <a:prstClr val="black">
                  <a:lumMod val="95000"/>
                  <a:lumOff val="5000"/>
                </a:prstClr>
              </a:buClr>
              <a:buFont typeface="Wingdings" panose="05000000000000000000" pitchFamily="2" charset="2"/>
              <a:buChar char="Ø"/>
            </a:pPr>
            <a:r>
              <a:rPr lang="el-GR" sz="2200" dirty="0">
                <a:solidFill>
                  <a:prstClr val="black">
                    <a:lumMod val="95000"/>
                    <a:lumOff val="5000"/>
                  </a:prstClr>
                </a:solidFill>
                <a:latin typeface="Trebuchet MS" panose="020B0603020202020204" pitchFamily="34" charset="0"/>
                <a:cs typeface="Times New Roman" panose="02020603050405020304" pitchFamily="18" charset="0"/>
              </a:rPr>
              <a:t>Αποδίδει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«το πελάγωμά» </a:t>
            </a:r>
            <a:r>
              <a:rPr lang="el-GR" sz="2200" dirty="0">
                <a:solidFill>
                  <a:prstClr val="black">
                    <a:lumMod val="95000"/>
                    <a:lumOff val="5000"/>
                  </a:prstClr>
                </a:solidFill>
                <a:latin typeface="Trebuchet MS" panose="020B0603020202020204" pitchFamily="34" charset="0"/>
                <a:cs typeface="Times New Roman" panose="02020603050405020304" pitchFamily="18" charset="0"/>
              </a:rPr>
              <a:t>του στην απομόνωση και την απομάκρυνσή του από το Κόμμα (σελ. 28-29). Νιώθει σαν </a:t>
            </a:r>
            <a:r>
              <a:rPr lang="en-US" sz="2000" dirty="0"/>
              <a:t>να </a:t>
            </a:r>
            <a:r>
              <a:rPr lang="en-US" sz="2000" dirty="0" err="1"/>
              <a:t>έχει</a:t>
            </a:r>
            <a:r>
              <a:rPr lang="en-US" sz="2000" dirty="0"/>
              <a:t> </a:t>
            </a:r>
            <a:r>
              <a:rPr lang="en-US" sz="2000" b="1" dirty="0"/>
              <a:t>«</a:t>
            </a:r>
            <a:r>
              <a:rPr lang="en-US" sz="2000" b="1" dirty="0" err="1"/>
              <a:t>δύο</a:t>
            </a:r>
            <a:r>
              <a:rPr lang="en-US" sz="2000" b="1" dirty="0"/>
              <a:t> και </a:t>
            </a:r>
            <a:r>
              <a:rPr lang="en-US" sz="2000" b="1" dirty="0" err="1"/>
              <a:t>τρεις</a:t>
            </a:r>
            <a:r>
              <a:rPr lang="en-US" sz="2000" b="1" dirty="0"/>
              <a:t> </a:t>
            </a:r>
            <a:r>
              <a:rPr lang="en-US" sz="2000" b="1" dirty="0" err="1"/>
              <a:t>γύ</a:t>
            </a:r>
            <a:r>
              <a:rPr lang="en-US" sz="2000" b="1" dirty="0"/>
              <a:t>πες να του τρώνε το συκώτι» </a:t>
            </a:r>
            <a:r>
              <a:rPr lang="en-US" sz="2000" dirty="0"/>
              <a:t>(σελ.108).</a:t>
            </a:r>
            <a:r>
              <a:rPr lang="el-GR" sz="2000" dirty="0"/>
              <a:t>  Μέχρι τώρα το κόμμα και η ιδεολογία του του εξασφάλιζαν την σιγουριά του </a:t>
            </a:r>
            <a:r>
              <a:rPr lang="el-GR" sz="2000" b="1" dirty="0"/>
              <a:t>«</a:t>
            </a:r>
            <a:r>
              <a:rPr lang="el-GR" sz="2000" b="1" dirty="0" err="1"/>
              <a:t>ανήκειν</a:t>
            </a:r>
            <a:r>
              <a:rPr lang="el-GR" sz="2000" b="1" dirty="0"/>
              <a:t>».</a:t>
            </a:r>
            <a:endParaRPr lang="en-US" sz="2000" b="1" dirty="0"/>
          </a:p>
          <a:p>
            <a:pPr lvl="0">
              <a:buClr>
                <a:prstClr val="black">
                  <a:lumMod val="95000"/>
                  <a:lumOff val="5000"/>
                </a:prstClr>
              </a:buClr>
              <a:buFont typeface="Wingdings" panose="05000000000000000000" pitchFamily="2" charset="2"/>
              <a:buChar char="Ø"/>
            </a:pPr>
            <a:endParaRPr lang="el-GR" sz="2200" dirty="0">
              <a:solidFill>
                <a:prstClr val="black">
                  <a:lumMod val="95000"/>
                  <a:lumOff val="5000"/>
                </a:prstClr>
              </a:solidFill>
              <a:latin typeface="Trebuchet MS" panose="020B0603020202020204" pitchFamily="34" charset="0"/>
              <a:cs typeface="Times New Roman" panose="02020603050405020304" pitchFamily="18" charset="0"/>
            </a:endParaRPr>
          </a:p>
          <a:p>
            <a:pPr marL="0" indent="0">
              <a:buNone/>
            </a:pPr>
            <a:endParaRPr lang="el-GR" dirty="0"/>
          </a:p>
        </p:txBody>
      </p:sp>
      <p:sp>
        <p:nvSpPr>
          <p:cNvPr id="4" name="TextBox 3">
            <a:extLst>
              <a:ext uri="{FF2B5EF4-FFF2-40B4-BE49-F238E27FC236}">
                <a16:creationId xmlns:a16="http://schemas.microsoft.com/office/drawing/2014/main" id="{A83E45C2-BA07-451E-8A57-42BA87BC9B0B}"/>
              </a:ext>
            </a:extLst>
          </p:cNvPr>
          <p:cNvSpPr txBox="1"/>
          <p:nvPr/>
        </p:nvSpPr>
        <p:spPr>
          <a:xfrm>
            <a:off x="993912" y="-18391"/>
            <a:ext cx="1124924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b="1" i="0" u="none" strike="noStrike" kern="1200" cap="none" spc="0" normalizeH="0" baseline="0" noProof="0" dirty="0">
                <a:ln>
                  <a:noFill/>
                </a:ln>
                <a:solidFill>
                  <a:srgbClr val="2670A0"/>
                </a:solidFill>
                <a:effectLst/>
                <a:uLnTx/>
                <a:uFillTx/>
                <a:latin typeface="Trebuchet MS" panose="020B0603020202020204" pitchFamily="34" charset="0"/>
                <a:ea typeface="+mn-ea"/>
                <a:cs typeface="Times New Roman" panose="02020603050405020304" pitchFamily="18" charset="0"/>
              </a:rPr>
              <a:t>2) Η μοναξιά και η απομόνωση καθορίζουν τον Μάνο τόσο σε επίπεδο πράξης όσο και πνεύματος</a:t>
            </a:r>
            <a:endParaRPr kumimoji="0" lang="el-GR" sz="23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id="{3C5EA26D-8222-4FB7-BEB8-A7E370C07719}"/>
              </a:ext>
            </a:extLst>
          </p:cNvPr>
          <p:cNvSpPr txBox="1"/>
          <p:nvPr/>
        </p:nvSpPr>
        <p:spPr>
          <a:xfrm>
            <a:off x="524545" y="2270011"/>
            <a:ext cx="10363200"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prstClr val="black">
                  <a:lumMod val="95000"/>
                  <a:lumOff val="5000"/>
                </a:prstClr>
              </a:buClr>
              <a:buSzPct val="80000"/>
              <a:buFontTx/>
              <a:buNone/>
              <a:tabLst/>
              <a:defRPr/>
            </a:pPr>
            <a:r>
              <a:rPr kumimoji="0" lang="el-GR" sz="2200" b="0" i="0" u="none" strike="noStrike" kern="1200" cap="none" spc="0" normalizeH="0" baseline="0" noProof="0" dirty="0">
                <a:ln>
                  <a:noFill/>
                </a:ln>
                <a:solidFill>
                  <a:srgbClr val="2670A0"/>
                </a:solidFill>
                <a:effectLst/>
                <a:uLnTx/>
                <a:uFillTx/>
                <a:latin typeface="Trebuchet MS" panose="020B0603020202020204" pitchFamily="34" charset="0"/>
                <a:ea typeface="+mn-ea"/>
                <a:cs typeface="Times New Roman" panose="02020603050405020304" pitchFamily="18" charset="0"/>
              </a:rPr>
              <a:t>β) Θετική οπτική της απομόνωσής του:</a:t>
            </a:r>
          </a:p>
        </p:txBody>
      </p:sp>
      <p:sp>
        <p:nvSpPr>
          <p:cNvPr id="6" name="TextBox 5">
            <a:extLst>
              <a:ext uri="{FF2B5EF4-FFF2-40B4-BE49-F238E27FC236}">
                <a16:creationId xmlns:a16="http://schemas.microsoft.com/office/drawing/2014/main" id="{17908762-472A-4B55-A72A-D9B777777ED5}"/>
              </a:ext>
            </a:extLst>
          </p:cNvPr>
          <p:cNvSpPr txBox="1"/>
          <p:nvPr/>
        </p:nvSpPr>
        <p:spPr>
          <a:xfrm>
            <a:off x="318052" y="2659101"/>
            <a:ext cx="11925106" cy="420115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Νιώθει ότι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δεν έχει ανάγκη το κοινωνικό σύνολο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για να επιτελέσει το χρέος του (σελ. 26) σε αντίστιξη με τις κομμένες κεφαλές και το Ανθρωπάκι. Υλοποιεί το χρέος του πάντα και όχι μόνο όταν είναι αυτό να γίνει αντιληπτό από το σύνολο. Ενημερώνεται για τα τεκταινόμενα από τις εφημερίδες και όχι από το τηλέφωνο (σελ. 31).</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Του δίνεται η ευκαιρία να σκαλίζει τα πράγματα και να βαθαίνει σε αυτά.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Ξαναβρίσκει τον άνθρωπο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(σελ. 28). Συνδέεται μαζί του με δεσμούς κατανόησης και αλληλεγγύης.</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Το όφελος της απομόνωσης:</a:t>
            </a:r>
            <a:r>
              <a:rPr kumimoji="0" lang="el-GR" sz="2200" b="1" i="0" u="none" strike="noStrike" kern="1200" cap="none" spc="0" normalizeH="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a:t>
            </a:r>
            <a:r>
              <a:rPr lang="el-GR" sz="2200" b="1" dirty="0">
                <a:solidFill>
                  <a:prstClr val="black">
                    <a:lumMod val="95000"/>
                    <a:lumOff val="5000"/>
                  </a:prstClr>
                </a:solidFill>
                <a:latin typeface="Trebuchet MS" panose="020B0603020202020204" pitchFamily="34" charset="0"/>
                <a:cs typeface="Times New Roman" panose="02020603050405020304" pitchFamily="18" charset="0"/>
              </a:rPr>
              <a:t>μ</a:t>
            </a:r>
            <a:r>
              <a:rPr kumimoji="0" lang="el-GR" sz="2200" b="1" i="0" u="none" strike="noStrike" kern="1200" cap="none" spc="0" normalizeH="0" baseline="0" noProof="0" dirty="0" err="1">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είωση</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πιθανοτήτων αλληλοσπαραγμού </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(σελ. 108).</a:t>
            </a:r>
          </a:p>
          <a:p>
            <a:pPr marL="342900" marR="0" lvl="0" indent="-342900" algn="l" defTabSz="457200" rtl="0" eaLnBrk="1" fontAlgn="auto" latinLnBrk="0" hangingPunct="1">
              <a:lnSpc>
                <a:spcPct val="100000"/>
              </a:lnSpc>
              <a:spcBef>
                <a:spcPts val="1000"/>
              </a:spcBef>
              <a:spcAft>
                <a:spcPts val="0"/>
              </a:spcAft>
              <a:buClr>
                <a:prstClr val="black">
                  <a:lumMod val="95000"/>
                  <a:lumOff val="5000"/>
                </a:prstClr>
              </a:buClr>
              <a:buSzPct val="80000"/>
              <a:buFont typeface="Wingdings" panose="05000000000000000000" pitchFamily="2" charset="2"/>
              <a:buChar char="Ø"/>
              <a:tabLst/>
              <a:defRPr/>
            </a:pP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Η απομόνωση του δεν το έκανε να ιδιωτεύσει, δεν τον «χάλασε» (σελ.178). Αντιθέτως, συλλογίστηκε και συνειδητά </a:t>
            </a:r>
            <a:r>
              <a:rPr kumimoji="0" lang="el-GR" sz="2200" b="1"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επέστρεψε στο κόμμα και στην ενεργό δράση</a:t>
            </a:r>
            <a:r>
              <a:rPr kumimoji="0" lang="el-GR" sz="2200" b="0" i="0" u="none" strike="noStrike" kern="1200" cap="none" spc="0" normalizeH="0" baseline="0" noProof="0" dirty="0">
                <a:ln>
                  <a:noFill/>
                </a:ln>
                <a:solidFill>
                  <a:prstClr val="black">
                    <a:lumMod val="95000"/>
                    <a:lumOff val="5000"/>
                  </a:prstClr>
                </a:solidFill>
                <a:effectLst/>
                <a:uLnTx/>
                <a:uFillTx/>
                <a:latin typeface="Trebuchet MS" panose="020B0603020202020204" pitchFamily="34" charset="0"/>
                <a:ea typeface="+mn-ea"/>
                <a:cs typeface="Times New Roman" panose="02020603050405020304" pitchFamily="18" charset="0"/>
              </a:rPr>
              <a:t>, καταδικάζοντας τον Ρίτσαρντς και αναγνωρίζοντας τον αγώνα του Ανθρωπάκι που «σήκωνε αυτές τις αξίες, στραπατσάροντάς τες είναι η αλήθεια, μα τις σήκωνε […]». </a:t>
            </a:r>
          </a:p>
        </p:txBody>
      </p:sp>
    </p:spTree>
    <p:extLst>
      <p:ext uri="{BB962C8B-B14F-4D97-AF65-F5344CB8AC3E}">
        <p14:creationId xmlns:p14="http://schemas.microsoft.com/office/powerpoint/2010/main" val="3333636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17ACAA-0F70-4FCA-9B56-6E1B05E9B6F6}"/>
              </a:ext>
            </a:extLst>
          </p:cNvPr>
          <p:cNvSpPr>
            <a:spLocks noGrp="1"/>
          </p:cNvSpPr>
          <p:nvPr>
            <p:ph type="title"/>
          </p:nvPr>
        </p:nvSpPr>
        <p:spPr>
          <a:xfrm>
            <a:off x="216243" y="164994"/>
            <a:ext cx="11897459" cy="1014449"/>
          </a:xfrm>
        </p:spPr>
        <p:txBody>
          <a:bodyPr vert="horz" lIns="91440" tIns="45720" rIns="91440" bIns="45720" rtlCol="0" anchor="t">
            <a:normAutofit/>
          </a:bodyPr>
          <a:lstStyle/>
          <a:p>
            <a:pPr algn="ctr"/>
            <a:r>
              <a:rPr lang="el-GR" sz="2800" b="1" dirty="0">
                <a:solidFill>
                  <a:srgbClr val="2670A0"/>
                </a:solidFill>
              </a:rPr>
              <a:t>3) </a:t>
            </a:r>
            <a:r>
              <a:rPr lang="en-US" sz="2800" b="1" dirty="0" err="1">
                <a:solidFill>
                  <a:srgbClr val="2670A0"/>
                </a:solidFill>
              </a:rPr>
              <a:t>Το</a:t>
            </a:r>
            <a:r>
              <a:rPr lang="en-US" sz="2800" b="1" dirty="0">
                <a:solidFill>
                  <a:srgbClr val="2670A0"/>
                </a:solidFill>
              </a:rPr>
              <a:t> </a:t>
            </a:r>
            <a:r>
              <a:rPr lang="en-US" sz="2800" b="1" dirty="0" err="1">
                <a:solidFill>
                  <a:srgbClr val="2670A0"/>
                </a:solidFill>
              </a:rPr>
              <a:t>κόμμ</a:t>
            </a:r>
            <a:r>
              <a:rPr lang="en-US" sz="2800" b="1" dirty="0">
                <a:solidFill>
                  <a:srgbClr val="2670A0"/>
                </a:solidFill>
              </a:rPr>
              <a:t>α και η ιδεολογία του συγκροτούν την</a:t>
            </a:r>
            <a:r>
              <a:rPr lang="el-GR" sz="2800" b="1" dirty="0">
                <a:solidFill>
                  <a:srgbClr val="2670A0"/>
                </a:solidFill>
              </a:rPr>
              <a:t> </a:t>
            </a:r>
            <a:r>
              <a:rPr lang="en-US" sz="2800" b="1" dirty="0">
                <a:solidFill>
                  <a:srgbClr val="2670A0"/>
                </a:solidFill>
              </a:rPr>
              <a:t>τα</a:t>
            </a:r>
            <a:r>
              <a:rPr lang="en-US" sz="2800" b="1" dirty="0" err="1">
                <a:solidFill>
                  <a:srgbClr val="2670A0"/>
                </a:solidFill>
              </a:rPr>
              <a:t>υτότητά</a:t>
            </a:r>
            <a:r>
              <a:rPr lang="en-US" sz="2800" b="1" dirty="0">
                <a:solidFill>
                  <a:srgbClr val="2670A0"/>
                </a:solidFill>
              </a:rPr>
              <a:t> του</a:t>
            </a:r>
          </a:p>
        </p:txBody>
      </p:sp>
      <p:sp>
        <p:nvSpPr>
          <p:cNvPr id="4" name="Θέση κειμένου 3">
            <a:extLst>
              <a:ext uri="{FF2B5EF4-FFF2-40B4-BE49-F238E27FC236}">
                <a16:creationId xmlns:a16="http://schemas.microsoft.com/office/drawing/2014/main" id="{374C2FB8-D273-489F-BA7E-EEF771A63C41}"/>
              </a:ext>
            </a:extLst>
          </p:cNvPr>
          <p:cNvSpPr>
            <a:spLocks noGrp="1"/>
          </p:cNvSpPr>
          <p:nvPr>
            <p:ph type="body" sz="half" idx="2"/>
          </p:nvPr>
        </p:nvSpPr>
        <p:spPr>
          <a:xfrm>
            <a:off x="3176" y="1493239"/>
            <a:ext cx="12043415" cy="5058409"/>
          </a:xfrm>
        </p:spPr>
        <p:txBody>
          <a:bodyPr vert="horz" lIns="91440" tIns="45720" rIns="91440" bIns="45720" rtlCol="0">
            <a:normAutofit/>
          </a:bodyPr>
          <a:lstStyle/>
          <a:p>
            <a:pPr marL="342900" indent="-342900">
              <a:lnSpc>
                <a:spcPct val="90000"/>
              </a:lnSpc>
              <a:buFont typeface="Wingdings 3" charset="2"/>
              <a:buChar char=""/>
            </a:pPr>
            <a:r>
              <a:rPr lang="el-GR" sz="2400" dirty="0"/>
              <a:t>Ωριμάζοντας </a:t>
            </a:r>
            <a:r>
              <a:rPr lang="en-US" sz="2400" dirty="0"/>
              <a:t>α</a:t>
            </a:r>
            <a:r>
              <a:rPr lang="en-US" sz="2400" dirty="0" err="1"/>
              <a:t>ισθάνετ</a:t>
            </a:r>
            <a:r>
              <a:rPr lang="en-US" sz="2400" dirty="0"/>
              <a:t>αι ότι </a:t>
            </a:r>
            <a:r>
              <a:rPr lang="en-US" sz="2400" b="1" dirty="0"/>
              <a:t>τον αφορά πιο πολύ το κοινωνικό γίγνεσθαι </a:t>
            </a:r>
            <a:r>
              <a:rPr lang="en-US" sz="2400" dirty="0"/>
              <a:t>και η σχέση του με το κόμμα, παρά ο έρωτας (σελ.</a:t>
            </a:r>
            <a:r>
              <a:rPr lang="el-GR" sz="2400" dirty="0"/>
              <a:t> </a:t>
            </a:r>
            <a:r>
              <a:rPr lang="en-US" sz="2400" dirty="0"/>
              <a:t>114).</a:t>
            </a:r>
          </a:p>
          <a:p>
            <a:pPr marL="342900" indent="-342900">
              <a:lnSpc>
                <a:spcPct val="90000"/>
              </a:lnSpc>
              <a:buFont typeface="Wingdings 3" charset="2"/>
              <a:buChar char=""/>
            </a:pPr>
            <a:r>
              <a:rPr lang="en-US" sz="2400" dirty="0"/>
              <a:t> </a:t>
            </a:r>
            <a:r>
              <a:rPr lang="en-US" sz="2400" dirty="0" err="1"/>
              <a:t>Με</a:t>
            </a:r>
            <a:r>
              <a:rPr lang="en-US" sz="2400" dirty="0"/>
              <a:t> </a:t>
            </a:r>
            <a:r>
              <a:rPr lang="en-US" sz="2400" dirty="0" err="1"/>
              <a:t>την</a:t>
            </a:r>
            <a:r>
              <a:rPr lang="en-US" sz="2400" dirty="0"/>
              <a:t> </a:t>
            </a:r>
            <a:r>
              <a:rPr lang="en-US" sz="2400" b="1" dirty="0"/>
              <a:t>α</a:t>
            </a:r>
            <a:r>
              <a:rPr lang="en-US" sz="2400" b="1" dirty="0" err="1"/>
              <a:t>νάγκη</a:t>
            </a:r>
            <a:r>
              <a:rPr lang="en-US" sz="2400" b="1" dirty="0"/>
              <a:t> να </a:t>
            </a:r>
            <a:r>
              <a:rPr lang="en-US" sz="2400" b="1" dirty="0" err="1"/>
              <a:t>κρυφτεί</a:t>
            </a:r>
            <a:r>
              <a:rPr lang="en-US" sz="2400" b="1" dirty="0"/>
              <a:t> </a:t>
            </a:r>
            <a:r>
              <a:rPr lang="en-US" sz="2400" b="1" dirty="0" err="1"/>
              <a:t>το</a:t>
            </a:r>
            <a:r>
              <a:rPr lang="en-US" sz="2400" b="1" dirty="0"/>
              <a:t> α</a:t>
            </a:r>
            <a:r>
              <a:rPr lang="en-US" sz="2400" b="1" dirty="0" err="1"/>
              <a:t>ρχείο</a:t>
            </a:r>
            <a:r>
              <a:rPr lang="en-US" sz="2400" b="1" dirty="0"/>
              <a:t> </a:t>
            </a:r>
            <a:r>
              <a:rPr lang="en-US" sz="2400" dirty="0" err="1"/>
              <a:t>συνειδητο</a:t>
            </a:r>
            <a:r>
              <a:rPr lang="en-US" sz="2400" dirty="0"/>
              <a:t>ποιεί, σε ένα βαθμό, τον ρόλο του στο πλαίσιο μιας συλλογικότητας. Κα</a:t>
            </a:r>
            <a:r>
              <a:rPr lang="en-US" sz="2400" dirty="0" err="1"/>
              <a:t>θορίζει</a:t>
            </a:r>
            <a:r>
              <a:rPr lang="en-US" sz="2400" dirty="0"/>
              <a:t> </a:t>
            </a:r>
            <a:r>
              <a:rPr lang="en-US" sz="2400" dirty="0" err="1"/>
              <a:t>τη</a:t>
            </a:r>
            <a:r>
              <a:rPr lang="en-US" sz="2400" dirty="0"/>
              <a:t> </a:t>
            </a:r>
            <a:r>
              <a:rPr lang="en-US" sz="2400" dirty="0" err="1"/>
              <a:t>συνέχειά</a:t>
            </a:r>
            <a:r>
              <a:rPr lang="en-US" sz="2400" dirty="0"/>
              <a:t> </a:t>
            </a:r>
            <a:r>
              <a:rPr lang="en-US" sz="2400" dirty="0" err="1"/>
              <a:t>του</a:t>
            </a:r>
            <a:r>
              <a:rPr lang="en-US" sz="2400" dirty="0"/>
              <a:t> η α</a:t>
            </a:r>
            <a:r>
              <a:rPr lang="en-US" sz="2400" dirty="0" err="1"/>
              <a:t>νάγκη</a:t>
            </a:r>
            <a:r>
              <a:rPr lang="en-US" sz="2400" dirty="0"/>
              <a:t> α</a:t>
            </a:r>
            <a:r>
              <a:rPr lang="en-US" sz="2400" dirty="0" err="1"/>
              <a:t>υτή</a:t>
            </a:r>
            <a:r>
              <a:rPr lang="en-US" sz="2400" dirty="0"/>
              <a:t> (σελ.175).</a:t>
            </a:r>
          </a:p>
          <a:p>
            <a:pPr marL="342900" indent="-342900">
              <a:lnSpc>
                <a:spcPct val="90000"/>
              </a:lnSpc>
              <a:buFont typeface="Wingdings 3" charset="2"/>
              <a:buChar char=""/>
            </a:pPr>
            <a:r>
              <a:rPr lang="en-US" sz="2400" b="1" dirty="0" err="1"/>
              <a:t>Διττή</a:t>
            </a:r>
            <a:r>
              <a:rPr lang="en-US" sz="2400" b="1" dirty="0"/>
              <a:t> </a:t>
            </a:r>
            <a:r>
              <a:rPr lang="en-US" sz="2400" b="1" dirty="0" err="1"/>
              <a:t>θέση</a:t>
            </a:r>
            <a:r>
              <a:rPr lang="en-US" sz="2400" b="1" dirty="0"/>
              <a:t> απ</a:t>
            </a:r>
            <a:r>
              <a:rPr lang="en-US" sz="2400" b="1" dirty="0" err="1"/>
              <a:t>έν</a:t>
            </a:r>
            <a:r>
              <a:rPr lang="en-US" sz="2400" b="1" dirty="0"/>
              <a:t>αντι στο Ανθρωπάκι </a:t>
            </a:r>
            <a:r>
              <a:rPr lang="en-US" sz="2400" dirty="0"/>
              <a:t>και κατ’ επέκταση </a:t>
            </a:r>
            <a:r>
              <a:rPr lang="el-GR" sz="2400" dirty="0"/>
              <a:t>σ</a:t>
            </a:r>
            <a:r>
              <a:rPr lang="en-US" sz="2400" dirty="0" err="1"/>
              <a:t>το</a:t>
            </a:r>
            <a:r>
              <a:rPr lang="en-US" sz="2400" dirty="0"/>
              <a:t> κόμμα</a:t>
            </a:r>
            <a:r>
              <a:rPr lang="en-US" sz="2400" b="1" dirty="0"/>
              <a:t>: </a:t>
            </a:r>
            <a:r>
              <a:rPr lang="el-GR" sz="2400" dirty="0"/>
              <a:t>τ</a:t>
            </a:r>
            <a:r>
              <a:rPr lang="en-US" sz="2400" dirty="0"/>
              <a:t>ο</a:t>
            </a:r>
            <a:r>
              <a:rPr lang="el-GR" sz="2400" dirty="0"/>
              <a:t>ύ</a:t>
            </a:r>
            <a:r>
              <a:rPr lang="en-US" sz="2400" dirty="0"/>
              <a:t> αναγνωρίζει τον αγώνα του (σελ. 178, 236) και </a:t>
            </a:r>
            <a:r>
              <a:rPr lang="en-US" sz="2400" dirty="0" err="1"/>
              <a:t>συγχρόνως</a:t>
            </a:r>
            <a:r>
              <a:rPr lang="en-US" sz="2400" dirty="0"/>
              <a:t> </a:t>
            </a:r>
            <a:r>
              <a:rPr lang="en-US" sz="2400" dirty="0" err="1"/>
              <a:t>την</a:t>
            </a:r>
            <a:r>
              <a:rPr lang="en-US" sz="2400" dirty="0"/>
              <a:t> α</a:t>
            </a:r>
            <a:r>
              <a:rPr lang="en-US" sz="2400" dirty="0" err="1"/>
              <a:t>δι</a:t>
            </a:r>
            <a:r>
              <a:rPr lang="en-US" sz="2400" dirty="0"/>
              <a:t>αλλαξία του (πράγμα που φαίνεται ήδη στην μορφή της λέξης-άκλιτη / στις αφηρημένες γενικές αρχές που στηρίζεται το Ανθρωπάκι χωρίς να υπολογίζει τον ανθρώπινο παράγοντα) και τη δράση του ως απόλυτη εξουσία (επεισόδιο με Μπαλζάκ / επεισόδιο με ψηφοφορία).</a:t>
            </a:r>
          </a:p>
          <a:p>
            <a:pPr>
              <a:lnSpc>
                <a:spcPct val="90000"/>
              </a:lnSpc>
              <a:buFont typeface="Wingdings 3" charset="2"/>
              <a:buChar char=""/>
            </a:pPr>
            <a:endParaRPr lang="en-US" sz="1000" dirty="0"/>
          </a:p>
        </p:txBody>
      </p:sp>
    </p:spTree>
    <p:extLst>
      <p:ext uri="{BB962C8B-B14F-4D97-AF65-F5344CB8AC3E}">
        <p14:creationId xmlns:p14="http://schemas.microsoft.com/office/powerpoint/2010/main" val="3223648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33962CD5-0D79-4C72-B598-0FD569C798E1}"/>
              </a:ext>
            </a:extLst>
          </p:cNvPr>
          <p:cNvPicPr>
            <a:picLocks noChangeAspect="1"/>
          </p:cNvPicPr>
          <p:nvPr/>
        </p:nvPicPr>
        <p:blipFill>
          <a:blip r:embed="rId2"/>
          <a:stretch>
            <a:fillRect/>
          </a:stretch>
        </p:blipFill>
        <p:spPr>
          <a:xfrm>
            <a:off x="4253949" y="3190588"/>
            <a:ext cx="4453148" cy="3417531"/>
          </a:xfrm>
          <a:prstGeom prst="rect">
            <a:avLst/>
          </a:prstGeom>
        </p:spPr>
      </p:pic>
      <p:sp>
        <p:nvSpPr>
          <p:cNvPr id="3" name="Θέση περιεχομένου 2">
            <a:extLst>
              <a:ext uri="{FF2B5EF4-FFF2-40B4-BE49-F238E27FC236}">
                <a16:creationId xmlns:a16="http://schemas.microsoft.com/office/drawing/2014/main" id="{9430A2D5-9C9C-44CD-8298-1BC7056B4964}"/>
              </a:ext>
            </a:extLst>
          </p:cNvPr>
          <p:cNvSpPr>
            <a:spLocks noGrp="1"/>
          </p:cNvSpPr>
          <p:nvPr>
            <p:ph idx="1"/>
          </p:nvPr>
        </p:nvSpPr>
        <p:spPr>
          <a:xfrm>
            <a:off x="265044" y="249881"/>
            <a:ext cx="11773158" cy="3179120"/>
          </a:xfrm>
        </p:spPr>
        <p:txBody>
          <a:bodyPr>
            <a:normAutofit/>
          </a:bodyPr>
          <a:lstStyle/>
          <a:p>
            <a:pPr lvl="0">
              <a:lnSpc>
                <a:spcPct val="90000"/>
              </a:lnSpc>
              <a:buClr>
                <a:srgbClr val="5FCBEF"/>
              </a:buClr>
            </a:pPr>
            <a:r>
              <a:rPr lang="en-US" sz="2200" b="1" dirty="0" err="1">
                <a:solidFill>
                  <a:prstClr val="black">
                    <a:lumMod val="75000"/>
                    <a:lumOff val="25000"/>
                  </a:prstClr>
                </a:solidFill>
              </a:rPr>
              <a:t>Ασκεί</a:t>
            </a:r>
            <a:r>
              <a:rPr lang="en-US" sz="2200" b="1" dirty="0">
                <a:solidFill>
                  <a:prstClr val="black">
                    <a:lumMod val="75000"/>
                    <a:lumOff val="25000"/>
                  </a:prstClr>
                </a:solidFill>
              </a:rPr>
              <a:t> </a:t>
            </a:r>
            <a:r>
              <a:rPr lang="en-US" sz="2200" b="1" dirty="0" err="1">
                <a:solidFill>
                  <a:prstClr val="black">
                    <a:lumMod val="75000"/>
                    <a:lumOff val="25000"/>
                  </a:prstClr>
                </a:solidFill>
              </a:rPr>
              <a:t>έντονη</a:t>
            </a:r>
            <a:r>
              <a:rPr lang="el-GR" sz="2200" b="1" dirty="0">
                <a:solidFill>
                  <a:prstClr val="black">
                    <a:lumMod val="75000"/>
                    <a:lumOff val="25000"/>
                  </a:prstClr>
                </a:solidFill>
              </a:rPr>
              <a:t> </a:t>
            </a:r>
            <a:r>
              <a:rPr lang="en-US" sz="2200" b="1" dirty="0" err="1">
                <a:solidFill>
                  <a:prstClr val="black">
                    <a:lumMod val="75000"/>
                    <a:lumOff val="25000"/>
                  </a:prstClr>
                </a:solidFill>
              </a:rPr>
              <a:t>κριτική</a:t>
            </a:r>
            <a:r>
              <a:rPr lang="en-US" sz="2200" b="1" dirty="0">
                <a:solidFill>
                  <a:prstClr val="black">
                    <a:lumMod val="75000"/>
                    <a:lumOff val="25000"/>
                  </a:prstClr>
                </a:solidFill>
              </a:rPr>
              <a:t> </a:t>
            </a:r>
            <a:r>
              <a:rPr lang="en-US" sz="2200" b="1" dirty="0" err="1">
                <a:solidFill>
                  <a:prstClr val="black">
                    <a:lumMod val="75000"/>
                    <a:lumOff val="25000"/>
                  </a:prstClr>
                </a:solidFill>
              </a:rPr>
              <a:t>στο</a:t>
            </a:r>
            <a:r>
              <a:rPr lang="en-US" sz="2200" b="1" dirty="0">
                <a:solidFill>
                  <a:prstClr val="black">
                    <a:lumMod val="75000"/>
                    <a:lumOff val="25000"/>
                  </a:prstClr>
                </a:solidFill>
              </a:rPr>
              <a:t> </a:t>
            </a:r>
            <a:r>
              <a:rPr lang="en-US" sz="2200" b="1" dirty="0" err="1">
                <a:solidFill>
                  <a:prstClr val="black">
                    <a:lumMod val="75000"/>
                    <a:lumOff val="25000"/>
                  </a:prstClr>
                </a:solidFill>
              </a:rPr>
              <a:t>κόμμ</a:t>
            </a:r>
            <a:r>
              <a:rPr lang="en-US" sz="2200" b="1" dirty="0">
                <a:solidFill>
                  <a:prstClr val="black">
                    <a:lumMod val="75000"/>
                    <a:lumOff val="25000"/>
                  </a:prstClr>
                </a:solidFill>
              </a:rPr>
              <a:t>α, </a:t>
            </a:r>
            <a:r>
              <a:rPr lang="en-US" sz="2200" dirty="0">
                <a:solidFill>
                  <a:prstClr val="black">
                    <a:lumMod val="75000"/>
                    <a:lumOff val="25000"/>
                  </a:prstClr>
                </a:solidFill>
              </a:rPr>
              <a:t>η οποία προέρχεται από τον εξανθρωπισμό της ιδεολογίας του</a:t>
            </a:r>
            <a:r>
              <a:rPr lang="el-GR" sz="2200" dirty="0">
                <a:solidFill>
                  <a:prstClr val="black">
                    <a:lumMod val="75000"/>
                    <a:lumOff val="25000"/>
                  </a:prstClr>
                </a:solidFill>
              </a:rPr>
              <a:t>,</a:t>
            </a:r>
            <a:r>
              <a:rPr lang="en-US" sz="2200" b="1" dirty="0">
                <a:solidFill>
                  <a:prstClr val="black">
                    <a:lumMod val="75000"/>
                    <a:lumOff val="25000"/>
                  </a:prstClr>
                </a:solidFill>
              </a:rPr>
              <a:t> και </a:t>
            </a:r>
            <a:r>
              <a:rPr lang="en-US" sz="2200" b="1" dirty="0" err="1">
                <a:solidFill>
                  <a:prstClr val="black">
                    <a:lumMod val="75000"/>
                    <a:lumOff val="25000"/>
                  </a:prstClr>
                </a:solidFill>
              </a:rPr>
              <a:t>συγχρόνως</a:t>
            </a:r>
            <a:r>
              <a:rPr lang="en-US" sz="2200" b="1" dirty="0">
                <a:solidFill>
                  <a:prstClr val="black">
                    <a:lumMod val="75000"/>
                    <a:lumOff val="25000"/>
                  </a:prstClr>
                </a:solidFill>
              </a:rPr>
              <a:t> </a:t>
            </a:r>
            <a:r>
              <a:rPr lang="el-GR" sz="2200" b="1" dirty="0">
                <a:solidFill>
                  <a:prstClr val="black">
                    <a:lumMod val="75000"/>
                    <a:lumOff val="25000"/>
                  </a:prstClr>
                </a:solidFill>
              </a:rPr>
              <a:t>κάνει την αυτοκριτική του</a:t>
            </a:r>
            <a:r>
              <a:rPr lang="en-US" sz="2200" b="1" dirty="0">
                <a:solidFill>
                  <a:prstClr val="black">
                    <a:lumMod val="75000"/>
                    <a:lumOff val="25000"/>
                  </a:prstClr>
                </a:solidFill>
              </a:rPr>
              <a:t> </a:t>
            </a:r>
            <a:r>
              <a:rPr lang="en-US" sz="2200" dirty="0">
                <a:solidFill>
                  <a:prstClr val="black">
                    <a:lumMod val="75000"/>
                    <a:lumOff val="25000"/>
                  </a:prstClr>
                </a:solidFill>
              </a:rPr>
              <a:t>(</a:t>
            </a:r>
            <a:r>
              <a:rPr lang="en-US" sz="2200" dirty="0" err="1">
                <a:solidFill>
                  <a:prstClr val="black">
                    <a:lumMod val="75000"/>
                    <a:lumOff val="25000"/>
                  </a:prstClr>
                </a:solidFill>
              </a:rPr>
              <a:t>σελ</a:t>
            </a:r>
            <a:r>
              <a:rPr lang="en-US" sz="2200" dirty="0">
                <a:solidFill>
                  <a:prstClr val="black">
                    <a:lumMod val="75000"/>
                    <a:lumOff val="25000"/>
                  </a:prstClr>
                </a:solidFill>
              </a:rPr>
              <a:t>.</a:t>
            </a:r>
            <a:r>
              <a:rPr lang="el-GR" sz="2200" dirty="0">
                <a:solidFill>
                  <a:prstClr val="black">
                    <a:lumMod val="75000"/>
                    <a:lumOff val="25000"/>
                  </a:prstClr>
                </a:solidFill>
              </a:rPr>
              <a:t> </a:t>
            </a:r>
            <a:r>
              <a:rPr lang="en-US" sz="2200" dirty="0">
                <a:solidFill>
                  <a:prstClr val="black">
                    <a:lumMod val="75000"/>
                    <a:lumOff val="25000"/>
                  </a:prstClr>
                </a:solidFill>
              </a:rPr>
              <a:t>236-237, 276).</a:t>
            </a:r>
            <a:endParaRPr lang="el-GR" sz="2200" dirty="0">
              <a:solidFill>
                <a:prstClr val="black">
                  <a:lumMod val="75000"/>
                  <a:lumOff val="25000"/>
                </a:prstClr>
              </a:solidFill>
            </a:endParaRPr>
          </a:p>
          <a:p>
            <a:pPr lvl="0">
              <a:lnSpc>
                <a:spcPct val="90000"/>
              </a:lnSpc>
              <a:buClr>
                <a:srgbClr val="5FCBEF"/>
              </a:buClr>
            </a:pPr>
            <a:r>
              <a:rPr lang="en-US" sz="2200" dirty="0">
                <a:solidFill>
                  <a:prstClr val="black">
                    <a:lumMod val="75000"/>
                    <a:lumOff val="25000"/>
                  </a:prstClr>
                </a:solidFill>
              </a:rPr>
              <a:t>Συγκρούεται συχνά με </a:t>
            </a:r>
            <a:r>
              <a:rPr lang="el-GR" sz="2200" dirty="0">
                <a:solidFill>
                  <a:prstClr val="black">
                    <a:lumMod val="75000"/>
                    <a:lumOff val="25000"/>
                  </a:prstClr>
                </a:solidFill>
              </a:rPr>
              <a:t>το Ανθρωπάκι </a:t>
            </a:r>
            <a:r>
              <a:rPr lang="en-US" sz="2200" dirty="0">
                <a:solidFill>
                  <a:prstClr val="black">
                    <a:lumMod val="75000"/>
                    <a:lumOff val="25000"/>
                  </a:prstClr>
                </a:solidFill>
              </a:rPr>
              <a:t>α</a:t>
            </a:r>
            <a:r>
              <a:rPr lang="en-US" sz="2200" dirty="0" err="1">
                <a:solidFill>
                  <a:prstClr val="black">
                    <a:lumMod val="75000"/>
                    <a:lumOff val="25000"/>
                  </a:prstClr>
                </a:solidFill>
              </a:rPr>
              <a:t>λλά</a:t>
            </a:r>
            <a:r>
              <a:rPr lang="en-US" sz="2200" dirty="0">
                <a:solidFill>
                  <a:prstClr val="black">
                    <a:lumMod val="75000"/>
                    <a:lumOff val="25000"/>
                  </a:prstClr>
                </a:solidFill>
              </a:rPr>
              <a:t> καταλήγει να </a:t>
            </a:r>
            <a:r>
              <a:rPr lang="en-US" sz="2200" dirty="0" err="1">
                <a:solidFill>
                  <a:prstClr val="black">
                    <a:lumMod val="75000"/>
                    <a:lumOff val="25000"/>
                  </a:prstClr>
                </a:solidFill>
              </a:rPr>
              <a:t>δρ</a:t>
            </a:r>
            <a:r>
              <a:rPr lang="en-US" sz="2200" dirty="0">
                <a:solidFill>
                  <a:prstClr val="black">
                    <a:lumMod val="75000"/>
                    <a:lumOff val="25000"/>
                  </a:prstClr>
                </a:solidFill>
              </a:rPr>
              <a:t>α </a:t>
            </a:r>
            <a:r>
              <a:rPr lang="el-GR" sz="2200" dirty="0">
                <a:solidFill>
                  <a:prstClr val="black">
                    <a:lumMod val="75000"/>
                    <a:lumOff val="25000"/>
                  </a:prstClr>
                </a:solidFill>
              </a:rPr>
              <a:t>εντός </a:t>
            </a:r>
            <a:r>
              <a:rPr lang="en-US" sz="2200" dirty="0" err="1">
                <a:solidFill>
                  <a:prstClr val="black">
                    <a:lumMod val="75000"/>
                    <a:lumOff val="25000"/>
                  </a:prstClr>
                </a:solidFill>
              </a:rPr>
              <a:t>μι</a:t>
            </a:r>
            <a:r>
              <a:rPr lang="en-US" sz="2200" dirty="0">
                <a:solidFill>
                  <a:prstClr val="black">
                    <a:lumMod val="75000"/>
                    <a:lumOff val="25000"/>
                  </a:prstClr>
                </a:solidFill>
              </a:rPr>
              <a:t>ας συλλογικότητας που έχει κοινά οράματα. </a:t>
            </a:r>
            <a:r>
              <a:rPr lang="en-US" sz="2200" dirty="0" err="1">
                <a:solidFill>
                  <a:prstClr val="black">
                    <a:lumMod val="75000"/>
                    <a:lumOff val="25000"/>
                  </a:prstClr>
                </a:solidFill>
              </a:rPr>
              <a:t>Πολλές</a:t>
            </a:r>
            <a:r>
              <a:rPr lang="en-US" sz="2200" dirty="0">
                <a:solidFill>
                  <a:prstClr val="black">
                    <a:lumMod val="75000"/>
                    <a:lumOff val="25000"/>
                  </a:prstClr>
                </a:solidFill>
              </a:rPr>
              <a:t> </a:t>
            </a:r>
            <a:r>
              <a:rPr lang="en-US" sz="2200" dirty="0" err="1">
                <a:solidFill>
                  <a:prstClr val="black">
                    <a:lumMod val="75000"/>
                    <a:lumOff val="25000"/>
                  </a:prstClr>
                </a:solidFill>
              </a:rPr>
              <a:t>φορές</a:t>
            </a:r>
            <a:r>
              <a:rPr lang="en-US" sz="2200" dirty="0">
                <a:solidFill>
                  <a:prstClr val="black">
                    <a:lumMod val="75000"/>
                    <a:lumOff val="25000"/>
                  </a:prstClr>
                </a:solidFill>
              </a:rPr>
              <a:t> φα</a:t>
            </a:r>
            <a:r>
              <a:rPr lang="en-US" sz="2200" dirty="0" err="1">
                <a:solidFill>
                  <a:prstClr val="black">
                    <a:lumMod val="75000"/>
                    <a:lumOff val="25000"/>
                  </a:prstClr>
                </a:solidFill>
              </a:rPr>
              <a:t>ίνετ</a:t>
            </a:r>
            <a:r>
              <a:rPr lang="en-US" sz="2200" dirty="0">
                <a:solidFill>
                  <a:prstClr val="black">
                    <a:lumMod val="75000"/>
                    <a:lumOff val="25000"/>
                  </a:prstClr>
                </a:solidFill>
              </a:rPr>
              <a:t>αι να μην μπορεί να αποδεχτεί τα πάντα και να αποτραβιέται (σελ. 230).</a:t>
            </a:r>
            <a:r>
              <a:rPr lang="el-GR" sz="2200" dirty="0">
                <a:solidFill>
                  <a:prstClr val="black">
                    <a:lumMod val="75000"/>
                    <a:lumOff val="25000"/>
                  </a:prstClr>
                </a:solidFill>
              </a:rPr>
              <a:t> </a:t>
            </a:r>
            <a:r>
              <a:rPr lang="en-US" sz="2200" dirty="0">
                <a:solidFill>
                  <a:prstClr val="black">
                    <a:lumMod val="75000"/>
                    <a:lumOff val="25000"/>
                  </a:prstClr>
                </a:solidFill>
              </a:rPr>
              <a:t>Η βα</a:t>
            </a:r>
            <a:r>
              <a:rPr lang="en-US" sz="2200" dirty="0" err="1">
                <a:solidFill>
                  <a:prstClr val="black">
                    <a:lumMod val="75000"/>
                    <a:lumOff val="25000"/>
                  </a:prstClr>
                </a:solidFill>
              </a:rPr>
              <a:t>σική</a:t>
            </a:r>
            <a:r>
              <a:rPr lang="en-US" sz="2200" dirty="0">
                <a:solidFill>
                  <a:prstClr val="black">
                    <a:lumMod val="75000"/>
                    <a:lumOff val="25000"/>
                  </a:prstClr>
                </a:solidFill>
              </a:rPr>
              <a:t> α</a:t>
            </a:r>
            <a:r>
              <a:rPr lang="en-US" sz="2200" dirty="0" err="1">
                <a:solidFill>
                  <a:prstClr val="black">
                    <a:lumMod val="75000"/>
                    <a:lumOff val="25000"/>
                  </a:prstClr>
                </a:solidFill>
              </a:rPr>
              <a:t>ιτί</a:t>
            </a:r>
            <a:r>
              <a:rPr lang="en-US" sz="2200" dirty="0">
                <a:solidFill>
                  <a:prstClr val="black">
                    <a:lumMod val="75000"/>
                    <a:lumOff val="25000"/>
                  </a:prstClr>
                </a:solidFill>
              </a:rPr>
              <a:t>α σύγκρουσής του είναι </a:t>
            </a:r>
            <a:r>
              <a:rPr lang="en-US" sz="2200" b="1" dirty="0">
                <a:solidFill>
                  <a:schemeClr val="tx1">
                    <a:lumMod val="95000"/>
                    <a:lumOff val="5000"/>
                  </a:schemeClr>
                </a:solidFill>
              </a:rPr>
              <a:t>η </a:t>
            </a:r>
            <a:r>
              <a:rPr lang="el-GR" sz="2200" b="1" dirty="0">
                <a:solidFill>
                  <a:schemeClr val="tx1">
                    <a:lumMod val="95000"/>
                    <a:lumOff val="5000"/>
                  </a:schemeClr>
                </a:solidFill>
              </a:rPr>
              <a:t>πολιτική κριτική που ασκεί στο Κόμμα </a:t>
            </a:r>
            <a:r>
              <a:rPr lang="en-US" sz="2200" b="1" dirty="0">
                <a:solidFill>
                  <a:schemeClr val="tx1">
                    <a:lumMod val="95000"/>
                    <a:lumOff val="5000"/>
                  </a:schemeClr>
                </a:solidFill>
              </a:rPr>
              <a:t>από </a:t>
            </a:r>
            <a:r>
              <a:rPr lang="en-US" sz="2200" b="1" dirty="0" err="1">
                <a:solidFill>
                  <a:schemeClr val="tx1">
                    <a:lumMod val="95000"/>
                    <a:lumOff val="5000"/>
                  </a:schemeClr>
                </a:solidFill>
              </a:rPr>
              <a:t>τη</a:t>
            </a:r>
            <a:r>
              <a:rPr lang="en-US" sz="2200" b="1" dirty="0">
                <a:solidFill>
                  <a:schemeClr val="tx1">
                    <a:lumMod val="95000"/>
                    <a:lumOff val="5000"/>
                  </a:schemeClr>
                </a:solidFill>
              </a:rPr>
              <a:t> μία και η </a:t>
            </a:r>
            <a:r>
              <a:rPr lang="el-GR" sz="2200" b="1" dirty="0">
                <a:solidFill>
                  <a:schemeClr val="tx1">
                    <a:lumMod val="95000"/>
                    <a:lumOff val="5000"/>
                  </a:schemeClr>
                </a:solidFill>
              </a:rPr>
              <a:t>ανάγκη του για συμμετοχή στην δράση μέσω του Κόμματος </a:t>
            </a:r>
            <a:r>
              <a:rPr lang="en-US" sz="2200" b="1" dirty="0">
                <a:solidFill>
                  <a:schemeClr val="tx1">
                    <a:lumMod val="95000"/>
                    <a:lumOff val="5000"/>
                  </a:schemeClr>
                </a:solidFill>
              </a:rPr>
              <a:t>από την άλλη.</a:t>
            </a:r>
          </a:p>
          <a:p>
            <a:endParaRPr lang="el-GR" dirty="0"/>
          </a:p>
        </p:txBody>
      </p:sp>
    </p:spTree>
    <p:extLst>
      <p:ext uri="{BB962C8B-B14F-4D97-AF65-F5344CB8AC3E}">
        <p14:creationId xmlns:p14="http://schemas.microsoft.com/office/powerpoint/2010/main" val="27135295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6A90EB-CFAA-4C1E-A249-21DF5784861F}"/>
              </a:ext>
            </a:extLst>
          </p:cNvPr>
          <p:cNvSpPr>
            <a:spLocks noGrp="1"/>
          </p:cNvSpPr>
          <p:nvPr>
            <p:ph type="title"/>
          </p:nvPr>
        </p:nvSpPr>
        <p:spPr>
          <a:xfrm>
            <a:off x="114300" y="91441"/>
            <a:ext cx="11967210" cy="548639"/>
          </a:xfrm>
        </p:spPr>
        <p:txBody>
          <a:bodyPr>
            <a:normAutofit/>
          </a:bodyPr>
          <a:lstStyle/>
          <a:p>
            <a:r>
              <a:rPr lang="el-GR" sz="2300" b="1" dirty="0">
                <a:solidFill>
                  <a:srgbClr val="2670A0"/>
                </a:solidFill>
                <a:latin typeface="Trebuchet MS" panose="020B0603020202020204" pitchFamily="34" charset="0"/>
                <a:cs typeface="Times New Roman" panose="02020603050405020304" pitchFamily="18" charset="0"/>
              </a:rPr>
              <a:t>4) Η επίδραση του έρωτα στην ταυτότητα του ήρωα:</a:t>
            </a:r>
          </a:p>
        </p:txBody>
      </p:sp>
      <p:sp>
        <p:nvSpPr>
          <p:cNvPr id="3" name="Θέση κειμένου 2">
            <a:extLst>
              <a:ext uri="{FF2B5EF4-FFF2-40B4-BE49-F238E27FC236}">
                <a16:creationId xmlns:a16="http://schemas.microsoft.com/office/drawing/2014/main" id="{4989593E-E75A-4B67-AD80-8338F58C3F56}"/>
              </a:ext>
            </a:extLst>
          </p:cNvPr>
          <p:cNvSpPr>
            <a:spLocks noGrp="1"/>
          </p:cNvSpPr>
          <p:nvPr>
            <p:ph type="body" idx="1"/>
          </p:nvPr>
        </p:nvSpPr>
        <p:spPr>
          <a:xfrm>
            <a:off x="110490" y="640079"/>
            <a:ext cx="11877378" cy="6126479"/>
          </a:xfrm>
        </p:spPr>
        <p:txBody>
          <a:bodyPr>
            <a:normAutofit/>
          </a:bodyPr>
          <a:lstStyle/>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Ο Μάνος ερωτεύεται σφοδρά την Έμμη (σελ. 44, 121-122, 236) και αυτό έρχεται σε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σύγκρουση με τις ιδεολογικές του επιταγές</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σε τόσο δύσκολους καιρούς και για αυτό νιώθει ενοχή (σελ.44).</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Ο έρωτας του διαμορφώνεται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μέσα στο πλαίσιο του πολέμου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 53) και φέρει στοιχεία του πολέμου (σελ. 81). Διαφθείρει την ανθρώπινη συμπεριφορά και γκρεμίζει τις ηθικές αξίες που υπό κανονικές συνθήκες αυτό δεν θα γινόταν. Χωρίς τον πόλεμο δεν θα ήταν ο ίδιος. Όπως και εν γένει η καθημερινότητα σε αυτήν την πόλη θα ήταν διαφορετική (σελ.79).</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 Στην αρχή του έρωτα του θυσιάζει το κίνημα και τον αγώνα του. Όμως, υποστηρίζει πως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η μοίρα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του είναι η αιτία και όχι ο έρωτάς του για την Έμμη (σελ. 111). Κατά κάποιον τρόπο παρουσιάζει τον έρωτά του ως κομμάτι της μοίρας του.</a:t>
            </a:r>
          </a:p>
          <a:p>
            <a:pPr marL="342900" indent="-342900">
              <a:buClr>
                <a:schemeClr val="tx1">
                  <a:lumMod val="95000"/>
                  <a:lumOff val="5000"/>
                </a:schemeClr>
              </a:buClr>
              <a:buFont typeface="Wingdings" panose="05000000000000000000" pitchFamily="2" charset="2"/>
              <a:buChar char="Ø"/>
            </a:pP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Έχει την αίσθηση πως </a:t>
            </a:r>
            <a:r>
              <a:rPr lang="el-GR" sz="2200" b="1" dirty="0">
                <a:solidFill>
                  <a:schemeClr val="tx1">
                    <a:lumMod val="95000"/>
                    <a:lumOff val="5000"/>
                  </a:schemeClr>
                </a:solidFill>
                <a:latin typeface="Trebuchet MS" panose="020B0603020202020204" pitchFamily="34" charset="0"/>
                <a:cs typeface="Times New Roman" panose="02020603050405020304" pitchFamily="18" charset="0"/>
              </a:rPr>
              <a:t>ο έρωτας συνεπάγεται τον θάνατο </a:t>
            </a:r>
            <a:r>
              <a:rPr lang="el-GR" sz="2200" dirty="0">
                <a:solidFill>
                  <a:schemeClr val="tx1">
                    <a:lumMod val="95000"/>
                    <a:lumOff val="5000"/>
                  </a:schemeClr>
                </a:solidFill>
                <a:latin typeface="Trebuchet MS" panose="020B0603020202020204" pitchFamily="34" charset="0"/>
                <a:cs typeface="Times New Roman" panose="02020603050405020304" pitchFamily="18" charset="0"/>
              </a:rPr>
              <a:t>(σελ.114, 221).      Πρόκειται για μια φροϋδική προσέγγιση του έρωτα που αποκαλύπτει τον διανοούμενο Μάνο. </a:t>
            </a:r>
          </a:p>
          <a:p>
            <a:pPr marL="342900" indent="-342900">
              <a:buClr>
                <a:schemeClr val="tx1">
                  <a:lumMod val="95000"/>
                  <a:lumOff val="5000"/>
                </a:schemeClr>
              </a:buClr>
              <a:buFont typeface="Wingdings" panose="05000000000000000000" pitchFamily="2" charset="2"/>
              <a:buChar char="Ø"/>
            </a:pPr>
            <a:endParaRPr lang="el-GR"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14" name="Βέλος: Δεξιό 13">
            <a:extLst>
              <a:ext uri="{FF2B5EF4-FFF2-40B4-BE49-F238E27FC236}">
                <a16:creationId xmlns:a16="http://schemas.microsoft.com/office/drawing/2014/main" id="{E8241EF8-C72E-4CDB-851E-CBE9F952465F}"/>
              </a:ext>
            </a:extLst>
          </p:cNvPr>
          <p:cNvSpPr/>
          <p:nvPr/>
        </p:nvSpPr>
        <p:spPr>
          <a:xfrm>
            <a:off x="9850636" y="4436677"/>
            <a:ext cx="44577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680981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5568828-4831-4C23-A945-1FDB1F109601}"/>
              </a:ext>
            </a:extLst>
          </p:cNvPr>
          <p:cNvSpPr>
            <a:spLocks noGrp="1"/>
          </p:cNvSpPr>
          <p:nvPr>
            <p:ph idx="1"/>
          </p:nvPr>
        </p:nvSpPr>
        <p:spPr>
          <a:xfrm>
            <a:off x="335561" y="343949"/>
            <a:ext cx="11560028" cy="6247305"/>
          </a:xfrm>
        </p:spPr>
        <p:txBody>
          <a:bodyPr>
            <a:normAutofit/>
          </a:bodyPr>
          <a:lstStyle/>
          <a:p>
            <a:pPr lvl="0" algn="just">
              <a:buClr>
                <a:prstClr val="black">
                  <a:lumMod val="95000"/>
                  <a:lumOff val="5000"/>
                </a:prstClr>
              </a:buClr>
              <a:buFont typeface="Wingdings" panose="05000000000000000000" pitchFamily="2" charset="2"/>
              <a:buChar char="Ø"/>
            </a:pPr>
            <a:r>
              <a:rPr lang="el-GR" dirty="0">
                <a:solidFill>
                  <a:prstClr val="black">
                    <a:lumMod val="95000"/>
                    <a:lumOff val="5000"/>
                  </a:prstClr>
                </a:solidFill>
                <a:latin typeface="Times New Roman" panose="02020603050405020304" pitchFamily="18" charset="0"/>
                <a:cs typeface="Times New Roman" panose="02020603050405020304" pitchFamily="18" charset="0"/>
              </a:rPr>
              <a:t>Αποφασίζει, όμως, ότι </a:t>
            </a:r>
            <a:r>
              <a:rPr lang="el-GR" b="1" dirty="0">
                <a:solidFill>
                  <a:prstClr val="black">
                    <a:lumMod val="95000"/>
                    <a:lumOff val="5000"/>
                  </a:prstClr>
                </a:solidFill>
                <a:latin typeface="Times New Roman" panose="02020603050405020304" pitchFamily="18" charset="0"/>
                <a:cs typeface="Times New Roman" panose="02020603050405020304" pitchFamily="18" charset="0"/>
              </a:rPr>
              <a:t>η συμμετοχή του στη δράση είναι πιο σημαντική </a:t>
            </a:r>
            <a:r>
              <a:rPr lang="el-GR" dirty="0">
                <a:solidFill>
                  <a:schemeClr val="tx1">
                    <a:lumMod val="95000"/>
                    <a:lumOff val="5000"/>
                  </a:schemeClr>
                </a:solidFill>
                <a:latin typeface="Times New Roman" panose="02020603050405020304" pitchFamily="18" charset="0"/>
                <a:cs typeface="Times New Roman" panose="02020603050405020304" pitchFamily="18" charset="0"/>
              </a:rPr>
              <a:t>και αυτό συμβαίνει με αφορμή την απογοήτευσή του από την Έμμη που δεν ήρθε στο ραντεβού (σελ.135). Παρατηρούμε, βέβαια, μια μικρή αλλαγή στον ήρωα σε αυτό το σημείο</a:t>
            </a:r>
            <a:r>
              <a:rPr lang="el-GR" dirty="0">
                <a:solidFill>
                  <a:srgbClr val="00B050"/>
                </a:solidFill>
                <a:latin typeface="Times New Roman" panose="02020603050405020304" pitchFamily="18" charset="0"/>
                <a:cs typeface="Times New Roman" panose="02020603050405020304" pitchFamily="18" charset="0"/>
              </a:rPr>
              <a:t> </a:t>
            </a:r>
            <a:r>
              <a:rPr lang="el-GR" dirty="0">
                <a:solidFill>
                  <a:prstClr val="black">
                    <a:lumMod val="95000"/>
                    <a:lumOff val="5000"/>
                  </a:prstClr>
                </a:solidFill>
                <a:latin typeface="Times New Roman" panose="02020603050405020304" pitchFamily="18" charset="0"/>
                <a:cs typeface="Times New Roman" panose="02020603050405020304" pitchFamily="18" charset="0"/>
              </a:rPr>
              <a:t>σε επίπεδο λόγου και όχι πράξης (σελ. 136). Σε επίπεδο πράξης υλοποιείται όταν πια υπακούει στις εντολές του κινήματος (σελ. 215-216).</a:t>
            </a:r>
          </a:p>
          <a:p>
            <a:pPr lvl="0" algn="just">
              <a:buClr>
                <a:prstClr val="black">
                  <a:lumMod val="95000"/>
                  <a:lumOff val="5000"/>
                </a:prstClr>
              </a:buClr>
              <a:buFont typeface="Wingdings" panose="05000000000000000000" pitchFamily="2" charset="2"/>
              <a:buChar char="Ø"/>
            </a:pPr>
            <a:r>
              <a:rPr lang="el-GR" dirty="0">
                <a:solidFill>
                  <a:prstClr val="black">
                    <a:lumMod val="95000"/>
                    <a:lumOff val="5000"/>
                  </a:prstClr>
                </a:solidFill>
                <a:latin typeface="Times New Roman" panose="02020603050405020304" pitchFamily="18" charset="0"/>
                <a:cs typeface="Times New Roman" panose="02020603050405020304" pitchFamily="18" charset="0"/>
              </a:rPr>
              <a:t>Η απογοήτευσή του από τον έρωτα του τού δημιουργεί ένα αίσθημα </a:t>
            </a:r>
            <a:r>
              <a:rPr lang="el-GR" b="1" dirty="0">
                <a:solidFill>
                  <a:prstClr val="black">
                    <a:lumMod val="95000"/>
                    <a:lumOff val="5000"/>
                  </a:prstClr>
                </a:solidFill>
                <a:latin typeface="Times New Roman" panose="02020603050405020304" pitchFamily="18" charset="0"/>
                <a:cs typeface="Times New Roman" panose="02020603050405020304" pitchFamily="18" charset="0"/>
              </a:rPr>
              <a:t>μισογυνισμού</a:t>
            </a:r>
            <a:r>
              <a:rPr lang="el-GR" dirty="0">
                <a:solidFill>
                  <a:prstClr val="black">
                    <a:lumMod val="95000"/>
                    <a:lumOff val="5000"/>
                  </a:prstClr>
                </a:solidFill>
                <a:latin typeface="Times New Roman" panose="02020603050405020304" pitchFamily="18" charset="0"/>
                <a:cs typeface="Times New Roman" panose="02020603050405020304" pitchFamily="18" charset="0"/>
              </a:rPr>
              <a:t> (σελ.183, 235).  </a:t>
            </a:r>
          </a:p>
          <a:p>
            <a:pPr lvl="0" algn="just">
              <a:buClr>
                <a:prstClr val="black">
                  <a:lumMod val="95000"/>
                  <a:lumOff val="5000"/>
                </a:prstClr>
              </a:buClr>
              <a:buFont typeface="Wingdings" panose="05000000000000000000" pitchFamily="2" charset="2"/>
              <a:buChar char="Ø"/>
            </a:pPr>
            <a:r>
              <a:rPr lang="el-GR" dirty="0">
                <a:solidFill>
                  <a:prstClr val="black">
                    <a:lumMod val="95000"/>
                    <a:lumOff val="5000"/>
                  </a:prstClr>
                </a:solidFill>
                <a:latin typeface="Times New Roman" panose="02020603050405020304" pitchFamily="18" charset="0"/>
                <a:cs typeface="Times New Roman" panose="02020603050405020304" pitchFamily="18" charset="0"/>
              </a:rPr>
              <a:t>Ο Μάνος </a:t>
            </a:r>
            <a:r>
              <a:rPr lang="el-GR" b="1" dirty="0">
                <a:solidFill>
                  <a:prstClr val="black">
                    <a:lumMod val="95000"/>
                    <a:lumOff val="5000"/>
                  </a:prstClr>
                </a:solidFill>
                <a:latin typeface="Times New Roman" panose="02020603050405020304" pitchFamily="18" charset="0"/>
                <a:cs typeface="Times New Roman" panose="02020603050405020304" pitchFamily="18" charset="0"/>
              </a:rPr>
              <a:t>ταλαντεύεται</a:t>
            </a:r>
            <a:r>
              <a:rPr lang="el-GR" dirty="0">
                <a:solidFill>
                  <a:prstClr val="black">
                    <a:lumMod val="95000"/>
                    <a:lumOff val="5000"/>
                  </a:prstClr>
                </a:solidFill>
                <a:latin typeface="Times New Roman" panose="02020603050405020304" pitchFamily="18" charset="0"/>
                <a:cs typeface="Times New Roman" panose="02020603050405020304" pitchFamily="18" charset="0"/>
              </a:rPr>
              <a:t> για μια στιγμή. Δεν ξέρει αν αγαπά την Έμμη παρά τον εκφυλισμό της (σελ.147) ή ακριβώς για αυτόν, αν την αγαπά πέρα από τον πόθο του για ενεργό δράση (σελ.236-237). Μετά από αυτόν τον μονόλογο και σε συνδυασμό με την επικοινωνία που είχε με το Ανθρωπάκι και τον </a:t>
            </a:r>
            <a:r>
              <a:rPr lang="el-GR" dirty="0" err="1">
                <a:solidFill>
                  <a:prstClr val="black">
                    <a:lumMod val="95000"/>
                    <a:lumOff val="5000"/>
                  </a:prstClr>
                </a:solidFill>
                <a:latin typeface="Times New Roman" panose="02020603050405020304" pitchFamily="18" charset="0"/>
                <a:cs typeface="Times New Roman" panose="02020603050405020304" pitchFamily="18" charset="0"/>
              </a:rPr>
              <a:t>Γαρέλα</a:t>
            </a:r>
            <a:r>
              <a:rPr lang="el-GR" dirty="0">
                <a:solidFill>
                  <a:prstClr val="black">
                    <a:lumMod val="95000"/>
                    <a:lumOff val="5000"/>
                  </a:prstClr>
                </a:solidFill>
                <a:latin typeface="Times New Roman" panose="02020603050405020304" pitchFamily="18" charset="0"/>
                <a:cs typeface="Times New Roman" panose="02020603050405020304" pitchFamily="18" charset="0"/>
              </a:rPr>
              <a:t>, ο Μάνος θα ενταχθεί οριστικά στην ενεργό πολιτική δράση (κεφάλαιο 18).</a:t>
            </a:r>
          </a:p>
          <a:p>
            <a:endParaRPr lang="el-GR" dirty="0"/>
          </a:p>
        </p:txBody>
      </p:sp>
    </p:spTree>
    <p:extLst>
      <p:ext uri="{BB962C8B-B14F-4D97-AF65-F5344CB8AC3E}">
        <p14:creationId xmlns:p14="http://schemas.microsoft.com/office/powerpoint/2010/main" val="167478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Content Placeholder 2"/>
          <p:cNvSpPr>
            <a:spLocks noGrp="1"/>
          </p:cNvSpPr>
          <p:nvPr>
            <p:ph idx="1"/>
          </p:nvPr>
        </p:nvSpPr>
        <p:spPr>
          <a:xfrm>
            <a:off x="838200" y="1825625"/>
            <a:ext cx="10515600" cy="4351338"/>
          </a:xfrm>
        </p:spPr>
        <p:txBody>
          <a:bodyPr>
            <a:normAutofit/>
          </a:bodyPr>
          <a:lstStyle/>
          <a:p>
            <a:pPr>
              <a:buFont typeface="Wingdings" panose="05000000000000000000" pitchFamily="2" charset="2"/>
              <a:buChar char="v"/>
            </a:pPr>
            <a:r>
              <a:rPr lang="el-GR" sz="2400"/>
              <a:t>Παρόλα αυτά, </a:t>
            </a:r>
            <a:r>
              <a:rPr lang="el-GR" sz="2400" b="1"/>
              <a:t>«Η Ιστορία εν τω γίγνεσθαι και ο στοχασμός πάνω στην Ιστορία αποτελούν τη </a:t>
            </a:r>
            <a:r>
              <a:rPr lang="el-GR" sz="2400" b="1" err="1"/>
              <a:t>σιδεροδεσιά</a:t>
            </a:r>
            <a:r>
              <a:rPr lang="el-GR" sz="2400" b="1"/>
              <a:t> αυτού του έργου» </a:t>
            </a:r>
            <a:r>
              <a:rPr lang="el-GR" sz="2400"/>
              <a:t>(Χρύσα </a:t>
            </a:r>
            <a:r>
              <a:rPr lang="el-GR" sz="2400" err="1"/>
              <a:t>Προκοπάκη</a:t>
            </a:r>
            <a:r>
              <a:rPr lang="el-GR" sz="2400"/>
              <a:t>)</a:t>
            </a:r>
          </a:p>
          <a:p>
            <a:pPr>
              <a:buFont typeface="Wingdings" panose="05000000000000000000" pitchFamily="2" charset="2"/>
              <a:buChar char="v"/>
            </a:pPr>
            <a:r>
              <a:rPr lang="el-GR" sz="2400"/>
              <a:t>Η τριλογία γράφεται μέσα σε κλίμα καταδίωξης από ένα σημείο και μετά.</a:t>
            </a:r>
          </a:p>
          <a:p>
            <a:pPr>
              <a:buFont typeface="Wingdings" panose="05000000000000000000" pitchFamily="2" charset="2"/>
              <a:buChar char="v"/>
            </a:pPr>
            <a:r>
              <a:rPr lang="el-GR" sz="2400"/>
              <a:t>Ο Τσίρκας καταγγέλλει τη σταλινική πρακτική, τη διψασμένη για εξουσία </a:t>
            </a:r>
            <a:r>
              <a:rPr lang="el-GR" sz="2400" err="1"/>
              <a:t>βασιλο-μεταξική</a:t>
            </a:r>
            <a:r>
              <a:rPr lang="el-GR" sz="2400"/>
              <a:t> Δεξιά και τη δουλοπρεπή στάση της στους Εγγλέζους.</a:t>
            </a:r>
          </a:p>
          <a:p>
            <a:pPr>
              <a:buFont typeface="Wingdings" panose="05000000000000000000" pitchFamily="2" charset="2"/>
              <a:buChar char="v"/>
            </a:pPr>
            <a:r>
              <a:rPr lang="el-GR" sz="2400"/>
              <a:t>Το ιστορικό πλέκεται με το </a:t>
            </a:r>
            <a:r>
              <a:rPr lang="el-GR" sz="2400" i="1" err="1"/>
              <a:t>μυθοπλασιακό</a:t>
            </a:r>
            <a:r>
              <a:rPr lang="el-GR" sz="2400" i="1"/>
              <a:t>, το συμβολικό, και το λογοτεχνικό</a:t>
            </a:r>
            <a:r>
              <a:rPr lang="el-GR" sz="2400"/>
              <a:t> υλικό.</a:t>
            </a:r>
          </a:p>
          <a:p>
            <a:pPr>
              <a:buFont typeface="Wingdings" panose="05000000000000000000" pitchFamily="2" charset="2"/>
              <a:buChar char="v"/>
            </a:pPr>
            <a:r>
              <a:rPr lang="el-GR" sz="2400"/>
              <a:t>Ένα </a:t>
            </a:r>
            <a:r>
              <a:rPr lang="el-GR" sz="2400" b="1" i="1"/>
              <a:t>ρεαλιστικό </a:t>
            </a:r>
            <a:r>
              <a:rPr lang="el-GR" sz="2400"/>
              <a:t>έργο που χάρη στον </a:t>
            </a:r>
            <a:r>
              <a:rPr lang="el-GR" sz="2400" b="1" i="1"/>
              <a:t>μοντερνισμό</a:t>
            </a:r>
            <a:r>
              <a:rPr lang="el-GR" sz="2400"/>
              <a:t> του απελευθερώνεται από την υποταγή στο πραγματικό υπακούοντας στην καλλιτεχνική αισθητική.</a:t>
            </a:r>
          </a:p>
        </p:txBody>
      </p:sp>
    </p:spTree>
    <p:extLst>
      <p:ext uri="{BB962C8B-B14F-4D97-AF65-F5344CB8AC3E}">
        <p14:creationId xmlns:p14="http://schemas.microsoft.com/office/powerpoint/2010/main" val="47467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l-GR" sz="5400" b="1"/>
              <a:t>Ιστορία – Μυθολογία - Λογοτεχνία</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853928" cy="4251960"/>
          </a:xfrm>
        </p:spPr>
        <p:txBody>
          <a:bodyPr>
            <a:normAutofit lnSpcReduction="10000"/>
          </a:bodyPr>
          <a:lstStyle/>
          <a:p>
            <a:r>
              <a:rPr lang="el-GR" sz="3200" dirty="0">
                <a:latin typeface="Aptos" panose="020B0004020202020204" pitchFamily="34" charset="0"/>
              </a:rPr>
              <a:t>Ο Τσίρκας, όπως έγραφε για τον Καβάφη, μιλάει </a:t>
            </a:r>
            <a:r>
              <a:rPr lang="el-GR" sz="3200" b="1" dirty="0">
                <a:latin typeface="Aptos" panose="020B0004020202020204" pitchFamily="34" charset="0"/>
              </a:rPr>
              <a:t>για το παρόν μέσα από το παρελθόν</a:t>
            </a:r>
            <a:r>
              <a:rPr lang="el-GR" sz="3200" dirty="0">
                <a:latin typeface="Aptos" panose="020B0004020202020204" pitchFamily="34" charset="0"/>
              </a:rPr>
              <a:t>. </a:t>
            </a:r>
          </a:p>
          <a:p>
            <a:r>
              <a:rPr lang="el-GR" sz="3200" dirty="0">
                <a:latin typeface="Aptos" panose="020B0004020202020204" pitchFamily="34" charset="0"/>
              </a:rPr>
              <a:t>Είτε ως παραλληλία/συστοιχία, είτε </a:t>
            </a:r>
            <a:r>
              <a:rPr lang="el-GR" sz="3200" dirty="0" err="1">
                <a:latin typeface="Aptos" panose="020B0004020202020204" pitchFamily="34" charset="0"/>
              </a:rPr>
              <a:t>αντιστικτικά</a:t>
            </a:r>
            <a:r>
              <a:rPr lang="el-GR" sz="3200" dirty="0">
                <a:latin typeface="Aptos" panose="020B0004020202020204" pitchFamily="34" charset="0"/>
              </a:rPr>
              <a:t>, η </a:t>
            </a:r>
            <a:r>
              <a:rPr lang="el-GR" sz="3200" b="1" dirty="0">
                <a:latin typeface="Aptos" panose="020B0004020202020204" pitchFamily="34" charset="0"/>
              </a:rPr>
              <a:t>Ιστορία</a:t>
            </a:r>
            <a:r>
              <a:rPr lang="el-GR" sz="3200" dirty="0">
                <a:latin typeface="Aptos" panose="020B0004020202020204" pitchFamily="34" charset="0"/>
              </a:rPr>
              <a:t> </a:t>
            </a:r>
            <a:r>
              <a:rPr lang="el-GR" sz="3200" dirty="0" err="1">
                <a:latin typeface="Aptos" panose="020B0004020202020204" pitchFamily="34" charset="0"/>
              </a:rPr>
              <a:t>νοηματοδοτεί</a:t>
            </a:r>
            <a:r>
              <a:rPr lang="el-GR" sz="3200" dirty="0">
                <a:latin typeface="Aptos" panose="020B0004020202020204" pitchFamily="34" charset="0"/>
              </a:rPr>
              <a:t> το παρόν.</a:t>
            </a:r>
          </a:p>
          <a:p>
            <a:r>
              <a:rPr lang="el-GR" sz="3200" dirty="0">
                <a:latin typeface="Aptos" panose="020B0004020202020204" pitchFamily="34" charset="0"/>
              </a:rPr>
              <a:t>Ανάλογα, ρόλο παίζει το </a:t>
            </a:r>
            <a:r>
              <a:rPr lang="el-GR" sz="3200" b="1" dirty="0">
                <a:latin typeface="Aptos" panose="020B0004020202020204" pitchFamily="34" charset="0"/>
              </a:rPr>
              <a:t>μυθολογικό &amp; το συμβολικό υλικό, </a:t>
            </a:r>
            <a:r>
              <a:rPr lang="el-GR" sz="3200" dirty="0">
                <a:latin typeface="Aptos" panose="020B0004020202020204" pitchFamily="34" charset="0"/>
              </a:rPr>
              <a:t>δίνοντας φιλοσοφική και ποιητική διάσταση στην αφήγηση. Ο Τσίρκας κατακρίθηκε για τον φόρτο των συμβόλων και των αναφορών.  Ωστόσο, η πυκνή διακειμενικότητά του εκβάλλει στη </a:t>
            </a:r>
            <a:r>
              <a:rPr lang="el-GR" sz="3200" dirty="0" err="1">
                <a:latin typeface="Aptos" panose="020B0004020202020204" pitchFamily="34" charset="0"/>
              </a:rPr>
              <a:t>μοντερνικότητά</a:t>
            </a:r>
            <a:r>
              <a:rPr lang="el-GR" sz="3200" dirty="0">
                <a:latin typeface="Aptos" panose="020B0004020202020204" pitchFamily="34" charset="0"/>
              </a:rPr>
              <a:t> του. </a:t>
            </a:r>
          </a:p>
          <a:p>
            <a:endParaRPr lang="el-GR" sz="2200" dirty="0"/>
          </a:p>
        </p:txBody>
      </p:sp>
    </p:spTree>
    <p:extLst>
      <p:ext uri="{BB962C8B-B14F-4D97-AF65-F5344CB8AC3E}">
        <p14:creationId xmlns:p14="http://schemas.microsoft.com/office/powerpoint/2010/main" val="1946111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4053"/>
          </a:xfrm>
        </p:spPr>
        <p:txBody>
          <a:bodyPr/>
          <a:lstStyle/>
          <a:p>
            <a:pPr algn="r"/>
            <a:r>
              <a:rPr lang="el-GR" b="1" i="1" dirty="0">
                <a:solidFill>
                  <a:schemeClr val="accent2">
                    <a:lumMod val="75000"/>
                  </a:schemeClr>
                </a:solidFill>
                <a:effectLst>
                  <a:outerShdw blurRad="38100" dist="38100" dir="2700000" algn="tl">
                    <a:srgbClr val="000000">
                      <a:alpha val="43137"/>
                    </a:srgbClr>
                  </a:outerShdw>
                </a:effectLst>
              </a:rPr>
              <a:t>1. Πώς περιέχεται η Ιστορία;</a:t>
            </a:r>
          </a:p>
        </p:txBody>
      </p:sp>
      <p:sp>
        <p:nvSpPr>
          <p:cNvPr id="3" name="Content Placeholder 2"/>
          <p:cNvSpPr>
            <a:spLocks noGrp="1"/>
          </p:cNvSpPr>
          <p:nvPr>
            <p:ph idx="1"/>
          </p:nvPr>
        </p:nvSpPr>
        <p:spPr>
          <a:xfrm>
            <a:off x="385011" y="1297459"/>
            <a:ext cx="11646568" cy="5295846"/>
          </a:xfrm>
        </p:spPr>
        <p:txBody>
          <a:bodyPr>
            <a:noAutofit/>
          </a:bodyPr>
          <a:lstStyle/>
          <a:p>
            <a:pPr marL="0" indent="0">
              <a:buNone/>
            </a:pPr>
            <a:r>
              <a:rPr lang="el-GR" sz="2400" dirty="0"/>
              <a:t>«Επειδή η περιοχή ήταν ναρκοθετημένη, απαιτούσε ιδιαίτερους αφηγηματικούς χειρισμούς. Στη </a:t>
            </a:r>
            <a:r>
              <a:rPr lang="el-GR" sz="2400" i="1" dirty="0"/>
              <a:t>Λέσχη</a:t>
            </a:r>
            <a:r>
              <a:rPr lang="el-GR" sz="2400" dirty="0"/>
              <a:t> τα ιστορικά γεγονότα φωτίζονται πλάγια» (Παπαθεοδώρου).</a:t>
            </a:r>
          </a:p>
          <a:p>
            <a:pPr marL="514350" indent="-514350">
              <a:buFont typeface="+mj-lt"/>
              <a:buAutoNum type="arabicPeriod"/>
            </a:pPr>
            <a:r>
              <a:rPr lang="el-GR" sz="2400" dirty="0"/>
              <a:t>Μαθαίνουμε για τα ιστορικά πρόσωπα και τα γεγονότα </a:t>
            </a:r>
            <a:r>
              <a:rPr lang="el-GR" sz="2400" b="1" dirty="0"/>
              <a:t>μέσα από τα λόγια των μυθιστορηματικών προσώπων</a:t>
            </a:r>
            <a:r>
              <a:rPr lang="el-GR" sz="2400" dirty="0"/>
              <a:t>, που τα φωτίζουν με βάση τις επιδιώξεις τους, κτλ. γιατί ο κάθε χαρακτήρας αλλιώς προσλαμβάνει την πραγματικότητα, έχει ένα ορισμένο πεδίο γνώσης, ανάλογα με τον ρόλο του.</a:t>
            </a:r>
          </a:p>
          <a:p>
            <a:pPr marL="514350" indent="-514350">
              <a:buFont typeface="+mj-lt"/>
              <a:buAutoNum type="arabicPeriod"/>
            </a:pPr>
            <a:r>
              <a:rPr lang="el-GR" sz="2400" dirty="0"/>
              <a:t>Τα </a:t>
            </a:r>
            <a:r>
              <a:rPr lang="el-GR" sz="2400" i="1" dirty="0"/>
              <a:t>πραγματολογικά</a:t>
            </a:r>
            <a:r>
              <a:rPr lang="el-GR" sz="2400" dirty="0"/>
              <a:t> στοιχεία είναι ακριβή.</a:t>
            </a:r>
          </a:p>
          <a:p>
            <a:pPr marL="514350" indent="-514350">
              <a:buFont typeface="+mj-lt"/>
              <a:buAutoNum type="arabicPeriod"/>
            </a:pPr>
            <a:r>
              <a:rPr lang="el-GR" sz="2400" dirty="0"/>
              <a:t>Τα γεγονότα εκτίθενται έμμεσα, υπαινικτικά, βιωματικά με χρονικά κενά, </a:t>
            </a:r>
            <a:r>
              <a:rPr lang="el-GR" sz="2400" b="1" dirty="0"/>
              <a:t>μέσα από αποσπασματικές αφηγήσεις που διασταυρώνονται, για να τα φωτίσουν αναδρομικά</a:t>
            </a:r>
            <a:r>
              <a:rPr lang="el-GR" sz="2400" dirty="0"/>
              <a:t>.</a:t>
            </a:r>
          </a:p>
          <a:p>
            <a:pPr marL="514350" indent="-514350">
              <a:buFont typeface="+mj-lt"/>
              <a:buAutoNum type="arabicPeriod"/>
            </a:pPr>
            <a:r>
              <a:rPr lang="el-GR" sz="2400" dirty="0"/>
              <a:t>Ανάλογα με το κινηματογραφικό μοντάζ, το </a:t>
            </a:r>
            <a:r>
              <a:rPr lang="el-GR" sz="2400" b="1" dirty="0"/>
              <a:t>δημόσιο </a:t>
            </a:r>
            <a:r>
              <a:rPr lang="el-GR" sz="2400" b="1" dirty="0" err="1"/>
              <a:t>συμφύρεται</a:t>
            </a:r>
            <a:r>
              <a:rPr lang="el-GR" sz="2400" b="1" dirty="0"/>
              <a:t> με το ιδιωτικό</a:t>
            </a:r>
            <a:r>
              <a:rPr lang="el-GR" sz="2400" dirty="0"/>
              <a:t>.</a:t>
            </a:r>
          </a:p>
          <a:p>
            <a:pPr marL="514350" indent="-514350">
              <a:buFont typeface="+mj-lt"/>
              <a:buAutoNum type="arabicPeriod"/>
            </a:pPr>
            <a:r>
              <a:rPr lang="el-GR" sz="2400" dirty="0"/>
              <a:t>Η </a:t>
            </a:r>
            <a:r>
              <a:rPr lang="el-GR" sz="2400" b="1" dirty="0"/>
              <a:t>Ιστορία εισχωρεί στην προσωπική ζωή</a:t>
            </a:r>
            <a:r>
              <a:rPr lang="el-GR" sz="2400" dirty="0"/>
              <a:t>, στον έρωτα, στην καθημερινότητα, στους εφιάλτες των ανθρώπων.</a:t>
            </a:r>
          </a:p>
        </p:txBody>
      </p:sp>
    </p:spTree>
    <p:extLst>
      <p:ext uri="{BB962C8B-B14F-4D97-AF65-F5344CB8AC3E}">
        <p14:creationId xmlns:p14="http://schemas.microsoft.com/office/powerpoint/2010/main" val="227047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3"/>
            <a:ext cx="10515600" cy="1056068"/>
          </a:xfrm>
        </p:spPr>
        <p:txBody>
          <a:bodyPr>
            <a:noAutofit/>
          </a:bodyPr>
          <a:lstStyle/>
          <a:p>
            <a:r>
              <a:rPr lang="el-GR" sz="4000" dirty="0">
                <a:solidFill>
                  <a:schemeClr val="accent5">
                    <a:lumMod val="75000"/>
                  </a:schemeClr>
                </a:solidFill>
              </a:rPr>
              <a:t>Ένα Παράδειγμα</a:t>
            </a:r>
            <a:br>
              <a:rPr lang="el-GR" sz="4000" dirty="0">
                <a:solidFill>
                  <a:schemeClr val="accent5">
                    <a:lumMod val="75000"/>
                  </a:schemeClr>
                </a:solidFill>
              </a:rPr>
            </a:br>
            <a:r>
              <a:rPr lang="el-GR" sz="3600" i="1" dirty="0">
                <a:solidFill>
                  <a:schemeClr val="accent5">
                    <a:lumMod val="75000"/>
                  </a:schemeClr>
                </a:solidFill>
              </a:rPr>
              <a:t>Να βρείτε και άλλα δικά σας…</a:t>
            </a:r>
          </a:p>
        </p:txBody>
      </p:sp>
      <p:sp>
        <p:nvSpPr>
          <p:cNvPr id="3" name="Content Placeholder 2"/>
          <p:cNvSpPr>
            <a:spLocks noGrp="1"/>
          </p:cNvSpPr>
          <p:nvPr>
            <p:ph idx="1"/>
          </p:nvPr>
        </p:nvSpPr>
        <p:spPr>
          <a:xfrm>
            <a:off x="799070" y="1690688"/>
            <a:ext cx="10515600" cy="4351338"/>
          </a:xfrm>
        </p:spPr>
        <p:txBody>
          <a:bodyPr>
            <a:normAutofit fontScale="92500" lnSpcReduction="10000"/>
          </a:bodyPr>
          <a:lstStyle/>
          <a:p>
            <a:pPr marL="0" indent="0" algn="just">
              <a:buNone/>
            </a:pPr>
            <a:r>
              <a:rPr lang="el-GR" dirty="0">
                <a:latin typeface="Aptos" panose="020B0004020202020204" pitchFamily="34" charset="0"/>
              </a:rPr>
              <a:t>Η ξεπεσμένη </a:t>
            </a:r>
            <a:r>
              <a:rPr lang="el-GR" dirty="0" err="1">
                <a:latin typeface="Aptos" panose="020B0004020202020204" pitchFamily="34" charset="0"/>
              </a:rPr>
              <a:t>γερμανοεβραία</a:t>
            </a:r>
            <a:r>
              <a:rPr lang="el-GR" dirty="0">
                <a:latin typeface="Aptos" panose="020B0004020202020204" pitchFamily="34" charset="0"/>
              </a:rPr>
              <a:t> </a:t>
            </a:r>
            <a:r>
              <a:rPr lang="el-GR" dirty="0" err="1">
                <a:latin typeface="Aptos" panose="020B0004020202020204" pitchFamily="34" charset="0"/>
              </a:rPr>
              <a:t>Φράου</a:t>
            </a:r>
            <a:r>
              <a:rPr lang="el-GR" dirty="0">
                <a:latin typeface="Aptos" panose="020B0004020202020204" pitchFamily="34" charset="0"/>
              </a:rPr>
              <a:t> Άννα, ανακαλώντας στο νυχτερινό της παραλήρημα τα περασμένα μεγαλεία αναφέρεται στην τρομερή </a:t>
            </a:r>
            <a:r>
              <a:rPr lang="el-GR" dirty="0">
                <a:solidFill>
                  <a:schemeClr val="accent5">
                    <a:lumMod val="75000"/>
                  </a:schemeClr>
                </a:solidFill>
                <a:latin typeface="Aptos" panose="020B0004020202020204" pitchFamily="34" charset="0"/>
              </a:rPr>
              <a:t>«Νύχτα των Κρυστάλλων», </a:t>
            </a:r>
            <a:r>
              <a:rPr lang="el-GR" dirty="0">
                <a:latin typeface="Aptos" panose="020B0004020202020204" pitchFamily="34" charset="0"/>
              </a:rPr>
              <a:t>το πρώτο μαζικό πογκρόμ εναντίον των Εβραίων στη Γερμανία τη νύχτα της 9/11/1938. (Βλ. </a:t>
            </a:r>
            <a:r>
              <a:rPr lang="el-GR" dirty="0">
                <a:latin typeface="Aptos" panose="020B0004020202020204" pitchFamily="34" charset="0"/>
                <a:hlinkClick r:id="rId2"/>
              </a:rPr>
              <a:t>https://www.sansimera.gr/articles/28</a:t>
            </a:r>
            <a:r>
              <a:rPr lang="el-GR" dirty="0">
                <a:latin typeface="Aptos" panose="020B0004020202020204" pitchFamily="34" charset="0"/>
              </a:rPr>
              <a:t>).</a:t>
            </a:r>
          </a:p>
          <a:p>
            <a:pPr marL="0" indent="0" algn="just">
              <a:buNone/>
            </a:pPr>
            <a:endParaRPr lang="el-GR" dirty="0">
              <a:latin typeface="Aptos" panose="020B0004020202020204" pitchFamily="34" charset="0"/>
            </a:endParaRPr>
          </a:p>
          <a:p>
            <a:pPr marL="0" indent="0" algn="just">
              <a:buNone/>
            </a:pPr>
            <a:r>
              <a:rPr lang="el-GR" sz="3200" i="1" dirty="0">
                <a:solidFill>
                  <a:srgbClr val="0070C0"/>
                </a:solidFill>
                <a:latin typeface="Aptos" panose="020B0004020202020204" pitchFamily="34" charset="0"/>
              </a:rPr>
              <a:t>«Κάποιος </a:t>
            </a:r>
            <a:r>
              <a:rPr lang="el-GR" sz="3200" i="1" dirty="0" err="1">
                <a:solidFill>
                  <a:srgbClr val="0070C0"/>
                </a:solidFill>
                <a:latin typeface="Aptos" panose="020B0004020202020204" pitchFamily="34" charset="0"/>
              </a:rPr>
              <a:t>Γκρούνσπαν</a:t>
            </a:r>
            <a:r>
              <a:rPr lang="el-GR" sz="3200" i="1" dirty="0">
                <a:solidFill>
                  <a:srgbClr val="0070C0"/>
                </a:solidFill>
                <a:latin typeface="Aptos" panose="020B0004020202020204" pitchFamily="34" charset="0"/>
              </a:rPr>
              <a:t> σκότωσε τον Φον </a:t>
            </a:r>
            <a:r>
              <a:rPr lang="el-GR" sz="3200" i="1" dirty="0" err="1">
                <a:solidFill>
                  <a:srgbClr val="0070C0"/>
                </a:solidFill>
                <a:latin typeface="Aptos" panose="020B0004020202020204" pitchFamily="34" charset="0"/>
              </a:rPr>
              <a:t>Ρατ</a:t>
            </a:r>
            <a:r>
              <a:rPr lang="el-GR" sz="3200" i="1" dirty="0">
                <a:solidFill>
                  <a:srgbClr val="0070C0"/>
                </a:solidFill>
                <a:latin typeface="Aptos" panose="020B0004020202020204" pitchFamily="34" charset="0"/>
              </a:rPr>
              <a:t> και βουλιάξαμε.» </a:t>
            </a:r>
          </a:p>
          <a:p>
            <a:pPr marL="0" indent="0" algn="just">
              <a:buNone/>
            </a:pPr>
            <a:r>
              <a:rPr lang="el-GR" sz="3200" dirty="0">
                <a:latin typeface="Aptos" panose="020B0004020202020204" pitchFamily="34" charset="0"/>
              </a:rPr>
              <a:t>Πρόκειται για τον εβραίο φοιτητή που σκότωσε τον γραμματέα της γερμανικής Πρεσβείας στη Γαλλία, πράξη που έδωσε την αφορμή για τους βανδαλισμούς των Ναζί στα καταστήματα των Εβραίων της Γερμανίας.</a:t>
            </a:r>
          </a:p>
        </p:txBody>
      </p:sp>
    </p:spTree>
    <p:extLst>
      <p:ext uri="{BB962C8B-B14F-4D97-AF65-F5344CB8AC3E}">
        <p14:creationId xmlns:p14="http://schemas.microsoft.com/office/powerpoint/2010/main" val="70963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1248" y="548640"/>
            <a:ext cx="3600860" cy="5431536"/>
          </a:xfrm>
        </p:spPr>
        <p:txBody>
          <a:bodyPr>
            <a:normAutofit/>
          </a:bodyPr>
          <a:lstStyle/>
          <a:p>
            <a:r>
              <a:rPr lang="el-GR" sz="4000" b="1" i="1"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2. Ποιος βλέπει την Ιστορία</a:t>
            </a:r>
            <a:r>
              <a:rPr lang="el-GR" sz="4000"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 </a:t>
            </a:r>
            <a:br>
              <a:rPr lang="el-GR" sz="4000"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br>
            <a:r>
              <a:rPr lang="el-GR" sz="4000"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Η </a:t>
            </a:r>
            <a:r>
              <a:rPr lang="el-GR" sz="4000" dirty="0" err="1">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μοντερνιστική</a:t>
            </a:r>
            <a:r>
              <a:rPr lang="el-GR" sz="4000"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 τεχνική της πολλαπλής εστίασης στη </a:t>
            </a:r>
            <a:r>
              <a:rPr lang="el-GR" sz="4000" i="1" dirty="0">
                <a:solidFill>
                  <a:schemeClr val="accent2">
                    <a:lumMod val="75000"/>
                  </a:schemeClr>
                </a:solidFill>
                <a:effectLst>
                  <a:outerShdw blurRad="38100" dist="38100" dir="2700000" algn="tl">
                    <a:srgbClr val="000000">
                      <a:alpha val="43137"/>
                    </a:srgbClr>
                  </a:outerShdw>
                </a:effectLst>
                <a:latin typeface="Arial Narrow" panose="020B0606020202030204" pitchFamily="34" charset="0"/>
                <a:cs typeface="Angsana New" panose="02020603050405020304" pitchFamily="18" charset="-34"/>
              </a:rPr>
              <a:t>Λέσχη</a:t>
            </a:r>
            <a:endParaRPr lang="el-GR" sz="4000" i="1" dirty="0">
              <a:solidFill>
                <a:schemeClr val="accent2">
                  <a:lumMod val="75000"/>
                </a:schemeClr>
              </a:solidFill>
              <a:latin typeface="Arial Narrow" panose="020B0606020202030204" pitchFamily="34" charset="0"/>
              <a:cs typeface="Angsana New" panose="02020603050405020304" pitchFamily="18" charset="-34"/>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968768" y="548640"/>
            <a:ext cx="7044822" cy="5431536"/>
          </a:xfrm>
        </p:spPr>
        <p:txBody>
          <a:bodyPr anchor="ctr">
            <a:normAutofit/>
          </a:bodyPr>
          <a:lstStyle/>
          <a:p>
            <a:pPr marL="0" indent="0">
              <a:buNone/>
            </a:pPr>
            <a:r>
              <a:rPr lang="el-GR" sz="2000" dirty="0"/>
              <a:t>Τα </a:t>
            </a:r>
            <a:r>
              <a:rPr lang="el-GR" sz="2000" dirty="0" err="1"/>
              <a:t>τεκταινόμενα</a:t>
            </a:r>
            <a:r>
              <a:rPr lang="el-GR" sz="2000" dirty="0"/>
              <a:t> φτάνουν στον αναγνώστη </a:t>
            </a:r>
            <a:r>
              <a:rPr lang="el-GR" sz="2000" b="1" dirty="0"/>
              <a:t>μέσα από την οπτική γωνία πολλών χαρακτήρων:</a:t>
            </a:r>
          </a:p>
          <a:p>
            <a:pPr marL="514350" indent="-514350">
              <a:buAutoNum type="arabicPeriod"/>
            </a:pPr>
            <a:r>
              <a:rPr lang="el-GR" sz="2000" dirty="0"/>
              <a:t>Η  μυθιστορηματική πραγματικότητα διοχετεύεται κυρίως μέσα από την οπτική γωνία </a:t>
            </a:r>
            <a:r>
              <a:rPr lang="el-GR" sz="2000" b="1" dirty="0"/>
              <a:t>τριών</a:t>
            </a:r>
            <a:r>
              <a:rPr lang="el-GR" sz="2000" dirty="0"/>
              <a:t> μυθιστορηματικών προσώπων. Οι </a:t>
            </a:r>
            <a:r>
              <a:rPr lang="el-GR" sz="2000" b="1" dirty="0"/>
              <a:t>χαρακτήρες </a:t>
            </a:r>
            <a:r>
              <a:rPr lang="el-GR" sz="2000" dirty="0"/>
              <a:t>περιγράφουν όσα βλέπουν, σκέφτονται και αισθάνονται.</a:t>
            </a:r>
          </a:p>
          <a:p>
            <a:pPr marL="514350" indent="-514350">
              <a:buFont typeface="+mj-lt"/>
              <a:buAutoNum type="arabicPeriod"/>
            </a:pPr>
            <a:r>
              <a:rPr lang="el-GR" sz="2000" b="1" dirty="0"/>
              <a:t>Αλλά και η τριτοπρόσωπη αφήγηση μπορεί να είναι εμποτισμένη με τον ψυχισμό των προσώπων </a:t>
            </a:r>
          </a:p>
          <a:p>
            <a:pPr marL="0" indent="0">
              <a:buNone/>
            </a:pPr>
            <a:r>
              <a:rPr lang="el-GR" sz="2000" dirty="0"/>
              <a:t>Χρήση του </a:t>
            </a:r>
            <a:r>
              <a:rPr lang="el-GR" sz="2000" i="1" dirty="0"/>
              <a:t>Ελεύθερου πλάγιου λόγου</a:t>
            </a:r>
            <a:r>
              <a:rPr lang="el-GR" sz="2000" dirty="0"/>
              <a:t> (= απόδοση από τον αφηγητή σκέψεων και συναισθημάτων ενός προσώπου της ιστορίας σε τρίτο πρόσωπο και σε χρόνο παρελθοντικό. Σύμμειξη του λόγου του αφηγητή και του λόγου των ηρώων).</a:t>
            </a:r>
          </a:p>
          <a:p>
            <a:pPr marL="0" indent="0">
              <a:buNone/>
            </a:pPr>
            <a:r>
              <a:rPr lang="el-GR" sz="2400" dirty="0">
                <a:solidFill>
                  <a:schemeClr val="accent2">
                    <a:lumMod val="50000"/>
                  </a:schemeClr>
                </a:solidFill>
              </a:rPr>
              <a:t>π.χ. «Αλλά δεν ήταν ανάγκη να δίνει εξηγήσεις σε </a:t>
            </a:r>
            <a:r>
              <a:rPr lang="el-GR" sz="2400" dirty="0" err="1">
                <a:solidFill>
                  <a:schemeClr val="accent2">
                    <a:lumMod val="50000"/>
                  </a:schemeClr>
                </a:solidFill>
              </a:rPr>
              <a:t>μιαν</a:t>
            </a:r>
            <a:r>
              <a:rPr lang="el-GR" sz="2400" dirty="0">
                <a:solidFill>
                  <a:schemeClr val="accent2">
                    <a:lumMod val="50000"/>
                  </a:schemeClr>
                </a:solidFill>
              </a:rPr>
              <a:t> </a:t>
            </a:r>
            <a:r>
              <a:rPr lang="el-GR" sz="2400" dirty="0" err="1">
                <a:solidFill>
                  <a:schemeClr val="accent2">
                    <a:lumMod val="50000"/>
                  </a:schemeClr>
                </a:solidFill>
              </a:rPr>
              <a:t>αλλόθρηση</a:t>
            </a:r>
            <a:r>
              <a:rPr lang="el-GR" sz="2400" dirty="0">
                <a:solidFill>
                  <a:schemeClr val="accent2">
                    <a:lumMod val="50000"/>
                  </a:schemeClr>
                </a:solidFill>
              </a:rPr>
              <a:t>» (σελ. 17, σκέψη </a:t>
            </a:r>
            <a:r>
              <a:rPr lang="el-GR" sz="2400" dirty="0" err="1">
                <a:solidFill>
                  <a:schemeClr val="accent2">
                    <a:lumMod val="50000"/>
                  </a:schemeClr>
                </a:solidFill>
              </a:rPr>
              <a:t>Έμμης</a:t>
            </a:r>
            <a:r>
              <a:rPr lang="el-GR" sz="2400" dirty="0">
                <a:solidFill>
                  <a:schemeClr val="accent2">
                    <a:lumMod val="50000"/>
                  </a:schemeClr>
                </a:solidFill>
              </a:rPr>
              <a:t>).</a:t>
            </a:r>
          </a:p>
          <a:p>
            <a:endParaRPr lang="el-GR" sz="2000" dirty="0"/>
          </a:p>
        </p:txBody>
      </p:sp>
    </p:spTree>
    <p:extLst>
      <p:ext uri="{BB962C8B-B14F-4D97-AF65-F5344CB8AC3E}">
        <p14:creationId xmlns:p14="http://schemas.microsoft.com/office/powerpoint/2010/main" val="1365257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2681</TotalTime>
  <Words>6104</Words>
  <Application>Microsoft Office PowerPoint</Application>
  <PresentationFormat>Ευρεία οθόνη</PresentationFormat>
  <Paragraphs>242</Paragraphs>
  <Slides>45</Slides>
  <Notes>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45</vt:i4>
      </vt:variant>
    </vt:vector>
  </HeadingPairs>
  <TitlesOfParts>
    <vt:vector size="56" baseType="lpstr">
      <vt:lpstr>Aptos</vt:lpstr>
      <vt:lpstr>Arial</vt:lpstr>
      <vt:lpstr>Arial Narrow</vt:lpstr>
      <vt:lpstr>Calibri</vt:lpstr>
      <vt:lpstr>Calibri Light</vt:lpstr>
      <vt:lpstr>Courier New</vt:lpstr>
      <vt:lpstr>Times New Roman</vt:lpstr>
      <vt:lpstr>Trebuchet MS</vt:lpstr>
      <vt:lpstr>Wingdings</vt:lpstr>
      <vt:lpstr>Wingdings 3</vt:lpstr>
      <vt:lpstr>Office Theme</vt:lpstr>
      <vt:lpstr>Μεταπολεμική πεζογραφία: Βία και Ιδεολογία Μαθήματα 5 &amp; 6 Γεωργία Γκότση  2024</vt:lpstr>
      <vt:lpstr>Η πλοκή της Λέσχης</vt:lpstr>
      <vt:lpstr>Παρουσίαση του PowerPoint</vt:lpstr>
      <vt:lpstr>Ακυβέρνητες πολιτείες και Ιστορία «Αυτό δεν είναι ιστορικό μυθιστόρημα. […]»</vt:lpstr>
      <vt:lpstr>Παρουσίαση του PowerPoint</vt:lpstr>
      <vt:lpstr>Ιστορία – Μυθολογία - Λογοτεχνία</vt:lpstr>
      <vt:lpstr>1. Πώς περιέχεται η Ιστορία;</vt:lpstr>
      <vt:lpstr>Ένα Παράδειγμα Να βρείτε και άλλα δικά σας…</vt:lpstr>
      <vt:lpstr>2. Ποιος βλέπει την Ιστορία;  Η μοντερνιστική τεχνική της πολλαπλής εστίασης στη Λέσχη</vt:lpstr>
      <vt:lpstr>Παρουσίαση του PowerPoint</vt:lpstr>
      <vt:lpstr>Αποτέλεσμα της τεχνικής της πολυεστίασης</vt:lpstr>
      <vt:lpstr>3. Ποιος αφηγείται την Ιστορία; Η μοντερνιστική τεχνική της πολυφωνίας στη Λέσχη</vt:lpstr>
      <vt:lpstr>Α’ πρόσωπο = Μάνος παράδειγμα: κεφάλαιο 13, σελ. 171</vt:lpstr>
      <vt:lpstr>Β΄ πρόσωπο = Φράου Άννα Παράδειγμα: Κεφάλαιο 12, σελ. 163</vt:lpstr>
      <vt:lpstr>Γ΄ πρόσωπο Αφήγηση για την  Έμμη, πάραδειγμα, κεφ. 5, σελ. 55</vt:lpstr>
      <vt:lpstr>Πρωθύστερα πλάνα</vt:lpstr>
      <vt:lpstr>Πρωθύστερα πλάνα</vt:lpstr>
      <vt:lpstr>Με βάση όλα τα παραπάνω να απαντήσετε στο εξής ερώτημα:</vt:lpstr>
      <vt:lpstr>Ιστορικός και μυθικός χρόνος</vt:lpstr>
      <vt:lpstr>Παρουσίαση του PowerPoint</vt:lpstr>
      <vt:lpstr>Παρουσίαση του PowerPoint</vt:lpstr>
      <vt:lpstr>Άσκηση 2</vt:lpstr>
      <vt:lpstr>1) Παραδείγματα.  Να βρείτε και άλλα δικά σας</vt:lpstr>
      <vt:lpstr>Το όνομα του Μάνου Σιμωνίδη:</vt:lpstr>
      <vt:lpstr>Παρουσίαση του PowerPoint</vt:lpstr>
      <vt:lpstr>ΙΔΙΟΤΥΠΗ ΘΡΗΣΚΟΛΗΨΙΑ ΕΜΜΗΣ</vt:lpstr>
      <vt:lpstr>ΙΔΙΟΤΥΠΗ ΘΡΗΣΚΟΛΗΨΙΑ ΕΜΜΗΣ</vt:lpstr>
      <vt:lpstr>ΣΥΜΠΕΡΑΣΜΑΤΑ…</vt:lpstr>
      <vt:lpstr>Άλλες λογοτεχνικές αναφορές</vt:lpstr>
      <vt:lpstr>Παρουσίαση του PowerPoint</vt:lpstr>
      <vt:lpstr>Η  έρημη χώρα</vt:lpstr>
      <vt:lpstr>Διακείμενα</vt:lpstr>
      <vt:lpstr>Ερώτηση 3</vt:lpstr>
      <vt:lpstr>Πηγές:</vt:lpstr>
      <vt:lpstr>Μάνος Σιμωνίδης: Η αντινογραφία ενός χαρακτήρα. α) Εξωτερική εμφάνιση</vt:lpstr>
      <vt:lpstr>α) ο Μάνος φοράει τα πολιτικά του ρούχα </vt:lpstr>
      <vt:lpstr>β) ο Μάνος φοράει μια τσαλακωμένη στολή</vt:lpstr>
      <vt:lpstr>γ) ο Μάνος φοράει οριστικά τα στρατιωτικά ρούχα: </vt:lpstr>
      <vt:lpstr>Η ΠΡΟΣΩΠΙΚΟΤΗΤΑ ΤΟΥ ΜΑΝΟΥ ΣΙΜΩΝΙΔΗ   </vt:lpstr>
      <vt:lpstr>Παρουσίαση του PowerPoint</vt:lpstr>
      <vt:lpstr>Παρουσίαση του PowerPoint</vt:lpstr>
      <vt:lpstr>3) Το κόμμα και η ιδεολογία του συγκροτούν την ταυτότητά του</vt:lpstr>
      <vt:lpstr>Παρουσίαση του PowerPoint</vt:lpstr>
      <vt:lpstr>4) Η επίδραση του έρωτα στην ταυτότητα του ήρωα: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‘Ανθρωπος και Ιστορία Η ταραγμένη δεκαετία του 1960</dc:title>
  <dc:creator>Georgia Gotsi</dc:creator>
  <cp:lastModifiedBy>Georgia Gotsi</cp:lastModifiedBy>
  <cp:revision>75</cp:revision>
  <dcterms:created xsi:type="dcterms:W3CDTF">2020-03-29T20:47:34Z</dcterms:created>
  <dcterms:modified xsi:type="dcterms:W3CDTF">2024-04-02T19:21:37Z</dcterms:modified>
</cp:coreProperties>
</file>