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84" r:id="rId2"/>
    <p:sldId id="722" r:id="rId3"/>
    <p:sldId id="715" r:id="rId4"/>
    <p:sldId id="727" r:id="rId5"/>
    <p:sldId id="744" r:id="rId6"/>
    <p:sldId id="743" r:id="rId7"/>
    <p:sldId id="710" r:id="rId8"/>
    <p:sldId id="709" r:id="rId9"/>
    <p:sldId id="746" r:id="rId10"/>
    <p:sldId id="747" r:id="rId11"/>
    <p:sldId id="337" r:id="rId12"/>
    <p:sldId id="334" r:id="rId13"/>
    <p:sldId id="387" r:id="rId14"/>
    <p:sldId id="340" r:id="rId15"/>
    <p:sldId id="344" r:id="rId16"/>
    <p:sldId id="348" r:id="rId17"/>
    <p:sldId id="349" r:id="rId18"/>
    <p:sldId id="369" r:id="rId19"/>
    <p:sldId id="376" r:id="rId20"/>
    <p:sldId id="379" r:id="rId21"/>
    <p:sldId id="380" r:id="rId22"/>
    <p:sldId id="382" r:id="rId23"/>
    <p:sldId id="386" r:id="rId24"/>
    <p:sldId id="392" r:id="rId25"/>
    <p:sldId id="389" r:id="rId26"/>
    <p:sldId id="740" r:id="rId27"/>
    <p:sldId id="741" r:id="rId28"/>
    <p:sldId id="390" r:id="rId29"/>
    <p:sldId id="72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Λοίζος Σόφος" initials="ΛΣ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 autoAdjust="0"/>
    <p:restoredTop sz="94660"/>
  </p:normalViewPr>
  <p:slideViewPr>
    <p:cSldViewPr>
      <p:cViewPr varScale="1">
        <p:scale>
          <a:sx n="81" d="100"/>
          <a:sy n="81" d="100"/>
        </p:scale>
        <p:origin x="4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E13A6-CA26-4B66-ABD2-C33738130CE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D9BBD-05F3-48A8-8668-D4457FFDAE6A}">
      <dgm:prSet custT="1"/>
      <dgm:spPr/>
      <dgm:t>
        <a:bodyPr/>
        <a:lstStyle/>
        <a:p>
          <a:r>
            <a:rPr lang="el-GR" sz="1600" dirty="0"/>
            <a:t>Συμφωνείτε ότι ο πολιτισμός συνίσταται στην παραγωγή και ανταλλαγή νοημάτων μεταξύ μελών μιας κοινωνίας ή ομάδας; Αν ναι, πώς πιστεύετε ότι αποτελούν μέρος ενός πολιτισμού οι συνηθισμένες καθημερινές δραστηριότητες; Το να πίνει κάποιος καφέ το πρωί</a:t>
          </a:r>
          <a:r>
            <a:rPr lang="en-US" sz="1600" dirty="0"/>
            <a:t> </a:t>
          </a:r>
          <a:r>
            <a:rPr lang="el-GR" sz="1600" dirty="0"/>
            <a:t>είναι παράδειγμα αναπαραγωγής ενός πολιτισμού; </a:t>
          </a:r>
          <a:endParaRPr lang="en-US" sz="1600" b="1" dirty="0"/>
        </a:p>
      </dgm:t>
    </dgm:pt>
    <dgm:pt modelId="{AA4E8209-C69C-4C4D-876B-4B6B0053D3DC}" type="parTrans" cxnId="{98A155AE-5CEE-46FA-9650-3829E674B624}">
      <dgm:prSet/>
      <dgm:spPr/>
      <dgm:t>
        <a:bodyPr/>
        <a:lstStyle/>
        <a:p>
          <a:endParaRPr lang="en-US"/>
        </a:p>
      </dgm:t>
    </dgm:pt>
    <dgm:pt modelId="{4F24D2F0-E20A-442B-B0E7-910E0AF4AA12}" type="sibTrans" cxnId="{98A155AE-5CEE-46FA-9650-3829E674B624}">
      <dgm:prSet/>
      <dgm:spPr/>
      <dgm:t>
        <a:bodyPr/>
        <a:lstStyle/>
        <a:p>
          <a:endParaRPr lang="en-US"/>
        </a:p>
      </dgm:t>
    </dgm:pt>
    <dgm:pt modelId="{921C9E95-185A-4766-BE8D-0A871F439F72}" type="pres">
      <dgm:prSet presAssocID="{CF9E13A6-CA26-4B66-ABD2-C33738130C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65FEC3B-5BE9-40F2-A571-3DA455B7E224}" type="pres">
      <dgm:prSet presAssocID="{CF9E13A6-CA26-4B66-ABD2-C33738130CE4}" presName="dummyMaxCanvas" presStyleCnt="0">
        <dgm:presLayoutVars/>
      </dgm:prSet>
      <dgm:spPr/>
    </dgm:pt>
    <dgm:pt modelId="{0A0666CB-2E15-43D7-ABAE-C1E17BE21AA2}" type="pres">
      <dgm:prSet presAssocID="{CF9E13A6-CA26-4B66-ABD2-C33738130CE4}" presName="OneNode_1" presStyleLbl="node1" presStyleIdx="0" presStyleCnt="1" custLinFactNeighborX="-1483" custLinFactNeighborY="74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2295647-C1BA-4C6A-BF23-3C7182A25001}" type="presOf" srcId="{3A7D9BBD-05F3-48A8-8668-D4457FFDAE6A}" destId="{0A0666CB-2E15-43D7-ABAE-C1E17BE21AA2}" srcOrd="0" destOrd="0" presId="urn:microsoft.com/office/officeart/2005/8/layout/vProcess5"/>
    <dgm:cxn modelId="{6EC3702F-46F1-4CCB-AABA-1397AE6944EE}" type="presOf" srcId="{CF9E13A6-CA26-4B66-ABD2-C33738130CE4}" destId="{921C9E95-185A-4766-BE8D-0A871F439F72}" srcOrd="0" destOrd="0" presId="urn:microsoft.com/office/officeart/2005/8/layout/vProcess5"/>
    <dgm:cxn modelId="{98A155AE-5CEE-46FA-9650-3829E674B624}" srcId="{CF9E13A6-CA26-4B66-ABD2-C33738130CE4}" destId="{3A7D9BBD-05F3-48A8-8668-D4457FFDAE6A}" srcOrd="0" destOrd="0" parTransId="{AA4E8209-C69C-4C4D-876B-4B6B0053D3DC}" sibTransId="{4F24D2F0-E20A-442B-B0E7-910E0AF4AA12}"/>
    <dgm:cxn modelId="{4403834D-621B-484D-96B7-CD30D24B12A5}" type="presParOf" srcId="{921C9E95-185A-4766-BE8D-0A871F439F72}" destId="{365FEC3B-5BE9-40F2-A571-3DA455B7E224}" srcOrd="0" destOrd="0" presId="urn:microsoft.com/office/officeart/2005/8/layout/vProcess5"/>
    <dgm:cxn modelId="{ABA76053-7120-45A7-A9C4-D5D61E385643}" type="presParOf" srcId="{921C9E95-185A-4766-BE8D-0A871F439F72}" destId="{0A0666CB-2E15-43D7-ABAE-C1E17BE21AA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82A2D-7FFB-4EFF-8E2B-CDEED70BB5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6A4B3B-94BB-4C17-A2D0-B996CD39CB87}">
      <dgm:prSet/>
      <dgm:spPr/>
      <dgm:t>
        <a:bodyPr/>
        <a:lstStyle/>
        <a:p>
          <a:r>
            <a:rPr lang="el-GR" u="sng"/>
            <a:t>Ο πολιτισμός είναι ολιστικός</a:t>
          </a:r>
          <a:endParaRPr lang="en-US"/>
        </a:p>
      </dgm:t>
    </dgm:pt>
    <dgm:pt modelId="{6A51E9A9-1D12-4A44-AC46-D9630ACA14FF}" type="parTrans" cxnId="{A87E19AC-61F0-4CF1-B83D-E704CB3DFD8A}">
      <dgm:prSet/>
      <dgm:spPr/>
      <dgm:t>
        <a:bodyPr/>
        <a:lstStyle/>
        <a:p>
          <a:endParaRPr lang="en-US"/>
        </a:p>
      </dgm:t>
    </dgm:pt>
    <dgm:pt modelId="{64C0B197-B4C0-4F6C-B3B7-F0579941EFB7}" type="sibTrans" cxnId="{A87E19AC-61F0-4CF1-B83D-E704CB3DFD8A}">
      <dgm:prSet/>
      <dgm:spPr/>
      <dgm:t>
        <a:bodyPr/>
        <a:lstStyle/>
        <a:p>
          <a:endParaRPr lang="en-US"/>
        </a:p>
      </dgm:t>
    </dgm:pt>
    <dgm:pt modelId="{99720E6B-060C-4A7D-97BA-B8E986CEC0AE}">
      <dgm:prSet/>
      <dgm:spPr/>
      <dgm:t>
        <a:bodyPr/>
        <a:lstStyle/>
        <a:p>
          <a:r>
            <a:rPr lang="el-GR" u="sng"/>
            <a:t>Ο πολιτισμός είναι επίκτητος</a:t>
          </a:r>
          <a:endParaRPr lang="en-US"/>
        </a:p>
      </dgm:t>
    </dgm:pt>
    <dgm:pt modelId="{719043FF-0753-4662-AF0D-BD0DDCC6B40F}" type="parTrans" cxnId="{C322C4EE-460F-4962-9D7F-71698B3F0D62}">
      <dgm:prSet/>
      <dgm:spPr/>
      <dgm:t>
        <a:bodyPr/>
        <a:lstStyle/>
        <a:p>
          <a:endParaRPr lang="en-US"/>
        </a:p>
      </dgm:t>
    </dgm:pt>
    <dgm:pt modelId="{FDCB5341-EFE6-414C-A2D9-E99ED0B9070B}" type="sibTrans" cxnId="{C322C4EE-460F-4962-9D7F-71698B3F0D62}">
      <dgm:prSet/>
      <dgm:spPr/>
      <dgm:t>
        <a:bodyPr/>
        <a:lstStyle/>
        <a:p>
          <a:endParaRPr lang="en-US"/>
        </a:p>
      </dgm:t>
    </dgm:pt>
    <dgm:pt modelId="{650A238A-33EF-42BB-82F2-BD99B1F65DC6}">
      <dgm:prSet/>
      <dgm:spPr/>
      <dgm:t>
        <a:bodyPr/>
        <a:lstStyle/>
        <a:p>
          <a:r>
            <a:rPr lang="el-GR" u="sng"/>
            <a:t>Ο πολιτισμός είναι εθνοκεντρικός </a:t>
          </a:r>
          <a:endParaRPr lang="en-US"/>
        </a:p>
      </dgm:t>
    </dgm:pt>
    <dgm:pt modelId="{14FC773C-4F0D-466A-937B-35FB80C7FE65}" type="parTrans" cxnId="{20E51E59-8E05-4C60-8179-7F60E3EA8F7E}">
      <dgm:prSet/>
      <dgm:spPr/>
      <dgm:t>
        <a:bodyPr/>
        <a:lstStyle/>
        <a:p>
          <a:endParaRPr lang="en-US"/>
        </a:p>
      </dgm:t>
    </dgm:pt>
    <dgm:pt modelId="{7C0DFDC1-7A85-4F8A-876B-0A8581289A00}" type="sibTrans" cxnId="{20E51E59-8E05-4C60-8179-7F60E3EA8F7E}">
      <dgm:prSet/>
      <dgm:spPr/>
      <dgm:t>
        <a:bodyPr/>
        <a:lstStyle/>
        <a:p>
          <a:endParaRPr lang="en-US"/>
        </a:p>
      </dgm:t>
    </dgm:pt>
    <dgm:pt modelId="{18781CE4-3B63-4CA8-A2CD-D4B19BD3982C}" type="pres">
      <dgm:prSet presAssocID="{42682A2D-7FFB-4EFF-8E2B-CDEED70BB5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269E51C-CEBC-42EE-B883-13D824D20ED7}" type="pres">
      <dgm:prSet presAssocID="{126A4B3B-94BB-4C17-A2D0-B996CD39CB87}" presName="hierRoot1" presStyleCnt="0"/>
      <dgm:spPr/>
    </dgm:pt>
    <dgm:pt modelId="{B6BA629B-A0AC-4E7B-8513-9330492ACECD}" type="pres">
      <dgm:prSet presAssocID="{126A4B3B-94BB-4C17-A2D0-B996CD39CB87}" presName="composite" presStyleCnt="0"/>
      <dgm:spPr/>
    </dgm:pt>
    <dgm:pt modelId="{F1CB1615-08A5-4AD3-B4CD-B8333E7942E0}" type="pres">
      <dgm:prSet presAssocID="{126A4B3B-94BB-4C17-A2D0-B996CD39CB87}" presName="background" presStyleLbl="node0" presStyleIdx="0" presStyleCnt="3"/>
      <dgm:spPr/>
    </dgm:pt>
    <dgm:pt modelId="{2B6C9D49-4D17-40B7-B0E1-1FC63C59DD41}" type="pres">
      <dgm:prSet presAssocID="{126A4B3B-94BB-4C17-A2D0-B996CD39CB8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8519C15-73EB-4BB7-A270-905E82B25809}" type="pres">
      <dgm:prSet presAssocID="{126A4B3B-94BB-4C17-A2D0-B996CD39CB87}" presName="hierChild2" presStyleCnt="0"/>
      <dgm:spPr/>
    </dgm:pt>
    <dgm:pt modelId="{5017969A-FFEE-4905-ABCE-763B05DC617A}" type="pres">
      <dgm:prSet presAssocID="{99720E6B-060C-4A7D-97BA-B8E986CEC0AE}" presName="hierRoot1" presStyleCnt="0"/>
      <dgm:spPr/>
    </dgm:pt>
    <dgm:pt modelId="{A54041A7-0916-4D98-A907-64406816D202}" type="pres">
      <dgm:prSet presAssocID="{99720E6B-060C-4A7D-97BA-B8E986CEC0AE}" presName="composite" presStyleCnt="0"/>
      <dgm:spPr/>
    </dgm:pt>
    <dgm:pt modelId="{36F48369-843C-4F9D-B0DD-8D48CA8CA4A2}" type="pres">
      <dgm:prSet presAssocID="{99720E6B-060C-4A7D-97BA-B8E986CEC0AE}" presName="background" presStyleLbl="node0" presStyleIdx="1" presStyleCnt="3"/>
      <dgm:spPr/>
    </dgm:pt>
    <dgm:pt modelId="{B203CA09-5310-451F-BDCD-BE053CAAA4F5}" type="pres">
      <dgm:prSet presAssocID="{99720E6B-060C-4A7D-97BA-B8E986CEC0A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5C91875-5E4E-4D45-BB93-9A9E3EC497EB}" type="pres">
      <dgm:prSet presAssocID="{99720E6B-060C-4A7D-97BA-B8E986CEC0AE}" presName="hierChild2" presStyleCnt="0"/>
      <dgm:spPr/>
    </dgm:pt>
    <dgm:pt modelId="{5E9FC021-45DB-4D7F-86A6-55BD408FBF4D}" type="pres">
      <dgm:prSet presAssocID="{650A238A-33EF-42BB-82F2-BD99B1F65DC6}" presName="hierRoot1" presStyleCnt="0"/>
      <dgm:spPr/>
    </dgm:pt>
    <dgm:pt modelId="{BBC713A8-8437-4855-8C08-F053F0010C7D}" type="pres">
      <dgm:prSet presAssocID="{650A238A-33EF-42BB-82F2-BD99B1F65DC6}" presName="composite" presStyleCnt="0"/>
      <dgm:spPr/>
    </dgm:pt>
    <dgm:pt modelId="{F860A230-9528-413D-B94A-390B4DAE8AC9}" type="pres">
      <dgm:prSet presAssocID="{650A238A-33EF-42BB-82F2-BD99B1F65DC6}" presName="background" presStyleLbl="node0" presStyleIdx="2" presStyleCnt="3"/>
      <dgm:spPr/>
    </dgm:pt>
    <dgm:pt modelId="{A293A4B4-760C-4E4F-8008-688A207BC05E}" type="pres">
      <dgm:prSet presAssocID="{650A238A-33EF-42BB-82F2-BD99B1F65DC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B356266-372C-4D8A-9749-53FF2520C2AC}" type="pres">
      <dgm:prSet presAssocID="{650A238A-33EF-42BB-82F2-BD99B1F65DC6}" presName="hierChild2" presStyleCnt="0"/>
      <dgm:spPr/>
    </dgm:pt>
  </dgm:ptLst>
  <dgm:cxnLst>
    <dgm:cxn modelId="{20E51E59-8E05-4C60-8179-7F60E3EA8F7E}" srcId="{42682A2D-7FFB-4EFF-8E2B-CDEED70BB583}" destId="{650A238A-33EF-42BB-82F2-BD99B1F65DC6}" srcOrd="2" destOrd="0" parTransId="{14FC773C-4F0D-466A-937B-35FB80C7FE65}" sibTransId="{7C0DFDC1-7A85-4F8A-876B-0A8581289A00}"/>
    <dgm:cxn modelId="{EBFB5970-305E-47E6-AB18-AC9A52A6FB24}" type="presOf" srcId="{650A238A-33EF-42BB-82F2-BD99B1F65DC6}" destId="{A293A4B4-760C-4E4F-8008-688A207BC05E}" srcOrd="0" destOrd="0" presId="urn:microsoft.com/office/officeart/2005/8/layout/hierarchy1"/>
    <dgm:cxn modelId="{6E8E3CB6-78CA-482C-B70F-AC3BB7114B55}" type="presOf" srcId="{99720E6B-060C-4A7D-97BA-B8E986CEC0AE}" destId="{B203CA09-5310-451F-BDCD-BE053CAAA4F5}" srcOrd="0" destOrd="0" presId="urn:microsoft.com/office/officeart/2005/8/layout/hierarchy1"/>
    <dgm:cxn modelId="{A87E19AC-61F0-4CF1-B83D-E704CB3DFD8A}" srcId="{42682A2D-7FFB-4EFF-8E2B-CDEED70BB583}" destId="{126A4B3B-94BB-4C17-A2D0-B996CD39CB87}" srcOrd="0" destOrd="0" parTransId="{6A51E9A9-1D12-4A44-AC46-D9630ACA14FF}" sibTransId="{64C0B197-B4C0-4F6C-B3B7-F0579941EFB7}"/>
    <dgm:cxn modelId="{C322C4EE-460F-4962-9D7F-71698B3F0D62}" srcId="{42682A2D-7FFB-4EFF-8E2B-CDEED70BB583}" destId="{99720E6B-060C-4A7D-97BA-B8E986CEC0AE}" srcOrd="1" destOrd="0" parTransId="{719043FF-0753-4662-AF0D-BD0DDCC6B40F}" sibTransId="{FDCB5341-EFE6-414C-A2D9-E99ED0B9070B}"/>
    <dgm:cxn modelId="{0F3A3E4E-65A2-4226-9925-B783C685CE1B}" type="presOf" srcId="{126A4B3B-94BB-4C17-A2D0-B996CD39CB87}" destId="{2B6C9D49-4D17-40B7-B0E1-1FC63C59DD41}" srcOrd="0" destOrd="0" presId="urn:microsoft.com/office/officeart/2005/8/layout/hierarchy1"/>
    <dgm:cxn modelId="{EAA1EBB0-47C9-4465-B8D8-811FC4E5E04D}" type="presOf" srcId="{42682A2D-7FFB-4EFF-8E2B-CDEED70BB583}" destId="{18781CE4-3B63-4CA8-A2CD-D4B19BD3982C}" srcOrd="0" destOrd="0" presId="urn:microsoft.com/office/officeart/2005/8/layout/hierarchy1"/>
    <dgm:cxn modelId="{8393DDC7-8BB0-4A84-B928-ECD6DBCF172A}" type="presParOf" srcId="{18781CE4-3B63-4CA8-A2CD-D4B19BD3982C}" destId="{7269E51C-CEBC-42EE-B883-13D824D20ED7}" srcOrd="0" destOrd="0" presId="urn:microsoft.com/office/officeart/2005/8/layout/hierarchy1"/>
    <dgm:cxn modelId="{63A4C6A9-DE38-4121-98C9-E3041D1D1DD5}" type="presParOf" srcId="{7269E51C-CEBC-42EE-B883-13D824D20ED7}" destId="{B6BA629B-A0AC-4E7B-8513-9330492ACECD}" srcOrd="0" destOrd="0" presId="urn:microsoft.com/office/officeart/2005/8/layout/hierarchy1"/>
    <dgm:cxn modelId="{98C7E853-6CE0-4065-9903-67DC5D83411F}" type="presParOf" srcId="{B6BA629B-A0AC-4E7B-8513-9330492ACECD}" destId="{F1CB1615-08A5-4AD3-B4CD-B8333E7942E0}" srcOrd="0" destOrd="0" presId="urn:microsoft.com/office/officeart/2005/8/layout/hierarchy1"/>
    <dgm:cxn modelId="{15DA70A9-0581-4645-AEFD-A9587B4AE23E}" type="presParOf" srcId="{B6BA629B-A0AC-4E7B-8513-9330492ACECD}" destId="{2B6C9D49-4D17-40B7-B0E1-1FC63C59DD41}" srcOrd="1" destOrd="0" presId="urn:microsoft.com/office/officeart/2005/8/layout/hierarchy1"/>
    <dgm:cxn modelId="{CE60B1B4-F127-4371-94E6-D3CF7C0397B0}" type="presParOf" srcId="{7269E51C-CEBC-42EE-B883-13D824D20ED7}" destId="{C8519C15-73EB-4BB7-A270-905E82B25809}" srcOrd="1" destOrd="0" presId="urn:microsoft.com/office/officeart/2005/8/layout/hierarchy1"/>
    <dgm:cxn modelId="{187CA6C6-2721-42BC-A30D-BE81BC13FCDD}" type="presParOf" srcId="{18781CE4-3B63-4CA8-A2CD-D4B19BD3982C}" destId="{5017969A-FFEE-4905-ABCE-763B05DC617A}" srcOrd="1" destOrd="0" presId="urn:microsoft.com/office/officeart/2005/8/layout/hierarchy1"/>
    <dgm:cxn modelId="{0167D484-E4AC-485F-BDB9-44B918234F3B}" type="presParOf" srcId="{5017969A-FFEE-4905-ABCE-763B05DC617A}" destId="{A54041A7-0916-4D98-A907-64406816D202}" srcOrd="0" destOrd="0" presId="urn:microsoft.com/office/officeart/2005/8/layout/hierarchy1"/>
    <dgm:cxn modelId="{0750AAEF-C1D7-4083-927C-90D35907806F}" type="presParOf" srcId="{A54041A7-0916-4D98-A907-64406816D202}" destId="{36F48369-843C-4F9D-B0DD-8D48CA8CA4A2}" srcOrd="0" destOrd="0" presId="urn:microsoft.com/office/officeart/2005/8/layout/hierarchy1"/>
    <dgm:cxn modelId="{877F5607-F07D-403B-A073-C04CC0FE33BF}" type="presParOf" srcId="{A54041A7-0916-4D98-A907-64406816D202}" destId="{B203CA09-5310-451F-BDCD-BE053CAAA4F5}" srcOrd="1" destOrd="0" presId="urn:microsoft.com/office/officeart/2005/8/layout/hierarchy1"/>
    <dgm:cxn modelId="{B4E520E4-79A4-4D3D-A581-D316CEB113A4}" type="presParOf" srcId="{5017969A-FFEE-4905-ABCE-763B05DC617A}" destId="{65C91875-5E4E-4D45-BB93-9A9E3EC497EB}" srcOrd="1" destOrd="0" presId="urn:microsoft.com/office/officeart/2005/8/layout/hierarchy1"/>
    <dgm:cxn modelId="{9B94F325-219A-4445-93A5-7079E114944D}" type="presParOf" srcId="{18781CE4-3B63-4CA8-A2CD-D4B19BD3982C}" destId="{5E9FC021-45DB-4D7F-86A6-55BD408FBF4D}" srcOrd="2" destOrd="0" presId="urn:microsoft.com/office/officeart/2005/8/layout/hierarchy1"/>
    <dgm:cxn modelId="{FF092028-F624-4B77-8CC8-00CB47E682E9}" type="presParOf" srcId="{5E9FC021-45DB-4D7F-86A6-55BD408FBF4D}" destId="{BBC713A8-8437-4855-8C08-F053F0010C7D}" srcOrd="0" destOrd="0" presId="urn:microsoft.com/office/officeart/2005/8/layout/hierarchy1"/>
    <dgm:cxn modelId="{C77141E7-B8BD-443C-9799-50AC6AB7778C}" type="presParOf" srcId="{BBC713A8-8437-4855-8C08-F053F0010C7D}" destId="{F860A230-9528-413D-B94A-390B4DAE8AC9}" srcOrd="0" destOrd="0" presId="urn:microsoft.com/office/officeart/2005/8/layout/hierarchy1"/>
    <dgm:cxn modelId="{743B085C-5539-4445-8FF5-E1CAF32479ED}" type="presParOf" srcId="{BBC713A8-8437-4855-8C08-F053F0010C7D}" destId="{A293A4B4-760C-4E4F-8008-688A207BC05E}" srcOrd="1" destOrd="0" presId="urn:microsoft.com/office/officeart/2005/8/layout/hierarchy1"/>
    <dgm:cxn modelId="{FB79239E-5F16-4E8F-B0F6-430C5D6ACDE0}" type="presParOf" srcId="{5E9FC021-45DB-4D7F-86A6-55BD408FBF4D}" destId="{DB356266-372C-4D8A-9749-53FF2520C2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11129-5FF9-4729-B4D2-0B653F65371A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1DA405E-5936-4E74-8386-DD9D87D6CDAB}">
      <dgm:prSet/>
      <dgm:spPr/>
      <dgm:t>
        <a:bodyPr/>
        <a:lstStyle/>
        <a:p>
          <a:r>
            <a:rPr lang="el-GR" b="1" i="0"/>
            <a:t>Τα άτομα που αποκτούν διαπολιτισμική ταυτότητα είναι πρόθυμα να διαπραγματευτούν τις</a:t>
          </a:r>
          <a:r>
            <a:rPr lang="en-US" b="1" i="0"/>
            <a:t> </a:t>
          </a:r>
          <a:r>
            <a:rPr lang="el-GR" b="1" i="0"/>
            <a:t>πολιτισμικές διαφορές. </a:t>
          </a:r>
          <a:endParaRPr lang="en-US"/>
        </a:p>
      </dgm:t>
    </dgm:pt>
    <dgm:pt modelId="{846F74C6-C60E-4FD6-8554-B186A9373F1C}" type="parTrans" cxnId="{E0A4B118-F306-4769-B88B-E8FC4B5B0A2A}">
      <dgm:prSet/>
      <dgm:spPr/>
      <dgm:t>
        <a:bodyPr/>
        <a:lstStyle/>
        <a:p>
          <a:endParaRPr lang="en-US"/>
        </a:p>
      </dgm:t>
    </dgm:pt>
    <dgm:pt modelId="{E87206ED-F9D0-4B14-B2E3-E2E604CA3F9F}" type="sibTrans" cxnId="{E0A4B118-F306-4769-B88B-E8FC4B5B0A2A}">
      <dgm:prSet/>
      <dgm:spPr/>
      <dgm:t>
        <a:bodyPr/>
        <a:lstStyle/>
        <a:p>
          <a:endParaRPr lang="en-US"/>
        </a:p>
      </dgm:t>
    </dgm:pt>
    <dgm:pt modelId="{79AF152A-2054-451D-B829-D4E67AFB5BA5}">
      <dgm:prSet/>
      <dgm:spPr/>
      <dgm:t>
        <a:bodyPr/>
        <a:lstStyle/>
        <a:p>
          <a:r>
            <a:rPr lang="el-GR" b="1" i="0" dirty="0"/>
            <a:t>Είναι σε θέση να φτάσουν σε διαπολιτισμικές συμφωνίες και επιθυμούν να ενσωματώσουν διαφορετικά πολιτισμικά στοιχεία και να επιτύχουν επέκταση της ταυτότητάς τους. </a:t>
          </a:r>
          <a:endParaRPr lang="en-US" b="1" dirty="0"/>
        </a:p>
      </dgm:t>
    </dgm:pt>
    <dgm:pt modelId="{D61E31F4-88EE-46CF-B461-41C7E7636174}" type="parTrans" cxnId="{A801DCFC-BBAB-4809-92C5-E42980AD383F}">
      <dgm:prSet/>
      <dgm:spPr/>
      <dgm:t>
        <a:bodyPr/>
        <a:lstStyle/>
        <a:p>
          <a:endParaRPr lang="en-US"/>
        </a:p>
      </dgm:t>
    </dgm:pt>
    <dgm:pt modelId="{7FFE9CAF-6F53-4356-A5C0-1A51F0B31412}" type="sibTrans" cxnId="{A801DCFC-BBAB-4809-92C5-E42980AD383F}">
      <dgm:prSet/>
      <dgm:spPr/>
      <dgm:t>
        <a:bodyPr/>
        <a:lstStyle/>
        <a:p>
          <a:endParaRPr lang="en-US"/>
        </a:p>
      </dgm:t>
    </dgm:pt>
    <dgm:pt modelId="{4DC2CC7E-EF3C-416A-B766-E261C938F45B}">
      <dgm:prSet/>
      <dgm:spPr/>
      <dgm:t>
        <a:bodyPr/>
        <a:lstStyle/>
        <a:p>
          <a:r>
            <a:rPr lang="el-GR" b="0" i="0" dirty="0"/>
            <a:t>Συγκεκριμένα, πασχίζουν να ξεπεράσουν την αποδοχή των κυρίαρχων νορμών και στην έλλειψη προθυμίας να διερευνήσει κανείς την ταυτότητά του και να την αναδομήσει ή να την διαπραγματευθεί. </a:t>
          </a:r>
          <a:endParaRPr lang="en-US" dirty="0"/>
        </a:p>
      </dgm:t>
    </dgm:pt>
    <dgm:pt modelId="{2ED91AA9-AB2A-4EC6-B997-B014100D535F}" type="parTrans" cxnId="{3E0D091E-E38E-4D50-B8CE-E198C5ABA918}">
      <dgm:prSet/>
      <dgm:spPr/>
      <dgm:t>
        <a:bodyPr/>
        <a:lstStyle/>
        <a:p>
          <a:endParaRPr lang="en-US"/>
        </a:p>
      </dgm:t>
    </dgm:pt>
    <dgm:pt modelId="{7E6677EA-3E55-4645-8FEB-E90B8063B090}" type="sibTrans" cxnId="{3E0D091E-E38E-4D50-B8CE-E198C5ABA918}">
      <dgm:prSet/>
      <dgm:spPr/>
      <dgm:t>
        <a:bodyPr/>
        <a:lstStyle/>
        <a:p>
          <a:endParaRPr lang="en-US"/>
        </a:p>
      </dgm:t>
    </dgm:pt>
    <dgm:pt modelId="{D5A9D09C-D206-4E34-A442-8584B98B8231}" type="pres">
      <dgm:prSet presAssocID="{B2711129-5FF9-4729-B4D2-0B653F6537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46E45BE-5D9C-4576-855B-5D8A9390B6FC}" type="pres">
      <dgm:prSet presAssocID="{4DC2CC7E-EF3C-416A-B766-E261C938F45B}" presName="boxAndChildren" presStyleCnt="0"/>
      <dgm:spPr/>
    </dgm:pt>
    <dgm:pt modelId="{98E3959E-B196-4EF3-9DFA-592EF7807987}" type="pres">
      <dgm:prSet presAssocID="{4DC2CC7E-EF3C-416A-B766-E261C938F45B}" presName="parentTextBox" presStyleLbl="node1" presStyleIdx="0" presStyleCnt="3"/>
      <dgm:spPr/>
      <dgm:t>
        <a:bodyPr/>
        <a:lstStyle/>
        <a:p>
          <a:endParaRPr lang="el-GR"/>
        </a:p>
      </dgm:t>
    </dgm:pt>
    <dgm:pt modelId="{6D6CAFDA-87C3-4329-BFD4-30EBAAB7A7EF}" type="pres">
      <dgm:prSet presAssocID="{7FFE9CAF-6F53-4356-A5C0-1A51F0B31412}" presName="sp" presStyleCnt="0"/>
      <dgm:spPr/>
    </dgm:pt>
    <dgm:pt modelId="{3141D45D-FEEC-4438-B495-6ECFF4FE1EA3}" type="pres">
      <dgm:prSet presAssocID="{79AF152A-2054-451D-B829-D4E67AFB5BA5}" presName="arrowAndChildren" presStyleCnt="0"/>
      <dgm:spPr/>
    </dgm:pt>
    <dgm:pt modelId="{56915A10-130D-4A1C-A73B-50DAAE66462D}" type="pres">
      <dgm:prSet presAssocID="{79AF152A-2054-451D-B829-D4E67AFB5BA5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3ACAC637-DF31-4858-9EF3-85EE5EEEA4E8}" type="pres">
      <dgm:prSet presAssocID="{E87206ED-F9D0-4B14-B2E3-E2E604CA3F9F}" presName="sp" presStyleCnt="0"/>
      <dgm:spPr/>
    </dgm:pt>
    <dgm:pt modelId="{6587AA87-5E66-4366-B5EE-AE2C00022A5B}" type="pres">
      <dgm:prSet presAssocID="{11DA405E-5936-4E74-8386-DD9D87D6CDAB}" presName="arrowAndChildren" presStyleCnt="0"/>
      <dgm:spPr/>
    </dgm:pt>
    <dgm:pt modelId="{87F518ED-46C9-4079-8DB0-A2CFE6D73A25}" type="pres">
      <dgm:prSet presAssocID="{11DA405E-5936-4E74-8386-DD9D87D6CDAB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E0A4B118-F306-4769-B88B-E8FC4B5B0A2A}" srcId="{B2711129-5FF9-4729-B4D2-0B653F65371A}" destId="{11DA405E-5936-4E74-8386-DD9D87D6CDAB}" srcOrd="0" destOrd="0" parTransId="{846F74C6-C60E-4FD6-8554-B186A9373F1C}" sibTransId="{E87206ED-F9D0-4B14-B2E3-E2E604CA3F9F}"/>
    <dgm:cxn modelId="{2C421ADB-D718-4238-9940-96A0B0EAC663}" type="presOf" srcId="{4DC2CC7E-EF3C-416A-B766-E261C938F45B}" destId="{98E3959E-B196-4EF3-9DFA-592EF7807987}" srcOrd="0" destOrd="0" presId="urn:microsoft.com/office/officeart/2005/8/layout/process4"/>
    <dgm:cxn modelId="{7508159C-9368-4E2A-9A37-23F1598522FD}" type="presOf" srcId="{79AF152A-2054-451D-B829-D4E67AFB5BA5}" destId="{56915A10-130D-4A1C-A73B-50DAAE66462D}" srcOrd="0" destOrd="0" presId="urn:microsoft.com/office/officeart/2005/8/layout/process4"/>
    <dgm:cxn modelId="{58107CB7-C4E8-49A9-B7A8-40FBF9D30363}" type="presOf" srcId="{11DA405E-5936-4E74-8386-DD9D87D6CDAB}" destId="{87F518ED-46C9-4079-8DB0-A2CFE6D73A25}" srcOrd="0" destOrd="0" presId="urn:microsoft.com/office/officeart/2005/8/layout/process4"/>
    <dgm:cxn modelId="{3E0D091E-E38E-4D50-B8CE-E198C5ABA918}" srcId="{B2711129-5FF9-4729-B4D2-0B653F65371A}" destId="{4DC2CC7E-EF3C-416A-B766-E261C938F45B}" srcOrd="2" destOrd="0" parTransId="{2ED91AA9-AB2A-4EC6-B997-B014100D535F}" sibTransId="{7E6677EA-3E55-4645-8FEB-E90B8063B090}"/>
    <dgm:cxn modelId="{A801DCFC-BBAB-4809-92C5-E42980AD383F}" srcId="{B2711129-5FF9-4729-B4D2-0B653F65371A}" destId="{79AF152A-2054-451D-B829-D4E67AFB5BA5}" srcOrd="1" destOrd="0" parTransId="{D61E31F4-88EE-46CF-B461-41C7E7636174}" sibTransId="{7FFE9CAF-6F53-4356-A5C0-1A51F0B31412}"/>
    <dgm:cxn modelId="{5D376AA4-0B7C-4804-876B-9203B4CBE7B7}" type="presOf" srcId="{B2711129-5FF9-4729-B4D2-0B653F65371A}" destId="{D5A9D09C-D206-4E34-A442-8584B98B8231}" srcOrd="0" destOrd="0" presId="urn:microsoft.com/office/officeart/2005/8/layout/process4"/>
    <dgm:cxn modelId="{8DE96594-8674-4219-9831-B7AAF96A8631}" type="presParOf" srcId="{D5A9D09C-D206-4E34-A442-8584B98B8231}" destId="{146E45BE-5D9C-4576-855B-5D8A9390B6FC}" srcOrd="0" destOrd="0" presId="urn:microsoft.com/office/officeart/2005/8/layout/process4"/>
    <dgm:cxn modelId="{DBF9A6C1-0539-45D5-9FCD-ABDEAB1B428E}" type="presParOf" srcId="{146E45BE-5D9C-4576-855B-5D8A9390B6FC}" destId="{98E3959E-B196-4EF3-9DFA-592EF7807987}" srcOrd="0" destOrd="0" presId="urn:microsoft.com/office/officeart/2005/8/layout/process4"/>
    <dgm:cxn modelId="{41F367ED-8F9A-4792-8F5E-B6DA92380B6E}" type="presParOf" srcId="{D5A9D09C-D206-4E34-A442-8584B98B8231}" destId="{6D6CAFDA-87C3-4329-BFD4-30EBAAB7A7EF}" srcOrd="1" destOrd="0" presId="urn:microsoft.com/office/officeart/2005/8/layout/process4"/>
    <dgm:cxn modelId="{85A0D036-BFD1-44F5-BA13-644E725F5FD9}" type="presParOf" srcId="{D5A9D09C-D206-4E34-A442-8584B98B8231}" destId="{3141D45D-FEEC-4438-B495-6ECFF4FE1EA3}" srcOrd="2" destOrd="0" presId="urn:microsoft.com/office/officeart/2005/8/layout/process4"/>
    <dgm:cxn modelId="{C861DCF7-4079-4AB2-B954-DF7C6BAD3C7B}" type="presParOf" srcId="{3141D45D-FEEC-4438-B495-6ECFF4FE1EA3}" destId="{56915A10-130D-4A1C-A73B-50DAAE66462D}" srcOrd="0" destOrd="0" presId="urn:microsoft.com/office/officeart/2005/8/layout/process4"/>
    <dgm:cxn modelId="{467A9E2D-0F9A-44CD-9F99-0B644642199B}" type="presParOf" srcId="{D5A9D09C-D206-4E34-A442-8584B98B8231}" destId="{3ACAC637-DF31-4858-9EF3-85EE5EEEA4E8}" srcOrd="3" destOrd="0" presId="urn:microsoft.com/office/officeart/2005/8/layout/process4"/>
    <dgm:cxn modelId="{B8330072-00C5-479B-8FA4-3129C5173B20}" type="presParOf" srcId="{D5A9D09C-D206-4E34-A442-8584B98B8231}" destId="{6587AA87-5E66-4366-B5EE-AE2C00022A5B}" srcOrd="4" destOrd="0" presId="urn:microsoft.com/office/officeart/2005/8/layout/process4"/>
    <dgm:cxn modelId="{D1BFAA71-C48E-4503-AA0F-8E488CE2D5DB}" type="presParOf" srcId="{6587AA87-5E66-4366-B5EE-AE2C00022A5B}" destId="{87F518ED-46C9-4079-8DB0-A2CFE6D73A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66CB-2E15-43D7-ABAE-C1E17BE21AA2}">
      <dsp:nvSpPr>
        <dsp:cNvPr id="0" name=""/>
        <dsp:cNvSpPr/>
      </dsp:nvSpPr>
      <dsp:spPr>
        <a:xfrm>
          <a:off x="0" y="748691"/>
          <a:ext cx="7665146" cy="1303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Συμφωνείτε ότι ο πολιτισμός συνίσταται στην παραγωγή και ανταλλαγή νοημάτων μεταξύ μελών μιας κοινωνίας ή ομάδας; Αν ναι, πώς πιστεύετε ότι αποτελούν μέρος ενός πολιτισμού οι συνηθισμένες καθημερινές δραστηριότητες; Το να πίνει κάποιος καφέ το πρωί</a:t>
          </a:r>
          <a:r>
            <a:rPr lang="en-US" sz="1600" kern="1200" dirty="0"/>
            <a:t> </a:t>
          </a:r>
          <a:r>
            <a:rPr lang="el-GR" sz="1600" kern="1200" dirty="0"/>
            <a:t>είναι παράδειγμα αναπαραγωγής ενός πολιτισμού; </a:t>
          </a:r>
          <a:endParaRPr lang="en-US" sz="1600" b="1" kern="1200" dirty="0"/>
        </a:p>
      </dsp:txBody>
      <dsp:txXfrm>
        <a:off x="38190" y="786881"/>
        <a:ext cx="7588766" cy="1227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1615-08A5-4AD3-B4CD-B8333E7942E0}">
      <dsp:nvSpPr>
        <dsp:cNvPr id="0" name=""/>
        <dsp:cNvSpPr/>
      </dsp:nvSpPr>
      <dsp:spPr>
        <a:xfrm>
          <a:off x="0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C9D49-4D17-40B7-B0E1-1FC63C59DD41}">
      <dsp:nvSpPr>
        <dsp:cNvPr id="0" name=""/>
        <dsp:cNvSpPr/>
      </dsp:nvSpPr>
      <dsp:spPr>
        <a:xfrm>
          <a:off x="220414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u="sng" kern="1200"/>
            <a:t>Ο πολιτισμός είναι ολιστικός</a:t>
          </a:r>
          <a:endParaRPr lang="en-US" sz="2000" kern="1200"/>
        </a:p>
      </dsp:txBody>
      <dsp:txXfrm>
        <a:off x="257308" y="1539973"/>
        <a:ext cx="1909942" cy="1185880"/>
      </dsp:txXfrm>
    </dsp:sp>
    <dsp:sp modelId="{36F48369-843C-4F9D-B0DD-8D48CA8CA4A2}">
      <dsp:nvSpPr>
        <dsp:cNvPr id="0" name=""/>
        <dsp:cNvSpPr/>
      </dsp:nvSpPr>
      <dsp:spPr>
        <a:xfrm>
          <a:off x="2424559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3CA09-5310-451F-BDCD-BE053CAAA4F5}">
      <dsp:nvSpPr>
        <dsp:cNvPr id="0" name=""/>
        <dsp:cNvSpPr/>
      </dsp:nvSpPr>
      <dsp:spPr>
        <a:xfrm>
          <a:off x="2644973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u="sng" kern="1200"/>
            <a:t>Ο πολιτισμός είναι επίκτητος</a:t>
          </a:r>
          <a:endParaRPr lang="en-US" sz="2000" kern="1200"/>
        </a:p>
      </dsp:txBody>
      <dsp:txXfrm>
        <a:off x="2681867" y="1539973"/>
        <a:ext cx="1909942" cy="1185880"/>
      </dsp:txXfrm>
    </dsp:sp>
    <dsp:sp modelId="{F860A230-9528-413D-B94A-390B4DAE8AC9}">
      <dsp:nvSpPr>
        <dsp:cNvPr id="0" name=""/>
        <dsp:cNvSpPr/>
      </dsp:nvSpPr>
      <dsp:spPr>
        <a:xfrm>
          <a:off x="4849118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3A4B4-760C-4E4F-8008-688A207BC05E}">
      <dsp:nvSpPr>
        <dsp:cNvPr id="0" name=""/>
        <dsp:cNvSpPr/>
      </dsp:nvSpPr>
      <dsp:spPr>
        <a:xfrm>
          <a:off x="5069533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u="sng" kern="1200"/>
            <a:t>Ο πολιτισμός είναι εθνοκεντρικός </a:t>
          </a:r>
          <a:endParaRPr lang="en-US" sz="2000" kern="1200"/>
        </a:p>
      </dsp:txBody>
      <dsp:txXfrm>
        <a:off x="5106427" y="1539973"/>
        <a:ext cx="1909942" cy="1185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3959E-B196-4EF3-9DFA-592EF7807987}">
      <dsp:nvSpPr>
        <dsp:cNvPr id="0" name=""/>
        <dsp:cNvSpPr/>
      </dsp:nvSpPr>
      <dsp:spPr>
        <a:xfrm>
          <a:off x="0" y="3035437"/>
          <a:ext cx="5742409" cy="996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i="0" kern="1200" dirty="0"/>
            <a:t>Συγκεκριμένα, πασχίζουν να ξεπεράσουν την αποδοχή των κυρίαρχων νορμών και στην έλλειψη προθυμίας να διερευνήσει κανείς την ταυτότητά του και να την αναδομήσει ή να την διαπραγματευθεί. </a:t>
          </a:r>
          <a:endParaRPr lang="en-US" sz="1400" kern="1200" dirty="0"/>
        </a:p>
      </dsp:txBody>
      <dsp:txXfrm>
        <a:off x="0" y="3035437"/>
        <a:ext cx="5742409" cy="996298"/>
      </dsp:txXfrm>
    </dsp:sp>
    <dsp:sp modelId="{56915A10-130D-4A1C-A73B-50DAAE66462D}">
      <dsp:nvSpPr>
        <dsp:cNvPr id="0" name=""/>
        <dsp:cNvSpPr/>
      </dsp:nvSpPr>
      <dsp:spPr>
        <a:xfrm rot="10800000">
          <a:off x="0" y="1518074"/>
          <a:ext cx="5742409" cy="153230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i="0" kern="1200" dirty="0"/>
            <a:t>Είναι σε θέση να φτάσουν σε διαπολιτισμικές συμφωνίες και επιθυμούν να ενσωματώσουν διαφορετικά πολιτισμικά στοιχεία και να επιτύχουν επέκταση της ταυτότητάς τους. </a:t>
          </a:r>
          <a:endParaRPr lang="en-US" sz="1400" b="1" kern="1200" dirty="0"/>
        </a:p>
      </dsp:txBody>
      <dsp:txXfrm rot="10800000">
        <a:off x="0" y="1518074"/>
        <a:ext cx="5742409" cy="995646"/>
      </dsp:txXfrm>
    </dsp:sp>
    <dsp:sp modelId="{87F518ED-46C9-4079-8DB0-A2CFE6D73A25}">
      <dsp:nvSpPr>
        <dsp:cNvPr id="0" name=""/>
        <dsp:cNvSpPr/>
      </dsp:nvSpPr>
      <dsp:spPr>
        <a:xfrm rot="10800000">
          <a:off x="0" y="712"/>
          <a:ext cx="5742409" cy="153230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i="0" kern="1200"/>
            <a:t>Τα άτομα που αποκτούν διαπολιτισμική ταυτότητα είναι πρόθυμα να διαπραγματευτούν τις</a:t>
          </a:r>
          <a:r>
            <a:rPr lang="en-US" sz="1400" b="1" i="0" kern="1200"/>
            <a:t> </a:t>
          </a:r>
          <a:r>
            <a:rPr lang="el-GR" sz="1400" b="1" i="0" kern="1200"/>
            <a:t>πολιτισμικές διαφορές. </a:t>
          </a:r>
          <a:endParaRPr lang="en-US" sz="1400" kern="1200"/>
        </a:p>
      </dsp:txBody>
      <dsp:txXfrm rot="10800000">
        <a:off x="0" y="712"/>
        <a:ext cx="5742409" cy="995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D1457-11D8-4A90-B566-8EA2456D75B6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38FD-BC8C-4679-A92A-AC8E23D218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67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C38FD-BC8C-4679-A92A-AC8E23D218E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9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C38FD-BC8C-4679-A92A-AC8E23D218E7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1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71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5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99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06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14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860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85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63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9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3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73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86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67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0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50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5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734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&amp;v=ltXfR_TIlEE&amp;embeds_euri=https://courses.unic.ac.cy/&amp;embeds_origin=https://courses.unic.ac.cy&amp;source_ve_path=MjM4NTE&amp;feature=emb_tit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74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86D09D-0846-413F-8FBB-C1EF86F85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11" y="2006574"/>
            <a:ext cx="6451577" cy="465496"/>
          </a:xfrm>
        </p:spPr>
        <p:txBody>
          <a:bodyPr/>
          <a:lstStyle/>
          <a:p>
            <a:pPr algn="ctr"/>
            <a:r>
              <a:rPr lang="el-GR" sz="3200" dirty="0"/>
              <a:t>Διαπολιτισμική Παιδαγωγική</a:t>
            </a:r>
            <a:endParaRPr lang="el-GR" sz="30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4F2DD873-0D29-47D6-900D-C938F278D36D}"/>
              </a:ext>
            </a:extLst>
          </p:cNvPr>
          <p:cNvSpPr txBox="1">
            <a:spLocks/>
          </p:cNvSpPr>
          <p:nvPr/>
        </p:nvSpPr>
        <p:spPr>
          <a:xfrm>
            <a:off x="1123070" y="5397198"/>
            <a:ext cx="6858000" cy="12071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1200" b="1" dirty="0"/>
          </a:p>
          <a:p>
            <a:r>
              <a:rPr lang="el-GR" sz="1500" b="1" dirty="0"/>
              <a:t>Σπυριδούλα Γιάκη</a:t>
            </a:r>
          </a:p>
          <a:p>
            <a:r>
              <a:rPr lang="el-GR" sz="1350" dirty="0"/>
              <a:t>Διδάκτωρ ΤΕΕΑΠΗ, Πανεπιστήμιο Πατρών</a:t>
            </a:r>
          </a:p>
          <a:p>
            <a:endParaRPr lang="el-GR" sz="1350" dirty="0"/>
          </a:p>
        </p:txBody>
      </p:sp>
      <p:pic>
        <p:nvPicPr>
          <p:cNvPr id="5" name="Picture 4" descr="Λογότυπος - Πανεπιστήμιο Πατρών">
            <a:extLst>
              <a:ext uri="{FF2B5EF4-FFF2-40B4-BE49-F238E27FC236}">
                <a16:creationId xmlns:a16="http://schemas.microsoft.com/office/drawing/2014/main" id="{DEE7752E-3779-461C-BDDE-A47FAC9A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700"/>
            <a:ext cx="2297847" cy="83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ltural issues and values 2BAC - Kezakoo">
            <a:extLst>
              <a:ext uri="{FF2B5EF4-FFF2-40B4-BE49-F238E27FC236}">
                <a16:creationId xmlns:a16="http://schemas.microsoft.com/office/drawing/2014/main" id="{9F74DC03-EBFB-4898-A9EE-2FA78D38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5" y="2756876"/>
            <a:ext cx="3923928" cy="26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85A10F-7C87-1839-B8EB-CB5A6BB2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564904"/>
            <a:ext cx="7055380" cy="140053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https://www.youtube.com/watch?time_continue=1&amp;v=ltXfR_TIlEE&amp;embeds_euri=https%3A%2F%2Fcourses.unic.ac.cy%2F&amp;embeds_origin=https%3A%2F%2Fcourses.unic.ac.cy&amp;source_ve_path=MjM4NTE&amp;feature=emb_title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8084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5DFCBF-37A4-4542-BF8C-FDB31F97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63" y="188640"/>
            <a:ext cx="7055380" cy="1400530"/>
          </a:xfrm>
        </p:spPr>
        <p:txBody>
          <a:bodyPr/>
          <a:lstStyle/>
          <a:p>
            <a:r>
              <a:rPr lang="el-GR" dirty="0"/>
              <a:t>Συστατικά του πολιτισμού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745728-273B-4F05-B730-6D25334B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71" y="5993904"/>
            <a:ext cx="6711654" cy="864096"/>
          </a:xfrm>
        </p:spPr>
        <p:txBody>
          <a:bodyPr>
            <a:normAutofit fontScale="70000" lnSpcReduction="20000"/>
          </a:bodyPr>
          <a:lstStyle/>
          <a:p>
            <a:endParaRPr lang="el-GR" dirty="0"/>
          </a:p>
          <a:p>
            <a:endParaRPr lang="el-GR" dirty="0"/>
          </a:p>
          <a:p>
            <a:pPr marL="0" indent="0" algn="ctr">
              <a:buNone/>
            </a:pPr>
            <a:r>
              <a:rPr lang="el-GR" sz="1000" dirty="0"/>
              <a:t>Πηγή: Προσαρμόστηκε από το </a:t>
            </a:r>
            <a:r>
              <a:rPr lang="en-US" sz="1000" dirty="0"/>
              <a:t>Dodd, Carley H. (1998), Dynamics of Intercultural Communication (5th </a:t>
            </a:r>
            <a:r>
              <a:rPr lang="en-US" sz="1000" dirty="0" err="1"/>
              <a:t>edn</a:t>
            </a:r>
            <a:r>
              <a:rPr lang="en-US" sz="1000" dirty="0"/>
              <a:t>). Boston, MA: McGraw-Hill. p. 38. </a:t>
            </a:r>
            <a:r>
              <a:rPr lang="el-GR" sz="1000" dirty="0"/>
              <a:t>Χρησιμοποιείται με άδεια.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6FA55D-EDDD-4DA0-BF88-37A79AF1E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31800" r="35038" b="16400"/>
          <a:stretch/>
        </p:blipFill>
        <p:spPr>
          <a:xfrm>
            <a:off x="1603910" y="1292646"/>
            <a:ext cx="5919576" cy="50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4C681A-B8F0-4A25-90E8-4CF27563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l-GR" dirty="0"/>
              <a:t>Ορίζοντας τον πολιτισμό</a:t>
            </a:r>
          </a:p>
        </p:txBody>
      </p:sp>
      <p:pic>
        <p:nvPicPr>
          <p:cNvPr id="1026" name="Picture 2" descr="What defines cultural appropriation? - BBC Culture">
            <a:extLst>
              <a:ext uri="{FF2B5EF4-FFF2-40B4-BE49-F238E27FC236}">
                <a16:creationId xmlns:a16="http://schemas.microsoft.com/office/drawing/2014/main" id="{DABAE0B6-59AF-4EA1-9800-18067B4E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86" y="3005464"/>
            <a:ext cx="4088720" cy="228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8B328D-4438-406C-9DAB-085A2C02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96" y="2052214"/>
            <a:ext cx="3311470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400" dirty="0"/>
              <a:t>Ο πολιτισμός είναι «αυτές οι βαθιές, κοινές, </a:t>
            </a:r>
            <a:r>
              <a:rPr lang="el-GR" sz="1400" b="1" dirty="0"/>
              <a:t>ανείπωτες εμπειρίες </a:t>
            </a:r>
            <a:r>
              <a:rPr lang="el-GR" sz="1400" dirty="0"/>
              <a:t>που τα μέλη τού εκάστοτε πολιτισμού μοιράζονται και εκφράζουν χωρίς να το αντιλαμβάνονται, και οι οποίες αποτελούν το υπόβαθρο με βάση το οποίο κρίνονται όλα τα άλλα γεγονότα»</a:t>
            </a:r>
            <a:r>
              <a:rPr lang="en-US" sz="1400" dirty="0"/>
              <a:t> (</a:t>
            </a:r>
            <a:r>
              <a:rPr lang="el-GR" sz="1400" dirty="0" err="1"/>
              <a:t>Hall</a:t>
            </a:r>
            <a:r>
              <a:rPr lang="el-GR" sz="1400" dirty="0"/>
              <a:t>, 1966: x). 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Ο πολιτισμός ενέχει μια αίσθηση </a:t>
            </a:r>
            <a:r>
              <a:rPr lang="el-GR" sz="1400" b="1" dirty="0"/>
              <a:t>κοινής ταυτότητας και αλληλεγγύης </a:t>
            </a:r>
            <a:r>
              <a:rPr lang="el-GR" sz="1400" dirty="0"/>
              <a:t>μεταξύ των μελών της ομάδας του. 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K</a:t>
            </a:r>
            <a:r>
              <a:rPr lang="el-GR" sz="1400" dirty="0" err="1"/>
              <a:t>άθε</a:t>
            </a:r>
            <a:r>
              <a:rPr lang="el-GR" sz="1400" dirty="0"/>
              <a:t> διαδικασία ή προϊόν της ανθρώπινης δραστηριότητας μπορεί να ονομαστεί πολιτισμός. 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l-GR" sz="1200" b="1" dirty="0"/>
              <a:t> </a:t>
            </a:r>
            <a:r>
              <a:rPr lang="el-GR" sz="1400" b="1" dirty="0"/>
              <a:t>Επικοινωνία και πολιτισμός είναι αλληλένδετα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266391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F5F073-AF9F-4835-B8EA-A4F95B56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Κριτική Σκέψη…</a:t>
            </a:r>
            <a:endParaRPr lang="el-GR" dirty="0"/>
          </a:p>
        </p:txBody>
      </p:sp>
      <p:graphicFrame>
        <p:nvGraphicFramePr>
          <p:cNvPr id="4100" name="Θέση περιεχομένου 2">
            <a:extLst>
              <a:ext uri="{FF2B5EF4-FFF2-40B4-BE49-F238E27FC236}">
                <a16:creationId xmlns:a16="http://schemas.microsoft.com/office/drawing/2014/main" id="{633ED93A-EF13-D349-F7A6-2EDBC4AFD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425688"/>
              </p:ext>
            </p:extLst>
          </p:nvPr>
        </p:nvGraphicFramePr>
        <p:xfrm>
          <a:off x="739427" y="1901302"/>
          <a:ext cx="7665146" cy="260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Thinking Images | Free Vectors, Stock Photos &amp; PSD">
            <a:extLst>
              <a:ext uri="{FF2B5EF4-FFF2-40B4-BE49-F238E27FC236}">
                <a16:creationId xmlns:a16="http://schemas.microsoft.com/office/drawing/2014/main" id="{FFE83699-1227-4A26-9767-EB3AC916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99" y="404664"/>
            <a:ext cx="1402335" cy="10503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5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B6523E-0753-4D6D-89B7-42C66D2C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l-GR" dirty="0"/>
              <a:t>Πεποιθήσεις &amp; Αξίες</a:t>
            </a:r>
          </a:p>
        </p:txBody>
      </p:sp>
      <p:pic>
        <p:nvPicPr>
          <p:cNvPr id="2050" name="Picture 2" descr="30 Filipino Values : Cultural Beliefs That Shape Our Actions">
            <a:extLst>
              <a:ext uri="{FF2B5EF4-FFF2-40B4-BE49-F238E27FC236}">
                <a16:creationId xmlns:a16="http://schemas.microsoft.com/office/drawing/2014/main" id="{B11556FC-435F-4846-A46C-0B550762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86" y="3005464"/>
            <a:ext cx="4088720" cy="228968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8D2CEE-1F0A-49B8-B125-3CD4B9D3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2012789"/>
            <a:ext cx="3311470" cy="41961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Όταν τα περισσότερα μέλη ενός πολιτισμού τρέφουν μια συγκεκριμένη πεποίθηση, τότε αυτή καταγράφεται ως </a:t>
            </a:r>
            <a:r>
              <a:rPr lang="el-GR" sz="1800" b="1" dirty="0"/>
              <a:t>πολιτισμική πεποίθηση</a:t>
            </a:r>
            <a:r>
              <a:rPr lang="el-GR" sz="18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400" i="1" dirty="0"/>
              <a:t>	</a:t>
            </a:r>
            <a:r>
              <a:rPr lang="el-GR" sz="1400" i="1" dirty="0"/>
              <a:t>Για παράδειγμα, οι πολιτισμικές</a:t>
            </a:r>
            <a:r>
              <a:rPr lang="en-US" sz="1400" i="1" dirty="0"/>
              <a:t> 	</a:t>
            </a:r>
            <a:r>
              <a:rPr lang="el-GR" sz="1400" i="1" dirty="0"/>
              <a:t>πεποιθήσεις των </a:t>
            </a:r>
            <a:r>
              <a:rPr lang="el-GR" sz="1400" i="1" dirty="0" err="1"/>
              <a:t>Αβοριγίνων</a:t>
            </a:r>
            <a:r>
              <a:rPr lang="el-GR" sz="1400" i="1" dirty="0"/>
              <a:t> </a:t>
            </a:r>
            <a:r>
              <a:rPr lang="en-US" sz="1400" i="1" dirty="0"/>
              <a:t>	</a:t>
            </a:r>
            <a:r>
              <a:rPr lang="el-GR" sz="1400" i="1" dirty="0"/>
              <a:t>βασίζονται στις πνευματικές </a:t>
            </a:r>
            <a:r>
              <a:rPr lang="en-US" sz="1400" i="1" dirty="0"/>
              <a:t>	</a:t>
            </a:r>
            <a:r>
              <a:rPr lang="el-GR" sz="1400" i="1" dirty="0"/>
              <a:t>πεποιθήσεις, βάσει των οποίων </a:t>
            </a:r>
            <a:r>
              <a:rPr lang="en-US" sz="1400" i="1" dirty="0"/>
              <a:t>	</a:t>
            </a:r>
            <a:r>
              <a:rPr lang="el-GR" sz="1400" i="1" dirty="0"/>
              <a:t>υπάρχει άμεση σύνδεση </a:t>
            </a:r>
            <a:r>
              <a:rPr lang="en-US" sz="1400" i="1" dirty="0"/>
              <a:t>	</a:t>
            </a:r>
            <a:r>
              <a:rPr lang="el-GR" sz="1400" i="1" dirty="0"/>
              <a:t>ανάμεσα στη γη, στη γλώσσα, </a:t>
            </a:r>
            <a:r>
              <a:rPr lang="en-US" sz="1400" i="1" dirty="0"/>
              <a:t>	</a:t>
            </a:r>
            <a:r>
              <a:rPr lang="el-GR" sz="1400" i="1" dirty="0"/>
              <a:t>στο όνειρο και στους </a:t>
            </a:r>
            <a:r>
              <a:rPr lang="en-US" sz="1400" i="1" dirty="0"/>
              <a:t>	</a:t>
            </a:r>
            <a:r>
              <a:rPr lang="el-GR" sz="1400" i="1" dirty="0"/>
              <a:t>ανθρώπους. </a:t>
            </a:r>
          </a:p>
        </p:txBody>
      </p:sp>
    </p:spTree>
    <p:extLst>
      <p:ext uri="{BB962C8B-B14F-4D97-AF65-F5344CB8AC3E}">
        <p14:creationId xmlns:p14="http://schemas.microsoft.com/office/powerpoint/2010/main" val="3342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87A057-8D7F-4D57-9DD1-1C9F6808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l-GR" dirty="0"/>
              <a:t>Χαρακτηριστικά του πολιτισμού </a:t>
            </a:r>
          </a:p>
        </p:txBody>
      </p:sp>
      <p:graphicFrame>
        <p:nvGraphicFramePr>
          <p:cNvPr id="17" name="Θέση περιεχομένου 2">
            <a:extLst>
              <a:ext uri="{FF2B5EF4-FFF2-40B4-BE49-F238E27FC236}">
                <a16:creationId xmlns:a16="http://schemas.microsoft.com/office/drawing/2014/main" id="{D042F125-E995-4F57-F1DE-1BA64AB219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60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87A057-8D7F-4D57-9DD1-1C9F6808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l-GR" dirty="0"/>
              <a:t>Υποκουλτούρες</a:t>
            </a:r>
          </a:p>
        </p:txBody>
      </p:sp>
      <p:pic>
        <p:nvPicPr>
          <p:cNvPr id="3074" name="Picture 2" descr="Difference Between Culture and Subculture | Dr. Anita Rathore - YouTube">
            <a:extLst>
              <a:ext uri="{FF2B5EF4-FFF2-40B4-BE49-F238E27FC236}">
                <a16:creationId xmlns:a16="http://schemas.microsoft.com/office/drawing/2014/main" id="{885CB4CE-4830-4709-8A0E-A7E3E998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276872"/>
            <a:ext cx="4746849" cy="2658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0F237E-884D-470D-AAF3-17536E19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96" y="2052214"/>
            <a:ext cx="3311470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600"/>
              <a:t>Σε οποιονδήποτε κυρίαρχο πολιτισμό ενυπάρχουν </a:t>
            </a:r>
            <a:r>
              <a:rPr lang="el-GR" sz="1600" err="1"/>
              <a:t>μικρο</a:t>
            </a:r>
            <a:r>
              <a:rPr lang="el-GR" sz="1600"/>
              <a:t>-πολιτισμοί, οι οποίοι συχνά αναφέρονται ως υποκουλτούρες. 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l-GR" sz="1600"/>
              <a:t>Οι υποκουλτούρες μπορούν να κατηγοριοποιηθούν με βάση μια σειρά δεικτών που περιλαμβάνουν το φύλο, την εθνικότητα, τη θρησκεία, το επάγγελμα, την κοινωνική τάξη, την οργάνωση και τη γεωγραφική θέση. 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l-GR" sz="1600"/>
              <a:t>Η υποκουλτούρα παρέχει στα μέλη της ταυτότητα. </a:t>
            </a:r>
            <a:endParaRPr lang="el-GR" sz="1600" u="sng"/>
          </a:p>
        </p:txBody>
      </p:sp>
    </p:spTree>
    <p:extLst>
      <p:ext uri="{BB962C8B-B14F-4D97-AF65-F5344CB8AC3E}">
        <p14:creationId xmlns:p14="http://schemas.microsoft.com/office/powerpoint/2010/main" val="20726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87A057-8D7F-4D57-9DD1-1C9F6808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l-GR" sz="2300" dirty="0"/>
              <a:t>Υποκουλτούρες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0F237E-884D-470D-AAF3-17536E19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285" y="979426"/>
            <a:ext cx="4799948" cy="524865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600" b="1" u="sng" dirty="0" err="1"/>
              <a:t>Εθνοτική</a:t>
            </a:r>
            <a:r>
              <a:rPr lang="el-GR" sz="1600" b="1" u="sng" dirty="0"/>
              <a:t> κουλτούρα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Η </a:t>
            </a:r>
            <a:r>
              <a:rPr lang="el-GR" sz="1600" dirty="0" err="1"/>
              <a:t>εθνοτική</a:t>
            </a:r>
            <a:r>
              <a:rPr lang="el-GR" sz="1600" dirty="0"/>
              <a:t> ταυτότητα αφορά την ταύτιση με μια ομάδα που έχει κοινή κληρονομιά και κουλτούρα.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b="1" u="sng" dirty="0"/>
              <a:t>Κοινωνική ταξική κουλτούρα </a:t>
            </a:r>
            <a:r>
              <a:rPr lang="el-GR" sz="1600" b="1" dirty="0"/>
              <a:t>(</a:t>
            </a:r>
            <a:r>
              <a:rPr lang="el-GR" sz="1600" b="1" dirty="0" err="1"/>
              <a:t>Socioeconomic</a:t>
            </a:r>
            <a:r>
              <a:rPr lang="el-GR" sz="1600" b="1" dirty="0"/>
              <a:t> status) </a:t>
            </a:r>
            <a:endParaRPr lang="el-GR" sz="16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Η Κοινωνική - Οικονομική Κατάσταση (KOK) μπορεί να εξαρτάται από το εισόδημα, τη μόρφωση, την απασχόληση, τον τόπο διαμονής και το οικογενειακό υπόβαθρο ενός ατόμου.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b="1" u="sng" dirty="0" err="1"/>
              <a:t>Οργανωσιακή</a:t>
            </a:r>
            <a:r>
              <a:rPr lang="el-GR" sz="1600" b="1" u="sng" dirty="0"/>
              <a:t> κουλτούρα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Κάθε οργανισμός έχει τους δικούς του τρόπους δράσης και επικοινωνίας, οι οποίοι συναποτελούν την κουλτούρα του (</a:t>
            </a:r>
            <a:r>
              <a:rPr lang="el-GR" sz="1600" dirty="0" err="1"/>
              <a:t>Pacanowsky</a:t>
            </a:r>
            <a:r>
              <a:rPr lang="el-GR" sz="1600" dirty="0"/>
              <a:t> &amp; </a:t>
            </a:r>
            <a:r>
              <a:rPr lang="el-GR" sz="1600" dirty="0" err="1"/>
              <a:t>O’Donnell-Trujillo</a:t>
            </a:r>
            <a:r>
              <a:rPr lang="el-GR" sz="1600" dirty="0"/>
              <a:t>, 1983).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b="1" u="sng" dirty="0"/>
              <a:t>Τοπική κουλτούρα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Οι τοπικές διαφορές συχνά υποκρύπτουν διαφορές στις κοινωνικές στάσεις, στον τρόπο ζωής, στις διατροφικές προτιμήσεις και στην επικοινωνία.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l-GR" sz="1400" u="sng" dirty="0"/>
          </a:p>
        </p:txBody>
      </p:sp>
    </p:spTree>
    <p:extLst>
      <p:ext uri="{BB962C8B-B14F-4D97-AF65-F5344CB8AC3E}">
        <p14:creationId xmlns:p14="http://schemas.microsoft.com/office/powerpoint/2010/main" val="145246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5BAAEB-93E7-48E0-9CC6-97AC98D5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r>
              <a:rPr lang="el-GR"/>
              <a:t>Η ταυτότητα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6DF1CB-F296-4688-A95A-CEF55E50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43" y="1611588"/>
            <a:ext cx="4815185" cy="46171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O</a:t>
            </a:r>
            <a:r>
              <a:rPr lang="el-GR" sz="1600" dirty="0"/>
              <a:t> όρος ταυτότητα αναφέρεται πρωτίστως στην υποκειμενική εμπειρία του ατόμου για τον εαυτό του σε σχέση με τον κόσμο.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O</a:t>
            </a:r>
            <a:r>
              <a:rPr lang="el-GR" sz="1800" dirty="0"/>
              <a:t>ι ταυτότητες μπορούν να μελετηθούν </a:t>
            </a:r>
            <a:r>
              <a:rPr lang="el-GR" sz="1800" b="1" dirty="0"/>
              <a:t>σε ατομικό ή συλλογικό επίπεδο</a:t>
            </a:r>
            <a:r>
              <a:rPr lang="el-GR" sz="1800" dirty="0"/>
              <a:t>.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l-GR" sz="1600" dirty="0"/>
              <a:t>Η ταύτιση με μια ομάδα και η αισθητή </a:t>
            </a:r>
            <a:r>
              <a:rPr lang="el-GR" sz="1600" b="1" dirty="0"/>
              <a:t>αποδοχή</a:t>
            </a:r>
            <a:r>
              <a:rPr lang="el-GR" sz="1600" dirty="0"/>
              <a:t> σ’ αυτήν εμπλέκουν την εκμάθηση συστημάτων συμβόλων, καθώς και αξιών, νορμών και κανόνων, στοιχείων που στο σύνολό τους εκφράζουν την ομαδική ή </a:t>
            </a:r>
            <a:r>
              <a:rPr lang="el-GR" sz="1600" b="1" dirty="0"/>
              <a:t>πολιτισμική σύνδεση </a:t>
            </a:r>
            <a:r>
              <a:rPr lang="el-GR" sz="1600" dirty="0"/>
              <a:t>των ανθρώπων.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 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Στη διάρκεια της ζωής μας, ταυτιζόμαστε με διάφορες κοινωνικές ομάδες και επομένως αναπτύσσουμε </a:t>
            </a:r>
            <a:r>
              <a:rPr lang="el-GR" sz="1800" b="1" dirty="0"/>
              <a:t>πολλές ταυτότητες</a:t>
            </a:r>
            <a:r>
              <a:rPr lang="el-GR" sz="1800" dirty="0"/>
              <a:t>. </a:t>
            </a:r>
          </a:p>
        </p:txBody>
      </p:sp>
      <p:pic>
        <p:nvPicPr>
          <p:cNvPr id="2050" name="Picture 2" descr="Identity through Material Culture - Shades Of Noir">
            <a:extLst>
              <a:ext uri="{FF2B5EF4-FFF2-40B4-BE49-F238E27FC236}">
                <a16:creationId xmlns:a16="http://schemas.microsoft.com/office/drawing/2014/main" id="{99A563F9-E1FA-4781-935A-9AED3AE5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991" y="2886279"/>
            <a:ext cx="3006666" cy="25280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0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B6A75E-426A-4E98-A40C-2550F848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6939116" cy="917987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Εσω</a:t>
            </a:r>
            <a:r>
              <a:rPr lang="el-GR" dirty="0"/>
              <a:t>-ομάδες και έξω-ομάδες </a:t>
            </a:r>
          </a:p>
        </p:txBody>
      </p:sp>
      <p:pic>
        <p:nvPicPr>
          <p:cNvPr id="3074" name="Picture 2" descr="On The Difference Between Us and Them as Opposed to Us vs Them - Business  Fights Poverty">
            <a:extLst>
              <a:ext uri="{FF2B5EF4-FFF2-40B4-BE49-F238E27FC236}">
                <a16:creationId xmlns:a16="http://schemas.microsoft.com/office/drawing/2014/main" id="{198E9CB9-3D13-4EFE-822A-D29F4B0B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2348880"/>
            <a:ext cx="4088720" cy="23403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16E96E-C13D-4268-899D-7246BA318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694" y="1268760"/>
            <a:ext cx="3456627" cy="37707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400" dirty="0"/>
              <a:t>Οι ομάδες συμμετοχής μπορούν να είναι </a:t>
            </a:r>
            <a:r>
              <a:rPr lang="el-GR" sz="1400" b="1" dirty="0"/>
              <a:t>ακούσιες</a:t>
            </a:r>
            <a:r>
              <a:rPr lang="el-GR" sz="1400" dirty="0"/>
              <a:t> (όπως στην περίπτωση της ηλικίας, της φυλής ή του φύλου) ή </a:t>
            </a:r>
            <a:r>
              <a:rPr lang="el-GR" sz="1400" b="1" dirty="0"/>
              <a:t>εκούσιες </a:t>
            </a:r>
            <a:r>
              <a:rPr lang="el-GR" sz="1400" dirty="0"/>
              <a:t>(όπως στην περίπτωση της πολιτικής συσχέτισης, της θρησκείας ή του επαγγέλματος). 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Οι </a:t>
            </a:r>
            <a:r>
              <a:rPr lang="el-GR" sz="1400" b="1" dirty="0" err="1"/>
              <a:t>εσω</a:t>
            </a:r>
            <a:r>
              <a:rPr lang="el-GR" sz="1400" b="1" dirty="0"/>
              <a:t>-ομάδες</a:t>
            </a:r>
            <a:r>
              <a:rPr lang="el-GR" sz="1400" dirty="0"/>
              <a:t> εκπροσωπούν μια ειδική κατηγορία ομάδας συμμετοχής που χαρακτηρίζεται από εσωτερική συνοχή μεταξύ των μελών. </a:t>
            </a:r>
            <a:r>
              <a:rPr lang="el-GR" sz="1400" b="1" dirty="0"/>
              <a:t>Οι νόρμες, οι βλέψεις και οι αξίες μιας </a:t>
            </a:r>
            <a:r>
              <a:rPr lang="el-GR" sz="1400" b="1" dirty="0" err="1"/>
              <a:t>εσω</a:t>
            </a:r>
            <a:r>
              <a:rPr lang="el-GR" sz="1400" b="1" dirty="0"/>
              <a:t>-ομάδας διαμορφώνουν τη συμπεριφορά των μελών της. 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Η </a:t>
            </a:r>
            <a:r>
              <a:rPr lang="el-GR" sz="1400" b="1" dirty="0" err="1"/>
              <a:t>εξω</a:t>
            </a:r>
            <a:r>
              <a:rPr lang="el-GR" sz="1400" b="1" dirty="0"/>
              <a:t>-ομάδα</a:t>
            </a:r>
            <a:r>
              <a:rPr lang="el-GR" sz="1400" dirty="0"/>
              <a:t> θεωρείται ξεχωριστή από την </a:t>
            </a:r>
            <a:r>
              <a:rPr lang="el-GR" sz="1400" dirty="0" err="1"/>
              <a:t>εσωομάδα</a:t>
            </a:r>
            <a:r>
              <a:rPr lang="el-GR" sz="1400" dirty="0"/>
              <a:t>, ενώ καμιά φορά αντιμετωπίζεται ως εμπόδιο στον δρόμο της επίτευξης των στόχων της </a:t>
            </a:r>
            <a:r>
              <a:rPr lang="el-GR" sz="1400" dirty="0" err="1"/>
              <a:t>εσω</a:t>
            </a:r>
            <a:r>
              <a:rPr lang="el-GR" sz="1400" dirty="0"/>
              <a:t>-ομάδας (</a:t>
            </a:r>
            <a:r>
              <a:rPr lang="el-GR" sz="1400" dirty="0" err="1"/>
              <a:t>Jandt</a:t>
            </a:r>
            <a:r>
              <a:rPr lang="el-GR" sz="1400" dirty="0"/>
              <a:t>, 2007).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2527A-0A1B-63AD-116A-C83BDDCAF9E3}"/>
              </a:ext>
            </a:extLst>
          </p:cNvPr>
          <p:cNvSpPr txBox="1"/>
          <p:nvPr/>
        </p:nvSpPr>
        <p:spPr>
          <a:xfrm>
            <a:off x="1331640" y="6078429"/>
            <a:ext cx="6792614" cy="5909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Τα γνωρίσματα που αποδίδουμε σε μέλη της έσω- ή </a:t>
            </a:r>
            <a:r>
              <a:rPr lang="el-GR" sz="1800" dirty="0" err="1"/>
              <a:t>εξω</a:t>
            </a:r>
            <a:r>
              <a:rPr lang="el-GR" sz="1800" dirty="0"/>
              <a:t>-ομάδας είναι συνήθως </a:t>
            </a:r>
            <a:r>
              <a:rPr lang="el-GR" sz="1800" b="1" dirty="0"/>
              <a:t>μεροληπτικά</a:t>
            </a:r>
            <a:r>
              <a:rPr lang="el-GR" sz="1800" dirty="0"/>
              <a:t> υπέρ της </a:t>
            </a:r>
            <a:r>
              <a:rPr lang="el-GR" sz="1800" dirty="0" err="1"/>
              <a:t>εσω</a:t>
            </a:r>
            <a:r>
              <a:rPr lang="el-GR" sz="1800" dirty="0"/>
              <a:t>-ομάδας</a:t>
            </a:r>
          </a:p>
        </p:txBody>
      </p:sp>
    </p:spTree>
    <p:extLst>
      <p:ext uri="{BB962C8B-B14F-4D97-AF65-F5344CB8AC3E}">
        <p14:creationId xmlns:p14="http://schemas.microsoft.com/office/powerpoint/2010/main" val="259681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D6567D-8924-8319-C598-0CC61C6C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r>
              <a:rPr lang="el-GR"/>
              <a:t>Δομή Διάλεξης</a:t>
            </a:r>
            <a:endParaRPr lang="el-GR" dirty="0"/>
          </a:p>
        </p:txBody>
      </p:sp>
      <p:pic>
        <p:nvPicPr>
          <p:cNvPr id="4098" name="Picture 2" descr="Work Schedule Images - Free Download on Freepik">
            <a:extLst>
              <a:ext uri="{FF2B5EF4-FFF2-40B4-BE49-F238E27FC236}">
                <a16:creationId xmlns:a16="http://schemas.microsoft.com/office/drawing/2014/main" id="{F3E1591D-4A2F-03A6-90EA-2F5DC49BA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3" r="23475"/>
          <a:stretch/>
        </p:blipFill>
        <p:spPr bwMode="auto">
          <a:xfrm>
            <a:off x="-1" y="10"/>
            <a:ext cx="45708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0BA830-499A-E8CA-9261-F9B612E4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580" y="2438400"/>
            <a:ext cx="3907907" cy="3809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Πληροφορίες Μαθήματος</a:t>
            </a:r>
          </a:p>
          <a:p>
            <a:pPr>
              <a:lnSpc>
                <a:spcPct val="90000"/>
              </a:lnSpc>
            </a:pPr>
            <a:r>
              <a:rPr lang="el-GR" sz="1800" dirty="0"/>
              <a:t>Υποχρεώσεις Φοιτητών</a:t>
            </a:r>
          </a:p>
          <a:p>
            <a:pPr marL="0" indent="0">
              <a:lnSpc>
                <a:spcPct val="90000"/>
              </a:lnSpc>
              <a:buNone/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Διάλεξη: Διαφορετικότητα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3297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648B29-E175-4E76-B858-96E6CAE0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9" y="116632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 err="1"/>
              <a:t>Εθνοτική</a:t>
            </a:r>
            <a:r>
              <a:rPr lang="el-GR" dirty="0"/>
              <a:t> ταυτότητα </a:t>
            </a:r>
          </a:p>
        </p:txBody>
      </p:sp>
      <p:pic>
        <p:nvPicPr>
          <p:cNvPr id="7170" name="Picture 2" descr="National identity in the era of global migrations | Diplomatist">
            <a:extLst>
              <a:ext uri="{FF2B5EF4-FFF2-40B4-BE49-F238E27FC236}">
                <a16:creationId xmlns:a16="http://schemas.microsoft.com/office/drawing/2014/main" id="{94EC55A2-21F5-4E70-8D3B-E1574E8E8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r="22757" b="-1"/>
          <a:stretch/>
        </p:blipFill>
        <p:spPr bwMode="auto">
          <a:xfrm>
            <a:off x="543469" y="2780928"/>
            <a:ext cx="2993925" cy="31471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A3B2FE-27C5-4301-9784-14CD2F93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7" y="2396411"/>
            <a:ext cx="4684294" cy="36248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Η </a:t>
            </a:r>
            <a:r>
              <a:rPr lang="el-GR" sz="1600" b="1" dirty="0" err="1"/>
              <a:t>εθνοτικότητα</a:t>
            </a:r>
            <a:r>
              <a:rPr lang="el-GR" sz="1600" dirty="0"/>
              <a:t> μπορεί να βασίζεται στην εθνική καταγωγή, στη </a:t>
            </a:r>
            <a:r>
              <a:rPr lang="el-GR" sz="1600" b="1" dirty="0"/>
              <a:t>φυλή ή τη θρησκεία </a:t>
            </a:r>
            <a:r>
              <a:rPr lang="el-GR" sz="1600" dirty="0"/>
              <a:t>(</a:t>
            </a:r>
            <a:r>
              <a:rPr lang="el-GR" sz="1600" dirty="0" err="1"/>
              <a:t>Gordon</a:t>
            </a:r>
            <a:r>
              <a:rPr lang="el-GR" sz="1600" dirty="0"/>
              <a:t>, 1964).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Η </a:t>
            </a:r>
            <a:r>
              <a:rPr lang="el-GR" sz="1600" dirty="0" err="1"/>
              <a:t>εθνοτικότητα</a:t>
            </a:r>
            <a:r>
              <a:rPr lang="el-GR" sz="1600" dirty="0"/>
              <a:t> διαφέρει από τη φυλή, αλλά ως έννοια συχνά χρησιμοποιείται στη θέση της φυλής ή σε σχέση με αυτήν.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Ωστόσο, η φυλή βασίζεται σε βιολογικά χαρακτηριστικά, ενώ η </a:t>
            </a:r>
            <a:r>
              <a:rPr lang="el-GR" sz="1600" dirty="0" err="1"/>
              <a:t>εθνοτικότητα</a:t>
            </a:r>
            <a:r>
              <a:rPr lang="el-GR" sz="1600" dirty="0"/>
              <a:t> εξαρτάται από πολιτισμικά χαρακτηριστικά που μοιράζονται οι άνθρωποι ορισμένης φυλής, εθνικής καταγωγής, θρησκείας ή γλωσσικής ομάδας.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b="1" dirty="0"/>
              <a:t>Η </a:t>
            </a:r>
            <a:r>
              <a:rPr lang="el-GR" sz="1600" b="1" dirty="0" err="1"/>
              <a:t>εθνοτική</a:t>
            </a:r>
            <a:r>
              <a:rPr lang="el-GR" sz="1600" b="1" dirty="0"/>
              <a:t> ταυτότητα αναφέρεται σε μια αίσθηση ένταξης ή ταύτισης με μια </a:t>
            </a:r>
            <a:r>
              <a:rPr lang="el-GR" sz="1600" b="1" dirty="0" err="1"/>
              <a:t>εθνοτική</a:t>
            </a:r>
            <a:r>
              <a:rPr lang="el-GR" sz="1600" b="1" dirty="0"/>
              <a:t> ομάδα</a:t>
            </a:r>
            <a:r>
              <a:rPr lang="el-G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946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C63E22-52D0-489A-B784-E94AAA57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96463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/>
              <a:t>Θρησκευτική ταυτότητα </a:t>
            </a:r>
          </a:p>
        </p:txBody>
      </p:sp>
      <p:pic>
        <p:nvPicPr>
          <p:cNvPr id="8194" name="Picture 2" descr="Identity and religious commitment - ENCREER/RIFREM">
            <a:extLst>
              <a:ext uri="{FF2B5EF4-FFF2-40B4-BE49-F238E27FC236}">
                <a16:creationId xmlns:a16="http://schemas.microsoft.com/office/drawing/2014/main" id="{CDEDF8EA-C3EB-4C4D-97DA-2AA3F83D0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" r="-2" b="27189"/>
          <a:stretch/>
        </p:blipFill>
        <p:spPr bwMode="auto">
          <a:xfrm>
            <a:off x="486698" y="2396410"/>
            <a:ext cx="2993925" cy="31471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B1BEDC-72EA-4B5D-AE9F-50F3DB9E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060848"/>
            <a:ext cx="4949398" cy="40324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Η θρησκεία συνιστά ισχυρό </a:t>
            </a:r>
            <a:r>
              <a:rPr lang="el-GR" sz="1600" b="1" dirty="0"/>
              <a:t>πολιτισμικό θεσμό </a:t>
            </a:r>
            <a:r>
              <a:rPr lang="el-GR" sz="1600" dirty="0"/>
              <a:t>και αλληλοεπιδρά με τους θεσμούς που σχετίζονται με την οικονομία, την υγεία, την πολιτική και την παιδεία.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Η θρησκευτική ταυτότητα αναφέρεται στη συμμετοχή σε μια θρησκευτική ομάδα </a:t>
            </a:r>
            <a:r>
              <a:rPr lang="el-GR" sz="1600" dirty="0">
                <a:highlight>
                  <a:srgbClr val="FF00FF"/>
                </a:highlight>
              </a:rPr>
              <a:t>ανεξάρτητα από τη συμμετοχή σε θρησκευτικές δραστηριότητες</a:t>
            </a:r>
            <a:r>
              <a:rPr lang="el-GR" sz="1600" dirty="0"/>
              <a:t>, ενώ η θρησκευτικότητα συχνά αφορά τη συμμετοχή τόσο στη θρησκευτική ομάδα όσο και στις θρησκευτικές εκδηλώσεις (</a:t>
            </a:r>
            <a:r>
              <a:rPr lang="el-GR" sz="1600" dirty="0" err="1"/>
              <a:t>Arweck</a:t>
            </a:r>
            <a:r>
              <a:rPr lang="el-GR" sz="1600" dirty="0"/>
              <a:t> &amp; </a:t>
            </a:r>
            <a:r>
              <a:rPr lang="el-GR" sz="1600" dirty="0" err="1"/>
              <a:t>Nesbitt</a:t>
            </a:r>
            <a:r>
              <a:rPr lang="el-GR" sz="1600" dirty="0"/>
              <a:t>, 2010).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i="1" dirty="0"/>
              <a:t>O</a:t>
            </a:r>
            <a:r>
              <a:rPr lang="el-GR" sz="1600" i="1" dirty="0"/>
              <a:t>ι θρησκευτικές ομάδες γενικά παρέχουν στα μέλη τους ένα ρεπερτόριο πεποιθήσεων, αξιών και κοσμοθεωριών, καθώς και ευκαιριών κοινωνικοποίησης με τα μέλη της </a:t>
            </a:r>
            <a:r>
              <a:rPr lang="el-GR" sz="1600" i="1" dirty="0" err="1"/>
              <a:t>εσω</a:t>
            </a:r>
            <a:r>
              <a:rPr lang="el-GR" sz="1600" i="1" dirty="0"/>
              <a:t>-ομάδας. </a:t>
            </a:r>
          </a:p>
        </p:txBody>
      </p:sp>
    </p:spTree>
    <p:extLst>
      <p:ext uri="{BB962C8B-B14F-4D97-AF65-F5344CB8AC3E}">
        <p14:creationId xmlns:p14="http://schemas.microsoft.com/office/powerpoint/2010/main" val="162298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F8EB71-5BD9-494D-8247-908209CE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0" y="116632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/>
              <a:t>Πολιτισμική ταυτότητα </a:t>
            </a:r>
          </a:p>
        </p:txBody>
      </p:sp>
      <p:pic>
        <p:nvPicPr>
          <p:cNvPr id="9218" name="Picture 2" descr="Does globalization threaten our cultural identity?">
            <a:extLst>
              <a:ext uri="{FF2B5EF4-FFF2-40B4-BE49-F238E27FC236}">
                <a16:creationId xmlns:a16="http://schemas.microsoft.com/office/drawing/2014/main" id="{1BAACF53-105C-44E0-920E-1BFE6E974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r="23104" b="-1"/>
          <a:stretch/>
        </p:blipFill>
        <p:spPr bwMode="auto">
          <a:xfrm>
            <a:off x="486698" y="2396410"/>
            <a:ext cx="2993925" cy="31471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1F2326-ACE2-4876-99BB-F117E72F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43" y="2396411"/>
            <a:ext cx="4352347" cy="31471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275" dirty="0"/>
              <a:t>Η πολιτισμική ταυτότητα αφορά τις κοινωνικές εκείνες ταυτότητες που βασίζονται στη συμμετοχή σε έναν πολιτισμό. </a:t>
            </a:r>
            <a:endParaRPr lang="en-US" sz="1275" dirty="0"/>
          </a:p>
          <a:p>
            <a:pPr>
              <a:lnSpc>
                <a:spcPct val="90000"/>
              </a:lnSpc>
            </a:pPr>
            <a:r>
              <a:rPr lang="el-GR" sz="1275" dirty="0"/>
              <a:t>Η πολιτισμική ταυτότητα εμπεριέχει τη συναισθηματική σημασία που αποδίδουμε στην αίσθηση ότι ανήκουμε σε έναν ευρύτερο πολιτισμό (</a:t>
            </a:r>
            <a:r>
              <a:rPr lang="el-GR" sz="1275" dirty="0" err="1"/>
              <a:t>TingToomey</a:t>
            </a:r>
            <a:r>
              <a:rPr lang="el-GR" sz="1275" dirty="0"/>
              <a:t>, 2005a).</a:t>
            </a:r>
            <a:endParaRPr lang="en-US" sz="1275" dirty="0"/>
          </a:p>
          <a:p>
            <a:pPr>
              <a:lnSpc>
                <a:spcPct val="90000"/>
              </a:lnSpc>
            </a:pPr>
            <a:r>
              <a:rPr lang="el-GR" sz="1275" i="1" dirty="0"/>
              <a:t> Έχουμε μεγαλύτερη επίγνωση των πολιτισμικών μας ταυτοτήτων όταν βρισκόμαστε σε έναν άλλο πολιτισμό παρά όταν είμαστε στον δικό μας. </a:t>
            </a:r>
            <a:endParaRPr lang="en-US" sz="1275" i="1" dirty="0"/>
          </a:p>
          <a:p>
            <a:pPr>
              <a:lnSpc>
                <a:spcPct val="90000"/>
              </a:lnSpc>
            </a:pPr>
            <a:r>
              <a:rPr lang="el-GR" sz="1275" b="1" dirty="0"/>
              <a:t>Η πολιτισμική μας ταυτότητα αποτελεί ένα σύνολο στοιχείων όπως η φυσική εμφάνιση, τα φυλετικά γνωρίσματα, το χρώμα του δέρματος και η γλώσσα, και σχηματίζεται μέσω της κοινωνικοποίησης. </a:t>
            </a:r>
          </a:p>
        </p:txBody>
      </p:sp>
    </p:spTree>
    <p:extLst>
      <p:ext uri="{BB962C8B-B14F-4D97-AF65-F5344CB8AC3E}">
        <p14:creationId xmlns:p14="http://schemas.microsoft.com/office/powerpoint/2010/main" val="227326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0FCF1F-34CD-48AB-BD80-2F8DC2A8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43100"/>
            <a:ext cx="2808311" cy="3429000"/>
          </a:xfrm>
        </p:spPr>
        <p:txBody>
          <a:bodyPr anchor="ctr">
            <a:normAutofit/>
          </a:bodyPr>
          <a:lstStyle/>
          <a:p>
            <a:r>
              <a:rPr lang="el-GR" sz="2400" dirty="0">
                <a:solidFill>
                  <a:srgbClr val="F2F2F2"/>
                </a:solidFill>
              </a:rPr>
              <a:t>Αναπτύσσοντας διαπολιτισμική ταυτότητα </a:t>
            </a:r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1EE0CB6A-34DA-32BC-21DD-3CCE848A54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15816" y="1628800"/>
          <a:ext cx="574240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5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7B747-6762-4499-89F7-CE833B7C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7" y="305711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/>
              <a:t>Στερεότυπα</a:t>
            </a:r>
          </a:p>
        </p:txBody>
      </p:sp>
      <p:pic>
        <p:nvPicPr>
          <p:cNvPr id="4098" name="Picture 2" descr="Stereotypes, Bias, Prejudice, and Discrimination, Oh My! — Psych Learning  Curve">
            <a:extLst>
              <a:ext uri="{FF2B5EF4-FFF2-40B4-BE49-F238E27FC236}">
                <a16:creationId xmlns:a16="http://schemas.microsoft.com/office/drawing/2014/main" id="{8736BA86-89BA-45AE-8757-07F951B85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11040" b="-3"/>
          <a:stretch/>
        </p:blipFill>
        <p:spPr bwMode="auto">
          <a:xfrm>
            <a:off x="179512" y="1988840"/>
            <a:ext cx="3244648" cy="34106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2657A6-4467-4CFD-A0CF-B2642024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5" y="1772816"/>
            <a:ext cx="4949398" cy="43204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600" dirty="0"/>
              <a:t>Τα στερεότυπα εις βάρος ομάδων είναι </a:t>
            </a:r>
            <a:r>
              <a:rPr lang="el-GR" sz="1600" b="1" dirty="0"/>
              <a:t>προκατασκευασμένες πεποιθήσεις</a:t>
            </a:r>
            <a:r>
              <a:rPr lang="el-GR" sz="1600" dirty="0"/>
              <a:t> σχετικά με ορισμένα χαρακτηριστικά τους, θεμελιωμένες σε συγκεκριμένες φυσικές ιδιότητες ή στην κοινωνική θέση της εκάστοτε ομάδας.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Τα στερεότυπα αποτελούν </a:t>
            </a:r>
            <a:r>
              <a:rPr lang="el-GR" sz="1600" b="1" dirty="0" err="1"/>
              <a:t>υπεργενικεύσεις</a:t>
            </a:r>
            <a:r>
              <a:rPr lang="el-GR" sz="1600" dirty="0"/>
              <a:t> και ενέχουν τον κίνδυνο να επεκταθούν αδίκως και σε άλλα μέλη της ομάδας (</a:t>
            </a:r>
            <a:r>
              <a:rPr lang="el-GR" sz="1600" dirty="0" err="1"/>
              <a:t>Hilton</a:t>
            </a:r>
            <a:r>
              <a:rPr lang="el-GR" sz="1600" dirty="0"/>
              <a:t> &amp; </a:t>
            </a:r>
            <a:r>
              <a:rPr lang="el-GR" sz="1600" dirty="0" err="1"/>
              <a:t>von</a:t>
            </a:r>
            <a:r>
              <a:rPr lang="el-GR" sz="1600" dirty="0"/>
              <a:t> </a:t>
            </a:r>
            <a:r>
              <a:rPr lang="el-GR" sz="1600" dirty="0" err="1"/>
              <a:t>Hippel</a:t>
            </a:r>
            <a:r>
              <a:rPr lang="el-GR" sz="1600" dirty="0"/>
              <a:t>, 1996).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i="1" dirty="0"/>
              <a:t>Για παράδειγμα, από την 11η Σεπτεμβρίου και μετά, στα αεροδρόμια του δυτικού κόσμου, οι μουσουλμάνοι επιβάτες των αεροπλάνων ή οποιοιδήποτε έχουν </a:t>
            </a:r>
            <a:r>
              <a:rPr lang="el-GR" sz="1600" i="1" dirty="0" err="1"/>
              <a:t>μεσανατολίτικη</a:t>
            </a:r>
            <a:r>
              <a:rPr lang="el-GR" sz="1600" i="1" dirty="0"/>
              <a:t> εμφάνιση είναι πιο πιθανό να τραβήξουν την προσοχή της ασφάλειας από ό,τι άλλοι άνθρωποι. </a:t>
            </a:r>
          </a:p>
        </p:txBody>
      </p:sp>
    </p:spTree>
    <p:extLst>
      <p:ext uri="{BB962C8B-B14F-4D97-AF65-F5344CB8AC3E}">
        <p14:creationId xmlns:p14="http://schemas.microsoft.com/office/powerpoint/2010/main" val="86868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C2712B-7A19-427C-8262-CC820283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4" y="188640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/>
              <a:t>Προκατάληψη</a:t>
            </a:r>
          </a:p>
        </p:txBody>
      </p:sp>
      <p:pic>
        <p:nvPicPr>
          <p:cNvPr id="6146" name="Picture 2" descr="Stereotypes, Bias, Prejudice, and Discrimination, Oh My! — Psych Learning  Curve">
            <a:extLst>
              <a:ext uri="{FF2B5EF4-FFF2-40B4-BE49-F238E27FC236}">
                <a16:creationId xmlns:a16="http://schemas.microsoft.com/office/drawing/2014/main" id="{E73D3C64-9C55-4C10-8E9E-C364CBC8C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r="-3" b="-3"/>
          <a:stretch/>
        </p:blipFill>
        <p:spPr bwMode="auto">
          <a:xfrm>
            <a:off x="331396" y="2276872"/>
            <a:ext cx="4244022" cy="32666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F69FBE-3890-4CAA-A8ED-FC5AB6548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340768"/>
            <a:ext cx="3672863" cy="37707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600" b="1" dirty="0"/>
              <a:t>Η προκατάληψη αποτελεί μια αρνητική στάση απέναντι σε ορισμένα άτομα, η οποία προκύπτει από στερεότυπα </a:t>
            </a:r>
            <a:r>
              <a:rPr lang="el-GR" sz="1600" dirty="0"/>
              <a:t>(Copper κ.ά., 2007).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l-GR" sz="1600" dirty="0"/>
              <a:t> Συνιστά ένα σύνολο γενικευμένων εκτιμήσεων για έναν άνθρωπο, για ένα αντικείμενο ή μία πράξη, </a:t>
            </a:r>
            <a:r>
              <a:rPr lang="el-GR" sz="1600" dirty="0">
                <a:highlight>
                  <a:srgbClr val="0000FF"/>
                </a:highlight>
              </a:rPr>
              <a:t>που έχουν δημιουργηθεί μέσω ατομικής εμπειρίας, διαπροσωπικής επικοινωνίας ή επιρροής των μέσων ενημέρωσης. </a:t>
            </a:r>
            <a:endParaRPr lang="en-US" sz="1600" dirty="0">
              <a:highlight>
                <a:srgbClr val="0000FF"/>
              </a:highlight>
            </a:endParaRPr>
          </a:p>
          <a:p>
            <a:pPr>
              <a:lnSpc>
                <a:spcPct val="90000"/>
              </a:lnSpc>
            </a:pPr>
            <a:r>
              <a:rPr lang="el-GR" sz="1600" dirty="0"/>
              <a:t>Οι προκατειλημμένοι άνθρωποι </a:t>
            </a:r>
            <a:r>
              <a:rPr lang="el-GR" sz="1600" b="1" dirty="0"/>
              <a:t>διαστρεβλώνουν τα στοιχεία </a:t>
            </a:r>
            <a:r>
              <a:rPr lang="el-GR" sz="1600" dirty="0"/>
              <a:t>προκειμένου να τα ταιριάξουν στην προκατάληψή τους ή απλώς αγνοούν στοιχεία που δεν είναι συμβατά με την οπτική τους(</a:t>
            </a:r>
            <a:r>
              <a:rPr lang="el-GR" sz="1600" dirty="0" err="1"/>
              <a:t>Allport</a:t>
            </a:r>
            <a:r>
              <a:rPr lang="el-GR" sz="1600" dirty="0"/>
              <a:t>, 1954). 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324298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B5839-81E0-26D7-608F-466B2524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420888"/>
            <a:ext cx="7703452" cy="2448272"/>
          </a:xfrm>
        </p:spPr>
        <p:txBody>
          <a:bodyPr/>
          <a:lstStyle/>
          <a:p>
            <a:r>
              <a:rPr lang="el-GR" dirty="0"/>
              <a:t>Που οδηγούν τα στερεότυπα &amp; οι προκαταλήψεις;</a:t>
            </a:r>
          </a:p>
        </p:txBody>
      </p:sp>
    </p:spTree>
    <p:extLst>
      <p:ext uri="{BB962C8B-B14F-4D97-AF65-F5344CB8AC3E}">
        <p14:creationId xmlns:p14="http://schemas.microsoft.com/office/powerpoint/2010/main" val="87838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reotypes, Bias, Prejudice, and Discrimination, Oh My! — Psych Learning  Curve">
            <a:extLst>
              <a:ext uri="{FF2B5EF4-FFF2-40B4-BE49-F238E27FC236}">
                <a16:creationId xmlns:a16="http://schemas.microsoft.com/office/drawing/2014/main" id="{9302AFDA-A2A7-54C1-8F57-BDD2D7130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1" y="643467"/>
            <a:ext cx="763159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87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373623-6B23-4B74-B1D3-46D7D9AB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6939116" cy="917987"/>
          </a:xfrm>
        </p:spPr>
        <p:txBody>
          <a:bodyPr>
            <a:normAutofit/>
          </a:bodyPr>
          <a:lstStyle/>
          <a:p>
            <a:r>
              <a:rPr lang="el-GR" dirty="0"/>
              <a:t>Ρατσισμός</a:t>
            </a:r>
            <a:r>
              <a:rPr lang="en-US" dirty="0"/>
              <a:t> vs </a:t>
            </a:r>
            <a:r>
              <a:rPr lang="el-GR" dirty="0"/>
              <a:t>Στερεότυπα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99CFF8-AF41-4196-B147-ED1F59C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7055643" cy="24007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1800" dirty="0"/>
              <a:t>Ο ρατσισμός αναφέρεται στην πεποίθηση ότι </a:t>
            </a:r>
            <a:r>
              <a:rPr lang="el-GR" sz="1800" b="1" dirty="0"/>
              <a:t>κάποιες φυλετικές ομάδες είναι ανώτερες </a:t>
            </a:r>
            <a:r>
              <a:rPr lang="el-GR" sz="1800" dirty="0"/>
              <a:t>και ότι κάποιες άλλες είναι υποχρεωτικά κατώτερες.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Είναι ριζωμένος στην πεποίθηση ότι υπάρχουν </a:t>
            </a:r>
            <a:r>
              <a:rPr lang="el-GR" sz="1800" b="1" dirty="0"/>
              <a:t>φυλές κυρίαρχες </a:t>
            </a:r>
            <a:r>
              <a:rPr lang="el-GR" sz="1800" dirty="0"/>
              <a:t>απέναντι σε άλλες και ότι αυτή η ανωτερότητά τους έχει βιολογική βάση.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Οι ρατσιστές πιστεύουν πως οι φυλετικές διαφορές δεν μπορούν να επηρεαστούν από τον πολιτισμό ή την εκπαίδευση και ότι η βιολογική ανωτερότητα μεταφράζεται και ως πολιτισμική, διανοητική, ηθική και κοινωνική.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l-GR" sz="1800" b="1" dirty="0"/>
              <a:t>Ο ρατσισμός συνήθως είναι προϊόν άγνοιας, φόβου και μίσους.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3018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FC0DC3-7102-B9D7-6503-0466E40F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>
                <a:solidFill>
                  <a:srgbClr val="EBEBEB"/>
                </a:solidFill>
              </a:rPr>
              <a:t>Δραστηριότητα: Ποιος/Ποια, ποια διάκριση, με ποιο σκοπό;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06F82F-A00F-CE9A-9F77-B6B053DD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548281"/>
            <a:ext cx="3841954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Κάθε ομάδα συζητά μία φωτογραφία για 15 λεπτά</a:t>
            </a:r>
          </a:p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Ποια είναι η ιστορία κάθε φωτογραφίας; Ποιες πολιτισμικές διαφορές – στερεότυπα – προκαταλήψεις εντοπίζουμε;</a:t>
            </a:r>
          </a:p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</a:pPr>
            <a:endParaRPr lang="el-GR" dirty="0"/>
          </a:p>
        </p:txBody>
      </p:sp>
      <p:pic>
        <p:nvPicPr>
          <p:cNvPr id="10242" name="Picture 2" descr="Who, what, where, when, why and how — for UX writing | by Selene De La Cruz  | UX Collective">
            <a:extLst>
              <a:ext uri="{FF2B5EF4-FFF2-40B4-BE49-F238E27FC236}">
                <a16:creationId xmlns:a16="http://schemas.microsoft.com/office/drawing/2014/main" id="{A2346D12-F06A-25B5-4054-7182CCA9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3014680"/>
            <a:ext cx="4088720" cy="2729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4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3AD28B-49A9-91EE-DE93-EB4FA0A5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EBEBEB"/>
                </a:solidFill>
              </a:rPr>
              <a:t>Στόχοι μαθήματος  </a:t>
            </a: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298FD-6D30-92AF-EE35-00F56F24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2" y="2286162"/>
            <a:ext cx="5159470" cy="47525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1600" b="1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l-GR" sz="1800" b="1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η βαθύτερη θεωρητική κατανόηση:</a:t>
            </a:r>
            <a:endParaRPr lang="el-GR" sz="1800" b="0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της οριοθέτησης του σύγχρονου </a:t>
            </a:r>
            <a:r>
              <a:rPr lang="el-GR" sz="18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κοινωνικοπολιτισμικού</a:t>
            </a:r>
            <a:r>
              <a:rPr lang="el-GR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πλαισίου στην κοινωνία της γνώσης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της  ελληνικής πολυπολιτισμικής πραγματικότητας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του ρόλου της διαπολιτισμικής παιδαγωγικής σε ένα </a:t>
            </a:r>
            <a:r>
              <a:rPr lang="el-GR" sz="1800" b="0" i="0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παγκοσμιοποιημένο</a:t>
            </a: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πλαίσιο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της διαχείρισης ομάδων με έντονη την </a:t>
            </a:r>
            <a:r>
              <a:rPr lang="el-GR" sz="1800" b="0" i="0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εθνοπολιτισμική</a:t>
            </a: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διαφοροποίηση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της διαπολιτισμικής επικοινωνίας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της διαπολιτισμικής ικανότητας (γνώσεις, στάσεις και δεξιότητες).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των θεμάτων γλωσσικής και πολιτισμικής ετερότητας στο νηπιαγωγείο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των διαπολιτισμικών διδακτικών σεναρίων και τεχνικών μάθησης 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45B4AE-DC5D-D672-A280-69DBD73E5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74478" y="2512409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228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4BE95A-0DCE-0573-9731-3A033BB3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076FCF-7446-2771-EFF4-FC098ADF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74" y="1628800"/>
            <a:ext cx="8175316" cy="4619607"/>
          </a:xfrm>
        </p:spPr>
        <p:txBody>
          <a:bodyPr>
            <a:normAutofit/>
          </a:bodyPr>
          <a:lstStyle/>
          <a:p>
            <a:r>
              <a:rPr lang="el-GR" dirty="0"/>
              <a:t>Η Αξιολόγηση σε συνεννόηση με τη διδάσκουσα προβλέπει: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•  </a:t>
            </a:r>
            <a:r>
              <a:rPr lang="el-GR" b="1" dirty="0"/>
              <a:t>Τελική Αξιολόγηση (70%) και τρεις προόδους (30%)</a:t>
            </a:r>
          </a:p>
        </p:txBody>
      </p:sp>
    </p:spTree>
    <p:extLst>
      <p:ext uri="{BB962C8B-B14F-4D97-AF65-F5344CB8AC3E}">
        <p14:creationId xmlns:p14="http://schemas.microsoft.com/office/powerpoint/2010/main" val="35004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490D4D-1809-0F1B-5ACE-9A37506B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Σύγγραμμα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95D6A-7438-2C6C-9F53-F9B938C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776748" cy="4195481"/>
          </a:xfrm>
        </p:spPr>
        <p:txBody>
          <a:bodyPr>
            <a:normAutofit/>
          </a:bodyPr>
          <a:lstStyle/>
          <a:p>
            <a:r>
              <a:rPr lang="el-GR" sz="2400" dirty="0"/>
              <a:t>Βιβλίο: Νέα Μάθηση (</a:t>
            </a:r>
            <a:r>
              <a:rPr lang="el-GR" sz="2400" dirty="0" err="1"/>
              <a:t>Kalantzis</a:t>
            </a:r>
            <a:r>
              <a:rPr lang="el-GR" sz="2400" dirty="0"/>
              <a:t> &amp; </a:t>
            </a:r>
            <a:r>
              <a:rPr lang="el-GR" sz="2400" dirty="0" err="1"/>
              <a:t>Cope</a:t>
            </a:r>
            <a:r>
              <a:rPr lang="el-GR" sz="2400" dirty="0"/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413872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B5839-81E0-26D7-608F-466B2524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852936"/>
            <a:ext cx="7703452" cy="2448272"/>
          </a:xfrm>
        </p:spPr>
        <p:txBody>
          <a:bodyPr/>
          <a:lstStyle/>
          <a:p>
            <a:r>
              <a:rPr lang="el-GR" dirty="0"/>
              <a:t>Τι είναι η διαφορετικότητα;</a:t>
            </a:r>
          </a:p>
        </p:txBody>
      </p:sp>
    </p:spTree>
    <p:extLst>
      <p:ext uri="{BB962C8B-B14F-4D97-AF65-F5344CB8AC3E}">
        <p14:creationId xmlns:p14="http://schemas.microsoft.com/office/powerpoint/2010/main" val="166504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7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8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B6447B2-D91A-40D3-9460-0AF0945EE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3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Θέση περιεχομένου 3" descr="Εικόνα που περιέχει κείμενο, επιχειρηματική κάρτ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D75288C-A807-46E7-9DF6-BBEE26987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0C01D6-0166-39F1-3E02-F7995BB8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90" y="2060848"/>
            <a:ext cx="8767810" cy="2040178"/>
          </a:xfrm>
        </p:spPr>
        <p:txBody>
          <a:bodyPr/>
          <a:lstStyle/>
          <a:p>
            <a:r>
              <a:rPr lang="el-GR" dirty="0"/>
              <a:t>Μπορείτε να σκεφτείτε πρόσφατη εκδήλωση που να έχει επηρεαστεί από τους πολιτισμούς διαφορετικών χωρών;</a:t>
            </a:r>
          </a:p>
        </p:txBody>
      </p:sp>
    </p:spTree>
    <p:extLst>
      <p:ext uri="{BB962C8B-B14F-4D97-AF65-F5344CB8AC3E}">
        <p14:creationId xmlns:p14="http://schemas.microsoft.com/office/powerpoint/2010/main" val="252646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6744</TotalTime>
  <Words>1315</Words>
  <Application>Microsoft Office PowerPoint</Application>
  <PresentationFormat>Προβολή στην οθόνη (4:3)</PresentationFormat>
  <Paragraphs>114</Paragraphs>
  <Slides>29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Open Sans</vt:lpstr>
      <vt:lpstr>Wingdings 3</vt:lpstr>
      <vt:lpstr>Ιόν</vt:lpstr>
      <vt:lpstr>Διαπολιτισμική Παιδαγωγική</vt:lpstr>
      <vt:lpstr>Δομή Διάλεξης</vt:lpstr>
      <vt:lpstr>Στόχοι μαθήματος  </vt:lpstr>
      <vt:lpstr>Αξιολόγηση</vt:lpstr>
      <vt:lpstr>Σύγγραμμα</vt:lpstr>
      <vt:lpstr>Τι είναι η διαφορετικότητα;</vt:lpstr>
      <vt:lpstr>Παρουσίαση του PowerPoint</vt:lpstr>
      <vt:lpstr>Παρουσίαση του PowerPoint</vt:lpstr>
      <vt:lpstr>Μπορείτε να σκεφτείτε πρόσφατη εκδήλωση που να έχει επηρεαστεί από τους πολιτισμούς διαφορετικών χωρών;</vt:lpstr>
      <vt:lpstr>https://www.youtube.com/watch?time_continue=1&amp;v=ltXfR_TIlEE&amp;embeds_euri=https%3A%2F%2Fcourses.unic.ac.cy%2F&amp;embeds_origin=https%3A%2F%2Fcourses.unic.ac.cy&amp;source_ve_path=MjM4NTE&amp;feature=emb_title</vt:lpstr>
      <vt:lpstr>Συστατικά του πολιτισμού </vt:lpstr>
      <vt:lpstr>Ορίζοντας τον πολιτισμό</vt:lpstr>
      <vt:lpstr>Κριτική Σκέψη…</vt:lpstr>
      <vt:lpstr>Πεποιθήσεις &amp; Αξίες</vt:lpstr>
      <vt:lpstr>Χαρακτηριστικά του πολιτισμού </vt:lpstr>
      <vt:lpstr>Υποκουλτούρες</vt:lpstr>
      <vt:lpstr>Υποκουλτούρες</vt:lpstr>
      <vt:lpstr>Η ταυτότητα</vt:lpstr>
      <vt:lpstr>Εσω-ομάδες και έξω-ομάδες </vt:lpstr>
      <vt:lpstr>Εθνοτική ταυτότητα </vt:lpstr>
      <vt:lpstr>Θρησκευτική ταυτότητα </vt:lpstr>
      <vt:lpstr>Πολιτισμική ταυτότητα </vt:lpstr>
      <vt:lpstr>Αναπτύσσοντας διαπολιτισμική ταυτότητα </vt:lpstr>
      <vt:lpstr>Στερεότυπα</vt:lpstr>
      <vt:lpstr>Προκατάληψη</vt:lpstr>
      <vt:lpstr>Που οδηγούν τα στερεότυπα &amp; οι προκαταλήψεις;</vt:lpstr>
      <vt:lpstr>Παρουσίαση του PowerPoint</vt:lpstr>
      <vt:lpstr>Ρατσισμός vs Στερεότυπα </vt:lpstr>
      <vt:lpstr>Δραστηριότητα: Ποιος/Ποια, ποια διάκριση, με ποιο σκοπό;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Iordanis</dc:creator>
  <cp:lastModifiedBy>user</cp:lastModifiedBy>
  <cp:revision>300</cp:revision>
  <dcterms:created xsi:type="dcterms:W3CDTF">2013-10-27T12:50:08Z</dcterms:created>
  <dcterms:modified xsi:type="dcterms:W3CDTF">2023-03-10T11:50:01Z</dcterms:modified>
</cp:coreProperties>
</file>