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6C101-2A69-4EE7-BF59-4A1998FB0871}" type="datetimeFigureOut">
              <a:rPr lang="el-GR" smtClean="0"/>
              <a:pPr/>
              <a:t>20/9/2015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F2B78-6EAA-4974-A916-0980944CDCD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6AE6206-9014-4016-B1A7-9224A8A75D2A}"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E9A5425-CF88-49DE-ABE0-AF303377BC2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6AE6206-9014-4016-B1A7-9224A8A75D2A}"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E9A5425-CF88-49DE-ABE0-AF303377BC2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6AE6206-9014-4016-B1A7-9224A8A75D2A}"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E9A5425-CF88-49DE-ABE0-AF303377BC2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6AE6206-9014-4016-B1A7-9224A8A75D2A}"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E9A5425-CF88-49DE-ABE0-AF303377BC2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6AE6206-9014-4016-B1A7-9224A8A75D2A}"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E9A5425-CF88-49DE-ABE0-AF303377BC2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6AE6206-9014-4016-B1A7-9224A8A75D2A}"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E9A5425-CF88-49DE-ABE0-AF303377BC2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6AE6206-9014-4016-B1A7-9224A8A75D2A}" type="datetimeFigureOut">
              <a:rPr lang="el-GR" smtClean="0"/>
              <a:pPr/>
              <a:t>20/9/2015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E9A5425-CF88-49DE-ABE0-AF303377BC2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6AE6206-9014-4016-B1A7-9224A8A75D2A}" type="datetimeFigureOut">
              <a:rPr lang="el-GR" smtClean="0"/>
              <a:pPr/>
              <a:t>20/9/2015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E9A5425-CF88-49DE-ABE0-AF303377BC2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6AE6206-9014-4016-B1A7-9224A8A75D2A}" type="datetimeFigureOut">
              <a:rPr lang="el-GR" smtClean="0"/>
              <a:pPr/>
              <a:t>20/9/2015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E9A5425-CF88-49DE-ABE0-AF303377BC2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6AE6206-9014-4016-B1A7-9224A8A75D2A}"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E9A5425-CF88-49DE-ABE0-AF303377BC2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6AE6206-9014-4016-B1A7-9224A8A75D2A}"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E9A5425-CF88-49DE-ABE0-AF303377BC2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E6206-9014-4016-B1A7-9224A8A75D2A}" type="datetimeFigureOut">
              <a:rPr lang="el-GR" smtClean="0"/>
              <a:pPr/>
              <a:t>20/9/2015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A5425-CF88-49DE-ABE0-AF303377BC2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b="1" dirty="0" smtClean="0"/>
              <a:t>ΕΙΣΑΓΩΓΗ ΣΤΟ ΜΑΡΚΕΤΙΝΓΚ</a:t>
            </a:r>
            <a:endParaRPr lang="el-GR" dirty="0">
              <a:solidFill>
                <a:srgbClr val="5075BC"/>
              </a:solidFill>
            </a:endParaRPr>
          </a:p>
        </p:txBody>
      </p:sp>
      <p:sp>
        <p:nvSpPr>
          <p:cNvPr id="3" name="Υπότιτλος 2"/>
          <p:cNvSpPr>
            <a:spLocks noGrp="1"/>
          </p:cNvSpPr>
          <p:nvPr>
            <p:ph type="subTitle" idx="1"/>
          </p:nvPr>
        </p:nvSpPr>
        <p:spPr>
          <a:xfrm>
            <a:off x="611560" y="3356992"/>
            <a:ext cx="7776864" cy="2636465"/>
          </a:xfrm>
        </p:spPr>
        <p:txBody>
          <a:bodyPr>
            <a:noAutofit/>
          </a:bodyPr>
          <a:lstStyle/>
          <a:p>
            <a:r>
              <a:rPr lang="el-GR" b="1" dirty="0">
                <a:solidFill>
                  <a:schemeClr val="tx1"/>
                </a:solidFill>
                <a:latin typeface="+mj-lt"/>
                <a:ea typeface="+mj-ea"/>
                <a:cs typeface="+mj-cs"/>
              </a:rPr>
              <a:t>Ενότητα </a:t>
            </a:r>
            <a:r>
              <a:rPr lang="el-GR" b="1" dirty="0" smtClean="0">
                <a:solidFill>
                  <a:schemeClr val="tx1"/>
                </a:solidFill>
                <a:latin typeface="+mj-lt"/>
                <a:ea typeface="+mj-ea"/>
                <a:cs typeface="+mj-cs"/>
              </a:rPr>
              <a:t>21</a:t>
            </a:r>
            <a:r>
              <a:rPr lang="el-GR" sz="2800" b="1" dirty="0" smtClean="0">
                <a:solidFill>
                  <a:schemeClr val="tx1"/>
                </a:solidFill>
                <a:latin typeface="+mj-lt"/>
                <a:ea typeface="+mj-ea"/>
                <a:cs typeface="+mj-cs"/>
              </a:rPr>
              <a:t>: </a:t>
            </a:r>
            <a:r>
              <a:rPr lang="en-US" sz="2800" dirty="0" smtClean="0">
                <a:solidFill>
                  <a:schemeClr val="tx1"/>
                </a:solidFill>
                <a:latin typeface="+mj-lt"/>
                <a:ea typeface="+mj-ea"/>
                <a:cs typeface="+mj-cs"/>
              </a:rPr>
              <a:t> </a:t>
            </a:r>
            <a:r>
              <a:rPr lang="el-GR" b="1" dirty="0" smtClean="0">
                <a:solidFill>
                  <a:schemeClr val="tx1"/>
                </a:solidFill>
              </a:rPr>
              <a:t>ΣΧΕΔΙΑΣΜΟΣ ΠΡΟΓΡΑΜΜΑΤΩΝ </a:t>
            </a:r>
            <a:r>
              <a:rPr lang="el-GR" sz="3000" b="1" dirty="0" smtClean="0">
                <a:solidFill>
                  <a:schemeClr val="tx1"/>
                </a:solidFill>
              </a:rPr>
              <a:t>ΜΑΡΚΕΤΙΝΓΚ</a:t>
            </a:r>
          </a:p>
          <a:p>
            <a:r>
              <a:rPr lang="el-GR" sz="2800" b="1" dirty="0" err="1" smtClean="0">
                <a:solidFill>
                  <a:schemeClr val="tx1"/>
                </a:solidFill>
              </a:rPr>
              <a:t>Θεοφανίδης</a:t>
            </a:r>
            <a:r>
              <a:rPr lang="el-GR" sz="2800" b="1" dirty="0" smtClean="0">
                <a:solidFill>
                  <a:schemeClr val="tx1"/>
                </a:solidFill>
              </a:rPr>
              <a:t> Φαίδων</a:t>
            </a:r>
          </a:p>
          <a:p>
            <a:r>
              <a:rPr lang="el-GR" sz="2600" b="1" dirty="0" smtClean="0">
                <a:solidFill>
                  <a:schemeClr val="tx1"/>
                </a:solidFill>
              </a:rPr>
              <a:t>Σχολή Κοινωνικών Επιστημών</a:t>
            </a:r>
          </a:p>
          <a:p>
            <a:r>
              <a:rPr lang="el-GR" sz="2400" b="1" dirty="0" smtClean="0">
                <a:solidFill>
                  <a:schemeClr val="tx1"/>
                </a:solidFill>
              </a:rPr>
              <a:t>Τμήμα Διοίκησης Επιχειρήσεων</a:t>
            </a:r>
            <a:endParaRPr lang="en-US" sz="2400" b="1"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88913"/>
            <a:ext cx="8229600" cy="1143000"/>
          </a:xfrm>
        </p:spPr>
        <p:txBody>
          <a:bodyPr>
            <a:normAutofit fontScale="90000"/>
          </a:bodyPr>
          <a:lstStyle/>
          <a:p>
            <a:pPr marL="838200" indent="-838200"/>
            <a:r>
              <a:rPr lang="el-GR" sz="4000"/>
              <a:t/>
            </a:r>
            <a:br>
              <a:rPr lang="el-GR" sz="4000"/>
            </a:br>
            <a:r>
              <a:rPr lang="el-GR" sz="4000"/>
              <a:t> </a:t>
            </a:r>
            <a:r>
              <a:rPr lang="el-GR" sz="4000" b="1"/>
              <a:t>Το Πρόγραμμα ΜΚΤ χρησιμεύει για να:</a:t>
            </a:r>
          </a:p>
        </p:txBody>
      </p:sp>
      <p:sp>
        <p:nvSpPr>
          <p:cNvPr id="58371" name="Rectangle 3"/>
          <p:cNvSpPr>
            <a:spLocks noGrp="1" noChangeArrowheads="1"/>
          </p:cNvSpPr>
          <p:nvPr>
            <p:ph type="body" idx="1"/>
          </p:nvPr>
        </p:nvSpPr>
        <p:spPr/>
        <p:txBody>
          <a:bodyPr/>
          <a:lstStyle/>
          <a:p>
            <a:pPr algn="just">
              <a:lnSpc>
                <a:spcPct val="80000"/>
              </a:lnSpc>
            </a:pPr>
            <a:r>
              <a:rPr lang="el-GR" sz="2800"/>
              <a:t>Ορίζουμε στόχους και στρατηγικές,</a:t>
            </a:r>
          </a:p>
          <a:p>
            <a:pPr algn="just">
              <a:lnSpc>
                <a:spcPct val="80000"/>
              </a:lnSpc>
            </a:pPr>
            <a:r>
              <a:rPr lang="el-GR" sz="2800"/>
              <a:t>Εντοπίζουμε πηγές ανταγωνιστικών πλεονεκτημάτων,</a:t>
            </a:r>
          </a:p>
          <a:p>
            <a:pPr algn="just">
              <a:lnSpc>
                <a:spcPct val="80000"/>
              </a:lnSpc>
            </a:pPr>
            <a:r>
              <a:rPr lang="el-GR" sz="2800"/>
              <a:t>Λειτουργούμε οργανωμένα και μέσα σε προσδιορισμένα χρονικά πλαίσια,</a:t>
            </a:r>
          </a:p>
          <a:p>
            <a:pPr algn="just">
              <a:lnSpc>
                <a:spcPct val="80000"/>
              </a:lnSpc>
            </a:pPr>
            <a:r>
              <a:rPr lang="el-GR" sz="2800"/>
              <a:t>Καθορίζουμε τους πόρους για την επίτευξη κάθε στόχου,</a:t>
            </a:r>
          </a:p>
          <a:p>
            <a:pPr algn="just">
              <a:lnSpc>
                <a:spcPct val="80000"/>
              </a:lnSpc>
            </a:pPr>
            <a:r>
              <a:rPr lang="el-GR" sz="2800"/>
              <a:t>Εδραιώνουμε σχέσεις συνεργασίας μέσα στην επιχείρηση,</a:t>
            </a:r>
          </a:p>
          <a:p>
            <a:pPr algn="just">
              <a:lnSpc>
                <a:spcPct val="80000"/>
              </a:lnSpc>
            </a:pPr>
            <a:r>
              <a:rPr lang="el-GR" sz="2800"/>
              <a:t>Πληροφορούμε συστηματικά την ανώτερη διοίκηση της εταιρείας.</a:t>
            </a:r>
          </a:p>
          <a:p>
            <a:pPr algn="just">
              <a:lnSpc>
                <a:spcPct val="80000"/>
              </a:lnSpc>
            </a:pPr>
            <a:endParaRPr lang="el-GR" sz="2800"/>
          </a:p>
          <a:p>
            <a:pPr algn="just">
              <a:lnSpc>
                <a:spcPct val="80000"/>
              </a:lnSpc>
            </a:pPr>
            <a:endParaRPr lang="el-GR" sz="2800"/>
          </a:p>
          <a:p>
            <a:pPr algn="just">
              <a:lnSpc>
                <a:spcPct val="80000"/>
              </a:lnSpc>
            </a:pPr>
            <a:endParaRPr lang="el-GR" sz="280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marL="838200" indent="-838200"/>
            <a:r>
              <a:rPr lang="el-GR" sz="4000"/>
              <a:t/>
            </a:r>
            <a:br>
              <a:rPr lang="el-GR" sz="4000"/>
            </a:br>
            <a:r>
              <a:rPr lang="el-GR" sz="4000" b="1"/>
              <a:t>ΠΕΡΙΕΧΟΜΕΝΟ ΠΡΟΓΡΑΜΜΑΤΟΣ ΜΚΤ </a:t>
            </a:r>
          </a:p>
        </p:txBody>
      </p:sp>
      <p:sp>
        <p:nvSpPr>
          <p:cNvPr id="59395" name="Rectangle 3"/>
          <p:cNvSpPr>
            <a:spLocks noGrp="1" noChangeArrowheads="1"/>
          </p:cNvSpPr>
          <p:nvPr>
            <p:ph type="body" idx="1"/>
          </p:nvPr>
        </p:nvSpPr>
        <p:spPr/>
        <p:txBody>
          <a:bodyPr/>
          <a:lstStyle/>
          <a:p>
            <a:pPr marL="609600" indent="-609600">
              <a:lnSpc>
                <a:spcPct val="90000"/>
              </a:lnSpc>
              <a:buFontTx/>
              <a:buAutoNum type="arabicPeriod"/>
            </a:pPr>
            <a:r>
              <a:rPr lang="el-GR" sz="2800"/>
              <a:t>Περίληψη.</a:t>
            </a:r>
          </a:p>
          <a:p>
            <a:pPr marL="609600" indent="-609600">
              <a:lnSpc>
                <a:spcPct val="90000"/>
              </a:lnSpc>
              <a:buFontTx/>
              <a:buAutoNum type="arabicPeriod"/>
            </a:pPr>
            <a:r>
              <a:rPr lang="el-GR" sz="2800"/>
              <a:t>Ανάλυση υπάρχουσας κατάστασης (</a:t>
            </a:r>
            <a:r>
              <a:rPr lang="en-US" sz="2800"/>
              <a:t>SWOT)</a:t>
            </a:r>
          </a:p>
          <a:p>
            <a:pPr marL="609600" indent="-609600">
              <a:lnSpc>
                <a:spcPct val="90000"/>
              </a:lnSpc>
              <a:buFontTx/>
              <a:buAutoNum type="arabicPeriod"/>
            </a:pPr>
            <a:r>
              <a:rPr lang="el-GR" sz="2800"/>
              <a:t>Στόχοι.</a:t>
            </a:r>
          </a:p>
          <a:p>
            <a:pPr marL="609600" indent="-609600">
              <a:lnSpc>
                <a:spcPct val="90000"/>
              </a:lnSpc>
              <a:buFontTx/>
              <a:buAutoNum type="arabicPeriod"/>
            </a:pPr>
            <a:r>
              <a:rPr lang="el-GR" sz="2800"/>
              <a:t>Στρατηγική.</a:t>
            </a:r>
          </a:p>
          <a:p>
            <a:pPr marL="609600" indent="-609600">
              <a:lnSpc>
                <a:spcPct val="90000"/>
              </a:lnSpc>
              <a:buFontTx/>
              <a:buAutoNum type="arabicPeriod"/>
            </a:pPr>
            <a:r>
              <a:rPr lang="el-GR" sz="2800"/>
              <a:t>Προγραμματισμός</a:t>
            </a:r>
          </a:p>
          <a:p>
            <a:pPr marL="609600" indent="-609600">
              <a:lnSpc>
                <a:spcPct val="90000"/>
              </a:lnSpc>
              <a:buFontTx/>
              <a:buAutoNum type="arabicPeriod"/>
            </a:pPr>
            <a:r>
              <a:rPr lang="el-GR" sz="2800"/>
              <a:t>Οικονομική Ανάλυση Προγράμματος</a:t>
            </a:r>
          </a:p>
          <a:p>
            <a:pPr marL="609600" indent="-609600">
              <a:lnSpc>
                <a:spcPct val="90000"/>
              </a:lnSpc>
              <a:buFontTx/>
              <a:buAutoNum type="arabicPeriod"/>
            </a:pPr>
            <a:r>
              <a:rPr lang="el-GR" sz="2800"/>
              <a:t>Έλεγχος Απόδοσης.</a:t>
            </a:r>
          </a:p>
          <a:p>
            <a:pPr marL="609600" indent="-609600">
              <a:lnSpc>
                <a:spcPct val="90000"/>
              </a:lnSpc>
              <a:buFontTx/>
              <a:buAutoNum type="arabicPeriod"/>
            </a:pPr>
            <a:r>
              <a:rPr lang="el-GR" sz="2800"/>
              <a:t>Σχέδια «εκτάκτων αναγκών» και εναλλακτικές στρατηγικές.</a:t>
            </a:r>
          </a:p>
          <a:p>
            <a:pPr marL="609600" indent="-609600">
              <a:lnSpc>
                <a:spcPct val="90000"/>
              </a:lnSpc>
              <a:buFontTx/>
              <a:buNone/>
            </a:pPr>
            <a:endParaRPr lang="el-GR" sz="2800"/>
          </a:p>
          <a:p>
            <a:pPr marL="609600" indent="-609600">
              <a:lnSpc>
                <a:spcPct val="90000"/>
              </a:lnSpc>
              <a:buFontTx/>
              <a:buNone/>
            </a:pPr>
            <a:endParaRPr lang="el-GR" sz="2800"/>
          </a:p>
          <a:p>
            <a:pPr marL="609600" indent="-609600">
              <a:lnSpc>
                <a:spcPct val="90000"/>
              </a:lnSpc>
              <a:buFontTx/>
              <a:buNone/>
            </a:pPr>
            <a:endParaRPr lang="el-GR" sz="280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5 </a:t>
            </a:r>
            <a:r>
              <a:rPr lang="el-GR"/>
              <a:t>Δυνάμεις </a:t>
            </a:r>
            <a:r>
              <a:rPr lang="en-US"/>
              <a:t>Porter</a:t>
            </a:r>
            <a:endParaRPr lang="el-GR"/>
          </a:p>
        </p:txBody>
      </p:sp>
      <p:sp>
        <p:nvSpPr>
          <p:cNvPr id="108547" name="Rectangle 3"/>
          <p:cNvSpPr>
            <a:spLocks noGrp="1" noChangeArrowheads="1"/>
          </p:cNvSpPr>
          <p:nvPr>
            <p:ph type="body" idx="1"/>
          </p:nvPr>
        </p:nvSpPr>
        <p:spPr/>
        <p:txBody>
          <a:bodyPr/>
          <a:lstStyle/>
          <a:p>
            <a:pPr marL="609600" indent="-609600">
              <a:buFontTx/>
              <a:buAutoNum type="arabicPeriod"/>
            </a:pPr>
            <a:r>
              <a:rPr lang="el-GR"/>
              <a:t>Διαπραγματευτική δύναμη υπαρχόντων αγοραστών.</a:t>
            </a:r>
          </a:p>
          <a:p>
            <a:pPr marL="609600" indent="-609600">
              <a:buFontTx/>
              <a:buAutoNum type="arabicPeriod"/>
            </a:pPr>
            <a:r>
              <a:rPr lang="el-GR"/>
              <a:t>Διαπραγματευτική δύναμη υπαρχόντων προμηθευτών.</a:t>
            </a:r>
          </a:p>
          <a:p>
            <a:pPr marL="609600" indent="-609600">
              <a:buFontTx/>
              <a:buAutoNum type="arabicPeriod"/>
            </a:pPr>
            <a:r>
              <a:rPr lang="el-GR"/>
              <a:t>Απειλή από υποκατάστατα.</a:t>
            </a:r>
          </a:p>
          <a:p>
            <a:pPr marL="609600" indent="-609600">
              <a:buFontTx/>
              <a:buAutoNum type="arabicPeriod"/>
            </a:pPr>
            <a:r>
              <a:rPr lang="el-GR"/>
              <a:t>Απειλή Εισόδου νέων ανταγωνιστών.</a:t>
            </a:r>
          </a:p>
          <a:p>
            <a:pPr marL="609600" indent="-609600">
              <a:buFontTx/>
              <a:buAutoNum type="arabicPeriod"/>
            </a:pPr>
            <a:r>
              <a:rPr lang="el-GR"/>
              <a:t>Ένταση υπάρχοντος Ανταγωνισμού. </a:t>
            </a:r>
          </a:p>
          <a:p>
            <a:pPr marL="609600" indent="-609600">
              <a:buFontTx/>
              <a:buAutoNum type="arabicPeriod"/>
            </a:pPr>
            <a:endParaRPr lang="el-G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l-GR" b="1"/>
              <a:t>Ανάλυση Πελατών</a:t>
            </a:r>
          </a:p>
        </p:txBody>
      </p:sp>
      <p:sp>
        <p:nvSpPr>
          <p:cNvPr id="64515" name="Rectangle 3"/>
          <p:cNvSpPr>
            <a:spLocks noGrp="1" noChangeArrowheads="1"/>
          </p:cNvSpPr>
          <p:nvPr>
            <p:ph type="body" idx="1"/>
          </p:nvPr>
        </p:nvSpPr>
        <p:spPr>
          <a:xfrm>
            <a:off x="457200" y="1341438"/>
            <a:ext cx="8229600" cy="4784725"/>
          </a:xfrm>
        </p:spPr>
        <p:txBody>
          <a:bodyPr/>
          <a:lstStyle/>
          <a:p>
            <a:pPr marL="609600" indent="-609600">
              <a:buFontTx/>
              <a:buAutoNum type="arabicPeriod"/>
            </a:pPr>
            <a:r>
              <a:rPr lang="el-GR">
                <a:cs typeface="Arial" charset="0"/>
              </a:rPr>
              <a:t>Ποιος αγοράζει και ποιος χρησιμοποιεί το προϊόν;</a:t>
            </a:r>
          </a:p>
          <a:p>
            <a:pPr marL="609600" indent="-609600">
              <a:buFontTx/>
              <a:buAutoNum type="arabicPeriod"/>
            </a:pPr>
            <a:r>
              <a:rPr lang="el-GR">
                <a:cs typeface="Arial" charset="0"/>
              </a:rPr>
              <a:t>Τι αγοράζουν οι πελάτες;</a:t>
            </a:r>
          </a:p>
          <a:p>
            <a:pPr marL="609600" indent="-609600">
              <a:buFontTx/>
              <a:buAutoNum type="arabicPeriod"/>
            </a:pPr>
            <a:r>
              <a:rPr lang="el-GR">
                <a:cs typeface="Arial" charset="0"/>
              </a:rPr>
              <a:t>Που αγοράζουν;</a:t>
            </a:r>
          </a:p>
          <a:p>
            <a:pPr marL="609600" indent="-609600">
              <a:buFontTx/>
              <a:buAutoNum type="arabicPeriod"/>
            </a:pPr>
            <a:r>
              <a:rPr lang="el-GR">
                <a:cs typeface="Arial" charset="0"/>
              </a:rPr>
              <a:t>Πότε αγοράζουν;</a:t>
            </a:r>
          </a:p>
          <a:p>
            <a:pPr marL="609600" indent="-609600">
              <a:buFontTx/>
              <a:buAutoNum type="arabicPeriod"/>
            </a:pPr>
            <a:r>
              <a:rPr lang="el-GR">
                <a:cs typeface="Arial" charset="0"/>
              </a:rPr>
              <a:t>Πώς επιλέγουν ότι αγοράζουν;</a:t>
            </a:r>
          </a:p>
          <a:p>
            <a:pPr marL="609600" indent="-609600">
              <a:buFontTx/>
              <a:buAutoNum type="arabicPeriod"/>
            </a:pPr>
            <a:r>
              <a:rPr lang="el-GR">
                <a:cs typeface="Arial" charset="0"/>
              </a:rPr>
              <a:t>Γιατί προτιμούν αυτό που αγοράζουν;</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116013" y="188913"/>
            <a:ext cx="7772400" cy="1143000"/>
          </a:xfrm>
        </p:spPr>
        <p:txBody>
          <a:bodyPr/>
          <a:lstStyle/>
          <a:p>
            <a:r>
              <a:rPr lang="el-GR" sz="3600" b="1"/>
              <a:t>ΔΥΝΑΤΟΤΗΤΑ ΑΓΟΡΑΣ ΚΑΙ ΠΡΟΒΛΕΨΕΙΣ</a:t>
            </a:r>
          </a:p>
        </p:txBody>
      </p:sp>
      <p:sp>
        <p:nvSpPr>
          <p:cNvPr id="65539" name="Rectangle 3"/>
          <p:cNvSpPr>
            <a:spLocks noGrp="1" noChangeArrowheads="1"/>
          </p:cNvSpPr>
          <p:nvPr>
            <p:ph type="body" idx="1"/>
          </p:nvPr>
        </p:nvSpPr>
        <p:spPr>
          <a:xfrm>
            <a:off x="457200" y="1412875"/>
            <a:ext cx="8435975" cy="4713288"/>
          </a:xfrm>
        </p:spPr>
        <p:txBody>
          <a:bodyPr/>
          <a:lstStyle/>
          <a:p>
            <a:pPr algn="just">
              <a:buFontTx/>
              <a:buNone/>
            </a:pPr>
            <a:r>
              <a:rPr lang="el-GR" sz="2800" b="1"/>
              <a:t>Δυνατότητα αγοράς:</a:t>
            </a:r>
            <a:r>
              <a:rPr lang="el-GR" sz="2800"/>
              <a:t> οι μέγιστες δυνατές πωλήσεις που μπορούν να επιτευχθούν από όλους τους ανταγωνιστές, υπάρχοντες και μελλοντικούς, κάτω από «ιδανικές» συνθήκες.</a:t>
            </a:r>
          </a:p>
          <a:p>
            <a:pPr algn="just">
              <a:buFontTx/>
              <a:buNone/>
            </a:pPr>
            <a:r>
              <a:rPr lang="el-GR" sz="2800" b="1"/>
              <a:t>Πρόβλεψη Πωλήσεων: </a:t>
            </a:r>
            <a:r>
              <a:rPr lang="el-GR" sz="2800"/>
              <a:t>οι πωλήσεις που μπορούν να επιτευχθούν από μια εταιρεία κάτω από ορισμένες συνθήκες π.χ. εφαρμογή ενός δεδομένου ΜΚΤ </a:t>
            </a:r>
            <a:r>
              <a:rPr lang="en-US" sz="2800"/>
              <a:t>Plan.</a:t>
            </a:r>
          </a:p>
          <a:p>
            <a:pPr algn="just">
              <a:buFontTx/>
              <a:buNone/>
            </a:pPr>
            <a:r>
              <a:rPr lang="el-GR" sz="2800" b="1"/>
              <a:t>Στόχος Πωλήσεων: </a:t>
            </a:r>
            <a:r>
              <a:rPr lang="el-GR" sz="2800"/>
              <a:t>οι πωλήσεις που πρέπει να επιτευχθούν από το τμήμα πωλήσεων και για τις οποίες υπάρχουν διοικητικές δεσμεύσεις και κίνητρα.</a:t>
            </a:r>
            <a:endParaRPr lang="el-GR" sz="2800" b="1"/>
          </a:p>
          <a:p>
            <a:pPr algn="just">
              <a:buFontTx/>
              <a:buNone/>
            </a:pPr>
            <a:endParaRPr lang="el-GR" sz="280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16013" y="188913"/>
            <a:ext cx="7772400" cy="1143000"/>
          </a:xfrm>
        </p:spPr>
        <p:txBody>
          <a:bodyPr/>
          <a:lstStyle/>
          <a:p>
            <a:r>
              <a:rPr lang="el-GR" sz="3200" b="1"/>
              <a:t>ΕΣΩΤΕΡΙΚΗ ΛΟΓΙΚΗ ΠΡΟΓΡΑΜΜΑΤΟΣ ΜΚΤ</a:t>
            </a:r>
            <a:endParaRPr lang="el-GR" sz="4000" b="1"/>
          </a:p>
        </p:txBody>
      </p:sp>
      <p:sp>
        <p:nvSpPr>
          <p:cNvPr id="69635" name="Rectangle 3"/>
          <p:cNvSpPr>
            <a:spLocks noGrp="1" noChangeArrowheads="1"/>
          </p:cNvSpPr>
          <p:nvPr>
            <p:ph type="body" idx="1"/>
          </p:nvPr>
        </p:nvSpPr>
        <p:spPr>
          <a:xfrm>
            <a:off x="468313" y="1268413"/>
            <a:ext cx="8507412" cy="5257800"/>
          </a:xfrm>
        </p:spPr>
        <p:txBody>
          <a:bodyPr/>
          <a:lstStyle/>
          <a:p>
            <a:pPr algn="just">
              <a:lnSpc>
                <a:spcPct val="80000"/>
              </a:lnSpc>
              <a:buFontTx/>
              <a:buNone/>
            </a:pPr>
            <a:r>
              <a:rPr lang="el-GR" sz="2600" b="1"/>
              <a:t>ΣΤΡΑΤΗΓΙΚΕΣ ΠΡΟΪΟΝΤΟΣ:</a:t>
            </a:r>
            <a:r>
              <a:rPr lang="el-GR" sz="2600"/>
              <a:t> δημιουργία νέου προϊόντος, τροποποίηση υπάρχοντος, αλλαγή στάσεων για τη μάρκα, αλλαγή στάσεων για τη μάρκα των ανταγωνιστών, αλλαγή σχετικής σημασίας των χαρακτηριστικών των προϊόντων, εστίαση σε παραμελημένα χαρακτηριστικά, τροποποίηση καταναλωτικών προτιμήσεων.</a:t>
            </a:r>
          </a:p>
          <a:p>
            <a:pPr algn="just">
              <a:lnSpc>
                <a:spcPct val="80000"/>
              </a:lnSpc>
              <a:buFontTx/>
              <a:buNone/>
            </a:pPr>
            <a:r>
              <a:rPr lang="el-GR" sz="2600" b="1"/>
              <a:t>ΣΤΡΑΤΗΓΙΚΕΣ ΤΙΜΟΛΟΓΗΣΗΣ: </a:t>
            </a:r>
            <a:r>
              <a:rPr lang="el-GR" sz="2600"/>
              <a:t>Πολιτική διείσδυσης, Πολιτική ξαφρίσματος, Πολιτική διαφοροποίησης τιμών κτλ.</a:t>
            </a:r>
          </a:p>
          <a:p>
            <a:pPr algn="just">
              <a:lnSpc>
                <a:spcPct val="80000"/>
              </a:lnSpc>
              <a:buFontTx/>
              <a:buNone/>
            </a:pPr>
            <a:r>
              <a:rPr lang="el-GR" sz="2600" b="1"/>
              <a:t>ΣΤΡΑΤΗΓΙΚΕΣ ΕΠΙΚΟΙΝΩΝΙΑΣ: </a:t>
            </a:r>
            <a:r>
              <a:rPr lang="el-GR" sz="2600"/>
              <a:t>Δοκιμή της μάρκας, Προσέλκυση πελατών από τον ανταγωνισμό, Επαναλαμβανόμενες αγορές κτλ.</a:t>
            </a:r>
          </a:p>
          <a:p>
            <a:pPr algn="just">
              <a:lnSpc>
                <a:spcPct val="80000"/>
              </a:lnSpc>
              <a:buFontTx/>
              <a:buNone/>
            </a:pPr>
            <a:r>
              <a:rPr lang="el-GR" sz="2600" b="1"/>
              <a:t>ΣΤΡΑΤΗΓΙΚΕΣ ΔΙΑΝΟΜΗΣ:</a:t>
            </a:r>
            <a:r>
              <a:rPr lang="el-GR" sz="2600"/>
              <a:t> Τύπος καναλιών (π.χ. </a:t>
            </a:r>
            <a:r>
              <a:rPr lang="en-US" sz="2600"/>
              <a:t>franchise)</a:t>
            </a:r>
            <a:r>
              <a:rPr lang="el-GR" sz="2600"/>
              <a:t>, ένταση διανομής, σχηματοποίηση δικτύου (γενικός αντιπρόσωπος-αντιπρόσωπος περιοχής).</a:t>
            </a:r>
            <a:endParaRPr lang="el-GR" sz="2600" b="1"/>
          </a:p>
          <a:p>
            <a:pPr algn="just">
              <a:lnSpc>
                <a:spcPct val="80000"/>
              </a:lnSpc>
              <a:buFontTx/>
              <a:buNone/>
            </a:pPr>
            <a:endParaRPr lang="el-GR" sz="2600" b="1"/>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el-GR" sz="4000" b="1"/>
              <a:t>ΑΠΟΤΕΛΕΣΜΑΤΙΚΟΤΗΤΑ ΠΡΟΓΡΑΜΜΑΤΟΣ ΜΚΤ </a:t>
            </a:r>
          </a:p>
        </p:txBody>
      </p:sp>
      <p:sp>
        <p:nvSpPr>
          <p:cNvPr id="70659" name="Rectangle 3"/>
          <p:cNvSpPr>
            <a:spLocks noGrp="1" noChangeArrowheads="1"/>
          </p:cNvSpPr>
          <p:nvPr>
            <p:ph type="body" idx="1"/>
          </p:nvPr>
        </p:nvSpPr>
        <p:spPr>
          <a:xfrm>
            <a:off x="468313" y="1989138"/>
            <a:ext cx="8229600" cy="4713287"/>
          </a:xfrm>
        </p:spPr>
        <p:txBody>
          <a:bodyPr/>
          <a:lstStyle/>
          <a:p>
            <a:pPr marL="609600" indent="-609600">
              <a:buFontTx/>
              <a:buNone/>
            </a:pPr>
            <a:r>
              <a:rPr lang="el-GR" sz="3100"/>
              <a:t>Η επιτυχία ενός προγράμματος ΜΚΤ εξαρτάται από:</a:t>
            </a:r>
          </a:p>
          <a:p>
            <a:pPr marL="609600" indent="-609600"/>
            <a:r>
              <a:rPr lang="el-GR" sz="3100"/>
              <a:t>Την ποιότητα των ενεργειών.</a:t>
            </a:r>
          </a:p>
          <a:p>
            <a:pPr marL="609600" indent="-609600"/>
            <a:r>
              <a:rPr lang="el-GR" sz="3100"/>
              <a:t>Την οργανωτική δομή της επιχείρησης.</a:t>
            </a:r>
          </a:p>
          <a:p>
            <a:pPr marL="609600" indent="-609600"/>
            <a:r>
              <a:rPr lang="el-GR" sz="3100"/>
              <a:t>Τα συστήματα αμοιβών και λήψης αποφάσεων.</a:t>
            </a:r>
          </a:p>
          <a:p>
            <a:pPr marL="609600" indent="-609600"/>
            <a:r>
              <a:rPr lang="el-GR" sz="3100"/>
              <a:t>Το Ανθρώπινο Δυναμικό.</a:t>
            </a:r>
          </a:p>
          <a:p>
            <a:pPr marL="609600" indent="-609600"/>
            <a:r>
              <a:rPr lang="el-GR" sz="3100"/>
              <a:t>Διοικητικό κλίμα και εταιρική κουλτούρα.</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2 - Θέση περιεχομένου"/>
          <p:cNvSpPr>
            <a:spLocks noGrp="1"/>
          </p:cNvSpPr>
          <p:nvPr>
            <p:ph idx="1"/>
          </p:nvPr>
        </p:nvSpPr>
        <p:spPr/>
        <p:txBody>
          <a:bodyPr/>
          <a:lstStyle/>
          <a:p>
            <a:r>
              <a:rPr lang="el-GR" dirty="0" err="1" smtClean="0"/>
              <a:t>Μάλλιαρης</a:t>
            </a:r>
            <a:r>
              <a:rPr lang="el-GR" dirty="0" smtClean="0"/>
              <a:t>, Π. (2012), Εισαγωγή στο Μάρκετινγκ, Εκδόσεις </a:t>
            </a:r>
            <a:r>
              <a:rPr lang="el-GR" dirty="0" err="1" smtClean="0"/>
              <a:t>Σταμούλη</a:t>
            </a:r>
            <a:endParaRPr lang="el-GR" dirty="0" smtClean="0"/>
          </a:p>
          <a:p>
            <a:r>
              <a:rPr lang="el-GR" dirty="0" smtClean="0"/>
              <a:t> Κεχαγιάς, Ι. Σχεδιασμός Προγραμμάτων Μάρκετινγκ, ΕΑΠ, Τόμος Δ.</a:t>
            </a:r>
          </a:p>
          <a:p>
            <a:pPr>
              <a:buNone/>
            </a:pPr>
            <a:r>
              <a:rPr lang="el-GR" dirty="0" smtClean="0"/>
              <a:t/>
            </a:r>
            <a:br>
              <a:rPr lang="el-GR" dirty="0" smtClean="0"/>
            </a:br>
            <a:endParaRPr lang="el-GR"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smtClean="0">
                <a:latin typeface="+mj-lt"/>
              </a:rPr>
              <a:t>Copyright </a:t>
            </a:r>
            <a:r>
              <a:rPr lang="vi-VN" dirty="0" smtClean="0">
                <a:latin typeface="+mj-lt"/>
              </a:rPr>
              <a:t>Πανεπιστήμιο Πατρών, </a:t>
            </a:r>
            <a:r>
              <a:rPr lang="el-GR" dirty="0" smtClean="0">
                <a:latin typeface="+mj-lt"/>
              </a:rPr>
              <a:t>Ορφανίδης Φαίδων </a:t>
            </a:r>
            <a:r>
              <a:rPr lang="vi-VN" dirty="0" smtClean="0">
                <a:latin typeface="+mj-lt"/>
              </a:rPr>
              <a:t>2015. «</a:t>
            </a:r>
            <a:r>
              <a:rPr lang="el-GR" dirty="0" smtClean="0">
                <a:latin typeface="+mj-lt"/>
              </a:rPr>
              <a:t>Εισαγωγή στο Μάρκετινγκ» </a:t>
            </a:r>
            <a:r>
              <a:rPr lang="vi-VN" dirty="0" smtClean="0">
                <a:latin typeface="+mj-lt"/>
              </a:rPr>
              <a:t>Έκδοση: 1.0. Πάτρα 2015. Διαθέσιμο από τη δικτυακή διεύθυνση</a:t>
            </a:r>
            <a:r>
              <a:rPr lang="vi-VN" dirty="0" smtClean="0">
                <a:latin typeface="+mj-lt"/>
              </a:rPr>
              <a:t>:</a:t>
            </a:r>
            <a:endParaRPr lang="el-GR" smtClean="0">
              <a:latin typeface="+mj-lt"/>
            </a:endParaRPr>
          </a:p>
          <a:p>
            <a:pPr marL="0" indent="0">
              <a:buNone/>
            </a:pPr>
            <a:r>
              <a:rPr lang="vi-VN" smtClean="0">
                <a:latin typeface="+mj-lt"/>
              </a:rPr>
              <a:t>https</a:t>
            </a:r>
            <a:r>
              <a:rPr lang="vi-VN" smtClean="0">
                <a:latin typeface="+mj-lt"/>
              </a:rPr>
              <a:t>://eclass.upatras.gr/courses/BMA498/</a:t>
            </a:r>
            <a:endParaRPr lang="el-GR" dirty="0" smtClean="0">
              <a:latin typeface="+mj-lt"/>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208253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3806458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Σκοποί ενότητας</a:t>
            </a:r>
            <a:endParaRPr lang="el-GR" dirty="0"/>
          </a:p>
        </p:txBody>
      </p:sp>
      <p:sp>
        <p:nvSpPr>
          <p:cNvPr id="3" name="2 - Θέση περιεχομένου"/>
          <p:cNvSpPr>
            <a:spLocks noGrp="1"/>
          </p:cNvSpPr>
          <p:nvPr>
            <p:ph idx="1"/>
          </p:nvPr>
        </p:nvSpPr>
        <p:spPr/>
        <p:txBody>
          <a:bodyPr/>
          <a:lstStyle/>
          <a:p>
            <a:r>
              <a:rPr lang="el-GR" dirty="0" smtClean="0"/>
              <a:t>Στρατηγικός σχεδιασμός</a:t>
            </a:r>
          </a:p>
          <a:p>
            <a:r>
              <a:rPr lang="el-GR" dirty="0" smtClean="0"/>
              <a:t>Δημιουργία προγράμματος μάρκετινγκ</a:t>
            </a:r>
          </a:p>
          <a:p>
            <a:r>
              <a:rPr lang="el-GR" dirty="0" smtClean="0"/>
              <a:t>Χρησιμότητα και περιεχόμενο προγράμματος μάρκετινγκ</a:t>
            </a:r>
          </a:p>
          <a:p>
            <a:r>
              <a:rPr lang="el-GR" dirty="0" smtClean="0"/>
              <a:t>Δυνάμεις </a:t>
            </a:r>
            <a:r>
              <a:rPr lang="en-US" dirty="0" smtClean="0"/>
              <a:t>Porter</a:t>
            </a:r>
            <a:endParaRPr lang="el-GR" dirty="0" smtClean="0"/>
          </a:p>
          <a:p>
            <a:r>
              <a:rPr lang="el-GR" dirty="0" smtClean="0"/>
              <a:t>Εσωτερική λογική και αποτελεσματικότητα προγράμματος μάρκετινγκ</a:t>
            </a:r>
            <a:endParaRPr lang="en-US" dirty="0" smtClean="0"/>
          </a:p>
          <a:p>
            <a:endParaRPr lang="el-GR" dirty="0" smtClean="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7670" y="2357922"/>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623648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16013" y="404813"/>
            <a:ext cx="7772400" cy="1143000"/>
          </a:xfrm>
        </p:spPr>
        <p:txBody>
          <a:bodyPr/>
          <a:lstStyle/>
          <a:p>
            <a:pPr marL="838200" indent="-838200"/>
            <a:r>
              <a:rPr lang="el-GR" sz="4000" b="1"/>
              <a:t>ΣΤΡΑΤΗΓΙΚΟΣ ΣΧΕΔΙΑΣΜΟΣ</a:t>
            </a:r>
          </a:p>
        </p:txBody>
      </p:sp>
      <p:sp>
        <p:nvSpPr>
          <p:cNvPr id="5123" name="Rectangle 3"/>
          <p:cNvSpPr>
            <a:spLocks noGrp="1" noChangeArrowheads="1"/>
          </p:cNvSpPr>
          <p:nvPr>
            <p:ph type="body" idx="1"/>
          </p:nvPr>
        </p:nvSpPr>
        <p:spPr>
          <a:xfrm>
            <a:off x="468313" y="1628775"/>
            <a:ext cx="8229600" cy="4784725"/>
          </a:xfrm>
        </p:spPr>
        <p:txBody>
          <a:bodyPr/>
          <a:lstStyle/>
          <a:p>
            <a:pPr algn="just">
              <a:lnSpc>
                <a:spcPct val="90000"/>
              </a:lnSpc>
            </a:pPr>
            <a:r>
              <a:rPr lang="el-GR">
                <a:latin typeface="Arial" charset="0"/>
                <a:cs typeface="Arial" charset="0"/>
              </a:rPr>
              <a:t>Στρατηγική είναι το </a:t>
            </a:r>
            <a:r>
              <a:rPr lang="el-GR" b="1">
                <a:latin typeface="Arial" charset="0"/>
                <a:cs typeface="Arial" charset="0"/>
              </a:rPr>
              <a:t>«σχέδιο δράσης»</a:t>
            </a:r>
            <a:r>
              <a:rPr lang="el-GR">
                <a:latin typeface="Arial" charset="0"/>
                <a:cs typeface="Arial" charset="0"/>
              </a:rPr>
              <a:t> της επιχείρησης για να επιτύχει τους μακροχρόνιους αντικειμενικούς της στόχους.</a:t>
            </a:r>
          </a:p>
          <a:p>
            <a:pPr algn="just">
              <a:lnSpc>
                <a:spcPct val="90000"/>
              </a:lnSpc>
            </a:pPr>
            <a:r>
              <a:rPr lang="el-GR">
                <a:latin typeface="Arial" charset="0"/>
                <a:cs typeface="Arial" charset="0"/>
              </a:rPr>
              <a:t>Η Στρατηγική που επιλέγεται είναι συνάρτηση της </a:t>
            </a:r>
            <a:r>
              <a:rPr lang="el-GR" b="1">
                <a:latin typeface="Arial" charset="0"/>
                <a:cs typeface="Arial" charset="0"/>
              </a:rPr>
              <a:t>θέσης</a:t>
            </a:r>
            <a:r>
              <a:rPr lang="el-GR">
                <a:latin typeface="Arial" charset="0"/>
                <a:cs typeface="Arial" charset="0"/>
              </a:rPr>
              <a:t> της επιχείρησης στον χώρο που δραστηριοποιείται, των </a:t>
            </a:r>
            <a:r>
              <a:rPr lang="el-GR" b="1">
                <a:latin typeface="Arial" charset="0"/>
                <a:cs typeface="Arial" charset="0"/>
              </a:rPr>
              <a:t>στόχων</a:t>
            </a:r>
            <a:r>
              <a:rPr lang="el-GR">
                <a:latin typeface="Arial" charset="0"/>
                <a:cs typeface="Arial" charset="0"/>
              </a:rPr>
              <a:t> της, των </a:t>
            </a:r>
            <a:r>
              <a:rPr lang="el-GR" b="1">
                <a:latin typeface="Arial" charset="0"/>
                <a:cs typeface="Arial" charset="0"/>
              </a:rPr>
              <a:t>ευκαιριών</a:t>
            </a:r>
            <a:r>
              <a:rPr lang="el-GR">
                <a:latin typeface="Arial" charset="0"/>
                <a:cs typeface="Arial" charset="0"/>
              </a:rPr>
              <a:t> και των </a:t>
            </a:r>
            <a:r>
              <a:rPr lang="el-GR" b="1">
                <a:latin typeface="Arial" charset="0"/>
                <a:cs typeface="Arial" charset="0"/>
              </a:rPr>
              <a:t>πόρων</a:t>
            </a:r>
            <a:r>
              <a:rPr lang="el-GR">
                <a:latin typeface="Arial" charset="0"/>
                <a:cs typeface="Arial" charset="0"/>
              </a:rPr>
              <a:t> της.</a:t>
            </a:r>
          </a:p>
          <a:p>
            <a:pPr algn="just">
              <a:lnSpc>
                <a:spcPct val="90000"/>
              </a:lnSpc>
            </a:pPr>
            <a:r>
              <a:rPr lang="el-GR">
                <a:latin typeface="Arial" charset="0"/>
                <a:cs typeface="Arial" charset="0"/>
              </a:rPr>
              <a:t>Στρατηγική-Τακτικές ενέργειες.</a:t>
            </a:r>
          </a:p>
          <a:p>
            <a:pPr algn="just">
              <a:lnSpc>
                <a:spcPct val="90000"/>
              </a:lnSpc>
              <a:buFontTx/>
              <a:buNone/>
            </a:pPr>
            <a:endParaRPr lang="el-GR">
              <a:latin typeface="Arial" charset="0"/>
              <a:cs typeface="Arial" charset="0"/>
            </a:endParaRP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53517"/>
            <a:ext cx="726005" cy="7044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260350"/>
            <a:ext cx="8229600" cy="1143000"/>
          </a:xfrm>
        </p:spPr>
        <p:txBody>
          <a:bodyPr/>
          <a:lstStyle/>
          <a:p>
            <a:r>
              <a:rPr lang="el-GR" b="1"/>
              <a:t>Η ΣΤΡΑΤΗΓΙΚΗ ΑΦΟΡΑ:</a:t>
            </a:r>
          </a:p>
        </p:txBody>
      </p:sp>
      <p:sp>
        <p:nvSpPr>
          <p:cNvPr id="35843" name="Rectangle 3"/>
          <p:cNvSpPr>
            <a:spLocks noGrp="1" noChangeArrowheads="1"/>
          </p:cNvSpPr>
          <p:nvPr>
            <p:ph type="body" idx="1"/>
          </p:nvPr>
        </p:nvSpPr>
        <p:spPr>
          <a:xfrm>
            <a:off x="179388" y="1412875"/>
            <a:ext cx="8640762" cy="5289550"/>
          </a:xfrm>
        </p:spPr>
        <p:txBody>
          <a:bodyPr/>
          <a:lstStyle/>
          <a:p>
            <a:pPr algn="just">
              <a:lnSpc>
                <a:spcPct val="90000"/>
              </a:lnSpc>
            </a:pPr>
            <a:r>
              <a:rPr lang="el-GR" sz="2800">
                <a:cs typeface="Arial" charset="0"/>
              </a:rPr>
              <a:t>Τον προσδιορισμό της </a:t>
            </a:r>
            <a:r>
              <a:rPr lang="el-GR" sz="2800" b="1">
                <a:cs typeface="Arial" charset="0"/>
              </a:rPr>
              <a:t>αγοράς,</a:t>
            </a:r>
            <a:r>
              <a:rPr lang="el-GR" sz="2800">
                <a:cs typeface="Arial" charset="0"/>
              </a:rPr>
              <a:t> τις επιλογές </a:t>
            </a:r>
            <a:r>
              <a:rPr lang="el-GR" sz="2800" b="1">
                <a:cs typeface="Arial" charset="0"/>
              </a:rPr>
              <a:t>τμημάτων αγοράς</a:t>
            </a:r>
            <a:r>
              <a:rPr lang="el-GR" sz="2800">
                <a:cs typeface="Arial" charset="0"/>
              </a:rPr>
              <a:t>, τον βαθμό της </a:t>
            </a:r>
            <a:r>
              <a:rPr lang="el-GR" sz="2800" b="1">
                <a:cs typeface="Arial" charset="0"/>
              </a:rPr>
              <a:t>κάθετης ολοκλήρωσης.</a:t>
            </a:r>
          </a:p>
          <a:p>
            <a:pPr algn="just">
              <a:lnSpc>
                <a:spcPct val="90000"/>
              </a:lnSpc>
            </a:pPr>
            <a:r>
              <a:rPr lang="el-GR" sz="2800">
                <a:cs typeface="Arial" charset="0"/>
              </a:rPr>
              <a:t>Την επιλογή του </a:t>
            </a:r>
            <a:r>
              <a:rPr lang="el-GR" sz="2800" b="1">
                <a:cs typeface="Arial" charset="0"/>
              </a:rPr>
              <a:t>επιπέδου επενδύσεων</a:t>
            </a:r>
            <a:r>
              <a:rPr lang="el-GR" sz="2800">
                <a:cs typeface="Arial" charset="0"/>
              </a:rPr>
              <a:t> (ανάπτυξη ή διατήρηση θέσης, εκμετάλλευση της επιχείρησης χωρίς επενδύσεις, σταδιακή ρευστοποίηση, αποεπένδυση κτλ).</a:t>
            </a:r>
          </a:p>
          <a:p>
            <a:pPr algn="just">
              <a:lnSpc>
                <a:spcPct val="90000"/>
              </a:lnSpc>
            </a:pPr>
            <a:r>
              <a:rPr lang="el-GR" sz="2800">
                <a:cs typeface="Arial" charset="0"/>
              </a:rPr>
              <a:t>Τις στρατηγικές </a:t>
            </a:r>
            <a:r>
              <a:rPr lang="el-GR" sz="2800" b="1">
                <a:cs typeface="Arial" charset="0"/>
              </a:rPr>
              <a:t>επιμέρους λειτουργιών</a:t>
            </a:r>
            <a:r>
              <a:rPr lang="el-GR" sz="2800">
                <a:cs typeface="Arial" charset="0"/>
              </a:rPr>
              <a:t> (σειρά προϊόντων, τιμολόγηση, τοποθέτηση</a:t>
            </a:r>
            <a:r>
              <a:rPr lang="en-US" sz="2800">
                <a:cs typeface="Arial" charset="0"/>
              </a:rPr>
              <a:t>, </a:t>
            </a:r>
            <a:r>
              <a:rPr lang="el-GR" sz="2800">
                <a:cs typeface="Arial" charset="0"/>
              </a:rPr>
              <a:t>διανομή)</a:t>
            </a:r>
          </a:p>
          <a:p>
            <a:pPr algn="just">
              <a:lnSpc>
                <a:spcPct val="90000"/>
              </a:lnSpc>
            </a:pPr>
            <a:r>
              <a:rPr lang="el-GR" sz="2800">
                <a:cs typeface="Arial" charset="0"/>
              </a:rPr>
              <a:t>Τον προσδιορισμό ενός διατηρήσιμου </a:t>
            </a:r>
            <a:r>
              <a:rPr lang="el-GR" sz="2800" b="1">
                <a:cs typeface="Arial" charset="0"/>
              </a:rPr>
              <a:t>ανταγωνιστικού πλεονεκτήματος</a:t>
            </a:r>
            <a:r>
              <a:rPr lang="el-GR" sz="2800">
                <a:cs typeface="Arial" charset="0"/>
              </a:rPr>
              <a:t> (τεχνογνωσία, διείσδυση σε δίκτυα διανομής, δυνατές μάρκες). </a:t>
            </a:r>
          </a:p>
          <a:p>
            <a:pPr algn="just">
              <a:lnSpc>
                <a:spcPct val="90000"/>
              </a:lnSpc>
              <a:buFontTx/>
              <a:buNone/>
            </a:pPr>
            <a:endParaRPr lang="el-GR" sz="280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l-GR" sz="4000" b="1">
                <a:cs typeface="Arial" charset="0"/>
              </a:rPr>
              <a:t>Σύστημα δημιουργίας στρατηγικού προγράμματος</a:t>
            </a:r>
          </a:p>
        </p:txBody>
      </p:sp>
      <p:sp>
        <p:nvSpPr>
          <p:cNvPr id="32773" name="Rectangle 5"/>
          <p:cNvSpPr>
            <a:spLocks noGrp="1" noChangeArrowheads="1"/>
          </p:cNvSpPr>
          <p:nvPr>
            <p:ph type="body" idx="1"/>
          </p:nvPr>
        </p:nvSpPr>
        <p:spPr/>
        <p:txBody>
          <a:bodyPr/>
          <a:lstStyle/>
          <a:p>
            <a:r>
              <a:rPr lang="el-GR">
                <a:latin typeface="Arial" charset="0"/>
                <a:cs typeface="Arial" charset="0"/>
              </a:rPr>
              <a:t>Ανάλυση της κατάστασης</a:t>
            </a:r>
          </a:p>
          <a:p>
            <a:r>
              <a:rPr lang="el-GR">
                <a:latin typeface="Arial" charset="0"/>
                <a:cs typeface="Arial" charset="0"/>
              </a:rPr>
              <a:t>Στρατηγικοί στόχοι</a:t>
            </a:r>
          </a:p>
          <a:p>
            <a:r>
              <a:rPr lang="el-GR">
                <a:latin typeface="Arial" charset="0"/>
                <a:cs typeface="Arial" charset="0"/>
              </a:rPr>
              <a:t>Στρατηγικές</a:t>
            </a:r>
          </a:p>
          <a:p>
            <a:r>
              <a:rPr lang="el-GR">
                <a:latin typeface="Arial" charset="0"/>
                <a:cs typeface="Arial" charset="0"/>
              </a:rPr>
              <a:t>Στρατηγικό πρόγραμμα</a:t>
            </a:r>
          </a:p>
          <a:p>
            <a:r>
              <a:rPr lang="el-GR">
                <a:latin typeface="Arial" charset="0"/>
                <a:cs typeface="Arial" charset="0"/>
              </a:rPr>
              <a:t>Κατανομή πόρων</a:t>
            </a:r>
          </a:p>
          <a:p>
            <a:endParaRPr lang="el-GR">
              <a:latin typeface="Arial" charset="0"/>
              <a:cs typeface="Arial" charset="0"/>
            </a:endParaRPr>
          </a:p>
          <a:p>
            <a:endParaRPr lang="el-G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l-GR" sz="4000" b="1"/>
              <a:t>Στρατηγικός Σχεδιασμός και ΜΚΤ</a:t>
            </a:r>
          </a:p>
        </p:txBody>
      </p:sp>
      <p:sp>
        <p:nvSpPr>
          <p:cNvPr id="54275" name="Rectangle 3"/>
          <p:cNvSpPr>
            <a:spLocks noGrp="1" noChangeArrowheads="1"/>
          </p:cNvSpPr>
          <p:nvPr>
            <p:ph type="body" idx="1"/>
          </p:nvPr>
        </p:nvSpPr>
        <p:spPr/>
        <p:txBody>
          <a:bodyPr/>
          <a:lstStyle/>
          <a:p>
            <a:pPr marL="609600" indent="-609600" algn="just">
              <a:buFontTx/>
              <a:buAutoNum type="arabicPeriod"/>
            </a:pPr>
            <a:r>
              <a:rPr lang="el-GR" sz="2800"/>
              <a:t>Το ΜΚΤ δίνει τη δυνατότητα στην επιχείρηση να κατευθυνθεί σε επιλεγμένες αγορές που της ταιριάζουν καλύτερα και να διεκδικήσει με ένα αποτελεσματικό πρόγραμμα ΜΚΤ τις πιο κερδοφόρες θέσεις μέσα σε αυτές.</a:t>
            </a:r>
          </a:p>
          <a:p>
            <a:pPr marL="609600" indent="-609600" algn="just">
              <a:buFontTx/>
              <a:buAutoNum type="arabicPeriod"/>
            </a:pPr>
            <a:r>
              <a:rPr lang="el-GR" sz="2800"/>
              <a:t>Οι δραστηριότητες του ΜΚΤ και οι ανάλογες επενδύσεις σχεδιάζονται με στόχο την κατάληψη και διατήρηση αυτών των θέσεων απέναντι στον ανταγωνισμό.</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l-GR" sz="4000" b="1"/>
              <a:t>ΔΗΜΙΟΥΡΓΙΑ ΠΡΟΓΡΑΜΜΑΤΟΣ ΜΚΤ</a:t>
            </a:r>
          </a:p>
        </p:txBody>
      </p:sp>
      <p:sp>
        <p:nvSpPr>
          <p:cNvPr id="55299" name="Rectangle 3"/>
          <p:cNvSpPr>
            <a:spLocks noGrp="1" noChangeArrowheads="1"/>
          </p:cNvSpPr>
          <p:nvPr>
            <p:ph type="body" idx="1"/>
          </p:nvPr>
        </p:nvSpPr>
        <p:spPr/>
        <p:txBody>
          <a:bodyPr/>
          <a:lstStyle/>
          <a:p>
            <a:pPr algn="just">
              <a:lnSpc>
                <a:spcPct val="90000"/>
              </a:lnSpc>
              <a:buFontTx/>
              <a:buNone/>
            </a:pPr>
            <a:r>
              <a:rPr lang="el-GR" sz="2400"/>
              <a:t>Ο σχεδιασμός μάρκετινγκ είναι η διαδικασία με την οποία επιδιώκεται η συστηματική εκμετάλλευση των διαθέσιμων πόρων μάρκετινγκ (ανθρώπινους, οικονομικούς, τεχνογνωσία), προκειμένου να επιτευχθούν οι στόχοι μάρκετινγκ σε μια ορισμένη χρονική περίοδο.</a:t>
            </a:r>
          </a:p>
          <a:p>
            <a:pPr algn="just">
              <a:lnSpc>
                <a:spcPct val="90000"/>
              </a:lnSpc>
              <a:buFontTx/>
              <a:buNone/>
            </a:pPr>
            <a:r>
              <a:rPr lang="el-GR" sz="2400"/>
              <a:t>Το Πρόγραμμα ΜΚΤ είναι το έγγραφο, το οποίο περιλαμβάνει όλες τις κατευθύνσεις για τις ενέργειες μάρκετινγκ που πρόκειται να πραγματοποιηθούν στα πλαίσια ενός χρονοδιαγράμματος. Το πρόγραμμα ΜΚΤ αποτελεί ένα εργαλείο τακτικού σχεδιασμού για την επιχείρηση και συνδέεται άμεσα με την αποστολή και το όραμα της. </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l-GR" b="1"/>
              <a:t>Σχεδιασμός ΜΚΤ</a:t>
            </a:r>
          </a:p>
        </p:txBody>
      </p:sp>
      <p:sp>
        <p:nvSpPr>
          <p:cNvPr id="56323" name="Rectangle 3"/>
          <p:cNvSpPr>
            <a:spLocks noGrp="1" noChangeArrowheads="1"/>
          </p:cNvSpPr>
          <p:nvPr>
            <p:ph type="body" idx="1"/>
          </p:nvPr>
        </p:nvSpPr>
        <p:spPr/>
        <p:txBody>
          <a:bodyPr/>
          <a:lstStyle/>
          <a:p>
            <a:pPr algn="just">
              <a:lnSpc>
                <a:spcPct val="90000"/>
              </a:lnSpc>
              <a:buFontTx/>
              <a:buNone/>
            </a:pPr>
            <a:r>
              <a:rPr lang="el-GR"/>
              <a:t>	Έχοντας δεδομένους τους στόχους ΜΚΤ πρέπει να προσδιορισθούν με συστηματικό τρόπο οι εναλλακτικές προτάσεις, να επιλεγούν μια ή περισσότερες από αυτές, να προγραμματισθούν, να κοστολογηθούν, να αξιολογηθούν ως προς την δυνατότητα τους να διασφαλίσουν τα επιδιωκόμενα αποτελέσματα και να δρομολογηθεί η υλοποίηση τους. </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16013" y="0"/>
            <a:ext cx="7772400" cy="1143000"/>
          </a:xfrm>
        </p:spPr>
        <p:txBody>
          <a:bodyPr>
            <a:normAutofit fontScale="90000"/>
          </a:bodyPr>
          <a:lstStyle/>
          <a:p>
            <a:r>
              <a:rPr lang="el-GR" sz="4000" b="1"/>
              <a:t>Διαδικασία δημιουργίας Προγράμματος ΜΚΤ</a:t>
            </a:r>
          </a:p>
        </p:txBody>
      </p:sp>
      <p:sp>
        <p:nvSpPr>
          <p:cNvPr id="57347" name="Rectangle 3"/>
          <p:cNvSpPr>
            <a:spLocks noGrp="1" noChangeArrowheads="1"/>
          </p:cNvSpPr>
          <p:nvPr>
            <p:ph type="body" idx="1"/>
          </p:nvPr>
        </p:nvSpPr>
        <p:spPr>
          <a:xfrm>
            <a:off x="827584" y="1125538"/>
            <a:ext cx="8065591" cy="5732462"/>
          </a:xfrm>
        </p:spPr>
        <p:txBody>
          <a:bodyPr>
            <a:normAutofit lnSpcReduction="10000"/>
          </a:bodyPr>
          <a:lstStyle/>
          <a:p>
            <a:pPr marL="609600" indent="-609600">
              <a:lnSpc>
                <a:spcPct val="80000"/>
              </a:lnSpc>
              <a:buFontTx/>
              <a:buAutoNum type="arabicPeriod"/>
            </a:pPr>
            <a:r>
              <a:rPr lang="el-GR" sz="2600" dirty="0"/>
              <a:t>Εταιρική δήλωση αποστολής (ποιοτικής φύσης-περιγραφική).</a:t>
            </a:r>
          </a:p>
          <a:p>
            <a:pPr marL="609600" indent="-609600">
              <a:lnSpc>
                <a:spcPct val="80000"/>
              </a:lnSpc>
              <a:buFontTx/>
              <a:buAutoNum type="arabicPeriod"/>
            </a:pPr>
            <a:r>
              <a:rPr lang="el-GR" sz="2600" dirty="0"/>
              <a:t>Εταιρικοί στόχοι (</a:t>
            </a:r>
            <a:r>
              <a:rPr lang="el-GR" sz="2600" dirty="0" err="1"/>
              <a:t>ποσοτικοποιούν</a:t>
            </a:r>
            <a:r>
              <a:rPr lang="el-GR" sz="2600" dirty="0"/>
              <a:t> και κάνουν λειτουργική τη δήλωση αποστολής).</a:t>
            </a:r>
          </a:p>
          <a:p>
            <a:pPr marL="609600" indent="-609600">
              <a:lnSpc>
                <a:spcPct val="80000"/>
              </a:lnSpc>
              <a:buFontTx/>
              <a:buAutoNum type="arabicPeriod"/>
            </a:pPr>
            <a:r>
              <a:rPr lang="el-GR" sz="2600" dirty="0"/>
              <a:t>Λειτουργικοί στόχοι ανά κατηγορία (ποσοτικοί-μετρήσιμοι).</a:t>
            </a:r>
          </a:p>
          <a:p>
            <a:pPr marL="609600" indent="-609600">
              <a:lnSpc>
                <a:spcPct val="80000"/>
              </a:lnSpc>
              <a:buFontTx/>
              <a:buAutoNum type="arabicPeriod"/>
            </a:pPr>
            <a:r>
              <a:rPr lang="el-GR" sz="2600" dirty="0"/>
              <a:t>Δημιουργία Προγράμματος ΜΚΤ:</a:t>
            </a:r>
          </a:p>
          <a:p>
            <a:pPr marL="609600" indent="-609600">
              <a:lnSpc>
                <a:spcPct val="80000"/>
              </a:lnSpc>
              <a:buFontTx/>
              <a:buNone/>
            </a:pPr>
            <a:r>
              <a:rPr lang="el-GR" sz="2600" dirty="0"/>
              <a:t>  - Ανάλυση υπάρχουσας κατάστασης.</a:t>
            </a:r>
          </a:p>
          <a:p>
            <a:pPr marL="609600" indent="-609600">
              <a:lnSpc>
                <a:spcPct val="80000"/>
              </a:lnSpc>
              <a:buFontTx/>
              <a:buNone/>
            </a:pPr>
            <a:r>
              <a:rPr lang="el-GR" sz="2600" dirty="0"/>
              <a:t>  - Υποθέσεις.</a:t>
            </a:r>
          </a:p>
          <a:p>
            <a:pPr marL="609600" indent="-609600">
              <a:lnSpc>
                <a:spcPct val="80000"/>
              </a:lnSpc>
              <a:buFontTx/>
              <a:buNone/>
            </a:pPr>
            <a:r>
              <a:rPr lang="el-GR" sz="2600" dirty="0"/>
              <a:t>  - Προσδιορισμός Στρατηγικής και στόχων ΜΚΤ.</a:t>
            </a:r>
          </a:p>
          <a:p>
            <a:pPr marL="609600" indent="-609600">
              <a:lnSpc>
                <a:spcPct val="80000"/>
              </a:lnSpc>
              <a:buFontTx/>
              <a:buNone/>
            </a:pPr>
            <a:r>
              <a:rPr lang="el-GR" sz="2600" dirty="0"/>
              <a:t>  - Εκτίμηση αποτελέσματος.</a:t>
            </a:r>
          </a:p>
          <a:p>
            <a:pPr marL="609600" indent="-609600">
              <a:lnSpc>
                <a:spcPct val="80000"/>
              </a:lnSpc>
              <a:buFontTx/>
              <a:buNone/>
            </a:pPr>
            <a:r>
              <a:rPr lang="el-GR" sz="2600" dirty="0"/>
              <a:t>  - Προσδιορισμός εναλλακτικών προγραμμάτων και επιλογή ενός.</a:t>
            </a:r>
          </a:p>
          <a:p>
            <a:pPr marL="609600" indent="-609600">
              <a:lnSpc>
                <a:spcPct val="80000"/>
              </a:lnSpc>
              <a:buFontTx/>
              <a:buNone/>
            </a:pPr>
            <a:r>
              <a:rPr lang="el-GR" sz="2600" dirty="0"/>
              <a:t>  - Προϋπολογισμός – Κοστολόγηση Προγράμματος ΜΚΤ.</a:t>
            </a:r>
          </a:p>
          <a:p>
            <a:pPr marL="609600" indent="-609600">
              <a:lnSpc>
                <a:spcPct val="80000"/>
              </a:lnSpc>
              <a:buFontTx/>
              <a:buNone/>
            </a:pPr>
            <a:r>
              <a:rPr lang="el-GR" sz="2600" dirty="0"/>
              <a:t>  - Λεπτομερές Πρόγραμμα Εφαρμογής από τον πρώτο χρόνο.</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949</Words>
  <Application>Microsoft Office PowerPoint</Application>
  <PresentationFormat>Προβολή στην οθόνη (4:3)</PresentationFormat>
  <Paragraphs>118</Paragraphs>
  <Slides>20</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ΕΙΣΑΓΩΓΗ ΣΤΟ ΜΑΡΚΕΤΙΝΓΚ</vt:lpstr>
      <vt:lpstr>Σκοποί ενότητας</vt:lpstr>
      <vt:lpstr>ΣΤΡΑΤΗΓΙΚΟΣ ΣΧΕΔΙΑΣΜΟΣ</vt:lpstr>
      <vt:lpstr>Η ΣΤΡΑΤΗΓΙΚΗ ΑΦΟΡΑ:</vt:lpstr>
      <vt:lpstr>Σύστημα δημιουργίας στρατηγικού προγράμματος</vt:lpstr>
      <vt:lpstr>Στρατηγικός Σχεδιασμός και ΜΚΤ</vt:lpstr>
      <vt:lpstr>ΔΗΜΙΟΥΡΓΙΑ ΠΡΟΓΡΑΜΜΑΤΟΣ ΜΚΤ</vt:lpstr>
      <vt:lpstr>Σχεδιασμός ΜΚΤ</vt:lpstr>
      <vt:lpstr>Διαδικασία δημιουργίας Προγράμματος ΜΚΤ</vt:lpstr>
      <vt:lpstr>  Το Πρόγραμμα ΜΚΤ χρησιμεύει για να:</vt:lpstr>
      <vt:lpstr> ΠΕΡΙΕΧΟΜΕΝΟ ΠΡΟΓΡΑΜΜΑΤΟΣ ΜΚΤ </vt:lpstr>
      <vt:lpstr>5 Δυνάμεις Porter</vt:lpstr>
      <vt:lpstr>Ανάλυση Πελατών</vt:lpstr>
      <vt:lpstr>ΔΥΝΑΤΟΤΗΤΑ ΑΓΟΡΑΣ ΚΑΙ ΠΡΟΒΛΕΨΕΙΣ</vt:lpstr>
      <vt:lpstr>ΕΣΩΤΕΡΙΚΗ ΛΟΓΙΚΗ ΠΡΟΓΡΑΜΜΑΤΟΣ ΜΚΤ</vt:lpstr>
      <vt:lpstr>ΑΠΟΤΕΛΕΣΜΑΤΙΚΟΤΗΤΑ ΠΡΟΓΡΑΜΜΑΤΟΣ ΜΚΤ </vt:lpstr>
      <vt:lpstr>Βιβλιογραφία</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ΣΤΟ ΜΑΡΚΕΤΙΝΓΚ</dc:title>
  <dc:creator>elena</dc:creator>
  <cp:lastModifiedBy>elena</cp:lastModifiedBy>
  <cp:revision>4</cp:revision>
  <dcterms:created xsi:type="dcterms:W3CDTF">2015-09-04T08:32:16Z</dcterms:created>
  <dcterms:modified xsi:type="dcterms:W3CDTF">2015-09-20T13:49:43Z</dcterms:modified>
</cp:coreProperties>
</file>