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53"/>
  </p:notesMasterIdLst>
  <p:sldIdLst>
    <p:sldId id="256" r:id="rId5"/>
    <p:sldId id="258" r:id="rId6"/>
    <p:sldId id="259" r:id="rId7"/>
    <p:sldId id="260" r:id="rId8"/>
    <p:sldId id="306" r:id="rId9"/>
    <p:sldId id="305" r:id="rId10"/>
    <p:sldId id="307" r:id="rId11"/>
    <p:sldId id="304" r:id="rId12"/>
    <p:sldId id="309" r:id="rId13"/>
    <p:sldId id="310" r:id="rId14"/>
    <p:sldId id="261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4" r:id="rId23"/>
    <p:sldId id="275" r:id="rId24"/>
    <p:sldId id="276" r:id="rId25"/>
    <p:sldId id="281" r:id="rId26"/>
    <p:sldId id="271" r:id="rId27"/>
    <p:sldId id="272" r:id="rId28"/>
    <p:sldId id="273" r:id="rId29"/>
    <p:sldId id="311" r:id="rId30"/>
    <p:sldId id="277" r:id="rId31"/>
    <p:sldId id="278" r:id="rId32"/>
    <p:sldId id="279" r:id="rId33"/>
    <p:sldId id="280" r:id="rId34"/>
    <p:sldId id="284" r:id="rId35"/>
    <p:sldId id="285" r:id="rId36"/>
    <p:sldId id="286" r:id="rId37"/>
    <p:sldId id="287" r:id="rId38"/>
    <p:sldId id="295" r:id="rId39"/>
    <p:sldId id="288" r:id="rId40"/>
    <p:sldId id="293" r:id="rId41"/>
    <p:sldId id="294" r:id="rId42"/>
    <p:sldId id="298" r:id="rId43"/>
    <p:sldId id="299" r:id="rId44"/>
    <p:sldId id="300" r:id="rId45"/>
    <p:sldId id="289" r:id="rId46"/>
    <p:sldId id="291" r:id="rId47"/>
    <p:sldId id="292" r:id="rId48"/>
    <p:sldId id="301" r:id="rId49"/>
    <p:sldId id="302" r:id="rId50"/>
    <p:sldId id="303" r:id="rId51"/>
    <p:sldId id="290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3" autoAdjust="0"/>
    <p:restoredTop sz="94662" autoAdjust="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/>
    </p:cSldViewPr>
  </p:slideViewPr>
  <p:outlineViewPr>
    <p:cViewPr>
      <p:scale>
        <a:sx n="33" d="100"/>
        <a:sy n="33" d="100"/>
      </p:scale>
      <p:origin x="0" y="-3353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8F4739-DAE2-4C07-89EA-B79DF9E6420A}" type="datetimeFigureOut">
              <a:rPr lang="en-US" smtClean="0"/>
              <a:t>31-Jan-22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578A35-451D-4009-9947-C76AFB179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024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578A35-451D-4009-9947-C76AFB17922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259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5DA1E-1C2C-448A-B08C-1C544F9DAD33}" type="datetimeFigureOut">
              <a:rPr lang="en-US" smtClean="0"/>
              <a:t>31-Jan-22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D0B5C-33E3-4E73-A57B-3CD9089C7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689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5DA1E-1C2C-448A-B08C-1C544F9DAD33}" type="datetimeFigureOut">
              <a:rPr lang="en-US" smtClean="0"/>
              <a:t>31-Jan-22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D0B5C-33E3-4E73-A57B-3CD9089C7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653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5DA1E-1C2C-448A-B08C-1C544F9DAD33}" type="datetimeFigureOut">
              <a:rPr lang="en-US" smtClean="0"/>
              <a:t>31-Jan-22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D0B5C-33E3-4E73-A57B-3CD9089C7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2294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5DA1E-1C2C-448A-B08C-1C544F9DAD33}" type="datetimeFigureOut">
              <a:rPr lang="en-US" smtClean="0"/>
              <a:t>31-Jan-22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D0B5C-33E3-4E73-A57B-3CD9089C7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2602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5DA1E-1C2C-448A-B08C-1C544F9DAD33}" type="datetimeFigureOut">
              <a:rPr lang="en-US" smtClean="0"/>
              <a:t>31-Jan-22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D0B5C-33E3-4E73-A57B-3CD9089C7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021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5DA1E-1C2C-448A-B08C-1C544F9DAD33}" type="datetimeFigureOut">
              <a:rPr lang="en-US" smtClean="0"/>
              <a:t>31-Jan-22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D0B5C-33E3-4E73-A57B-3CD9089C7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0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5DA1E-1C2C-448A-B08C-1C544F9DAD33}" type="datetimeFigureOut">
              <a:rPr lang="en-US" smtClean="0"/>
              <a:t>31-Jan-22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D0B5C-33E3-4E73-A57B-3CD9089C7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89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5DA1E-1C2C-448A-B08C-1C544F9DAD33}" type="datetimeFigureOut">
              <a:rPr lang="en-US" smtClean="0"/>
              <a:t>31-Jan-22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D0B5C-33E3-4E73-A57B-3CD9089C7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0183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5DA1E-1C2C-448A-B08C-1C544F9DAD33}" type="datetimeFigureOut">
              <a:rPr lang="en-US" smtClean="0"/>
              <a:t>31-Jan-22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D0B5C-33E3-4E73-A57B-3CD9089C7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68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5DA1E-1C2C-448A-B08C-1C544F9DAD33}" type="datetimeFigureOut">
              <a:rPr lang="en-US" smtClean="0"/>
              <a:t>31-Jan-22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BE6D0B5C-33E3-4E73-A57B-3CD9089C7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052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5DA1E-1C2C-448A-B08C-1C544F9DAD33}" type="datetimeFigureOut">
              <a:rPr lang="en-US" smtClean="0"/>
              <a:t>31-Jan-22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D0B5C-33E3-4E73-A57B-3CD9089C7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01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5DA1E-1C2C-448A-B08C-1C544F9DAD33}" type="datetimeFigureOut">
              <a:rPr lang="en-US" smtClean="0"/>
              <a:t>31-Jan-22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D0B5C-33E3-4E73-A57B-3CD9089C7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54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5DA1E-1C2C-448A-B08C-1C544F9DAD33}" type="datetimeFigureOut">
              <a:rPr lang="en-US" smtClean="0"/>
              <a:t>31-Jan-22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D0B5C-33E3-4E73-A57B-3CD9089C7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76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5DA1E-1C2C-448A-B08C-1C544F9DAD33}" type="datetimeFigureOut">
              <a:rPr lang="en-US" smtClean="0"/>
              <a:t>31-Jan-22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D0B5C-33E3-4E73-A57B-3CD9089C7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430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5DA1E-1C2C-448A-B08C-1C544F9DAD33}" type="datetimeFigureOut">
              <a:rPr lang="en-US" smtClean="0"/>
              <a:t>31-Jan-22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D0B5C-33E3-4E73-A57B-3CD9089C7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349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5DA1E-1C2C-448A-B08C-1C544F9DAD33}" type="datetimeFigureOut">
              <a:rPr lang="en-US" smtClean="0"/>
              <a:t>31-Jan-22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D0B5C-33E3-4E73-A57B-3CD9089C7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33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5DA1E-1C2C-448A-B08C-1C544F9DAD33}" type="datetimeFigureOut">
              <a:rPr lang="en-US" smtClean="0"/>
              <a:t>31-Jan-22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D0B5C-33E3-4E73-A57B-3CD9089C7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171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B75DA1E-1C2C-448A-B08C-1C544F9DAD33}" type="datetimeFigureOut">
              <a:rPr lang="en-US" smtClean="0"/>
              <a:t>31-Jan-22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E6D0B5C-33E3-4E73-A57B-3CD9089C7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31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microsoft.com/office/2007/relationships/hdphoto" Target="../media/hdphoto3.wdp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e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7C43E-2553-4AAC-BF17-6C62FE480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7411" y="753035"/>
            <a:ext cx="8252013" cy="1526490"/>
          </a:xfrm>
        </p:spPr>
        <p:txBody>
          <a:bodyPr>
            <a:normAutofit fontScale="90000"/>
          </a:bodyPr>
          <a:lstStyle/>
          <a:p>
            <a:r>
              <a:rPr lang="el-GR" sz="4800" dirty="0"/>
              <a:t> Τμήμα Μηχανικών Περιβάλλοντος</a:t>
            </a:r>
            <a:br>
              <a:rPr lang="en-US" sz="4800" dirty="0"/>
            </a:br>
            <a:r>
              <a:rPr lang="el-GR" sz="4800" dirty="0"/>
              <a:t>Πανεπιστήμιο Πατρών</a:t>
            </a: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5372C4-1DE2-4CD9-8BA3-6B554F7F2C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4400" y="3265643"/>
            <a:ext cx="6987645" cy="1388534"/>
          </a:xfrm>
        </p:spPr>
        <p:txBody>
          <a:bodyPr/>
          <a:lstStyle/>
          <a:p>
            <a:r>
              <a:rPr lang="el-GR" dirty="0"/>
              <a:t>Εισαγωγή στον </a:t>
            </a:r>
            <a:r>
              <a:rPr lang="el-GR" dirty="0" err="1"/>
              <a:t>Προγραμματίσμο</a:t>
            </a:r>
            <a:endParaRPr lang="el-GR" dirty="0"/>
          </a:p>
          <a:p>
            <a:r>
              <a:rPr lang="el-GR" dirty="0"/>
              <a:t> Δημήτριος Λαδάκης </a:t>
            </a:r>
          </a:p>
          <a:p>
            <a:r>
              <a:rPr lang="en-US" dirty="0"/>
              <a:t>ladakisdimitris@gmail.com</a:t>
            </a:r>
          </a:p>
        </p:txBody>
      </p:sp>
    </p:spTree>
    <p:extLst>
      <p:ext uri="{BB962C8B-B14F-4D97-AF65-F5344CB8AC3E}">
        <p14:creationId xmlns:p14="http://schemas.microsoft.com/office/powerpoint/2010/main" val="2172663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3336871-0118-4F6E-8DBD-20AEFC62A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6306" y="1"/>
            <a:ext cx="445569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B85005-A862-4D7A-8B5E-1A3E95C3D18F}"/>
              </a:ext>
            </a:extLst>
          </p:cNvPr>
          <p:cNvSpPr txBox="1"/>
          <p:nvPr/>
        </p:nvSpPr>
        <p:spPr>
          <a:xfrm>
            <a:off x="9171392" y="1074392"/>
            <a:ext cx="2443433" cy="43779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ln w="3175" cmpd="sng">
                  <a:noFill/>
                </a:ln>
                <a:solidFill>
                  <a:srgbClr val="000000"/>
                </a:solidFill>
                <a:latin typeface="+mj-lt"/>
                <a:ea typeface="+mj-ea"/>
                <a:cs typeface="+mj-cs"/>
              </a:rPr>
              <a:t>Χειρισμός πινάκων</a:t>
            </a:r>
          </a:p>
        </p:txBody>
      </p:sp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F03CC8D0-33AF-417F-8454-1FDB6C22D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9032100" cy="6858000"/>
          </a:xfrm>
          <a:custGeom>
            <a:avLst/>
            <a:gdLst>
              <a:gd name="connsiteX0" fmla="*/ 7891921 w 9032100"/>
              <a:gd name="connsiteY0" fmla="*/ 1602751 h 6858000"/>
              <a:gd name="connsiteX1" fmla="*/ 9032100 w 9032100"/>
              <a:gd name="connsiteY1" fmla="*/ 0 h 6858000"/>
              <a:gd name="connsiteX2" fmla="*/ 7880182 w 9032100"/>
              <a:gd name="connsiteY2" fmla="*/ 0 h 6858000"/>
              <a:gd name="connsiteX3" fmla="*/ 7880182 w 9032100"/>
              <a:gd name="connsiteY3" fmla="*/ 1528762 h 6858000"/>
              <a:gd name="connsiteX4" fmla="*/ 7880182 w 9032100"/>
              <a:gd name="connsiteY4" fmla="*/ 6858000 h 6858000"/>
              <a:gd name="connsiteX5" fmla="*/ 8725712 w 9032100"/>
              <a:gd name="connsiteY5" fmla="*/ 6858000 h 6858000"/>
              <a:gd name="connsiteX6" fmla="*/ 7891921 w 9032100"/>
              <a:gd name="connsiteY6" fmla="*/ 1602751 h 6858000"/>
              <a:gd name="connsiteX7" fmla="*/ 7880182 w 9032100"/>
              <a:gd name="connsiteY7" fmla="*/ 1619252 h 6858000"/>
              <a:gd name="connsiteX8" fmla="*/ 0 w 9032100"/>
              <a:gd name="connsiteY8" fmla="*/ 6858000 h 6858000"/>
              <a:gd name="connsiteX9" fmla="*/ 7880181 w 9032100"/>
              <a:gd name="connsiteY9" fmla="*/ 6858000 h 6858000"/>
              <a:gd name="connsiteX10" fmla="*/ 7880181 w 9032100"/>
              <a:gd name="connsiteY10" fmla="*/ 0 h 6858000"/>
              <a:gd name="connsiteX11" fmla="*/ 0 w 9032100"/>
              <a:gd name="connsiteY1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032100" h="6858000">
                <a:moveTo>
                  <a:pt x="7891921" y="1602751"/>
                </a:moveTo>
                <a:lnTo>
                  <a:pt x="9032100" y="0"/>
                </a:lnTo>
                <a:lnTo>
                  <a:pt x="7880182" y="0"/>
                </a:lnTo>
                <a:lnTo>
                  <a:pt x="7880182" y="1528762"/>
                </a:lnTo>
                <a:close/>
                <a:moveTo>
                  <a:pt x="7880182" y="6858000"/>
                </a:moveTo>
                <a:lnTo>
                  <a:pt x="8725712" y="6858000"/>
                </a:lnTo>
                <a:lnTo>
                  <a:pt x="7891921" y="1602751"/>
                </a:lnTo>
                <a:lnTo>
                  <a:pt x="7880182" y="1619252"/>
                </a:lnTo>
                <a:close/>
                <a:moveTo>
                  <a:pt x="0" y="6858000"/>
                </a:moveTo>
                <a:lnTo>
                  <a:pt x="7880181" y="6858000"/>
                </a:lnTo>
                <a:lnTo>
                  <a:pt x="7880181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5A08A69-9EE1-4A9E-96B6-D769D87C2F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42667" y="0"/>
            <a:ext cx="2436813" cy="6858001"/>
            <a:chOff x="1320800" y="0"/>
            <a:chExt cx="2436813" cy="6858001"/>
          </a:xfrm>
        </p:grpSpPr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4E4F433A-15D2-423F-8739-13AEA4E47C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4021F900-DEF3-4537-92E5-C37ECB7AE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653620E7-B03C-48E2-8561-FCA918F8D0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108701B4-8FEE-43D1-9954-9C064D75C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99E0FE54-1668-4AD5-9242-892A6323B9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75498FE5-B57D-4FD9-81E0-4E1CB65C0E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grpSp>
        <p:nvGrpSpPr>
          <p:cNvPr id="5" name="Ομάδα 4">
            <a:extLst>
              <a:ext uri="{FF2B5EF4-FFF2-40B4-BE49-F238E27FC236}">
                <a16:creationId xmlns:a16="http://schemas.microsoft.com/office/drawing/2014/main" id="{DD7B6633-D170-46C5-914B-EBA71ADC1619}"/>
              </a:ext>
            </a:extLst>
          </p:cNvPr>
          <p:cNvGrpSpPr/>
          <p:nvPr/>
        </p:nvGrpSpPr>
        <p:grpSpPr>
          <a:xfrm>
            <a:off x="1360194" y="643468"/>
            <a:ext cx="5316066" cy="5239807"/>
            <a:chOff x="3495675" y="0"/>
            <a:chExt cx="5200650" cy="7042778"/>
          </a:xfrm>
        </p:grpSpPr>
        <p:pic>
          <p:nvPicPr>
            <p:cNvPr id="17" name="Εικόνα 16">
              <a:extLst>
                <a:ext uri="{FF2B5EF4-FFF2-40B4-BE49-F238E27FC236}">
                  <a16:creationId xmlns:a16="http://schemas.microsoft.com/office/drawing/2014/main" id="{E31C94CB-B8A5-4A12-B819-9273B8D49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95675" y="0"/>
              <a:ext cx="5200650" cy="5810250"/>
            </a:xfrm>
            <a:prstGeom prst="rect">
              <a:avLst/>
            </a:prstGeom>
          </p:spPr>
        </p:pic>
        <p:pic>
          <p:nvPicPr>
            <p:cNvPr id="3" name="Εικόνα 2">
              <a:extLst>
                <a:ext uri="{FF2B5EF4-FFF2-40B4-BE49-F238E27FC236}">
                  <a16:creationId xmlns:a16="http://schemas.microsoft.com/office/drawing/2014/main" id="{AE481726-7ED4-4D50-9EC2-E75AD8718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</a:blip>
            <a:stretch>
              <a:fillRect/>
            </a:stretch>
          </p:blipFill>
          <p:spPr>
            <a:xfrm>
              <a:off x="3495675" y="5555622"/>
              <a:ext cx="5200650" cy="1487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2013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616B3DC-C165-433D-9187-62DCC0E31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97E1BF84-9824-4B0E-98DF-F0F7181DD0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A85FA340-7392-4303-9707-A12F45A46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758A9051-2BD9-4868-8B84-344752FA2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58264C49-3539-4CBD-8F11-1106C8B87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DE862133-5C7E-4B32-9786-0B33BC51A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90925F6C-DF03-4707-9176-6049F049B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6073935-E043-4801-AF06-06093A914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368747-24B4-433B-B495-E27C0D37F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9491" y="802934"/>
            <a:ext cx="4404273" cy="116749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l-GR" sz="3200" b="1" dirty="0"/>
              <a:t>ΠΟΛΛΑΠΛΑΣΙΑΣΜΟΣ ΠΙΝΑΚΩΝ</a:t>
            </a:r>
            <a:endParaRPr lang="en-US" sz="3200" b="1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AC26FF4-D6F9-4A94-A837-D051A101ED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6714" y="-4763"/>
            <a:ext cx="5014912" cy="6862763"/>
            <a:chOff x="2928938" y="-4763"/>
            <a:chExt cx="5014912" cy="6862763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EFFE501B-F9EC-4229-99D6-F39E38A71B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B064C6A0-3DE4-4F4A-B650-78A628163E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3" name="Freeform 25">
              <a:extLst>
                <a:ext uri="{FF2B5EF4-FFF2-40B4-BE49-F238E27FC236}">
                  <a16:creationId xmlns:a16="http://schemas.microsoft.com/office/drawing/2014/main" id="{43CD3E83-3D0D-40EE-B1A2-9C989EBF2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4" name="Freeform 26">
              <a:extLst>
                <a:ext uri="{FF2B5EF4-FFF2-40B4-BE49-F238E27FC236}">
                  <a16:creationId xmlns:a16="http://schemas.microsoft.com/office/drawing/2014/main" id="{71553909-760D-4B98-96A4-F9F48339AF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1F006A6C-F843-49BC-AC84-89BD2AF58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62AEE6F3-16F4-4944-8459-4D5EEA341D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8" name="Rounded Rectangle 16">
            <a:extLst>
              <a:ext uri="{FF2B5EF4-FFF2-40B4-BE49-F238E27FC236}">
                <a16:creationId xmlns:a16="http://schemas.microsoft.com/office/drawing/2014/main" id="{8D6B9972-4A81-4223-9901-0E559A1D5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693" y="648931"/>
            <a:ext cx="6854433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4E09A7-F202-4D77-A00E-2C9C4E529F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22" t="29770" r="21825" b="7654"/>
          <a:stretch/>
        </p:blipFill>
        <p:spPr>
          <a:xfrm>
            <a:off x="886714" y="878409"/>
            <a:ext cx="6202778" cy="34890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7699F6-620F-4EE0-87CA-ACA00F16E2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3" t="37593" r="45795" b="44000"/>
          <a:stretch/>
        </p:blipFill>
        <p:spPr>
          <a:xfrm>
            <a:off x="904381" y="4472246"/>
            <a:ext cx="6442364" cy="114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088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616B3DC-C165-433D-9187-62DCC0E31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97E1BF84-9824-4B0E-98DF-F0F7181DD0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A85FA340-7392-4303-9707-A12F45A46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758A9051-2BD9-4868-8B84-344752FA2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58264C49-3539-4CBD-8F11-1106C8B87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DE862133-5C7E-4B32-9786-0B33BC51A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90925F6C-DF03-4707-9176-6049F049B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6073935-E043-4801-AF06-06093A914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368747-24B4-433B-B495-E27C0D37F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9491" y="802934"/>
            <a:ext cx="4404273" cy="116749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l-GR" sz="3200" b="1" dirty="0"/>
              <a:t>ΠΟΛΛΑΠΛΑΣΙΑΣΜΟΣ ΠΙΝΑΚΩΝ ΠΑΡΑΔΕΙΓΜΑ</a:t>
            </a:r>
            <a:endParaRPr lang="en-US" sz="3200" b="1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AC26FF4-D6F9-4A94-A837-D051A101ED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6714" y="-4763"/>
            <a:ext cx="5014912" cy="6862763"/>
            <a:chOff x="2928938" y="-4763"/>
            <a:chExt cx="5014912" cy="6862763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EFFE501B-F9EC-4229-99D6-F39E38A71B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B064C6A0-3DE4-4F4A-B650-78A628163E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3" name="Freeform 25">
              <a:extLst>
                <a:ext uri="{FF2B5EF4-FFF2-40B4-BE49-F238E27FC236}">
                  <a16:creationId xmlns:a16="http://schemas.microsoft.com/office/drawing/2014/main" id="{43CD3E83-3D0D-40EE-B1A2-9C989EBF2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4" name="Freeform 26">
              <a:extLst>
                <a:ext uri="{FF2B5EF4-FFF2-40B4-BE49-F238E27FC236}">
                  <a16:creationId xmlns:a16="http://schemas.microsoft.com/office/drawing/2014/main" id="{71553909-760D-4B98-96A4-F9F48339AF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1F006A6C-F843-49BC-AC84-89BD2AF58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62AEE6F3-16F4-4944-8459-4D5EEA341D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8" name="Rounded Rectangle 16">
            <a:extLst>
              <a:ext uri="{FF2B5EF4-FFF2-40B4-BE49-F238E27FC236}">
                <a16:creationId xmlns:a16="http://schemas.microsoft.com/office/drawing/2014/main" id="{8D6B9972-4A81-4223-9901-0E559A1D5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693" y="648931"/>
            <a:ext cx="6854433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0953E1-04CD-432A-9EC0-9E1ECD32DD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46" t="24567" r="26087" b="13915"/>
          <a:stretch/>
        </p:blipFill>
        <p:spPr>
          <a:xfrm>
            <a:off x="832151" y="993091"/>
            <a:ext cx="6250819" cy="423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43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616B3DC-C165-433D-9187-62DCC0E31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97E1BF84-9824-4B0E-98DF-F0F7181DD0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A85FA340-7392-4303-9707-A12F45A46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758A9051-2BD9-4868-8B84-344752FA2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58264C49-3539-4CBD-8F11-1106C8B87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DE862133-5C7E-4B32-9786-0B33BC51A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90925F6C-DF03-4707-9176-6049F049B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6073935-E043-4801-AF06-06093A914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AC26FF4-D6F9-4A94-A837-D051A101ED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6714" y="-4763"/>
            <a:ext cx="5014912" cy="6862763"/>
            <a:chOff x="2928938" y="-4763"/>
            <a:chExt cx="5014912" cy="6862763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EFFE501B-F9EC-4229-99D6-F39E38A71B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B064C6A0-3DE4-4F4A-B650-78A628163E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3" name="Freeform 25">
              <a:extLst>
                <a:ext uri="{FF2B5EF4-FFF2-40B4-BE49-F238E27FC236}">
                  <a16:creationId xmlns:a16="http://schemas.microsoft.com/office/drawing/2014/main" id="{43CD3E83-3D0D-40EE-B1A2-9C989EBF2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4" name="Freeform 26">
              <a:extLst>
                <a:ext uri="{FF2B5EF4-FFF2-40B4-BE49-F238E27FC236}">
                  <a16:creationId xmlns:a16="http://schemas.microsoft.com/office/drawing/2014/main" id="{71553909-760D-4B98-96A4-F9F48339AF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1F006A6C-F843-49BC-AC84-89BD2AF58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62AEE6F3-16F4-4944-8459-4D5EEA341D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8" name="Rounded Rectangle 16">
            <a:extLst>
              <a:ext uri="{FF2B5EF4-FFF2-40B4-BE49-F238E27FC236}">
                <a16:creationId xmlns:a16="http://schemas.microsoft.com/office/drawing/2014/main" id="{8D6B9972-4A81-4223-9901-0E559A1D5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693" y="648931"/>
            <a:ext cx="6854433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172EA9-0B72-4C63-9B29-AF53C9A5BF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74" t="30725" r="26435" b="21855"/>
          <a:stretch/>
        </p:blipFill>
        <p:spPr>
          <a:xfrm>
            <a:off x="977550" y="1540588"/>
            <a:ext cx="6202778" cy="3489062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6915CD88-A3A5-4201-A802-F46B1F081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7946" y="755817"/>
            <a:ext cx="3964394" cy="126172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l-GR" dirty="0"/>
              <a:t>Αντίστροφος ενός πίνακα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117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616B3DC-C165-433D-9187-62DCC0E31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97E1BF84-9824-4B0E-98DF-F0F7181DD0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A85FA340-7392-4303-9707-A12F45A46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758A9051-2BD9-4868-8B84-344752FA2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58264C49-3539-4CBD-8F11-1106C8B87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DE862133-5C7E-4B32-9786-0B33BC51A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90925F6C-DF03-4707-9176-6049F049B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6073935-E043-4801-AF06-06093A914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AC26FF4-D6F9-4A94-A837-D051A101ED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6714" y="-4763"/>
            <a:ext cx="5014912" cy="6862763"/>
            <a:chOff x="2928938" y="-4763"/>
            <a:chExt cx="5014912" cy="6862763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EFFE501B-F9EC-4229-99D6-F39E38A71B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B064C6A0-3DE4-4F4A-B650-78A628163E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3" name="Freeform 25">
              <a:extLst>
                <a:ext uri="{FF2B5EF4-FFF2-40B4-BE49-F238E27FC236}">
                  <a16:creationId xmlns:a16="http://schemas.microsoft.com/office/drawing/2014/main" id="{43CD3E83-3D0D-40EE-B1A2-9C989EBF2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4" name="Freeform 26">
              <a:extLst>
                <a:ext uri="{FF2B5EF4-FFF2-40B4-BE49-F238E27FC236}">
                  <a16:creationId xmlns:a16="http://schemas.microsoft.com/office/drawing/2014/main" id="{71553909-760D-4B98-96A4-F9F48339AF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1F006A6C-F843-49BC-AC84-89BD2AF58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62AEE6F3-16F4-4944-8459-4D5EEA341D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8" name="Rounded Rectangle 16">
            <a:extLst>
              <a:ext uri="{FF2B5EF4-FFF2-40B4-BE49-F238E27FC236}">
                <a16:creationId xmlns:a16="http://schemas.microsoft.com/office/drawing/2014/main" id="{8D6B9972-4A81-4223-9901-0E559A1D5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693" y="648931"/>
            <a:ext cx="6854433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5D2F00-4F7B-4F67-AD4E-04AD1AFE49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96" t="25871" r="32048" b="12978"/>
          <a:stretch/>
        </p:blipFill>
        <p:spPr>
          <a:xfrm>
            <a:off x="727292" y="977105"/>
            <a:ext cx="6684669" cy="4494782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BF703888-5BB0-4818-995F-263AF889D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4557" y="732630"/>
            <a:ext cx="3959682" cy="130810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l-GR" dirty="0"/>
              <a:t>Αντίστροφος ενός πίνακα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713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616B3DC-C165-433D-9187-62DCC0E31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97E1BF84-9824-4B0E-98DF-F0F7181DD0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A85FA340-7392-4303-9707-A12F45A46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758A9051-2BD9-4868-8B84-344752FA2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58264C49-3539-4CBD-8F11-1106C8B87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DE862133-5C7E-4B32-9786-0B33BC51A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90925F6C-DF03-4707-9176-6049F049B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6073935-E043-4801-AF06-06093A914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C0193-4CAF-4F86-8790-ED4EB3C2B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0922" y="871951"/>
            <a:ext cx="3461281" cy="14195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l-GR" dirty="0"/>
              <a:t>Αντίστροφος ενός πίνακα</a:t>
            </a:r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AC26FF4-D6F9-4A94-A837-D051A101ED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6714" y="-4763"/>
            <a:ext cx="5014912" cy="6862763"/>
            <a:chOff x="2928938" y="-4763"/>
            <a:chExt cx="5014912" cy="6862763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EFFE501B-F9EC-4229-99D6-F39E38A71B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B064C6A0-3DE4-4F4A-B650-78A628163E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3" name="Freeform 25">
              <a:extLst>
                <a:ext uri="{FF2B5EF4-FFF2-40B4-BE49-F238E27FC236}">
                  <a16:creationId xmlns:a16="http://schemas.microsoft.com/office/drawing/2014/main" id="{43CD3E83-3D0D-40EE-B1A2-9C989EBF2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4" name="Freeform 26">
              <a:extLst>
                <a:ext uri="{FF2B5EF4-FFF2-40B4-BE49-F238E27FC236}">
                  <a16:creationId xmlns:a16="http://schemas.microsoft.com/office/drawing/2014/main" id="{71553909-760D-4B98-96A4-F9F48339AF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1F006A6C-F843-49BC-AC84-89BD2AF58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62AEE6F3-16F4-4944-8459-4D5EEA341D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8" name="Rounded Rectangle 16">
            <a:extLst>
              <a:ext uri="{FF2B5EF4-FFF2-40B4-BE49-F238E27FC236}">
                <a16:creationId xmlns:a16="http://schemas.microsoft.com/office/drawing/2014/main" id="{8D6B9972-4A81-4223-9901-0E559A1D5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693" y="648931"/>
            <a:ext cx="6854433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D3FB95-E507-484F-8DC8-9CF22118C3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93" t="28298" r="31609" b="15847"/>
          <a:stretch/>
        </p:blipFill>
        <p:spPr>
          <a:xfrm>
            <a:off x="1324864" y="1098802"/>
            <a:ext cx="5409069" cy="443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225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616B3DC-C165-433D-9187-62DCC0E31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97E1BF84-9824-4B0E-98DF-F0F7181DD0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A85FA340-7392-4303-9707-A12F45A46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758A9051-2BD9-4868-8B84-344752FA2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58264C49-3539-4CBD-8F11-1106C8B87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DE862133-5C7E-4B32-9786-0B33BC51A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90925F6C-DF03-4707-9176-6049F049B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C686317-9C96-4A02-88CE-7319FF590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24C5A5-BA26-4DAC-8B3D-C736DB7C0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0647" y="697640"/>
            <a:ext cx="3836175" cy="208048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l-GR" dirty="0"/>
              <a:t>Αντίστροφος ενός πίνακα</a:t>
            </a:r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0E25B5C-98A3-47D8-A4D7-10C2E1758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6714" y="-4763"/>
            <a:ext cx="5014912" cy="6862763"/>
            <a:chOff x="2928938" y="-4763"/>
            <a:chExt cx="5014912" cy="6862763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FECB3374-15F5-40C2-95B4-0FCF10849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E762314F-F556-4403-BAA1-AF8A3BED3E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3" name="Freeform 25">
              <a:extLst>
                <a:ext uri="{FF2B5EF4-FFF2-40B4-BE49-F238E27FC236}">
                  <a16:creationId xmlns:a16="http://schemas.microsoft.com/office/drawing/2014/main" id="{02EDEF56-2F86-4867-986A-5AFB8EC078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4" name="Freeform 26">
              <a:extLst>
                <a:ext uri="{FF2B5EF4-FFF2-40B4-BE49-F238E27FC236}">
                  <a16:creationId xmlns:a16="http://schemas.microsoft.com/office/drawing/2014/main" id="{51BE63E6-C24A-43FA-93F5-475F550ABE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9639DAAA-46FE-401C-BB78-B7A9AF33C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D5EFBD2C-94D5-43D0-B2FE-E390BD3F34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8" name="Rounded Rectangle 16">
            <a:extLst>
              <a:ext uri="{FF2B5EF4-FFF2-40B4-BE49-F238E27FC236}">
                <a16:creationId xmlns:a16="http://schemas.microsoft.com/office/drawing/2014/main" id="{EB9A9756-A5DB-460E-A867-A2AE77834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693" y="648931"/>
            <a:ext cx="5419641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A10E99-4526-4155-B35A-BF1DD2AC54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326" t="18413" r="31745" b="17813"/>
          <a:stretch/>
        </p:blipFill>
        <p:spPr>
          <a:xfrm>
            <a:off x="886714" y="788623"/>
            <a:ext cx="5014912" cy="36685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F1CC7B-1D0C-458A-8A9D-AB402CB768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16" t="53545" r="37021" b="27126"/>
          <a:stretch/>
        </p:blipFill>
        <p:spPr>
          <a:xfrm>
            <a:off x="1063625" y="4380991"/>
            <a:ext cx="4576762" cy="13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06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C616B3DC-C165-433D-9187-62DCC0E31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57" name="Freeform 6">
              <a:extLst>
                <a:ext uri="{FF2B5EF4-FFF2-40B4-BE49-F238E27FC236}">
                  <a16:creationId xmlns:a16="http://schemas.microsoft.com/office/drawing/2014/main" id="{97E1BF84-9824-4B0E-98DF-F0F7181DD0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58" name="Freeform 7">
              <a:extLst>
                <a:ext uri="{FF2B5EF4-FFF2-40B4-BE49-F238E27FC236}">
                  <a16:creationId xmlns:a16="http://schemas.microsoft.com/office/drawing/2014/main" id="{A85FA340-7392-4303-9707-A12F45A46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59" name="Freeform 9">
              <a:extLst>
                <a:ext uri="{FF2B5EF4-FFF2-40B4-BE49-F238E27FC236}">
                  <a16:creationId xmlns:a16="http://schemas.microsoft.com/office/drawing/2014/main" id="{758A9051-2BD9-4868-8B84-344752FA2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60" name="Freeform 10">
              <a:extLst>
                <a:ext uri="{FF2B5EF4-FFF2-40B4-BE49-F238E27FC236}">
                  <a16:creationId xmlns:a16="http://schemas.microsoft.com/office/drawing/2014/main" id="{58264C49-3539-4CBD-8F11-1106C8B87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61" name="Freeform 11">
              <a:extLst>
                <a:ext uri="{FF2B5EF4-FFF2-40B4-BE49-F238E27FC236}">
                  <a16:creationId xmlns:a16="http://schemas.microsoft.com/office/drawing/2014/main" id="{DE862133-5C7E-4B32-9786-0B33BC51A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62" name="Freeform 12">
              <a:extLst>
                <a:ext uri="{FF2B5EF4-FFF2-40B4-BE49-F238E27FC236}">
                  <a16:creationId xmlns:a16="http://schemas.microsoft.com/office/drawing/2014/main" id="{90925F6C-DF03-4707-9176-6049F049B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6C686317-9C96-4A02-88CE-7319FF590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4F6F18-698F-4111-84A4-5C4D3E785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728766"/>
            <a:ext cx="5835862" cy="204935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just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l-GR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</a:t>
            </a: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ΠΑΡΑΔΕΙΓΜΑ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Να βρεθεί από τη βιβλιογραφία βιοχημική αντίδραση η οποία να περιέχει τουλάχιστον 6 ενώσεις (αντιδρώντα και προϊόντα) και 4 στοιχεία (C,H,O,N). Στη συνέχεια να προσδιοριστούν οι </a:t>
            </a:r>
            <a:r>
              <a:rPr lang="el-GR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στοιχειομετρικοί</a:t>
            </a: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συντελεστές της αντίδρασης με τη βοήθεια του </a:t>
            </a:r>
            <a:r>
              <a:rPr lang="el-GR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Matlab</a:t>
            </a: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0E25B5C-98A3-47D8-A4D7-10C2E1758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6714" y="-4763"/>
            <a:ext cx="5014912" cy="6862763"/>
            <a:chOff x="2928938" y="-4763"/>
            <a:chExt cx="5014912" cy="6862763"/>
          </a:xfrm>
        </p:grpSpPr>
        <p:sp>
          <p:nvSpPr>
            <p:cNvPr id="67" name="Freeform 6">
              <a:extLst>
                <a:ext uri="{FF2B5EF4-FFF2-40B4-BE49-F238E27FC236}">
                  <a16:creationId xmlns:a16="http://schemas.microsoft.com/office/drawing/2014/main" id="{FECB3374-15F5-40C2-95B4-0FCF10849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68" name="Freeform 7">
              <a:extLst>
                <a:ext uri="{FF2B5EF4-FFF2-40B4-BE49-F238E27FC236}">
                  <a16:creationId xmlns:a16="http://schemas.microsoft.com/office/drawing/2014/main" id="{E762314F-F556-4403-BAA1-AF8A3BED3E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69" name="Freeform 25">
              <a:extLst>
                <a:ext uri="{FF2B5EF4-FFF2-40B4-BE49-F238E27FC236}">
                  <a16:creationId xmlns:a16="http://schemas.microsoft.com/office/drawing/2014/main" id="{02EDEF56-2F86-4867-986A-5AFB8EC078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70" name="Freeform 26">
              <a:extLst>
                <a:ext uri="{FF2B5EF4-FFF2-40B4-BE49-F238E27FC236}">
                  <a16:creationId xmlns:a16="http://schemas.microsoft.com/office/drawing/2014/main" id="{51BE63E6-C24A-43FA-93F5-475F550ABE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71" name="Freeform 27">
              <a:extLst>
                <a:ext uri="{FF2B5EF4-FFF2-40B4-BE49-F238E27FC236}">
                  <a16:creationId xmlns:a16="http://schemas.microsoft.com/office/drawing/2014/main" id="{9639DAAA-46FE-401C-BB78-B7A9AF33C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72" name="Freeform 28">
              <a:extLst>
                <a:ext uri="{FF2B5EF4-FFF2-40B4-BE49-F238E27FC236}">
                  <a16:creationId xmlns:a16="http://schemas.microsoft.com/office/drawing/2014/main" id="{D5EFBD2C-94D5-43D0-B2FE-E390BD3F34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74" name="Rounded Rectangle 16">
            <a:extLst>
              <a:ext uri="{FF2B5EF4-FFF2-40B4-BE49-F238E27FC236}">
                <a16:creationId xmlns:a16="http://schemas.microsoft.com/office/drawing/2014/main" id="{EB9A9756-A5DB-460E-A867-A2AE77834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693" y="648931"/>
            <a:ext cx="5419641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34B9E8-5834-4F03-B86A-FBF416CF61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4" t="17561" r="3439" b="2123"/>
          <a:stretch/>
        </p:blipFill>
        <p:spPr>
          <a:xfrm>
            <a:off x="756779" y="735196"/>
            <a:ext cx="5231536" cy="4948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35C764-EE95-440D-A593-9F747DDB3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334" y="4333201"/>
            <a:ext cx="5913397" cy="124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6234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9">
            <a:extLst>
              <a:ext uri="{FF2B5EF4-FFF2-40B4-BE49-F238E27FC236}">
                <a16:creationId xmlns:a16="http://schemas.microsoft.com/office/drawing/2014/main" id="{C616B3DC-C165-433D-9187-62DCC0E31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97E1BF84-9824-4B0E-98DF-F0F7181DD0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A85FA340-7392-4303-9707-A12F45A46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758A9051-2BD9-4868-8B84-344752FA2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58264C49-3539-4CBD-8F11-1106C8B87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DE862133-5C7E-4B32-9786-0B33BC51A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90925F6C-DF03-4707-9176-6049F049B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31" name="Rectangle 17">
            <a:extLst>
              <a:ext uri="{FF2B5EF4-FFF2-40B4-BE49-F238E27FC236}">
                <a16:creationId xmlns:a16="http://schemas.microsoft.com/office/drawing/2014/main" id="{A6073935-E043-4801-AF06-06093A914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A07B51-999D-431F-87BF-820F26102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7348" y="648931"/>
            <a:ext cx="3845676" cy="133989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l-GR" sz="3600" dirty="0"/>
              <a:t>1</a:t>
            </a:r>
            <a:r>
              <a:rPr lang="el-GR" sz="3600" baseline="30000" dirty="0"/>
              <a:t>ο</a:t>
            </a:r>
            <a:r>
              <a:rPr lang="el-GR" sz="3600" dirty="0"/>
              <a:t> ΠΑΡΑΔΕΙΓΜΑ</a:t>
            </a:r>
            <a:br>
              <a:rPr lang="en-US" sz="3600" dirty="0"/>
            </a:br>
            <a:r>
              <a:rPr lang="el-GR" sz="3600" dirty="0"/>
              <a:t>Λύση</a:t>
            </a:r>
            <a:endParaRPr lang="en-US" sz="3600" dirty="0"/>
          </a:p>
        </p:txBody>
      </p:sp>
      <p:grpSp>
        <p:nvGrpSpPr>
          <p:cNvPr id="32" name="Group 19">
            <a:extLst>
              <a:ext uri="{FF2B5EF4-FFF2-40B4-BE49-F238E27FC236}">
                <a16:creationId xmlns:a16="http://schemas.microsoft.com/office/drawing/2014/main" id="{8AC26FF4-D6F9-4A94-A837-D051A101ED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6714" y="-4763"/>
            <a:ext cx="5014912" cy="6862763"/>
            <a:chOff x="2928938" y="-4763"/>
            <a:chExt cx="5014912" cy="6862763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EFFE501B-F9EC-4229-99D6-F39E38A71B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B064C6A0-3DE4-4F4A-B650-78A628163E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3" name="Freeform 25">
              <a:extLst>
                <a:ext uri="{FF2B5EF4-FFF2-40B4-BE49-F238E27FC236}">
                  <a16:creationId xmlns:a16="http://schemas.microsoft.com/office/drawing/2014/main" id="{43CD3E83-3D0D-40EE-B1A2-9C989EBF2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4" name="Freeform 26">
              <a:extLst>
                <a:ext uri="{FF2B5EF4-FFF2-40B4-BE49-F238E27FC236}">
                  <a16:creationId xmlns:a16="http://schemas.microsoft.com/office/drawing/2014/main" id="{71553909-760D-4B98-96A4-F9F48339AF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1F006A6C-F843-49BC-AC84-89BD2AF58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62AEE6F3-16F4-4944-8459-4D5EEA341D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33" name="Rounded Rectangle 16">
            <a:extLst>
              <a:ext uri="{FF2B5EF4-FFF2-40B4-BE49-F238E27FC236}">
                <a16:creationId xmlns:a16="http://schemas.microsoft.com/office/drawing/2014/main" id="{8D6B9972-4A81-4223-9901-0E559A1D5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693" y="648931"/>
            <a:ext cx="6854433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D2B965-8D3D-47C5-B6D7-4201753E1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233" y="894569"/>
            <a:ext cx="5647230" cy="467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724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roup 191">
            <a:extLst>
              <a:ext uri="{FF2B5EF4-FFF2-40B4-BE49-F238E27FC236}">
                <a16:creationId xmlns:a16="http://schemas.microsoft.com/office/drawing/2014/main" id="{7CD2F605-77BD-4D9C-BC95-97EB75D69D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193" name="Freeform 6">
              <a:extLst>
                <a:ext uri="{FF2B5EF4-FFF2-40B4-BE49-F238E27FC236}">
                  <a16:creationId xmlns:a16="http://schemas.microsoft.com/office/drawing/2014/main" id="{40259AB5-8B5C-4CD4-AE10-7A177BB73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94" name="Freeform 7">
              <a:extLst>
                <a:ext uri="{FF2B5EF4-FFF2-40B4-BE49-F238E27FC236}">
                  <a16:creationId xmlns:a16="http://schemas.microsoft.com/office/drawing/2014/main" id="{DB110D97-363A-40D5-98E8-D367DFCFB2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95" name="Freeform 9">
              <a:extLst>
                <a:ext uri="{FF2B5EF4-FFF2-40B4-BE49-F238E27FC236}">
                  <a16:creationId xmlns:a16="http://schemas.microsoft.com/office/drawing/2014/main" id="{30DC9DB4-96D0-47E9-A6E5-1590DED84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96" name="Freeform 10">
              <a:extLst>
                <a:ext uri="{FF2B5EF4-FFF2-40B4-BE49-F238E27FC236}">
                  <a16:creationId xmlns:a16="http://schemas.microsoft.com/office/drawing/2014/main" id="{8CA317D7-424B-4887-BEDF-18EF7915C5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7" name="Freeform 11">
              <a:extLst>
                <a:ext uri="{FF2B5EF4-FFF2-40B4-BE49-F238E27FC236}">
                  <a16:creationId xmlns:a16="http://schemas.microsoft.com/office/drawing/2014/main" id="{ACF40F67-B16B-4E7F-A595-0EF370063D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98" name="Freeform 12">
              <a:extLst>
                <a:ext uri="{FF2B5EF4-FFF2-40B4-BE49-F238E27FC236}">
                  <a16:creationId xmlns:a16="http://schemas.microsoft.com/office/drawing/2014/main" id="{EB2264F1-4BB6-4403-A681-A463AA730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842182-E90A-4F1E-ADA2-0F668B65E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6820" y="946676"/>
            <a:ext cx="7535180" cy="77047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el-GR" sz="4800" dirty="0"/>
              <a:t>Δομές Επανάληψης</a:t>
            </a:r>
            <a:br>
              <a:rPr lang="el-GR" sz="4800" dirty="0"/>
            </a:br>
            <a:r>
              <a:rPr lang="el-GR" sz="4800" dirty="0"/>
              <a:t>(Δομές-Ελέγχου)</a:t>
            </a:r>
            <a:endParaRPr lang="en-US" sz="4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96476D-CE61-4F12-899A-524361ED03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95" r="1" b="7996"/>
          <a:stretch/>
        </p:blipFill>
        <p:spPr>
          <a:xfrm>
            <a:off x="145748" y="663875"/>
            <a:ext cx="3744922" cy="5199896"/>
          </a:xfrm>
          <a:custGeom>
            <a:avLst/>
            <a:gdLst/>
            <a:ahLst/>
            <a:cxnLst/>
            <a:rect l="l" t="t" r="r" b="b"/>
            <a:pathLst>
              <a:path w="3744922" h="3728438">
                <a:moveTo>
                  <a:pt x="163306" y="0"/>
                </a:moveTo>
                <a:lnTo>
                  <a:pt x="3744922" y="0"/>
                </a:lnTo>
                <a:lnTo>
                  <a:pt x="3744922" y="3728438"/>
                </a:lnTo>
                <a:lnTo>
                  <a:pt x="163306" y="3728438"/>
                </a:lnTo>
                <a:cubicBezTo>
                  <a:pt x="73115" y="3728438"/>
                  <a:pt x="0" y="3655323"/>
                  <a:pt x="0" y="3565132"/>
                </a:cubicBezTo>
                <a:lnTo>
                  <a:pt x="0" y="163306"/>
                </a:lnTo>
                <a:cubicBezTo>
                  <a:pt x="0" y="73115"/>
                  <a:pt x="73115" y="0"/>
                  <a:pt x="163306" y="0"/>
                </a:cubicBezTo>
                <a:close/>
              </a:path>
            </a:pathLst>
          </a:cu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2050" name="Picture 2" descr="εικόνα">
            <a:extLst>
              <a:ext uri="{FF2B5EF4-FFF2-40B4-BE49-F238E27FC236}">
                <a16:creationId xmlns:a16="http://schemas.microsoft.com/office/drawing/2014/main" id="{CE9CC51B-80DA-44F9-9D7B-EEFBFADB0D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" r="-1" b="-1"/>
          <a:stretch/>
        </p:blipFill>
        <p:spPr bwMode="auto">
          <a:xfrm>
            <a:off x="3890670" y="663875"/>
            <a:ext cx="3742633" cy="5199896"/>
          </a:xfrm>
          <a:custGeom>
            <a:avLst/>
            <a:gdLst/>
            <a:ahLst/>
            <a:cxnLst/>
            <a:rect l="l" t="t" r="r" b="b"/>
            <a:pathLst>
              <a:path w="3742633" h="3728438">
                <a:moveTo>
                  <a:pt x="0" y="0"/>
                </a:moveTo>
                <a:lnTo>
                  <a:pt x="3579327" y="0"/>
                </a:lnTo>
                <a:cubicBezTo>
                  <a:pt x="3669518" y="0"/>
                  <a:pt x="3742633" y="73115"/>
                  <a:pt x="3742633" y="163306"/>
                </a:cubicBezTo>
                <a:lnTo>
                  <a:pt x="3742633" y="3565132"/>
                </a:lnTo>
                <a:cubicBezTo>
                  <a:pt x="3742633" y="3655323"/>
                  <a:pt x="3669518" y="3728438"/>
                  <a:pt x="3579327" y="3728438"/>
                </a:cubicBezTo>
                <a:lnTo>
                  <a:pt x="0" y="3728438"/>
                </a:lnTo>
                <a:close/>
              </a:path>
            </a:pathLst>
          </a:custGeom>
          <a:noFill/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328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6C593-EA97-43B3-BEE8-A25D0F6AE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636373"/>
          </a:xfrm>
        </p:spPr>
        <p:txBody>
          <a:bodyPr>
            <a:normAutofit fontScale="90000"/>
          </a:bodyPr>
          <a:lstStyle/>
          <a:p>
            <a:r>
              <a:rPr lang="el-GR" dirty="0"/>
              <a:t>ΔΟΜΗ ΜΑΘΗΜΑΤΟΣ</a:t>
            </a:r>
            <a:br>
              <a:rPr lang="el-GR" dirty="0"/>
            </a:br>
            <a:r>
              <a:rPr lang="el-GR" dirty="0"/>
              <a:t>ΕΙΣΑΓΩΓΗ ΣΤΟ </a:t>
            </a:r>
            <a:r>
              <a:rPr lang="en-US" dirty="0"/>
              <a:t>MATLAB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AE0E99-C8AF-4204-A65B-FAC9B68E2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3287" y="1915299"/>
            <a:ext cx="7100459" cy="474705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l-GR" dirty="0"/>
              <a:t>Γενικά στοιχεία</a:t>
            </a:r>
          </a:p>
          <a:p>
            <a:pPr marL="457200" indent="-457200">
              <a:buFont typeface="+mj-lt"/>
              <a:buAutoNum type="arabicPeriod"/>
            </a:pPr>
            <a:r>
              <a:rPr lang="el-GR" dirty="0"/>
              <a:t>Το ΜΑΤLΑΒ ως αριθμομηχανή</a:t>
            </a:r>
          </a:p>
          <a:p>
            <a:pPr marL="457200" indent="-457200">
              <a:buFont typeface="+mj-lt"/>
              <a:buAutoNum type="arabicPeriod"/>
            </a:pPr>
            <a:r>
              <a:rPr lang="el-GR" dirty="0"/>
              <a:t> Χειρισμός διανυσμάτων</a:t>
            </a:r>
          </a:p>
          <a:p>
            <a:pPr marL="457200" indent="-457200">
              <a:buFont typeface="+mj-lt"/>
              <a:buAutoNum type="arabicPeriod"/>
            </a:pPr>
            <a:r>
              <a:rPr lang="el-GR" dirty="0"/>
              <a:t>Χειρισμός πινάκων</a:t>
            </a:r>
          </a:p>
          <a:p>
            <a:pPr marL="457200" indent="-457200">
              <a:buFont typeface="+mj-lt"/>
              <a:buAutoNum type="arabicPeriod"/>
            </a:pPr>
            <a:r>
              <a:rPr lang="el-GR" dirty="0"/>
              <a:t> Συναρτήσεις</a:t>
            </a:r>
          </a:p>
          <a:p>
            <a:pPr marL="457200" indent="-457200">
              <a:buFont typeface="+mj-lt"/>
              <a:buAutoNum type="arabicPeriod"/>
            </a:pPr>
            <a:r>
              <a:rPr lang="el-GR" dirty="0"/>
              <a:t>Γραφικές παραστάσεις δυο διαστάσεων</a:t>
            </a:r>
          </a:p>
          <a:p>
            <a:pPr marL="457200" indent="-457200">
              <a:buFont typeface="+mj-lt"/>
              <a:buAutoNum type="arabicPeriod"/>
            </a:pPr>
            <a:r>
              <a:rPr lang="el-GR" dirty="0"/>
              <a:t>Γραφικές παραστάσεις τριών διατάσεων</a:t>
            </a:r>
          </a:p>
          <a:p>
            <a:pPr marL="457200" indent="-457200">
              <a:buFont typeface="+mj-lt"/>
              <a:buAutoNum type="arabicPeriod"/>
            </a:pPr>
            <a:r>
              <a:rPr lang="el-GR" dirty="0"/>
              <a:t>Δομές Ελέγχου</a:t>
            </a:r>
          </a:p>
        </p:txBody>
      </p:sp>
    </p:spTree>
    <p:extLst>
      <p:ext uri="{BB962C8B-B14F-4D97-AF65-F5344CB8AC3E}">
        <p14:creationId xmlns:p14="http://schemas.microsoft.com/office/powerpoint/2010/main" val="39150202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7CD2F605-77BD-4D9C-BC95-97EB75D69D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40259AB5-8B5C-4CD4-AE10-7A177BB73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73" name="Freeform 7">
              <a:extLst>
                <a:ext uri="{FF2B5EF4-FFF2-40B4-BE49-F238E27FC236}">
                  <a16:creationId xmlns:a16="http://schemas.microsoft.com/office/drawing/2014/main" id="{DB110D97-363A-40D5-98E8-D367DFCFB2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74" name="Freeform 9">
              <a:extLst>
                <a:ext uri="{FF2B5EF4-FFF2-40B4-BE49-F238E27FC236}">
                  <a16:creationId xmlns:a16="http://schemas.microsoft.com/office/drawing/2014/main" id="{30DC9DB4-96D0-47E9-A6E5-1590DED84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75" name="Freeform 10">
              <a:extLst>
                <a:ext uri="{FF2B5EF4-FFF2-40B4-BE49-F238E27FC236}">
                  <a16:creationId xmlns:a16="http://schemas.microsoft.com/office/drawing/2014/main" id="{8CA317D7-424B-4887-BEDF-18EF7915C5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76" name="Freeform 11">
              <a:extLst>
                <a:ext uri="{FF2B5EF4-FFF2-40B4-BE49-F238E27FC236}">
                  <a16:creationId xmlns:a16="http://schemas.microsoft.com/office/drawing/2014/main" id="{ACF40F67-B16B-4E7F-A595-0EF370063D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77" name="Freeform 12">
              <a:extLst>
                <a:ext uri="{FF2B5EF4-FFF2-40B4-BE49-F238E27FC236}">
                  <a16:creationId xmlns:a16="http://schemas.microsoft.com/office/drawing/2014/main" id="{EB2264F1-4BB6-4403-A681-A463AA730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82548B5-7269-4FF2-B43F-768777765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3139" y="643297"/>
            <a:ext cx="4332966" cy="118090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/>
            <a:r>
              <a:rPr lang="el-GR" sz="3600" dirty="0"/>
              <a:t>Δομές Επανάληψης</a:t>
            </a:r>
            <a:br>
              <a:rPr lang="el-GR" sz="3600" dirty="0"/>
            </a:br>
            <a:r>
              <a:rPr lang="el-GR" sz="3600" dirty="0"/>
              <a:t>(Δομές-Ελέγχου)</a:t>
            </a:r>
            <a:endParaRPr lang="en-US" sz="3600" dirty="0"/>
          </a:p>
        </p:txBody>
      </p:sp>
      <p:pic>
        <p:nvPicPr>
          <p:cNvPr id="3074" name="Picture 2" descr="εικόνα">
            <a:extLst>
              <a:ext uri="{FF2B5EF4-FFF2-40B4-BE49-F238E27FC236}">
                <a16:creationId xmlns:a16="http://schemas.microsoft.com/office/drawing/2014/main" id="{5D1FD7EE-06AC-4554-903C-47B2ABC56F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5" r="-2" b="433"/>
          <a:stretch/>
        </p:blipFill>
        <p:spPr bwMode="auto">
          <a:xfrm>
            <a:off x="0" y="603175"/>
            <a:ext cx="3744922" cy="5449281"/>
          </a:xfrm>
          <a:custGeom>
            <a:avLst/>
            <a:gdLst/>
            <a:ahLst/>
            <a:cxnLst/>
            <a:rect l="l" t="t" r="r" b="b"/>
            <a:pathLst>
              <a:path w="3744922" h="3728438">
                <a:moveTo>
                  <a:pt x="163306" y="0"/>
                </a:moveTo>
                <a:lnTo>
                  <a:pt x="3744922" y="0"/>
                </a:lnTo>
                <a:lnTo>
                  <a:pt x="3744922" y="3728438"/>
                </a:lnTo>
                <a:lnTo>
                  <a:pt x="163306" y="3728438"/>
                </a:lnTo>
                <a:cubicBezTo>
                  <a:pt x="73115" y="3728438"/>
                  <a:pt x="0" y="3655323"/>
                  <a:pt x="0" y="3565132"/>
                </a:cubicBezTo>
                <a:lnTo>
                  <a:pt x="0" y="163306"/>
                </a:lnTo>
                <a:cubicBezTo>
                  <a:pt x="0" y="73115"/>
                  <a:pt x="73115" y="0"/>
                  <a:pt x="163306" y="0"/>
                </a:cubicBezTo>
                <a:close/>
              </a:path>
            </a:pathLst>
          </a:custGeom>
          <a:noFill/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634F3D-41C8-4590-A5D6-C5AC4C5F1E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342" r="-2" b="-2"/>
          <a:stretch/>
        </p:blipFill>
        <p:spPr>
          <a:xfrm>
            <a:off x="3744922" y="603175"/>
            <a:ext cx="3742633" cy="5449281"/>
          </a:xfrm>
          <a:custGeom>
            <a:avLst/>
            <a:gdLst/>
            <a:ahLst/>
            <a:cxnLst/>
            <a:rect l="l" t="t" r="r" b="b"/>
            <a:pathLst>
              <a:path w="3742633" h="3728438">
                <a:moveTo>
                  <a:pt x="0" y="0"/>
                </a:moveTo>
                <a:lnTo>
                  <a:pt x="3579327" y="0"/>
                </a:lnTo>
                <a:cubicBezTo>
                  <a:pt x="3669518" y="0"/>
                  <a:pt x="3742633" y="73115"/>
                  <a:pt x="3742633" y="163306"/>
                </a:cubicBezTo>
                <a:lnTo>
                  <a:pt x="3742633" y="3565132"/>
                </a:lnTo>
                <a:cubicBezTo>
                  <a:pt x="3742633" y="3655323"/>
                  <a:pt x="3669518" y="3728438"/>
                  <a:pt x="3579327" y="3728438"/>
                </a:cubicBezTo>
                <a:lnTo>
                  <a:pt x="0" y="3728438"/>
                </a:lnTo>
                <a:close/>
              </a:path>
            </a:pathLst>
          </a:cu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1612313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7CD2F605-77BD-4D9C-BC95-97EB75D69D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4100" name="Freeform 6">
              <a:extLst>
                <a:ext uri="{FF2B5EF4-FFF2-40B4-BE49-F238E27FC236}">
                  <a16:creationId xmlns:a16="http://schemas.microsoft.com/office/drawing/2014/main" id="{40259AB5-8B5C-4CD4-AE10-7A177BB73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4101" name="Freeform 7">
              <a:extLst>
                <a:ext uri="{FF2B5EF4-FFF2-40B4-BE49-F238E27FC236}">
                  <a16:creationId xmlns:a16="http://schemas.microsoft.com/office/drawing/2014/main" id="{DB110D97-363A-40D5-98E8-D367DFCFB2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4102" name="Freeform 9">
              <a:extLst>
                <a:ext uri="{FF2B5EF4-FFF2-40B4-BE49-F238E27FC236}">
                  <a16:creationId xmlns:a16="http://schemas.microsoft.com/office/drawing/2014/main" id="{30DC9DB4-96D0-47E9-A6E5-1590DED84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4103" name="Freeform 10">
              <a:extLst>
                <a:ext uri="{FF2B5EF4-FFF2-40B4-BE49-F238E27FC236}">
                  <a16:creationId xmlns:a16="http://schemas.microsoft.com/office/drawing/2014/main" id="{8CA317D7-424B-4887-BEDF-18EF7915C5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4104" name="Freeform 11">
              <a:extLst>
                <a:ext uri="{FF2B5EF4-FFF2-40B4-BE49-F238E27FC236}">
                  <a16:creationId xmlns:a16="http://schemas.microsoft.com/office/drawing/2014/main" id="{ACF40F67-B16B-4E7F-A595-0EF370063D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4105" name="Freeform 12">
              <a:extLst>
                <a:ext uri="{FF2B5EF4-FFF2-40B4-BE49-F238E27FC236}">
                  <a16:creationId xmlns:a16="http://schemas.microsoft.com/office/drawing/2014/main" id="{EB2264F1-4BB6-4403-A681-A463AA730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5626344-8CBC-44B3-ACDC-2E63E607A6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187"/>
          <a:stretch/>
        </p:blipFill>
        <p:spPr>
          <a:xfrm>
            <a:off x="150585" y="709117"/>
            <a:ext cx="3744922" cy="5120787"/>
          </a:xfrm>
          <a:custGeom>
            <a:avLst/>
            <a:gdLst/>
            <a:ahLst/>
            <a:cxnLst/>
            <a:rect l="l" t="t" r="r" b="b"/>
            <a:pathLst>
              <a:path w="3744922" h="3728438">
                <a:moveTo>
                  <a:pt x="163306" y="0"/>
                </a:moveTo>
                <a:lnTo>
                  <a:pt x="3744922" y="0"/>
                </a:lnTo>
                <a:lnTo>
                  <a:pt x="3744922" y="3728438"/>
                </a:lnTo>
                <a:lnTo>
                  <a:pt x="163306" y="3728438"/>
                </a:lnTo>
                <a:cubicBezTo>
                  <a:pt x="73115" y="3728438"/>
                  <a:pt x="0" y="3655323"/>
                  <a:pt x="0" y="3565132"/>
                </a:cubicBezTo>
                <a:lnTo>
                  <a:pt x="0" y="163306"/>
                </a:lnTo>
                <a:cubicBezTo>
                  <a:pt x="0" y="73115"/>
                  <a:pt x="73115" y="0"/>
                  <a:pt x="163306" y="0"/>
                </a:cubicBezTo>
                <a:close/>
              </a:path>
            </a:pathLst>
          </a:cu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4098" name="Picture 2" descr="εικόνα">
            <a:extLst>
              <a:ext uri="{FF2B5EF4-FFF2-40B4-BE49-F238E27FC236}">
                <a16:creationId xmlns:a16="http://schemas.microsoft.com/office/drawing/2014/main" id="{3B51CA6A-C4BD-4741-89FF-9456BF9DC7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8" r="9929" b="4"/>
          <a:stretch/>
        </p:blipFill>
        <p:spPr bwMode="auto">
          <a:xfrm>
            <a:off x="3895507" y="709117"/>
            <a:ext cx="3742633" cy="5120787"/>
          </a:xfrm>
          <a:custGeom>
            <a:avLst/>
            <a:gdLst/>
            <a:ahLst/>
            <a:cxnLst/>
            <a:rect l="l" t="t" r="r" b="b"/>
            <a:pathLst>
              <a:path w="3742633" h="3728438">
                <a:moveTo>
                  <a:pt x="0" y="0"/>
                </a:moveTo>
                <a:lnTo>
                  <a:pt x="3579327" y="0"/>
                </a:lnTo>
                <a:cubicBezTo>
                  <a:pt x="3669518" y="0"/>
                  <a:pt x="3742633" y="73115"/>
                  <a:pt x="3742633" y="163306"/>
                </a:cubicBezTo>
                <a:lnTo>
                  <a:pt x="3742633" y="3565132"/>
                </a:lnTo>
                <a:cubicBezTo>
                  <a:pt x="3742633" y="3655323"/>
                  <a:pt x="3669518" y="3728438"/>
                  <a:pt x="3579327" y="3728438"/>
                </a:cubicBezTo>
                <a:lnTo>
                  <a:pt x="0" y="3728438"/>
                </a:lnTo>
                <a:close/>
              </a:path>
            </a:pathLst>
          </a:custGeom>
          <a:noFill/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5267ABC8-8217-482F-93F7-DA2E81081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3139" y="643297"/>
            <a:ext cx="4332966" cy="118090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/>
            <a:r>
              <a:rPr lang="el-GR" sz="3600" dirty="0"/>
              <a:t>Δομές Επανάληψης</a:t>
            </a:r>
            <a:br>
              <a:rPr lang="el-GR" sz="3600" dirty="0"/>
            </a:br>
            <a:r>
              <a:rPr lang="el-GR" sz="3600" dirty="0"/>
              <a:t>(Δομές-Ελέγχου)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584832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9">
            <a:extLst>
              <a:ext uri="{FF2B5EF4-FFF2-40B4-BE49-F238E27FC236}">
                <a16:creationId xmlns:a16="http://schemas.microsoft.com/office/drawing/2014/main" id="{C616B3DC-C165-433D-9187-62DCC0E31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97E1BF84-9824-4B0E-98DF-F0F7181DD0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A85FA340-7392-4303-9707-A12F45A46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758A9051-2BD9-4868-8B84-344752FA2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58264C49-3539-4CBD-8F11-1106C8B87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DE862133-5C7E-4B32-9786-0B33BC51A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90925F6C-DF03-4707-9176-6049F049B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6073935-E043-4801-AF06-06093A914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429DE8-53AB-41B0-9229-E9265B076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1147" y="983847"/>
            <a:ext cx="4186563" cy="207765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l-GR" sz="4800" dirty="0"/>
              <a:t>Δομές Επανάληψης</a:t>
            </a:r>
            <a:br>
              <a:rPr lang="el-GR" sz="4800" dirty="0"/>
            </a:br>
            <a:r>
              <a:rPr lang="el-GR" sz="4800" dirty="0"/>
              <a:t>(Δομές-Ελέγχου)</a:t>
            </a:r>
            <a:endParaRPr lang="en-US" sz="48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AC26FF4-D6F9-4A94-A837-D051A101ED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6714" y="-4763"/>
            <a:ext cx="5014912" cy="6862763"/>
            <a:chOff x="2928938" y="-4763"/>
            <a:chExt cx="5014912" cy="6862763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EFFE501B-F9EC-4229-99D6-F39E38A71B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B064C6A0-3DE4-4F4A-B650-78A628163E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3" name="Freeform 25">
              <a:extLst>
                <a:ext uri="{FF2B5EF4-FFF2-40B4-BE49-F238E27FC236}">
                  <a16:creationId xmlns:a16="http://schemas.microsoft.com/office/drawing/2014/main" id="{43CD3E83-3D0D-40EE-B1A2-9C989EBF2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4" name="Freeform 26">
              <a:extLst>
                <a:ext uri="{FF2B5EF4-FFF2-40B4-BE49-F238E27FC236}">
                  <a16:creationId xmlns:a16="http://schemas.microsoft.com/office/drawing/2014/main" id="{71553909-760D-4B98-96A4-F9F48339AF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1F006A6C-F843-49BC-AC84-89BD2AF58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62AEE6F3-16F4-4944-8459-4D5EEA341D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8" name="Rounded Rectangle 16">
            <a:extLst>
              <a:ext uri="{FF2B5EF4-FFF2-40B4-BE49-F238E27FC236}">
                <a16:creationId xmlns:a16="http://schemas.microsoft.com/office/drawing/2014/main" id="{8D6B9972-4A81-4223-9901-0E559A1D5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693" y="648931"/>
            <a:ext cx="6854433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6B8E74-2C11-4B62-AC64-3D88FB2A58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34" t="11393" r="10190" b="10970"/>
          <a:stretch/>
        </p:blipFill>
        <p:spPr>
          <a:xfrm>
            <a:off x="984250" y="1209554"/>
            <a:ext cx="6202778" cy="410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4741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616B3DC-C165-433D-9187-62DCC0E31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97E1BF84-9824-4B0E-98DF-F0F7181DD0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A85FA340-7392-4303-9707-A12F45A46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758A9051-2BD9-4868-8B84-344752FA2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58264C49-3539-4CBD-8F11-1106C8B87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DE862133-5C7E-4B32-9786-0B33BC51A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90925F6C-DF03-4707-9176-6049F049B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C686317-9C96-4A02-88CE-7319FF590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9CD3A-83A0-441F-A3F2-70067E0F4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861" y="863855"/>
            <a:ext cx="4954675" cy="153012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/>
            <a:r>
              <a:rPr lang="el-GR" sz="4400" dirty="0"/>
              <a:t>Δομές Επανάληψης</a:t>
            </a:r>
            <a:br>
              <a:rPr lang="el-GR" sz="4400" dirty="0"/>
            </a:br>
            <a:r>
              <a:rPr lang="el-GR" sz="4400" dirty="0"/>
              <a:t>(Δομές-Ελέγχου)</a:t>
            </a:r>
            <a:br>
              <a:rPr lang="el-GR" sz="4400" dirty="0"/>
            </a:br>
            <a:r>
              <a:rPr lang="en-US" sz="4400" dirty="0" err="1"/>
              <a:t>Matlab</a:t>
            </a:r>
            <a:endParaRPr lang="en-US" sz="44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0E25B5C-98A3-47D8-A4D7-10C2E1758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6714" y="-4763"/>
            <a:ext cx="5014912" cy="6862763"/>
            <a:chOff x="2928938" y="-4763"/>
            <a:chExt cx="5014912" cy="6862763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FECB3374-15F5-40C2-95B4-0FCF10849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E762314F-F556-4403-BAA1-AF8A3BED3E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3" name="Freeform 25">
              <a:extLst>
                <a:ext uri="{FF2B5EF4-FFF2-40B4-BE49-F238E27FC236}">
                  <a16:creationId xmlns:a16="http://schemas.microsoft.com/office/drawing/2014/main" id="{02EDEF56-2F86-4867-986A-5AFB8EC078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4" name="Freeform 26">
              <a:extLst>
                <a:ext uri="{FF2B5EF4-FFF2-40B4-BE49-F238E27FC236}">
                  <a16:creationId xmlns:a16="http://schemas.microsoft.com/office/drawing/2014/main" id="{51BE63E6-C24A-43FA-93F5-475F550ABE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9639DAAA-46FE-401C-BB78-B7A9AF33C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D5EFBD2C-94D5-43D0-B2FE-E390BD3F34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8" name="Rounded Rectangle 16">
            <a:extLst>
              <a:ext uri="{FF2B5EF4-FFF2-40B4-BE49-F238E27FC236}">
                <a16:creationId xmlns:a16="http://schemas.microsoft.com/office/drawing/2014/main" id="{EB9A9756-A5DB-460E-A867-A2AE77834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693" y="648931"/>
            <a:ext cx="5419641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BFD005-F462-4073-B83B-5D8E98AFDC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20"/>
          <a:stretch/>
        </p:blipFill>
        <p:spPr>
          <a:xfrm>
            <a:off x="937375" y="900615"/>
            <a:ext cx="4835918" cy="465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2552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616B3DC-C165-433D-9187-62DCC0E31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97E1BF84-9824-4B0E-98DF-F0F7181DD0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A85FA340-7392-4303-9707-A12F45A46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758A9051-2BD9-4868-8B84-344752FA2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58264C49-3539-4CBD-8F11-1106C8B87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DE862133-5C7E-4B32-9786-0B33BC51A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90925F6C-DF03-4707-9176-6049F049B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6073935-E043-4801-AF06-06093A914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50FCE0-3FFA-42BE-8AF3-2E2C3F717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6978" y="735196"/>
            <a:ext cx="3905193" cy="260858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/>
            <a:r>
              <a:rPr lang="el-GR" dirty="0"/>
              <a:t>Δομές Επανάληψης</a:t>
            </a:r>
            <a:br>
              <a:rPr lang="el-GR" dirty="0"/>
            </a:br>
            <a:r>
              <a:rPr lang="el-GR" dirty="0"/>
              <a:t>(Δομές-Ελέγχου)</a:t>
            </a:r>
            <a:br>
              <a:rPr lang="el-GR" dirty="0"/>
            </a:br>
            <a:r>
              <a:rPr lang="en-US" dirty="0" err="1"/>
              <a:t>Matlab</a:t>
            </a:r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AC26FF4-D6F9-4A94-A837-D051A101ED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6714" y="-4763"/>
            <a:ext cx="5014912" cy="6862763"/>
            <a:chOff x="2928938" y="-4763"/>
            <a:chExt cx="5014912" cy="6862763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EFFE501B-F9EC-4229-99D6-F39E38A71B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B064C6A0-3DE4-4F4A-B650-78A628163E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3" name="Freeform 25">
              <a:extLst>
                <a:ext uri="{FF2B5EF4-FFF2-40B4-BE49-F238E27FC236}">
                  <a16:creationId xmlns:a16="http://schemas.microsoft.com/office/drawing/2014/main" id="{43CD3E83-3D0D-40EE-B1A2-9C989EBF2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4" name="Freeform 26">
              <a:extLst>
                <a:ext uri="{FF2B5EF4-FFF2-40B4-BE49-F238E27FC236}">
                  <a16:creationId xmlns:a16="http://schemas.microsoft.com/office/drawing/2014/main" id="{71553909-760D-4B98-96A4-F9F48339AF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1F006A6C-F843-49BC-AC84-89BD2AF58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62AEE6F3-16F4-4944-8459-4D5EEA341D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8" name="Rounded Rectangle 16">
            <a:extLst>
              <a:ext uri="{FF2B5EF4-FFF2-40B4-BE49-F238E27FC236}">
                <a16:creationId xmlns:a16="http://schemas.microsoft.com/office/drawing/2014/main" id="{8D6B9972-4A81-4223-9901-0E559A1D5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693" y="648931"/>
            <a:ext cx="6854433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29554C-CB74-4C22-A505-E4878B7B7B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728" b="632"/>
          <a:stretch/>
        </p:blipFill>
        <p:spPr>
          <a:xfrm>
            <a:off x="982520" y="870310"/>
            <a:ext cx="5955310" cy="4703176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04701280-1C3E-4E1A-A25E-01E5140892BC}"/>
              </a:ext>
            </a:extLst>
          </p:cNvPr>
          <p:cNvGrpSpPr/>
          <p:nvPr/>
        </p:nvGrpSpPr>
        <p:grpSpPr>
          <a:xfrm>
            <a:off x="4360696" y="2926972"/>
            <a:ext cx="2190263" cy="2800220"/>
            <a:chOff x="6373998" y="2597109"/>
            <a:chExt cx="2190263" cy="280022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D7D1C02-CAD8-41E8-A65E-93ABFFB31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73998" y="3461459"/>
              <a:ext cx="2190263" cy="193587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E41FE74-76DA-49D2-A360-B905CB3A1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-20000" contrast="40000"/>
            </a:blip>
            <a:stretch>
              <a:fillRect/>
            </a:stretch>
          </p:blipFill>
          <p:spPr>
            <a:xfrm>
              <a:off x="6373998" y="2597109"/>
              <a:ext cx="2152075" cy="1004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768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616B3DC-C165-433D-9187-62DCC0E31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97E1BF84-9824-4B0E-98DF-F0F7181DD0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A85FA340-7392-4303-9707-A12F45A46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758A9051-2BD9-4868-8B84-344752FA2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58264C49-3539-4CBD-8F11-1106C8B87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DE862133-5C7E-4B32-9786-0B33BC51A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90925F6C-DF03-4707-9176-6049F049B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C686317-9C96-4A02-88CE-7319FF590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9E5D47-414B-4FBC-8136-02907F60A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1235" y="736876"/>
            <a:ext cx="4922391" cy="18412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l-GR" sz="3600" dirty="0"/>
              <a:t>Δομές Επανάληψης</a:t>
            </a:r>
            <a:br>
              <a:rPr lang="el-GR" sz="3600" dirty="0"/>
            </a:br>
            <a:r>
              <a:rPr lang="el-GR" sz="3600" dirty="0"/>
              <a:t>(Δομές-Ελέγχου)</a:t>
            </a:r>
            <a:br>
              <a:rPr lang="el-GR" sz="3600" dirty="0"/>
            </a:br>
            <a:r>
              <a:rPr lang="en-US" sz="3600" dirty="0" err="1"/>
              <a:t>Matlab</a:t>
            </a:r>
            <a:endParaRPr lang="en-US" sz="36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0E25B5C-98A3-47D8-A4D7-10C2E1758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6714" y="-4763"/>
            <a:ext cx="5014912" cy="6862763"/>
            <a:chOff x="2928938" y="-4763"/>
            <a:chExt cx="5014912" cy="6862763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FECB3374-15F5-40C2-95B4-0FCF10849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E762314F-F556-4403-BAA1-AF8A3BED3E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3" name="Freeform 25">
              <a:extLst>
                <a:ext uri="{FF2B5EF4-FFF2-40B4-BE49-F238E27FC236}">
                  <a16:creationId xmlns:a16="http://schemas.microsoft.com/office/drawing/2014/main" id="{02EDEF56-2F86-4867-986A-5AFB8EC078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4" name="Freeform 26">
              <a:extLst>
                <a:ext uri="{FF2B5EF4-FFF2-40B4-BE49-F238E27FC236}">
                  <a16:creationId xmlns:a16="http://schemas.microsoft.com/office/drawing/2014/main" id="{51BE63E6-C24A-43FA-93F5-475F550ABE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9639DAAA-46FE-401C-BB78-B7A9AF33C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D5EFBD2C-94D5-43D0-B2FE-E390BD3F34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8" name="Rounded Rectangle 16">
            <a:extLst>
              <a:ext uri="{FF2B5EF4-FFF2-40B4-BE49-F238E27FC236}">
                <a16:creationId xmlns:a16="http://schemas.microsoft.com/office/drawing/2014/main" id="{EB9A9756-A5DB-460E-A867-A2AE77834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693" y="648931"/>
            <a:ext cx="5419641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25EF37-8D3E-4082-B3B8-1D32D22CA2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582"/>
          <a:stretch/>
        </p:blipFill>
        <p:spPr>
          <a:xfrm>
            <a:off x="1020838" y="701408"/>
            <a:ext cx="4451048" cy="514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4482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5D47-414B-4FBC-8136-02907F60A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8175" y="180975"/>
            <a:ext cx="3803099" cy="18412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l-GR" sz="2400" dirty="0"/>
              <a:t>Εφαρμογές-παραδείγματα </a:t>
            </a:r>
            <a:br>
              <a:rPr lang="el-GR" sz="2400" dirty="0"/>
            </a:br>
            <a:r>
              <a:rPr lang="el-GR" sz="2400" dirty="0"/>
              <a:t> Δομές Επανάληψης</a:t>
            </a:r>
            <a:br>
              <a:rPr lang="el-GR" sz="2400" dirty="0"/>
            </a:br>
            <a:r>
              <a:rPr lang="el-GR" sz="2400" dirty="0"/>
              <a:t>(Δομές-Ελέγχου)</a:t>
            </a:r>
            <a:br>
              <a:rPr lang="el-GR" sz="2400" dirty="0"/>
            </a:br>
            <a:r>
              <a:rPr lang="en-US" sz="2400" dirty="0" err="1"/>
              <a:t>Matlab</a:t>
            </a:r>
            <a:endParaRPr lang="en-US" sz="2400" dirty="0"/>
          </a:p>
        </p:txBody>
      </p:sp>
      <p:pic>
        <p:nvPicPr>
          <p:cNvPr id="29" name="Εικόνα 28">
            <a:extLst>
              <a:ext uri="{FF2B5EF4-FFF2-40B4-BE49-F238E27FC236}">
                <a16:creationId xmlns:a16="http://schemas.microsoft.com/office/drawing/2014/main" id="{4268EEDA-7259-4F51-B281-170ECE98D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26" y="249411"/>
            <a:ext cx="4215297" cy="2495020"/>
          </a:xfrm>
          <a:prstGeom prst="rect">
            <a:avLst/>
          </a:prstGeom>
        </p:spPr>
      </p:pic>
      <p:pic>
        <p:nvPicPr>
          <p:cNvPr id="35" name="Εικόνα 34">
            <a:extLst>
              <a:ext uri="{FF2B5EF4-FFF2-40B4-BE49-F238E27FC236}">
                <a16:creationId xmlns:a16="http://schemas.microsoft.com/office/drawing/2014/main" id="{4C514CC8-16B7-497A-8830-0BC407FF9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4587" y="600211"/>
            <a:ext cx="3371392" cy="5657578"/>
          </a:xfrm>
          <a:prstGeom prst="rect">
            <a:avLst/>
          </a:prstGeom>
        </p:spPr>
      </p:pic>
      <p:pic>
        <p:nvPicPr>
          <p:cNvPr id="40" name="Εικόνα 39">
            <a:extLst>
              <a:ext uri="{FF2B5EF4-FFF2-40B4-BE49-F238E27FC236}">
                <a16:creationId xmlns:a16="http://schemas.microsoft.com/office/drawing/2014/main" id="{671CB747-1DD4-4A34-82D6-659CAFDBE7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25" y="2744431"/>
            <a:ext cx="4218798" cy="38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5629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C616B3DC-C165-433D-9187-62DCC0E31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97E1BF84-9824-4B0E-98DF-F0F7181DD0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A85FA340-7392-4303-9707-A12F45A46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758A9051-2BD9-4868-8B84-344752FA2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58264C49-3539-4CBD-8F11-1106C8B87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DE862133-5C7E-4B32-9786-0B33BC51A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90925F6C-DF03-4707-9176-6049F049B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6C686317-9C96-4A02-88CE-7319FF590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A9BF52-0EB3-4B05-8E34-045783798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2916" y="648931"/>
            <a:ext cx="4922391" cy="164081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l-GR" sz="6000" dirty="0"/>
              <a:t>Συναρτήσεις </a:t>
            </a:r>
            <a:br>
              <a:rPr lang="el-GR" sz="6000" dirty="0"/>
            </a:br>
            <a:r>
              <a:rPr lang="en-US" sz="6000" b="1" dirty="0"/>
              <a:t>Function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0E25B5C-98A3-47D8-A4D7-10C2E1758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6714" y="-4763"/>
            <a:ext cx="5014912" cy="6862763"/>
            <a:chOff x="2928938" y="-4763"/>
            <a:chExt cx="5014912" cy="6862763"/>
          </a:xfrm>
        </p:grpSpPr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FECB3374-15F5-40C2-95B4-0FCF10849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E762314F-F556-4403-BAA1-AF8A3BED3E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7" name="Freeform 25">
              <a:extLst>
                <a:ext uri="{FF2B5EF4-FFF2-40B4-BE49-F238E27FC236}">
                  <a16:creationId xmlns:a16="http://schemas.microsoft.com/office/drawing/2014/main" id="{02EDEF56-2F86-4867-986A-5AFB8EC078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8" name="Freeform 26">
              <a:extLst>
                <a:ext uri="{FF2B5EF4-FFF2-40B4-BE49-F238E27FC236}">
                  <a16:creationId xmlns:a16="http://schemas.microsoft.com/office/drawing/2014/main" id="{51BE63E6-C24A-43FA-93F5-475F550ABE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9639DAAA-46FE-401C-BB78-B7A9AF33C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D5EFBD2C-94D5-43D0-B2FE-E390BD3F34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32" name="Rounded Rectangle 16">
            <a:extLst>
              <a:ext uri="{FF2B5EF4-FFF2-40B4-BE49-F238E27FC236}">
                <a16:creationId xmlns:a16="http://schemas.microsoft.com/office/drawing/2014/main" id="{EB9A9756-A5DB-460E-A867-A2AE77834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693" y="648931"/>
            <a:ext cx="5419641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32362D-A3DC-438D-92CE-CB87CADBD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8692" y="1011765"/>
            <a:ext cx="4092037" cy="454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692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616B3DC-C165-433D-9187-62DCC0E31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97E1BF84-9824-4B0E-98DF-F0F7181DD0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A85FA340-7392-4303-9707-A12F45A46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758A9051-2BD9-4868-8B84-344752FA2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58264C49-3539-4CBD-8F11-1106C8B87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DE862133-5C7E-4B32-9786-0B33BC51A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90925F6C-DF03-4707-9176-6049F049B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C686317-9C96-4A02-88CE-7319FF590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4E4EDC-47FD-42ED-AF6C-03FD5201F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186" y="726826"/>
            <a:ext cx="4922391" cy="194176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l-GR" sz="6000" dirty="0"/>
              <a:t>Συναρτήσεις </a:t>
            </a:r>
            <a:br>
              <a:rPr lang="el-GR" sz="6000" dirty="0"/>
            </a:br>
            <a:r>
              <a:rPr lang="en-US" sz="6000" b="1" dirty="0"/>
              <a:t>Function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0E25B5C-98A3-47D8-A4D7-10C2E1758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6714" y="-4763"/>
            <a:ext cx="5014912" cy="6862763"/>
            <a:chOff x="2928938" y="-4763"/>
            <a:chExt cx="5014912" cy="6862763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FECB3374-15F5-40C2-95B4-0FCF10849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E762314F-F556-4403-BAA1-AF8A3BED3E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3" name="Freeform 25">
              <a:extLst>
                <a:ext uri="{FF2B5EF4-FFF2-40B4-BE49-F238E27FC236}">
                  <a16:creationId xmlns:a16="http://schemas.microsoft.com/office/drawing/2014/main" id="{02EDEF56-2F86-4867-986A-5AFB8EC078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4" name="Freeform 26">
              <a:extLst>
                <a:ext uri="{FF2B5EF4-FFF2-40B4-BE49-F238E27FC236}">
                  <a16:creationId xmlns:a16="http://schemas.microsoft.com/office/drawing/2014/main" id="{51BE63E6-C24A-43FA-93F5-475F550ABE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9639DAAA-46FE-401C-BB78-B7A9AF33C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D5EFBD2C-94D5-43D0-B2FE-E390BD3F34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8" name="Rounded Rectangle 16">
            <a:extLst>
              <a:ext uri="{FF2B5EF4-FFF2-40B4-BE49-F238E27FC236}">
                <a16:creationId xmlns:a16="http://schemas.microsoft.com/office/drawing/2014/main" id="{EB9A9756-A5DB-460E-A867-A2AE77834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693" y="648931"/>
            <a:ext cx="5419641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638E31-B1C3-49A5-9371-EF2438D7FB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06" r="5218"/>
          <a:stretch/>
        </p:blipFill>
        <p:spPr>
          <a:xfrm>
            <a:off x="821803" y="779136"/>
            <a:ext cx="5017625" cy="504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6121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616B3DC-C165-433D-9187-62DCC0E31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97E1BF84-9824-4B0E-98DF-F0F7181DD0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A85FA340-7392-4303-9707-A12F45A46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758A9051-2BD9-4868-8B84-344752FA2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58264C49-3539-4CBD-8F11-1106C8B87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DE862133-5C7E-4B32-9786-0B33BC51A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90925F6C-DF03-4707-9176-6049F049B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6073935-E043-4801-AF06-06093A914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F9B423-9A19-4316-9ACC-DEBBF3320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6978" y="648931"/>
            <a:ext cx="3730478" cy="24906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l-GR" sz="4800" dirty="0"/>
              <a:t>Συναρτήσεις </a:t>
            </a:r>
            <a:br>
              <a:rPr lang="el-GR" sz="4800" dirty="0"/>
            </a:br>
            <a:r>
              <a:rPr lang="en-US" sz="4800" b="1" dirty="0" err="1"/>
              <a:t>quadroont</a:t>
            </a:r>
            <a:r>
              <a:rPr lang="en-US" sz="4800" b="1" dirty="0"/>
              <a:t> example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AC26FF4-D6F9-4A94-A837-D051A101ED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6714" y="-4763"/>
            <a:ext cx="5014912" cy="6862763"/>
            <a:chOff x="2928938" y="-4763"/>
            <a:chExt cx="5014912" cy="6862763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EFFE501B-F9EC-4229-99D6-F39E38A71B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B064C6A0-3DE4-4F4A-B650-78A628163E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3" name="Freeform 25">
              <a:extLst>
                <a:ext uri="{FF2B5EF4-FFF2-40B4-BE49-F238E27FC236}">
                  <a16:creationId xmlns:a16="http://schemas.microsoft.com/office/drawing/2014/main" id="{43CD3E83-3D0D-40EE-B1A2-9C989EBF2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4" name="Freeform 26">
              <a:extLst>
                <a:ext uri="{FF2B5EF4-FFF2-40B4-BE49-F238E27FC236}">
                  <a16:creationId xmlns:a16="http://schemas.microsoft.com/office/drawing/2014/main" id="{71553909-760D-4B98-96A4-F9F48339AF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1F006A6C-F843-49BC-AC84-89BD2AF58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62AEE6F3-16F4-4944-8459-4D5EEA341D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8" name="Rounded Rectangle 16">
            <a:extLst>
              <a:ext uri="{FF2B5EF4-FFF2-40B4-BE49-F238E27FC236}">
                <a16:creationId xmlns:a16="http://schemas.microsoft.com/office/drawing/2014/main" id="{8D6B9972-4A81-4223-9901-0E559A1D5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693" y="648931"/>
            <a:ext cx="6854433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6474C2-3C7F-424F-8CC8-26831A49DD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222"/>
          <a:stretch/>
        </p:blipFill>
        <p:spPr>
          <a:xfrm>
            <a:off x="702580" y="848072"/>
            <a:ext cx="6744068" cy="37836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310253-F5A4-4E94-95B4-0AF6518B3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022" y="4427272"/>
            <a:ext cx="4120164" cy="80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0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69BD1-8157-43AB-8719-03016726B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762" y="163285"/>
            <a:ext cx="10018713" cy="1752599"/>
          </a:xfrm>
        </p:spPr>
        <p:txBody>
          <a:bodyPr/>
          <a:lstStyle/>
          <a:p>
            <a:r>
              <a:rPr lang="el-GR" dirty="0"/>
              <a:t>ΕΙΣΑΓΩΓΗ ΣΤΟ </a:t>
            </a:r>
            <a:r>
              <a:rPr lang="en-US" dirty="0"/>
              <a:t>MATLAB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32A22-5F4D-47E1-9DB1-382A3B4C0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7954" y="1753948"/>
            <a:ext cx="9097548" cy="4364694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l-GR" dirty="0"/>
              <a:t>ΕΠΙΛΥΣΗ ΑΛΓΕΒΡΙΚΩΝ ΕΞΙΣΩΣΕΩΝ ΣΤΟ MATLAB</a:t>
            </a:r>
          </a:p>
          <a:p>
            <a:pPr marL="457200" indent="-457200">
              <a:buFont typeface="+mj-lt"/>
              <a:buAutoNum type="arabicPeriod"/>
            </a:pPr>
            <a:r>
              <a:rPr lang="el-GR" dirty="0"/>
              <a:t>ΕΠΙΛΥΣΗ ΣΔΕ ΣΤΟ ΜATLAB</a:t>
            </a:r>
          </a:p>
          <a:p>
            <a:pPr marL="457200" indent="-457200">
              <a:buFont typeface="+mj-lt"/>
              <a:buAutoNum type="arabicPeriod"/>
            </a:pPr>
            <a:r>
              <a:rPr lang="el-GR" dirty="0"/>
              <a:t>ΑΡΙΘΜΗΤΙΚΟΣ ΥΠΟΛΟΓΙΣΜΟΣ ΟΛΟΚΛΗΡΩΜΑΤΩΝ ΣΤΟ MATLAB</a:t>
            </a:r>
          </a:p>
          <a:p>
            <a:pPr marL="457200" indent="-457200">
              <a:buFont typeface="+mj-lt"/>
              <a:buAutoNum type="arabicPeriod"/>
            </a:pPr>
            <a:r>
              <a:rPr lang="el-GR" dirty="0"/>
              <a:t>ΔΙΑΧΕΙΡΗΣΗ ΑΡΧΕΙΩΝ</a:t>
            </a:r>
          </a:p>
          <a:p>
            <a:pPr marL="457200" indent="-457200">
              <a:buFont typeface="+mj-lt"/>
              <a:buAutoNum type="arabicPeriod"/>
            </a:pPr>
            <a:r>
              <a:rPr lang="el-GR" dirty="0"/>
              <a:t>ΤΑΧΥΤΗΤΑ ΥΠΟΛΟΓΙΣΜΩΝ</a:t>
            </a:r>
          </a:p>
          <a:p>
            <a:pPr marL="457200" indent="-457200">
              <a:buFont typeface="+mj-lt"/>
              <a:buAutoNum type="arabicPeriod"/>
            </a:pPr>
            <a:r>
              <a:rPr lang="el-GR" dirty="0"/>
              <a:t>ΥΠΟΛΟΓΙΣΤΙΚΑ ΠΑΡΑΔΕΙΓΜΑΤΑ</a:t>
            </a:r>
          </a:p>
          <a:p>
            <a:pPr lvl="1"/>
            <a:r>
              <a:rPr lang="el-GR" dirty="0"/>
              <a:t>(ΔΟΜΕΣ ΕΛΕΓΧΟΥ)</a:t>
            </a:r>
          </a:p>
          <a:p>
            <a:pPr lvl="1"/>
            <a:r>
              <a:rPr lang="el-GR" dirty="0"/>
              <a:t>(ΓΡΑΜΜΙΚΑ ΣΥΣΤΗΜΑΤΑ)</a:t>
            </a:r>
          </a:p>
          <a:p>
            <a:pPr lvl="1"/>
            <a:r>
              <a:rPr lang="el-GR" dirty="0"/>
              <a:t>(ΕΠΙΛΥΣΗ ΜΗ ΓΡΑΜΜΙΚΗΣ ΕΞΙΣΩΣΗΣ)</a:t>
            </a:r>
          </a:p>
          <a:p>
            <a:pPr lvl="1"/>
            <a:r>
              <a:rPr lang="el-GR" dirty="0"/>
              <a:t>(ΥΠΟΛΟΓΙΣΜΟΣ ΟΛΟΚΛΗΡΩΜΑΤΟΣ)</a:t>
            </a:r>
          </a:p>
          <a:p>
            <a:pPr lvl="1"/>
            <a:r>
              <a:rPr lang="el-GR" dirty="0"/>
              <a:t>(ΣΥΣΤΗΜΑ ΜΗ-ΓΡΑΜΜΙΚΩΝ ΕΞΙΣΩΣΕΩΝ)</a:t>
            </a:r>
          </a:p>
          <a:p>
            <a:pPr lvl="1"/>
            <a:r>
              <a:rPr lang="el-GR" dirty="0"/>
              <a:t>(ΣΥΣΤΗΜΑ ΔΙΑΦΟΡΙΚΩΝ ΕΞΙΣΩΣΕΩΝ)</a:t>
            </a:r>
          </a:p>
        </p:txBody>
      </p:sp>
    </p:spTree>
    <p:extLst>
      <p:ext uri="{BB962C8B-B14F-4D97-AF65-F5344CB8AC3E}">
        <p14:creationId xmlns:p14="http://schemas.microsoft.com/office/powerpoint/2010/main" val="18104934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C616B3DC-C165-433D-9187-62DCC0E31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97E1BF84-9824-4B0E-98DF-F0F7181DD0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A85FA340-7392-4303-9707-A12F45A46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758A9051-2BD9-4868-8B84-344752FA2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58264C49-3539-4CBD-8F11-1106C8B87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DE862133-5C7E-4B32-9786-0B33BC51A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90925F6C-DF03-4707-9176-6049F049B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A6073935-E043-4801-AF06-06093A914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AE0F08-C6A0-4898-8C72-AA7EB95A8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2104" y="648931"/>
            <a:ext cx="3461281" cy="226585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el-GR" sz="4800" dirty="0"/>
              <a:t>Συναρτήσεις </a:t>
            </a:r>
            <a:br>
              <a:rPr lang="el-GR" sz="4800" dirty="0"/>
            </a:br>
            <a:r>
              <a:rPr lang="en-US" sz="4800" b="1" dirty="0" err="1"/>
              <a:t>quadroont</a:t>
            </a:r>
            <a:r>
              <a:rPr lang="en-US" sz="4800" b="1" dirty="0"/>
              <a:t> example 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AC26FF4-D6F9-4A94-A837-D051A101ED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6714" y="-4763"/>
            <a:ext cx="5014912" cy="6862763"/>
            <a:chOff x="2928938" y="-4763"/>
            <a:chExt cx="5014912" cy="6862763"/>
          </a:xfrm>
        </p:grpSpPr>
        <p:sp>
          <p:nvSpPr>
            <p:cNvPr id="49" name="Freeform 6">
              <a:extLst>
                <a:ext uri="{FF2B5EF4-FFF2-40B4-BE49-F238E27FC236}">
                  <a16:creationId xmlns:a16="http://schemas.microsoft.com/office/drawing/2014/main" id="{EFFE501B-F9EC-4229-99D6-F39E38A71B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50" name="Freeform 7">
              <a:extLst>
                <a:ext uri="{FF2B5EF4-FFF2-40B4-BE49-F238E27FC236}">
                  <a16:creationId xmlns:a16="http://schemas.microsoft.com/office/drawing/2014/main" id="{B064C6A0-3DE4-4F4A-B650-78A628163E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51" name="Freeform 25">
              <a:extLst>
                <a:ext uri="{FF2B5EF4-FFF2-40B4-BE49-F238E27FC236}">
                  <a16:creationId xmlns:a16="http://schemas.microsoft.com/office/drawing/2014/main" id="{43CD3E83-3D0D-40EE-B1A2-9C989EBF2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52" name="Freeform 26">
              <a:extLst>
                <a:ext uri="{FF2B5EF4-FFF2-40B4-BE49-F238E27FC236}">
                  <a16:creationId xmlns:a16="http://schemas.microsoft.com/office/drawing/2014/main" id="{71553909-760D-4B98-96A4-F9F48339AF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53" name="Freeform 27">
              <a:extLst>
                <a:ext uri="{FF2B5EF4-FFF2-40B4-BE49-F238E27FC236}">
                  <a16:creationId xmlns:a16="http://schemas.microsoft.com/office/drawing/2014/main" id="{1F006A6C-F843-49BC-AC84-89BD2AF58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54" name="Freeform 28">
              <a:extLst>
                <a:ext uri="{FF2B5EF4-FFF2-40B4-BE49-F238E27FC236}">
                  <a16:creationId xmlns:a16="http://schemas.microsoft.com/office/drawing/2014/main" id="{62AEE6F3-16F4-4944-8459-4D5EEA341D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56" name="Rounded Rectangle 16">
            <a:extLst>
              <a:ext uri="{FF2B5EF4-FFF2-40B4-BE49-F238E27FC236}">
                <a16:creationId xmlns:a16="http://schemas.microsoft.com/office/drawing/2014/main" id="{8D6B9972-4A81-4223-9901-0E559A1D5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693" y="648931"/>
            <a:ext cx="6854433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92F64A-8E11-4049-A09E-04D278DAD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396" y="819924"/>
            <a:ext cx="5581215" cy="499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021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DD58CC35-7270-4AD2-8792-2D2E934CD6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03BC05D6-945D-49D6-AD12-785A6998CA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6A42BEE3-F173-4D31-9A98-D9577034AD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BD131322-78B2-4EAC-961C-DC16216EC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5A685BC6-9921-44E3-86D9-D15AB6393D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99E9A136-C426-4D4A-9ACE-AA69BB7FD8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D55B2D10-C6DF-4033-940F-915CFDAE5C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AA7DE1E-5EC2-45F7-A4DA-2E7439E8C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2607" y="64669"/>
            <a:ext cx="4085511" cy="170115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/>
            <a:r>
              <a:rPr lang="el-GR" sz="4400" dirty="0"/>
              <a:t>Γραφικές παραστάσεις 2</a:t>
            </a:r>
            <a:r>
              <a:rPr lang="en-US" sz="4400" dirty="0"/>
              <a:t>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D64400-9930-4AB5-B23E-2D7CF326A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43" y="88482"/>
            <a:ext cx="7823038" cy="2097034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730B41-E743-46ED-AD2D-8AFA4744F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083" y="2185516"/>
            <a:ext cx="5180840" cy="4455178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860879-ED57-4BF9-9562-DA54406343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52" t="889" r="9225" b="7654"/>
          <a:stretch/>
        </p:blipFill>
        <p:spPr>
          <a:xfrm>
            <a:off x="69942" y="2286011"/>
            <a:ext cx="5245635" cy="4455178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D425C1-AF44-4195-8013-6F4136993C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4031" y="2668587"/>
            <a:ext cx="2289783" cy="26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788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616B3DC-C165-433D-9187-62DCC0E31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97E1BF84-9824-4B0E-98DF-F0F7181DD0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A85FA340-7392-4303-9707-A12F45A46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758A9051-2BD9-4868-8B84-344752FA2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58264C49-3539-4CBD-8F11-1106C8B87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DE862133-5C7E-4B32-9786-0B33BC51A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90925F6C-DF03-4707-9176-6049F049B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6073935-E043-4801-AF06-06093A914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AC26FF4-D6F9-4A94-A837-D051A101ED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6714" y="-4763"/>
            <a:ext cx="5014912" cy="6862763"/>
            <a:chOff x="2928938" y="-4763"/>
            <a:chExt cx="5014912" cy="6862763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EFFE501B-F9EC-4229-99D6-F39E38A71B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B064C6A0-3DE4-4F4A-B650-78A628163E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3" name="Freeform 25">
              <a:extLst>
                <a:ext uri="{FF2B5EF4-FFF2-40B4-BE49-F238E27FC236}">
                  <a16:creationId xmlns:a16="http://schemas.microsoft.com/office/drawing/2014/main" id="{43CD3E83-3D0D-40EE-B1A2-9C989EBF2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4" name="Freeform 26">
              <a:extLst>
                <a:ext uri="{FF2B5EF4-FFF2-40B4-BE49-F238E27FC236}">
                  <a16:creationId xmlns:a16="http://schemas.microsoft.com/office/drawing/2014/main" id="{71553909-760D-4B98-96A4-F9F48339AF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1F006A6C-F843-49BC-AC84-89BD2AF58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62AEE6F3-16F4-4944-8459-4D5EEA341D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8" name="Rounded Rectangle 16">
            <a:extLst>
              <a:ext uri="{FF2B5EF4-FFF2-40B4-BE49-F238E27FC236}">
                <a16:creationId xmlns:a16="http://schemas.microsoft.com/office/drawing/2014/main" id="{8D6B9972-4A81-4223-9901-0E559A1D5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693" y="648931"/>
            <a:ext cx="6854433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DB2C12-D91F-48EF-9AB0-36FEE7981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555" y="764062"/>
            <a:ext cx="6563210" cy="5043885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C4DCABB5-5125-47C4-9C9C-3AAD6D966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2607" y="64669"/>
            <a:ext cx="4085511" cy="170115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/>
            <a:r>
              <a:rPr lang="el-GR" sz="4400" dirty="0"/>
              <a:t>Γραφικές παραστάσεις 2</a:t>
            </a:r>
            <a:r>
              <a:rPr lang="en-US" sz="44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8574539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6C5F458-F0B9-4584-B7A3-BA39F9E9FC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F5CE756-E024-433C-98E3-931095C81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0B4D7F81-EC0F-4E8E-8D3F-BCBF503597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9DEF7606-46AD-4ECA-8815-33A3217D30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778C7720-6627-4BE3-9174-54CD26E726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3D25C4CC-C750-4C0A-ADB5-CFA9FFAE5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D6834B30-F11B-40AA-A8C8-0EF0710DB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0" name="Rounded Rectangle 6">
            <a:extLst>
              <a:ext uri="{FF2B5EF4-FFF2-40B4-BE49-F238E27FC236}">
                <a16:creationId xmlns:a16="http://schemas.microsoft.com/office/drawing/2014/main" id="{3AA011D0-5370-4565-A6FE-985250DD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347" y="648931"/>
            <a:ext cx="5421985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B2B1F0-A52A-4F7F-9A78-131958A57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75" y="504613"/>
            <a:ext cx="6627018" cy="46441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3341CA-D8C1-4F98-ACF3-BCB07453C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75" y="5167784"/>
            <a:ext cx="4291848" cy="5588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7507EA-21B5-4EC8-9470-83A14D10D1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3192" y="2320775"/>
            <a:ext cx="4942707" cy="435363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3709DD70-F78B-48A7-BB61-F50436ABB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2607" y="64669"/>
            <a:ext cx="4085511" cy="170115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/>
            <a:r>
              <a:rPr lang="el-GR" sz="4400" dirty="0"/>
              <a:t>Γραφικές παραστάσεις 2</a:t>
            </a:r>
            <a:r>
              <a:rPr lang="en-US" sz="44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1529007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6FF49B-D235-407C-9A46-F29D58C8EC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3"/>
          <a:stretch/>
        </p:blipFill>
        <p:spPr>
          <a:xfrm>
            <a:off x="186208" y="406958"/>
            <a:ext cx="6331539" cy="50794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868618-2053-473D-A0EA-786EE1B0F5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07" t="15340" r="15974" b="2770"/>
          <a:stretch/>
        </p:blipFill>
        <p:spPr>
          <a:xfrm>
            <a:off x="6601767" y="2607547"/>
            <a:ext cx="4511710" cy="41324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BC1FAC-A904-43E3-B213-F69D7EE01A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5275"/>
          <a:stretch/>
        </p:blipFill>
        <p:spPr>
          <a:xfrm>
            <a:off x="407273" y="5411913"/>
            <a:ext cx="5619750" cy="70665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A64ADAC-57BD-4A4E-8C2F-628F3FE46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2607" y="64669"/>
            <a:ext cx="4085511" cy="170115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/>
            <a:r>
              <a:rPr lang="el-GR" sz="4400" dirty="0"/>
              <a:t>Γραφικές παραστάσεις 2</a:t>
            </a:r>
            <a:r>
              <a:rPr lang="en-US" sz="44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3932961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56C5F458-F0B9-4584-B7A3-BA39F9E9FC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EF5CE756-E024-433C-98E3-931095C81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0B4D7F81-EC0F-4E8E-8D3F-BCBF503597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9DEF7606-46AD-4ECA-8815-33A3217D30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778C7720-6627-4BE3-9174-54CD26E726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3D25C4CC-C750-4C0A-ADB5-CFA9FFAE5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D6834B30-F11B-40AA-A8C8-0EF0710DB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EB0475EC-3F71-48A6-9F83-F68FA5553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3878" y="532800"/>
            <a:ext cx="3974037" cy="139706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dirty="0" err="1"/>
              <a:t>Γρ</a:t>
            </a:r>
            <a:r>
              <a:rPr lang="en-US" dirty="0"/>
              <a:t>αφικές παραστάσεις 2D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791C8C-8D2C-4B68-AA11-906574FAF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54" y="3466691"/>
            <a:ext cx="9119046" cy="3312595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A2B63C-9FBD-4814-9FE4-F9268DAB3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40" y="35514"/>
            <a:ext cx="7290292" cy="3299361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5874423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6C5F458-F0B9-4584-B7A3-BA39F9E9FC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F5CE756-E024-433C-98E3-931095C81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0B4D7F81-EC0F-4E8E-8D3F-BCBF503597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9DEF7606-46AD-4ECA-8815-33A3217D30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778C7720-6627-4BE3-9174-54CD26E726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3D25C4CC-C750-4C0A-ADB5-CFA9FFAE5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D6834B30-F11B-40AA-A8C8-0EF0710DB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6BAD540-1571-471A-9AB5-6C5A32339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371" y="3458028"/>
            <a:ext cx="5683629" cy="3299597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856ADE-54AF-4C8F-966A-A61C56E10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86" y="86371"/>
            <a:ext cx="8384053" cy="3269778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EB0475EC-3F71-48A6-9F83-F68FA5553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7873" y="3447283"/>
            <a:ext cx="4085511" cy="170115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/>
            <a:r>
              <a:rPr lang="el-GR" sz="4400" dirty="0"/>
              <a:t>Γραφικές παραστάσεις 2</a:t>
            </a:r>
            <a:r>
              <a:rPr lang="en-US" sz="44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5914768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C616B3DC-C165-433D-9187-62DCC0E31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97E1BF84-9824-4B0E-98DF-F0F7181DD0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A85FA340-7392-4303-9707-A12F45A46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758A9051-2BD9-4868-8B84-344752FA2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58264C49-3539-4CBD-8F11-1106C8B87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DE862133-5C7E-4B32-9786-0B33BC51A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90925F6C-DF03-4707-9176-6049F049B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A6073935-E043-4801-AF06-06093A914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B0475EC-3F71-48A6-9F83-F68FA5553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1479" y="699558"/>
            <a:ext cx="3461281" cy="207856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sz="4400" dirty="0" err="1"/>
              <a:t>Γρ</a:t>
            </a:r>
            <a:r>
              <a:rPr lang="en-US" sz="4400" dirty="0"/>
              <a:t>αφικές παραστάσεις </a:t>
            </a:r>
            <a:r>
              <a:rPr lang="el-GR" sz="4400" dirty="0"/>
              <a:t>2</a:t>
            </a:r>
            <a:r>
              <a:rPr lang="en-US" sz="4400" dirty="0"/>
              <a:t>D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AC26FF4-D6F9-4A94-A837-D051A101ED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6714" y="-4763"/>
            <a:ext cx="5014912" cy="6862763"/>
            <a:chOff x="2928938" y="-4763"/>
            <a:chExt cx="5014912" cy="6862763"/>
          </a:xfrm>
        </p:grpSpPr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EFFE501B-F9EC-4229-99D6-F39E38A71B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B064C6A0-3DE4-4F4A-B650-78A628163E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43CD3E83-3D0D-40EE-B1A2-9C989EBF2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71553909-760D-4B98-96A4-F9F48339AF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1F006A6C-F843-49BC-AC84-89BD2AF58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62AEE6F3-16F4-4944-8459-4D5EEA341D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42" name="Rounded Rectangle 16">
            <a:extLst>
              <a:ext uri="{FF2B5EF4-FFF2-40B4-BE49-F238E27FC236}">
                <a16:creationId xmlns:a16="http://schemas.microsoft.com/office/drawing/2014/main" id="{8D6B9972-4A81-4223-9901-0E559A1D5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693" y="648931"/>
            <a:ext cx="6854433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073596-0542-4CC8-B590-461431B8A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550" y="1036612"/>
            <a:ext cx="6202778" cy="449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1199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23">
            <a:extLst>
              <a:ext uri="{FF2B5EF4-FFF2-40B4-BE49-F238E27FC236}">
                <a16:creationId xmlns:a16="http://schemas.microsoft.com/office/drawing/2014/main" id="{C616B3DC-C165-433D-9187-62DCC0E31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97E1BF84-9824-4B0E-98DF-F0F7181DD0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A85FA340-7392-4303-9707-A12F45A46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758A9051-2BD9-4868-8B84-344752FA2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58264C49-3539-4CBD-8F11-1106C8B87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DE862133-5C7E-4B32-9786-0B33BC51A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90925F6C-DF03-4707-9176-6049F049B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45" name="Rectangle 31">
            <a:extLst>
              <a:ext uri="{FF2B5EF4-FFF2-40B4-BE49-F238E27FC236}">
                <a16:creationId xmlns:a16="http://schemas.microsoft.com/office/drawing/2014/main" id="{A6073935-E043-4801-AF06-06093A914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B0475EC-3F71-48A6-9F83-F68FA5553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5420" y="648931"/>
            <a:ext cx="4024180" cy="134547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sz="4400" dirty="0" err="1"/>
              <a:t>Γρ</a:t>
            </a:r>
            <a:r>
              <a:rPr lang="en-US" sz="4400" dirty="0"/>
              <a:t>αφικές παραστάσεις 2D</a:t>
            </a:r>
          </a:p>
        </p:txBody>
      </p:sp>
      <p:grpSp>
        <p:nvGrpSpPr>
          <p:cNvPr id="46" name="Group 33">
            <a:extLst>
              <a:ext uri="{FF2B5EF4-FFF2-40B4-BE49-F238E27FC236}">
                <a16:creationId xmlns:a16="http://schemas.microsoft.com/office/drawing/2014/main" id="{8AC26FF4-D6F9-4A94-A837-D051A101ED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6714" y="-4763"/>
            <a:ext cx="5014912" cy="6862763"/>
            <a:chOff x="2928938" y="-4763"/>
            <a:chExt cx="5014912" cy="6862763"/>
          </a:xfrm>
        </p:grpSpPr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EFFE501B-F9EC-4229-99D6-F39E38A71B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B064C6A0-3DE4-4F4A-B650-78A628163E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43CD3E83-3D0D-40EE-B1A2-9C989EBF2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71553909-760D-4B98-96A4-F9F48339AF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1F006A6C-F843-49BC-AC84-89BD2AF58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62AEE6F3-16F4-4944-8459-4D5EEA341D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47" name="Rounded Rectangle 16">
            <a:extLst>
              <a:ext uri="{FF2B5EF4-FFF2-40B4-BE49-F238E27FC236}">
                <a16:creationId xmlns:a16="http://schemas.microsoft.com/office/drawing/2014/main" id="{8D6B9972-4A81-4223-9901-0E559A1D5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693" y="648931"/>
            <a:ext cx="6854433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D282B0-7553-4370-AA06-5B5D18C29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533400"/>
            <a:ext cx="7278819" cy="5960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19739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EB0475EC-3F71-48A6-9F83-F68FA5553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9477" y="362553"/>
            <a:ext cx="4024180" cy="134547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sz="4400" dirty="0" err="1"/>
              <a:t>Γρ</a:t>
            </a:r>
            <a:r>
              <a:rPr lang="en-US" sz="4400" dirty="0"/>
              <a:t>αφικές παραστάσεις </a:t>
            </a:r>
            <a:r>
              <a:rPr lang="el-GR" sz="4400" dirty="0"/>
              <a:t>3</a:t>
            </a:r>
            <a:r>
              <a:rPr lang="en-US" sz="4400" dirty="0"/>
              <a:t>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C39EF97-AF9B-46AE-9C05-164298AF7713}"/>
              </a:ext>
            </a:extLst>
          </p:cNvPr>
          <p:cNvGrpSpPr/>
          <p:nvPr/>
        </p:nvGrpSpPr>
        <p:grpSpPr>
          <a:xfrm>
            <a:off x="257363" y="150725"/>
            <a:ext cx="6037929" cy="6636937"/>
            <a:chOff x="257363" y="260808"/>
            <a:chExt cx="5397969" cy="628653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1ECFB29-1238-4271-9191-D85B51AF6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7363" y="260808"/>
              <a:ext cx="5397969" cy="6133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8E78944-66E9-4585-AB95-06AF699F3C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175" t="4952" r="7975" b="2614"/>
            <a:stretch/>
          </p:blipFill>
          <p:spPr>
            <a:xfrm>
              <a:off x="257363" y="834409"/>
              <a:ext cx="5397969" cy="57129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739700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6D0D60-72B4-490A-A88F-C79FAC3067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59" r="5006"/>
          <a:stretch/>
        </p:blipFill>
        <p:spPr>
          <a:xfrm>
            <a:off x="213723" y="157481"/>
            <a:ext cx="6639197" cy="6172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520A352A-CBC1-489B-85A1-4EA4917AE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1679" y="4257040"/>
            <a:ext cx="3973824" cy="207264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26486DF-746B-4E57-809F-3F0D1F649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5163" y="198845"/>
            <a:ext cx="4804438" cy="1284515"/>
          </a:xfrm>
        </p:spPr>
        <p:txBody>
          <a:bodyPr/>
          <a:lstStyle/>
          <a:p>
            <a:r>
              <a:rPr lang="el-GR" dirty="0"/>
              <a:t>Γενικά στοιχεία </a:t>
            </a:r>
            <a:endParaRPr lang="en-US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89F76F54-04A5-41FB-AB48-E2E52C5ACE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3419" y="2763394"/>
            <a:ext cx="1365161" cy="133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1900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C39EF97-AF9B-46AE-9C05-164298AF7713}"/>
              </a:ext>
            </a:extLst>
          </p:cNvPr>
          <p:cNvGrpSpPr/>
          <p:nvPr/>
        </p:nvGrpSpPr>
        <p:grpSpPr>
          <a:xfrm>
            <a:off x="257363" y="572756"/>
            <a:ext cx="6374549" cy="6214906"/>
            <a:chOff x="257363" y="260808"/>
            <a:chExt cx="5397969" cy="628653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1ECFB29-1238-4271-9191-D85B51AF6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7363" y="260808"/>
              <a:ext cx="5397969" cy="6133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8E78944-66E9-4585-AB95-06AF699F3C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175" t="4952" r="7975" b="2614"/>
            <a:stretch/>
          </p:blipFill>
          <p:spPr>
            <a:xfrm>
              <a:off x="257363" y="834409"/>
              <a:ext cx="5397969" cy="57129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BD5D39E-4DB2-4436-BB57-A7352F0A9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0937" y="572756"/>
            <a:ext cx="5163700" cy="6214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EB0475EC-3F71-48A6-9F83-F68FA5553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8556" y="70338"/>
            <a:ext cx="5796224" cy="5582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sz="4400" dirty="0" err="1"/>
              <a:t>Γρ</a:t>
            </a:r>
            <a:r>
              <a:rPr lang="en-US" sz="4400" dirty="0"/>
              <a:t>αφικές παραστάσεις </a:t>
            </a:r>
            <a:r>
              <a:rPr lang="el-GR" sz="4400" dirty="0"/>
              <a:t>3</a:t>
            </a:r>
            <a:r>
              <a:rPr lang="en-US" sz="44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1005968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EB0475EC-3F71-48A6-9F83-F68FA5553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3513" y="140675"/>
            <a:ext cx="4608005" cy="138164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sz="4400" dirty="0" err="1"/>
              <a:t>Γρ</a:t>
            </a:r>
            <a:r>
              <a:rPr lang="en-US" sz="4400" dirty="0"/>
              <a:t>αφικές παραστάσεις </a:t>
            </a:r>
            <a:r>
              <a:rPr lang="el-GR" sz="4400" dirty="0"/>
              <a:t>3</a:t>
            </a:r>
            <a:r>
              <a:rPr lang="en-US" sz="4400" dirty="0"/>
              <a:t>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7D63A6-C051-4B90-8714-51105D1F21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56" t="3753" r="6062" b="3836"/>
          <a:stretch/>
        </p:blipFill>
        <p:spPr>
          <a:xfrm>
            <a:off x="100482" y="140675"/>
            <a:ext cx="5184951" cy="662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737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7889D-FD0C-4AD0-B403-9F0EB39E4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841" y="293066"/>
            <a:ext cx="5191509" cy="2701343"/>
          </a:xfrm>
        </p:spPr>
        <p:txBody>
          <a:bodyPr/>
          <a:lstStyle/>
          <a:p>
            <a:pPr algn="l"/>
            <a:r>
              <a:rPr lang="el-GR" dirty="0"/>
              <a:t>ΕΠΙΛΥΣΗ ΑΛΓΕΒΡΙΚΩΝ ΕΞΙΣΩΣΕΩΝ ΣΤΟ MATLAB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D33A0E-A194-416C-9DF5-110FBC0B49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23"/>
          <a:stretch/>
        </p:blipFill>
        <p:spPr>
          <a:xfrm>
            <a:off x="61650" y="95436"/>
            <a:ext cx="6877191" cy="43241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BB4AB9-011E-408C-B742-2A1ED3A63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707" y="2043167"/>
            <a:ext cx="4787134" cy="371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727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439C7BE-C396-4CBB-B94A-C068B75B12CD}"/>
              </a:ext>
            </a:extLst>
          </p:cNvPr>
          <p:cNvGrpSpPr/>
          <p:nvPr/>
        </p:nvGrpSpPr>
        <p:grpSpPr>
          <a:xfrm>
            <a:off x="618567" y="248644"/>
            <a:ext cx="4905829" cy="5581913"/>
            <a:chOff x="357310" y="504877"/>
            <a:chExt cx="4905829" cy="558191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9F24131-B884-4BE4-B667-575DDC1B5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7310" y="504877"/>
              <a:ext cx="4895850" cy="475297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FE27953-2D6F-4993-8297-499A9D83BA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5385"/>
            <a:stretch/>
          </p:blipFill>
          <p:spPr>
            <a:xfrm>
              <a:off x="367289" y="5257852"/>
              <a:ext cx="4895850" cy="828938"/>
            </a:xfrm>
            <a:prstGeom prst="rect">
              <a:avLst/>
            </a:prstGeom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F0051634-E1C6-4E68-B325-3EB5EBD15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841" y="293066"/>
            <a:ext cx="5191509" cy="2701343"/>
          </a:xfrm>
        </p:spPr>
        <p:txBody>
          <a:bodyPr/>
          <a:lstStyle/>
          <a:p>
            <a:pPr algn="l"/>
            <a:r>
              <a:rPr lang="el-GR" dirty="0"/>
              <a:t>ΕΠΙΛΥΣΗ ΑΛΓΕΒΡΙΚΩΝ ΕΞΙΣΩΣΕΩΝ ΣΤΟ MATLAB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2585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9ACAC9-97D0-4E06-B039-BDE3366DA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71" y="0"/>
            <a:ext cx="5585278" cy="6792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4B0677C-B4D1-4216-9BB5-42FCF613C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491" y="0"/>
            <a:ext cx="5191509" cy="2701343"/>
          </a:xfrm>
        </p:spPr>
        <p:txBody>
          <a:bodyPr/>
          <a:lstStyle/>
          <a:p>
            <a:pPr algn="l"/>
            <a:r>
              <a:rPr lang="el-GR" dirty="0"/>
              <a:t>ΕΠΙΛΥΣΗ ΑΛΓΕΒΡΙΚΩΝ ΕΞΙΣΩΣΕΩΝ ΣΤΟ MATLAB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1405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4B0677C-B4D1-4216-9BB5-42FCF613C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491" y="1"/>
            <a:ext cx="5191509" cy="1303200"/>
          </a:xfrm>
        </p:spPr>
        <p:txBody>
          <a:bodyPr>
            <a:normAutofit fontScale="90000"/>
          </a:bodyPr>
          <a:lstStyle/>
          <a:p>
            <a:pPr algn="l"/>
            <a:r>
              <a:rPr lang="el-GR" dirty="0"/>
              <a:t>ΕΠΙΛΥΣΗ ΑΛΓΕΒΡΙΚΩΝ ΕΞΙΣΩΣΕΩΝ ΣΤΟ MATLAB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C444A0-5FA4-4A6E-ADC1-1E7D73C87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91" y="0"/>
            <a:ext cx="5070789" cy="68350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0DB04C-10D8-4E7B-9FF3-609A44E9A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400" y="815800"/>
            <a:ext cx="41529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81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4B0677C-B4D1-4216-9BB5-42FCF613C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491" y="1"/>
            <a:ext cx="5191509" cy="1303200"/>
          </a:xfrm>
        </p:spPr>
        <p:txBody>
          <a:bodyPr>
            <a:normAutofit fontScale="90000"/>
          </a:bodyPr>
          <a:lstStyle/>
          <a:p>
            <a:pPr algn="l"/>
            <a:r>
              <a:rPr lang="el-GR" dirty="0"/>
              <a:t>ΕΠΙΛΥΣΗ ΑΛΓΕΒΡΙΚΩΝ ΕΞΙΣΩΣΕΩΝ ΣΤΟ MATLAB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0DB04C-10D8-4E7B-9FF3-609A44E9A9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524"/>
          <a:stretch/>
        </p:blipFill>
        <p:spPr>
          <a:xfrm>
            <a:off x="175999" y="177800"/>
            <a:ext cx="6824492" cy="63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3161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4B0677C-B4D1-4216-9BB5-42FCF613C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8380" y="22943"/>
            <a:ext cx="6623120" cy="1303200"/>
          </a:xfrm>
        </p:spPr>
        <p:txBody>
          <a:bodyPr>
            <a:normAutofit/>
          </a:bodyPr>
          <a:lstStyle/>
          <a:p>
            <a:pPr algn="l"/>
            <a:r>
              <a:rPr lang="el-GR" sz="2800" dirty="0"/>
              <a:t>ΕΠΙΛΥΣΗ ΑΛΓΕΒΡΙΚΩΝ ΕΞΙΣΩΣΕΩΝ ΣΤΟ MATLAB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C444A0-5FA4-4A6E-ADC1-1E7D73C87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91" y="0"/>
            <a:ext cx="5070789" cy="68350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0DB04C-10D8-4E7B-9FF3-609A44E9A9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522"/>
          <a:stretch/>
        </p:blipFill>
        <p:spPr>
          <a:xfrm>
            <a:off x="5435871" y="968100"/>
            <a:ext cx="5906757" cy="2460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88AA48-DB83-4ABF-BBFA-B01584C2E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5871" y="3417528"/>
            <a:ext cx="5906757" cy="327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3348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C85AF-1430-45B6-9274-529ED65F2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33D2C0-EF91-4B7E-804B-4FCD1CB28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755" y="541564"/>
            <a:ext cx="619125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645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26486DF-746B-4E57-809F-3F0D1F649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6280" y="299720"/>
            <a:ext cx="5125720" cy="1284515"/>
          </a:xfrm>
        </p:spPr>
        <p:txBody>
          <a:bodyPr>
            <a:normAutofit/>
          </a:bodyPr>
          <a:lstStyle/>
          <a:p>
            <a:r>
              <a:rPr lang="el-GR"/>
              <a:t>Γενικά στοιχεία </a:t>
            </a:r>
            <a:br>
              <a:rPr lang="el-GR"/>
            </a:br>
            <a:r>
              <a:rPr lang="el-GR" sz="2400"/>
              <a:t>(Μ</a:t>
            </a:r>
            <a:r>
              <a:rPr lang="en-US" sz="2400"/>
              <a:t>atlab </a:t>
            </a:r>
            <a:r>
              <a:rPr lang="el-GR" sz="2400"/>
              <a:t>ως αριθμομηχανή)  </a:t>
            </a:r>
            <a:endParaRPr lang="en-US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89F76F54-04A5-41FB-AB48-E2E52C5AC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45" y="299720"/>
            <a:ext cx="6497695" cy="6336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4A5F8402-C298-4AB0-81AA-5329C6236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600" y="2399956"/>
            <a:ext cx="5257800" cy="42358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17911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Ομάδα 8">
            <a:extLst>
              <a:ext uri="{FF2B5EF4-FFF2-40B4-BE49-F238E27FC236}">
                <a16:creationId xmlns:a16="http://schemas.microsoft.com/office/drawing/2014/main" id="{24637E0F-C8E1-46AB-8F45-746894D63369}"/>
              </a:ext>
            </a:extLst>
          </p:cNvPr>
          <p:cNvGrpSpPr/>
          <p:nvPr/>
        </p:nvGrpSpPr>
        <p:grpSpPr>
          <a:xfrm>
            <a:off x="295752" y="1149390"/>
            <a:ext cx="5556409" cy="3912940"/>
            <a:chOff x="46831" y="966779"/>
            <a:chExt cx="5556409" cy="3681421"/>
          </a:xfrm>
        </p:grpSpPr>
        <p:pic>
          <p:nvPicPr>
            <p:cNvPr id="6" name="Εικόνα 5">
              <a:extLst>
                <a:ext uri="{FF2B5EF4-FFF2-40B4-BE49-F238E27FC236}">
                  <a16:creationId xmlns:a16="http://schemas.microsoft.com/office/drawing/2014/main" id="{6B994CFE-D9DA-49F8-8664-36C217B13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-20000" contrast="40000"/>
            </a:blip>
            <a:stretch>
              <a:fillRect/>
            </a:stretch>
          </p:blipFill>
          <p:spPr>
            <a:xfrm>
              <a:off x="58098" y="966779"/>
              <a:ext cx="5545142" cy="3214582"/>
            </a:xfrm>
            <a:prstGeom prst="rect">
              <a:avLst/>
            </a:prstGeom>
          </p:spPr>
        </p:pic>
        <p:pic>
          <p:nvPicPr>
            <p:cNvPr id="8" name="Εικόνα 7">
              <a:extLst>
                <a:ext uri="{FF2B5EF4-FFF2-40B4-BE49-F238E27FC236}">
                  <a16:creationId xmlns:a16="http://schemas.microsoft.com/office/drawing/2014/main" id="{1359BE4B-DFC2-4656-9A7B-664C52569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-20000" contrast="40000"/>
            </a:blip>
            <a:stretch>
              <a:fillRect/>
            </a:stretch>
          </p:blipFill>
          <p:spPr>
            <a:xfrm>
              <a:off x="46831" y="4181361"/>
              <a:ext cx="5545143" cy="466839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D244E63-7CA1-49B3-8B2C-AEAF721B9B17}"/>
              </a:ext>
            </a:extLst>
          </p:cNvPr>
          <p:cNvSpPr txBox="1"/>
          <p:nvPr/>
        </p:nvSpPr>
        <p:spPr>
          <a:xfrm>
            <a:off x="1422400" y="578855"/>
            <a:ext cx="34645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/>
              <a:t>Χειρισμός</a:t>
            </a:r>
            <a:r>
              <a:rPr lang="en-US" sz="2400" b="1" dirty="0"/>
              <a:t> </a:t>
            </a:r>
            <a:r>
              <a:rPr lang="en-US" sz="2400" b="1" dirty="0" err="1"/>
              <a:t>δι</a:t>
            </a:r>
            <a:r>
              <a:rPr lang="en-US" sz="2400" b="1" dirty="0"/>
              <a:t>ανυσμάτων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19837D-5326-4839-B8CD-8BDFB762E8D1}"/>
              </a:ext>
            </a:extLst>
          </p:cNvPr>
          <p:cNvSpPr txBox="1"/>
          <p:nvPr/>
        </p:nvSpPr>
        <p:spPr>
          <a:xfrm>
            <a:off x="7706360" y="520260"/>
            <a:ext cx="30632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/>
              <a:t>Χειρισμός</a:t>
            </a:r>
            <a:r>
              <a:rPr lang="en-US" sz="2400" b="1" dirty="0"/>
              <a:t> π</a:t>
            </a:r>
            <a:r>
              <a:rPr lang="en-US" sz="2400" b="1" dirty="0" err="1"/>
              <a:t>ινάκων</a:t>
            </a:r>
            <a:endParaRPr lang="en-US" sz="2400" b="1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8B97ACEB-5058-41B0-A8F4-2414D84D74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-20000" contrast="40000"/>
          </a:blip>
          <a:srcRect b="7503"/>
          <a:stretch/>
        </p:blipFill>
        <p:spPr>
          <a:xfrm>
            <a:off x="6228522" y="1149390"/>
            <a:ext cx="5486400" cy="391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36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D244E63-7CA1-49B3-8B2C-AEAF721B9B17}"/>
              </a:ext>
            </a:extLst>
          </p:cNvPr>
          <p:cNvSpPr txBox="1"/>
          <p:nvPr/>
        </p:nvSpPr>
        <p:spPr>
          <a:xfrm>
            <a:off x="2410238" y="533402"/>
            <a:ext cx="64656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b="1" dirty="0"/>
              <a:t>Οι αριθμητικές πράξεις που ορίζονται στο MATLAB είναι (με σειρά προτεραιότητας)</a:t>
            </a:r>
            <a:endParaRPr lang="en-US" sz="2000" b="1" dirty="0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2184EBDA-7B8C-4B3E-BD23-B3C86EEF32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0238" y="1417982"/>
            <a:ext cx="7104823" cy="492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085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9FDA7441-3259-41B2-8E4A-5662F9F2992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252905" y="1401730"/>
            <a:ext cx="5684069" cy="42039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B85005-A862-4D7A-8B5E-1A3E95C3D18F}"/>
              </a:ext>
            </a:extLst>
          </p:cNvPr>
          <p:cNvSpPr txBox="1"/>
          <p:nvPr/>
        </p:nvSpPr>
        <p:spPr>
          <a:xfrm>
            <a:off x="3994107" y="414242"/>
            <a:ext cx="30632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/>
              <a:t>Χειρισμός</a:t>
            </a:r>
            <a:r>
              <a:rPr lang="en-US" sz="2400" b="1" dirty="0"/>
              <a:t> π</a:t>
            </a:r>
            <a:r>
              <a:rPr lang="en-US" sz="2400" b="1" dirty="0" err="1"/>
              <a:t>ινάκων</a:t>
            </a:r>
            <a:endParaRPr lang="en-US" sz="2400" b="1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2E8D020A-52B5-4F64-8756-303C50B35DB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5936974" y="1401730"/>
            <a:ext cx="5525311" cy="420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821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DB85005-A862-4D7A-8B5E-1A3E95C3D18F}"/>
              </a:ext>
            </a:extLst>
          </p:cNvPr>
          <p:cNvSpPr txBox="1"/>
          <p:nvPr/>
        </p:nvSpPr>
        <p:spPr>
          <a:xfrm>
            <a:off x="3994107" y="414242"/>
            <a:ext cx="30632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/>
              <a:t>Χειρισμός</a:t>
            </a:r>
            <a:r>
              <a:rPr lang="en-US" sz="2400" b="1" dirty="0"/>
              <a:t> π</a:t>
            </a:r>
            <a:r>
              <a:rPr lang="en-US" sz="2400" b="1" dirty="0" err="1"/>
              <a:t>ινάκων</a:t>
            </a:r>
            <a:endParaRPr lang="en-US" sz="2400" b="1" dirty="0"/>
          </a:p>
        </p:txBody>
      </p:sp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291618B0-F55E-4413-8281-6EF326293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677" y="875907"/>
            <a:ext cx="6322100" cy="5822185"/>
          </a:xfrm>
          <a:prstGeom prst="rect">
            <a:avLst/>
          </a:prstGeom>
        </p:spPr>
      </p:pic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E31C94CB-B8A5-4A12-B819-9273B8D49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6573" y="887842"/>
            <a:ext cx="5200650" cy="58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1995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2BA82937506249842A565840F7B979" ma:contentTypeVersion="2" ma:contentTypeDescription="Create a new document." ma:contentTypeScope="" ma:versionID="f399df19f388b6326bfa23473725669e">
  <xsd:schema xmlns:xsd="http://www.w3.org/2001/XMLSchema" xmlns:xs="http://www.w3.org/2001/XMLSchema" xmlns:p="http://schemas.microsoft.com/office/2006/metadata/properties" xmlns:ns3="6f242fb2-af29-4e36-a1fa-5bbfe8fbe4eb" targetNamespace="http://schemas.microsoft.com/office/2006/metadata/properties" ma:root="true" ma:fieldsID="a347ee4fbc8b189728d200ed540e13fb" ns3:_="">
    <xsd:import namespace="6f242fb2-af29-4e36-a1fa-5bbfe8fbe4e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242fb2-af29-4e36-a1fa-5bbfe8fbe4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A9F0B33-6B70-4C02-9AAA-D0967687B442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6f242fb2-af29-4e36-a1fa-5bbfe8fbe4eb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B95284CD-80C0-4DBF-AB58-B3D79F92ED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f242fb2-af29-4e36-a1fa-5bbfe8fbe4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1AB3C3A-2BE2-4622-BDC6-5654B1A35E6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699</TotalTime>
  <Words>349</Words>
  <Application>Microsoft Office PowerPoint</Application>
  <PresentationFormat>Ευρεία οθόνη</PresentationFormat>
  <Paragraphs>72</Paragraphs>
  <Slides>48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48</vt:i4>
      </vt:variant>
    </vt:vector>
  </HeadingPairs>
  <TitlesOfParts>
    <vt:vector size="53" baseType="lpstr">
      <vt:lpstr>Arial</vt:lpstr>
      <vt:lpstr>Calibri</vt:lpstr>
      <vt:lpstr>Corbel</vt:lpstr>
      <vt:lpstr>Times New Roman</vt:lpstr>
      <vt:lpstr>Parallax</vt:lpstr>
      <vt:lpstr> Τμήμα Μηχανικών Περιβάλλοντος Πανεπιστήμιο Πατρών</vt:lpstr>
      <vt:lpstr>ΔΟΜΗ ΜΑΘΗΜΑΤΟΣ ΕΙΣΑΓΩΓΗ ΣΤΟ MATLAB</vt:lpstr>
      <vt:lpstr>ΕΙΣΑΓΩΓΗ ΣΤΟ MATLAB</vt:lpstr>
      <vt:lpstr>Γενικά στοιχεία </vt:lpstr>
      <vt:lpstr>Γενικά στοιχεία  (Μatlab ως αριθμομηχανή) 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ΠΟΛΛΑΠΛΑΣΙΑΣΜΟΣ ΠΙΝΑΚΩΝ</vt:lpstr>
      <vt:lpstr>ΠΟΛΛΑΠΛΑΣΙΑΣΜΟΣ ΠΙΝΑΚΩΝ ΠΑΡΑΔΕΙΓΜΑ</vt:lpstr>
      <vt:lpstr>Αντίστροφος ενός πίνακα</vt:lpstr>
      <vt:lpstr>Αντίστροφος ενός πίνακα</vt:lpstr>
      <vt:lpstr>Αντίστροφος ενός πίνακα</vt:lpstr>
      <vt:lpstr>Αντίστροφος ενός πίνακα</vt:lpstr>
      <vt:lpstr>1Ο ΠΑΡΑΔΕΙΓΜΑ: Να βρεθεί από τη βιβλιογραφία βιοχημική αντίδραση η οποία να περιέχει τουλάχιστον 6 ενώσεις (αντιδρώντα και προϊόντα) και 4 στοιχεία (C,H,O,N). Στη συνέχεια να προσδιοριστούν οι στοιχειομετρικοί συντελεστές της αντίδρασης με τη βοήθεια του Matlab.</vt:lpstr>
      <vt:lpstr>1ο ΠΑΡΑΔΕΙΓΜΑ Λύση</vt:lpstr>
      <vt:lpstr>Δομές Επανάληψης (Δομές-Ελέγχου)</vt:lpstr>
      <vt:lpstr>Δομές Επανάληψης (Δομές-Ελέγχου)</vt:lpstr>
      <vt:lpstr>Δομές Επανάληψης (Δομές-Ελέγχου)</vt:lpstr>
      <vt:lpstr>Δομές Επανάληψης (Δομές-Ελέγχου)</vt:lpstr>
      <vt:lpstr>Δομές Επανάληψης (Δομές-Ελέγχου) Matlab</vt:lpstr>
      <vt:lpstr>Δομές Επανάληψης (Δομές-Ελέγχου) Matlab</vt:lpstr>
      <vt:lpstr>Δομές Επανάληψης (Δομές-Ελέγχου) Matlab</vt:lpstr>
      <vt:lpstr>Εφαρμογές-παραδείγματα   Δομές Επανάληψης (Δομές-Ελέγχου) Matlab</vt:lpstr>
      <vt:lpstr>Συναρτήσεις  Function</vt:lpstr>
      <vt:lpstr>Συναρτήσεις  Function</vt:lpstr>
      <vt:lpstr>Συναρτήσεις  quadroont example </vt:lpstr>
      <vt:lpstr>Συναρτήσεις  quadroont example </vt:lpstr>
      <vt:lpstr>Γραφικές παραστάσεις 2D</vt:lpstr>
      <vt:lpstr>Γραφικές παραστάσεις 2D</vt:lpstr>
      <vt:lpstr>Γραφικές παραστάσεις 2D</vt:lpstr>
      <vt:lpstr>Γραφικές παραστάσεις 2D</vt:lpstr>
      <vt:lpstr>Γραφικές παραστάσεις 2D</vt:lpstr>
      <vt:lpstr>Γραφικές παραστάσεις 2D</vt:lpstr>
      <vt:lpstr>Γραφικές παραστάσεις 2D</vt:lpstr>
      <vt:lpstr>Γραφικές παραστάσεις 2D</vt:lpstr>
      <vt:lpstr>Γραφικές παραστάσεις 3D</vt:lpstr>
      <vt:lpstr>Γραφικές παραστάσεις 3D</vt:lpstr>
      <vt:lpstr>Γραφικές παραστάσεις 3D</vt:lpstr>
      <vt:lpstr>ΕΠΙΛΥΣΗ ΑΛΓΕΒΡΙΚΩΝ ΕΞΙΣΩΣΕΩΝ ΣΤΟ MATLAB</vt:lpstr>
      <vt:lpstr>ΕΠΙΛΥΣΗ ΑΛΓΕΒΡΙΚΩΝ ΕΞΙΣΩΣΕΩΝ ΣΤΟ MATLAB</vt:lpstr>
      <vt:lpstr>ΕΠΙΛΥΣΗ ΑΛΓΕΒΡΙΚΩΝ ΕΞΙΣΩΣΕΩΝ ΣΤΟ MATLAB</vt:lpstr>
      <vt:lpstr>ΕΠΙΛΥΣΗ ΑΛΓΕΒΡΙΚΩΝ ΕΞΙΣΩΣΕΩΝ ΣΤΟ MATLAB</vt:lpstr>
      <vt:lpstr>ΕΠΙΛΥΣΗ ΑΛΓΕΒΡΙΚΩΝ ΕΞΙΣΩΣΕΩΝ ΣΤΟ MATLAB</vt:lpstr>
      <vt:lpstr>ΕΠΙΛΥΣΗ ΑΛΓΕΒΡΙΚΩΝ ΕΞΙΣΩΣΕΩΝ ΣΤΟ MATLAB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Τμήμα Μηχανικών Περιβάλλοντος Πανεπιστήμιο Πατρών</dc:title>
  <dc:creator>DIMITRIOS LADAKIS</dc:creator>
  <cp:lastModifiedBy>DIMITRIOS LADAKIS</cp:lastModifiedBy>
  <cp:revision>37</cp:revision>
  <dcterms:created xsi:type="dcterms:W3CDTF">2021-11-01T11:33:10Z</dcterms:created>
  <dcterms:modified xsi:type="dcterms:W3CDTF">2022-01-31T17:35:38Z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0x010100702BA82937506249842A565840F7B979</vt:lpwstr>
  </property>
</Properties>
</file>