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72" r:id="rId2"/>
    <p:sldId id="256" r:id="rId3"/>
    <p:sldId id="257" r:id="rId4"/>
    <p:sldId id="258" r:id="rId5"/>
    <p:sldId id="259" r:id="rId6"/>
    <p:sldId id="260" r:id="rId7"/>
    <p:sldId id="261" r:id="rId8"/>
    <p:sldId id="270" r:id="rId9"/>
    <p:sldId id="262" r:id="rId10"/>
    <p:sldId id="271" r:id="rId11"/>
    <p:sldId id="263" r:id="rId12"/>
    <p:sldId id="264" r:id="rId13"/>
    <p:sldId id="265" r:id="rId14"/>
    <p:sldId id="266" r:id="rId15"/>
    <p:sldId id="267" r:id="rId16"/>
    <p:sldId id="268" r:id="rId17"/>
    <p:sldId id="269"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46" d="100"/>
          <a:sy n="146" d="100"/>
        </p:scale>
        <p:origin x="132" y="2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l-GR"/>
              <a:t>Κάντε κλικ για να επεξεργαστείτε τον τίτλο υποδείγματος</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p:txBody>
          <a:bodyPr/>
          <a:lstStyle/>
          <a:p>
            <a:fld id="{8493DF29-DAA2-4874-9584-5E6B93756C5D}" type="datetimeFigureOut">
              <a:rPr lang="en-US" smtClean="0"/>
              <a:t>3/3/2023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8EB0B8-9ED9-4038-A4D2-3A68F52E6FE6}" type="slidenum">
              <a:rPr lang="en-US" smtClean="0"/>
              <a:t>‹#›</a:t>
            </a:fld>
            <a:endParaRPr lang="en-US"/>
          </a:p>
        </p:txBody>
      </p:sp>
    </p:spTree>
    <p:extLst>
      <p:ext uri="{BB962C8B-B14F-4D97-AF65-F5344CB8AC3E}">
        <p14:creationId xmlns:p14="http://schemas.microsoft.com/office/powerpoint/2010/main" val="26147799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Πανοραμική 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8493DF29-DAA2-4874-9584-5E6B93756C5D}" type="datetimeFigureOut">
              <a:rPr lang="en-US" smtClean="0"/>
              <a:t>3/3/2023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8EB0B8-9ED9-4038-A4D2-3A68F52E6FE6}" type="slidenum">
              <a:rPr lang="en-US" smtClean="0"/>
              <a:t>‹#›</a:t>
            </a:fld>
            <a:endParaRPr lang="en-US"/>
          </a:p>
        </p:txBody>
      </p:sp>
    </p:spTree>
    <p:extLst>
      <p:ext uri="{BB962C8B-B14F-4D97-AF65-F5344CB8AC3E}">
        <p14:creationId xmlns:p14="http://schemas.microsoft.com/office/powerpoint/2010/main" val="1956520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Τίτλος και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l-GR"/>
              <a:t>Κάντε κλικ για να επεξεργαστείτε τον τίτλο υποδείγματος</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8493DF29-DAA2-4874-9584-5E6B93756C5D}" type="datetimeFigureOut">
              <a:rPr lang="en-US" smtClean="0"/>
              <a:t>3/3/2023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8EB0B8-9ED9-4038-A4D2-3A68F52E6FE6}" type="slidenum">
              <a:rPr lang="en-US" smtClean="0"/>
              <a:t>‹#›</a:t>
            </a:fld>
            <a:endParaRPr lang="en-US"/>
          </a:p>
        </p:txBody>
      </p:sp>
    </p:spTree>
    <p:extLst>
      <p:ext uri="{BB962C8B-B14F-4D97-AF65-F5344CB8AC3E}">
        <p14:creationId xmlns:p14="http://schemas.microsoft.com/office/powerpoint/2010/main" val="34865442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Εισαγωγικά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l-GR"/>
              <a:t>Κάντε κλικ για να επεξεργαστείτε τον τίτλο υποδείγματος</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8493DF29-DAA2-4874-9584-5E6B93756C5D}" type="datetimeFigureOut">
              <a:rPr lang="en-US" smtClean="0"/>
              <a:t>3/3/2023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8EB0B8-9ED9-4038-A4D2-3A68F52E6FE6}" type="slidenum">
              <a:rPr lang="en-US" smtClean="0"/>
              <a:t>‹#›</a:t>
            </a:fld>
            <a:endParaRPr lang="en-US"/>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2790411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Κάρτα ονόματος">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l-GR"/>
              <a:t>Κάντε κλικ για να επεξεργαστείτε τον τίτλο υποδείγματος</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8493DF29-DAA2-4874-9584-5E6B93756C5D}" type="datetimeFigureOut">
              <a:rPr lang="en-US" smtClean="0"/>
              <a:t>3/3/2023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8EB0B8-9ED9-4038-A4D2-3A68F52E6FE6}" type="slidenum">
              <a:rPr lang="en-US" smtClean="0"/>
              <a:t>‹#›</a:t>
            </a:fld>
            <a:endParaRPr lang="en-US"/>
          </a:p>
        </p:txBody>
      </p:sp>
    </p:spTree>
    <p:extLst>
      <p:ext uri="{BB962C8B-B14F-4D97-AF65-F5344CB8AC3E}">
        <p14:creationId xmlns:p14="http://schemas.microsoft.com/office/powerpoint/2010/main" val="1555986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στήλες">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l-GR"/>
              <a:t>Κάντε κλικ για να επεξεργαστείτε τον τίτλο υποδείγματος</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3" name="Date Placeholder 2"/>
          <p:cNvSpPr>
            <a:spLocks noGrp="1"/>
          </p:cNvSpPr>
          <p:nvPr>
            <p:ph type="dt" sz="half" idx="10"/>
          </p:nvPr>
        </p:nvSpPr>
        <p:spPr/>
        <p:txBody>
          <a:bodyPr/>
          <a:lstStyle/>
          <a:p>
            <a:fld id="{8493DF29-DAA2-4874-9584-5E6B93756C5D}" type="datetimeFigureOut">
              <a:rPr lang="en-US" smtClean="0"/>
              <a:t>3/3/2023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C8EB0B8-9ED9-4038-A4D2-3A68F52E6FE6}" type="slidenum">
              <a:rPr lang="en-US" smtClean="0"/>
              <a:t>‹#›</a:t>
            </a:fld>
            <a:endParaRPr lang="en-US"/>
          </a:p>
        </p:txBody>
      </p:sp>
    </p:spTree>
    <p:extLst>
      <p:ext uri="{BB962C8B-B14F-4D97-AF65-F5344CB8AC3E}">
        <p14:creationId xmlns:p14="http://schemas.microsoft.com/office/powerpoint/2010/main" val="28361883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Στήλη 3 εικόνων">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l-GR"/>
              <a:t>Κάντε κλικ για να επεξεργαστείτε τον τίτλο υποδείγματος</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3" name="Date Placeholder 2"/>
          <p:cNvSpPr>
            <a:spLocks noGrp="1"/>
          </p:cNvSpPr>
          <p:nvPr>
            <p:ph type="dt" sz="half" idx="10"/>
          </p:nvPr>
        </p:nvSpPr>
        <p:spPr/>
        <p:txBody>
          <a:bodyPr/>
          <a:lstStyle/>
          <a:p>
            <a:fld id="{8493DF29-DAA2-4874-9584-5E6B93756C5D}" type="datetimeFigureOut">
              <a:rPr lang="en-US" smtClean="0"/>
              <a:t>3/3/2023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C8EB0B8-9ED9-4038-A4D2-3A68F52E6FE6}" type="slidenum">
              <a:rPr lang="en-US" smtClean="0"/>
              <a:t>‹#›</a:t>
            </a:fld>
            <a:endParaRPr lang="en-US"/>
          </a:p>
        </p:txBody>
      </p:sp>
    </p:spTree>
    <p:extLst>
      <p:ext uri="{BB962C8B-B14F-4D97-AF65-F5344CB8AC3E}">
        <p14:creationId xmlns:p14="http://schemas.microsoft.com/office/powerpoint/2010/main" val="531131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8493DF29-DAA2-4874-9584-5E6B93756C5D}" type="datetimeFigureOut">
              <a:rPr lang="en-US" smtClean="0"/>
              <a:t>3/3/2023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8EB0B8-9ED9-4038-A4D2-3A68F52E6FE6}" type="slidenum">
              <a:rPr lang="en-US" smtClean="0"/>
              <a:t>‹#›</a:t>
            </a:fld>
            <a:endParaRPr lang="en-US"/>
          </a:p>
        </p:txBody>
      </p:sp>
    </p:spTree>
    <p:extLst>
      <p:ext uri="{BB962C8B-B14F-4D97-AF65-F5344CB8AC3E}">
        <p14:creationId xmlns:p14="http://schemas.microsoft.com/office/powerpoint/2010/main" val="22848750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8493DF29-DAA2-4874-9584-5E6B93756C5D}" type="datetimeFigureOut">
              <a:rPr lang="en-US" smtClean="0"/>
              <a:t>3/3/2023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8EB0B8-9ED9-4038-A4D2-3A68F52E6FE6}" type="slidenum">
              <a:rPr lang="en-US" smtClean="0"/>
              <a:t>‹#›</a:t>
            </a:fld>
            <a:endParaRPr lang="en-US"/>
          </a:p>
        </p:txBody>
      </p:sp>
    </p:spTree>
    <p:extLst>
      <p:ext uri="{BB962C8B-B14F-4D97-AF65-F5344CB8AC3E}">
        <p14:creationId xmlns:p14="http://schemas.microsoft.com/office/powerpoint/2010/main" val="22708076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8493DF29-DAA2-4874-9584-5E6B93756C5D}" type="datetimeFigureOut">
              <a:rPr lang="en-US" smtClean="0"/>
              <a:t>3/3/2023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8EB0B8-9ED9-4038-A4D2-3A68F52E6FE6}" type="slidenum">
              <a:rPr lang="en-US" smtClean="0"/>
              <a:t>‹#›</a:t>
            </a:fld>
            <a:endParaRPr lang="en-US"/>
          </a:p>
        </p:txBody>
      </p:sp>
    </p:spTree>
    <p:extLst>
      <p:ext uri="{BB962C8B-B14F-4D97-AF65-F5344CB8AC3E}">
        <p14:creationId xmlns:p14="http://schemas.microsoft.com/office/powerpoint/2010/main" val="6499370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8493DF29-DAA2-4874-9584-5E6B93756C5D}" type="datetimeFigureOut">
              <a:rPr lang="en-US" smtClean="0"/>
              <a:t>3/3/2023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8EB0B8-9ED9-4038-A4D2-3A68F52E6FE6}" type="slidenum">
              <a:rPr lang="en-US" smtClean="0"/>
              <a:t>‹#›</a:t>
            </a:fld>
            <a:endParaRPr lang="en-US"/>
          </a:p>
        </p:txBody>
      </p:sp>
    </p:spTree>
    <p:extLst>
      <p:ext uri="{BB962C8B-B14F-4D97-AF65-F5344CB8AC3E}">
        <p14:creationId xmlns:p14="http://schemas.microsoft.com/office/powerpoint/2010/main" val="42209589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Date Placeholder 4"/>
          <p:cNvSpPr>
            <a:spLocks noGrp="1"/>
          </p:cNvSpPr>
          <p:nvPr>
            <p:ph type="dt" sz="half" idx="10"/>
          </p:nvPr>
        </p:nvSpPr>
        <p:spPr/>
        <p:txBody>
          <a:bodyPr/>
          <a:lstStyle/>
          <a:p>
            <a:fld id="{8493DF29-DAA2-4874-9584-5E6B93756C5D}" type="datetimeFigureOut">
              <a:rPr lang="en-US" smtClean="0"/>
              <a:t>3/3/2023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8EB0B8-9ED9-4038-A4D2-3A68F52E6FE6}" type="slidenum">
              <a:rPr lang="en-US" smtClean="0"/>
              <a:t>‹#›</a:t>
            </a:fld>
            <a:endParaRPr lang="en-US"/>
          </a:p>
        </p:txBody>
      </p:sp>
    </p:spTree>
    <p:extLst>
      <p:ext uri="{BB962C8B-B14F-4D97-AF65-F5344CB8AC3E}">
        <p14:creationId xmlns:p14="http://schemas.microsoft.com/office/powerpoint/2010/main" val="199550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Content Placeholder 3"/>
          <p:cNvSpPr>
            <a:spLocks noGrp="1"/>
          </p:cNvSpPr>
          <p:nvPr>
            <p:ph sz="half" idx="2"/>
          </p:nvPr>
        </p:nvSpPr>
        <p:spPr>
          <a:xfrm>
            <a:off x="913795" y="2912232"/>
            <a:ext cx="5107208" cy="287896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Content Placeholder 5"/>
          <p:cNvSpPr>
            <a:spLocks noGrp="1"/>
          </p:cNvSpPr>
          <p:nvPr>
            <p:ph sz="quarter" idx="4"/>
          </p:nvPr>
        </p:nvSpPr>
        <p:spPr>
          <a:xfrm>
            <a:off x="6172200" y="2912232"/>
            <a:ext cx="5095357" cy="287896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7" name="Date Placeholder 6"/>
          <p:cNvSpPr>
            <a:spLocks noGrp="1"/>
          </p:cNvSpPr>
          <p:nvPr>
            <p:ph type="dt" sz="half" idx="10"/>
          </p:nvPr>
        </p:nvSpPr>
        <p:spPr/>
        <p:txBody>
          <a:bodyPr/>
          <a:lstStyle/>
          <a:p>
            <a:fld id="{8493DF29-DAA2-4874-9584-5E6B93756C5D}" type="datetimeFigureOut">
              <a:rPr lang="en-US" smtClean="0"/>
              <a:t>3/3/2023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C8EB0B8-9ED9-4038-A4D2-3A68F52E6FE6}" type="slidenum">
              <a:rPr lang="en-US" smtClean="0"/>
              <a:t>‹#›</a:t>
            </a:fld>
            <a:endParaRPr lang="en-US"/>
          </a:p>
        </p:txBody>
      </p:sp>
    </p:spTree>
    <p:extLst>
      <p:ext uri="{BB962C8B-B14F-4D97-AF65-F5344CB8AC3E}">
        <p14:creationId xmlns:p14="http://schemas.microsoft.com/office/powerpoint/2010/main" val="27239461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Date Placeholder 2"/>
          <p:cNvSpPr>
            <a:spLocks noGrp="1"/>
          </p:cNvSpPr>
          <p:nvPr>
            <p:ph type="dt" sz="half" idx="10"/>
          </p:nvPr>
        </p:nvSpPr>
        <p:spPr/>
        <p:txBody>
          <a:bodyPr/>
          <a:lstStyle/>
          <a:p>
            <a:fld id="{8493DF29-DAA2-4874-9584-5E6B93756C5D}" type="datetimeFigureOut">
              <a:rPr lang="en-US" smtClean="0"/>
              <a:t>3/3/2023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C8EB0B8-9ED9-4038-A4D2-3A68F52E6FE6}" type="slidenum">
              <a:rPr lang="en-US" smtClean="0"/>
              <a:t>‹#›</a:t>
            </a:fld>
            <a:endParaRPr lang="en-US"/>
          </a:p>
        </p:txBody>
      </p:sp>
    </p:spTree>
    <p:extLst>
      <p:ext uri="{BB962C8B-B14F-4D97-AF65-F5344CB8AC3E}">
        <p14:creationId xmlns:p14="http://schemas.microsoft.com/office/powerpoint/2010/main" val="14715557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93DF29-DAA2-4874-9584-5E6B93756C5D}" type="datetimeFigureOut">
              <a:rPr lang="en-US" smtClean="0"/>
              <a:t>3/3/2023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C8EB0B8-9ED9-4038-A4D2-3A68F52E6FE6}" type="slidenum">
              <a:rPr lang="en-US" smtClean="0"/>
              <a:t>‹#›</a:t>
            </a:fld>
            <a:endParaRPr lang="en-US"/>
          </a:p>
        </p:txBody>
      </p:sp>
    </p:spTree>
    <p:extLst>
      <p:ext uri="{BB962C8B-B14F-4D97-AF65-F5344CB8AC3E}">
        <p14:creationId xmlns:p14="http://schemas.microsoft.com/office/powerpoint/2010/main" val="25770948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8493DF29-DAA2-4874-9584-5E6B93756C5D}" type="datetimeFigureOut">
              <a:rPr lang="en-US" smtClean="0"/>
              <a:t>3/3/2023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8EB0B8-9ED9-4038-A4D2-3A68F52E6FE6}" type="slidenum">
              <a:rPr lang="en-US" smtClean="0"/>
              <a:t>‹#›</a:t>
            </a:fld>
            <a:endParaRPr lang="en-US"/>
          </a:p>
        </p:txBody>
      </p:sp>
    </p:spTree>
    <p:extLst>
      <p:ext uri="{BB962C8B-B14F-4D97-AF65-F5344CB8AC3E}">
        <p14:creationId xmlns:p14="http://schemas.microsoft.com/office/powerpoint/2010/main" val="38778720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8493DF29-DAA2-4874-9584-5E6B93756C5D}" type="datetimeFigureOut">
              <a:rPr lang="en-US" smtClean="0"/>
              <a:t>3/3/2023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8EB0B8-9ED9-4038-A4D2-3A68F52E6FE6}" type="slidenum">
              <a:rPr lang="en-US" smtClean="0"/>
              <a:t>‹#›</a:t>
            </a:fld>
            <a:endParaRPr lang="en-US"/>
          </a:p>
        </p:txBody>
      </p:sp>
    </p:spTree>
    <p:extLst>
      <p:ext uri="{BB962C8B-B14F-4D97-AF65-F5344CB8AC3E}">
        <p14:creationId xmlns:p14="http://schemas.microsoft.com/office/powerpoint/2010/main" val="17283933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8493DF29-DAA2-4874-9584-5E6B93756C5D}" type="datetimeFigureOut">
              <a:rPr lang="en-US" smtClean="0"/>
              <a:t>3/3/2023</a:t>
            </a:fld>
            <a:endParaRPr lang="en-US"/>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AC8EB0B8-9ED9-4038-A4D2-3A68F52E6FE6}" type="slidenum">
              <a:rPr lang="en-US" smtClean="0"/>
              <a:t>‹#›</a:t>
            </a:fld>
            <a:endParaRPr lang="en-US"/>
          </a:p>
        </p:txBody>
      </p:sp>
    </p:spTree>
    <p:extLst>
      <p:ext uri="{BB962C8B-B14F-4D97-AF65-F5344CB8AC3E}">
        <p14:creationId xmlns:p14="http://schemas.microsoft.com/office/powerpoint/2010/main" val="3212908621"/>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EA0B78E-C6BF-F7CD-D5D8-BE571916A277}"/>
              </a:ext>
            </a:extLst>
          </p:cNvPr>
          <p:cNvSpPr>
            <a:spLocks noGrp="1"/>
          </p:cNvSpPr>
          <p:nvPr>
            <p:ph type="title"/>
          </p:nvPr>
        </p:nvSpPr>
        <p:spPr>
          <a:xfrm>
            <a:off x="871807" y="2096064"/>
            <a:ext cx="10353761" cy="1326321"/>
          </a:xfrm>
        </p:spPr>
        <p:txBody>
          <a:bodyPr/>
          <a:lstStyle/>
          <a:p>
            <a:r>
              <a:rPr lang="el-GR" dirty="0" err="1"/>
              <a:t>Ιστορικη</a:t>
            </a:r>
            <a:r>
              <a:rPr lang="el-GR" dirty="0"/>
              <a:t> </a:t>
            </a:r>
            <a:r>
              <a:rPr lang="el-GR" dirty="0" err="1"/>
              <a:t>αναδρομη</a:t>
            </a:r>
            <a:r>
              <a:rPr lang="el-GR" dirty="0"/>
              <a:t> </a:t>
            </a:r>
            <a:r>
              <a:rPr lang="el-GR" dirty="0" err="1"/>
              <a:t>μεγαλων</a:t>
            </a:r>
            <a:r>
              <a:rPr lang="el-GR" dirty="0"/>
              <a:t> </a:t>
            </a:r>
            <a:r>
              <a:rPr lang="el-GR" dirty="0" err="1"/>
              <a:t>δεδομενων</a:t>
            </a:r>
            <a:endParaRPr lang="en-US" dirty="0"/>
          </a:p>
        </p:txBody>
      </p:sp>
    </p:spTree>
    <p:extLst>
      <p:ext uri="{BB962C8B-B14F-4D97-AF65-F5344CB8AC3E}">
        <p14:creationId xmlns:p14="http://schemas.microsoft.com/office/powerpoint/2010/main" val="19816917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B0B7564A-588B-C677-7339-39D5B6D0FBC5}"/>
              </a:ext>
            </a:extLst>
          </p:cNvPr>
          <p:cNvSpPr>
            <a:spLocks noGrp="1"/>
          </p:cNvSpPr>
          <p:nvPr>
            <p:ph idx="1"/>
          </p:nvPr>
        </p:nvSpPr>
        <p:spPr/>
        <p:txBody>
          <a:bodyPr>
            <a:normAutofit/>
          </a:bodyPr>
          <a:lstStyle/>
          <a:p>
            <a:pPr marL="0" indent="0" algn="ctr">
              <a:buNone/>
            </a:pPr>
            <a:r>
              <a:rPr lang="el-GR" sz="2800" dirty="0">
                <a:effectLst/>
                <a:latin typeface="Calibri" panose="020F0502020204030204" pitchFamily="34" charset="0"/>
                <a:ea typeface="Calibri" panose="020F0502020204030204" pitchFamily="34" charset="0"/>
                <a:cs typeface="Times New Roman" panose="02020603050405020304" pitchFamily="18" charset="0"/>
              </a:rPr>
              <a:t>Πέντε χρόνια αργότερα, η </a:t>
            </a:r>
            <a:r>
              <a:rPr lang="en-US" sz="2800" dirty="0">
                <a:effectLst/>
                <a:latin typeface="Calibri" panose="020F0502020204030204" pitchFamily="34" charset="0"/>
                <a:ea typeface="Calibri" panose="020F0502020204030204" pitchFamily="34" charset="0"/>
                <a:cs typeface="Times New Roman" panose="02020603050405020304" pitchFamily="18" charset="0"/>
              </a:rPr>
              <a:t>IBM</a:t>
            </a:r>
            <a:r>
              <a:rPr lang="el-GR" sz="2800" dirty="0">
                <a:effectLst/>
                <a:latin typeface="Calibri" panose="020F0502020204030204" pitchFamily="34" charset="0"/>
                <a:ea typeface="Calibri" panose="020F0502020204030204" pitchFamily="34" charset="0"/>
                <a:cs typeface="Times New Roman" panose="02020603050405020304" pitchFamily="18" charset="0"/>
              </a:rPr>
              <a:t> εισάγει το σχεσιακό μοντέλο βάσης δεδομένων, κάτι που σήμαινε ότι ο καθένας πλέον μπορούσε να χειρίζεται μια βάση δεδομένων και όχι μόνο οι επιστήμονες πληροφορικής.</a:t>
            </a:r>
            <a:endParaRPr lang="en-US" sz="2800" dirty="0"/>
          </a:p>
        </p:txBody>
      </p:sp>
    </p:spTree>
    <p:extLst>
      <p:ext uri="{BB962C8B-B14F-4D97-AF65-F5344CB8AC3E}">
        <p14:creationId xmlns:p14="http://schemas.microsoft.com/office/powerpoint/2010/main" val="35747547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E9A67430-2812-2CB6-F1E7-06EF1C181A0B}"/>
              </a:ext>
            </a:extLst>
          </p:cNvPr>
          <p:cNvSpPr>
            <a:spLocks noGrp="1"/>
          </p:cNvSpPr>
          <p:nvPr>
            <p:ph idx="1"/>
          </p:nvPr>
        </p:nvSpPr>
        <p:spPr/>
        <p:txBody>
          <a:bodyPr/>
          <a:lstStyle/>
          <a:p>
            <a:pPr marL="0" indent="0" algn="ctr">
              <a:buNone/>
            </a:pPr>
            <a:r>
              <a:rPr lang="el-GR" sz="2800" dirty="0">
                <a:effectLst/>
                <a:latin typeface="Calibri" panose="020F0502020204030204" pitchFamily="34" charset="0"/>
                <a:ea typeface="Calibri" panose="020F0502020204030204" pitchFamily="34" charset="0"/>
                <a:cs typeface="Times New Roman" panose="02020603050405020304" pitchFamily="18" charset="0"/>
              </a:rPr>
              <a:t>Το 1976 έχουμε τη χρήση Συστημάτων Σχεδιασμού Απαιτήσεων Υλικών (</a:t>
            </a:r>
            <a:r>
              <a:rPr lang="en-US" sz="2800" dirty="0">
                <a:effectLst/>
                <a:latin typeface="Calibri" panose="020F0502020204030204" pitchFamily="34" charset="0"/>
                <a:ea typeface="Calibri" panose="020F0502020204030204" pitchFamily="34" charset="0"/>
                <a:cs typeface="Times New Roman" panose="02020603050405020304" pitchFamily="18" charset="0"/>
              </a:rPr>
              <a:t>Material Requirements Planning Systems</a:t>
            </a:r>
            <a:r>
              <a:rPr lang="el-GR" sz="2800" dirty="0">
                <a:effectLst/>
                <a:latin typeface="Calibri" panose="020F0502020204030204" pitchFamily="34" charset="0"/>
                <a:ea typeface="Calibri" panose="020F0502020204030204" pitchFamily="34" charset="0"/>
                <a:cs typeface="Times New Roman" panose="02020603050405020304" pitchFamily="18" charset="0"/>
              </a:rPr>
              <a:t> – </a:t>
            </a:r>
            <a:r>
              <a:rPr lang="en-US" sz="2800" dirty="0">
                <a:effectLst/>
                <a:latin typeface="Calibri" panose="020F0502020204030204" pitchFamily="34" charset="0"/>
                <a:ea typeface="Calibri" panose="020F0502020204030204" pitchFamily="34" charset="0"/>
                <a:cs typeface="Times New Roman" panose="02020603050405020304" pitchFamily="18" charset="0"/>
              </a:rPr>
              <a:t>MRP</a:t>
            </a:r>
            <a:r>
              <a:rPr lang="el-GR" sz="2800" dirty="0">
                <a:effectLst/>
                <a:latin typeface="Calibri" panose="020F0502020204030204" pitchFamily="34" charset="0"/>
                <a:ea typeface="Calibri" panose="020F0502020204030204" pitchFamily="34" charset="0"/>
                <a:cs typeface="Times New Roman" panose="02020603050405020304" pitchFamily="18" charset="0"/>
              </a:rPr>
              <a:t>) στις επιχειρήσεις. Γίνεται πλέον καθημερινότητα η χρήση υπολογιστή για καταγραφή δεδομένων. Το 1989 κάνει την εμφάνισή του ο όρος “Β</a:t>
            </a:r>
            <a:r>
              <a:rPr lang="en-US" sz="2800" dirty="0" err="1">
                <a:effectLst/>
                <a:latin typeface="Calibri" panose="020F0502020204030204" pitchFamily="34" charset="0"/>
                <a:ea typeface="Calibri" panose="020F0502020204030204" pitchFamily="34" charset="0"/>
                <a:cs typeface="Times New Roman" panose="02020603050405020304" pitchFamily="18" charset="0"/>
              </a:rPr>
              <a:t>ig</a:t>
            </a:r>
            <a:r>
              <a:rPr lang="en-US" sz="2800" dirty="0">
                <a:effectLst/>
                <a:latin typeface="Calibri" panose="020F0502020204030204" pitchFamily="34" charset="0"/>
                <a:ea typeface="Calibri" panose="020F0502020204030204" pitchFamily="34" charset="0"/>
                <a:cs typeface="Times New Roman" panose="02020603050405020304" pitchFamily="18" charset="0"/>
              </a:rPr>
              <a:t> Data</a:t>
            </a:r>
            <a:r>
              <a:rPr lang="el-GR" sz="2800" dirty="0">
                <a:effectLst/>
                <a:latin typeface="Calibri" panose="020F0502020204030204" pitchFamily="34" charset="0"/>
                <a:ea typeface="Calibri" panose="020F0502020204030204" pitchFamily="34" charset="0"/>
                <a:cs typeface="Times New Roman" panose="02020603050405020304" pitchFamily="18" charset="0"/>
              </a:rPr>
              <a:t>”. </a:t>
            </a:r>
            <a:r>
              <a:rPr lang="en-US" sz="2800" dirty="0">
                <a:effectLst/>
                <a:latin typeface="Calibri" panose="020F0502020204030204" pitchFamily="34" charset="0"/>
                <a:ea typeface="Calibri" panose="020F0502020204030204" pitchFamily="34" charset="0"/>
                <a:cs typeface="Times New Roman" panose="02020603050405020304" pitchFamily="18" charset="0"/>
              </a:rPr>
              <a:t>O</a:t>
            </a:r>
            <a:r>
              <a:rPr lang="el-GR" sz="2800" dirty="0">
                <a:effectLst/>
                <a:latin typeface="Calibri" panose="020F0502020204030204" pitchFamily="34" charset="0"/>
                <a:ea typeface="Calibri" panose="020F0502020204030204" pitchFamily="34" charset="0"/>
                <a:cs typeface="Times New Roman" panose="02020603050405020304" pitchFamily="18" charset="0"/>
              </a:rPr>
              <a:t>ι επερχόμενες χρονιές κρίνονται καθοριστικές για την εξέλιξη του όρου.</a:t>
            </a:r>
            <a:endParaRPr lang="en-US" dirty="0"/>
          </a:p>
        </p:txBody>
      </p:sp>
    </p:spTree>
    <p:extLst>
      <p:ext uri="{BB962C8B-B14F-4D97-AF65-F5344CB8AC3E}">
        <p14:creationId xmlns:p14="http://schemas.microsoft.com/office/powerpoint/2010/main" val="19503965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EFA95016-4C36-4612-0870-6119B3CC9B98}"/>
              </a:ext>
            </a:extLst>
          </p:cNvPr>
          <p:cNvSpPr>
            <a:spLocks noGrp="1"/>
          </p:cNvSpPr>
          <p:nvPr>
            <p:ph idx="1"/>
          </p:nvPr>
        </p:nvSpPr>
        <p:spPr/>
        <p:txBody>
          <a:bodyPr>
            <a:normAutofit fontScale="92500"/>
          </a:bodyPr>
          <a:lstStyle/>
          <a:p>
            <a:pPr marL="0" marR="0" indent="0" algn="ctr">
              <a:lnSpc>
                <a:spcPct val="107000"/>
              </a:lnSpc>
              <a:spcBef>
                <a:spcPts val="0"/>
              </a:spcBef>
              <a:spcAft>
                <a:spcPts val="800"/>
              </a:spcAft>
              <a:buNone/>
            </a:pPr>
            <a:r>
              <a:rPr lang="el-GR" sz="2800" dirty="0">
                <a:effectLst/>
                <a:latin typeface="Calibri" panose="020F0502020204030204" pitchFamily="34" charset="0"/>
                <a:ea typeface="Calibri" panose="020F0502020204030204" pitchFamily="34" charset="0"/>
                <a:cs typeface="Times New Roman" panose="02020603050405020304" pitchFamily="18" charset="0"/>
              </a:rPr>
              <a:t>Συγκεκριμένα το 1991, το ίντερνετ κάνει την εμφάνισή του, επιτρέποντας τη φόρτωση δικών μας πλέον δεδομένων ή την ανάλυση όσων βρίσκονται ήδη σε κάποιον </a:t>
            </a:r>
            <a:r>
              <a:rPr lang="el-GR" sz="2800" dirty="0" err="1">
                <a:effectLst/>
                <a:latin typeface="Calibri" panose="020F0502020204030204" pitchFamily="34" charset="0"/>
                <a:ea typeface="Calibri" panose="020F0502020204030204" pitchFamily="34" charset="0"/>
                <a:cs typeface="Times New Roman" panose="02020603050405020304" pitchFamily="18" charset="0"/>
              </a:rPr>
              <a:t>ιστότοπο</a:t>
            </a:r>
            <a:r>
              <a:rPr lang="el-GR" sz="2800" dirty="0">
                <a:effectLst/>
                <a:latin typeface="Calibri" panose="020F0502020204030204" pitchFamily="34" charset="0"/>
                <a:ea typeface="Calibri" panose="020F0502020204030204" pitchFamily="34" charset="0"/>
                <a:cs typeface="Times New Roman" panose="02020603050405020304" pitchFamily="18" charset="0"/>
              </a:rPr>
              <a:t>. Το1996 μειώνεται το κόστος της </a:t>
            </a:r>
            <a:r>
              <a:rPr lang="el-GR" sz="2800" dirty="0" err="1">
                <a:effectLst/>
                <a:latin typeface="Calibri" panose="020F0502020204030204" pitchFamily="34" charset="0"/>
                <a:ea typeface="Calibri" panose="020F0502020204030204" pitchFamily="34" charset="0"/>
                <a:cs typeface="Times New Roman" panose="02020603050405020304" pitchFamily="18" charset="0"/>
              </a:rPr>
              <a:t>ψηφιοποίησης</a:t>
            </a:r>
            <a:r>
              <a:rPr lang="el-GR" sz="2800" dirty="0">
                <a:effectLst/>
                <a:latin typeface="Calibri" panose="020F0502020204030204" pitchFamily="34" charset="0"/>
                <a:ea typeface="Calibri" panose="020F0502020204030204" pitchFamily="34" charset="0"/>
                <a:cs typeface="Times New Roman" panose="02020603050405020304" pitchFamily="18" charset="0"/>
              </a:rPr>
              <a:t> δεδομένων με αποτέλεσμα να στρέφονται όλοι εκεί και όχι στον παραδοσιακό γραπτό τρόπο. Ένα χρόνο αργότερα, η </a:t>
            </a:r>
            <a:r>
              <a:rPr lang="en-US" sz="2800" dirty="0">
                <a:effectLst/>
                <a:latin typeface="Calibri" panose="020F0502020204030204" pitchFamily="34" charset="0"/>
                <a:ea typeface="Calibri" panose="020F0502020204030204" pitchFamily="34" charset="0"/>
                <a:cs typeface="Times New Roman" panose="02020603050405020304" pitchFamily="18" charset="0"/>
              </a:rPr>
              <a:t>Google</a:t>
            </a:r>
            <a:r>
              <a:rPr lang="el-GR" sz="2800" dirty="0">
                <a:effectLst/>
                <a:latin typeface="Calibri" panose="020F0502020204030204" pitchFamily="34" charset="0"/>
                <a:ea typeface="Calibri" panose="020F0502020204030204" pitchFamily="34" charset="0"/>
                <a:cs typeface="Times New Roman" panose="02020603050405020304" pitchFamily="18" charset="0"/>
              </a:rPr>
              <a:t> παρουσιάζει τη μηχανή αναζήτησής της, η οποία μετατρέπεται στην πιο δημοφιλή παγκοσμίως. Την ίδια χρονιά ο </a:t>
            </a:r>
            <a:r>
              <a:rPr lang="en-US" sz="2800" dirty="0">
                <a:effectLst/>
                <a:latin typeface="Calibri" panose="020F0502020204030204" pitchFamily="34" charset="0"/>
                <a:ea typeface="Calibri" panose="020F0502020204030204" pitchFamily="34" charset="0"/>
                <a:cs typeface="Times New Roman" panose="02020603050405020304" pitchFamily="18" charset="0"/>
              </a:rPr>
              <a:t>Michael </a:t>
            </a:r>
            <a:r>
              <a:rPr lang="en-US" sz="2800" dirty="0" err="1">
                <a:effectLst/>
                <a:latin typeface="Calibri" panose="020F0502020204030204" pitchFamily="34" charset="0"/>
                <a:ea typeface="Calibri" panose="020F0502020204030204" pitchFamily="34" charset="0"/>
                <a:cs typeface="Times New Roman" panose="02020603050405020304" pitchFamily="18" charset="0"/>
              </a:rPr>
              <a:t>Lesk</a:t>
            </a:r>
            <a:r>
              <a:rPr lang="el-GR" sz="2800" dirty="0">
                <a:effectLst/>
                <a:latin typeface="Calibri" panose="020F0502020204030204" pitchFamily="34" charset="0"/>
                <a:ea typeface="Calibri" panose="020F0502020204030204" pitchFamily="34" charset="0"/>
                <a:cs typeface="Times New Roman" panose="02020603050405020304" pitchFamily="18" charset="0"/>
              </a:rPr>
              <a:t> εκτιμά ότι ο ψηφιακός κόσμος θα δεκαπλασιάζεται ανά έτος.</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6653169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382C10A9-F07C-CBEF-6B3E-7694F5643A95}"/>
              </a:ext>
            </a:extLst>
          </p:cNvPr>
          <p:cNvSpPr>
            <a:spLocks noGrp="1"/>
          </p:cNvSpPr>
          <p:nvPr>
            <p:ph idx="1"/>
          </p:nvPr>
        </p:nvSpPr>
        <p:spPr/>
        <p:txBody>
          <a:bodyPr/>
          <a:lstStyle/>
          <a:p>
            <a:pPr marL="0" marR="0" indent="0" algn="ctr">
              <a:lnSpc>
                <a:spcPct val="107000"/>
              </a:lnSpc>
              <a:spcBef>
                <a:spcPts val="0"/>
              </a:spcBef>
              <a:spcAft>
                <a:spcPts val="800"/>
              </a:spcAft>
              <a:buNone/>
            </a:pPr>
            <a:r>
              <a:rPr lang="el-GR" sz="2800" dirty="0">
                <a:effectLst/>
                <a:latin typeface="Calibri" panose="020F0502020204030204" pitchFamily="34" charset="0"/>
                <a:ea typeface="Calibri" panose="020F0502020204030204" pitchFamily="34" charset="0"/>
                <a:cs typeface="Times New Roman" panose="02020603050405020304" pitchFamily="18" charset="0"/>
              </a:rPr>
              <a:t>Δύο χρόνια μετά, το 1999, συναντάμε την πρώτη χρήση του όρου Μεγάλα Δεδομένα σε ακαδημαϊκό άρθρο και από τη νέα χιλιετία και έπειτα αυξάνονται εκθετικά ανά έτος τα άρθρα που αναφέρονται στον όρο Μεγάλα Δεδομένα.</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617004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72DD513C-273A-EEE8-D59B-78DC7C383420}"/>
              </a:ext>
            </a:extLst>
          </p:cNvPr>
          <p:cNvSpPr>
            <a:spLocks noGrp="1"/>
          </p:cNvSpPr>
          <p:nvPr>
            <p:ph idx="1"/>
          </p:nvPr>
        </p:nvSpPr>
        <p:spPr/>
        <p:txBody>
          <a:bodyPr/>
          <a:lstStyle/>
          <a:p>
            <a:pPr marL="0" indent="0" algn="ctr">
              <a:buNone/>
            </a:pPr>
            <a:r>
              <a:rPr lang="en-US" sz="2800" dirty="0">
                <a:effectLst/>
                <a:latin typeface="Calibri" panose="020F0502020204030204" pitchFamily="34" charset="0"/>
                <a:ea typeface="Calibri" panose="020F0502020204030204" pitchFamily="34" charset="0"/>
                <a:cs typeface="Times New Roman" panose="02020603050405020304" pitchFamily="18" charset="0"/>
              </a:rPr>
              <a:t>To</a:t>
            </a:r>
            <a:r>
              <a:rPr lang="el-GR" sz="2800" dirty="0">
                <a:effectLst/>
                <a:latin typeface="Calibri" panose="020F0502020204030204" pitchFamily="34" charset="0"/>
                <a:ea typeface="Calibri" panose="020F0502020204030204" pitchFamily="34" charset="0"/>
                <a:cs typeface="Times New Roman" panose="02020603050405020304" pitchFamily="18" charset="0"/>
              </a:rPr>
              <a:t> 2005 είναι πολύ σημαντική χρονιά καθώς κάνει την εμφάνισή του το </a:t>
            </a:r>
            <a:r>
              <a:rPr lang="en-US" sz="2800" dirty="0">
                <a:effectLst/>
                <a:latin typeface="Calibri" panose="020F0502020204030204" pitchFamily="34" charset="0"/>
                <a:ea typeface="Calibri" panose="020F0502020204030204" pitchFamily="34" charset="0"/>
                <a:cs typeface="Times New Roman" panose="02020603050405020304" pitchFamily="18" charset="0"/>
              </a:rPr>
              <a:t>WEB </a:t>
            </a:r>
            <a:r>
              <a:rPr lang="el-GR" sz="2800" dirty="0">
                <a:effectLst/>
                <a:latin typeface="Calibri" panose="020F0502020204030204" pitchFamily="34" charset="0"/>
                <a:ea typeface="Calibri" panose="020F0502020204030204" pitchFamily="34" charset="0"/>
                <a:cs typeface="Times New Roman" panose="02020603050405020304" pitchFamily="18" charset="0"/>
              </a:rPr>
              <a:t>2.0, ενώ την ίδια χρονιά αναπτύσσεται από τον Α</a:t>
            </a:r>
            <a:r>
              <a:rPr lang="en-US" sz="2800" dirty="0" err="1">
                <a:effectLst/>
                <a:latin typeface="Calibri" panose="020F0502020204030204" pitchFamily="34" charset="0"/>
                <a:ea typeface="Calibri" panose="020F0502020204030204" pitchFamily="34" charset="0"/>
                <a:cs typeface="Times New Roman" panose="02020603050405020304" pitchFamily="18" charset="0"/>
              </a:rPr>
              <a:t>pache</a:t>
            </a:r>
            <a:r>
              <a:rPr lang="el-GR" sz="2800" dirty="0">
                <a:effectLst/>
                <a:latin typeface="Calibri" panose="020F0502020204030204" pitchFamily="34" charset="0"/>
                <a:ea typeface="Calibri" panose="020F0502020204030204" pitchFamily="34" charset="0"/>
                <a:cs typeface="Times New Roman" panose="02020603050405020304" pitchFamily="18" charset="0"/>
              </a:rPr>
              <a:t> το </a:t>
            </a:r>
            <a:r>
              <a:rPr lang="en-US" sz="2800" dirty="0">
                <a:effectLst/>
                <a:latin typeface="Calibri" panose="020F0502020204030204" pitchFamily="34" charset="0"/>
                <a:ea typeface="Calibri" panose="020F0502020204030204" pitchFamily="34" charset="0"/>
                <a:cs typeface="Times New Roman" panose="02020603050405020304" pitchFamily="18" charset="0"/>
              </a:rPr>
              <a:t>Hadoop</a:t>
            </a:r>
            <a:r>
              <a:rPr lang="el-GR" sz="2800" dirty="0">
                <a:effectLst/>
                <a:latin typeface="Calibri" panose="020F0502020204030204" pitchFamily="34" charset="0"/>
                <a:ea typeface="Calibri" panose="020F0502020204030204" pitchFamily="34" charset="0"/>
                <a:cs typeface="Times New Roman" panose="02020603050405020304" pitchFamily="18" charset="0"/>
              </a:rPr>
              <a:t>, ένα ανοιχτού κώδικα λογισμικό επεξεργασίας Μεγάλων Δεδομένων. Το 2007 η </a:t>
            </a:r>
            <a:r>
              <a:rPr lang="en-US" sz="2800" dirty="0">
                <a:effectLst/>
                <a:latin typeface="Calibri" panose="020F0502020204030204" pitchFamily="34" charset="0"/>
                <a:ea typeface="Calibri" panose="020F0502020204030204" pitchFamily="34" charset="0"/>
                <a:cs typeface="Times New Roman" panose="02020603050405020304" pitchFamily="18" charset="0"/>
              </a:rPr>
              <a:t>Apple</a:t>
            </a:r>
            <a:r>
              <a:rPr lang="el-GR" sz="2800" dirty="0">
                <a:effectLst/>
                <a:latin typeface="Calibri" panose="020F0502020204030204" pitchFamily="34" charset="0"/>
                <a:ea typeface="Calibri" panose="020F0502020204030204" pitchFamily="34" charset="0"/>
                <a:cs typeface="Times New Roman" panose="02020603050405020304" pitchFamily="18" charset="0"/>
              </a:rPr>
              <a:t> βγάζει στην κυκλοφορία το </a:t>
            </a:r>
            <a:r>
              <a:rPr lang="en-US" sz="2800" dirty="0" err="1">
                <a:effectLst/>
                <a:latin typeface="Calibri" panose="020F0502020204030204" pitchFamily="34" charset="0"/>
                <a:ea typeface="Calibri" panose="020F0502020204030204" pitchFamily="34" charset="0"/>
                <a:cs typeface="Times New Roman" panose="02020603050405020304" pitchFamily="18" charset="0"/>
              </a:rPr>
              <a:t>iphone</a:t>
            </a:r>
            <a:r>
              <a:rPr lang="el-GR" sz="2800" dirty="0">
                <a:effectLst/>
                <a:latin typeface="Calibri" panose="020F0502020204030204" pitchFamily="34" charset="0"/>
                <a:ea typeface="Calibri" panose="020F0502020204030204" pitchFamily="34" charset="0"/>
                <a:cs typeface="Times New Roman" panose="02020603050405020304" pitchFamily="18" charset="0"/>
              </a:rPr>
              <a:t> και δημιουργεί μια ισχυρή καταναλωτική αγορά για έξυπνα κινητά τηλέφωνα.</a:t>
            </a:r>
            <a:endParaRPr lang="en-US" dirty="0"/>
          </a:p>
        </p:txBody>
      </p:sp>
    </p:spTree>
    <p:extLst>
      <p:ext uri="{BB962C8B-B14F-4D97-AF65-F5344CB8AC3E}">
        <p14:creationId xmlns:p14="http://schemas.microsoft.com/office/powerpoint/2010/main" val="41987711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CE834EF4-3B0C-9265-4C5B-FEAF1FAF1B85}"/>
              </a:ext>
            </a:extLst>
          </p:cNvPr>
          <p:cNvSpPr>
            <a:spLocks noGrp="1"/>
          </p:cNvSpPr>
          <p:nvPr>
            <p:ph idx="1"/>
          </p:nvPr>
        </p:nvSpPr>
        <p:spPr/>
        <p:txBody>
          <a:bodyPr/>
          <a:lstStyle/>
          <a:p>
            <a:pPr marL="0" indent="0" algn="ctr">
              <a:buNone/>
            </a:pPr>
            <a:r>
              <a:rPr lang="el-GR" sz="2800" dirty="0">
                <a:effectLst/>
                <a:latin typeface="Calibri" panose="020F0502020204030204" pitchFamily="34" charset="0"/>
                <a:ea typeface="Calibri" panose="020F0502020204030204" pitchFamily="34" charset="0"/>
                <a:cs typeface="Times New Roman" panose="02020603050405020304" pitchFamily="18" charset="0"/>
              </a:rPr>
              <a:t>Το 2008 ο αριθμός των συσκευών που είναι συνδεδεμένες στο διαδίκτυο ξεπερνά τον παγκόσμιο πληθυσμό. Οι επεξεργαστές κεντρικών μονάδων (</a:t>
            </a:r>
            <a:r>
              <a:rPr lang="en-US" sz="2800" dirty="0">
                <a:effectLst/>
                <a:latin typeface="Calibri" panose="020F0502020204030204" pitchFamily="34" charset="0"/>
                <a:ea typeface="Calibri" panose="020F0502020204030204" pitchFamily="34" charset="0"/>
                <a:cs typeface="Times New Roman" panose="02020603050405020304" pitchFamily="18" charset="0"/>
              </a:rPr>
              <a:t>Central Process Unit</a:t>
            </a:r>
            <a:r>
              <a:rPr lang="el-GR" sz="2800" dirty="0">
                <a:effectLst/>
                <a:latin typeface="Calibri" panose="020F0502020204030204" pitchFamily="34" charset="0"/>
                <a:ea typeface="Calibri" panose="020F0502020204030204" pitchFamily="34" charset="0"/>
                <a:cs typeface="Times New Roman" panose="02020603050405020304" pitchFamily="18" charset="0"/>
              </a:rPr>
              <a:t> -</a:t>
            </a:r>
            <a:r>
              <a:rPr lang="en-US" sz="2800" dirty="0">
                <a:effectLst/>
                <a:latin typeface="Calibri" panose="020F0502020204030204" pitchFamily="34" charset="0"/>
                <a:ea typeface="Calibri" panose="020F0502020204030204" pitchFamily="34" charset="0"/>
                <a:cs typeface="Times New Roman" panose="02020603050405020304" pitchFamily="18" charset="0"/>
              </a:rPr>
              <a:t>CPU</a:t>
            </a:r>
            <a:r>
              <a:rPr lang="el-GR" sz="2800" dirty="0">
                <a:effectLst/>
                <a:latin typeface="Calibri" panose="020F0502020204030204" pitchFamily="34" charset="0"/>
                <a:ea typeface="Calibri" panose="020F0502020204030204" pitchFamily="34" charset="0"/>
                <a:cs typeface="Times New Roman" panose="02020603050405020304" pitchFamily="18" charset="0"/>
              </a:rPr>
              <a:t>) επεξεργάζονται πλέον 9,25 </a:t>
            </a:r>
            <a:r>
              <a:rPr lang="en-US" sz="2800" dirty="0" err="1">
                <a:effectLst/>
                <a:latin typeface="Calibri" panose="020F0502020204030204" pitchFamily="34" charset="0"/>
                <a:ea typeface="Calibri" panose="020F0502020204030204" pitchFamily="34" charset="0"/>
                <a:cs typeface="Times New Roman" panose="02020603050405020304" pitchFamily="18" charset="0"/>
              </a:rPr>
              <a:t>zetabytes</a:t>
            </a:r>
            <a:r>
              <a:rPr lang="el-GR" sz="2800" dirty="0">
                <a:effectLst/>
                <a:latin typeface="Calibri" panose="020F0502020204030204" pitchFamily="34" charset="0"/>
                <a:ea typeface="Calibri" panose="020F0502020204030204" pitchFamily="34" charset="0"/>
                <a:cs typeface="Times New Roman" panose="02020603050405020304" pitchFamily="18" charset="0"/>
              </a:rPr>
              <a:t> πληροφοριών. Την επόμενη χρονιά, ο μέσος όρος των επιχειρήσεων της Αμερικής με πάνω από 1000 εργαζόμενους αποθηκεύει πάνω από 200 </a:t>
            </a:r>
            <a:r>
              <a:rPr lang="en-US" sz="2800" dirty="0">
                <a:effectLst/>
                <a:latin typeface="Calibri" panose="020F0502020204030204" pitchFamily="34" charset="0"/>
                <a:ea typeface="Calibri" panose="020F0502020204030204" pitchFamily="34" charset="0"/>
                <a:cs typeface="Times New Roman" panose="02020603050405020304" pitchFamily="18" charset="0"/>
              </a:rPr>
              <a:t>terabytes</a:t>
            </a:r>
            <a:r>
              <a:rPr lang="el-GR" sz="2800" dirty="0">
                <a:effectLst/>
                <a:latin typeface="Calibri" panose="020F0502020204030204" pitchFamily="34" charset="0"/>
                <a:ea typeface="Calibri" panose="020F0502020204030204" pitchFamily="34" charset="0"/>
                <a:cs typeface="Times New Roman" panose="02020603050405020304" pitchFamily="18" charset="0"/>
              </a:rPr>
              <a:t> δεδομένων </a:t>
            </a:r>
            <a:endParaRPr lang="en-US" dirty="0"/>
          </a:p>
        </p:txBody>
      </p:sp>
    </p:spTree>
    <p:extLst>
      <p:ext uri="{BB962C8B-B14F-4D97-AF65-F5344CB8AC3E}">
        <p14:creationId xmlns:p14="http://schemas.microsoft.com/office/powerpoint/2010/main" val="4360770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D440176-056E-98B0-8788-7493EF3EEE41}"/>
              </a:ext>
            </a:extLst>
          </p:cNvPr>
          <p:cNvSpPr>
            <a:spLocks noGrp="1"/>
          </p:cNvSpPr>
          <p:nvPr>
            <p:ph type="title"/>
          </p:nvPr>
        </p:nvSpPr>
        <p:spPr/>
        <p:txBody>
          <a:bodyPr/>
          <a:lstStyle/>
          <a:p>
            <a:endParaRPr lang="en-US"/>
          </a:p>
        </p:txBody>
      </p:sp>
      <p:sp>
        <p:nvSpPr>
          <p:cNvPr id="3" name="Θέση περιεχομένου 2">
            <a:extLst>
              <a:ext uri="{FF2B5EF4-FFF2-40B4-BE49-F238E27FC236}">
                <a16:creationId xmlns:a16="http://schemas.microsoft.com/office/drawing/2014/main" id="{80314247-78F2-34B1-4223-AE975A669063}"/>
              </a:ext>
            </a:extLst>
          </p:cNvPr>
          <p:cNvSpPr>
            <a:spLocks noGrp="1"/>
          </p:cNvSpPr>
          <p:nvPr>
            <p:ph idx="1"/>
          </p:nvPr>
        </p:nvSpPr>
        <p:spPr/>
        <p:txBody>
          <a:bodyPr/>
          <a:lstStyle/>
          <a:p>
            <a:pPr marL="0" indent="0" algn="ctr">
              <a:buNone/>
            </a:pPr>
            <a:r>
              <a:rPr lang="el-GR" sz="2800" dirty="0">
                <a:effectLst/>
                <a:latin typeface="Calibri" panose="020F0502020204030204" pitchFamily="34" charset="0"/>
                <a:ea typeface="Calibri" panose="020F0502020204030204" pitchFamily="34" charset="0"/>
                <a:cs typeface="Times New Roman" panose="02020603050405020304" pitchFamily="18" charset="0"/>
              </a:rPr>
              <a:t>Το 2011 ο υπολογιστής </a:t>
            </a:r>
            <a:r>
              <a:rPr lang="en-US" sz="2800" dirty="0">
                <a:effectLst/>
                <a:latin typeface="Calibri" panose="020F0502020204030204" pitchFamily="34" charset="0"/>
                <a:ea typeface="Calibri" panose="020F0502020204030204" pitchFamily="34" charset="0"/>
                <a:cs typeface="Times New Roman" panose="02020603050405020304" pitchFamily="18" charset="0"/>
              </a:rPr>
              <a:t>Watson</a:t>
            </a:r>
            <a:r>
              <a:rPr lang="el-GR" sz="2800" dirty="0">
                <a:effectLst/>
                <a:latin typeface="Calibri" panose="020F0502020204030204" pitchFamily="34" charset="0"/>
                <a:ea typeface="Calibri" panose="020F0502020204030204" pitchFamily="34" charset="0"/>
                <a:cs typeface="Times New Roman" panose="02020603050405020304" pitchFamily="18" charset="0"/>
              </a:rPr>
              <a:t> της </a:t>
            </a:r>
            <a:r>
              <a:rPr lang="en-US" sz="2800" dirty="0">
                <a:effectLst/>
                <a:latin typeface="Calibri" panose="020F0502020204030204" pitchFamily="34" charset="0"/>
                <a:ea typeface="Calibri" panose="020F0502020204030204" pitchFamily="34" charset="0"/>
                <a:cs typeface="Times New Roman" panose="02020603050405020304" pitchFamily="18" charset="0"/>
              </a:rPr>
              <a:t>IBM</a:t>
            </a:r>
            <a:r>
              <a:rPr lang="el-GR" sz="2800" dirty="0">
                <a:effectLst/>
                <a:latin typeface="Calibri" panose="020F0502020204030204" pitchFamily="34" charset="0"/>
                <a:ea typeface="Calibri" panose="020F0502020204030204" pitchFamily="34" charset="0"/>
                <a:cs typeface="Times New Roman" panose="02020603050405020304" pitchFamily="18" charset="0"/>
              </a:rPr>
              <a:t> σαρώνει και αναλύει 4 </a:t>
            </a:r>
            <a:r>
              <a:rPr lang="en-US" sz="2800" dirty="0">
                <a:effectLst/>
                <a:latin typeface="Calibri" panose="020F0502020204030204" pitchFamily="34" charset="0"/>
                <a:ea typeface="Calibri" panose="020F0502020204030204" pitchFamily="34" charset="0"/>
                <a:cs typeface="Times New Roman" panose="02020603050405020304" pitchFamily="18" charset="0"/>
              </a:rPr>
              <a:t>terabytes</a:t>
            </a:r>
            <a:r>
              <a:rPr lang="el-GR" sz="2800" dirty="0">
                <a:effectLst/>
                <a:latin typeface="Calibri" panose="020F0502020204030204" pitchFamily="34" charset="0"/>
                <a:ea typeface="Calibri" panose="020F0502020204030204" pitchFamily="34" charset="0"/>
                <a:cs typeface="Times New Roman" panose="02020603050405020304" pitchFamily="18" charset="0"/>
              </a:rPr>
              <a:t> (200 εκατομμύρια σελίδες) δεδομένων σε δευτερόλεπτα νικώντας δύο ανθρώπινους παίκτες στο τηλεοπτικό πρόγραμμα “</a:t>
            </a:r>
            <a:r>
              <a:rPr lang="en-US" sz="2800" dirty="0">
                <a:effectLst/>
                <a:latin typeface="Calibri" panose="020F0502020204030204" pitchFamily="34" charset="0"/>
                <a:ea typeface="Calibri" panose="020F0502020204030204" pitchFamily="34" charset="0"/>
                <a:cs typeface="Times New Roman" panose="02020603050405020304" pitchFamily="18" charset="0"/>
              </a:rPr>
              <a:t>Jeopardy</a:t>
            </a:r>
            <a:r>
              <a:rPr lang="el-GR" sz="2800" dirty="0">
                <a:effectLst/>
                <a:latin typeface="Calibri" panose="020F0502020204030204" pitchFamily="34" charset="0"/>
                <a:ea typeface="Calibri" panose="020F0502020204030204" pitchFamily="34" charset="0"/>
                <a:cs typeface="Times New Roman" panose="02020603050405020304" pitchFamily="18" charset="0"/>
              </a:rPr>
              <a:t>”!.Ξεκινά εργασία σε </a:t>
            </a:r>
            <a:r>
              <a:rPr lang="en-US" sz="2800" dirty="0" err="1">
                <a:effectLst/>
                <a:latin typeface="Calibri" panose="020F0502020204030204" pitchFamily="34" charset="0"/>
                <a:ea typeface="Calibri" panose="020F0502020204030204" pitchFamily="34" charset="0"/>
                <a:cs typeface="Times New Roman" panose="02020603050405020304" pitchFamily="18" charset="0"/>
              </a:rPr>
              <a:t>UnQL</a:t>
            </a:r>
            <a:r>
              <a:rPr lang="el-GR" sz="2800" dirty="0">
                <a:effectLst/>
                <a:latin typeface="Calibri" panose="020F0502020204030204" pitchFamily="34" charset="0"/>
                <a:ea typeface="Calibri" panose="020F0502020204030204" pitchFamily="34" charset="0"/>
                <a:cs typeface="Times New Roman" panose="02020603050405020304" pitchFamily="18" charset="0"/>
              </a:rPr>
              <a:t> , μια γλώσσα επερωτήσεων για βάσεις δεδομένων </a:t>
            </a:r>
            <a:r>
              <a:rPr lang="en-US" sz="2800" dirty="0">
                <a:effectLst/>
                <a:latin typeface="Calibri" panose="020F0502020204030204" pitchFamily="34" charset="0"/>
                <a:ea typeface="Calibri" panose="020F0502020204030204" pitchFamily="34" charset="0"/>
                <a:cs typeface="Times New Roman" panose="02020603050405020304" pitchFamily="18" charset="0"/>
              </a:rPr>
              <a:t>NoSQL</a:t>
            </a:r>
            <a:r>
              <a:rPr lang="el-GR" sz="2800" dirty="0">
                <a:effectLst/>
                <a:latin typeface="Calibri" panose="020F0502020204030204" pitchFamily="34" charset="0"/>
                <a:ea typeface="Calibri" panose="020F0502020204030204" pitchFamily="34" charset="0"/>
                <a:cs typeface="Times New Roman" panose="02020603050405020304" pitchFamily="18" charset="0"/>
              </a:rPr>
              <a:t>. Τα διαθέσιμα στοιχεία στην διεύθυνση του </a:t>
            </a:r>
            <a:r>
              <a:rPr lang="en-US" sz="2800" dirty="0" err="1">
                <a:effectLst/>
                <a:latin typeface="Calibri" panose="020F0502020204030204" pitchFamily="34" charset="0"/>
                <a:ea typeface="Calibri" panose="020F0502020204030204" pitchFamily="34" charset="0"/>
                <a:cs typeface="Times New Roman" panose="02020603050405020304" pitchFamily="18" charset="0"/>
              </a:rPr>
              <a:t>IPv</a:t>
            </a:r>
            <a:r>
              <a:rPr lang="el-GR" sz="2800" dirty="0">
                <a:effectLst/>
                <a:latin typeface="Calibri" panose="020F0502020204030204" pitchFamily="34" charset="0"/>
                <a:ea typeface="Calibri" panose="020F0502020204030204" pitchFamily="34" charset="0"/>
                <a:cs typeface="Times New Roman" panose="02020603050405020304" pitchFamily="18" charset="0"/>
              </a:rPr>
              <a:t>4 έχουν όλα χρησιμοποιηθεί. </a:t>
            </a:r>
            <a:endParaRPr lang="en-US" dirty="0"/>
          </a:p>
        </p:txBody>
      </p:sp>
    </p:spTree>
    <p:extLst>
      <p:ext uri="{BB962C8B-B14F-4D97-AF65-F5344CB8AC3E}">
        <p14:creationId xmlns:p14="http://schemas.microsoft.com/office/powerpoint/2010/main" val="17673563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9BE00F66-D3AC-9C85-2DA3-F83D9550B376}"/>
              </a:ext>
            </a:extLst>
          </p:cNvPr>
          <p:cNvSpPr>
            <a:spLocks noGrp="1"/>
          </p:cNvSpPr>
          <p:nvPr>
            <p:ph idx="1"/>
          </p:nvPr>
        </p:nvSpPr>
        <p:spPr/>
        <p:txBody>
          <a:bodyPr/>
          <a:lstStyle/>
          <a:p>
            <a:pPr marL="0" marR="0" indent="0" algn="ctr">
              <a:lnSpc>
                <a:spcPct val="107000"/>
              </a:lnSpc>
              <a:spcBef>
                <a:spcPts val="0"/>
              </a:spcBef>
              <a:spcAft>
                <a:spcPts val="800"/>
              </a:spcAft>
              <a:buNone/>
            </a:pPr>
            <a:r>
              <a:rPr lang="el-GR" sz="2800" dirty="0">
                <a:effectLst/>
                <a:latin typeface="Calibri" panose="020F0502020204030204" pitchFamily="34" charset="0"/>
                <a:ea typeface="Calibri" panose="020F0502020204030204" pitchFamily="34" charset="0"/>
                <a:cs typeface="Times New Roman" panose="02020603050405020304" pitchFamily="18" charset="0"/>
              </a:rPr>
              <a:t>Το </a:t>
            </a:r>
            <a:r>
              <a:rPr lang="en-US" sz="2800" dirty="0" err="1">
                <a:effectLst/>
                <a:latin typeface="Calibri" panose="020F0502020204030204" pitchFamily="34" charset="0"/>
                <a:ea typeface="Calibri" panose="020F0502020204030204" pitchFamily="34" charset="0"/>
                <a:cs typeface="Times New Roman" panose="02020603050405020304" pitchFamily="18" charset="0"/>
              </a:rPr>
              <a:t>IPv</a:t>
            </a:r>
            <a:r>
              <a:rPr lang="el-GR" sz="2800" dirty="0">
                <a:effectLst/>
                <a:latin typeface="Calibri" panose="020F0502020204030204" pitchFamily="34" charset="0"/>
                <a:ea typeface="Calibri" panose="020F0502020204030204" pitchFamily="34" charset="0"/>
                <a:cs typeface="Times New Roman" panose="02020603050405020304" pitchFamily="18" charset="0"/>
              </a:rPr>
              <a:t>4 είναι μια σταθερά για να ορίζεται η διεύθυνση του πρωτοκόλλου διαδικτύου (</a:t>
            </a:r>
            <a:r>
              <a:rPr lang="en-US" sz="2800" dirty="0">
                <a:effectLst/>
                <a:latin typeface="Calibri" panose="020F0502020204030204" pitchFamily="34" charset="0"/>
                <a:ea typeface="Calibri" panose="020F0502020204030204" pitchFamily="34" charset="0"/>
                <a:cs typeface="Times New Roman" panose="02020603050405020304" pitchFamily="18" charset="0"/>
              </a:rPr>
              <a:t>IP</a:t>
            </a:r>
            <a:r>
              <a:rPr lang="el-GR" sz="2800" dirty="0">
                <a:effectLst/>
                <a:latin typeface="Calibri" panose="020F0502020204030204" pitchFamily="34" charset="0"/>
                <a:ea typeface="Calibri" panose="020F0502020204030204" pitchFamily="34" charset="0"/>
                <a:cs typeface="Times New Roman" panose="02020603050405020304" pitchFamily="18" charset="0"/>
              </a:rPr>
              <a:t>). Το πρωτόκολλο </a:t>
            </a:r>
            <a:r>
              <a:rPr lang="en-US" sz="2800" dirty="0" err="1">
                <a:effectLst/>
                <a:latin typeface="Calibri" panose="020F0502020204030204" pitchFamily="34" charset="0"/>
                <a:ea typeface="Calibri" panose="020F0502020204030204" pitchFamily="34" charset="0"/>
                <a:cs typeface="Times New Roman" panose="02020603050405020304" pitchFamily="18" charset="0"/>
              </a:rPr>
              <a:t>IPv</a:t>
            </a:r>
            <a:r>
              <a:rPr lang="el-GR" sz="2800" dirty="0">
                <a:effectLst/>
                <a:latin typeface="Calibri" panose="020F0502020204030204" pitchFamily="34" charset="0"/>
                <a:ea typeface="Calibri" panose="020F0502020204030204" pitchFamily="34" charset="0"/>
                <a:cs typeface="Times New Roman" panose="02020603050405020304" pitchFamily="18" charset="0"/>
              </a:rPr>
              <a:t>4 βασίστηκε σε έναν 32μπιτο αριθμό που σημαίνει ότι υπάρχουν διαθέσιμες 2^32 ή 4.5 δισεκατομμύρια μοναδικές διευθύνσεις. Το γεγονός αυτό μαρτυρά την πραγματική ζήτηση και ποσότητα των συνδεδεμένων συσκευών στο διαδίκτυο.</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6326484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B85BBB8-32BA-3B7C-725E-DA7F04F1A182}"/>
              </a:ext>
            </a:extLst>
          </p:cNvPr>
          <p:cNvSpPr>
            <a:spLocks noGrp="1"/>
          </p:cNvSpPr>
          <p:nvPr>
            <p:ph type="title"/>
          </p:nvPr>
        </p:nvSpPr>
        <p:spPr/>
        <p:txBody>
          <a:bodyPr/>
          <a:lstStyle/>
          <a:p>
            <a:r>
              <a:rPr lang="en-US" i="0" dirty="0">
                <a:effectLst/>
                <a:latin typeface="cera"/>
              </a:rPr>
              <a:t>Data-Driven Marketing</a:t>
            </a:r>
            <a:r>
              <a:rPr lang="el-GR" i="0" dirty="0">
                <a:effectLst/>
                <a:latin typeface="cera"/>
              </a:rPr>
              <a:t> (1)</a:t>
            </a:r>
            <a:endParaRPr lang="el-GR" dirty="0"/>
          </a:p>
        </p:txBody>
      </p:sp>
      <p:sp>
        <p:nvSpPr>
          <p:cNvPr id="3" name="Θέση περιεχομένου 2">
            <a:extLst>
              <a:ext uri="{FF2B5EF4-FFF2-40B4-BE49-F238E27FC236}">
                <a16:creationId xmlns:a16="http://schemas.microsoft.com/office/drawing/2014/main" id="{7A342406-42B4-D0C0-000E-4A8522D6857A}"/>
              </a:ext>
            </a:extLst>
          </p:cNvPr>
          <p:cNvSpPr>
            <a:spLocks noGrp="1"/>
          </p:cNvSpPr>
          <p:nvPr>
            <p:ph idx="1"/>
          </p:nvPr>
        </p:nvSpPr>
        <p:spPr/>
        <p:txBody>
          <a:bodyPr/>
          <a:lstStyle/>
          <a:p>
            <a:pPr algn="just"/>
            <a:endParaRPr lang="el-GR" b="0" i="0" dirty="0">
              <a:solidFill>
                <a:srgbClr val="606F7C"/>
              </a:solidFill>
              <a:effectLst/>
              <a:latin typeface="pfl"/>
            </a:endParaRPr>
          </a:p>
          <a:p>
            <a:pPr marL="0" indent="0" algn="just">
              <a:buNone/>
            </a:pPr>
            <a:r>
              <a:rPr lang="el-GR" b="0" i="0" dirty="0">
                <a:effectLst/>
                <a:latin typeface="pfl"/>
              </a:rPr>
              <a:t>Πριν περίπου ένα χρόνο κυκλοφόρησε η μελέτη της </a:t>
            </a:r>
            <a:r>
              <a:rPr lang="el-GR" b="0" i="0" dirty="0" err="1">
                <a:effectLst/>
                <a:latin typeface="pfl"/>
              </a:rPr>
              <a:t>Boston</a:t>
            </a:r>
            <a:r>
              <a:rPr lang="el-GR" b="0" i="0" dirty="0">
                <a:effectLst/>
                <a:latin typeface="pfl"/>
              </a:rPr>
              <a:t> Consulting </a:t>
            </a:r>
            <a:r>
              <a:rPr lang="el-GR" b="0" i="0" dirty="0" err="1">
                <a:effectLst/>
                <a:latin typeface="pfl"/>
              </a:rPr>
              <a:t>Group</a:t>
            </a:r>
            <a:r>
              <a:rPr lang="el-GR" b="0" i="0" dirty="0">
                <a:effectLst/>
                <a:latin typeface="pfl"/>
              </a:rPr>
              <a:t> (BCG) που υλοποιήθηκε για λογαριασμό της </a:t>
            </a:r>
            <a:r>
              <a:rPr lang="el-GR" b="0" i="0" dirty="0" err="1">
                <a:effectLst/>
                <a:latin typeface="pfl"/>
              </a:rPr>
              <a:t>Google</a:t>
            </a:r>
            <a:r>
              <a:rPr lang="el-GR" b="0" i="0" dirty="0">
                <a:effectLst/>
                <a:latin typeface="pfl"/>
              </a:rPr>
              <a:t> και ανέφερε ότι οι πρωτοπόροι </a:t>
            </a:r>
            <a:r>
              <a:rPr lang="el-GR" b="0" i="0" dirty="0" err="1">
                <a:effectLst/>
                <a:latin typeface="pfl"/>
              </a:rPr>
              <a:t>digital</a:t>
            </a:r>
            <a:r>
              <a:rPr lang="el-GR" b="0" i="0" dirty="0">
                <a:effectLst/>
                <a:latin typeface="pfl"/>
              </a:rPr>
              <a:t> </a:t>
            </a:r>
            <a:r>
              <a:rPr lang="el-GR" b="0" i="0" dirty="0" err="1">
                <a:effectLst/>
                <a:latin typeface="pfl"/>
              </a:rPr>
              <a:t>marketers</a:t>
            </a:r>
            <a:r>
              <a:rPr lang="el-GR" b="0" i="0" dirty="0">
                <a:effectLst/>
                <a:latin typeface="pfl"/>
              </a:rPr>
              <a:t> που αξιοποιούν τις δυνατότητες του ψηφιακού μάρκετινγκ μπορούν να αυξήσουν τα έσοδα τους έως και 20%, μειώνοντας παράλληλα το κόστος έως και το ένα τρίτο.</a:t>
            </a:r>
            <a:endParaRPr lang="el-GR" dirty="0"/>
          </a:p>
        </p:txBody>
      </p:sp>
    </p:spTree>
    <p:extLst>
      <p:ext uri="{BB962C8B-B14F-4D97-AF65-F5344CB8AC3E}">
        <p14:creationId xmlns:p14="http://schemas.microsoft.com/office/powerpoint/2010/main" val="25714845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96E2FF2-8E68-B5BF-B9FE-7F1712CDE504}"/>
              </a:ext>
            </a:extLst>
          </p:cNvPr>
          <p:cNvSpPr>
            <a:spLocks noGrp="1"/>
          </p:cNvSpPr>
          <p:nvPr>
            <p:ph type="title"/>
          </p:nvPr>
        </p:nvSpPr>
        <p:spPr/>
        <p:txBody>
          <a:bodyPr/>
          <a:lstStyle/>
          <a:p>
            <a:r>
              <a:rPr lang="en-US" dirty="0"/>
              <a:t>Data-Driven Marketing (1)</a:t>
            </a:r>
            <a:endParaRPr lang="el-GR" dirty="0"/>
          </a:p>
        </p:txBody>
      </p:sp>
      <p:sp>
        <p:nvSpPr>
          <p:cNvPr id="3" name="Θέση περιεχομένου 2">
            <a:extLst>
              <a:ext uri="{FF2B5EF4-FFF2-40B4-BE49-F238E27FC236}">
                <a16:creationId xmlns:a16="http://schemas.microsoft.com/office/drawing/2014/main" id="{A98EB796-504E-317D-1174-B78CA8BE5A6C}"/>
              </a:ext>
            </a:extLst>
          </p:cNvPr>
          <p:cNvSpPr>
            <a:spLocks noGrp="1"/>
          </p:cNvSpPr>
          <p:nvPr>
            <p:ph idx="1"/>
          </p:nvPr>
        </p:nvSpPr>
        <p:spPr/>
        <p:txBody>
          <a:bodyPr/>
          <a:lstStyle/>
          <a:p>
            <a:pPr marL="0" indent="0">
              <a:buNone/>
            </a:pPr>
            <a:endParaRPr lang="el-GR" dirty="0"/>
          </a:p>
          <a:p>
            <a:pPr marL="0" indent="0">
              <a:buNone/>
            </a:pPr>
            <a:r>
              <a:rPr lang="el-GR" dirty="0"/>
              <a:t>Το μάρκετινγκ καθημερινά δέχεται πολύ μεγάλες αλλαγές. Μία από αυτές είναι το γεγονός ότι η προσέγγιση μια υπόθεσης δεν ξεκινάει από την αντίληψη και τις απόψεις των ανθρώπων που συμμετέχουν σε αυτή. Σήμερα η προσέγγιση του μάρκετινγκ ξεκινάει από μια αξιόπιστη πηγή πληροφοριών που είναι τα δεδομένα των πελατών (</a:t>
            </a:r>
            <a:r>
              <a:rPr lang="el-GR" dirty="0" err="1"/>
              <a:t>customer</a:t>
            </a:r>
            <a:r>
              <a:rPr lang="el-GR" dirty="0"/>
              <a:t> </a:t>
            </a:r>
            <a:r>
              <a:rPr lang="el-GR" dirty="0" err="1"/>
              <a:t>data</a:t>
            </a:r>
            <a:r>
              <a:rPr lang="el-GR" dirty="0"/>
              <a:t>).</a:t>
            </a:r>
          </a:p>
        </p:txBody>
      </p:sp>
    </p:spTree>
    <p:extLst>
      <p:ext uri="{BB962C8B-B14F-4D97-AF65-F5344CB8AC3E}">
        <p14:creationId xmlns:p14="http://schemas.microsoft.com/office/powerpoint/2010/main" val="2267648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2548F3F-F571-846D-9707-F52C7155B37D}"/>
              </a:ext>
            </a:extLst>
          </p:cNvPr>
          <p:cNvSpPr>
            <a:spLocks noGrp="1"/>
          </p:cNvSpPr>
          <p:nvPr>
            <p:ph type="ctrTitle"/>
          </p:nvPr>
        </p:nvSpPr>
        <p:spPr>
          <a:xfrm>
            <a:off x="1635967" y="1987421"/>
            <a:ext cx="9144000" cy="2374640"/>
          </a:xfrm>
        </p:spPr>
        <p:txBody>
          <a:bodyPr>
            <a:noAutofit/>
          </a:bodyPr>
          <a:lstStyle/>
          <a:p>
            <a:r>
              <a:rPr lang="el-GR" sz="2800" b="0" cap="none" dirty="0">
                <a:effectLst/>
                <a:latin typeface="Calibri" panose="020F0502020204030204" pitchFamily="34" charset="0"/>
                <a:ea typeface="Calibri" panose="020F0502020204030204" pitchFamily="34" charset="0"/>
                <a:cs typeface="Times New Roman" panose="02020603050405020304" pitchFamily="18" charset="0"/>
              </a:rPr>
              <a:t>Εάν και η έννοια των μεγάλων δεδομένων εμφανίστηκε πρόσφατα, τα θεμέλια πάνω στα οποία στηρίχθηκε η εμφάνιση και εξέλιξή τους, τέθηκαν πολλά χρόνια πριν. πολύ πριν την εμφάνιση των ηλεκτρονικών υπολογιστών, υπήρξε η ανάγκη να αποθηκεύουμε, αναπαράγουμε και αναλύουμε τις πληροφορίες που κατείχαμε.</a:t>
            </a:r>
            <a:endParaRPr lang="en-US" sz="2800" b="0" cap="none" dirty="0"/>
          </a:p>
        </p:txBody>
      </p:sp>
    </p:spTree>
    <p:extLst>
      <p:ext uri="{BB962C8B-B14F-4D97-AF65-F5344CB8AC3E}">
        <p14:creationId xmlns:p14="http://schemas.microsoft.com/office/powerpoint/2010/main" val="33677812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AFAA78C-644A-35AC-AC43-58AE70708ECB}"/>
              </a:ext>
            </a:extLst>
          </p:cNvPr>
          <p:cNvSpPr>
            <a:spLocks noGrp="1"/>
          </p:cNvSpPr>
          <p:nvPr>
            <p:ph type="title"/>
          </p:nvPr>
        </p:nvSpPr>
        <p:spPr/>
        <p:txBody>
          <a:bodyPr/>
          <a:lstStyle/>
          <a:p>
            <a:r>
              <a:rPr lang="en-US" dirty="0"/>
              <a:t>Data-Driven Marketing (2)</a:t>
            </a:r>
            <a:endParaRPr lang="el-GR" dirty="0"/>
          </a:p>
        </p:txBody>
      </p:sp>
      <p:sp>
        <p:nvSpPr>
          <p:cNvPr id="3" name="Θέση περιεχομένου 2">
            <a:extLst>
              <a:ext uri="{FF2B5EF4-FFF2-40B4-BE49-F238E27FC236}">
                <a16:creationId xmlns:a16="http://schemas.microsoft.com/office/drawing/2014/main" id="{BB9B3B19-E20E-B4D2-36D5-5CF0A90EAF79}"/>
              </a:ext>
            </a:extLst>
          </p:cNvPr>
          <p:cNvSpPr>
            <a:spLocks noGrp="1"/>
          </p:cNvSpPr>
          <p:nvPr>
            <p:ph idx="1"/>
          </p:nvPr>
        </p:nvSpPr>
        <p:spPr/>
        <p:txBody>
          <a:bodyPr/>
          <a:lstStyle/>
          <a:p>
            <a:pPr marL="0" indent="0">
              <a:buNone/>
            </a:pPr>
            <a:endParaRPr lang="el-GR" dirty="0"/>
          </a:p>
          <a:p>
            <a:pPr marL="0" indent="0">
              <a:buNone/>
            </a:pPr>
            <a:r>
              <a:rPr lang="el-GR" dirty="0"/>
              <a:t>Η δήλωση του Edwards </a:t>
            </a:r>
            <a:r>
              <a:rPr lang="el-GR" dirty="0" err="1"/>
              <a:t>Deming</a:t>
            </a:r>
            <a:r>
              <a:rPr lang="el-GR" dirty="0"/>
              <a:t> “</a:t>
            </a:r>
            <a:r>
              <a:rPr lang="el-GR" dirty="0" err="1"/>
              <a:t>Without</a:t>
            </a:r>
            <a:r>
              <a:rPr lang="el-GR" dirty="0"/>
              <a:t> </a:t>
            </a:r>
            <a:r>
              <a:rPr lang="el-GR" dirty="0" err="1"/>
              <a:t>data</a:t>
            </a:r>
            <a:r>
              <a:rPr lang="el-GR" dirty="0"/>
              <a:t> </a:t>
            </a:r>
            <a:r>
              <a:rPr lang="el-GR" dirty="0" err="1"/>
              <a:t>you’re</a:t>
            </a:r>
            <a:r>
              <a:rPr lang="el-GR" dirty="0"/>
              <a:t> </a:t>
            </a:r>
            <a:r>
              <a:rPr lang="el-GR" dirty="0" err="1"/>
              <a:t>just</a:t>
            </a:r>
            <a:r>
              <a:rPr lang="el-GR" dirty="0"/>
              <a:t> </a:t>
            </a:r>
            <a:r>
              <a:rPr lang="el-GR" dirty="0" err="1"/>
              <a:t>another</a:t>
            </a:r>
            <a:r>
              <a:rPr lang="el-GR" dirty="0"/>
              <a:t> </a:t>
            </a:r>
            <a:r>
              <a:rPr lang="el-GR" dirty="0" err="1"/>
              <a:t>person</a:t>
            </a:r>
            <a:r>
              <a:rPr lang="el-GR" dirty="0"/>
              <a:t> </a:t>
            </a:r>
            <a:r>
              <a:rPr lang="el-GR" dirty="0" err="1"/>
              <a:t>with</a:t>
            </a:r>
            <a:r>
              <a:rPr lang="el-GR" dirty="0"/>
              <a:t> </a:t>
            </a:r>
            <a:r>
              <a:rPr lang="el-GR" dirty="0" err="1"/>
              <a:t>an</a:t>
            </a:r>
            <a:r>
              <a:rPr lang="el-GR" dirty="0"/>
              <a:t> </a:t>
            </a:r>
            <a:r>
              <a:rPr lang="el-GR" dirty="0" err="1"/>
              <a:t>opinion</a:t>
            </a:r>
            <a:r>
              <a:rPr lang="el-GR" dirty="0"/>
              <a:t>”, σήμερα εκφράζει την πλειονότητα των σύγχρονων ανθρώπων του μάρκετινγκ, οι οποίοι αξιοποιούν την συλλογή και ανάλυση των δεδομένων που βρίσκονται στο διαδίκτυο για να κατανοήσουν την αγοραστική συμπεριφορά των πελατών τους.</a:t>
            </a:r>
          </a:p>
        </p:txBody>
      </p:sp>
    </p:spTree>
    <p:extLst>
      <p:ext uri="{BB962C8B-B14F-4D97-AF65-F5344CB8AC3E}">
        <p14:creationId xmlns:p14="http://schemas.microsoft.com/office/powerpoint/2010/main" val="3720873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98B395E-76C6-9564-A6CB-14DBAD806A22}"/>
              </a:ext>
            </a:extLst>
          </p:cNvPr>
          <p:cNvSpPr>
            <a:spLocks noGrp="1"/>
          </p:cNvSpPr>
          <p:nvPr>
            <p:ph type="title"/>
          </p:nvPr>
        </p:nvSpPr>
        <p:spPr/>
        <p:txBody>
          <a:bodyPr/>
          <a:lstStyle/>
          <a:p>
            <a:r>
              <a:rPr lang="en-US" dirty="0"/>
              <a:t>T</a:t>
            </a:r>
            <a:r>
              <a:rPr lang="el-GR" dirty="0"/>
              <a:t>ι είναι το </a:t>
            </a:r>
            <a:r>
              <a:rPr lang="en-US" dirty="0"/>
              <a:t>Data-Driven Marketing</a:t>
            </a:r>
            <a:endParaRPr lang="el-GR" dirty="0"/>
          </a:p>
        </p:txBody>
      </p:sp>
      <p:sp>
        <p:nvSpPr>
          <p:cNvPr id="3" name="Θέση περιεχομένου 2">
            <a:extLst>
              <a:ext uri="{FF2B5EF4-FFF2-40B4-BE49-F238E27FC236}">
                <a16:creationId xmlns:a16="http://schemas.microsoft.com/office/drawing/2014/main" id="{259FA96D-18F2-F177-BFDC-3577E8C5C961}"/>
              </a:ext>
            </a:extLst>
          </p:cNvPr>
          <p:cNvSpPr>
            <a:spLocks noGrp="1"/>
          </p:cNvSpPr>
          <p:nvPr>
            <p:ph idx="1"/>
          </p:nvPr>
        </p:nvSpPr>
        <p:spPr/>
        <p:txBody>
          <a:bodyPr/>
          <a:lstStyle/>
          <a:p>
            <a:pPr marL="0" indent="0">
              <a:buNone/>
            </a:pPr>
            <a:endParaRPr lang="el-GR" dirty="0"/>
          </a:p>
          <a:p>
            <a:pPr marL="0" indent="0">
              <a:buNone/>
            </a:pPr>
            <a:r>
              <a:rPr lang="el-GR" dirty="0"/>
              <a:t>Το </a:t>
            </a:r>
            <a:r>
              <a:rPr lang="el-GR" dirty="0" err="1"/>
              <a:t>Data-Driven</a:t>
            </a:r>
            <a:r>
              <a:rPr lang="el-GR" dirty="0"/>
              <a:t> Marketing είναι η διαδικασία συλλογής, ανάλυσης και αξιολόγησης των δεδομένων που παράγουν οι πελάτες στο ψηφιακό περιβάλλον και στη συνέχεια ο σχεδιασμός της στρατηγικής μάρκετινγκ που βασίζεται στα δεδομένα.</a:t>
            </a:r>
          </a:p>
          <a:p>
            <a:endParaRPr lang="el-GR" dirty="0"/>
          </a:p>
          <a:p>
            <a:pPr marL="0" indent="0">
              <a:buNone/>
            </a:pPr>
            <a:r>
              <a:rPr lang="el-GR" dirty="0"/>
              <a:t>H ανάλυση των δεδομένων και μετατροπής τους σε νέα γνώση, δίνουν τη δυνατότητα στους ανθρώπους του μάρκετινγκ να γνωρίσουν τις προκλήσεις, τις προσδοκίες, τις ανάγκες και την αγοραστική συμπεριφορά των πελατών τους.</a:t>
            </a:r>
          </a:p>
        </p:txBody>
      </p:sp>
    </p:spTree>
    <p:extLst>
      <p:ext uri="{BB962C8B-B14F-4D97-AF65-F5344CB8AC3E}">
        <p14:creationId xmlns:p14="http://schemas.microsoft.com/office/powerpoint/2010/main" val="33391435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A94DBBF-F38B-7F29-3E6E-2285AB7FABA0}"/>
              </a:ext>
            </a:extLst>
          </p:cNvPr>
          <p:cNvSpPr>
            <a:spLocks noGrp="1"/>
          </p:cNvSpPr>
          <p:nvPr>
            <p:ph type="title"/>
          </p:nvPr>
        </p:nvSpPr>
        <p:spPr/>
        <p:txBody>
          <a:bodyPr/>
          <a:lstStyle/>
          <a:p>
            <a:r>
              <a:rPr lang="el-GR" dirty="0"/>
              <a:t>Ποια είναι τα οφέλη του </a:t>
            </a:r>
            <a:r>
              <a:rPr lang="el-GR" dirty="0" err="1"/>
              <a:t>Data-Driven</a:t>
            </a:r>
            <a:r>
              <a:rPr lang="el-GR" dirty="0"/>
              <a:t> Marketing</a:t>
            </a:r>
          </a:p>
        </p:txBody>
      </p:sp>
      <p:sp>
        <p:nvSpPr>
          <p:cNvPr id="3" name="Θέση περιεχομένου 2">
            <a:extLst>
              <a:ext uri="{FF2B5EF4-FFF2-40B4-BE49-F238E27FC236}">
                <a16:creationId xmlns:a16="http://schemas.microsoft.com/office/drawing/2014/main" id="{D95B7843-B048-4786-02E9-576B121D2698}"/>
              </a:ext>
            </a:extLst>
          </p:cNvPr>
          <p:cNvSpPr>
            <a:spLocks noGrp="1"/>
          </p:cNvSpPr>
          <p:nvPr>
            <p:ph idx="1"/>
          </p:nvPr>
        </p:nvSpPr>
        <p:spPr/>
        <p:txBody>
          <a:bodyPr/>
          <a:lstStyle/>
          <a:p>
            <a:r>
              <a:rPr lang="el-GR" dirty="0"/>
              <a:t>Κατανόηση της αγοραστικής συμπεριφοράς</a:t>
            </a:r>
          </a:p>
          <a:p>
            <a:r>
              <a:rPr lang="el-GR" dirty="0"/>
              <a:t>Εξατομίκευση στο περιεχόμενο</a:t>
            </a:r>
          </a:p>
          <a:p>
            <a:r>
              <a:rPr lang="el-GR" dirty="0"/>
              <a:t>Επιλογή των σωστών καναλιών</a:t>
            </a:r>
          </a:p>
          <a:p>
            <a:r>
              <a:rPr lang="en-US" dirty="0"/>
              <a:t>Product development</a:t>
            </a:r>
            <a:endParaRPr lang="el-GR" dirty="0"/>
          </a:p>
        </p:txBody>
      </p:sp>
    </p:spTree>
    <p:extLst>
      <p:ext uri="{BB962C8B-B14F-4D97-AF65-F5344CB8AC3E}">
        <p14:creationId xmlns:p14="http://schemas.microsoft.com/office/powerpoint/2010/main" val="165735226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wipe(down)">
                                      <p:cBhvr>
                                        <p:cTn id="25" dur="580">
                                          <p:stCondLst>
                                            <p:cond delay="0"/>
                                          </p:stCondLst>
                                        </p:cTn>
                                        <p:tgtEl>
                                          <p:spTgt spid="3">
                                            <p:txEl>
                                              <p:pRg st="1" end="1"/>
                                            </p:txEl>
                                          </p:spTgt>
                                        </p:tgtEl>
                                      </p:cBhvr>
                                    </p:animEffect>
                                    <p:anim calcmode="lin" valueType="num">
                                      <p:cBhvr>
                                        <p:cTn id="26"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xEl>
                                              <p:pRg st="1" end="1"/>
                                            </p:txEl>
                                          </p:spTgt>
                                        </p:tgtEl>
                                      </p:cBhvr>
                                      <p:to x="100000" y="60000"/>
                                    </p:animScale>
                                    <p:animScale>
                                      <p:cBhvr>
                                        <p:cTn id="32" dur="166" decel="50000">
                                          <p:stCondLst>
                                            <p:cond delay="676"/>
                                          </p:stCondLst>
                                        </p:cTn>
                                        <p:tgtEl>
                                          <p:spTgt spid="3">
                                            <p:txEl>
                                              <p:pRg st="1" end="1"/>
                                            </p:txEl>
                                          </p:spTgt>
                                        </p:tgtEl>
                                      </p:cBhvr>
                                      <p:to x="100000" y="100000"/>
                                    </p:animScale>
                                    <p:animScale>
                                      <p:cBhvr>
                                        <p:cTn id="33" dur="26">
                                          <p:stCondLst>
                                            <p:cond delay="1312"/>
                                          </p:stCondLst>
                                        </p:cTn>
                                        <p:tgtEl>
                                          <p:spTgt spid="3">
                                            <p:txEl>
                                              <p:pRg st="1" end="1"/>
                                            </p:txEl>
                                          </p:spTgt>
                                        </p:tgtEl>
                                      </p:cBhvr>
                                      <p:to x="100000" y="80000"/>
                                    </p:animScale>
                                    <p:animScale>
                                      <p:cBhvr>
                                        <p:cTn id="34" dur="166" decel="50000">
                                          <p:stCondLst>
                                            <p:cond delay="1338"/>
                                          </p:stCondLst>
                                        </p:cTn>
                                        <p:tgtEl>
                                          <p:spTgt spid="3">
                                            <p:txEl>
                                              <p:pRg st="1" end="1"/>
                                            </p:txEl>
                                          </p:spTgt>
                                        </p:tgtEl>
                                      </p:cBhvr>
                                      <p:to x="100000" y="100000"/>
                                    </p:animScale>
                                    <p:animScale>
                                      <p:cBhvr>
                                        <p:cTn id="35" dur="26">
                                          <p:stCondLst>
                                            <p:cond delay="1642"/>
                                          </p:stCondLst>
                                        </p:cTn>
                                        <p:tgtEl>
                                          <p:spTgt spid="3">
                                            <p:txEl>
                                              <p:pRg st="1" end="1"/>
                                            </p:txEl>
                                          </p:spTgt>
                                        </p:tgtEl>
                                      </p:cBhvr>
                                      <p:to x="100000" y="90000"/>
                                    </p:animScale>
                                    <p:animScale>
                                      <p:cBhvr>
                                        <p:cTn id="36" dur="166" decel="50000">
                                          <p:stCondLst>
                                            <p:cond delay="1668"/>
                                          </p:stCondLst>
                                        </p:cTn>
                                        <p:tgtEl>
                                          <p:spTgt spid="3">
                                            <p:txEl>
                                              <p:pRg st="1" end="1"/>
                                            </p:txEl>
                                          </p:spTgt>
                                        </p:tgtEl>
                                      </p:cBhvr>
                                      <p:to x="100000" y="100000"/>
                                    </p:animScale>
                                    <p:animScale>
                                      <p:cBhvr>
                                        <p:cTn id="37" dur="26">
                                          <p:stCondLst>
                                            <p:cond delay="1808"/>
                                          </p:stCondLst>
                                        </p:cTn>
                                        <p:tgtEl>
                                          <p:spTgt spid="3">
                                            <p:txEl>
                                              <p:pRg st="1" end="1"/>
                                            </p:txEl>
                                          </p:spTgt>
                                        </p:tgtEl>
                                      </p:cBhvr>
                                      <p:to x="100000" y="95000"/>
                                    </p:animScale>
                                    <p:animScale>
                                      <p:cBhvr>
                                        <p:cTn id="38" dur="166" decel="50000">
                                          <p:stCondLst>
                                            <p:cond delay="1834"/>
                                          </p:stCondLst>
                                        </p:cTn>
                                        <p:tgtEl>
                                          <p:spTgt spid="3">
                                            <p:txEl>
                                              <p:pRg st="1" end="1"/>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nodeType="clickEffect">
                                  <p:stCondLst>
                                    <p:cond delay="0"/>
                                  </p:stCondLst>
                                  <p:childTnLst>
                                    <p:set>
                                      <p:cBhvr>
                                        <p:cTn id="42" dur="1" fill="hold">
                                          <p:stCondLst>
                                            <p:cond delay="0"/>
                                          </p:stCondLst>
                                        </p:cTn>
                                        <p:tgtEl>
                                          <p:spTgt spid="3">
                                            <p:txEl>
                                              <p:pRg st="2" end="2"/>
                                            </p:txEl>
                                          </p:spTgt>
                                        </p:tgtEl>
                                        <p:attrNameLst>
                                          <p:attrName>style.visibility</p:attrName>
                                        </p:attrNameLst>
                                      </p:cBhvr>
                                      <p:to>
                                        <p:strVal val="visible"/>
                                      </p:to>
                                    </p:set>
                                    <p:animEffect transition="in" filter="wipe(down)">
                                      <p:cBhvr>
                                        <p:cTn id="43" dur="580">
                                          <p:stCondLst>
                                            <p:cond delay="0"/>
                                          </p:stCondLst>
                                        </p:cTn>
                                        <p:tgtEl>
                                          <p:spTgt spid="3">
                                            <p:txEl>
                                              <p:pRg st="2" end="2"/>
                                            </p:txEl>
                                          </p:spTgt>
                                        </p:tgtEl>
                                      </p:cBhvr>
                                    </p:animEffect>
                                    <p:anim calcmode="lin" valueType="num">
                                      <p:cBhvr>
                                        <p:cTn id="44"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3">
                                            <p:txEl>
                                              <p:pRg st="2" end="2"/>
                                            </p:txEl>
                                          </p:spTgt>
                                        </p:tgtEl>
                                      </p:cBhvr>
                                      <p:to x="100000" y="60000"/>
                                    </p:animScale>
                                    <p:animScale>
                                      <p:cBhvr>
                                        <p:cTn id="50" dur="166" decel="50000">
                                          <p:stCondLst>
                                            <p:cond delay="676"/>
                                          </p:stCondLst>
                                        </p:cTn>
                                        <p:tgtEl>
                                          <p:spTgt spid="3">
                                            <p:txEl>
                                              <p:pRg st="2" end="2"/>
                                            </p:txEl>
                                          </p:spTgt>
                                        </p:tgtEl>
                                      </p:cBhvr>
                                      <p:to x="100000" y="100000"/>
                                    </p:animScale>
                                    <p:animScale>
                                      <p:cBhvr>
                                        <p:cTn id="51" dur="26">
                                          <p:stCondLst>
                                            <p:cond delay="1312"/>
                                          </p:stCondLst>
                                        </p:cTn>
                                        <p:tgtEl>
                                          <p:spTgt spid="3">
                                            <p:txEl>
                                              <p:pRg st="2" end="2"/>
                                            </p:txEl>
                                          </p:spTgt>
                                        </p:tgtEl>
                                      </p:cBhvr>
                                      <p:to x="100000" y="80000"/>
                                    </p:animScale>
                                    <p:animScale>
                                      <p:cBhvr>
                                        <p:cTn id="52" dur="166" decel="50000">
                                          <p:stCondLst>
                                            <p:cond delay="1338"/>
                                          </p:stCondLst>
                                        </p:cTn>
                                        <p:tgtEl>
                                          <p:spTgt spid="3">
                                            <p:txEl>
                                              <p:pRg st="2" end="2"/>
                                            </p:txEl>
                                          </p:spTgt>
                                        </p:tgtEl>
                                      </p:cBhvr>
                                      <p:to x="100000" y="100000"/>
                                    </p:animScale>
                                    <p:animScale>
                                      <p:cBhvr>
                                        <p:cTn id="53" dur="26">
                                          <p:stCondLst>
                                            <p:cond delay="1642"/>
                                          </p:stCondLst>
                                        </p:cTn>
                                        <p:tgtEl>
                                          <p:spTgt spid="3">
                                            <p:txEl>
                                              <p:pRg st="2" end="2"/>
                                            </p:txEl>
                                          </p:spTgt>
                                        </p:tgtEl>
                                      </p:cBhvr>
                                      <p:to x="100000" y="90000"/>
                                    </p:animScale>
                                    <p:animScale>
                                      <p:cBhvr>
                                        <p:cTn id="54" dur="166" decel="50000">
                                          <p:stCondLst>
                                            <p:cond delay="1668"/>
                                          </p:stCondLst>
                                        </p:cTn>
                                        <p:tgtEl>
                                          <p:spTgt spid="3">
                                            <p:txEl>
                                              <p:pRg st="2" end="2"/>
                                            </p:txEl>
                                          </p:spTgt>
                                        </p:tgtEl>
                                      </p:cBhvr>
                                      <p:to x="100000" y="100000"/>
                                    </p:animScale>
                                    <p:animScale>
                                      <p:cBhvr>
                                        <p:cTn id="55" dur="26">
                                          <p:stCondLst>
                                            <p:cond delay="1808"/>
                                          </p:stCondLst>
                                        </p:cTn>
                                        <p:tgtEl>
                                          <p:spTgt spid="3">
                                            <p:txEl>
                                              <p:pRg st="2" end="2"/>
                                            </p:txEl>
                                          </p:spTgt>
                                        </p:tgtEl>
                                      </p:cBhvr>
                                      <p:to x="100000" y="95000"/>
                                    </p:animScale>
                                    <p:animScale>
                                      <p:cBhvr>
                                        <p:cTn id="56" dur="166" decel="50000">
                                          <p:stCondLst>
                                            <p:cond delay="1834"/>
                                          </p:stCondLst>
                                        </p:cTn>
                                        <p:tgtEl>
                                          <p:spTgt spid="3">
                                            <p:txEl>
                                              <p:pRg st="2" end="2"/>
                                            </p:txEl>
                                          </p:spTgt>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nodeType="clickEffect">
                                  <p:stCondLst>
                                    <p:cond delay="0"/>
                                  </p:stCondLst>
                                  <p:childTnLst>
                                    <p:set>
                                      <p:cBhvr>
                                        <p:cTn id="60" dur="1" fill="hold">
                                          <p:stCondLst>
                                            <p:cond delay="0"/>
                                          </p:stCondLst>
                                        </p:cTn>
                                        <p:tgtEl>
                                          <p:spTgt spid="3">
                                            <p:txEl>
                                              <p:pRg st="3" end="3"/>
                                            </p:txEl>
                                          </p:spTgt>
                                        </p:tgtEl>
                                        <p:attrNameLst>
                                          <p:attrName>style.visibility</p:attrName>
                                        </p:attrNameLst>
                                      </p:cBhvr>
                                      <p:to>
                                        <p:strVal val="visible"/>
                                      </p:to>
                                    </p:set>
                                    <p:animEffect transition="in" filter="wipe(down)">
                                      <p:cBhvr>
                                        <p:cTn id="61" dur="580">
                                          <p:stCondLst>
                                            <p:cond delay="0"/>
                                          </p:stCondLst>
                                        </p:cTn>
                                        <p:tgtEl>
                                          <p:spTgt spid="3">
                                            <p:txEl>
                                              <p:pRg st="3" end="3"/>
                                            </p:txEl>
                                          </p:spTgt>
                                        </p:tgtEl>
                                      </p:cBhvr>
                                    </p:animEffect>
                                    <p:anim calcmode="lin" valueType="num">
                                      <p:cBhvr>
                                        <p:cTn id="62"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67" dur="26">
                                          <p:stCondLst>
                                            <p:cond delay="650"/>
                                          </p:stCondLst>
                                        </p:cTn>
                                        <p:tgtEl>
                                          <p:spTgt spid="3">
                                            <p:txEl>
                                              <p:pRg st="3" end="3"/>
                                            </p:txEl>
                                          </p:spTgt>
                                        </p:tgtEl>
                                      </p:cBhvr>
                                      <p:to x="100000" y="60000"/>
                                    </p:animScale>
                                    <p:animScale>
                                      <p:cBhvr>
                                        <p:cTn id="68" dur="166" decel="50000">
                                          <p:stCondLst>
                                            <p:cond delay="676"/>
                                          </p:stCondLst>
                                        </p:cTn>
                                        <p:tgtEl>
                                          <p:spTgt spid="3">
                                            <p:txEl>
                                              <p:pRg st="3" end="3"/>
                                            </p:txEl>
                                          </p:spTgt>
                                        </p:tgtEl>
                                      </p:cBhvr>
                                      <p:to x="100000" y="100000"/>
                                    </p:animScale>
                                    <p:animScale>
                                      <p:cBhvr>
                                        <p:cTn id="69" dur="26">
                                          <p:stCondLst>
                                            <p:cond delay="1312"/>
                                          </p:stCondLst>
                                        </p:cTn>
                                        <p:tgtEl>
                                          <p:spTgt spid="3">
                                            <p:txEl>
                                              <p:pRg st="3" end="3"/>
                                            </p:txEl>
                                          </p:spTgt>
                                        </p:tgtEl>
                                      </p:cBhvr>
                                      <p:to x="100000" y="80000"/>
                                    </p:animScale>
                                    <p:animScale>
                                      <p:cBhvr>
                                        <p:cTn id="70" dur="166" decel="50000">
                                          <p:stCondLst>
                                            <p:cond delay="1338"/>
                                          </p:stCondLst>
                                        </p:cTn>
                                        <p:tgtEl>
                                          <p:spTgt spid="3">
                                            <p:txEl>
                                              <p:pRg st="3" end="3"/>
                                            </p:txEl>
                                          </p:spTgt>
                                        </p:tgtEl>
                                      </p:cBhvr>
                                      <p:to x="100000" y="100000"/>
                                    </p:animScale>
                                    <p:animScale>
                                      <p:cBhvr>
                                        <p:cTn id="71" dur="26">
                                          <p:stCondLst>
                                            <p:cond delay="1642"/>
                                          </p:stCondLst>
                                        </p:cTn>
                                        <p:tgtEl>
                                          <p:spTgt spid="3">
                                            <p:txEl>
                                              <p:pRg st="3" end="3"/>
                                            </p:txEl>
                                          </p:spTgt>
                                        </p:tgtEl>
                                      </p:cBhvr>
                                      <p:to x="100000" y="90000"/>
                                    </p:animScale>
                                    <p:animScale>
                                      <p:cBhvr>
                                        <p:cTn id="72" dur="166" decel="50000">
                                          <p:stCondLst>
                                            <p:cond delay="1668"/>
                                          </p:stCondLst>
                                        </p:cTn>
                                        <p:tgtEl>
                                          <p:spTgt spid="3">
                                            <p:txEl>
                                              <p:pRg st="3" end="3"/>
                                            </p:txEl>
                                          </p:spTgt>
                                        </p:tgtEl>
                                      </p:cBhvr>
                                      <p:to x="100000" y="100000"/>
                                    </p:animScale>
                                    <p:animScale>
                                      <p:cBhvr>
                                        <p:cTn id="73" dur="26">
                                          <p:stCondLst>
                                            <p:cond delay="1808"/>
                                          </p:stCondLst>
                                        </p:cTn>
                                        <p:tgtEl>
                                          <p:spTgt spid="3">
                                            <p:txEl>
                                              <p:pRg st="3" end="3"/>
                                            </p:txEl>
                                          </p:spTgt>
                                        </p:tgtEl>
                                      </p:cBhvr>
                                      <p:to x="100000" y="95000"/>
                                    </p:animScale>
                                    <p:animScale>
                                      <p:cBhvr>
                                        <p:cTn id="74" dur="166" decel="50000">
                                          <p:stCondLst>
                                            <p:cond delay="1834"/>
                                          </p:stCondLst>
                                        </p:cTn>
                                        <p:tgtEl>
                                          <p:spTgt spid="3">
                                            <p:txEl>
                                              <p:pRg st="3" end="3"/>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A4F92CD-4AB9-802A-7448-7B12529C8009}"/>
              </a:ext>
            </a:extLst>
          </p:cNvPr>
          <p:cNvSpPr>
            <a:spLocks noGrp="1"/>
          </p:cNvSpPr>
          <p:nvPr>
            <p:ph type="title"/>
          </p:nvPr>
        </p:nvSpPr>
        <p:spPr/>
        <p:txBody>
          <a:bodyPr/>
          <a:lstStyle/>
          <a:p>
            <a:r>
              <a:rPr lang="el-GR" dirty="0"/>
              <a:t>Κατανόηση της αγοραστικής συμπεριφοράς</a:t>
            </a:r>
          </a:p>
        </p:txBody>
      </p:sp>
      <p:sp>
        <p:nvSpPr>
          <p:cNvPr id="3" name="Θέση περιεχομένου 2">
            <a:extLst>
              <a:ext uri="{FF2B5EF4-FFF2-40B4-BE49-F238E27FC236}">
                <a16:creationId xmlns:a16="http://schemas.microsoft.com/office/drawing/2014/main" id="{0A1E4748-846A-0A2D-B50C-ADB38CE9F38D}"/>
              </a:ext>
            </a:extLst>
          </p:cNvPr>
          <p:cNvSpPr>
            <a:spLocks noGrp="1"/>
          </p:cNvSpPr>
          <p:nvPr>
            <p:ph idx="1"/>
          </p:nvPr>
        </p:nvSpPr>
        <p:spPr/>
        <p:txBody>
          <a:bodyPr/>
          <a:lstStyle/>
          <a:p>
            <a:r>
              <a:rPr lang="el-GR" dirty="0"/>
              <a:t>Τα δεδομένα θα σας βοηθήσουν να καταλάβετε ποια και γιατί είναι τα σημαντικότερα σημεία επιρροής στο ταξίδι των πελατών σας.</a:t>
            </a:r>
          </a:p>
          <a:p>
            <a:r>
              <a:rPr lang="el-GR" dirty="0"/>
              <a:t>Με τον τρόπο αυτό το μήνυμά σας θα βρίσκεται την κατάλληλη στιγμή στο κατάλληλο σημείο έτσι, ώστε να διαμορφώνετε την κατάλληλη εικόνα στο μυαλό των νυν αλλά και των δυνητικών πελατών σας.</a:t>
            </a:r>
          </a:p>
        </p:txBody>
      </p:sp>
    </p:spTree>
    <p:extLst>
      <p:ext uri="{BB962C8B-B14F-4D97-AF65-F5344CB8AC3E}">
        <p14:creationId xmlns:p14="http://schemas.microsoft.com/office/powerpoint/2010/main" val="14076493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F291517-B7BE-F814-4D4B-39C782A73B00}"/>
              </a:ext>
            </a:extLst>
          </p:cNvPr>
          <p:cNvSpPr>
            <a:spLocks noGrp="1"/>
          </p:cNvSpPr>
          <p:nvPr>
            <p:ph type="title"/>
          </p:nvPr>
        </p:nvSpPr>
        <p:spPr/>
        <p:txBody>
          <a:bodyPr/>
          <a:lstStyle/>
          <a:p>
            <a:r>
              <a:rPr lang="el-GR" dirty="0"/>
              <a:t>Εξατομίκευση στο περιεχόμενο</a:t>
            </a:r>
          </a:p>
        </p:txBody>
      </p:sp>
      <p:sp>
        <p:nvSpPr>
          <p:cNvPr id="3" name="Θέση περιεχομένου 2">
            <a:extLst>
              <a:ext uri="{FF2B5EF4-FFF2-40B4-BE49-F238E27FC236}">
                <a16:creationId xmlns:a16="http://schemas.microsoft.com/office/drawing/2014/main" id="{B165E605-1A81-18BE-AFEA-7D970D8A5662}"/>
              </a:ext>
            </a:extLst>
          </p:cNvPr>
          <p:cNvSpPr>
            <a:spLocks noGrp="1"/>
          </p:cNvSpPr>
          <p:nvPr>
            <p:ph idx="1"/>
          </p:nvPr>
        </p:nvSpPr>
        <p:spPr/>
        <p:txBody>
          <a:bodyPr/>
          <a:lstStyle/>
          <a:p>
            <a:r>
              <a:rPr lang="el-GR" dirty="0"/>
              <a:t>Ο κάθε πελάτης ελκύεται από διαφορετικά μηνύματα, περιεχόμενο και προϊόντα. Για να καταφέρετε να κερδίσετε την προσοχή του κοινού σας θα πρέπει να εξατομικεύσετε το περιεχόμενο που του προσφέρετε ανάλογα με τις αναζητήσεις του. </a:t>
            </a:r>
          </a:p>
          <a:p>
            <a:endParaRPr lang="el-GR" dirty="0"/>
          </a:p>
          <a:p>
            <a:r>
              <a:rPr lang="el-GR" dirty="0"/>
              <a:t>Σε αυτό συνηγορεί και η έρευνα της </a:t>
            </a:r>
            <a:r>
              <a:rPr lang="el-GR" dirty="0" err="1"/>
              <a:t>Invespcro</a:t>
            </a:r>
            <a:r>
              <a:rPr lang="el-GR" dirty="0"/>
              <a:t> που αναφέρει ότι οι </a:t>
            </a:r>
            <a:r>
              <a:rPr lang="el-GR" dirty="0" err="1"/>
              <a:t>marketers</a:t>
            </a:r>
            <a:r>
              <a:rPr lang="el-GR" dirty="0"/>
              <a:t> οι οποίοι χρησιμοποιούν τεχνικές εξατομίκευσης ξεπερνούν τους στόχους τους, ενώ το 83% των </a:t>
            </a:r>
            <a:r>
              <a:rPr lang="el-GR" dirty="0" err="1"/>
              <a:t>marketers</a:t>
            </a:r>
            <a:r>
              <a:rPr lang="el-GR" dirty="0"/>
              <a:t> που σχεδιάζουν </a:t>
            </a:r>
            <a:r>
              <a:rPr lang="el-GR" dirty="0" err="1"/>
              <a:t>Data-Driven</a:t>
            </a:r>
            <a:r>
              <a:rPr lang="el-GR" dirty="0"/>
              <a:t> καμπάνιες έχουν 5 φορές μεγαλύτερο ROI στο marketing </a:t>
            </a:r>
            <a:r>
              <a:rPr lang="el-GR" dirty="0" err="1"/>
              <a:t>spending</a:t>
            </a:r>
            <a:r>
              <a:rPr lang="el-GR" dirty="0"/>
              <a:t>.</a:t>
            </a:r>
          </a:p>
        </p:txBody>
      </p:sp>
    </p:spTree>
    <p:extLst>
      <p:ext uri="{BB962C8B-B14F-4D97-AF65-F5344CB8AC3E}">
        <p14:creationId xmlns:p14="http://schemas.microsoft.com/office/powerpoint/2010/main" val="26330034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A20867E-C6DA-563B-86BB-66DDE4603228}"/>
              </a:ext>
            </a:extLst>
          </p:cNvPr>
          <p:cNvSpPr>
            <a:spLocks noGrp="1"/>
          </p:cNvSpPr>
          <p:nvPr>
            <p:ph type="title"/>
          </p:nvPr>
        </p:nvSpPr>
        <p:spPr/>
        <p:txBody>
          <a:bodyPr/>
          <a:lstStyle/>
          <a:p>
            <a:r>
              <a:rPr lang="el-GR" dirty="0"/>
              <a:t>η έρευνα της </a:t>
            </a:r>
            <a:r>
              <a:rPr lang="en-US" dirty="0" err="1"/>
              <a:t>Invespcro</a:t>
            </a:r>
            <a:r>
              <a:rPr lang="en-US" dirty="0"/>
              <a:t> (1) </a:t>
            </a:r>
            <a:endParaRPr lang="el-GR" dirty="0"/>
          </a:p>
        </p:txBody>
      </p:sp>
      <p:pic>
        <p:nvPicPr>
          <p:cNvPr id="5" name="Θέση περιεχομένου 4">
            <a:extLst>
              <a:ext uri="{FF2B5EF4-FFF2-40B4-BE49-F238E27FC236}">
                <a16:creationId xmlns:a16="http://schemas.microsoft.com/office/drawing/2014/main" id="{D6F8A235-5B3A-6C2C-4B40-B6032F0A4B4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368678" y="1935921"/>
            <a:ext cx="3470957" cy="4189214"/>
          </a:xfrm>
        </p:spPr>
      </p:pic>
    </p:spTree>
    <p:extLst>
      <p:ext uri="{BB962C8B-B14F-4D97-AF65-F5344CB8AC3E}">
        <p14:creationId xmlns:p14="http://schemas.microsoft.com/office/powerpoint/2010/main" val="15240928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2DCB369-6F20-AD17-80B5-3FE6486DBB2D}"/>
              </a:ext>
            </a:extLst>
          </p:cNvPr>
          <p:cNvSpPr>
            <a:spLocks noGrp="1"/>
          </p:cNvSpPr>
          <p:nvPr>
            <p:ph type="title"/>
          </p:nvPr>
        </p:nvSpPr>
        <p:spPr/>
        <p:txBody>
          <a:bodyPr/>
          <a:lstStyle/>
          <a:p>
            <a:r>
              <a:rPr lang="el-GR" dirty="0"/>
              <a:t>η έρευνα της </a:t>
            </a:r>
            <a:r>
              <a:rPr lang="en-US" dirty="0" err="1"/>
              <a:t>Invespcro</a:t>
            </a:r>
            <a:r>
              <a:rPr lang="en-US" dirty="0"/>
              <a:t> (2) </a:t>
            </a:r>
            <a:endParaRPr lang="el-GR" dirty="0"/>
          </a:p>
        </p:txBody>
      </p:sp>
      <p:sp>
        <p:nvSpPr>
          <p:cNvPr id="3" name="Θέση περιεχομένου 2">
            <a:extLst>
              <a:ext uri="{FF2B5EF4-FFF2-40B4-BE49-F238E27FC236}">
                <a16:creationId xmlns:a16="http://schemas.microsoft.com/office/drawing/2014/main" id="{F57528C2-B5EA-117D-CA42-7685FC5D3E4D}"/>
              </a:ext>
            </a:extLst>
          </p:cNvPr>
          <p:cNvSpPr>
            <a:spLocks noGrp="1"/>
          </p:cNvSpPr>
          <p:nvPr>
            <p:ph idx="1"/>
          </p:nvPr>
        </p:nvSpPr>
        <p:spPr/>
        <p:txBody>
          <a:bodyPr>
            <a:normAutofit/>
          </a:bodyPr>
          <a:lstStyle/>
          <a:p>
            <a:r>
              <a:rPr lang="el-GR" dirty="0"/>
              <a:t>Γνωρίζατε ότι οι</a:t>
            </a:r>
            <a:r>
              <a:rPr lang="en-US" dirty="0"/>
              <a:t> marketers </a:t>
            </a:r>
            <a:r>
              <a:rPr lang="el-GR" dirty="0"/>
              <a:t>που ξεπέρασαν τους στόχους των εσόδων τους χρησιμοποιούσαν τεχνικές εξατομίκευσης στο 83% των περιπτώσεων, ενώ οι επιχειρήσεις που χρησιμοποιούν εξατομίκευση βάσει δεδομένων απέδωσαν πέντε έως οκτώ φορές μεγαλύτερη απόδοση των δαπανών μάρκετινγκ; </a:t>
            </a:r>
          </a:p>
          <a:p>
            <a:r>
              <a:rPr lang="el-GR" dirty="0"/>
              <a:t>Περισσότερα από τα τρία τέταρτα (77%) των ερωτηθέντων της έρευνας πιστεύουν ότι είχαν μια κάπως ή σημαντικά αυξημένη πρόσβαση σε χρήσιμα δεδομένα κατά το προηγούμενο έτος, αλλά μόνο το 49% των ερωτηθέντων ανέφεραν ότι είναι κάπως ή πολύ αποτελεσματικοί στη χρήση πληροφοριών που βασίζονται σε δεδομένα για την καθοδήγηση της μελλοντικής στρατηγικής. </a:t>
            </a:r>
          </a:p>
        </p:txBody>
      </p:sp>
    </p:spTree>
    <p:extLst>
      <p:ext uri="{BB962C8B-B14F-4D97-AF65-F5344CB8AC3E}">
        <p14:creationId xmlns:p14="http://schemas.microsoft.com/office/powerpoint/2010/main" val="42079399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9D9E28D-66C4-A6F9-4085-B0638CC6E7D2}"/>
              </a:ext>
            </a:extLst>
          </p:cNvPr>
          <p:cNvSpPr>
            <a:spLocks noGrp="1"/>
          </p:cNvSpPr>
          <p:nvPr>
            <p:ph type="title"/>
          </p:nvPr>
        </p:nvSpPr>
        <p:spPr/>
        <p:txBody>
          <a:bodyPr/>
          <a:lstStyle/>
          <a:p>
            <a:r>
              <a:rPr lang="el-GR" dirty="0"/>
              <a:t>η έρευνα της </a:t>
            </a:r>
            <a:r>
              <a:rPr lang="en-US" dirty="0" err="1"/>
              <a:t>Invespcro</a:t>
            </a:r>
            <a:r>
              <a:rPr lang="en-US" dirty="0"/>
              <a:t> (3) </a:t>
            </a:r>
            <a:endParaRPr lang="el-GR" dirty="0"/>
          </a:p>
        </p:txBody>
      </p:sp>
      <p:pic>
        <p:nvPicPr>
          <p:cNvPr id="5" name="Θέση περιεχομένου 4">
            <a:extLst>
              <a:ext uri="{FF2B5EF4-FFF2-40B4-BE49-F238E27FC236}">
                <a16:creationId xmlns:a16="http://schemas.microsoft.com/office/drawing/2014/main" id="{D5958B1D-E3E4-6C1F-7CAF-4BC3828C706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32412" y="2095499"/>
            <a:ext cx="4383741" cy="4029635"/>
          </a:xfrm>
        </p:spPr>
      </p:pic>
    </p:spTree>
    <p:extLst>
      <p:ext uri="{BB962C8B-B14F-4D97-AF65-F5344CB8AC3E}">
        <p14:creationId xmlns:p14="http://schemas.microsoft.com/office/powerpoint/2010/main" val="9910045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4A0E283-FBB5-FD05-0A7A-7A487178B3BC}"/>
              </a:ext>
            </a:extLst>
          </p:cNvPr>
          <p:cNvSpPr>
            <a:spLocks noGrp="1"/>
          </p:cNvSpPr>
          <p:nvPr>
            <p:ph type="title"/>
          </p:nvPr>
        </p:nvSpPr>
        <p:spPr/>
        <p:txBody>
          <a:bodyPr/>
          <a:lstStyle/>
          <a:p>
            <a:r>
              <a:rPr lang="el-GR" dirty="0"/>
              <a:t>η έρευνα της </a:t>
            </a:r>
            <a:r>
              <a:rPr lang="en-US" dirty="0" err="1"/>
              <a:t>Invespcro</a:t>
            </a:r>
            <a:r>
              <a:rPr lang="en-US" dirty="0"/>
              <a:t> (4) </a:t>
            </a:r>
            <a:endParaRPr lang="el-GR" dirty="0"/>
          </a:p>
        </p:txBody>
      </p:sp>
      <p:pic>
        <p:nvPicPr>
          <p:cNvPr id="5" name="Θέση περιεχομένου 4">
            <a:extLst>
              <a:ext uri="{FF2B5EF4-FFF2-40B4-BE49-F238E27FC236}">
                <a16:creationId xmlns:a16="http://schemas.microsoft.com/office/drawing/2014/main" id="{8B0A615D-AD16-ED43-EBB0-4E547D5FE3D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63470" y="2095499"/>
            <a:ext cx="4491317" cy="4285129"/>
          </a:xfrm>
        </p:spPr>
      </p:pic>
    </p:spTree>
    <p:extLst>
      <p:ext uri="{BB962C8B-B14F-4D97-AF65-F5344CB8AC3E}">
        <p14:creationId xmlns:p14="http://schemas.microsoft.com/office/powerpoint/2010/main" val="844321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FEF9A61-ED0B-7687-3C05-FDE5AEEF2278}"/>
              </a:ext>
            </a:extLst>
          </p:cNvPr>
          <p:cNvSpPr>
            <a:spLocks noGrp="1"/>
          </p:cNvSpPr>
          <p:nvPr>
            <p:ph type="title"/>
          </p:nvPr>
        </p:nvSpPr>
        <p:spPr/>
        <p:txBody>
          <a:bodyPr/>
          <a:lstStyle/>
          <a:p>
            <a:r>
              <a:rPr lang="el-GR" dirty="0"/>
              <a:t>η έρευνα της </a:t>
            </a:r>
            <a:r>
              <a:rPr lang="en-US" dirty="0" err="1"/>
              <a:t>Invespcro</a:t>
            </a:r>
            <a:r>
              <a:rPr lang="en-US" dirty="0"/>
              <a:t> (5) </a:t>
            </a:r>
            <a:endParaRPr lang="el-GR" dirty="0"/>
          </a:p>
        </p:txBody>
      </p:sp>
      <p:pic>
        <p:nvPicPr>
          <p:cNvPr id="5" name="Θέση περιεχομένου 4">
            <a:extLst>
              <a:ext uri="{FF2B5EF4-FFF2-40B4-BE49-F238E27FC236}">
                <a16:creationId xmlns:a16="http://schemas.microsoft.com/office/drawing/2014/main" id="{B196E924-3958-3674-BC9E-B807609B868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487783" y="2095499"/>
            <a:ext cx="4674582" cy="4332195"/>
          </a:xfrm>
        </p:spPr>
      </p:pic>
    </p:spTree>
    <p:extLst>
      <p:ext uri="{BB962C8B-B14F-4D97-AF65-F5344CB8AC3E}">
        <p14:creationId xmlns:p14="http://schemas.microsoft.com/office/powerpoint/2010/main" val="281829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F83B63C2-F6E7-BA57-DB72-2C39AC369431}"/>
              </a:ext>
            </a:extLst>
          </p:cNvPr>
          <p:cNvSpPr>
            <a:spLocks noGrp="1"/>
          </p:cNvSpPr>
          <p:nvPr>
            <p:ph idx="1"/>
          </p:nvPr>
        </p:nvSpPr>
        <p:spPr>
          <a:xfrm>
            <a:off x="968829" y="2422784"/>
            <a:ext cx="10515600" cy="4351338"/>
          </a:xfrm>
        </p:spPr>
        <p:txBody>
          <a:bodyPr/>
          <a:lstStyle/>
          <a:p>
            <a:pPr marL="0" indent="0" algn="ctr">
              <a:buNone/>
            </a:pPr>
            <a:r>
              <a:rPr lang="el-GR" sz="2800" dirty="0">
                <a:effectLst/>
                <a:latin typeface="Calibri" panose="020F0502020204030204" pitchFamily="34" charset="0"/>
                <a:ea typeface="Calibri" panose="020F0502020204030204" pitchFamily="34" charset="0"/>
                <a:cs typeface="Times New Roman" panose="02020603050405020304" pitchFamily="18" charset="0"/>
              </a:rPr>
              <a:t>Τον τελευταίο αιώνα ο όγκος των πληροφοριών που διαχειριζόμαστε αυξήθηκε ταχύτατα και αναπτύχθηκαν τεχνικές και μέσα αποθήκευσης και ανάλυσης που διευκόλυναν τη διαχείρισή τους, όπως το ίντερνετ και η ψηφιακή αποθήκευση. Ας δούμε όμως τι μας οδήγησε στην σημερινή εποχή των Μεγάλων Δεδομένων.</a:t>
            </a:r>
            <a:endParaRPr lang="en-US" dirty="0"/>
          </a:p>
        </p:txBody>
      </p:sp>
    </p:spTree>
    <p:extLst>
      <p:ext uri="{BB962C8B-B14F-4D97-AF65-F5344CB8AC3E}">
        <p14:creationId xmlns:p14="http://schemas.microsoft.com/office/powerpoint/2010/main" val="14807227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FA1DE8A-D5E7-2B04-7D11-B76CA7E69614}"/>
              </a:ext>
            </a:extLst>
          </p:cNvPr>
          <p:cNvSpPr>
            <a:spLocks noGrp="1"/>
          </p:cNvSpPr>
          <p:nvPr>
            <p:ph type="title"/>
          </p:nvPr>
        </p:nvSpPr>
        <p:spPr/>
        <p:txBody>
          <a:bodyPr/>
          <a:lstStyle/>
          <a:p>
            <a:r>
              <a:rPr lang="el-GR" dirty="0"/>
              <a:t>η έρευνα της </a:t>
            </a:r>
            <a:r>
              <a:rPr lang="en-US" dirty="0" err="1"/>
              <a:t>Invespcro</a:t>
            </a:r>
            <a:r>
              <a:rPr lang="en-US" dirty="0"/>
              <a:t> (6) </a:t>
            </a:r>
            <a:endParaRPr lang="el-GR" dirty="0"/>
          </a:p>
        </p:txBody>
      </p:sp>
      <p:pic>
        <p:nvPicPr>
          <p:cNvPr id="5" name="Θέση περιεχομένου 4" descr="Εικόνα που περιέχει κείμενο&#10;&#10;Περιγραφή που δημιουργήθηκε αυτόματα">
            <a:extLst>
              <a:ext uri="{FF2B5EF4-FFF2-40B4-BE49-F238E27FC236}">
                <a16:creationId xmlns:a16="http://schemas.microsoft.com/office/drawing/2014/main" id="{8CD81BF9-EFD2-BCB7-3484-15C03DD3852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794759" y="2095500"/>
            <a:ext cx="4710505" cy="4152900"/>
          </a:xfrm>
        </p:spPr>
      </p:pic>
    </p:spTree>
    <p:extLst>
      <p:ext uri="{BB962C8B-B14F-4D97-AF65-F5344CB8AC3E}">
        <p14:creationId xmlns:p14="http://schemas.microsoft.com/office/powerpoint/2010/main" val="21461277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D698079-9756-2725-B765-3CA8B1D7E20E}"/>
              </a:ext>
            </a:extLst>
          </p:cNvPr>
          <p:cNvSpPr>
            <a:spLocks noGrp="1"/>
          </p:cNvSpPr>
          <p:nvPr>
            <p:ph type="title"/>
          </p:nvPr>
        </p:nvSpPr>
        <p:spPr/>
        <p:txBody>
          <a:bodyPr/>
          <a:lstStyle/>
          <a:p>
            <a:r>
              <a:rPr lang="el-GR" dirty="0"/>
              <a:t>η έρευνα της </a:t>
            </a:r>
            <a:r>
              <a:rPr lang="en-US" dirty="0" err="1"/>
              <a:t>Invespcro</a:t>
            </a:r>
            <a:r>
              <a:rPr lang="en-US" dirty="0"/>
              <a:t> (7) </a:t>
            </a:r>
            <a:endParaRPr lang="el-GR" dirty="0"/>
          </a:p>
        </p:txBody>
      </p:sp>
      <p:pic>
        <p:nvPicPr>
          <p:cNvPr id="5" name="Θέση περιεχομένου 4" descr="Εικόνα που περιέχει κείμενο&#10;&#10;Περιγραφή που δημιουργήθηκε αυτόματα">
            <a:extLst>
              <a:ext uri="{FF2B5EF4-FFF2-40B4-BE49-F238E27FC236}">
                <a16:creationId xmlns:a16="http://schemas.microsoft.com/office/drawing/2014/main" id="{B634CFBB-A240-42BE-BCBC-0176CDD8ADE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71109" y="2062842"/>
            <a:ext cx="4361840" cy="4258235"/>
          </a:xfrm>
        </p:spPr>
      </p:pic>
    </p:spTree>
    <p:extLst>
      <p:ext uri="{BB962C8B-B14F-4D97-AF65-F5344CB8AC3E}">
        <p14:creationId xmlns:p14="http://schemas.microsoft.com/office/powerpoint/2010/main" val="35579541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642C570-9DA9-B315-F7D3-5B53F1A7DAA4}"/>
              </a:ext>
            </a:extLst>
          </p:cNvPr>
          <p:cNvSpPr>
            <a:spLocks noGrp="1"/>
          </p:cNvSpPr>
          <p:nvPr>
            <p:ph type="title"/>
          </p:nvPr>
        </p:nvSpPr>
        <p:spPr/>
        <p:txBody>
          <a:bodyPr/>
          <a:lstStyle/>
          <a:p>
            <a:r>
              <a:rPr lang="el-GR" dirty="0"/>
              <a:t>η έρευνα της </a:t>
            </a:r>
            <a:r>
              <a:rPr lang="en-US" dirty="0" err="1"/>
              <a:t>Invespcro</a:t>
            </a:r>
            <a:r>
              <a:rPr lang="en-US" dirty="0"/>
              <a:t> (8) </a:t>
            </a:r>
            <a:endParaRPr lang="el-GR" dirty="0"/>
          </a:p>
        </p:txBody>
      </p:sp>
      <p:pic>
        <p:nvPicPr>
          <p:cNvPr id="5" name="Θέση περιεχομένου 4" descr="Εικόνα που περιέχει κείμενο&#10;&#10;Περιγραφή που δημιουργήθηκε αυτόματα">
            <a:extLst>
              <a:ext uri="{FF2B5EF4-FFF2-40B4-BE49-F238E27FC236}">
                <a16:creationId xmlns:a16="http://schemas.microsoft.com/office/drawing/2014/main" id="{EB453C1E-D52B-24C1-4F72-F9F6C528F69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92925" y="2095500"/>
            <a:ext cx="3757942" cy="3695700"/>
          </a:xfrm>
        </p:spPr>
      </p:pic>
    </p:spTree>
    <p:extLst>
      <p:ext uri="{BB962C8B-B14F-4D97-AF65-F5344CB8AC3E}">
        <p14:creationId xmlns:p14="http://schemas.microsoft.com/office/powerpoint/2010/main" val="429092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D707CAC-1E14-50F1-9A26-C92C374A6233}"/>
              </a:ext>
            </a:extLst>
          </p:cNvPr>
          <p:cNvSpPr>
            <a:spLocks noGrp="1"/>
          </p:cNvSpPr>
          <p:nvPr>
            <p:ph type="title"/>
          </p:nvPr>
        </p:nvSpPr>
        <p:spPr/>
        <p:txBody>
          <a:bodyPr/>
          <a:lstStyle/>
          <a:p>
            <a:r>
              <a:rPr lang="el-GR" dirty="0"/>
              <a:t>η έρευνα της </a:t>
            </a:r>
            <a:r>
              <a:rPr lang="en-US" dirty="0" err="1"/>
              <a:t>Invespcro</a:t>
            </a:r>
            <a:r>
              <a:rPr lang="en-US" dirty="0"/>
              <a:t> (9) </a:t>
            </a:r>
            <a:endParaRPr lang="el-GR" dirty="0"/>
          </a:p>
        </p:txBody>
      </p:sp>
      <p:pic>
        <p:nvPicPr>
          <p:cNvPr id="5" name="Θέση περιεχομένου 4">
            <a:extLst>
              <a:ext uri="{FF2B5EF4-FFF2-40B4-BE49-F238E27FC236}">
                <a16:creationId xmlns:a16="http://schemas.microsoft.com/office/drawing/2014/main" id="{A027DC73-1EA8-C70E-3114-53025329DCC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77640" y="2095500"/>
            <a:ext cx="3781313" cy="4213860"/>
          </a:xfrm>
        </p:spPr>
      </p:pic>
    </p:spTree>
    <p:extLst>
      <p:ext uri="{BB962C8B-B14F-4D97-AF65-F5344CB8AC3E}">
        <p14:creationId xmlns:p14="http://schemas.microsoft.com/office/powerpoint/2010/main" val="353916953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1F03A97-5D9E-79AD-2A1E-BC620E08229D}"/>
              </a:ext>
            </a:extLst>
          </p:cNvPr>
          <p:cNvSpPr>
            <a:spLocks noGrp="1"/>
          </p:cNvSpPr>
          <p:nvPr>
            <p:ph type="title"/>
          </p:nvPr>
        </p:nvSpPr>
        <p:spPr/>
        <p:txBody>
          <a:bodyPr/>
          <a:lstStyle/>
          <a:p>
            <a:r>
              <a:rPr lang="el-GR" dirty="0"/>
              <a:t>η έρευνα της </a:t>
            </a:r>
            <a:r>
              <a:rPr lang="en-US" dirty="0" err="1"/>
              <a:t>Invespcro</a:t>
            </a:r>
            <a:r>
              <a:rPr lang="en-US" dirty="0"/>
              <a:t> (10) </a:t>
            </a:r>
            <a:endParaRPr lang="el-GR" dirty="0"/>
          </a:p>
        </p:txBody>
      </p:sp>
      <p:pic>
        <p:nvPicPr>
          <p:cNvPr id="5" name="Θέση περιεχομένου 4">
            <a:extLst>
              <a:ext uri="{FF2B5EF4-FFF2-40B4-BE49-F238E27FC236}">
                <a16:creationId xmlns:a16="http://schemas.microsoft.com/office/drawing/2014/main" id="{6D3701D4-40D6-009D-8010-6794976C7D2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644154" y="2095500"/>
            <a:ext cx="4437528" cy="4069976"/>
          </a:xfrm>
        </p:spPr>
      </p:pic>
    </p:spTree>
    <p:extLst>
      <p:ext uri="{BB962C8B-B14F-4D97-AF65-F5344CB8AC3E}">
        <p14:creationId xmlns:p14="http://schemas.microsoft.com/office/powerpoint/2010/main" val="144227334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4463F4A-80A2-0D8B-2F08-A61311B75081}"/>
              </a:ext>
            </a:extLst>
          </p:cNvPr>
          <p:cNvSpPr>
            <a:spLocks noGrp="1"/>
          </p:cNvSpPr>
          <p:nvPr>
            <p:ph type="title"/>
          </p:nvPr>
        </p:nvSpPr>
        <p:spPr/>
        <p:txBody>
          <a:bodyPr/>
          <a:lstStyle/>
          <a:p>
            <a:r>
              <a:rPr lang="el-GR" dirty="0"/>
              <a:t>η έρευνα της </a:t>
            </a:r>
            <a:r>
              <a:rPr lang="en-US" dirty="0" err="1"/>
              <a:t>Invespcro</a:t>
            </a:r>
            <a:r>
              <a:rPr lang="en-US" dirty="0"/>
              <a:t> (11) </a:t>
            </a:r>
            <a:endParaRPr lang="el-GR" dirty="0"/>
          </a:p>
        </p:txBody>
      </p:sp>
      <p:pic>
        <p:nvPicPr>
          <p:cNvPr id="5" name="Θέση περιεχομένου 4" descr="Εικόνα που περιέχει κείμενο&#10;&#10;Περιγραφή που δημιουργήθηκε αυτόματα">
            <a:extLst>
              <a:ext uri="{FF2B5EF4-FFF2-40B4-BE49-F238E27FC236}">
                <a16:creationId xmlns:a16="http://schemas.microsoft.com/office/drawing/2014/main" id="{79097374-D393-84BF-515B-F3032979C51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79223" y="1935921"/>
            <a:ext cx="4556247" cy="4532113"/>
          </a:xfrm>
        </p:spPr>
      </p:pic>
    </p:spTree>
    <p:extLst>
      <p:ext uri="{BB962C8B-B14F-4D97-AF65-F5344CB8AC3E}">
        <p14:creationId xmlns:p14="http://schemas.microsoft.com/office/powerpoint/2010/main" val="32797315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32A14E2D-0505-0DEE-F370-BC0042905531}"/>
              </a:ext>
            </a:extLst>
          </p:cNvPr>
          <p:cNvSpPr>
            <a:spLocks noGrp="1"/>
          </p:cNvSpPr>
          <p:nvPr>
            <p:ph idx="1"/>
          </p:nvPr>
        </p:nvSpPr>
        <p:spPr>
          <a:xfrm>
            <a:off x="1080796" y="2388799"/>
            <a:ext cx="10515600" cy="4351338"/>
          </a:xfrm>
        </p:spPr>
        <p:txBody>
          <a:bodyPr>
            <a:normAutofit/>
          </a:bodyPr>
          <a:lstStyle/>
          <a:p>
            <a:pPr marL="0" indent="0" algn="ctr">
              <a:buNone/>
            </a:pPr>
            <a:r>
              <a:rPr lang="el-GR" sz="2800" dirty="0">
                <a:effectLst/>
                <a:latin typeface="Calibri" panose="020F0502020204030204" pitchFamily="34" charset="0"/>
                <a:ea typeface="Calibri" panose="020F0502020204030204" pitchFamily="34" charset="0"/>
                <a:cs typeface="Times New Roman" panose="02020603050405020304" pitchFamily="18" charset="0"/>
              </a:rPr>
              <a:t>Χιλιάδες χρόνια πριν, και συγκεκριμένα 18.000 χρόνια </a:t>
            </a:r>
            <a:r>
              <a:rPr lang="el-GR" sz="2800" dirty="0" err="1">
                <a:effectLst/>
                <a:latin typeface="Calibri" panose="020F0502020204030204" pitchFamily="34" charset="0"/>
                <a:ea typeface="Calibri" panose="020F0502020204030204" pitchFamily="34" charset="0"/>
                <a:cs typeface="Times New Roman" panose="02020603050405020304" pitchFamily="18" charset="0"/>
              </a:rPr>
              <a:t>πΧ</a:t>
            </a:r>
            <a:r>
              <a:rPr lang="el-GR" sz="2800" dirty="0">
                <a:effectLst/>
                <a:latin typeface="Calibri" panose="020F0502020204030204" pitchFamily="34" charset="0"/>
                <a:ea typeface="Calibri" panose="020F0502020204030204" pitchFamily="34" charset="0"/>
                <a:cs typeface="Times New Roman" panose="02020603050405020304" pitchFamily="18" charset="0"/>
              </a:rPr>
              <a:t>, οι άνθρωποι χρησιμοποιούσαν ψηλά μπαστούνια για την καταγραφή των πρώτων δεδομένων στην ανθρωπότητα. Συγκεκριμένα, για να καταγράψουν τα αποθέματα της τροφής που είχαν διαθέσιμα</a:t>
            </a:r>
            <a:r>
              <a:rPr lang="el-GR" dirty="0">
                <a:effectLst/>
                <a:latin typeface="Calibri" panose="020F0502020204030204" pitchFamily="34" charset="0"/>
                <a:ea typeface="Calibri" panose="020F0502020204030204" pitchFamily="34" charset="0"/>
                <a:cs typeface="Times New Roman" panose="02020603050405020304" pitchFamily="18" charset="0"/>
              </a:rPr>
              <a:t>. </a:t>
            </a:r>
            <a:endParaRPr lang="en-US" dirty="0"/>
          </a:p>
        </p:txBody>
      </p:sp>
    </p:spTree>
    <p:extLst>
      <p:ext uri="{BB962C8B-B14F-4D97-AF65-F5344CB8AC3E}">
        <p14:creationId xmlns:p14="http://schemas.microsoft.com/office/powerpoint/2010/main" val="15194641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7FDCA4BE-749F-CD90-E281-43E69365C78F}"/>
              </a:ext>
            </a:extLst>
          </p:cNvPr>
          <p:cNvSpPr>
            <a:spLocks noGrp="1"/>
          </p:cNvSpPr>
          <p:nvPr>
            <p:ph idx="1"/>
          </p:nvPr>
        </p:nvSpPr>
        <p:spPr/>
        <p:txBody>
          <a:bodyPr>
            <a:normAutofit/>
          </a:bodyPr>
          <a:lstStyle/>
          <a:p>
            <a:pPr marL="0" indent="0" algn="ctr">
              <a:buNone/>
            </a:pPr>
            <a:r>
              <a:rPr lang="el-GR" sz="2800" dirty="0">
                <a:effectLst/>
                <a:latin typeface="Calibri" panose="020F0502020204030204" pitchFamily="34" charset="0"/>
                <a:ea typeface="Calibri" panose="020F0502020204030204" pitchFamily="34" charset="0"/>
                <a:cs typeface="Times New Roman" panose="02020603050405020304" pitchFamily="18" charset="0"/>
              </a:rPr>
              <a:t>Πρόκειται ουσιαστικά για την πρώτη προσπάθεια του ανθρώπου να συλλέξει δεδομένα. Χιλιάδες χρόνια αργότερα, κατά το 2400 </a:t>
            </a:r>
            <a:r>
              <a:rPr lang="el-GR" sz="2800" dirty="0" err="1">
                <a:effectLst/>
                <a:latin typeface="Calibri" panose="020F0502020204030204" pitchFamily="34" charset="0"/>
                <a:ea typeface="Calibri" panose="020F0502020204030204" pitchFamily="34" charset="0"/>
                <a:cs typeface="Times New Roman" panose="02020603050405020304" pitchFamily="18" charset="0"/>
              </a:rPr>
              <a:t>π.Χ</a:t>
            </a:r>
            <a:r>
              <a:rPr lang="el-GR" sz="2800" dirty="0">
                <a:effectLst/>
                <a:latin typeface="Calibri" panose="020F0502020204030204" pitchFamily="34" charset="0"/>
                <a:ea typeface="Calibri" panose="020F0502020204030204" pitchFamily="34" charset="0"/>
                <a:cs typeface="Times New Roman" panose="02020603050405020304" pitchFamily="18" charset="0"/>
              </a:rPr>
              <a:t> εφευρίσκεται το αριθμητήριο και χτίζεται η βιβλιοθήκη της Βαβυλώνας. Το 300 </a:t>
            </a:r>
            <a:r>
              <a:rPr lang="el-GR" sz="2800" dirty="0" err="1">
                <a:effectLst/>
                <a:latin typeface="Calibri" panose="020F0502020204030204" pitchFamily="34" charset="0"/>
                <a:ea typeface="Calibri" panose="020F0502020204030204" pitchFamily="34" charset="0"/>
                <a:cs typeface="Times New Roman" panose="02020603050405020304" pitchFamily="18" charset="0"/>
              </a:rPr>
              <a:t>π.Χ</a:t>
            </a:r>
            <a:r>
              <a:rPr lang="el-GR" sz="2800" dirty="0">
                <a:effectLst/>
                <a:latin typeface="Calibri" panose="020F0502020204030204" pitchFamily="34" charset="0"/>
                <a:ea typeface="Calibri" panose="020F0502020204030204" pitchFamily="34" charset="0"/>
                <a:cs typeface="Times New Roman" panose="02020603050405020304" pitchFamily="18" charset="0"/>
              </a:rPr>
              <a:t> δημιουργείται η βιβλιοθήκη της Αλεξάνδρειας, η οποία αποτέλεσε το μεγαλύτερο κέντρο αποθήκευσης δεδομένων του τότε γνωστού κόσμου! </a:t>
            </a:r>
            <a:endParaRPr lang="en-US" sz="2800" dirty="0"/>
          </a:p>
        </p:txBody>
      </p:sp>
    </p:spTree>
    <p:extLst>
      <p:ext uri="{BB962C8B-B14F-4D97-AF65-F5344CB8AC3E}">
        <p14:creationId xmlns:p14="http://schemas.microsoft.com/office/powerpoint/2010/main" val="32628507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A9C4A34C-AFA8-B0FD-7670-66720D4C2F43}"/>
              </a:ext>
            </a:extLst>
          </p:cNvPr>
          <p:cNvSpPr>
            <a:spLocks noGrp="1"/>
          </p:cNvSpPr>
          <p:nvPr>
            <p:ph idx="1"/>
          </p:nvPr>
        </p:nvSpPr>
        <p:spPr>
          <a:xfrm>
            <a:off x="841310" y="2310817"/>
            <a:ext cx="10515600" cy="4351338"/>
          </a:xfrm>
        </p:spPr>
        <p:txBody>
          <a:bodyPr/>
          <a:lstStyle/>
          <a:p>
            <a:pPr marL="0" marR="0" indent="0" algn="ctr">
              <a:lnSpc>
                <a:spcPct val="107000"/>
              </a:lnSpc>
              <a:spcBef>
                <a:spcPts val="0"/>
              </a:spcBef>
              <a:spcAft>
                <a:spcPts val="800"/>
              </a:spcAft>
              <a:buNone/>
            </a:pPr>
            <a:r>
              <a:rPr lang="el-GR" sz="2800" dirty="0">
                <a:effectLst/>
                <a:latin typeface="Calibri" panose="020F0502020204030204" pitchFamily="34" charset="0"/>
                <a:ea typeface="Calibri" panose="020F0502020204030204" pitchFamily="34" charset="0"/>
                <a:cs typeface="Times New Roman" panose="02020603050405020304" pitchFamily="18" charset="0"/>
              </a:rPr>
              <a:t>Το 100 </a:t>
            </a:r>
            <a:r>
              <a:rPr lang="el-GR" sz="2800" dirty="0" err="1">
                <a:effectLst/>
                <a:latin typeface="Calibri" panose="020F0502020204030204" pitchFamily="34" charset="0"/>
                <a:ea typeface="Calibri" panose="020F0502020204030204" pitchFamily="34" charset="0"/>
                <a:cs typeface="Times New Roman" panose="02020603050405020304" pitchFamily="18" charset="0"/>
              </a:rPr>
              <a:t>μ.Χ</a:t>
            </a:r>
            <a:r>
              <a:rPr lang="el-GR" sz="2800" dirty="0">
                <a:effectLst/>
                <a:latin typeface="Calibri" panose="020F0502020204030204" pitchFamily="34" charset="0"/>
                <a:ea typeface="Calibri" panose="020F0502020204030204" pitchFamily="34" charset="0"/>
                <a:cs typeface="Times New Roman" panose="02020603050405020304" pitchFamily="18" charset="0"/>
              </a:rPr>
              <a:t> ανακαλύπτεται ο μηχανισμός των Αντικυθήρων, ένα αρχαίο τέχνημα που πιστεύεται ότι ήταν ένας αρχαίος αναλογικός, μηχανικός υπολογιστής και όργανο αστρονομικών παρατηρήσεων, που παρουσιάζει αρκετές ομοιότητες με έναν πολύπλοκο ωρολογιακό μηχανισμό.</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5989761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01F23707-46D2-897D-E007-2DFDB9C8653B}"/>
              </a:ext>
            </a:extLst>
          </p:cNvPr>
          <p:cNvSpPr>
            <a:spLocks noGrp="1"/>
          </p:cNvSpPr>
          <p:nvPr>
            <p:ph idx="1"/>
          </p:nvPr>
        </p:nvSpPr>
        <p:spPr/>
        <p:txBody>
          <a:bodyPr>
            <a:normAutofit/>
          </a:bodyPr>
          <a:lstStyle/>
          <a:p>
            <a:pPr marL="0" indent="0" algn="ctr">
              <a:buNone/>
            </a:pPr>
            <a:r>
              <a:rPr lang="el-GR" sz="2800" dirty="0">
                <a:effectLst/>
                <a:latin typeface="Calibri" panose="020F0502020204030204" pitchFamily="34" charset="0"/>
                <a:ea typeface="Calibri" panose="020F0502020204030204" pitchFamily="34" charset="0"/>
                <a:cs typeface="Times New Roman" panose="02020603050405020304" pitchFamily="18" charset="0"/>
              </a:rPr>
              <a:t>Σχεδόν 16 αιώνες μετά, και συγκεκριμένα το 1663 ο </a:t>
            </a:r>
            <a:r>
              <a:rPr lang="en-US" sz="2800" dirty="0">
                <a:effectLst/>
                <a:latin typeface="Calibri" panose="020F0502020204030204" pitchFamily="34" charset="0"/>
                <a:ea typeface="Calibri" panose="020F0502020204030204" pitchFamily="34" charset="0"/>
                <a:cs typeface="Times New Roman" panose="02020603050405020304" pitchFamily="18" charset="0"/>
              </a:rPr>
              <a:t>John </a:t>
            </a:r>
            <a:r>
              <a:rPr lang="en-US" sz="2800" dirty="0" err="1">
                <a:effectLst/>
                <a:latin typeface="Calibri" panose="020F0502020204030204" pitchFamily="34" charset="0"/>
                <a:ea typeface="Calibri" panose="020F0502020204030204" pitchFamily="34" charset="0"/>
                <a:cs typeface="Times New Roman" panose="02020603050405020304" pitchFamily="18" charset="0"/>
              </a:rPr>
              <a:t>Graunt</a:t>
            </a:r>
            <a:r>
              <a:rPr lang="el-GR" sz="2800" dirty="0">
                <a:effectLst/>
                <a:latin typeface="Calibri" panose="020F0502020204030204" pitchFamily="34" charset="0"/>
                <a:ea typeface="Calibri" panose="020F0502020204030204" pitchFamily="34" charset="0"/>
                <a:cs typeface="Times New Roman" panose="02020603050405020304" pitchFamily="18" charset="0"/>
              </a:rPr>
              <a:t> διεξάγει το πρώτο καταγεγραμμένο πείραμα στατιστικής ανάλυσης, προκειμένου να περιορίσει την εξάπλωση της πανούκλας στην Ευρώπη. </a:t>
            </a:r>
            <a:r>
              <a:rPr lang="en-US" sz="2800" dirty="0">
                <a:effectLst/>
                <a:latin typeface="Calibri" panose="020F0502020204030204" pitchFamily="34" charset="0"/>
                <a:ea typeface="Calibri" panose="020F0502020204030204" pitchFamily="34" charset="0"/>
                <a:cs typeface="Times New Roman" panose="02020603050405020304" pitchFamily="18" charset="0"/>
              </a:rPr>
              <a:t>To</a:t>
            </a:r>
            <a:r>
              <a:rPr lang="el-GR" sz="2800" dirty="0">
                <a:effectLst/>
                <a:latin typeface="Calibri" panose="020F0502020204030204" pitchFamily="34" charset="0"/>
                <a:ea typeface="Calibri" panose="020F0502020204030204" pitchFamily="34" charset="0"/>
                <a:cs typeface="Times New Roman" panose="02020603050405020304" pitchFamily="18" charset="0"/>
              </a:rPr>
              <a:t> 1881 ο </a:t>
            </a:r>
            <a:r>
              <a:rPr lang="en-US" sz="2800" dirty="0">
                <a:effectLst/>
                <a:latin typeface="Calibri" panose="020F0502020204030204" pitchFamily="34" charset="0"/>
                <a:ea typeface="Calibri" panose="020F0502020204030204" pitchFamily="34" charset="0"/>
                <a:cs typeface="Times New Roman" panose="02020603050405020304" pitchFamily="18" charset="0"/>
              </a:rPr>
              <a:t>Herman Hollerith</a:t>
            </a:r>
            <a:r>
              <a:rPr lang="el-GR" sz="2800" dirty="0">
                <a:effectLst/>
                <a:latin typeface="Calibri" panose="020F0502020204030204" pitchFamily="34" charset="0"/>
                <a:ea typeface="Calibri" panose="020F0502020204030204" pitchFamily="34" charset="0"/>
                <a:cs typeface="Times New Roman" panose="02020603050405020304" pitchFamily="18" charset="0"/>
              </a:rPr>
              <a:t> δημιουργεί μια μηχανή </a:t>
            </a:r>
            <a:r>
              <a:rPr lang="el-GR" sz="2800" dirty="0" err="1">
                <a:effectLst/>
                <a:latin typeface="Calibri" panose="020F0502020204030204" pitchFamily="34" charset="0"/>
                <a:ea typeface="Calibri" panose="020F0502020204030204" pitchFamily="34" charset="0"/>
                <a:cs typeface="Times New Roman" panose="02020603050405020304" pitchFamily="18" charset="0"/>
              </a:rPr>
              <a:t>πινακοποίησης</a:t>
            </a:r>
            <a:r>
              <a:rPr lang="el-GR" sz="2800" dirty="0">
                <a:effectLst/>
                <a:latin typeface="Calibri" panose="020F0502020204030204" pitchFamily="34" charset="0"/>
                <a:ea typeface="Calibri" panose="020F0502020204030204" pitchFamily="34" charset="0"/>
                <a:cs typeface="Times New Roman" panose="02020603050405020304" pitchFamily="18" charset="0"/>
              </a:rPr>
              <a:t> η οποία χρησιμοποιεί διάτρητες κάρτες για να μειώσει το φόρτο εργασίας των </a:t>
            </a:r>
            <a:r>
              <a:rPr lang="el-GR" sz="2800" dirty="0" err="1">
                <a:effectLst/>
                <a:latin typeface="Calibri" panose="020F0502020204030204" pitchFamily="34" charset="0"/>
                <a:ea typeface="Calibri" panose="020F0502020204030204" pitchFamily="34" charset="0"/>
                <a:cs typeface="Times New Roman" panose="02020603050405020304" pitchFamily="18" charset="0"/>
              </a:rPr>
              <a:t>απογραφέων</a:t>
            </a:r>
            <a:r>
              <a:rPr lang="el-GR" sz="2800" dirty="0">
                <a:effectLst/>
                <a:latin typeface="Calibri" panose="020F0502020204030204" pitchFamily="34" charset="0"/>
                <a:ea typeface="Calibri" panose="020F0502020204030204" pitchFamily="34" charset="0"/>
                <a:cs typeface="Times New Roman" panose="02020603050405020304" pitchFamily="18" charset="0"/>
              </a:rPr>
              <a:t> των Η.Π.Α. </a:t>
            </a:r>
            <a:endParaRPr lang="en-US" sz="2800" dirty="0"/>
          </a:p>
        </p:txBody>
      </p:sp>
    </p:spTree>
    <p:extLst>
      <p:ext uri="{BB962C8B-B14F-4D97-AF65-F5344CB8AC3E}">
        <p14:creationId xmlns:p14="http://schemas.microsoft.com/office/powerpoint/2010/main" val="29747722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038CCBF4-C2DB-C5F7-77B5-ECB22D8FEEC8}"/>
              </a:ext>
            </a:extLst>
          </p:cNvPr>
          <p:cNvSpPr>
            <a:spLocks noGrp="1"/>
          </p:cNvSpPr>
          <p:nvPr>
            <p:ph idx="1"/>
          </p:nvPr>
        </p:nvSpPr>
        <p:spPr/>
        <p:txBody>
          <a:bodyPr/>
          <a:lstStyle/>
          <a:p>
            <a:pPr marL="0" indent="0" algn="ctr">
              <a:buNone/>
            </a:pPr>
            <a:r>
              <a:rPr lang="el-GR" sz="2800" dirty="0">
                <a:effectLst/>
                <a:latin typeface="Calibri" panose="020F0502020204030204" pitchFamily="34" charset="0"/>
                <a:ea typeface="Calibri" panose="020F0502020204030204" pitchFamily="34" charset="0"/>
                <a:cs typeface="Times New Roman" panose="02020603050405020304" pitchFamily="18" charset="0"/>
              </a:rPr>
              <a:t>Το 1962 ο </a:t>
            </a:r>
            <a:r>
              <a:rPr lang="en-US" sz="2800" dirty="0" err="1">
                <a:effectLst/>
                <a:latin typeface="Calibri" panose="020F0502020204030204" pitchFamily="34" charset="0"/>
                <a:ea typeface="Calibri" panose="020F0502020204030204" pitchFamily="34" charset="0"/>
                <a:cs typeface="Times New Roman" panose="02020603050405020304" pitchFamily="18" charset="0"/>
              </a:rPr>
              <a:t>NicolaTesla</a:t>
            </a:r>
            <a:r>
              <a:rPr lang="el-GR" sz="2800" dirty="0">
                <a:effectLst/>
                <a:latin typeface="Calibri" panose="020F0502020204030204" pitchFamily="34" charset="0"/>
                <a:ea typeface="Calibri" panose="020F0502020204030204" pitchFamily="34" charset="0"/>
                <a:cs typeface="Times New Roman" panose="02020603050405020304" pitchFamily="18" charset="0"/>
              </a:rPr>
              <a:t> προέβλεψε ότι ο άνθρωπος θα μπορεί να έχει πρόσβαση και να αναλύει τεράστιες ποσότητες δεδομένων χρησιμοποιώντας μια μικρή συσκευή που θα χωράει στην τσέπη του. Δυο χρόνια μετά, ο </a:t>
            </a:r>
            <a:r>
              <a:rPr lang="en-US" sz="2800" dirty="0">
                <a:effectLst/>
                <a:latin typeface="Calibri" panose="020F0502020204030204" pitchFamily="34" charset="0"/>
                <a:ea typeface="Calibri" panose="020F0502020204030204" pitchFamily="34" charset="0"/>
                <a:cs typeface="Times New Roman" panose="02020603050405020304" pitchFamily="18" charset="0"/>
              </a:rPr>
              <a:t>Fritz </a:t>
            </a:r>
            <a:r>
              <a:rPr lang="en-US" sz="2800" dirty="0" err="1">
                <a:effectLst/>
                <a:latin typeface="Calibri" panose="020F0502020204030204" pitchFamily="34" charset="0"/>
                <a:ea typeface="Calibri" panose="020F0502020204030204" pitchFamily="34" charset="0"/>
                <a:cs typeface="Times New Roman" panose="02020603050405020304" pitchFamily="18" charset="0"/>
              </a:rPr>
              <a:t>Pfleumer</a:t>
            </a:r>
            <a:r>
              <a:rPr lang="el-GR" sz="2800" dirty="0">
                <a:effectLst/>
                <a:latin typeface="Calibri" panose="020F0502020204030204" pitchFamily="34" charset="0"/>
                <a:ea typeface="Calibri" panose="020F0502020204030204" pitchFamily="34" charset="0"/>
                <a:cs typeface="Times New Roman" panose="02020603050405020304" pitchFamily="18" charset="0"/>
              </a:rPr>
              <a:t> εφευρίσκει ένα τρόπο μαγνητικής αποθήκευσης δεδομένων, γεγονός το οποίο αποτέλεσε τη βάση της σύγχρονης τεχνολογίας της ψηφιακής αποθήκευσης δεδομένων.</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31531999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5761DF6D-D58E-6BC1-7223-3762E9C3CF82}"/>
              </a:ext>
            </a:extLst>
          </p:cNvPr>
          <p:cNvSpPr>
            <a:spLocks noGrp="1"/>
          </p:cNvSpPr>
          <p:nvPr>
            <p:ph idx="1"/>
          </p:nvPr>
        </p:nvSpPr>
        <p:spPr/>
        <p:txBody>
          <a:bodyPr>
            <a:noAutofit/>
          </a:bodyPr>
          <a:lstStyle/>
          <a:p>
            <a:pPr marL="0" indent="0" algn="ctr">
              <a:buNone/>
            </a:pPr>
            <a:r>
              <a:rPr lang="el-GR" sz="2800" dirty="0">
                <a:effectLst/>
                <a:latin typeface="Calibri" panose="020F0502020204030204" pitchFamily="34" charset="0"/>
                <a:ea typeface="Calibri" panose="020F0502020204030204" pitchFamily="34" charset="0"/>
                <a:cs typeface="Times New Roman" panose="02020603050405020304" pitchFamily="18" charset="0"/>
              </a:rPr>
              <a:t>Το 1958 εμφανίζεται για πρώτη φορά η έννοια της επιχειρηματικής ευφυΐας , ενώ το 1965 η κυβέρνηση των Η.Π.Α σχεδιάζει τη κατασκευή του μεγαλύτερου κέντρου αποθήκευσης δεδομένων, το οποίο θα καταγράφει 742 εκατομμύρια φορολογικά στοιχεία και 175 εκατομμύρια αποτυπώματα πολιτών, τα οποία θα είναι καταγεγραμμένα σε μαγνητική ταινία.</a:t>
            </a:r>
            <a:endParaRPr lang="en-US" sz="2800" dirty="0"/>
          </a:p>
        </p:txBody>
      </p:sp>
    </p:spTree>
    <p:extLst>
      <p:ext uri="{BB962C8B-B14F-4D97-AF65-F5344CB8AC3E}">
        <p14:creationId xmlns:p14="http://schemas.microsoft.com/office/powerpoint/2010/main" val="305755796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docProps/app.xml><?xml version="1.0" encoding="utf-8"?>
<Properties xmlns="http://schemas.openxmlformats.org/officeDocument/2006/extended-properties" xmlns:vt="http://schemas.openxmlformats.org/officeDocument/2006/docPropsVTypes">
  <Template>TM04033921[[fn=Δασμασκό]]</Template>
  <TotalTime>51</TotalTime>
  <Words>1413</Words>
  <Application>Microsoft Office PowerPoint</Application>
  <PresentationFormat>Ευρεία οθόνη</PresentationFormat>
  <Paragraphs>56</Paragraphs>
  <Slides>35</Slides>
  <Notes>0</Notes>
  <HiddenSlides>0</HiddenSlides>
  <MMClips>0</MMClips>
  <ScaleCrop>false</ScaleCrop>
  <HeadingPairs>
    <vt:vector size="6" baseType="variant">
      <vt:variant>
        <vt:lpstr>Γραμματοσειρές που χρησιμοποιούνται</vt:lpstr>
      </vt:variant>
      <vt:variant>
        <vt:i4>6</vt:i4>
      </vt:variant>
      <vt:variant>
        <vt:lpstr>Θέμα</vt:lpstr>
      </vt:variant>
      <vt:variant>
        <vt:i4>1</vt:i4>
      </vt:variant>
      <vt:variant>
        <vt:lpstr>Τίτλοι διαφανειών</vt:lpstr>
      </vt:variant>
      <vt:variant>
        <vt:i4>35</vt:i4>
      </vt:variant>
    </vt:vector>
  </HeadingPairs>
  <TitlesOfParts>
    <vt:vector size="42" baseType="lpstr">
      <vt:lpstr>Arial</vt:lpstr>
      <vt:lpstr>Bookman Old Style</vt:lpstr>
      <vt:lpstr>Calibri</vt:lpstr>
      <vt:lpstr>cera</vt:lpstr>
      <vt:lpstr>pfl</vt:lpstr>
      <vt:lpstr>Rockwell</vt:lpstr>
      <vt:lpstr>Damask</vt:lpstr>
      <vt:lpstr>Ιστορικη αναδρομη μεγαλων δεδομενων</vt:lpstr>
      <vt:lpstr>Εάν και η έννοια των μεγάλων δεδομένων εμφανίστηκε πρόσφατα, τα θεμέλια πάνω στα οποία στηρίχθηκε η εμφάνιση και εξέλιξή τους, τέθηκαν πολλά χρόνια πριν. πολύ πριν την εμφάνιση των ηλεκτρονικών υπολογιστών, υπήρξε η ανάγκη να αποθηκεύουμε, αναπαράγουμε και αναλύουμε τις πληροφορίες που κατείχαμε.</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Data-Driven Marketing (1)</vt:lpstr>
      <vt:lpstr>Data-Driven Marketing (1)</vt:lpstr>
      <vt:lpstr>Data-Driven Marketing (2)</vt:lpstr>
      <vt:lpstr>Tι είναι το Data-Driven Marketing</vt:lpstr>
      <vt:lpstr>Ποια είναι τα οφέλη του Data-Driven Marketing</vt:lpstr>
      <vt:lpstr>Κατανόηση της αγοραστικής συμπεριφοράς</vt:lpstr>
      <vt:lpstr>Εξατομίκευση στο περιεχόμενο</vt:lpstr>
      <vt:lpstr>η έρευνα της Invespcro (1) </vt:lpstr>
      <vt:lpstr>η έρευνα της Invespcro (2) </vt:lpstr>
      <vt:lpstr>η έρευνα της Invespcro (3) </vt:lpstr>
      <vt:lpstr>η έρευνα της Invespcro (4) </vt:lpstr>
      <vt:lpstr>η έρευνα της Invespcro (5) </vt:lpstr>
      <vt:lpstr>η έρευνα της Invespcro (6) </vt:lpstr>
      <vt:lpstr>η έρευνα της Invespcro (7) </vt:lpstr>
      <vt:lpstr>η έρευνα της Invespcro (8) </vt:lpstr>
      <vt:lpstr>η έρευνα της Invespcro (9) </vt:lpstr>
      <vt:lpstr>η έρευνα της Invespcro (10) </vt:lpstr>
      <vt:lpstr>η έρευνα της Invespcro (11)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Εάν και η έννοια των Μεγάλων Δεδομένων εμφανίστηκε πρόσφατα, τα θεμέλια πάνω στα οποία στηρίχθηκε η εμφάνιση και εξέλιξή τους, τέθηκαν πολλά χρόνια πριν. Πολύ πριν την εμφάνιση των ηλεκτρονικών υπολογιστών, υπήρξε η ανάγκη να αποθηκεύουμε, αναπαράγουμε και αναλύουμε τις πληροφορίες που κατείχαμε.</dc:title>
  <dc:creator>man</dc:creator>
  <cp:lastModifiedBy>ΘΕΟΔΩΡΑΚΟΠΟΥΛΟΣ ΛΕΩΝΙΔΑΣ</cp:lastModifiedBy>
  <cp:revision>18</cp:revision>
  <dcterms:created xsi:type="dcterms:W3CDTF">2022-10-09T23:06:37Z</dcterms:created>
  <dcterms:modified xsi:type="dcterms:W3CDTF">2023-03-03T13:09:17Z</dcterms:modified>
</cp:coreProperties>
</file>