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7"/>
  </p:notesMasterIdLst>
  <p:sldIdLst>
    <p:sldId id="256" r:id="rId2"/>
    <p:sldId id="264" r:id="rId3"/>
    <p:sldId id="267" r:id="rId4"/>
    <p:sldId id="270" r:id="rId5"/>
    <p:sldId id="271" r:id="rId6"/>
    <p:sldId id="273" r:id="rId7"/>
    <p:sldId id="272" r:id="rId8"/>
    <p:sldId id="274" r:id="rId9"/>
    <p:sldId id="275" r:id="rId10"/>
    <p:sldId id="276" r:id="rId11"/>
    <p:sldId id="277" r:id="rId12"/>
    <p:sldId id="278" r:id="rId13"/>
    <p:sldId id="279" r:id="rId14"/>
    <p:sldId id="281" r:id="rId15"/>
    <p:sldId id="280" r:id="rId16"/>
    <p:sldId id="282" r:id="rId17"/>
    <p:sldId id="283" r:id="rId18"/>
    <p:sldId id="284" r:id="rId19"/>
    <p:sldId id="285" r:id="rId20"/>
    <p:sldId id="288" r:id="rId21"/>
    <p:sldId id="286" r:id="rId22"/>
    <p:sldId id="287" r:id="rId23"/>
    <p:sldId id="289" r:id="rId24"/>
    <p:sldId id="291" r:id="rId25"/>
    <p:sldId id="290"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8" r:id="rId40"/>
    <p:sldId id="307" r:id="rId41"/>
    <p:sldId id="306" r:id="rId42"/>
    <p:sldId id="309" r:id="rId43"/>
    <p:sldId id="310" r:id="rId44"/>
    <p:sldId id="311" r:id="rId45"/>
    <p:sldId id="312" r:id="rId46"/>
    <p:sldId id="313" r:id="rId47"/>
    <p:sldId id="314" r:id="rId48"/>
    <p:sldId id="325" r:id="rId49"/>
    <p:sldId id="315" r:id="rId50"/>
    <p:sldId id="316" r:id="rId51"/>
    <p:sldId id="317" r:id="rId52"/>
    <p:sldId id="320" r:id="rId53"/>
    <p:sldId id="321" r:id="rId54"/>
    <p:sldId id="322" r:id="rId55"/>
    <p:sldId id="323" r:id="rId56"/>
    <p:sldId id="324" r:id="rId57"/>
    <p:sldId id="326" r:id="rId58"/>
    <p:sldId id="327" r:id="rId59"/>
    <p:sldId id="328" r:id="rId60"/>
    <p:sldId id="329" r:id="rId61"/>
    <p:sldId id="330" r:id="rId62"/>
    <p:sldId id="331" r:id="rId63"/>
    <p:sldId id="332" r:id="rId64"/>
    <p:sldId id="318" r:id="rId65"/>
    <p:sldId id="319"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1" autoAdjust="0"/>
    <p:restoredTop sz="94598" autoAdjust="0"/>
  </p:normalViewPr>
  <p:slideViewPr>
    <p:cSldViewPr>
      <p:cViewPr varScale="1">
        <p:scale>
          <a:sx n="80" d="100"/>
          <a:sy n="80" d="100"/>
        </p:scale>
        <p:origin x="1522"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952;&#963;&#949;&#961;1\Downloads\Validation_Spatial_Resolution_2%20kampule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localhost\Users\Maritrou\Desktop\MOBY_Au_BIOs%20(Autosave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7"/>
    </mc:Choice>
    <mc:Fallback>
      <c:style val="17"/>
    </mc:Fallback>
  </mc:AlternateContent>
  <c:chart>
    <c:title>
      <c:tx>
        <c:rich>
          <a:bodyPr/>
          <a:lstStyle/>
          <a:p>
            <a:pPr>
              <a:defRPr/>
            </a:pPr>
            <a:r>
              <a:rPr lang="en-US"/>
              <a:t>Spatial</a:t>
            </a:r>
            <a:r>
              <a:rPr lang="en-US" baseline="0"/>
              <a:t> Resolution</a:t>
            </a:r>
            <a:endParaRPr lang="en-US"/>
          </a:p>
        </c:rich>
      </c:tx>
      <c:overlay val="0"/>
    </c:title>
    <c:autoTitleDeleted val="0"/>
    <c:plotArea>
      <c:layout>
        <c:manualLayout>
          <c:layoutTarget val="inner"/>
          <c:xMode val="edge"/>
          <c:yMode val="edge"/>
          <c:x val="0.11281251815354058"/>
          <c:y val="2.5587084633288737E-2"/>
          <c:w val="0.85748929271165053"/>
          <c:h val="0.8183050231928557"/>
        </c:manualLayout>
      </c:layout>
      <c:scatterChart>
        <c:scatterStyle val="smoothMarker"/>
        <c:varyColors val="0"/>
        <c:ser>
          <c:idx val="0"/>
          <c:order val="0"/>
          <c:tx>
            <c:v>Simulation</c:v>
          </c:tx>
          <c:spPr>
            <a:ln w="12700">
              <a:solidFill>
                <a:schemeClr val="tx1"/>
              </a:solidFill>
              <a:prstDash val="dashDot"/>
            </a:ln>
          </c:spPr>
          <c:marker>
            <c:symbol val="square"/>
            <c:size val="3"/>
            <c:spPr>
              <a:solidFill>
                <a:schemeClr val="tx1"/>
              </a:solidFill>
              <a:ln w="12700">
                <a:solidFill>
                  <a:schemeClr val="tx1"/>
                </a:solidFill>
              </a:ln>
            </c:spPr>
          </c:marker>
          <c:xVal>
            <c:numRef>
              <c:f>Φύλλο1!$A$3:$A$13</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xVal>
          <c:yVal>
            <c:numRef>
              <c:f>Φύλλο1!$F$3:$F$13</c:f>
              <c:numCache>
                <c:formatCode>General</c:formatCode>
                <c:ptCount val="11"/>
                <c:pt idx="0">
                  <c:v>1.8389339640000018</c:v>
                </c:pt>
                <c:pt idx="1">
                  <c:v>1.9350333519999985</c:v>
                </c:pt>
                <c:pt idx="2">
                  <c:v>2.2265575920000011</c:v>
                </c:pt>
                <c:pt idx="3">
                  <c:v>2.5573128000000001</c:v>
                </c:pt>
                <c:pt idx="4">
                  <c:v>2.8919063319999987</c:v>
                </c:pt>
                <c:pt idx="5">
                  <c:v>3.1715859279999998</c:v>
                </c:pt>
                <c:pt idx="6">
                  <c:v>3.59672152</c:v>
                </c:pt>
                <c:pt idx="7">
                  <c:v>3.7344773200000003</c:v>
                </c:pt>
                <c:pt idx="8">
                  <c:v>4.2269837399999917</c:v>
                </c:pt>
                <c:pt idx="9">
                  <c:v>4.3474317599999885</c:v>
                </c:pt>
                <c:pt idx="10">
                  <c:v>4.5577153999999913</c:v>
                </c:pt>
              </c:numCache>
            </c:numRef>
          </c:yVal>
          <c:smooth val="1"/>
          <c:extLst>
            <c:ext xmlns:c16="http://schemas.microsoft.com/office/drawing/2014/chart" uri="{C3380CC4-5D6E-409C-BE32-E72D297353CC}">
              <c16:uniqueId val="{00000000-9D51-4067-9716-6E1E64C046CF}"/>
            </c:ext>
          </c:extLst>
        </c:ser>
        <c:ser>
          <c:idx val="1"/>
          <c:order val="1"/>
          <c:tx>
            <c:v>Experimental</c:v>
          </c:tx>
          <c:spPr>
            <a:ln w="12700">
              <a:solidFill>
                <a:schemeClr val="tx1"/>
              </a:solidFill>
            </a:ln>
          </c:spPr>
          <c:marker>
            <c:symbol val="x"/>
            <c:size val="3"/>
            <c:spPr>
              <a:noFill/>
              <a:ln w="12700">
                <a:solidFill>
                  <a:schemeClr val="tx1"/>
                </a:solidFill>
              </a:ln>
            </c:spPr>
          </c:marker>
          <c:xVal>
            <c:numRef>
              <c:f>Φύλλο1!$H$3:$H$11</c:f>
              <c:numCache>
                <c:formatCode>General</c:formatCode>
                <c:ptCount val="9"/>
                <c:pt idx="0">
                  <c:v>0.5</c:v>
                </c:pt>
                <c:pt idx="1">
                  <c:v>1</c:v>
                </c:pt>
                <c:pt idx="2">
                  <c:v>2</c:v>
                </c:pt>
                <c:pt idx="3">
                  <c:v>3</c:v>
                </c:pt>
                <c:pt idx="4">
                  <c:v>4</c:v>
                </c:pt>
                <c:pt idx="5">
                  <c:v>5</c:v>
                </c:pt>
                <c:pt idx="6">
                  <c:v>6</c:v>
                </c:pt>
                <c:pt idx="7">
                  <c:v>8</c:v>
                </c:pt>
                <c:pt idx="8">
                  <c:v>10</c:v>
                </c:pt>
              </c:numCache>
            </c:numRef>
          </c:xVal>
          <c:yVal>
            <c:numRef>
              <c:f>Φύλλο1!$I$3:$I$11</c:f>
              <c:numCache>
                <c:formatCode>0.0</c:formatCode>
                <c:ptCount val="9"/>
                <c:pt idx="0">
                  <c:v>2.0585714285714292</c:v>
                </c:pt>
                <c:pt idx="1">
                  <c:v>2.0942857142857143</c:v>
                </c:pt>
                <c:pt idx="2">
                  <c:v>2.3128571428571427</c:v>
                </c:pt>
                <c:pt idx="3">
                  <c:v>2.6157142857142861</c:v>
                </c:pt>
                <c:pt idx="4">
                  <c:v>2.9628571428571426</c:v>
                </c:pt>
                <c:pt idx="5">
                  <c:v>3.0857142857142854</c:v>
                </c:pt>
                <c:pt idx="6">
                  <c:v>3.3857142857142857</c:v>
                </c:pt>
                <c:pt idx="7">
                  <c:v>4.1785714285714288</c:v>
                </c:pt>
                <c:pt idx="8">
                  <c:v>4.8285714285714265</c:v>
                </c:pt>
              </c:numCache>
            </c:numRef>
          </c:yVal>
          <c:smooth val="1"/>
          <c:extLst>
            <c:ext xmlns:c16="http://schemas.microsoft.com/office/drawing/2014/chart" uri="{C3380CC4-5D6E-409C-BE32-E72D297353CC}">
              <c16:uniqueId val="{00000001-9D51-4067-9716-6E1E64C046CF}"/>
            </c:ext>
          </c:extLst>
        </c:ser>
        <c:dLbls>
          <c:showLegendKey val="0"/>
          <c:showVal val="0"/>
          <c:showCatName val="0"/>
          <c:showSerName val="0"/>
          <c:showPercent val="0"/>
          <c:showBubbleSize val="0"/>
        </c:dLbls>
        <c:axId val="284324264"/>
        <c:axId val="284325048"/>
      </c:scatterChart>
      <c:valAx>
        <c:axId val="284324264"/>
        <c:scaling>
          <c:orientation val="minMax"/>
        </c:scaling>
        <c:delete val="0"/>
        <c:axPos val="b"/>
        <c:title>
          <c:tx>
            <c:rich>
              <a:bodyPr/>
              <a:lstStyle/>
              <a:p>
                <a:pPr>
                  <a:defRPr/>
                </a:pPr>
                <a:r>
                  <a:rPr lang="en-US"/>
                  <a:t>Distance</a:t>
                </a:r>
                <a:r>
                  <a:rPr lang="en-US" baseline="0"/>
                  <a:t> in cm</a:t>
                </a:r>
              </a:p>
            </c:rich>
          </c:tx>
          <c:overlay val="0"/>
        </c:title>
        <c:numFmt formatCode="General" sourceLinked="1"/>
        <c:majorTickMark val="out"/>
        <c:minorTickMark val="none"/>
        <c:tickLblPos val="nextTo"/>
        <c:crossAx val="284325048"/>
        <c:crosses val="autoZero"/>
        <c:crossBetween val="midCat"/>
      </c:valAx>
      <c:valAx>
        <c:axId val="284325048"/>
        <c:scaling>
          <c:orientation val="minMax"/>
        </c:scaling>
        <c:delete val="0"/>
        <c:axPos val="l"/>
        <c:majorGridlines/>
        <c:title>
          <c:tx>
            <c:rich>
              <a:bodyPr rot="-5400000" vert="horz"/>
              <a:lstStyle/>
              <a:p>
                <a:pPr>
                  <a:defRPr/>
                </a:pPr>
                <a:r>
                  <a:rPr lang="en-US"/>
                  <a:t>Spatial</a:t>
                </a:r>
                <a:r>
                  <a:rPr lang="en-US" baseline="0"/>
                  <a:t> Resolution FWHM</a:t>
                </a:r>
                <a:endParaRPr lang="el-GR"/>
              </a:p>
            </c:rich>
          </c:tx>
          <c:overlay val="0"/>
        </c:title>
        <c:numFmt formatCode="General" sourceLinked="1"/>
        <c:majorTickMark val="out"/>
        <c:minorTickMark val="none"/>
        <c:tickLblPos val="nextTo"/>
        <c:crossAx val="284324264"/>
        <c:crosses val="autoZero"/>
        <c:crossBetween val="midCat"/>
      </c:valAx>
    </c:plotArea>
    <c:legend>
      <c:legendPos val="r"/>
      <c:layout>
        <c:manualLayout>
          <c:xMode val="edge"/>
          <c:yMode val="edge"/>
          <c:x val="0.66073557416102546"/>
          <c:y val="0.48911768104458742"/>
          <c:w val="0.26834193495815822"/>
          <c:h val="0.23901558535114606"/>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Liver Accumulation</c:v>
          </c:tx>
          <c:spPr>
            <a:ln w="19050" cap="rnd">
              <a:solidFill>
                <a:srgbClr val="941100"/>
              </a:solidFill>
              <a:round/>
            </a:ln>
            <a:effectLst/>
          </c:spPr>
          <c:marker>
            <c:symbol val="circle"/>
            <c:size val="5"/>
            <c:spPr>
              <a:solidFill>
                <a:srgbClr val="941100"/>
              </a:solidFill>
              <a:ln w="9525">
                <a:solidFill>
                  <a:srgbClr val="941100"/>
                </a:solidFill>
              </a:ln>
              <a:effectLst/>
            </c:spPr>
          </c:marker>
          <c:xVal>
            <c:numRef>
              <c:f>Sheet1!$A$4:$A$8</c:f>
              <c:numCache>
                <c:formatCode>General</c:formatCode>
                <c:ptCount val="5"/>
                <c:pt idx="0">
                  <c:v>0</c:v>
                </c:pt>
                <c:pt idx="1">
                  <c:v>0.2</c:v>
                </c:pt>
                <c:pt idx="2">
                  <c:v>0.4</c:v>
                </c:pt>
                <c:pt idx="3">
                  <c:v>0.8</c:v>
                </c:pt>
                <c:pt idx="4">
                  <c:v>1.64</c:v>
                </c:pt>
              </c:numCache>
            </c:numRef>
          </c:xVal>
          <c:yVal>
            <c:numRef>
              <c:f>Sheet1!$B$4:$B$8</c:f>
              <c:numCache>
                <c:formatCode>General</c:formatCode>
                <c:ptCount val="5"/>
                <c:pt idx="0">
                  <c:v>2.5830000000000002</c:v>
                </c:pt>
                <c:pt idx="1">
                  <c:v>4.0519999999999996</c:v>
                </c:pt>
                <c:pt idx="2">
                  <c:v>4.8119999999999976</c:v>
                </c:pt>
                <c:pt idx="3">
                  <c:v>5.9039999999999999</c:v>
                </c:pt>
                <c:pt idx="4">
                  <c:v>7.508</c:v>
                </c:pt>
              </c:numCache>
            </c:numRef>
          </c:yVal>
          <c:smooth val="1"/>
          <c:extLst>
            <c:ext xmlns:c16="http://schemas.microsoft.com/office/drawing/2014/chart" uri="{C3380CC4-5D6E-409C-BE32-E72D297353CC}">
              <c16:uniqueId val="{00000000-64DF-4A09-B5AF-A25B396B85EE}"/>
            </c:ext>
          </c:extLst>
        </c:ser>
        <c:dLbls>
          <c:showLegendKey val="0"/>
          <c:showVal val="0"/>
          <c:showCatName val="0"/>
          <c:showSerName val="0"/>
          <c:showPercent val="0"/>
          <c:showBubbleSize val="0"/>
        </c:dLbls>
        <c:axId val="-2020910272"/>
        <c:axId val="-2120912000"/>
      </c:scatterChart>
      <c:valAx>
        <c:axId val="-202091027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200" dirty="0"/>
                  <a:t>PW</a:t>
                </a:r>
                <a:r>
                  <a:rPr lang="en-US" sz="1200" baseline="0" dirty="0"/>
                  <a:t> Au concentration (%)</a:t>
                </a:r>
                <a:endParaRPr lang="en-US" sz="1200" dirty="0"/>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120912000"/>
        <c:crosses val="autoZero"/>
        <c:crossBetween val="midCat"/>
      </c:valAx>
      <c:valAx>
        <c:axId val="-21209120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CNR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020910272"/>
        <c:crosses val="autoZero"/>
        <c:crossBetween val="midCat"/>
      </c:valAx>
      <c:spPr>
        <a:noFill/>
        <a:ln>
          <a:noFill/>
        </a:ln>
        <a:effectLst/>
      </c:spPr>
    </c:plotArea>
    <c:legend>
      <c:legendPos val="b"/>
      <c:layout>
        <c:manualLayout>
          <c:xMode val="edge"/>
          <c:yMode val="edge"/>
          <c:x val="0.18637030804508398"/>
          <c:y val="0.88263363822033469"/>
          <c:w val="0.81038032670921401"/>
          <c:h val="8.294290720981638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 name="PlaceHolder 1"/>
          <p:cNvSpPr>
            <a:spLocks noGrp="1"/>
          </p:cNvSpPr>
          <p:nvPr>
            <p:ph type="body"/>
          </p:nvPr>
        </p:nvSpPr>
        <p:spPr>
          <a:xfrm>
            <a:off x="777240" y="4777560"/>
            <a:ext cx="6217560" cy="4525920"/>
          </a:xfrm>
          <a:prstGeom prst="rect">
            <a:avLst/>
          </a:prstGeom>
        </p:spPr>
        <p:txBody>
          <a:bodyPr lIns="0" tIns="0" rIns="0" bIns="0"/>
          <a:lstStyle/>
          <a:p>
            <a:r>
              <a:rPr lang="en-US" sz="2000" b="0" strike="noStrike" spc="-1">
                <a:solidFill>
                  <a:srgbClr val="000000"/>
                </a:solidFill>
                <a:uFill>
                  <a:solidFill>
                    <a:srgbClr val="FFFFFF"/>
                  </a:solidFill>
                </a:uFill>
                <a:latin typeface="Arial"/>
              </a:rPr>
              <a:t>Click to edit the notes format</a:t>
            </a:r>
          </a:p>
        </p:txBody>
      </p:sp>
      <p:sp>
        <p:nvSpPr>
          <p:cNvPr id="111" name="PlaceHolder 2"/>
          <p:cNvSpPr>
            <a:spLocks noGrp="1"/>
          </p:cNvSpPr>
          <p:nvPr>
            <p:ph type="hdr"/>
          </p:nvPr>
        </p:nvSpPr>
        <p:spPr>
          <a:xfrm>
            <a:off x="0" y="0"/>
            <a:ext cx="3372840" cy="502560"/>
          </a:xfrm>
          <a:prstGeom prst="rect">
            <a:avLst/>
          </a:prstGeom>
        </p:spPr>
        <p:txBody>
          <a:bodyPr lIns="0" tIns="0" rIns="0" bIns="0"/>
          <a:lstStyle/>
          <a:p>
            <a:r>
              <a:rPr lang="en-US" sz="1400" b="0" strike="noStrike" spc="-1" dirty="0">
                <a:solidFill>
                  <a:srgbClr val="000000"/>
                </a:solidFill>
                <a:uFill>
                  <a:solidFill>
                    <a:srgbClr val="FFFFFF"/>
                  </a:solidFill>
                </a:uFill>
                <a:latin typeface="Times New Roman"/>
              </a:rPr>
              <a:t> </a:t>
            </a:r>
          </a:p>
        </p:txBody>
      </p:sp>
      <p:sp>
        <p:nvSpPr>
          <p:cNvPr id="112" name="PlaceHolder 3"/>
          <p:cNvSpPr>
            <a:spLocks noGrp="1"/>
          </p:cNvSpPr>
          <p:nvPr>
            <p:ph type="dt"/>
          </p:nvPr>
        </p:nvSpPr>
        <p:spPr>
          <a:xfrm>
            <a:off x="4399200" y="0"/>
            <a:ext cx="3372840" cy="502560"/>
          </a:xfrm>
          <a:prstGeom prst="rect">
            <a:avLst/>
          </a:prstGeom>
        </p:spPr>
        <p:txBody>
          <a:bodyPr lIns="0" tIns="0" rIns="0" bIns="0"/>
          <a:lstStyle/>
          <a:p>
            <a:pPr algn="r"/>
            <a:r>
              <a:rPr lang="en-US" sz="1400" b="0" strike="noStrike" spc="-1" dirty="0">
                <a:solidFill>
                  <a:srgbClr val="000000"/>
                </a:solidFill>
                <a:uFill>
                  <a:solidFill>
                    <a:srgbClr val="FFFFFF"/>
                  </a:solidFill>
                </a:uFill>
                <a:latin typeface="Times New Roman"/>
              </a:rPr>
              <a:t> </a:t>
            </a:r>
          </a:p>
        </p:txBody>
      </p:sp>
      <p:sp>
        <p:nvSpPr>
          <p:cNvPr id="113" name="PlaceHolder 4"/>
          <p:cNvSpPr>
            <a:spLocks noGrp="1"/>
          </p:cNvSpPr>
          <p:nvPr>
            <p:ph type="ftr"/>
          </p:nvPr>
        </p:nvSpPr>
        <p:spPr>
          <a:xfrm>
            <a:off x="0" y="9555480"/>
            <a:ext cx="3372840" cy="502560"/>
          </a:xfrm>
          <a:prstGeom prst="rect">
            <a:avLst/>
          </a:prstGeom>
        </p:spPr>
        <p:txBody>
          <a:bodyPr lIns="0" tIns="0" rIns="0" bIns="0" anchor="b"/>
          <a:lstStyle/>
          <a:p>
            <a:r>
              <a:rPr lang="en-US" sz="1400" b="0" strike="noStrike" spc="-1" dirty="0">
                <a:solidFill>
                  <a:srgbClr val="000000"/>
                </a:solidFill>
                <a:uFill>
                  <a:solidFill>
                    <a:srgbClr val="FFFFFF"/>
                  </a:solidFill>
                </a:uFill>
                <a:latin typeface="Times New Roman"/>
              </a:rPr>
              <a:t> </a:t>
            </a:r>
          </a:p>
        </p:txBody>
      </p:sp>
      <p:sp>
        <p:nvSpPr>
          <p:cNvPr id="114" name="PlaceHolder 5"/>
          <p:cNvSpPr>
            <a:spLocks noGrp="1"/>
          </p:cNvSpPr>
          <p:nvPr>
            <p:ph type="sldNum"/>
          </p:nvPr>
        </p:nvSpPr>
        <p:spPr>
          <a:xfrm>
            <a:off x="4399200" y="9555480"/>
            <a:ext cx="3372840" cy="502560"/>
          </a:xfrm>
          <a:prstGeom prst="rect">
            <a:avLst/>
          </a:prstGeom>
        </p:spPr>
        <p:txBody>
          <a:bodyPr lIns="0" tIns="0" rIns="0" bIns="0" anchor="b"/>
          <a:lstStyle/>
          <a:p>
            <a:pPr algn="r"/>
            <a:fld id="{8D39A381-18A1-48D6-BA67-3C46AA5A135D}" type="slidenum">
              <a:rPr lang="en-US" sz="1400" b="0" strike="noStrike" spc="-1">
                <a:solidFill>
                  <a:srgbClr val="000000"/>
                </a:solidFill>
                <a:uFill>
                  <a:solidFill>
                    <a:srgbClr val="FFFFFF"/>
                  </a:solidFill>
                </a:uFill>
                <a:latin typeface="Times New Roman"/>
              </a:rPr>
              <a:t>‹#›</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24138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PlaceHolder 1"/>
          <p:cNvSpPr>
            <a:spLocks noGrp="1"/>
          </p:cNvSpPr>
          <p:nvPr>
            <p:ph type="body"/>
          </p:nvPr>
        </p:nvSpPr>
        <p:spPr>
          <a:xfrm>
            <a:off x="685800" y="4343400"/>
            <a:ext cx="5485680" cy="4114080"/>
          </a:xfrm>
          <a:prstGeom prst="rect">
            <a:avLst/>
          </a:prstGeom>
        </p:spPr>
        <p:txBody>
          <a:bodyPr lIns="0" tIns="0" rIns="0" bIns="0"/>
          <a:lstStyle/>
          <a:p>
            <a:endParaRPr lang="en-US" sz="2000" b="0" strike="noStrike" spc="-1" dirty="0">
              <a:solidFill>
                <a:srgbClr val="000000"/>
              </a:solidFill>
              <a:uFill>
                <a:solidFill>
                  <a:srgbClr val="FFFFFF"/>
                </a:solidFill>
              </a:uFill>
              <a:latin typeface="Arial"/>
            </a:endParaRPr>
          </a:p>
        </p:txBody>
      </p:sp>
      <p:sp>
        <p:nvSpPr>
          <p:cNvPr id="229" name="CustomShape 2"/>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C9594408-8C3E-46D6-BCC6-FE166CAE8A13}" type="slidenum">
              <a:rPr lang="en-US" sz="1200" b="0" strike="noStrike" spc="-1">
                <a:solidFill>
                  <a:srgbClr val="000000"/>
                </a:solidFill>
                <a:uFill>
                  <a:solidFill>
                    <a:srgbClr val="FFFFFF"/>
                  </a:solidFill>
                </a:uFill>
                <a:latin typeface="+mn-lt"/>
                <a:ea typeface="+mn-ea"/>
              </a:rPr>
              <a:t>1</a:t>
            </a:fld>
            <a:endParaRPr lang="en-US" sz="1800" b="0" strike="noStrike" spc="-1" dirty="0">
              <a:solidFill>
                <a:srgbClr val="000000"/>
              </a:solidFill>
              <a:uFill>
                <a:solidFill>
                  <a:srgbClr val="FFFFFF"/>
                </a:solidFill>
              </a:uFill>
              <a:latin typeface="Arial"/>
            </a:endParaRPr>
          </a:p>
        </p:txBody>
      </p:sp>
      <p:sp>
        <p:nvSpPr>
          <p:cNvPr id="230" name="CustomShape 3"/>
          <p:cNvSpPr/>
          <p:nvPr/>
        </p:nvSpPr>
        <p:spPr>
          <a:xfrm>
            <a:off x="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en-US" sz="1200" b="0" strike="noStrike" spc="-1" dirty="0">
                <a:solidFill>
                  <a:srgbClr val="000000"/>
                </a:solidFill>
                <a:uFill>
                  <a:solidFill>
                    <a:srgbClr val="FFFFFF"/>
                  </a:solidFill>
                </a:uFill>
                <a:latin typeface="+mn-lt"/>
                <a:ea typeface="+mn-ea"/>
              </a:rPr>
              <a:t>BET Solutions</a:t>
            </a:r>
            <a:endParaRPr lang="en-US" sz="1800" b="0" strike="noStrike" spc="-1" dirty="0">
              <a:solidFill>
                <a:srgbClr val="000000"/>
              </a:solidFill>
              <a:uFill>
                <a:solidFill>
                  <a:srgbClr val="FFFFFF"/>
                </a:solidFill>
              </a:uFill>
              <a:latin typeface="Arial"/>
            </a:endParaRPr>
          </a:p>
        </p:txBody>
      </p:sp>
      <p:sp>
        <p:nvSpPr>
          <p:cNvPr id="231" name="CustomShape 4"/>
          <p:cNvSpPr/>
          <p:nvPr/>
        </p:nvSpPr>
        <p:spPr>
          <a:xfrm>
            <a:off x="0" y="0"/>
            <a:ext cx="2971080" cy="4564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20</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965461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21</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841615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22</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922338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23</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416489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25</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720028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26</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662191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27</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345832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28</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26425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29</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058409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30</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722300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11</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306601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31</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819537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33</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508872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34</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555677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35</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769793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36</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311080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37</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939049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38</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731076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39</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587598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41</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63583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42</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37758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12</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603206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43</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221674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52</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027246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53</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905464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54</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593499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55</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217777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56</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136484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57</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2208304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58</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4747611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59</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736839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60</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5063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13</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4318821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61</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7791643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62</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0411875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63</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233939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PlaceHolder 1"/>
          <p:cNvSpPr>
            <a:spLocks noGrp="1"/>
          </p:cNvSpPr>
          <p:nvPr>
            <p:ph type="body"/>
          </p:nvPr>
        </p:nvSpPr>
        <p:spPr>
          <a:xfrm>
            <a:off x="685800" y="4343400"/>
            <a:ext cx="5485680" cy="4114080"/>
          </a:xfrm>
          <a:prstGeom prst="rect">
            <a:avLst/>
          </a:prstGeom>
        </p:spPr>
        <p:txBody>
          <a:bodyPr lIns="0" tIns="0" rIns="0" bIns="0"/>
          <a:lstStyle/>
          <a:p>
            <a:endParaRPr lang="en-US" sz="2000" b="0" strike="noStrike" spc="-1" dirty="0">
              <a:solidFill>
                <a:srgbClr val="000000"/>
              </a:solidFill>
              <a:uFill>
                <a:solidFill>
                  <a:srgbClr val="FFFFFF"/>
                </a:solidFill>
              </a:uFill>
              <a:latin typeface="Arial"/>
            </a:endParaRPr>
          </a:p>
        </p:txBody>
      </p:sp>
      <p:sp>
        <p:nvSpPr>
          <p:cNvPr id="229" name="CustomShape 2"/>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C9594408-8C3E-46D6-BCC6-FE166CAE8A13}" type="slidenum">
              <a:rPr lang="en-US" sz="1200" b="0" strike="noStrike" spc="-1">
                <a:solidFill>
                  <a:srgbClr val="000000"/>
                </a:solidFill>
                <a:uFill>
                  <a:solidFill>
                    <a:srgbClr val="FFFFFF"/>
                  </a:solidFill>
                </a:uFill>
                <a:latin typeface="+mn-lt"/>
                <a:ea typeface="+mn-ea"/>
              </a:rPr>
              <a:t>65</a:t>
            </a:fld>
            <a:endParaRPr lang="en-US" sz="1800" b="0" strike="noStrike" spc="-1" dirty="0">
              <a:solidFill>
                <a:srgbClr val="000000"/>
              </a:solidFill>
              <a:uFill>
                <a:solidFill>
                  <a:srgbClr val="FFFFFF"/>
                </a:solidFill>
              </a:uFill>
              <a:latin typeface="Arial"/>
            </a:endParaRPr>
          </a:p>
        </p:txBody>
      </p:sp>
      <p:sp>
        <p:nvSpPr>
          <p:cNvPr id="230" name="CustomShape 3"/>
          <p:cNvSpPr/>
          <p:nvPr/>
        </p:nvSpPr>
        <p:spPr>
          <a:xfrm>
            <a:off x="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en-US" sz="1200" b="0" strike="noStrike" spc="-1" dirty="0">
                <a:solidFill>
                  <a:srgbClr val="000000"/>
                </a:solidFill>
                <a:uFill>
                  <a:solidFill>
                    <a:srgbClr val="FFFFFF"/>
                  </a:solidFill>
                </a:uFill>
                <a:latin typeface="+mn-lt"/>
                <a:ea typeface="+mn-ea"/>
              </a:rPr>
              <a:t>BET Solutions</a:t>
            </a:r>
            <a:endParaRPr lang="en-US" sz="1800" b="0" strike="noStrike" spc="-1" dirty="0">
              <a:solidFill>
                <a:srgbClr val="000000"/>
              </a:solidFill>
              <a:uFill>
                <a:solidFill>
                  <a:srgbClr val="FFFFFF"/>
                </a:solidFill>
              </a:uFill>
              <a:latin typeface="Arial"/>
            </a:endParaRPr>
          </a:p>
        </p:txBody>
      </p:sp>
      <p:sp>
        <p:nvSpPr>
          <p:cNvPr id="231" name="CustomShape 4"/>
          <p:cNvSpPr/>
          <p:nvPr/>
        </p:nvSpPr>
        <p:spPr>
          <a:xfrm>
            <a:off x="0" y="0"/>
            <a:ext cx="2971080" cy="45648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384752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15</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007562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16</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445741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17</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469424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18</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823629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lgn="r"/>
            <a:fld id="{8D39A381-18A1-48D6-BA67-3C46AA5A135D}" type="slidenum">
              <a:rPr lang="en-US" sz="1400" b="0" strike="noStrike" spc="-1" smtClean="0">
                <a:solidFill>
                  <a:srgbClr val="000000"/>
                </a:solidFill>
                <a:uFill>
                  <a:solidFill>
                    <a:srgbClr val="FFFFFF"/>
                  </a:solidFill>
                </a:uFill>
                <a:latin typeface="Times New Roman"/>
              </a:rPr>
              <a:t>19</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513972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5" name="PlaceHolder 2"/>
          <p:cNvSpPr>
            <a:spLocks noGrp="1"/>
          </p:cNvSpPr>
          <p:nvPr>
            <p:ph type="body"/>
          </p:nvPr>
        </p:nvSpPr>
        <p:spPr>
          <a:xfrm>
            <a:off x="457200" y="1604520"/>
            <a:ext cx="822924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26" name="PlaceHolder 3"/>
          <p:cNvSpPr>
            <a:spLocks noGrp="1"/>
          </p:cNvSpPr>
          <p:nvPr>
            <p:ph type="body"/>
          </p:nvPr>
        </p:nvSpPr>
        <p:spPr>
          <a:xfrm>
            <a:off x="457200" y="3682080"/>
            <a:ext cx="822924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8" name="PlaceHolder 2"/>
          <p:cNvSpPr>
            <a:spLocks noGrp="1"/>
          </p:cNvSpPr>
          <p:nvPr>
            <p:ph type="body"/>
          </p:nvPr>
        </p:nvSpPr>
        <p:spPr>
          <a:xfrm>
            <a:off x="45720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29" name="PlaceHolder 3"/>
          <p:cNvSpPr>
            <a:spLocks noGrp="1"/>
          </p:cNvSpPr>
          <p:nvPr>
            <p:ph type="body"/>
          </p:nvPr>
        </p:nvSpPr>
        <p:spPr>
          <a:xfrm>
            <a:off x="467424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30" name="PlaceHolder 4"/>
          <p:cNvSpPr>
            <a:spLocks noGrp="1"/>
          </p:cNvSpPr>
          <p:nvPr>
            <p:ph type="body"/>
          </p:nvPr>
        </p:nvSpPr>
        <p:spPr>
          <a:xfrm>
            <a:off x="4674240" y="368208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31" name="PlaceHolder 5"/>
          <p:cNvSpPr>
            <a:spLocks noGrp="1"/>
          </p:cNvSpPr>
          <p:nvPr>
            <p:ph type="body"/>
          </p:nvPr>
        </p:nvSpPr>
        <p:spPr>
          <a:xfrm>
            <a:off x="457200" y="368208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33" name="PlaceHolder 2"/>
          <p:cNvSpPr>
            <a:spLocks noGrp="1"/>
          </p:cNvSpPr>
          <p:nvPr>
            <p:ph type="body"/>
          </p:nvPr>
        </p:nvSpPr>
        <p:spPr>
          <a:xfrm>
            <a:off x="457200" y="1604520"/>
            <a:ext cx="822924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34" name="PlaceHolder 3"/>
          <p:cNvSpPr>
            <a:spLocks noGrp="1"/>
          </p:cNvSpPr>
          <p:nvPr>
            <p:ph type="body"/>
          </p:nvPr>
        </p:nvSpPr>
        <p:spPr>
          <a:xfrm>
            <a:off x="457200" y="1604520"/>
            <a:ext cx="822924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pic>
        <p:nvPicPr>
          <p:cNvPr id="35" name="Picture 34"/>
          <p:cNvPicPr/>
          <p:nvPr/>
        </p:nvPicPr>
        <p:blipFill>
          <a:blip r:embed="rId2"/>
          <a:stretch/>
        </p:blipFill>
        <p:spPr>
          <a:xfrm>
            <a:off x="2079000" y="1604520"/>
            <a:ext cx="4984920" cy="3977280"/>
          </a:xfrm>
          <a:prstGeom prst="rect">
            <a:avLst/>
          </a:prstGeom>
          <a:ln>
            <a:noFill/>
          </a:ln>
        </p:spPr>
      </p:pic>
      <p:pic>
        <p:nvPicPr>
          <p:cNvPr id="36" name="Picture 35"/>
          <p:cNvPicPr/>
          <p:nvPr/>
        </p:nvPicPr>
        <p:blipFill>
          <a:blip r:embed="rId2"/>
          <a:stretch/>
        </p:blipFill>
        <p:spPr>
          <a:xfrm>
            <a:off x="2079000" y="1604520"/>
            <a:ext cx="4984920" cy="3977280"/>
          </a:xfrm>
          <a:prstGeom prst="rect">
            <a:avLst/>
          </a:prstGeom>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4"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6" name="PlaceHolder 2"/>
          <p:cNvSpPr>
            <a:spLocks noGrp="1"/>
          </p:cNvSpPr>
          <p:nvPr>
            <p:ph type="body"/>
          </p:nvPr>
        </p:nvSpPr>
        <p:spPr>
          <a:xfrm>
            <a:off x="457200" y="1604520"/>
            <a:ext cx="822924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8" name="PlaceHolder 2"/>
          <p:cNvSpPr>
            <a:spLocks noGrp="1"/>
          </p:cNvSpPr>
          <p:nvPr>
            <p:ph type="body"/>
          </p:nvPr>
        </p:nvSpPr>
        <p:spPr>
          <a:xfrm>
            <a:off x="457200" y="1604520"/>
            <a:ext cx="401580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9" name="PlaceHolder 3"/>
          <p:cNvSpPr>
            <a:spLocks noGrp="1"/>
          </p:cNvSpPr>
          <p:nvPr>
            <p:ph type="body"/>
          </p:nvPr>
        </p:nvSpPr>
        <p:spPr>
          <a:xfrm>
            <a:off x="4674240" y="1604520"/>
            <a:ext cx="401580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1143000" y="1122480"/>
            <a:ext cx="6857280" cy="1106496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3" name="PlaceHolder 2"/>
          <p:cNvSpPr>
            <a:spLocks noGrp="1"/>
          </p:cNvSpPr>
          <p:nvPr>
            <p:ph type="body"/>
          </p:nvPr>
        </p:nvSpPr>
        <p:spPr>
          <a:xfrm>
            <a:off x="45720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14" name="PlaceHolder 3"/>
          <p:cNvSpPr>
            <a:spLocks noGrp="1"/>
          </p:cNvSpPr>
          <p:nvPr>
            <p:ph type="body"/>
          </p:nvPr>
        </p:nvSpPr>
        <p:spPr>
          <a:xfrm>
            <a:off x="457200" y="368208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15" name="PlaceHolder 4"/>
          <p:cNvSpPr>
            <a:spLocks noGrp="1"/>
          </p:cNvSpPr>
          <p:nvPr>
            <p:ph type="body"/>
          </p:nvPr>
        </p:nvSpPr>
        <p:spPr>
          <a:xfrm>
            <a:off x="4674240" y="1604520"/>
            <a:ext cx="401580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7" name="PlaceHolder 2"/>
          <p:cNvSpPr>
            <a:spLocks noGrp="1"/>
          </p:cNvSpPr>
          <p:nvPr>
            <p:ph type="body"/>
          </p:nvPr>
        </p:nvSpPr>
        <p:spPr>
          <a:xfrm>
            <a:off x="457200" y="1604520"/>
            <a:ext cx="401580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18" name="PlaceHolder 3"/>
          <p:cNvSpPr>
            <a:spLocks noGrp="1"/>
          </p:cNvSpPr>
          <p:nvPr>
            <p:ph type="body"/>
          </p:nvPr>
        </p:nvSpPr>
        <p:spPr>
          <a:xfrm>
            <a:off x="467424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19" name="PlaceHolder 4"/>
          <p:cNvSpPr>
            <a:spLocks noGrp="1"/>
          </p:cNvSpPr>
          <p:nvPr>
            <p:ph type="body"/>
          </p:nvPr>
        </p:nvSpPr>
        <p:spPr>
          <a:xfrm>
            <a:off x="4674240" y="368208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1" name="PlaceHolder 2"/>
          <p:cNvSpPr>
            <a:spLocks noGrp="1"/>
          </p:cNvSpPr>
          <p:nvPr>
            <p:ph type="body"/>
          </p:nvPr>
        </p:nvSpPr>
        <p:spPr>
          <a:xfrm>
            <a:off x="45720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22" name="PlaceHolder 3"/>
          <p:cNvSpPr>
            <a:spLocks noGrp="1"/>
          </p:cNvSpPr>
          <p:nvPr>
            <p:ph type="body"/>
          </p:nvPr>
        </p:nvSpPr>
        <p:spPr>
          <a:xfrm>
            <a:off x="467424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23" name="PlaceHolder 4"/>
          <p:cNvSpPr>
            <a:spLocks noGrp="1"/>
          </p:cNvSpPr>
          <p:nvPr>
            <p:ph type="body"/>
          </p:nvPr>
        </p:nvSpPr>
        <p:spPr>
          <a:xfrm>
            <a:off x="457200" y="3682080"/>
            <a:ext cx="822924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CustomShape 1"/>
          <p:cNvSpPr/>
          <p:nvPr/>
        </p:nvSpPr>
        <p:spPr>
          <a:xfrm>
            <a:off x="0" y="43920"/>
            <a:ext cx="183960" cy="368640"/>
          </a:xfrm>
          <a:prstGeom prst="rect">
            <a:avLst/>
          </a:prstGeom>
          <a:noFill/>
          <a:ln w="9360">
            <a:noFill/>
          </a:ln>
        </p:spPr>
        <p:style>
          <a:lnRef idx="0">
            <a:scrgbClr r="0" g="0" b="0"/>
          </a:lnRef>
          <a:fillRef idx="0">
            <a:scrgbClr r="0" g="0" b="0"/>
          </a:fillRef>
          <a:effectRef idx="0">
            <a:scrgbClr r="0" g="0" b="0"/>
          </a:effectRef>
          <a:fontRef idx="minor"/>
        </p:style>
      </p:sp>
      <p:sp>
        <p:nvSpPr>
          <p:cNvPr id="4" name="PlaceHolder 2"/>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 name="PlaceHolder 3"/>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en-US" sz="3200" b="0" strike="noStrike" spc="-1">
                <a:solidFill>
                  <a:srgbClr val="000000"/>
                </a:solidFill>
                <a:uFill>
                  <a:solidFill>
                    <a:srgbClr val="FFFFFF"/>
                  </a:solidFill>
                </a:uFill>
                <a:latin typeface="Arial"/>
              </a:rPr>
              <a:t>Click to edit the outline text format</a:t>
            </a:r>
          </a:p>
          <a:p>
            <a:pPr marL="864000" lvl="1" indent="-324000">
              <a:buClr>
                <a:srgbClr val="000000"/>
              </a:buClr>
              <a:buSzPct val="75000"/>
              <a:buFont typeface="Symbol" charset="2"/>
              <a:buChar char=""/>
            </a:pPr>
            <a:r>
              <a:rPr lang="en-US" sz="2800" b="0" strike="noStrike" spc="-1">
                <a:solidFill>
                  <a:srgbClr val="000000"/>
                </a:solidFill>
                <a:uFill>
                  <a:solidFill>
                    <a:srgbClr val="FFFFFF"/>
                  </a:solidFill>
                </a:uFill>
                <a:latin typeface="Arial"/>
              </a:rPr>
              <a:t>Second Outline Level</a:t>
            </a:r>
          </a:p>
          <a:p>
            <a:pPr marL="1296000" lvl="2" indent="-288000">
              <a:buClr>
                <a:srgbClr val="000000"/>
              </a:buClr>
              <a:buSzPct val="45000"/>
              <a:buFont typeface="Wingdings" charset="2"/>
              <a:buChar char=""/>
            </a:pPr>
            <a:r>
              <a:rPr lang="en-US" sz="2400" b="0" strike="noStrike" spc="-1">
                <a:solidFill>
                  <a:srgbClr val="000000"/>
                </a:solidFill>
                <a:uFill>
                  <a:solidFill>
                    <a:srgbClr val="FFFFFF"/>
                  </a:solidFill>
                </a:uFill>
                <a:latin typeface="Arial"/>
              </a:rPr>
              <a:t>Third Outline Level</a:t>
            </a:r>
          </a:p>
          <a:p>
            <a:pPr marL="1728000" lvl="3" indent="-216000">
              <a:buClr>
                <a:srgbClr val="000000"/>
              </a:buClr>
              <a:buSzPct val="75000"/>
              <a:buFont typeface="Symbol" charset="2"/>
              <a:buChar char=""/>
            </a:pPr>
            <a:r>
              <a:rPr lang="en-US" sz="2000" b="0" strike="noStrike" spc="-1">
                <a:solidFill>
                  <a:srgbClr val="000000"/>
                </a:solidFill>
                <a:uFill>
                  <a:solidFill>
                    <a:srgbClr val="FFFFFF"/>
                  </a:solidFill>
                </a:uFill>
                <a:latin typeface="Arial"/>
              </a:rPr>
              <a:t>Fourth Outline Level</a:t>
            </a:r>
          </a:p>
          <a:p>
            <a:pPr marL="2160000" lvl="4" indent="-216000">
              <a:buClr>
                <a:srgbClr val="000000"/>
              </a:buClr>
              <a:buSzPct val="45000"/>
              <a:buFont typeface="Wingdings" charset="2"/>
              <a:buChar char=""/>
            </a:pPr>
            <a:r>
              <a:rPr lang="en-US" sz="2000" b="0" strike="noStrike" spc="-1">
                <a:solidFill>
                  <a:srgbClr val="000000"/>
                </a:solidFill>
                <a:uFill>
                  <a:solidFill>
                    <a:srgbClr val="FFFFFF"/>
                  </a:solidFill>
                </a:uFill>
                <a:latin typeface="Arial"/>
              </a:rPr>
              <a:t>Fifth Outline Level</a:t>
            </a:r>
          </a:p>
          <a:p>
            <a:pPr marL="2592000" lvl="5" indent="-216000">
              <a:buClr>
                <a:srgbClr val="000000"/>
              </a:buClr>
              <a:buSzPct val="45000"/>
              <a:buFont typeface="Wingdings" charset="2"/>
              <a:buChar char=""/>
            </a:pPr>
            <a:r>
              <a:rPr lang="en-US" sz="2000" b="0" strike="noStrike" spc="-1">
                <a:solidFill>
                  <a:srgbClr val="000000"/>
                </a:solidFill>
                <a:uFill>
                  <a:solidFill>
                    <a:srgbClr val="FFFFFF"/>
                  </a:solidFill>
                </a:uFill>
                <a:latin typeface="Arial"/>
              </a:rPr>
              <a:t>Sixth Outline Level</a:t>
            </a:r>
          </a:p>
          <a:p>
            <a:pPr marL="3024000" lvl="6" indent="-216000">
              <a:buClr>
                <a:srgbClr val="000000"/>
              </a:buClr>
              <a:buSzPct val="45000"/>
              <a:buFont typeface="Wingdings" charset="2"/>
              <a:buChar char=""/>
            </a:pPr>
            <a:r>
              <a:rPr lang="en-US"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npap@bioemtech.com"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www.opengatecollaboration.or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opengatecollaboration.org/"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gif"/></Relationships>
</file>

<file path=ppt/slides/_rels/slide3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pn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chart" Target="../charts/chart1.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jpg"/><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100.jpg"/><Relationship Id="rId4" Type="http://schemas.openxmlformats.org/officeDocument/2006/relationships/image" Target="../media/image98.png"/></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5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image" Target="../media/image104.jpeg"/></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jpeg"/></Relationships>
</file>

<file path=ppt/slides/_rels/slide5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114.jpg"/><Relationship Id="rId7" Type="http://schemas.openxmlformats.org/officeDocument/2006/relationships/image" Target="../media/image118.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17.jpg"/><Relationship Id="rId5" Type="http://schemas.openxmlformats.org/officeDocument/2006/relationships/image" Target="../media/image116.jpg"/><Relationship Id="rId4" Type="http://schemas.openxmlformats.org/officeDocument/2006/relationships/image" Target="../media/image115.jpeg"/></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132.png"/><Relationship Id="rId4" Type="http://schemas.openxmlformats.org/officeDocument/2006/relationships/image" Target="../media/image131.png"/></Relationships>
</file>

<file path=ppt/slides/_rels/slide62.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6.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35.emf"/><Relationship Id="rId5" Type="http://schemas.openxmlformats.org/officeDocument/2006/relationships/image" Target="../media/image134.jpg"/><Relationship Id="rId4" Type="http://schemas.openxmlformats.org/officeDocument/2006/relationships/image" Target="../media/image133.jpg"/></Relationships>
</file>

<file path=ppt/slides/_rels/slide63.xml.rels><?xml version="1.0" encoding="UTF-8" standalone="yes"?>
<Relationships xmlns="http://schemas.openxmlformats.org/package/2006/relationships"><Relationship Id="rId3" Type="http://schemas.openxmlformats.org/officeDocument/2006/relationships/image" Target="../media/image137.gif"/><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39.PNG"/><Relationship Id="rId5" Type="http://schemas.openxmlformats.org/officeDocument/2006/relationships/image" Target="../media/image138.gif"/><Relationship Id="rId4" Type="http://schemas.openxmlformats.org/officeDocument/2006/relationships/hyperlink" Target="http://www.geant4-dna.org/"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mailto:panpap@bioemtech.com"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1094040" y="2133000"/>
            <a:ext cx="6857280" cy="147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endParaRPr lang="en-US" sz="1800" b="0" strike="noStrike" spc="-1" dirty="0">
              <a:solidFill>
                <a:srgbClr val="000000"/>
              </a:solidFill>
              <a:uFill>
                <a:solidFill>
                  <a:srgbClr val="FFFFFF"/>
                </a:solidFill>
              </a:uFill>
              <a:latin typeface="Arial"/>
            </a:endParaRPr>
          </a:p>
          <a:p>
            <a:endParaRPr lang="en-US" sz="1800" b="0" strike="noStrike" spc="-1" dirty="0">
              <a:solidFill>
                <a:srgbClr val="000000"/>
              </a:solidFill>
              <a:uFill>
                <a:solidFill>
                  <a:srgbClr val="FFFFFF"/>
                </a:solidFill>
              </a:uFill>
              <a:latin typeface="Arial"/>
            </a:endParaRPr>
          </a:p>
          <a:p>
            <a:pPr algn="ctr">
              <a:lnSpc>
                <a:spcPct val="100000"/>
              </a:lnSpc>
            </a:pPr>
            <a:r>
              <a:rPr lang="en-US" sz="2400" b="0" strike="noStrike" spc="-1" dirty="0">
                <a:solidFill>
                  <a:srgbClr val="000000"/>
                </a:solidFill>
                <a:uFill>
                  <a:solidFill>
                    <a:srgbClr val="FFFFFF"/>
                  </a:solidFill>
                </a:uFill>
                <a:latin typeface="Calibri"/>
              </a:rPr>
              <a:t>“</a:t>
            </a:r>
            <a:r>
              <a:rPr lang="en-US" sz="2400" b="1" i="1" spc="-1" dirty="0">
                <a:solidFill>
                  <a:srgbClr val="000000"/>
                </a:solidFill>
                <a:uFill>
                  <a:solidFill>
                    <a:srgbClr val="FFFFFF"/>
                  </a:solidFill>
                </a:uFill>
                <a:latin typeface="Calibri"/>
              </a:rPr>
              <a:t>Introduction to Monte Carlo Simulations and Evolution of Anthropomorphic Phantoms</a:t>
            </a:r>
            <a:r>
              <a:rPr lang="en-US" sz="2400" b="1" i="1" strike="noStrike" spc="-1" dirty="0">
                <a:solidFill>
                  <a:srgbClr val="000000"/>
                </a:solidFill>
                <a:uFill>
                  <a:solidFill>
                    <a:srgbClr val="FFFFFF"/>
                  </a:solidFill>
                </a:uFill>
                <a:latin typeface="Calibri"/>
              </a:rPr>
              <a:t>”</a:t>
            </a:r>
            <a:endParaRPr lang="en-US" sz="1800" b="0" strike="noStrike" spc="-1" dirty="0">
              <a:solidFill>
                <a:srgbClr val="000000"/>
              </a:solidFill>
              <a:uFill>
                <a:solidFill>
                  <a:srgbClr val="FFFFFF"/>
                </a:solidFill>
              </a:uFill>
              <a:latin typeface="Arial"/>
            </a:endParaRPr>
          </a:p>
        </p:txBody>
      </p:sp>
      <p:sp>
        <p:nvSpPr>
          <p:cNvPr id="116" name="CustomShape 2"/>
          <p:cNvSpPr/>
          <p:nvPr/>
        </p:nvSpPr>
        <p:spPr>
          <a:xfrm>
            <a:off x="713880" y="3848040"/>
            <a:ext cx="7715520" cy="183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400" b="1" strike="noStrike" spc="-1" dirty="0">
                <a:solidFill>
                  <a:srgbClr val="000000"/>
                </a:solidFill>
                <a:uFill>
                  <a:solidFill>
                    <a:srgbClr val="FFFFFF"/>
                  </a:solidFill>
                </a:uFill>
                <a:latin typeface="Calibri"/>
                <a:ea typeface="Segoe UI"/>
              </a:rPr>
              <a:t>Panagiotis </a:t>
            </a:r>
            <a:r>
              <a:rPr lang="en-US" sz="2400" b="1" strike="noStrike" spc="-1" dirty="0" err="1">
                <a:solidFill>
                  <a:srgbClr val="000000"/>
                </a:solidFill>
                <a:uFill>
                  <a:solidFill>
                    <a:srgbClr val="FFFFFF"/>
                  </a:solidFill>
                </a:uFill>
                <a:latin typeface="Calibri"/>
                <a:ea typeface="Segoe UI"/>
              </a:rPr>
              <a:t>Papadimitroulas</a:t>
            </a:r>
            <a:endParaRPr lang="en-US" sz="2400" b="1" strike="noStrike" spc="-1" dirty="0">
              <a:solidFill>
                <a:srgbClr val="000000"/>
              </a:solidFill>
              <a:uFill>
                <a:solidFill>
                  <a:srgbClr val="FFFFFF"/>
                </a:solidFill>
              </a:uFill>
              <a:latin typeface="Calibri"/>
              <a:ea typeface="Segoe UI"/>
            </a:endParaRPr>
          </a:p>
          <a:p>
            <a:pPr algn="ctr"/>
            <a:r>
              <a:rPr lang="en-US" sz="1800" b="1" spc="-1" dirty="0">
                <a:solidFill>
                  <a:srgbClr val="000000"/>
                </a:solidFill>
                <a:uFill>
                  <a:solidFill>
                    <a:srgbClr val="FFFFFF"/>
                  </a:solidFill>
                </a:uFill>
                <a:latin typeface="Calibri"/>
                <a:hlinkClick r:id="rId3"/>
              </a:rPr>
              <a:t>panpap@bioemtech.com</a:t>
            </a:r>
            <a:r>
              <a:rPr lang="en-US" sz="1800" b="1" spc="-1" dirty="0">
                <a:solidFill>
                  <a:srgbClr val="000000"/>
                </a:solidFill>
                <a:uFill>
                  <a:solidFill>
                    <a:srgbClr val="FFFFFF"/>
                  </a:solidFill>
                </a:uFill>
                <a:latin typeface="Calibri"/>
              </a:rPr>
              <a:t> </a:t>
            </a:r>
            <a:endParaRPr lang="en-US" sz="1800" b="1" strike="noStrike" spc="-1" dirty="0">
              <a:solidFill>
                <a:srgbClr val="000000"/>
              </a:solidFill>
              <a:uFill>
                <a:solidFill>
                  <a:srgbClr val="FFFFFF"/>
                </a:solidFill>
              </a:uFill>
              <a:latin typeface="Arial"/>
            </a:endParaRPr>
          </a:p>
          <a:p>
            <a:pPr algn="ctr">
              <a:lnSpc>
                <a:spcPct val="100000"/>
              </a:lnSpc>
            </a:pPr>
            <a:r>
              <a:rPr lang="en-US" sz="1800" b="1" strike="noStrike" spc="-1" dirty="0">
                <a:solidFill>
                  <a:srgbClr val="000000"/>
                </a:solidFill>
                <a:uFill>
                  <a:solidFill>
                    <a:srgbClr val="FFFFFF"/>
                  </a:solidFill>
                </a:uFill>
                <a:latin typeface="Calibri"/>
                <a:ea typeface="Segoe UI"/>
              </a:rPr>
              <a:t>PhD Medical Physics</a:t>
            </a:r>
            <a:endParaRPr lang="en-US" sz="1800" b="1" strike="noStrike" spc="-1" dirty="0">
              <a:solidFill>
                <a:srgbClr val="000000"/>
              </a:solidFill>
              <a:uFill>
                <a:solidFill>
                  <a:srgbClr val="FFFFFF"/>
                </a:solidFill>
              </a:uFill>
              <a:latin typeface="Arial"/>
            </a:endParaRPr>
          </a:p>
          <a:p>
            <a:pPr algn="ctr">
              <a:lnSpc>
                <a:spcPct val="100000"/>
              </a:lnSpc>
            </a:pPr>
            <a:r>
              <a:rPr lang="en-US" b="1" spc="-1" dirty="0">
                <a:solidFill>
                  <a:srgbClr val="000000"/>
                </a:solidFill>
                <a:uFill>
                  <a:solidFill>
                    <a:srgbClr val="FFFFFF"/>
                  </a:solidFill>
                </a:uFill>
                <a:latin typeface="Calibri"/>
              </a:rPr>
              <a:t>Project Director @ BIOEMTECH</a:t>
            </a:r>
            <a:endParaRPr lang="en-US" sz="1800" b="1" strike="noStrike" spc="-1" dirty="0">
              <a:solidFill>
                <a:srgbClr val="000000"/>
              </a:solidFill>
              <a:uFill>
                <a:solidFill>
                  <a:srgbClr val="FFFFFF"/>
                </a:solidFill>
              </a:uFill>
              <a:latin typeface="Arial"/>
            </a:endParaRPr>
          </a:p>
          <a:p>
            <a:pPr algn="ctr">
              <a:lnSpc>
                <a:spcPct val="100000"/>
              </a:lnSpc>
            </a:pPr>
            <a:endParaRPr lang="en-US" sz="1800" b="1" strike="noStrike" spc="-1" dirty="0">
              <a:solidFill>
                <a:srgbClr val="000000"/>
              </a:solidFill>
              <a:uFill>
                <a:solidFill>
                  <a:srgbClr val="FFFFFF"/>
                </a:solidFill>
              </a:uFill>
              <a:latin typeface="Arial"/>
            </a:endParaRPr>
          </a:p>
          <a:p>
            <a:pPr algn="ctr">
              <a:lnSpc>
                <a:spcPct val="100000"/>
              </a:lnSpc>
            </a:pPr>
            <a:r>
              <a:rPr lang="en-US" sz="2400" b="1" strike="noStrike" spc="-1" dirty="0">
                <a:solidFill>
                  <a:srgbClr val="000000"/>
                </a:solidFill>
                <a:uFill>
                  <a:solidFill>
                    <a:srgbClr val="FFFFFF"/>
                  </a:solidFill>
                </a:uFill>
                <a:latin typeface="Calibri"/>
                <a:ea typeface="Segoe UI"/>
              </a:rPr>
              <a:t>Patras, 2022</a:t>
            </a:r>
            <a:endParaRPr lang="en-US" sz="1800" b="1" strike="noStrike" spc="-1" dirty="0">
              <a:solidFill>
                <a:srgbClr val="000000"/>
              </a:solidFill>
              <a:uFill>
                <a:solidFill>
                  <a:srgbClr val="FFFFFF"/>
                </a:solidFill>
              </a:uFill>
              <a:latin typeface="Arial"/>
            </a:endParaRPr>
          </a:p>
        </p:txBody>
      </p:sp>
      <p:pic>
        <p:nvPicPr>
          <p:cNvPr id="118" name="Picture 1"/>
          <p:cNvPicPr/>
          <p:nvPr/>
        </p:nvPicPr>
        <p:blipFill>
          <a:blip r:embed="rId4"/>
          <a:stretch/>
        </p:blipFill>
        <p:spPr>
          <a:xfrm>
            <a:off x="0" y="0"/>
            <a:ext cx="2836800" cy="10126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Monte Carlo Examples</a:t>
            </a:r>
          </a:p>
        </p:txBody>
      </p:sp>
      <p:sp>
        <p:nvSpPr>
          <p:cNvPr id="8" name="CustomShape 2">
            <a:extLst>
              <a:ext uri="{FF2B5EF4-FFF2-40B4-BE49-F238E27FC236}">
                <a16:creationId xmlns:a16="http://schemas.microsoft.com/office/drawing/2014/main" id="{5739619A-DEB8-491C-82A4-DDBE7CC6FFCD}"/>
              </a:ext>
            </a:extLst>
          </p:cNvPr>
          <p:cNvSpPr/>
          <p:nvPr/>
        </p:nvSpPr>
        <p:spPr>
          <a:xfrm>
            <a:off x="283256" y="1628800"/>
            <a:ext cx="8640848" cy="12241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hangingPunct="0">
              <a:lnSpc>
                <a:spcPct val="93000"/>
              </a:lnSpc>
              <a:buClr>
                <a:srgbClr val="000000"/>
              </a:buClr>
              <a:buSzPct val="100000"/>
            </a:pPr>
            <a:r>
              <a:rPr lang="en-US" b="1" i="1" dirty="0">
                <a:solidFill>
                  <a:srgbClr val="FF0000"/>
                </a:solidFill>
              </a:rPr>
              <a:t>2D example: Calculation of π</a:t>
            </a:r>
          </a:p>
          <a:p>
            <a:pPr algn="ctr" hangingPunct="0">
              <a:lnSpc>
                <a:spcPct val="93000"/>
              </a:lnSpc>
              <a:buClr>
                <a:srgbClr val="000000"/>
              </a:buClr>
              <a:buSzPct val="100000"/>
            </a:pPr>
            <a:endParaRPr lang="en-US" b="1" i="1" dirty="0">
              <a:solidFill>
                <a:srgbClr val="FF0000"/>
              </a:solidFill>
            </a:endParaRPr>
          </a:p>
          <a:p>
            <a:pPr hangingPunct="0">
              <a:lnSpc>
                <a:spcPct val="93000"/>
              </a:lnSpc>
              <a:buClr>
                <a:srgbClr val="000000"/>
              </a:buClr>
              <a:buSzPct val="100000"/>
            </a:pPr>
            <a:r>
              <a:rPr lang="en-US" i="1" dirty="0"/>
              <a:t>Random processes are repeated many times so that result becomes statically realistic</a:t>
            </a:r>
          </a:p>
          <a:p>
            <a:pPr hangingPunct="0">
              <a:lnSpc>
                <a:spcPct val="93000"/>
              </a:lnSpc>
              <a:buClr>
                <a:srgbClr val="000000"/>
              </a:buClr>
              <a:buSzPct val="100000"/>
            </a:pPr>
            <a:endParaRPr lang="en-US" i="1" dirty="0"/>
          </a:p>
        </p:txBody>
      </p:sp>
      <p:pic>
        <p:nvPicPr>
          <p:cNvPr id="22" name="Image 7" descr="Pi_30K.gif">
            <a:extLst>
              <a:ext uri="{FF2B5EF4-FFF2-40B4-BE49-F238E27FC236}">
                <a16:creationId xmlns:a16="http://schemas.microsoft.com/office/drawing/2014/main" id="{0BD82E1C-AF76-4340-8B04-FB6B9B6A8FDB}"/>
              </a:ext>
            </a:extLst>
          </p:cNvPr>
          <p:cNvPicPr>
            <a:picLocks noChangeAspect="1"/>
          </p:cNvPicPr>
          <p:nvPr/>
        </p:nvPicPr>
        <p:blipFill>
          <a:blip r:embed="rId2" cstate="print"/>
          <a:stretch>
            <a:fillRect/>
          </a:stretch>
        </p:blipFill>
        <p:spPr>
          <a:xfrm>
            <a:off x="5940152" y="3140968"/>
            <a:ext cx="3078424" cy="3077922"/>
          </a:xfrm>
          <a:prstGeom prst="rect">
            <a:avLst/>
          </a:prstGeom>
        </p:spPr>
      </p:pic>
      <p:sp>
        <p:nvSpPr>
          <p:cNvPr id="23" name="ZoneTexte 6">
            <a:extLst>
              <a:ext uri="{FF2B5EF4-FFF2-40B4-BE49-F238E27FC236}">
                <a16:creationId xmlns:a16="http://schemas.microsoft.com/office/drawing/2014/main" id="{F3C799AE-471D-4914-9C1B-9AD4FC7D0090}"/>
              </a:ext>
            </a:extLst>
          </p:cNvPr>
          <p:cNvSpPr txBox="1"/>
          <p:nvPr/>
        </p:nvSpPr>
        <p:spPr>
          <a:xfrm>
            <a:off x="107504" y="3416188"/>
            <a:ext cx="5832648" cy="2557892"/>
          </a:xfrm>
          <a:prstGeom prst="rect">
            <a:avLst/>
          </a:prstGeom>
          <a:noFill/>
        </p:spPr>
        <p:txBody>
          <a:bodyPr wrap="square" lIns="64273" tIns="32137" rIns="64273" bIns="32137" rtlCol="0">
            <a:spAutoFit/>
          </a:bodyPr>
          <a:lstStyle/>
          <a:p>
            <a:pPr marL="361537" indent="-361537">
              <a:buFont typeface="+mj-lt"/>
              <a:buAutoNum type="arabicParenR"/>
            </a:pPr>
            <a:r>
              <a:rPr lang="en-US" i="1" dirty="0"/>
              <a:t>Draw a square on the ground &amp; inscribe a quadrant.</a:t>
            </a:r>
          </a:p>
          <a:p>
            <a:pPr marL="361537" indent="-361537">
              <a:buFont typeface="+mj-lt"/>
              <a:buAutoNum type="arabicParenR"/>
            </a:pPr>
            <a:endParaRPr lang="en-US" i="1" dirty="0"/>
          </a:p>
          <a:p>
            <a:pPr marL="361537" indent="-361537">
              <a:buFont typeface="+mj-lt"/>
              <a:buAutoNum type="arabicParenR"/>
            </a:pPr>
            <a:r>
              <a:rPr lang="en-US" i="1" dirty="0"/>
              <a:t>Uniformly scatter some objects of uniform size.</a:t>
            </a:r>
          </a:p>
          <a:p>
            <a:pPr marL="361537" indent="-361537">
              <a:buFont typeface="+mj-lt"/>
              <a:buAutoNum type="arabicParenR"/>
            </a:pPr>
            <a:endParaRPr lang="en-US" i="1" dirty="0"/>
          </a:p>
          <a:p>
            <a:pPr marL="361537" indent="-361537">
              <a:buFont typeface="+mj-lt"/>
              <a:buAutoNum type="arabicParenR"/>
            </a:pPr>
            <a:r>
              <a:rPr lang="en-US" i="1" dirty="0"/>
              <a:t>Count the number of objects inside the circle and the total number of objects.</a:t>
            </a:r>
          </a:p>
          <a:p>
            <a:pPr marL="361537" indent="-361537">
              <a:buFont typeface="+mj-lt"/>
              <a:buAutoNum type="arabicParenR"/>
            </a:pPr>
            <a:endParaRPr lang="en-US" i="1" dirty="0"/>
          </a:p>
          <a:p>
            <a:pPr marL="361537" indent="-361537">
              <a:buFont typeface="+mj-lt"/>
              <a:buAutoNum type="arabicParenR"/>
            </a:pPr>
            <a:r>
              <a:rPr lang="en-US" i="1" dirty="0"/>
              <a:t>The ratio of the two is an estimation of the ratio of the two areas, which is p/4.</a:t>
            </a:r>
          </a:p>
        </p:txBody>
      </p:sp>
    </p:spTree>
    <p:extLst>
      <p:ext uri="{BB962C8B-B14F-4D97-AF65-F5344CB8AC3E}">
        <p14:creationId xmlns:p14="http://schemas.microsoft.com/office/powerpoint/2010/main" val="387364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Monte Carlo Examples</a:t>
            </a:r>
          </a:p>
        </p:txBody>
      </p:sp>
      <p:sp>
        <p:nvSpPr>
          <p:cNvPr id="8" name="CustomShape 2">
            <a:extLst>
              <a:ext uri="{FF2B5EF4-FFF2-40B4-BE49-F238E27FC236}">
                <a16:creationId xmlns:a16="http://schemas.microsoft.com/office/drawing/2014/main" id="{5739619A-DEB8-491C-82A4-DDBE7CC6FFCD}"/>
              </a:ext>
            </a:extLst>
          </p:cNvPr>
          <p:cNvSpPr/>
          <p:nvPr/>
        </p:nvSpPr>
        <p:spPr>
          <a:xfrm>
            <a:off x="323528" y="1628800"/>
            <a:ext cx="8600576" cy="12241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hangingPunct="0">
              <a:lnSpc>
                <a:spcPct val="93000"/>
              </a:lnSpc>
              <a:buClr>
                <a:srgbClr val="000000"/>
              </a:buClr>
              <a:buSzPct val="100000"/>
            </a:pPr>
            <a:r>
              <a:rPr lang="en-US" b="1" i="1" dirty="0">
                <a:solidFill>
                  <a:srgbClr val="FF0000"/>
                </a:solidFill>
              </a:rPr>
              <a:t>3D example: Nuclear Imaging</a:t>
            </a:r>
          </a:p>
          <a:p>
            <a:pPr hangingPunct="0">
              <a:lnSpc>
                <a:spcPct val="93000"/>
              </a:lnSpc>
              <a:buClr>
                <a:srgbClr val="000000"/>
              </a:buClr>
              <a:buSzPct val="100000"/>
            </a:pPr>
            <a:endParaRPr lang="en-US" i="1" dirty="0"/>
          </a:p>
          <a:p>
            <a:pPr hangingPunct="0">
              <a:lnSpc>
                <a:spcPct val="93000"/>
              </a:lnSpc>
              <a:buClr>
                <a:srgbClr val="000000"/>
              </a:buClr>
              <a:buSzPct val="100000"/>
            </a:pPr>
            <a:r>
              <a:rPr lang="en-US" i="1" dirty="0"/>
              <a:t>Random processes are repeated many times </a:t>
            </a:r>
          </a:p>
          <a:p>
            <a:pPr hangingPunct="0">
              <a:lnSpc>
                <a:spcPct val="93000"/>
              </a:lnSpc>
              <a:buClr>
                <a:srgbClr val="000000"/>
              </a:buClr>
              <a:buSzPct val="100000"/>
            </a:pPr>
            <a:r>
              <a:rPr lang="en-US" i="1" dirty="0"/>
              <a:t>so that result becomes statically realistic</a:t>
            </a:r>
          </a:p>
          <a:p>
            <a:pPr hangingPunct="0">
              <a:lnSpc>
                <a:spcPct val="93000"/>
              </a:lnSpc>
              <a:buClr>
                <a:srgbClr val="000000"/>
              </a:buClr>
              <a:buSzPct val="100000"/>
            </a:pPr>
            <a:endParaRPr lang="en-US" i="1" dirty="0"/>
          </a:p>
          <a:p>
            <a:pPr hangingPunct="0">
              <a:lnSpc>
                <a:spcPct val="93000"/>
              </a:lnSpc>
              <a:buClr>
                <a:srgbClr val="000000"/>
              </a:buClr>
              <a:buSzPct val="100000"/>
            </a:pPr>
            <a:endParaRPr lang="en-US" i="1" dirty="0"/>
          </a:p>
          <a:p>
            <a:pPr hangingPunct="0">
              <a:lnSpc>
                <a:spcPct val="93000"/>
              </a:lnSpc>
              <a:buClr>
                <a:srgbClr val="000000"/>
              </a:buClr>
              <a:buSzPct val="100000"/>
            </a:pPr>
            <a:endParaRPr lang="en-US" i="1" dirty="0"/>
          </a:p>
          <a:p>
            <a:pPr hangingPunct="0">
              <a:lnSpc>
                <a:spcPct val="93000"/>
              </a:lnSpc>
              <a:buClr>
                <a:srgbClr val="000000"/>
              </a:buClr>
              <a:buSzPct val="100000"/>
            </a:pPr>
            <a:endParaRPr lang="en-US" i="1" dirty="0"/>
          </a:p>
          <a:p>
            <a:pPr hangingPunct="0">
              <a:lnSpc>
                <a:spcPct val="93000"/>
              </a:lnSpc>
              <a:buClr>
                <a:srgbClr val="000000"/>
              </a:buClr>
              <a:buSzPct val="100000"/>
            </a:pPr>
            <a:endParaRPr lang="en-US" i="1" dirty="0"/>
          </a:p>
          <a:p>
            <a:pPr hangingPunct="0">
              <a:lnSpc>
                <a:spcPct val="93000"/>
              </a:lnSpc>
              <a:buClr>
                <a:srgbClr val="000000"/>
              </a:buClr>
              <a:buSzPct val="100000"/>
            </a:pPr>
            <a:r>
              <a:rPr lang="en-US" b="1" i="1" dirty="0"/>
              <a:t>Looking for the expected value!</a:t>
            </a:r>
          </a:p>
          <a:p>
            <a:pPr hangingPunct="0">
              <a:lnSpc>
                <a:spcPct val="93000"/>
              </a:lnSpc>
              <a:buClr>
                <a:srgbClr val="000000"/>
              </a:buClr>
              <a:buSzPct val="100000"/>
            </a:pPr>
            <a:endParaRPr lang="en-US" i="1" dirty="0"/>
          </a:p>
          <a:p>
            <a:pPr hangingPunct="0">
              <a:lnSpc>
                <a:spcPct val="93000"/>
              </a:lnSpc>
              <a:buClr>
                <a:srgbClr val="000000"/>
              </a:buClr>
              <a:buSzPct val="100000"/>
            </a:pPr>
            <a:endParaRPr lang="en-US" i="1" dirty="0"/>
          </a:p>
        </p:txBody>
      </p:sp>
      <p:pic>
        <p:nvPicPr>
          <p:cNvPr id="10" name="Picture 1">
            <a:extLst>
              <a:ext uri="{FF2B5EF4-FFF2-40B4-BE49-F238E27FC236}">
                <a16:creationId xmlns:a16="http://schemas.microsoft.com/office/drawing/2014/main" id="{C08424D3-34F5-4BFC-AC42-AC878CD87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504456"/>
            <a:ext cx="2880320" cy="103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1" name="Picture 4">
            <a:extLst>
              <a:ext uri="{FF2B5EF4-FFF2-40B4-BE49-F238E27FC236}">
                <a16:creationId xmlns:a16="http://schemas.microsoft.com/office/drawing/2014/main" id="{A12A7190-C7D0-4E14-A229-E0DDD5D18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9217" y="3872608"/>
            <a:ext cx="2880320" cy="103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2" name="Picture 3">
            <a:extLst>
              <a:ext uri="{FF2B5EF4-FFF2-40B4-BE49-F238E27FC236}">
                <a16:creationId xmlns:a16="http://schemas.microsoft.com/office/drawing/2014/main" id="{1C5AD9C3-A4EE-4542-BDD5-1CD6566B20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3888" y="5229200"/>
            <a:ext cx="2880320" cy="103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5" name="TextBox 14">
            <a:extLst>
              <a:ext uri="{FF2B5EF4-FFF2-40B4-BE49-F238E27FC236}">
                <a16:creationId xmlns:a16="http://schemas.microsoft.com/office/drawing/2014/main" id="{10957C7C-548B-40D0-B9B1-6377DA642CDE}"/>
              </a:ext>
            </a:extLst>
          </p:cNvPr>
          <p:cNvSpPr txBox="1"/>
          <p:nvPr/>
        </p:nvSpPr>
        <p:spPr>
          <a:xfrm>
            <a:off x="5761265" y="6263311"/>
            <a:ext cx="913380" cy="338554"/>
          </a:xfrm>
          <a:prstGeom prst="rect">
            <a:avLst/>
          </a:prstGeom>
          <a:noFill/>
        </p:spPr>
        <p:txBody>
          <a:bodyPr wrap="square" rtlCol="0">
            <a:spAutoFit/>
          </a:bodyPr>
          <a:lstStyle/>
          <a:p>
            <a:r>
              <a:rPr lang="en-US" sz="1600" b="1" dirty="0"/>
              <a:t>10</a:t>
            </a:r>
            <a:r>
              <a:rPr lang="en-US" sz="1600" b="1" baseline="30000" dirty="0"/>
              <a:t>8</a:t>
            </a:r>
          </a:p>
        </p:txBody>
      </p:sp>
      <p:pic>
        <p:nvPicPr>
          <p:cNvPr id="16" name="Image 18" descr="fluo_30keV.png">
            <a:extLst>
              <a:ext uri="{FF2B5EF4-FFF2-40B4-BE49-F238E27FC236}">
                <a16:creationId xmlns:a16="http://schemas.microsoft.com/office/drawing/2014/main" id="{2EF3D8F9-E39C-4357-B7B7-6CB87B4EA0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232" y="4303114"/>
            <a:ext cx="2217616" cy="1862190"/>
          </a:xfrm>
          <a:prstGeom prst="rect">
            <a:avLst/>
          </a:prstGeom>
        </p:spPr>
      </p:pic>
      <p:sp>
        <p:nvSpPr>
          <p:cNvPr id="17" name="TextBox 16">
            <a:extLst>
              <a:ext uri="{FF2B5EF4-FFF2-40B4-BE49-F238E27FC236}">
                <a16:creationId xmlns:a16="http://schemas.microsoft.com/office/drawing/2014/main" id="{655ECDA9-AA67-4246-8271-6AAF64F74D58}"/>
              </a:ext>
            </a:extLst>
          </p:cNvPr>
          <p:cNvSpPr txBox="1"/>
          <p:nvPr/>
        </p:nvSpPr>
        <p:spPr>
          <a:xfrm>
            <a:off x="5803887" y="3522494"/>
            <a:ext cx="913380" cy="338554"/>
          </a:xfrm>
          <a:prstGeom prst="rect">
            <a:avLst/>
          </a:prstGeom>
          <a:noFill/>
        </p:spPr>
        <p:txBody>
          <a:bodyPr wrap="square" rtlCol="0">
            <a:spAutoFit/>
          </a:bodyPr>
          <a:lstStyle/>
          <a:p>
            <a:r>
              <a:rPr lang="en-US" sz="1600" b="1" dirty="0"/>
              <a:t>10</a:t>
            </a:r>
            <a:r>
              <a:rPr lang="en-US" sz="1600" b="1" baseline="30000" dirty="0"/>
              <a:t>6</a:t>
            </a:r>
          </a:p>
        </p:txBody>
      </p:sp>
      <p:sp>
        <p:nvSpPr>
          <p:cNvPr id="18" name="TextBox 17">
            <a:extLst>
              <a:ext uri="{FF2B5EF4-FFF2-40B4-BE49-F238E27FC236}">
                <a16:creationId xmlns:a16="http://schemas.microsoft.com/office/drawing/2014/main" id="{81792342-6161-4B63-A14E-5CE688962B45}"/>
              </a:ext>
            </a:extLst>
          </p:cNvPr>
          <p:cNvSpPr txBox="1"/>
          <p:nvPr/>
        </p:nvSpPr>
        <p:spPr>
          <a:xfrm>
            <a:off x="5803888" y="4890646"/>
            <a:ext cx="913380" cy="338554"/>
          </a:xfrm>
          <a:prstGeom prst="rect">
            <a:avLst/>
          </a:prstGeom>
          <a:noFill/>
        </p:spPr>
        <p:txBody>
          <a:bodyPr wrap="square" rtlCol="0">
            <a:spAutoFit/>
          </a:bodyPr>
          <a:lstStyle/>
          <a:p>
            <a:r>
              <a:rPr lang="en-US" sz="1600" b="1" dirty="0"/>
              <a:t>10</a:t>
            </a:r>
            <a:r>
              <a:rPr lang="en-US" sz="1600" b="1" baseline="30000" dirty="0"/>
              <a:t>7</a:t>
            </a:r>
          </a:p>
        </p:txBody>
      </p:sp>
    </p:spTree>
    <p:extLst>
      <p:ext uri="{BB962C8B-B14F-4D97-AF65-F5344CB8AC3E}">
        <p14:creationId xmlns:p14="http://schemas.microsoft.com/office/powerpoint/2010/main" val="332736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9" end="9"/>
                                            </p:txEl>
                                          </p:spTgt>
                                        </p:tgtEl>
                                        <p:attrNameLst>
                                          <p:attrName>style.visibility</p:attrName>
                                        </p:attrNameLst>
                                      </p:cBhvr>
                                      <p:to>
                                        <p:strVal val="visible"/>
                                      </p:to>
                                    </p:set>
                                    <p:animEffect transition="in" filter="fade">
                                      <p:cBhvr>
                                        <p:cTn id="34"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Monte Carlo Navigation</a:t>
            </a:r>
          </a:p>
        </p:txBody>
      </p:sp>
      <p:sp>
        <p:nvSpPr>
          <p:cNvPr id="20" name="ZoneTexte 64">
            <a:extLst>
              <a:ext uri="{FF2B5EF4-FFF2-40B4-BE49-F238E27FC236}">
                <a16:creationId xmlns:a16="http://schemas.microsoft.com/office/drawing/2014/main" id="{4A4062FD-837F-4368-9F84-DA4E2F42A368}"/>
              </a:ext>
            </a:extLst>
          </p:cNvPr>
          <p:cNvSpPr txBox="1"/>
          <p:nvPr/>
        </p:nvSpPr>
        <p:spPr>
          <a:xfrm>
            <a:off x="323528" y="2349509"/>
            <a:ext cx="3380020" cy="618899"/>
          </a:xfrm>
          <a:prstGeom prst="rect">
            <a:avLst/>
          </a:prstGeom>
          <a:noFill/>
        </p:spPr>
        <p:txBody>
          <a:bodyPr wrap="square" lIns="64273" tIns="32137" rIns="64273" bIns="32137" rtlCol="0">
            <a:spAutoFit/>
          </a:bodyPr>
          <a:lstStyle/>
          <a:p>
            <a:pPr algn="ctr"/>
            <a:r>
              <a:rPr lang="en-US" i="1" dirty="0"/>
              <a:t>Random sample must follow</a:t>
            </a:r>
          </a:p>
          <a:p>
            <a:pPr algn="ctr"/>
            <a:r>
              <a:rPr lang="en-US" i="1" dirty="0"/>
              <a:t>the laws of physics</a:t>
            </a:r>
          </a:p>
        </p:txBody>
      </p:sp>
      <p:cxnSp>
        <p:nvCxnSpPr>
          <p:cNvPr id="21" name="Connecteur droit 65">
            <a:extLst>
              <a:ext uri="{FF2B5EF4-FFF2-40B4-BE49-F238E27FC236}">
                <a16:creationId xmlns:a16="http://schemas.microsoft.com/office/drawing/2014/main" id="{B73942D1-2882-46ED-BC75-EAF92347C51C}"/>
              </a:ext>
            </a:extLst>
          </p:cNvPr>
          <p:cNvCxnSpPr/>
          <p:nvPr/>
        </p:nvCxnSpPr>
        <p:spPr>
          <a:xfrm>
            <a:off x="4254412" y="2848623"/>
            <a:ext cx="2035994" cy="0"/>
          </a:xfrm>
          <a:prstGeom prst="line">
            <a:avLst/>
          </a:prstGeom>
          <a:ln w="57150" cmpd="sng">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22" name="Connecteur droit 68">
            <a:extLst>
              <a:ext uri="{FF2B5EF4-FFF2-40B4-BE49-F238E27FC236}">
                <a16:creationId xmlns:a16="http://schemas.microsoft.com/office/drawing/2014/main" id="{BB591C42-F4AF-4049-A8BC-6FC8AF3B3E0A}"/>
              </a:ext>
            </a:extLst>
          </p:cNvPr>
          <p:cNvCxnSpPr/>
          <p:nvPr/>
        </p:nvCxnSpPr>
        <p:spPr>
          <a:xfrm flipH="1">
            <a:off x="5754029" y="2845314"/>
            <a:ext cx="536377" cy="1903612"/>
          </a:xfrm>
          <a:prstGeom prst="line">
            <a:avLst/>
          </a:prstGeom>
          <a:ln w="57150" cmpd="sng">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23" name="Connecteur droit 69">
            <a:extLst>
              <a:ext uri="{FF2B5EF4-FFF2-40B4-BE49-F238E27FC236}">
                <a16:creationId xmlns:a16="http://schemas.microsoft.com/office/drawing/2014/main" id="{8F2F9B70-A867-42E3-AB2B-2F12C91E84D5}"/>
              </a:ext>
            </a:extLst>
          </p:cNvPr>
          <p:cNvCxnSpPr/>
          <p:nvPr/>
        </p:nvCxnSpPr>
        <p:spPr>
          <a:xfrm>
            <a:off x="5754030" y="4720753"/>
            <a:ext cx="2218982" cy="520899"/>
          </a:xfrm>
          <a:prstGeom prst="line">
            <a:avLst/>
          </a:prstGeom>
          <a:ln w="57150" cmpd="sng">
            <a:solidFill>
              <a:srgbClr val="00FF00"/>
            </a:solidFill>
          </a:ln>
        </p:spPr>
        <p:style>
          <a:lnRef idx="2">
            <a:schemeClr val="accent1"/>
          </a:lnRef>
          <a:fillRef idx="0">
            <a:schemeClr val="accent1"/>
          </a:fillRef>
          <a:effectRef idx="1">
            <a:schemeClr val="accent1"/>
          </a:effectRef>
          <a:fontRef idx="minor">
            <a:schemeClr val="tx1"/>
          </a:fontRef>
        </p:style>
      </p:cxnSp>
      <p:sp>
        <p:nvSpPr>
          <p:cNvPr id="24" name="Ellipse 67">
            <a:extLst>
              <a:ext uri="{FF2B5EF4-FFF2-40B4-BE49-F238E27FC236}">
                <a16:creationId xmlns:a16="http://schemas.microsoft.com/office/drawing/2014/main" id="{D37AE934-1948-4B1C-BBE5-3EA42F44F6D1}"/>
              </a:ext>
            </a:extLst>
          </p:cNvPr>
          <p:cNvSpPr/>
          <p:nvPr/>
        </p:nvSpPr>
        <p:spPr>
          <a:xfrm>
            <a:off x="7857085" y="5048847"/>
            <a:ext cx="259766" cy="432792"/>
          </a:xfrm>
          <a:prstGeom prst="ellipse">
            <a:avLst/>
          </a:prstGeom>
          <a:gradFill flip="none" rotWithShape="1">
            <a:gsLst>
              <a:gs pos="0">
                <a:srgbClr val="7AB129"/>
              </a:gs>
              <a:gs pos="100000">
                <a:srgbClr val="00FF00"/>
              </a:gs>
            </a:gsLst>
            <a:path path="circle">
              <a:fillToRect l="100000" t="100000"/>
            </a:path>
            <a:tileRect r="-100000" b="-100000"/>
          </a:gradFill>
          <a:ln>
            <a:noFill/>
          </a:ln>
        </p:spPr>
        <p:style>
          <a:lnRef idx="0">
            <a:schemeClr val="accent5"/>
          </a:lnRef>
          <a:fillRef idx="3">
            <a:schemeClr val="accent5"/>
          </a:fillRef>
          <a:effectRef idx="3">
            <a:schemeClr val="accent5"/>
          </a:effectRef>
          <a:fontRef idx="minor">
            <a:schemeClr val="lt1"/>
          </a:fontRef>
        </p:style>
        <p:txBody>
          <a:bodyPr wrap="none" rtlCol="0" anchor="ctr">
            <a:spAutoFit/>
          </a:bodyPr>
          <a:lstStyle/>
          <a:p>
            <a:pPr algn="ctr"/>
            <a:endParaRPr lang="en-US" sz="1400" b="1" dirty="0">
              <a:solidFill>
                <a:schemeClr val="tx1"/>
              </a:solidFill>
              <a:latin typeface="+mj-lt"/>
              <a:cs typeface="Arial" panose="020B0604020202020204" pitchFamily="34" charset="0"/>
            </a:endParaRPr>
          </a:p>
        </p:txBody>
      </p:sp>
      <p:sp>
        <p:nvSpPr>
          <p:cNvPr id="25" name="Explosion 1 20">
            <a:extLst>
              <a:ext uri="{FF2B5EF4-FFF2-40B4-BE49-F238E27FC236}">
                <a16:creationId xmlns:a16="http://schemas.microsoft.com/office/drawing/2014/main" id="{C0E9D338-783E-490F-AC86-F8301D1D7664}"/>
              </a:ext>
            </a:extLst>
          </p:cNvPr>
          <p:cNvSpPr/>
          <p:nvPr/>
        </p:nvSpPr>
        <p:spPr>
          <a:xfrm>
            <a:off x="6088971" y="2655709"/>
            <a:ext cx="361612" cy="385828"/>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64273" tIns="32137" rIns="64273" bIns="32137" rtlCol="0" anchor="ctr"/>
          <a:lstStyle/>
          <a:p>
            <a:pPr algn="ctr"/>
            <a:endParaRPr lang="en-US" sz="1400" b="1">
              <a:solidFill>
                <a:schemeClr val="tx1"/>
              </a:solidFill>
              <a:latin typeface="+mj-lt"/>
              <a:cs typeface="Arial" panose="020B0604020202020204" pitchFamily="34" charset="0"/>
            </a:endParaRPr>
          </a:p>
        </p:txBody>
      </p:sp>
      <p:sp>
        <p:nvSpPr>
          <p:cNvPr id="26" name="Explosion 1 21">
            <a:extLst>
              <a:ext uri="{FF2B5EF4-FFF2-40B4-BE49-F238E27FC236}">
                <a16:creationId xmlns:a16="http://schemas.microsoft.com/office/drawing/2014/main" id="{0DF703D1-31A6-4E38-9087-489194EF4086}"/>
              </a:ext>
            </a:extLst>
          </p:cNvPr>
          <p:cNvSpPr/>
          <p:nvPr/>
        </p:nvSpPr>
        <p:spPr>
          <a:xfrm>
            <a:off x="5573224" y="4527839"/>
            <a:ext cx="361612" cy="385828"/>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64273" tIns="32137" rIns="64273" bIns="32137" rtlCol="0" anchor="ctr"/>
          <a:lstStyle/>
          <a:p>
            <a:pPr algn="ctr"/>
            <a:endParaRPr lang="en-US" sz="1400" b="1">
              <a:solidFill>
                <a:schemeClr val="tx1"/>
              </a:solidFill>
              <a:latin typeface="+mj-lt"/>
              <a:cs typeface="Arial" panose="020B0604020202020204" pitchFamily="34" charset="0"/>
            </a:endParaRPr>
          </a:p>
        </p:txBody>
      </p:sp>
      <p:sp>
        <p:nvSpPr>
          <p:cNvPr id="27" name="TextBox 2049">
            <a:extLst>
              <a:ext uri="{FF2B5EF4-FFF2-40B4-BE49-F238E27FC236}">
                <a16:creationId xmlns:a16="http://schemas.microsoft.com/office/drawing/2014/main" id="{63D1539C-0474-4C8F-97E0-48468D3A9939}"/>
              </a:ext>
            </a:extLst>
          </p:cNvPr>
          <p:cNvSpPr txBox="1">
            <a:spLocks noChangeArrowheads="1"/>
          </p:cNvSpPr>
          <p:nvPr/>
        </p:nvSpPr>
        <p:spPr bwMode="auto">
          <a:xfrm>
            <a:off x="7790463" y="5524919"/>
            <a:ext cx="357211" cy="280345"/>
          </a:xfrm>
          <a:prstGeom prst="rect">
            <a:avLst/>
          </a:prstGeom>
          <a:noFill/>
          <a:ln w="9525">
            <a:noFill/>
            <a:miter lim="800000"/>
            <a:headEnd/>
            <a:tailEnd/>
          </a:ln>
        </p:spPr>
        <p:txBody>
          <a:bodyPr wrap="square" lIns="64273" tIns="32137" rIns="64273" bIns="32137">
            <a:spAutoFit/>
          </a:bodyPr>
          <a:lstStyle/>
          <a:p>
            <a:r>
              <a:rPr lang="el-GR" sz="1400" b="1" dirty="0">
                <a:latin typeface="+mj-lt"/>
                <a:cs typeface="Arial" panose="020B0604020202020204" pitchFamily="34" charset="0"/>
              </a:rPr>
              <a:t>γ</a:t>
            </a:r>
            <a:endParaRPr lang="fr-FR" sz="1400" b="1" dirty="0">
              <a:latin typeface="+mj-lt"/>
              <a:cs typeface="Arial" panose="020B0604020202020204" pitchFamily="34" charset="0"/>
            </a:endParaRPr>
          </a:p>
        </p:txBody>
      </p:sp>
      <p:sp>
        <p:nvSpPr>
          <p:cNvPr id="28" name="ZoneTexte 72">
            <a:extLst>
              <a:ext uri="{FF2B5EF4-FFF2-40B4-BE49-F238E27FC236}">
                <a16:creationId xmlns:a16="http://schemas.microsoft.com/office/drawing/2014/main" id="{EC2C9562-35F1-4559-AD07-D25FAE3943F1}"/>
              </a:ext>
            </a:extLst>
          </p:cNvPr>
          <p:cNvSpPr txBox="1"/>
          <p:nvPr/>
        </p:nvSpPr>
        <p:spPr>
          <a:xfrm>
            <a:off x="4240456" y="2403530"/>
            <a:ext cx="1834559" cy="280345"/>
          </a:xfrm>
          <a:prstGeom prst="rect">
            <a:avLst/>
          </a:prstGeom>
          <a:noFill/>
        </p:spPr>
        <p:txBody>
          <a:bodyPr wrap="square" lIns="64273" tIns="32137" rIns="64273" bIns="32137" rtlCol="0">
            <a:spAutoFit/>
          </a:bodyPr>
          <a:lstStyle/>
          <a:p>
            <a:pPr algn="ctr"/>
            <a:r>
              <a:rPr lang="en-US" sz="1400" b="1" dirty="0">
                <a:latin typeface="+mj-lt"/>
                <a:cs typeface="Arial" panose="020B0604020202020204" pitchFamily="34" charset="0"/>
              </a:rPr>
              <a:t>Which distance?</a:t>
            </a:r>
          </a:p>
        </p:txBody>
      </p:sp>
      <p:sp>
        <p:nvSpPr>
          <p:cNvPr id="29" name="ZoneTexte 73">
            <a:extLst>
              <a:ext uri="{FF2B5EF4-FFF2-40B4-BE49-F238E27FC236}">
                <a16:creationId xmlns:a16="http://schemas.microsoft.com/office/drawing/2014/main" id="{BF22DCDF-9EE2-4A90-96BC-B7AF39366D04}"/>
              </a:ext>
            </a:extLst>
          </p:cNvPr>
          <p:cNvSpPr txBox="1"/>
          <p:nvPr/>
        </p:nvSpPr>
        <p:spPr>
          <a:xfrm>
            <a:off x="6450583" y="2655709"/>
            <a:ext cx="1834559" cy="280345"/>
          </a:xfrm>
          <a:prstGeom prst="rect">
            <a:avLst/>
          </a:prstGeom>
          <a:noFill/>
        </p:spPr>
        <p:txBody>
          <a:bodyPr wrap="square" lIns="64273" tIns="32137" rIns="64273" bIns="32137" rtlCol="0">
            <a:spAutoFit/>
          </a:bodyPr>
          <a:lstStyle/>
          <a:p>
            <a:pPr algn="ctr"/>
            <a:r>
              <a:rPr lang="en-US" sz="1400" b="1" dirty="0">
                <a:latin typeface="+mj-lt"/>
                <a:cs typeface="Arial" panose="020B0604020202020204" pitchFamily="34" charset="0"/>
              </a:rPr>
              <a:t>Which effect?</a:t>
            </a:r>
          </a:p>
        </p:txBody>
      </p:sp>
      <p:sp>
        <p:nvSpPr>
          <p:cNvPr id="30" name="ZoneTexte 74">
            <a:extLst>
              <a:ext uri="{FF2B5EF4-FFF2-40B4-BE49-F238E27FC236}">
                <a16:creationId xmlns:a16="http://schemas.microsoft.com/office/drawing/2014/main" id="{CFFAC930-DF05-4079-BF26-826B69128173}"/>
              </a:ext>
            </a:extLst>
          </p:cNvPr>
          <p:cNvSpPr txBox="1"/>
          <p:nvPr/>
        </p:nvSpPr>
        <p:spPr>
          <a:xfrm>
            <a:off x="4254412" y="2988381"/>
            <a:ext cx="1834559" cy="495789"/>
          </a:xfrm>
          <a:prstGeom prst="rect">
            <a:avLst/>
          </a:prstGeom>
          <a:noFill/>
        </p:spPr>
        <p:txBody>
          <a:bodyPr wrap="square" lIns="64273" tIns="32137" rIns="64273" bIns="32137" rtlCol="0">
            <a:spAutoFit/>
          </a:bodyPr>
          <a:lstStyle/>
          <a:p>
            <a:pPr algn="ctr"/>
            <a:r>
              <a:rPr lang="en-US" sz="1400" b="1" dirty="0">
                <a:latin typeface="+mj-lt"/>
                <a:cs typeface="Arial" panose="020B0604020202020204" pitchFamily="34" charset="0"/>
              </a:rPr>
              <a:t>Which deflection angle?</a:t>
            </a:r>
          </a:p>
        </p:txBody>
      </p:sp>
      <p:sp>
        <p:nvSpPr>
          <p:cNvPr id="31" name="ZoneTexte 76">
            <a:extLst>
              <a:ext uri="{FF2B5EF4-FFF2-40B4-BE49-F238E27FC236}">
                <a16:creationId xmlns:a16="http://schemas.microsoft.com/office/drawing/2014/main" id="{719A9227-6768-4BB4-9D80-EEB5BDE29D43}"/>
              </a:ext>
            </a:extLst>
          </p:cNvPr>
          <p:cNvSpPr txBox="1"/>
          <p:nvPr/>
        </p:nvSpPr>
        <p:spPr>
          <a:xfrm>
            <a:off x="5343129" y="3700384"/>
            <a:ext cx="1834559" cy="280345"/>
          </a:xfrm>
          <a:prstGeom prst="rect">
            <a:avLst/>
          </a:prstGeom>
          <a:noFill/>
        </p:spPr>
        <p:txBody>
          <a:bodyPr wrap="square" lIns="64273" tIns="32137" rIns="64273" bIns="32137" rtlCol="0">
            <a:spAutoFit/>
          </a:bodyPr>
          <a:lstStyle/>
          <a:p>
            <a:pPr algn="ctr"/>
            <a:r>
              <a:rPr lang="en-US" sz="1400" b="1" dirty="0">
                <a:latin typeface="+mj-lt"/>
                <a:cs typeface="Arial" panose="020B0604020202020204" pitchFamily="34" charset="0"/>
              </a:rPr>
              <a:t>Which distance?</a:t>
            </a:r>
          </a:p>
        </p:txBody>
      </p:sp>
      <p:sp>
        <p:nvSpPr>
          <p:cNvPr id="32" name="ZoneTexte 77">
            <a:extLst>
              <a:ext uri="{FF2B5EF4-FFF2-40B4-BE49-F238E27FC236}">
                <a16:creationId xmlns:a16="http://schemas.microsoft.com/office/drawing/2014/main" id="{9EF4C922-88D6-44DE-A55E-E2EFCFEB3343}"/>
              </a:ext>
            </a:extLst>
          </p:cNvPr>
          <p:cNvSpPr txBox="1"/>
          <p:nvPr/>
        </p:nvSpPr>
        <p:spPr>
          <a:xfrm>
            <a:off x="3950974" y="4640786"/>
            <a:ext cx="1834559" cy="280345"/>
          </a:xfrm>
          <a:prstGeom prst="rect">
            <a:avLst/>
          </a:prstGeom>
          <a:noFill/>
        </p:spPr>
        <p:txBody>
          <a:bodyPr wrap="square" lIns="64273" tIns="32137" rIns="64273" bIns="32137" rtlCol="0">
            <a:spAutoFit/>
          </a:bodyPr>
          <a:lstStyle/>
          <a:p>
            <a:pPr algn="ctr"/>
            <a:r>
              <a:rPr lang="en-US" sz="1400" b="1" dirty="0">
                <a:latin typeface="+mj-lt"/>
                <a:cs typeface="Arial" panose="020B0604020202020204" pitchFamily="34" charset="0"/>
              </a:rPr>
              <a:t>Which effect?</a:t>
            </a:r>
          </a:p>
        </p:txBody>
      </p:sp>
      <p:sp>
        <p:nvSpPr>
          <p:cNvPr id="33" name="ZoneTexte 78">
            <a:extLst>
              <a:ext uri="{FF2B5EF4-FFF2-40B4-BE49-F238E27FC236}">
                <a16:creationId xmlns:a16="http://schemas.microsoft.com/office/drawing/2014/main" id="{D7998298-6B99-4A63-91CE-B312A6353D17}"/>
              </a:ext>
            </a:extLst>
          </p:cNvPr>
          <p:cNvSpPr txBox="1"/>
          <p:nvPr/>
        </p:nvSpPr>
        <p:spPr>
          <a:xfrm>
            <a:off x="5921159" y="5049494"/>
            <a:ext cx="1834559" cy="280345"/>
          </a:xfrm>
          <a:prstGeom prst="rect">
            <a:avLst/>
          </a:prstGeom>
          <a:noFill/>
        </p:spPr>
        <p:txBody>
          <a:bodyPr wrap="square" lIns="64273" tIns="32137" rIns="64273" bIns="32137" rtlCol="0">
            <a:spAutoFit/>
          </a:bodyPr>
          <a:lstStyle/>
          <a:p>
            <a:pPr algn="ctr"/>
            <a:r>
              <a:rPr lang="en-US" sz="1400" b="1" dirty="0">
                <a:latin typeface="+mj-lt"/>
                <a:cs typeface="Arial" panose="020B0604020202020204" pitchFamily="34" charset="0"/>
              </a:rPr>
              <a:t>Which distance?</a:t>
            </a:r>
          </a:p>
        </p:txBody>
      </p:sp>
      <p:sp>
        <p:nvSpPr>
          <p:cNvPr id="34" name="ZoneTexte 79">
            <a:extLst>
              <a:ext uri="{FF2B5EF4-FFF2-40B4-BE49-F238E27FC236}">
                <a16:creationId xmlns:a16="http://schemas.microsoft.com/office/drawing/2014/main" id="{3942BE63-C3D0-4EC4-BD48-916CA02264EC}"/>
              </a:ext>
            </a:extLst>
          </p:cNvPr>
          <p:cNvSpPr txBox="1"/>
          <p:nvPr/>
        </p:nvSpPr>
        <p:spPr>
          <a:xfrm>
            <a:off x="3779912" y="4896475"/>
            <a:ext cx="2228970" cy="280345"/>
          </a:xfrm>
          <a:prstGeom prst="rect">
            <a:avLst/>
          </a:prstGeom>
          <a:noFill/>
        </p:spPr>
        <p:txBody>
          <a:bodyPr wrap="square" lIns="64273" tIns="32137" rIns="64273" bIns="32137" rtlCol="0">
            <a:spAutoFit/>
          </a:bodyPr>
          <a:lstStyle/>
          <a:p>
            <a:pPr algn="ctr"/>
            <a:r>
              <a:rPr lang="en-US" sz="1400" b="1" dirty="0">
                <a:latin typeface="+mj-lt"/>
                <a:cs typeface="Arial" panose="020B0604020202020204" pitchFamily="34" charset="0"/>
              </a:rPr>
              <a:t>Which energy lost?</a:t>
            </a:r>
          </a:p>
        </p:txBody>
      </p:sp>
      <p:sp>
        <p:nvSpPr>
          <p:cNvPr id="35" name="ZoneTexte 80">
            <a:extLst>
              <a:ext uri="{FF2B5EF4-FFF2-40B4-BE49-F238E27FC236}">
                <a16:creationId xmlns:a16="http://schemas.microsoft.com/office/drawing/2014/main" id="{28F7EEB4-0B72-4D17-BCD6-DE92FE4AAF44}"/>
              </a:ext>
            </a:extLst>
          </p:cNvPr>
          <p:cNvSpPr txBox="1"/>
          <p:nvPr/>
        </p:nvSpPr>
        <p:spPr>
          <a:xfrm>
            <a:off x="5939102" y="4177625"/>
            <a:ext cx="1834559" cy="495789"/>
          </a:xfrm>
          <a:prstGeom prst="rect">
            <a:avLst/>
          </a:prstGeom>
          <a:noFill/>
        </p:spPr>
        <p:txBody>
          <a:bodyPr wrap="square" lIns="64273" tIns="32137" rIns="64273" bIns="32137" rtlCol="0">
            <a:spAutoFit/>
          </a:bodyPr>
          <a:lstStyle/>
          <a:p>
            <a:pPr algn="ctr"/>
            <a:r>
              <a:rPr lang="en-US" sz="1400" b="1" dirty="0">
                <a:latin typeface="+mj-lt"/>
                <a:cs typeface="Arial" panose="020B0604020202020204" pitchFamily="34" charset="0"/>
              </a:rPr>
              <a:t>Which deflection angle?</a:t>
            </a:r>
          </a:p>
        </p:txBody>
      </p:sp>
      <p:pic>
        <p:nvPicPr>
          <p:cNvPr id="36" name="Image 81" descr="coinflip.gif">
            <a:extLst>
              <a:ext uri="{FF2B5EF4-FFF2-40B4-BE49-F238E27FC236}">
                <a16:creationId xmlns:a16="http://schemas.microsoft.com/office/drawing/2014/main" id="{9B917487-E4CC-4BB0-BBBA-9B7FC5EA6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445" y="3166677"/>
            <a:ext cx="1567580" cy="2358242"/>
          </a:xfrm>
          <a:prstGeom prst="rect">
            <a:avLst/>
          </a:prstGeom>
        </p:spPr>
      </p:pic>
    </p:spTree>
    <p:extLst>
      <p:ext uri="{BB962C8B-B14F-4D97-AF65-F5344CB8AC3E}">
        <p14:creationId xmlns:p14="http://schemas.microsoft.com/office/powerpoint/2010/main" val="282777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p:bldP spid="28" grpId="0"/>
      <p:bldP spid="29" grpId="0"/>
      <p:bldP spid="30" grpId="0"/>
      <p:bldP spid="31" grpId="0"/>
      <p:bldP spid="32" grpId="0"/>
      <p:bldP spid="33" grpId="0"/>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Monte Carlo Geometries</a:t>
            </a:r>
          </a:p>
        </p:txBody>
      </p:sp>
      <p:sp>
        <p:nvSpPr>
          <p:cNvPr id="20" name="ZoneTexte 64">
            <a:extLst>
              <a:ext uri="{FF2B5EF4-FFF2-40B4-BE49-F238E27FC236}">
                <a16:creationId xmlns:a16="http://schemas.microsoft.com/office/drawing/2014/main" id="{4A4062FD-837F-4368-9F84-DA4E2F42A368}"/>
              </a:ext>
            </a:extLst>
          </p:cNvPr>
          <p:cNvSpPr txBox="1"/>
          <p:nvPr/>
        </p:nvSpPr>
        <p:spPr>
          <a:xfrm>
            <a:off x="229212" y="2060848"/>
            <a:ext cx="8684856" cy="618899"/>
          </a:xfrm>
          <a:prstGeom prst="rect">
            <a:avLst/>
          </a:prstGeom>
          <a:noFill/>
        </p:spPr>
        <p:txBody>
          <a:bodyPr wrap="square" lIns="64273" tIns="32137" rIns="64273" bIns="32137" rtlCol="0">
            <a:spAutoFit/>
          </a:bodyPr>
          <a:lstStyle/>
          <a:p>
            <a:r>
              <a:rPr lang="en-US" i="1" dirty="0"/>
              <a:t>Building a world in Monte Carlo simulation</a:t>
            </a:r>
          </a:p>
          <a:p>
            <a:r>
              <a:rPr lang="en-US" i="1" dirty="0"/>
              <a:t>A world is a virtual volume that contains all system geometries</a:t>
            </a:r>
          </a:p>
        </p:txBody>
      </p:sp>
      <p:pic>
        <p:nvPicPr>
          <p:cNvPr id="2" name="Εικόνα 1">
            <a:extLst>
              <a:ext uri="{FF2B5EF4-FFF2-40B4-BE49-F238E27FC236}">
                <a16:creationId xmlns:a16="http://schemas.microsoft.com/office/drawing/2014/main" id="{F6FD1B7B-3452-4C1C-B45D-8D1A0F7F65AE}"/>
              </a:ext>
            </a:extLst>
          </p:cNvPr>
          <p:cNvPicPr>
            <a:picLocks noChangeAspect="1"/>
          </p:cNvPicPr>
          <p:nvPr/>
        </p:nvPicPr>
        <p:blipFill>
          <a:blip r:embed="rId3"/>
          <a:stretch>
            <a:fillRect/>
          </a:stretch>
        </p:blipFill>
        <p:spPr>
          <a:xfrm>
            <a:off x="3203848" y="3040131"/>
            <a:ext cx="4200525" cy="3171825"/>
          </a:xfrm>
          <a:prstGeom prst="rect">
            <a:avLst/>
          </a:prstGeom>
        </p:spPr>
      </p:pic>
    </p:spTree>
    <p:extLst>
      <p:ext uri="{BB962C8B-B14F-4D97-AF65-F5344CB8AC3E}">
        <p14:creationId xmlns:p14="http://schemas.microsoft.com/office/powerpoint/2010/main" val="4037631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Overview</a:t>
            </a:r>
            <a:endParaRPr lang="en-US" sz="2600" b="0" strike="noStrike" spc="-1" dirty="0">
              <a:solidFill>
                <a:srgbClr val="000000"/>
              </a:solidFill>
              <a:uFill>
                <a:solidFill>
                  <a:srgbClr val="FFFFFF"/>
                </a:solidFill>
              </a:uFill>
              <a:latin typeface="+mj-lt"/>
            </a:endParaRPr>
          </a:p>
        </p:txBody>
      </p:sp>
      <p:sp>
        <p:nvSpPr>
          <p:cNvPr id="192" name="CustomShape 2"/>
          <p:cNvSpPr/>
          <p:nvPr/>
        </p:nvSpPr>
        <p:spPr>
          <a:xfrm>
            <a:off x="283256" y="1988840"/>
            <a:ext cx="8640848" cy="33124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buClr>
                <a:srgbClr val="FF0000"/>
              </a:buClr>
              <a:buSzPct val="100000"/>
              <a:buFont typeface="Wingdings" panose="05000000000000000000" pitchFamily="2" charset="2"/>
              <a:buChar char="Ø"/>
            </a:pPr>
            <a:r>
              <a:rPr lang="en-US" altLang="en-US" b="1" dirty="0">
                <a:solidFill>
                  <a:schemeClr val="bg1">
                    <a:lumMod val="85000"/>
                  </a:schemeClr>
                </a:solidFill>
              </a:rPr>
              <a:t> Radiation Physics &amp; Monte Carlo simulations</a:t>
            </a:r>
          </a:p>
          <a:p>
            <a:pPr>
              <a:buClr>
                <a:srgbClr val="FF0000"/>
              </a:buClr>
              <a:buSzPct val="100000"/>
              <a:buFont typeface="Wingdings" panose="05000000000000000000" pitchFamily="2" charset="2"/>
              <a:buChar char="Ø"/>
            </a:pPr>
            <a:endParaRPr lang="en-US" altLang="en-US" b="1" dirty="0"/>
          </a:p>
          <a:p>
            <a:pPr>
              <a:buClr>
                <a:srgbClr val="FF0000"/>
              </a:buClr>
              <a:buSzPct val="100000"/>
              <a:buFont typeface="Wingdings" panose="05000000000000000000" pitchFamily="2" charset="2"/>
              <a:buChar char="Ø"/>
            </a:pPr>
            <a:r>
              <a:rPr lang="en-US" altLang="en-US" b="1" dirty="0"/>
              <a:t> GATE simulation toolkit</a:t>
            </a:r>
          </a:p>
          <a:p>
            <a:pPr>
              <a:buClr>
                <a:srgbClr val="FF0000"/>
              </a:buClr>
              <a:buSzPct val="100000"/>
              <a:buFont typeface="Wingdings" panose="05000000000000000000" pitchFamily="2" charset="2"/>
              <a:buChar char="Ø"/>
            </a:pPr>
            <a:endParaRPr lang="en-US" altLang="en-US" b="1" dirty="0"/>
          </a:p>
          <a:p>
            <a:pPr>
              <a:buClr>
                <a:srgbClr val="FF0000"/>
              </a:buClr>
              <a:buSzPct val="100000"/>
              <a:buFont typeface="Wingdings" panose="05000000000000000000" pitchFamily="2" charset="2"/>
              <a:buChar char="Ø"/>
            </a:pPr>
            <a:r>
              <a:rPr lang="en-US" altLang="en-US" b="1" dirty="0">
                <a:solidFill>
                  <a:schemeClr val="bg1">
                    <a:lumMod val="85000"/>
                  </a:schemeClr>
                </a:solidFill>
              </a:rPr>
              <a:t> Evolution of Computational Phantoms </a:t>
            </a:r>
          </a:p>
          <a:p>
            <a:pPr>
              <a:buClr>
                <a:srgbClr val="FF0000"/>
              </a:buClr>
              <a:buSzPct val="100000"/>
              <a:buFont typeface="Wingdings" panose="05000000000000000000" pitchFamily="2" charset="2"/>
              <a:buChar char="Ø"/>
            </a:pPr>
            <a:endParaRPr lang="en-US" altLang="en-US" b="1" dirty="0">
              <a:solidFill>
                <a:schemeClr val="bg1">
                  <a:lumMod val="85000"/>
                </a:schemeClr>
              </a:solidFill>
            </a:endParaRPr>
          </a:p>
          <a:p>
            <a:pPr>
              <a:buClr>
                <a:srgbClr val="FF0000"/>
              </a:buClr>
              <a:buSzPct val="100000"/>
              <a:buFont typeface="Wingdings" panose="05000000000000000000" pitchFamily="2" charset="2"/>
              <a:buChar char="Ø"/>
            </a:pPr>
            <a:r>
              <a:rPr lang="en-US" altLang="en-US" b="1" dirty="0">
                <a:solidFill>
                  <a:schemeClr val="bg1">
                    <a:lumMod val="85000"/>
                  </a:schemeClr>
                </a:solidFill>
              </a:rPr>
              <a:t> Anthropomorphic Phantoms</a:t>
            </a:r>
          </a:p>
          <a:p>
            <a:pPr>
              <a:buClr>
                <a:srgbClr val="FF0000"/>
              </a:buClr>
              <a:buSzPct val="100000"/>
              <a:buFont typeface="Wingdings" panose="05000000000000000000" pitchFamily="2" charset="2"/>
              <a:buChar char="Ø"/>
            </a:pPr>
            <a:endParaRPr lang="en-US" altLang="en-US" b="1" dirty="0">
              <a:solidFill>
                <a:schemeClr val="bg1">
                  <a:lumMod val="85000"/>
                </a:schemeClr>
              </a:solidFill>
            </a:endParaRPr>
          </a:p>
          <a:p>
            <a:pPr>
              <a:buClr>
                <a:srgbClr val="FF0000"/>
              </a:buClr>
              <a:buSzPct val="100000"/>
              <a:buFont typeface="Wingdings" panose="05000000000000000000" pitchFamily="2" charset="2"/>
              <a:buChar char="Ø"/>
            </a:pPr>
            <a:r>
              <a:rPr lang="en-US" altLang="en-US" b="1" dirty="0">
                <a:solidFill>
                  <a:schemeClr val="bg1">
                    <a:lumMod val="85000"/>
                  </a:schemeClr>
                </a:solidFill>
              </a:rPr>
              <a:t> Examples / Applications</a:t>
            </a:r>
          </a:p>
        </p:txBody>
      </p:sp>
    </p:spTree>
    <p:extLst>
      <p:ext uri="{BB962C8B-B14F-4D97-AF65-F5344CB8AC3E}">
        <p14:creationId xmlns:p14="http://schemas.microsoft.com/office/powerpoint/2010/main" val="421133213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GATE MC toolkit</a:t>
            </a:r>
          </a:p>
        </p:txBody>
      </p:sp>
      <p:sp>
        <p:nvSpPr>
          <p:cNvPr id="20" name="ZoneTexte 64">
            <a:extLst>
              <a:ext uri="{FF2B5EF4-FFF2-40B4-BE49-F238E27FC236}">
                <a16:creationId xmlns:a16="http://schemas.microsoft.com/office/drawing/2014/main" id="{4A4062FD-837F-4368-9F84-DA4E2F42A368}"/>
              </a:ext>
            </a:extLst>
          </p:cNvPr>
          <p:cNvSpPr txBox="1"/>
          <p:nvPr/>
        </p:nvSpPr>
        <p:spPr>
          <a:xfrm>
            <a:off x="229212" y="2306810"/>
            <a:ext cx="8684856" cy="3450444"/>
          </a:xfrm>
          <a:prstGeom prst="rect">
            <a:avLst/>
          </a:prstGeom>
          <a:noFill/>
        </p:spPr>
        <p:txBody>
          <a:bodyPr wrap="square" lIns="64273" tIns="32137" rIns="64273" bIns="32137" rtlCol="0">
            <a:spAutoFit/>
          </a:bodyPr>
          <a:lstStyle/>
          <a:p>
            <a:pPr algn="ctr"/>
            <a:r>
              <a:rPr lang="en-US" sz="2400" b="1" i="1" dirty="0"/>
              <a:t>Geant4 Application for Emission Tomography,</a:t>
            </a:r>
            <a:br>
              <a:rPr lang="en-US" sz="2400" b="1" i="1" dirty="0"/>
            </a:br>
            <a:r>
              <a:rPr lang="en-US" sz="2400" b="1" i="1" dirty="0"/>
              <a:t>Transmission Tomography and Radiotherapy</a:t>
            </a:r>
          </a:p>
          <a:p>
            <a:endParaRPr lang="en-US" sz="2400" i="1" dirty="0"/>
          </a:p>
          <a:p>
            <a:pPr algn="ctr"/>
            <a:r>
              <a:rPr lang="en-US" sz="2400" u="sng" dirty="0"/>
              <a:t>History</a:t>
            </a:r>
          </a:p>
          <a:p>
            <a:pPr algn="ctr"/>
            <a:endParaRPr lang="en-US" sz="2400" u="sng" dirty="0"/>
          </a:p>
          <a:p>
            <a:pPr marL="285750" indent="-285750">
              <a:buClr>
                <a:srgbClr val="FF0000"/>
              </a:buClr>
              <a:buFont typeface="Wingdings" panose="05000000000000000000" pitchFamily="2" charset="2"/>
              <a:buChar char="Ø"/>
            </a:pPr>
            <a:r>
              <a:rPr lang="en-US" sz="2000" i="1" dirty="0"/>
              <a:t>Open-source software dedicated to the simulation of imaging</a:t>
            </a:r>
            <a:br>
              <a:rPr lang="en-US" sz="2000" i="1" dirty="0"/>
            </a:br>
            <a:r>
              <a:rPr lang="en-US" sz="2000" i="1" dirty="0"/>
              <a:t>(SPECT, PET, CT, optical and RT)</a:t>
            </a:r>
          </a:p>
          <a:p>
            <a:pPr marL="285750" indent="-285750">
              <a:buClr>
                <a:srgbClr val="FF0000"/>
              </a:buClr>
              <a:buFont typeface="Wingdings" panose="05000000000000000000" pitchFamily="2" charset="2"/>
              <a:buChar char="Ø"/>
            </a:pPr>
            <a:r>
              <a:rPr lang="en-US" sz="2000" i="1" dirty="0"/>
              <a:t>Based on the Geant4 toolbox</a:t>
            </a:r>
          </a:p>
          <a:p>
            <a:pPr marL="285750" indent="-285750">
              <a:buClr>
                <a:srgbClr val="FF0000"/>
              </a:buClr>
              <a:buFont typeface="Wingdings" panose="05000000000000000000" pitchFamily="2" charset="2"/>
              <a:buChar char="Ø"/>
            </a:pPr>
            <a:r>
              <a:rPr lang="en-US" sz="2000" i="1" dirty="0"/>
              <a:t>First release of GATE in May 2004</a:t>
            </a:r>
          </a:p>
          <a:p>
            <a:pPr marL="285750" indent="-285750">
              <a:buClr>
                <a:srgbClr val="FF0000"/>
              </a:buClr>
              <a:buFont typeface="Wingdings" panose="05000000000000000000" pitchFamily="2" charset="2"/>
              <a:buChar char="Ø"/>
            </a:pPr>
            <a:r>
              <a:rPr lang="en-US" sz="2000" i="1" dirty="0"/>
              <a:t>26 releases since that date (last release GATE v9.1)</a:t>
            </a:r>
          </a:p>
        </p:txBody>
      </p:sp>
      <p:pic>
        <p:nvPicPr>
          <p:cNvPr id="1026" name="Picture 2">
            <a:extLst>
              <a:ext uri="{FF2B5EF4-FFF2-40B4-BE49-F238E27FC236}">
                <a16:creationId xmlns:a16="http://schemas.microsoft.com/office/drawing/2014/main" id="{BB10F840-83AE-47CB-8062-463A98BB8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0746"/>
            <a:ext cx="1706293" cy="87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208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GATE MC toolkit</a:t>
            </a:r>
          </a:p>
        </p:txBody>
      </p:sp>
      <p:sp>
        <p:nvSpPr>
          <p:cNvPr id="20" name="ZoneTexte 64">
            <a:extLst>
              <a:ext uri="{FF2B5EF4-FFF2-40B4-BE49-F238E27FC236}">
                <a16:creationId xmlns:a16="http://schemas.microsoft.com/office/drawing/2014/main" id="{4A4062FD-837F-4368-9F84-DA4E2F42A368}"/>
              </a:ext>
            </a:extLst>
          </p:cNvPr>
          <p:cNvSpPr txBox="1"/>
          <p:nvPr/>
        </p:nvSpPr>
        <p:spPr>
          <a:xfrm>
            <a:off x="229212" y="2306810"/>
            <a:ext cx="8684856" cy="3450444"/>
          </a:xfrm>
          <a:prstGeom prst="rect">
            <a:avLst/>
          </a:prstGeom>
          <a:noFill/>
        </p:spPr>
        <p:txBody>
          <a:bodyPr wrap="square" lIns="64273" tIns="32137" rIns="64273" bIns="32137" rtlCol="0">
            <a:spAutoFit/>
          </a:bodyPr>
          <a:lstStyle/>
          <a:p>
            <a:pPr algn="ctr"/>
            <a:r>
              <a:rPr lang="en-US" sz="2400" b="1" i="1" dirty="0"/>
              <a:t>GATE: Geant4 Application for Emission Tomography,</a:t>
            </a:r>
            <a:br>
              <a:rPr lang="en-US" sz="2400" b="1" i="1" dirty="0"/>
            </a:br>
            <a:r>
              <a:rPr lang="en-US" sz="2400" b="1" i="1" dirty="0"/>
              <a:t>Transmission Tomography and Radiotherapy</a:t>
            </a:r>
          </a:p>
          <a:p>
            <a:endParaRPr lang="en-US" sz="2400" i="1" dirty="0"/>
          </a:p>
          <a:p>
            <a:pPr algn="ctr"/>
            <a:r>
              <a:rPr lang="en-US" sz="2400" u="sng" dirty="0"/>
              <a:t>Technical Features</a:t>
            </a:r>
          </a:p>
          <a:p>
            <a:pPr algn="ctr"/>
            <a:endParaRPr lang="en-US" sz="2400" u="sng" dirty="0"/>
          </a:p>
          <a:p>
            <a:pPr marL="285750" indent="-285750">
              <a:buClr>
                <a:srgbClr val="FF0000"/>
              </a:buClr>
              <a:buFont typeface="Wingdings" panose="05000000000000000000" pitchFamily="2" charset="2"/>
              <a:buChar char="Ø"/>
            </a:pPr>
            <a:r>
              <a:rPr lang="en-US" sz="2000" i="1" dirty="0"/>
              <a:t>GATE is based on Geant4 (written in C++)</a:t>
            </a:r>
          </a:p>
          <a:p>
            <a:pPr marL="285750" indent="-285750">
              <a:buClr>
                <a:srgbClr val="FF0000"/>
              </a:buClr>
              <a:buFont typeface="Wingdings" panose="05000000000000000000" pitchFamily="2" charset="2"/>
              <a:buChar char="Ø"/>
            </a:pPr>
            <a:r>
              <a:rPr lang="en-US" sz="2000" i="1" dirty="0"/>
              <a:t>GATE is user-friendly without any C++ writing (using macros)</a:t>
            </a:r>
          </a:p>
          <a:p>
            <a:pPr marL="285750" indent="-285750">
              <a:buClr>
                <a:srgbClr val="FF0000"/>
              </a:buClr>
              <a:buFont typeface="Wingdings" panose="05000000000000000000" pitchFamily="2" charset="2"/>
              <a:buChar char="Ø"/>
            </a:pPr>
            <a:r>
              <a:rPr lang="en-US" sz="2000" i="1" dirty="0"/>
              <a:t>GATE is flexible enough to model almost any detector design</a:t>
            </a:r>
          </a:p>
          <a:p>
            <a:pPr marL="285750" indent="-285750">
              <a:buClr>
                <a:srgbClr val="FF0000"/>
              </a:buClr>
              <a:buFont typeface="Wingdings" panose="05000000000000000000" pitchFamily="2" charset="2"/>
              <a:buChar char="Ø"/>
            </a:pPr>
            <a:r>
              <a:rPr lang="en-US" sz="2000" i="1" dirty="0"/>
              <a:t>GATE can handle analytical or </a:t>
            </a:r>
            <a:r>
              <a:rPr lang="en-US" sz="2000" i="1" dirty="0" err="1"/>
              <a:t>voxelized</a:t>
            </a:r>
            <a:r>
              <a:rPr lang="en-US" sz="2000" i="1" dirty="0"/>
              <a:t> phantoms</a:t>
            </a:r>
          </a:p>
          <a:p>
            <a:pPr marL="285750" indent="-285750">
              <a:buClr>
                <a:srgbClr val="FF0000"/>
              </a:buClr>
              <a:buFont typeface="Wingdings" panose="05000000000000000000" pitchFamily="2" charset="2"/>
              <a:buChar char="Ø"/>
            </a:pPr>
            <a:r>
              <a:rPr lang="en-US" sz="2000" i="1" dirty="0"/>
              <a:t>GATE can run on a cluster architecture and on grid</a:t>
            </a:r>
          </a:p>
        </p:txBody>
      </p:sp>
      <p:pic>
        <p:nvPicPr>
          <p:cNvPr id="5" name="Picture 2">
            <a:extLst>
              <a:ext uri="{FF2B5EF4-FFF2-40B4-BE49-F238E27FC236}">
                <a16:creationId xmlns:a16="http://schemas.microsoft.com/office/drawing/2014/main" id="{A04EAE0B-E735-4105-BDD0-CBE7766AA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0746"/>
            <a:ext cx="1706293" cy="87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499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GATE MC toolkit</a:t>
            </a:r>
          </a:p>
        </p:txBody>
      </p:sp>
      <p:sp>
        <p:nvSpPr>
          <p:cNvPr id="20" name="ZoneTexte 64">
            <a:extLst>
              <a:ext uri="{FF2B5EF4-FFF2-40B4-BE49-F238E27FC236}">
                <a16:creationId xmlns:a16="http://schemas.microsoft.com/office/drawing/2014/main" id="{4A4062FD-837F-4368-9F84-DA4E2F42A368}"/>
              </a:ext>
            </a:extLst>
          </p:cNvPr>
          <p:cNvSpPr txBox="1"/>
          <p:nvPr/>
        </p:nvSpPr>
        <p:spPr>
          <a:xfrm>
            <a:off x="229212" y="2306810"/>
            <a:ext cx="8684856" cy="3758220"/>
          </a:xfrm>
          <a:prstGeom prst="rect">
            <a:avLst/>
          </a:prstGeom>
          <a:noFill/>
        </p:spPr>
        <p:txBody>
          <a:bodyPr wrap="square" lIns="64273" tIns="32137" rIns="64273" bIns="32137" rtlCol="0">
            <a:spAutoFit/>
          </a:bodyPr>
          <a:lstStyle/>
          <a:p>
            <a:pPr algn="ctr"/>
            <a:r>
              <a:rPr lang="en-US" sz="2400" b="1" i="1" dirty="0"/>
              <a:t>GATE: Geant4 Application for Emission Tomography,</a:t>
            </a:r>
            <a:br>
              <a:rPr lang="en-US" sz="2400" b="1" i="1" dirty="0"/>
            </a:br>
            <a:r>
              <a:rPr lang="en-US" sz="2400" b="1" i="1" dirty="0"/>
              <a:t>Transmission Tomography and Radiotherapy</a:t>
            </a:r>
          </a:p>
          <a:p>
            <a:endParaRPr lang="en-US" sz="2400" i="1" dirty="0"/>
          </a:p>
          <a:p>
            <a:pPr algn="ctr"/>
            <a:r>
              <a:rPr lang="en-US" sz="2400" u="sng" dirty="0"/>
              <a:t>Broad range of applications</a:t>
            </a:r>
          </a:p>
          <a:p>
            <a:pPr algn="ctr"/>
            <a:endParaRPr lang="en-US" sz="2400" u="sng" dirty="0"/>
          </a:p>
          <a:p>
            <a:pPr marL="285750" indent="-285750">
              <a:buClr>
                <a:srgbClr val="FF0000"/>
              </a:buClr>
              <a:buFont typeface="Wingdings" panose="05000000000000000000" pitchFamily="2" charset="2"/>
              <a:buChar char="Ø"/>
            </a:pPr>
            <a:r>
              <a:rPr lang="en-US" sz="2000" i="1" dirty="0"/>
              <a:t>Detector Design</a:t>
            </a:r>
          </a:p>
          <a:p>
            <a:pPr marL="285750" indent="-285750">
              <a:buClr>
                <a:srgbClr val="FF0000"/>
              </a:buClr>
              <a:buFont typeface="Wingdings" panose="05000000000000000000" pitchFamily="2" charset="2"/>
              <a:buChar char="Ø"/>
            </a:pPr>
            <a:r>
              <a:rPr lang="en-US" sz="2000" i="1" dirty="0"/>
              <a:t>Optimization of acquisition and processing protocols</a:t>
            </a:r>
          </a:p>
          <a:p>
            <a:pPr marL="285750" indent="-285750">
              <a:buClr>
                <a:srgbClr val="FF0000"/>
              </a:buClr>
              <a:buFont typeface="Wingdings" panose="05000000000000000000" pitchFamily="2" charset="2"/>
              <a:buChar char="Ø"/>
            </a:pPr>
            <a:r>
              <a:rPr lang="en-US" sz="2000" i="1" dirty="0"/>
              <a:t>Assessment of quantification methods</a:t>
            </a:r>
          </a:p>
          <a:p>
            <a:pPr marL="285750" indent="-285750">
              <a:buClr>
                <a:srgbClr val="FF0000"/>
              </a:buClr>
              <a:buFont typeface="Wingdings" panose="05000000000000000000" pitchFamily="2" charset="2"/>
              <a:buChar char="Ø"/>
            </a:pPr>
            <a:r>
              <a:rPr lang="en-US" sz="2000" i="1" dirty="0"/>
              <a:t>Estimation of the system matrix used in tomographic reconstruction</a:t>
            </a:r>
          </a:p>
          <a:p>
            <a:pPr marL="285750" indent="-285750">
              <a:buClr>
                <a:srgbClr val="FF0000"/>
              </a:buClr>
              <a:buFont typeface="Wingdings" panose="05000000000000000000" pitchFamily="2" charset="2"/>
              <a:buChar char="Ø"/>
            </a:pPr>
            <a:r>
              <a:rPr lang="en-US" sz="2000" i="1" dirty="0"/>
              <a:t>Use of </a:t>
            </a:r>
            <a:r>
              <a:rPr lang="en-US" sz="2000" i="1" dirty="0" err="1"/>
              <a:t>voxelized</a:t>
            </a:r>
            <a:r>
              <a:rPr lang="en-US" sz="2000" i="1" dirty="0"/>
              <a:t> anthropomorphic models (CT – MR images)</a:t>
            </a:r>
          </a:p>
          <a:p>
            <a:pPr marL="285750" indent="-285750">
              <a:buClr>
                <a:srgbClr val="FF0000"/>
              </a:buClr>
              <a:buFont typeface="Wingdings" panose="05000000000000000000" pitchFamily="2" charset="2"/>
              <a:buChar char="Ø"/>
            </a:pPr>
            <a:r>
              <a:rPr lang="en-US" sz="2000" i="1" dirty="0"/>
              <a:t>Dosimetry</a:t>
            </a:r>
          </a:p>
        </p:txBody>
      </p:sp>
      <p:pic>
        <p:nvPicPr>
          <p:cNvPr id="5" name="Picture 2">
            <a:extLst>
              <a:ext uri="{FF2B5EF4-FFF2-40B4-BE49-F238E27FC236}">
                <a16:creationId xmlns:a16="http://schemas.microsoft.com/office/drawing/2014/main" id="{11650F25-715E-4E49-932C-FF02083A1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100746"/>
            <a:ext cx="1706293" cy="87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331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err="1">
                <a:solidFill>
                  <a:srgbClr val="000000"/>
                </a:solidFill>
                <a:uFill>
                  <a:solidFill>
                    <a:srgbClr val="FFFFFF"/>
                  </a:solidFill>
                </a:uFill>
                <a:latin typeface="+mj-lt"/>
                <a:ea typeface="SimSun"/>
              </a:rPr>
              <a:t>OpenGATE</a:t>
            </a:r>
            <a:r>
              <a:rPr lang="en-US" sz="2600" b="1" spc="-1" dirty="0">
                <a:solidFill>
                  <a:srgbClr val="000000"/>
                </a:solidFill>
                <a:uFill>
                  <a:solidFill>
                    <a:srgbClr val="FFFFFF"/>
                  </a:solidFill>
                </a:uFill>
                <a:latin typeface="+mj-lt"/>
                <a:ea typeface="SimSun"/>
              </a:rPr>
              <a:t> collaboration</a:t>
            </a:r>
          </a:p>
        </p:txBody>
      </p:sp>
      <p:sp>
        <p:nvSpPr>
          <p:cNvPr id="20" name="ZoneTexte 64">
            <a:extLst>
              <a:ext uri="{FF2B5EF4-FFF2-40B4-BE49-F238E27FC236}">
                <a16:creationId xmlns:a16="http://schemas.microsoft.com/office/drawing/2014/main" id="{4A4062FD-837F-4368-9F84-DA4E2F42A368}"/>
              </a:ext>
            </a:extLst>
          </p:cNvPr>
          <p:cNvSpPr txBox="1"/>
          <p:nvPr/>
        </p:nvSpPr>
        <p:spPr>
          <a:xfrm>
            <a:off x="107504" y="1086280"/>
            <a:ext cx="8684856" cy="5789546"/>
          </a:xfrm>
          <a:prstGeom prst="rect">
            <a:avLst/>
          </a:prstGeom>
          <a:noFill/>
        </p:spPr>
        <p:txBody>
          <a:bodyPr wrap="square" lIns="64273" tIns="32137" rIns="64273" bIns="32137" rtlCol="0">
            <a:spAutoFit/>
          </a:bodyPr>
          <a:lstStyle/>
          <a:p>
            <a:pPr marL="342900" indent="-342900">
              <a:buClr>
                <a:srgbClr val="FF0000"/>
              </a:buClr>
              <a:buFont typeface="Wingdings" panose="05000000000000000000" pitchFamily="2" charset="2"/>
              <a:buChar char="Ø"/>
            </a:pPr>
            <a:endParaRPr lang="en-US" sz="2000" dirty="0"/>
          </a:p>
          <a:p>
            <a:pPr marL="342900" indent="-342900">
              <a:buClr>
                <a:srgbClr val="FF0000"/>
              </a:buClr>
              <a:buFont typeface="Wingdings" panose="05000000000000000000" pitchFamily="2" charset="2"/>
              <a:buChar char="Ø"/>
            </a:pPr>
            <a:r>
              <a:rPr lang="en-US" sz="2000" dirty="0"/>
              <a:t>16 labs, sharing developments and validation studies regarding GATE, working together to make these developments publicly available</a:t>
            </a:r>
          </a:p>
          <a:p>
            <a:pPr marL="342900" indent="-342900">
              <a:buClr>
                <a:srgbClr val="FF0000"/>
              </a:buClr>
              <a:buFont typeface="Wingdings" panose="05000000000000000000" pitchFamily="2" charset="2"/>
              <a:buChar char="Ø"/>
            </a:pPr>
            <a:endParaRPr lang="en-US" sz="2000" dirty="0"/>
          </a:p>
          <a:p>
            <a:pPr marL="342900" indent="-342900">
              <a:buClr>
                <a:srgbClr val="FF0000"/>
              </a:buClr>
              <a:buFont typeface="Wingdings" panose="05000000000000000000" pitchFamily="2" charset="2"/>
              <a:buChar char="Ø"/>
            </a:pPr>
            <a:r>
              <a:rPr lang="en-US" sz="2000" dirty="0" err="1"/>
              <a:t>OpenGATE</a:t>
            </a:r>
            <a:r>
              <a:rPr lang="en-US" sz="2000" dirty="0"/>
              <a:t> collaborators meet twice a year, and communicate any time via a gate-</a:t>
            </a:r>
            <a:r>
              <a:rPr lang="en-US" sz="2000" dirty="0" err="1"/>
              <a:t>devel</a:t>
            </a:r>
            <a:r>
              <a:rPr lang="en-US" sz="2000" dirty="0"/>
              <a:t> mailing list</a:t>
            </a:r>
          </a:p>
          <a:p>
            <a:pPr marL="342900" indent="-342900">
              <a:buClr>
                <a:srgbClr val="FF0000"/>
              </a:buClr>
              <a:buFont typeface="Wingdings" panose="05000000000000000000" pitchFamily="2" charset="2"/>
              <a:buChar char="Ø"/>
            </a:pPr>
            <a:endParaRPr lang="en-US" sz="2000" dirty="0"/>
          </a:p>
          <a:p>
            <a:pPr marL="342900" indent="-342900">
              <a:buClr>
                <a:srgbClr val="FF0000"/>
              </a:buClr>
              <a:buFont typeface="Wingdings" panose="05000000000000000000" pitchFamily="2" charset="2"/>
              <a:buChar char="Ø"/>
            </a:pPr>
            <a:r>
              <a:rPr lang="en-US" sz="2000" dirty="0"/>
              <a:t>The </a:t>
            </a:r>
            <a:r>
              <a:rPr lang="en-US" sz="2000" dirty="0" err="1"/>
              <a:t>OpenGATE</a:t>
            </a:r>
            <a:r>
              <a:rPr lang="en-US" sz="2000" dirty="0"/>
              <a:t> collaboration steering committee consists of one representative of each of the 16 labs </a:t>
            </a:r>
          </a:p>
          <a:p>
            <a:pPr marL="342900" indent="-342900">
              <a:buClr>
                <a:srgbClr val="FF0000"/>
              </a:buClr>
              <a:buFont typeface="Wingdings" panose="05000000000000000000" pitchFamily="2" charset="2"/>
              <a:buChar char="Ø"/>
            </a:pPr>
            <a:endParaRPr lang="en-US" sz="2400" b="1" i="1" dirty="0"/>
          </a:p>
          <a:p>
            <a:pPr>
              <a:buClr>
                <a:srgbClr val="FF0000"/>
              </a:buClr>
            </a:pPr>
            <a:r>
              <a:rPr lang="en-US" sz="2400" b="1" i="1" dirty="0"/>
              <a:t>The role of the collaboration is:</a:t>
            </a:r>
            <a:endParaRPr lang="en-US" sz="2000" dirty="0"/>
          </a:p>
          <a:p>
            <a:pPr marL="342900" indent="-342900">
              <a:buClr>
                <a:srgbClr val="FF0000"/>
              </a:buClr>
              <a:buFont typeface="Wingdings" panose="05000000000000000000" pitchFamily="2" charset="2"/>
              <a:buChar char="Ø"/>
            </a:pPr>
            <a:r>
              <a:rPr lang="en-US" sz="2000" dirty="0"/>
              <a:t>Upgrade GATE to follow the Geant4 releases</a:t>
            </a:r>
          </a:p>
          <a:p>
            <a:pPr marL="342900" indent="-342900">
              <a:buClr>
                <a:srgbClr val="FF0000"/>
              </a:buClr>
              <a:buFont typeface="Wingdings" panose="05000000000000000000" pitchFamily="2" charset="2"/>
              <a:buChar char="Ø"/>
            </a:pPr>
            <a:endParaRPr lang="en-US" sz="2000" dirty="0"/>
          </a:p>
          <a:p>
            <a:pPr marL="342900" indent="-342900">
              <a:buClr>
                <a:srgbClr val="FF0000"/>
              </a:buClr>
              <a:buFont typeface="Wingdings" panose="05000000000000000000" pitchFamily="2" charset="2"/>
              <a:buChar char="Ø"/>
            </a:pPr>
            <a:r>
              <a:rPr lang="en-US" sz="2000" dirty="0"/>
              <a:t>Add new  functionalities to GATE</a:t>
            </a:r>
          </a:p>
          <a:p>
            <a:pPr marL="342900" indent="-342900">
              <a:buClr>
                <a:srgbClr val="FF0000"/>
              </a:buClr>
              <a:buFont typeface="Wingdings" panose="05000000000000000000" pitchFamily="2" charset="2"/>
              <a:buChar char="Ø"/>
            </a:pPr>
            <a:endParaRPr lang="en-US" sz="2000" dirty="0"/>
          </a:p>
          <a:p>
            <a:pPr marL="342900" indent="-342900">
              <a:buClr>
                <a:srgbClr val="FF0000"/>
              </a:buClr>
              <a:buFont typeface="Wingdings" panose="05000000000000000000" pitchFamily="2" charset="2"/>
              <a:buChar char="Ø"/>
            </a:pPr>
            <a:r>
              <a:rPr lang="en-US" sz="2000" dirty="0"/>
              <a:t>Organize training schools</a:t>
            </a:r>
          </a:p>
          <a:p>
            <a:pPr algn="r"/>
            <a:endParaRPr lang="en-US" sz="2200" b="1" i="1" dirty="0">
              <a:solidFill>
                <a:srgbClr val="FF0000"/>
              </a:solidFill>
              <a:hlinkClick r:id="rId3">
                <a:extLst>
                  <a:ext uri="{A12FA001-AC4F-418D-AE19-62706E023703}">
                    <ahyp:hlinkClr xmlns:ahyp="http://schemas.microsoft.com/office/drawing/2018/hyperlinkcolor" val="tx"/>
                  </a:ext>
                </a:extLst>
              </a:hlinkClick>
            </a:endParaRPr>
          </a:p>
          <a:p>
            <a:pPr algn="r"/>
            <a:r>
              <a:rPr lang="en-US" sz="2200" b="1" i="1" dirty="0">
                <a:solidFill>
                  <a:srgbClr val="FF0000"/>
                </a:solidFill>
                <a:hlinkClick r:id="rId3">
                  <a:extLst>
                    <a:ext uri="{A12FA001-AC4F-418D-AE19-62706E023703}">
                      <ahyp:hlinkClr xmlns:ahyp="http://schemas.microsoft.com/office/drawing/2018/hyperlinkcolor" val="tx"/>
                    </a:ext>
                  </a:extLst>
                </a:hlinkClick>
              </a:rPr>
              <a:t>http://www.opengatecollaboration.org/</a:t>
            </a:r>
            <a:r>
              <a:rPr lang="en-US" sz="2200" b="1" i="1" dirty="0">
                <a:solidFill>
                  <a:srgbClr val="FF0000"/>
                </a:solidFill>
              </a:rPr>
              <a:t> </a:t>
            </a:r>
          </a:p>
        </p:txBody>
      </p:sp>
    </p:spTree>
    <p:extLst>
      <p:ext uri="{BB962C8B-B14F-4D97-AF65-F5344CB8AC3E}">
        <p14:creationId xmlns:p14="http://schemas.microsoft.com/office/powerpoint/2010/main" val="4105777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GATE landmarks</a:t>
            </a:r>
          </a:p>
        </p:txBody>
      </p:sp>
      <p:sp>
        <p:nvSpPr>
          <p:cNvPr id="20" name="ZoneTexte 64">
            <a:extLst>
              <a:ext uri="{FF2B5EF4-FFF2-40B4-BE49-F238E27FC236}">
                <a16:creationId xmlns:a16="http://schemas.microsoft.com/office/drawing/2014/main" id="{4A4062FD-837F-4368-9F84-DA4E2F42A368}"/>
              </a:ext>
            </a:extLst>
          </p:cNvPr>
          <p:cNvSpPr txBox="1"/>
          <p:nvPr/>
        </p:nvSpPr>
        <p:spPr>
          <a:xfrm>
            <a:off x="107504" y="1086280"/>
            <a:ext cx="8684856" cy="5604880"/>
          </a:xfrm>
          <a:prstGeom prst="rect">
            <a:avLst/>
          </a:prstGeom>
          <a:noFill/>
        </p:spPr>
        <p:txBody>
          <a:bodyPr wrap="square" lIns="64273" tIns="32137" rIns="64273" bIns="32137" rtlCol="0">
            <a:spAutoFit/>
          </a:bodyPr>
          <a:lstStyle/>
          <a:p>
            <a:pPr marL="342900" indent="-342900">
              <a:buClr>
                <a:srgbClr val="FF0000"/>
              </a:buClr>
              <a:buFont typeface="Wingdings" panose="05000000000000000000" pitchFamily="2" charset="2"/>
              <a:buChar char="Ø"/>
            </a:pPr>
            <a:endParaRPr lang="en-US" sz="2000" dirty="0"/>
          </a:p>
          <a:p>
            <a:pPr algn="ctr">
              <a:buClr>
                <a:srgbClr val="FF0000"/>
              </a:buClr>
            </a:pPr>
            <a:r>
              <a:rPr lang="en-US" sz="2000" dirty="0"/>
              <a:t>“</a:t>
            </a:r>
            <a:r>
              <a:rPr lang="en-US" sz="2000" b="1" dirty="0"/>
              <a:t>GATE: A simulation toolkit for PET and SPECT</a:t>
            </a:r>
            <a:r>
              <a:rPr lang="en-US" sz="2000" dirty="0"/>
              <a:t>” </a:t>
            </a:r>
            <a:br>
              <a:rPr lang="en-US" sz="2000" dirty="0"/>
            </a:br>
            <a:r>
              <a:rPr lang="en-US" sz="2000" dirty="0"/>
              <a:t>S. Jan et al., Phys. Med. Biol. 49, 4543–4561 (2004)</a:t>
            </a:r>
          </a:p>
          <a:p>
            <a:pPr algn="ctr">
              <a:buClr>
                <a:srgbClr val="FF0000"/>
              </a:buClr>
            </a:pPr>
            <a:endParaRPr lang="en-US" sz="2000" dirty="0"/>
          </a:p>
          <a:p>
            <a:pPr algn="ctr">
              <a:buClr>
                <a:srgbClr val="FF0000"/>
              </a:buClr>
            </a:pPr>
            <a:endParaRPr lang="en-US" sz="2000" dirty="0"/>
          </a:p>
          <a:p>
            <a:pPr algn="ctr">
              <a:buClr>
                <a:srgbClr val="FF0000"/>
              </a:buClr>
            </a:pPr>
            <a:r>
              <a:rPr lang="en-US" sz="2000" dirty="0"/>
              <a:t>“</a:t>
            </a:r>
            <a:r>
              <a:rPr lang="en-US" sz="2000" b="1" dirty="0"/>
              <a:t>GATE V6: A major enhancement of the GATE simulation platform enabling modelling of CT and radiotherapy</a:t>
            </a:r>
            <a:r>
              <a:rPr lang="en-US" sz="2000" dirty="0"/>
              <a:t>”</a:t>
            </a:r>
            <a:br>
              <a:rPr lang="en-US" sz="2000" dirty="0"/>
            </a:br>
            <a:r>
              <a:rPr lang="en-US" sz="2000" dirty="0"/>
              <a:t>S. Jan et al., Phys. Med. Biol. 56, 881-901 (2011)</a:t>
            </a:r>
          </a:p>
          <a:p>
            <a:pPr algn="ctr">
              <a:buClr>
                <a:srgbClr val="FF0000"/>
              </a:buClr>
            </a:pPr>
            <a:endParaRPr lang="en-US" sz="2000" dirty="0"/>
          </a:p>
          <a:p>
            <a:pPr algn="ctr">
              <a:buClr>
                <a:srgbClr val="FF0000"/>
              </a:buClr>
            </a:pPr>
            <a:endParaRPr lang="en-US" sz="2000" dirty="0"/>
          </a:p>
          <a:p>
            <a:pPr algn="ctr">
              <a:buClr>
                <a:srgbClr val="FF0000"/>
              </a:buClr>
            </a:pPr>
            <a:r>
              <a:rPr lang="en-US" sz="2000" dirty="0"/>
              <a:t>“</a:t>
            </a:r>
            <a:r>
              <a:rPr lang="en-US" sz="2000" b="1" dirty="0"/>
              <a:t>A review of the use and potential of the GATE Monte Carlo simulation code for radiation therapy and dosimetry applications</a:t>
            </a:r>
            <a:r>
              <a:rPr lang="en-US" sz="2000" dirty="0"/>
              <a:t>”</a:t>
            </a:r>
            <a:br>
              <a:rPr lang="en-US" sz="2000" dirty="0"/>
            </a:br>
            <a:r>
              <a:rPr lang="en-US" sz="2000" dirty="0"/>
              <a:t>D. </a:t>
            </a:r>
            <a:r>
              <a:rPr lang="en-US" sz="2000" dirty="0" err="1"/>
              <a:t>Sarrut</a:t>
            </a:r>
            <a:r>
              <a:rPr lang="en-US" sz="2000" dirty="0"/>
              <a:t> et al., Med. Phys. 41(6), 064301 (2014) </a:t>
            </a:r>
          </a:p>
          <a:p>
            <a:pPr algn="ctr">
              <a:buClr>
                <a:srgbClr val="FF0000"/>
              </a:buClr>
            </a:pPr>
            <a:endParaRPr lang="en-US" sz="2000" b="1" dirty="0"/>
          </a:p>
          <a:p>
            <a:pPr algn="ctr">
              <a:buClr>
                <a:srgbClr val="FF0000"/>
              </a:buClr>
            </a:pPr>
            <a:endParaRPr lang="en-US" sz="2000" b="1" dirty="0"/>
          </a:p>
          <a:p>
            <a:pPr algn="ctr">
              <a:buClr>
                <a:srgbClr val="FF0000"/>
              </a:buClr>
            </a:pPr>
            <a:r>
              <a:rPr lang="en-US" sz="2000" b="1" dirty="0"/>
              <a:t>“Advanced Monte Carlo simulations of emission tomography imaging systems with GATE”</a:t>
            </a:r>
          </a:p>
          <a:p>
            <a:pPr algn="ctr">
              <a:buClr>
                <a:srgbClr val="FF0000"/>
              </a:buClr>
            </a:pPr>
            <a:r>
              <a:rPr lang="en-US" sz="2000" dirty="0"/>
              <a:t>D. </a:t>
            </a:r>
            <a:r>
              <a:rPr lang="en-US" sz="2000" dirty="0" err="1"/>
              <a:t>Sarrut</a:t>
            </a:r>
            <a:r>
              <a:rPr lang="en-US" sz="2000" dirty="0"/>
              <a:t> et al., Phys. Med. Biol. 14; 66(10) (2021)</a:t>
            </a:r>
          </a:p>
        </p:txBody>
      </p:sp>
    </p:spTree>
    <p:extLst>
      <p:ext uri="{BB962C8B-B14F-4D97-AF65-F5344CB8AC3E}">
        <p14:creationId xmlns:p14="http://schemas.microsoft.com/office/powerpoint/2010/main" val="2789112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Overview</a:t>
            </a:r>
            <a:endParaRPr lang="en-US" sz="2600" b="0" strike="noStrike" spc="-1" dirty="0">
              <a:solidFill>
                <a:srgbClr val="000000"/>
              </a:solidFill>
              <a:uFill>
                <a:solidFill>
                  <a:srgbClr val="FFFFFF"/>
                </a:solidFill>
              </a:uFill>
              <a:latin typeface="+mj-lt"/>
            </a:endParaRPr>
          </a:p>
        </p:txBody>
      </p:sp>
      <p:sp>
        <p:nvSpPr>
          <p:cNvPr id="192" name="CustomShape 2"/>
          <p:cNvSpPr/>
          <p:nvPr/>
        </p:nvSpPr>
        <p:spPr>
          <a:xfrm>
            <a:off x="283256" y="1988840"/>
            <a:ext cx="8640848" cy="33124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indent="-285750">
              <a:buClr>
                <a:srgbClr val="FF0000"/>
              </a:buClr>
              <a:buSzPct val="100000"/>
              <a:buFont typeface="Wingdings" panose="05000000000000000000" pitchFamily="2" charset="2"/>
              <a:buChar char="Ø"/>
            </a:pPr>
            <a:r>
              <a:rPr lang="en-US" altLang="en-US" b="1" dirty="0"/>
              <a:t> Radiation Physics &amp; Monte Carlo simulations</a:t>
            </a:r>
          </a:p>
          <a:p>
            <a:pPr indent="-285750">
              <a:buClr>
                <a:srgbClr val="FF0000"/>
              </a:buClr>
              <a:buSzPct val="100000"/>
              <a:buFont typeface="Wingdings" panose="05000000000000000000" pitchFamily="2" charset="2"/>
              <a:buChar char="Ø"/>
            </a:pPr>
            <a:endParaRPr lang="en-US" altLang="en-US" b="1" dirty="0"/>
          </a:p>
          <a:p>
            <a:pPr indent="-285750">
              <a:buClr>
                <a:srgbClr val="FF0000"/>
              </a:buClr>
              <a:buSzPct val="100000"/>
              <a:buFont typeface="Wingdings" panose="05000000000000000000" pitchFamily="2" charset="2"/>
              <a:buChar char="Ø"/>
            </a:pPr>
            <a:r>
              <a:rPr lang="en-US" altLang="en-US" b="1" dirty="0"/>
              <a:t> GATE simulation toolkit</a:t>
            </a:r>
          </a:p>
          <a:p>
            <a:pPr indent="-285750">
              <a:buClr>
                <a:srgbClr val="FF0000"/>
              </a:buClr>
              <a:buSzPct val="100000"/>
              <a:buFont typeface="Wingdings" panose="05000000000000000000" pitchFamily="2" charset="2"/>
              <a:buChar char="Ø"/>
            </a:pPr>
            <a:endParaRPr lang="en-US" altLang="en-US" b="1" dirty="0"/>
          </a:p>
          <a:p>
            <a:pPr indent="-285750">
              <a:buClr>
                <a:srgbClr val="FF0000"/>
              </a:buClr>
              <a:buSzPct val="100000"/>
              <a:buFont typeface="Wingdings" panose="05000000000000000000" pitchFamily="2" charset="2"/>
              <a:buChar char="Ø"/>
            </a:pPr>
            <a:r>
              <a:rPr lang="en-US" altLang="en-US" b="1" dirty="0"/>
              <a:t> Evolution of Computational Phantoms </a:t>
            </a:r>
          </a:p>
          <a:p>
            <a:pPr indent="-285750">
              <a:buClr>
                <a:srgbClr val="FF0000"/>
              </a:buClr>
              <a:buSzPct val="100000"/>
              <a:buFont typeface="Wingdings" panose="05000000000000000000" pitchFamily="2" charset="2"/>
              <a:buChar char="Ø"/>
            </a:pPr>
            <a:endParaRPr lang="en-US" altLang="en-US" b="1" dirty="0"/>
          </a:p>
          <a:p>
            <a:pPr indent="-285750">
              <a:buClr>
                <a:srgbClr val="FF0000"/>
              </a:buClr>
              <a:buSzPct val="100000"/>
              <a:buFont typeface="Wingdings" panose="05000000000000000000" pitchFamily="2" charset="2"/>
              <a:buChar char="Ø"/>
            </a:pPr>
            <a:r>
              <a:rPr lang="en-US" altLang="en-US" b="1" dirty="0"/>
              <a:t> Anthropomorphic Phantoms</a:t>
            </a:r>
          </a:p>
          <a:p>
            <a:pPr indent="-285750">
              <a:buClr>
                <a:srgbClr val="FF0000"/>
              </a:buClr>
              <a:buSzPct val="100000"/>
              <a:buFont typeface="Wingdings" panose="05000000000000000000" pitchFamily="2" charset="2"/>
              <a:buChar char="Ø"/>
            </a:pPr>
            <a:endParaRPr lang="en-US" altLang="en-US" b="1" dirty="0"/>
          </a:p>
          <a:p>
            <a:pPr indent="-285750">
              <a:buClr>
                <a:srgbClr val="FF0000"/>
              </a:buClr>
              <a:buSzPct val="100000"/>
              <a:buFont typeface="Wingdings" panose="05000000000000000000" pitchFamily="2" charset="2"/>
              <a:buChar char="Ø"/>
            </a:pPr>
            <a:r>
              <a:rPr lang="en-US" altLang="en-US" b="1" dirty="0"/>
              <a:t> Examples / Applications</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GATE Core</a:t>
            </a:r>
          </a:p>
        </p:txBody>
      </p:sp>
      <p:sp>
        <p:nvSpPr>
          <p:cNvPr id="20" name="ZoneTexte 64">
            <a:extLst>
              <a:ext uri="{FF2B5EF4-FFF2-40B4-BE49-F238E27FC236}">
                <a16:creationId xmlns:a16="http://schemas.microsoft.com/office/drawing/2014/main" id="{4A4062FD-837F-4368-9F84-DA4E2F42A368}"/>
              </a:ext>
            </a:extLst>
          </p:cNvPr>
          <p:cNvSpPr txBox="1"/>
          <p:nvPr/>
        </p:nvSpPr>
        <p:spPr>
          <a:xfrm>
            <a:off x="107504" y="1086280"/>
            <a:ext cx="8684856" cy="711232"/>
          </a:xfrm>
          <a:prstGeom prst="rect">
            <a:avLst/>
          </a:prstGeom>
          <a:noFill/>
        </p:spPr>
        <p:txBody>
          <a:bodyPr wrap="square" lIns="64273" tIns="32137" rIns="64273" bIns="32137" rtlCol="0">
            <a:spAutoFit/>
          </a:bodyPr>
          <a:lstStyle/>
          <a:p>
            <a:pPr algn="ctr">
              <a:buClr>
                <a:srgbClr val="FF0000"/>
              </a:buClr>
            </a:pPr>
            <a:endParaRPr lang="en-US" sz="2000" b="1" i="1" dirty="0">
              <a:solidFill>
                <a:srgbClr val="FF0000"/>
              </a:solidFill>
              <a:hlinkClick r:id="rId3">
                <a:extLst>
                  <a:ext uri="{A12FA001-AC4F-418D-AE19-62706E023703}">
                    <ahyp:hlinkClr xmlns:ahyp="http://schemas.microsoft.com/office/drawing/2018/hyperlinkcolor" val="tx"/>
                  </a:ext>
                </a:extLst>
              </a:hlinkClick>
            </a:endParaRPr>
          </a:p>
          <a:p>
            <a:pPr marL="342900" indent="-342900">
              <a:buClr>
                <a:srgbClr val="FF0000"/>
              </a:buClr>
              <a:buFont typeface="Wingdings" panose="05000000000000000000" pitchFamily="2" charset="2"/>
              <a:buChar char="Ø"/>
            </a:pPr>
            <a:endParaRPr lang="en-US" sz="2200" b="1" i="1" dirty="0">
              <a:solidFill>
                <a:srgbClr val="FF0000"/>
              </a:solidFill>
              <a:hlinkClick r:id="rId3">
                <a:extLst>
                  <a:ext uri="{A12FA001-AC4F-418D-AE19-62706E023703}">
                    <ahyp:hlinkClr xmlns:ahyp="http://schemas.microsoft.com/office/drawing/2018/hyperlinkcolor" val="tx"/>
                  </a:ext>
                </a:extLst>
              </a:hlinkClick>
            </a:endParaRPr>
          </a:p>
        </p:txBody>
      </p:sp>
      <p:pic>
        <p:nvPicPr>
          <p:cNvPr id="8" name="Picture 4">
            <a:extLst>
              <a:ext uri="{FF2B5EF4-FFF2-40B4-BE49-F238E27FC236}">
                <a16:creationId xmlns:a16="http://schemas.microsoft.com/office/drawing/2014/main" id="{28FD0154-07CE-4DB5-98C7-5E3A3DABA3B5}"/>
              </a:ext>
            </a:extLst>
          </p:cNvPr>
          <p:cNvPicPr>
            <a:picLocks noChangeAspect="1"/>
          </p:cNvPicPr>
          <p:nvPr/>
        </p:nvPicPr>
        <p:blipFill>
          <a:blip r:embed="rId4"/>
          <a:stretch>
            <a:fillRect/>
          </a:stretch>
        </p:blipFill>
        <p:spPr>
          <a:xfrm>
            <a:off x="223428" y="1437298"/>
            <a:ext cx="8686800" cy="5229225"/>
          </a:xfrm>
          <a:prstGeom prst="rect">
            <a:avLst/>
          </a:prstGeom>
        </p:spPr>
      </p:pic>
    </p:spTree>
    <p:extLst>
      <p:ext uri="{BB962C8B-B14F-4D97-AF65-F5344CB8AC3E}">
        <p14:creationId xmlns:p14="http://schemas.microsoft.com/office/powerpoint/2010/main" val="3898927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GATE: Basic steps in NM</a:t>
            </a:r>
          </a:p>
        </p:txBody>
      </p:sp>
      <p:sp>
        <p:nvSpPr>
          <p:cNvPr id="8" name="AutoShape 2">
            <a:extLst>
              <a:ext uri="{FF2B5EF4-FFF2-40B4-BE49-F238E27FC236}">
                <a16:creationId xmlns:a16="http://schemas.microsoft.com/office/drawing/2014/main" id="{D80CE113-D776-4D7B-86BC-9144A1513AF6}"/>
              </a:ext>
            </a:extLst>
          </p:cNvPr>
          <p:cNvSpPr>
            <a:spLocks noChangeArrowheads="1"/>
          </p:cNvSpPr>
          <p:nvPr/>
        </p:nvSpPr>
        <p:spPr bwMode="auto">
          <a:xfrm>
            <a:off x="611560" y="1772800"/>
            <a:ext cx="3511550" cy="720725"/>
          </a:xfrm>
          <a:prstGeom prst="roundRect">
            <a:avLst>
              <a:gd name="adj" fmla="val 16667"/>
            </a:avLst>
          </a:prstGeom>
          <a:noFill/>
          <a:ln w="28575">
            <a:solidFill>
              <a:srgbClr val="FF6600"/>
            </a:solidFill>
            <a:round/>
            <a:headEnd/>
            <a:tailEnd/>
          </a:ln>
        </p:spPr>
        <p:txBody>
          <a:bodyPr wrap="none" lIns="90000" tIns="46800" rIns="90000" bIns="46800" anchor="ctr"/>
          <a:lstStyle/>
          <a:p>
            <a:pPr algn="ctr"/>
            <a:r>
              <a:rPr lang="en-US" sz="2400" b="1" dirty="0">
                <a:cs typeface="Arial" panose="020B0604020202020204" pitchFamily="34" charset="0"/>
              </a:rPr>
              <a:t>Geometry Description</a:t>
            </a:r>
            <a:endParaRPr lang="el-GR" sz="2400" b="1" dirty="0">
              <a:cs typeface="Arial" panose="020B0604020202020204" pitchFamily="34" charset="0"/>
            </a:endParaRPr>
          </a:p>
        </p:txBody>
      </p:sp>
      <p:sp>
        <p:nvSpPr>
          <p:cNvPr id="9" name="AutoShape 3">
            <a:extLst>
              <a:ext uri="{FF2B5EF4-FFF2-40B4-BE49-F238E27FC236}">
                <a16:creationId xmlns:a16="http://schemas.microsoft.com/office/drawing/2014/main" id="{AC74787C-BBE8-4210-BC4A-8923D12640ED}"/>
              </a:ext>
            </a:extLst>
          </p:cNvPr>
          <p:cNvSpPr>
            <a:spLocks noChangeArrowheads="1"/>
          </p:cNvSpPr>
          <p:nvPr/>
        </p:nvSpPr>
        <p:spPr bwMode="auto">
          <a:xfrm>
            <a:off x="611560" y="2942787"/>
            <a:ext cx="3511550" cy="900113"/>
          </a:xfrm>
          <a:prstGeom prst="roundRect">
            <a:avLst>
              <a:gd name="adj" fmla="val 16667"/>
            </a:avLst>
          </a:prstGeom>
          <a:noFill/>
          <a:ln w="28575">
            <a:solidFill>
              <a:srgbClr val="FF6600"/>
            </a:solidFill>
            <a:round/>
            <a:headEnd/>
            <a:tailEnd/>
          </a:ln>
        </p:spPr>
        <p:txBody>
          <a:bodyPr lIns="90000" tIns="46800" rIns="90000" bIns="46800" anchor="ctr"/>
          <a:lstStyle/>
          <a:p>
            <a:pPr algn="ctr"/>
            <a:r>
              <a:rPr lang="en-US" sz="2400" b="1" dirty="0">
                <a:cs typeface="Arial" panose="020B0604020202020204" pitchFamily="34" charset="0"/>
              </a:rPr>
              <a:t>Definition of Physical Processes</a:t>
            </a:r>
            <a:endParaRPr lang="el-GR" sz="2400" b="1" dirty="0">
              <a:cs typeface="Arial" panose="020B0604020202020204" pitchFamily="34" charset="0"/>
            </a:endParaRPr>
          </a:p>
        </p:txBody>
      </p:sp>
      <p:sp>
        <p:nvSpPr>
          <p:cNvPr id="10" name="AutoShape 4">
            <a:extLst>
              <a:ext uri="{FF2B5EF4-FFF2-40B4-BE49-F238E27FC236}">
                <a16:creationId xmlns:a16="http://schemas.microsoft.com/office/drawing/2014/main" id="{D61F223E-175E-47E4-A37E-5F7204405CA9}"/>
              </a:ext>
            </a:extLst>
          </p:cNvPr>
          <p:cNvSpPr>
            <a:spLocks noChangeArrowheads="1"/>
          </p:cNvSpPr>
          <p:nvPr/>
        </p:nvSpPr>
        <p:spPr bwMode="auto">
          <a:xfrm>
            <a:off x="611560" y="4293750"/>
            <a:ext cx="3511550" cy="720725"/>
          </a:xfrm>
          <a:prstGeom prst="roundRect">
            <a:avLst>
              <a:gd name="adj" fmla="val 16667"/>
            </a:avLst>
          </a:prstGeom>
          <a:noFill/>
          <a:ln w="28575">
            <a:solidFill>
              <a:srgbClr val="FF6600"/>
            </a:solidFill>
            <a:round/>
            <a:headEnd/>
            <a:tailEnd/>
          </a:ln>
        </p:spPr>
        <p:txBody>
          <a:bodyPr wrap="none" lIns="90000" tIns="46800" rIns="90000" bIns="46800" anchor="ctr"/>
          <a:lstStyle/>
          <a:p>
            <a:pPr algn="ctr"/>
            <a:endParaRPr lang="el-GR" sz="2400" b="1" dirty="0">
              <a:cs typeface="Arial" panose="020B0604020202020204" pitchFamily="34" charset="0"/>
            </a:endParaRPr>
          </a:p>
          <a:p>
            <a:pPr algn="ctr"/>
            <a:r>
              <a:rPr lang="en-US" sz="2400" b="1" dirty="0">
                <a:cs typeface="Arial" panose="020B0604020202020204" pitchFamily="34" charset="0"/>
              </a:rPr>
              <a:t>Particle Generation</a:t>
            </a:r>
            <a:br>
              <a:rPr lang="en-US" sz="2400" b="1" dirty="0">
                <a:cs typeface="Arial" panose="020B0604020202020204" pitchFamily="34" charset="0"/>
              </a:rPr>
            </a:br>
            <a:r>
              <a:rPr lang="en-US" sz="2400" b="1" dirty="0">
                <a:cs typeface="Arial" panose="020B0604020202020204" pitchFamily="34" charset="0"/>
              </a:rPr>
              <a:t>Source Definition</a:t>
            </a:r>
            <a:endParaRPr lang="el-GR" sz="2400" b="1" dirty="0">
              <a:cs typeface="Arial" panose="020B0604020202020204" pitchFamily="34" charset="0"/>
            </a:endParaRPr>
          </a:p>
          <a:p>
            <a:pPr algn="ctr"/>
            <a:endParaRPr lang="el-GR" sz="2400" b="1" dirty="0">
              <a:cs typeface="Arial" panose="020B0604020202020204" pitchFamily="34" charset="0"/>
            </a:endParaRPr>
          </a:p>
        </p:txBody>
      </p:sp>
      <p:sp>
        <p:nvSpPr>
          <p:cNvPr id="11" name="AutoShape 5">
            <a:extLst>
              <a:ext uri="{FF2B5EF4-FFF2-40B4-BE49-F238E27FC236}">
                <a16:creationId xmlns:a16="http://schemas.microsoft.com/office/drawing/2014/main" id="{8476484A-78F3-41C6-A5AB-9A0F69CC1D57}"/>
              </a:ext>
            </a:extLst>
          </p:cNvPr>
          <p:cNvSpPr>
            <a:spLocks noChangeArrowheads="1"/>
          </p:cNvSpPr>
          <p:nvPr/>
        </p:nvSpPr>
        <p:spPr bwMode="auto">
          <a:xfrm>
            <a:off x="611560" y="5462150"/>
            <a:ext cx="3511550" cy="720725"/>
          </a:xfrm>
          <a:prstGeom prst="roundRect">
            <a:avLst>
              <a:gd name="adj" fmla="val 16667"/>
            </a:avLst>
          </a:prstGeom>
          <a:noFill/>
          <a:ln w="28575">
            <a:solidFill>
              <a:srgbClr val="FF6600"/>
            </a:solidFill>
            <a:round/>
            <a:headEnd/>
            <a:tailEnd/>
          </a:ln>
        </p:spPr>
        <p:txBody>
          <a:bodyPr lIns="90000" tIns="46800" rIns="90000" bIns="46800" anchor="ctr"/>
          <a:lstStyle/>
          <a:p>
            <a:pPr algn="ctr"/>
            <a:r>
              <a:rPr lang="en-US" sz="2400" b="1">
                <a:cs typeface="Arial" panose="020B0604020202020204" pitchFamily="34" charset="0"/>
              </a:rPr>
              <a:t>Data Processing</a:t>
            </a:r>
            <a:endParaRPr lang="el-GR" sz="2400" b="1">
              <a:cs typeface="Arial" panose="020B0604020202020204" pitchFamily="34" charset="0"/>
            </a:endParaRPr>
          </a:p>
        </p:txBody>
      </p:sp>
      <p:cxnSp>
        <p:nvCxnSpPr>
          <p:cNvPr id="12" name="AutoShape 6">
            <a:extLst>
              <a:ext uri="{FF2B5EF4-FFF2-40B4-BE49-F238E27FC236}">
                <a16:creationId xmlns:a16="http://schemas.microsoft.com/office/drawing/2014/main" id="{A5F7C2ED-A58B-4D03-995D-01CC0DF9A99C}"/>
              </a:ext>
            </a:extLst>
          </p:cNvPr>
          <p:cNvCxnSpPr>
            <a:cxnSpLocks noChangeShapeType="1"/>
            <a:stCxn id="8" idx="2"/>
            <a:endCxn id="9" idx="0"/>
          </p:cNvCxnSpPr>
          <p:nvPr/>
        </p:nvCxnSpPr>
        <p:spPr bwMode="auto">
          <a:xfrm>
            <a:off x="2367335" y="2507812"/>
            <a:ext cx="0" cy="420688"/>
          </a:xfrm>
          <a:prstGeom prst="straightConnector1">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cxnSp>
      <p:cxnSp>
        <p:nvCxnSpPr>
          <p:cNvPr id="13" name="AutoShape 7">
            <a:extLst>
              <a:ext uri="{FF2B5EF4-FFF2-40B4-BE49-F238E27FC236}">
                <a16:creationId xmlns:a16="http://schemas.microsoft.com/office/drawing/2014/main" id="{AB8D05A9-251F-40C5-A3F5-C13B67F613D9}"/>
              </a:ext>
            </a:extLst>
          </p:cNvPr>
          <p:cNvCxnSpPr>
            <a:cxnSpLocks noChangeShapeType="1"/>
          </p:cNvCxnSpPr>
          <p:nvPr/>
        </p:nvCxnSpPr>
        <p:spPr bwMode="auto">
          <a:xfrm>
            <a:off x="2367335" y="3825437"/>
            <a:ext cx="0" cy="422275"/>
          </a:xfrm>
          <a:prstGeom prst="straightConnector1">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cxnSp>
      <p:cxnSp>
        <p:nvCxnSpPr>
          <p:cNvPr id="14" name="AutoShape 8">
            <a:extLst>
              <a:ext uri="{FF2B5EF4-FFF2-40B4-BE49-F238E27FC236}">
                <a16:creationId xmlns:a16="http://schemas.microsoft.com/office/drawing/2014/main" id="{963DA940-5A94-4076-8178-2034E59B7055}"/>
              </a:ext>
            </a:extLst>
          </p:cNvPr>
          <p:cNvCxnSpPr>
            <a:cxnSpLocks noChangeShapeType="1"/>
          </p:cNvCxnSpPr>
          <p:nvPr/>
        </p:nvCxnSpPr>
        <p:spPr bwMode="auto">
          <a:xfrm>
            <a:off x="2367335" y="4998600"/>
            <a:ext cx="0" cy="419100"/>
          </a:xfrm>
          <a:prstGeom prst="straightConnector1">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cxnSp>
      <p:pic>
        <p:nvPicPr>
          <p:cNvPr id="15" name="Picture 4">
            <a:extLst>
              <a:ext uri="{FF2B5EF4-FFF2-40B4-BE49-F238E27FC236}">
                <a16:creationId xmlns:a16="http://schemas.microsoft.com/office/drawing/2014/main" id="{ED72A2D7-0D56-4085-94FE-D538795BD8B6}"/>
              </a:ext>
            </a:extLst>
          </p:cNvPr>
          <p:cNvPicPr>
            <a:picLocks noChangeAspect="1" noChangeArrowheads="1"/>
          </p:cNvPicPr>
          <p:nvPr/>
        </p:nvPicPr>
        <p:blipFill>
          <a:blip r:embed="rId3" cstate="print"/>
          <a:srcRect/>
          <a:stretch>
            <a:fillRect/>
          </a:stretch>
        </p:blipFill>
        <p:spPr bwMode="auto">
          <a:xfrm>
            <a:off x="4584328" y="1675070"/>
            <a:ext cx="3948112" cy="1889125"/>
          </a:xfrm>
          <a:prstGeom prst="rect">
            <a:avLst/>
          </a:prstGeom>
          <a:noFill/>
          <a:ln w="28575">
            <a:noFill/>
            <a:miter lim="800000"/>
            <a:headEnd/>
            <a:tailEnd/>
          </a:ln>
        </p:spPr>
      </p:pic>
      <p:pic>
        <p:nvPicPr>
          <p:cNvPr id="16" name="Picture 3">
            <a:extLst>
              <a:ext uri="{FF2B5EF4-FFF2-40B4-BE49-F238E27FC236}">
                <a16:creationId xmlns:a16="http://schemas.microsoft.com/office/drawing/2014/main" id="{1E87CCF0-4D49-4D75-AAFF-4C23590EC71A}"/>
              </a:ext>
            </a:extLst>
          </p:cNvPr>
          <p:cNvPicPr>
            <a:picLocks noChangeAspect="1" noChangeArrowheads="1"/>
          </p:cNvPicPr>
          <p:nvPr/>
        </p:nvPicPr>
        <p:blipFill>
          <a:blip r:embed="rId4" cstate="print"/>
          <a:srcRect/>
          <a:stretch>
            <a:fillRect/>
          </a:stretch>
        </p:blipFill>
        <p:spPr bwMode="auto">
          <a:xfrm>
            <a:off x="5429671" y="3838158"/>
            <a:ext cx="2257425" cy="2286000"/>
          </a:xfrm>
          <a:prstGeom prst="rect">
            <a:avLst/>
          </a:prstGeom>
          <a:noFill/>
          <a:ln w="28575">
            <a:noFill/>
            <a:miter lim="800000"/>
            <a:headEnd/>
            <a:tailEnd/>
          </a:ln>
        </p:spPr>
      </p:pic>
    </p:spTree>
    <p:extLst>
      <p:ext uri="{BB962C8B-B14F-4D97-AF65-F5344CB8AC3E}">
        <p14:creationId xmlns:p14="http://schemas.microsoft.com/office/powerpoint/2010/main" val="330468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GATE: Applications in NM</a:t>
            </a:r>
          </a:p>
        </p:txBody>
      </p:sp>
      <p:sp>
        <p:nvSpPr>
          <p:cNvPr id="17" name="AutoShape 3">
            <a:extLst>
              <a:ext uri="{FF2B5EF4-FFF2-40B4-BE49-F238E27FC236}">
                <a16:creationId xmlns:a16="http://schemas.microsoft.com/office/drawing/2014/main" id="{F1436CFA-1D02-4AE9-949A-3F428C039CC3}"/>
              </a:ext>
            </a:extLst>
          </p:cNvPr>
          <p:cNvSpPr>
            <a:spLocks noChangeArrowheads="1"/>
          </p:cNvSpPr>
          <p:nvPr/>
        </p:nvSpPr>
        <p:spPr bwMode="auto">
          <a:xfrm>
            <a:off x="6171053" y="4690071"/>
            <a:ext cx="2721427" cy="776646"/>
          </a:xfrm>
          <a:prstGeom prst="flowChartAlternateProcess">
            <a:avLst/>
          </a:prstGeom>
          <a:solidFill>
            <a:schemeClr val="tx1"/>
          </a:solidFill>
          <a:ln w="28575">
            <a:solidFill>
              <a:srgbClr val="FF0000"/>
            </a:solidFill>
            <a:miter lim="800000"/>
            <a:headEnd/>
            <a:tailEnd/>
          </a:ln>
        </p:spPr>
        <p:txBody>
          <a:bodyPr anchor="ctr" anchorCtr="1"/>
          <a:lstStyle/>
          <a:p>
            <a:pPr algn="ctr"/>
            <a:r>
              <a:rPr lang="en-US" sz="2200" b="1" dirty="0">
                <a:solidFill>
                  <a:schemeClr val="bg1"/>
                </a:solidFill>
              </a:rPr>
              <a:t>Scatter  + other Corrections</a:t>
            </a:r>
            <a:endParaRPr lang="el-GR" sz="2200" b="1" dirty="0">
              <a:solidFill>
                <a:schemeClr val="bg1"/>
              </a:solidFill>
            </a:endParaRPr>
          </a:p>
        </p:txBody>
      </p:sp>
      <p:sp>
        <p:nvSpPr>
          <p:cNvPr id="18" name="AutoShape 4">
            <a:extLst>
              <a:ext uri="{FF2B5EF4-FFF2-40B4-BE49-F238E27FC236}">
                <a16:creationId xmlns:a16="http://schemas.microsoft.com/office/drawing/2014/main" id="{0E2C0851-4152-47B6-A2CA-CED4428664F5}"/>
              </a:ext>
            </a:extLst>
          </p:cNvPr>
          <p:cNvSpPr>
            <a:spLocks noChangeArrowheads="1"/>
          </p:cNvSpPr>
          <p:nvPr/>
        </p:nvSpPr>
        <p:spPr bwMode="auto">
          <a:xfrm>
            <a:off x="6171054" y="2485033"/>
            <a:ext cx="2291932" cy="702245"/>
          </a:xfrm>
          <a:prstGeom prst="flowChartAlternateProcess">
            <a:avLst/>
          </a:prstGeom>
          <a:solidFill>
            <a:schemeClr val="tx1"/>
          </a:solidFill>
          <a:ln w="28575">
            <a:solidFill>
              <a:srgbClr val="FF0000"/>
            </a:solidFill>
            <a:miter lim="800000"/>
            <a:headEnd/>
            <a:tailEnd/>
          </a:ln>
        </p:spPr>
        <p:txBody>
          <a:bodyPr wrap="none" anchor="ctr" anchorCtr="1"/>
          <a:lstStyle/>
          <a:p>
            <a:r>
              <a:rPr lang="en-US" sz="2200" b="1" dirty="0">
                <a:solidFill>
                  <a:schemeClr val="bg1"/>
                </a:solidFill>
              </a:rPr>
              <a:t>Scanner Design</a:t>
            </a:r>
            <a:endParaRPr lang="el-GR" sz="2200" b="1" dirty="0">
              <a:solidFill>
                <a:schemeClr val="bg1"/>
              </a:solidFill>
            </a:endParaRPr>
          </a:p>
        </p:txBody>
      </p:sp>
      <p:sp>
        <p:nvSpPr>
          <p:cNvPr id="19" name="AutoShape 5">
            <a:extLst>
              <a:ext uri="{FF2B5EF4-FFF2-40B4-BE49-F238E27FC236}">
                <a16:creationId xmlns:a16="http://schemas.microsoft.com/office/drawing/2014/main" id="{50E44941-779D-4601-8416-1CE11C16D096}"/>
              </a:ext>
            </a:extLst>
          </p:cNvPr>
          <p:cNvSpPr>
            <a:spLocks noChangeArrowheads="1"/>
          </p:cNvSpPr>
          <p:nvPr/>
        </p:nvSpPr>
        <p:spPr bwMode="auto">
          <a:xfrm>
            <a:off x="483041" y="4690071"/>
            <a:ext cx="2090538" cy="702245"/>
          </a:xfrm>
          <a:prstGeom prst="flowChartAlternateProcess">
            <a:avLst/>
          </a:prstGeom>
          <a:solidFill>
            <a:schemeClr val="tx1"/>
          </a:solidFill>
          <a:ln w="28575">
            <a:solidFill>
              <a:srgbClr val="FF0000"/>
            </a:solidFill>
            <a:miter lim="800000"/>
            <a:headEnd/>
            <a:tailEnd/>
          </a:ln>
        </p:spPr>
        <p:txBody>
          <a:bodyPr wrap="none" anchor="ctr" anchorCtr="1"/>
          <a:lstStyle/>
          <a:p>
            <a:r>
              <a:rPr lang="en-US" sz="2200" b="1" dirty="0">
                <a:solidFill>
                  <a:schemeClr val="bg1"/>
                </a:solidFill>
              </a:rPr>
              <a:t>Optimization</a:t>
            </a:r>
            <a:endParaRPr lang="el-GR" sz="2200" b="1" dirty="0">
              <a:solidFill>
                <a:schemeClr val="bg1"/>
              </a:solidFill>
            </a:endParaRPr>
          </a:p>
        </p:txBody>
      </p:sp>
      <p:sp>
        <p:nvSpPr>
          <p:cNvPr id="20" name="AutoShape 6">
            <a:extLst>
              <a:ext uri="{FF2B5EF4-FFF2-40B4-BE49-F238E27FC236}">
                <a16:creationId xmlns:a16="http://schemas.microsoft.com/office/drawing/2014/main" id="{D5DC7250-B3AA-42B8-A732-8B67B646307E}"/>
              </a:ext>
            </a:extLst>
          </p:cNvPr>
          <p:cNvSpPr>
            <a:spLocks noChangeArrowheads="1"/>
          </p:cNvSpPr>
          <p:nvPr/>
        </p:nvSpPr>
        <p:spPr bwMode="auto">
          <a:xfrm>
            <a:off x="3351654" y="5679083"/>
            <a:ext cx="2090538" cy="702245"/>
          </a:xfrm>
          <a:prstGeom prst="flowChartAlternateProcess">
            <a:avLst/>
          </a:prstGeom>
          <a:solidFill>
            <a:schemeClr val="tx1"/>
          </a:solidFill>
          <a:ln w="28575">
            <a:solidFill>
              <a:srgbClr val="FF0000"/>
            </a:solidFill>
            <a:miter lim="800000"/>
            <a:headEnd/>
            <a:tailEnd/>
          </a:ln>
        </p:spPr>
        <p:txBody>
          <a:bodyPr wrap="none" anchor="ctr" anchorCtr="1"/>
          <a:lstStyle/>
          <a:p>
            <a:r>
              <a:rPr lang="en-US" sz="2200" b="1" dirty="0">
                <a:solidFill>
                  <a:schemeClr val="bg1"/>
                </a:solidFill>
              </a:rPr>
              <a:t>Data Analysis</a:t>
            </a:r>
            <a:endParaRPr lang="el-GR" sz="2200" b="1" dirty="0">
              <a:solidFill>
                <a:schemeClr val="bg1"/>
              </a:solidFill>
            </a:endParaRPr>
          </a:p>
        </p:txBody>
      </p:sp>
      <p:sp>
        <p:nvSpPr>
          <p:cNvPr id="21" name="AutoShape 7">
            <a:extLst>
              <a:ext uri="{FF2B5EF4-FFF2-40B4-BE49-F238E27FC236}">
                <a16:creationId xmlns:a16="http://schemas.microsoft.com/office/drawing/2014/main" id="{D9DF099C-DD37-46FF-B8E3-8AE3C46236B1}"/>
              </a:ext>
            </a:extLst>
          </p:cNvPr>
          <p:cNvSpPr>
            <a:spLocks noChangeArrowheads="1"/>
          </p:cNvSpPr>
          <p:nvPr/>
        </p:nvSpPr>
        <p:spPr bwMode="auto">
          <a:xfrm>
            <a:off x="3238940" y="1700808"/>
            <a:ext cx="2340496" cy="775341"/>
          </a:xfrm>
          <a:prstGeom prst="flowChartAlternateProcess">
            <a:avLst/>
          </a:prstGeom>
          <a:solidFill>
            <a:schemeClr val="tx1"/>
          </a:solidFill>
          <a:ln w="28575">
            <a:solidFill>
              <a:srgbClr val="FF0000"/>
            </a:solidFill>
            <a:miter lim="800000"/>
            <a:headEnd/>
            <a:tailEnd/>
          </a:ln>
        </p:spPr>
        <p:txBody>
          <a:bodyPr anchor="ctr" anchorCtr="1"/>
          <a:lstStyle/>
          <a:p>
            <a:pPr algn="ctr"/>
            <a:r>
              <a:rPr lang="en-US" sz="2200" b="1" dirty="0">
                <a:solidFill>
                  <a:schemeClr val="bg1"/>
                </a:solidFill>
              </a:rPr>
              <a:t>Image Reconstruction</a:t>
            </a:r>
            <a:endParaRPr lang="el-GR" sz="2200" b="1" dirty="0">
              <a:solidFill>
                <a:schemeClr val="bg1"/>
              </a:solidFill>
            </a:endParaRPr>
          </a:p>
        </p:txBody>
      </p:sp>
      <p:sp>
        <p:nvSpPr>
          <p:cNvPr id="22" name="AutoShape 8">
            <a:extLst>
              <a:ext uri="{FF2B5EF4-FFF2-40B4-BE49-F238E27FC236}">
                <a16:creationId xmlns:a16="http://schemas.microsoft.com/office/drawing/2014/main" id="{7BEAB23F-F7ED-4388-B66C-91AD82848EC4}"/>
              </a:ext>
            </a:extLst>
          </p:cNvPr>
          <p:cNvSpPr>
            <a:spLocks noChangeArrowheads="1"/>
          </p:cNvSpPr>
          <p:nvPr/>
        </p:nvSpPr>
        <p:spPr bwMode="auto">
          <a:xfrm>
            <a:off x="257615" y="2465983"/>
            <a:ext cx="2291933" cy="775341"/>
          </a:xfrm>
          <a:prstGeom prst="flowChartAlternateProcess">
            <a:avLst/>
          </a:prstGeom>
          <a:solidFill>
            <a:schemeClr val="tx1"/>
          </a:solidFill>
          <a:ln w="28575">
            <a:solidFill>
              <a:srgbClr val="FF0000"/>
            </a:solidFill>
            <a:miter lim="800000"/>
            <a:headEnd/>
            <a:tailEnd/>
          </a:ln>
        </p:spPr>
        <p:txBody>
          <a:bodyPr anchor="ctr" anchorCtr="1"/>
          <a:lstStyle/>
          <a:p>
            <a:pPr algn="ctr"/>
            <a:r>
              <a:rPr lang="en-US" sz="2200" b="1" dirty="0">
                <a:solidFill>
                  <a:schemeClr val="bg1"/>
                </a:solidFill>
              </a:rPr>
              <a:t>Algorithm Testing</a:t>
            </a:r>
            <a:endParaRPr lang="el-GR" sz="2200" b="1" dirty="0">
              <a:solidFill>
                <a:schemeClr val="bg1"/>
              </a:solidFill>
            </a:endParaRPr>
          </a:p>
        </p:txBody>
      </p:sp>
      <p:sp>
        <p:nvSpPr>
          <p:cNvPr id="23" name="Rectangle 9">
            <a:extLst>
              <a:ext uri="{FF2B5EF4-FFF2-40B4-BE49-F238E27FC236}">
                <a16:creationId xmlns:a16="http://schemas.microsoft.com/office/drawing/2014/main" id="{1A2E5AE7-3F96-480C-9D66-68331790E919}"/>
              </a:ext>
            </a:extLst>
          </p:cNvPr>
          <p:cNvSpPr>
            <a:spLocks noChangeArrowheads="1"/>
          </p:cNvSpPr>
          <p:nvPr/>
        </p:nvSpPr>
        <p:spPr bwMode="auto">
          <a:xfrm>
            <a:off x="2480115" y="3743921"/>
            <a:ext cx="3659151" cy="481651"/>
          </a:xfrm>
          <a:prstGeom prst="rect">
            <a:avLst/>
          </a:prstGeom>
          <a:solidFill>
            <a:srgbClr val="FF0000"/>
          </a:solidFill>
          <a:ln w="28575">
            <a:solidFill>
              <a:schemeClr val="tx1"/>
            </a:solidFill>
            <a:miter lim="800000"/>
            <a:headEnd/>
            <a:tailEnd/>
          </a:ln>
        </p:spPr>
        <p:txBody>
          <a:bodyPr wrap="none" lIns="90000" tIns="46800" rIns="90000" bIns="46800" anchor="ctr"/>
          <a:lstStyle/>
          <a:p>
            <a:pPr algn="ctr"/>
            <a:r>
              <a:rPr lang="en-US" sz="2200" b="1" dirty="0"/>
              <a:t>Monte Carlo Simulations</a:t>
            </a:r>
            <a:endParaRPr lang="el-GR" sz="2200" b="1" dirty="0"/>
          </a:p>
        </p:txBody>
      </p:sp>
      <p:cxnSp>
        <p:nvCxnSpPr>
          <p:cNvPr id="24" name="AutoShape 10">
            <a:extLst>
              <a:ext uri="{FF2B5EF4-FFF2-40B4-BE49-F238E27FC236}">
                <a16:creationId xmlns:a16="http://schemas.microsoft.com/office/drawing/2014/main" id="{8EF945CD-9F31-45D4-90A0-662ECBD34DA7}"/>
              </a:ext>
            </a:extLst>
          </p:cNvPr>
          <p:cNvCxnSpPr>
            <a:cxnSpLocks noChangeShapeType="1"/>
            <a:stCxn id="23" idx="0"/>
            <a:endCxn id="21" idx="2"/>
          </p:cNvCxnSpPr>
          <p:nvPr/>
        </p:nvCxnSpPr>
        <p:spPr bwMode="auto">
          <a:xfrm flipV="1">
            <a:off x="4309691" y="2476149"/>
            <a:ext cx="99497" cy="1267772"/>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5" name="AutoShape 11">
            <a:extLst>
              <a:ext uri="{FF2B5EF4-FFF2-40B4-BE49-F238E27FC236}">
                <a16:creationId xmlns:a16="http://schemas.microsoft.com/office/drawing/2014/main" id="{F6696E06-E1AE-485B-9A3B-142E7FFF5221}"/>
              </a:ext>
            </a:extLst>
          </p:cNvPr>
          <p:cNvCxnSpPr>
            <a:cxnSpLocks noChangeShapeType="1"/>
            <a:stCxn id="23" idx="2"/>
            <a:endCxn id="19" idx="3"/>
          </p:cNvCxnSpPr>
          <p:nvPr/>
        </p:nvCxnSpPr>
        <p:spPr bwMode="auto">
          <a:xfrm flipH="1">
            <a:off x="2573579" y="4225572"/>
            <a:ext cx="1736112" cy="815622"/>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6" name="AutoShape 12">
            <a:extLst>
              <a:ext uri="{FF2B5EF4-FFF2-40B4-BE49-F238E27FC236}">
                <a16:creationId xmlns:a16="http://schemas.microsoft.com/office/drawing/2014/main" id="{2B92F95C-036A-4944-9777-4B3F8496B566}"/>
              </a:ext>
            </a:extLst>
          </p:cNvPr>
          <p:cNvCxnSpPr>
            <a:cxnSpLocks noChangeShapeType="1"/>
            <a:stCxn id="23" idx="2"/>
            <a:endCxn id="20" idx="0"/>
          </p:cNvCxnSpPr>
          <p:nvPr/>
        </p:nvCxnSpPr>
        <p:spPr bwMode="auto">
          <a:xfrm>
            <a:off x="4309691" y="4225572"/>
            <a:ext cx="87232" cy="1453511"/>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7" name="AutoShape 13">
            <a:extLst>
              <a:ext uri="{FF2B5EF4-FFF2-40B4-BE49-F238E27FC236}">
                <a16:creationId xmlns:a16="http://schemas.microsoft.com/office/drawing/2014/main" id="{32903E43-0F90-4411-91A4-3D39AA51051E}"/>
              </a:ext>
            </a:extLst>
          </p:cNvPr>
          <p:cNvCxnSpPr>
            <a:cxnSpLocks noChangeShapeType="1"/>
            <a:stCxn id="23" idx="2"/>
            <a:endCxn id="17" idx="1"/>
          </p:cNvCxnSpPr>
          <p:nvPr/>
        </p:nvCxnSpPr>
        <p:spPr bwMode="auto">
          <a:xfrm>
            <a:off x="4309691" y="4225572"/>
            <a:ext cx="1861362" cy="852822"/>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8" name="AutoShape 14">
            <a:extLst>
              <a:ext uri="{FF2B5EF4-FFF2-40B4-BE49-F238E27FC236}">
                <a16:creationId xmlns:a16="http://schemas.microsoft.com/office/drawing/2014/main" id="{EB50EAE4-E5DB-4CEF-852B-348AD2B8A3E2}"/>
              </a:ext>
            </a:extLst>
          </p:cNvPr>
          <p:cNvCxnSpPr>
            <a:cxnSpLocks noChangeShapeType="1"/>
            <a:stCxn id="23" idx="0"/>
            <a:endCxn id="18" idx="1"/>
          </p:cNvCxnSpPr>
          <p:nvPr/>
        </p:nvCxnSpPr>
        <p:spPr bwMode="auto">
          <a:xfrm flipV="1">
            <a:off x="4309691" y="2836156"/>
            <a:ext cx="1861363" cy="907765"/>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29" name="AutoShape 15">
            <a:extLst>
              <a:ext uri="{FF2B5EF4-FFF2-40B4-BE49-F238E27FC236}">
                <a16:creationId xmlns:a16="http://schemas.microsoft.com/office/drawing/2014/main" id="{ED97B71A-3FA7-4769-9599-5BF989C798A4}"/>
              </a:ext>
            </a:extLst>
          </p:cNvPr>
          <p:cNvCxnSpPr>
            <a:cxnSpLocks noChangeShapeType="1"/>
            <a:stCxn id="23" idx="0"/>
            <a:endCxn id="22" idx="3"/>
          </p:cNvCxnSpPr>
          <p:nvPr/>
        </p:nvCxnSpPr>
        <p:spPr bwMode="auto">
          <a:xfrm flipH="1" flipV="1">
            <a:off x="2549548" y="2853654"/>
            <a:ext cx="1760143" cy="890267"/>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5011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GATE: What Can We Do?</a:t>
            </a:r>
          </a:p>
        </p:txBody>
      </p:sp>
      <p:sp>
        <p:nvSpPr>
          <p:cNvPr id="30" name="Content Placeholder 2">
            <a:extLst>
              <a:ext uri="{FF2B5EF4-FFF2-40B4-BE49-F238E27FC236}">
                <a16:creationId xmlns:a16="http://schemas.microsoft.com/office/drawing/2014/main" id="{60D1009B-C279-4EA9-AC88-129CB20B0752}"/>
              </a:ext>
            </a:extLst>
          </p:cNvPr>
          <p:cNvSpPr txBox="1">
            <a:spLocks/>
          </p:cNvSpPr>
          <p:nvPr/>
        </p:nvSpPr>
        <p:spPr>
          <a:xfrm>
            <a:off x="179512" y="1420175"/>
            <a:ext cx="8784976" cy="5227091"/>
          </a:xfrm>
          <a:prstGeom prst="rect">
            <a:avLst/>
          </a:prstGeom>
        </p:spPr>
        <p:txBody>
          <a:bodyPr>
            <a:noAutofit/>
          </a:bodyPr>
          <a:lstStyle/>
          <a:p>
            <a:pPr algn="just" defTabSz="455519" hangingPunct="0">
              <a:lnSpc>
                <a:spcPct val="93000"/>
              </a:lnSpc>
              <a:buClr>
                <a:srgbClr val="000000"/>
              </a:buClr>
              <a:buSzPct val="100000"/>
              <a:defRPr/>
            </a:pPr>
            <a:r>
              <a:rPr lang="en-US" sz="2200" b="1" kern="0" dirty="0">
                <a:ea typeface="WenQuanYi Zen Hei" charset="0"/>
                <a:cs typeface="Arial" panose="020B0604020202020204" pitchFamily="34" charset="0"/>
              </a:rPr>
              <a:t>Simulate realistic exams (MC in clinical practice)</a:t>
            </a:r>
          </a:p>
          <a:p>
            <a:pPr algn="just" defTabSz="455519" hangingPunct="0">
              <a:lnSpc>
                <a:spcPct val="93000"/>
              </a:lnSpc>
              <a:buClr>
                <a:srgbClr val="000000"/>
              </a:buClr>
              <a:buSzPct val="100000"/>
              <a:defRPr/>
            </a:pPr>
            <a:endParaRPr lang="en-US" sz="2200" b="1" kern="0" dirty="0">
              <a:ea typeface="WenQuanYi Zen Hei" charset="0"/>
              <a:cs typeface="Arial" panose="020B0604020202020204" pitchFamily="34" charset="0"/>
            </a:endParaRPr>
          </a:p>
          <a:p>
            <a:pPr algn="just" defTabSz="455519" hangingPunct="0">
              <a:lnSpc>
                <a:spcPct val="93000"/>
              </a:lnSpc>
              <a:buClr>
                <a:srgbClr val="000000"/>
              </a:buClr>
              <a:buSzPct val="100000"/>
              <a:defRPr/>
            </a:pPr>
            <a:endParaRPr lang="en-US" sz="2200" b="1" kern="0" dirty="0">
              <a:ea typeface="WenQuanYi Zen Hei" charset="0"/>
              <a:cs typeface="Arial" panose="020B0604020202020204" pitchFamily="34" charset="0"/>
            </a:endParaRPr>
          </a:p>
          <a:p>
            <a:pPr algn="just" defTabSz="455519" hangingPunct="0">
              <a:lnSpc>
                <a:spcPct val="93000"/>
              </a:lnSpc>
              <a:buClr>
                <a:srgbClr val="000000"/>
              </a:buClr>
              <a:buSzPct val="100000"/>
              <a:defRPr/>
            </a:pPr>
            <a:endParaRPr lang="en-US" sz="2200" b="1" kern="0" dirty="0">
              <a:ea typeface="WenQuanYi Zen Hei" charset="0"/>
              <a:cs typeface="Arial" panose="020B0604020202020204" pitchFamily="34" charset="0"/>
            </a:endParaRPr>
          </a:p>
          <a:p>
            <a:pPr algn="just" defTabSz="455519" hangingPunct="0">
              <a:lnSpc>
                <a:spcPct val="93000"/>
              </a:lnSpc>
              <a:buClr>
                <a:srgbClr val="000000"/>
              </a:buClr>
              <a:buSzPct val="100000"/>
              <a:defRPr/>
            </a:pPr>
            <a:endParaRPr lang="en-US" sz="2200" b="1" kern="0" dirty="0">
              <a:ea typeface="WenQuanYi Zen Hei" charset="0"/>
              <a:cs typeface="Arial" panose="020B0604020202020204" pitchFamily="34" charset="0"/>
            </a:endParaRPr>
          </a:p>
          <a:p>
            <a:pPr algn="just" defTabSz="455519" hangingPunct="0">
              <a:lnSpc>
                <a:spcPct val="93000"/>
              </a:lnSpc>
              <a:buClr>
                <a:srgbClr val="000000"/>
              </a:buClr>
              <a:buSzPct val="100000"/>
              <a:defRPr/>
            </a:pPr>
            <a:endParaRPr lang="en-US" sz="2200" b="1" kern="0" dirty="0">
              <a:ea typeface="WenQuanYi Zen Hei" charset="0"/>
              <a:cs typeface="Arial" panose="020B0604020202020204" pitchFamily="34" charset="0"/>
            </a:endParaRPr>
          </a:p>
          <a:p>
            <a:pPr algn="just" defTabSz="455519" hangingPunct="0">
              <a:lnSpc>
                <a:spcPct val="93000"/>
              </a:lnSpc>
              <a:buClr>
                <a:srgbClr val="000000"/>
              </a:buClr>
              <a:buSzPct val="100000"/>
              <a:defRPr/>
            </a:pPr>
            <a:endParaRPr lang="en-US" sz="2200" b="1" kern="0" dirty="0">
              <a:ea typeface="WenQuanYi Zen Hei" charset="0"/>
              <a:cs typeface="Arial" panose="020B0604020202020204" pitchFamily="34" charset="0"/>
            </a:endParaRPr>
          </a:p>
          <a:p>
            <a:pPr algn="ctr" defTabSz="455519" hangingPunct="0">
              <a:lnSpc>
                <a:spcPct val="93000"/>
              </a:lnSpc>
              <a:buClr>
                <a:srgbClr val="000000"/>
              </a:buClr>
              <a:buSzPct val="100000"/>
              <a:defRPr/>
            </a:pPr>
            <a:endParaRPr lang="en-US" sz="2200" b="1" kern="0" dirty="0">
              <a:ea typeface="WenQuanYi Zen Hei" charset="0"/>
              <a:cs typeface="Arial" panose="020B0604020202020204" pitchFamily="34" charset="0"/>
            </a:endParaRPr>
          </a:p>
          <a:p>
            <a:pPr algn="ctr" defTabSz="455519" hangingPunct="0">
              <a:lnSpc>
                <a:spcPct val="93000"/>
              </a:lnSpc>
              <a:buClr>
                <a:srgbClr val="000000"/>
              </a:buClr>
              <a:buSzPct val="100000"/>
              <a:defRPr/>
            </a:pPr>
            <a:r>
              <a:rPr lang="en-US" sz="2200" b="1" kern="0" dirty="0">
                <a:ea typeface="WenQuanYi Zen Hei" charset="0"/>
                <a:cs typeface="Arial" panose="020B0604020202020204" pitchFamily="34" charset="0"/>
              </a:rPr>
              <a:t>Use MC to optimize:</a:t>
            </a:r>
          </a:p>
          <a:p>
            <a:pPr algn="just" defTabSz="455519" hangingPunct="0">
              <a:lnSpc>
                <a:spcPct val="93000"/>
              </a:lnSpc>
              <a:buClr>
                <a:srgbClr val="FF0000"/>
              </a:buClr>
              <a:buSzPct val="100000"/>
              <a:buFont typeface="Wingdings" panose="05000000000000000000" pitchFamily="2" charset="2"/>
              <a:buChar char="Ø"/>
              <a:defRPr/>
            </a:pPr>
            <a:r>
              <a:rPr lang="en-US" sz="2000" kern="0" dirty="0">
                <a:ea typeface="WenQuanYi Zen Hei" charset="0"/>
                <a:cs typeface="Arial" panose="020B0604020202020204" pitchFamily="34" charset="0"/>
              </a:rPr>
              <a:t>Acquisition protocol (injected dose, acquisition time, dedicated for each patient)</a:t>
            </a:r>
          </a:p>
          <a:p>
            <a:pPr algn="just" defTabSz="455519" hangingPunct="0">
              <a:lnSpc>
                <a:spcPct val="93000"/>
              </a:lnSpc>
              <a:buClr>
                <a:srgbClr val="FF0000"/>
              </a:buClr>
              <a:buSzPct val="100000"/>
              <a:buFont typeface="Wingdings" panose="05000000000000000000" pitchFamily="2" charset="2"/>
              <a:buChar char="Ø"/>
              <a:defRPr/>
            </a:pPr>
            <a:r>
              <a:rPr lang="en-US" sz="2000" kern="0" dirty="0">
                <a:ea typeface="WenQuanYi Zen Hei" charset="0"/>
                <a:cs typeface="Arial" panose="020B0604020202020204" pitchFamily="34" charset="0"/>
              </a:rPr>
              <a:t>Algorithms for data corrections and reconstruction</a:t>
            </a:r>
          </a:p>
          <a:p>
            <a:pPr algn="just" defTabSz="455519" hangingPunct="0">
              <a:lnSpc>
                <a:spcPct val="93000"/>
              </a:lnSpc>
              <a:buClr>
                <a:srgbClr val="FF0000"/>
              </a:buClr>
              <a:buSzPct val="100000"/>
              <a:buFont typeface="Wingdings" panose="05000000000000000000" pitchFamily="2" charset="2"/>
              <a:buChar char="Ø"/>
              <a:defRPr/>
            </a:pPr>
            <a:r>
              <a:rPr lang="en-US" sz="2000" kern="0" dirty="0">
                <a:ea typeface="WenQuanYi Zen Hei" charset="0"/>
                <a:cs typeface="Arial" panose="020B0604020202020204" pitchFamily="34" charset="0"/>
              </a:rPr>
              <a:t>Quantitative analysis</a:t>
            </a:r>
          </a:p>
          <a:p>
            <a:pPr algn="just" defTabSz="455519" hangingPunct="0">
              <a:lnSpc>
                <a:spcPct val="93000"/>
              </a:lnSpc>
              <a:buClr>
                <a:srgbClr val="FF0000"/>
              </a:buClr>
              <a:buSzPct val="100000"/>
              <a:buFont typeface="Wingdings" panose="05000000000000000000" pitchFamily="2" charset="2"/>
              <a:buChar char="Ø"/>
              <a:defRPr/>
            </a:pPr>
            <a:r>
              <a:rPr lang="en-US" sz="2000" kern="0" dirty="0">
                <a:ea typeface="WenQuanYi Zen Hei" charset="0"/>
                <a:cs typeface="Arial" panose="020B0604020202020204" pitchFamily="34" charset="0"/>
              </a:rPr>
              <a:t>Dosimetry studies</a:t>
            </a:r>
          </a:p>
          <a:p>
            <a:pPr algn="just" defTabSz="455519" hangingPunct="0">
              <a:lnSpc>
                <a:spcPct val="93000"/>
              </a:lnSpc>
              <a:buClr>
                <a:srgbClr val="FF6600"/>
              </a:buClr>
              <a:buSzPct val="100000"/>
              <a:buFont typeface="Wingdings" panose="05000000000000000000" pitchFamily="2" charset="2"/>
              <a:buChar char="Ø"/>
              <a:defRPr/>
            </a:pPr>
            <a:endParaRPr lang="en-US" sz="2200" b="1" kern="0" dirty="0">
              <a:ea typeface="WenQuanYi Zen Hei" charset="0"/>
              <a:cs typeface="Arial" panose="020B0604020202020204" pitchFamily="34" charset="0"/>
            </a:endParaRPr>
          </a:p>
          <a:p>
            <a:pPr algn="just" defTabSz="455519" hangingPunct="0">
              <a:lnSpc>
                <a:spcPct val="93000"/>
              </a:lnSpc>
              <a:buClr>
                <a:srgbClr val="FF6600"/>
              </a:buClr>
              <a:buSzPct val="100000"/>
              <a:defRPr/>
            </a:pPr>
            <a:r>
              <a:rPr lang="en-US" sz="2200" b="1" kern="0" dirty="0">
                <a:ea typeface="WenQuanYi Zen Hei" charset="0"/>
                <a:cs typeface="Arial" panose="020B0604020202020204" pitchFamily="34" charset="0"/>
              </a:rPr>
              <a:t>We need something more than simple phantoms !!!</a:t>
            </a:r>
            <a:endParaRPr lang="en-US" sz="2200" b="1" kern="0" dirty="0">
              <a:latin typeface="Arial" panose="020B0604020202020204" pitchFamily="34" charset="0"/>
              <a:cs typeface="Arial" panose="020B0604020202020204" pitchFamily="34" charset="0"/>
            </a:endParaRPr>
          </a:p>
        </p:txBody>
      </p:sp>
      <p:pic>
        <p:nvPicPr>
          <p:cNvPr id="31" name="Picture 2" descr="temoin_FDGA">
            <a:extLst>
              <a:ext uri="{FF2B5EF4-FFF2-40B4-BE49-F238E27FC236}">
                <a16:creationId xmlns:a16="http://schemas.microsoft.com/office/drawing/2014/main" id="{4567BADA-48AC-4B22-93B7-DCAEFB95E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76" t="2837" r="10481" b="5211"/>
          <a:stretch>
            <a:fillRect/>
          </a:stretch>
        </p:blipFill>
        <p:spPr bwMode="auto">
          <a:xfrm>
            <a:off x="1418753" y="2271256"/>
            <a:ext cx="1260852" cy="152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h3181_8230_DOPA_dyn_3D">
            <a:extLst>
              <a:ext uri="{FF2B5EF4-FFF2-40B4-BE49-F238E27FC236}">
                <a16:creationId xmlns:a16="http://schemas.microsoft.com/office/drawing/2014/main" id="{452792B0-61FF-4F6D-896C-58A347BC8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678" t="9923" r="13663" b="14972"/>
          <a:stretch>
            <a:fillRect/>
          </a:stretch>
        </p:blipFill>
        <p:spPr bwMode="auto">
          <a:xfrm>
            <a:off x="3831483" y="2271256"/>
            <a:ext cx="1242535" cy="152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10">
            <a:extLst>
              <a:ext uri="{FF2B5EF4-FFF2-40B4-BE49-F238E27FC236}">
                <a16:creationId xmlns:a16="http://schemas.microsoft.com/office/drawing/2014/main" id="{B354DF72-CA9F-4561-81EF-FE9A8B89B65C}"/>
              </a:ext>
            </a:extLst>
          </p:cNvPr>
          <p:cNvSpPr>
            <a:spLocks noChangeArrowheads="1"/>
          </p:cNvSpPr>
          <p:nvPr/>
        </p:nvSpPr>
        <p:spPr bwMode="auto">
          <a:xfrm rot="18512155">
            <a:off x="661997" y="2282486"/>
            <a:ext cx="18375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GB" b="1" i="1" dirty="0">
                <a:solidFill>
                  <a:srgbClr val="FF0000"/>
                </a:solidFill>
                <a:cs typeface="Arial" panose="020B0604020202020204" pitchFamily="34" charset="0"/>
              </a:rPr>
              <a:t>Metabolic imaging</a:t>
            </a:r>
            <a:endParaRPr lang="fr-FR" b="1" i="1" dirty="0">
              <a:solidFill>
                <a:srgbClr val="FF0000"/>
              </a:solidFill>
              <a:cs typeface="Arial" panose="020B0604020202020204" pitchFamily="34" charset="0"/>
            </a:endParaRPr>
          </a:p>
        </p:txBody>
      </p:sp>
      <p:sp>
        <p:nvSpPr>
          <p:cNvPr id="34" name="Rectangle 11">
            <a:extLst>
              <a:ext uri="{FF2B5EF4-FFF2-40B4-BE49-F238E27FC236}">
                <a16:creationId xmlns:a16="http://schemas.microsoft.com/office/drawing/2014/main" id="{E44AA455-8B51-40EB-96E6-299960D6D136}"/>
              </a:ext>
            </a:extLst>
          </p:cNvPr>
          <p:cNvSpPr>
            <a:spLocks noChangeArrowheads="1"/>
          </p:cNvSpPr>
          <p:nvPr/>
        </p:nvSpPr>
        <p:spPr bwMode="auto">
          <a:xfrm rot="18204345">
            <a:off x="3026422" y="2304984"/>
            <a:ext cx="17840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GB" b="1" i="1" dirty="0">
                <a:solidFill>
                  <a:srgbClr val="FF0000"/>
                </a:solidFill>
                <a:cs typeface="Arial" panose="020B0604020202020204" pitchFamily="34" charset="0"/>
              </a:rPr>
              <a:t>Receptor imaging</a:t>
            </a:r>
            <a:endParaRPr lang="fr-FR" b="1" i="1" dirty="0">
              <a:solidFill>
                <a:srgbClr val="FF0000"/>
              </a:solidFill>
              <a:cs typeface="Arial" panose="020B0604020202020204" pitchFamily="34" charset="0"/>
            </a:endParaRPr>
          </a:p>
        </p:txBody>
      </p:sp>
      <p:pic>
        <p:nvPicPr>
          <p:cNvPr id="35" name="Picture 12">
            <a:extLst>
              <a:ext uri="{FF2B5EF4-FFF2-40B4-BE49-F238E27FC236}">
                <a16:creationId xmlns:a16="http://schemas.microsoft.com/office/drawing/2014/main" id="{FAE0BB07-AB29-4AA7-8BA9-CD5E1DE80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07" t="2414" r="2156" b="4774"/>
          <a:stretch>
            <a:fillRect/>
          </a:stretch>
        </p:blipFill>
        <p:spPr bwMode="auto">
          <a:xfrm>
            <a:off x="6593133" y="2132857"/>
            <a:ext cx="831410" cy="180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6" name="Rectangle 13">
            <a:extLst>
              <a:ext uri="{FF2B5EF4-FFF2-40B4-BE49-F238E27FC236}">
                <a16:creationId xmlns:a16="http://schemas.microsoft.com/office/drawing/2014/main" id="{7A700F52-C756-4896-B319-AA729DDA974B}"/>
              </a:ext>
            </a:extLst>
          </p:cNvPr>
          <p:cNvSpPr>
            <a:spLocks noChangeArrowheads="1"/>
          </p:cNvSpPr>
          <p:nvPr/>
        </p:nvSpPr>
        <p:spPr bwMode="auto">
          <a:xfrm rot="18204345">
            <a:off x="5627318" y="2540648"/>
            <a:ext cx="1593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GB" b="1" i="1" dirty="0">
                <a:solidFill>
                  <a:srgbClr val="FF0000"/>
                </a:solidFill>
                <a:cs typeface="Arial" panose="020B0604020202020204" pitchFamily="34" charset="0"/>
              </a:rPr>
              <a:t>Oncology</a:t>
            </a:r>
            <a:endParaRPr lang="fr-FR" b="1" i="1" dirty="0">
              <a:solidFill>
                <a:srgbClr val="FF0000"/>
              </a:solidFill>
              <a:cs typeface="Arial" panose="020B0604020202020204" pitchFamily="34" charset="0"/>
            </a:endParaRPr>
          </a:p>
        </p:txBody>
      </p:sp>
    </p:spTree>
    <p:extLst>
      <p:ext uri="{BB962C8B-B14F-4D97-AF65-F5344CB8AC3E}">
        <p14:creationId xmlns:p14="http://schemas.microsoft.com/office/powerpoint/2010/main" val="99466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8" end="8"/>
                                            </p:txEl>
                                          </p:spTgt>
                                        </p:tgtEl>
                                        <p:attrNameLst>
                                          <p:attrName>style.visibility</p:attrName>
                                        </p:attrNameLst>
                                      </p:cBhvr>
                                      <p:to>
                                        <p:strVal val="visible"/>
                                      </p:to>
                                    </p:set>
                                    <p:animEffect transition="in" filter="fade">
                                      <p:cBhvr>
                                        <p:cTn id="7" dur="500"/>
                                        <p:tgtEl>
                                          <p:spTgt spid="30">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
                                            <p:txEl>
                                              <p:pRg st="9" end="9"/>
                                            </p:txEl>
                                          </p:spTgt>
                                        </p:tgtEl>
                                        <p:attrNameLst>
                                          <p:attrName>style.visibility</p:attrName>
                                        </p:attrNameLst>
                                      </p:cBhvr>
                                      <p:to>
                                        <p:strVal val="visible"/>
                                      </p:to>
                                    </p:set>
                                    <p:animEffect transition="in" filter="fade">
                                      <p:cBhvr>
                                        <p:cTn id="10" dur="500"/>
                                        <p:tgtEl>
                                          <p:spTgt spid="30">
                                            <p:txEl>
                                              <p:pRg st="9" end="9"/>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xEl>
                                              <p:pRg st="10" end="10"/>
                                            </p:txEl>
                                          </p:spTgt>
                                        </p:tgtEl>
                                        <p:attrNameLst>
                                          <p:attrName>style.visibility</p:attrName>
                                        </p:attrNameLst>
                                      </p:cBhvr>
                                      <p:to>
                                        <p:strVal val="visible"/>
                                      </p:to>
                                    </p:set>
                                    <p:animEffect transition="in" filter="fade">
                                      <p:cBhvr>
                                        <p:cTn id="13" dur="500"/>
                                        <p:tgtEl>
                                          <p:spTgt spid="30">
                                            <p:txEl>
                                              <p:pRg st="10" end="1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xEl>
                                              <p:pRg st="11" end="11"/>
                                            </p:txEl>
                                          </p:spTgt>
                                        </p:tgtEl>
                                        <p:attrNameLst>
                                          <p:attrName>style.visibility</p:attrName>
                                        </p:attrNameLst>
                                      </p:cBhvr>
                                      <p:to>
                                        <p:strVal val="visible"/>
                                      </p:to>
                                    </p:set>
                                    <p:animEffect transition="in" filter="fade">
                                      <p:cBhvr>
                                        <p:cTn id="16" dur="500"/>
                                        <p:tgtEl>
                                          <p:spTgt spid="30">
                                            <p:txEl>
                                              <p:pRg st="11" end="1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xEl>
                                              <p:pRg st="12" end="12"/>
                                            </p:txEl>
                                          </p:spTgt>
                                        </p:tgtEl>
                                        <p:attrNameLst>
                                          <p:attrName>style.visibility</p:attrName>
                                        </p:attrNameLst>
                                      </p:cBhvr>
                                      <p:to>
                                        <p:strVal val="visible"/>
                                      </p:to>
                                    </p:set>
                                    <p:animEffect transition="in" filter="fade">
                                      <p:cBhvr>
                                        <p:cTn id="19" dur="500"/>
                                        <p:tgtEl>
                                          <p:spTgt spid="30">
                                            <p:txEl>
                                              <p:pRg st="12" end="1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
                                            <p:txEl>
                                              <p:pRg st="14" end="14"/>
                                            </p:txEl>
                                          </p:spTgt>
                                        </p:tgtEl>
                                        <p:attrNameLst>
                                          <p:attrName>style.visibility</p:attrName>
                                        </p:attrNameLst>
                                      </p:cBhvr>
                                      <p:to>
                                        <p:strVal val="visible"/>
                                      </p:to>
                                    </p:set>
                                    <p:animEffect transition="in" filter="fade">
                                      <p:cBhvr>
                                        <p:cTn id="24" dur="500"/>
                                        <p:tgtEl>
                                          <p:spTgt spid="3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Overview</a:t>
            </a:r>
            <a:endParaRPr lang="en-US" sz="2600" b="0" strike="noStrike" spc="-1" dirty="0">
              <a:solidFill>
                <a:srgbClr val="000000"/>
              </a:solidFill>
              <a:uFill>
                <a:solidFill>
                  <a:srgbClr val="FFFFFF"/>
                </a:solidFill>
              </a:uFill>
              <a:latin typeface="+mj-lt"/>
            </a:endParaRPr>
          </a:p>
        </p:txBody>
      </p:sp>
      <p:sp>
        <p:nvSpPr>
          <p:cNvPr id="192" name="CustomShape 2"/>
          <p:cNvSpPr/>
          <p:nvPr/>
        </p:nvSpPr>
        <p:spPr>
          <a:xfrm>
            <a:off x="283256" y="1988840"/>
            <a:ext cx="8640848" cy="33124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buClr>
                <a:srgbClr val="FF0000"/>
              </a:buClr>
              <a:buSzPct val="100000"/>
              <a:buFont typeface="Wingdings" panose="05000000000000000000" pitchFamily="2" charset="2"/>
              <a:buChar char="Ø"/>
            </a:pPr>
            <a:r>
              <a:rPr lang="en-US" altLang="en-US" b="1" dirty="0">
                <a:solidFill>
                  <a:schemeClr val="bg1">
                    <a:lumMod val="85000"/>
                  </a:schemeClr>
                </a:solidFill>
              </a:rPr>
              <a:t> Radiation Physics &amp; Monte Carlo simulations</a:t>
            </a:r>
          </a:p>
          <a:p>
            <a:pPr>
              <a:buClr>
                <a:srgbClr val="FF0000"/>
              </a:buClr>
              <a:buSzPct val="100000"/>
              <a:buFont typeface="Wingdings" panose="05000000000000000000" pitchFamily="2" charset="2"/>
              <a:buChar char="Ø"/>
            </a:pPr>
            <a:endParaRPr lang="en-US" altLang="en-US" b="1" dirty="0"/>
          </a:p>
          <a:p>
            <a:pPr>
              <a:buClr>
                <a:srgbClr val="FF0000"/>
              </a:buClr>
              <a:buSzPct val="100000"/>
              <a:buFont typeface="Wingdings" panose="05000000000000000000" pitchFamily="2" charset="2"/>
              <a:buChar char="Ø"/>
            </a:pPr>
            <a:r>
              <a:rPr lang="en-US" altLang="en-US" b="1" dirty="0">
                <a:solidFill>
                  <a:schemeClr val="bg1">
                    <a:lumMod val="85000"/>
                  </a:schemeClr>
                </a:solidFill>
              </a:rPr>
              <a:t> GATE simulation toolkit</a:t>
            </a:r>
          </a:p>
          <a:p>
            <a:pPr>
              <a:buClr>
                <a:srgbClr val="FF0000"/>
              </a:buClr>
              <a:buSzPct val="100000"/>
              <a:buFont typeface="Wingdings" panose="05000000000000000000" pitchFamily="2" charset="2"/>
              <a:buChar char="Ø"/>
            </a:pPr>
            <a:endParaRPr lang="en-US" altLang="en-US" b="1" dirty="0"/>
          </a:p>
          <a:p>
            <a:pPr>
              <a:buClr>
                <a:srgbClr val="FF0000"/>
              </a:buClr>
              <a:buSzPct val="100000"/>
              <a:buFont typeface="Wingdings" panose="05000000000000000000" pitchFamily="2" charset="2"/>
              <a:buChar char="Ø"/>
            </a:pPr>
            <a:r>
              <a:rPr lang="en-US" altLang="en-US" b="1" dirty="0">
                <a:solidFill>
                  <a:schemeClr val="bg1">
                    <a:lumMod val="85000"/>
                  </a:schemeClr>
                </a:solidFill>
              </a:rPr>
              <a:t> </a:t>
            </a:r>
            <a:r>
              <a:rPr lang="en-US" altLang="en-US" b="1" dirty="0"/>
              <a:t>Evolution of Computational Phantoms </a:t>
            </a:r>
          </a:p>
          <a:p>
            <a:pPr>
              <a:buClr>
                <a:srgbClr val="FF0000"/>
              </a:buClr>
              <a:buSzPct val="100000"/>
              <a:buFont typeface="Wingdings" panose="05000000000000000000" pitchFamily="2" charset="2"/>
              <a:buChar char="Ø"/>
            </a:pPr>
            <a:endParaRPr lang="en-US" altLang="en-US" b="1" dirty="0">
              <a:solidFill>
                <a:schemeClr val="bg1">
                  <a:lumMod val="85000"/>
                </a:schemeClr>
              </a:solidFill>
            </a:endParaRPr>
          </a:p>
          <a:p>
            <a:pPr>
              <a:buClr>
                <a:srgbClr val="FF0000"/>
              </a:buClr>
              <a:buSzPct val="100000"/>
              <a:buFont typeface="Wingdings" panose="05000000000000000000" pitchFamily="2" charset="2"/>
              <a:buChar char="Ø"/>
            </a:pPr>
            <a:r>
              <a:rPr lang="en-US" altLang="en-US" b="1" dirty="0">
                <a:solidFill>
                  <a:schemeClr val="bg1">
                    <a:lumMod val="85000"/>
                  </a:schemeClr>
                </a:solidFill>
              </a:rPr>
              <a:t> Anthropomorphic Phantoms</a:t>
            </a:r>
          </a:p>
          <a:p>
            <a:pPr>
              <a:buClr>
                <a:srgbClr val="FF0000"/>
              </a:buClr>
              <a:buSzPct val="100000"/>
              <a:buFont typeface="Wingdings" panose="05000000000000000000" pitchFamily="2" charset="2"/>
              <a:buChar char="Ø"/>
            </a:pPr>
            <a:endParaRPr lang="en-US" altLang="en-US" b="1" dirty="0">
              <a:solidFill>
                <a:schemeClr val="bg1">
                  <a:lumMod val="85000"/>
                </a:schemeClr>
              </a:solidFill>
            </a:endParaRPr>
          </a:p>
          <a:p>
            <a:pPr>
              <a:buClr>
                <a:srgbClr val="FF0000"/>
              </a:buClr>
              <a:buSzPct val="100000"/>
              <a:buFont typeface="Wingdings" panose="05000000000000000000" pitchFamily="2" charset="2"/>
              <a:buChar char="Ø"/>
            </a:pPr>
            <a:r>
              <a:rPr lang="en-US" altLang="en-US" b="1" dirty="0">
                <a:solidFill>
                  <a:schemeClr val="bg1">
                    <a:lumMod val="85000"/>
                  </a:schemeClr>
                </a:solidFill>
              </a:rPr>
              <a:t> Examples / Applications</a:t>
            </a:r>
          </a:p>
        </p:txBody>
      </p:sp>
    </p:spTree>
    <p:extLst>
      <p:ext uri="{BB962C8B-B14F-4D97-AF65-F5344CB8AC3E}">
        <p14:creationId xmlns:p14="http://schemas.microsoft.com/office/powerpoint/2010/main" val="257883275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Evolution… Stylized Phantoms 1960s-2000s</a:t>
            </a:r>
          </a:p>
        </p:txBody>
      </p:sp>
      <p:sp>
        <p:nvSpPr>
          <p:cNvPr id="30" name="Content Placeholder 2">
            <a:extLst>
              <a:ext uri="{FF2B5EF4-FFF2-40B4-BE49-F238E27FC236}">
                <a16:creationId xmlns:a16="http://schemas.microsoft.com/office/drawing/2014/main" id="{60D1009B-C279-4EA9-AC88-129CB20B0752}"/>
              </a:ext>
            </a:extLst>
          </p:cNvPr>
          <p:cNvSpPr txBox="1">
            <a:spLocks/>
          </p:cNvSpPr>
          <p:nvPr/>
        </p:nvSpPr>
        <p:spPr>
          <a:xfrm>
            <a:off x="179512" y="1420175"/>
            <a:ext cx="8784976" cy="5227091"/>
          </a:xfrm>
          <a:prstGeom prst="rect">
            <a:avLst/>
          </a:prstGeom>
        </p:spPr>
        <p:txBody>
          <a:bodyPr>
            <a:noAutofit/>
          </a:bodyPr>
          <a:lstStyle/>
          <a:p>
            <a:pPr algn="just" defTabSz="455519" hangingPunct="0">
              <a:lnSpc>
                <a:spcPct val="93000"/>
              </a:lnSpc>
              <a:buClr>
                <a:srgbClr val="FF0000"/>
              </a:buClr>
              <a:buSzPct val="100000"/>
              <a:defRPr/>
            </a:pPr>
            <a:r>
              <a:rPr lang="en-US" sz="2000" kern="0" dirty="0">
                <a:ea typeface="WenQuanYi Zen Hei" charset="0"/>
                <a:cs typeface="Arial" panose="020B0604020202020204" pitchFamily="34" charset="0"/>
              </a:rPr>
              <a:t>1st attempt at developing a computational anthropomorphic phantom were reported by Fisher and Snyder at ORNL (1960s).</a:t>
            </a:r>
          </a:p>
          <a:p>
            <a:pPr algn="just" defTabSz="455519" hangingPunct="0">
              <a:lnSpc>
                <a:spcPct val="93000"/>
              </a:lnSpc>
              <a:buClr>
                <a:srgbClr val="FF0000"/>
              </a:buClr>
              <a:buSzPct val="100000"/>
              <a:buFont typeface="Wingdings" panose="05000000000000000000" pitchFamily="2" charset="2"/>
              <a:buChar char="Ø"/>
              <a:defRPr/>
            </a:pPr>
            <a:endParaRPr lang="en-US" sz="2000" kern="0" dirty="0">
              <a:ea typeface="WenQuanYi Zen Hei" charset="0"/>
              <a:cs typeface="Arial" panose="020B0604020202020204" pitchFamily="34" charset="0"/>
            </a:endParaRPr>
          </a:p>
          <a:p>
            <a:pPr lvl="1" algn="just" defTabSz="455519" hangingPunct="0">
              <a:lnSpc>
                <a:spcPct val="93000"/>
              </a:lnSpc>
              <a:buClr>
                <a:srgbClr val="FF0000"/>
              </a:buClr>
              <a:buSzPct val="100000"/>
              <a:buFont typeface="Wingdings" panose="05000000000000000000" pitchFamily="2" charset="2"/>
              <a:buChar char="Ø"/>
              <a:defRPr/>
            </a:pPr>
            <a:r>
              <a:rPr lang="en-US" sz="2000" kern="0" dirty="0">
                <a:ea typeface="WenQuanYi Zen Hei" charset="0"/>
                <a:cs typeface="Arial" panose="020B0604020202020204" pitchFamily="34" charset="0"/>
              </a:rPr>
              <a:t> </a:t>
            </a:r>
            <a:r>
              <a:rPr lang="en-US" sz="2000" b="1" kern="0" dirty="0">
                <a:ea typeface="WenQuanYi Zen Hei" charset="0"/>
                <a:cs typeface="Arial" panose="020B0604020202020204" pitchFamily="34" charset="0"/>
              </a:rPr>
              <a:t>Adult phantom</a:t>
            </a:r>
            <a:r>
              <a:rPr lang="en-US" sz="2000" kern="0" dirty="0">
                <a:ea typeface="WenQuanYi Zen Hei" charset="0"/>
                <a:cs typeface="Arial" panose="020B0604020202020204" pitchFamily="34" charset="0"/>
              </a:rPr>
              <a:t>: shapes (elliptical cylinder, cones, spheres </a:t>
            </a:r>
            <a:r>
              <a:rPr lang="en-US" sz="2000" kern="0" dirty="0" err="1">
                <a:ea typeface="WenQuanYi Zen Hei" charset="0"/>
                <a:cs typeface="Arial" panose="020B0604020202020204" pitchFamily="34" charset="0"/>
              </a:rPr>
              <a:t>etc</a:t>
            </a:r>
            <a:r>
              <a:rPr lang="en-US" sz="2000" kern="0" dirty="0">
                <a:ea typeface="WenQuanYi Zen Hei" charset="0"/>
                <a:cs typeface="Arial" panose="020B0604020202020204" pitchFamily="34" charset="0"/>
              </a:rPr>
              <a:t>)</a:t>
            </a:r>
          </a:p>
          <a:p>
            <a:pPr lvl="1" algn="just" defTabSz="455519" hangingPunct="0">
              <a:lnSpc>
                <a:spcPct val="93000"/>
              </a:lnSpc>
              <a:buClr>
                <a:srgbClr val="FF0000"/>
              </a:buClr>
              <a:buSzPct val="100000"/>
              <a:buFont typeface="Wingdings" panose="05000000000000000000" pitchFamily="2" charset="2"/>
              <a:buChar char="Ø"/>
              <a:defRPr/>
            </a:pPr>
            <a:r>
              <a:rPr lang="en-US" sz="2000" kern="0" dirty="0">
                <a:ea typeface="WenQuanYi Zen Hei" charset="0"/>
                <a:cs typeface="Arial" panose="020B0604020202020204" pitchFamily="34" charset="0"/>
              </a:rPr>
              <a:t> </a:t>
            </a:r>
            <a:r>
              <a:rPr lang="en-US" sz="2000" b="1" kern="0" dirty="0">
                <a:ea typeface="WenQuanYi Zen Hei" charset="0"/>
                <a:cs typeface="Arial" panose="020B0604020202020204" pitchFamily="34" charset="0"/>
              </a:rPr>
              <a:t>Children phantoms</a:t>
            </a:r>
            <a:r>
              <a:rPr lang="en-US" sz="2000" kern="0" dirty="0">
                <a:ea typeface="WenQuanYi Zen Hei" charset="0"/>
                <a:cs typeface="Arial" panose="020B0604020202020204" pitchFamily="34" charset="0"/>
              </a:rPr>
              <a:t>: scaled-down versions of the adult</a:t>
            </a:r>
          </a:p>
          <a:p>
            <a:pPr lvl="1" algn="just" defTabSz="455519" hangingPunct="0">
              <a:lnSpc>
                <a:spcPct val="93000"/>
              </a:lnSpc>
              <a:buClr>
                <a:srgbClr val="FF0000"/>
              </a:buClr>
              <a:buSzPct val="100000"/>
              <a:buFont typeface="Wingdings" panose="05000000000000000000" pitchFamily="2" charset="2"/>
              <a:buChar char="Ø"/>
              <a:defRPr/>
            </a:pPr>
            <a:r>
              <a:rPr lang="en-US" sz="2000" kern="0" dirty="0">
                <a:ea typeface="WenQuanYi Zen Hei" charset="0"/>
                <a:cs typeface="Arial" panose="020B0604020202020204" pitchFamily="34" charset="0"/>
              </a:rPr>
              <a:t> </a:t>
            </a:r>
            <a:r>
              <a:rPr lang="en-US" sz="2000" b="1" kern="0" dirty="0">
                <a:ea typeface="WenQuanYi Zen Hei" charset="0"/>
                <a:cs typeface="Arial" panose="020B0604020202020204" pitchFamily="34" charset="0"/>
              </a:rPr>
              <a:t>Pregnant</a:t>
            </a:r>
            <a:r>
              <a:rPr lang="en-US" sz="2000" kern="0" dirty="0">
                <a:ea typeface="WenQuanYi Zen Hei" charset="0"/>
                <a:cs typeface="Arial" panose="020B0604020202020204" pitchFamily="34" charset="0"/>
              </a:rPr>
              <a:t> </a:t>
            </a:r>
          </a:p>
          <a:p>
            <a:pPr algn="just" defTabSz="455519" hangingPunct="0">
              <a:lnSpc>
                <a:spcPct val="93000"/>
              </a:lnSpc>
              <a:buClr>
                <a:srgbClr val="FF0000"/>
              </a:buClr>
              <a:buSzPct val="100000"/>
              <a:defRPr/>
            </a:pPr>
            <a:endParaRPr lang="en-US" sz="2000" kern="0" dirty="0">
              <a:ea typeface="WenQuanYi Zen Hei" charset="0"/>
              <a:cs typeface="Arial" panose="020B0604020202020204" pitchFamily="34" charset="0"/>
            </a:endParaRPr>
          </a:p>
          <a:p>
            <a:pPr algn="just" defTabSz="455519" hangingPunct="0">
              <a:lnSpc>
                <a:spcPct val="93000"/>
              </a:lnSpc>
              <a:buClr>
                <a:srgbClr val="FF0000"/>
              </a:buClr>
              <a:buSzPct val="100000"/>
              <a:defRPr/>
            </a:pPr>
            <a:r>
              <a:rPr lang="en-US" sz="2000" kern="0" dirty="0">
                <a:ea typeface="WenQuanYi Zen Hei" charset="0"/>
                <a:cs typeface="Arial" panose="020B0604020202020204" pitchFamily="34" charset="0"/>
              </a:rPr>
              <a:t>Since 1960s over than 130 phantoms have been reported</a:t>
            </a:r>
          </a:p>
          <a:p>
            <a:pPr algn="just" defTabSz="455519" hangingPunct="0">
              <a:lnSpc>
                <a:spcPct val="93000"/>
              </a:lnSpc>
              <a:buClr>
                <a:srgbClr val="FF0000"/>
              </a:buClr>
              <a:buSzPct val="100000"/>
              <a:defRPr/>
            </a:pPr>
            <a:r>
              <a:rPr lang="en-US" sz="2000" kern="0" dirty="0">
                <a:ea typeface="WenQuanYi Zen Hei" charset="0"/>
                <a:cs typeface="Arial" panose="020B0604020202020204" pitchFamily="34" charset="0"/>
              </a:rPr>
              <a:t>Large list of stylized phantoms were continuously extended</a:t>
            </a:r>
          </a:p>
          <a:p>
            <a:pPr algn="just" defTabSz="455519" hangingPunct="0">
              <a:lnSpc>
                <a:spcPct val="93000"/>
              </a:lnSpc>
              <a:buClr>
                <a:srgbClr val="FF0000"/>
              </a:buClr>
              <a:buSzPct val="100000"/>
              <a:buFont typeface="Wingdings" panose="05000000000000000000" pitchFamily="2" charset="2"/>
              <a:buChar char="Ø"/>
              <a:defRPr/>
            </a:pPr>
            <a:endParaRPr lang="en-US" sz="2000" kern="0" dirty="0">
              <a:ea typeface="WenQuanYi Zen Hei" charset="0"/>
              <a:cs typeface="Arial" panose="020B0604020202020204" pitchFamily="34" charset="0"/>
            </a:endParaRPr>
          </a:p>
          <a:p>
            <a:pPr algn="just" defTabSz="455519" hangingPunct="0">
              <a:lnSpc>
                <a:spcPct val="93000"/>
              </a:lnSpc>
              <a:buClr>
                <a:srgbClr val="FF6600"/>
              </a:buClr>
              <a:buSzPct val="100000"/>
              <a:defRPr/>
            </a:pPr>
            <a:endParaRPr lang="en-US" sz="2200" b="1" kern="0" dirty="0">
              <a:ea typeface="WenQuanYi Zen Hei" charset="0"/>
              <a:cs typeface="Arial" panose="020B0604020202020204" pitchFamily="34" charset="0"/>
            </a:endParaRPr>
          </a:p>
        </p:txBody>
      </p:sp>
      <p:pic>
        <p:nvPicPr>
          <p:cNvPr id="14" name="Picture 8">
            <a:extLst>
              <a:ext uri="{FF2B5EF4-FFF2-40B4-BE49-F238E27FC236}">
                <a16:creationId xmlns:a16="http://schemas.microsoft.com/office/drawing/2014/main" id="{77977B74-FB26-4A0A-8EE2-82AB7A88D1F3}"/>
              </a:ext>
            </a:extLst>
          </p:cNvPr>
          <p:cNvPicPr>
            <a:picLocks noChangeAspect="1"/>
          </p:cNvPicPr>
          <p:nvPr/>
        </p:nvPicPr>
        <p:blipFill>
          <a:blip r:embed="rId3"/>
          <a:stretch>
            <a:fillRect/>
          </a:stretch>
        </p:blipFill>
        <p:spPr>
          <a:xfrm>
            <a:off x="899592" y="4239270"/>
            <a:ext cx="2057400" cy="2552700"/>
          </a:xfrm>
          <a:prstGeom prst="rect">
            <a:avLst/>
          </a:prstGeom>
        </p:spPr>
      </p:pic>
      <p:pic>
        <p:nvPicPr>
          <p:cNvPr id="15" name="Picture 9">
            <a:extLst>
              <a:ext uri="{FF2B5EF4-FFF2-40B4-BE49-F238E27FC236}">
                <a16:creationId xmlns:a16="http://schemas.microsoft.com/office/drawing/2014/main" id="{4F63E9ED-A4B8-4164-AD8C-FC66311D8409}"/>
              </a:ext>
            </a:extLst>
          </p:cNvPr>
          <p:cNvPicPr>
            <a:picLocks noChangeAspect="1"/>
          </p:cNvPicPr>
          <p:nvPr/>
        </p:nvPicPr>
        <p:blipFill>
          <a:blip r:embed="rId4"/>
          <a:stretch>
            <a:fillRect/>
          </a:stretch>
        </p:blipFill>
        <p:spPr>
          <a:xfrm>
            <a:off x="3781864" y="4221088"/>
            <a:ext cx="4858762" cy="2552700"/>
          </a:xfrm>
          <a:prstGeom prst="rect">
            <a:avLst/>
          </a:prstGeom>
        </p:spPr>
      </p:pic>
    </p:spTree>
    <p:extLst>
      <p:ext uri="{BB962C8B-B14F-4D97-AF65-F5344CB8AC3E}">
        <p14:creationId xmlns:p14="http://schemas.microsoft.com/office/powerpoint/2010/main" val="235550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2" end="2"/>
                                            </p:txEl>
                                          </p:spTgt>
                                        </p:tgtEl>
                                        <p:attrNameLst>
                                          <p:attrName>style.visibility</p:attrName>
                                        </p:attrNameLst>
                                      </p:cBhvr>
                                      <p:to>
                                        <p:strVal val="visible"/>
                                      </p:to>
                                    </p:set>
                                    <p:animEffect transition="in" filter="fade">
                                      <p:cBhvr>
                                        <p:cTn id="7" dur="500"/>
                                        <p:tgtEl>
                                          <p:spTgt spid="30">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xEl>
                                              <p:pRg st="3" end="3"/>
                                            </p:txEl>
                                          </p:spTgt>
                                        </p:tgtEl>
                                        <p:attrNameLst>
                                          <p:attrName>style.visibility</p:attrName>
                                        </p:attrNameLst>
                                      </p:cBhvr>
                                      <p:to>
                                        <p:strVal val="visible"/>
                                      </p:to>
                                    </p:set>
                                    <p:animEffect transition="in" filter="fade">
                                      <p:cBhvr>
                                        <p:cTn id="15" dur="500"/>
                                        <p:tgtEl>
                                          <p:spTgt spid="30">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xEl>
                                              <p:pRg st="4" end="4"/>
                                            </p:txEl>
                                          </p:spTgt>
                                        </p:tgtEl>
                                        <p:attrNameLst>
                                          <p:attrName>style.visibility</p:attrName>
                                        </p:attrNameLst>
                                      </p:cBhvr>
                                      <p:to>
                                        <p:strVal val="visible"/>
                                      </p:to>
                                    </p:set>
                                    <p:animEffect transition="in" filter="fade">
                                      <p:cBhvr>
                                        <p:cTn id="18" dur="500"/>
                                        <p:tgtEl>
                                          <p:spTgt spid="30">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
                                            <p:txEl>
                                              <p:pRg st="6" end="6"/>
                                            </p:txEl>
                                          </p:spTgt>
                                        </p:tgtEl>
                                        <p:attrNameLst>
                                          <p:attrName>style.visibility</p:attrName>
                                        </p:attrNameLst>
                                      </p:cBhvr>
                                      <p:to>
                                        <p:strVal val="visible"/>
                                      </p:to>
                                    </p:set>
                                    <p:animEffect transition="in" filter="fade">
                                      <p:cBhvr>
                                        <p:cTn id="26" dur="500"/>
                                        <p:tgtEl>
                                          <p:spTgt spid="30">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xEl>
                                              <p:pRg st="7" end="7"/>
                                            </p:txEl>
                                          </p:spTgt>
                                        </p:tgtEl>
                                        <p:attrNameLst>
                                          <p:attrName>style.visibility</p:attrName>
                                        </p:attrNameLst>
                                      </p:cBhvr>
                                      <p:to>
                                        <p:strVal val="visible"/>
                                      </p:to>
                                    </p:set>
                                    <p:animEffect transition="in" filter="fade">
                                      <p:cBhvr>
                                        <p:cTn id="29" dur="500"/>
                                        <p:tgtEl>
                                          <p:spTgt spid="3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Evolution… Stylized Phantoms 1960s-2000s</a:t>
            </a:r>
          </a:p>
        </p:txBody>
      </p:sp>
      <p:sp>
        <p:nvSpPr>
          <p:cNvPr id="30" name="Content Placeholder 2">
            <a:extLst>
              <a:ext uri="{FF2B5EF4-FFF2-40B4-BE49-F238E27FC236}">
                <a16:creationId xmlns:a16="http://schemas.microsoft.com/office/drawing/2014/main" id="{60D1009B-C279-4EA9-AC88-129CB20B0752}"/>
              </a:ext>
            </a:extLst>
          </p:cNvPr>
          <p:cNvSpPr txBox="1">
            <a:spLocks/>
          </p:cNvSpPr>
          <p:nvPr/>
        </p:nvSpPr>
        <p:spPr>
          <a:xfrm>
            <a:off x="179512" y="1420175"/>
            <a:ext cx="8784976" cy="5227091"/>
          </a:xfrm>
          <a:prstGeom prst="rect">
            <a:avLst/>
          </a:prstGeom>
        </p:spPr>
        <p:txBody>
          <a:bodyPr>
            <a:noAutofit/>
          </a:bodyPr>
          <a:lstStyle/>
          <a:p>
            <a:pPr algn="just" defTabSz="455519" hangingPunct="0">
              <a:lnSpc>
                <a:spcPct val="93000"/>
              </a:lnSpc>
              <a:buClr>
                <a:srgbClr val="FF0000"/>
              </a:buClr>
              <a:buSzPct val="100000"/>
              <a:defRPr/>
            </a:pPr>
            <a:r>
              <a:rPr lang="en-US" sz="2000" b="1" kern="0" dirty="0">
                <a:ea typeface="WenQuanYi Zen Hei" charset="0"/>
                <a:cs typeface="Arial" panose="020B0604020202020204" pitchFamily="34" charset="0"/>
              </a:rPr>
              <a:t>1st heterogeneous phantom</a:t>
            </a:r>
            <a:r>
              <a:rPr lang="en-US" sz="2000" kern="0" dirty="0">
                <a:ea typeface="WenQuanYi Zen Hei" charset="0"/>
                <a:cs typeface="Arial" panose="020B0604020202020204" pitchFamily="34" charset="0"/>
              </a:rPr>
              <a:t>: 1969  by Snyder (MIRD-5 Phantom) </a:t>
            </a:r>
          </a:p>
          <a:p>
            <a:pPr algn="just" defTabSz="455519" hangingPunct="0">
              <a:lnSpc>
                <a:spcPct val="93000"/>
              </a:lnSpc>
              <a:buClr>
                <a:srgbClr val="FF0000"/>
              </a:buClr>
              <a:buSzPct val="100000"/>
              <a:defRPr/>
            </a:pPr>
            <a:endParaRPr lang="en-US" sz="2000" kern="0" dirty="0">
              <a:ea typeface="WenQuanYi Zen Hei" charset="0"/>
              <a:cs typeface="Arial" panose="020B0604020202020204" pitchFamily="34" charset="0"/>
            </a:endParaRPr>
          </a:p>
          <a:p>
            <a:pPr algn="just" defTabSz="455519" hangingPunct="0">
              <a:lnSpc>
                <a:spcPct val="93000"/>
              </a:lnSpc>
              <a:buClr>
                <a:srgbClr val="FF0000"/>
              </a:buClr>
              <a:buSzPct val="100000"/>
              <a:defRPr/>
            </a:pPr>
            <a:endParaRPr lang="en-US" sz="2000" kern="0" dirty="0">
              <a:ea typeface="WenQuanYi Zen Hei" charset="0"/>
              <a:cs typeface="Arial" panose="020B0604020202020204" pitchFamily="34" charset="0"/>
            </a:endParaRPr>
          </a:p>
          <a:p>
            <a:pPr algn="just" defTabSz="455519" hangingPunct="0">
              <a:lnSpc>
                <a:spcPct val="93000"/>
              </a:lnSpc>
              <a:buClr>
                <a:srgbClr val="FF0000"/>
              </a:buClr>
              <a:buSzPct val="100000"/>
              <a:defRPr/>
            </a:pPr>
            <a:r>
              <a:rPr lang="en-US" sz="2000" kern="0" dirty="0">
                <a:ea typeface="WenQuanYi Zen Hei" charset="0"/>
                <a:cs typeface="Arial" panose="020B0604020202020204" pitchFamily="34" charset="0"/>
              </a:rPr>
              <a:t>The MIRD-5 phantom was composed of:</a:t>
            </a:r>
          </a:p>
          <a:p>
            <a:pPr algn="just" defTabSz="455519" hangingPunct="0">
              <a:lnSpc>
                <a:spcPct val="93000"/>
              </a:lnSpc>
              <a:buClr>
                <a:srgbClr val="FF0000"/>
              </a:buClr>
              <a:buSzPct val="100000"/>
              <a:defRPr/>
            </a:pPr>
            <a:r>
              <a:rPr lang="en-US" sz="2000" kern="0" dirty="0">
                <a:ea typeface="WenQuanYi Zen Hei" charset="0"/>
                <a:cs typeface="Arial" panose="020B0604020202020204" pitchFamily="34" charset="0"/>
              </a:rPr>
              <a:t>skeleton, lungs and remainder soft tissue</a:t>
            </a:r>
          </a:p>
          <a:p>
            <a:pPr algn="just" defTabSz="455519" hangingPunct="0">
              <a:lnSpc>
                <a:spcPct val="93000"/>
              </a:lnSpc>
              <a:buClr>
                <a:srgbClr val="FF0000"/>
              </a:buClr>
              <a:buSzPct val="100000"/>
              <a:defRPr/>
            </a:pPr>
            <a:endParaRPr lang="en-US" sz="2000" kern="0" dirty="0">
              <a:ea typeface="WenQuanYi Zen Hei" charset="0"/>
              <a:cs typeface="Arial" panose="020B0604020202020204" pitchFamily="34" charset="0"/>
            </a:endParaRPr>
          </a:p>
          <a:p>
            <a:pPr algn="just" defTabSz="455519" hangingPunct="0">
              <a:lnSpc>
                <a:spcPct val="93000"/>
              </a:lnSpc>
              <a:buClr>
                <a:srgbClr val="FF0000"/>
              </a:buClr>
              <a:buSzPct val="100000"/>
              <a:defRPr/>
            </a:pPr>
            <a:r>
              <a:rPr lang="en-US" sz="2000" kern="0" dirty="0">
                <a:ea typeface="WenQuanYi Zen Hei" charset="0"/>
                <a:cs typeface="Arial" panose="020B0604020202020204" pitchFamily="34" charset="0"/>
              </a:rPr>
              <a:t>Representation of the ICRP Reference-man:</a:t>
            </a:r>
          </a:p>
          <a:p>
            <a:pPr algn="just" defTabSz="455519" hangingPunct="0">
              <a:lnSpc>
                <a:spcPct val="93000"/>
              </a:lnSpc>
              <a:buClr>
                <a:srgbClr val="FF0000"/>
              </a:buClr>
              <a:buSzPct val="100000"/>
              <a:defRPr/>
            </a:pPr>
            <a:r>
              <a:rPr lang="en-US" sz="2000" kern="0" dirty="0">
                <a:ea typeface="WenQuanYi Zen Hei" charset="0"/>
                <a:cs typeface="Arial" panose="020B0604020202020204" pitchFamily="34" charset="0"/>
              </a:rPr>
              <a:t>Healthy adult Caucasian male 20-30 y old, 70 kg</a:t>
            </a:r>
          </a:p>
          <a:p>
            <a:pPr algn="just" defTabSz="455519" hangingPunct="0">
              <a:lnSpc>
                <a:spcPct val="93000"/>
              </a:lnSpc>
              <a:buClr>
                <a:srgbClr val="FF0000"/>
              </a:buClr>
              <a:buSzPct val="100000"/>
              <a:defRPr/>
            </a:pPr>
            <a:endParaRPr lang="en-US" sz="2000" kern="0" dirty="0">
              <a:ea typeface="WenQuanYi Zen Hei" charset="0"/>
              <a:cs typeface="Arial" panose="020B0604020202020204" pitchFamily="34" charset="0"/>
            </a:endParaRPr>
          </a:p>
          <a:p>
            <a:pPr algn="just" defTabSz="455519" hangingPunct="0">
              <a:lnSpc>
                <a:spcPct val="93000"/>
              </a:lnSpc>
              <a:buClr>
                <a:srgbClr val="FF0000"/>
              </a:buClr>
              <a:buSzPct val="100000"/>
              <a:defRPr/>
            </a:pPr>
            <a:r>
              <a:rPr lang="en-US" sz="2000" kern="0" dirty="0">
                <a:ea typeface="WenQuanYi Zen Hei" charset="0"/>
                <a:cs typeface="Arial" panose="020B0604020202020204" pitchFamily="34" charset="0"/>
              </a:rPr>
              <a:t>1978: Improvement of the phantom with &gt;20 organs</a:t>
            </a:r>
          </a:p>
          <a:p>
            <a:pPr algn="just" defTabSz="455519" hangingPunct="0">
              <a:lnSpc>
                <a:spcPct val="93000"/>
              </a:lnSpc>
              <a:buClr>
                <a:srgbClr val="FF6600"/>
              </a:buClr>
              <a:buSzPct val="100000"/>
              <a:defRPr/>
            </a:pPr>
            <a:endParaRPr lang="en-US" sz="2200" b="1" kern="0" dirty="0">
              <a:ea typeface="WenQuanYi Zen Hei" charset="0"/>
              <a:cs typeface="Arial" panose="020B0604020202020204" pitchFamily="34" charset="0"/>
            </a:endParaRPr>
          </a:p>
        </p:txBody>
      </p:sp>
      <p:pic>
        <p:nvPicPr>
          <p:cNvPr id="10" name="Picture 7" descr="arsene_3d">
            <a:extLst>
              <a:ext uri="{FF2B5EF4-FFF2-40B4-BE49-F238E27FC236}">
                <a16:creationId xmlns:a16="http://schemas.microsoft.com/office/drawing/2014/main" id="{A25B752C-A309-45B0-8100-5B11F21FD9C6}"/>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372200" y="1958069"/>
            <a:ext cx="2151484" cy="4288675"/>
          </a:xfrm>
          <a:prstGeom prst="rect">
            <a:avLst/>
          </a:prstGeom>
          <a:noFill/>
          <a:ln w="9525">
            <a:noFill/>
            <a:miter lim="800000"/>
            <a:headEnd/>
            <a:tailEnd/>
          </a:ln>
        </p:spPr>
      </p:pic>
    </p:spTree>
    <p:extLst>
      <p:ext uri="{BB962C8B-B14F-4D97-AF65-F5344CB8AC3E}">
        <p14:creationId xmlns:p14="http://schemas.microsoft.com/office/powerpoint/2010/main" val="2613312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Evolution… Voxel Phantoms 1980s-2000s</a:t>
            </a:r>
          </a:p>
        </p:txBody>
      </p:sp>
      <p:sp>
        <p:nvSpPr>
          <p:cNvPr id="30" name="Content Placeholder 2">
            <a:extLst>
              <a:ext uri="{FF2B5EF4-FFF2-40B4-BE49-F238E27FC236}">
                <a16:creationId xmlns:a16="http://schemas.microsoft.com/office/drawing/2014/main" id="{60D1009B-C279-4EA9-AC88-129CB20B0752}"/>
              </a:ext>
            </a:extLst>
          </p:cNvPr>
          <p:cNvSpPr txBox="1">
            <a:spLocks/>
          </p:cNvSpPr>
          <p:nvPr/>
        </p:nvSpPr>
        <p:spPr>
          <a:xfrm>
            <a:off x="179512" y="1420175"/>
            <a:ext cx="8784976" cy="5227091"/>
          </a:xfrm>
          <a:prstGeom prst="rect">
            <a:avLst/>
          </a:prstGeom>
        </p:spPr>
        <p:txBody>
          <a:bodyPr>
            <a:noAutofit/>
          </a:bodyPr>
          <a:lstStyle/>
          <a:p>
            <a:pPr algn="just" defTabSz="455519" hangingPunct="0">
              <a:lnSpc>
                <a:spcPct val="93000"/>
              </a:lnSpc>
              <a:buClr>
                <a:srgbClr val="FF0000"/>
              </a:buClr>
              <a:buSzPct val="100000"/>
              <a:defRPr/>
            </a:pPr>
            <a:r>
              <a:rPr lang="en-US" sz="2400" kern="0" dirty="0">
                <a:ea typeface="WenQuanYi Zen Hei" charset="0"/>
                <a:cs typeface="Arial" panose="020B0604020202020204" pitchFamily="34" charset="0"/>
              </a:rPr>
              <a:t>Development of anatomically realistic models:</a:t>
            </a:r>
          </a:p>
          <a:p>
            <a:pPr algn="just" defTabSz="455519" hangingPunct="0">
              <a:lnSpc>
                <a:spcPct val="93000"/>
              </a:lnSpc>
              <a:buClr>
                <a:srgbClr val="FF0000"/>
              </a:buClr>
              <a:buSzPct val="100000"/>
              <a:defRPr/>
            </a:pPr>
            <a:endParaRPr lang="en-US" sz="2400" kern="0" dirty="0">
              <a:ea typeface="WenQuanYi Zen Hei" charset="0"/>
              <a:cs typeface="Arial" panose="020B0604020202020204" pitchFamily="34" charset="0"/>
            </a:endParaRPr>
          </a:p>
          <a:p>
            <a:pPr marL="342900" indent="-342900" algn="just" defTabSz="455519" hangingPunct="0">
              <a:lnSpc>
                <a:spcPct val="93000"/>
              </a:lnSpc>
              <a:buClr>
                <a:srgbClr val="FF0000"/>
              </a:buClr>
              <a:buSzPct val="100000"/>
              <a:buFont typeface="Wingdings" panose="05000000000000000000" pitchFamily="2" charset="2"/>
              <a:buChar char="Ø"/>
              <a:defRPr/>
            </a:pPr>
            <a:r>
              <a:rPr lang="en-US" sz="2400" kern="0" dirty="0">
                <a:ea typeface="WenQuanYi Zen Hei" charset="0"/>
                <a:cs typeface="Arial" panose="020B0604020202020204" pitchFamily="34" charset="0"/>
              </a:rPr>
              <a:t>Powerful computers</a:t>
            </a:r>
          </a:p>
          <a:p>
            <a:pPr marL="342900" indent="-342900" algn="just" defTabSz="455519" hangingPunct="0">
              <a:lnSpc>
                <a:spcPct val="93000"/>
              </a:lnSpc>
              <a:buClr>
                <a:srgbClr val="FF0000"/>
              </a:buClr>
              <a:buSzPct val="100000"/>
              <a:buFont typeface="Wingdings" panose="05000000000000000000" pitchFamily="2" charset="2"/>
              <a:buChar char="Ø"/>
              <a:defRPr/>
            </a:pPr>
            <a:r>
              <a:rPr lang="en-US" sz="2400" kern="0" dirty="0">
                <a:ea typeface="WenQuanYi Zen Hei" charset="0"/>
                <a:cs typeface="Arial" panose="020B0604020202020204" pitchFamily="34" charset="0"/>
              </a:rPr>
              <a:t>Tomographic imaging technologies</a:t>
            </a:r>
          </a:p>
          <a:p>
            <a:pPr marL="342900" indent="-342900" algn="just" defTabSz="455519" hangingPunct="0">
              <a:lnSpc>
                <a:spcPct val="93000"/>
              </a:lnSpc>
              <a:buClr>
                <a:srgbClr val="FF0000"/>
              </a:buClr>
              <a:buSzPct val="100000"/>
              <a:buFont typeface="Wingdings" panose="05000000000000000000" pitchFamily="2" charset="2"/>
              <a:buChar char="Ø"/>
              <a:defRPr/>
            </a:pPr>
            <a:r>
              <a:rPr lang="en-US" sz="2400" kern="0" dirty="0">
                <a:ea typeface="WenQuanYi Zen Hei" charset="0"/>
                <a:cs typeface="Arial" panose="020B0604020202020204" pitchFamily="34" charset="0"/>
              </a:rPr>
              <a:t>Ability of visualization the internal structures in 3D</a:t>
            </a:r>
          </a:p>
          <a:p>
            <a:pPr marL="342900" indent="-342900" algn="just" defTabSz="455519" hangingPunct="0">
              <a:lnSpc>
                <a:spcPct val="93000"/>
              </a:lnSpc>
              <a:buClr>
                <a:srgbClr val="FF0000"/>
              </a:buClr>
              <a:buSzPct val="100000"/>
              <a:buFont typeface="Wingdings" panose="05000000000000000000" pitchFamily="2" charset="2"/>
              <a:buChar char="Ø"/>
              <a:defRPr/>
            </a:pPr>
            <a:r>
              <a:rPr lang="en-US" sz="2400" kern="0" dirty="0">
                <a:ea typeface="WenQuanYi Zen Hei" charset="0"/>
                <a:cs typeface="Arial" panose="020B0604020202020204" pitchFamily="34" charset="0"/>
              </a:rPr>
              <a:t>Storing in digital formats</a:t>
            </a:r>
          </a:p>
          <a:p>
            <a:pPr algn="just" defTabSz="455519" hangingPunct="0">
              <a:lnSpc>
                <a:spcPct val="93000"/>
              </a:lnSpc>
              <a:buClr>
                <a:srgbClr val="FF0000"/>
              </a:buClr>
              <a:buSzPct val="100000"/>
              <a:defRPr/>
            </a:pPr>
            <a:endParaRPr lang="en-US" sz="2400" kern="0" dirty="0">
              <a:ea typeface="WenQuanYi Zen Hei" charset="0"/>
              <a:cs typeface="Arial" panose="020B0604020202020204" pitchFamily="34" charset="0"/>
            </a:endParaRPr>
          </a:p>
          <a:p>
            <a:pPr algn="just" defTabSz="455519" hangingPunct="0">
              <a:lnSpc>
                <a:spcPct val="93000"/>
              </a:lnSpc>
              <a:buClr>
                <a:srgbClr val="FF0000"/>
              </a:buClr>
              <a:buSzPct val="100000"/>
              <a:defRPr/>
            </a:pPr>
            <a:r>
              <a:rPr lang="en-US" sz="2400" kern="0" dirty="0">
                <a:ea typeface="WenQuanYi Zen Hei" charset="0"/>
                <a:cs typeface="Arial" panose="020B0604020202020204" pitchFamily="34" charset="0"/>
              </a:rPr>
              <a:t>Till 2010, a list of 74 anthropomorphic phantoms was reported*</a:t>
            </a:r>
          </a:p>
          <a:p>
            <a:pPr algn="just" defTabSz="455519" hangingPunct="0">
              <a:lnSpc>
                <a:spcPct val="93000"/>
              </a:lnSpc>
              <a:buClr>
                <a:srgbClr val="FF0000"/>
              </a:buClr>
              <a:buSzPct val="100000"/>
              <a:defRPr/>
            </a:pPr>
            <a:endParaRPr lang="en-US" sz="2400" kern="0" dirty="0">
              <a:ea typeface="WenQuanYi Zen Hei" charset="0"/>
              <a:cs typeface="Arial" panose="020B0604020202020204" pitchFamily="34" charset="0"/>
            </a:endParaRPr>
          </a:p>
          <a:p>
            <a:pPr algn="just" defTabSz="455519" hangingPunct="0">
              <a:lnSpc>
                <a:spcPct val="93000"/>
              </a:lnSpc>
              <a:buClr>
                <a:srgbClr val="FF0000"/>
              </a:buClr>
              <a:buSzPct val="100000"/>
              <a:defRPr/>
            </a:pPr>
            <a:r>
              <a:rPr lang="en-US" sz="2400" kern="0" dirty="0">
                <a:ea typeface="WenQuanYi Zen Hei" charset="0"/>
                <a:cs typeface="Arial" panose="020B0604020202020204" pitchFamily="34" charset="0"/>
              </a:rPr>
              <a:t>There is always the </a:t>
            </a:r>
            <a:r>
              <a:rPr lang="en-US" sz="2400" b="1" kern="0" dirty="0">
                <a:ea typeface="WenQuanYi Zen Hei" charset="0"/>
                <a:cs typeface="Arial" panose="020B0604020202020204" pitchFamily="34" charset="0"/>
              </a:rPr>
              <a:t>NEED</a:t>
            </a:r>
            <a:r>
              <a:rPr lang="en-US" sz="2400" kern="0" dirty="0">
                <a:ea typeface="WenQuanYi Zen Hei" charset="0"/>
                <a:cs typeface="Arial" panose="020B0604020202020204" pitchFamily="34" charset="0"/>
              </a:rPr>
              <a:t> for a </a:t>
            </a:r>
            <a:r>
              <a:rPr lang="en-US" sz="2400" b="1" kern="0" dirty="0">
                <a:ea typeface="WenQuanYi Zen Hei" charset="0"/>
                <a:cs typeface="Arial" panose="020B0604020202020204" pitchFamily="34" charset="0"/>
              </a:rPr>
              <a:t>REFERENCE MODEL</a:t>
            </a:r>
            <a:r>
              <a:rPr lang="en-US" sz="2400" kern="0" dirty="0">
                <a:ea typeface="WenQuanYi Zen Hei" charset="0"/>
                <a:cs typeface="Arial" panose="020B0604020202020204" pitchFamily="34" charset="0"/>
              </a:rPr>
              <a:t>.</a:t>
            </a:r>
          </a:p>
          <a:p>
            <a:pPr algn="just" defTabSz="455519" hangingPunct="0">
              <a:lnSpc>
                <a:spcPct val="93000"/>
              </a:lnSpc>
              <a:buClr>
                <a:srgbClr val="FF0000"/>
              </a:buClr>
              <a:buSzPct val="100000"/>
              <a:defRPr/>
            </a:pPr>
            <a:endParaRPr lang="en-US" sz="2400" kern="0" dirty="0">
              <a:ea typeface="WenQuanYi Zen Hei" charset="0"/>
              <a:cs typeface="Arial" panose="020B0604020202020204" pitchFamily="34" charset="0"/>
            </a:endParaRPr>
          </a:p>
          <a:p>
            <a:pPr algn="just" defTabSz="455519" hangingPunct="0">
              <a:lnSpc>
                <a:spcPct val="93000"/>
              </a:lnSpc>
              <a:buClr>
                <a:srgbClr val="FF0000"/>
              </a:buClr>
              <a:buSzPct val="100000"/>
              <a:defRPr/>
            </a:pPr>
            <a:endParaRPr lang="en-US" sz="2400" kern="0" dirty="0">
              <a:ea typeface="WenQuanYi Zen Hei" charset="0"/>
              <a:cs typeface="Arial" panose="020B0604020202020204" pitchFamily="34" charset="0"/>
            </a:endParaRPr>
          </a:p>
          <a:p>
            <a:pPr algn="just" defTabSz="455519" hangingPunct="0">
              <a:lnSpc>
                <a:spcPct val="93000"/>
              </a:lnSpc>
              <a:buClr>
                <a:srgbClr val="FF0000"/>
              </a:buClr>
              <a:buSzPct val="100000"/>
              <a:defRPr/>
            </a:pPr>
            <a:endParaRPr lang="en-US" sz="2400" kern="0" dirty="0">
              <a:ea typeface="WenQuanYi Zen Hei" charset="0"/>
              <a:cs typeface="Arial" panose="020B0604020202020204" pitchFamily="34" charset="0"/>
            </a:endParaRPr>
          </a:p>
          <a:p>
            <a:pPr algn="just" defTabSz="455519" hangingPunct="0">
              <a:lnSpc>
                <a:spcPct val="93000"/>
              </a:lnSpc>
              <a:buClr>
                <a:srgbClr val="FF0000"/>
              </a:buClr>
              <a:buSzPct val="100000"/>
              <a:defRPr/>
            </a:pPr>
            <a:endParaRPr lang="en-US" sz="2400" kern="0" dirty="0">
              <a:ea typeface="WenQuanYi Zen Hei" charset="0"/>
              <a:cs typeface="Arial" panose="020B0604020202020204" pitchFamily="34" charset="0"/>
            </a:endParaRPr>
          </a:p>
          <a:p>
            <a:pPr algn="r" defTabSz="455519" hangingPunct="0">
              <a:lnSpc>
                <a:spcPct val="93000"/>
              </a:lnSpc>
              <a:buClr>
                <a:srgbClr val="FF0000"/>
              </a:buClr>
              <a:buSzPct val="100000"/>
              <a:defRPr/>
            </a:pPr>
            <a:r>
              <a:rPr lang="en-US" sz="2400" i="1" kern="0" dirty="0">
                <a:solidFill>
                  <a:srgbClr val="FF0000"/>
                </a:solidFill>
                <a:ea typeface="WenQuanYi Zen Hei" charset="0"/>
                <a:cs typeface="Arial" panose="020B0604020202020204" pitchFamily="34" charset="0"/>
              </a:rPr>
              <a:t>*Handbook of Anatomical Models for Radiation Dosimetry</a:t>
            </a:r>
          </a:p>
        </p:txBody>
      </p:sp>
    </p:spTree>
    <p:extLst>
      <p:ext uri="{BB962C8B-B14F-4D97-AF65-F5344CB8AC3E}">
        <p14:creationId xmlns:p14="http://schemas.microsoft.com/office/powerpoint/2010/main" val="73879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Creation… of a Voxel Phantom</a:t>
            </a:r>
          </a:p>
        </p:txBody>
      </p:sp>
      <p:sp>
        <p:nvSpPr>
          <p:cNvPr id="9" name="Content Placeholder 2">
            <a:extLst>
              <a:ext uri="{FF2B5EF4-FFF2-40B4-BE49-F238E27FC236}">
                <a16:creationId xmlns:a16="http://schemas.microsoft.com/office/drawing/2014/main" id="{72853FBF-05A2-4E0A-A784-E462F0C7609B}"/>
              </a:ext>
            </a:extLst>
          </p:cNvPr>
          <p:cNvSpPr txBox="1">
            <a:spLocks/>
          </p:cNvSpPr>
          <p:nvPr/>
        </p:nvSpPr>
        <p:spPr>
          <a:xfrm>
            <a:off x="637118" y="1513291"/>
            <a:ext cx="8072068" cy="5112568"/>
          </a:xfrm>
          <a:prstGeom prst="rect">
            <a:avLst/>
          </a:prstGeom>
        </p:spPr>
        <p:txBody>
          <a:bodyPr lIns="100794" tIns="50397" rIns="100794" bIns="50397"/>
          <a:lstStyle/>
          <a:p>
            <a:pPr algn="ctr" defTabSz="455519" hangingPunct="0">
              <a:lnSpc>
                <a:spcPct val="93000"/>
              </a:lnSpc>
              <a:spcBef>
                <a:spcPct val="20000"/>
              </a:spcBef>
              <a:buClr>
                <a:srgbClr val="000000"/>
              </a:buClr>
              <a:buSzPct val="100000"/>
              <a:defRPr/>
            </a:pPr>
            <a:r>
              <a:rPr lang="en-US" sz="2000" b="1" kern="0" dirty="0">
                <a:latin typeface="+mn-lt"/>
                <a:ea typeface="WenQuanYi Zen Hei" charset="0"/>
                <a:cs typeface="WenQuanYi Zen Hei" charset="0"/>
              </a:rPr>
              <a:t>4 Basic Steps</a:t>
            </a:r>
          </a:p>
          <a:p>
            <a:pPr algn="just" defTabSz="455519" hangingPunct="0">
              <a:lnSpc>
                <a:spcPct val="93000"/>
              </a:lnSpc>
              <a:spcBef>
                <a:spcPct val="20000"/>
              </a:spcBef>
              <a:buClr>
                <a:srgbClr val="000000"/>
              </a:buClr>
              <a:buSzPct val="100000"/>
              <a:defRPr/>
            </a:pPr>
            <a:endParaRPr lang="en-US" sz="2000" kern="0" dirty="0">
              <a:latin typeface="+mn-lt"/>
              <a:ea typeface="WenQuanYi Zen Hei" charset="0"/>
              <a:cs typeface="WenQuanYi Zen Hei" charset="0"/>
            </a:endParaRPr>
          </a:p>
          <a:p>
            <a:pPr algn="just" defTabSz="455519" hangingPunct="0">
              <a:lnSpc>
                <a:spcPct val="93000"/>
              </a:lnSpc>
              <a:spcBef>
                <a:spcPct val="20000"/>
              </a:spcBef>
              <a:buClr>
                <a:srgbClr val="000000"/>
              </a:buClr>
              <a:buSzPct val="100000"/>
              <a:defRPr/>
            </a:pPr>
            <a:r>
              <a:rPr lang="en-US" sz="2000" kern="0" dirty="0">
                <a:latin typeface="+mn-lt"/>
                <a:ea typeface="WenQuanYi Zen Hei" charset="0"/>
                <a:cs typeface="WenQuanYi Zen Hei" charset="0"/>
              </a:rPr>
              <a:t>1) Acquire a set of tomographic images (e.g. CT, MR) that cover the entire volume of body</a:t>
            </a:r>
          </a:p>
          <a:p>
            <a:pPr algn="just" defTabSz="455519" hangingPunct="0">
              <a:lnSpc>
                <a:spcPct val="93000"/>
              </a:lnSpc>
              <a:spcBef>
                <a:spcPct val="20000"/>
              </a:spcBef>
              <a:buClr>
                <a:srgbClr val="000000"/>
              </a:buClr>
              <a:buSzPct val="100000"/>
              <a:defRPr/>
            </a:pPr>
            <a:endParaRPr lang="en-US" sz="2000" kern="0" dirty="0">
              <a:latin typeface="+mn-lt"/>
              <a:ea typeface="WenQuanYi Zen Hei" charset="0"/>
              <a:cs typeface="WenQuanYi Zen Hei" charset="0"/>
            </a:endParaRPr>
          </a:p>
          <a:p>
            <a:pPr algn="just" defTabSz="455519" hangingPunct="0">
              <a:lnSpc>
                <a:spcPct val="93000"/>
              </a:lnSpc>
              <a:spcBef>
                <a:spcPct val="20000"/>
              </a:spcBef>
              <a:buClr>
                <a:srgbClr val="000000"/>
              </a:buClr>
              <a:buSzPct val="100000"/>
              <a:defRPr/>
            </a:pPr>
            <a:r>
              <a:rPr lang="en-US" sz="2000" kern="0" dirty="0">
                <a:latin typeface="+mn-lt"/>
                <a:ea typeface="WenQuanYi Zen Hei" charset="0"/>
                <a:cs typeface="WenQuanYi Zen Hei" charset="0"/>
              </a:rPr>
              <a:t>2) Identify organs or tissues of interest (e.g. lungs, liver, skin, bones)  from the original image slice assigning every pixel with an identification number</a:t>
            </a:r>
          </a:p>
          <a:p>
            <a:pPr algn="just" defTabSz="455519" hangingPunct="0">
              <a:lnSpc>
                <a:spcPct val="93000"/>
              </a:lnSpc>
              <a:spcBef>
                <a:spcPct val="20000"/>
              </a:spcBef>
              <a:buClr>
                <a:srgbClr val="000000"/>
              </a:buClr>
              <a:buSzPct val="100000"/>
              <a:defRPr/>
            </a:pPr>
            <a:endParaRPr lang="en-US" sz="2000" kern="0" dirty="0">
              <a:latin typeface="+mn-lt"/>
              <a:ea typeface="WenQuanYi Zen Hei" charset="0"/>
              <a:cs typeface="WenQuanYi Zen Hei" charset="0"/>
            </a:endParaRPr>
          </a:p>
          <a:p>
            <a:pPr algn="just" defTabSz="455519" hangingPunct="0">
              <a:lnSpc>
                <a:spcPct val="93000"/>
              </a:lnSpc>
              <a:spcBef>
                <a:spcPct val="20000"/>
              </a:spcBef>
              <a:buClr>
                <a:srgbClr val="000000"/>
              </a:buClr>
              <a:buSzPct val="100000"/>
              <a:defRPr/>
            </a:pPr>
            <a:r>
              <a:rPr lang="en-US" sz="2000" kern="0" dirty="0">
                <a:latin typeface="+mn-lt"/>
                <a:ea typeface="WenQuanYi Zen Hei" charset="0"/>
                <a:cs typeface="WenQuanYi Zen Hei" charset="0"/>
              </a:rPr>
              <a:t>3) Specify the density and chemical composition of the tissues</a:t>
            </a:r>
          </a:p>
          <a:p>
            <a:pPr algn="just" defTabSz="455519" hangingPunct="0">
              <a:lnSpc>
                <a:spcPct val="93000"/>
              </a:lnSpc>
              <a:spcBef>
                <a:spcPct val="20000"/>
              </a:spcBef>
              <a:buClr>
                <a:srgbClr val="000000"/>
              </a:buClr>
              <a:buSzPct val="100000"/>
              <a:defRPr/>
            </a:pPr>
            <a:endParaRPr lang="en-US" sz="2000" kern="0" dirty="0">
              <a:latin typeface="+mn-lt"/>
              <a:ea typeface="WenQuanYi Zen Hei" charset="0"/>
              <a:cs typeface="WenQuanYi Zen Hei" charset="0"/>
            </a:endParaRPr>
          </a:p>
          <a:p>
            <a:pPr algn="just" defTabSz="455519" hangingPunct="0">
              <a:lnSpc>
                <a:spcPct val="93000"/>
              </a:lnSpc>
              <a:spcBef>
                <a:spcPct val="20000"/>
              </a:spcBef>
              <a:buClr>
                <a:srgbClr val="000000"/>
              </a:buClr>
              <a:buSzPct val="100000"/>
              <a:defRPr/>
            </a:pPr>
            <a:r>
              <a:rPr lang="en-US" sz="2000" kern="0" dirty="0">
                <a:latin typeface="+mn-lt"/>
                <a:ea typeface="WenQuanYi Zen Hei" charset="0"/>
                <a:cs typeface="WenQuanYi Zen Hei" charset="0"/>
              </a:rPr>
              <a:t>4) Register the segmented image slices into a 3D volume that can be used for 3D visualization and imported in MC simulator.</a:t>
            </a:r>
          </a:p>
          <a:p>
            <a:pPr algn="just" defTabSz="455519" hangingPunct="0">
              <a:lnSpc>
                <a:spcPct val="93000"/>
              </a:lnSpc>
              <a:spcBef>
                <a:spcPct val="20000"/>
              </a:spcBef>
              <a:buClr>
                <a:srgbClr val="000000"/>
              </a:buClr>
              <a:buSzPct val="100000"/>
              <a:defRPr/>
            </a:pPr>
            <a:endParaRPr lang="en-US" sz="2000" kern="0" dirty="0">
              <a:latin typeface="+mn-lt"/>
              <a:ea typeface="WenQuanYi Zen Hei" charset="0"/>
              <a:cs typeface="WenQuanYi Zen Hei" charset="0"/>
            </a:endParaRPr>
          </a:p>
        </p:txBody>
      </p:sp>
      <p:pic>
        <p:nvPicPr>
          <p:cNvPr id="10" name="Picture 1">
            <a:extLst>
              <a:ext uri="{FF2B5EF4-FFF2-40B4-BE49-F238E27FC236}">
                <a16:creationId xmlns:a16="http://schemas.microsoft.com/office/drawing/2014/main" id="{D5888A4B-03C0-4685-970D-981C1A149F1B}"/>
              </a:ext>
            </a:extLst>
          </p:cNvPr>
          <p:cNvPicPr>
            <a:picLocks noChangeAspect="1"/>
          </p:cNvPicPr>
          <p:nvPr/>
        </p:nvPicPr>
        <p:blipFill>
          <a:blip r:embed="rId3"/>
          <a:stretch>
            <a:fillRect/>
          </a:stretch>
        </p:blipFill>
        <p:spPr>
          <a:xfrm>
            <a:off x="673453" y="2996952"/>
            <a:ext cx="8254294" cy="3324065"/>
          </a:xfrm>
          <a:prstGeom prst="rect">
            <a:avLst/>
          </a:prstGeom>
        </p:spPr>
      </p:pic>
    </p:spTree>
    <p:extLst>
      <p:ext uri="{BB962C8B-B14F-4D97-AF65-F5344CB8AC3E}">
        <p14:creationId xmlns:p14="http://schemas.microsoft.com/office/powerpoint/2010/main" val="64703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fade">
                                      <p:cBhvr>
                                        <p:cTn id="12" dur="500"/>
                                        <p:tgtEl>
                                          <p:spTgt spid="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animEffect transition="in" filter="fade">
                                      <p:cBhvr>
                                        <p:cTn id="17" dur="500"/>
                                        <p:tgtEl>
                                          <p:spTgt spid="9">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8" end="8"/>
                                            </p:txEl>
                                          </p:spTgt>
                                        </p:tgtEl>
                                        <p:attrNameLst>
                                          <p:attrName>style.visibility</p:attrName>
                                        </p:attrNameLst>
                                      </p:cBhvr>
                                      <p:to>
                                        <p:strVal val="visible"/>
                                      </p:to>
                                    </p:set>
                                    <p:animEffect transition="in" filter="fade">
                                      <p:cBhvr>
                                        <p:cTn id="22" dur="500"/>
                                        <p:tgtEl>
                                          <p:spTgt spid="9">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Evolution… BREP Phantoms from 2000s to present</a:t>
            </a:r>
          </a:p>
        </p:txBody>
      </p:sp>
      <p:sp>
        <p:nvSpPr>
          <p:cNvPr id="11" name="Content Placeholder 2">
            <a:extLst>
              <a:ext uri="{FF2B5EF4-FFF2-40B4-BE49-F238E27FC236}">
                <a16:creationId xmlns:a16="http://schemas.microsoft.com/office/drawing/2014/main" id="{42DF438C-F7C5-47E8-A7A7-D9E74E87CA67}"/>
              </a:ext>
            </a:extLst>
          </p:cNvPr>
          <p:cNvSpPr txBox="1">
            <a:spLocks/>
          </p:cNvSpPr>
          <p:nvPr/>
        </p:nvSpPr>
        <p:spPr>
          <a:xfrm>
            <a:off x="614732" y="1521187"/>
            <a:ext cx="8072068" cy="5112568"/>
          </a:xfrm>
          <a:prstGeom prst="rect">
            <a:avLst/>
          </a:prstGeom>
        </p:spPr>
        <p:txBody>
          <a:bodyPr lIns="100794" tIns="50397" rIns="100794" bIns="50397"/>
          <a:lstStyle/>
          <a:p>
            <a:pPr algn="ctr" defTabSz="455519" hangingPunct="0">
              <a:lnSpc>
                <a:spcPct val="93000"/>
              </a:lnSpc>
              <a:spcBef>
                <a:spcPct val="20000"/>
              </a:spcBef>
              <a:buClr>
                <a:srgbClr val="000000"/>
              </a:buClr>
              <a:buSzPct val="100000"/>
              <a:defRPr/>
            </a:pPr>
            <a:r>
              <a:rPr lang="en-US" sz="2000" b="1" kern="0" dirty="0">
                <a:latin typeface="+mn-lt"/>
                <a:ea typeface="WenQuanYi Zen Hei" charset="0"/>
                <a:cs typeface="WenQuanYi Zen Hei" charset="0"/>
              </a:rPr>
              <a:t>BREP – Boundary Representation phantoms</a:t>
            </a:r>
          </a:p>
          <a:p>
            <a:pPr defTabSz="455519" hangingPunct="0">
              <a:lnSpc>
                <a:spcPct val="93000"/>
              </a:lnSpc>
              <a:spcBef>
                <a:spcPct val="20000"/>
              </a:spcBef>
              <a:buClr>
                <a:srgbClr val="000000"/>
              </a:buClr>
              <a:buSzPct val="100000"/>
              <a:defRPr/>
            </a:pPr>
            <a:r>
              <a:rPr lang="en-US" sz="2000" kern="0" dirty="0">
                <a:latin typeface="+mn-lt"/>
                <a:ea typeface="WenQuanYi Zen Hei" charset="0"/>
                <a:cs typeface="WenQuanYi Zen Hei" charset="0"/>
              </a:rPr>
              <a:t>Prof. P. Segar’s PhD thesis was the first publication that systematically described the NURBS-based modeling techniques.</a:t>
            </a:r>
          </a:p>
          <a:p>
            <a:pPr defTabSz="455519" hangingPunct="0">
              <a:lnSpc>
                <a:spcPct val="93000"/>
              </a:lnSpc>
              <a:spcBef>
                <a:spcPct val="20000"/>
              </a:spcBef>
              <a:buClr>
                <a:srgbClr val="000000"/>
              </a:buClr>
              <a:buSzPct val="100000"/>
              <a:defRPr/>
            </a:pPr>
            <a:endParaRPr lang="en-US" sz="2000" kern="0" dirty="0">
              <a:latin typeface="+mn-lt"/>
              <a:ea typeface="WenQuanYi Zen Hei" charset="0"/>
              <a:cs typeface="WenQuanYi Zen Hei" charset="0"/>
            </a:endParaRPr>
          </a:p>
          <a:p>
            <a:pPr defTabSz="455519" hangingPunct="0">
              <a:lnSpc>
                <a:spcPct val="93000"/>
              </a:lnSpc>
              <a:spcBef>
                <a:spcPct val="20000"/>
              </a:spcBef>
              <a:buClr>
                <a:srgbClr val="000000"/>
              </a:buClr>
              <a:buSzPct val="100000"/>
              <a:defRPr/>
            </a:pPr>
            <a:r>
              <a:rPr lang="en-US" b="1" i="1" kern="0" dirty="0">
                <a:latin typeface="+mn-lt"/>
                <a:ea typeface="WenQuanYi Zen Hei" charset="0"/>
                <a:cs typeface="WenQuanYi Zen Hei" charset="0"/>
              </a:rPr>
              <a:t>Over 30 BREP phantoms have been reported till now...</a:t>
            </a:r>
          </a:p>
          <a:p>
            <a:pPr defTabSz="455519" hangingPunct="0">
              <a:lnSpc>
                <a:spcPct val="93000"/>
              </a:lnSpc>
              <a:spcBef>
                <a:spcPct val="20000"/>
              </a:spcBef>
              <a:buClr>
                <a:srgbClr val="000000"/>
              </a:buClr>
              <a:buSzPct val="100000"/>
              <a:defRPr/>
            </a:pPr>
            <a:endParaRPr lang="en-US" sz="2000" kern="0" dirty="0">
              <a:latin typeface="+mn-lt"/>
              <a:ea typeface="WenQuanYi Zen Hei" charset="0"/>
              <a:cs typeface="WenQuanYi Zen Hei" charset="0"/>
            </a:endParaRPr>
          </a:p>
          <a:p>
            <a:pPr defTabSz="455519" hangingPunct="0">
              <a:lnSpc>
                <a:spcPct val="93000"/>
              </a:lnSpc>
              <a:spcBef>
                <a:spcPct val="20000"/>
              </a:spcBef>
              <a:buClr>
                <a:srgbClr val="000000"/>
              </a:buClr>
              <a:buSzPct val="100000"/>
              <a:defRPr/>
            </a:pPr>
            <a:r>
              <a:rPr lang="en-US" sz="2000" kern="0" dirty="0">
                <a:latin typeface="+mn-lt"/>
                <a:ea typeface="WenQuanYi Zen Hei" charset="0"/>
                <a:cs typeface="WenQuanYi Zen Hei" charset="0"/>
              </a:rPr>
              <a:t>The NURBS is widely used in 3D computer graphics to describe three-dimensional surfaces. A NURBS surface is a bidirectional parametric representation of an object.</a:t>
            </a:r>
          </a:p>
          <a:p>
            <a:pPr algn="just" defTabSz="455519" hangingPunct="0">
              <a:lnSpc>
                <a:spcPct val="93000"/>
              </a:lnSpc>
              <a:spcBef>
                <a:spcPct val="20000"/>
              </a:spcBef>
              <a:buClr>
                <a:srgbClr val="000000"/>
              </a:buClr>
              <a:buSzPct val="100000"/>
              <a:defRPr/>
            </a:pPr>
            <a:r>
              <a:rPr lang="en-US" sz="2000" kern="0" dirty="0">
                <a:latin typeface="+mn-lt"/>
                <a:ea typeface="WenQuanYi Zen Hei" charset="0"/>
                <a:cs typeface="WenQuanYi Zen Hei" charset="0"/>
              </a:rPr>
              <a:t>									</a:t>
            </a:r>
            <a:r>
              <a:rPr lang="en-US" kern="0" dirty="0">
                <a:latin typeface="+mn-lt"/>
                <a:ea typeface="WenQuanYi Zen Hei" charset="0"/>
                <a:cs typeface="WenQuanYi Zen Hei" charset="0"/>
              </a:rPr>
              <a:t>Points on a NURBS surface are 										defined by two parametric 												variables, u and v, usually 												representing longitude and 											latitude respectively. Points 											defined in Cartesian coordinates 										(x, y, z) can easily be converted 										into surface coordinates (u and v) 										and vice versa.</a:t>
            </a:r>
          </a:p>
        </p:txBody>
      </p:sp>
      <p:pic>
        <p:nvPicPr>
          <p:cNvPr id="12" name="Picture 6">
            <a:extLst>
              <a:ext uri="{FF2B5EF4-FFF2-40B4-BE49-F238E27FC236}">
                <a16:creationId xmlns:a16="http://schemas.microsoft.com/office/drawing/2014/main" id="{24EDBA46-4582-4BFB-892C-CDDA1DD89E44}"/>
              </a:ext>
            </a:extLst>
          </p:cNvPr>
          <p:cNvPicPr>
            <a:picLocks noChangeAspect="1"/>
          </p:cNvPicPr>
          <p:nvPr/>
        </p:nvPicPr>
        <p:blipFill>
          <a:blip r:embed="rId3"/>
          <a:stretch>
            <a:fillRect/>
          </a:stretch>
        </p:blipFill>
        <p:spPr>
          <a:xfrm>
            <a:off x="892696" y="4527732"/>
            <a:ext cx="3535288" cy="2225922"/>
          </a:xfrm>
          <a:prstGeom prst="rect">
            <a:avLst/>
          </a:prstGeom>
        </p:spPr>
      </p:pic>
    </p:spTree>
    <p:extLst>
      <p:ext uri="{BB962C8B-B14F-4D97-AF65-F5344CB8AC3E}">
        <p14:creationId xmlns:p14="http://schemas.microsoft.com/office/powerpoint/2010/main" val="174662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Effect transition="in" filter="fade">
                                      <p:cBhvr>
                                        <p:cTn id="7" dur="500"/>
                                        <p:tgtEl>
                                          <p:spTgt spid="11">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5" end="5"/>
                                            </p:txEl>
                                          </p:spTgt>
                                        </p:tgtEl>
                                        <p:attrNameLst>
                                          <p:attrName>style.visibility</p:attrName>
                                        </p:attrNameLst>
                                      </p:cBhvr>
                                      <p:to>
                                        <p:strVal val="visible"/>
                                      </p:to>
                                    </p:set>
                                    <p:animEffect transition="in" filter="fade">
                                      <p:cBhvr>
                                        <p:cTn id="10" dur="500"/>
                                        <p:tgtEl>
                                          <p:spTgt spid="11">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6" end="6"/>
                                            </p:txEl>
                                          </p:spTgt>
                                        </p:tgtEl>
                                        <p:attrNameLst>
                                          <p:attrName>style.visibility</p:attrName>
                                        </p:attrNameLst>
                                      </p:cBhvr>
                                      <p:to>
                                        <p:strVal val="visible"/>
                                      </p:to>
                                    </p:set>
                                    <p:animEffect transition="in" filter="fade">
                                      <p:cBhvr>
                                        <p:cTn id="13" dur="500"/>
                                        <p:tgtEl>
                                          <p:spTgt spid="11">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Overview</a:t>
            </a:r>
            <a:endParaRPr lang="en-US" sz="2600" b="0" strike="noStrike" spc="-1" dirty="0">
              <a:solidFill>
                <a:srgbClr val="000000"/>
              </a:solidFill>
              <a:uFill>
                <a:solidFill>
                  <a:srgbClr val="FFFFFF"/>
                </a:solidFill>
              </a:uFill>
              <a:latin typeface="+mj-lt"/>
            </a:endParaRPr>
          </a:p>
        </p:txBody>
      </p:sp>
      <p:sp>
        <p:nvSpPr>
          <p:cNvPr id="192" name="CustomShape 2"/>
          <p:cNvSpPr/>
          <p:nvPr/>
        </p:nvSpPr>
        <p:spPr>
          <a:xfrm>
            <a:off x="283256" y="1988840"/>
            <a:ext cx="8640848" cy="33124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buClr>
                <a:srgbClr val="FF0000"/>
              </a:buClr>
              <a:buSzPct val="100000"/>
              <a:buFont typeface="Wingdings" panose="05000000000000000000" pitchFamily="2" charset="2"/>
              <a:buChar char="Ø"/>
            </a:pPr>
            <a:r>
              <a:rPr lang="en-US" altLang="en-US" b="1" dirty="0"/>
              <a:t> Radiation Physics &amp; Monte Carlo simulations</a:t>
            </a:r>
          </a:p>
          <a:p>
            <a:pPr>
              <a:buClr>
                <a:srgbClr val="FF0000"/>
              </a:buClr>
              <a:buSzPct val="100000"/>
              <a:buFont typeface="Wingdings" panose="05000000000000000000" pitchFamily="2" charset="2"/>
              <a:buChar char="Ø"/>
            </a:pPr>
            <a:endParaRPr lang="en-US" altLang="en-US" b="1" dirty="0"/>
          </a:p>
          <a:p>
            <a:pPr>
              <a:buClr>
                <a:srgbClr val="FF0000"/>
              </a:buClr>
              <a:buSzPct val="100000"/>
              <a:buFont typeface="Wingdings" panose="05000000000000000000" pitchFamily="2" charset="2"/>
              <a:buChar char="Ø"/>
            </a:pPr>
            <a:r>
              <a:rPr lang="en-US" altLang="en-US" b="1" dirty="0">
                <a:solidFill>
                  <a:schemeClr val="bg1">
                    <a:lumMod val="85000"/>
                  </a:schemeClr>
                </a:solidFill>
              </a:rPr>
              <a:t> GATE simulation toolkit</a:t>
            </a:r>
          </a:p>
          <a:p>
            <a:pPr>
              <a:buClr>
                <a:srgbClr val="FF0000"/>
              </a:buClr>
              <a:buSzPct val="100000"/>
              <a:buFont typeface="Wingdings" panose="05000000000000000000" pitchFamily="2" charset="2"/>
              <a:buChar char="Ø"/>
            </a:pPr>
            <a:endParaRPr lang="en-US" altLang="en-US" b="1" dirty="0">
              <a:solidFill>
                <a:schemeClr val="bg1">
                  <a:lumMod val="85000"/>
                </a:schemeClr>
              </a:solidFill>
            </a:endParaRPr>
          </a:p>
          <a:p>
            <a:pPr>
              <a:buClr>
                <a:srgbClr val="FF0000"/>
              </a:buClr>
              <a:buSzPct val="100000"/>
              <a:buFont typeface="Wingdings" panose="05000000000000000000" pitchFamily="2" charset="2"/>
              <a:buChar char="Ø"/>
            </a:pPr>
            <a:r>
              <a:rPr lang="en-US" altLang="en-US" b="1" dirty="0">
                <a:solidFill>
                  <a:schemeClr val="bg1">
                    <a:lumMod val="85000"/>
                  </a:schemeClr>
                </a:solidFill>
              </a:rPr>
              <a:t> Evolution of Computational Phantoms </a:t>
            </a:r>
          </a:p>
          <a:p>
            <a:pPr>
              <a:buClr>
                <a:srgbClr val="FF0000"/>
              </a:buClr>
              <a:buSzPct val="100000"/>
              <a:buFont typeface="Wingdings" panose="05000000000000000000" pitchFamily="2" charset="2"/>
              <a:buChar char="Ø"/>
            </a:pPr>
            <a:endParaRPr lang="en-US" altLang="en-US" b="1" dirty="0">
              <a:solidFill>
                <a:schemeClr val="bg1">
                  <a:lumMod val="85000"/>
                </a:schemeClr>
              </a:solidFill>
            </a:endParaRPr>
          </a:p>
          <a:p>
            <a:pPr>
              <a:buClr>
                <a:srgbClr val="FF0000"/>
              </a:buClr>
              <a:buSzPct val="100000"/>
              <a:buFont typeface="Wingdings" panose="05000000000000000000" pitchFamily="2" charset="2"/>
              <a:buChar char="Ø"/>
            </a:pPr>
            <a:r>
              <a:rPr lang="en-US" altLang="en-US" b="1" dirty="0">
                <a:solidFill>
                  <a:schemeClr val="bg1">
                    <a:lumMod val="85000"/>
                  </a:schemeClr>
                </a:solidFill>
              </a:rPr>
              <a:t> Anthropomorphic Phantoms</a:t>
            </a:r>
          </a:p>
          <a:p>
            <a:pPr>
              <a:buClr>
                <a:srgbClr val="FF0000"/>
              </a:buClr>
              <a:buSzPct val="100000"/>
              <a:buFont typeface="Wingdings" panose="05000000000000000000" pitchFamily="2" charset="2"/>
              <a:buChar char="Ø"/>
            </a:pPr>
            <a:endParaRPr lang="en-US" altLang="en-US" b="1" dirty="0">
              <a:solidFill>
                <a:schemeClr val="bg1">
                  <a:lumMod val="85000"/>
                </a:schemeClr>
              </a:solidFill>
            </a:endParaRPr>
          </a:p>
          <a:p>
            <a:pPr>
              <a:buClr>
                <a:srgbClr val="FF0000"/>
              </a:buClr>
              <a:buSzPct val="100000"/>
              <a:buFont typeface="Wingdings" panose="05000000000000000000" pitchFamily="2" charset="2"/>
              <a:buChar char="Ø"/>
            </a:pPr>
            <a:r>
              <a:rPr lang="en-US" altLang="en-US" b="1" dirty="0">
                <a:solidFill>
                  <a:schemeClr val="bg1">
                    <a:lumMod val="85000"/>
                  </a:schemeClr>
                </a:solidFill>
              </a:rPr>
              <a:t> Examples / Applications</a:t>
            </a:r>
          </a:p>
        </p:txBody>
      </p:sp>
    </p:spTree>
    <p:extLst>
      <p:ext uri="{BB962C8B-B14F-4D97-AF65-F5344CB8AC3E}">
        <p14:creationId xmlns:p14="http://schemas.microsoft.com/office/powerpoint/2010/main" val="372964999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NURBS… Realistic Phantoms</a:t>
            </a:r>
          </a:p>
        </p:txBody>
      </p:sp>
      <p:sp>
        <p:nvSpPr>
          <p:cNvPr id="9" name="Content Placeholder 2">
            <a:extLst>
              <a:ext uri="{FF2B5EF4-FFF2-40B4-BE49-F238E27FC236}">
                <a16:creationId xmlns:a16="http://schemas.microsoft.com/office/drawing/2014/main" id="{B72BF7A7-3F20-489F-A5BC-6C8F70BAD3C4}"/>
              </a:ext>
            </a:extLst>
          </p:cNvPr>
          <p:cNvSpPr txBox="1">
            <a:spLocks/>
          </p:cNvSpPr>
          <p:nvPr/>
        </p:nvSpPr>
        <p:spPr>
          <a:xfrm>
            <a:off x="614732" y="1521187"/>
            <a:ext cx="8072068" cy="5112568"/>
          </a:xfrm>
          <a:prstGeom prst="rect">
            <a:avLst/>
          </a:prstGeom>
        </p:spPr>
        <p:txBody>
          <a:bodyPr lIns="100794" tIns="50397" rIns="100794" bIns="50397"/>
          <a:lstStyle/>
          <a:p>
            <a:pPr marL="342900" indent="-342900" defTabSz="455519" hangingPunct="0">
              <a:lnSpc>
                <a:spcPct val="93000"/>
              </a:lnSpc>
              <a:spcBef>
                <a:spcPct val="20000"/>
              </a:spcBef>
              <a:buClr>
                <a:srgbClr val="000000"/>
              </a:buClr>
              <a:buSzPct val="100000"/>
              <a:buFont typeface="Arial" panose="020B0604020202020204" pitchFamily="34" charset="0"/>
              <a:buChar char="•"/>
              <a:defRPr/>
            </a:pPr>
            <a:r>
              <a:rPr lang="en-US" sz="2000" kern="0" dirty="0">
                <a:latin typeface="+mn-lt"/>
                <a:ea typeface="WenQuanYi Zen Hei" charset="0"/>
                <a:cs typeface="WenQuanYi Zen Hei" charset="0"/>
              </a:rPr>
              <a:t>Model of the human body computed</a:t>
            </a:r>
          </a:p>
          <a:p>
            <a:pPr marL="342900" indent="-342900" defTabSz="455519" hangingPunct="0">
              <a:lnSpc>
                <a:spcPct val="93000"/>
              </a:lnSpc>
              <a:spcBef>
                <a:spcPct val="20000"/>
              </a:spcBef>
              <a:buClr>
                <a:srgbClr val="000000"/>
              </a:buClr>
              <a:buSzPct val="100000"/>
              <a:buFont typeface="Arial" panose="020B0604020202020204" pitchFamily="34" charset="0"/>
              <a:buChar char="•"/>
              <a:defRPr/>
            </a:pPr>
            <a:r>
              <a:rPr lang="en-US" sz="2000" kern="0" dirty="0">
                <a:latin typeface="+mn-lt"/>
                <a:ea typeface="WenQuanYi Zen Hei" charset="0"/>
                <a:cs typeface="WenQuanYi Zen Hei" charset="0"/>
              </a:rPr>
              <a:t>Accurate with respect to the internal structure of the human body</a:t>
            </a:r>
          </a:p>
          <a:p>
            <a:pPr marL="342900" indent="-342900" defTabSz="455519" hangingPunct="0">
              <a:lnSpc>
                <a:spcPct val="93000"/>
              </a:lnSpc>
              <a:spcBef>
                <a:spcPct val="20000"/>
              </a:spcBef>
              <a:buClr>
                <a:srgbClr val="000000"/>
              </a:buClr>
              <a:buSzPct val="100000"/>
              <a:buFont typeface="Arial" panose="020B0604020202020204" pitchFamily="34" charset="0"/>
              <a:buChar char="•"/>
              <a:defRPr/>
            </a:pPr>
            <a:r>
              <a:rPr lang="en-US" sz="2000" kern="0" dirty="0">
                <a:latin typeface="+mn-lt"/>
                <a:ea typeface="WenQuanYi Zen Hei" charset="0"/>
                <a:cs typeface="WenQuanYi Zen Hei" charset="0"/>
              </a:rPr>
              <a:t>Phantoms of children, teenagers and adult, male and female, pregnant and animals for preclinical applications exist</a:t>
            </a:r>
          </a:p>
          <a:p>
            <a:pPr marL="342900" indent="-342900" defTabSz="455519" hangingPunct="0">
              <a:lnSpc>
                <a:spcPct val="93000"/>
              </a:lnSpc>
              <a:spcBef>
                <a:spcPct val="20000"/>
              </a:spcBef>
              <a:buClr>
                <a:srgbClr val="000000"/>
              </a:buClr>
              <a:buSzPct val="100000"/>
              <a:buFont typeface="Arial" panose="020B0604020202020204" pitchFamily="34" charset="0"/>
              <a:buChar char="•"/>
              <a:defRPr/>
            </a:pPr>
            <a:r>
              <a:rPr lang="en-US" sz="2000" kern="0" dirty="0">
                <a:latin typeface="+mn-lt"/>
                <a:ea typeface="WenQuanYi Zen Hei" charset="0"/>
                <a:cs typeface="WenQuanYi Zen Hei" charset="0"/>
              </a:rPr>
              <a:t>3D and 4D model</a:t>
            </a:r>
          </a:p>
        </p:txBody>
      </p:sp>
      <p:pic>
        <p:nvPicPr>
          <p:cNvPr id="10" name="Image 19" descr="computationalhuman.jpg">
            <a:extLst>
              <a:ext uri="{FF2B5EF4-FFF2-40B4-BE49-F238E27FC236}">
                <a16:creationId xmlns:a16="http://schemas.microsoft.com/office/drawing/2014/main" id="{9001D239-B19B-4502-A067-E4F3669D4A79}"/>
              </a:ext>
            </a:extLst>
          </p:cNvPr>
          <p:cNvPicPr>
            <a:picLocks noChangeAspect="1"/>
          </p:cNvPicPr>
          <p:nvPr/>
        </p:nvPicPr>
        <p:blipFill>
          <a:blip r:embed="rId3" cstate="print"/>
          <a:stretch>
            <a:fillRect/>
          </a:stretch>
        </p:blipFill>
        <p:spPr>
          <a:xfrm>
            <a:off x="1619672" y="3496177"/>
            <a:ext cx="1500206" cy="2668708"/>
          </a:xfrm>
          <a:prstGeom prst="rect">
            <a:avLst/>
          </a:prstGeom>
        </p:spPr>
      </p:pic>
      <p:sp>
        <p:nvSpPr>
          <p:cNvPr id="13" name="ZoneTexte 20">
            <a:extLst>
              <a:ext uri="{FF2B5EF4-FFF2-40B4-BE49-F238E27FC236}">
                <a16:creationId xmlns:a16="http://schemas.microsoft.com/office/drawing/2014/main" id="{26BEF4D4-657B-4A39-A976-0433630C95B5}"/>
              </a:ext>
            </a:extLst>
          </p:cNvPr>
          <p:cNvSpPr txBox="1"/>
          <p:nvPr/>
        </p:nvSpPr>
        <p:spPr>
          <a:xfrm>
            <a:off x="5973849" y="6285529"/>
            <a:ext cx="2159065" cy="338554"/>
          </a:xfrm>
          <a:prstGeom prst="rect">
            <a:avLst/>
          </a:prstGeom>
          <a:noFill/>
        </p:spPr>
        <p:txBody>
          <a:bodyPr wrap="none" rtlCol="0">
            <a:spAutoFit/>
          </a:bodyPr>
          <a:lstStyle/>
          <a:p>
            <a:r>
              <a:rPr lang="fr-FR" sz="1600" dirty="0">
                <a:latin typeface="Verdana"/>
                <a:cs typeface="Verdana"/>
              </a:rPr>
              <a:t>4-D BREP </a:t>
            </a:r>
            <a:r>
              <a:rPr lang="fr-FR" sz="1600" dirty="0" err="1">
                <a:latin typeface="Verdana"/>
                <a:cs typeface="Verdana"/>
              </a:rPr>
              <a:t>Phantom</a:t>
            </a:r>
            <a:endParaRPr lang="fr-FR" sz="1600" dirty="0">
              <a:latin typeface="Verdana"/>
              <a:cs typeface="Verdana"/>
            </a:endParaRPr>
          </a:p>
        </p:txBody>
      </p:sp>
      <p:pic>
        <p:nvPicPr>
          <p:cNvPr id="14" name="Image 21" descr="BREP_Phantom_-_Torso.gif">
            <a:extLst>
              <a:ext uri="{FF2B5EF4-FFF2-40B4-BE49-F238E27FC236}">
                <a16:creationId xmlns:a16="http://schemas.microsoft.com/office/drawing/2014/main" id="{7A716560-112E-4236-9AED-F9E05478D266}"/>
              </a:ext>
            </a:extLst>
          </p:cNvPr>
          <p:cNvPicPr>
            <a:picLocks noChangeAspect="1"/>
          </p:cNvPicPr>
          <p:nvPr/>
        </p:nvPicPr>
        <p:blipFill>
          <a:blip r:embed="rId4" cstate="print"/>
          <a:stretch>
            <a:fillRect/>
          </a:stretch>
        </p:blipFill>
        <p:spPr>
          <a:xfrm>
            <a:off x="5798790" y="3496177"/>
            <a:ext cx="2503988" cy="2626134"/>
          </a:xfrm>
          <a:prstGeom prst="rect">
            <a:avLst/>
          </a:prstGeom>
        </p:spPr>
      </p:pic>
      <p:sp>
        <p:nvSpPr>
          <p:cNvPr id="15" name="ZoneTexte 22">
            <a:extLst>
              <a:ext uri="{FF2B5EF4-FFF2-40B4-BE49-F238E27FC236}">
                <a16:creationId xmlns:a16="http://schemas.microsoft.com/office/drawing/2014/main" id="{AC938C69-AE3A-4BA0-8883-B5EBCDEDA6C1}"/>
              </a:ext>
            </a:extLst>
          </p:cNvPr>
          <p:cNvSpPr txBox="1"/>
          <p:nvPr/>
        </p:nvSpPr>
        <p:spPr>
          <a:xfrm>
            <a:off x="1400361" y="6285529"/>
            <a:ext cx="2042045" cy="338554"/>
          </a:xfrm>
          <a:prstGeom prst="rect">
            <a:avLst/>
          </a:prstGeom>
          <a:noFill/>
        </p:spPr>
        <p:txBody>
          <a:bodyPr wrap="none" rtlCol="0">
            <a:spAutoFit/>
          </a:bodyPr>
          <a:lstStyle/>
          <a:p>
            <a:r>
              <a:rPr lang="fr-FR" sz="1600" dirty="0">
                <a:latin typeface="Verdana"/>
                <a:cs typeface="Verdana"/>
              </a:rPr>
              <a:t>VIP-Man </a:t>
            </a:r>
            <a:r>
              <a:rPr lang="fr-FR" sz="1600" dirty="0" err="1">
                <a:latin typeface="Verdana"/>
                <a:cs typeface="Verdana"/>
              </a:rPr>
              <a:t>phantom</a:t>
            </a:r>
            <a:endParaRPr lang="fr-FR" sz="1600" dirty="0">
              <a:latin typeface="Verdana"/>
              <a:cs typeface="Verdana"/>
            </a:endParaRPr>
          </a:p>
        </p:txBody>
      </p:sp>
      <p:pic>
        <p:nvPicPr>
          <p:cNvPr id="16" name="Image 23" descr="moby.jpeg">
            <a:extLst>
              <a:ext uri="{FF2B5EF4-FFF2-40B4-BE49-F238E27FC236}">
                <a16:creationId xmlns:a16="http://schemas.microsoft.com/office/drawing/2014/main" id="{B040A8CF-5302-4196-9230-26DB3C68D4C2}"/>
              </a:ext>
            </a:extLst>
          </p:cNvPr>
          <p:cNvPicPr>
            <a:picLocks noChangeAspect="1"/>
          </p:cNvPicPr>
          <p:nvPr/>
        </p:nvPicPr>
        <p:blipFill rotWithShape="1">
          <a:blip r:embed="rId5" cstate="print"/>
          <a:srcRect l="1814"/>
          <a:stretch/>
        </p:blipFill>
        <p:spPr>
          <a:xfrm rot="5400000">
            <a:off x="3098258" y="4065192"/>
            <a:ext cx="2824180" cy="1686150"/>
          </a:xfrm>
          <a:prstGeom prst="rect">
            <a:avLst/>
          </a:prstGeom>
        </p:spPr>
      </p:pic>
      <p:sp>
        <p:nvSpPr>
          <p:cNvPr id="17" name="ZoneTexte 24">
            <a:extLst>
              <a:ext uri="{FF2B5EF4-FFF2-40B4-BE49-F238E27FC236}">
                <a16:creationId xmlns:a16="http://schemas.microsoft.com/office/drawing/2014/main" id="{8161CB5D-12D3-428F-AE71-A17AE2F04F36}"/>
              </a:ext>
            </a:extLst>
          </p:cNvPr>
          <p:cNvSpPr txBox="1"/>
          <p:nvPr/>
        </p:nvSpPr>
        <p:spPr>
          <a:xfrm>
            <a:off x="3483968" y="6280789"/>
            <a:ext cx="2167480" cy="338554"/>
          </a:xfrm>
          <a:prstGeom prst="rect">
            <a:avLst/>
          </a:prstGeom>
          <a:noFill/>
        </p:spPr>
        <p:txBody>
          <a:bodyPr wrap="none" rtlCol="0">
            <a:spAutoFit/>
          </a:bodyPr>
          <a:lstStyle/>
          <a:p>
            <a:r>
              <a:rPr lang="fr-FR" sz="1600" dirty="0" err="1">
                <a:latin typeface="Verdana"/>
                <a:cs typeface="Verdana"/>
              </a:rPr>
              <a:t>Mice</a:t>
            </a:r>
            <a:r>
              <a:rPr lang="fr-FR" sz="1600" dirty="0">
                <a:latin typeface="Verdana"/>
                <a:cs typeface="Verdana"/>
              </a:rPr>
              <a:t> </a:t>
            </a:r>
            <a:r>
              <a:rPr lang="fr-FR" sz="1600" dirty="0" err="1">
                <a:latin typeface="Verdana"/>
                <a:cs typeface="Verdana"/>
              </a:rPr>
              <a:t>Ncat</a:t>
            </a:r>
            <a:r>
              <a:rPr lang="fr-FR" sz="1600" dirty="0">
                <a:latin typeface="Verdana"/>
                <a:cs typeface="Verdana"/>
              </a:rPr>
              <a:t> </a:t>
            </a:r>
            <a:r>
              <a:rPr lang="fr-FR" sz="1600" dirty="0" err="1">
                <a:latin typeface="Verdana"/>
                <a:cs typeface="Verdana"/>
              </a:rPr>
              <a:t>phantom</a:t>
            </a:r>
            <a:endParaRPr lang="fr-FR" sz="1600" dirty="0">
              <a:latin typeface="Verdana"/>
              <a:cs typeface="Verdana"/>
            </a:endParaRPr>
          </a:p>
        </p:txBody>
      </p:sp>
      <p:sp>
        <p:nvSpPr>
          <p:cNvPr id="18" name="Content Placeholder 2">
            <a:extLst>
              <a:ext uri="{FF2B5EF4-FFF2-40B4-BE49-F238E27FC236}">
                <a16:creationId xmlns:a16="http://schemas.microsoft.com/office/drawing/2014/main" id="{B08B0C1A-B5EE-4DD2-8DB7-66EB4C12132C}"/>
              </a:ext>
            </a:extLst>
          </p:cNvPr>
          <p:cNvSpPr txBox="1">
            <a:spLocks/>
          </p:cNvSpPr>
          <p:nvPr/>
        </p:nvSpPr>
        <p:spPr>
          <a:xfrm>
            <a:off x="614732" y="1529408"/>
            <a:ext cx="8072068" cy="5112568"/>
          </a:xfrm>
          <a:prstGeom prst="rect">
            <a:avLst/>
          </a:prstGeom>
        </p:spPr>
        <p:txBody>
          <a:bodyPr lIns="100794" tIns="50397" rIns="100794" bIns="50397"/>
          <a:lstStyle/>
          <a:p>
            <a:pPr marL="342900" indent="-342900" defTabSz="455519" hangingPunct="0">
              <a:lnSpc>
                <a:spcPct val="93000"/>
              </a:lnSpc>
              <a:spcBef>
                <a:spcPct val="20000"/>
              </a:spcBef>
              <a:buClr>
                <a:srgbClr val="000000"/>
              </a:buClr>
              <a:buSzPct val="100000"/>
              <a:buFont typeface="Arial" panose="020B0604020202020204" pitchFamily="34" charset="0"/>
              <a:buChar char="•"/>
              <a:defRPr/>
            </a:pPr>
            <a:r>
              <a:rPr lang="en-US" sz="2000" kern="0" dirty="0">
                <a:latin typeface="+mn-lt"/>
                <a:ea typeface="WenQuanYi Zen Hei" charset="0"/>
                <a:cs typeface="WenQuanYi Zen Hei" charset="0"/>
              </a:rPr>
              <a:t>Phantom that can be </a:t>
            </a:r>
            <a:r>
              <a:rPr lang="en-US" sz="2000" kern="0" dirty="0" err="1">
                <a:latin typeface="+mn-lt"/>
                <a:ea typeface="WenQuanYi Zen Hei" charset="0"/>
                <a:cs typeface="WenQuanYi Zen Hei" charset="0"/>
              </a:rPr>
              <a:t>voxelized</a:t>
            </a:r>
            <a:r>
              <a:rPr lang="en-US" sz="2000" kern="0" dirty="0">
                <a:latin typeface="+mn-lt"/>
                <a:ea typeface="WenQuanYi Zen Hei" charset="0"/>
                <a:cs typeface="WenQuanYi Zen Hei" charset="0"/>
              </a:rPr>
              <a:t> using different resolution</a:t>
            </a:r>
          </a:p>
          <a:p>
            <a:pPr marL="342900" indent="-342900" defTabSz="455519" hangingPunct="0">
              <a:lnSpc>
                <a:spcPct val="93000"/>
              </a:lnSpc>
              <a:spcBef>
                <a:spcPct val="20000"/>
              </a:spcBef>
              <a:buClr>
                <a:srgbClr val="000000"/>
              </a:buClr>
              <a:buSzPct val="100000"/>
              <a:buFont typeface="Arial" panose="020B0604020202020204" pitchFamily="34" charset="0"/>
              <a:buChar char="•"/>
              <a:defRPr/>
            </a:pPr>
            <a:r>
              <a:rPr lang="en-US" sz="2000" kern="0" dirty="0">
                <a:latin typeface="+mn-lt"/>
                <a:ea typeface="WenQuanYi Zen Hei" charset="0"/>
                <a:cs typeface="WenQuanYi Zen Hei" charset="0"/>
              </a:rPr>
              <a:t>Perform phantom based study</a:t>
            </a:r>
          </a:p>
          <a:p>
            <a:pPr marL="342900" indent="-342900" defTabSz="455519" hangingPunct="0">
              <a:lnSpc>
                <a:spcPct val="93000"/>
              </a:lnSpc>
              <a:spcBef>
                <a:spcPct val="20000"/>
              </a:spcBef>
              <a:buClr>
                <a:srgbClr val="000000"/>
              </a:buClr>
              <a:buSzPct val="100000"/>
              <a:buFont typeface="Arial" panose="020B0604020202020204" pitchFamily="34" charset="0"/>
              <a:buChar char="•"/>
              <a:defRPr/>
            </a:pPr>
            <a:r>
              <a:rPr lang="en-US" sz="2000" kern="0" dirty="0">
                <a:latin typeface="+mn-lt"/>
                <a:ea typeface="WenQuanYi Zen Hei" charset="0"/>
                <a:cs typeface="WenQuanYi Zen Hei" charset="0"/>
              </a:rPr>
              <a:t>Ground truth know (anatomy – motion)</a:t>
            </a:r>
          </a:p>
        </p:txBody>
      </p:sp>
    </p:spTree>
    <p:extLst>
      <p:ext uri="{BB962C8B-B14F-4D97-AF65-F5344CB8AC3E}">
        <p14:creationId xmlns:p14="http://schemas.microsoft.com/office/powerpoint/2010/main" val="244341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15"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MESH… Triangular based Phantoms</a:t>
            </a:r>
          </a:p>
        </p:txBody>
      </p:sp>
      <p:sp>
        <p:nvSpPr>
          <p:cNvPr id="19" name="Content Placeholder 2">
            <a:extLst>
              <a:ext uri="{FF2B5EF4-FFF2-40B4-BE49-F238E27FC236}">
                <a16:creationId xmlns:a16="http://schemas.microsoft.com/office/drawing/2014/main" id="{DA95CD7F-C30D-4D6F-A1B0-5EA6AC2AE162}"/>
              </a:ext>
            </a:extLst>
          </p:cNvPr>
          <p:cNvSpPr txBox="1">
            <a:spLocks/>
          </p:cNvSpPr>
          <p:nvPr/>
        </p:nvSpPr>
        <p:spPr>
          <a:xfrm>
            <a:off x="614732" y="1521187"/>
            <a:ext cx="5037388" cy="5112568"/>
          </a:xfrm>
          <a:prstGeom prst="rect">
            <a:avLst/>
          </a:prstGeom>
        </p:spPr>
        <p:txBody>
          <a:bodyPr lIns="100794" tIns="50397" rIns="100794" bIns="50397"/>
          <a:lstStyle/>
          <a:p>
            <a:pPr algn="ctr" defTabSz="455519" hangingPunct="0">
              <a:lnSpc>
                <a:spcPct val="93000"/>
              </a:lnSpc>
              <a:spcBef>
                <a:spcPct val="20000"/>
              </a:spcBef>
              <a:buClr>
                <a:srgbClr val="000000"/>
              </a:buClr>
              <a:buSzPct val="100000"/>
              <a:defRPr/>
            </a:pPr>
            <a:r>
              <a:rPr lang="en-US" sz="2000" b="1" kern="0" dirty="0">
                <a:latin typeface="+mn-lt"/>
                <a:ea typeface="WenQuanYi Zen Hei" charset="0"/>
                <a:cs typeface="WenQuanYi Zen Hei" charset="0"/>
              </a:rPr>
              <a:t>Triangular based mesh geometry</a:t>
            </a:r>
          </a:p>
          <a:p>
            <a:pPr marL="342900" indent="-342900" defTabSz="455519" hangingPunct="0">
              <a:lnSpc>
                <a:spcPct val="93000"/>
              </a:lnSpc>
              <a:spcBef>
                <a:spcPct val="20000"/>
              </a:spcBef>
              <a:buClr>
                <a:srgbClr val="FF0000"/>
              </a:buClr>
              <a:buSzPct val="100000"/>
              <a:buFont typeface="Wingdings" panose="05000000000000000000" pitchFamily="2" charset="2"/>
              <a:buChar char="Ø"/>
              <a:defRPr/>
            </a:pPr>
            <a:r>
              <a:rPr lang="en-US" sz="2000" kern="0" dirty="0">
                <a:latin typeface="+mn-lt"/>
                <a:ea typeface="WenQuanYi Zen Hei" charset="0"/>
                <a:cs typeface="WenQuanYi Zen Hei" charset="0"/>
              </a:rPr>
              <a:t>Based on triangles or quadrilaterals</a:t>
            </a:r>
          </a:p>
          <a:p>
            <a:pPr marL="342900" indent="-342900" defTabSz="455519" hangingPunct="0">
              <a:lnSpc>
                <a:spcPct val="93000"/>
              </a:lnSpc>
              <a:spcBef>
                <a:spcPct val="20000"/>
              </a:spcBef>
              <a:buClr>
                <a:srgbClr val="FF0000"/>
              </a:buClr>
              <a:buSzPct val="100000"/>
              <a:buFont typeface="Wingdings" panose="05000000000000000000" pitchFamily="2" charset="2"/>
              <a:buChar char="Ø"/>
              <a:defRPr/>
            </a:pPr>
            <a:r>
              <a:rPr lang="en-US" sz="2000" kern="0" dirty="0">
                <a:latin typeface="+mn-lt"/>
                <a:ea typeface="WenQuanYi Zen Hei" charset="0"/>
                <a:cs typeface="WenQuanYi Zen Hei" charset="0"/>
              </a:rPr>
              <a:t>Simple to store (3D points)  </a:t>
            </a:r>
          </a:p>
          <a:p>
            <a:pPr marL="342900" indent="-342900" defTabSz="455519" hangingPunct="0">
              <a:lnSpc>
                <a:spcPct val="93000"/>
              </a:lnSpc>
              <a:spcBef>
                <a:spcPct val="20000"/>
              </a:spcBef>
              <a:buClr>
                <a:srgbClr val="FF0000"/>
              </a:buClr>
              <a:buSzPct val="100000"/>
              <a:buFont typeface="Wingdings" panose="05000000000000000000" pitchFamily="2" charset="2"/>
              <a:buChar char="Ø"/>
              <a:defRPr/>
            </a:pPr>
            <a:r>
              <a:rPr lang="en-US" sz="2000" kern="0" dirty="0">
                <a:latin typeface="+mn-lt"/>
                <a:ea typeface="WenQuanYi Zen Hei" charset="0"/>
                <a:cs typeface="WenQuanYi Zen Hei" charset="0"/>
              </a:rPr>
              <a:t>Allow complex shape</a:t>
            </a:r>
          </a:p>
          <a:p>
            <a:pPr marL="342900" indent="-342900" defTabSz="455519" hangingPunct="0">
              <a:lnSpc>
                <a:spcPct val="93000"/>
              </a:lnSpc>
              <a:spcBef>
                <a:spcPct val="20000"/>
              </a:spcBef>
              <a:buClr>
                <a:srgbClr val="FF0000"/>
              </a:buClr>
              <a:buSzPct val="100000"/>
              <a:buFont typeface="Wingdings" panose="05000000000000000000" pitchFamily="2" charset="2"/>
              <a:buChar char="Ø"/>
              <a:defRPr/>
            </a:pPr>
            <a:r>
              <a:rPr lang="en-US" sz="2000" kern="0" dirty="0">
                <a:latin typeface="+mn-lt"/>
                <a:ea typeface="WenQuanYi Zen Hei" charset="0"/>
                <a:cs typeface="WenQuanYi Zen Hei" charset="0"/>
              </a:rPr>
              <a:t>CAD modeling (artificial implants, scanner elements, etc.)</a:t>
            </a:r>
          </a:p>
          <a:p>
            <a:pPr marL="342900" indent="-342900" defTabSz="455519" hangingPunct="0">
              <a:lnSpc>
                <a:spcPct val="93000"/>
              </a:lnSpc>
              <a:spcBef>
                <a:spcPct val="20000"/>
              </a:spcBef>
              <a:buClr>
                <a:srgbClr val="FF0000"/>
              </a:buClr>
              <a:buSzPct val="100000"/>
              <a:buFont typeface="Wingdings" panose="05000000000000000000" pitchFamily="2" charset="2"/>
              <a:buChar char="Ø"/>
              <a:defRPr/>
            </a:pPr>
            <a:r>
              <a:rPr lang="en-US" sz="2000" kern="0" dirty="0">
                <a:latin typeface="+mn-lt"/>
                <a:ea typeface="WenQuanYi Zen Hei" charset="0"/>
                <a:cs typeface="WenQuanYi Zen Hei" charset="0"/>
              </a:rPr>
              <a:t>Anatomical details derived from other imaging modalities such as example MRI (arteries, spinal cord, atheroma, etc.)</a:t>
            </a:r>
          </a:p>
          <a:p>
            <a:pPr marL="342900" indent="-342900" defTabSz="455519" hangingPunct="0">
              <a:lnSpc>
                <a:spcPct val="93000"/>
              </a:lnSpc>
              <a:spcBef>
                <a:spcPct val="20000"/>
              </a:spcBef>
              <a:buClr>
                <a:srgbClr val="FF0000"/>
              </a:buClr>
              <a:buSzPct val="100000"/>
              <a:buFont typeface="Wingdings" panose="05000000000000000000" pitchFamily="2" charset="2"/>
              <a:buChar char="Ø"/>
              <a:defRPr/>
            </a:pPr>
            <a:r>
              <a:rPr lang="en-US" sz="2000" kern="0" dirty="0">
                <a:latin typeface="+mn-lt"/>
                <a:ea typeface="WenQuanYi Zen Hei" charset="0"/>
                <a:cs typeface="WenQuanYi Zen Hei" charset="0"/>
              </a:rPr>
              <a:t>Accuracy is depending to the number of triangles used to describe the geometry (time consuming)</a:t>
            </a:r>
          </a:p>
        </p:txBody>
      </p:sp>
      <p:pic>
        <p:nvPicPr>
          <p:cNvPr id="20" name="Image 15" descr="Hip.png">
            <a:extLst>
              <a:ext uri="{FF2B5EF4-FFF2-40B4-BE49-F238E27FC236}">
                <a16:creationId xmlns:a16="http://schemas.microsoft.com/office/drawing/2014/main" id="{07972D72-6FDB-4B77-9568-8611E42F08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9874" y="1505032"/>
            <a:ext cx="1000262" cy="2079043"/>
          </a:xfrm>
          <a:prstGeom prst="rect">
            <a:avLst/>
          </a:prstGeom>
        </p:spPr>
      </p:pic>
      <p:pic>
        <p:nvPicPr>
          <p:cNvPr id="21" name="Image 16" descr="corde-spinale-1766471.png">
            <a:extLst>
              <a:ext uri="{FF2B5EF4-FFF2-40B4-BE49-F238E27FC236}">
                <a16:creationId xmlns:a16="http://schemas.microsoft.com/office/drawing/2014/main" id="{CCDF3BC9-3827-4510-8665-F087181781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6244" y="2349745"/>
            <a:ext cx="1591817" cy="1591817"/>
          </a:xfrm>
          <a:prstGeom prst="rect">
            <a:avLst/>
          </a:prstGeom>
        </p:spPr>
      </p:pic>
      <p:pic>
        <p:nvPicPr>
          <p:cNvPr id="22" name="Image 17" descr="Pedicle-Screw-System_full.png">
            <a:extLst>
              <a:ext uri="{FF2B5EF4-FFF2-40B4-BE49-F238E27FC236}">
                <a16:creationId xmlns:a16="http://schemas.microsoft.com/office/drawing/2014/main" id="{7030626B-F23A-4209-BFE1-F6E9347BEC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5774" y="1571251"/>
            <a:ext cx="1749326" cy="1154829"/>
          </a:xfrm>
          <a:prstGeom prst="rect">
            <a:avLst/>
          </a:prstGeom>
        </p:spPr>
      </p:pic>
      <p:pic>
        <p:nvPicPr>
          <p:cNvPr id="23" name="Image 18" descr="mannequin-mesh.png">
            <a:extLst>
              <a:ext uri="{FF2B5EF4-FFF2-40B4-BE49-F238E27FC236}">
                <a16:creationId xmlns:a16="http://schemas.microsoft.com/office/drawing/2014/main" id="{B98F8C0D-0781-4739-9EED-C93D65EB237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98401"/>
                    </a14:imgEffect>
                  </a14:imgLayer>
                </a14:imgProps>
              </a:ext>
              <a:ext uri="{28A0092B-C50C-407E-A947-70E740481C1C}">
                <a14:useLocalDpi xmlns:a14="http://schemas.microsoft.com/office/drawing/2010/main" val="0"/>
              </a:ext>
            </a:extLst>
          </a:blip>
          <a:stretch>
            <a:fillRect/>
          </a:stretch>
        </p:blipFill>
        <p:spPr>
          <a:xfrm>
            <a:off x="82774" y="5303424"/>
            <a:ext cx="1063915" cy="1445640"/>
          </a:xfrm>
          <a:prstGeom prst="rect">
            <a:avLst/>
          </a:prstGeom>
        </p:spPr>
      </p:pic>
      <p:pic>
        <p:nvPicPr>
          <p:cNvPr id="24" name="Image 25" descr="remeshing.jpg">
            <a:extLst>
              <a:ext uri="{FF2B5EF4-FFF2-40B4-BE49-F238E27FC236}">
                <a16:creationId xmlns:a16="http://schemas.microsoft.com/office/drawing/2014/main" id="{E9DC43FA-E0F8-4169-9A85-4A29FB652BBF}"/>
              </a:ext>
            </a:extLst>
          </p:cNvPr>
          <p:cNvPicPr>
            <a:picLocks noChangeAspect="1"/>
          </p:cNvPicPr>
          <p:nvPr/>
        </p:nvPicPr>
        <p:blipFill>
          <a:blip r:embed="rId8" cstate="print"/>
          <a:stretch>
            <a:fillRect/>
          </a:stretch>
        </p:blipFill>
        <p:spPr>
          <a:xfrm>
            <a:off x="6187332" y="4081147"/>
            <a:ext cx="2607044" cy="2751880"/>
          </a:xfrm>
          <a:prstGeom prst="rect">
            <a:avLst/>
          </a:prstGeom>
        </p:spPr>
      </p:pic>
    </p:spTree>
    <p:extLst>
      <p:ext uri="{BB962C8B-B14F-4D97-AF65-F5344CB8AC3E}">
        <p14:creationId xmlns:p14="http://schemas.microsoft.com/office/powerpoint/2010/main" val="75041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fade">
                                      <p:cBhvr>
                                        <p:cTn id="7" dur="500"/>
                                        <p:tgtEl>
                                          <p:spTgt spid="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fade">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animEffect transition="in" filter="fade">
                                      <p:cBhvr>
                                        <p:cTn id="17" dur="500"/>
                                        <p:tgtEl>
                                          <p:spTgt spid="19">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xEl>
                                              <p:pRg st="4" end="4"/>
                                            </p:txEl>
                                          </p:spTgt>
                                        </p:tgtEl>
                                        <p:attrNameLst>
                                          <p:attrName>style.visibility</p:attrName>
                                        </p:attrNameLst>
                                      </p:cBhvr>
                                      <p:to>
                                        <p:strVal val="visible"/>
                                      </p:to>
                                    </p:set>
                                    <p:animEffect transition="in" filter="fade">
                                      <p:cBhvr>
                                        <p:cTn id="25" dur="500"/>
                                        <p:tgtEl>
                                          <p:spTgt spid="19">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xEl>
                                              <p:pRg st="5" end="5"/>
                                            </p:txEl>
                                          </p:spTgt>
                                        </p:tgtEl>
                                        <p:attrNameLst>
                                          <p:attrName>style.visibility</p:attrName>
                                        </p:attrNameLst>
                                      </p:cBhvr>
                                      <p:to>
                                        <p:strVal val="visible"/>
                                      </p:to>
                                    </p:set>
                                    <p:animEffect transition="in" filter="fade">
                                      <p:cBhvr>
                                        <p:cTn id="36" dur="500"/>
                                        <p:tgtEl>
                                          <p:spTgt spid="19">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xEl>
                                              <p:pRg st="6" end="6"/>
                                            </p:txEl>
                                          </p:spTgt>
                                        </p:tgtEl>
                                        <p:attrNameLst>
                                          <p:attrName>style.visibility</p:attrName>
                                        </p:attrNameLst>
                                      </p:cBhvr>
                                      <p:to>
                                        <p:strVal val="visible"/>
                                      </p:to>
                                    </p:set>
                                    <p:animEffect transition="in" filter="fade">
                                      <p:cBhvr>
                                        <p:cTn id="44" dur="500"/>
                                        <p:tgtEl>
                                          <p:spTgt spid="19">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Overview</a:t>
            </a:r>
            <a:endParaRPr lang="en-US" sz="2600" b="0" strike="noStrike" spc="-1" dirty="0">
              <a:solidFill>
                <a:srgbClr val="000000"/>
              </a:solidFill>
              <a:uFill>
                <a:solidFill>
                  <a:srgbClr val="FFFFFF"/>
                </a:solidFill>
              </a:uFill>
              <a:latin typeface="+mj-lt"/>
            </a:endParaRPr>
          </a:p>
        </p:txBody>
      </p:sp>
      <p:sp>
        <p:nvSpPr>
          <p:cNvPr id="192" name="CustomShape 2"/>
          <p:cNvSpPr/>
          <p:nvPr/>
        </p:nvSpPr>
        <p:spPr>
          <a:xfrm>
            <a:off x="283256" y="1988840"/>
            <a:ext cx="8640848" cy="33124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indent="-285750">
              <a:buClr>
                <a:srgbClr val="FF0000"/>
              </a:buClr>
              <a:buSzPct val="100000"/>
              <a:buFont typeface="Wingdings" panose="05000000000000000000" pitchFamily="2" charset="2"/>
              <a:buChar char="Ø"/>
            </a:pPr>
            <a:r>
              <a:rPr lang="en-US" altLang="en-US" b="1" dirty="0">
                <a:solidFill>
                  <a:schemeClr val="bg1">
                    <a:lumMod val="85000"/>
                  </a:schemeClr>
                </a:solidFill>
              </a:rPr>
              <a:t> Radiation Physics &amp; Monte Carlo simulations</a:t>
            </a:r>
          </a:p>
          <a:p>
            <a:pPr indent="-285750">
              <a:buClr>
                <a:srgbClr val="FF0000"/>
              </a:buClr>
              <a:buSzPct val="100000"/>
              <a:buFont typeface="Wingdings" panose="05000000000000000000" pitchFamily="2" charset="2"/>
              <a:buChar char="Ø"/>
            </a:pPr>
            <a:endParaRPr lang="en-US" altLang="en-US" b="1" dirty="0">
              <a:solidFill>
                <a:schemeClr val="bg1">
                  <a:lumMod val="85000"/>
                </a:schemeClr>
              </a:solidFill>
            </a:endParaRPr>
          </a:p>
          <a:p>
            <a:pPr indent="-285750">
              <a:buClr>
                <a:srgbClr val="FF0000"/>
              </a:buClr>
              <a:buSzPct val="100000"/>
              <a:buFont typeface="Wingdings" panose="05000000000000000000" pitchFamily="2" charset="2"/>
              <a:buChar char="Ø"/>
            </a:pPr>
            <a:r>
              <a:rPr lang="en-US" altLang="en-US" b="1" dirty="0">
                <a:solidFill>
                  <a:schemeClr val="bg1">
                    <a:lumMod val="85000"/>
                  </a:schemeClr>
                </a:solidFill>
              </a:rPr>
              <a:t> GATE simulation toolkit</a:t>
            </a:r>
          </a:p>
          <a:p>
            <a:pPr indent="-285750">
              <a:buClr>
                <a:srgbClr val="FF0000"/>
              </a:buClr>
              <a:buSzPct val="100000"/>
              <a:buFont typeface="Wingdings" panose="05000000000000000000" pitchFamily="2" charset="2"/>
              <a:buChar char="Ø"/>
            </a:pPr>
            <a:endParaRPr lang="en-US" altLang="en-US" b="1" dirty="0">
              <a:solidFill>
                <a:schemeClr val="bg1">
                  <a:lumMod val="85000"/>
                </a:schemeClr>
              </a:solidFill>
            </a:endParaRPr>
          </a:p>
          <a:p>
            <a:pPr indent="-285750">
              <a:buClr>
                <a:srgbClr val="FF0000"/>
              </a:buClr>
              <a:buSzPct val="100000"/>
              <a:buFont typeface="Wingdings" panose="05000000000000000000" pitchFamily="2" charset="2"/>
              <a:buChar char="Ø"/>
            </a:pPr>
            <a:r>
              <a:rPr lang="en-US" altLang="en-US" b="1" dirty="0">
                <a:solidFill>
                  <a:schemeClr val="bg1">
                    <a:lumMod val="85000"/>
                  </a:schemeClr>
                </a:solidFill>
              </a:rPr>
              <a:t> Evolution of Computational Phantoms </a:t>
            </a:r>
          </a:p>
          <a:p>
            <a:pPr>
              <a:buClr>
                <a:srgbClr val="FF0000"/>
              </a:buClr>
              <a:buSzPct val="100000"/>
              <a:buFont typeface="Wingdings" panose="05000000000000000000" pitchFamily="2" charset="2"/>
              <a:buChar char="Ø"/>
            </a:pPr>
            <a:endParaRPr lang="en-US" altLang="en-US" b="1" dirty="0">
              <a:solidFill>
                <a:schemeClr val="bg1">
                  <a:lumMod val="85000"/>
                </a:schemeClr>
              </a:solidFill>
            </a:endParaRPr>
          </a:p>
          <a:p>
            <a:pPr indent="-285750">
              <a:buClr>
                <a:srgbClr val="FF0000"/>
              </a:buClr>
              <a:buSzPct val="100000"/>
              <a:buFont typeface="Wingdings" panose="05000000000000000000" pitchFamily="2" charset="2"/>
              <a:buChar char="Ø"/>
            </a:pPr>
            <a:r>
              <a:rPr lang="en-US" altLang="en-US" b="1" dirty="0"/>
              <a:t> Anthropomorphic Phantoms</a:t>
            </a:r>
          </a:p>
          <a:p>
            <a:pPr>
              <a:buClr>
                <a:srgbClr val="FF0000"/>
              </a:buClr>
              <a:buSzPct val="100000"/>
              <a:buFont typeface="Wingdings" panose="05000000000000000000" pitchFamily="2" charset="2"/>
              <a:buChar char="Ø"/>
            </a:pPr>
            <a:endParaRPr lang="en-US" altLang="en-US" b="1" dirty="0">
              <a:solidFill>
                <a:schemeClr val="bg1">
                  <a:lumMod val="85000"/>
                </a:schemeClr>
              </a:solidFill>
            </a:endParaRPr>
          </a:p>
          <a:p>
            <a:pPr indent="-285750">
              <a:buClr>
                <a:srgbClr val="FF0000"/>
              </a:buClr>
              <a:buSzPct val="100000"/>
              <a:buFont typeface="Wingdings" panose="05000000000000000000" pitchFamily="2" charset="2"/>
              <a:buChar char="Ø"/>
            </a:pPr>
            <a:r>
              <a:rPr lang="en-US" altLang="en-US" b="1" dirty="0">
                <a:solidFill>
                  <a:schemeClr val="bg1">
                    <a:lumMod val="85000"/>
                  </a:schemeClr>
                </a:solidFill>
              </a:rPr>
              <a:t> Examples / Applications</a:t>
            </a:r>
          </a:p>
        </p:txBody>
      </p:sp>
    </p:spTree>
    <p:extLst>
      <p:ext uri="{BB962C8B-B14F-4D97-AF65-F5344CB8AC3E}">
        <p14:creationId xmlns:p14="http://schemas.microsoft.com/office/powerpoint/2010/main" val="90790761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err="1">
                <a:solidFill>
                  <a:srgbClr val="000000"/>
                </a:solidFill>
                <a:uFill>
                  <a:solidFill>
                    <a:srgbClr val="FFFFFF"/>
                  </a:solidFill>
                </a:uFill>
                <a:latin typeface="+mj-lt"/>
                <a:ea typeface="SimSun"/>
              </a:rPr>
              <a:t>Anthropomoprhic</a:t>
            </a:r>
            <a:r>
              <a:rPr lang="en-US" sz="2600" b="1" spc="-1" dirty="0">
                <a:solidFill>
                  <a:srgbClr val="000000"/>
                </a:solidFill>
                <a:uFill>
                  <a:solidFill>
                    <a:srgbClr val="FFFFFF"/>
                  </a:solidFill>
                </a:uFill>
                <a:latin typeface="+mj-lt"/>
                <a:ea typeface="SimSun"/>
              </a:rPr>
              <a:t> Phantoms… MIRD-5 ORNL</a:t>
            </a:r>
          </a:p>
        </p:txBody>
      </p:sp>
      <p:sp>
        <p:nvSpPr>
          <p:cNvPr id="13" name="Content Placeholder 2">
            <a:extLst>
              <a:ext uri="{FF2B5EF4-FFF2-40B4-BE49-F238E27FC236}">
                <a16:creationId xmlns:a16="http://schemas.microsoft.com/office/drawing/2014/main" id="{FAE204BE-1F49-4C0C-B864-1B293440878B}"/>
              </a:ext>
            </a:extLst>
          </p:cNvPr>
          <p:cNvSpPr txBox="1">
            <a:spLocks/>
          </p:cNvSpPr>
          <p:nvPr/>
        </p:nvSpPr>
        <p:spPr>
          <a:xfrm>
            <a:off x="614732" y="1521187"/>
            <a:ext cx="8072068" cy="5112568"/>
          </a:xfrm>
          <a:prstGeom prst="rect">
            <a:avLst/>
          </a:prstGeom>
        </p:spPr>
        <p:txBody>
          <a:bodyPr lIns="100794" tIns="50397" rIns="100794" bIns="50397"/>
          <a:lstStyle/>
          <a:p>
            <a:pPr defTabSz="455519" hangingPunct="0">
              <a:lnSpc>
                <a:spcPct val="93000"/>
              </a:lnSpc>
              <a:spcBef>
                <a:spcPct val="20000"/>
              </a:spcBef>
              <a:buClr>
                <a:srgbClr val="000000"/>
              </a:buClr>
              <a:buSzPct val="100000"/>
              <a:defRPr/>
            </a:pPr>
            <a:r>
              <a:rPr lang="en-US" sz="2000" u="sng" kern="0" dirty="0">
                <a:latin typeface="+mn-lt"/>
                <a:ea typeface="WenQuanYi Zen Hei" charset="0"/>
                <a:cs typeface="WenQuanYi Zen Hei" charset="0"/>
              </a:rPr>
              <a:t>ORNL – Oak Ridge National Laboratory by Fisher and Snyder (1966)</a:t>
            </a:r>
          </a:p>
          <a:p>
            <a:pPr marL="342900" indent="-342900" defTabSz="455519" hangingPunct="0">
              <a:lnSpc>
                <a:spcPct val="93000"/>
              </a:lnSpc>
              <a:spcBef>
                <a:spcPct val="20000"/>
              </a:spcBef>
              <a:buClr>
                <a:srgbClr val="000000"/>
              </a:buClr>
              <a:buSzPct val="100000"/>
              <a:buFont typeface="Arial" panose="020B0604020202020204" pitchFamily="34" charset="0"/>
              <a:buChar char="•"/>
              <a:defRPr/>
            </a:pPr>
            <a:endParaRPr lang="en-US" sz="2000" kern="0" dirty="0">
              <a:latin typeface="+mn-lt"/>
              <a:ea typeface="WenQuanYi Zen Hei" charset="0"/>
              <a:cs typeface="WenQuanYi Zen Hei" charset="0"/>
            </a:endParaRPr>
          </a:p>
          <a:p>
            <a:pPr marL="342900" indent="-342900" defTabSz="455519" hangingPunct="0">
              <a:lnSpc>
                <a:spcPct val="93000"/>
              </a:lnSpc>
              <a:spcBef>
                <a:spcPct val="20000"/>
              </a:spcBef>
              <a:buClr>
                <a:srgbClr val="FF0000"/>
              </a:buClr>
              <a:buSzPct val="100000"/>
              <a:buFont typeface="Wingdings" panose="05000000000000000000" pitchFamily="2" charset="2"/>
              <a:buChar char="Ø"/>
              <a:defRPr/>
            </a:pPr>
            <a:r>
              <a:rPr lang="en-US" sz="2000" kern="0" dirty="0"/>
              <a:t>Adult phantom</a:t>
            </a:r>
          </a:p>
          <a:p>
            <a:pPr marL="342900" indent="-342900" defTabSz="455519" hangingPunct="0">
              <a:lnSpc>
                <a:spcPct val="93000"/>
              </a:lnSpc>
              <a:spcBef>
                <a:spcPct val="20000"/>
              </a:spcBef>
              <a:buClr>
                <a:srgbClr val="FF0000"/>
              </a:buClr>
              <a:buSzPct val="100000"/>
              <a:buFont typeface="Wingdings" panose="05000000000000000000" pitchFamily="2" charset="2"/>
              <a:buChar char="Ø"/>
              <a:defRPr/>
            </a:pPr>
            <a:r>
              <a:rPr lang="en-US" sz="2000" kern="0" dirty="0"/>
              <a:t>Dosimetry calculations</a:t>
            </a:r>
          </a:p>
          <a:p>
            <a:pPr marL="342900" indent="-342900" defTabSz="455519" hangingPunct="0">
              <a:lnSpc>
                <a:spcPct val="93000"/>
              </a:lnSpc>
              <a:spcBef>
                <a:spcPct val="20000"/>
              </a:spcBef>
              <a:buClr>
                <a:srgbClr val="FF0000"/>
              </a:buClr>
              <a:buSzPct val="100000"/>
              <a:buFont typeface="Wingdings" panose="05000000000000000000" pitchFamily="2" charset="2"/>
              <a:buChar char="Ø"/>
              <a:defRPr/>
            </a:pPr>
            <a:r>
              <a:rPr lang="en-US" sz="2000" kern="0" dirty="0"/>
              <a:t>Many </a:t>
            </a:r>
            <a:r>
              <a:rPr lang="en-US" sz="2000" kern="0" dirty="0">
                <a:latin typeface="+mn-lt"/>
                <a:ea typeface="WenQuanYi Zen Hei" charset="0"/>
                <a:cs typeface="WenQuanYi Zen Hei" charset="0"/>
              </a:rPr>
              <a:t>years of developments</a:t>
            </a:r>
          </a:p>
        </p:txBody>
      </p:sp>
      <p:pic>
        <p:nvPicPr>
          <p:cNvPr id="14" name="Picture 1">
            <a:extLst>
              <a:ext uri="{FF2B5EF4-FFF2-40B4-BE49-F238E27FC236}">
                <a16:creationId xmlns:a16="http://schemas.microsoft.com/office/drawing/2014/main" id="{FB0277CF-61A0-4D9E-9214-A529729E3DB0}"/>
              </a:ext>
            </a:extLst>
          </p:cNvPr>
          <p:cNvPicPr>
            <a:picLocks noChangeAspect="1"/>
          </p:cNvPicPr>
          <p:nvPr/>
        </p:nvPicPr>
        <p:blipFill>
          <a:blip r:embed="rId3"/>
          <a:stretch>
            <a:fillRect/>
          </a:stretch>
        </p:blipFill>
        <p:spPr>
          <a:xfrm>
            <a:off x="4456281" y="2024261"/>
            <a:ext cx="4453396" cy="4609494"/>
          </a:xfrm>
          <a:prstGeom prst="rect">
            <a:avLst/>
          </a:prstGeom>
        </p:spPr>
      </p:pic>
      <p:sp>
        <p:nvSpPr>
          <p:cNvPr id="15" name="Rectangle 6">
            <a:extLst>
              <a:ext uri="{FF2B5EF4-FFF2-40B4-BE49-F238E27FC236}">
                <a16:creationId xmlns:a16="http://schemas.microsoft.com/office/drawing/2014/main" id="{9A6FCE79-424E-461C-8089-7F2D931697E3}"/>
              </a:ext>
            </a:extLst>
          </p:cNvPr>
          <p:cNvSpPr/>
          <p:nvPr/>
        </p:nvSpPr>
        <p:spPr>
          <a:xfrm>
            <a:off x="82379" y="5815322"/>
            <a:ext cx="3841549" cy="923330"/>
          </a:xfrm>
          <a:prstGeom prst="rect">
            <a:avLst/>
          </a:prstGeom>
        </p:spPr>
        <p:txBody>
          <a:bodyPr wrap="square">
            <a:spAutoFit/>
          </a:bodyPr>
          <a:lstStyle/>
          <a:p>
            <a:pPr algn="just"/>
            <a:r>
              <a:rPr lang="en-US" dirty="0"/>
              <a:t>Anterior view of the principal organs in the head and trunk of the adult phantom developed by Snyder et al</a:t>
            </a:r>
          </a:p>
        </p:txBody>
      </p:sp>
    </p:spTree>
    <p:extLst>
      <p:ext uri="{BB962C8B-B14F-4D97-AF65-F5344CB8AC3E}">
        <p14:creationId xmlns:p14="http://schemas.microsoft.com/office/powerpoint/2010/main" val="4275326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err="1">
                <a:solidFill>
                  <a:srgbClr val="000000"/>
                </a:solidFill>
                <a:uFill>
                  <a:solidFill>
                    <a:srgbClr val="FFFFFF"/>
                  </a:solidFill>
                </a:uFill>
                <a:latin typeface="+mj-lt"/>
                <a:ea typeface="SimSun"/>
              </a:rPr>
              <a:t>Anthropomoprhic</a:t>
            </a:r>
            <a:r>
              <a:rPr lang="en-US" sz="2600" b="1" spc="-1" dirty="0">
                <a:solidFill>
                  <a:srgbClr val="000000"/>
                </a:solidFill>
                <a:uFill>
                  <a:solidFill>
                    <a:srgbClr val="FFFFFF"/>
                  </a:solidFill>
                </a:uFill>
                <a:latin typeface="+mj-lt"/>
                <a:ea typeface="SimSun"/>
              </a:rPr>
              <a:t> Phantoms… ADELAIDE</a:t>
            </a:r>
          </a:p>
        </p:txBody>
      </p:sp>
      <p:sp>
        <p:nvSpPr>
          <p:cNvPr id="10" name="Content Placeholder 2">
            <a:extLst>
              <a:ext uri="{FF2B5EF4-FFF2-40B4-BE49-F238E27FC236}">
                <a16:creationId xmlns:a16="http://schemas.microsoft.com/office/drawing/2014/main" id="{470BA43A-9871-4484-AC2E-576CEC40B8D6}"/>
              </a:ext>
            </a:extLst>
          </p:cNvPr>
          <p:cNvSpPr txBox="1">
            <a:spLocks/>
          </p:cNvSpPr>
          <p:nvPr/>
        </p:nvSpPr>
        <p:spPr>
          <a:xfrm>
            <a:off x="614732" y="1521187"/>
            <a:ext cx="8072068" cy="5112568"/>
          </a:xfrm>
          <a:prstGeom prst="rect">
            <a:avLst/>
          </a:prstGeom>
        </p:spPr>
        <p:txBody>
          <a:bodyPr lIns="100794" tIns="50397" rIns="100794" bIns="50397"/>
          <a:lstStyle/>
          <a:p>
            <a:pPr defTabSz="455519" hangingPunct="0">
              <a:lnSpc>
                <a:spcPct val="93000"/>
              </a:lnSpc>
              <a:spcBef>
                <a:spcPct val="20000"/>
              </a:spcBef>
              <a:buClr>
                <a:srgbClr val="000000"/>
              </a:buClr>
              <a:buSzPct val="100000"/>
              <a:defRPr/>
            </a:pPr>
            <a:r>
              <a:rPr lang="en-US" sz="2000" u="sng" kern="0" dirty="0">
                <a:latin typeface="+mn-lt"/>
                <a:ea typeface="WenQuanYi Zen Hei" charset="0"/>
                <a:cs typeface="WenQuanYi Zen Hei" charset="0"/>
              </a:rPr>
              <a:t>The ADELAIDE work was one of the first attempts for pediatric voxel based phantoms.</a:t>
            </a:r>
          </a:p>
          <a:p>
            <a:pPr marL="342900" indent="-342900" defTabSz="455519" hangingPunct="0">
              <a:lnSpc>
                <a:spcPct val="93000"/>
              </a:lnSpc>
              <a:spcBef>
                <a:spcPct val="20000"/>
              </a:spcBef>
              <a:buClr>
                <a:srgbClr val="000000"/>
              </a:buClr>
              <a:buSzPct val="100000"/>
              <a:buFont typeface="Arial" panose="020B0604020202020204" pitchFamily="34" charset="0"/>
              <a:buChar char="•"/>
              <a:defRPr/>
            </a:pPr>
            <a:endParaRPr lang="en-US" sz="2000" kern="0" dirty="0">
              <a:latin typeface="+mn-lt"/>
              <a:ea typeface="WenQuanYi Zen Hei" charset="0"/>
              <a:cs typeface="WenQuanYi Zen Hei" charset="0"/>
            </a:endParaRPr>
          </a:p>
          <a:p>
            <a:pPr marL="342900" indent="-342900" defTabSz="455519" hangingPunct="0">
              <a:lnSpc>
                <a:spcPct val="93000"/>
              </a:lnSpc>
              <a:spcBef>
                <a:spcPct val="20000"/>
              </a:spcBef>
              <a:buClr>
                <a:srgbClr val="FF0000"/>
              </a:buClr>
              <a:buSzPct val="100000"/>
              <a:buFont typeface="Wingdings" panose="05000000000000000000" pitchFamily="2" charset="2"/>
              <a:buChar char="Ø"/>
              <a:defRPr/>
            </a:pPr>
            <a:r>
              <a:rPr lang="en-US" sz="2000" kern="0" dirty="0"/>
              <a:t>2 voxel phantoms in 1990s - 8 week old baby &amp; 7 year old child</a:t>
            </a:r>
          </a:p>
          <a:p>
            <a:pPr marL="342900" indent="-342900" defTabSz="455519" hangingPunct="0">
              <a:lnSpc>
                <a:spcPct val="93000"/>
              </a:lnSpc>
              <a:spcBef>
                <a:spcPct val="20000"/>
              </a:spcBef>
              <a:buClr>
                <a:srgbClr val="FF0000"/>
              </a:buClr>
              <a:buSzPct val="100000"/>
              <a:buFont typeface="Wingdings" panose="05000000000000000000" pitchFamily="2" charset="2"/>
              <a:buChar char="Ø"/>
              <a:defRPr/>
            </a:pPr>
            <a:r>
              <a:rPr lang="en-US" sz="2000" kern="0" dirty="0"/>
              <a:t>Purpose: Torso organ doses from CT</a:t>
            </a:r>
          </a:p>
          <a:p>
            <a:pPr marL="342900" indent="-342900" defTabSz="455519" hangingPunct="0">
              <a:lnSpc>
                <a:spcPct val="93000"/>
              </a:lnSpc>
              <a:spcBef>
                <a:spcPct val="20000"/>
              </a:spcBef>
              <a:buClr>
                <a:srgbClr val="FF0000"/>
              </a:buClr>
              <a:buSzPct val="100000"/>
              <a:buFont typeface="Wingdings" panose="05000000000000000000" pitchFamily="2" charset="2"/>
              <a:buChar char="Ø"/>
              <a:defRPr/>
            </a:pPr>
            <a:r>
              <a:rPr lang="en-US" sz="2000" kern="0" dirty="0"/>
              <a:t>In 1996, use of DICOM.</a:t>
            </a:r>
          </a:p>
          <a:p>
            <a:pPr marL="342900" indent="-342900" defTabSz="455519" hangingPunct="0">
              <a:lnSpc>
                <a:spcPct val="93000"/>
              </a:lnSpc>
              <a:spcBef>
                <a:spcPct val="20000"/>
              </a:spcBef>
              <a:buClr>
                <a:srgbClr val="FF0000"/>
              </a:buClr>
              <a:buSzPct val="100000"/>
              <a:buFont typeface="Wingdings" panose="05000000000000000000" pitchFamily="2" charset="2"/>
              <a:buChar char="Ø"/>
              <a:defRPr/>
            </a:pPr>
            <a:r>
              <a:rPr lang="en-US" sz="2000" kern="0" dirty="0"/>
              <a:t>A GE CT scanner produces 512x512x54 images (10mm interval)</a:t>
            </a:r>
          </a:p>
          <a:p>
            <a:pPr marL="342900" indent="-342900" defTabSz="455519" hangingPunct="0">
              <a:lnSpc>
                <a:spcPct val="93000"/>
              </a:lnSpc>
              <a:spcBef>
                <a:spcPct val="20000"/>
              </a:spcBef>
              <a:buClr>
                <a:srgbClr val="FF0000"/>
              </a:buClr>
              <a:buSzPct val="100000"/>
              <a:buFont typeface="Wingdings" panose="05000000000000000000" pitchFamily="2" charset="2"/>
              <a:buChar char="Ø"/>
              <a:defRPr/>
            </a:pPr>
            <a:r>
              <a:rPr lang="en-US" sz="2000" kern="0" dirty="0"/>
              <a:t>Manual segmentation</a:t>
            </a:r>
          </a:p>
          <a:p>
            <a:pPr marL="342900" indent="-342900" defTabSz="455519" hangingPunct="0">
              <a:lnSpc>
                <a:spcPct val="93000"/>
              </a:lnSpc>
              <a:spcBef>
                <a:spcPct val="20000"/>
              </a:spcBef>
              <a:buClr>
                <a:srgbClr val="FF0000"/>
              </a:buClr>
              <a:buSzPct val="100000"/>
              <a:buFont typeface="Wingdings" panose="05000000000000000000" pitchFamily="2" charset="2"/>
              <a:buChar char="Ø"/>
              <a:defRPr/>
            </a:pPr>
            <a:r>
              <a:rPr lang="en-US" sz="2000" kern="0" dirty="0"/>
              <a:t>30 separate organs identified</a:t>
            </a:r>
          </a:p>
        </p:txBody>
      </p:sp>
      <p:pic>
        <p:nvPicPr>
          <p:cNvPr id="11" name="Picture 7">
            <a:extLst>
              <a:ext uri="{FF2B5EF4-FFF2-40B4-BE49-F238E27FC236}">
                <a16:creationId xmlns:a16="http://schemas.microsoft.com/office/drawing/2014/main" id="{1837EAFF-411B-489E-94AC-A887BBCAE7E3}"/>
              </a:ext>
            </a:extLst>
          </p:cNvPr>
          <p:cNvPicPr>
            <a:picLocks noChangeAspect="1"/>
          </p:cNvPicPr>
          <p:nvPr/>
        </p:nvPicPr>
        <p:blipFill>
          <a:blip r:embed="rId3"/>
          <a:stretch>
            <a:fillRect/>
          </a:stretch>
        </p:blipFill>
        <p:spPr>
          <a:xfrm>
            <a:off x="6648450" y="3924254"/>
            <a:ext cx="2038350" cy="2809875"/>
          </a:xfrm>
          <a:prstGeom prst="rect">
            <a:avLst/>
          </a:prstGeom>
        </p:spPr>
      </p:pic>
      <p:pic>
        <p:nvPicPr>
          <p:cNvPr id="12" name="Picture 8">
            <a:extLst>
              <a:ext uri="{FF2B5EF4-FFF2-40B4-BE49-F238E27FC236}">
                <a16:creationId xmlns:a16="http://schemas.microsoft.com/office/drawing/2014/main" id="{1EF3FA5A-75F5-49CC-9604-7F2740D9C49C}"/>
              </a:ext>
            </a:extLst>
          </p:cNvPr>
          <p:cNvPicPr>
            <a:picLocks noChangeAspect="1"/>
          </p:cNvPicPr>
          <p:nvPr/>
        </p:nvPicPr>
        <p:blipFill>
          <a:blip r:embed="rId4"/>
          <a:stretch>
            <a:fillRect/>
          </a:stretch>
        </p:blipFill>
        <p:spPr>
          <a:xfrm>
            <a:off x="452214" y="5013176"/>
            <a:ext cx="2652614" cy="1726016"/>
          </a:xfrm>
          <a:prstGeom prst="rect">
            <a:avLst/>
          </a:prstGeom>
        </p:spPr>
      </p:pic>
      <p:pic>
        <p:nvPicPr>
          <p:cNvPr id="16" name="Picture 9">
            <a:extLst>
              <a:ext uri="{FF2B5EF4-FFF2-40B4-BE49-F238E27FC236}">
                <a16:creationId xmlns:a16="http://schemas.microsoft.com/office/drawing/2014/main" id="{C180A4F0-9892-478C-B5AE-5676CF7D8019}"/>
              </a:ext>
            </a:extLst>
          </p:cNvPr>
          <p:cNvPicPr>
            <a:picLocks noChangeAspect="1"/>
          </p:cNvPicPr>
          <p:nvPr/>
        </p:nvPicPr>
        <p:blipFill>
          <a:blip r:embed="rId5"/>
          <a:stretch>
            <a:fillRect/>
          </a:stretch>
        </p:blipFill>
        <p:spPr>
          <a:xfrm>
            <a:off x="3411362" y="5013175"/>
            <a:ext cx="2600798" cy="1720953"/>
          </a:xfrm>
          <a:prstGeom prst="rect">
            <a:avLst/>
          </a:prstGeom>
        </p:spPr>
      </p:pic>
    </p:spTree>
    <p:extLst>
      <p:ext uri="{BB962C8B-B14F-4D97-AF65-F5344CB8AC3E}">
        <p14:creationId xmlns:p14="http://schemas.microsoft.com/office/powerpoint/2010/main" val="4269078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err="1">
                <a:solidFill>
                  <a:srgbClr val="000000"/>
                </a:solidFill>
                <a:uFill>
                  <a:solidFill>
                    <a:srgbClr val="FFFFFF"/>
                  </a:solidFill>
                </a:uFill>
                <a:latin typeface="+mj-lt"/>
                <a:ea typeface="SimSun"/>
              </a:rPr>
              <a:t>Anthropomoprhic</a:t>
            </a:r>
            <a:r>
              <a:rPr lang="en-US" sz="2600" b="1" spc="-1" dirty="0">
                <a:solidFill>
                  <a:srgbClr val="000000"/>
                </a:solidFill>
                <a:uFill>
                  <a:solidFill>
                    <a:srgbClr val="FFFFFF"/>
                  </a:solidFill>
                </a:uFill>
                <a:latin typeface="+mj-lt"/>
                <a:ea typeface="SimSun"/>
              </a:rPr>
              <a:t> Phantoms… MCAT</a:t>
            </a:r>
            <a:r>
              <a:rPr lang="en-US" sz="2600" b="1" spc="-1" dirty="0">
                <a:solidFill>
                  <a:srgbClr val="000000"/>
                </a:solidFill>
                <a:uFill>
                  <a:solidFill>
                    <a:srgbClr val="FFFFFF"/>
                  </a:solidFill>
                </a:uFill>
                <a:latin typeface="+mj-lt"/>
                <a:ea typeface="SimSun"/>
                <a:sym typeface="Wingdings" panose="05000000000000000000" pitchFamily="2" charset="2"/>
              </a:rPr>
              <a:t>NCATXCAT</a:t>
            </a:r>
            <a:endParaRPr lang="en-US" sz="2600" b="1" spc="-1" dirty="0">
              <a:solidFill>
                <a:srgbClr val="000000"/>
              </a:solidFill>
              <a:uFill>
                <a:solidFill>
                  <a:srgbClr val="FFFFFF"/>
                </a:solidFill>
              </a:uFill>
              <a:latin typeface="+mj-lt"/>
              <a:ea typeface="SimSun"/>
            </a:endParaRPr>
          </a:p>
        </p:txBody>
      </p:sp>
      <p:sp>
        <p:nvSpPr>
          <p:cNvPr id="13" name="Content Placeholder 2">
            <a:extLst>
              <a:ext uri="{FF2B5EF4-FFF2-40B4-BE49-F238E27FC236}">
                <a16:creationId xmlns:a16="http://schemas.microsoft.com/office/drawing/2014/main" id="{AF308350-AED4-48A0-8EB0-863404D20369}"/>
              </a:ext>
            </a:extLst>
          </p:cNvPr>
          <p:cNvSpPr txBox="1">
            <a:spLocks/>
          </p:cNvSpPr>
          <p:nvPr/>
        </p:nvSpPr>
        <p:spPr>
          <a:xfrm>
            <a:off x="614732" y="1521187"/>
            <a:ext cx="8072068" cy="5112568"/>
          </a:xfrm>
          <a:prstGeom prst="rect">
            <a:avLst/>
          </a:prstGeom>
        </p:spPr>
        <p:txBody>
          <a:bodyPr lIns="100794" tIns="50397" rIns="100794" bIns="50397"/>
          <a:lstStyle/>
          <a:p>
            <a:pPr defTabSz="455519" hangingPunct="0">
              <a:lnSpc>
                <a:spcPct val="93000"/>
              </a:lnSpc>
              <a:spcBef>
                <a:spcPct val="20000"/>
              </a:spcBef>
              <a:buClr>
                <a:srgbClr val="000000"/>
              </a:buClr>
              <a:buSzPct val="100000"/>
              <a:defRPr/>
            </a:pPr>
            <a:r>
              <a:rPr lang="en-US" sz="2000" u="sng" kern="0" dirty="0">
                <a:latin typeface="+mn-lt"/>
                <a:ea typeface="WenQuanYi Zen Hei" charset="0"/>
                <a:cs typeface="WenQuanYi Zen Hei" charset="0"/>
              </a:rPr>
              <a:t>The 4D Mathematical Cardiac Torso (MCAT) – 20 years ago</a:t>
            </a:r>
            <a:r>
              <a:rPr lang="en-US" sz="2000" kern="0" dirty="0">
                <a:latin typeface="+mn-lt"/>
                <a:ea typeface="WenQuanYi Zen Hei" charset="0"/>
                <a:cs typeface="WenQuanYi Zen Hei" charset="0"/>
              </a:rPr>
              <a:t>	</a:t>
            </a:r>
          </a:p>
          <a:p>
            <a:pPr defTabSz="455519" hangingPunct="0">
              <a:lnSpc>
                <a:spcPct val="93000"/>
              </a:lnSpc>
              <a:spcBef>
                <a:spcPct val="20000"/>
              </a:spcBef>
              <a:buClr>
                <a:srgbClr val="000000"/>
              </a:buClr>
              <a:buSzPct val="100000"/>
              <a:defRPr/>
            </a:pPr>
            <a:r>
              <a:rPr lang="en-US" sz="2000" kern="0" dirty="0">
                <a:latin typeface="+mn-lt"/>
                <a:ea typeface="WenQuanYi Zen Hei" charset="0"/>
                <a:cs typeface="WenQuanYi Zen Hei" charset="0"/>
              </a:rPr>
              <a:t>									Developed for NM (SPECT/PET)</a:t>
            </a:r>
          </a:p>
          <a:p>
            <a:pPr defTabSz="455519" hangingPunct="0">
              <a:lnSpc>
                <a:spcPct val="93000"/>
              </a:lnSpc>
              <a:spcBef>
                <a:spcPct val="20000"/>
              </a:spcBef>
              <a:buClr>
                <a:srgbClr val="000000"/>
              </a:buClr>
              <a:buSzPct val="100000"/>
              <a:defRPr/>
            </a:pPr>
            <a:r>
              <a:rPr lang="en-US" sz="2000" kern="0" dirty="0">
                <a:latin typeface="+mn-lt"/>
                <a:ea typeface="WenQuanYi Zen Hei" charset="0"/>
                <a:cs typeface="WenQuanYi Zen Hei" charset="0"/>
              </a:rPr>
              <a:t>									based on MIRD model.</a:t>
            </a:r>
          </a:p>
          <a:p>
            <a:pPr defTabSz="455519" hangingPunct="0">
              <a:lnSpc>
                <a:spcPct val="93000"/>
              </a:lnSpc>
              <a:spcBef>
                <a:spcPct val="20000"/>
              </a:spcBef>
              <a:buClr>
                <a:srgbClr val="000000"/>
              </a:buClr>
              <a:buSzPct val="100000"/>
              <a:defRPr/>
            </a:pPr>
            <a:endParaRPr lang="en-US" sz="2000" kern="0" dirty="0">
              <a:latin typeface="+mn-lt"/>
              <a:ea typeface="WenQuanYi Zen Hei" charset="0"/>
              <a:cs typeface="WenQuanYi Zen Hei" charset="0"/>
            </a:endParaRPr>
          </a:p>
        </p:txBody>
      </p:sp>
      <p:pic>
        <p:nvPicPr>
          <p:cNvPr id="14" name="Picture 1">
            <a:extLst>
              <a:ext uri="{FF2B5EF4-FFF2-40B4-BE49-F238E27FC236}">
                <a16:creationId xmlns:a16="http://schemas.microsoft.com/office/drawing/2014/main" id="{15BE5256-B014-4DDA-8AF9-4B9E20617EC0}"/>
              </a:ext>
            </a:extLst>
          </p:cNvPr>
          <p:cNvPicPr>
            <a:picLocks noChangeAspect="1"/>
          </p:cNvPicPr>
          <p:nvPr/>
        </p:nvPicPr>
        <p:blipFill>
          <a:blip r:embed="rId3"/>
          <a:stretch>
            <a:fillRect/>
          </a:stretch>
        </p:blipFill>
        <p:spPr>
          <a:xfrm>
            <a:off x="797812" y="1988840"/>
            <a:ext cx="3863625" cy="2695625"/>
          </a:xfrm>
          <a:prstGeom prst="rect">
            <a:avLst/>
          </a:prstGeom>
        </p:spPr>
      </p:pic>
      <p:pic>
        <p:nvPicPr>
          <p:cNvPr id="15" name="Picture 10">
            <a:extLst>
              <a:ext uri="{FF2B5EF4-FFF2-40B4-BE49-F238E27FC236}">
                <a16:creationId xmlns:a16="http://schemas.microsoft.com/office/drawing/2014/main" id="{61D8B3CD-AFC9-4EAD-8CE2-D2B2532FE5F8}"/>
              </a:ext>
            </a:extLst>
          </p:cNvPr>
          <p:cNvPicPr>
            <a:picLocks noChangeAspect="1"/>
          </p:cNvPicPr>
          <p:nvPr/>
        </p:nvPicPr>
        <p:blipFill>
          <a:blip r:embed="rId4"/>
          <a:stretch>
            <a:fillRect/>
          </a:stretch>
        </p:blipFill>
        <p:spPr>
          <a:xfrm>
            <a:off x="797812" y="4864086"/>
            <a:ext cx="3863625" cy="1949290"/>
          </a:xfrm>
          <a:prstGeom prst="rect">
            <a:avLst/>
          </a:prstGeom>
        </p:spPr>
      </p:pic>
      <p:pic>
        <p:nvPicPr>
          <p:cNvPr id="17" name="Picture 11">
            <a:extLst>
              <a:ext uri="{FF2B5EF4-FFF2-40B4-BE49-F238E27FC236}">
                <a16:creationId xmlns:a16="http://schemas.microsoft.com/office/drawing/2014/main" id="{978759E4-BD95-473D-A89F-6C699CF5520C}"/>
              </a:ext>
            </a:extLst>
          </p:cNvPr>
          <p:cNvPicPr>
            <a:picLocks noChangeAspect="1"/>
          </p:cNvPicPr>
          <p:nvPr/>
        </p:nvPicPr>
        <p:blipFill>
          <a:blip r:embed="rId5"/>
          <a:stretch>
            <a:fillRect/>
          </a:stretch>
        </p:blipFill>
        <p:spPr>
          <a:xfrm>
            <a:off x="5016223" y="2636912"/>
            <a:ext cx="3793484" cy="4221088"/>
          </a:xfrm>
          <a:prstGeom prst="rect">
            <a:avLst/>
          </a:prstGeom>
        </p:spPr>
      </p:pic>
    </p:spTree>
    <p:extLst>
      <p:ext uri="{BB962C8B-B14F-4D97-AF65-F5344CB8AC3E}">
        <p14:creationId xmlns:p14="http://schemas.microsoft.com/office/powerpoint/2010/main" val="900278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err="1">
                <a:solidFill>
                  <a:srgbClr val="000000"/>
                </a:solidFill>
                <a:uFill>
                  <a:solidFill>
                    <a:srgbClr val="FFFFFF"/>
                  </a:solidFill>
                </a:uFill>
                <a:latin typeface="+mj-lt"/>
                <a:ea typeface="SimSun"/>
              </a:rPr>
              <a:t>Anthropomoprhic</a:t>
            </a:r>
            <a:r>
              <a:rPr lang="en-US" sz="2600" b="1" spc="-1" dirty="0">
                <a:solidFill>
                  <a:srgbClr val="000000"/>
                </a:solidFill>
                <a:uFill>
                  <a:solidFill>
                    <a:srgbClr val="FFFFFF"/>
                  </a:solidFill>
                </a:uFill>
                <a:latin typeface="+mj-lt"/>
                <a:ea typeface="SimSun"/>
              </a:rPr>
              <a:t> Phantoms… MCAT</a:t>
            </a:r>
            <a:r>
              <a:rPr lang="en-US" sz="2600" b="1" spc="-1" dirty="0">
                <a:solidFill>
                  <a:srgbClr val="000000"/>
                </a:solidFill>
                <a:uFill>
                  <a:solidFill>
                    <a:srgbClr val="FFFFFF"/>
                  </a:solidFill>
                </a:uFill>
                <a:latin typeface="+mj-lt"/>
                <a:ea typeface="SimSun"/>
                <a:sym typeface="Wingdings" panose="05000000000000000000" pitchFamily="2" charset="2"/>
              </a:rPr>
              <a:t>NCATXCAT</a:t>
            </a:r>
            <a:endParaRPr lang="en-US" sz="2600" b="1" spc="-1" dirty="0">
              <a:solidFill>
                <a:srgbClr val="000000"/>
              </a:solidFill>
              <a:uFill>
                <a:solidFill>
                  <a:srgbClr val="FFFFFF"/>
                </a:solidFill>
              </a:uFill>
              <a:latin typeface="+mj-lt"/>
              <a:ea typeface="SimSun"/>
            </a:endParaRPr>
          </a:p>
        </p:txBody>
      </p:sp>
      <p:sp>
        <p:nvSpPr>
          <p:cNvPr id="11" name="Content Placeholder 2">
            <a:extLst>
              <a:ext uri="{FF2B5EF4-FFF2-40B4-BE49-F238E27FC236}">
                <a16:creationId xmlns:a16="http://schemas.microsoft.com/office/drawing/2014/main" id="{75B0E742-6F39-4477-B94B-D1C18D3EA334}"/>
              </a:ext>
            </a:extLst>
          </p:cNvPr>
          <p:cNvSpPr txBox="1">
            <a:spLocks/>
          </p:cNvSpPr>
          <p:nvPr/>
        </p:nvSpPr>
        <p:spPr>
          <a:xfrm>
            <a:off x="614732" y="1521187"/>
            <a:ext cx="8072068" cy="5112568"/>
          </a:xfrm>
          <a:prstGeom prst="rect">
            <a:avLst/>
          </a:prstGeom>
        </p:spPr>
        <p:txBody>
          <a:bodyPr lIns="100794" tIns="50397" rIns="100794" bIns="50397"/>
          <a:lstStyle/>
          <a:p>
            <a:pPr defTabSz="455519" hangingPunct="0">
              <a:lnSpc>
                <a:spcPct val="93000"/>
              </a:lnSpc>
              <a:spcBef>
                <a:spcPct val="20000"/>
              </a:spcBef>
              <a:buClr>
                <a:srgbClr val="000000"/>
              </a:buClr>
              <a:buSzPct val="100000"/>
              <a:defRPr/>
            </a:pPr>
            <a:r>
              <a:rPr lang="en-US" sz="2000" u="sng" kern="0" dirty="0">
                <a:latin typeface="+mn-lt"/>
                <a:ea typeface="WenQuanYi Zen Hei" charset="0"/>
                <a:cs typeface="WenQuanYi Zen Hei" charset="0"/>
              </a:rPr>
              <a:t>The 4D NURBS Cardiac Torso (NCAT) – based on NURBS</a:t>
            </a:r>
            <a:r>
              <a:rPr lang="en-US" sz="2000" kern="0" dirty="0">
                <a:latin typeface="+mn-lt"/>
                <a:ea typeface="WenQuanYi Zen Hei" charset="0"/>
                <a:cs typeface="WenQuanYi Zen Hei" charset="0"/>
              </a:rPr>
              <a:t>	</a:t>
            </a:r>
          </a:p>
          <a:p>
            <a:pPr defTabSz="455519" hangingPunct="0">
              <a:lnSpc>
                <a:spcPct val="93000"/>
              </a:lnSpc>
              <a:spcBef>
                <a:spcPct val="20000"/>
              </a:spcBef>
              <a:buClr>
                <a:srgbClr val="000000"/>
              </a:buClr>
              <a:buSzPct val="100000"/>
              <a:defRPr/>
            </a:pPr>
            <a:r>
              <a:rPr lang="en-US" sz="2000" kern="0" dirty="0">
                <a:latin typeface="+mn-lt"/>
                <a:ea typeface="WenQuanYi Zen Hei" charset="0"/>
                <a:cs typeface="WenQuanYi Zen Hei" charset="0"/>
              </a:rPr>
              <a:t>More realistic anatomy modeling</a:t>
            </a:r>
            <a:br>
              <a:rPr lang="en-US" sz="2000" kern="0" dirty="0">
                <a:latin typeface="+mn-lt"/>
                <a:ea typeface="WenQuanYi Zen Hei" charset="0"/>
                <a:cs typeface="WenQuanYi Zen Hei" charset="0"/>
              </a:rPr>
            </a:br>
            <a:r>
              <a:rPr lang="en-US" sz="2000" kern="0" dirty="0">
                <a:latin typeface="+mn-lt"/>
                <a:ea typeface="WenQuanYi Zen Hei" charset="0"/>
                <a:cs typeface="WenQuanYi Zen Hei" charset="0"/>
              </a:rPr>
              <a:t>Cardiac and respiratory motion</a:t>
            </a:r>
          </a:p>
          <a:p>
            <a:pPr defTabSz="455519" hangingPunct="0">
              <a:lnSpc>
                <a:spcPct val="93000"/>
              </a:lnSpc>
              <a:spcBef>
                <a:spcPct val="20000"/>
              </a:spcBef>
              <a:buClr>
                <a:srgbClr val="000000"/>
              </a:buClr>
              <a:buSzPct val="100000"/>
              <a:defRPr/>
            </a:pPr>
            <a:endParaRPr lang="en-US" sz="2000" kern="0" dirty="0">
              <a:latin typeface="+mn-lt"/>
              <a:ea typeface="WenQuanYi Zen Hei" charset="0"/>
              <a:cs typeface="WenQuanYi Zen Hei" charset="0"/>
            </a:endParaRPr>
          </a:p>
        </p:txBody>
      </p:sp>
      <p:pic>
        <p:nvPicPr>
          <p:cNvPr id="12" name="Picture 5">
            <a:extLst>
              <a:ext uri="{FF2B5EF4-FFF2-40B4-BE49-F238E27FC236}">
                <a16:creationId xmlns:a16="http://schemas.microsoft.com/office/drawing/2014/main" id="{3204C10A-39D9-4AEA-A9CE-EE9829A82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647043"/>
            <a:ext cx="2145432" cy="3866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16" name="Picture 15">
            <a:extLst>
              <a:ext uri="{FF2B5EF4-FFF2-40B4-BE49-F238E27FC236}">
                <a16:creationId xmlns:a16="http://schemas.microsoft.com/office/drawing/2014/main" id="{3CA28A43-B778-4DA5-B100-7E6CA4790026}"/>
              </a:ext>
            </a:extLst>
          </p:cNvPr>
          <p:cNvPicPr>
            <a:picLocks noChangeAspect="1"/>
          </p:cNvPicPr>
          <p:nvPr/>
        </p:nvPicPr>
        <p:blipFill>
          <a:blip r:embed="rId4"/>
          <a:stretch>
            <a:fillRect/>
          </a:stretch>
        </p:blipFill>
        <p:spPr>
          <a:xfrm>
            <a:off x="4521369" y="2642780"/>
            <a:ext cx="3950965" cy="3990975"/>
          </a:xfrm>
          <a:prstGeom prst="rect">
            <a:avLst/>
          </a:prstGeom>
        </p:spPr>
      </p:pic>
    </p:spTree>
    <p:extLst>
      <p:ext uri="{BB962C8B-B14F-4D97-AF65-F5344CB8AC3E}">
        <p14:creationId xmlns:p14="http://schemas.microsoft.com/office/powerpoint/2010/main" val="1860751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err="1">
                <a:solidFill>
                  <a:srgbClr val="000000"/>
                </a:solidFill>
                <a:uFill>
                  <a:solidFill>
                    <a:srgbClr val="FFFFFF"/>
                  </a:solidFill>
                </a:uFill>
                <a:latin typeface="+mj-lt"/>
                <a:ea typeface="SimSun"/>
              </a:rPr>
              <a:t>Anthropomoprhic</a:t>
            </a:r>
            <a:r>
              <a:rPr lang="en-US" sz="2600" b="1" spc="-1" dirty="0">
                <a:solidFill>
                  <a:srgbClr val="000000"/>
                </a:solidFill>
                <a:uFill>
                  <a:solidFill>
                    <a:srgbClr val="FFFFFF"/>
                  </a:solidFill>
                </a:uFill>
                <a:latin typeface="+mj-lt"/>
                <a:ea typeface="SimSun"/>
              </a:rPr>
              <a:t> Phantoms… MCAT</a:t>
            </a:r>
            <a:r>
              <a:rPr lang="en-US" sz="2600" b="1" spc="-1" dirty="0">
                <a:solidFill>
                  <a:srgbClr val="000000"/>
                </a:solidFill>
                <a:uFill>
                  <a:solidFill>
                    <a:srgbClr val="FFFFFF"/>
                  </a:solidFill>
                </a:uFill>
                <a:latin typeface="+mj-lt"/>
                <a:ea typeface="SimSun"/>
                <a:sym typeface="Wingdings" panose="05000000000000000000" pitchFamily="2" charset="2"/>
              </a:rPr>
              <a:t>NCATXCAT</a:t>
            </a:r>
            <a:endParaRPr lang="en-US" sz="2600" b="1" spc="-1" dirty="0">
              <a:solidFill>
                <a:srgbClr val="000000"/>
              </a:solidFill>
              <a:uFill>
                <a:solidFill>
                  <a:srgbClr val="FFFFFF"/>
                </a:solidFill>
              </a:uFill>
              <a:latin typeface="+mj-lt"/>
              <a:ea typeface="SimSun"/>
            </a:endParaRPr>
          </a:p>
        </p:txBody>
      </p:sp>
      <p:sp>
        <p:nvSpPr>
          <p:cNvPr id="10" name="Content Placeholder 2">
            <a:extLst>
              <a:ext uri="{FF2B5EF4-FFF2-40B4-BE49-F238E27FC236}">
                <a16:creationId xmlns:a16="http://schemas.microsoft.com/office/drawing/2014/main" id="{5211CBC7-E8E5-4B6A-A9BA-112B6C58B0D9}"/>
              </a:ext>
            </a:extLst>
          </p:cNvPr>
          <p:cNvSpPr txBox="1">
            <a:spLocks/>
          </p:cNvSpPr>
          <p:nvPr/>
        </p:nvSpPr>
        <p:spPr>
          <a:xfrm>
            <a:off x="614732" y="1521187"/>
            <a:ext cx="8072068" cy="5112568"/>
          </a:xfrm>
          <a:prstGeom prst="rect">
            <a:avLst/>
          </a:prstGeom>
        </p:spPr>
        <p:txBody>
          <a:bodyPr lIns="100794" tIns="50397" rIns="100794" bIns="50397"/>
          <a:lstStyle/>
          <a:p>
            <a:pPr defTabSz="455519" hangingPunct="0">
              <a:lnSpc>
                <a:spcPct val="93000"/>
              </a:lnSpc>
              <a:spcBef>
                <a:spcPct val="20000"/>
              </a:spcBef>
              <a:buClr>
                <a:srgbClr val="000000"/>
              </a:buClr>
              <a:buSzPct val="100000"/>
              <a:defRPr/>
            </a:pPr>
            <a:r>
              <a:rPr lang="en-US" sz="2000" u="sng" kern="0" dirty="0">
                <a:latin typeface="+mn-lt"/>
                <a:ea typeface="WenQuanYi Zen Hei" charset="0"/>
                <a:cs typeface="WenQuanYi Zen Hei" charset="0"/>
              </a:rPr>
              <a:t>The 4D Extended Cardiac Torso (XCAT) – based on NURBS &amp; SD*</a:t>
            </a:r>
            <a:r>
              <a:rPr lang="en-US" sz="2000" kern="0" dirty="0">
                <a:latin typeface="+mn-lt"/>
                <a:ea typeface="WenQuanYi Zen Hei" charset="0"/>
                <a:cs typeface="WenQuanYi Zen Hei" charset="0"/>
              </a:rPr>
              <a:t>	</a:t>
            </a:r>
          </a:p>
          <a:p>
            <a:pPr defTabSz="455519" hangingPunct="0">
              <a:lnSpc>
                <a:spcPct val="93000"/>
              </a:lnSpc>
              <a:spcBef>
                <a:spcPct val="20000"/>
              </a:spcBef>
              <a:buClr>
                <a:srgbClr val="000000"/>
              </a:buClr>
              <a:buSzPct val="100000"/>
              <a:defRPr/>
            </a:pPr>
            <a:r>
              <a:rPr lang="en-US" sz="2000" kern="0" dirty="0">
                <a:latin typeface="+mn-lt"/>
                <a:ea typeface="WenQuanYi Zen Hei" charset="0"/>
                <a:cs typeface="WenQuanYi Zen Hei" charset="0"/>
              </a:rPr>
              <a:t>Enhance the ability to represent human anatomy and physiology.</a:t>
            </a:r>
          </a:p>
          <a:p>
            <a:pPr defTabSz="455519" hangingPunct="0">
              <a:lnSpc>
                <a:spcPct val="93000"/>
              </a:lnSpc>
              <a:spcBef>
                <a:spcPct val="20000"/>
              </a:spcBef>
              <a:buClr>
                <a:srgbClr val="000000"/>
              </a:buClr>
              <a:buSzPct val="100000"/>
              <a:defRPr/>
            </a:pPr>
            <a:r>
              <a:rPr lang="en-US" sz="2000" kern="0" dirty="0">
                <a:latin typeface="+mn-lt"/>
                <a:ea typeface="WenQuanYi Zen Hei" charset="0"/>
                <a:cs typeface="WenQuanYi Zen Hei" charset="0"/>
              </a:rPr>
              <a:t>Based on the high resolution Visible Male and Female anatomical datasets from the NLM.</a:t>
            </a:r>
          </a:p>
          <a:p>
            <a:pPr defTabSz="455519" hangingPunct="0">
              <a:lnSpc>
                <a:spcPct val="93000"/>
              </a:lnSpc>
              <a:spcBef>
                <a:spcPct val="20000"/>
              </a:spcBef>
              <a:buClr>
                <a:srgbClr val="000000"/>
              </a:buClr>
              <a:buSzPct val="100000"/>
              <a:defRPr/>
            </a:pPr>
            <a:r>
              <a:rPr lang="en-US" sz="2000" kern="0" dirty="0">
                <a:latin typeface="+mn-lt"/>
                <a:ea typeface="WenQuanYi Zen Hei" charset="0"/>
                <a:cs typeface="WenQuanYi Zen Hei" charset="0"/>
              </a:rPr>
              <a:t>XCAT includes more that 9000 anatomical objects over the entire human body</a:t>
            </a:r>
          </a:p>
          <a:p>
            <a:pPr defTabSz="455519" hangingPunct="0">
              <a:lnSpc>
                <a:spcPct val="93000"/>
              </a:lnSpc>
              <a:spcBef>
                <a:spcPct val="20000"/>
              </a:spcBef>
              <a:buClr>
                <a:srgbClr val="000000"/>
              </a:buClr>
              <a:buSzPct val="100000"/>
              <a:defRPr/>
            </a:pPr>
            <a:endParaRPr lang="en-US" sz="2000" kern="0" dirty="0">
              <a:latin typeface="+mn-lt"/>
              <a:ea typeface="WenQuanYi Zen Hei" charset="0"/>
              <a:cs typeface="WenQuanYi Zen Hei" charset="0"/>
            </a:endParaRPr>
          </a:p>
          <a:p>
            <a:pPr defTabSz="455519" hangingPunct="0">
              <a:lnSpc>
                <a:spcPct val="93000"/>
              </a:lnSpc>
              <a:spcBef>
                <a:spcPct val="20000"/>
              </a:spcBef>
              <a:buClr>
                <a:srgbClr val="000000"/>
              </a:buClr>
              <a:buSzPct val="100000"/>
              <a:defRPr/>
            </a:pPr>
            <a:endParaRPr lang="en-US" sz="2000" kern="0" dirty="0">
              <a:latin typeface="+mn-lt"/>
              <a:ea typeface="WenQuanYi Zen Hei" charset="0"/>
              <a:cs typeface="WenQuanYi Zen Hei" charset="0"/>
            </a:endParaRPr>
          </a:p>
        </p:txBody>
      </p:sp>
      <p:pic>
        <p:nvPicPr>
          <p:cNvPr id="13" name="Picture 1">
            <a:extLst>
              <a:ext uri="{FF2B5EF4-FFF2-40B4-BE49-F238E27FC236}">
                <a16:creationId xmlns:a16="http://schemas.microsoft.com/office/drawing/2014/main" id="{BFD4206B-325D-407B-95CF-B48CD7D2D970}"/>
              </a:ext>
            </a:extLst>
          </p:cNvPr>
          <p:cNvPicPr>
            <a:picLocks noChangeAspect="1"/>
          </p:cNvPicPr>
          <p:nvPr/>
        </p:nvPicPr>
        <p:blipFill>
          <a:blip r:embed="rId3"/>
          <a:stretch>
            <a:fillRect/>
          </a:stretch>
        </p:blipFill>
        <p:spPr>
          <a:xfrm>
            <a:off x="914400" y="3555716"/>
            <a:ext cx="7488832" cy="2778258"/>
          </a:xfrm>
          <a:prstGeom prst="rect">
            <a:avLst/>
          </a:prstGeom>
        </p:spPr>
      </p:pic>
      <p:sp>
        <p:nvSpPr>
          <p:cNvPr id="14" name="Rectangle 6">
            <a:extLst>
              <a:ext uri="{FF2B5EF4-FFF2-40B4-BE49-F238E27FC236}">
                <a16:creationId xmlns:a16="http://schemas.microsoft.com/office/drawing/2014/main" id="{CC757D4D-3299-4CE4-A754-D91F2CB21445}"/>
              </a:ext>
            </a:extLst>
          </p:cNvPr>
          <p:cNvSpPr/>
          <p:nvPr/>
        </p:nvSpPr>
        <p:spPr>
          <a:xfrm>
            <a:off x="78766" y="6384161"/>
            <a:ext cx="9144000" cy="349968"/>
          </a:xfrm>
          <a:prstGeom prst="rect">
            <a:avLst/>
          </a:prstGeom>
        </p:spPr>
        <p:txBody>
          <a:bodyPr wrap="square">
            <a:spAutoFit/>
          </a:bodyPr>
          <a:lstStyle/>
          <a:p>
            <a:pPr defTabSz="455519" hangingPunct="0">
              <a:lnSpc>
                <a:spcPct val="93000"/>
              </a:lnSpc>
              <a:spcBef>
                <a:spcPct val="20000"/>
              </a:spcBef>
              <a:buClr>
                <a:srgbClr val="000000"/>
              </a:buClr>
              <a:buSzPct val="100000"/>
              <a:defRPr/>
            </a:pPr>
            <a:r>
              <a:rPr lang="en-US" b="1" i="1" kern="0" dirty="0">
                <a:ea typeface="WenQuanYi Zen Hei" charset="0"/>
                <a:cs typeface="WenQuanYi Zen Hei" charset="0"/>
              </a:rPr>
              <a:t>*SD: Subdivision surfaces to model structures with an arbitrary topological type.</a:t>
            </a:r>
          </a:p>
        </p:txBody>
      </p:sp>
    </p:spTree>
    <p:extLst>
      <p:ext uri="{BB962C8B-B14F-4D97-AF65-F5344CB8AC3E}">
        <p14:creationId xmlns:p14="http://schemas.microsoft.com/office/powerpoint/2010/main" val="459586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Personalization on Phantoms</a:t>
            </a:r>
          </a:p>
        </p:txBody>
      </p:sp>
      <p:sp>
        <p:nvSpPr>
          <p:cNvPr id="11" name="Content Placeholder 2">
            <a:extLst>
              <a:ext uri="{FF2B5EF4-FFF2-40B4-BE49-F238E27FC236}">
                <a16:creationId xmlns:a16="http://schemas.microsoft.com/office/drawing/2014/main" id="{BC1493CF-8CFC-4152-AFF0-91A414E64762}"/>
              </a:ext>
            </a:extLst>
          </p:cNvPr>
          <p:cNvSpPr txBox="1">
            <a:spLocks/>
          </p:cNvSpPr>
          <p:nvPr/>
        </p:nvSpPr>
        <p:spPr>
          <a:xfrm>
            <a:off x="614732" y="1521187"/>
            <a:ext cx="8072068" cy="5112568"/>
          </a:xfrm>
          <a:prstGeom prst="rect">
            <a:avLst/>
          </a:prstGeom>
        </p:spPr>
        <p:txBody>
          <a:bodyPr lIns="100794" tIns="50397" rIns="100794" bIns="50397"/>
          <a:lstStyle/>
          <a:p>
            <a:pPr marL="342900" indent="-342900" defTabSz="455519" hangingPunct="0">
              <a:lnSpc>
                <a:spcPct val="93000"/>
              </a:lnSpc>
              <a:spcBef>
                <a:spcPct val="20000"/>
              </a:spcBef>
              <a:buClr>
                <a:srgbClr val="000000"/>
              </a:buClr>
              <a:buSzPct val="100000"/>
              <a:buFont typeface="Arial" panose="020B0604020202020204" pitchFamily="34" charset="0"/>
              <a:buChar char="•"/>
              <a:defRPr/>
            </a:pPr>
            <a:endParaRPr lang="en-US" sz="2000" kern="0" dirty="0">
              <a:latin typeface="+mn-lt"/>
              <a:ea typeface="WenQuanYi Zen Hei" charset="0"/>
              <a:cs typeface="WenQuanYi Zen Hei" charset="0"/>
            </a:endParaRPr>
          </a:p>
        </p:txBody>
      </p:sp>
      <p:sp>
        <p:nvSpPr>
          <p:cNvPr id="12" name="Content Placeholder 2">
            <a:extLst>
              <a:ext uri="{FF2B5EF4-FFF2-40B4-BE49-F238E27FC236}">
                <a16:creationId xmlns:a16="http://schemas.microsoft.com/office/drawing/2014/main" id="{BC69CF8A-1A3C-4651-BE97-DC34A4A6B815}"/>
              </a:ext>
            </a:extLst>
          </p:cNvPr>
          <p:cNvSpPr txBox="1">
            <a:spLocks/>
          </p:cNvSpPr>
          <p:nvPr/>
        </p:nvSpPr>
        <p:spPr>
          <a:xfrm>
            <a:off x="767132" y="1673587"/>
            <a:ext cx="8072068" cy="5112568"/>
          </a:xfrm>
          <a:prstGeom prst="rect">
            <a:avLst/>
          </a:prstGeom>
        </p:spPr>
        <p:txBody>
          <a:bodyPr lIns="100794" tIns="50397" rIns="100794" bIns="50397"/>
          <a:lstStyle/>
          <a:p>
            <a:pPr defTabSz="455519" hangingPunct="0">
              <a:lnSpc>
                <a:spcPct val="93000"/>
              </a:lnSpc>
              <a:spcBef>
                <a:spcPct val="20000"/>
              </a:spcBef>
              <a:buClr>
                <a:srgbClr val="000000"/>
              </a:buClr>
              <a:buSzPct val="100000"/>
              <a:defRPr/>
            </a:pPr>
            <a:r>
              <a:rPr lang="en-US" sz="2000" kern="0" dirty="0">
                <a:latin typeface="+mn-lt"/>
                <a:ea typeface="WenQuanYi Zen Hei" charset="0"/>
                <a:cs typeface="WenQuanYi Zen Hei" charset="0"/>
              </a:rPr>
              <a:t>The development of more and more computational anthropomorphic phantoms is still rising.</a:t>
            </a:r>
          </a:p>
          <a:p>
            <a:pPr defTabSz="455519" hangingPunct="0">
              <a:lnSpc>
                <a:spcPct val="93000"/>
              </a:lnSpc>
              <a:spcBef>
                <a:spcPct val="20000"/>
              </a:spcBef>
              <a:buClr>
                <a:srgbClr val="000000"/>
              </a:buClr>
              <a:buSzPct val="100000"/>
              <a:defRPr/>
            </a:pPr>
            <a:r>
              <a:rPr lang="en-US" sz="2000" b="1" u="sng" kern="0" dirty="0">
                <a:latin typeface="+mn-lt"/>
                <a:ea typeface="WenQuanYi Zen Hei" charset="0"/>
                <a:cs typeface="WenQuanYi Zen Hei" charset="0"/>
              </a:rPr>
              <a:t>Interested in accuracy and personalization:</a:t>
            </a:r>
          </a:p>
          <a:p>
            <a:pPr defTabSz="455519" hangingPunct="0">
              <a:lnSpc>
                <a:spcPct val="93000"/>
              </a:lnSpc>
              <a:spcBef>
                <a:spcPct val="20000"/>
              </a:spcBef>
              <a:buClr>
                <a:srgbClr val="000000"/>
              </a:buClr>
              <a:buSzPct val="100000"/>
              <a:defRPr/>
            </a:pPr>
            <a:endParaRPr lang="en-US" sz="2000" kern="0" dirty="0">
              <a:latin typeface="+mn-lt"/>
              <a:ea typeface="WenQuanYi Zen Hei" charset="0"/>
              <a:cs typeface="WenQuanYi Zen Hei" charset="0"/>
            </a:endParaRPr>
          </a:p>
          <a:p>
            <a:pPr defTabSz="455519" hangingPunct="0">
              <a:lnSpc>
                <a:spcPct val="93000"/>
              </a:lnSpc>
              <a:spcBef>
                <a:spcPct val="20000"/>
              </a:spcBef>
              <a:buClr>
                <a:srgbClr val="000000"/>
              </a:buClr>
              <a:buSzPct val="100000"/>
              <a:defRPr/>
            </a:pPr>
            <a:r>
              <a:rPr lang="en-US" sz="2000" kern="0" dirty="0">
                <a:latin typeface="+mn-lt"/>
                <a:ea typeface="WenQuanYi Zen Hei" charset="0"/>
                <a:cs typeface="WenQuanYi Zen Hei" charset="0"/>
              </a:rPr>
              <a:t>Pediatric (newborn, infants, teenagers) </a:t>
            </a:r>
          </a:p>
          <a:p>
            <a:pPr defTabSz="455519" hangingPunct="0">
              <a:lnSpc>
                <a:spcPct val="93000"/>
              </a:lnSpc>
              <a:spcBef>
                <a:spcPct val="20000"/>
              </a:spcBef>
              <a:buClr>
                <a:srgbClr val="000000"/>
              </a:buClr>
              <a:buSzPct val="100000"/>
              <a:defRPr/>
            </a:pPr>
            <a:r>
              <a:rPr lang="en-US" sz="2000" kern="0" dirty="0">
                <a:latin typeface="+mn-lt"/>
                <a:ea typeface="WenQuanYi Zen Hei" charset="0"/>
                <a:cs typeface="WenQuanYi Zen Hei" charset="0"/>
              </a:rPr>
              <a:t>Pregnant </a:t>
            </a:r>
          </a:p>
          <a:p>
            <a:pPr defTabSz="455519" hangingPunct="0">
              <a:lnSpc>
                <a:spcPct val="93000"/>
              </a:lnSpc>
              <a:spcBef>
                <a:spcPct val="20000"/>
              </a:spcBef>
              <a:buClr>
                <a:srgbClr val="000000"/>
              </a:buClr>
              <a:buSzPct val="100000"/>
              <a:defRPr/>
            </a:pPr>
            <a:r>
              <a:rPr lang="en-US" sz="2000" kern="0" dirty="0">
                <a:latin typeface="+mn-lt"/>
                <a:ea typeface="WenQuanYi Zen Hei" charset="0"/>
                <a:cs typeface="WenQuanYi Zen Hei" charset="0"/>
              </a:rPr>
              <a:t>Different body types (Caucasian, Japanese, Korean, Chinese)</a:t>
            </a:r>
          </a:p>
          <a:p>
            <a:pPr defTabSz="455519" hangingPunct="0">
              <a:lnSpc>
                <a:spcPct val="93000"/>
              </a:lnSpc>
              <a:spcBef>
                <a:spcPct val="20000"/>
              </a:spcBef>
              <a:buClr>
                <a:srgbClr val="000000"/>
              </a:buClr>
              <a:buSzPct val="100000"/>
              <a:defRPr/>
            </a:pPr>
            <a:r>
              <a:rPr lang="en-US" sz="2000" kern="0" dirty="0">
                <a:latin typeface="+mn-lt"/>
                <a:ea typeface="WenQuanYi Zen Hei" charset="0"/>
                <a:cs typeface="WenQuanYi Zen Hei" charset="0"/>
              </a:rPr>
              <a:t>Postures</a:t>
            </a:r>
          </a:p>
          <a:p>
            <a:pPr defTabSz="455519" hangingPunct="0">
              <a:lnSpc>
                <a:spcPct val="93000"/>
              </a:lnSpc>
              <a:spcBef>
                <a:spcPct val="20000"/>
              </a:spcBef>
              <a:buClr>
                <a:srgbClr val="000000"/>
              </a:buClr>
              <a:buSzPct val="100000"/>
              <a:defRPr/>
            </a:pPr>
            <a:endParaRPr lang="en-US" sz="2000" kern="0" dirty="0">
              <a:latin typeface="+mn-lt"/>
              <a:ea typeface="WenQuanYi Zen Hei" charset="0"/>
              <a:cs typeface="WenQuanYi Zen Hei" charset="0"/>
            </a:endParaRPr>
          </a:p>
        </p:txBody>
      </p:sp>
      <p:pic>
        <p:nvPicPr>
          <p:cNvPr id="15" name="Picture 6">
            <a:extLst>
              <a:ext uri="{FF2B5EF4-FFF2-40B4-BE49-F238E27FC236}">
                <a16:creationId xmlns:a16="http://schemas.microsoft.com/office/drawing/2014/main" id="{62BFE2D6-5B46-407E-B2D3-5EEB55287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805" y="4144289"/>
            <a:ext cx="3641355" cy="2640115"/>
          </a:xfrm>
          <a:prstGeom prst="rect">
            <a:avLst/>
          </a:prstGeom>
        </p:spPr>
      </p:pic>
      <p:pic>
        <p:nvPicPr>
          <p:cNvPr id="16" name="Picture 12">
            <a:extLst>
              <a:ext uri="{FF2B5EF4-FFF2-40B4-BE49-F238E27FC236}">
                <a16:creationId xmlns:a16="http://schemas.microsoft.com/office/drawing/2014/main" id="{B469AF0B-6175-43DA-9F25-1550E99CD1AF}"/>
              </a:ext>
            </a:extLst>
          </p:cNvPr>
          <p:cNvPicPr>
            <a:picLocks noChangeAspect="1"/>
          </p:cNvPicPr>
          <p:nvPr/>
        </p:nvPicPr>
        <p:blipFill>
          <a:blip r:embed="rId4"/>
          <a:stretch>
            <a:fillRect/>
          </a:stretch>
        </p:blipFill>
        <p:spPr>
          <a:xfrm>
            <a:off x="4068906" y="3576162"/>
            <a:ext cx="4794845" cy="2881908"/>
          </a:xfrm>
          <a:prstGeom prst="rect">
            <a:avLst/>
          </a:prstGeom>
        </p:spPr>
      </p:pic>
      <p:pic>
        <p:nvPicPr>
          <p:cNvPr id="17" name="Picture 13">
            <a:extLst>
              <a:ext uri="{FF2B5EF4-FFF2-40B4-BE49-F238E27FC236}">
                <a16:creationId xmlns:a16="http://schemas.microsoft.com/office/drawing/2014/main" id="{C2D2EE11-5569-40DC-AF5A-15A1804A3E6D}"/>
              </a:ext>
            </a:extLst>
          </p:cNvPr>
          <p:cNvPicPr>
            <a:picLocks noChangeAspect="1"/>
          </p:cNvPicPr>
          <p:nvPr/>
        </p:nvPicPr>
        <p:blipFill>
          <a:blip r:embed="rId5"/>
          <a:stretch>
            <a:fillRect/>
          </a:stretch>
        </p:blipFill>
        <p:spPr>
          <a:xfrm>
            <a:off x="5753100" y="2802844"/>
            <a:ext cx="3086100" cy="1857375"/>
          </a:xfrm>
          <a:prstGeom prst="rect">
            <a:avLst/>
          </a:prstGeom>
        </p:spPr>
      </p:pic>
      <p:pic>
        <p:nvPicPr>
          <p:cNvPr id="18" name="Picture 14">
            <a:extLst>
              <a:ext uri="{FF2B5EF4-FFF2-40B4-BE49-F238E27FC236}">
                <a16:creationId xmlns:a16="http://schemas.microsoft.com/office/drawing/2014/main" id="{87AFA31B-6B33-424F-93D0-0FE74BD0FE93}"/>
              </a:ext>
            </a:extLst>
          </p:cNvPr>
          <p:cNvPicPr>
            <a:picLocks noChangeAspect="1"/>
          </p:cNvPicPr>
          <p:nvPr/>
        </p:nvPicPr>
        <p:blipFill>
          <a:blip r:embed="rId6"/>
          <a:stretch>
            <a:fillRect/>
          </a:stretch>
        </p:blipFill>
        <p:spPr>
          <a:xfrm>
            <a:off x="774028" y="4429245"/>
            <a:ext cx="3869980" cy="2355159"/>
          </a:xfrm>
          <a:prstGeom prst="rect">
            <a:avLst/>
          </a:prstGeom>
        </p:spPr>
      </p:pic>
    </p:spTree>
    <p:extLst>
      <p:ext uri="{BB962C8B-B14F-4D97-AF65-F5344CB8AC3E}">
        <p14:creationId xmlns:p14="http://schemas.microsoft.com/office/powerpoint/2010/main" val="4978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animEffect transition="in" filter="fade">
                                      <p:cBhvr>
                                        <p:cTn id="15" dur="500"/>
                                        <p:tgtEl>
                                          <p:spTgt spid="12">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xit" presetSubtype="0" fill="hold" nodeType="with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Effect transition="in" filter="fade">
                                      <p:cBhvr>
                                        <p:cTn id="26" dur="500"/>
                                        <p:tgtEl>
                                          <p:spTgt spid="12">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xit" presetSubtype="0" fill="hold" nodeType="withEffect">
                                  <p:stCondLst>
                                    <p:cond delay="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par>
                                <p:cTn id="38" presetID="10" presetClass="exit" presetSubtype="0" fill="hold" nodeType="with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Deforming Phantoms… Creating Population</a:t>
            </a:r>
          </a:p>
        </p:txBody>
      </p:sp>
      <p:pic>
        <p:nvPicPr>
          <p:cNvPr id="13" name="Picture 1">
            <a:extLst>
              <a:ext uri="{FF2B5EF4-FFF2-40B4-BE49-F238E27FC236}">
                <a16:creationId xmlns:a16="http://schemas.microsoft.com/office/drawing/2014/main" id="{DAEAEF27-C39E-4B72-AA21-F9FD655CE1FD}"/>
              </a:ext>
            </a:extLst>
          </p:cNvPr>
          <p:cNvPicPr>
            <a:picLocks noChangeAspect="1"/>
          </p:cNvPicPr>
          <p:nvPr/>
        </p:nvPicPr>
        <p:blipFill>
          <a:blip r:embed="rId3"/>
          <a:stretch>
            <a:fillRect/>
          </a:stretch>
        </p:blipFill>
        <p:spPr>
          <a:xfrm>
            <a:off x="1084784" y="1701215"/>
            <a:ext cx="7431632" cy="4741044"/>
          </a:xfrm>
          <a:prstGeom prst="rect">
            <a:avLst/>
          </a:prstGeom>
        </p:spPr>
      </p:pic>
      <p:sp>
        <p:nvSpPr>
          <p:cNvPr id="14" name="Content Placeholder 2">
            <a:extLst>
              <a:ext uri="{FF2B5EF4-FFF2-40B4-BE49-F238E27FC236}">
                <a16:creationId xmlns:a16="http://schemas.microsoft.com/office/drawing/2014/main" id="{39026870-E62B-494D-800C-E7DBDD820A4D}"/>
              </a:ext>
            </a:extLst>
          </p:cNvPr>
          <p:cNvSpPr txBox="1">
            <a:spLocks/>
          </p:cNvSpPr>
          <p:nvPr/>
        </p:nvSpPr>
        <p:spPr>
          <a:xfrm>
            <a:off x="0" y="6420447"/>
            <a:ext cx="9144000" cy="343895"/>
          </a:xfrm>
          <a:prstGeom prst="rect">
            <a:avLst/>
          </a:prstGeom>
        </p:spPr>
        <p:txBody>
          <a:bodyPr lIns="100794" tIns="50397" rIns="100794" bIns="50397"/>
          <a:lstStyle/>
          <a:p>
            <a:r>
              <a:rPr lang="en-US" sz="1600" b="1" dirty="0"/>
              <a:t>*MC-LDDMM: multichannel large deformation diffeomorphic metric mapping</a:t>
            </a:r>
            <a:endParaRPr lang="en-US" sz="1600" kern="0" dirty="0">
              <a:latin typeface="+mn-lt"/>
              <a:ea typeface="WenQuanYi Zen Hei" charset="0"/>
              <a:cs typeface="WenQuanYi Zen Hei" charset="0"/>
            </a:endParaRPr>
          </a:p>
        </p:txBody>
      </p:sp>
    </p:spTree>
    <p:extLst>
      <p:ext uri="{BB962C8B-B14F-4D97-AF65-F5344CB8AC3E}">
        <p14:creationId xmlns:p14="http://schemas.microsoft.com/office/powerpoint/2010/main" val="127568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Nuclear Imaging: SPECT &amp; PET</a:t>
            </a:r>
          </a:p>
        </p:txBody>
      </p:sp>
      <p:sp>
        <p:nvSpPr>
          <p:cNvPr id="8" name="CustomShape 2">
            <a:extLst>
              <a:ext uri="{FF2B5EF4-FFF2-40B4-BE49-F238E27FC236}">
                <a16:creationId xmlns:a16="http://schemas.microsoft.com/office/drawing/2014/main" id="{5739619A-DEB8-491C-82A4-DDBE7CC6FFCD}"/>
              </a:ext>
            </a:extLst>
          </p:cNvPr>
          <p:cNvSpPr/>
          <p:nvPr/>
        </p:nvSpPr>
        <p:spPr>
          <a:xfrm>
            <a:off x="283256" y="5214830"/>
            <a:ext cx="8640848" cy="9849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hangingPunct="0">
              <a:lnSpc>
                <a:spcPct val="93000"/>
              </a:lnSpc>
              <a:buClr>
                <a:srgbClr val="000000"/>
              </a:buClr>
              <a:buSzPct val="100000"/>
            </a:pPr>
            <a:r>
              <a:rPr lang="en-US" b="1" dirty="0"/>
              <a:t>In both cases we image the concentration of a biomolecule non – invasively</a:t>
            </a:r>
          </a:p>
          <a:p>
            <a:pPr hangingPunct="0">
              <a:lnSpc>
                <a:spcPct val="93000"/>
              </a:lnSpc>
              <a:buClr>
                <a:srgbClr val="000000"/>
              </a:buClr>
              <a:buSzPct val="100000"/>
            </a:pPr>
            <a:endParaRPr lang="en-US" b="1" dirty="0"/>
          </a:p>
          <a:p>
            <a:pPr algn="ctr" hangingPunct="0">
              <a:lnSpc>
                <a:spcPct val="93000"/>
              </a:lnSpc>
              <a:buClr>
                <a:srgbClr val="000000"/>
              </a:buClr>
              <a:buSzPct val="100000"/>
            </a:pPr>
            <a:r>
              <a:rPr lang="en-US" b="1" dirty="0"/>
              <a:t>Need to optimize and personalize the </a:t>
            </a:r>
            <a:r>
              <a:rPr lang="en-US" b="1" dirty="0" err="1"/>
              <a:t>diagnoistic</a:t>
            </a:r>
            <a:r>
              <a:rPr lang="en-US" b="1" dirty="0"/>
              <a:t> imaging protocols!</a:t>
            </a:r>
            <a:endParaRPr lang="el-GR" b="1" dirty="0"/>
          </a:p>
          <a:p>
            <a:pPr hangingPunct="0">
              <a:lnSpc>
                <a:spcPct val="93000"/>
              </a:lnSpc>
              <a:buClr>
                <a:srgbClr val="000000"/>
              </a:buClr>
              <a:buSzPct val="100000"/>
            </a:pPr>
            <a:endParaRPr lang="en-US" b="1" dirty="0"/>
          </a:p>
          <a:p>
            <a:pPr hangingPunct="0">
              <a:lnSpc>
                <a:spcPct val="93000"/>
              </a:lnSpc>
              <a:buClr>
                <a:srgbClr val="000000"/>
              </a:buClr>
              <a:buSzPct val="100000"/>
            </a:pPr>
            <a:endParaRPr lang="en-US" b="1" dirty="0"/>
          </a:p>
          <a:p>
            <a:pPr hangingPunct="0">
              <a:lnSpc>
                <a:spcPct val="93000"/>
              </a:lnSpc>
              <a:buClr>
                <a:srgbClr val="000000"/>
              </a:buClr>
              <a:buSzPct val="100000"/>
            </a:pPr>
            <a:endParaRPr lang="el-GR" b="1" dirty="0"/>
          </a:p>
        </p:txBody>
      </p:sp>
      <p:pic>
        <p:nvPicPr>
          <p:cNvPr id="9" name="Picture 4" descr="heart">
            <a:extLst>
              <a:ext uri="{FF2B5EF4-FFF2-40B4-BE49-F238E27FC236}">
                <a16:creationId xmlns:a16="http://schemas.microsoft.com/office/drawing/2014/main" id="{5C2DB2D9-3DC6-44D3-A98B-7E1D34BB6502}"/>
              </a:ext>
            </a:extLst>
          </p:cNvPr>
          <p:cNvPicPr>
            <a:picLocks noChangeAspect="1" noChangeArrowheads="1" noCrop="1"/>
          </p:cNvPicPr>
          <p:nvPr/>
        </p:nvPicPr>
        <p:blipFill>
          <a:blip r:embed="rId2" cstate="print"/>
          <a:srcRect/>
          <a:stretch>
            <a:fillRect/>
          </a:stretch>
        </p:blipFill>
        <p:spPr bwMode="auto">
          <a:xfrm>
            <a:off x="2451516" y="2508470"/>
            <a:ext cx="1700987" cy="1568958"/>
          </a:xfrm>
          <a:prstGeom prst="rect">
            <a:avLst/>
          </a:prstGeom>
          <a:noFill/>
          <a:ln w="9525">
            <a:noFill/>
            <a:miter lim="800000"/>
            <a:headEnd/>
            <a:tailEnd/>
          </a:ln>
        </p:spPr>
      </p:pic>
      <p:pic>
        <p:nvPicPr>
          <p:cNvPr id="10" name="Picture 3" descr="circulation">
            <a:extLst>
              <a:ext uri="{FF2B5EF4-FFF2-40B4-BE49-F238E27FC236}">
                <a16:creationId xmlns:a16="http://schemas.microsoft.com/office/drawing/2014/main" id="{34B4CEF9-876F-4F1B-911C-A0D5E3F12F5B}"/>
              </a:ext>
            </a:extLst>
          </p:cNvPr>
          <p:cNvPicPr>
            <a:picLocks noChangeAspect="1" noChangeArrowheads="1" noCrop="1"/>
          </p:cNvPicPr>
          <p:nvPr/>
        </p:nvPicPr>
        <p:blipFill>
          <a:blip r:embed="rId3" cstate="print"/>
          <a:srcRect/>
          <a:stretch>
            <a:fillRect/>
          </a:stretch>
        </p:blipFill>
        <p:spPr bwMode="auto">
          <a:xfrm>
            <a:off x="693666" y="2311197"/>
            <a:ext cx="1453594" cy="1993244"/>
          </a:xfrm>
          <a:prstGeom prst="rect">
            <a:avLst/>
          </a:prstGeom>
          <a:noFill/>
          <a:ln w="9525">
            <a:noFill/>
            <a:miter lim="800000"/>
            <a:headEnd/>
            <a:tailEnd/>
          </a:ln>
        </p:spPr>
      </p:pic>
      <p:grpSp>
        <p:nvGrpSpPr>
          <p:cNvPr id="11" name="Group 8">
            <a:extLst>
              <a:ext uri="{FF2B5EF4-FFF2-40B4-BE49-F238E27FC236}">
                <a16:creationId xmlns:a16="http://schemas.microsoft.com/office/drawing/2014/main" id="{6E6053A3-80E0-4978-A2D8-AE2E98557543}"/>
              </a:ext>
            </a:extLst>
          </p:cNvPr>
          <p:cNvGrpSpPr>
            <a:grpSpLocks/>
          </p:cNvGrpSpPr>
          <p:nvPr/>
        </p:nvGrpSpPr>
        <p:grpSpPr bwMode="auto">
          <a:xfrm>
            <a:off x="2532623" y="2300942"/>
            <a:ext cx="1619879" cy="2209873"/>
            <a:chOff x="7213788" y="1706782"/>
            <a:chExt cx="1782575" cy="2090837"/>
          </a:xfrm>
        </p:grpSpPr>
        <p:cxnSp>
          <p:nvCxnSpPr>
            <p:cNvPr id="12" name="Straight Arrow Connector 9">
              <a:extLst>
                <a:ext uri="{FF2B5EF4-FFF2-40B4-BE49-F238E27FC236}">
                  <a16:creationId xmlns:a16="http://schemas.microsoft.com/office/drawing/2014/main" id="{73171F4B-3EE3-49A3-9BD2-AEFB873CB34F}"/>
                </a:ext>
              </a:extLst>
            </p:cNvPr>
            <p:cNvCxnSpPr>
              <a:cxnSpLocks noChangeShapeType="1"/>
            </p:cNvCxnSpPr>
            <p:nvPr/>
          </p:nvCxnSpPr>
          <p:spPr bwMode="auto">
            <a:xfrm rot="5400000" flipH="1" flipV="1">
              <a:off x="7905962" y="1922473"/>
              <a:ext cx="432969" cy="1588"/>
            </a:xfrm>
            <a:prstGeom prst="straightConnector1">
              <a:avLst/>
            </a:prstGeom>
            <a:noFill/>
            <a:ln w="28575" algn="ctr">
              <a:solidFill>
                <a:srgbClr val="00B0F0"/>
              </a:solidFill>
              <a:round/>
              <a:headEnd/>
              <a:tailEnd type="arrow" w="med" len="med"/>
            </a:ln>
          </p:spPr>
        </p:cxnSp>
        <p:cxnSp>
          <p:nvCxnSpPr>
            <p:cNvPr id="13" name="Straight Arrow Connector 10">
              <a:extLst>
                <a:ext uri="{FF2B5EF4-FFF2-40B4-BE49-F238E27FC236}">
                  <a16:creationId xmlns:a16="http://schemas.microsoft.com/office/drawing/2014/main" id="{517F96E3-09FA-4FA8-86E4-41955C6529A0}"/>
                </a:ext>
              </a:extLst>
            </p:cNvPr>
            <p:cNvCxnSpPr>
              <a:cxnSpLocks noChangeShapeType="1"/>
            </p:cNvCxnSpPr>
            <p:nvPr/>
          </p:nvCxnSpPr>
          <p:spPr bwMode="auto">
            <a:xfrm rot="10800000">
              <a:off x="7213788" y="2725121"/>
              <a:ext cx="504826" cy="1588"/>
            </a:xfrm>
            <a:prstGeom prst="straightConnector1">
              <a:avLst/>
            </a:prstGeom>
            <a:noFill/>
            <a:ln w="28575" algn="ctr">
              <a:solidFill>
                <a:srgbClr val="00B0F0"/>
              </a:solidFill>
              <a:round/>
              <a:headEnd/>
              <a:tailEnd type="arrow" w="med" len="med"/>
            </a:ln>
          </p:spPr>
        </p:cxnSp>
        <p:cxnSp>
          <p:nvCxnSpPr>
            <p:cNvPr id="14" name="Straight Arrow Connector 11">
              <a:extLst>
                <a:ext uri="{FF2B5EF4-FFF2-40B4-BE49-F238E27FC236}">
                  <a16:creationId xmlns:a16="http://schemas.microsoft.com/office/drawing/2014/main" id="{CB487829-8D0E-4F2D-BBFB-4AAC601B19DF}"/>
                </a:ext>
              </a:extLst>
            </p:cNvPr>
            <p:cNvCxnSpPr>
              <a:cxnSpLocks noChangeShapeType="1"/>
            </p:cNvCxnSpPr>
            <p:nvPr/>
          </p:nvCxnSpPr>
          <p:spPr bwMode="auto">
            <a:xfrm>
              <a:off x="8602336" y="2726709"/>
              <a:ext cx="394027" cy="2"/>
            </a:xfrm>
            <a:prstGeom prst="straightConnector1">
              <a:avLst/>
            </a:prstGeom>
            <a:noFill/>
            <a:ln w="28575" algn="ctr">
              <a:solidFill>
                <a:srgbClr val="00B0F0"/>
              </a:solidFill>
              <a:round/>
              <a:headEnd/>
              <a:tailEnd type="arrow" w="med" len="med"/>
            </a:ln>
          </p:spPr>
        </p:cxnSp>
        <p:cxnSp>
          <p:nvCxnSpPr>
            <p:cNvPr id="15" name="Straight Arrow Connector 12">
              <a:extLst>
                <a:ext uri="{FF2B5EF4-FFF2-40B4-BE49-F238E27FC236}">
                  <a16:creationId xmlns:a16="http://schemas.microsoft.com/office/drawing/2014/main" id="{04409983-A924-4CBD-AF6B-D22C18D746A5}"/>
                </a:ext>
              </a:extLst>
            </p:cNvPr>
            <p:cNvCxnSpPr>
              <a:cxnSpLocks noChangeShapeType="1"/>
            </p:cNvCxnSpPr>
            <p:nvPr/>
          </p:nvCxnSpPr>
          <p:spPr bwMode="auto">
            <a:xfrm rot="5400000">
              <a:off x="7377603" y="3221050"/>
              <a:ext cx="477332" cy="339156"/>
            </a:xfrm>
            <a:prstGeom prst="straightConnector1">
              <a:avLst/>
            </a:prstGeom>
            <a:noFill/>
            <a:ln w="28575" algn="ctr">
              <a:solidFill>
                <a:srgbClr val="00B0F0"/>
              </a:solidFill>
              <a:round/>
              <a:headEnd/>
              <a:tailEnd type="arrow" w="med" len="med"/>
            </a:ln>
          </p:spPr>
        </p:cxnSp>
        <p:cxnSp>
          <p:nvCxnSpPr>
            <p:cNvPr id="16" name="Straight Arrow Connector 13">
              <a:extLst>
                <a:ext uri="{FF2B5EF4-FFF2-40B4-BE49-F238E27FC236}">
                  <a16:creationId xmlns:a16="http://schemas.microsoft.com/office/drawing/2014/main" id="{269FE70D-76EE-4E72-AFFF-1620248B8EF8}"/>
                </a:ext>
              </a:extLst>
            </p:cNvPr>
            <p:cNvCxnSpPr>
              <a:cxnSpLocks noChangeShapeType="1"/>
            </p:cNvCxnSpPr>
            <p:nvPr/>
          </p:nvCxnSpPr>
          <p:spPr bwMode="auto">
            <a:xfrm rot="5400000" flipH="1" flipV="1">
              <a:off x="8522753" y="1854740"/>
              <a:ext cx="401212" cy="282815"/>
            </a:xfrm>
            <a:prstGeom prst="straightConnector1">
              <a:avLst/>
            </a:prstGeom>
            <a:noFill/>
            <a:ln w="28575" algn="ctr">
              <a:solidFill>
                <a:srgbClr val="00B0F0"/>
              </a:solidFill>
              <a:round/>
              <a:headEnd/>
              <a:tailEnd type="arrow" w="med" len="med"/>
            </a:ln>
          </p:spPr>
        </p:cxnSp>
        <p:cxnSp>
          <p:nvCxnSpPr>
            <p:cNvPr id="17" name="Straight Arrow Connector 14">
              <a:extLst>
                <a:ext uri="{FF2B5EF4-FFF2-40B4-BE49-F238E27FC236}">
                  <a16:creationId xmlns:a16="http://schemas.microsoft.com/office/drawing/2014/main" id="{331172CF-E6DB-4595-AFC1-8FB6649DED29}"/>
                </a:ext>
              </a:extLst>
            </p:cNvPr>
            <p:cNvCxnSpPr>
              <a:cxnSpLocks noChangeShapeType="1"/>
            </p:cNvCxnSpPr>
            <p:nvPr/>
          </p:nvCxnSpPr>
          <p:spPr bwMode="auto">
            <a:xfrm rot="16200000" flipH="1">
              <a:off x="8544961" y="3236630"/>
              <a:ext cx="477332" cy="307996"/>
            </a:xfrm>
            <a:prstGeom prst="straightConnector1">
              <a:avLst/>
            </a:prstGeom>
            <a:noFill/>
            <a:ln w="28575" algn="ctr">
              <a:solidFill>
                <a:srgbClr val="00B0F0"/>
              </a:solidFill>
              <a:round/>
              <a:headEnd/>
              <a:tailEnd type="arrow" w="med" len="med"/>
            </a:ln>
          </p:spPr>
        </p:cxnSp>
        <p:cxnSp>
          <p:nvCxnSpPr>
            <p:cNvPr id="18" name="Straight Arrow Connector 15">
              <a:extLst>
                <a:ext uri="{FF2B5EF4-FFF2-40B4-BE49-F238E27FC236}">
                  <a16:creationId xmlns:a16="http://schemas.microsoft.com/office/drawing/2014/main" id="{450DDE48-2798-43AF-A0D8-A1645E729CF1}"/>
                </a:ext>
              </a:extLst>
            </p:cNvPr>
            <p:cNvCxnSpPr>
              <a:cxnSpLocks noChangeShapeType="1"/>
            </p:cNvCxnSpPr>
            <p:nvPr/>
          </p:nvCxnSpPr>
          <p:spPr bwMode="auto">
            <a:xfrm rot="16200000" flipV="1">
              <a:off x="7348429" y="1840017"/>
              <a:ext cx="401212" cy="339155"/>
            </a:xfrm>
            <a:prstGeom prst="straightConnector1">
              <a:avLst/>
            </a:prstGeom>
            <a:noFill/>
            <a:ln w="28575" algn="ctr">
              <a:solidFill>
                <a:srgbClr val="00B0F0"/>
              </a:solidFill>
              <a:round/>
              <a:headEnd/>
              <a:tailEnd type="arrow" w="med" len="med"/>
            </a:ln>
          </p:spPr>
        </p:cxnSp>
        <p:cxnSp>
          <p:nvCxnSpPr>
            <p:cNvPr id="19" name="Straight Arrow Connector 16">
              <a:extLst>
                <a:ext uri="{FF2B5EF4-FFF2-40B4-BE49-F238E27FC236}">
                  <a16:creationId xmlns:a16="http://schemas.microsoft.com/office/drawing/2014/main" id="{9D2576B5-63FC-468E-A5E2-789ADD4535BC}"/>
                </a:ext>
              </a:extLst>
            </p:cNvPr>
            <p:cNvCxnSpPr>
              <a:cxnSpLocks noChangeShapeType="1"/>
            </p:cNvCxnSpPr>
            <p:nvPr/>
          </p:nvCxnSpPr>
          <p:spPr bwMode="auto">
            <a:xfrm rot="16200000" flipV="1">
              <a:off x="7636413" y="1887974"/>
              <a:ext cx="401213" cy="102344"/>
            </a:xfrm>
            <a:prstGeom prst="straightConnector1">
              <a:avLst/>
            </a:prstGeom>
            <a:noFill/>
            <a:ln w="28575" algn="ctr">
              <a:solidFill>
                <a:srgbClr val="00B0F0"/>
              </a:solidFill>
              <a:round/>
              <a:headEnd/>
              <a:tailEnd type="arrow" w="med" len="med"/>
            </a:ln>
          </p:spPr>
        </p:cxnSp>
        <p:cxnSp>
          <p:nvCxnSpPr>
            <p:cNvPr id="20" name="Straight Arrow Connector 17">
              <a:extLst>
                <a:ext uri="{FF2B5EF4-FFF2-40B4-BE49-F238E27FC236}">
                  <a16:creationId xmlns:a16="http://schemas.microsoft.com/office/drawing/2014/main" id="{610D8C0A-CAA4-4CD3-AE2A-774CD8CBD7EB}"/>
                </a:ext>
              </a:extLst>
            </p:cNvPr>
            <p:cNvCxnSpPr>
              <a:cxnSpLocks noChangeShapeType="1"/>
            </p:cNvCxnSpPr>
            <p:nvPr/>
          </p:nvCxnSpPr>
          <p:spPr bwMode="auto">
            <a:xfrm rot="10800000">
              <a:off x="7361529" y="2210201"/>
              <a:ext cx="339156" cy="251012"/>
            </a:xfrm>
            <a:prstGeom prst="straightConnector1">
              <a:avLst/>
            </a:prstGeom>
            <a:noFill/>
            <a:ln w="28575" algn="ctr">
              <a:solidFill>
                <a:srgbClr val="00B0F0"/>
              </a:solidFill>
              <a:round/>
              <a:headEnd/>
              <a:tailEnd type="arrow" w="med" len="med"/>
            </a:ln>
          </p:spPr>
        </p:cxnSp>
        <p:cxnSp>
          <p:nvCxnSpPr>
            <p:cNvPr id="21" name="Straight Arrow Connector 18">
              <a:extLst>
                <a:ext uri="{FF2B5EF4-FFF2-40B4-BE49-F238E27FC236}">
                  <a16:creationId xmlns:a16="http://schemas.microsoft.com/office/drawing/2014/main" id="{421E8551-B8EC-4AEA-B9F7-169C9BF20BF8}"/>
                </a:ext>
              </a:extLst>
            </p:cNvPr>
            <p:cNvCxnSpPr>
              <a:cxnSpLocks noChangeShapeType="1"/>
            </p:cNvCxnSpPr>
            <p:nvPr/>
          </p:nvCxnSpPr>
          <p:spPr bwMode="auto">
            <a:xfrm rot="5400000" flipH="1" flipV="1">
              <a:off x="8324308" y="1874243"/>
              <a:ext cx="322898" cy="192388"/>
            </a:xfrm>
            <a:prstGeom prst="straightConnector1">
              <a:avLst/>
            </a:prstGeom>
            <a:noFill/>
            <a:ln w="28575" algn="ctr">
              <a:solidFill>
                <a:srgbClr val="00B0F0"/>
              </a:solidFill>
              <a:round/>
              <a:headEnd/>
              <a:tailEnd type="arrow" w="med" len="med"/>
            </a:ln>
          </p:spPr>
        </p:cxnSp>
        <p:cxnSp>
          <p:nvCxnSpPr>
            <p:cNvPr id="22" name="Straight Arrow Connector 19">
              <a:extLst>
                <a:ext uri="{FF2B5EF4-FFF2-40B4-BE49-F238E27FC236}">
                  <a16:creationId xmlns:a16="http://schemas.microsoft.com/office/drawing/2014/main" id="{544090ED-AA17-40E8-85DC-0D3AD9CF8CE9}"/>
                </a:ext>
              </a:extLst>
            </p:cNvPr>
            <p:cNvCxnSpPr>
              <a:cxnSpLocks noChangeShapeType="1"/>
            </p:cNvCxnSpPr>
            <p:nvPr/>
          </p:nvCxnSpPr>
          <p:spPr bwMode="auto">
            <a:xfrm rot="5400000" flipH="1" flipV="1">
              <a:off x="8592364" y="2213588"/>
              <a:ext cx="275790" cy="269016"/>
            </a:xfrm>
            <a:prstGeom prst="straightConnector1">
              <a:avLst/>
            </a:prstGeom>
            <a:noFill/>
            <a:ln w="28575" algn="ctr">
              <a:solidFill>
                <a:srgbClr val="00B0F0"/>
              </a:solidFill>
              <a:round/>
              <a:headEnd/>
              <a:tailEnd type="arrow" w="med" len="med"/>
            </a:ln>
          </p:spPr>
        </p:cxnSp>
        <p:cxnSp>
          <p:nvCxnSpPr>
            <p:cNvPr id="23" name="Straight Arrow Connector 20">
              <a:extLst>
                <a:ext uri="{FF2B5EF4-FFF2-40B4-BE49-F238E27FC236}">
                  <a16:creationId xmlns:a16="http://schemas.microsoft.com/office/drawing/2014/main" id="{1F17D8AE-2AB9-47B4-8C1D-3624DC2BFDC8}"/>
                </a:ext>
              </a:extLst>
            </p:cNvPr>
            <p:cNvCxnSpPr>
              <a:cxnSpLocks noChangeShapeType="1"/>
            </p:cNvCxnSpPr>
            <p:nvPr/>
          </p:nvCxnSpPr>
          <p:spPr bwMode="auto">
            <a:xfrm>
              <a:off x="8629630" y="2930045"/>
              <a:ext cx="307997" cy="221917"/>
            </a:xfrm>
            <a:prstGeom prst="straightConnector1">
              <a:avLst/>
            </a:prstGeom>
            <a:noFill/>
            <a:ln w="28575" algn="ctr">
              <a:solidFill>
                <a:srgbClr val="00B0F0"/>
              </a:solidFill>
              <a:round/>
              <a:headEnd/>
              <a:tailEnd type="arrow" w="med" len="med"/>
            </a:ln>
          </p:spPr>
        </p:cxnSp>
        <p:cxnSp>
          <p:nvCxnSpPr>
            <p:cNvPr id="24" name="Straight Arrow Connector 21">
              <a:extLst>
                <a:ext uri="{FF2B5EF4-FFF2-40B4-BE49-F238E27FC236}">
                  <a16:creationId xmlns:a16="http://schemas.microsoft.com/office/drawing/2014/main" id="{110140FE-C288-4420-8C33-55947235689B}"/>
                </a:ext>
              </a:extLst>
            </p:cNvPr>
            <p:cNvCxnSpPr>
              <a:cxnSpLocks noChangeShapeType="1"/>
            </p:cNvCxnSpPr>
            <p:nvPr/>
          </p:nvCxnSpPr>
          <p:spPr bwMode="auto">
            <a:xfrm rot="16200000" flipH="1">
              <a:off x="8300879" y="3348222"/>
              <a:ext cx="369756" cy="192388"/>
            </a:xfrm>
            <a:prstGeom prst="straightConnector1">
              <a:avLst/>
            </a:prstGeom>
            <a:noFill/>
            <a:ln w="28575" algn="ctr">
              <a:solidFill>
                <a:srgbClr val="00B0F0"/>
              </a:solidFill>
              <a:round/>
              <a:headEnd/>
              <a:tailEnd type="arrow" w="med" len="med"/>
            </a:ln>
          </p:spPr>
        </p:cxnSp>
        <p:cxnSp>
          <p:nvCxnSpPr>
            <p:cNvPr id="25" name="Straight Arrow Connector 22">
              <a:extLst>
                <a:ext uri="{FF2B5EF4-FFF2-40B4-BE49-F238E27FC236}">
                  <a16:creationId xmlns:a16="http://schemas.microsoft.com/office/drawing/2014/main" id="{322C4933-14F8-4716-A83A-185CC88CCB38}"/>
                </a:ext>
              </a:extLst>
            </p:cNvPr>
            <p:cNvCxnSpPr>
              <a:cxnSpLocks noChangeShapeType="1"/>
            </p:cNvCxnSpPr>
            <p:nvPr/>
          </p:nvCxnSpPr>
          <p:spPr bwMode="auto">
            <a:xfrm rot="5400000">
              <a:off x="7705930" y="3393244"/>
              <a:ext cx="369756" cy="102345"/>
            </a:xfrm>
            <a:prstGeom prst="straightConnector1">
              <a:avLst/>
            </a:prstGeom>
            <a:noFill/>
            <a:ln w="28575" algn="ctr">
              <a:solidFill>
                <a:srgbClr val="00B0F0"/>
              </a:solidFill>
              <a:round/>
              <a:headEnd/>
              <a:tailEnd type="arrow" w="med" len="med"/>
            </a:ln>
          </p:spPr>
        </p:cxnSp>
        <p:cxnSp>
          <p:nvCxnSpPr>
            <p:cNvPr id="26" name="Straight Arrow Connector 23">
              <a:extLst>
                <a:ext uri="{FF2B5EF4-FFF2-40B4-BE49-F238E27FC236}">
                  <a16:creationId xmlns:a16="http://schemas.microsoft.com/office/drawing/2014/main" id="{DB6F09E3-D53A-4AD2-A934-D722CFEC4A82}"/>
                </a:ext>
              </a:extLst>
            </p:cNvPr>
            <p:cNvCxnSpPr>
              <a:cxnSpLocks noChangeShapeType="1"/>
            </p:cNvCxnSpPr>
            <p:nvPr/>
          </p:nvCxnSpPr>
          <p:spPr bwMode="auto">
            <a:xfrm rot="10800000" flipV="1">
              <a:off x="7446692" y="2930046"/>
              <a:ext cx="271923" cy="221915"/>
            </a:xfrm>
            <a:prstGeom prst="straightConnector1">
              <a:avLst/>
            </a:prstGeom>
            <a:noFill/>
            <a:ln w="28575" algn="ctr">
              <a:solidFill>
                <a:srgbClr val="00B0F0"/>
              </a:solidFill>
              <a:round/>
              <a:headEnd/>
              <a:tailEnd type="arrow" w="med" len="med"/>
            </a:ln>
          </p:spPr>
        </p:cxnSp>
        <p:cxnSp>
          <p:nvCxnSpPr>
            <p:cNvPr id="27" name="Straight Arrow Connector 24">
              <a:extLst>
                <a:ext uri="{FF2B5EF4-FFF2-40B4-BE49-F238E27FC236}">
                  <a16:creationId xmlns:a16="http://schemas.microsoft.com/office/drawing/2014/main" id="{954A2797-C30B-4816-A8F3-C3BBABA11AE8}"/>
                </a:ext>
              </a:extLst>
            </p:cNvPr>
            <p:cNvCxnSpPr>
              <a:cxnSpLocks noChangeShapeType="1"/>
            </p:cNvCxnSpPr>
            <p:nvPr/>
          </p:nvCxnSpPr>
          <p:spPr bwMode="auto">
            <a:xfrm rot="16200000" flipH="1">
              <a:off x="7926782" y="3558952"/>
              <a:ext cx="477331" cy="4"/>
            </a:xfrm>
            <a:prstGeom prst="straightConnector1">
              <a:avLst/>
            </a:prstGeom>
            <a:noFill/>
            <a:ln w="28575" algn="ctr">
              <a:solidFill>
                <a:srgbClr val="00B0F0"/>
              </a:solidFill>
              <a:round/>
              <a:headEnd/>
              <a:tailEnd type="arrow" w="med" len="med"/>
            </a:ln>
          </p:spPr>
        </p:cxnSp>
      </p:grpSp>
      <p:sp>
        <p:nvSpPr>
          <p:cNvPr id="28" name="TextBox 27">
            <a:extLst>
              <a:ext uri="{FF2B5EF4-FFF2-40B4-BE49-F238E27FC236}">
                <a16:creationId xmlns:a16="http://schemas.microsoft.com/office/drawing/2014/main" id="{026F33E0-3F66-4875-BB63-57339DE8A12E}"/>
              </a:ext>
            </a:extLst>
          </p:cNvPr>
          <p:cNvSpPr txBox="1">
            <a:spLocks noChangeArrowheads="1"/>
          </p:cNvSpPr>
          <p:nvPr/>
        </p:nvSpPr>
        <p:spPr bwMode="auto">
          <a:xfrm>
            <a:off x="5152009" y="2451540"/>
            <a:ext cx="1076175" cy="550279"/>
          </a:xfrm>
          <a:prstGeom prst="rect">
            <a:avLst/>
          </a:prstGeom>
          <a:noFill/>
          <a:ln w="9525">
            <a:solidFill>
              <a:srgbClr val="0070C0"/>
            </a:solidFill>
            <a:miter lim="800000"/>
            <a:headEnd/>
            <a:tailEnd/>
          </a:ln>
        </p:spPr>
        <p:txBody>
          <a:bodyPr wrap="square">
            <a:spAutoFit/>
          </a:bodyPr>
          <a:lstStyle/>
          <a:p>
            <a:pPr algn="ctr" hangingPunct="0">
              <a:lnSpc>
                <a:spcPct val="93000"/>
              </a:lnSpc>
              <a:buClr>
                <a:srgbClr val="000000"/>
              </a:buClr>
              <a:buSzPct val="100000"/>
              <a:buFont typeface="Times New Roman" pitchFamily="18" charset="0"/>
              <a:buNone/>
            </a:pPr>
            <a:r>
              <a:rPr lang="en-US" sz="1600" b="1" dirty="0"/>
              <a:t>SPECT imaging</a:t>
            </a:r>
            <a:endParaRPr lang="el-GR" sz="1600" b="1" dirty="0"/>
          </a:p>
        </p:txBody>
      </p:sp>
      <p:sp>
        <p:nvSpPr>
          <p:cNvPr id="29" name="TextBox 28">
            <a:extLst>
              <a:ext uri="{FF2B5EF4-FFF2-40B4-BE49-F238E27FC236}">
                <a16:creationId xmlns:a16="http://schemas.microsoft.com/office/drawing/2014/main" id="{67D7ED95-0278-4F61-A6AA-727B5424B932}"/>
              </a:ext>
            </a:extLst>
          </p:cNvPr>
          <p:cNvSpPr txBox="1">
            <a:spLocks noChangeArrowheads="1"/>
          </p:cNvSpPr>
          <p:nvPr/>
        </p:nvSpPr>
        <p:spPr bwMode="auto">
          <a:xfrm>
            <a:off x="5151798" y="3971803"/>
            <a:ext cx="1076385" cy="550279"/>
          </a:xfrm>
          <a:prstGeom prst="rect">
            <a:avLst/>
          </a:prstGeom>
          <a:noFill/>
          <a:ln w="9525">
            <a:solidFill>
              <a:srgbClr val="0070C0"/>
            </a:solidFill>
            <a:miter lim="800000"/>
            <a:headEnd/>
            <a:tailEnd/>
          </a:ln>
        </p:spPr>
        <p:txBody>
          <a:bodyPr wrap="square">
            <a:spAutoFit/>
          </a:bodyPr>
          <a:lstStyle/>
          <a:p>
            <a:pPr algn="ctr" hangingPunct="0">
              <a:lnSpc>
                <a:spcPct val="93000"/>
              </a:lnSpc>
              <a:buClr>
                <a:srgbClr val="000000"/>
              </a:buClr>
              <a:buSzPct val="100000"/>
              <a:buFont typeface="Times New Roman" pitchFamily="18" charset="0"/>
              <a:buNone/>
            </a:pPr>
            <a:r>
              <a:rPr lang="en-US" sz="1600" b="1" dirty="0"/>
              <a:t>PET </a:t>
            </a:r>
            <a:br>
              <a:rPr lang="en-US" sz="1600" b="1" dirty="0"/>
            </a:br>
            <a:r>
              <a:rPr lang="en-US" sz="1600" b="1" dirty="0"/>
              <a:t>imaging</a:t>
            </a:r>
            <a:endParaRPr lang="el-GR" sz="1600" b="1" dirty="0"/>
          </a:p>
        </p:txBody>
      </p:sp>
      <p:cxnSp>
        <p:nvCxnSpPr>
          <p:cNvPr id="30" name="Elbow Connector 31">
            <a:extLst>
              <a:ext uri="{FF2B5EF4-FFF2-40B4-BE49-F238E27FC236}">
                <a16:creationId xmlns:a16="http://schemas.microsoft.com/office/drawing/2014/main" id="{D403D48A-F32E-4A2A-8548-D51D37747126}"/>
              </a:ext>
            </a:extLst>
          </p:cNvPr>
          <p:cNvCxnSpPr>
            <a:cxnSpLocks noChangeShapeType="1"/>
            <a:endCxn id="28" idx="1"/>
          </p:cNvCxnSpPr>
          <p:nvPr/>
        </p:nvCxnSpPr>
        <p:spPr bwMode="auto">
          <a:xfrm flipV="1">
            <a:off x="4152293" y="2726680"/>
            <a:ext cx="999716" cy="408883"/>
          </a:xfrm>
          <a:prstGeom prst="bentConnector3">
            <a:avLst>
              <a:gd name="adj1" fmla="val 50000"/>
            </a:avLst>
          </a:prstGeom>
          <a:noFill/>
          <a:ln w="28575" algn="ctr">
            <a:solidFill>
              <a:srgbClr val="0070C0"/>
            </a:solidFill>
            <a:round/>
            <a:headEnd/>
            <a:tailEnd type="arrow" w="med" len="med"/>
          </a:ln>
        </p:spPr>
      </p:cxnSp>
      <p:cxnSp>
        <p:nvCxnSpPr>
          <p:cNvPr id="31" name="Elbow Connector 27">
            <a:extLst>
              <a:ext uri="{FF2B5EF4-FFF2-40B4-BE49-F238E27FC236}">
                <a16:creationId xmlns:a16="http://schemas.microsoft.com/office/drawing/2014/main" id="{03A7D8CB-E4E1-4B84-B553-8AB68FA81734}"/>
              </a:ext>
            </a:extLst>
          </p:cNvPr>
          <p:cNvCxnSpPr>
            <a:cxnSpLocks noChangeShapeType="1"/>
          </p:cNvCxnSpPr>
          <p:nvPr/>
        </p:nvCxnSpPr>
        <p:spPr bwMode="auto">
          <a:xfrm>
            <a:off x="4170363" y="3550079"/>
            <a:ext cx="981436" cy="740856"/>
          </a:xfrm>
          <a:prstGeom prst="bentConnector3">
            <a:avLst>
              <a:gd name="adj1" fmla="val 50000"/>
            </a:avLst>
          </a:prstGeom>
          <a:noFill/>
          <a:ln w="28575" algn="ctr">
            <a:solidFill>
              <a:srgbClr val="0070C0"/>
            </a:solidFill>
            <a:round/>
            <a:headEnd/>
            <a:tailEnd type="arrow" w="med" len="med"/>
          </a:ln>
        </p:spPr>
      </p:cxnSp>
      <p:pic>
        <p:nvPicPr>
          <p:cNvPr id="32" name="Picture 4" descr="Nuclear%20Medicine">
            <a:extLst>
              <a:ext uri="{FF2B5EF4-FFF2-40B4-BE49-F238E27FC236}">
                <a16:creationId xmlns:a16="http://schemas.microsoft.com/office/drawing/2014/main" id="{3F9BA1A0-9F33-4A23-9455-591F621D14BC}"/>
              </a:ext>
            </a:extLst>
          </p:cNvPr>
          <p:cNvPicPr>
            <a:picLocks noChangeAspect="1" noChangeArrowheads="1"/>
          </p:cNvPicPr>
          <p:nvPr/>
        </p:nvPicPr>
        <p:blipFill>
          <a:blip r:embed="rId4" cstate="print"/>
          <a:srcRect/>
          <a:stretch>
            <a:fillRect/>
          </a:stretch>
        </p:blipFill>
        <p:spPr bwMode="auto">
          <a:xfrm>
            <a:off x="6673782" y="1574259"/>
            <a:ext cx="2100917" cy="1399757"/>
          </a:xfrm>
          <a:prstGeom prst="rect">
            <a:avLst/>
          </a:prstGeom>
          <a:noFill/>
          <a:ln w="9525">
            <a:noFill/>
            <a:miter lim="800000"/>
            <a:headEnd/>
            <a:tailEnd/>
          </a:ln>
        </p:spPr>
      </p:pic>
      <p:pic>
        <p:nvPicPr>
          <p:cNvPr id="33" name="Picture 5">
            <a:extLst>
              <a:ext uri="{FF2B5EF4-FFF2-40B4-BE49-F238E27FC236}">
                <a16:creationId xmlns:a16="http://schemas.microsoft.com/office/drawing/2014/main" id="{FC4BE200-8631-4344-A118-01E684F1F773}"/>
              </a:ext>
            </a:extLst>
          </p:cNvPr>
          <p:cNvPicPr>
            <a:picLocks noChangeAspect="1" noChangeArrowheads="1"/>
          </p:cNvPicPr>
          <p:nvPr/>
        </p:nvPicPr>
        <p:blipFill>
          <a:blip r:embed="rId5" cstate="print"/>
          <a:srcRect/>
          <a:stretch>
            <a:fillRect/>
          </a:stretch>
        </p:blipFill>
        <p:spPr bwMode="auto">
          <a:xfrm>
            <a:off x="6798119" y="3315903"/>
            <a:ext cx="1976580" cy="1715087"/>
          </a:xfrm>
          <a:prstGeom prst="rect">
            <a:avLst/>
          </a:prstGeom>
          <a:noFill/>
          <a:ln w="9525">
            <a:noFill/>
            <a:miter lim="800000"/>
            <a:headEnd/>
            <a:tailEnd/>
          </a:ln>
        </p:spPr>
      </p:pic>
      <p:pic>
        <p:nvPicPr>
          <p:cNvPr id="34" name="Picture 2">
            <a:extLst>
              <a:ext uri="{FF2B5EF4-FFF2-40B4-BE49-F238E27FC236}">
                <a16:creationId xmlns:a16="http://schemas.microsoft.com/office/drawing/2014/main" id="{DF97C429-AB60-4305-B95E-560BE07B22B1}"/>
              </a:ext>
            </a:extLst>
          </p:cNvPr>
          <p:cNvPicPr>
            <a:picLocks noChangeAspect="1" noChangeArrowheads="1"/>
          </p:cNvPicPr>
          <p:nvPr/>
        </p:nvPicPr>
        <p:blipFill>
          <a:blip r:embed="rId6" cstate="print"/>
          <a:srcRect l="43201" t="25200" b="12543"/>
          <a:stretch>
            <a:fillRect/>
          </a:stretch>
        </p:blipFill>
        <p:spPr bwMode="auto">
          <a:xfrm>
            <a:off x="6723773" y="3318466"/>
            <a:ext cx="2000934" cy="1709959"/>
          </a:xfrm>
          <a:prstGeom prst="rect">
            <a:avLst/>
          </a:prstGeom>
          <a:noFill/>
          <a:ln w="9525">
            <a:noFill/>
            <a:miter lim="800000"/>
            <a:headEnd/>
            <a:tailEnd/>
          </a:ln>
        </p:spPr>
      </p:pic>
      <p:pic>
        <p:nvPicPr>
          <p:cNvPr id="35" name="Picture 2" descr="http://www.hermesmedical.com/showimage.lasso?image_no=375.jpg,575">
            <a:extLst>
              <a:ext uri="{FF2B5EF4-FFF2-40B4-BE49-F238E27FC236}">
                <a16:creationId xmlns:a16="http://schemas.microsoft.com/office/drawing/2014/main" id="{E67F02F8-CA07-405C-878B-44797C3B5F02}"/>
              </a:ext>
            </a:extLst>
          </p:cNvPr>
          <p:cNvPicPr>
            <a:picLocks noChangeAspect="1" noChangeArrowheads="1"/>
          </p:cNvPicPr>
          <p:nvPr/>
        </p:nvPicPr>
        <p:blipFill>
          <a:blip r:embed="rId7" cstate="print"/>
          <a:srcRect l="38615" r="3410" b="7240"/>
          <a:stretch>
            <a:fillRect/>
          </a:stretch>
        </p:blipFill>
        <p:spPr bwMode="auto">
          <a:xfrm>
            <a:off x="6652417" y="1504339"/>
            <a:ext cx="2170136" cy="1576649"/>
          </a:xfrm>
          <a:prstGeom prst="rect">
            <a:avLst/>
          </a:prstGeom>
          <a:noFill/>
          <a:ln w="9525">
            <a:noFill/>
            <a:miter lim="800000"/>
            <a:headEnd/>
            <a:tailEnd/>
          </a:ln>
        </p:spPr>
      </p:pic>
    </p:spTree>
    <p:extLst>
      <p:ext uri="{BB962C8B-B14F-4D97-AF65-F5344CB8AC3E}">
        <p14:creationId xmlns:p14="http://schemas.microsoft.com/office/powerpoint/2010/main" val="64124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animBg="1"/>
      <p:bldP spid="2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Overview</a:t>
            </a:r>
            <a:endParaRPr lang="en-US" sz="2600" b="0" strike="noStrike" spc="-1" dirty="0">
              <a:solidFill>
                <a:srgbClr val="000000"/>
              </a:solidFill>
              <a:uFill>
                <a:solidFill>
                  <a:srgbClr val="FFFFFF"/>
                </a:solidFill>
              </a:uFill>
              <a:latin typeface="+mj-lt"/>
            </a:endParaRPr>
          </a:p>
        </p:txBody>
      </p:sp>
      <p:sp>
        <p:nvSpPr>
          <p:cNvPr id="192" name="CustomShape 2"/>
          <p:cNvSpPr/>
          <p:nvPr/>
        </p:nvSpPr>
        <p:spPr>
          <a:xfrm>
            <a:off x="283256" y="1988840"/>
            <a:ext cx="8640848" cy="33124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indent="-285750">
              <a:buClr>
                <a:srgbClr val="FF0000"/>
              </a:buClr>
              <a:buSzPct val="100000"/>
              <a:buFont typeface="Wingdings" panose="05000000000000000000" pitchFamily="2" charset="2"/>
              <a:buChar char="Ø"/>
            </a:pPr>
            <a:r>
              <a:rPr lang="en-US" altLang="en-US" b="1" dirty="0">
                <a:solidFill>
                  <a:schemeClr val="bg1">
                    <a:lumMod val="85000"/>
                  </a:schemeClr>
                </a:solidFill>
              </a:rPr>
              <a:t> Radiation Physics &amp; Monte Carlo simulations</a:t>
            </a:r>
          </a:p>
          <a:p>
            <a:pPr indent="-285750">
              <a:buClr>
                <a:srgbClr val="FF0000"/>
              </a:buClr>
              <a:buSzPct val="100000"/>
              <a:buFont typeface="Wingdings" panose="05000000000000000000" pitchFamily="2" charset="2"/>
              <a:buChar char="Ø"/>
            </a:pPr>
            <a:endParaRPr lang="en-US" altLang="en-US" b="1" dirty="0">
              <a:solidFill>
                <a:schemeClr val="bg1">
                  <a:lumMod val="85000"/>
                </a:schemeClr>
              </a:solidFill>
            </a:endParaRPr>
          </a:p>
          <a:p>
            <a:pPr indent="-285750">
              <a:buClr>
                <a:srgbClr val="FF0000"/>
              </a:buClr>
              <a:buSzPct val="100000"/>
              <a:buFont typeface="Wingdings" panose="05000000000000000000" pitchFamily="2" charset="2"/>
              <a:buChar char="Ø"/>
            </a:pPr>
            <a:r>
              <a:rPr lang="en-US" altLang="en-US" b="1" dirty="0">
                <a:solidFill>
                  <a:schemeClr val="bg1">
                    <a:lumMod val="85000"/>
                  </a:schemeClr>
                </a:solidFill>
              </a:rPr>
              <a:t> GATE simulation toolkit</a:t>
            </a:r>
          </a:p>
          <a:p>
            <a:pPr indent="-285750">
              <a:buClr>
                <a:srgbClr val="FF0000"/>
              </a:buClr>
              <a:buSzPct val="100000"/>
              <a:buFont typeface="Wingdings" panose="05000000000000000000" pitchFamily="2" charset="2"/>
              <a:buChar char="Ø"/>
            </a:pPr>
            <a:endParaRPr lang="en-US" altLang="en-US" b="1" dirty="0">
              <a:solidFill>
                <a:schemeClr val="bg1">
                  <a:lumMod val="85000"/>
                </a:schemeClr>
              </a:solidFill>
            </a:endParaRPr>
          </a:p>
          <a:p>
            <a:pPr indent="-285750">
              <a:buClr>
                <a:srgbClr val="FF0000"/>
              </a:buClr>
              <a:buSzPct val="100000"/>
              <a:buFont typeface="Wingdings" panose="05000000000000000000" pitchFamily="2" charset="2"/>
              <a:buChar char="Ø"/>
            </a:pPr>
            <a:r>
              <a:rPr lang="en-US" altLang="en-US" b="1" dirty="0">
                <a:solidFill>
                  <a:schemeClr val="bg1">
                    <a:lumMod val="85000"/>
                  </a:schemeClr>
                </a:solidFill>
              </a:rPr>
              <a:t> Evolution of Computational Phantoms </a:t>
            </a:r>
          </a:p>
          <a:p>
            <a:pPr indent="-285750">
              <a:buClr>
                <a:srgbClr val="FF0000"/>
              </a:buClr>
              <a:buSzPct val="100000"/>
              <a:buFont typeface="Wingdings" panose="05000000000000000000" pitchFamily="2" charset="2"/>
              <a:buChar char="Ø"/>
            </a:pPr>
            <a:endParaRPr lang="en-US" altLang="en-US" b="1" dirty="0">
              <a:solidFill>
                <a:schemeClr val="bg1">
                  <a:lumMod val="85000"/>
                </a:schemeClr>
              </a:solidFill>
            </a:endParaRPr>
          </a:p>
          <a:p>
            <a:pPr indent="-285750">
              <a:buClr>
                <a:srgbClr val="FF0000"/>
              </a:buClr>
              <a:buSzPct val="100000"/>
              <a:buFont typeface="Wingdings" panose="05000000000000000000" pitchFamily="2" charset="2"/>
              <a:buChar char="Ø"/>
            </a:pPr>
            <a:r>
              <a:rPr lang="en-US" altLang="en-US" b="1" dirty="0">
                <a:solidFill>
                  <a:schemeClr val="bg1">
                    <a:lumMod val="85000"/>
                  </a:schemeClr>
                </a:solidFill>
              </a:rPr>
              <a:t> Anthropomorphic Phantoms</a:t>
            </a:r>
          </a:p>
          <a:p>
            <a:pPr>
              <a:buClr>
                <a:srgbClr val="FF0000"/>
              </a:buClr>
              <a:buSzPct val="100000"/>
              <a:buFont typeface="Wingdings" panose="05000000000000000000" pitchFamily="2" charset="2"/>
              <a:buChar char="Ø"/>
            </a:pPr>
            <a:endParaRPr lang="en-US" altLang="en-US" b="1" dirty="0">
              <a:solidFill>
                <a:schemeClr val="bg1">
                  <a:lumMod val="85000"/>
                </a:schemeClr>
              </a:solidFill>
            </a:endParaRPr>
          </a:p>
          <a:p>
            <a:pPr indent="-285750">
              <a:buClr>
                <a:srgbClr val="FF0000"/>
              </a:buClr>
              <a:buSzPct val="100000"/>
              <a:buFont typeface="Wingdings" panose="05000000000000000000" pitchFamily="2" charset="2"/>
              <a:buChar char="Ø"/>
            </a:pPr>
            <a:r>
              <a:rPr lang="en-US" altLang="en-US" b="1" dirty="0"/>
              <a:t> Examples / Applications</a:t>
            </a:r>
          </a:p>
        </p:txBody>
      </p:sp>
    </p:spTree>
    <p:extLst>
      <p:ext uri="{BB962C8B-B14F-4D97-AF65-F5344CB8AC3E}">
        <p14:creationId xmlns:p14="http://schemas.microsoft.com/office/powerpoint/2010/main" val="114907018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Example… Objectives</a:t>
            </a:r>
          </a:p>
        </p:txBody>
      </p:sp>
      <p:sp>
        <p:nvSpPr>
          <p:cNvPr id="9" name="Rectangle 5">
            <a:extLst>
              <a:ext uri="{FF2B5EF4-FFF2-40B4-BE49-F238E27FC236}">
                <a16:creationId xmlns:a16="http://schemas.microsoft.com/office/drawing/2014/main" id="{41289952-37B2-4935-86BE-BD2F26D86ACC}"/>
              </a:ext>
            </a:extLst>
          </p:cNvPr>
          <p:cNvSpPr/>
          <p:nvPr/>
        </p:nvSpPr>
        <p:spPr>
          <a:xfrm>
            <a:off x="539552" y="1772816"/>
            <a:ext cx="8496944" cy="2382191"/>
          </a:xfrm>
          <a:prstGeom prst="rect">
            <a:avLst/>
          </a:prstGeom>
        </p:spPr>
        <p:txBody>
          <a:bodyPr wrap="square">
            <a:spAutoFit/>
          </a:bodyPr>
          <a:lstStyle/>
          <a:p>
            <a:pPr algn="ctr" hangingPunct="0">
              <a:lnSpc>
                <a:spcPct val="93000"/>
              </a:lnSpc>
              <a:buSzPct val="100000"/>
            </a:pPr>
            <a:r>
              <a:rPr lang="en-US" sz="2000" b="1" u="sng" dirty="0">
                <a:cs typeface="Times New Roman" pitchFamily="18" charset="0"/>
              </a:rPr>
              <a:t>Goal</a:t>
            </a:r>
            <a:br>
              <a:rPr lang="en-US" sz="2000" dirty="0">
                <a:cs typeface="Times New Roman" pitchFamily="18" charset="0"/>
              </a:rPr>
            </a:br>
            <a:endParaRPr lang="en-US" sz="2000" dirty="0">
              <a:cs typeface="Times New Roman" pitchFamily="18" charset="0"/>
            </a:endParaRPr>
          </a:p>
          <a:p>
            <a:pPr hangingPunct="0">
              <a:lnSpc>
                <a:spcPct val="93000"/>
              </a:lnSpc>
              <a:buSzPct val="100000"/>
            </a:pPr>
            <a:r>
              <a:rPr lang="en-US" sz="2000" dirty="0">
                <a:cs typeface="Times New Roman" pitchFamily="18" charset="0"/>
              </a:rPr>
              <a:t>Creation of a </a:t>
            </a:r>
            <a:r>
              <a:rPr lang="en-US" sz="2000" b="1" i="1" dirty="0">
                <a:cs typeface="Times New Roman" pitchFamily="18" charset="0"/>
              </a:rPr>
              <a:t>realistic simulations</a:t>
            </a:r>
            <a:r>
              <a:rPr lang="en-US" sz="2000" dirty="0">
                <a:cs typeface="Times New Roman" pitchFamily="18" charset="0"/>
              </a:rPr>
              <a:t> for PET and SPECT incorporating:</a:t>
            </a:r>
          </a:p>
          <a:p>
            <a:pPr marL="342900" indent="-342900" hangingPunct="0">
              <a:lnSpc>
                <a:spcPct val="93000"/>
              </a:lnSpc>
              <a:buSzPct val="100000"/>
              <a:buFont typeface="Wingdings" panose="05000000000000000000" pitchFamily="2" charset="2"/>
              <a:buChar char="Ø"/>
            </a:pPr>
            <a:endParaRPr lang="en-US" sz="2000" dirty="0">
              <a:cs typeface="Times New Roman" pitchFamily="18" charset="0"/>
            </a:endParaRPr>
          </a:p>
          <a:p>
            <a:pPr marL="342900" indent="-342900" hangingPunct="0">
              <a:lnSpc>
                <a:spcPct val="93000"/>
              </a:lnSpc>
              <a:buClr>
                <a:srgbClr val="FF0000"/>
              </a:buClr>
              <a:buSzPct val="100000"/>
              <a:buFont typeface="Wingdings" panose="05000000000000000000" pitchFamily="2" charset="2"/>
              <a:buChar char="Ø"/>
            </a:pPr>
            <a:r>
              <a:rPr lang="en-US" sz="2000" dirty="0">
                <a:cs typeface="Times New Roman" pitchFamily="18" charset="0"/>
              </a:rPr>
              <a:t>High statistics</a:t>
            </a:r>
          </a:p>
          <a:p>
            <a:pPr marL="342900" indent="-342900" hangingPunct="0">
              <a:lnSpc>
                <a:spcPct val="93000"/>
              </a:lnSpc>
              <a:buClr>
                <a:srgbClr val="FF0000"/>
              </a:buClr>
              <a:buSzPct val="100000"/>
              <a:buFont typeface="Wingdings" panose="05000000000000000000" pitchFamily="2" charset="2"/>
              <a:buChar char="Ø"/>
            </a:pPr>
            <a:r>
              <a:rPr lang="en-US" sz="2000" dirty="0">
                <a:cs typeface="Times New Roman" pitchFamily="18" charset="0"/>
              </a:rPr>
              <a:t>Accurate physical processes</a:t>
            </a:r>
          </a:p>
          <a:p>
            <a:pPr marL="342900" indent="-342900" hangingPunct="0">
              <a:lnSpc>
                <a:spcPct val="93000"/>
              </a:lnSpc>
              <a:buClr>
                <a:srgbClr val="FF0000"/>
              </a:buClr>
              <a:buSzPct val="100000"/>
              <a:buFont typeface="Wingdings" panose="05000000000000000000" pitchFamily="2" charset="2"/>
              <a:buChar char="Ø"/>
            </a:pPr>
            <a:r>
              <a:rPr lang="en-US" sz="2000" dirty="0">
                <a:cs typeface="Times New Roman" pitchFamily="18" charset="0"/>
              </a:rPr>
              <a:t>Patient anatomical and functional variability</a:t>
            </a:r>
            <a:br>
              <a:rPr lang="en-US" sz="2000" dirty="0">
                <a:cs typeface="Times New Roman" pitchFamily="18" charset="0"/>
              </a:rPr>
            </a:br>
            <a:endParaRPr lang="en-US" sz="2000" dirty="0">
              <a:cs typeface="Times New Roman" pitchFamily="18" charset="0"/>
            </a:endParaRPr>
          </a:p>
        </p:txBody>
      </p:sp>
    </p:spTree>
    <p:extLst>
      <p:ext uri="{BB962C8B-B14F-4D97-AF65-F5344CB8AC3E}">
        <p14:creationId xmlns:p14="http://schemas.microsoft.com/office/powerpoint/2010/main" val="180009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500"/>
                                        <p:tgtEl>
                                          <p:spTgt spid="9">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4" end="4"/>
                                            </p:txEl>
                                          </p:spTgt>
                                        </p:tgtEl>
                                        <p:attrNameLst>
                                          <p:attrName>style.visibility</p:attrName>
                                        </p:attrNameLst>
                                      </p:cBhvr>
                                      <p:to>
                                        <p:strVal val="visible"/>
                                      </p:to>
                                    </p:set>
                                    <p:animEffect transition="in" filter="fade">
                                      <p:cBhvr>
                                        <p:cTn id="10" dur="500"/>
                                        <p:tgtEl>
                                          <p:spTgt spid="9">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animEffect transition="in" filter="fade">
                                      <p:cBhvr>
                                        <p:cTn id="13"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Methodology Steps</a:t>
            </a:r>
          </a:p>
        </p:txBody>
      </p:sp>
      <p:sp>
        <p:nvSpPr>
          <p:cNvPr id="8" name="Content Placeholder 2">
            <a:extLst>
              <a:ext uri="{FF2B5EF4-FFF2-40B4-BE49-F238E27FC236}">
                <a16:creationId xmlns:a16="http://schemas.microsoft.com/office/drawing/2014/main" id="{FB01693D-EF2C-4CE4-BFF3-CF70C454370B}"/>
              </a:ext>
            </a:extLst>
          </p:cNvPr>
          <p:cNvSpPr txBox="1">
            <a:spLocks/>
          </p:cNvSpPr>
          <p:nvPr/>
        </p:nvSpPr>
        <p:spPr>
          <a:xfrm>
            <a:off x="611560" y="1600200"/>
            <a:ext cx="8424936" cy="5141168"/>
          </a:xfrm>
          <a:prstGeom prst="rect">
            <a:avLst/>
          </a:prstGeom>
        </p:spPr>
        <p:txBody>
          <a:bodyPr/>
          <a:lstStyle/>
          <a:p>
            <a:pPr>
              <a:buClr>
                <a:srgbClr val="FF0000"/>
              </a:buClr>
              <a:buFont typeface="Wingdings" panose="05000000000000000000" pitchFamily="2" charset="2"/>
              <a:buChar char="Ø"/>
            </a:pPr>
            <a:r>
              <a:rPr lang="en-US" b="1" kern="0" dirty="0">
                <a:solidFill>
                  <a:sysClr val="windowText" lastClr="000000"/>
                </a:solidFill>
              </a:rPr>
              <a:t>Imaging system modeling</a:t>
            </a:r>
            <a:br>
              <a:rPr lang="en-US" kern="0" dirty="0">
                <a:solidFill>
                  <a:sysClr val="windowText" lastClr="000000"/>
                </a:solidFill>
              </a:rPr>
            </a:br>
            <a:r>
              <a:rPr lang="en-US" kern="0" dirty="0">
                <a:solidFill>
                  <a:sysClr val="windowText" lastClr="000000"/>
                </a:solidFill>
              </a:rPr>
              <a:t>The imaging system (SPECT or PET) is described in GATE and the simulation is validated by comparing experimental and simulation data</a:t>
            </a:r>
          </a:p>
          <a:p>
            <a:pPr>
              <a:buClr>
                <a:srgbClr val="FF0000"/>
              </a:buClr>
              <a:buFont typeface="Wingdings" panose="05000000000000000000" pitchFamily="2" charset="2"/>
              <a:buChar char="Ø"/>
            </a:pPr>
            <a:r>
              <a:rPr lang="en-US" b="1" kern="0" dirty="0">
                <a:solidFill>
                  <a:sysClr val="windowText" lastClr="000000"/>
                </a:solidFill>
              </a:rPr>
              <a:t>Attenuation map </a:t>
            </a:r>
            <a:br>
              <a:rPr lang="en-US" b="1" kern="0" dirty="0">
                <a:solidFill>
                  <a:sysClr val="windowText" lastClr="000000"/>
                </a:solidFill>
              </a:rPr>
            </a:br>
            <a:r>
              <a:rPr lang="en-US" kern="0" dirty="0">
                <a:solidFill>
                  <a:sysClr val="windowText" lastClr="000000"/>
                </a:solidFill>
              </a:rPr>
              <a:t>Anthropomorphic models are used for describing whole-body and brain (head) patient’s anatomy respectively. Each organ is defined by it’s corresponding tissue</a:t>
            </a:r>
          </a:p>
          <a:p>
            <a:pPr>
              <a:buClr>
                <a:srgbClr val="FF0000"/>
              </a:buClr>
              <a:buFont typeface="Wingdings" panose="05000000000000000000" pitchFamily="2" charset="2"/>
              <a:buChar char="Ø"/>
            </a:pPr>
            <a:r>
              <a:rPr lang="en-US" b="1" kern="0" dirty="0">
                <a:solidFill>
                  <a:sysClr val="windowText" lastClr="000000"/>
                </a:solidFill>
              </a:rPr>
              <a:t>Activity map</a:t>
            </a:r>
            <a:br>
              <a:rPr lang="en-US" kern="0" dirty="0">
                <a:solidFill>
                  <a:sysClr val="windowText" lastClr="000000"/>
                </a:solidFill>
              </a:rPr>
            </a:br>
            <a:r>
              <a:rPr lang="en-US" kern="0" dirty="0">
                <a:solidFill>
                  <a:sysClr val="windowText" lastClr="000000"/>
                </a:solidFill>
              </a:rPr>
              <a:t>The activity distributions inserted in GATE are extracted from clinical data, according to radiotracer’s concentration of each organ</a:t>
            </a:r>
          </a:p>
          <a:p>
            <a:pPr>
              <a:buClr>
                <a:srgbClr val="FF0000"/>
              </a:buClr>
              <a:buFont typeface="Wingdings" panose="05000000000000000000" pitchFamily="2" charset="2"/>
              <a:buChar char="Ø"/>
            </a:pPr>
            <a:r>
              <a:rPr lang="en-US" b="1" kern="0" dirty="0">
                <a:solidFill>
                  <a:sysClr val="windowText" lastClr="000000"/>
                </a:solidFill>
              </a:rPr>
              <a:t>Tumors extraction – Segmentation</a:t>
            </a:r>
            <a:br>
              <a:rPr lang="en-US" kern="0" dirty="0">
                <a:solidFill>
                  <a:sysClr val="windowText" lastClr="000000"/>
                </a:solidFill>
              </a:rPr>
            </a:br>
            <a:r>
              <a:rPr lang="en-US" kern="0" dirty="0">
                <a:solidFill>
                  <a:sysClr val="windowText" lastClr="000000"/>
                </a:solidFill>
              </a:rPr>
              <a:t>Tumors can be inserted in the models according to the CT data</a:t>
            </a:r>
            <a:br>
              <a:rPr lang="en-US" kern="0" dirty="0">
                <a:solidFill>
                  <a:sysClr val="windowText" lastClr="000000"/>
                </a:solidFill>
              </a:rPr>
            </a:br>
            <a:r>
              <a:rPr lang="en-US" kern="0" dirty="0">
                <a:solidFill>
                  <a:sysClr val="windowText" lastClr="000000"/>
                </a:solidFill>
              </a:rPr>
              <a:t>(e.g. delineating them from clinical images, resulting to segmentation masks)</a:t>
            </a:r>
          </a:p>
          <a:p>
            <a:pPr>
              <a:buClr>
                <a:srgbClr val="FF0000"/>
              </a:buClr>
              <a:buFont typeface="Wingdings" panose="05000000000000000000" pitchFamily="2" charset="2"/>
              <a:buChar char="Ø"/>
            </a:pPr>
            <a:r>
              <a:rPr lang="en-US" b="1" kern="0" dirty="0">
                <a:solidFill>
                  <a:sysClr val="windowText" lastClr="000000"/>
                </a:solidFill>
              </a:rPr>
              <a:t>Execution</a:t>
            </a:r>
            <a:br>
              <a:rPr lang="en-US" kern="0" dirty="0">
                <a:solidFill>
                  <a:sysClr val="windowText" lastClr="000000"/>
                </a:solidFill>
              </a:rPr>
            </a:br>
            <a:r>
              <a:rPr lang="en-US" kern="0" dirty="0">
                <a:solidFill>
                  <a:sysClr val="windowText" lastClr="000000"/>
                </a:solidFill>
              </a:rPr>
              <a:t>Need of high computational resources for realistic simulations</a:t>
            </a:r>
            <a:br>
              <a:rPr lang="en-US" kern="0" dirty="0">
                <a:solidFill>
                  <a:sysClr val="windowText" lastClr="000000"/>
                </a:solidFill>
              </a:rPr>
            </a:br>
            <a:r>
              <a:rPr lang="en-US" kern="0" dirty="0">
                <a:solidFill>
                  <a:sysClr val="windowText" lastClr="000000"/>
                </a:solidFill>
              </a:rPr>
              <a:t>(Grids, GPU, clusters)</a:t>
            </a:r>
          </a:p>
        </p:txBody>
      </p:sp>
    </p:spTree>
    <p:extLst>
      <p:ext uri="{BB962C8B-B14F-4D97-AF65-F5344CB8AC3E}">
        <p14:creationId xmlns:p14="http://schemas.microsoft.com/office/powerpoint/2010/main" val="260837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dissolv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Simulation preparation: Assignment of Activity</a:t>
            </a:r>
          </a:p>
        </p:txBody>
      </p:sp>
      <p:sp>
        <p:nvSpPr>
          <p:cNvPr id="9" name="TextBox 6">
            <a:extLst>
              <a:ext uri="{FF2B5EF4-FFF2-40B4-BE49-F238E27FC236}">
                <a16:creationId xmlns:a16="http://schemas.microsoft.com/office/drawing/2014/main" id="{47976076-7604-47FA-946B-A0B076A27E6D}"/>
              </a:ext>
            </a:extLst>
          </p:cNvPr>
          <p:cNvSpPr txBox="1">
            <a:spLocks noChangeArrowheads="1"/>
          </p:cNvSpPr>
          <p:nvPr/>
        </p:nvSpPr>
        <p:spPr bwMode="auto">
          <a:xfrm>
            <a:off x="2864414" y="3832793"/>
            <a:ext cx="2342645" cy="321288"/>
          </a:xfrm>
          <a:prstGeom prst="rect">
            <a:avLst/>
          </a:prstGeom>
          <a:noFill/>
          <a:ln w="9525">
            <a:noFill/>
            <a:miter lim="800000"/>
            <a:headEnd/>
            <a:tailEnd/>
          </a:ln>
        </p:spPr>
        <p:txBody>
          <a:bodyPr wrap="square" lIns="91420" tIns="45711" rIns="91420" bIns="45711">
            <a:spAutoFit/>
          </a:bodyPr>
          <a:lstStyle/>
          <a:p>
            <a:pPr algn="ctr" hangingPunct="0">
              <a:lnSpc>
                <a:spcPct val="93000"/>
              </a:lnSpc>
              <a:buClr>
                <a:srgbClr val="000000"/>
              </a:buClr>
              <a:buSzPct val="100000"/>
              <a:buFont typeface="Times New Roman" pitchFamily="18" charset="0"/>
              <a:buNone/>
            </a:pPr>
            <a:r>
              <a:rPr lang="en-US" sz="1600" b="1" dirty="0">
                <a:latin typeface="+mn-lt"/>
              </a:rPr>
              <a:t>  Clinical PET system</a:t>
            </a:r>
            <a:endParaRPr lang="el-GR" sz="1600" b="1" dirty="0">
              <a:latin typeface="+mn-lt"/>
            </a:endParaRPr>
          </a:p>
        </p:txBody>
      </p:sp>
      <p:sp>
        <p:nvSpPr>
          <p:cNvPr id="10" name="TextBox 9">
            <a:extLst>
              <a:ext uri="{FF2B5EF4-FFF2-40B4-BE49-F238E27FC236}">
                <a16:creationId xmlns:a16="http://schemas.microsoft.com/office/drawing/2014/main" id="{A295D740-2D8B-48F6-AF69-1F66407B1732}"/>
              </a:ext>
            </a:extLst>
          </p:cNvPr>
          <p:cNvSpPr txBox="1">
            <a:spLocks noChangeArrowheads="1"/>
          </p:cNvSpPr>
          <p:nvPr/>
        </p:nvSpPr>
        <p:spPr bwMode="auto">
          <a:xfrm>
            <a:off x="6012160" y="3832793"/>
            <a:ext cx="2929595" cy="321288"/>
          </a:xfrm>
          <a:prstGeom prst="rect">
            <a:avLst/>
          </a:prstGeom>
          <a:noFill/>
          <a:ln w="9525">
            <a:noFill/>
            <a:miter lim="800000"/>
            <a:headEnd/>
            <a:tailEnd/>
          </a:ln>
        </p:spPr>
        <p:txBody>
          <a:bodyPr wrap="square" lIns="91420" tIns="45711" rIns="91420" bIns="45711">
            <a:spAutoFit/>
          </a:bodyPr>
          <a:lstStyle/>
          <a:p>
            <a:pPr algn="ctr" hangingPunct="0">
              <a:lnSpc>
                <a:spcPct val="93000"/>
              </a:lnSpc>
              <a:buClr>
                <a:srgbClr val="000000"/>
              </a:buClr>
              <a:buSzPct val="100000"/>
              <a:buFont typeface="Times New Roman" pitchFamily="18" charset="0"/>
              <a:buNone/>
            </a:pPr>
            <a:r>
              <a:rPr lang="en-US" sz="1600" b="1" dirty="0">
                <a:latin typeface="+mn-lt"/>
              </a:rPr>
              <a:t>  Simulated system in GATE</a:t>
            </a:r>
            <a:endParaRPr lang="el-GR" sz="1600" b="1" dirty="0">
              <a:latin typeface="+mn-lt"/>
            </a:endParaRPr>
          </a:p>
        </p:txBody>
      </p:sp>
      <p:sp>
        <p:nvSpPr>
          <p:cNvPr id="11" name="TextBox 6">
            <a:extLst>
              <a:ext uri="{FF2B5EF4-FFF2-40B4-BE49-F238E27FC236}">
                <a16:creationId xmlns:a16="http://schemas.microsoft.com/office/drawing/2014/main" id="{A3C6B6A0-84DD-43DD-838C-4EB927DC672A}"/>
              </a:ext>
            </a:extLst>
          </p:cNvPr>
          <p:cNvSpPr txBox="1">
            <a:spLocks noChangeArrowheads="1"/>
          </p:cNvSpPr>
          <p:nvPr/>
        </p:nvSpPr>
        <p:spPr bwMode="auto">
          <a:xfrm>
            <a:off x="914400" y="1992491"/>
            <a:ext cx="2253704" cy="779234"/>
          </a:xfrm>
          <a:prstGeom prst="rect">
            <a:avLst/>
          </a:prstGeom>
          <a:noFill/>
          <a:ln w="9525">
            <a:noFill/>
            <a:miter lim="800000"/>
            <a:headEnd/>
            <a:tailEnd/>
          </a:ln>
        </p:spPr>
        <p:txBody>
          <a:bodyPr wrap="square" lIns="91420" tIns="45711" rIns="91420" bIns="45711">
            <a:spAutoFit/>
          </a:bodyPr>
          <a:lstStyle/>
          <a:p>
            <a:pPr hangingPunct="0">
              <a:lnSpc>
                <a:spcPct val="93000"/>
              </a:lnSpc>
              <a:buClr>
                <a:srgbClr val="000000"/>
              </a:buClr>
              <a:buSzPct val="100000"/>
              <a:buFont typeface="Times New Roman" pitchFamily="18" charset="0"/>
              <a:buNone/>
            </a:pPr>
            <a:r>
              <a:rPr lang="en-US" sz="1600" b="1" dirty="0">
                <a:latin typeface="+mn-lt"/>
              </a:rPr>
              <a:t>Step 1:</a:t>
            </a:r>
          </a:p>
          <a:p>
            <a:pPr hangingPunct="0">
              <a:lnSpc>
                <a:spcPct val="93000"/>
              </a:lnSpc>
              <a:buClr>
                <a:srgbClr val="000000"/>
              </a:buClr>
              <a:buSzPct val="100000"/>
              <a:buFont typeface="Times New Roman" pitchFamily="18" charset="0"/>
              <a:buNone/>
            </a:pPr>
            <a:r>
              <a:rPr lang="en-US" sz="1600" b="1" dirty="0">
                <a:latin typeface="+mn-lt"/>
              </a:rPr>
              <a:t>Describe the system in GATE</a:t>
            </a:r>
            <a:endParaRPr lang="el-GR" sz="1600" b="1" dirty="0">
              <a:latin typeface="+mn-lt"/>
            </a:endParaRPr>
          </a:p>
        </p:txBody>
      </p:sp>
      <p:sp>
        <p:nvSpPr>
          <p:cNvPr id="12" name="TextBox 6">
            <a:extLst>
              <a:ext uri="{FF2B5EF4-FFF2-40B4-BE49-F238E27FC236}">
                <a16:creationId xmlns:a16="http://schemas.microsoft.com/office/drawing/2014/main" id="{E6023326-D8D1-4683-AFC1-8929C50E993B}"/>
              </a:ext>
            </a:extLst>
          </p:cNvPr>
          <p:cNvSpPr txBox="1">
            <a:spLocks noChangeArrowheads="1"/>
          </p:cNvSpPr>
          <p:nvPr/>
        </p:nvSpPr>
        <p:spPr bwMode="auto">
          <a:xfrm>
            <a:off x="914400" y="5013176"/>
            <a:ext cx="2253704" cy="550261"/>
          </a:xfrm>
          <a:prstGeom prst="rect">
            <a:avLst/>
          </a:prstGeom>
          <a:noFill/>
          <a:ln w="9525">
            <a:noFill/>
            <a:miter lim="800000"/>
            <a:headEnd/>
            <a:tailEnd/>
          </a:ln>
        </p:spPr>
        <p:txBody>
          <a:bodyPr wrap="square" lIns="91420" tIns="45711" rIns="91420" bIns="45711">
            <a:spAutoFit/>
          </a:bodyPr>
          <a:lstStyle/>
          <a:p>
            <a:pPr hangingPunct="0">
              <a:lnSpc>
                <a:spcPct val="93000"/>
              </a:lnSpc>
              <a:buClr>
                <a:srgbClr val="000000"/>
              </a:buClr>
              <a:buSzPct val="100000"/>
              <a:buFont typeface="Times New Roman" pitchFamily="18" charset="0"/>
              <a:buNone/>
            </a:pPr>
            <a:r>
              <a:rPr lang="en-US" sz="1600" b="1" dirty="0">
                <a:latin typeface="+mn-lt"/>
              </a:rPr>
              <a:t>Step 2:</a:t>
            </a:r>
          </a:p>
          <a:p>
            <a:pPr hangingPunct="0">
              <a:lnSpc>
                <a:spcPct val="93000"/>
              </a:lnSpc>
              <a:buClr>
                <a:srgbClr val="000000"/>
              </a:buClr>
              <a:buSzPct val="100000"/>
              <a:buFont typeface="Times New Roman" pitchFamily="18" charset="0"/>
              <a:buNone/>
            </a:pPr>
            <a:r>
              <a:rPr lang="en-US" sz="1600" b="1" dirty="0">
                <a:latin typeface="+mn-lt"/>
              </a:rPr>
              <a:t>Validate simulation</a:t>
            </a:r>
            <a:endParaRPr lang="el-GR" sz="1600" b="1" dirty="0">
              <a:latin typeface="+mn-lt"/>
            </a:endParaRPr>
          </a:p>
        </p:txBody>
      </p:sp>
      <p:pic>
        <p:nvPicPr>
          <p:cNvPr id="13" name="Picture 10" descr="SOURCE IN PET.jpg">
            <a:extLst>
              <a:ext uri="{FF2B5EF4-FFF2-40B4-BE49-F238E27FC236}">
                <a16:creationId xmlns:a16="http://schemas.microsoft.com/office/drawing/2014/main" id="{F8975B8C-1C85-4079-80EC-F4DDB27133B8}"/>
              </a:ext>
            </a:extLst>
          </p:cNvPr>
          <p:cNvPicPr>
            <a:picLocks noChangeAspect="1"/>
          </p:cNvPicPr>
          <p:nvPr/>
        </p:nvPicPr>
        <p:blipFill>
          <a:blip r:embed="rId3" cstate="print"/>
          <a:srcRect r="74420" b="39565"/>
          <a:stretch>
            <a:fillRect/>
          </a:stretch>
        </p:blipFill>
        <p:spPr>
          <a:xfrm>
            <a:off x="3214151" y="1638962"/>
            <a:ext cx="1643173" cy="2136326"/>
          </a:xfrm>
          <a:prstGeom prst="rect">
            <a:avLst/>
          </a:prstGeom>
        </p:spPr>
      </p:pic>
      <p:pic>
        <p:nvPicPr>
          <p:cNvPr id="14" name="Picture 11" descr="detector from gate.jp2">
            <a:extLst>
              <a:ext uri="{FF2B5EF4-FFF2-40B4-BE49-F238E27FC236}">
                <a16:creationId xmlns:a16="http://schemas.microsoft.com/office/drawing/2014/main" id="{88BBA98E-AC1D-4C38-94B2-6AB5E1FBD34D}"/>
              </a:ext>
            </a:extLst>
          </p:cNvPr>
          <p:cNvPicPr>
            <a:picLocks noChangeAspect="1"/>
          </p:cNvPicPr>
          <p:nvPr/>
        </p:nvPicPr>
        <p:blipFill>
          <a:blip r:embed="rId4" cstate="print"/>
          <a:srcRect t="4475" r="56548" b="20356"/>
          <a:stretch>
            <a:fillRect/>
          </a:stretch>
        </p:blipFill>
        <p:spPr>
          <a:xfrm>
            <a:off x="6487124" y="1638962"/>
            <a:ext cx="2196504" cy="2136326"/>
          </a:xfrm>
          <a:prstGeom prst="rect">
            <a:avLst/>
          </a:prstGeom>
        </p:spPr>
      </p:pic>
      <p:graphicFrame>
        <p:nvGraphicFramePr>
          <p:cNvPr id="15" name="Γράφημα 1">
            <a:extLst>
              <a:ext uri="{FF2B5EF4-FFF2-40B4-BE49-F238E27FC236}">
                <a16:creationId xmlns:a16="http://schemas.microsoft.com/office/drawing/2014/main" id="{3AFB000A-FB78-440A-8F3F-FA2E737B1F45}"/>
              </a:ext>
            </a:extLst>
          </p:cNvPr>
          <p:cNvGraphicFramePr/>
          <p:nvPr>
            <p:extLst>
              <p:ext uri="{D42A27DB-BD31-4B8C-83A1-F6EECF244321}">
                <p14:modId xmlns:p14="http://schemas.microsoft.com/office/powerpoint/2010/main" val="943618171"/>
              </p:ext>
            </p:extLst>
          </p:nvPr>
        </p:nvGraphicFramePr>
        <p:xfrm>
          <a:off x="3821585" y="4327982"/>
          <a:ext cx="4381149" cy="247091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2893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Graphic spid="15"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Simulation preparation: Assignment of Activity</a:t>
            </a:r>
          </a:p>
        </p:txBody>
      </p:sp>
      <p:pic>
        <p:nvPicPr>
          <p:cNvPr id="9" name="Picture 4">
            <a:extLst>
              <a:ext uri="{FF2B5EF4-FFF2-40B4-BE49-F238E27FC236}">
                <a16:creationId xmlns:a16="http://schemas.microsoft.com/office/drawing/2014/main" id="{8B702D6A-0BE1-403D-8328-FABF9F54106D}"/>
              </a:ext>
            </a:extLst>
          </p:cNvPr>
          <p:cNvPicPr>
            <a:picLocks noChangeAspect="1" noChangeArrowheads="1"/>
          </p:cNvPicPr>
          <p:nvPr/>
        </p:nvPicPr>
        <p:blipFill>
          <a:blip r:embed="rId2" cstate="print"/>
          <a:srcRect/>
          <a:stretch>
            <a:fillRect/>
          </a:stretch>
        </p:blipFill>
        <p:spPr bwMode="auto">
          <a:xfrm>
            <a:off x="3916572" y="1593645"/>
            <a:ext cx="3276624" cy="2571973"/>
          </a:xfrm>
          <a:prstGeom prst="rect">
            <a:avLst/>
          </a:prstGeom>
          <a:noFill/>
          <a:ln w="9525">
            <a:noFill/>
            <a:miter lim="800000"/>
            <a:headEnd/>
            <a:tailEnd/>
          </a:ln>
        </p:spPr>
      </p:pic>
      <p:sp>
        <p:nvSpPr>
          <p:cNvPr id="10" name="TextBox 9">
            <a:extLst>
              <a:ext uri="{FF2B5EF4-FFF2-40B4-BE49-F238E27FC236}">
                <a16:creationId xmlns:a16="http://schemas.microsoft.com/office/drawing/2014/main" id="{6AE02C19-82AD-46E3-A0AA-7CE949225D96}"/>
              </a:ext>
            </a:extLst>
          </p:cNvPr>
          <p:cNvSpPr txBox="1">
            <a:spLocks noChangeArrowheads="1"/>
          </p:cNvSpPr>
          <p:nvPr/>
        </p:nvSpPr>
        <p:spPr bwMode="auto">
          <a:xfrm>
            <a:off x="3910269" y="4131881"/>
            <a:ext cx="1626743" cy="550261"/>
          </a:xfrm>
          <a:prstGeom prst="rect">
            <a:avLst/>
          </a:prstGeom>
          <a:noFill/>
          <a:ln w="9525">
            <a:noFill/>
            <a:miter lim="800000"/>
            <a:headEnd/>
            <a:tailEnd/>
          </a:ln>
        </p:spPr>
        <p:txBody>
          <a:bodyPr wrap="square" lIns="91420" tIns="45711" rIns="91420" bIns="45711">
            <a:spAutoFit/>
          </a:bodyPr>
          <a:lstStyle/>
          <a:p>
            <a:pPr algn="ctr" hangingPunct="0">
              <a:lnSpc>
                <a:spcPct val="93000"/>
              </a:lnSpc>
              <a:buClr>
                <a:srgbClr val="000000"/>
              </a:buClr>
              <a:buSzPct val="100000"/>
              <a:buFont typeface="Times New Roman" pitchFamily="18" charset="0"/>
              <a:buNone/>
            </a:pPr>
            <a:r>
              <a:rPr lang="en-US" sz="1600" b="1" dirty="0">
                <a:latin typeface="+mn-lt"/>
              </a:rPr>
              <a:t>  Clinical</a:t>
            </a:r>
          </a:p>
          <a:p>
            <a:pPr algn="ctr" hangingPunct="0">
              <a:lnSpc>
                <a:spcPct val="93000"/>
              </a:lnSpc>
              <a:buClr>
                <a:srgbClr val="000000"/>
              </a:buClr>
              <a:buSzPct val="100000"/>
              <a:buFont typeface="Times New Roman" pitchFamily="18" charset="0"/>
              <a:buNone/>
            </a:pPr>
            <a:r>
              <a:rPr lang="en-US" sz="1600" b="1" dirty="0">
                <a:latin typeface="+mn-lt"/>
              </a:rPr>
              <a:t>PET image</a:t>
            </a:r>
            <a:endParaRPr lang="el-GR" sz="1600" b="1" dirty="0">
              <a:latin typeface="+mn-lt"/>
            </a:endParaRPr>
          </a:p>
        </p:txBody>
      </p:sp>
      <p:sp>
        <p:nvSpPr>
          <p:cNvPr id="11" name="TextBox 6">
            <a:extLst>
              <a:ext uri="{FF2B5EF4-FFF2-40B4-BE49-F238E27FC236}">
                <a16:creationId xmlns:a16="http://schemas.microsoft.com/office/drawing/2014/main" id="{58EBA5AB-E2D9-4F7B-B563-C25B4B12727A}"/>
              </a:ext>
            </a:extLst>
          </p:cNvPr>
          <p:cNvSpPr txBox="1">
            <a:spLocks noChangeArrowheads="1"/>
          </p:cNvSpPr>
          <p:nvPr/>
        </p:nvSpPr>
        <p:spPr bwMode="auto">
          <a:xfrm>
            <a:off x="5537012" y="4139877"/>
            <a:ext cx="1656184" cy="550261"/>
          </a:xfrm>
          <a:prstGeom prst="rect">
            <a:avLst/>
          </a:prstGeom>
          <a:noFill/>
          <a:ln w="9525">
            <a:noFill/>
            <a:miter lim="800000"/>
            <a:headEnd/>
            <a:tailEnd/>
          </a:ln>
        </p:spPr>
        <p:txBody>
          <a:bodyPr wrap="square" lIns="91420" tIns="45711" rIns="91420" bIns="45711">
            <a:spAutoFit/>
          </a:bodyPr>
          <a:lstStyle/>
          <a:p>
            <a:pPr algn="ctr" hangingPunct="0">
              <a:lnSpc>
                <a:spcPct val="93000"/>
              </a:lnSpc>
              <a:buClr>
                <a:srgbClr val="000000"/>
              </a:buClr>
              <a:buSzPct val="100000"/>
              <a:buFont typeface="Times New Roman" pitchFamily="18" charset="0"/>
              <a:buNone/>
            </a:pPr>
            <a:r>
              <a:rPr lang="en-US" sz="1600" b="1" dirty="0">
                <a:latin typeface="+mn-lt"/>
              </a:rPr>
              <a:t>  Adapted</a:t>
            </a:r>
          </a:p>
          <a:p>
            <a:pPr algn="ctr" hangingPunct="0">
              <a:lnSpc>
                <a:spcPct val="93000"/>
              </a:lnSpc>
              <a:buClr>
                <a:srgbClr val="000000"/>
              </a:buClr>
              <a:buSzPct val="100000"/>
              <a:buFont typeface="Times New Roman" pitchFamily="18" charset="0"/>
              <a:buNone/>
            </a:pPr>
            <a:r>
              <a:rPr lang="en-US" sz="1600" b="1" dirty="0">
                <a:latin typeface="+mn-lt"/>
              </a:rPr>
              <a:t>XCAT phantom</a:t>
            </a:r>
            <a:endParaRPr lang="el-GR" sz="1600" b="1" dirty="0">
              <a:latin typeface="+mn-lt"/>
            </a:endParaRPr>
          </a:p>
        </p:txBody>
      </p:sp>
      <p:sp>
        <p:nvSpPr>
          <p:cNvPr id="12" name="TextBox 6">
            <a:extLst>
              <a:ext uri="{FF2B5EF4-FFF2-40B4-BE49-F238E27FC236}">
                <a16:creationId xmlns:a16="http://schemas.microsoft.com/office/drawing/2014/main" id="{8C97BF8F-2D0A-499F-8AC7-CB65388D1623}"/>
              </a:ext>
            </a:extLst>
          </p:cNvPr>
          <p:cNvSpPr txBox="1">
            <a:spLocks noChangeArrowheads="1"/>
          </p:cNvSpPr>
          <p:nvPr/>
        </p:nvSpPr>
        <p:spPr bwMode="auto">
          <a:xfrm>
            <a:off x="683568" y="2001111"/>
            <a:ext cx="2736304" cy="779234"/>
          </a:xfrm>
          <a:prstGeom prst="rect">
            <a:avLst/>
          </a:prstGeom>
          <a:noFill/>
          <a:ln w="9525">
            <a:noFill/>
            <a:miter lim="800000"/>
            <a:headEnd/>
            <a:tailEnd/>
          </a:ln>
        </p:spPr>
        <p:txBody>
          <a:bodyPr wrap="square" lIns="91420" tIns="45711" rIns="91420" bIns="45711">
            <a:spAutoFit/>
          </a:bodyPr>
          <a:lstStyle/>
          <a:p>
            <a:pPr hangingPunct="0">
              <a:lnSpc>
                <a:spcPct val="93000"/>
              </a:lnSpc>
              <a:buClr>
                <a:srgbClr val="000000"/>
              </a:buClr>
              <a:buSzPct val="100000"/>
              <a:buFont typeface="Times New Roman" pitchFamily="18" charset="0"/>
              <a:buNone/>
            </a:pPr>
            <a:r>
              <a:rPr lang="en-US" sz="1600" b="1" dirty="0">
                <a:latin typeface="+mn-lt"/>
              </a:rPr>
              <a:t>Case 1:</a:t>
            </a:r>
          </a:p>
          <a:p>
            <a:pPr hangingPunct="0">
              <a:lnSpc>
                <a:spcPct val="93000"/>
              </a:lnSpc>
              <a:buClr>
                <a:srgbClr val="000000"/>
              </a:buClr>
              <a:buSzPct val="100000"/>
              <a:buFont typeface="Times New Roman" pitchFamily="18" charset="0"/>
              <a:buNone/>
            </a:pPr>
            <a:r>
              <a:rPr lang="en-US" sz="1600" b="1" dirty="0">
                <a:latin typeface="+mn-lt"/>
              </a:rPr>
              <a:t>Obtain radioactivity from clinical images</a:t>
            </a:r>
            <a:endParaRPr lang="el-GR" sz="1600" b="1" dirty="0">
              <a:latin typeface="+mn-lt"/>
            </a:endParaRPr>
          </a:p>
        </p:txBody>
      </p:sp>
      <p:sp>
        <p:nvSpPr>
          <p:cNvPr id="13" name="TextBox 6">
            <a:extLst>
              <a:ext uri="{FF2B5EF4-FFF2-40B4-BE49-F238E27FC236}">
                <a16:creationId xmlns:a16="http://schemas.microsoft.com/office/drawing/2014/main" id="{F508B5F6-770D-4359-84C4-24300F94D321}"/>
              </a:ext>
            </a:extLst>
          </p:cNvPr>
          <p:cNvSpPr txBox="1">
            <a:spLocks noChangeArrowheads="1"/>
          </p:cNvSpPr>
          <p:nvPr/>
        </p:nvSpPr>
        <p:spPr bwMode="auto">
          <a:xfrm>
            <a:off x="683568" y="5075981"/>
            <a:ext cx="2736304" cy="550261"/>
          </a:xfrm>
          <a:prstGeom prst="rect">
            <a:avLst/>
          </a:prstGeom>
          <a:noFill/>
          <a:ln w="9525">
            <a:noFill/>
            <a:miter lim="800000"/>
            <a:headEnd/>
            <a:tailEnd/>
          </a:ln>
        </p:spPr>
        <p:txBody>
          <a:bodyPr wrap="square" lIns="91420" tIns="45711" rIns="91420" bIns="45711">
            <a:spAutoFit/>
          </a:bodyPr>
          <a:lstStyle/>
          <a:p>
            <a:pPr hangingPunct="0">
              <a:lnSpc>
                <a:spcPct val="93000"/>
              </a:lnSpc>
              <a:buClr>
                <a:srgbClr val="000000"/>
              </a:buClr>
              <a:buSzPct val="100000"/>
              <a:buFont typeface="Times New Roman" pitchFamily="18" charset="0"/>
              <a:buNone/>
            </a:pPr>
            <a:r>
              <a:rPr lang="en-US" sz="1600" b="1" dirty="0">
                <a:latin typeface="+mn-lt"/>
              </a:rPr>
              <a:t>Case 2:</a:t>
            </a:r>
          </a:p>
          <a:p>
            <a:pPr hangingPunct="0">
              <a:lnSpc>
                <a:spcPct val="93000"/>
              </a:lnSpc>
              <a:buClr>
                <a:srgbClr val="000000"/>
              </a:buClr>
              <a:buSzPct val="100000"/>
              <a:buFont typeface="Times New Roman" pitchFamily="18" charset="0"/>
              <a:buNone/>
            </a:pPr>
            <a:r>
              <a:rPr lang="en-US" sz="1600" b="1" dirty="0">
                <a:latin typeface="+mn-lt"/>
              </a:rPr>
              <a:t>Use bio-distribution data</a:t>
            </a:r>
            <a:endParaRPr lang="el-GR" sz="1600" b="1" dirty="0">
              <a:latin typeface="+mn-lt"/>
            </a:endParaRPr>
          </a:p>
        </p:txBody>
      </p:sp>
      <p:pic>
        <p:nvPicPr>
          <p:cNvPr id="14" name="Picture 2">
            <a:extLst>
              <a:ext uri="{FF2B5EF4-FFF2-40B4-BE49-F238E27FC236}">
                <a16:creationId xmlns:a16="http://schemas.microsoft.com/office/drawing/2014/main" id="{DC94D41A-EC2E-4ECB-ACC7-D571F48DD7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1198" y="4752747"/>
            <a:ext cx="4067372" cy="19591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162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par>
                                <p:cTn id="22" presetID="9"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Simulation preparation: Assignment of Activity</a:t>
            </a:r>
          </a:p>
        </p:txBody>
      </p:sp>
      <p:sp>
        <p:nvSpPr>
          <p:cNvPr id="15" name="TextBox 6">
            <a:extLst>
              <a:ext uri="{FF2B5EF4-FFF2-40B4-BE49-F238E27FC236}">
                <a16:creationId xmlns:a16="http://schemas.microsoft.com/office/drawing/2014/main" id="{C51D650E-C616-4EB4-96A6-2035E4A811E1}"/>
              </a:ext>
            </a:extLst>
          </p:cNvPr>
          <p:cNvSpPr txBox="1">
            <a:spLocks noChangeArrowheads="1"/>
          </p:cNvSpPr>
          <p:nvPr/>
        </p:nvSpPr>
        <p:spPr bwMode="auto">
          <a:xfrm>
            <a:off x="2168721" y="1556792"/>
            <a:ext cx="5263756" cy="321288"/>
          </a:xfrm>
          <a:prstGeom prst="rect">
            <a:avLst/>
          </a:prstGeom>
          <a:noFill/>
          <a:ln w="9525">
            <a:noFill/>
            <a:miter lim="800000"/>
            <a:headEnd/>
            <a:tailEnd/>
          </a:ln>
        </p:spPr>
        <p:txBody>
          <a:bodyPr wrap="square" lIns="91420" tIns="45711" rIns="91420" bIns="45711">
            <a:spAutoFit/>
          </a:bodyPr>
          <a:lstStyle/>
          <a:p>
            <a:pPr algn="ctr" hangingPunct="0">
              <a:lnSpc>
                <a:spcPct val="93000"/>
              </a:lnSpc>
              <a:buClr>
                <a:srgbClr val="000000"/>
              </a:buClr>
              <a:buSzPct val="100000"/>
              <a:buFont typeface="Times New Roman" pitchFamily="18" charset="0"/>
              <a:buNone/>
            </a:pPr>
            <a:r>
              <a:rPr lang="en-US" sz="1600" b="1" dirty="0">
                <a:latin typeface="+mn-lt"/>
              </a:rPr>
              <a:t>Tumor extraction and creation of the 3D tumor mask</a:t>
            </a:r>
          </a:p>
        </p:txBody>
      </p:sp>
      <p:pic>
        <p:nvPicPr>
          <p:cNvPr id="16" name="Picture 3">
            <a:extLst>
              <a:ext uri="{FF2B5EF4-FFF2-40B4-BE49-F238E27FC236}">
                <a16:creationId xmlns:a16="http://schemas.microsoft.com/office/drawing/2014/main" id="{552912F2-68D4-43A1-B59E-7A24F9AB6962}"/>
              </a:ext>
            </a:extLst>
          </p:cNvPr>
          <p:cNvPicPr>
            <a:picLocks noChangeAspect="1" noChangeArrowheads="1"/>
          </p:cNvPicPr>
          <p:nvPr/>
        </p:nvPicPr>
        <p:blipFill>
          <a:blip r:embed="rId2" cstate="print"/>
          <a:srcRect/>
          <a:stretch>
            <a:fillRect/>
          </a:stretch>
        </p:blipFill>
        <p:spPr bwMode="auto">
          <a:xfrm>
            <a:off x="1885714" y="1878080"/>
            <a:ext cx="5829771" cy="2097805"/>
          </a:xfrm>
          <a:prstGeom prst="rect">
            <a:avLst/>
          </a:prstGeom>
          <a:noFill/>
          <a:ln w="9525">
            <a:noFill/>
            <a:miter lim="800000"/>
            <a:headEnd/>
            <a:tailEnd/>
          </a:ln>
        </p:spPr>
      </p:pic>
      <p:sp>
        <p:nvSpPr>
          <p:cNvPr id="17" name="TextBox 6">
            <a:extLst>
              <a:ext uri="{FF2B5EF4-FFF2-40B4-BE49-F238E27FC236}">
                <a16:creationId xmlns:a16="http://schemas.microsoft.com/office/drawing/2014/main" id="{8D648262-981C-47AF-B1E7-D52CA611CCF6}"/>
              </a:ext>
            </a:extLst>
          </p:cNvPr>
          <p:cNvSpPr txBox="1">
            <a:spLocks noChangeArrowheads="1"/>
          </p:cNvSpPr>
          <p:nvPr/>
        </p:nvSpPr>
        <p:spPr bwMode="auto">
          <a:xfrm>
            <a:off x="1885714" y="4149080"/>
            <a:ext cx="5829771" cy="321288"/>
          </a:xfrm>
          <a:prstGeom prst="rect">
            <a:avLst/>
          </a:prstGeom>
          <a:noFill/>
          <a:ln w="9525">
            <a:noFill/>
            <a:miter lim="800000"/>
            <a:headEnd/>
            <a:tailEnd/>
          </a:ln>
        </p:spPr>
        <p:txBody>
          <a:bodyPr wrap="square" lIns="91420" tIns="45711" rIns="91420" bIns="45711">
            <a:spAutoFit/>
          </a:bodyPr>
          <a:lstStyle/>
          <a:p>
            <a:pPr algn="ctr" hangingPunct="0">
              <a:lnSpc>
                <a:spcPct val="93000"/>
              </a:lnSpc>
              <a:buClr>
                <a:srgbClr val="000000"/>
              </a:buClr>
              <a:buSzPct val="100000"/>
              <a:buFont typeface="Times New Roman" pitchFamily="18" charset="0"/>
              <a:buNone/>
            </a:pPr>
            <a:r>
              <a:rPr lang="en-US" sz="1600" b="1" dirty="0">
                <a:latin typeface="+mn-lt"/>
              </a:rPr>
              <a:t>Application of correction techniques e.g. PVC in PET</a:t>
            </a:r>
          </a:p>
        </p:txBody>
      </p:sp>
      <p:pic>
        <p:nvPicPr>
          <p:cNvPr id="18" name="Picture 3" descr="C:\Users\Panos\Desktop\Projects\Papers\Journal\Onco_database\FINAL\Figure1.png">
            <a:extLst>
              <a:ext uri="{FF2B5EF4-FFF2-40B4-BE49-F238E27FC236}">
                <a16:creationId xmlns:a16="http://schemas.microsoft.com/office/drawing/2014/main" id="{CA10A6E3-2B6A-4451-B7AC-9F688ECE83C9}"/>
              </a:ext>
            </a:extLst>
          </p:cNvPr>
          <p:cNvPicPr>
            <a:picLocks noChangeAspect="1" noChangeArrowheads="1"/>
          </p:cNvPicPr>
          <p:nvPr/>
        </p:nvPicPr>
        <p:blipFill>
          <a:blip r:embed="rId3" cstate="print"/>
          <a:srcRect/>
          <a:stretch>
            <a:fillRect/>
          </a:stretch>
        </p:blipFill>
        <p:spPr bwMode="auto">
          <a:xfrm>
            <a:off x="1758131" y="4470418"/>
            <a:ext cx="6084936" cy="2279440"/>
          </a:xfrm>
          <a:prstGeom prst="rect">
            <a:avLst/>
          </a:prstGeom>
          <a:noFill/>
          <a:ln w="9525">
            <a:noFill/>
            <a:miter lim="800000"/>
            <a:headEnd/>
            <a:tailEnd/>
          </a:ln>
        </p:spPr>
      </p:pic>
    </p:spTree>
    <p:extLst>
      <p:ext uri="{BB962C8B-B14F-4D97-AF65-F5344CB8AC3E}">
        <p14:creationId xmlns:p14="http://schemas.microsoft.com/office/powerpoint/2010/main" val="248297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Example PET: Heterogeneous Oncology</a:t>
            </a:r>
          </a:p>
        </p:txBody>
      </p:sp>
      <p:pic>
        <p:nvPicPr>
          <p:cNvPr id="11" name="Picture 1">
            <a:extLst>
              <a:ext uri="{FF2B5EF4-FFF2-40B4-BE49-F238E27FC236}">
                <a16:creationId xmlns:a16="http://schemas.microsoft.com/office/drawing/2014/main" id="{F7697FBC-9879-46BC-8D2A-AE7110CF7E67}"/>
              </a:ext>
            </a:extLst>
          </p:cNvPr>
          <p:cNvPicPr>
            <a:picLocks noChangeAspect="1"/>
          </p:cNvPicPr>
          <p:nvPr/>
        </p:nvPicPr>
        <p:blipFill>
          <a:blip r:embed="rId2"/>
          <a:stretch>
            <a:fillRect/>
          </a:stretch>
        </p:blipFill>
        <p:spPr>
          <a:xfrm>
            <a:off x="107504" y="1844824"/>
            <a:ext cx="8956261" cy="3240360"/>
          </a:xfrm>
          <a:prstGeom prst="rect">
            <a:avLst/>
          </a:prstGeom>
        </p:spPr>
      </p:pic>
      <p:sp>
        <p:nvSpPr>
          <p:cNvPr id="12" name="Rectangle 2">
            <a:extLst>
              <a:ext uri="{FF2B5EF4-FFF2-40B4-BE49-F238E27FC236}">
                <a16:creationId xmlns:a16="http://schemas.microsoft.com/office/drawing/2014/main" id="{1F4DA367-45B5-4822-9F3E-36A516E6D0F4}"/>
              </a:ext>
            </a:extLst>
          </p:cNvPr>
          <p:cNvSpPr/>
          <p:nvPr/>
        </p:nvSpPr>
        <p:spPr>
          <a:xfrm>
            <a:off x="107504" y="5229200"/>
            <a:ext cx="8956261" cy="1122871"/>
          </a:xfrm>
          <a:prstGeom prst="rect">
            <a:avLst/>
          </a:prstGeom>
        </p:spPr>
        <p:txBody>
          <a:bodyPr wrap="square">
            <a:spAutoFit/>
          </a:bodyPr>
          <a:lstStyle/>
          <a:p>
            <a:pPr marL="0" lvl="1" algn="ctr" defTabSz="455519" hangingPunct="0">
              <a:lnSpc>
                <a:spcPct val="93000"/>
              </a:lnSpc>
              <a:buSzPct val="100000"/>
              <a:defRPr/>
            </a:pPr>
            <a:r>
              <a:rPr lang="en-US" dirty="0">
                <a:ea typeface="WenQuanYi Zen Hei" charset="0"/>
                <a:cs typeface="Times New Roman" pitchFamily="18" charset="0"/>
              </a:rPr>
              <a:t>Correction of the PVE, which is responsible for the limited resolution in the borders of heterogeneous areas</a:t>
            </a:r>
          </a:p>
          <a:p>
            <a:pPr marL="0" lvl="1" algn="ctr" defTabSz="455519" hangingPunct="0">
              <a:lnSpc>
                <a:spcPct val="93000"/>
              </a:lnSpc>
              <a:buSzPct val="100000"/>
              <a:defRPr/>
            </a:pPr>
            <a:br>
              <a:rPr lang="en-US" u="sng" dirty="0">
                <a:ea typeface="WenQuanYi Zen Hei" charset="0"/>
                <a:cs typeface="Times New Roman" pitchFamily="18" charset="0"/>
              </a:rPr>
            </a:br>
            <a:r>
              <a:rPr lang="en-US" b="1" u="sng" dirty="0">
                <a:ea typeface="WenQuanYi Zen Hei" charset="0"/>
                <a:cs typeface="Times New Roman" pitchFamily="18" charset="0"/>
              </a:rPr>
              <a:t>PVC activity maps improved the resulted images compared to the clinical data</a:t>
            </a:r>
          </a:p>
        </p:txBody>
      </p:sp>
    </p:spTree>
    <p:extLst>
      <p:ext uri="{BB962C8B-B14F-4D97-AF65-F5344CB8AC3E}">
        <p14:creationId xmlns:p14="http://schemas.microsoft.com/office/powerpoint/2010/main" val="59188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dissolve">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dissolve">
                                      <p:cBhvr>
                                        <p:cTn id="15"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Example SPECT: Scans using XCAT</a:t>
            </a:r>
          </a:p>
        </p:txBody>
      </p:sp>
      <p:sp>
        <p:nvSpPr>
          <p:cNvPr id="9" name="5 - TextBox">
            <a:extLst>
              <a:ext uri="{FF2B5EF4-FFF2-40B4-BE49-F238E27FC236}">
                <a16:creationId xmlns:a16="http://schemas.microsoft.com/office/drawing/2014/main" id="{8FA692D4-C6F4-4984-9BF7-FD42D90A67F5}"/>
              </a:ext>
            </a:extLst>
          </p:cNvPr>
          <p:cNvSpPr txBox="1">
            <a:spLocks noChangeArrowheads="1"/>
          </p:cNvSpPr>
          <p:nvPr/>
        </p:nvSpPr>
        <p:spPr bwMode="auto">
          <a:xfrm>
            <a:off x="264104" y="2037179"/>
            <a:ext cx="4739943" cy="378527"/>
          </a:xfrm>
          <a:prstGeom prst="rect">
            <a:avLst/>
          </a:prstGeom>
          <a:noFill/>
          <a:ln>
            <a:noFill/>
          </a:ln>
        </p:spPr>
        <p:txBody>
          <a:bodyPr wrap="square" lIns="91401" tIns="45701" rIns="91401" bIns="45701">
            <a:spAutoFit/>
          </a:bodyPr>
          <a:lstStyle>
            <a:lvl1pPr marL="342900" indent="-342900" eaLnBrk="0">
              <a:defRPr>
                <a:solidFill>
                  <a:schemeClr val="tx1"/>
                </a:solidFill>
                <a:latin typeface="Arial" charset="0"/>
                <a:ea typeface="WenQuanYi Zen Hei" charset="0"/>
                <a:cs typeface="WenQuanYi Zen Hei" charset="0"/>
              </a:defRPr>
            </a:lvl1pPr>
            <a:lvl2pPr marL="742950" indent="-285750" eaLnBrk="0">
              <a:defRPr>
                <a:solidFill>
                  <a:schemeClr val="tx1"/>
                </a:solidFill>
                <a:latin typeface="Arial" charset="0"/>
                <a:ea typeface="WenQuanYi Zen Hei" charset="0"/>
                <a:cs typeface="WenQuanYi Zen Hei" charset="0"/>
              </a:defRPr>
            </a:lvl2pPr>
            <a:lvl3pPr marL="1143000" indent="-228600" eaLnBrk="0">
              <a:defRPr>
                <a:solidFill>
                  <a:schemeClr val="tx1"/>
                </a:solidFill>
                <a:latin typeface="Arial" charset="0"/>
                <a:ea typeface="WenQuanYi Zen Hei" charset="0"/>
                <a:cs typeface="WenQuanYi Zen Hei" charset="0"/>
              </a:defRPr>
            </a:lvl3pPr>
            <a:lvl4pPr marL="1600200" indent="-228600" eaLnBrk="0">
              <a:defRPr>
                <a:solidFill>
                  <a:schemeClr val="tx1"/>
                </a:solidFill>
                <a:latin typeface="Arial" charset="0"/>
                <a:ea typeface="WenQuanYi Zen Hei" charset="0"/>
                <a:cs typeface="WenQuanYi Zen Hei" charset="0"/>
              </a:defRPr>
            </a:lvl4pPr>
            <a:lvl5pPr marL="2057400" indent="-228600" eaLnBrk="0">
              <a:defRPr>
                <a:solidFill>
                  <a:schemeClr val="tx1"/>
                </a:solidFill>
                <a:latin typeface="Arial" charset="0"/>
                <a:ea typeface="WenQuanYi Zen Hei" charset="0"/>
                <a:cs typeface="WenQuanYi Zen Hei" charset="0"/>
              </a:defRPr>
            </a:lvl5pPr>
            <a:lvl6pPr marL="2514600" indent="-228600" defTabSz="45561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WenQuanYi Zen Hei" charset="0"/>
                <a:cs typeface="WenQuanYi Zen Hei" charset="0"/>
              </a:defRPr>
            </a:lvl6pPr>
            <a:lvl7pPr marL="2971800" indent="-228600" defTabSz="45561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WenQuanYi Zen Hei" charset="0"/>
                <a:cs typeface="WenQuanYi Zen Hei" charset="0"/>
              </a:defRPr>
            </a:lvl7pPr>
            <a:lvl8pPr marL="3429000" indent="-228600" defTabSz="45561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WenQuanYi Zen Hei" charset="0"/>
                <a:cs typeface="WenQuanYi Zen Hei" charset="0"/>
              </a:defRPr>
            </a:lvl8pPr>
            <a:lvl9pPr marL="3886200" indent="-228600" defTabSz="45561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WenQuanYi Zen Hei" charset="0"/>
                <a:cs typeface="WenQuanYi Zen Hei" charset="0"/>
              </a:defRPr>
            </a:lvl9pPr>
          </a:lstStyle>
          <a:p>
            <a:pPr marL="0" indent="0" algn="ctr" defTabSz="455519" eaLnBrk="1" hangingPunct="0">
              <a:lnSpc>
                <a:spcPct val="93000"/>
              </a:lnSpc>
              <a:buClr>
                <a:srgbClr val="FF9900"/>
              </a:buClr>
              <a:buSzPct val="100000"/>
              <a:buFont typeface="Times New Roman" pitchFamily="18" charset="0"/>
              <a:buNone/>
              <a:defRPr/>
            </a:pPr>
            <a:r>
              <a:rPr lang="en-US" sz="2000" b="1" baseline="30000" dirty="0">
                <a:latin typeface="+mn-lt"/>
                <a:cs typeface="Times New Roman" pitchFamily="18" charset="0"/>
              </a:rPr>
              <a:t>99m</a:t>
            </a:r>
            <a:r>
              <a:rPr lang="en-US" sz="2000" b="1" dirty="0">
                <a:latin typeface="+mn-lt"/>
                <a:cs typeface="Times New Roman" pitchFamily="18" charset="0"/>
              </a:rPr>
              <a:t>Tc-MDP bio-distribution</a:t>
            </a:r>
          </a:p>
        </p:txBody>
      </p:sp>
      <p:pic>
        <p:nvPicPr>
          <p:cNvPr id="10" name="Picture 2">
            <a:extLst>
              <a:ext uri="{FF2B5EF4-FFF2-40B4-BE49-F238E27FC236}">
                <a16:creationId xmlns:a16="http://schemas.microsoft.com/office/drawing/2014/main" id="{89AD1BAE-64CB-4C26-A914-E086B565E12D}"/>
              </a:ext>
            </a:extLst>
          </p:cNvPr>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264104" y="2509862"/>
            <a:ext cx="1109214" cy="3173821"/>
          </a:xfrm>
          <a:prstGeom prst="rect">
            <a:avLst/>
          </a:prstGeom>
          <a:noFill/>
          <a:ln>
            <a:noFill/>
          </a:ln>
          <a:effectLst/>
        </p:spPr>
      </p:pic>
      <p:pic>
        <p:nvPicPr>
          <p:cNvPr id="13" name="Picture 3">
            <a:extLst>
              <a:ext uri="{FF2B5EF4-FFF2-40B4-BE49-F238E27FC236}">
                <a16:creationId xmlns:a16="http://schemas.microsoft.com/office/drawing/2014/main" id="{F200FA5A-B0AF-4FD3-B241-E3F262607EAF}"/>
              </a:ext>
            </a:extLst>
          </p:cNvPr>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2671388" y="2509862"/>
            <a:ext cx="1160762" cy="3168929"/>
          </a:xfrm>
          <a:prstGeom prst="rect">
            <a:avLst/>
          </a:prstGeom>
          <a:noFill/>
          <a:ln>
            <a:noFill/>
          </a:ln>
          <a:effectLst/>
        </p:spPr>
      </p:pic>
      <p:pic>
        <p:nvPicPr>
          <p:cNvPr id="14" name="Picture 4">
            <a:extLst>
              <a:ext uri="{FF2B5EF4-FFF2-40B4-BE49-F238E27FC236}">
                <a16:creationId xmlns:a16="http://schemas.microsoft.com/office/drawing/2014/main" id="{1EDA2834-D37F-4DD9-A33C-224A9C1C5178}"/>
              </a:ext>
            </a:extLst>
          </p:cNvPr>
          <p:cNvPicPr>
            <a:picLocks noChangeAspect="1" noChangeArrowheads="1"/>
          </p:cNvPicPr>
          <p:nvPr/>
        </p:nvPicPr>
        <p:blipFill>
          <a:blip r:embed="rId4" cstate="print">
            <a:duotone>
              <a:prstClr val="black"/>
              <a:srgbClr val="D9C3A5">
                <a:tint val="50000"/>
                <a:satMod val="180000"/>
              </a:srgbClr>
            </a:duotone>
          </a:blip>
          <a:srcRect/>
          <a:stretch>
            <a:fillRect/>
          </a:stretch>
        </p:blipFill>
        <p:spPr bwMode="auto">
          <a:xfrm>
            <a:off x="1451601" y="2509862"/>
            <a:ext cx="1109215" cy="3173821"/>
          </a:xfrm>
          <a:prstGeom prst="rect">
            <a:avLst/>
          </a:prstGeom>
          <a:noFill/>
          <a:ln>
            <a:noFill/>
          </a:ln>
          <a:effectLst/>
        </p:spPr>
      </p:pic>
      <p:pic>
        <p:nvPicPr>
          <p:cNvPr id="15" name="Picture 5">
            <a:extLst>
              <a:ext uri="{FF2B5EF4-FFF2-40B4-BE49-F238E27FC236}">
                <a16:creationId xmlns:a16="http://schemas.microsoft.com/office/drawing/2014/main" id="{39FF4DE8-3DE1-47DC-8EA8-65FAA2E384C9}"/>
              </a:ext>
            </a:extLst>
          </p:cNvPr>
          <p:cNvPicPr>
            <a:picLocks noChangeAspect="1" noChangeArrowheads="1"/>
          </p:cNvPicPr>
          <p:nvPr/>
        </p:nvPicPr>
        <p:blipFill>
          <a:blip r:embed="rId5" cstate="print">
            <a:duotone>
              <a:prstClr val="black"/>
              <a:srgbClr val="D9C3A5">
                <a:tint val="50000"/>
                <a:satMod val="180000"/>
              </a:srgbClr>
            </a:duotone>
          </a:blip>
          <a:srcRect r="5346"/>
          <a:stretch>
            <a:fillRect/>
          </a:stretch>
        </p:blipFill>
        <p:spPr bwMode="auto">
          <a:xfrm>
            <a:off x="3954130" y="2509862"/>
            <a:ext cx="1049917" cy="3167976"/>
          </a:xfrm>
          <a:prstGeom prst="rect">
            <a:avLst/>
          </a:prstGeom>
          <a:noFill/>
          <a:ln>
            <a:noFill/>
          </a:ln>
          <a:effectLst/>
        </p:spPr>
      </p:pic>
      <p:sp>
        <p:nvSpPr>
          <p:cNvPr id="16" name="TextBox 15">
            <a:extLst>
              <a:ext uri="{FF2B5EF4-FFF2-40B4-BE49-F238E27FC236}">
                <a16:creationId xmlns:a16="http://schemas.microsoft.com/office/drawing/2014/main" id="{C128B4C8-0410-4AC1-BB9A-81CCABBC1E7D}"/>
              </a:ext>
            </a:extLst>
          </p:cNvPr>
          <p:cNvSpPr txBox="1">
            <a:spLocks noChangeArrowheads="1"/>
          </p:cNvSpPr>
          <p:nvPr/>
        </p:nvSpPr>
        <p:spPr bwMode="auto">
          <a:xfrm>
            <a:off x="302668" y="5677838"/>
            <a:ext cx="2296712" cy="779234"/>
          </a:xfrm>
          <a:prstGeom prst="rect">
            <a:avLst/>
          </a:prstGeom>
          <a:noFill/>
          <a:ln w="9525">
            <a:noFill/>
            <a:miter lim="800000"/>
            <a:headEnd/>
            <a:tailEnd/>
          </a:ln>
        </p:spPr>
        <p:txBody>
          <a:bodyPr wrap="square" lIns="91420" tIns="45711" rIns="91420" bIns="45711">
            <a:spAutoFit/>
          </a:bodyPr>
          <a:lstStyle/>
          <a:p>
            <a:pPr algn="ctr" hangingPunct="0">
              <a:lnSpc>
                <a:spcPct val="93000"/>
              </a:lnSpc>
              <a:buClr>
                <a:srgbClr val="000000"/>
              </a:buClr>
              <a:buSzPct val="100000"/>
              <a:buFont typeface="Times New Roman" pitchFamily="18" charset="0"/>
              <a:buNone/>
            </a:pPr>
            <a:r>
              <a:rPr lang="en-US" sz="1600" b="1" dirty="0">
                <a:latin typeface="+mn-lt"/>
                <a:cs typeface="Times New Roman" pitchFamily="18" charset="0"/>
              </a:rPr>
              <a:t>    Real        Simulated</a:t>
            </a:r>
          </a:p>
          <a:p>
            <a:pPr algn="ctr" hangingPunct="0">
              <a:lnSpc>
                <a:spcPct val="93000"/>
              </a:lnSpc>
              <a:buClr>
                <a:srgbClr val="000000"/>
              </a:buClr>
              <a:buSzPct val="100000"/>
              <a:buFont typeface="Times New Roman" pitchFamily="18" charset="0"/>
              <a:buNone/>
            </a:pPr>
            <a:r>
              <a:rPr lang="en-US" sz="1600" b="1" dirty="0">
                <a:latin typeface="+mn-lt"/>
                <a:cs typeface="Times New Roman" pitchFamily="18" charset="0"/>
              </a:rPr>
              <a:t>Planar MDP</a:t>
            </a:r>
          </a:p>
          <a:p>
            <a:pPr algn="ctr" hangingPunct="0">
              <a:lnSpc>
                <a:spcPct val="93000"/>
              </a:lnSpc>
              <a:buClr>
                <a:srgbClr val="000000"/>
              </a:buClr>
              <a:buSzPct val="100000"/>
              <a:buFont typeface="Times New Roman" pitchFamily="18" charset="0"/>
              <a:buNone/>
            </a:pPr>
            <a:r>
              <a:rPr lang="en-US" sz="1600" b="1" dirty="0">
                <a:latin typeface="+mn-lt"/>
                <a:cs typeface="Times New Roman" pitchFamily="18" charset="0"/>
              </a:rPr>
              <a:t>Anterior scan</a:t>
            </a:r>
            <a:endParaRPr lang="el-GR" sz="1600" b="1" dirty="0">
              <a:latin typeface="+mn-lt"/>
            </a:endParaRPr>
          </a:p>
        </p:txBody>
      </p:sp>
      <p:sp>
        <p:nvSpPr>
          <p:cNvPr id="17" name="TextBox 16">
            <a:extLst>
              <a:ext uri="{FF2B5EF4-FFF2-40B4-BE49-F238E27FC236}">
                <a16:creationId xmlns:a16="http://schemas.microsoft.com/office/drawing/2014/main" id="{0C3D51F7-532C-4F8C-A475-1E06ACD16642}"/>
              </a:ext>
            </a:extLst>
          </p:cNvPr>
          <p:cNvSpPr txBox="1">
            <a:spLocks noChangeArrowheads="1"/>
          </p:cNvSpPr>
          <p:nvPr/>
        </p:nvSpPr>
        <p:spPr bwMode="auto">
          <a:xfrm>
            <a:off x="2671388" y="5677888"/>
            <a:ext cx="2332660" cy="779234"/>
          </a:xfrm>
          <a:prstGeom prst="rect">
            <a:avLst/>
          </a:prstGeom>
          <a:noFill/>
          <a:ln w="9525">
            <a:noFill/>
            <a:miter lim="800000"/>
            <a:headEnd/>
            <a:tailEnd/>
          </a:ln>
        </p:spPr>
        <p:txBody>
          <a:bodyPr wrap="square" lIns="91420" tIns="45711" rIns="91420" bIns="45711">
            <a:spAutoFit/>
          </a:bodyPr>
          <a:lstStyle/>
          <a:p>
            <a:pPr algn="ctr" hangingPunct="0">
              <a:lnSpc>
                <a:spcPct val="93000"/>
              </a:lnSpc>
              <a:buClr>
                <a:srgbClr val="000000"/>
              </a:buClr>
              <a:buSzPct val="100000"/>
              <a:buFont typeface="Times New Roman" pitchFamily="18" charset="0"/>
              <a:buNone/>
            </a:pPr>
            <a:r>
              <a:rPr lang="en-US" sz="1600" b="1" dirty="0">
                <a:latin typeface="+mn-lt"/>
                <a:cs typeface="Times New Roman" pitchFamily="18" charset="0"/>
              </a:rPr>
              <a:t>    Real         Simulated</a:t>
            </a:r>
          </a:p>
          <a:p>
            <a:pPr algn="ctr" hangingPunct="0">
              <a:lnSpc>
                <a:spcPct val="93000"/>
              </a:lnSpc>
              <a:buClr>
                <a:srgbClr val="000000"/>
              </a:buClr>
              <a:buSzPct val="100000"/>
              <a:buFont typeface="Times New Roman" pitchFamily="18" charset="0"/>
              <a:buNone/>
            </a:pPr>
            <a:r>
              <a:rPr lang="en-US" sz="1600" b="1" dirty="0">
                <a:latin typeface="+mn-lt"/>
                <a:cs typeface="Times New Roman" pitchFamily="18" charset="0"/>
              </a:rPr>
              <a:t>Planar MDP</a:t>
            </a:r>
          </a:p>
          <a:p>
            <a:pPr algn="ctr" hangingPunct="0">
              <a:lnSpc>
                <a:spcPct val="93000"/>
              </a:lnSpc>
              <a:buClr>
                <a:srgbClr val="000000"/>
              </a:buClr>
              <a:buSzPct val="100000"/>
              <a:buFont typeface="Times New Roman" pitchFamily="18" charset="0"/>
              <a:buNone/>
            </a:pPr>
            <a:r>
              <a:rPr lang="en-US" sz="1600" b="1" dirty="0">
                <a:latin typeface="+mn-lt"/>
                <a:cs typeface="Times New Roman" pitchFamily="18" charset="0"/>
              </a:rPr>
              <a:t>Posterior scan</a:t>
            </a:r>
            <a:endParaRPr lang="el-GR" sz="1600" b="1" dirty="0">
              <a:latin typeface="+mn-lt"/>
            </a:endParaRPr>
          </a:p>
        </p:txBody>
      </p:sp>
      <p:pic>
        <p:nvPicPr>
          <p:cNvPr id="18" name="Picture 6">
            <a:extLst>
              <a:ext uri="{FF2B5EF4-FFF2-40B4-BE49-F238E27FC236}">
                <a16:creationId xmlns:a16="http://schemas.microsoft.com/office/drawing/2014/main" id="{91E1BAA2-4716-45D2-8414-4510C72326AC}"/>
              </a:ext>
            </a:extLst>
          </p:cNvPr>
          <p:cNvPicPr>
            <a:picLocks noChangeAspect="1" noChangeArrowheads="1"/>
          </p:cNvPicPr>
          <p:nvPr/>
        </p:nvPicPr>
        <p:blipFill>
          <a:blip r:embed="rId6" cstate="print"/>
          <a:srcRect/>
          <a:stretch>
            <a:fillRect/>
          </a:stretch>
        </p:blipFill>
        <p:spPr bwMode="auto">
          <a:xfrm>
            <a:off x="7455277" y="2761850"/>
            <a:ext cx="1581219" cy="1800136"/>
          </a:xfrm>
          <a:prstGeom prst="rect">
            <a:avLst/>
          </a:prstGeom>
          <a:noFill/>
          <a:ln w="9525">
            <a:noFill/>
            <a:miter lim="800000"/>
            <a:headEnd/>
            <a:tailEnd/>
          </a:ln>
        </p:spPr>
      </p:pic>
      <p:pic>
        <p:nvPicPr>
          <p:cNvPr id="19" name="Picture 7">
            <a:extLst>
              <a:ext uri="{FF2B5EF4-FFF2-40B4-BE49-F238E27FC236}">
                <a16:creationId xmlns:a16="http://schemas.microsoft.com/office/drawing/2014/main" id="{97A219C6-1BE4-4BA1-8E9C-8847A62F08CF}"/>
              </a:ext>
            </a:extLst>
          </p:cNvPr>
          <p:cNvPicPr>
            <a:picLocks noChangeAspect="1" noChangeArrowheads="1"/>
          </p:cNvPicPr>
          <p:nvPr/>
        </p:nvPicPr>
        <p:blipFill>
          <a:blip r:embed="rId7" cstate="print"/>
          <a:srcRect/>
          <a:stretch>
            <a:fillRect/>
          </a:stretch>
        </p:blipFill>
        <p:spPr bwMode="auto">
          <a:xfrm>
            <a:off x="5675470" y="2509861"/>
            <a:ext cx="1724572" cy="2304115"/>
          </a:xfrm>
          <a:prstGeom prst="rect">
            <a:avLst/>
          </a:prstGeom>
          <a:noFill/>
          <a:ln w="9525">
            <a:noFill/>
            <a:miter lim="800000"/>
            <a:headEnd/>
            <a:tailEnd/>
          </a:ln>
        </p:spPr>
      </p:pic>
      <p:sp>
        <p:nvSpPr>
          <p:cNvPr id="20" name="Ορθογώνιο 3">
            <a:extLst>
              <a:ext uri="{FF2B5EF4-FFF2-40B4-BE49-F238E27FC236}">
                <a16:creationId xmlns:a16="http://schemas.microsoft.com/office/drawing/2014/main" id="{CA536395-9945-4A2A-8AC3-54BD58419D71}"/>
              </a:ext>
            </a:extLst>
          </p:cNvPr>
          <p:cNvSpPr>
            <a:spLocks noChangeArrowheads="1"/>
          </p:cNvSpPr>
          <p:nvPr/>
        </p:nvSpPr>
        <p:spPr bwMode="auto">
          <a:xfrm>
            <a:off x="5004046" y="1943001"/>
            <a:ext cx="4117357" cy="378547"/>
          </a:xfrm>
          <a:prstGeom prst="rect">
            <a:avLst/>
          </a:prstGeom>
          <a:noFill/>
          <a:ln w="9525">
            <a:noFill/>
            <a:miter lim="800000"/>
            <a:headEnd/>
            <a:tailEnd/>
          </a:ln>
        </p:spPr>
        <p:txBody>
          <a:bodyPr wrap="square" lIns="91420" tIns="45711" rIns="91420" bIns="45711">
            <a:spAutoFit/>
          </a:bodyPr>
          <a:lstStyle/>
          <a:p>
            <a:pPr algn="ctr" hangingPunct="0">
              <a:lnSpc>
                <a:spcPct val="93000"/>
              </a:lnSpc>
              <a:buClr>
                <a:srgbClr val="000000"/>
              </a:buClr>
              <a:buSzPct val="100000"/>
              <a:buFont typeface="Times New Roman" pitchFamily="18" charset="0"/>
              <a:buNone/>
            </a:pPr>
            <a:r>
              <a:rPr lang="en-US" sz="2000" b="1" dirty="0">
                <a:latin typeface="+mn-lt"/>
                <a:cs typeface="Times New Roman" pitchFamily="18" charset="0"/>
              </a:rPr>
              <a:t> </a:t>
            </a:r>
            <a:r>
              <a:rPr lang="en-US" sz="2000" b="1" baseline="30000" dirty="0">
                <a:latin typeface="+mn-lt"/>
                <a:ea typeface="WenQuanYi Zen Hei" charset="0"/>
                <a:cs typeface="Times New Roman" pitchFamily="18" charset="0"/>
              </a:rPr>
              <a:t>99m</a:t>
            </a:r>
            <a:r>
              <a:rPr lang="en-US" sz="2000" b="1" dirty="0">
                <a:latin typeface="+mn-lt"/>
                <a:ea typeface="WenQuanYi Zen Hei" charset="0"/>
                <a:cs typeface="Times New Roman" pitchFamily="18" charset="0"/>
              </a:rPr>
              <a:t>Tc-SestaMIBI </a:t>
            </a:r>
            <a:r>
              <a:rPr lang="en-US" sz="2000" b="1" dirty="0" err="1">
                <a:latin typeface="+mn-lt"/>
                <a:ea typeface="WenQuanYi Zen Hei" charset="0"/>
                <a:cs typeface="Times New Roman" pitchFamily="18" charset="0"/>
              </a:rPr>
              <a:t>biodistribution</a:t>
            </a:r>
            <a:endParaRPr lang="el-GR" sz="2000" b="1" dirty="0">
              <a:latin typeface="+mn-lt"/>
              <a:ea typeface="WenQuanYi Zen Hei" charset="0"/>
              <a:cs typeface="Times New Roman" pitchFamily="18" charset="0"/>
            </a:endParaRPr>
          </a:p>
        </p:txBody>
      </p:sp>
      <p:sp>
        <p:nvSpPr>
          <p:cNvPr id="21" name="TextBox 20">
            <a:extLst>
              <a:ext uri="{FF2B5EF4-FFF2-40B4-BE49-F238E27FC236}">
                <a16:creationId xmlns:a16="http://schemas.microsoft.com/office/drawing/2014/main" id="{4B15A5D6-F888-47C0-B56C-CAB7C3DB92AE}"/>
              </a:ext>
            </a:extLst>
          </p:cNvPr>
          <p:cNvSpPr txBox="1">
            <a:spLocks noChangeArrowheads="1"/>
          </p:cNvSpPr>
          <p:nvPr/>
        </p:nvSpPr>
        <p:spPr bwMode="auto">
          <a:xfrm>
            <a:off x="5675469" y="5010444"/>
            <a:ext cx="1724573" cy="321288"/>
          </a:xfrm>
          <a:prstGeom prst="rect">
            <a:avLst/>
          </a:prstGeom>
          <a:noFill/>
          <a:ln w="9525">
            <a:noFill/>
            <a:miter lim="800000"/>
            <a:headEnd/>
            <a:tailEnd/>
          </a:ln>
        </p:spPr>
        <p:txBody>
          <a:bodyPr wrap="square" lIns="91420" tIns="45711" rIns="91420" bIns="45711">
            <a:spAutoFit/>
          </a:bodyPr>
          <a:lstStyle/>
          <a:p>
            <a:pPr algn="ctr" hangingPunct="0">
              <a:lnSpc>
                <a:spcPct val="93000"/>
              </a:lnSpc>
              <a:buClr>
                <a:srgbClr val="000000"/>
              </a:buClr>
              <a:buSzPct val="100000"/>
              <a:buFont typeface="Times New Roman" pitchFamily="18" charset="0"/>
              <a:buNone/>
            </a:pPr>
            <a:r>
              <a:rPr lang="en-US" sz="1600" b="1" dirty="0">
                <a:latin typeface="+mn-lt"/>
                <a:cs typeface="Times New Roman" pitchFamily="18" charset="0"/>
              </a:rPr>
              <a:t>XCAT phantom</a:t>
            </a:r>
            <a:endParaRPr lang="el-GR" sz="1600" b="1" dirty="0">
              <a:latin typeface="+mn-lt"/>
            </a:endParaRPr>
          </a:p>
        </p:txBody>
      </p:sp>
      <p:sp>
        <p:nvSpPr>
          <p:cNvPr id="22" name="TextBox 21">
            <a:extLst>
              <a:ext uri="{FF2B5EF4-FFF2-40B4-BE49-F238E27FC236}">
                <a16:creationId xmlns:a16="http://schemas.microsoft.com/office/drawing/2014/main" id="{E5CD08F3-6881-4FD6-9108-88FF46F319C5}"/>
              </a:ext>
            </a:extLst>
          </p:cNvPr>
          <p:cNvSpPr txBox="1">
            <a:spLocks noChangeArrowheads="1"/>
          </p:cNvSpPr>
          <p:nvPr/>
        </p:nvSpPr>
        <p:spPr bwMode="auto">
          <a:xfrm>
            <a:off x="7383599" y="4673622"/>
            <a:ext cx="1724573" cy="550261"/>
          </a:xfrm>
          <a:prstGeom prst="rect">
            <a:avLst/>
          </a:prstGeom>
          <a:noFill/>
          <a:ln w="9525">
            <a:noFill/>
            <a:miter lim="800000"/>
            <a:headEnd/>
            <a:tailEnd/>
          </a:ln>
        </p:spPr>
        <p:txBody>
          <a:bodyPr wrap="square" lIns="91420" tIns="45711" rIns="91420" bIns="45711">
            <a:spAutoFit/>
          </a:bodyPr>
          <a:lstStyle/>
          <a:p>
            <a:pPr algn="ctr" hangingPunct="0">
              <a:lnSpc>
                <a:spcPct val="93000"/>
              </a:lnSpc>
              <a:buClr>
                <a:srgbClr val="000000"/>
              </a:buClr>
              <a:buSzPct val="100000"/>
              <a:buFont typeface="Times New Roman" pitchFamily="18" charset="0"/>
              <a:buNone/>
            </a:pPr>
            <a:r>
              <a:rPr lang="en-US" sz="1600" b="1" dirty="0">
                <a:latin typeface="+mn-lt"/>
                <a:cs typeface="Times New Roman" pitchFamily="18" charset="0"/>
              </a:rPr>
              <a:t>Simulated</a:t>
            </a:r>
            <a:br>
              <a:rPr lang="en-US" sz="1600" b="1" dirty="0">
                <a:latin typeface="+mn-lt"/>
                <a:cs typeface="Times New Roman" pitchFamily="18" charset="0"/>
              </a:rPr>
            </a:br>
            <a:r>
              <a:rPr lang="en-US" sz="1600" b="1" dirty="0">
                <a:latin typeface="+mn-lt"/>
                <a:cs typeface="Times New Roman" pitchFamily="18" charset="0"/>
              </a:rPr>
              <a:t>cardiac SPECT</a:t>
            </a:r>
            <a:endParaRPr lang="el-GR" sz="1600" b="1" dirty="0">
              <a:latin typeface="+mn-lt"/>
            </a:endParaRPr>
          </a:p>
        </p:txBody>
      </p:sp>
    </p:spTree>
    <p:extLst>
      <p:ext uri="{BB962C8B-B14F-4D97-AF65-F5344CB8AC3E}">
        <p14:creationId xmlns:p14="http://schemas.microsoft.com/office/powerpoint/2010/main" val="64148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par>
                                <p:cTn id="17" presetID="9"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500"/>
                                        <p:tgtEl>
                                          <p:spTgt spid="18"/>
                                        </p:tgtEl>
                                      </p:cBhvr>
                                    </p:animEffect>
                                  </p:childTnLst>
                                </p:cTn>
                              </p:par>
                              <p:par>
                                <p:cTn id="31" presetID="9"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dissolve">
                                      <p:cBhvr>
                                        <p:cTn id="33" dur="500"/>
                                        <p:tgtEl>
                                          <p:spTgt spid="1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dissolve">
                                      <p:cBhvr>
                                        <p:cTn id="36" dur="500"/>
                                        <p:tgtEl>
                                          <p:spTgt spid="21"/>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dissolve">
                                      <p:cBhvr>
                                        <p:cTn id="39" dur="500"/>
                                        <p:tgtEl>
                                          <p:spTgt spid="2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dissolv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P spid="20" grpId="0"/>
      <p:bldP spid="21" grpId="0"/>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Example Molecular &amp; preclinical imaging</a:t>
            </a:r>
          </a:p>
        </p:txBody>
      </p:sp>
      <p:sp>
        <p:nvSpPr>
          <p:cNvPr id="23" name="AutoShape 12">
            <a:extLst>
              <a:ext uri="{FF2B5EF4-FFF2-40B4-BE49-F238E27FC236}">
                <a16:creationId xmlns:a16="http://schemas.microsoft.com/office/drawing/2014/main" id="{45245DF3-736F-4B8C-9F62-4F002236835F}"/>
              </a:ext>
            </a:extLst>
          </p:cNvPr>
          <p:cNvSpPr>
            <a:spLocks noChangeArrowheads="1"/>
          </p:cNvSpPr>
          <p:nvPr/>
        </p:nvSpPr>
        <p:spPr bwMode="auto">
          <a:xfrm>
            <a:off x="2177185" y="4050281"/>
            <a:ext cx="784173" cy="681329"/>
          </a:xfrm>
          <a:prstGeom prst="rightArrow">
            <a:avLst>
              <a:gd name="adj1" fmla="val 50000"/>
              <a:gd name="adj2" fmla="val 49239"/>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defRPr/>
            </a:pPr>
            <a:endParaRPr lang="fr-FR" sz="2400">
              <a:solidFill>
                <a:schemeClr val="bg1"/>
              </a:solidFill>
              <a:effectLst>
                <a:outerShdw blurRad="38100" dist="38100" dir="2700000" algn="tl">
                  <a:srgbClr val="000000">
                    <a:alpha val="43137"/>
                  </a:srgbClr>
                </a:outerShdw>
              </a:effectLst>
              <a:latin typeface="Arial" charset="0"/>
            </a:endParaRPr>
          </a:p>
        </p:txBody>
      </p:sp>
      <p:sp>
        <p:nvSpPr>
          <p:cNvPr id="24" name="Rectangle 17">
            <a:extLst>
              <a:ext uri="{FF2B5EF4-FFF2-40B4-BE49-F238E27FC236}">
                <a16:creationId xmlns:a16="http://schemas.microsoft.com/office/drawing/2014/main" id="{76159D79-C2D0-4BD3-9E26-07AA08F949FF}"/>
              </a:ext>
            </a:extLst>
          </p:cNvPr>
          <p:cNvSpPr>
            <a:spLocks noChangeArrowheads="1"/>
          </p:cNvSpPr>
          <p:nvPr/>
        </p:nvSpPr>
        <p:spPr bwMode="auto">
          <a:xfrm>
            <a:off x="3108477" y="2697939"/>
            <a:ext cx="20891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aseline="30000">
                <a:solidFill>
                  <a:srgbClr val="000099"/>
                </a:solidFill>
                <a:latin typeface="Arial" pitchFamily="34" charset="0"/>
              </a:defRPr>
            </a:lvl1pPr>
            <a:lvl2pPr marL="742950" indent="-285750">
              <a:defRPr sz="2000" baseline="30000">
                <a:solidFill>
                  <a:srgbClr val="000099"/>
                </a:solidFill>
                <a:latin typeface="Arial" pitchFamily="34" charset="0"/>
              </a:defRPr>
            </a:lvl2pPr>
            <a:lvl3pPr marL="1143000" indent="-228600">
              <a:defRPr sz="2000" baseline="30000">
                <a:solidFill>
                  <a:srgbClr val="000099"/>
                </a:solidFill>
                <a:latin typeface="Arial" pitchFamily="34" charset="0"/>
              </a:defRPr>
            </a:lvl3pPr>
            <a:lvl4pPr marL="1600200" indent="-228600">
              <a:defRPr sz="2000" baseline="30000">
                <a:solidFill>
                  <a:srgbClr val="000099"/>
                </a:solidFill>
                <a:latin typeface="Arial" pitchFamily="34" charset="0"/>
              </a:defRPr>
            </a:lvl4pPr>
            <a:lvl5pPr marL="2057400" indent="-228600">
              <a:defRPr sz="2000" baseline="30000">
                <a:solidFill>
                  <a:srgbClr val="000099"/>
                </a:solidFill>
                <a:latin typeface="Arial" pitchFamily="34" charset="0"/>
              </a:defRPr>
            </a:lvl5pPr>
            <a:lvl6pPr marL="2514600" indent="-228600" eaLnBrk="0" fontAlgn="base" hangingPunct="0">
              <a:spcBef>
                <a:spcPct val="0"/>
              </a:spcBef>
              <a:spcAft>
                <a:spcPct val="0"/>
              </a:spcAft>
              <a:defRPr sz="2000" baseline="30000">
                <a:solidFill>
                  <a:srgbClr val="000099"/>
                </a:solidFill>
                <a:latin typeface="Arial" pitchFamily="34" charset="0"/>
              </a:defRPr>
            </a:lvl6pPr>
            <a:lvl7pPr marL="2971800" indent="-228600" eaLnBrk="0" fontAlgn="base" hangingPunct="0">
              <a:spcBef>
                <a:spcPct val="0"/>
              </a:spcBef>
              <a:spcAft>
                <a:spcPct val="0"/>
              </a:spcAft>
              <a:defRPr sz="2000" baseline="30000">
                <a:solidFill>
                  <a:srgbClr val="000099"/>
                </a:solidFill>
                <a:latin typeface="Arial" pitchFamily="34" charset="0"/>
              </a:defRPr>
            </a:lvl7pPr>
            <a:lvl8pPr marL="3429000" indent="-228600" eaLnBrk="0" fontAlgn="base" hangingPunct="0">
              <a:spcBef>
                <a:spcPct val="0"/>
              </a:spcBef>
              <a:spcAft>
                <a:spcPct val="0"/>
              </a:spcAft>
              <a:defRPr sz="2000" baseline="30000">
                <a:solidFill>
                  <a:srgbClr val="000099"/>
                </a:solidFill>
                <a:latin typeface="Arial" pitchFamily="34" charset="0"/>
              </a:defRPr>
            </a:lvl8pPr>
            <a:lvl9pPr marL="3886200" indent="-228600" eaLnBrk="0" fontAlgn="base" hangingPunct="0">
              <a:spcBef>
                <a:spcPct val="0"/>
              </a:spcBef>
              <a:spcAft>
                <a:spcPct val="0"/>
              </a:spcAft>
              <a:defRPr sz="2000" baseline="30000">
                <a:solidFill>
                  <a:srgbClr val="000099"/>
                </a:solidFill>
                <a:latin typeface="Arial" pitchFamily="34" charset="0"/>
              </a:defRPr>
            </a:lvl9pPr>
          </a:lstStyle>
          <a:p>
            <a:pPr algn="ctr"/>
            <a:r>
              <a:rPr lang="en-GB" altLang="fr-FR" sz="1800" b="1" baseline="0" dirty="0">
                <a:solidFill>
                  <a:schemeClr val="tx1"/>
                </a:solidFill>
                <a:latin typeface="+mn-lt"/>
              </a:rPr>
              <a:t>GATE simulation</a:t>
            </a:r>
            <a:endParaRPr lang="fr-FR" altLang="fr-FR" sz="1800" b="1" baseline="0" dirty="0">
              <a:solidFill>
                <a:schemeClr val="tx1"/>
              </a:solidFill>
              <a:latin typeface="+mn-lt"/>
            </a:endParaRPr>
          </a:p>
        </p:txBody>
      </p:sp>
      <p:sp>
        <p:nvSpPr>
          <p:cNvPr id="26" name="Rectangle 15">
            <a:extLst>
              <a:ext uri="{FF2B5EF4-FFF2-40B4-BE49-F238E27FC236}">
                <a16:creationId xmlns:a16="http://schemas.microsoft.com/office/drawing/2014/main" id="{D2B1ACF8-F5ED-4A79-9B3C-D78360CDD703}"/>
              </a:ext>
            </a:extLst>
          </p:cNvPr>
          <p:cNvSpPr>
            <a:spLocks noChangeArrowheads="1"/>
          </p:cNvSpPr>
          <p:nvPr/>
        </p:nvSpPr>
        <p:spPr bwMode="auto">
          <a:xfrm>
            <a:off x="120353" y="3018312"/>
            <a:ext cx="42179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aseline="30000">
                <a:solidFill>
                  <a:srgbClr val="000099"/>
                </a:solidFill>
                <a:latin typeface="Arial" pitchFamily="34" charset="0"/>
              </a:defRPr>
            </a:lvl1pPr>
            <a:lvl2pPr marL="742950" indent="-285750">
              <a:defRPr sz="2000" baseline="30000">
                <a:solidFill>
                  <a:srgbClr val="000099"/>
                </a:solidFill>
                <a:latin typeface="Arial" pitchFamily="34" charset="0"/>
              </a:defRPr>
            </a:lvl2pPr>
            <a:lvl3pPr marL="1143000" indent="-228600">
              <a:defRPr sz="2000" baseline="30000">
                <a:solidFill>
                  <a:srgbClr val="000099"/>
                </a:solidFill>
                <a:latin typeface="Arial" pitchFamily="34" charset="0"/>
              </a:defRPr>
            </a:lvl3pPr>
            <a:lvl4pPr marL="1600200" indent="-228600">
              <a:defRPr sz="2000" baseline="30000">
                <a:solidFill>
                  <a:srgbClr val="000099"/>
                </a:solidFill>
                <a:latin typeface="Arial" pitchFamily="34" charset="0"/>
              </a:defRPr>
            </a:lvl4pPr>
            <a:lvl5pPr marL="2057400" indent="-228600">
              <a:defRPr sz="2000" baseline="30000">
                <a:solidFill>
                  <a:srgbClr val="000099"/>
                </a:solidFill>
                <a:latin typeface="Arial" pitchFamily="34" charset="0"/>
              </a:defRPr>
            </a:lvl5pPr>
            <a:lvl6pPr marL="2514600" indent="-228600" eaLnBrk="0" fontAlgn="base" hangingPunct="0">
              <a:spcBef>
                <a:spcPct val="0"/>
              </a:spcBef>
              <a:spcAft>
                <a:spcPct val="0"/>
              </a:spcAft>
              <a:defRPr sz="2000" baseline="30000">
                <a:solidFill>
                  <a:srgbClr val="000099"/>
                </a:solidFill>
                <a:latin typeface="Arial" pitchFamily="34" charset="0"/>
              </a:defRPr>
            </a:lvl6pPr>
            <a:lvl7pPr marL="2971800" indent="-228600" eaLnBrk="0" fontAlgn="base" hangingPunct="0">
              <a:spcBef>
                <a:spcPct val="0"/>
              </a:spcBef>
              <a:spcAft>
                <a:spcPct val="0"/>
              </a:spcAft>
              <a:defRPr sz="2000" baseline="30000">
                <a:solidFill>
                  <a:srgbClr val="000099"/>
                </a:solidFill>
                <a:latin typeface="Arial" pitchFamily="34" charset="0"/>
              </a:defRPr>
            </a:lvl7pPr>
            <a:lvl8pPr marL="3429000" indent="-228600" eaLnBrk="0" fontAlgn="base" hangingPunct="0">
              <a:spcBef>
                <a:spcPct val="0"/>
              </a:spcBef>
              <a:spcAft>
                <a:spcPct val="0"/>
              </a:spcAft>
              <a:defRPr sz="2000" baseline="30000">
                <a:solidFill>
                  <a:srgbClr val="000099"/>
                </a:solidFill>
                <a:latin typeface="Arial" pitchFamily="34" charset="0"/>
              </a:defRPr>
            </a:lvl8pPr>
            <a:lvl9pPr marL="3886200" indent="-228600" eaLnBrk="0" fontAlgn="base" hangingPunct="0">
              <a:spcBef>
                <a:spcPct val="0"/>
              </a:spcBef>
              <a:spcAft>
                <a:spcPct val="0"/>
              </a:spcAft>
              <a:defRPr sz="2000" baseline="30000">
                <a:solidFill>
                  <a:srgbClr val="000099"/>
                </a:solidFill>
                <a:latin typeface="Arial" pitchFamily="34" charset="0"/>
              </a:defRPr>
            </a:lvl9pPr>
          </a:lstStyle>
          <a:p>
            <a:r>
              <a:rPr lang="en-GB" altLang="fr-FR" sz="1800" b="1" baseline="0" dirty="0">
                <a:solidFill>
                  <a:schemeClr val="tx1"/>
                </a:solidFill>
                <a:latin typeface="+mn-lt"/>
              </a:rPr>
              <a:t>4D MOBY phantom</a:t>
            </a:r>
            <a:endParaRPr lang="fr-FR" altLang="fr-FR" sz="1800" b="1" baseline="0" dirty="0">
              <a:solidFill>
                <a:schemeClr val="tx1"/>
              </a:solidFill>
              <a:latin typeface="+mn-lt"/>
            </a:endParaRPr>
          </a:p>
        </p:txBody>
      </p:sp>
      <p:sp>
        <p:nvSpPr>
          <p:cNvPr id="27" name="Rectangle 15">
            <a:extLst>
              <a:ext uri="{FF2B5EF4-FFF2-40B4-BE49-F238E27FC236}">
                <a16:creationId xmlns:a16="http://schemas.microsoft.com/office/drawing/2014/main" id="{18DAF533-6C46-45E8-A11F-76A03AE42BEB}"/>
              </a:ext>
            </a:extLst>
          </p:cNvPr>
          <p:cNvSpPr>
            <a:spLocks noChangeArrowheads="1"/>
          </p:cNvSpPr>
          <p:nvPr/>
        </p:nvSpPr>
        <p:spPr bwMode="auto">
          <a:xfrm>
            <a:off x="6537694" y="1712358"/>
            <a:ext cx="19116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aseline="30000">
                <a:solidFill>
                  <a:srgbClr val="000099"/>
                </a:solidFill>
                <a:latin typeface="Arial" pitchFamily="34" charset="0"/>
              </a:defRPr>
            </a:lvl1pPr>
            <a:lvl2pPr marL="742950" indent="-285750">
              <a:defRPr sz="2000" baseline="30000">
                <a:solidFill>
                  <a:srgbClr val="000099"/>
                </a:solidFill>
                <a:latin typeface="Arial" pitchFamily="34" charset="0"/>
              </a:defRPr>
            </a:lvl2pPr>
            <a:lvl3pPr marL="1143000" indent="-228600">
              <a:defRPr sz="2000" baseline="30000">
                <a:solidFill>
                  <a:srgbClr val="000099"/>
                </a:solidFill>
                <a:latin typeface="Arial" pitchFamily="34" charset="0"/>
              </a:defRPr>
            </a:lvl3pPr>
            <a:lvl4pPr marL="1600200" indent="-228600">
              <a:defRPr sz="2000" baseline="30000">
                <a:solidFill>
                  <a:srgbClr val="000099"/>
                </a:solidFill>
                <a:latin typeface="Arial" pitchFamily="34" charset="0"/>
              </a:defRPr>
            </a:lvl4pPr>
            <a:lvl5pPr marL="2057400" indent="-228600">
              <a:defRPr sz="2000" baseline="30000">
                <a:solidFill>
                  <a:srgbClr val="000099"/>
                </a:solidFill>
                <a:latin typeface="Arial" pitchFamily="34" charset="0"/>
              </a:defRPr>
            </a:lvl5pPr>
            <a:lvl6pPr marL="2514600" indent="-228600" eaLnBrk="0" fontAlgn="base" hangingPunct="0">
              <a:spcBef>
                <a:spcPct val="0"/>
              </a:spcBef>
              <a:spcAft>
                <a:spcPct val="0"/>
              </a:spcAft>
              <a:defRPr sz="2000" baseline="30000">
                <a:solidFill>
                  <a:srgbClr val="000099"/>
                </a:solidFill>
                <a:latin typeface="Arial" pitchFamily="34" charset="0"/>
              </a:defRPr>
            </a:lvl6pPr>
            <a:lvl7pPr marL="2971800" indent="-228600" eaLnBrk="0" fontAlgn="base" hangingPunct="0">
              <a:spcBef>
                <a:spcPct val="0"/>
              </a:spcBef>
              <a:spcAft>
                <a:spcPct val="0"/>
              </a:spcAft>
              <a:defRPr sz="2000" baseline="30000">
                <a:solidFill>
                  <a:srgbClr val="000099"/>
                </a:solidFill>
                <a:latin typeface="Arial" pitchFamily="34" charset="0"/>
              </a:defRPr>
            </a:lvl7pPr>
            <a:lvl8pPr marL="3429000" indent="-228600" eaLnBrk="0" fontAlgn="base" hangingPunct="0">
              <a:spcBef>
                <a:spcPct val="0"/>
              </a:spcBef>
              <a:spcAft>
                <a:spcPct val="0"/>
              </a:spcAft>
              <a:defRPr sz="2000" baseline="30000">
                <a:solidFill>
                  <a:srgbClr val="000099"/>
                </a:solidFill>
                <a:latin typeface="Arial" pitchFamily="34" charset="0"/>
              </a:defRPr>
            </a:lvl8pPr>
            <a:lvl9pPr marL="3886200" indent="-228600" eaLnBrk="0" fontAlgn="base" hangingPunct="0">
              <a:spcBef>
                <a:spcPct val="0"/>
              </a:spcBef>
              <a:spcAft>
                <a:spcPct val="0"/>
              </a:spcAft>
              <a:defRPr sz="2000" baseline="30000">
                <a:solidFill>
                  <a:srgbClr val="000099"/>
                </a:solidFill>
                <a:latin typeface="Arial" pitchFamily="34" charset="0"/>
              </a:defRPr>
            </a:lvl9pPr>
          </a:lstStyle>
          <a:p>
            <a:pPr algn="ctr"/>
            <a:r>
              <a:rPr lang="en-GB" altLang="fr-FR" sz="1800" b="1" baseline="0" dirty="0">
                <a:solidFill>
                  <a:schemeClr val="tx1"/>
                </a:solidFill>
                <a:latin typeface="+mn-lt"/>
              </a:rPr>
              <a:t>Simulation</a:t>
            </a:r>
          </a:p>
          <a:p>
            <a:pPr algn="ctr"/>
            <a:r>
              <a:rPr lang="en-GB" altLang="fr-FR" sz="1800" b="1" baseline="0" dirty="0">
                <a:solidFill>
                  <a:schemeClr val="tx1"/>
                </a:solidFill>
                <a:latin typeface="+mn-lt"/>
              </a:rPr>
              <a:t>result</a:t>
            </a:r>
          </a:p>
        </p:txBody>
      </p:sp>
      <p:pic>
        <p:nvPicPr>
          <p:cNvPr id="28" name="Picture 7" descr="MOBY1_2">
            <a:extLst>
              <a:ext uri="{FF2B5EF4-FFF2-40B4-BE49-F238E27FC236}">
                <a16:creationId xmlns:a16="http://schemas.microsoft.com/office/drawing/2014/main" id="{49EEADF7-E571-45A7-A09F-D67964CE7E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163" y="3645024"/>
            <a:ext cx="1820371" cy="1260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MOBY_sourceXGamma">
            <a:extLst>
              <a:ext uri="{FF2B5EF4-FFF2-40B4-BE49-F238E27FC236}">
                <a16:creationId xmlns:a16="http://schemas.microsoft.com/office/drawing/2014/main" id="{AC5F884D-D879-4958-9DBA-ACF9C4A059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2009" y="3249340"/>
            <a:ext cx="2099050" cy="205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 descr="TransverseThorax2">
            <a:extLst>
              <a:ext uri="{FF2B5EF4-FFF2-40B4-BE49-F238E27FC236}">
                <a16:creationId xmlns:a16="http://schemas.microsoft.com/office/drawing/2014/main" id="{697EFE62-1BE3-494C-8F63-F272E7DA3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309" t="16304" r="19365" b="19957"/>
          <a:stretch>
            <a:fillRect/>
          </a:stretch>
        </p:blipFill>
        <p:spPr bwMode="auto">
          <a:xfrm>
            <a:off x="6885727" y="2327920"/>
            <a:ext cx="1341438"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descr="Sagitale1">
            <a:extLst>
              <a:ext uri="{FF2B5EF4-FFF2-40B4-BE49-F238E27FC236}">
                <a16:creationId xmlns:a16="http://schemas.microsoft.com/office/drawing/2014/main" id="{26C47C7C-CE9B-461F-B80B-709D84B4D4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9313" t="13232" r="13477" b="11783"/>
          <a:stretch>
            <a:fillRect/>
          </a:stretch>
        </p:blipFill>
        <p:spPr bwMode="auto">
          <a:xfrm rot="5400000">
            <a:off x="6950434" y="3395633"/>
            <a:ext cx="1140396"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 descr="Coronale2">
            <a:extLst>
              <a:ext uri="{FF2B5EF4-FFF2-40B4-BE49-F238E27FC236}">
                <a16:creationId xmlns:a16="http://schemas.microsoft.com/office/drawing/2014/main" id="{B162C0F1-7671-42D5-8B41-97351851D7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9846" t="14114" r="17879" b="11279"/>
          <a:stretch>
            <a:fillRect/>
          </a:stretch>
        </p:blipFill>
        <p:spPr bwMode="auto">
          <a:xfrm rot="5400000">
            <a:off x="6977085" y="4438920"/>
            <a:ext cx="10668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AutoShape 12">
            <a:extLst>
              <a:ext uri="{FF2B5EF4-FFF2-40B4-BE49-F238E27FC236}">
                <a16:creationId xmlns:a16="http://schemas.microsoft.com/office/drawing/2014/main" id="{199BC275-6685-4159-BCCA-69B4BB90D4F7}"/>
              </a:ext>
            </a:extLst>
          </p:cNvPr>
          <p:cNvSpPr>
            <a:spLocks noChangeArrowheads="1"/>
          </p:cNvSpPr>
          <p:nvPr/>
        </p:nvSpPr>
        <p:spPr bwMode="auto">
          <a:xfrm>
            <a:off x="5452361" y="4050294"/>
            <a:ext cx="784173" cy="681329"/>
          </a:xfrm>
          <a:prstGeom prst="rightArrow">
            <a:avLst>
              <a:gd name="adj1" fmla="val 50000"/>
              <a:gd name="adj2" fmla="val 49239"/>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defRPr/>
            </a:pPr>
            <a:endParaRPr lang="fr-FR" sz="2400">
              <a:solidFill>
                <a:schemeClr val="bg1"/>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864175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Applications (I)</a:t>
            </a:r>
          </a:p>
        </p:txBody>
      </p:sp>
      <p:sp>
        <p:nvSpPr>
          <p:cNvPr id="23" name="Rectangle 5">
            <a:extLst>
              <a:ext uri="{FF2B5EF4-FFF2-40B4-BE49-F238E27FC236}">
                <a16:creationId xmlns:a16="http://schemas.microsoft.com/office/drawing/2014/main" id="{12DEF8DB-B0D6-4FF3-AC08-DAA177A8EE55}"/>
              </a:ext>
            </a:extLst>
          </p:cNvPr>
          <p:cNvSpPr>
            <a:spLocks noChangeArrowheads="1"/>
          </p:cNvSpPr>
          <p:nvPr/>
        </p:nvSpPr>
        <p:spPr bwMode="auto">
          <a:xfrm>
            <a:off x="474289" y="1949440"/>
            <a:ext cx="3969335" cy="3813352"/>
          </a:xfrm>
          <a:prstGeom prst="rect">
            <a:avLst/>
          </a:prstGeom>
          <a:noFill/>
          <a:ln w="9525">
            <a:noFill/>
            <a:miter lim="800000"/>
            <a:headEnd/>
            <a:tailEnd/>
          </a:ln>
        </p:spPr>
        <p:txBody>
          <a:bodyPr wrap="square">
            <a:spAutoFit/>
          </a:bodyPr>
          <a:lstStyle/>
          <a:p>
            <a:pPr marL="282575" lvl="1" indent="-342900" hangingPunct="0">
              <a:lnSpc>
                <a:spcPct val="93000"/>
              </a:lnSpc>
              <a:buClr>
                <a:srgbClr val="FF0000"/>
              </a:buClr>
              <a:buSzPct val="100000"/>
              <a:buFont typeface="Wingdings" pitchFamily="2" charset="2"/>
              <a:buChar char="Ø"/>
            </a:pPr>
            <a:r>
              <a:rPr lang="en-US" sz="2000" dirty="0">
                <a:cs typeface="Times New Roman" pitchFamily="18" charset="0"/>
              </a:rPr>
              <a:t> Provide the ground truth to validate and evaluate different acquisition protocols, processing tools and reconstruction algorithms</a:t>
            </a:r>
          </a:p>
          <a:p>
            <a:pPr marL="282575" lvl="1" indent="-342900" hangingPunct="0">
              <a:lnSpc>
                <a:spcPct val="93000"/>
              </a:lnSpc>
              <a:buClr>
                <a:srgbClr val="FF0000"/>
              </a:buClr>
              <a:buSzPct val="100000"/>
              <a:buFont typeface="Wingdings" pitchFamily="2" charset="2"/>
              <a:buChar char="Ø"/>
            </a:pPr>
            <a:endParaRPr lang="en-US" sz="2000" dirty="0">
              <a:cs typeface="Times New Roman" pitchFamily="18" charset="0"/>
            </a:endParaRPr>
          </a:p>
          <a:p>
            <a:pPr marL="282575" lvl="1" indent="-342900" hangingPunct="0">
              <a:lnSpc>
                <a:spcPct val="93000"/>
              </a:lnSpc>
              <a:buClr>
                <a:srgbClr val="FF0000"/>
              </a:buClr>
              <a:buSzPct val="100000"/>
              <a:buFont typeface="Wingdings" pitchFamily="2" charset="2"/>
              <a:buChar char="Ø"/>
            </a:pPr>
            <a:endParaRPr lang="en-US" sz="2000" dirty="0">
              <a:cs typeface="Times New Roman" pitchFamily="18" charset="0"/>
            </a:endParaRPr>
          </a:p>
          <a:p>
            <a:pPr marL="282575" lvl="1" indent="-342900" hangingPunct="0">
              <a:lnSpc>
                <a:spcPct val="93000"/>
              </a:lnSpc>
              <a:buClr>
                <a:srgbClr val="FF0000"/>
              </a:buClr>
              <a:buSzPct val="100000"/>
              <a:buFont typeface="Wingdings" pitchFamily="2" charset="2"/>
              <a:buChar char="Ø"/>
            </a:pPr>
            <a:endParaRPr lang="en-US" sz="2000" dirty="0">
              <a:cs typeface="Times New Roman" pitchFamily="18" charset="0"/>
            </a:endParaRPr>
          </a:p>
          <a:p>
            <a:pPr marL="282575" lvl="1" indent="-342900" hangingPunct="0">
              <a:lnSpc>
                <a:spcPct val="93000"/>
              </a:lnSpc>
              <a:buClr>
                <a:srgbClr val="FF0000"/>
              </a:buClr>
              <a:buSzPct val="100000"/>
              <a:buFont typeface="Wingdings" pitchFamily="2" charset="2"/>
              <a:buChar char="Ø"/>
            </a:pPr>
            <a:r>
              <a:rPr lang="en-US" sz="2000" dirty="0">
                <a:cs typeface="Times New Roman" pitchFamily="18" charset="0"/>
              </a:rPr>
              <a:t> Optimization of medical imaging </a:t>
            </a:r>
            <a:r>
              <a:rPr lang="en-US" sz="2000" dirty="0">
                <a:latin typeface="+mn-lt"/>
                <a:cs typeface="Times New Roman" pitchFamily="18" charset="0"/>
              </a:rPr>
              <a:t>protocols to reduce the absorbed dose in patients and incorporate their personalized characteristics</a:t>
            </a:r>
            <a:endParaRPr lang="el-GR" sz="2000" dirty="0">
              <a:latin typeface="+mn-lt"/>
              <a:cs typeface="Times New Roman" pitchFamily="18" charset="0"/>
            </a:endParaRPr>
          </a:p>
        </p:txBody>
      </p:sp>
      <p:grpSp>
        <p:nvGrpSpPr>
          <p:cNvPr id="24" name="Group 30">
            <a:extLst>
              <a:ext uri="{FF2B5EF4-FFF2-40B4-BE49-F238E27FC236}">
                <a16:creationId xmlns:a16="http://schemas.microsoft.com/office/drawing/2014/main" id="{D821A2A0-CAF4-4394-B248-4EFDD4DDB465}"/>
              </a:ext>
            </a:extLst>
          </p:cNvPr>
          <p:cNvGrpSpPr>
            <a:grpSpLocks/>
          </p:cNvGrpSpPr>
          <p:nvPr/>
        </p:nvGrpSpPr>
        <p:grpSpPr bwMode="auto">
          <a:xfrm>
            <a:off x="4534037" y="1628800"/>
            <a:ext cx="4017317" cy="4813345"/>
            <a:chOff x="6787892" y="327426"/>
            <a:chExt cx="5707321" cy="6192437"/>
          </a:xfrm>
        </p:grpSpPr>
        <p:pic>
          <p:nvPicPr>
            <p:cNvPr id="25" name="Picture 29" descr="No_Scatter - 16 its - Slice 128 - Qnorm=1, Qnum=Qvol, Qdenom=Qatt">
              <a:extLst>
                <a:ext uri="{FF2B5EF4-FFF2-40B4-BE49-F238E27FC236}">
                  <a16:creationId xmlns:a16="http://schemas.microsoft.com/office/drawing/2014/main" id="{60D842A7-4440-4009-A085-09C1BFAE356D}"/>
                </a:ext>
              </a:extLst>
            </p:cNvPr>
            <p:cNvPicPr>
              <a:picLocks noChangeAspect="1" noChangeArrowheads="1"/>
            </p:cNvPicPr>
            <p:nvPr/>
          </p:nvPicPr>
          <p:blipFill>
            <a:blip r:embed="rId2" cstate="print"/>
            <a:srcRect l="11250" t="7031" r="11250" b="7031"/>
            <a:stretch>
              <a:fillRect/>
            </a:stretch>
          </p:blipFill>
          <p:spPr bwMode="auto">
            <a:xfrm>
              <a:off x="10731500" y="4564063"/>
              <a:ext cx="1763713" cy="1955800"/>
            </a:xfrm>
            <a:prstGeom prst="rect">
              <a:avLst/>
            </a:prstGeom>
            <a:noFill/>
            <a:ln w="9525">
              <a:noFill/>
              <a:miter lim="800000"/>
              <a:headEnd/>
              <a:tailEnd/>
            </a:ln>
          </p:spPr>
        </p:pic>
        <p:pic>
          <p:nvPicPr>
            <p:cNvPr id="26" name="Picture 30" descr="No_Scatter - 16 its - Slice 128 - Qnorm=1, Qnum=Qvol, Qdenom=Qvol">
              <a:extLst>
                <a:ext uri="{FF2B5EF4-FFF2-40B4-BE49-F238E27FC236}">
                  <a16:creationId xmlns:a16="http://schemas.microsoft.com/office/drawing/2014/main" id="{BE3D894D-3243-4533-844F-4A154378B7B1}"/>
                </a:ext>
              </a:extLst>
            </p:cNvPr>
            <p:cNvPicPr>
              <a:picLocks noChangeAspect="1" noChangeArrowheads="1"/>
            </p:cNvPicPr>
            <p:nvPr/>
          </p:nvPicPr>
          <p:blipFill>
            <a:blip r:embed="rId3" cstate="print"/>
            <a:srcRect l="11250" t="7031" r="11250" b="7031"/>
            <a:stretch>
              <a:fillRect/>
            </a:stretch>
          </p:blipFill>
          <p:spPr bwMode="auto">
            <a:xfrm>
              <a:off x="8942388" y="4564063"/>
              <a:ext cx="1763712" cy="1955800"/>
            </a:xfrm>
            <a:prstGeom prst="rect">
              <a:avLst/>
            </a:prstGeom>
            <a:noFill/>
            <a:ln w="9525">
              <a:noFill/>
              <a:miter lim="800000"/>
              <a:headEnd/>
              <a:tailEnd/>
            </a:ln>
          </p:spPr>
        </p:pic>
        <p:pic>
          <p:nvPicPr>
            <p:cNvPr id="27" name="Picture 31" descr="Enegry=20 - 16 its - Slice 128 - Qnorm=1, Qnum=Qvol, Qdenom=Qatt">
              <a:extLst>
                <a:ext uri="{FF2B5EF4-FFF2-40B4-BE49-F238E27FC236}">
                  <a16:creationId xmlns:a16="http://schemas.microsoft.com/office/drawing/2014/main" id="{79738878-1147-4CC2-B428-70F5456F1EBD}"/>
                </a:ext>
              </a:extLst>
            </p:cNvPr>
            <p:cNvPicPr>
              <a:picLocks noChangeAspect="1" noChangeArrowheads="1"/>
            </p:cNvPicPr>
            <p:nvPr/>
          </p:nvPicPr>
          <p:blipFill>
            <a:blip r:embed="rId4" cstate="print"/>
            <a:srcRect l="11250" t="7031" r="11250" b="7031"/>
            <a:stretch>
              <a:fillRect/>
            </a:stretch>
          </p:blipFill>
          <p:spPr bwMode="auto">
            <a:xfrm>
              <a:off x="10731500" y="2589213"/>
              <a:ext cx="1763713" cy="1955800"/>
            </a:xfrm>
            <a:prstGeom prst="rect">
              <a:avLst/>
            </a:prstGeom>
            <a:noFill/>
            <a:ln w="9525">
              <a:noFill/>
              <a:miter lim="800000"/>
              <a:headEnd/>
              <a:tailEnd/>
            </a:ln>
          </p:spPr>
        </p:pic>
        <p:pic>
          <p:nvPicPr>
            <p:cNvPr id="28" name="Picture 32" descr="Enegry=20 - 16 its - Slice 128 - Qnorm=1, Qnum=Qvol, Qdenom=Qvol">
              <a:extLst>
                <a:ext uri="{FF2B5EF4-FFF2-40B4-BE49-F238E27FC236}">
                  <a16:creationId xmlns:a16="http://schemas.microsoft.com/office/drawing/2014/main" id="{0984C482-D431-4056-811B-6F4F07C2634E}"/>
                </a:ext>
              </a:extLst>
            </p:cNvPr>
            <p:cNvPicPr>
              <a:picLocks noChangeAspect="1" noChangeArrowheads="1"/>
            </p:cNvPicPr>
            <p:nvPr/>
          </p:nvPicPr>
          <p:blipFill>
            <a:blip r:embed="rId5" cstate="print"/>
            <a:srcRect l="11250" t="7031" r="11250" b="7031"/>
            <a:stretch>
              <a:fillRect/>
            </a:stretch>
          </p:blipFill>
          <p:spPr bwMode="auto">
            <a:xfrm>
              <a:off x="8942388" y="2589213"/>
              <a:ext cx="1763712" cy="1955800"/>
            </a:xfrm>
            <a:prstGeom prst="rect">
              <a:avLst/>
            </a:prstGeom>
            <a:noFill/>
            <a:ln w="9525">
              <a:noFill/>
              <a:miter lim="800000"/>
              <a:headEnd/>
              <a:tailEnd/>
            </a:ln>
          </p:spPr>
        </p:pic>
        <p:pic>
          <p:nvPicPr>
            <p:cNvPr id="29" name="Picture 33" descr="Full - 16 its - Slice 128 - Qnorm=1, Qnum=Qvol, Qdenom=Qatt">
              <a:extLst>
                <a:ext uri="{FF2B5EF4-FFF2-40B4-BE49-F238E27FC236}">
                  <a16:creationId xmlns:a16="http://schemas.microsoft.com/office/drawing/2014/main" id="{A48EEF91-66CE-4037-83D7-27F7FD94E23F}"/>
                </a:ext>
              </a:extLst>
            </p:cNvPr>
            <p:cNvPicPr>
              <a:picLocks noChangeAspect="1" noChangeArrowheads="1"/>
            </p:cNvPicPr>
            <p:nvPr/>
          </p:nvPicPr>
          <p:blipFill>
            <a:blip r:embed="rId6" cstate="print"/>
            <a:srcRect l="11250" t="7031" r="11250" b="7031"/>
            <a:stretch>
              <a:fillRect/>
            </a:stretch>
          </p:blipFill>
          <p:spPr bwMode="auto">
            <a:xfrm>
              <a:off x="10729913" y="615950"/>
              <a:ext cx="1763712" cy="1955800"/>
            </a:xfrm>
            <a:prstGeom prst="rect">
              <a:avLst/>
            </a:prstGeom>
            <a:noFill/>
            <a:ln w="9525">
              <a:noFill/>
              <a:miter lim="800000"/>
              <a:headEnd/>
              <a:tailEnd/>
            </a:ln>
          </p:spPr>
        </p:pic>
        <p:pic>
          <p:nvPicPr>
            <p:cNvPr id="30" name="Picture 34" descr="Full - 16 its - Slice 128 - Qnorm=1, Qnum=Qvol, Qdenom=Qvol">
              <a:extLst>
                <a:ext uri="{FF2B5EF4-FFF2-40B4-BE49-F238E27FC236}">
                  <a16:creationId xmlns:a16="http://schemas.microsoft.com/office/drawing/2014/main" id="{FF1CFDB2-4568-47EA-8F9F-AD71D2DD8E06}"/>
                </a:ext>
              </a:extLst>
            </p:cNvPr>
            <p:cNvPicPr>
              <a:picLocks noChangeAspect="1" noChangeArrowheads="1"/>
            </p:cNvPicPr>
            <p:nvPr/>
          </p:nvPicPr>
          <p:blipFill>
            <a:blip r:embed="rId7" cstate="print"/>
            <a:srcRect l="11250" t="7031" r="11250" b="7031"/>
            <a:stretch>
              <a:fillRect/>
            </a:stretch>
          </p:blipFill>
          <p:spPr bwMode="auto">
            <a:xfrm>
              <a:off x="8943975" y="615950"/>
              <a:ext cx="1763713" cy="1955800"/>
            </a:xfrm>
            <a:prstGeom prst="rect">
              <a:avLst/>
            </a:prstGeom>
            <a:noFill/>
            <a:ln w="9525">
              <a:noFill/>
              <a:miter lim="800000"/>
              <a:headEnd/>
              <a:tailEnd/>
            </a:ln>
          </p:spPr>
        </p:pic>
        <p:pic>
          <p:nvPicPr>
            <p:cNvPr id="31" name="Picture 35" descr="Phantom slice 128 - No_Scatter">
              <a:extLst>
                <a:ext uri="{FF2B5EF4-FFF2-40B4-BE49-F238E27FC236}">
                  <a16:creationId xmlns:a16="http://schemas.microsoft.com/office/drawing/2014/main" id="{B7F333CE-0940-4AE2-8104-5DB8B62011C4}"/>
                </a:ext>
              </a:extLst>
            </p:cNvPr>
            <p:cNvPicPr>
              <a:picLocks noChangeAspect="1" noChangeArrowheads="1"/>
            </p:cNvPicPr>
            <p:nvPr/>
          </p:nvPicPr>
          <p:blipFill>
            <a:blip r:embed="rId8" cstate="print"/>
            <a:srcRect l="11250" t="7031" r="11250" b="7031"/>
            <a:stretch>
              <a:fillRect/>
            </a:stretch>
          </p:blipFill>
          <p:spPr bwMode="auto">
            <a:xfrm>
              <a:off x="7169150" y="4564063"/>
              <a:ext cx="1763713" cy="1955800"/>
            </a:xfrm>
            <a:prstGeom prst="rect">
              <a:avLst/>
            </a:prstGeom>
            <a:noFill/>
            <a:ln w="9525">
              <a:noFill/>
              <a:miter lim="800000"/>
              <a:headEnd/>
              <a:tailEnd/>
            </a:ln>
          </p:spPr>
        </p:pic>
        <p:pic>
          <p:nvPicPr>
            <p:cNvPr id="32" name="Picture 36" descr="Phantom slice 128 - Energy=20">
              <a:extLst>
                <a:ext uri="{FF2B5EF4-FFF2-40B4-BE49-F238E27FC236}">
                  <a16:creationId xmlns:a16="http://schemas.microsoft.com/office/drawing/2014/main" id="{DF14BE14-0546-420D-A189-A5C0C8A41BF9}"/>
                </a:ext>
              </a:extLst>
            </p:cNvPr>
            <p:cNvPicPr>
              <a:picLocks noChangeAspect="1" noChangeArrowheads="1"/>
            </p:cNvPicPr>
            <p:nvPr/>
          </p:nvPicPr>
          <p:blipFill>
            <a:blip r:embed="rId9" cstate="print"/>
            <a:srcRect l="11250" t="7031" r="11250" b="7031"/>
            <a:stretch>
              <a:fillRect/>
            </a:stretch>
          </p:blipFill>
          <p:spPr bwMode="auto">
            <a:xfrm>
              <a:off x="7169150" y="2589213"/>
              <a:ext cx="1763713" cy="1955800"/>
            </a:xfrm>
            <a:prstGeom prst="rect">
              <a:avLst/>
            </a:prstGeom>
            <a:noFill/>
            <a:ln w="9525">
              <a:noFill/>
              <a:miter lim="800000"/>
              <a:headEnd/>
              <a:tailEnd/>
            </a:ln>
          </p:spPr>
        </p:pic>
        <p:pic>
          <p:nvPicPr>
            <p:cNvPr id="33" name="Picture 37" descr="Phantom slice 128 - Full">
              <a:extLst>
                <a:ext uri="{FF2B5EF4-FFF2-40B4-BE49-F238E27FC236}">
                  <a16:creationId xmlns:a16="http://schemas.microsoft.com/office/drawing/2014/main" id="{D711DF9F-0CB3-4DA1-8334-664098A2A963}"/>
                </a:ext>
              </a:extLst>
            </p:cNvPr>
            <p:cNvPicPr>
              <a:picLocks noChangeAspect="1" noChangeArrowheads="1"/>
            </p:cNvPicPr>
            <p:nvPr/>
          </p:nvPicPr>
          <p:blipFill>
            <a:blip r:embed="rId10" cstate="print"/>
            <a:srcRect l="11250" t="7031" r="11250" b="7031"/>
            <a:stretch>
              <a:fillRect/>
            </a:stretch>
          </p:blipFill>
          <p:spPr bwMode="auto">
            <a:xfrm>
              <a:off x="7169150" y="615950"/>
              <a:ext cx="1763713" cy="1955800"/>
            </a:xfrm>
            <a:prstGeom prst="rect">
              <a:avLst/>
            </a:prstGeom>
            <a:noFill/>
            <a:ln w="9525">
              <a:noFill/>
              <a:miter lim="800000"/>
              <a:headEnd/>
              <a:tailEnd/>
            </a:ln>
          </p:spPr>
        </p:pic>
        <p:sp>
          <p:nvSpPr>
            <p:cNvPr id="34" name="Text Box 38">
              <a:extLst>
                <a:ext uri="{FF2B5EF4-FFF2-40B4-BE49-F238E27FC236}">
                  <a16:creationId xmlns:a16="http://schemas.microsoft.com/office/drawing/2014/main" id="{27DAD566-B5FF-4E28-A5A2-792FA6660354}"/>
                </a:ext>
              </a:extLst>
            </p:cNvPr>
            <p:cNvSpPr txBox="1">
              <a:spLocks noChangeArrowheads="1"/>
            </p:cNvSpPr>
            <p:nvPr/>
          </p:nvSpPr>
          <p:spPr bwMode="auto">
            <a:xfrm>
              <a:off x="7132327" y="327426"/>
              <a:ext cx="1802457" cy="321556"/>
            </a:xfrm>
            <a:prstGeom prst="rect">
              <a:avLst/>
            </a:prstGeom>
            <a:noFill/>
            <a:ln w="9525">
              <a:noFill/>
              <a:miter lim="800000"/>
              <a:headEnd/>
              <a:tailEnd/>
            </a:ln>
          </p:spPr>
          <p:txBody>
            <a:bodyPr wrap="none">
              <a:spAutoFit/>
            </a:bodyPr>
            <a:lstStyle/>
            <a:p>
              <a:pPr algn="ctr" hangingPunct="0">
                <a:lnSpc>
                  <a:spcPct val="93000"/>
                </a:lnSpc>
                <a:buClr>
                  <a:srgbClr val="000000"/>
                </a:buClr>
                <a:buSzPct val="100000"/>
                <a:buFont typeface="Times New Roman" pitchFamily="18" charset="0"/>
                <a:buNone/>
              </a:pPr>
              <a:r>
                <a:rPr lang="en-US" sz="1400" b="1" dirty="0">
                  <a:solidFill>
                    <a:schemeClr val="accent6">
                      <a:lumMod val="50000"/>
                    </a:schemeClr>
                  </a:solidFill>
                  <a:latin typeface="+mn-lt"/>
                </a:rPr>
                <a:t>Real distribution</a:t>
              </a:r>
            </a:p>
          </p:txBody>
        </p:sp>
        <p:sp>
          <p:nvSpPr>
            <p:cNvPr id="35" name="Text Box 39">
              <a:extLst>
                <a:ext uri="{FF2B5EF4-FFF2-40B4-BE49-F238E27FC236}">
                  <a16:creationId xmlns:a16="http://schemas.microsoft.com/office/drawing/2014/main" id="{82F4A885-5ABB-434B-AE06-DA219EA5638B}"/>
                </a:ext>
              </a:extLst>
            </p:cNvPr>
            <p:cNvSpPr txBox="1">
              <a:spLocks noChangeArrowheads="1"/>
            </p:cNvSpPr>
            <p:nvPr/>
          </p:nvSpPr>
          <p:spPr bwMode="auto">
            <a:xfrm>
              <a:off x="9174846" y="327426"/>
              <a:ext cx="1314676" cy="321556"/>
            </a:xfrm>
            <a:prstGeom prst="rect">
              <a:avLst/>
            </a:prstGeom>
            <a:noFill/>
            <a:ln w="9525">
              <a:noFill/>
              <a:miter lim="800000"/>
              <a:headEnd/>
              <a:tailEnd/>
            </a:ln>
          </p:spPr>
          <p:txBody>
            <a:bodyPr wrap="none">
              <a:spAutoFit/>
            </a:bodyPr>
            <a:lstStyle/>
            <a:p>
              <a:pPr algn="ctr" hangingPunct="0">
                <a:lnSpc>
                  <a:spcPct val="93000"/>
                </a:lnSpc>
                <a:buClr>
                  <a:srgbClr val="000000"/>
                </a:buClr>
                <a:buSzPct val="100000"/>
                <a:buFont typeface="Times New Roman" pitchFamily="18" charset="0"/>
                <a:buNone/>
              </a:pPr>
              <a:r>
                <a:rPr lang="en-US" sz="1400" b="1" dirty="0">
                  <a:solidFill>
                    <a:schemeClr val="accent6">
                      <a:lumMod val="50000"/>
                    </a:schemeClr>
                  </a:solidFill>
                  <a:latin typeface="+mn-lt"/>
                </a:rPr>
                <a:t>No Att. Cor.</a:t>
              </a:r>
            </a:p>
          </p:txBody>
        </p:sp>
        <p:sp>
          <p:nvSpPr>
            <p:cNvPr id="36" name="Text Box 40">
              <a:extLst>
                <a:ext uri="{FF2B5EF4-FFF2-40B4-BE49-F238E27FC236}">
                  <a16:creationId xmlns:a16="http://schemas.microsoft.com/office/drawing/2014/main" id="{1F378234-302E-4D09-9E99-F7ADD52EF7B7}"/>
                </a:ext>
              </a:extLst>
            </p:cNvPr>
            <p:cNvSpPr txBox="1">
              <a:spLocks noChangeArrowheads="1"/>
            </p:cNvSpPr>
            <p:nvPr/>
          </p:nvSpPr>
          <p:spPr bwMode="auto">
            <a:xfrm>
              <a:off x="10846226" y="327426"/>
              <a:ext cx="1537448" cy="321556"/>
            </a:xfrm>
            <a:prstGeom prst="rect">
              <a:avLst/>
            </a:prstGeom>
            <a:noFill/>
            <a:ln w="9525">
              <a:noFill/>
              <a:miter lim="800000"/>
              <a:headEnd/>
              <a:tailEnd/>
            </a:ln>
          </p:spPr>
          <p:txBody>
            <a:bodyPr wrap="none">
              <a:spAutoFit/>
            </a:bodyPr>
            <a:lstStyle/>
            <a:p>
              <a:pPr algn="ctr" hangingPunct="0">
                <a:lnSpc>
                  <a:spcPct val="93000"/>
                </a:lnSpc>
                <a:buClr>
                  <a:srgbClr val="000000"/>
                </a:buClr>
                <a:buSzPct val="100000"/>
                <a:buFont typeface="Times New Roman" pitchFamily="18" charset="0"/>
                <a:buNone/>
              </a:pPr>
              <a:r>
                <a:rPr lang="en-US" sz="1400" b="1" dirty="0">
                  <a:solidFill>
                    <a:schemeClr val="accent6">
                      <a:lumMod val="50000"/>
                    </a:schemeClr>
                  </a:solidFill>
                  <a:latin typeface="+mn-lt"/>
                </a:rPr>
                <a:t>With  Att. Cor.</a:t>
              </a:r>
            </a:p>
          </p:txBody>
        </p:sp>
        <p:sp>
          <p:nvSpPr>
            <p:cNvPr id="37" name="Text Box 41">
              <a:extLst>
                <a:ext uri="{FF2B5EF4-FFF2-40B4-BE49-F238E27FC236}">
                  <a16:creationId xmlns:a16="http://schemas.microsoft.com/office/drawing/2014/main" id="{D6E20700-2BCE-422D-9F4D-A4AE665F9F18}"/>
                </a:ext>
              </a:extLst>
            </p:cNvPr>
            <p:cNvSpPr txBox="1">
              <a:spLocks noChangeArrowheads="1"/>
            </p:cNvSpPr>
            <p:nvPr/>
          </p:nvSpPr>
          <p:spPr bwMode="auto">
            <a:xfrm rot="16200000">
              <a:off x="6312075" y="1425318"/>
              <a:ext cx="1282349" cy="330716"/>
            </a:xfrm>
            <a:prstGeom prst="rect">
              <a:avLst/>
            </a:prstGeom>
            <a:noFill/>
            <a:ln w="9525">
              <a:noFill/>
              <a:miter lim="800000"/>
              <a:headEnd/>
              <a:tailEnd/>
            </a:ln>
          </p:spPr>
          <p:txBody>
            <a:bodyPr wrap="none">
              <a:spAutoFit/>
            </a:bodyPr>
            <a:lstStyle/>
            <a:p>
              <a:pPr algn="ctr" hangingPunct="0">
                <a:lnSpc>
                  <a:spcPct val="93000"/>
                </a:lnSpc>
                <a:buClr>
                  <a:srgbClr val="000000"/>
                </a:buClr>
                <a:buSzPct val="100000"/>
                <a:buFont typeface="Times New Roman" pitchFamily="18" charset="0"/>
                <a:buNone/>
              </a:pPr>
              <a:r>
                <a:rPr lang="en-US" sz="1400" b="1" dirty="0">
                  <a:solidFill>
                    <a:schemeClr val="accent6">
                      <a:lumMod val="50000"/>
                    </a:schemeClr>
                  </a:solidFill>
                  <a:latin typeface="+mn-lt"/>
                </a:rPr>
                <a:t>All photons</a:t>
              </a:r>
            </a:p>
          </p:txBody>
        </p:sp>
        <p:sp>
          <p:nvSpPr>
            <p:cNvPr id="38" name="Text Box 42">
              <a:extLst>
                <a:ext uri="{FF2B5EF4-FFF2-40B4-BE49-F238E27FC236}">
                  <a16:creationId xmlns:a16="http://schemas.microsoft.com/office/drawing/2014/main" id="{0A46C747-FD75-4BAD-AEE3-632EA9D7BA02}"/>
                </a:ext>
              </a:extLst>
            </p:cNvPr>
            <p:cNvSpPr txBox="1">
              <a:spLocks noChangeArrowheads="1"/>
            </p:cNvSpPr>
            <p:nvPr/>
          </p:nvSpPr>
          <p:spPr bwMode="auto">
            <a:xfrm rot="16200000">
              <a:off x="5920791" y="3393023"/>
              <a:ext cx="2071270" cy="330716"/>
            </a:xfrm>
            <a:prstGeom prst="rect">
              <a:avLst/>
            </a:prstGeom>
            <a:noFill/>
            <a:ln w="9525">
              <a:noFill/>
              <a:miter lim="800000"/>
              <a:headEnd/>
              <a:tailEnd/>
            </a:ln>
          </p:spPr>
          <p:txBody>
            <a:bodyPr wrap="none">
              <a:spAutoFit/>
            </a:bodyPr>
            <a:lstStyle/>
            <a:p>
              <a:pPr algn="ctr" hangingPunct="0">
                <a:lnSpc>
                  <a:spcPct val="93000"/>
                </a:lnSpc>
                <a:buClr>
                  <a:srgbClr val="000000"/>
                </a:buClr>
                <a:buSzPct val="100000"/>
                <a:buFont typeface="Times New Roman" pitchFamily="18" charset="0"/>
                <a:buNone/>
              </a:pPr>
              <a:r>
                <a:rPr lang="en-US" sz="1400" b="1" dirty="0">
                  <a:solidFill>
                    <a:schemeClr val="accent6">
                      <a:lumMod val="50000"/>
                    </a:schemeClr>
                  </a:solidFill>
                  <a:latin typeface="+mn-lt"/>
                </a:rPr>
                <a:t>20% energy window</a:t>
              </a:r>
            </a:p>
          </p:txBody>
        </p:sp>
        <p:sp>
          <p:nvSpPr>
            <p:cNvPr id="39" name="Text Box 43">
              <a:extLst>
                <a:ext uri="{FF2B5EF4-FFF2-40B4-BE49-F238E27FC236}">
                  <a16:creationId xmlns:a16="http://schemas.microsoft.com/office/drawing/2014/main" id="{98FFE419-8155-415C-B5DD-FC1DCB9B88D4}"/>
                </a:ext>
              </a:extLst>
            </p:cNvPr>
            <p:cNvSpPr txBox="1">
              <a:spLocks noChangeArrowheads="1"/>
            </p:cNvSpPr>
            <p:nvPr/>
          </p:nvSpPr>
          <p:spPr bwMode="auto">
            <a:xfrm rot="16200000">
              <a:off x="6127001" y="5371048"/>
              <a:ext cx="1655678" cy="330716"/>
            </a:xfrm>
            <a:prstGeom prst="rect">
              <a:avLst/>
            </a:prstGeom>
            <a:noFill/>
            <a:ln w="9525">
              <a:noFill/>
              <a:miter lim="800000"/>
              <a:headEnd/>
              <a:tailEnd/>
            </a:ln>
          </p:spPr>
          <p:txBody>
            <a:bodyPr wrap="none">
              <a:spAutoFit/>
            </a:bodyPr>
            <a:lstStyle/>
            <a:p>
              <a:pPr algn="ctr" hangingPunct="0">
                <a:lnSpc>
                  <a:spcPct val="93000"/>
                </a:lnSpc>
                <a:buClr>
                  <a:srgbClr val="000000"/>
                </a:buClr>
                <a:buSzPct val="100000"/>
                <a:buFont typeface="Times New Roman" pitchFamily="18" charset="0"/>
                <a:buNone/>
              </a:pPr>
              <a:r>
                <a:rPr lang="en-US" sz="1400" b="1" dirty="0">
                  <a:solidFill>
                    <a:schemeClr val="accent6">
                      <a:lumMod val="50000"/>
                    </a:schemeClr>
                  </a:solidFill>
                  <a:latin typeface="+mn-lt"/>
                </a:rPr>
                <a:t>Exclude scatter</a:t>
              </a:r>
            </a:p>
          </p:txBody>
        </p:sp>
        <p:sp>
          <p:nvSpPr>
            <p:cNvPr id="40" name="Text Box 44">
              <a:extLst>
                <a:ext uri="{FF2B5EF4-FFF2-40B4-BE49-F238E27FC236}">
                  <a16:creationId xmlns:a16="http://schemas.microsoft.com/office/drawing/2014/main" id="{DD89AA5F-85AC-46D1-989F-2EE6FF6003C0}"/>
                </a:ext>
              </a:extLst>
            </p:cNvPr>
            <p:cNvSpPr txBox="1">
              <a:spLocks noChangeArrowheads="1"/>
            </p:cNvSpPr>
            <p:nvPr/>
          </p:nvSpPr>
          <p:spPr bwMode="auto">
            <a:xfrm>
              <a:off x="7170738" y="585788"/>
              <a:ext cx="351378" cy="349968"/>
            </a:xfrm>
            <a:prstGeom prst="rect">
              <a:avLst/>
            </a:prstGeom>
            <a:noFill/>
            <a:ln w="9525">
              <a:noFill/>
              <a:miter lim="800000"/>
              <a:headEnd/>
              <a:tailEnd/>
            </a:ln>
          </p:spPr>
          <p:txBody>
            <a:bodyPr wrap="none">
              <a:spAutoFit/>
            </a:bodyPr>
            <a:lstStyle/>
            <a:p>
              <a:pPr hangingPunct="0">
                <a:lnSpc>
                  <a:spcPct val="93000"/>
                </a:lnSpc>
                <a:buClr>
                  <a:srgbClr val="000000"/>
                </a:buClr>
                <a:buSzPct val="100000"/>
                <a:buFont typeface="Times New Roman" pitchFamily="18" charset="0"/>
                <a:buNone/>
              </a:pPr>
              <a:r>
                <a:rPr lang="el-GR" b="1">
                  <a:solidFill>
                    <a:schemeClr val="accent6">
                      <a:lumMod val="50000"/>
                    </a:schemeClr>
                  </a:solidFill>
                  <a:latin typeface="+mn-lt"/>
                </a:rPr>
                <a:t>Α</a:t>
              </a:r>
              <a:endParaRPr lang="en-US" b="1">
                <a:solidFill>
                  <a:schemeClr val="accent6">
                    <a:lumMod val="50000"/>
                  </a:schemeClr>
                </a:solidFill>
                <a:latin typeface="+mn-lt"/>
              </a:endParaRPr>
            </a:p>
          </p:txBody>
        </p:sp>
        <p:sp>
          <p:nvSpPr>
            <p:cNvPr id="41" name="Text Box 45">
              <a:extLst>
                <a:ext uri="{FF2B5EF4-FFF2-40B4-BE49-F238E27FC236}">
                  <a16:creationId xmlns:a16="http://schemas.microsoft.com/office/drawing/2014/main" id="{F937C20C-B81D-424B-8B15-E632550ECB95}"/>
                </a:ext>
              </a:extLst>
            </p:cNvPr>
            <p:cNvSpPr txBox="1">
              <a:spLocks noChangeArrowheads="1"/>
            </p:cNvSpPr>
            <p:nvPr/>
          </p:nvSpPr>
          <p:spPr bwMode="auto">
            <a:xfrm>
              <a:off x="8926513" y="585788"/>
              <a:ext cx="351378" cy="349968"/>
            </a:xfrm>
            <a:prstGeom prst="rect">
              <a:avLst/>
            </a:prstGeom>
            <a:noFill/>
            <a:ln w="9525">
              <a:noFill/>
              <a:miter lim="800000"/>
              <a:headEnd/>
              <a:tailEnd/>
            </a:ln>
          </p:spPr>
          <p:txBody>
            <a:bodyPr wrap="none">
              <a:spAutoFit/>
            </a:bodyPr>
            <a:lstStyle/>
            <a:p>
              <a:pPr hangingPunct="0">
                <a:lnSpc>
                  <a:spcPct val="93000"/>
                </a:lnSpc>
                <a:buClr>
                  <a:srgbClr val="000000"/>
                </a:buClr>
                <a:buSzPct val="100000"/>
                <a:buFont typeface="Times New Roman" pitchFamily="18" charset="0"/>
                <a:buNone/>
              </a:pPr>
              <a:r>
                <a:rPr lang="el-GR" b="1">
                  <a:solidFill>
                    <a:schemeClr val="accent6">
                      <a:lumMod val="50000"/>
                    </a:schemeClr>
                  </a:solidFill>
                  <a:latin typeface="+mn-lt"/>
                </a:rPr>
                <a:t>Β</a:t>
              </a:r>
              <a:endParaRPr lang="en-US" b="1">
                <a:solidFill>
                  <a:schemeClr val="accent6">
                    <a:lumMod val="50000"/>
                  </a:schemeClr>
                </a:solidFill>
                <a:latin typeface="+mn-lt"/>
              </a:endParaRPr>
            </a:p>
          </p:txBody>
        </p:sp>
        <p:sp>
          <p:nvSpPr>
            <p:cNvPr id="42" name="Text Box 46">
              <a:extLst>
                <a:ext uri="{FF2B5EF4-FFF2-40B4-BE49-F238E27FC236}">
                  <a16:creationId xmlns:a16="http://schemas.microsoft.com/office/drawing/2014/main" id="{BD05107B-E06B-4F53-9351-E53A2BD9869E}"/>
                </a:ext>
              </a:extLst>
            </p:cNvPr>
            <p:cNvSpPr txBox="1">
              <a:spLocks noChangeArrowheads="1"/>
            </p:cNvSpPr>
            <p:nvPr/>
          </p:nvSpPr>
          <p:spPr bwMode="auto">
            <a:xfrm>
              <a:off x="10683875" y="585788"/>
              <a:ext cx="324128" cy="349968"/>
            </a:xfrm>
            <a:prstGeom prst="rect">
              <a:avLst/>
            </a:prstGeom>
            <a:noFill/>
            <a:ln w="9525">
              <a:noFill/>
              <a:miter lim="800000"/>
              <a:headEnd/>
              <a:tailEnd/>
            </a:ln>
          </p:spPr>
          <p:txBody>
            <a:bodyPr wrap="none">
              <a:spAutoFit/>
            </a:bodyPr>
            <a:lstStyle/>
            <a:p>
              <a:pPr hangingPunct="0">
                <a:lnSpc>
                  <a:spcPct val="93000"/>
                </a:lnSpc>
                <a:buClr>
                  <a:srgbClr val="000000"/>
                </a:buClr>
                <a:buSzPct val="100000"/>
                <a:buFont typeface="Times New Roman" pitchFamily="18" charset="0"/>
                <a:buNone/>
              </a:pPr>
              <a:r>
                <a:rPr lang="el-GR" b="1">
                  <a:solidFill>
                    <a:schemeClr val="accent6">
                      <a:lumMod val="50000"/>
                    </a:schemeClr>
                  </a:solidFill>
                  <a:latin typeface="+mn-lt"/>
                </a:rPr>
                <a:t>Γ</a:t>
              </a:r>
              <a:endParaRPr lang="en-US" b="1">
                <a:solidFill>
                  <a:schemeClr val="accent6">
                    <a:lumMod val="50000"/>
                  </a:schemeClr>
                </a:solidFill>
                <a:latin typeface="+mn-lt"/>
              </a:endParaRPr>
            </a:p>
          </p:txBody>
        </p:sp>
        <p:sp>
          <p:nvSpPr>
            <p:cNvPr id="43" name="Text Box 47">
              <a:extLst>
                <a:ext uri="{FF2B5EF4-FFF2-40B4-BE49-F238E27FC236}">
                  <a16:creationId xmlns:a16="http://schemas.microsoft.com/office/drawing/2014/main" id="{B915B29D-B9C9-4630-8043-ACBC454F7237}"/>
                </a:ext>
              </a:extLst>
            </p:cNvPr>
            <p:cNvSpPr txBox="1">
              <a:spLocks noChangeArrowheads="1"/>
            </p:cNvSpPr>
            <p:nvPr/>
          </p:nvSpPr>
          <p:spPr bwMode="auto">
            <a:xfrm>
              <a:off x="7170738" y="2557463"/>
              <a:ext cx="351378" cy="349968"/>
            </a:xfrm>
            <a:prstGeom prst="rect">
              <a:avLst/>
            </a:prstGeom>
            <a:noFill/>
            <a:ln w="9525">
              <a:noFill/>
              <a:miter lim="800000"/>
              <a:headEnd/>
              <a:tailEnd/>
            </a:ln>
          </p:spPr>
          <p:txBody>
            <a:bodyPr wrap="none">
              <a:spAutoFit/>
            </a:bodyPr>
            <a:lstStyle/>
            <a:p>
              <a:pPr hangingPunct="0">
                <a:lnSpc>
                  <a:spcPct val="93000"/>
                </a:lnSpc>
                <a:buClr>
                  <a:srgbClr val="000000"/>
                </a:buClr>
                <a:buSzPct val="100000"/>
                <a:buFont typeface="Times New Roman" pitchFamily="18" charset="0"/>
                <a:buNone/>
              </a:pPr>
              <a:r>
                <a:rPr lang="el-GR" b="1">
                  <a:solidFill>
                    <a:schemeClr val="accent6">
                      <a:lumMod val="50000"/>
                    </a:schemeClr>
                  </a:solidFill>
                  <a:latin typeface="+mn-lt"/>
                </a:rPr>
                <a:t>Δ</a:t>
              </a:r>
              <a:endParaRPr lang="en-US" b="1">
                <a:solidFill>
                  <a:schemeClr val="accent6">
                    <a:lumMod val="50000"/>
                  </a:schemeClr>
                </a:solidFill>
                <a:latin typeface="+mn-lt"/>
              </a:endParaRPr>
            </a:p>
          </p:txBody>
        </p:sp>
        <p:sp>
          <p:nvSpPr>
            <p:cNvPr id="44" name="Text Box 48">
              <a:extLst>
                <a:ext uri="{FF2B5EF4-FFF2-40B4-BE49-F238E27FC236}">
                  <a16:creationId xmlns:a16="http://schemas.microsoft.com/office/drawing/2014/main" id="{EC9A1C2C-1392-46FA-82AF-AD23DC2DC00C}"/>
                </a:ext>
              </a:extLst>
            </p:cNvPr>
            <p:cNvSpPr txBox="1">
              <a:spLocks noChangeArrowheads="1"/>
            </p:cNvSpPr>
            <p:nvPr/>
          </p:nvSpPr>
          <p:spPr bwMode="auto">
            <a:xfrm>
              <a:off x="8932863" y="2557463"/>
              <a:ext cx="338554" cy="349968"/>
            </a:xfrm>
            <a:prstGeom prst="rect">
              <a:avLst/>
            </a:prstGeom>
            <a:noFill/>
            <a:ln w="9525">
              <a:noFill/>
              <a:miter lim="800000"/>
              <a:headEnd/>
              <a:tailEnd/>
            </a:ln>
          </p:spPr>
          <p:txBody>
            <a:bodyPr wrap="none">
              <a:spAutoFit/>
            </a:bodyPr>
            <a:lstStyle/>
            <a:p>
              <a:pPr hangingPunct="0">
                <a:lnSpc>
                  <a:spcPct val="93000"/>
                </a:lnSpc>
                <a:buClr>
                  <a:srgbClr val="000000"/>
                </a:buClr>
                <a:buSzPct val="100000"/>
                <a:buFont typeface="Times New Roman" pitchFamily="18" charset="0"/>
                <a:buNone/>
              </a:pPr>
              <a:r>
                <a:rPr lang="el-GR" b="1">
                  <a:solidFill>
                    <a:schemeClr val="accent6">
                      <a:lumMod val="50000"/>
                    </a:schemeClr>
                  </a:solidFill>
                  <a:latin typeface="+mn-lt"/>
                </a:rPr>
                <a:t>Ε</a:t>
              </a:r>
              <a:endParaRPr lang="en-US" b="1">
                <a:solidFill>
                  <a:schemeClr val="accent6">
                    <a:lumMod val="50000"/>
                  </a:schemeClr>
                </a:solidFill>
                <a:latin typeface="+mn-lt"/>
              </a:endParaRPr>
            </a:p>
          </p:txBody>
        </p:sp>
        <p:sp>
          <p:nvSpPr>
            <p:cNvPr id="45" name="Text Box 49">
              <a:extLst>
                <a:ext uri="{FF2B5EF4-FFF2-40B4-BE49-F238E27FC236}">
                  <a16:creationId xmlns:a16="http://schemas.microsoft.com/office/drawing/2014/main" id="{F1DB6E6F-899D-4370-BE1B-9B7D08C84D7D}"/>
                </a:ext>
              </a:extLst>
            </p:cNvPr>
            <p:cNvSpPr txBox="1">
              <a:spLocks noChangeArrowheads="1"/>
            </p:cNvSpPr>
            <p:nvPr/>
          </p:nvSpPr>
          <p:spPr bwMode="auto">
            <a:xfrm>
              <a:off x="10696575" y="2557463"/>
              <a:ext cx="463588" cy="349968"/>
            </a:xfrm>
            <a:prstGeom prst="rect">
              <a:avLst/>
            </a:prstGeom>
            <a:noFill/>
            <a:ln w="9525">
              <a:noFill/>
              <a:miter lim="800000"/>
              <a:headEnd/>
              <a:tailEnd/>
            </a:ln>
          </p:spPr>
          <p:txBody>
            <a:bodyPr wrap="none">
              <a:spAutoFit/>
            </a:bodyPr>
            <a:lstStyle/>
            <a:p>
              <a:pPr hangingPunct="0">
                <a:lnSpc>
                  <a:spcPct val="93000"/>
                </a:lnSpc>
                <a:buClr>
                  <a:srgbClr val="000000"/>
                </a:buClr>
                <a:buSzPct val="100000"/>
                <a:buFont typeface="Times New Roman" pitchFamily="18" charset="0"/>
                <a:buNone/>
              </a:pPr>
              <a:r>
                <a:rPr lang="el-GR" b="1">
                  <a:solidFill>
                    <a:schemeClr val="accent6">
                      <a:lumMod val="50000"/>
                    </a:schemeClr>
                  </a:solidFill>
                  <a:latin typeface="+mn-lt"/>
                </a:rPr>
                <a:t>ΣΤ</a:t>
              </a:r>
              <a:endParaRPr lang="en-US" b="1">
                <a:solidFill>
                  <a:schemeClr val="accent6">
                    <a:lumMod val="50000"/>
                  </a:schemeClr>
                </a:solidFill>
                <a:latin typeface="+mn-lt"/>
              </a:endParaRPr>
            </a:p>
          </p:txBody>
        </p:sp>
        <p:sp>
          <p:nvSpPr>
            <p:cNvPr id="46" name="Text Box 50">
              <a:extLst>
                <a:ext uri="{FF2B5EF4-FFF2-40B4-BE49-F238E27FC236}">
                  <a16:creationId xmlns:a16="http://schemas.microsoft.com/office/drawing/2014/main" id="{9B65DAA2-C9EC-4655-80D2-242BC32682B9}"/>
                </a:ext>
              </a:extLst>
            </p:cNvPr>
            <p:cNvSpPr txBox="1">
              <a:spLocks noChangeArrowheads="1"/>
            </p:cNvSpPr>
            <p:nvPr/>
          </p:nvSpPr>
          <p:spPr bwMode="auto">
            <a:xfrm>
              <a:off x="7164388" y="4572000"/>
              <a:ext cx="325730" cy="349968"/>
            </a:xfrm>
            <a:prstGeom prst="rect">
              <a:avLst/>
            </a:prstGeom>
            <a:noFill/>
            <a:ln w="9525">
              <a:noFill/>
              <a:miter lim="800000"/>
              <a:headEnd/>
              <a:tailEnd/>
            </a:ln>
          </p:spPr>
          <p:txBody>
            <a:bodyPr wrap="none">
              <a:spAutoFit/>
            </a:bodyPr>
            <a:lstStyle/>
            <a:p>
              <a:pPr hangingPunct="0">
                <a:lnSpc>
                  <a:spcPct val="93000"/>
                </a:lnSpc>
                <a:buClr>
                  <a:srgbClr val="000000"/>
                </a:buClr>
                <a:buSzPct val="100000"/>
                <a:buFont typeface="Times New Roman" pitchFamily="18" charset="0"/>
                <a:buNone/>
              </a:pPr>
              <a:r>
                <a:rPr lang="el-GR" b="1">
                  <a:solidFill>
                    <a:schemeClr val="accent6">
                      <a:lumMod val="50000"/>
                    </a:schemeClr>
                  </a:solidFill>
                  <a:latin typeface="+mn-lt"/>
                </a:rPr>
                <a:t>Ζ</a:t>
              </a:r>
              <a:endParaRPr lang="en-US" b="1">
                <a:solidFill>
                  <a:schemeClr val="accent6">
                    <a:lumMod val="50000"/>
                  </a:schemeClr>
                </a:solidFill>
                <a:latin typeface="+mn-lt"/>
              </a:endParaRPr>
            </a:p>
          </p:txBody>
        </p:sp>
        <p:sp>
          <p:nvSpPr>
            <p:cNvPr id="47" name="Text Box 51">
              <a:extLst>
                <a:ext uri="{FF2B5EF4-FFF2-40B4-BE49-F238E27FC236}">
                  <a16:creationId xmlns:a16="http://schemas.microsoft.com/office/drawing/2014/main" id="{ECF65840-0C4E-4B99-BBB7-405A018C2CC6}"/>
                </a:ext>
              </a:extLst>
            </p:cNvPr>
            <p:cNvSpPr txBox="1">
              <a:spLocks noChangeArrowheads="1"/>
            </p:cNvSpPr>
            <p:nvPr/>
          </p:nvSpPr>
          <p:spPr bwMode="auto">
            <a:xfrm>
              <a:off x="8926513" y="4572000"/>
              <a:ext cx="351378" cy="349968"/>
            </a:xfrm>
            <a:prstGeom prst="rect">
              <a:avLst/>
            </a:prstGeom>
            <a:noFill/>
            <a:ln w="9525">
              <a:noFill/>
              <a:miter lim="800000"/>
              <a:headEnd/>
              <a:tailEnd/>
            </a:ln>
          </p:spPr>
          <p:txBody>
            <a:bodyPr wrap="none">
              <a:spAutoFit/>
            </a:bodyPr>
            <a:lstStyle/>
            <a:p>
              <a:pPr hangingPunct="0">
                <a:lnSpc>
                  <a:spcPct val="93000"/>
                </a:lnSpc>
                <a:buClr>
                  <a:srgbClr val="000000"/>
                </a:buClr>
                <a:buSzPct val="100000"/>
                <a:buFont typeface="Times New Roman" pitchFamily="18" charset="0"/>
                <a:buNone/>
              </a:pPr>
              <a:r>
                <a:rPr lang="el-GR" b="1">
                  <a:solidFill>
                    <a:schemeClr val="accent6">
                      <a:lumMod val="50000"/>
                    </a:schemeClr>
                  </a:solidFill>
                  <a:latin typeface="+mn-lt"/>
                </a:rPr>
                <a:t>Η</a:t>
              </a:r>
              <a:endParaRPr lang="en-US" b="1">
                <a:solidFill>
                  <a:schemeClr val="accent6">
                    <a:lumMod val="50000"/>
                  </a:schemeClr>
                </a:solidFill>
                <a:latin typeface="+mn-lt"/>
              </a:endParaRPr>
            </a:p>
          </p:txBody>
        </p:sp>
        <p:sp>
          <p:nvSpPr>
            <p:cNvPr id="48" name="Text Box 52">
              <a:extLst>
                <a:ext uri="{FF2B5EF4-FFF2-40B4-BE49-F238E27FC236}">
                  <a16:creationId xmlns:a16="http://schemas.microsoft.com/office/drawing/2014/main" id="{CE577B82-8C0A-4C20-B9CB-EA79115D1DD5}"/>
                </a:ext>
              </a:extLst>
            </p:cNvPr>
            <p:cNvSpPr txBox="1">
              <a:spLocks noChangeArrowheads="1"/>
            </p:cNvSpPr>
            <p:nvPr/>
          </p:nvSpPr>
          <p:spPr bwMode="auto">
            <a:xfrm>
              <a:off x="10734675" y="4572000"/>
              <a:ext cx="364202" cy="349968"/>
            </a:xfrm>
            <a:prstGeom prst="rect">
              <a:avLst/>
            </a:prstGeom>
            <a:noFill/>
            <a:ln w="9525">
              <a:noFill/>
              <a:miter lim="800000"/>
              <a:headEnd/>
              <a:tailEnd/>
            </a:ln>
          </p:spPr>
          <p:txBody>
            <a:bodyPr wrap="none">
              <a:spAutoFit/>
            </a:bodyPr>
            <a:lstStyle/>
            <a:p>
              <a:pPr hangingPunct="0">
                <a:lnSpc>
                  <a:spcPct val="93000"/>
                </a:lnSpc>
                <a:buClr>
                  <a:srgbClr val="000000"/>
                </a:buClr>
                <a:buSzPct val="100000"/>
                <a:buFont typeface="Times New Roman" pitchFamily="18" charset="0"/>
                <a:buNone/>
              </a:pPr>
              <a:r>
                <a:rPr lang="el-GR" b="1">
                  <a:solidFill>
                    <a:schemeClr val="accent6">
                      <a:lumMod val="50000"/>
                    </a:schemeClr>
                  </a:solidFill>
                  <a:latin typeface="+mn-lt"/>
                </a:rPr>
                <a:t>Θ</a:t>
              </a:r>
              <a:endParaRPr lang="en-US" b="1">
                <a:solidFill>
                  <a:schemeClr val="accent6">
                    <a:lumMod val="50000"/>
                  </a:schemeClr>
                </a:solidFill>
                <a:latin typeface="+mn-lt"/>
              </a:endParaRPr>
            </a:p>
          </p:txBody>
        </p:sp>
      </p:grpSp>
      <p:pic>
        <p:nvPicPr>
          <p:cNvPr id="49" name="Picture 2">
            <a:extLst>
              <a:ext uri="{FF2B5EF4-FFF2-40B4-BE49-F238E27FC236}">
                <a16:creationId xmlns:a16="http://schemas.microsoft.com/office/drawing/2014/main" id="{C00E5329-5F0D-4939-88FF-EBFD94AE82EE}"/>
              </a:ext>
            </a:extLst>
          </p:cNvPr>
          <p:cNvPicPr>
            <a:picLocks noChangeAspect="1" noChangeArrowheads="1"/>
          </p:cNvPicPr>
          <p:nvPr/>
        </p:nvPicPr>
        <p:blipFill>
          <a:blip r:embed="rId11" cstate="print"/>
          <a:srcRect/>
          <a:stretch>
            <a:fillRect/>
          </a:stretch>
        </p:blipFill>
        <p:spPr bwMode="auto">
          <a:xfrm>
            <a:off x="4498900" y="1662245"/>
            <a:ext cx="4106612" cy="5020930"/>
          </a:xfrm>
          <a:prstGeom prst="rect">
            <a:avLst/>
          </a:prstGeom>
          <a:noFill/>
          <a:ln w="9525">
            <a:noFill/>
            <a:miter lim="800000"/>
            <a:headEnd/>
            <a:tailEnd/>
          </a:ln>
        </p:spPr>
      </p:pic>
    </p:spTree>
    <p:extLst>
      <p:ext uri="{BB962C8B-B14F-4D97-AF65-F5344CB8AC3E}">
        <p14:creationId xmlns:p14="http://schemas.microsoft.com/office/powerpoint/2010/main" val="355816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dissolve">
                                      <p:cBhvr>
                                        <p:cTn id="7" dur="500"/>
                                        <p:tgtEl>
                                          <p:spTgt spid="2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3">
                                            <p:txEl>
                                              <p:pRg st="4" end="4"/>
                                            </p:txEl>
                                          </p:spTgt>
                                        </p:tgtEl>
                                        <p:attrNameLst>
                                          <p:attrName>style.visibility</p:attrName>
                                        </p:attrNameLst>
                                      </p:cBhvr>
                                      <p:to>
                                        <p:strVal val="visible"/>
                                      </p:to>
                                    </p:set>
                                    <p:animEffect transition="in" filter="dissolve">
                                      <p:cBhvr>
                                        <p:cTn id="15" dur="500"/>
                                        <p:tgtEl>
                                          <p:spTgt spid="23">
                                            <p:txEl>
                                              <p:pRg st="4" end="4"/>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dissolve">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CT Imaging</a:t>
            </a:r>
          </a:p>
        </p:txBody>
      </p:sp>
      <p:sp>
        <p:nvSpPr>
          <p:cNvPr id="8" name="CustomShape 2">
            <a:extLst>
              <a:ext uri="{FF2B5EF4-FFF2-40B4-BE49-F238E27FC236}">
                <a16:creationId xmlns:a16="http://schemas.microsoft.com/office/drawing/2014/main" id="{5739619A-DEB8-491C-82A4-DDBE7CC6FFCD}"/>
              </a:ext>
            </a:extLst>
          </p:cNvPr>
          <p:cNvSpPr/>
          <p:nvPr/>
        </p:nvSpPr>
        <p:spPr>
          <a:xfrm>
            <a:off x="283256" y="1628801"/>
            <a:ext cx="8640848" cy="13681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hangingPunct="0">
              <a:lnSpc>
                <a:spcPct val="93000"/>
              </a:lnSpc>
              <a:buClr>
                <a:srgbClr val="000000"/>
              </a:buClr>
              <a:buSzPct val="100000"/>
            </a:pPr>
            <a:r>
              <a:rPr lang="en-US" b="1" dirty="0"/>
              <a:t>CT scans </a:t>
            </a:r>
            <a:r>
              <a:rPr lang="en-US" b="1" dirty="0">
                <a:sym typeface="Wingdings" panose="05000000000000000000" pitchFamily="2" charset="2"/>
              </a:rPr>
              <a:t></a:t>
            </a:r>
            <a:r>
              <a:rPr lang="en-US" b="1" dirty="0"/>
              <a:t> X-ray beam irradiating the patient</a:t>
            </a:r>
          </a:p>
          <a:p>
            <a:pPr hangingPunct="0">
              <a:lnSpc>
                <a:spcPct val="93000"/>
              </a:lnSpc>
              <a:buClr>
                <a:srgbClr val="000000"/>
              </a:buClr>
              <a:buSzPct val="100000"/>
            </a:pPr>
            <a:endParaRPr lang="en-US" b="1" dirty="0"/>
          </a:p>
          <a:p>
            <a:pPr hangingPunct="0">
              <a:lnSpc>
                <a:spcPct val="93000"/>
              </a:lnSpc>
              <a:buClr>
                <a:srgbClr val="000000"/>
              </a:buClr>
              <a:buSzPct val="100000"/>
            </a:pPr>
            <a:r>
              <a:rPr lang="en-US" b="1" dirty="0"/>
              <a:t>Complete rotation of the source around the patient.</a:t>
            </a:r>
          </a:p>
          <a:p>
            <a:pPr hangingPunct="0">
              <a:lnSpc>
                <a:spcPct val="93000"/>
              </a:lnSpc>
              <a:buClr>
                <a:srgbClr val="000000"/>
              </a:buClr>
              <a:buSzPct val="100000"/>
            </a:pPr>
            <a:endParaRPr lang="en-US" b="1" dirty="0"/>
          </a:p>
          <a:p>
            <a:pPr hangingPunct="0">
              <a:lnSpc>
                <a:spcPct val="93000"/>
              </a:lnSpc>
              <a:buClr>
                <a:srgbClr val="000000"/>
              </a:buClr>
              <a:buSzPct val="100000"/>
            </a:pPr>
            <a:endParaRPr lang="en-US" b="1" dirty="0"/>
          </a:p>
        </p:txBody>
      </p:sp>
      <p:pic>
        <p:nvPicPr>
          <p:cNvPr id="36" name="Picture 1">
            <a:extLst>
              <a:ext uri="{FF2B5EF4-FFF2-40B4-BE49-F238E27FC236}">
                <a16:creationId xmlns:a16="http://schemas.microsoft.com/office/drawing/2014/main" id="{3D1A203B-1C6F-4C11-B630-7EAC70BFF575}"/>
              </a:ext>
            </a:extLst>
          </p:cNvPr>
          <p:cNvPicPr>
            <a:picLocks noChangeAspect="1"/>
          </p:cNvPicPr>
          <p:nvPr/>
        </p:nvPicPr>
        <p:blipFill>
          <a:blip r:embed="rId2"/>
          <a:stretch>
            <a:fillRect/>
          </a:stretch>
        </p:blipFill>
        <p:spPr>
          <a:xfrm>
            <a:off x="895019" y="2708920"/>
            <a:ext cx="3305175" cy="4010025"/>
          </a:xfrm>
          <a:prstGeom prst="rect">
            <a:avLst/>
          </a:prstGeom>
        </p:spPr>
      </p:pic>
      <p:pic>
        <p:nvPicPr>
          <p:cNvPr id="37" name="Picture 7">
            <a:extLst>
              <a:ext uri="{FF2B5EF4-FFF2-40B4-BE49-F238E27FC236}">
                <a16:creationId xmlns:a16="http://schemas.microsoft.com/office/drawing/2014/main" id="{91A124C8-83FF-4220-B024-25E426C30751}"/>
              </a:ext>
            </a:extLst>
          </p:cNvPr>
          <p:cNvPicPr>
            <a:picLocks noChangeAspect="1"/>
          </p:cNvPicPr>
          <p:nvPr/>
        </p:nvPicPr>
        <p:blipFill>
          <a:blip r:embed="rId3"/>
          <a:stretch>
            <a:fillRect/>
          </a:stretch>
        </p:blipFill>
        <p:spPr>
          <a:xfrm>
            <a:off x="6012160" y="3296193"/>
            <a:ext cx="2265214" cy="2835478"/>
          </a:xfrm>
          <a:prstGeom prst="rect">
            <a:avLst/>
          </a:prstGeom>
        </p:spPr>
      </p:pic>
      <p:sp>
        <p:nvSpPr>
          <p:cNvPr id="38" name="Right Arrow 8">
            <a:extLst>
              <a:ext uri="{FF2B5EF4-FFF2-40B4-BE49-F238E27FC236}">
                <a16:creationId xmlns:a16="http://schemas.microsoft.com/office/drawing/2014/main" id="{ECCC452B-E1A8-4483-BB51-A71BF9174310}"/>
              </a:ext>
            </a:extLst>
          </p:cNvPr>
          <p:cNvSpPr/>
          <p:nvPr/>
        </p:nvSpPr>
        <p:spPr>
          <a:xfrm>
            <a:off x="4483653" y="4365104"/>
            <a:ext cx="1240475" cy="716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20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Applications (II)</a:t>
            </a:r>
          </a:p>
        </p:txBody>
      </p:sp>
      <p:sp>
        <p:nvSpPr>
          <p:cNvPr id="50" name="Rectangle 5">
            <a:extLst>
              <a:ext uri="{FF2B5EF4-FFF2-40B4-BE49-F238E27FC236}">
                <a16:creationId xmlns:a16="http://schemas.microsoft.com/office/drawing/2014/main" id="{44E23D48-4D17-4669-9B2F-9DCEC3012AE1}"/>
              </a:ext>
            </a:extLst>
          </p:cNvPr>
          <p:cNvSpPr>
            <a:spLocks noChangeArrowheads="1"/>
          </p:cNvSpPr>
          <p:nvPr/>
        </p:nvSpPr>
        <p:spPr bwMode="auto">
          <a:xfrm>
            <a:off x="539552" y="1865563"/>
            <a:ext cx="3384376" cy="3240887"/>
          </a:xfrm>
          <a:prstGeom prst="rect">
            <a:avLst/>
          </a:prstGeom>
          <a:noFill/>
          <a:ln w="9525">
            <a:noFill/>
            <a:miter lim="800000"/>
            <a:headEnd/>
            <a:tailEnd/>
          </a:ln>
        </p:spPr>
        <p:txBody>
          <a:bodyPr wrap="square">
            <a:spAutoFit/>
          </a:bodyPr>
          <a:lstStyle/>
          <a:p>
            <a:pPr marL="282575" lvl="1" indent="-342900" hangingPunct="0">
              <a:lnSpc>
                <a:spcPct val="93000"/>
              </a:lnSpc>
              <a:buClr>
                <a:srgbClr val="FF0000"/>
              </a:buClr>
              <a:buSzPct val="100000"/>
              <a:buFont typeface="Wingdings" pitchFamily="2" charset="2"/>
              <a:buChar char="Ø"/>
            </a:pPr>
            <a:r>
              <a:rPr lang="en-US" sz="2000" dirty="0">
                <a:latin typeface="+mn-lt"/>
                <a:cs typeface="Times New Roman" pitchFamily="18" charset="0"/>
              </a:rPr>
              <a:t> </a:t>
            </a:r>
            <a:r>
              <a:rPr lang="en-US" sz="2000" dirty="0">
                <a:cs typeface="Times New Roman" pitchFamily="18" charset="0"/>
              </a:rPr>
              <a:t>Optimize imaging protocols to achieve best imaging performance</a:t>
            </a:r>
          </a:p>
          <a:p>
            <a:pPr marL="282575" lvl="1" indent="-342900" hangingPunct="0">
              <a:lnSpc>
                <a:spcPct val="93000"/>
              </a:lnSpc>
              <a:buClr>
                <a:srgbClr val="FF0000"/>
              </a:buClr>
              <a:buSzPct val="100000"/>
              <a:buFont typeface="Wingdings" pitchFamily="2" charset="2"/>
              <a:buChar char="Ø"/>
            </a:pPr>
            <a:endParaRPr lang="en-US" sz="2000" dirty="0">
              <a:cs typeface="Times New Roman" pitchFamily="18" charset="0"/>
            </a:endParaRPr>
          </a:p>
          <a:p>
            <a:pPr marL="282575" lvl="1" indent="-342900" hangingPunct="0">
              <a:lnSpc>
                <a:spcPct val="93000"/>
              </a:lnSpc>
              <a:buClr>
                <a:srgbClr val="FF0000"/>
              </a:buClr>
              <a:buSzPct val="100000"/>
              <a:buFont typeface="Wingdings" pitchFamily="2" charset="2"/>
              <a:buChar char="Ø"/>
            </a:pPr>
            <a:r>
              <a:rPr lang="en-US" sz="2000" dirty="0">
                <a:cs typeface="Times New Roman" pitchFamily="18" charset="0"/>
              </a:rPr>
              <a:t> Optimization of medical imaging protocols to reduce the absorbed dose in patients and incorporate their personalized characteristics</a:t>
            </a:r>
            <a:endParaRPr lang="el-GR" sz="2000" dirty="0">
              <a:cs typeface="Times New Roman" pitchFamily="18" charset="0"/>
            </a:endParaRPr>
          </a:p>
        </p:txBody>
      </p:sp>
      <p:pic>
        <p:nvPicPr>
          <p:cNvPr id="51" name="Picture 3">
            <a:extLst>
              <a:ext uri="{FF2B5EF4-FFF2-40B4-BE49-F238E27FC236}">
                <a16:creationId xmlns:a16="http://schemas.microsoft.com/office/drawing/2014/main" id="{AB7FEA16-120D-4811-96FA-9D8F3C98B3F0}"/>
              </a:ext>
            </a:extLst>
          </p:cNvPr>
          <p:cNvPicPr>
            <a:picLocks noChangeAspect="1" noChangeArrowheads="1"/>
          </p:cNvPicPr>
          <p:nvPr/>
        </p:nvPicPr>
        <p:blipFill>
          <a:blip r:embed="rId2" cstate="print"/>
          <a:srcRect/>
          <a:stretch>
            <a:fillRect/>
          </a:stretch>
        </p:blipFill>
        <p:spPr bwMode="auto">
          <a:xfrm>
            <a:off x="4251410" y="1700808"/>
            <a:ext cx="4426139" cy="2851123"/>
          </a:xfrm>
          <a:prstGeom prst="rect">
            <a:avLst/>
          </a:prstGeom>
          <a:noFill/>
          <a:ln w="9525">
            <a:noFill/>
            <a:miter lim="800000"/>
            <a:headEnd/>
            <a:tailEnd/>
          </a:ln>
        </p:spPr>
      </p:pic>
      <p:pic>
        <p:nvPicPr>
          <p:cNvPr id="52" name="Picture 4">
            <a:extLst>
              <a:ext uri="{FF2B5EF4-FFF2-40B4-BE49-F238E27FC236}">
                <a16:creationId xmlns:a16="http://schemas.microsoft.com/office/drawing/2014/main" id="{D94214B6-F5CA-4DBA-A753-949BD53BCE84}"/>
              </a:ext>
            </a:extLst>
          </p:cNvPr>
          <p:cNvPicPr>
            <a:picLocks noChangeAspect="1" noChangeArrowheads="1"/>
          </p:cNvPicPr>
          <p:nvPr/>
        </p:nvPicPr>
        <p:blipFill>
          <a:blip r:embed="rId3" cstate="print"/>
          <a:srcRect/>
          <a:stretch>
            <a:fillRect/>
          </a:stretch>
        </p:blipFill>
        <p:spPr bwMode="auto">
          <a:xfrm>
            <a:off x="4251410" y="4653136"/>
            <a:ext cx="4435390" cy="2153707"/>
          </a:xfrm>
          <a:prstGeom prst="rect">
            <a:avLst/>
          </a:prstGeom>
          <a:noFill/>
          <a:ln w="9525">
            <a:noFill/>
            <a:miter lim="800000"/>
            <a:headEnd/>
            <a:tailEnd/>
          </a:ln>
        </p:spPr>
      </p:pic>
      <p:pic>
        <p:nvPicPr>
          <p:cNvPr id="53" name="Picture 3" descr="C:\Users\vivi\Desktop\0_4__0_5_sim.jpg">
            <a:extLst>
              <a:ext uri="{FF2B5EF4-FFF2-40B4-BE49-F238E27FC236}">
                <a16:creationId xmlns:a16="http://schemas.microsoft.com/office/drawing/2014/main" id="{4682EB46-0260-4DB7-81D6-F14E4BE4C6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2271" y="1700808"/>
            <a:ext cx="1404416" cy="14044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C:\Users\vivi\Desktop\0_0__1_0.jpg">
            <a:extLst>
              <a:ext uri="{FF2B5EF4-FFF2-40B4-BE49-F238E27FC236}">
                <a16:creationId xmlns:a16="http://schemas.microsoft.com/office/drawing/2014/main" id="{31045065-AC76-40EC-BBBC-FF5CF54637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2271" y="4984490"/>
            <a:ext cx="1404416" cy="14044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7" descr="C:\Users\vivi\Desktop\time_0_4__0_5.jpg">
            <a:extLst>
              <a:ext uri="{FF2B5EF4-FFF2-40B4-BE49-F238E27FC236}">
                <a16:creationId xmlns:a16="http://schemas.microsoft.com/office/drawing/2014/main" id="{1B26429F-D7BF-4959-983A-AA78A3CB36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2271" y="3342649"/>
            <a:ext cx="1404416" cy="140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90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dissolve">
                                      <p:cBhvr>
                                        <p:cTn id="7" dur="500"/>
                                        <p:tgtEl>
                                          <p:spTgt spid="5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dissolve">
                                      <p:cBhvr>
                                        <p:cTn id="10" dur="500"/>
                                        <p:tgtEl>
                                          <p:spTgt spid="51"/>
                                        </p:tgtEl>
                                      </p:cBhvr>
                                    </p:animEffect>
                                  </p:childTnLst>
                                </p:cTn>
                              </p:par>
                              <p:par>
                                <p:cTn id="11" presetID="9"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dissolve">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51"/>
                                        </p:tgtEl>
                                      </p:cBhvr>
                                    </p:animEffect>
                                    <p:set>
                                      <p:cBhvr>
                                        <p:cTn id="18" dur="1" fill="hold">
                                          <p:stCondLst>
                                            <p:cond delay="499"/>
                                          </p:stCondLst>
                                        </p:cTn>
                                        <p:tgtEl>
                                          <p:spTgt spid="51"/>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52"/>
                                        </p:tgtEl>
                                      </p:cBhvr>
                                    </p:animEffect>
                                    <p:set>
                                      <p:cBhvr>
                                        <p:cTn id="21" dur="1" fill="hold">
                                          <p:stCondLst>
                                            <p:cond delay="499"/>
                                          </p:stCondLst>
                                        </p:cTn>
                                        <p:tgtEl>
                                          <p:spTgt spid="52"/>
                                        </p:tgtEl>
                                        <p:attrNameLst>
                                          <p:attrName>style.visibility</p:attrName>
                                        </p:attrNameLst>
                                      </p:cBhvr>
                                      <p:to>
                                        <p:strVal val="hidden"/>
                                      </p:to>
                                    </p:set>
                                  </p:childTnLst>
                                </p:cTn>
                              </p:par>
                              <p:par>
                                <p:cTn id="22" presetID="9" presetClass="entr" presetSubtype="0" fill="hold" nodeType="withEffect">
                                  <p:stCondLst>
                                    <p:cond delay="0"/>
                                  </p:stCondLst>
                                  <p:childTnLst>
                                    <p:set>
                                      <p:cBhvr>
                                        <p:cTn id="23" dur="1" fill="hold">
                                          <p:stCondLst>
                                            <p:cond delay="0"/>
                                          </p:stCondLst>
                                        </p:cTn>
                                        <p:tgtEl>
                                          <p:spTgt spid="50">
                                            <p:txEl>
                                              <p:pRg st="2" end="2"/>
                                            </p:txEl>
                                          </p:spTgt>
                                        </p:tgtEl>
                                        <p:attrNameLst>
                                          <p:attrName>style.visibility</p:attrName>
                                        </p:attrNameLst>
                                      </p:cBhvr>
                                      <p:to>
                                        <p:strVal val="visible"/>
                                      </p:to>
                                    </p:set>
                                    <p:animEffect transition="in" filter="dissolve">
                                      <p:cBhvr>
                                        <p:cTn id="24" dur="500"/>
                                        <p:tgtEl>
                                          <p:spTgt spid="50">
                                            <p:txEl>
                                              <p:pRg st="2" end="2"/>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dissolve">
                                      <p:cBhvr>
                                        <p:cTn id="27" dur="500"/>
                                        <p:tgtEl>
                                          <p:spTgt spid="53"/>
                                        </p:tgtEl>
                                      </p:cBhvr>
                                    </p:animEffect>
                                  </p:childTnLst>
                                </p:cTn>
                              </p:par>
                              <p:par>
                                <p:cTn id="28" presetID="9"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dissolve">
                                      <p:cBhvr>
                                        <p:cTn id="30" dur="500"/>
                                        <p:tgtEl>
                                          <p:spTgt spid="55"/>
                                        </p:tgtEl>
                                      </p:cBhvr>
                                    </p:animEffect>
                                  </p:childTnLst>
                                </p:cTn>
                              </p:par>
                              <p:par>
                                <p:cTn id="31" presetID="9"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dissolve">
                                      <p:cBhvr>
                                        <p:cTn id="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Applications (III)</a:t>
            </a:r>
          </a:p>
        </p:txBody>
      </p:sp>
      <p:sp>
        <p:nvSpPr>
          <p:cNvPr id="13" name="Rectangle 5">
            <a:extLst>
              <a:ext uri="{FF2B5EF4-FFF2-40B4-BE49-F238E27FC236}">
                <a16:creationId xmlns:a16="http://schemas.microsoft.com/office/drawing/2014/main" id="{30EB1C5E-74E8-4C1A-A7F9-CFCD56C1D600}"/>
              </a:ext>
            </a:extLst>
          </p:cNvPr>
          <p:cNvSpPr>
            <a:spLocks noChangeArrowheads="1"/>
          </p:cNvSpPr>
          <p:nvPr/>
        </p:nvSpPr>
        <p:spPr bwMode="auto">
          <a:xfrm>
            <a:off x="323528" y="1772816"/>
            <a:ext cx="3491433" cy="3527119"/>
          </a:xfrm>
          <a:prstGeom prst="rect">
            <a:avLst/>
          </a:prstGeom>
          <a:noFill/>
          <a:ln w="9525">
            <a:noFill/>
            <a:miter lim="800000"/>
            <a:headEnd/>
            <a:tailEnd/>
          </a:ln>
        </p:spPr>
        <p:txBody>
          <a:bodyPr wrap="square">
            <a:spAutoFit/>
          </a:bodyPr>
          <a:lstStyle/>
          <a:p>
            <a:pPr marL="282575" lvl="1" indent="-342900" hangingPunct="0">
              <a:lnSpc>
                <a:spcPct val="93000"/>
              </a:lnSpc>
              <a:buClr>
                <a:srgbClr val="FF0000"/>
              </a:buClr>
              <a:buSzPct val="100000"/>
              <a:buFont typeface="Wingdings" pitchFamily="2" charset="2"/>
              <a:buChar char="Ø"/>
            </a:pPr>
            <a:r>
              <a:rPr lang="en-US" sz="2000" dirty="0">
                <a:latin typeface="+mn-lt"/>
                <a:cs typeface="Times New Roman" pitchFamily="18" charset="0"/>
              </a:rPr>
              <a:t> </a:t>
            </a:r>
            <a:r>
              <a:rPr lang="en-US" sz="2000" dirty="0">
                <a:cs typeface="Times New Roman" pitchFamily="18" charset="0"/>
              </a:rPr>
              <a:t>Dosimetry calculation of the presented simulations. </a:t>
            </a:r>
          </a:p>
          <a:p>
            <a:pPr marL="282575" lvl="1" indent="-342900" hangingPunct="0">
              <a:lnSpc>
                <a:spcPct val="93000"/>
              </a:lnSpc>
              <a:buClr>
                <a:srgbClr val="FF0000"/>
              </a:buClr>
              <a:buSzPct val="100000"/>
              <a:buFont typeface="Wingdings" pitchFamily="2" charset="2"/>
              <a:buChar char="Ø"/>
            </a:pPr>
            <a:endParaRPr lang="en-US" sz="2000" dirty="0">
              <a:cs typeface="Times New Roman" pitchFamily="18" charset="0"/>
            </a:endParaRPr>
          </a:p>
          <a:p>
            <a:pPr marL="282575" lvl="1" indent="-342900" hangingPunct="0">
              <a:lnSpc>
                <a:spcPct val="93000"/>
              </a:lnSpc>
              <a:buClr>
                <a:srgbClr val="FF0000"/>
              </a:buClr>
              <a:buSzPct val="100000"/>
              <a:buFont typeface="Wingdings" pitchFamily="2" charset="2"/>
              <a:buChar char="Ø"/>
            </a:pPr>
            <a:r>
              <a:rPr lang="en-US" sz="2000" dirty="0">
                <a:cs typeface="Times New Roman" pitchFamily="18" charset="0"/>
              </a:rPr>
              <a:t> Incorporation of patient motion in simulations</a:t>
            </a:r>
          </a:p>
          <a:p>
            <a:pPr marL="282575" lvl="1" indent="-342900" hangingPunct="0">
              <a:lnSpc>
                <a:spcPct val="93000"/>
              </a:lnSpc>
              <a:buClr>
                <a:srgbClr val="FF0000"/>
              </a:buClr>
              <a:buSzPct val="100000"/>
              <a:buFont typeface="Wingdings" pitchFamily="2" charset="2"/>
              <a:buChar char="Ø"/>
            </a:pPr>
            <a:endParaRPr lang="en-US" sz="2000" dirty="0">
              <a:cs typeface="Times New Roman" pitchFamily="18" charset="0"/>
            </a:endParaRPr>
          </a:p>
          <a:p>
            <a:pPr marL="282575" lvl="1" indent="-342900" hangingPunct="0">
              <a:lnSpc>
                <a:spcPct val="93000"/>
              </a:lnSpc>
              <a:buClr>
                <a:srgbClr val="FF0000"/>
              </a:buClr>
              <a:buSzPct val="100000"/>
              <a:buFont typeface="Wingdings" pitchFamily="2" charset="2"/>
              <a:buChar char="Ø"/>
            </a:pPr>
            <a:r>
              <a:rPr lang="en-US" sz="2000" dirty="0">
                <a:cs typeface="Times New Roman" pitchFamily="18" charset="0"/>
              </a:rPr>
              <a:t> Use of other anthropomorphic phantoms</a:t>
            </a:r>
          </a:p>
          <a:p>
            <a:pPr marL="282575" lvl="1" indent="-342900" hangingPunct="0">
              <a:lnSpc>
                <a:spcPct val="93000"/>
              </a:lnSpc>
              <a:buClr>
                <a:srgbClr val="FF0000"/>
              </a:buClr>
              <a:buSzPct val="100000"/>
              <a:buFont typeface="Wingdings" pitchFamily="2" charset="2"/>
              <a:buChar char="Ø"/>
            </a:pPr>
            <a:endParaRPr lang="en-US" sz="2000" dirty="0">
              <a:cs typeface="Times New Roman" pitchFamily="18" charset="0"/>
            </a:endParaRPr>
          </a:p>
          <a:p>
            <a:pPr marL="282575" lvl="1" indent="-342900" hangingPunct="0">
              <a:lnSpc>
                <a:spcPct val="93000"/>
              </a:lnSpc>
              <a:buClr>
                <a:srgbClr val="FF0000"/>
              </a:buClr>
              <a:buSzPct val="100000"/>
              <a:buFont typeface="Wingdings" pitchFamily="2" charset="2"/>
              <a:buChar char="Ø"/>
            </a:pPr>
            <a:r>
              <a:rPr lang="en-US" sz="2000" dirty="0">
                <a:cs typeface="Times New Roman" pitchFamily="18" charset="0"/>
              </a:rPr>
              <a:t> Extension towards small animal imaging </a:t>
            </a:r>
            <a:r>
              <a:rPr lang="en-US" sz="2000" dirty="0">
                <a:latin typeface="+mn-lt"/>
                <a:cs typeface="Times New Roman" pitchFamily="18" charset="0"/>
              </a:rPr>
              <a:t>data</a:t>
            </a:r>
            <a:endParaRPr lang="el-GR" sz="2000" dirty="0">
              <a:latin typeface="+mn-lt"/>
              <a:cs typeface="Times New Roman" pitchFamily="18" charset="0"/>
            </a:endParaRPr>
          </a:p>
        </p:txBody>
      </p:sp>
      <p:pic>
        <p:nvPicPr>
          <p:cNvPr id="14" name="Picture 2">
            <a:extLst>
              <a:ext uri="{FF2B5EF4-FFF2-40B4-BE49-F238E27FC236}">
                <a16:creationId xmlns:a16="http://schemas.microsoft.com/office/drawing/2014/main" id="{792DDE3F-2FB1-4517-A131-354A0C179AFD}"/>
              </a:ext>
            </a:extLst>
          </p:cNvPr>
          <p:cNvPicPr>
            <a:picLocks noChangeAspect="1" noChangeArrowheads="1"/>
          </p:cNvPicPr>
          <p:nvPr/>
        </p:nvPicPr>
        <p:blipFill>
          <a:blip r:embed="rId2" cstate="print"/>
          <a:srcRect/>
          <a:stretch>
            <a:fillRect/>
          </a:stretch>
        </p:blipFill>
        <p:spPr bwMode="auto">
          <a:xfrm>
            <a:off x="3851920" y="1878384"/>
            <a:ext cx="5224071" cy="4008438"/>
          </a:xfrm>
          <a:prstGeom prst="rect">
            <a:avLst/>
          </a:prstGeom>
          <a:noFill/>
          <a:ln w="9525">
            <a:noFill/>
            <a:miter lim="800000"/>
            <a:headEnd/>
            <a:tailEnd/>
          </a:ln>
        </p:spPr>
      </p:pic>
      <p:pic>
        <p:nvPicPr>
          <p:cNvPr id="15" name="Picture 3">
            <a:extLst>
              <a:ext uri="{FF2B5EF4-FFF2-40B4-BE49-F238E27FC236}">
                <a16:creationId xmlns:a16="http://schemas.microsoft.com/office/drawing/2014/main" id="{AAB3DEB0-EF18-4A10-AAD9-7A5F6E5A47CB}"/>
              </a:ext>
            </a:extLst>
          </p:cNvPr>
          <p:cNvPicPr>
            <a:picLocks noChangeAspect="1" noChangeArrowheads="1"/>
          </p:cNvPicPr>
          <p:nvPr/>
        </p:nvPicPr>
        <p:blipFill>
          <a:blip r:embed="rId3" cstate="print"/>
          <a:srcRect/>
          <a:stretch>
            <a:fillRect/>
          </a:stretch>
        </p:blipFill>
        <p:spPr bwMode="auto">
          <a:xfrm>
            <a:off x="5652120" y="1959743"/>
            <a:ext cx="1615637" cy="3863975"/>
          </a:xfrm>
          <a:prstGeom prst="rect">
            <a:avLst/>
          </a:prstGeom>
          <a:noFill/>
          <a:ln w="9525">
            <a:noFill/>
            <a:miter lim="800000"/>
            <a:headEnd/>
            <a:tailEnd/>
          </a:ln>
        </p:spPr>
      </p:pic>
      <p:pic>
        <p:nvPicPr>
          <p:cNvPr id="16" name="Picture 3">
            <a:extLst>
              <a:ext uri="{FF2B5EF4-FFF2-40B4-BE49-F238E27FC236}">
                <a16:creationId xmlns:a16="http://schemas.microsoft.com/office/drawing/2014/main" id="{41AC21C9-D566-4870-8C35-F3285E4DEA7D}"/>
              </a:ext>
            </a:extLst>
          </p:cNvPr>
          <p:cNvPicPr>
            <a:picLocks noChangeAspect="1" noChangeArrowheads="1"/>
          </p:cNvPicPr>
          <p:nvPr/>
        </p:nvPicPr>
        <p:blipFill>
          <a:blip r:embed="rId4" cstate="print"/>
          <a:srcRect/>
          <a:stretch>
            <a:fillRect/>
          </a:stretch>
        </p:blipFill>
        <p:spPr bwMode="auto">
          <a:xfrm>
            <a:off x="4067944" y="2892796"/>
            <a:ext cx="4854935" cy="1979613"/>
          </a:xfrm>
          <a:prstGeom prst="rect">
            <a:avLst/>
          </a:prstGeom>
          <a:noFill/>
          <a:ln w="9525">
            <a:noFill/>
            <a:miter lim="800000"/>
            <a:headEnd/>
            <a:tailEnd/>
          </a:ln>
        </p:spPr>
      </p:pic>
      <p:pic>
        <p:nvPicPr>
          <p:cNvPr id="17" name="Picture 4">
            <a:extLst>
              <a:ext uri="{FF2B5EF4-FFF2-40B4-BE49-F238E27FC236}">
                <a16:creationId xmlns:a16="http://schemas.microsoft.com/office/drawing/2014/main" id="{42F4D788-49BB-4382-9C38-A6C9F6580F4A}"/>
              </a:ext>
            </a:extLst>
          </p:cNvPr>
          <p:cNvPicPr>
            <a:picLocks noChangeAspect="1" noChangeArrowheads="1"/>
          </p:cNvPicPr>
          <p:nvPr/>
        </p:nvPicPr>
        <p:blipFill>
          <a:blip r:embed="rId5" cstate="print"/>
          <a:srcRect/>
          <a:stretch>
            <a:fillRect/>
          </a:stretch>
        </p:blipFill>
        <p:spPr bwMode="auto">
          <a:xfrm>
            <a:off x="4932040" y="2333995"/>
            <a:ext cx="3145677" cy="3097213"/>
          </a:xfrm>
          <a:prstGeom prst="rect">
            <a:avLst/>
          </a:prstGeom>
          <a:noFill/>
          <a:ln w="9525">
            <a:noFill/>
            <a:miter lim="800000"/>
            <a:headEnd/>
            <a:tailEnd/>
          </a:ln>
        </p:spPr>
      </p:pic>
    </p:spTree>
    <p:extLst>
      <p:ext uri="{BB962C8B-B14F-4D97-AF65-F5344CB8AC3E}">
        <p14:creationId xmlns:p14="http://schemas.microsoft.com/office/powerpoint/2010/main" val="139248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dissolve">
                                      <p:cBhvr>
                                        <p:cTn id="18" dur="500"/>
                                        <p:tgtEl>
                                          <p:spTgt spid="13">
                                            <p:txEl>
                                              <p:pRg st="2" end="2"/>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nodeType="clickEffect">
                                  <p:stCondLst>
                                    <p:cond delay="0"/>
                                  </p:stCondLst>
                                  <p:childTnLst>
                                    <p:animEffect transition="out" filter="dissolv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9" presetClass="entr" presetSubtype="0" fill="hold" nodeType="with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animEffect transition="in" filter="dissolve">
                                      <p:cBhvr>
                                        <p:cTn id="29" dur="500"/>
                                        <p:tgtEl>
                                          <p:spTgt spid="13">
                                            <p:txEl>
                                              <p:pRg st="4" end="4"/>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par>
                                <p:cTn id="38" presetID="9" presetClass="entr" presetSubtype="0" fill="hold" nodeType="withEffect">
                                  <p:stCondLst>
                                    <p:cond delay="0"/>
                                  </p:stCondLst>
                                  <p:childTnLst>
                                    <p:set>
                                      <p:cBhvr>
                                        <p:cTn id="39" dur="1" fill="hold">
                                          <p:stCondLst>
                                            <p:cond delay="0"/>
                                          </p:stCondLst>
                                        </p:cTn>
                                        <p:tgtEl>
                                          <p:spTgt spid="13">
                                            <p:txEl>
                                              <p:pRg st="6" end="6"/>
                                            </p:txEl>
                                          </p:spTgt>
                                        </p:tgtEl>
                                        <p:attrNameLst>
                                          <p:attrName>style.visibility</p:attrName>
                                        </p:attrNameLst>
                                      </p:cBhvr>
                                      <p:to>
                                        <p:strVal val="visible"/>
                                      </p:to>
                                    </p:set>
                                    <p:animEffect transition="in" filter="dissolve">
                                      <p:cBhvr>
                                        <p:cTn id="40" dur="500"/>
                                        <p:tgtEl>
                                          <p:spTgt spid="13">
                                            <p:txEl>
                                              <p:pRg st="6" end="6"/>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dissolv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Applications S-values (IV)</a:t>
            </a:r>
          </a:p>
        </p:txBody>
      </p:sp>
      <p:sp>
        <p:nvSpPr>
          <p:cNvPr id="9" name="Content Placeholder 2">
            <a:extLst>
              <a:ext uri="{FF2B5EF4-FFF2-40B4-BE49-F238E27FC236}">
                <a16:creationId xmlns:a16="http://schemas.microsoft.com/office/drawing/2014/main" id="{3863AC8B-E815-40EE-BD69-8927790B39D4}"/>
              </a:ext>
            </a:extLst>
          </p:cNvPr>
          <p:cNvSpPr txBox="1">
            <a:spLocks/>
          </p:cNvSpPr>
          <p:nvPr/>
        </p:nvSpPr>
        <p:spPr>
          <a:xfrm>
            <a:off x="107504" y="1340768"/>
            <a:ext cx="8568952" cy="5227091"/>
          </a:xfrm>
          <a:prstGeom prst="rect">
            <a:avLst/>
          </a:prstGeom>
        </p:spPr>
        <p:txBody>
          <a:bodyPr>
            <a:normAutofit/>
          </a:bodyPr>
          <a:lstStyle/>
          <a:p>
            <a:pPr algn="ctr"/>
            <a:r>
              <a:rPr lang="en-US" sz="2000" b="1" kern="0" dirty="0">
                <a:latin typeface="+mj-lt"/>
              </a:rPr>
              <a:t>S-value Definition:</a:t>
            </a:r>
          </a:p>
          <a:p>
            <a:pPr algn="ctr"/>
            <a:r>
              <a:rPr lang="en-US" sz="2000" i="1" kern="0" dirty="0">
                <a:latin typeface="+mj-lt"/>
              </a:rPr>
              <a:t>“The S-value is defined as the product of the emitted energy per disintegration and the absorbed fraction for the given combination of source and target regions, for the type of radiation emitted, divided by the mass of the target region ”*</a:t>
            </a:r>
          </a:p>
          <a:p>
            <a:endParaRPr lang="en-US" sz="2000" kern="0" dirty="0">
              <a:latin typeface="+mj-lt"/>
            </a:endParaRPr>
          </a:p>
          <a:p>
            <a:endParaRPr lang="en-US" sz="2000" kern="0" dirty="0">
              <a:latin typeface="+mj-lt"/>
            </a:endParaRPr>
          </a:p>
          <a:p>
            <a:endParaRPr lang="en-US" sz="2000" kern="0" dirty="0">
              <a:latin typeface="+mj-lt"/>
            </a:endParaRPr>
          </a:p>
          <a:p>
            <a:r>
              <a:rPr lang="en-US" sz="2000" kern="0" dirty="0">
                <a:latin typeface="+mj-lt"/>
              </a:rPr>
              <a:t>								</a:t>
            </a:r>
          </a:p>
          <a:p>
            <a:endParaRPr lang="en-US" sz="2000" kern="0" dirty="0">
              <a:latin typeface="+mj-lt"/>
            </a:endParaRPr>
          </a:p>
          <a:p>
            <a:endParaRPr lang="en-US" sz="2000" kern="0" dirty="0">
              <a:latin typeface="+mj-lt"/>
            </a:endParaRPr>
          </a:p>
          <a:p>
            <a:r>
              <a:rPr lang="en-US" sz="2000" kern="0" dirty="0">
                <a:latin typeface="+mj-lt"/>
              </a:rPr>
              <a:t>							in </a:t>
            </a:r>
            <a:r>
              <a:rPr lang="en-US" sz="2000" kern="0" dirty="0" err="1">
                <a:latin typeface="+mj-lt"/>
              </a:rPr>
              <a:t>Gy</a:t>
            </a:r>
            <a:r>
              <a:rPr lang="en-US" sz="2000" kern="0" dirty="0">
                <a:latin typeface="+mj-lt"/>
              </a:rPr>
              <a:t>/(</a:t>
            </a:r>
            <a:r>
              <a:rPr lang="en-US" sz="2000" kern="0" dirty="0" err="1">
                <a:latin typeface="+mj-lt"/>
              </a:rPr>
              <a:t>Bq×Sec</a:t>
            </a:r>
            <a:r>
              <a:rPr lang="en-US" sz="2000" kern="0" dirty="0">
                <a:latin typeface="+mj-lt"/>
              </a:rPr>
              <a:t>)</a:t>
            </a:r>
          </a:p>
        </p:txBody>
      </p:sp>
      <p:pic>
        <p:nvPicPr>
          <p:cNvPr id="10" name="Picture 3">
            <a:extLst>
              <a:ext uri="{FF2B5EF4-FFF2-40B4-BE49-F238E27FC236}">
                <a16:creationId xmlns:a16="http://schemas.microsoft.com/office/drawing/2014/main" id="{439E3BC5-AB11-41FB-9E88-03F65DC8C5D7}"/>
              </a:ext>
            </a:extLst>
          </p:cNvPr>
          <p:cNvPicPr>
            <a:picLocks noChangeAspect="1"/>
          </p:cNvPicPr>
          <p:nvPr/>
        </p:nvPicPr>
        <p:blipFill>
          <a:blip r:embed="rId3"/>
          <a:stretch>
            <a:fillRect/>
          </a:stretch>
        </p:blipFill>
        <p:spPr>
          <a:xfrm>
            <a:off x="401855" y="3391344"/>
            <a:ext cx="2118732" cy="2992103"/>
          </a:xfrm>
          <a:prstGeom prst="rect">
            <a:avLst/>
          </a:prstGeom>
        </p:spPr>
      </p:pic>
      <p:pic>
        <p:nvPicPr>
          <p:cNvPr id="11" name="Picture 4">
            <a:extLst>
              <a:ext uri="{FF2B5EF4-FFF2-40B4-BE49-F238E27FC236}">
                <a16:creationId xmlns:a16="http://schemas.microsoft.com/office/drawing/2014/main" id="{9DE7296B-5ED7-47DE-8D53-ECA8A54ACE36}"/>
              </a:ext>
            </a:extLst>
          </p:cNvPr>
          <p:cNvPicPr>
            <a:picLocks noChangeAspect="1"/>
          </p:cNvPicPr>
          <p:nvPr/>
        </p:nvPicPr>
        <p:blipFill>
          <a:blip r:embed="rId4"/>
          <a:stretch>
            <a:fillRect/>
          </a:stretch>
        </p:blipFill>
        <p:spPr>
          <a:xfrm>
            <a:off x="401855" y="3391342"/>
            <a:ext cx="2222835" cy="2941327"/>
          </a:xfrm>
          <a:prstGeom prst="rect">
            <a:avLst/>
          </a:prstGeom>
        </p:spPr>
      </p:pic>
      <p:pic>
        <p:nvPicPr>
          <p:cNvPr id="12" name="Picture 7">
            <a:extLst>
              <a:ext uri="{FF2B5EF4-FFF2-40B4-BE49-F238E27FC236}">
                <a16:creationId xmlns:a16="http://schemas.microsoft.com/office/drawing/2014/main" id="{DB70E6A8-B31B-4D8B-A9D8-56305D534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976" y="3391342"/>
            <a:ext cx="2222835" cy="2941327"/>
          </a:xfrm>
          <a:prstGeom prst="rect">
            <a:avLst/>
          </a:prstGeom>
        </p:spPr>
      </p:pic>
      <mc:AlternateContent xmlns:mc="http://schemas.openxmlformats.org/markup-compatibility/2006" xmlns:a14="http://schemas.microsoft.com/office/drawing/2010/main">
        <mc:Choice Requires="a14">
          <p:sp>
            <p:nvSpPr>
              <p:cNvPr id="13" name="Rectangle 11">
                <a:extLst>
                  <a:ext uri="{FF2B5EF4-FFF2-40B4-BE49-F238E27FC236}">
                    <a16:creationId xmlns:a16="http://schemas.microsoft.com/office/drawing/2014/main" id="{24C41574-8860-4EE4-AB8F-6B0C2558B315}"/>
                  </a:ext>
                </a:extLst>
              </p:cNvPr>
              <p:cNvSpPr/>
              <p:nvPr/>
            </p:nvSpPr>
            <p:spPr>
              <a:xfrm>
                <a:off x="3333626" y="3963441"/>
                <a:ext cx="3377591" cy="69935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𝑆</m:t>
                      </m:r>
                      <m:d>
                        <m:dPr>
                          <m:ctrlPr>
                            <a:rPr lang="en-US" sz="2000" i="1">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𝑟</m:t>
                              </m:r>
                            </m:e>
                            <m:sub>
                              <m:r>
                                <a:rPr lang="en-US" sz="2000" b="0" i="1">
                                  <a:solidFill>
                                    <a:schemeClr val="tx1"/>
                                  </a:solidFill>
                                  <a:latin typeface="Cambria Math" panose="02040503050406030204" pitchFamily="18" charset="0"/>
                                </a:rPr>
                                <m:t>𝑇</m:t>
                              </m:r>
                            </m:sub>
                          </m:sSub>
                          <m:r>
                            <a:rPr lang="en-US" sz="2000" b="0" i="0">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𝑟</m:t>
                              </m:r>
                            </m:e>
                            <m:sub>
                              <m:r>
                                <a:rPr lang="en-US" sz="2000" b="0" i="1">
                                  <a:solidFill>
                                    <a:schemeClr val="tx1"/>
                                  </a:solidFill>
                                  <a:latin typeface="Cambria Math" panose="02040503050406030204" pitchFamily="18" charset="0"/>
                                </a:rPr>
                                <m:t>𝑆</m:t>
                              </m:r>
                            </m:sub>
                          </m:sSub>
                        </m:e>
                      </m:d>
                      <m:r>
                        <a:rPr lang="en-US" sz="2000" b="0" i="0">
                          <a:solidFill>
                            <a:schemeClr val="tx1"/>
                          </a:solidFill>
                          <a:latin typeface="Cambria Math" panose="02040503050406030204" pitchFamily="18" charset="0"/>
                        </a:rPr>
                        <m:t>=</m:t>
                      </m:r>
                      <m:f>
                        <m:fPr>
                          <m:ctrlPr>
                            <a:rPr lang="en-US" sz="2000" i="1">
                              <a:solidFill>
                                <a:schemeClr val="tx1"/>
                              </a:solidFill>
                              <a:latin typeface="Cambria Math" panose="02040503050406030204" pitchFamily="18" charset="0"/>
                            </a:rPr>
                          </m:ctrlPr>
                        </m:fPr>
                        <m:num>
                          <m:nary>
                            <m:naryPr>
                              <m:chr m:val="∑"/>
                              <m:limLoc m:val="subSup"/>
                              <m:supHide m:val="on"/>
                              <m:ctrlPr>
                                <a:rPr lang="en-US" sz="2000" i="1">
                                  <a:solidFill>
                                    <a:schemeClr val="tx1"/>
                                  </a:solidFill>
                                  <a:latin typeface="Cambria Math" panose="02040503050406030204" pitchFamily="18" charset="0"/>
                                </a:rPr>
                              </m:ctrlPr>
                            </m:naryPr>
                            <m:sub>
                              <m:r>
                                <a:rPr lang="en-US" sz="2000" b="0" i="1">
                                  <a:solidFill>
                                    <a:schemeClr val="tx1"/>
                                  </a:solidFill>
                                  <a:latin typeface="Cambria Math" panose="02040503050406030204" pitchFamily="18" charset="0"/>
                                </a:rPr>
                                <m:t>𝑖</m:t>
                              </m:r>
                            </m:sub>
                            <m:sup/>
                            <m:e>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𝑛</m:t>
                                  </m:r>
                                </m:e>
                                <m:sub>
                                  <m:r>
                                    <a:rPr lang="en-US" sz="2000" b="0" i="1">
                                      <a:solidFill>
                                        <a:schemeClr val="tx1"/>
                                      </a:solidFill>
                                      <a:latin typeface="Cambria Math" panose="02040503050406030204" pitchFamily="18" charset="0"/>
                                    </a:rPr>
                                    <m:t>𝑖</m:t>
                                  </m:r>
                                </m:sub>
                              </m:sSub>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𝐸</m:t>
                                  </m:r>
                                </m:e>
                                <m:sub>
                                  <m:r>
                                    <a:rPr lang="en-US" sz="2000" b="0" i="1">
                                      <a:solidFill>
                                        <a:schemeClr val="tx1"/>
                                      </a:solidFill>
                                      <a:latin typeface="Cambria Math" panose="02040503050406030204" pitchFamily="18" charset="0"/>
                                    </a:rPr>
                                    <m:t>𝑖</m:t>
                                  </m:r>
                                </m:sub>
                              </m:sSub>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𝜑</m:t>
                                  </m:r>
                                </m:e>
                                <m:sub>
                                  <m:d>
                                    <m:dPr>
                                      <m:ctrlPr>
                                        <a:rPr lang="en-US" sz="2000" i="1">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𝑟</m:t>
                                          </m:r>
                                        </m:e>
                                        <m:sub>
                                          <m:r>
                                            <a:rPr lang="en-US" sz="2000" b="0" i="1">
                                              <a:solidFill>
                                                <a:schemeClr val="tx1"/>
                                              </a:solidFill>
                                              <a:latin typeface="Cambria Math" panose="02040503050406030204" pitchFamily="18" charset="0"/>
                                            </a:rPr>
                                            <m:t>𝑇</m:t>
                                          </m:r>
                                        </m:sub>
                                      </m:sSub>
                                      <m:r>
                                        <a:rPr lang="en-US" sz="2000" b="0" i="0">
                                          <a:solidFill>
                                            <a:schemeClr val="tx1"/>
                                          </a:solidFill>
                                          <a:latin typeface="Cambria Math" panose="02040503050406030204" pitchFamily="18" charset="0"/>
                                        </a:rPr>
                                        <m:t>← </m:t>
                                      </m:r>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𝑟</m:t>
                                          </m:r>
                                        </m:e>
                                        <m:sub>
                                          <m:r>
                                            <a:rPr lang="en-US" sz="2000" b="0" i="1">
                                              <a:solidFill>
                                                <a:schemeClr val="tx1"/>
                                              </a:solidFill>
                                              <a:latin typeface="Cambria Math" panose="02040503050406030204" pitchFamily="18" charset="0"/>
                                            </a:rPr>
                                            <m:t>𝑆</m:t>
                                          </m:r>
                                        </m:sub>
                                      </m:sSub>
                                    </m:e>
                                  </m:d>
                                </m:sub>
                              </m:sSub>
                            </m:e>
                          </m:nary>
                        </m:num>
                        <m:den>
                          <m:r>
                            <a:rPr lang="en-US" sz="2000" b="0" i="1">
                              <a:solidFill>
                                <a:schemeClr val="tx1"/>
                              </a:solidFill>
                              <a:latin typeface="Cambria Math" panose="02040503050406030204" pitchFamily="18" charset="0"/>
                            </a:rPr>
                            <m:t>𝑚</m:t>
                          </m:r>
                        </m:den>
                      </m:f>
                    </m:oMath>
                  </m:oMathPara>
                </a14:m>
                <a:endParaRPr lang="en-US" sz="2000" dirty="0">
                  <a:solidFill>
                    <a:schemeClr val="tx1"/>
                  </a:solidFill>
                  <a:latin typeface="+mj-lt"/>
                </a:endParaRPr>
              </a:p>
            </p:txBody>
          </p:sp>
        </mc:Choice>
        <mc:Fallback xmlns="">
          <p:sp>
            <p:nvSpPr>
              <p:cNvPr id="13" name="Rectangle 11">
                <a:extLst>
                  <a:ext uri="{FF2B5EF4-FFF2-40B4-BE49-F238E27FC236}">
                    <a16:creationId xmlns:a16="http://schemas.microsoft.com/office/drawing/2014/main" id="{24C41574-8860-4EE4-AB8F-6B0C2558B315}"/>
                  </a:ext>
                </a:extLst>
              </p:cNvPr>
              <p:cNvSpPr>
                <a:spLocks noRot="1" noChangeAspect="1" noMove="1" noResize="1" noEditPoints="1" noAdjustHandles="1" noChangeArrowheads="1" noChangeShapeType="1" noTextEdit="1"/>
              </p:cNvSpPr>
              <p:nvPr/>
            </p:nvSpPr>
            <p:spPr>
              <a:xfrm>
                <a:off x="3333626" y="3963441"/>
                <a:ext cx="3377591" cy="699359"/>
              </a:xfrm>
              <a:prstGeom prst="rect">
                <a:avLst/>
              </a:prstGeom>
              <a:blipFill>
                <a:blip r:embed="rId6"/>
                <a:stretch>
                  <a:fillRect/>
                </a:stretch>
              </a:blipFill>
            </p:spPr>
            <p:txBody>
              <a:bodyPr/>
              <a:lstStyle/>
              <a:p>
                <a:r>
                  <a:rPr lang="en-US">
                    <a:noFill/>
                  </a:rPr>
                  <a:t> </a:t>
                </a:r>
              </a:p>
            </p:txBody>
          </p:sp>
        </mc:Fallback>
      </mc:AlternateContent>
      <p:cxnSp>
        <p:nvCxnSpPr>
          <p:cNvPr id="14" name="Straight Arrow Connector 11">
            <a:extLst>
              <a:ext uri="{FF2B5EF4-FFF2-40B4-BE49-F238E27FC236}">
                <a16:creationId xmlns:a16="http://schemas.microsoft.com/office/drawing/2014/main" id="{56EF9CEE-7B4E-4006-81BF-100CBD7D937B}"/>
              </a:ext>
            </a:extLst>
          </p:cNvPr>
          <p:cNvCxnSpPr>
            <a:cxnSpLocks noChangeShapeType="1"/>
          </p:cNvCxnSpPr>
          <p:nvPr/>
        </p:nvCxnSpPr>
        <p:spPr bwMode="auto">
          <a:xfrm>
            <a:off x="1968407" y="4906739"/>
            <a:ext cx="509517" cy="3"/>
          </a:xfrm>
          <a:prstGeom prst="straightConnector1">
            <a:avLst/>
          </a:prstGeom>
          <a:noFill/>
          <a:ln w="28575" algn="ctr">
            <a:solidFill>
              <a:srgbClr val="00B0F0"/>
            </a:solidFill>
            <a:round/>
            <a:headEnd/>
            <a:tailEnd type="arrow" w="med" len="med"/>
          </a:ln>
        </p:spPr>
      </p:cxnSp>
      <p:cxnSp>
        <p:nvCxnSpPr>
          <p:cNvPr id="15" name="Straight Arrow Connector 15">
            <a:extLst>
              <a:ext uri="{FF2B5EF4-FFF2-40B4-BE49-F238E27FC236}">
                <a16:creationId xmlns:a16="http://schemas.microsoft.com/office/drawing/2014/main" id="{3E42E990-F605-495F-A95C-11E167DCB64F}"/>
              </a:ext>
            </a:extLst>
          </p:cNvPr>
          <p:cNvCxnSpPr>
            <a:cxnSpLocks noChangeShapeType="1"/>
          </p:cNvCxnSpPr>
          <p:nvPr/>
        </p:nvCxnSpPr>
        <p:spPr bwMode="auto">
          <a:xfrm flipH="1" flipV="1">
            <a:off x="1117670" y="4217279"/>
            <a:ext cx="438562" cy="525176"/>
          </a:xfrm>
          <a:prstGeom prst="straightConnector1">
            <a:avLst/>
          </a:prstGeom>
          <a:noFill/>
          <a:ln w="28575" algn="ctr">
            <a:solidFill>
              <a:srgbClr val="00B0F0"/>
            </a:solidFill>
            <a:round/>
            <a:headEnd/>
            <a:tailEnd type="arrow" w="med" len="med"/>
          </a:ln>
        </p:spPr>
      </p:cxnSp>
      <p:cxnSp>
        <p:nvCxnSpPr>
          <p:cNvPr id="16" name="Straight Arrow Connector 16">
            <a:extLst>
              <a:ext uri="{FF2B5EF4-FFF2-40B4-BE49-F238E27FC236}">
                <a16:creationId xmlns:a16="http://schemas.microsoft.com/office/drawing/2014/main" id="{09D8ABF0-EB4A-4C49-BB8B-3FDCEFA60059}"/>
              </a:ext>
            </a:extLst>
          </p:cNvPr>
          <p:cNvCxnSpPr>
            <a:cxnSpLocks noChangeShapeType="1"/>
          </p:cNvCxnSpPr>
          <p:nvPr/>
        </p:nvCxnSpPr>
        <p:spPr bwMode="auto">
          <a:xfrm flipH="1" flipV="1">
            <a:off x="1643174" y="4125063"/>
            <a:ext cx="132342" cy="525178"/>
          </a:xfrm>
          <a:prstGeom prst="straightConnector1">
            <a:avLst/>
          </a:prstGeom>
          <a:noFill/>
          <a:ln w="28575" algn="ctr">
            <a:solidFill>
              <a:srgbClr val="00B0F0"/>
            </a:solidFill>
            <a:round/>
            <a:headEnd/>
            <a:tailEnd type="arrow" w="med" len="med"/>
          </a:ln>
        </p:spPr>
      </p:cxnSp>
      <p:cxnSp>
        <p:nvCxnSpPr>
          <p:cNvPr id="17" name="Straight Arrow Connector 17">
            <a:extLst>
              <a:ext uri="{FF2B5EF4-FFF2-40B4-BE49-F238E27FC236}">
                <a16:creationId xmlns:a16="http://schemas.microsoft.com/office/drawing/2014/main" id="{2E7AE239-84B8-45F2-9F6B-D36CEB6826F2}"/>
              </a:ext>
            </a:extLst>
          </p:cNvPr>
          <p:cNvCxnSpPr>
            <a:cxnSpLocks noChangeShapeType="1"/>
          </p:cNvCxnSpPr>
          <p:nvPr/>
        </p:nvCxnSpPr>
        <p:spPr bwMode="auto">
          <a:xfrm flipH="1" flipV="1">
            <a:off x="1094487" y="4742455"/>
            <a:ext cx="438564" cy="328568"/>
          </a:xfrm>
          <a:prstGeom prst="straightConnector1">
            <a:avLst/>
          </a:prstGeom>
          <a:noFill/>
          <a:ln w="28575" algn="ctr">
            <a:solidFill>
              <a:srgbClr val="00B0F0"/>
            </a:solidFill>
            <a:round/>
            <a:headEnd/>
            <a:tailEnd type="arrow" w="med" len="med"/>
          </a:ln>
        </p:spPr>
      </p:cxnSp>
      <p:cxnSp>
        <p:nvCxnSpPr>
          <p:cNvPr id="18" name="Straight Arrow Connector 18">
            <a:extLst>
              <a:ext uri="{FF2B5EF4-FFF2-40B4-BE49-F238E27FC236}">
                <a16:creationId xmlns:a16="http://schemas.microsoft.com/office/drawing/2014/main" id="{84C7440F-65F6-46E2-A779-89720091EA1F}"/>
              </a:ext>
            </a:extLst>
          </p:cNvPr>
          <p:cNvCxnSpPr>
            <a:cxnSpLocks noChangeShapeType="1"/>
          </p:cNvCxnSpPr>
          <p:nvPr/>
        </p:nvCxnSpPr>
        <p:spPr bwMode="auto">
          <a:xfrm flipV="1">
            <a:off x="1974389" y="4345168"/>
            <a:ext cx="248777" cy="422666"/>
          </a:xfrm>
          <a:prstGeom prst="straightConnector1">
            <a:avLst/>
          </a:prstGeom>
          <a:noFill/>
          <a:ln w="28575" algn="ctr">
            <a:solidFill>
              <a:srgbClr val="00B0F0"/>
            </a:solidFill>
            <a:round/>
            <a:headEnd/>
            <a:tailEnd type="arrow" w="med" len="med"/>
          </a:ln>
        </p:spPr>
      </p:cxnSp>
      <p:cxnSp>
        <p:nvCxnSpPr>
          <p:cNvPr id="19" name="Straight Arrow Connector 20">
            <a:extLst>
              <a:ext uri="{FF2B5EF4-FFF2-40B4-BE49-F238E27FC236}">
                <a16:creationId xmlns:a16="http://schemas.microsoft.com/office/drawing/2014/main" id="{C87FD80C-9170-4574-8B00-872A8BE9F6E2}"/>
              </a:ext>
            </a:extLst>
          </p:cNvPr>
          <p:cNvCxnSpPr>
            <a:cxnSpLocks noChangeShapeType="1"/>
          </p:cNvCxnSpPr>
          <p:nvPr/>
        </p:nvCxnSpPr>
        <p:spPr bwMode="auto">
          <a:xfrm>
            <a:off x="1975232" y="5050198"/>
            <a:ext cx="398271" cy="290483"/>
          </a:xfrm>
          <a:prstGeom prst="straightConnector1">
            <a:avLst/>
          </a:prstGeom>
          <a:noFill/>
          <a:ln w="28575" algn="ctr">
            <a:solidFill>
              <a:srgbClr val="00B0F0"/>
            </a:solidFill>
            <a:round/>
            <a:headEnd/>
            <a:tailEnd type="arrow" w="med" len="med"/>
          </a:ln>
        </p:spPr>
      </p:cxnSp>
      <p:cxnSp>
        <p:nvCxnSpPr>
          <p:cNvPr id="20" name="Straight Arrow Connector 21">
            <a:extLst>
              <a:ext uri="{FF2B5EF4-FFF2-40B4-BE49-F238E27FC236}">
                <a16:creationId xmlns:a16="http://schemas.microsoft.com/office/drawing/2014/main" id="{46BAA90B-3F40-40F8-B992-BC9A3E4561E0}"/>
              </a:ext>
            </a:extLst>
          </p:cNvPr>
          <p:cNvCxnSpPr>
            <a:cxnSpLocks noChangeShapeType="1"/>
          </p:cNvCxnSpPr>
          <p:nvPr/>
        </p:nvCxnSpPr>
        <p:spPr bwMode="auto">
          <a:xfrm>
            <a:off x="1862349" y="5216276"/>
            <a:ext cx="248777" cy="484001"/>
          </a:xfrm>
          <a:prstGeom prst="straightConnector1">
            <a:avLst/>
          </a:prstGeom>
          <a:noFill/>
          <a:ln w="28575" algn="ctr">
            <a:solidFill>
              <a:srgbClr val="00B0F0"/>
            </a:solidFill>
            <a:round/>
            <a:headEnd/>
            <a:tailEnd type="arrow" w="med" len="med"/>
          </a:ln>
        </p:spPr>
      </p:cxnSp>
      <p:cxnSp>
        <p:nvCxnSpPr>
          <p:cNvPr id="21" name="Straight Arrow Connector 23">
            <a:extLst>
              <a:ext uri="{FF2B5EF4-FFF2-40B4-BE49-F238E27FC236}">
                <a16:creationId xmlns:a16="http://schemas.microsoft.com/office/drawing/2014/main" id="{43F3A391-22BC-4895-9EBE-3D0B2B76416A}"/>
              </a:ext>
            </a:extLst>
          </p:cNvPr>
          <p:cNvCxnSpPr>
            <a:cxnSpLocks noChangeShapeType="1"/>
          </p:cNvCxnSpPr>
          <p:nvPr/>
        </p:nvCxnSpPr>
        <p:spPr bwMode="auto">
          <a:xfrm flipH="1">
            <a:off x="1358686" y="5135505"/>
            <a:ext cx="351624" cy="290481"/>
          </a:xfrm>
          <a:prstGeom prst="straightConnector1">
            <a:avLst/>
          </a:prstGeom>
          <a:noFill/>
          <a:ln w="28575" algn="ctr">
            <a:solidFill>
              <a:srgbClr val="00B0F0"/>
            </a:solidFill>
            <a:round/>
            <a:headEnd/>
            <a:tailEnd type="arrow" w="med" len="med"/>
          </a:ln>
        </p:spPr>
      </p:cxnSp>
    </p:spTree>
    <p:extLst>
      <p:ext uri="{BB962C8B-B14F-4D97-AF65-F5344CB8AC3E}">
        <p14:creationId xmlns:p14="http://schemas.microsoft.com/office/powerpoint/2010/main" val="12154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nodeType="withEffect">
                                  <p:stCondLst>
                                    <p:cond delay="0"/>
                                  </p:stCondLst>
                                  <p:childTnLst>
                                    <p:set>
                                      <p:cBhvr>
                                        <p:cTn id="45" dur="1" fill="hold">
                                          <p:stCondLst>
                                            <p:cond delay="0"/>
                                          </p:stCondLst>
                                        </p:cTn>
                                        <p:tgtEl>
                                          <p:spTgt spid="9">
                                            <p:txEl>
                                              <p:pRg st="5" end="5"/>
                                            </p:txEl>
                                          </p:spTgt>
                                        </p:tgtEl>
                                        <p:attrNameLst>
                                          <p:attrName>style.visibility</p:attrName>
                                        </p:attrNameLst>
                                      </p:cBhvr>
                                      <p:to>
                                        <p:strVal val="visible"/>
                                      </p:to>
                                    </p:set>
                                    <p:animEffect transition="in" filter="fade">
                                      <p:cBhvr>
                                        <p:cTn id="46" dur="500"/>
                                        <p:tgtEl>
                                          <p:spTgt spid="9">
                                            <p:txEl>
                                              <p:pRg st="5" end="5"/>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9">
                                            <p:txEl>
                                              <p:pRg st="8" end="8"/>
                                            </p:txEl>
                                          </p:spTgt>
                                        </p:tgtEl>
                                        <p:attrNameLst>
                                          <p:attrName>style.visibility</p:attrName>
                                        </p:attrNameLst>
                                      </p:cBhvr>
                                      <p:to>
                                        <p:strVal val="visible"/>
                                      </p:to>
                                    </p:set>
                                    <p:animEffect transition="in" filter="fade">
                                      <p:cBhvr>
                                        <p:cTn id="49" dur="500"/>
                                        <p:tgtEl>
                                          <p:spTgt spid="9">
                                            <p:txEl>
                                              <p:pRg st="8" end="8"/>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Applications S-values (IV)</a:t>
            </a:r>
          </a:p>
        </p:txBody>
      </p:sp>
      <p:sp>
        <p:nvSpPr>
          <p:cNvPr id="9" name="Content Placeholder 2">
            <a:extLst>
              <a:ext uri="{FF2B5EF4-FFF2-40B4-BE49-F238E27FC236}">
                <a16:creationId xmlns:a16="http://schemas.microsoft.com/office/drawing/2014/main" id="{3863AC8B-E815-40EE-BD69-8927790B39D4}"/>
              </a:ext>
            </a:extLst>
          </p:cNvPr>
          <p:cNvSpPr txBox="1">
            <a:spLocks/>
          </p:cNvSpPr>
          <p:nvPr/>
        </p:nvSpPr>
        <p:spPr>
          <a:xfrm>
            <a:off x="107504" y="1340768"/>
            <a:ext cx="8568952" cy="5227091"/>
          </a:xfrm>
          <a:prstGeom prst="rect">
            <a:avLst/>
          </a:prstGeom>
        </p:spPr>
        <p:txBody>
          <a:bodyPr>
            <a:normAutofit/>
          </a:bodyPr>
          <a:lstStyle/>
          <a:p>
            <a:pPr algn="ctr"/>
            <a:r>
              <a:rPr lang="en-US" sz="2000" kern="0" dirty="0">
                <a:latin typeface="+mj-lt"/>
              </a:rPr>
              <a:t>We calculated the S-values (SADRs) for several radiopharmaceuticals using heterogeneous sources for preclinical and pediatric applications. </a:t>
            </a:r>
          </a:p>
          <a:p>
            <a:pPr algn="ctr"/>
            <a:endParaRPr lang="en-US" kern="0" dirty="0">
              <a:latin typeface="+mj-lt"/>
            </a:endParaRPr>
          </a:p>
          <a:p>
            <a:pPr algn="ctr"/>
            <a:endParaRPr lang="en-US" kern="0" dirty="0">
              <a:latin typeface="+mj-lt"/>
            </a:endParaRPr>
          </a:p>
          <a:p>
            <a:pPr algn="ctr"/>
            <a:r>
              <a:rPr lang="en-US" kern="0" dirty="0">
                <a:latin typeface="+mj-lt"/>
              </a:rPr>
              <a:t>			</a:t>
            </a:r>
          </a:p>
          <a:p>
            <a:r>
              <a:rPr lang="en-US" kern="0" dirty="0">
                <a:latin typeface="+mj-lt"/>
              </a:rPr>
              <a:t>			Provide accurate </a:t>
            </a:r>
            <a:r>
              <a:rPr lang="en-US" kern="0" dirty="0" err="1">
                <a:latin typeface="+mj-lt"/>
              </a:rPr>
              <a:t>dosimetric</a:t>
            </a:r>
            <a:r>
              <a:rPr lang="en-US" kern="0" dirty="0">
                <a:latin typeface="+mj-lt"/>
              </a:rPr>
              <a:t> schemes, taking into 				account the activity distribution within the body and the 			whole spectrum of the injected radioisotope.</a:t>
            </a:r>
          </a:p>
          <a:p>
            <a:endParaRPr lang="en-US" kern="0" dirty="0">
              <a:latin typeface="+mj-lt"/>
            </a:endParaRPr>
          </a:p>
          <a:p>
            <a:r>
              <a:rPr lang="en-US" kern="0" dirty="0">
                <a:latin typeface="+mj-lt"/>
              </a:rPr>
              <a:t>			The procedure is validated with previously published 				data in preclinical studies.</a:t>
            </a:r>
          </a:p>
        </p:txBody>
      </p:sp>
      <p:pic>
        <p:nvPicPr>
          <p:cNvPr id="22" name="Picture 3">
            <a:extLst>
              <a:ext uri="{FF2B5EF4-FFF2-40B4-BE49-F238E27FC236}">
                <a16:creationId xmlns:a16="http://schemas.microsoft.com/office/drawing/2014/main" id="{3251A8A6-4F5A-443C-AA7D-CAC54834E6DA}"/>
              </a:ext>
            </a:extLst>
          </p:cNvPr>
          <p:cNvPicPr>
            <a:picLocks noChangeAspect="1"/>
          </p:cNvPicPr>
          <p:nvPr/>
        </p:nvPicPr>
        <p:blipFill>
          <a:blip r:embed="rId3"/>
          <a:stretch>
            <a:fillRect/>
          </a:stretch>
        </p:blipFill>
        <p:spPr>
          <a:xfrm>
            <a:off x="285150" y="2948535"/>
            <a:ext cx="2118732" cy="2992103"/>
          </a:xfrm>
          <a:prstGeom prst="rect">
            <a:avLst/>
          </a:prstGeom>
        </p:spPr>
      </p:pic>
      <p:pic>
        <p:nvPicPr>
          <p:cNvPr id="23" name="Picture 4">
            <a:extLst>
              <a:ext uri="{FF2B5EF4-FFF2-40B4-BE49-F238E27FC236}">
                <a16:creationId xmlns:a16="http://schemas.microsoft.com/office/drawing/2014/main" id="{77F3A3B1-F2FA-46CC-8E7F-D2C47E09C0AC}"/>
              </a:ext>
            </a:extLst>
          </p:cNvPr>
          <p:cNvPicPr>
            <a:picLocks noChangeAspect="1"/>
          </p:cNvPicPr>
          <p:nvPr/>
        </p:nvPicPr>
        <p:blipFill>
          <a:blip r:embed="rId4"/>
          <a:stretch>
            <a:fillRect/>
          </a:stretch>
        </p:blipFill>
        <p:spPr>
          <a:xfrm>
            <a:off x="251520" y="2930930"/>
            <a:ext cx="2222835" cy="2941327"/>
          </a:xfrm>
          <a:prstGeom prst="rect">
            <a:avLst/>
          </a:prstGeom>
        </p:spPr>
      </p:pic>
      <p:pic>
        <p:nvPicPr>
          <p:cNvPr id="24" name="Picture 6">
            <a:extLst>
              <a:ext uri="{FF2B5EF4-FFF2-40B4-BE49-F238E27FC236}">
                <a16:creationId xmlns:a16="http://schemas.microsoft.com/office/drawing/2014/main" id="{487395F6-7A27-46EE-B701-25116685FE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12" y="2930929"/>
            <a:ext cx="2122170" cy="2941327"/>
          </a:xfrm>
          <a:prstGeom prst="rect">
            <a:avLst/>
          </a:prstGeom>
        </p:spPr>
      </p:pic>
      <p:cxnSp>
        <p:nvCxnSpPr>
          <p:cNvPr id="25" name="Straight Arrow Connector 9">
            <a:extLst>
              <a:ext uri="{FF2B5EF4-FFF2-40B4-BE49-F238E27FC236}">
                <a16:creationId xmlns:a16="http://schemas.microsoft.com/office/drawing/2014/main" id="{E7462F28-2237-40A5-9789-FD89AD17DA86}"/>
              </a:ext>
            </a:extLst>
          </p:cNvPr>
          <p:cNvCxnSpPr>
            <a:cxnSpLocks noChangeShapeType="1"/>
          </p:cNvCxnSpPr>
          <p:nvPr/>
        </p:nvCxnSpPr>
        <p:spPr bwMode="auto">
          <a:xfrm flipV="1">
            <a:off x="1710652" y="3366256"/>
            <a:ext cx="365777" cy="239547"/>
          </a:xfrm>
          <a:prstGeom prst="straightConnector1">
            <a:avLst/>
          </a:prstGeom>
          <a:noFill/>
          <a:ln w="28575" algn="ctr">
            <a:solidFill>
              <a:srgbClr val="00B0F0"/>
            </a:solidFill>
            <a:round/>
            <a:headEnd/>
            <a:tailEnd type="arrow" w="med" len="med"/>
          </a:ln>
        </p:spPr>
      </p:cxnSp>
      <p:cxnSp>
        <p:nvCxnSpPr>
          <p:cNvPr id="26" name="Straight Arrow Connector 10">
            <a:extLst>
              <a:ext uri="{FF2B5EF4-FFF2-40B4-BE49-F238E27FC236}">
                <a16:creationId xmlns:a16="http://schemas.microsoft.com/office/drawing/2014/main" id="{040E9643-92C7-4C33-82A1-0392170C6C75}"/>
              </a:ext>
            </a:extLst>
          </p:cNvPr>
          <p:cNvCxnSpPr>
            <a:cxnSpLocks noChangeShapeType="1"/>
          </p:cNvCxnSpPr>
          <p:nvPr/>
        </p:nvCxnSpPr>
        <p:spPr bwMode="auto">
          <a:xfrm flipH="1">
            <a:off x="1005457" y="3607887"/>
            <a:ext cx="557690" cy="5124"/>
          </a:xfrm>
          <a:prstGeom prst="straightConnector1">
            <a:avLst/>
          </a:prstGeom>
          <a:noFill/>
          <a:ln w="28575" algn="ctr">
            <a:solidFill>
              <a:srgbClr val="00B0F0"/>
            </a:solidFill>
            <a:round/>
            <a:headEnd/>
            <a:tailEnd type="arrow" w="med" len="med"/>
          </a:ln>
        </p:spPr>
      </p:cxnSp>
      <p:cxnSp>
        <p:nvCxnSpPr>
          <p:cNvPr id="27" name="Straight Arrow Connector 11">
            <a:extLst>
              <a:ext uri="{FF2B5EF4-FFF2-40B4-BE49-F238E27FC236}">
                <a16:creationId xmlns:a16="http://schemas.microsoft.com/office/drawing/2014/main" id="{E409E86A-F23D-4D00-BE08-D343405D62CE}"/>
              </a:ext>
            </a:extLst>
          </p:cNvPr>
          <p:cNvCxnSpPr>
            <a:cxnSpLocks noChangeShapeType="1"/>
          </p:cNvCxnSpPr>
          <p:nvPr/>
        </p:nvCxnSpPr>
        <p:spPr bwMode="auto">
          <a:xfrm>
            <a:off x="1536720" y="3258458"/>
            <a:ext cx="509517" cy="3"/>
          </a:xfrm>
          <a:prstGeom prst="straightConnector1">
            <a:avLst/>
          </a:prstGeom>
          <a:noFill/>
          <a:ln w="28575" algn="ctr">
            <a:solidFill>
              <a:srgbClr val="00B0F0"/>
            </a:solidFill>
            <a:round/>
            <a:headEnd/>
            <a:tailEnd type="arrow" w="med" len="med"/>
          </a:ln>
        </p:spPr>
      </p:cxnSp>
      <p:cxnSp>
        <p:nvCxnSpPr>
          <p:cNvPr id="28" name="Straight Arrow Connector 12">
            <a:extLst>
              <a:ext uri="{FF2B5EF4-FFF2-40B4-BE49-F238E27FC236}">
                <a16:creationId xmlns:a16="http://schemas.microsoft.com/office/drawing/2014/main" id="{21A8FB59-B437-491A-8655-EDB67322042E}"/>
              </a:ext>
            </a:extLst>
          </p:cNvPr>
          <p:cNvCxnSpPr>
            <a:cxnSpLocks noChangeShapeType="1"/>
          </p:cNvCxnSpPr>
          <p:nvPr/>
        </p:nvCxnSpPr>
        <p:spPr bwMode="auto">
          <a:xfrm flipH="1">
            <a:off x="1093766" y="3731784"/>
            <a:ext cx="481244" cy="235121"/>
          </a:xfrm>
          <a:prstGeom prst="straightConnector1">
            <a:avLst/>
          </a:prstGeom>
          <a:noFill/>
          <a:ln w="28575" algn="ctr">
            <a:solidFill>
              <a:srgbClr val="00B0F0"/>
            </a:solidFill>
            <a:round/>
            <a:headEnd/>
            <a:tailEnd type="arrow" w="med" len="med"/>
          </a:ln>
        </p:spPr>
      </p:cxnSp>
      <p:cxnSp>
        <p:nvCxnSpPr>
          <p:cNvPr id="29" name="Straight Arrow Connector 13">
            <a:extLst>
              <a:ext uri="{FF2B5EF4-FFF2-40B4-BE49-F238E27FC236}">
                <a16:creationId xmlns:a16="http://schemas.microsoft.com/office/drawing/2014/main" id="{A45AB630-9661-4F23-B1F0-D67B51D69BD0}"/>
              </a:ext>
            </a:extLst>
          </p:cNvPr>
          <p:cNvCxnSpPr>
            <a:cxnSpLocks noChangeShapeType="1"/>
          </p:cNvCxnSpPr>
          <p:nvPr/>
        </p:nvCxnSpPr>
        <p:spPr bwMode="auto">
          <a:xfrm>
            <a:off x="1731923" y="3702714"/>
            <a:ext cx="174260" cy="264191"/>
          </a:xfrm>
          <a:prstGeom prst="straightConnector1">
            <a:avLst/>
          </a:prstGeom>
          <a:noFill/>
          <a:ln w="28575" algn="ctr">
            <a:solidFill>
              <a:srgbClr val="00B0F0"/>
            </a:solidFill>
            <a:round/>
            <a:headEnd/>
            <a:tailEnd type="arrow" w="med" len="med"/>
          </a:ln>
        </p:spPr>
      </p:cxnSp>
      <p:cxnSp>
        <p:nvCxnSpPr>
          <p:cNvPr id="30" name="Straight Arrow Connector 14">
            <a:extLst>
              <a:ext uri="{FF2B5EF4-FFF2-40B4-BE49-F238E27FC236}">
                <a16:creationId xmlns:a16="http://schemas.microsoft.com/office/drawing/2014/main" id="{0972D3B0-8654-48C1-90B9-2F5F30D89F13}"/>
              </a:ext>
            </a:extLst>
          </p:cNvPr>
          <p:cNvCxnSpPr>
            <a:cxnSpLocks noChangeShapeType="1"/>
          </p:cNvCxnSpPr>
          <p:nvPr/>
        </p:nvCxnSpPr>
        <p:spPr bwMode="auto">
          <a:xfrm flipH="1">
            <a:off x="1342797" y="3313058"/>
            <a:ext cx="9305" cy="504355"/>
          </a:xfrm>
          <a:prstGeom prst="straightConnector1">
            <a:avLst/>
          </a:prstGeom>
          <a:noFill/>
          <a:ln w="28575" algn="ctr">
            <a:solidFill>
              <a:srgbClr val="00B0F0"/>
            </a:solidFill>
            <a:round/>
            <a:headEnd/>
            <a:tailEnd type="arrow" w="med" len="med"/>
          </a:ln>
        </p:spPr>
      </p:cxnSp>
      <p:cxnSp>
        <p:nvCxnSpPr>
          <p:cNvPr id="31" name="Straight Arrow Connector 15">
            <a:extLst>
              <a:ext uri="{FF2B5EF4-FFF2-40B4-BE49-F238E27FC236}">
                <a16:creationId xmlns:a16="http://schemas.microsoft.com/office/drawing/2014/main" id="{E720711B-031C-403F-857D-184B3CD1D7B7}"/>
              </a:ext>
            </a:extLst>
          </p:cNvPr>
          <p:cNvCxnSpPr>
            <a:cxnSpLocks noChangeShapeType="1"/>
          </p:cNvCxnSpPr>
          <p:nvPr/>
        </p:nvCxnSpPr>
        <p:spPr bwMode="auto">
          <a:xfrm flipH="1">
            <a:off x="778121" y="3260579"/>
            <a:ext cx="425198" cy="211354"/>
          </a:xfrm>
          <a:prstGeom prst="straightConnector1">
            <a:avLst/>
          </a:prstGeom>
          <a:noFill/>
          <a:ln w="28575" algn="ctr">
            <a:solidFill>
              <a:srgbClr val="00B0F0"/>
            </a:solidFill>
            <a:round/>
            <a:headEnd/>
            <a:tailEnd type="arrow" w="med" len="med"/>
          </a:ln>
        </p:spPr>
      </p:cxnSp>
      <p:cxnSp>
        <p:nvCxnSpPr>
          <p:cNvPr id="32" name="Straight Arrow Connector 16">
            <a:extLst>
              <a:ext uri="{FF2B5EF4-FFF2-40B4-BE49-F238E27FC236}">
                <a16:creationId xmlns:a16="http://schemas.microsoft.com/office/drawing/2014/main" id="{8FDF43F5-51FB-4218-8DAE-89805AF5CC38}"/>
              </a:ext>
            </a:extLst>
          </p:cNvPr>
          <p:cNvCxnSpPr>
            <a:cxnSpLocks noChangeShapeType="1"/>
          </p:cNvCxnSpPr>
          <p:nvPr/>
        </p:nvCxnSpPr>
        <p:spPr bwMode="auto">
          <a:xfrm rot="16200000" flipV="1">
            <a:off x="940731" y="4708899"/>
            <a:ext cx="525177" cy="132341"/>
          </a:xfrm>
          <a:prstGeom prst="straightConnector1">
            <a:avLst/>
          </a:prstGeom>
          <a:noFill/>
          <a:ln w="28575" algn="ctr">
            <a:solidFill>
              <a:srgbClr val="00B0F0"/>
            </a:solidFill>
            <a:round/>
            <a:headEnd/>
            <a:tailEnd type="arrow" w="med" len="med"/>
          </a:ln>
        </p:spPr>
      </p:cxnSp>
      <p:cxnSp>
        <p:nvCxnSpPr>
          <p:cNvPr id="33" name="Straight Arrow Connector 17">
            <a:extLst>
              <a:ext uri="{FF2B5EF4-FFF2-40B4-BE49-F238E27FC236}">
                <a16:creationId xmlns:a16="http://schemas.microsoft.com/office/drawing/2014/main" id="{F58E12EE-86EA-483B-AAAE-085CF6A5F390}"/>
              </a:ext>
            </a:extLst>
          </p:cNvPr>
          <p:cNvCxnSpPr>
            <a:cxnSpLocks noChangeShapeType="1"/>
          </p:cNvCxnSpPr>
          <p:nvPr/>
        </p:nvCxnSpPr>
        <p:spPr bwMode="auto">
          <a:xfrm rot="10800000">
            <a:off x="737415" y="4625655"/>
            <a:ext cx="438563" cy="328568"/>
          </a:xfrm>
          <a:prstGeom prst="straightConnector1">
            <a:avLst/>
          </a:prstGeom>
          <a:noFill/>
          <a:ln w="28575" algn="ctr">
            <a:solidFill>
              <a:srgbClr val="00B0F0"/>
            </a:solidFill>
            <a:round/>
            <a:headEnd/>
            <a:tailEnd type="arrow" w="med" len="med"/>
          </a:ln>
        </p:spPr>
      </p:cxnSp>
      <p:cxnSp>
        <p:nvCxnSpPr>
          <p:cNvPr id="34" name="Straight Arrow Connector 18">
            <a:extLst>
              <a:ext uri="{FF2B5EF4-FFF2-40B4-BE49-F238E27FC236}">
                <a16:creationId xmlns:a16="http://schemas.microsoft.com/office/drawing/2014/main" id="{47598817-67D9-4289-B629-D7B7C74CF189}"/>
              </a:ext>
            </a:extLst>
          </p:cNvPr>
          <p:cNvCxnSpPr>
            <a:cxnSpLocks noChangeShapeType="1"/>
          </p:cNvCxnSpPr>
          <p:nvPr/>
        </p:nvCxnSpPr>
        <p:spPr bwMode="auto">
          <a:xfrm rot="5400000" flipH="1" flipV="1">
            <a:off x="1339905" y="4697165"/>
            <a:ext cx="422665" cy="248777"/>
          </a:xfrm>
          <a:prstGeom prst="straightConnector1">
            <a:avLst/>
          </a:prstGeom>
          <a:noFill/>
          <a:ln w="28575" algn="ctr">
            <a:solidFill>
              <a:srgbClr val="00B0F0"/>
            </a:solidFill>
            <a:round/>
            <a:headEnd/>
            <a:tailEnd type="arrow" w="med" len="med"/>
          </a:ln>
        </p:spPr>
      </p:cxnSp>
      <p:cxnSp>
        <p:nvCxnSpPr>
          <p:cNvPr id="35" name="Straight Arrow Connector 19">
            <a:extLst>
              <a:ext uri="{FF2B5EF4-FFF2-40B4-BE49-F238E27FC236}">
                <a16:creationId xmlns:a16="http://schemas.microsoft.com/office/drawing/2014/main" id="{5C288EB2-9478-41B2-A3BE-04D18D736601}"/>
              </a:ext>
            </a:extLst>
          </p:cNvPr>
          <p:cNvCxnSpPr>
            <a:cxnSpLocks noChangeShapeType="1"/>
          </p:cNvCxnSpPr>
          <p:nvPr/>
        </p:nvCxnSpPr>
        <p:spPr bwMode="auto">
          <a:xfrm rot="5400000" flipH="1" flipV="1">
            <a:off x="1530151" y="2859505"/>
            <a:ext cx="361002" cy="347865"/>
          </a:xfrm>
          <a:prstGeom prst="straightConnector1">
            <a:avLst/>
          </a:prstGeom>
          <a:noFill/>
          <a:ln w="28575" algn="ctr">
            <a:solidFill>
              <a:srgbClr val="00B0F0"/>
            </a:solidFill>
            <a:round/>
            <a:headEnd/>
            <a:tailEnd type="arrow" w="med" len="med"/>
          </a:ln>
        </p:spPr>
      </p:cxnSp>
      <p:cxnSp>
        <p:nvCxnSpPr>
          <p:cNvPr id="36" name="Straight Arrow Connector 20">
            <a:extLst>
              <a:ext uri="{FF2B5EF4-FFF2-40B4-BE49-F238E27FC236}">
                <a16:creationId xmlns:a16="http://schemas.microsoft.com/office/drawing/2014/main" id="{31435004-C839-495F-B2DF-985B67520F07}"/>
              </a:ext>
            </a:extLst>
          </p:cNvPr>
          <p:cNvCxnSpPr>
            <a:cxnSpLocks noChangeShapeType="1"/>
          </p:cNvCxnSpPr>
          <p:nvPr/>
        </p:nvCxnSpPr>
        <p:spPr bwMode="auto">
          <a:xfrm>
            <a:off x="1464618" y="5129400"/>
            <a:ext cx="398271" cy="290483"/>
          </a:xfrm>
          <a:prstGeom prst="straightConnector1">
            <a:avLst/>
          </a:prstGeom>
          <a:noFill/>
          <a:ln w="28575" algn="ctr">
            <a:solidFill>
              <a:srgbClr val="00B0F0"/>
            </a:solidFill>
            <a:round/>
            <a:headEnd/>
            <a:tailEnd type="arrow" w="med" len="med"/>
          </a:ln>
        </p:spPr>
      </p:cxnSp>
      <p:cxnSp>
        <p:nvCxnSpPr>
          <p:cNvPr id="37" name="Straight Arrow Connector 21">
            <a:extLst>
              <a:ext uri="{FF2B5EF4-FFF2-40B4-BE49-F238E27FC236}">
                <a16:creationId xmlns:a16="http://schemas.microsoft.com/office/drawing/2014/main" id="{358EE068-230F-44BF-B10C-CFC409504DC3}"/>
              </a:ext>
            </a:extLst>
          </p:cNvPr>
          <p:cNvCxnSpPr>
            <a:cxnSpLocks noChangeShapeType="1"/>
          </p:cNvCxnSpPr>
          <p:nvPr/>
        </p:nvCxnSpPr>
        <p:spPr bwMode="auto">
          <a:xfrm rot="16200000" flipH="1">
            <a:off x="1276036" y="5321027"/>
            <a:ext cx="484001" cy="248777"/>
          </a:xfrm>
          <a:prstGeom prst="straightConnector1">
            <a:avLst/>
          </a:prstGeom>
          <a:noFill/>
          <a:ln w="28575" algn="ctr">
            <a:solidFill>
              <a:srgbClr val="00B0F0"/>
            </a:solidFill>
            <a:round/>
            <a:headEnd/>
            <a:tailEnd type="arrow" w="med" len="med"/>
          </a:ln>
        </p:spPr>
      </p:cxnSp>
      <p:cxnSp>
        <p:nvCxnSpPr>
          <p:cNvPr id="38" name="Straight Arrow Connector 22">
            <a:extLst>
              <a:ext uri="{FF2B5EF4-FFF2-40B4-BE49-F238E27FC236}">
                <a16:creationId xmlns:a16="http://schemas.microsoft.com/office/drawing/2014/main" id="{B33D2357-5961-4ADC-990F-1626CFCBCF5E}"/>
              </a:ext>
            </a:extLst>
          </p:cNvPr>
          <p:cNvCxnSpPr>
            <a:cxnSpLocks noChangeShapeType="1"/>
          </p:cNvCxnSpPr>
          <p:nvPr/>
        </p:nvCxnSpPr>
        <p:spPr bwMode="auto">
          <a:xfrm rot="5400000">
            <a:off x="917937" y="5414290"/>
            <a:ext cx="484001" cy="132342"/>
          </a:xfrm>
          <a:prstGeom prst="straightConnector1">
            <a:avLst/>
          </a:prstGeom>
          <a:noFill/>
          <a:ln w="28575" algn="ctr">
            <a:solidFill>
              <a:srgbClr val="00B0F0"/>
            </a:solidFill>
            <a:round/>
            <a:headEnd/>
            <a:tailEnd type="arrow" w="med" len="med"/>
          </a:ln>
        </p:spPr>
      </p:cxnSp>
      <p:cxnSp>
        <p:nvCxnSpPr>
          <p:cNvPr id="39" name="Straight Arrow Connector 23">
            <a:extLst>
              <a:ext uri="{FF2B5EF4-FFF2-40B4-BE49-F238E27FC236}">
                <a16:creationId xmlns:a16="http://schemas.microsoft.com/office/drawing/2014/main" id="{B745A6D1-5F44-4B36-8901-AEAB1BB4E162}"/>
              </a:ext>
            </a:extLst>
          </p:cNvPr>
          <p:cNvCxnSpPr>
            <a:cxnSpLocks noChangeShapeType="1"/>
          </p:cNvCxnSpPr>
          <p:nvPr/>
        </p:nvCxnSpPr>
        <p:spPr bwMode="auto">
          <a:xfrm rot="10800000" flipV="1">
            <a:off x="778121" y="5103715"/>
            <a:ext cx="351624" cy="290481"/>
          </a:xfrm>
          <a:prstGeom prst="straightConnector1">
            <a:avLst/>
          </a:prstGeom>
          <a:noFill/>
          <a:ln w="28575" algn="ctr">
            <a:solidFill>
              <a:srgbClr val="00B0F0"/>
            </a:solidFill>
            <a:round/>
            <a:headEnd/>
            <a:tailEnd type="arrow" w="med" len="med"/>
          </a:ln>
        </p:spPr>
      </p:cxnSp>
      <p:cxnSp>
        <p:nvCxnSpPr>
          <p:cNvPr id="40" name="Straight Arrow Connector 24">
            <a:extLst>
              <a:ext uri="{FF2B5EF4-FFF2-40B4-BE49-F238E27FC236}">
                <a16:creationId xmlns:a16="http://schemas.microsoft.com/office/drawing/2014/main" id="{34340903-82F1-4F79-B391-9C8C2931D3B5}"/>
              </a:ext>
            </a:extLst>
          </p:cNvPr>
          <p:cNvCxnSpPr>
            <a:cxnSpLocks noChangeShapeType="1"/>
          </p:cNvCxnSpPr>
          <p:nvPr/>
        </p:nvCxnSpPr>
        <p:spPr bwMode="auto">
          <a:xfrm flipH="1" flipV="1">
            <a:off x="1005457" y="4193163"/>
            <a:ext cx="490352" cy="290373"/>
          </a:xfrm>
          <a:prstGeom prst="straightConnector1">
            <a:avLst/>
          </a:prstGeom>
          <a:noFill/>
          <a:ln w="28575" algn="ctr">
            <a:solidFill>
              <a:srgbClr val="00B0F0"/>
            </a:solidFill>
            <a:round/>
            <a:headEnd/>
            <a:tailEnd type="arrow" w="med" len="med"/>
          </a:ln>
        </p:spPr>
      </p:cxnSp>
      <p:cxnSp>
        <p:nvCxnSpPr>
          <p:cNvPr id="41" name="Straight Arrow Connector 16">
            <a:extLst>
              <a:ext uri="{FF2B5EF4-FFF2-40B4-BE49-F238E27FC236}">
                <a16:creationId xmlns:a16="http://schemas.microsoft.com/office/drawing/2014/main" id="{C6C7F211-0F22-41AE-BE83-47658038C913}"/>
              </a:ext>
            </a:extLst>
          </p:cNvPr>
          <p:cNvCxnSpPr>
            <a:cxnSpLocks noChangeShapeType="1"/>
          </p:cNvCxnSpPr>
          <p:nvPr/>
        </p:nvCxnSpPr>
        <p:spPr bwMode="auto">
          <a:xfrm rot="16200000" flipV="1">
            <a:off x="1217204" y="4019507"/>
            <a:ext cx="525177" cy="132341"/>
          </a:xfrm>
          <a:prstGeom prst="straightConnector1">
            <a:avLst/>
          </a:prstGeom>
          <a:noFill/>
          <a:ln w="28575" algn="ctr">
            <a:solidFill>
              <a:srgbClr val="00B0F0"/>
            </a:solidFill>
            <a:round/>
            <a:headEnd/>
            <a:tailEnd type="arrow" w="med" len="med"/>
          </a:ln>
        </p:spPr>
      </p:cxnSp>
      <p:cxnSp>
        <p:nvCxnSpPr>
          <p:cNvPr id="42" name="Straight Arrow Connector 20">
            <a:extLst>
              <a:ext uri="{FF2B5EF4-FFF2-40B4-BE49-F238E27FC236}">
                <a16:creationId xmlns:a16="http://schemas.microsoft.com/office/drawing/2014/main" id="{AF19189D-A2A2-42EF-A152-72711CFA4BFC}"/>
              </a:ext>
            </a:extLst>
          </p:cNvPr>
          <p:cNvCxnSpPr>
            <a:cxnSpLocks noChangeShapeType="1"/>
          </p:cNvCxnSpPr>
          <p:nvPr/>
        </p:nvCxnSpPr>
        <p:spPr bwMode="auto">
          <a:xfrm>
            <a:off x="1685449" y="4495600"/>
            <a:ext cx="398271" cy="290483"/>
          </a:xfrm>
          <a:prstGeom prst="straightConnector1">
            <a:avLst/>
          </a:prstGeom>
          <a:noFill/>
          <a:ln w="28575" algn="ctr">
            <a:solidFill>
              <a:srgbClr val="00B0F0"/>
            </a:solidFill>
            <a:round/>
            <a:headEnd/>
            <a:tailEnd type="arrow" w="med" len="med"/>
          </a:ln>
        </p:spPr>
      </p:cxnSp>
      <p:cxnSp>
        <p:nvCxnSpPr>
          <p:cNvPr id="43" name="Straight Arrow Connector 9">
            <a:extLst>
              <a:ext uri="{FF2B5EF4-FFF2-40B4-BE49-F238E27FC236}">
                <a16:creationId xmlns:a16="http://schemas.microsoft.com/office/drawing/2014/main" id="{CDFCD089-D49F-4D7C-B8BB-A47D663C313B}"/>
              </a:ext>
            </a:extLst>
          </p:cNvPr>
          <p:cNvCxnSpPr>
            <a:cxnSpLocks noChangeShapeType="1"/>
          </p:cNvCxnSpPr>
          <p:nvPr/>
        </p:nvCxnSpPr>
        <p:spPr bwMode="auto">
          <a:xfrm flipV="1">
            <a:off x="1663753" y="4094027"/>
            <a:ext cx="365777" cy="239547"/>
          </a:xfrm>
          <a:prstGeom prst="straightConnector1">
            <a:avLst/>
          </a:prstGeom>
          <a:noFill/>
          <a:ln w="28575" algn="ctr">
            <a:solidFill>
              <a:srgbClr val="00B0F0"/>
            </a:solidFill>
            <a:round/>
            <a:headEnd/>
            <a:tailEnd type="arrow" w="med" len="med"/>
          </a:ln>
        </p:spPr>
      </p:cxnSp>
    </p:spTree>
    <p:extLst>
      <p:ext uri="{BB962C8B-B14F-4D97-AF65-F5344CB8AC3E}">
        <p14:creationId xmlns:p14="http://schemas.microsoft.com/office/powerpoint/2010/main" val="27972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10"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par>
                                <p:cTn id="59" presetID="10"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par>
                                <p:cTn id="62" presetID="10" presetClass="entr" presetSubtype="0"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500"/>
                                        <p:tgtEl>
                                          <p:spTgt spid="39"/>
                                        </p:tgtEl>
                                      </p:cBhvr>
                                    </p:animEffect>
                                  </p:childTnLst>
                                </p:cTn>
                              </p:par>
                              <p:par>
                                <p:cTn id="65" presetID="10" presetClass="entr" presetSubtype="0"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par>
                                <p:cTn id="68" presetID="10" presetClass="entr" presetSubtype="0"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500"/>
                                        <p:tgtEl>
                                          <p:spTgt spid="41"/>
                                        </p:tgtEl>
                                      </p:cBhvr>
                                    </p:animEffect>
                                  </p:childTnLst>
                                </p:cTn>
                              </p:par>
                              <p:par>
                                <p:cTn id="71" presetID="10" presetClass="entr" presetSubtype="0"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500"/>
                                        <p:tgtEl>
                                          <p:spTgt spid="42"/>
                                        </p:tgtEl>
                                      </p:cBhvr>
                                    </p:animEffect>
                                  </p:childTnLst>
                                </p:cTn>
                              </p:par>
                              <p:par>
                                <p:cTn id="74" presetID="10" presetClass="entr" presetSubtype="0" fill="hold"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Applications S-values (IV)</a:t>
            </a:r>
          </a:p>
        </p:txBody>
      </p:sp>
      <p:sp>
        <p:nvSpPr>
          <p:cNvPr id="9" name="Content Placeholder 2">
            <a:extLst>
              <a:ext uri="{FF2B5EF4-FFF2-40B4-BE49-F238E27FC236}">
                <a16:creationId xmlns:a16="http://schemas.microsoft.com/office/drawing/2014/main" id="{3863AC8B-E815-40EE-BD69-8927790B39D4}"/>
              </a:ext>
            </a:extLst>
          </p:cNvPr>
          <p:cNvSpPr txBox="1">
            <a:spLocks/>
          </p:cNvSpPr>
          <p:nvPr/>
        </p:nvSpPr>
        <p:spPr>
          <a:xfrm>
            <a:off x="107504" y="1340768"/>
            <a:ext cx="8568952" cy="5227091"/>
          </a:xfrm>
          <a:prstGeom prst="rect">
            <a:avLst/>
          </a:prstGeom>
        </p:spPr>
        <p:txBody>
          <a:bodyPr>
            <a:normAutofit/>
          </a:bodyPr>
          <a:lstStyle/>
          <a:p>
            <a:pPr algn="ctr">
              <a:buClr>
                <a:schemeClr val="accent2"/>
              </a:buClr>
            </a:pPr>
            <a:r>
              <a:rPr lang="en-US" dirty="0"/>
              <a:t>Validation of the procedure using GATE platform was applied comparing previously reported data with Geant4  to our simulated data with GATE and XCAT phantom</a:t>
            </a:r>
          </a:p>
          <a:p>
            <a:pPr algn="ctr">
              <a:buClr>
                <a:schemeClr val="accent2"/>
              </a:buClr>
            </a:pPr>
            <a:endParaRPr lang="en-US" dirty="0"/>
          </a:p>
          <a:p>
            <a:pPr>
              <a:buClr>
                <a:schemeClr val="accent2"/>
              </a:buClr>
              <a:buSzPct val="100000"/>
              <a:buFont typeface="Wingdings" panose="05000000000000000000" pitchFamily="2" charset="2"/>
              <a:buChar char="Ø"/>
            </a:pPr>
            <a:r>
              <a:rPr lang="en-US" altLang="en-US" dirty="0"/>
              <a:t>Liver </a:t>
            </a:r>
            <a:r>
              <a:rPr lang="en-US" altLang="en-US" dirty="0">
                <a:sym typeface="Wingdings" panose="05000000000000000000" pitchFamily="2" charset="2"/>
              </a:rPr>
              <a:t> </a:t>
            </a:r>
            <a:r>
              <a:rPr lang="en-US" altLang="en-US" dirty="0"/>
              <a:t>Kidneys   &amp;   Liver </a:t>
            </a:r>
            <a:r>
              <a:rPr lang="en-US" altLang="en-US" dirty="0">
                <a:sym typeface="Wingdings" panose="05000000000000000000" pitchFamily="2" charset="2"/>
              </a:rPr>
              <a:t> </a:t>
            </a:r>
            <a:r>
              <a:rPr lang="en-US" altLang="en-US" dirty="0"/>
              <a:t>Liver for monoenergetic photons</a:t>
            </a:r>
          </a:p>
          <a:p>
            <a:pPr>
              <a:buClr>
                <a:schemeClr val="accent2"/>
              </a:buClr>
              <a:buSzPct val="100000"/>
              <a:buFont typeface="Wingdings" panose="05000000000000000000" pitchFamily="2" charset="2"/>
              <a:buChar char="Ø"/>
            </a:pPr>
            <a:endParaRPr lang="en-US" altLang="en-US" dirty="0"/>
          </a:p>
          <a:p>
            <a:pPr>
              <a:buClr>
                <a:schemeClr val="accent2"/>
              </a:buClr>
              <a:buSzPct val="100000"/>
              <a:buFont typeface="Wingdings" panose="05000000000000000000" pitchFamily="2" charset="2"/>
              <a:buChar char="Ø"/>
            </a:pPr>
            <a:r>
              <a:rPr lang="en-US" altLang="en-US" dirty="0"/>
              <a:t>Differences: 0-5 %</a:t>
            </a:r>
          </a:p>
          <a:p>
            <a:pPr>
              <a:buClr>
                <a:schemeClr val="accent2"/>
              </a:buClr>
              <a:buSzPct val="100000"/>
              <a:buFont typeface="Wingdings" panose="05000000000000000000" pitchFamily="2" charset="2"/>
              <a:buChar char="Ø"/>
            </a:pPr>
            <a:endParaRPr lang="el-GR" altLang="en-US" dirty="0"/>
          </a:p>
          <a:p>
            <a:pPr>
              <a:buClr>
                <a:schemeClr val="accent2"/>
              </a:buClr>
            </a:pPr>
            <a:endParaRPr lang="en-US" dirty="0"/>
          </a:p>
          <a:p>
            <a:pPr algn="ctr"/>
            <a:endParaRPr lang="en-US" kern="0" dirty="0">
              <a:latin typeface="+mj-lt"/>
            </a:endParaRPr>
          </a:p>
        </p:txBody>
      </p:sp>
      <p:pic>
        <p:nvPicPr>
          <p:cNvPr id="44" name="Picture 3">
            <a:extLst>
              <a:ext uri="{FF2B5EF4-FFF2-40B4-BE49-F238E27FC236}">
                <a16:creationId xmlns:a16="http://schemas.microsoft.com/office/drawing/2014/main" id="{CD398DAE-25C8-4C73-8232-7A9491F420F9}"/>
              </a:ext>
            </a:extLst>
          </p:cNvPr>
          <p:cNvPicPr>
            <a:picLocks noChangeAspect="1"/>
          </p:cNvPicPr>
          <p:nvPr/>
        </p:nvPicPr>
        <p:blipFill>
          <a:blip r:embed="rId3"/>
          <a:stretch>
            <a:fillRect/>
          </a:stretch>
        </p:blipFill>
        <p:spPr>
          <a:xfrm>
            <a:off x="121686" y="3886052"/>
            <a:ext cx="4257261" cy="2359947"/>
          </a:xfrm>
          <a:prstGeom prst="rect">
            <a:avLst/>
          </a:prstGeom>
        </p:spPr>
      </p:pic>
      <p:pic>
        <p:nvPicPr>
          <p:cNvPr id="45" name="Picture 4">
            <a:extLst>
              <a:ext uri="{FF2B5EF4-FFF2-40B4-BE49-F238E27FC236}">
                <a16:creationId xmlns:a16="http://schemas.microsoft.com/office/drawing/2014/main" id="{F59CF163-3F99-41E1-A5A8-AD8173DEBC80}"/>
              </a:ext>
            </a:extLst>
          </p:cNvPr>
          <p:cNvPicPr>
            <a:picLocks noChangeAspect="1"/>
          </p:cNvPicPr>
          <p:nvPr/>
        </p:nvPicPr>
        <p:blipFill>
          <a:blip r:embed="rId4"/>
          <a:stretch>
            <a:fillRect/>
          </a:stretch>
        </p:blipFill>
        <p:spPr>
          <a:xfrm>
            <a:off x="4548545" y="3886052"/>
            <a:ext cx="4262459" cy="2359947"/>
          </a:xfrm>
          <a:prstGeom prst="rect">
            <a:avLst/>
          </a:prstGeom>
        </p:spPr>
      </p:pic>
    </p:spTree>
    <p:extLst>
      <p:ext uri="{BB962C8B-B14F-4D97-AF65-F5344CB8AC3E}">
        <p14:creationId xmlns:p14="http://schemas.microsoft.com/office/powerpoint/2010/main" val="14085680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Applications S-values (IV)</a:t>
            </a:r>
          </a:p>
        </p:txBody>
      </p:sp>
      <p:sp>
        <p:nvSpPr>
          <p:cNvPr id="9" name="Content Placeholder 2">
            <a:extLst>
              <a:ext uri="{FF2B5EF4-FFF2-40B4-BE49-F238E27FC236}">
                <a16:creationId xmlns:a16="http://schemas.microsoft.com/office/drawing/2014/main" id="{3863AC8B-E815-40EE-BD69-8927790B39D4}"/>
              </a:ext>
            </a:extLst>
          </p:cNvPr>
          <p:cNvSpPr txBox="1">
            <a:spLocks/>
          </p:cNvSpPr>
          <p:nvPr/>
        </p:nvSpPr>
        <p:spPr>
          <a:xfrm>
            <a:off x="107504" y="1340768"/>
            <a:ext cx="8568952" cy="5472608"/>
          </a:xfrm>
          <a:prstGeom prst="rect">
            <a:avLst/>
          </a:prstGeom>
        </p:spPr>
        <p:txBody>
          <a:bodyPr>
            <a:normAutofit/>
          </a:bodyPr>
          <a:lstStyle/>
          <a:p>
            <a:pPr algn="ctr">
              <a:buClr>
                <a:schemeClr val="accent2"/>
              </a:buClr>
            </a:pPr>
            <a:r>
              <a:rPr lang="en-US" dirty="0"/>
              <a:t>Simulation Preparation - Obtain Radioisotope Biodistribution</a:t>
            </a:r>
          </a:p>
          <a:p>
            <a:pPr algn="ctr">
              <a:buClr>
                <a:schemeClr val="accent2"/>
              </a:buClr>
            </a:pPr>
            <a:endParaRPr lang="en-US" dirty="0"/>
          </a:p>
          <a:p>
            <a:pPr algn="ctr">
              <a:buClr>
                <a:schemeClr val="accent2"/>
              </a:buClr>
            </a:pPr>
            <a:endParaRPr lang="en-US" dirty="0"/>
          </a:p>
          <a:p>
            <a:pPr algn="ctr">
              <a:buClr>
                <a:schemeClr val="accent2"/>
              </a:buClr>
            </a:pPr>
            <a:endParaRPr lang="en-US" dirty="0"/>
          </a:p>
          <a:p>
            <a:pPr algn="ctr">
              <a:buClr>
                <a:schemeClr val="accent2"/>
              </a:buClr>
            </a:pPr>
            <a:endParaRPr lang="en-US" dirty="0"/>
          </a:p>
          <a:p>
            <a:pPr algn="ctr">
              <a:buClr>
                <a:schemeClr val="accent2"/>
              </a:buClr>
            </a:pPr>
            <a:endParaRPr lang="en-US" dirty="0"/>
          </a:p>
          <a:p>
            <a:pPr algn="ctr">
              <a:buClr>
                <a:schemeClr val="accent2"/>
              </a:buClr>
            </a:pPr>
            <a:endParaRPr lang="en-US" dirty="0"/>
          </a:p>
          <a:p>
            <a:pPr algn="ctr">
              <a:buClr>
                <a:schemeClr val="accent2"/>
              </a:buClr>
            </a:pPr>
            <a:endParaRPr lang="en-US" dirty="0"/>
          </a:p>
          <a:p>
            <a:pPr algn="ctr">
              <a:buClr>
                <a:schemeClr val="accent2"/>
              </a:buClr>
            </a:pPr>
            <a:endParaRPr lang="en-US" dirty="0"/>
          </a:p>
          <a:p>
            <a:pPr algn="ctr">
              <a:buClr>
                <a:schemeClr val="accent2"/>
              </a:buClr>
            </a:pPr>
            <a:endParaRPr lang="en-US" dirty="0"/>
          </a:p>
          <a:p>
            <a:pPr algn="ctr">
              <a:buClr>
                <a:schemeClr val="accent2"/>
              </a:buClr>
            </a:pPr>
            <a:endParaRPr lang="en-US" dirty="0"/>
          </a:p>
          <a:p>
            <a:pPr algn="ctr">
              <a:buClr>
                <a:schemeClr val="accent2"/>
              </a:buClr>
            </a:pPr>
            <a:endParaRPr lang="en-US" dirty="0"/>
          </a:p>
          <a:p>
            <a:pPr>
              <a:buClr>
                <a:schemeClr val="accent2"/>
              </a:buClr>
            </a:pPr>
            <a:endParaRPr lang="en-US" dirty="0"/>
          </a:p>
          <a:p>
            <a:pPr>
              <a:buClr>
                <a:schemeClr val="accent2"/>
              </a:buClr>
            </a:pPr>
            <a:endParaRPr lang="en-US" dirty="0"/>
          </a:p>
          <a:p>
            <a:pPr>
              <a:buClr>
                <a:schemeClr val="accent2"/>
              </a:buClr>
            </a:pPr>
            <a:endParaRPr lang="en-US" dirty="0"/>
          </a:p>
          <a:p>
            <a:pPr>
              <a:buClr>
                <a:schemeClr val="accent2"/>
              </a:buClr>
            </a:pPr>
            <a:endParaRPr lang="en-US" dirty="0"/>
          </a:p>
          <a:p>
            <a:pPr algn="ctr">
              <a:buClr>
                <a:schemeClr val="accent2"/>
              </a:buClr>
            </a:pPr>
            <a:endParaRPr lang="en-US" dirty="0"/>
          </a:p>
          <a:p>
            <a:pPr algn="ctr">
              <a:buClr>
                <a:schemeClr val="accent2"/>
              </a:buClr>
            </a:pPr>
            <a:r>
              <a:rPr lang="en-US" dirty="0"/>
              <a:t>S-values in 3-4 time stamps to obtain the S-value modification due the TAC per organ of interest.</a:t>
            </a:r>
          </a:p>
          <a:p>
            <a:pPr>
              <a:buClr>
                <a:schemeClr val="accent2"/>
              </a:buClr>
              <a:buSzPct val="100000"/>
              <a:buFont typeface="Wingdings" panose="05000000000000000000" pitchFamily="2" charset="2"/>
              <a:buChar char="Ø"/>
            </a:pPr>
            <a:endParaRPr lang="el-GR" altLang="en-US" dirty="0"/>
          </a:p>
          <a:p>
            <a:pPr>
              <a:buClr>
                <a:schemeClr val="accent2"/>
              </a:buClr>
            </a:pPr>
            <a:endParaRPr lang="en-US" dirty="0"/>
          </a:p>
        </p:txBody>
      </p:sp>
      <p:pic>
        <p:nvPicPr>
          <p:cNvPr id="7" name="Picture 6" descr="Liver ROIs">
            <a:extLst>
              <a:ext uri="{FF2B5EF4-FFF2-40B4-BE49-F238E27FC236}">
                <a16:creationId xmlns:a16="http://schemas.microsoft.com/office/drawing/2014/main" id="{D69BBB6C-7F0C-4AB0-9C98-D646842F8C0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90504"/>
            <a:ext cx="3324726" cy="3826728"/>
          </a:xfrm>
          <a:prstGeom prst="rect">
            <a:avLst/>
          </a:prstGeom>
          <a:noFill/>
          <a:ln>
            <a:noFill/>
          </a:ln>
        </p:spPr>
      </p:pic>
      <p:pic>
        <p:nvPicPr>
          <p:cNvPr id="10" name="Picture 9" descr="C:\Users\Panos\AppData\Local\Microsoft\Windows\INetCache\Content.Word\Liver Bio TAC bi-exp.jpg">
            <a:extLst>
              <a:ext uri="{FF2B5EF4-FFF2-40B4-BE49-F238E27FC236}">
                <a16:creationId xmlns:a16="http://schemas.microsoft.com/office/drawing/2014/main" id="{B3ED4945-1F72-49D7-AC2F-B56285F2388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792270" y="1690504"/>
            <a:ext cx="4501845" cy="2776423"/>
          </a:xfrm>
          <a:prstGeom prst="rect">
            <a:avLst/>
          </a:prstGeom>
          <a:noFill/>
          <a:ln>
            <a:noFill/>
          </a:ln>
        </p:spPr>
      </p:pic>
      <p:pic>
        <p:nvPicPr>
          <p:cNvPr id="11" name="Picture 8">
            <a:extLst>
              <a:ext uri="{FF2B5EF4-FFF2-40B4-BE49-F238E27FC236}">
                <a16:creationId xmlns:a16="http://schemas.microsoft.com/office/drawing/2014/main" id="{5C8CD5AE-B1AB-4CE8-B1C1-45778CF2DFC1}"/>
              </a:ext>
            </a:extLst>
          </p:cNvPr>
          <p:cNvPicPr>
            <a:picLocks noChangeAspect="1"/>
          </p:cNvPicPr>
          <p:nvPr/>
        </p:nvPicPr>
        <p:blipFill>
          <a:blip r:embed="rId5"/>
          <a:stretch>
            <a:fillRect/>
          </a:stretch>
        </p:blipFill>
        <p:spPr>
          <a:xfrm>
            <a:off x="4152310" y="4653136"/>
            <a:ext cx="4609751" cy="1392095"/>
          </a:xfrm>
          <a:prstGeom prst="rect">
            <a:avLst/>
          </a:prstGeom>
        </p:spPr>
      </p:pic>
    </p:spTree>
    <p:extLst>
      <p:ext uri="{BB962C8B-B14F-4D97-AF65-F5344CB8AC3E}">
        <p14:creationId xmlns:p14="http://schemas.microsoft.com/office/powerpoint/2010/main" val="40637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Applications S-values (IV)</a:t>
            </a:r>
          </a:p>
        </p:txBody>
      </p:sp>
      <p:sp>
        <p:nvSpPr>
          <p:cNvPr id="9" name="Content Placeholder 2">
            <a:extLst>
              <a:ext uri="{FF2B5EF4-FFF2-40B4-BE49-F238E27FC236}">
                <a16:creationId xmlns:a16="http://schemas.microsoft.com/office/drawing/2014/main" id="{3863AC8B-E815-40EE-BD69-8927790B39D4}"/>
              </a:ext>
            </a:extLst>
          </p:cNvPr>
          <p:cNvSpPr txBox="1">
            <a:spLocks/>
          </p:cNvSpPr>
          <p:nvPr/>
        </p:nvSpPr>
        <p:spPr>
          <a:xfrm>
            <a:off x="107504" y="1340768"/>
            <a:ext cx="8568952" cy="5472608"/>
          </a:xfrm>
          <a:prstGeom prst="rect">
            <a:avLst/>
          </a:prstGeom>
        </p:spPr>
        <p:txBody>
          <a:bodyPr>
            <a:normAutofit/>
          </a:bodyPr>
          <a:lstStyle/>
          <a:p>
            <a:pPr algn="ctr">
              <a:buClr>
                <a:schemeClr val="accent2"/>
              </a:buClr>
            </a:pPr>
            <a:r>
              <a:rPr lang="en-US" dirty="0"/>
              <a:t>S-values for 6 phantoms, grouped by organ</a:t>
            </a:r>
          </a:p>
          <a:p>
            <a:pPr algn="ctr">
              <a:buClr>
                <a:schemeClr val="accent2"/>
              </a:buClr>
            </a:pPr>
            <a:endParaRPr lang="en-US" dirty="0"/>
          </a:p>
          <a:p>
            <a:pPr algn="ctr">
              <a:buClr>
                <a:schemeClr val="accent2"/>
              </a:buClr>
            </a:pPr>
            <a:endParaRPr lang="en-US" dirty="0"/>
          </a:p>
          <a:p>
            <a:pPr algn="ctr">
              <a:buClr>
                <a:schemeClr val="accent2"/>
              </a:buClr>
            </a:pPr>
            <a:endParaRPr lang="en-US" dirty="0"/>
          </a:p>
          <a:p>
            <a:pPr algn="ctr">
              <a:buClr>
                <a:schemeClr val="accent2"/>
              </a:buClr>
            </a:pPr>
            <a:endParaRPr lang="en-US" dirty="0"/>
          </a:p>
          <a:p>
            <a:pPr algn="ctr">
              <a:buClr>
                <a:schemeClr val="accent2"/>
              </a:buClr>
            </a:pPr>
            <a:endParaRPr lang="en-US" dirty="0"/>
          </a:p>
        </p:txBody>
      </p:sp>
      <p:pic>
        <p:nvPicPr>
          <p:cNvPr id="12" name="Picture 7">
            <a:extLst>
              <a:ext uri="{FF2B5EF4-FFF2-40B4-BE49-F238E27FC236}">
                <a16:creationId xmlns:a16="http://schemas.microsoft.com/office/drawing/2014/main" id="{9EC7A0BC-FBD9-4A32-8762-D36EDA1589C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153" y="2015561"/>
            <a:ext cx="8149344" cy="4201623"/>
          </a:xfrm>
          <a:prstGeom prst="rect">
            <a:avLst/>
          </a:prstGeom>
          <a:noFill/>
        </p:spPr>
      </p:pic>
      <p:pic>
        <p:nvPicPr>
          <p:cNvPr id="13" name="Picture 10">
            <a:extLst>
              <a:ext uri="{FF2B5EF4-FFF2-40B4-BE49-F238E27FC236}">
                <a16:creationId xmlns:a16="http://schemas.microsoft.com/office/drawing/2014/main" id="{7B1270BD-8F5F-46E8-8C35-0D7E80F5757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787" y="2015561"/>
            <a:ext cx="8140689" cy="4201623"/>
          </a:xfrm>
          <a:prstGeom prst="rect">
            <a:avLst/>
          </a:prstGeom>
          <a:noFill/>
        </p:spPr>
      </p:pic>
      <p:pic>
        <p:nvPicPr>
          <p:cNvPr id="14" name="Picture 12">
            <a:extLst>
              <a:ext uri="{FF2B5EF4-FFF2-40B4-BE49-F238E27FC236}">
                <a16:creationId xmlns:a16="http://schemas.microsoft.com/office/drawing/2014/main" id="{76496F5C-0B4C-4620-AEE8-6CD63DE4684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897" y="2015561"/>
            <a:ext cx="8132034" cy="4201623"/>
          </a:xfrm>
          <a:prstGeom prst="rect">
            <a:avLst/>
          </a:prstGeom>
          <a:noFill/>
        </p:spPr>
      </p:pic>
      <p:pic>
        <p:nvPicPr>
          <p:cNvPr id="15" name="Picture 13">
            <a:extLst>
              <a:ext uri="{FF2B5EF4-FFF2-40B4-BE49-F238E27FC236}">
                <a16:creationId xmlns:a16="http://schemas.microsoft.com/office/drawing/2014/main" id="{2386ED88-D910-4325-9369-9DC8A437753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655" y="2015561"/>
            <a:ext cx="8140689" cy="4201623"/>
          </a:xfrm>
          <a:prstGeom prst="rect">
            <a:avLst/>
          </a:prstGeom>
          <a:noFill/>
        </p:spPr>
      </p:pic>
    </p:spTree>
    <p:extLst>
      <p:ext uri="{BB962C8B-B14F-4D97-AF65-F5344CB8AC3E}">
        <p14:creationId xmlns:p14="http://schemas.microsoft.com/office/powerpoint/2010/main" val="342592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xit" presetSubtype="0" fill="hold"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xit" presetSubtype="0" fill="hold" nodeType="with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Applications Preclinical Imaging (V)</a:t>
            </a:r>
          </a:p>
        </p:txBody>
      </p:sp>
      <p:sp>
        <p:nvSpPr>
          <p:cNvPr id="9" name="Content Placeholder 2">
            <a:extLst>
              <a:ext uri="{FF2B5EF4-FFF2-40B4-BE49-F238E27FC236}">
                <a16:creationId xmlns:a16="http://schemas.microsoft.com/office/drawing/2014/main" id="{3863AC8B-E815-40EE-BD69-8927790B39D4}"/>
              </a:ext>
            </a:extLst>
          </p:cNvPr>
          <p:cNvSpPr txBox="1">
            <a:spLocks/>
          </p:cNvSpPr>
          <p:nvPr/>
        </p:nvSpPr>
        <p:spPr>
          <a:xfrm>
            <a:off x="107504" y="1340768"/>
            <a:ext cx="8568952" cy="5227091"/>
          </a:xfrm>
          <a:prstGeom prst="rect">
            <a:avLst/>
          </a:prstGeom>
        </p:spPr>
        <p:txBody>
          <a:bodyPr>
            <a:normAutofit/>
          </a:bodyPr>
          <a:lstStyle/>
          <a:p>
            <a:pPr>
              <a:buClr>
                <a:schemeClr val="accent2"/>
              </a:buClr>
              <a:buSzPct val="100000"/>
              <a:buFont typeface="Wingdings" panose="05000000000000000000" pitchFamily="2" charset="2"/>
              <a:buChar char="Ø"/>
            </a:pPr>
            <a:r>
              <a:rPr lang="en-US" altLang="en-US" dirty="0"/>
              <a:t>Simulation of the energy spectrum </a:t>
            </a:r>
          </a:p>
          <a:p>
            <a:pPr>
              <a:buClr>
                <a:schemeClr val="accent2"/>
              </a:buClr>
              <a:buSzPct val="100000"/>
              <a:buFont typeface="Wingdings" panose="05000000000000000000" pitchFamily="2" charset="2"/>
              <a:buChar char="Ø"/>
            </a:pPr>
            <a:endParaRPr lang="en-US" altLang="en-US" dirty="0"/>
          </a:p>
          <a:p>
            <a:pPr>
              <a:buClr>
                <a:schemeClr val="accent2"/>
              </a:buClr>
              <a:buSzPct val="100000"/>
              <a:buFont typeface="Wingdings" panose="05000000000000000000" pitchFamily="2" charset="2"/>
              <a:buChar char="Ø"/>
            </a:pPr>
            <a:r>
              <a:rPr lang="en-US" altLang="en-US" dirty="0"/>
              <a:t>Preparation of the MOBY mouse model</a:t>
            </a:r>
          </a:p>
          <a:p>
            <a:pPr>
              <a:buClr>
                <a:schemeClr val="accent2"/>
              </a:buClr>
              <a:buSzPct val="100000"/>
              <a:buFont typeface="Wingdings" panose="05000000000000000000" pitchFamily="2" charset="2"/>
              <a:buChar char="Ø"/>
            </a:pPr>
            <a:endParaRPr lang="en-US" altLang="en-US" dirty="0"/>
          </a:p>
          <a:p>
            <a:pPr>
              <a:buClr>
                <a:schemeClr val="accent2"/>
              </a:buClr>
              <a:buSzPct val="100000"/>
              <a:buFont typeface="Wingdings" panose="05000000000000000000" pitchFamily="2" charset="2"/>
              <a:buChar char="Ø"/>
            </a:pPr>
            <a:r>
              <a:rPr lang="en-US" altLang="en-US" dirty="0"/>
              <a:t>Simulation of the CMOS detector</a:t>
            </a:r>
            <a:br>
              <a:rPr lang="en-US" altLang="en-US" dirty="0"/>
            </a:br>
            <a:r>
              <a:rPr lang="en-US" altLang="en-US" dirty="0"/>
              <a:t>(</a:t>
            </a:r>
            <a:r>
              <a:rPr lang="en-US" altLang="en-US" dirty="0" err="1"/>
              <a:t>CsI</a:t>
            </a:r>
            <a:r>
              <a:rPr lang="en-US" altLang="en-US" dirty="0"/>
              <a:t> crystal: ~12x12 cm</a:t>
            </a:r>
            <a:r>
              <a:rPr lang="en-US" altLang="en-US" baseline="30000" dirty="0"/>
              <a:t>2</a:t>
            </a:r>
            <a:r>
              <a:rPr lang="en-US" altLang="en-US" dirty="0"/>
              <a:t>)</a:t>
            </a:r>
          </a:p>
          <a:p>
            <a:pPr>
              <a:buClr>
                <a:schemeClr val="accent2"/>
              </a:buClr>
              <a:buSzPct val="100000"/>
              <a:buFont typeface="Wingdings" panose="05000000000000000000" pitchFamily="2" charset="2"/>
              <a:buChar char="Ø"/>
            </a:pPr>
            <a:endParaRPr lang="en-US" altLang="en-US" dirty="0"/>
          </a:p>
          <a:p>
            <a:pPr>
              <a:buClr>
                <a:schemeClr val="accent2"/>
              </a:buClr>
              <a:buSzPct val="100000"/>
              <a:buFont typeface="Wingdings" panose="05000000000000000000" pitchFamily="2" charset="2"/>
              <a:buChar char="Ø"/>
            </a:pPr>
            <a:r>
              <a:rPr lang="en-US" altLang="en-US" dirty="0"/>
              <a:t>Simulation of mouse X-ray irradiation</a:t>
            </a:r>
          </a:p>
          <a:p>
            <a:pPr>
              <a:buClr>
                <a:schemeClr val="accent2"/>
              </a:buClr>
              <a:buSzPct val="100000"/>
              <a:buFont typeface="Wingdings" panose="05000000000000000000" pitchFamily="2" charset="2"/>
              <a:buChar char="Ø"/>
            </a:pPr>
            <a:endParaRPr lang="en-US" altLang="en-US" dirty="0"/>
          </a:p>
          <a:p>
            <a:pPr>
              <a:buClr>
                <a:schemeClr val="accent2"/>
              </a:buClr>
              <a:buSzPct val="100000"/>
              <a:buFont typeface="Wingdings" panose="05000000000000000000" pitchFamily="2" charset="2"/>
              <a:buChar char="Ø"/>
            </a:pPr>
            <a:r>
              <a:rPr lang="en-US" altLang="en-US" dirty="0"/>
              <a:t>Simulated X-ray image</a:t>
            </a:r>
          </a:p>
          <a:p>
            <a:pPr>
              <a:buClr>
                <a:schemeClr val="accent2"/>
              </a:buClr>
              <a:buSzPct val="100000"/>
              <a:buFont typeface="Wingdings" panose="05000000000000000000" pitchFamily="2" charset="2"/>
              <a:buChar char="Ø"/>
            </a:pPr>
            <a:endParaRPr lang="en-US" altLang="en-US" dirty="0"/>
          </a:p>
          <a:p>
            <a:pPr>
              <a:buClr>
                <a:schemeClr val="accent2"/>
              </a:buClr>
              <a:buSzPct val="100000"/>
              <a:buFont typeface="Wingdings" panose="05000000000000000000" pitchFamily="2" charset="2"/>
              <a:buChar char="Ø"/>
            </a:pPr>
            <a:endParaRPr lang="el-GR" altLang="en-US" dirty="0"/>
          </a:p>
          <a:p>
            <a:pPr>
              <a:buClr>
                <a:schemeClr val="accent2"/>
              </a:buClr>
            </a:pPr>
            <a:endParaRPr lang="en-US" dirty="0"/>
          </a:p>
          <a:p>
            <a:pPr algn="ctr"/>
            <a:endParaRPr lang="en-US" kern="0" dirty="0">
              <a:latin typeface="+mj-lt"/>
            </a:endParaRPr>
          </a:p>
        </p:txBody>
      </p:sp>
      <p:pic>
        <p:nvPicPr>
          <p:cNvPr id="6" name="Εικόνα 5">
            <a:extLst>
              <a:ext uri="{FF2B5EF4-FFF2-40B4-BE49-F238E27FC236}">
                <a16:creationId xmlns:a16="http://schemas.microsoft.com/office/drawing/2014/main" id="{7C3A095A-4AAD-4618-AB45-6957F56784E3}"/>
              </a:ext>
            </a:extLst>
          </p:cNvPr>
          <p:cNvPicPr>
            <a:picLocks noChangeAspect="1"/>
          </p:cNvPicPr>
          <p:nvPr/>
        </p:nvPicPr>
        <p:blipFill>
          <a:blip r:embed="rId3"/>
          <a:stretch>
            <a:fillRect/>
          </a:stretch>
        </p:blipFill>
        <p:spPr>
          <a:xfrm>
            <a:off x="5032348" y="1687323"/>
            <a:ext cx="3928056" cy="2266990"/>
          </a:xfrm>
          <a:prstGeom prst="rect">
            <a:avLst/>
          </a:prstGeom>
        </p:spPr>
      </p:pic>
      <p:pic>
        <p:nvPicPr>
          <p:cNvPr id="7" name="Picture 15">
            <a:extLst>
              <a:ext uri="{FF2B5EF4-FFF2-40B4-BE49-F238E27FC236}">
                <a16:creationId xmlns:a16="http://schemas.microsoft.com/office/drawing/2014/main" id="{5B9D5F37-8DA8-4DB6-AACF-3AA7F50B7E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30"/>
          <a:stretch/>
        </p:blipFill>
        <p:spPr>
          <a:xfrm rot="10800000" flipV="1">
            <a:off x="5628225" y="4826989"/>
            <a:ext cx="2736304" cy="1628973"/>
          </a:xfrm>
          <a:prstGeom prst="rect">
            <a:avLst/>
          </a:prstGeom>
        </p:spPr>
      </p:pic>
      <p:pic>
        <p:nvPicPr>
          <p:cNvPr id="10" name="Picture 19">
            <a:extLst>
              <a:ext uri="{FF2B5EF4-FFF2-40B4-BE49-F238E27FC236}">
                <a16:creationId xmlns:a16="http://schemas.microsoft.com/office/drawing/2014/main" id="{01501EC9-9C22-4935-B07E-9D66A37F6008}"/>
              </a:ext>
            </a:extLst>
          </p:cNvPr>
          <p:cNvPicPr>
            <a:picLocks noChangeAspect="1"/>
          </p:cNvPicPr>
          <p:nvPr/>
        </p:nvPicPr>
        <p:blipFill rotWithShape="1">
          <a:blip r:embed="rId5">
            <a:extLst>
              <a:ext uri="{28A0092B-C50C-407E-A947-70E740481C1C}">
                <a14:useLocalDpi xmlns:a14="http://schemas.microsoft.com/office/drawing/2010/main" val="0"/>
              </a:ext>
            </a:extLst>
          </a:blip>
          <a:srcRect l="15075" t="12872" r="17516" b="17811"/>
          <a:stretch/>
        </p:blipFill>
        <p:spPr>
          <a:xfrm>
            <a:off x="3588864" y="4908798"/>
            <a:ext cx="1618118" cy="1465356"/>
          </a:xfrm>
          <a:prstGeom prst="rect">
            <a:avLst/>
          </a:prstGeom>
        </p:spPr>
      </p:pic>
      <p:pic>
        <p:nvPicPr>
          <p:cNvPr id="11" name="Picture 12">
            <a:extLst>
              <a:ext uri="{FF2B5EF4-FFF2-40B4-BE49-F238E27FC236}">
                <a16:creationId xmlns:a16="http://schemas.microsoft.com/office/drawing/2014/main" id="{0BEC50BB-FB39-4FC0-B9B5-E710F152EB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5400000">
            <a:off x="1199142" y="4327081"/>
            <a:ext cx="1165593" cy="2628790"/>
          </a:xfrm>
          <a:prstGeom prst="rect">
            <a:avLst/>
          </a:prstGeom>
        </p:spPr>
      </p:pic>
    </p:spTree>
    <p:extLst>
      <p:ext uri="{BB962C8B-B14F-4D97-AF65-F5344CB8AC3E}">
        <p14:creationId xmlns:p14="http://schemas.microsoft.com/office/powerpoint/2010/main" val="28891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Applications Preclinical Imaging (V)</a:t>
            </a:r>
          </a:p>
        </p:txBody>
      </p:sp>
      <p:grpSp>
        <p:nvGrpSpPr>
          <p:cNvPr id="12" name="Group 1">
            <a:extLst>
              <a:ext uri="{FF2B5EF4-FFF2-40B4-BE49-F238E27FC236}">
                <a16:creationId xmlns:a16="http://schemas.microsoft.com/office/drawing/2014/main" id="{73521F34-8713-4819-9769-F8095A32B792}"/>
              </a:ext>
            </a:extLst>
          </p:cNvPr>
          <p:cNvGrpSpPr>
            <a:grpSpLocks noChangeAspect="1"/>
          </p:cNvGrpSpPr>
          <p:nvPr/>
        </p:nvGrpSpPr>
        <p:grpSpPr>
          <a:xfrm>
            <a:off x="251520" y="2268519"/>
            <a:ext cx="6413063" cy="4006417"/>
            <a:chOff x="1035097" y="724412"/>
            <a:chExt cx="9469803" cy="5916047"/>
          </a:xfrm>
        </p:grpSpPr>
        <p:pic>
          <p:nvPicPr>
            <p:cNvPr id="13" name="Picture 2">
              <a:extLst>
                <a:ext uri="{FF2B5EF4-FFF2-40B4-BE49-F238E27FC236}">
                  <a16:creationId xmlns:a16="http://schemas.microsoft.com/office/drawing/2014/main" id="{B8E746B3-F56E-411C-B80D-B904E0721DCA}"/>
                </a:ext>
              </a:extLst>
            </p:cNvPr>
            <p:cNvPicPr>
              <a:picLocks noChangeAspect="1"/>
            </p:cNvPicPr>
            <p:nvPr/>
          </p:nvPicPr>
          <p:blipFill rotWithShape="1">
            <a:blip r:embed="rId3">
              <a:extLst>
                <a:ext uri="{28A0092B-C50C-407E-A947-70E740481C1C}">
                  <a14:useLocalDpi xmlns:a14="http://schemas.microsoft.com/office/drawing/2010/main" val="0"/>
                </a:ext>
              </a:extLst>
            </a:blip>
            <a:srcRect t="35574" b="31699"/>
            <a:stretch/>
          </p:blipFill>
          <p:spPr>
            <a:xfrm rot="5400000">
              <a:off x="6957166" y="3147292"/>
              <a:ext cx="5253298" cy="1696933"/>
            </a:xfrm>
            <a:prstGeom prst="rect">
              <a:avLst/>
            </a:prstGeom>
          </p:spPr>
        </p:pic>
        <p:grpSp>
          <p:nvGrpSpPr>
            <p:cNvPr id="14" name="Group 3">
              <a:extLst>
                <a:ext uri="{FF2B5EF4-FFF2-40B4-BE49-F238E27FC236}">
                  <a16:creationId xmlns:a16="http://schemas.microsoft.com/office/drawing/2014/main" id="{50A1EFC6-F914-4B23-8ADE-F8D5843F87B2}"/>
                </a:ext>
              </a:extLst>
            </p:cNvPr>
            <p:cNvGrpSpPr/>
            <p:nvPr/>
          </p:nvGrpSpPr>
          <p:grpSpPr>
            <a:xfrm>
              <a:off x="1035097" y="724412"/>
              <a:ext cx="9469803" cy="5916047"/>
              <a:chOff x="500903" y="946085"/>
              <a:chExt cx="9469803" cy="5916047"/>
            </a:xfrm>
          </p:grpSpPr>
          <p:pic>
            <p:nvPicPr>
              <p:cNvPr id="19" name="Picture 8">
                <a:extLst>
                  <a:ext uri="{FF2B5EF4-FFF2-40B4-BE49-F238E27FC236}">
                    <a16:creationId xmlns:a16="http://schemas.microsoft.com/office/drawing/2014/main" id="{85ECE4B1-3B3B-474A-A8F0-448E27345505}"/>
                  </a:ext>
                </a:extLst>
              </p:cNvPr>
              <p:cNvPicPr>
                <a:picLocks noChangeAspect="1"/>
              </p:cNvPicPr>
              <p:nvPr/>
            </p:nvPicPr>
            <p:blipFill rotWithShape="1">
              <a:blip r:embed="rId4">
                <a:extLst>
                  <a:ext uri="{28A0092B-C50C-407E-A947-70E740481C1C}">
                    <a14:useLocalDpi xmlns:a14="http://schemas.microsoft.com/office/drawing/2010/main" val="0"/>
                  </a:ext>
                </a:extLst>
              </a:blip>
              <a:srcRect t="34159" b="29679"/>
              <a:stretch/>
            </p:blipFill>
            <p:spPr>
              <a:xfrm rot="5400000">
                <a:off x="-1192718" y="3284405"/>
                <a:ext cx="5267216" cy="1879974"/>
              </a:xfrm>
              <a:prstGeom prst="rect">
                <a:avLst/>
              </a:prstGeom>
            </p:spPr>
          </p:pic>
          <p:pic>
            <p:nvPicPr>
              <p:cNvPr id="20" name="Picture 9">
                <a:extLst>
                  <a:ext uri="{FF2B5EF4-FFF2-40B4-BE49-F238E27FC236}">
                    <a16:creationId xmlns:a16="http://schemas.microsoft.com/office/drawing/2014/main" id="{3F573313-A556-433C-BE6C-08D5D0E4CEF2}"/>
                  </a:ext>
                </a:extLst>
              </p:cNvPr>
              <p:cNvPicPr>
                <a:picLocks noChangeAspect="1"/>
              </p:cNvPicPr>
              <p:nvPr/>
            </p:nvPicPr>
            <p:blipFill rotWithShape="1">
              <a:blip r:embed="rId5">
                <a:extLst>
                  <a:ext uri="{28A0092B-C50C-407E-A947-70E740481C1C}">
                    <a14:useLocalDpi xmlns:a14="http://schemas.microsoft.com/office/drawing/2010/main" val="0"/>
                  </a:ext>
                </a:extLst>
              </a:blip>
              <a:srcRect t="34159" b="31093"/>
              <a:stretch/>
            </p:blipFill>
            <p:spPr>
              <a:xfrm rot="5400000">
                <a:off x="4573259" y="3332948"/>
                <a:ext cx="5249667" cy="1800437"/>
              </a:xfrm>
              <a:prstGeom prst="rect">
                <a:avLst/>
              </a:prstGeom>
            </p:spPr>
          </p:pic>
          <p:pic>
            <p:nvPicPr>
              <p:cNvPr id="21" name="Picture 10">
                <a:extLst>
                  <a:ext uri="{FF2B5EF4-FFF2-40B4-BE49-F238E27FC236}">
                    <a16:creationId xmlns:a16="http://schemas.microsoft.com/office/drawing/2014/main" id="{62852BD4-F837-48C9-BEF7-D571BE7D3836}"/>
                  </a:ext>
                </a:extLst>
              </p:cNvPr>
              <p:cNvPicPr>
                <a:picLocks noChangeAspect="1"/>
              </p:cNvPicPr>
              <p:nvPr/>
            </p:nvPicPr>
            <p:blipFill rotWithShape="1">
              <a:blip r:embed="rId6">
                <a:extLst>
                  <a:ext uri="{28A0092B-C50C-407E-A947-70E740481C1C}">
                    <a14:useLocalDpi xmlns:a14="http://schemas.microsoft.com/office/drawing/2010/main" val="0"/>
                  </a:ext>
                </a:extLst>
              </a:blip>
              <a:srcRect t="33756" b="30891"/>
              <a:stretch/>
            </p:blipFill>
            <p:spPr>
              <a:xfrm rot="5400000">
                <a:off x="2649441" y="3318592"/>
                <a:ext cx="5253798" cy="1833282"/>
              </a:xfrm>
              <a:prstGeom prst="rect">
                <a:avLst/>
              </a:prstGeom>
            </p:spPr>
          </p:pic>
          <p:pic>
            <p:nvPicPr>
              <p:cNvPr id="22" name="Picture 11">
                <a:extLst>
                  <a:ext uri="{FF2B5EF4-FFF2-40B4-BE49-F238E27FC236}">
                    <a16:creationId xmlns:a16="http://schemas.microsoft.com/office/drawing/2014/main" id="{D2F426F7-4005-45FF-A95D-32D45FEEDC1D}"/>
                  </a:ext>
                </a:extLst>
              </p:cNvPr>
              <p:cNvPicPr>
                <a:picLocks noChangeAspect="1"/>
              </p:cNvPicPr>
              <p:nvPr/>
            </p:nvPicPr>
            <p:blipFill rotWithShape="1">
              <a:blip r:embed="rId7">
                <a:extLst>
                  <a:ext uri="{28A0092B-C50C-407E-A947-70E740481C1C}">
                    <a14:useLocalDpi xmlns:a14="http://schemas.microsoft.com/office/drawing/2010/main" val="0"/>
                  </a:ext>
                </a:extLst>
              </a:blip>
              <a:srcRect t="34968" b="30891"/>
              <a:stretch/>
            </p:blipFill>
            <p:spPr>
              <a:xfrm rot="5400000">
                <a:off x="745454" y="3331100"/>
                <a:ext cx="5249668" cy="1769034"/>
              </a:xfrm>
              <a:prstGeom prst="rect">
                <a:avLst/>
              </a:prstGeom>
            </p:spPr>
          </p:pic>
          <p:sp>
            <p:nvSpPr>
              <p:cNvPr id="23" name="TextBox 22">
                <a:extLst>
                  <a:ext uri="{FF2B5EF4-FFF2-40B4-BE49-F238E27FC236}">
                    <a16:creationId xmlns:a16="http://schemas.microsoft.com/office/drawing/2014/main" id="{41A10D9F-53C9-43A1-91BC-38D1126F0F88}"/>
                  </a:ext>
                </a:extLst>
              </p:cNvPr>
              <p:cNvSpPr txBox="1"/>
              <p:nvPr/>
            </p:nvSpPr>
            <p:spPr>
              <a:xfrm>
                <a:off x="913981" y="1247249"/>
                <a:ext cx="1053817" cy="409029"/>
              </a:xfrm>
              <a:prstGeom prst="rect">
                <a:avLst/>
              </a:prstGeom>
              <a:noFill/>
            </p:spPr>
            <p:txBody>
              <a:bodyPr wrap="none" rtlCol="0">
                <a:spAutoFit/>
              </a:bodyPr>
              <a:lstStyle/>
              <a:p>
                <a:r>
                  <a:rPr lang="en-US" sz="1200" dirty="0"/>
                  <a:t>No NPs</a:t>
                </a:r>
              </a:p>
            </p:txBody>
          </p:sp>
          <p:sp>
            <p:nvSpPr>
              <p:cNvPr id="24" name="TextBox 23">
                <a:extLst>
                  <a:ext uri="{FF2B5EF4-FFF2-40B4-BE49-F238E27FC236}">
                    <a16:creationId xmlns:a16="http://schemas.microsoft.com/office/drawing/2014/main" id="{EF6AAF83-548A-4363-A23C-63C5C15BEF25}"/>
                  </a:ext>
                </a:extLst>
              </p:cNvPr>
              <p:cNvSpPr txBox="1"/>
              <p:nvPr/>
            </p:nvSpPr>
            <p:spPr>
              <a:xfrm>
                <a:off x="4323131" y="996251"/>
                <a:ext cx="1906417" cy="681714"/>
              </a:xfrm>
              <a:prstGeom prst="rect">
                <a:avLst/>
              </a:prstGeom>
              <a:noFill/>
            </p:spPr>
            <p:txBody>
              <a:bodyPr wrap="square" rtlCol="0">
                <a:spAutoFit/>
              </a:bodyPr>
              <a:lstStyle/>
              <a:p>
                <a:pPr algn="ctr"/>
                <a:r>
                  <a:rPr lang="en-US" sz="1200" dirty="0"/>
                  <a:t>10mgAu in liver</a:t>
                </a:r>
              </a:p>
              <a:p>
                <a:pPr algn="ctr"/>
                <a:r>
                  <a:rPr lang="en-US" sz="1200" dirty="0"/>
                  <a:t>0.4% PW </a:t>
                </a:r>
              </a:p>
            </p:txBody>
          </p:sp>
          <p:sp>
            <p:nvSpPr>
              <p:cNvPr id="25" name="TextBox 24">
                <a:extLst>
                  <a:ext uri="{FF2B5EF4-FFF2-40B4-BE49-F238E27FC236}">
                    <a16:creationId xmlns:a16="http://schemas.microsoft.com/office/drawing/2014/main" id="{4549B228-6DA7-4C10-A1B5-BF57A5BF19A8}"/>
                  </a:ext>
                </a:extLst>
              </p:cNvPr>
              <p:cNvSpPr txBox="1"/>
              <p:nvPr/>
            </p:nvSpPr>
            <p:spPr>
              <a:xfrm>
                <a:off x="6327228" y="946085"/>
                <a:ext cx="1842170" cy="681714"/>
              </a:xfrm>
              <a:prstGeom prst="rect">
                <a:avLst/>
              </a:prstGeom>
              <a:noFill/>
            </p:spPr>
            <p:txBody>
              <a:bodyPr wrap="square" rtlCol="0">
                <a:spAutoFit/>
              </a:bodyPr>
              <a:lstStyle/>
              <a:p>
                <a:pPr algn="ctr"/>
                <a:r>
                  <a:rPr lang="en-US" sz="1200" dirty="0"/>
                  <a:t>20mgAu in liver</a:t>
                </a:r>
              </a:p>
              <a:p>
                <a:pPr algn="ctr"/>
                <a:r>
                  <a:rPr lang="en-US" sz="1200" dirty="0"/>
                  <a:t>0.8% PW</a:t>
                </a:r>
              </a:p>
            </p:txBody>
          </p:sp>
          <p:sp>
            <p:nvSpPr>
              <p:cNvPr id="26" name="TextBox 25">
                <a:extLst>
                  <a:ext uri="{FF2B5EF4-FFF2-40B4-BE49-F238E27FC236}">
                    <a16:creationId xmlns:a16="http://schemas.microsoft.com/office/drawing/2014/main" id="{F8758F12-DA98-415F-B17D-7E283181A1D3}"/>
                  </a:ext>
                </a:extLst>
              </p:cNvPr>
              <p:cNvSpPr txBox="1"/>
              <p:nvPr/>
            </p:nvSpPr>
            <p:spPr>
              <a:xfrm>
                <a:off x="8128537" y="968716"/>
                <a:ext cx="1842169" cy="681714"/>
              </a:xfrm>
              <a:prstGeom prst="rect">
                <a:avLst/>
              </a:prstGeom>
              <a:noFill/>
            </p:spPr>
            <p:txBody>
              <a:bodyPr wrap="square" rtlCol="0">
                <a:spAutoFit/>
              </a:bodyPr>
              <a:lstStyle/>
              <a:p>
                <a:pPr algn="ctr"/>
                <a:r>
                  <a:rPr lang="en-US" sz="1200" dirty="0"/>
                  <a:t>40mgAu in liver</a:t>
                </a:r>
              </a:p>
              <a:p>
                <a:pPr algn="ctr"/>
                <a:r>
                  <a:rPr lang="en-US" sz="1200" dirty="0"/>
                  <a:t>1.64% PW</a:t>
                </a:r>
              </a:p>
            </p:txBody>
          </p:sp>
          <p:sp>
            <p:nvSpPr>
              <p:cNvPr id="27" name="TextBox 26">
                <a:extLst>
                  <a:ext uri="{FF2B5EF4-FFF2-40B4-BE49-F238E27FC236}">
                    <a16:creationId xmlns:a16="http://schemas.microsoft.com/office/drawing/2014/main" id="{885AACA1-2852-4E08-B0D7-457C080235D8}"/>
                  </a:ext>
                </a:extLst>
              </p:cNvPr>
              <p:cNvSpPr txBox="1"/>
              <p:nvPr/>
            </p:nvSpPr>
            <p:spPr>
              <a:xfrm>
                <a:off x="2305573" y="1019886"/>
                <a:ext cx="2293034" cy="681714"/>
              </a:xfrm>
              <a:prstGeom prst="rect">
                <a:avLst/>
              </a:prstGeom>
              <a:noFill/>
            </p:spPr>
            <p:txBody>
              <a:bodyPr wrap="square" rtlCol="0">
                <a:spAutoFit/>
              </a:bodyPr>
              <a:lstStyle/>
              <a:p>
                <a:pPr algn="ctr"/>
                <a:r>
                  <a:rPr lang="en-US" sz="1200" dirty="0"/>
                  <a:t>5mgAu in liver</a:t>
                </a:r>
              </a:p>
              <a:p>
                <a:pPr algn="ctr"/>
                <a:r>
                  <a:rPr lang="en-US" sz="1200" dirty="0"/>
                  <a:t>0.2% PW</a:t>
                </a:r>
              </a:p>
            </p:txBody>
          </p:sp>
        </p:grpSp>
        <p:cxnSp>
          <p:nvCxnSpPr>
            <p:cNvPr id="15" name="Straight Arrow Connector 4">
              <a:extLst>
                <a:ext uri="{FF2B5EF4-FFF2-40B4-BE49-F238E27FC236}">
                  <a16:creationId xmlns:a16="http://schemas.microsoft.com/office/drawing/2014/main" id="{60204FBA-B377-42A6-B32F-4C56D546F1BA}"/>
                </a:ext>
              </a:extLst>
            </p:cNvPr>
            <p:cNvCxnSpPr/>
            <p:nvPr/>
          </p:nvCxnSpPr>
          <p:spPr>
            <a:xfrm flipH="1" flipV="1">
              <a:off x="8037486" y="3961154"/>
              <a:ext cx="346038" cy="38403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5">
              <a:extLst>
                <a:ext uri="{FF2B5EF4-FFF2-40B4-BE49-F238E27FC236}">
                  <a16:creationId xmlns:a16="http://schemas.microsoft.com/office/drawing/2014/main" id="{2C2D7F59-2251-48D3-813E-E00DC874FB39}"/>
                </a:ext>
              </a:extLst>
            </p:cNvPr>
            <p:cNvCxnSpPr/>
            <p:nvPr/>
          </p:nvCxnSpPr>
          <p:spPr>
            <a:xfrm flipH="1" flipV="1">
              <a:off x="9911412" y="3961154"/>
              <a:ext cx="346038" cy="38403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6">
              <a:extLst>
                <a:ext uri="{FF2B5EF4-FFF2-40B4-BE49-F238E27FC236}">
                  <a16:creationId xmlns:a16="http://schemas.microsoft.com/office/drawing/2014/main" id="{EDE937BB-D7B9-4AF2-9F96-76CD4B460A69}"/>
                </a:ext>
              </a:extLst>
            </p:cNvPr>
            <p:cNvCxnSpPr/>
            <p:nvPr/>
          </p:nvCxnSpPr>
          <p:spPr>
            <a:xfrm flipH="1" flipV="1">
              <a:off x="4244978" y="3961154"/>
              <a:ext cx="346038" cy="38403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7">
              <a:extLst>
                <a:ext uri="{FF2B5EF4-FFF2-40B4-BE49-F238E27FC236}">
                  <a16:creationId xmlns:a16="http://schemas.microsoft.com/office/drawing/2014/main" id="{6B0AF54B-AA89-4BF6-8884-EBA19233D5D7}"/>
                </a:ext>
              </a:extLst>
            </p:cNvPr>
            <p:cNvCxnSpPr/>
            <p:nvPr/>
          </p:nvCxnSpPr>
          <p:spPr>
            <a:xfrm flipH="1" flipV="1">
              <a:off x="6110083" y="3961154"/>
              <a:ext cx="346038" cy="38403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8" name="Chart 17">
            <a:extLst>
              <a:ext uri="{FF2B5EF4-FFF2-40B4-BE49-F238E27FC236}">
                <a16:creationId xmlns:a16="http://schemas.microsoft.com/office/drawing/2014/main" id="{954C667E-60D1-436A-81BD-6ACCF8084ADD}"/>
              </a:ext>
            </a:extLst>
          </p:cNvPr>
          <p:cNvGraphicFramePr>
            <a:graphicFrameLocks/>
          </p:cNvGraphicFramePr>
          <p:nvPr>
            <p:extLst>
              <p:ext uri="{D42A27DB-BD31-4B8C-83A1-F6EECF244321}">
                <p14:modId xmlns:p14="http://schemas.microsoft.com/office/powerpoint/2010/main" val="2450901101"/>
              </p:ext>
            </p:extLst>
          </p:nvPr>
        </p:nvGraphicFramePr>
        <p:xfrm>
          <a:off x="6617898" y="2914341"/>
          <a:ext cx="2357999" cy="2951476"/>
        </p:xfrm>
        <a:graphic>
          <a:graphicData uri="http://schemas.openxmlformats.org/drawingml/2006/chart">
            <c:chart xmlns:c="http://schemas.openxmlformats.org/drawingml/2006/chart" xmlns:r="http://schemas.openxmlformats.org/officeDocument/2006/relationships" r:id="rId8"/>
          </a:graphicData>
        </a:graphic>
      </p:graphicFrame>
      <p:sp>
        <p:nvSpPr>
          <p:cNvPr id="29" name="Θέση κειμένου 2">
            <a:extLst>
              <a:ext uri="{FF2B5EF4-FFF2-40B4-BE49-F238E27FC236}">
                <a16:creationId xmlns:a16="http://schemas.microsoft.com/office/drawing/2014/main" id="{F6586AAF-8CD1-4F2C-990E-63BAE3E88EF9}"/>
              </a:ext>
            </a:extLst>
          </p:cNvPr>
          <p:cNvSpPr>
            <a:spLocks noGrp="1"/>
          </p:cNvSpPr>
          <p:nvPr>
            <p:ph type="body"/>
          </p:nvPr>
        </p:nvSpPr>
        <p:spPr>
          <a:xfrm>
            <a:off x="330462" y="1474007"/>
            <a:ext cx="8686440" cy="461666"/>
          </a:xfrm>
        </p:spPr>
        <p:txBody>
          <a:bodyPr/>
          <a:lstStyle/>
          <a:p>
            <a:pPr algn="ctr"/>
            <a:r>
              <a:rPr lang="en-US" dirty="0">
                <a:latin typeface="+mn-lt"/>
              </a:rPr>
              <a:t>Simulation of different concentrations of GNPs in liver </a:t>
            </a:r>
          </a:p>
        </p:txBody>
      </p:sp>
    </p:spTree>
    <p:extLst>
      <p:ext uri="{BB962C8B-B14F-4D97-AF65-F5344CB8AC3E}">
        <p14:creationId xmlns:p14="http://schemas.microsoft.com/office/powerpoint/2010/main" val="1383485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Applications Preclinical Imaging (V)</a:t>
            </a:r>
          </a:p>
        </p:txBody>
      </p:sp>
      <p:sp>
        <p:nvSpPr>
          <p:cNvPr id="30" name="Rectangle 1">
            <a:extLst>
              <a:ext uri="{FF2B5EF4-FFF2-40B4-BE49-F238E27FC236}">
                <a16:creationId xmlns:a16="http://schemas.microsoft.com/office/drawing/2014/main" id="{27A3C898-C4B5-4E0D-8863-46BFA078F44C}"/>
              </a:ext>
            </a:extLst>
          </p:cNvPr>
          <p:cNvSpPr/>
          <p:nvPr/>
        </p:nvSpPr>
        <p:spPr>
          <a:xfrm>
            <a:off x="4211960" y="2708920"/>
            <a:ext cx="4680520" cy="2031325"/>
          </a:xfrm>
          <a:prstGeom prst="rect">
            <a:avLst/>
          </a:prstGeom>
        </p:spPr>
        <p:txBody>
          <a:bodyPr wrap="square">
            <a:spAutoFit/>
          </a:bodyPr>
          <a:lstStyle/>
          <a:p>
            <a:pPr algn="ctr"/>
            <a:r>
              <a:rPr lang="en-US" dirty="0">
                <a:latin typeface="Arial" charset="0"/>
                <a:ea typeface="Arial" charset="0"/>
                <a:cs typeface="Arial" charset="0"/>
              </a:rPr>
              <a:t>Merged slices of simulated dose maps in a mouse model with different concentrations of GNPs in liver</a:t>
            </a:r>
          </a:p>
          <a:p>
            <a:r>
              <a:rPr lang="en-US" dirty="0">
                <a:latin typeface="Arial" charset="0"/>
                <a:ea typeface="Arial" charset="0"/>
                <a:cs typeface="Arial" charset="0"/>
              </a:rPr>
              <a:t> </a:t>
            </a:r>
          </a:p>
          <a:p>
            <a:pPr marL="342900" indent="-342900">
              <a:buAutoNum type="alphaLcParenR"/>
            </a:pPr>
            <a:r>
              <a:rPr lang="en-US" dirty="0">
                <a:latin typeface="Arial" charset="0"/>
                <a:ea typeface="Arial" charset="0"/>
                <a:cs typeface="Arial" charset="0"/>
              </a:rPr>
              <a:t>40 mg Au – 0.4% per weight, </a:t>
            </a:r>
            <a:endParaRPr lang="el-GR" dirty="0">
              <a:latin typeface="Arial" charset="0"/>
              <a:ea typeface="Arial" charset="0"/>
              <a:cs typeface="Arial" charset="0"/>
            </a:endParaRPr>
          </a:p>
          <a:p>
            <a:pPr marL="342900" indent="-342900">
              <a:buAutoNum type="alphaLcParenR"/>
            </a:pPr>
            <a:r>
              <a:rPr lang="en-US" dirty="0">
                <a:latin typeface="Arial" charset="0"/>
                <a:ea typeface="Arial" charset="0"/>
                <a:cs typeface="Arial" charset="0"/>
              </a:rPr>
              <a:t>10 mg Au – 1.64% per weight</a:t>
            </a:r>
          </a:p>
          <a:p>
            <a:pPr marL="342900" indent="-342900">
              <a:buAutoNum type="alphaLcParenR"/>
            </a:pPr>
            <a:r>
              <a:rPr lang="en-US" dirty="0">
                <a:latin typeface="Arial" charset="0"/>
                <a:ea typeface="Arial" charset="0"/>
                <a:cs typeface="Arial" charset="0"/>
              </a:rPr>
              <a:t>no GNPs present</a:t>
            </a:r>
          </a:p>
        </p:txBody>
      </p:sp>
      <p:pic>
        <p:nvPicPr>
          <p:cNvPr id="31" name="Picture 2">
            <a:extLst>
              <a:ext uri="{FF2B5EF4-FFF2-40B4-BE49-F238E27FC236}">
                <a16:creationId xmlns:a16="http://schemas.microsoft.com/office/drawing/2014/main" id="{60C294BF-6B7B-44D2-8714-B8B240F25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060848"/>
            <a:ext cx="3756553" cy="3799683"/>
          </a:xfrm>
          <a:prstGeom prst="rect">
            <a:avLst/>
          </a:prstGeom>
        </p:spPr>
      </p:pic>
    </p:spTree>
    <p:extLst>
      <p:ext uri="{BB962C8B-B14F-4D97-AF65-F5344CB8AC3E}">
        <p14:creationId xmlns:p14="http://schemas.microsoft.com/office/powerpoint/2010/main" val="1115331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Dosimetry</a:t>
            </a:r>
          </a:p>
        </p:txBody>
      </p:sp>
      <p:sp>
        <p:nvSpPr>
          <p:cNvPr id="8" name="CustomShape 2">
            <a:extLst>
              <a:ext uri="{FF2B5EF4-FFF2-40B4-BE49-F238E27FC236}">
                <a16:creationId xmlns:a16="http://schemas.microsoft.com/office/drawing/2014/main" id="{5739619A-DEB8-491C-82A4-DDBE7CC6FFCD}"/>
              </a:ext>
            </a:extLst>
          </p:cNvPr>
          <p:cNvSpPr/>
          <p:nvPr/>
        </p:nvSpPr>
        <p:spPr>
          <a:xfrm>
            <a:off x="283256" y="1628800"/>
            <a:ext cx="8640848" cy="424847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hangingPunct="0">
              <a:lnSpc>
                <a:spcPct val="93000"/>
              </a:lnSpc>
              <a:buClr>
                <a:srgbClr val="000000"/>
              </a:buClr>
              <a:buSzPct val="100000"/>
            </a:pPr>
            <a:r>
              <a:rPr lang="en-US" dirty="0"/>
              <a:t>Since the advent of X-rays in 1895 (by </a:t>
            </a:r>
            <a:r>
              <a:rPr lang="en-US" b="1" dirty="0"/>
              <a:t>Wilhelm Conrad Roentgen</a:t>
            </a:r>
            <a:r>
              <a:rPr lang="en-US" dirty="0"/>
              <a:t>), it has been known that exposure to </a:t>
            </a:r>
            <a:r>
              <a:rPr lang="en-US" b="1" dirty="0"/>
              <a:t>ionizing radiation can be harmful to humans</a:t>
            </a:r>
            <a:r>
              <a:rPr lang="en-US" dirty="0"/>
              <a:t>.</a:t>
            </a:r>
          </a:p>
          <a:p>
            <a:pPr algn="ctr" hangingPunct="0">
              <a:lnSpc>
                <a:spcPct val="93000"/>
              </a:lnSpc>
              <a:buClr>
                <a:srgbClr val="000000"/>
              </a:buClr>
              <a:buSzPct val="100000"/>
            </a:pPr>
            <a:endParaRPr lang="en-US" b="1" dirty="0"/>
          </a:p>
          <a:p>
            <a:pPr algn="ctr" hangingPunct="0">
              <a:lnSpc>
                <a:spcPct val="93000"/>
              </a:lnSpc>
              <a:buClr>
                <a:srgbClr val="000000"/>
              </a:buClr>
              <a:buSzPct val="100000"/>
            </a:pPr>
            <a:endParaRPr lang="en-US" dirty="0"/>
          </a:p>
          <a:p>
            <a:pPr algn="ctr" hangingPunct="0">
              <a:lnSpc>
                <a:spcPct val="93000"/>
              </a:lnSpc>
              <a:buClr>
                <a:srgbClr val="000000"/>
              </a:buClr>
              <a:buSzPct val="100000"/>
            </a:pPr>
            <a:r>
              <a:rPr lang="en-US" dirty="0"/>
              <a:t>Current research is challenging the paradigm that the quantity “</a:t>
            </a:r>
            <a:r>
              <a:rPr lang="en-US" b="1" dirty="0"/>
              <a:t>absorbed dose</a:t>
            </a:r>
            <a:r>
              <a:rPr lang="en-US" dirty="0"/>
              <a:t>” is the best to use in predicting biological effects. Correlation to individualized patient characteristics.</a:t>
            </a:r>
          </a:p>
          <a:p>
            <a:pPr algn="ctr" hangingPunct="0">
              <a:lnSpc>
                <a:spcPct val="93000"/>
              </a:lnSpc>
              <a:buClr>
                <a:srgbClr val="000000"/>
              </a:buClr>
              <a:buSzPct val="100000"/>
            </a:pPr>
            <a:endParaRPr lang="en-US" b="1" dirty="0"/>
          </a:p>
          <a:p>
            <a:pPr algn="ctr" hangingPunct="0">
              <a:lnSpc>
                <a:spcPct val="93000"/>
              </a:lnSpc>
              <a:buClr>
                <a:srgbClr val="000000"/>
              </a:buClr>
              <a:buSzPct val="100000"/>
            </a:pPr>
            <a:endParaRPr lang="en-US" b="1" dirty="0"/>
          </a:p>
          <a:p>
            <a:pPr algn="ctr" hangingPunct="0">
              <a:lnSpc>
                <a:spcPct val="93000"/>
              </a:lnSpc>
              <a:buClr>
                <a:srgbClr val="000000"/>
              </a:buClr>
              <a:buSzPct val="100000"/>
            </a:pPr>
            <a:r>
              <a:rPr lang="en-US" b="1" dirty="0"/>
              <a:t>Absorbed dose </a:t>
            </a:r>
            <a:r>
              <a:rPr lang="en-US" dirty="0"/>
              <a:t>is the main quantity of interest: </a:t>
            </a:r>
          </a:p>
          <a:p>
            <a:pPr algn="ctr" hangingPunct="0">
              <a:lnSpc>
                <a:spcPct val="93000"/>
              </a:lnSpc>
              <a:buClr>
                <a:srgbClr val="000000"/>
              </a:buClr>
              <a:buSzPct val="100000"/>
            </a:pPr>
            <a:endParaRPr lang="en-US" dirty="0"/>
          </a:p>
          <a:p>
            <a:pPr algn="ctr" hangingPunct="0">
              <a:lnSpc>
                <a:spcPct val="93000"/>
              </a:lnSpc>
              <a:buClr>
                <a:srgbClr val="000000"/>
              </a:buClr>
              <a:buSzPct val="100000"/>
            </a:pPr>
            <a:endParaRPr lang="en-US" b="1" dirty="0"/>
          </a:p>
          <a:p>
            <a:pPr algn="ctr" hangingPunct="0">
              <a:lnSpc>
                <a:spcPct val="93000"/>
              </a:lnSpc>
              <a:buClr>
                <a:srgbClr val="000000"/>
              </a:buClr>
              <a:buSzPct val="100000"/>
            </a:pPr>
            <a:r>
              <a:rPr lang="en-US" b="1" dirty="0"/>
              <a:t>MIRD – ICRP – RADAR: </a:t>
            </a:r>
            <a:r>
              <a:rPr lang="en-US" dirty="0"/>
              <a:t>main systems to estimate absorbed dose</a:t>
            </a:r>
          </a:p>
        </p:txBody>
      </p:sp>
      <p:pic>
        <p:nvPicPr>
          <p:cNvPr id="2" name="Εικόνα 1">
            <a:extLst>
              <a:ext uri="{FF2B5EF4-FFF2-40B4-BE49-F238E27FC236}">
                <a16:creationId xmlns:a16="http://schemas.microsoft.com/office/drawing/2014/main" id="{DA267D83-1547-4269-923C-5B97700179F0}"/>
              </a:ext>
            </a:extLst>
          </p:cNvPr>
          <p:cNvPicPr>
            <a:picLocks noChangeAspect="1"/>
          </p:cNvPicPr>
          <p:nvPr/>
        </p:nvPicPr>
        <p:blipFill>
          <a:blip r:embed="rId2"/>
          <a:stretch>
            <a:fillRect/>
          </a:stretch>
        </p:blipFill>
        <p:spPr>
          <a:xfrm>
            <a:off x="7092280" y="3753035"/>
            <a:ext cx="1088922" cy="666444"/>
          </a:xfrm>
          <a:prstGeom prst="rect">
            <a:avLst/>
          </a:prstGeom>
        </p:spPr>
      </p:pic>
    </p:spTree>
    <p:extLst>
      <p:ext uri="{BB962C8B-B14F-4D97-AF65-F5344CB8AC3E}">
        <p14:creationId xmlns:p14="http://schemas.microsoft.com/office/powerpoint/2010/main" val="9592331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Applications Preclinical Imaging (V)</a:t>
            </a:r>
          </a:p>
        </p:txBody>
      </p:sp>
      <p:sp>
        <p:nvSpPr>
          <p:cNvPr id="5" name="Ορθογώνιο: Στρογγύλεμα γωνιών 4">
            <a:extLst>
              <a:ext uri="{FF2B5EF4-FFF2-40B4-BE49-F238E27FC236}">
                <a16:creationId xmlns:a16="http://schemas.microsoft.com/office/drawing/2014/main" id="{EF5DA13A-E0C4-4CED-BBB2-2A17C487E692}"/>
              </a:ext>
            </a:extLst>
          </p:cNvPr>
          <p:cNvSpPr/>
          <p:nvPr/>
        </p:nvSpPr>
        <p:spPr>
          <a:xfrm>
            <a:off x="323528" y="5157192"/>
            <a:ext cx="2314584" cy="1008112"/>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a:extLst>
              <a:ext uri="{FF2B5EF4-FFF2-40B4-BE49-F238E27FC236}">
                <a16:creationId xmlns:a16="http://schemas.microsoft.com/office/drawing/2014/main" id="{E8EF1081-6B9B-4F0A-B11B-A748D0305482}"/>
              </a:ext>
            </a:extLst>
          </p:cNvPr>
          <p:cNvSpPr/>
          <p:nvPr/>
        </p:nvSpPr>
        <p:spPr>
          <a:xfrm>
            <a:off x="142986" y="4736177"/>
            <a:ext cx="5055621" cy="261610"/>
          </a:xfrm>
          <a:prstGeom prst="rect">
            <a:avLst/>
          </a:prstGeom>
        </p:spPr>
        <p:txBody>
          <a:bodyPr wrap="square">
            <a:spAutoFit/>
          </a:bodyPr>
          <a:lstStyle/>
          <a:p>
            <a:r>
              <a:rPr lang="en-US" sz="1050" b="1" i="1" dirty="0">
                <a:latin typeface="Arial" charset="0"/>
                <a:ea typeface="Arial" charset="0"/>
                <a:cs typeface="Arial" charset="0"/>
              </a:rPr>
              <a:t>No GNPs   2.5mg       5mg        10mg        15mg        25mg      30mg </a:t>
            </a:r>
          </a:p>
        </p:txBody>
      </p:sp>
      <p:pic>
        <p:nvPicPr>
          <p:cNvPr id="7" name="Εικόνα 6">
            <a:extLst>
              <a:ext uri="{FF2B5EF4-FFF2-40B4-BE49-F238E27FC236}">
                <a16:creationId xmlns:a16="http://schemas.microsoft.com/office/drawing/2014/main" id="{188CD919-7FA4-4486-A5C1-364912DD7B2C}"/>
              </a:ext>
            </a:extLst>
          </p:cNvPr>
          <p:cNvPicPr>
            <a:picLocks noChangeAspect="1"/>
          </p:cNvPicPr>
          <p:nvPr/>
        </p:nvPicPr>
        <p:blipFill>
          <a:blip r:embed="rId3"/>
          <a:stretch>
            <a:fillRect/>
          </a:stretch>
        </p:blipFill>
        <p:spPr>
          <a:xfrm>
            <a:off x="4377441" y="2212086"/>
            <a:ext cx="821166" cy="2496345"/>
          </a:xfrm>
          <a:prstGeom prst="rect">
            <a:avLst/>
          </a:prstGeom>
        </p:spPr>
      </p:pic>
      <p:pic>
        <p:nvPicPr>
          <p:cNvPr id="9" name="Εικόνα 8">
            <a:extLst>
              <a:ext uri="{FF2B5EF4-FFF2-40B4-BE49-F238E27FC236}">
                <a16:creationId xmlns:a16="http://schemas.microsoft.com/office/drawing/2014/main" id="{AFFA9195-54BF-4F46-9646-C6E9C4AD7A05}"/>
              </a:ext>
            </a:extLst>
          </p:cNvPr>
          <p:cNvPicPr>
            <a:picLocks noChangeAspect="1"/>
          </p:cNvPicPr>
          <p:nvPr/>
        </p:nvPicPr>
        <p:blipFill>
          <a:blip r:embed="rId4"/>
          <a:stretch>
            <a:fillRect/>
          </a:stretch>
        </p:blipFill>
        <p:spPr>
          <a:xfrm>
            <a:off x="3696954" y="2214834"/>
            <a:ext cx="766074" cy="2496345"/>
          </a:xfrm>
          <a:prstGeom prst="rect">
            <a:avLst/>
          </a:prstGeom>
        </p:spPr>
      </p:pic>
      <p:pic>
        <p:nvPicPr>
          <p:cNvPr id="10" name="Εικόνα 9">
            <a:extLst>
              <a:ext uri="{FF2B5EF4-FFF2-40B4-BE49-F238E27FC236}">
                <a16:creationId xmlns:a16="http://schemas.microsoft.com/office/drawing/2014/main" id="{78E69BAE-EE9B-4546-B79F-893D707FA4E0}"/>
              </a:ext>
            </a:extLst>
          </p:cNvPr>
          <p:cNvPicPr>
            <a:picLocks noChangeAspect="1"/>
          </p:cNvPicPr>
          <p:nvPr/>
        </p:nvPicPr>
        <p:blipFill>
          <a:blip r:embed="rId5"/>
          <a:stretch>
            <a:fillRect/>
          </a:stretch>
        </p:blipFill>
        <p:spPr>
          <a:xfrm>
            <a:off x="2987824" y="2212087"/>
            <a:ext cx="775627" cy="2496345"/>
          </a:xfrm>
          <a:prstGeom prst="rect">
            <a:avLst/>
          </a:prstGeom>
        </p:spPr>
      </p:pic>
      <p:pic>
        <p:nvPicPr>
          <p:cNvPr id="11" name="Εικόνα 10">
            <a:extLst>
              <a:ext uri="{FF2B5EF4-FFF2-40B4-BE49-F238E27FC236}">
                <a16:creationId xmlns:a16="http://schemas.microsoft.com/office/drawing/2014/main" id="{0C0C961D-4F44-4579-A13F-484F40926FC9}"/>
              </a:ext>
            </a:extLst>
          </p:cNvPr>
          <p:cNvPicPr>
            <a:picLocks noChangeAspect="1"/>
          </p:cNvPicPr>
          <p:nvPr/>
        </p:nvPicPr>
        <p:blipFill>
          <a:blip r:embed="rId6"/>
          <a:stretch>
            <a:fillRect/>
          </a:stretch>
        </p:blipFill>
        <p:spPr>
          <a:xfrm>
            <a:off x="2263947" y="2215835"/>
            <a:ext cx="795885" cy="2492896"/>
          </a:xfrm>
          <a:prstGeom prst="rect">
            <a:avLst/>
          </a:prstGeom>
        </p:spPr>
      </p:pic>
      <p:pic>
        <p:nvPicPr>
          <p:cNvPr id="12" name="Εικόνα 11">
            <a:extLst>
              <a:ext uri="{FF2B5EF4-FFF2-40B4-BE49-F238E27FC236}">
                <a16:creationId xmlns:a16="http://schemas.microsoft.com/office/drawing/2014/main" id="{C6B4F28C-0030-4CC1-B829-B5A4348C7ADE}"/>
              </a:ext>
            </a:extLst>
          </p:cNvPr>
          <p:cNvPicPr>
            <a:picLocks noChangeAspect="1"/>
          </p:cNvPicPr>
          <p:nvPr/>
        </p:nvPicPr>
        <p:blipFill>
          <a:blip r:embed="rId7"/>
          <a:stretch>
            <a:fillRect/>
          </a:stretch>
        </p:blipFill>
        <p:spPr>
          <a:xfrm>
            <a:off x="1546488" y="2215535"/>
            <a:ext cx="800107" cy="2492896"/>
          </a:xfrm>
          <a:prstGeom prst="rect">
            <a:avLst/>
          </a:prstGeom>
        </p:spPr>
      </p:pic>
      <p:pic>
        <p:nvPicPr>
          <p:cNvPr id="13" name="Εικόνα 12">
            <a:extLst>
              <a:ext uri="{FF2B5EF4-FFF2-40B4-BE49-F238E27FC236}">
                <a16:creationId xmlns:a16="http://schemas.microsoft.com/office/drawing/2014/main" id="{67D5D577-353B-4B6E-8900-8C7CF2D9AFE0}"/>
              </a:ext>
            </a:extLst>
          </p:cNvPr>
          <p:cNvPicPr>
            <a:picLocks noChangeAspect="1"/>
          </p:cNvPicPr>
          <p:nvPr/>
        </p:nvPicPr>
        <p:blipFill>
          <a:blip r:embed="rId8"/>
          <a:stretch>
            <a:fillRect/>
          </a:stretch>
        </p:blipFill>
        <p:spPr>
          <a:xfrm>
            <a:off x="789047" y="2215835"/>
            <a:ext cx="830625" cy="2485335"/>
          </a:xfrm>
          <a:prstGeom prst="rect">
            <a:avLst/>
          </a:prstGeom>
        </p:spPr>
      </p:pic>
      <p:pic>
        <p:nvPicPr>
          <p:cNvPr id="14" name="Εικόνα 13">
            <a:extLst>
              <a:ext uri="{FF2B5EF4-FFF2-40B4-BE49-F238E27FC236}">
                <a16:creationId xmlns:a16="http://schemas.microsoft.com/office/drawing/2014/main" id="{56180130-9FD9-4898-8723-CC5B6DE7A9F1}"/>
              </a:ext>
            </a:extLst>
          </p:cNvPr>
          <p:cNvPicPr>
            <a:picLocks noChangeAspect="1"/>
          </p:cNvPicPr>
          <p:nvPr/>
        </p:nvPicPr>
        <p:blipFill>
          <a:blip r:embed="rId9"/>
          <a:stretch>
            <a:fillRect/>
          </a:stretch>
        </p:blipFill>
        <p:spPr>
          <a:xfrm>
            <a:off x="107504" y="2212087"/>
            <a:ext cx="789634" cy="2492896"/>
          </a:xfrm>
          <a:prstGeom prst="rect">
            <a:avLst/>
          </a:prstGeom>
        </p:spPr>
      </p:pic>
      <p:sp>
        <p:nvSpPr>
          <p:cNvPr id="15" name="Rectangle 1">
            <a:extLst>
              <a:ext uri="{FF2B5EF4-FFF2-40B4-BE49-F238E27FC236}">
                <a16:creationId xmlns:a16="http://schemas.microsoft.com/office/drawing/2014/main" id="{B3B810A5-69DF-49CD-B72E-CA860F8F3DAA}"/>
              </a:ext>
            </a:extLst>
          </p:cNvPr>
          <p:cNvSpPr/>
          <p:nvPr/>
        </p:nvSpPr>
        <p:spPr>
          <a:xfrm>
            <a:off x="1225348" y="1512331"/>
            <a:ext cx="6120680" cy="369332"/>
          </a:xfrm>
          <a:prstGeom prst="rect">
            <a:avLst/>
          </a:prstGeom>
        </p:spPr>
        <p:txBody>
          <a:bodyPr wrap="square">
            <a:spAutoFit/>
          </a:bodyPr>
          <a:lstStyle/>
          <a:p>
            <a:pPr algn="ctr"/>
            <a:r>
              <a:rPr lang="en-US" dirty="0">
                <a:latin typeface="Arial" charset="0"/>
                <a:ea typeface="Arial" charset="0"/>
                <a:cs typeface="Arial" charset="0"/>
              </a:rPr>
              <a:t>X-rays using different concentrations in leg muscle. </a:t>
            </a:r>
          </a:p>
        </p:txBody>
      </p:sp>
      <p:pic>
        <p:nvPicPr>
          <p:cNvPr id="16" name="Εικόνα 15">
            <a:extLst>
              <a:ext uri="{FF2B5EF4-FFF2-40B4-BE49-F238E27FC236}">
                <a16:creationId xmlns:a16="http://schemas.microsoft.com/office/drawing/2014/main" id="{6B965CE7-A004-4EBF-86D3-54CA79AB83FA}"/>
              </a:ext>
            </a:extLst>
          </p:cNvPr>
          <p:cNvPicPr>
            <a:picLocks noChangeAspect="1"/>
          </p:cNvPicPr>
          <p:nvPr/>
        </p:nvPicPr>
        <p:blipFill>
          <a:blip r:embed="rId10"/>
          <a:stretch>
            <a:fillRect/>
          </a:stretch>
        </p:blipFill>
        <p:spPr>
          <a:xfrm>
            <a:off x="5292080" y="4221088"/>
            <a:ext cx="3633395" cy="1872208"/>
          </a:xfrm>
          <a:prstGeom prst="rect">
            <a:avLst/>
          </a:prstGeom>
        </p:spPr>
      </p:pic>
      <p:pic>
        <p:nvPicPr>
          <p:cNvPr id="17" name="Εικόνα 16">
            <a:extLst>
              <a:ext uri="{FF2B5EF4-FFF2-40B4-BE49-F238E27FC236}">
                <a16:creationId xmlns:a16="http://schemas.microsoft.com/office/drawing/2014/main" id="{A16670B9-A595-4461-ADEC-55AD13E454C3}"/>
              </a:ext>
            </a:extLst>
          </p:cNvPr>
          <p:cNvPicPr>
            <a:picLocks noChangeAspect="1"/>
          </p:cNvPicPr>
          <p:nvPr/>
        </p:nvPicPr>
        <p:blipFill>
          <a:blip r:embed="rId11"/>
          <a:stretch>
            <a:fillRect/>
          </a:stretch>
        </p:blipFill>
        <p:spPr>
          <a:xfrm>
            <a:off x="469984" y="5191911"/>
            <a:ext cx="751180" cy="937116"/>
          </a:xfrm>
          <a:prstGeom prst="rect">
            <a:avLst/>
          </a:prstGeom>
        </p:spPr>
      </p:pic>
      <p:sp>
        <p:nvSpPr>
          <p:cNvPr id="18" name="Rectangle 1">
            <a:extLst>
              <a:ext uri="{FF2B5EF4-FFF2-40B4-BE49-F238E27FC236}">
                <a16:creationId xmlns:a16="http://schemas.microsoft.com/office/drawing/2014/main" id="{3A3070BA-07D6-436D-82C0-A11434AE00CC}"/>
              </a:ext>
            </a:extLst>
          </p:cNvPr>
          <p:cNvSpPr/>
          <p:nvPr/>
        </p:nvSpPr>
        <p:spPr>
          <a:xfrm>
            <a:off x="1221164" y="5373216"/>
            <a:ext cx="1416948" cy="461665"/>
          </a:xfrm>
          <a:prstGeom prst="rect">
            <a:avLst/>
          </a:prstGeom>
        </p:spPr>
        <p:txBody>
          <a:bodyPr wrap="square">
            <a:spAutoFit/>
          </a:bodyPr>
          <a:lstStyle/>
          <a:p>
            <a:pPr algn="ctr"/>
            <a:r>
              <a:rPr lang="en-US" sz="1200" dirty="0">
                <a:latin typeface="Arial" charset="0"/>
                <a:ea typeface="Arial" charset="0"/>
                <a:cs typeface="Arial" charset="0"/>
              </a:rPr>
              <a:t>ROI of measurements</a:t>
            </a:r>
          </a:p>
        </p:txBody>
      </p:sp>
      <p:pic>
        <p:nvPicPr>
          <p:cNvPr id="19" name="Εικόνα 18">
            <a:extLst>
              <a:ext uri="{FF2B5EF4-FFF2-40B4-BE49-F238E27FC236}">
                <a16:creationId xmlns:a16="http://schemas.microsoft.com/office/drawing/2014/main" id="{48C0ABAF-74E1-4E49-BA0B-63791B53CF0A}"/>
              </a:ext>
            </a:extLst>
          </p:cNvPr>
          <p:cNvPicPr>
            <a:picLocks noChangeAspect="1"/>
          </p:cNvPicPr>
          <p:nvPr/>
        </p:nvPicPr>
        <p:blipFill>
          <a:blip r:embed="rId12"/>
          <a:stretch>
            <a:fillRect/>
          </a:stretch>
        </p:blipFill>
        <p:spPr>
          <a:xfrm>
            <a:off x="5292080" y="2276872"/>
            <a:ext cx="3628972" cy="1872208"/>
          </a:xfrm>
          <a:prstGeom prst="rect">
            <a:avLst/>
          </a:prstGeom>
        </p:spPr>
      </p:pic>
    </p:spTree>
    <p:extLst>
      <p:ext uri="{BB962C8B-B14F-4D97-AF65-F5344CB8AC3E}">
        <p14:creationId xmlns:p14="http://schemas.microsoft.com/office/powerpoint/2010/main" val="3982242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Applications Creation of a Sheep Model (VI)</a:t>
            </a:r>
          </a:p>
        </p:txBody>
      </p:sp>
      <p:sp>
        <p:nvSpPr>
          <p:cNvPr id="20" name="TextBox 19">
            <a:extLst>
              <a:ext uri="{FF2B5EF4-FFF2-40B4-BE49-F238E27FC236}">
                <a16:creationId xmlns:a16="http://schemas.microsoft.com/office/drawing/2014/main" id="{B9CA7AD5-86F2-4F5B-98A0-5D3EE86325D7}"/>
              </a:ext>
            </a:extLst>
          </p:cNvPr>
          <p:cNvSpPr txBox="1"/>
          <p:nvPr/>
        </p:nvSpPr>
        <p:spPr>
          <a:xfrm>
            <a:off x="395536" y="4685602"/>
            <a:ext cx="8602161" cy="276999"/>
          </a:xfrm>
          <a:prstGeom prst="rect">
            <a:avLst/>
          </a:prstGeom>
          <a:noFill/>
        </p:spPr>
        <p:txBody>
          <a:bodyPr wrap="square" rtlCol="0">
            <a:spAutoFit/>
          </a:bodyPr>
          <a:lstStyle/>
          <a:p>
            <a:pPr algn="ctr"/>
            <a:r>
              <a:rPr lang="en-US" sz="1200" b="1" dirty="0"/>
              <a:t>Mouse / Rat 				Sheep 			Human / Anthropomorphic</a:t>
            </a:r>
          </a:p>
        </p:txBody>
      </p:sp>
      <p:pic>
        <p:nvPicPr>
          <p:cNvPr id="21" name="Εικόνα 20">
            <a:extLst>
              <a:ext uri="{FF2B5EF4-FFF2-40B4-BE49-F238E27FC236}">
                <a16:creationId xmlns:a16="http://schemas.microsoft.com/office/drawing/2014/main" id="{45BAC116-23F8-420E-9D66-E9A6ED52D7D1}"/>
              </a:ext>
            </a:extLst>
          </p:cNvPr>
          <p:cNvPicPr>
            <a:picLocks noChangeAspect="1"/>
          </p:cNvPicPr>
          <p:nvPr/>
        </p:nvPicPr>
        <p:blipFill>
          <a:blip r:embed="rId3"/>
          <a:stretch>
            <a:fillRect/>
          </a:stretch>
        </p:blipFill>
        <p:spPr>
          <a:xfrm>
            <a:off x="395536" y="2099743"/>
            <a:ext cx="1374534" cy="2485383"/>
          </a:xfrm>
          <a:prstGeom prst="rect">
            <a:avLst/>
          </a:prstGeom>
        </p:spPr>
      </p:pic>
      <p:pic>
        <p:nvPicPr>
          <p:cNvPr id="22" name="Εικόνα 21">
            <a:extLst>
              <a:ext uri="{FF2B5EF4-FFF2-40B4-BE49-F238E27FC236}">
                <a16:creationId xmlns:a16="http://schemas.microsoft.com/office/drawing/2014/main" id="{95C01E22-76F3-4547-9A40-DD84BB7E7253}"/>
              </a:ext>
            </a:extLst>
          </p:cNvPr>
          <p:cNvPicPr>
            <a:picLocks noChangeAspect="1"/>
          </p:cNvPicPr>
          <p:nvPr/>
        </p:nvPicPr>
        <p:blipFill>
          <a:blip r:embed="rId4"/>
          <a:stretch>
            <a:fillRect/>
          </a:stretch>
        </p:blipFill>
        <p:spPr>
          <a:xfrm>
            <a:off x="3312023" y="2458707"/>
            <a:ext cx="2340097" cy="1778385"/>
          </a:xfrm>
          <a:prstGeom prst="rect">
            <a:avLst/>
          </a:prstGeom>
        </p:spPr>
      </p:pic>
      <p:sp>
        <p:nvSpPr>
          <p:cNvPr id="23" name="Βέλος: Δεξιό 22">
            <a:extLst>
              <a:ext uri="{FF2B5EF4-FFF2-40B4-BE49-F238E27FC236}">
                <a16:creationId xmlns:a16="http://schemas.microsoft.com/office/drawing/2014/main" id="{3846CEF4-13B2-4C76-9B96-4C772D6B21F4}"/>
              </a:ext>
            </a:extLst>
          </p:cNvPr>
          <p:cNvSpPr/>
          <p:nvPr/>
        </p:nvSpPr>
        <p:spPr>
          <a:xfrm>
            <a:off x="2340217" y="3097477"/>
            <a:ext cx="647607" cy="504056"/>
          </a:xfrm>
          <a:prstGeom prst="rightArrow">
            <a:avLst/>
          </a:prstGeom>
          <a:solidFill>
            <a:srgbClr val="FFE48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Εικόνα 23">
            <a:extLst>
              <a:ext uri="{FF2B5EF4-FFF2-40B4-BE49-F238E27FC236}">
                <a16:creationId xmlns:a16="http://schemas.microsoft.com/office/drawing/2014/main" id="{35452129-CBDE-4CB5-BB70-588ACDC6D46A}"/>
              </a:ext>
            </a:extLst>
          </p:cNvPr>
          <p:cNvPicPr>
            <a:picLocks noChangeAspect="1"/>
          </p:cNvPicPr>
          <p:nvPr/>
        </p:nvPicPr>
        <p:blipFill>
          <a:blip r:embed="rId5"/>
          <a:stretch>
            <a:fillRect/>
          </a:stretch>
        </p:blipFill>
        <p:spPr>
          <a:xfrm>
            <a:off x="6876256" y="2099743"/>
            <a:ext cx="2011682" cy="2496315"/>
          </a:xfrm>
          <a:prstGeom prst="rect">
            <a:avLst/>
          </a:prstGeom>
        </p:spPr>
      </p:pic>
      <p:sp>
        <p:nvSpPr>
          <p:cNvPr id="25" name="Βέλος: Δεξιό 24">
            <a:extLst>
              <a:ext uri="{FF2B5EF4-FFF2-40B4-BE49-F238E27FC236}">
                <a16:creationId xmlns:a16="http://schemas.microsoft.com/office/drawing/2014/main" id="{056EA0D4-73E2-469E-85B3-803C46D86009}"/>
              </a:ext>
            </a:extLst>
          </p:cNvPr>
          <p:cNvSpPr/>
          <p:nvPr/>
        </p:nvSpPr>
        <p:spPr>
          <a:xfrm>
            <a:off x="6057357" y="3095874"/>
            <a:ext cx="647607" cy="504056"/>
          </a:xfrm>
          <a:prstGeom prst="rightArrow">
            <a:avLst/>
          </a:prstGeom>
          <a:solidFill>
            <a:srgbClr val="FFE48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CF84F3D-DC35-4AA3-9019-9F37FCDE9E21}"/>
              </a:ext>
            </a:extLst>
          </p:cNvPr>
          <p:cNvSpPr txBox="1"/>
          <p:nvPr/>
        </p:nvSpPr>
        <p:spPr>
          <a:xfrm>
            <a:off x="179512" y="4920311"/>
            <a:ext cx="2016224" cy="276999"/>
          </a:xfrm>
          <a:prstGeom prst="rect">
            <a:avLst/>
          </a:prstGeom>
          <a:noFill/>
        </p:spPr>
        <p:txBody>
          <a:bodyPr wrap="square" rtlCol="0">
            <a:spAutoFit/>
          </a:bodyPr>
          <a:lstStyle/>
          <a:p>
            <a:pPr algn="ctr"/>
            <a:r>
              <a:rPr lang="en-US" sz="1200" i="1" dirty="0"/>
              <a:t>Already available (MOBY)</a:t>
            </a:r>
          </a:p>
        </p:txBody>
      </p:sp>
      <p:sp>
        <p:nvSpPr>
          <p:cNvPr id="27" name="TextBox 26">
            <a:extLst>
              <a:ext uri="{FF2B5EF4-FFF2-40B4-BE49-F238E27FC236}">
                <a16:creationId xmlns:a16="http://schemas.microsoft.com/office/drawing/2014/main" id="{3D7F34B4-B898-490F-B406-3B8C09BC1567}"/>
              </a:ext>
            </a:extLst>
          </p:cNvPr>
          <p:cNvSpPr txBox="1"/>
          <p:nvPr/>
        </p:nvSpPr>
        <p:spPr>
          <a:xfrm>
            <a:off x="3401950" y="4911551"/>
            <a:ext cx="2016224" cy="461665"/>
          </a:xfrm>
          <a:prstGeom prst="rect">
            <a:avLst/>
          </a:prstGeom>
          <a:noFill/>
        </p:spPr>
        <p:txBody>
          <a:bodyPr wrap="square" rtlCol="0">
            <a:spAutoFit/>
          </a:bodyPr>
          <a:lstStyle/>
          <a:p>
            <a:pPr algn="ctr"/>
            <a:r>
              <a:rPr lang="en-US" sz="1200" i="1" dirty="0"/>
              <a:t>Need to be modeled using a clinical CT</a:t>
            </a:r>
          </a:p>
        </p:txBody>
      </p:sp>
      <p:sp>
        <p:nvSpPr>
          <p:cNvPr id="28" name="TextBox 27">
            <a:extLst>
              <a:ext uri="{FF2B5EF4-FFF2-40B4-BE49-F238E27FC236}">
                <a16:creationId xmlns:a16="http://schemas.microsoft.com/office/drawing/2014/main" id="{064C819C-619E-4758-A4FB-17EBCB4D79D1}"/>
              </a:ext>
            </a:extLst>
          </p:cNvPr>
          <p:cNvSpPr txBox="1"/>
          <p:nvPr/>
        </p:nvSpPr>
        <p:spPr>
          <a:xfrm>
            <a:off x="6948264" y="4962601"/>
            <a:ext cx="2016224" cy="276999"/>
          </a:xfrm>
          <a:prstGeom prst="rect">
            <a:avLst/>
          </a:prstGeom>
          <a:noFill/>
        </p:spPr>
        <p:txBody>
          <a:bodyPr wrap="square" rtlCol="0">
            <a:spAutoFit/>
          </a:bodyPr>
          <a:lstStyle/>
          <a:p>
            <a:pPr algn="ctr"/>
            <a:r>
              <a:rPr lang="en-US" sz="1200" i="1" dirty="0"/>
              <a:t>Already available (XCAT)</a:t>
            </a:r>
          </a:p>
        </p:txBody>
      </p:sp>
    </p:spTree>
    <p:extLst>
      <p:ext uri="{BB962C8B-B14F-4D97-AF65-F5344CB8AC3E}">
        <p14:creationId xmlns:p14="http://schemas.microsoft.com/office/powerpoint/2010/main" val="1787946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Applications Creation of a Sheep Model (VI)</a:t>
            </a:r>
          </a:p>
        </p:txBody>
      </p:sp>
      <p:pic>
        <p:nvPicPr>
          <p:cNvPr id="12" name="Εικόνα 11">
            <a:extLst>
              <a:ext uri="{FF2B5EF4-FFF2-40B4-BE49-F238E27FC236}">
                <a16:creationId xmlns:a16="http://schemas.microsoft.com/office/drawing/2014/main" id="{4F8B0432-81F7-418E-8B4E-C6AF703FB3A6}"/>
              </a:ext>
            </a:extLst>
          </p:cNvPr>
          <p:cNvPicPr>
            <a:picLocks noChangeAspect="1"/>
          </p:cNvPicPr>
          <p:nvPr/>
        </p:nvPicPr>
        <p:blipFill>
          <a:blip r:embed="rId3"/>
          <a:stretch>
            <a:fillRect/>
          </a:stretch>
        </p:blipFill>
        <p:spPr>
          <a:xfrm>
            <a:off x="186900" y="1915967"/>
            <a:ext cx="2179299" cy="1656184"/>
          </a:xfrm>
          <a:prstGeom prst="rect">
            <a:avLst/>
          </a:prstGeom>
        </p:spPr>
      </p:pic>
      <p:sp>
        <p:nvSpPr>
          <p:cNvPr id="13" name="Βέλος: Δεξιό 12">
            <a:extLst>
              <a:ext uri="{FF2B5EF4-FFF2-40B4-BE49-F238E27FC236}">
                <a16:creationId xmlns:a16="http://schemas.microsoft.com/office/drawing/2014/main" id="{244FEFAA-3B88-4732-A328-F079CDF02830}"/>
              </a:ext>
            </a:extLst>
          </p:cNvPr>
          <p:cNvSpPr/>
          <p:nvPr/>
        </p:nvSpPr>
        <p:spPr>
          <a:xfrm>
            <a:off x="2563164" y="2524309"/>
            <a:ext cx="557977" cy="432048"/>
          </a:xfrm>
          <a:prstGeom prst="rightArrow">
            <a:avLst/>
          </a:prstGeom>
          <a:solidFill>
            <a:srgbClr val="FFE48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Εικόνα 13" descr="Εικόνα που περιέχει εσωτερικό, καθιστός, λευκό, μικρό&#10;&#10;Περιγραφή που δημιουργήθηκε αυτόματα">
            <a:extLst>
              <a:ext uri="{FF2B5EF4-FFF2-40B4-BE49-F238E27FC236}">
                <a16:creationId xmlns:a16="http://schemas.microsoft.com/office/drawing/2014/main" id="{1983FF6A-514F-455B-8DCF-E29B7AC12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9894" y="1915968"/>
            <a:ext cx="2939972" cy="1656184"/>
          </a:xfrm>
          <a:prstGeom prst="rect">
            <a:avLst/>
          </a:prstGeom>
        </p:spPr>
      </p:pic>
      <p:pic>
        <p:nvPicPr>
          <p:cNvPr id="15" name="Εικόνα 14" descr="Εικόνα που περιέχει υπολογιστής, γραφείο, οθόνη, μαύρο&#10;&#10;Περιγραφή που δημιουργήθηκε αυτόματα">
            <a:extLst>
              <a:ext uri="{FF2B5EF4-FFF2-40B4-BE49-F238E27FC236}">
                <a16:creationId xmlns:a16="http://schemas.microsoft.com/office/drawing/2014/main" id="{EB550151-57F1-4CE8-B1EA-1EF14F0694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5612" y="3155224"/>
            <a:ext cx="2368876" cy="1334467"/>
          </a:xfrm>
          <a:prstGeom prst="rect">
            <a:avLst/>
          </a:prstGeom>
        </p:spPr>
      </p:pic>
      <p:sp>
        <p:nvSpPr>
          <p:cNvPr id="16" name="Βέλος: Καμπύλο προς τα κάτω 15">
            <a:extLst>
              <a:ext uri="{FF2B5EF4-FFF2-40B4-BE49-F238E27FC236}">
                <a16:creationId xmlns:a16="http://schemas.microsoft.com/office/drawing/2014/main" id="{18F33554-3571-433A-BE8B-61152DD289E7}"/>
              </a:ext>
            </a:extLst>
          </p:cNvPr>
          <p:cNvSpPr/>
          <p:nvPr/>
        </p:nvSpPr>
        <p:spPr>
          <a:xfrm rot="2240573">
            <a:off x="6549290" y="2199757"/>
            <a:ext cx="967643" cy="649105"/>
          </a:xfrm>
          <a:prstGeom prst="curvedDownArrow">
            <a:avLst>
              <a:gd name="adj1" fmla="val 33039"/>
              <a:gd name="adj2" fmla="val 68894"/>
              <a:gd name="adj3" fmla="val 36216"/>
            </a:avLst>
          </a:prstGeom>
          <a:solidFill>
            <a:srgbClr val="FFE48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Βέλος: Καμπύλο προς τα κάτω 16">
            <a:extLst>
              <a:ext uri="{FF2B5EF4-FFF2-40B4-BE49-F238E27FC236}">
                <a16:creationId xmlns:a16="http://schemas.microsoft.com/office/drawing/2014/main" id="{16BA2BEB-6DE4-4BD7-ADE0-E92F9AF2942D}"/>
              </a:ext>
            </a:extLst>
          </p:cNvPr>
          <p:cNvSpPr/>
          <p:nvPr/>
        </p:nvSpPr>
        <p:spPr>
          <a:xfrm rot="9500164">
            <a:off x="6346093" y="4840232"/>
            <a:ext cx="967643" cy="649105"/>
          </a:xfrm>
          <a:prstGeom prst="curvedDownArrow">
            <a:avLst>
              <a:gd name="adj1" fmla="val 33039"/>
              <a:gd name="adj2" fmla="val 68894"/>
              <a:gd name="adj3" fmla="val 36216"/>
            </a:avLst>
          </a:prstGeom>
          <a:solidFill>
            <a:srgbClr val="FFE48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a:extLst>
              <a:ext uri="{FF2B5EF4-FFF2-40B4-BE49-F238E27FC236}">
                <a16:creationId xmlns:a16="http://schemas.microsoft.com/office/drawing/2014/main" id="{36AC2F0A-BFD4-4CCC-8919-D4DADDB6060E}"/>
              </a:ext>
            </a:extLst>
          </p:cNvPr>
          <p:cNvSpPr txBox="1"/>
          <p:nvPr/>
        </p:nvSpPr>
        <p:spPr>
          <a:xfrm>
            <a:off x="916509" y="3572151"/>
            <a:ext cx="720080" cy="276999"/>
          </a:xfrm>
          <a:prstGeom prst="rect">
            <a:avLst/>
          </a:prstGeom>
          <a:noFill/>
        </p:spPr>
        <p:txBody>
          <a:bodyPr wrap="square" rtlCol="0">
            <a:spAutoFit/>
          </a:bodyPr>
          <a:lstStyle/>
          <a:p>
            <a:r>
              <a:rPr lang="en-US" sz="1200" b="1" dirty="0"/>
              <a:t>Sheep</a:t>
            </a:r>
          </a:p>
        </p:txBody>
      </p:sp>
      <p:sp>
        <p:nvSpPr>
          <p:cNvPr id="19" name="TextBox 18">
            <a:extLst>
              <a:ext uri="{FF2B5EF4-FFF2-40B4-BE49-F238E27FC236}">
                <a16:creationId xmlns:a16="http://schemas.microsoft.com/office/drawing/2014/main" id="{7A8F606C-02B5-4F9D-BD27-F892C98B6626}"/>
              </a:ext>
            </a:extLst>
          </p:cNvPr>
          <p:cNvSpPr txBox="1"/>
          <p:nvPr/>
        </p:nvSpPr>
        <p:spPr>
          <a:xfrm>
            <a:off x="3931316" y="3572151"/>
            <a:ext cx="1440160" cy="276999"/>
          </a:xfrm>
          <a:prstGeom prst="rect">
            <a:avLst/>
          </a:prstGeom>
          <a:noFill/>
        </p:spPr>
        <p:txBody>
          <a:bodyPr wrap="square" rtlCol="0">
            <a:spAutoFit/>
          </a:bodyPr>
          <a:lstStyle/>
          <a:p>
            <a:r>
              <a:rPr lang="en-US" sz="1200" b="1" dirty="0"/>
              <a:t>CT acquisition</a:t>
            </a:r>
          </a:p>
        </p:txBody>
      </p:sp>
      <p:sp>
        <p:nvSpPr>
          <p:cNvPr id="29" name="TextBox 28">
            <a:extLst>
              <a:ext uri="{FF2B5EF4-FFF2-40B4-BE49-F238E27FC236}">
                <a16:creationId xmlns:a16="http://schemas.microsoft.com/office/drawing/2014/main" id="{8FAA8ECF-339C-4463-B9E9-0F5540BDBD41}"/>
              </a:ext>
            </a:extLst>
          </p:cNvPr>
          <p:cNvSpPr txBox="1"/>
          <p:nvPr/>
        </p:nvSpPr>
        <p:spPr>
          <a:xfrm>
            <a:off x="7463994" y="4489691"/>
            <a:ext cx="1500494" cy="276999"/>
          </a:xfrm>
          <a:prstGeom prst="rect">
            <a:avLst/>
          </a:prstGeom>
          <a:noFill/>
        </p:spPr>
        <p:txBody>
          <a:bodyPr wrap="square" rtlCol="0">
            <a:spAutoFit/>
          </a:bodyPr>
          <a:lstStyle/>
          <a:p>
            <a:r>
              <a:rPr lang="en-US" sz="1200" b="1" dirty="0"/>
              <a:t>Obtain CT data</a:t>
            </a:r>
          </a:p>
        </p:txBody>
      </p:sp>
      <p:pic>
        <p:nvPicPr>
          <p:cNvPr id="30" name="Εικόνα 29">
            <a:extLst>
              <a:ext uri="{FF2B5EF4-FFF2-40B4-BE49-F238E27FC236}">
                <a16:creationId xmlns:a16="http://schemas.microsoft.com/office/drawing/2014/main" id="{ED787B9E-C3DC-4E76-82DE-526606AB31E3}"/>
              </a:ext>
            </a:extLst>
          </p:cNvPr>
          <p:cNvPicPr>
            <a:picLocks noChangeAspect="1"/>
          </p:cNvPicPr>
          <p:nvPr/>
        </p:nvPicPr>
        <p:blipFill>
          <a:blip r:embed="rId6"/>
          <a:stretch>
            <a:fillRect/>
          </a:stretch>
        </p:blipFill>
        <p:spPr>
          <a:xfrm>
            <a:off x="3299894" y="3968628"/>
            <a:ext cx="2951955" cy="1656184"/>
          </a:xfrm>
          <a:prstGeom prst="rect">
            <a:avLst/>
          </a:prstGeom>
        </p:spPr>
      </p:pic>
      <p:sp>
        <p:nvSpPr>
          <p:cNvPr id="31" name="TextBox 30">
            <a:extLst>
              <a:ext uri="{FF2B5EF4-FFF2-40B4-BE49-F238E27FC236}">
                <a16:creationId xmlns:a16="http://schemas.microsoft.com/office/drawing/2014/main" id="{AE2D138F-891C-4DFC-8DBE-0461B45148E6}"/>
              </a:ext>
            </a:extLst>
          </p:cNvPr>
          <p:cNvSpPr txBox="1"/>
          <p:nvPr/>
        </p:nvSpPr>
        <p:spPr>
          <a:xfrm>
            <a:off x="2969679" y="5559623"/>
            <a:ext cx="3600401" cy="461665"/>
          </a:xfrm>
          <a:prstGeom prst="rect">
            <a:avLst/>
          </a:prstGeom>
          <a:noFill/>
        </p:spPr>
        <p:txBody>
          <a:bodyPr wrap="square" rtlCol="0">
            <a:spAutoFit/>
          </a:bodyPr>
          <a:lstStyle/>
          <a:p>
            <a:pPr algn="ctr"/>
            <a:r>
              <a:rPr lang="en-US" sz="1200" b="1" dirty="0"/>
              <a:t>Use segmentation algorithms and 3D-slicer</a:t>
            </a:r>
          </a:p>
          <a:p>
            <a:pPr algn="ctr"/>
            <a:r>
              <a:rPr lang="el-GR" sz="1200" b="1" dirty="0"/>
              <a:t>(</a:t>
            </a:r>
            <a:r>
              <a:rPr lang="en-US" sz="1200" b="1" dirty="0"/>
              <a:t>Veterinary)</a:t>
            </a:r>
          </a:p>
        </p:txBody>
      </p:sp>
      <p:pic>
        <p:nvPicPr>
          <p:cNvPr id="32" name="Εικόνα 31" descr="Εικόνα που περιέχει αναζήτηση, όρθιος, λευκό&#10;&#10;Περιγραφή που δημιουργήθηκε αυτόματα">
            <a:extLst>
              <a:ext uri="{FF2B5EF4-FFF2-40B4-BE49-F238E27FC236}">
                <a16:creationId xmlns:a16="http://schemas.microsoft.com/office/drawing/2014/main" id="{2E242B52-A510-4EC6-AAEC-261FB7C39F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685" y="4106149"/>
            <a:ext cx="1825715" cy="1429963"/>
          </a:xfrm>
          <a:prstGeom prst="rect">
            <a:avLst/>
          </a:prstGeom>
        </p:spPr>
      </p:pic>
      <p:sp>
        <p:nvSpPr>
          <p:cNvPr id="33" name="Βέλος: Δεξιό 32">
            <a:extLst>
              <a:ext uri="{FF2B5EF4-FFF2-40B4-BE49-F238E27FC236}">
                <a16:creationId xmlns:a16="http://schemas.microsoft.com/office/drawing/2014/main" id="{F87DD37E-BD01-458A-8256-0BCD333F371E}"/>
              </a:ext>
            </a:extLst>
          </p:cNvPr>
          <p:cNvSpPr/>
          <p:nvPr/>
        </p:nvSpPr>
        <p:spPr>
          <a:xfrm rot="10800000">
            <a:off x="2563164" y="4643579"/>
            <a:ext cx="557977" cy="432048"/>
          </a:xfrm>
          <a:prstGeom prst="rightArrow">
            <a:avLst/>
          </a:prstGeom>
          <a:solidFill>
            <a:srgbClr val="FFE48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FAF8E11-934B-458E-80E8-FD3655DFC20F}"/>
              </a:ext>
            </a:extLst>
          </p:cNvPr>
          <p:cNvSpPr txBox="1"/>
          <p:nvPr/>
        </p:nvSpPr>
        <p:spPr>
          <a:xfrm>
            <a:off x="393684" y="5546890"/>
            <a:ext cx="1808721" cy="461665"/>
          </a:xfrm>
          <a:prstGeom prst="rect">
            <a:avLst/>
          </a:prstGeom>
          <a:noFill/>
        </p:spPr>
        <p:txBody>
          <a:bodyPr wrap="square" rtlCol="0">
            <a:spAutoFit/>
          </a:bodyPr>
          <a:lstStyle/>
          <a:p>
            <a:pPr algn="ctr"/>
            <a:r>
              <a:rPr lang="en-US" sz="1200" b="1" dirty="0"/>
              <a:t>Creation of a novel</a:t>
            </a:r>
          </a:p>
          <a:p>
            <a:pPr algn="ctr"/>
            <a:r>
              <a:rPr lang="en-US" sz="1200" b="1" dirty="0"/>
              <a:t>sheep model</a:t>
            </a:r>
          </a:p>
        </p:txBody>
      </p:sp>
    </p:spTree>
    <p:extLst>
      <p:ext uri="{BB962C8B-B14F-4D97-AF65-F5344CB8AC3E}">
        <p14:creationId xmlns:p14="http://schemas.microsoft.com/office/powerpoint/2010/main" val="96147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p:bldP spid="19" grpId="0"/>
      <p:bldP spid="29" grpId="0"/>
      <p:bldP spid="31" grpId="0"/>
      <p:bldP spid="33" grpId="0" animBg="1"/>
      <p:bldP spid="3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B4C0CBAE-0C81-42C9-8D1E-1F99690BC047}"/>
              </a:ext>
            </a:extLst>
          </p:cNvPr>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Radiobiology using Geant4-DNA</a:t>
            </a:r>
          </a:p>
        </p:txBody>
      </p:sp>
      <p:pic>
        <p:nvPicPr>
          <p:cNvPr id="20" name="Picture 4" descr="KindlyResponsibleFalcon">
            <a:extLst>
              <a:ext uri="{FF2B5EF4-FFF2-40B4-BE49-F238E27FC236}">
                <a16:creationId xmlns:a16="http://schemas.microsoft.com/office/drawing/2014/main" id="{9B983F46-A2E1-408B-8B98-FEA85B7A10A5}"/>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4509120"/>
            <a:ext cx="2632083" cy="197406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0EFB5A2-7AA5-4C30-B56A-5D135F48F762}"/>
              </a:ext>
            </a:extLst>
          </p:cNvPr>
          <p:cNvSpPr txBox="1"/>
          <p:nvPr/>
        </p:nvSpPr>
        <p:spPr>
          <a:xfrm>
            <a:off x="146722" y="1179095"/>
            <a:ext cx="8337521" cy="646331"/>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Biological &amp; Physical simulations</a:t>
            </a:r>
          </a:p>
          <a:p>
            <a:pPr algn="ctr"/>
            <a:r>
              <a:rPr lang="en-US" dirty="0">
                <a:latin typeface="Segoe UI" panose="020B0502040204020203" pitchFamily="34" charset="0"/>
                <a:cs typeface="Segoe UI" panose="020B0502040204020203" pitchFamily="34" charset="0"/>
              </a:rPr>
              <a:t>G4DNA project </a:t>
            </a:r>
            <a:r>
              <a:rPr lang="en-US" b="1" dirty="0">
                <a:latin typeface="Segoe UI" panose="020B0502040204020203" pitchFamily="34" charset="0"/>
                <a:cs typeface="Segoe UI" panose="020B0502040204020203" pitchFamily="34" charset="0"/>
                <a:hlinkClick r:id="rId4"/>
              </a:rPr>
              <a:t>www.geant4-dna.org</a:t>
            </a:r>
            <a:r>
              <a:rPr lang="en-US" b="1" dirty="0">
                <a:latin typeface="Segoe UI" panose="020B0502040204020203" pitchFamily="34" charset="0"/>
                <a:cs typeface="Segoe UI" panose="020B0502040204020203" pitchFamily="34" charset="0"/>
              </a:rPr>
              <a:t> </a:t>
            </a:r>
          </a:p>
        </p:txBody>
      </p:sp>
      <p:sp>
        <p:nvSpPr>
          <p:cNvPr id="22" name="Ορθογώνιο 21">
            <a:extLst>
              <a:ext uri="{FF2B5EF4-FFF2-40B4-BE49-F238E27FC236}">
                <a16:creationId xmlns:a16="http://schemas.microsoft.com/office/drawing/2014/main" id="{9B599A37-8BC9-4845-BE43-CB84A7A13E07}"/>
              </a:ext>
            </a:extLst>
          </p:cNvPr>
          <p:cNvSpPr/>
          <p:nvPr/>
        </p:nvSpPr>
        <p:spPr>
          <a:xfrm>
            <a:off x="181613" y="1951785"/>
            <a:ext cx="8337521" cy="3364704"/>
          </a:xfrm>
          <a:prstGeom prst="rect">
            <a:avLst/>
          </a:prstGeom>
        </p:spPr>
        <p:txBody>
          <a:bodyPr wrap="square">
            <a:spAutoFit/>
          </a:bodyPr>
          <a:lstStyle/>
          <a:p>
            <a:pPr marL="285750" indent="-285750">
              <a:lnSpc>
                <a:spcPct val="150000"/>
              </a:lnSpc>
              <a:buClr>
                <a:schemeClr val="tx1"/>
              </a:buClr>
              <a:buFont typeface="Wingdings" panose="05000000000000000000" pitchFamily="2" charset="2"/>
              <a:buChar char="Ø"/>
            </a:pPr>
            <a:r>
              <a:rPr lang="en-US" dirty="0">
                <a:latin typeface="Segoe UI" panose="020B0502040204020203" pitchFamily="34" charset="0"/>
                <a:cs typeface="Segoe UI" panose="020B0502040204020203" pitchFamily="34" charset="0"/>
              </a:rPr>
              <a:t>Radiobiology</a:t>
            </a:r>
          </a:p>
          <a:p>
            <a:pPr marL="285750" indent="-285750">
              <a:lnSpc>
                <a:spcPct val="150000"/>
              </a:lnSpc>
              <a:buClr>
                <a:schemeClr val="tx1"/>
              </a:buClr>
              <a:buFont typeface="Wingdings" panose="05000000000000000000" pitchFamily="2" charset="2"/>
              <a:buChar char="Ø"/>
            </a:pPr>
            <a:r>
              <a:rPr lang="en-US" dirty="0" err="1">
                <a:latin typeface="Segoe UI" panose="020B0502040204020203" pitchFamily="34" charset="0"/>
                <a:cs typeface="Segoe UI" panose="020B0502040204020203" pitchFamily="34" charset="0"/>
              </a:rPr>
              <a:t>Microdosimetry</a:t>
            </a:r>
            <a:endParaRPr lang="en-US" dirty="0">
              <a:latin typeface="Segoe UI" panose="020B0502040204020203" pitchFamily="34" charset="0"/>
              <a:cs typeface="Segoe UI" panose="020B0502040204020203" pitchFamily="34" charset="0"/>
            </a:endParaRPr>
          </a:p>
          <a:p>
            <a:pPr marL="285750" indent="-285750">
              <a:lnSpc>
                <a:spcPct val="150000"/>
              </a:lnSpc>
              <a:buClr>
                <a:schemeClr val="tx1"/>
              </a:buClr>
              <a:buFont typeface="Wingdings" panose="05000000000000000000" pitchFamily="2" charset="2"/>
              <a:buChar char="Ø"/>
            </a:pPr>
            <a:r>
              <a:rPr lang="en-US" dirty="0">
                <a:latin typeface="Segoe UI" panose="020B0502040204020203" pitchFamily="34" charset="0"/>
                <a:cs typeface="Segoe UI" panose="020B0502040204020203" pitchFamily="34" charset="0"/>
              </a:rPr>
              <a:t>Radiochemistry</a:t>
            </a:r>
          </a:p>
          <a:p>
            <a:pPr marL="285750" indent="-285750">
              <a:lnSpc>
                <a:spcPct val="150000"/>
              </a:lnSpc>
              <a:buClr>
                <a:schemeClr val="tx1"/>
              </a:buClr>
              <a:buFont typeface="Wingdings" panose="05000000000000000000" pitchFamily="2" charset="2"/>
              <a:buChar char="Ø"/>
            </a:pPr>
            <a:r>
              <a:rPr lang="en-US" dirty="0">
                <a:latin typeface="Segoe UI" panose="020B0502040204020203" pitchFamily="34" charset="0"/>
                <a:cs typeface="Segoe UI" panose="020B0502040204020203" pitchFamily="34" charset="0"/>
              </a:rPr>
              <a:t>Biological damage</a:t>
            </a:r>
          </a:p>
          <a:p>
            <a:pPr marL="285750" indent="-285750">
              <a:lnSpc>
                <a:spcPct val="150000"/>
              </a:lnSpc>
              <a:buClr>
                <a:schemeClr val="tx1"/>
              </a:buClr>
              <a:buFont typeface="Wingdings" panose="05000000000000000000" pitchFamily="2" charset="2"/>
              <a:buChar char="Ø"/>
            </a:pPr>
            <a:r>
              <a:rPr lang="en-US" dirty="0">
                <a:latin typeface="Segoe UI" panose="020B0502040204020203" pitchFamily="34" charset="0"/>
                <a:cs typeface="Segoe UI" panose="020B0502040204020203" pitchFamily="34" charset="0"/>
              </a:rPr>
              <a:t>DNA model</a:t>
            </a:r>
          </a:p>
          <a:p>
            <a:pPr marL="285750" indent="-285750">
              <a:lnSpc>
                <a:spcPct val="150000"/>
              </a:lnSpc>
              <a:buClr>
                <a:schemeClr val="tx1"/>
              </a:buClr>
              <a:buFont typeface="Wingdings" panose="05000000000000000000" pitchFamily="2" charset="2"/>
              <a:buChar char="Ø"/>
            </a:pPr>
            <a:r>
              <a:rPr lang="en-US" dirty="0">
                <a:latin typeface="Segoe UI" panose="020B0502040204020203" pitchFamily="34" charset="0"/>
                <a:cs typeface="Segoe UI" panose="020B0502040204020203" pitchFamily="34" charset="0"/>
              </a:rPr>
              <a:t>Cell &amp; nucleus dosimetry</a:t>
            </a:r>
          </a:p>
          <a:p>
            <a:pPr marL="285750" indent="-285750">
              <a:lnSpc>
                <a:spcPct val="150000"/>
              </a:lnSpc>
              <a:buClr>
                <a:schemeClr val="tx1"/>
              </a:buClr>
              <a:buFont typeface="Wingdings" panose="05000000000000000000" pitchFamily="2" charset="2"/>
              <a:buChar char="Ø"/>
            </a:pPr>
            <a:endParaRPr lang="en-US" dirty="0">
              <a:latin typeface="Segoe UI" panose="020B0502040204020203" pitchFamily="34" charset="0"/>
              <a:cs typeface="Segoe UI" panose="020B0502040204020203" pitchFamily="34" charset="0"/>
            </a:endParaRPr>
          </a:p>
          <a:p>
            <a:pPr marL="285750" indent="-285750">
              <a:lnSpc>
                <a:spcPct val="150000"/>
              </a:lnSpc>
              <a:buClr>
                <a:schemeClr val="tx1"/>
              </a:buClr>
              <a:buFont typeface="Wingdings" panose="05000000000000000000" pitchFamily="2" charset="2"/>
              <a:buChar char="Ø"/>
            </a:pPr>
            <a:endParaRPr lang="en-US" dirty="0">
              <a:latin typeface="Segoe UI" panose="020B0502040204020203" pitchFamily="34" charset="0"/>
              <a:cs typeface="Segoe UI" panose="020B0502040204020203" pitchFamily="34" charset="0"/>
            </a:endParaRPr>
          </a:p>
        </p:txBody>
      </p:sp>
      <p:pic>
        <p:nvPicPr>
          <p:cNvPr id="23" name="Picture 2" descr="microbeam2">
            <a:extLst>
              <a:ext uri="{FF2B5EF4-FFF2-40B4-BE49-F238E27FC236}">
                <a16:creationId xmlns:a16="http://schemas.microsoft.com/office/drawing/2014/main" id="{AA75BEDA-2842-4B6F-955C-BF3F809BC96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45275" y="4385167"/>
            <a:ext cx="3243418" cy="1896152"/>
          </a:xfrm>
          <a:prstGeom prst="rect">
            <a:avLst/>
          </a:prstGeom>
          <a:noFill/>
          <a:extLst>
            <a:ext uri="{909E8E84-426E-40DD-AFC4-6F175D3DCCD1}">
              <a14:hiddenFill xmlns:a14="http://schemas.microsoft.com/office/drawing/2010/main">
                <a:solidFill>
                  <a:srgbClr val="FFFFFF"/>
                </a:solidFill>
              </a14:hiddenFill>
            </a:ext>
          </a:extLst>
        </p:spPr>
      </p:pic>
      <p:pic>
        <p:nvPicPr>
          <p:cNvPr id="24" name="Εικόνα 23" descr="Εικόνα που περιέχει υπολογιστής, πίνακας, καθιστός, καλώδιο&#10;&#10;Περιγραφή που δημιουργήθηκε αυτόματα">
            <a:extLst>
              <a:ext uri="{FF2B5EF4-FFF2-40B4-BE49-F238E27FC236}">
                <a16:creationId xmlns:a16="http://schemas.microsoft.com/office/drawing/2014/main" id="{2FE1BF00-87FE-4805-BAFF-08EE4C885B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5275" y="2220464"/>
            <a:ext cx="3243418" cy="2004929"/>
          </a:xfrm>
          <a:prstGeom prst="rect">
            <a:avLst/>
          </a:prstGeom>
        </p:spPr>
      </p:pic>
    </p:spTree>
    <p:extLst>
      <p:ext uri="{BB962C8B-B14F-4D97-AF65-F5344CB8AC3E}">
        <p14:creationId xmlns:p14="http://schemas.microsoft.com/office/powerpoint/2010/main" val="21612571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2B0470C-B7F0-4591-8D54-74B1566215B7}"/>
              </a:ext>
            </a:extLst>
          </p:cNvPr>
          <p:cNvSpPr>
            <a:spLocks noGrp="1"/>
          </p:cNvSpPr>
          <p:nvPr>
            <p:ph type="title"/>
          </p:nvPr>
        </p:nvSpPr>
        <p:spPr>
          <a:xfrm>
            <a:off x="230209" y="1213918"/>
            <a:ext cx="8424936" cy="1143000"/>
          </a:xfrm>
        </p:spPr>
        <p:txBody>
          <a:bodyPr/>
          <a:lstStyle/>
          <a:p>
            <a:r>
              <a:rPr lang="el-GR" sz="3200" b="1" dirty="0">
                <a:solidFill>
                  <a:schemeClr val="tx1"/>
                </a:solidFill>
                <a:latin typeface="+mj-lt"/>
              </a:rPr>
              <a:t>Ευχαριστώ πολύ</a:t>
            </a:r>
            <a:br>
              <a:rPr lang="el-GR" sz="3200" b="1" dirty="0">
                <a:solidFill>
                  <a:schemeClr val="tx1"/>
                </a:solidFill>
                <a:latin typeface="+mj-lt"/>
              </a:rPr>
            </a:br>
            <a:r>
              <a:rPr lang="el-GR" sz="3200" b="1" dirty="0">
                <a:solidFill>
                  <a:schemeClr val="tx1"/>
                </a:solidFill>
                <a:latin typeface="+mj-lt"/>
              </a:rPr>
              <a:t>			</a:t>
            </a:r>
            <a:r>
              <a:rPr lang="en-US" sz="3200" b="1" dirty="0">
                <a:solidFill>
                  <a:schemeClr val="tx1"/>
                </a:solidFill>
                <a:latin typeface="+mj-lt"/>
              </a:rPr>
              <a:t>	</a:t>
            </a:r>
            <a:r>
              <a:rPr lang="el-GR" sz="3200" b="1" dirty="0">
                <a:solidFill>
                  <a:schemeClr val="tx1"/>
                </a:solidFill>
                <a:latin typeface="+mj-lt"/>
              </a:rPr>
              <a:t>Απορίες … Συζήτηση …</a:t>
            </a:r>
            <a:endParaRPr lang="en-US" sz="3200" b="1" dirty="0">
              <a:solidFill>
                <a:schemeClr val="tx1"/>
              </a:solidFill>
              <a:latin typeface="+mj-lt"/>
            </a:endParaRPr>
          </a:p>
        </p:txBody>
      </p:sp>
      <p:pic>
        <p:nvPicPr>
          <p:cNvPr id="18" name="Content Placeholder 4">
            <a:extLst>
              <a:ext uri="{FF2B5EF4-FFF2-40B4-BE49-F238E27FC236}">
                <a16:creationId xmlns:a16="http://schemas.microsoft.com/office/drawing/2014/main" id="{CB8295D5-2FD7-4F9E-B813-5D545621637F}"/>
              </a:ext>
            </a:extLst>
          </p:cNvPr>
          <p:cNvPicPr>
            <a:picLocks noChangeAspect="1"/>
          </p:cNvPicPr>
          <p:nvPr/>
        </p:nvPicPr>
        <p:blipFill>
          <a:blip r:embed="rId2"/>
          <a:stretch>
            <a:fillRect/>
          </a:stretch>
        </p:blipFill>
        <p:spPr>
          <a:xfrm>
            <a:off x="467544" y="3447318"/>
            <a:ext cx="3917818" cy="2961142"/>
          </a:xfrm>
          <a:prstGeom prst="rect">
            <a:avLst/>
          </a:prstGeom>
        </p:spPr>
      </p:pic>
    </p:spTree>
    <p:extLst>
      <p:ext uri="{BB962C8B-B14F-4D97-AF65-F5344CB8AC3E}">
        <p14:creationId xmlns:p14="http://schemas.microsoft.com/office/powerpoint/2010/main" val="42851956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1094040" y="2133000"/>
            <a:ext cx="6857280" cy="147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endParaRPr lang="en-US" sz="1800" b="0" strike="noStrike" spc="-1" dirty="0">
              <a:solidFill>
                <a:srgbClr val="000000"/>
              </a:solidFill>
              <a:uFill>
                <a:solidFill>
                  <a:srgbClr val="FFFFFF"/>
                </a:solidFill>
              </a:uFill>
              <a:latin typeface="Arial"/>
            </a:endParaRPr>
          </a:p>
          <a:p>
            <a:endParaRPr lang="en-US" sz="1800" b="0" strike="noStrike" spc="-1" dirty="0">
              <a:solidFill>
                <a:srgbClr val="000000"/>
              </a:solidFill>
              <a:uFill>
                <a:solidFill>
                  <a:srgbClr val="FFFFFF"/>
                </a:solidFill>
              </a:uFill>
              <a:latin typeface="Arial"/>
            </a:endParaRPr>
          </a:p>
          <a:p>
            <a:pPr algn="ctr">
              <a:lnSpc>
                <a:spcPct val="100000"/>
              </a:lnSpc>
            </a:pPr>
            <a:r>
              <a:rPr lang="en-US" sz="2400" b="0" strike="noStrike" spc="-1" dirty="0">
                <a:solidFill>
                  <a:srgbClr val="000000"/>
                </a:solidFill>
                <a:uFill>
                  <a:solidFill>
                    <a:srgbClr val="FFFFFF"/>
                  </a:solidFill>
                </a:uFill>
                <a:latin typeface="Calibri"/>
              </a:rPr>
              <a:t>“</a:t>
            </a:r>
            <a:r>
              <a:rPr lang="en-US" sz="2400" b="1" i="1" spc="-1" dirty="0">
                <a:solidFill>
                  <a:srgbClr val="000000"/>
                </a:solidFill>
                <a:uFill>
                  <a:solidFill>
                    <a:srgbClr val="FFFFFF"/>
                  </a:solidFill>
                </a:uFill>
                <a:latin typeface="Calibri"/>
              </a:rPr>
              <a:t>Introduction to Monte Carlo Simulations and Evolution of Anthropomorphic Phantoms</a:t>
            </a:r>
            <a:r>
              <a:rPr lang="en-US" sz="2400" b="1" i="1" strike="noStrike" spc="-1" dirty="0">
                <a:solidFill>
                  <a:srgbClr val="000000"/>
                </a:solidFill>
                <a:uFill>
                  <a:solidFill>
                    <a:srgbClr val="FFFFFF"/>
                  </a:solidFill>
                </a:uFill>
                <a:latin typeface="Calibri"/>
              </a:rPr>
              <a:t>”</a:t>
            </a:r>
            <a:endParaRPr lang="en-US" sz="1800" b="0" strike="noStrike" spc="-1" dirty="0">
              <a:solidFill>
                <a:srgbClr val="000000"/>
              </a:solidFill>
              <a:uFill>
                <a:solidFill>
                  <a:srgbClr val="FFFFFF"/>
                </a:solidFill>
              </a:uFill>
              <a:latin typeface="Arial"/>
            </a:endParaRPr>
          </a:p>
        </p:txBody>
      </p:sp>
      <p:sp>
        <p:nvSpPr>
          <p:cNvPr id="116" name="CustomShape 2"/>
          <p:cNvSpPr/>
          <p:nvPr/>
        </p:nvSpPr>
        <p:spPr>
          <a:xfrm>
            <a:off x="713880" y="3848040"/>
            <a:ext cx="7715520" cy="238927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400" b="1" strike="noStrike" spc="-1" dirty="0">
                <a:solidFill>
                  <a:srgbClr val="000000"/>
                </a:solidFill>
                <a:uFill>
                  <a:solidFill>
                    <a:srgbClr val="FFFFFF"/>
                  </a:solidFill>
                </a:uFill>
                <a:latin typeface="Calibri"/>
                <a:ea typeface="Segoe UI"/>
              </a:rPr>
              <a:t>Panagiotis </a:t>
            </a:r>
            <a:r>
              <a:rPr lang="en-US" sz="2400" b="1" strike="noStrike" spc="-1" dirty="0" err="1">
                <a:solidFill>
                  <a:srgbClr val="000000"/>
                </a:solidFill>
                <a:uFill>
                  <a:solidFill>
                    <a:srgbClr val="FFFFFF"/>
                  </a:solidFill>
                </a:uFill>
                <a:latin typeface="Calibri"/>
                <a:ea typeface="Segoe UI"/>
              </a:rPr>
              <a:t>Papadimitroulas</a:t>
            </a:r>
            <a:endParaRPr lang="en-US" sz="2400" b="1" strike="noStrike" spc="-1" dirty="0">
              <a:solidFill>
                <a:srgbClr val="000000"/>
              </a:solidFill>
              <a:uFill>
                <a:solidFill>
                  <a:srgbClr val="FFFFFF"/>
                </a:solidFill>
              </a:uFill>
              <a:latin typeface="Calibri"/>
              <a:ea typeface="Segoe UI"/>
            </a:endParaRPr>
          </a:p>
          <a:p>
            <a:pPr algn="ctr">
              <a:lnSpc>
                <a:spcPct val="100000"/>
              </a:lnSpc>
            </a:pPr>
            <a:r>
              <a:rPr lang="en-US" u="sng" spc="-1" dirty="0">
                <a:solidFill>
                  <a:srgbClr val="000000"/>
                </a:solidFill>
                <a:uFill>
                  <a:solidFill>
                    <a:srgbClr val="FFFFFF"/>
                  </a:solidFill>
                </a:uFill>
                <a:latin typeface="Calibri"/>
                <a:hlinkClick r:id="rId3"/>
              </a:rPr>
              <a:t>panpap@bioemtech.com</a:t>
            </a:r>
            <a:r>
              <a:rPr lang="en-US" u="sng" spc="-1" dirty="0">
                <a:solidFill>
                  <a:srgbClr val="000000"/>
                </a:solidFill>
                <a:uFill>
                  <a:solidFill>
                    <a:srgbClr val="FFFFFF"/>
                  </a:solidFill>
                </a:uFill>
                <a:latin typeface="Calibri"/>
              </a:rPr>
              <a:t>  </a:t>
            </a:r>
            <a:endParaRPr lang="en-US" u="sng" strike="noStrike" spc="-1" dirty="0">
              <a:solidFill>
                <a:srgbClr val="000000"/>
              </a:solidFill>
              <a:uFill>
                <a:solidFill>
                  <a:srgbClr val="FFFFFF"/>
                </a:solidFill>
              </a:uFill>
              <a:latin typeface="Arial"/>
            </a:endParaRPr>
          </a:p>
          <a:p>
            <a:pPr algn="ctr">
              <a:lnSpc>
                <a:spcPct val="100000"/>
              </a:lnSpc>
            </a:pPr>
            <a:r>
              <a:rPr lang="en-US" sz="1800" b="1" strike="noStrike" spc="-1" dirty="0">
                <a:solidFill>
                  <a:srgbClr val="000000"/>
                </a:solidFill>
                <a:uFill>
                  <a:solidFill>
                    <a:srgbClr val="FFFFFF"/>
                  </a:solidFill>
                </a:uFill>
                <a:latin typeface="Calibri"/>
                <a:ea typeface="Segoe UI"/>
              </a:rPr>
              <a:t>PhD Medical Physics</a:t>
            </a:r>
            <a:endParaRPr lang="en-US" sz="1800" b="0" strike="noStrike" spc="-1" dirty="0">
              <a:solidFill>
                <a:srgbClr val="000000"/>
              </a:solidFill>
              <a:uFill>
                <a:solidFill>
                  <a:srgbClr val="FFFFFF"/>
                </a:solidFill>
              </a:uFill>
              <a:latin typeface="Arial"/>
            </a:endParaRPr>
          </a:p>
          <a:p>
            <a:pPr algn="ctr">
              <a:lnSpc>
                <a:spcPct val="100000"/>
              </a:lnSpc>
            </a:pPr>
            <a:r>
              <a:rPr lang="en-US" b="1" spc="-1" dirty="0">
                <a:solidFill>
                  <a:srgbClr val="000000"/>
                </a:solidFill>
                <a:uFill>
                  <a:solidFill>
                    <a:srgbClr val="FFFFFF"/>
                  </a:solidFill>
                </a:uFill>
                <a:latin typeface="Calibri"/>
              </a:rPr>
              <a:t>Project Director @ BIOEMTECH</a:t>
            </a:r>
            <a:endParaRPr lang="en-US" sz="1800" b="0" strike="noStrike" spc="-1" dirty="0">
              <a:solidFill>
                <a:srgbClr val="000000"/>
              </a:solidFill>
              <a:uFill>
                <a:solidFill>
                  <a:srgbClr val="FFFFFF"/>
                </a:solidFill>
              </a:uFill>
              <a:latin typeface="Arial"/>
            </a:endParaRPr>
          </a:p>
          <a:p>
            <a:pPr algn="ctr">
              <a:lnSpc>
                <a:spcPct val="100000"/>
              </a:lnSpc>
            </a:pPr>
            <a:endParaRPr lang="en-US" sz="1800" b="0" strike="noStrike" spc="-1" dirty="0">
              <a:solidFill>
                <a:srgbClr val="000000"/>
              </a:solidFill>
              <a:uFill>
                <a:solidFill>
                  <a:srgbClr val="FFFFFF"/>
                </a:solidFill>
              </a:uFill>
              <a:latin typeface="Arial"/>
            </a:endParaRPr>
          </a:p>
          <a:p>
            <a:pPr algn="ctr">
              <a:lnSpc>
                <a:spcPct val="100000"/>
              </a:lnSpc>
            </a:pPr>
            <a:r>
              <a:rPr lang="en-US" sz="2400" b="1" strike="noStrike" spc="-1" dirty="0">
                <a:solidFill>
                  <a:srgbClr val="000000"/>
                </a:solidFill>
                <a:uFill>
                  <a:solidFill>
                    <a:srgbClr val="FFFFFF"/>
                  </a:solidFill>
                </a:uFill>
                <a:latin typeface="Calibri"/>
                <a:ea typeface="Segoe UI"/>
              </a:rPr>
              <a:t>Patras, 2022</a:t>
            </a:r>
            <a:endParaRPr lang="en-US" sz="1800" b="0" strike="noStrike" spc="-1" dirty="0">
              <a:solidFill>
                <a:srgbClr val="000000"/>
              </a:solidFill>
              <a:uFill>
                <a:solidFill>
                  <a:srgbClr val="FFFFFF"/>
                </a:solidFill>
              </a:uFill>
              <a:latin typeface="Arial"/>
            </a:endParaRPr>
          </a:p>
        </p:txBody>
      </p:sp>
      <p:pic>
        <p:nvPicPr>
          <p:cNvPr id="118" name="Picture 1"/>
          <p:cNvPicPr/>
          <p:nvPr/>
        </p:nvPicPr>
        <p:blipFill>
          <a:blip r:embed="rId4"/>
          <a:stretch/>
        </p:blipFill>
        <p:spPr>
          <a:xfrm>
            <a:off x="0" y="0"/>
            <a:ext cx="2836800" cy="1012680"/>
          </a:xfrm>
          <a:prstGeom prst="rect">
            <a:avLst/>
          </a:prstGeom>
          <a:ln>
            <a:noFill/>
          </a:ln>
        </p:spPr>
      </p:pic>
    </p:spTree>
    <p:extLst>
      <p:ext uri="{BB962C8B-B14F-4D97-AF65-F5344CB8AC3E}">
        <p14:creationId xmlns:p14="http://schemas.microsoft.com/office/powerpoint/2010/main" val="252665582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Radiotherapy - Dosimetry</a:t>
            </a:r>
          </a:p>
        </p:txBody>
      </p:sp>
      <p:sp>
        <p:nvSpPr>
          <p:cNvPr id="8" name="CustomShape 2">
            <a:extLst>
              <a:ext uri="{FF2B5EF4-FFF2-40B4-BE49-F238E27FC236}">
                <a16:creationId xmlns:a16="http://schemas.microsoft.com/office/drawing/2014/main" id="{5739619A-DEB8-491C-82A4-DDBE7CC6FFCD}"/>
              </a:ext>
            </a:extLst>
          </p:cNvPr>
          <p:cNvSpPr/>
          <p:nvPr/>
        </p:nvSpPr>
        <p:spPr>
          <a:xfrm>
            <a:off x="283256" y="1628801"/>
            <a:ext cx="8640848" cy="13681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hangingPunct="0">
              <a:lnSpc>
                <a:spcPct val="93000"/>
              </a:lnSpc>
              <a:buClr>
                <a:srgbClr val="000000"/>
              </a:buClr>
              <a:buSzPct val="100000"/>
            </a:pPr>
            <a:r>
              <a:rPr lang="en-US" b="1" dirty="0"/>
              <a:t>External or Internal radiation </a:t>
            </a:r>
            <a:r>
              <a:rPr lang="en-US" b="1" dirty="0">
                <a:sym typeface="Wingdings" panose="05000000000000000000" pitchFamily="2" charset="2"/>
              </a:rPr>
              <a:t></a:t>
            </a:r>
            <a:r>
              <a:rPr lang="en-US" b="1" dirty="0"/>
              <a:t> Deposited Energy</a:t>
            </a:r>
          </a:p>
          <a:p>
            <a:pPr hangingPunct="0">
              <a:lnSpc>
                <a:spcPct val="93000"/>
              </a:lnSpc>
              <a:buClr>
                <a:srgbClr val="000000"/>
              </a:buClr>
              <a:buSzPct val="100000"/>
            </a:pPr>
            <a:endParaRPr lang="en-US" b="1" dirty="0"/>
          </a:p>
          <a:p>
            <a:pPr hangingPunct="0">
              <a:lnSpc>
                <a:spcPct val="93000"/>
              </a:lnSpc>
              <a:buClr>
                <a:srgbClr val="000000"/>
              </a:buClr>
              <a:buSzPct val="100000"/>
            </a:pPr>
            <a:r>
              <a:rPr lang="en-US" dirty="0"/>
              <a:t>Knowledge of the distribution and the amount of </a:t>
            </a:r>
            <a:r>
              <a:rPr lang="en-US" b="1" dirty="0"/>
              <a:t>Absorbed Dose.</a:t>
            </a:r>
          </a:p>
        </p:txBody>
      </p:sp>
      <p:pic>
        <p:nvPicPr>
          <p:cNvPr id="11" name="Picture 1">
            <a:extLst>
              <a:ext uri="{FF2B5EF4-FFF2-40B4-BE49-F238E27FC236}">
                <a16:creationId xmlns:a16="http://schemas.microsoft.com/office/drawing/2014/main" id="{43526312-2041-47A6-B284-90F867ACEB39}"/>
              </a:ext>
            </a:extLst>
          </p:cNvPr>
          <p:cNvPicPr>
            <a:picLocks noChangeAspect="1"/>
          </p:cNvPicPr>
          <p:nvPr/>
        </p:nvPicPr>
        <p:blipFill>
          <a:blip r:embed="rId2"/>
          <a:stretch>
            <a:fillRect/>
          </a:stretch>
        </p:blipFill>
        <p:spPr>
          <a:xfrm>
            <a:off x="149504" y="3092075"/>
            <a:ext cx="3602914" cy="2083357"/>
          </a:xfrm>
          <a:prstGeom prst="rect">
            <a:avLst/>
          </a:prstGeom>
        </p:spPr>
      </p:pic>
      <p:pic>
        <p:nvPicPr>
          <p:cNvPr id="12" name="Picture 5">
            <a:extLst>
              <a:ext uri="{FF2B5EF4-FFF2-40B4-BE49-F238E27FC236}">
                <a16:creationId xmlns:a16="http://schemas.microsoft.com/office/drawing/2014/main" id="{372E3D45-19D9-4E0D-B545-41A44CC97079}"/>
              </a:ext>
            </a:extLst>
          </p:cNvPr>
          <p:cNvPicPr>
            <a:picLocks noChangeAspect="1"/>
          </p:cNvPicPr>
          <p:nvPr/>
        </p:nvPicPr>
        <p:blipFill>
          <a:blip r:embed="rId3"/>
          <a:stretch>
            <a:fillRect/>
          </a:stretch>
        </p:blipFill>
        <p:spPr>
          <a:xfrm>
            <a:off x="3558718" y="4934363"/>
            <a:ext cx="5310291" cy="1584667"/>
          </a:xfrm>
          <a:prstGeom prst="rect">
            <a:avLst/>
          </a:prstGeom>
        </p:spPr>
      </p:pic>
      <p:sp>
        <p:nvSpPr>
          <p:cNvPr id="13" name="Content Placeholder 2">
            <a:extLst>
              <a:ext uri="{FF2B5EF4-FFF2-40B4-BE49-F238E27FC236}">
                <a16:creationId xmlns:a16="http://schemas.microsoft.com/office/drawing/2014/main" id="{5A63E595-211A-4AB6-AECF-AFD03FD6AA53}"/>
              </a:ext>
            </a:extLst>
          </p:cNvPr>
          <p:cNvSpPr txBox="1">
            <a:spLocks/>
          </p:cNvSpPr>
          <p:nvPr/>
        </p:nvSpPr>
        <p:spPr>
          <a:xfrm>
            <a:off x="161989" y="5269451"/>
            <a:ext cx="3713882" cy="542989"/>
          </a:xfrm>
          <a:prstGeom prst="rect">
            <a:avLst/>
          </a:prstGeom>
        </p:spPr>
        <p:txBody>
          <a:bodyPr lIns="100794" tIns="50397" rIns="100794" bIns="50397"/>
          <a:lstStyle/>
          <a:p>
            <a:pPr defTabSz="455519" hangingPunct="0">
              <a:lnSpc>
                <a:spcPct val="93000"/>
              </a:lnSpc>
              <a:spcBef>
                <a:spcPct val="20000"/>
              </a:spcBef>
              <a:buClr>
                <a:srgbClr val="000000"/>
              </a:buClr>
              <a:buSzPct val="100000"/>
              <a:defRPr/>
            </a:pPr>
            <a:r>
              <a:rPr lang="en-US" sz="1600" b="1" kern="0" dirty="0">
                <a:latin typeface="+mn-lt"/>
                <a:ea typeface="WenQuanYi Zen Hei" charset="0"/>
                <a:cs typeface="WenQuanYi Zen Hei" charset="0"/>
                <a:sym typeface="Wingdings" panose="05000000000000000000" pitchFamily="2" charset="2"/>
              </a:rPr>
              <a:t>Preclinical Dosimetry</a:t>
            </a:r>
          </a:p>
        </p:txBody>
      </p:sp>
      <p:sp>
        <p:nvSpPr>
          <p:cNvPr id="14" name="Content Placeholder 2">
            <a:extLst>
              <a:ext uri="{FF2B5EF4-FFF2-40B4-BE49-F238E27FC236}">
                <a16:creationId xmlns:a16="http://schemas.microsoft.com/office/drawing/2014/main" id="{BB22C5D0-D3BA-403B-AB80-166B63744122}"/>
              </a:ext>
            </a:extLst>
          </p:cNvPr>
          <p:cNvSpPr txBox="1">
            <a:spLocks/>
          </p:cNvSpPr>
          <p:nvPr/>
        </p:nvSpPr>
        <p:spPr>
          <a:xfrm>
            <a:off x="5123145" y="6466143"/>
            <a:ext cx="3713882" cy="391857"/>
          </a:xfrm>
          <a:prstGeom prst="rect">
            <a:avLst/>
          </a:prstGeom>
        </p:spPr>
        <p:txBody>
          <a:bodyPr lIns="100794" tIns="50397" rIns="100794" bIns="50397"/>
          <a:lstStyle/>
          <a:p>
            <a:pPr defTabSz="455519" hangingPunct="0">
              <a:lnSpc>
                <a:spcPct val="93000"/>
              </a:lnSpc>
              <a:spcBef>
                <a:spcPct val="20000"/>
              </a:spcBef>
              <a:buClr>
                <a:srgbClr val="000000"/>
              </a:buClr>
              <a:buSzPct val="100000"/>
              <a:defRPr/>
            </a:pPr>
            <a:r>
              <a:rPr lang="en-US" sz="1600" b="1" kern="0" dirty="0">
                <a:latin typeface="+mn-lt"/>
                <a:ea typeface="WenQuanYi Zen Hei" charset="0"/>
                <a:cs typeface="WenQuanYi Zen Hei" charset="0"/>
                <a:sym typeface="Wingdings" panose="05000000000000000000" pitchFamily="2" charset="2"/>
              </a:rPr>
              <a:t>Brachytherapy</a:t>
            </a:r>
          </a:p>
        </p:txBody>
      </p:sp>
      <p:pic>
        <p:nvPicPr>
          <p:cNvPr id="15" name="Picture 11">
            <a:extLst>
              <a:ext uri="{FF2B5EF4-FFF2-40B4-BE49-F238E27FC236}">
                <a16:creationId xmlns:a16="http://schemas.microsoft.com/office/drawing/2014/main" id="{3B77014E-24F4-483E-9098-F4E47DB44CBB}"/>
              </a:ext>
            </a:extLst>
          </p:cNvPr>
          <p:cNvPicPr>
            <a:picLocks noChangeAspect="1"/>
          </p:cNvPicPr>
          <p:nvPr/>
        </p:nvPicPr>
        <p:blipFill>
          <a:blip r:embed="rId4"/>
          <a:stretch>
            <a:fillRect/>
          </a:stretch>
        </p:blipFill>
        <p:spPr>
          <a:xfrm>
            <a:off x="3558718" y="2636912"/>
            <a:ext cx="5310291" cy="1659773"/>
          </a:xfrm>
          <a:prstGeom prst="rect">
            <a:avLst/>
          </a:prstGeom>
        </p:spPr>
      </p:pic>
      <p:sp>
        <p:nvSpPr>
          <p:cNvPr id="16" name="Content Placeholder 2">
            <a:extLst>
              <a:ext uri="{FF2B5EF4-FFF2-40B4-BE49-F238E27FC236}">
                <a16:creationId xmlns:a16="http://schemas.microsoft.com/office/drawing/2014/main" id="{A070208A-3DB3-49BC-B8A3-24F2BCBE8096}"/>
              </a:ext>
            </a:extLst>
          </p:cNvPr>
          <p:cNvSpPr txBox="1">
            <a:spLocks/>
          </p:cNvSpPr>
          <p:nvPr/>
        </p:nvSpPr>
        <p:spPr>
          <a:xfrm>
            <a:off x="5076056" y="4261279"/>
            <a:ext cx="3713882" cy="391857"/>
          </a:xfrm>
          <a:prstGeom prst="rect">
            <a:avLst/>
          </a:prstGeom>
        </p:spPr>
        <p:txBody>
          <a:bodyPr lIns="100794" tIns="50397" rIns="100794" bIns="50397"/>
          <a:lstStyle/>
          <a:p>
            <a:pPr defTabSz="455519" hangingPunct="0">
              <a:lnSpc>
                <a:spcPct val="93000"/>
              </a:lnSpc>
              <a:spcBef>
                <a:spcPct val="20000"/>
              </a:spcBef>
              <a:buClr>
                <a:srgbClr val="000000"/>
              </a:buClr>
              <a:buSzPct val="100000"/>
              <a:defRPr/>
            </a:pPr>
            <a:r>
              <a:rPr lang="en-US" sz="1600" b="1" kern="0" dirty="0">
                <a:latin typeface="+mn-lt"/>
                <a:ea typeface="WenQuanYi Zen Hei" charset="0"/>
                <a:cs typeface="WenQuanYi Zen Hei" charset="0"/>
                <a:sym typeface="Wingdings" panose="05000000000000000000" pitchFamily="2" charset="2"/>
              </a:rPr>
              <a:t>Particle Therapy - proton</a:t>
            </a:r>
          </a:p>
        </p:txBody>
      </p:sp>
    </p:spTree>
    <p:extLst>
      <p:ext uri="{BB962C8B-B14F-4D97-AF65-F5344CB8AC3E}">
        <p14:creationId xmlns:p14="http://schemas.microsoft.com/office/powerpoint/2010/main" val="350084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Monte Carlo Introduction</a:t>
            </a:r>
          </a:p>
        </p:txBody>
      </p:sp>
      <p:pic>
        <p:nvPicPr>
          <p:cNvPr id="10" name="Picture 6">
            <a:extLst>
              <a:ext uri="{FF2B5EF4-FFF2-40B4-BE49-F238E27FC236}">
                <a16:creationId xmlns:a16="http://schemas.microsoft.com/office/drawing/2014/main" id="{CE85EED5-05B6-4FB2-893B-71588E4D3A3A}"/>
              </a:ext>
            </a:extLst>
          </p:cNvPr>
          <p:cNvPicPr>
            <a:picLocks noChangeAspect="1"/>
          </p:cNvPicPr>
          <p:nvPr/>
        </p:nvPicPr>
        <p:blipFill>
          <a:blip r:embed="rId2"/>
          <a:stretch>
            <a:fillRect/>
          </a:stretch>
        </p:blipFill>
        <p:spPr>
          <a:xfrm>
            <a:off x="3738487" y="3523860"/>
            <a:ext cx="4228735" cy="2532948"/>
          </a:xfrm>
          <a:prstGeom prst="rect">
            <a:avLst/>
          </a:prstGeom>
        </p:spPr>
      </p:pic>
      <p:sp>
        <p:nvSpPr>
          <p:cNvPr id="11" name="TextBox 10">
            <a:extLst>
              <a:ext uri="{FF2B5EF4-FFF2-40B4-BE49-F238E27FC236}">
                <a16:creationId xmlns:a16="http://schemas.microsoft.com/office/drawing/2014/main" id="{81D78555-4BE2-4AB0-87F3-7A5A9AC84FA1}"/>
              </a:ext>
            </a:extLst>
          </p:cNvPr>
          <p:cNvSpPr txBox="1"/>
          <p:nvPr/>
        </p:nvSpPr>
        <p:spPr>
          <a:xfrm>
            <a:off x="5940872" y="6488668"/>
            <a:ext cx="3203128" cy="369332"/>
          </a:xfrm>
          <a:prstGeom prst="rect">
            <a:avLst/>
          </a:prstGeom>
          <a:noFill/>
        </p:spPr>
        <p:txBody>
          <a:bodyPr wrap="square" rtlCol="0">
            <a:spAutoFit/>
          </a:bodyPr>
          <a:lstStyle/>
          <a:p>
            <a:pPr algn="r"/>
            <a:r>
              <a:rPr lang="en-US" b="1" dirty="0">
                <a:solidFill>
                  <a:srgbClr val="FF0000"/>
                </a:solidFill>
              </a:rPr>
              <a:t>Source: www.scopus.com</a:t>
            </a:r>
          </a:p>
        </p:txBody>
      </p:sp>
      <p:sp>
        <p:nvSpPr>
          <p:cNvPr id="12" name="CustomShape 2">
            <a:extLst>
              <a:ext uri="{FF2B5EF4-FFF2-40B4-BE49-F238E27FC236}">
                <a16:creationId xmlns:a16="http://schemas.microsoft.com/office/drawing/2014/main" id="{C49DB87D-4DE0-4457-BFFB-24C83BB3F1E0}"/>
              </a:ext>
            </a:extLst>
          </p:cNvPr>
          <p:cNvSpPr/>
          <p:nvPr/>
        </p:nvSpPr>
        <p:spPr>
          <a:xfrm>
            <a:off x="323640" y="1628801"/>
            <a:ext cx="8640848" cy="216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hangingPunct="0">
              <a:lnSpc>
                <a:spcPct val="93000"/>
              </a:lnSpc>
              <a:buClr>
                <a:srgbClr val="000000"/>
              </a:buClr>
              <a:buSzPct val="100000"/>
            </a:pPr>
            <a:r>
              <a:rPr lang="en-US" b="1" i="1" dirty="0"/>
              <a:t>“Monte Carlo method is a statistical approach to solve deterministic problems and define a specified system using random number generators”</a:t>
            </a:r>
          </a:p>
          <a:p>
            <a:pPr algn="ctr" hangingPunct="0">
              <a:lnSpc>
                <a:spcPct val="93000"/>
              </a:lnSpc>
              <a:buClr>
                <a:srgbClr val="000000"/>
              </a:buClr>
              <a:buSzPct val="100000"/>
            </a:pPr>
            <a:endParaRPr lang="en-US" dirty="0"/>
          </a:p>
          <a:p>
            <a:pPr algn="ctr" hangingPunct="0">
              <a:lnSpc>
                <a:spcPct val="93000"/>
              </a:lnSpc>
              <a:buClr>
                <a:srgbClr val="000000"/>
              </a:buClr>
              <a:buSzPct val="100000"/>
            </a:pPr>
            <a:endParaRPr lang="en-US" dirty="0"/>
          </a:p>
          <a:p>
            <a:pPr marL="285750" indent="-285750" hangingPunct="0">
              <a:lnSpc>
                <a:spcPct val="93000"/>
              </a:lnSpc>
              <a:buClr>
                <a:srgbClr val="000000"/>
              </a:buClr>
              <a:buSzPct val="100000"/>
              <a:buFont typeface="Wingdings" panose="05000000000000000000" pitchFamily="2" charset="2"/>
              <a:buChar char="Ø"/>
            </a:pPr>
            <a:r>
              <a:rPr lang="en-US" dirty="0"/>
              <a:t> MC techniques took their name form the Monte Carlo Casino.</a:t>
            </a:r>
          </a:p>
          <a:p>
            <a:pPr marL="285750" indent="-285750" hangingPunct="0">
              <a:lnSpc>
                <a:spcPct val="93000"/>
              </a:lnSpc>
              <a:buClr>
                <a:srgbClr val="000000"/>
              </a:buClr>
              <a:buSzPct val="100000"/>
              <a:buFont typeface="Wingdings" panose="05000000000000000000" pitchFamily="2" charset="2"/>
              <a:buChar char="Ø"/>
            </a:pPr>
            <a:r>
              <a:rPr lang="en-US" dirty="0"/>
              <a:t> &gt;40 years MC techniques are applied in Medical Physics.</a:t>
            </a:r>
          </a:p>
        </p:txBody>
      </p:sp>
      <p:pic>
        <p:nvPicPr>
          <p:cNvPr id="13" name="Picture 5">
            <a:extLst>
              <a:ext uri="{FF2B5EF4-FFF2-40B4-BE49-F238E27FC236}">
                <a16:creationId xmlns:a16="http://schemas.microsoft.com/office/drawing/2014/main" id="{D71DCA78-5C9D-4F02-BA50-18F6A01D9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778" y="3429000"/>
            <a:ext cx="1812432" cy="272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420430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animEffect transition="in" filter="fade">
                                      <p:cBhvr>
                                        <p:cTn id="15" dur="500"/>
                                        <p:tgtEl>
                                          <p:spTgt spid="12">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pc="-1" dirty="0">
                <a:solidFill>
                  <a:srgbClr val="000000"/>
                </a:solidFill>
                <a:uFill>
                  <a:solidFill>
                    <a:srgbClr val="FFFFFF"/>
                  </a:solidFill>
                </a:uFill>
                <a:latin typeface="+mj-lt"/>
                <a:ea typeface="SimSun"/>
              </a:rPr>
              <a:t>Monte Carlo Examples</a:t>
            </a:r>
          </a:p>
        </p:txBody>
      </p:sp>
      <p:sp>
        <p:nvSpPr>
          <p:cNvPr id="8" name="CustomShape 2">
            <a:extLst>
              <a:ext uri="{FF2B5EF4-FFF2-40B4-BE49-F238E27FC236}">
                <a16:creationId xmlns:a16="http://schemas.microsoft.com/office/drawing/2014/main" id="{5739619A-DEB8-491C-82A4-DDBE7CC6FFCD}"/>
              </a:ext>
            </a:extLst>
          </p:cNvPr>
          <p:cNvSpPr/>
          <p:nvPr/>
        </p:nvSpPr>
        <p:spPr>
          <a:xfrm>
            <a:off x="283256" y="1628800"/>
            <a:ext cx="8640848" cy="461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hangingPunct="0">
              <a:lnSpc>
                <a:spcPct val="93000"/>
              </a:lnSpc>
              <a:buClr>
                <a:srgbClr val="000000"/>
              </a:buClr>
              <a:buSzPct val="100000"/>
            </a:pPr>
            <a:r>
              <a:rPr lang="en-US" b="1" i="1" dirty="0">
                <a:solidFill>
                  <a:srgbClr val="FF0000"/>
                </a:solidFill>
              </a:rPr>
              <a:t>1D example: Coin Toss</a:t>
            </a:r>
          </a:p>
          <a:p>
            <a:pPr algn="ctr" hangingPunct="0">
              <a:lnSpc>
                <a:spcPct val="93000"/>
              </a:lnSpc>
              <a:buClr>
                <a:srgbClr val="000000"/>
              </a:buClr>
              <a:buSzPct val="100000"/>
            </a:pPr>
            <a:endParaRPr lang="en-US" b="1" i="1" dirty="0">
              <a:solidFill>
                <a:srgbClr val="FF0000"/>
              </a:solidFill>
            </a:endParaRPr>
          </a:p>
          <a:p>
            <a:pPr hangingPunct="0">
              <a:lnSpc>
                <a:spcPct val="93000"/>
              </a:lnSpc>
              <a:buClr>
                <a:srgbClr val="000000"/>
              </a:buClr>
              <a:buSzPct val="100000"/>
            </a:pPr>
            <a:r>
              <a:rPr lang="en-US" i="1" dirty="0"/>
              <a:t>Same probability to get the “head” or the “tail”.</a:t>
            </a:r>
          </a:p>
          <a:p>
            <a:pPr hangingPunct="0">
              <a:lnSpc>
                <a:spcPct val="93000"/>
              </a:lnSpc>
              <a:buClr>
                <a:srgbClr val="000000"/>
              </a:buClr>
              <a:buSzPct val="100000"/>
            </a:pPr>
            <a:r>
              <a:rPr lang="en-US" i="1" dirty="0"/>
              <a:t>Expected ratio value between “head” or “tail” is 1.</a:t>
            </a:r>
          </a:p>
          <a:p>
            <a:pPr algn="ctr" hangingPunct="0">
              <a:lnSpc>
                <a:spcPct val="93000"/>
              </a:lnSpc>
              <a:buClr>
                <a:srgbClr val="000000"/>
              </a:buClr>
              <a:buSzPct val="100000"/>
            </a:pPr>
            <a:endParaRPr lang="en-US" i="1" dirty="0"/>
          </a:p>
          <a:p>
            <a:pPr algn="ctr" hangingPunct="0">
              <a:lnSpc>
                <a:spcPct val="93000"/>
              </a:lnSpc>
              <a:buClr>
                <a:srgbClr val="000000"/>
              </a:buClr>
              <a:buSzPct val="100000"/>
            </a:pPr>
            <a:endParaRPr lang="en-US" b="1" i="1" dirty="0"/>
          </a:p>
          <a:p>
            <a:pPr algn="ctr" hangingPunct="0">
              <a:lnSpc>
                <a:spcPct val="93000"/>
              </a:lnSpc>
              <a:buClr>
                <a:srgbClr val="000000"/>
              </a:buClr>
              <a:buSzPct val="100000"/>
            </a:pPr>
            <a:endParaRPr lang="en-US" b="1" i="1" dirty="0"/>
          </a:p>
          <a:p>
            <a:pPr algn="ctr" hangingPunct="0">
              <a:lnSpc>
                <a:spcPct val="93000"/>
              </a:lnSpc>
              <a:buClr>
                <a:srgbClr val="000000"/>
              </a:buClr>
              <a:buSzPct val="100000"/>
            </a:pPr>
            <a:endParaRPr lang="en-US" b="1" i="1" dirty="0"/>
          </a:p>
          <a:p>
            <a:pPr algn="ctr" hangingPunct="0">
              <a:lnSpc>
                <a:spcPct val="93000"/>
              </a:lnSpc>
              <a:buClr>
                <a:srgbClr val="000000"/>
              </a:buClr>
              <a:buSzPct val="100000"/>
            </a:pPr>
            <a:endParaRPr lang="en-US" b="1" i="1" dirty="0"/>
          </a:p>
          <a:p>
            <a:pPr algn="ctr" hangingPunct="0">
              <a:lnSpc>
                <a:spcPct val="93000"/>
              </a:lnSpc>
              <a:buClr>
                <a:srgbClr val="000000"/>
              </a:buClr>
              <a:buSzPct val="100000"/>
            </a:pPr>
            <a:endParaRPr lang="en-US" b="1" i="1" dirty="0"/>
          </a:p>
          <a:p>
            <a:pPr algn="ctr" hangingPunct="0">
              <a:lnSpc>
                <a:spcPct val="93000"/>
              </a:lnSpc>
              <a:buClr>
                <a:srgbClr val="000000"/>
              </a:buClr>
              <a:buSzPct val="100000"/>
            </a:pPr>
            <a:endParaRPr lang="en-US" b="1" i="1" dirty="0"/>
          </a:p>
          <a:p>
            <a:pPr algn="ctr" hangingPunct="0">
              <a:lnSpc>
                <a:spcPct val="93000"/>
              </a:lnSpc>
              <a:buClr>
                <a:srgbClr val="000000"/>
              </a:buClr>
              <a:buSzPct val="100000"/>
            </a:pPr>
            <a:endParaRPr lang="en-US" b="1" i="1" dirty="0"/>
          </a:p>
          <a:p>
            <a:pPr algn="ctr" hangingPunct="0">
              <a:lnSpc>
                <a:spcPct val="93000"/>
              </a:lnSpc>
              <a:buClr>
                <a:srgbClr val="000000"/>
              </a:buClr>
              <a:buSzPct val="100000"/>
            </a:pPr>
            <a:endParaRPr lang="en-US" b="1" i="1" dirty="0"/>
          </a:p>
          <a:p>
            <a:pPr algn="ctr" hangingPunct="0">
              <a:lnSpc>
                <a:spcPct val="93000"/>
              </a:lnSpc>
              <a:buClr>
                <a:srgbClr val="000000"/>
              </a:buClr>
              <a:buSzPct val="100000"/>
            </a:pPr>
            <a:endParaRPr lang="en-US" b="1" i="1" dirty="0"/>
          </a:p>
          <a:p>
            <a:pPr algn="ctr" hangingPunct="0">
              <a:lnSpc>
                <a:spcPct val="93000"/>
              </a:lnSpc>
              <a:buClr>
                <a:srgbClr val="000000"/>
              </a:buClr>
              <a:buSzPct val="100000"/>
            </a:pPr>
            <a:endParaRPr lang="en-US" b="1" i="1" dirty="0"/>
          </a:p>
          <a:p>
            <a:pPr algn="ctr" hangingPunct="0">
              <a:lnSpc>
                <a:spcPct val="93000"/>
              </a:lnSpc>
              <a:buClr>
                <a:srgbClr val="000000"/>
              </a:buClr>
              <a:buSzPct val="100000"/>
            </a:pPr>
            <a:endParaRPr lang="en-US" b="1" i="1" dirty="0"/>
          </a:p>
          <a:p>
            <a:pPr algn="ctr" hangingPunct="0">
              <a:lnSpc>
                <a:spcPct val="93000"/>
              </a:lnSpc>
              <a:buClr>
                <a:srgbClr val="000000"/>
              </a:buClr>
              <a:buSzPct val="100000"/>
            </a:pPr>
            <a:r>
              <a:rPr lang="en-US" i="1" dirty="0"/>
              <a:t>The more coin tosses the more our statistics is converging to the expected value. (Random draws to estimate the value)</a:t>
            </a:r>
          </a:p>
        </p:txBody>
      </p:sp>
      <p:grpSp>
        <p:nvGrpSpPr>
          <p:cNvPr id="14" name="Groupe 18">
            <a:extLst>
              <a:ext uri="{FF2B5EF4-FFF2-40B4-BE49-F238E27FC236}">
                <a16:creationId xmlns:a16="http://schemas.microsoft.com/office/drawing/2014/main" id="{EB69F8DC-D9B2-4A86-A114-3330C44B5263}"/>
              </a:ext>
            </a:extLst>
          </p:cNvPr>
          <p:cNvGrpSpPr/>
          <p:nvPr/>
        </p:nvGrpSpPr>
        <p:grpSpPr>
          <a:xfrm>
            <a:off x="628245" y="2841851"/>
            <a:ext cx="4749376" cy="2675381"/>
            <a:chOff x="2002971" y="4966154"/>
            <a:chExt cx="6384585" cy="4272513"/>
          </a:xfrm>
        </p:grpSpPr>
        <p:pic>
          <p:nvPicPr>
            <p:cNvPr id="15" name="Image 9" descr="ran1000.png">
              <a:extLst>
                <a:ext uri="{FF2B5EF4-FFF2-40B4-BE49-F238E27FC236}">
                  <a16:creationId xmlns:a16="http://schemas.microsoft.com/office/drawing/2014/main" id="{EA831A88-4DCD-4B1D-93E0-57196E75BBDC}"/>
                </a:ext>
              </a:extLst>
            </p:cNvPr>
            <p:cNvPicPr>
              <a:picLocks noChangeAspect="1"/>
            </p:cNvPicPr>
            <p:nvPr/>
          </p:nvPicPr>
          <p:blipFill>
            <a:blip r:embed="rId2" cstate="print"/>
            <a:stretch>
              <a:fillRect/>
            </a:stretch>
          </p:blipFill>
          <p:spPr>
            <a:xfrm>
              <a:off x="2002971" y="4966154"/>
              <a:ext cx="6384585" cy="4272513"/>
            </a:xfrm>
            <a:prstGeom prst="rect">
              <a:avLst/>
            </a:prstGeom>
          </p:spPr>
        </p:pic>
        <p:sp>
          <p:nvSpPr>
            <p:cNvPr id="16" name="ZoneTexte 10">
              <a:extLst>
                <a:ext uri="{FF2B5EF4-FFF2-40B4-BE49-F238E27FC236}">
                  <a16:creationId xmlns:a16="http://schemas.microsoft.com/office/drawing/2014/main" id="{C3878C50-A226-415B-9A9B-48B79F54F75A}"/>
                </a:ext>
              </a:extLst>
            </p:cNvPr>
            <p:cNvSpPr txBox="1"/>
            <p:nvPr/>
          </p:nvSpPr>
          <p:spPr>
            <a:xfrm>
              <a:off x="4122055" y="8804279"/>
              <a:ext cx="1840825" cy="393575"/>
            </a:xfrm>
            <a:prstGeom prst="rect">
              <a:avLst/>
            </a:prstGeom>
            <a:noFill/>
          </p:spPr>
          <p:txBody>
            <a:bodyPr wrap="none" rtlCol="0">
              <a:spAutoFit/>
            </a:bodyPr>
            <a:lstStyle/>
            <a:p>
              <a:r>
                <a:rPr lang="fr-FR" sz="1400" dirty="0">
                  <a:solidFill>
                    <a:schemeClr val="bg1"/>
                  </a:solidFill>
                  <a:latin typeface="Arial" pitchFamily="34" charset="0"/>
                  <a:cs typeface="Arial" pitchFamily="34" charset="0"/>
                </a:rPr>
                <a:t>Nb of coin tosses</a:t>
              </a:r>
            </a:p>
          </p:txBody>
        </p:sp>
        <p:sp>
          <p:nvSpPr>
            <p:cNvPr id="17" name="ZoneTexte 11">
              <a:extLst>
                <a:ext uri="{FF2B5EF4-FFF2-40B4-BE49-F238E27FC236}">
                  <a16:creationId xmlns:a16="http://schemas.microsoft.com/office/drawing/2014/main" id="{DABE273E-E4E9-46DB-9374-365E98149548}"/>
                </a:ext>
              </a:extLst>
            </p:cNvPr>
            <p:cNvSpPr txBox="1"/>
            <p:nvPr/>
          </p:nvSpPr>
          <p:spPr>
            <a:xfrm rot="16200000">
              <a:off x="878907" y="6718736"/>
              <a:ext cx="2648242" cy="362767"/>
            </a:xfrm>
            <a:prstGeom prst="rect">
              <a:avLst/>
            </a:prstGeom>
            <a:noFill/>
          </p:spPr>
          <p:txBody>
            <a:bodyPr wrap="none" rtlCol="0">
              <a:spAutoFit/>
            </a:bodyPr>
            <a:lstStyle/>
            <a:p>
              <a:r>
                <a:rPr lang="en-US" sz="1400">
                  <a:solidFill>
                    <a:schemeClr val="bg1"/>
                  </a:solidFill>
                  <a:latin typeface="Arial" pitchFamily="34" charset="0"/>
                  <a:cs typeface="Arial" pitchFamily="34" charset="0"/>
                </a:rPr>
                <a:t>Nb of heads / nb of tails</a:t>
              </a:r>
            </a:p>
          </p:txBody>
        </p:sp>
      </p:grpSp>
      <p:pic>
        <p:nvPicPr>
          <p:cNvPr id="18" name="Image 12" descr="coinflip.gif">
            <a:extLst>
              <a:ext uri="{FF2B5EF4-FFF2-40B4-BE49-F238E27FC236}">
                <a16:creationId xmlns:a16="http://schemas.microsoft.com/office/drawing/2014/main" id="{03DBEA10-9455-4CE6-A5D4-3A7946B4C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5640" y="2841851"/>
            <a:ext cx="1690889" cy="2675381"/>
          </a:xfrm>
          <a:prstGeom prst="rect">
            <a:avLst/>
          </a:prstGeom>
        </p:spPr>
      </p:pic>
      <p:sp>
        <p:nvSpPr>
          <p:cNvPr id="19" name="Rectangle 21">
            <a:extLst>
              <a:ext uri="{FF2B5EF4-FFF2-40B4-BE49-F238E27FC236}">
                <a16:creationId xmlns:a16="http://schemas.microsoft.com/office/drawing/2014/main" id="{99DA5D9A-2EDD-437E-9A64-A020B8CF5FFB}"/>
              </a:ext>
            </a:extLst>
          </p:cNvPr>
          <p:cNvSpPr/>
          <p:nvPr/>
        </p:nvSpPr>
        <p:spPr>
          <a:xfrm>
            <a:off x="1137511" y="2869937"/>
            <a:ext cx="1604823" cy="22041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2">
            <a:extLst>
              <a:ext uri="{FF2B5EF4-FFF2-40B4-BE49-F238E27FC236}">
                <a16:creationId xmlns:a16="http://schemas.microsoft.com/office/drawing/2014/main" id="{CD6FE1EC-44CB-4CF2-A298-79D380C8560C}"/>
              </a:ext>
            </a:extLst>
          </p:cNvPr>
          <p:cNvSpPr/>
          <p:nvPr/>
        </p:nvSpPr>
        <p:spPr>
          <a:xfrm>
            <a:off x="2200521" y="2869937"/>
            <a:ext cx="1604823" cy="22041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3">
            <a:extLst>
              <a:ext uri="{FF2B5EF4-FFF2-40B4-BE49-F238E27FC236}">
                <a16:creationId xmlns:a16="http://schemas.microsoft.com/office/drawing/2014/main" id="{7118BEC7-7865-41CE-97F0-0D64D8713850}"/>
              </a:ext>
            </a:extLst>
          </p:cNvPr>
          <p:cNvSpPr/>
          <p:nvPr/>
        </p:nvSpPr>
        <p:spPr>
          <a:xfrm>
            <a:off x="3650961" y="2869937"/>
            <a:ext cx="1703711" cy="22041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94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4037</TotalTime>
  <Words>3127</Words>
  <Application>Microsoft Office PowerPoint</Application>
  <PresentationFormat>On-screen Show (4:3)</PresentationFormat>
  <Paragraphs>619</Paragraphs>
  <Slides>65</Slides>
  <Notes>43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Arial</vt:lpstr>
      <vt:lpstr>Calibri</vt:lpstr>
      <vt:lpstr>Cambria Math</vt:lpstr>
      <vt:lpstr>Segoe UI</vt:lpstr>
      <vt:lpstr>Symbol</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Ευχαριστώ πολύ     Απορίες … Συζήτηση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Theodora</dc:creator>
  <dc:description/>
  <cp:lastModifiedBy>Panagiotis Papadimitroulas</cp:lastModifiedBy>
  <cp:revision>223</cp:revision>
  <dcterms:created xsi:type="dcterms:W3CDTF">2019-05-14T12:55:07Z</dcterms:created>
  <dcterms:modified xsi:type="dcterms:W3CDTF">2022-05-11T12:37:38Z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14</vt:i4>
  </property>
</Properties>
</file>