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33" r:id="rId7"/>
    <p:sldMasterId id="2147483745" r:id="rId8"/>
  </p:sldMasterIdLst>
  <p:notesMasterIdLst>
    <p:notesMasterId r:id="rId27"/>
  </p:notesMasterIdLst>
  <p:sldIdLst>
    <p:sldId id="280" r:id="rId9"/>
    <p:sldId id="281" r:id="rId10"/>
    <p:sldId id="282" r:id="rId11"/>
    <p:sldId id="284" r:id="rId12"/>
    <p:sldId id="257" r:id="rId13"/>
    <p:sldId id="258" r:id="rId14"/>
    <p:sldId id="259" r:id="rId15"/>
    <p:sldId id="260" r:id="rId16"/>
    <p:sldId id="267" r:id="rId17"/>
    <p:sldId id="268" r:id="rId18"/>
    <p:sldId id="286" r:id="rId19"/>
    <p:sldId id="269" r:id="rId20"/>
    <p:sldId id="270" r:id="rId21"/>
    <p:sldId id="271" r:id="rId22"/>
    <p:sldId id="272" r:id="rId23"/>
    <p:sldId id="290" r:id="rId24"/>
    <p:sldId id="288" r:id="rId25"/>
    <p:sldId id="289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46" autoAdjust="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203D-9837-45B6-86B7-FD4C50C56843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F7E56-3B5D-4E12-9504-68158A060EF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7560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5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2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2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79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6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991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814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694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6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8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4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4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9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39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93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67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7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66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10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86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51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86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93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44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39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75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799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0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29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32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2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9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14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65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87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94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5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7017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9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95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21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63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64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527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75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6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31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7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9677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8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96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61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07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6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773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61C79-6B5B-4692-BF5D-988B542BCA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58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C5D1F-52AD-4E2C-9A02-D61F50CCE6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4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EF078-789F-45AF-ADF6-C8F6B1FDE1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23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41087-187E-43AE-85D5-863ABF4228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6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2751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2B01C-D551-4A80-889B-20A68CA53E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95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FE04F-9CC7-471F-9548-B755D9B038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526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7BA71-681E-489D-B09D-7DDBD5F336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082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48EF4-C01E-403F-A57B-DBE7B8D03F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882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F139A-BDC0-4930-8212-3237401C94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496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BFC4D-41C2-4A48-80A7-B6EC7009A2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93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26D4B-FF09-4663-940A-7BD1EA74CC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934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C03DE5-6411-4866-8C56-BC723D6BED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09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992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9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3230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15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034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86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776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41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78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53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2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991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2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3801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70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215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422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2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661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42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76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11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285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5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18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FD91-C332-4368-B5DE-7EB9FF23F7B8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D4249-1A8D-4509-8A02-7FF682461F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43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8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5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361892-0103-47B7-A2F9-6C908422AA6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8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Υπολογιστική </a:t>
            </a:r>
            <a:r>
              <a:rPr lang="el-GR" b="1" dirty="0" err="1" smtClean="0"/>
              <a:t>Ρευστομηχανική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2: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Εξισώσεις Διατήρησης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81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Συντηρητική μορφή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l-GR" sz="2400" dirty="0" smtClean="0">
                <a:cs typeface="Times New Roman" pitchFamily="18" charset="0"/>
              </a:rPr>
              <a:t>Η μέθοδος των πεπερασμένων όγκων 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πάντα χρησιμοποιεί την συντηρητική μορφή των εξισώσεων μεταφοράς η οποία είναι</a:t>
            </a:r>
            <a:r>
              <a:rPr lang="en-US" sz="2400" dirty="0" smtClean="0">
                <a:cs typeface="Times New Roman" pitchFamily="18" charset="0"/>
              </a:rPr>
              <a:t>:</a:t>
            </a:r>
          </a:p>
          <a:p>
            <a:endParaRPr lang="el-GR" dirty="0" smtClean="0"/>
          </a:p>
          <a:p>
            <a:endParaRPr lang="el-GR" dirty="0"/>
          </a:p>
          <a:p>
            <a:endParaRPr lang="el-GR" sz="2400" dirty="0" smtClean="0">
              <a:cs typeface="Times New Roman" pitchFamily="18" charset="0"/>
            </a:endParaRPr>
          </a:p>
          <a:p>
            <a:r>
              <a:rPr lang="el-GR" sz="2400" dirty="0" smtClean="0">
                <a:cs typeface="Times New Roman" pitchFamily="18" charset="0"/>
              </a:rPr>
              <a:t>Η μη-συντηρητική μορφή των εξισώσεων μεταφοράς είναι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l-GR" sz="2400" dirty="0">
              <a:cs typeface="Times New Roman" pitchFamily="18" charset="0"/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795255"/>
              </p:ext>
            </p:extLst>
          </p:nvPr>
        </p:nvGraphicFramePr>
        <p:xfrm>
          <a:off x="1619672" y="3107184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3" imgW="532937" imgH="177646" progId="Equation.DSMT4">
                  <p:embed/>
                </p:oleObj>
              </mc:Choice>
              <mc:Fallback>
                <p:oleObj name="Equation" r:id="rId3" imgW="532937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107184"/>
                        <a:ext cx="1066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457448"/>
              </p:ext>
            </p:extLst>
          </p:nvPr>
        </p:nvGraphicFramePr>
        <p:xfrm>
          <a:off x="4788024" y="3037334"/>
          <a:ext cx="23939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5" imgW="1168400" imgH="241300" progId="Equation.DSMT4">
                  <p:embed/>
                </p:oleObj>
              </mc:Choice>
              <mc:Fallback>
                <p:oleObj name="Equation" r:id="rId5" imgW="11684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037334"/>
                        <a:ext cx="23939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43047"/>
              </p:ext>
            </p:extLst>
          </p:nvPr>
        </p:nvGraphicFramePr>
        <p:xfrm>
          <a:off x="1653988" y="5287417"/>
          <a:ext cx="51816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7" imgW="2565400" imgH="393700" progId="Equation.DSMT4">
                  <p:embed/>
                </p:oleObj>
              </mc:Choice>
              <mc:Fallback>
                <p:oleObj name="Equation" r:id="rId7" imgW="25654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988" y="5287417"/>
                        <a:ext cx="51816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6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0" name="Object 6"/>
          <p:cNvGraphicFramePr>
            <a:graphicFrameLocks noGrp="1" noChangeAspect="1"/>
          </p:cNvGraphicFramePr>
          <p:nvPr>
            <p:ph/>
          </p:nvPr>
        </p:nvGraphicFramePr>
        <p:xfrm>
          <a:off x="1981200" y="1447800"/>
          <a:ext cx="44958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3" imgW="2070000" imgH="393480" progId="Equation.DSMT4">
                  <p:embed/>
                </p:oleObj>
              </mc:Choice>
              <mc:Fallback>
                <p:oleObj name="Equation" r:id="rId3" imgW="2070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47800"/>
                        <a:ext cx="44958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904663" y="3692895"/>
            <a:ext cx="78486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solidFill>
                  <a:srgbClr val="000000"/>
                </a:solidFill>
              </a:rPr>
              <a:t>Όπου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i="1" dirty="0" smtClean="0">
                <a:solidFill>
                  <a:srgbClr val="000000"/>
                </a:solidFill>
              </a:rPr>
              <a:t>φ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είναι μια ειδική ποσότητα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l-GR" dirty="0" smtClean="0">
                <a:solidFill>
                  <a:srgbClr val="000000"/>
                </a:solidFill>
              </a:rPr>
              <a:t>πχ. θερμότητα ανά μονάδα μάζας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 : </a:t>
            </a:r>
            <a:r>
              <a:rPr lang="el-GR" dirty="0" smtClean="0">
                <a:solidFill>
                  <a:srgbClr val="000000"/>
                </a:solidFill>
              </a:rPr>
              <a:t>διάνυσμα ταχύτητας </a:t>
            </a:r>
            <a:endParaRPr lang="en-US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Γ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l-GR" dirty="0" smtClean="0">
                <a:solidFill>
                  <a:srgbClr val="000000"/>
                </a:solidFill>
              </a:rPr>
              <a:t>Συντελεστής διάχυσης</a:t>
            </a:r>
            <a:endParaRPr lang="en-US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ρ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l-GR" dirty="0" smtClean="0">
                <a:solidFill>
                  <a:srgbClr val="000000"/>
                </a:solidFill>
              </a:rPr>
              <a:t>πυκνότητα</a:t>
            </a:r>
            <a:endParaRPr lang="en-US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ct val="1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l-GR" dirty="0" smtClean="0">
                <a:solidFill>
                  <a:srgbClr val="000000"/>
                </a:solidFill>
              </a:rPr>
              <a:t>όρος πηγής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l-GR" dirty="0" smtClean="0">
                <a:solidFill>
                  <a:srgbClr val="000000"/>
                </a:solidFill>
              </a:rPr>
              <a:t>πχ. Παραγωγή θερμότητας ανά μονάδα όγκου</a:t>
            </a:r>
            <a:r>
              <a:rPr lang="en-US" dirty="0" smtClean="0">
                <a:solidFill>
                  <a:srgbClr val="000000"/>
                </a:solidFill>
              </a:rPr>
              <a:t> W/m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5881712" y="2796461"/>
            <a:ext cx="11914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Παραγωγή</a:t>
            </a:r>
            <a:endParaRPr lang="en-US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1746483" y="2796461"/>
            <a:ext cx="1392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Αποθήκευση</a:t>
            </a:r>
            <a:endParaRPr lang="en-US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284312" y="2813513"/>
            <a:ext cx="11353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Συναγωγή</a:t>
            </a:r>
            <a:endParaRPr lang="en-US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4828963" y="2796461"/>
            <a:ext cx="976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Διάχυση</a:t>
            </a:r>
            <a:endParaRPr lang="en-US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Δεξιό βέλος 1"/>
          <p:cNvSpPr/>
          <p:nvPr/>
        </p:nvSpPr>
        <p:spPr bwMode="auto">
          <a:xfrm rot="5400000">
            <a:off x="2262808" y="2452720"/>
            <a:ext cx="360040" cy="2061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Δεξιό βέλος 12"/>
          <p:cNvSpPr/>
          <p:nvPr/>
        </p:nvSpPr>
        <p:spPr bwMode="auto">
          <a:xfrm rot="5400000">
            <a:off x="6143711" y="2379997"/>
            <a:ext cx="360040" cy="2061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Δεξιό βέλος 13"/>
          <p:cNvSpPr/>
          <p:nvPr/>
        </p:nvSpPr>
        <p:spPr bwMode="auto">
          <a:xfrm rot="5400000">
            <a:off x="5137217" y="2380407"/>
            <a:ext cx="360040" cy="2061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Δεξιό βέλος 14"/>
          <p:cNvSpPr/>
          <p:nvPr/>
        </p:nvSpPr>
        <p:spPr bwMode="auto">
          <a:xfrm rot="5400000">
            <a:off x="3540450" y="2380407"/>
            <a:ext cx="360040" cy="2061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8223"/>
            <a:ext cx="889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latin typeface="Calibri" panose="020F0502020204030204" pitchFamily="34" charset="0"/>
              </a:rPr>
              <a:t>Χαρακτηριστικά γενικής εξίσωσης μεταφοράς</a:t>
            </a:r>
          </a:p>
        </p:txBody>
      </p:sp>
    </p:spTree>
    <p:extLst>
      <p:ext uri="{BB962C8B-B14F-4D97-AF65-F5344CB8AC3E}">
        <p14:creationId xmlns:p14="http://schemas.microsoft.com/office/powerpoint/2010/main" val="77865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3600" b="1" dirty="0"/>
              <a:t>Γενική εξίσωση μεταφοράς</a:t>
            </a:r>
            <a:r>
              <a:rPr lang="en-US" sz="3600" b="1" dirty="0"/>
              <a:t> </a:t>
            </a:r>
            <a:r>
              <a:rPr lang="en-US" sz="3600" b="1" dirty="0" smtClean="0"/>
              <a:t>(2)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661248"/>
          </a:xfrm>
        </p:spPr>
        <p:txBody>
          <a:bodyPr>
            <a:normAutofit/>
          </a:bodyPr>
          <a:lstStyle/>
          <a:p>
            <a:endParaRPr lang="el-GR" sz="2400" b="1" dirty="0" smtClean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cs typeface="Times New Roman" pitchFamily="18" charset="0"/>
              </a:rPr>
              <a:t>Εξίσωση μεταφοράς</a:t>
            </a:r>
            <a:r>
              <a:rPr lang="en-US" sz="2400" dirty="0" smtClean="0"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l-GR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l-GR" sz="24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l-GR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όπου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l-GR" sz="24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l-GR" sz="2400" dirty="0" smtClean="0"/>
          </a:p>
          <a:p>
            <a:r>
              <a:rPr lang="en-US" sz="2400" dirty="0" smtClean="0"/>
              <a:t>S: </a:t>
            </a:r>
            <a:r>
              <a:rPr lang="el-GR" sz="2400" dirty="0" smtClean="0"/>
              <a:t>όρος πηγής</a:t>
            </a:r>
            <a:endParaRPr lang="en-US" sz="2400" dirty="0" smtClean="0"/>
          </a:p>
          <a:p>
            <a:r>
              <a:rPr lang="el-GR" sz="2400" dirty="0"/>
              <a:t>φ</a:t>
            </a:r>
            <a:r>
              <a:rPr lang="en-US" sz="2400" dirty="0" smtClean="0"/>
              <a:t>: </a:t>
            </a:r>
            <a:r>
              <a:rPr lang="el-GR" sz="2400" dirty="0" smtClean="0"/>
              <a:t>είναι μια ειδική ποσότητα</a:t>
            </a:r>
          </a:p>
          <a:p>
            <a:r>
              <a:rPr lang="en-US" sz="2400" dirty="0" smtClean="0"/>
              <a:t> Γ</a:t>
            </a:r>
            <a:r>
              <a:rPr lang="el-GR" sz="2400" dirty="0" smtClean="0"/>
              <a:t> </a:t>
            </a:r>
            <a:r>
              <a:rPr lang="en-US" sz="2400" dirty="0" smtClean="0"/>
              <a:t>: </a:t>
            </a:r>
            <a:r>
              <a:rPr lang="el-GR" sz="2400" dirty="0" smtClean="0"/>
              <a:t>Συντελεστής διάχυσης</a:t>
            </a:r>
            <a:endParaRPr lang="en-US" sz="2400" dirty="0"/>
          </a:p>
          <a:p>
            <a:r>
              <a:rPr lang="en-US" sz="2400" dirty="0" smtClean="0"/>
              <a:t> ρ: </a:t>
            </a:r>
            <a:r>
              <a:rPr lang="el-GR" sz="2400" dirty="0" smtClean="0"/>
              <a:t>πυκνότητα</a:t>
            </a:r>
            <a:endParaRPr lang="en-US" sz="2400" dirty="0" smtClean="0"/>
          </a:p>
          <a:p>
            <a:r>
              <a:rPr lang="en-US" sz="2400" b="1" dirty="0" smtClean="0"/>
              <a:t>V</a:t>
            </a:r>
            <a:r>
              <a:rPr lang="en-US" sz="2400" dirty="0" smtClean="0"/>
              <a:t> : </a:t>
            </a:r>
            <a:r>
              <a:rPr lang="el-GR" sz="2400" dirty="0" smtClean="0"/>
              <a:t>διάνυσμα ταχύτητας </a:t>
            </a:r>
            <a:endParaRPr lang="en-US" sz="2400" dirty="0" smtClean="0"/>
          </a:p>
          <a:p>
            <a:pPr marL="0" indent="0">
              <a:buNone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2400" b="1" dirty="0" smtClean="0">
              <a:solidFill>
                <a:schemeClr val="hlink"/>
              </a:solidFill>
            </a:endParaRPr>
          </a:p>
          <a:p>
            <a:pPr marL="0" indent="0">
              <a:buNone/>
            </a:pPr>
            <a:endParaRPr lang="el-GR" sz="2400" b="1" i="1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19294"/>
              </p:ext>
            </p:extLst>
          </p:nvPr>
        </p:nvGraphicFramePr>
        <p:xfrm>
          <a:off x="2324100" y="2420888"/>
          <a:ext cx="44958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3" imgW="2070100" imgH="393700" progId="Equation.DSMT4">
                  <p:embed/>
                </p:oleObj>
              </mc:Choice>
              <mc:Fallback>
                <p:oleObj name="Equation" r:id="rId3" imgW="20701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420888"/>
                        <a:ext cx="44958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2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3306" y="153867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Εξίσωση συνέχειας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l-GR" sz="2400" b="1" dirty="0" smtClean="0">
                <a:cs typeface="Times New Roman" pitchFamily="18" charset="0"/>
              </a:rPr>
              <a:t>Για</a:t>
            </a:r>
            <a:r>
              <a:rPr lang="en-US" sz="2400" dirty="0" smtClean="0">
                <a:cs typeface="Times New Roman" pitchFamily="18" charset="0"/>
              </a:rPr>
              <a:t>: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n-US" sz="2400" i="1" dirty="0" smtClean="0"/>
              <a:t>φ= 1</a:t>
            </a:r>
            <a:r>
              <a:rPr lang="el-GR" sz="2400" i="1" dirty="0" smtClean="0"/>
              <a:t>, </a:t>
            </a:r>
            <a:r>
              <a:rPr lang="en-US" sz="2400" i="1" dirty="0" smtClean="0"/>
              <a:t>Γ= 0</a:t>
            </a:r>
            <a:r>
              <a:rPr lang="el-GR" sz="2400" i="1" dirty="0" smtClean="0"/>
              <a:t>, </a:t>
            </a:r>
            <a:r>
              <a:rPr lang="en-US" sz="2400" i="1" dirty="0" smtClean="0"/>
              <a:t>S = 0</a:t>
            </a:r>
            <a:r>
              <a:rPr lang="el-GR" sz="2400" i="1" dirty="0" smtClean="0"/>
              <a:t> η παραπάνω εξίσωση ανάγεται σε </a:t>
            </a:r>
            <a:endParaRPr lang="en-US" sz="2400" i="1" dirty="0" smtClean="0"/>
          </a:p>
          <a:p>
            <a:endParaRPr lang="el-GR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400" b="1" dirty="0" smtClean="0">
                <a:cs typeface="Times New Roman" pitchFamily="18" charset="0"/>
              </a:rPr>
              <a:t>   </a:t>
            </a:r>
            <a:endParaRPr lang="el-GR" sz="2400" b="1" dirty="0">
              <a:cs typeface="Times New Roman" pitchFamily="18" charset="0"/>
            </a:endParaRPr>
          </a:p>
          <a:p>
            <a:endParaRPr lang="el-GR" sz="2400" b="1" dirty="0" smtClean="0">
              <a:cs typeface="Times New Roman" pitchFamily="18" charset="0"/>
            </a:endParaRPr>
          </a:p>
          <a:p>
            <a:endParaRPr lang="el-GR" sz="2400" b="1" dirty="0" smtClean="0">
              <a:cs typeface="Times New Roman" pitchFamily="18" charset="0"/>
            </a:endParaRPr>
          </a:p>
          <a:p>
            <a:endParaRPr lang="el-GR" sz="2400" b="1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η οποία αποτελεί την </a:t>
            </a:r>
            <a:r>
              <a:rPr lang="el-GR" sz="2400" b="1" i="1" dirty="0" smtClean="0">
                <a:cs typeface="Times New Roman" pitchFamily="18" charset="0"/>
              </a:rPr>
              <a:t>Εξίσωση της Συνέχειας</a:t>
            </a:r>
            <a:r>
              <a:rPr lang="el-GR" sz="2400" dirty="0" smtClean="0">
                <a:cs typeface="Times New Roman" pitchFamily="18" charset="0"/>
              </a:rPr>
              <a:t>.</a:t>
            </a:r>
            <a:endParaRPr lang="el-GR" sz="2400" b="1" dirty="0">
              <a:cs typeface="Times New Roman" pitchFamily="18" charset="0"/>
            </a:endParaRPr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02167"/>
              </p:ext>
            </p:extLst>
          </p:nvPr>
        </p:nvGraphicFramePr>
        <p:xfrm>
          <a:off x="3229508" y="2722008"/>
          <a:ext cx="2710644" cy="954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3" imgW="1117115" imgH="393529" progId="Equation.DSMT4">
                  <p:embed/>
                </p:oleObj>
              </mc:Choice>
              <mc:Fallback>
                <p:oleObj name="Equation" r:id="rId3" imgW="1117115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508" y="2722008"/>
                        <a:ext cx="2710644" cy="954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0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96581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Εξίσωση ενέργειας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800" dirty="0" smtClean="0">
                <a:cs typeface="Times New Roman" pitchFamily="18" charset="0"/>
              </a:rPr>
              <a:t>ΕΞΙΣΩΣΗ ΕΝΕΡΓΕΙΑΣ</a:t>
            </a:r>
          </a:p>
          <a:p>
            <a:pPr>
              <a:buFont typeface="Wingdings" pitchFamily="2" charset="2"/>
              <a:buChar char="§"/>
            </a:pPr>
            <a:endParaRPr lang="el-GR" sz="2800" dirty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l-GR" sz="2800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l-GR" sz="2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800" dirty="0" smtClean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l-GR" sz="2800" dirty="0">
                <a:cs typeface="Times New Roman" pitchFamily="18" charset="0"/>
              </a:rPr>
              <a:t>ό</a:t>
            </a:r>
            <a:r>
              <a:rPr lang="el-GR" sz="2800" dirty="0" smtClean="0">
                <a:cs typeface="Times New Roman" pitchFamily="18" charset="0"/>
              </a:rPr>
              <a:t>που</a:t>
            </a:r>
            <a:r>
              <a:rPr lang="en-US" sz="2800" dirty="0" smtClean="0">
                <a:cs typeface="Times New Roman" pitchFamily="18" charset="0"/>
              </a:rPr>
              <a:t>:</a:t>
            </a:r>
            <a:endParaRPr lang="el-GR" sz="28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l-GR" sz="2800" dirty="0" smtClean="0">
              <a:cs typeface="Times New Roman" pitchFamily="18" charset="0"/>
            </a:endParaRPr>
          </a:p>
          <a:p>
            <a:r>
              <a:rPr lang="en-US" sz="2800" i="1" dirty="0" smtClean="0">
                <a:cs typeface="Times New Roman" pitchFamily="18" charset="0"/>
              </a:rPr>
              <a:t>k</a:t>
            </a:r>
            <a:r>
              <a:rPr lang="en-US" sz="2800" dirty="0" smtClean="0">
                <a:cs typeface="Times New Roman" pitchFamily="18" charset="0"/>
              </a:rPr>
              <a:t> = </a:t>
            </a:r>
            <a:r>
              <a:rPr lang="el-GR" sz="2800" dirty="0" smtClean="0">
                <a:cs typeface="Times New Roman" pitchFamily="18" charset="0"/>
              </a:rPr>
              <a:t>θερμική αγωγιμότητα</a:t>
            </a:r>
          </a:p>
          <a:p>
            <a:r>
              <a:rPr lang="en-US" sz="2800" i="1" dirty="0" err="1" smtClean="0">
                <a:cs typeface="Times New Roman" pitchFamily="18" charset="0"/>
              </a:rPr>
              <a:t>S</a:t>
            </a:r>
            <a:r>
              <a:rPr lang="en-US" sz="2800" i="1" baseline="-25000" dirty="0" err="1" smtClean="0">
                <a:cs typeface="Times New Roman" pitchFamily="18" charset="0"/>
              </a:rPr>
              <a:t>h</a:t>
            </a:r>
            <a:r>
              <a:rPr lang="en-US" sz="2800" dirty="0" smtClean="0">
                <a:cs typeface="Times New Roman" pitchFamily="18" charset="0"/>
              </a:rPr>
              <a:t> = </a:t>
            </a:r>
            <a:r>
              <a:rPr lang="el-GR" sz="2800" dirty="0" smtClean="0">
                <a:cs typeface="Times New Roman" pitchFamily="18" charset="0"/>
              </a:rPr>
              <a:t>παραγωγή ενέργειας </a:t>
            </a:r>
            <a:r>
              <a:rPr lang="en-US" sz="2800" dirty="0" smtClean="0">
                <a:cs typeface="Times New Roman" pitchFamily="18" charset="0"/>
              </a:rPr>
              <a:t>W/m3</a:t>
            </a:r>
          </a:p>
          <a:p>
            <a:r>
              <a:rPr lang="en-US" sz="2800" i="1" dirty="0" smtClean="0">
                <a:cs typeface="Times New Roman" pitchFamily="18" charset="0"/>
              </a:rPr>
              <a:t>h</a:t>
            </a:r>
            <a:r>
              <a:rPr lang="en-US" sz="2800" dirty="0" smtClean="0">
                <a:cs typeface="Times New Roman" pitchFamily="18" charset="0"/>
              </a:rPr>
              <a:t> = </a:t>
            </a:r>
            <a:r>
              <a:rPr lang="el-GR" sz="2800" dirty="0" smtClean="0">
                <a:cs typeface="Times New Roman" pitchFamily="18" charset="0"/>
              </a:rPr>
              <a:t>ενθαλπία ανά μονάδα μάζας</a:t>
            </a:r>
            <a:r>
              <a:rPr lang="en-US" sz="2800" dirty="0" smtClean="0">
                <a:cs typeface="Times New Roman" pitchFamily="18" charset="0"/>
              </a:rPr>
              <a:t>, J/kg</a:t>
            </a:r>
          </a:p>
          <a:p>
            <a:pPr marL="0" indent="0">
              <a:buNone/>
            </a:pPr>
            <a:endParaRPr lang="el-GR" sz="2800" dirty="0">
              <a:cs typeface="Times New Roman" pitchFamily="18" charset="0"/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165473"/>
              </p:ext>
            </p:extLst>
          </p:nvPr>
        </p:nvGraphicFramePr>
        <p:xfrm>
          <a:off x="1735747" y="2420888"/>
          <a:ext cx="5672506" cy="103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3" imgW="2159000" imgH="393700" progId="Equation.DSMT4">
                  <p:embed/>
                </p:oleObj>
              </mc:Choice>
              <mc:Fallback>
                <p:oleObj name="Equation" r:id="rId3" imgW="21590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747" y="2420888"/>
                        <a:ext cx="5672506" cy="1035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3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498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Εξίσωση ορμής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Η εξίσωση ορμής στη διεύθυνση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είναι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  και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04769"/>
              </p:ext>
            </p:extLst>
          </p:nvPr>
        </p:nvGraphicFramePr>
        <p:xfrm>
          <a:off x="1907704" y="2577046"/>
          <a:ext cx="51054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3" imgW="2476500" imgH="393700" progId="Equation.DSMT4">
                  <p:embed/>
                </p:oleObj>
              </mc:Choice>
              <mc:Fallback>
                <p:oleObj name="Equation" r:id="rId3" imgW="24765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577046"/>
                        <a:ext cx="51054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923194"/>
              </p:ext>
            </p:extLst>
          </p:nvPr>
        </p:nvGraphicFramePr>
        <p:xfrm>
          <a:off x="3419872" y="4365104"/>
          <a:ext cx="2487613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5" imgW="1206500" imgH="508000" progId="Equation.DSMT4">
                  <p:embed/>
                </p:oleObj>
              </mc:Choice>
              <mc:Fallback>
                <p:oleObj name="Equation" r:id="rId5" imgW="1206500" imgH="50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365104"/>
                        <a:ext cx="2487613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Χρήσης Έργων Τρίτων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9432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1</a:t>
            </a:r>
            <a:r>
              <a:rPr lang="en-US" dirty="0"/>
              <a:t>. </a:t>
            </a:r>
            <a:r>
              <a:rPr lang="el-GR" dirty="0"/>
              <a:t>Υπολογιστική Ρευστοδυναμική, Ν. Μαρκάτου και Δ. Ασημακόπουλου, </a:t>
            </a:r>
            <a:r>
              <a:rPr lang="el-GR" dirty="0" err="1"/>
              <a:t>Εκδ</a:t>
            </a:r>
            <a:r>
              <a:rPr lang="el-GR" dirty="0"/>
              <a:t>. Παπασωτηρίου</a:t>
            </a:r>
          </a:p>
          <a:p>
            <a:pPr marL="0" indent="0">
              <a:buNone/>
            </a:pPr>
            <a:r>
              <a:rPr lang="el-GR" dirty="0"/>
              <a:t>2. Υπολογιστική </a:t>
            </a:r>
            <a:r>
              <a:rPr lang="el-GR" dirty="0" err="1"/>
              <a:t>Ρευστομηχανική</a:t>
            </a:r>
            <a:r>
              <a:rPr lang="el-GR" dirty="0"/>
              <a:t>, Μπεργελές Γ., Τόμος 182, </a:t>
            </a:r>
            <a:r>
              <a:rPr lang="el-GR" dirty="0" err="1"/>
              <a:t>Εκδ</a:t>
            </a:r>
            <a:r>
              <a:rPr lang="el-GR" dirty="0"/>
              <a:t>. Συμεών</a:t>
            </a:r>
          </a:p>
          <a:p>
            <a:pPr marL="0" indent="0">
              <a:buNone/>
            </a:pPr>
            <a:r>
              <a:rPr lang="el-GR" dirty="0"/>
              <a:t>3. Υπολογιστική Ρευστοδυναμική, Παύλου Χατζηκωνσταντίνου, Πανεπιστημιακές Παραδόσεις</a:t>
            </a:r>
          </a:p>
          <a:p>
            <a:pPr marL="0" indent="0" algn="just">
              <a:buNone/>
            </a:pPr>
            <a:r>
              <a:rPr lang="el-GR" dirty="0"/>
              <a:t>4. </a:t>
            </a:r>
            <a:r>
              <a:rPr lang="en-US" dirty="0"/>
              <a:t>Computational Techniques for Fluid Dynamics, C.A.J. Fletcher, Springer 2000</a:t>
            </a:r>
          </a:p>
          <a:p>
            <a:pPr marL="0" indent="0" algn="just">
              <a:buNone/>
            </a:pPr>
            <a:r>
              <a:rPr lang="el-GR" dirty="0"/>
              <a:t>5</a:t>
            </a:r>
            <a:r>
              <a:rPr lang="en-US" dirty="0"/>
              <a:t>. Computational Methods for Fluid Dynamics, J.H. </a:t>
            </a:r>
            <a:r>
              <a:rPr lang="en-US" dirty="0" err="1"/>
              <a:t>Ferziger</a:t>
            </a:r>
            <a:r>
              <a:rPr lang="en-US" dirty="0"/>
              <a:t>, M. </a:t>
            </a:r>
            <a:r>
              <a:rPr lang="en-US" dirty="0" err="1"/>
              <a:t>Peric</a:t>
            </a:r>
            <a:r>
              <a:rPr lang="en-US" dirty="0"/>
              <a:t>, Springer 2002</a:t>
            </a:r>
          </a:p>
          <a:p>
            <a:pPr marL="0" indent="0" algn="just">
              <a:buNone/>
            </a:pPr>
            <a:r>
              <a:rPr lang="el-GR" dirty="0"/>
              <a:t>6</a:t>
            </a:r>
            <a:r>
              <a:rPr lang="en-US" dirty="0"/>
              <a:t>. Basics of Fluid Mechanics and Introduction to Computational Fluid Dynamics, T. </a:t>
            </a:r>
            <a:r>
              <a:rPr lang="en-US" dirty="0" err="1"/>
              <a:t>Petrila</a:t>
            </a:r>
            <a:r>
              <a:rPr lang="en-US" dirty="0"/>
              <a:t>, D. </a:t>
            </a:r>
            <a:r>
              <a:rPr lang="en-US" dirty="0" err="1"/>
              <a:t>Trif</a:t>
            </a:r>
            <a:r>
              <a:rPr lang="en-US"/>
              <a:t>, Springer, 2005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4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Αναφοράς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“Computational Fluid Dynamics”,</a:t>
            </a:r>
          </a:p>
          <a:p>
            <a:pPr marL="0" indent="0">
              <a:buNone/>
            </a:pPr>
            <a:r>
              <a:rPr lang="en-US" dirty="0" smtClean="0"/>
              <a:t>Chung,</a:t>
            </a:r>
          </a:p>
          <a:p>
            <a:pPr marL="0" indent="0">
              <a:buNone/>
            </a:pPr>
            <a:r>
              <a:rPr lang="en-US" dirty="0" smtClean="0"/>
              <a:t>2006</a:t>
            </a:r>
          </a:p>
          <a:p>
            <a:pPr marL="0" indent="0">
              <a:buNone/>
            </a:pPr>
            <a:r>
              <a:rPr lang="el-GR" dirty="0" smtClean="0"/>
              <a:t>Διαθέσιμο στο Νηρέα της Κεντρικής Βιβλιοθήκης του Πανεπιστημίου Πατρών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http://hippothoe.lis.upatras.gr/cgi-bin-EL/egwcgi/326948/showfull.egw/2+0+1+full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0366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8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+mn-lt"/>
              </a:rPr>
              <a:t>Άδειες Χρήσης</a:t>
            </a:r>
            <a:endParaRPr lang="el-GR" sz="3600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89" y="5568379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Χρηματοδότηση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7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Σκοποί  ενότητας</a:t>
            </a:r>
            <a:r>
              <a:rPr lang="en-US" sz="3600" b="1" dirty="0" smtClean="0"/>
              <a:t> 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Εξισώσεις διατήρησης</a:t>
            </a:r>
          </a:p>
          <a:p>
            <a:r>
              <a:rPr lang="el-GR" dirty="0"/>
              <a:t>Ροές διάχυσης και συναγωγής</a:t>
            </a:r>
            <a:endParaRPr lang="el-GR" dirty="0" smtClean="0"/>
          </a:p>
          <a:p>
            <a:r>
              <a:rPr lang="el-GR" dirty="0" smtClean="0"/>
              <a:t>Γενική </a:t>
            </a:r>
            <a:r>
              <a:rPr lang="el-GR" dirty="0"/>
              <a:t>ε</a:t>
            </a:r>
            <a:r>
              <a:rPr lang="el-GR" dirty="0" smtClean="0"/>
              <a:t>ξίσωση μεταφοράς</a:t>
            </a:r>
          </a:p>
          <a:p>
            <a:r>
              <a:rPr lang="el-GR" dirty="0" smtClean="0"/>
              <a:t>Συντηρητική μορφή</a:t>
            </a:r>
          </a:p>
          <a:p>
            <a:r>
              <a:rPr lang="el-GR" dirty="0" smtClean="0"/>
              <a:t>Χαρακτηριστικά γενικής εξίσωσης μεταφοράς</a:t>
            </a:r>
          </a:p>
          <a:p>
            <a:r>
              <a:rPr lang="el-GR" dirty="0" smtClean="0"/>
              <a:t>Εξίσωση συνέχειας</a:t>
            </a:r>
          </a:p>
          <a:p>
            <a:r>
              <a:rPr lang="el-GR" dirty="0" smtClean="0"/>
              <a:t>Εξίσωση ενέργειας</a:t>
            </a:r>
          </a:p>
          <a:p>
            <a:r>
              <a:rPr lang="el-GR" dirty="0" smtClean="0"/>
              <a:t>Εξίσωση ορμής</a:t>
            </a:r>
          </a:p>
          <a:p>
            <a:pPr marL="0" indent="0">
              <a:buNone/>
            </a:pP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05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Εξισώσεις διατήρησης (1)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257800"/>
          </a:xfrm>
        </p:spPr>
        <p:txBody>
          <a:bodyPr>
            <a:normAutofit fontScale="25000" lnSpcReduction="20000"/>
          </a:bodyPr>
          <a:lstStyle/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l-GR" sz="8000" dirty="0" smtClean="0">
                <a:cs typeface="Times New Roman" pitchFamily="18" charset="0"/>
              </a:rPr>
              <a:t>Όλες σχεδόν οι φυσικές διεργασίες που μας ενδιαφέρουν διέπονται από εξισώσεις διατήρησης</a:t>
            </a:r>
            <a:r>
              <a:rPr lang="en-US" sz="8000" dirty="0" smtClean="0">
                <a:cs typeface="Times New Roman" pitchFamily="18" charset="0"/>
              </a:rPr>
              <a:t>:</a:t>
            </a:r>
          </a:p>
          <a:p>
            <a:pPr marL="1771650" lvl="2" indent="-857250">
              <a:lnSpc>
                <a:spcPct val="150000"/>
              </a:lnSpc>
              <a:buFont typeface="+mj-lt"/>
              <a:buAutoNum type="romanLcPeriod"/>
            </a:pPr>
            <a:r>
              <a:rPr lang="el-GR" sz="8000" dirty="0" smtClean="0">
                <a:cs typeface="Times New Roman" pitchFamily="18" charset="0"/>
              </a:rPr>
              <a:t>Διατήρηση μάζας</a:t>
            </a:r>
            <a:r>
              <a:rPr lang="en-US" sz="8000" dirty="0" smtClean="0">
                <a:cs typeface="Times New Roman" pitchFamily="18" charset="0"/>
              </a:rPr>
              <a:t>, </a:t>
            </a:r>
            <a:r>
              <a:rPr lang="el-GR" sz="8000" dirty="0" smtClean="0">
                <a:cs typeface="Times New Roman" pitchFamily="18" charset="0"/>
              </a:rPr>
              <a:t>ορμής, ενέργειας</a:t>
            </a:r>
            <a:r>
              <a:rPr lang="en-US" sz="8000" dirty="0" smtClean="0">
                <a:cs typeface="Times New Roman" pitchFamily="18" charset="0"/>
              </a:rPr>
              <a:t>.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l-GR" sz="8000" dirty="0" smtClean="0">
                <a:cs typeface="Times New Roman" pitchFamily="18" charset="0"/>
              </a:rPr>
              <a:t>Μπορούν να γραφούν με όρους ειδικής ποσότητας </a:t>
            </a:r>
            <a:r>
              <a:rPr lang="en-US" sz="8000" dirty="0" smtClean="0">
                <a:cs typeface="Times New Roman" pitchFamily="18" charset="0"/>
              </a:rPr>
              <a:t>(</a:t>
            </a:r>
            <a:r>
              <a:rPr lang="el-GR" sz="8000" dirty="0" smtClean="0">
                <a:cs typeface="Times New Roman" pitchFamily="18" charset="0"/>
              </a:rPr>
              <a:t>δηλαδή ανά μονάδα μάζας</a:t>
            </a:r>
            <a:r>
              <a:rPr lang="en-US" sz="8000" dirty="0" smtClean="0">
                <a:cs typeface="Times New Roman" pitchFamily="18" charset="0"/>
              </a:rPr>
              <a:t>):</a:t>
            </a:r>
          </a:p>
          <a:p>
            <a:pPr marL="1771650" lvl="2" indent="-857250">
              <a:lnSpc>
                <a:spcPct val="150000"/>
              </a:lnSpc>
              <a:buFont typeface="+mj-lt"/>
              <a:buAutoNum type="romanLcPeriod"/>
            </a:pPr>
            <a:r>
              <a:rPr lang="el-GR" sz="8000" dirty="0" smtClean="0">
                <a:cs typeface="Times New Roman" pitchFamily="18" charset="0"/>
              </a:rPr>
              <a:t>Ορμή ανά μονάδα μάζας</a:t>
            </a:r>
            <a:r>
              <a:rPr lang="en-US" sz="8000" dirty="0" smtClean="0">
                <a:cs typeface="Times New Roman" pitchFamily="18" charset="0"/>
              </a:rPr>
              <a:t> (</a:t>
            </a:r>
            <a:r>
              <a:rPr lang="el-GR" sz="8000" dirty="0" smtClean="0">
                <a:cs typeface="Times New Roman" pitchFamily="18" charset="0"/>
              </a:rPr>
              <a:t>ταχύτητα</a:t>
            </a:r>
            <a:r>
              <a:rPr lang="en-US" sz="8000" dirty="0" smtClean="0">
                <a:cs typeface="Times New Roman" pitchFamily="18" charset="0"/>
              </a:rPr>
              <a:t>).</a:t>
            </a:r>
          </a:p>
          <a:p>
            <a:pPr marL="1771650" lvl="2" indent="-857250">
              <a:lnSpc>
                <a:spcPct val="150000"/>
              </a:lnSpc>
              <a:buFont typeface="+mj-lt"/>
              <a:buAutoNum type="romanLcPeriod"/>
            </a:pPr>
            <a:r>
              <a:rPr lang="el-GR" sz="8000" dirty="0" smtClean="0">
                <a:cs typeface="Times New Roman" pitchFamily="18" charset="0"/>
              </a:rPr>
              <a:t>Ενέργεια ανά μονάδα μάζας</a:t>
            </a:r>
            <a:r>
              <a:rPr lang="en-US" sz="8000" dirty="0" smtClean="0">
                <a:cs typeface="Times New Roman" pitchFamily="18" charset="0"/>
              </a:rPr>
              <a:t> </a:t>
            </a:r>
            <a:r>
              <a:rPr lang="en-US" sz="8000" i="1" dirty="0" smtClean="0">
                <a:cs typeface="Times New Roman" pitchFamily="18" charset="0"/>
              </a:rPr>
              <a:t>e.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l-GR" sz="8000" dirty="0" smtClean="0">
                <a:cs typeface="Times New Roman" pitchFamily="18" charset="0"/>
              </a:rPr>
              <a:t>Θεωρούμε μια ειδική ποσότητα </a:t>
            </a:r>
            <a:r>
              <a:rPr lang="en-US" sz="8000" i="1" dirty="0" smtClean="0">
                <a:cs typeface="Times New Roman" pitchFamily="18" charset="0"/>
              </a:rPr>
              <a:t>φ:</a:t>
            </a:r>
          </a:p>
          <a:p>
            <a:pPr marL="1771650" lvl="2" indent="-857250">
              <a:lnSpc>
                <a:spcPct val="150000"/>
              </a:lnSpc>
              <a:buFont typeface="+mj-lt"/>
              <a:buAutoNum type="romanLcPeriod"/>
            </a:pPr>
            <a:r>
              <a:rPr lang="el-GR" sz="8000" dirty="0" smtClean="0">
                <a:cs typeface="Times New Roman" pitchFamily="18" charset="0"/>
              </a:rPr>
              <a:t>Μπορεί να είναι ορμή ανά μονάδα μάζας, ενέργεια ανά μονάδα μάζας</a:t>
            </a:r>
            <a:r>
              <a:rPr lang="en-US" sz="8000" dirty="0" smtClean="0">
                <a:cs typeface="Times New Roman" pitchFamily="18" charset="0"/>
              </a:rPr>
              <a:t>.</a:t>
            </a:r>
          </a:p>
          <a:p>
            <a:pPr marL="857250" indent="-857250">
              <a:lnSpc>
                <a:spcPct val="150000"/>
              </a:lnSpc>
              <a:buFont typeface="+mj-lt"/>
              <a:buAutoNum type="romanUcPeriod"/>
            </a:pPr>
            <a:r>
              <a:rPr lang="el-GR" sz="8000" dirty="0" smtClean="0">
                <a:cs typeface="Times New Roman" pitchFamily="18" charset="0"/>
              </a:rPr>
              <a:t>Γράφουμε την εξίσωση διατήρησης για την ποσότητα </a:t>
            </a:r>
            <a:r>
              <a:rPr lang="en-US" sz="8000" i="1" dirty="0" smtClean="0">
                <a:cs typeface="Times New Roman" pitchFamily="18" charset="0"/>
              </a:rPr>
              <a:t>φ</a:t>
            </a:r>
            <a:r>
              <a:rPr lang="en-US" sz="8000" dirty="0" smtClean="0">
                <a:cs typeface="Times New Roman" pitchFamily="18" charset="0"/>
              </a:rPr>
              <a:t> </a:t>
            </a:r>
            <a:r>
              <a:rPr lang="el-GR" sz="8000" dirty="0" smtClean="0">
                <a:cs typeface="Times New Roman" pitchFamily="18" charset="0"/>
              </a:rPr>
              <a:t>στον όγκο ελέγχου (</a:t>
            </a:r>
            <a:r>
              <a:rPr lang="en-US" sz="8000" dirty="0" smtClean="0">
                <a:cs typeface="Times New Roman" pitchFamily="18" charset="0"/>
              </a:rPr>
              <a:t>control volume</a:t>
            </a:r>
            <a:r>
              <a:rPr lang="el-GR" sz="8000" dirty="0" smtClean="0">
                <a:cs typeface="Times New Roman" pitchFamily="18" charset="0"/>
              </a:rPr>
              <a:t>)</a:t>
            </a:r>
            <a:r>
              <a:rPr lang="en-US" sz="8000" dirty="0" smtClean="0">
                <a:cs typeface="Times New Roman" pitchFamily="18" charset="0"/>
              </a:rPr>
              <a:t> </a:t>
            </a:r>
            <a:r>
              <a:rPr lang="el-GR" sz="8000" dirty="0" smtClean="0">
                <a:cs typeface="Times New Roman" pitchFamily="18" charset="0"/>
              </a:rPr>
              <a:t>μεγέθους </a:t>
            </a:r>
            <a:r>
              <a:rPr lang="en-US" sz="8000" dirty="0" err="1" smtClean="0">
                <a:cs typeface="Times New Roman" pitchFamily="18" charset="0"/>
              </a:rPr>
              <a:t>Δ</a:t>
            </a:r>
            <a:r>
              <a:rPr lang="en-US" sz="8000" i="1" dirty="0" err="1" smtClean="0">
                <a:cs typeface="Times New Roman" pitchFamily="18" charset="0"/>
              </a:rPr>
              <a:t>x</a:t>
            </a:r>
            <a:r>
              <a:rPr lang="en-US" sz="8000" dirty="0" smtClean="0">
                <a:cs typeface="Times New Roman" pitchFamily="18" charset="0"/>
              </a:rPr>
              <a:t> x </a:t>
            </a:r>
            <a:r>
              <a:rPr lang="en-US" sz="8000" dirty="0" err="1" smtClean="0">
                <a:cs typeface="Times New Roman" pitchFamily="18" charset="0"/>
              </a:rPr>
              <a:t>Δ</a:t>
            </a:r>
            <a:r>
              <a:rPr lang="en-US" sz="8000" i="1" dirty="0" err="1" smtClean="0">
                <a:cs typeface="Times New Roman" pitchFamily="18" charset="0"/>
              </a:rPr>
              <a:t>y</a:t>
            </a:r>
            <a:r>
              <a:rPr lang="en-US" sz="8000" dirty="0" smtClean="0">
                <a:cs typeface="Times New Roman" pitchFamily="18" charset="0"/>
              </a:rPr>
              <a:t> x </a:t>
            </a:r>
            <a:r>
              <a:rPr lang="en-US" sz="8000" dirty="0" err="1" smtClean="0">
                <a:cs typeface="Times New Roman" pitchFamily="18" charset="0"/>
              </a:rPr>
              <a:t>Δ</a:t>
            </a:r>
            <a:r>
              <a:rPr lang="en-US" sz="8000" i="1" dirty="0" err="1" smtClean="0">
                <a:cs typeface="Times New Roman" pitchFamily="18" charset="0"/>
              </a:rPr>
              <a:t>z</a:t>
            </a:r>
            <a:r>
              <a:rPr lang="en-US" sz="8000" i="1" dirty="0" smtClean="0">
                <a:cs typeface="Times New Roman" pitchFamily="18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30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98970"/>
            <a:ext cx="7715200" cy="922114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prstClr val="black"/>
                </a:solidFill>
              </a:rPr>
              <a:t>Εξισώσεις διατήρησης </a:t>
            </a:r>
            <a:r>
              <a:rPr lang="el-GR" sz="3600" b="1" dirty="0" smtClean="0">
                <a:solidFill>
                  <a:prstClr val="black"/>
                </a:solidFill>
              </a:rPr>
              <a:t>(2)</a:t>
            </a:r>
            <a:endParaRPr lang="el-GR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81" y="1580408"/>
            <a:ext cx="4499238" cy="260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39552" y="4581128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cs typeface="Times New Roman" pitchFamily="18" charset="0"/>
              </a:rPr>
              <a:t>Στον όγκο ελέγχου η μεταβολή της φ σε κάθε χρονικό βήμα </a:t>
            </a:r>
            <a:endParaRPr lang="en-US" sz="2400" dirty="0" smtClean="0">
              <a:cs typeface="Times New Roman" pitchFamily="18" charset="0"/>
            </a:endParaRPr>
          </a:p>
          <a:p>
            <a:pPr algn="just"/>
            <a:endParaRPr lang="en-US" sz="2400" dirty="0">
              <a:cs typeface="Times New Roman" pitchFamily="18" charset="0"/>
            </a:endParaRPr>
          </a:p>
          <a:p>
            <a:pPr algn="just"/>
            <a:r>
              <a:rPr lang="el-GR" sz="2400" dirty="0" err="1" smtClean="0">
                <a:cs typeface="Times New Roman" pitchFamily="18" charset="0"/>
              </a:rPr>
              <a:t>Δt</a:t>
            </a:r>
            <a:r>
              <a:rPr lang="el-GR" sz="2400" dirty="0" smtClean="0">
                <a:cs typeface="Times New Roman" pitchFamily="18" charset="0"/>
              </a:rPr>
              <a:t> =</a:t>
            </a:r>
          </a:p>
          <a:p>
            <a:pPr algn="just"/>
            <a:r>
              <a:rPr lang="el-GR" sz="2400" dirty="0" smtClean="0">
                <a:cs typeface="Times New Roman" pitchFamily="18" charset="0"/>
              </a:rPr>
              <a:t>Καθαρή εισροή της ποσότητας φ στον όγκο ελέγχου</a:t>
            </a:r>
          </a:p>
          <a:p>
            <a:pPr algn="just"/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-</a:t>
            </a:r>
            <a:r>
              <a:rPr lang="el-GR" sz="2400" dirty="0" smtClean="0">
                <a:cs typeface="Times New Roman" pitchFamily="18" charset="0"/>
              </a:rPr>
              <a:t> Καθαρή εκροή της ποσότητας φ από τον όγκο ελέγχου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l-GR" sz="2400" dirty="0" smtClean="0">
              <a:cs typeface="Times New Roman" pitchFamily="18" charset="0"/>
            </a:endParaRPr>
          </a:p>
          <a:p>
            <a:pPr algn="just"/>
            <a:r>
              <a:rPr lang="en-US" sz="2400" dirty="0">
                <a:cs typeface="Times New Roman" pitchFamily="18" charset="0"/>
              </a:rPr>
              <a:t>+</a:t>
            </a:r>
            <a:r>
              <a:rPr lang="el-GR" sz="2400" dirty="0" smtClean="0">
                <a:cs typeface="Times New Roman" pitchFamily="18" charset="0"/>
              </a:rPr>
              <a:t> Καθαρή γέννηση (</a:t>
            </a:r>
            <a:r>
              <a:rPr lang="el-GR" sz="2400" dirty="0" err="1" smtClean="0">
                <a:cs typeface="Times New Roman" pitchFamily="18" charset="0"/>
              </a:rPr>
              <a:t>generation</a:t>
            </a:r>
            <a:r>
              <a:rPr lang="el-GR" sz="2400" dirty="0" smtClean="0">
                <a:cs typeface="Times New Roman" pitchFamily="18" charset="0"/>
              </a:rPr>
              <a:t>) της φ μέσα στον όγκο ελέγχου</a:t>
            </a:r>
            <a:r>
              <a:rPr lang="en-US" sz="2400" dirty="0" smtClean="0">
                <a:cs typeface="Times New Roman" pitchFamily="18" charset="0"/>
              </a:rPr>
              <a:t>.</a:t>
            </a:r>
            <a:endParaRPr lang="el-GR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91948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prstClr val="black"/>
                </a:solidFill>
              </a:rPr>
              <a:t>Εξισώσεις διατήρησης (3)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/>
              <a:lstStyle/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l-GR" sz="2400" dirty="0" smtClean="0">
                    <a:cs typeface="Times New Roman" pitchFamily="18" charset="0"/>
                  </a:rPr>
                  <a:t>Αποθήκευση της </a:t>
                </a:r>
                <a:r>
                  <a:rPr lang="en-US" sz="2400" i="1" dirty="0" smtClean="0">
                    <a:cs typeface="Times New Roman" pitchFamily="18" charset="0"/>
                  </a:rPr>
                  <a:t>φ</a:t>
                </a:r>
                <a:r>
                  <a:rPr lang="el-GR" sz="2400" dirty="0" smtClean="0">
                    <a:cs typeface="Times New Roman" pitchFamily="18" charset="0"/>
                  </a:rPr>
                  <a:t>:</a:t>
                </a:r>
                <a:r>
                  <a:rPr lang="en-US" sz="2400" dirty="0" smtClean="0"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φΔ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dirty="0"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t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𝜌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φΔ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400" dirty="0"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 smtClean="0">
                  <a:cs typeface="Times New Roman" pitchFamily="18" charset="0"/>
                </a:endParaRPr>
              </a:p>
              <a:p>
                <a:endParaRPr lang="en-US" dirty="0" smtClean="0"/>
              </a:p>
              <a:p>
                <a:endParaRPr lang="en-US" sz="2400" dirty="0" smtClean="0">
                  <a:cs typeface="Times New Roman" pitchFamily="18" charset="0"/>
                </a:endParaRPr>
              </a:p>
              <a:p>
                <a:r>
                  <a:rPr lang="el-GR" sz="2400" dirty="0" smtClean="0">
                    <a:cs typeface="Times New Roman" pitchFamily="18" charset="0"/>
                  </a:rPr>
                  <a:t>Παραγωγή</a:t>
                </a:r>
                <a:r>
                  <a:rPr lang="en-US" sz="2400" dirty="0" smtClean="0">
                    <a:cs typeface="Times New Roman" pitchFamily="18" charset="0"/>
                  </a:rPr>
                  <a:t>:</a:t>
                </a:r>
              </a:p>
              <a:p>
                <a:endParaRPr lang="en-US" dirty="0" smtClean="0"/>
              </a:p>
              <a:p>
                <a:endParaRPr lang="en-US" sz="2400" dirty="0" smtClean="0">
                  <a:cs typeface="Times New Roman" pitchFamily="18" charset="0"/>
                </a:endParaRPr>
              </a:p>
              <a:p>
                <a:r>
                  <a:rPr lang="el-GR" sz="2400" dirty="0" smtClean="0">
                    <a:cs typeface="Times New Roman" pitchFamily="18" charset="0"/>
                  </a:rPr>
                  <a:t>Εισροή</a:t>
                </a:r>
                <a:r>
                  <a:rPr lang="en-US" sz="2400" dirty="0" smtClean="0">
                    <a:cs typeface="Times New Roman" pitchFamily="18" charset="0"/>
                  </a:rPr>
                  <a:t> </a:t>
                </a:r>
                <a:r>
                  <a:rPr lang="el-GR" sz="2400" dirty="0" smtClean="0">
                    <a:cs typeface="Times New Roman" pitchFamily="18" charset="0"/>
                  </a:rPr>
                  <a:t>και εκροή</a:t>
                </a:r>
                <a:r>
                  <a:rPr lang="en-US" sz="2400" dirty="0" smtClean="0">
                    <a:cs typeface="Times New Roman" pitchFamily="18" charset="0"/>
                  </a:rPr>
                  <a:t>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0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70054"/>
              </p:ext>
            </p:extLst>
          </p:nvPr>
        </p:nvGraphicFramePr>
        <p:xfrm>
          <a:off x="4788024" y="3645024"/>
          <a:ext cx="9715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4" imgW="494870" imgH="177646" progId="Equation.DSMT4">
                  <p:embed/>
                </p:oleObj>
              </mc:Choice>
              <mc:Fallback>
                <p:oleObj name="Equation" r:id="rId4" imgW="494870" imgH="177646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645024"/>
                        <a:ext cx="9715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027058"/>
              </p:ext>
            </p:extLst>
          </p:nvPr>
        </p:nvGraphicFramePr>
        <p:xfrm>
          <a:off x="1187624" y="5949280"/>
          <a:ext cx="74485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6" imgW="3797300" imgH="241300" progId="Equation.DSMT4">
                  <p:embed/>
                </p:oleObj>
              </mc:Choice>
              <mc:Fallback>
                <p:oleObj name="Equation" r:id="rId6" imgW="3797300" imgH="241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949280"/>
                        <a:ext cx="74485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8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Ροές διάχυσης και συναγωγής</a:t>
            </a:r>
            <a:endParaRPr lang="el-GR" sz="3600" b="1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251520" y="764704"/>
            <a:ext cx="8507288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380000"/>
              </a:lnSpc>
            </a:pPr>
            <a:r>
              <a:rPr lang="el-GR" sz="2000" dirty="0">
                <a:cs typeface="Times New Roman" pitchFamily="18" charset="0"/>
              </a:rPr>
              <a:t>Ροή </a:t>
            </a:r>
            <a:r>
              <a:rPr lang="el-GR" sz="2000" dirty="0" smtClean="0">
                <a:cs typeface="Times New Roman" pitchFamily="18" charset="0"/>
              </a:rPr>
              <a:t>διάχυσης:</a:t>
            </a:r>
          </a:p>
          <a:p>
            <a:pPr>
              <a:lnSpc>
                <a:spcPct val="380000"/>
              </a:lnSpc>
            </a:pPr>
            <a:r>
              <a:rPr lang="el-GR" sz="2000" dirty="0" smtClean="0">
                <a:cs typeface="Times New Roman" pitchFamily="18" charset="0"/>
              </a:rPr>
              <a:t>Ροή </a:t>
            </a:r>
            <a:r>
              <a:rPr lang="el-GR" sz="2000" dirty="0">
                <a:cs typeface="Times New Roman" pitchFamily="18" charset="0"/>
              </a:rPr>
              <a:t>συναγωγής:</a:t>
            </a:r>
            <a:endParaRPr lang="en-US" sz="2000" dirty="0">
              <a:cs typeface="Times New Roman" pitchFamily="18" charset="0"/>
            </a:endParaRPr>
          </a:p>
          <a:p>
            <a:pPr>
              <a:lnSpc>
                <a:spcPct val="380000"/>
              </a:lnSpc>
            </a:pPr>
            <a:r>
              <a:rPr lang="el-GR" sz="2000" dirty="0">
                <a:cs typeface="Times New Roman" pitchFamily="18" charset="0"/>
              </a:rPr>
              <a:t>Καθαρή ροή:</a:t>
            </a:r>
            <a:endParaRPr lang="en-US" sz="2000" dirty="0">
              <a:cs typeface="Times New Roman" pitchFamily="18" charset="0"/>
            </a:endParaRPr>
          </a:p>
          <a:p>
            <a:pPr>
              <a:lnSpc>
                <a:spcPct val="380000"/>
              </a:lnSpc>
            </a:pPr>
            <a:r>
              <a:rPr lang="el-GR" sz="2000" dirty="0">
                <a:cs typeface="Times New Roman" pitchFamily="18" charset="0"/>
              </a:rPr>
              <a:t>Διάνυσμα ταχύτητας:</a:t>
            </a:r>
            <a:endParaRPr lang="en-US" sz="2000" dirty="0">
              <a:cs typeface="Times New Roman" pitchFamily="18" charset="0"/>
            </a:endParaRPr>
          </a:p>
          <a:p>
            <a:pPr>
              <a:lnSpc>
                <a:spcPct val="340000"/>
              </a:lnSpc>
            </a:pPr>
            <a:r>
              <a:rPr lang="el-GR" sz="2000" dirty="0">
                <a:cs typeface="Times New Roman" pitchFamily="18" charset="0"/>
              </a:rPr>
              <a:t>Συντελεστής διάχυσης:</a:t>
            </a:r>
            <a:r>
              <a:rPr lang="el-GR" sz="1400" dirty="0"/>
              <a:t>			</a:t>
            </a:r>
            <a:endParaRPr lang="en-US" sz="2400" dirty="0"/>
          </a:p>
        </p:txBody>
      </p:sp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360511"/>
              </p:ext>
            </p:extLst>
          </p:nvPr>
        </p:nvGraphicFramePr>
        <p:xfrm>
          <a:off x="4788024" y="1124744"/>
          <a:ext cx="20621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3" imgW="1091726" imgH="393529" progId="Equation.DSMT4">
                  <p:embed/>
                </p:oleObj>
              </mc:Choice>
              <mc:Fallback>
                <p:oleObj name="Equation" r:id="rId3" imgW="1091726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124744"/>
                        <a:ext cx="206216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/>
        </p:nvGraphicFramePr>
        <p:xfrm>
          <a:off x="4724400" y="2514600"/>
          <a:ext cx="19431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5" imgW="1028254" imgH="253890" progId="Equation.DSMT4">
                  <p:embed/>
                </p:oleObj>
              </mc:Choice>
              <mc:Fallback>
                <p:oleObj name="Equation" r:id="rId5" imgW="1028254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14600"/>
                        <a:ext cx="19431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/>
        </p:nvGraphicFramePr>
        <p:xfrm>
          <a:off x="4648200" y="3429000"/>
          <a:ext cx="23971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7" imgW="1269449" imgH="444307" progId="Equation.DSMT4">
                  <p:embed/>
                </p:oleObj>
              </mc:Choice>
              <mc:Fallback>
                <p:oleObj name="Equation" r:id="rId7" imgW="1269449" imgH="444307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29000"/>
                        <a:ext cx="239712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802200"/>
              </p:ext>
            </p:extLst>
          </p:nvPr>
        </p:nvGraphicFramePr>
        <p:xfrm>
          <a:off x="4736306" y="5091347"/>
          <a:ext cx="191928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9" imgW="1016000" imgH="203200" progId="Equation.DSMT4">
                  <p:embed/>
                </p:oleObj>
              </mc:Choice>
              <mc:Fallback>
                <p:oleObj name="Equation" r:id="rId9" imgW="1016000" imgH="203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306" y="5091347"/>
                        <a:ext cx="1919287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 8"/>
          <p:cNvSpPr/>
          <p:nvPr/>
        </p:nvSpPr>
        <p:spPr>
          <a:xfrm>
            <a:off x="5580112" y="5509939"/>
            <a:ext cx="380232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340000"/>
              </a:lnSpc>
            </a:pP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864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Γενική εξίσωση μεταφοράς</a:t>
            </a:r>
            <a:r>
              <a:rPr lang="en-US" sz="3600" b="1" dirty="0" smtClean="0"/>
              <a:t> (1)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Η γενική εξίσωση μεταφοράς της ποσότητας φ είναι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:</a:t>
            </a:r>
            <a:endParaRPr lang="el-GR" sz="28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Σε διανυσματική μορφή είναι: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endParaRPr lang="el-GR" dirty="0"/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395534"/>
              </p:ext>
            </p:extLst>
          </p:nvPr>
        </p:nvGraphicFramePr>
        <p:xfrm>
          <a:off x="1043608" y="2406948"/>
          <a:ext cx="670560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Equation" r:id="rId3" imgW="3416300" imgH="914400" progId="Equation.DSMT4">
                  <p:embed/>
                </p:oleObj>
              </mc:Choice>
              <mc:Fallback>
                <p:oleObj name="Equation" r:id="rId3" imgW="3416300" imgH="914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406948"/>
                        <a:ext cx="6705600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40295"/>
              </p:ext>
            </p:extLst>
          </p:nvPr>
        </p:nvGraphicFramePr>
        <p:xfrm>
          <a:off x="2699792" y="5301208"/>
          <a:ext cx="4064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5" imgW="2070100" imgH="393700" progId="Equation.DSMT4">
                  <p:embed/>
                </p:oleObj>
              </mc:Choice>
              <mc:Fallback>
                <p:oleObj name="Equation" r:id="rId5" imgW="20701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301208"/>
                        <a:ext cx="40640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3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626</Words>
  <Application>Microsoft Office PowerPoint</Application>
  <PresentationFormat>Προβολή στην οθόνη (4:3)</PresentationFormat>
  <Paragraphs>139</Paragraphs>
  <Slides>18</Slides>
  <Notes>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8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Wingdings</vt:lpstr>
      <vt:lpstr>Θέμα του Office</vt:lpstr>
      <vt:lpstr>1_Θέμα του Office</vt:lpstr>
      <vt:lpstr>2_Θέμα του Office</vt:lpstr>
      <vt:lpstr>3_Θέμα του Office</vt:lpstr>
      <vt:lpstr>4_Θέμα του Office</vt:lpstr>
      <vt:lpstr>Default Design</vt:lpstr>
      <vt:lpstr>6_Θέμα του Office</vt:lpstr>
      <vt:lpstr>7_Θέμα του Office</vt:lpstr>
      <vt:lpstr>Equation</vt:lpstr>
      <vt:lpstr>Υπολογιστική Ρευστομηχανική</vt:lpstr>
      <vt:lpstr>Άδειες Χρήσης</vt:lpstr>
      <vt:lpstr>Χρηματοδότηση</vt:lpstr>
      <vt:lpstr>Σκοποί  ενότητας </vt:lpstr>
      <vt:lpstr>Εξισώσεις διατήρησης (1)</vt:lpstr>
      <vt:lpstr>Εξισώσεις διατήρησης (2)</vt:lpstr>
      <vt:lpstr>Εξισώσεις διατήρησης (3)</vt:lpstr>
      <vt:lpstr>Ροές διάχυσης και συναγωγής</vt:lpstr>
      <vt:lpstr>Γενική εξίσωση μεταφοράς (1)</vt:lpstr>
      <vt:lpstr>Συντηρητική μορφή</vt:lpstr>
      <vt:lpstr>Παρουσίαση του PowerPoint</vt:lpstr>
      <vt:lpstr>Γενική εξίσωση μεταφοράς (2)</vt:lpstr>
      <vt:lpstr>Εξίσωση συνέχειας</vt:lpstr>
      <vt:lpstr>Εξίσωση ενέργειας</vt:lpstr>
      <vt:lpstr>Εξίσωση ορμής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Martin</dc:creator>
  <cp:lastModifiedBy>Jimmy Labropoulos</cp:lastModifiedBy>
  <cp:revision>33</cp:revision>
  <dcterms:created xsi:type="dcterms:W3CDTF">2014-11-29T09:50:52Z</dcterms:created>
  <dcterms:modified xsi:type="dcterms:W3CDTF">2015-05-23T14:33:31Z</dcterms:modified>
</cp:coreProperties>
</file>