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8" r:id="rId4"/>
    <p:sldId id="259" r:id="rId5"/>
    <p:sldId id="270" r:id="rId6"/>
    <p:sldId id="261" r:id="rId7"/>
    <p:sldId id="262" r:id="rId8"/>
    <p:sldId id="263" r:id="rId9"/>
    <p:sldId id="264" r:id="rId10"/>
    <p:sldId id="265" r:id="rId11"/>
    <p:sldId id="266" r:id="rId12"/>
    <p:sldId id="267" r:id="rId13"/>
    <p:sldId id="268" r:id="rId14"/>
    <p:sldId id="271"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569"/>
    <a:srgbClr val="0E205F"/>
    <a:srgbClr val="3863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96" y="6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A289561-2C80-4EFD-8F88-B6B6A597105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5A8B8E87-EDC8-41D5-BADD-18E10C9A24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38FE4BBD-C5DC-4309-8D2A-2860023663A3}"/>
              </a:ext>
            </a:extLst>
          </p:cNvPr>
          <p:cNvSpPr>
            <a:spLocks noGrp="1"/>
          </p:cNvSpPr>
          <p:nvPr>
            <p:ph type="dt" sz="half" idx="10"/>
          </p:nvPr>
        </p:nvSpPr>
        <p:spPr/>
        <p:txBody>
          <a:bodyPr/>
          <a:lstStyle/>
          <a:p>
            <a:fld id="{62D6E202-B606-4609-B914-27C9371A1F6D}" type="datetime1">
              <a:rPr lang="en-US" smtClean="0"/>
              <a:pPr/>
              <a:t>1/9/2020</a:t>
            </a:fld>
            <a:endParaRPr lang="en-US" dirty="0"/>
          </a:p>
        </p:txBody>
      </p:sp>
      <p:sp>
        <p:nvSpPr>
          <p:cNvPr id="5" name="Θέση υποσέλιδου 4">
            <a:extLst>
              <a:ext uri="{FF2B5EF4-FFF2-40B4-BE49-F238E27FC236}">
                <a16:creationId xmlns:a16="http://schemas.microsoft.com/office/drawing/2014/main" xmlns="" id="{631A787B-DE71-4573-A85A-983D565C54E3}"/>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xmlns="" id="{CEA80851-3313-4AE2-B5EA-7CA5BED93B0E}"/>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1677522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41EC612-35F6-457F-B9A0-01888C51993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CEDE4D07-1428-48C3-9619-818AD043D79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781A8895-9612-4273-BEE9-AE1CFB127207}"/>
              </a:ext>
            </a:extLst>
          </p:cNvPr>
          <p:cNvSpPr>
            <a:spLocks noGrp="1"/>
          </p:cNvSpPr>
          <p:nvPr>
            <p:ph type="dt" sz="half" idx="10"/>
          </p:nvPr>
        </p:nvSpPr>
        <p:spPr/>
        <p:txBody>
          <a:bodyPr/>
          <a:lstStyle/>
          <a:p>
            <a:fld id="{62D6E202-B606-4609-B914-27C9371A1F6D}" type="datetime1">
              <a:rPr lang="en-US" smtClean="0"/>
              <a:pPr/>
              <a:t>1/9/2020</a:t>
            </a:fld>
            <a:endParaRPr lang="en-US" dirty="0"/>
          </a:p>
        </p:txBody>
      </p:sp>
      <p:sp>
        <p:nvSpPr>
          <p:cNvPr id="5" name="Θέση υποσέλιδου 4">
            <a:extLst>
              <a:ext uri="{FF2B5EF4-FFF2-40B4-BE49-F238E27FC236}">
                <a16:creationId xmlns:a16="http://schemas.microsoft.com/office/drawing/2014/main" xmlns="" id="{F5D13736-6E29-479B-A1D0-6DA3BCC482F3}"/>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xmlns="" id="{FF4B105A-7C52-4A92-8630-1295ED2C2D6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223390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A68305EA-169A-4EBE-B9D0-43545763B7E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83A457E0-1579-4A63-83DF-DCEB4170DEE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1D4D625C-A5BE-4A2A-A0C6-F782A34B0597}"/>
              </a:ext>
            </a:extLst>
          </p:cNvPr>
          <p:cNvSpPr>
            <a:spLocks noGrp="1"/>
          </p:cNvSpPr>
          <p:nvPr>
            <p:ph type="dt" sz="half" idx="10"/>
          </p:nvPr>
        </p:nvSpPr>
        <p:spPr/>
        <p:txBody>
          <a:bodyPr/>
          <a:lstStyle/>
          <a:p>
            <a:fld id="{62D6E202-B606-4609-B914-27C9371A1F6D}" type="datetime1">
              <a:rPr lang="en-US" smtClean="0"/>
              <a:pPr/>
              <a:t>1/9/2020</a:t>
            </a:fld>
            <a:endParaRPr lang="en-US" dirty="0"/>
          </a:p>
        </p:txBody>
      </p:sp>
      <p:sp>
        <p:nvSpPr>
          <p:cNvPr id="5" name="Θέση υποσέλιδου 4">
            <a:extLst>
              <a:ext uri="{FF2B5EF4-FFF2-40B4-BE49-F238E27FC236}">
                <a16:creationId xmlns:a16="http://schemas.microsoft.com/office/drawing/2014/main" xmlns="" id="{8C89A4EF-4794-465D-A1C4-6254872A5836}"/>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xmlns="" id="{85EE3D96-FCA6-46DA-9450-B95BAAAC342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149203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34FD4CB-83F5-4C40-92D3-D87A563E2D7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51D77205-51BF-4C89-925A-5B42A2FBB0E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65587269-E249-4D1F-9859-32384E42339D}"/>
              </a:ext>
            </a:extLst>
          </p:cNvPr>
          <p:cNvSpPr>
            <a:spLocks noGrp="1"/>
          </p:cNvSpPr>
          <p:nvPr>
            <p:ph type="dt" sz="half" idx="10"/>
          </p:nvPr>
        </p:nvSpPr>
        <p:spPr/>
        <p:txBody>
          <a:bodyPr/>
          <a:lstStyle/>
          <a:p>
            <a:fld id="{62D6E202-B606-4609-B914-27C9371A1F6D}" type="datetime1">
              <a:rPr lang="en-US" smtClean="0"/>
              <a:pPr/>
              <a:t>1/9/2020</a:t>
            </a:fld>
            <a:endParaRPr lang="en-US" dirty="0"/>
          </a:p>
        </p:txBody>
      </p:sp>
      <p:sp>
        <p:nvSpPr>
          <p:cNvPr id="5" name="Θέση υποσέλιδου 4">
            <a:extLst>
              <a:ext uri="{FF2B5EF4-FFF2-40B4-BE49-F238E27FC236}">
                <a16:creationId xmlns:a16="http://schemas.microsoft.com/office/drawing/2014/main" xmlns="" id="{580EAFD4-2770-4157-9B1B-7CFA22359CCA}"/>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xmlns="" id="{7217875B-9809-478E-AE22-1666CAA76C7A}"/>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3014466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4DF4BCA-8BFF-4AA4-9A37-C450C704390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4D36F1E2-17AF-44C4-844F-152EA490A4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F2EA56B2-B9EC-47ED-9140-35CF7C8BECC6}"/>
              </a:ext>
            </a:extLst>
          </p:cNvPr>
          <p:cNvSpPr>
            <a:spLocks noGrp="1"/>
          </p:cNvSpPr>
          <p:nvPr>
            <p:ph type="dt" sz="half" idx="10"/>
          </p:nvPr>
        </p:nvSpPr>
        <p:spPr/>
        <p:txBody>
          <a:bodyPr/>
          <a:lstStyle/>
          <a:p>
            <a:fld id="{62D6E202-B606-4609-B914-27C9371A1F6D}" type="datetime1">
              <a:rPr lang="en-US" smtClean="0"/>
              <a:pPr/>
              <a:t>1/9/2020</a:t>
            </a:fld>
            <a:endParaRPr lang="en-US" dirty="0"/>
          </a:p>
        </p:txBody>
      </p:sp>
      <p:sp>
        <p:nvSpPr>
          <p:cNvPr id="5" name="Θέση υποσέλιδου 4">
            <a:extLst>
              <a:ext uri="{FF2B5EF4-FFF2-40B4-BE49-F238E27FC236}">
                <a16:creationId xmlns:a16="http://schemas.microsoft.com/office/drawing/2014/main" xmlns="" id="{201F5A1E-5146-4FA1-B92C-1F3EA5041B5A}"/>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xmlns="" id="{611C9ACB-DB16-49C9-9FBE-B3EECDF2837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6013623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4CF1D9E-9D14-4507-94F1-422B062F78D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261B8167-472C-4E34-9DE5-12769EA3E2DD}"/>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2C148D54-9284-4279-AA21-5EE922A30F4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B5DC8ABA-305E-4DCC-A348-A90D59CA2BA1}"/>
              </a:ext>
            </a:extLst>
          </p:cNvPr>
          <p:cNvSpPr>
            <a:spLocks noGrp="1"/>
          </p:cNvSpPr>
          <p:nvPr>
            <p:ph type="dt" sz="half" idx="10"/>
          </p:nvPr>
        </p:nvSpPr>
        <p:spPr/>
        <p:txBody>
          <a:bodyPr/>
          <a:lstStyle/>
          <a:p>
            <a:fld id="{62D6E202-B606-4609-B914-27C9371A1F6D}" type="datetime1">
              <a:rPr lang="en-US" smtClean="0"/>
              <a:pPr/>
              <a:t>1/9/2020</a:t>
            </a:fld>
            <a:endParaRPr lang="en-US" dirty="0"/>
          </a:p>
        </p:txBody>
      </p:sp>
      <p:sp>
        <p:nvSpPr>
          <p:cNvPr id="6" name="Θέση υποσέλιδου 5">
            <a:extLst>
              <a:ext uri="{FF2B5EF4-FFF2-40B4-BE49-F238E27FC236}">
                <a16:creationId xmlns:a16="http://schemas.microsoft.com/office/drawing/2014/main" xmlns="" id="{559F4CE0-0404-4785-BD3B-8794046A01DE}"/>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xmlns="" id="{CADF7467-A18C-432C-9E41-546BDE1529A2}"/>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02132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B6D3508-1042-41ED-AA29-1F8BC12E961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E7C7B468-67A8-4971-979C-64057553A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70BBE92F-5A9F-4B52-B9DE-28B6BF0E44A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39A094B6-0823-4554-B875-D0ED574690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338BDE11-FF0D-48FA-AD68-B5C564CA666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7C23EDD0-A3FA-4B30-B8C6-7F18E300D8DC}"/>
              </a:ext>
            </a:extLst>
          </p:cNvPr>
          <p:cNvSpPr>
            <a:spLocks noGrp="1"/>
          </p:cNvSpPr>
          <p:nvPr>
            <p:ph type="dt" sz="half" idx="10"/>
          </p:nvPr>
        </p:nvSpPr>
        <p:spPr/>
        <p:txBody>
          <a:bodyPr/>
          <a:lstStyle/>
          <a:p>
            <a:fld id="{62D6E202-B606-4609-B914-27C9371A1F6D}" type="datetime1">
              <a:rPr lang="en-US" smtClean="0"/>
              <a:pPr/>
              <a:t>1/9/2020</a:t>
            </a:fld>
            <a:endParaRPr lang="en-US" dirty="0"/>
          </a:p>
        </p:txBody>
      </p:sp>
      <p:sp>
        <p:nvSpPr>
          <p:cNvPr id="8" name="Θέση υποσέλιδου 7">
            <a:extLst>
              <a:ext uri="{FF2B5EF4-FFF2-40B4-BE49-F238E27FC236}">
                <a16:creationId xmlns:a16="http://schemas.microsoft.com/office/drawing/2014/main" xmlns="" id="{F818EE3C-FDAE-4E24-A041-D669ECA4B6D6}"/>
              </a:ext>
            </a:extLst>
          </p:cNvPr>
          <p:cNvSpPr>
            <a:spLocks noGrp="1"/>
          </p:cNvSpPr>
          <p:nvPr>
            <p:ph type="ftr" sz="quarter" idx="11"/>
          </p:nvPr>
        </p:nvSpPr>
        <p:spPr/>
        <p:txBody>
          <a:bodyPr/>
          <a:lstStyle/>
          <a:p>
            <a:endParaRPr lang="en-US" dirty="0"/>
          </a:p>
        </p:txBody>
      </p:sp>
      <p:sp>
        <p:nvSpPr>
          <p:cNvPr id="9" name="Θέση αριθμού διαφάνειας 8">
            <a:extLst>
              <a:ext uri="{FF2B5EF4-FFF2-40B4-BE49-F238E27FC236}">
                <a16:creationId xmlns:a16="http://schemas.microsoft.com/office/drawing/2014/main" xmlns="" id="{65A1D288-8A18-4667-BFC1-7604E4E9B071}"/>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8180701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75509D8-FC4D-46C0-AE89-F56CA6B51C6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CA38F3F5-1871-4946-B8AB-D45CF1C3392C}"/>
              </a:ext>
            </a:extLst>
          </p:cNvPr>
          <p:cNvSpPr>
            <a:spLocks noGrp="1"/>
          </p:cNvSpPr>
          <p:nvPr>
            <p:ph type="dt" sz="half" idx="10"/>
          </p:nvPr>
        </p:nvSpPr>
        <p:spPr/>
        <p:txBody>
          <a:bodyPr/>
          <a:lstStyle/>
          <a:p>
            <a:fld id="{62D6E202-B606-4609-B914-27C9371A1F6D}" type="datetime1">
              <a:rPr lang="en-US" smtClean="0"/>
              <a:pPr/>
              <a:t>1/9/2020</a:t>
            </a:fld>
            <a:endParaRPr lang="en-US" dirty="0"/>
          </a:p>
        </p:txBody>
      </p:sp>
      <p:sp>
        <p:nvSpPr>
          <p:cNvPr id="4" name="Θέση υποσέλιδου 3">
            <a:extLst>
              <a:ext uri="{FF2B5EF4-FFF2-40B4-BE49-F238E27FC236}">
                <a16:creationId xmlns:a16="http://schemas.microsoft.com/office/drawing/2014/main" xmlns="" id="{46AE6E75-C62E-4156-ADE6-06A74DD7D810}"/>
              </a:ext>
            </a:extLst>
          </p:cNvPr>
          <p:cNvSpPr>
            <a:spLocks noGrp="1"/>
          </p:cNvSpPr>
          <p:nvPr>
            <p:ph type="ftr" sz="quarter" idx="11"/>
          </p:nvPr>
        </p:nvSpPr>
        <p:spPr/>
        <p:txBody>
          <a:bodyPr/>
          <a:lstStyle/>
          <a:p>
            <a:endParaRPr lang="en-US" dirty="0"/>
          </a:p>
        </p:txBody>
      </p:sp>
      <p:sp>
        <p:nvSpPr>
          <p:cNvPr id="5" name="Θέση αριθμού διαφάνειας 4">
            <a:extLst>
              <a:ext uri="{FF2B5EF4-FFF2-40B4-BE49-F238E27FC236}">
                <a16:creationId xmlns:a16="http://schemas.microsoft.com/office/drawing/2014/main" xmlns="" id="{75A3FD86-EFB2-4262-828F-D968DA48BEF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59861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03027BF6-6C97-48A0-A0F3-F64CF772B0F4}"/>
              </a:ext>
            </a:extLst>
          </p:cNvPr>
          <p:cNvSpPr>
            <a:spLocks noGrp="1"/>
          </p:cNvSpPr>
          <p:nvPr>
            <p:ph type="dt" sz="half" idx="10"/>
          </p:nvPr>
        </p:nvSpPr>
        <p:spPr/>
        <p:txBody>
          <a:bodyPr/>
          <a:lstStyle/>
          <a:p>
            <a:fld id="{62D6E202-B606-4609-B914-27C9371A1F6D}" type="datetime1">
              <a:rPr lang="en-US" smtClean="0"/>
              <a:pPr/>
              <a:t>1/9/2020</a:t>
            </a:fld>
            <a:endParaRPr lang="en-US" dirty="0"/>
          </a:p>
        </p:txBody>
      </p:sp>
      <p:sp>
        <p:nvSpPr>
          <p:cNvPr id="3" name="Θέση υποσέλιδου 2">
            <a:extLst>
              <a:ext uri="{FF2B5EF4-FFF2-40B4-BE49-F238E27FC236}">
                <a16:creationId xmlns:a16="http://schemas.microsoft.com/office/drawing/2014/main" xmlns="" id="{0078D785-2B51-41D5-96B4-A1E65A133ED5}"/>
              </a:ext>
            </a:extLst>
          </p:cNvPr>
          <p:cNvSpPr>
            <a:spLocks noGrp="1"/>
          </p:cNvSpPr>
          <p:nvPr>
            <p:ph type="ftr" sz="quarter" idx="1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xmlns="" id="{7093ABB6-C45F-43CC-AC1B-20ED3BC1CB3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293240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82BD667-3D99-419A-B6C3-00889ADEA3E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5484C2F4-9543-470C-961B-88B5643A32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5E09BEF0-CD71-47E3-8CF9-89ADB476C0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0C7F6C3D-547B-4E49-93CB-5A090FA8C2A6}"/>
              </a:ext>
            </a:extLst>
          </p:cNvPr>
          <p:cNvSpPr>
            <a:spLocks noGrp="1"/>
          </p:cNvSpPr>
          <p:nvPr>
            <p:ph type="dt" sz="half" idx="10"/>
          </p:nvPr>
        </p:nvSpPr>
        <p:spPr/>
        <p:txBody>
          <a:bodyPr/>
          <a:lstStyle/>
          <a:p>
            <a:fld id="{62D6E202-B606-4609-B914-27C9371A1F6D}" type="datetime1">
              <a:rPr lang="en-US" smtClean="0"/>
              <a:pPr/>
              <a:t>1/9/2020</a:t>
            </a:fld>
            <a:endParaRPr lang="en-US" dirty="0"/>
          </a:p>
        </p:txBody>
      </p:sp>
      <p:sp>
        <p:nvSpPr>
          <p:cNvPr id="6" name="Θέση υποσέλιδου 5">
            <a:extLst>
              <a:ext uri="{FF2B5EF4-FFF2-40B4-BE49-F238E27FC236}">
                <a16:creationId xmlns:a16="http://schemas.microsoft.com/office/drawing/2014/main" xmlns="" id="{4857146E-B5F2-44A0-8DBE-F964E49A0602}"/>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xmlns="" id="{8B5ADA95-3894-40F9-A620-38B49A12D44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9037111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D1688B0-9F5F-4325-99C4-BF2ED648E2A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7542885F-32BA-41D6-91A3-0C8EF6EB9C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55A7A38E-6B10-427D-9C60-1B5B003E9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BCDB51F1-D084-40DF-B8A3-BBC13F0F735F}"/>
              </a:ext>
            </a:extLst>
          </p:cNvPr>
          <p:cNvSpPr>
            <a:spLocks noGrp="1"/>
          </p:cNvSpPr>
          <p:nvPr>
            <p:ph type="dt" sz="half" idx="10"/>
          </p:nvPr>
        </p:nvSpPr>
        <p:spPr/>
        <p:txBody>
          <a:bodyPr/>
          <a:lstStyle/>
          <a:p>
            <a:fld id="{62D6E202-B606-4609-B914-27C9371A1F6D}" type="datetime1">
              <a:rPr lang="en-US" smtClean="0"/>
              <a:pPr/>
              <a:t>1/9/2020</a:t>
            </a:fld>
            <a:endParaRPr lang="en-US" dirty="0"/>
          </a:p>
        </p:txBody>
      </p:sp>
      <p:sp>
        <p:nvSpPr>
          <p:cNvPr id="6" name="Θέση υποσέλιδου 5">
            <a:extLst>
              <a:ext uri="{FF2B5EF4-FFF2-40B4-BE49-F238E27FC236}">
                <a16:creationId xmlns:a16="http://schemas.microsoft.com/office/drawing/2014/main" xmlns="" id="{4D55E31D-7FC3-4125-9927-7964F18B3A5E}"/>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xmlns="" id="{C449604A-CA58-4FB5-8D7D-08C5C0F639BE}"/>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032688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4009081C-5F43-4628-A9B7-F7F3394E8A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767519BC-FED4-42F1-B48F-BE9C21C5ED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14EEDD46-E168-4D73-90C5-D710B0CC07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pPr/>
              <a:t>1/9/2020</a:t>
            </a:fld>
            <a:endParaRPr lang="en-US" dirty="0"/>
          </a:p>
        </p:txBody>
      </p:sp>
      <p:sp>
        <p:nvSpPr>
          <p:cNvPr id="5" name="Θέση υποσέλιδου 4">
            <a:extLst>
              <a:ext uri="{FF2B5EF4-FFF2-40B4-BE49-F238E27FC236}">
                <a16:creationId xmlns:a16="http://schemas.microsoft.com/office/drawing/2014/main" xmlns="" id="{62C37CC3-1678-4FB5-B8B2-DF25011BCB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Θέση αριθμού διαφάνειας 5">
            <a:extLst>
              <a:ext uri="{FF2B5EF4-FFF2-40B4-BE49-F238E27FC236}">
                <a16:creationId xmlns:a16="http://schemas.microsoft.com/office/drawing/2014/main" xmlns="" id="{16F12D56-B5B1-4427-9A93-A9DE551F18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8066343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4569"/>
        </a:solidFill>
        <a:effectLst/>
      </p:bgPr>
    </p:bg>
    <p:spTree>
      <p:nvGrpSpPr>
        <p:cNvPr id="1" name=""/>
        <p:cNvGrpSpPr/>
        <p:nvPr/>
      </p:nvGrpSpPr>
      <p:grpSpPr>
        <a:xfrm>
          <a:off x="0" y="0"/>
          <a:ext cx="0" cy="0"/>
          <a:chOff x="0" y="0"/>
          <a:chExt cx="0" cy="0"/>
        </a:xfrm>
      </p:grpSpPr>
      <p:pic>
        <p:nvPicPr>
          <p:cNvPr id="11" name="Εικόνα 10" descr="Εικόνα που περιέχει πίνακας&#10;&#10;Περιγραφή που δημιουργήθηκε αυτόματα">
            <a:extLst>
              <a:ext uri="{FF2B5EF4-FFF2-40B4-BE49-F238E27FC236}">
                <a16:creationId xmlns:a16="http://schemas.microsoft.com/office/drawing/2014/main" xmlns="" id="{1E1D48A3-3CB1-4160-940A-E2A37A12DD20}"/>
              </a:ext>
            </a:extLst>
          </p:cNvPr>
          <p:cNvPicPr>
            <a:picLocks noChangeAspect="1"/>
          </p:cNvPicPr>
          <p:nvPr/>
        </p:nvPicPr>
        <p:blipFill rotWithShape="1">
          <a:blip r:embed="rId2">
            <a:extLst>
              <a:ext uri="{28A0092B-C50C-407E-A947-70E740481C1C}">
                <a14:useLocalDpi xmlns:a14="http://schemas.microsoft.com/office/drawing/2010/main" val="0"/>
              </a:ext>
            </a:extLst>
          </a:blip>
          <a:srcRect l="7232" r="10571" b="2"/>
          <a:stretch/>
        </p:blipFill>
        <p:spPr>
          <a:xfrm>
            <a:off x="4110127" y="10"/>
            <a:ext cx="8081873" cy="6857990"/>
          </a:xfrm>
          <a:custGeom>
            <a:avLst/>
            <a:gdLst>
              <a:gd name="connsiteX0" fmla="*/ 0 w 8081873"/>
              <a:gd name="connsiteY0" fmla="*/ 0 h 6858000"/>
              <a:gd name="connsiteX1" fmla="*/ 8081873 w 8081873"/>
              <a:gd name="connsiteY1" fmla="*/ 0 h 6858000"/>
              <a:gd name="connsiteX2" fmla="*/ 8081873 w 8081873"/>
              <a:gd name="connsiteY2" fmla="*/ 6858000 h 6858000"/>
              <a:gd name="connsiteX3" fmla="*/ 0 w 8081873"/>
              <a:gd name="connsiteY3" fmla="*/ 6858000 h 6858000"/>
              <a:gd name="connsiteX4" fmla="*/ 68897 w 8081873"/>
              <a:gd name="connsiteY4" fmla="*/ 6734633 h 6858000"/>
              <a:gd name="connsiteX5" fmla="*/ 848920 w 8081873"/>
              <a:gd name="connsiteY5" fmla="*/ 3429000 h 6858000"/>
              <a:gd name="connsiteX6" fmla="*/ 68897 w 8081873"/>
              <a:gd name="connsiteY6" fmla="*/ 1233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Τίτλος 1">
            <a:extLst>
              <a:ext uri="{FF2B5EF4-FFF2-40B4-BE49-F238E27FC236}">
                <a16:creationId xmlns:a16="http://schemas.microsoft.com/office/drawing/2014/main" xmlns="" id="{187A8E32-6104-42E6-90E9-C96A4F920B5A}"/>
              </a:ext>
            </a:extLst>
          </p:cNvPr>
          <p:cNvSpPr>
            <a:spLocks noGrp="1"/>
          </p:cNvSpPr>
          <p:nvPr>
            <p:ph type="ctrTitle"/>
          </p:nvPr>
        </p:nvSpPr>
        <p:spPr>
          <a:xfrm>
            <a:off x="0" y="-340064"/>
            <a:ext cx="4518991" cy="2102128"/>
          </a:xfrm>
        </p:spPr>
        <p:txBody>
          <a:bodyPr anchor="b">
            <a:normAutofit/>
          </a:bodyPr>
          <a:lstStyle/>
          <a:p>
            <a:r>
              <a:rPr lang="el-GR" sz="4200" i="1" dirty="0">
                <a:solidFill>
                  <a:schemeClr val="bg1"/>
                </a:solidFill>
              </a:rPr>
              <a:t>ΤΟ ΣΟΥΡΡΕΑΛΙΣΤΙΚΟ ΣΚΑΝΔΑΛΟ</a:t>
            </a:r>
          </a:p>
        </p:txBody>
      </p:sp>
      <p:sp>
        <p:nvSpPr>
          <p:cNvPr id="3" name="Υπότιτλος 2">
            <a:extLst>
              <a:ext uri="{FF2B5EF4-FFF2-40B4-BE49-F238E27FC236}">
                <a16:creationId xmlns:a16="http://schemas.microsoft.com/office/drawing/2014/main" xmlns="" id="{C98154FC-B804-4055-A0D6-71C325679498}"/>
              </a:ext>
            </a:extLst>
          </p:cNvPr>
          <p:cNvSpPr>
            <a:spLocks noGrp="1"/>
          </p:cNvSpPr>
          <p:nvPr>
            <p:ph type="subTitle" idx="1"/>
          </p:nvPr>
        </p:nvSpPr>
        <p:spPr>
          <a:xfrm>
            <a:off x="0" y="3604273"/>
            <a:ext cx="4684542" cy="1208141"/>
          </a:xfrm>
        </p:spPr>
        <p:txBody>
          <a:bodyPr>
            <a:normAutofit/>
          </a:bodyPr>
          <a:lstStyle/>
          <a:p>
            <a:pPr marL="342900" indent="-342900" algn="l">
              <a:buFont typeface="Wingdings" panose="05000000000000000000" pitchFamily="2" charset="2"/>
              <a:buChar char="Ø"/>
            </a:pPr>
            <a:r>
              <a:rPr lang="el-GR" sz="2100" dirty="0">
                <a:solidFill>
                  <a:schemeClr val="bg1"/>
                </a:solidFill>
              </a:rPr>
              <a:t>Συνοπτική παρουσίαση του βιβλίου του Σωτήρη </a:t>
            </a:r>
            <a:r>
              <a:rPr lang="el-GR" sz="2100" dirty="0" err="1">
                <a:solidFill>
                  <a:schemeClr val="bg1"/>
                </a:solidFill>
              </a:rPr>
              <a:t>Τριβιζά</a:t>
            </a:r>
            <a:r>
              <a:rPr lang="el-GR" sz="2100" dirty="0">
                <a:solidFill>
                  <a:schemeClr val="bg1"/>
                </a:solidFill>
              </a:rPr>
              <a:t>.</a:t>
            </a:r>
          </a:p>
        </p:txBody>
      </p:sp>
      <p:sp>
        <p:nvSpPr>
          <p:cNvPr id="4" name="TextBox 3">
            <a:extLst>
              <a:ext uri="{FF2B5EF4-FFF2-40B4-BE49-F238E27FC236}">
                <a16:creationId xmlns:a16="http://schemas.microsoft.com/office/drawing/2014/main" xmlns="" id="{00570A5E-305D-41F6-B084-DC1C2757D5D0}"/>
              </a:ext>
            </a:extLst>
          </p:cNvPr>
          <p:cNvSpPr txBox="1"/>
          <p:nvPr/>
        </p:nvSpPr>
        <p:spPr>
          <a:xfrm>
            <a:off x="298332" y="1648774"/>
            <a:ext cx="4220659" cy="1154162"/>
          </a:xfrm>
          <a:prstGeom prst="rect">
            <a:avLst/>
          </a:prstGeom>
          <a:noFill/>
        </p:spPr>
        <p:txBody>
          <a:bodyPr wrap="square" rtlCol="0">
            <a:spAutoFit/>
          </a:bodyPr>
          <a:lstStyle/>
          <a:p>
            <a:pPr algn="ctr">
              <a:spcAft>
                <a:spcPts val="600"/>
              </a:spcAft>
            </a:pPr>
            <a:r>
              <a:rPr lang="el-GR" sz="2300" i="1" dirty="0">
                <a:solidFill>
                  <a:schemeClr val="bg1"/>
                </a:solidFill>
              </a:rPr>
              <a:t>Χρονικό της υποδοχής του υπερρεαλιστικό κινήματος στην Ελλάδα</a:t>
            </a:r>
          </a:p>
        </p:txBody>
      </p:sp>
      <p:sp>
        <p:nvSpPr>
          <p:cNvPr id="5" name="TextBox 4">
            <a:extLst>
              <a:ext uri="{FF2B5EF4-FFF2-40B4-BE49-F238E27FC236}">
                <a16:creationId xmlns:a16="http://schemas.microsoft.com/office/drawing/2014/main" xmlns="" id="{D34D8215-B04E-49A0-81F6-F6D4ACCCB470}"/>
              </a:ext>
            </a:extLst>
          </p:cNvPr>
          <p:cNvSpPr txBox="1"/>
          <p:nvPr/>
        </p:nvSpPr>
        <p:spPr>
          <a:xfrm>
            <a:off x="0" y="4370005"/>
            <a:ext cx="4684542" cy="2508379"/>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l-GR" sz="2100" dirty="0">
                <a:solidFill>
                  <a:schemeClr val="bg1"/>
                </a:solidFill>
              </a:rPr>
              <a:t>Εργασία στο μάθημα</a:t>
            </a:r>
            <a:r>
              <a:rPr lang="en-US" sz="2100" dirty="0">
                <a:solidFill>
                  <a:schemeClr val="bg1"/>
                </a:solidFill>
              </a:rPr>
              <a:t>: </a:t>
            </a:r>
            <a:r>
              <a:rPr lang="el-GR" sz="2100" dirty="0">
                <a:solidFill>
                  <a:schemeClr val="bg1"/>
                </a:solidFill>
              </a:rPr>
              <a:t>Πρωτοπορίες στην ευρωπαϊκή λογοτεχνία και στην τέχνη του 20 ου αιώνα.</a:t>
            </a:r>
          </a:p>
          <a:p>
            <a:pPr marL="285750" indent="-285750">
              <a:spcAft>
                <a:spcPts val="600"/>
              </a:spcAft>
              <a:buFont typeface="Wingdings" panose="05000000000000000000" pitchFamily="2" charset="2"/>
              <a:buChar char="Ø"/>
            </a:pPr>
            <a:r>
              <a:rPr lang="el-GR" sz="2100" dirty="0">
                <a:solidFill>
                  <a:schemeClr val="bg1"/>
                </a:solidFill>
              </a:rPr>
              <a:t>Διδάσκουσα</a:t>
            </a:r>
            <a:r>
              <a:rPr lang="en-US" sz="2100" dirty="0">
                <a:solidFill>
                  <a:schemeClr val="bg1"/>
                </a:solidFill>
              </a:rPr>
              <a:t>: </a:t>
            </a:r>
            <a:r>
              <a:rPr lang="el-GR" sz="2100" dirty="0">
                <a:solidFill>
                  <a:schemeClr val="bg1"/>
                </a:solidFill>
              </a:rPr>
              <a:t>κα. </a:t>
            </a:r>
            <a:r>
              <a:rPr lang="el-GR" sz="2100" dirty="0" err="1">
                <a:solidFill>
                  <a:schemeClr val="bg1"/>
                </a:solidFill>
              </a:rPr>
              <a:t>Κατσιγιάννη</a:t>
            </a:r>
            <a:endParaRPr lang="el-GR" sz="2100" dirty="0">
              <a:solidFill>
                <a:schemeClr val="bg1"/>
              </a:solidFill>
            </a:endParaRPr>
          </a:p>
          <a:p>
            <a:pPr marL="285750" indent="-285750">
              <a:spcAft>
                <a:spcPts val="600"/>
              </a:spcAft>
              <a:buFont typeface="Wingdings" panose="05000000000000000000" pitchFamily="2" charset="2"/>
              <a:buChar char="Ø"/>
            </a:pPr>
            <a:r>
              <a:rPr lang="el-GR" sz="2100" dirty="0">
                <a:solidFill>
                  <a:schemeClr val="bg1"/>
                </a:solidFill>
              </a:rPr>
              <a:t>Συντάκτριες</a:t>
            </a:r>
            <a:r>
              <a:rPr lang="en-US" sz="2100" dirty="0">
                <a:solidFill>
                  <a:schemeClr val="bg1"/>
                </a:solidFill>
              </a:rPr>
              <a:t>: </a:t>
            </a:r>
            <a:r>
              <a:rPr lang="el-GR" sz="2100" dirty="0">
                <a:solidFill>
                  <a:schemeClr val="bg1"/>
                </a:solidFill>
              </a:rPr>
              <a:t>Καλογεροπούλου Μαρία, </a:t>
            </a:r>
            <a:r>
              <a:rPr lang="el-GR" sz="2100" dirty="0" err="1">
                <a:solidFill>
                  <a:schemeClr val="bg1"/>
                </a:solidFill>
              </a:rPr>
              <a:t>Πυλαρινού</a:t>
            </a:r>
            <a:r>
              <a:rPr lang="el-GR" sz="2100" dirty="0">
                <a:solidFill>
                  <a:schemeClr val="bg1"/>
                </a:solidFill>
              </a:rPr>
              <a:t> Θεοδώρα, Χαϊκάλη Αγγελική.</a:t>
            </a:r>
          </a:p>
        </p:txBody>
      </p:sp>
    </p:spTree>
    <p:extLst>
      <p:ext uri="{BB962C8B-B14F-4D97-AF65-F5344CB8AC3E}">
        <p14:creationId xmlns:p14="http://schemas.microsoft.com/office/powerpoint/2010/main" val="232681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A77E6EDF-E061-46A7-9ADF-40B0D760D473}"/>
              </a:ext>
            </a:extLst>
          </p:cNvPr>
          <p:cNvSpPr>
            <a:spLocks noGrp="1"/>
          </p:cNvSpPr>
          <p:nvPr>
            <p:ph type="title"/>
          </p:nvPr>
        </p:nvSpPr>
        <p:spPr>
          <a:xfrm>
            <a:off x="516636" y="717065"/>
            <a:ext cx="11353800" cy="1325563"/>
          </a:xfrm>
        </p:spPr>
        <p:txBody>
          <a:bodyPr>
            <a:noAutofit/>
          </a:bodyPr>
          <a:lstStyle/>
          <a:p>
            <a:r>
              <a:rPr lang="el-GR" sz="3600" dirty="0">
                <a:latin typeface="Times New Roman" panose="02020603050405020304" pitchFamily="18" charset="0"/>
                <a:cs typeface="Times New Roman" panose="02020603050405020304" pitchFamily="18" charset="0"/>
              </a:rPr>
              <a:t>Ⅵ. ΜΙΑ ΣΥΖΗΤΗΣΗ ΓΥΡΩ ΑΠΟ ΤΟΥΣ ΠΡΟΔΡΟΜΟΥΣ ΤΟΥ ΥΠΕΡΡΕΑΛΙΣΜΟΥ ΣΤΗΝ ΕΛΛΑΔΑ</a:t>
            </a:r>
            <a:br>
              <a:rPr lang="el-GR" sz="3600" dirty="0">
                <a:latin typeface="Times New Roman" panose="02020603050405020304" pitchFamily="18" charset="0"/>
                <a:cs typeface="Times New Roman" panose="02020603050405020304" pitchFamily="18" charset="0"/>
              </a:rPr>
            </a:b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FCCE811A-C191-4979-9861-11CAE66FC17F}"/>
              </a:ext>
            </a:extLst>
          </p:cNvPr>
          <p:cNvSpPr>
            <a:spLocks noGrp="1"/>
          </p:cNvSpPr>
          <p:nvPr>
            <p:ph idx="1"/>
          </p:nvPr>
        </p:nvSpPr>
        <p:spPr>
          <a:xfrm>
            <a:off x="516636" y="2269173"/>
            <a:ext cx="9796975" cy="3871762"/>
          </a:xfrm>
        </p:spPr>
        <p:txBody>
          <a:bodyPr>
            <a:normAutofit/>
          </a:bodyPr>
          <a:lstStyle/>
          <a:p>
            <a:r>
              <a:rPr lang="el-GR" sz="2500" dirty="0">
                <a:latin typeface="Times New Roman" panose="02020603050405020304" pitchFamily="18" charset="0"/>
                <a:cs typeface="Times New Roman" panose="02020603050405020304" pitchFamily="18" charset="0"/>
              </a:rPr>
              <a:t>Το 1939, μια ερώτηση στο περιοδικό </a:t>
            </a:r>
            <a:r>
              <a:rPr lang="el-GR" sz="2500" i="1" dirty="0">
                <a:latin typeface="Times New Roman" panose="02020603050405020304" pitchFamily="18" charset="0"/>
                <a:cs typeface="Times New Roman" panose="02020603050405020304" pitchFamily="18" charset="0"/>
              </a:rPr>
              <a:t>Τα Νεοελληνικά Γράμματα</a:t>
            </a:r>
            <a:r>
              <a:rPr lang="el-GR" sz="2500" dirty="0">
                <a:latin typeface="Times New Roman" panose="02020603050405020304" pitchFamily="18" charset="0"/>
                <a:cs typeface="Times New Roman" panose="02020603050405020304" pitchFamily="18" charset="0"/>
              </a:rPr>
              <a:t> περί του προδρόμου του υπερρεαλισμού στην Ελλάδα, αποτέλεσε την αφορμή να ξεσπάσει μια ακόμη διαμάχη στους κόλπους της ελληνικής διανόησης η οποία εκτυλίχθηκε μέσα στα τεύχη του περιοδικού. Οι προεξέχοντες της διαφωνίας ήταν ο Γ.Μ. </a:t>
            </a:r>
            <a:r>
              <a:rPr lang="el-GR" sz="2500" dirty="0" err="1">
                <a:latin typeface="Times New Roman" panose="02020603050405020304" pitchFamily="18" charset="0"/>
                <a:cs typeface="Times New Roman" panose="02020603050405020304" pitchFamily="18" charset="0"/>
              </a:rPr>
              <a:t>Μυλωνογιάννης</a:t>
            </a:r>
            <a:r>
              <a:rPr lang="el-GR" sz="2500" dirty="0">
                <a:latin typeface="Times New Roman" panose="02020603050405020304" pitchFamily="18" charset="0"/>
                <a:cs typeface="Times New Roman" panose="02020603050405020304" pitchFamily="18" charset="0"/>
              </a:rPr>
              <a:t> και ο Κ.Μ. Μιχαηλίδης, όμως, παρόλη την ασυμφωνία μεταξύ τους, η σύγχρονη άποψη της κριτικής τείνει να θεωρεί πως η εμφάνιση του υπερρεαλισμού στην Ελλάδα γίνεται με την </a:t>
            </a:r>
            <a:r>
              <a:rPr lang="el-GR" sz="2500" i="1" dirty="0">
                <a:latin typeface="Times New Roman" panose="02020603050405020304" pitchFamily="18" charset="0"/>
                <a:cs typeface="Times New Roman" panose="02020603050405020304" pitchFamily="18" charset="0"/>
              </a:rPr>
              <a:t>Υψικάμινο </a:t>
            </a:r>
            <a:r>
              <a:rPr lang="el-GR" sz="2500" dirty="0">
                <a:latin typeface="Times New Roman" panose="02020603050405020304" pitchFamily="18" charset="0"/>
                <a:cs typeface="Times New Roman" panose="02020603050405020304" pitchFamily="18" charset="0"/>
              </a:rPr>
              <a:t>του Εμπειρίκου.</a:t>
            </a:r>
          </a:p>
          <a:p>
            <a:endParaRPr lang="el-GR" sz="2400" dirty="0"/>
          </a:p>
        </p:txBody>
      </p:sp>
    </p:spTree>
    <p:extLst>
      <p:ext uri="{BB962C8B-B14F-4D97-AF65-F5344CB8AC3E}">
        <p14:creationId xmlns:p14="http://schemas.microsoft.com/office/powerpoint/2010/main" val="264613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36D802ED-F558-447D-B167-652241CA900C}"/>
              </a:ext>
            </a:extLst>
          </p:cNvPr>
          <p:cNvSpPr>
            <a:spLocks noGrp="1"/>
          </p:cNvSpPr>
          <p:nvPr>
            <p:ph type="title"/>
          </p:nvPr>
        </p:nvSpPr>
        <p:spPr>
          <a:xfrm>
            <a:off x="838200" y="631825"/>
            <a:ext cx="10515600" cy="1325563"/>
          </a:xfrm>
        </p:spPr>
        <p:txBody>
          <a:bodyPr>
            <a:normAutofit/>
          </a:bodyPr>
          <a:lstStyle/>
          <a:p>
            <a:r>
              <a:rPr lang="el-GR" sz="3600" dirty="0">
                <a:latin typeface="Times New Roman" panose="02020603050405020304" pitchFamily="18" charset="0"/>
                <a:cs typeface="Times New Roman" panose="02020603050405020304" pitchFamily="18" charset="0"/>
              </a:rPr>
              <a:t>Ⅶ. Η ΦΑΡΣΑ ΤΗΣ ΤΑΥΡΙΑΣ</a:t>
            </a:r>
            <a:br>
              <a:rPr lang="el-GR" sz="3600" dirty="0">
                <a:latin typeface="Times New Roman" panose="02020603050405020304" pitchFamily="18" charset="0"/>
                <a:cs typeface="Times New Roman" panose="02020603050405020304" pitchFamily="18" charset="0"/>
              </a:rPr>
            </a:b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D13509CB-E540-4889-8F92-3EA511C661C2}"/>
              </a:ext>
            </a:extLst>
          </p:cNvPr>
          <p:cNvSpPr>
            <a:spLocks noGrp="1"/>
          </p:cNvSpPr>
          <p:nvPr>
            <p:ph idx="1"/>
          </p:nvPr>
        </p:nvSpPr>
        <p:spPr>
          <a:xfrm>
            <a:off x="838200" y="1476103"/>
            <a:ext cx="10515600" cy="4781005"/>
          </a:xfrm>
        </p:spPr>
        <p:txBody>
          <a:bodyPr>
            <a:normAutofit fontScale="92500" lnSpcReduction="20000"/>
          </a:bodyPr>
          <a:lstStyle/>
          <a:p>
            <a:r>
              <a:rPr lang="el-GR" sz="2500" dirty="0">
                <a:latin typeface="Times New Roman" panose="02020603050405020304" pitchFamily="18" charset="0"/>
                <a:cs typeface="Times New Roman" panose="02020603050405020304" pitchFamily="18" charset="0"/>
              </a:rPr>
              <a:t>Τον Οκτώβριο του κρίσιμου έτους 1940, δημοσιεύεται η ποιητική συλλογή </a:t>
            </a:r>
            <a:r>
              <a:rPr lang="el-GR" sz="2500" i="1" dirty="0">
                <a:latin typeface="Times New Roman" panose="02020603050405020304" pitchFamily="18" charset="0"/>
                <a:cs typeface="Times New Roman" panose="02020603050405020304" pitchFamily="18" charset="0"/>
              </a:rPr>
              <a:t>Έδρεψε τα όστρακα των διθυράμβων</a:t>
            </a:r>
            <a:r>
              <a:rPr lang="el-GR" sz="2500" dirty="0">
                <a:latin typeface="Times New Roman" panose="02020603050405020304" pitchFamily="18" charset="0"/>
                <a:cs typeface="Times New Roman" panose="02020603050405020304" pitchFamily="18" charset="0"/>
              </a:rPr>
              <a:t> από τη «</a:t>
            </a:r>
            <a:r>
              <a:rPr lang="el-GR" sz="2500" dirty="0" err="1">
                <a:latin typeface="Times New Roman" panose="02020603050405020304" pitchFamily="18" charset="0"/>
                <a:cs typeface="Times New Roman" panose="02020603050405020304" pitchFamily="18" charset="0"/>
              </a:rPr>
              <a:t>σουρρεαλίστρια</a:t>
            </a:r>
            <a:r>
              <a:rPr lang="el-GR" sz="2500" dirty="0">
                <a:latin typeface="Times New Roman" panose="02020603050405020304" pitchFamily="18" charset="0"/>
                <a:cs typeface="Times New Roman" panose="02020603050405020304" pitchFamily="18" charset="0"/>
              </a:rPr>
              <a:t> ποιήτρια» </a:t>
            </a:r>
            <a:r>
              <a:rPr lang="el-GR" sz="2500" dirty="0" err="1">
                <a:latin typeface="Times New Roman" panose="02020603050405020304" pitchFamily="18" charset="0"/>
                <a:cs typeface="Times New Roman" panose="02020603050405020304" pitchFamily="18" charset="0"/>
              </a:rPr>
              <a:t>Ταυρία</a:t>
            </a:r>
            <a:r>
              <a:rPr lang="el-GR" sz="2500" dirty="0">
                <a:latin typeface="Times New Roman" panose="02020603050405020304" pitchFamily="18" charset="0"/>
                <a:cs typeface="Times New Roman" panose="02020603050405020304" pitchFamily="18" charset="0"/>
              </a:rPr>
              <a:t> </a:t>
            </a:r>
            <a:r>
              <a:rPr lang="el-GR" sz="2500" dirty="0" err="1">
                <a:latin typeface="Times New Roman" panose="02020603050405020304" pitchFamily="18" charset="0"/>
                <a:cs typeface="Times New Roman" panose="02020603050405020304" pitchFamily="18" charset="0"/>
              </a:rPr>
              <a:t>Σοφένκου</a:t>
            </a:r>
            <a:r>
              <a:rPr lang="el-GR" sz="2500" dirty="0">
                <a:latin typeface="Times New Roman" panose="02020603050405020304" pitchFamily="18" charset="0"/>
                <a:cs typeface="Times New Roman" panose="02020603050405020304" pitchFamily="18" charset="0"/>
              </a:rPr>
              <a:t>. </a:t>
            </a:r>
          </a:p>
          <a:p>
            <a:r>
              <a:rPr lang="el-GR" sz="2500" dirty="0">
                <a:latin typeface="Times New Roman" panose="02020603050405020304" pitchFamily="18" charset="0"/>
                <a:cs typeface="Times New Roman" panose="02020603050405020304" pitchFamily="18" charset="0"/>
              </a:rPr>
              <a:t>Τα ποιήματα αυτά παρέπεμπαν στην </a:t>
            </a:r>
            <a:r>
              <a:rPr lang="el-GR" sz="2500" i="1" dirty="0">
                <a:latin typeface="Times New Roman" panose="02020603050405020304" pitchFamily="18" charset="0"/>
                <a:cs typeface="Times New Roman" panose="02020603050405020304" pitchFamily="18" charset="0"/>
              </a:rPr>
              <a:t>Υψικάμινο</a:t>
            </a:r>
            <a:r>
              <a:rPr lang="el-GR" sz="2500" dirty="0">
                <a:latin typeface="Times New Roman" panose="02020603050405020304" pitchFamily="18" charset="0"/>
                <a:cs typeface="Times New Roman" panose="02020603050405020304" pitchFamily="18" charset="0"/>
              </a:rPr>
              <a:t> μιμούμενα τον τρόπο γραφής της και παρωδώντας τη συνάμα.</a:t>
            </a:r>
          </a:p>
          <a:p>
            <a:r>
              <a:rPr lang="el-GR" sz="2500" dirty="0">
                <a:latin typeface="Times New Roman" panose="02020603050405020304" pitchFamily="18" charset="0"/>
                <a:cs typeface="Times New Roman" panose="02020603050405020304" pitchFamily="18" charset="0"/>
              </a:rPr>
              <a:t> Οι αντιδράσεις εκδηλώθηκαν άμεσα μέσα στις σελίδες του ελληνικού τύπου και πολλά σχόλια ήταν υπονομευτικά. Επρόκειτο για φάρσα, την οποία αποκάλυψε ο Ι. Μ. Παναγιωτόπουλος στην εφημερίδα </a:t>
            </a:r>
            <a:r>
              <a:rPr lang="el-GR" sz="2500" i="1" dirty="0">
                <a:latin typeface="Times New Roman" panose="02020603050405020304" pitchFamily="18" charset="0"/>
                <a:cs typeface="Times New Roman" panose="02020603050405020304" pitchFamily="18" charset="0"/>
              </a:rPr>
              <a:t>Πρωία</a:t>
            </a:r>
            <a:r>
              <a:rPr lang="el-GR" sz="2500" dirty="0">
                <a:latin typeface="Times New Roman" panose="02020603050405020304" pitchFamily="18" charset="0"/>
                <a:cs typeface="Times New Roman" panose="02020603050405020304" pitchFamily="18" charset="0"/>
              </a:rPr>
              <a:t>.</a:t>
            </a:r>
          </a:p>
          <a:p>
            <a:pPr>
              <a:buNone/>
            </a:pPr>
            <a:r>
              <a:rPr lang="el-GR" sz="2300" dirty="0">
                <a:latin typeface="Times New Roman" panose="02020603050405020304" pitchFamily="18" charset="0"/>
                <a:cs typeface="Times New Roman" panose="02020603050405020304" pitchFamily="18" charset="0"/>
              </a:rPr>
              <a:t> 	«Δύο εφημερίδες, </a:t>
            </a:r>
            <a:r>
              <a:rPr lang="el-GR" sz="2300" dirty="0" err="1">
                <a:latin typeface="Times New Roman" panose="02020603050405020304" pitchFamily="18" charset="0"/>
                <a:cs typeface="Times New Roman" panose="02020603050405020304" pitchFamily="18" charset="0"/>
              </a:rPr>
              <a:t>σοβαρώτατες</a:t>
            </a:r>
            <a:r>
              <a:rPr lang="el-GR" sz="2300" dirty="0">
                <a:latin typeface="Times New Roman" panose="02020603050405020304" pitchFamily="18" charset="0"/>
                <a:cs typeface="Times New Roman" panose="02020603050405020304" pitchFamily="18" charset="0"/>
              </a:rPr>
              <a:t>, ίσαμε την ώρα που γράφω το σημείωμα τούτο, πιάστηκαν στο επιτήδεια στημένο δόκανο. Η </a:t>
            </a:r>
            <a:r>
              <a:rPr lang="el-GR" sz="2300" dirty="0" err="1">
                <a:latin typeface="Times New Roman" panose="02020603050405020304" pitchFamily="18" charset="0"/>
                <a:cs typeface="Times New Roman" panose="02020603050405020304" pitchFamily="18" charset="0"/>
              </a:rPr>
              <a:t>Ταυρία</a:t>
            </a:r>
            <a:r>
              <a:rPr lang="el-GR" sz="2300" dirty="0">
                <a:latin typeface="Times New Roman" panose="02020603050405020304" pitchFamily="18" charset="0"/>
                <a:cs typeface="Times New Roman" panose="02020603050405020304" pitchFamily="18" charset="0"/>
              </a:rPr>
              <a:t> </a:t>
            </a:r>
            <a:r>
              <a:rPr lang="el-GR" sz="2300" dirty="0" err="1">
                <a:latin typeface="Times New Roman" panose="02020603050405020304" pitchFamily="18" charset="0"/>
                <a:cs typeface="Times New Roman" panose="02020603050405020304" pitchFamily="18" charset="0"/>
              </a:rPr>
              <a:t>Σοφένκου</a:t>
            </a:r>
            <a:r>
              <a:rPr lang="el-GR" sz="2300" dirty="0">
                <a:latin typeface="Times New Roman" panose="02020603050405020304" pitchFamily="18" charset="0"/>
                <a:cs typeface="Times New Roman" panose="02020603050405020304" pitchFamily="18" charset="0"/>
              </a:rPr>
              <a:t> δεν είναι παρά η κ. Σοφία Κενταύρου (Οικονομίδη), […] Και ‘Τα όστρακα των διθυράμβων’ δεν αποτελούν παρά μια πραγματικά πετυχημένη παρωδία του </a:t>
            </a:r>
            <a:r>
              <a:rPr lang="el-GR" sz="2300" dirty="0" err="1">
                <a:latin typeface="Times New Roman" panose="02020603050405020304" pitchFamily="18" charset="0"/>
                <a:cs typeface="Times New Roman" panose="02020603050405020304" pitchFamily="18" charset="0"/>
              </a:rPr>
              <a:t>συρρεαλισμού</a:t>
            </a:r>
            <a:r>
              <a:rPr lang="el-GR" sz="2300" dirty="0">
                <a:latin typeface="Times New Roman" panose="02020603050405020304" pitchFamily="18" charset="0"/>
                <a:cs typeface="Times New Roman" panose="02020603050405020304" pitchFamily="18" charset="0"/>
              </a:rPr>
              <a:t>, που ήρθε στην ώρα της, για να </a:t>
            </a:r>
            <a:r>
              <a:rPr lang="el-GR" sz="2300" dirty="0" err="1">
                <a:latin typeface="Times New Roman" panose="02020603050405020304" pitchFamily="18" charset="0"/>
                <a:cs typeface="Times New Roman" panose="02020603050405020304" pitchFamily="18" charset="0"/>
              </a:rPr>
              <a:t>ταράξη</a:t>
            </a:r>
            <a:r>
              <a:rPr lang="el-GR" sz="2300" dirty="0">
                <a:latin typeface="Times New Roman" panose="02020603050405020304" pitchFamily="18" charset="0"/>
                <a:cs typeface="Times New Roman" panose="02020603050405020304" pitchFamily="18" charset="0"/>
              </a:rPr>
              <a:t> κάπως τα λογοτεχνικά μας νερά.» (Ι. Μ. ΠΑΝΑΓΙΩΤΟΠΟΥΛΟΣ, </a:t>
            </a:r>
            <a:r>
              <a:rPr lang="el-GR" sz="2300" i="1" dirty="0">
                <a:latin typeface="Times New Roman" panose="02020603050405020304" pitchFamily="18" charset="0"/>
                <a:cs typeface="Times New Roman" panose="02020603050405020304" pitchFamily="18" charset="0"/>
              </a:rPr>
              <a:t>Η </a:t>
            </a:r>
            <a:r>
              <a:rPr lang="el-GR" sz="2300" i="1" dirty="0" err="1">
                <a:latin typeface="Times New Roman" panose="02020603050405020304" pitchFamily="18" charset="0"/>
                <a:cs typeface="Times New Roman" panose="02020603050405020304" pitchFamily="18" charset="0"/>
              </a:rPr>
              <a:t>Πρωΐα</a:t>
            </a:r>
            <a:r>
              <a:rPr lang="el-GR" sz="2300" i="1" dirty="0">
                <a:latin typeface="Times New Roman" panose="02020603050405020304" pitchFamily="18" charset="0"/>
                <a:cs typeface="Times New Roman" panose="02020603050405020304" pitchFamily="18" charset="0"/>
              </a:rPr>
              <a:t>, </a:t>
            </a:r>
            <a:r>
              <a:rPr lang="el-GR" sz="2300" dirty="0">
                <a:latin typeface="Times New Roman" panose="02020603050405020304" pitchFamily="18" charset="0"/>
                <a:cs typeface="Times New Roman" panose="02020603050405020304" pitchFamily="18" charset="0"/>
              </a:rPr>
              <a:t>14/10/1940)</a:t>
            </a:r>
          </a:p>
          <a:p>
            <a:r>
              <a:rPr lang="el-GR" sz="2300" dirty="0">
                <a:latin typeface="Times New Roman" panose="02020603050405020304" pitchFamily="18" charset="0"/>
                <a:cs typeface="Times New Roman" panose="02020603050405020304" pitchFamily="18" charset="0"/>
              </a:rPr>
              <a:t> </a:t>
            </a:r>
            <a:r>
              <a:rPr lang="el-GR" sz="2500" dirty="0">
                <a:latin typeface="Times New Roman" panose="02020603050405020304" pitchFamily="18" charset="0"/>
                <a:cs typeface="Times New Roman" panose="02020603050405020304" pitchFamily="18" charset="0"/>
              </a:rPr>
              <a:t>Η μοναδική αυτή λογοτεχνική φάρσα αναζωπύρωσε περαιτέρω την αρνητική πρόσληψη του υπερρεαλισμού και εκ νέου έδωσε τροφή για να γραφτούν πλήθος άλλα σχόλια με τάσης λοιδορίας και γελοιοποίησης. Μάλιστα, η επιτυχία του εγχειρήματος ήταν τέτοια ώστε να γνωρίσει και μιμητές.</a:t>
            </a:r>
          </a:p>
          <a:p>
            <a:endParaRPr lang="el-GR" sz="2200" dirty="0"/>
          </a:p>
        </p:txBody>
      </p:sp>
    </p:spTree>
    <p:extLst>
      <p:ext uri="{BB962C8B-B14F-4D97-AF65-F5344CB8AC3E}">
        <p14:creationId xmlns:p14="http://schemas.microsoft.com/office/powerpoint/2010/main" val="3494456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1B6AD523-A514-46AD-A5E0-3E962FDE8D92}"/>
              </a:ext>
            </a:extLst>
          </p:cNvPr>
          <p:cNvSpPr>
            <a:spLocks noGrp="1"/>
          </p:cNvSpPr>
          <p:nvPr>
            <p:ph type="title"/>
          </p:nvPr>
        </p:nvSpPr>
        <p:spPr>
          <a:xfrm>
            <a:off x="838200" y="631825"/>
            <a:ext cx="10515600" cy="1325563"/>
          </a:xfrm>
        </p:spPr>
        <p:txBody>
          <a:bodyPr>
            <a:normAutofit/>
          </a:bodyPr>
          <a:lstStyle/>
          <a:p>
            <a:r>
              <a:rPr lang="el-GR" sz="3600" dirty="0">
                <a:latin typeface="Times New Roman" panose="02020603050405020304" pitchFamily="18" charset="0"/>
                <a:cs typeface="Times New Roman" panose="02020603050405020304" pitchFamily="18" charset="0"/>
              </a:rPr>
              <a:t>Ⅷ. ΕΠΙΛΕΓΟΜΕΝΑ</a:t>
            </a:r>
            <a:r>
              <a:rPr lang="el-GR" dirty="0">
                <a:latin typeface="Times New Roman" panose="02020603050405020304" pitchFamily="18" charset="0"/>
                <a:cs typeface="Times New Roman" panose="02020603050405020304" pitchFamily="18" charset="0"/>
              </a:rPr>
              <a:t/>
            </a:r>
            <a:br>
              <a:rPr lang="el-GR" dirty="0">
                <a:latin typeface="Times New Roman" panose="02020603050405020304" pitchFamily="18" charset="0"/>
                <a:cs typeface="Times New Roman" panose="02020603050405020304" pitchFamily="18" charset="0"/>
              </a:rPr>
            </a:br>
            <a:endParaRPr lang="el-GR"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83F314C4-AFC6-40D8-B98A-ED8D1859A054}"/>
              </a:ext>
            </a:extLst>
          </p:cNvPr>
          <p:cNvSpPr>
            <a:spLocks noGrp="1"/>
          </p:cNvSpPr>
          <p:nvPr>
            <p:ph idx="1"/>
          </p:nvPr>
        </p:nvSpPr>
        <p:spPr>
          <a:xfrm>
            <a:off x="838200" y="1505243"/>
            <a:ext cx="10515600" cy="4423919"/>
          </a:xfrm>
        </p:spPr>
        <p:txBody>
          <a:bodyPr>
            <a:normAutofit lnSpcReduction="10000"/>
          </a:bodyPr>
          <a:lstStyle/>
          <a:p>
            <a:r>
              <a:rPr lang="el-GR" sz="2300" dirty="0">
                <a:latin typeface="Times New Roman" panose="02020603050405020304" pitchFamily="18" charset="0"/>
                <a:cs typeface="Times New Roman" panose="02020603050405020304" pitchFamily="18" charset="0"/>
              </a:rPr>
              <a:t>Η αρνητική υποδοχή του υπερρεαλισμού συνιστά -μετά το γλωσσικό ζήτημα- την μεγαλύτερη ίσως φιλολογική διαμάχη που γνώρισε η ελληνική λογοτεχνική σκηνή και η κριτική της. Μάλιστα, οι αντιδράσεις δεν έπαψαν ποτέ δεδομένης της απομόνωσης και αποξένωσης των κορυφαίων ποιητών του ρεύματος. </a:t>
            </a:r>
          </a:p>
          <a:p>
            <a:r>
              <a:rPr lang="el-GR" sz="2300" dirty="0">
                <a:latin typeface="Times New Roman" panose="02020603050405020304" pitchFamily="18" charset="0"/>
                <a:cs typeface="Times New Roman" panose="02020603050405020304" pitchFamily="18" charset="0"/>
              </a:rPr>
              <a:t>Τα κυριότερα επιχειρήματα που χρησιμοποιήθηκαν προκειμένου να αντικρούσουν τον υπερρεαλισμό συνοψίζονται στα εξής:</a:t>
            </a:r>
          </a:p>
          <a:p>
            <a:pPr marL="457200" lvl="0" indent="-457200">
              <a:buFont typeface="+mj-lt"/>
              <a:buAutoNum type="arabicPeriod"/>
            </a:pPr>
            <a:r>
              <a:rPr lang="el-GR" sz="2300" dirty="0">
                <a:latin typeface="Times New Roman" panose="02020603050405020304" pitchFamily="18" charset="0"/>
                <a:cs typeface="Times New Roman" panose="02020603050405020304" pitchFamily="18" charset="0"/>
              </a:rPr>
              <a:t>Έφτασε καθυστερημένα στην Ελλάδα με αποτέλεσμα να είναι ένα παρωχημένο κίνημα.</a:t>
            </a:r>
          </a:p>
          <a:p>
            <a:pPr marL="457200" lvl="0" indent="-457200">
              <a:buFont typeface="+mj-lt"/>
              <a:buAutoNum type="arabicPeriod"/>
            </a:pPr>
            <a:r>
              <a:rPr lang="el-GR" sz="2300" dirty="0">
                <a:latin typeface="Times New Roman" panose="02020603050405020304" pitchFamily="18" charset="0"/>
                <a:cs typeface="Times New Roman" panose="02020603050405020304" pitchFamily="18" charset="0"/>
              </a:rPr>
              <a:t>Η «αυτόματη γραφή» ως τεχνική κατηγορήθηκε πως «καταλύει τον κοινωνικό χαρακτήρα της τέχνης» καθώς αμφισβητήθηκε κιόλας αφού θεωρήθηκε πως η άρση του έλλογου στοιχείου ήταν κάτι το αδύνατο, άρα κάτι το επίπλαστο.</a:t>
            </a:r>
          </a:p>
          <a:p>
            <a:pPr marL="457200" lvl="0" indent="-457200">
              <a:buFont typeface="+mj-lt"/>
              <a:buAutoNum type="arabicPeriod"/>
            </a:pPr>
            <a:r>
              <a:rPr lang="el-GR" sz="2300" dirty="0">
                <a:latin typeface="Times New Roman" panose="02020603050405020304" pitchFamily="18" charset="0"/>
                <a:cs typeface="Times New Roman" panose="02020603050405020304" pitchFamily="18" charset="0"/>
              </a:rPr>
              <a:t>Οι Έλληνες εκπρόσωποι του κινήματος δεν αποτέλεσαν παρά αποτυχημένους μιμητές των ξένων υπερρεαλιστών. </a:t>
            </a:r>
          </a:p>
          <a:p>
            <a:endParaRPr lang="el-GR" sz="2300" dirty="0">
              <a:latin typeface="Times New Roman" panose="02020603050405020304" pitchFamily="18" charset="0"/>
              <a:cs typeface="Times New Roman" panose="02020603050405020304" pitchFamily="18" charset="0"/>
            </a:endParaRPr>
          </a:p>
          <a:p>
            <a:endParaRPr lang="el-GR" sz="1900" dirty="0"/>
          </a:p>
        </p:txBody>
      </p:sp>
    </p:spTree>
    <p:extLst>
      <p:ext uri="{BB962C8B-B14F-4D97-AF65-F5344CB8AC3E}">
        <p14:creationId xmlns:p14="http://schemas.microsoft.com/office/powerpoint/2010/main" val="272223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xmlns="" id="{CF6133E6-21A1-4D4C-8819-1B5722422AAB}"/>
              </a:ext>
            </a:extLst>
          </p:cNvPr>
          <p:cNvSpPr>
            <a:spLocks noGrp="1"/>
          </p:cNvSpPr>
          <p:nvPr>
            <p:ph idx="1"/>
          </p:nvPr>
        </p:nvSpPr>
        <p:spPr>
          <a:xfrm>
            <a:off x="422198" y="527035"/>
            <a:ext cx="6566431" cy="4946301"/>
          </a:xfrm>
        </p:spPr>
        <p:txBody>
          <a:bodyPr>
            <a:normAutofit fontScale="92500" lnSpcReduction="20000"/>
          </a:bodyPr>
          <a:lstStyle/>
          <a:p>
            <a:r>
              <a:rPr lang="el-GR" sz="2500" dirty="0">
                <a:latin typeface="Times New Roman" panose="02020603050405020304" pitchFamily="18" charset="0"/>
                <a:cs typeface="Times New Roman" panose="02020603050405020304" pitchFamily="18" charset="0"/>
              </a:rPr>
              <a:t>Σε όλο αυτό το αρνητικό κλίμα οι Έλληνες υπερρεαλιστές φάνηκαν απρόθυμοι τόσο να στοιχειώσουν το κίνημα θεωρητικά όσο και να το υπερασπιστούν περαιτέρω. Ενδεχομένως, η απροθυμία τους αυτή να στάθηκε η αιτία των διαρκών αρνητικών εκρήξεων.</a:t>
            </a:r>
          </a:p>
          <a:p>
            <a:r>
              <a:rPr lang="el-GR" sz="2500" dirty="0">
                <a:latin typeface="Times New Roman" panose="02020603050405020304" pitchFamily="18" charset="0"/>
                <a:cs typeface="Times New Roman" panose="02020603050405020304" pitchFamily="18" charset="0"/>
              </a:rPr>
              <a:t>Τέλος, το υπερρεαλιστικό σκάνδαλο δεν έμεινε μόνο στις σελίδες του τύπου της εποχής αλλά συζητήσεις σχετικές με αυτό αποτέλεσαν συχνό θέμα στα φιλολογικά σαλόνια, αργότερα εμφανίστηκε στο θέατρο και ύστερα στον κινηματογράφο. Ούτε οι συνθήκες πολέμου έκαμψαν εντελώς την αντίδραση που είχε εκδηλωθεί έναντι του υπερρεαλισμού, γι’ αυτό και συνεχίστηκε και μεταπολεμικά, χωρίς αυτό να σημαίνει, ωστόσο, ότι η περιρρέουσα ατμόσφαιρα δεν περιόρισε τη λογοτεχνική ή φιλολογική παραγωγή της χώρας, για ένα διάστημα. </a:t>
            </a:r>
          </a:p>
          <a:p>
            <a:endParaRPr lang="el-GR" sz="2400" dirty="0"/>
          </a:p>
        </p:txBody>
      </p:sp>
      <p:pic>
        <p:nvPicPr>
          <p:cNvPr id="2050" name="Picture 2" descr="Αποτέλεσμα εικόνας για σουρεαλισμός εγγονόπουλος"/>
          <p:cNvPicPr>
            <a:picLocks noChangeAspect="1" noChangeArrowheads="1"/>
          </p:cNvPicPr>
          <p:nvPr/>
        </p:nvPicPr>
        <p:blipFill>
          <a:blip r:embed="rId2"/>
          <a:srcRect/>
          <a:stretch>
            <a:fillRect/>
          </a:stretch>
        </p:blipFill>
        <p:spPr bwMode="auto">
          <a:xfrm>
            <a:off x="7001692" y="2390503"/>
            <a:ext cx="4676502" cy="3944983"/>
          </a:xfrm>
          <a:prstGeom prst="rect">
            <a:avLst/>
          </a:prstGeom>
          <a:noFill/>
        </p:spPr>
      </p:pic>
    </p:spTree>
    <p:extLst>
      <p:ext uri="{BB962C8B-B14F-4D97-AF65-F5344CB8AC3E}">
        <p14:creationId xmlns:p14="http://schemas.microsoft.com/office/powerpoint/2010/main" val="2471671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Σχετική εικόνα"/>
          <p:cNvPicPr>
            <a:picLocks noChangeAspect="1" noChangeArrowheads="1"/>
          </p:cNvPicPr>
          <p:nvPr/>
        </p:nvPicPr>
        <p:blipFill>
          <a:blip r:embed="rId2"/>
          <a:srcRect/>
          <a:stretch>
            <a:fillRect/>
          </a:stretch>
        </p:blipFill>
        <p:spPr bwMode="auto">
          <a:xfrm>
            <a:off x="0" y="0"/>
            <a:ext cx="12192000" cy="6857999"/>
          </a:xfrm>
          <a:prstGeom prst="rect">
            <a:avLst/>
          </a:prstGeom>
          <a:noFill/>
        </p:spPr>
      </p:pic>
      <p:sp>
        <p:nvSpPr>
          <p:cNvPr id="3" name="2 - TextBox"/>
          <p:cNvSpPr txBox="1"/>
          <p:nvPr/>
        </p:nvSpPr>
        <p:spPr>
          <a:xfrm>
            <a:off x="444137" y="535577"/>
            <a:ext cx="8059783" cy="646331"/>
          </a:xfrm>
          <a:prstGeom prst="rect">
            <a:avLst/>
          </a:prstGeom>
          <a:noFill/>
        </p:spPr>
        <p:txBody>
          <a:bodyPr wrap="square" rtlCol="0">
            <a:spAutoFit/>
          </a:bodyPr>
          <a:lstStyle/>
          <a:p>
            <a:r>
              <a:rPr lang="el-GR" sz="3600" dirty="0">
                <a:solidFill>
                  <a:schemeClr val="bg1"/>
                </a:solidFill>
                <a:latin typeface="Times New Roman" pitchFamily="18" charset="0"/>
                <a:cs typeface="Times New Roman" pitchFamily="18" charset="0"/>
              </a:rPr>
              <a:t>ΒΙΒΛΙΟΓΡΑΦΙΑ </a:t>
            </a:r>
          </a:p>
        </p:txBody>
      </p:sp>
      <p:sp>
        <p:nvSpPr>
          <p:cNvPr id="5" name="4 - TextBox"/>
          <p:cNvSpPr txBox="1"/>
          <p:nvPr/>
        </p:nvSpPr>
        <p:spPr>
          <a:xfrm>
            <a:off x="418011" y="1632859"/>
            <a:ext cx="11416938" cy="800219"/>
          </a:xfrm>
          <a:prstGeom prst="rect">
            <a:avLst/>
          </a:prstGeom>
          <a:noFill/>
        </p:spPr>
        <p:txBody>
          <a:bodyPr wrap="square" rtlCol="0">
            <a:spAutoFit/>
          </a:bodyPr>
          <a:lstStyle/>
          <a:p>
            <a:r>
              <a:rPr lang="el-GR" sz="2300" dirty="0" err="1">
                <a:solidFill>
                  <a:schemeClr val="bg1"/>
                </a:solidFill>
                <a:latin typeface="Times New Roman" pitchFamily="18" charset="0"/>
                <a:cs typeface="Times New Roman" pitchFamily="18" charset="0"/>
              </a:rPr>
              <a:t>Τριβιζάς</a:t>
            </a:r>
            <a:r>
              <a:rPr lang="el-GR" sz="2300" dirty="0">
                <a:solidFill>
                  <a:schemeClr val="bg1"/>
                </a:solidFill>
                <a:latin typeface="Times New Roman" pitchFamily="18" charset="0"/>
                <a:cs typeface="Times New Roman" pitchFamily="18" charset="0"/>
              </a:rPr>
              <a:t>, Σωτήρης, </a:t>
            </a:r>
            <a:r>
              <a:rPr lang="el-GR" sz="2300" i="1" dirty="0">
                <a:solidFill>
                  <a:schemeClr val="bg1"/>
                </a:solidFill>
                <a:latin typeface="Times New Roman" pitchFamily="18" charset="0"/>
                <a:cs typeface="Times New Roman" pitchFamily="18" charset="0"/>
              </a:rPr>
              <a:t>Το </a:t>
            </a:r>
            <a:r>
              <a:rPr lang="el-GR" sz="2300" i="1" dirty="0" err="1">
                <a:solidFill>
                  <a:schemeClr val="bg1"/>
                </a:solidFill>
                <a:latin typeface="Times New Roman" pitchFamily="18" charset="0"/>
                <a:cs typeface="Times New Roman" pitchFamily="18" charset="0"/>
              </a:rPr>
              <a:t>Σουρρεαλιστικό</a:t>
            </a:r>
            <a:r>
              <a:rPr lang="el-GR" sz="2300" i="1" dirty="0">
                <a:solidFill>
                  <a:schemeClr val="bg1"/>
                </a:solidFill>
                <a:latin typeface="Times New Roman" pitchFamily="18" charset="0"/>
                <a:cs typeface="Times New Roman" pitchFamily="18" charset="0"/>
              </a:rPr>
              <a:t> Σκάνδαλο. Χρονικό της υποδοχής του υπερρεαλιστικού κινήματος στην Ελλάδα, </a:t>
            </a:r>
            <a:r>
              <a:rPr lang="el-GR" sz="2300" dirty="0">
                <a:solidFill>
                  <a:schemeClr val="bg1"/>
                </a:solidFill>
                <a:latin typeface="Times New Roman" pitchFamily="18" charset="0"/>
                <a:cs typeface="Times New Roman" pitchFamily="18" charset="0"/>
              </a:rPr>
              <a:t>Αθήνα</a:t>
            </a:r>
            <a:r>
              <a:rPr lang="el-GR" sz="2300">
                <a:solidFill>
                  <a:schemeClr val="bg1"/>
                </a:solidFill>
                <a:latin typeface="Times New Roman" pitchFamily="18" charset="0"/>
                <a:cs typeface="Times New Roman" pitchFamily="18" charset="0"/>
              </a:rPr>
              <a:t>, Καστανιώτης, </a:t>
            </a:r>
            <a:r>
              <a:rPr lang="el-GR" sz="2300" dirty="0">
                <a:solidFill>
                  <a:schemeClr val="bg1"/>
                </a:solidFill>
                <a:latin typeface="Times New Roman" pitchFamily="18" charset="0"/>
                <a:cs typeface="Times New Roman" pitchFamily="18" charset="0"/>
              </a:rPr>
              <a:t>1996.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4569"/>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xmlns="" id="{13497A65-FB9E-46BE-A9B8-8C6DED5B2E32}"/>
              </a:ext>
            </a:extLst>
          </p:cNvPr>
          <p:cNvSpPr>
            <a:spLocks noGrp="1"/>
          </p:cNvSpPr>
          <p:nvPr>
            <p:ph type="title"/>
          </p:nvPr>
        </p:nvSpPr>
        <p:spPr>
          <a:xfrm>
            <a:off x="4324056" y="372476"/>
            <a:ext cx="7164493" cy="802493"/>
          </a:xfrm>
        </p:spPr>
        <p:txBody>
          <a:bodyPr>
            <a:noAutofit/>
          </a:bodyPr>
          <a:lstStyle/>
          <a:p>
            <a:r>
              <a:rPr lang="el-GR" sz="3600" dirty="0">
                <a:latin typeface="Times New Roman" panose="02020603050405020304" pitchFamily="18" charset="0"/>
                <a:cs typeface="Times New Roman" panose="02020603050405020304" pitchFamily="18" charset="0"/>
              </a:rPr>
              <a:t>Ⅰ. ΠΡΟΛΕΓΟΜΕΝΑ</a:t>
            </a:r>
            <a:br>
              <a:rPr lang="el-GR" sz="3600" dirty="0">
                <a:latin typeface="Times New Roman" panose="02020603050405020304" pitchFamily="18" charset="0"/>
                <a:cs typeface="Times New Roman" panose="02020603050405020304" pitchFamily="18" charset="0"/>
              </a:rPr>
            </a:br>
            <a:endParaRPr lang="el-GR" sz="3600" dirty="0">
              <a:latin typeface="Times New Roman" panose="02020603050405020304" pitchFamily="18" charset="0"/>
              <a:cs typeface="Times New Roman" panose="02020603050405020304" pitchFamily="18" charset="0"/>
            </a:endParaRPr>
          </a:p>
        </p:txBody>
      </p:sp>
      <p:pic>
        <p:nvPicPr>
          <p:cNvPr id="4" name="Εικόνα 3">
            <a:extLst>
              <a:ext uri="{FF2B5EF4-FFF2-40B4-BE49-F238E27FC236}">
                <a16:creationId xmlns:a16="http://schemas.microsoft.com/office/drawing/2014/main" xmlns="" id="{E2DD4E7D-678D-4B9D-B57D-47367C144896}"/>
              </a:ext>
            </a:extLst>
          </p:cNvPr>
          <p:cNvPicPr>
            <a:picLocks noChangeAspect="1"/>
          </p:cNvPicPr>
          <p:nvPr/>
        </p:nvPicPr>
        <p:blipFill rotWithShape="1">
          <a:blip r:embed="rId2"/>
          <a:srcRect t="878" r="1" b="1"/>
          <a:stretch/>
        </p:blipFill>
        <p:spPr>
          <a:xfrm>
            <a:off x="480060" y="894523"/>
            <a:ext cx="3425957" cy="5068473"/>
          </a:xfrm>
          <a:prstGeom prst="rect">
            <a:avLst/>
          </a:prstGeom>
        </p:spPr>
      </p:pic>
      <p:sp>
        <p:nvSpPr>
          <p:cNvPr id="3" name="Θέση περιεχομένου 2">
            <a:extLst>
              <a:ext uri="{FF2B5EF4-FFF2-40B4-BE49-F238E27FC236}">
                <a16:creationId xmlns:a16="http://schemas.microsoft.com/office/drawing/2014/main" xmlns="" id="{B865C2E9-9E42-4E8B-8C9C-4876E0EB4B77}"/>
              </a:ext>
            </a:extLst>
          </p:cNvPr>
          <p:cNvSpPr>
            <a:spLocks noGrp="1"/>
          </p:cNvSpPr>
          <p:nvPr>
            <p:ph idx="1"/>
          </p:nvPr>
        </p:nvSpPr>
        <p:spPr>
          <a:xfrm>
            <a:off x="4233878" y="1130929"/>
            <a:ext cx="7617042" cy="5759494"/>
          </a:xfrm>
        </p:spPr>
        <p:txBody>
          <a:bodyPr>
            <a:normAutofit fontScale="92500" lnSpcReduction="20000"/>
          </a:bodyPr>
          <a:lstStyle/>
          <a:p>
            <a:r>
              <a:rPr lang="el-GR" sz="2500" dirty="0">
                <a:latin typeface="Times New Roman" panose="02020603050405020304" pitchFamily="18" charset="0"/>
                <a:cs typeface="Times New Roman" panose="02020603050405020304" pitchFamily="18" charset="0"/>
              </a:rPr>
              <a:t>Η υπερρεαλιστική «πρόκληση» πυροδότησε θύελλα αντιδράσεων. Οι υπερρεαλιστές βίωσαν πολύ έντονα την απόρριψη και τη χλεύη αλλά δεν υπερασπίστηκαν επαρκώς το κίνημα θεωρητικά.</a:t>
            </a:r>
          </a:p>
          <a:p>
            <a:r>
              <a:rPr lang="el-GR" sz="2500" dirty="0">
                <a:latin typeface="Times New Roman" panose="02020603050405020304" pitchFamily="18" charset="0"/>
                <a:cs typeface="Times New Roman" panose="02020603050405020304" pitchFamily="18" charset="0"/>
              </a:rPr>
              <a:t> Ύστερα από την έκδοση της Υψικαμίνου, ακολούθησε σωρεία κειμένων για τον υπερρεαλισμό στον ημερήσιο τύπο τα οποία διακρίνονται σε τρείς κατηγορίες: α) «εκείνα που απορρίπτουν τον υπερρεαλισμό επιχειρώντας μια θεωρητική προσέγγισή του» β) «εκείνα που τον αντιμετωπίζουν εφεκτικά διατυπώνοντας επιφυλακτικές απόψεις» και γ) «εκείνα […] που δεν ξεφεύγουν από τα όρια του λιβελλογραφήματος ή της παρωδίας».</a:t>
            </a:r>
          </a:p>
          <a:p>
            <a:r>
              <a:rPr lang="el-GR" sz="2500" dirty="0">
                <a:latin typeface="Times New Roman" panose="02020603050405020304" pitchFamily="18" charset="0"/>
                <a:cs typeface="Times New Roman" panose="02020603050405020304" pitchFamily="18" charset="0"/>
              </a:rPr>
              <a:t>Ως προς τον όρο «σουρρεαλισμός», έχει αρνητική χροιά καθώς υιοθετείται από τους ενάντιους του κινήματος και την ίδια εποχή γίνεται λέξη του συρμού. Αντιθέτως, οι Έλληνες υπερρεαλιστές χρησιμοποιούν τον όρο «υπερρεαλισμός». </a:t>
            </a:r>
          </a:p>
          <a:p>
            <a:r>
              <a:rPr lang="el-GR" sz="2500" dirty="0">
                <a:latin typeface="Times New Roman" panose="02020603050405020304" pitchFamily="18" charset="0"/>
                <a:cs typeface="Times New Roman" panose="02020603050405020304" pitchFamily="18" charset="0"/>
              </a:rPr>
              <a:t>Μετά τον πολυετή «διασυρμό», το κύρος του κινήματος θα αποκαταστήσει η πρώτη μεταπολεμική γενιά η οποία θα οικειοποιηθεί πολλά από τα «διδάγματα» του ρεύματος.</a:t>
            </a:r>
          </a:p>
          <a:p>
            <a:endParaRPr lang="el-GR" sz="1700" dirty="0"/>
          </a:p>
        </p:txBody>
      </p:sp>
    </p:spTree>
    <p:extLst>
      <p:ext uri="{BB962C8B-B14F-4D97-AF65-F5344CB8AC3E}">
        <p14:creationId xmlns:p14="http://schemas.microsoft.com/office/powerpoint/2010/main" val="207231450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77AF444-8783-4878-8161-E338B20F5066}"/>
              </a:ext>
            </a:extLst>
          </p:cNvPr>
          <p:cNvSpPr>
            <a:spLocks noGrp="1"/>
          </p:cNvSpPr>
          <p:nvPr>
            <p:ph type="title"/>
          </p:nvPr>
        </p:nvSpPr>
        <p:spPr>
          <a:xfrm>
            <a:off x="520505" y="623693"/>
            <a:ext cx="5254929" cy="1951341"/>
          </a:xfrm>
        </p:spPr>
        <p:txBody>
          <a:bodyPr>
            <a:normAutofit/>
          </a:bodyPr>
          <a:lstStyle/>
          <a:p>
            <a:r>
              <a:rPr lang="el-GR" sz="3600" dirty="0">
                <a:latin typeface="Times New Roman" panose="02020603050405020304" pitchFamily="18" charset="0"/>
                <a:cs typeface="Times New Roman" panose="02020603050405020304" pitchFamily="18" charset="0"/>
              </a:rPr>
              <a:t>Ⅱ. ΣΤΟΝ ΚΑΥΣΩΝΑ ΤΗΣ </a:t>
            </a:r>
            <a:r>
              <a:rPr lang="el-GR" sz="3600" i="1" dirty="0">
                <a:latin typeface="Times New Roman" panose="02020603050405020304" pitchFamily="18" charset="0"/>
                <a:cs typeface="Times New Roman" panose="02020603050405020304" pitchFamily="18" charset="0"/>
              </a:rPr>
              <a:t>ΥΨΙΚΑΜΙΝΟΥ</a:t>
            </a:r>
            <a:r>
              <a:rPr lang="el-GR" sz="3600" dirty="0">
                <a:latin typeface="Times New Roman" panose="02020603050405020304" pitchFamily="18" charset="0"/>
                <a:cs typeface="Times New Roman" panose="02020603050405020304" pitchFamily="18" charset="0"/>
              </a:rPr>
              <a:t/>
            </a:r>
            <a:br>
              <a:rPr lang="el-GR" sz="3600" dirty="0">
                <a:latin typeface="Times New Roman" panose="02020603050405020304" pitchFamily="18" charset="0"/>
                <a:cs typeface="Times New Roman" panose="02020603050405020304" pitchFamily="18" charset="0"/>
              </a:rPr>
            </a:br>
            <a:endParaRPr lang="el-GR" sz="3600" dirty="0">
              <a:latin typeface="Times New Roman" panose="02020603050405020304" pitchFamily="18"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xmlns="" id="{C7D0FDF0-2599-444D-8616-5538784DB40A}"/>
              </a:ext>
            </a:extLst>
          </p:cNvPr>
          <p:cNvSpPr>
            <a:spLocks noGrp="1"/>
          </p:cNvSpPr>
          <p:nvPr>
            <p:ph idx="1"/>
          </p:nvPr>
        </p:nvSpPr>
        <p:spPr>
          <a:xfrm>
            <a:off x="520505" y="2575034"/>
            <a:ext cx="5761247" cy="3994578"/>
          </a:xfrm>
        </p:spPr>
        <p:txBody>
          <a:bodyPr>
            <a:normAutofit/>
          </a:bodyPr>
          <a:lstStyle/>
          <a:p>
            <a:r>
              <a:rPr lang="el-GR" sz="2300" dirty="0">
                <a:latin typeface="Times New Roman" panose="02020603050405020304" pitchFamily="18" charset="0"/>
                <a:cs typeface="Times New Roman" panose="02020603050405020304" pitchFamily="18" charset="0"/>
              </a:rPr>
              <a:t>Τι γνωρίζει μέχρι τότε το ελληνικό κοινό για τον υπερρεαλισμό; </a:t>
            </a:r>
          </a:p>
          <a:p>
            <a:pPr marL="0" indent="0">
              <a:buNone/>
            </a:pPr>
            <a:r>
              <a:rPr lang="el-GR" sz="2300" dirty="0">
                <a:latin typeface="Times New Roman" panose="02020603050405020304" pitchFamily="18" charset="0"/>
                <a:cs typeface="Times New Roman" panose="02020603050405020304" pitchFamily="18" charset="0"/>
              </a:rPr>
              <a:t>1. Μελέτη Δημητρίου </a:t>
            </a:r>
            <a:r>
              <a:rPr lang="el-GR" sz="2300" dirty="0" err="1">
                <a:latin typeface="Times New Roman" panose="02020603050405020304" pitchFamily="18" charset="0"/>
                <a:cs typeface="Times New Roman" panose="02020603050405020304" pitchFamily="18" charset="0"/>
              </a:rPr>
              <a:t>Μεντζέλου</a:t>
            </a:r>
            <a:r>
              <a:rPr lang="el-GR" sz="2300" dirty="0">
                <a:latin typeface="Times New Roman" panose="02020603050405020304" pitchFamily="18" charset="0"/>
                <a:cs typeface="Times New Roman" panose="02020603050405020304" pitchFamily="18" charset="0"/>
              </a:rPr>
              <a:t>, 1931.</a:t>
            </a:r>
          </a:p>
          <a:p>
            <a:pPr marL="0" indent="0">
              <a:buNone/>
            </a:pPr>
            <a:r>
              <a:rPr lang="el-GR" sz="2300" dirty="0">
                <a:latin typeface="Times New Roman" panose="02020603050405020304" pitchFamily="18" charset="0"/>
                <a:cs typeface="Times New Roman" panose="02020603050405020304" pitchFamily="18" charset="0"/>
              </a:rPr>
              <a:t>2. Θεωρητικά κείμενα του Νίκου Καλαμάρη σε περιοδικά της </a:t>
            </a:r>
            <a:r>
              <a:rPr lang="el-GR" sz="2300" dirty="0" err="1">
                <a:latin typeface="Times New Roman" panose="02020603050405020304" pitchFamily="18" charset="0"/>
                <a:cs typeface="Times New Roman" panose="02020603050405020304" pitchFamily="18" charset="0"/>
              </a:rPr>
              <a:t>αριστεράς</a:t>
            </a:r>
            <a:r>
              <a:rPr lang="el-GR" sz="2300" dirty="0">
                <a:latin typeface="Times New Roman" panose="02020603050405020304" pitchFamily="18" charset="0"/>
                <a:cs typeface="Times New Roman" panose="02020603050405020304" pitchFamily="18" charset="0"/>
              </a:rPr>
              <a:t>.</a:t>
            </a:r>
          </a:p>
          <a:p>
            <a:pPr marL="0" indent="0">
              <a:buNone/>
            </a:pPr>
            <a:r>
              <a:rPr lang="el-GR" sz="2300" dirty="0">
                <a:latin typeface="Times New Roman" panose="02020603050405020304" pitchFamily="18" charset="0"/>
                <a:cs typeface="Times New Roman" panose="02020603050405020304" pitchFamily="18" charset="0"/>
              </a:rPr>
              <a:t>3. Διάλεξη Εμπειρίκου τον Ιανουάριο του 1935.</a:t>
            </a:r>
          </a:p>
          <a:p>
            <a:pPr marL="0" indent="0">
              <a:buNone/>
            </a:pPr>
            <a:r>
              <a:rPr lang="el-GR" sz="2300" dirty="0">
                <a:latin typeface="Times New Roman" panose="02020603050405020304" pitchFamily="18" charset="0"/>
                <a:cs typeface="Times New Roman" panose="02020603050405020304" pitchFamily="18" charset="0"/>
              </a:rPr>
              <a:t>→ Ο υπερρεαλισμός δεν ήταν επαρκώς </a:t>
            </a:r>
            <a:r>
              <a:rPr lang="el-GR" sz="2300" dirty="0" err="1">
                <a:latin typeface="Times New Roman" panose="02020603050405020304" pitchFamily="18" charset="0"/>
                <a:cs typeface="Times New Roman" panose="02020603050405020304" pitchFamily="18" charset="0"/>
              </a:rPr>
              <a:t>στοιχειοθετημένος</a:t>
            </a:r>
            <a:r>
              <a:rPr lang="el-GR" sz="2300" dirty="0">
                <a:latin typeface="Times New Roman" panose="02020603050405020304" pitchFamily="18" charset="0"/>
                <a:cs typeface="Times New Roman" panose="02020603050405020304" pitchFamily="18" charset="0"/>
              </a:rPr>
              <a:t> θεωρητικά, γεγονός που εν μέρει δικαιολογεί την αντίδραση της κριτικής.</a:t>
            </a:r>
          </a:p>
          <a:p>
            <a:endParaRPr lang="el-GR" sz="1800" dirty="0"/>
          </a:p>
        </p:txBody>
      </p:sp>
      <p:pic>
        <p:nvPicPr>
          <p:cNvPr id="5" name="Εικόνα 4" descr="Εικόνα που περιέχει άτομο, άνδρας, ιδιοκτησία, όρθιος&#10;&#10;Περιγραφή που δημιουργήθηκε αυτόματα">
            <a:extLst>
              <a:ext uri="{FF2B5EF4-FFF2-40B4-BE49-F238E27FC236}">
                <a16:creationId xmlns:a16="http://schemas.microsoft.com/office/drawing/2014/main" xmlns="" id="{267FB9C0-2F12-4DDC-828E-B3A6C0AE6DE9}"/>
              </a:ext>
            </a:extLst>
          </p:cNvPr>
          <p:cNvPicPr>
            <a:picLocks noChangeAspect="1"/>
          </p:cNvPicPr>
          <p:nvPr/>
        </p:nvPicPr>
        <p:blipFill rotWithShape="1">
          <a:blip r:embed="rId2">
            <a:extLst>
              <a:ext uri="{28A0092B-C50C-407E-A947-70E740481C1C}">
                <a14:useLocalDpi xmlns:a14="http://schemas.microsoft.com/office/drawing/2010/main" val="0"/>
              </a:ext>
            </a:extLst>
          </a:blip>
          <a:srcRect l="1369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088214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xmlns="" id="{E0D60ECE-8986-45DC-B7FE-EC7699B46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xmlns="" id="{96964194-5878-40D2-8EC0-DDC58387F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Εικόνα 4">
            <a:extLst>
              <a:ext uri="{FF2B5EF4-FFF2-40B4-BE49-F238E27FC236}">
                <a16:creationId xmlns:a16="http://schemas.microsoft.com/office/drawing/2014/main" xmlns="" id="{F9BF2705-8673-4F1E-8FED-3BD195398DD9}"/>
              </a:ext>
            </a:extLst>
          </p:cNvPr>
          <p:cNvPicPr>
            <a:picLocks noChangeAspect="1"/>
          </p:cNvPicPr>
          <p:nvPr/>
        </p:nvPicPr>
        <p:blipFill>
          <a:blip r:embed="rId2"/>
          <a:stretch>
            <a:fillRect/>
          </a:stretch>
        </p:blipFill>
        <p:spPr>
          <a:xfrm>
            <a:off x="949997" y="574268"/>
            <a:ext cx="2580994" cy="3660985"/>
          </a:xfrm>
          <a:prstGeom prst="rect">
            <a:avLst/>
          </a:prstGeom>
        </p:spPr>
      </p:pic>
      <p:sp>
        <p:nvSpPr>
          <p:cNvPr id="3" name="Θέση περιεχομένου 2">
            <a:extLst>
              <a:ext uri="{FF2B5EF4-FFF2-40B4-BE49-F238E27FC236}">
                <a16:creationId xmlns:a16="http://schemas.microsoft.com/office/drawing/2014/main" xmlns="" id="{09E63C5D-075E-46DD-AAFB-94F40B998EC7}"/>
              </a:ext>
            </a:extLst>
          </p:cNvPr>
          <p:cNvSpPr>
            <a:spLocks noGrp="1"/>
          </p:cNvSpPr>
          <p:nvPr>
            <p:ph idx="1"/>
          </p:nvPr>
        </p:nvSpPr>
        <p:spPr>
          <a:xfrm>
            <a:off x="5542671" y="379828"/>
            <a:ext cx="6372664" cy="6020972"/>
          </a:xfrm>
        </p:spPr>
        <p:txBody>
          <a:bodyPr anchor="t">
            <a:normAutofit/>
          </a:bodyPr>
          <a:lstStyle/>
          <a:p>
            <a:r>
              <a:rPr lang="el-GR" sz="2300" dirty="0">
                <a:latin typeface="Times New Roman" panose="02020603050405020304" pitchFamily="18" charset="0"/>
                <a:cs typeface="Times New Roman" panose="02020603050405020304" pitchFamily="18" charset="0"/>
              </a:rPr>
              <a:t>Η </a:t>
            </a:r>
            <a:r>
              <a:rPr lang="el-GR" sz="2300" i="1" dirty="0">
                <a:latin typeface="Times New Roman" panose="02020603050405020304" pitchFamily="18" charset="0"/>
                <a:cs typeface="Times New Roman" panose="02020603050405020304" pitchFamily="18" charset="0"/>
              </a:rPr>
              <a:t>Υψικάμινος</a:t>
            </a:r>
            <a:r>
              <a:rPr lang="el-GR" sz="2300" dirty="0">
                <a:latin typeface="Times New Roman" panose="02020603050405020304" pitchFamily="18" charset="0"/>
                <a:cs typeface="Times New Roman" panose="02020603050405020304" pitchFamily="18" charset="0"/>
              </a:rPr>
              <a:t> εκδίδεται τον Μάρτιο του 1935. Αντιδράσεις και υποδοχή:</a:t>
            </a:r>
          </a:p>
          <a:p>
            <a:pPr marL="457200" lvl="0" indent="-457200">
              <a:buFont typeface="+mj-lt"/>
              <a:buAutoNum type="arabicPeriod"/>
            </a:pPr>
            <a:r>
              <a:rPr lang="el-GR" sz="2300" dirty="0">
                <a:latin typeface="Times New Roman" panose="02020603050405020304" pitchFamily="18" charset="0"/>
                <a:cs typeface="Times New Roman" panose="02020603050405020304" pitchFamily="18" charset="0"/>
              </a:rPr>
              <a:t>Η πρώτη αντίδραση έρχεται από τον Μυριβήλη στο κείμενό του «</a:t>
            </a:r>
            <a:r>
              <a:rPr lang="el-GR" sz="2300" dirty="0" err="1">
                <a:latin typeface="Times New Roman" panose="02020603050405020304" pitchFamily="18" charset="0"/>
                <a:cs typeface="Times New Roman" panose="02020603050405020304" pitchFamily="18" charset="0"/>
              </a:rPr>
              <a:t>Συρρεαλισμός</a:t>
            </a:r>
            <a:r>
              <a:rPr lang="el-GR" sz="2300" dirty="0">
                <a:latin typeface="Times New Roman" panose="02020603050405020304" pitchFamily="18" charset="0"/>
                <a:cs typeface="Times New Roman" panose="02020603050405020304" pitchFamily="18" charset="0"/>
              </a:rPr>
              <a:t>».</a:t>
            </a:r>
          </a:p>
          <a:p>
            <a:pPr marL="457200" lvl="0" indent="-457200">
              <a:buFont typeface="+mj-lt"/>
              <a:buAutoNum type="arabicPeriod"/>
            </a:pPr>
            <a:r>
              <a:rPr lang="el-GR" sz="2300" dirty="0">
                <a:latin typeface="Times New Roman" panose="02020603050405020304" pitchFamily="18" charset="0"/>
                <a:cs typeface="Times New Roman" panose="02020603050405020304" pitchFamily="18" charset="0"/>
              </a:rPr>
              <a:t>Το έργο αντιμετωπίστηκε είτε ως «γραφική παραδοξότητα» είτε ως καλοστημένη φάρσα.</a:t>
            </a:r>
          </a:p>
          <a:p>
            <a:pPr marL="457200" lvl="0" indent="-457200">
              <a:buFont typeface="+mj-lt"/>
              <a:buAutoNum type="arabicPeriod"/>
            </a:pPr>
            <a:r>
              <a:rPr lang="el-GR" sz="2300" dirty="0">
                <a:latin typeface="Times New Roman" panose="02020603050405020304" pitchFamily="18" charset="0"/>
                <a:cs typeface="Times New Roman" panose="02020603050405020304" pitchFamily="18" charset="0"/>
              </a:rPr>
              <a:t>Επόμενη αρνητική αντίδραση έρχεται από τον Κώστα </a:t>
            </a:r>
            <a:r>
              <a:rPr lang="el-GR" sz="2300" dirty="0" err="1">
                <a:latin typeface="Times New Roman" panose="02020603050405020304" pitchFamily="18" charset="0"/>
                <a:cs typeface="Times New Roman" panose="02020603050405020304" pitchFamily="18" charset="0"/>
              </a:rPr>
              <a:t>Ουράνη</a:t>
            </a:r>
            <a:r>
              <a:rPr lang="el-GR" sz="2300" dirty="0">
                <a:latin typeface="Times New Roman" panose="02020603050405020304" pitchFamily="18" charset="0"/>
                <a:cs typeface="Times New Roman" panose="02020603050405020304" pitchFamily="18" charset="0"/>
              </a:rPr>
              <a:t> ο οποίος φαίνεται να μην δέχεται την τεχνική της αυτόματης γραφής. Θεωρεί πως το λογικό επεμβαίνει σίγουρα.</a:t>
            </a:r>
          </a:p>
          <a:p>
            <a:pPr marL="457200" lvl="0" indent="-457200">
              <a:buFont typeface="+mj-lt"/>
              <a:buAutoNum type="arabicPeriod"/>
            </a:pPr>
            <a:r>
              <a:rPr lang="el-GR" sz="2300" dirty="0">
                <a:latin typeface="Times New Roman" panose="02020603050405020304" pitchFamily="18" charset="0"/>
                <a:cs typeface="Times New Roman" panose="02020603050405020304" pitchFamily="18" charset="0"/>
              </a:rPr>
              <a:t>Μέσα στον ίδιο μήνα στο περιοδικό </a:t>
            </a:r>
            <a:r>
              <a:rPr lang="el-GR" sz="2300" i="1" dirty="0">
                <a:latin typeface="Times New Roman" panose="02020603050405020304" pitchFamily="18" charset="0"/>
                <a:cs typeface="Times New Roman" panose="02020603050405020304" pitchFamily="18" charset="0"/>
              </a:rPr>
              <a:t>Νέοι Πρωτοπόροι</a:t>
            </a:r>
            <a:r>
              <a:rPr lang="el-GR" sz="2300" dirty="0">
                <a:latin typeface="Times New Roman" panose="02020603050405020304" pitchFamily="18" charset="0"/>
                <a:cs typeface="Times New Roman" panose="02020603050405020304" pitchFamily="18" charset="0"/>
              </a:rPr>
              <a:t> σατιρίζεται η συλλογή απροκάλυπτα. Έτσι, «εγκαινιάζεται ένα είδος σατιρικής ποίησης που παρωδεί τη γραφή της </a:t>
            </a:r>
            <a:r>
              <a:rPr lang="el-GR" sz="2300" i="1" dirty="0">
                <a:latin typeface="Times New Roman" panose="02020603050405020304" pitchFamily="18" charset="0"/>
                <a:cs typeface="Times New Roman" panose="02020603050405020304" pitchFamily="18" charset="0"/>
              </a:rPr>
              <a:t>Υψικαμίνου</a:t>
            </a:r>
            <a:r>
              <a:rPr lang="el-GR" sz="2300" dirty="0">
                <a:latin typeface="Times New Roman" panose="02020603050405020304" pitchFamily="18" charset="0"/>
                <a:cs typeface="Times New Roman" panose="02020603050405020304" pitchFamily="18" charset="0"/>
              </a:rPr>
              <a:t> με στόχο τη γελοιοποίηση του βιβλίου.»</a:t>
            </a:r>
          </a:p>
          <a:p>
            <a:endParaRPr lang="el-GR" sz="1400" dirty="0"/>
          </a:p>
        </p:txBody>
      </p:sp>
    </p:spTree>
    <p:extLst>
      <p:ext uri="{BB962C8B-B14F-4D97-AF65-F5344CB8AC3E}">
        <p14:creationId xmlns:p14="http://schemas.microsoft.com/office/powerpoint/2010/main" val="28773354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xmlns="" id="{1C22C8F1-2211-47C0-8F4C-7114CD85621E}"/>
              </a:ext>
            </a:extLst>
          </p:cNvPr>
          <p:cNvSpPr>
            <a:spLocks noGrp="1"/>
          </p:cNvSpPr>
          <p:nvPr>
            <p:ph idx="1"/>
          </p:nvPr>
        </p:nvSpPr>
        <p:spPr>
          <a:xfrm>
            <a:off x="725658" y="481820"/>
            <a:ext cx="10515600" cy="6066691"/>
          </a:xfrm>
        </p:spPr>
        <p:txBody>
          <a:bodyPr>
            <a:normAutofit fontScale="92500" lnSpcReduction="10000"/>
          </a:bodyPr>
          <a:lstStyle/>
          <a:p>
            <a:pPr marL="0" indent="0">
              <a:buNone/>
            </a:pPr>
            <a:r>
              <a:rPr lang="el-GR" sz="2500" dirty="0">
                <a:latin typeface="Times New Roman" panose="02020603050405020304" pitchFamily="18" charset="0"/>
                <a:cs typeface="Times New Roman" panose="02020603050405020304" pitchFamily="18" charset="0"/>
              </a:rPr>
              <a:t>5.    Στο περ. </a:t>
            </a:r>
            <a:r>
              <a:rPr lang="el-GR" sz="2500" i="1" dirty="0">
                <a:latin typeface="Times New Roman" panose="02020603050405020304" pitchFamily="18" charset="0"/>
                <a:cs typeface="Times New Roman" panose="02020603050405020304" pitchFamily="18" charset="0"/>
              </a:rPr>
              <a:t>Μακεδονικές Ημέρες </a:t>
            </a:r>
            <a:r>
              <a:rPr lang="el-GR" sz="2500" dirty="0">
                <a:latin typeface="Times New Roman" panose="02020603050405020304" pitchFamily="18" charset="0"/>
                <a:cs typeface="Times New Roman" panose="02020603050405020304" pitchFamily="18" charset="0"/>
              </a:rPr>
              <a:t>δημοσιεύεται από τον Γ. Δέλιο η πρώτη κριτική για το βιβλίο η οποία είναι επιφυλακτική: </a:t>
            </a:r>
            <a:r>
              <a:rPr lang="el-GR" sz="2300" dirty="0">
                <a:latin typeface="Times New Roman" panose="02020603050405020304" pitchFamily="18" charset="0"/>
                <a:cs typeface="Times New Roman" panose="02020603050405020304" pitchFamily="18" charset="0"/>
              </a:rPr>
              <a:t>«δεν παύει να φέρνει τα στοιχεία και τα γνωρίσματα του σνομπισμού.» </a:t>
            </a:r>
          </a:p>
          <a:p>
            <a:pPr marL="457200" indent="-457200">
              <a:buAutoNum type="arabicPeriod" startAt="6"/>
            </a:pPr>
            <a:r>
              <a:rPr lang="el-GR" sz="2500" dirty="0">
                <a:latin typeface="Times New Roman" panose="02020603050405020304" pitchFamily="18" charset="0"/>
                <a:cs typeface="Times New Roman" panose="02020603050405020304" pitchFamily="18" charset="0"/>
              </a:rPr>
              <a:t>Ο Ν. </a:t>
            </a:r>
            <a:r>
              <a:rPr lang="el-GR" sz="2500" dirty="0" err="1">
                <a:latin typeface="Times New Roman" panose="02020603050405020304" pitchFamily="18" charset="0"/>
                <a:cs typeface="Times New Roman" panose="02020603050405020304" pitchFamily="18" charset="0"/>
              </a:rPr>
              <a:t>Γιοκαρίνης</a:t>
            </a:r>
            <a:r>
              <a:rPr lang="el-GR" sz="2500" dirty="0">
                <a:latin typeface="Times New Roman" panose="02020603050405020304" pitchFamily="18" charset="0"/>
                <a:cs typeface="Times New Roman" panose="02020603050405020304" pitchFamily="18" charset="0"/>
              </a:rPr>
              <a:t> στο </a:t>
            </a:r>
            <a:r>
              <a:rPr lang="el-GR" sz="2500" i="1" dirty="0" err="1">
                <a:latin typeface="Times New Roman" panose="02020603050405020304" pitchFamily="18" charset="0"/>
                <a:cs typeface="Times New Roman" panose="02020603050405020304" pitchFamily="18" charset="0"/>
              </a:rPr>
              <a:t>Ελεύθερον</a:t>
            </a:r>
            <a:r>
              <a:rPr lang="el-GR" sz="2500" i="1" dirty="0">
                <a:latin typeface="Times New Roman" panose="02020603050405020304" pitchFamily="18" charset="0"/>
                <a:cs typeface="Times New Roman" panose="02020603050405020304" pitchFamily="18" charset="0"/>
              </a:rPr>
              <a:t> Βήμα </a:t>
            </a:r>
            <a:r>
              <a:rPr lang="el-GR" sz="2500" dirty="0">
                <a:latin typeface="Times New Roman" panose="02020603050405020304" pitchFamily="18" charset="0"/>
                <a:cs typeface="Times New Roman" panose="02020603050405020304" pitchFamily="18" charset="0"/>
              </a:rPr>
              <a:t>εμπαίζει επίσης το έργο. </a:t>
            </a:r>
            <a:r>
              <a:rPr lang="el-GR" sz="2300" dirty="0">
                <a:latin typeface="Times New Roman" panose="02020603050405020304" pitchFamily="18" charset="0"/>
                <a:cs typeface="Times New Roman" panose="02020603050405020304" pitchFamily="18" charset="0"/>
              </a:rPr>
              <a:t>«Η Υψικάμινος είναι ένα αριστούργημα ανοησίας», «Τι ν’ αρπάξω να το πετάξω από το παράθυρο μπας και είναι από κάτω ο ποιητής να τον τσακίσω», «Διαβάζεις πέντε φράσεις και αισθάνεσαι αποτόμως ότι έχεις καταπιεί δύο αχινούς τον έναν πίσω από τον άλλον.» </a:t>
            </a:r>
          </a:p>
          <a:p>
            <a:pPr marL="457200" indent="-457200">
              <a:buAutoNum type="arabicPeriod" startAt="6"/>
            </a:pPr>
            <a:r>
              <a:rPr lang="el-GR" sz="2300" dirty="0">
                <a:latin typeface="Times New Roman" panose="02020603050405020304" pitchFamily="18" charset="0"/>
                <a:cs typeface="Times New Roman" panose="02020603050405020304" pitchFamily="18" charset="0"/>
              </a:rPr>
              <a:t>«Ο υπερρεαλισμός άφησε ελεύθερη την εκδήλωση της φαντασίας και της απεριόριστης έμπνευσης.» [Γ. Μ. ΜΥΛΩΝΟΓΙΑΝΝΗ, </a:t>
            </a:r>
            <a:r>
              <a:rPr lang="el-GR" sz="2300" i="1" dirty="0">
                <a:latin typeface="Times New Roman" panose="02020603050405020304" pitchFamily="18" charset="0"/>
                <a:cs typeface="Times New Roman" panose="02020603050405020304" pitchFamily="18" charset="0"/>
              </a:rPr>
              <a:t>Εργασία</a:t>
            </a:r>
            <a:r>
              <a:rPr lang="el-GR" sz="2300" dirty="0">
                <a:latin typeface="Times New Roman" panose="02020603050405020304" pitchFamily="18" charset="0"/>
                <a:cs typeface="Times New Roman" panose="02020603050405020304" pitchFamily="18" charset="0"/>
              </a:rPr>
              <a:t>, 396 (1 Αυγούστου 1937) 738]</a:t>
            </a:r>
          </a:p>
          <a:p>
            <a:pPr marL="457200" indent="-457200">
              <a:buAutoNum type="arabicPeriod" startAt="6"/>
            </a:pPr>
            <a:r>
              <a:rPr lang="el-GR" sz="2300" dirty="0">
                <a:latin typeface="Times New Roman" panose="02020603050405020304" pitchFamily="18" charset="0"/>
                <a:cs typeface="Times New Roman" panose="02020603050405020304" pitchFamily="18" charset="0"/>
              </a:rPr>
              <a:t>«Πρόκειται περί της </a:t>
            </a:r>
            <a:r>
              <a:rPr lang="el-GR" sz="2300" dirty="0" err="1">
                <a:latin typeface="Times New Roman" panose="02020603050405020304" pitchFamily="18" charset="0"/>
                <a:cs typeface="Times New Roman" panose="02020603050405020304" pitchFamily="18" charset="0"/>
              </a:rPr>
              <a:t>νεωτέρας</a:t>
            </a:r>
            <a:r>
              <a:rPr lang="el-GR" sz="2300" dirty="0">
                <a:latin typeface="Times New Roman" panose="02020603050405020304" pitchFamily="18" charset="0"/>
                <a:cs typeface="Times New Roman" panose="02020603050405020304" pitchFamily="18" charset="0"/>
              </a:rPr>
              <a:t> καλλιτεχνικής ή πνευματικής παραφροσύνης, την οποία άνθρωποι ανώμαλοι, στερημένοι λογικής και έμπνευσης, θέλουν να επιβάλλουν στον κόσμο», «εχθρό της πνευματικής και ψυχικής υγείας, καθαριότητος και ηθικής», «[…] οι άνθρωποι αυτοί είναι </a:t>
            </a:r>
            <a:r>
              <a:rPr lang="el-GR" sz="2300" dirty="0" err="1">
                <a:latin typeface="Times New Roman" panose="02020603050405020304" pitchFamily="18" charset="0"/>
                <a:cs typeface="Times New Roman" panose="02020603050405020304" pitchFamily="18" charset="0"/>
              </a:rPr>
              <a:t>τρελλοί</a:t>
            </a:r>
            <a:r>
              <a:rPr lang="el-GR" sz="2300" dirty="0">
                <a:latin typeface="Times New Roman" panose="02020603050405020304" pitchFamily="18" charset="0"/>
                <a:cs typeface="Times New Roman" panose="02020603050405020304" pitchFamily="18" charset="0"/>
              </a:rPr>
              <a:t>. Σύμφωνοι, </a:t>
            </a:r>
            <a:r>
              <a:rPr lang="el-GR" sz="2300" dirty="0" err="1">
                <a:latin typeface="Times New Roman" panose="02020603050405020304" pitchFamily="18" charset="0"/>
                <a:cs typeface="Times New Roman" panose="02020603050405020304" pitchFamily="18" charset="0"/>
              </a:rPr>
              <a:t>τρελλοί</a:t>
            </a:r>
            <a:r>
              <a:rPr lang="el-GR" sz="2300" dirty="0">
                <a:latin typeface="Times New Roman" panose="02020603050405020304" pitchFamily="18" charset="0"/>
                <a:cs typeface="Times New Roman" panose="02020603050405020304" pitchFamily="18" charset="0"/>
              </a:rPr>
              <a:t> </a:t>
            </a:r>
            <a:r>
              <a:rPr lang="el-GR" sz="2300" dirty="0" err="1">
                <a:latin typeface="Times New Roman" panose="02020603050405020304" pitchFamily="18" charset="0"/>
                <a:cs typeface="Times New Roman" panose="02020603050405020304" pitchFamily="18" charset="0"/>
              </a:rPr>
              <a:t>είνε</a:t>
            </a:r>
            <a:r>
              <a:rPr lang="el-GR" sz="2300" dirty="0">
                <a:latin typeface="Times New Roman" panose="02020603050405020304" pitchFamily="18" charset="0"/>
                <a:cs typeface="Times New Roman" panose="02020603050405020304" pitchFamily="18" charset="0"/>
              </a:rPr>
              <a:t>. Αλλά τους </a:t>
            </a:r>
            <a:r>
              <a:rPr lang="el-GR" sz="2300" dirty="0" err="1">
                <a:latin typeface="Times New Roman" panose="02020603050405020304" pitchFamily="18" charset="0"/>
                <a:cs typeface="Times New Roman" panose="02020603050405020304" pitchFamily="18" charset="0"/>
              </a:rPr>
              <a:t>τρελλούς</a:t>
            </a:r>
            <a:r>
              <a:rPr lang="el-GR" sz="2300" dirty="0">
                <a:latin typeface="Times New Roman" panose="02020603050405020304" pitchFamily="18" charset="0"/>
                <a:cs typeface="Times New Roman" panose="02020603050405020304" pitchFamily="18" charset="0"/>
              </a:rPr>
              <a:t> τους κλείνουν εις τα φρενοκομεία. Δεν τους αφήνουν να οργανώνουν εκθέσεις και να εκδίδουν βιβλία.» [Α. Α. Κ[ΥΡΟΥ], </a:t>
            </a:r>
            <a:r>
              <a:rPr lang="el-GR" sz="2300" i="1" dirty="0">
                <a:latin typeface="Times New Roman" panose="02020603050405020304" pitchFamily="18" charset="0"/>
                <a:cs typeface="Times New Roman" panose="02020603050405020304" pitchFamily="18" charset="0"/>
              </a:rPr>
              <a:t>Εστία</a:t>
            </a:r>
            <a:r>
              <a:rPr lang="el-GR" sz="2300" dirty="0">
                <a:latin typeface="Times New Roman" panose="02020603050405020304" pitchFamily="18" charset="0"/>
                <a:cs typeface="Times New Roman" panose="02020603050405020304" pitchFamily="18" charset="0"/>
              </a:rPr>
              <a:t>, 21 Αυγούστου 1937]</a:t>
            </a:r>
          </a:p>
          <a:p>
            <a:pPr marL="0" indent="0">
              <a:buNone/>
            </a:pPr>
            <a:r>
              <a:rPr lang="el-GR" sz="2500" dirty="0">
                <a:latin typeface="Times New Roman" panose="02020603050405020304" pitchFamily="18" charset="0"/>
                <a:cs typeface="Times New Roman" panose="02020603050405020304" pitchFamily="18" charset="0"/>
              </a:rPr>
              <a:t>9.    Ο Νίκος Παππάς υπερασπίστηκε με φειδώ το βιβλίο.</a:t>
            </a:r>
          </a:p>
          <a:p>
            <a:pPr marL="0" indent="0">
              <a:buNone/>
            </a:pPr>
            <a:r>
              <a:rPr lang="el-GR" sz="2500" dirty="0">
                <a:latin typeface="Times New Roman" panose="02020603050405020304" pitchFamily="18" charset="0"/>
                <a:cs typeface="Times New Roman" panose="02020603050405020304" pitchFamily="18" charset="0"/>
              </a:rPr>
              <a:t>10.  Το 1938 το περιοδικό </a:t>
            </a:r>
            <a:r>
              <a:rPr lang="el-GR" sz="2500" i="1" dirty="0">
                <a:latin typeface="Times New Roman" panose="02020603050405020304" pitchFamily="18" charset="0"/>
                <a:cs typeface="Times New Roman" panose="02020603050405020304" pitchFamily="18" charset="0"/>
              </a:rPr>
              <a:t>Εβδομάς</a:t>
            </a:r>
            <a:r>
              <a:rPr lang="el-GR" sz="2500" dirty="0">
                <a:latin typeface="Times New Roman" panose="02020603050405020304" pitchFamily="18" charset="0"/>
                <a:cs typeface="Times New Roman" panose="02020603050405020304" pitchFamily="18" charset="0"/>
              </a:rPr>
              <a:t> εισάγει στήλη «</a:t>
            </a:r>
            <a:r>
              <a:rPr lang="el-GR" sz="2500" dirty="0" err="1">
                <a:latin typeface="Times New Roman" panose="02020603050405020304" pitchFamily="18" charset="0"/>
                <a:cs typeface="Times New Roman" panose="02020603050405020304" pitchFamily="18" charset="0"/>
              </a:rPr>
              <a:t>σουρρεαλιστικής</a:t>
            </a:r>
            <a:r>
              <a:rPr lang="el-GR" sz="2500" dirty="0">
                <a:latin typeface="Times New Roman" panose="02020603050405020304" pitchFamily="18" charset="0"/>
                <a:cs typeface="Times New Roman" panose="02020603050405020304" pitchFamily="18" charset="0"/>
              </a:rPr>
              <a:t> ποίησης» η οποία περιέχει χλευαστικά ποιήματα που υπογράφονται με το όνομα του Εμπειρίκου.</a:t>
            </a:r>
          </a:p>
          <a:p>
            <a:pPr marL="0" indent="0">
              <a:buNone/>
            </a:pPr>
            <a:endParaRPr lang="el-GR" sz="1500" dirty="0"/>
          </a:p>
        </p:txBody>
      </p:sp>
    </p:spTree>
    <p:extLst>
      <p:ext uri="{BB962C8B-B14F-4D97-AF65-F5344CB8AC3E}">
        <p14:creationId xmlns:p14="http://schemas.microsoft.com/office/powerpoint/2010/main" val="3076058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A9CCBDD9-5295-4FE8-AA6E-9A2A53EF84D5}"/>
              </a:ext>
            </a:extLst>
          </p:cNvPr>
          <p:cNvSpPr>
            <a:spLocks noGrp="1"/>
          </p:cNvSpPr>
          <p:nvPr>
            <p:ph type="title"/>
          </p:nvPr>
        </p:nvSpPr>
        <p:spPr>
          <a:xfrm>
            <a:off x="838200" y="320040"/>
            <a:ext cx="10515600" cy="1225110"/>
          </a:xfrm>
        </p:spPr>
        <p:txBody>
          <a:bodyPr>
            <a:normAutofit/>
          </a:bodyPr>
          <a:lstStyle/>
          <a:p>
            <a:r>
              <a:rPr lang="el-GR" sz="3600" dirty="0">
                <a:latin typeface="Times New Roman" panose="02020603050405020304" pitchFamily="18" charset="0"/>
                <a:cs typeface="Times New Roman" panose="02020603050405020304" pitchFamily="18" charset="0"/>
              </a:rPr>
              <a:t>Ⅲ. ΟΙ ΚΙΝΔΥΝΟΙ ΤΗΣ ΗΜΙΜΑΘΕΙΑΣ</a:t>
            </a:r>
            <a:br>
              <a:rPr lang="el-GR" sz="3600" dirty="0">
                <a:latin typeface="Times New Roman" panose="02020603050405020304" pitchFamily="18" charset="0"/>
                <a:cs typeface="Times New Roman" panose="02020603050405020304" pitchFamily="18" charset="0"/>
              </a:rPr>
            </a:b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FFE510BF-FE5A-4FBE-9709-95DF4DA91005}"/>
              </a:ext>
            </a:extLst>
          </p:cNvPr>
          <p:cNvSpPr>
            <a:spLocks noGrp="1"/>
          </p:cNvSpPr>
          <p:nvPr>
            <p:ph idx="1"/>
          </p:nvPr>
        </p:nvSpPr>
        <p:spPr>
          <a:xfrm>
            <a:off x="506437" y="932595"/>
            <a:ext cx="10847363" cy="5693897"/>
          </a:xfrm>
        </p:spPr>
        <p:txBody>
          <a:bodyPr>
            <a:normAutofit/>
          </a:bodyPr>
          <a:lstStyle/>
          <a:p>
            <a:r>
              <a:rPr lang="el-GR" sz="2300" dirty="0">
                <a:latin typeface="Times New Roman" panose="02020603050405020304" pitchFamily="18" charset="0"/>
                <a:cs typeface="Times New Roman" panose="02020603050405020304" pitchFamily="18" charset="0"/>
              </a:rPr>
              <a:t>Τον Νοέμβριο του 1935 εμφανίζονται στα </a:t>
            </a:r>
            <a:r>
              <a:rPr lang="el-GR" sz="2300" i="1" dirty="0">
                <a:latin typeface="Times New Roman" panose="02020603050405020304" pitchFamily="18" charset="0"/>
                <a:cs typeface="Times New Roman" panose="02020603050405020304" pitchFamily="18" charset="0"/>
              </a:rPr>
              <a:t>Νέα Γράμματα</a:t>
            </a:r>
            <a:r>
              <a:rPr lang="el-GR" sz="2300" dirty="0">
                <a:latin typeface="Times New Roman" panose="02020603050405020304" pitchFamily="18" charset="0"/>
                <a:cs typeface="Times New Roman" panose="02020603050405020304" pitchFamily="18" charset="0"/>
              </a:rPr>
              <a:t> ποιήματα του Οδυσσέα Ελύτη.</a:t>
            </a:r>
          </a:p>
          <a:p>
            <a:r>
              <a:rPr lang="el-GR" sz="2300" dirty="0">
                <a:latin typeface="Times New Roman" panose="02020603050405020304" pitchFamily="18" charset="0"/>
                <a:cs typeface="Times New Roman" panose="02020603050405020304" pitchFamily="18" charset="0"/>
              </a:rPr>
              <a:t>Τον Μάρτιο του 1936 ο Ελύτης μεταφράζει ποιήματα του Γάλλου υπερρεαλιστή Πωλ </a:t>
            </a:r>
            <a:r>
              <a:rPr lang="el-GR" sz="2300" dirty="0" err="1">
                <a:latin typeface="Times New Roman" panose="02020603050405020304" pitchFamily="18" charset="0"/>
                <a:cs typeface="Times New Roman" panose="02020603050405020304" pitchFamily="18" charset="0"/>
              </a:rPr>
              <a:t>Ελυάρ</a:t>
            </a:r>
            <a:r>
              <a:rPr lang="el-GR" sz="2300" dirty="0">
                <a:latin typeface="Times New Roman" panose="02020603050405020304" pitchFamily="18" charset="0"/>
                <a:cs typeface="Times New Roman" panose="02020603050405020304" pitchFamily="18" charset="0"/>
              </a:rPr>
              <a:t> → Τα σημεία της κριτικής απέναντι στον υπερρεαλισμό επαναλήφθηκαν, το πολεμικό αίσθημα εναντίον του δεν έπαυσε αλλά η ποίηση του Ελύτη έγινε αποδεκτή.</a:t>
            </a:r>
          </a:p>
          <a:p>
            <a:r>
              <a:rPr lang="el-GR" sz="2300" dirty="0">
                <a:latin typeface="Times New Roman" panose="02020603050405020304" pitchFamily="18" charset="0"/>
                <a:cs typeface="Times New Roman" panose="02020603050405020304" pitchFamily="18" charset="0"/>
              </a:rPr>
              <a:t>Ο Ελύτης προέβη στη συγγραφή ενός υπερασπιστικού άρθρου με τίτλο «Οι κίνδυνοι της ημιμάθειας», το οποίο επίσης δημοσιεύτηκε στο περιοδικό </a:t>
            </a:r>
            <a:r>
              <a:rPr lang="el-GR" sz="2300" i="1" dirty="0">
                <a:latin typeface="Times New Roman" panose="02020603050405020304" pitchFamily="18" charset="0"/>
                <a:cs typeface="Times New Roman" panose="02020603050405020304" pitchFamily="18" charset="0"/>
              </a:rPr>
              <a:t>Τα Νέα Γράμματα</a:t>
            </a:r>
            <a:r>
              <a:rPr lang="el-GR" sz="2300" dirty="0">
                <a:latin typeface="Times New Roman" panose="02020603050405020304" pitchFamily="18" charset="0"/>
                <a:cs typeface="Times New Roman" panose="02020603050405020304" pitchFamily="18" charset="0"/>
              </a:rPr>
              <a:t>.</a:t>
            </a:r>
          </a:p>
          <a:p>
            <a:pPr marL="0" indent="0">
              <a:buNone/>
            </a:pPr>
            <a:r>
              <a:rPr lang="el-GR" sz="2300" dirty="0">
                <a:latin typeface="Times New Roman" panose="02020603050405020304" pitchFamily="18" charset="0"/>
                <a:cs typeface="Times New Roman" panose="02020603050405020304" pitchFamily="18" charset="0"/>
              </a:rPr>
              <a:t>«Η ‘</a:t>
            </a:r>
            <a:r>
              <a:rPr lang="el-GR" sz="2100" dirty="0">
                <a:latin typeface="Times New Roman" panose="02020603050405020304" pitchFamily="18" charset="0"/>
                <a:cs typeface="Times New Roman" panose="02020603050405020304" pitchFamily="18" charset="0"/>
              </a:rPr>
              <a:t>ημιμάθεια’ </a:t>
            </a:r>
            <a:r>
              <a:rPr lang="el-GR" sz="2300" dirty="0">
                <a:latin typeface="Times New Roman" panose="02020603050405020304" pitchFamily="18" charset="0"/>
                <a:cs typeface="Times New Roman" panose="02020603050405020304" pitchFamily="18" charset="0"/>
              </a:rPr>
              <a:t>και η </a:t>
            </a:r>
            <a:r>
              <a:rPr lang="el-GR" sz="2100" dirty="0">
                <a:latin typeface="Times New Roman" panose="02020603050405020304" pitchFamily="18" charset="0"/>
                <a:cs typeface="Times New Roman" panose="02020603050405020304" pitchFamily="18" charset="0"/>
              </a:rPr>
              <a:t>‘πνευματική ανεπάρκεια’ </a:t>
            </a:r>
            <a:r>
              <a:rPr lang="el-GR" sz="2300" dirty="0">
                <a:latin typeface="Times New Roman" panose="02020603050405020304" pitchFamily="18" charset="0"/>
                <a:cs typeface="Times New Roman" panose="02020603050405020304" pitchFamily="18" charset="0"/>
              </a:rPr>
              <a:t>της Ελλάδας έφερε στο φως </a:t>
            </a:r>
            <a:r>
              <a:rPr lang="el-GR" sz="2100" dirty="0">
                <a:latin typeface="Times New Roman" panose="02020603050405020304" pitchFamily="18" charset="0"/>
                <a:cs typeface="Times New Roman" panose="02020603050405020304" pitchFamily="18" charset="0"/>
              </a:rPr>
              <a:t>«την κενότητα της πνευματικής τους κατάρτισης και αντοχής», «αν εξαιρεθεί ο </a:t>
            </a:r>
            <a:r>
              <a:rPr lang="el-GR" sz="2100" dirty="0" err="1">
                <a:latin typeface="Times New Roman" panose="02020603050405020304" pitchFamily="18" charset="0"/>
                <a:cs typeface="Times New Roman" panose="02020603050405020304" pitchFamily="18" charset="0"/>
              </a:rPr>
              <a:t>Αιμ</a:t>
            </a:r>
            <a:r>
              <a:rPr lang="el-GR" sz="2100" dirty="0">
                <a:latin typeface="Times New Roman" panose="02020603050405020304" pitchFamily="18" charset="0"/>
                <a:cs typeface="Times New Roman" panose="02020603050405020304" pitchFamily="18" charset="0"/>
              </a:rPr>
              <a:t>. Χουρμούζιος, κανείς άλλος δεν ευδόκησε δείχνοντας στοιχειώδη ευσυνειδησία να </a:t>
            </a:r>
            <a:r>
              <a:rPr lang="el-GR" sz="2100" dirty="0" err="1">
                <a:latin typeface="Times New Roman" panose="02020603050405020304" pitchFamily="18" charset="0"/>
                <a:cs typeface="Times New Roman" panose="02020603050405020304" pitchFamily="18" charset="0"/>
              </a:rPr>
              <a:t>ερευνήση</a:t>
            </a:r>
            <a:r>
              <a:rPr lang="el-GR" sz="2100" dirty="0">
                <a:latin typeface="Times New Roman" panose="02020603050405020304" pitchFamily="18" charset="0"/>
                <a:cs typeface="Times New Roman" panose="02020603050405020304" pitchFamily="18" charset="0"/>
              </a:rPr>
              <a:t> τη βιβλιογραφία πριν πιάσει την πέννα και αραδιάσει τις ανοησίες του.» [ΟΔΥΣΣΕΑΣ ΕΛΥΤΗΣ, </a:t>
            </a:r>
            <a:r>
              <a:rPr lang="el-GR" sz="2100" i="1" dirty="0">
                <a:latin typeface="Times New Roman" panose="02020603050405020304" pitchFamily="18" charset="0"/>
                <a:cs typeface="Times New Roman" panose="02020603050405020304" pitchFamily="18" charset="0"/>
              </a:rPr>
              <a:t>Τα Νέα Γράμματα</a:t>
            </a:r>
            <a:r>
              <a:rPr lang="el-GR" sz="2100" dirty="0">
                <a:latin typeface="Times New Roman" panose="02020603050405020304" pitchFamily="18" charset="0"/>
                <a:cs typeface="Times New Roman" panose="02020603050405020304" pitchFamily="18" charset="0"/>
              </a:rPr>
              <a:t>, 4-5 (Απρίλης-Μάης 1938) 424-428]</a:t>
            </a:r>
          </a:p>
          <a:p>
            <a:r>
              <a:rPr lang="el-GR" sz="2300" dirty="0">
                <a:latin typeface="Times New Roman" panose="02020603050405020304" pitchFamily="18" charset="0"/>
                <a:cs typeface="Times New Roman" panose="02020603050405020304" pitchFamily="18" charset="0"/>
              </a:rPr>
              <a:t>Στη συζήτηση εμπλέκονται μείζονες μορφές των γραμμάτων της εποχής. Ανάμεσα σε αυτές ήταν ο Γιώργος </a:t>
            </a:r>
            <a:r>
              <a:rPr lang="el-GR" sz="2300" dirty="0" err="1">
                <a:latin typeface="Times New Roman" panose="02020603050405020304" pitchFamily="18" charset="0"/>
                <a:cs typeface="Times New Roman" panose="02020603050405020304" pitchFamily="18" charset="0"/>
              </a:rPr>
              <a:t>Θεοτοκάς</a:t>
            </a:r>
            <a:r>
              <a:rPr lang="el-GR" sz="2300" dirty="0">
                <a:latin typeface="Times New Roman" panose="02020603050405020304" pitchFamily="18" charset="0"/>
                <a:cs typeface="Times New Roman" panose="02020603050405020304" pitchFamily="18" charset="0"/>
              </a:rPr>
              <a:t>, ο </a:t>
            </a:r>
            <a:r>
              <a:rPr lang="el-GR" sz="2300" dirty="0" err="1">
                <a:latin typeface="Times New Roman" panose="02020603050405020304" pitchFamily="18" charset="0"/>
                <a:cs typeface="Times New Roman" panose="02020603050405020304" pitchFamily="18" charset="0"/>
              </a:rPr>
              <a:t>Κλέων</a:t>
            </a:r>
            <a:r>
              <a:rPr lang="el-GR" sz="2300" dirty="0">
                <a:latin typeface="Times New Roman" panose="02020603050405020304" pitchFamily="18" charset="0"/>
                <a:cs typeface="Times New Roman" panose="02020603050405020304" pitchFamily="18" charset="0"/>
              </a:rPr>
              <a:t> Παράσχος και ο Ι. Μ. Παναγιωτόπουλος.</a:t>
            </a:r>
          </a:p>
          <a:p>
            <a:pPr marL="0" indent="0">
              <a:buNone/>
            </a:pPr>
            <a:r>
              <a:rPr lang="el-GR" sz="2100" dirty="0">
                <a:latin typeface="Times New Roman" panose="02020603050405020304" pitchFamily="18" charset="0"/>
                <a:cs typeface="Times New Roman" panose="02020603050405020304" pitchFamily="18" charset="0"/>
              </a:rPr>
              <a:t>«Γνήσιος ποιητής είναι ο κ. Οδυσσέας Ελύτης […] Εκτιμώ ολοπρόθυμα και την ανόθευτη ποιητική τους ουσία και τη λαμπρότατη, </a:t>
            </a:r>
            <a:r>
              <a:rPr lang="el-GR" sz="2100" dirty="0" err="1">
                <a:latin typeface="Times New Roman" panose="02020603050405020304" pitchFamily="18" charset="0"/>
                <a:cs typeface="Times New Roman" panose="02020603050405020304" pitchFamily="18" charset="0"/>
              </a:rPr>
              <a:t>ολοπάρθενη</a:t>
            </a:r>
            <a:r>
              <a:rPr lang="el-GR" sz="2100" dirty="0">
                <a:latin typeface="Times New Roman" panose="02020603050405020304" pitchFamily="18" charset="0"/>
                <a:cs typeface="Times New Roman" panose="02020603050405020304" pitchFamily="18" charset="0"/>
              </a:rPr>
              <a:t> φραστική τους διατύπωση και τη στοχαστική τους εγκράτεια…» (Ι. Μ. ΠΑΝΑΓΙΩΤΟΠΟΥΛΟΣ, </a:t>
            </a:r>
            <a:r>
              <a:rPr lang="el-GR" sz="2100" i="1" dirty="0">
                <a:latin typeface="Times New Roman" panose="02020603050405020304" pitchFamily="18" charset="0"/>
                <a:cs typeface="Times New Roman" panose="02020603050405020304" pitchFamily="18" charset="0"/>
              </a:rPr>
              <a:t>Η </a:t>
            </a:r>
            <a:r>
              <a:rPr lang="el-GR" sz="2100" i="1" dirty="0" err="1">
                <a:latin typeface="Times New Roman" panose="02020603050405020304" pitchFamily="18" charset="0"/>
                <a:cs typeface="Times New Roman" panose="02020603050405020304" pitchFamily="18" charset="0"/>
              </a:rPr>
              <a:t>Πρωΐα</a:t>
            </a:r>
            <a:r>
              <a:rPr lang="el-GR" sz="2100" dirty="0">
                <a:latin typeface="Times New Roman" panose="02020603050405020304" pitchFamily="18" charset="0"/>
                <a:cs typeface="Times New Roman" panose="02020603050405020304" pitchFamily="18" charset="0"/>
              </a:rPr>
              <a:t>, 13/10/1938)</a:t>
            </a:r>
          </a:p>
          <a:p>
            <a:endParaRPr lang="el-GR" sz="2300" dirty="0">
              <a:latin typeface="Times New Roman" panose="02020603050405020304" pitchFamily="18" charset="0"/>
              <a:cs typeface="Times New Roman" panose="02020603050405020304" pitchFamily="18" charset="0"/>
            </a:endParaRPr>
          </a:p>
          <a:p>
            <a:endParaRPr lang="el-GR" sz="1500" dirty="0"/>
          </a:p>
        </p:txBody>
      </p:sp>
    </p:spTree>
    <p:extLst>
      <p:ext uri="{BB962C8B-B14F-4D97-AF65-F5344CB8AC3E}">
        <p14:creationId xmlns:p14="http://schemas.microsoft.com/office/powerpoint/2010/main" val="786020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xmlns=""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xmlns=""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xmlns="" id="{434E0DBC-D331-45F0-8946-6E4069F482F0}"/>
              </a:ext>
            </a:extLst>
          </p:cNvPr>
          <p:cNvSpPr>
            <a:spLocks noGrp="1"/>
          </p:cNvSpPr>
          <p:nvPr>
            <p:ph type="title"/>
          </p:nvPr>
        </p:nvSpPr>
        <p:spPr>
          <a:xfrm>
            <a:off x="804672" y="1412489"/>
            <a:ext cx="2871095" cy="2156621"/>
          </a:xfrm>
        </p:spPr>
        <p:txBody>
          <a:bodyPr vert="horz" lIns="91440" tIns="45720" rIns="91440" bIns="45720" rtlCol="0" anchor="t">
            <a:normAutofit/>
          </a:bodyPr>
          <a:lstStyle/>
          <a:p>
            <a:r>
              <a:rPr lang="en-US" sz="3600" kern="1200">
                <a:solidFill>
                  <a:srgbClr val="FFFFFF"/>
                </a:solidFill>
                <a:latin typeface="+mj-lt"/>
                <a:ea typeface="+mj-ea"/>
                <a:cs typeface="+mj-cs"/>
              </a:rPr>
              <a:t>Ⅳ. ΜΕΤΑ ΑΠΟ ΤΗΝ </a:t>
            </a:r>
            <a:r>
              <a:rPr lang="en-US" sz="3600" i="1" kern="1200">
                <a:solidFill>
                  <a:srgbClr val="FFFFFF"/>
                </a:solidFill>
                <a:latin typeface="+mj-lt"/>
                <a:ea typeface="+mj-ea"/>
                <a:cs typeface="+mj-cs"/>
              </a:rPr>
              <a:t>ΥΨΙΚΑΜΙΝΟ</a:t>
            </a:r>
            <a:endParaRPr lang="en-US" sz="3600" kern="1200">
              <a:solidFill>
                <a:srgbClr val="FFFFFF"/>
              </a:solidFill>
              <a:latin typeface="+mj-lt"/>
              <a:ea typeface="+mj-ea"/>
              <a:cs typeface="+mj-cs"/>
            </a:endParaRPr>
          </a:p>
        </p:txBody>
      </p:sp>
      <p:sp>
        <p:nvSpPr>
          <p:cNvPr id="3" name="Θέση περιεχομένου 2">
            <a:extLst>
              <a:ext uri="{FF2B5EF4-FFF2-40B4-BE49-F238E27FC236}">
                <a16:creationId xmlns:a16="http://schemas.microsoft.com/office/drawing/2014/main" xmlns="" id="{47AC13B8-4805-4D3C-86D3-0339D32D8412}"/>
              </a:ext>
            </a:extLst>
          </p:cNvPr>
          <p:cNvSpPr>
            <a:spLocks noGrp="1"/>
          </p:cNvSpPr>
          <p:nvPr>
            <p:ph idx="1"/>
          </p:nvPr>
        </p:nvSpPr>
        <p:spPr>
          <a:xfrm>
            <a:off x="4329810" y="126609"/>
            <a:ext cx="7862190" cy="5199558"/>
          </a:xfrm>
        </p:spPr>
        <p:txBody>
          <a:bodyPr vert="horz" lIns="91440" tIns="45720" rIns="91440" bIns="45720" rtlCol="0">
            <a:normAutofit/>
          </a:bodyPr>
          <a:lstStyle/>
          <a:p>
            <a:r>
              <a:rPr lang="en-US" sz="2300" dirty="0" err="1">
                <a:latin typeface="Times New Roman" panose="02020603050405020304" pitchFamily="18" charset="0"/>
                <a:cs typeface="Times New Roman" panose="02020603050405020304" pitchFamily="18" charset="0"/>
              </a:rPr>
              <a:t>Μετά</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την</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έκδοση</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της</a:t>
            </a:r>
            <a:r>
              <a:rPr lang="en-US" sz="2300"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Υψικ</a:t>
            </a:r>
            <a:r>
              <a:rPr lang="en-US" sz="2300" i="1" dirty="0">
                <a:latin typeface="Times New Roman" panose="02020603050405020304" pitchFamily="18" charset="0"/>
                <a:cs typeface="Times New Roman" panose="02020603050405020304" pitchFamily="18" charset="0"/>
              </a:rPr>
              <a:t>αμίνου </a:t>
            </a:r>
            <a:r>
              <a:rPr lang="en-US" sz="2300" dirty="0">
                <a:latin typeface="Times New Roman" panose="02020603050405020304" pitchFamily="18" charset="0"/>
                <a:cs typeface="Times New Roman" panose="02020603050405020304" pitchFamily="18" charset="0"/>
              </a:rPr>
              <a:t>και μετά την δράση του Ελύτη, η κριτική στρέφει το ενδιαφέρον της με ζήλο προς το κίνημα. </a:t>
            </a:r>
            <a:r>
              <a:rPr lang="en-US" sz="2300" dirty="0" err="1">
                <a:latin typeface="Times New Roman" panose="02020603050405020304" pitchFamily="18" charset="0"/>
                <a:cs typeface="Times New Roman" panose="02020603050405020304" pitchFamily="18" charset="0"/>
              </a:rPr>
              <a:t>Εκδηλώσεις</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ενδι</a:t>
            </a:r>
            <a:r>
              <a:rPr lang="en-US" sz="2300" dirty="0">
                <a:latin typeface="Times New Roman" panose="02020603050405020304" pitchFamily="18" charset="0"/>
                <a:cs typeface="Times New Roman" panose="02020603050405020304" pitchFamily="18" charset="0"/>
              </a:rPr>
              <a:t>αφέροντος:</a:t>
            </a:r>
          </a:p>
          <a:p>
            <a:pPr marL="971550" lvl="1"/>
            <a:r>
              <a:rPr lang="en-US" sz="2200" dirty="0">
                <a:latin typeface="Times New Roman" panose="02020603050405020304" pitchFamily="18" charset="0"/>
                <a:cs typeface="Times New Roman" panose="02020603050405020304" pitchFamily="18" charset="0"/>
              </a:rPr>
              <a:t>η </a:t>
            </a:r>
            <a:r>
              <a:rPr lang="en-US" sz="2200" dirty="0" err="1">
                <a:latin typeface="Times New Roman" panose="02020603050405020304" pitchFamily="18" charset="0"/>
                <a:cs typeface="Times New Roman" panose="02020603050405020304" pitchFamily="18" charset="0"/>
              </a:rPr>
              <a:t>ίδρυση</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του</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Φιλολογικού</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Συρρε</a:t>
            </a:r>
            <a:r>
              <a:rPr lang="en-US" sz="2200" dirty="0">
                <a:latin typeface="Times New Roman" panose="02020603050405020304" pitchFamily="18" charset="0"/>
                <a:cs typeface="Times New Roman" panose="02020603050405020304" pitchFamily="18" charset="0"/>
              </a:rPr>
              <a:t>αλιστικού Ομίλου Αθηνών»</a:t>
            </a:r>
          </a:p>
          <a:p>
            <a:pPr marL="971550" lvl="1"/>
            <a:r>
              <a:rPr lang="en-US" sz="2200" dirty="0">
                <a:latin typeface="Times New Roman" panose="02020603050405020304" pitchFamily="18" charset="0"/>
                <a:cs typeface="Times New Roman" panose="02020603050405020304" pitchFamily="18" charset="0"/>
              </a:rPr>
              <a:t> η επ</a:t>
            </a:r>
            <a:r>
              <a:rPr lang="en-US" sz="2200" dirty="0" err="1">
                <a:latin typeface="Times New Roman" panose="02020603050405020304" pitchFamily="18" charset="0"/>
                <a:cs typeface="Times New Roman" panose="02020603050405020304" pitchFamily="18" charset="0"/>
              </a:rPr>
              <a:t>ιδίωξη</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έκδοσης</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λογοτεχνικού</a:t>
            </a:r>
            <a:r>
              <a:rPr lang="en-US" sz="2200" dirty="0">
                <a:latin typeface="Times New Roman" panose="02020603050405020304" pitchFamily="18" charset="0"/>
                <a:cs typeface="Times New Roman" panose="02020603050405020304" pitchFamily="18" charset="0"/>
              </a:rPr>
              <a:t> π</a:t>
            </a:r>
            <a:r>
              <a:rPr lang="en-US" sz="2200" dirty="0" err="1">
                <a:latin typeface="Times New Roman" panose="02020603050405020304" pitchFamily="18" charset="0"/>
                <a:cs typeface="Times New Roman" panose="02020603050405020304" pitchFamily="18" charset="0"/>
              </a:rPr>
              <a:t>εριοδικού</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με</a:t>
            </a:r>
            <a:r>
              <a:rPr lang="en-US" sz="2200" dirty="0">
                <a:latin typeface="Times New Roman" panose="02020603050405020304" pitchFamily="18" charset="0"/>
                <a:cs typeface="Times New Roman" panose="02020603050405020304" pitchFamily="18" charset="0"/>
              </a:rPr>
              <a:t> π</a:t>
            </a:r>
            <a:r>
              <a:rPr lang="en-US" sz="2200" dirty="0" err="1">
                <a:latin typeface="Times New Roman" panose="02020603050405020304" pitchFamily="18" charset="0"/>
                <a:cs typeface="Times New Roman" panose="02020603050405020304" pitchFamily="18" charset="0"/>
              </a:rPr>
              <a:t>ροσ</a:t>
            </a:r>
            <a:r>
              <a:rPr lang="en-US" sz="2200" dirty="0">
                <a:latin typeface="Times New Roman" panose="02020603050405020304" pitchFamily="18" charset="0"/>
                <a:cs typeface="Times New Roman" panose="02020603050405020304" pitchFamily="18" charset="0"/>
              </a:rPr>
              <a:t>ανατολισμό υπερρεαλιστικό και </a:t>
            </a:r>
          </a:p>
          <a:p>
            <a:pPr marL="971550" lvl="1"/>
            <a:r>
              <a:rPr lang="en-US" sz="2200" dirty="0">
                <a:latin typeface="Times New Roman" panose="02020603050405020304" pitchFamily="18" charset="0"/>
                <a:cs typeface="Times New Roman" panose="02020603050405020304" pitchFamily="18" charset="0"/>
              </a:rPr>
              <a:t>η </a:t>
            </a:r>
            <a:r>
              <a:rPr lang="en-US" sz="2200" dirty="0" err="1">
                <a:latin typeface="Times New Roman" panose="02020603050405020304" pitchFamily="18" charset="0"/>
                <a:cs typeface="Times New Roman" panose="02020603050405020304" pitchFamily="18" charset="0"/>
              </a:rPr>
              <a:t>έκδοση</a:t>
            </a:r>
            <a:r>
              <a:rPr lang="en-US" sz="2200" dirty="0">
                <a:latin typeface="Times New Roman" panose="02020603050405020304" pitchFamily="18" charset="0"/>
                <a:cs typeface="Times New Roman" panose="02020603050405020304" pitchFamily="18" charset="0"/>
              </a:rPr>
              <a:t> βιβ</a:t>
            </a:r>
            <a:r>
              <a:rPr lang="en-US" sz="2200" dirty="0" err="1">
                <a:latin typeface="Times New Roman" panose="02020603050405020304" pitchFamily="18" charset="0"/>
                <a:cs typeface="Times New Roman" panose="02020603050405020304" pitchFamily="18" charset="0"/>
              </a:rPr>
              <a:t>λίων</a:t>
            </a:r>
            <a:r>
              <a:rPr lang="en-US" sz="2200" dirty="0">
                <a:latin typeface="Times New Roman" panose="02020603050405020304" pitchFamily="18" charset="0"/>
                <a:cs typeface="Times New Roman" panose="02020603050405020304" pitchFamily="18" charset="0"/>
              </a:rPr>
              <a:t> και π</a:t>
            </a:r>
            <a:r>
              <a:rPr lang="en-US" sz="2200" dirty="0" err="1">
                <a:latin typeface="Times New Roman" panose="02020603050405020304" pitchFamily="18" charset="0"/>
                <a:cs typeface="Times New Roman" panose="02020603050405020304" pitchFamily="18" charset="0"/>
              </a:rPr>
              <a:t>άλι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με</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συρρε</a:t>
            </a:r>
            <a:r>
              <a:rPr lang="en-US" sz="2200" dirty="0">
                <a:latin typeface="Times New Roman" panose="02020603050405020304" pitchFamily="18" charset="0"/>
                <a:cs typeface="Times New Roman" panose="02020603050405020304" pitchFamily="18" charset="0"/>
              </a:rPr>
              <a:t>αλιστικό» προσανατολισμό. </a:t>
            </a:r>
          </a:p>
        </p:txBody>
      </p:sp>
      <p:sp>
        <p:nvSpPr>
          <p:cNvPr id="4" name="TextBox 3">
            <a:extLst>
              <a:ext uri="{FF2B5EF4-FFF2-40B4-BE49-F238E27FC236}">
                <a16:creationId xmlns:a16="http://schemas.microsoft.com/office/drawing/2014/main" xmlns="" id="{88A1E15E-28E9-42AB-A6E8-62BA149C3C35}"/>
              </a:ext>
            </a:extLst>
          </p:cNvPr>
          <p:cNvSpPr txBox="1"/>
          <p:nvPr/>
        </p:nvSpPr>
        <p:spPr>
          <a:xfrm>
            <a:off x="4329235" y="3270854"/>
            <a:ext cx="7261077" cy="4363844"/>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Από </a:t>
            </a:r>
            <a:r>
              <a:rPr lang="en-US" sz="2300" dirty="0" err="1">
                <a:latin typeface="Times New Roman" panose="02020603050405020304" pitchFamily="18" charset="0"/>
                <a:cs typeface="Times New Roman" panose="02020603050405020304" pitchFamily="18" charset="0"/>
              </a:rPr>
              <a:t>τους</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κριτικούς</a:t>
            </a:r>
            <a:r>
              <a:rPr lang="en-US" sz="2300" dirty="0">
                <a:latin typeface="Times New Roman" panose="02020603050405020304" pitchFamily="18" charset="0"/>
                <a:cs typeface="Times New Roman" panose="02020603050405020304" pitchFamily="18" charset="0"/>
              </a:rPr>
              <a:t>, ο </a:t>
            </a:r>
            <a:r>
              <a:rPr lang="en-US" sz="2300" dirty="0" err="1">
                <a:latin typeface="Times New Roman" panose="02020603050405020304" pitchFamily="18" charset="0"/>
                <a:cs typeface="Times New Roman" panose="02020603050405020304" pitchFamily="18" charset="0"/>
              </a:rPr>
              <a:t>Αιμ</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Χουρμούζιος</a:t>
            </a:r>
            <a:r>
              <a:rPr lang="en-US" sz="2300" dirty="0">
                <a:latin typeface="Times New Roman" panose="02020603050405020304" pitchFamily="18" charset="0"/>
                <a:cs typeface="Times New Roman" panose="02020603050405020304" pitchFamily="18" charset="0"/>
              </a:rPr>
              <a:t> κα</a:t>
            </a:r>
            <a:r>
              <a:rPr lang="en-US" sz="2300" dirty="0" err="1">
                <a:latin typeface="Times New Roman" panose="02020603050405020304" pitchFamily="18" charset="0"/>
                <a:cs typeface="Times New Roman" panose="02020603050405020304" pitchFamily="18" charset="0"/>
              </a:rPr>
              <a:t>τά</a:t>
            </a:r>
            <a:r>
              <a:rPr lang="en-US" sz="2300" dirty="0">
                <a:latin typeface="Times New Roman" panose="02020603050405020304" pitchFamily="18" charset="0"/>
                <a:cs typeface="Times New Roman" panose="02020603050405020304" pitchFamily="18" charset="0"/>
              </a:rPr>
              <a:t> β</a:t>
            </a:r>
            <a:r>
              <a:rPr lang="en-US" sz="2300" dirty="0" err="1">
                <a:latin typeface="Times New Roman" panose="02020603050405020304" pitchFamily="18" charset="0"/>
                <a:cs typeface="Times New Roman" panose="02020603050405020304" pitchFamily="18" charset="0"/>
              </a:rPr>
              <a:t>άση</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στάθηκε</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ενάντιος</a:t>
            </a:r>
            <a:r>
              <a:rPr lang="en-US" sz="2300" dirty="0">
                <a:latin typeface="Times New Roman" panose="02020603050405020304" pitchFamily="18" charset="0"/>
                <a:cs typeface="Times New Roman" panose="02020603050405020304" pitchFamily="18" charset="0"/>
              </a:rPr>
              <a:t>.</a:t>
            </a:r>
          </a:p>
          <a:p>
            <a:pPr indent="-228600">
              <a:lnSpc>
                <a:spcPct val="90000"/>
              </a:lnSpc>
              <a:spcAft>
                <a:spcPts val="600"/>
              </a:spcAft>
              <a:buFont typeface="Arial" panose="020B0604020202020204" pitchFamily="34" charset="0"/>
              <a:buChar char="•"/>
            </a:pPr>
            <a:endParaRPr lang="en-US" sz="2300" dirty="0">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Από </a:t>
            </a:r>
            <a:r>
              <a:rPr lang="en-US" sz="2300" dirty="0" err="1">
                <a:latin typeface="Times New Roman" panose="02020603050405020304" pitchFamily="18" charset="0"/>
                <a:cs typeface="Times New Roman" panose="02020603050405020304" pitchFamily="18" charset="0"/>
              </a:rPr>
              <a:t>τις</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συζητήσεις</a:t>
            </a:r>
            <a:r>
              <a:rPr lang="en-US" sz="2300" dirty="0">
                <a:latin typeface="Times New Roman" panose="02020603050405020304" pitchFamily="18" charset="0"/>
                <a:cs typeface="Times New Roman" panose="02020603050405020304" pitchFamily="18" charset="0"/>
              </a:rPr>
              <a:t> α</a:t>
            </a:r>
            <a:r>
              <a:rPr lang="en-US" sz="2300" dirty="0" err="1">
                <a:latin typeface="Times New Roman" panose="02020603050405020304" pitchFamily="18" charset="0"/>
                <a:cs typeface="Times New Roman" panose="02020603050405020304" pitchFamily="18" charset="0"/>
              </a:rPr>
              <a:t>υτές</a:t>
            </a:r>
            <a:r>
              <a:rPr lang="en-US" sz="2300" dirty="0">
                <a:latin typeface="Times New Roman" panose="02020603050405020304" pitchFamily="18" charset="0"/>
                <a:cs typeface="Times New Roman" panose="02020603050405020304" pitchFamily="18" charset="0"/>
              </a:rPr>
              <a:t>, ανα</a:t>
            </a:r>
            <a:r>
              <a:rPr lang="en-US" sz="2300" dirty="0" err="1">
                <a:latin typeface="Times New Roman" panose="02020603050405020304" pitchFamily="18" charset="0"/>
                <a:cs typeface="Times New Roman" panose="02020603050405020304" pitchFamily="18" charset="0"/>
              </a:rPr>
              <a:t>δύετ</a:t>
            </a:r>
            <a:r>
              <a:rPr lang="en-US" sz="2300" dirty="0">
                <a:latin typeface="Times New Roman" panose="02020603050405020304" pitchFamily="18" charset="0"/>
                <a:cs typeface="Times New Roman" panose="02020603050405020304" pitchFamily="18" charset="0"/>
              </a:rPr>
              <a:t>αι ο Νίκος Καλαμάρης ο οποίος αποσαφηνίζει </a:t>
            </a:r>
            <a:r>
              <a:rPr lang="en-US" sz="2100" dirty="0">
                <a:latin typeface="Times New Roman" panose="02020603050405020304" pitchFamily="18" charset="0"/>
                <a:cs typeface="Times New Roman" panose="02020603050405020304" pitchFamily="18" charset="0"/>
              </a:rPr>
              <a:t>«μια σειρά παρεξηγήσεων σχετικών με την εμφάνιση του υπερρεαλισμού στην Ελλάδα». </a:t>
            </a:r>
            <a:r>
              <a:rPr lang="en-US" sz="2300" dirty="0">
                <a:latin typeface="Times New Roman" panose="02020603050405020304" pitchFamily="18" charset="0"/>
                <a:cs typeface="Times New Roman" panose="02020603050405020304" pitchFamily="18" charset="0"/>
              </a:rPr>
              <a:t>Ο Καλα</a:t>
            </a:r>
            <a:r>
              <a:rPr lang="en-US" sz="2300" dirty="0" err="1">
                <a:latin typeface="Times New Roman" panose="02020603050405020304" pitchFamily="18" charset="0"/>
                <a:cs typeface="Times New Roman" panose="02020603050405020304" pitchFamily="18" charset="0"/>
              </a:rPr>
              <a:t>μάρης</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στην</a:t>
            </a:r>
            <a:r>
              <a:rPr lang="en-US" sz="2300" dirty="0">
                <a:latin typeface="Times New Roman" panose="02020603050405020304" pitchFamily="18" charset="0"/>
                <a:cs typeface="Times New Roman" panose="02020603050405020304" pitchFamily="18" charset="0"/>
              </a:rPr>
              <a:t> επ</a:t>
            </a:r>
            <a:r>
              <a:rPr lang="en-US" sz="2300" dirty="0" err="1">
                <a:latin typeface="Times New Roman" panose="02020603050405020304" pitchFamily="18" charset="0"/>
                <a:cs typeface="Times New Roman" panose="02020603050405020304" pitchFamily="18" charset="0"/>
              </a:rPr>
              <a:t>ιστολή</a:t>
            </a:r>
            <a:r>
              <a:rPr lang="en-US" sz="2300" dirty="0">
                <a:latin typeface="Times New Roman" panose="02020603050405020304" pitchFamily="18" charset="0"/>
                <a:cs typeface="Times New Roman" panose="02020603050405020304" pitchFamily="18" charset="0"/>
              </a:rPr>
              <a:t> π</a:t>
            </a:r>
            <a:r>
              <a:rPr lang="en-US" sz="2300" dirty="0" err="1">
                <a:latin typeface="Times New Roman" panose="02020603050405020304" pitchFamily="18" charset="0"/>
                <a:cs typeface="Times New Roman" panose="02020603050405020304" pitchFamily="18" charset="0"/>
              </a:rPr>
              <a:t>ρος</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τον</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φίλο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του</a:t>
            </a:r>
            <a:r>
              <a:rPr lang="en-US" sz="2300" dirty="0">
                <a:latin typeface="Times New Roman" panose="02020603050405020304" pitchFamily="18" charset="0"/>
                <a:cs typeface="Times New Roman" panose="02020603050405020304" pitchFamily="18" charset="0"/>
              </a:rPr>
              <a:t> κ. </a:t>
            </a:r>
            <a:r>
              <a:rPr lang="en-US" sz="2300" dirty="0" err="1">
                <a:latin typeface="Times New Roman" panose="02020603050405020304" pitchFamily="18" charset="0"/>
                <a:cs typeface="Times New Roman" panose="02020603050405020304" pitchFamily="18" charset="0"/>
              </a:rPr>
              <a:t>Ρητορίδη</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εξηγεί</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γι</a:t>
            </a:r>
            <a:r>
              <a:rPr lang="en-US" sz="2300" dirty="0">
                <a:latin typeface="Times New Roman" panose="02020603050405020304" pitchFamily="18" charset="0"/>
                <a:cs typeface="Times New Roman" panose="02020603050405020304" pitchFamily="18" charset="0"/>
              </a:rPr>
              <a:t>ατί στην Ελλάδα πρέπει να χρησιμοποιείται η λέξη υπερρεαλισμός και όχι σουρρεαλισμός.</a:t>
            </a:r>
          </a:p>
          <a:p>
            <a:pPr marL="285750" indent="-228600">
              <a:lnSpc>
                <a:spcPct val="90000"/>
              </a:lnSpc>
              <a:spcAft>
                <a:spcPts val="600"/>
              </a:spcAft>
              <a:buFont typeface="Arial" panose="020B0604020202020204" pitchFamily="34" charset="0"/>
              <a:buChar char="•"/>
            </a:pPr>
            <a:endParaRPr lang="en-US" sz="1600" dirty="0"/>
          </a:p>
        </p:txBody>
      </p:sp>
    </p:spTree>
    <p:extLst>
      <p:ext uri="{BB962C8B-B14F-4D97-AF65-F5344CB8AC3E}">
        <p14:creationId xmlns:p14="http://schemas.microsoft.com/office/powerpoint/2010/main" val="632196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AB5FF477-45BF-400F-B4FB-11F085B7B0FF}"/>
              </a:ext>
            </a:extLst>
          </p:cNvPr>
          <p:cNvSpPr>
            <a:spLocks noGrp="1"/>
          </p:cNvSpPr>
          <p:nvPr>
            <p:ph type="title"/>
          </p:nvPr>
        </p:nvSpPr>
        <p:spPr>
          <a:xfrm>
            <a:off x="838200" y="631825"/>
            <a:ext cx="10515600" cy="1325563"/>
          </a:xfrm>
        </p:spPr>
        <p:txBody>
          <a:bodyPr>
            <a:normAutofit/>
          </a:bodyPr>
          <a:lstStyle/>
          <a:p>
            <a:r>
              <a:rPr lang="el-GR" sz="3600" dirty="0">
                <a:latin typeface="Times New Roman" panose="02020603050405020304" pitchFamily="18" charset="0"/>
                <a:cs typeface="Times New Roman" panose="02020603050405020304" pitchFamily="18" charset="0"/>
              </a:rPr>
              <a:t>Ⅴ. ΣΤΡΑΤΗΓΕ, ΤΙ ΖΗΤΟΥΣΕΣ ΣΤΗ ΛΑΡΙΣΑ…</a:t>
            </a:r>
            <a:r>
              <a:rPr lang="el-GR" sz="4100" dirty="0">
                <a:latin typeface="Times New Roman" panose="02020603050405020304" pitchFamily="18" charset="0"/>
                <a:cs typeface="Times New Roman" panose="02020603050405020304" pitchFamily="18" charset="0"/>
              </a:rPr>
              <a:t/>
            </a:r>
            <a:br>
              <a:rPr lang="el-GR" sz="4100" dirty="0">
                <a:latin typeface="Times New Roman" panose="02020603050405020304" pitchFamily="18" charset="0"/>
                <a:cs typeface="Times New Roman" panose="02020603050405020304" pitchFamily="18" charset="0"/>
              </a:rPr>
            </a:br>
            <a:endParaRPr lang="el-GR" sz="41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xmlns="" id="{1F4ADE95-9811-4585-B4A0-7DED93AF9E9A}"/>
              </a:ext>
            </a:extLst>
          </p:cNvPr>
          <p:cNvSpPr>
            <a:spLocks noGrp="1"/>
          </p:cNvSpPr>
          <p:nvPr>
            <p:ph idx="1"/>
          </p:nvPr>
        </p:nvSpPr>
        <p:spPr>
          <a:xfrm>
            <a:off x="838200" y="1361049"/>
            <a:ext cx="10515600" cy="5176911"/>
          </a:xfrm>
        </p:spPr>
        <p:txBody>
          <a:bodyPr>
            <a:normAutofit/>
          </a:bodyPr>
          <a:lstStyle/>
          <a:p>
            <a:r>
              <a:rPr lang="el-GR" sz="2300" dirty="0">
                <a:latin typeface="Times New Roman" panose="02020603050405020304" pitchFamily="18" charset="0"/>
                <a:cs typeface="Times New Roman" panose="02020603050405020304" pitchFamily="18" charset="0"/>
              </a:rPr>
              <a:t>Τον Μάρτιο του 1938 εμφανίζονται στο περιοδικό </a:t>
            </a:r>
            <a:r>
              <a:rPr lang="el-GR" sz="2300" i="1" dirty="0">
                <a:latin typeface="Times New Roman" panose="02020603050405020304" pitchFamily="18" charset="0"/>
                <a:cs typeface="Times New Roman" panose="02020603050405020304" pitchFamily="18" charset="0"/>
              </a:rPr>
              <a:t>Κύκλος</a:t>
            </a:r>
            <a:r>
              <a:rPr lang="el-GR" sz="2300" dirty="0">
                <a:latin typeface="Times New Roman" panose="02020603050405020304" pitchFamily="18" charset="0"/>
                <a:cs typeface="Times New Roman" panose="02020603050405020304" pitchFamily="18" charset="0"/>
              </a:rPr>
              <a:t> τα πρώτα ποιήματα του Νίκου Εγγονόπουλου.</a:t>
            </a:r>
          </a:p>
          <a:p>
            <a:r>
              <a:rPr lang="el-GR" sz="2300" dirty="0">
                <a:latin typeface="Times New Roman" panose="02020603050405020304" pitchFamily="18" charset="0"/>
                <a:cs typeface="Times New Roman" panose="02020603050405020304" pitchFamily="18" charset="0"/>
              </a:rPr>
              <a:t> Τον Ιούνιο του 1938, εκδόθηκε η πρώτη ποιητική συλλογή του με τίτλο </a:t>
            </a:r>
            <a:r>
              <a:rPr lang="el-GR" sz="2300" i="1" dirty="0">
                <a:latin typeface="Times New Roman" panose="02020603050405020304" pitchFamily="18" charset="0"/>
                <a:cs typeface="Times New Roman" panose="02020603050405020304" pitchFamily="18" charset="0"/>
              </a:rPr>
              <a:t>Μην ομιλείτε εις τον </a:t>
            </a:r>
            <a:r>
              <a:rPr lang="el-GR" sz="2300" i="1" dirty="0" err="1">
                <a:latin typeface="Times New Roman" panose="02020603050405020304" pitchFamily="18" charset="0"/>
                <a:cs typeface="Times New Roman" panose="02020603050405020304" pitchFamily="18" charset="0"/>
              </a:rPr>
              <a:t>οδηγόν</a:t>
            </a:r>
            <a:r>
              <a:rPr lang="el-GR" sz="2300" i="1" dirty="0">
                <a:latin typeface="Times New Roman" panose="02020603050405020304" pitchFamily="18" charset="0"/>
                <a:cs typeface="Times New Roman" panose="02020603050405020304" pitchFamily="18" charset="0"/>
              </a:rPr>
              <a:t>.</a:t>
            </a:r>
            <a:r>
              <a:rPr lang="el-GR" sz="2300" dirty="0">
                <a:latin typeface="Times New Roman" panose="02020603050405020304" pitchFamily="18" charset="0"/>
                <a:cs typeface="Times New Roman" panose="02020603050405020304" pitchFamily="18" charset="0"/>
              </a:rPr>
              <a:t> </a:t>
            </a:r>
          </a:p>
          <a:p>
            <a:r>
              <a:rPr lang="el-GR" sz="2300" dirty="0">
                <a:latin typeface="Times New Roman" panose="02020603050405020304" pitchFamily="18" charset="0"/>
                <a:cs typeface="Times New Roman" panose="02020603050405020304" pitchFamily="18" charset="0"/>
              </a:rPr>
              <a:t>Ως προς την πρόσληψή της: α) η επίσημη κριτική, η οποία αρχικά αδιαφόρησε και β) η ανεπίσημη η οποία χλεύασε απίστευτα το εγχείρημα:</a:t>
            </a:r>
          </a:p>
          <a:p>
            <a:pPr marL="0" indent="0">
              <a:buNone/>
            </a:pPr>
            <a:r>
              <a:rPr lang="el-GR" sz="2100" dirty="0">
                <a:latin typeface="Times New Roman" panose="02020603050405020304" pitchFamily="18" charset="0"/>
                <a:cs typeface="Times New Roman" panose="02020603050405020304" pitchFamily="18" charset="0"/>
              </a:rPr>
              <a:t>«Ο οδηγός ξέρει να κάνει καλά τη δουλειά του. Στο βάραθρο μάς ρίχνει η </a:t>
            </a:r>
            <a:r>
              <a:rPr lang="el-GR" sz="2100" dirty="0" err="1">
                <a:latin typeface="Times New Roman" panose="02020603050405020304" pitchFamily="18" charset="0"/>
                <a:cs typeface="Times New Roman" panose="02020603050405020304" pitchFamily="18" charset="0"/>
              </a:rPr>
              <a:t>ποίησις</a:t>
            </a:r>
            <a:r>
              <a:rPr lang="el-GR" sz="2100" dirty="0">
                <a:latin typeface="Times New Roman" panose="02020603050405020304" pitchFamily="18" charset="0"/>
                <a:cs typeface="Times New Roman" panose="02020603050405020304" pitchFamily="18" charset="0"/>
              </a:rPr>
              <a:t> του κ. Εγγονοπούλου, χωρίς να σώζεται με αυτό και ο ποιητής της σχολής του υπερρεαλισμού. […] το κίνημα αυτό, έτσι όπως το παρουσιάζει ο κ. Εγγονόπουλος, </a:t>
            </a:r>
            <a:r>
              <a:rPr lang="el-GR" sz="2100" dirty="0" err="1">
                <a:latin typeface="Times New Roman" panose="02020603050405020304" pitchFamily="18" charset="0"/>
                <a:cs typeface="Times New Roman" panose="02020603050405020304" pitchFamily="18" charset="0"/>
              </a:rPr>
              <a:t>είνε</a:t>
            </a:r>
            <a:r>
              <a:rPr lang="el-GR" sz="2100" dirty="0">
                <a:latin typeface="Times New Roman" panose="02020603050405020304" pitchFamily="18" charset="0"/>
                <a:cs typeface="Times New Roman" panose="02020603050405020304" pitchFamily="18" charset="0"/>
              </a:rPr>
              <a:t>, το </a:t>
            </a:r>
            <a:r>
              <a:rPr lang="el-GR" sz="2100" dirty="0" err="1">
                <a:latin typeface="Times New Roman" panose="02020603050405020304" pitchFamily="18" charset="0"/>
                <a:cs typeface="Times New Roman" panose="02020603050405020304" pitchFamily="18" charset="0"/>
              </a:rPr>
              <a:t>λιγώτερο</a:t>
            </a:r>
            <a:r>
              <a:rPr lang="el-GR" sz="2100" dirty="0">
                <a:latin typeface="Times New Roman" panose="02020603050405020304" pitchFamily="18" charset="0"/>
                <a:cs typeface="Times New Roman" panose="02020603050405020304" pitchFamily="18" charset="0"/>
              </a:rPr>
              <a:t>, για δέσιμο. </a:t>
            </a:r>
            <a:r>
              <a:rPr lang="el-GR" sz="2100" dirty="0" err="1">
                <a:latin typeface="Times New Roman" panose="02020603050405020304" pitchFamily="18" charset="0"/>
                <a:cs typeface="Times New Roman" panose="02020603050405020304" pitchFamily="18" charset="0"/>
              </a:rPr>
              <a:t>Είνε</a:t>
            </a:r>
            <a:r>
              <a:rPr lang="el-GR" sz="2100" dirty="0">
                <a:latin typeface="Times New Roman" panose="02020603050405020304" pitchFamily="18" charset="0"/>
                <a:cs typeface="Times New Roman" panose="02020603050405020304" pitchFamily="18" charset="0"/>
              </a:rPr>
              <a:t> κάτι μεταξύ επιδημίας και </a:t>
            </a:r>
            <a:r>
              <a:rPr lang="el-GR" sz="2100" dirty="0" err="1">
                <a:latin typeface="Times New Roman" panose="02020603050405020304" pitchFamily="18" charset="0"/>
                <a:cs typeface="Times New Roman" panose="02020603050405020304" pitchFamily="18" charset="0"/>
              </a:rPr>
              <a:t>υπερπαραλογισμού</a:t>
            </a:r>
            <a:r>
              <a:rPr lang="el-GR" sz="2100" dirty="0">
                <a:latin typeface="Times New Roman" panose="02020603050405020304" pitchFamily="18" charset="0"/>
                <a:cs typeface="Times New Roman" panose="02020603050405020304" pitchFamily="18" charset="0"/>
              </a:rPr>
              <a:t>.» (ΜΙΧ. ΡΟΔΑΣ, </a:t>
            </a:r>
            <a:r>
              <a:rPr lang="el-GR" sz="2100" i="1" dirty="0" err="1">
                <a:latin typeface="Times New Roman" panose="02020603050405020304" pitchFamily="18" charset="0"/>
                <a:cs typeface="Times New Roman" panose="02020603050405020304" pitchFamily="18" charset="0"/>
              </a:rPr>
              <a:t>Ελεύθερον</a:t>
            </a:r>
            <a:r>
              <a:rPr lang="el-GR" sz="2100" i="1" dirty="0">
                <a:latin typeface="Times New Roman" panose="02020603050405020304" pitchFamily="18" charset="0"/>
                <a:cs typeface="Times New Roman" panose="02020603050405020304" pitchFamily="18" charset="0"/>
              </a:rPr>
              <a:t> Βήμα</a:t>
            </a:r>
            <a:r>
              <a:rPr lang="el-GR" sz="2100" dirty="0">
                <a:latin typeface="Times New Roman" panose="02020603050405020304" pitchFamily="18" charset="0"/>
                <a:cs typeface="Times New Roman" panose="02020603050405020304" pitchFamily="18" charset="0"/>
              </a:rPr>
              <a:t>, 14/10/1938)</a:t>
            </a:r>
          </a:p>
          <a:p>
            <a:pPr marL="0" indent="0">
              <a:buNone/>
            </a:pPr>
            <a:r>
              <a:rPr lang="el-GR" sz="2300" dirty="0">
                <a:latin typeface="Times New Roman" panose="02020603050405020304" pitchFamily="18" charset="0"/>
                <a:cs typeface="Times New Roman" panose="02020603050405020304" pitchFamily="18" charset="0"/>
              </a:rPr>
              <a:t>      Το όνομα του ποιητή διασύρθηκε στις σελίδες των ευθυμογράφων και το έργο του υπονομεύτηκε σχεδόν όσο κανένα άλλο. Οι καρικατούρες και οι παρωδίες ήταν συνηθισμένες αντιδράσεις.</a:t>
            </a:r>
          </a:p>
        </p:txBody>
      </p:sp>
      <p:sp>
        <p:nvSpPr>
          <p:cNvPr id="7" name="Βέλος: Δεξιό 6">
            <a:extLst>
              <a:ext uri="{FF2B5EF4-FFF2-40B4-BE49-F238E27FC236}">
                <a16:creationId xmlns:a16="http://schemas.microsoft.com/office/drawing/2014/main" xmlns="" id="{36DFD20F-DE23-4E96-B936-4FFD895DBEDC}"/>
              </a:ext>
            </a:extLst>
          </p:cNvPr>
          <p:cNvSpPr/>
          <p:nvPr/>
        </p:nvSpPr>
        <p:spPr>
          <a:xfrm>
            <a:off x="911240" y="5004581"/>
            <a:ext cx="318052" cy="185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26687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Εικόνα 3">
            <a:extLst>
              <a:ext uri="{FF2B5EF4-FFF2-40B4-BE49-F238E27FC236}">
                <a16:creationId xmlns:a16="http://schemas.microsoft.com/office/drawing/2014/main" xmlns="" id="{354DA6BE-0312-4662-9F75-F6C213AD290F}"/>
              </a:ext>
            </a:extLst>
          </p:cNvPr>
          <p:cNvPicPr>
            <a:picLocks noChangeAspect="1"/>
          </p:cNvPicPr>
          <p:nvPr/>
        </p:nvPicPr>
        <p:blipFill>
          <a:blip r:embed="rId2"/>
          <a:stretch>
            <a:fillRect/>
          </a:stretch>
        </p:blipFill>
        <p:spPr>
          <a:xfrm>
            <a:off x="480060" y="1024579"/>
            <a:ext cx="3425957" cy="4808360"/>
          </a:xfrm>
          <a:prstGeom prst="rect">
            <a:avLst/>
          </a:prstGeom>
        </p:spPr>
      </p:pic>
      <p:sp>
        <p:nvSpPr>
          <p:cNvPr id="3" name="Θέση περιεχομένου 2">
            <a:extLst>
              <a:ext uri="{FF2B5EF4-FFF2-40B4-BE49-F238E27FC236}">
                <a16:creationId xmlns:a16="http://schemas.microsoft.com/office/drawing/2014/main" xmlns="" id="{8BCD5E87-88AE-4FB9-98BE-4D79E41EF500}"/>
              </a:ext>
            </a:extLst>
          </p:cNvPr>
          <p:cNvSpPr>
            <a:spLocks noGrp="1"/>
          </p:cNvSpPr>
          <p:nvPr>
            <p:ph idx="1"/>
          </p:nvPr>
        </p:nvSpPr>
        <p:spPr>
          <a:xfrm>
            <a:off x="4384553" y="1064420"/>
            <a:ext cx="7161017" cy="5152383"/>
          </a:xfrm>
        </p:spPr>
        <p:txBody>
          <a:bodyPr>
            <a:normAutofit/>
          </a:bodyPr>
          <a:lstStyle/>
          <a:p>
            <a:r>
              <a:rPr lang="el-GR" sz="2300" dirty="0">
                <a:latin typeface="Times New Roman" panose="02020603050405020304" pitchFamily="18" charset="0"/>
                <a:cs typeface="Times New Roman" panose="02020603050405020304" pitchFamily="18" charset="0"/>
              </a:rPr>
              <a:t>Το επόμενο έτος ο ποιητής εκδίδει και τη δεύτερη συλλογή του με τίτλο </a:t>
            </a:r>
            <a:r>
              <a:rPr lang="el-GR" sz="2300" i="1" dirty="0">
                <a:latin typeface="Times New Roman" panose="02020603050405020304" pitchFamily="18" charset="0"/>
                <a:cs typeface="Times New Roman" panose="02020603050405020304" pitchFamily="18" charset="0"/>
              </a:rPr>
              <a:t>Τα Κλειδοκύμβαλα της Σιωπής.</a:t>
            </a:r>
          </a:p>
          <a:p>
            <a:r>
              <a:rPr lang="el-GR" sz="2300" dirty="0">
                <a:latin typeface="Times New Roman" panose="02020603050405020304" pitchFamily="18" charset="0"/>
                <a:cs typeface="Times New Roman" panose="02020603050405020304" pitchFamily="18" charset="0"/>
              </a:rPr>
              <a:t>η επίσημη κριτική παίρνει θέση, επαναλαμβάνοντας τις βασικές θέσεις που είχαν προηγουμένως διατυπωθεί για τον υπερρεαλισμό. Όσον αφορά την ανεπίσημη, η λοιδορία και η χλεύη φτάνουν στην κορύφωσή τους.</a:t>
            </a:r>
          </a:p>
          <a:p>
            <a:r>
              <a:rPr lang="el-GR" sz="2300" dirty="0">
                <a:latin typeface="Times New Roman" panose="02020603050405020304" pitchFamily="18" charset="0"/>
                <a:cs typeface="Times New Roman" panose="02020603050405020304" pitchFamily="18" charset="0"/>
              </a:rPr>
              <a:t>Η πρόσληψη του έργου του Εγγονόπουλου και του ίδιου παρέμεινε αρνητική μέχρι τη δημοσίευση του έργου σταθμού του, του </a:t>
            </a:r>
            <a:r>
              <a:rPr lang="el-GR" sz="2300" i="1" dirty="0" err="1">
                <a:latin typeface="Times New Roman" panose="02020603050405020304" pitchFamily="18" charset="0"/>
                <a:cs typeface="Times New Roman" panose="02020603050405020304" pitchFamily="18" charset="0"/>
              </a:rPr>
              <a:t>Μπολιβάρ</a:t>
            </a:r>
            <a:r>
              <a:rPr lang="el-GR" sz="2300" dirty="0">
                <a:latin typeface="Times New Roman" panose="02020603050405020304" pitchFamily="18" charset="0"/>
                <a:cs typeface="Times New Roman" panose="02020603050405020304" pitchFamily="18" charset="0"/>
              </a:rPr>
              <a:t>.</a:t>
            </a:r>
          </a:p>
          <a:p>
            <a:endParaRPr lang="el-GR" sz="2300" dirty="0">
              <a:latin typeface="Times New Roman" panose="02020603050405020304" pitchFamily="18" charset="0"/>
              <a:cs typeface="Times New Roman" panose="02020603050405020304" pitchFamily="18" charset="0"/>
            </a:endParaRPr>
          </a:p>
          <a:p>
            <a:endParaRPr lang="el-GR" sz="2000" dirty="0"/>
          </a:p>
        </p:txBody>
      </p:sp>
    </p:spTree>
    <p:extLst>
      <p:ext uri="{BB962C8B-B14F-4D97-AF65-F5344CB8AC3E}">
        <p14:creationId xmlns:p14="http://schemas.microsoft.com/office/powerpoint/2010/main" val="194335414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1680</Words>
  <Application>Microsoft Office PowerPoint</Application>
  <PresentationFormat>Ευρεία οθόνη</PresentationFormat>
  <Paragraphs>70</Paragraphs>
  <Slides>14</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14</vt:i4>
      </vt:variant>
    </vt:vector>
  </HeadingPairs>
  <TitlesOfParts>
    <vt:vector size="20" baseType="lpstr">
      <vt:lpstr>Arial</vt:lpstr>
      <vt:lpstr>Calibri</vt:lpstr>
      <vt:lpstr>Calibri Light</vt:lpstr>
      <vt:lpstr>Times New Roman</vt:lpstr>
      <vt:lpstr>Wingdings</vt:lpstr>
      <vt:lpstr>Θέμα του Office</vt:lpstr>
      <vt:lpstr>ΤΟ ΣΟΥΡΡΕΑΛΙΣΤΙΚΟ ΣΚΑΝΔΑΛΟ</vt:lpstr>
      <vt:lpstr>Ⅰ. ΠΡΟΛΕΓΟΜΕΝΑ </vt:lpstr>
      <vt:lpstr>Ⅱ. ΣΤΟΝ ΚΑΥΣΩΝΑ ΤΗΣ ΥΨΙΚΑΜΙΝΟΥ </vt:lpstr>
      <vt:lpstr>Παρουσίαση του PowerPoint</vt:lpstr>
      <vt:lpstr>Παρουσίαση του PowerPoint</vt:lpstr>
      <vt:lpstr>Ⅲ. ΟΙ ΚΙΝΔΥΝΟΙ ΤΗΣ ΗΜΙΜΑΘΕΙΑΣ </vt:lpstr>
      <vt:lpstr>Ⅳ. ΜΕΤΑ ΑΠΟ ΤΗΝ ΥΨΙΚΑΜΙΝΟ</vt:lpstr>
      <vt:lpstr>Ⅴ. ΣΤΡΑΤΗΓΕ, ΤΙ ΖΗΤΟΥΣΕΣ ΣΤΗ ΛΑΡΙΣΑ… </vt:lpstr>
      <vt:lpstr>Παρουσίαση του PowerPoint</vt:lpstr>
      <vt:lpstr>Ⅵ. ΜΙΑ ΣΥΖΗΤΗΣΗ ΓΥΡΩ ΑΠΟ ΤΟΥΣ ΠΡΟΔΡΟΜΟΥΣ ΤΟΥ ΥΠΕΡΡΕΑΛΙΣΜΟΥ ΣΤΗΝ ΕΛΛΑΔΑ </vt:lpstr>
      <vt:lpstr>Ⅶ. Η ΦΑΡΣΑ ΤΗΣ ΤΑΥΡΙΑΣ </vt:lpstr>
      <vt:lpstr>Ⅷ. ΕΠΙΛΕΓΟΜΕΝΑ </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ΣΟΥΡΡΕΑΛΙΣΤΙΚΟ ΣΚΑΝΔΑΛΟ</dc:title>
  <dc:creator>Theodora Pylarinou</dc:creator>
  <cp:lastModifiedBy>LabUser</cp:lastModifiedBy>
  <cp:revision>13</cp:revision>
  <dcterms:created xsi:type="dcterms:W3CDTF">2019-12-17T11:55:26Z</dcterms:created>
  <dcterms:modified xsi:type="dcterms:W3CDTF">2020-01-09T14:05:23Z</dcterms:modified>
</cp:coreProperties>
</file>