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69" r:id="rId3"/>
    <p:sldId id="271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80" r:id="rId15"/>
    <p:sldId id="281" r:id="rId16"/>
    <p:sldId id="279" r:id="rId17"/>
    <p:sldId id="27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4C17-F21C-4FAA-904B-D9B038330008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C4366-FD46-4A15-B24C-BBCD0EB0AE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86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70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5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8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5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885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E508F9-2C26-428E-A264-38BCD7232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9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5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6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2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6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9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571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6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7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588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7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41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3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45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1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832A-FF5A-49C7-B16D-96BDC160F2CB}" type="datetimeFigureOut">
              <a:rPr lang="el-GR" smtClean="0"/>
              <a:t>26/5/2015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2457-5FEB-4E61-B754-7D79A852FB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ippothoe.lis.upatras.gr/cgi-bin-EL/egwcgi/330972/showfull.egw/1+0+1+full" TargetMode="External"/><Relationship Id="rId2" Type="http://schemas.openxmlformats.org/officeDocument/2006/relationships/hyperlink" Target="http://hippothoe.lis.upatras.gr/cgi-bin-EL/egwcgi/330970/showfull.egw/1+0+1+full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smtClean="0">
                <a:solidFill>
                  <a:schemeClr val="tx1"/>
                </a:solidFill>
              </a:rPr>
              <a:t>Ενότητα </a:t>
            </a:r>
            <a:r>
              <a:rPr lang="el-GR" sz="2800" b="1" dirty="0">
                <a:solidFill>
                  <a:schemeClr val="tx1"/>
                </a:solidFill>
              </a:rPr>
              <a:t>4</a:t>
            </a:r>
            <a:r>
              <a:rPr lang="el-GR" sz="2800" b="1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Εξίσωση Διάχυσης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2174274" y="127153"/>
            <a:ext cx="47822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err="1">
                <a:latin typeface="+mj-lt"/>
                <a:cs typeface="Times New Roman" pitchFamily="18" charset="0"/>
              </a:rPr>
              <a:t>Γραμμικοποίηση</a:t>
            </a:r>
            <a:r>
              <a:rPr lang="el-GR" sz="3600" b="1" dirty="0">
                <a:latin typeface="+mj-lt"/>
                <a:cs typeface="Times New Roman" pitchFamily="18" charset="0"/>
              </a:rPr>
              <a:t> πηγών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03379" y="1747948"/>
            <a:ext cx="53002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cs typeface="Times New Roman" pitchFamily="18" charset="0"/>
              </a:rPr>
              <a:t>Ο όρος πηγής μπορεί να </a:t>
            </a:r>
            <a:r>
              <a:rPr lang="el-GR" sz="2000" dirty="0" err="1">
                <a:cs typeface="Times New Roman" pitchFamily="18" charset="0"/>
              </a:rPr>
              <a:t>διακριτοποιηθεί</a:t>
            </a:r>
            <a:r>
              <a:rPr lang="el-GR" sz="2000" dirty="0">
                <a:cs typeface="Times New Roman" pitchFamily="18" charset="0"/>
              </a:rPr>
              <a:t> ως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603379" y="4725144"/>
            <a:ext cx="26430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>
                <a:cs typeface="Times New Roman" pitchFamily="18" charset="0"/>
              </a:rPr>
              <a:t>κ</a:t>
            </a:r>
            <a:r>
              <a:rPr lang="el-GR" sz="2000" dirty="0" smtClean="0">
                <a:cs typeface="Times New Roman" pitchFamily="18" charset="0"/>
              </a:rPr>
              <a:t>αι θεωρούμε </a:t>
            </a:r>
            <a:r>
              <a:rPr lang="el-GR" sz="2000" dirty="0">
                <a:cs typeface="Times New Roman" pitchFamily="18" charset="0"/>
              </a:rPr>
              <a:t>ότι </a:t>
            </a:r>
            <a:r>
              <a:rPr lang="en-GB" sz="2000" dirty="0" err="1">
                <a:cs typeface="Times New Roman" pitchFamily="18" charset="0"/>
              </a:rPr>
              <a:t>S</a:t>
            </a:r>
            <a:r>
              <a:rPr lang="en-GB" sz="2000" baseline="-25000" dirty="0" err="1">
                <a:cs typeface="Times New Roman" pitchFamily="18" charset="0"/>
              </a:rPr>
              <a:t>p</a:t>
            </a:r>
            <a:r>
              <a:rPr lang="en-GB" sz="2000" baseline="-25000" dirty="0">
                <a:cs typeface="Times New Roman" pitchFamily="18" charset="0"/>
              </a:rPr>
              <a:t> </a:t>
            </a:r>
            <a:r>
              <a:rPr lang="en-GB" sz="2000" dirty="0">
                <a:cs typeface="Times New Roman" pitchFamily="18" charset="0"/>
              </a:rPr>
              <a:t>&lt; </a:t>
            </a:r>
            <a:r>
              <a:rPr lang="en-GB" sz="2000" dirty="0" smtClean="0">
                <a:cs typeface="Times New Roman" pitchFamily="18" charset="0"/>
              </a:rPr>
              <a:t>0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107538" name="Object 1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80521061"/>
              </p:ext>
            </p:extLst>
          </p:nvPr>
        </p:nvGraphicFramePr>
        <p:xfrm>
          <a:off x="3498577" y="3122522"/>
          <a:ext cx="21336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863280" imgH="266400" progId="Equation.DSMT4">
                  <p:embed/>
                </p:oleObj>
              </mc:Choice>
              <mc:Fallback>
                <p:oleObj name="Equation" r:id="rId3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577" y="3122522"/>
                        <a:ext cx="21336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38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979712" y="93444"/>
            <a:ext cx="51149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Τελική γραμμική εξίσωση</a:t>
            </a:r>
          </a:p>
        </p:txBody>
      </p:sp>
      <p:pic>
        <p:nvPicPr>
          <p:cNvPr id="573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03209"/>
            <a:ext cx="364807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3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40563"/>
              </p:ext>
            </p:extLst>
          </p:nvPr>
        </p:nvGraphicFramePr>
        <p:xfrm>
          <a:off x="2365507" y="1354951"/>
          <a:ext cx="4343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2400120" imgH="241200" progId="Equation.DSMT4">
                  <p:embed/>
                </p:oleObj>
              </mc:Choice>
              <mc:Fallback>
                <p:oleObj name="Equation" r:id="rId4" imgW="240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507" y="1354951"/>
                        <a:ext cx="4343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01612"/>
              </p:ext>
            </p:extLst>
          </p:nvPr>
        </p:nvGraphicFramePr>
        <p:xfrm>
          <a:off x="1763688" y="2438400"/>
          <a:ext cx="33750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6" imgW="2006280" imgH="2361960" progId="Equation.DSMT4">
                  <p:embed/>
                </p:oleObj>
              </mc:Choice>
              <mc:Fallback>
                <p:oleObj name="Equation" r:id="rId6" imgW="200628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38400"/>
                        <a:ext cx="337502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457200" y="2590800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dirty="0"/>
              <a:t>Όπου: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1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808491" y="141523"/>
            <a:ext cx="6022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Ιδιότητες της </a:t>
            </a:r>
            <a:r>
              <a:rPr lang="el-GR" sz="3600" b="1" dirty="0" err="1">
                <a:latin typeface="+mj-lt"/>
                <a:cs typeface="Times New Roman" pitchFamily="18" charset="0"/>
              </a:rPr>
              <a:t>διακριτοποίησης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971600" y="1844824"/>
            <a:ext cx="769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Οι </a:t>
            </a:r>
            <a:r>
              <a:rPr lang="el-GR" sz="2000" dirty="0">
                <a:cs typeface="Times New Roman" pitchFamily="18" charset="0"/>
              </a:rPr>
              <a:t>συντελεστές </a:t>
            </a:r>
            <a:r>
              <a:rPr lang="en-US" sz="2000" i="1" dirty="0" err="1">
                <a:cs typeface="Times New Roman" pitchFamily="18" charset="0"/>
              </a:rPr>
              <a:t>a</a:t>
            </a:r>
            <a:r>
              <a:rPr lang="en-US" sz="2000" i="1" baseline="-25000" dirty="0" err="1">
                <a:cs typeface="Times New Roman" pitchFamily="18" charset="0"/>
              </a:rPr>
              <a:t>P</a:t>
            </a:r>
            <a:r>
              <a:rPr lang="el-GR" sz="2000" baseline="-25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και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 err="1">
                <a:cs typeface="Times New Roman" pitchFamily="18" charset="0"/>
              </a:rPr>
              <a:t>a</a:t>
            </a:r>
            <a:r>
              <a:rPr lang="en-US" sz="2000" i="1" baseline="-25000" dirty="0" err="1">
                <a:cs typeface="Times New Roman" pitchFamily="18" charset="0"/>
              </a:rPr>
              <a:t>nb</a:t>
            </a:r>
            <a:r>
              <a:rPr lang="el-GR" sz="2000" dirty="0">
                <a:cs typeface="Times New Roman" pitchFamily="18" charset="0"/>
              </a:rPr>
              <a:t> έχουν το ίδιο </a:t>
            </a:r>
            <a:r>
              <a:rPr lang="el-GR" sz="2000" dirty="0" smtClean="0">
                <a:cs typeface="Times New Roman" pitchFamily="18" charset="0"/>
              </a:rPr>
              <a:t>πρόσημο, επομένως όταν </a:t>
            </a:r>
            <a:r>
              <a:rPr lang="el-GR" sz="2000" dirty="0">
                <a:cs typeface="Times New Roman" pitchFamily="18" charset="0"/>
              </a:rPr>
              <a:t>οι τιμές στα γειτονικά σημεία του </a:t>
            </a:r>
            <a:r>
              <a:rPr lang="el-GR" sz="2000" i="1" dirty="0">
                <a:cs typeface="Times New Roman" pitchFamily="18" charset="0"/>
              </a:rPr>
              <a:t>φ</a:t>
            </a:r>
            <a:r>
              <a:rPr lang="el-GR" sz="2000" dirty="0">
                <a:cs typeface="Times New Roman" pitchFamily="18" charset="0"/>
              </a:rPr>
              <a:t> αυξάνονται, </a:t>
            </a:r>
            <a:r>
              <a:rPr lang="el-GR" sz="2000" dirty="0" smtClean="0">
                <a:cs typeface="Times New Roman" pitchFamily="18" charset="0"/>
              </a:rPr>
              <a:t>αυξάνεται και το </a:t>
            </a:r>
            <a:r>
              <a:rPr lang="el-GR" sz="2000" i="1" dirty="0" smtClean="0">
                <a:cs typeface="Times New Roman" pitchFamily="18" charset="0"/>
              </a:rPr>
              <a:t>φ</a:t>
            </a:r>
            <a:r>
              <a:rPr lang="el-GR" sz="2000" dirty="0" smtClean="0">
                <a:cs typeface="Times New Roman" pitchFamily="18" charset="0"/>
              </a:rPr>
              <a:t> </a:t>
            </a: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Αν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S</a:t>
            </a:r>
            <a:r>
              <a:rPr lang="el-GR" sz="2000" i="1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=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0:</a:t>
            </a: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l-G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l-GR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cs typeface="Times New Roman" pitchFamily="18" charset="0"/>
              </a:rPr>
              <a:t>Συνεπώς </a:t>
            </a:r>
            <a:r>
              <a:rPr lang="el-GR" sz="2000" dirty="0">
                <a:cs typeface="Times New Roman" pitchFamily="18" charset="0"/>
              </a:rPr>
              <a:t>η ποσότητα </a:t>
            </a:r>
            <a:r>
              <a:rPr lang="el-GR" sz="2000" i="1" dirty="0">
                <a:cs typeface="Times New Roman" pitchFamily="18" charset="0"/>
              </a:rPr>
              <a:t>φ</a:t>
            </a:r>
            <a:r>
              <a:rPr lang="el-GR" sz="2000" dirty="0">
                <a:cs typeface="Times New Roman" pitchFamily="18" charset="0"/>
              </a:rPr>
              <a:t> είναι περιορισμένη </a:t>
            </a:r>
            <a:r>
              <a:rPr lang="el-GR" sz="2000" dirty="0" smtClean="0">
                <a:cs typeface="Times New Roman" pitchFamily="18" charset="0"/>
              </a:rPr>
              <a:t>από </a:t>
            </a:r>
            <a:r>
              <a:rPr lang="el-GR" sz="2000" dirty="0">
                <a:cs typeface="Times New Roman" pitchFamily="18" charset="0"/>
              </a:rPr>
              <a:t>τις τιμές των γειτονικών </a:t>
            </a:r>
            <a:r>
              <a:rPr lang="el-GR" sz="2000" dirty="0" smtClean="0">
                <a:cs typeface="Times New Roman" pitchFamily="18" charset="0"/>
              </a:rPr>
              <a:t>σημείων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880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89105"/>
              </p:ext>
            </p:extLst>
          </p:nvPr>
        </p:nvGraphicFramePr>
        <p:xfrm>
          <a:off x="3064733" y="2970093"/>
          <a:ext cx="12874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3" imgW="711000" imgH="342720" progId="Equation.DSMT4">
                  <p:embed/>
                </p:oleObj>
              </mc:Choice>
              <mc:Fallback>
                <p:oleObj name="Equation" r:id="rId3" imgW="711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733" y="2970093"/>
                        <a:ext cx="128746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65182"/>
              </p:ext>
            </p:extLst>
          </p:nvPr>
        </p:nvGraphicFramePr>
        <p:xfrm>
          <a:off x="5940152" y="2821662"/>
          <a:ext cx="20002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5" imgW="1104840" imgH="507960" progId="Equation.DSMT4">
                  <p:embed/>
                </p:oleObj>
              </mc:Choice>
              <mc:Fallback>
                <p:oleObj name="Equation" r:id="rId5" imgW="11048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821662"/>
                        <a:ext cx="20002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83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n-US" dirty="0"/>
              <a:t>. </a:t>
            </a:r>
            <a:r>
              <a:rPr lang="el-GR" dirty="0"/>
              <a:t>Υπολογιστική Ρευστοδυναμική, Ν. Μαρκάτου και Δ. Ασημακόπουλου, </a:t>
            </a:r>
            <a:r>
              <a:rPr lang="el-GR" dirty="0" err="1"/>
              <a:t>Εκδ</a:t>
            </a:r>
            <a:r>
              <a:rPr lang="el-GR" dirty="0"/>
              <a:t>. Παπασωτηρίου</a:t>
            </a:r>
          </a:p>
          <a:p>
            <a:pPr marL="0" indent="0">
              <a:buNone/>
            </a:pPr>
            <a:r>
              <a:rPr lang="el-GR" dirty="0"/>
              <a:t>2. Υπολογιστική </a:t>
            </a:r>
            <a:r>
              <a:rPr lang="el-GR" dirty="0" err="1"/>
              <a:t>Ρευστομηχανική</a:t>
            </a:r>
            <a:r>
              <a:rPr lang="el-GR" dirty="0"/>
              <a:t>, Μπεργελές Γ., Τόμος 182, </a:t>
            </a:r>
            <a:r>
              <a:rPr lang="el-GR" dirty="0" err="1"/>
              <a:t>Εκδ</a:t>
            </a:r>
            <a:r>
              <a:rPr lang="el-GR" dirty="0"/>
              <a:t>. Συμεών</a:t>
            </a:r>
          </a:p>
          <a:p>
            <a:pPr marL="0" indent="0">
              <a:buNone/>
            </a:pPr>
            <a:r>
              <a:rPr lang="el-GR" dirty="0"/>
              <a:t>3. Υπολογιστική Ρευστοδυναμική, Παύλου Χατζηκωνσταντίνου, Πανεπιστημιακές Παραδόσεις</a:t>
            </a:r>
          </a:p>
          <a:p>
            <a:pPr marL="0" indent="0" algn="just">
              <a:buNone/>
            </a:pPr>
            <a:r>
              <a:rPr lang="el-GR" dirty="0"/>
              <a:t>4. </a:t>
            </a:r>
            <a:r>
              <a:rPr lang="en-US" dirty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/>
              <a:t>5</a:t>
            </a:r>
            <a:r>
              <a:rPr lang="en-US" dirty="0"/>
              <a:t>. Computational Methods for Fluid Dynamics, J.H. </a:t>
            </a:r>
            <a:r>
              <a:rPr lang="en-US" dirty="0" err="1"/>
              <a:t>Ferziger</a:t>
            </a:r>
            <a:r>
              <a:rPr lang="en-US" dirty="0"/>
              <a:t>, M. </a:t>
            </a:r>
            <a:r>
              <a:rPr lang="en-US" dirty="0" err="1"/>
              <a:t>Peric</a:t>
            </a:r>
            <a:r>
              <a:rPr lang="en-US" dirty="0"/>
              <a:t>, Springer 2002</a:t>
            </a:r>
          </a:p>
          <a:p>
            <a:pPr marL="0" indent="0" algn="just">
              <a:buNone/>
            </a:pPr>
            <a:r>
              <a:rPr lang="el-GR" dirty="0"/>
              <a:t>6</a:t>
            </a:r>
            <a:r>
              <a:rPr lang="en-US" dirty="0"/>
              <a:t>. Basics of Fluid Mechanics and Introduction to Computational Fluid Dynamics, T. </a:t>
            </a:r>
            <a:r>
              <a:rPr lang="en-US" dirty="0" err="1"/>
              <a:t>Petrila</a:t>
            </a:r>
            <a:r>
              <a:rPr lang="en-US" dirty="0"/>
              <a:t>, D. </a:t>
            </a:r>
            <a:r>
              <a:rPr lang="en-US" dirty="0" err="1"/>
              <a:t>Trif</a:t>
            </a:r>
            <a:r>
              <a:rPr lang="en-US"/>
              <a:t>, Springer, 2005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0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Σημείωμα Χρήσης Έργων Τρίτων</a:t>
            </a:r>
            <a:endParaRPr lang="en-US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Τα σχήματα και οι σχέσεις της παρουσίασης προέρχονται από τα βιβλία τα οποία βρίσκονται στα παρακάτω </a:t>
            </a:r>
            <a:r>
              <a:rPr lang="el-GR" dirty="0" err="1"/>
              <a:t>links</a:t>
            </a:r>
            <a:r>
              <a:rPr lang="el-GR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S.V. </a:t>
            </a:r>
            <a:r>
              <a:rPr lang="en-US" dirty="0" err="1"/>
              <a:t>Patankar</a:t>
            </a:r>
            <a:r>
              <a:rPr lang="en-US" dirty="0"/>
              <a:t>, Numerical Heat Transfer and Fluid Flow, Taylor and Francis, 1980:</a:t>
            </a:r>
            <a:r>
              <a:rPr lang="en-US" u="sng" dirty="0">
                <a:hlinkClick r:id="rId2"/>
              </a:rPr>
              <a:t>http://hippothoe.lis.upatras.gr/</a:t>
            </a:r>
            <a:r>
              <a:rPr lang="en-US" u="sng" dirty="0" err="1">
                <a:hlinkClick r:id="rId2"/>
              </a:rPr>
              <a:t>cgi</a:t>
            </a:r>
            <a:r>
              <a:rPr lang="en-US" u="sng" dirty="0">
                <a:hlinkClick r:id="rId2"/>
              </a:rPr>
              <a:t>-bin-EL/</a:t>
            </a:r>
            <a:r>
              <a:rPr lang="en-US" u="sng" dirty="0" err="1">
                <a:hlinkClick r:id="rId2"/>
              </a:rPr>
              <a:t>egwcgi</a:t>
            </a:r>
            <a:r>
              <a:rPr lang="en-US" u="sng" dirty="0">
                <a:hlinkClick r:id="rId2"/>
              </a:rPr>
              <a:t>/330970/</a:t>
            </a:r>
            <a:r>
              <a:rPr lang="en-US" u="sng" dirty="0" err="1">
                <a:hlinkClick r:id="rId2"/>
              </a:rPr>
              <a:t>showfull.egw</a:t>
            </a:r>
            <a:r>
              <a:rPr lang="en-US" u="sng" dirty="0">
                <a:hlinkClick r:id="rId2"/>
              </a:rPr>
              <a:t>/1+0+1+full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2. H.K. </a:t>
            </a:r>
            <a:r>
              <a:rPr lang="en-US" dirty="0" err="1"/>
              <a:t>Versteeg</a:t>
            </a:r>
            <a:r>
              <a:rPr lang="en-US" dirty="0"/>
              <a:t> and W. </a:t>
            </a:r>
            <a:r>
              <a:rPr lang="en-US" dirty="0" err="1"/>
              <a:t>Malalasekera</a:t>
            </a:r>
            <a:r>
              <a:rPr lang="en-US" dirty="0"/>
              <a:t>, An introduction to computational fluid dynamics: The finite volume method, Longman, 1995: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http://hippothoe.lis.upatras.gr/cgi-bin-EL/egwcgi/330972/showfull.egw/1+0+1+full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6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5176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Άδειες Χρήσης</a:t>
            </a:r>
            <a:endParaRPr lang="el-GR" sz="3600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Χρηματοδότηση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0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Σκοποί  ενότητας</a:t>
            </a:r>
            <a:r>
              <a:rPr lang="en-US" sz="3600" b="1" dirty="0" smtClean="0"/>
              <a:t>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85" y="2492896"/>
            <a:ext cx="8229600" cy="4997152"/>
          </a:xfrm>
        </p:spPr>
        <p:txBody>
          <a:bodyPr>
            <a:normAutofit/>
          </a:bodyPr>
          <a:lstStyle/>
          <a:p>
            <a:r>
              <a:rPr lang="el-GR" dirty="0" smtClean="0"/>
              <a:t>Μόνιμη διάχυση σε δύο διαστάσεις</a:t>
            </a:r>
          </a:p>
          <a:p>
            <a:r>
              <a:rPr lang="el-GR" dirty="0" smtClean="0"/>
              <a:t>Ισορροπία διακριτοποιημένων όρων </a:t>
            </a:r>
          </a:p>
          <a:p>
            <a:r>
              <a:rPr lang="el-GR" dirty="0" err="1" smtClean="0"/>
              <a:t>Διακριτοποίηση</a:t>
            </a:r>
            <a:endParaRPr lang="el-GR" dirty="0" smtClean="0"/>
          </a:p>
          <a:p>
            <a:r>
              <a:rPr lang="el-GR" dirty="0" err="1" smtClean="0"/>
              <a:t>Γραμμικοποίηση</a:t>
            </a:r>
            <a:r>
              <a:rPr lang="el-GR" dirty="0" smtClean="0"/>
              <a:t> πηγών</a:t>
            </a:r>
          </a:p>
          <a:p>
            <a:r>
              <a:rPr lang="el-GR" dirty="0" smtClean="0"/>
              <a:t>Τελική γραμμική εξίσωση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8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-5649" y="20782"/>
            <a:ext cx="9149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latin typeface="+mj-lt"/>
                <a:cs typeface="Times New Roman" pitchFamily="18" charset="0"/>
              </a:rPr>
              <a:t>Μόνιμη διάχυση σε δύο διαστάσεις (1)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489045" y="1295703"/>
            <a:ext cx="5417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Θεωρούμε μόνιμη διάχυση με ένα όρο πηγής: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453182" y="4714542"/>
            <a:ext cx="5287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Ολοκληρώνοντας στον όγκο ελέγχου έχουμε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457200" y="2590800"/>
            <a:ext cx="1180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Όπου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5225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47043"/>
            <a:ext cx="3096344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58" name="Object 3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57681674"/>
              </p:ext>
            </p:extLst>
          </p:nvPr>
        </p:nvGraphicFramePr>
        <p:xfrm>
          <a:off x="2356005" y="2027842"/>
          <a:ext cx="11430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4" imgW="558720" imgH="177480" progId="Equation.DSMT4">
                  <p:embed/>
                </p:oleObj>
              </mc:Choice>
              <mc:Fallback>
                <p:oleObj name="Equation" r:id="rId4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005" y="2027842"/>
                        <a:ext cx="11430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151705"/>
              </p:ext>
            </p:extLst>
          </p:nvPr>
        </p:nvGraphicFramePr>
        <p:xfrm>
          <a:off x="2001363" y="3038474"/>
          <a:ext cx="187166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6" imgW="914400" imgH="634680" progId="Equation.DSMT4">
                  <p:embed/>
                </p:oleObj>
              </mc:Choice>
              <mc:Fallback>
                <p:oleObj name="Equation" r:id="rId6" imgW="9144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363" y="3038474"/>
                        <a:ext cx="1871662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47325"/>
              </p:ext>
            </p:extLst>
          </p:nvPr>
        </p:nvGraphicFramePr>
        <p:xfrm>
          <a:off x="1679730" y="5603813"/>
          <a:ext cx="24955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8" imgW="1218960" imgH="380880" progId="Equation.DSMT4">
                  <p:embed/>
                </p:oleObj>
              </mc:Choice>
              <mc:Fallback>
                <p:oleObj name="Equation" r:id="rId8" imgW="1218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730" y="5603813"/>
                        <a:ext cx="24955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57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5125" y="176253"/>
            <a:ext cx="85273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4000" b="1" dirty="0">
                <a:cs typeface="Times New Roman" pitchFamily="18" charset="0"/>
              </a:rPr>
              <a:t>Μόνιμη διάχυση σε δύο διαστάσεις </a:t>
            </a:r>
            <a:r>
              <a:rPr lang="el-GR" sz="4000" b="1" dirty="0" smtClean="0">
                <a:cs typeface="Times New Roman" pitchFamily="18" charset="0"/>
              </a:rPr>
              <a:t>(2)</a:t>
            </a:r>
            <a:endParaRPr lang="el-GR" sz="4000" b="1" dirty="0">
              <a:cs typeface="Times New Roman" pitchFamily="18" charset="0"/>
            </a:endParaRP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7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8862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365125" y="1593665"/>
            <a:ext cx="7713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cs typeface="Times New Roman" pitchFamily="18" charset="0"/>
              </a:rPr>
              <a:t>Εφαρμόζοντας το θεώρημα της </a:t>
            </a:r>
            <a:r>
              <a:rPr lang="el-GR" sz="2000" dirty="0" smtClean="0">
                <a:cs typeface="Times New Roman" pitchFamily="18" charset="0"/>
              </a:rPr>
              <a:t>απόκλισης </a:t>
            </a:r>
            <a:r>
              <a:rPr lang="el-GR" sz="2000" dirty="0">
                <a:cs typeface="Times New Roman" pitchFamily="18" charset="0"/>
              </a:rPr>
              <a:t>(θεώρημα </a:t>
            </a:r>
            <a:r>
              <a:rPr lang="en-GB" sz="2000" dirty="0">
                <a:cs typeface="Times New Roman" pitchFamily="18" charset="0"/>
              </a:rPr>
              <a:t>Gauss</a:t>
            </a:r>
            <a:r>
              <a:rPr lang="el-GR" sz="2000" dirty="0">
                <a:cs typeface="Times New Roman" pitchFamily="18" charset="0"/>
              </a:rPr>
              <a:t>) έχουμε</a:t>
            </a:r>
            <a:r>
              <a:rPr lang="el-GR" dirty="0"/>
              <a:t>:</a:t>
            </a:r>
            <a:endParaRPr lang="en-US" dirty="0"/>
          </a:p>
        </p:txBody>
      </p:sp>
      <p:graphicFrame>
        <p:nvGraphicFramePr>
          <p:cNvPr id="53281" name="Object 3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21049566"/>
              </p:ext>
            </p:extLst>
          </p:nvPr>
        </p:nvGraphicFramePr>
        <p:xfrm>
          <a:off x="1403648" y="3284984"/>
          <a:ext cx="19939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1028520" imgH="380880" progId="Equation.DSMT4">
                  <p:embed/>
                </p:oleObj>
              </mc:Choice>
              <mc:Fallback>
                <p:oleObj name="Equation" r:id="rId4" imgW="10285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284984"/>
                        <a:ext cx="19939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881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83568" y="150762"/>
            <a:ext cx="7997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latin typeface="+mj-lt"/>
                <a:cs typeface="Times New Roman" pitchFamily="18" charset="0"/>
              </a:rPr>
              <a:t>Ισορροπία διακριτοποιημένων </a:t>
            </a:r>
            <a:r>
              <a:rPr lang="el-GR" sz="3600" b="1" dirty="0" smtClean="0">
                <a:latin typeface="+mj-lt"/>
                <a:cs typeface="Times New Roman" pitchFamily="18" charset="0"/>
              </a:rPr>
              <a:t>ροών (1) 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5431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78" y="3284984"/>
            <a:ext cx="3886200" cy="33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365125" y="1331913"/>
            <a:ext cx="651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cs typeface="Times New Roman" pitchFamily="18" charset="0"/>
              </a:rPr>
              <a:t>Γράφουμε το ολοκλήρωμα στον όγκο </a:t>
            </a:r>
            <a:r>
              <a:rPr lang="el-GR" sz="2000" dirty="0" smtClean="0">
                <a:cs typeface="Times New Roman" pitchFamily="18" charset="0"/>
              </a:rPr>
              <a:t>ελέγχου </a:t>
            </a:r>
            <a:r>
              <a:rPr lang="el-GR" sz="2000" dirty="0">
                <a:cs typeface="Times New Roman" pitchFamily="18" charset="0"/>
              </a:rPr>
              <a:t>και έχουμε</a:t>
            </a:r>
            <a:r>
              <a:rPr lang="el-GR" dirty="0"/>
              <a:t>:</a:t>
            </a:r>
            <a:endParaRPr lang="en-US" dirty="0"/>
          </a:p>
        </p:txBody>
      </p:sp>
      <p:graphicFrame>
        <p:nvGraphicFramePr>
          <p:cNvPr id="54316" name="Object 4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9646415"/>
              </p:ext>
            </p:extLst>
          </p:nvPr>
        </p:nvGraphicFramePr>
        <p:xfrm>
          <a:off x="2115778" y="2399713"/>
          <a:ext cx="47244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2730240" imgH="266400" progId="Equation.DSMT4">
                  <p:embed/>
                </p:oleObj>
              </mc:Choice>
              <mc:Fallback>
                <p:oleObj name="Equation" r:id="rId4" imgW="2730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778" y="2399713"/>
                        <a:ext cx="47244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6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61322" y="152172"/>
            <a:ext cx="8864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4000" b="1" dirty="0">
                <a:cs typeface="Times New Roman" pitchFamily="18" charset="0"/>
              </a:rPr>
              <a:t>Ισορροπία διακριτοποιημένων ροών </a:t>
            </a:r>
            <a:r>
              <a:rPr lang="el-GR" sz="4000" b="1" dirty="0" smtClean="0">
                <a:cs typeface="Times New Roman" pitchFamily="18" charset="0"/>
              </a:rPr>
              <a:t>(2) </a:t>
            </a:r>
            <a:endParaRPr lang="el-GR" sz="4000" b="1" dirty="0">
              <a:cs typeface="Times New Roman" pitchFamily="18" charset="0"/>
            </a:endParaRPr>
          </a:p>
          <a:p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2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4136"/>
            <a:ext cx="38862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3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07030"/>
              </p:ext>
            </p:extLst>
          </p:nvPr>
        </p:nvGraphicFramePr>
        <p:xfrm>
          <a:off x="1907704" y="2566025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566025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441325" y="1484313"/>
            <a:ext cx="5064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cs typeface="Times New Roman" pitchFamily="18" charset="0"/>
              </a:rPr>
              <a:t>Τα διανύσματα των πλευρών </a:t>
            </a:r>
            <a:r>
              <a:rPr lang="el-GR" sz="2000" dirty="0" smtClean="0">
                <a:cs typeface="Times New Roman" pitchFamily="18" charset="0"/>
              </a:rPr>
              <a:t>δίνονται </a:t>
            </a:r>
            <a:r>
              <a:rPr lang="el-GR" sz="2000" dirty="0">
                <a:cs typeface="Times New Roman" pitchFamily="18" charset="0"/>
              </a:rPr>
              <a:t>από: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55331" name="Text Box 35"/>
          <p:cNvSpPr txBox="1">
            <a:spLocks noChangeArrowheads="1"/>
          </p:cNvSpPr>
          <p:nvPr/>
        </p:nvSpPr>
        <p:spPr bwMode="auto">
          <a:xfrm>
            <a:off x="441325" y="3988533"/>
            <a:ext cx="3343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>
                <a:cs typeface="Times New Roman" pitchFamily="18" charset="0"/>
              </a:rPr>
              <a:t>Τελικά οι ροές δίνονται ως: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55332" name="Object 36"/>
          <p:cNvGraphicFramePr>
            <a:graphicFrameLocks noChangeAspect="1"/>
          </p:cNvGraphicFramePr>
          <p:nvPr/>
        </p:nvGraphicFramePr>
        <p:xfrm>
          <a:off x="688975" y="4597400"/>
          <a:ext cx="26622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1409400" imgH="914400" progId="Equation.DSMT4">
                  <p:embed/>
                </p:oleObj>
              </mc:Choice>
              <mc:Fallback>
                <p:oleObj name="Equation" r:id="rId6" imgW="1409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4597400"/>
                        <a:ext cx="26622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25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987824" y="137785"/>
            <a:ext cx="3374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err="1" smtClean="0">
                <a:cs typeface="Times New Roman" pitchFamily="18" charset="0"/>
              </a:rPr>
              <a:t>Διακριτοποίηση</a:t>
            </a:r>
            <a:r>
              <a:rPr lang="el-GR" sz="3600" b="1" dirty="0" smtClean="0">
                <a:cs typeface="Times New Roman" pitchFamily="18" charset="0"/>
              </a:rPr>
              <a:t> </a:t>
            </a:r>
            <a:endParaRPr lang="el-GR" sz="3600" b="1" dirty="0">
              <a:cs typeface="Times New Roman" pitchFamily="18" charset="0"/>
            </a:endParaRPr>
          </a:p>
        </p:txBody>
      </p:sp>
      <p:pic>
        <p:nvPicPr>
          <p:cNvPr id="5635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7" y="2420888"/>
            <a:ext cx="38862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635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41954"/>
              </p:ext>
            </p:extLst>
          </p:nvPr>
        </p:nvGraphicFramePr>
        <p:xfrm>
          <a:off x="971600" y="3474194"/>
          <a:ext cx="283051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4" imgW="1498320" imgH="939600" progId="Equation.DSMT4">
                  <p:embed/>
                </p:oleObj>
              </mc:Choice>
              <mc:Fallback>
                <p:oleObj name="Equation" r:id="rId4" imgW="14983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74194"/>
                        <a:ext cx="2830513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9" name="Text Box 39"/>
          <p:cNvSpPr txBox="1">
            <a:spLocks noChangeArrowheads="1"/>
          </p:cNvSpPr>
          <p:nvPr/>
        </p:nvSpPr>
        <p:spPr bwMode="auto">
          <a:xfrm>
            <a:off x="362011" y="1248559"/>
            <a:ext cx="8626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itchFamily="18" charset="0"/>
              </a:rPr>
              <a:t>Έστω </a:t>
            </a:r>
            <a:r>
              <a:rPr lang="el-GR" sz="2000" dirty="0">
                <a:cs typeface="Times New Roman" pitchFamily="18" charset="0"/>
              </a:rPr>
              <a:t>ότι η ποσότητα φ </a:t>
            </a:r>
            <a:r>
              <a:rPr lang="el-GR" sz="2000" dirty="0" smtClean="0">
                <a:cs typeface="Times New Roman" pitchFamily="18" charset="0"/>
              </a:rPr>
              <a:t>μεταβάλλετε γραμμικά </a:t>
            </a:r>
            <a:r>
              <a:rPr lang="el-GR" sz="2000" dirty="0">
                <a:cs typeface="Times New Roman" pitchFamily="18" charset="0"/>
              </a:rPr>
              <a:t>μεταξύ των κέντρων των κελιών, τότε</a:t>
            </a:r>
            <a:r>
              <a:rPr lang="el-GR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167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449</Words>
  <Application>Microsoft Office PowerPoint</Application>
  <PresentationFormat>Προβολή στην οθόνη (4:3)</PresentationFormat>
  <Paragraphs>75</Paragraphs>
  <Slides>16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Θέμα του Office</vt:lpstr>
      <vt:lpstr>1_Θέμα του Office</vt:lpstr>
      <vt:lpstr>Equation</vt:lpstr>
      <vt:lpstr>Υπολογιστική Ρευστομηχανική</vt:lpstr>
      <vt:lpstr>Άδειες Χρήσης</vt:lpstr>
      <vt:lpstr>Χρηματοδότηση</vt:lpstr>
      <vt:lpstr>Σκοποί  ενότητας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Χρήσης Έργων Τρίτων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Martin</dc:creator>
  <cp:lastModifiedBy>Jimmy Labropoulos</cp:lastModifiedBy>
  <cp:revision>18</cp:revision>
  <dcterms:created xsi:type="dcterms:W3CDTF">2014-11-29T15:04:11Z</dcterms:created>
  <dcterms:modified xsi:type="dcterms:W3CDTF">2015-05-26T18:33:56Z</dcterms:modified>
</cp:coreProperties>
</file>