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4" r:id="rId1"/>
  </p:sldMasterIdLst>
  <p:notesMasterIdLst>
    <p:notesMasterId r:id="rId26"/>
  </p:notesMasterIdLst>
  <p:sldIdLst>
    <p:sldId id="256" r:id="rId2"/>
    <p:sldId id="258" r:id="rId3"/>
    <p:sldId id="261" r:id="rId4"/>
    <p:sldId id="262" r:id="rId5"/>
    <p:sldId id="263" r:id="rId6"/>
    <p:sldId id="264" r:id="rId7"/>
    <p:sldId id="273" r:id="rId8"/>
    <p:sldId id="272" r:id="rId9"/>
    <p:sldId id="265" r:id="rId10"/>
    <p:sldId id="266" r:id="rId11"/>
    <p:sldId id="267" r:id="rId12"/>
    <p:sldId id="268" r:id="rId13"/>
    <p:sldId id="269" r:id="rId14"/>
    <p:sldId id="274" r:id="rId15"/>
    <p:sldId id="275" r:id="rId16"/>
    <p:sldId id="270" r:id="rId17"/>
    <p:sldId id="271" r:id="rId18"/>
    <p:sldId id="276" r:id="rId19"/>
    <p:sldId id="277" r:id="rId20"/>
    <p:sldId id="278" r:id="rId21"/>
    <p:sldId id="279" r:id="rId22"/>
    <p:sldId id="280" r:id="rId23"/>
    <p:sldId id="281" r:id="rId24"/>
    <p:sldId id="282"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B0A0EB-FA0A-4A8D-A38B-DEE2A74F4BB2}" v="860" dt="2024-03-29T07:46:44.1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1895" autoAdjust="0"/>
  </p:normalViewPr>
  <p:slideViewPr>
    <p:cSldViewPr snapToGrid="0">
      <p:cViewPr varScale="1">
        <p:scale>
          <a:sx n="76" d="100"/>
          <a:sy n="76" d="100"/>
        </p:scale>
        <p:origin x="94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6F26EC-1CB5-4B40-8859-F8A807F298D0}" type="datetimeFigureOut">
              <a:rPr lang="el-GR" smtClean="0"/>
              <a:t>29/3/2024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D0CD2D-FC48-4C0F-B845-224545DE9C4F}" type="slidenum">
              <a:rPr lang="el-GR" smtClean="0"/>
              <a:t>‹#›</a:t>
            </a:fld>
            <a:endParaRPr lang="el-GR"/>
          </a:p>
        </p:txBody>
      </p:sp>
    </p:spTree>
    <p:extLst>
      <p:ext uri="{BB962C8B-B14F-4D97-AF65-F5344CB8AC3E}">
        <p14:creationId xmlns:p14="http://schemas.microsoft.com/office/powerpoint/2010/main" val="1379303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l"/>
            <a:r>
              <a:rPr lang="el-GR" b="0" i="0" dirty="0">
                <a:solidFill>
                  <a:schemeClr val="tx1"/>
                </a:solidFill>
                <a:effectLst/>
                <a:latin typeface="Aptos Narrow" panose="020B0004020202020204" pitchFamily="34" charset="0"/>
              </a:rPr>
              <a:t>Οι ρετροϊοί είναι μια οικογένεια ιών που χαρακτηρίζονται από τη μοναδική τους στρατηγική αναπαραγωγής, η οποία περιλαμβάνει τη μετατροπή του RNA γονιδίου τους σε DNA. Αυτή η διαδικασία γίνεται με τη βοήθεια του ενζύμου αντίστροφης αλληλογραφίας, επιτρέποντας στον ιικό DNA να ενσωματωθεί στο γονίδιο του κυττάρου του ξενιστή. Μόλις ενσωματωθεί, το ιικό DNA μεταγράφεται και μεταφράζεται από το μηχανισμό του κυττάρου του ξενιστή, παράγοντας νέα </a:t>
            </a:r>
            <a:r>
              <a:rPr lang="el-GR" b="0" i="0" dirty="0" err="1">
                <a:solidFill>
                  <a:schemeClr val="tx1"/>
                </a:solidFill>
                <a:effectLst/>
                <a:latin typeface="Aptos Narrow" panose="020B0004020202020204" pitchFamily="34" charset="0"/>
              </a:rPr>
              <a:t>ιικά</a:t>
            </a:r>
            <a:r>
              <a:rPr lang="el-GR" b="0" i="0" dirty="0">
                <a:solidFill>
                  <a:schemeClr val="tx1"/>
                </a:solidFill>
                <a:effectLst/>
                <a:latin typeface="Aptos Narrow" panose="020B0004020202020204" pitchFamily="34" charset="0"/>
              </a:rPr>
              <a:t> σωματίδια. Οι ρετροϊοί μπορούν να μολύνουν ένα ευρύ φάσμα οργανισμών, συμπεριλαμβανομένων των ανθρώπων, και συνδέονται με διάφορες ασθένειες, συμπεριλαμβανομένων καρκίνων και συνδρόμων </a:t>
            </a:r>
            <a:r>
              <a:rPr lang="el-GR" b="0" i="0" dirty="0" err="1">
                <a:solidFill>
                  <a:schemeClr val="tx1"/>
                </a:solidFill>
                <a:effectLst/>
                <a:latin typeface="Aptos Narrow" panose="020B0004020202020204" pitchFamily="34" charset="0"/>
              </a:rPr>
              <a:t>ανοσοανεπάρκειας</a:t>
            </a:r>
            <a:r>
              <a:rPr lang="el-GR" b="0" i="0" dirty="0">
                <a:solidFill>
                  <a:schemeClr val="tx1"/>
                </a:solidFill>
                <a:effectLst/>
                <a:latin typeface="Aptos Narrow" panose="020B0004020202020204" pitchFamily="34" charset="0"/>
              </a:rPr>
              <a:t>.</a:t>
            </a:r>
          </a:p>
          <a:p>
            <a:pPr algn="l"/>
            <a:r>
              <a:rPr lang="el-GR" b="0" i="0" dirty="0">
                <a:solidFill>
                  <a:schemeClr val="tx1"/>
                </a:solidFill>
                <a:effectLst/>
                <a:latin typeface="Aptos Narrow" panose="020B0004020202020204" pitchFamily="34" charset="0"/>
              </a:rPr>
              <a:t>Ο AIDS (Σύνδρομο Επίκτητης </a:t>
            </a:r>
            <a:r>
              <a:rPr lang="el-GR" b="0" i="0" dirty="0" err="1">
                <a:solidFill>
                  <a:schemeClr val="tx1"/>
                </a:solidFill>
                <a:effectLst/>
                <a:latin typeface="Aptos Narrow" panose="020B0004020202020204" pitchFamily="34" charset="0"/>
              </a:rPr>
              <a:t>Ανοσοανεπάρκειας</a:t>
            </a:r>
            <a:r>
              <a:rPr lang="el-GR" b="0" i="0" dirty="0">
                <a:solidFill>
                  <a:schemeClr val="tx1"/>
                </a:solidFill>
                <a:effectLst/>
                <a:latin typeface="Aptos Narrow" panose="020B0004020202020204" pitchFamily="34" charset="0"/>
              </a:rPr>
              <a:t>) είναι μια νόσος που προκαλείται από τον Ιό της Ανθρώπινης </a:t>
            </a:r>
            <a:r>
              <a:rPr lang="el-GR" b="0" i="0" dirty="0" err="1">
                <a:solidFill>
                  <a:schemeClr val="tx1"/>
                </a:solidFill>
                <a:effectLst/>
                <a:latin typeface="Aptos Narrow" panose="020B0004020202020204" pitchFamily="34" charset="0"/>
              </a:rPr>
              <a:t>Ανοσοανεπάρκειας</a:t>
            </a:r>
            <a:r>
              <a:rPr lang="el-GR" b="0" i="0" dirty="0">
                <a:solidFill>
                  <a:schemeClr val="tx1"/>
                </a:solidFill>
                <a:effectLst/>
                <a:latin typeface="Aptos Narrow" panose="020B0004020202020204" pitchFamily="34" charset="0"/>
              </a:rPr>
              <a:t> (HIV), που ανήκει στην οικογένεια των ρετροϊών. Ο HIV συγκεκριμένα επιτίθεται σε κύτταρα του ανθρώπινου ανοσοποιητικού συστήματος, όπως οι CD4+ T κύτταρα, οδηγώντας στην καταστροφή τους και αποδυναμώνοντας την ικανότητα του οργανισμού να αντιμετωπίζει αποτελεσματικά λοιμώξεις και άλλες νόσους. Με την πάροδο του χρόνου, η μη </a:t>
            </a:r>
            <a:r>
              <a:rPr lang="el-GR" b="0" i="0" dirty="0" err="1">
                <a:solidFill>
                  <a:schemeClr val="tx1"/>
                </a:solidFill>
                <a:effectLst/>
                <a:latin typeface="Aptos Narrow" panose="020B0004020202020204" pitchFamily="34" charset="0"/>
              </a:rPr>
              <a:t>αντιμετωπισμένη</a:t>
            </a:r>
            <a:r>
              <a:rPr lang="el-GR" b="0" i="0" dirty="0">
                <a:solidFill>
                  <a:schemeClr val="tx1"/>
                </a:solidFill>
                <a:effectLst/>
                <a:latin typeface="Aptos Narrow" panose="020B0004020202020204" pitchFamily="34" charset="0"/>
              </a:rPr>
              <a:t> μόλυνση από HIV προχωρά στο AIDS, χαρακτηριζόμενο από σημαντική μείωση της λειτουργίας του ανοσοποιητικού συστήματος και την ανάπτυξη ευκαιριακών λοιμώξεων και </a:t>
            </a:r>
            <a:r>
              <a:rPr lang="el-GR" b="0" i="0" dirty="0" err="1">
                <a:solidFill>
                  <a:schemeClr val="tx1"/>
                </a:solidFill>
                <a:effectLst/>
                <a:latin typeface="Aptos Narrow" panose="020B0004020202020204" pitchFamily="34" charset="0"/>
              </a:rPr>
              <a:t>κακοήθειων</a:t>
            </a:r>
            <a:r>
              <a:rPr lang="el-GR" b="0" i="0" dirty="0">
                <a:solidFill>
                  <a:schemeClr val="tx1"/>
                </a:solidFill>
                <a:effectLst/>
                <a:latin typeface="Aptos Narrow" panose="020B0004020202020204" pitchFamily="34" charset="0"/>
              </a:rPr>
              <a:t>. Παρά τις προόδους στη θεραπεία και την πρόληψη, ο HIV/AIDS παραμένει ένα σημαντικό παγκόσμιο πρόβλημα υγείας.</a:t>
            </a:r>
          </a:p>
          <a:p>
            <a:endParaRPr lang="el-GR" dirty="0"/>
          </a:p>
        </p:txBody>
      </p:sp>
      <p:sp>
        <p:nvSpPr>
          <p:cNvPr id="4" name="Θέση αριθμού διαφάνειας 3"/>
          <p:cNvSpPr>
            <a:spLocks noGrp="1"/>
          </p:cNvSpPr>
          <p:nvPr>
            <p:ph type="sldNum" sz="quarter" idx="5"/>
          </p:nvPr>
        </p:nvSpPr>
        <p:spPr/>
        <p:txBody>
          <a:bodyPr/>
          <a:lstStyle/>
          <a:p>
            <a:fld id="{9AD0CD2D-FC48-4C0F-B845-224545DE9C4F}" type="slidenum">
              <a:rPr lang="el-GR" smtClean="0"/>
              <a:t>2</a:t>
            </a:fld>
            <a:endParaRPr lang="el-GR"/>
          </a:p>
        </p:txBody>
      </p:sp>
    </p:spTree>
    <p:extLst>
      <p:ext uri="{BB962C8B-B14F-4D97-AF65-F5344CB8AC3E}">
        <p14:creationId xmlns:p14="http://schemas.microsoft.com/office/powerpoint/2010/main" val="3968752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9AD0CD2D-FC48-4C0F-B845-224545DE9C4F}" type="slidenum">
              <a:rPr lang="el-GR" smtClean="0"/>
              <a:t>3</a:t>
            </a:fld>
            <a:endParaRPr lang="el-GR"/>
          </a:p>
        </p:txBody>
      </p:sp>
    </p:spTree>
    <p:extLst>
      <p:ext uri="{BB962C8B-B14F-4D97-AF65-F5344CB8AC3E}">
        <p14:creationId xmlns:p14="http://schemas.microsoft.com/office/powerpoint/2010/main" val="1634496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nSpc>
                <a:spcPct val="130000"/>
              </a:lnSpc>
            </a:pPr>
            <a:r>
              <a:rPr lang="el-GR" altLang="el-GR" sz="1200" dirty="0">
                <a:latin typeface="Arial" panose="020B0604020202020204" pitchFamily="34" charset="0"/>
              </a:rPr>
              <a:t>Ανάλογα με τη διευθέτηση των </a:t>
            </a:r>
            <a:r>
              <a:rPr lang="el-GR" altLang="el-GR" sz="1200" dirty="0" err="1">
                <a:latin typeface="Arial" panose="020B0604020202020204" pitchFamily="34" charset="0"/>
              </a:rPr>
              <a:t>καψομερών</a:t>
            </a:r>
            <a:r>
              <a:rPr lang="el-GR" altLang="el-GR" sz="1200" dirty="0">
                <a:latin typeface="Arial" panose="020B0604020202020204" pitchFamily="34" charset="0"/>
              </a:rPr>
              <a:t> παρατηρούνται δύο τύποι</a:t>
            </a:r>
            <a:r>
              <a:rPr lang="en-US" altLang="el-GR" sz="1200" dirty="0">
                <a:latin typeface="Arial" panose="020B0604020202020204" pitchFamily="34" charset="0"/>
              </a:rPr>
              <a:t>: </a:t>
            </a:r>
            <a:r>
              <a:rPr lang="el-GR" altLang="el-GR" sz="1200" dirty="0">
                <a:solidFill>
                  <a:srgbClr val="00FF00"/>
                </a:solidFill>
                <a:latin typeface="Arial" panose="020B0604020202020204" pitchFamily="34" charset="0"/>
              </a:rPr>
              <a:t>ελικοειδές </a:t>
            </a:r>
            <a:r>
              <a:rPr lang="en-US" altLang="el-GR" sz="1200" dirty="0">
                <a:latin typeface="Arial" panose="020B0604020202020204" pitchFamily="34" charset="0"/>
              </a:rPr>
              <a:t> &amp; </a:t>
            </a:r>
            <a:r>
              <a:rPr lang="el-GR" altLang="el-GR" sz="1200" dirty="0">
                <a:solidFill>
                  <a:srgbClr val="00FF00"/>
                </a:solidFill>
                <a:latin typeface="Arial" panose="020B0604020202020204" pitchFamily="34" charset="0"/>
              </a:rPr>
              <a:t>σφαιρικό</a:t>
            </a:r>
            <a:r>
              <a:rPr lang="en-US" altLang="el-GR" sz="1200" dirty="0">
                <a:latin typeface="Arial" panose="020B0604020202020204" pitchFamily="34" charset="0"/>
              </a:rPr>
              <a:t>. </a:t>
            </a:r>
            <a:endParaRPr lang="el-GR" altLang="el-GR" sz="1200" dirty="0">
              <a:latin typeface="Arial" panose="020B0604020202020204" pitchFamily="34" charset="0"/>
            </a:endParaRPr>
          </a:p>
          <a:p>
            <a:pPr>
              <a:lnSpc>
                <a:spcPct val="130000"/>
              </a:lnSpc>
            </a:pPr>
            <a:r>
              <a:rPr lang="el-GR" altLang="el-GR" sz="1200" dirty="0">
                <a:latin typeface="Arial" panose="020B0604020202020204" pitchFamily="34" charset="0"/>
              </a:rPr>
              <a:t>Και τα δύο είναι κανονικά γεωμετρικά σχήματα</a:t>
            </a:r>
            <a:r>
              <a:rPr lang="en-US" altLang="el-GR" sz="1200" dirty="0">
                <a:latin typeface="Arial" panose="020B0604020202020204" pitchFamily="34" charset="0"/>
              </a:rPr>
              <a:t>, </a:t>
            </a:r>
            <a:r>
              <a:rPr lang="el-GR" altLang="el-GR" sz="1200" dirty="0">
                <a:latin typeface="Arial" panose="020B0604020202020204" pitchFamily="34" charset="0"/>
              </a:rPr>
              <a:t>που η δομή τους καθορίζεται από τις </a:t>
            </a:r>
            <a:r>
              <a:rPr lang="el-GR" altLang="el-GR" sz="1200" dirty="0" err="1">
                <a:latin typeface="Arial" panose="020B0604020202020204" pitchFamily="34" charset="0"/>
              </a:rPr>
              <a:t>πρωτείνες</a:t>
            </a:r>
            <a:endParaRPr lang="el-GR" altLang="el-GR" sz="1200" dirty="0">
              <a:latin typeface="Arial" panose="020B0604020202020204" pitchFamily="34" charset="0"/>
            </a:endParaRPr>
          </a:p>
          <a:p>
            <a:pPr>
              <a:lnSpc>
                <a:spcPct val="130000"/>
              </a:lnSpc>
            </a:pPr>
            <a:r>
              <a:rPr lang="el-GR" altLang="el-GR" sz="1200" dirty="0">
                <a:latin typeface="Arial" panose="020B0604020202020204" pitchFamily="34" charset="0"/>
              </a:rPr>
              <a:t>Στην </a:t>
            </a:r>
            <a:r>
              <a:rPr lang="el-GR" altLang="el-GR" sz="1200" dirty="0">
                <a:solidFill>
                  <a:srgbClr val="FF0000"/>
                </a:solidFill>
                <a:latin typeface="Arial" panose="020B0604020202020204" pitchFamily="34" charset="0"/>
              </a:rPr>
              <a:t>ελικοειδή διάταξη</a:t>
            </a:r>
            <a:r>
              <a:rPr lang="el-GR" altLang="el-GR" sz="1200" dirty="0">
                <a:latin typeface="Arial" panose="020B0604020202020204" pitchFamily="34" charset="0"/>
              </a:rPr>
              <a:t> τα </a:t>
            </a:r>
            <a:r>
              <a:rPr lang="el-GR" altLang="el-GR" sz="1200" dirty="0" err="1">
                <a:latin typeface="Arial" panose="020B0604020202020204" pitchFamily="34" charset="0"/>
              </a:rPr>
              <a:t>καψομερή</a:t>
            </a:r>
            <a:r>
              <a:rPr lang="el-GR" altLang="el-GR" sz="1200" dirty="0">
                <a:latin typeface="Arial" panose="020B0604020202020204" pitchFamily="34" charset="0"/>
              </a:rPr>
              <a:t> </a:t>
            </a:r>
            <a:r>
              <a:rPr lang="el-GR" altLang="el-GR" sz="1200" dirty="0" err="1">
                <a:latin typeface="Arial" panose="020B0604020202020204" pitchFamily="34" charset="0"/>
              </a:rPr>
              <a:t>διατάσονται</a:t>
            </a:r>
            <a:r>
              <a:rPr lang="el-GR" altLang="el-GR" sz="1200" dirty="0">
                <a:latin typeface="Arial" panose="020B0604020202020204" pitchFamily="34" charset="0"/>
              </a:rPr>
              <a:t> το ένα δίπλα στο άλλο ως δίσκοι και μετά οι δίσκοι στοιβάζονται ώστε να δώσουν τη δομή.</a:t>
            </a:r>
          </a:p>
          <a:p>
            <a:pPr>
              <a:lnSpc>
                <a:spcPct val="130000"/>
              </a:lnSpc>
            </a:pPr>
            <a:r>
              <a:rPr lang="el-GR" altLang="el-GR" sz="1200" dirty="0">
                <a:latin typeface="Arial" panose="020B0604020202020204" pitchFamily="34" charset="0"/>
              </a:rPr>
              <a:t>Στη </a:t>
            </a:r>
            <a:r>
              <a:rPr lang="el-GR" altLang="el-GR" sz="1200" dirty="0">
                <a:solidFill>
                  <a:srgbClr val="FF0000"/>
                </a:solidFill>
                <a:latin typeface="Arial" panose="020B0604020202020204" pitchFamily="34" charset="0"/>
              </a:rPr>
              <a:t>σφαιρική</a:t>
            </a:r>
            <a:r>
              <a:rPr lang="el-GR" altLang="el-GR" sz="1200" dirty="0">
                <a:latin typeface="Arial" panose="020B0604020202020204" pitchFamily="34" charset="0"/>
              </a:rPr>
              <a:t> </a:t>
            </a:r>
            <a:r>
              <a:rPr lang="el-GR" altLang="el-GR" sz="1200" dirty="0">
                <a:solidFill>
                  <a:srgbClr val="FF0000"/>
                </a:solidFill>
                <a:latin typeface="Arial" panose="020B0604020202020204" pitchFamily="34" charset="0"/>
              </a:rPr>
              <a:t>διάταξη </a:t>
            </a:r>
            <a:r>
              <a:rPr lang="el-GR" altLang="el-GR" sz="1200" dirty="0">
                <a:latin typeface="Arial" panose="020B0604020202020204" pitchFamily="34" charset="0"/>
              </a:rPr>
              <a:t>τα </a:t>
            </a:r>
            <a:r>
              <a:rPr lang="el-GR" altLang="el-GR" sz="1200" dirty="0" err="1">
                <a:latin typeface="Arial" panose="020B0604020202020204" pitchFamily="34" charset="0"/>
              </a:rPr>
              <a:t>καψομερή</a:t>
            </a:r>
            <a:r>
              <a:rPr lang="el-GR" altLang="el-GR" sz="1200" dirty="0">
                <a:latin typeface="Arial" panose="020B0604020202020204" pitchFamily="34" charset="0"/>
              </a:rPr>
              <a:t> τοποθετούνται στις νοητές πλευρές πολυέδρου, τείνοντας στη διαμόρφωση σφαίρας</a:t>
            </a:r>
            <a:endParaRPr lang="en-GB" altLang="el-GR" sz="1200" dirty="0">
              <a:latin typeface="Arial" panose="020B0604020202020204" pitchFamily="34" charset="0"/>
            </a:endParaRPr>
          </a:p>
          <a:p>
            <a:endParaRPr lang="el-GR" dirty="0"/>
          </a:p>
        </p:txBody>
      </p:sp>
      <p:sp>
        <p:nvSpPr>
          <p:cNvPr id="4" name="Θέση αριθμού διαφάνειας 3"/>
          <p:cNvSpPr>
            <a:spLocks noGrp="1"/>
          </p:cNvSpPr>
          <p:nvPr>
            <p:ph type="sldNum" sz="quarter" idx="5"/>
          </p:nvPr>
        </p:nvSpPr>
        <p:spPr/>
        <p:txBody>
          <a:bodyPr/>
          <a:lstStyle/>
          <a:p>
            <a:fld id="{9AD0CD2D-FC48-4C0F-B845-224545DE9C4F}" type="slidenum">
              <a:rPr lang="el-GR" smtClean="0"/>
              <a:t>4</a:t>
            </a:fld>
            <a:endParaRPr lang="el-GR"/>
          </a:p>
        </p:txBody>
      </p:sp>
    </p:spTree>
    <p:extLst>
      <p:ext uri="{BB962C8B-B14F-4D97-AF65-F5344CB8AC3E}">
        <p14:creationId xmlns:p14="http://schemas.microsoft.com/office/powerpoint/2010/main" val="1138167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9AD0CD2D-FC48-4C0F-B845-224545DE9C4F}" type="slidenum">
              <a:rPr lang="el-GR" smtClean="0"/>
              <a:t>6</a:t>
            </a:fld>
            <a:endParaRPr lang="el-GR"/>
          </a:p>
        </p:txBody>
      </p:sp>
    </p:spTree>
    <p:extLst>
      <p:ext uri="{BB962C8B-B14F-4D97-AF65-F5344CB8AC3E}">
        <p14:creationId xmlns:p14="http://schemas.microsoft.com/office/powerpoint/2010/main" val="2622111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9AD0CD2D-FC48-4C0F-B845-224545DE9C4F}" type="slidenum">
              <a:rPr lang="el-GR" smtClean="0"/>
              <a:t>9</a:t>
            </a:fld>
            <a:endParaRPr lang="el-GR"/>
          </a:p>
        </p:txBody>
      </p:sp>
    </p:spTree>
    <p:extLst>
      <p:ext uri="{BB962C8B-B14F-4D97-AF65-F5344CB8AC3E}">
        <p14:creationId xmlns:p14="http://schemas.microsoft.com/office/powerpoint/2010/main" val="3800834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9AD0CD2D-FC48-4C0F-B845-224545DE9C4F}" type="slidenum">
              <a:rPr lang="el-GR" smtClean="0"/>
              <a:t>12</a:t>
            </a:fld>
            <a:endParaRPr lang="el-GR"/>
          </a:p>
        </p:txBody>
      </p:sp>
    </p:spTree>
    <p:extLst>
      <p:ext uri="{BB962C8B-B14F-4D97-AF65-F5344CB8AC3E}">
        <p14:creationId xmlns:p14="http://schemas.microsoft.com/office/powerpoint/2010/main" val="4049847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GR"/>
              <a:t>Κάντε κλικ για να επεξεργαστείτε τον υπότιτλο του υποδείγματος</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3/29/2024</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98511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3/29/2024</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69889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3/29/2024</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88847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3/29/2024</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00350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3/29/2024</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40898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3/29/2024</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08926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097280" y="2958274"/>
            <a:ext cx="4639736" cy="291082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515944" y="2958273"/>
            <a:ext cx="4639736" cy="291082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3/29/2024</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039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3/29/2024</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22881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3/29/2024</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90169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3/29/2024</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532268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3/29/2024</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7410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3/29/2024</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7736378"/>
      </p:ext>
    </p:extLst>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3993" r:id="rId6"/>
    <p:sldLayoutId id="2147483998" r:id="rId7"/>
    <p:sldLayoutId id="2147483994" r:id="rId8"/>
    <p:sldLayoutId id="2147483995" r:id="rId9"/>
    <p:sldLayoutId id="2147483996" r:id="rId10"/>
    <p:sldLayoutId id="2147483997" r:id="rId11"/>
  </p:sldLayoutIdLst>
  <p:hf sldNum="0" hdr="0" ftr="0" dt="0"/>
  <p:txStyles>
    <p:titleStyle>
      <a:lvl1pPr algn="l" defTabSz="914400" rtl="0" eaLnBrk="1" latinLnBrk="0" hangingPunct="1">
        <a:lnSpc>
          <a:spcPct val="90000"/>
        </a:lnSpc>
        <a:spcBef>
          <a:spcPct val="0"/>
        </a:spcBef>
        <a:buNone/>
        <a:defRPr sz="55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2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 name="Rectangle 227">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cxnSp>
        <p:nvCxnSpPr>
          <p:cNvPr id="226" name="Straight Connector 229">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27" name="Rectangle 231">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C8D9A710-ED5A-45FA-150E-9A0F8DF14792}"/>
              </a:ext>
            </a:extLst>
          </p:cNvPr>
          <p:cNvSpPr>
            <a:spLocks noGrp="1"/>
          </p:cNvSpPr>
          <p:nvPr>
            <p:ph type="ctrTitle"/>
          </p:nvPr>
        </p:nvSpPr>
        <p:spPr>
          <a:xfrm>
            <a:off x="161427" y="860404"/>
            <a:ext cx="3902881" cy="1627956"/>
          </a:xfrm>
        </p:spPr>
        <p:txBody>
          <a:bodyPr vert="horz" lIns="91440" tIns="45720" rIns="91440" bIns="45720" rtlCol="0" anchor="b">
            <a:noAutofit/>
          </a:bodyPr>
          <a:lstStyle/>
          <a:p>
            <a:r>
              <a:rPr lang="en-US" sz="5500" dirty="0">
                <a:solidFill>
                  <a:schemeClr val="tx1">
                    <a:lumMod val="75000"/>
                    <a:lumOff val="25000"/>
                  </a:schemeClr>
                </a:solidFill>
              </a:rPr>
              <a:t>ΡΕΤΡΟΪΟΙ – ΙΟΙ AIDS</a:t>
            </a:r>
          </a:p>
        </p:txBody>
      </p:sp>
      <p:cxnSp>
        <p:nvCxnSpPr>
          <p:cNvPr id="229" name="Straight Connector 233">
            <a:extLst>
              <a:ext uri="{FF2B5EF4-FFF2-40B4-BE49-F238E27FC236}">
                <a16:creationId xmlns:a16="http://schemas.microsoft.com/office/drawing/2014/main" id="{5A0A5CF6-407C-4691-8122-49DF69D002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0927" y="2633962"/>
            <a:ext cx="28346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Υπότιτλος 2">
            <a:extLst>
              <a:ext uri="{FF2B5EF4-FFF2-40B4-BE49-F238E27FC236}">
                <a16:creationId xmlns:a16="http://schemas.microsoft.com/office/drawing/2014/main" id="{D9C216A1-F1AA-26A0-0276-F81505013CD5}"/>
              </a:ext>
            </a:extLst>
          </p:cNvPr>
          <p:cNvSpPr>
            <a:spLocks noGrp="1"/>
          </p:cNvSpPr>
          <p:nvPr>
            <p:ph type="subTitle" idx="1"/>
          </p:nvPr>
        </p:nvSpPr>
        <p:spPr>
          <a:xfrm>
            <a:off x="381524" y="3079338"/>
            <a:ext cx="3462688" cy="3690350"/>
          </a:xfrm>
        </p:spPr>
        <p:txBody>
          <a:bodyPr vert="horz" lIns="0" tIns="45720" rIns="0" bIns="45720" rtlCol="0">
            <a:normAutofit fontScale="40000" lnSpcReduction="20000"/>
          </a:bodyPr>
          <a:lstStyle/>
          <a:p>
            <a:pPr>
              <a:lnSpc>
                <a:spcPct val="100000"/>
              </a:lnSpc>
              <a:spcBef>
                <a:spcPct val="0"/>
              </a:spcBef>
              <a:spcAft>
                <a:spcPts val="600"/>
              </a:spcAft>
            </a:pPr>
            <a:r>
              <a:rPr lang="en-US" sz="5500" cap="none" spc="-50" dirty="0">
                <a:solidFill>
                  <a:schemeClr val="tx1">
                    <a:lumMod val="75000"/>
                    <a:lumOff val="25000"/>
                  </a:schemeClr>
                </a:solidFill>
                <a:latin typeface="+mj-lt"/>
                <a:ea typeface="+mj-ea"/>
                <a:cs typeface="+mj-cs"/>
              </a:rPr>
              <a:t>Συντάκτες: </a:t>
            </a:r>
            <a:endParaRPr lang="el-GR" sz="5500" cap="none" spc="-50" dirty="0">
              <a:solidFill>
                <a:schemeClr val="tx1">
                  <a:lumMod val="75000"/>
                  <a:lumOff val="25000"/>
                </a:schemeClr>
              </a:solidFill>
              <a:latin typeface="+mj-lt"/>
              <a:ea typeface="+mj-ea"/>
              <a:cs typeface="+mj-cs"/>
            </a:endParaRPr>
          </a:p>
          <a:p>
            <a:pPr>
              <a:lnSpc>
                <a:spcPct val="100000"/>
              </a:lnSpc>
              <a:spcBef>
                <a:spcPct val="0"/>
              </a:spcBef>
              <a:spcAft>
                <a:spcPts val="600"/>
              </a:spcAft>
            </a:pPr>
            <a:r>
              <a:rPr lang="en-US" sz="5500" cap="none" spc="-50" dirty="0">
                <a:solidFill>
                  <a:schemeClr val="tx1">
                    <a:lumMod val="75000"/>
                    <a:lumOff val="25000"/>
                  </a:schemeClr>
                </a:solidFill>
                <a:latin typeface="+mj-lt"/>
                <a:ea typeface="+mj-ea"/>
                <a:cs typeface="+mj-cs"/>
              </a:rPr>
              <a:t>Γκότση Ανθή-</a:t>
            </a:r>
            <a:r>
              <a:rPr lang="el-GR" sz="5500" cap="none" spc="-50" dirty="0">
                <a:solidFill>
                  <a:schemeClr val="tx1">
                    <a:lumMod val="75000"/>
                    <a:lumOff val="25000"/>
                  </a:schemeClr>
                </a:solidFill>
                <a:latin typeface="+mj-lt"/>
                <a:ea typeface="+mj-ea"/>
                <a:cs typeface="+mj-cs"/>
              </a:rPr>
              <a:t>Ά</a:t>
            </a:r>
            <a:r>
              <a:rPr lang="en-US" sz="5500" cap="none" spc="-50" dirty="0">
                <a:solidFill>
                  <a:schemeClr val="tx1">
                    <a:lumMod val="75000"/>
                    <a:lumOff val="25000"/>
                  </a:schemeClr>
                </a:solidFill>
                <a:latin typeface="+mj-lt"/>
                <a:ea typeface="+mj-ea"/>
                <a:cs typeface="+mj-cs"/>
              </a:rPr>
              <a:t>ννα                            Μ</a:t>
            </a:r>
            <a:r>
              <a:rPr lang="el-GR" sz="5500" cap="none" spc="-50" dirty="0">
                <a:solidFill>
                  <a:schemeClr val="tx1">
                    <a:lumMod val="75000"/>
                    <a:lumOff val="25000"/>
                  </a:schemeClr>
                </a:solidFill>
                <a:latin typeface="+mj-lt"/>
                <a:ea typeface="+mj-ea"/>
                <a:cs typeface="+mj-cs"/>
              </a:rPr>
              <a:t>η</a:t>
            </a:r>
            <a:r>
              <a:rPr lang="en-US" sz="5500" cap="none" spc="-50" dirty="0">
                <a:solidFill>
                  <a:schemeClr val="tx1">
                    <a:lumMod val="75000"/>
                    <a:lumOff val="25000"/>
                  </a:schemeClr>
                </a:solidFill>
                <a:latin typeface="+mj-lt"/>
                <a:ea typeface="+mj-ea"/>
                <a:cs typeface="+mj-cs"/>
              </a:rPr>
              <a:t>νακάκης Παναγιώτης</a:t>
            </a:r>
          </a:p>
          <a:p>
            <a:pPr>
              <a:lnSpc>
                <a:spcPct val="100000"/>
              </a:lnSpc>
              <a:spcBef>
                <a:spcPct val="0"/>
              </a:spcBef>
              <a:spcAft>
                <a:spcPts val="600"/>
              </a:spcAft>
            </a:pPr>
            <a:endParaRPr lang="en-US" sz="5500" cap="none" spc="-50" dirty="0">
              <a:solidFill>
                <a:schemeClr val="tx1">
                  <a:lumMod val="75000"/>
                  <a:lumOff val="25000"/>
                </a:schemeClr>
              </a:solidFill>
              <a:latin typeface="+mj-lt"/>
              <a:ea typeface="+mj-ea"/>
              <a:cs typeface="+mj-cs"/>
            </a:endParaRPr>
          </a:p>
          <a:p>
            <a:pPr>
              <a:lnSpc>
                <a:spcPct val="100000"/>
              </a:lnSpc>
              <a:spcBef>
                <a:spcPct val="0"/>
              </a:spcBef>
              <a:spcAft>
                <a:spcPts val="600"/>
              </a:spcAft>
            </a:pPr>
            <a:r>
              <a:rPr lang="en-US" sz="5500" cap="none" spc="-50" dirty="0">
                <a:solidFill>
                  <a:schemeClr val="tx1">
                    <a:lumMod val="75000"/>
                    <a:lumOff val="25000"/>
                  </a:schemeClr>
                </a:solidFill>
                <a:latin typeface="+mj-lt"/>
                <a:ea typeface="+mj-ea"/>
                <a:cs typeface="+mj-cs"/>
              </a:rPr>
              <a:t>Επιβ</a:t>
            </a:r>
            <a:r>
              <a:rPr lang="en-US" sz="5500" cap="none" spc="-50" dirty="0" err="1">
                <a:solidFill>
                  <a:schemeClr val="tx1">
                    <a:lumMod val="75000"/>
                    <a:lumOff val="25000"/>
                  </a:schemeClr>
                </a:solidFill>
                <a:latin typeface="+mj-lt"/>
                <a:ea typeface="+mj-ea"/>
                <a:cs typeface="+mj-cs"/>
              </a:rPr>
              <a:t>λέ</a:t>
            </a:r>
            <a:r>
              <a:rPr lang="en-US" sz="5500" cap="none" spc="-50" dirty="0">
                <a:solidFill>
                  <a:schemeClr val="tx1">
                    <a:lumMod val="75000"/>
                    <a:lumOff val="25000"/>
                  </a:schemeClr>
                </a:solidFill>
                <a:latin typeface="+mj-lt"/>
                <a:ea typeface="+mj-ea"/>
                <a:cs typeface="+mj-cs"/>
              </a:rPr>
              <a:t>πον Καθηγητής: Χριστόπουλος  Θεόδωρος </a:t>
            </a:r>
            <a:endParaRPr lang="el-GR" sz="5500" cap="none" spc="-50" dirty="0">
              <a:solidFill>
                <a:schemeClr val="tx1">
                  <a:lumMod val="75000"/>
                  <a:lumOff val="25000"/>
                </a:schemeClr>
              </a:solidFill>
              <a:latin typeface="+mj-lt"/>
              <a:ea typeface="+mj-ea"/>
              <a:cs typeface="+mj-cs"/>
            </a:endParaRPr>
          </a:p>
          <a:p>
            <a:pPr>
              <a:lnSpc>
                <a:spcPct val="100000"/>
              </a:lnSpc>
              <a:spcBef>
                <a:spcPct val="0"/>
              </a:spcBef>
              <a:spcAft>
                <a:spcPts val="600"/>
              </a:spcAft>
            </a:pPr>
            <a:endParaRPr lang="el-GR" sz="5500" cap="none" spc="-50" dirty="0">
              <a:solidFill>
                <a:schemeClr val="tx1">
                  <a:lumMod val="75000"/>
                  <a:lumOff val="25000"/>
                </a:schemeClr>
              </a:solidFill>
              <a:latin typeface="+mj-lt"/>
              <a:ea typeface="+mj-ea"/>
              <a:cs typeface="+mj-cs"/>
            </a:endParaRPr>
          </a:p>
          <a:p>
            <a:pPr>
              <a:lnSpc>
                <a:spcPct val="100000"/>
              </a:lnSpc>
              <a:spcBef>
                <a:spcPct val="0"/>
              </a:spcBef>
              <a:spcAft>
                <a:spcPts val="600"/>
              </a:spcAft>
            </a:pPr>
            <a:r>
              <a:rPr lang="el-GR" sz="5500" cap="none" spc="-50" dirty="0">
                <a:solidFill>
                  <a:schemeClr val="tx1">
                    <a:lumMod val="75000"/>
                    <a:lumOff val="25000"/>
                  </a:schemeClr>
                </a:solidFill>
                <a:latin typeface="+mj-lt"/>
                <a:ea typeface="+mj-ea"/>
                <a:cs typeface="+mj-cs"/>
              </a:rPr>
              <a:t>Μάθημα: Μικροβιολογία</a:t>
            </a:r>
          </a:p>
          <a:p>
            <a:pPr algn="ctr">
              <a:lnSpc>
                <a:spcPct val="100000"/>
              </a:lnSpc>
              <a:spcBef>
                <a:spcPct val="0"/>
              </a:spcBef>
              <a:spcAft>
                <a:spcPts val="600"/>
              </a:spcAft>
            </a:pPr>
            <a:endParaRPr lang="el-GR" sz="5500" cap="none" spc="-50" dirty="0">
              <a:solidFill>
                <a:schemeClr val="tx1">
                  <a:lumMod val="75000"/>
                  <a:lumOff val="25000"/>
                </a:schemeClr>
              </a:solidFill>
              <a:latin typeface="+mj-lt"/>
              <a:ea typeface="+mj-ea"/>
              <a:cs typeface="+mj-cs"/>
            </a:endParaRPr>
          </a:p>
          <a:p>
            <a:pPr algn="ctr">
              <a:lnSpc>
                <a:spcPct val="100000"/>
              </a:lnSpc>
              <a:spcBef>
                <a:spcPct val="0"/>
              </a:spcBef>
              <a:spcAft>
                <a:spcPts val="600"/>
              </a:spcAft>
            </a:pPr>
            <a:endParaRPr lang="el-GR" sz="5500" cap="none" spc="-50" dirty="0">
              <a:solidFill>
                <a:schemeClr val="tx1">
                  <a:lumMod val="75000"/>
                  <a:lumOff val="25000"/>
                </a:schemeClr>
              </a:solidFill>
              <a:latin typeface="+mj-lt"/>
              <a:ea typeface="+mj-ea"/>
              <a:cs typeface="+mj-cs"/>
            </a:endParaRPr>
          </a:p>
          <a:p>
            <a:pPr>
              <a:lnSpc>
                <a:spcPct val="100000"/>
              </a:lnSpc>
              <a:spcBef>
                <a:spcPct val="0"/>
              </a:spcBef>
              <a:spcAft>
                <a:spcPts val="600"/>
              </a:spcAft>
            </a:pPr>
            <a:r>
              <a:rPr lang="el-GR" sz="5500" cap="none" spc="-50" dirty="0">
                <a:solidFill>
                  <a:schemeClr val="tx1">
                    <a:lumMod val="75000"/>
                    <a:lumOff val="25000"/>
                  </a:schemeClr>
                </a:solidFill>
                <a:latin typeface="+mj-lt"/>
                <a:ea typeface="+mj-ea"/>
                <a:cs typeface="+mj-cs"/>
              </a:rPr>
              <a:t>           2023-2024 </a:t>
            </a:r>
            <a:endParaRPr lang="en-US" sz="5500" cap="none" spc="-50" dirty="0">
              <a:solidFill>
                <a:schemeClr val="tx1">
                  <a:lumMod val="75000"/>
                  <a:lumOff val="25000"/>
                </a:schemeClr>
              </a:solidFill>
              <a:latin typeface="+mj-lt"/>
              <a:ea typeface="+mj-ea"/>
              <a:cs typeface="+mj-cs"/>
            </a:endParaRPr>
          </a:p>
        </p:txBody>
      </p:sp>
      <p:pic>
        <p:nvPicPr>
          <p:cNvPr id="60" name="Picture 3" descr="Εικόνα που περιέχει ύφαλος, λουλούδι, ασπόνδυλο, κοιλεντερωτά&#10;&#10;Περιγραφή που δημιουργήθηκε αυτόματα">
            <a:extLst>
              <a:ext uri="{FF2B5EF4-FFF2-40B4-BE49-F238E27FC236}">
                <a16:creationId xmlns:a16="http://schemas.microsoft.com/office/drawing/2014/main" id="{0258EA13-B442-80B2-6C85-9DFFB76A94DB}"/>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l="14680" r="18790"/>
          <a:stretch/>
        </p:blipFill>
        <p:spPr>
          <a:xfrm>
            <a:off x="4080728" y="10"/>
            <a:ext cx="8111272" cy="6857990"/>
          </a:xfrm>
          <a:prstGeom prst="rect">
            <a:avLst/>
          </a:prstGeom>
        </p:spPr>
      </p:pic>
    </p:spTree>
    <p:extLst>
      <p:ext uri="{BB962C8B-B14F-4D97-AF65-F5344CB8AC3E}">
        <p14:creationId xmlns:p14="http://schemas.microsoft.com/office/powerpoint/2010/main" val="3275422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47F8640-D676-BD8C-46F9-7EAD424F8A3C}"/>
              </a:ext>
            </a:extLst>
          </p:cNvPr>
          <p:cNvSpPr>
            <a:spLocks noGrp="1"/>
          </p:cNvSpPr>
          <p:nvPr>
            <p:ph type="title"/>
          </p:nvPr>
        </p:nvSpPr>
        <p:spPr/>
        <p:txBody>
          <a:bodyPr/>
          <a:lstStyle/>
          <a:p>
            <a:r>
              <a:rPr lang="el-GR" dirty="0"/>
              <a:t>ΑΝΑΠΑΡΑΓΩΓΗ ΡΕΤΡΟΙΩΝ</a:t>
            </a:r>
            <a:r>
              <a:rPr lang="en-GB" dirty="0"/>
              <a:t>-HIV</a:t>
            </a:r>
            <a:endParaRPr lang="el-GR" dirty="0"/>
          </a:p>
        </p:txBody>
      </p:sp>
      <p:sp>
        <p:nvSpPr>
          <p:cNvPr id="3" name="Θέση κειμένου 2">
            <a:extLst>
              <a:ext uri="{FF2B5EF4-FFF2-40B4-BE49-F238E27FC236}">
                <a16:creationId xmlns:a16="http://schemas.microsoft.com/office/drawing/2014/main" id="{8D533063-F76E-D7B7-8D79-ADB1C2F643B5}"/>
              </a:ext>
            </a:extLst>
          </p:cNvPr>
          <p:cNvSpPr>
            <a:spLocks noGrp="1"/>
          </p:cNvSpPr>
          <p:nvPr>
            <p:ph type="body" idx="1"/>
          </p:nvPr>
        </p:nvSpPr>
        <p:spPr/>
        <p:txBody>
          <a:bodyPr>
            <a:noAutofit/>
          </a:bodyPr>
          <a:lstStyle/>
          <a:p>
            <a:pPr algn="l"/>
            <a:r>
              <a:rPr lang="en-GB" sz="2500" spc="-50" dirty="0">
                <a:solidFill>
                  <a:schemeClr val="tx1">
                    <a:lumMod val="75000"/>
                    <a:lumOff val="25000"/>
                  </a:schemeClr>
                </a:solidFill>
                <a:latin typeface="+mj-lt"/>
                <a:ea typeface="+mj-ea"/>
                <a:cs typeface="+mj-cs"/>
              </a:rPr>
              <a:t>III. </a:t>
            </a:r>
            <a:r>
              <a:rPr lang="el-GR" sz="2500" u="sng" spc="-50" dirty="0" err="1">
                <a:solidFill>
                  <a:schemeClr val="tx1">
                    <a:lumMod val="75000"/>
                    <a:lumOff val="25000"/>
                  </a:schemeClr>
                </a:solidFill>
                <a:latin typeface="+mj-lt"/>
                <a:ea typeface="+mj-ea"/>
                <a:cs typeface="+mj-cs"/>
              </a:rPr>
              <a:t>Συνθεση</a:t>
            </a:r>
            <a:r>
              <a:rPr lang="el-GR" sz="2500" u="sng" spc="-50" dirty="0">
                <a:solidFill>
                  <a:schemeClr val="tx1">
                    <a:lumMod val="75000"/>
                    <a:lumOff val="25000"/>
                  </a:schemeClr>
                </a:solidFill>
                <a:latin typeface="+mj-lt"/>
                <a:ea typeface="+mj-ea"/>
                <a:cs typeface="+mj-cs"/>
              </a:rPr>
              <a:t> </a:t>
            </a:r>
            <a:r>
              <a:rPr lang="el-GR" sz="2500" u="sng" spc="-50" dirty="0" err="1">
                <a:solidFill>
                  <a:schemeClr val="tx1">
                    <a:lumMod val="75000"/>
                    <a:lumOff val="25000"/>
                  </a:schemeClr>
                </a:solidFill>
                <a:latin typeface="+mj-lt"/>
                <a:ea typeface="+mj-ea"/>
                <a:cs typeface="+mj-cs"/>
              </a:rPr>
              <a:t>Νεων</a:t>
            </a:r>
            <a:r>
              <a:rPr lang="el-GR" sz="2500" u="sng" spc="-50" dirty="0">
                <a:solidFill>
                  <a:schemeClr val="tx1">
                    <a:lumMod val="75000"/>
                    <a:lumOff val="25000"/>
                  </a:schemeClr>
                </a:solidFill>
                <a:latin typeface="+mj-lt"/>
                <a:ea typeface="+mj-ea"/>
                <a:cs typeface="+mj-cs"/>
              </a:rPr>
              <a:t> </a:t>
            </a:r>
            <a:r>
              <a:rPr lang="el-GR" sz="2500" u="sng" spc="-50" dirty="0" err="1">
                <a:solidFill>
                  <a:schemeClr val="tx1">
                    <a:lumMod val="75000"/>
                    <a:lumOff val="25000"/>
                  </a:schemeClr>
                </a:solidFill>
                <a:latin typeface="+mj-lt"/>
                <a:ea typeface="+mj-ea"/>
                <a:cs typeface="+mj-cs"/>
              </a:rPr>
              <a:t>Ιων</a:t>
            </a:r>
            <a:br>
              <a:rPr lang="el-GR" sz="1600" b="0" i="0" dirty="0">
                <a:effectLst/>
                <a:latin typeface="Söhne"/>
              </a:rPr>
            </a:br>
            <a:endParaRPr lang="el-GR" sz="1600" dirty="0"/>
          </a:p>
        </p:txBody>
      </p:sp>
      <p:sp>
        <p:nvSpPr>
          <p:cNvPr id="4" name="Θέση περιεχομένου 3">
            <a:extLst>
              <a:ext uri="{FF2B5EF4-FFF2-40B4-BE49-F238E27FC236}">
                <a16:creationId xmlns:a16="http://schemas.microsoft.com/office/drawing/2014/main" id="{47077A23-B8C6-6774-D93B-2EF1BD6A7371}"/>
              </a:ext>
            </a:extLst>
          </p:cNvPr>
          <p:cNvSpPr>
            <a:spLocks noGrp="1"/>
          </p:cNvSpPr>
          <p:nvPr>
            <p:ph sz="half" idx="2"/>
          </p:nvPr>
        </p:nvSpPr>
        <p:spPr>
          <a:xfrm>
            <a:off x="914400" y="2958274"/>
            <a:ext cx="5008418" cy="3286662"/>
          </a:xfrm>
        </p:spPr>
        <p:txBody>
          <a:bodyPr>
            <a:normAutofit fontScale="92500"/>
          </a:bodyPr>
          <a:lstStyle/>
          <a:p>
            <a:pPr>
              <a:buFont typeface="Wingdings" panose="05000000000000000000" pitchFamily="2" charset="2"/>
              <a:buChar char="Ø"/>
            </a:pPr>
            <a:r>
              <a:rPr lang="el-GR" sz="2200" dirty="0">
                <a:solidFill>
                  <a:schemeClr val="tx1"/>
                </a:solidFill>
                <a:latin typeface="Aptos Narrow" panose="020B0004020202020204" pitchFamily="34" charset="0"/>
                <a:cs typeface="Shruti" panose="020B0502040204020203" pitchFamily="34" charset="0"/>
              </a:rPr>
              <a:t>Ο ιός μπορεί να μείνει για καιρό σε λανθάνουσα φάση (από μερικές ημέρες έως για πολλές δεκαετίες) ή να εισέλθει στον παραγωγικό κύκλο. </a:t>
            </a:r>
          </a:p>
          <a:p>
            <a:pPr>
              <a:buFont typeface="Wingdings" panose="05000000000000000000" pitchFamily="2" charset="2"/>
              <a:buChar char="Ø"/>
            </a:pPr>
            <a:r>
              <a:rPr lang="el-GR" sz="2200" dirty="0">
                <a:solidFill>
                  <a:schemeClr val="tx1"/>
                </a:solidFill>
                <a:latin typeface="Aptos Narrow" panose="020B0004020202020204" pitchFamily="34" charset="0"/>
                <a:cs typeface="Shruti" panose="020B0502040204020203" pitchFamily="34" charset="0"/>
              </a:rPr>
              <a:t>Μέσω της αντιγραφής του κυττάρου ο ιός αντιγράφεται εξίσου από την </a:t>
            </a:r>
            <a:r>
              <a:rPr lang="en-GB" sz="2200" dirty="0">
                <a:solidFill>
                  <a:schemeClr val="tx1"/>
                </a:solidFill>
                <a:latin typeface="Aptos Narrow" panose="020B0004020202020204" pitchFamily="34" charset="0"/>
                <a:cs typeface="Shruti" panose="020B0502040204020203" pitchFamily="34" charset="0"/>
              </a:rPr>
              <a:t>mRNA</a:t>
            </a:r>
            <a:r>
              <a:rPr lang="el-GR" sz="2200" dirty="0">
                <a:solidFill>
                  <a:schemeClr val="tx1"/>
                </a:solidFill>
                <a:latin typeface="Aptos Narrow" panose="020B0004020202020204" pitchFamily="34" charset="0"/>
                <a:cs typeface="Shruti" panose="020B0502040204020203" pitchFamily="34" charset="0"/>
              </a:rPr>
              <a:t> πολυμεράση (λανθάνουσα φάση ) είτε αντιγράφεται μαζί με το </a:t>
            </a:r>
            <a:r>
              <a:rPr lang="en-GB" sz="2200" dirty="0">
                <a:solidFill>
                  <a:schemeClr val="tx1"/>
                </a:solidFill>
                <a:latin typeface="Aptos Narrow" panose="020B0004020202020204" pitchFamily="34" charset="0"/>
                <a:cs typeface="Shruti" panose="020B0502040204020203" pitchFamily="34" charset="0"/>
              </a:rPr>
              <a:t>DNA</a:t>
            </a:r>
            <a:r>
              <a:rPr lang="el-GR" sz="2200" dirty="0">
                <a:solidFill>
                  <a:schemeClr val="tx1"/>
                </a:solidFill>
                <a:latin typeface="Aptos Narrow" panose="020B0004020202020204" pitchFamily="34" charset="0"/>
                <a:cs typeface="Shruti" panose="020B0502040204020203" pitchFamily="34" charset="0"/>
              </a:rPr>
              <a:t> του κυττάρου του ξενιστή που είχε προσβληθεί (παραγωγικός κύκλος).</a:t>
            </a:r>
          </a:p>
        </p:txBody>
      </p:sp>
      <p:sp>
        <p:nvSpPr>
          <p:cNvPr id="5" name="Θέση κειμένου 4">
            <a:extLst>
              <a:ext uri="{FF2B5EF4-FFF2-40B4-BE49-F238E27FC236}">
                <a16:creationId xmlns:a16="http://schemas.microsoft.com/office/drawing/2014/main" id="{EEE73242-4123-6892-AAA2-A23BCEF6CEB4}"/>
              </a:ext>
            </a:extLst>
          </p:cNvPr>
          <p:cNvSpPr>
            <a:spLocks noGrp="1"/>
          </p:cNvSpPr>
          <p:nvPr>
            <p:ph type="body" sz="quarter" idx="3"/>
          </p:nvPr>
        </p:nvSpPr>
        <p:spPr>
          <a:xfrm>
            <a:off x="6515944" y="1973743"/>
            <a:ext cx="4639736" cy="736282"/>
          </a:xfrm>
        </p:spPr>
        <p:txBody>
          <a:bodyPr>
            <a:normAutofit/>
          </a:bodyPr>
          <a:lstStyle/>
          <a:p>
            <a:r>
              <a:rPr lang="en-GB" sz="2500" spc="-50" dirty="0">
                <a:solidFill>
                  <a:schemeClr val="tx1">
                    <a:lumMod val="75000"/>
                    <a:lumOff val="25000"/>
                  </a:schemeClr>
                </a:solidFill>
                <a:latin typeface="+mj-lt"/>
                <a:ea typeface="+mj-ea"/>
                <a:cs typeface="+mj-cs"/>
              </a:rPr>
              <a:t>IV. </a:t>
            </a:r>
            <a:r>
              <a:rPr lang="el-GR" sz="2500" u="sng" spc="-50" dirty="0" err="1">
                <a:solidFill>
                  <a:schemeClr val="tx1">
                    <a:lumMod val="75000"/>
                    <a:lumOff val="25000"/>
                  </a:schemeClr>
                </a:solidFill>
                <a:latin typeface="+mj-lt"/>
                <a:ea typeface="+mj-ea"/>
                <a:cs typeface="+mj-cs"/>
              </a:rPr>
              <a:t>Απελευθερωση</a:t>
            </a:r>
            <a:r>
              <a:rPr lang="el-GR" sz="2500" u="sng" spc="-50" dirty="0">
                <a:solidFill>
                  <a:schemeClr val="tx1">
                    <a:lumMod val="75000"/>
                    <a:lumOff val="25000"/>
                  </a:schemeClr>
                </a:solidFill>
                <a:latin typeface="+mj-lt"/>
                <a:ea typeface="+mj-ea"/>
                <a:cs typeface="+mj-cs"/>
              </a:rPr>
              <a:t> </a:t>
            </a:r>
          </a:p>
        </p:txBody>
      </p:sp>
      <p:sp>
        <p:nvSpPr>
          <p:cNvPr id="6" name="Θέση περιεχομένου 5">
            <a:extLst>
              <a:ext uri="{FF2B5EF4-FFF2-40B4-BE49-F238E27FC236}">
                <a16:creationId xmlns:a16="http://schemas.microsoft.com/office/drawing/2014/main" id="{6C9D573D-757D-A412-26A7-B16B55E24768}"/>
              </a:ext>
            </a:extLst>
          </p:cNvPr>
          <p:cNvSpPr>
            <a:spLocks noGrp="1"/>
          </p:cNvSpPr>
          <p:nvPr>
            <p:ph sz="quarter" idx="4"/>
          </p:nvPr>
        </p:nvSpPr>
        <p:spPr>
          <a:xfrm>
            <a:off x="6515944" y="2958274"/>
            <a:ext cx="4886496" cy="2910821"/>
          </a:xfrm>
        </p:spPr>
        <p:txBody>
          <a:bodyPr>
            <a:normAutofit fontScale="92500"/>
          </a:bodyPr>
          <a:lstStyle/>
          <a:p>
            <a:pPr>
              <a:buFont typeface="Wingdings" panose="05000000000000000000" pitchFamily="2" charset="2"/>
              <a:buChar char="Ø"/>
            </a:pPr>
            <a:r>
              <a:rPr lang="el-GR" sz="2000" dirty="0">
                <a:solidFill>
                  <a:schemeClr val="tx1"/>
                </a:solidFill>
                <a:latin typeface="Aptos Narrow" panose="020B0004020202020204" pitchFamily="34" charset="0"/>
                <a:cs typeface="Shruti" panose="020B0502040204020203" pitchFamily="34" charset="0"/>
              </a:rPr>
              <a:t>Τα νέα αντίγραφα του ιού απελευθερώνονται από το κύτταρο μέσω διαφορετικών μηχανισμών, όπως η εκκριτική οδός ή η λυσογονική οδός. </a:t>
            </a:r>
          </a:p>
        </p:txBody>
      </p:sp>
    </p:spTree>
    <p:extLst>
      <p:ext uri="{BB962C8B-B14F-4D97-AF65-F5344CB8AC3E}">
        <p14:creationId xmlns:p14="http://schemas.microsoft.com/office/powerpoint/2010/main" val="1206688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AD0AA54-7C6E-C819-CE0C-605E700D6DF5}"/>
              </a:ext>
            </a:extLst>
          </p:cNvPr>
          <p:cNvSpPr>
            <a:spLocks noGrp="1"/>
          </p:cNvSpPr>
          <p:nvPr>
            <p:ph type="title"/>
          </p:nvPr>
        </p:nvSpPr>
        <p:spPr/>
        <p:txBody>
          <a:bodyPr/>
          <a:lstStyle/>
          <a:p>
            <a:r>
              <a:rPr lang="el-GR" dirty="0"/>
              <a:t>ΜΕΤΑΔΟΣΗ </a:t>
            </a:r>
            <a:r>
              <a:rPr lang="en-GB" dirty="0"/>
              <a:t>HIV</a:t>
            </a:r>
            <a:endParaRPr lang="el-GR" dirty="0"/>
          </a:p>
        </p:txBody>
      </p:sp>
      <p:sp>
        <p:nvSpPr>
          <p:cNvPr id="3" name="Θέση κειμένου 2">
            <a:extLst>
              <a:ext uri="{FF2B5EF4-FFF2-40B4-BE49-F238E27FC236}">
                <a16:creationId xmlns:a16="http://schemas.microsoft.com/office/drawing/2014/main" id="{3485932E-8194-9504-55D1-2DB5CEF5F9C7}"/>
              </a:ext>
            </a:extLst>
          </p:cNvPr>
          <p:cNvSpPr>
            <a:spLocks noGrp="1"/>
          </p:cNvSpPr>
          <p:nvPr>
            <p:ph type="body" idx="1"/>
          </p:nvPr>
        </p:nvSpPr>
        <p:spPr/>
        <p:txBody>
          <a:bodyPr>
            <a:noAutofit/>
          </a:bodyPr>
          <a:lstStyle/>
          <a:p>
            <a:r>
              <a:rPr lang="el-GR" sz="2500" u="sng" spc="-50" dirty="0">
                <a:solidFill>
                  <a:schemeClr val="tx1">
                    <a:lumMod val="75000"/>
                    <a:lumOff val="25000"/>
                  </a:schemeClr>
                </a:solidFill>
                <a:latin typeface="+mj-lt"/>
                <a:ea typeface="+mj-ea"/>
                <a:cs typeface="+mj-cs"/>
              </a:rPr>
              <a:t>Σεξουαλικη επαφη χωρις χρηση προφυλακτικου</a:t>
            </a:r>
          </a:p>
        </p:txBody>
      </p:sp>
      <p:sp>
        <p:nvSpPr>
          <p:cNvPr id="4" name="Θέση περιεχομένου 3">
            <a:extLst>
              <a:ext uri="{FF2B5EF4-FFF2-40B4-BE49-F238E27FC236}">
                <a16:creationId xmlns:a16="http://schemas.microsoft.com/office/drawing/2014/main" id="{60517974-5C1C-879F-38F9-B5E5B62BA611}"/>
              </a:ext>
            </a:extLst>
          </p:cNvPr>
          <p:cNvSpPr>
            <a:spLocks noGrp="1"/>
          </p:cNvSpPr>
          <p:nvPr>
            <p:ph sz="half" idx="2"/>
          </p:nvPr>
        </p:nvSpPr>
        <p:spPr>
          <a:xfrm>
            <a:off x="1097280" y="2958273"/>
            <a:ext cx="4998720" cy="3432479"/>
          </a:xfrm>
        </p:spPr>
        <p:txBody>
          <a:bodyPr>
            <a:normAutofit lnSpcReduction="10000"/>
          </a:bodyPr>
          <a:lstStyle/>
          <a:p>
            <a:pPr>
              <a:buFont typeface="Wingdings" panose="05000000000000000000" pitchFamily="2" charset="2"/>
              <a:buChar char="Ø"/>
            </a:pPr>
            <a:r>
              <a:rPr lang="el-GR" sz="2200" dirty="0">
                <a:solidFill>
                  <a:schemeClr val="tx1"/>
                </a:solidFill>
                <a:latin typeface="Aptos Narrow" panose="020B0004020202020204" pitchFamily="34" charset="0"/>
                <a:cs typeface="Shruti" panose="020B0502040204020203" pitchFamily="34" charset="0"/>
              </a:rPr>
              <a:t>Αποτελεί τον κύριο τρόπο μετάδοση. Ευθύνεται για το 90% της μετάδοσης παγκοσμίως.</a:t>
            </a:r>
          </a:p>
          <a:p>
            <a:pPr>
              <a:buFont typeface="Wingdings" panose="05000000000000000000" pitchFamily="2" charset="2"/>
              <a:buChar char="Ø"/>
            </a:pPr>
            <a:r>
              <a:rPr lang="el-GR" sz="2200" dirty="0">
                <a:solidFill>
                  <a:schemeClr val="tx1"/>
                </a:solidFill>
                <a:latin typeface="Aptos Narrow" panose="020B0004020202020204" pitchFamily="34" charset="0"/>
                <a:cs typeface="Shruti" panose="020B0502040204020203" pitchFamily="34" charset="0"/>
              </a:rPr>
              <a:t>Η μετάδοση είναι ευκολότερη στους άνδρες απ' ότι στις γυναίκες.</a:t>
            </a:r>
            <a:endParaRPr lang="en-GB" sz="2200" dirty="0">
              <a:solidFill>
                <a:schemeClr val="tx1"/>
              </a:solidFill>
              <a:latin typeface="Aptos Narrow" panose="020B0004020202020204" pitchFamily="34" charset="0"/>
              <a:cs typeface="Shruti" panose="020B0502040204020203" pitchFamily="34" charset="0"/>
            </a:endParaRPr>
          </a:p>
          <a:p>
            <a:pPr>
              <a:buFont typeface="Wingdings" panose="05000000000000000000" pitchFamily="2" charset="2"/>
              <a:buChar char="Ø"/>
            </a:pPr>
            <a:r>
              <a:rPr lang="el-GR" sz="2200" dirty="0">
                <a:solidFill>
                  <a:schemeClr val="tx1"/>
                </a:solidFill>
                <a:latin typeface="Aptos Narrow" panose="020B0004020202020204" pitchFamily="34" charset="0"/>
                <a:cs typeface="Shruti" panose="020B0502040204020203" pitchFamily="34" charset="0"/>
              </a:rPr>
              <a:t>Η μετάδοση μπορεί να συμβεί μέσω κολπικής  ή πρωκτικής σεξουαλικής επαφής, καθώς και μέσω οροφαρυγγικής</a:t>
            </a:r>
            <a:r>
              <a:rPr lang="el-GR" sz="1900" dirty="0">
                <a:solidFill>
                  <a:schemeClr val="tx1"/>
                </a:solidFill>
                <a:latin typeface="Aptos Narrow" panose="020B0004020202020204" pitchFamily="34" charset="0"/>
                <a:cs typeface="Shruti" panose="020B0502040204020203" pitchFamily="34" charset="0"/>
              </a:rPr>
              <a:t>.</a:t>
            </a:r>
          </a:p>
        </p:txBody>
      </p:sp>
      <p:sp>
        <p:nvSpPr>
          <p:cNvPr id="5" name="Θέση κειμένου 4">
            <a:extLst>
              <a:ext uri="{FF2B5EF4-FFF2-40B4-BE49-F238E27FC236}">
                <a16:creationId xmlns:a16="http://schemas.microsoft.com/office/drawing/2014/main" id="{76C4FCD0-8DF1-95AB-3C21-3A377B05C18C}"/>
              </a:ext>
            </a:extLst>
          </p:cNvPr>
          <p:cNvSpPr>
            <a:spLocks noGrp="1"/>
          </p:cNvSpPr>
          <p:nvPr>
            <p:ph type="body" sz="quarter" idx="3"/>
          </p:nvPr>
        </p:nvSpPr>
        <p:spPr>
          <a:xfrm>
            <a:off x="6515944" y="1979675"/>
            <a:ext cx="4639736" cy="736282"/>
          </a:xfrm>
        </p:spPr>
        <p:txBody>
          <a:bodyPr>
            <a:normAutofit/>
          </a:bodyPr>
          <a:lstStyle/>
          <a:p>
            <a:pPr>
              <a:lnSpc>
                <a:spcPct val="140000"/>
              </a:lnSpc>
            </a:pPr>
            <a:r>
              <a:rPr lang="el-GR" sz="2500" u="sng" spc="-50" dirty="0">
                <a:solidFill>
                  <a:schemeClr val="tx1">
                    <a:lumMod val="75000"/>
                    <a:lumOff val="25000"/>
                  </a:schemeClr>
                </a:solidFill>
                <a:latin typeface="+mj-lt"/>
                <a:ea typeface="+mj-ea"/>
                <a:cs typeface="+mj-cs"/>
              </a:rPr>
              <a:t>Μητερα σε παιδι </a:t>
            </a:r>
          </a:p>
        </p:txBody>
      </p:sp>
      <p:sp>
        <p:nvSpPr>
          <p:cNvPr id="6" name="Θέση περιεχομένου 5">
            <a:extLst>
              <a:ext uri="{FF2B5EF4-FFF2-40B4-BE49-F238E27FC236}">
                <a16:creationId xmlns:a16="http://schemas.microsoft.com/office/drawing/2014/main" id="{BD612914-8F08-20D8-B731-F740D2D86BAE}"/>
              </a:ext>
            </a:extLst>
          </p:cNvPr>
          <p:cNvSpPr>
            <a:spLocks noGrp="1"/>
          </p:cNvSpPr>
          <p:nvPr>
            <p:ph sz="quarter" idx="4"/>
          </p:nvPr>
        </p:nvSpPr>
        <p:spPr>
          <a:xfrm>
            <a:off x="6515944" y="2793683"/>
            <a:ext cx="4639736" cy="3446344"/>
          </a:xfrm>
        </p:spPr>
        <p:txBody>
          <a:bodyPr>
            <a:noAutofit/>
          </a:bodyPr>
          <a:lstStyle/>
          <a:p>
            <a:pPr>
              <a:lnSpc>
                <a:spcPct val="130000"/>
              </a:lnSpc>
              <a:buFont typeface="Wingdings" panose="05000000000000000000" pitchFamily="2" charset="2"/>
              <a:buChar char="Ø"/>
            </a:pPr>
            <a:r>
              <a:rPr lang="el-GR" sz="2200" dirty="0">
                <a:solidFill>
                  <a:schemeClr val="tx1"/>
                </a:solidFill>
                <a:latin typeface="Aptos Narrow" panose="020B0004020202020204" pitchFamily="34" charset="0"/>
                <a:cs typeface="Shruti" panose="020B0502040204020203" pitchFamily="34" charset="0"/>
              </a:rPr>
              <a:t>Συμβαίνει κυρίως κατά την εγκυμοσύνη καθώς ο ιός μεταφέρεται από την μητέρα στο έμβρυο μέσω του τραχηλικού σωλήνα .</a:t>
            </a:r>
          </a:p>
          <a:p>
            <a:pPr>
              <a:lnSpc>
                <a:spcPct val="130000"/>
              </a:lnSpc>
              <a:buFont typeface="Wingdings" panose="05000000000000000000" pitchFamily="2" charset="2"/>
              <a:buChar char="Ø"/>
            </a:pPr>
            <a:r>
              <a:rPr lang="el-GR" sz="2200" dirty="0">
                <a:solidFill>
                  <a:schemeClr val="tx1"/>
                </a:solidFill>
                <a:latin typeface="Aptos Narrow" panose="020B0004020202020204" pitchFamily="34" charset="0"/>
                <a:cs typeface="Shruti" panose="020B0502040204020203" pitchFamily="34" charset="0"/>
              </a:rPr>
              <a:t>Είτε μέσω του θηλασμού καθώς το μητρικό γάλα της οροθετικής μητέρας μπορεί να μεταφέρει τον ιό στο βρέφος.</a:t>
            </a:r>
          </a:p>
        </p:txBody>
      </p:sp>
    </p:spTree>
    <p:extLst>
      <p:ext uri="{BB962C8B-B14F-4D97-AF65-F5344CB8AC3E}">
        <p14:creationId xmlns:p14="http://schemas.microsoft.com/office/powerpoint/2010/main" val="2996087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68C0213-056B-769B-5AB2-AAE09749B929}"/>
              </a:ext>
            </a:extLst>
          </p:cNvPr>
          <p:cNvSpPr>
            <a:spLocks noGrp="1"/>
          </p:cNvSpPr>
          <p:nvPr>
            <p:ph type="title"/>
          </p:nvPr>
        </p:nvSpPr>
        <p:spPr/>
        <p:txBody>
          <a:bodyPr/>
          <a:lstStyle/>
          <a:p>
            <a:r>
              <a:rPr lang="el-GR" dirty="0"/>
              <a:t>ΜΕΤΑΔΟΣΗ </a:t>
            </a:r>
            <a:r>
              <a:rPr lang="en-GB" dirty="0"/>
              <a:t>HIV</a:t>
            </a:r>
            <a:endParaRPr lang="el-GR" dirty="0"/>
          </a:p>
        </p:txBody>
      </p:sp>
      <p:sp>
        <p:nvSpPr>
          <p:cNvPr id="3" name="Θέση κειμένου 2">
            <a:extLst>
              <a:ext uri="{FF2B5EF4-FFF2-40B4-BE49-F238E27FC236}">
                <a16:creationId xmlns:a16="http://schemas.microsoft.com/office/drawing/2014/main" id="{CF95650D-E50C-6F54-7B45-43A36A275DF1}"/>
              </a:ext>
            </a:extLst>
          </p:cNvPr>
          <p:cNvSpPr>
            <a:spLocks noGrp="1"/>
          </p:cNvSpPr>
          <p:nvPr>
            <p:ph type="body" idx="1"/>
          </p:nvPr>
        </p:nvSpPr>
        <p:spPr>
          <a:xfrm>
            <a:off x="1097280" y="1759170"/>
            <a:ext cx="4639736" cy="736282"/>
          </a:xfrm>
        </p:spPr>
        <p:txBody>
          <a:bodyPr>
            <a:normAutofit/>
          </a:bodyPr>
          <a:lstStyle/>
          <a:p>
            <a:r>
              <a:rPr lang="el-GR" sz="2500" u="sng" spc="-50" dirty="0" err="1">
                <a:solidFill>
                  <a:schemeClr val="tx1">
                    <a:lumMod val="75000"/>
                    <a:lumOff val="25000"/>
                  </a:schemeClr>
                </a:solidFill>
                <a:latin typeface="+mj-lt"/>
                <a:ea typeface="+mj-ea"/>
                <a:cs typeface="+mj-cs"/>
              </a:rPr>
              <a:t>Αιμα</a:t>
            </a:r>
            <a:r>
              <a:rPr lang="el-GR" sz="2500" u="sng" spc="-50" dirty="0">
                <a:solidFill>
                  <a:schemeClr val="tx1">
                    <a:lumMod val="75000"/>
                    <a:lumOff val="25000"/>
                  </a:schemeClr>
                </a:solidFill>
                <a:latin typeface="+mj-lt"/>
                <a:ea typeface="+mj-ea"/>
                <a:cs typeface="+mj-cs"/>
              </a:rPr>
              <a:t> και </a:t>
            </a:r>
            <a:r>
              <a:rPr lang="el-GR" sz="2500" u="sng" spc="-50" dirty="0" err="1">
                <a:solidFill>
                  <a:schemeClr val="tx1">
                    <a:lumMod val="75000"/>
                    <a:lumOff val="25000"/>
                  </a:schemeClr>
                </a:solidFill>
                <a:latin typeface="+mj-lt"/>
                <a:ea typeface="+mj-ea"/>
                <a:cs typeface="+mj-cs"/>
              </a:rPr>
              <a:t>προιντα</a:t>
            </a:r>
            <a:r>
              <a:rPr lang="el-GR" sz="2500" u="sng" spc="-50" dirty="0">
                <a:solidFill>
                  <a:schemeClr val="tx1">
                    <a:lumMod val="75000"/>
                    <a:lumOff val="25000"/>
                  </a:schemeClr>
                </a:solidFill>
                <a:latin typeface="+mj-lt"/>
                <a:ea typeface="+mj-ea"/>
                <a:cs typeface="+mj-cs"/>
              </a:rPr>
              <a:t> </a:t>
            </a:r>
            <a:r>
              <a:rPr lang="el-GR" sz="2500" u="sng" spc="-50" dirty="0" err="1">
                <a:solidFill>
                  <a:schemeClr val="tx1">
                    <a:lumMod val="75000"/>
                    <a:lumOff val="25000"/>
                  </a:schemeClr>
                </a:solidFill>
                <a:latin typeface="+mj-lt"/>
                <a:ea typeface="+mj-ea"/>
                <a:cs typeface="+mj-cs"/>
              </a:rPr>
              <a:t>αιματος</a:t>
            </a:r>
            <a:endParaRPr lang="el-GR" sz="2500" u="sng" spc="-50" dirty="0">
              <a:solidFill>
                <a:schemeClr val="tx1">
                  <a:lumMod val="75000"/>
                  <a:lumOff val="25000"/>
                </a:schemeClr>
              </a:solidFill>
              <a:latin typeface="+mj-lt"/>
              <a:ea typeface="+mj-ea"/>
              <a:cs typeface="+mj-cs"/>
            </a:endParaRPr>
          </a:p>
        </p:txBody>
      </p:sp>
      <p:sp>
        <p:nvSpPr>
          <p:cNvPr id="4" name="Θέση περιεχομένου 3">
            <a:extLst>
              <a:ext uri="{FF2B5EF4-FFF2-40B4-BE49-F238E27FC236}">
                <a16:creationId xmlns:a16="http://schemas.microsoft.com/office/drawing/2014/main" id="{6B749051-6F64-528C-9DD1-EB55D43B346E}"/>
              </a:ext>
            </a:extLst>
          </p:cNvPr>
          <p:cNvSpPr>
            <a:spLocks noGrp="1"/>
          </p:cNvSpPr>
          <p:nvPr>
            <p:ph sz="half" idx="2"/>
          </p:nvPr>
        </p:nvSpPr>
        <p:spPr>
          <a:xfrm>
            <a:off x="602901" y="2297452"/>
            <a:ext cx="6057069" cy="4285622"/>
          </a:xfrm>
        </p:spPr>
        <p:txBody>
          <a:bodyPr>
            <a:noAutofit/>
          </a:bodyPr>
          <a:lstStyle/>
          <a:p>
            <a:pPr>
              <a:buFont typeface="Wingdings" panose="05000000000000000000" pitchFamily="2" charset="2"/>
              <a:buChar char="Ø"/>
            </a:pPr>
            <a:r>
              <a:rPr lang="el-GR" sz="2000" dirty="0">
                <a:solidFill>
                  <a:schemeClr val="tx1"/>
                </a:solidFill>
                <a:latin typeface="Aptos Narrow" panose="020B0004020202020204" pitchFamily="34" charset="0"/>
                <a:cs typeface="Shruti" panose="020B0502040204020203" pitchFamily="34" charset="0"/>
              </a:rPr>
              <a:t>Η μετάδοση μπορεί να συμβεί μέσω κοινής χρήσης βελόνων και σύριγγας με μολυσμένο αίμα, καθώς και μέσω μολυσμένων εργαλείων δερματοστιξίας.</a:t>
            </a:r>
          </a:p>
          <a:p>
            <a:pPr>
              <a:buFont typeface="Wingdings" panose="05000000000000000000" pitchFamily="2" charset="2"/>
              <a:buChar char="Ø"/>
            </a:pPr>
            <a:r>
              <a:rPr lang="el-GR" sz="2000" dirty="0">
                <a:solidFill>
                  <a:schemeClr val="tx1"/>
                </a:solidFill>
                <a:latin typeface="Aptos Narrow" panose="020B0004020202020204" pitchFamily="34" charset="0"/>
                <a:cs typeface="Shruti" panose="020B0502040204020203" pitchFamily="34" charset="0"/>
              </a:rPr>
              <a:t>Η μετάγγιση αίματος και η μεταμόσχευση οργάνων ήταν ένας από τους τρόπους μετάδοσης παλαιότερα. Όμως πλέον γίνεται αυστηρός έλεγχος στους δότες μέσω διαφόρων εξετάσεων.</a:t>
            </a:r>
          </a:p>
          <a:p>
            <a:pPr>
              <a:buFont typeface="Wingdings" panose="05000000000000000000" pitchFamily="2" charset="2"/>
              <a:buChar char="Ø"/>
            </a:pPr>
            <a:r>
              <a:rPr lang="el-GR" sz="2000" dirty="0">
                <a:solidFill>
                  <a:schemeClr val="tx1"/>
                </a:solidFill>
                <a:latin typeface="Aptos Narrow" panose="020B0004020202020204" pitchFamily="34" charset="0"/>
                <a:cs typeface="Shruti" panose="020B0502040204020203" pitchFamily="34" charset="0"/>
              </a:rPr>
              <a:t>Στους επαγγελματίες υγείας από και προς αυτούς υπάρχει ένα μικρό ποσοστό μόλυνσης είτε από τρύπημα είτε από επαφή με μολυσμένους ασθενείς και το αντίθετο.</a:t>
            </a:r>
          </a:p>
          <a:p>
            <a:pPr>
              <a:buFont typeface="Wingdings" panose="05000000000000000000" pitchFamily="2" charset="2"/>
              <a:buChar char="Ø"/>
            </a:pPr>
            <a:endParaRPr lang="el-GR" sz="2200" dirty="0">
              <a:solidFill>
                <a:schemeClr val="tx1"/>
              </a:solidFill>
              <a:latin typeface="Aptos Narrow" panose="020B0004020202020204" pitchFamily="34" charset="0"/>
              <a:cs typeface="Shruti" panose="020B0502040204020203" pitchFamily="34" charset="0"/>
            </a:endParaRPr>
          </a:p>
        </p:txBody>
      </p:sp>
      <p:sp>
        <p:nvSpPr>
          <p:cNvPr id="5" name="Θέση κειμένου 4">
            <a:extLst>
              <a:ext uri="{FF2B5EF4-FFF2-40B4-BE49-F238E27FC236}">
                <a16:creationId xmlns:a16="http://schemas.microsoft.com/office/drawing/2014/main" id="{721F6EDA-6800-9155-EDFC-3C18B7D9A91A}"/>
              </a:ext>
            </a:extLst>
          </p:cNvPr>
          <p:cNvSpPr>
            <a:spLocks noGrp="1"/>
          </p:cNvSpPr>
          <p:nvPr>
            <p:ph type="body" sz="quarter" idx="3"/>
          </p:nvPr>
        </p:nvSpPr>
        <p:spPr>
          <a:xfrm>
            <a:off x="6515944" y="1733547"/>
            <a:ext cx="4639736" cy="806471"/>
          </a:xfrm>
        </p:spPr>
        <p:txBody>
          <a:bodyPr>
            <a:normAutofit/>
          </a:bodyPr>
          <a:lstStyle/>
          <a:p>
            <a:r>
              <a:rPr lang="el-GR" sz="2500" u="sng" spc="-50" dirty="0">
                <a:solidFill>
                  <a:schemeClr val="tx1">
                    <a:lumMod val="75000"/>
                    <a:lumOff val="25000"/>
                  </a:schemeClr>
                </a:solidFill>
                <a:latin typeface="+mj-lt"/>
                <a:ea typeface="+mj-ea"/>
                <a:cs typeface="+mj-cs"/>
              </a:rPr>
              <a:t>Επαφη με </a:t>
            </a:r>
            <a:r>
              <a:rPr lang="el-GR" sz="2500" u="sng" spc="-50" dirty="0" err="1">
                <a:solidFill>
                  <a:schemeClr val="tx1">
                    <a:lumMod val="75000"/>
                    <a:lumOff val="25000"/>
                  </a:schemeClr>
                </a:solidFill>
                <a:latin typeface="+mj-lt"/>
                <a:ea typeface="+mj-ea"/>
                <a:cs typeface="+mj-cs"/>
              </a:rPr>
              <a:t>Βιολογικα</a:t>
            </a:r>
            <a:r>
              <a:rPr lang="el-GR" sz="2500" u="sng" spc="-50" dirty="0">
                <a:solidFill>
                  <a:schemeClr val="tx1">
                    <a:lumMod val="75000"/>
                    <a:lumOff val="25000"/>
                  </a:schemeClr>
                </a:solidFill>
                <a:latin typeface="+mj-lt"/>
                <a:ea typeface="+mj-ea"/>
                <a:cs typeface="+mj-cs"/>
              </a:rPr>
              <a:t> </a:t>
            </a:r>
            <a:r>
              <a:rPr lang="el-GR" sz="2500" u="sng" spc="-50" dirty="0" err="1">
                <a:solidFill>
                  <a:schemeClr val="tx1">
                    <a:lumMod val="75000"/>
                    <a:lumOff val="25000"/>
                  </a:schemeClr>
                </a:solidFill>
                <a:latin typeface="+mj-lt"/>
                <a:ea typeface="+mj-ea"/>
                <a:cs typeface="+mj-cs"/>
              </a:rPr>
              <a:t>Υγρα</a:t>
            </a:r>
            <a:endParaRPr lang="el-GR" sz="2500" u="sng" spc="-50" dirty="0">
              <a:solidFill>
                <a:schemeClr val="tx1">
                  <a:lumMod val="75000"/>
                  <a:lumOff val="25000"/>
                </a:schemeClr>
              </a:solidFill>
              <a:latin typeface="+mj-lt"/>
              <a:ea typeface="+mj-ea"/>
              <a:cs typeface="+mj-cs"/>
            </a:endParaRPr>
          </a:p>
        </p:txBody>
      </p:sp>
      <p:sp>
        <p:nvSpPr>
          <p:cNvPr id="6" name="Θέση περιεχομένου 5">
            <a:extLst>
              <a:ext uri="{FF2B5EF4-FFF2-40B4-BE49-F238E27FC236}">
                <a16:creationId xmlns:a16="http://schemas.microsoft.com/office/drawing/2014/main" id="{118039CE-E78C-BD88-1CA0-F0C3224B4026}"/>
              </a:ext>
            </a:extLst>
          </p:cNvPr>
          <p:cNvSpPr>
            <a:spLocks noGrp="1"/>
          </p:cNvSpPr>
          <p:nvPr>
            <p:ph sz="quarter" idx="4"/>
          </p:nvPr>
        </p:nvSpPr>
        <p:spPr>
          <a:xfrm>
            <a:off x="6659970" y="2411603"/>
            <a:ext cx="4990089" cy="3908810"/>
          </a:xfrm>
        </p:spPr>
        <p:txBody>
          <a:bodyPr>
            <a:noAutofit/>
          </a:bodyPr>
          <a:lstStyle/>
          <a:p>
            <a:pPr>
              <a:buFont typeface="Wingdings" panose="05000000000000000000" pitchFamily="2" charset="2"/>
              <a:buChar char="Ø"/>
            </a:pPr>
            <a:r>
              <a:rPr lang="el-GR" sz="2000" dirty="0">
                <a:solidFill>
                  <a:schemeClr val="tx1"/>
                </a:solidFill>
                <a:latin typeface="Aptos Narrow" panose="020B0004020202020204" pitchFamily="34" charset="0"/>
                <a:cs typeface="Shruti" panose="020B0502040204020203" pitchFamily="34" charset="0"/>
              </a:rPr>
              <a:t>Η μετάδοση μπορεί να συμβεί μέσω επαφής με μολυσμένα βιολογικά υγρά, όπως σπέρμα, έκκριματα και αίμα, με ελαφρώς τραυματικές καταστάσεις, όπως σκισίματα ή ερεθισμούς στο δέρμα.</a:t>
            </a:r>
          </a:p>
          <a:p>
            <a:pPr>
              <a:buFont typeface="Wingdings" panose="05000000000000000000" pitchFamily="2" charset="2"/>
              <a:buChar char="Ø"/>
            </a:pPr>
            <a:r>
              <a:rPr lang="el-GR" sz="2000" dirty="0">
                <a:solidFill>
                  <a:schemeClr val="tx1"/>
                </a:solidFill>
                <a:latin typeface="Aptos Narrow" panose="020B0004020202020204" pitchFamily="34" charset="0"/>
                <a:cs typeface="Shruti" panose="020B0502040204020203" pitchFamily="34" charset="0"/>
              </a:rPr>
              <a:t>Οι επαφές με μολυσμένα σώματα, όπως στο πλαίσιο της εκτέλεσης νεκροψίας, ενδέχεται να οδηγήσουν σε μετάδοση του ιού</a:t>
            </a:r>
            <a:r>
              <a:rPr lang="el-GR" sz="2200" dirty="0">
                <a:solidFill>
                  <a:schemeClr val="tx1"/>
                </a:solidFill>
                <a:latin typeface="Aptos Narrow" panose="020B0004020202020204" pitchFamily="34" charset="0"/>
                <a:cs typeface="Shruti" panose="020B0502040204020203" pitchFamily="34" charset="0"/>
              </a:rPr>
              <a:t>.</a:t>
            </a:r>
          </a:p>
        </p:txBody>
      </p:sp>
    </p:spTree>
    <p:extLst>
      <p:ext uri="{BB962C8B-B14F-4D97-AF65-F5344CB8AC3E}">
        <p14:creationId xmlns:p14="http://schemas.microsoft.com/office/powerpoint/2010/main" val="1403149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B16598A-663E-C56F-E7D2-489C4F9A977E}"/>
              </a:ext>
            </a:extLst>
          </p:cNvPr>
          <p:cNvSpPr>
            <a:spLocks noGrp="1"/>
          </p:cNvSpPr>
          <p:nvPr>
            <p:ph type="title"/>
          </p:nvPr>
        </p:nvSpPr>
        <p:spPr/>
        <p:txBody>
          <a:bodyPr/>
          <a:lstStyle/>
          <a:p>
            <a:r>
              <a:rPr lang="el-GR" dirty="0"/>
              <a:t>ΔΙΑΓΝΩΣΗ </a:t>
            </a:r>
            <a:r>
              <a:rPr lang="en-GB" dirty="0"/>
              <a:t>HIV</a:t>
            </a:r>
            <a:endParaRPr lang="el-GR" dirty="0"/>
          </a:p>
        </p:txBody>
      </p:sp>
      <p:sp>
        <p:nvSpPr>
          <p:cNvPr id="3" name="Θέση κειμένου 2">
            <a:extLst>
              <a:ext uri="{FF2B5EF4-FFF2-40B4-BE49-F238E27FC236}">
                <a16:creationId xmlns:a16="http://schemas.microsoft.com/office/drawing/2014/main" id="{74024626-2F24-93D4-6CB1-4FCDF880744C}"/>
              </a:ext>
            </a:extLst>
          </p:cNvPr>
          <p:cNvSpPr>
            <a:spLocks noGrp="1"/>
          </p:cNvSpPr>
          <p:nvPr>
            <p:ph type="body" idx="1"/>
          </p:nvPr>
        </p:nvSpPr>
        <p:spPr>
          <a:xfrm>
            <a:off x="1097280" y="1913457"/>
            <a:ext cx="4998720" cy="1201532"/>
          </a:xfrm>
        </p:spPr>
        <p:txBody>
          <a:bodyPr>
            <a:noAutofit/>
          </a:bodyPr>
          <a:lstStyle/>
          <a:p>
            <a:r>
              <a:rPr lang="el-GR" sz="2700" u="sng" spc="-50" dirty="0" err="1">
                <a:solidFill>
                  <a:schemeClr val="tx1">
                    <a:lumMod val="75000"/>
                    <a:lumOff val="25000"/>
                  </a:schemeClr>
                </a:solidFill>
                <a:latin typeface="+mj-lt"/>
                <a:ea typeface="+mj-ea"/>
                <a:cs typeface="+mj-cs"/>
              </a:rPr>
              <a:t>γενικα</a:t>
            </a:r>
            <a:endParaRPr lang="el-GR" sz="2700" u="sng" spc="-50" dirty="0">
              <a:solidFill>
                <a:schemeClr val="tx1">
                  <a:lumMod val="75000"/>
                  <a:lumOff val="25000"/>
                </a:schemeClr>
              </a:solidFill>
              <a:latin typeface="+mj-lt"/>
              <a:ea typeface="+mj-ea"/>
              <a:cs typeface="+mj-cs"/>
            </a:endParaRPr>
          </a:p>
        </p:txBody>
      </p:sp>
      <p:sp>
        <p:nvSpPr>
          <p:cNvPr id="4" name="Θέση περιεχομένου 3">
            <a:extLst>
              <a:ext uri="{FF2B5EF4-FFF2-40B4-BE49-F238E27FC236}">
                <a16:creationId xmlns:a16="http://schemas.microsoft.com/office/drawing/2014/main" id="{45DAE870-8A4C-9823-2037-1DE6C3108F51}"/>
              </a:ext>
            </a:extLst>
          </p:cNvPr>
          <p:cNvSpPr>
            <a:spLocks noGrp="1"/>
          </p:cNvSpPr>
          <p:nvPr>
            <p:ph sz="half" idx="2"/>
          </p:nvPr>
        </p:nvSpPr>
        <p:spPr/>
        <p:txBody>
          <a:bodyPr>
            <a:normAutofit fontScale="92500" lnSpcReduction="20000"/>
          </a:bodyPr>
          <a:lstStyle/>
          <a:p>
            <a:pPr>
              <a:buFont typeface="Wingdings" panose="05000000000000000000" pitchFamily="2" charset="2"/>
              <a:buChar char="Ø"/>
            </a:pPr>
            <a:r>
              <a:rPr lang="el-GR" sz="2000" dirty="0">
                <a:solidFill>
                  <a:schemeClr val="tx1"/>
                </a:solidFill>
                <a:latin typeface="Aptos Narrow" panose="020B0004020202020204" pitchFamily="34" charset="0"/>
                <a:cs typeface="Shruti" panose="020B0502040204020203" pitchFamily="34" charset="0"/>
              </a:rPr>
              <a:t>Αυτά τα τεστ μπορούν να είναι ανοσοχημικά τεστ (που ανιχνεύουν αντισώματα κατά του ιού) ή μοριακά τεστ (που ανιχνεύουν τον ιό ή τον γενετικό του υλικό). </a:t>
            </a:r>
          </a:p>
          <a:p>
            <a:pPr algn="l">
              <a:buFont typeface="Wingdings" panose="05000000000000000000" pitchFamily="2" charset="2"/>
              <a:buChar char="Ø"/>
            </a:pPr>
            <a:r>
              <a:rPr lang="el-GR" sz="2000" dirty="0">
                <a:solidFill>
                  <a:schemeClr val="tx1"/>
                </a:solidFill>
                <a:latin typeface="Aptos Narrow" panose="020B0004020202020204" pitchFamily="34" charset="0"/>
                <a:cs typeface="Shruti" panose="020B0502040204020203" pitchFamily="34" charset="0"/>
              </a:rPr>
              <a:t>Οι μοριακές μέθοδοι, όπως η </a:t>
            </a:r>
            <a:r>
              <a:rPr lang="en-GB" sz="2000" dirty="0">
                <a:solidFill>
                  <a:schemeClr val="tx1"/>
                </a:solidFill>
                <a:latin typeface="Aptos Narrow" panose="020B0004020202020204" pitchFamily="34" charset="0"/>
                <a:cs typeface="Shruti" panose="020B0502040204020203" pitchFamily="34" charset="0"/>
              </a:rPr>
              <a:t>RT-</a:t>
            </a:r>
            <a:r>
              <a:rPr lang="el-GR" sz="2000" dirty="0">
                <a:solidFill>
                  <a:schemeClr val="tx1"/>
                </a:solidFill>
                <a:latin typeface="Aptos Narrow" panose="020B0004020202020204" pitchFamily="34" charset="0"/>
                <a:cs typeface="Shruti" panose="020B0502040204020203" pitchFamily="34" charset="0"/>
              </a:rPr>
              <a:t>PCR, μπορούν να ανιχνεύσουν τον ιό ακόμη και σε πολύ νωρίτερα στάδια μετάδοσης.</a:t>
            </a:r>
            <a:r>
              <a:rPr lang="en-GB" sz="2000" dirty="0">
                <a:solidFill>
                  <a:schemeClr val="tx1"/>
                </a:solidFill>
                <a:latin typeface="Aptos Narrow" panose="020B0004020202020204" pitchFamily="34" charset="0"/>
                <a:cs typeface="Shruti" panose="020B0502040204020203" pitchFamily="34" charset="0"/>
              </a:rPr>
              <a:t> </a:t>
            </a:r>
            <a:r>
              <a:rPr lang="el-GR" sz="2000" dirty="0">
                <a:solidFill>
                  <a:schemeClr val="tx1"/>
                </a:solidFill>
                <a:latin typeface="Aptos Narrow" panose="020B0004020202020204" pitchFamily="34" charset="0"/>
                <a:cs typeface="Shruti" panose="020B0502040204020203" pitchFamily="34" charset="0"/>
              </a:rPr>
              <a:t>Μπορεί να ανιχνεύσει ακόμη και μόνο ένα αντίγραφο ιικού </a:t>
            </a:r>
            <a:r>
              <a:rPr lang="en-GB" sz="2000" dirty="0">
                <a:solidFill>
                  <a:schemeClr val="tx1"/>
                </a:solidFill>
                <a:latin typeface="Aptos Narrow" panose="020B0004020202020204" pitchFamily="34" charset="0"/>
                <a:cs typeface="Shruti" panose="020B0502040204020203" pitchFamily="34" charset="0"/>
              </a:rPr>
              <a:t>RNA</a:t>
            </a:r>
            <a:r>
              <a:rPr lang="el-GR" sz="2000" dirty="0">
                <a:solidFill>
                  <a:schemeClr val="tx1"/>
                </a:solidFill>
                <a:latin typeface="Aptos Narrow" panose="020B0004020202020204" pitchFamily="34" charset="0"/>
                <a:cs typeface="Shruti" panose="020B0502040204020203" pitchFamily="34" charset="0"/>
              </a:rPr>
              <a:t>.</a:t>
            </a:r>
            <a:endParaRPr lang="en-GB" sz="2000" dirty="0">
              <a:solidFill>
                <a:schemeClr val="tx1"/>
              </a:solidFill>
              <a:latin typeface="Aptos Narrow" panose="020B0004020202020204" pitchFamily="34" charset="0"/>
              <a:cs typeface="Shruti" panose="020B0502040204020203" pitchFamily="34" charset="0"/>
            </a:endParaRPr>
          </a:p>
          <a:p>
            <a:pPr algn="l">
              <a:buFont typeface="Wingdings" panose="05000000000000000000" pitchFamily="2" charset="2"/>
              <a:buChar char="Ø"/>
            </a:pPr>
            <a:endParaRPr lang="el-GR" sz="2000" dirty="0">
              <a:solidFill>
                <a:schemeClr val="tx1"/>
              </a:solidFill>
              <a:latin typeface="Aptos Narrow" panose="020B0004020202020204" pitchFamily="34" charset="0"/>
              <a:cs typeface="Shruti" panose="020B0502040204020203" pitchFamily="34" charset="0"/>
            </a:endParaRPr>
          </a:p>
          <a:p>
            <a:endParaRPr lang="el-GR" dirty="0"/>
          </a:p>
        </p:txBody>
      </p:sp>
      <p:sp>
        <p:nvSpPr>
          <p:cNvPr id="5" name="Θέση κειμένου 4">
            <a:extLst>
              <a:ext uri="{FF2B5EF4-FFF2-40B4-BE49-F238E27FC236}">
                <a16:creationId xmlns:a16="http://schemas.microsoft.com/office/drawing/2014/main" id="{7443C181-1EAC-F00C-DB67-7F235DAE7359}"/>
              </a:ext>
            </a:extLst>
          </p:cNvPr>
          <p:cNvSpPr>
            <a:spLocks noGrp="1"/>
          </p:cNvSpPr>
          <p:nvPr>
            <p:ph type="body" sz="quarter" idx="3"/>
          </p:nvPr>
        </p:nvSpPr>
        <p:spPr>
          <a:xfrm>
            <a:off x="6234590" y="2057400"/>
            <a:ext cx="4639736" cy="736282"/>
          </a:xfrm>
        </p:spPr>
        <p:txBody>
          <a:bodyPr>
            <a:noAutofit/>
          </a:bodyPr>
          <a:lstStyle/>
          <a:p>
            <a:r>
              <a:rPr lang="en-GB" sz="2700" u="sng" spc="-50" dirty="0">
                <a:solidFill>
                  <a:schemeClr val="tx1">
                    <a:lumMod val="75000"/>
                    <a:lumOff val="25000"/>
                  </a:schemeClr>
                </a:solidFill>
                <a:latin typeface="+mj-lt"/>
                <a:ea typeface="+mj-ea"/>
                <a:cs typeface="+mj-cs"/>
              </a:rPr>
              <a:t>PCR</a:t>
            </a:r>
            <a:endParaRPr lang="el-GR" sz="2700" u="sng" spc="-50" dirty="0">
              <a:solidFill>
                <a:schemeClr val="tx1">
                  <a:lumMod val="75000"/>
                  <a:lumOff val="25000"/>
                </a:schemeClr>
              </a:solidFill>
              <a:latin typeface="+mj-lt"/>
              <a:ea typeface="+mj-ea"/>
              <a:cs typeface="+mj-cs"/>
            </a:endParaRPr>
          </a:p>
        </p:txBody>
      </p:sp>
      <p:sp>
        <p:nvSpPr>
          <p:cNvPr id="6" name="Θέση περιεχομένου 5">
            <a:extLst>
              <a:ext uri="{FF2B5EF4-FFF2-40B4-BE49-F238E27FC236}">
                <a16:creationId xmlns:a16="http://schemas.microsoft.com/office/drawing/2014/main" id="{C2FF7EED-28CB-8926-4E13-7C9AB478D89C}"/>
              </a:ext>
            </a:extLst>
          </p:cNvPr>
          <p:cNvSpPr>
            <a:spLocks noGrp="1"/>
          </p:cNvSpPr>
          <p:nvPr>
            <p:ph sz="quarter" idx="4"/>
          </p:nvPr>
        </p:nvSpPr>
        <p:spPr>
          <a:xfrm>
            <a:off x="6365219" y="2948225"/>
            <a:ext cx="4639736" cy="2910821"/>
          </a:xfrm>
        </p:spPr>
        <p:txBody>
          <a:bodyPr>
            <a:normAutofit fontScale="92500" lnSpcReduction="20000"/>
          </a:bodyPr>
          <a:lstStyle/>
          <a:p>
            <a:pPr marL="0" indent="0">
              <a:buNone/>
            </a:pPr>
            <a:r>
              <a:rPr lang="el-GR" sz="2000" dirty="0">
                <a:solidFill>
                  <a:schemeClr val="tx1"/>
                </a:solidFill>
                <a:latin typeface="Aptos Narrow" panose="020B0004020202020204" pitchFamily="34" charset="0"/>
                <a:cs typeface="Shruti" panose="020B0502040204020203" pitchFamily="34" charset="0"/>
              </a:rPr>
              <a:t>Εντοπίζεται το ιικό </a:t>
            </a:r>
            <a:r>
              <a:rPr lang="en-GB" sz="2000" dirty="0">
                <a:solidFill>
                  <a:schemeClr val="tx1"/>
                </a:solidFill>
                <a:latin typeface="Aptos Narrow" panose="020B0004020202020204" pitchFamily="34" charset="0"/>
                <a:cs typeface="Shruti" panose="020B0502040204020203" pitchFamily="34" charset="0"/>
              </a:rPr>
              <a:t>RNA</a:t>
            </a:r>
            <a:r>
              <a:rPr lang="el-GR" sz="2000" dirty="0">
                <a:solidFill>
                  <a:schemeClr val="tx1"/>
                </a:solidFill>
                <a:latin typeface="Aptos Narrow" panose="020B0004020202020204" pitchFamily="34" charset="0"/>
                <a:cs typeface="Shruti" panose="020B0502040204020203" pitchFamily="34" charset="0"/>
              </a:rPr>
              <a:t> στο πλάσμα του ασθενή </a:t>
            </a:r>
          </a:p>
          <a:p>
            <a:pPr>
              <a:buFont typeface="Wingdings" panose="05000000000000000000" pitchFamily="2" charset="2"/>
              <a:buChar char="Ø"/>
            </a:pPr>
            <a:r>
              <a:rPr lang="el-GR" sz="2000" dirty="0">
                <a:solidFill>
                  <a:schemeClr val="tx1"/>
                </a:solidFill>
                <a:latin typeface="Aptos Narrow" panose="020B0004020202020204" pitchFamily="34" charset="0"/>
                <a:cs typeface="Shruti" panose="020B0502040204020203" pitchFamily="34" charset="0"/>
              </a:rPr>
              <a:t>Γίνεται κυρίως σε βρέφη που φέρουν ακόμα τα μητρικά </a:t>
            </a:r>
            <a:r>
              <a:rPr lang="el-GR" sz="2000" dirty="0" err="1">
                <a:solidFill>
                  <a:schemeClr val="tx1"/>
                </a:solidFill>
                <a:latin typeface="Aptos Narrow" panose="020B0004020202020204" pitchFamily="34" charset="0"/>
                <a:cs typeface="Shruti" panose="020B0502040204020203" pitchFamily="34" charset="0"/>
              </a:rPr>
              <a:t>αντι</a:t>
            </a:r>
            <a:r>
              <a:rPr lang="el-GR" sz="2000" dirty="0">
                <a:solidFill>
                  <a:schemeClr val="tx1"/>
                </a:solidFill>
                <a:latin typeface="Aptos Narrow" panose="020B0004020202020204" pitchFamily="34" charset="0"/>
                <a:cs typeface="Shruti" panose="020B0502040204020203" pitchFamily="34" charset="0"/>
              </a:rPr>
              <a:t>-</a:t>
            </a:r>
            <a:r>
              <a:rPr lang="en-GB" sz="2000" dirty="0">
                <a:solidFill>
                  <a:schemeClr val="tx1"/>
                </a:solidFill>
                <a:latin typeface="Aptos Narrow" panose="020B0004020202020204" pitchFamily="34" charset="0"/>
                <a:cs typeface="Shruti" panose="020B0502040204020203" pitchFamily="34" charset="0"/>
              </a:rPr>
              <a:t>HIV</a:t>
            </a:r>
            <a:r>
              <a:rPr lang="el-GR" sz="2000" dirty="0">
                <a:solidFill>
                  <a:schemeClr val="tx1"/>
                </a:solidFill>
                <a:latin typeface="Aptos Narrow" panose="020B0004020202020204" pitchFamily="34" charset="0"/>
                <a:cs typeface="Shruti" panose="020B0502040204020203" pitchFamily="34" charset="0"/>
              </a:rPr>
              <a:t> αντισώματα. </a:t>
            </a:r>
          </a:p>
          <a:p>
            <a:pPr>
              <a:buFont typeface="Wingdings" panose="05000000000000000000" pitchFamily="2" charset="2"/>
              <a:buChar char="Ø"/>
            </a:pPr>
            <a:r>
              <a:rPr lang="el-GR" sz="2000" dirty="0">
                <a:solidFill>
                  <a:schemeClr val="tx1"/>
                </a:solidFill>
                <a:latin typeface="Aptos Narrow" panose="020B0004020202020204" pitchFamily="34" charset="0"/>
                <a:cs typeface="Shruti" panose="020B0502040204020203" pitchFamily="34" charset="0"/>
              </a:rPr>
              <a:t>Κατά τη διάρκεια του πρώιμου οξέος σταδίου.</a:t>
            </a:r>
          </a:p>
          <a:p>
            <a:pPr>
              <a:buFont typeface="Wingdings" panose="05000000000000000000" pitchFamily="2" charset="2"/>
              <a:buChar char="Ø"/>
            </a:pPr>
            <a:r>
              <a:rPr lang="el-GR" sz="2000" dirty="0">
                <a:solidFill>
                  <a:schemeClr val="tx1"/>
                </a:solidFill>
                <a:latin typeface="Aptos Narrow" panose="020B0004020202020204" pitchFamily="34" charset="0"/>
                <a:cs typeface="Shruti" panose="020B0502040204020203" pitchFamily="34" charset="0"/>
              </a:rPr>
              <a:t>Για μελέτες της πορείας της νόσου.</a:t>
            </a:r>
          </a:p>
        </p:txBody>
      </p:sp>
    </p:spTree>
    <p:extLst>
      <p:ext uri="{BB962C8B-B14F-4D97-AF65-F5344CB8AC3E}">
        <p14:creationId xmlns:p14="http://schemas.microsoft.com/office/powerpoint/2010/main" val="1830397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CADCBB9-81CF-2F5E-89C2-AC8FD0AAD188}"/>
              </a:ext>
            </a:extLst>
          </p:cNvPr>
          <p:cNvSpPr>
            <a:spLocks noGrp="1"/>
          </p:cNvSpPr>
          <p:nvPr>
            <p:ph type="title"/>
          </p:nvPr>
        </p:nvSpPr>
        <p:spPr/>
        <p:txBody>
          <a:bodyPr/>
          <a:lstStyle/>
          <a:p>
            <a:r>
              <a:rPr lang="el-GR" dirty="0"/>
              <a:t>ΔΙΑΓΝΩΣΗ </a:t>
            </a:r>
            <a:r>
              <a:rPr lang="en-GB" dirty="0"/>
              <a:t>HIV</a:t>
            </a:r>
            <a:endParaRPr lang="el-GR" dirty="0"/>
          </a:p>
        </p:txBody>
      </p:sp>
      <p:sp>
        <p:nvSpPr>
          <p:cNvPr id="3" name="Θέση κειμένου 2">
            <a:extLst>
              <a:ext uri="{FF2B5EF4-FFF2-40B4-BE49-F238E27FC236}">
                <a16:creationId xmlns:a16="http://schemas.microsoft.com/office/drawing/2014/main" id="{F91DE352-4630-A5D2-44CC-52933D5AA542}"/>
              </a:ext>
            </a:extLst>
          </p:cNvPr>
          <p:cNvSpPr>
            <a:spLocks noGrp="1"/>
          </p:cNvSpPr>
          <p:nvPr>
            <p:ph type="body" idx="1"/>
          </p:nvPr>
        </p:nvSpPr>
        <p:spPr>
          <a:xfrm>
            <a:off x="612950" y="2057399"/>
            <a:ext cx="5902994" cy="900873"/>
          </a:xfrm>
        </p:spPr>
        <p:txBody>
          <a:bodyPr>
            <a:noAutofit/>
          </a:bodyPr>
          <a:lstStyle/>
          <a:p>
            <a:r>
              <a:rPr lang="el-GR" sz="2700" u="sng" spc="-50" dirty="0" err="1">
                <a:solidFill>
                  <a:schemeClr val="tx1">
                    <a:lumMod val="75000"/>
                    <a:lumOff val="25000"/>
                  </a:schemeClr>
                </a:solidFill>
                <a:latin typeface="+mj-lt"/>
                <a:ea typeface="+mj-ea"/>
                <a:cs typeface="+mj-cs"/>
              </a:rPr>
              <a:t>Ανιχνευση</a:t>
            </a:r>
            <a:r>
              <a:rPr lang="el-GR" sz="2700" u="sng" spc="-50" dirty="0">
                <a:solidFill>
                  <a:schemeClr val="tx1">
                    <a:lumMod val="75000"/>
                    <a:lumOff val="25000"/>
                  </a:schemeClr>
                </a:solidFill>
                <a:latin typeface="+mj-lt"/>
                <a:ea typeface="+mj-ea"/>
                <a:cs typeface="+mj-cs"/>
              </a:rPr>
              <a:t> </a:t>
            </a:r>
            <a:r>
              <a:rPr lang="en-GB" sz="2700" u="sng" cap="none" spc="-50" dirty="0">
                <a:solidFill>
                  <a:schemeClr val="tx1">
                    <a:lumMod val="75000"/>
                    <a:lumOff val="25000"/>
                  </a:schemeClr>
                </a:solidFill>
                <a:latin typeface="+mj-lt"/>
                <a:ea typeface="+mj-ea"/>
                <a:cs typeface="+mj-cs"/>
              </a:rPr>
              <a:t>anti</a:t>
            </a:r>
            <a:r>
              <a:rPr lang="en-GB" sz="2700" u="sng" spc="-50" dirty="0">
                <a:solidFill>
                  <a:schemeClr val="tx1">
                    <a:lumMod val="75000"/>
                    <a:lumOff val="25000"/>
                  </a:schemeClr>
                </a:solidFill>
                <a:latin typeface="+mj-lt"/>
                <a:ea typeface="+mj-ea"/>
                <a:cs typeface="+mj-cs"/>
              </a:rPr>
              <a:t>-HIV</a:t>
            </a:r>
            <a:r>
              <a:rPr lang="el-GR" sz="2700" u="sng" spc="-50" dirty="0">
                <a:solidFill>
                  <a:schemeClr val="tx1">
                    <a:lumMod val="75000"/>
                    <a:lumOff val="25000"/>
                  </a:schemeClr>
                </a:solidFill>
                <a:latin typeface="+mj-lt"/>
                <a:ea typeface="+mj-ea"/>
                <a:cs typeface="+mj-cs"/>
              </a:rPr>
              <a:t> ΑΝΤΙΣΩΜΑΤΩΝ</a:t>
            </a:r>
          </a:p>
        </p:txBody>
      </p:sp>
      <p:sp>
        <p:nvSpPr>
          <p:cNvPr id="4" name="Θέση περιεχομένου 3">
            <a:extLst>
              <a:ext uri="{FF2B5EF4-FFF2-40B4-BE49-F238E27FC236}">
                <a16:creationId xmlns:a16="http://schemas.microsoft.com/office/drawing/2014/main" id="{3EA3A5D6-DFE6-2105-F8D7-71F88052D0C1}"/>
              </a:ext>
            </a:extLst>
          </p:cNvPr>
          <p:cNvSpPr>
            <a:spLocks noGrp="1"/>
          </p:cNvSpPr>
          <p:nvPr>
            <p:ph sz="half" idx="2"/>
          </p:nvPr>
        </p:nvSpPr>
        <p:spPr>
          <a:xfrm>
            <a:off x="532562" y="2875978"/>
            <a:ext cx="5902995" cy="3472671"/>
          </a:xfrm>
        </p:spPr>
        <p:txBody>
          <a:bodyPr>
            <a:normAutofit fontScale="92500" lnSpcReduction="20000"/>
          </a:bodyPr>
          <a:lstStyle/>
          <a:p>
            <a:r>
              <a:rPr lang="el-GR" sz="1900" dirty="0">
                <a:solidFill>
                  <a:schemeClr val="tx1"/>
                </a:solidFill>
                <a:latin typeface="Aptos Narrow" panose="020B0004020202020204" pitchFamily="34" charset="0"/>
                <a:cs typeface="Shruti" panose="020B0502040204020203" pitchFamily="34" charset="0"/>
              </a:rPr>
              <a:t>Είναι η κύρια προσέγγιση για τη διάγνωση της λοίμωξης.</a:t>
            </a:r>
          </a:p>
          <a:p>
            <a:pPr>
              <a:buFont typeface="Wingdings" panose="05000000000000000000" pitchFamily="2" charset="2"/>
              <a:buChar char="Ø"/>
            </a:pPr>
            <a:r>
              <a:rPr lang="el-GR" sz="1900" dirty="0">
                <a:solidFill>
                  <a:schemeClr val="tx1"/>
                </a:solidFill>
                <a:latin typeface="Aptos Narrow" panose="020B0004020202020204" pitchFamily="34" charset="0"/>
                <a:cs typeface="Shruti" panose="020B0502040204020203" pitchFamily="34" charset="0"/>
              </a:rPr>
              <a:t>Για έλεγχο μαζικά ενός πληθυσμού (π.χ. αιμοδότες)</a:t>
            </a:r>
          </a:p>
          <a:p>
            <a:pPr>
              <a:buFont typeface="Wingdings" panose="05000000000000000000" pitchFamily="2" charset="2"/>
              <a:buChar char="Ø"/>
            </a:pPr>
            <a:r>
              <a:rPr lang="el-GR" sz="1900" dirty="0">
                <a:solidFill>
                  <a:schemeClr val="tx1"/>
                </a:solidFill>
                <a:latin typeface="Aptos Narrow" panose="020B0004020202020204" pitchFamily="34" charset="0"/>
                <a:cs typeface="Shruti" panose="020B0502040204020203" pitchFamily="34" charset="0"/>
              </a:rPr>
              <a:t>Χρησιμοποιώντας κλωνοποιημένα αντισώματα </a:t>
            </a:r>
            <a:r>
              <a:rPr lang="en-GB" sz="1900" dirty="0">
                <a:solidFill>
                  <a:schemeClr val="tx1"/>
                </a:solidFill>
                <a:latin typeface="Aptos Narrow" panose="020B0004020202020204" pitchFamily="34" charset="0"/>
                <a:cs typeface="Shruti" panose="020B0502040204020203" pitchFamily="34" charset="0"/>
              </a:rPr>
              <a:t>HIV</a:t>
            </a:r>
            <a:r>
              <a:rPr lang="el-GR" sz="1900" dirty="0">
                <a:solidFill>
                  <a:schemeClr val="tx1"/>
                </a:solidFill>
                <a:latin typeface="Aptos Narrow" panose="020B0004020202020204" pitchFamily="34" charset="0"/>
                <a:cs typeface="Shruti" panose="020B0502040204020203" pitchFamily="34" charset="0"/>
              </a:rPr>
              <a:t> ανασυνδιασμένα με γονίδια </a:t>
            </a:r>
            <a:r>
              <a:rPr lang="en-GB" sz="1900" dirty="0">
                <a:solidFill>
                  <a:schemeClr val="tx1"/>
                </a:solidFill>
                <a:latin typeface="Aptos Narrow" panose="020B0004020202020204" pitchFamily="34" charset="0"/>
                <a:cs typeface="Shruti" panose="020B0502040204020203" pitchFamily="34" charset="0"/>
              </a:rPr>
              <a:t>HIV</a:t>
            </a:r>
            <a:r>
              <a:rPr lang="el-GR" sz="1900" dirty="0">
                <a:solidFill>
                  <a:schemeClr val="tx1"/>
                </a:solidFill>
                <a:latin typeface="Aptos Narrow" panose="020B0004020202020204" pitchFamily="34" charset="0"/>
                <a:cs typeface="Shruti" panose="020B0502040204020203" pitchFamily="34" charset="0"/>
              </a:rPr>
              <a:t> τα οποία εντοπίζουν αντισώματα για τον </a:t>
            </a:r>
            <a:r>
              <a:rPr lang="en-GB" sz="1900" dirty="0">
                <a:solidFill>
                  <a:schemeClr val="tx1"/>
                </a:solidFill>
                <a:latin typeface="Aptos Narrow" panose="020B0004020202020204" pitchFamily="34" charset="0"/>
                <a:cs typeface="Shruti" panose="020B0502040204020203" pitchFamily="34" charset="0"/>
              </a:rPr>
              <a:t>HIV</a:t>
            </a:r>
            <a:r>
              <a:rPr lang="el-GR" sz="1900" dirty="0">
                <a:solidFill>
                  <a:schemeClr val="tx1"/>
                </a:solidFill>
                <a:latin typeface="Aptos Narrow" panose="020B0004020202020204" pitchFamily="34" charset="0"/>
                <a:cs typeface="Shruti" panose="020B0502040204020203" pitchFamily="34" charset="0"/>
              </a:rPr>
              <a:t> αποτελούν την ένδειξη για την ύπαρξη ή μη της νόσου.</a:t>
            </a:r>
          </a:p>
          <a:p>
            <a:pPr>
              <a:buFont typeface="Wingdings" panose="05000000000000000000" pitchFamily="2" charset="2"/>
              <a:buChar char="Ø"/>
            </a:pPr>
            <a:r>
              <a:rPr lang="el-GR" sz="1900" dirty="0">
                <a:solidFill>
                  <a:schemeClr val="tx1"/>
                </a:solidFill>
                <a:latin typeface="Aptos Narrow" panose="020B0004020202020204" pitchFamily="34" charset="0"/>
                <a:cs typeface="Shruti" panose="020B0502040204020203" pitchFamily="34" charset="0"/>
              </a:rPr>
              <a:t>Χρειάζεται να πραγματοποιηθεί πάνω από μια φορά ώστε να επιβεβαιωθεί το αποτέλεσμα καθώς χρειάζονται 2 θετικά αποτέλεσμα διαφορετικών αντιγόνων για να κριθεί ένα άτομο οροθετικό.</a:t>
            </a:r>
          </a:p>
        </p:txBody>
      </p:sp>
      <p:sp>
        <p:nvSpPr>
          <p:cNvPr id="5" name="Θέση κειμένου 4">
            <a:extLst>
              <a:ext uri="{FF2B5EF4-FFF2-40B4-BE49-F238E27FC236}">
                <a16:creationId xmlns:a16="http://schemas.microsoft.com/office/drawing/2014/main" id="{665F566C-6E7C-8D54-CFD3-AEDD4424C331}"/>
              </a:ext>
            </a:extLst>
          </p:cNvPr>
          <p:cNvSpPr>
            <a:spLocks noGrp="1"/>
          </p:cNvSpPr>
          <p:nvPr>
            <p:ph type="body" sz="quarter" idx="3"/>
          </p:nvPr>
        </p:nvSpPr>
        <p:spPr>
          <a:xfrm>
            <a:off x="6666670" y="2057399"/>
            <a:ext cx="4639736" cy="736282"/>
          </a:xfrm>
        </p:spPr>
        <p:txBody>
          <a:bodyPr>
            <a:normAutofit/>
          </a:bodyPr>
          <a:lstStyle/>
          <a:p>
            <a:r>
              <a:rPr lang="el-GR" sz="2700" u="sng" spc="-50" dirty="0">
                <a:solidFill>
                  <a:schemeClr val="tx1">
                    <a:lumMod val="75000"/>
                    <a:lumOff val="25000"/>
                  </a:schemeClr>
                </a:solidFill>
                <a:latin typeface="+mj-lt"/>
                <a:ea typeface="+mj-ea"/>
                <a:cs typeface="+mj-cs"/>
              </a:rPr>
              <a:t>Τεστ </a:t>
            </a:r>
            <a:r>
              <a:rPr lang="el-GR" sz="2700" u="sng" spc="-50" dirty="0" err="1">
                <a:solidFill>
                  <a:schemeClr val="tx1">
                    <a:lumMod val="75000"/>
                    <a:lumOff val="25000"/>
                  </a:schemeClr>
                </a:solidFill>
                <a:latin typeface="+mj-lt"/>
                <a:ea typeface="+mj-ea"/>
                <a:cs typeface="+mj-cs"/>
              </a:rPr>
              <a:t>αυτοδιαγνωσης</a:t>
            </a:r>
            <a:endParaRPr lang="el-GR" sz="2700" u="sng" spc="-50" dirty="0">
              <a:solidFill>
                <a:schemeClr val="tx1">
                  <a:lumMod val="75000"/>
                  <a:lumOff val="25000"/>
                </a:schemeClr>
              </a:solidFill>
              <a:latin typeface="+mj-lt"/>
              <a:ea typeface="+mj-ea"/>
              <a:cs typeface="+mj-cs"/>
            </a:endParaRPr>
          </a:p>
        </p:txBody>
      </p:sp>
      <p:sp>
        <p:nvSpPr>
          <p:cNvPr id="6" name="Θέση περιεχομένου 5">
            <a:extLst>
              <a:ext uri="{FF2B5EF4-FFF2-40B4-BE49-F238E27FC236}">
                <a16:creationId xmlns:a16="http://schemas.microsoft.com/office/drawing/2014/main" id="{9C430875-440C-CE0F-D841-050E572C7911}"/>
              </a:ext>
            </a:extLst>
          </p:cNvPr>
          <p:cNvSpPr>
            <a:spLocks noGrp="1"/>
          </p:cNvSpPr>
          <p:nvPr>
            <p:ph sz="quarter" idx="4"/>
          </p:nvPr>
        </p:nvSpPr>
        <p:spPr>
          <a:xfrm>
            <a:off x="6666670" y="2793682"/>
            <a:ext cx="5441594" cy="3637262"/>
          </a:xfrm>
        </p:spPr>
        <p:txBody>
          <a:bodyPr>
            <a:normAutofit fontScale="92500" lnSpcReduction="20000"/>
          </a:bodyPr>
          <a:lstStyle/>
          <a:p>
            <a:endParaRPr lang="el-GR" dirty="0"/>
          </a:p>
          <a:p>
            <a:pPr>
              <a:buFont typeface="Wingdings" panose="05000000000000000000" pitchFamily="2" charset="2"/>
              <a:buChar char="Ø"/>
            </a:pPr>
            <a:r>
              <a:rPr lang="el-GR" sz="1900" dirty="0">
                <a:solidFill>
                  <a:schemeClr val="tx1"/>
                </a:solidFill>
                <a:latin typeface="Aptos Narrow" panose="020B0004020202020204" pitchFamily="34" charset="0"/>
                <a:cs typeface="Shruti" panose="020B0502040204020203" pitchFamily="34" charset="0"/>
              </a:rPr>
              <a:t>Ορισμένα τεστ αυτοδιάγνωσης του HIV είναι διαθέσιμα για αγορά σε φαρμακεία ή OnLine. Αυτά τα τεστ παρέχουν έναν τρόπο για τους ανθρώπους να διαγνώσουν τον εαυτό τους στην άνεση του σπιτιού τους.</a:t>
            </a:r>
          </a:p>
          <a:p>
            <a:pPr marL="0" indent="0">
              <a:buNone/>
            </a:pPr>
            <a:r>
              <a:rPr lang="el-GR" sz="1900" dirty="0">
                <a:solidFill>
                  <a:schemeClr val="tx1"/>
                </a:solidFill>
                <a:latin typeface="Aptos Narrow" panose="020B0004020202020204" pitchFamily="34" charset="0"/>
                <a:cs typeface="Shruti" panose="020B0502040204020203" pitchFamily="34" charset="0"/>
              </a:rPr>
              <a:t>Παρόλα αυτά πάντα πρέπει να γίνεται η επιβεβαίωση από κάποιον ειδικό. </a:t>
            </a:r>
          </a:p>
        </p:txBody>
      </p:sp>
    </p:spTree>
    <p:extLst>
      <p:ext uri="{BB962C8B-B14F-4D97-AF65-F5344CB8AC3E}">
        <p14:creationId xmlns:p14="http://schemas.microsoft.com/office/powerpoint/2010/main" val="2508731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51F3881-9589-4215-7663-AEA6AE25E56F}"/>
              </a:ext>
            </a:extLst>
          </p:cNvPr>
          <p:cNvSpPr>
            <a:spLocks noGrp="1"/>
          </p:cNvSpPr>
          <p:nvPr>
            <p:ph type="title"/>
          </p:nvPr>
        </p:nvSpPr>
        <p:spPr/>
        <p:txBody>
          <a:bodyPr/>
          <a:lstStyle/>
          <a:p>
            <a:r>
              <a:rPr lang="el-GR" dirty="0"/>
              <a:t>ΔΙΑΓΝΩΣΗ </a:t>
            </a:r>
            <a:r>
              <a:rPr lang="en-GB" dirty="0"/>
              <a:t>HIV</a:t>
            </a:r>
            <a:endParaRPr lang="el-GR" dirty="0"/>
          </a:p>
        </p:txBody>
      </p:sp>
      <p:sp>
        <p:nvSpPr>
          <p:cNvPr id="3" name="Θέση κειμένου 2">
            <a:extLst>
              <a:ext uri="{FF2B5EF4-FFF2-40B4-BE49-F238E27FC236}">
                <a16:creationId xmlns:a16="http://schemas.microsoft.com/office/drawing/2014/main" id="{C155104A-9A41-E43B-9C8A-6FECE7B24B3F}"/>
              </a:ext>
            </a:extLst>
          </p:cNvPr>
          <p:cNvSpPr>
            <a:spLocks noGrp="1"/>
          </p:cNvSpPr>
          <p:nvPr>
            <p:ph type="body" idx="1"/>
          </p:nvPr>
        </p:nvSpPr>
        <p:spPr>
          <a:xfrm>
            <a:off x="910380" y="1936580"/>
            <a:ext cx="4639736" cy="736282"/>
          </a:xfrm>
        </p:spPr>
        <p:txBody>
          <a:bodyPr/>
          <a:lstStyle/>
          <a:p>
            <a:r>
              <a:rPr lang="el-GR" sz="2700" u="sng" cap="none" spc="-50" dirty="0">
                <a:solidFill>
                  <a:schemeClr val="tx1">
                    <a:lumMod val="75000"/>
                    <a:lumOff val="25000"/>
                  </a:schemeClr>
                </a:solidFill>
                <a:latin typeface="+mj-lt"/>
                <a:ea typeface="+mj-ea"/>
                <a:cs typeface="+mj-cs"/>
              </a:rPr>
              <a:t>ΣΥΝΔΙΑΣΜΕΝΕΣ ΜΕΘΟΔΟΙ</a:t>
            </a:r>
          </a:p>
        </p:txBody>
      </p:sp>
      <p:sp>
        <p:nvSpPr>
          <p:cNvPr id="4" name="Θέση περιεχομένου 3">
            <a:extLst>
              <a:ext uri="{FF2B5EF4-FFF2-40B4-BE49-F238E27FC236}">
                <a16:creationId xmlns:a16="http://schemas.microsoft.com/office/drawing/2014/main" id="{F25E7D32-E971-EB44-B5F5-E1EBA44D3854}"/>
              </a:ext>
            </a:extLst>
          </p:cNvPr>
          <p:cNvSpPr>
            <a:spLocks noGrp="1"/>
          </p:cNvSpPr>
          <p:nvPr>
            <p:ph sz="half" idx="2"/>
          </p:nvPr>
        </p:nvSpPr>
        <p:spPr>
          <a:xfrm>
            <a:off x="723481" y="2672862"/>
            <a:ext cx="5013535" cy="3737986"/>
          </a:xfrm>
        </p:spPr>
        <p:txBody>
          <a:bodyPr>
            <a:normAutofit/>
          </a:bodyPr>
          <a:lstStyle/>
          <a:p>
            <a:pPr>
              <a:buFont typeface="Wingdings" panose="05000000000000000000" pitchFamily="2" charset="2"/>
              <a:buChar char="Ø"/>
            </a:pPr>
            <a:r>
              <a:rPr lang="el-GR" sz="2400" dirty="0">
                <a:solidFill>
                  <a:schemeClr val="tx1"/>
                </a:solidFill>
                <a:latin typeface="Aptos Narrow" panose="020B0004020202020204" pitchFamily="34" charset="0"/>
                <a:cs typeface="Shruti" panose="020B0502040204020203" pitchFamily="34" charset="0"/>
              </a:rPr>
              <a:t>Ανίχνευση ανεξάρτητα του σταδίου της νόσου.</a:t>
            </a:r>
          </a:p>
          <a:p>
            <a:pPr>
              <a:buFont typeface="Wingdings" panose="05000000000000000000" pitchFamily="2" charset="2"/>
              <a:buChar char="Ø"/>
            </a:pPr>
            <a:r>
              <a:rPr lang="el-GR" sz="2400" dirty="0">
                <a:solidFill>
                  <a:schemeClr val="tx1"/>
                </a:solidFill>
                <a:latin typeface="Aptos Narrow" panose="020B0004020202020204" pitchFamily="34" charset="0"/>
                <a:cs typeface="Shruti" panose="020B0502040204020203" pitchFamily="34" charset="0"/>
              </a:rPr>
              <a:t>Ευαίσθητες μέθοδοι ανίχνευσης σε μια και μόνο </a:t>
            </a:r>
            <a:r>
              <a:rPr lang="en-GB" sz="2400" dirty="0">
                <a:solidFill>
                  <a:schemeClr val="tx1"/>
                </a:solidFill>
                <a:latin typeface="Aptos Narrow" panose="020B0004020202020204" pitchFamily="34" charset="0"/>
                <a:cs typeface="Shruti" panose="020B0502040204020203" pitchFamily="34" charset="0"/>
              </a:rPr>
              <a:t>ELISA</a:t>
            </a:r>
            <a:r>
              <a:rPr lang="el-GR" sz="2400" dirty="0">
                <a:solidFill>
                  <a:schemeClr val="tx1"/>
                </a:solidFill>
                <a:latin typeface="Aptos Narrow" panose="020B0004020202020204" pitchFamily="34" charset="0"/>
                <a:cs typeface="Shruti" panose="020B0502040204020203" pitchFamily="34" charset="0"/>
              </a:rPr>
              <a:t> (τεστ ανίχνευσης του </a:t>
            </a:r>
            <a:r>
              <a:rPr lang="en-GB" sz="2400" dirty="0">
                <a:solidFill>
                  <a:schemeClr val="tx1"/>
                </a:solidFill>
                <a:latin typeface="Aptos Narrow" panose="020B0004020202020204" pitchFamily="34" charset="0"/>
                <a:cs typeface="Shruti" panose="020B0502040204020203" pitchFamily="34" charset="0"/>
              </a:rPr>
              <a:t>HIV</a:t>
            </a:r>
            <a:r>
              <a:rPr lang="el-GR" sz="2400" dirty="0">
                <a:solidFill>
                  <a:schemeClr val="tx1"/>
                </a:solidFill>
                <a:latin typeface="Aptos Narrow" panose="020B0004020202020204" pitchFamily="34" charset="0"/>
                <a:cs typeface="Shruti" panose="020B0502040204020203" pitchFamily="34" charset="0"/>
              </a:rPr>
              <a:t> μέσω ενός συγκεκριμένου ενζύμου).</a:t>
            </a:r>
          </a:p>
          <a:p>
            <a:pPr>
              <a:buFont typeface="Wingdings" panose="05000000000000000000" pitchFamily="2" charset="2"/>
              <a:buChar char="Ø"/>
            </a:pPr>
            <a:r>
              <a:rPr lang="el-GR" sz="2400" dirty="0">
                <a:solidFill>
                  <a:schemeClr val="tx1"/>
                </a:solidFill>
                <a:latin typeface="Aptos Narrow" panose="020B0004020202020204" pitchFamily="34" charset="0"/>
                <a:cs typeface="Shruti" panose="020B0502040204020203" pitchFamily="34" charset="0"/>
              </a:rPr>
              <a:t>Ιδανική για μαζική ανίχνευση του ιού.</a:t>
            </a:r>
          </a:p>
        </p:txBody>
      </p:sp>
      <p:pic>
        <p:nvPicPr>
          <p:cNvPr id="8" name="Θέση περιεχομένου 7" descr="PCR TEST HIV&#10;">
            <a:extLst>
              <a:ext uri="{FF2B5EF4-FFF2-40B4-BE49-F238E27FC236}">
                <a16:creationId xmlns:a16="http://schemas.microsoft.com/office/drawing/2014/main" id="{10AC80D3-D5A9-C283-A99C-0E05B3FD6F18}"/>
              </a:ext>
              <a:ext uri="{C183D7F6-B498-43B3-948B-1728B52AA6E4}">
                <adec:decorative xmlns:adec="http://schemas.microsoft.com/office/drawing/2017/decorative" val="0"/>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987527" y="2150347"/>
            <a:ext cx="6043106" cy="399790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310721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55CA2F4-754E-85F3-A960-0072B692EB2A}"/>
              </a:ext>
            </a:extLst>
          </p:cNvPr>
          <p:cNvSpPr>
            <a:spLocks noGrp="1"/>
          </p:cNvSpPr>
          <p:nvPr>
            <p:ph type="title"/>
          </p:nvPr>
        </p:nvSpPr>
        <p:spPr/>
        <p:txBody>
          <a:bodyPr/>
          <a:lstStyle/>
          <a:p>
            <a:r>
              <a:rPr lang="el-GR" dirty="0"/>
              <a:t>ΠΑΘΟΛΟΓΙΑ </a:t>
            </a:r>
            <a:r>
              <a:rPr lang="en-GB" dirty="0"/>
              <a:t>HIV</a:t>
            </a:r>
            <a:endParaRPr lang="el-GR" dirty="0"/>
          </a:p>
        </p:txBody>
      </p:sp>
      <p:sp>
        <p:nvSpPr>
          <p:cNvPr id="3" name="Θέση κειμένου 2">
            <a:extLst>
              <a:ext uri="{FF2B5EF4-FFF2-40B4-BE49-F238E27FC236}">
                <a16:creationId xmlns:a16="http://schemas.microsoft.com/office/drawing/2014/main" id="{E37D7A13-ED1E-4AE7-A216-94FA63B1A10B}"/>
              </a:ext>
            </a:extLst>
          </p:cNvPr>
          <p:cNvSpPr>
            <a:spLocks noGrp="1"/>
          </p:cNvSpPr>
          <p:nvPr>
            <p:ph type="body" idx="1"/>
          </p:nvPr>
        </p:nvSpPr>
        <p:spPr>
          <a:xfrm>
            <a:off x="216969" y="2922622"/>
            <a:ext cx="6670096" cy="736282"/>
          </a:xfrm>
        </p:spPr>
        <p:txBody>
          <a:bodyPr>
            <a:noAutofit/>
          </a:bodyPr>
          <a:lstStyle/>
          <a:p>
            <a:r>
              <a:rPr lang="el-GR" sz="2400" u="sng" cap="none" spc="-50" dirty="0">
                <a:solidFill>
                  <a:schemeClr val="tx1">
                    <a:lumMod val="75000"/>
                    <a:lumOff val="25000"/>
                  </a:schemeClr>
                </a:solidFill>
                <a:latin typeface="+mj-lt"/>
                <a:ea typeface="+mj-ea"/>
                <a:cs typeface="+mj-cs"/>
              </a:rPr>
              <a:t>ΣΤΑΔΙΟ ΤΗΣ ΠΡΩΤΟΓΕΝΟΥΣ ΛΟΙΜΩΞΗΣ</a:t>
            </a:r>
          </a:p>
        </p:txBody>
      </p:sp>
      <p:sp>
        <p:nvSpPr>
          <p:cNvPr id="4" name="Θέση περιεχομένου 3">
            <a:extLst>
              <a:ext uri="{FF2B5EF4-FFF2-40B4-BE49-F238E27FC236}">
                <a16:creationId xmlns:a16="http://schemas.microsoft.com/office/drawing/2014/main" id="{26872252-9DB3-AC9A-C692-E30AEAFB0FBE}"/>
              </a:ext>
            </a:extLst>
          </p:cNvPr>
          <p:cNvSpPr>
            <a:spLocks noGrp="1"/>
          </p:cNvSpPr>
          <p:nvPr>
            <p:ph sz="half" idx="2"/>
          </p:nvPr>
        </p:nvSpPr>
        <p:spPr>
          <a:xfrm>
            <a:off x="665201" y="3683057"/>
            <a:ext cx="4639736" cy="2910821"/>
          </a:xfrm>
        </p:spPr>
        <p:txBody>
          <a:bodyPr>
            <a:normAutofit fontScale="92500" lnSpcReduction="20000"/>
          </a:bodyPr>
          <a:lstStyle/>
          <a:p>
            <a:pPr>
              <a:buFont typeface="Wingdings" panose="05000000000000000000" pitchFamily="2" charset="2"/>
              <a:buChar char="Ø"/>
            </a:pPr>
            <a:r>
              <a:rPr lang="el-GR" sz="2400" dirty="0">
                <a:solidFill>
                  <a:schemeClr val="tx1"/>
                </a:solidFill>
                <a:latin typeface="Aptos Narrow" panose="020B0004020202020204" pitchFamily="34" charset="0"/>
                <a:cs typeface="Shruti" panose="020B0502040204020203" pitchFamily="34" charset="0"/>
              </a:rPr>
              <a:t>Στο αρχικό στάδιο της λοίμωξης, οι περισσότεροι ασθενείς εμφανίζουν ελάχιστα ή καθόλου συμπτώματα, τα οποία μπορεί να περιλαμβάνουν πυρετό, κούραση, ερεθισμό του λαιμού, και άλλα. Αυτό το στάδιο μπορεί να διαρκέσει μερικές εβδομάδες έως μερικούς μήνες.</a:t>
            </a:r>
          </a:p>
        </p:txBody>
      </p:sp>
      <p:sp>
        <p:nvSpPr>
          <p:cNvPr id="5" name="Θέση κειμένου 4">
            <a:extLst>
              <a:ext uri="{FF2B5EF4-FFF2-40B4-BE49-F238E27FC236}">
                <a16:creationId xmlns:a16="http://schemas.microsoft.com/office/drawing/2014/main" id="{D5E0608F-A5C1-7F79-4751-5E2001ECC994}"/>
              </a:ext>
            </a:extLst>
          </p:cNvPr>
          <p:cNvSpPr>
            <a:spLocks noGrp="1"/>
          </p:cNvSpPr>
          <p:nvPr>
            <p:ph type="body" sz="quarter" idx="3"/>
          </p:nvPr>
        </p:nvSpPr>
        <p:spPr>
          <a:xfrm>
            <a:off x="6960212" y="2614244"/>
            <a:ext cx="5304935" cy="1321135"/>
          </a:xfrm>
        </p:spPr>
        <p:txBody>
          <a:bodyPr>
            <a:noAutofit/>
          </a:bodyPr>
          <a:lstStyle/>
          <a:p>
            <a:r>
              <a:rPr lang="el-GR" sz="2400" u="sng" cap="none" spc="-50" dirty="0" err="1">
                <a:solidFill>
                  <a:schemeClr val="tx1">
                    <a:lumMod val="75000"/>
                    <a:lumOff val="25000"/>
                  </a:schemeClr>
                </a:solidFill>
                <a:latin typeface="+mj-lt"/>
                <a:ea typeface="+mj-ea"/>
                <a:cs typeface="+mj-cs"/>
              </a:rPr>
              <a:t>Ασυμπτωματικό</a:t>
            </a:r>
            <a:r>
              <a:rPr lang="el-GR" sz="2400" u="sng" cap="none" spc="-50" dirty="0">
                <a:solidFill>
                  <a:schemeClr val="tx1">
                    <a:lumMod val="75000"/>
                    <a:lumOff val="25000"/>
                  </a:schemeClr>
                </a:solidFill>
                <a:latin typeface="+mj-lt"/>
                <a:ea typeface="+mj-ea"/>
                <a:cs typeface="+mj-cs"/>
              </a:rPr>
              <a:t> Στάδιο ή Χρόνια Λοίμωξη HIV</a:t>
            </a:r>
            <a:endParaRPr lang="el-GR" sz="2400" dirty="0">
              <a:solidFill>
                <a:srgbClr val="ECECEC"/>
              </a:solidFill>
              <a:latin typeface="Söhne"/>
            </a:endParaRPr>
          </a:p>
        </p:txBody>
      </p:sp>
      <p:sp>
        <p:nvSpPr>
          <p:cNvPr id="6" name="Θέση περιεχομένου 5">
            <a:extLst>
              <a:ext uri="{FF2B5EF4-FFF2-40B4-BE49-F238E27FC236}">
                <a16:creationId xmlns:a16="http://schemas.microsoft.com/office/drawing/2014/main" id="{28478F30-C801-4937-FB86-8EB4DCAE52E0}"/>
              </a:ext>
            </a:extLst>
          </p:cNvPr>
          <p:cNvSpPr>
            <a:spLocks noGrp="1"/>
          </p:cNvSpPr>
          <p:nvPr>
            <p:ph sz="quarter" idx="4"/>
          </p:nvPr>
        </p:nvSpPr>
        <p:spPr>
          <a:xfrm>
            <a:off x="7029749" y="3660576"/>
            <a:ext cx="4937837" cy="2910821"/>
          </a:xfrm>
        </p:spPr>
        <p:txBody>
          <a:bodyPr>
            <a:normAutofit fontScale="92500" lnSpcReduction="20000"/>
          </a:bodyPr>
          <a:lstStyle/>
          <a:p>
            <a:pPr algn="l">
              <a:buFont typeface="Wingdings" panose="05000000000000000000" pitchFamily="2" charset="2"/>
              <a:buChar char="Ø"/>
            </a:pPr>
            <a:r>
              <a:rPr lang="el-GR" sz="2400" dirty="0">
                <a:solidFill>
                  <a:schemeClr val="tx1"/>
                </a:solidFill>
                <a:latin typeface="Aptos Narrow" panose="020B0004020202020204" pitchFamily="34" charset="0"/>
                <a:cs typeface="Shruti" panose="020B0502040204020203" pitchFamily="34" charset="0"/>
              </a:rPr>
              <a:t>Μετά το στάδιο της πρωτογενούς λοίμωξης, πολλοί ασθενείς εισέρχονται στο στάδιο της χρόνιας λοίμωξης HIV. Κατά το στάδιο αυτό, οι ασθενείς είναι συνήθως ασυμπτωματικοί ή έχουν μόνο ελάχιστα συμπτώματα. Η λοίμωξη HIV παραμένει χρόνια στον οργανισμό χωρίς να εκδηλώνει σοβαρά συμπτώματα.</a:t>
            </a:r>
          </a:p>
          <a:p>
            <a:endParaRPr lang="el-GR" dirty="0"/>
          </a:p>
        </p:txBody>
      </p:sp>
      <p:sp>
        <p:nvSpPr>
          <p:cNvPr id="8" name="TextBox 7">
            <a:extLst>
              <a:ext uri="{FF2B5EF4-FFF2-40B4-BE49-F238E27FC236}">
                <a16:creationId xmlns:a16="http://schemas.microsoft.com/office/drawing/2014/main" id="{E6F11CB8-9C30-9694-A964-49A744463E64}"/>
              </a:ext>
            </a:extLst>
          </p:cNvPr>
          <p:cNvSpPr txBox="1"/>
          <p:nvPr/>
        </p:nvSpPr>
        <p:spPr>
          <a:xfrm>
            <a:off x="461143" y="1913978"/>
            <a:ext cx="11907297" cy="1077218"/>
          </a:xfrm>
          <a:prstGeom prst="rect">
            <a:avLst/>
          </a:prstGeom>
          <a:noFill/>
        </p:spPr>
        <p:txBody>
          <a:bodyPr wrap="square">
            <a:spAutoFit/>
          </a:bodyPr>
          <a:lstStyle/>
          <a:p>
            <a:r>
              <a:rPr lang="el-GR" sz="2000" dirty="0">
                <a:latin typeface="Aptos Narrow" panose="020B0004020202020204" pitchFamily="34" charset="0"/>
                <a:cs typeface="Shruti" panose="020B0502040204020203" pitchFamily="34" charset="0"/>
              </a:rPr>
              <a:t>Ο HIV καταστρέφει σταδιακά το ανοσοποιητικό σύστημα του ανθρώπου, καθιστώντας τον ευάλωτο σε σοβαρές λοιμώξεις και καρκίνους που συχνά προκαλούνται από μικροοργανισμούς. Η πάθηση του AIDS προχωρά μέσα από διάφορα στάδια και εμφανίζει διάφορα συμπτώματα και επιπλοκές</a:t>
            </a:r>
            <a:r>
              <a:rPr lang="el-GR" sz="2400" dirty="0">
                <a:latin typeface="Aptos Narrow" panose="020B0004020202020204" pitchFamily="34" charset="0"/>
                <a:cs typeface="Shruti" panose="020B0502040204020203" pitchFamily="34" charset="0"/>
              </a:rPr>
              <a:t>. </a:t>
            </a:r>
          </a:p>
        </p:txBody>
      </p:sp>
    </p:spTree>
    <p:extLst>
      <p:ext uri="{BB962C8B-B14F-4D97-AF65-F5344CB8AC3E}">
        <p14:creationId xmlns:p14="http://schemas.microsoft.com/office/powerpoint/2010/main" val="4221907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60D8CEF-0959-54A0-45FE-434ECD5376A0}"/>
              </a:ext>
            </a:extLst>
          </p:cNvPr>
          <p:cNvSpPr>
            <a:spLocks noGrp="1"/>
          </p:cNvSpPr>
          <p:nvPr>
            <p:ph type="title"/>
          </p:nvPr>
        </p:nvSpPr>
        <p:spPr/>
        <p:txBody>
          <a:bodyPr/>
          <a:lstStyle/>
          <a:p>
            <a:r>
              <a:rPr lang="el-GR" dirty="0"/>
              <a:t>ΠΑΘΟΛΟΓΙΑ </a:t>
            </a:r>
            <a:r>
              <a:rPr lang="en-GB" dirty="0"/>
              <a:t>HIV</a:t>
            </a:r>
            <a:endParaRPr lang="el-GR" dirty="0"/>
          </a:p>
        </p:txBody>
      </p:sp>
      <p:sp>
        <p:nvSpPr>
          <p:cNvPr id="3" name="Θέση κειμένου 2">
            <a:extLst>
              <a:ext uri="{FF2B5EF4-FFF2-40B4-BE49-F238E27FC236}">
                <a16:creationId xmlns:a16="http://schemas.microsoft.com/office/drawing/2014/main" id="{C96D81E4-9DED-B5AC-558F-4997D2C42A95}"/>
              </a:ext>
            </a:extLst>
          </p:cNvPr>
          <p:cNvSpPr>
            <a:spLocks noGrp="1"/>
          </p:cNvSpPr>
          <p:nvPr>
            <p:ph type="body" idx="1"/>
          </p:nvPr>
        </p:nvSpPr>
        <p:spPr/>
        <p:txBody>
          <a:bodyPr/>
          <a:lstStyle/>
          <a:p>
            <a:r>
              <a:rPr lang="el-GR" sz="2400" u="sng" cap="none" spc="-50" dirty="0">
                <a:solidFill>
                  <a:schemeClr val="tx1">
                    <a:lumMod val="75000"/>
                    <a:lumOff val="25000"/>
                  </a:schemeClr>
                </a:solidFill>
                <a:latin typeface="+mj-lt"/>
                <a:ea typeface="+mj-ea"/>
                <a:cs typeface="+mj-cs"/>
              </a:rPr>
              <a:t>Στάδιο του AIDS:</a:t>
            </a:r>
          </a:p>
          <a:p>
            <a:endParaRPr lang="el-GR" dirty="0"/>
          </a:p>
        </p:txBody>
      </p:sp>
      <p:sp>
        <p:nvSpPr>
          <p:cNvPr id="4" name="Θέση περιεχομένου 3">
            <a:extLst>
              <a:ext uri="{FF2B5EF4-FFF2-40B4-BE49-F238E27FC236}">
                <a16:creationId xmlns:a16="http://schemas.microsoft.com/office/drawing/2014/main" id="{C0FADBF2-E86F-0459-B292-C613E7B71023}"/>
              </a:ext>
            </a:extLst>
          </p:cNvPr>
          <p:cNvSpPr>
            <a:spLocks noGrp="1"/>
          </p:cNvSpPr>
          <p:nvPr>
            <p:ph sz="half" idx="2"/>
          </p:nvPr>
        </p:nvSpPr>
        <p:spPr>
          <a:xfrm>
            <a:off x="1097279" y="2672862"/>
            <a:ext cx="4770957" cy="3196233"/>
          </a:xfrm>
        </p:spPr>
        <p:txBody>
          <a:bodyPr>
            <a:normAutofit fontScale="70000" lnSpcReduction="20000"/>
          </a:bodyPr>
          <a:lstStyle/>
          <a:p>
            <a:pPr>
              <a:lnSpc>
                <a:spcPct val="130000"/>
              </a:lnSpc>
              <a:buFont typeface="Wingdings" panose="05000000000000000000" pitchFamily="2" charset="2"/>
              <a:buChar char="Ø"/>
            </a:pPr>
            <a:r>
              <a:rPr lang="el-GR" sz="2600" dirty="0">
                <a:solidFill>
                  <a:schemeClr val="tx1"/>
                </a:solidFill>
                <a:latin typeface="Aptos Narrow" panose="020B0004020202020204" pitchFamily="34" charset="0"/>
                <a:cs typeface="Shruti" panose="020B0502040204020203" pitchFamily="34" charset="0"/>
              </a:rPr>
              <a:t>Το τρίτο στάδιο είναι το στάδιο του AIDS. Σε αυτό το στάδιο, το ανοσοποιητικό σύστημα του ατόμου είναι σοβαρά κατεστραμμένο, με αποτέλεσμα να είναι ευάλωτο σε σοβαρές λοιμώξεις, καρκίνους και άλλες επιπλοκές. </a:t>
            </a:r>
          </a:p>
          <a:p>
            <a:pPr>
              <a:lnSpc>
                <a:spcPct val="130000"/>
              </a:lnSpc>
              <a:buFont typeface="Wingdings" panose="05000000000000000000" pitchFamily="2" charset="2"/>
              <a:buChar char="Ø"/>
            </a:pPr>
            <a:r>
              <a:rPr lang="el-GR" sz="2600" dirty="0">
                <a:solidFill>
                  <a:schemeClr val="tx1"/>
                </a:solidFill>
                <a:latin typeface="Aptos Narrow" panose="020B0004020202020204" pitchFamily="34" charset="0"/>
                <a:cs typeface="Shruti" panose="020B0502040204020203" pitchFamily="34" charset="0"/>
              </a:rPr>
              <a:t>Ορισμένα από τα συμπτώματα του AIDS περιλαμβάνουν σοβαρές λοιμώξεις, απώλεια βάρους, διάρροια, πυρετό, νυχτερινές εφιδρώσεις, αιμορραγίες, διαταραχή και άλλα.</a:t>
            </a:r>
          </a:p>
          <a:p>
            <a:endParaRPr lang="el-GR" dirty="0"/>
          </a:p>
        </p:txBody>
      </p:sp>
      <p:sp>
        <p:nvSpPr>
          <p:cNvPr id="5" name="Θέση κειμένου 4">
            <a:extLst>
              <a:ext uri="{FF2B5EF4-FFF2-40B4-BE49-F238E27FC236}">
                <a16:creationId xmlns:a16="http://schemas.microsoft.com/office/drawing/2014/main" id="{F71EC3D9-C5E1-9FC9-334B-2EF6C3739E55}"/>
              </a:ext>
            </a:extLst>
          </p:cNvPr>
          <p:cNvSpPr>
            <a:spLocks noGrp="1"/>
          </p:cNvSpPr>
          <p:nvPr>
            <p:ph type="body" sz="quarter" idx="3"/>
          </p:nvPr>
        </p:nvSpPr>
        <p:spPr/>
        <p:txBody>
          <a:bodyPr/>
          <a:lstStyle/>
          <a:p>
            <a:endParaRPr lang="el-GR"/>
          </a:p>
        </p:txBody>
      </p:sp>
      <p:pic>
        <p:nvPicPr>
          <p:cNvPr id="8" name="Θέση περιεχομένου 7" descr="Εικόνα που περιέχει φως&#10;&#10;Περιγραφή που δημιουργήθηκε αυτόματα με χαμηλό επίπεδο εμπιστοσύνης">
            <a:extLst>
              <a:ext uri="{FF2B5EF4-FFF2-40B4-BE49-F238E27FC236}">
                <a16:creationId xmlns:a16="http://schemas.microsoft.com/office/drawing/2014/main" id="{F9622587-E823-533E-08B7-059EA5B61265}"/>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6454986" y="2200588"/>
            <a:ext cx="5236893" cy="3944407"/>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270089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22CF1E9-B6E5-069C-DF40-3DBA8A469557}"/>
              </a:ext>
            </a:extLst>
          </p:cNvPr>
          <p:cNvSpPr>
            <a:spLocks noGrp="1"/>
          </p:cNvSpPr>
          <p:nvPr>
            <p:ph type="title"/>
          </p:nvPr>
        </p:nvSpPr>
        <p:spPr/>
        <p:txBody>
          <a:bodyPr/>
          <a:lstStyle/>
          <a:p>
            <a:r>
              <a:rPr lang="el-GR" dirty="0"/>
              <a:t>ΘΕΡΑΠΕΙΑ ΚΑΤΑ ΤΟΥ </a:t>
            </a:r>
            <a:r>
              <a:rPr lang="en-GB" dirty="0"/>
              <a:t>AIDS</a:t>
            </a:r>
            <a:endParaRPr lang="el-GR" dirty="0"/>
          </a:p>
        </p:txBody>
      </p:sp>
      <p:sp>
        <p:nvSpPr>
          <p:cNvPr id="3" name="Θέση κειμένου 2">
            <a:extLst>
              <a:ext uri="{FF2B5EF4-FFF2-40B4-BE49-F238E27FC236}">
                <a16:creationId xmlns:a16="http://schemas.microsoft.com/office/drawing/2014/main" id="{E4CD16F2-416D-6C03-097B-8F19C245CF8C}"/>
              </a:ext>
            </a:extLst>
          </p:cNvPr>
          <p:cNvSpPr>
            <a:spLocks noGrp="1"/>
          </p:cNvSpPr>
          <p:nvPr>
            <p:ph type="body" idx="1"/>
          </p:nvPr>
        </p:nvSpPr>
        <p:spPr>
          <a:xfrm>
            <a:off x="1036320" y="1949381"/>
            <a:ext cx="5059680" cy="1008892"/>
          </a:xfrm>
        </p:spPr>
        <p:txBody>
          <a:bodyPr>
            <a:normAutofit/>
          </a:bodyPr>
          <a:lstStyle/>
          <a:p>
            <a:r>
              <a:rPr lang="el-GR" sz="2400" u="sng" cap="none" spc="-50" dirty="0">
                <a:solidFill>
                  <a:schemeClr val="tx1">
                    <a:lumMod val="75000"/>
                    <a:lumOff val="25000"/>
                  </a:schemeClr>
                </a:solidFill>
                <a:latin typeface="+mj-lt"/>
                <a:ea typeface="+mj-ea"/>
                <a:cs typeface="+mj-cs"/>
              </a:rPr>
              <a:t>ΣΥΝΔΥΑΣΜΕΝΗ ΘΕΡΑΠΕΙΑ ΑΝΤΙΡΕΤΡΟΪΚΩΝ ΦΑΡΜΑΚΩΝ</a:t>
            </a:r>
          </a:p>
        </p:txBody>
      </p:sp>
      <p:sp>
        <p:nvSpPr>
          <p:cNvPr id="4" name="Θέση περιεχομένου 3">
            <a:extLst>
              <a:ext uri="{FF2B5EF4-FFF2-40B4-BE49-F238E27FC236}">
                <a16:creationId xmlns:a16="http://schemas.microsoft.com/office/drawing/2014/main" id="{38381EB0-C49B-BF5F-9E21-8425C05BEADF}"/>
              </a:ext>
            </a:extLst>
          </p:cNvPr>
          <p:cNvSpPr>
            <a:spLocks noGrp="1"/>
          </p:cNvSpPr>
          <p:nvPr>
            <p:ph sz="half" idx="2"/>
          </p:nvPr>
        </p:nvSpPr>
        <p:spPr>
          <a:xfrm>
            <a:off x="904352" y="2958274"/>
            <a:ext cx="4832664" cy="3331994"/>
          </a:xfrm>
        </p:spPr>
        <p:txBody>
          <a:bodyPr>
            <a:normAutofit/>
          </a:bodyPr>
          <a:lstStyle/>
          <a:p>
            <a:pPr algn="l">
              <a:buFont typeface="Wingdings" panose="05000000000000000000" pitchFamily="2" charset="2"/>
              <a:buChar char="Ø"/>
            </a:pPr>
            <a:r>
              <a:rPr lang="el-GR" dirty="0">
                <a:solidFill>
                  <a:schemeClr val="tx1"/>
                </a:solidFill>
                <a:latin typeface="Aptos Narrow" panose="020B0004020202020204" pitchFamily="34" charset="0"/>
                <a:cs typeface="Shruti" panose="020B0502040204020203" pitchFamily="34" charset="0"/>
              </a:rPr>
              <a:t>Η συγκεκριμένη θεραπεία αποτελείται συνήθως από τη συνδυασμένη χρήση τουλάχιστον τριών αντιρετροϊκων φαρμάκων από διαφορετικές κατηγορίες. Αυτά τα φάρμακα καταστέλλουν διαφορετικά στάδια του κύκλου ζωής του ιού HIV και μπορούν να ελαχιστοποιήσουν τον ιικό φορτίο του ασθενούς σε επίπεδα που δεν ανιχνεύεται. Κυρίως καταστέλλει τη δράση της αντίστροφης μεταγραφάσης.</a:t>
            </a:r>
            <a:endParaRPr lang="el-GR" dirty="0"/>
          </a:p>
        </p:txBody>
      </p:sp>
      <p:sp>
        <p:nvSpPr>
          <p:cNvPr id="5" name="Θέση κειμένου 4">
            <a:extLst>
              <a:ext uri="{FF2B5EF4-FFF2-40B4-BE49-F238E27FC236}">
                <a16:creationId xmlns:a16="http://schemas.microsoft.com/office/drawing/2014/main" id="{47126369-9379-4500-1AD3-0F1F498EDBCB}"/>
              </a:ext>
            </a:extLst>
          </p:cNvPr>
          <p:cNvSpPr>
            <a:spLocks noGrp="1"/>
          </p:cNvSpPr>
          <p:nvPr>
            <p:ph type="body" sz="quarter" idx="3"/>
          </p:nvPr>
        </p:nvSpPr>
        <p:spPr>
          <a:xfrm>
            <a:off x="6515944" y="2057400"/>
            <a:ext cx="5059680" cy="736282"/>
          </a:xfrm>
        </p:spPr>
        <p:txBody>
          <a:bodyPr>
            <a:noAutofit/>
          </a:bodyPr>
          <a:lstStyle/>
          <a:p>
            <a:r>
              <a:rPr lang="el-GR" sz="2400" u="sng" cap="none" spc="-50" dirty="0">
                <a:solidFill>
                  <a:schemeClr val="tx1">
                    <a:lumMod val="75000"/>
                    <a:lumOff val="25000"/>
                  </a:schemeClr>
                </a:solidFill>
                <a:latin typeface="+mj-lt"/>
                <a:ea typeface="+mj-ea"/>
                <a:cs typeface="+mj-cs"/>
              </a:rPr>
              <a:t>ΠΡΟΛΗΨΗ ΕΜΦΑΝΙΣΗΣ ΕΠΙΠΛΟΚΩΝ:</a:t>
            </a:r>
          </a:p>
        </p:txBody>
      </p:sp>
      <p:sp>
        <p:nvSpPr>
          <p:cNvPr id="6" name="Θέση περιεχομένου 5">
            <a:extLst>
              <a:ext uri="{FF2B5EF4-FFF2-40B4-BE49-F238E27FC236}">
                <a16:creationId xmlns:a16="http://schemas.microsoft.com/office/drawing/2014/main" id="{4CBD1C0C-5DF4-8E15-17B8-198FDA3D82A5}"/>
              </a:ext>
            </a:extLst>
          </p:cNvPr>
          <p:cNvSpPr>
            <a:spLocks noGrp="1"/>
          </p:cNvSpPr>
          <p:nvPr>
            <p:ph sz="quarter" idx="4"/>
          </p:nvPr>
        </p:nvSpPr>
        <p:spPr>
          <a:xfrm>
            <a:off x="6515944" y="2958273"/>
            <a:ext cx="5471740" cy="3331994"/>
          </a:xfrm>
        </p:spPr>
        <p:txBody>
          <a:bodyPr>
            <a:normAutofit/>
          </a:bodyPr>
          <a:lstStyle/>
          <a:p>
            <a:pPr algn="l">
              <a:buFont typeface="Wingdings" panose="05000000000000000000" pitchFamily="2" charset="2"/>
              <a:buChar char="Ø"/>
            </a:pPr>
            <a:r>
              <a:rPr lang="el-GR" dirty="0">
                <a:solidFill>
                  <a:schemeClr val="tx1"/>
                </a:solidFill>
                <a:latin typeface="Aptos Narrow" panose="020B0004020202020204" pitchFamily="34" charset="0"/>
                <a:cs typeface="Shruti" panose="020B0502040204020203" pitchFamily="34" charset="0"/>
              </a:rPr>
              <a:t>Η θεραπεία του HIV δεν θεραπεύει απόλυτα την νόσο, αλλά μπορεί να ελαχιστοποιήσει σημαντικά τον κίνδυνο εμφάνισης σοβαρών επιπλοκών, και άλλες μολυσματικές ασθένειες.</a:t>
            </a:r>
          </a:p>
          <a:p>
            <a:pPr algn="l">
              <a:buFont typeface="Wingdings" panose="05000000000000000000" pitchFamily="2" charset="2"/>
              <a:buChar char="Ø"/>
            </a:pPr>
            <a:r>
              <a:rPr lang="el-GR" dirty="0">
                <a:solidFill>
                  <a:schemeClr val="tx1"/>
                </a:solidFill>
                <a:latin typeface="Aptos Narrow" panose="020B0004020202020204" pitchFamily="34" charset="0"/>
                <a:cs typeface="Shruti" panose="020B0502040204020203" pitchFamily="34" charset="0"/>
              </a:rPr>
              <a:t>Παρόλα αυτά η ίδια η θεραπεία πολλές φορές προκαλεί αρκετά σοβαρές παρενέργειες όπως ανάγκη για μετάγγιση αίματος και τερματισμό της θεραπείας. </a:t>
            </a:r>
          </a:p>
          <a:p>
            <a:endParaRPr lang="el-GR" dirty="0"/>
          </a:p>
        </p:txBody>
      </p:sp>
    </p:spTree>
    <p:extLst>
      <p:ext uri="{BB962C8B-B14F-4D97-AF65-F5344CB8AC3E}">
        <p14:creationId xmlns:p14="http://schemas.microsoft.com/office/powerpoint/2010/main" val="41513209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F9277F5-47B3-3143-F038-E475128604CC}"/>
              </a:ext>
            </a:extLst>
          </p:cNvPr>
          <p:cNvSpPr>
            <a:spLocks noGrp="1"/>
          </p:cNvSpPr>
          <p:nvPr>
            <p:ph type="title"/>
          </p:nvPr>
        </p:nvSpPr>
        <p:spPr/>
        <p:txBody>
          <a:bodyPr/>
          <a:lstStyle/>
          <a:p>
            <a:r>
              <a:rPr lang="el-GR" dirty="0"/>
              <a:t>ΘΕΡΑΠΕΙΑ ΚΑΤΑ ΤΟΥ </a:t>
            </a:r>
            <a:r>
              <a:rPr lang="en-GB" dirty="0"/>
              <a:t>AIDS</a:t>
            </a:r>
            <a:endParaRPr lang="el-GR" dirty="0"/>
          </a:p>
        </p:txBody>
      </p:sp>
      <p:sp>
        <p:nvSpPr>
          <p:cNvPr id="3" name="Θέση κειμένου 2">
            <a:extLst>
              <a:ext uri="{FF2B5EF4-FFF2-40B4-BE49-F238E27FC236}">
                <a16:creationId xmlns:a16="http://schemas.microsoft.com/office/drawing/2014/main" id="{602C745F-786D-7D51-6194-2DD1D2EF1057}"/>
              </a:ext>
            </a:extLst>
          </p:cNvPr>
          <p:cNvSpPr>
            <a:spLocks noGrp="1"/>
          </p:cNvSpPr>
          <p:nvPr>
            <p:ph type="body" idx="1"/>
          </p:nvPr>
        </p:nvSpPr>
        <p:spPr/>
        <p:txBody>
          <a:bodyPr/>
          <a:lstStyle/>
          <a:p>
            <a:r>
              <a:rPr lang="el-GR" sz="2400" u="sng" cap="none" spc="-50" dirty="0">
                <a:solidFill>
                  <a:schemeClr val="tx1">
                    <a:lumMod val="75000"/>
                    <a:lumOff val="25000"/>
                  </a:schemeClr>
                </a:solidFill>
                <a:latin typeface="+mj-lt"/>
                <a:ea typeface="+mj-ea"/>
                <a:cs typeface="+mj-cs"/>
              </a:rPr>
              <a:t>ΠΡΟΣΑΡΜΟΓΗ ΤΗΣ ΘΕΡΑΠΕΙΑΣ:</a:t>
            </a:r>
          </a:p>
        </p:txBody>
      </p:sp>
      <p:sp>
        <p:nvSpPr>
          <p:cNvPr id="4" name="Θέση περιεχομένου 3">
            <a:extLst>
              <a:ext uri="{FF2B5EF4-FFF2-40B4-BE49-F238E27FC236}">
                <a16:creationId xmlns:a16="http://schemas.microsoft.com/office/drawing/2014/main" id="{9601ECB1-BCF7-76C5-7B76-2E29EA064770}"/>
              </a:ext>
            </a:extLst>
          </p:cNvPr>
          <p:cNvSpPr>
            <a:spLocks noGrp="1"/>
          </p:cNvSpPr>
          <p:nvPr>
            <p:ph sz="half" idx="2"/>
          </p:nvPr>
        </p:nvSpPr>
        <p:spPr>
          <a:xfrm>
            <a:off x="803868" y="2745656"/>
            <a:ext cx="5292132" cy="3624999"/>
          </a:xfrm>
        </p:spPr>
        <p:txBody>
          <a:bodyPr>
            <a:normAutofit lnSpcReduction="10000"/>
          </a:bodyPr>
          <a:lstStyle/>
          <a:p>
            <a:pPr algn="l">
              <a:buFont typeface="Wingdings" panose="05000000000000000000" pitchFamily="2" charset="2"/>
              <a:buChar char="Ø"/>
            </a:pPr>
            <a:r>
              <a:rPr lang="el-GR" dirty="0">
                <a:solidFill>
                  <a:schemeClr val="tx1"/>
                </a:solidFill>
                <a:latin typeface="Aptos Narrow" panose="020B0004020202020204" pitchFamily="34" charset="0"/>
                <a:cs typeface="Shruti" panose="020B0502040204020203" pitchFamily="34" charset="0"/>
              </a:rPr>
              <a:t>Η θεραπεία του HIV πρέπει να προσαρμόζεται ανάλογα με την ανταπόκριση του ατόμου και τις ανεπιθύμητες ενέργειες. </a:t>
            </a:r>
          </a:p>
          <a:p>
            <a:pPr algn="l">
              <a:buFont typeface="Wingdings" panose="05000000000000000000" pitchFamily="2" charset="2"/>
              <a:buChar char="Ø"/>
            </a:pPr>
            <a:r>
              <a:rPr lang="el-GR" dirty="0">
                <a:solidFill>
                  <a:schemeClr val="tx1"/>
                </a:solidFill>
                <a:latin typeface="Aptos Narrow" panose="020B0004020202020204" pitchFamily="34" charset="0"/>
                <a:cs typeface="Shruti" panose="020B0502040204020203" pitchFamily="34" charset="0"/>
              </a:rPr>
              <a:t>Η παρακολούθηση του ιικού φορτίου και άλλων παραμέτρων είναι σημαντικές για την αξιολόγηση της αποτελεσματικότητας της θεραπείας και την προσαρμογή της.</a:t>
            </a:r>
          </a:p>
          <a:p>
            <a:pPr algn="l">
              <a:buFont typeface="Wingdings" panose="05000000000000000000" pitchFamily="2" charset="2"/>
              <a:buChar char="Ø"/>
            </a:pPr>
            <a:r>
              <a:rPr lang="el-GR" dirty="0">
                <a:solidFill>
                  <a:schemeClr val="tx1"/>
                </a:solidFill>
                <a:latin typeface="Aptos Narrow" panose="020B0004020202020204" pitchFamily="34" charset="0"/>
                <a:cs typeface="Shruti" panose="020B0502040204020203" pitchFamily="34" charset="0"/>
              </a:rPr>
              <a:t>Η πλήρης και συνεχής  θεραπεία είναι κρίσιμη για την επιτυχή διαχείριση του ιού HIV και τη μείωση του κινδύνου μετάδοσης του ιού σε άλλα άτομα.</a:t>
            </a:r>
          </a:p>
        </p:txBody>
      </p:sp>
      <p:sp>
        <p:nvSpPr>
          <p:cNvPr id="5" name="Θέση κειμένου 4">
            <a:extLst>
              <a:ext uri="{FF2B5EF4-FFF2-40B4-BE49-F238E27FC236}">
                <a16:creationId xmlns:a16="http://schemas.microsoft.com/office/drawing/2014/main" id="{F0C57646-09CB-A464-3B82-A7BA4622FF81}"/>
              </a:ext>
            </a:extLst>
          </p:cNvPr>
          <p:cNvSpPr>
            <a:spLocks noGrp="1"/>
          </p:cNvSpPr>
          <p:nvPr>
            <p:ph type="body" sz="quarter" idx="3"/>
          </p:nvPr>
        </p:nvSpPr>
        <p:spPr/>
        <p:txBody>
          <a:bodyPr/>
          <a:lstStyle/>
          <a:p>
            <a:r>
              <a:rPr lang="el-GR" sz="2400" u="sng" cap="none" spc="-50" dirty="0">
                <a:solidFill>
                  <a:schemeClr val="tx1">
                    <a:lumMod val="75000"/>
                    <a:lumOff val="25000"/>
                  </a:schemeClr>
                </a:solidFill>
                <a:latin typeface="+mj-lt"/>
                <a:ea typeface="+mj-ea"/>
                <a:cs typeface="+mj-cs"/>
              </a:rPr>
              <a:t>ΣΥΝΟΔΕΥΤΙΚΗ ΘΕΡΑΠΕΙΑ:</a:t>
            </a:r>
          </a:p>
        </p:txBody>
      </p:sp>
      <p:sp>
        <p:nvSpPr>
          <p:cNvPr id="6" name="Θέση περιεχομένου 5">
            <a:extLst>
              <a:ext uri="{FF2B5EF4-FFF2-40B4-BE49-F238E27FC236}">
                <a16:creationId xmlns:a16="http://schemas.microsoft.com/office/drawing/2014/main" id="{9C6B7272-C9CF-2A47-89BC-017EF471FDA5}"/>
              </a:ext>
            </a:extLst>
          </p:cNvPr>
          <p:cNvSpPr>
            <a:spLocks noGrp="1"/>
          </p:cNvSpPr>
          <p:nvPr>
            <p:ph sz="quarter" idx="4"/>
          </p:nvPr>
        </p:nvSpPr>
        <p:spPr>
          <a:xfrm>
            <a:off x="6454984" y="2793682"/>
            <a:ext cx="4639736" cy="2910821"/>
          </a:xfrm>
        </p:spPr>
        <p:txBody>
          <a:bodyPr>
            <a:noAutofit/>
          </a:bodyPr>
          <a:lstStyle/>
          <a:p>
            <a:pPr>
              <a:buFont typeface="Wingdings" panose="05000000000000000000" pitchFamily="2" charset="2"/>
              <a:buChar char="Ø"/>
            </a:pPr>
            <a:r>
              <a:rPr lang="el-GR" dirty="0">
                <a:solidFill>
                  <a:schemeClr val="tx1"/>
                </a:solidFill>
                <a:latin typeface="Aptos Narrow" panose="020B0004020202020204" pitchFamily="34" charset="0"/>
                <a:cs typeface="Shruti" panose="020B0502040204020203" pitchFamily="34" charset="0"/>
              </a:rPr>
              <a:t>Είναι απαραίτητο να υπάρξει συνοδευτική θεραπεία και φροντίδα για τις επιπλοκές του HIV, όπως λοιμώξεις, καρδιαγγειακά προβλήματα, και ψυχοκοινωνικά ζητήματα.</a:t>
            </a:r>
          </a:p>
        </p:txBody>
      </p:sp>
    </p:spTree>
    <p:extLst>
      <p:ext uri="{BB962C8B-B14F-4D97-AF65-F5344CB8AC3E}">
        <p14:creationId xmlns:p14="http://schemas.microsoft.com/office/powerpoint/2010/main" val="2290365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6799126-66FE-8A72-7BA7-035D6B5DA587}"/>
              </a:ext>
            </a:extLst>
          </p:cNvPr>
          <p:cNvSpPr>
            <a:spLocks noGrp="1"/>
          </p:cNvSpPr>
          <p:nvPr>
            <p:ph type="title"/>
          </p:nvPr>
        </p:nvSpPr>
        <p:spPr/>
        <p:txBody>
          <a:bodyPr/>
          <a:lstStyle/>
          <a:p>
            <a:r>
              <a:rPr lang="el-GR" dirty="0"/>
              <a:t>ΕΙΣΑΓΩΓΗ</a:t>
            </a:r>
          </a:p>
        </p:txBody>
      </p:sp>
      <p:sp>
        <p:nvSpPr>
          <p:cNvPr id="3" name="Θέση κειμένου 2">
            <a:extLst>
              <a:ext uri="{FF2B5EF4-FFF2-40B4-BE49-F238E27FC236}">
                <a16:creationId xmlns:a16="http://schemas.microsoft.com/office/drawing/2014/main" id="{B6E23B24-BCC8-73E3-4014-212A05B19DE2}"/>
              </a:ext>
            </a:extLst>
          </p:cNvPr>
          <p:cNvSpPr>
            <a:spLocks noGrp="1"/>
          </p:cNvSpPr>
          <p:nvPr>
            <p:ph type="body" idx="1"/>
          </p:nvPr>
        </p:nvSpPr>
        <p:spPr>
          <a:xfrm>
            <a:off x="915327" y="1878783"/>
            <a:ext cx="4639736" cy="736282"/>
          </a:xfrm>
        </p:spPr>
        <p:txBody>
          <a:bodyPr>
            <a:normAutofit/>
          </a:bodyPr>
          <a:lstStyle/>
          <a:p>
            <a:pPr>
              <a:lnSpc>
                <a:spcPct val="90000"/>
              </a:lnSpc>
              <a:spcBef>
                <a:spcPct val="0"/>
              </a:spcBef>
            </a:pPr>
            <a:r>
              <a:rPr lang="el-GR" sz="3200" u="sng" spc="-50" dirty="0">
                <a:solidFill>
                  <a:schemeClr val="tx1">
                    <a:lumMod val="75000"/>
                    <a:lumOff val="25000"/>
                  </a:schemeClr>
                </a:solidFill>
                <a:latin typeface="+mj-lt"/>
                <a:ea typeface="+mj-ea"/>
                <a:cs typeface="+mj-cs"/>
              </a:rPr>
              <a:t>ΡΕΤΡΟΪΟΙ</a:t>
            </a:r>
          </a:p>
        </p:txBody>
      </p:sp>
      <p:sp>
        <p:nvSpPr>
          <p:cNvPr id="4" name="Θέση περιεχομένου 3">
            <a:extLst>
              <a:ext uri="{FF2B5EF4-FFF2-40B4-BE49-F238E27FC236}">
                <a16:creationId xmlns:a16="http://schemas.microsoft.com/office/drawing/2014/main" id="{C5EE9740-5A40-4828-98CE-F487B14C85A3}"/>
              </a:ext>
            </a:extLst>
          </p:cNvPr>
          <p:cNvSpPr>
            <a:spLocks noGrp="1"/>
          </p:cNvSpPr>
          <p:nvPr>
            <p:ph sz="half" idx="2"/>
          </p:nvPr>
        </p:nvSpPr>
        <p:spPr>
          <a:xfrm>
            <a:off x="697823" y="2470788"/>
            <a:ext cx="5544672" cy="4134817"/>
          </a:xfrm>
        </p:spPr>
        <p:txBody>
          <a:bodyPr>
            <a:normAutofit fontScale="70000" lnSpcReduction="20000"/>
          </a:bodyPr>
          <a:lstStyle/>
          <a:p>
            <a:pPr algn="l">
              <a:buFont typeface="Wingdings" panose="05000000000000000000" pitchFamily="2" charset="2"/>
              <a:buChar char="Ø"/>
            </a:pPr>
            <a:r>
              <a:rPr lang="el-GR" sz="2600" b="0" i="0" dirty="0">
                <a:solidFill>
                  <a:schemeClr val="tx1"/>
                </a:solidFill>
                <a:effectLst/>
                <a:latin typeface="+mj-lt"/>
                <a:cs typeface="Shruti" panose="020B0502040204020203" pitchFamily="34" charset="0"/>
              </a:rPr>
              <a:t>Οι ρετροϊοί είναι μια οικογένεια ιών που χαρακτηρίζονται από τη μοναδική τους στρατηγική αναπαραγωγής, η οποία περιλαμβάνει τη μετατροπή του RNA γονιδίου τους σε DNA.</a:t>
            </a:r>
          </a:p>
          <a:p>
            <a:pPr algn="l">
              <a:buFont typeface="Wingdings" panose="05000000000000000000" pitchFamily="2" charset="2"/>
              <a:buChar char="Ø"/>
            </a:pPr>
            <a:r>
              <a:rPr lang="el-GR" sz="2600" b="0" i="0" dirty="0">
                <a:solidFill>
                  <a:schemeClr val="tx1"/>
                </a:solidFill>
                <a:effectLst/>
                <a:latin typeface="+mj-lt"/>
                <a:cs typeface="Shruti" panose="020B0502040204020203" pitchFamily="34" charset="0"/>
              </a:rPr>
              <a:t>Αυτή η διαδικασία γίνεται με τη βοήθεια του ενζύμου αντίστροφης </a:t>
            </a:r>
            <a:r>
              <a:rPr lang="el-GR" sz="2600" dirty="0">
                <a:solidFill>
                  <a:schemeClr val="tx1"/>
                </a:solidFill>
                <a:latin typeface="+mj-lt"/>
                <a:cs typeface="Shruti" panose="020B0502040204020203" pitchFamily="34" charset="0"/>
              </a:rPr>
              <a:t>μεταγραφάσης (</a:t>
            </a:r>
            <a:r>
              <a:rPr lang="en-GB" sz="2600" dirty="0">
                <a:solidFill>
                  <a:schemeClr val="tx1"/>
                </a:solidFill>
                <a:latin typeface="+mj-lt"/>
                <a:cs typeface="Shruti" panose="020B0502040204020203" pitchFamily="34" charset="0"/>
              </a:rPr>
              <a:t>RT</a:t>
            </a:r>
            <a:r>
              <a:rPr lang="el-GR" sz="2600" dirty="0">
                <a:solidFill>
                  <a:schemeClr val="tx1"/>
                </a:solidFill>
                <a:latin typeface="+mj-lt"/>
                <a:cs typeface="Shruti" panose="020B0502040204020203" pitchFamily="34" charset="0"/>
              </a:rPr>
              <a:t>)</a:t>
            </a:r>
            <a:r>
              <a:rPr lang="el-GR" sz="2600" b="0" i="0" dirty="0">
                <a:solidFill>
                  <a:schemeClr val="tx1"/>
                </a:solidFill>
                <a:effectLst/>
                <a:latin typeface="+mj-lt"/>
                <a:cs typeface="Shruti" panose="020B0502040204020203" pitchFamily="34" charset="0"/>
              </a:rPr>
              <a:t>.</a:t>
            </a:r>
          </a:p>
          <a:p>
            <a:pPr algn="l">
              <a:buFont typeface="Wingdings" panose="05000000000000000000" pitchFamily="2" charset="2"/>
              <a:buChar char="Ø"/>
            </a:pPr>
            <a:r>
              <a:rPr lang="el-GR" sz="2600" b="0" i="0" dirty="0">
                <a:solidFill>
                  <a:schemeClr val="tx1"/>
                </a:solidFill>
                <a:effectLst/>
                <a:latin typeface="+mj-lt"/>
                <a:cs typeface="Shruti" panose="020B0502040204020203" pitchFamily="34" charset="0"/>
              </a:rPr>
              <a:t>Οι ρετροϊοί μπορούν να μολύνουν ένα ευρύ φάσμα οργανισμών, συμπεριλαμβανομένων των ανθρώπων, και συνδέονται με διάφορες ασθένειες, όπως καρκίνοι και σύνδρομα ανοσοανεπάρκειας.</a:t>
            </a:r>
          </a:p>
          <a:p>
            <a:pPr>
              <a:buFont typeface="Wingdings" panose="05000000000000000000" pitchFamily="2" charset="2"/>
              <a:buChar char="Ø"/>
            </a:pPr>
            <a:r>
              <a:rPr lang="el-GR" altLang="el-GR" sz="2600" dirty="0">
                <a:solidFill>
                  <a:schemeClr val="tx1"/>
                </a:solidFill>
                <a:latin typeface="+mj-lt"/>
                <a:cs typeface="Shruti" panose="020B0502040204020203" pitchFamily="34" charset="0"/>
              </a:rPr>
              <a:t>Είναι ορατοί μόνο με το ηλεκτρονικό μικροσκόπιο, καθώς έχουν μέγεθος 20-300 </a:t>
            </a:r>
            <a:r>
              <a:rPr lang="en-US" altLang="el-GR" sz="2600" dirty="0">
                <a:solidFill>
                  <a:schemeClr val="tx1"/>
                </a:solidFill>
                <a:latin typeface="+mj-lt"/>
                <a:cs typeface="Shruti" panose="020B0502040204020203" pitchFamily="34" charset="0"/>
              </a:rPr>
              <a:t>nm.</a:t>
            </a:r>
            <a:r>
              <a:rPr lang="el-GR" altLang="el-GR" sz="2600" dirty="0">
                <a:solidFill>
                  <a:schemeClr val="tx1"/>
                </a:solidFill>
                <a:latin typeface="+mj-lt"/>
                <a:cs typeface="Shruti" panose="020B0502040204020203" pitchFamily="34" charset="0"/>
              </a:rPr>
              <a:t> </a:t>
            </a:r>
          </a:p>
          <a:p>
            <a:pPr>
              <a:buFont typeface="Wingdings" panose="05000000000000000000" pitchFamily="2" charset="2"/>
              <a:buChar char="Ø"/>
            </a:pPr>
            <a:endParaRPr lang="el-GR" dirty="0">
              <a:latin typeface="+mj-lt"/>
            </a:endParaRPr>
          </a:p>
        </p:txBody>
      </p:sp>
      <p:sp>
        <p:nvSpPr>
          <p:cNvPr id="5" name="Θέση κειμένου 4">
            <a:extLst>
              <a:ext uri="{FF2B5EF4-FFF2-40B4-BE49-F238E27FC236}">
                <a16:creationId xmlns:a16="http://schemas.microsoft.com/office/drawing/2014/main" id="{9B21B216-D08D-127D-4734-D85496A1CC0B}"/>
              </a:ext>
            </a:extLst>
          </p:cNvPr>
          <p:cNvSpPr>
            <a:spLocks noGrp="1"/>
          </p:cNvSpPr>
          <p:nvPr>
            <p:ph type="body" sz="quarter" idx="3"/>
          </p:nvPr>
        </p:nvSpPr>
        <p:spPr>
          <a:xfrm>
            <a:off x="6636939" y="1878783"/>
            <a:ext cx="4639736" cy="736282"/>
          </a:xfrm>
        </p:spPr>
        <p:txBody>
          <a:bodyPr>
            <a:normAutofit/>
          </a:bodyPr>
          <a:lstStyle/>
          <a:p>
            <a:pPr>
              <a:lnSpc>
                <a:spcPct val="90000"/>
              </a:lnSpc>
              <a:spcBef>
                <a:spcPct val="0"/>
              </a:spcBef>
            </a:pPr>
            <a:r>
              <a:rPr lang="el-GR" sz="3200" u="sng" spc="-50" dirty="0">
                <a:solidFill>
                  <a:schemeClr val="tx1">
                    <a:lumMod val="75000"/>
                    <a:lumOff val="25000"/>
                  </a:schemeClr>
                </a:solidFill>
                <a:latin typeface="+mj-lt"/>
                <a:ea typeface="+mj-ea"/>
                <a:cs typeface="+mj-cs"/>
              </a:rPr>
              <a:t>ΙΟΣ </a:t>
            </a:r>
            <a:r>
              <a:rPr lang="en-GB" sz="3200" u="sng" spc="-50" dirty="0">
                <a:solidFill>
                  <a:schemeClr val="tx1">
                    <a:lumMod val="75000"/>
                    <a:lumOff val="25000"/>
                  </a:schemeClr>
                </a:solidFill>
                <a:latin typeface="+mj-lt"/>
                <a:ea typeface="+mj-ea"/>
                <a:cs typeface="+mj-cs"/>
              </a:rPr>
              <a:t>AIDS</a:t>
            </a:r>
            <a:endParaRPr lang="el-GR" sz="3200" u="sng" spc="-50" dirty="0">
              <a:solidFill>
                <a:schemeClr val="tx1">
                  <a:lumMod val="75000"/>
                  <a:lumOff val="25000"/>
                </a:schemeClr>
              </a:solidFill>
              <a:latin typeface="+mj-lt"/>
              <a:ea typeface="+mj-ea"/>
              <a:cs typeface="+mj-cs"/>
            </a:endParaRPr>
          </a:p>
        </p:txBody>
      </p:sp>
      <p:sp>
        <p:nvSpPr>
          <p:cNvPr id="6" name="Θέση περιεχομένου 5">
            <a:extLst>
              <a:ext uri="{FF2B5EF4-FFF2-40B4-BE49-F238E27FC236}">
                <a16:creationId xmlns:a16="http://schemas.microsoft.com/office/drawing/2014/main" id="{2F7E3F82-D4F9-DF3F-2CB2-07B56D9C2556}"/>
              </a:ext>
            </a:extLst>
          </p:cNvPr>
          <p:cNvSpPr>
            <a:spLocks noGrp="1"/>
          </p:cNvSpPr>
          <p:nvPr>
            <p:ph sz="quarter" idx="4"/>
          </p:nvPr>
        </p:nvSpPr>
        <p:spPr>
          <a:xfrm>
            <a:off x="6459999" y="2398445"/>
            <a:ext cx="5690146" cy="4279501"/>
          </a:xfrm>
        </p:spPr>
        <p:txBody>
          <a:bodyPr>
            <a:normAutofit fontScale="70000" lnSpcReduction="20000"/>
          </a:bodyPr>
          <a:lstStyle/>
          <a:p>
            <a:pPr>
              <a:buFont typeface="Wingdings" panose="05000000000000000000" pitchFamily="2" charset="2"/>
              <a:buChar char="Ø"/>
            </a:pPr>
            <a:r>
              <a:rPr lang="en-GB" sz="2600" dirty="0">
                <a:solidFill>
                  <a:schemeClr val="tx1"/>
                </a:solidFill>
                <a:latin typeface="+mj-lt"/>
                <a:cs typeface="Shruti" panose="020B0502040204020203" pitchFamily="34" charset="0"/>
              </a:rPr>
              <a:t>To</a:t>
            </a:r>
            <a:r>
              <a:rPr lang="el-GR" sz="2600" dirty="0">
                <a:solidFill>
                  <a:schemeClr val="tx1"/>
                </a:solidFill>
                <a:latin typeface="+mj-lt"/>
                <a:cs typeface="Shruti" panose="020B0502040204020203" pitchFamily="34" charset="0"/>
              </a:rPr>
              <a:t> AIDS (Σύνδρομο Επίκτητης Ανοσοανεπάρκειας) προκαλείται από τον Ιό της Ανθρώπινης Ανοσοανεπάρκειας (HIV), που ανήκει στην οικογένεια των ρετροϊών.</a:t>
            </a:r>
          </a:p>
          <a:p>
            <a:pPr>
              <a:buFont typeface="Wingdings" panose="05000000000000000000" pitchFamily="2" charset="2"/>
              <a:buChar char="Ø"/>
            </a:pPr>
            <a:r>
              <a:rPr lang="el-GR" sz="2600" dirty="0">
                <a:solidFill>
                  <a:schemeClr val="tx1"/>
                </a:solidFill>
                <a:latin typeface="+mj-lt"/>
                <a:cs typeface="Shruti" panose="020B0502040204020203" pitchFamily="34" charset="0"/>
              </a:rPr>
              <a:t>Ο HIV επιτίθεται σε κύτταρα του ανθρώπινου ανοσοποιητικού συστήματος, οδηγώντας στην καταστροφή τους και αποδυναμώνοντας την ικανότητα του οργανισμού να αντιμετωπίζει αποτελεσματικά λοιμώξεις και άλλες νόσους.</a:t>
            </a:r>
          </a:p>
          <a:p>
            <a:pPr>
              <a:buFont typeface="Wingdings" panose="05000000000000000000" pitchFamily="2" charset="2"/>
              <a:buChar char="Ø"/>
            </a:pPr>
            <a:r>
              <a:rPr lang="el-GR" sz="2600" dirty="0">
                <a:solidFill>
                  <a:schemeClr val="tx1"/>
                </a:solidFill>
                <a:latin typeface="+mj-lt"/>
                <a:cs typeface="Shruti" panose="020B0502040204020203" pitchFamily="34" charset="0"/>
              </a:rPr>
              <a:t>Ο μη </a:t>
            </a:r>
            <a:r>
              <a:rPr lang="el-GR" sz="2600" dirty="0" err="1">
                <a:solidFill>
                  <a:schemeClr val="tx1"/>
                </a:solidFill>
                <a:latin typeface="+mj-lt"/>
                <a:cs typeface="Shruti" panose="020B0502040204020203" pitchFamily="34" charset="0"/>
              </a:rPr>
              <a:t>αντιμετωπισμένος</a:t>
            </a:r>
            <a:r>
              <a:rPr lang="el-GR" sz="2600" dirty="0">
                <a:solidFill>
                  <a:schemeClr val="tx1"/>
                </a:solidFill>
                <a:latin typeface="+mj-lt"/>
                <a:cs typeface="Shruti" panose="020B0502040204020203" pitchFamily="34" charset="0"/>
              </a:rPr>
              <a:t> HIV προχωρά στο AIDS, χαρακτηριζόμενο από σημαντική μείωση της λειτουργίας του ανοσοποιητικού συστήματος και την ανάπτυξη ευκαιριακών λοιμώξεων και κακοήθειων.</a:t>
            </a:r>
          </a:p>
          <a:p>
            <a:endParaRPr lang="el-GR" dirty="0">
              <a:latin typeface="+mj-lt"/>
            </a:endParaRPr>
          </a:p>
        </p:txBody>
      </p:sp>
    </p:spTree>
    <p:extLst>
      <p:ext uri="{BB962C8B-B14F-4D97-AF65-F5344CB8AC3E}">
        <p14:creationId xmlns:p14="http://schemas.microsoft.com/office/powerpoint/2010/main" val="3945776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E1FFBD5-C37F-0AAD-8C84-F0084ED5A61D}"/>
              </a:ext>
            </a:extLst>
          </p:cNvPr>
          <p:cNvSpPr>
            <a:spLocks noGrp="1"/>
          </p:cNvSpPr>
          <p:nvPr>
            <p:ph type="title"/>
          </p:nvPr>
        </p:nvSpPr>
        <p:spPr/>
        <p:txBody>
          <a:bodyPr/>
          <a:lstStyle/>
          <a:p>
            <a:r>
              <a:rPr lang="el-GR" dirty="0"/>
              <a:t>ΠΡΟΦΥΛΑΞΗ ΚΑΤΑ ΤΟΥ </a:t>
            </a:r>
            <a:r>
              <a:rPr lang="en-GB" dirty="0"/>
              <a:t>HIV</a:t>
            </a:r>
            <a:endParaRPr lang="el-GR" dirty="0"/>
          </a:p>
        </p:txBody>
      </p:sp>
      <p:sp>
        <p:nvSpPr>
          <p:cNvPr id="3" name="Θέση κειμένου 2">
            <a:extLst>
              <a:ext uri="{FF2B5EF4-FFF2-40B4-BE49-F238E27FC236}">
                <a16:creationId xmlns:a16="http://schemas.microsoft.com/office/drawing/2014/main" id="{174F33C1-0374-A75D-AA29-F91606F19745}"/>
              </a:ext>
            </a:extLst>
          </p:cNvPr>
          <p:cNvSpPr>
            <a:spLocks noGrp="1"/>
          </p:cNvSpPr>
          <p:nvPr>
            <p:ph type="body" idx="1"/>
          </p:nvPr>
        </p:nvSpPr>
        <p:spPr/>
        <p:txBody>
          <a:bodyPr/>
          <a:lstStyle/>
          <a:p>
            <a:r>
              <a:rPr lang="el-GR" sz="2400" u="sng" cap="none" spc="-50" dirty="0">
                <a:solidFill>
                  <a:schemeClr val="tx1">
                    <a:lumMod val="75000"/>
                    <a:lumOff val="25000"/>
                  </a:schemeClr>
                </a:solidFill>
                <a:latin typeface="+mj-lt"/>
                <a:ea typeface="+mj-ea"/>
                <a:cs typeface="+mj-cs"/>
              </a:rPr>
              <a:t>ΧΡΗΣΗ ΠΡΟΦΥΛΑΚΤΙΚΩΝ</a:t>
            </a:r>
            <a:endParaRPr lang="el-GR" cap="none" dirty="0"/>
          </a:p>
        </p:txBody>
      </p:sp>
      <p:sp>
        <p:nvSpPr>
          <p:cNvPr id="4" name="Θέση περιεχομένου 3">
            <a:extLst>
              <a:ext uri="{FF2B5EF4-FFF2-40B4-BE49-F238E27FC236}">
                <a16:creationId xmlns:a16="http://schemas.microsoft.com/office/drawing/2014/main" id="{3DD76F98-EA4D-645C-6285-5E9156662C3C}"/>
              </a:ext>
            </a:extLst>
          </p:cNvPr>
          <p:cNvSpPr>
            <a:spLocks noGrp="1"/>
          </p:cNvSpPr>
          <p:nvPr>
            <p:ph sz="half" idx="2"/>
          </p:nvPr>
        </p:nvSpPr>
        <p:spPr>
          <a:xfrm>
            <a:off x="1066800" y="2875976"/>
            <a:ext cx="4700696" cy="3075413"/>
          </a:xfrm>
        </p:spPr>
        <p:txBody>
          <a:bodyPr>
            <a:normAutofit/>
          </a:bodyPr>
          <a:lstStyle/>
          <a:p>
            <a:pPr>
              <a:buFont typeface="Wingdings" panose="05000000000000000000" pitchFamily="2" charset="2"/>
              <a:buChar char="Ø"/>
            </a:pPr>
            <a:r>
              <a:rPr lang="el-GR" sz="2000" dirty="0">
                <a:solidFill>
                  <a:schemeClr val="tx1"/>
                </a:solidFill>
                <a:latin typeface="Aptos Narrow" panose="020B0004020202020204" pitchFamily="34" charset="0"/>
                <a:cs typeface="Shruti" panose="020B0502040204020203" pitchFamily="34" charset="0"/>
              </a:rPr>
              <a:t>Η χρήση προφυλακτικών κατά τη σεξουαλική επαφή </a:t>
            </a:r>
          </a:p>
          <a:p>
            <a:pPr>
              <a:buFont typeface="Wingdings" panose="05000000000000000000" pitchFamily="2" charset="2"/>
              <a:buChar char="Ø"/>
            </a:pPr>
            <a:r>
              <a:rPr lang="el-GR" sz="2000" dirty="0">
                <a:solidFill>
                  <a:schemeClr val="tx1"/>
                </a:solidFill>
                <a:latin typeface="Aptos Narrow" panose="020B0004020202020204" pitchFamily="34" charset="0"/>
                <a:cs typeface="Shruti" panose="020B0502040204020203" pitchFamily="34" charset="0"/>
              </a:rPr>
              <a:t>Η χρήση γαντιών και άλλων προστατευτικών κατά τη χρήση βελόνων μπορεί να μειώσει σημαντικά τον κίνδυνο μόλυνσης.</a:t>
            </a:r>
          </a:p>
        </p:txBody>
      </p:sp>
      <p:sp>
        <p:nvSpPr>
          <p:cNvPr id="5" name="Θέση κειμένου 4">
            <a:extLst>
              <a:ext uri="{FF2B5EF4-FFF2-40B4-BE49-F238E27FC236}">
                <a16:creationId xmlns:a16="http://schemas.microsoft.com/office/drawing/2014/main" id="{676E7306-1CA7-993B-D2F9-E32393EC8A19}"/>
              </a:ext>
            </a:extLst>
          </p:cNvPr>
          <p:cNvSpPr>
            <a:spLocks noGrp="1"/>
          </p:cNvSpPr>
          <p:nvPr>
            <p:ph type="body" sz="quarter" idx="3"/>
          </p:nvPr>
        </p:nvSpPr>
        <p:spPr/>
        <p:txBody>
          <a:bodyPr/>
          <a:lstStyle/>
          <a:p>
            <a:r>
              <a:rPr lang="el-GR" sz="2400" u="sng" cap="none" spc="-50" dirty="0">
                <a:solidFill>
                  <a:schemeClr val="tx1">
                    <a:lumMod val="75000"/>
                    <a:lumOff val="25000"/>
                  </a:schemeClr>
                </a:solidFill>
                <a:latin typeface="+mj-lt"/>
                <a:ea typeface="+mj-ea"/>
                <a:cs typeface="+mj-cs"/>
              </a:rPr>
              <a:t>ΕΚΠΑΙΔΕΥΣΗ ΚΑΙ ΕΝΗΜΕΡΩΣΗ </a:t>
            </a:r>
          </a:p>
        </p:txBody>
      </p:sp>
      <p:sp>
        <p:nvSpPr>
          <p:cNvPr id="6" name="Θέση περιεχομένου 5">
            <a:extLst>
              <a:ext uri="{FF2B5EF4-FFF2-40B4-BE49-F238E27FC236}">
                <a16:creationId xmlns:a16="http://schemas.microsoft.com/office/drawing/2014/main" id="{79AD332E-23BF-E997-EA84-2BDC60C3E478}"/>
              </a:ext>
            </a:extLst>
          </p:cNvPr>
          <p:cNvSpPr>
            <a:spLocks noGrp="1"/>
          </p:cNvSpPr>
          <p:nvPr>
            <p:ph sz="quarter" idx="4"/>
          </p:nvPr>
        </p:nvSpPr>
        <p:spPr/>
        <p:txBody>
          <a:bodyPr>
            <a:normAutofit/>
          </a:bodyPr>
          <a:lstStyle/>
          <a:p>
            <a:pPr>
              <a:buFont typeface="Wingdings" panose="05000000000000000000" pitchFamily="2" charset="2"/>
              <a:buChar char="Ø"/>
            </a:pPr>
            <a:r>
              <a:rPr lang="el-GR" sz="2000" dirty="0">
                <a:solidFill>
                  <a:schemeClr val="tx1"/>
                </a:solidFill>
                <a:latin typeface="Aptos Narrow" panose="020B0004020202020204" pitchFamily="34" charset="0"/>
                <a:cs typeface="Shruti" panose="020B0502040204020203" pitchFamily="34" charset="0"/>
              </a:rPr>
              <a:t>Η ενημέρωση σχετικά με τους τρόπους μετάδοσης του ιού HIV και τις πρακτικές προστασίας είναι ουσιώδης. </a:t>
            </a:r>
          </a:p>
          <a:p>
            <a:pPr>
              <a:buFont typeface="Wingdings" panose="05000000000000000000" pitchFamily="2" charset="2"/>
              <a:buChar char="Ø"/>
            </a:pPr>
            <a:r>
              <a:rPr lang="el-GR" sz="2000" dirty="0">
                <a:solidFill>
                  <a:schemeClr val="tx1"/>
                </a:solidFill>
                <a:latin typeface="Aptos Narrow" panose="020B0004020202020204" pitchFamily="34" charset="0"/>
                <a:cs typeface="Shruti" panose="020B0502040204020203" pitchFamily="34" charset="0"/>
              </a:rPr>
              <a:t>Η εκπαίδευση και η προώθηση της ενημέρωσης μπορούν να βοηθήσουν στην πρόληψη των μολύνσεων.</a:t>
            </a:r>
          </a:p>
        </p:txBody>
      </p:sp>
    </p:spTree>
    <p:extLst>
      <p:ext uri="{BB962C8B-B14F-4D97-AF65-F5344CB8AC3E}">
        <p14:creationId xmlns:p14="http://schemas.microsoft.com/office/powerpoint/2010/main" val="2420040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7B3CAD0-F8F7-D2B0-7704-585556BA21CF}"/>
              </a:ext>
            </a:extLst>
          </p:cNvPr>
          <p:cNvSpPr>
            <a:spLocks noGrp="1"/>
          </p:cNvSpPr>
          <p:nvPr>
            <p:ph type="title"/>
          </p:nvPr>
        </p:nvSpPr>
        <p:spPr/>
        <p:txBody>
          <a:bodyPr/>
          <a:lstStyle/>
          <a:p>
            <a:r>
              <a:rPr lang="el-GR" dirty="0"/>
              <a:t>ΠΡΟΦΥΛΑΞΗ ΚΑΤΑ ΤΟΥ </a:t>
            </a:r>
            <a:r>
              <a:rPr lang="en-GB" dirty="0"/>
              <a:t>HIV</a:t>
            </a:r>
            <a:endParaRPr lang="el-GR" dirty="0"/>
          </a:p>
        </p:txBody>
      </p:sp>
      <p:sp>
        <p:nvSpPr>
          <p:cNvPr id="3" name="Θέση κειμένου 2">
            <a:extLst>
              <a:ext uri="{FF2B5EF4-FFF2-40B4-BE49-F238E27FC236}">
                <a16:creationId xmlns:a16="http://schemas.microsoft.com/office/drawing/2014/main" id="{859EE092-464A-906B-4DA7-0D3AB0B52A4A}"/>
              </a:ext>
            </a:extLst>
          </p:cNvPr>
          <p:cNvSpPr>
            <a:spLocks noGrp="1"/>
          </p:cNvSpPr>
          <p:nvPr>
            <p:ph type="body" idx="1"/>
          </p:nvPr>
        </p:nvSpPr>
        <p:spPr>
          <a:xfrm>
            <a:off x="1097280" y="2057399"/>
            <a:ext cx="4639736" cy="987251"/>
          </a:xfrm>
        </p:spPr>
        <p:txBody>
          <a:bodyPr>
            <a:noAutofit/>
          </a:bodyPr>
          <a:lstStyle/>
          <a:p>
            <a:r>
              <a:rPr lang="el-GR" sz="2400" u="sng" cap="none" spc="-50" dirty="0">
                <a:solidFill>
                  <a:schemeClr val="tx1">
                    <a:lumMod val="75000"/>
                    <a:lumOff val="25000"/>
                  </a:schemeClr>
                </a:solidFill>
                <a:latin typeface="+mj-lt"/>
                <a:ea typeface="+mj-ea"/>
                <a:cs typeface="+mj-cs"/>
              </a:rPr>
              <a:t>ΜΕΙΩΣΗ ΚΙΝΔΥΝΟΥ ΜΕΤΑΔΟΣΗΣ ΑΠΟ ΤΗ ΜΗΤΕΡΑ ΣΤΟ ΠΑΙΔΙ</a:t>
            </a:r>
          </a:p>
        </p:txBody>
      </p:sp>
      <p:sp>
        <p:nvSpPr>
          <p:cNvPr id="4" name="Θέση περιεχομένου 3">
            <a:extLst>
              <a:ext uri="{FF2B5EF4-FFF2-40B4-BE49-F238E27FC236}">
                <a16:creationId xmlns:a16="http://schemas.microsoft.com/office/drawing/2014/main" id="{9954942B-6A01-2EFA-9752-3604D0448B12}"/>
              </a:ext>
            </a:extLst>
          </p:cNvPr>
          <p:cNvSpPr>
            <a:spLocks noGrp="1"/>
          </p:cNvSpPr>
          <p:nvPr>
            <p:ph sz="half" idx="2"/>
          </p:nvPr>
        </p:nvSpPr>
        <p:spPr>
          <a:xfrm>
            <a:off x="864158" y="3002525"/>
            <a:ext cx="5034224" cy="3342042"/>
          </a:xfrm>
        </p:spPr>
        <p:txBody>
          <a:bodyPr>
            <a:normAutofit fontScale="92500"/>
          </a:bodyPr>
          <a:lstStyle/>
          <a:p>
            <a:pPr>
              <a:buFont typeface="Wingdings" panose="05000000000000000000" pitchFamily="2" charset="2"/>
              <a:buChar char="Ø"/>
            </a:pPr>
            <a:r>
              <a:rPr lang="el-GR" sz="2000" dirty="0">
                <a:solidFill>
                  <a:schemeClr val="tx1"/>
                </a:solidFill>
                <a:latin typeface="Aptos Narrow" panose="020B0004020202020204" pitchFamily="34" charset="0"/>
                <a:cs typeface="Shruti" panose="020B0502040204020203" pitchFamily="34" charset="0"/>
              </a:rPr>
              <a:t>Η προληπτική αντιμετώπιση της μετάδοσης του ιού HIV από τη μητέρα στο παιδί περιλαμβάνει την ειδική θεραπεία (ART) για τις εγκύους μητέρες με HIV, καθώς και τον ασφαλή θηλασμό.</a:t>
            </a:r>
          </a:p>
          <a:p>
            <a:pPr>
              <a:buFont typeface="Wingdings" panose="05000000000000000000" pitchFamily="2" charset="2"/>
              <a:buChar char="Ø"/>
            </a:pPr>
            <a:r>
              <a:rPr lang="el-GR" sz="2000" dirty="0">
                <a:solidFill>
                  <a:schemeClr val="tx1"/>
                </a:solidFill>
                <a:latin typeface="Aptos Narrow" panose="020B0004020202020204" pitchFamily="34" charset="0"/>
                <a:cs typeface="Shruti" panose="020B0502040204020203" pitchFamily="34" charset="0"/>
              </a:rPr>
              <a:t>Χορηγείται στη μητέρα πριν τον τοκετό και στο βρέφος έως και 6 βδομάδες μετά την γέννηση του.</a:t>
            </a:r>
          </a:p>
        </p:txBody>
      </p:sp>
      <p:sp>
        <p:nvSpPr>
          <p:cNvPr id="5" name="Θέση κειμένου 4">
            <a:extLst>
              <a:ext uri="{FF2B5EF4-FFF2-40B4-BE49-F238E27FC236}">
                <a16:creationId xmlns:a16="http://schemas.microsoft.com/office/drawing/2014/main" id="{C75514F9-79A9-42D5-379D-F3AE9866AAA7}"/>
              </a:ext>
            </a:extLst>
          </p:cNvPr>
          <p:cNvSpPr>
            <a:spLocks noGrp="1"/>
          </p:cNvSpPr>
          <p:nvPr>
            <p:ph type="body" sz="quarter" idx="3"/>
          </p:nvPr>
        </p:nvSpPr>
        <p:spPr>
          <a:xfrm>
            <a:off x="6515943" y="2057399"/>
            <a:ext cx="4728161" cy="987251"/>
          </a:xfrm>
        </p:spPr>
        <p:txBody>
          <a:bodyPr>
            <a:normAutofit/>
          </a:bodyPr>
          <a:lstStyle/>
          <a:p>
            <a:r>
              <a:rPr lang="el-GR" sz="2400" u="sng" cap="none" spc="-50" dirty="0">
                <a:solidFill>
                  <a:schemeClr val="tx1">
                    <a:lumMod val="75000"/>
                    <a:lumOff val="25000"/>
                  </a:schemeClr>
                </a:solidFill>
                <a:latin typeface="+mj-lt"/>
                <a:ea typeface="+mj-ea"/>
                <a:cs typeface="+mj-cs"/>
              </a:rPr>
              <a:t>ΠΡΟΛΗΨΗ ΜΕΤΑΔΟΣΗΣ ΣΤΗΝ ΠΕΡΙΠΤΩΣΗ ΕΚΤΑΚΤΗΣ ΕΚΘΕΣΗΣ</a:t>
            </a:r>
          </a:p>
        </p:txBody>
      </p:sp>
      <p:sp>
        <p:nvSpPr>
          <p:cNvPr id="6" name="Θέση περιεχομένου 5">
            <a:extLst>
              <a:ext uri="{FF2B5EF4-FFF2-40B4-BE49-F238E27FC236}">
                <a16:creationId xmlns:a16="http://schemas.microsoft.com/office/drawing/2014/main" id="{4A2CE800-4AF3-CC98-D71F-3FE8FBC39005}"/>
              </a:ext>
            </a:extLst>
          </p:cNvPr>
          <p:cNvSpPr>
            <a:spLocks noGrp="1"/>
          </p:cNvSpPr>
          <p:nvPr>
            <p:ph sz="quarter" idx="4"/>
          </p:nvPr>
        </p:nvSpPr>
        <p:spPr>
          <a:xfrm>
            <a:off x="6515944" y="3062815"/>
            <a:ext cx="4811898" cy="3221463"/>
          </a:xfrm>
        </p:spPr>
        <p:txBody>
          <a:bodyPr>
            <a:normAutofit fontScale="92500"/>
          </a:bodyPr>
          <a:lstStyle/>
          <a:p>
            <a:pPr>
              <a:buFont typeface="Wingdings" panose="05000000000000000000" pitchFamily="2" charset="2"/>
              <a:buChar char="Ø"/>
            </a:pPr>
            <a:r>
              <a:rPr lang="el-GR" sz="2000" dirty="0">
                <a:solidFill>
                  <a:schemeClr val="tx1"/>
                </a:solidFill>
                <a:latin typeface="Aptos Narrow" panose="020B0004020202020204" pitchFamily="34" charset="0"/>
                <a:cs typeface="Shruti" panose="020B0502040204020203" pitchFamily="34" charset="0"/>
              </a:rPr>
              <a:t>Άτομα που έρχονται σε επαφή με το HIV μέσω έκτακτων καταστάσεων, όπως ατυχήματα με βελόνες, μπορούν να λάβουν φαρμακευτική προφύλαξη μέσα σε λίγες ώρες μετά την έκθεση.</a:t>
            </a:r>
            <a:endParaRPr lang="en-GB" sz="2000" dirty="0">
              <a:solidFill>
                <a:schemeClr val="tx1"/>
              </a:solidFill>
              <a:latin typeface="Aptos Narrow" panose="020B0004020202020204" pitchFamily="34" charset="0"/>
              <a:cs typeface="Shruti" panose="020B0502040204020203" pitchFamily="34" charset="0"/>
            </a:endParaRPr>
          </a:p>
          <a:p>
            <a:pPr>
              <a:buFont typeface="Wingdings" panose="05000000000000000000" pitchFamily="2" charset="2"/>
              <a:buChar char="Ø"/>
            </a:pPr>
            <a:r>
              <a:rPr lang="el-GR" sz="2000" b="0" i="0" dirty="0">
                <a:solidFill>
                  <a:srgbClr val="E8EAED"/>
                </a:solidFill>
                <a:effectLst/>
                <a:latin typeface="Google Sans"/>
              </a:rPr>
              <a:t> </a:t>
            </a:r>
            <a:r>
              <a:rPr lang="el-GR" sz="2100" dirty="0">
                <a:solidFill>
                  <a:schemeClr val="tx1"/>
                </a:solidFill>
                <a:latin typeface="Aptos Narrow" panose="020B0004020202020204" pitchFamily="34" charset="0"/>
                <a:cs typeface="Shruti" panose="020B0502040204020203" pitchFamily="34" charset="0"/>
              </a:rPr>
              <a:t>Συγκεκριμένα η λήψη κοκτέιλ αντιρετροϊκών φαρμάκων όσο το δυνατόν συντομότερα (μέσα σε 72 ώρες) μετά από ένα πιθανολογούμενο γεγονός της έκθεσης στον ιό.</a:t>
            </a:r>
          </a:p>
        </p:txBody>
      </p:sp>
    </p:spTree>
    <p:extLst>
      <p:ext uri="{BB962C8B-B14F-4D97-AF65-F5344CB8AC3E}">
        <p14:creationId xmlns:p14="http://schemas.microsoft.com/office/powerpoint/2010/main" val="15160411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B5B8403-08D1-4C21-F8F7-E526D6A844E2}"/>
              </a:ext>
            </a:extLst>
          </p:cNvPr>
          <p:cNvSpPr>
            <a:spLocks noGrp="1"/>
          </p:cNvSpPr>
          <p:nvPr>
            <p:ph type="title"/>
          </p:nvPr>
        </p:nvSpPr>
        <p:spPr/>
        <p:txBody>
          <a:bodyPr/>
          <a:lstStyle/>
          <a:p>
            <a:r>
              <a:rPr lang="el-GR" dirty="0"/>
              <a:t>ΠΡΟΦΥΛΑΞΗ ΚΑΤΑ ΤΟΥ</a:t>
            </a:r>
            <a:r>
              <a:rPr lang="en-GB" dirty="0"/>
              <a:t> HIV</a:t>
            </a:r>
            <a:endParaRPr lang="el-GR" dirty="0"/>
          </a:p>
        </p:txBody>
      </p:sp>
      <p:sp>
        <p:nvSpPr>
          <p:cNvPr id="3" name="Θέση κειμένου 2">
            <a:extLst>
              <a:ext uri="{FF2B5EF4-FFF2-40B4-BE49-F238E27FC236}">
                <a16:creationId xmlns:a16="http://schemas.microsoft.com/office/drawing/2014/main" id="{5CC4F853-5327-D700-7CCA-959755646EE2}"/>
              </a:ext>
            </a:extLst>
          </p:cNvPr>
          <p:cNvSpPr>
            <a:spLocks noGrp="1"/>
          </p:cNvSpPr>
          <p:nvPr>
            <p:ph type="body" idx="1"/>
          </p:nvPr>
        </p:nvSpPr>
        <p:spPr/>
        <p:txBody>
          <a:bodyPr>
            <a:normAutofit/>
          </a:bodyPr>
          <a:lstStyle/>
          <a:p>
            <a:r>
              <a:rPr lang="el-GR" sz="2400" u="sng" cap="none" spc="-50" dirty="0">
                <a:solidFill>
                  <a:schemeClr val="tx1">
                    <a:lumMod val="75000"/>
                    <a:lumOff val="25000"/>
                  </a:schemeClr>
                </a:solidFill>
                <a:latin typeface="+mj-lt"/>
                <a:ea typeface="+mj-ea"/>
                <a:cs typeface="+mj-cs"/>
              </a:rPr>
              <a:t>ΕΜΒΟΛΙΑ</a:t>
            </a:r>
          </a:p>
        </p:txBody>
      </p:sp>
      <p:sp>
        <p:nvSpPr>
          <p:cNvPr id="4" name="Θέση περιεχομένου 3">
            <a:extLst>
              <a:ext uri="{FF2B5EF4-FFF2-40B4-BE49-F238E27FC236}">
                <a16:creationId xmlns:a16="http://schemas.microsoft.com/office/drawing/2014/main" id="{64E72374-ACC6-FEDB-5736-E9649EF655A0}"/>
              </a:ext>
            </a:extLst>
          </p:cNvPr>
          <p:cNvSpPr>
            <a:spLocks noGrp="1"/>
          </p:cNvSpPr>
          <p:nvPr>
            <p:ph sz="half" idx="2"/>
          </p:nvPr>
        </p:nvSpPr>
        <p:spPr>
          <a:xfrm>
            <a:off x="1097280" y="2682910"/>
            <a:ext cx="4639736" cy="3707842"/>
          </a:xfrm>
        </p:spPr>
        <p:txBody>
          <a:bodyPr>
            <a:normAutofit fontScale="92500" lnSpcReduction="20000"/>
          </a:bodyPr>
          <a:lstStyle/>
          <a:p>
            <a:pPr>
              <a:buFont typeface="Wingdings" panose="05000000000000000000" pitchFamily="2" charset="2"/>
              <a:buChar char="Ø"/>
            </a:pPr>
            <a:r>
              <a:rPr lang="el-GR" sz="1900" dirty="0">
                <a:solidFill>
                  <a:schemeClr val="tx1"/>
                </a:solidFill>
                <a:latin typeface="Aptos Narrow" panose="020B0004020202020204" pitchFamily="34" charset="0"/>
                <a:cs typeface="Shruti" panose="020B0502040204020203" pitchFamily="34" charset="0"/>
              </a:rPr>
              <a:t>Έχουν γίνει μεγάλες προσπάθειες για τη δημιουργία εμβολίου για την προστασία έναντι της λοίμωξης μετά την έκθεση στο ιό του </a:t>
            </a:r>
            <a:r>
              <a:rPr lang="en-GB" sz="1900" dirty="0">
                <a:solidFill>
                  <a:schemeClr val="tx1"/>
                </a:solidFill>
                <a:latin typeface="Aptos Narrow" panose="020B0004020202020204" pitchFamily="34" charset="0"/>
                <a:cs typeface="Shruti" panose="020B0502040204020203" pitchFamily="34" charset="0"/>
              </a:rPr>
              <a:t>HIV.</a:t>
            </a:r>
          </a:p>
          <a:p>
            <a:pPr>
              <a:buFont typeface="Wingdings" panose="05000000000000000000" pitchFamily="2" charset="2"/>
              <a:buChar char="Ø"/>
            </a:pPr>
            <a:r>
              <a:rPr lang="el-GR" sz="1900" dirty="0">
                <a:solidFill>
                  <a:schemeClr val="tx1"/>
                </a:solidFill>
                <a:latin typeface="Aptos Narrow" panose="020B0004020202020204" pitchFamily="34" charset="0"/>
                <a:cs typeface="Shruti" panose="020B0502040204020203" pitchFamily="34" charset="0"/>
              </a:rPr>
              <a:t>Έχουν γίνει μεγάλες προσπάθειες για τη δημιουργία εμβολίου για την αποκατάσταση του ανοσοποιητικού συστήματος των ήδη οροθετικών ατόμων/ασθενών.</a:t>
            </a:r>
          </a:p>
          <a:p>
            <a:pPr>
              <a:buFont typeface="Wingdings" panose="05000000000000000000" pitchFamily="2" charset="2"/>
              <a:buChar char="Ø"/>
            </a:pPr>
            <a:r>
              <a:rPr lang="el-GR" sz="1900" dirty="0">
                <a:solidFill>
                  <a:schemeClr val="tx1"/>
                </a:solidFill>
                <a:latin typeface="Aptos Narrow" panose="020B0004020202020204" pitchFamily="34" charset="0"/>
                <a:cs typeface="Shruti" panose="020B0502040204020203" pitchFamily="34" charset="0"/>
              </a:rPr>
              <a:t>Έχουν βρεθεί άτομα μιας συγκεκριμένης φυλής τα οποία έχουν εκτεθεί αρκετές φορές στον ιό και παραμένουν οροανρνητικοί καθώς διαθέτουν αντιγόνο για το συγκεκριμένο ιό.</a:t>
            </a:r>
          </a:p>
        </p:txBody>
      </p:sp>
      <p:sp>
        <p:nvSpPr>
          <p:cNvPr id="5" name="Θέση κειμένου 4">
            <a:extLst>
              <a:ext uri="{FF2B5EF4-FFF2-40B4-BE49-F238E27FC236}">
                <a16:creationId xmlns:a16="http://schemas.microsoft.com/office/drawing/2014/main" id="{9CD5C874-F4B1-0665-2EEC-F79F7C320D21}"/>
              </a:ext>
            </a:extLst>
          </p:cNvPr>
          <p:cNvSpPr>
            <a:spLocks noGrp="1"/>
          </p:cNvSpPr>
          <p:nvPr>
            <p:ph type="body" sz="quarter" idx="3"/>
          </p:nvPr>
        </p:nvSpPr>
        <p:spPr>
          <a:xfrm>
            <a:off x="6601724" y="1792802"/>
            <a:ext cx="5049709" cy="1039037"/>
          </a:xfrm>
        </p:spPr>
        <p:txBody>
          <a:bodyPr>
            <a:normAutofit/>
          </a:bodyPr>
          <a:lstStyle/>
          <a:p>
            <a:r>
              <a:rPr lang="el-GR" sz="2400" u="sng" cap="none" spc="-50" dirty="0">
                <a:solidFill>
                  <a:schemeClr val="tx1">
                    <a:lumMod val="75000"/>
                    <a:lumOff val="25000"/>
                  </a:schemeClr>
                </a:solidFill>
                <a:latin typeface="+mj-lt"/>
                <a:ea typeface="+mj-ea"/>
                <a:cs typeface="+mj-cs"/>
              </a:rPr>
              <a:t>1η ΔΕΚΕΜΒΡΙΟΥ ΠΑΓΚΟΣΜΙΑ ΗΜΕΡΑ ΚΑΤ</a:t>
            </a:r>
            <a:r>
              <a:rPr lang="en-GB" sz="2400" u="sng" cap="none" spc="-50" dirty="0">
                <a:solidFill>
                  <a:schemeClr val="tx1">
                    <a:lumMod val="75000"/>
                    <a:lumOff val="25000"/>
                  </a:schemeClr>
                </a:solidFill>
                <a:latin typeface="+mj-lt"/>
                <a:ea typeface="+mj-ea"/>
                <a:cs typeface="+mj-cs"/>
              </a:rPr>
              <a:t>A</a:t>
            </a:r>
            <a:r>
              <a:rPr lang="el-GR" sz="2400" u="sng" cap="none" spc="-50" dirty="0">
                <a:solidFill>
                  <a:schemeClr val="tx1">
                    <a:lumMod val="75000"/>
                    <a:lumOff val="25000"/>
                  </a:schemeClr>
                </a:solidFill>
                <a:latin typeface="+mj-lt"/>
                <a:ea typeface="+mj-ea"/>
                <a:cs typeface="+mj-cs"/>
              </a:rPr>
              <a:t> ΤΟΥ </a:t>
            </a:r>
            <a:r>
              <a:rPr lang="en-GB" sz="2400" u="sng" cap="none" spc="-50" dirty="0">
                <a:solidFill>
                  <a:schemeClr val="tx1">
                    <a:lumMod val="75000"/>
                    <a:lumOff val="25000"/>
                  </a:schemeClr>
                </a:solidFill>
                <a:latin typeface="+mj-lt"/>
                <a:ea typeface="+mj-ea"/>
                <a:cs typeface="+mj-cs"/>
              </a:rPr>
              <a:t>AIDS</a:t>
            </a:r>
            <a:endParaRPr lang="el-GR" sz="2400" u="sng" cap="none" spc="-50" dirty="0">
              <a:solidFill>
                <a:schemeClr val="tx1">
                  <a:lumMod val="75000"/>
                  <a:lumOff val="25000"/>
                </a:schemeClr>
              </a:solidFill>
              <a:latin typeface="+mj-lt"/>
              <a:ea typeface="+mj-ea"/>
              <a:cs typeface="+mj-cs"/>
            </a:endParaRPr>
          </a:p>
        </p:txBody>
      </p:sp>
      <p:pic>
        <p:nvPicPr>
          <p:cNvPr id="8" name="Θέση περιεχομένου 7" descr="Εικόνα που περιέχει κόκκινο, ζάρι&#10;&#10;Περιγραφή που δημιουργήθηκε αυτόματα με μέτριο επίπεδο εμπιστοσύνης">
            <a:extLst>
              <a:ext uri="{FF2B5EF4-FFF2-40B4-BE49-F238E27FC236}">
                <a16:creationId xmlns:a16="http://schemas.microsoft.com/office/drawing/2014/main" id="{E948D431-BBF3-1DE8-1FDD-F2002EFC4A43}"/>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6318063" y="2738296"/>
            <a:ext cx="5617029" cy="3597069"/>
          </a:xfrm>
        </p:spPr>
      </p:pic>
    </p:spTree>
    <p:extLst>
      <p:ext uri="{BB962C8B-B14F-4D97-AF65-F5344CB8AC3E}">
        <p14:creationId xmlns:p14="http://schemas.microsoft.com/office/powerpoint/2010/main" val="24339539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cxnSp>
        <p:nvCxnSpPr>
          <p:cNvPr id="21" name="Straight Connector 20">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5F11D1FE-E421-8A9F-7C3C-A65181AEB4D0}"/>
              </a:ext>
            </a:extLst>
          </p:cNvPr>
          <p:cNvPicPr>
            <a:picLocks noChangeAspect="1"/>
          </p:cNvPicPr>
          <p:nvPr/>
        </p:nvPicPr>
        <p:blipFill rotWithShape="1">
          <a:blip r:embed="rId2"/>
          <a:srcRect t="29719" b="14735"/>
          <a:stretch/>
        </p:blipFill>
        <p:spPr>
          <a:xfrm>
            <a:off x="-32" y="10"/>
            <a:ext cx="12192031" cy="6857990"/>
          </a:xfrm>
          <a:prstGeom prst="rect">
            <a:avLst/>
          </a:prstGeom>
        </p:spPr>
      </p:pic>
      <p:sp>
        <p:nvSpPr>
          <p:cNvPr id="23" name="Rectangle 22">
            <a:extLst>
              <a:ext uri="{FF2B5EF4-FFF2-40B4-BE49-F238E27FC236}">
                <a16:creationId xmlns:a16="http://schemas.microsoft.com/office/drawing/2014/main" id="{DFD57664-637D-40CA-83F2-B729A932B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7" y="4915076"/>
            <a:ext cx="12188952" cy="1942924"/>
          </a:xfrm>
          <a:prstGeom prst="rect">
            <a:avLst/>
          </a:prstGeom>
          <a:gradFill>
            <a:gsLst>
              <a:gs pos="43000">
                <a:schemeClr val="tx1">
                  <a:alpha val="20000"/>
                </a:schemeClr>
              </a:gs>
              <a:gs pos="0">
                <a:schemeClr val="tx1">
                  <a:alpha val="0"/>
                </a:schemeClr>
              </a:gs>
              <a:gs pos="100000">
                <a:schemeClr val="tx1">
                  <a:alpha val="3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0D9A96C4-AAEF-767E-609C-86761249CD1F}"/>
              </a:ext>
            </a:extLst>
          </p:cNvPr>
          <p:cNvSpPr>
            <a:spLocks noGrp="1"/>
          </p:cNvSpPr>
          <p:nvPr>
            <p:ph type="title"/>
          </p:nvPr>
        </p:nvSpPr>
        <p:spPr>
          <a:xfrm>
            <a:off x="710051" y="1027387"/>
            <a:ext cx="10764235" cy="4803226"/>
          </a:xfrm>
        </p:spPr>
        <p:txBody>
          <a:bodyPr vert="horz" lIns="91440" tIns="45720" rIns="91440" bIns="45720" rtlCol="0" anchor="ctr">
            <a:noAutofit/>
          </a:bodyPr>
          <a:lstStyle/>
          <a:p>
            <a:pPr algn="ctr"/>
            <a:r>
              <a:rPr lang="en-US" sz="9600" dirty="0">
                <a:solidFill>
                  <a:schemeClr val="tx1">
                    <a:lumMod val="95000"/>
                    <a:lumOff val="5000"/>
                  </a:schemeClr>
                </a:solidFill>
              </a:rPr>
              <a:t>ΕΥΧΑΡΙΣΤΩ ΓΙΑ ΤΗΝ ΠΡΟΣΟΧΗ ΣΑΣ</a:t>
            </a:r>
          </a:p>
        </p:txBody>
      </p:sp>
      <p:cxnSp>
        <p:nvCxnSpPr>
          <p:cNvPr id="25" name="Straight Connector 24">
            <a:extLst>
              <a:ext uri="{FF2B5EF4-FFF2-40B4-BE49-F238E27FC236}">
                <a16:creationId xmlns:a16="http://schemas.microsoft.com/office/drawing/2014/main" id="{D5B557D3-D7B4-404B-84A1-9BD182BE5B0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7532813" y="5760720"/>
            <a:ext cx="118872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3729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A072B43-311C-117E-0674-C86A4A9D8F4D}"/>
              </a:ext>
            </a:extLst>
          </p:cNvPr>
          <p:cNvSpPr>
            <a:spLocks noGrp="1"/>
          </p:cNvSpPr>
          <p:nvPr>
            <p:ph type="title"/>
          </p:nvPr>
        </p:nvSpPr>
        <p:spPr/>
        <p:txBody>
          <a:bodyPr/>
          <a:lstStyle/>
          <a:p>
            <a:r>
              <a:rPr lang="el-GR" dirty="0"/>
              <a:t>ΒΙΒΛΙΟΓΡΑΦΙΑ</a:t>
            </a:r>
          </a:p>
        </p:txBody>
      </p:sp>
    </p:spTree>
    <p:extLst>
      <p:ext uri="{BB962C8B-B14F-4D97-AF65-F5344CB8AC3E}">
        <p14:creationId xmlns:p14="http://schemas.microsoft.com/office/powerpoint/2010/main" val="919273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6CDE84C-6CDF-FEDD-6B3F-10785ED70379}"/>
              </a:ext>
            </a:extLst>
          </p:cNvPr>
          <p:cNvSpPr>
            <a:spLocks noGrp="1"/>
          </p:cNvSpPr>
          <p:nvPr>
            <p:ph type="title"/>
          </p:nvPr>
        </p:nvSpPr>
        <p:spPr/>
        <p:txBody>
          <a:bodyPr>
            <a:noAutofit/>
          </a:bodyPr>
          <a:lstStyle/>
          <a:p>
            <a:r>
              <a:rPr lang="el-GR" dirty="0"/>
              <a:t>ΔΟΜΗ ΤΩΝ ΡΕΤΡΟΪΩΝ</a:t>
            </a:r>
          </a:p>
        </p:txBody>
      </p:sp>
      <p:sp>
        <p:nvSpPr>
          <p:cNvPr id="3" name="Θέση κειμένου 2">
            <a:extLst>
              <a:ext uri="{FF2B5EF4-FFF2-40B4-BE49-F238E27FC236}">
                <a16:creationId xmlns:a16="http://schemas.microsoft.com/office/drawing/2014/main" id="{1CA3DDE3-B913-14E2-707E-E0BEC40C0B5F}"/>
              </a:ext>
            </a:extLst>
          </p:cNvPr>
          <p:cNvSpPr>
            <a:spLocks noGrp="1"/>
          </p:cNvSpPr>
          <p:nvPr>
            <p:ph type="body" idx="1"/>
          </p:nvPr>
        </p:nvSpPr>
        <p:spPr>
          <a:xfrm>
            <a:off x="702425" y="3075419"/>
            <a:ext cx="4639736" cy="736282"/>
          </a:xfrm>
        </p:spPr>
        <p:txBody>
          <a:bodyPr>
            <a:normAutofit fontScale="77500" lnSpcReduction="20000"/>
          </a:bodyPr>
          <a:lstStyle/>
          <a:p>
            <a:r>
              <a:rPr lang="el-GR" altLang="el-GR" sz="3200" u="sng" spc="-50" dirty="0" err="1">
                <a:solidFill>
                  <a:schemeClr val="tx1">
                    <a:lumMod val="75000"/>
                    <a:lumOff val="25000"/>
                  </a:schemeClr>
                </a:solidFill>
                <a:latin typeface="+mj-lt"/>
                <a:ea typeface="+mj-ea"/>
                <a:cs typeface="+mj-cs"/>
              </a:rPr>
              <a:t>Γονιδιωματικο</a:t>
            </a:r>
            <a:r>
              <a:rPr lang="el-GR" altLang="el-GR" sz="3200" u="sng" spc="-50" dirty="0">
                <a:solidFill>
                  <a:schemeClr val="tx1">
                    <a:lumMod val="75000"/>
                    <a:lumOff val="25000"/>
                  </a:schemeClr>
                </a:solidFill>
                <a:latin typeface="+mj-lt"/>
                <a:ea typeface="+mj-ea"/>
                <a:cs typeface="+mj-cs"/>
              </a:rPr>
              <a:t> </a:t>
            </a:r>
            <a:r>
              <a:rPr lang="el-GR" altLang="el-GR" sz="3200" u="sng" spc="-50" dirty="0" err="1">
                <a:solidFill>
                  <a:schemeClr val="tx1">
                    <a:lumMod val="75000"/>
                    <a:lumOff val="25000"/>
                  </a:schemeClr>
                </a:solidFill>
                <a:latin typeface="+mj-lt"/>
                <a:ea typeface="+mj-ea"/>
                <a:cs typeface="+mj-cs"/>
              </a:rPr>
              <a:t>Υλικο</a:t>
            </a:r>
            <a:r>
              <a:rPr lang="el-GR" altLang="el-GR" sz="3200" u="sng" spc="-50" dirty="0">
                <a:solidFill>
                  <a:schemeClr val="tx1">
                    <a:lumMod val="75000"/>
                    <a:lumOff val="25000"/>
                  </a:schemeClr>
                </a:solidFill>
                <a:latin typeface="+mj-lt"/>
                <a:ea typeface="+mj-ea"/>
                <a:cs typeface="+mj-cs"/>
              </a:rPr>
              <a:t> (RNA)</a:t>
            </a:r>
          </a:p>
          <a:p>
            <a:endParaRPr lang="el-GR" dirty="0"/>
          </a:p>
        </p:txBody>
      </p:sp>
      <p:sp>
        <p:nvSpPr>
          <p:cNvPr id="4" name="Θέση περιεχομένου 3">
            <a:extLst>
              <a:ext uri="{FF2B5EF4-FFF2-40B4-BE49-F238E27FC236}">
                <a16:creationId xmlns:a16="http://schemas.microsoft.com/office/drawing/2014/main" id="{49B2556A-3BE4-B2E4-1897-1F8168F22687}"/>
              </a:ext>
            </a:extLst>
          </p:cNvPr>
          <p:cNvSpPr>
            <a:spLocks noGrp="1"/>
          </p:cNvSpPr>
          <p:nvPr>
            <p:ph sz="half" idx="2"/>
          </p:nvPr>
        </p:nvSpPr>
        <p:spPr>
          <a:xfrm>
            <a:off x="702425" y="3564080"/>
            <a:ext cx="5165940" cy="3508051"/>
          </a:xfrm>
        </p:spPr>
        <p:txBody>
          <a:bodyPr>
            <a:normAutofit/>
          </a:bodyPr>
          <a:lstStyle/>
          <a:p>
            <a:pPr marL="91440" lvl="1" indent="-91440" fontAlgn="base">
              <a:lnSpc>
                <a:spcPct val="100000"/>
              </a:lnSpc>
              <a:spcBef>
                <a:spcPts val="1200"/>
              </a:spcBef>
              <a:spcAft>
                <a:spcPts val="200"/>
              </a:spcAft>
              <a:buClr>
                <a:schemeClr val="accent1"/>
              </a:buClr>
              <a:buSzPct val="100000"/>
              <a:buFont typeface="Wingdings" panose="05000000000000000000" pitchFamily="2" charset="2"/>
              <a:buChar char="Ø"/>
            </a:pPr>
            <a:r>
              <a:rPr lang="el-GR" altLang="el-GR" sz="2000" dirty="0">
                <a:solidFill>
                  <a:schemeClr val="tx1"/>
                </a:solidFill>
                <a:latin typeface="Aptos Narrow" panose="020B0004020202020204" pitchFamily="34" charset="0"/>
                <a:cs typeface="Shruti" panose="020B0502040204020203" pitchFamily="34" charset="0"/>
              </a:rPr>
              <a:t>Οι ρετροϊοί περιέχουν το γονιδιωματικό τους υλικό σε μορφή RNA.</a:t>
            </a:r>
            <a:r>
              <a:rPr lang="el-GR" sz="2000" dirty="0"/>
              <a:t> </a:t>
            </a:r>
          </a:p>
          <a:p>
            <a:pPr marL="91440" lvl="1" indent="-91440" fontAlgn="base">
              <a:lnSpc>
                <a:spcPct val="100000"/>
              </a:lnSpc>
              <a:spcBef>
                <a:spcPts val="1200"/>
              </a:spcBef>
              <a:spcAft>
                <a:spcPts val="200"/>
              </a:spcAft>
              <a:buClr>
                <a:schemeClr val="accent1"/>
              </a:buClr>
              <a:buSzPct val="100000"/>
              <a:buFont typeface="Wingdings" panose="05000000000000000000" pitchFamily="2" charset="2"/>
              <a:buChar char="Ø"/>
            </a:pPr>
            <a:r>
              <a:rPr lang="el-GR" altLang="el-GR" sz="2000" dirty="0">
                <a:solidFill>
                  <a:schemeClr val="tx1"/>
                </a:solidFill>
                <a:latin typeface="Aptos Narrow" panose="020B0004020202020204" pitchFamily="34" charset="0"/>
                <a:cs typeface="Shruti" panose="020B0502040204020203" pitchFamily="34" charset="0"/>
              </a:rPr>
              <a:t>Αυτό το RNA περιέχει τις γενετικές οδηγίες για την αναπαραγωγή του ιού και την επίδρασή του στον οργανισμό του ξενιστή.</a:t>
            </a:r>
          </a:p>
          <a:p>
            <a:pPr marL="91440" lvl="1" indent="-91440" fontAlgn="base">
              <a:lnSpc>
                <a:spcPct val="100000"/>
              </a:lnSpc>
              <a:spcBef>
                <a:spcPts val="1200"/>
              </a:spcBef>
              <a:spcAft>
                <a:spcPts val="200"/>
              </a:spcAft>
              <a:buClr>
                <a:schemeClr val="accent1"/>
              </a:buClr>
              <a:buSzPct val="100000"/>
              <a:buFont typeface="Wingdings" panose="05000000000000000000" pitchFamily="2" charset="2"/>
              <a:buChar char="Ø"/>
            </a:pPr>
            <a:r>
              <a:rPr lang="el-GR" sz="2100" dirty="0">
                <a:solidFill>
                  <a:schemeClr val="tx1"/>
                </a:solidFill>
                <a:latin typeface="Aptos Narrow" panose="020B0004020202020204" pitchFamily="34" charset="0"/>
                <a:cs typeface="Shruti" panose="020B0502040204020203" pitchFamily="34" charset="0"/>
              </a:rPr>
              <a:t>Το μονόκλωνο RNA (+) είναι καλούπι για το σχηματισμό ενός μορίου DNA</a:t>
            </a:r>
            <a:endParaRPr lang="el-GR" altLang="el-GR" sz="2100" dirty="0">
              <a:solidFill>
                <a:schemeClr val="tx1"/>
              </a:solidFill>
              <a:latin typeface="Aptos Narrow" panose="020B0004020202020204" pitchFamily="34" charset="0"/>
              <a:cs typeface="Shruti" panose="020B0502040204020203" pitchFamily="34" charset="0"/>
            </a:endParaRPr>
          </a:p>
          <a:p>
            <a:endParaRPr lang="el-GR" sz="3200" dirty="0"/>
          </a:p>
        </p:txBody>
      </p:sp>
      <p:sp>
        <p:nvSpPr>
          <p:cNvPr id="5" name="Θέση κειμένου 4">
            <a:extLst>
              <a:ext uri="{FF2B5EF4-FFF2-40B4-BE49-F238E27FC236}">
                <a16:creationId xmlns:a16="http://schemas.microsoft.com/office/drawing/2014/main" id="{BC61F2A2-FDA3-D083-8470-B71E1117E919}"/>
              </a:ext>
            </a:extLst>
          </p:cNvPr>
          <p:cNvSpPr>
            <a:spLocks noGrp="1"/>
          </p:cNvSpPr>
          <p:nvPr>
            <p:ph type="body" sz="quarter" idx="3"/>
          </p:nvPr>
        </p:nvSpPr>
        <p:spPr>
          <a:xfrm>
            <a:off x="6515944" y="3060859"/>
            <a:ext cx="4639736" cy="736282"/>
          </a:xfrm>
        </p:spPr>
        <p:txBody>
          <a:bodyPr>
            <a:normAutofit fontScale="77500" lnSpcReduction="20000"/>
          </a:bodyPr>
          <a:lstStyle/>
          <a:p>
            <a:r>
              <a:rPr lang="el-GR" altLang="el-GR" sz="3200" u="sng" spc="-50" dirty="0" err="1">
                <a:solidFill>
                  <a:schemeClr val="tx1">
                    <a:lumMod val="75000"/>
                    <a:lumOff val="25000"/>
                  </a:schemeClr>
                </a:solidFill>
                <a:latin typeface="+mj-lt"/>
                <a:ea typeface="+mj-ea"/>
                <a:cs typeface="+mj-cs"/>
              </a:rPr>
              <a:t>Ενζυμα</a:t>
            </a:r>
            <a:endParaRPr lang="el-GR" altLang="el-GR" sz="3200" u="sng" spc="-50" dirty="0">
              <a:solidFill>
                <a:schemeClr val="tx1">
                  <a:lumMod val="75000"/>
                  <a:lumOff val="25000"/>
                </a:schemeClr>
              </a:solidFill>
              <a:latin typeface="+mj-lt"/>
              <a:ea typeface="+mj-ea"/>
              <a:cs typeface="+mj-cs"/>
            </a:endParaRPr>
          </a:p>
          <a:p>
            <a:endParaRPr lang="el-GR" dirty="0"/>
          </a:p>
        </p:txBody>
      </p:sp>
      <p:sp>
        <p:nvSpPr>
          <p:cNvPr id="6" name="Θέση περιεχομένου 5">
            <a:extLst>
              <a:ext uri="{FF2B5EF4-FFF2-40B4-BE49-F238E27FC236}">
                <a16:creationId xmlns:a16="http://schemas.microsoft.com/office/drawing/2014/main" id="{B0F40E4F-4B90-F470-AA43-3EFA4409D2ED}"/>
              </a:ext>
            </a:extLst>
          </p:cNvPr>
          <p:cNvSpPr>
            <a:spLocks noGrp="1"/>
          </p:cNvSpPr>
          <p:nvPr>
            <p:ph sz="quarter" idx="4"/>
          </p:nvPr>
        </p:nvSpPr>
        <p:spPr>
          <a:xfrm>
            <a:off x="6515944" y="3564081"/>
            <a:ext cx="5676056" cy="3380729"/>
          </a:xfrm>
        </p:spPr>
        <p:txBody>
          <a:bodyPr>
            <a:normAutofit/>
          </a:bodyPr>
          <a:lstStyle/>
          <a:p>
            <a:pPr marL="91440" marR="0" lvl="1" indent="-91440" eaLnBrk="1" fontAlgn="base" hangingPunct="1">
              <a:lnSpc>
                <a:spcPct val="100000"/>
              </a:lnSpc>
              <a:spcBef>
                <a:spcPts val="1200"/>
              </a:spcBef>
              <a:spcAft>
                <a:spcPts val="200"/>
              </a:spcAft>
              <a:buClr>
                <a:schemeClr val="accent1"/>
              </a:buClr>
              <a:buSzPct val="100000"/>
              <a:buFont typeface="Wingdings" panose="05000000000000000000" pitchFamily="2" charset="2"/>
              <a:buChar char="Ø"/>
              <a:tabLst/>
            </a:pPr>
            <a:r>
              <a:rPr lang="el-GR" altLang="el-GR" sz="2000" dirty="0">
                <a:solidFill>
                  <a:schemeClr val="tx1"/>
                </a:solidFill>
                <a:latin typeface="Aptos Narrow" panose="020B0004020202020204" pitchFamily="34" charset="0"/>
                <a:cs typeface="Shruti" panose="020B0502040204020203" pitchFamily="34" charset="0"/>
              </a:rPr>
              <a:t>Οι ρετροϊοί περιλαμβάνουν ένζυμα που είναι απαραίτητα για την αναπαραγωγή τους, κυρίως το ένζυμο αντίστροφης μεταγρφάσης.</a:t>
            </a:r>
          </a:p>
          <a:p>
            <a:pPr marL="91440" marR="0" lvl="1" indent="-91440" eaLnBrk="1" fontAlgn="base" hangingPunct="1">
              <a:lnSpc>
                <a:spcPct val="100000"/>
              </a:lnSpc>
              <a:spcBef>
                <a:spcPts val="1200"/>
              </a:spcBef>
              <a:spcAft>
                <a:spcPts val="200"/>
              </a:spcAft>
              <a:buClr>
                <a:schemeClr val="accent1"/>
              </a:buClr>
              <a:buSzPct val="100000"/>
              <a:buFont typeface="Wingdings" panose="05000000000000000000" pitchFamily="2" charset="2"/>
              <a:buChar char="Ø"/>
              <a:tabLst/>
            </a:pPr>
            <a:r>
              <a:rPr lang="el-GR" altLang="el-GR" sz="2000" dirty="0">
                <a:solidFill>
                  <a:schemeClr val="tx1"/>
                </a:solidFill>
                <a:latin typeface="Aptos Narrow" panose="020B0004020202020204" pitchFamily="34" charset="0"/>
                <a:cs typeface="Shruti" panose="020B0502040204020203" pitchFamily="34" charset="0"/>
              </a:rPr>
              <a:t>Η αντιστροφή μεταγραφάση είναι υπεύθυνη για τη μετατροπή του RNA του ιού σε DNA, που είναι ένα κρίσιμο στάδιο της αναπαραγωγής τους.</a:t>
            </a:r>
            <a:endParaRPr lang="el-GR" sz="2000" dirty="0">
              <a:solidFill>
                <a:schemeClr val="tx1"/>
              </a:solidFill>
              <a:latin typeface="Aptos Narrow" panose="020B0004020202020204" pitchFamily="34" charset="0"/>
              <a:cs typeface="Shruti" panose="020B0502040204020203" pitchFamily="34" charset="0"/>
            </a:endParaRPr>
          </a:p>
        </p:txBody>
      </p:sp>
      <p:sp>
        <p:nvSpPr>
          <p:cNvPr id="7" name="TextBox 6">
            <a:extLst>
              <a:ext uri="{FF2B5EF4-FFF2-40B4-BE49-F238E27FC236}">
                <a16:creationId xmlns:a16="http://schemas.microsoft.com/office/drawing/2014/main" id="{229FA3E3-B347-DCE7-968A-7A12A1EDBDD4}"/>
              </a:ext>
            </a:extLst>
          </p:cNvPr>
          <p:cNvSpPr txBox="1"/>
          <p:nvPr/>
        </p:nvSpPr>
        <p:spPr>
          <a:xfrm>
            <a:off x="1097280" y="2012910"/>
            <a:ext cx="9767454" cy="1077218"/>
          </a:xfrm>
          <a:prstGeom prst="rect">
            <a:avLst/>
          </a:prstGeom>
          <a:noFill/>
        </p:spPr>
        <p:txBody>
          <a:bodyPr wrap="square">
            <a:spAutoFit/>
          </a:bodyPr>
          <a:lstStyle/>
          <a:p>
            <a:r>
              <a:rPr lang="el-GR" altLang="el-GR" sz="2000" dirty="0">
                <a:latin typeface="Aptos Narrow" panose="020B0004020202020204" pitchFamily="34" charset="0"/>
                <a:cs typeface="Shruti" panose="020B0502040204020203" pitchFamily="34" charset="0"/>
              </a:rPr>
              <a:t>Η δομή των ρετροϊών είναι πολύπλοκη και αποτελείται από διάφορα στοιχεία που συνεργάζονται για τη λειτουργία του ιού.</a:t>
            </a:r>
            <a:r>
              <a:rPr lang="en-GB" altLang="el-GR" sz="2000" dirty="0">
                <a:latin typeface="Aptos Narrow" panose="020B0004020202020204" pitchFamily="34" charset="0"/>
                <a:cs typeface="Shruti" panose="020B0502040204020203" pitchFamily="34" charset="0"/>
              </a:rPr>
              <a:t> </a:t>
            </a:r>
            <a:r>
              <a:rPr lang="el-GR" altLang="el-GR" sz="2000" dirty="0">
                <a:latin typeface="Aptos Narrow" panose="020B0004020202020204" pitchFamily="34" charset="0"/>
                <a:cs typeface="Shruti" panose="020B0502040204020203" pitchFamily="34" charset="0"/>
              </a:rPr>
              <a:t>Αναλυτικότερα τα συστατικά της δομής των ρετροϊών:</a:t>
            </a:r>
            <a:br>
              <a:rPr lang="el-GR" altLang="el-GR" sz="2400" dirty="0">
                <a:latin typeface="Aptos Narrow" panose="020B0004020202020204" pitchFamily="34" charset="0"/>
                <a:cs typeface="Shruti" panose="020B0502040204020203" pitchFamily="34" charset="0"/>
              </a:rPr>
            </a:br>
            <a:endParaRPr lang="el-GR" sz="2400" dirty="0"/>
          </a:p>
        </p:txBody>
      </p:sp>
    </p:spTree>
    <p:extLst>
      <p:ext uri="{BB962C8B-B14F-4D97-AF65-F5344CB8AC3E}">
        <p14:creationId xmlns:p14="http://schemas.microsoft.com/office/powerpoint/2010/main" val="3077527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52412D7-507A-4A95-933C-DC8CBD47A51C}"/>
              </a:ext>
            </a:extLst>
          </p:cNvPr>
          <p:cNvSpPr>
            <a:spLocks noGrp="1"/>
          </p:cNvSpPr>
          <p:nvPr>
            <p:ph type="title"/>
          </p:nvPr>
        </p:nvSpPr>
        <p:spPr/>
        <p:txBody>
          <a:bodyPr/>
          <a:lstStyle/>
          <a:p>
            <a:r>
              <a:rPr lang="el-GR" dirty="0"/>
              <a:t>ΔΟΜΗ ΤΩΝ ΡΕΤΡΟΪΩΝ</a:t>
            </a:r>
          </a:p>
        </p:txBody>
      </p:sp>
      <p:sp>
        <p:nvSpPr>
          <p:cNvPr id="3" name="Θέση κειμένου 2">
            <a:extLst>
              <a:ext uri="{FF2B5EF4-FFF2-40B4-BE49-F238E27FC236}">
                <a16:creationId xmlns:a16="http://schemas.microsoft.com/office/drawing/2014/main" id="{63BEB6D0-CC79-5B00-95A5-4126097FC76F}"/>
              </a:ext>
            </a:extLst>
          </p:cNvPr>
          <p:cNvSpPr>
            <a:spLocks noGrp="1"/>
          </p:cNvSpPr>
          <p:nvPr>
            <p:ph type="body" idx="1"/>
          </p:nvPr>
        </p:nvSpPr>
        <p:spPr>
          <a:xfrm>
            <a:off x="955765" y="2382011"/>
            <a:ext cx="4639736" cy="736282"/>
          </a:xfrm>
        </p:spPr>
        <p:txBody>
          <a:bodyPr>
            <a:normAutofit/>
          </a:bodyPr>
          <a:lstStyle/>
          <a:p>
            <a:r>
              <a:rPr lang="el-GR" altLang="el-GR" sz="2500" u="sng" spc="-50" dirty="0" err="1">
                <a:solidFill>
                  <a:schemeClr val="tx1">
                    <a:lumMod val="75000"/>
                    <a:lumOff val="25000"/>
                  </a:schemeClr>
                </a:solidFill>
                <a:latin typeface="+mj-lt"/>
                <a:ea typeface="+mj-ea"/>
                <a:cs typeface="+mj-cs"/>
              </a:rPr>
              <a:t>Περιβλημα</a:t>
            </a:r>
            <a:r>
              <a:rPr lang="el-GR" altLang="el-GR" sz="2000" dirty="0">
                <a:latin typeface="Aptos Narrow" panose="020B0004020202020204" pitchFamily="34" charset="0"/>
                <a:cs typeface="Shruti" panose="020B0502040204020203" pitchFamily="34" charset="0"/>
              </a:rPr>
              <a:t> </a:t>
            </a:r>
            <a:r>
              <a:rPr lang="el-GR" altLang="el-GR" sz="2500" u="sng" spc="-50" dirty="0">
                <a:solidFill>
                  <a:schemeClr val="tx1">
                    <a:lumMod val="75000"/>
                    <a:lumOff val="25000"/>
                  </a:schemeClr>
                </a:solidFill>
                <a:latin typeface="+mj-lt"/>
                <a:ea typeface="+mj-ea"/>
                <a:cs typeface="+mj-cs"/>
              </a:rPr>
              <a:t>(</a:t>
            </a:r>
            <a:r>
              <a:rPr lang="el-GR" altLang="el-GR" sz="2500" u="sng" spc="-50" dirty="0" err="1">
                <a:solidFill>
                  <a:schemeClr val="tx1">
                    <a:lumMod val="75000"/>
                    <a:lumOff val="25000"/>
                  </a:schemeClr>
                </a:solidFill>
                <a:latin typeface="+mj-lt"/>
                <a:ea typeface="+mj-ea"/>
                <a:cs typeface="+mj-cs"/>
              </a:rPr>
              <a:t>ΚαψΙΔΙΟ</a:t>
            </a:r>
            <a:r>
              <a:rPr lang="el-GR" altLang="el-GR" sz="2500" u="sng" spc="-50" dirty="0">
                <a:solidFill>
                  <a:schemeClr val="tx1">
                    <a:lumMod val="75000"/>
                    <a:lumOff val="25000"/>
                  </a:schemeClr>
                </a:solidFill>
                <a:latin typeface="+mj-lt"/>
                <a:ea typeface="+mj-ea"/>
                <a:cs typeface="+mj-cs"/>
              </a:rPr>
              <a:t>)</a:t>
            </a:r>
          </a:p>
          <a:p>
            <a:endParaRPr lang="el-GR" dirty="0"/>
          </a:p>
        </p:txBody>
      </p:sp>
      <p:sp>
        <p:nvSpPr>
          <p:cNvPr id="5" name="Θέση κειμένου 4">
            <a:extLst>
              <a:ext uri="{FF2B5EF4-FFF2-40B4-BE49-F238E27FC236}">
                <a16:creationId xmlns:a16="http://schemas.microsoft.com/office/drawing/2014/main" id="{C305A207-BADC-6520-58D7-67E96A99CEDC}"/>
              </a:ext>
            </a:extLst>
          </p:cNvPr>
          <p:cNvSpPr>
            <a:spLocks noGrp="1"/>
          </p:cNvSpPr>
          <p:nvPr>
            <p:ph type="body" sz="quarter" idx="3"/>
          </p:nvPr>
        </p:nvSpPr>
        <p:spPr>
          <a:xfrm>
            <a:off x="6596500" y="2221991"/>
            <a:ext cx="4639736" cy="1056322"/>
          </a:xfrm>
        </p:spPr>
        <p:txBody>
          <a:bodyPr>
            <a:normAutofit/>
          </a:bodyPr>
          <a:lstStyle/>
          <a:p>
            <a:r>
              <a:rPr lang="el-GR" altLang="el-GR" sz="2500" u="sng" spc="-50" dirty="0" err="1">
                <a:solidFill>
                  <a:schemeClr val="tx1">
                    <a:lumMod val="75000"/>
                    <a:lumOff val="25000"/>
                  </a:schemeClr>
                </a:solidFill>
                <a:latin typeface="+mj-lt"/>
                <a:ea typeface="+mj-ea"/>
                <a:cs typeface="+mj-cs"/>
              </a:rPr>
              <a:t>Δομες</a:t>
            </a:r>
            <a:r>
              <a:rPr lang="el-GR" altLang="el-GR" sz="2500" u="sng" spc="-50" dirty="0">
                <a:solidFill>
                  <a:schemeClr val="tx1">
                    <a:lumMod val="75000"/>
                    <a:lumOff val="25000"/>
                  </a:schemeClr>
                </a:solidFill>
                <a:latin typeface="+mj-lt"/>
                <a:ea typeface="+mj-ea"/>
                <a:cs typeface="+mj-cs"/>
              </a:rPr>
              <a:t> </a:t>
            </a:r>
            <a:r>
              <a:rPr lang="el-GR" altLang="el-GR" sz="2500" u="sng" spc="-50" dirty="0" err="1">
                <a:solidFill>
                  <a:schemeClr val="tx1">
                    <a:lumMod val="75000"/>
                    <a:lumOff val="25000"/>
                  </a:schemeClr>
                </a:solidFill>
                <a:latin typeface="+mj-lt"/>
                <a:ea typeface="+mj-ea"/>
                <a:cs typeface="+mj-cs"/>
              </a:rPr>
              <a:t>Αναγνωρισης</a:t>
            </a:r>
            <a:r>
              <a:rPr lang="el-GR" altLang="el-GR" sz="2500" u="sng" spc="-50" dirty="0">
                <a:solidFill>
                  <a:schemeClr val="tx1">
                    <a:lumMod val="75000"/>
                    <a:lumOff val="25000"/>
                  </a:schemeClr>
                </a:solidFill>
                <a:latin typeface="+mj-lt"/>
                <a:ea typeface="+mj-ea"/>
                <a:cs typeface="+mj-cs"/>
              </a:rPr>
              <a:t> (</a:t>
            </a:r>
            <a:r>
              <a:rPr lang="el-GR" altLang="el-GR" sz="2500" u="sng" spc="-50" dirty="0" err="1">
                <a:solidFill>
                  <a:schemeClr val="tx1">
                    <a:lumMod val="75000"/>
                    <a:lumOff val="25000"/>
                  </a:schemeClr>
                </a:solidFill>
                <a:latin typeface="+mj-lt"/>
                <a:ea typeface="+mj-ea"/>
                <a:cs typeface="+mj-cs"/>
              </a:rPr>
              <a:t>ΠρωτεΪνες</a:t>
            </a:r>
            <a:r>
              <a:rPr lang="el-GR" altLang="el-GR" sz="2500" u="sng" spc="-50" dirty="0">
                <a:solidFill>
                  <a:schemeClr val="tx1">
                    <a:lumMod val="75000"/>
                    <a:lumOff val="25000"/>
                  </a:schemeClr>
                </a:solidFill>
                <a:latin typeface="+mj-lt"/>
                <a:ea typeface="+mj-ea"/>
                <a:cs typeface="+mj-cs"/>
              </a:rPr>
              <a:t> </a:t>
            </a:r>
            <a:r>
              <a:rPr lang="el-GR" altLang="el-GR" sz="2500" u="sng" spc="-50" dirty="0" err="1">
                <a:solidFill>
                  <a:schemeClr val="tx1">
                    <a:lumMod val="75000"/>
                    <a:lumOff val="25000"/>
                  </a:schemeClr>
                </a:solidFill>
                <a:latin typeface="+mj-lt"/>
                <a:ea typeface="+mj-ea"/>
                <a:cs typeface="+mj-cs"/>
              </a:rPr>
              <a:t>επιφανειας</a:t>
            </a:r>
            <a:r>
              <a:rPr lang="el-GR" altLang="el-GR" sz="2500" u="sng" spc="-50" dirty="0">
                <a:solidFill>
                  <a:schemeClr val="tx1">
                    <a:lumMod val="75000"/>
                    <a:lumOff val="25000"/>
                  </a:schemeClr>
                </a:solidFill>
                <a:latin typeface="+mj-lt"/>
                <a:ea typeface="+mj-ea"/>
                <a:cs typeface="+mj-cs"/>
              </a:rPr>
              <a:t>)</a:t>
            </a:r>
          </a:p>
          <a:p>
            <a:endParaRPr lang="el-GR" dirty="0"/>
          </a:p>
        </p:txBody>
      </p:sp>
      <p:sp>
        <p:nvSpPr>
          <p:cNvPr id="6" name="Θέση περιεχομένου 5">
            <a:extLst>
              <a:ext uri="{FF2B5EF4-FFF2-40B4-BE49-F238E27FC236}">
                <a16:creationId xmlns:a16="http://schemas.microsoft.com/office/drawing/2014/main" id="{CF6B107F-000C-16FE-1834-527CB1E861E7}"/>
              </a:ext>
            </a:extLst>
          </p:cNvPr>
          <p:cNvSpPr>
            <a:spLocks noGrp="1"/>
          </p:cNvSpPr>
          <p:nvPr>
            <p:ph sz="quarter" idx="4"/>
          </p:nvPr>
        </p:nvSpPr>
        <p:spPr>
          <a:xfrm>
            <a:off x="6596500" y="3118293"/>
            <a:ext cx="5452746" cy="3453104"/>
          </a:xfrm>
        </p:spPr>
        <p:txBody>
          <a:bodyPr>
            <a:normAutofit/>
          </a:bodyPr>
          <a:lstStyle/>
          <a:p>
            <a:pPr marL="91440" lvl="1" indent="-91440" fontAlgn="base">
              <a:lnSpc>
                <a:spcPct val="100000"/>
              </a:lnSpc>
              <a:spcBef>
                <a:spcPts val="1200"/>
              </a:spcBef>
              <a:spcAft>
                <a:spcPts val="200"/>
              </a:spcAft>
              <a:buClr>
                <a:schemeClr val="accent1"/>
              </a:buClr>
              <a:buSzPct val="100000"/>
              <a:buFont typeface="Wingdings" panose="05000000000000000000" pitchFamily="2" charset="2"/>
              <a:buChar char="Ø"/>
            </a:pPr>
            <a:r>
              <a:rPr lang="el-GR" altLang="el-GR" sz="2100" dirty="0">
                <a:solidFill>
                  <a:schemeClr val="tx1"/>
                </a:solidFill>
                <a:latin typeface="Aptos Narrow" panose="020B0004020202020204" pitchFamily="34" charset="0"/>
                <a:cs typeface="Shruti" panose="020B0502040204020203" pitchFamily="34" charset="0"/>
              </a:rPr>
              <a:t>Αναφέρονται και ως φάκελος ή περίβλημα και περιβάλλει το καψίδιο.</a:t>
            </a:r>
            <a:endParaRPr lang="el-GR" altLang="el-GR" sz="2000" dirty="0">
              <a:solidFill>
                <a:schemeClr val="tx1"/>
              </a:solidFill>
              <a:latin typeface="Aptos Narrow" panose="020B0004020202020204" pitchFamily="34" charset="0"/>
              <a:cs typeface="Shruti" panose="020B0502040204020203" pitchFamily="34" charset="0"/>
            </a:endParaRPr>
          </a:p>
          <a:p>
            <a:pPr marL="91440" marR="0" lvl="1" indent="-91440" eaLnBrk="1" fontAlgn="base" hangingPunct="1">
              <a:lnSpc>
                <a:spcPct val="100000"/>
              </a:lnSpc>
              <a:spcBef>
                <a:spcPts val="1200"/>
              </a:spcBef>
              <a:spcAft>
                <a:spcPts val="200"/>
              </a:spcAft>
              <a:buClr>
                <a:schemeClr val="accent1"/>
              </a:buClr>
              <a:buSzPct val="100000"/>
              <a:buFont typeface="Wingdings" panose="05000000000000000000" pitchFamily="2" charset="2"/>
              <a:buChar char="Ø"/>
              <a:tabLst/>
            </a:pPr>
            <a:r>
              <a:rPr lang="el-GR" altLang="el-GR" sz="2000" dirty="0">
                <a:solidFill>
                  <a:schemeClr val="tx1"/>
                </a:solidFill>
                <a:latin typeface="Aptos Narrow" panose="020B0004020202020204" pitchFamily="34" charset="0"/>
                <a:cs typeface="Shruti" panose="020B0502040204020203" pitchFamily="34" charset="0"/>
              </a:rPr>
              <a:t>Οι πρωτεΐνες επιφάνειας των ρετροϊών αναγνωρίζουν συγκεκριμένα υποδοχείς στα κύτταρα του ξενιστή.</a:t>
            </a:r>
          </a:p>
          <a:p>
            <a:pPr marL="91440" marR="0" lvl="1" indent="-91440" eaLnBrk="1" fontAlgn="base" hangingPunct="1">
              <a:lnSpc>
                <a:spcPct val="100000"/>
              </a:lnSpc>
              <a:spcBef>
                <a:spcPts val="1200"/>
              </a:spcBef>
              <a:spcAft>
                <a:spcPts val="200"/>
              </a:spcAft>
              <a:buClr>
                <a:schemeClr val="accent1"/>
              </a:buClr>
              <a:buSzPct val="100000"/>
              <a:buFont typeface="Wingdings" panose="05000000000000000000" pitchFamily="2" charset="2"/>
              <a:buChar char="Ø"/>
              <a:tabLst/>
            </a:pPr>
            <a:r>
              <a:rPr lang="el-GR" altLang="el-GR" sz="2000" dirty="0">
                <a:solidFill>
                  <a:schemeClr val="tx1"/>
                </a:solidFill>
                <a:latin typeface="Aptos Narrow" panose="020B0004020202020204" pitchFamily="34" charset="0"/>
                <a:cs typeface="Shruti" panose="020B0502040204020203" pitchFamily="34" charset="0"/>
              </a:rPr>
              <a:t>Αυτή η αναγνώριση επιτρέπει στον ιό να δέσει στον κυτταρικό τοίχο και να εισέλθει στο κύτταρο.</a:t>
            </a:r>
          </a:p>
          <a:p>
            <a:endParaRPr lang="el-GR" dirty="0"/>
          </a:p>
        </p:txBody>
      </p:sp>
      <p:sp>
        <p:nvSpPr>
          <p:cNvPr id="7" name="Rectangle 2">
            <a:extLst>
              <a:ext uri="{FF2B5EF4-FFF2-40B4-BE49-F238E27FC236}">
                <a16:creationId xmlns:a16="http://schemas.microsoft.com/office/drawing/2014/main" id="{20909AD4-038B-931A-AD48-8922D9E4E231}"/>
              </a:ext>
            </a:extLst>
          </p:cNvPr>
          <p:cNvSpPr>
            <a:spLocks noGrp="1" noChangeArrowheads="1"/>
          </p:cNvSpPr>
          <p:nvPr>
            <p:ph sz="half" idx="2"/>
          </p:nvPr>
        </p:nvSpPr>
        <p:spPr bwMode="auto">
          <a:xfrm>
            <a:off x="632364" y="2820685"/>
            <a:ext cx="5494116" cy="3401446"/>
          </a:xfrm>
          <a:prstGeom prst="rect">
            <a:avLst/>
          </a:prstGeom>
          <a:noFill/>
          <a:ln>
            <a:noFill/>
          </a:ln>
          <a:effectLst/>
        </p:spPr>
        <p:txBody>
          <a:bodyPr vert="horz" wrap="square" lIns="0" tIns="198375" rIns="0" bIns="198375"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91440" lvl="1" indent="-91440" eaLnBrk="1" hangingPunct="1">
              <a:lnSpc>
                <a:spcPct val="100000"/>
              </a:lnSpc>
              <a:spcBef>
                <a:spcPts val="1200"/>
              </a:spcBef>
              <a:spcAft>
                <a:spcPts val="200"/>
              </a:spcAft>
              <a:buClr>
                <a:schemeClr val="accent1"/>
              </a:buClr>
              <a:buSzPct val="100000"/>
              <a:buFont typeface="Wingdings" panose="05000000000000000000" pitchFamily="2" charset="2"/>
              <a:buChar char="Ø"/>
            </a:pPr>
            <a:r>
              <a:rPr lang="el-GR" altLang="el-GR" sz="2000" dirty="0">
                <a:latin typeface="Aptos Narrow" panose="020B0004020202020204" pitchFamily="34" charset="0"/>
                <a:cs typeface="Shruti" panose="020B0502040204020203" pitchFamily="34" charset="0"/>
              </a:rPr>
              <a:t>Το περίβλημα του ιού περιέχει πρωτεΐνες που βοηθούν στην αναγνώριση και την είσοδο του ιού στα κύτταρα του ξενιστή.</a:t>
            </a:r>
          </a:p>
          <a:p>
            <a:pPr marL="91440" lvl="1" indent="-91440" eaLnBrk="1" hangingPunct="1">
              <a:lnSpc>
                <a:spcPct val="100000"/>
              </a:lnSpc>
              <a:spcBef>
                <a:spcPts val="1200"/>
              </a:spcBef>
              <a:spcAft>
                <a:spcPts val="200"/>
              </a:spcAft>
              <a:buClr>
                <a:schemeClr val="accent1"/>
              </a:buClr>
              <a:buSzPct val="100000"/>
              <a:buFont typeface="Wingdings" panose="05000000000000000000" pitchFamily="2" charset="2"/>
              <a:buChar char="Ø"/>
            </a:pPr>
            <a:r>
              <a:rPr lang="el-GR" altLang="el-GR" sz="2000" dirty="0">
                <a:latin typeface="Aptos Narrow" panose="020B0004020202020204" pitchFamily="34" charset="0"/>
                <a:cs typeface="Shruti" panose="020B0502040204020203" pitchFamily="34" charset="0"/>
              </a:rPr>
              <a:t>Επίσης, προστατεύει το γονιδίωμα του ιού κατά την εισβολή και την αναπαραγωγή του.</a:t>
            </a:r>
          </a:p>
          <a:p>
            <a:pPr marL="91440" lvl="1" indent="-91440" eaLnBrk="1" hangingPunct="1">
              <a:lnSpc>
                <a:spcPct val="100000"/>
              </a:lnSpc>
              <a:spcBef>
                <a:spcPts val="1200"/>
              </a:spcBef>
              <a:spcAft>
                <a:spcPts val="200"/>
              </a:spcAft>
              <a:buClr>
                <a:schemeClr val="accent1"/>
              </a:buClr>
              <a:buSzPct val="100000"/>
              <a:buFont typeface="Wingdings" panose="05000000000000000000" pitchFamily="2" charset="2"/>
              <a:buChar char="Ø"/>
            </a:pPr>
            <a:r>
              <a:rPr lang="el-GR" altLang="el-GR" sz="2000" dirty="0">
                <a:latin typeface="Aptos Narrow" panose="020B0004020202020204" pitchFamily="34" charset="0"/>
                <a:cs typeface="Shruti" panose="020B0502040204020203" pitchFamily="34" charset="0"/>
              </a:rPr>
              <a:t>Ανάλογα με τη διευθέτηση των </a:t>
            </a:r>
            <a:r>
              <a:rPr lang="el-GR" altLang="el-GR" sz="2000" dirty="0" err="1">
                <a:latin typeface="Aptos Narrow" panose="020B0004020202020204" pitchFamily="34" charset="0"/>
                <a:cs typeface="Shruti" panose="020B0502040204020203" pitchFamily="34" charset="0"/>
              </a:rPr>
              <a:t>καψομερών</a:t>
            </a:r>
            <a:r>
              <a:rPr lang="el-GR" altLang="el-GR" sz="2000" dirty="0">
                <a:latin typeface="Aptos Narrow" panose="020B0004020202020204" pitchFamily="34" charset="0"/>
                <a:cs typeface="Shruti" panose="020B0502040204020203" pitchFamily="34" charset="0"/>
              </a:rPr>
              <a:t> παρατηρούνται δύο τύποι</a:t>
            </a:r>
            <a:r>
              <a:rPr lang="en-US" altLang="el-GR" sz="2000" dirty="0">
                <a:latin typeface="Aptos Narrow" panose="020B0004020202020204" pitchFamily="34" charset="0"/>
                <a:cs typeface="Shruti" panose="020B0502040204020203" pitchFamily="34" charset="0"/>
              </a:rPr>
              <a:t>: </a:t>
            </a:r>
            <a:r>
              <a:rPr lang="el-GR" altLang="el-GR" sz="2000" dirty="0">
                <a:latin typeface="Aptos Narrow" panose="020B0004020202020204" pitchFamily="34" charset="0"/>
                <a:cs typeface="Shruti" panose="020B0502040204020203" pitchFamily="34" charset="0"/>
              </a:rPr>
              <a:t>ελικοειδές </a:t>
            </a:r>
            <a:r>
              <a:rPr lang="en-US" altLang="el-GR" sz="2000" dirty="0">
                <a:latin typeface="Aptos Narrow" panose="020B0004020202020204" pitchFamily="34" charset="0"/>
                <a:cs typeface="Shruti" panose="020B0502040204020203" pitchFamily="34" charset="0"/>
              </a:rPr>
              <a:t> &amp; </a:t>
            </a:r>
            <a:r>
              <a:rPr lang="el-GR" altLang="el-GR" sz="2000" dirty="0">
                <a:latin typeface="Aptos Narrow" panose="020B0004020202020204" pitchFamily="34" charset="0"/>
                <a:cs typeface="Shruti" panose="020B0502040204020203" pitchFamily="34" charset="0"/>
              </a:rPr>
              <a:t>σφαιρικό</a:t>
            </a:r>
            <a:r>
              <a:rPr lang="en-US" altLang="el-GR" sz="2000" dirty="0">
                <a:latin typeface="Aptos Narrow" panose="020B0004020202020204" pitchFamily="34" charset="0"/>
                <a:cs typeface="Shruti" panose="020B0502040204020203" pitchFamily="34" charset="0"/>
              </a:rPr>
              <a:t>. </a:t>
            </a:r>
            <a:endParaRPr lang="el-GR" altLang="el-GR" sz="2000" dirty="0">
              <a:latin typeface="Aptos Narrow" panose="020B0004020202020204" pitchFamily="34" charset="0"/>
              <a:cs typeface="Shruti" panose="020B0502040204020203" pitchFamily="34" charset="0"/>
            </a:endParaRPr>
          </a:p>
          <a:p>
            <a:pPr marL="0" lvl="1" indent="0" eaLnBrk="1" hangingPunct="1">
              <a:lnSpc>
                <a:spcPct val="100000"/>
              </a:lnSpc>
              <a:spcBef>
                <a:spcPts val="1200"/>
              </a:spcBef>
              <a:spcAft>
                <a:spcPts val="200"/>
              </a:spcAft>
              <a:buClr>
                <a:schemeClr val="accent1"/>
              </a:buClr>
              <a:buSzPct val="100000"/>
              <a:buNone/>
            </a:pPr>
            <a:endParaRPr lang="el-GR" altLang="el-GR" sz="2000" dirty="0">
              <a:latin typeface="Aptos Narrow" panose="020B0004020202020204" pitchFamily="34" charset="0"/>
              <a:cs typeface="Shruti" panose="020B0502040204020203" pitchFamily="34" charset="0"/>
            </a:endParaRPr>
          </a:p>
        </p:txBody>
      </p:sp>
    </p:spTree>
    <p:extLst>
      <p:ext uri="{BB962C8B-B14F-4D97-AF65-F5344CB8AC3E}">
        <p14:creationId xmlns:p14="http://schemas.microsoft.com/office/powerpoint/2010/main" val="837978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Θέση περιεχομένου 7">
            <a:extLst>
              <a:ext uri="{FF2B5EF4-FFF2-40B4-BE49-F238E27FC236}">
                <a16:creationId xmlns:a16="http://schemas.microsoft.com/office/drawing/2014/main" id="{C8CDB1A4-F964-8A5A-083C-1ADC28C6EBF2}"/>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988687" y="1934130"/>
            <a:ext cx="7361500" cy="4444679"/>
          </a:xfrm>
        </p:spPr>
      </p:pic>
      <p:sp>
        <p:nvSpPr>
          <p:cNvPr id="2" name="Τίτλος 1">
            <a:extLst>
              <a:ext uri="{FF2B5EF4-FFF2-40B4-BE49-F238E27FC236}">
                <a16:creationId xmlns:a16="http://schemas.microsoft.com/office/drawing/2014/main" id="{C2650163-F3BE-9526-ADF8-034C8FBB9A78}"/>
              </a:ext>
            </a:extLst>
          </p:cNvPr>
          <p:cNvSpPr>
            <a:spLocks noGrp="1"/>
          </p:cNvSpPr>
          <p:nvPr>
            <p:ph type="title"/>
          </p:nvPr>
        </p:nvSpPr>
        <p:spPr/>
        <p:txBody>
          <a:bodyPr/>
          <a:lstStyle/>
          <a:p>
            <a:r>
              <a:rPr lang="el-GR" dirty="0"/>
              <a:t>ΔΟΜΗ ΤΩΝ ΡΕΤΡΟΪΩΝ</a:t>
            </a:r>
          </a:p>
        </p:txBody>
      </p:sp>
      <p:sp>
        <p:nvSpPr>
          <p:cNvPr id="3" name="Θέση κειμένου 2">
            <a:extLst>
              <a:ext uri="{FF2B5EF4-FFF2-40B4-BE49-F238E27FC236}">
                <a16:creationId xmlns:a16="http://schemas.microsoft.com/office/drawing/2014/main" id="{4E6C6056-5F4B-E6A5-184B-50202E835AFF}"/>
              </a:ext>
            </a:extLst>
          </p:cNvPr>
          <p:cNvSpPr>
            <a:spLocks noGrp="1"/>
          </p:cNvSpPr>
          <p:nvPr>
            <p:ph type="body" idx="1"/>
          </p:nvPr>
        </p:nvSpPr>
        <p:spPr>
          <a:xfrm>
            <a:off x="1284316" y="2025222"/>
            <a:ext cx="4639736" cy="736282"/>
          </a:xfrm>
        </p:spPr>
        <p:txBody>
          <a:bodyPr/>
          <a:lstStyle/>
          <a:p>
            <a:r>
              <a:rPr lang="el-GR" altLang="el-GR" sz="2500" u="sng" spc="-50" dirty="0" err="1">
                <a:solidFill>
                  <a:schemeClr val="tx1">
                    <a:lumMod val="75000"/>
                    <a:lumOff val="25000"/>
                  </a:schemeClr>
                </a:solidFill>
                <a:latin typeface="+mj-lt"/>
                <a:ea typeface="+mj-ea"/>
                <a:cs typeface="+mj-cs"/>
              </a:rPr>
              <a:t>αλλα</a:t>
            </a:r>
            <a:r>
              <a:rPr lang="el-GR" altLang="el-GR" sz="2500" u="sng" spc="-50" dirty="0">
                <a:solidFill>
                  <a:schemeClr val="tx1">
                    <a:lumMod val="75000"/>
                    <a:lumOff val="25000"/>
                  </a:schemeClr>
                </a:solidFill>
                <a:latin typeface="+mj-lt"/>
                <a:ea typeface="+mj-ea"/>
                <a:cs typeface="+mj-cs"/>
              </a:rPr>
              <a:t> </a:t>
            </a:r>
            <a:r>
              <a:rPr lang="el-GR" altLang="el-GR" sz="2500" u="sng" spc="-50" dirty="0" err="1">
                <a:solidFill>
                  <a:schemeClr val="tx1">
                    <a:lumMod val="75000"/>
                    <a:lumOff val="25000"/>
                  </a:schemeClr>
                </a:solidFill>
                <a:latin typeface="+mj-lt"/>
                <a:ea typeface="+mj-ea"/>
                <a:cs typeface="+mj-cs"/>
              </a:rPr>
              <a:t>Συστατικα</a:t>
            </a:r>
            <a:endParaRPr lang="el-GR" altLang="el-GR" sz="2500" u="sng" spc="-50" dirty="0">
              <a:solidFill>
                <a:schemeClr val="tx1">
                  <a:lumMod val="75000"/>
                  <a:lumOff val="25000"/>
                </a:schemeClr>
              </a:solidFill>
              <a:latin typeface="+mj-lt"/>
              <a:ea typeface="+mj-ea"/>
              <a:cs typeface="+mj-cs"/>
            </a:endParaRPr>
          </a:p>
          <a:p>
            <a:endParaRPr lang="el-GR" dirty="0"/>
          </a:p>
        </p:txBody>
      </p:sp>
      <p:sp>
        <p:nvSpPr>
          <p:cNvPr id="4" name="Θέση περιεχομένου 3">
            <a:extLst>
              <a:ext uri="{FF2B5EF4-FFF2-40B4-BE49-F238E27FC236}">
                <a16:creationId xmlns:a16="http://schemas.microsoft.com/office/drawing/2014/main" id="{9C66BCCB-7903-8963-F09A-53E85F2CEA5A}"/>
              </a:ext>
            </a:extLst>
          </p:cNvPr>
          <p:cNvSpPr>
            <a:spLocks noGrp="1"/>
          </p:cNvSpPr>
          <p:nvPr>
            <p:ph sz="half" idx="2"/>
          </p:nvPr>
        </p:nvSpPr>
        <p:spPr/>
        <p:txBody>
          <a:bodyPr>
            <a:normAutofit/>
          </a:bodyPr>
          <a:lstStyle/>
          <a:p>
            <a:pPr marL="91440" marR="0" lvl="1" indent="-91440" eaLnBrk="1" fontAlgn="base" hangingPunct="1">
              <a:lnSpc>
                <a:spcPct val="100000"/>
              </a:lnSpc>
              <a:spcBef>
                <a:spcPts val="1200"/>
              </a:spcBef>
              <a:spcAft>
                <a:spcPts val="200"/>
              </a:spcAft>
              <a:buClr>
                <a:schemeClr val="accent1"/>
              </a:buClr>
              <a:buSzPct val="100000"/>
              <a:buFont typeface="Wingdings" panose="05000000000000000000" pitchFamily="2" charset="2"/>
              <a:buChar char="Ø"/>
              <a:tabLst/>
            </a:pPr>
            <a:r>
              <a:rPr lang="el-GR" altLang="el-GR" sz="2000" dirty="0">
                <a:solidFill>
                  <a:schemeClr val="tx1"/>
                </a:solidFill>
                <a:latin typeface="Aptos Narrow" panose="020B0004020202020204" pitchFamily="34" charset="0"/>
                <a:cs typeface="Shruti" panose="020B0502040204020203" pitchFamily="34" charset="0"/>
              </a:rPr>
              <a:t>Ορισμένοι ρετροϊοί μπορεί να περιλαμβάνουν άλλα στοιχεία όπως μεμβράνες και πρωτεΐνες που επιδρούν στις λειτουργίες του κυττάρου του ξενιστή.</a:t>
            </a:r>
          </a:p>
          <a:p>
            <a:pPr marR="0" lvl="0" eaLnBrk="1" fontAlgn="base" hangingPunct="1">
              <a:lnSpc>
                <a:spcPct val="100000"/>
              </a:lnSpc>
              <a:spcBef>
                <a:spcPts val="1200"/>
              </a:spcBef>
              <a:spcAft>
                <a:spcPts val="200"/>
              </a:spcAft>
              <a:buFont typeface="Wingdings" panose="05000000000000000000" pitchFamily="2" charset="2"/>
              <a:buChar char="Ø"/>
              <a:tabLst/>
            </a:pPr>
            <a:r>
              <a:rPr lang="el-GR" altLang="el-GR" sz="2000" dirty="0">
                <a:solidFill>
                  <a:schemeClr val="tx1"/>
                </a:solidFill>
                <a:latin typeface="Aptos Narrow" panose="020B0004020202020204" pitchFamily="34" charset="0"/>
                <a:cs typeface="Shruti" panose="020B0502040204020203" pitchFamily="34" charset="0"/>
              </a:rPr>
              <a:t>Η συνεργασία αυτών των στοιχείων συνιστά την πλούσια δομή των ρετροϊών, η οποία είναι κρίσιμη για την επιβίωση και την αναπαραγωγή τους.</a:t>
            </a:r>
          </a:p>
          <a:p>
            <a:endParaRPr lang="el-GR" dirty="0"/>
          </a:p>
        </p:txBody>
      </p:sp>
    </p:spTree>
    <p:extLst>
      <p:ext uri="{BB962C8B-B14F-4D97-AF65-F5344CB8AC3E}">
        <p14:creationId xmlns:p14="http://schemas.microsoft.com/office/powerpoint/2010/main" val="2781579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38E44B7-8F2F-F9E6-B2E8-5B5497A30F95}"/>
              </a:ext>
            </a:extLst>
          </p:cNvPr>
          <p:cNvSpPr>
            <a:spLocks noGrp="1"/>
          </p:cNvSpPr>
          <p:nvPr>
            <p:ph type="title"/>
          </p:nvPr>
        </p:nvSpPr>
        <p:spPr/>
        <p:txBody>
          <a:bodyPr/>
          <a:lstStyle/>
          <a:p>
            <a:r>
              <a:rPr lang="el-GR" dirty="0"/>
              <a:t>Δομή του </a:t>
            </a:r>
            <a:r>
              <a:rPr lang="en-GB" dirty="0"/>
              <a:t>HIV </a:t>
            </a:r>
            <a:endParaRPr lang="el-GR" dirty="0"/>
          </a:p>
        </p:txBody>
      </p:sp>
      <p:sp>
        <p:nvSpPr>
          <p:cNvPr id="3" name="Θέση κειμένου 2">
            <a:extLst>
              <a:ext uri="{FF2B5EF4-FFF2-40B4-BE49-F238E27FC236}">
                <a16:creationId xmlns:a16="http://schemas.microsoft.com/office/drawing/2014/main" id="{44C9F511-C946-E8C6-92C1-9A2D10E16F9F}"/>
              </a:ext>
            </a:extLst>
          </p:cNvPr>
          <p:cNvSpPr>
            <a:spLocks noGrp="1"/>
          </p:cNvSpPr>
          <p:nvPr>
            <p:ph type="body" idx="1"/>
          </p:nvPr>
        </p:nvSpPr>
        <p:spPr/>
        <p:txBody>
          <a:bodyPr/>
          <a:lstStyle/>
          <a:p>
            <a:r>
              <a:rPr lang="el-GR" sz="2500" u="sng" spc="-50" dirty="0" err="1">
                <a:solidFill>
                  <a:schemeClr val="tx1">
                    <a:lumMod val="75000"/>
                    <a:lumOff val="25000"/>
                  </a:schemeClr>
                </a:solidFill>
                <a:latin typeface="+mj-lt"/>
                <a:ea typeface="+mj-ea"/>
                <a:cs typeface="+mj-cs"/>
              </a:rPr>
              <a:t>Γονιδιωμα</a:t>
            </a:r>
            <a:r>
              <a:rPr lang="el-GR" sz="2500" u="sng" spc="-50" dirty="0">
                <a:solidFill>
                  <a:schemeClr val="tx1">
                    <a:lumMod val="75000"/>
                    <a:lumOff val="25000"/>
                  </a:schemeClr>
                </a:solidFill>
                <a:latin typeface="+mj-lt"/>
                <a:ea typeface="+mj-ea"/>
                <a:cs typeface="+mj-cs"/>
              </a:rPr>
              <a:t> (</a:t>
            </a:r>
            <a:r>
              <a:rPr lang="el-GR" sz="2500" u="sng" spc="-50" dirty="0" err="1">
                <a:solidFill>
                  <a:schemeClr val="tx1">
                    <a:lumMod val="75000"/>
                    <a:lumOff val="25000"/>
                  </a:schemeClr>
                </a:solidFill>
                <a:latin typeface="+mj-lt"/>
                <a:ea typeface="+mj-ea"/>
                <a:cs typeface="+mj-cs"/>
              </a:rPr>
              <a:t>Γενετικο</a:t>
            </a:r>
            <a:r>
              <a:rPr lang="el-GR" sz="2500" u="sng" spc="-50" dirty="0">
                <a:solidFill>
                  <a:schemeClr val="tx1">
                    <a:lumMod val="75000"/>
                    <a:lumOff val="25000"/>
                  </a:schemeClr>
                </a:solidFill>
                <a:latin typeface="+mj-lt"/>
                <a:ea typeface="+mj-ea"/>
                <a:cs typeface="+mj-cs"/>
              </a:rPr>
              <a:t> </a:t>
            </a:r>
            <a:r>
              <a:rPr lang="el-GR" sz="2500" u="sng" spc="-50" dirty="0" err="1">
                <a:solidFill>
                  <a:schemeClr val="tx1">
                    <a:lumMod val="75000"/>
                    <a:lumOff val="25000"/>
                  </a:schemeClr>
                </a:solidFill>
                <a:latin typeface="+mj-lt"/>
                <a:ea typeface="+mj-ea"/>
                <a:cs typeface="+mj-cs"/>
              </a:rPr>
              <a:t>ΥλικΟ</a:t>
            </a:r>
            <a:r>
              <a:rPr lang="el-GR" sz="2500" u="sng" spc="-50" dirty="0">
                <a:solidFill>
                  <a:schemeClr val="tx1">
                    <a:lumMod val="75000"/>
                    <a:lumOff val="25000"/>
                  </a:schemeClr>
                </a:solidFill>
                <a:latin typeface="+mj-lt"/>
                <a:ea typeface="+mj-ea"/>
                <a:cs typeface="+mj-cs"/>
              </a:rPr>
              <a:t>)</a:t>
            </a:r>
          </a:p>
          <a:p>
            <a:endParaRPr lang="el-GR" dirty="0"/>
          </a:p>
        </p:txBody>
      </p:sp>
      <p:sp>
        <p:nvSpPr>
          <p:cNvPr id="4" name="Θέση περιεχομένου 3">
            <a:extLst>
              <a:ext uri="{FF2B5EF4-FFF2-40B4-BE49-F238E27FC236}">
                <a16:creationId xmlns:a16="http://schemas.microsoft.com/office/drawing/2014/main" id="{F8B0CB6A-EA63-58CF-F735-0A3F4E402666}"/>
              </a:ext>
            </a:extLst>
          </p:cNvPr>
          <p:cNvSpPr>
            <a:spLocks noGrp="1"/>
          </p:cNvSpPr>
          <p:nvPr>
            <p:ph sz="half" idx="2"/>
          </p:nvPr>
        </p:nvSpPr>
        <p:spPr/>
        <p:txBody>
          <a:bodyPr>
            <a:normAutofit/>
          </a:bodyPr>
          <a:lstStyle/>
          <a:p>
            <a:pPr algn="l">
              <a:buFont typeface="Wingdings" panose="05000000000000000000" pitchFamily="2" charset="2"/>
              <a:buChar char="Ø"/>
            </a:pPr>
            <a:r>
              <a:rPr lang="en-GB" sz="2000" dirty="0">
                <a:solidFill>
                  <a:schemeClr val="tx1"/>
                </a:solidFill>
                <a:latin typeface="Aptos Narrow" panose="020B0004020202020204" pitchFamily="34" charset="0"/>
                <a:cs typeface="Shruti" panose="020B0502040204020203" pitchFamily="34" charset="0"/>
              </a:rPr>
              <a:t>O</a:t>
            </a:r>
            <a:r>
              <a:rPr lang="el-GR" sz="2000" dirty="0">
                <a:solidFill>
                  <a:schemeClr val="tx1"/>
                </a:solidFill>
                <a:latin typeface="Aptos Narrow" panose="020B0004020202020204" pitchFamily="34" charset="0"/>
                <a:cs typeface="Shruti" panose="020B0502040204020203" pitchFamily="34" charset="0"/>
              </a:rPr>
              <a:t> γενετικός κώδικας του αποτελείται από μοριακό RNA.</a:t>
            </a:r>
          </a:p>
          <a:p>
            <a:pPr algn="l">
              <a:buFont typeface="Wingdings" panose="05000000000000000000" pitchFamily="2" charset="2"/>
              <a:buChar char="Ø"/>
            </a:pPr>
            <a:r>
              <a:rPr lang="el-GR" sz="2000" dirty="0">
                <a:solidFill>
                  <a:schemeClr val="tx1"/>
                </a:solidFill>
                <a:latin typeface="Aptos Narrow" panose="020B0004020202020204" pitchFamily="34" charset="0"/>
                <a:cs typeface="Shruti" panose="020B0502040204020203" pitchFamily="34" charset="0"/>
              </a:rPr>
              <a:t> Το γενετικό υλικό του HIV αποτελείται από δύο κατηγορίες ιών, το HIV-1 και το HIV-2, με το HIV-1 να είναι η πιο κοινή και πιο επικίνδυνη μορφή για τον άνθρωπο.</a:t>
            </a:r>
          </a:p>
          <a:p>
            <a:pPr>
              <a:buFont typeface="Wingdings" panose="05000000000000000000" pitchFamily="2" charset="2"/>
              <a:buChar char="Ø"/>
            </a:pPr>
            <a:endParaRPr lang="el-GR" dirty="0"/>
          </a:p>
        </p:txBody>
      </p:sp>
      <p:sp>
        <p:nvSpPr>
          <p:cNvPr id="5" name="Θέση κειμένου 4">
            <a:extLst>
              <a:ext uri="{FF2B5EF4-FFF2-40B4-BE49-F238E27FC236}">
                <a16:creationId xmlns:a16="http://schemas.microsoft.com/office/drawing/2014/main" id="{1A6F8EF8-87C3-3A9E-23B4-BE659BB98763}"/>
              </a:ext>
            </a:extLst>
          </p:cNvPr>
          <p:cNvSpPr>
            <a:spLocks noGrp="1"/>
          </p:cNvSpPr>
          <p:nvPr>
            <p:ph type="body" sz="quarter" idx="3"/>
          </p:nvPr>
        </p:nvSpPr>
        <p:spPr>
          <a:xfrm>
            <a:off x="6515944" y="2016250"/>
            <a:ext cx="4639736" cy="736282"/>
          </a:xfrm>
        </p:spPr>
        <p:txBody>
          <a:bodyPr/>
          <a:lstStyle/>
          <a:p>
            <a:r>
              <a:rPr lang="el-GR" sz="2500" u="sng" spc="-50" dirty="0" err="1">
                <a:solidFill>
                  <a:schemeClr val="tx1">
                    <a:lumMod val="75000"/>
                    <a:lumOff val="25000"/>
                  </a:schemeClr>
                </a:solidFill>
                <a:latin typeface="+mj-lt"/>
                <a:ea typeface="+mj-ea"/>
                <a:cs typeface="+mj-cs"/>
              </a:rPr>
              <a:t>ΕνζΥΜΑ</a:t>
            </a:r>
            <a:endParaRPr lang="el-GR" sz="2500" u="sng" spc="-50" dirty="0">
              <a:solidFill>
                <a:schemeClr val="tx1">
                  <a:lumMod val="75000"/>
                  <a:lumOff val="25000"/>
                </a:schemeClr>
              </a:solidFill>
              <a:latin typeface="+mj-lt"/>
              <a:ea typeface="+mj-ea"/>
              <a:cs typeface="+mj-cs"/>
            </a:endParaRPr>
          </a:p>
          <a:p>
            <a:endParaRPr lang="el-GR" dirty="0"/>
          </a:p>
        </p:txBody>
      </p:sp>
      <p:sp>
        <p:nvSpPr>
          <p:cNvPr id="6" name="Θέση περιεχομένου 5">
            <a:extLst>
              <a:ext uri="{FF2B5EF4-FFF2-40B4-BE49-F238E27FC236}">
                <a16:creationId xmlns:a16="http://schemas.microsoft.com/office/drawing/2014/main" id="{D0238764-E5EB-FD09-63B7-9C16A1F42AB7}"/>
              </a:ext>
            </a:extLst>
          </p:cNvPr>
          <p:cNvSpPr>
            <a:spLocks noGrp="1"/>
          </p:cNvSpPr>
          <p:nvPr>
            <p:ph sz="quarter" idx="4"/>
          </p:nvPr>
        </p:nvSpPr>
        <p:spPr/>
        <p:txBody>
          <a:bodyPr>
            <a:normAutofit/>
          </a:bodyPr>
          <a:lstStyle/>
          <a:p>
            <a:pPr algn="l">
              <a:buFont typeface="Wingdings" panose="05000000000000000000" pitchFamily="2" charset="2"/>
              <a:buChar char="Ø"/>
            </a:pPr>
            <a:r>
              <a:rPr lang="el-GR" sz="2000" dirty="0">
                <a:solidFill>
                  <a:schemeClr val="tx1"/>
                </a:solidFill>
                <a:latin typeface="Aptos Narrow" panose="020B0004020202020204" pitchFamily="34" charset="0"/>
                <a:cs typeface="Shruti" panose="020B0502040204020203" pitchFamily="34" charset="0"/>
              </a:rPr>
              <a:t>Ο ιός HIV περιλαμβάνει διάφορα ένζυμα, όπως την αντίστροφη μεταγραφάση, το οποίο είναι υπεύθυνο για την αντιστροφή του RNA σε DNA.</a:t>
            </a:r>
          </a:p>
          <a:p>
            <a:pPr algn="l">
              <a:buFont typeface="Wingdings" panose="05000000000000000000" pitchFamily="2" charset="2"/>
              <a:buChar char="Ø"/>
            </a:pPr>
            <a:r>
              <a:rPr lang="el-GR" sz="2000" dirty="0">
                <a:solidFill>
                  <a:schemeClr val="tx1"/>
                </a:solidFill>
                <a:latin typeface="Aptos Narrow" panose="020B0004020202020204" pitchFamily="34" charset="0"/>
                <a:cs typeface="Shruti" panose="020B0502040204020203" pitchFamily="34" charset="0"/>
              </a:rPr>
              <a:t>Το ένζυμο της ενσωμάτωσης, το οποίο επιτρέπει στον ιό να ενσωματωθεί στο γονιδίωμα του φιλοξενούντος κυττάρου.</a:t>
            </a:r>
          </a:p>
          <a:p>
            <a:endParaRPr lang="el-GR" dirty="0"/>
          </a:p>
        </p:txBody>
      </p:sp>
    </p:spTree>
    <p:extLst>
      <p:ext uri="{BB962C8B-B14F-4D97-AF65-F5344CB8AC3E}">
        <p14:creationId xmlns:p14="http://schemas.microsoft.com/office/powerpoint/2010/main" val="1492538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1AEAD74-64A3-7952-7A7F-515E8215A6FB}"/>
              </a:ext>
            </a:extLst>
          </p:cNvPr>
          <p:cNvSpPr>
            <a:spLocks noGrp="1"/>
          </p:cNvSpPr>
          <p:nvPr>
            <p:ph type="title"/>
          </p:nvPr>
        </p:nvSpPr>
        <p:spPr/>
        <p:txBody>
          <a:bodyPr/>
          <a:lstStyle/>
          <a:p>
            <a:r>
              <a:rPr lang="el-GR" dirty="0"/>
              <a:t>Δομή του </a:t>
            </a:r>
            <a:r>
              <a:rPr lang="en-GB" dirty="0"/>
              <a:t>HIV </a:t>
            </a:r>
            <a:endParaRPr lang="el-GR" dirty="0"/>
          </a:p>
        </p:txBody>
      </p:sp>
      <p:sp>
        <p:nvSpPr>
          <p:cNvPr id="3" name="Θέση κειμένου 2">
            <a:extLst>
              <a:ext uri="{FF2B5EF4-FFF2-40B4-BE49-F238E27FC236}">
                <a16:creationId xmlns:a16="http://schemas.microsoft.com/office/drawing/2014/main" id="{5534E7BB-78B6-96D4-F3E8-5D694A74449E}"/>
              </a:ext>
            </a:extLst>
          </p:cNvPr>
          <p:cNvSpPr>
            <a:spLocks noGrp="1"/>
          </p:cNvSpPr>
          <p:nvPr>
            <p:ph type="body" idx="1"/>
          </p:nvPr>
        </p:nvSpPr>
        <p:spPr/>
        <p:txBody>
          <a:bodyPr>
            <a:normAutofit/>
          </a:bodyPr>
          <a:lstStyle/>
          <a:p>
            <a:r>
              <a:rPr lang="el-GR" altLang="el-GR" sz="2500" u="sng" spc="-50" dirty="0" err="1">
                <a:solidFill>
                  <a:schemeClr val="tx1">
                    <a:lumMod val="75000"/>
                    <a:lumOff val="25000"/>
                  </a:schemeClr>
                </a:solidFill>
                <a:latin typeface="+mj-lt"/>
                <a:ea typeface="+mj-ea"/>
                <a:cs typeface="+mj-cs"/>
              </a:rPr>
              <a:t>Περιβλημα</a:t>
            </a:r>
            <a:r>
              <a:rPr lang="el-GR" altLang="el-GR" sz="2500" u="sng" spc="-50" dirty="0">
                <a:solidFill>
                  <a:schemeClr val="tx1">
                    <a:lumMod val="75000"/>
                    <a:lumOff val="25000"/>
                  </a:schemeClr>
                </a:solidFill>
                <a:latin typeface="+mj-lt"/>
                <a:ea typeface="+mj-ea"/>
                <a:cs typeface="+mj-cs"/>
              </a:rPr>
              <a:t> (</a:t>
            </a:r>
            <a:r>
              <a:rPr lang="el-GR" altLang="el-GR" sz="2500" u="sng" spc="-50" dirty="0" err="1">
                <a:solidFill>
                  <a:schemeClr val="tx1">
                    <a:lumMod val="75000"/>
                    <a:lumOff val="25000"/>
                  </a:schemeClr>
                </a:solidFill>
                <a:latin typeface="+mj-lt"/>
                <a:ea typeface="+mj-ea"/>
                <a:cs typeface="+mj-cs"/>
              </a:rPr>
              <a:t>ΚαψΙΔΙΟ</a:t>
            </a:r>
            <a:r>
              <a:rPr lang="el-GR" altLang="el-GR" sz="2500" u="sng" spc="-50" dirty="0">
                <a:solidFill>
                  <a:schemeClr val="tx1">
                    <a:lumMod val="75000"/>
                    <a:lumOff val="25000"/>
                  </a:schemeClr>
                </a:solidFill>
                <a:latin typeface="+mj-lt"/>
                <a:ea typeface="+mj-ea"/>
                <a:cs typeface="+mj-cs"/>
              </a:rPr>
              <a:t>)</a:t>
            </a:r>
          </a:p>
          <a:p>
            <a:endParaRPr lang="el-GR" dirty="0"/>
          </a:p>
        </p:txBody>
      </p:sp>
      <p:sp>
        <p:nvSpPr>
          <p:cNvPr id="4" name="Θέση περιεχομένου 3">
            <a:extLst>
              <a:ext uri="{FF2B5EF4-FFF2-40B4-BE49-F238E27FC236}">
                <a16:creationId xmlns:a16="http://schemas.microsoft.com/office/drawing/2014/main" id="{D306257A-37A3-EB7C-4780-F685209E1DB5}"/>
              </a:ext>
            </a:extLst>
          </p:cNvPr>
          <p:cNvSpPr>
            <a:spLocks noGrp="1"/>
          </p:cNvSpPr>
          <p:nvPr>
            <p:ph sz="half" idx="2"/>
          </p:nvPr>
        </p:nvSpPr>
        <p:spPr>
          <a:xfrm>
            <a:off x="1097280" y="2576946"/>
            <a:ext cx="4639736" cy="3292150"/>
          </a:xfrm>
        </p:spPr>
        <p:txBody>
          <a:bodyPr>
            <a:normAutofit fontScale="92500"/>
          </a:bodyPr>
          <a:lstStyle/>
          <a:p>
            <a:pPr>
              <a:buFont typeface="Wingdings" panose="05000000000000000000" pitchFamily="2" charset="2"/>
              <a:buChar char="Ø"/>
            </a:pPr>
            <a:r>
              <a:rPr lang="el-GR" sz="2000" dirty="0">
                <a:solidFill>
                  <a:schemeClr val="tx1"/>
                </a:solidFill>
                <a:latin typeface="Aptos Narrow" panose="020B0004020202020204" pitchFamily="34" charset="0"/>
                <a:cs typeface="Shruti" panose="020B0502040204020203" pitchFamily="34" charset="0"/>
              </a:rPr>
              <a:t>Περιβάλλει το γονιδίωμα και προστατεύει το RNA του ιού κατά την μετάδοση του ιού σε νέα κύτταρα-φορείς.</a:t>
            </a:r>
            <a:endParaRPr lang="en-GB" sz="2000" dirty="0">
              <a:solidFill>
                <a:schemeClr val="tx1"/>
              </a:solidFill>
              <a:latin typeface="Aptos Narrow" panose="020B0004020202020204" pitchFamily="34" charset="0"/>
              <a:cs typeface="Shruti" panose="020B0502040204020203" pitchFamily="34" charset="0"/>
            </a:endParaRPr>
          </a:p>
          <a:p>
            <a:pPr>
              <a:buFont typeface="Wingdings" panose="05000000000000000000" pitchFamily="2" charset="2"/>
              <a:buChar char="Ø"/>
            </a:pPr>
            <a:r>
              <a:rPr lang="el-GR" sz="2000" dirty="0">
                <a:solidFill>
                  <a:schemeClr val="tx1"/>
                </a:solidFill>
                <a:latin typeface="Aptos Narrow" panose="020B0004020202020204" pitchFamily="34" charset="0"/>
                <a:cs typeface="Shruti" panose="020B0502040204020203" pitchFamily="34" charset="0"/>
              </a:rPr>
              <a:t>Η κάψα του HIV έχει ένα χαρακτηριστικό σχήμα που ονομάζεται εικοσιδαιδικό (icosahedral). Αυτό σημαίνει ότι η κάψα έχει μία πολύγωνη μορφή με 20 τριγωνικες πλευρές. Κάθε τρίγωνο αντιστοιχεί σε μία πρωτεΐνη.</a:t>
            </a:r>
          </a:p>
        </p:txBody>
      </p:sp>
      <p:sp>
        <p:nvSpPr>
          <p:cNvPr id="5" name="Θέση κειμένου 4">
            <a:extLst>
              <a:ext uri="{FF2B5EF4-FFF2-40B4-BE49-F238E27FC236}">
                <a16:creationId xmlns:a16="http://schemas.microsoft.com/office/drawing/2014/main" id="{712A6F0C-6CFA-6D30-D6D2-2FC65F74F0A0}"/>
              </a:ext>
            </a:extLst>
          </p:cNvPr>
          <p:cNvSpPr>
            <a:spLocks noGrp="1"/>
          </p:cNvSpPr>
          <p:nvPr>
            <p:ph type="body" sz="quarter" idx="3"/>
          </p:nvPr>
        </p:nvSpPr>
        <p:spPr>
          <a:xfrm>
            <a:off x="6515944" y="1756064"/>
            <a:ext cx="4639736" cy="1037618"/>
          </a:xfrm>
        </p:spPr>
        <p:txBody>
          <a:bodyPr>
            <a:normAutofit/>
          </a:bodyPr>
          <a:lstStyle/>
          <a:p>
            <a:r>
              <a:rPr lang="el-GR" altLang="el-GR" sz="2500" u="sng" spc="-50" dirty="0" err="1">
                <a:solidFill>
                  <a:schemeClr val="tx1">
                    <a:lumMod val="75000"/>
                    <a:lumOff val="25000"/>
                  </a:schemeClr>
                </a:solidFill>
                <a:latin typeface="+mj-lt"/>
                <a:ea typeface="+mj-ea"/>
                <a:cs typeface="+mj-cs"/>
              </a:rPr>
              <a:t>Δομες</a:t>
            </a:r>
            <a:r>
              <a:rPr lang="el-GR" altLang="el-GR" sz="2500" u="sng" spc="-50" dirty="0">
                <a:solidFill>
                  <a:schemeClr val="tx1">
                    <a:lumMod val="75000"/>
                    <a:lumOff val="25000"/>
                  </a:schemeClr>
                </a:solidFill>
                <a:latin typeface="+mj-lt"/>
                <a:ea typeface="+mj-ea"/>
                <a:cs typeface="+mj-cs"/>
              </a:rPr>
              <a:t> </a:t>
            </a:r>
            <a:r>
              <a:rPr lang="el-GR" altLang="el-GR" sz="2500" u="sng" spc="-50" dirty="0" err="1">
                <a:solidFill>
                  <a:schemeClr val="tx1">
                    <a:lumMod val="75000"/>
                    <a:lumOff val="25000"/>
                  </a:schemeClr>
                </a:solidFill>
                <a:latin typeface="+mj-lt"/>
                <a:ea typeface="+mj-ea"/>
                <a:cs typeface="+mj-cs"/>
              </a:rPr>
              <a:t>Αναγνωρισης</a:t>
            </a:r>
            <a:r>
              <a:rPr lang="el-GR" altLang="el-GR" sz="2500" u="sng" spc="-50" dirty="0">
                <a:solidFill>
                  <a:schemeClr val="tx1">
                    <a:lumMod val="75000"/>
                    <a:lumOff val="25000"/>
                  </a:schemeClr>
                </a:solidFill>
                <a:latin typeface="+mj-lt"/>
                <a:ea typeface="+mj-ea"/>
                <a:cs typeface="+mj-cs"/>
              </a:rPr>
              <a:t> (</a:t>
            </a:r>
            <a:r>
              <a:rPr lang="el-GR" altLang="el-GR" sz="2500" u="sng" spc="-50" dirty="0" err="1">
                <a:solidFill>
                  <a:schemeClr val="tx1">
                    <a:lumMod val="75000"/>
                    <a:lumOff val="25000"/>
                  </a:schemeClr>
                </a:solidFill>
                <a:latin typeface="+mj-lt"/>
                <a:ea typeface="+mj-ea"/>
                <a:cs typeface="+mj-cs"/>
              </a:rPr>
              <a:t>ΠρωτεΪνες</a:t>
            </a:r>
            <a:r>
              <a:rPr lang="el-GR" altLang="el-GR" sz="2500" u="sng" spc="-50" dirty="0">
                <a:solidFill>
                  <a:schemeClr val="tx1">
                    <a:lumMod val="75000"/>
                    <a:lumOff val="25000"/>
                  </a:schemeClr>
                </a:solidFill>
                <a:latin typeface="+mj-lt"/>
                <a:ea typeface="+mj-ea"/>
                <a:cs typeface="+mj-cs"/>
              </a:rPr>
              <a:t> </a:t>
            </a:r>
            <a:r>
              <a:rPr lang="el-GR" altLang="el-GR" sz="2500" u="sng" spc="-50" dirty="0" err="1">
                <a:solidFill>
                  <a:schemeClr val="tx1">
                    <a:lumMod val="75000"/>
                    <a:lumOff val="25000"/>
                  </a:schemeClr>
                </a:solidFill>
                <a:latin typeface="+mj-lt"/>
                <a:ea typeface="+mj-ea"/>
                <a:cs typeface="+mj-cs"/>
              </a:rPr>
              <a:t>επιφανειας</a:t>
            </a:r>
            <a:r>
              <a:rPr lang="el-GR" altLang="el-GR" sz="2500" u="sng" spc="-50" dirty="0">
                <a:solidFill>
                  <a:schemeClr val="tx1">
                    <a:lumMod val="75000"/>
                    <a:lumOff val="25000"/>
                  </a:schemeClr>
                </a:solidFill>
                <a:latin typeface="+mj-lt"/>
                <a:ea typeface="+mj-ea"/>
                <a:cs typeface="+mj-cs"/>
              </a:rPr>
              <a:t>)</a:t>
            </a:r>
          </a:p>
        </p:txBody>
      </p:sp>
      <p:sp>
        <p:nvSpPr>
          <p:cNvPr id="6" name="Θέση περιεχομένου 5">
            <a:extLst>
              <a:ext uri="{FF2B5EF4-FFF2-40B4-BE49-F238E27FC236}">
                <a16:creationId xmlns:a16="http://schemas.microsoft.com/office/drawing/2014/main" id="{CAEF41F6-1F7D-4489-B15A-CBBF0B7D5CE4}"/>
              </a:ext>
            </a:extLst>
          </p:cNvPr>
          <p:cNvSpPr>
            <a:spLocks noGrp="1"/>
          </p:cNvSpPr>
          <p:nvPr>
            <p:ph sz="quarter" idx="4"/>
          </p:nvPr>
        </p:nvSpPr>
        <p:spPr/>
        <p:txBody>
          <a:bodyPr>
            <a:normAutofit fontScale="92500"/>
          </a:bodyPr>
          <a:lstStyle/>
          <a:p>
            <a:pPr algn="l">
              <a:buFont typeface="Wingdings" panose="05000000000000000000" pitchFamily="2" charset="2"/>
              <a:buChar char="Ø"/>
            </a:pPr>
            <a:r>
              <a:rPr lang="el-GR" sz="2000" dirty="0">
                <a:solidFill>
                  <a:schemeClr val="tx1"/>
                </a:solidFill>
                <a:latin typeface="Aptos Narrow" panose="020B0004020202020204" pitchFamily="34" charset="0"/>
                <a:cs typeface="Shruti" panose="020B0502040204020203" pitchFamily="34" charset="0"/>
              </a:rPr>
              <a:t>Οι πρωτεΐνες φακέλου (</a:t>
            </a:r>
            <a:r>
              <a:rPr lang="el-GR" sz="2000" dirty="0" err="1">
                <a:solidFill>
                  <a:schemeClr val="tx1"/>
                </a:solidFill>
                <a:latin typeface="Aptos Narrow" panose="020B0004020202020204" pitchFamily="34" charset="0"/>
                <a:cs typeface="Shruti" panose="020B0502040204020203" pitchFamily="34" charset="0"/>
              </a:rPr>
              <a:t>matrix</a:t>
            </a:r>
            <a:r>
              <a:rPr lang="el-GR" sz="2000" dirty="0">
                <a:solidFill>
                  <a:schemeClr val="tx1"/>
                </a:solidFill>
                <a:latin typeface="Aptos Narrow" panose="020B0004020202020204" pitchFamily="34" charset="0"/>
                <a:cs typeface="Shruti" panose="020B0502040204020203" pitchFamily="34" charset="0"/>
              </a:rPr>
              <a:t> </a:t>
            </a:r>
            <a:r>
              <a:rPr lang="el-GR" sz="2000" dirty="0" err="1">
                <a:solidFill>
                  <a:schemeClr val="tx1"/>
                </a:solidFill>
                <a:latin typeface="Aptos Narrow" panose="020B0004020202020204" pitchFamily="34" charset="0"/>
                <a:cs typeface="Shruti" panose="020B0502040204020203" pitchFamily="34" charset="0"/>
              </a:rPr>
              <a:t>proteins</a:t>
            </a:r>
            <a:r>
              <a:rPr lang="el-GR" sz="2000" dirty="0">
                <a:solidFill>
                  <a:schemeClr val="tx1"/>
                </a:solidFill>
                <a:latin typeface="Aptos Narrow" panose="020B0004020202020204" pitchFamily="34" charset="0"/>
                <a:cs typeface="Shruti" panose="020B0502040204020203" pitchFamily="34" charset="0"/>
              </a:rPr>
              <a:t>) του ιού HIV βοηθούν στην οργάνωση των στοιχείων του ιού και στη διατήρηση της μορφής του.</a:t>
            </a:r>
          </a:p>
          <a:p>
            <a:pPr algn="l">
              <a:buFont typeface="Wingdings" panose="05000000000000000000" pitchFamily="2" charset="2"/>
              <a:buChar char="Ø"/>
            </a:pPr>
            <a:r>
              <a:rPr lang="el-GR" sz="2000" dirty="0">
                <a:solidFill>
                  <a:schemeClr val="tx1"/>
                </a:solidFill>
                <a:latin typeface="Aptos Narrow" panose="020B0004020202020204" pitchFamily="34" charset="0"/>
                <a:cs typeface="Shruti" panose="020B0502040204020203" pitchFamily="34" charset="0"/>
              </a:rPr>
              <a:t>Διαθέτει ένα περίβλημα που αποτελείται από διάφορες πρωτεΐνες. Αυτό επιτρέπει στον ιό να αναγνωρίζει και να συνδεθεί με τα κύτταρα-ξενιστές του ανθρώπινου οργανισμού.</a:t>
            </a:r>
          </a:p>
        </p:txBody>
      </p:sp>
    </p:spTree>
    <p:extLst>
      <p:ext uri="{BB962C8B-B14F-4D97-AF65-F5344CB8AC3E}">
        <p14:creationId xmlns:p14="http://schemas.microsoft.com/office/powerpoint/2010/main" val="4054474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3BBFFEC-B058-822F-7BE9-34E6237012BD}"/>
              </a:ext>
            </a:extLst>
          </p:cNvPr>
          <p:cNvSpPr>
            <a:spLocks noGrp="1"/>
          </p:cNvSpPr>
          <p:nvPr>
            <p:ph type="title"/>
          </p:nvPr>
        </p:nvSpPr>
        <p:spPr/>
        <p:txBody>
          <a:bodyPr/>
          <a:lstStyle/>
          <a:p>
            <a:r>
              <a:rPr lang="el-GR" dirty="0"/>
              <a:t>Δομή του </a:t>
            </a:r>
            <a:r>
              <a:rPr lang="en-GB" dirty="0"/>
              <a:t>HIV </a:t>
            </a:r>
            <a:endParaRPr lang="el-GR" dirty="0"/>
          </a:p>
        </p:txBody>
      </p:sp>
      <p:sp>
        <p:nvSpPr>
          <p:cNvPr id="3" name="Θέση κειμένου 2">
            <a:extLst>
              <a:ext uri="{FF2B5EF4-FFF2-40B4-BE49-F238E27FC236}">
                <a16:creationId xmlns:a16="http://schemas.microsoft.com/office/drawing/2014/main" id="{4E8A76A8-D446-C8F9-C899-3944D0F724A5}"/>
              </a:ext>
            </a:extLst>
          </p:cNvPr>
          <p:cNvSpPr>
            <a:spLocks noGrp="1"/>
          </p:cNvSpPr>
          <p:nvPr>
            <p:ph type="body" idx="1"/>
          </p:nvPr>
        </p:nvSpPr>
        <p:spPr>
          <a:xfrm>
            <a:off x="1097280" y="2057400"/>
            <a:ext cx="4639736" cy="736282"/>
          </a:xfrm>
        </p:spPr>
        <p:txBody>
          <a:bodyPr/>
          <a:lstStyle/>
          <a:p>
            <a:r>
              <a:rPr lang="el-GR" altLang="el-GR" sz="2500" u="sng" spc="-50" dirty="0" err="1">
                <a:solidFill>
                  <a:schemeClr val="tx1">
                    <a:lumMod val="75000"/>
                    <a:lumOff val="25000"/>
                  </a:schemeClr>
                </a:solidFill>
                <a:latin typeface="+mj-lt"/>
                <a:ea typeface="+mj-ea"/>
                <a:cs typeface="+mj-cs"/>
              </a:rPr>
              <a:t>αλλα</a:t>
            </a:r>
            <a:r>
              <a:rPr lang="el-GR" altLang="el-GR" sz="2500" u="sng" spc="-50" dirty="0">
                <a:solidFill>
                  <a:schemeClr val="tx1">
                    <a:lumMod val="75000"/>
                    <a:lumOff val="25000"/>
                  </a:schemeClr>
                </a:solidFill>
                <a:latin typeface="+mj-lt"/>
                <a:ea typeface="+mj-ea"/>
                <a:cs typeface="+mj-cs"/>
              </a:rPr>
              <a:t> </a:t>
            </a:r>
            <a:r>
              <a:rPr lang="el-GR" altLang="el-GR" sz="2500" u="sng" spc="-50" dirty="0" err="1">
                <a:solidFill>
                  <a:schemeClr val="tx1">
                    <a:lumMod val="75000"/>
                    <a:lumOff val="25000"/>
                  </a:schemeClr>
                </a:solidFill>
                <a:latin typeface="+mj-lt"/>
                <a:ea typeface="+mj-ea"/>
                <a:cs typeface="+mj-cs"/>
              </a:rPr>
              <a:t>Συστατικα</a:t>
            </a:r>
            <a:endParaRPr lang="el-GR" altLang="el-GR" sz="2000" u="sng" spc="-50" dirty="0">
              <a:solidFill>
                <a:schemeClr val="tx1">
                  <a:lumMod val="75000"/>
                  <a:lumOff val="25000"/>
                </a:schemeClr>
              </a:solidFill>
              <a:latin typeface="+mj-lt"/>
              <a:ea typeface="+mj-ea"/>
              <a:cs typeface="+mj-cs"/>
            </a:endParaRPr>
          </a:p>
          <a:p>
            <a:endParaRPr lang="el-GR" dirty="0"/>
          </a:p>
        </p:txBody>
      </p:sp>
      <p:pic>
        <p:nvPicPr>
          <p:cNvPr id="8" name="Θέση περιεχομένου 7" descr="Εικόνα που περιέχει κείμενο, κατάλογος, γράμμα, ζωγραφιά&#10;&#10;Περιγραφή που δημιουργήθηκε αυτόματα">
            <a:extLst>
              <a:ext uri="{FF2B5EF4-FFF2-40B4-BE49-F238E27FC236}">
                <a16:creationId xmlns:a16="http://schemas.microsoft.com/office/drawing/2014/main" id="{6C2BA429-3017-72B7-26E6-52A2E6DA2D5D}"/>
              </a:ext>
            </a:extLst>
          </p:cNvPr>
          <p:cNvPicPr>
            <a:picLocks noGrp="1" noChangeAspect="1"/>
          </p:cNvPicPr>
          <p:nvPr>
            <p:ph sz="quarter" idx="4"/>
          </p:nvPr>
        </p:nvPicPr>
        <p:blipFill rotWithShape="1">
          <a:blip r:embed="rId2">
            <a:extLst>
              <a:ext uri="{28A0092B-C50C-407E-A947-70E740481C1C}">
                <a14:useLocalDpi xmlns:a14="http://schemas.microsoft.com/office/drawing/2010/main" val="0"/>
              </a:ext>
            </a:extLst>
          </a:blip>
          <a:srcRect r="11640"/>
          <a:stretch/>
        </p:blipFill>
        <p:spPr>
          <a:xfrm rot="16200000">
            <a:off x="7113062" y="1234105"/>
            <a:ext cx="3678387" cy="5651548"/>
          </a:xfrm>
          <a:prstGeom prst="rect">
            <a:avLst/>
          </a:prstGeom>
          <a:ln w="228600" cap="sq" cmpd="thickThin">
            <a:solidFill>
              <a:srgbClr val="000000"/>
            </a:solidFill>
            <a:prstDash val="solid"/>
            <a:miter lim="800000"/>
          </a:ln>
          <a:effectLst>
            <a:innerShdw blurRad="76200">
              <a:srgbClr val="000000"/>
            </a:innerShdw>
          </a:effectLst>
        </p:spPr>
      </p:pic>
      <p:sp>
        <p:nvSpPr>
          <p:cNvPr id="4" name="Θέση περιεχομένου 3">
            <a:extLst>
              <a:ext uri="{FF2B5EF4-FFF2-40B4-BE49-F238E27FC236}">
                <a16:creationId xmlns:a16="http://schemas.microsoft.com/office/drawing/2014/main" id="{A4B5C3CD-C077-DC42-683D-3B7FFB71D2FA}"/>
              </a:ext>
            </a:extLst>
          </p:cNvPr>
          <p:cNvSpPr>
            <a:spLocks noGrp="1"/>
          </p:cNvSpPr>
          <p:nvPr>
            <p:ph sz="half" idx="2"/>
          </p:nvPr>
        </p:nvSpPr>
        <p:spPr>
          <a:xfrm>
            <a:off x="1097280" y="2452255"/>
            <a:ext cx="4773584" cy="3865417"/>
          </a:xfrm>
        </p:spPr>
        <p:txBody>
          <a:bodyPr/>
          <a:lstStyle/>
          <a:p>
            <a:pPr>
              <a:buFont typeface="Wingdings" panose="05000000000000000000" pitchFamily="2" charset="2"/>
              <a:buChar char="Ø"/>
            </a:pPr>
            <a:r>
              <a:rPr lang="el-GR" sz="1900" dirty="0">
                <a:solidFill>
                  <a:schemeClr val="tx1"/>
                </a:solidFill>
                <a:latin typeface="Aptos Narrow" panose="020B0004020202020204" pitchFamily="34" charset="0"/>
                <a:cs typeface="Shruti" panose="020B0502040204020203" pitchFamily="34" charset="0"/>
              </a:rPr>
              <a:t>Ο ιός HIV περιλαμβάνει επίσης διάφορες άλλες πρωτεΐνες που συμμετέχουν στην αναπαραγωγή, τη μόλυνση και την αλληλεπίδραση με τον ανθρώπινο οργανισμό.</a:t>
            </a:r>
          </a:p>
        </p:txBody>
      </p:sp>
    </p:spTree>
    <p:extLst>
      <p:ext uri="{BB962C8B-B14F-4D97-AF65-F5344CB8AC3E}">
        <p14:creationId xmlns:p14="http://schemas.microsoft.com/office/powerpoint/2010/main" val="144410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C37A261-A2D8-81BA-83E1-139DA656FD55}"/>
              </a:ext>
            </a:extLst>
          </p:cNvPr>
          <p:cNvSpPr>
            <a:spLocks noGrp="1"/>
          </p:cNvSpPr>
          <p:nvPr>
            <p:ph type="title"/>
          </p:nvPr>
        </p:nvSpPr>
        <p:spPr/>
        <p:txBody>
          <a:bodyPr/>
          <a:lstStyle/>
          <a:p>
            <a:r>
              <a:rPr lang="el-GR" dirty="0"/>
              <a:t>ΑΝΑΠΑΡΑΓΩΓΗ ΡΕΤΡΟΙΩΝ-</a:t>
            </a:r>
            <a:r>
              <a:rPr lang="en-GB" dirty="0"/>
              <a:t>HIV</a:t>
            </a:r>
            <a:endParaRPr lang="el-GR" dirty="0"/>
          </a:p>
        </p:txBody>
      </p:sp>
      <p:sp>
        <p:nvSpPr>
          <p:cNvPr id="3" name="Θέση κειμένου 2">
            <a:extLst>
              <a:ext uri="{FF2B5EF4-FFF2-40B4-BE49-F238E27FC236}">
                <a16:creationId xmlns:a16="http://schemas.microsoft.com/office/drawing/2014/main" id="{3525B241-6769-FCFF-00D7-316E754A8AF7}"/>
              </a:ext>
            </a:extLst>
          </p:cNvPr>
          <p:cNvSpPr>
            <a:spLocks noGrp="1"/>
          </p:cNvSpPr>
          <p:nvPr>
            <p:ph type="body" idx="1"/>
          </p:nvPr>
        </p:nvSpPr>
        <p:spPr>
          <a:xfrm>
            <a:off x="1097280" y="1922319"/>
            <a:ext cx="4639736" cy="1035954"/>
          </a:xfrm>
        </p:spPr>
        <p:txBody>
          <a:bodyPr>
            <a:noAutofit/>
          </a:bodyPr>
          <a:lstStyle/>
          <a:p>
            <a:r>
              <a:rPr lang="en-GB" sz="2500" spc="-50" dirty="0">
                <a:solidFill>
                  <a:schemeClr val="tx1">
                    <a:lumMod val="75000"/>
                    <a:lumOff val="25000"/>
                  </a:schemeClr>
                </a:solidFill>
                <a:latin typeface="+mj-lt"/>
                <a:ea typeface="+mj-ea"/>
                <a:cs typeface="+mj-cs"/>
              </a:rPr>
              <a:t>I. </a:t>
            </a:r>
            <a:r>
              <a:rPr lang="el-GR" sz="2500" u="sng" spc="-50" dirty="0" err="1">
                <a:solidFill>
                  <a:schemeClr val="tx1">
                    <a:lumMod val="75000"/>
                    <a:lumOff val="25000"/>
                  </a:schemeClr>
                </a:solidFill>
                <a:latin typeface="+mj-lt"/>
                <a:ea typeface="+mj-ea"/>
                <a:cs typeface="+mj-cs"/>
              </a:rPr>
              <a:t>ΕΙΣΟΔΟς</a:t>
            </a:r>
            <a:r>
              <a:rPr lang="el-GR" sz="2500" u="sng" spc="-50" dirty="0">
                <a:solidFill>
                  <a:schemeClr val="tx1">
                    <a:lumMod val="75000"/>
                    <a:lumOff val="25000"/>
                  </a:schemeClr>
                </a:solidFill>
                <a:latin typeface="+mj-lt"/>
                <a:ea typeface="+mj-ea"/>
                <a:cs typeface="+mj-cs"/>
              </a:rPr>
              <a:t> ΙΟΥ ΣΕ ΞΕΝΙΣΤΗ</a:t>
            </a:r>
          </a:p>
        </p:txBody>
      </p:sp>
      <p:sp>
        <p:nvSpPr>
          <p:cNvPr id="4" name="Θέση περιεχομένου 3">
            <a:extLst>
              <a:ext uri="{FF2B5EF4-FFF2-40B4-BE49-F238E27FC236}">
                <a16:creationId xmlns:a16="http://schemas.microsoft.com/office/drawing/2014/main" id="{AD6EB32D-37AD-F7CD-787D-250B7C7681FC}"/>
              </a:ext>
            </a:extLst>
          </p:cNvPr>
          <p:cNvSpPr>
            <a:spLocks noGrp="1"/>
          </p:cNvSpPr>
          <p:nvPr>
            <p:ph sz="half" idx="2"/>
          </p:nvPr>
        </p:nvSpPr>
        <p:spPr>
          <a:xfrm>
            <a:off x="945573" y="2958274"/>
            <a:ext cx="5418665" cy="3400962"/>
          </a:xfrm>
        </p:spPr>
        <p:txBody>
          <a:bodyPr>
            <a:normAutofit/>
          </a:bodyPr>
          <a:lstStyle/>
          <a:p>
            <a:pPr marL="342900" indent="-342900">
              <a:buFont typeface="+mj-lt"/>
              <a:buAutoNum type="arabicPeriod"/>
            </a:pPr>
            <a:r>
              <a:rPr lang="el-GR" sz="1900" dirty="0">
                <a:solidFill>
                  <a:schemeClr val="tx1"/>
                </a:solidFill>
                <a:latin typeface="Aptos Narrow" panose="020B0004020202020204" pitchFamily="34" charset="0"/>
                <a:cs typeface="Shruti" panose="020B0502040204020203" pitchFamily="34" charset="0"/>
              </a:rPr>
              <a:t>Εισαγωγή του ιού στα κύτταρα του ανθρώπου.</a:t>
            </a:r>
          </a:p>
          <a:p>
            <a:pPr marL="342900" indent="-342900">
              <a:buFont typeface="+mj-lt"/>
              <a:buAutoNum type="arabicPeriod"/>
            </a:pPr>
            <a:r>
              <a:rPr lang="el-GR" sz="1900" dirty="0">
                <a:solidFill>
                  <a:schemeClr val="tx1"/>
                </a:solidFill>
                <a:latin typeface="Aptos Narrow" panose="020B0004020202020204" pitchFamily="34" charset="0"/>
                <a:cs typeface="Shruti" panose="020B0502040204020203" pitchFamily="34" charset="0"/>
              </a:rPr>
              <a:t>Αλληλεπίδραση της εξωτερικής γλυκοπρωτεΐνης με ένα τμήμα μορίου των Τ-λεμφοκυττάρων και άλλων κυττάρων.</a:t>
            </a:r>
          </a:p>
          <a:p>
            <a:pPr marL="342900" indent="-342900">
              <a:buFont typeface="+mj-lt"/>
              <a:buAutoNum type="arabicPeriod"/>
            </a:pPr>
            <a:r>
              <a:rPr lang="el-GR" sz="1900" dirty="0">
                <a:solidFill>
                  <a:schemeClr val="tx1"/>
                </a:solidFill>
                <a:latin typeface="Aptos Narrow" panose="020B0004020202020204" pitchFamily="34" charset="0"/>
                <a:cs typeface="Shruti" panose="020B0502040204020203" pitchFamily="34" charset="0"/>
              </a:rPr>
              <a:t>Απελευθέρωση γενετικού υλικού (</a:t>
            </a:r>
            <a:r>
              <a:rPr lang="en-GB" sz="1900" dirty="0">
                <a:solidFill>
                  <a:schemeClr val="tx1"/>
                </a:solidFill>
                <a:latin typeface="Aptos Narrow" panose="020B0004020202020204" pitchFamily="34" charset="0"/>
                <a:cs typeface="Shruti" panose="020B0502040204020203" pitchFamily="34" charset="0"/>
              </a:rPr>
              <a:t>RNA</a:t>
            </a:r>
            <a:r>
              <a:rPr lang="el-GR" sz="1900" dirty="0">
                <a:solidFill>
                  <a:schemeClr val="tx1"/>
                </a:solidFill>
                <a:latin typeface="Aptos Narrow" panose="020B0004020202020204" pitchFamily="34" charset="0"/>
                <a:cs typeface="Shruti" panose="020B0502040204020203" pitchFamily="34" charset="0"/>
              </a:rPr>
              <a:t>), στο κυτταρόπλασμα, μέσω σύντηξης όλου του ιικού φακέλου με την κυτταρική μεμβράνη.</a:t>
            </a:r>
          </a:p>
          <a:p>
            <a:pPr marL="342900" indent="-342900">
              <a:buFont typeface="+mj-lt"/>
              <a:buAutoNum type="arabicPeriod"/>
            </a:pPr>
            <a:endParaRPr lang="el-GR" dirty="0"/>
          </a:p>
          <a:p>
            <a:pPr marL="342900" indent="-342900">
              <a:buFont typeface="+mj-lt"/>
              <a:buAutoNum type="arabicPeriod"/>
            </a:pPr>
            <a:endParaRPr lang="el-GR" dirty="0"/>
          </a:p>
          <a:p>
            <a:pPr marL="0" indent="0">
              <a:buNone/>
            </a:pPr>
            <a:endParaRPr lang="el-GR" dirty="0"/>
          </a:p>
        </p:txBody>
      </p:sp>
      <p:sp>
        <p:nvSpPr>
          <p:cNvPr id="5" name="Θέση κειμένου 4">
            <a:extLst>
              <a:ext uri="{FF2B5EF4-FFF2-40B4-BE49-F238E27FC236}">
                <a16:creationId xmlns:a16="http://schemas.microsoft.com/office/drawing/2014/main" id="{FE4CC2DA-8070-6EA2-2D14-D932107A9F5E}"/>
              </a:ext>
            </a:extLst>
          </p:cNvPr>
          <p:cNvSpPr>
            <a:spLocks noGrp="1"/>
          </p:cNvSpPr>
          <p:nvPr>
            <p:ph type="body" sz="quarter" idx="3"/>
          </p:nvPr>
        </p:nvSpPr>
        <p:spPr>
          <a:xfrm>
            <a:off x="6515944" y="1989859"/>
            <a:ext cx="5418665" cy="900873"/>
          </a:xfrm>
        </p:spPr>
        <p:txBody>
          <a:bodyPr>
            <a:noAutofit/>
          </a:bodyPr>
          <a:lstStyle/>
          <a:p>
            <a:r>
              <a:rPr lang="en-GB" sz="2500" spc="-50" dirty="0">
                <a:solidFill>
                  <a:schemeClr val="tx1">
                    <a:lumMod val="75000"/>
                    <a:lumOff val="25000"/>
                  </a:schemeClr>
                </a:solidFill>
                <a:latin typeface="+mj-lt"/>
                <a:ea typeface="+mj-ea"/>
                <a:cs typeface="+mj-cs"/>
              </a:rPr>
              <a:t>II. </a:t>
            </a:r>
            <a:r>
              <a:rPr lang="el-GR" sz="2500" u="sng" spc="-50" dirty="0">
                <a:solidFill>
                  <a:schemeClr val="tx1">
                    <a:lumMod val="75000"/>
                    <a:lumOff val="25000"/>
                  </a:schemeClr>
                </a:solidFill>
                <a:latin typeface="+mj-lt"/>
                <a:ea typeface="+mj-ea"/>
                <a:cs typeface="+mj-cs"/>
              </a:rPr>
              <a:t>ΔΙΑΔΙΚΑΣΙΑ ΑΝΤΙΓΡΑΦΗΣ ΙΙΚΟΥ </a:t>
            </a:r>
            <a:r>
              <a:rPr lang="en-GB" sz="2500" u="sng" spc="-50" dirty="0">
                <a:solidFill>
                  <a:schemeClr val="tx1">
                    <a:lumMod val="75000"/>
                    <a:lumOff val="25000"/>
                  </a:schemeClr>
                </a:solidFill>
                <a:latin typeface="+mj-lt"/>
                <a:ea typeface="+mj-ea"/>
                <a:cs typeface="+mj-cs"/>
              </a:rPr>
              <a:t>RNA</a:t>
            </a:r>
            <a:endParaRPr lang="el-GR" sz="2500" u="sng" spc="-50" dirty="0">
              <a:solidFill>
                <a:schemeClr val="tx1">
                  <a:lumMod val="75000"/>
                  <a:lumOff val="25000"/>
                </a:schemeClr>
              </a:solidFill>
              <a:latin typeface="+mj-lt"/>
              <a:ea typeface="+mj-ea"/>
              <a:cs typeface="+mj-cs"/>
            </a:endParaRPr>
          </a:p>
        </p:txBody>
      </p:sp>
      <p:sp>
        <p:nvSpPr>
          <p:cNvPr id="6" name="Θέση περιεχομένου 5">
            <a:extLst>
              <a:ext uri="{FF2B5EF4-FFF2-40B4-BE49-F238E27FC236}">
                <a16:creationId xmlns:a16="http://schemas.microsoft.com/office/drawing/2014/main" id="{C8A4D16A-13D3-95E6-820C-C9D074471094}"/>
              </a:ext>
            </a:extLst>
          </p:cNvPr>
          <p:cNvSpPr>
            <a:spLocks noGrp="1"/>
          </p:cNvSpPr>
          <p:nvPr>
            <p:ph sz="quarter" idx="4"/>
          </p:nvPr>
        </p:nvSpPr>
        <p:spPr>
          <a:xfrm>
            <a:off x="6515943" y="2958273"/>
            <a:ext cx="5418665" cy="3315204"/>
          </a:xfrm>
        </p:spPr>
        <p:txBody>
          <a:bodyPr>
            <a:normAutofit/>
          </a:bodyPr>
          <a:lstStyle/>
          <a:p>
            <a:pPr marL="342900" indent="-342900">
              <a:buFont typeface="+mj-lt"/>
              <a:buAutoNum type="arabicPeriod"/>
            </a:pPr>
            <a:r>
              <a:rPr lang="el-GR" sz="1900" dirty="0">
                <a:solidFill>
                  <a:schemeClr val="tx1"/>
                </a:solidFill>
                <a:latin typeface="Aptos Narrow" panose="020B0004020202020204" pitchFamily="34" charset="0"/>
                <a:cs typeface="Shruti" panose="020B0502040204020203" pitchFamily="34" charset="0"/>
              </a:rPr>
              <a:t>Η αντίστροφη μεταφραφάση (</a:t>
            </a:r>
            <a:r>
              <a:rPr lang="en-GB" sz="1900" dirty="0">
                <a:solidFill>
                  <a:schemeClr val="tx1"/>
                </a:solidFill>
                <a:latin typeface="Aptos Narrow" panose="020B0004020202020204" pitchFamily="34" charset="0"/>
                <a:cs typeface="Shruti" panose="020B0502040204020203" pitchFamily="34" charset="0"/>
              </a:rPr>
              <a:t>r</a:t>
            </a:r>
            <a:r>
              <a:rPr lang="el-GR" sz="1900" dirty="0">
                <a:solidFill>
                  <a:schemeClr val="tx1"/>
                </a:solidFill>
                <a:latin typeface="Aptos Narrow" panose="020B0004020202020204" pitchFamily="34" charset="0"/>
                <a:cs typeface="Shruti" panose="020B0502040204020203" pitchFamily="34" charset="0"/>
              </a:rPr>
              <a:t>Τ) σχηματίζει ένα αντίγραφο δίκλωνο </a:t>
            </a:r>
            <a:r>
              <a:rPr lang="en-GB" sz="1900" dirty="0">
                <a:solidFill>
                  <a:schemeClr val="tx1"/>
                </a:solidFill>
                <a:latin typeface="Aptos Narrow" panose="020B0004020202020204" pitchFamily="34" charset="0"/>
                <a:cs typeface="Shruti" panose="020B0502040204020203" pitchFamily="34" charset="0"/>
              </a:rPr>
              <a:t>DNA</a:t>
            </a:r>
            <a:r>
              <a:rPr lang="el-GR" sz="1900" dirty="0">
                <a:solidFill>
                  <a:schemeClr val="tx1"/>
                </a:solidFill>
                <a:latin typeface="Aptos Narrow" panose="020B0004020202020204" pitchFamily="34" charset="0"/>
                <a:cs typeface="Shruti" panose="020B0502040204020203" pitchFamily="34" charset="0"/>
              </a:rPr>
              <a:t>. </a:t>
            </a:r>
          </a:p>
          <a:p>
            <a:pPr marL="342900" indent="-342900">
              <a:buFont typeface="+mj-lt"/>
              <a:buAutoNum type="arabicPeriod"/>
            </a:pPr>
            <a:r>
              <a:rPr lang="el-GR" sz="1900" dirty="0">
                <a:solidFill>
                  <a:schemeClr val="tx1"/>
                </a:solidFill>
                <a:latin typeface="Aptos Narrow" panose="020B0004020202020204" pitchFamily="34" charset="0"/>
                <a:cs typeface="Shruti" panose="020B0502040204020203" pitchFamily="34" charset="0"/>
              </a:rPr>
              <a:t>Το </a:t>
            </a:r>
            <a:r>
              <a:rPr lang="en-GB" sz="1900" dirty="0">
                <a:solidFill>
                  <a:schemeClr val="tx1"/>
                </a:solidFill>
                <a:latin typeface="Aptos Narrow" panose="020B0004020202020204" pitchFamily="34" charset="0"/>
                <a:cs typeface="Shruti" panose="020B0502040204020203" pitchFamily="34" charset="0"/>
              </a:rPr>
              <a:t>DNA</a:t>
            </a:r>
            <a:r>
              <a:rPr lang="el-GR" sz="1900" dirty="0">
                <a:solidFill>
                  <a:schemeClr val="tx1"/>
                </a:solidFill>
                <a:latin typeface="Aptos Narrow" panose="020B0004020202020204" pitchFamily="34" charset="0"/>
                <a:cs typeface="Shruti" panose="020B0502040204020203" pitchFamily="34" charset="0"/>
              </a:rPr>
              <a:t> γίνεται κυκλικό εισέρχεται στο πυρήνα</a:t>
            </a:r>
          </a:p>
          <a:p>
            <a:pPr marL="342900" indent="-342900">
              <a:buFont typeface="+mj-lt"/>
              <a:buAutoNum type="arabicPeriod"/>
            </a:pPr>
            <a:r>
              <a:rPr lang="el-GR" sz="1900" dirty="0">
                <a:solidFill>
                  <a:schemeClr val="tx1"/>
                </a:solidFill>
                <a:latin typeface="Aptos Narrow" panose="020B0004020202020204" pitchFamily="34" charset="0"/>
                <a:cs typeface="Shruti" panose="020B0502040204020203" pitchFamily="34" charset="0"/>
              </a:rPr>
              <a:t>Ενσωματώνεται στο </a:t>
            </a:r>
            <a:r>
              <a:rPr lang="en-GB" sz="1900" dirty="0">
                <a:solidFill>
                  <a:schemeClr val="tx1"/>
                </a:solidFill>
                <a:latin typeface="Aptos Narrow" panose="020B0004020202020204" pitchFamily="34" charset="0"/>
                <a:cs typeface="Shruti" panose="020B0502040204020203" pitchFamily="34" charset="0"/>
              </a:rPr>
              <a:t>DNA</a:t>
            </a:r>
            <a:r>
              <a:rPr lang="el-GR" sz="1900" dirty="0">
                <a:solidFill>
                  <a:schemeClr val="tx1"/>
                </a:solidFill>
                <a:latin typeface="Aptos Narrow" panose="020B0004020202020204" pitchFamily="34" charset="0"/>
                <a:cs typeface="Shruti" panose="020B0502040204020203" pitchFamily="34" charset="0"/>
              </a:rPr>
              <a:t> του κυττάρου του ξενιστή. Αυτή η διαδικασία προσφέρει τη δυνατότητα στον ιό να αντιγραφεί και να αναπαραχθεί κατά τη διάρκεια των κυτταρικών διαδικασιών.</a:t>
            </a:r>
          </a:p>
        </p:txBody>
      </p:sp>
    </p:spTree>
    <p:extLst>
      <p:ext uri="{BB962C8B-B14F-4D97-AF65-F5344CB8AC3E}">
        <p14:creationId xmlns:p14="http://schemas.microsoft.com/office/powerpoint/2010/main" val="1993127264"/>
      </p:ext>
    </p:extLst>
  </p:cSld>
  <p:clrMapOvr>
    <a:masterClrMapping/>
  </p:clrMapOvr>
</p:sld>
</file>

<file path=ppt/theme/theme1.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Bembo"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Nova Light"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Ρετροϊοί-Ιοί AIDS</Template>
  <TotalTime>0</TotalTime>
  <Words>2384</Words>
  <Application>Microsoft Office PowerPoint</Application>
  <PresentationFormat>Ευρεία οθόνη</PresentationFormat>
  <Paragraphs>172</Paragraphs>
  <Slides>24</Slides>
  <Notes>6</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1</vt:i4>
      </vt:variant>
      <vt:variant>
        <vt:lpstr>Τίτλοι διαφανειών</vt:lpstr>
      </vt:variant>
      <vt:variant>
        <vt:i4>24</vt:i4>
      </vt:variant>
    </vt:vector>
  </HeadingPairs>
  <TitlesOfParts>
    <vt:vector size="34" baseType="lpstr">
      <vt:lpstr>Aptos</vt:lpstr>
      <vt:lpstr>Aptos Narrow</vt:lpstr>
      <vt:lpstr>Arial</vt:lpstr>
      <vt:lpstr>Arial Nova Light</vt:lpstr>
      <vt:lpstr>Bembo</vt:lpstr>
      <vt:lpstr>Calibri</vt:lpstr>
      <vt:lpstr>Google Sans</vt:lpstr>
      <vt:lpstr>Söhne</vt:lpstr>
      <vt:lpstr>Wingdings</vt:lpstr>
      <vt:lpstr>RetrospectVTI</vt:lpstr>
      <vt:lpstr>ΡΕΤΡΟΪΟΙ – ΙΟΙ AIDS</vt:lpstr>
      <vt:lpstr>ΕΙΣΑΓΩΓΗ</vt:lpstr>
      <vt:lpstr>ΔΟΜΗ ΤΩΝ ΡΕΤΡΟΪΩΝ</vt:lpstr>
      <vt:lpstr>ΔΟΜΗ ΤΩΝ ΡΕΤΡΟΪΩΝ</vt:lpstr>
      <vt:lpstr>ΔΟΜΗ ΤΩΝ ΡΕΤΡΟΪΩΝ</vt:lpstr>
      <vt:lpstr>Δομή του HIV </vt:lpstr>
      <vt:lpstr>Δομή του HIV </vt:lpstr>
      <vt:lpstr>Δομή του HIV </vt:lpstr>
      <vt:lpstr>ΑΝΑΠΑΡΑΓΩΓΗ ΡΕΤΡΟΙΩΝ-HIV</vt:lpstr>
      <vt:lpstr>ΑΝΑΠΑΡΑΓΩΓΗ ΡΕΤΡΟΙΩΝ-HIV</vt:lpstr>
      <vt:lpstr>ΜΕΤΑΔΟΣΗ HIV</vt:lpstr>
      <vt:lpstr>ΜΕΤΑΔΟΣΗ HIV</vt:lpstr>
      <vt:lpstr>ΔΙΑΓΝΩΣΗ HIV</vt:lpstr>
      <vt:lpstr>ΔΙΑΓΝΩΣΗ HIV</vt:lpstr>
      <vt:lpstr>ΔΙΑΓΝΩΣΗ HIV</vt:lpstr>
      <vt:lpstr>ΠΑΘΟΛΟΓΙΑ HIV</vt:lpstr>
      <vt:lpstr>ΠΑΘΟΛΟΓΙΑ HIV</vt:lpstr>
      <vt:lpstr>ΘΕΡΑΠΕΙΑ ΚΑΤΑ ΤΟΥ AIDS</vt:lpstr>
      <vt:lpstr>ΘΕΡΑΠΕΙΑ ΚΑΤΑ ΤΟΥ AIDS</vt:lpstr>
      <vt:lpstr>ΠΡΟΦΥΛΑΞΗ ΚΑΤΑ ΤΟΥ HIV</vt:lpstr>
      <vt:lpstr>ΠΡΟΦΥΛΑΞΗ ΚΑΤΑ ΤΟΥ HIV</vt:lpstr>
      <vt:lpstr>ΠΡΟΦΥΛΑΞΗ ΚΑΤΑ ΤΟΥ HIV</vt:lpstr>
      <vt:lpstr>ΕΥΧΑΡΙΣΤΩ ΓΙΑ ΤΗΝ ΠΡΟΣΟΧΗ ΣΑΣ</vt:lpstr>
      <vt:lpstr>ΒΙΒΛΙΟΓΡΑΦΙΑ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ΡΕΤΡΟΪΟΙ – ΙΟΙ AIDS</dc:title>
  <dc:creator>ΓΚΟΤΣΗ ΑΝΘΗ - ΑΝΝΑ</dc:creator>
  <cp:lastModifiedBy>ΓΚΟΤΣΗ ΑΝΘΗ - ΑΝΝΑ</cp:lastModifiedBy>
  <cp:revision>1</cp:revision>
  <dcterms:created xsi:type="dcterms:W3CDTF">2024-03-29T09:22:06Z</dcterms:created>
  <dcterms:modified xsi:type="dcterms:W3CDTF">2024-03-29T09:22:18Z</dcterms:modified>
</cp:coreProperties>
</file>