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322" r:id="rId2"/>
    <p:sldId id="360" r:id="rId3"/>
    <p:sldId id="459" r:id="rId4"/>
    <p:sldId id="461" r:id="rId5"/>
    <p:sldId id="462" r:id="rId6"/>
    <p:sldId id="472" r:id="rId7"/>
    <p:sldId id="463" r:id="rId8"/>
    <p:sldId id="473" r:id="rId9"/>
    <p:sldId id="464" r:id="rId10"/>
    <p:sldId id="474" r:id="rId11"/>
    <p:sldId id="465" r:id="rId12"/>
    <p:sldId id="475" r:id="rId13"/>
    <p:sldId id="466" r:id="rId14"/>
    <p:sldId id="476" r:id="rId15"/>
    <p:sldId id="467" r:id="rId16"/>
    <p:sldId id="468" r:id="rId17"/>
    <p:sldId id="477" r:id="rId18"/>
    <p:sldId id="478" r:id="rId19"/>
    <p:sldId id="470" r:id="rId20"/>
    <p:sldId id="471" r:id="rId21"/>
    <p:sldId id="382" r:id="rId22"/>
    <p:sldId id="446" r:id="rId23"/>
    <p:sldId id="365" r:id="rId24"/>
  </p:sldIdLst>
  <p:sldSz cx="9144000" cy="6858000" type="screen4x3"/>
  <p:notesSz cx="6888163" cy="960755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Λοίζος Σόφος" initials="ΛΣ" lastIdx="1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Χωρίς στυλ, χωρίς πλέγμα">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Φωτεινό στυλ 1 - Έμφαση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367" autoAdjust="0"/>
    <p:restoredTop sz="94660"/>
  </p:normalViewPr>
  <p:slideViewPr>
    <p:cSldViewPr>
      <p:cViewPr varScale="1">
        <p:scale>
          <a:sx n="81" d="100"/>
          <a:sy n="81" d="100"/>
        </p:scale>
        <p:origin x="1877" y="8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4"/>
            <a:ext cx="2984500" cy="481013"/>
          </a:xfrm>
          <a:prstGeom prst="rect">
            <a:avLst/>
          </a:prstGeom>
        </p:spPr>
        <p:txBody>
          <a:bodyPr vert="horz" lIns="91420" tIns="45710" rIns="91420" bIns="45710" rtlCol="0"/>
          <a:lstStyle>
            <a:lvl1pPr algn="l">
              <a:defRPr sz="1200"/>
            </a:lvl1pPr>
          </a:lstStyle>
          <a:p>
            <a:endParaRPr lang="el-GR"/>
          </a:p>
        </p:txBody>
      </p:sp>
      <p:sp>
        <p:nvSpPr>
          <p:cNvPr id="3" name="Date Placeholder 2"/>
          <p:cNvSpPr>
            <a:spLocks noGrp="1"/>
          </p:cNvSpPr>
          <p:nvPr>
            <p:ph type="dt" sz="quarter" idx="1"/>
          </p:nvPr>
        </p:nvSpPr>
        <p:spPr>
          <a:xfrm>
            <a:off x="3902077" y="4"/>
            <a:ext cx="2984500" cy="481013"/>
          </a:xfrm>
          <a:prstGeom prst="rect">
            <a:avLst/>
          </a:prstGeom>
        </p:spPr>
        <p:txBody>
          <a:bodyPr vert="horz" lIns="91420" tIns="45710" rIns="91420" bIns="45710" rtlCol="0"/>
          <a:lstStyle>
            <a:lvl1pPr algn="r">
              <a:defRPr sz="1200"/>
            </a:lvl1pPr>
          </a:lstStyle>
          <a:p>
            <a:fld id="{ABA78150-DC0A-4645-8B13-D54FFBE8EBBA}" type="datetimeFigureOut">
              <a:rPr lang="el-GR" smtClean="0"/>
              <a:t>13/11/2018</a:t>
            </a:fld>
            <a:endParaRPr lang="el-GR"/>
          </a:p>
        </p:txBody>
      </p:sp>
      <p:sp>
        <p:nvSpPr>
          <p:cNvPr id="4" name="Footer Placeholder 3"/>
          <p:cNvSpPr>
            <a:spLocks noGrp="1"/>
          </p:cNvSpPr>
          <p:nvPr>
            <p:ph type="ftr" sz="quarter" idx="2"/>
          </p:nvPr>
        </p:nvSpPr>
        <p:spPr>
          <a:xfrm>
            <a:off x="1" y="9126538"/>
            <a:ext cx="2984500" cy="481012"/>
          </a:xfrm>
          <a:prstGeom prst="rect">
            <a:avLst/>
          </a:prstGeom>
        </p:spPr>
        <p:txBody>
          <a:bodyPr vert="horz" lIns="91420" tIns="45710" rIns="91420" bIns="45710" rtlCol="0" anchor="b"/>
          <a:lstStyle>
            <a:lvl1pPr algn="l">
              <a:defRPr sz="1200"/>
            </a:lvl1pPr>
          </a:lstStyle>
          <a:p>
            <a:endParaRPr lang="el-GR"/>
          </a:p>
        </p:txBody>
      </p:sp>
      <p:sp>
        <p:nvSpPr>
          <p:cNvPr id="5" name="Slide Number Placeholder 4"/>
          <p:cNvSpPr>
            <a:spLocks noGrp="1"/>
          </p:cNvSpPr>
          <p:nvPr>
            <p:ph type="sldNum" sz="quarter" idx="3"/>
          </p:nvPr>
        </p:nvSpPr>
        <p:spPr>
          <a:xfrm>
            <a:off x="3902077" y="9126538"/>
            <a:ext cx="2984500" cy="481012"/>
          </a:xfrm>
          <a:prstGeom prst="rect">
            <a:avLst/>
          </a:prstGeom>
        </p:spPr>
        <p:txBody>
          <a:bodyPr vert="horz" lIns="91420" tIns="45710" rIns="91420" bIns="45710" rtlCol="0" anchor="b"/>
          <a:lstStyle>
            <a:lvl1pPr algn="r">
              <a:defRPr sz="1200"/>
            </a:lvl1pPr>
          </a:lstStyle>
          <a:p>
            <a:fld id="{9C50D910-93A8-4275-B377-1BD85BAB178F}" type="slidenum">
              <a:rPr lang="el-GR" smtClean="0"/>
              <a:t>‹#›</a:t>
            </a:fld>
            <a:endParaRPr lang="el-GR"/>
          </a:p>
        </p:txBody>
      </p:sp>
    </p:spTree>
    <p:extLst>
      <p:ext uri="{BB962C8B-B14F-4D97-AF65-F5344CB8AC3E}">
        <p14:creationId xmlns:p14="http://schemas.microsoft.com/office/powerpoint/2010/main" val="22398451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84871" cy="482046"/>
          </a:xfrm>
          <a:prstGeom prst="rect">
            <a:avLst/>
          </a:prstGeom>
        </p:spPr>
        <p:txBody>
          <a:bodyPr vert="horz" lIns="94244" tIns="47122" rIns="94244" bIns="47122" rtlCol="0"/>
          <a:lstStyle>
            <a:lvl1pPr algn="l">
              <a:defRPr sz="1200"/>
            </a:lvl1pPr>
          </a:lstStyle>
          <a:p>
            <a:endParaRPr lang="el-GR"/>
          </a:p>
        </p:txBody>
      </p:sp>
      <p:sp>
        <p:nvSpPr>
          <p:cNvPr id="3" name="Date Placeholder 2"/>
          <p:cNvSpPr>
            <a:spLocks noGrp="1"/>
          </p:cNvSpPr>
          <p:nvPr>
            <p:ph type="dt" idx="1"/>
          </p:nvPr>
        </p:nvSpPr>
        <p:spPr>
          <a:xfrm>
            <a:off x="3901699" y="0"/>
            <a:ext cx="2984871" cy="482046"/>
          </a:xfrm>
          <a:prstGeom prst="rect">
            <a:avLst/>
          </a:prstGeom>
        </p:spPr>
        <p:txBody>
          <a:bodyPr vert="horz" lIns="94244" tIns="47122" rIns="94244" bIns="47122" rtlCol="0"/>
          <a:lstStyle>
            <a:lvl1pPr algn="r">
              <a:defRPr sz="1200"/>
            </a:lvl1pPr>
          </a:lstStyle>
          <a:p>
            <a:fld id="{3F1D1457-11D8-4A90-B566-8EA2456D75B6}" type="datetimeFigureOut">
              <a:rPr lang="el-GR" smtClean="0"/>
              <a:t>13/11/2018</a:t>
            </a:fld>
            <a:endParaRPr lang="el-GR"/>
          </a:p>
        </p:txBody>
      </p:sp>
      <p:sp>
        <p:nvSpPr>
          <p:cNvPr id="4" name="Slide Image Placeholder 3"/>
          <p:cNvSpPr>
            <a:spLocks noGrp="1" noRot="1" noChangeAspect="1"/>
          </p:cNvSpPr>
          <p:nvPr>
            <p:ph type="sldImg" idx="2"/>
          </p:nvPr>
        </p:nvSpPr>
        <p:spPr>
          <a:xfrm>
            <a:off x="1284288" y="1201738"/>
            <a:ext cx="4319587" cy="3241675"/>
          </a:xfrm>
          <a:prstGeom prst="rect">
            <a:avLst/>
          </a:prstGeom>
          <a:noFill/>
          <a:ln w="12700">
            <a:solidFill>
              <a:prstClr val="black"/>
            </a:solidFill>
          </a:ln>
        </p:spPr>
        <p:txBody>
          <a:bodyPr vert="horz" lIns="94244" tIns="47122" rIns="94244" bIns="47122" rtlCol="0" anchor="ctr"/>
          <a:lstStyle/>
          <a:p>
            <a:endParaRPr lang="el-GR"/>
          </a:p>
        </p:txBody>
      </p:sp>
      <p:sp>
        <p:nvSpPr>
          <p:cNvPr id="5" name="Notes Placeholder 4"/>
          <p:cNvSpPr>
            <a:spLocks noGrp="1"/>
          </p:cNvSpPr>
          <p:nvPr>
            <p:ph type="body" sz="quarter" idx="3"/>
          </p:nvPr>
        </p:nvSpPr>
        <p:spPr>
          <a:xfrm>
            <a:off x="688817" y="4623636"/>
            <a:ext cx="5510530" cy="3782973"/>
          </a:xfrm>
          <a:prstGeom prst="rect">
            <a:avLst/>
          </a:prstGeom>
        </p:spPr>
        <p:txBody>
          <a:bodyPr vert="horz" lIns="94244" tIns="47122" rIns="94244" bIns="4712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Footer Placeholder 5"/>
          <p:cNvSpPr>
            <a:spLocks noGrp="1"/>
          </p:cNvSpPr>
          <p:nvPr>
            <p:ph type="ftr" sz="quarter" idx="4"/>
          </p:nvPr>
        </p:nvSpPr>
        <p:spPr>
          <a:xfrm>
            <a:off x="1" y="9125511"/>
            <a:ext cx="2984871" cy="482045"/>
          </a:xfrm>
          <a:prstGeom prst="rect">
            <a:avLst/>
          </a:prstGeom>
        </p:spPr>
        <p:txBody>
          <a:bodyPr vert="horz" lIns="94244" tIns="47122" rIns="94244" bIns="47122" rtlCol="0" anchor="b"/>
          <a:lstStyle>
            <a:lvl1pPr algn="l">
              <a:defRPr sz="1200"/>
            </a:lvl1pPr>
          </a:lstStyle>
          <a:p>
            <a:endParaRPr lang="el-GR"/>
          </a:p>
        </p:txBody>
      </p:sp>
      <p:sp>
        <p:nvSpPr>
          <p:cNvPr id="7" name="Slide Number Placeholder 6"/>
          <p:cNvSpPr>
            <a:spLocks noGrp="1"/>
          </p:cNvSpPr>
          <p:nvPr>
            <p:ph type="sldNum" sz="quarter" idx="5"/>
          </p:nvPr>
        </p:nvSpPr>
        <p:spPr>
          <a:xfrm>
            <a:off x="3901699" y="9125511"/>
            <a:ext cx="2984871" cy="482045"/>
          </a:xfrm>
          <a:prstGeom prst="rect">
            <a:avLst/>
          </a:prstGeom>
        </p:spPr>
        <p:txBody>
          <a:bodyPr vert="horz" lIns="94244" tIns="47122" rIns="94244" bIns="47122" rtlCol="0" anchor="b"/>
          <a:lstStyle>
            <a:lvl1pPr algn="r">
              <a:defRPr sz="1200"/>
            </a:lvl1pPr>
          </a:lstStyle>
          <a:p>
            <a:fld id="{52EC38FD-BC8C-4679-A92A-AC8E23D218E7}" type="slidenum">
              <a:rPr lang="el-GR" smtClean="0"/>
              <a:t>‹#›</a:t>
            </a:fld>
            <a:endParaRPr lang="el-GR"/>
          </a:p>
        </p:txBody>
      </p:sp>
    </p:spTree>
    <p:extLst>
      <p:ext uri="{BB962C8B-B14F-4D97-AF65-F5344CB8AC3E}">
        <p14:creationId xmlns:p14="http://schemas.microsoft.com/office/powerpoint/2010/main" val="8776783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a:t>Kλικ για επεξεργασία του τίτλου</a:t>
            </a: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p>
        </p:txBody>
      </p:sp>
      <p:sp>
        <p:nvSpPr>
          <p:cNvPr id="4" name="3 - Θέση ημερομηνίας"/>
          <p:cNvSpPr>
            <a:spLocks noGrp="1"/>
          </p:cNvSpPr>
          <p:nvPr>
            <p:ph type="dt" sz="half" idx="10"/>
          </p:nvPr>
        </p:nvSpPr>
        <p:spPr/>
        <p:txBody>
          <a:bodyPr/>
          <a:lstStyle/>
          <a:p>
            <a:fld id="{F2853615-BFDE-46DE-814C-47EC6EF6D371}" type="datetimeFigureOut">
              <a:rPr lang="el-GR" smtClean="0"/>
              <a:t>13/11/2018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F2853615-BFDE-46DE-814C-47EC6EF6D371}" type="datetimeFigureOut">
              <a:rPr lang="el-GR" smtClean="0"/>
              <a:t>13/11/2018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F2853615-BFDE-46DE-814C-47EC6EF6D371}" type="datetimeFigureOut">
              <a:rPr lang="el-GR" smtClean="0"/>
              <a:t>13/11/2018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F2853615-BFDE-46DE-814C-47EC6EF6D371}" type="datetimeFigureOut">
              <a:rPr lang="el-GR" smtClean="0"/>
              <a:t>13/11/2018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F2853615-BFDE-46DE-814C-47EC6EF6D371}" type="datetimeFigureOut">
              <a:rPr lang="el-GR" smtClean="0"/>
              <a:t>13/11/2018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ημερομηνίας"/>
          <p:cNvSpPr>
            <a:spLocks noGrp="1"/>
          </p:cNvSpPr>
          <p:nvPr>
            <p:ph type="dt" sz="half" idx="10"/>
          </p:nvPr>
        </p:nvSpPr>
        <p:spPr/>
        <p:txBody>
          <a:bodyPr/>
          <a:lstStyle/>
          <a:p>
            <a:fld id="{F2853615-BFDE-46DE-814C-47EC6EF6D371}" type="datetimeFigureOut">
              <a:rPr lang="el-GR" smtClean="0"/>
              <a:t>13/11/2018</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6 - Θέση ημερομηνίας"/>
          <p:cNvSpPr>
            <a:spLocks noGrp="1"/>
          </p:cNvSpPr>
          <p:nvPr>
            <p:ph type="dt" sz="half" idx="10"/>
          </p:nvPr>
        </p:nvSpPr>
        <p:spPr/>
        <p:txBody>
          <a:bodyPr/>
          <a:lstStyle/>
          <a:p>
            <a:fld id="{F2853615-BFDE-46DE-814C-47EC6EF6D371}" type="datetimeFigureOut">
              <a:rPr lang="el-GR" smtClean="0"/>
              <a:t>13/11/2018</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ημερομηνίας"/>
          <p:cNvSpPr>
            <a:spLocks noGrp="1"/>
          </p:cNvSpPr>
          <p:nvPr>
            <p:ph type="dt" sz="half" idx="10"/>
          </p:nvPr>
        </p:nvSpPr>
        <p:spPr/>
        <p:txBody>
          <a:bodyPr/>
          <a:lstStyle/>
          <a:p>
            <a:fld id="{F2853615-BFDE-46DE-814C-47EC6EF6D371}" type="datetimeFigureOut">
              <a:rPr lang="el-GR" smtClean="0"/>
              <a:t>13/11/2018</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F2853615-BFDE-46DE-814C-47EC6EF6D371}" type="datetimeFigureOut">
              <a:rPr lang="el-GR" smtClean="0"/>
              <a:t>13/11/2018</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F2853615-BFDE-46DE-814C-47EC6EF6D371}" type="datetimeFigureOut">
              <a:rPr lang="el-GR" smtClean="0"/>
              <a:t>13/11/2018</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F2853615-BFDE-46DE-814C-47EC6EF6D371}" type="datetimeFigureOut">
              <a:rPr lang="el-GR" smtClean="0"/>
              <a:t>13/11/2018</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a:t>Kλικ για επεξεργασία του τίτλου</a:t>
            </a: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853615-BFDE-46DE-814C-47EC6EF6D371}" type="datetimeFigureOut">
              <a:rPr lang="el-GR" smtClean="0"/>
              <a:t>13/11/2018</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F53439-851E-44AD-84B1-B6BFC3D0C743}" type="slidenum">
              <a:rPr lang="el-GR" smtClean="0"/>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mailto:earvanitis@upatras.gr" TargetMode="Externa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mailto:earvanitis@upatras.gr"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ondiversity.com/2019-conference"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ctrTitle"/>
          </p:nvPr>
        </p:nvSpPr>
        <p:spPr>
          <a:xfrm>
            <a:off x="683568" y="2330710"/>
            <a:ext cx="7920880" cy="1557521"/>
          </a:xfrm>
        </p:spPr>
        <p:txBody>
          <a:bodyPr>
            <a:noAutofit/>
          </a:bodyPr>
          <a:lstStyle/>
          <a:p>
            <a:r>
              <a:rPr lang="el-GR" sz="4000" b="1" dirty="0">
                <a:solidFill>
                  <a:srgbClr val="C00000"/>
                </a:solidFill>
                <a:latin typeface="Arial" panose="020B0604020202020204" pitchFamily="34" charset="0"/>
                <a:cs typeface="Arial" panose="020B0604020202020204" pitchFamily="34" charset="0"/>
              </a:rPr>
              <a:t>Τόποι μνήμης </a:t>
            </a:r>
            <a:endParaRPr lang="en-US" sz="4000" dirty="0">
              <a:solidFill>
                <a:srgbClr val="C00000"/>
              </a:solidFill>
              <a:latin typeface="Arial" panose="020B0604020202020204" pitchFamily="34" charset="0"/>
              <a:cs typeface="Arial" panose="020B0604020202020204" pitchFamily="34" charset="0"/>
            </a:endParaRPr>
          </a:p>
        </p:txBody>
      </p:sp>
      <p:cxnSp>
        <p:nvCxnSpPr>
          <p:cNvPr id="7" name="Ευθεία γραμμή σύνδεσης 6"/>
          <p:cNvCxnSpPr/>
          <p:nvPr/>
        </p:nvCxnSpPr>
        <p:spPr>
          <a:xfrm flipH="1">
            <a:off x="1520732" y="5837735"/>
            <a:ext cx="6102536" cy="1"/>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Τίτλος 3"/>
          <p:cNvSpPr txBox="1">
            <a:spLocks/>
          </p:cNvSpPr>
          <p:nvPr/>
        </p:nvSpPr>
        <p:spPr>
          <a:xfrm>
            <a:off x="15989" y="4082361"/>
            <a:ext cx="9144000" cy="164208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l-GR" sz="1600" b="1" dirty="0"/>
          </a:p>
          <a:p>
            <a:r>
              <a:rPr lang="el-GR" sz="1800" b="1" dirty="0">
                <a:latin typeface="Arial" panose="020B0604020202020204" pitchFamily="34" charset="0"/>
                <a:cs typeface="Arial" panose="020B0604020202020204" pitchFamily="34" charset="0"/>
              </a:rPr>
              <a:t>Ευγενία Αρβανίτη</a:t>
            </a:r>
            <a:r>
              <a:rPr lang="en-US" sz="1800" b="1" dirty="0">
                <a:latin typeface="Arial" panose="020B0604020202020204" pitchFamily="34" charset="0"/>
                <a:cs typeface="Arial" panose="020B0604020202020204" pitchFamily="34" charset="0"/>
              </a:rPr>
              <a:t>, </a:t>
            </a:r>
            <a:endParaRPr lang="el-GR" sz="1800" b="1" dirty="0">
              <a:latin typeface="Arial" panose="020B0604020202020204" pitchFamily="34" charset="0"/>
              <a:cs typeface="Arial" panose="020B0604020202020204" pitchFamily="34" charset="0"/>
            </a:endParaRPr>
          </a:p>
          <a:p>
            <a:r>
              <a:rPr lang="el-GR" sz="1800" dirty="0">
                <a:latin typeface="Arial" panose="020B0604020202020204" pitchFamily="34" charset="0"/>
                <a:cs typeface="Arial" panose="020B0604020202020204" pitchFamily="34" charset="0"/>
              </a:rPr>
              <a:t>Επίκουρη Καθηγήτρια ΤΕΕΑΠΗ</a:t>
            </a:r>
            <a:r>
              <a:rPr lang="el-GR" sz="1800" i="1" dirty="0">
                <a:latin typeface="Arial" panose="020B0604020202020204" pitchFamily="34" charset="0"/>
                <a:cs typeface="Arial" panose="020B0604020202020204" pitchFamily="34" charset="0"/>
              </a:rPr>
              <a:t>,</a:t>
            </a:r>
            <a:r>
              <a:rPr lang="en-US" sz="1800" i="1" dirty="0">
                <a:latin typeface="Arial" panose="020B0604020202020204" pitchFamily="34" charset="0"/>
                <a:cs typeface="Arial" panose="020B0604020202020204" pitchFamily="34" charset="0"/>
              </a:rPr>
              <a:t> </a:t>
            </a:r>
          </a:p>
          <a:p>
            <a:r>
              <a:rPr lang="en-US" sz="1800" i="1" dirty="0">
                <a:latin typeface="Arial" panose="020B0604020202020204" pitchFamily="34" charset="0"/>
                <a:cs typeface="Arial" panose="020B0604020202020204" pitchFamily="34" charset="0"/>
              </a:rPr>
              <a:t> </a:t>
            </a:r>
            <a:r>
              <a:rPr lang="en-US" sz="1800" u="sng" dirty="0">
                <a:latin typeface="Arial" panose="020B0604020202020204" pitchFamily="34" charset="0"/>
                <a:cs typeface="Arial" panose="020B0604020202020204" pitchFamily="34" charset="0"/>
                <a:hlinkClick r:id="rId2"/>
              </a:rPr>
              <a:t>earvanitis@upatras.gr</a:t>
            </a:r>
            <a:endParaRPr lang="en-US" sz="1800" u="sng" dirty="0">
              <a:latin typeface="Arial" panose="020B0604020202020204" pitchFamily="34" charset="0"/>
              <a:cs typeface="Arial" panose="020B0604020202020204" pitchFamily="34" charset="0"/>
            </a:endParaRPr>
          </a:p>
          <a:p>
            <a:endParaRPr lang="en-US" sz="1800" b="1" dirty="0">
              <a:latin typeface="Arial" panose="020B0604020202020204" pitchFamily="34" charset="0"/>
              <a:cs typeface="Arial" panose="020B0604020202020204" pitchFamily="34" charset="0"/>
            </a:endParaRPr>
          </a:p>
          <a:p>
            <a:endParaRPr lang="el-GR" sz="1800" dirty="0">
              <a:latin typeface="Arial" panose="020B0604020202020204" pitchFamily="34" charset="0"/>
              <a:cs typeface="Arial" panose="020B0604020202020204" pitchFamily="34" charset="0"/>
            </a:endParaRPr>
          </a:p>
        </p:txBody>
      </p:sp>
      <p:cxnSp>
        <p:nvCxnSpPr>
          <p:cNvPr id="14" name="Ευθεία γραμμή σύνδεσης 13"/>
          <p:cNvCxnSpPr/>
          <p:nvPr/>
        </p:nvCxnSpPr>
        <p:spPr>
          <a:xfrm flipH="1">
            <a:off x="1547664" y="2132856"/>
            <a:ext cx="6102536" cy="1"/>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Ευθεία γραμμή σύνδεσης 14"/>
          <p:cNvCxnSpPr/>
          <p:nvPr/>
        </p:nvCxnSpPr>
        <p:spPr>
          <a:xfrm flipH="1">
            <a:off x="-17168" y="1"/>
            <a:ext cx="9148556" cy="0"/>
          </a:xfrm>
          <a:prstGeom prst="line">
            <a:avLst/>
          </a:prstGeom>
          <a:ln w="1905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Ευθεία γραμμή σύνδεσης 18"/>
          <p:cNvCxnSpPr/>
          <p:nvPr/>
        </p:nvCxnSpPr>
        <p:spPr>
          <a:xfrm flipH="1">
            <a:off x="-17168" y="6813376"/>
            <a:ext cx="9197680" cy="0"/>
          </a:xfrm>
          <a:prstGeom prst="line">
            <a:avLst/>
          </a:prstGeom>
          <a:ln w="19050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AutoShape 2" descr="Sigillo di Atene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 name="Εικόνα 7">
            <a:extLst>
              <a:ext uri="{FF2B5EF4-FFF2-40B4-BE49-F238E27FC236}">
                <a16:creationId xmlns:a16="http://schemas.microsoft.com/office/drawing/2014/main" id="{F41509BA-E18B-5446-B10B-3527C2C30A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95" y="260648"/>
            <a:ext cx="3720242" cy="1395512"/>
          </a:xfrm>
          <a:prstGeom prst="rect">
            <a:avLst/>
          </a:prstGeom>
        </p:spPr>
      </p:pic>
      <p:pic>
        <p:nvPicPr>
          <p:cNvPr id="13" name="6 - Εικόνα" descr="FIDLen.png"/>
          <p:cNvPicPr/>
          <p:nvPr/>
        </p:nvPicPr>
        <p:blipFill>
          <a:blip r:embed="rId4" cstate="print"/>
          <a:stretch>
            <a:fillRect/>
          </a:stretch>
        </p:blipFill>
        <p:spPr>
          <a:xfrm>
            <a:off x="3923928" y="260648"/>
            <a:ext cx="5220072" cy="1494730"/>
          </a:xfrm>
          <a:prstGeom prst="rect">
            <a:avLst/>
          </a:prstGeom>
        </p:spPr>
      </p:pic>
    </p:spTree>
    <p:extLst>
      <p:ext uri="{BB962C8B-B14F-4D97-AF65-F5344CB8AC3E}">
        <p14:creationId xmlns:p14="http://schemas.microsoft.com/office/powerpoint/2010/main" val="9190717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0" y="-27383"/>
            <a:ext cx="9144000" cy="792087"/>
          </a:xfrm>
          <a:solidFill>
            <a:schemeClr val="tx2"/>
          </a:solidFill>
        </p:spPr>
        <p:txBody>
          <a:bodyPr>
            <a:normAutofit/>
          </a:bodyPr>
          <a:lstStyle/>
          <a:p>
            <a:r>
              <a:rPr lang="el-GR" dirty="0">
                <a:solidFill>
                  <a:schemeClr val="bg1"/>
                </a:solidFill>
              </a:rPr>
              <a:t>Η «κοινωνική/</a:t>
            </a:r>
            <a:r>
              <a:rPr lang="el-GR" dirty="0"/>
              <a:t> </a:t>
            </a:r>
            <a:r>
              <a:rPr lang="el-GR" dirty="0">
                <a:solidFill>
                  <a:schemeClr val="bg1"/>
                </a:solidFill>
              </a:rPr>
              <a:t>συλλογική μνήμη»</a:t>
            </a:r>
          </a:p>
        </p:txBody>
      </p:sp>
      <p:sp>
        <p:nvSpPr>
          <p:cNvPr id="3" name="Υπότιτλος 2"/>
          <p:cNvSpPr>
            <a:spLocks noGrp="1"/>
          </p:cNvSpPr>
          <p:nvPr>
            <p:ph type="subTitle" idx="1"/>
          </p:nvPr>
        </p:nvSpPr>
        <p:spPr>
          <a:xfrm>
            <a:off x="179510" y="980729"/>
            <a:ext cx="8640962" cy="5472601"/>
          </a:xfrm>
        </p:spPr>
        <p:txBody>
          <a:bodyPr>
            <a:noAutofit/>
          </a:bodyPr>
          <a:lstStyle/>
          <a:p>
            <a:pPr algn="just"/>
            <a:r>
              <a:rPr lang="el-GR" sz="2800" dirty="0">
                <a:solidFill>
                  <a:schemeClr val="tx1"/>
                </a:solidFill>
              </a:rPr>
              <a:t>Σύμφωνα με τον </a:t>
            </a:r>
            <a:r>
              <a:rPr lang="el-GR" sz="2800" dirty="0" err="1">
                <a:solidFill>
                  <a:schemeClr val="tx1"/>
                </a:solidFill>
              </a:rPr>
              <a:t>Serge</a:t>
            </a:r>
            <a:r>
              <a:rPr lang="el-GR" sz="2800" dirty="0">
                <a:solidFill>
                  <a:schemeClr val="tx1"/>
                </a:solidFill>
              </a:rPr>
              <a:t> </a:t>
            </a:r>
            <a:r>
              <a:rPr lang="el-GR" sz="2800" dirty="0" err="1">
                <a:solidFill>
                  <a:schemeClr val="tx1"/>
                </a:solidFill>
              </a:rPr>
              <a:t>Moscovici</a:t>
            </a:r>
            <a:r>
              <a:rPr lang="el-GR" sz="2800" dirty="0">
                <a:solidFill>
                  <a:schemeClr val="tx1"/>
                </a:solidFill>
              </a:rPr>
              <a:t>:</a:t>
            </a:r>
          </a:p>
          <a:p>
            <a:pPr algn="just"/>
            <a:r>
              <a:rPr lang="el-GR" sz="2800" dirty="0">
                <a:solidFill>
                  <a:schemeClr val="tx1"/>
                </a:solidFill>
              </a:rPr>
              <a:t>«</a:t>
            </a:r>
            <a:r>
              <a:rPr lang="el-GR" sz="2800" i="1" dirty="0">
                <a:solidFill>
                  <a:schemeClr val="tx1"/>
                </a:solidFill>
              </a:rPr>
              <a:t>Η μνήμη είναι μια </a:t>
            </a:r>
            <a:r>
              <a:rPr lang="el-GR" sz="2800" b="1" i="1" dirty="0">
                <a:solidFill>
                  <a:schemeClr val="tx1"/>
                </a:solidFill>
              </a:rPr>
              <a:t>συν-κατασκευή</a:t>
            </a:r>
            <a:r>
              <a:rPr lang="el-GR" sz="2800" i="1" dirty="0">
                <a:solidFill>
                  <a:schemeClr val="tx1"/>
                </a:solidFill>
              </a:rPr>
              <a:t>, μια </a:t>
            </a:r>
            <a:r>
              <a:rPr lang="el-GR" sz="2800" b="1" i="1" dirty="0">
                <a:solidFill>
                  <a:schemeClr val="tx1"/>
                </a:solidFill>
              </a:rPr>
              <a:t>συν-οικοδόμηση του παρελθόντος στο παρόν</a:t>
            </a:r>
            <a:r>
              <a:rPr lang="el-GR" sz="2800" i="1" dirty="0">
                <a:solidFill>
                  <a:schemeClr val="tx1"/>
                </a:solidFill>
              </a:rPr>
              <a:t>, στην οποία συμμετέχουν τόσο </a:t>
            </a:r>
          </a:p>
          <a:p>
            <a:pPr marL="457200" indent="-457200" algn="just">
              <a:buFont typeface="Arial" panose="020B0604020202020204" pitchFamily="34" charset="0"/>
              <a:buChar char="•"/>
            </a:pPr>
            <a:r>
              <a:rPr lang="el-GR" sz="2800" i="1" dirty="0">
                <a:solidFill>
                  <a:schemeClr val="tx1"/>
                </a:solidFill>
              </a:rPr>
              <a:t>τα </a:t>
            </a:r>
            <a:r>
              <a:rPr lang="el-GR" sz="2800" b="1" i="1" dirty="0">
                <a:solidFill>
                  <a:schemeClr val="tx1"/>
                </a:solidFill>
              </a:rPr>
              <a:t>άτομα</a:t>
            </a:r>
            <a:r>
              <a:rPr lang="el-GR" sz="2800" i="1" dirty="0">
                <a:solidFill>
                  <a:schemeClr val="tx1"/>
                </a:solidFill>
              </a:rPr>
              <a:t> και οι </a:t>
            </a:r>
            <a:r>
              <a:rPr lang="el-GR" sz="2800" b="1" i="1" dirty="0">
                <a:solidFill>
                  <a:schemeClr val="tx1"/>
                </a:solidFill>
              </a:rPr>
              <a:t>ομάδες</a:t>
            </a:r>
            <a:r>
              <a:rPr lang="el-GR" sz="2800" i="1" dirty="0">
                <a:solidFill>
                  <a:schemeClr val="tx1"/>
                </a:solidFill>
              </a:rPr>
              <a:t>, </a:t>
            </a:r>
          </a:p>
          <a:p>
            <a:pPr marL="457200" indent="-457200" algn="just">
              <a:buFont typeface="Arial" panose="020B0604020202020204" pitchFamily="34" charset="0"/>
              <a:buChar char="•"/>
            </a:pPr>
            <a:r>
              <a:rPr lang="el-GR" sz="2800" i="1" dirty="0">
                <a:solidFill>
                  <a:schemeClr val="tx1"/>
                </a:solidFill>
              </a:rPr>
              <a:t>όσο και η </a:t>
            </a:r>
            <a:r>
              <a:rPr lang="el-GR" sz="2800" b="1" i="1" dirty="0">
                <a:solidFill>
                  <a:schemeClr val="tx1"/>
                </a:solidFill>
              </a:rPr>
              <a:t>κοινωνία και οι θεσμοί</a:t>
            </a:r>
            <a:r>
              <a:rPr lang="el-GR" sz="2800" i="1" dirty="0">
                <a:solidFill>
                  <a:schemeClr val="tx1"/>
                </a:solidFill>
              </a:rPr>
              <a:t>, τόσο οι </a:t>
            </a:r>
            <a:r>
              <a:rPr lang="el-GR" sz="2800" b="1" i="1" dirty="0" err="1">
                <a:solidFill>
                  <a:schemeClr val="tx1"/>
                </a:solidFill>
              </a:rPr>
              <a:t>ενδοατομικές</a:t>
            </a:r>
            <a:r>
              <a:rPr lang="el-GR" sz="2800" i="1" dirty="0">
                <a:solidFill>
                  <a:schemeClr val="tx1"/>
                </a:solidFill>
              </a:rPr>
              <a:t> όσο </a:t>
            </a:r>
          </a:p>
          <a:p>
            <a:pPr marL="457200" indent="-457200" algn="just">
              <a:buFont typeface="Arial" panose="020B0604020202020204" pitchFamily="34" charset="0"/>
              <a:buChar char="•"/>
            </a:pPr>
            <a:r>
              <a:rPr lang="el-GR" sz="2800" i="1" dirty="0">
                <a:solidFill>
                  <a:schemeClr val="tx1"/>
                </a:solidFill>
              </a:rPr>
              <a:t>και οι </a:t>
            </a:r>
            <a:r>
              <a:rPr lang="el-GR" sz="2800" b="1" i="1" dirty="0">
                <a:solidFill>
                  <a:schemeClr val="tx1"/>
                </a:solidFill>
              </a:rPr>
              <a:t>κοινωνικές λειτουργίες</a:t>
            </a:r>
            <a:r>
              <a:rPr lang="el-GR" sz="2800" i="1" dirty="0">
                <a:solidFill>
                  <a:schemeClr val="tx1"/>
                </a:solidFill>
              </a:rPr>
              <a:t>: οι δυο πλευρές διατηρούν μεταξύ τους μια </a:t>
            </a:r>
            <a:r>
              <a:rPr lang="el-GR" sz="2800" b="1" i="1" dirty="0">
                <a:solidFill>
                  <a:schemeClr val="tx1"/>
                </a:solidFill>
              </a:rPr>
              <a:t>συνεχή συγκρουσιακή ή αλληλεπιδραστική σχέση</a:t>
            </a:r>
            <a:r>
              <a:rPr lang="el-GR" sz="2800" dirty="0">
                <a:solidFill>
                  <a:schemeClr val="tx1"/>
                </a:solidFill>
              </a:rPr>
              <a:t>» (</a:t>
            </a:r>
            <a:r>
              <a:rPr lang="el-GR" sz="2800" dirty="0" err="1">
                <a:solidFill>
                  <a:schemeClr val="tx1"/>
                </a:solidFill>
              </a:rPr>
              <a:t>Moscovici</a:t>
            </a:r>
            <a:r>
              <a:rPr lang="el-GR" sz="2800" dirty="0">
                <a:solidFill>
                  <a:schemeClr val="tx1"/>
                </a:solidFill>
              </a:rPr>
              <a:t> 1984 στο </a:t>
            </a:r>
            <a:r>
              <a:rPr lang="el-GR" sz="2800" dirty="0" err="1">
                <a:solidFill>
                  <a:schemeClr val="tx1"/>
                </a:solidFill>
              </a:rPr>
              <a:t>Μαντόγλου</a:t>
            </a:r>
            <a:r>
              <a:rPr lang="el-GR" sz="2800" dirty="0">
                <a:solidFill>
                  <a:schemeClr val="tx1"/>
                </a:solidFill>
              </a:rPr>
              <a:t> 2010: 47).</a:t>
            </a:r>
          </a:p>
          <a:p>
            <a:pPr algn="just"/>
            <a:endParaRPr lang="en-US" sz="2800" dirty="0">
              <a:solidFill>
                <a:schemeClr val="tx1"/>
              </a:solidFill>
            </a:endParaRPr>
          </a:p>
        </p:txBody>
      </p:sp>
      <p:cxnSp>
        <p:nvCxnSpPr>
          <p:cNvPr id="7" name="Ευθεία γραμμή σύνδεσης 6"/>
          <p:cNvCxnSpPr/>
          <p:nvPr/>
        </p:nvCxnSpPr>
        <p:spPr>
          <a:xfrm>
            <a:off x="0" y="6577607"/>
            <a:ext cx="9144000"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21906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0" y="-27383"/>
            <a:ext cx="9144000" cy="792087"/>
          </a:xfrm>
          <a:solidFill>
            <a:schemeClr val="tx2"/>
          </a:solidFill>
        </p:spPr>
        <p:txBody>
          <a:bodyPr>
            <a:normAutofit/>
          </a:bodyPr>
          <a:lstStyle/>
          <a:p>
            <a:r>
              <a:rPr lang="el-GR" dirty="0">
                <a:solidFill>
                  <a:schemeClr val="bg1"/>
                </a:solidFill>
              </a:rPr>
              <a:t>Λαϊκή, δημόσια, ιστορική μνήμη</a:t>
            </a:r>
          </a:p>
        </p:txBody>
      </p:sp>
      <p:sp>
        <p:nvSpPr>
          <p:cNvPr id="3" name="Υπότιτλος 2"/>
          <p:cNvSpPr>
            <a:spLocks noGrp="1"/>
          </p:cNvSpPr>
          <p:nvPr>
            <p:ph type="subTitle" idx="1"/>
          </p:nvPr>
        </p:nvSpPr>
        <p:spPr>
          <a:xfrm>
            <a:off x="179510" y="1124744"/>
            <a:ext cx="8640962" cy="5112568"/>
          </a:xfrm>
        </p:spPr>
        <p:txBody>
          <a:bodyPr>
            <a:noAutofit/>
          </a:bodyPr>
          <a:lstStyle/>
          <a:p>
            <a:pPr algn="just"/>
            <a:r>
              <a:rPr lang="el-GR" sz="2800" dirty="0">
                <a:solidFill>
                  <a:schemeClr val="tx1"/>
                </a:solidFill>
              </a:rPr>
              <a:t>Η λαϊκή μνήμη αναφέρεται κυρίως </a:t>
            </a:r>
          </a:p>
          <a:p>
            <a:pPr marL="457200" indent="-457200" algn="just">
              <a:buFont typeface="Arial" panose="020B0604020202020204" pitchFamily="34" charset="0"/>
              <a:buChar char="•"/>
            </a:pPr>
            <a:r>
              <a:rPr lang="el-GR" sz="2800" dirty="0">
                <a:solidFill>
                  <a:schemeClr val="tx1"/>
                </a:solidFill>
              </a:rPr>
              <a:t>σε </a:t>
            </a:r>
            <a:r>
              <a:rPr lang="el-GR" sz="2800" b="1" dirty="0">
                <a:solidFill>
                  <a:schemeClr val="tx1"/>
                </a:solidFill>
              </a:rPr>
              <a:t>περιθωριοποιημένες</a:t>
            </a:r>
            <a:r>
              <a:rPr lang="el-GR" sz="2800" dirty="0">
                <a:solidFill>
                  <a:schemeClr val="tx1"/>
                </a:solidFill>
              </a:rPr>
              <a:t> ή ιδιωτικές εμπειρίες, </a:t>
            </a:r>
          </a:p>
          <a:p>
            <a:pPr marL="457200" indent="-457200" algn="just">
              <a:buFont typeface="Arial" panose="020B0604020202020204" pitchFamily="34" charset="0"/>
              <a:buChar char="•"/>
            </a:pPr>
            <a:r>
              <a:rPr lang="el-GR" sz="2800" dirty="0">
                <a:solidFill>
                  <a:schemeClr val="tx1"/>
                </a:solidFill>
              </a:rPr>
              <a:t>σε </a:t>
            </a:r>
            <a:r>
              <a:rPr lang="el-GR" sz="2800" b="1" dirty="0">
                <a:solidFill>
                  <a:schemeClr val="tx1"/>
                </a:solidFill>
              </a:rPr>
              <a:t>εναλλακτικές ερμηνείες </a:t>
            </a:r>
          </a:p>
          <a:p>
            <a:pPr marL="914400" lvl="1" indent="-457200" algn="just">
              <a:buFont typeface="Arial" panose="020B0604020202020204" pitchFamily="34" charset="0"/>
              <a:buChar char="•"/>
            </a:pPr>
            <a:r>
              <a:rPr lang="el-GR" sz="2400" dirty="0">
                <a:solidFill>
                  <a:schemeClr val="tx1"/>
                </a:solidFill>
              </a:rPr>
              <a:t>που </a:t>
            </a:r>
            <a:r>
              <a:rPr lang="el-GR" sz="2400" b="1" dirty="0">
                <a:solidFill>
                  <a:schemeClr val="tx1"/>
                </a:solidFill>
              </a:rPr>
              <a:t>αντιστρατεύονται τις ηγεμονικές </a:t>
            </a:r>
            <a:r>
              <a:rPr lang="el-GR" sz="2400" dirty="0">
                <a:solidFill>
                  <a:schemeClr val="tx1"/>
                </a:solidFill>
              </a:rPr>
              <a:t>και </a:t>
            </a:r>
          </a:p>
          <a:p>
            <a:pPr marL="914400" lvl="1" indent="-457200" algn="just">
              <a:buFont typeface="Arial" panose="020B0604020202020204" pitchFamily="34" charset="0"/>
              <a:buChar char="•"/>
            </a:pPr>
            <a:r>
              <a:rPr lang="el-GR" sz="2400" b="1" dirty="0">
                <a:solidFill>
                  <a:schemeClr val="tx1"/>
                </a:solidFill>
              </a:rPr>
              <a:t>προκύπτουν από τον διάλογο </a:t>
            </a:r>
            <a:r>
              <a:rPr lang="el-GR" sz="2400" dirty="0">
                <a:solidFill>
                  <a:schemeClr val="tx1"/>
                </a:solidFill>
              </a:rPr>
              <a:t>ή τη </a:t>
            </a:r>
            <a:r>
              <a:rPr lang="el-GR" sz="2400" b="1" dirty="0">
                <a:solidFill>
                  <a:schemeClr val="tx1"/>
                </a:solidFill>
              </a:rPr>
              <a:t>σύγκρουση</a:t>
            </a:r>
            <a:r>
              <a:rPr lang="el-GR" sz="2400" dirty="0">
                <a:solidFill>
                  <a:schemeClr val="tx1"/>
                </a:solidFill>
              </a:rPr>
              <a:t> μεταξύ </a:t>
            </a:r>
            <a:r>
              <a:rPr lang="el-GR" sz="2400" b="1" dirty="0">
                <a:solidFill>
                  <a:schemeClr val="tx1"/>
                </a:solidFill>
              </a:rPr>
              <a:t>ατομικών</a:t>
            </a:r>
            <a:r>
              <a:rPr lang="el-GR" sz="2400" dirty="0">
                <a:solidFill>
                  <a:schemeClr val="tx1"/>
                </a:solidFill>
              </a:rPr>
              <a:t> (</a:t>
            </a:r>
            <a:r>
              <a:rPr lang="el-GR" sz="2400" dirty="0" err="1">
                <a:solidFill>
                  <a:schemeClr val="tx1"/>
                </a:solidFill>
              </a:rPr>
              <a:t>αντι</a:t>
            </a:r>
            <a:r>
              <a:rPr lang="el-GR" sz="2400" dirty="0">
                <a:solidFill>
                  <a:schemeClr val="tx1"/>
                </a:solidFill>
              </a:rPr>
              <a:t>-)μνημών και </a:t>
            </a:r>
            <a:r>
              <a:rPr lang="el-GR" sz="2400" b="1" dirty="0">
                <a:solidFill>
                  <a:schemeClr val="tx1"/>
                </a:solidFill>
              </a:rPr>
              <a:t>συλλογικής</a:t>
            </a:r>
            <a:r>
              <a:rPr lang="el-GR" sz="2400" dirty="0">
                <a:solidFill>
                  <a:schemeClr val="tx1"/>
                </a:solidFill>
              </a:rPr>
              <a:t>, συχνά δημόσιας μνήμης</a:t>
            </a:r>
          </a:p>
          <a:p>
            <a:pPr algn="just"/>
            <a:r>
              <a:rPr lang="el-GR" sz="2800" dirty="0">
                <a:solidFill>
                  <a:schemeClr val="tx1"/>
                </a:solidFill>
              </a:rPr>
              <a:t>(</a:t>
            </a:r>
            <a:r>
              <a:rPr lang="el-GR" sz="2800" dirty="0" err="1">
                <a:solidFill>
                  <a:schemeClr val="tx1"/>
                </a:solidFill>
              </a:rPr>
              <a:t>Abrams</a:t>
            </a:r>
            <a:r>
              <a:rPr lang="el-GR" sz="2800" dirty="0">
                <a:solidFill>
                  <a:schemeClr val="tx1"/>
                </a:solidFill>
              </a:rPr>
              <a:t> 2014: 138, 241).</a:t>
            </a:r>
          </a:p>
          <a:p>
            <a:pPr algn="just"/>
            <a:endParaRPr lang="el-GR" sz="2800" dirty="0">
              <a:solidFill>
                <a:schemeClr val="tx1"/>
              </a:solidFill>
            </a:endParaRPr>
          </a:p>
          <a:p>
            <a:pPr algn="just"/>
            <a:endParaRPr lang="el-GR" sz="2800" dirty="0">
              <a:solidFill>
                <a:schemeClr val="tx1"/>
              </a:solidFill>
            </a:endParaRPr>
          </a:p>
        </p:txBody>
      </p:sp>
      <p:cxnSp>
        <p:nvCxnSpPr>
          <p:cNvPr id="7" name="Ευθεία γραμμή σύνδεσης 6"/>
          <p:cNvCxnSpPr/>
          <p:nvPr/>
        </p:nvCxnSpPr>
        <p:spPr>
          <a:xfrm>
            <a:off x="0" y="6577607"/>
            <a:ext cx="9144000"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36170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0" y="-27383"/>
            <a:ext cx="9144000" cy="792087"/>
          </a:xfrm>
          <a:solidFill>
            <a:schemeClr val="tx2"/>
          </a:solidFill>
        </p:spPr>
        <p:txBody>
          <a:bodyPr>
            <a:normAutofit/>
          </a:bodyPr>
          <a:lstStyle/>
          <a:p>
            <a:r>
              <a:rPr lang="el-GR" dirty="0">
                <a:solidFill>
                  <a:schemeClr val="bg1"/>
                </a:solidFill>
              </a:rPr>
              <a:t>Λαϊκή, δημόσια, ιστορική μνήμη</a:t>
            </a:r>
          </a:p>
        </p:txBody>
      </p:sp>
      <p:sp>
        <p:nvSpPr>
          <p:cNvPr id="3" name="Υπότιτλος 2"/>
          <p:cNvSpPr>
            <a:spLocks noGrp="1"/>
          </p:cNvSpPr>
          <p:nvPr>
            <p:ph type="subTitle" idx="1"/>
          </p:nvPr>
        </p:nvSpPr>
        <p:spPr>
          <a:xfrm>
            <a:off x="179510" y="1124744"/>
            <a:ext cx="8640962" cy="5112568"/>
          </a:xfrm>
        </p:spPr>
        <p:txBody>
          <a:bodyPr>
            <a:noAutofit/>
          </a:bodyPr>
          <a:lstStyle/>
          <a:p>
            <a:pPr algn="just"/>
            <a:endParaRPr lang="el-GR" sz="2800" dirty="0">
              <a:solidFill>
                <a:schemeClr val="tx1"/>
              </a:solidFill>
            </a:endParaRPr>
          </a:p>
          <a:p>
            <a:pPr marL="342900" indent="-342900" algn="just">
              <a:buFont typeface="Arial" panose="020B0604020202020204" pitchFamily="34" charset="0"/>
              <a:buChar char="•"/>
            </a:pPr>
            <a:r>
              <a:rPr lang="el-GR" sz="2800" dirty="0">
                <a:solidFill>
                  <a:schemeClr val="tx1"/>
                </a:solidFill>
              </a:rPr>
              <a:t>«Η </a:t>
            </a:r>
            <a:r>
              <a:rPr lang="el-GR" sz="2800" b="1" dirty="0">
                <a:solidFill>
                  <a:schemeClr val="tx1"/>
                </a:solidFill>
              </a:rPr>
              <a:t>δημόσια μνήμη</a:t>
            </a:r>
            <a:r>
              <a:rPr lang="el-GR" sz="2800" dirty="0">
                <a:solidFill>
                  <a:schemeClr val="tx1"/>
                </a:solidFill>
              </a:rPr>
              <a:t>» παγιώνει και ενισχύει μια συγκεκριμένη εκδοχή της συλλογικής μνήμης, βλ. </a:t>
            </a:r>
            <a:r>
              <a:rPr lang="el-GR" sz="2800" dirty="0" err="1">
                <a:solidFill>
                  <a:schemeClr val="tx1"/>
                </a:solidFill>
              </a:rPr>
              <a:t>Abrams</a:t>
            </a:r>
            <a:r>
              <a:rPr lang="el-GR" sz="2800" dirty="0">
                <a:solidFill>
                  <a:schemeClr val="tx1"/>
                </a:solidFill>
              </a:rPr>
              <a:t> 2014: 140. </a:t>
            </a:r>
          </a:p>
          <a:p>
            <a:pPr marL="342900" indent="-342900" algn="just">
              <a:buFont typeface="Arial" panose="020B0604020202020204" pitchFamily="34" charset="0"/>
              <a:buChar char="•"/>
            </a:pPr>
            <a:r>
              <a:rPr lang="el-GR" sz="2800" dirty="0">
                <a:solidFill>
                  <a:schemeClr val="tx1"/>
                </a:solidFill>
              </a:rPr>
              <a:t>Η «</a:t>
            </a:r>
            <a:r>
              <a:rPr lang="el-GR" sz="2800" b="1" dirty="0">
                <a:solidFill>
                  <a:schemeClr val="tx1"/>
                </a:solidFill>
              </a:rPr>
              <a:t>ιστορική μνήμη</a:t>
            </a:r>
            <a:r>
              <a:rPr lang="el-GR" sz="2800" dirty="0">
                <a:solidFill>
                  <a:schemeClr val="tx1"/>
                </a:solidFill>
              </a:rPr>
              <a:t>», (</a:t>
            </a:r>
            <a:r>
              <a:rPr lang="el-GR" sz="2800" dirty="0" err="1">
                <a:solidFill>
                  <a:schemeClr val="tx1"/>
                </a:solidFill>
              </a:rPr>
              <a:t>Halbwachs</a:t>
            </a:r>
            <a:r>
              <a:rPr lang="el-GR" sz="2800" dirty="0">
                <a:solidFill>
                  <a:schemeClr val="tx1"/>
                </a:solidFill>
              </a:rPr>
              <a:t>), είναι μια αναπαράσταση του παρελθόντος που έχει χαθεί</a:t>
            </a:r>
          </a:p>
          <a:p>
            <a:pPr marL="342900" indent="-342900" algn="just">
              <a:buFont typeface="Arial" panose="020B0604020202020204" pitchFamily="34" charset="0"/>
              <a:buChar char="•"/>
            </a:pPr>
            <a:r>
              <a:rPr lang="el-GR" sz="2800" dirty="0">
                <a:solidFill>
                  <a:schemeClr val="tx1"/>
                </a:solidFill>
              </a:rPr>
              <a:t>ενώ η </a:t>
            </a:r>
            <a:r>
              <a:rPr lang="el-GR" sz="2800" b="1" dirty="0">
                <a:solidFill>
                  <a:schemeClr val="tx1"/>
                </a:solidFill>
              </a:rPr>
              <a:t>συλλογική μνήμη διατηρείται</a:t>
            </a:r>
            <a:r>
              <a:rPr lang="el-GR" sz="2800" dirty="0">
                <a:solidFill>
                  <a:schemeClr val="tx1"/>
                </a:solidFill>
              </a:rPr>
              <a:t> και </a:t>
            </a:r>
            <a:r>
              <a:rPr lang="el-GR" sz="2800" b="1" dirty="0" err="1">
                <a:solidFill>
                  <a:schemeClr val="tx1"/>
                </a:solidFill>
              </a:rPr>
              <a:t>επανερμηνεύεται</a:t>
            </a:r>
            <a:r>
              <a:rPr lang="el-GR" sz="2800" dirty="0">
                <a:solidFill>
                  <a:schemeClr val="tx1"/>
                </a:solidFill>
              </a:rPr>
              <a:t> από τους βιωματικούς φορείς της (βλ. </a:t>
            </a:r>
            <a:r>
              <a:rPr lang="el-GR" sz="2800" dirty="0" err="1">
                <a:solidFill>
                  <a:schemeClr val="tx1"/>
                </a:solidFill>
              </a:rPr>
              <a:t>Abrams</a:t>
            </a:r>
            <a:r>
              <a:rPr lang="el-GR" sz="2800" dirty="0">
                <a:solidFill>
                  <a:schemeClr val="tx1"/>
                </a:solidFill>
              </a:rPr>
              <a:t> 2014: 143-144).</a:t>
            </a:r>
          </a:p>
          <a:p>
            <a:pPr algn="just"/>
            <a:endParaRPr lang="el-GR" sz="2800" dirty="0">
              <a:solidFill>
                <a:schemeClr val="tx1"/>
              </a:solidFill>
            </a:endParaRPr>
          </a:p>
        </p:txBody>
      </p:sp>
      <p:cxnSp>
        <p:nvCxnSpPr>
          <p:cNvPr id="7" name="Ευθεία γραμμή σύνδεσης 6"/>
          <p:cNvCxnSpPr/>
          <p:nvPr/>
        </p:nvCxnSpPr>
        <p:spPr>
          <a:xfrm>
            <a:off x="0" y="6577607"/>
            <a:ext cx="9144000"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34023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0" y="-27383"/>
            <a:ext cx="9144000" cy="792087"/>
          </a:xfrm>
          <a:solidFill>
            <a:schemeClr val="tx2"/>
          </a:solidFill>
        </p:spPr>
        <p:txBody>
          <a:bodyPr>
            <a:normAutofit/>
          </a:bodyPr>
          <a:lstStyle/>
          <a:p>
            <a:r>
              <a:rPr lang="el-GR" dirty="0">
                <a:solidFill>
                  <a:schemeClr val="bg1"/>
                </a:solidFill>
              </a:rPr>
              <a:t>Τόπος μνήμης </a:t>
            </a:r>
          </a:p>
        </p:txBody>
      </p:sp>
      <p:sp>
        <p:nvSpPr>
          <p:cNvPr id="3" name="Υπότιτλος 2"/>
          <p:cNvSpPr>
            <a:spLocks noGrp="1"/>
          </p:cNvSpPr>
          <p:nvPr>
            <p:ph type="subTitle" idx="1"/>
          </p:nvPr>
        </p:nvSpPr>
        <p:spPr>
          <a:xfrm>
            <a:off x="179510" y="1124744"/>
            <a:ext cx="8640962" cy="5112568"/>
          </a:xfrm>
        </p:spPr>
        <p:txBody>
          <a:bodyPr>
            <a:noAutofit/>
          </a:bodyPr>
          <a:lstStyle/>
          <a:p>
            <a:pPr algn="just"/>
            <a:r>
              <a:rPr lang="el-GR" sz="2800" dirty="0">
                <a:solidFill>
                  <a:schemeClr val="tx1"/>
                </a:solidFill>
              </a:rPr>
              <a:t>«Τόπος μνήμης είναι </a:t>
            </a:r>
          </a:p>
          <a:p>
            <a:pPr algn="just"/>
            <a:r>
              <a:rPr lang="el-GR" sz="2800" dirty="0">
                <a:solidFill>
                  <a:schemeClr val="tx1"/>
                </a:solidFill>
              </a:rPr>
              <a:t>κάθε σημαντική </a:t>
            </a:r>
            <a:r>
              <a:rPr lang="el-GR" sz="2800" b="1" dirty="0">
                <a:solidFill>
                  <a:schemeClr val="tx1"/>
                </a:solidFill>
              </a:rPr>
              <a:t>υλική</a:t>
            </a:r>
            <a:r>
              <a:rPr lang="el-GR" sz="2800" dirty="0">
                <a:solidFill>
                  <a:schemeClr val="tx1"/>
                </a:solidFill>
              </a:rPr>
              <a:t> ή </a:t>
            </a:r>
            <a:r>
              <a:rPr lang="el-GR" sz="2800" b="1" dirty="0">
                <a:solidFill>
                  <a:schemeClr val="tx1"/>
                </a:solidFill>
              </a:rPr>
              <a:t>μη υλική οντότητα</a:t>
            </a:r>
            <a:r>
              <a:rPr lang="el-GR" sz="2800" dirty="0">
                <a:solidFill>
                  <a:schemeClr val="tx1"/>
                </a:solidFill>
              </a:rPr>
              <a:t>, η οποία</a:t>
            </a:r>
          </a:p>
          <a:p>
            <a:pPr marL="457200" indent="-457200" algn="just">
              <a:buFont typeface="Arial" panose="020B0604020202020204" pitchFamily="34" charset="0"/>
              <a:buChar char="•"/>
            </a:pPr>
            <a:r>
              <a:rPr lang="el-GR" sz="2800" dirty="0">
                <a:solidFill>
                  <a:schemeClr val="tx1"/>
                </a:solidFill>
              </a:rPr>
              <a:t>μέσω </a:t>
            </a:r>
            <a:r>
              <a:rPr lang="el-GR" sz="2800" b="1" dirty="0">
                <a:solidFill>
                  <a:schemeClr val="tx1"/>
                </a:solidFill>
              </a:rPr>
              <a:t>ανθρώπινης θέλησης </a:t>
            </a:r>
            <a:r>
              <a:rPr lang="el-GR" sz="2800" dirty="0">
                <a:solidFill>
                  <a:schemeClr val="tx1"/>
                </a:solidFill>
              </a:rPr>
              <a:t>ή </a:t>
            </a:r>
          </a:p>
          <a:p>
            <a:pPr marL="457200" indent="-457200" algn="just">
              <a:buFont typeface="Arial" panose="020B0604020202020204" pitchFamily="34" charset="0"/>
              <a:buChar char="•"/>
            </a:pPr>
            <a:r>
              <a:rPr lang="el-GR" sz="2800" dirty="0">
                <a:solidFill>
                  <a:schemeClr val="tx1"/>
                </a:solidFill>
              </a:rPr>
              <a:t>μέσω της </a:t>
            </a:r>
            <a:r>
              <a:rPr lang="el-GR" sz="2800" b="1" dirty="0">
                <a:solidFill>
                  <a:schemeClr val="tx1"/>
                </a:solidFill>
              </a:rPr>
              <a:t>επιρροής του χρόνου </a:t>
            </a:r>
          </a:p>
          <a:p>
            <a:pPr algn="just"/>
            <a:endParaRPr lang="el-GR" sz="2800" dirty="0">
              <a:solidFill>
                <a:schemeClr val="tx1"/>
              </a:solidFill>
            </a:endParaRPr>
          </a:p>
          <a:p>
            <a:pPr algn="just"/>
            <a:r>
              <a:rPr lang="el-GR" sz="2800" dirty="0">
                <a:solidFill>
                  <a:schemeClr val="tx1"/>
                </a:solidFill>
              </a:rPr>
              <a:t>έχει γίνει </a:t>
            </a:r>
            <a:r>
              <a:rPr lang="el-GR" sz="2800" b="1" dirty="0">
                <a:solidFill>
                  <a:schemeClr val="tx1"/>
                </a:solidFill>
              </a:rPr>
              <a:t>συμβολικό στοιχείο </a:t>
            </a:r>
            <a:r>
              <a:rPr lang="el-GR" sz="2800" dirty="0">
                <a:solidFill>
                  <a:schemeClr val="tx1"/>
                </a:solidFill>
              </a:rPr>
              <a:t>της </a:t>
            </a:r>
            <a:r>
              <a:rPr lang="el-GR" sz="2800" b="1" dirty="0">
                <a:solidFill>
                  <a:schemeClr val="tx1"/>
                </a:solidFill>
              </a:rPr>
              <a:t>μνημονικής κληρονομιάς μιας κοινότητας</a:t>
            </a:r>
            <a:r>
              <a:rPr lang="el-GR" sz="2800" dirty="0">
                <a:solidFill>
                  <a:schemeClr val="tx1"/>
                </a:solidFill>
              </a:rPr>
              <a:t>» (</a:t>
            </a:r>
            <a:r>
              <a:rPr lang="el-GR" sz="2800" dirty="0" err="1">
                <a:solidFill>
                  <a:schemeClr val="tx1"/>
                </a:solidFill>
              </a:rPr>
              <a:t>Pierre</a:t>
            </a:r>
            <a:r>
              <a:rPr lang="el-GR" sz="2800" dirty="0">
                <a:solidFill>
                  <a:schemeClr val="tx1"/>
                </a:solidFill>
              </a:rPr>
              <a:t> </a:t>
            </a:r>
            <a:r>
              <a:rPr lang="el-GR" sz="2800" dirty="0" err="1">
                <a:solidFill>
                  <a:schemeClr val="tx1"/>
                </a:solidFill>
              </a:rPr>
              <a:t>Nora</a:t>
            </a:r>
            <a:r>
              <a:rPr lang="el-GR" sz="2800" dirty="0">
                <a:solidFill>
                  <a:schemeClr val="tx1"/>
                </a:solidFill>
              </a:rPr>
              <a:t>, 1996:xvii).</a:t>
            </a:r>
          </a:p>
          <a:p>
            <a:pPr algn="just"/>
            <a:endParaRPr lang="el-GR" sz="2800" dirty="0">
              <a:solidFill>
                <a:schemeClr val="tx1"/>
              </a:solidFill>
            </a:endParaRPr>
          </a:p>
        </p:txBody>
      </p:sp>
      <p:cxnSp>
        <p:nvCxnSpPr>
          <p:cNvPr id="7" name="Ευθεία γραμμή σύνδεσης 6"/>
          <p:cNvCxnSpPr/>
          <p:nvPr/>
        </p:nvCxnSpPr>
        <p:spPr>
          <a:xfrm>
            <a:off x="0" y="6577607"/>
            <a:ext cx="9144000"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37239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0" y="-27383"/>
            <a:ext cx="9144000" cy="792087"/>
          </a:xfrm>
          <a:solidFill>
            <a:schemeClr val="tx2"/>
          </a:solidFill>
        </p:spPr>
        <p:txBody>
          <a:bodyPr>
            <a:normAutofit/>
          </a:bodyPr>
          <a:lstStyle/>
          <a:p>
            <a:r>
              <a:rPr lang="el-GR" dirty="0">
                <a:solidFill>
                  <a:schemeClr val="bg1"/>
                </a:solidFill>
              </a:rPr>
              <a:t>Τόπος μνήμης </a:t>
            </a:r>
          </a:p>
        </p:txBody>
      </p:sp>
      <p:sp>
        <p:nvSpPr>
          <p:cNvPr id="3" name="Υπότιτλος 2"/>
          <p:cNvSpPr>
            <a:spLocks noGrp="1"/>
          </p:cNvSpPr>
          <p:nvPr>
            <p:ph type="subTitle" idx="1"/>
          </p:nvPr>
        </p:nvSpPr>
        <p:spPr>
          <a:xfrm>
            <a:off x="179510" y="1124744"/>
            <a:ext cx="8640962" cy="5112568"/>
          </a:xfrm>
        </p:spPr>
        <p:txBody>
          <a:bodyPr>
            <a:noAutofit/>
          </a:bodyPr>
          <a:lstStyle/>
          <a:p>
            <a:pPr algn="just"/>
            <a:r>
              <a:rPr lang="el-GR" sz="2800" dirty="0">
                <a:solidFill>
                  <a:schemeClr val="tx1"/>
                </a:solidFill>
              </a:rPr>
              <a:t>O </a:t>
            </a:r>
            <a:r>
              <a:rPr lang="el-GR" sz="2800" dirty="0" err="1">
                <a:solidFill>
                  <a:schemeClr val="tx1"/>
                </a:solidFill>
              </a:rPr>
              <a:t>Nora</a:t>
            </a:r>
            <a:r>
              <a:rPr lang="el-GR" sz="2800" dirty="0">
                <a:solidFill>
                  <a:schemeClr val="tx1"/>
                </a:solidFill>
              </a:rPr>
              <a:t> επισημαίνει </a:t>
            </a:r>
          </a:p>
          <a:p>
            <a:pPr marL="457200" indent="-457200" algn="just">
              <a:buFont typeface="Arial" panose="020B0604020202020204" pitchFamily="34" charset="0"/>
              <a:buChar char="•"/>
            </a:pPr>
            <a:r>
              <a:rPr lang="el-GR" sz="2800" dirty="0">
                <a:solidFill>
                  <a:schemeClr val="tx1"/>
                </a:solidFill>
              </a:rPr>
              <a:t>τη </a:t>
            </a:r>
            <a:r>
              <a:rPr lang="el-GR" sz="2800" b="1" dirty="0">
                <a:solidFill>
                  <a:schemeClr val="tx1"/>
                </a:solidFill>
              </a:rPr>
              <a:t>σύνδεση της δημιουργίας </a:t>
            </a:r>
            <a:r>
              <a:rPr lang="el-GR" sz="2800" dirty="0">
                <a:solidFill>
                  <a:schemeClr val="tx1"/>
                </a:solidFill>
              </a:rPr>
              <a:t>τόπων μνήμης </a:t>
            </a:r>
          </a:p>
          <a:p>
            <a:pPr marL="457200" indent="-457200" algn="just">
              <a:buFont typeface="Arial" panose="020B0604020202020204" pitchFamily="34" charset="0"/>
              <a:buChar char="•"/>
            </a:pPr>
            <a:r>
              <a:rPr lang="el-GR" sz="2800" dirty="0">
                <a:solidFill>
                  <a:schemeClr val="tx1"/>
                </a:solidFill>
              </a:rPr>
              <a:t>με την </a:t>
            </a:r>
            <a:r>
              <a:rPr lang="el-GR" sz="2800" b="1" dirty="0">
                <a:solidFill>
                  <a:schemeClr val="tx1"/>
                </a:solidFill>
              </a:rPr>
              <a:t>απώλεια της βιωματικής σχέσης </a:t>
            </a:r>
            <a:r>
              <a:rPr lang="el-GR" sz="2800" dirty="0">
                <a:solidFill>
                  <a:schemeClr val="tx1"/>
                </a:solidFill>
              </a:rPr>
              <a:t>των ανθρώπων με τα γεγονότα, τα οποία επιχειρούν να </a:t>
            </a:r>
            <a:r>
              <a:rPr lang="el-GR" sz="2800" dirty="0" err="1">
                <a:solidFill>
                  <a:schemeClr val="tx1"/>
                </a:solidFill>
              </a:rPr>
              <a:t>μνημειοποιήσουν</a:t>
            </a:r>
            <a:r>
              <a:rPr lang="el-GR" sz="2800" dirty="0">
                <a:solidFill>
                  <a:schemeClr val="tx1"/>
                </a:solidFill>
              </a:rPr>
              <a:t>. </a:t>
            </a:r>
          </a:p>
          <a:p>
            <a:pPr algn="just"/>
            <a:r>
              <a:rPr lang="el-GR" sz="2800" dirty="0">
                <a:solidFill>
                  <a:schemeClr val="tx1"/>
                </a:solidFill>
              </a:rPr>
              <a:t>Οι άνθρωποι γίνονται ενσυνείδητα </a:t>
            </a:r>
            <a:r>
              <a:rPr lang="el-GR" sz="2800" b="1" dirty="0">
                <a:solidFill>
                  <a:schemeClr val="tx1"/>
                </a:solidFill>
              </a:rPr>
              <a:t>μνημονικοί</a:t>
            </a:r>
            <a:r>
              <a:rPr lang="el-GR" sz="2800" dirty="0">
                <a:solidFill>
                  <a:schemeClr val="tx1"/>
                </a:solidFill>
              </a:rPr>
              <a:t> όταν</a:t>
            </a:r>
          </a:p>
          <a:p>
            <a:pPr marL="457200" indent="-457200" algn="just">
              <a:buFont typeface="Arial" panose="020B0604020202020204" pitchFamily="34" charset="0"/>
              <a:buChar char="•"/>
            </a:pPr>
            <a:r>
              <a:rPr lang="el-GR" sz="2800" dirty="0">
                <a:solidFill>
                  <a:schemeClr val="tx1"/>
                </a:solidFill>
              </a:rPr>
              <a:t> </a:t>
            </a:r>
            <a:r>
              <a:rPr lang="el-GR" sz="2800" b="1" dirty="0">
                <a:solidFill>
                  <a:schemeClr val="tx1"/>
                </a:solidFill>
              </a:rPr>
              <a:t>ανησυχούν</a:t>
            </a:r>
            <a:r>
              <a:rPr lang="el-GR" sz="2800" dirty="0">
                <a:solidFill>
                  <a:schemeClr val="tx1"/>
                </a:solidFill>
              </a:rPr>
              <a:t> ότι κάποια σημαντικά θέματα, γεγονότα και πρόσωπα θα ξεχαστούν και </a:t>
            </a:r>
          </a:p>
          <a:p>
            <a:pPr marL="457200" indent="-457200" algn="just">
              <a:buFont typeface="Arial" panose="020B0604020202020204" pitchFamily="34" charset="0"/>
              <a:buChar char="•"/>
            </a:pPr>
            <a:r>
              <a:rPr lang="el-GR" sz="2800" b="1" dirty="0">
                <a:solidFill>
                  <a:schemeClr val="tx1"/>
                </a:solidFill>
              </a:rPr>
              <a:t>φροντίζουν</a:t>
            </a:r>
            <a:r>
              <a:rPr lang="el-GR" sz="2800" dirty="0">
                <a:solidFill>
                  <a:schemeClr val="tx1"/>
                </a:solidFill>
              </a:rPr>
              <a:t> να δημιουργήσουν τους ανάλογους μνημονικούς τόπους ώστε να αποφευχθεί η λήθη.</a:t>
            </a:r>
          </a:p>
        </p:txBody>
      </p:sp>
      <p:cxnSp>
        <p:nvCxnSpPr>
          <p:cNvPr id="7" name="Ευθεία γραμμή σύνδεσης 6"/>
          <p:cNvCxnSpPr/>
          <p:nvPr/>
        </p:nvCxnSpPr>
        <p:spPr>
          <a:xfrm>
            <a:off x="0" y="6577607"/>
            <a:ext cx="9144000"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37234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0" y="-27383"/>
            <a:ext cx="9144000" cy="792087"/>
          </a:xfrm>
          <a:solidFill>
            <a:schemeClr val="tx2"/>
          </a:solidFill>
        </p:spPr>
        <p:txBody>
          <a:bodyPr>
            <a:normAutofit/>
          </a:bodyPr>
          <a:lstStyle/>
          <a:p>
            <a:r>
              <a:rPr lang="el-GR" dirty="0">
                <a:solidFill>
                  <a:schemeClr val="bg1"/>
                </a:solidFill>
              </a:rPr>
              <a:t>Τόποι μνήμης </a:t>
            </a:r>
          </a:p>
        </p:txBody>
      </p:sp>
      <p:sp>
        <p:nvSpPr>
          <p:cNvPr id="3" name="Υπότιτλος 2"/>
          <p:cNvSpPr>
            <a:spLocks noGrp="1"/>
          </p:cNvSpPr>
          <p:nvPr>
            <p:ph type="subTitle" idx="1"/>
          </p:nvPr>
        </p:nvSpPr>
        <p:spPr>
          <a:xfrm>
            <a:off x="179510" y="1124743"/>
            <a:ext cx="8712970" cy="5452863"/>
          </a:xfrm>
        </p:spPr>
        <p:txBody>
          <a:bodyPr>
            <a:noAutofit/>
          </a:bodyPr>
          <a:lstStyle/>
          <a:p>
            <a:pPr algn="just"/>
            <a:r>
              <a:rPr lang="el-GR" sz="2800" dirty="0">
                <a:solidFill>
                  <a:schemeClr val="tx1"/>
                </a:solidFill>
              </a:rPr>
              <a:t>Οι τόποι μνήμης για τον </a:t>
            </a:r>
            <a:r>
              <a:rPr lang="el-GR" sz="2800" dirty="0" err="1">
                <a:solidFill>
                  <a:schemeClr val="tx1"/>
                </a:solidFill>
              </a:rPr>
              <a:t>Nora</a:t>
            </a:r>
            <a:r>
              <a:rPr lang="el-GR" sz="2800" dirty="0">
                <a:solidFill>
                  <a:schemeClr val="tx1"/>
                </a:solidFill>
              </a:rPr>
              <a:t> </a:t>
            </a:r>
          </a:p>
          <a:p>
            <a:pPr marL="342900" indent="-342900" algn="just">
              <a:buFont typeface="Arial" panose="020B0604020202020204" pitchFamily="34" charset="0"/>
              <a:buChar char="•"/>
            </a:pPr>
            <a:r>
              <a:rPr lang="el-GR" sz="2800" dirty="0">
                <a:solidFill>
                  <a:schemeClr val="tx1"/>
                </a:solidFill>
              </a:rPr>
              <a:t>δεν </a:t>
            </a:r>
            <a:r>
              <a:rPr lang="el-GR" sz="2800" b="1" dirty="0">
                <a:solidFill>
                  <a:schemeClr val="tx1"/>
                </a:solidFill>
              </a:rPr>
              <a:t>εξαντλούνται στα υλικά κατάλοιπα μιας περιόδου</a:t>
            </a:r>
            <a:r>
              <a:rPr lang="el-GR" sz="2800" dirty="0">
                <a:solidFill>
                  <a:schemeClr val="tx1"/>
                </a:solidFill>
              </a:rPr>
              <a:t>, </a:t>
            </a:r>
          </a:p>
          <a:p>
            <a:pPr marL="800100" lvl="1" indent="-342900" algn="just">
              <a:buFont typeface="Arial" panose="020B0604020202020204" pitchFamily="34" charset="0"/>
              <a:buChar char="•"/>
            </a:pPr>
            <a:r>
              <a:rPr lang="el-GR" sz="2400" dirty="0">
                <a:solidFill>
                  <a:schemeClr val="tx1"/>
                </a:solidFill>
              </a:rPr>
              <a:t>όπως είναι τα στρατόπεδα συγκέντρωσης ή οι τόποι μαρτυρίου.</a:t>
            </a:r>
          </a:p>
          <a:p>
            <a:pPr marL="342900" indent="-342900" algn="just">
              <a:buFont typeface="Arial" panose="020B0604020202020204" pitchFamily="34" charset="0"/>
              <a:buChar char="•"/>
            </a:pPr>
            <a:r>
              <a:rPr lang="el-GR" sz="2800" dirty="0">
                <a:solidFill>
                  <a:schemeClr val="tx1"/>
                </a:solidFill>
              </a:rPr>
              <a:t>αλλά </a:t>
            </a:r>
            <a:r>
              <a:rPr lang="el-GR" sz="2800" b="1" dirty="0">
                <a:solidFill>
                  <a:schemeClr val="tx1"/>
                </a:solidFill>
              </a:rPr>
              <a:t>συμπεριλαμβάνουν</a:t>
            </a:r>
            <a:r>
              <a:rPr lang="el-GR" sz="2800" dirty="0">
                <a:solidFill>
                  <a:schemeClr val="tx1"/>
                </a:solidFill>
              </a:rPr>
              <a:t> και </a:t>
            </a:r>
          </a:p>
          <a:p>
            <a:pPr marL="800100" lvl="1" indent="-342900" algn="just">
              <a:buFont typeface="Arial" panose="020B0604020202020204" pitchFamily="34" charset="0"/>
              <a:buChar char="•"/>
            </a:pPr>
            <a:r>
              <a:rPr lang="el-GR" sz="2400" dirty="0">
                <a:solidFill>
                  <a:schemeClr val="tx1"/>
                </a:solidFill>
              </a:rPr>
              <a:t>τα αρχεία, τις βιβλιοθήκες, τα λεξικά, </a:t>
            </a:r>
          </a:p>
          <a:p>
            <a:pPr marL="800100" lvl="1" indent="-342900" algn="just">
              <a:buFont typeface="Arial" panose="020B0604020202020204" pitchFamily="34" charset="0"/>
              <a:buChar char="•"/>
            </a:pPr>
            <a:r>
              <a:rPr lang="el-GR" sz="2400" dirty="0">
                <a:solidFill>
                  <a:schemeClr val="tx1"/>
                </a:solidFill>
              </a:rPr>
              <a:t>τα μουσεία, τους ανδριάντες, </a:t>
            </a:r>
          </a:p>
          <a:p>
            <a:pPr marL="800100" lvl="1" indent="-342900" algn="just">
              <a:buFont typeface="Arial" panose="020B0604020202020204" pitchFamily="34" charset="0"/>
              <a:buChar char="•"/>
            </a:pPr>
            <a:r>
              <a:rPr lang="el-GR" sz="2400" dirty="0">
                <a:solidFill>
                  <a:schemeClr val="tx1"/>
                </a:solidFill>
              </a:rPr>
              <a:t>τις </a:t>
            </a:r>
            <a:r>
              <a:rPr lang="el-GR" sz="2400" dirty="0" err="1">
                <a:solidFill>
                  <a:schemeClr val="tx1"/>
                </a:solidFill>
              </a:rPr>
              <a:t>αναμνηστήριες</a:t>
            </a:r>
            <a:r>
              <a:rPr lang="el-GR" sz="2400" dirty="0">
                <a:solidFill>
                  <a:schemeClr val="tx1"/>
                </a:solidFill>
              </a:rPr>
              <a:t> επετείους και τελετές, </a:t>
            </a:r>
          </a:p>
          <a:p>
            <a:pPr marL="800100" lvl="1" indent="-342900" algn="just">
              <a:buFont typeface="Arial" panose="020B0604020202020204" pitchFamily="34" charset="0"/>
              <a:buChar char="•"/>
            </a:pPr>
            <a:r>
              <a:rPr lang="el-GR" sz="2400" dirty="0">
                <a:solidFill>
                  <a:schemeClr val="tx1"/>
                </a:solidFill>
              </a:rPr>
              <a:t>τις δημόσιες συζητήσεις και </a:t>
            </a:r>
          </a:p>
          <a:p>
            <a:pPr marL="800100" lvl="1" indent="-342900" algn="just">
              <a:buFont typeface="Arial" panose="020B0604020202020204" pitchFamily="34" charset="0"/>
              <a:buChar char="•"/>
            </a:pPr>
            <a:r>
              <a:rPr lang="el-GR" sz="2400" dirty="0">
                <a:solidFill>
                  <a:schemeClr val="tx1"/>
                </a:solidFill>
              </a:rPr>
              <a:t>τις επετειακές δημοσιεύσεις (</a:t>
            </a:r>
            <a:r>
              <a:rPr lang="el-GR" sz="2400" dirty="0" err="1">
                <a:solidFill>
                  <a:schemeClr val="tx1"/>
                </a:solidFill>
              </a:rPr>
              <a:t>Δρουμπούκη</a:t>
            </a:r>
            <a:r>
              <a:rPr lang="el-GR" sz="2400" dirty="0">
                <a:solidFill>
                  <a:schemeClr val="tx1"/>
                </a:solidFill>
              </a:rPr>
              <a:t> 2014: 103· βλ. επίσης </a:t>
            </a:r>
            <a:r>
              <a:rPr lang="el-GR" sz="2400" dirty="0" err="1">
                <a:solidFill>
                  <a:schemeClr val="tx1"/>
                </a:solidFill>
              </a:rPr>
              <a:t>Papailias</a:t>
            </a:r>
            <a:r>
              <a:rPr lang="el-GR" sz="2400" dirty="0">
                <a:solidFill>
                  <a:schemeClr val="tx1"/>
                </a:solidFill>
              </a:rPr>
              <a:t> 2005) </a:t>
            </a:r>
          </a:p>
          <a:p>
            <a:pPr marL="800100" lvl="1" indent="-342900" algn="just">
              <a:buFont typeface="Arial" panose="020B0604020202020204" pitchFamily="34" charset="0"/>
              <a:buChar char="•"/>
            </a:pPr>
            <a:r>
              <a:rPr lang="el-GR" sz="2400" dirty="0">
                <a:solidFill>
                  <a:schemeClr val="tx1"/>
                </a:solidFill>
              </a:rPr>
              <a:t>καθώς και τους διαδικτυακούς τόπους μνήμης.</a:t>
            </a:r>
            <a:endParaRPr lang="en-US" sz="2400" dirty="0">
              <a:solidFill>
                <a:schemeClr val="tx1"/>
              </a:solidFill>
            </a:endParaRPr>
          </a:p>
        </p:txBody>
      </p:sp>
      <p:cxnSp>
        <p:nvCxnSpPr>
          <p:cNvPr id="7" name="Ευθεία γραμμή σύνδεσης 6"/>
          <p:cNvCxnSpPr/>
          <p:nvPr/>
        </p:nvCxnSpPr>
        <p:spPr>
          <a:xfrm>
            <a:off x="0" y="6577607"/>
            <a:ext cx="9144000"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1430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0" y="-27383"/>
            <a:ext cx="9144000" cy="1152126"/>
          </a:xfrm>
          <a:solidFill>
            <a:schemeClr val="tx2"/>
          </a:solidFill>
        </p:spPr>
        <p:txBody>
          <a:bodyPr>
            <a:noAutofit/>
          </a:bodyPr>
          <a:lstStyle/>
          <a:p>
            <a:r>
              <a:rPr lang="el-GR" sz="3200" dirty="0">
                <a:solidFill>
                  <a:schemeClr val="bg1"/>
                </a:solidFill>
              </a:rPr>
              <a:t>Για να χαρακτηρισθεί ένας χώρος ως τόπος μνήμης προϋποτίθεται:</a:t>
            </a:r>
          </a:p>
        </p:txBody>
      </p:sp>
      <p:sp>
        <p:nvSpPr>
          <p:cNvPr id="3" name="Υπότιτλος 2"/>
          <p:cNvSpPr>
            <a:spLocks noGrp="1"/>
          </p:cNvSpPr>
          <p:nvPr>
            <p:ph type="subTitle" idx="1"/>
          </p:nvPr>
        </p:nvSpPr>
        <p:spPr>
          <a:xfrm>
            <a:off x="179510" y="1700810"/>
            <a:ext cx="8856986" cy="5040554"/>
          </a:xfrm>
        </p:spPr>
        <p:txBody>
          <a:bodyPr>
            <a:noAutofit/>
          </a:bodyPr>
          <a:lstStyle/>
          <a:p>
            <a:pPr marL="457200" indent="-457200" algn="just">
              <a:buFont typeface="Arial" panose="020B0604020202020204" pitchFamily="34" charset="0"/>
              <a:buChar char="•"/>
            </a:pPr>
            <a:r>
              <a:rPr lang="el-GR" sz="2800" dirty="0">
                <a:solidFill>
                  <a:schemeClr val="tx1"/>
                </a:solidFill>
              </a:rPr>
              <a:t>η </a:t>
            </a:r>
            <a:r>
              <a:rPr lang="el-GR" sz="2800" b="1" dirty="0">
                <a:solidFill>
                  <a:schemeClr val="tx1"/>
                </a:solidFill>
              </a:rPr>
              <a:t>ενσυνείδητη και αναστοχαστική στάση </a:t>
            </a:r>
            <a:r>
              <a:rPr lang="el-GR" sz="2800" dirty="0">
                <a:solidFill>
                  <a:schemeClr val="tx1"/>
                </a:solidFill>
              </a:rPr>
              <a:t>των δημιουργών και των επισκεπτών του </a:t>
            </a:r>
          </a:p>
          <a:p>
            <a:pPr marL="457200" indent="-457200" algn="just">
              <a:buFont typeface="Arial" panose="020B0604020202020204" pitchFamily="34" charset="0"/>
              <a:buChar char="•"/>
            </a:pPr>
            <a:r>
              <a:rPr lang="el-GR" sz="2800" dirty="0">
                <a:solidFill>
                  <a:schemeClr val="tx1"/>
                </a:solidFill>
              </a:rPr>
              <a:t>απέναντι στο γεγονός ή στο </a:t>
            </a:r>
            <a:r>
              <a:rPr lang="el-GR" sz="2800" b="1" dirty="0">
                <a:solidFill>
                  <a:schemeClr val="tx1"/>
                </a:solidFill>
              </a:rPr>
              <a:t>θέμα που αναπαριστά</a:t>
            </a:r>
            <a:r>
              <a:rPr lang="el-GR" sz="2800" dirty="0">
                <a:solidFill>
                  <a:schemeClr val="tx1"/>
                </a:solidFill>
              </a:rPr>
              <a:t>,</a:t>
            </a:r>
          </a:p>
          <a:p>
            <a:pPr marL="457200" indent="-457200" algn="just">
              <a:buFont typeface="Arial" panose="020B0604020202020204" pitchFamily="34" charset="0"/>
              <a:buChar char="•"/>
            </a:pPr>
            <a:r>
              <a:rPr lang="el-GR" sz="2800" dirty="0">
                <a:solidFill>
                  <a:schemeClr val="tx1"/>
                </a:solidFill>
              </a:rPr>
              <a:t> η οποία </a:t>
            </a:r>
            <a:r>
              <a:rPr lang="el-GR" sz="2800" b="1" dirty="0">
                <a:solidFill>
                  <a:schemeClr val="tx1"/>
                </a:solidFill>
              </a:rPr>
              <a:t>οδηγεί</a:t>
            </a:r>
            <a:r>
              <a:rPr lang="el-GR" sz="2800" dirty="0">
                <a:solidFill>
                  <a:schemeClr val="tx1"/>
                </a:solidFill>
              </a:rPr>
              <a:t> στη βίωση μιας «</a:t>
            </a:r>
            <a:r>
              <a:rPr lang="el-GR" sz="2800" b="1" dirty="0">
                <a:solidFill>
                  <a:schemeClr val="tx1"/>
                </a:solidFill>
              </a:rPr>
              <a:t>δεύτερης ζωής των γεγονότων</a:t>
            </a:r>
            <a:r>
              <a:rPr lang="el-GR" sz="2800" dirty="0">
                <a:solidFill>
                  <a:schemeClr val="tx1"/>
                </a:solidFill>
              </a:rPr>
              <a:t>» (</a:t>
            </a:r>
            <a:r>
              <a:rPr lang="el-GR" sz="2800" dirty="0" err="1">
                <a:solidFill>
                  <a:schemeClr val="tx1"/>
                </a:solidFill>
              </a:rPr>
              <a:t>Δρουμπούκη</a:t>
            </a:r>
            <a:r>
              <a:rPr lang="el-GR" sz="2800" dirty="0">
                <a:solidFill>
                  <a:schemeClr val="tx1"/>
                </a:solidFill>
              </a:rPr>
              <a:t> 2014: 32). </a:t>
            </a:r>
          </a:p>
          <a:p>
            <a:pPr algn="just"/>
            <a:endParaRPr lang="el-GR" sz="2800" dirty="0">
              <a:solidFill>
                <a:schemeClr val="tx1"/>
              </a:solidFill>
            </a:endParaRPr>
          </a:p>
        </p:txBody>
      </p:sp>
      <p:cxnSp>
        <p:nvCxnSpPr>
          <p:cNvPr id="7" name="Ευθεία γραμμή σύνδεσης 6"/>
          <p:cNvCxnSpPr/>
          <p:nvPr/>
        </p:nvCxnSpPr>
        <p:spPr>
          <a:xfrm>
            <a:off x="0" y="6577607"/>
            <a:ext cx="9144000"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33626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0" y="-27383"/>
            <a:ext cx="9144000" cy="792087"/>
          </a:xfrm>
          <a:solidFill>
            <a:schemeClr val="tx2"/>
          </a:solidFill>
        </p:spPr>
        <p:txBody>
          <a:bodyPr>
            <a:noAutofit/>
          </a:bodyPr>
          <a:lstStyle/>
          <a:p>
            <a:r>
              <a:rPr lang="el-GR" sz="3200" dirty="0">
                <a:solidFill>
                  <a:schemeClr val="bg1"/>
                </a:solidFill>
              </a:rPr>
              <a:t>Ο τόπος μνήμης χαρακτηρίζεται:</a:t>
            </a:r>
          </a:p>
        </p:txBody>
      </p:sp>
      <p:sp>
        <p:nvSpPr>
          <p:cNvPr id="3" name="Υπότιτλος 2"/>
          <p:cNvSpPr>
            <a:spLocks noGrp="1"/>
          </p:cNvSpPr>
          <p:nvPr>
            <p:ph type="subTitle" idx="1"/>
          </p:nvPr>
        </p:nvSpPr>
        <p:spPr>
          <a:xfrm>
            <a:off x="179510" y="1124743"/>
            <a:ext cx="8856986" cy="5616621"/>
          </a:xfrm>
        </p:spPr>
        <p:txBody>
          <a:bodyPr>
            <a:noAutofit/>
          </a:bodyPr>
          <a:lstStyle/>
          <a:p>
            <a:pPr algn="just"/>
            <a:r>
              <a:rPr lang="el-GR" sz="2800" dirty="0">
                <a:solidFill>
                  <a:schemeClr val="tx1"/>
                </a:solidFill>
              </a:rPr>
              <a:t>Η μνήμη, άρα και ο τόπος μνήμης, χαρακτηρίζεται από το στοιχείο της </a:t>
            </a:r>
            <a:r>
              <a:rPr lang="el-GR" sz="2800" b="1" dirty="0">
                <a:solidFill>
                  <a:schemeClr val="tx1"/>
                </a:solidFill>
              </a:rPr>
              <a:t>υποκειμενικότητας</a:t>
            </a:r>
            <a:r>
              <a:rPr lang="el-GR" sz="2800" dirty="0">
                <a:solidFill>
                  <a:schemeClr val="tx1"/>
                </a:solidFill>
              </a:rPr>
              <a:t> όσον αφορά στις επιμέρους </a:t>
            </a:r>
            <a:r>
              <a:rPr lang="el-GR" sz="2800" dirty="0" err="1">
                <a:solidFill>
                  <a:schemeClr val="tx1"/>
                </a:solidFill>
              </a:rPr>
              <a:t>νοηματοδοτήσεις</a:t>
            </a:r>
            <a:r>
              <a:rPr lang="el-GR" sz="2800" dirty="0">
                <a:solidFill>
                  <a:schemeClr val="tx1"/>
                </a:solidFill>
              </a:rPr>
              <a:t> και συνδηλώσεις του για τα άτομα που τον επισκέπτονται.</a:t>
            </a:r>
          </a:p>
          <a:p>
            <a:pPr algn="just"/>
            <a:endParaRPr lang="el-GR" sz="2000" dirty="0">
              <a:solidFill>
                <a:schemeClr val="tx1"/>
              </a:solidFill>
            </a:endParaRPr>
          </a:p>
          <a:p>
            <a:pPr algn="just"/>
            <a:r>
              <a:rPr lang="el-GR" sz="2000" i="1" dirty="0">
                <a:solidFill>
                  <a:schemeClr val="tx1"/>
                </a:solidFill>
              </a:rPr>
              <a:t>«Κάθε φαινόμενο που γίνεται αντιληπτό … συνδυάζεται ήδη στη στιγμή της ανάδυσης και εμφάνισής του με μια πληθώρα από αποθηκευμένα βιώματα, εμπειρίες, συνειρμούς, ανάλογα αισθήματα κ.λπ., ώστε η σημασία που παίρνει ενέχει ήδη στοιχεία της δικής μας εμπειρίας και συνείδησης. </a:t>
            </a:r>
          </a:p>
          <a:p>
            <a:pPr algn="just"/>
            <a:r>
              <a:rPr lang="el-GR" sz="2000" i="1" dirty="0">
                <a:solidFill>
                  <a:schemeClr val="tx1"/>
                </a:solidFill>
              </a:rPr>
              <a:t>Η δικτύωση της μνήμης είναι τέτοια, που την κάθε νέα αντίληψη φαινομένου την εντάσσει αυτόματα στο σύνολό της· και αυτή δεν είναι μόνο μια προσωπική διαδικασία αλλά μέσω της επικοινωνίας γίνεται κοινωνική και με το πέρας του χρόνου πολιτισμική» </a:t>
            </a:r>
            <a:r>
              <a:rPr lang="el-GR" sz="2000" dirty="0">
                <a:solidFill>
                  <a:schemeClr val="tx1"/>
                </a:solidFill>
              </a:rPr>
              <a:t>(</a:t>
            </a:r>
            <a:r>
              <a:rPr lang="el-GR" sz="2000" dirty="0" err="1">
                <a:solidFill>
                  <a:schemeClr val="tx1"/>
                </a:solidFill>
              </a:rPr>
              <a:t>Πούχνερ</a:t>
            </a:r>
            <a:r>
              <a:rPr lang="el-GR" sz="2000" dirty="0">
                <a:solidFill>
                  <a:schemeClr val="tx1"/>
                </a:solidFill>
              </a:rPr>
              <a:t> 2014: 228).</a:t>
            </a:r>
            <a:endParaRPr lang="en-US" sz="2000" dirty="0">
              <a:solidFill>
                <a:schemeClr val="tx1"/>
              </a:solidFill>
            </a:endParaRPr>
          </a:p>
        </p:txBody>
      </p:sp>
      <p:cxnSp>
        <p:nvCxnSpPr>
          <p:cNvPr id="7" name="Ευθεία γραμμή σύνδεσης 6"/>
          <p:cNvCxnSpPr/>
          <p:nvPr/>
        </p:nvCxnSpPr>
        <p:spPr>
          <a:xfrm>
            <a:off x="0" y="6577607"/>
            <a:ext cx="9144000"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98992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0" y="-27383"/>
            <a:ext cx="9144000" cy="792087"/>
          </a:xfrm>
          <a:solidFill>
            <a:schemeClr val="tx2"/>
          </a:solidFill>
        </p:spPr>
        <p:txBody>
          <a:bodyPr>
            <a:noAutofit/>
          </a:bodyPr>
          <a:lstStyle/>
          <a:p>
            <a:r>
              <a:rPr lang="el-GR" sz="3200" dirty="0">
                <a:solidFill>
                  <a:schemeClr val="bg1"/>
                </a:solidFill>
              </a:rPr>
              <a:t>Δραστηριότητα</a:t>
            </a:r>
          </a:p>
        </p:txBody>
      </p:sp>
      <p:sp>
        <p:nvSpPr>
          <p:cNvPr id="3" name="Υπότιτλος 2"/>
          <p:cNvSpPr>
            <a:spLocks noGrp="1"/>
          </p:cNvSpPr>
          <p:nvPr>
            <p:ph type="subTitle" idx="1"/>
          </p:nvPr>
        </p:nvSpPr>
        <p:spPr>
          <a:xfrm>
            <a:off x="179510" y="1124743"/>
            <a:ext cx="8856986" cy="5616621"/>
          </a:xfrm>
        </p:spPr>
        <p:txBody>
          <a:bodyPr>
            <a:noAutofit/>
          </a:bodyPr>
          <a:lstStyle/>
          <a:p>
            <a:pPr algn="just"/>
            <a:endParaRPr lang="el-GR" sz="2000" dirty="0">
              <a:solidFill>
                <a:schemeClr val="tx1"/>
              </a:solidFill>
            </a:endParaRPr>
          </a:p>
          <a:p>
            <a:pPr algn="just"/>
            <a:r>
              <a:rPr lang="el-GR" sz="2000" i="1" dirty="0">
                <a:solidFill>
                  <a:schemeClr val="tx1"/>
                </a:solidFill>
              </a:rPr>
              <a:t>«Κάθε φαινόμενο που γίνεται αντιληπτό … συνδυάζεται ήδη στη στιγμή της ανάδυσης και εμφάνισής του με μια πληθώρα από αποθηκευμένα βιώματα, εμπειρίες, συνειρμούς, ανάλογα αισθήματα κ.λπ., ώστε η σημασία που παίρνει ενέχει ήδη στοιχεία της δικής μας εμπειρίας και συνείδησης. </a:t>
            </a:r>
          </a:p>
          <a:p>
            <a:pPr algn="just"/>
            <a:r>
              <a:rPr lang="el-GR" sz="2000" i="1" dirty="0">
                <a:solidFill>
                  <a:schemeClr val="tx1"/>
                </a:solidFill>
              </a:rPr>
              <a:t>Η δικτύωση της μνήμης είναι τέτοια, που την κάθε νέα αντίληψη φαινομένου την εντάσσει αυτόματα στο σύνολό της· και αυτή δεν είναι μόνο μια προσωπική διαδικασία αλλά μέσω της επικοινωνίας γίνεται κοινωνική και με το πέρας του χρόνου πολιτισμική» </a:t>
            </a:r>
            <a:r>
              <a:rPr lang="el-GR" sz="2000" dirty="0">
                <a:solidFill>
                  <a:schemeClr val="tx1"/>
                </a:solidFill>
              </a:rPr>
              <a:t>(</a:t>
            </a:r>
            <a:r>
              <a:rPr lang="el-GR" sz="2000" dirty="0" err="1">
                <a:solidFill>
                  <a:schemeClr val="tx1"/>
                </a:solidFill>
              </a:rPr>
              <a:t>Πούχνερ</a:t>
            </a:r>
            <a:r>
              <a:rPr lang="el-GR" sz="2000" dirty="0">
                <a:solidFill>
                  <a:schemeClr val="tx1"/>
                </a:solidFill>
              </a:rPr>
              <a:t> 2014: 228).</a:t>
            </a:r>
            <a:endParaRPr lang="en-US" sz="2000" dirty="0">
              <a:solidFill>
                <a:schemeClr val="tx1"/>
              </a:solidFill>
            </a:endParaRPr>
          </a:p>
        </p:txBody>
      </p:sp>
      <p:cxnSp>
        <p:nvCxnSpPr>
          <p:cNvPr id="7" name="Ευθεία γραμμή σύνδεσης 6"/>
          <p:cNvCxnSpPr/>
          <p:nvPr/>
        </p:nvCxnSpPr>
        <p:spPr>
          <a:xfrm>
            <a:off x="0" y="6577607"/>
            <a:ext cx="9144000"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2726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0" y="-27383"/>
            <a:ext cx="9144000" cy="792087"/>
          </a:xfrm>
          <a:solidFill>
            <a:schemeClr val="tx2"/>
          </a:solidFill>
        </p:spPr>
        <p:txBody>
          <a:bodyPr>
            <a:normAutofit/>
          </a:bodyPr>
          <a:lstStyle/>
          <a:p>
            <a:r>
              <a:rPr lang="el-GR" sz="3600" dirty="0">
                <a:solidFill>
                  <a:schemeClr val="bg1"/>
                </a:solidFill>
              </a:rPr>
              <a:t>Η </a:t>
            </a:r>
            <a:r>
              <a:rPr lang="el-GR" sz="3600" dirty="0" err="1">
                <a:solidFill>
                  <a:schemeClr val="bg1"/>
                </a:solidFill>
              </a:rPr>
              <a:t>επανανοηματοδότηση</a:t>
            </a:r>
            <a:r>
              <a:rPr lang="el-GR" sz="3600" dirty="0">
                <a:solidFill>
                  <a:schemeClr val="bg1"/>
                </a:solidFill>
              </a:rPr>
              <a:t> του τόπου μνήμης</a:t>
            </a:r>
          </a:p>
        </p:txBody>
      </p:sp>
      <p:sp>
        <p:nvSpPr>
          <p:cNvPr id="3" name="Υπότιτλος 2"/>
          <p:cNvSpPr>
            <a:spLocks noGrp="1"/>
          </p:cNvSpPr>
          <p:nvPr>
            <p:ph type="subTitle" idx="1"/>
          </p:nvPr>
        </p:nvSpPr>
        <p:spPr>
          <a:xfrm>
            <a:off x="179510" y="1124743"/>
            <a:ext cx="8856986" cy="5616621"/>
          </a:xfrm>
        </p:spPr>
        <p:txBody>
          <a:bodyPr>
            <a:noAutofit/>
          </a:bodyPr>
          <a:lstStyle/>
          <a:p>
            <a:pPr algn="just"/>
            <a:r>
              <a:rPr lang="el-GR" sz="2800" b="1" dirty="0">
                <a:solidFill>
                  <a:schemeClr val="tx1"/>
                </a:solidFill>
              </a:rPr>
              <a:t>συνδέεται και με δομικούς παράγοντες</a:t>
            </a:r>
            <a:r>
              <a:rPr lang="el-GR" sz="2800" dirty="0">
                <a:solidFill>
                  <a:schemeClr val="tx1"/>
                </a:solidFill>
              </a:rPr>
              <a:t>, </a:t>
            </a:r>
          </a:p>
          <a:p>
            <a:pPr marL="457200" indent="-457200" algn="just">
              <a:buFont typeface="Arial" panose="020B0604020202020204" pitchFamily="34" charset="0"/>
              <a:buChar char="•"/>
            </a:pPr>
            <a:r>
              <a:rPr lang="el-GR" sz="2800" dirty="0">
                <a:solidFill>
                  <a:schemeClr val="tx1"/>
                </a:solidFill>
              </a:rPr>
              <a:t>όπως είναι τα εκάστοτε </a:t>
            </a:r>
            <a:r>
              <a:rPr lang="el-GR" sz="2800" b="1" dirty="0">
                <a:solidFill>
                  <a:schemeClr val="tx1"/>
                </a:solidFill>
              </a:rPr>
              <a:t>ιστορικά </a:t>
            </a:r>
            <a:r>
              <a:rPr lang="el-GR" sz="2800" b="1" dirty="0" err="1">
                <a:solidFill>
                  <a:schemeClr val="tx1"/>
                </a:solidFill>
              </a:rPr>
              <a:t>συμφραζόμενα</a:t>
            </a:r>
            <a:r>
              <a:rPr lang="el-GR" sz="2800" b="1" dirty="0">
                <a:solidFill>
                  <a:schemeClr val="tx1"/>
                </a:solidFill>
              </a:rPr>
              <a:t> </a:t>
            </a:r>
            <a:r>
              <a:rPr lang="el-GR" sz="2800" dirty="0">
                <a:solidFill>
                  <a:schemeClr val="tx1"/>
                </a:solidFill>
              </a:rPr>
              <a:t>εντός των οποίων εκδηλώνονται οι αντιλήψεις και οι ερμηνείες των επισκεπτών του.</a:t>
            </a:r>
          </a:p>
          <a:p>
            <a:pPr algn="just"/>
            <a:endParaRPr lang="el-GR" sz="2800" dirty="0">
              <a:solidFill>
                <a:schemeClr val="tx1"/>
              </a:solidFill>
            </a:endParaRPr>
          </a:p>
          <a:p>
            <a:pPr algn="just"/>
            <a:r>
              <a:rPr lang="el-GR" sz="2800" dirty="0">
                <a:solidFill>
                  <a:schemeClr val="tx1"/>
                </a:solidFill>
              </a:rPr>
              <a:t>Η έννοια των «</a:t>
            </a:r>
            <a:r>
              <a:rPr lang="el-GR" sz="2800" b="1" dirty="0">
                <a:solidFill>
                  <a:schemeClr val="tx1"/>
                </a:solidFill>
              </a:rPr>
              <a:t>τοπίων μνήμης</a:t>
            </a:r>
            <a:r>
              <a:rPr lang="el-GR" sz="2800" dirty="0">
                <a:solidFill>
                  <a:schemeClr val="tx1"/>
                </a:solidFill>
              </a:rPr>
              <a:t>» ή «μνημονικών τοπίων» (</a:t>
            </a:r>
            <a:r>
              <a:rPr lang="el-GR" sz="2800" dirty="0" err="1">
                <a:solidFill>
                  <a:schemeClr val="tx1"/>
                </a:solidFill>
              </a:rPr>
              <a:t>memoryscapes</a:t>
            </a:r>
            <a:r>
              <a:rPr lang="el-GR" sz="2800" dirty="0">
                <a:solidFill>
                  <a:schemeClr val="tx1"/>
                </a:solidFill>
              </a:rPr>
              <a:t>) αναφέρεται </a:t>
            </a:r>
          </a:p>
          <a:p>
            <a:pPr marL="457200" indent="-457200" algn="just">
              <a:buFont typeface="Arial" panose="020B0604020202020204" pitchFamily="34" charset="0"/>
              <a:buChar char="•"/>
            </a:pPr>
            <a:r>
              <a:rPr lang="el-GR" sz="2800" dirty="0">
                <a:solidFill>
                  <a:schemeClr val="tx1"/>
                </a:solidFill>
              </a:rPr>
              <a:t>στις </a:t>
            </a:r>
            <a:r>
              <a:rPr lang="el-GR" sz="2800" b="1" dirty="0">
                <a:solidFill>
                  <a:schemeClr val="tx1"/>
                </a:solidFill>
              </a:rPr>
              <a:t>αναπαραστάσεις</a:t>
            </a:r>
            <a:r>
              <a:rPr lang="el-GR" sz="2800" dirty="0">
                <a:solidFill>
                  <a:schemeClr val="tx1"/>
                </a:solidFill>
              </a:rPr>
              <a:t> των τόπων μνήμης για τα υποκείμενα, </a:t>
            </a:r>
          </a:p>
          <a:p>
            <a:pPr marL="457200" indent="-457200" algn="just">
              <a:buFont typeface="Arial" panose="020B0604020202020204" pitchFamily="34" charset="0"/>
              <a:buChar char="•"/>
            </a:pPr>
            <a:r>
              <a:rPr lang="el-GR" sz="2800" dirty="0">
                <a:solidFill>
                  <a:schemeClr val="tx1"/>
                </a:solidFill>
              </a:rPr>
              <a:t>ανάλογα με τις </a:t>
            </a:r>
            <a:r>
              <a:rPr lang="el-GR" sz="2800" b="1" dirty="0" err="1">
                <a:solidFill>
                  <a:schemeClr val="tx1"/>
                </a:solidFill>
              </a:rPr>
              <a:t>κοινωνικο</a:t>
            </a:r>
            <a:r>
              <a:rPr lang="el-GR" sz="2800" b="1" dirty="0">
                <a:solidFill>
                  <a:schemeClr val="tx1"/>
                </a:solidFill>
              </a:rPr>
              <a:t>-ιστορικές τους συνθήκες</a:t>
            </a:r>
            <a:r>
              <a:rPr lang="el-GR" sz="2800" dirty="0">
                <a:solidFill>
                  <a:schemeClr val="tx1"/>
                </a:solidFill>
              </a:rPr>
              <a:t>. </a:t>
            </a:r>
            <a:endParaRPr lang="en-US" sz="2800" dirty="0">
              <a:solidFill>
                <a:schemeClr val="tx1"/>
              </a:solidFill>
            </a:endParaRPr>
          </a:p>
        </p:txBody>
      </p:sp>
      <p:cxnSp>
        <p:nvCxnSpPr>
          <p:cNvPr id="7" name="Ευθεία γραμμή σύνδεσης 6"/>
          <p:cNvCxnSpPr/>
          <p:nvPr/>
        </p:nvCxnSpPr>
        <p:spPr>
          <a:xfrm>
            <a:off x="0" y="6577607"/>
            <a:ext cx="9144000"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36077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0" y="-27383"/>
            <a:ext cx="9144000" cy="792087"/>
          </a:xfrm>
          <a:solidFill>
            <a:schemeClr val="tx2"/>
          </a:solidFill>
        </p:spPr>
        <p:txBody>
          <a:bodyPr>
            <a:normAutofit/>
          </a:bodyPr>
          <a:lstStyle/>
          <a:p>
            <a:r>
              <a:rPr lang="el-GR" dirty="0">
                <a:solidFill>
                  <a:schemeClr val="bg1"/>
                </a:solidFill>
              </a:rPr>
              <a:t>Θέματα </a:t>
            </a:r>
          </a:p>
        </p:txBody>
      </p:sp>
      <p:sp>
        <p:nvSpPr>
          <p:cNvPr id="3" name="Υπότιτλος 2"/>
          <p:cNvSpPr>
            <a:spLocks noGrp="1"/>
          </p:cNvSpPr>
          <p:nvPr>
            <p:ph type="subTitle" idx="1"/>
          </p:nvPr>
        </p:nvSpPr>
        <p:spPr>
          <a:xfrm>
            <a:off x="179510" y="1124744"/>
            <a:ext cx="7992889" cy="5112568"/>
          </a:xfrm>
        </p:spPr>
        <p:txBody>
          <a:bodyPr>
            <a:noAutofit/>
          </a:bodyPr>
          <a:lstStyle/>
          <a:p>
            <a:pPr marL="457200" indent="-457200" algn="just">
              <a:buFont typeface="Arial" panose="020B0604020202020204" pitchFamily="34" charset="0"/>
              <a:buChar char="•"/>
            </a:pPr>
            <a:r>
              <a:rPr lang="el-GR" sz="2800" dirty="0">
                <a:solidFill>
                  <a:schemeClr val="tx1"/>
                </a:solidFill>
              </a:rPr>
              <a:t>Η </a:t>
            </a:r>
            <a:r>
              <a:rPr lang="el-GR" sz="2800" b="1" dirty="0">
                <a:solidFill>
                  <a:schemeClr val="tx1"/>
                </a:solidFill>
              </a:rPr>
              <a:t>μνήμη</a:t>
            </a:r>
            <a:r>
              <a:rPr lang="el-GR" sz="2800" dirty="0">
                <a:solidFill>
                  <a:schemeClr val="tx1"/>
                </a:solidFill>
              </a:rPr>
              <a:t> και  οι τρόποι </a:t>
            </a:r>
          </a:p>
          <a:p>
            <a:pPr marL="457200" indent="-457200" algn="just">
              <a:buFont typeface="Arial" panose="020B0604020202020204" pitchFamily="34" charset="0"/>
              <a:buChar char="•"/>
            </a:pPr>
            <a:r>
              <a:rPr lang="el-GR" sz="2800" dirty="0">
                <a:solidFill>
                  <a:schemeClr val="tx1"/>
                </a:solidFill>
              </a:rPr>
              <a:t>συγκρότησης, </a:t>
            </a:r>
          </a:p>
          <a:p>
            <a:pPr marL="457200" indent="-457200" algn="just">
              <a:buFont typeface="Arial" panose="020B0604020202020204" pitchFamily="34" charset="0"/>
              <a:buChar char="•"/>
            </a:pPr>
            <a:r>
              <a:rPr lang="el-GR" sz="2800" dirty="0">
                <a:solidFill>
                  <a:schemeClr val="tx1"/>
                </a:solidFill>
              </a:rPr>
              <a:t>διαχείρισης και </a:t>
            </a:r>
          </a:p>
          <a:p>
            <a:pPr marL="457200" indent="-457200" algn="just">
              <a:buFont typeface="Arial" panose="020B0604020202020204" pitchFamily="34" charset="0"/>
              <a:buChar char="•"/>
            </a:pPr>
            <a:r>
              <a:rPr lang="el-GR" sz="2800" dirty="0">
                <a:solidFill>
                  <a:schemeClr val="tx1"/>
                </a:solidFill>
              </a:rPr>
              <a:t>μεταβίβασής της μέσα από τους μνημονικούς τόπους.</a:t>
            </a:r>
          </a:p>
        </p:txBody>
      </p:sp>
      <p:cxnSp>
        <p:nvCxnSpPr>
          <p:cNvPr id="7" name="Ευθεία γραμμή σύνδεσης 6"/>
          <p:cNvCxnSpPr/>
          <p:nvPr/>
        </p:nvCxnSpPr>
        <p:spPr>
          <a:xfrm>
            <a:off x="0" y="6577607"/>
            <a:ext cx="9144000"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3482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0" y="-27383"/>
            <a:ext cx="9144000" cy="792087"/>
          </a:xfrm>
          <a:solidFill>
            <a:schemeClr val="tx2"/>
          </a:solidFill>
        </p:spPr>
        <p:txBody>
          <a:bodyPr>
            <a:normAutofit/>
          </a:bodyPr>
          <a:lstStyle/>
          <a:p>
            <a:r>
              <a:rPr lang="el-GR" sz="3600" dirty="0">
                <a:solidFill>
                  <a:schemeClr val="bg1"/>
                </a:solidFill>
              </a:rPr>
              <a:t>Δραστηριότητα</a:t>
            </a:r>
          </a:p>
        </p:txBody>
      </p:sp>
      <p:sp>
        <p:nvSpPr>
          <p:cNvPr id="3" name="Υπότιτλος 2"/>
          <p:cNvSpPr>
            <a:spLocks noGrp="1"/>
          </p:cNvSpPr>
          <p:nvPr>
            <p:ph type="subTitle" idx="1"/>
          </p:nvPr>
        </p:nvSpPr>
        <p:spPr>
          <a:xfrm>
            <a:off x="179510" y="1124743"/>
            <a:ext cx="8856986" cy="5616621"/>
          </a:xfrm>
        </p:spPr>
        <p:txBody>
          <a:bodyPr>
            <a:noAutofit/>
          </a:bodyPr>
          <a:lstStyle/>
          <a:p>
            <a:pPr algn="just"/>
            <a:r>
              <a:rPr lang="el-GR" sz="3600" dirty="0">
                <a:solidFill>
                  <a:schemeClr val="tx1"/>
                </a:solidFill>
              </a:rPr>
              <a:t>Καταγράψτε  τόπους μνήμης» σημαντικούς για την ατομική ή τη συλλογική σας ταυτότητα.</a:t>
            </a:r>
          </a:p>
          <a:p>
            <a:pPr algn="just"/>
            <a:endParaRPr lang="el-GR" sz="2400" dirty="0">
              <a:solidFill>
                <a:schemeClr val="tx1"/>
              </a:solidFill>
            </a:endParaRPr>
          </a:p>
          <a:p>
            <a:pPr algn="just"/>
            <a:endParaRPr lang="en-US" sz="2400" dirty="0">
              <a:solidFill>
                <a:schemeClr val="tx1"/>
              </a:solidFill>
            </a:endParaRPr>
          </a:p>
        </p:txBody>
      </p:sp>
      <p:cxnSp>
        <p:nvCxnSpPr>
          <p:cNvPr id="7" name="Ευθεία γραμμή σύνδεσης 6"/>
          <p:cNvCxnSpPr/>
          <p:nvPr/>
        </p:nvCxnSpPr>
        <p:spPr>
          <a:xfrm>
            <a:off x="0" y="6577607"/>
            <a:ext cx="9144000"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83510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4704"/>
            <a:ext cx="9144000" cy="5312145"/>
          </a:xfrm>
          <a:prstGeom prst="rect">
            <a:avLst/>
          </a:prstGeom>
        </p:spPr>
      </p:pic>
      <p:sp>
        <p:nvSpPr>
          <p:cNvPr id="4" name="Rectangle 3"/>
          <p:cNvSpPr/>
          <p:nvPr/>
        </p:nvSpPr>
        <p:spPr>
          <a:xfrm>
            <a:off x="-5704" y="6076849"/>
            <a:ext cx="8767482" cy="646331"/>
          </a:xfrm>
          <a:prstGeom prst="rect">
            <a:avLst/>
          </a:prstGeom>
        </p:spPr>
        <p:txBody>
          <a:bodyPr wrap="square">
            <a:spAutoFit/>
          </a:bodyPr>
          <a:lstStyle/>
          <a:p>
            <a:pPr algn="ctr">
              <a:buNone/>
            </a:pPr>
            <a:r>
              <a:rPr lang="en-AU" sz="3600" b="1" dirty="0">
                <a:hlinkClick r:id="rId3"/>
              </a:rPr>
              <a:t>earvanitis@upatras.gr</a:t>
            </a:r>
            <a:endParaRPr lang="en-AU" sz="3600" b="1" dirty="0"/>
          </a:p>
        </p:txBody>
      </p:sp>
      <p:sp>
        <p:nvSpPr>
          <p:cNvPr id="5" name="Τίτλος 1"/>
          <p:cNvSpPr txBox="1">
            <a:spLocks/>
          </p:cNvSpPr>
          <p:nvPr/>
        </p:nvSpPr>
        <p:spPr>
          <a:xfrm>
            <a:off x="0" y="-27383"/>
            <a:ext cx="9144000" cy="792087"/>
          </a:xfrm>
          <a:prstGeom prst="rect">
            <a:avLst/>
          </a:prstGeom>
          <a:solidFill>
            <a:schemeClr val="tx2"/>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chemeClr val="bg1"/>
                </a:solidFill>
              </a:rPr>
              <a:t> </a:t>
            </a:r>
            <a:endParaRPr lang="el-GR" dirty="0">
              <a:solidFill>
                <a:schemeClr val="bg1"/>
              </a:solidFill>
            </a:endParaRPr>
          </a:p>
        </p:txBody>
      </p:sp>
    </p:spTree>
    <p:extLst>
      <p:ext uri="{BB962C8B-B14F-4D97-AF65-F5344CB8AC3E}">
        <p14:creationId xmlns:p14="http://schemas.microsoft.com/office/powerpoint/2010/main" val="4218196390"/>
      </p:ext>
    </p:extLst>
  </p:cSld>
  <p:clrMapOvr>
    <a:masterClrMapping/>
  </p:clrMapOvr>
  <mc:AlternateContent xmlns:mc="http://schemas.openxmlformats.org/markup-compatibility/2006" xmlns:p14="http://schemas.microsoft.com/office/powerpoint/2010/main">
    <mc:Choice Requires="p14">
      <p:transition spd="slow" p14:dur="800" advClick="0" advTm="20000">
        <p:circle/>
      </p:transition>
    </mc:Choice>
    <mc:Fallback xmlns="">
      <p:transition spd="slow" advClick="0" advTm="20000">
        <p:circl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idx="4294967295"/>
          </p:nvPr>
        </p:nvSpPr>
        <p:spPr>
          <a:xfrm>
            <a:off x="0" y="0"/>
            <a:ext cx="9144000" cy="1066800"/>
          </a:xfrm>
          <a:solidFill>
            <a:schemeClr val="tx2"/>
          </a:solidFill>
        </p:spPr>
        <p:txBody>
          <a:bodyPr>
            <a:normAutofit/>
          </a:bodyPr>
          <a:lstStyle/>
          <a:p>
            <a:r>
              <a:rPr lang="el-GR" dirty="0">
                <a:solidFill>
                  <a:schemeClr val="bg1"/>
                </a:solidFill>
              </a:rPr>
              <a:t>Συνέδριο</a:t>
            </a:r>
            <a:r>
              <a:rPr lang="en-US" dirty="0">
                <a:solidFill>
                  <a:schemeClr val="bg1"/>
                </a:solidFill>
              </a:rPr>
              <a:t> </a:t>
            </a:r>
            <a:endParaRPr lang="el-GR" sz="2000" dirty="0">
              <a:solidFill>
                <a:schemeClr val="bg1"/>
              </a:solidFill>
              <a:latin typeface="Arial" panose="020B0604020202020204" pitchFamily="34" charset="0"/>
              <a:cs typeface="Arial" panose="020B0604020202020204" pitchFamily="34" charset="0"/>
            </a:endParaRPr>
          </a:p>
        </p:txBody>
      </p:sp>
      <p:cxnSp>
        <p:nvCxnSpPr>
          <p:cNvPr id="7" name="Ευθεία γραμμή σύνδεσης 6"/>
          <p:cNvCxnSpPr/>
          <p:nvPr/>
        </p:nvCxnSpPr>
        <p:spPr>
          <a:xfrm>
            <a:off x="-35511" y="6525344"/>
            <a:ext cx="9144000"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179512" y="6488668"/>
            <a:ext cx="4824536" cy="369332"/>
          </a:xfrm>
          <a:prstGeom prst="rect">
            <a:avLst/>
          </a:prstGeom>
        </p:spPr>
        <p:txBody>
          <a:bodyPr wrap="square">
            <a:spAutoFit/>
          </a:bodyPr>
          <a:lstStyle/>
          <a:p>
            <a:r>
              <a:rPr lang="en-US" dirty="0">
                <a:hlinkClick r:id="rId2"/>
              </a:rPr>
              <a:t>http://ondiversity.com/2019-conference</a:t>
            </a:r>
            <a:r>
              <a:rPr lang="en-US" dirty="0"/>
              <a:t> </a:t>
            </a:r>
          </a:p>
        </p:txBody>
      </p:sp>
      <p:pic>
        <p:nvPicPr>
          <p:cNvPr id="5" name="Picture 4"/>
          <p:cNvPicPr>
            <a:picLocks noChangeAspect="1"/>
          </p:cNvPicPr>
          <p:nvPr/>
        </p:nvPicPr>
        <p:blipFill rotWithShape="1">
          <a:blip r:embed="rId3"/>
          <a:srcRect t="12204" r="5781" b="12759"/>
          <a:stretch/>
        </p:blipFill>
        <p:spPr>
          <a:xfrm>
            <a:off x="-9724" y="1124744"/>
            <a:ext cx="8974212" cy="5369794"/>
          </a:xfrm>
          <a:prstGeom prst="rect">
            <a:avLst/>
          </a:prstGeom>
        </p:spPr>
      </p:pic>
    </p:spTree>
    <p:extLst>
      <p:ext uri="{BB962C8B-B14F-4D97-AF65-F5344CB8AC3E}">
        <p14:creationId xmlns:p14="http://schemas.microsoft.com/office/powerpoint/2010/main" val="1820962960"/>
      </p:ext>
    </p:extLst>
  </p:cSld>
  <p:clrMapOvr>
    <a:masterClrMapping/>
  </p:clrMapOvr>
  <mc:AlternateContent xmlns:mc="http://schemas.openxmlformats.org/markup-compatibility/2006" xmlns:p14="http://schemas.microsoft.com/office/powerpoint/2010/main">
    <mc:Choice Requires="p14">
      <p:transition spd="slow" p14:dur="800" advClick="0" advTm="20000">
        <p:circle/>
      </p:transition>
    </mc:Choice>
    <mc:Fallback xmlns="">
      <p:transition spd="slow" advClick="0" advTm="20000">
        <p:circl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0" y="-27383"/>
            <a:ext cx="9144000" cy="792087"/>
          </a:xfrm>
          <a:solidFill>
            <a:schemeClr val="tx2"/>
          </a:solidFill>
        </p:spPr>
        <p:txBody>
          <a:bodyPr>
            <a:normAutofit/>
          </a:bodyPr>
          <a:lstStyle/>
          <a:p>
            <a:r>
              <a:rPr lang="el-GR" dirty="0">
                <a:solidFill>
                  <a:schemeClr val="bg1"/>
                </a:solidFill>
              </a:rPr>
              <a:t>Πηγές </a:t>
            </a:r>
          </a:p>
        </p:txBody>
      </p:sp>
      <p:sp>
        <p:nvSpPr>
          <p:cNvPr id="3" name="Υπότιτλος 2"/>
          <p:cNvSpPr>
            <a:spLocks noGrp="1"/>
          </p:cNvSpPr>
          <p:nvPr>
            <p:ph type="subTitle" idx="1"/>
          </p:nvPr>
        </p:nvSpPr>
        <p:spPr>
          <a:xfrm>
            <a:off x="179510" y="836714"/>
            <a:ext cx="8964490" cy="6021283"/>
          </a:xfrm>
        </p:spPr>
        <p:txBody>
          <a:bodyPr>
            <a:noAutofit/>
          </a:bodyPr>
          <a:lstStyle/>
          <a:p>
            <a:pPr algn="just"/>
            <a:endParaRPr lang="el-GR" sz="2400" dirty="0">
              <a:solidFill>
                <a:schemeClr val="tx1"/>
              </a:solidFill>
            </a:endParaRPr>
          </a:p>
          <a:p>
            <a:pPr algn="just"/>
            <a:r>
              <a:rPr lang="el-GR" sz="2400" dirty="0" err="1">
                <a:solidFill>
                  <a:schemeClr val="tx1"/>
                </a:solidFill>
              </a:rPr>
              <a:t>Χρυσανθοπούλου</a:t>
            </a:r>
            <a:r>
              <a:rPr lang="el-GR" sz="2400" dirty="0">
                <a:solidFill>
                  <a:schemeClr val="tx1"/>
                </a:solidFill>
              </a:rPr>
              <a:t>, Β. (2017). </a:t>
            </a:r>
            <a:r>
              <a:rPr lang="el-GR" sz="2400" i="1" dirty="0">
                <a:solidFill>
                  <a:schemeClr val="tx1"/>
                </a:solidFill>
              </a:rPr>
              <a:t>Τόποι μνήμης στην </a:t>
            </a:r>
            <a:r>
              <a:rPr lang="el-GR" sz="2400" i="1" dirty="0" err="1">
                <a:solidFill>
                  <a:schemeClr val="tx1"/>
                </a:solidFill>
              </a:rPr>
              <a:t>Καστελλοριαζιακή</a:t>
            </a:r>
            <a:r>
              <a:rPr lang="el-GR" sz="2400" i="1" dirty="0">
                <a:solidFill>
                  <a:schemeClr val="tx1"/>
                </a:solidFill>
              </a:rPr>
              <a:t> μετανάστευση και διασπορά</a:t>
            </a:r>
            <a:r>
              <a:rPr lang="el-GR" sz="2400" dirty="0">
                <a:solidFill>
                  <a:schemeClr val="tx1"/>
                </a:solidFill>
              </a:rPr>
              <a:t>. Αθήνα: Εκδόσεις </a:t>
            </a:r>
            <a:r>
              <a:rPr lang="el-GR" sz="2400" dirty="0" err="1">
                <a:solidFill>
                  <a:schemeClr val="tx1"/>
                </a:solidFill>
              </a:rPr>
              <a:t>Παπαζήση</a:t>
            </a:r>
            <a:r>
              <a:rPr lang="el-GR" sz="2400" dirty="0">
                <a:solidFill>
                  <a:schemeClr val="tx1"/>
                </a:solidFill>
              </a:rPr>
              <a:t>. </a:t>
            </a:r>
          </a:p>
        </p:txBody>
      </p:sp>
      <p:cxnSp>
        <p:nvCxnSpPr>
          <p:cNvPr id="7" name="Ευθεία γραμμή σύνδεσης 6"/>
          <p:cNvCxnSpPr/>
          <p:nvPr/>
        </p:nvCxnSpPr>
        <p:spPr>
          <a:xfrm>
            <a:off x="0" y="6577607"/>
            <a:ext cx="9144000"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pic>
        <p:nvPicPr>
          <p:cNvPr id="4" name="Εικόνα 3">
            <a:extLst>
              <a:ext uri="{FF2B5EF4-FFF2-40B4-BE49-F238E27FC236}">
                <a16:creationId xmlns:a16="http://schemas.microsoft.com/office/drawing/2014/main" id="{E91FB3C7-A75B-42A8-8C68-A0F5ABD03C11}"/>
              </a:ext>
            </a:extLst>
          </p:cNvPr>
          <p:cNvPicPr>
            <a:picLocks noChangeAspect="1"/>
          </p:cNvPicPr>
          <p:nvPr/>
        </p:nvPicPr>
        <p:blipFill>
          <a:blip r:embed="rId2"/>
          <a:stretch>
            <a:fillRect/>
          </a:stretch>
        </p:blipFill>
        <p:spPr>
          <a:xfrm>
            <a:off x="2483768" y="2132856"/>
            <a:ext cx="3093788" cy="4372740"/>
          </a:xfrm>
          <a:prstGeom prst="rect">
            <a:avLst/>
          </a:prstGeom>
        </p:spPr>
      </p:pic>
    </p:spTree>
    <p:extLst>
      <p:ext uri="{BB962C8B-B14F-4D97-AF65-F5344CB8AC3E}">
        <p14:creationId xmlns:p14="http://schemas.microsoft.com/office/powerpoint/2010/main" val="34155983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0" y="-27383"/>
            <a:ext cx="9144000" cy="792087"/>
          </a:xfrm>
          <a:solidFill>
            <a:schemeClr val="tx2"/>
          </a:solidFill>
        </p:spPr>
        <p:txBody>
          <a:bodyPr>
            <a:normAutofit/>
          </a:bodyPr>
          <a:lstStyle/>
          <a:p>
            <a:r>
              <a:rPr lang="el-GR" b="1" dirty="0">
                <a:solidFill>
                  <a:schemeClr val="bg1"/>
                </a:solidFill>
              </a:rPr>
              <a:t>Μνημόνευση</a:t>
            </a:r>
            <a:endParaRPr lang="el-GR" dirty="0">
              <a:solidFill>
                <a:schemeClr val="bg1"/>
              </a:solidFill>
            </a:endParaRPr>
          </a:p>
        </p:txBody>
      </p:sp>
      <p:sp>
        <p:nvSpPr>
          <p:cNvPr id="3" name="Υπότιτλος 2"/>
          <p:cNvSpPr>
            <a:spLocks noGrp="1"/>
          </p:cNvSpPr>
          <p:nvPr>
            <p:ph type="subTitle" idx="1"/>
          </p:nvPr>
        </p:nvSpPr>
        <p:spPr>
          <a:xfrm>
            <a:off x="179510" y="836713"/>
            <a:ext cx="8640962" cy="5832640"/>
          </a:xfrm>
        </p:spPr>
        <p:txBody>
          <a:bodyPr>
            <a:noAutofit/>
          </a:bodyPr>
          <a:lstStyle/>
          <a:p>
            <a:pPr algn="just"/>
            <a:r>
              <a:rPr lang="el-GR" sz="2800" dirty="0">
                <a:solidFill>
                  <a:schemeClr val="tx1"/>
                </a:solidFill>
              </a:rPr>
              <a:t>Η </a:t>
            </a:r>
            <a:r>
              <a:rPr lang="el-GR" sz="2800" b="1" dirty="0">
                <a:solidFill>
                  <a:schemeClr val="tx1"/>
                </a:solidFill>
              </a:rPr>
              <a:t>φαντασιακή ταύτιση </a:t>
            </a:r>
            <a:r>
              <a:rPr lang="el-GR" sz="2800" dirty="0">
                <a:solidFill>
                  <a:schemeClr val="tx1"/>
                </a:solidFill>
              </a:rPr>
              <a:t>με την πατρίδα </a:t>
            </a:r>
          </a:p>
          <a:p>
            <a:pPr marL="457200" indent="-457200" algn="just">
              <a:buFont typeface="Arial" panose="020B0604020202020204" pitchFamily="34" charset="0"/>
              <a:buChar char="•"/>
            </a:pPr>
            <a:r>
              <a:rPr lang="el-GR" sz="2800" dirty="0">
                <a:solidFill>
                  <a:schemeClr val="tx1"/>
                </a:solidFill>
              </a:rPr>
              <a:t>μέσω της </a:t>
            </a:r>
            <a:r>
              <a:rPr lang="el-GR" sz="2800" b="1" dirty="0">
                <a:solidFill>
                  <a:schemeClr val="tx1"/>
                </a:solidFill>
              </a:rPr>
              <a:t>εθνικής μνήμης</a:t>
            </a:r>
            <a:r>
              <a:rPr lang="el-GR" sz="2800" dirty="0">
                <a:solidFill>
                  <a:schemeClr val="tx1"/>
                </a:solidFill>
              </a:rPr>
              <a:t>, </a:t>
            </a:r>
          </a:p>
          <a:p>
            <a:pPr marL="457200" indent="-457200" algn="just">
              <a:buFont typeface="Arial" panose="020B0604020202020204" pitchFamily="34" charset="0"/>
              <a:buChar char="•"/>
            </a:pPr>
            <a:r>
              <a:rPr lang="el-GR" sz="2800" b="1" dirty="0">
                <a:solidFill>
                  <a:schemeClr val="tx1"/>
                </a:solidFill>
              </a:rPr>
              <a:t>πριμοδοτεί</a:t>
            </a:r>
            <a:r>
              <a:rPr lang="el-GR" sz="2800" dirty="0">
                <a:solidFill>
                  <a:schemeClr val="tx1"/>
                </a:solidFill>
              </a:rPr>
              <a:t> την εθνική ταυτοποίηση.</a:t>
            </a:r>
          </a:p>
          <a:p>
            <a:pPr algn="just"/>
            <a:r>
              <a:rPr lang="el-GR" sz="2800" dirty="0">
                <a:solidFill>
                  <a:schemeClr val="tx1"/>
                </a:solidFill>
              </a:rPr>
              <a:t>Οι </a:t>
            </a:r>
            <a:r>
              <a:rPr lang="el-GR" sz="2800" b="1" dirty="0">
                <a:solidFill>
                  <a:schemeClr val="tx1"/>
                </a:solidFill>
              </a:rPr>
              <a:t>διαφορετικοί τρόποι μνημόνευσης </a:t>
            </a:r>
            <a:r>
              <a:rPr lang="el-GR" sz="2800" dirty="0">
                <a:solidFill>
                  <a:schemeClr val="tx1"/>
                </a:solidFill>
              </a:rPr>
              <a:t>ενός γεγονότος </a:t>
            </a:r>
            <a:r>
              <a:rPr lang="el-GR" sz="2800" b="1" dirty="0">
                <a:solidFill>
                  <a:schemeClr val="tx1"/>
                </a:solidFill>
              </a:rPr>
              <a:t>διαφοροποιούν </a:t>
            </a:r>
          </a:p>
          <a:p>
            <a:pPr marL="457200" indent="-457200" algn="just">
              <a:buFont typeface="Arial" panose="020B0604020202020204" pitchFamily="34" charset="0"/>
              <a:buChar char="•"/>
            </a:pPr>
            <a:r>
              <a:rPr lang="el-GR" sz="2800" dirty="0">
                <a:solidFill>
                  <a:schemeClr val="tx1"/>
                </a:solidFill>
              </a:rPr>
              <a:t>τα μέλη της διασποράς </a:t>
            </a:r>
          </a:p>
          <a:p>
            <a:pPr marL="457200" indent="-457200" algn="just">
              <a:buFont typeface="Arial" panose="020B0604020202020204" pitchFamily="34" charset="0"/>
              <a:buChar char="•"/>
            </a:pPr>
            <a:r>
              <a:rPr lang="el-GR" sz="2800" dirty="0">
                <a:solidFill>
                  <a:schemeClr val="tx1"/>
                </a:solidFill>
              </a:rPr>
              <a:t>από τους </a:t>
            </a:r>
            <a:r>
              <a:rPr lang="el-GR" sz="2800" dirty="0" err="1">
                <a:solidFill>
                  <a:schemeClr val="tx1"/>
                </a:solidFill>
              </a:rPr>
              <a:t>ελλαδίτες</a:t>
            </a:r>
            <a:r>
              <a:rPr lang="el-GR" sz="2800" dirty="0">
                <a:solidFill>
                  <a:schemeClr val="tx1"/>
                </a:solidFill>
              </a:rPr>
              <a:t> </a:t>
            </a:r>
          </a:p>
          <a:p>
            <a:pPr algn="just"/>
            <a:r>
              <a:rPr lang="el-GR" sz="2800" dirty="0">
                <a:solidFill>
                  <a:schemeClr val="tx1"/>
                </a:solidFill>
              </a:rPr>
              <a:t>Οι χώροι αυτοί είναι σημαντικοί χώροι</a:t>
            </a:r>
          </a:p>
          <a:p>
            <a:pPr marL="457200" indent="-457200" algn="just">
              <a:buFont typeface="Arial" panose="020B0604020202020204" pitchFamily="34" charset="0"/>
              <a:buChar char="•"/>
            </a:pPr>
            <a:r>
              <a:rPr lang="el-GR" sz="2800" dirty="0">
                <a:solidFill>
                  <a:schemeClr val="tx1"/>
                </a:solidFill>
              </a:rPr>
              <a:t> </a:t>
            </a:r>
            <a:r>
              <a:rPr lang="el-GR" sz="2800" b="1" dirty="0">
                <a:solidFill>
                  <a:schemeClr val="tx1"/>
                </a:solidFill>
              </a:rPr>
              <a:t>έκφρασης</a:t>
            </a:r>
            <a:r>
              <a:rPr lang="el-GR" sz="2800" dirty="0">
                <a:solidFill>
                  <a:schemeClr val="tx1"/>
                </a:solidFill>
              </a:rPr>
              <a:t> και </a:t>
            </a:r>
          </a:p>
          <a:p>
            <a:pPr marL="457200" indent="-457200" algn="just">
              <a:buFont typeface="Arial" panose="020B0604020202020204" pitchFamily="34" charset="0"/>
              <a:buChar char="•"/>
            </a:pPr>
            <a:r>
              <a:rPr lang="el-GR" sz="2800" b="1" dirty="0">
                <a:solidFill>
                  <a:schemeClr val="tx1"/>
                </a:solidFill>
              </a:rPr>
              <a:t>μεταβίβασης</a:t>
            </a:r>
            <a:r>
              <a:rPr lang="el-GR" sz="2800" dirty="0">
                <a:solidFill>
                  <a:schemeClr val="tx1"/>
                </a:solidFill>
              </a:rPr>
              <a:t> της ταυτότητας και της πολιτιστικής κληρονομιάς</a:t>
            </a:r>
            <a:endParaRPr lang="en-US" sz="2800" dirty="0">
              <a:solidFill>
                <a:schemeClr val="tx1"/>
              </a:solidFill>
            </a:endParaRPr>
          </a:p>
        </p:txBody>
      </p:sp>
      <p:cxnSp>
        <p:nvCxnSpPr>
          <p:cNvPr id="7" name="Ευθεία γραμμή σύνδεσης 6"/>
          <p:cNvCxnSpPr/>
          <p:nvPr/>
        </p:nvCxnSpPr>
        <p:spPr>
          <a:xfrm>
            <a:off x="0" y="6577607"/>
            <a:ext cx="9144000"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3792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0" y="-27383"/>
            <a:ext cx="9144000" cy="792087"/>
          </a:xfrm>
          <a:solidFill>
            <a:schemeClr val="tx2"/>
          </a:solidFill>
        </p:spPr>
        <p:txBody>
          <a:bodyPr>
            <a:normAutofit/>
          </a:bodyPr>
          <a:lstStyle/>
          <a:p>
            <a:r>
              <a:rPr lang="el-GR" dirty="0">
                <a:solidFill>
                  <a:schemeClr val="bg1"/>
                </a:solidFill>
              </a:rPr>
              <a:t>Η έννοια της μνήμης</a:t>
            </a:r>
          </a:p>
        </p:txBody>
      </p:sp>
      <p:sp>
        <p:nvSpPr>
          <p:cNvPr id="3" name="Υπότιτλος 2"/>
          <p:cNvSpPr>
            <a:spLocks noGrp="1"/>
          </p:cNvSpPr>
          <p:nvPr>
            <p:ph type="subTitle" idx="1"/>
          </p:nvPr>
        </p:nvSpPr>
        <p:spPr>
          <a:xfrm>
            <a:off x="179510" y="1124744"/>
            <a:ext cx="8640962" cy="5112568"/>
          </a:xfrm>
        </p:spPr>
        <p:txBody>
          <a:bodyPr>
            <a:noAutofit/>
          </a:bodyPr>
          <a:lstStyle/>
          <a:p>
            <a:pPr algn="just"/>
            <a:r>
              <a:rPr lang="el-GR" sz="2800" dirty="0">
                <a:solidFill>
                  <a:schemeClr val="tx1"/>
                </a:solidFill>
              </a:rPr>
              <a:t>Η μνήμη συνιστά το </a:t>
            </a:r>
            <a:r>
              <a:rPr lang="el-GR" sz="2800" b="1" dirty="0">
                <a:solidFill>
                  <a:schemeClr val="tx1"/>
                </a:solidFill>
              </a:rPr>
              <a:t>μέσο και τη διαδικασία σύνδεσης </a:t>
            </a:r>
            <a:r>
              <a:rPr lang="el-GR" sz="2800" dirty="0">
                <a:solidFill>
                  <a:schemeClr val="tx1"/>
                </a:solidFill>
              </a:rPr>
              <a:t>της ιστορίας με τον σχηματισμό της ταυτότητας (</a:t>
            </a:r>
            <a:r>
              <a:rPr lang="el-GR" sz="2800" dirty="0" err="1">
                <a:solidFill>
                  <a:schemeClr val="tx1"/>
                </a:solidFill>
              </a:rPr>
              <a:t>Marcus</a:t>
            </a:r>
            <a:r>
              <a:rPr lang="el-GR" sz="2800" dirty="0">
                <a:solidFill>
                  <a:schemeClr val="tx1"/>
                </a:solidFill>
              </a:rPr>
              <a:t>, 1998: 95).</a:t>
            </a:r>
          </a:p>
          <a:p>
            <a:pPr algn="just"/>
            <a:r>
              <a:rPr lang="el-GR" sz="2800" dirty="0">
                <a:solidFill>
                  <a:schemeClr val="tx1"/>
                </a:solidFill>
              </a:rPr>
              <a:t> «</a:t>
            </a:r>
            <a:r>
              <a:rPr lang="el-GR" sz="2800" i="1" dirty="0">
                <a:solidFill>
                  <a:schemeClr val="tx1"/>
                </a:solidFill>
              </a:rPr>
              <a:t>Το </a:t>
            </a:r>
            <a:r>
              <a:rPr lang="el-GR" sz="2800" b="1" i="1" dirty="0">
                <a:solidFill>
                  <a:schemeClr val="tx1"/>
                </a:solidFill>
              </a:rPr>
              <a:t>παρόν</a:t>
            </a:r>
            <a:r>
              <a:rPr lang="el-GR" sz="2800" i="1" dirty="0">
                <a:solidFill>
                  <a:schemeClr val="tx1"/>
                </a:solidFill>
              </a:rPr>
              <a:t> δεν </a:t>
            </a:r>
            <a:r>
              <a:rPr lang="el-GR" sz="2800" b="1" i="1" dirty="0">
                <a:solidFill>
                  <a:schemeClr val="tx1"/>
                </a:solidFill>
              </a:rPr>
              <a:t>καθορίζεται</a:t>
            </a:r>
            <a:r>
              <a:rPr lang="el-GR" sz="2800" i="1" dirty="0">
                <a:solidFill>
                  <a:schemeClr val="tx1"/>
                </a:solidFill>
              </a:rPr>
              <a:t> από την ιστορική αφήγηση αλλά από τη </a:t>
            </a:r>
            <a:r>
              <a:rPr lang="el-GR" sz="2800" b="1" i="1" dirty="0">
                <a:solidFill>
                  <a:schemeClr val="tx1"/>
                </a:solidFill>
              </a:rPr>
              <a:t>μνήμη</a:t>
            </a:r>
            <a:r>
              <a:rPr lang="el-GR" sz="2800" i="1" dirty="0">
                <a:solidFill>
                  <a:schemeClr val="tx1"/>
                </a:solidFill>
              </a:rPr>
              <a:t>. </a:t>
            </a:r>
          </a:p>
          <a:p>
            <a:pPr algn="just"/>
            <a:r>
              <a:rPr lang="el-GR" sz="2800" i="1" dirty="0">
                <a:solidFill>
                  <a:schemeClr val="tx1"/>
                </a:solidFill>
              </a:rPr>
              <a:t>Η </a:t>
            </a:r>
            <a:r>
              <a:rPr lang="el-GR" sz="2800" b="1" i="1" dirty="0">
                <a:solidFill>
                  <a:schemeClr val="tx1"/>
                </a:solidFill>
              </a:rPr>
              <a:t>μνήμη διαθέτει </a:t>
            </a:r>
            <a:r>
              <a:rPr lang="el-GR" sz="2800" i="1" dirty="0">
                <a:solidFill>
                  <a:schemeClr val="tx1"/>
                </a:solidFill>
              </a:rPr>
              <a:t>τις δικές της ξεχωριστές </a:t>
            </a:r>
            <a:r>
              <a:rPr lang="el-GR" sz="2800" b="1" i="1" dirty="0">
                <a:solidFill>
                  <a:schemeClr val="tx1"/>
                </a:solidFill>
              </a:rPr>
              <a:t>αφηγήσεις</a:t>
            </a:r>
            <a:r>
              <a:rPr lang="el-GR" sz="2800" i="1" dirty="0">
                <a:solidFill>
                  <a:schemeClr val="tx1"/>
                </a:solidFill>
              </a:rPr>
              <a:t> και αποτυπώματα, που είναι </a:t>
            </a:r>
            <a:r>
              <a:rPr lang="el-GR" sz="2800" b="1" i="1" dirty="0">
                <a:solidFill>
                  <a:schemeClr val="tx1"/>
                </a:solidFill>
              </a:rPr>
              <a:t>συνώνυμα</a:t>
            </a:r>
            <a:r>
              <a:rPr lang="el-GR" sz="2800" i="1" dirty="0">
                <a:solidFill>
                  <a:schemeClr val="tx1"/>
                </a:solidFill>
              </a:rPr>
              <a:t> με τη </a:t>
            </a:r>
            <a:r>
              <a:rPr lang="el-GR" sz="2800" i="1" dirty="0" err="1">
                <a:solidFill>
                  <a:schemeClr val="tx1"/>
                </a:solidFill>
              </a:rPr>
              <a:t>θραυσματική</a:t>
            </a:r>
            <a:r>
              <a:rPr lang="el-GR" sz="2800" i="1" dirty="0">
                <a:solidFill>
                  <a:schemeClr val="tx1"/>
                </a:solidFill>
              </a:rPr>
              <a:t> </a:t>
            </a:r>
            <a:r>
              <a:rPr lang="el-GR" sz="2800" b="1" i="1" dirty="0">
                <a:solidFill>
                  <a:schemeClr val="tx1"/>
                </a:solidFill>
              </a:rPr>
              <a:t>διαδικασία του σχηματισμού της ταυτότητας </a:t>
            </a:r>
            <a:r>
              <a:rPr lang="el-GR" sz="2800" i="1" dirty="0">
                <a:solidFill>
                  <a:schemeClr val="tx1"/>
                </a:solidFill>
              </a:rPr>
              <a:t>σε κάθε πεδίο δράσης και των οποίων οι διακριτές κοινωνικές μορφές είναι δύσκολο να συλληφθούν εθνογραφικά</a:t>
            </a:r>
            <a:r>
              <a:rPr lang="el-GR" sz="2800" dirty="0">
                <a:solidFill>
                  <a:schemeClr val="tx1"/>
                </a:solidFill>
              </a:rPr>
              <a:t>» (1998: 96). </a:t>
            </a:r>
          </a:p>
        </p:txBody>
      </p:sp>
      <p:cxnSp>
        <p:nvCxnSpPr>
          <p:cNvPr id="7" name="Ευθεία γραμμή σύνδεσης 6"/>
          <p:cNvCxnSpPr/>
          <p:nvPr/>
        </p:nvCxnSpPr>
        <p:spPr>
          <a:xfrm>
            <a:off x="0" y="6577607"/>
            <a:ext cx="9144000"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47459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0" y="-27383"/>
            <a:ext cx="9144000" cy="792087"/>
          </a:xfrm>
          <a:solidFill>
            <a:schemeClr val="tx2"/>
          </a:solidFill>
        </p:spPr>
        <p:txBody>
          <a:bodyPr>
            <a:normAutofit/>
          </a:bodyPr>
          <a:lstStyle/>
          <a:p>
            <a:r>
              <a:rPr lang="el-GR" dirty="0">
                <a:solidFill>
                  <a:schemeClr val="bg1"/>
                </a:solidFill>
              </a:rPr>
              <a:t>Η έννοια της μνήμης</a:t>
            </a:r>
          </a:p>
        </p:txBody>
      </p:sp>
      <p:sp>
        <p:nvSpPr>
          <p:cNvPr id="3" name="Υπότιτλος 2"/>
          <p:cNvSpPr>
            <a:spLocks noGrp="1"/>
          </p:cNvSpPr>
          <p:nvPr>
            <p:ph type="subTitle" idx="1"/>
          </p:nvPr>
        </p:nvSpPr>
        <p:spPr>
          <a:xfrm>
            <a:off x="179510" y="1124744"/>
            <a:ext cx="8640962" cy="5112568"/>
          </a:xfrm>
        </p:spPr>
        <p:txBody>
          <a:bodyPr>
            <a:noAutofit/>
          </a:bodyPr>
          <a:lstStyle/>
          <a:p>
            <a:pPr algn="just"/>
            <a:r>
              <a:rPr lang="el-GR" sz="2800" dirty="0">
                <a:solidFill>
                  <a:schemeClr val="tx1"/>
                </a:solidFill>
              </a:rPr>
              <a:t>Ο </a:t>
            </a:r>
            <a:r>
              <a:rPr lang="el-GR" sz="2800" dirty="0" err="1">
                <a:solidFill>
                  <a:schemeClr val="tx1"/>
                </a:solidFill>
              </a:rPr>
              <a:t>Halbwachs</a:t>
            </a:r>
            <a:r>
              <a:rPr lang="el-GR" sz="2800" dirty="0">
                <a:solidFill>
                  <a:schemeClr val="tx1"/>
                </a:solidFill>
              </a:rPr>
              <a:t> υποστήριξε </a:t>
            </a:r>
          </a:p>
          <a:p>
            <a:pPr algn="just"/>
            <a:r>
              <a:rPr lang="el-GR" sz="2800" dirty="0">
                <a:solidFill>
                  <a:schemeClr val="tx1"/>
                </a:solidFill>
              </a:rPr>
              <a:t>την κοινωνική υφή και </a:t>
            </a:r>
            <a:r>
              <a:rPr lang="el-GR" sz="2800" b="1" dirty="0">
                <a:solidFill>
                  <a:schemeClr val="tx1"/>
                </a:solidFill>
              </a:rPr>
              <a:t>κατασκευή της μνήμης </a:t>
            </a:r>
            <a:r>
              <a:rPr lang="el-GR" sz="2800" dirty="0">
                <a:solidFill>
                  <a:schemeClr val="tx1"/>
                </a:solidFill>
              </a:rPr>
              <a:t>με αναφορά στα </a:t>
            </a:r>
            <a:r>
              <a:rPr lang="el-GR" sz="2800" b="1" dirty="0">
                <a:solidFill>
                  <a:schemeClr val="tx1"/>
                </a:solidFill>
              </a:rPr>
              <a:t>κοινωνικά</a:t>
            </a:r>
            <a:r>
              <a:rPr lang="el-GR" sz="2800" dirty="0">
                <a:solidFill>
                  <a:schemeClr val="tx1"/>
                </a:solidFill>
              </a:rPr>
              <a:t> της «πλαίσια» </a:t>
            </a:r>
          </a:p>
          <a:p>
            <a:pPr marL="342900" indent="-342900" algn="just">
              <a:buFont typeface="Arial" panose="020B0604020202020204" pitchFamily="34" charset="0"/>
              <a:buChar char="•"/>
            </a:pPr>
            <a:r>
              <a:rPr lang="el-GR" sz="2800" dirty="0">
                <a:solidFill>
                  <a:schemeClr val="tx1"/>
                </a:solidFill>
              </a:rPr>
              <a:t>δηλαδή στη </a:t>
            </a:r>
            <a:r>
              <a:rPr lang="el-GR" sz="2800" b="1" dirty="0">
                <a:solidFill>
                  <a:schemeClr val="tx1"/>
                </a:solidFill>
              </a:rPr>
              <a:t>γλώσσα, </a:t>
            </a:r>
          </a:p>
          <a:p>
            <a:pPr marL="342900" indent="-342900" algn="just">
              <a:buFont typeface="Arial" panose="020B0604020202020204" pitchFamily="34" charset="0"/>
              <a:buChar char="•"/>
            </a:pPr>
            <a:r>
              <a:rPr lang="el-GR" sz="2800" b="1" dirty="0">
                <a:solidFill>
                  <a:schemeClr val="tx1"/>
                </a:solidFill>
              </a:rPr>
              <a:t>τον χρόνο, </a:t>
            </a:r>
          </a:p>
          <a:p>
            <a:pPr marL="342900" indent="-342900" algn="just">
              <a:buFont typeface="Arial" panose="020B0604020202020204" pitchFamily="34" charset="0"/>
              <a:buChar char="•"/>
            </a:pPr>
            <a:r>
              <a:rPr lang="el-GR" sz="2800" b="1" dirty="0">
                <a:solidFill>
                  <a:schemeClr val="tx1"/>
                </a:solidFill>
              </a:rPr>
              <a:t>τον χώρο, </a:t>
            </a:r>
          </a:p>
          <a:p>
            <a:pPr marL="342900" indent="-342900" algn="just">
              <a:buFont typeface="Arial" panose="020B0604020202020204" pitchFamily="34" charset="0"/>
              <a:buChar char="•"/>
            </a:pPr>
            <a:r>
              <a:rPr lang="el-GR" sz="2800" b="1" dirty="0">
                <a:solidFill>
                  <a:schemeClr val="tx1"/>
                </a:solidFill>
              </a:rPr>
              <a:t>την εμπειρία</a:t>
            </a:r>
            <a:r>
              <a:rPr lang="el-GR" sz="2800" dirty="0">
                <a:solidFill>
                  <a:schemeClr val="tx1"/>
                </a:solidFill>
              </a:rPr>
              <a:t> και άλλα υλικά που προσφέρει η κοινωνία και τα οποία είναι αναγκαία για να </a:t>
            </a:r>
            <a:r>
              <a:rPr lang="el-GR" sz="2800" b="1" dirty="0">
                <a:solidFill>
                  <a:schemeClr val="tx1"/>
                </a:solidFill>
              </a:rPr>
              <a:t>αναγνωριστούν</a:t>
            </a:r>
            <a:r>
              <a:rPr lang="el-GR" sz="2800" dirty="0">
                <a:solidFill>
                  <a:schemeClr val="tx1"/>
                </a:solidFill>
              </a:rPr>
              <a:t> και να </a:t>
            </a:r>
            <a:r>
              <a:rPr lang="el-GR" sz="2800" b="1" dirty="0">
                <a:solidFill>
                  <a:schemeClr val="tx1"/>
                </a:solidFill>
              </a:rPr>
              <a:t>τοποθετηθούν κάπου οι αναμνήσεις των ανθρώπων </a:t>
            </a:r>
            <a:r>
              <a:rPr lang="el-GR" sz="2800" dirty="0">
                <a:solidFill>
                  <a:schemeClr val="tx1"/>
                </a:solidFill>
              </a:rPr>
              <a:t>(</a:t>
            </a:r>
            <a:r>
              <a:rPr lang="el-GR" sz="2800" dirty="0" err="1">
                <a:solidFill>
                  <a:schemeClr val="tx1"/>
                </a:solidFill>
              </a:rPr>
              <a:t>Μπενβενίστε</a:t>
            </a:r>
            <a:r>
              <a:rPr lang="el-GR" sz="2800" dirty="0">
                <a:solidFill>
                  <a:schemeClr val="tx1"/>
                </a:solidFill>
              </a:rPr>
              <a:t> 2013:13-14). </a:t>
            </a:r>
          </a:p>
        </p:txBody>
      </p:sp>
      <p:cxnSp>
        <p:nvCxnSpPr>
          <p:cNvPr id="7" name="Ευθεία γραμμή σύνδεσης 6"/>
          <p:cNvCxnSpPr/>
          <p:nvPr/>
        </p:nvCxnSpPr>
        <p:spPr>
          <a:xfrm>
            <a:off x="0" y="6577607"/>
            <a:ext cx="9144000"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84034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0" y="-27383"/>
            <a:ext cx="9144000" cy="792087"/>
          </a:xfrm>
          <a:solidFill>
            <a:schemeClr val="tx2"/>
          </a:solidFill>
        </p:spPr>
        <p:txBody>
          <a:bodyPr>
            <a:normAutofit/>
          </a:bodyPr>
          <a:lstStyle/>
          <a:p>
            <a:r>
              <a:rPr lang="el-GR" dirty="0">
                <a:solidFill>
                  <a:schemeClr val="bg1"/>
                </a:solidFill>
              </a:rPr>
              <a:t>Διαστάσεις μνήμης</a:t>
            </a:r>
          </a:p>
        </p:txBody>
      </p:sp>
      <p:sp>
        <p:nvSpPr>
          <p:cNvPr id="3" name="Υπότιτλος 2"/>
          <p:cNvSpPr>
            <a:spLocks noGrp="1"/>
          </p:cNvSpPr>
          <p:nvPr>
            <p:ph type="subTitle" idx="1"/>
          </p:nvPr>
        </p:nvSpPr>
        <p:spPr>
          <a:xfrm>
            <a:off x="179510" y="1124744"/>
            <a:ext cx="8640962" cy="5112568"/>
          </a:xfrm>
        </p:spPr>
        <p:txBody>
          <a:bodyPr>
            <a:noAutofit/>
          </a:bodyPr>
          <a:lstStyle/>
          <a:p>
            <a:pPr algn="just"/>
            <a:r>
              <a:rPr lang="el-GR" sz="2800" dirty="0">
                <a:solidFill>
                  <a:schemeClr val="tx1"/>
                </a:solidFill>
              </a:rPr>
              <a:t>Η ατομική ή αυτοβιογραφική μνήμη επηρεάζεται από τα κοινωνικά πλαίσια που την περικλείουν και μορφοποιείται από αυτά (</a:t>
            </a:r>
            <a:r>
              <a:rPr lang="el-GR" sz="2800" dirty="0" err="1">
                <a:solidFill>
                  <a:schemeClr val="tx1"/>
                </a:solidFill>
              </a:rPr>
              <a:t>Abrams</a:t>
            </a:r>
            <a:r>
              <a:rPr lang="el-GR" sz="2800" dirty="0">
                <a:solidFill>
                  <a:schemeClr val="tx1"/>
                </a:solidFill>
              </a:rPr>
              <a:t> 2014: 137). </a:t>
            </a:r>
          </a:p>
          <a:p>
            <a:pPr algn="just"/>
            <a:endParaRPr lang="el-GR" sz="2800" dirty="0">
              <a:solidFill>
                <a:schemeClr val="tx1"/>
              </a:solidFill>
            </a:endParaRPr>
          </a:p>
          <a:p>
            <a:pPr algn="just"/>
            <a:r>
              <a:rPr lang="el-GR" sz="2800" dirty="0">
                <a:solidFill>
                  <a:schemeClr val="tx1"/>
                </a:solidFill>
              </a:rPr>
              <a:t>Ο </a:t>
            </a:r>
            <a:r>
              <a:rPr lang="el-GR" sz="2800" dirty="0" err="1">
                <a:solidFill>
                  <a:schemeClr val="tx1"/>
                </a:solidFill>
              </a:rPr>
              <a:t>Halbwachs</a:t>
            </a:r>
            <a:r>
              <a:rPr lang="el-GR" sz="2800" dirty="0">
                <a:solidFill>
                  <a:schemeClr val="tx1"/>
                </a:solidFill>
              </a:rPr>
              <a:t> ανέλυσε</a:t>
            </a:r>
          </a:p>
          <a:p>
            <a:pPr marL="457200" indent="-457200" algn="just">
              <a:buFont typeface="Arial" panose="020B0604020202020204" pitchFamily="34" charset="0"/>
              <a:buChar char="•"/>
            </a:pPr>
            <a:r>
              <a:rPr lang="el-GR" sz="2800" dirty="0">
                <a:solidFill>
                  <a:schemeClr val="tx1"/>
                </a:solidFill>
              </a:rPr>
              <a:t> τη </a:t>
            </a:r>
            <a:r>
              <a:rPr lang="el-GR" sz="2800" b="1" dirty="0">
                <a:solidFill>
                  <a:schemeClr val="tx1"/>
                </a:solidFill>
              </a:rPr>
              <a:t>συλλογική</a:t>
            </a:r>
            <a:r>
              <a:rPr lang="el-GR" sz="2800" dirty="0">
                <a:solidFill>
                  <a:schemeClr val="tx1"/>
                </a:solidFill>
              </a:rPr>
              <a:t> μνήμη στη σχέση της με </a:t>
            </a:r>
          </a:p>
          <a:p>
            <a:pPr marL="457200" indent="-457200" algn="just">
              <a:buFont typeface="Arial" panose="020B0604020202020204" pitchFamily="34" charset="0"/>
              <a:buChar char="•"/>
            </a:pPr>
            <a:r>
              <a:rPr lang="el-GR" sz="2800" dirty="0">
                <a:solidFill>
                  <a:schemeClr val="tx1"/>
                </a:solidFill>
              </a:rPr>
              <a:t>την </a:t>
            </a:r>
            <a:r>
              <a:rPr lang="el-GR" sz="2800" b="1" dirty="0">
                <a:solidFill>
                  <a:schemeClr val="tx1"/>
                </a:solidFill>
              </a:rPr>
              <a:t>ατομική</a:t>
            </a:r>
            <a:r>
              <a:rPr lang="el-GR" sz="2800" dirty="0">
                <a:solidFill>
                  <a:schemeClr val="tx1"/>
                </a:solidFill>
              </a:rPr>
              <a:t> μνήμη, </a:t>
            </a:r>
          </a:p>
          <a:p>
            <a:pPr marL="457200" indent="-457200" algn="just">
              <a:buFont typeface="Arial" panose="020B0604020202020204" pitchFamily="34" charset="0"/>
              <a:buChar char="•"/>
            </a:pPr>
            <a:r>
              <a:rPr lang="el-GR" sz="2800" dirty="0">
                <a:solidFill>
                  <a:schemeClr val="tx1"/>
                </a:solidFill>
              </a:rPr>
              <a:t>με την </a:t>
            </a:r>
            <a:r>
              <a:rPr lang="el-GR" sz="2800" b="1" dirty="0">
                <a:solidFill>
                  <a:schemeClr val="tx1"/>
                </a:solidFill>
              </a:rPr>
              <a:t>ιστορική</a:t>
            </a:r>
            <a:r>
              <a:rPr lang="el-GR" sz="2800" dirty="0">
                <a:solidFill>
                  <a:schemeClr val="tx1"/>
                </a:solidFill>
              </a:rPr>
              <a:t> μνήμη, </a:t>
            </a:r>
          </a:p>
          <a:p>
            <a:pPr marL="457200" indent="-457200" algn="just">
              <a:buFont typeface="Arial" panose="020B0604020202020204" pitchFamily="34" charset="0"/>
              <a:buChar char="•"/>
            </a:pPr>
            <a:r>
              <a:rPr lang="el-GR" sz="2800" dirty="0">
                <a:solidFill>
                  <a:schemeClr val="tx1"/>
                </a:solidFill>
              </a:rPr>
              <a:t>με την </a:t>
            </a:r>
            <a:r>
              <a:rPr lang="el-GR" sz="2800" b="1" dirty="0">
                <a:solidFill>
                  <a:schemeClr val="tx1"/>
                </a:solidFill>
              </a:rPr>
              <a:t>κοινωνική</a:t>
            </a:r>
            <a:r>
              <a:rPr lang="el-GR" sz="2800" dirty="0">
                <a:solidFill>
                  <a:schemeClr val="tx1"/>
                </a:solidFill>
              </a:rPr>
              <a:t> μνήμη, </a:t>
            </a:r>
          </a:p>
          <a:p>
            <a:pPr marL="457200" indent="-457200" algn="just">
              <a:buFont typeface="Arial" panose="020B0604020202020204" pitchFamily="34" charset="0"/>
              <a:buChar char="•"/>
            </a:pPr>
            <a:r>
              <a:rPr lang="el-GR" sz="2800" dirty="0">
                <a:solidFill>
                  <a:schemeClr val="tx1"/>
                </a:solidFill>
              </a:rPr>
              <a:t>με τον </a:t>
            </a:r>
            <a:r>
              <a:rPr lang="el-GR" sz="2800" b="1" dirty="0">
                <a:solidFill>
                  <a:schemeClr val="tx1"/>
                </a:solidFill>
              </a:rPr>
              <a:t>χρόνο</a:t>
            </a:r>
            <a:r>
              <a:rPr lang="el-GR" sz="2800" dirty="0">
                <a:solidFill>
                  <a:schemeClr val="tx1"/>
                </a:solidFill>
              </a:rPr>
              <a:t> και με τον </a:t>
            </a:r>
            <a:r>
              <a:rPr lang="el-GR" sz="2800" b="1" dirty="0">
                <a:solidFill>
                  <a:schemeClr val="tx1"/>
                </a:solidFill>
              </a:rPr>
              <a:t>χώρο</a:t>
            </a:r>
            <a:r>
              <a:rPr lang="el-GR" sz="2800" dirty="0">
                <a:solidFill>
                  <a:schemeClr val="tx1"/>
                </a:solidFill>
              </a:rPr>
              <a:t>.</a:t>
            </a:r>
            <a:endParaRPr lang="en-US" sz="2800" dirty="0">
              <a:solidFill>
                <a:schemeClr val="tx1"/>
              </a:solidFill>
            </a:endParaRPr>
          </a:p>
        </p:txBody>
      </p:sp>
      <p:cxnSp>
        <p:nvCxnSpPr>
          <p:cNvPr id="7" name="Ευθεία γραμμή σύνδεσης 6"/>
          <p:cNvCxnSpPr/>
          <p:nvPr/>
        </p:nvCxnSpPr>
        <p:spPr>
          <a:xfrm>
            <a:off x="0" y="6577607"/>
            <a:ext cx="9144000"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24630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0" y="-27383"/>
            <a:ext cx="9144000" cy="792087"/>
          </a:xfrm>
          <a:solidFill>
            <a:schemeClr val="tx2"/>
          </a:solidFill>
        </p:spPr>
        <p:txBody>
          <a:bodyPr>
            <a:normAutofit/>
          </a:bodyPr>
          <a:lstStyle/>
          <a:p>
            <a:r>
              <a:rPr lang="el-GR" dirty="0">
                <a:solidFill>
                  <a:schemeClr val="bg1"/>
                </a:solidFill>
              </a:rPr>
              <a:t>Η έννοια του «άλλου»</a:t>
            </a:r>
          </a:p>
        </p:txBody>
      </p:sp>
      <p:sp>
        <p:nvSpPr>
          <p:cNvPr id="3" name="Υπότιτλος 2"/>
          <p:cNvSpPr>
            <a:spLocks noGrp="1"/>
          </p:cNvSpPr>
          <p:nvPr>
            <p:ph type="subTitle" idx="1"/>
          </p:nvPr>
        </p:nvSpPr>
        <p:spPr>
          <a:xfrm>
            <a:off x="179510" y="1124744"/>
            <a:ext cx="8640962" cy="5112568"/>
          </a:xfrm>
        </p:spPr>
        <p:txBody>
          <a:bodyPr>
            <a:noAutofit/>
          </a:bodyPr>
          <a:lstStyle/>
          <a:p>
            <a:pPr algn="just"/>
            <a:r>
              <a:rPr lang="el-GR" sz="2800" dirty="0">
                <a:solidFill>
                  <a:schemeClr val="tx1"/>
                </a:solidFill>
              </a:rPr>
              <a:t>Κατά τον </a:t>
            </a:r>
            <a:r>
              <a:rPr lang="el-GR" sz="2800" dirty="0" err="1">
                <a:solidFill>
                  <a:schemeClr val="tx1"/>
                </a:solidFill>
              </a:rPr>
              <a:t>Halbwachs</a:t>
            </a:r>
            <a:r>
              <a:rPr lang="el-GR" sz="2800" dirty="0">
                <a:solidFill>
                  <a:schemeClr val="tx1"/>
                </a:solidFill>
              </a:rPr>
              <a:t> (2013β), </a:t>
            </a:r>
          </a:p>
          <a:p>
            <a:pPr marL="457200" indent="-457200" algn="just">
              <a:buFont typeface="Arial" panose="020B0604020202020204" pitchFamily="34" charset="0"/>
              <a:buChar char="•"/>
            </a:pPr>
            <a:r>
              <a:rPr lang="el-GR" sz="2800" dirty="0">
                <a:solidFill>
                  <a:schemeClr val="tx1"/>
                </a:solidFill>
              </a:rPr>
              <a:t>οι «</a:t>
            </a:r>
            <a:r>
              <a:rPr lang="el-GR" sz="2800" b="1" dirty="0">
                <a:solidFill>
                  <a:schemeClr val="tx1"/>
                </a:solidFill>
              </a:rPr>
              <a:t>άλλοι</a:t>
            </a:r>
            <a:r>
              <a:rPr lang="el-GR" sz="2800" dirty="0">
                <a:solidFill>
                  <a:schemeClr val="tx1"/>
                </a:solidFill>
              </a:rPr>
              <a:t>» αποτελούν προϋπόθεση </a:t>
            </a:r>
          </a:p>
          <a:p>
            <a:pPr marL="457200" indent="-457200" algn="just">
              <a:buFont typeface="Arial" panose="020B0604020202020204" pitchFamily="34" charset="0"/>
              <a:buChar char="•"/>
            </a:pPr>
            <a:r>
              <a:rPr lang="el-GR" sz="2800" dirty="0">
                <a:solidFill>
                  <a:schemeClr val="tx1"/>
                </a:solidFill>
              </a:rPr>
              <a:t>της </a:t>
            </a:r>
            <a:r>
              <a:rPr lang="el-GR" sz="2800" b="1" dirty="0">
                <a:solidFill>
                  <a:schemeClr val="tx1"/>
                </a:solidFill>
              </a:rPr>
              <a:t>ατομικής</a:t>
            </a:r>
            <a:r>
              <a:rPr lang="el-GR" sz="2800" dirty="0">
                <a:solidFill>
                  <a:schemeClr val="tx1"/>
                </a:solidFill>
              </a:rPr>
              <a:t> μνήμης, </a:t>
            </a:r>
          </a:p>
          <a:p>
            <a:pPr algn="just"/>
            <a:endParaRPr lang="el-GR" sz="2800" dirty="0">
              <a:solidFill>
                <a:schemeClr val="tx1"/>
              </a:solidFill>
            </a:endParaRPr>
          </a:p>
          <a:p>
            <a:pPr algn="just"/>
            <a:r>
              <a:rPr lang="el-GR" sz="2800" dirty="0">
                <a:solidFill>
                  <a:schemeClr val="tx1"/>
                </a:solidFill>
              </a:rPr>
              <a:t>γεγονός που καθιστά </a:t>
            </a:r>
          </a:p>
          <a:p>
            <a:pPr marL="457200" indent="-457200" algn="just">
              <a:buFont typeface="Arial" panose="020B0604020202020204" pitchFamily="34" charset="0"/>
              <a:buChar char="•"/>
            </a:pPr>
            <a:r>
              <a:rPr lang="el-GR" sz="2800" dirty="0">
                <a:solidFill>
                  <a:schemeClr val="tx1"/>
                </a:solidFill>
              </a:rPr>
              <a:t>την </a:t>
            </a:r>
            <a:r>
              <a:rPr lang="el-GR" sz="2800" b="1" dirty="0">
                <a:solidFill>
                  <a:schemeClr val="tx1"/>
                </a:solidFill>
              </a:rPr>
              <a:t>ατομική και τη συλλογική μνήμη </a:t>
            </a:r>
            <a:r>
              <a:rPr lang="el-GR" sz="2800" dirty="0">
                <a:solidFill>
                  <a:schemeClr val="tx1"/>
                </a:solidFill>
              </a:rPr>
              <a:t>άρρηκτα </a:t>
            </a:r>
            <a:r>
              <a:rPr lang="el-GR" sz="2800" b="1" dirty="0">
                <a:solidFill>
                  <a:schemeClr val="tx1"/>
                </a:solidFill>
              </a:rPr>
              <a:t>συνδεδεμένες</a:t>
            </a:r>
            <a:r>
              <a:rPr lang="el-GR" sz="2800" dirty="0">
                <a:solidFill>
                  <a:schemeClr val="tx1"/>
                </a:solidFill>
              </a:rPr>
              <a:t> μεταξύ τους∙ </a:t>
            </a:r>
          </a:p>
          <a:p>
            <a:pPr algn="just"/>
            <a:endParaRPr lang="el-GR" sz="2800" dirty="0">
              <a:solidFill>
                <a:schemeClr val="tx1"/>
              </a:solidFill>
            </a:endParaRPr>
          </a:p>
        </p:txBody>
      </p:sp>
      <p:cxnSp>
        <p:nvCxnSpPr>
          <p:cNvPr id="7" name="Ευθεία γραμμή σύνδεσης 6"/>
          <p:cNvCxnSpPr/>
          <p:nvPr/>
        </p:nvCxnSpPr>
        <p:spPr>
          <a:xfrm>
            <a:off x="0" y="6577607"/>
            <a:ext cx="9144000"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75454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0" y="-27383"/>
            <a:ext cx="9144000" cy="792087"/>
          </a:xfrm>
          <a:solidFill>
            <a:schemeClr val="tx2"/>
          </a:solidFill>
        </p:spPr>
        <p:txBody>
          <a:bodyPr>
            <a:normAutofit/>
          </a:bodyPr>
          <a:lstStyle/>
          <a:p>
            <a:r>
              <a:rPr lang="el-GR" dirty="0">
                <a:solidFill>
                  <a:schemeClr val="bg1"/>
                </a:solidFill>
              </a:rPr>
              <a:t>Η έννοια του «άλλου»</a:t>
            </a:r>
          </a:p>
        </p:txBody>
      </p:sp>
      <p:sp>
        <p:nvSpPr>
          <p:cNvPr id="3" name="Υπότιτλος 2"/>
          <p:cNvSpPr>
            <a:spLocks noGrp="1"/>
          </p:cNvSpPr>
          <p:nvPr>
            <p:ph type="subTitle" idx="1"/>
          </p:nvPr>
        </p:nvSpPr>
        <p:spPr>
          <a:xfrm>
            <a:off x="179510" y="1124744"/>
            <a:ext cx="8640962" cy="5112568"/>
          </a:xfrm>
        </p:spPr>
        <p:txBody>
          <a:bodyPr>
            <a:noAutofit/>
          </a:bodyPr>
          <a:lstStyle/>
          <a:p>
            <a:pPr algn="just"/>
            <a:r>
              <a:rPr lang="el-GR" sz="2800" b="1" dirty="0">
                <a:solidFill>
                  <a:schemeClr val="tx1"/>
                </a:solidFill>
              </a:rPr>
              <a:t>Η μνήμη προϋποθέτει την ομαδικότητα:</a:t>
            </a:r>
          </a:p>
          <a:p>
            <a:pPr marL="457200" indent="-457200" algn="just">
              <a:buFont typeface="Arial" panose="020B0604020202020204" pitchFamily="34" charset="0"/>
              <a:buChar char="•"/>
            </a:pPr>
            <a:r>
              <a:rPr lang="el-GR" sz="2800" i="1" dirty="0">
                <a:solidFill>
                  <a:schemeClr val="tx1"/>
                </a:solidFill>
              </a:rPr>
              <a:t>«Οι αναμνήσεις μας παραμένουν </a:t>
            </a:r>
            <a:r>
              <a:rPr lang="el-GR" sz="2800" b="1" i="1" dirty="0">
                <a:solidFill>
                  <a:schemeClr val="tx1"/>
                </a:solidFill>
              </a:rPr>
              <a:t>συλλογικές</a:t>
            </a:r>
            <a:r>
              <a:rPr lang="el-GR" sz="2800" i="1" dirty="0">
                <a:solidFill>
                  <a:schemeClr val="tx1"/>
                </a:solidFill>
              </a:rPr>
              <a:t> και μας τις θυμίζουν οι άλλοι, ακόμη κι όταν πρόκειται για γεγονότα στα οποία μόνον εμείς είχαμε ανάμειξη, για αντικείμενα που μόνον εμείς έχουμε δει. </a:t>
            </a:r>
          </a:p>
          <a:p>
            <a:pPr marL="457200" indent="-457200" algn="just">
              <a:buFont typeface="Arial" panose="020B0604020202020204" pitchFamily="34" charset="0"/>
              <a:buChar char="•"/>
            </a:pPr>
            <a:r>
              <a:rPr lang="el-GR" sz="2800" i="1" dirty="0">
                <a:solidFill>
                  <a:schemeClr val="tx1"/>
                </a:solidFill>
              </a:rPr>
              <a:t>Στην πραγματικότητα, δεν είμαστε ποτέ μόνοι. </a:t>
            </a:r>
          </a:p>
          <a:p>
            <a:pPr marL="457200" indent="-457200" algn="just">
              <a:buFont typeface="Arial" panose="020B0604020202020204" pitchFamily="34" charset="0"/>
              <a:buChar char="•"/>
            </a:pPr>
            <a:r>
              <a:rPr lang="el-GR" sz="2800" i="1" dirty="0">
                <a:solidFill>
                  <a:schemeClr val="tx1"/>
                </a:solidFill>
              </a:rPr>
              <a:t>Δεν χρειάζεται οι άλλοι να είναι παρόντες, να διακρίνονται ως προς τη φυσική τους υπόσταση από εμάς, </a:t>
            </a:r>
            <a:r>
              <a:rPr lang="el-GR" sz="2800" b="1" i="1" dirty="0">
                <a:solidFill>
                  <a:schemeClr val="tx1"/>
                </a:solidFill>
              </a:rPr>
              <a:t>διότι φέρουμε πάντοτε μαζί και εντός μας ένα πλήθος ξεχωριστών ανθρώπων</a:t>
            </a:r>
            <a:r>
              <a:rPr lang="el-GR" sz="2800" i="1" dirty="0">
                <a:solidFill>
                  <a:schemeClr val="tx1"/>
                </a:solidFill>
              </a:rPr>
              <a:t>» </a:t>
            </a:r>
            <a:r>
              <a:rPr lang="el-GR" sz="2800" dirty="0">
                <a:solidFill>
                  <a:schemeClr val="tx1"/>
                </a:solidFill>
              </a:rPr>
              <a:t>(</a:t>
            </a:r>
            <a:r>
              <a:rPr lang="el-GR" sz="2800" dirty="0" err="1">
                <a:solidFill>
                  <a:schemeClr val="tx1"/>
                </a:solidFill>
              </a:rPr>
              <a:t>Halbwachs</a:t>
            </a:r>
            <a:r>
              <a:rPr lang="el-GR" sz="2800" dirty="0">
                <a:solidFill>
                  <a:schemeClr val="tx1"/>
                </a:solidFill>
              </a:rPr>
              <a:t> 2013β: 47-48)</a:t>
            </a:r>
            <a:r>
              <a:rPr lang="el-GR" sz="2800" i="1" dirty="0">
                <a:solidFill>
                  <a:schemeClr val="tx1"/>
                </a:solidFill>
              </a:rPr>
              <a:t>.</a:t>
            </a:r>
            <a:endParaRPr lang="el-GR" sz="2800" dirty="0">
              <a:solidFill>
                <a:schemeClr val="tx1"/>
              </a:solidFill>
            </a:endParaRPr>
          </a:p>
        </p:txBody>
      </p:sp>
      <p:cxnSp>
        <p:nvCxnSpPr>
          <p:cNvPr id="7" name="Ευθεία γραμμή σύνδεσης 6"/>
          <p:cNvCxnSpPr/>
          <p:nvPr/>
        </p:nvCxnSpPr>
        <p:spPr>
          <a:xfrm>
            <a:off x="0" y="6577607"/>
            <a:ext cx="9144000"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34731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0" y="-27383"/>
            <a:ext cx="9144000" cy="792087"/>
          </a:xfrm>
          <a:solidFill>
            <a:schemeClr val="tx2"/>
          </a:solidFill>
        </p:spPr>
        <p:txBody>
          <a:bodyPr>
            <a:normAutofit/>
          </a:bodyPr>
          <a:lstStyle/>
          <a:p>
            <a:r>
              <a:rPr lang="el-GR" dirty="0">
                <a:solidFill>
                  <a:schemeClr val="bg1"/>
                </a:solidFill>
              </a:rPr>
              <a:t>Η «κοινωνική/</a:t>
            </a:r>
            <a:r>
              <a:rPr lang="el-GR" dirty="0"/>
              <a:t> </a:t>
            </a:r>
            <a:r>
              <a:rPr lang="el-GR" dirty="0">
                <a:solidFill>
                  <a:schemeClr val="bg1"/>
                </a:solidFill>
              </a:rPr>
              <a:t>συλλογική μνήμη»</a:t>
            </a:r>
          </a:p>
        </p:txBody>
      </p:sp>
      <p:sp>
        <p:nvSpPr>
          <p:cNvPr id="3" name="Υπότιτλος 2"/>
          <p:cNvSpPr>
            <a:spLocks noGrp="1"/>
          </p:cNvSpPr>
          <p:nvPr>
            <p:ph type="subTitle" idx="1"/>
          </p:nvPr>
        </p:nvSpPr>
        <p:spPr>
          <a:xfrm>
            <a:off x="179510" y="1124744"/>
            <a:ext cx="8640962" cy="5112568"/>
          </a:xfrm>
        </p:spPr>
        <p:txBody>
          <a:bodyPr>
            <a:noAutofit/>
          </a:bodyPr>
          <a:lstStyle/>
          <a:p>
            <a:pPr algn="just"/>
            <a:r>
              <a:rPr lang="el-GR" sz="2800" dirty="0">
                <a:solidFill>
                  <a:schemeClr val="tx1"/>
                </a:solidFill>
              </a:rPr>
              <a:t>Η έννοια της κοινωνικής μνήμης είναι </a:t>
            </a:r>
          </a:p>
          <a:p>
            <a:pPr marL="342900" indent="-342900" algn="just">
              <a:buFont typeface="Arial" panose="020B0604020202020204" pitchFamily="34" charset="0"/>
              <a:buChar char="•"/>
            </a:pPr>
            <a:r>
              <a:rPr lang="el-GR" sz="2800" b="1" dirty="0" err="1">
                <a:solidFill>
                  <a:schemeClr val="tx1"/>
                </a:solidFill>
              </a:rPr>
              <a:t>διαδραστική</a:t>
            </a:r>
            <a:r>
              <a:rPr lang="el-GR" sz="2800" b="1" dirty="0">
                <a:solidFill>
                  <a:schemeClr val="tx1"/>
                </a:solidFill>
              </a:rPr>
              <a:t> και δυναμική, </a:t>
            </a:r>
          </a:p>
          <a:p>
            <a:pPr algn="just"/>
            <a:r>
              <a:rPr lang="el-GR" sz="2800" dirty="0">
                <a:solidFill>
                  <a:schemeClr val="tx1"/>
                </a:solidFill>
              </a:rPr>
              <a:t>αφού αφορά στη </a:t>
            </a:r>
            <a:r>
              <a:rPr lang="el-GR" sz="2800" b="1" dirty="0">
                <a:solidFill>
                  <a:schemeClr val="tx1"/>
                </a:solidFill>
              </a:rPr>
              <a:t>διαρκή αλληλεπίδραση </a:t>
            </a:r>
            <a:r>
              <a:rPr lang="el-GR" sz="2800" dirty="0">
                <a:solidFill>
                  <a:schemeClr val="tx1"/>
                </a:solidFill>
              </a:rPr>
              <a:t>ατόμων, ομάδων και θεσμών (</a:t>
            </a:r>
            <a:r>
              <a:rPr lang="el-GR" sz="2800" dirty="0" err="1">
                <a:solidFill>
                  <a:schemeClr val="tx1"/>
                </a:solidFill>
              </a:rPr>
              <a:t>Μαντόγλου</a:t>
            </a:r>
            <a:r>
              <a:rPr lang="el-GR" sz="2800" dirty="0">
                <a:solidFill>
                  <a:schemeClr val="tx1"/>
                </a:solidFill>
              </a:rPr>
              <a:t> 2010: 46). </a:t>
            </a:r>
          </a:p>
          <a:p>
            <a:pPr marL="342900" indent="-342900" algn="just">
              <a:buFont typeface="Arial" panose="020B0604020202020204" pitchFamily="34" charset="0"/>
              <a:buChar char="•"/>
            </a:pPr>
            <a:endParaRPr lang="el-GR" sz="2800" dirty="0">
              <a:solidFill>
                <a:schemeClr val="tx1"/>
              </a:solidFill>
            </a:endParaRPr>
          </a:p>
          <a:p>
            <a:pPr marL="342900" indent="-342900" algn="just">
              <a:buFont typeface="Arial" panose="020B0604020202020204" pitchFamily="34" charset="0"/>
              <a:buChar char="•"/>
            </a:pPr>
            <a:r>
              <a:rPr lang="el-GR" sz="2800" dirty="0">
                <a:solidFill>
                  <a:schemeClr val="tx1"/>
                </a:solidFill>
              </a:rPr>
              <a:t>Η «συλλογική μνήμη» (collective memory), είναι </a:t>
            </a:r>
          </a:p>
          <a:p>
            <a:pPr marL="342900" indent="-342900" algn="just">
              <a:buFont typeface="Arial" panose="020B0604020202020204" pitchFamily="34" charset="0"/>
              <a:buChar char="•"/>
            </a:pPr>
            <a:r>
              <a:rPr lang="el-GR" sz="2800" dirty="0">
                <a:solidFill>
                  <a:schemeClr val="tx1"/>
                </a:solidFill>
              </a:rPr>
              <a:t>Η μνήμη που </a:t>
            </a:r>
            <a:r>
              <a:rPr lang="el-GR" sz="2800" b="1" dirty="0">
                <a:solidFill>
                  <a:schemeClr val="tx1"/>
                </a:solidFill>
              </a:rPr>
              <a:t>μοιράζονται</a:t>
            </a:r>
            <a:r>
              <a:rPr lang="el-GR" sz="2800" dirty="0">
                <a:solidFill>
                  <a:schemeClr val="tx1"/>
                </a:solidFill>
              </a:rPr>
              <a:t> οι άνθρωποι που συμμετέχουν σε ένα συμβάν ή σε μια εμπειρία (</a:t>
            </a:r>
            <a:r>
              <a:rPr lang="el-GR" sz="2800" dirty="0" err="1">
                <a:solidFill>
                  <a:schemeClr val="tx1"/>
                </a:solidFill>
              </a:rPr>
              <a:t>Abrams</a:t>
            </a:r>
            <a:r>
              <a:rPr lang="el-GR" sz="2800" dirty="0">
                <a:solidFill>
                  <a:schemeClr val="tx1"/>
                </a:solidFill>
              </a:rPr>
              <a:t> 2014: 239).</a:t>
            </a:r>
          </a:p>
          <a:p>
            <a:pPr algn="just"/>
            <a:endParaRPr lang="en-US" sz="2800" dirty="0">
              <a:solidFill>
                <a:schemeClr val="tx1"/>
              </a:solidFill>
            </a:endParaRPr>
          </a:p>
        </p:txBody>
      </p:sp>
      <p:cxnSp>
        <p:nvCxnSpPr>
          <p:cNvPr id="7" name="Ευθεία γραμμή σύνδεσης 6"/>
          <p:cNvCxnSpPr/>
          <p:nvPr/>
        </p:nvCxnSpPr>
        <p:spPr>
          <a:xfrm>
            <a:off x="0" y="6577607"/>
            <a:ext cx="9144000"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564623"/>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3809</TotalTime>
  <Words>1237</Words>
  <Application>Microsoft Office PowerPoint</Application>
  <PresentationFormat>Προβολή στην οθόνη (4:3)</PresentationFormat>
  <Paragraphs>131</Paragraphs>
  <Slides>23</Slides>
  <Notes>0</Notes>
  <HiddenSlides>0</HiddenSlides>
  <MMClips>0</MMClips>
  <ScaleCrop>false</ScaleCrop>
  <HeadingPairs>
    <vt:vector size="6" baseType="variant">
      <vt:variant>
        <vt:lpstr>Γραμματοσειρές που χρησιμοποιούνται</vt:lpstr>
      </vt:variant>
      <vt:variant>
        <vt:i4>2</vt:i4>
      </vt:variant>
      <vt:variant>
        <vt:lpstr>Θέμα</vt:lpstr>
      </vt:variant>
      <vt:variant>
        <vt:i4>1</vt:i4>
      </vt:variant>
      <vt:variant>
        <vt:lpstr>Τίτλοι διαφανειών</vt:lpstr>
      </vt:variant>
      <vt:variant>
        <vt:i4>23</vt:i4>
      </vt:variant>
    </vt:vector>
  </HeadingPairs>
  <TitlesOfParts>
    <vt:vector size="26" baseType="lpstr">
      <vt:lpstr>Arial</vt:lpstr>
      <vt:lpstr>Calibri</vt:lpstr>
      <vt:lpstr>Θέμα του Office</vt:lpstr>
      <vt:lpstr>Τόποι μνήμης </vt:lpstr>
      <vt:lpstr>Θέματα </vt:lpstr>
      <vt:lpstr>Μνημόνευση</vt:lpstr>
      <vt:lpstr>Η έννοια της μνήμης</vt:lpstr>
      <vt:lpstr>Η έννοια της μνήμης</vt:lpstr>
      <vt:lpstr>Διαστάσεις μνήμης</vt:lpstr>
      <vt:lpstr>Η έννοια του «άλλου»</vt:lpstr>
      <vt:lpstr>Η έννοια του «άλλου»</vt:lpstr>
      <vt:lpstr>Η «κοινωνική/ συλλογική μνήμη»</vt:lpstr>
      <vt:lpstr>Η «κοινωνική/ συλλογική μνήμη»</vt:lpstr>
      <vt:lpstr>Λαϊκή, δημόσια, ιστορική μνήμη</vt:lpstr>
      <vt:lpstr>Λαϊκή, δημόσια, ιστορική μνήμη</vt:lpstr>
      <vt:lpstr>Τόπος μνήμης </vt:lpstr>
      <vt:lpstr>Τόπος μνήμης </vt:lpstr>
      <vt:lpstr>Τόποι μνήμης </vt:lpstr>
      <vt:lpstr>Για να χαρακτηρισθεί ένας χώρος ως τόπος μνήμης προϋποτίθεται:</vt:lpstr>
      <vt:lpstr>Ο τόπος μνήμης χαρακτηρίζεται:</vt:lpstr>
      <vt:lpstr>Δραστηριότητα</vt:lpstr>
      <vt:lpstr>Η επανανοηματοδότηση του τόπου μνήμης</vt:lpstr>
      <vt:lpstr>Δραστηριότητα</vt:lpstr>
      <vt:lpstr>Παρουσίαση του PowerPoint</vt:lpstr>
      <vt:lpstr>Συνέδριο </vt:lpstr>
      <vt:lpstr>Πηγές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Iordanis</dc:creator>
  <cp:lastModifiedBy>Eugenia Arvanitis</cp:lastModifiedBy>
  <cp:revision>418</cp:revision>
  <cp:lastPrinted>2018-05-27T14:52:15Z</cp:lastPrinted>
  <dcterms:created xsi:type="dcterms:W3CDTF">2013-10-27T12:50:08Z</dcterms:created>
  <dcterms:modified xsi:type="dcterms:W3CDTF">2018-11-13T07:53:05Z</dcterms:modified>
</cp:coreProperties>
</file>