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C53C3-4723-4536-BD2A-F8EA888B4F26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FDB28-DA4E-4459-9D92-CD416FFDD95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56830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5379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0350"/>
            <a:ext cx="80010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268413"/>
            <a:ext cx="3924300" cy="47513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3438" y="1268413"/>
            <a:ext cx="3924300" cy="2298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3438" y="3719513"/>
            <a:ext cx="3924300" cy="2300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11DF3B-2D5B-4C2C-87B6-C62DBA4C8F49}" type="datetime1">
              <a:rPr lang="el-GR" smtClean="0"/>
              <a:pPr>
                <a:defRPr/>
              </a:pPr>
              <a:t>8/7/2015</a:t>
            </a:fld>
            <a:endParaRPr lang="el-G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l-GR"/>
              <a:t>Προηγμένες Διεργασίες Οξείδωσης για την επεξεργασία νερού και υγρών αποβλήτων</a:t>
            </a:r>
            <a:endParaRPr lang="en-US">
              <a:solidFill>
                <a:schemeClr val="tx1"/>
              </a:solidFill>
            </a:endParaRPr>
          </a:p>
          <a:p>
            <a:pPr>
              <a:defRPr/>
            </a:pPr>
            <a:r>
              <a:rPr lang="el-GR"/>
              <a:t>Πολυτεχνείο Κρήτης, Τμήμα Μηχανικών Περιβάλλοντος, Μάρτιος 2008, Χανιά</a:t>
            </a:r>
            <a:endParaRPr lang="el-GR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A6A8FF-6058-4BD7-9D9D-A13D5B08E17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DD8BB-6842-4FD0-8EE2-9A48F0548D29}" type="datetimeFigureOut">
              <a:rPr lang="el-GR" smtClean="0"/>
              <a:pPr/>
              <a:t>8/7/2015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F298F-66BD-4CD5-9CE2-7602B906616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5075BC"/>
                </a:solidFill>
              </a:rPr>
              <a:t>Τεχνολογία Περιβάλλοντος: Επεξεργασία Βιομηχανικών Υγρών Αποβλήτων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57562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3: 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Υπεριώδης Ακτινοβολία 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UV</a:t>
            </a:r>
            <a:r>
              <a:rPr lang="el-GR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dirty="0" smtClean="0"/>
          </a:p>
          <a:p>
            <a:endParaRPr lang="el-GR" sz="2800" dirty="0" smtClean="0"/>
          </a:p>
          <a:p>
            <a:r>
              <a:rPr lang="el-GR" sz="2800" dirty="0" smtClean="0">
                <a:solidFill>
                  <a:schemeClr val="tx1"/>
                </a:solidFill>
              </a:rPr>
              <a:t>Μαντζαβίνος Διονύσιος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Πολυτεχνική Σχολή</a:t>
            </a:r>
          </a:p>
          <a:p>
            <a:r>
              <a:rPr lang="el-GR" sz="2800" dirty="0" smtClean="0">
                <a:solidFill>
                  <a:schemeClr val="tx1"/>
                </a:solidFill>
              </a:rPr>
              <a:t>Τμήμα Χημικών Μηχανικών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Απολύμανση με </a:t>
            </a:r>
            <a:r>
              <a:rPr lang="en-US" dirty="0" smtClean="0">
                <a:solidFill>
                  <a:schemeClr val="accent1"/>
                </a:solidFill>
              </a:rPr>
              <a:t>UV-C </a:t>
            </a:r>
            <a:r>
              <a:rPr lang="el-GR" dirty="0" smtClean="0">
                <a:solidFill>
                  <a:schemeClr val="accent1"/>
                </a:solidFill>
              </a:rPr>
              <a:t>ακτινοβολία</a:t>
            </a:r>
          </a:p>
        </p:txBody>
      </p:sp>
      <p:sp>
        <p:nvSpPr>
          <p:cNvPr id="1095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 UV-C </a:t>
            </a:r>
            <a:r>
              <a:rPr lang="el-GR" smtClean="0"/>
              <a:t>ακτινοβολία έχει χρησιμοποιηθεί για την απολύμανση νερού και υγρών αποβλήτων από τις αρχές του 20</a:t>
            </a:r>
            <a:r>
              <a:rPr lang="el-GR" baseline="30000" smtClean="0"/>
              <a:t>ου</a:t>
            </a:r>
            <a:r>
              <a:rPr lang="el-GR" smtClean="0"/>
              <a:t> αιώνα (1917, ΗΠΑ).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Στις μέρες μας η μέθοδος εφαρμόζεται ολοένα και περισσότερο ιδίως μετά την ανακάλυψη στα τέλη της δεκαετίας του 90 ότι είναι αποτελεσματική για την καταστροφή παθογόνων μικροοργανισμών ανθεκτικών στη χλωρίωση.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Κινητική απολύμανσης</a:t>
            </a:r>
          </a:p>
        </p:txBody>
      </p:sp>
      <p:sp>
        <p:nvSpPr>
          <p:cNvPr id="102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Νόμος </a:t>
            </a:r>
            <a:r>
              <a:rPr lang="en-US" smtClean="0"/>
              <a:t>Chick</a:t>
            </a:r>
            <a:endParaRPr lang="el-GR" smtClean="0"/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781300" y="1989138"/>
          <a:ext cx="3581400" cy="895350"/>
        </p:xfrm>
        <a:graphic>
          <a:graphicData uri="http://schemas.openxmlformats.org/presentationml/2006/ole">
            <p:oleObj spid="_x0000_s2050" name="Εξίσωση" r:id="rId3" imgW="1574640" imgH="393480" progId="Equation.3">
              <p:embed/>
            </p:oleObj>
          </a:graphicData>
        </a:graphic>
      </p:graphicFrame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611188" y="2960688"/>
            <a:ext cx="83264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92175" indent="-8921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800">
                <a:latin typeface="Times New Roman" pitchFamily="18" charset="0"/>
              </a:rPr>
              <a:t>όπου	Ν</a:t>
            </a:r>
            <a:r>
              <a:rPr lang="en-US" sz="2800" baseline="-25000">
                <a:latin typeface="Times New Roman" pitchFamily="18" charset="0"/>
              </a:rPr>
              <a:t>t</a:t>
            </a:r>
            <a:r>
              <a:rPr lang="el-GR" sz="2800">
                <a:latin typeface="Times New Roman" pitchFamily="18" charset="0"/>
              </a:rPr>
              <a:t>: αριθμός μικροοργανισμών σε χρόνο </a:t>
            </a:r>
            <a:r>
              <a:rPr lang="en-US" sz="2800">
                <a:latin typeface="Times New Roman" pitchFamily="18" charset="0"/>
              </a:rPr>
              <a:t>t</a:t>
            </a:r>
          </a:p>
          <a:p>
            <a:pPr marL="892175" indent="-8921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l-GR" sz="2800">
                <a:latin typeface="Times New Roman" pitchFamily="18" charset="0"/>
              </a:rPr>
              <a:t>	Ν</a:t>
            </a:r>
            <a:r>
              <a:rPr lang="en-US" sz="2800" baseline="-25000">
                <a:latin typeface="Times New Roman" pitchFamily="18" charset="0"/>
              </a:rPr>
              <a:t>0</a:t>
            </a:r>
            <a:r>
              <a:rPr lang="el-GR" sz="2800">
                <a:latin typeface="Times New Roman" pitchFamily="18" charset="0"/>
              </a:rPr>
              <a:t>: αριθμός μικροοργανισμών σε χρόνο </a:t>
            </a:r>
            <a:r>
              <a:rPr lang="en-US" sz="2800">
                <a:latin typeface="Times New Roman" pitchFamily="18" charset="0"/>
              </a:rPr>
              <a:t>0</a:t>
            </a:r>
          </a:p>
          <a:p>
            <a:pPr marL="892175" indent="-8921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2800">
                <a:latin typeface="Times New Roman" pitchFamily="18" charset="0"/>
              </a:rPr>
              <a:t>	k: </a:t>
            </a:r>
            <a:r>
              <a:rPr lang="el-GR" sz="2800">
                <a:latin typeface="Times New Roman" pitchFamily="18" charset="0"/>
              </a:rPr>
              <a:t>σταθερά ταχύτητας απολύμανσης, χρόνος</a:t>
            </a:r>
            <a:r>
              <a:rPr lang="el-GR" sz="2800" baseline="30000">
                <a:latin typeface="Times New Roman" pitchFamily="18" charset="0"/>
              </a:rPr>
              <a:t>-1</a:t>
            </a:r>
            <a:endParaRPr lang="en-US" sz="2800" baseline="30000">
              <a:latin typeface="Times New Roman" pitchFamily="18" charset="0"/>
            </a:endParaRPr>
          </a:p>
          <a:p>
            <a:pPr marL="892175" indent="-892175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l-GR" sz="2800">
              <a:latin typeface="Times New Roman" pitchFamily="18" charset="0"/>
            </a:endParaRPr>
          </a:p>
        </p:txBody>
      </p:sp>
      <p:sp>
        <p:nvSpPr>
          <p:cNvPr id="10249" name="Rectangle 7"/>
          <p:cNvSpPr>
            <a:spLocks noChangeArrowheads="1"/>
          </p:cNvSpPr>
          <p:nvPr/>
        </p:nvSpPr>
        <p:spPr bwMode="auto">
          <a:xfrm>
            <a:off x="407988" y="4581525"/>
            <a:ext cx="83264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69900" indent="-46990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3200">
                <a:latin typeface="Times New Roman" pitchFamily="18" charset="0"/>
              </a:rPr>
              <a:t>Παράγοντας μείωσης (</a:t>
            </a:r>
            <a:r>
              <a:rPr lang="en-US" sz="3200">
                <a:latin typeface="Times New Roman" pitchFamily="18" charset="0"/>
              </a:rPr>
              <a:t>reducing factor), R</a:t>
            </a:r>
            <a:r>
              <a:rPr lang="en-US" sz="3200" baseline="-25000">
                <a:latin typeface="Times New Roman" pitchFamily="18" charset="0"/>
              </a:rPr>
              <a:t>f</a:t>
            </a:r>
            <a:r>
              <a:rPr lang="en-US" sz="3200">
                <a:latin typeface="Times New Roman" pitchFamily="18" charset="0"/>
              </a:rPr>
              <a:t>:</a:t>
            </a:r>
            <a:endParaRPr lang="el-GR" sz="3200">
              <a:latin typeface="Times New Roman" pitchFamily="18" charset="0"/>
            </a:endParaRPr>
          </a:p>
        </p:txBody>
      </p:sp>
      <p:graphicFrame>
        <p:nvGraphicFramePr>
          <p:cNvPr id="10243" name="Object 8"/>
          <p:cNvGraphicFramePr>
            <a:graphicFrameLocks noChangeAspect="1"/>
          </p:cNvGraphicFramePr>
          <p:nvPr>
            <p:ph sz="quarter" idx="3"/>
          </p:nvPr>
        </p:nvGraphicFramePr>
        <p:xfrm>
          <a:off x="3348038" y="5105400"/>
          <a:ext cx="2016125" cy="1104900"/>
        </p:xfrm>
        <a:graphic>
          <a:graphicData uri="http://schemas.openxmlformats.org/presentationml/2006/ole">
            <p:oleObj spid="_x0000_s2051" name="Εξίσωση" r:id="rId4" imgW="787320" imgH="431640" progId="Equation.3">
              <p:embed/>
            </p:oleObj>
          </a:graphicData>
        </a:graphic>
      </p:graphicFrame>
      <p:pic>
        <p:nvPicPr>
          <p:cNvPr id="8" name="Εικόνα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Μηχανισμός απολύμανσης</a:t>
            </a:r>
          </a:p>
        </p:txBody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smtClean="0"/>
              <a:t>Η καταστροφή των μικροοργανισμών οφείλεται στην απορρόφηση της ακτινοβολίας από το γενετικό υλικό των κυττάρων (</a:t>
            </a:r>
            <a:r>
              <a:rPr lang="en-US" smtClean="0"/>
              <a:t>DNA, RNA)</a:t>
            </a:r>
            <a:r>
              <a:rPr lang="el-GR" smtClean="0"/>
              <a:t>.</a:t>
            </a:r>
            <a:endParaRPr lang="en-US" smtClean="0"/>
          </a:p>
          <a:p>
            <a:pPr eaLnBrk="1" hangingPunct="1"/>
            <a:r>
              <a:rPr lang="el-GR" smtClean="0"/>
              <a:t>Η μέγιστη καταστροφική ικανότητα της υπεριώδους ακτινοβολίας επιτυγχάνεται σε μήκος κύματος περίπου 265 </a:t>
            </a:r>
            <a:r>
              <a:rPr lang="en-US" smtClean="0"/>
              <a:t>nm</a:t>
            </a:r>
            <a:r>
              <a:rPr lang="el-GR" smtClean="0"/>
              <a:t>, όπου αναφέρεται η μέγιστη απορρόφηση της από τα νουκλεϊνικά οξέα.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Φάσμα απορρόφησης </a:t>
            </a:r>
            <a:r>
              <a:rPr lang="en-US" dirty="0" smtClean="0">
                <a:solidFill>
                  <a:schemeClr val="accent1"/>
                </a:solidFill>
              </a:rPr>
              <a:t>DNA</a:t>
            </a:r>
            <a:endParaRPr lang="el-GR" dirty="0" smtClean="0">
              <a:solidFill>
                <a:schemeClr val="accent1"/>
              </a:solidFill>
            </a:endParaRPr>
          </a:p>
        </p:txBody>
      </p:sp>
      <p:pic>
        <p:nvPicPr>
          <p:cNvPr id="11162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87463"/>
            <a:ext cx="6842125" cy="4873625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Δομικά συστατικά </a:t>
            </a:r>
            <a:r>
              <a:rPr lang="en-US" dirty="0" smtClean="0">
                <a:solidFill>
                  <a:schemeClr val="accent1"/>
                </a:solidFill>
              </a:rPr>
              <a:t>DNA </a:t>
            </a:r>
            <a:r>
              <a:rPr lang="el-GR" dirty="0" smtClean="0">
                <a:solidFill>
                  <a:schemeClr val="accent1"/>
                </a:solidFill>
              </a:rPr>
              <a:t>και </a:t>
            </a:r>
            <a:r>
              <a:rPr lang="en-US" dirty="0" smtClean="0">
                <a:solidFill>
                  <a:schemeClr val="accent1"/>
                </a:solidFill>
              </a:rPr>
              <a:t>RNA</a:t>
            </a:r>
            <a:endParaRPr lang="el-GR" dirty="0" smtClean="0">
              <a:solidFill>
                <a:schemeClr val="accent1"/>
              </a:solidFill>
            </a:endParaRPr>
          </a:p>
        </p:txBody>
      </p:sp>
      <p:pic>
        <p:nvPicPr>
          <p:cNvPr id="11264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1255713"/>
            <a:ext cx="7920037" cy="4872037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Διπλή έλικα του </a:t>
            </a:r>
            <a:r>
              <a:rPr lang="en-US" dirty="0" smtClean="0">
                <a:solidFill>
                  <a:schemeClr val="accent1"/>
                </a:solidFill>
              </a:rPr>
              <a:t>DNA</a:t>
            </a:r>
            <a:endParaRPr lang="el-GR" dirty="0" smtClean="0">
              <a:solidFill>
                <a:schemeClr val="accent1"/>
              </a:solidFill>
            </a:endParaRPr>
          </a:p>
        </p:txBody>
      </p:sp>
      <p:pic>
        <p:nvPicPr>
          <p:cNvPr id="113669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7700"/>
            <a:ext cx="8642350" cy="3455988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Διμερισμός θυμίνης</a:t>
            </a:r>
          </a:p>
        </p:txBody>
      </p:sp>
      <p:pic>
        <p:nvPicPr>
          <p:cNvPr id="11469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35138"/>
            <a:ext cx="8642350" cy="3821112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Παρεμπόδιση αντιγραφής </a:t>
            </a:r>
            <a:r>
              <a:rPr lang="en-US" dirty="0" smtClean="0">
                <a:solidFill>
                  <a:schemeClr val="accent1"/>
                </a:solidFill>
              </a:rPr>
              <a:t>DNA</a:t>
            </a:r>
            <a:endParaRPr lang="el-GR" dirty="0" smtClean="0">
              <a:solidFill>
                <a:schemeClr val="accent1"/>
              </a:solidFill>
            </a:endParaRPr>
          </a:p>
        </p:txBody>
      </p:sp>
      <p:pic>
        <p:nvPicPr>
          <p:cNvPr id="11571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571625"/>
            <a:ext cx="8642350" cy="4148138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Πλεονεκτήματα απολύμανσης </a:t>
            </a:r>
            <a:r>
              <a:rPr lang="en-US" dirty="0" smtClean="0">
                <a:solidFill>
                  <a:schemeClr val="accent1"/>
                </a:solidFill>
              </a:rPr>
              <a:t>UV-C</a:t>
            </a:r>
            <a:endParaRPr lang="el-GR" dirty="0" smtClean="0">
              <a:solidFill>
                <a:schemeClr val="accent1"/>
              </a:solidFill>
            </a:endParaRPr>
          </a:p>
        </p:txBody>
      </p:sp>
      <p:sp>
        <p:nvSpPr>
          <p:cNvPr id="1167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Είναι αποτελεσματική στην αδρανοποίηση ενός μεγάλου εύρους μικροοργανισμών που απαντώνται στο νερό και στα υγρά απόβλητα, συμπεριλαμβανομένων μικροοργανισμών ανθεκτικών στην απολύμανση με χλωρίωση (</a:t>
            </a:r>
            <a:r>
              <a:rPr lang="en-US" i="1" smtClean="0"/>
              <a:t>C. parvum, G. lambia</a:t>
            </a:r>
            <a:r>
              <a:rPr lang="en-US" smtClean="0"/>
              <a:t>).</a:t>
            </a:r>
            <a:endParaRPr lang="el-GR" smtClean="0"/>
          </a:p>
          <a:p>
            <a:pPr eaLnBrk="1" hangingPunct="1"/>
            <a:r>
              <a:rPr lang="el-GR" smtClean="0"/>
              <a:t>Δεν απαιτείται η προσθήκη χημικών οξειδωτικών αντιδραστηρίων.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1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Μειώνεται ο κίνδυνος από την παραγωγή, μεταφορά, αποθήκευση και χειρισμό τοξικών χημικών αντιδραστηρίων (π.χ. </a:t>
            </a:r>
            <a:r>
              <a:rPr lang="en-US" smtClean="0"/>
              <a:t>Cl</a:t>
            </a:r>
            <a:r>
              <a:rPr lang="en-US" baseline="-25000" smtClean="0"/>
              <a:t>2</a:t>
            </a:r>
            <a:r>
              <a:rPr lang="en-US" smtClean="0"/>
              <a:t>, O</a:t>
            </a:r>
            <a:r>
              <a:rPr lang="en-US" baseline="-25000" smtClean="0"/>
              <a:t>3</a:t>
            </a:r>
            <a:r>
              <a:rPr lang="en-US" smtClean="0"/>
              <a:t>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Πολύ μικροί χρόνοι επαφής (της τάξης των λίγων </a:t>
            </a:r>
            <a:r>
              <a:rPr lang="en-US" smtClean="0"/>
              <a:t>sec)</a:t>
            </a:r>
            <a:endParaRPr lang="el-GR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Δεν σχηματίζονται επικίνδυνα/τοξικά παραπροϊόντα απολύμανσης</a:t>
            </a:r>
            <a:r>
              <a:rPr lang="en-US" smtClean="0"/>
              <a:t>.</a:t>
            </a:r>
            <a:endParaRPr lang="el-GR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Απαιτεί μικρό χώρο εγκατάστασης</a:t>
            </a:r>
            <a:r>
              <a:rPr lang="en-US" smtClean="0"/>
              <a:t>.</a:t>
            </a:r>
            <a:endParaRPr lang="el-GR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19</a:t>
            </a:r>
            <a:endParaRPr lang="el-GR" dirty="0" smtClean="0">
              <a:solidFill>
                <a:srgbClr val="50ABBC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Πλεονεκτήματα απολύμανσης </a:t>
            </a:r>
            <a:r>
              <a:rPr lang="en-US" dirty="0" smtClean="0">
                <a:solidFill>
                  <a:schemeClr val="accent1"/>
                </a:solidFill>
              </a:rPr>
              <a:t>UV-C</a:t>
            </a:r>
            <a:endParaRPr lang="el-G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Σκοπός  </a:t>
            </a:r>
            <a:r>
              <a:rPr lang="el-GR" dirty="0">
                <a:solidFill>
                  <a:schemeClr val="accent1"/>
                </a:solidFill>
              </a:rPr>
              <a:t>Ε</a:t>
            </a:r>
            <a:r>
              <a:rPr lang="el-GR" dirty="0" smtClean="0">
                <a:solidFill>
                  <a:schemeClr val="accent1"/>
                </a:solidFill>
              </a:rPr>
              <a:t>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156" y="1571612"/>
            <a:ext cx="8394124" cy="4525963"/>
          </a:xfrm>
        </p:spPr>
        <p:txBody>
          <a:bodyPr>
            <a:normAutofit/>
          </a:bodyPr>
          <a:lstStyle/>
          <a:p>
            <a:pPr marL="0" algn="just">
              <a:buNone/>
            </a:pPr>
            <a:r>
              <a:rPr lang="el-GR" sz="3000" dirty="0" smtClean="0"/>
              <a:t>Κατά το δεύτερο μέρος της παρουσίασης της οξείδωσης μέσω Υπεριώδους Ακτινοβολίας </a:t>
            </a:r>
            <a:r>
              <a:rPr lang="en-US" sz="3000" dirty="0" smtClean="0"/>
              <a:t>UV, </a:t>
            </a:r>
            <a:r>
              <a:rPr lang="el-GR" sz="3000" dirty="0" smtClean="0"/>
              <a:t>παρουσιάζονται τα είδη των αντιδραστήρων που χρησιμοποιούνται τόσο σε εργαστηριακή όσο και πιλοτική κλίμακα. Επίσης, γίνεται αναφορά στους τομείς στους οποίους βρίσκει εφαρμογή η συγκεκριμένη προηγμένη μέθοδος επεξεργασίας (Απολύμανση–Φυτόλυση οργανικών και ανόργανων ρύπων)</a:t>
            </a:r>
          </a:p>
          <a:p>
            <a:pPr marL="0" algn="just">
              <a:buNone/>
            </a:pPr>
            <a:endParaRPr lang="el-GR" sz="34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00768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Δεν προκαλούνται γεύσεις και οσμές στο επεξεργασμένο νερό.</a:t>
            </a:r>
            <a:endParaRPr lang="en-US" smtClean="0"/>
          </a:p>
          <a:p>
            <a:pPr eaLnBrk="1" hangingPunct="1"/>
            <a:r>
              <a:rPr lang="el-GR" smtClean="0"/>
              <a:t>Ευκολία στον χειρισμό: εύκολη αυτοματοποίηση και έλεγχος της διεργασίας.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Πλεονεκτήματα απολύμανσης </a:t>
            </a:r>
            <a:r>
              <a:rPr lang="en-US" dirty="0" smtClean="0">
                <a:solidFill>
                  <a:schemeClr val="accent1"/>
                </a:solidFill>
              </a:rPr>
              <a:t>UV-C</a:t>
            </a:r>
            <a:endParaRPr lang="el-G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Μειονεκτήματα απολύμανσης </a:t>
            </a:r>
            <a:r>
              <a:rPr lang="en-US" dirty="0" smtClean="0">
                <a:solidFill>
                  <a:schemeClr val="accent1"/>
                </a:solidFill>
              </a:rPr>
              <a:t>UV-C</a:t>
            </a:r>
            <a:endParaRPr lang="el-GR" dirty="0" smtClean="0">
              <a:solidFill>
                <a:schemeClr val="accent1"/>
              </a:solidFill>
            </a:endParaRPr>
          </a:p>
        </p:txBody>
      </p:sp>
      <p:sp>
        <p:nvSpPr>
          <p:cNvPr id="1198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Δεν υπάρχει υπολειμματική συγκέντρωση του απολυμαντικού για την προστασία του νερού στο δίκτυο παροχής και κατανάλωσης.</a:t>
            </a:r>
          </a:p>
          <a:p>
            <a:pPr eaLnBrk="1" hangingPunct="1"/>
            <a:r>
              <a:rPr lang="el-GR" smtClean="0"/>
              <a:t>Σε μερικές περιπτώσεις μικροοργανισμών παρατηρείται αναγέννηση τους στο σκοτάδι.</a:t>
            </a:r>
            <a:endParaRPr lang="en-US" smtClean="0"/>
          </a:p>
          <a:p>
            <a:pPr eaLnBrk="1" hangingPunct="1"/>
            <a:r>
              <a:rPr lang="el-GR" smtClean="0"/>
              <a:t>Επηρεάζεται σημαντικά από την ύπαρξη αιωρούμενων στερεών και θολότητας.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1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Υψηλές συγκεντρώσεις ΝΟ</a:t>
            </a:r>
            <a:r>
              <a:rPr lang="el-GR" baseline="-25000" smtClean="0"/>
              <a:t>3</a:t>
            </a:r>
            <a:r>
              <a:rPr lang="el-GR" baseline="30000" smtClean="0"/>
              <a:t>-</a:t>
            </a:r>
            <a:r>
              <a:rPr lang="el-GR" smtClean="0"/>
              <a:t> οδηγούν στο σχηματισμό ΝΟ</a:t>
            </a:r>
            <a:r>
              <a:rPr lang="el-GR" baseline="-25000" smtClean="0"/>
              <a:t>2</a:t>
            </a:r>
            <a:r>
              <a:rPr lang="el-GR" baseline="30000" smtClean="0"/>
              <a:t>-</a:t>
            </a:r>
            <a:endParaRPr lang="el-GR" smtClean="0"/>
          </a:p>
          <a:p>
            <a:pPr eaLnBrk="1" hangingPunct="1"/>
            <a:r>
              <a:rPr lang="el-GR" smtClean="0"/>
              <a:t>Παρατηρούνται επικαθήσεις στους σωλήνες χαλαζία που περιβάλλουν τις λάμπες. Απαιτείται περιοδικός καθαρισμός.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2</a:t>
            </a:r>
            <a:endParaRPr lang="el-GR" dirty="0" smtClean="0">
              <a:solidFill>
                <a:srgbClr val="50ABBC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Μειονεκτήματα απολύμανσης </a:t>
            </a:r>
            <a:r>
              <a:rPr lang="en-US" dirty="0" smtClean="0">
                <a:solidFill>
                  <a:schemeClr val="accent1"/>
                </a:solidFill>
              </a:rPr>
              <a:t>UV-C</a:t>
            </a:r>
            <a:endParaRPr lang="el-GR" dirty="0" smtClean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21675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 smtClean="0">
                <a:solidFill>
                  <a:schemeClr val="accent1"/>
                </a:solidFill>
              </a:rPr>
              <a:t>Φωτόλυση οργανικών και ανόργανων ρύπων</a:t>
            </a:r>
          </a:p>
        </p:txBody>
      </p:sp>
      <p:sp>
        <p:nvSpPr>
          <p:cNvPr id="1218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Η ακτινοβολία </a:t>
            </a:r>
            <a:r>
              <a:rPr lang="en-US" smtClean="0"/>
              <a:t>UV-C </a:t>
            </a:r>
            <a:r>
              <a:rPr lang="el-GR" smtClean="0"/>
              <a:t>έχει χρησιμοποιηθεί για την φωτόλυση οργανικών και ανόργανων ρύπων όπως: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Αλογονωμένων υδρογονανθράκων (π.χ. 1,2-διχλωροαιθένιο, χλωροβενζόλιο)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Αρωματικών υδρογονανθράκων (</a:t>
            </a:r>
            <a:r>
              <a:rPr lang="en-US" smtClean="0"/>
              <a:t>PAH)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Φαινολών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Διοξινών, φουρανίων και νιτροαρωματικών ενώσεων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Υπολειμμάτων φυτοφαρμάκων</a:t>
            </a:r>
          </a:p>
          <a:p>
            <a:pPr eaLnBrk="1" hangingPunct="1"/>
            <a:r>
              <a:rPr lang="el-GR" smtClean="0"/>
              <a:t>Ν-νίτροζοαμινών (Ν-νιτροζοδιμεθυλαμίνη, </a:t>
            </a:r>
            <a:r>
              <a:rPr lang="en-US" smtClean="0"/>
              <a:t>NDMA).</a:t>
            </a:r>
          </a:p>
          <a:p>
            <a:pPr eaLnBrk="1" hangingPunct="1"/>
            <a:endParaRPr lang="el-GR" smtClean="0"/>
          </a:p>
        </p:txBody>
      </p:sp>
      <p:pic>
        <p:nvPicPr>
          <p:cNvPr id="12288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257571"/>
            <a:ext cx="6842125" cy="324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4</a:t>
            </a:r>
            <a:endParaRPr lang="el-GR" dirty="0" smtClean="0">
              <a:solidFill>
                <a:srgbClr val="50ABBC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321675" cy="739775"/>
          </a:xfrm>
        </p:spPr>
        <p:txBody>
          <a:bodyPr>
            <a:normAutofit/>
          </a:bodyPr>
          <a:lstStyle/>
          <a:p>
            <a:pPr eaLnBrk="1" hangingPunct="1"/>
            <a:r>
              <a:rPr lang="el-GR" sz="3400" dirty="0" smtClean="0">
                <a:solidFill>
                  <a:schemeClr val="accent1"/>
                </a:solidFill>
              </a:rPr>
              <a:t>Φωτόλυση οργανικών και ανόργανων ρύπων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Τέλος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5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1470" y="71414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Σημείωμα Χρήσης Έργων Τρίτων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/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9512" y="1000108"/>
            <a:ext cx="8856984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 Έργο αυτό κάνει χρήση των ακόλουθων έργων: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Εικόνες/Σχήματα/Διαγράμματα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</a:t>
            </a: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Φωτογραφίες</a:t>
            </a:r>
            <a:endParaRPr kumimoji="0" lang="el-GR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spcBef>
                <a:spcPct val="20000"/>
              </a:spcBef>
              <a:defRPr/>
            </a:pP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Διαφάνεια </a:t>
            </a:r>
            <a:r>
              <a:rPr lang="el-GR" sz="1400" dirty="0">
                <a:solidFill>
                  <a:srgbClr val="FF0000"/>
                </a:solidFill>
              </a:rPr>
              <a:t>6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εικόνα,</a:t>
            </a:r>
            <a:r>
              <a:rPr kumimoji="0" lang="el-GR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r>
              <a:rPr kumimoji="0" lang="el-GR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l-GR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7: </a:t>
            </a:r>
            <a:r>
              <a:rPr lang="el-GR" sz="1400" dirty="0" smtClean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l-GR" sz="1400" dirty="0" smtClean="0"/>
              <a:t> </a:t>
            </a:r>
            <a:endParaRPr lang="el-GR" sz="14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8: </a:t>
            </a:r>
            <a:r>
              <a:rPr lang="el-GR" sz="1400" dirty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r>
              <a:rPr lang="en-US" sz="1400" dirty="0" smtClean="0"/>
              <a:t> </a:t>
            </a:r>
            <a:r>
              <a:rPr lang="el-GR" sz="1400" dirty="0" smtClean="0"/>
              <a:t> </a:t>
            </a:r>
            <a:endParaRPr lang="el-GR" sz="1400" dirty="0" smtClean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3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/>
          </a:p>
          <a:p>
            <a:pPr>
              <a:spcBef>
                <a:spcPct val="20000"/>
              </a:spcBef>
              <a:defRPr/>
            </a:pPr>
            <a:r>
              <a:rPr lang="el-GR" sz="1400" dirty="0">
                <a:solidFill>
                  <a:srgbClr val="FF0000"/>
                </a:solidFill>
              </a:rPr>
              <a:t>Διαφάνεια </a:t>
            </a:r>
            <a:r>
              <a:rPr lang="el-GR" sz="1400" dirty="0" smtClean="0">
                <a:solidFill>
                  <a:srgbClr val="FF0000"/>
                </a:solidFill>
              </a:rPr>
              <a:t>1</a:t>
            </a:r>
            <a:r>
              <a:rPr lang="en-US" sz="1400" dirty="0" smtClean="0">
                <a:solidFill>
                  <a:srgbClr val="FF0000"/>
                </a:solidFill>
              </a:rPr>
              <a:t>4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/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1</a:t>
            </a:r>
            <a:r>
              <a:rPr lang="en-US" sz="1400" dirty="0" smtClean="0">
                <a:solidFill>
                  <a:srgbClr val="FF0000"/>
                </a:solidFill>
              </a:rPr>
              <a:t>5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1</a:t>
            </a:r>
            <a:r>
              <a:rPr lang="en-US" sz="1400" dirty="0" smtClean="0">
                <a:solidFill>
                  <a:srgbClr val="FF0000"/>
                </a:solidFill>
              </a:rPr>
              <a:t>6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/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</a:t>
            </a:r>
            <a:r>
              <a:rPr lang="en-US" sz="1400" dirty="0" smtClean="0">
                <a:solidFill>
                  <a:srgbClr val="FF0000"/>
                </a:solidFill>
              </a:rPr>
              <a:t>17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>
              <a:solidFill>
                <a:srgbClr val="FF0000"/>
              </a:solidFill>
            </a:endParaRPr>
          </a:p>
          <a:p>
            <a:pPr>
              <a:spcBef>
                <a:spcPct val="20000"/>
              </a:spcBef>
              <a:defRPr/>
            </a:pPr>
            <a:r>
              <a:rPr lang="el-GR" sz="1400" dirty="0" smtClean="0">
                <a:solidFill>
                  <a:srgbClr val="FF0000"/>
                </a:solidFill>
              </a:rPr>
              <a:t>Διαφάνεια 2</a:t>
            </a:r>
            <a:r>
              <a:rPr lang="en-US" sz="1400" dirty="0" smtClean="0">
                <a:solidFill>
                  <a:srgbClr val="FF0000"/>
                </a:solidFill>
              </a:rPr>
              <a:t>4</a:t>
            </a:r>
            <a:r>
              <a:rPr lang="el-GR" sz="1400" dirty="0" smtClean="0">
                <a:solidFill>
                  <a:srgbClr val="FF0000"/>
                </a:solidFill>
              </a:rPr>
              <a:t>: </a:t>
            </a:r>
            <a:r>
              <a:rPr lang="el-GR" sz="1400" dirty="0" smtClean="0"/>
              <a:t>εικόνα, </a:t>
            </a:r>
            <a:r>
              <a:rPr lang="el-GR" sz="1400" dirty="0" smtClean="0"/>
              <a:t>Νίκος Ξεκουκουλωτάκης, Σημειώσεις Μεταπτυχιακού Μαθήματος ‘Προηγμένες Διεργασίες Οξείδωσης για την Επεξεργασία Νερού και Υγρών Αποβλήτων’</a:t>
            </a:r>
            <a:r>
              <a:rPr lang="en-US" sz="1400" dirty="0" smtClean="0"/>
              <a:t> </a:t>
            </a:r>
            <a:endParaRPr lang="el-GR" sz="1400" dirty="0" smtClean="0"/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500066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26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Χρηματοδότηση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27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Ιστορικού </a:t>
            </a:r>
            <a:r>
              <a:rPr lang="el-GR" dirty="0" smtClean="0">
                <a:solidFill>
                  <a:schemeClr val="accent1"/>
                </a:solidFill>
              </a:rPr>
              <a:t>Εκδόσεων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l-GR" dirty="0" smtClean="0">
                <a:solidFill>
                  <a:schemeClr val="accent1"/>
                </a:solidFill>
              </a:rPr>
              <a:t>Έργου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1.0.0.  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2</a:t>
            </a:r>
            <a:r>
              <a:rPr lang="en-US" dirty="0" smtClean="0">
                <a:solidFill>
                  <a:srgbClr val="50ABBC"/>
                </a:solidFill>
              </a:rPr>
              <a:t>8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Αναφοράς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Πανεπιστήμιο Πατρών. Καθηγητής, Διονύσιος</a:t>
            </a:r>
            <a:r>
              <a:rPr lang="el-GR" sz="2000" dirty="0"/>
              <a:t> </a:t>
            </a:r>
            <a:r>
              <a:rPr lang="el-GR" sz="2000" dirty="0" smtClean="0"/>
              <a:t>Μαντζαβίνος. «Τεχνολογία Πειβάλλοντος: Επεξεργασία Βιομηχανικών Υγρών Αποβλήτων, Υπεριώδης Ακτινοβολία </a:t>
            </a:r>
            <a:r>
              <a:rPr lang="en-US" sz="2000" dirty="0" smtClean="0"/>
              <a:t>(part 2)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</a:t>
            </a:r>
            <a:r>
              <a:rPr lang="el-GR" sz="2000" dirty="0" smtClean="0"/>
              <a:t>Πάτρα 2015.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/>
              <a:t>https://eclass.upatras.gr/courses/CMNG21</a:t>
            </a:r>
            <a:r>
              <a:rPr lang="el-GR" sz="2000" dirty="0" smtClean="0"/>
              <a:t>70</a:t>
            </a:r>
            <a:r>
              <a:rPr lang="en-US" sz="2000" dirty="0" smtClean="0"/>
              <a:t>/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29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1"/>
                </a:solidFill>
              </a:rPr>
              <a:t>Περιεχόμενα ενότητας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401080" cy="488315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l-GR" sz="1800" dirty="0" smtClean="0"/>
              <a:t>Αντιδραστήρες </a:t>
            </a:r>
            <a:r>
              <a:rPr lang="en-US" sz="1800" dirty="0" smtClean="0"/>
              <a:t>UV</a:t>
            </a:r>
            <a:r>
              <a:rPr lang="el-GR" sz="1800" dirty="0" smtClean="0"/>
              <a:t>-Βελτιστοποίηση αντιδραστήρων </a:t>
            </a:r>
            <a:r>
              <a:rPr lang="en-US" sz="1800" dirty="0" smtClean="0"/>
              <a:t>UV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Είδη χημικών αντιδραστήρων</a:t>
            </a:r>
          </a:p>
          <a:p>
            <a:pPr marL="0" indent="0"/>
            <a:r>
              <a:rPr lang="el-GR" sz="1800" dirty="0" smtClean="0"/>
              <a:t>Σύγκριση φωτοχημικών αντιδραστήρων</a:t>
            </a:r>
          </a:p>
          <a:p>
            <a:pPr marL="0" indent="0"/>
            <a:r>
              <a:rPr lang="el-GR" sz="1800" dirty="0" smtClean="0"/>
              <a:t>Είδη φωτοχημικών αντιδραστήρων</a:t>
            </a:r>
          </a:p>
          <a:p>
            <a:pPr marL="0" indent="0"/>
            <a:r>
              <a:rPr lang="el-GR" sz="1800" dirty="0" smtClean="0"/>
              <a:t>Αντιδραστήρες μεγάλης κλίμακας/</a:t>
            </a:r>
            <a:r>
              <a:rPr lang="en-US" sz="1800" dirty="0" smtClean="0"/>
              <a:t>Falling film photoreactor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Χρήσεις της ακτινοβολίας </a:t>
            </a:r>
            <a:r>
              <a:rPr lang="en-US" sz="1800" dirty="0" smtClean="0"/>
              <a:t>UV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Απολύμανση με </a:t>
            </a:r>
            <a:r>
              <a:rPr lang="en-US" sz="1800" dirty="0" smtClean="0"/>
              <a:t>UV-C </a:t>
            </a:r>
            <a:r>
              <a:rPr lang="el-GR" sz="1800" dirty="0" smtClean="0"/>
              <a:t>ακτινοβολία</a:t>
            </a:r>
          </a:p>
          <a:p>
            <a:pPr marL="0" indent="0"/>
            <a:r>
              <a:rPr lang="el-GR" sz="1800" dirty="0" smtClean="0"/>
              <a:t>Κινητική και μηχανισμός απολύμανσης</a:t>
            </a:r>
          </a:p>
          <a:p>
            <a:pPr marL="0" indent="0"/>
            <a:r>
              <a:rPr lang="el-GR" sz="1800" dirty="0" smtClean="0"/>
              <a:t>Φάσμα απορρόφησης </a:t>
            </a:r>
            <a:r>
              <a:rPr lang="en-US" sz="1800" dirty="0" smtClean="0"/>
              <a:t>DNA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Δομικά συστατικά </a:t>
            </a:r>
            <a:r>
              <a:rPr lang="en-US" sz="1800" dirty="0" smtClean="0"/>
              <a:t>DNA </a:t>
            </a:r>
            <a:r>
              <a:rPr lang="el-GR" sz="1800" dirty="0" smtClean="0"/>
              <a:t>και </a:t>
            </a:r>
            <a:r>
              <a:rPr lang="en-US" sz="1800" dirty="0" smtClean="0"/>
              <a:t>RNA</a:t>
            </a:r>
            <a:r>
              <a:rPr lang="el-GR" sz="1800" dirty="0" smtClean="0"/>
              <a:t>-Διπλή έλικα του </a:t>
            </a:r>
            <a:r>
              <a:rPr lang="en-US" sz="1800" dirty="0" smtClean="0"/>
              <a:t>DNA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Διμερισμός θυμίνης</a:t>
            </a:r>
          </a:p>
          <a:p>
            <a:pPr marL="0" indent="0"/>
            <a:r>
              <a:rPr lang="el-GR" sz="1800" dirty="0" smtClean="0"/>
              <a:t>Παρεμπόδιση αντιγραφής </a:t>
            </a:r>
            <a:r>
              <a:rPr lang="en-US" sz="1800" dirty="0" smtClean="0"/>
              <a:t>DNA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Πλεονεκτήματα/Μειονεκτήματα απολύμανσης </a:t>
            </a:r>
            <a:r>
              <a:rPr lang="en-US" sz="1800" dirty="0" smtClean="0"/>
              <a:t>UV-C</a:t>
            </a:r>
            <a:endParaRPr lang="el-GR" sz="1800" dirty="0" smtClean="0"/>
          </a:p>
          <a:p>
            <a:pPr marL="0" indent="0"/>
            <a:r>
              <a:rPr lang="el-GR" sz="1800" dirty="0" smtClean="0"/>
              <a:t>Φωτόλυση οργανικών και ανόργανων ρύπων</a:t>
            </a:r>
          </a:p>
          <a:p>
            <a:pPr marL="0" indent="0"/>
            <a:r>
              <a:rPr lang="el-GR" sz="1800" dirty="0" smtClean="0"/>
              <a:t>Επεξεργασία νερού με </a:t>
            </a:r>
            <a:r>
              <a:rPr lang="en-US" sz="1800" dirty="0" smtClean="0"/>
              <a:t>NDMA</a:t>
            </a:r>
            <a:endParaRPr lang="el-GR" sz="1800" dirty="0" smtClean="0"/>
          </a:p>
          <a:p>
            <a:pPr marL="0" indent="0"/>
            <a:endParaRPr lang="el-GR" sz="1800" dirty="0" smtClean="0"/>
          </a:p>
          <a:p>
            <a:pPr marL="0" indent="0"/>
            <a:endParaRPr lang="el-GR" sz="1800" dirty="0" smtClean="0">
              <a:solidFill>
                <a:schemeClr val="accent1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3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chemeClr val="accent1"/>
                </a:solidFill>
              </a:rPr>
              <a:t>Σημείωμα </a:t>
            </a:r>
            <a:r>
              <a:rPr lang="el-GR" dirty="0" smtClean="0">
                <a:solidFill>
                  <a:schemeClr val="accent1"/>
                </a:solidFill>
              </a:rPr>
              <a:t>Αδειοδότησης</a:t>
            </a:r>
            <a:endParaRPr lang="el-GR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" name="Εικόνα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70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3</a:t>
            </a:r>
            <a:r>
              <a:rPr lang="en-US" dirty="0" smtClean="0">
                <a:solidFill>
                  <a:srgbClr val="50ABBC"/>
                </a:solidFill>
              </a:rPr>
              <a:t>0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Αντιδραστήρες </a:t>
            </a:r>
            <a:r>
              <a:rPr lang="en-US" dirty="0" smtClean="0">
                <a:solidFill>
                  <a:schemeClr val="accent1"/>
                </a:solidFill>
              </a:rPr>
              <a:t>UV</a:t>
            </a:r>
            <a:endParaRPr lang="el-GR" dirty="0" smtClean="0">
              <a:solidFill>
                <a:schemeClr val="accent1"/>
              </a:solidFill>
            </a:endParaRP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Στόχος: η ομοιόμορφη και αποδοτική κατανομή της ακτινοβολίας σε όλο τον όγκο του αντιδραστήρα.</a:t>
            </a:r>
          </a:p>
          <a:p>
            <a:pPr eaLnBrk="1" hangingPunct="1"/>
            <a:r>
              <a:rPr lang="el-GR" smtClean="0"/>
              <a:t>Η βελτιστοποίηση της απόδοσης λειτουργίας απαιτεί προσεκτικό σχεδιασμό ο οποίος θα πρέπει να λαμβάνει υπόψη:</a:t>
            </a:r>
          </a:p>
          <a:p>
            <a:pPr eaLnBrk="1" hangingPunct="1"/>
            <a:r>
              <a:rPr lang="el-GR" smtClean="0"/>
              <a:t>την υδραυλική συμπεριφορά του νερού στον αντιδραστήρα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Βελτιστοποίηση αντιδραστήρων </a:t>
            </a:r>
            <a:r>
              <a:rPr lang="en-US" dirty="0" smtClean="0">
                <a:solidFill>
                  <a:schemeClr val="accent1"/>
                </a:solidFill>
              </a:rPr>
              <a:t>UV</a:t>
            </a:r>
            <a:endParaRPr lang="el-GR" dirty="0" smtClean="0">
              <a:solidFill>
                <a:schemeClr val="accent1"/>
              </a:solidFill>
            </a:endParaRP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το είδος, την απόσταση και τον προσανατολισμό των λαμπών</a:t>
            </a:r>
          </a:p>
          <a:p>
            <a:pPr eaLnBrk="1" hangingPunct="1"/>
            <a:r>
              <a:rPr lang="el-GR" smtClean="0"/>
              <a:t>Συχνά χρησιμοποιούνται υπολογιστικές τεχνικές (</a:t>
            </a:r>
            <a:r>
              <a:rPr lang="en-US" smtClean="0"/>
              <a:t>computational fluid dynamics) </a:t>
            </a:r>
            <a:r>
              <a:rPr lang="el-GR" smtClean="0"/>
              <a:t>για την εύρεση της βέλτιστης γεωμετρίας καθώς και των βέλτιστων συνθηκών λειτουργίας του αντιδραστήρα. 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5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Είδη χημικών αντιδραστήρων</a:t>
            </a:r>
          </a:p>
        </p:txBody>
      </p:sp>
      <p:pic>
        <p:nvPicPr>
          <p:cNvPr id="10240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055813"/>
            <a:ext cx="8642350" cy="3178175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142852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Σύγκριση φωτοχημικών αντιδραστήρων</a:t>
            </a:r>
          </a:p>
        </p:txBody>
      </p:sp>
      <p:pic>
        <p:nvPicPr>
          <p:cNvPr id="103429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989138"/>
            <a:ext cx="6769100" cy="4152900"/>
          </a:xfrm>
          <a:noFill/>
        </p:spPr>
      </p:pic>
      <p:pic>
        <p:nvPicPr>
          <p:cNvPr id="10343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268413"/>
            <a:ext cx="57610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Είδη φωτοχημικών αντιδραστήρων</a:t>
            </a:r>
          </a:p>
        </p:txBody>
      </p:sp>
      <p:pic>
        <p:nvPicPr>
          <p:cNvPr id="104453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255713"/>
            <a:ext cx="7200900" cy="4879975"/>
          </a:xfrm>
          <a:noFill/>
        </p:spPr>
      </p:pic>
      <p:pic>
        <p:nvPicPr>
          <p:cNvPr id="4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l-GR" dirty="0" smtClean="0">
                <a:solidFill>
                  <a:srgbClr val="50ABBC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1"/>
                </a:solidFill>
              </a:rPr>
              <a:t>Χρήσεις της ακτινοβολίας </a:t>
            </a:r>
            <a:r>
              <a:rPr lang="en-US" dirty="0" smtClean="0">
                <a:solidFill>
                  <a:schemeClr val="accent1"/>
                </a:solidFill>
              </a:rPr>
              <a:t>UV</a:t>
            </a:r>
            <a:endParaRPr lang="el-GR" dirty="0" smtClean="0">
              <a:solidFill>
                <a:schemeClr val="accent1"/>
              </a:solidFill>
            </a:endParaRP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Από τα διάφορα είδη της ακτινοβολίας </a:t>
            </a:r>
            <a:r>
              <a:rPr lang="en-US" smtClean="0"/>
              <a:t>UV </a:t>
            </a:r>
            <a:r>
              <a:rPr lang="el-GR" smtClean="0"/>
              <a:t>αυτή που χρησιμοποιείται σχεδόν αποκλειστικά στην επεξεργασία νερού και υγρών αποβλήτων είναι η ακτινοβολία </a:t>
            </a:r>
            <a:r>
              <a:rPr lang="en-US" smtClean="0"/>
              <a:t>UV-C (200-280 nm).</a:t>
            </a:r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Χρησιμοποιείται για: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b="1" i="1" smtClean="0"/>
              <a:t>Απολύμανση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el-GR" b="1" i="1" smtClean="0"/>
              <a:t>Φωτόλυση οργανικών και ανόργανων ρύπων</a:t>
            </a:r>
          </a:p>
        </p:txBody>
      </p:sp>
      <p:pic>
        <p:nvPicPr>
          <p:cNvPr id="4" name="Εικόνα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8214" y="6286520"/>
            <a:ext cx="357190" cy="2857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wrap="square" lIns="91440" tIns="45720" rIns="91440" bIns="45720" rtlCol="0" anchor="ctr">
            <a:normAutofit fontScale="85000" lnSpcReduction="20000"/>
          </a:bodyPr>
          <a:lstStyle/>
          <a:p>
            <a:r>
              <a:rPr lang="en-US" dirty="0" smtClean="0">
                <a:solidFill>
                  <a:srgbClr val="50ABBC"/>
                </a:solidFill>
              </a:rPr>
              <a:t>9</a:t>
            </a:r>
            <a:endParaRPr lang="el-GR" dirty="0" smtClean="0">
              <a:solidFill>
                <a:srgbClr val="50ABB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1144</Words>
  <Application>Microsoft Office PowerPoint</Application>
  <PresentationFormat>On-screen Show (4:3)</PresentationFormat>
  <Paragraphs>152</Paragraphs>
  <Slides>30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Εξίσωση</vt:lpstr>
      <vt:lpstr>Τεχνολογία Περιβάλλοντος: Επεξεργασία Βιομηχανικών Υγρών Αποβλήτων</vt:lpstr>
      <vt:lpstr>Σκοπός  Ενότητας</vt:lpstr>
      <vt:lpstr>Περιεχόμενα ενότητας</vt:lpstr>
      <vt:lpstr>Αντιδραστήρες UV</vt:lpstr>
      <vt:lpstr>Βελτιστοποίηση αντιδραστήρων UV</vt:lpstr>
      <vt:lpstr>Είδη χημικών αντιδραστήρων</vt:lpstr>
      <vt:lpstr>Σύγκριση φωτοχημικών αντιδραστήρων</vt:lpstr>
      <vt:lpstr>Είδη φωτοχημικών αντιδραστήρων</vt:lpstr>
      <vt:lpstr>Χρήσεις της ακτινοβολίας UV</vt:lpstr>
      <vt:lpstr>Απολύμανση με UV-C ακτινοβολία</vt:lpstr>
      <vt:lpstr>Κινητική απολύμανσης</vt:lpstr>
      <vt:lpstr>Μηχανισμός απολύμανσης</vt:lpstr>
      <vt:lpstr>Φάσμα απορρόφησης DNA</vt:lpstr>
      <vt:lpstr>Δομικά συστατικά DNA και RNA</vt:lpstr>
      <vt:lpstr>Διπλή έλικα του DNA</vt:lpstr>
      <vt:lpstr>Διμερισμός θυμίνης</vt:lpstr>
      <vt:lpstr>Παρεμπόδιση αντιγραφής DNA</vt:lpstr>
      <vt:lpstr>Πλεονεκτήματα απολύμανσης UV-C</vt:lpstr>
      <vt:lpstr>Πλεονεκτήματα απολύμανσης UV-C</vt:lpstr>
      <vt:lpstr>Πλεονεκτήματα απολύμανσης UV-C</vt:lpstr>
      <vt:lpstr>Μειονεκτήματα απολύμανσης UV-C</vt:lpstr>
      <vt:lpstr>Μειονεκτήματα απολύμανσης UV-C</vt:lpstr>
      <vt:lpstr>Φωτόλυση οργανικών και ανόργανων ρύπων</vt:lpstr>
      <vt:lpstr>Φωτόλυση οργανικών και ανόργανων ρύπων</vt:lpstr>
      <vt:lpstr>Τέλος Ενότητας</vt:lpstr>
      <vt:lpstr>Slide 26</vt:lpstr>
      <vt:lpstr>Χρηματοδότηση</vt:lpstr>
      <vt:lpstr>Σημείωμα Ιστορικού Εκδόσεων Έργου</vt:lpstr>
      <vt:lpstr>Σημείωμα Αναφοράς</vt:lpstr>
      <vt:lpstr>Σημείωμα Αδειοδότησης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Τεχνολογία Περιβάλλοντος: Επεξεργασία Βιομηχανικών Υγρών Αποβλήτων</dc:title>
  <dc:creator>Spyretos</dc:creator>
  <cp:lastModifiedBy>Spyretos</cp:lastModifiedBy>
  <cp:revision>24</cp:revision>
  <dcterms:created xsi:type="dcterms:W3CDTF">2015-07-06T21:25:37Z</dcterms:created>
  <dcterms:modified xsi:type="dcterms:W3CDTF">2015-07-08T11:54:46Z</dcterms:modified>
</cp:coreProperties>
</file>