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35" r:id="rId47"/>
    <p:sldId id="336" r:id="rId48"/>
    <p:sldId id="337" r:id="rId49"/>
    <p:sldId id="338" r:id="rId50"/>
    <p:sldId id="281" r:id="rId51"/>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B87298-87B0-4F8B-AC54-6C65E87B21DC}" type="slidenum">
              <a:rPr lang="en-GB" altLang="el-GR">
                <a:latin typeface="Calibri" pitchFamily="34" charset="0"/>
              </a:rPr>
              <a:pPr/>
              <a:t>11</a:t>
            </a:fld>
            <a:endParaRPr lang="en-GB" altLang="el-GR">
              <a:latin typeface="Calibri"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6478B8-6DEF-48E9-A539-F30CD6E105C1}" type="slidenum">
              <a:rPr lang="en-GB" altLang="el-GR">
                <a:latin typeface="Calibri" pitchFamily="34" charset="0"/>
              </a:rPr>
              <a:pPr/>
              <a:t>12</a:t>
            </a:fld>
            <a:endParaRPr lang="en-GB" altLang="el-GR">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5F113F-CA3E-49D5-A1F1-DD4BBD84F6FA}" type="slidenum">
              <a:rPr lang="en-GB" altLang="el-GR">
                <a:latin typeface="Calibri" pitchFamily="34" charset="0"/>
              </a:rPr>
              <a:pPr/>
              <a:t>13</a:t>
            </a:fld>
            <a:endParaRPr lang="en-GB"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CF429A-888A-4549-8DCB-55831E079ECC}" type="slidenum">
              <a:rPr lang="en-GB" altLang="el-GR">
                <a:latin typeface="Calibri" pitchFamily="34" charset="0"/>
              </a:rPr>
              <a:pPr/>
              <a:t>14</a:t>
            </a:fld>
            <a:endParaRPr lang="en-GB"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F260DF-8475-4755-A53B-E1B6F8DBC1F9}" type="slidenum">
              <a:rPr lang="en-GB" altLang="el-GR">
                <a:latin typeface="Calibri" pitchFamily="34" charset="0"/>
              </a:rPr>
              <a:pPr/>
              <a:t>15</a:t>
            </a:fld>
            <a:endParaRPr lang="en-GB"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CF0DDA-04A8-4E7C-A216-C59C1AE8ABDE}" type="slidenum">
              <a:rPr lang="en-GB" altLang="el-GR">
                <a:latin typeface="Calibri" pitchFamily="34" charset="0"/>
              </a:rPr>
              <a:pPr/>
              <a:t>16</a:t>
            </a:fld>
            <a:endParaRPr lang="en-GB" altLang="el-G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828979-DC15-4C65-95B8-6023D4EDA6F7}" type="slidenum">
              <a:rPr lang="en-GB" altLang="el-GR">
                <a:latin typeface="Calibri" pitchFamily="34" charset="0"/>
              </a:rPr>
              <a:pPr/>
              <a:t>17</a:t>
            </a:fld>
            <a:endParaRPr lang="en-GB" altLang="el-GR">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87394B-4833-4898-B1D4-643B67C8356E}" type="slidenum">
              <a:rPr lang="en-GB" altLang="el-GR">
                <a:latin typeface="Calibri" pitchFamily="34" charset="0"/>
              </a:rPr>
              <a:pPr/>
              <a:t>18</a:t>
            </a:fld>
            <a:endParaRPr lang="en-GB" altLang="el-G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8550F9-05E5-4ACF-85B6-ADFFCEC086DA}" type="slidenum">
              <a:rPr lang="en-GB" altLang="el-GR">
                <a:latin typeface="Calibri" pitchFamily="34" charset="0"/>
              </a:rPr>
              <a:pPr/>
              <a:t>19</a:t>
            </a:fld>
            <a:endParaRPr lang="en-GB" altLang="el-G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CC44E1-6F1C-40DF-B965-C5CD84029173}" type="slidenum">
              <a:rPr lang="en-GB" altLang="el-GR">
                <a:latin typeface="Calibri" pitchFamily="34" charset="0"/>
              </a:rPr>
              <a:pPr/>
              <a:t>20</a:t>
            </a:fld>
            <a:endParaRPr lang="en-GB" altLang="el-G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4F3CC3-3185-4249-8A65-1303EF1DD35E}" type="slidenum">
              <a:rPr lang="en-GB" altLang="el-GR">
                <a:latin typeface="Calibri" pitchFamily="34" charset="0"/>
              </a:rPr>
              <a:pPr/>
              <a:t>21</a:t>
            </a:fld>
            <a:endParaRPr lang="en-GB" altLang="el-GR">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32A891-5FD1-4548-9358-858F04EEEAAB}" type="slidenum">
              <a:rPr lang="en-GB" altLang="el-GR">
                <a:latin typeface="Calibri" pitchFamily="34" charset="0"/>
              </a:rPr>
              <a:pPr/>
              <a:t>22</a:t>
            </a:fld>
            <a:endParaRPr lang="en-GB" altLang="el-GR">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47083D-2A21-4851-8DC5-86B2E1350E17}" type="slidenum">
              <a:rPr lang="en-GB" altLang="el-GR">
                <a:latin typeface="Calibri" pitchFamily="34" charset="0"/>
              </a:rPr>
              <a:pPr/>
              <a:t>23</a:t>
            </a:fld>
            <a:endParaRPr lang="en-GB" altLang="el-GR">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013E64-43CC-4106-8B60-D55110977A6A}" type="slidenum">
              <a:rPr lang="en-GB" altLang="el-GR">
                <a:latin typeface="Calibri" pitchFamily="34" charset="0"/>
              </a:rPr>
              <a:pPr/>
              <a:t>24</a:t>
            </a:fld>
            <a:endParaRPr lang="en-GB" altLang="el-G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E6B66E-24B9-4D89-9B7A-432665CBAAF1}" type="slidenum">
              <a:rPr lang="en-GB" altLang="el-GR">
                <a:latin typeface="Calibri" pitchFamily="34" charset="0"/>
              </a:rPr>
              <a:pPr/>
              <a:t>25</a:t>
            </a:fld>
            <a:endParaRPr lang="en-GB" altLang="el-G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32332C-35A4-4E2E-B2BF-18173EDEDD98}" type="slidenum">
              <a:rPr lang="en-GB" altLang="el-GR">
                <a:latin typeface="Calibri" pitchFamily="34" charset="0"/>
              </a:rPr>
              <a:pPr/>
              <a:t>26</a:t>
            </a:fld>
            <a:endParaRPr lang="en-GB" altLang="el-GR">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C86F0E-C9D4-4F84-B9F4-F3B324AEDAD4}" type="slidenum">
              <a:rPr lang="en-GB" altLang="el-GR">
                <a:latin typeface="Calibri" pitchFamily="34" charset="0"/>
              </a:rPr>
              <a:pPr/>
              <a:t>27</a:t>
            </a:fld>
            <a:endParaRPr lang="en-GB" altLang="el-GR">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8DA6AB-10CF-4553-A30A-4FE55FCD1169}" type="slidenum">
              <a:rPr lang="en-GB" altLang="el-GR">
                <a:latin typeface="Calibri" pitchFamily="34" charset="0"/>
              </a:rPr>
              <a:pPr/>
              <a:t>28</a:t>
            </a:fld>
            <a:endParaRPr lang="en-GB" altLang="el-GR">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0F2A5A-1FE4-42D9-B5F2-8347A253D5A0}" type="slidenum">
              <a:rPr lang="en-GB" altLang="el-GR">
                <a:latin typeface="Calibri" pitchFamily="34" charset="0"/>
              </a:rPr>
              <a:pPr/>
              <a:t>29</a:t>
            </a:fld>
            <a:endParaRPr lang="en-GB" altLang="el-GR">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9CCF4E-E84B-470C-A24A-8E9AF79F54B9}" type="slidenum">
              <a:rPr lang="en-GB" altLang="el-GR">
                <a:latin typeface="Calibri" pitchFamily="34" charset="0"/>
              </a:rPr>
              <a:pPr/>
              <a:t>30</a:t>
            </a:fld>
            <a:endParaRPr lang="en-GB" altLang="el-GR">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B378BF-D0F4-4A3C-9A1C-1CDF8607A940}" type="slidenum">
              <a:rPr lang="en-GB" altLang="el-GR">
                <a:latin typeface="Calibri" pitchFamily="34" charset="0"/>
              </a:rPr>
              <a:pPr/>
              <a:t>31</a:t>
            </a:fld>
            <a:endParaRPr lang="en-GB" altLang="el-GR">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45184E-B7E7-4FF9-BB58-85D920B400D2}" type="slidenum">
              <a:rPr lang="en-GB" altLang="el-GR">
                <a:latin typeface="Calibri" pitchFamily="34" charset="0"/>
              </a:rPr>
              <a:pPr/>
              <a:t>32</a:t>
            </a:fld>
            <a:endParaRPr lang="en-GB" altLang="el-GR">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0C43FD-CF64-4838-AC22-7C4F6E6B7258}" type="slidenum">
              <a:rPr lang="en-GB" altLang="el-GR">
                <a:latin typeface="Calibri" pitchFamily="34" charset="0"/>
              </a:rPr>
              <a:pPr/>
              <a:t>33</a:t>
            </a:fld>
            <a:endParaRPr lang="en-GB" altLang="el-GR">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3DB4CB-2EDE-47CC-8FD6-D74D2DCC7B01}" type="slidenum">
              <a:rPr lang="en-GB" altLang="el-GR">
                <a:latin typeface="Calibri" pitchFamily="34" charset="0"/>
              </a:rPr>
              <a:pPr/>
              <a:t>34</a:t>
            </a:fld>
            <a:endParaRPr lang="en-GB" altLang="el-GR">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BA9C24-31D7-412B-8955-66ED8BCEF5A3}" type="slidenum">
              <a:rPr lang="en-GB" altLang="el-GR">
                <a:latin typeface="Calibri" pitchFamily="34" charset="0"/>
              </a:rPr>
              <a:pPr/>
              <a:t>35</a:t>
            </a:fld>
            <a:endParaRPr lang="en-GB" altLang="el-GR">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BE199F-FB3C-4EED-9BB3-AD08D4788E1F}" type="slidenum">
              <a:rPr lang="en-GB" altLang="el-GR">
                <a:latin typeface="Calibri" pitchFamily="34" charset="0"/>
              </a:rPr>
              <a:pPr/>
              <a:t>36</a:t>
            </a:fld>
            <a:endParaRPr lang="en-GB" altLang="el-GR">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ACC634-6036-4CD9-B509-46F9DD3F502E}" type="slidenum">
              <a:rPr lang="en-GB" altLang="el-GR">
                <a:latin typeface="Calibri" pitchFamily="34" charset="0"/>
              </a:rPr>
              <a:pPr/>
              <a:t>37</a:t>
            </a:fld>
            <a:endParaRPr lang="en-GB" altLang="el-GR">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1564AA-EEBB-4BA3-B8D9-0C0ABDE8B939}" type="slidenum">
              <a:rPr lang="en-GB" altLang="el-GR">
                <a:latin typeface="Calibri" pitchFamily="34" charset="0"/>
              </a:rPr>
              <a:pPr/>
              <a:t>38</a:t>
            </a:fld>
            <a:endParaRPr lang="en-GB" altLang="el-GR">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518869-8855-4C2F-914E-0B9B3D5AC1A4}" type="slidenum">
              <a:rPr lang="en-GB" altLang="el-GR">
                <a:latin typeface="Calibri" pitchFamily="34" charset="0"/>
              </a:rPr>
              <a:pPr/>
              <a:t>39</a:t>
            </a:fld>
            <a:endParaRPr lang="en-GB" altLang="el-GR">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4B89FF-8D56-41AC-B4EF-306B82BEB80B}" type="slidenum">
              <a:rPr lang="en-GB" altLang="el-GR">
                <a:latin typeface="Calibri" pitchFamily="34" charset="0"/>
              </a:rPr>
              <a:pPr/>
              <a:t>40</a:t>
            </a:fld>
            <a:endParaRPr lang="en-GB" altLang="el-G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D9201E-0613-4688-8B50-15B99405F3CF}" type="slidenum">
              <a:rPr lang="en-GB" altLang="el-GR">
                <a:latin typeface="Calibri" pitchFamily="34" charset="0"/>
              </a:rPr>
              <a:pPr/>
              <a:t>5</a:t>
            </a:fld>
            <a:endParaRPr lang="en-GB" altLang="el-GR">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2744F3-CDFC-4593-AC94-73BB0A1A1889}" type="slidenum">
              <a:rPr lang="en-GB" altLang="el-GR">
                <a:latin typeface="Calibri" pitchFamily="34" charset="0"/>
              </a:rPr>
              <a:pPr/>
              <a:t>41</a:t>
            </a:fld>
            <a:endParaRPr lang="en-GB" altLang="el-GR">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C19068-4688-4A36-B550-3CC072B7EA1D}" type="slidenum">
              <a:rPr lang="en-GB" altLang="el-GR">
                <a:latin typeface="Calibri" pitchFamily="34" charset="0"/>
              </a:rPr>
              <a:pPr/>
              <a:t>42</a:t>
            </a:fld>
            <a:endParaRPr lang="en-GB" altLang="el-GR">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D8B584-8353-475D-A2FF-69A2FC68B56C}" type="slidenum">
              <a:rPr lang="en-GB" altLang="el-GR">
                <a:latin typeface="Calibri" pitchFamily="34" charset="0"/>
              </a:rPr>
              <a:pPr/>
              <a:t>43</a:t>
            </a:fld>
            <a:endParaRPr lang="en-GB" altLang="el-GR">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B1F428-F30F-4C0F-B76E-A1529A7A13DD}" type="slidenum">
              <a:rPr lang="en-GB" altLang="el-GR">
                <a:latin typeface="Calibri" pitchFamily="34" charset="0"/>
              </a:rPr>
              <a:pPr/>
              <a:t>44</a:t>
            </a:fld>
            <a:endParaRPr lang="en-GB" altLang="el-GR">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8B64EC-F069-4800-8371-D21B335F7DAF}" type="slidenum">
              <a:rPr lang="en-GB" altLang="el-GR">
                <a:latin typeface="Calibri" pitchFamily="34" charset="0"/>
              </a:rPr>
              <a:pPr/>
              <a:t>45</a:t>
            </a:fld>
            <a:endParaRPr lang="en-GB" altLang="el-GR">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365433-A231-48D9-A14A-69F87D0DF58A}" type="slidenum">
              <a:rPr lang="el-GR" altLang="el-GR">
                <a:latin typeface="Calibri" pitchFamily="34" charset="0"/>
              </a:rPr>
              <a:pPr/>
              <a:t>6</a:t>
            </a:fld>
            <a:endParaRPr lang="el-GR" altLang="el-GR">
              <a:latin typeface="Calibri"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6837E2-0068-4983-A20F-E12E50D08D0B}" type="slidenum">
              <a:rPr lang="en-GB" altLang="el-GR">
                <a:cs typeface="Arial" charset="0"/>
              </a:rPr>
              <a:pPr/>
              <a:t>7</a:t>
            </a:fld>
            <a:endParaRPr lang="en-GB" altLang="el-GR">
              <a:cs typeface="Arial"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5FEB19-24F9-4A43-9282-DDA8A231E48D}" type="slidenum">
              <a:rPr lang="en-GB" altLang="el-GR">
                <a:latin typeface="Calibri" pitchFamily="34" charset="0"/>
              </a:rPr>
              <a:pPr/>
              <a:t>8</a:t>
            </a:fld>
            <a:endParaRPr lang="en-GB" altLang="el-GR">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934D1E-4C0E-409E-8BBC-959B53E95AAA}" type="slidenum">
              <a:rPr lang="en-GB" altLang="el-GR">
                <a:cs typeface="Arial" charset="0"/>
              </a:rPr>
              <a:pPr/>
              <a:t>9</a:t>
            </a:fld>
            <a:endParaRPr lang="en-GB" altLang="el-GR">
              <a:cs typeface="Arial"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3EC1BE-5023-42D2-B3C4-9F2B5C314D90}" type="slidenum">
              <a:rPr lang="en-GB" altLang="el-GR">
                <a:latin typeface="Calibri" pitchFamily="34" charset="0"/>
              </a:rPr>
              <a:pPr/>
              <a:t>10</a:t>
            </a:fld>
            <a:endParaRPr lang="en-GB" altLang="el-GR">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lsp.gr/logomatheia/webdem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l.wikipedia.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Edmark.com%20Downloads/Virtual%20Labs%20Electricity%20DL/VLabs%20Electricity.ex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smtClean="0"/>
              <a:t>2</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Κατηγορίες Εκπαιδευτικού Λογισμικού για την πρώτη σχολική και προσχολική ηλικία: Λογισμικά Κλειστού &amp; Ανοικτού Τύπου</a:t>
            </a:r>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04800" y="274638"/>
            <a:ext cx="8629650" cy="1143000"/>
          </a:xfrm>
        </p:spPr>
        <p:txBody>
          <a:bodyPr>
            <a:noAutofit/>
          </a:bodyPr>
          <a:lstStyle/>
          <a:p>
            <a:pPr>
              <a:defRPr/>
            </a:pPr>
            <a:r>
              <a:rPr lang="el-GR" sz="3600" dirty="0"/>
              <a:t>Αναπτυξιακά κατάλληλο λογισμικό (1)</a:t>
            </a:r>
          </a:p>
        </p:txBody>
      </p:sp>
      <p:sp>
        <p:nvSpPr>
          <p:cNvPr id="20484" name="Rectangle 3"/>
          <p:cNvSpPr>
            <a:spLocks noGrp="1" noChangeArrowheads="1"/>
          </p:cNvSpPr>
          <p:nvPr>
            <p:ph type="body" idx="1"/>
          </p:nvPr>
        </p:nvSpPr>
        <p:spPr>
          <a:xfrm>
            <a:off x="914400" y="1643063"/>
            <a:ext cx="8040688" cy="4489450"/>
          </a:xfrm>
        </p:spPr>
        <p:txBody>
          <a:bodyPr/>
          <a:lstStyle/>
          <a:p>
            <a:pPr>
              <a:lnSpc>
                <a:spcPct val="80000"/>
              </a:lnSpc>
            </a:pPr>
            <a:r>
              <a:rPr lang="el-GR" altLang="el-GR" sz="2800" dirty="0" smtClean="0"/>
              <a:t>Ως </a:t>
            </a:r>
            <a:r>
              <a:rPr lang="el-GR" altLang="el-GR" sz="2800" b="1" i="1" dirty="0" smtClean="0"/>
              <a:t>αναπτυξιακά κατάλληλο </a:t>
            </a:r>
            <a:r>
              <a:rPr lang="el-GR" altLang="el-GR" sz="2800" dirty="0" smtClean="0"/>
              <a:t>(</a:t>
            </a:r>
            <a:r>
              <a:rPr lang="en-US" altLang="el-GR" sz="2800" dirty="0" smtClean="0"/>
              <a:t>developmentally appropriate</a:t>
            </a:r>
            <a:r>
              <a:rPr lang="el-GR" altLang="el-GR" sz="2800" dirty="0" smtClean="0"/>
              <a:t>) </a:t>
            </a:r>
            <a:r>
              <a:rPr lang="el-GR" altLang="el-GR" sz="2800" b="1" dirty="0" smtClean="0"/>
              <a:t>λ</a:t>
            </a:r>
            <a:r>
              <a:rPr lang="el-GR" altLang="el-GR" sz="2800" b="1" i="1" dirty="0" smtClean="0"/>
              <a:t>ογισμικό</a:t>
            </a:r>
            <a:r>
              <a:rPr lang="el-GR" altLang="el-GR" sz="2800" dirty="0" smtClean="0"/>
              <a:t> </a:t>
            </a:r>
          </a:p>
          <a:p>
            <a:pPr lvl="1">
              <a:lnSpc>
                <a:spcPct val="80000"/>
              </a:lnSpc>
            </a:pPr>
            <a:r>
              <a:rPr lang="el-GR" altLang="el-GR" sz="2400" dirty="0" smtClean="0"/>
              <a:t>ανταποκρίνεται στην ηλικία και τις γνώσεις των παιδιών, </a:t>
            </a:r>
          </a:p>
          <a:p>
            <a:pPr lvl="1">
              <a:lnSpc>
                <a:spcPct val="80000"/>
              </a:lnSpc>
            </a:pPr>
            <a:r>
              <a:rPr lang="el-GR" altLang="el-GR" sz="2400" dirty="0" smtClean="0"/>
              <a:t>μπορεί να προσαρμοστεί σε διαφορετικούς μαθητές με διαφορετικά επίπεδα ικανοτήτων </a:t>
            </a:r>
          </a:p>
          <a:p>
            <a:pPr lvl="1">
              <a:lnSpc>
                <a:spcPct val="80000"/>
              </a:lnSpc>
            </a:pPr>
            <a:r>
              <a:rPr lang="el-GR" altLang="el-GR" sz="2400" dirty="0" smtClean="0"/>
              <a:t>μπορεί να ενταχθεί στο αναλυτικό πρόγραμμα του νηπιαγωγείου.</a:t>
            </a:r>
          </a:p>
          <a:p>
            <a:pPr lvl="1">
              <a:lnSpc>
                <a:spcPct val="80000"/>
              </a:lnSpc>
            </a:pPr>
            <a:r>
              <a:rPr lang="el-GR" altLang="el-GR" sz="2400" dirty="0" smtClean="0"/>
              <a:t>Επιτρέπει τη </a:t>
            </a:r>
            <a:r>
              <a:rPr lang="el-GR" altLang="el-GR" sz="2400" i="1" dirty="0" smtClean="0"/>
              <a:t>διερευνητική μάθηση</a:t>
            </a:r>
            <a:r>
              <a:rPr lang="el-GR" altLang="el-GR" sz="2400" dirty="0" smtClean="0"/>
              <a:t> καθώς και τη </a:t>
            </a:r>
            <a:r>
              <a:rPr lang="el-GR" altLang="el-GR" sz="2400" i="1" dirty="0" smtClean="0"/>
              <a:t>συνεργατική μάθηση</a:t>
            </a:r>
            <a:r>
              <a:rPr lang="el-GR" altLang="el-GR" sz="2400" dirty="0" smtClean="0"/>
              <a:t> με τη μορφή παιχνιδιού</a:t>
            </a:r>
          </a:p>
          <a:p>
            <a:pPr lvl="1">
              <a:lnSpc>
                <a:spcPct val="80000"/>
              </a:lnSpc>
            </a:pPr>
            <a:r>
              <a:rPr lang="el-GR" altLang="el-GR" sz="2400" dirty="0" smtClean="0"/>
              <a:t>χρησιμοποιεί άμεση και κατάλληλη τεχνική ανατροφοδότησης. </a:t>
            </a:r>
          </a:p>
        </p:txBody>
      </p:sp>
      <p:sp>
        <p:nvSpPr>
          <p:cNvPr id="2048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6A152-9BA0-4425-9762-A2AC01D34CE2}" type="slidenum">
              <a:rPr lang="en-US" altLang="el-GR">
                <a:solidFill>
                  <a:srgbClr val="B5A788"/>
                </a:solidFill>
                <a:latin typeface="Gill Sans MT" pitchFamily="34" charset="0"/>
              </a:rPr>
              <a:pPr/>
              <a:t>10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765295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274638"/>
            <a:ext cx="8477250" cy="1143000"/>
          </a:xfrm>
        </p:spPr>
        <p:txBody>
          <a:bodyPr>
            <a:noAutofit/>
          </a:bodyPr>
          <a:lstStyle/>
          <a:p>
            <a:pPr>
              <a:defRPr/>
            </a:pPr>
            <a:r>
              <a:rPr lang="el-GR" sz="3600" dirty="0"/>
              <a:t>Αναπτυξιακά κατάλληλο λογισμικό (2)</a:t>
            </a:r>
            <a:r>
              <a:rPr lang="el-GR" sz="4000" dirty="0"/>
              <a:t> </a:t>
            </a:r>
          </a:p>
        </p:txBody>
      </p:sp>
      <p:sp>
        <p:nvSpPr>
          <p:cNvPr id="21508" name="Rectangle 3"/>
          <p:cNvSpPr>
            <a:spLocks noGrp="1" noChangeArrowheads="1"/>
          </p:cNvSpPr>
          <p:nvPr>
            <p:ph type="body" idx="1"/>
          </p:nvPr>
        </p:nvSpPr>
        <p:spPr>
          <a:xfrm>
            <a:off x="990600" y="1643063"/>
            <a:ext cx="7794625" cy="4800600"/>
          </a:xfrm>
        </p:spPr>
        <p:txBody>
          <a:bodyPr/>
          <a:lstStyle/>
          <a:p>
            <a:pPr>
              <a:lnSpc>
                <a:spcPct val="90000"/>
              </a:lnSpc>
            </a:pPr>
            <a:r>
              <a:rPr lang="el-GR" altLang="el-GR" sz="2800" dirty="0" smtClean="0"/>
              <a:t>το </a:t>
            </a:r>
            <a:r>
              <a:rPr lang="el-GR" altLang="el-GR" sz="2800" b="1" i="1" dirty="0" smtClean="0"/>
              <a:t>αναπτυξιακά κατάλληλο λογισμικό</a:t>
            </a:r>
            <a:r>
              <a:rPr lang="el-GR" altLang="el-GR" sz="2800" dirty="0" smtClean="0"/>
              <a:t> λαμβάνει υπόψη του </a:t>
            </a:r>
          </a:p>
          <a:p>
            <a:pPr lvl="1">
              <a:lnSpc>
                <a:spcPct val="90000"/>
              </a:lnSpc>
            </a:pPr>
            <a:r>
              <a:rPr lang="el-GR" altLang="el-GR" sz="2400" dirty="0" smtClean="0"/>
              <a:t>τις δυσκολίες και τις λανθασμένες αντιλήψεις των μαθητών και προσφέρει ευκαιρίες για την ανασυγκρότησή τους. </a:t>
            </a:r>
          </a:p>
          <a:p>
            <a:pPr lvl="1">
              <a:lnSpc>
                <a:spcPct val="90000"/>
              </a:lnSpc>
            </a:pPr>
            <a:r>
              <a:rPr lang="el-GR" altLang="el-GR" sz="2400" dirty="0" smtClean="0"/>
              <a:t>Ενεργοποιεί τον προβληματισμό, </a:t>
            </a:r>
          </a:p>
          <a:p>
            <a:pPr lvl="1">
              <a:lnSpc>
                <a:spcPct val="90000"/>
              </a:lnSpc>
            </a:pPr>
            <a:r>
              <a:rPr lang="el-GR" altLang="el-GR" sz="2400" dirty="0" smtClean="0"/>
              <a:t>επιτρέπει την εμπλοκή του παιδιού και την ενεργητική συμμετοχή του και ευνοεί τη συνεχή ενεργοποίηση του ενδιαφέροντός του. </a:t>
            </a:r>
          </a:p>
          <a:p>
            <a:pPr lvl="1">
              <a:lnSpc>
                <a:spcPct val="90000"/>
              </a:lnSpc>
            </a:pPr>
            <a:r>
              <a:rPr lang="el-GR" altLang="el-GR" sz="2400" dirty="0" smtClean="0"/>
              <a:t>Επιπλέον, επιτρέπει τη μαθησιακή αξιοποίηση του λάθους, δίνοντας στον εκπαιδευτικό τη δυνατότητα να επέμβει και να τροποποιήσει το λογισμικό.</a:t>
            </a:r>
            <a:endParaRPr lang="en-GB" altLang="el-GR" sz="2400" dirty="0" smtClean="0"/>
          </a:p>
        </p:txBody>
      </p:sp>
      <p:sp>
        <p:nvSpPr>
          <p:cNvPr id="215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5858CD-9945-414F-9C4F-2C4ECA467EC0}" type="slidenum">
              <a:rPr lang="en-US" altLang="el-GR">
                <a:solidFill>
                  <a:srgbClr val="B5A788"/>
                </a:solidFill>
                <a:latin typeface="Gill Sans MT" pitchFamily="34" charset="0"/>
              </a:rPr>
              <a:pPr/>
              <a:t>11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55842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274638"/>
            <a:ext cx="8324850" cy="1143000"/>
          </a:xfrm>
        </p:spPr>
        <p:txBody>
          <a:bodyPr>
            <a:noAutofit/>
          </a:bodyPr>
          <a:lstStyle/>
          <a:p>
            <a:pPr>
              <a:defRPr/>
            </a:pPr>
            <a:r>
              <a:rPr lang="el-GR" sz="3600" dirty="0"/>
              <a:t>Αναπτυξιακά κατάλληλο λογισμικό </a:t>
            </a:r>
            <a:r>
              <a:rPr lang="el-GR" sz="3600" dirty="0" smtClean="0"/>
              <a:t>(3)</a:t>
            </a:r>
            <a:r>
              <a:rPr lang="el-GR" sz="4000" dirty="0" smtClean="0"/>
              <a:t> </a:t>
            </a:r>
            <a:endParaRPr lang="el-GR" sz="4000" dirty="0"/>
          </a:p>
        </p:txBody>
      </p:sp>
      <p:sp>
        <p:nvSpPr>
          <p:cNvPr id="22532" name="Rectangle 3"/>
          <p:cNvSpPr>
            <a:spLocks noGrp="1" noChangeArrowheads="1"/>
          </p:cNvSpPr>
          <p:nvPr>
            <p:ph type="body" idx="1"/>
          </p:nvPr>
        </p:nvSpPr>
        <p:spPr>
          <a:xfrm>
            <a:off x="762000" y="1500188"/>
            <a:ext cx="8023225" cy="4943475"/>
          </a:xfrm>
        </p:spPr>
        <p:txBody>
          <a:bodyPr/>
          <a:lstStyle/>
          <a:p>
            <a:pPr>
              <a:lnSpc>
                <a:spcPct val="90000"/>
              </a:lnSpc>
            </a:pPr>
            <a:r>
              <a:rPr lang="el-GR" altLang="el-GR" sz="2800" dirty="0" smtClean="0"/>
              <a:t>το </a:t>
            </a:r>
            <a:r>
              <a:rPr lang="el-GR" altLang="el-GR" sz="2800" b="1" i="1" dirty="0" smtClean="0"/>
              <a:t>αναπτυξιακά κατάλληλο λογισμικό</a:t>
            </a:r>
            <a:r>
              <a:rPr lang="el-GR" altLang="el-GR" sz="2800" dirty="0" smtClean="0"/>
              <a:t> είναι κατά κανόνα λογισμικό </a:t>
            </a:r>
            <a:r>
              <a:rPr lang="el-GR" altLang="el-GR" sz="2800" u="sng" dirty="0" smtClean="0"/>
              <a:t>ανοικτού τύπου</a:t>
            </a:r>
          </a:p>
          <a:p>
            <a:pPr>
              <a:lnSpc>
                <a:spcPct val="90000"/>
              </a:lnSpc>
            </a:pPr>
            <a:r>
              <a:rPr lang="el-GR" altLang="el-GR" sz="2800" dirty="0" smtClean="0"/>
              <a:t>Τα λογισμικά </a:t>
            </a:r>
            <a:r>
              <a:rPr lang="el-GR" altLang="el-GR" sz="2800" u="sng" dirty="0" smtClean="0"/>
              <a:t>κλειστού τύπου </a:t>
            </a:r>
            <a:r>
              <a:rPr lang="el-GR" altLang="el-GR" sz="2800" dirty="0" smtClean="0"/>
              <a:t>πληρούν λίγες (και συχνά καθόλου) από τις προδιαγραφές των αναπτυξιακά κατάλληλων εκπαιδευτικών λογισμικών</a:t>
            </a:r>
            <a:r>
              <a:rPr lang="el-GR" altLang="el-GR" sz="2400" dirty="0" smtClean="0"/>
              <a:t>.</a:t>
            </a:r>
            <a:endParaRPr lang="en-GB" altLang="el-GR" sz="2400" dirty="0" smtClean="0"/>
          </a:p>
          <a:p>
            <a:pPr lvl="1">
              <a:lnSpc>
                <a:spcPct val="80000"/>
              </a:lnSpc>
            </a:pPr>
            <a:r>
              <a:rPr lang="el-GR" altLang="el-GR" sz="2400" dirty="0" smtClean="0"/>
              <a:t>Δεν επιτρέπουν τη </a:t>
            </a:r>
            <a:r>
              <a:rPr lang="el-GR" altLang="el-GR" sz="2400" i="1" dirty="0" smtClean="0"/>
              <a:t>διερευνητική μάθηση.</a:t>
            </a:r>
            <a:endParaRPr lang="el-GR" altLang="el-GR" sz="2400" dirty="0" smtClean="0"/>
          </a:p>
          <a:p>
            <a:pPr lvl="1">
              <a:lnSpc>
                <a:spcPct val="80000"/>
              </a:lnSpc>
            </a:pPr>
            <a:r>
              <a:rPr lang="el-GR" altLang="el-GR" sz="2400" dirty="0" smtClean="0"/>
              <a:t>Δεν χρησιμοποιούν άμεση και κατάλληλη τεχνική ανατροφοδότησης (π.χ. </a:t>
            </a:r>
            <a:r>
              <a:rPr lang="el-GR" altLang="el-GR" sz="2400" b="1" dirty="0" smtClean="0">
                <a:solidFill>
                  <a:schemeClr val="bg1">
                    <a:lumMod val="50000"/>
                  </a:schemeClr>
                </a:solidFill>
              </a:rPr>
              <a:t>δεν εξηγούν γιατί κάτι είναι λάθος</a:t>
            </a:r>
            <a:r>
              <a:rPr lang="el-GR" altLang="el-GR" sz="2400" dirty="0" smtClean="0"/>
              <a:t>). </a:t>
            </a:r>
          </a:p>
          <a:p>
            <a:pPr lvl="1">
              <a:lnSpc>
                <a:spcPct val="90000"/>
              </a:lnSpc>
            </a:pPr>
            <a:r>
              <a:rPr lang="el-GR" altLang="el-GR" sz="2400" dirty="0" smtClean="0"/>
              <a:t>Δεν λαμβάνουν υπόψη τις δυσκολίες και τις λανθασμένες αντιλήψεις των μαθητών και δεν προσφέρουν ευκαιρίες για την ανασυγκρότησή τους. </a:t>
            </a:r>
          </a:p>
          <a:p>
            <a:pPr lvl="1">
              <a:lnSpc>
                <a:spcPct val="90000"/>
              </a:lnSpc>
            </a:pPr>
            <a:endParaRPr lang="en-GB" altLang="el-GR" sz="2000" dirty="0" smtClean="0"/>
          </a:p>
        </p:txBody>
      </p:sp>
      <p:sp>
        <p:nvSpPr>
          <p:cNvPr id="2253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BC7850-B911-43E7-9041-F76781C7634F}" type="slidenum">
              <a:rPr lang="en-US" altLang="el-GR">
                <a:solidFill>
                  <a:srgbClr val="B5A788"/>
                </a:solidFill>
                <a:latin typeface="Gill Sans MT" pitchFamily="34" charset="0"/>
              </a:rPr>
              <a:pPr/>
              <a:t>12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4566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pPr>
              <a:defRPr/>
            </a:pPr>
            <a:r>
              <a:rPr lang="el-GR" dirty="0" smtClean="0"/>
              <a:t>Σύγχρονη εκδοχή του συμπεριφορισμού</a:t>
            </a:r>
            <a:endParaRPr lang="en-GB" dirty="0"/>
          </a:p>
        </p:txBody>
      </p:sp>
      <p:sp>
        <p:nvSpPr>
          <p:cNvPr id="23555" name="Content Placeholder 2"/>
          <p:cNvSpPr>
            <a:spLocks noGrp="1"/>
          </p:cNvSpPr>
          <p:nvPr>
            <p:ph idx="1"/>
          </p:nvPr>
        </p:nvSpPr>
        <p:spPr>
          <a:xfrm>
            <a:off x="838200" y="1785938"/>
            <a:ext cx="8096250" cy="4462462"/>
          </a:xfrm>
        </p:spPr>
        <p:txBody>
          <a:bodyPr>
            <a:normAutofit lnSpcReduction="10000"/>
          </a:bodyPr>
          <a:lstStyle/>
          <a:p>
            <a:r>
              <a:rPr lang="el-GR" altLang="el-GR" dirty="0" smtClean="0"/>
              <a:t>Διδασκαλία με τη βοήθεια Υπολογιστή</a:t>
            </a:r>
          </a:p>
          <a:p>
            <a:r>
              <a:rPr lang="el-GR" altLang="el-GR" dirty="0" smtClean="0"/>
              <a:t>Λογισμικά «κλειστού» τύπου</a:t>
            </a:r>
          </a:p>
          <a:p>
            <a:pPr lvl="1"/>
            <a:r>
              <a:rPr lang="el-GR" altLang="el-GR" dirty="0" smtClean="0"/>
              <a:t>Συστήματα καθοδήγησης και διδασκαλίας (με μορφή ηλεκτρονικού βιβλίου)</a:t>
            </a:r>
          </a:p>
          <a:p>
            <a:pPr lvl="1"/>
            <a:r>
              <a:rPr lang="el-GR" altLang="el-GR" dirty="0" smtClean="0"/>
              <a:t>Συστήματα εξάσκησης και πρακτικής (συνήθως με μορφή τεστ)</a:t>
            </a:r>
          </a:p>
          <a:p>
            <a:pPr lvl="1"/>
            <a:r>
              <a:rPr lang="el-GR" altLang="el-GR" dirty="0" smtClean="0"/>
              <a:t>Εκπαιδευτικά παιγνίδια πολυμέσων</a:t>
            </a:r>
          </a:p>
          <a:p>
            <a:r>
              <a:rPr lang="el-GR" altLang="el-GR" dirty="0" smtClean="0"/>
              <a:t>Το μοντέλο του Διδακτικού Σχεδιασμού (</a:t>
            </a:r>
            <a:r>
              <a:rPr lang="en-GB" altLang="el-GR" dirty="0" smtClean="0"/>
              <a:t>Instructional Design</a:t>
            </a:r>
            <a:r>
              <a:rPr lang="el-GR" altLang="el-GR" dirty="0" smtClean="0"/>
              <a:t>)</a:t>
            </a:r>
            <a:r>
              <a:rPr lang="en-GB" altLang="el-GR" dirty="0" smtClean="0"/>
              <a:t> </a:t>
            </a:r>
            <a:r>
              <a:rPr lang="el-GR" altLang="el-GR" dirty="0" smtClean="0"/>
              <a:t>του </a:t>
            </a:r>
            <a:r>
              <a:rPr lang="fr-FR" altLang="el-GR" dirty="0" smtClean="0"/>
              <a:t>Gagné</a:t>
            </a:r>
            <a:endParaRPr lang="en-GB" altLang="el-GR" dirty="0" smtClean="0"/>
          </a:p>
        </p:txBody>
      </p:sp>
      <p:sp>
        <p:nvSpPr>
          <p:cNvPr id="235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C8DDB2-DC2E-4E67-B726-A894D247ABE8}" type="slidenum">
              <a:rPr lang="en-US" altLang="el-GR">
                <a:solidFill>
                  <a:srgbClr val="B5A788"/>
                </a:solidFill>
                <a:latin typeface="Gill Sans MT" pitchFamily="34" charset="0"/>
              </a:rPr>
              <a:pPr/>
              <a:t>13</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700286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Διδακτικός σχεδιασμός</a:t>
            </a:r>
            <a:endParaRPr lang="en-GB" dirty="0"/>
          </a:p>
        </p:txBody>
      </p:sp>
      <p:sp>
        <p:nvSpPr>
          <p:cNvPr id="24579" name="Content Placeholder 2"/>
          <p:cNvSpPr>
            <a:spLocks noGrp="1"/>
          </p:cNvSpPr>
          <p:nvPr>
            <p:ph idx="1"/>
          </p:nvPr>
        </p:nvSpPr>
        <p:spPr>
          <a:xfrm>
            <a:off x="1071563" y="1285875"/>
            <a:ext cx="7791450" cy="1500188"/>
          </a:xfrm>
        </p:spPr>
        <p:txBody>
          <a:bodyPr/>
          <a:lstStyle/>
          <a:p>
            <a:r>
              <a:rPr lang="el-GR" altLang="el-GR" sz="2400" dirty="0" smtClean="0"/>
              <a:t>Βασίζεται στη θεωρία του γνωστικού ψυχολόγου </a:t>
            </a:r>
            <a:r>
              <a:rPr lang="fr-FR" altLang="el-GR" sz="2400" dirty="0" smtClean="0"/>
              <a:t>Gagné</a:t>
            </a:r>
            <a:r>
              <a:rPr lang="el-GR" altLang="el-GR" sz="2400" dirty="0" smtClean="0"/>
              <a:t> </a:t>
            </a:r>
          </a:p>
          <a:p>
            <a:r>
              <a:rPr lang="el-GR" altLang="el-GR" sz="2400" dirty="0" smtClean="0"/>
              <a:t>Συνδυάζει συμπεριφορισμό και θεωρία της επικοινωνίας</a:t>
            </a:r>
            <a:endParaRPr lang="en-GB" altLang="el-GR" sz="2400" dirty="0" smtClean="0"/>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AA301C-DE19-4BFB-80F2-8ADE97B1D017}" type="slidenum">
              <a:rPr lang="en-US" altLang="el-GR">
                <a:solidFill>
                  <a:srgbClr val="B5A788"/>
                </a:solidFill>
                <a:latin typeface="Gill Sans MT" pitchFamily="34" charset="0"/>
              </a:rPr>
              <a:pPr/>
              <a:t>14</a:t>
            </a:fld>
            <a:endParaRPr lang="en-US" altLang="el-GR">
              <a:solidFill>
                <a:srgbClr val="B5A788"/>
              </a:solidFill>
              <a:latin typeface="Gill Sans MT" pitchFamily="34" charset="0"/>
            </a:endParaRPr>
          </a:p>
        </p:txBody>
      </p:sp>
      <p:pic>
        <p:nvPicPr>
          <p:cNvPr id="24582" name="Picture 2" descr="C:\Documents and Settings\vkomis\My Documents\Τρέχοντα\2. Courses\2. ΠΤΝ Β' έτος\1. Τεχνολογίες της Πληροφορίας και των Επικοινωνιών στην Εκπαίδευση\Images\Tech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500313"/>
            <a:ext cx="1152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descr="C:\Documents and Settings\vkomis\My Documents\Τρέχοντα\2. Courses\2. ΠΤΝ Β' έτος\1. Τεχνολογίες της Πληροφορίας και των Επικοινωνιών στην Εκπαίδευση\Images\stud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4500563"/>
            <a:ext cx="8763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2571750"/>
            <a:ext cx="12001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9"/>
          <p:cNvSpPr txBox="1">
            <a:spLocks noChangeArrowheads="1"/>
          </p:cNvSpPr>
          <p:nvPr/>
        </p:nvSpPr>
        <p:spPr bwMode="auto">
          <a:xfrm>
            <a:off x="1357313" y="3643313"/>
            <a:ext cx="1303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a:t>Δάσκαλος</a:t>
            </a:r>
            <a:endParaRPr lang="en-GB" altLang="el-GR" b="1"/>
          </a:p>
        </p:txBody>
      </p:sp>
      <p:sp>
        <p:nvSpPr>
          <p:cNvPr id="24586" name="TextBox 10"/>
          <p:cNvSpPr txBox="1">
            <a:spLocks noChangeArrowheads="1"/>
          </p:cNvSpPr>
          <p:nvPr/>
        </p:nvSpPr>
        <p:spPr bwMode="auto">
          <a:xfrm>
            <a:off x="4071938" y="3643313"/>
            <a:ext cx="1866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a:t>Μήνυμα - Μέσο</a:t>
            </a:r>
            <a:endParaRPr lang="en-GB" altLang="el-GR" b="1"/>
          </a:p>
        </p:txBody>
      </p:sp>
      <p:pic>
        <p:nvPicPr>
          <p:cNvPr id="24587" name="Picture 6" descr="C:\Documents and Settings\vkomis\My Documents\Τρέχοντα\2. Courses\2. ΠΤΝ Β' έτος\1. Τεχνολογίες της Πληροφορίας και των Επικοινωνιών στην Εκπαίδευση\Images\child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5188" y="2571750"/>
            <a:ext cx="6477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12"/>
          <p:cNvSpPr txBox="1">
            <a:spLocks noChangeArrowheads="1"/>
          </p:cNvSpPr>
          <p:nvPr/>
        </p:nvSpPr>
        <p:spPr bwMode="auto">
          <a:xfrm>
            <a:off x="6929438" y="371475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a:t>Μαθητής</a:t>
            </a:r>
            <a:endParaRPr lang="en-GB" altLang="el-GR" b="1"/>
          </a:p>
        </p:txBody>
      </p:sp>
      <p:sp>
        <p:nvSpPr>
          <p:cNvPr id="24589" name="TextBox 13"/>
          <p:cNvSpPr txBox="1">
            <a:spLocks noChangeArrowheads="1"/>
          </p:cNvSpPr>
          <p:nvPr/>
        </p:nvSpPr>
        <p:spPr bwMode="auto">
          <a:xfrm>
            <a:off x="3786188" y="5572125"/>
            <a:ext cx="2214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a:t>Πρακτική</a:t>
            </a:r>
          </a:p>
          <a:p>
            <a:pPr algn="ctr" eaLnBrk="1" hangingPunct="1"/>
            <a:endParaRPr lang="el-GR" altLang="el-GR"/>
          </a:p>
          <a:p>
            <a:pPr algn="ctr" eaLnBrk="1" hangingPunct="1"/>
            <a:r>
              <a:rPr lang="el-GR" altLang="el-GR" b="1"/>
              <a:t>Ανατροφοδότηση</a:t>
            </a:r>
            <a:endParaRPr lang="en-GB" altLang="el-GR" b="1"/>
          </a:p>
        </p:txBody>
      </p:sp>
      <p:sp>
        <p:nvSpPr>
          <p:cNvPr id="17" name="Right Arrow 16"/>
          <p:cNvSpPr/>
          <p:nvPr/>
        </p:nvSpPr>
        <p:spPr>
          <a:xfrm>
            <a:off x="2786063" y="3071813"/>
            <a:ext cx="12858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ight Arrow 17"/>
          <p:cNvSpPr/>
          <p:nvPr/>
        </p:nvSpPr>
        <p:spPr>
          <a:xfrm>
            <a:off x="5715000" y="3071813"/>
            <a:ext cx="12858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ight Arrow 21"/>
          <p:cNvSpPr/>
          <p:nvPr/>
        </p:nvSpPr>
        <p:spPr>
          <a:xfrm rot="12880650">
            <a:off x="2363788" y="4598988"/>
            <a:ext cx="1885950" cy="10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ight Arrow 22"/>
          <p:cNvSpPr/>
          <p:nvPr/>
        </p:nvSpPr>
        <p:spPr>
          <a:xfrm rot="8642797">
            <a:off x="5297488" y="4586288"/>
            <a:ext cx="17907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Curved Right Arrow 26"/>
          <p:cNvSpPr/>
          <p:nvPr/>
        </p:nvSpPr>
        <p:spPr>
          <a:xfrm>
            <a:off x="3643313" y="5643563"/>
            <a:ext cx="214312" cy="642937"/>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
        <p:nvSpPr>
          <p:cNvPr id="28" name="Curved Right Arrow 27"/>
          <p:cNvSpPr/>
          <p:nvPr/>
        </p:nvSpPr>
        <p:spPr>
          <a:xfrm rot="10800000">
            <a:off x="5929313" y="5643563"/>
            <a:ext cx="214312" cy="642937"/>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spTree>
    <p:extLst>
      <p:ext uri="{BB962C8B-B14F-4D97-AF65-F5344CB8AC3E}">
        <p14:creationId xmlns:p14="http://schemas.microsoft.com/office/powerpoint/2010/main" val="299413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Στάδια διδακτικού σχεδιασμού</a:t>
            </a:r>
            <a:endParaRPr lang="en-GB" dirty="0"/>
          </a:p>
        </p:txBody>
      </p:sp>
      <p:sp>
        <p:nvSpPr>
          <p:cNvPr id="25604"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79015E-80F7-4522-9928-8613C5AA43CE}" type="slidenum">
              <a:rPr lang="en-US" altLang="el-GR">
                <a:solidFill>
                  <a:srgbClr val="B5A788"/>
                </a:solidFill>
                <a:latin typeface="Gill Sans MT" pitchFamily="34" charset="0"/>
              </a:rPr>
              <a:pPr/>
              <a:t>15</a:t>
            </a:fld>
            <a:endParaRPr lang="en-US" altLang="el-GR">
              <a:solidFill>
                <a:srgbClr val="B5A788"/>
              </a:solidFill>
              <a:latin typeface="Gill Sans MT" pitchFamily="34" charset="0"/>
            </a:endParaRPr>
          </a:p>
        </p:txBody>
      </p:sp>
      <p:sp>
        <p:nvSpPr>
          <p:cNvPr id="6" name="Rectangle 5"/>
          <p:cNvSpPr/>
          <p:nvPr/>
        </p:nvSpPr>
        <p:spPr>
          <a:xfrm>
            <a:off x="214313" y="3500438"/>
            <a:ext cx="1643062"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Αξιολόγηση διδακτικών αναγκών</a:t>
            </a:r>
            <a:endParaRPr lang="en-GB" b="1" dirty="0"/>
          </a:p>
        </p:txBody>
      </p:sp>
      <p:sp>
        <p:nvSpPr>
          <p:cNvPr id="11" name="Rectangle 10"/>
          <p:cNvSpPr/>
          <p:nvPr/>
        </p:nvSpPr>
        <p:spPr>
          <a:xfrm>
            <a:off x="2428875" y="5286375"/>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Σχεδιασμός &amp; ανάπτυξη της διδασκαλίας</a:t>
            </a:r>
            <a:endParaRPr lang="en-GB" b="1" dirty="0"/>
          </a:p>
        </p:txBody>
      </p:sp>
      <p:sp>
        <p:nvSpPr>
          <p:cNvPr id="12" name="Rectangle 11"/>
          <p:cNvSpPr/>
          <p:nvPr/>
        </p:nvSpPr>
        <p:spPr>
          <a:xfrm>
            <a:off x="2428875" y="4000500"/>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Επιλογή &amp; οργάνωση περιεχομένου</a:t>
            </a:r>
            <a:endParaRPr lang="en-GB" b="1" dirty="0"/>
          </a:p>
        </p:txBody>
      </p:sp>
      <p:sp>
        <p:nvSpPr>
          <p:cNvPr id="13" name="Rectangle 12"/>
          <p:cNvSpPr/>
          <p:nvPr/>
        </p:nvSpPr>
        <p:spPr>
          <a:xfrm>
            <a:off x="2428875" y="2714625"/>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Επιλογή στρατηγικών &amp; μεθόδων</a:t>
            </a:r>
            <a:endParaRPr lang="en-GB" b="1" dirty="0"/>
          </a:p>
        </p:txBody>
      </p:sp>
      <p:sp>
        <p:nvSpPr>
          <p:cNvPr id="14" name="Rectangle 13"/>
          <p:cNvSpPr/>
          <p:nvPr/>
        </p:nvSpPr>
        <p:spPr>
          <a:xfrm>
            <a:off x="2428875" y="1428750"/>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Συσχέτιση σκοπών &amp; στόχων</a:t>
            </a:r>
            <a:endParaRPr lang="en-GB" b="1" dirty="0"/>
          </a:p>
        </p:txBody>
      </p:sp>
      <p:sp>
        <p:nvSpPr>
          <p:cNvPr id="15" name="Rectangle 14"/>
          <p:cNvSpPr/>
          <p:nvPr/>
        </p:nvSpPr>
        <p:spPr>
          <a:xfrm>
            <a:off x="4714875" y="3500438"/>
            <a:ext cx="164306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Εφαρμογή της Διδασκαλίας</a:t>
            </a:r>
            <a:endParaRPr lang="en-GB" b="1" dirty="0"/>
          </a:p>
        </p:txBody>
      </p:sp>
      <p:sp>
        <p:nvSpPr>
          <p:cNvPr id="16" name="Rectangle 15"/>
          <p:cNvSpPr/>
          <p:nvPr/>
        </p:nvSpPr>
        <p:spPr>
          <a:xfrm>
            <a:off x="6786563" y="3500438"/>
            <a:ext cx="1643062"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t>Αξιολόγηση του  μαθητή</a:t>
            </a:r>
            <a:endParaRPr lang="en-GB" b="1" dirty="0"/>
          </a:p>
        </p:txBody>
      </p:sp>
      <p:cxnSp>
        <p:nvCxnSpPr>
          <p:cNvPr id="22" name="Straight Connector 21"/>
          <p:cNvCxnSpPr/>
          <p:nvPr/>
        </p:nvCxnSpPr>
        <p:spPr>
          <a:xfrm rot="5400000">
            <a:off x="69850" y="3929063"/>
            <a:ext cx="400208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857375" y="4000500"/>
            <a:ext cx="21431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Right Arrow 26"/>
          <p:cNvSpPr/>
          <p:nvPr/>
        </p:nvSpPr>
        <p:spPr>
          <a:xfrm>
            <a:off x="2071688" y="19288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Right Arrow 27"/>
          <p:cNvSpPr/>
          <p:nvPr/>
        </p:nvSpPr>
        <p:spPr>
          <a:xfrm>
            <a:off x="2071688" y="3214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ight Arrow 29"/>
          <p:cNvSpPr/>
          <p:nvPr/>
        </p:nvSpPr>
        <p:spPr>
          <a:xfrm>
            <a:off x="6415088"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Right Arrow 30"/>
          <p:cNvSpPr/>
          <p:nvPr/>
        </p:nvSpPr>
        <p:spPr>
          <a:xfrm>
            <a:off x="2071688" y="450056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Right Arrow 31"/>
          <p:cNvSpPr/>
          <p:nvPr/>
        </p:nvSpPr>
        <p:spPr>
          <a:xfrm>
            <a:off x="2071688" y="59293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3" name="Straight Connector 32"/>
          <p:cNvCxnSpPr/>
          <p:nvPr/>
        </p:nvCxnSpPr>
        <p:spPr>
          <a:xfrm rot="5400000">
            <a:off x="2356644" y="3929857"/>
            <a:ext cx="400208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4071938" y="19288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5" name="Right Arrow 34"/>
          <p:cNvSpPr/>
          <p:nvPr/>
        </p:nvSpPr>
        <p:spPr>
          <a:xfrm>
            <a:off x="4071938" y="3214688"/>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6" name="Right Arrow 35"/>
          <p:cNvSpPr/>
          <p:nvPr/>
        </p:nvSpPr>
        <p:spPr>
          <a:xfrm>
            <a:off x="4086225" y="450056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7" name="Right Arrow 36"/>
          <p:cNvSpPr/>
          <p:nvPr/>
        </p:nvSpPr>
        <p:spPr>
          <a:xfrm>
            <a:off x="4086225" y="5929313"/>
            <a:ext cx="28575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 name="Right Arrow 37"/>
          <p:cNvSpPr/>
          <p:nvPr/>
        </p:nvSpPr>
        <p:spPr>
          <a:xfrm>
            <a:off x="4386263"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43" name="Shape 42"/>
          <p:cNvCxnSpPr>
            <a:endCxn id="6" idx="2"/>
          </p:cNvCxnSpPr>
          <p:nvPr/>
        </p:nvCxnSpPr>
        <p:spPr>
          <a:xfrm rot="10800000" flipV="1">
            <a:off x="1035050" y="4071938"/>
            <a:ext cx="7680325" cy="428625"/>
          </a:xfrm>
          <a:prstGeom prst="bentConnector4">
            <a:avLst>
              <a:gd name="adj1" fmla="val -558"/>
              <a:gd name="adj2" fmla="val 556664"/>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8429625" y="4000500"/>
            <a:ext cx="28575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78388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Κατηγορίες συμπεριφοριστικών λογισμικών &amp; κύριοι εκπρόσωποι </a:t>
            </a:r>
            <a:endParaRPr lang="en-GB" dirty="0"/>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0C521E-E7DF-49A6-BA96-CAFF1E415AB8}" type="slidenum">
              <a:rPr lang="en-US" altLang="el-GR">
                <a:solidFill>
                  <a:srgbClr val="B5A788"/>
                </a:solidFill>
                <a:latin typeface="Gill Sans MT" pitchFamily="34" charset="0"/>
              </a:rPr>
              <a:pPr/>
              <a:t>16</a:t>
            </a:fld>
            <a:endParaRPr lang="en-US" altLang="el-GR">
              <a:solidFill>
                <a:srgbClr val="B5A788"/>
              </a:solidFill>
              <a:latin typeface="Gill Sans MT" pitchFamily="34" charset="0"/>
            </a:endParaRPr>
          </a:p>
        </p:txBody>
      </p:sp>
      <p:pic>
        <p:nvPicPr>
          <p:cNvPr id="266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676399"/>
            <a:ext cx="7458075" cy="441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113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l-GR" sz="4000" dirty="0"/>
              <a:t>Πως λειτουργεί ένα λογισμικό κλειστού τύπου;</a:t>
            </a:r>
            <a:endParaRPr lang="en-GB" sz="4000" dirty="0"/>
          </a:p>
        </p:txBody>
      </p:sp>
      <p:grpSp>
        <p:nvGrpSpPr>
          <p:cNvPr id="3" name="Group 19"/>
          <p:cNvGrpSpPr>
            <a:grpSpLocks/>
          </p:cNvGrpSpPr>
          <p:nvPr/>
        </p:nvGrpSpPr>
        <p:grpSpPr bwMode="auto">
          <a:xfrm>
            <a:off x="5534025" y="3244850"/>
            <a:ext cx="1281113" cy="1409700"/>
            <a:chOff x="5533799" y="3245406"/>
            <a:chExt cx="1280657" cy="1408473"/>
          </a:xfrm>
        </p:grpSpPr>
        <p:sp>
          <p:nvSpPr>
            <p:cNvPr id="27667" name="Oval 3"/>
            <p:cNvSpPr>
              <a:spLocks noChangeArrowheads="1"/>
            </p:cNvSpPr>
            <p:nvPr/>
          </p:nvSpPr>
          <p:spPr bwMode="auto">
            <a:xfrm>
              <a:off x="5533799" y="3245406"/>
              <a:ext cx="1280657" cy="1408473"/>
            </a:xfrm>
            <a:prstGeom prst="ellipse">
              <a:avLst/>
            </a:prstGeom>
            <a:solidFill>
              <a:srgbClr val="FFFFFF"/>
            </a:solidFill>
            <a:ln w="19050">
              <a:solidFill>
                <a:srgbClr val="000000"/>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latin typeface="Gill Sans MT" pitchFamily="34" charset="0"/>
              </a:endParaRPr>
            </a:p>
          </p:txBody>
        </p:sp>
        <p:sp>
          <p:nvSpPr>
            <p:cNvPr id="27668" name="Line 4"/>
            <p:cNvSpPr>
              <a:spLocks noChangeShapeType="1"/>
            </p:cNvSpPr>
            <p:nvPr/>
          </p:nvSpPr>
          <p:spPr bwMode="auto">
            <a:xfrm flipV="1">
              <a:off x="5716750" y="3245406"/>
              <a:ext cx="182951" cy="234746"/>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grpSp>
      <p:sp>
        <p:nvSpPr>
          <p:cNvPr id="32773" name="Text Box 5"/>
          <p:cNvSpPr txBox="1">
            <a:spLocks noChangeArrowheads="1"/>
          </p:cNvSpPr>
          <p:nvPr/>
        </p:nvSpPr>
        <p:spPr bwMode="auto">
          <a:xfrm>
            <a:off x="1143000" y="2071688"/>
            <a:ext cx="1828800" cy="93821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a:latin typeface="Calibri" pitchFamily="34" charset="0"/>
              </a:rPr>
              <a:t>1. Εισαγωγική ενότητα</a:t>
            </a:r>
            <a:endParaRPr lang="en-US" altLang="el-GR"/>
          </a:p>
        </p:txBody>
      </p:sp>
      <p:sp>
        <p:nvSpPr>
          <p:cNvPr id="32774" name="Text Box 6"/>
          <p:cNvSpPr txBox="1">
            <a:spLocks noChangeArrowheads="1"/>
          </p:cNvSpPr>
          <p:nvPr/>
        </p:nvSpPr>
        <p:spPr bwMode="auto">
          <a:xfrm>
            <a:off x="3887788" y="1643063"/>
            <a:ext cx="1828800" cy="136683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a:latin typeface="Calibri" pitchFamily="34" charset="0"/>
              </a:rPr>
              <a:t>2. Παρουσίαση πληροφορίας</a:t>
            </a:r>
            <a:r>
              <a:rPr lang="el-GR" altLang="el-GR" b="1">
                <a:latin typeface="Calibri" pitchFamily="34" charset="0"/>
              </a:rPr>
              <a:t> </a:t>
            </a:r>
            <a:r>
              <a:rPr lang="el-GR" altLang="el-GR">
                <a:latin typeface="Calibri" pitchFamily="34" charset="0"/>
              </a:rPr>
              <a:t>(κείμενο, ήχος, εικόνες, βίντεο)</a:t>
            </a:r>
            <a:r>
              <a:rPr lang="en-GB" altLang="el-GR">
                <a:latin typeface="Calibri" pitchFamily="34" charset="0"/>
              </a:rPr>
              <a:t> </a:t>
            </a:r>
            <a:endParaRPr lang="en-US" altLang="el-GR"/>
          </a:p>
        </p:txBody>
      </p:sp>
      <p:sp>
        <p:nvSpPr>
          <p:cNvPr id="32775" name="Text Box 7"/>
          <p:cNvSpPr txBox="1">
            <a:spLocks noChangeArrowheads="1"/>
          </p:cNvSpPr>
          <p:nvPr/>
        </p:nvSpPr>
        <p:spPr bwMode="auto">
          <a:xfrm>
            <a:off x="1143000" y="4991100"/>
            <a:ext cx="1828800" cy="115252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a:latin typeface="Calibri" pitchFamily="34" charset="0"/>
              </a:rPr>
              <a:t>6. Τέλος ενότητας</a:t>
            </a:r>
            <a:endParaRPr lang="en-US" altLang="el-GR"/>
          </a:p>
        </p:txBody>
      </p:sp>
      <p:sp>
        <p:nvSpPr>
          <p:cNvPr id="32776" name="Text Box 8"/>
          <p:cNvSpPr txBox="1">
            <a:spLocks noChangeArrowheads="1"/>
          </p:cNvSpPr>
          <p:nvPr/>
        </p:nvSpPr>
        <p:spPr bwMode="auto">
          <a:xfrm>
            <a:off x="3703638" y="4991100"/>
            <a:ext cx="2379662" cy="1295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a:latin typeface="Calibri" pitchFamily="34" charset="0"/>
              </a:rPr>
              <a:t>5. </a:t>
            </a:r>
            <a:r>
              <a:rPr lang="el-GR" altLang="el-GR" b="1">
                <a:latin typeface="Calibri" pitchFamily="34" charset="0"/>
              </a:rPr>
              <a:t>Ανάδραση </a:t>
            </a:r>
            <a:r>
              <a:rPr lang="el-GR" altLang="el-GR">
                <a:latin typeface="Calibri" pitchFamily="34" charset="0"/>
              </a:rPr>
              <a:t>από το λογισμικό</a:t>
            </a:r>
            <a:r>
              <a:rPr lang="el-GR" altLang="el-GR" b="1">
                <a:latin typeface="Calibri" pitchFamily="34" charset="0"/>
              </a:rPr>
              <a:t> (θετική ή αρνητική) </a:t>
            </a:r>
            <a:r>
              <a:rPr lang="en-GB" altLang="el-GR" b="1">
                <a:latin typeface="Calibri" pitchFamily="34" charset="0"/>
              </a:rPr>
              <a:t>ή </a:t>
            </a:r>
            <a:r>
              <a:rPr lang="en-GB" altLang="el-GR">
                <a:latin typeface="Calibri" pitchFamily="34" charset="0"/>
              </a:rPr>
              <a:t>πρόσθετες πληροφορίες</a:t>
            </a:r>
            <a:endParaRPr lang="en-US" altLang="el-GR"/>
          </a:p>
        </p:txBody>
      </p:sp>
      <p:sp>
        <p:nvSpPr>
          <p:cNvPr id="32777" name="Text Box 9"/>
          <p:cNvSpPr txBox="1">
            <a:spLocks noChangeArrowheads="1"/>
          </p:cNvSpPr>
          <p:nvPr/>
        </p:nvSpPr>
        <p:spPr bwMode="auto">
          <a:xfrm>
            <a:off x="6815138" y="4991100"/>
            <a:ext cx="1828800" cy="115252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a:latin typeface="Calibri" pitchFamily="34" charset="0"/>
              </a:rPr>
              <a:t>4. Έλεγχος απάντησης</a:t>
            </a:r>
            <a:r>
              <a:rPr lang="el-GR" altLang="el-GR" b="1">
                <a:latin typeface="Calibri" pitchFamily="34" charset="0"/>
              </a:rPr>
              <a:t> </a:t>
            </a:r>
            <a:r>
              <a:rPr lang="el-GR" altLang="el-GR">
                <a:latin typeface="Calibri" pitchFamily="34" charset="0"/>
              </a:rPr>
              <a:t>(λογισμικό)</a:t>
            </a:r>
            <a:endParaRPr lang="en-US" altLang="el-GR"/>
          </a:p>
        </p:txBody>
      </p:sp>
      <p:sp>
        <p:nvSpPr>
          <p:cNvPr id="32778" name="Line 10"/>
          <p:cNvSpPr>
            <a:spLocks noChangeShapeType="1"/>
          </p:cNvSpPr>
          <p:nvPr/>
        </p:nvSpPr>
        <p:spPr bwMode="auto">
          <a:xfrm>
            <a:off x="2970213" y="2541588"/>
            <a:ext cx="914400"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79" name="Line 11"/>
          <p:cNvSpPr>
            <a:spLocks noChangeShapeType="1"/>
          </p:cNvSpPr>
          <p:nvPr/>
        </p:nvSpPr>
        <p:spPr bwMode="auto">
          <a:xfrm>
            <a:off x="5716588" y="2541588"/>
            <a:ext cx="731837"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0" name="Line 12"/>
          <p:cNvSpPr>
            <a:spLocks noChangeShapeType="1"/>
          </p:cNvSpPr>
          <p:nvPr/>
        </p:nvSpPr>
        <p:spPr bwMode="auto">
          <a:xfrm>
            <a:off x="7729538" y="3009900"/>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1" name="Line 13"/>
          <p:cNvSpPr>
            <a:spLocks noChangeShapeType="1"/>
          </p:cNvSpPr>
          <p:nvPr/>
        </p:nvSpPr>
        <p:spPr bwMode="auto">
          <a:xfrm flipH="1">
            <a:off x="6083300" y="5357813"/>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2" name="Line 14"/>
          <p:cNvSpPr>
            <a:spLocks noChangeShapeType="1"/>
          </p:cNvSpPr>
          <p:nvPr/>
        </p:nvSpPr>
        <p:spPr bwMode="auto">
          <a:xfrm flipH="1">
            <a:off x="2971800" y="5357813"/>
            <a:ext cx="731838"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32783" name="Line 15"/>
          <p:cNvSpPr>
            <a:spLocks noChangeShapeType="1"/>
          </p:cNvSpPr>
          <p:nvPr/>
        </p:nvSpPr>
        <p:spPr bwMode="auto">
          <a:xfrm flipH="1" flipV="1">
            <a:off x="4802188" y="3009900"/>
            <a:ext cx="0" cy="1878013"/>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27664" name="Rectangle 16"/>
          <p:cNvSpPr>
            <a:spLocks noChangeArrowheads="1"/>
          </p:cNvSpPr>
          <p:nvPr/>
        </p:nvSpPr>
        <p:spPr bwMode="auto">
          <a:xfrm>
            <a:off x="5899150" y="3009900"/>
            <a:ext cx="731838" cy="704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latin typeface="Gill Sans MT" pitchFamily="34" charset="0"/>
            </a:endParaRPr>
          </a:p>
        </p:txBody>
      </p:sp>
      <p:sp>
        <p:nvSpPr>
          <p:cNvPr id="32785" name="Text Box 17"/>
          <p:cNvSpPr txBox="1">
            <a:spLocks noChangeArrowheads="1"/>
          </p:cNvSpPr>
          <p:nvPr/>
        </p:nvSpPr>
        <p:spPr bwMode="auto">
          <a:xfrm>
            <a:off x="6448425" y="1714500"/>
            <a:ext cx="2195513" cy="1295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GB" altLang="el-GR" b="1" dirty="0">
                <a:latin typeface="Calibri" pitchFamily="34" charset="0"/>
              </a:rPr>
              <a:t>3. </a:t>
            </a:r>
            <a:r>
              <a:rPr lang="el-GR" altLang="el-GR" b="1" dirty="0">
                <a:latin typeface="Calibri" pitchFamily="34" charset="0"/>
              </a:rPr>
              <a:t>Ε</a:t>
            </a:r>
            <a:r>
              <a:rPr lang="en-GB" altLang="el-GR" b="1" dirty="0" err="1">
                <a:latin typeface="Calibri" pitchFamily="34" charset="0"/>
              </a:rPr>
              <a:t>ρώτηση</a:t>
            </a:r>
            <a:r>
              <a:rPr lang="el-GR" altLang="el-GR" b="1" dirty="0">
                <a:latin typeface="Calibri" pitchFamily="34" charset="0"/>
              </a:rPr>
              <a:t> πάνω στην πληροφορία</a:t>
            </a:r>
            <a:r>
              <a:rPr lang="en-GB" altLang="el-GR" b="1" dirty="0">
                <a:latin typeface="Calibri" pitchFamily="34" charset="0"/>
              </a:rPr>
              <a:t> </a:t>
            </a:r>
            <a:r>
              <a:rPr lang="en-GB" altLang="el-GR" dirty="0">
                <a:latin typeface="Calibri" pitchFamily="34" charset="0"/>
              </a:rPr>
              <a:t>(</a:t>
            </a:r>
            <a:r>
              <a:rPr lang="el-GR" altLang="el-GR" dirty="0">
                <a:latin typeface="Calibri" pitchFamily="34" charset="0"/>
              </a:rPr>
              <a:t>λογισμικό</a:t>
            </a:r>
            <a:r>
              <a:rPr lang="en-GB" altLang="el-GR" dirty="0">
                <a:latin typeface="Calibri" pitchFamily="34" charset="0"/>
              </a:rPr>
              <a:t>) </a:t>
            </a:r>
            <a:r>
              <a:rPr lang="en-GB" altLang="el-GR" b="1" dirty="0">
                <a:latin typeface="Calibri" pitchFamily="34" charset="0"/>
              </a:rPr>
              <a:t>&amp; </a:t>
            </a:r>
            <a:r>
              <a:rPr lang="el-GR" altLang="el-GR" b="1" dirty="0">
                <a:solidFill>
                  <a:schemeClr val="bg1">
                    <a:lumMod val="50000"/>
                  </a:schemeClr>
                </a:solidFill>
                <a:latin typeface="Calibri" pitchFamily="34" charset="0"/>
              </a:rPr>
              <a:t>Α</a:t>
            </a:r>
            <a:r>
              <a:rPr lang="en-GB" altLang="el-GR" b="1" dirty="0">
                <a:solidFill>
                  <a:schemeClr val="bg1">
                    <a:lumMod val="50000"/>
                  </a:schemeClr>
                </a:solidFill>
                <a:latin typeface="Calibri" pitchFamily="34" charset="0"/>
              </a:rPr>
              <a:t>π</a:t>
            </a:r>
            <a:r>
              <a:rPr lang="en-GB" altLang="el-GR" b="1" dirty="0" err="1">
                <a:solidFill>
                  <a:schemeClr val="bg1">
                    <a:lumMod val="50000"/>
                  </a:schemeClr>
                </a:solidFill>
                <a:latin typeface="Calibri" pitchFamily="34" charset="0"/>
              </a:rPr>
              <a:t>άντηση</a:t>
            </a:r>
            <a:r>
              <a:rPr lang="en-GB" altLang="el-GR" b="1" dirty="0">
                <a:solidFill>
                  <a:schemeClr val="bg1">
                    <a:lumMod val="50000"/>
                  </a:schemeClr>
                </a:solidFill>
                <a:latin typeface="Calibri" pitchFamily="34" charset="0"/>
              </a:rPr>
              <a:t> (</a:t>
            </a:r>
            <a:r>
              <a:rPr lang="el-GR" altLang="el-GR" b="1" dirty="0">
                <a:solidFill>
                  <a:schemeClr val="bg1">
                    <a:lumMod val="50000"/>
                  </a:schemeClr>
                </a:solidFill>
                <a:latin typeface="Calibri" pitchFamily="34" charset="0"/>
              </a:rPr>
              <a:t>μαθητής</a:t>
            </a:r>
            <a:r>
              <a:rPr lang="en-GB" altLang="el-GR" b="1" dirty="0">
                <a:solidFill>
                  <a:schemeClr val="bg1">
                    <a:lumMod val="50000"/>
                  </a:schemeClr>
                </a:solidFill>
                <a:latin typeface="Calibri" pitchFamily="34" charset="0"/>
              </a:rPr>
              <a:t>)</a:t>
            </a:r>
            <a:endParaRPr lang="en-US" altLang="el-GR" b="1" dirty="0">
              <a:solidFill>
                <a:schemeClr val="bg1">
                  <a:lumMod val="50000"/>
                </a:schemeClr>
              </a:solidFill>
            </a:endParaRPr>
          </a:p>
        </p:txBody>
      </p:sp>
      <p:sp>
        <p:nvSpPr>
          <p:cNvPr id="27666" name="Slide Number Placeholder 19"/>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152E57-1E41-463F-84B1-F9A91EF86FD1}" type="slidenum">
              <a:rPr lang="en-US" altLang="el-GR">
                <a:solidFill>
                  <a:srgbClr val="B5A788"/>
                </a:solidFill>
                <a:latin typeface="Gill Sans MT" pitchFamily="34" charset="0"/>
              </a:rPr>
              <a:pPr/>
              <a:t>17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16103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blinds(horizontal)">
                                      <p:cBhvr>
                                        <p:cTn id="12" dur="500"/>
                                        <p:tgtEl>
                                          <p:spTgt spid="327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4"/>
                                        </p:tgtEl>
                                        <p:attrNameLst>
                                          <p:attrName>style.visibility</p:attrName>
                                        </p:attrNameLst>
                                      </p:cBhvr>
                                      <p:to>
                                        <p:strVal val="visible"/>
                                      </p:to>
                                    </p:set>
                                    <p:animEffect transition="in" filter="blinds(horizontal)">
                                      <p:cBhvr>
                                        <p:cTn id="15" dur="500"/>
                                        <p:tgtEl>
                                          <p:spTgt spid="327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9"/>
                                        </p:tgtEl>
                                        <p:attrNameLst>
                                          <p:attrName>style.visibility</p:attrName>
                                        </p:attrNameLst>
                                      </p:cBhvr>
                                      <p:to>
                                        <p:strVal val="visible"/>
                                      </p:to>
                                    </p:set>
                                    <p:animEffect transition="in" filter="blinds(horizontal)">
                                      <p:cBhvr>
                                        <p:cTn id="20" dur="500"/>
                                        <p:tgtEl>
                                          <p:spTgt spid="3277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animEffect transition="in" filter="blinds(horizontal)">
                                      <p:cBhvr>
                                        <p:cTn id="23" dur="500"/>
                                        <p:tgtEl>
                                          <p:spTgt spid="327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animEffect transition="in" filter="blinds(horizontal)">
                                      <p:cBhvr>
                                        <p:cTn id="28" dur="500"/>
                                        <p:tgtEl>
                                          <p:spTgt spid="327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blinds(horizontal)">
                                      <p:cBhvr>
                                        <p:cTn id="31" dur="500"/>
                                        <p:tgtEl>
                                          <p:spTgt spid="327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781"/>
                                        </p:tgtEl>
                                        <p:attrNameLst>
                                          <p:attrName>style.visibility</p:attrName>
                                        </p:attrNameLst>
                                      </p:cBhvr>
                                      <p:to>
                                        <p:strVal val="visible"/>
                                      </p:to>
                                    </p:set>
                                    <p:animEffect transition="in" filter="blinds(horizontal)">
                                      <p:cBhvr>
                                        <p:cTn id="36" dur="500"/>
                                        <p:tgtEl>
                                          <p:spTgt spid="3278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2776"/>
                                        </p:tgtEl>
                                        <p:attrNameLst>
                                          <p:attrName>style.visibility</p:attrName>
                                        </p:attrNameLst>
                                      </p:cBhvr>
                                      <p:to>
                                        <p:strVal val="visible"/>
                                      </p:to>
                                    </p:set>
                                    <p:animEffect transition="in" filter="blinds(horizontal)">
                                      <p:cBhvr>
                                        <p:cTn id="39" dur="500"/>
                                        <p:tgtEl>
                                          <p:spTgt spid="327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2783"/>
                                        </p:tgtEl>
                                        <p:attrNameLst>
                                          <p:attrName>style.visibility</p:attrName>
                                        </p:attrNameLst>
                                      </p:cBhvr>
                                      <p:to>
                                        <p:strVal val="visible"/>
                                      </p:to>
                                    </p:set>
                                    <p:animEffect transition="in" filter="blinds(horizontal)">
                                      <p:cBhvr>
                                        <p:cTn id="44" dur="500"/>
                                        <p:tgtEl>
                                          <p:spTgt spid="327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2782"/>
                                        </p:tgtEl>
                                        <p:attrNameLst>
                                          <p:attrName>style.visibility</p:attrName>
                                        </p:attrNameLst>
                                      </p:cBhvr>
                                      <p:to>
                                        <p:strVal val="visible"/>
                                      </p:to>
                                    </p:set>
                                    <p:animEffect transition="in" filter="blinds(horizontal)">
                                      <p:cBhvr>
                                        <p:cTn id="54" dur="500"/>
                                        <p:tgtEl>
                                          <p:spTgt spid="3278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775"/>
                                        </p:tgtEl>
                                        <p:attrNameLst>
                                          <p:attrName>style.visibility</p:attrName>
                                        </p:attrNameLst>
                                      </p:cBhvr>
                                      <p:to>
                                        <p:strVal val="visible"/>
                                      </p:to>
                                    </p:set>
                                    <p:animEffect transition="in" filter="blinds(horizontal)">
                                      <p:cBhvr>
                                        <p:cTn id="5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8650" cy="1143000"/>
          </a:xfrm>
        </p:spPr>
        <p:txBody>
          <a:bodyPr>
            <a:normAutofit/>
          </a:bodyPr>
          <a:lstStyle/>
          <a:p>
            <a:pPr>
              <a:defRPr/>
            </a:pPr>
            <a:r>
              <a:rPr lang="el-GR" dirty="0" smtClean="0"/>
              <a:t>Κλασική ή μετωπική διδασκαλία</a:t>
            </a:r>
            <a:endParaRPr lang="en-GB" dirty="0"/>
          </a:p>
        </p:txBody>
      </p:sp>
      <p:sp>
        <p:nvSpPr>
          <p:cNvPr id="28675" name="Content Placeholder 2"/>
          <p:cNvSpPr>
            <a:spLocks noGrp="1"/>
          </p:cNvSpPr>
          <p:nvPr>
            <p:ph idx="1"/>
          </p:nvPr>
        </p:nvSpPr>
        <p:spPr>
          <a:xfrm>
            <a:off x="714375" y="1447800"/>
            <a:ext cx="8220075" cy="4981575"/>
          </a:xfrm>
        </p:spPr>
        <p:txBody>
          <a:bodyPr>
            <a:normAutofit lnSpcReduction="10000"/>
          </a:bodyPr>
          <a:lstStyle/>
          <a:p>
            <a:pPr>
              <a:buFont typeface="Wingdings 2" pitchFamily="18" charset="2"/>
              <a:buNone/>
            </a:pPr>
            <a:r>
              <a:rPr lang="el-GR" altLang="el-GR" sz="2000" smtClean="0"/>
              <a:t>Ομοιότητες με την κλασική ή μετωπική διδασκαλία:</a:t>
            </a:r>
          </a:p>
          <a:p>
            <a:r>
              <a:rPr lang="el-GR" altLang="el-GR" sz="2000" smtClean="0"/>
              <a:t>Α. Εισαγωγική ενότητα με παρουσίαση του σκοπού και των στόχων του μαθήματος καθώς και πιθανή σύνδεση με τα προηγούμενα μαθήματα </a:t>
            </a:r>
          </a:p>
          <a:p>
            <a:r>
              <a:rPr lang="el-GR" altLang="el-GR" sz="2000" smtClean="0"/>
              <a:t>Β. Παρουσίαση μίας πληροφορίας, ενός γεγονότος ή μιας έννοιας (που αφορά σε συγκεκριμένο περιεχόμενο με σαφείς διδακτικούς στόχους) δομημένων κάτω από το πρίσμα συγκεκριμένων αρχών</a:t>
            </a:r>
          </a:p>
          <a:p>
            <a:r>
              <a:rPr lang="el-GR" altLang="el-GR" sz="2000" smtClean="0"/>
              <a:t>Γ. Ερώτηση ή ερωτήσεις πάνω στις παρεχόμενες πληροφορίες, γεγονότα ή έννοιες. </a:t>
            </a:r>
          </a:p>
          <a:p>
            <a:r>
              <a:rPr lang="el-GR" altLang="el-GR" sz="2000" smtClean="0"/>
              <a:t>Δ. Απαίτηση για απάντηση (στην τιθέμενη ερώτηση) από το μαθητή και υποχρέωσή του να χρησιμοποιήσει τις πληροφορίες που έχουν δοθεί στο μάθημα όταν απαντά σε ανάλογες ερωτήσεις.</a:t>
            </a:r>
          </a:p>
          <a:p>
            <a:r>
              <a:rPr lang="el-GR" altLang="el-GR" sz="2000" smtClean="0"/>
              <a:t>Ε. Εκτίμηση και αξιολόγηση (της απάντησης του μαθητή με βάση τους διδακτικούς στόχους) και λήψη αποφάσεων αναφορικά με την ποιότητα των παρεχόμενων απαντήσεων.</a:t>
            </a:r>
          </a:p>
          <a:p>
            <a:r>
              <a:rPr lang="el-GR" altLang="el-GR" sz="2000" smtClean="0"/>
              <a:t>ΣΤ. Κλείσιμο της ενότητας.</a:t>
            </a:r>
          </a:p>
          <a:p>
            <a:pPr>
              <a:buFont typeface="Wingdings 2" pitchFamily="18" charset="2"/>
              <a:buNone/>
            </a:pPr>
            <a:endParaRPr lang="en-GB" altLang="el-GR" sz="2000" smtClean="0"/>
          </a:p>
        </p:txBody>
      </p:sp>
      <p:sp>
        <p:nvSpPr>
          <p:cNvPr id="2867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A6AAA7-A7FE-4C61-878F-2A3C29D3DE54}" type="slidenum">
              <a:rPr lang="en-US" altLang="el-GR">
                <a:solidFill>
                  <a:srgbClr val="B5A788"/>
                </a:solidFill>
                <a:latin typeface="Gill Sans MT" pitchFamily="34" charset="0"/>
              </a:rPr>
              <a:pPr/>
              <a:t>18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4440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8172450" cy="1143000"/>
          </a:xfrm>
        </p:spPr>
        <p:txBody>
          <a:bodyPr>
            <a:normAutofit fontScale="90000"/>
          </a:bodyPr>
          <a:lstStyle/>
          <a:p>
            <a:pPr>
              <a:defRPr/>
            </a:pPr>
            <a:r>
              <a:rPr lang="el-GR" dirty="0" smtClean="0"/>
              <a:t>Εφαρμογή συμπεριφορισμού: Λογισμικά «κλειστού» τύπου (1)</a:t>
            </a:r>
            <a:endParaRPr lang="en-GB" dirty="0"/>
          </a:p>
        </p:txBody>
      </p:sp>
      <p:sp>
        <p:nvSpPr>
          <p:cNvPr id="29699" name="Content Placeholder 2"/>
          <p:cNvSpPr>
            <a:spLocks noGrp="1"/>
          </p:cNvSpPr>
          <p:nvPr>
            <p:ph idx="1"/>
          </p:nvPr>
        </p:nvSpPr>
        <p:spPr>
          <a:xfrm>
            <a:off x="1000125" y="1714500"/>
            <a:ext cx="7934325" cy="4800600"/>
          </a:xfrm>
        </p:spPr>
        <p:txBody>
          <a:bodyPr>
            <a:normAutofit lnSpcReduction="10000"/>
          </a:bodyPr>
          <a:lstStyle/>
          <a:p>
            <a:r>
              <a:rPr lang="el-GR" altLang="el-GR" dirty="0" smtClean="0"/>
              <a:t>Συστήματα εξάσκησης και διδασκαλίας με τη βοήθεια υπολογιστή ή καθοδηγούμενης από υπολογιστή διδασκαλίας</a:t>
            </a:r>
          </a:p>
          <a:p>
            <a:r>
              <a:rPr lang="el-GR" altLang="el-GR" dirty="0" smtClean="0"/>
              <a:t>Θεωρία μάθησης: </a:t>
            </a:r>
            <a:r>
              <a:rPr lang="el-GR" altLang="el-GR" b="1" dirty="0" smtClean="0">
                <a:solidFill>
                  <a:schemeClr val="bg1">
                    <a:lumMod val="50000"/>
                  </a:schemeClr>
                </a:solidFill>
              </a:rPr>
              <a:t>Συμπεριφορισμός</a:t>
            </a:r>
          </a:p>
          <a:p>
            <a:r>
              <a:rPr lang="el-GR" altLang="el-GR" dirty="0" smtClean="0"/>
              <a:t>Διδακτικό μοντέλο: </a:t>
            </a:r>
            <a:r>
              <a:rPr lang="el-GR" altLang="el-GR" u="sng" dirty="0" smtClean="0"/>
              <a:t>η γνώση μεταδίδεται</a:t>
            </a:r>
          </a:p>
          <a:p>
            <a:r>
              <a:rPr lang="el-GR" altLang="el-GR" dirty="0" smtClean="0"/>
              <a:t>Ο υπολογιστής υποκαθιστά πλήρως ή εν μέρει το δάσκαλο</a:t>
            </a:r>
          </a:p>
          <a:p>
            <a:r>
              <a:rPr lang="el-GR" altLang="el-GR" dirty="0" smtClean="0"/>
              <a:t>Το λογισμικό </a:t>
            </a:r>
            <a:r>
              <a:rPr lang="el-GR" altLang="el-GR" u="sng" dirty="0" smtClean="0"/>
              <a:t>επιβραβεύει</a:t>
            </a:r>
            <a:r>
              <a:rPr lang="el-GR" altLang="el-GR" dirty="0" smtClean="0"/>
              <a:t> θετικά ή αρνητικά το μαθητή </a:t>
            </a:r>
          </a:p>
          <a:p>
            <a:endParaRPr lang="en-GB" altLang="el-GR" dirty="0" smtClean="0"/>
          </a:p>
        </p:txBody>
      </p:sp>
      <p:sp>
        <p:nvSpPr>
          <p:cNvPr id="2970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707F0E-A03C-40AD-939E-1AA2791642B3}" type="slidenum">
              <a:rPr lang="en-US" altLang="el-GR">
                <a:solidFill>
                  <a:srgbClr val="B5A788"/>
                </a:solidFill>
                <a:latin typeface="Gill Sans MT" pitchFamily="34" charset="0"/>
              </a:rPr>
              <a:pPr/>
              <a:t>19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71130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Εφαρμογή συμπεριφορισμού: Λογισμικά «κλειστού» τύπου (2)</a:t>
            </a:r>
            <a:endParaRPr lang="en-GB" dirty="0"/>
          </a:p>
        </p:txBody>
      </p:sp>
      <p:sp>
        <p:nvSpPr>
          <p:cNvPr id="30723" name="Content Placeholder 2"/>
          <p:cNvSpPr>
            <a:spLocks noGrp="1"/>
          </p:cNvSpPr>
          <p:nvPr>
            <p:ph idx="1"/>
          </p:nvPr>
        </p:nvSpPr>
        <p:spPr>
          <a:xfrm>
            <a:off x="762001" y="1447800"/>
            <a:ext cx="8172450" cy="4800600"/>
          </a:xfrm>
        </p:spPr>
        <p:txBody>
          <a:bodyPr/>
          <a:lstStyle/>
          <a:p>
            <a:r>
              <a:rPr lang="el-GR" altLang="el-GR" sz="2800" dirty="0" smtClean="0"/>
              <a:t>Εκπαιδευτικά λογισμικά που αναλαμβάνουν εν μέρει ή εξ ολοκλήρου </a:t>
            </a:r>
          </a:p>
          <a:p>
            <a:pPr lvl="1"/>
            <a:r>
              <a:rPr lang="el-GR" altLang="el-GR" sz="2400" dirty="0" smtClean="0"/>
              <a:t>την </a:t>
            </a:r>
            <a:r>
              <a:rPr lang="el-GR" altLang="el-GR" sz="2400" u="sng" dirty="0" smtClean="0"/>
              <a:t>παροχή πληροφοριών</a:t>
            </a:r>
            <a:r>
              <a:rPr lang="el-GR" altLang="el-GR" sz="2400" dirty="0" smtClean="0"/>
              <a:t>, </a:t>
            </a:r>
          </a:p>
          <a:p>
            <a:pPr lvl="1"/>
            <a:r>
              <a:rPr lang="el-GR" altLang="el-GR" sz="2400" dirty="0" smtClean="0"/>
              <a:t>τη </a:t>
            </a:r>
            <a:r>
              <a:rPr lang="el-GR" altLang="el-GR" sz="2400" u="sng" dirty="0" smtClean="0"/>
              <a:t>διδασκαλία των εννοιών </a:t>
            </a:r>
          </a:p>
          <a:p>
            <a:pPr lvl="1"/>
            <a:r>
              <a:rPr lang="el-GR" altLang="el-GR" sz="2400" dirty="0" smtClean="0"/>
              <a:t>και συνεπώς όλη την προσέγγιση της διδακτέας ύλης σε ένα συγκεκριμένο γνωστικό αντικείμενο. </a:t>
            </a:r>
          </a:p>
          <a:p>
            <a:r>
              <a:rPr lang="el-GR" altLang="el-GR" sz="2800" dirty="0" smtClean="0"/>
              <a:t>Εμπεριέχουν, ως εγγενές τμήμα τους, </a:t>
            </a:r>
          </a:p>
          <a:p>
            <a:pPr lvl="1"/>
            <a:r>
              <a:rPr lang="el-GR" altLang="el-GR" sz="2400" dirty="0" smtClean="0"/>
              <a:t>μια διαδικασία αξιολόγησης των γνώσεων και των δεξιοτήτων που αποκτήθηκαν από τους μαθητές μετά το πέρας της χρησιμοποίησής τους</a:t>
            </a:r>
          </a:p>
          <a:p>
            <a:pPr lvl="1"/>
            <a:r>
              <a:rPr lang="el-GR" altLang="el-GR" sz="2400" dirty="0" smtClean="0"/>
              <a:t>θετική ή αρνητική επιβράβευση για το αποτέλεσμα</a:t>
            </a:r>
            <a:endParaRPr lang="en-GB" altLang="el-GR" sz="2400" dirty="0" smtClean="0"/>
          </a:p>
        </p:txBody>
      </p:sp>
      <p:sp>
        <p:nvSpPr>
          <p:cNvPr id="307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6AE1CE-E331-4B28-ABFA-2BDDB9585720}" type="slidenum">
              <a:rPr lang="en-US" altLang="el-GR">
                <a:solidFill>
                  <a:srgbClr val="B5A788"/>
                </a:solidFill>
                <a:latin typeface="Gill Sans MT" pitchFamily="34" charset="0"/>
              </a:rPr>
              <a:pPr/>
              <a:t>20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4210281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fontScale="90000"/>
          </a:bodyPr>
          <a:lstStyle/>
          <a:p>
            <a:pPr>
              <a:defRPr/>
            </a:pPr>
            <a:r>
              <a:rPr lang="el-GR" dirty="0" smtClean="0"/>
              <a:t>Βασικές κατηγορίες λογισμικών «κλειστού» τύπου</a:t>
            </a:r>
            <a:endParaRPr lang="en-GB" dirty="0"/>
          </a:p>
        </p:txBody>
      </p:sp>
      <p:sp>
        <p:nvSpPr>
          <p:cNvPr id="31747" name="Content Placeholder 2"/>
          <p:cNvSpPr>
            <a:spLocks noGrp="1"/>
          </p:cNvSpPr>
          <p:nvPr>
            <p:ph idx="1"/>
          </p:nvPr>
        </p:nvSpPr>
        <p:spPr>
          <a:xfrm>
            <a:off x="857250" y="1447800"/>
            <a:ext cx="8077200" cy="4800600"/>
          </a:xfrm>
        </p:spPr>
        <p:txBody>
          <a:bodyPr/>
          <a:lstStyle/>
          <a:p>
            <a:r>
              <a:rPr lang="el-GR" altLang="el-GR" sz="2800" dirty="0" smtClean="0"/>
              <a:t>Λογισμικό Καθοδήγησης ή Διδασκαλίας</a:t>
            </a:r>
          </a:p>
          <a:p>
            <a:pPr lvl="1"/>
            <a:r>
              <a:rPr lang="el-GR" altLang="el-GR" sz="2400" dirty="0" smtClean="0"/>
              <a:t>Πλήρες σύστημα με παροχή πληροφοριών και γνώσεων και πρακτική εξάσκηση για την αξιολόγηση αυτών των γνώσεων</a:t>
            </a:r>
          </a:p>
          <a:p>
            <a:pPr lvl="2"/>
            <a:r>
              <a:rPr lang="el-GR" altLang="el-GR" dirty="0" smtClean="0"/>
              <a:t>Π.χ. </a:t>
            </a:r>
            <a:r>
              <a:rPr lang="el-GR" altLang="el-GR" b="1" dirty="0" smtClean="0">
                <a:solidFill>
                  <a:schemeClr val="bg1">
                    <a:lumMod val="50000"/>
                  </a:schemeClr>
                </a:solidFill>
              </a:rPr>
              <a:t>ηλεκτρονικό βιβλίο </a:t>
            </a:r>
            <a:r>
              <a:rPr lang="el-GR" altLang="el-GR" dirty="0" smtClean="0"/>
              <a:t>με θεωρία και ερωτήσεις πάνω στη θεωρία</a:t>
            </a:r>
            <a:endParaRPr lang="en-GB" altLang="el-GR" dirty="0" smtClean="0"/>
          </a:p>
          <a:p>
            <a:r>
              <a:rPr lang="el-GR" altLang="el-GR" sz="2800" dirty="0" smtClean="0"/>
              <a:t>Λογισμικό Εξάσκησης και Πρακτικής</a:t>
            </a:r>
          </a:p>
          <a:p>
            <a:pPr lvl="1"/>
            <a:r>
              <a:rPr lang="el-GR" altLang="el-GR" sz="2400" dirty="0" smtClean="0"/>
              <a:t>Περιέχει μόνο το μέρος της διαδικασίας αξιολόγησης των γνώσεων και των δεξιοτήτων </a:t>
            </a:r>
          </a:p>
          <a:p>
            <a:pPr lvl="2"/>
            <a:r>
              <a:rPr lang="el-GR" altLang="el-GR" dirty="0" smtClean="0"/>
              <a:t>π.χ. </a:t>
            </a:r>
            <a:r>
              <a:rPr lang="el-GR" altLang="el-GR" b="1" dirty="0" smtClean="0">
                <a:solidFill>
                  <a:schemeClr val="bg1">
                    <a:lumMod val="50000"/>
                  </a:schemeClr>
                </a:solidFill>
              </a:rPr>
              <a:t>τεστ γνώσεων </a:t>
            </a:r>
            <a:r>
              <a:rPr lang="el-GR" altLang="el-GR" dirty="0" smtClean="0"/>
              <a:t>με ερωτήσεις σωστού/λάθους, συμπλήρωσης ή πολλαπλής επιλογής</a:t>
            </a:r>
          </a:p>
        </p:txBody>
      </p:sp>
      <p:sp>
        <p:nvSpPr>
          <p:cNvPr id="3174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C23106-BFCD-4CD9-AC86-A0FC92367E07}" type="slidenum">
              <a:rPr lang="en-US" altLang="el-GR">
                <a:solidFill>
                  <a:srgbClr val="B5A788"/>
                </a:solidFill>
                <a:latin typeface="Gill Sans MT" pitchFamily="34" charset="0"/>
              </a:rPr>
              <a:pPr/>
              <a:t>21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99137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74638"/>
            <a:ext cx="8382000" cy="1143000"/>
          </a:xfrm>
        </p:spPr>
        <p:txBody>
          <a:bodyPr>
            <a:noAutofit/>
          </a:bodyPr>
          <a:lstStyle/>
          <a:p>
            <a:pPr>
              <a:defRPr/>
            </a:pPr>
            <a:r>
              <a:rPr lang="el-GR" sz="3600" dirty="0" smtClean="0"/>
              <a:t>Παράδειγμα λογισμικού καθοδήγησης ή διδασκαλίας</a:t>
            </a:r>
            <a:endParaRPr lang="en-GB" sz="3600" dirty="0"/>
          </a:p>
        </p:txBody>
      </p:sp>
      <p:sp>
        <p:nvSpPr>
          <p:cNvPr id="32772"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56B88A-8447-4A7E-9A1B-4C241CF8C643}" type="slidenum">
              <a:rPr lang="en-US" altLang="el-GR">
                <a:solidFill>
                  <a:srgbClr val="B5A788"/>
                </a:solidFill>
                <a:latin typeface="Gill Sans MT" pitchFamily="34" charset="0"/>
              </a:rPr>
              <a:pPr/>
              <a:t>22</a:t>
            </a:fld>
            <a:endParaRPr lang="en-US" altLang="el-GR">
              <a:solidFill>
                <a:srgbClr val="B5A788"/>
              </a:solidFill>
              <a:latin typeface="Gill Sans MT" pitchFamily="34" charset="0"/>
            </a:endParaRPr>
          </a:p>
        </p:txBody>
      </p:sp>
      <p:sp>
        <p:nvSpPr>
          <p:cNvPr id="6" name="Right Arrow 5">
            <a:hlinkClick r:id="rId3"/>
          </p:cNvPr>
          <p:cNvSpPr/>
          <p:nvPr/>
        </p:nvSpPr>
        <p:spPr>
          <a:xfrm>
            <a:off x="7429500" y="92868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2774" name="Picture 6" descr="Logomathe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500188"/>
            <a:ext cx="7500937"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380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8839200" cy="1143000"/>
          </a:xfrm>
        </p:spPr>
        <p:txBody>
          <a:bodyPr>
            <a:noAutofit/>
          </a:bodyPr>
          <a:lstStyle/>
          <a:p>
            <a:pPr>
              <a:defRPr/>
            </a:pPr>
            <a:r>
              <a:rPr lang="el-GR" sz="4000" dirty="0" smtClean="0"/>
              <a:t>Παράδειγμα λογισμικού άσκησης &amp; πρακτικής</a:t>
            </a:r>
            <a:endParaRPr lang="en-GB" sz="4000" dirty="0"/>
          </a:p>
        </p:txBody>
      </p:sp>
      <p:sp>
        <p:nvSpPr>
          <p:cNvPr id="33796"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FD0E62-109A-4166-B910-A96D95AE2BDF}" type="slidenum">
              <a:rPr lang="en-US" altLang="el-GR">
                <a:solidFill>
                  <a:srgbClr val="B5A788"/>
                </a:solidFill>
                <a:latin typeface="Gill Sans MT" pitchFamily="34" charset="0"/>
              </a:rPr>
              <a:pPr/>
              <a:t>23</a:t>
            </a:fld>
            <a:endParaRPr lang="en-US" altLang="el-GR">
              <a:solidFill>
                <a:srgbClr val="B5A788"/>
              </a:solidFill>
              <a:latin typeface="Gill Sans MT" pitchFamily="34" charset="0"/>
            </a:endParaRPr>
          </a:p>
        </p:txBody>
      </p:sp>
      <p:pic>
        <p:nvPicPr>
          <p:cNvPr id="33797"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357313"/>
            <a:ext cx="694372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49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Η συμβολή του συμπεριφορισμού στο σχεδιασμό εφαρμογών ΤΠΕ (1)</a:t>
            </a:r>
            <a:endParaRPr lang="en-GB" dirty="0"/>
          </a:p>
        </p:txBody>
      </p:sp>
      <p:sp>
        <p:nvSpPr>
          <p:cNvPr id="34819" name="Content Placeholder 2"/>
          <p:cNvSpPr>
            <a:spLocks noGrp="1"/>
          </p:cNvSpPr>
          <p:nvPr>
            <p:ph idx="1"/>
          </p:nvPr>
        </p:nvSpPr>
        <p:spPr>
          <a:xfrm>
            <a:off x="914400" y="1571625"/>
            <a:ext cx="7791450" cy="4676775"/>
          </a:xfrm>
        </p:spPr>
        <p:txBody>
          <a:bodyPr/>
          <a:lstStyle/>
          <a:p>
            <a:r>
              <a:rPr lang="el-GR" altLang="el-GR" sz="2200" dirty="0" smtClean="0"/>
              <a:t>Τα συμπεριφοριστικά συστήματα ήταν η πρώτη μεγάλη προσπάθεια εφαρμογής των υπολογιστών στην εκπαίδευση</a:t>
            </a:r>
          </a:p>
          <a:p>
            <a:r>
              <a:rPr lang="el-GR" altLang="el-GR" sz="2200" dirty="0" smtClean="0"/>
              <a:t>Τελευταία οι συμπεριφοριστικές προσεγγίσεις δεν είναι στο προσκήνιο της ερευνητικής δραστηριότητας </a:t>
            </a:r>
          </a:p>
          <a:p>
            <a:r>
              <a:rPr lang="el-GR" altLang="el-GR" sz="2200" dirty="0" smtClean="0"/>
              <a:t>Πολλές αρχές του πλαισίου αυτού εξακολουθούν να έχουν ισχύ και εγκυρότητα</a:t>
            </a:r>
          </a:p>
          <a:p>
            <a:pPr lvl="1"/>
            <a:r>
              <a:rPr lang="el-GR" altLang="el-GR" sz="1800" dirty="0" smtClean="0"/>
              <a:t>Εξατομίκευση της μάθησης</a:t>
            </a:r>
          </a:p>
          <a:p>
            <a:pPr lvl="1"/>
            <a:r>
              <a:rPr lang="el-GR" altLang="el-GR" sz="1800" dirty="0" smtClean="0"/>
              <a:t>Προσωπικός ρυθμός του μαθητή</a:t>
            </a:r>
          </a:p>
          <a:p>
            <a:pPr lvl="1"/>
            <a:r>
              <a:rPr lang="el-GR" altLang="el-GR" sz="1800" dirty="0" smtClean="0"/>
              <a:t>Ανατροφοδότηση </a:t>
            </a:r>
          </a:p>
          <a:p>
            <a:pPr lvl="1"/>
            <a:r>
              <a:rPr lang="el-GR" altLang="el-GR" sz="1800" dirty="0" smtClean="0"/>
              <a:t>Αξιολόγηση της επίδοσης του μαθητή </a:t>
            </a:r>
          </a:p>
          <a:p>
            <a:r>
              <a:rPr lang="el-GR" altLang="el-GR" sz="2200" dirty="0" smtClean="0"/>
              <a:t>Η χρήση συμπεριφοριστικών λογισμικών είναι σκόπιμη και ωφέλιμη σε πολλές πτυχές της εκπαιδευτικής διαδικασίας, κυρίως όταν συνδυάζεται και με άλλου τύπου λογισμικά</a:t>
            </a:r>
          </a:p>
        </p:txBody>
      </p:sp>
      <p:sp>
        <p:nvSpPr>
          <p:cNvPr id="3482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A68A3-2A53-4B69-AE5A-1F09DF7574E5}" type="slidenum">
              <a:rPr lang="en-US" altLang="el-GR">
                <a:solidFill>
                  <a:srgbClr val="B5A788"/>
                </a:solidFill>
                <a:latin typeface="Gill Sans MT" pitchFamily="34" charset="0"/>
              </a:rPr>
              <a:pPr/>
              <a:t>24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26496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477250" cy="1143000"/>
          </a:xfrm>
        </p:spPr>
        <p:txBody>
          <a:bodyPr>
            <a:normAutofit fontScale="90000"/>
          </a:bodyPr>
          <a:lstStyle/>
          <a:p>
            <a:pPr>
              <a:defRPr/>
            </a:pPr>
            <a:r>
              <a:rPr lang="el-GR" dirty="0" smtClean="0"/>
              <a:t>Η συμβολή του συμπεριφορισμού στο σχεδιασμό εφαρμογών ΤΠΕ (2)</a:t>
            </a:r>
            <a:endParaRPr lang="en-GB" dirty="0"/>
          </a:p>
        </p:txBody>
      </p:sp>
      <p:sp>
        <p:nvSpPr>
          <p:cNvPr id="35843" name="Content Placeholder 2"/>
          <p:cNvSpPr>
            <a:spLocks noGrp="1"/>
          </p:cNvSpPr>
          <p:nvPr>
            <p:ph idx="1"/>
          </p:nvPr>
        </p:nvSpPr>
        <p:spPr>
          <a:xfrm>
            <a:off x="990600" y="1571625"/>
            <a:ext cx="7943850" cy="4786313"/>
          </a:xfrm>
        </p:spPr>
        <p:txBody>
          <a:bodyPr/>
          <a:lstStyle/>
          <a:p>
            <a:r>
              <a:rPr lang="el-GR" altLang="el-GR" sz="2000" dirty="0" smtClean="0"/>
              <a:t>Ενεργή και διαρκής συμμετοχή του μαθητή κατά τη διαδικασία της μάθησης.</a:t>
            </a:r>
            <a:endParaRPr lang="en-GB" altLang="el-GR" sz="2000" dirty="0" smtClean="0"/>
          </a:p>
          <a:p>
            <a:r>
              <a:rPr lang="el-GR" altLang="el-GR" sz="2000" dirty="0" smtClean="0"/>
              <a:t>Κατανόηση του ρόλου της γρήγορης και διορθωτικής (εάν αυτό απαιτείται) ανατροφοδότησης σε κάθε ενέργεια του μαθητή.   </a:t>
            </a:r>
            <a:endParaRPr lang="en-GB" altLang="el-GR" sz="2000" dirty="0" smtClean="0"/>
          </a:p>
          <a:p>
            <a:r>
              <a:rPr lang="el-GR" altLang="el-GR" sz="2000" dirty="0" smtClean="0"/>
              <a:t>Ανάδειξη της σημασίας για μάθηση μέσω εξάσκησης και πρακτικής. </a:t>
            </a:r>
            <a:endParaRPr lang="en-GB" altLang="el-GR" sz="2000" dirty="0" smtClean="0"/>
          </a:p>
          <a:p>
            <a:r>
              <a:rPr lang="el-GR" altLang="el-GR" sz="2000" dirty="0" smtClean="0"/>
              <a:t>Μελέτη των αντικειμενικών συνθηκών μέσα στις οποίες λαμβάνει χώρα η διδακτική και μαθησιακή διαδικασία.</a:t>
            </a:r>
          </a:p>
          <a:p>
            <a:r>
              <a:rPr lang="el-GR" altLang="el-GR" sz="2000" dirty="0" smtClean="0"/>
              <a:t>Καθορισμός ξεκάθαρου και λειτουργικού ορισμού των ακολουθούμενων διδακτικών στρατηγικών και των προς επίτευξη διδακτικών στόχων καθώς και της αξιολόγησής τους. </a:t>
            </a:r>
            <a:endParaRPr lang="en-GB" altLang="el-GR" sz="2000" dirty="0" smtClean="0"/>
          </a:p>
          <a:p>
            <a:r>
              <a:rPr lang="el-GR" altLang="el-GR" sz="2000" dirty="0" smtClean="0"/>
              <a:t>Έμφαση στην εστίαση πάνω στα (έκδηλα) μαθησιακά αποτελέσματα, τα οποία συνηγορούν για την αποτελεσματικότητα της διδακτικής στρατηγικής.                  </a:t>
            </a:r>
            <a:endParaRPr lang="en-GB" altLang="el-GR" sz="2000" dirty="0" smtClean="0"/>
          </a:p>
          <a:p>
            <a:endParaRPr lang="el-GR" altLang="el-GR" sz="2000" dirty="0" smtClean="0"/>
          </a:p>
        </p:txBody>
      </p:sp>
      <p:sp>
        <p:nvSpPr>
          <p:cNvPr id="3584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28FF16-6787-4519-81C6-89A5BD3BB61C}" type="slidenum">
              <a:rPr lang="en-US" altLang="el-GR">
                <a:solidFill>
                  <a:srgbClr val="B5A788"/>
                </a:solidFill>
                <a:latin typeface="Gill Sans MT" pitchFamily="34" charset="0"/>
              </a:rPr>
              <a:pPr/>
              <a:t>25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17617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Μορφές και τρόποι χρήσης συμπεριφοριστικών λογισμικών</a:t>
            </a:r>
            <a:endParaRPr lang="en-GB" dirty="0"/>
          </a:p>
        </p:txBody>
      </p:sp>
      <p:sp>
        <p:nvSpPr>
          <p:cNvPr id="36867" name="Content Placeholder 2"/>
          <p:cNvSpPr>
            <a:spLocks noGrp="1"/>
          </p:cNvSpPr>
          <p:nvPr>
            <p:ph idx="1"/>
          </p:nvPr>
        </p:nvSpPr>
        <p:spPr>
          <a:xfrm>
            <a:off x="990600" y="1857375"/>
            <a:ext cx="7943850" cy="4391025"/>
          </a:xfrm>
        </p:spPr>
        <p:txBody>
          <a:bodyPr/>
          <a:lstStyle/>
          <a:p>
            <a:r>
              <a:rPr lang="el-GR" altLang="el-GR" sz="2400" dirty="0" smtClean="0"/>
              <a:t>Τα συμπεριφοριστικά λογισμικά χρησιμοποιούνται </a:t>
            </a:r>
          </a:p>
          <a:p>
            <a:pPr lvl="1"/>
            <a:r>
              <a:rPr lang="el-GR" altLang="el-GR" sz="2400" dirty="0" smtClean="0"/>
              <a:t>για παροχή εποπτικής διδασκαλίας</a:t>
            </a:r>
          </a:p>
          <a:p>
            <a:pPr lvl="1"/>
            <a:r>
              <a:rPr lang="el-GR" altLang="el-GR" sz="2400" dirty="0" smtClean="0"/>
              <a:t>Σε ειδικές περιπτώσεις κατάρτισης στη χρήση συστημάτων ή εργαλείων</a:t>
            </a:r>
          </a:p>
          <a:p>
            <a:pPr lvl="1"/>
            <a:r>
              <a:rPr lang="el-GR" altLang="el-GR" sz="2400" dirty="0" smtClean="0"/>
              <a:t>για εμπέδωση χαμηλού επιπέδου γνώσεων και δεξιοτήτων</a:t>
            </a:r>
          </a:p>
          <a:p>
            <a:pPr lvl="1"/>
            <a:r>
              <a:rPr lang="el-GR" altLang="el-GR" sz="2400" dirty="0" smtClean="0"/>
              <a:t>για αξιολόγηση και προσωπική εργασία των μαθητών</a:t>
            </a:r>
          </a:p>
          <a:p>
            <a:pPr lvl="1"/>
            <a:r>
              <a:rPr lang="el-GR" altLang="el-GR" sz="2400" dirty="0" smtClean="0"/>
              <a:t>στην προσχολική και την πρώτη σχολική ηλικία</a:t>
            </a:r>
          </a:p>
          <a:p>
            <a:pPr lvl="1"/>
            <a:r>
              <a:rPr lang="el-GR" altLang="el-GR" sz="2400" dirty="0" smtClean="0"/>
              <a:t>στην ειδική αγωγή  </a:t>
            </a:r>
            <a:endParaRPr lang="en-GB" altLang="el-GR" sz="2400" dirty="0" smtClean="0"/>
          </a:p>
          <a:p>
            <a:endParaRPr lang="en-GB" altLang="el-GR" sz="3600" dirty="0" smtClean="0"/>
          </a:p>
        </p:txBody>
      </p:sp>
      <p:sp>
        <p:nvSpPr>
          <p:cNvPr id="3686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84085-93E0-49CC-834F-D08B1C5CFF68}" type="slidenum">
              <a:rPr lang="en-US" altLang="el-GR">
                <a:solidFill>
                  <a:srgbClr val="B5A788"/>
                </a:solidFill>
                <a:latin typeface="Gill Sans MT" pitchFamily="34" charset="0"/>
              </a:rPr>
              <a:pPr/>
              <a:t>26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493128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Γενικές προδιαγραφές συμπεριφοριστικών λογισμικών</a:t>
            </a:r>
            <a:endParaRPr lang="en-GB" dirty="0"/>
          </a:p>
        </p:txBody>
      </p:sp>
      <p:sp>
        <p:nvSpPr>
          <p:cNvPr id="37891" name="Content Placeholder 2"/>
          <p:cNvSpPr>
            <a:spLocks noGrp="1"/>
          </p:cNvSpPr>
          <p:nvPr>
            <p:ph idx="1"/>
          </p:nvPr>
        </p:nvSpPr>
        <p:spPr>
          <a:xfrm>
            <a:off x="928688" y="1785938"/>
            <a:ext cx="7929562" cy="4462462"/>
          </a:xfrm>
        </p:spPr>
        <p:txBody>
          <a:bodyPr/>
          <a:lstStyle/>
          <a:p>
            <a:r>
              <a:rPr lang="el-GR" altLang="el-GR" sz="2400" smtClean="0"/>
              <a:t>Προσέλκυση προσοχής, πληροφόρηση για τους στόχους &amp; παροχή κινήτρων στο μαθητή</a:t>
            </a:r>
          </a:p>
          <a:p>
            <a:r>
              <a:rPr lang="el-GR" altLang="el-GR" sz="2400" smtClean="0"/>
              <a:t>Διέγερση και ανάκληση πρότερων γνώσεων</a:t>
            </a:r>
          </a:p>
          <a:p>
            <a:r>
              <a:rPr lang="el-GR" altLang="el-GR" sz="2400" smtClean="0"/>
              <a:t>Παρουσίαση και οργάνωση των πληροφοριών ή το περιεχόμενο της εξάσκησης με διακριτά χαρακτηριστικά</a:t>
            </a:r>
          </a:p>
          <a:p>
            <a:r>
              <a:rPr lang="el-GR" altLang="el-GR" sz="2400" smtClean="0"/>
              <a:t>Ερωτήσεις που θέτει και απαντήσεις που επιδέχεται το σύστημα</a:t>
            </a:r>
          </a:p>
          <a:p>
            <a:r>
              <a:rPr lang="el-GR" altLang="el-GR" sz="2400" smtClean="0"/>
              <a:t>Παροχή ανατροφοδότησης και τις πρόσθετες πληροφορίες</a:t>
            </a:r>
          </a:p>
          <a:p>
            <a:r>
              <a:rPr lang="el-GR" altLang="el-GR" sz="2400" smtClean="0"/>
              <a:t>Τέλος ενότητας (ανάπτυξη μνήμης – μεταφορά μάθησης)</a:t>
            </a:r>
            <a:endParaRPr lang="en-GB" altLang="el-GR" sz="2400" smtClean="0"/>
          </a:p>
        </p:txBody>
      </p:sp>
      <p:sp>
        <p:nvSpPr>
          <p:cNvPr id="3789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434A06-FFD0-4F55-B781-4E10C86D209A}" type="slidenum">
              <a:rPr lang="en-US" altLang="el-GR">
                <a:solidFill>
                  <a:srgbClr val="B5A788"/>
                </a:solidFill>
                <a:latin typeface="Gill Sans MT" pitchFamily="34" charset="0"/>
              </a:rPr>
              <a:pPr/>
              <a:t>27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60674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Παροχή κινήτρων στο μαθητή (1)</a:t>
            </a:r>
            <a:endParaRPr lang="en-GB" dirty="0"/>
          </a:p>
        </p:txBody>
      </p:sp>
      <p:sp>
        <p:nvSpPr>
          <p:cNvPr id="38915" name="Content Placeholder 2"/>
          <p:cNvSpPr>
            <a:spLocks noGrp="1"/>
          </p:cNvSpPr>
          <p:nvPr>
            <p:ph idx="1"/>
          </p:nvPr>
        </p:nvSpPr>
        <p:spPr>
          <a:xfrm>
            <a:off x="1143000" y="1500188"/>
            <a:ext cx="7572375" cy="4572000"/>
          </a:xfrm>
        </p:spPr>
        <p:txBody>
          <a:bodyPr>
            <a:normAutofit lnSpcReduction="10000"/>
          </a:bodyPr>
          <a:lstStyle/>
          <a:p>
            <a:r>
              <a:rPr lang="el-GR" altLang="el-GR" sz="2400" dirty="0" smtClean="0"/>
              <a:t>Το σύστημα φροντίζει για την παροχή κινήτρων στο μαθητή και δίνει έμφαση στην εσωτερική παρότρυνση όταν αυτό είναι δυνατόν.</a:t>
            </a:r>
            <a:endParaRPr lang="en-GB" altLang="el-GR" sz="2400" b="1" dirty="0" smtClean="0"/>
          </a:p>
          <a:p>
            <a:r>
              <a:rPr lang="el-GR" altLang="el-GR" sz="2400" dirty="0" smtClean="0"/>
              <a:t>Η παρότρυνση είναι σε γενικό επίπεδο (να σχετίζεται δηλαδή με στρατηγικές) ή σε συγκεκριμένο επίπεδο (να σχετίζεται με τα χαρακτηριστικά του μαθήματος).</a:t>
            </a:r>
            <a:endParaRPr lang="en-GB" altLang="el-GR" sz="2400" b="1" dirty="0" smtClean="0"/>
          </a:p>
          <a:p>
            <a:r>
              <a:rPr lang="el-GR" altLang="el-GR" sz="2400" dirty="0" smtClean="0"/>
              <a:t>Το σύστημα εστιάζει στη διέγερση και την ανάκληση πρότερων γνώσεων.</a:t>
            </a:r>
            <a:endParaRPr lang="en-GB" altLang="el-GR" sz="2400" b="1" dirty="0" smtClean="0"/>
          </a:p>
          <a:p>
            <a:r>
              <a:rPr lang="el-GR" altLang="el-GR" sz="2400" dirty="0" smtClean="0"/>
              <a:t>Το σύστημα (όταν αυτό είναι δυνατόν) έχει παιγνιώδη μορφή και ενθαρρύνει την άμιλλα με τους άλλους και τον συναγωνισμό με τον εαυτό, με τους άλλους ή με τον υπολογιστή. </a:t>
            </a:r>
            <a:endParaRPr lang="en-GB" altLang="el-GR" sz="2400" b="1" dirty="0" smtClean="0"/>
          </a:p>
        </p:txBody>
      </p:sp>
      <p:sp>
        <p:nvSpPr>
          <p:cNvPr id="389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38B6D3-EBD0-4B37-A291-1B5F5005DCF0}" type="slidenum">
              <a:rPr lang="en-US" altLang="el-GR">
                <a:solidFill>
                  <a:srgbClr val="B5A788"/>
                </a:solidFill>
                <a:latin typeface="Gill Sans MT" pitchFamily="34" charset="0"/>
              </a:rPr>
              <a:pPr/>
              <a:t>28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673478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Παροχή κινήτρων στο μαθητή (2)</a:t>
            </a:r>
            <a:endParaRPr lang="en-GB" dirty="0"/>
          </a:p>
        </p:txBody>
      </p:sp>
      <p:sp>
        <p:nvSpPr>
          <p:cNvPr id="39939" name="Content Placeholder 2"/>
          <p:cNvSpPr>
            <a:spLocks noGrp="1"/>
          </p:cNvSpPr>
          <p:nvPr>
            <p:ph idx="1"/>
          </p:nvPr>
        </p:nvSpPr>
        <p:spPr>
          <a:xfrm>
            <a:off x="1066800" y="1571625"/>
            <a:ext cx="7577138" cy="4572000"/>
          </a:xfrm>
        </p:spPr>
        <p:txBody>
          <a:bodyPr/>
          <a:lstStyle/>
          <a:p>
            <a:r>
              <a:rPr lang="el-GR" altLang="el-GR" sz="2400" dirty="0" smtClean="0"/>
              <a:t>Το σύστημα μεριμνεί για την παρουσίαση ερεθισμάτων με διακριτά χαρακτηριστικά, παρέχει ένα κατάλληλο επίπεδο «προκλήσεων» και αφυπνίζει και διατηρεί την περιέργεια.</a:t>
            </a:r>
            <a:endParaRPr lang="en-GB" altLang="el-GR" sz="2400" b="1" dirty="0" smtClean="0"/>
          </a:p>
          <a:p>
            <a:r>
              <a:rPr lang="el-GR" altLang="el-GR" sz="2400" dirty="0" smtClean="0"/>
              <a:t>Το σύστημα, όταν περιέχει επίπεδα δυσκολίας, επιτρέπει στους χρήστες να αλλάζουν εύκολα επίπεδο και δραστηριότητες. </a:t>
            </a:r>
            <a:endParaRPr lang="en-GB" altLang="el-GR" sz="2400" b="1" dirty="0" smtClean="0"/>
          </a:p>
          <a:p>
            <a:r>
              <a:rPr lang="el-GR" altLang="el-GR" sz="2400" dirty="0" smtClean="0"/>
              <a:t>Το σύστημα επιτρέπει στους χρήστες να εργάζονται ανεξάρτητα και να μην χρειάζονται υποστήριξη (εκτός ίσως από τις αρχικές δραστηριότητες).</a:t>
            </a:r>
            <a:endParaRPr lang="en-GB" altLang="el-GR" sz="2400" b="1" dirty="0" smtClean="0"/>
          </a:p>
        </p:txBody>
      </p:sp>
      <p:sp>
        <p:nvSpPr>
          <p:cNvPr id="3994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1FBDF2-53C6-4F3B-8038-06E91E39DD2B}" type="slidenum">
              <a:rPr lang="en-US" altLang="el-GR">
                <a:solidFill>
                  <a:srgbClr val="B5A788"/>
                </a:solidFill>
                <a:latin typeface="Gill Sans MT" pitchFamily="34" charset="0"/>
              </a:rPr>
              <a:pPr/>
              <a:t>29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1695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534400" cy="1143000"/>
          </a:xfrm>
        </p:spPr>
        <p:txBody>
          <a:bodyPr>
            <a:noAutofit/>
          </a:bodyPr>
          <a:lstStyle/>
          <a:p>
            <a:pPr>
              <a:defRPr/>
            </a:pPr>
            <a:r>
              <a:rPr lang="el-GR" sz="3600" dirty="0" smtClean="0"/>
              <a:t>Παρουσίαση &amp; οργάνωση πληροφοριών ή περιεχομένου της εξάσκησης (1)</a:t>
            </a:r>
            <a:endParaRPr lang="en-GB" sz="3600" dirty="0"/>
          </a:p>
        </p:txBody>
      </p:sp>
      <p:sp>
        <p:nvSpPr>
          <p:cNvPr id="40963" name="Content Placeholder 2"/>
          <p:cNvSpPr>
            <a:spLocks noGrp="1"/>
          </p:cNvSpPr>
          <p:nvPr>
            <p:ph idx="1"/>
          </p:nvPr>
        </p:nvSpPr>
        <p:spPr>
          <a:xfrm>
            <a:off x="857250" y="1500188"/>
            <a:ext cx="8077200" cy="4800600"/>
          </a:xfrm>
        </p:spPr>
        <p:txBody>
          <a:bodyPr/>
          <a:lstStyle/>
          <a:p>
            <a:r>
              <a:rPr lang="el-GR" altLang="el-GR" sz="2000" dirty="0" smtClean="0"/>
              <a:t>Το σύστημα (όταν πρόκειται για σύστημα διδασκαλίας ή καθοδήγησης) διαθέτει έναν προέλεγχο στην εισαγωγική ενότητα ώστε να εξακριβώνει εάν είναι κατάλληλο για τον μαθητή. </a:t>
            </a:r>
            <a:endParaRPr lang="en-GB" altLang="el-GR" sz="2000" b="1" dirty="0" smtClean="0"/>
          </a:p>
          <a:p>
            <a:r>
              <a:rPr lang="el-GR" altLang="el-GR" sz="2000" dirty="0" smtClean="0"/>
              <a:t>Το σύστημα (όταν πρόκειται για σύστημα εξάσκησης και πρακτικής) εστιάζει στη δεξιότητα που επιδιώκεται να αποκτηθεί και εμπεριέχει ένα σχετικό εύρος από επίπεδα δυσκολίας που να καλύπτει το σύνολο των μαθητών.</a:t>
            </a:r>
            <a:endParaRPr lang="en-GB" altLang="el-GR" sz="2000" b="1" dirty="0" smtClean="0"/>
          </a:p>
          <a:p>
            <a:r>
              <a:rPr lang="el-GR" altLang="el-GR" sz="2000" dirty="0" smtClean="0"/>
              <a:t>Το σύστημα στοχεύει στην προσέλκυση προσοχής και στην πληροφόρηση για τους στόχους του μαθήματος. </a:t>
            </a:r>
            <a:endParaRPr lang="en-GB" altLang="el-GR" sz="2000" b="1" dirty="0" smtClean="0"/>
          </a:p>
          <a:p>
            <a:r>
              <a:rPr lang="el-GR" altLang="el-GR" sz="2000" dirty="0" smtClean="0"/>
              <a:t>Το σύστημα χρησιμοποιεί κατάλληλες μορφές παρουσίασης (π.χ. κείμενα, ήχος, εικόνες, βίντεο), τα κείμενα είναι λακωνικά, σαφή, καλά μορφοποιημένα και σε κατάλληλο επίπεδο ανάγνωσης, ενώ τα γραφικά και τα βίντεο χρησιμοποιούνται για τις σημαντικές πληροφορίες.</a:t>
            </a:r>
            <a:endParaRPr lang="en-GB" altLang="el-GR" sz="2000" b="1" dirty="0" smtClean="0"/>
          </a:p>
          <a:p>
            <a:pPr>
              <a:buFont typeface="Wingdings 2" pitchFamily="18" charset="2"/>
              <a:buNone/>
            </a:pPr>
            <a:endParaRPr lang="en-GB" altLang="el-GR" sz="2000" b="1" dirty="0" smtClean="0"/>
          </a:p>
        </p:txBody>
      </p:sp>
      <p:sp>
        <p:nvSpPr>
          <p:cNvPr id="409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F6E0B5-49D5-493D-A1F8-FCA230446DD2}" type="slidenum">
              <a:rPr lang="en-US" altLang="el-GR">
                <a:solidFill>
                  <a:srgbClr val="B5A788"/>
                </a:solidFill>
                <a:latin typeface="Gill Sans MT" pitchFamily="34" charset="0"/>
              </a:rPr>
              <a:pPr/>
              <a:t>30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83326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638"/>
            <a:ext cx="8458200" cy="1143000"/>
          </a:xfrm>
        </p:spPr>
        <p:txBody>
          <a:bodyPr>
            <a:noAutofit/>
          </a:bodyPr>
          <a:lstStyle/>
          <a:p>
            <a:pPr>
              <a:defRPr/>
            </a:pPr>
            <a:r>
              <a:rPr lang="el-GR" sz="3600" dirty="0" smtClean="0"/>
              <a:t>Παρουσίαση &amp; οργάνωση πληροφοριών ή περιεχομένου της εξάσκησης (2)</a:t>
            </a:r>
            <a:endParaRPr lang="en-GB" sz="3600" dirty="0"/>
          </a:p>
        </p:txBody>
      </p:sp>
      <p:sp>
        <p:nvSpPr>
          <p:cNvPr id="41987" name="Content Placeholder 2"/>
          <p:cNvSpPr>
            <a:spLocks noGrp="1"/>
          </p:cNvSpPr>
          <p:nvPr>
            <p:ph idx="1"/>
          </p:nvPr>
        </p:nvSpPr>
        <p:spPr>
          <a:xfrm>
            <a:off x="1143000" y="1714500"/>
            <a:ext cx="7791450" cy="4657725"/>
          </a:xfrm>
        </p:spPr>
        <p:txBody>
          <a:bodyPr/>
          <a:lstStyle/>
          <a:p>
            <a:r>
              <a:rPr lang="el-GR" altLang="el-GR" sz="2000" dirty="0" smtClean="0"/>
              <a:t>Το σύστημα στοχεύει στην παροχή καθοδήγησης στη μάθηση.</a:t>
            </a:r>
            <a:endParaRPr lang="en-GB" altLang="el-GR" sz="2000" b="1" dirty="0" smtClean="0"/>
          </a:p>
          <a:p>
            <a:r>
              <a:rPr lang="el-GR" altLang="el-GR" sz="2000" dirty="0" smtClean="0"/>
              <a:t>Το σύστημα οργανώνει τις πληροφορίες με ιεραρχικό τρόπο ή βασίζεται σε διακριτά επίπεδα δυσκολίας. </a:t>
            </a:r>
          </a:p>
          <a:p>
            <a:r>
              <a:rPr lang="el-GR" altLang="el-GR" sz="2000" dirty="0" smtClean="0"/>
              <a:t>Το σύστημα αποφεύγει την απλή γραμμική οργάνωση της πληροφορίας και την δομεί με διακλαδώσεις ανάλογα με την επίδοση. </a:t>
            </a:r>
            <a:endParaRPr lang="en-GB" altLang="el-GR" sz="2000" b="1" dirty="0" smtClean="0"/>
          </a:p>
          <a:p>
            <a:r>
              <a:rPr lang="el-GR" altLang="el-GR" sz="2000" dirty="0" smtClean="0"/>
              <a:t>Το σύστημα επιτρέπει τον έλεγχο της κίνησης στον χρήστη ώστε να μπορεί να πηγαίνει μπροστά, πίσω, στην αρχή, του παρέχει δυνατότητα επανεκκίνησης μίας διαδικασίας και προσφέρει δυνατότητα επιλογής και ελέγχου της σειράς στους «έμπειρους» χρήστες.</a:t>
            </a:r>
            <a:endParaRPr lang="en-GB" altLang="el-GR" sz="2000" b="1" dirty="0" smtClean="0"/>
          </a:p>
        </p:txBody>
      </p:sp>
      <p:sp>
        <p:nvSpPr>
          <p:cNvPr id="419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2AD4D6-6A0B-40DB-B0C2-1940377CA0F8}" type="slidenum">
              <a:rPr lang="en-US" altLang="el-GR">
                <a:solidFill>
                  <a:srgbClr val="B5A788"/>
                </a:solidFill>
                <a:latin typeface="Gill Sans MT" pitchFamily="34" charset="0"/>
              </a:rPr>
              <a:pPr/>
              <a:t>31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16319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85750"/>
            <a:ext cx="8534400" cy="1143000"/>
          </a:xfrm>
        </p:spPr>
        <p:txBody>
          <a:bodyPr>
            <a:normAutofit fontScale="90000"/>
          </a:bodyPr>
          <a:lstStyle/>
          <a:p>
            <a:pPr>
              <a:defRPr/>
            </a:pPr>
            <a:r>
              <a:rPr lang="el-GR" dirty="0" smtClean="0"/>
              <a:t>Ερωτήσεις που θέτει &amp; απαντήσεις που επιδέχεται το σύστημα</a:t>
            </a:r>
            <a:endParaRPr lang="en-GB" dirty="0"/>
          </a:p>
        </p:txBody>
      </p:sp>
      <p:sp>
        <p:nvSpPr>
          <p:cNvPr id="43011" name="Content Placeholder 2"/>
          <p:cNvSpPr>
            <a:spLocks noGrp="1"/>
          </p:cNvSpPr>
          <p:nvPr>
            <p:ph idx="1"/>
          </p:nvPr>
        </p:nvSpPr>
        <p:spPr>
          <a:xfrm>
            <a:off x="1000125" y="1857375"/>
            <a:ext cx="7934325" cy="4391025"/>
          </a:xfrm>
        </p:spPr>
        <p:txBody>
          <a:bodyPr/>
          <a:lstStyle/>
          <a:p>
            <a:r>
              <a:rPr lang="el-GR" altLang="el-GR" sz="2400" smtClean="0"/>
              <a:t>Το σύστημα θέτει συχνά ερωτήσεις και ιδιαιτέρως ερωτήσεις κατανόησης και οι ερωτήσεις αφορούν σημαντικές πληροφορίες.</a:t>
            </a:r>
            <a:endParaRPr lang="en-GB" altLang="el-GR" sz="2400" b="1" smtClean="0"/>
          </a:p>
          <a:p>
            <a:r>
              <a:rPr lang="el-GR" altLang="el-GR" sz="2400" smtClean="0"/>
              <a:t>Το σύστημα επιτρέπει περισσότερες από μία προσπάθειες για να απαντήσει κάποιος σε μία ερώτηση.</a:t>
            </a:r>
            <a:endParaRPr lang="en-GB" altLang="el-GR" sz="2400" b="1" smtClean="0"/>
          </a:p>
          <a:p>
            <a:r>
              <a:rPr lang="el-GR" altLang="el-GR" sz="2400" smtClean="0"/>
              <a:t>Η έμφαση του συστήματος δίνεται στην ενεργό και στη διαρκή συμμετοχή του μαθητή κατά τη διαδικασία της μάθησης, στην ενίσχυση της επιθυμητής συμπεριφοράς και στην αποθάρρυνση της μη επιθυμητής συμπεριφοράς.</a:t>
            </a:r>
            <a:endParaRPr lang="en-GB" altLang="el-GR" sz="2400" b="1" smtClean="0"/>
          </a:p>
        </p:txBody>
      </p:sp>
      <p:sp>
        <p:nvSpPr>
          <p:cNvPr id="430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067A8D-F4F3-490D-A1D9-28D57F10643C}" type="slidenum">
              <a:rPr lang="en-US" altLang="el-GR">
                <a:solidFill>
                  <a:srgbClr val="B5A788"/>
                </a:solidFill>
                <a:latin typeface="Gill Sans MT" pitchFamily="34" charset="0"/>
              </a:rPr>
              <a:pPr/>
              <a:t>32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766218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Παροχή ανατροφοδότησης και πρόσθετες πληροφορίες (1)</a:t>
            </a:r>
            <a:endParaRPr lang="en-GB" dirty="0"/>
          </a:p>
        </p:txBody>
      </p:sp>
      <p:sp>
        <p:nvSpPr>
          <p:cNvPr id="44035" name="Content Placeholder 2"/>
          <p:cNvSpPr>
            <a:spLocks noGrp="1"/>
          </p:cNvSpPr>
          <p:nvPr>
            <p:ph idx="1"/>
          </p:nvPr>
        </p:nvSpPr>
        <p:spPr>
          <a:xfrm>
            <a:off x="571500" y="1447800"/>
            <a:ext cx="8362950" cy="4800600"/>
          </a:xfrm>
        </p:spPr>
        <p:txBody>
          <a:bodyPr/>
          <a:lstStyle/>
          <a:p>
            <a:r>
              <a:rPr lang="el-GR" altLang="el-GR" sz="2000" dirty="0" smtClean="0"/>
              <a:t>Το σύστημα παρέχει κατάλληλους τρόπους ανατροφοδότησης, όπως ανατροφοδότηση με κινούμενη εικόνα ή ήχο καθώς και πιο σύνθετους τρόπους ανατροφοδότησης, όπως μέσω υποδείξεων, επεξηγήσεων και αλληλεπιδραστικής υποστήριξης ή καθοδήγησης. </a:t>
            </a:r>
            <a:endParaRPr lang="en-GB" altLang="el-GR" sz="2000" b="1" dirty="0" smtClean="0"/>
          </a:p>
          <a:p>
            <a:r>
              <a:rPr lang="el-GR" altLang="el-GR" sz="2000" dirty="0" smtClean="0"/>
              <a:t>Το σύστημα εστιάζει στην κατανόηση του ρόλου της γρήγορης και διορθωτικής (εάν αυτό απαιτείται) ανάδρασης σε κάθε ενέργεια του μαθητή και δίνει σύντομη έγκριση όταν η απάντηση είναι σωστή. </a:t>
            </a:r>
            <a:endParaRPr lang="en-GB" altLang="el-GR" sz="2000" b="1" dirty="0" smtClean="0"/>
          </a:p>
          <a:p>
            <a:r>
              <a:rPr lang="el-GR" altLang="el-GR" sz="2000" dirty="0" smtClean="0"/>
              <a:t>Το σύστημα εστιάζει στην παροχή πληροφοριακής ανατροφοδότησης, όταν η απάντηση είναι πετυχημένη. </a:t>
            </a:r>
            <a:endParaRPr lang="en-GB" altLang="el-GR" sz="2000" b="1" dirty="0" smtClean="0"/>
          </a:p>
          <a:p>
            <a:r>
              <a:rPr lang="el-GR" altLang="el-GR" sz="2000" dirty="0" smtClean="0"/>
              <a:t>Το σύστημα επιτρέπει και άλλη απάντηση όταν η αρχική είναι εσφαλμένη, δίνοντας διορθωτική ανατροφοδότηση. </a:t>
            </a:r>
          </a:p>
          <a:p>
            <a:pPr lvl="1"/>
            <a:r>
              <a:rPr lang="el-GR" altLang="el-GR" sz="1600" dirty="0" smtClean="0"/>
              <a:t>Πρόκειται για πολύ σημαντική προδιαγραφή, αφού η επιλογή της κατάλληλης διορθωτικής ανατροφοδότησης συνιστά ουσιαστικό στοιχείο για τη συνέχιση της διαδικασίας. Είναι σκόπιμο η ανατροφοδότηση αυτή να προέρχεται από μια εκ των προτέρων ανάλυση των δυνατών σφαλμάτων των μαθητών. </a:t>
            </a:r>
            <a:endParaRPr lang="en-GB" altLang="el-GR" sz="1600" b="1" dirty="0" smtClean="0"/>
          </a:p>
          <a:p>
            <a:pPr>
              <a:buFont typeface="Wingdings 2" pitchFamily="18" charset="2"/>
              <a:buNone/>
            </a:pPr>
            <a:endParaRPr lang="en-GB" altLang="el-GR" sz="2000" b="1" dirty="0" smtClean="0"/>
          </a:p>
        </p:txBody>
      </p:sp>
      <p:sp>
        <p:nvSpPr>
          <p:cNvPr id="440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2CC2CC-958F-481F-B95D-030BCF5C45AC}" type="slidenum">
              <a:rPr lang="en-US" altLang="el-GR">
                <a:solidFill>
                  <a:srgbClr val="B5A788"/>
                </a:solidFill>
                <a:latin typeface="Gill Sans MT" pitchFamily="34" charset="0"/>
              </a:rPr>
              <a:pPr/>
              <a:t>33</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00863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Παροχή ανατροφοδότησης και πρόσθετες πληροφορίες (2)</a:t>
            </a:r>
            <a:endParaRPr lang="en-GB" dirty="0"/>
          </a:p>
        </p:txBody>
      </p:sp>
      <p:sp>
        <p:nvSpPr>
          <p:cNvPr id="45059" name="Content Placeholder 2"/>
          <p:cNvSpPr>
            <a:spLocks noGrp="1"/>
          </p:cNvSpPr>
          <p:nvPr>
            <p:ph idx="1"/>
          </p:nvPr>
        </p:nvSpPr>
        <p:spPr>
          <a:xfrm>
            <a:off x="500063" y="1447800"/>
            <a:ext cx="8434387" cy="4800600"/>
          </a:xfrm>
        </p:spPr>
        <p:txBody>
          <a:bodyPr>
            <a:normAutofit lnSpcReduction="10000"/>
          </a:bodyPr>
          <a:lstStyle/>
          <a:p>
            <a:r>
              <a:rPr lang="el-GR" altLang="el-GR" sz="2000" smtClean="0"/>
              <a:t>Το σύστημα παρέχει διορθωτική αντιμετώπιση για κακές επιδόσεις κατ’ επανάληψη. Αυτό μπορεί να είναι, για παράδειγμα, μία σύσταση για περαιτέρω μελέτη ή μελέτη από την αρχή.  </a:t>
            </a:r>
            <a:endParaRPr lang="en-GB" altLang="el-GR" sz="2000" b="1" smtClean="0"/>
          </a:p>
          <a:p>
            <a:r>
              <a:rPr lang="el-GR" altLang="el-GR" sz="2000" smtClean="0"/>
              <a:t>Το σύστημα παρέχει πληροφορίες για την πρόοδο του μαθητή αλλά και άλλες πληροφορίες, όπως τον χρόνο ενασχόλησης με κάθε ενότητα, δραστηριότητα ή άσκηση, κλπ.</a:t>
            </a:r>
            <a:endParaRPr lang="en-GB" altLang="el-GR" sz="2000" b="1" smtClean="0"/>
          </a:p>
          <a:p>
            <a:r>
              <a:rPr lang="el-GR" altLang="el-GR" sz="2000" smtClean="0"/>
              <a:t>Το σύστημα στοχεύει στην ανάδειξη της σημασίας για μάθηση μέσω εξάσκησης και πρακτικής καθώς και της ανάγκης για διαφοροποίηση των παραγόμενων της μαθησιακής διαδικασίας ανάλογα με τον τύπο και την πολυπλοκότητά τους.</a:t>
            </a:r>
            <a:endParaRPr lang="en-GB" altLang="el-GR" sz="2000" b="1" smtClean="0"/>
          </a:p>
          <a:p>
            <a:r>
              <a:rPr lang="el-GR" altLang="el-GR" sz="2000" smtClean="0"/>
              <a:t>Το σύστημα ευνοεί τη μελέτη των αντικειμενικών συνθηκών μέσα στις οποίες λαμβάνει χώρα η διδακτική και μαθησιακή διαδικασία, </a:t>
            </a:r>
            <a:endParaRPr lang="en-GB" altLang="el-GR" sz="2000" b="1" smtClean="0"/>
          </a:p>
          <a:p>
            <a:r>
              <a:rPr lang="el-GR" altLang="el-GR" sz="2000" smtClean="0"/>
              <a:t>Το σύστημα δίνει έμφαση στην εστίαση πάνω στα (έκδηλα) μαθησιακά αποτελέσματα, τα οποία συνηγορούν για την αποτελεσματικότητα της διδακτικής στρατηγικής.</a:t>
            </a:r>
            <a:endParaRPr lang="en-GB" altLang="el-GR" sz="2000" b="1" smtClean="0"/>
          </a:p>
        </p:txBody>
      </p:sp>
      <p:sp>
        <p:nvSpPr>
          <p:cNvPr id="450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121E04-C62B-4866-9DF6-E7C523E98DE5}" type="slidenum">
              <a:rPr lang="en-US" altLang="el-GR">
                <a:solidFill>
                  <a:srgbClr val="B5A788"/>
                </a:solidFill>
                <a:latin typeface="Gill Sans MT" pitchFamily="34" charset="0"/>
              </a:rPr>
              <a:pPr/>
              <a:t>34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743281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477250" cy="1143000"/>
          </a:xfrm>
        </p:spPr>
        <p:txBody>
          <a:bodyPr>
            <a:noAutofit/>
          </a:bodyPr>
          <a:lstStyle/>
          <a:p>
            <a:pPr>
              <a:defRPr/>
            </a:pPr>
            <a:r>
              <a:rPr lang="el-GR" sz="3600" dirty="0" smtClean="0"/>
              <a:t>Τέλος ενότητας – κλείσιμο (ανάπτυξη μνήμης – μεταφορά μάθησης)</a:t>
            </a:r>
            <a:endParaRPr lang="en-GB" sz="3600" dirty="0"/>
          </a:p>
        </p:txBody>
      </p:sp>
      <p:sp>
        <p:nvSpPr>
          <p:cNvPr id="46083" name="Content Placeholder 2"/>
          <p:cNvSpPr>
            <a:spLocks noGrp="1"/>
          </p:cNvSpPr>
          <p:nvPr>
            <p:ph idx="1"/>
          </p:nvPr>
        </p:nvSpPr>
        <p:spPr>
          <a:xfrm>
            <a:off x="714375" y="1643063"/>
            <a:ext cx="8215313" cy="4714875"/>
          </a:xfrm>
        </p:spPr>
        <p:txBody>
          <a:bodyPr/>
          <a:lstStyle/>
          <a:p>
            <a:r>
              <a:rPr lang="el-GR" altLang="el-GR" sz="2400" dirty="0" smtClean="0"/>
              <a:t>Το σύστημα επιτρέπει προσωρινό τερματισμό ανάλογα με την επίδοση και μόνιμο τερματισμό που βασίζεται στην επίδοση του μαθητή. </a:t>
            </a:r>
            <a:endParaRPr lang="en-GB" altLang="el-GR" sz="2400" b="1" dirty="0" smtClean="0"/>
          </a:p>
          <a:p>
            <a:r>
              <a:rPr lang="el-GR" altLang="el-GR" sz="2400" dirty="0" smtClean="0"/>
              <a:t>Το σύστημα επιτρέπει την αποθήκευση των δεδομένων του χρήστη και την επανεμφάνισή τους στην επανεκκίνηση. </a:t>
            </a:r>
            <a:endParaRPr lang="en-GB" altLang="el-GR" sz="2400" b="1" dirty="0" smtClean="0"/>
          </a:p>
          <a:p>
            <a:r>
              <a:rPr lang="el-GR" altLang="el-GR" sz="2400" dirty="0" smtClean="0"/>
              <a:t>Το σύστημα προσφέρει εξαγωγή συμπερασμάτων και αποτελεσμάτων καθώς και αξιολόγηση συμπερασμάτων – αποτελεσμάτων. </a:t>
            </a:r>
            <a:endParaRPr lang="en-GB" altLang="el-GR" sz="2400" b="1" dirty="0" smtClean="0"/>
          </a:p>
          <a:p>
            <a:r>
              <a:rPr lang="el-GR" altLang="el-GR" sz="2400" dirty="0" smtClean="0"/>
              <a:t>Το σύστημα προσφέρει προοπτικές για την ανάπτυξη μνήμης και τη μεταφορά της μάθησης, τη δυνατότητα δηλαδή των γνώσεων που έχουν αποκτηθεί σε άλλα πλαίσια.  </a:t>
            </a:r>
            <a:endParaRPr lang="en-GB" altLang="el-GR" sz="2400" b="1" dirty="0" smtClean="0"/>
          </a:p>
          <a:p>
            <a:endParaRPr lang="en-GB" altLang="el-GR" sz="2400" dirty="0" smtClean="0"/>
          </a:p>
        </p:txBody>
      </p:sp>
      <p:sp>
        <p:nvSpPr>
          <p:cNvPr id="460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129BDD-AE79-49DD-9789-FE12F4C87206}" type="slidenum">
              <a:rPr lang="en-US" altLang="el-GR">
                <a:solidFill>
                  <a:srgbClr val="B5A788"/>
                </a:solidFill>
                <a:latin typeface="Gill Sans MT" pitchFamily="34" charset="0"/>
              </a:rPr>
              <a:pPr/>
              <a:t>35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04913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357188"/>
            <a:ext cx="7499350" cy="1143000"/>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4710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C14BAE-66EB-4617-BC0F-37FA00E73C21}" type="slidenum">
              <a:rPr lang="en-US" altLang="el-GR">
                <a:solidFill>
                  <a:srgbClr val="B5A788"/>
                </a:solidFill>
                <a:latin typeface="Gill Sans MT" pitchFamily="34" charset="0"/>
              </a:rPr>
              <a:pPr/>
              <a:t>36</a:t>
            </a:fld>
            <a:endParaRPr lang="en-US" altLang="el-GR">
              <a:solidFill>
                <a:srgbClr val="B5A788"/>
              </a:solidFill>
              <a:latin typeface="Gill Sans MT" pitchFamily="34" charset="0"/>
            </a:endParaRPr>
          </a:p>
        </p:txBody>
      </p:sp>
      <p:pic>
        <p:nvPicPr>
          <p:cNvPr id="47109"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1500188"/>
            <a:ext cx="8964612" cy="4968875"/>
          </a:xfrm>
        </p:spPr>
      </p:pic>
      <p:sp>
        <p:nvSpPr>
          <p:cNvPr id="47110" name="TextBox 6"/>
          <p:cNvSpPr txBox="1">
            <a:spLocks noChangeArrowheads="1"/>
          </p:cNvSpPr>
          <p:nvPr/>
        </p:nvSpPr>
        <p:spPr bwMode="auto">
          <a:xfrm>
            <a:off x="428625" y="3000375"/>
            <a:ext cx="3070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schemeClr val="tx1">
                    <a:lumMod val="65000"/>
                    <a:lumOff val="35000"/>
                  </a:schemeClr>
                </a:solidFill>
              </a:rPr>
              <a:t>Λογισμικά κλειστού τύπου</a:t>
            </a:r>
            <a:endParaRPr lang="en-GB" altLang="el-GR" b="1" dirty="0">
              <a:solidFill>
                <a:schemeClr val="tx1">
                  <a:lumMod val="65000"/>
                  <a:lumOff val="35000"/>
                </a:schemeClr>
              </a:solidFill>
            </a:endParaRPr>
          </a:p>
        </p:txBody>
      </p:sp>
      <p:sp>
        <p:nvSpPr>
          <p:cNvPr id="47111" name="TextBox 7"/>
          <p:cNvSpPr txBox="1">
            <a:spLocks noChangeArrowheads="1"/>
          </p:cNvSpPr>
          <p:nvPr/>
        </p:nvSpPr>
        <p:spPr bwMode="auto">
          <a:xfrm>
            <a:off x="5286375" y="2928938"/>
            <a:ext cx="3086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schemeClr val="tx1">
                    <a:lumMod val="65000"/>
                    <a:lumOff val="35000"/>
                  </a:schemeClr>
                </a:solidFill>
              </a:rPr>
              <a:t>Λογισμικά ανοικτού τύπου</a:t>
            </a:r>
            <a:endParaRPr lang="en-GB" altLang="el-GR" b="1" dirty="0">
              <a:solidFill>
                <a:schemeClr val="tx1">
                  <a:lumMod val="65000"/>
                  <a:lumOff val="35000"/>
                </a:schemeClr>
              </a:solidFill>
            </a:endParaRPr>
          </a:p>
        </p:txBody>
      </p:sp>
      <p:sp>
        <p:nvSpPr>
          <p:cNvPr id="8" name="Oval 7"/>
          <p:cNvSpPr/>
          <p:nvPr/>
        </p:nvSpPr>
        <p:spPr>
          <a:xfrm rot="2756341">
            <a:off x="768350" y="2527300"/>
            <a:ext cx="1966913" cy="4094163"/>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29356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Κατηγορίες λογισμικού κλειστού τύπου (συμπεριφοριστικά)</a:t>
            </a:r>
            <a:endParaRPr lang="en-GB" dirty="0"/>
          </a:p>
        </p:txBody>
      </p:sp>
      <p:sp>
        <p:nvSpPr>
          <p:cNvPr id="48131" name="Content Placeholder 2"/>
          <p:cNvSpPr>
            <a:spLocks noGrp="1"/>
          </p:cNvSpPr>
          <p:nvPr>
            <p:ph idx="1"/>
          </p:nvPr>
        </p:nvSpPr>
        <p:spPr>
          <a:xfrm>
            <a:off x="762000" y="1600200"/>
            <a:ext cx="8143875" cy="4800600"/>
          </a:xfrm>
        </p:spPr>
        <p:txBody>
          <a:bodyPr/>
          <a:lstStyle/>
          <a:p>
            <a:r>
              <a:rPr lang="el-GR" altLang="el-GR" sz="2400" dirty="0" smtClean="0"/>
              <a:t>Εξάσκησης και πρακτικής σε επιμέρους γνωστικά αντικείμενα (π.χ. Κάτια &amp; </a:t>
            </a:r>
            <a:r>
              <a:rPr lang="el-GR" altLang="el-GR" sz="2400" dirty="0" err="1" smtClean="0"/>
              <a:t>Πέρης</a:t>
            </a:r>
            <a:r>
              <a:rPr lang="el-GR" altLang="el-GR" sz="2400" dirty="0" smtClean="0"/>
              <a:t>)</a:t>
            </a:r>
          </a:p>
          <a:p>
            <a:r>
              <a:rPr lang="el-GR" altLang="el-GR" sz="2400" dirty="0" smtClean="0"/>
              <a:t>Συστήματα καθοδήγησης σε επιμέρους γνωστικά αντικείμενα (π.χ. λογισμικά του Παιδαγωγικού Ινστιτούτου για Α’ &amp; Β’ Δημοτικού)</a:t>
            </a:r>
          </a:p>
          <a:p>
            <a:r>
              <a:rPr lang="el-GR" altLang="el-GR" sz="2400" dirty="0" smtClean="0"/>
              <a:t>Εφαρμογές πολυμέσων (για εκπαιδευτικό ή ψυχαγωγικό σκοπό) </a:t>
            </a:r>
          </a:p>
          <a:p>
            <a:r>
              <a:rPr lang="el-GR" altLang="el-GR" sz="2400" dirty="0" smtClean="0"/>
              <a:t>Ηλεκτρονικά βιβλία (για διδασκαλία κάποιων αντικειμένων)</a:t>
            </a:r>
          </a:p>
          <a:p>
            <a:r>
              <a:rPr lang="el-GR" altLang="el-GR" sz="2400" dirty="0" smtClean="0"/>
              <a:t>Ομιλούντα βιβλία (</a:t>
            </a:r>
            <a:r>
              <a:rPr lang="en-GB" altLang="el-GR" sz="2400" dirty="0" smtClean="0"/>
              <a:t>Living books</a:t>
            </a:r>
            <a:r>
              <a:rPr lang="el-GR" altLang="el-GR" sz="2400" dirty="0" smtClean="0"/>
              <a:t>)</a:t>
            </a:r>
            <a:r>
              <a:rPr lang="en-GB" altLang="el-GR" sz="2400" dirty="0" smtClean="0"/>
              <a:t> </a:t>
            </a:r>
            <a:r>
              <a:rPr lang="el-GR" altLang="el-GR" sz="2400" dirty="0" smtClean="0"/>
              <a:t>(π.χ. Σάλτο &amp; </a:t>
            </a:r>
            <a:r>
              <a:rPr lang="el-GR" altLang="el-GR" sz="2400" dirty="0" err="1" smtClean="0"/>
              <a:t>Ζέλια</a:t>
            </a:r>
            <a:r>
              <a:rPr lang="el-GR" altLang="el-GR" sz="2400" dirty="0" smtClean="0"/>
              <a:t>)</a:t>
            </a:r>
          </a:p>
          <a:p>
            <a:r>
              <a:rPr lang="el-GR" altLang="el-GR" sz="2400" dirty="0" smtClean="0"/>
              <a:t>Κάποια εκπαιδευτικά παιγνίδια (</a:t>
            </a:r>
            <a:r>
              <a:rPr lang="en-GB" altLang="el-GR" sz="2400" dirty="0" smtClean="0"/>
              <a:t>Edutainment</a:t>
            </a:r>
            <a:r>
              <a:rPr lang="el-GR" altLang="el-GR" sz="2400" dirty="0" smtClean="0"/>
              <a:t>) (π.χ. Κάτια &amp; </a:t>
            </a:r>
            <a:r>
              <a:rPr lang="el-GR" altLang="el-GR" sz="2400" dirty="0" err="1" smtClean="0"/>
              <a:t>Πέρης</a:t>
            </a:r>
            <a:r>
              <a:rPr lang="el-GR" altLang="el-GR" sz="2400" dirty="0" smtClean="0"/>
              <a:t> ) </a:t>
            </a:r>
          </a:p>
        </p:txBody>
      </p:sp>
      <p:sp>
        <p:nvSpPr>
          <p:cNvPr id="481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238533-D03D-414D-880E-4BC3104C08F1}" type="slidenum">
              <a:rPr lang="en-US" altLang="el-GR">
                <a:solidFill>
                  <a:srgbClr val="B5A788"/>
                </a:solidFill>
                <a:latin typeface="Gill Sans MT" pitchFamily="34" charset="0"/>
              </a:rPr>
              <a:pPr/>
              <a:t>37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126139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Παραδείγματα Λογισμικών κλειστού τύπου (1)</a:t>
            </a:r>
            <a:endParaRPr lang="en-GB" dirty="0"/>
          </a:p>
        </p:txBody>
      </p:sp>
      <p:sp>
        <p:nvSpPr>
          <p:cNvPr id="49155" name="Content Placeholder 2"/>
          <p:cNvSpPr>
            <a:spLocks noGrp="1"/>
          </p:cNvSpPr>
          <p:nvPr>
            <p:ph idx="1"/>
          </p:nvPr>
        </p:nvSpPr>
        <p:spPr>
          <a:xfrm>
            <a:off x="1000125" y="1447800"/>
            <a:ext cx="7715250" cy="4800600"/>
          </a:xfrm>
        </p:spPr>
        <p:txBody>
          <a:bodyPr/>
          <a:lstStyle/>
          <a:p>
            <a:r>
              <a:rPr lang="el-GR" altLang="el-GR" sz="1800" dirty="0" smtClean="0">
                <a:latin typeface="Arial" charset="0"/>
              </a:rPr>
              <a:t>Εμείς και ο κόσμος – Μαθαίνω τα ζώα</a:t>
            </a:r>
          </a:p>
          <a:p>
            <a:r>
              <a:rPr lang="el-GR" altLang="el-GR" sz="1800" dirty="0" smtClean="0">
                <a:latin typeface="Arial" charset="0"/>
              </a:rPr>
              <a:t>Οι περιπέτειες του </a:t>
            </a:r>
            <a:r>
              <a:rPr lang="el-GR" altLang="el-GR" sz="1800" dirty="0" err="1" smtClean="0">
                <a:latin typeface="Arial" charset="0"/>
              </a:rPr>
              <a:t>Γουργούρη</a:t>
            </a:r>
            <a:r>
              <a:rPr lang="el-GR" altLang="el-GR" sz="1800" dirty="0" smtClean="0">
                <a:latin typeface="Arial" charset="0"/>
              </a:rPr>
              <a:t> με τα έντομα και τα φυτά</a:t>
            </a:r>
          </a:p>
          <a:p>
            <a:r>
              <a:rPr lang="el-GR" altLang="el-GR" sz="1800" dirty="0" smtClean="0">
                <a:latin typeface="Arial" charset="0"/>
              </a:rPr>
              <a:t>Ο </a:t>
            </a:r>
            <a:r>
              <a:rPr lang="el-GR" altLang="el-GR" sz="1800" dirty="0" err="1" smtClean="0">
                <a:latin typeface="Gill Sans MT" pitchFamily="34" charset="0"/>
              </a:rPr>
              <a:t>Ξεφτέρης</a:t>
            </a:r>
            <a:r>
              <a:rPr lang="el-GR" altLang="el-GR" sz="1800" dirty="0" smtClean="0">
                <a:latin typeface="Gill Sans MT" pitchFamily="34" charset="0"/>
              </a:rPr>
              <a:t> και η </a:t>
            </a:r>
            <a:r>
              <a:rPr lang="el-GR" altLang="el-GR" sz="1800" dirty="0" smtClean="0">
                <a:latin typeface="Arial" charset="0"/>
              </a:rPr>
              <a:t>Γ</a:t>
            </a:r>
            <a:r>
              <a:rPr lang="el-GR" altLang="el-GR" sz="1800" dirty="0" smtClean="0">
                <a:latin typeface="Gill Sans MT" pitchFamily="34" charset="0"/>
              </a:rPr>
              <a:t>ραμματική </a:t>
            </a:r>
            <a:endParaRPr lang="el-GR" altLang="el-GR" sz="1800" dirty="0" smtClean="0">
              <a:latin typeface="Arial" charset="0"/>
            </a:endParaRPr>
          </a:p>
          <a:p>
            <a:r>
              <a:rPr lang="el-GR" altLang="el-GR" sz="1800" dirty="0" smtClean="0">
                <a:latin typeface="Arial" charset="0"/>
              </a:rPr>
              <a:t>Ο </a:t>
            </a:r>
            <a:r>
              <a:rPr lang="el-GR" altLang="el-GR" sz="1800" dirty="0" err="1" smtClean="0">
                <a:latin typeface="Arial" charset="0"/>
              </a:rPr>
              <a:t>Ξεφτέρης</a:t>
            </a:r>
            <a:r>
              <a:rPr lang="el-GR" altLang="el-GR" sz="1800" dirty="0" smtClean="0">
                <a:latin typeface="Arial" charset="0"/>
              </a:rPr>
              <a:t> και οι 12 Θεοί του Ολύμπου</a:t>
            </a:r>
            <a:r>
              <a:rPr lang="el-GR" altLang="el-GR" sz="1800" dirty="0" smtClean="0">
                <a:latin typeface="Gill Sans MT" pitchFamily="34" charset="0"/>
              </a:rPr>
              <a:t> </a:t>
            </a:r>
            <a:endParaRPr lang="el-GR" altLang="el-GR" sz="1800" dirty="0" smtClean="0">
              <a:latin typeface="Arial" charset="0"/>
            </a:endParaRPr>
          </a:p>
          <a:p>
            <a:r>
              <a:rPr lang="el-GR" altLang="el-GR" sz="1800" dirty="0" smtClean="0">
                <a:latin typeface="Arial" charset="0"/>
              </a:rPr>
              <a:t>Ο Μικρός Περίεργος (ο απόλυτος οδηγός ασφάλειας για έξω από το σπίτι)</a:t>
            </a:r>
          </a:p>
          <a:p>
            <a:r>
              <a:rPr lang="el-GR" altLang="el-GR" sz="1800" dirty="0" smtClean="0">
                <a:latin typeface="Arial" charset="0"/>
              </a:rPr>
              <a:t>Ο Μικρός Περίεργος (ο απόλυτος οδηγός ασφάλειας στο σπίτι για παιδιά)</a:t>
            </a:r>
            <a:r>
              <a:rPr lang="el-GR" altLang="el-GR" sz="1800" dirty="0" smtClean="0">
                <a:latin typeface="Gill Sans MT" pitchFamily="34" charset="0"/>
              </a:rPr>
              <a:t> </a:t>
            </a:r>
            <a:endParaRPr lang="el-GR" altLang="el-GR" sz="1800" dirty="0" smtClean="0">
              <a:latin typeface="Arial" charset="0"/>
            </a:endParaRPr>
          </a:p>
          <a:p>
            <a:r>
              <a:rPr lang="el-GR" altLang="el-GR" sz="1800" dirty="0" smtClean="0">
                <a:latin typeface="Arial" charset="0"/>
              </a:rPr>
              <a:t>Πώς λειτουργούν οι μηχανές από το Α έως το Ω- </a:t>
            </a:r>
            <a:r>
              <a:rPr lang="en-US" altLang="el-GR" sz="1800" dirty="0" smtClean="0">
                <a:latin typeface="Arial" charset="0"/>
              </a:rPr>
              <a:t>David Macaulay</a:t>
            </a:r>
            <a:r>
              <a:rPr lang="el-GR" altLang="el-GR" sz="1800" dirty="0" smtClean="0">
                <a:latin typeface="Arial" charset="0"/>
              </a:rPr>
              <a:t> </a:t>
            </a:r>
          </a:p>
          <a:p>
            <a:r>
              <a:rPr lang="el-GR" altLang="el-GR" sz="1800" dirty="0" smtClean="0">
                <a:latin typeface="Arial" charset="0"/>
              </a:rPr>
              <a:t>Οι αριθμοί χάθηκαν, Μαθηματικά ΙΙ</a:t>
            </a:r>
          </a:p>
          <a:p>
            <a:r>
              <a:rPr lang="el-GR" altLang="el-GR" sz="1800" dirty="0" smtClean="0">
                <a:latin typeface="Arial" charset="0"/>
              </a:rPr>
              <a:t>Οι πειρατές ανακαλύπτουν Γλώσσα και Μαθηματικά </a:t>
            </a:r>
          </a:p>
          <a:p>
            <a:r>
              <a:rPr lang="el-GR" altLang="el-GR" sz="1800" dirty="0" smtClean="0">
                <a:latin typeface="Arial" charset="0"/>
              </a:rPr>
              <a:t>Ο Σάλτο και η </a:t>
            </a:r>
            <a:r>
              <a:rPr lang="el-GR" altLang="el-GR" sz="1800" dirty="0" err="1" smtClean="0">
                <a:latin typeface="Arial" charset="0"/>
              </a:rPr>
              <a:t>Ζέλια</a:t>
            </a:r>
            <a:r>
              <a:rPr lang="el-GR" altLang="el-GR" sz="1800" dirty="0" smtClean="0">
                <a:latin typeface="Arial" charset="0"/>
              </a:rPr>
              <a:t> στη χώρα των Ιπποπόταμων</a:t>
            </a:r>
          </a:p>
          <a:p>
            <a:r>
              <a:rPr lang="el-GR" altLang="el-GR" sz="1800" dirty="0" smtClean="0">
                <a:latin typeface="Arial" charset="0"/>
              </a:rPr>
              <a:t>Ο Σάλτο και η </a:t>
            </a:r>
            <a:r>
              <a:rPr lang="el-GR" altLang="el-GR" sz="1800" dirty="0" err="1" smtClean="0">
                <a:latin typeface="Arial" charset="0"/>
              </a:rPr>
              <a:t>Ζέλια</a:t>
            </a:r>
            <a:r>
              <a:rPr lang="el-GR" altLang="el-GR" sz="1800" dirty="0" smtClean="0">
                <a:latin typeface="Arial" charset="0"/>
              </a:rPr>
              <a:t> στη χώρα των Ρομπότ</a:t>
            </a:r>
          </a:p>
          <a:p>
            <a:r>
              <a:rPr lang="el-GR" altLang="el-GR" sz="1800" dirty="0" smtClean="0">
                <a:latin typeface="Arial" charset="0"/>
              </a:rPr>
              <a:t>Ο Σάλτο και η </a:t>
            </a:r>
            <a:r>
              <a:rPr lang="el-GR" altLang="el-GR" sz="1800" dirty="0" err="1" smtClean="0">
                <a:latin typeface="Arial" charset="0"/>
              </a:rPr>
              <a:t>Ζέλια</a:t>
            </a:r>
            <a:r>
              <a:rPr lang="el-GR" altLang="el-GR" sz="1800" dirty="0" smtClean="0">
                <a:latin typeface="Arial" charset="0"/>
              </a:rPr>
              <a:t> στη χώρα των Σοφά </a:t>
            </a:r>
          </a:p>
        </p:txBody>
      </p:sp>
      <p:sp>
        <p:nvSpPr>
          <p:cNvPr id="491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CCB9E-D25C-44A5-8CE1-11A90F9E4924}" type="slidenum">
              <a:rPr lang="en-US" altLang="el-GR">
                <a:solidFill>
                  <a:srgbClr val="B5A788"/>
                </a:solidFill>
                <a:latin typeface="Gill Sans MT" pitchFamily="34" charset="0"/>
              </a:rPr>
              <a:pPr/>
              <a:t>38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124203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bwMode="auto"/>
        <p:txBody>
          <a:bodyPr vert="horz" wrap="square" lIns="91440" tIns="45720" rIns="91440" bIns="45720" numCol="1" anchorCtr="0" compatLnSpc="1">
            <a:prstTxWarp prst="textNoShape">
              <a:avLst/>
            </a:prstTxWarp>
            <a:normAutofit fontScale="90000"/>
          </a:bodyPr>
          <a:lstStyle/>
          <a:p>
            <a:pPr>
              <a:defRPr/>
            </a:pPr>
            <a:r>
              <a:rPr lang="el-GR" dirty="0" smtClean="0"/>
              <a:t>Παραδείγματα Λογισμικών κλειστού τύπου (2)</a:t>
            </a:r>
            <a:endParaRPr lang="el-GR" dirty="0" smtClean="0">
              <a:effectLst>
                <a:outerShdw blurRad="38100" dist="38100" dir="2700000" algn="tl">
                  <a:srgbClr val="C0C0C0"/>
                </a:outerShdw>
              </a:effectLst>
            </a:endParaRPr>
          </a:p>
        </p:txBody>
      </p:sp>
      <p:sp>
        <p:nvSpPr>
          <p:cNvPr id="50179" name="Rectangle 3"/>
          <p:cNvSpPr>
            <a:spLocks noGrp="1"/>
          </p:cNvSpPr>
          <p:nvPr>
            <p:ph type="body" idx="4294967295"/>
          </p:nvPr>
        </p:nvSpPr>
        <p:spPr/>
        <p:txBody>
          <a:bodyPr/>
          <a:lstStyle/>
          <a:p>
            <a:r>
              <a:rPr lang="el-GR" altLang="el-GR" sz="1800" smtClean="0">
                <a:latin typeface="Arial" charset="0"/>
              </a:rPr>
              <a:t>Αριθμοί και πράξεις στην Αριθμοχώρα, Η σκανταλιάρα μαϊμού</a:t>
            </a:r>
          </a:p>
          <a:p>
            <a:r>
              <a:rPr lang="el-GR" altLang="el-GR" sz="1800" smtClean="0">
                <a:latin typeface="Arial" charset="0"/>
              </a:rPr>
              <a:t>Ταξίδι στη χώρα των γραμμάτων </a:t>
            </a:r>
          </a:p>
          <a:p>
            <a:r>
              <a:rPr lang="el-GR" altLang="el-GR" sz="1800" smtClean="0">
                <a:latin typeface="Arial" charset="0"/>
              </a:rPr>
              <a:t>Το μαγικό τρένο – Αριθμοί και πράξεις στην Αριθμοχώρα </a:t>
            </a:r>
          </a:p>
          <a:p>
            <a:r>
              <a:rPr lang="el-GR" altLang="el-GR" sz="1800" smtClean="0">
                <a:latin typeface="Arial" charset="0"/>
              </a:rPr>
              <a:t>Το σπίτι του Μήγκι</a:t>
            </a:r>
          </a:p>
          <a:p>
            <a:r>
              <a:rPr lang="el-GR" altLang="el-GR" sz="1800" smtClean="0">
                <a:latin typeface="Arial" charset="0"/>
              </a:rPr>
              <a:t>Χαρούμενη Αριθμοχώρα , Μαθηματικά</a:t>
            </a:r>
          </a:p>
          <a:p>
            <a:r>
              <a:rPr lang="el-GR" altLang="el-GR" sz="1800" smtClean="0">
                <a:latin typeface="Arial" charset="0"/>
              </a:rPr>
              <a:t>Οι πειρατές ανακαλύπτουν Γλώσσα και Μαθηματικά </a:t>
            </a:r>
          </a:p>
          <a:p>
            <a:r>
              <a:rPr lang="el-GR" altLang="el-GR" sz="1800" smtClean="0">
                <a:latin typeface="Arial" charset="0"/>
              </a:rPr>
              <a:t>Οι πρώτες μου 1000 λέξεις </a:t>
            </a:r>
          </a:p>
          <a:p>
            <a:r>
              <a:rPr lang="el-GR" altLang="el-GR" sz="1800" smtClean="0">
                <a:latin typeface="Arial" charset="0"/>
              </a:rPr>
              <a:t>Περιπέτειες στην Αριθμοχώρα – Μαθηματικά ΙΙΙ </a:t>
            </a:r>
          </a:p>
          <a:p>
            <a:r>
              <a:rPr lang="en-US" altLang="el-GR" sz="1800" smtClean="0">
                <a:latin typeface="Arial" charset="0"/>
              </a:rPr>
              <a:t>Street Adventure</a:t>
            </a:r>
            <a:r>
              <a:rPr lang="el-GR" altLang="el-GR" sz="1800" smtClean="0">
                <a:latin typeface="Arial" charset="0"/>
              </a:rPr>
              <a:t>  </a:t>
            </a:r>
            <a:endParaRPr lang="en-US" altLang="el-GR" sz="1800" smtClean="0">
              <a:latin typeface="Arial" charset="0"/>
            </a:endParaRPr>
          </a:p>
          <a:p>
            <a:r>
              <a:rPr lang="el-GR" altLang="el-GR" sz="1800" smtClean="0">
                <a:latin typeface="Arial" charset="0"/>
              </a:rPr>
              <a:t>Η τάξη μου</a:t>
            </a:r>
          </a:p>
          <a:p>
            <a:r>
              <a:rPr lang="en-US" altLang="el-GR" sz="1800" smtClean="0">
                <a:latin typeface="Arial" charset="0"/>
              </a:rPr>
              <a:t>RamKid</a:t>
            </a:r>
            <a:endParaRPr lang="el-GR" altLang="el-GR" sz="1800" smtClean="0">
              <a:latin typeface="Arial" charset="0"/>
            </a:endParaRPr>
          </a:p>
          <a:p>
            <a:r>
              <a:rPr lang="el-GR" altLang="el-GR" sz="1800" smtClean="0">
                <a:latin typeface="Arial" charset="0"/>
              </a:rPr>
              <a:t>Μαθηματικά Α΄και Β΄Δημοτικού</a:t>
            </a:r>
          </a:p>
          <a:p>
            <a:r>
              <a:rPr lang="el-GR" altLang="el-GR" sz="1800" smtClean="0">
                <a:latin typeface="Arial" charset="0"/>
              </a:rPr>
              <a:t>Γλώσσα Α΄και Β΄Δημοτικού</a:t>
            </a:r>
          </a:p>
          <a:p>
            <a:endParaRPr lang="el-GR" altLang="el-GR" sz="1800" smtClean="0">
              <a:latin typeface="Arial" charset="0"/>
            </a:endParaRPr>
          </a:p>
          <a:p>
            <a:endParaRPr lang="el-GR" altLang="el-GR" sz="1800" smtClean="0">
              <a:latin typeface="Gill Sans MT" pitchFamily="34" charset="0"/>
            </a:endParaRPr>
          </a:p>
        </p:txBody>
      </p:sp>
      <p:sp>
        <p:nvSpPr>
          <p:cNvPr id="501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7F4190-2682-4664-9572-0FF84C3B557E}" type="slidenum">
              <a:rPr lang="en-US" altLang="el-GR">
                <a:solidFill>
                  <a:srgbClr val="B5A788"/>
                </a:solidFill>
                <a:latin typeface="Gill Sans MT" pitchFamily="34" charset="0"/>
              </a:rPr>
              <a:pPr/>
              <a:t>39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83091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Εργαστηρίου</a:t>
            </a:r>
          </a:p>
        </p:txBody>
      </p:sp>
      <p:sp>
        <p:nvSpPr>
          <p:cNvPr id="3" name="Θέση περιεχομένου 2"/>
          <p:cNvSpPr>
            <a:spLocks noGrp="1"/>
          </p:cNvSpPr>
          <p:nvPr>
            <p:ph idx="1"/>
          </p:nvPr>
        </p:nvSpPr>
        <p:spPr/>
        <p:txBody>
          <a:bodyPr>
            <a:normAutofit fontScale="92500" lnSpcReduction="10000"/>
          </a:bodyPr>
          <a:lstStyle/>
          <a:p>
            <a:pPr>
              <a:buFont typeface="Wingdings 2" pitchFamily="18" charset="2"/>
              <a:buNone/>
            </a:pPr>
            <a:r>
              <a:rPr lang="el-GR" altLang="el-GR" dirty="0"/>
              <a:t>Σκοπός του εργαστηρίου είναι </a:t>
            </a:r>
          </a:p>
          <a:p>
            <a:r>
              <a:rPr lang="el-GR" altLang="el-GR" dirty="0"/>
              <a:t>Η παρουσίαση των βασικών κατηγοριών εκπαιδευτικού λογισμικού για μικρές ηλικίες</a:t>
            </a:r>
          </a:p>
          <a:p>
            <a:r>
              <a:rPr lang="el-GR" altLang="el-GR" dirty="0"/>
              <a:t>Η παρουσίαση αντιπροσωπευτικών δειγμάτων λογισμικού κλειστού τύπου (</a:t>
            </a:r>
            <a:r>
              <a:rPr lang="el-GR" altLang="el-GR" dirty="0" err="1"/>
              <a:t>πολυμεσικές</a:t>
            </a:r>
            <a:r>
              <a:rPr lang="el-GR" altLang="el-GR" dirty="0"/>
              <a:t> εφαρμογές, συστήματα διδασκαλίας, τεστ γνώσεων, ασκήσεις πρακτικής και εξάσκησης )</a:t>
            </a:r>
            <a:endParaRPr lang="en-US" altLang="el-GR" dirty="0"/>
          </a:p>
          <a:p>
            <a:r>
              <a:rPr lang="el-GR" altLang="el-GR" dirty="0"/>
              <a:t>Η παρουσίαση αντιπροσωπευτικών δειγμάτων λογισμικού ανοιχτού τύπου (εφαρμογές </a:t>
            </a:r>
            <a:r>
              <a:rPr lang="el-GR" altLang="el-GR" dirty="0" err="1"/>
              <a:t>υπερμέσων</a:t>
            </a:r>
            <a:r>
              <a:rPr lang="el-GR" altLang="el-GR" dirty="0"/>
              <a:t>, προσομοιώσεις)</a:t>
            </a:r>
          </a:p>
          <a:p>
            <a:endParaRPr lang="el-GR" dirty="0"/>
          </a:p>
        </p:txBody>
      </p:sp>
    </p:spTree>
    <p:extLst>
      <p:ext uri="{BB962C8B-B14F-4D97-AF65-F5344CB8AC3E}">
        <p14:creationId xmlns:p14="http://schemas.microsoft.com/office/powerpoint/2010/main" val="2103290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Λογισμικά «ανοικτού» τύπου (1)</a:t>
            </a:r>
            <a:endParaRPr lang="en-GB" dirty="0"/>
          </a:p>
        </p:txBody>
      </p:sp>
      <p:sp>
        <p:nvSpPr>
          <p:cNvPr id="51203" name="Content Placeholder 2"/>
          <p:cNvSpPr>
            <a:spLocks noGrp="1"/>
          </p:cNvSpPr>
          <p:nvPr>
            <p:ph idx="1"/>
          </p:nvPr>
        </p:nvSpPr>
        <p:spPr>
          <a:xfrm>
            <a:off x="1000125" y="1447800"/>
            <a:ext cx="7934325" cy="4800600"/>
          </a:xfrm>
        </p:spPr>
        <p:txBody>
          <a:bodyPr/>
          <a:lstStyle/>
          <a:p>
            <a:r>
              <a:rPr lang="el-GR" altLang="el-GR" dirty="0" smtClean="0"/>
              <a:t>Περιβάλλοντα </a:t>
            </a:r>
            <a:r>
              <a:rPr lang="el-GR" altLang="el-GR" dirty="0" err="1" smtClean="0"/>
              <a:t>υπερμέσων</a:t>
            </a:r>
            <a:r>
              <a:rPr lang="el-GR" altLang="el-GR" dirty="0" smtClean="0"/>
              <a:t>, προσομοίωσης</a:t>
            </a:r>
          </a:p>
          <a:p>
            <a:r>
              <a:rPr lang="el-GR" altLang="el-GR" dirty="0" smtClean="0"/>
              <a:t>Θεωρία μάθησης: </a:t>
            </a:r>
            <a:r>
              <a:rPr lang="el-GR" altLang="el-GR" b="1" dirty="0" err="1" smtClean="0">
                <a:solidFill>
                  <a:schemeClr val="tx1">
                    <a:lumMod val="65000"/>
                    <a:lumOff val="35000"/>
                  </a:schemeClr>
                </a:solidFill>
              </a:rPr>
              <a:t>Εποικοδομισμός</a:t>
            </a:r>
            <a:endParaRPr lang="el-GR" altLang="el-GR" b="1" dirty="0" smtClean="0">
              <a:solidFill>
                <a:schemeClr val="tx1">
                  <a:lumMod val="65000"/>
                  <a:lumOff val="35000"/>
                </a:schemeClr>
              </a:solidFill>
            </a:endParaRPr>
          </a:p>
          <a:p>
            <a:r>
              <a:rPr lang="el-GR" altLang="el-GR" dirty="0" smtClean="0"/>
              <a:t>Διδακτικό μοντέλο: </a:t>
            </a:r>
            <a:r>
              <a:rPr lang="el-GR" altLang="el-GR" u="sng" dirty="0" smtClean="0"/>
              <a:t>η γνώση οικοδομείται από τον ίδιο το μαθητή</a:t>
            </a:r>
          </a:p>
          <a:p>
            <a:r>
              <a:rPr lang="el-GR" altLang="el-GR" dirty="0" smtClean="0"/>
              <a:t>Ο υπολογιστής είναι εργαλείο για το μαθητή</a:t>
            </a:r>
          </a:p>
          <a:p>
            <a:r>
              <a:rPr lang="el-GR" altLang="el-GR" dirty="0" smtClean="0"/>
              <a:t>Ο δάσκαλος είναι σύμβουλος ή βοηθός</a:t>
            </a:r>
          </a:p>
          <a:p>
            <a:endParaRPr lang="en-GB" altLang="el-GR" dirty="0" smtClean="0"/>
          </a:p>
        </p:txBody>
      </p:sp>
      <p:sp>
        <p:nvSpPr>
          <p:cNvPr id="512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BBCF90-55A3-41EE-AF2E-46EC2642D824}" type="slidenum">
              <a:rPr lang="en-US" altLang="el-GR">
                <a:solidFill>
                  <a:srgbClr val="B5A788"/>
                </a:solidFill>
                <a:latin typeface="Gill Sans MT" pitchFamily="34" charset="0"/>
              </a:rPr>
              <a:pPr/>
              <a:t>40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87713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Λογισμικά «ανοικτού» τύπου (2)</a:t>
            </a:r>
            <a:endParaRPr lang="en-GB" dirty="0"/>
          </a:p>
        </p:txBody>
      </p:sp>
      <p:sp>
        <p:nvSpPr>
          <p:cNvPr id="52227" name="Content Placeholder 2"/>
          <p:cNvSpPr>
            <a:spLocks noGrp="1"/>
          </p:cNvSpPr>
          <p:nvPr>
            <p:ph idx="1"/>
          </p:nvPr>
        </p:nvSpPr>
        <p:spPr>
          <a:xfrm>
            <a:off x="1000125" y="1447800"/>
            <a:ext cx="7934325" cy="4800600"/>
          </a:xfrm>
        </p:spPr>
        <p:txBody>
          <a:bodyPr/>
          <a:lstStyle/>
          <a:p>
            <a:r>
              <a:rPr lang="el-GR" altLang="el-GR" sz="2800" dirty="0" smtClean="0"/>
              <a:t>Πρόκειται για υπολογιστικά περιβάλλοντα μάθησης τα οποία ευνοούν τη </a:t>
            </a:r>
            <a:r>
              <a:rPr lang="el-GR" altLang="el-GR" sz="2800" b="1" dirty="0" smtClean="0">
                <a:solidFill>
                  <a:schemeClr val="tx1">
                    <a:lumMod val="65000"/>
                    <a:lumOff val="35000"/>
                  </a:schemeClr>
                </a:solidFill>
              </a:rPr>
              <a:t>διερεύνηση</a:t>
            </a:r>
            <a:r>
              <a:rPr lang="el-GR" altLang="el-GR" sz="2800" dirty="0" smtClean="0"/>
              <a:t>,  την </a:t>
            </a:r>
            <a:r>
              <a:rPr lang="el-GR" altLang="el-GR" sz="2800" b="1" dirty="0" smtClean="0">
                <a:solidFill>
                  <a:schemeClr val="tx1">
                    <a:lumMod val="65000"/>
                    <a:lumOff val="35000"/>
                  </a:schemeClr>
                </a:solidFill>
              </a:rPr>
              <a:t>ανακάλυψη </a:t>
            </a:r>
            <a:r>
              <a:rPr lang="el-GR" altLang="el-GR" sz="2800" dirty="0" smtClean="0"/>
              <a:t>και την </a:t>
            </a:r>
            <a:r>
              <a:rPr lang="el-GR" altLang="el-GR" sz="2800" b="1" dirty="0" smtClean="0">
                <a:solidFill>
                  <a:schemeClr val="tx1">
                    <a:lumMod val="65000"/>
                    <a:lumOff val="35000"/>
                  </a:schemeClr>
                </a:solidFill>
              </a:rPr>
              <a:t>οικοδόμηση</a:t>
            </a:r>
            <a:r>
              <a:rPr lang="el-GR" altLang="el-GR" sz="2800" dirty="0" smtClean="0"/>
              <a:t> της γνώσης</a:t>
            </a:r>
          </a:p>
          <a:p>
            <a:r>
              <a:rPr lang="el-GR" altLang="el-GR" sz="2800" dirty="0" smtClean="0"/>
              <a:t>Ο μαθητής χρησιμοποιεί το περιβάλλον ως εργαλείο, διερευνώντας τα «αντικείμενα» που περιέχει </a:t>
            </a:r>
          </a:p>
          <a:p>
            <a:r>
              <a:rPr lang="el-GR" altLang="el-GR" sz="2800" dirty="0" smtClean="0"/>
              <a:t>και ανακαλύπτει πληροφορίες και γεγονότα, κατανοεί έννοιες και τις συσχετίζει μεταξύ τους, με άλλα λόγια οικοδομεί γνώσεις μέσω </a:t>
            </a:r>
            <a:r>
              <a:rPr lang="el-GR" altLang="el-GR" sz="2800" b="1" dirty="0" smtClean="0">
                <a:solidFill>
                  <a:schemeClr val="tx1">
                    <a:lumMod val="65000"/>
                    <a:lumOff val="35000"/>
                  </a:schemeClr>
                </a:solidFill>
              </a:rPr>
              <a:t>πειραματισμού</a:t>
            </a:r>
            <a:r>
              <a:rPr lang="el-GR" altLang="el-GR" sz="2800" dirty="0" smtClean="0"/>
              <a:t> και </a:t>
            </a:r>
            <a:r>
              <a:rPr lang="el-GR" altLang="el-GR" sz="2800" b="1" dirty="0" smtClean="0">
                <a:solidFill>
                  <a:schemeClr val="tx1">
                    <a:lumMod val="65000"/>
                    <a:lumOff val="35000"/>
                  </a:schemeClr>
                </a:solidFill>
              </a:rPr>
              <a:t>επίλυσης προβλημάτων</a:t>
            </a:r>
          </a:p>
        </p:txBody>
      </p:sp>
      <p:sp>
        <p:nvSpPr>
          <p:cNvPr id="522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F922E9-3590-4DD9-B77B-3CEA7CCBC714}" type="slidenum">
              <a:rPr lang="en-US" altLang="el-GR">
                <a:solidFill>
                  <a:srgbClr val="B5A788"/>
                </a:solidFill>
                <a:latin typeface="Gill Sans MT" pitchFamily="34" charset="0"/>
              </a:rPr>
              <a:pPr/>
              <a:t>41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082705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fontScale="90000"/>
          </a:bodyPr>
          <a:lstStyle/>
          <a:p>
            <a:pPr>
              <a:defRPr/>
            </a:pPr>
            <a:r>
              <a:rPr lang="el-GR" dirty="0" smtClean="0"/>
              <a:t>Βασικές κατηγορίες λογισμικών «ανοικτού» τύπου</a:t>
            </a:r>
            <a:endParaRPr lang="en-GB" dirty="0"/>
          </a:p>
        </p:txBody>
      </p:sp>
      <p:sp>
        <p:nvSpPr>
          <p:cNvPr id="53251" name="Content Placeholder 2"/>
          <p:cNvSpPr>
            <a:spLocks noGrp="1"/>
          </p:cNvSpPr>
          <p:nvPr>
            <p:ph idx="1"/>
          </p:nvPr>
        </p:nvSpPr>
        <p:spPr>
          <a:xfrm>
            <a:off x="609600" y="1447800"/>
            <a:ext cx="8324850" cy="4800600"/>
          </a:xfrm>
        </p:spPr>
        <p:txBody>
          <a:bodyPr>
            <a:normAutofit lnSpcReduction="10000"/>
          </a:bodyPr>
          <a:lstStyle/>
          <a:p>
            <a:pPr lvl="1">
              <a:buFont typeface="Verdana" pitchFamily="34" charset="0"/>
              <a:buNone/>
            </a:pPr>
            <a:r>
              <a:rPr lang="el-GR" altLang="el-GR" dirty="0" smtClean="0"/>
              <a:t>Υπάρχουν πολλές κατηγορίες λογισμικού</a:t>
            </a:r>
          </a:p>
          <a:p>
            <a:pPr lvl="1">
              <a:buFont typeface="Verdana" pitchFamily="34" charset="0"/>
              <a:buNone/>
            </a:pPr>
            <a:r>
              <a:rPr lang="el-GR" altLang="el-GR" dirty="0" smtClean="0"/>
              <a:t>«ανοικτού» τύπου, με πιο χαρακτηριστικές</a:t>
            </a:r>
          </a:p>
          <a:p>
            <a:pPr lvl="1"/>
            <a:r>
              <a:rPr lang="el-GR" altLang="el-GR" dirty="0" err="1" smtClean="0"/>
              <a:t>Υπερμέσα</a:t>
            </a:r>
            <a:r>
              <a:rPr lang="el-GR" altLang="el-GR" dirty="0" smtClean="0"/>
              <a:t> (π.χ. ψηφιακές εγκυκλοπαίδειες)</a:t>
            </a:r>
          </a:p>
          <a:p>
            <a:pPr lvl="2"/>
            <a:r>
              <a:rPr lang="el-GR" altLang="el-GR" sz="2000" dirty="0" smtClean="0"/>
              <a:t>Κόμβοι πληροφοριών συνδεμένοι με πολλαπλούς τρόπους. Ο χρήστης πλοηγείται ανάμεσα στους κόμβους χρησιμοποιώντας τους συνδέσμους</a:t>
            </a:r>
          </a:p>
          <a:p>
            <a:pPr lvl="1"/>
            <a:r>
              <a:rPr lang="el-GR" altLang="el-GR" dirty="0" smtClean="0"/>
              <a:t>Προσομοιώσεις </a:t>
            </a:r>
          </a:p>
          <a:p>
            <a:pPr lvl="2"/>
            <a:r>
              <a:rPr lang="el-GR" altLang="el-GR" dirty="0" smtClean="0"/>
              <a:t>Μίμηση της συμπεριφοράς ενός συστήματος από ένα άλλο σύστημα </a:t>
            </a:r>
          </a:p>
          <a:p>
            <a:pPr lvl="2"/>
            <a:r>
              <a:rPr lang="el-GR" altLang="el-GR" sz="2000" dirty="0" smtClean="0"/>
              <a:t>ένα μοντέλο κάποιου φαινομένου ή κάποιας δραστηριότητας, το οποίο οι χρήστες χρησιμοποιούν και μαθαίνουν μέσω της αλληλεπίδρασης</a:t>
            </a:r>
          </a:p>
          <a:p>
            <a:pPr lvl="1"/>
            <a:endParaRPr lang="el-GR" altLang="el-GR" dirty="0" smtClean="0"/>
          </a:p>
        </p:txBody>
      </p:sp>
      <p:sp>
        <p:nvSpPr>
          <p:cNvPr id="532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345A74-8F54-4524-BFE6-1D2E87441BB8}" type="slidenum">
              <a:rPr lang="en-US" altLang="el-GR">
                <a:solidFill>
                  <a:srgbClr val="B5A788"/>
                </a:solidFill>
                <a:latin typeface="Gill Sans MT" pitchFamily="34" charset="0"/>
              </a:rPr>
              <a:pPr/>
              <a:t>42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668763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Παράδειγμα λογισμικού υπερμέσων </a:t>
            </a:r>
            <a:r>
              <a:rPr lang="el-GR" dirty="0"/>
              <a:t>(</a:t>
            </a:r>
            <a:r>
              <a:rPr lang="en-GB" dirty="0" err="1">
                <a:hlinkClick r:id="rId3"/>
              </a:rPr>
              <a:t>wikipedia</a:t>
            </a:r>
            <a:r>
              <a:rPr lang="el-GR" dirty="0"/>
              <a:t>)</a:t>
            </a:r>
            <a:endParaRPr lang="en-GB" dirty="0"/>
          </a:p>
        </p:txBody>
      </p:sp>
      <p:sp>
        <p:nvSpPr>
          <p:cNvPr id="54276"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F8EB36-0243-4953-8551-83E8FC740B4B}" type="slidenum">
              <a:rPr lang="en-US" altLang="el-GR">
                <a:solidFill>
                  <a:srgbClr val="B5A788"/>
                </a:solidFill>
                <a:latin typeface="Gill Sans MT" pitchFamily="34" charset="0"/>
              </a:rPr>
              <a:pPr/>
              <a:t>43</a:t>
            </a:fld>
            <a:endParaRPr lang="en-US" altLang="el-GR">
              <a:solidFill>
                <a:srgbClr val="B5A788"/>
              </a:solidFill>
              <a:latin typeface="Gill Sans MT" pitchFamily="34" charset="0"/>
            </a:endParaRPr>
          </a:p>
        </p:txBody>
      </p:sp>
      <p:pic>
        <p:nvPicPr>
          <p:cNvPr id="54277" name="Picture 5" descr="wikiped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571625"/>
            <a:ext cx="71532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248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l-GR" sz="3600" dirty="0" smtClean="0"/>
              <a:t>Παράδειγμα λογισμικού προσομοίωσης</a:t>
            </a:r>
            <a:r>
              <a:rPr lang="en-GB" sz="3600" dirty="0" smtClean="0"/>
              <a:t> (</a:t>
            </a:r>
            <a:r>
              <a:rPr lang="el-GR" sz="3600" dirty="0" smtClean="0"/>
              <a:t>κυκλώματα</a:t>
            </a:r>
            <a:r>
              <a:rPr lang="en-GB" sz="3600" dirty="0" smtClean="0"/>
              <a:t>)</a:t>
            </a:r>
            <a:endParaRPr lang="en-GB" sz="3600" dirty="0"/>
          </a:p>
        </p:txBody>
      </p:sp>
      <p:sp>
        <p:nvSpPr>
          <p:cNvPr id="55300"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BE2481-F72E-401D-8ED6-D58C7C431859}" type="slidenum">
              <a:rPr lang="en-US" altLang="el-GR">
                <a:solidFill>
                  <a:srgbClr val="B5A788"/>
                </a:solidFill>
                <a:latin typeface="Gill Sans MT" pitchFamily="34" charset="0"/>
              </a:rPr>
              <a:pPr/>
              <a:t>44</a:t>
            </a:fld>
            <a:endParaRPr lang="en-US" altLang="el-GR">
              <a:solidFill>
                <a:srgbClr val="B5A788"/>
              </a:solidFill>
              <a:latin typeface="Gill Sans MT" pitchFamily="34" charset="0"/>
            </a:endParaRPr>
          </a:p>
        </p:txBody>
      </p:sp>
      <p:sp>
        <p:nvSpPr>
          <p:cNvPr id="7" name="Right Arrow 6">
            <a:hlinkClick r:id="rId3" action="ppaction://hlinkfile"/>
          </p:cNvPr>
          <p:cNvSpPr/>
          <p:nvPr/>
        </p:nvSpPr>
        <p:spPr>
          <a:xfrm>
            <a:off x="7572375" y="8572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5302" name="Picture 7" descr="Circui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714500"/>
            <a:ext cx="6872287"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172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8650" cy="1143000"/>
          </a:xfrm>
        </p:spPr>
        <p:txBody>
          <a:bodyPr>
            <a:normAutofit/>
          </a:bodyPr>
          <a:lstStyle/>
          <a:p>
            <a:pPr>
              <a:defRPr/>
            </a:pPr>
            <a:r>
              <a:rPr lang="el-GR" dirty="0" smtClean="0"/>
              <a:t>Λογισμικά συνεργατικής μάθησης</a:t>
            </a:r>
            <a:endParaRPr lang="en-GB" dirty="0"/>
          </a:p>
        </p:txBody>
      </p:sp>
      <p:sp>
        <p:nvSpPr>
          <p:cNvPr id="56323" name="Content Placeholder 2"/>
          <p:cNvSpPr>
            <a:spLocks noGrp="1"/>
          </p:cNvSpPr>
          <p:nvPr>
            <p:ph idx="1"/>
          </p:nvPr>
        </p:nvSpPr>
        <p:spPr>
          <a:xfrm>
            <a:off x="609600" y="1447800"/>
            <a:ext cx="8324850" cy="4800600"/>
          </a:xfrm>
        </p:spPr>
        <p:txBody>
          <a:bodyPr/>
          <a:lstStyle/>
          <a:p>
            <a:pPr lvl="1"/>
            <a:r>
              <a:rPr lang="el-GR" altLang="el-GR" dirty="0" smtClean="0"/>
              <a:t>Τα περιβάλλοντα συνεργατικής μάθησης (</a:t>
            </a:r>
            <a:r>
              <a:rPr lang="el-GR" altLang="el-GR" dirty="0" err="1" smtClean="0"/>
              <a:t>collaboration</a:t>
            </a:r>
            <a:r>
              <a:rPr lang="el-GR" altLang="el-GR" dirty="0" smtClean="0"/>
              <a:t> </a:t>
            </a:r>
            <a:r>
              <a:rPr lang="el-GR" altLang="el-GR" dirty="0" err="1" smtClean="0"/>
              <a:t>learning</a:t>
            </a:r>
            <a:r>
              <a:rPr lang="el-GR" altLang="el-GR" dirty="0" smtClean="0"/>
              <a:t>) αποτελούν ειδικές εφαρμογές βασισμένες στο Διαδίκτυο που επιτρέπουν την ανθρώπινη επικοινωνία και αλληλεπίδραση με στόχο τη μάθηση</a:t>
            </a:r>
            <a:endParaRPr lang="en-GB" altLang="el-GR" dirty="0" smtClean="0"/>
          </a:p>
          <a:p>
            <a:pPr lvl="1"/>
            <a:r>
              <a:rPr lang="el-GR" altLang="el-GR" dirty="0" smtClean="0"/>
              <a:t>Η συνεργασία μπορεί να είναι σύγχρονη ή ασύγχρονη</a:t>
            </a:r>
          </a:p>
          <a:p>
            <a:pPr lvl="1"/>
            <a:r>
              <a:rPr lang="el-GR" altLang="el-GR" dirty="0" smtClean="0"/>
              <a:t>Κλασσικό παράδειγμα το </a:t>
            </a:r>
            <a:r>
              <a:rPr lang="en-GB" altLang="el-GR" b="1" dirty="0" smtClean="0"/>
              <a:t>Moodle</a:t>
            </a:r>
            <a:endParaRPr lang="el-GR" altLang="el-GR" b="1" dirty="0" smtClean="0"/>
          </a:p>
          <a:p>
            <a:pPr lvl="1">
              <a:buFont typeface="Verdana" pitchFamily="34" charset="0"/>
              <a:buNone/>
            </a:pPr>
            <a:endParaRPr lang="el-GR" altLang="el-GR" dirty="0" smtClean="0"/>
          </a:p>
          <a:p>
            <a:pPr lvl="1"/>
            <a:endParaRPr lang="en-GB" altLang="el-GR" dirty="0" smtClean="0"/>
          </a:p>
        </p:txBody>
      </p:sp>
      <p:sp>
        <p:nvSpPr>
          <p:cNvPr id="563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F77B38-93D1-4F9C-8FBA-76EDDBF9AB9A}" type="slidenum">
              <a:rPr lang="en-US" altLang="el-GR">
                <a:solidFill>
                  <a:srgbClr val="B5A788"/>
                </a:solidFill>
                <a:latin typeface="Gill Sans MT" pitchFamily="34" charset="0"/>
              </a:rPr>
              <a:pPr/>
              <a:t>45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309776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Κατηγορίες Εκπαιδευτικού Λογισμικού για την πρώτη σχολική και προσχολική ηλικία: Λογισμικά Κλειστού &amp; Ανοικτού </a:t>
            </a:r>
            <a:r>
              <a:rPr lang="el-GR" sz="2800" dirty="0" smtClean="0"/>
              <a:t>Τύπου».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24850" cy="1143000"/>
          </a:xfrm>
        </p:spPr>
        <p:txBody>
          <a:bodyPr/>
          <a:lstStyle/>
          <a:p>
            <a:pPr>
              <a:defRPr/>
            </a:pPr>
            <a:r>
              <a:rPr lang="el-GR" dirty="0" smtClean="0"/>
              <a:t>Έννοιες - Κλειδιά</a:t>
            </a:r>
            <a:endParaRPr lang="en-GB" dirty="0"/>
          </a:p>
        </p:txBody>
      </p:sp>
      <p:sp>
        <p:nvSpPr>
          <p:cNvPr id="15363" name="Content Placeholder 3"/>
          <p:cNvSpPr>
            <a:spLocks noGrp="1"/>
          </p:cNvSpPr>
          <p:nvPr>
            <p:ph sz="half" idx="2"/>
          </p:nvPr>
        </p:nvSpPr>
        <p:spPr>
          <a:xfrm>
            <a:off x="1214438" y="1357313"/>
            <a:ext cx="7577137" cy="4830762"/>
          </a:xfrm>
        </p:spPr>
        <p:txBody>
          <a:bodyPr/>
          <a:lstStyle/>
          <a:p>
            <a:r>
              <a:rPr lang="el-GR" altLang="el-GR" dirty="0" smtClean="0"/>
              <a:t>Εκπαιδευτικό λογισμικό</a:t>
            </a:r>
          </a:p>
          <a:p>
            <a:r>
              <a:rPr lang="el-GR" altLang="el-GR" dirty="0" smtClean="0"/>
              <a:t>Κατηγορίες εκπαιδευτικού λογισμικού</a:t>
            </a:r>
            <a:endParaRPr lang="en-GB" altLang="el-GR" dirty="0" smtClean="0"/>
          </a:p>
          <a:p>
            <a:r>
              <a:rPr lang="el-GR" altLang="el-GR" dirty="0" smtClean="0"/>
              <a:t>Λογισμικό κλειστού τύπου </a:t>
            </a:r>
          </a:p>
          <a:p>
            <a:r>
              <a:rPr lang="el-GR" altLang="el-GR" dirty="0" smtClean="0"/>
              <a:t>Λογισμικό ανοικτού τύπου </a:t>
            </a:r>
          </a:p>
          <a:p>
            <a:r>
              <a:rPr lang="el-GR" altLang="el-GR" dirty="0" smtClean="0"/>
              <a:t>Αναπτυξιακά κατάλληλο εκπαιδευτικό λογισμικό </a:t>
            </a:r>
          </a:p>
          <a:p>
            <a:r>
              <a:rPr lang="el-GR" altLang="el-GR" dirty="0" smtClean="0"/>
              <a:t>ΑΠΣ</a:t>
            </a:r>
          </a:p>
          <a:p>
            <a:r>
              <a:rPr lang="el-GR" altLang="el-GR" dirty="0" smtClean="0"/>
              <a:t>ΔΕΠΠΣ</a:t>
            </a:r>
          </a:p>
          <a:p>
            <a:r>
              <a:rPr lang="el-GR" altLang="el-GR" b="1" dirty="0" smtClean="0">
                <a:solidFill>
                  <a:schemeClr val="bg1">
                    <a:lumMod val="50000"/>
                  </a:schemeClr>
                </a:solidFill>
              </a:rPr>
              <a:t>Θεωρίες μάθησης</a:t>
            </a:r>
          </a:p>
          <a:p>
            <a:pPr>
              <a:buFont typeface="Wingdings 2" pitchFamily="18" charset="2"/>
              <a:buNone/>
            </a:pPr>
            <a:endParaRPr lang="en-GB" altLang="el-GR" dirty="0" smtClean="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02C2F8-D8AE-4903-9EB4-739B666F62FF}" type="slidenum">
              <a:rPr lang="en-US" altLang="el-GR">
                <a:solidFill>
                  <a:srgbClr val="B5A788"/>
                </a:solidFill>
                <a:latin typeface="Gill Sans MT" pitchFamily="34" charset="0"/>
              </a:rPr>
              <a:pPr/>
              <a:t>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92456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2</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53376"/>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lnSpc>
                <a:spcPct val="80000"/>
              </a:lnSpc>
              <a:spcBef>
                <a:spcPts val="1200"/>
              </a:spcBef>
              <a:defRPr/>
            </a:pPr>
            <a:r>
              <a:rPr lang="el-GR" dirty="0" smtClean="0"/>
              <a:t>Η έννοια του εκπαιδευτικού λογισμικού</a:t>
            </a:r>
            <a:endParaRPr lang="el-GR" sz="4000" dirty="0"/>
          </a:p>
        </p:txBody>
      </p:sp>
      <p:sp>
        <p:nvSpPr>
          <p:cNvPr id="32772" name="Rectangle 3"/>
          <p:cNvSpPr>
            <a:spLocks noGrp="1" noChangeArrowheads="1"/>
          </p:cNvSpPr>
          <p:nvPr>
            <p:ph type="body" idx="1"/>
          </p:nvPr>
        </p:nvSpPr>
        <p:spPr>
          <a:xfrm>
            <a:off x="857250" y="1714500"/>
            <a:ext cx="8097838" cy="4418013"/>
          </a:xfrm>
        </p:spPr>
        <p:txBody>
          <a:bodyPr/>
          <a:lstStyle/>
          <a:p>
            <a:pPr eaLnBrk="1" hangingPunct="1">
              <a:lnSpc>
                <a:spcPct val="80000"/>
              </a:lnSpc>
              <a:spcBef>
                <a:spcPts val="1200"/>
              </a:spcBef>
            </a:pPr>
            <a:r>
              <a:rPr lang="el-GR" altLang="el-GR" sz="2800" dirty="0" smtClean="0"/>
              <a:t>Εκπαιδευτικό Λογισμικό (και ειδικότερα λογισμικό για τις μικρές ηλικίες)</a:t>
            </a:r>
          </a:p>
          <a:p>
            <a:pPr eaLnBrk="1" hangingPunct="1"/>
            <a:r>
              <a:rPr lang="el-GR" altLang="el-GR" sz="2400" dirty="0" smtClean="0"/>
              <a:t>Εφαρμογές λογισμικού (και υλικού) για την υπολογιστική υποστήριξη της διδασκαλίας και της μάθησης στην προσχολική και την πρώτη σχολική ηλικία</a:t>
            </a:r>
          </a:p>
          <a:p>
            <a:pPr lvl="1" eaLnBrk="1" hangingPunct="1"/>
            <a:r>
              <a:rPr lang="el-GR" altLang="el-GR" sz="2400" dirty="0" smtClean="0"/>
              <a:t>ειδικό λογισμικό με σαφή μαθησιακό και διδακτικό σκοπό, σε μορφή </a:t>
            </a:r>
            <a:r>
              <a:rPr lang="en-US" altLang="el-GR" sz="2400" dirty="0" smtClean="0"/>
              <a:t>CD</a:t>
            </a:r>
            <a:r>
              <a:rPr lang="el-GR" altLang="el-GR" sz="2400" dirty="0" smtClean="0"/>
              <a:t> ή </a:t>
            </a:r>
            <a:r>
              <a:rPr lang="fr-FR" altLang="el-GR" sz="2400" dirty="0" smtClean="0"/>
              <a:t>DVD</a:t>
            </a:r>
            <a:r>
              <a:rPr lang="el-GR" altLang="el-GR" sz="2400" dirty="0" smtClean="0"/>
              <a:t>, δικτυακού τόπου, εφαρμογών </a:t>
            </a:r>
            <a:r>
              <a:rPr lang="el-GR" altLang="el-GR" sz="2400" u="sng" dirty="0" smtClean="0"/>
              <a:t>ρομποτικής</a:t>
            </a:r>
            <a:r>
              <a:rPr lang="el-GR" altLang="el-GR" sz="2400" dirty="0" smtClean="0"/>
              <a:t>, κλπ.</a:t>
            </a:r>
          </a:p>
          <a:p>
            <a:pPr lvl="1" eaLnBrk="1" hangingPunct="1"/>
            <a:r>
              <a:rPr lang="el-GR" altLang="el-GR" sz="2400" dirty="0" smtClean="0"/>
              <a:t>λογισμικό γενικής χρήσης, π.χ. κειμενογράφος, ζωγραφική, ηλεκτρονικό παιγνίδι κλπ., που χρησιμοποιείται ως </a:t>
            </a:r>
            <a:r>
              <a:rPr lang="el-GR" altLang="el-GR" sz="2400" u="sng" dirty="0" smtClean="0"/>
              <a:t>γνωστικό εργαλείο</a:t>
            </a:r>
            <a:r>
              <a:rPr lang="el-GR" altLang="el-GR" sz="2400" dirty="0" smtClean="0"/>
              <a:t> (</a:t>
            </a:r>
            <a:r>
              <a:rPr lang="en-US" altLang="el-GR" sz="2400" dirty="0" smtClean="0"/>
              <a:t>cognitive tool</a:t>
            </a:r>
            <a:r>
              <a:rPr lang="el-GR" altLang="el-GR" sz="2400" dirty="0" smtClean="0"/>
              <a:t>)</a:t>
            </a:r>
            <a:r>
              <a:rPr lang="en-US" altLang="el-GR" sz="2400" dirty="0" smtClean="0"/>
              <a:t> </a:t>
            </a:r>
            <a:endParaRPr lang="el-GR" altLang="el-GR" sz="2400" dirty="0" smtClean="0"/>
          </a:p>
          <a:p>
            <a:pPr lvl="1" eaLnBrk="1" hangingPunct="1">
              <a:lnSpc>
                <a:spcPct val="80000"/>
              </a:lnSpc>
              <a:spcBef>
                <a:spcPts val="1200"/>
              </a:spcBef>
            </a:pPr>
            <a:endParaRPr lang="el-GR" altLang="el-GR" sz="2000" dirty="0" smtClean="0"/>
          </a:p>
        </p:txBody>
      </p:sp>
      <p:sp>
        <p:nvSpPr>
          <p:cNvPr id="16389" name="Slide Number Placeholder 6"/>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C00E51-A15F-4C99-8634-5BEC01FC0DEC}" type="slidenum">
              <a:rPr lang="en-US" altLang="el-GR">
                <a:solidFill>
                  <a:srgbClr val="B5A788"/>
                </a:solidFill>
                <a:latin typeface="Gill Sans MT" pitchFamily="34" charset="0"/>
              </a:rPr>
              <a:pPr/>
              <a:t>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09063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2">
                                            <p:txEl>
                                              <p:pRg st="1" end="1"/>
                                            </p:txEl>
                                          </p:spTgt>
                                        </p:tgtEl>
                                        <p:attrNameLst>
                                          <p:attrName>style.visibility</p:attrName>
                                        </p:attrNameLst>
                                      </p:cBhvr>
                                      <p:to>
                                        <p:strVal val="visible"/>
                                      </p:to>
                                    </p:set>
                                    <p:animEffect transition="in" filter="box(in)">
                                      <p:cBhvr>
                                        <p:cTn id="7" dur="500"/>
                                        <p:tgtEl>
                                          <p:spTgt spid="3277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2">
                                            <p:txEl>
                                              <p:pRg st="2" end="2"/>
                                            </p:txEl>
                                          </p:spTgt>
                                        </p:tgtEl>
                                        <p:attrNameLst>
                                          <p:attrName>style.visibility</p:attrName>
                                        </p:attrNameLst>
                                      </p:cBhvr>
                                      <p:to>
                                        <p:strVal val="visible"/>
                                      </p:to>
                                    </p:set>
                                    <p:animEffect transition="in" filter="box(in)">
                                      <p:cBhvr>
                                        <p:cTn id="10" dur="500"/>
                                        <p:tgtEl>
                                          <p:spTgt spid="32772">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2772">
                                            <p:txEl>
                                              <p:pRg st="3" end="3"/>
                                            </p:txEl>
                                          </p:spTgt>
                                        </p:tgtEl>
                                        <p:attrNameLst>
                                          <p:attrName>style.visibility</p:attrName>
                                        </p:attrNameLst>
                                      </p:cBhvr>
                                      <p:to>
                                        <p:strVal val="visible"/>
                                      </p:to>
                                    </p:set>
                                    <p:animEffect transition="in" filter="box(in)">
                                      <p:cBhvr>
                                        <p:cTn id="13" dur="500"/>
                                        <p:tgtEl>
                                          <p:spTgt spid="3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304800"/>
            <a:ext cx="8763000" cy="1873250"/>
          </a:xfrm>
        </p:spPr>
        <p:txBody>
          <a:bodyPr>
            <a:noAutofit/>
          </a:bodyPr>
          <a:lstStyle/>
          <a:p>
            <a:pPr eaLnBrk="1" hangingPunct="1">
              <a:defRPr/>
            </a:pPr>
            <a:r>
              <a:rPr lang="el-GR" sz="4000" dirty="0" smtClean="0"/>
              <a:t>Τι εννοούμε με τον όρο «Εφαρμογές των ΤΠΕ στην εκπαίδευση»</a:t>
            </a:r>
            <a:r>
              <a:rPr lang="en-US" sz="4000" dirty="0" smtClean="0"/>
              <a:t/>
            </a:r>
            <a:br>
              <a:rPr lang="en-US" sz="4000" dirty="0" smtClean="0"/>
            </a:br>
            <a:endParaRPr lang="en-US" sz="4000" dirty="0" smtClean="0"/>
          </a:p>
        </p:txBody>
      </p:sp>
      <p:sp>
        <p:nvSpPr>
          <p:cNvPr id="17411" name="Text Box 3"/>
          <p:cNvSpPr txBox="1">
            <a:spLocks noChangeArrowheads="1"/>
          </p:cNvSpPr>
          <p:nvPr/>
        </p:nvSpPr>
        <p:spPr bwMode="auto">
          <a:xfrm>
            <a:off x="457200" y="2057400"/>
            <a:ext cx="7715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l-GR" altLang="el-GR" sz="2800" dirty="0"/>
              <a:t>Υπολογιστικά Περιβάλλοντα Διδασκαλίας </a:t>
            </a:r>
            <a:r>
              <a:rPr lang="en-GB" altLang="el-GR" sz="2800" dirty="0"/>
              <a:t>(</a:t>
            </a:r>
            <a:r>
              <a:rPr lang="el-GR" altLang="el-GR" sz="2800" dirty="0"/>
              <a:t>εποπτικό και διδακτικό μέσο</a:t>
            </a:r>
            <a:r>
              <a:rPr lang="en-GB" altLang="el-GR" sz="2800" dirty="0"/>
              <a:t>)</a:t>
            </a:r>
            <a:r>
              <a:rPr lang="el-GR" altLang="el-GR" sz="2800" dirty="0"/>
              <a:t>: </a:t>
            </a:r>
            <a:r>
              <a:rPr lang="el-GR" altLang="el-GR" sz="2800" b="1" dirty="0">
                <a:solidFill>
                  <a:schemeClr val="bg1">
                    <a:lumMod val="50000"/>
                  </a:schemeClr>
                </a:solidFill>
              </a:rPr>
              <a:t>λογισμικά κλειστού τύπου</a:t>
            </a:r>
          </a:p>
          <a:p>
            <a:pPr eaLnBrk="1" hangingPunct="1">
              <a:buFont typeface="Arial" charset="0"/>
              <a:buChar char="•"/>
            </a:pPr>
            <a:r>
              <a:rPr lang="el-GR" altLang="el-GR" sz="2800" dirty="0"/>
              <a:t>Υπολογιστικά Περιβάλλοντα για την υποστήριξη της Ανθρώπινης Μάθησης (γνωστικό εργαλείο</a:t>
            </a:r>
            <a:r>
              <a:rPr lang="en-US" altLang="el-GR" sz="2800" dirty="0"/>
              <a:t> </a:t>
            </a:r>
            <a:r>
              <a:rPr lang="el-GR" altLang="el-GR" sz="2800" dirty="0"/>
              <a:t>&amp; εργαλείο επικοινωνίας και συνεργασίας): </a:t>
            </a:r>
            <a:r>
              <a:rPr lang="el-GR" altLang="el-GR" sz="2800" b="1" dirty="0">
                <a:solidFill>
                  <a:schemeClr val="bg1">
                    <a:lumMod val="50000"/>
                  </a:schemeClr>
                </a:solidFill>
              </a:rPr>
              <a:t>λογισμικά ανοικτού τύπου</a:t>
            </a:r>
            <a:endParaRPr lang="en-GB" altLang="el-GR" sz="2800" b="1" dirty="0">
              <a:solidFill>
                <a:schemeClr val="bg1">
                  <a:lumMod val="50000"/>
                </a:schemeClr>
              </a:solidFill>
            </a:endParaRPr>
          </a:p>
          <a:p>
            <a:pPr eaLnBrk="1" hangingPunct="1"/>
            <a:endParaRPr lang="en-GB" altLang="el-GR" sz="2800" dirty="0"/>
          </a:p>
        </p:txBody>
      </p:sp>
    </p:spTree>
    <p:extLst>
      <p:ext uri="{BB962C8B-B14F-4D97-AF65-F5344CB8AC3E}">
        <p14:creationId xmlns:p14="http://schemas.microsoft.com/office/powerpoint/2010/main" val="114584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477250" cy="1143000"/>
          </a:xfrm>
        </p:spPr>
        <p:txBody>
          <a:bodyPr>
            <a:noAutofit/>
          </a:bodyPr>
          <a:lstStyle/>
          <a:p>
            <a:pPr>
              <a:defRPr/>
            </a:pPr>
            <a:r>
              <a:rPr lang="el-GR" sz="4400" dirty="0" smtClean="0"/>
              <a:t>Κατηγορίες εκπαιδευτικών λογισμικών </a:t>
            </a:r>
            <a:endParaRPr lang="en-GB" sz="4400" dirty="0"/>
          </a:p>
        </p:txBody>
      </p:sp>
      <p:sp>
        <p:nvSpPr>
          <p:cNvPr id="18435" name="Content Placeholder 2"/>
          <p:cNvSpPr>
            <a:spLocks noGrp="1"/>
          </p:cNvSpPr>
          <p:nvPr>
            <p:ph idx="1"/>
          </p:nvPr>
        </p:nvSpPr>
        <p:spPr>
          <a:xfrm>
            <a:off x="457200" y="1571625"/>
            <a:ext cx="8548688" cy="4605338"/>
          </a:xfrm>
        </p:spPr>
        <p:txBody>
          <a:bodyPr>
            <a:normAutofit/>
          </a:bodyPr>
          <a:lstStyle/>
          <a:p>
            <a:r>
              <a:rPr lang="el-GR" altLang="el-GR" sz="2400" dirty="0" smtClean="0"/>
              <a:t>Λογισμικά κλειστού τύπου (συμπεριφοριστικά)</a:t>
            </a:r>
          </a:p>
          <a:p>
            <a:pPr lvl="1"/>
            <a:r>
              <a:rPr lang="el-GR" altLang="el-GR" sz="2000" dirty="0" smtClean="0"/>
              <a:t>Αφορούν συνήθως προκαθορισμένα γνωστικά αντικείμενα (μαθηματικά, γλώσσα, κλπ.), περιέχουν προδιαγεγραμμένο περιεχόμενο και επιτρέπουν συγκεκριμένο αριθμό δραστηριοτήτων </a:t>
            </a:r>
          </a:p>
          <a:p>
            <a:pPr lvl="1"/>
            <a:r>
              <a:rPr lang="el-GR" altLang="el-GR" sz="2000" dirty="0" smtClean="0"/>
              <a:t>Δεν αφήνουν </a:t>
            </a:r>
            <a:r>
              <a:rPr lang="el-GR" altLang="el-GR" sz="2000" u="sng" dirty="0" smtClean="0"/>
              <a:t>ουσιαστική παρέμβαση </a:t>
            </a:r>
            <a:r>
              <a:rPr lang="el-GR" altLang="el-GR" sz="2000" dirty="0" smtClean="0"/>
              <a:t>στον εκπαιδευτικό (π.χ. δεν μπορεί να αλλάξει το περιεχόμενο και τις δραστηριότητες) και στο παιδί </a:t>
            </a:r>
          </a:p>
          <a:p>
            <a:r>
              <a:rPr lang="el-GR" altLang="el-GR" sz="2400" dirty="0" smtClean="0"/>
              <a:t>Λογισμικά ανοικτού τύπου (</a:t>
            </a:r>
            <a:r>
              <a:rPr lang="el-GR" altLang="el-GR" sz="2400" dirty="0" err="1" smtClean="0"/>
              <a:t>εποικοδομιστικά</a:t>
            </a:r>
            <a:r>
              <a:rPr lang="el-GR" altLang="el-GR" sz="2400" dirty="0" smtClean="0"/>
              <a:t>)</a:t>
            </a:r>
          </a:p>
          <a:p>
            <a:pPr lvl="1"/>
            <a:r>
              <a:rPr lang="el-GR" altLang="el-GR" sz="2000" dirty="0" smtClean="0"/>
              <a:t>Έχουν συνήθως μορφή εργαλείου και επιτρέπουν πολλαπλές και όχι εκ των προτέρων καθορισμένες δραστηριότητες </a:t>
            </a:r>
          </a:p>
          <a:p>
            <a:r>
              <a:rPr lang="el-GR" altLang="el-GR" sz="2400" dirty="0" smtClean="0"/>
              <a:t>Λογισμικά ανοικτού τύπου (συνεργατικά)</a:t>
            </a:r>
          </a:p>
          <a:p>
            <a:pPr lvl="1"/>
            <a:r>
              <a:rPr lang="el-GR" altLang="el-GR" sz="2000" dirty="0" smtClean="0"/>
              <a:t>Έχουν τη μορφή εργαλείου για επικοινωνία, κοινωνική αλληλεπίδραση και συνεργασία</a:t>
            </a:r>
            <a:endParaRPr lang="en-GB" altLang="el-GR" sz="2000" dirty="0" smtClean="0"/>
          </a:p>
        </p:txBody>
      </p:sp>
      <p:sp>
        <p:nvSpPr>
          <p:cNvPr id="184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F12CED-57AA-4B4A-82B8-A5F573746BBB}" type="slidenum">
              <a:rPr lang="en-US" altLang="el-GR">
                <a:solidFill>
                  <a:srgbClr val="B5A788"/>
                </a:solidFill>
                <a:latin typeface="Gill Sans MT" pitchFamily="34" charset="0"/>
              </a:rPr>
              <a:pPr/>
              <a:t>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80631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type="title"/>
          </p:nvPr>
        </p:nvSpPr>
        <p:spPr>
          <a:xfrm>
            <a:off x="468313" y="214313"/>
            <a:ext cx="8475662" cy="838200"/>
          </a:xfrm>
        </p:spPr>
        <p:txBody>
          <a:bodyPr/>
          <a:lstStyle/>
          <a:p>
            <a:pPr eaLnBrk="1" hangingPunct="1">
              <a:defRPr/>
            </a:pPr>
            <a:r>
              <a:rPr lang="el-GR" sz="3600" dirty="0" smtClean="0"/>
              <a:t>Γενικές κατηγορίες &amp; Θεωρίες Μάθησης</a:t>
            </a:r>
            <a:endParaRPr lang="en-GB" sz="3600" dirty="0" smtClean="0"/>
          </a:p>
        </p:txBody>
      </p:sp>
      <p:sp>
        <p:nvSpPr>
          <p:cNvPr id="19460" name="Rectangle 8"/>
          <p:cNvSpPr>
            <a:spLocks noGrp="1" noChangeArrowheads="1"/>
          </p:cNvSpPr>
          <p:nvPr>
            <p:ph type="body" idx="1"/>
          </p:nvPr>
        </p:nvSpPr>
        <p:spPr/>
        <p:txBody>
          <a:bodyPr/>
          <a:lstStyle/>
          <a:p>
            <a:pPr marL="82550" indent="0" eaLnBrk="1" hangingPunct="1">
              <a:buFont typeface="Wingdings 2" pitchFamily="18" charset="2"/>
              <a:buNone/>
            </a:pPr>
            <a:r>
              <a:rPr lang="en-US" altLang="el-GR" smtClean="0"/>
              <a:t> </a:t>
            </a:r>
            <a:endParaRPr lang="el-GR" altLang="el-GR" smtClean="0">
              <a:latin typeface="Gill Sans MT" pitchFamily="34" charset="0"/>
            </a:endParaRPr>
          </a:p>
        </p:txBody>
      </p:sp>
      <p:pic>
        <p:nvPicPr>
          <p:cNvPr id="19461"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3838" y="1276350"/>
            <a:ext cx="8964612" cy="4968875"/>
          </a:xfrm>
          <a:noFill/>
        </p:spPr>
      </p:pic>
      <p:sp>
        <p:nvSpPr>
          <p:cNvPr id="19462"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92809D-B515-430B-9783-36DB0201A1B4}" type="slidenum">
              <a:rPr lang="en-US" altLang="el-GR">
                <a:solidFill>
                  <a:srgbClr val="B5A788"/>
                </a:solidFill>
                <a:latin typeface="Gill Sans MT" pitchFamily="34" charset="0"/>
              </a:rPr>
              <a:pPr/>
              <a:t>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647367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286</TotalTime>
  <Words>3136</Words>
  <Application>Microsoft Office PowerPoint</Application>
  <PresentationFormat>Προβολή στην οθόνη (4:3)</PresentationFormat>
  <Paragraphs>368</Paragraphs>
  <Slides>50</Slides>
  <Notes>45</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Έννοιες - Κλειδιά</vt:lpstr>
      <vt:lpstr>Η έννοια του εκπαιδευτικού λογισμικού</vt:lpstr>
      <vt:lpstr>Τι εννοούμε με τον όρο «Εφαρμογές των ΤΠΕ στην εκπαίδευση» </vt:lpstr>
      <vt:lpstr>Κατηγορίες εκπαιδευτικών λογισμικών </vt:lpstr>
      <vt:lpstr>Γενικές κατηγορίες &amp; Θεωρίες Μάθησης</vt:lpstr>
      <vt:lpstr>Αναπτυξιακά κατάλληλο λογισμικό (1)</vt:lpstr>
      <vt:lpstr>Αναπτυξιακά κατάλληλο λογισμικό (2) </vt:lpstr>
      <vt:lpstr>Αναπτυξιακά κατάλληλο λογισμικό (3) </vt:lpstr>
      <vt:lpstr>Σύγχρονη εκδοχή του συμπεριφορισμού</vt:lpstr>
      <vt:lpstr>Διδακτικός σχεδιασμός</vt:lpstr>
      <vt:lpstr>Στάδια διδακτικού σχεδιασμού</vt:lpstr>
      <vt:lpstr>Κατηγορίες συμπεριφοριστικών λογισμικών &amp; κύριοι εκπρόσωποι </vt:lpstr>
      <vt:lpstr>Πως λειτουργεί ένα λογισμικό κλειστού τύπου;</vt:lpstr>
      <vt:lpstr>Κλασική ή μετωπική διδασκαλία</vt:lpstr>
      <vt:lpstr>Εφαρμογή συμπεριφορισμού: Λογισμικά «κλειστού» τύπου (1)</vt:lpstr>
      <vt:lpstr>Εφαρμογή συμπεριφορισμού: Λογισμικά «κλειστού» τύπου (2)</vt:lpstr>
      <vt:lpstr>Βασικές κατηγορίες λογισμικών «κλειστού» τύπου</vt:lpstr>
      <vt:lpstr>Παράδειγμα λογισμικού καθοδήγησης ή διδασκαλίας</vt:lpstr>
      <vt:lpstr>Παράδειγμα λογισμικού άσκησης &amp; πρακτικής</vt:lpstr>
      <vt:lpstr>Η συμβολή του συμπεριφορισμού στο σχεδιασμό εφαρμογών ΤΠΕ (1)</vt:lpstr>
      <vt:lpstr>Η συμβολή του συμπεριφορισμού στο σχεδιασμό εφαρμογών ΤΠΕ (2)</vt:lpstr>
      <vt:lpstr>Μορφές και τρόποι χρήσης συμπεριφοριστικών λογισμικών</vt:lpstr>
      <vt:lpstr>Γενικές προδιαγραφές συμπεριφοριστικών λογισμικών</vt:lpstr>
      <vt:lpstr>Παροχή κινήτρων στο μαθητή (1)</vt:lpstr>
      <vt:lpstr>Παροχή κινήτρων στο μαθητή (2)</vt:lpstr>
      <vt:lpstr>Παρουσίαση &amp; οργάνωση πληροφοριών ή περιεχομένου της εξάσκησης (1)</vt:lpstr>
      <vt:lpstr>Παρουσίαση &amp; οργάνωση πληροφοριών ή περιεχομένου της εξάσκησης (2)</vt:lpstr>
      <vt:lpstr>Ερωτήσεις που θέτει &amp; απαντήσεις που επιδέχεται το σύστημα</vt:lpstr>
      <vt:lpstr>Παροχή ανατροφοδότησης και πρόσθετες πληροφορίες (1)</vt:lpstr>
      <vt:lpstr>Παροχή ανατροφοδότησης και πρόσθετες πληροφορίες (2)</vt:lpstr>
      <vt:lpstr>Τέλος ενότητας – κλείσιμο (ανάπτυξη μνήμης – μεταφορά μάθησης)</vt:lpstr>
      <vt:lpstr>Γενικές κατηγορίες εκπαιδευτικού λογισμικού &amp; Θεωρίες Μάθησης </vt:lpstr>
      <vt:lpstr>Κατηγορίες λογισμικού κλειστού τύπου (συμπεριφοριστικά)</vt:lpstr>
      <vt:lpstr>Παραδείγματα Λογισμικών κλειστού τύπου (1)</vt:lpstr>
      <vt:lpstr>Παραδείγματα Λογισμικών κλειστού τύπου (2)</vt:lpstr>
      <vt:lpstr>Λογισμικά «ανοικτού» τύπου (1)</vt:lpstr>
      <vt:lpstr>Λογισμικά «ανοικτού» τύπου (2)</vt:lpstr>
      <vt:lpstr>Βασικές κατηγορίες λογισμικών «ανοικτού» τύπου</vt:lpstr>
      <vt:lpstr>Παράδειγμα λογισμικού υπερμέσων (wikipedia)</vt:lpstr>
      <vt:lpstr>Παράδειγμα λογισμικού προσομοίωσης (κυκλώματα)</vt:lpstr>
      <vt:lpstr>Λογισμικά συνεργατικής μάθησης</vt:lpstr>
      <vt:lpstr>Σημειωματα</vt:lpstr>
      <vt:lpstr>Σημείωμα Ιστορικού Εκδόσεων Έργου</vt:lpstr>
      <vt:lpstr>Σημείωμα Αναφοράς </vt:lpstr>
      <vt:lpstr>Σημείωμα Αδειοδότησης</vt:lpstr>
      <vt:lpstr>Τέλος 2ου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68</cp:revision>
  <dcterms:created xsi:type="dcterms:W3CDTF">2014-12-10T08:52:23Z</dcterms:created>
  <dcterms:modified xsi:type="dcterms:W3CDTF">2015-09-23T11:39:07Z</dcterms:modified>
</cp:coreProperties>
</file>