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8" r:id="rId3"/>
    <p:sldId id="25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35" r:id="rId30"/>
    <p:sldId id="336" r:id="rId31"/>
    <p:sldId id="337" r:id="rId32"/>
    <p:sldId id="338" r:id="rId33"/>
    <p:sldId id="281" r:id="rId3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5D847DF-5171-4184-8E44-43D2277647AA}" type="slidenum">
              <a:rPr lang="en-GB" altLang="el-GR"/>
              <a:pPr>
                <a:spcBef>
                  <a:spcPct val="0"/>
                </a:spcBef>
              </a:pPr>
              <a:t>10</a:t>
            </a:fld>
            <a:endParaRPr lang="en-GB"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759F7C4-E35E-4861-B4DD-051D40651985}" type="slidenum">
              <a:rPr lang="en-GB" altLang="el-GR"/>
              <a:pPr>
                <a:spcBef>
                  <a:spcPct val="0"/>
                </a:spcBef>
              </a:pPr>
              <a:t>11</a:t>
            </a:fld>
            <a:endParaRPr lang="en-GB"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603805-E061-4A3C-A97B-D7281B36F170}" type="slidenum">
              <a:rPr lang="en-GB" altLang="el-GR"/>
              <a:pPr>
                <a:spcBef>
                  <a:spcPct val="0"/>
                </a:spcBef>
              </a:pPr>
              <a:t>12</a:t>
            </a:fld>
            <a:endParaRPr lang="en-GB"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0F29DD8-A883-40AB-9E09-CBD044AAD183}" type="slidenum">
              <a:rPr lang="en-GB" altLang="el-GR"/>
              <a:pPr>
                <a:spcBef>
                  <a:spcPct val="0"/>
                </a:spcBef>
              </a:pPr>
              <a:t>13</a:t>
            </a:fld>
            <a:endParaRPr lang="en-GB" altLang="el-G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D0A61F1-B0DF-4FCF-8842-02876F54019C}" type="slidenum">
              <a:rPr lang="en-GB" altLang="el-GR"/>
              <a:pPr>
                <a:spcBef>
                  <a:spcPct val="0"/>
                </a:spcBef>
              </a:pPr>
              <a:t>14</a:t>
            </a:fld>
            <a:endParaRPr lang="en-GB" altLang="el-G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CE0FED5-C226-458B-B4AD-9612AA58A9F1}" type="slidenum">
              <a:rPr lang="en-GB" altLang="el-GR"/>
              <a:pPr>
                <a:spcBef>
                  <a:spcPct val="0"/>
                </a:spcBef>
              </a:pPr>
              <a:t>15</a:t>
            </a:fld>
            <a:endParaRPr lang="en-GB" altLang="el-G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2C7D40D-6F88-448C-8789-59020D911705}" type="slidenum">
              <a:rPr lang="en-GB" altLang="el-GR"/>
              <a:pPr>
                <a:spcBef>
                  <a:spcPct val="0"/>
                </a:spcBef>
              </a:pPr>
              <a:t>16</a:t>
            </a:fld>
            <a:endParaRPr lang="en-GB" altLang="el-G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F478F3-D7C6-43BA-9B42-1E757667291A}" type="slidenum">
              <a:rPr lang="en-GB" altLang="el-GR"/>
              <a:pPr>
                <a:spcBef>
                  <a:spcPct val="0"/>
                </a:spcBef>
              </a:pPr>
              <a:t>17</a:t>
            </a:fld>
            <a:endParaRPr lang="en-GB"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38E0C3-BB21-4331-B4E3-DBB5251F5C86}" type="slidenum">
              <a:rPr lang="en-GB" altLang="el-GR"/>
              <a:pPr>
                <a:spcBef>
                  <a:spcPct val="0"/>
                </a:spcBef>
              </a:pPr>
              <a:t>18</a:t>
            </a:fld>
            <a:endParaRPr lang="en-GB"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DA96524-A0F5-44D8-9F55-44F01C8B85E5}" type="slidenum">
              <a:rPr lang="en-GB" altLang="el-GR"/>
              <a:pPr>
                <a:spcBef>
                  <a:spcPct val="0"/>
                </a:spcBef>
              </a:pPr>
              <a:t>19</a:t>
            </a:fld>
            <a:endParaRPr lang="en-GB"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CBC8D76-ED55-4FDF-A440-9089165D1511}" type="slidenum">
              <a:rPr lang="en-GB" altLang="el-GR"/>
              <a:pPr>
                <a:spcBef>
                  <a:spcPct val="0"/>
                </a:spcBef>
              </a:pPr>
              <a:t>20</a:t>
            </a:fld>
            <a:endParaRPr lang="en-GB"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B929BD2-ED09-44DE-B880-B76AB0817BDA}" type="slidenum">
              <a:rPr lang="en-GB" altLang="el-GR"/>
              <a:pPr>
                <a:spcBef>
                  <a:spcPct val="0"/>
                </a:spcBef>
              </a:pPr>
              <a:t>21</a:t>
            </a:fld>
            <a:endParaRPr lang="en-GB"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6B0F1BD-9FD9-417E-994D-AC0F9CFAEB00}" type="slidenum">
              <a:rPr lang="en-GB" altLang="el-GR"/>
              <a:pPr>
                <a:spcBef>
                  <a:spcPct val="0"/>
                </a:spcBef>
              </a:pPr>
              <a:t>22</a:t>
            </a:fld>
            <a:endParaRPr lang="en-GB" altLang="el-G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559BBD-61DD-4B4D-8EFB-4DFDD7A90D7E}" type="slidenum">
              <a:rPr lang="en-GB" altLang="el-GR"/>
              <a:pPr>
                <a:spcBef>
                  <a:spcPct val="0"/>
                </a:spcBef>
              </a:pPr>
              <a:t>23</a:t>
            </a:fld>
            <a:endParaRPr lang="en-GB" altLang="el-G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C8B9113-582B-4EFD-9FFD-7CCA6B04E929}" type="slidenum">
              <a:rPr lang="en-GB" altLang="el-GR"/>
              <a:pPr>
                <a:spcBef>
                  <a:spcPct val="0"/>
                </a:spcBef>
              </a:pPr>
              <a:t>24</a:t>
            </a:fld>
            <a:endParaRPr lang="en-GB" altLang="el-G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74753B1-1D76-4AB7-A191-9AA924D6AB6A}" type="slidenum">
              <a:rPr lang="en-GB" altLang="el-GR"/>
              <a:pPr>
                <a:spcBef>
                  <a:spcPct val="0"/>
                </a:spcBef>
              </a:pPr>
              <a:t>27</a:t>
            </a:fld>
            <a:endParaRPr lang="en-GB" altLang="el-G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6A1320A-3892-4880-8465-88FA7F029C1D}" type="slidenum">
              <a:rPr lang="en-GB" altLang="el-GR"/>
              <a:pPr>
                <a:spcBef>
                  <a:spcPct val="0"/>
                </a:spcBef>
              </a:pPr>
              <a:t>4</a:t>
            </a:fld>
            <a:endParaRPr lang="en-GB"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678A1CC-301F-44AB-82FF-0FEB246A1BB0}" type="slidenum">
              <a:rPr lang="en-GB" altLang="el-GR"/>
              <a:pPr>
                <a:spcBef>
                  <a:spcPct val="0"/>
                </a:spcBef>
              </a:pPr>
              <a:t>5</a:t>
            </a:fld>
            <a:endParaRPr lang="en-GB"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EF6C7AB-F642-4CB2-94B7-5A79CB3B8AD4}" type="slidenum">
              <a:rPr lang="en-GB" altLang="el-GR"/>
              <a:pPr>
                <a:spcBef>
                  <a:spcPct val="0"/>
                </a:spcBef>
              </a:pPr>
              <a:t>6</a:t>
            </a:fld>
            <a:endParaRPr lang="en-GB" altLang="el-G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179830F-DDF8-4253-BF4E-108CB33B4582}" type="slidenum">
              <a:rPr lang="en-GB" altLang="el-GR"/>
              <a:pPr>
                <a:spcBef>
                  <a:spcPct val="0"/>
                </a:spcBef>
              </a:pPr>
              <a:t>7</a:t>
            </a:fld>
            <a:endParaRPr lang="en-GB" altLang="el-G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4D69573-91F3-48F8-9774-1BB93E06FED9}" type="slidenum">
              <a:rPr lang="en-GB" altLang="el-GR"/>
              <a:pPr>
                <a:spcBef>
                  <a:spcPct val="0"/>
                </a:spcBef>
              </a:pPr>
              <a:t>8</a:t>
            </a:fld>
            <a:endParaRPr lang="en-GB" altLang="el-G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CD754E7-EEF1-42C5-8858-55D2AE03EC44}" type="slidenum">
              <a:rPr lang="en-GB" altLang="el-GR"/>
              <a:pPr>
                <a:spcBef>
                  <a:spcPct val="0"/>
                </a:spcBef>
              </a:pPr>
              <a:t>9</a:t>
            </a:fld>
            <a:endParaRPr lang="en-GB"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pPr>
              <a:defRPr/>
            </a:pPr>
            <a:r>
              <a:rPr lang="el-GR"/>
              <a:t>11/10/2009</a:t>
            </a:r>
            <a:endParaRPr lang="en-GB"/>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pPr>
              <a:defRPr/>
            </a:pPr>
            <a:r>
              <a:rPr lang="el-GR"/>
              <a:t>Παιδαγωγικός Σχεδιασμός με ΤΠΕ</a:t>
            </a:r>
            <a:endParaRPr lang="en-GB"/>
          </a:p>
        </p:txBody>
      </p:sp>
      <p:sp>
        <p:nvSpPr>
          <p:cNvPr id="7" name="Slide Number Placeholder 6"/>
          <p:cNvSpPr>
            <a:spLocks noGrp="1"/>
          </p:cNvSpPr>
          <p:nvPr>
            <p:ph type="sldNum" sz="quarter" idx="12"/>
          </p:nvPr>
        </p:nvSpPr>
        <p:spPr>
          <a:xfrm>
            <a:off x="7042150" y="6243638"/>
            <a:ext cx="1905000" cy="457200"/>
          </a:xfrm>
          <a:prstGeom prst="rect">
            <a:avLst/>
          </a:prstGeom>
        </p:spPr>
        <p:txBody>
          <a:bodyPr/>
          <a:lstStyle>
            <a:lvl1pPr>
              <a:defRPr/>
            </a:lvl1pPr>
          </a:lstStyle>
          <a:p>
            <a:fld id="{D52F7E40-D97A-45FF-8504-3A06DB19B831}" type="slidenum">
              <a:rPr lang="en-GB" altLang="el-GR"/>
              <a:pPr/>
              <a:t>‹#›</a:t>
            </a:fld>
            <a:endParaRPr lang="en-GB" altLang="el-GR"/>
          </a:p>
        </p:txBody>
      </p:sp>
    </p:spTree>
    <p:extLst>
      <p:ext uri="{BB962C8B-B14F-4D97-AF65-F5344CB8AC3E}">
        <p14:creationId xmlns:p14="http://schemas.microsoft.com/office/powerpoint/2010/main" val="6509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ndmappe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sierra.com/" TargetMode="External"/><Relationship Id="rId4" Type="http://schemas.openxmlformats.org/officeDocument/2006/relationships/hyperlink" Target="http://www.inspiratio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smtClean="0"/>
              <a:t>9</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Οι ΤΠΕ στα γνωστικά </a:t>
            </a:r>
            <a:r>
              <a:rPr lang="el-GR" sz="2800" dirty="0" err="1" smtClean="0"/>
              <a:t>αντικειμένα</a:t>
            </a:r>
            <a:r>
              <a:rPr lang="el-GR" sz="2800" dirty="0" smtClean="0"/>
              <a:t> του Νηπιαγωγείου – ΤΠΕ και Μελέτη Περιβάλλοντος</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843111" y="5832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xfrm>
            <a:off x="381000" y="198438"/>
            <a:ext cx="85344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defRPr/>
            </a:pPr>
            <a:r>
              <a:rPr lang="el-GR" sz="3600" b="1" dirty="0" smtClean="0">
                <a:effectLst>
                  <a:outerShdw blurRad="38100" dist="38100" dir="2700000" algn="tl">
                    <a:srgbClr val="000000">
                      <a:alpha val="43137"/>
                    </a:srgbClr>
                  </a:outerShdw>
                </a:effectLst>
                <a:latin typeface="Arial" charset="0"/>
              </a:rPr>
              <a:t>Δ.Ε.Π.Π.Σ. Μελέτη Περιβάλλοντος-Ανθρωπογενές περιβάλλον και ΤΠΕ (2)</a:t>
            </a:r>
          </a:p>
        </p:txBody>
      </p:sp>
      <p:sp>
        <p:nvSpPr>
          <p:cNvPr id="38915" name="Rectangle 3"/>
          <p:cNvSpPr>
            <a:spLocks noGrp="1"/>
          </p:cNvSpPr>
          <p:nvPr>
            <p:ph type="body" idx="4294967295"/>
          </p:nvPr>
        </p:nvSpPr>
        <p:spPr>
          <a:xfrm>
            <a:off x="684213" y="1447800"/>
            <a:ext cx="8107362" cy="4932362"/>
          </a:xfrm>
        </p:spPr>
        <p:txBody>
          <a:bodyPr/>
          <a:lstStyle/>
          <a:p>
            <a:pPr lvl="1" algn="just">
              <a:lnSpc>
                <a:spcPct val="80000"/>
              </a:lnSpc>
              <a:defRPr/>
            </a:pPr>
            <a:r>
              <a:rPr lang="el-GR" sz="1800" dirty="0" smtClean="0">
                <a:latin typeface="Arial" charset="0"/>
              </a:rPr>
              <a:t>να αρχίσουν να αναγνωρίζουν τη σχέση της επιστήμης με την καθημερινή ζωή, να αναγνωρίζουν τη χρησιμότητα απλών μηχανών και επινοήσεων στη ζωή μας</a:t>
            </a:r>
          </a:p>
          <a:p>
            <a:pPr lvl="1" algn="just">
              <a:lnSpc>
                <a:spcPct val="80000"/>
              </a:lnSpc>
              <a:defRPr/>
            </a:pPr>
            <a:r>
              <a:rPr lang="el-GR" sz="1800" dirty="0" smtClean="0">
                <a:latin typeface="Arial" charset="0"/>
              </a:rPr>
              <a:t>να αντιλαμβάνονται τη χρονική ακολουθία γεγονότων</a:t>
            </a:r>
          </a:p>
          <a:p>
            <a:pPr lvl="1" algn="just">
              <a:lnSpc>
                <a:spcPct val="80000"/>
              </a:lnSpc>
              <a:defRPr/>
            </a:pPr>
            <a:r>
              <a:rPr lang="el-GR" sz="1800" dirty="0" smtClean="0">
                <a:latin typeface="Arial" charset="0"/>
              </a:rPr>
              <a:t>να αναπτύσσουν ενδιαφέρον για ιστορικά γεγονότα, προβλήματα και διλήμματα ανθρώπων διαφορετικών εποχών</a:t>
            </a:r>
          </a:p>
          <a:p>
            <a:pPr marL="82550" indent="0" algn="just">
              <a:lnSpc>
                <a:spcPct val="80000"/>
              </a:lnSpc>
              <a:buFont typeface="Wingdings 2" pitchFamily="18" charset="2"/>
              <a:buNone/>
              <a:defRPr/>
            </a:pPr>
            <a:endParaRPr lang="en-US" sz="2200" b="1" dirty="0" smtClean="0">
              <a:latin typeface="Arial" charset="0"/>
            </a:endParaRPr>
          </a:p>
          <a:p>
            <a:pPr algn="just">
              <a:lnSpc>
                <a:spcPct val="80000"/>
              </a:lnSpc>
              <a:defRPr/>
            </a:pPr>
            <a:r>
              <a:rPr lang="el-GR" sz="2200" b="1" dirty="0" smtClean="0">
                <a:latin typeface="Arial" charset="0"/>
              </a:rPr>
              <a:t>Παράδειγμα:</a:t>
            </a:r>
          </a:p>
          <a:p>
            <a:pPr lvl="1" algn="just">
              <a:lnSpc>
                <a:spcPct val="80000"/>
              </a:lnSpc>
              <a:defRPr/>
            </a:pPr>
            <a:r>
              <a:rPr lang="el-GR" sz="1800" dirty="0" smtClean="0">
                <a:solidFill>
                  <a:srgbClr val="0070C0"/>
                </a:solidFill>
                <a:latin typeface="Arial" charset="0"/>
              </a:rPr>
              <a:t>Τα παιδιά οργανωμένα σε ομαδικές δράσεις γύρω από ένα υπολογιστικό περιβάλλον (σταθερός υπολογιστής ή φορητή υπολογιστική συσκευή) εμπλέκονται στην από κοινού ανακάλυψη και αναπτύσσουν δεξιότητες συνεργασίας.</a:t>
            </a:r>
          </a:p>
          <a:p>
            <a:pPr lvl="1" algn="just">
              <a:lnSpc>
                <a:spcPct val="80000"/>
              </a:lnSpc>
              <a:defRPr/>
            </a:pPr>
            <a:r>
              <a:rPr lang="en-US" sz="1800" dirty="0" smtClean="0">
                <a:solidFill>
                  <a:srgbClr val="0070C0"/>
                </a:solidFill>
                <a:latin typeface="Arial" charset="0"/>
              </a:rPr>
              <a:t>T</a:t>
            </a:r>
            <a:r>
              <a:rPr lang="el-GR" sz="1800" dirty="0" smtClean="0">
                <a:solidFill>
                  <a:srgbClr val="0070C0"/>
                </a:solidFill>
                <a:latin typeface="Arial" charset="0"/>
              </a:rPr>
              <a:t>α παιδιά χρησιμοποιώντας το εργαλείο οπτικοποίησης </a:t>
            </a:r>
            <a:r>
              <a:rPr lang="en-US" sz="1800" dirty="0" smtClean="0">
                <a:solidFill>
                  <a:srgbClr val="0070C0"/>
                </a:solidFill>
                <a:latin typeface="Arial" charset="0"/>
              </a:rPr>
              <a:t>Google </a:t>
            </a:r>
            <a:r>
              <a:rPr lang="en-US" sz="1800" dirty="0">
                <a:solidFill>
                  <a:srgbClr val="0070C0"/>
                </a:solidFill>
                <a:latin typeface="Arial" charset="0"/>
              </a:rPr>
              <a:t>E</a:t>
            </a:r>
            <a:r>
              <a:rPr lang="en-US" sz="1800" dirty="0" smtClean="0">
                <a:solidFill>
                  <a:srgbClr val="0070C0"/>
                </a:solidFill>
                <a:latin typeface="Arial" charset="0"/>
              </a:rPr>
              <a:t>arth </a:t>
            </a:r>
            <a:r>
              <a:rPr lang="el-GR" sz="1800" dirty="0" smtClean="0">
                <a:solidFill>
                  <a:srgbClr val="0070C0"/>
                </a:solidFill>
                <a:latin typeface="Arial" charset="0"/>
              </a:rPr>
              <a:t>εξοικειώνονται στην ανάγνωση χαρτών.</a:t>
            </a:r>
          </a:p>
          <a:p>
            <a:pPr lvl="1" algn="just">
              <a:lnSpc>
                <a:spcPct val="80000"/>
              </a:lnSpc>
              <a:defRPr/>
            </a:pPr>
            <a:r>
              <a:rPr lang="el-GR" sz="1800" dirty="0" smtClean="0">
                <a:solidFill>
                  <a:srgbClr val="0070C0"/>
                </a:solidFill>
                <a:latin typeface="Arial" charset="0"/>
              </a:rPr>
              <a:t>Τα παιδιά καταγράφουν ήχους από το ανθρωπογενές περιβάλλον (ήχοι πουλιών, μέσων μεταφοράς κλπ) και τα ψηφιοποιούν.</a:t>
            </a:r>
          </a:p>
          <a:p>
            <a:pPr lvl="1" algn="just">
              <a:lnSpc>
                <a:spcPct val="80000"/>
              </a:lnSpc>
              <a:defRPr/>
            </a:pPr>
            <a:r>
              <a:rPr lang="el-GR" sz="1800" dirty="0" smtClean="0">
                <a:solidFill>
                  <a:srgbClr val="0070C0"/>
                </a:solidFill>
                <a:latin typeface="Arial" charset="0"/>
              </a:rPr>
              <a:t>Τα παιδιά μέσα από τη χρήση υπολογιστικών συστημάτων διαφορετικών μορφών, ακολουθούν συγκεκριμένους κανόνες ασφαλείας για τη χρήση ψηφιακών εργαλείων και μέσων. </a:t>
            </a:r>
          </a:p>
          <a:p>
            <a:pPr algn="just">
              <a:lnSpc>
                <a:spcPct val="80000"/>
              </a:lnSpc>
              <a:defRPr/>
            </a:pPr>
            <a:endParaRPr lang="el-GR" sz="2200" dirty="0" smtClean="0">
              <a:latin typeface="Arial" charset="0"/>
            </a:endParaRPr>
          </a:p>
          <a:p>
            <a:pPr>
              <a:lnSpc>
                <a:spcPct val="80000"/>
              </a:lnSpc>
              <a:defRPr/>
            </a:pPr>
            <a:endParaRPr lang="el-GR" sz="2200" dirty="0" smtClean="0">
              <a:latin typeface="Gill Sans MT" pitchFamily="34" charset="0"/>
            </a:endParaRPr>
          </a:p>
          <a:p>
            <a:pPr>
              <a:lnSpc>
                <a:spcPct val="80000"/>
              </a:lnSpc>
              <a:defRPr/>
            </a:pPr>
            <a:endParaRPr lang="el-GR" sz="2000" dirty="0" smtClean="0">
              <a:latin typeface="Gill Sans MT" pitchFamily="34" charset="0"/>
            </a:endParaRPr>
          </a:p>
        </p:txBody>
      </p:sp>
      <p:sp>
        <p:nvSpPr>
          <p:cNvPr id="297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0D447004-2494-48DC-BA4B-3B4338EE0016}" type="slidenum">
              <a:rPr lang="en-US" altLang="el-GR" sz="1200">
                <a:solidFill>
                  <a:srgbClr val="B5A788"/>
                </a:solidFill>
              </a:rPr>
              <a:pPr>
                <a:spcBef>
                  <a:spcPct val="0"/>
                </a:spcBef>
                <a:buClrTx/>
                <a:buSzTx/>
                <a:buFontTx/>
                <a:buNone/>
              </a:pPr>
              <a:t>10</a:t>
            </a:fld>
            <a:endParaRPr lang="en-US" altLang="el-GR" sz="1200">
              <a:solidFill>
                <a:srgbClr val="B5A788"/>
              </a:solidFill>
            </a:endParaRPr>
          </a:p>
        </p:txBody>
      </p:sp>
    </p:spTree>
    <p:extLst>
      <p:ext uri="{BB962C8B-B14F-4D97-AF65-F5344CB8AC3E}">
        <p14:creationId xmlns:p14="http://schemas.microsoft.com/office/powerpoint/2010/main" val="197709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bwMode="auto">
          <a:xfrm>
            <a:off x="533400" y="44450"/>
            <a:ext cx="82867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defRPr/>
            </a:pPr>
            <a:r>
              <a:rPr lang="el-GR" sz="3600" b="1" dirty="0" smtClean="0">
                <a:effectLst>
                  <a:outerShdw blurRad="38100" dist="38100" dir="2700000" algn="tl">
                    <a:srgbClr val="000000">
                      <a:alpha val="43137"/>
                    </a:srgbClr>
                  </a:outerShdw>
                </a:effectLst>
                <a:latin typeface="Arial" charset="0"/>
              </a:rPr>
              <a:t>Δ.Ε.Π.Π.Σ. Μελέτη Περιβάλλοντος - Φυσικό περιβάλλον και ΤΠΕ (1) </a:t>
            </a:r>
          </a:p>
        </p:txBody>
      </p:sp>
      <p:sp>
        <p:nvSpPr>
          <p:cNvPr id="31747" name="Rectangle 3"/>
          <p:cNvSpPr>
            <a:spLocks noGrp="1"/>
          </p:cNvSpPr>
          <p:nvPr>
            <p:ph type="body" idx="4294967295"/>
          </p:nvPr>
        </p:nvSpPr>
        <p:spPr>
          <a:xfrm>
            <a:off x="684213" y="1454150"/>
            <a:ext cx="8280400" cy="5327650"/>
          </a:xfrm>
        </p:spPr>
        <p:txBody>
          <a:bodyPr/>
          <a:lstStyle/>
          <a:p>
            <a:pPr algn="just">
              <a:lnSpc>
                <a:spcPct val="80000"/>
              </a:lnSpc>
            </a:pPr>
            <a:r>
              <a:rPr lang="el-GR" altLang="el-GR" sz="2400" dirty="0" smtClean="0">
                <a:latin typeface="Arial" charset="0"/>
              </a:rPr>
              <a:t>Με κατάλληλες διδακτικές παρεμβάσεις οι οποίες θα </a:t>
            </a:r>
            <a:r>
              <a:rPr lang="el-GR" altLang="el-GR" sz="2400" dirty="0" err="1" smtClean="0">
                <a:latin typeface="Arial" charset="0"/>
              </a:rPr>
              <a:t>διαμεσολαβούνται</a:t>
            </a:r>
            <a:r>
              <a:rPr lang="el-GR" altLang="el-GR" sz="2400" dirty="0" smtClean="0">
                <a:latin typeface="Arial" charset="0"/>
              </a:rPr>
              <a:t> από υπολογιστικά εργαλεία θα πρέπει να τα παιδιά να ικανοποιούν την ανάγκη τους για δράση και πειραματισμό ώστε:</a:t>
            </a:r>
          </a:p>
          <a:p>
            <a:pPr lvl="1" algn="just">
              <a:lnSpc>
                <a:spcPct val="80000"/>
              </a:lnSpc>
            </a:pPr>
            <a:r>
              <a:rPr lang="el-GR" altLang="el-GR" sz="2000" dirty="0" smtClean="0">
                <a:latin typeface="Arial" charset="0"/>
              </a:rPr>
              <a:t>να διευρύνουν τις γνώσεις τους για τον ανθρώπινο οργανισμό, για τους ζωικούς οργανισμούς, για τους φυτικούς οργανισμούς στο άμεσο περιβάλλον τους</a:t>
            </a:r>
          </a:p>
          <a:p>
            <a:pPr lvl="1" algn="just">
              <a:lnSpc>
                <a:spcPct val="80000"/>
              </a:lnSpc>
            </a:pPr>
            <a:r>
              <a:rPr lang="el-GR" altLang="el-GR" sz="2000" dirty="0" smtClean="0">
                <a:latin typeface="Arial" charset="0"/>
              </a:rPr>
              <a:t>να βιώνουν και να εξερευνούν κάποια χαρακτηριστικά του φυσικού και τεχνικού κόσμου </a:t>
            </a:r>
          </a:p>
          <a:p>
            <a:pPr lvl="1" algn="just">
              <a:lnSpc>
                <a:spcPct val="80000"/>
              </a:lnSpc>
            </a:pPr>
            <a:r>
              <a:rPr lang="el-GR" altLang="el-GR" sz="2000" dirty="0" smtClean="0">
                <a:latin typeface="Arial" charset="0"/>
              </a:rPr>
              <a:t>να αρχίσουν να κατανοούν τη σημασία της παρατήρησης, των «πειραμάτων» και της περιγραφής για τη μελέτη υλικών και φαινομένων, να ανακαλύπτουν βασικά χαρακτηριστικά γύρω από τη δομή και τις ιδιότητες των υλικών</a:t>
            </a:r>
          </a:p>
          <a:p>
            <a:pPr lvl="1" algn="just">
              <a:lnSpc>
                <a:spcPct val="80000"/>
              </a:lnSpc>
            </a:pPr>
            <a:r>
              <a:rPr lang="el-GR" altLang="el-GR" sz="2000" dirty="0" smtClean="0">
                <a:latin typeface="Arial" charset="0"/>
              </a:rPr>
              <a:t>να αναγνωρίζουν τη χρησιμότητα ορισμένων εργαλείων και οργάνων για τη συλλογή πληροφοριών και να εξοικειωθούν με τη χρήση τους</a:t>
            </a:r>
          </a:p>
          <a:p>
            <a:pPr lvl="1">
              <a:lnSpc>
                <a:spcPct val="80000"/>
              </a:lnSpc>
            </a:pPr>
            <a:endParaRPr lang="el-GR" altLang="el-GR" sz="2000" dirty="0" smtClean="0">
              <a:latin typeface="Arial" charset="0"/>
            </a:endParaRPr>
          </a:p>
          <a:p>
            <a:pPr>
              <a:lnSpc>
                <a:spcPct val="80000"/>
              </a:lnSpc>
            </a:pPr>
            <a:endParaRPr lang="el-GR" altLang="el-GR" sz="2400" dirty="0" smtClean="0">
              <a:latin typeface="Arial" charset="0"/>
            </a:endParaRPr>
          </a:p>
        </p:txBody>
      </p:sp>
      <p:sp>
        <p:nvSpPr>
          <p:cNvPr id="317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265F8ADD-DC25-43C2-B30A-2E09ED86CE32}" type="slidenum">
              <a:rPr lang="en-US" altLang="el-GR" sz="1200">
                <a:solidFill>
                  <a:srgbClr val="B5A788"/>
                </a:solidFill>
              </a:rPr>
              <a:pPr>
                <a:spcBef>
                  <a:spcPct val="0"/>
                </a:spcBef>
                <a:buClrTx/>
                <a:buSzTx/>
                <a:buFontTx/>
                <a:buNone/>
              </a:pPr>
              <a:t>11</a:t>
            </a:fld>
            <a:endParaRPr lang="en-US" altLang="el-GR" sz="1200">
              <a:solidFill>
                <a:srgbClr val="B5A788"/>
              </a:solidFill>
            </a:endParaRPr>
          </a:p>
        </p:txBody>
      </p:sp>
    </p:spTree>
    <p:extLst>
      <p:ext uri="{BB962C8B-B14F-4D97-AF65-F5344CB8AC3E}">
        <p14:creationId xmlns:p14="http://schemas.microsoft.com/office/powerpoint/2010/main" val="4234052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533400" y="188913"/>
            <a:ext cx="79375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defRPr/>
            </a:pPr>
            <a:r>
              <a:rPr lang="el-GR" sz="3600" b="1" dirty="0" smtClean="0">
                <a:effectLst>
                  <a:outerShdw blurRad="38100" dist="38100" dir="2700000" algn="tl">
                    <a:srgbClr val="000000">
                      <a:alpha val="43137"/>
                    </a:srgbClr>
                  </a:outerShdw>
                </a:effectLst>
                <a:latin typeface="Arial" charset="0"/>
              </a:rPr>
              <a:t>Δ.Ε.Π.Π.Σ. Μελέτη Περιβάλλοντος - Φυσικό περιβάλλον και ΤΠΕ (2)</a:t>
            </a:r>
          </a:p>
        </p:txBody>
      </p:sp>
      <p:sp>
        <p:nvSpPr>
          <p:cNvPr id="40963" name="Rectangle 3"/>
          <p:cNvSpPr>
            <a:spLocks noGrp="1"/>
          </p:cNvSpPr>
          <p:nvPr>
            <p:ph type="body" idx="4294967295"/>
          </p:nvPr>
        </p:nvSpPr>
        <p:spPr>
          <a:xfrm>
            <a:off x="827088" y="1447800"/>
            <a:ext cx="8107362" cy="5294313"/>
          </a:xfrm>
        </p:spPr>
        <p:txBody>
          <a:bodyPr/>
          <a:lstStyle/>
          <a:p>
            <a:pPr lvl="1" algn="just">
              <a:lnSpc>
                <a:spcPct val="80000"/>
              </a:lnSpc>
              <a:defRPr/>
            </a:pPr>
            <a:r>
              <a:rPr lang="el-GR" sz="1800" dirty="0" smtClean="0">
                <a:latin typeface="Arial" charset="0"/>
              </a:rPr>
              <a:t>να διευρύνουν τις γνώσεις τους για το φυσικό περιβάλλον, να «πειραματιστούν» με απλές μηχανές και εφευρέσεις, να αναγνωρίζουν ορισμένες πηγές ενέργειας, να αντιλαμβάνονται την κίνηση και τις απλές γενικές αρχές που τη διέπουν, να αντιληφθούν ορισμένες χαρακτηριστικές ιδιότητες των μαγνητών</a:t>
            </a:r>
          </a:p>
          <a:p>
            <a:pPr lvl="1" algn="just">
              <a:lnSpc>
                <a:spcPct val="80000"/>
              </a:lnSpc>
              <a:defRPr/>
            </a:pPr>
            <a:r>
              <a:rPr lang="el-GR" sz="1800" dirty="0" smtClean="0">
                <a:latin typeface="Arial" charset="0"/>
              </a:rPr>
              <a:t>να διερευνούν το χώρο και να προσανατολίζονται σε σχέση με σταθερά σημεία αναφοράς, να απεικονίζουν με απλά μέσα το χώρο και να καταγράφουν μετακινήσεις και διαδρομές</a:t>
            </a:r>
          </a:p>
          <a:p>
            <a:pPr lvl="1" algn="just">
              <a:lnSpc>
                <a:spcPct val="80000"/>
              </a:lnSpc>
              <a:defRPr/>
            </a:pPr>
            <a:r>
              <a:rPr lang="el-GR" sz="1800" dirty="0" smtClean="0">
                <a:latin typeface="Arial" charset="0"/>
              </a:rPr>
              <a:t>να περιγράφουν μεταβολές του καιρού και άλλα μετεωρολογικά φαινόμενα</a:t>
            </a:r>
          </a:p>
          <a:p>
            <a:pPr marL="82550" indent="0" algn="just">
              <a:lnSpc>
                <a:spcPct val="80000"/>
              </a:lnSpc>
              <a:buFont typeface="Wingdings 2" pitchFamily="18" charset="2"/>
              <a:buNone/>
              <a:defRPr/>
            </a:pPr>
            <a:endParaRPr lang="el-GR" sz="2200" b="1" dirty="0">
              <a:latin typeface="Arial" charset="0"/>
            </a:endParaRPr>
          </a:p>
          <a:p>
            <a:pPr algn="just">
              <a:lnSpc>
                <a:spcPct val="80000"/>
              </a:lnSpc>
              <a:defRPr/>
            </a:pPr>
            <a:r>
              <a:rPr lang="el-GR" sz="2000" b="1" dirty="0" smtClean="0">
                <a:latin typeface="Arial" charset="0"/>
              </a:rPr>
              <a:t>Παράδειγμα: </a:t>
            </a:r>
          </a:p>
          <a:p>
            <a:pPr lvl="1" algn="just">
              <a:lnSpc>
                <a:spcPct val="80000"/>
              </a:lnSpc>
              <a:defRPr/>
            </a:pPr>
            <a:r>
              <a:rPr lang="el-GR" sz="1800" dirty="0">
                <a:latin typeface="Arial" charset="0"/>
              </a:rPr>
              <a:t>Τ</a:t>
            </a:r>
            <a:r>
              <a:rPr lang="el-GR" sz="1800" dirty="0" smtClean="0">
                <a:latin typeface="Arial" charset="0"/>
              </a:rPr>
              <a:t>α παιδιά χειρίζονται απλές εκπαιδευτικές </a:t>
            </a:r>
            <a:r>
              <a:rPr lang="el-GR" sz="1800" u="sng" dirty="0" smtClean="0">
                <a:latin typeface="Arial" charset="0"/>
              </a:rPr>
              <a:t>προσομοιώσεις</a:t>
            </a:r>
            <a:r>
              <a:rPr lang="el-GR" sz="1800" dirty="0" smtClean="0">
                <a:latin typeface="Arial" charset="0"/>
              </a:rPr>
              <a:t> για τον πειραματισμό με τις  φυσικές ιδιότητες των αντικειμένων και των φυσικών φαινόμενων</a:t>
            </a:r>
          </a:p>
          <a:p>
            <a:pPr lvl="1" algn="just">
              <a:lnSpc>
                <a:spcPct val="80000"/>
              </a:lnSpc>
              <a:defRPr/>
            </a:pPr>
            <a:r>
              <a:rPr lang="el-GR" sz="1800" dirty="0" smtClean="0">
                <a:latin typeface="Arial" charset="0"/>
              </a:rPr>
              <a:t>Τα παιδιά χρησιμοποιούν αναπτυξιακά κατάλληλα λογισμικά για να γνωρίσουν τον ανθρώπινο οργανισμό (Εγκυκλοπαίδεια του σώματος) </a:t>
            </a:r>
          </a:p>
          <a:p>
            <a:pPr lvl="1" algn="just">
              <a:lnSpc>
                <a:spcPct val="80000"/>
              </a:lnSpc>
              <a:defRPr/>
            </a:pPr>
            <a:endParaRPr lang="el-GR" sz="1800" dirty="0" smtClean="0">
              <a:latin typeface="Arial" charset="0"/>
            </a:endParaRPr>
          </a:p>
          <a:p>
            <a:pPr lvl="1" algn="just">
              <a:lnSpc>
                <a:spcPct val="80000"/>
              </a:lnSpc>
              <a:defRPr/>
            </a:pPr>
            <a:endParaRPr lang="el-GR" sz="1800" dirty="0" smtClean="0">
              <a:latin typeface="Arial" charset="0"/>
            </a:endParaRPr>
          </a:p>
          <a:p>
            <a:pPr lvl="1" algn="just">
              <a:lnSpc>
                <a:spcPct val="80000"/>
              </a:lnSpc>
              <a:defRPr/>
            </a:pPr>
            <a:endParaRPr lang="el-GR" sz="1800" dirty="0" smtClean="0">
              <a:latin typeface="Arial" charset="0"/>
            </a:endParaRPr>
          </a:p>
        </p:txBody>
      </p:sp>
      <p:sp>
        <p:nvSpPr>
          <p:cNvPr id="3379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DFA24B66-36B2-4F74-B955-8385E4E6279C}" type="slidenum">
              <a:rPr lang="en-US" altLang="el-GR" sz="1200">
                <a:solidFill>
                  <a:srgbClr val="B5A788"/>
                </a:solidFill>
              </a:rPr>
              <a:pPr>
                <a:spcBef>
                  <a:spcPct val="0"/>
                </a:spcBef>
                <a:buClrTx/>
                <a:buSzTx/>
                <a:buFontTx/>
                <a:buNone/>
              </a:pPr>
              <a:t>12</a:t>
            </a:fld>
            <a:endParaRPr lang="en-US" altLang="el-GR" sz="1200">
              <a:solidFill>
                <a:srgbClr val="B5A788"/>
              </a:solidFill>
            </a:endParaRPr>
          </a:p>
        </p:txBody>
      </p:sp>
    </p:spTree>
    <p:extLst>
      <p:ext uri="{BB962C8B-B14F-4D97-AF65-F5344CB8AC3E}">
        <p14:creationId xmlns:p14="http://schemas.microsoft.com/office/powerpoint/2010/main" val="104859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188913"/>
            <a:ext cx="7861300" cy="1143000"/>
          </a:xfrm>
        </p:spPr>
        <p:txBody>
          <a:bodyPr>
            <a:noAutofit/>
          </a:bodyPr>
          <a:lstStyle/>
          <a:p>
            <a:pPr>
              <a:defRPr/>
            </a:pPr>
            <a:r>
              <a:rPr lang="el-GR" sz="3600" b="1" dirty="0" smtClean="0">
                <a:latin typeface="Arial" pitchFamily="34" charset="0"/>
                <a:cs typeface="Arial" pitchFamily="34" charset="0"/>
              </a:rPr>
              <a:t>Μαθηματικά, Γλώσσα, Μελέτη Περιβάλλοντος &amp; </a:t>
            </a:r>
            <a:r>
              <a:rPr lang="el-GR" sz="3600" b="1" dirty="0">
                <a:latin typeface="Arial" pitchFamily="34" charset="0"/>
                <a:cs typeface="Arial" pitchFamily="34" charset="0"/>
              </a:rPr>
              <a:t>ΤΠΕ</a:t>
            </a:r>
            <a:endParaRPr lang="en-US" sz="3600" b="1" dirty="0">
              <a:latin typeface="Arial" pitchFamily="34" charset="0"/>
              <a:cs typeface="Arial" pitchFamily="34" charset="0"/>
            </a:endParaRPr>
          </a:p>
        </p:txBody>
      </p:sp>
      <p:sp>
        <p:nvSpPr>
          <p:cNvPr id="35844" name="Rectangle 3"/>
          <p:cNvSpPr>
            <a:spLocks noGrp="1" noChangeArrowheads="1"/>
          </p:cNvSpPr>
          <p:nvPr>
            <p:ph type="body" idx="1"/>
          </p:nvPr>
        </p:nvSpPr>
        <p:spPr>
          <a:xfrm>
            <a:off x="714375" y="1617663"/>
            <a:ext cx="8270875" cy="4835525"/>
          </a:xfrm>
        </p:spPr>
        <p:txBody>
          <a:bodyPr/>
          <a:lstStyle/>
          <a:p>
            <a:pPr>
              <a:lnSpc>
                <a:spcPct val="80000"/>
              </a:lnSpc>
            </a:pPr>
            <a:r>
              <a:rPr lang="el-GR" altLang="el-GR" sz="2800" dirty="0" smtClean="0"/>
              <a:t>Η χρήση των ΤΠΕ μπορεί να συμβάλει </a:t>
            </a:r>
          </a:p>
          <a:p>
            <a:pPr lvl="1"/>
            <a:r>
              <a:rPr lang="el-GR" altLang="el-GR" sz="2400" dirty="0" smtClean="0"/>
              <a:t>στην κατανόηση και στην οικοδόμηση νέων εννοιών, </a:t>
            </a:r>
          </a:p>
          <a:p>
            <a:pPr lvl="1"/>
            <a:r>
              <a:rPr lang="el-GR" altLang="el-GR" sz="2400" dirty="0" smtClean="0"/>
              <a:t>στην ενίσχυση της παρατηρητικότητας και της μνήμης, </a:t>
            </a:r>
          </a:p>
          <a:p>
            <a:pPr lvl="1"/>
            <a:r>
              <a:rPr lang="el-GR" altLang="el-GR" sz="2400" dirty="0" smtClean="0"/>
              <a:t>στην κατανόηση της σχέσης ανάμεσα σε αιτία και αποτέλεσμα, </a:t>
            </a:r>
          </a:p>
          <a:p>
            <a:pPr lvl="1"/>
            <a:r>
              <a:rPr lang="el-GR" altLang="el-GR" sz="2400" dirty="0" smtClean="0"/>
              <a:t>στην ανάπτυξη της συμβολικής σκέψης, </a:t>
            </a:r>
          </a:p>
          <a:p>
            <a:pPr lvl="1"/>
            <a:r>
              <a:rPr lang="el-GR" altLang="el-GR" sz="2400" dirty="0" smtClean="0"/>
              <a:t>στη συσχέτιση ανάμεσα στο αφηρημένο και το συγκεκριμένο, </a:t>
            </a:r>
          </a:p>
          <a:p>
            <a:pPr lvl="1"/>
            <a:r>
              <a:rPr lang="el-GR" altLang="el-GR" sz="2400" dirty="0" smtClean="0"/>
              <a:t>στον πειραματισμό και στη διαδικασία επίλυσης προβλημάτων.</a:t>
            </a:r>
          </a:p>
        </p:txBody>
      </p:sp>
      <p:sp>
        <p:nvSpPr>
          <p:cNvPr id="3584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E99403CB-FA65-4A23-8F5F-D0EE9828BF6F}" type="slidenum">
              <a:rPr lang="en-US" altLang="el-GR" sz="1200">
                <a:solidFill>
                  <a:srgbClr val="B5A788"/>
                </a:solidFill>
              </a:rPr>
              <a:pPr>
                <a:spcBef>
                  <a:spcPct val="0"/>
                </a:spcBef>
                <a:buClrTx/>
                <a:buSzTx/>
                <a:buFontTx/>
                <a:buNone/>
              </a:pPr>
              <a:t>13</a:t>
            </a:fld>
            <a:endParaRPr lang="en-US" altLang="el-GR" sz="1200">
              <a:solidFill>
                <a:srgbClr val="B5A788"/>
              </a:solidFill>
            </a:endParaRPr>
          </a:p>
        </p:txBody>
      </p:sp>
    </p:spTree>
    <p:extLst>
      <p:ext uri="{BB962C8B-B14F-4D97-AF65-F5344CB8AC3E}">
        <p14:creationId xmlns:p14="http://schemas.microsoft.com/office/powerpoint/2010/main" val="4055736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435975" cy="1498600"/>
          </a:xfrm>
        </p:spPr>
        <p:txBody>
          <a:bodyPr>
            <a:noAutofit/>
          </a:bodyPr>
          <a:lstStyle/>
          <a:p>
            <a:pPr>
              <a:defRPr/>
            </a:pPr>
            <a:r>
              <a:rPr lang="el-GR" sz="3600" b="1" dirty="0" smtClean="0"/>
              <a:t>Μαθηματικά &amp; </a:t>
            </a:r>
            <a:r>
              <a:rPr lang="en-US" sz="3600" b="1" dirty="0" smtClean="0"/>
              <a:t/>
            </a:r>
            <a:br>
              <a:rPr lang="en-US" sz="3600" b="1" dirty="0" smtClean="0"/>
            </a:br>
            <a:r>
              <a:rPr lang="el-GR" sz="3600" b="1" dirty="0" smtClean="0"/>
              <a:t>Μελέτη Περιβάλλοντος: </a:t>
            </a:r>
            <a:r>
              <a:rPr lang="en-US" sz="3600" b="1" dirty="0" smtClean="0"/>
              <a:t/>
            </a:r>
            <a:br>
              <a:rPr lang="en-US" sz="3600" b="1" dirty="0" smtClean="0"/>
            </a:br>
            <a:r>
              <a:rPr lang="el-GR" sz="3600" b="1" dirty="0"/>
              <a:t>κ</a:t>
            </a:r>
            <a:r>
              <a:rPr lang="el-GR" sz="3600" b="1" dirty="0" smtClean="0"/>
              <a:t>ατηγορίες λογισμικού </a:t>
            </a:r>
            <a:endParaRPr lang="el-GR" sz="3600" b="1" dirty="0"/>
          </a:p>
        </p:txBody>
      </p:sp>
      <p:sp>
        <p:nvSpPr>
          <p:cNvPr id="37892" name="Rectangle 3"/>
          <p:cNvSpPr>
            <a:spLocks noGrp="1" noChangeArrowheads="1"/>
          </p:cNvSpPr>
          <p:nvPr>
            <p:ph type="body" idx="1"/>
          </p:nvPr>
        </p:nvSpPr>
        <p:spPr>
          <a:xfrm>
            <a:off x="785813" y="2193925"/>
            <a:ext cx="8169275" cy="4114800"/>
          </a:xfrm>
        </p:spPr>
        <p:txBody>
          <a:bodyPr/>
          <a:lstStyle/>
          <a:p>
            <a:r>
              <a:rPr lang="el-GR" altLang="el-GR" sz="2400" dirty="0" smtClean="0">
                <a:latin typeface="Arial" charset="0"/>
                <a:cs typeface="Arial" charset="0"/>
              </a:rPr>
              <a:t>Στην περίπτωση αυτή μπορούν να χρησιμοποιηθούν: </a:t>
            </a:r>
          </a:p>
          <a:p>
            <a:pPr lvl="1">
              <a:lnSpc>
                <a:spcPct val="150000"/>
              </a:lnSpc>
            </a:pPr>
            <a:r>
              <a:rPr lang="el-GR" altLang="el-GR" sz="2000" dirty="0" smtClean="0">
                <a:latin typeface="Arial" charset="0"/>
                <a:cs typeface="Arial" charset="0"/>
              </a:rPr>
              <a:t>λογισμικά </a:t>
            </a:r>
            <a:r>
              <a:rPr lang="el-GR" altLang="el-GR" sz="2000" u="sng" dirty="0" smtClean="0">
                <a:latin typeface="Arial" charset="0"/>
                <a:cs typeface="Arial" charset="0"/>
              </a:rPr>
              <a:t>εννοιολογικής χαρτογράφησης </a:t>
            </a:r>
            <a:r>
              <a:rPr lang="el-GR" altLang="el-GR" sz="2000" dirty="0" smtClean="0">
                <a:latin typeface="Arial" charset="0"/>
                <a:cs typeface="Arial" charset="0"/>
              </a:rPr>
              <a:t>(</a:t>
            </a:r>
            <a:r>
              <a:rPr lang="el-GR" altLang="el-GR" sz="2000" dirty="0" err="1" smtClean="0">
                <a:latin typeface="Arial" charset="0"/>
                <a:cs typeface="Arial" charset="0"/>
              </a:rPr>
              <a:t>concept</a:t>
            </a:r>
            <a:r>
              <a:rPr lang="el-GR" altLang="el-GR" sz="2000" dirty="0" smtClean="0">
                <a:latin typeface="Arial" charset="0"/>
                <a:cs typeface="Arial" charset="0"/>
              </a:rPr>
              <a:t> </a:t>
            </a:r>
            <a:r>
              <a:rPr lang="el-GR" altLang="el-GR" sz="2000" dirty="0" err="1" smtClean="0">
                <a:latin typeface="Arial" charset="0"/>
                <a:cs typeface="Arial" charset="0"/>
              </a:rPr>
              <a:t>mapping</a:t>
            </a:r>
            <a:r>
              <a:rPr lang="el-GR" altLang="el-GR" sz="2000" dirty="0" smtClean="0">
                <a:latin typeface="Arial" charset="0"/>
                <a:cs typeface="Arial" charset="0"/>
              </a:rPr>
              <a:t>), </a:t>
            </a:r>
          </a:p>
          <a:p>
            <a:pPr lvl="1">
              <a:lnSpc>
                <a:spcPct val="150000"/>
              </a:lnSpc>
            </a:pPr>
            <a:r>
              <a:rPr lang="el-GR" altLang="el-GR" sz="2000" dirty="0" smtClean="0">
                <a:latin typeface="Arial" charset="0"/>
                <a:cs typeface="Arial" charset="0"/>
              </a:rPr>
              <a:t>λογισμικά επίλυσης προβλημάτων (</a:t>
            </a:r>
            <a:r>
              <a:rPr lang="en-GB" altLang="el-GR" sz="2000" dirty="0" smtClean="0">
                <a:cs typeface="Arial" charset="0"/>
              </a:rPr>
              <a:t>problem</a:t>
            </a:r>
            <a:r>
              <a:rPr lang="el-GR" altLang="el-GR" sz="2000" dirty="0" smtClean="0">
                <a:latin typeface="Arial" charset="0"/>
                <a:cs typeface="Arial" charset="0"/>
              </a:rPr>
              <a:t> </a:t>
            </a:r>
            <a:r>
              <a:rPr lang="el-GR" altLang="el-GR" sz="2000" dirty="0" err="1" smtClean="0">
                <a:latin typeface="Arial" charset="0"/>
                <a:cs typeface="Arial" charset="0"/>
              </a:rPr>
              <a:t>solving</a:t>
            </a:r>
            <a:r>
              <a:rPr lang="el-GR" altLang="el-GR" sz="2000" dirty="0" smtClean="0">
                <a:latin typeface="Arial" charset="0"/>
                <a:cs typeface="Arial" charset="0"/>
              </a:rPr>
              <a:t>), </a:t>
            </a:r>
          </a:p>
          <a:p>
            <a:pPr lvl="1">
              <a:lnSpc>
                <a:spcPct val="150000"/>
              </a:lnSpc>
            </a:pPr>
            <a:r>
              <a:rPr lang="el-GR" altLang="el-GR" sz="2000" dirty="0" smtClean="0">
                <a:latin typeface="Arial" charset="0"/>
                <a:cs typeface="Arial" charset="0"/>
              </a:rPr>
              <a:t>λογισμικά για δραστηριότητες στις φυσικές επιστήμες </a:t>
            </a:r>
            <a:r>
              <a:rPr lang="en-US" altLang="el-GR" sz="2000" dirty="0" smtClean="0">
                <a:cs typeface="Arial" charset="0"/>
              </a:rPr>
              <a:t>(</a:t>
            </a:r>
            <a:r>
              <a:rPr lang="el-GR" altLang="el-GR" sz="2000" dirty="0" smtClean="0">
                <a:latin typeface="Arial" charset="0"/>
                <a:cs typeface="Arial" charset="0"/>
              </a:rPr>
              <a:t>προσομοιώσεις, </a:t>
            </a:r>
            <a:r>
              <a:rPr lang="el-GR" altLang="el-GR" sz="2000" dirty="0" err="1" smtClean="0">
                <a:latin typeface="Arial" charset="0"/>
                <a:cs typeface="Arial" charset="0"/>
              </a:rPr>
              <a:t>οπτικοποιήσειςκλπ</a:t>
            </a:r>
            <a:r>
              <a:rPr lang="el-GR" altLang="el-GR" sz="2000" dirty="0" smtClean="0">
                <a:latin typeface="Arial" charset="0"/>
                <a:cs typeface="Arial" charset="0"/>
              </a:rPr>
              <a:t>.</a:t>
            </a:r>
            <a:r>
              <a:rPr lang="en-US" altLang="el-GR" sz="2000" dirty="0" smtClean="0">
                <a:cs typeface="Arial" charset="0"/>
              </a:rPr>
              <a:t>)</a:t>
            </a:r>
            <a:endParaRPr lang="el-GR" altLang="el-GR" sz="2000" dirty="0" smtClean="0">
              <a:latin typeface="Arial" charset="0"/>
              <a:cs typeface="Arial" charset="0"/>
            </a:endParaRPr>
          </a:p>
          <a:p>
            <a:pPr lvl="1">
              <a:lnSpc>
                <a:spcPct val="150000"/>
              </a:lnSpc>
            </a:pPr>
            <a:r>
              <a:rPr lang="el-GR" altLang="el-GR" sz="2000" dirty="0" smtClean="0">
                <a:latin typeface="Arial" charset="0"/>
                <a:cs typeface="Arial" charset="0"/>
              </a:rPr>
              <a:t>λογισμικά «κλειστού» τύπου για την </a:t>
            </a:r>
            <a:r>
              <a:rPr lang="el-GR" altLang="el-GR" sz="2000" b="1" dirty="0" smtClean="0">
                <a:solidFill>
                  <a:schemeClr val="tx1">
                    <a:lumMod val="65000"/>
                    <a:lumOff val="35000"/>
                  </a:schemeClr>
                </a:solidFill>
                <a:latin typeface="Arial" charset="0"/>
                <a:cs typeface="Arial" charset="0"/>
              </a:rPr>
              <a:t>ανάπτυξη συγκεκριμένων δεξιοτήτων </a:t>
            </a:r>
          </a:p>
        </p:txBody>
      </p:sp>
      <p:sp>
        <p:nvSpPr>
          <p:cNvPr id="3789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2868651B-2C19-4E96-BED4-0FCAFD5B3713}" type="slidenum">
              <a:rPr lang="en-US" altLang="el-GR" sz="1200">
                <a:solidFill>
                  <a:srgbClr val="B5A788"/>
                </a:solidFill>
              </a:rPr>
              <a:pPr>
                <a:spcBef>
                  <a:spcPct val="0"/>
                </a:spcBef>
                <a:buClrTx/>
                <a:buSzTx/>
                <a:buFontTx/>
                <a:buNone/>
              </a:pPr>
              <a:t>14</a:t>
            </a:fld>
            <a:endParaRPr lang="en-US" altLang="el-GR" sz="1200">
              <a:solidFill>
                <a:srgbClr val="B5A788"/>
              </a:solidFill>
            </a:endParaRPr>
          </a:p>
        </p:txBody>
      </p:sp>
    </p:spTree>
    <p:extLst>
      <p:ext uri="{BB962C8B-B14F-4D97-AF65-F5344CB8AC3E}">
        <p14:creationId xmlns:p14="http://schemas.microsoft.com/office/powerpoint/2010/main" val="1626201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1" y="274638"/>
            <a:ext cx="8218488" cy="1354137"/>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r>
              <a:rPr lang="el-GR" sz="2500" b="1" dirty="0" smtClean="0">
                <a:latin typeface="Arial" pitchFamily="34" charset="0"/>
                <a:cs typeface="Arial" pitchFamily="34" charset="0"/>
              </a:rPr>
              <a:t>παραδείγματα λογισμικών </a:t>
            </a:r>
            <a:endParaRPr lang="el-GR" sz="2500" b="1" dirty="0">
              <a:latin typeface="Arial" pitchFamily="34" charset="0"/>
              <a:cs typeface="Arial" pitchFamily="34" charset="0"/>
            </a:endParaRPr>
          </a:p>
        </p:txBody>
      </p:sp>
      <p:sp>
        <p:nvSpPr>
          <p:cNvPr id="39940" name="Rectangle 3"/>
          <p:cNvSpPr>
            <a:spLocks noGrp="1" noChangeArrowheads="1"/>
          </p:cNvSpPr>
          <p:nvPr>
            <p:ph type="body" idx="1"/>
          </p:nvPr>
        </p:nvSpPr>
        <p:spPr>
          <a:xfrm>
            <a:off x="1143000" y="1857375"/>
            <a:ext cx="7643813" cy="4021138"/>
          </a:xfrm>
        </p:spPr>
        <p:txBody>
          <a:bodyPr>
            <a:normAutofit lnSpcReduction="10000"/>
          </a:bodyPr>
          <a:lstStyle/>
          <a:p>
            <a:pPr>
              <a:lnSpc>
                <a:spcPct val="90000"/>
              </a:lnSpc>
            </a:pPr>
            <a:r>
              <a:rPr lang="el-GR" altLang="el-GR" sz="2400" dirty="0" smtClean="0"/>
              <a:t>Ψηφιακές εγκυκλοπαίδειες: αναζήτηση πληροφοριών </a:t>
            </a:r>
          </a:p>
          <a:p>
            <a:pPr>
              <a:lnSpc>
                <a:spcPct val="90000"/>
              </a:lnSpc>
            </a:pPr>
            <a:r>
              <a:rPr lang="el-GR" altLang="el-GR" sz="2400" dirty="0" smtClean="0"/>
              <a:t>Παραδείγματα λογισμικών εννοιολογικής χαρτογράφησης</a:t>
            </a:r>
            <a:endParaRPr lang="en-US" altLang="el-GR" sz="2400" dirty="0" smtClean="0"/>
          </a:p>
          <a:p>
            <a:pPr lvl="1">
              <a:lnSpc>
                <a:spcPct val="90000"/>
              </a:lnSpc>
            </a:pPr>
            <a:r>
              <a:rPr lang="en-US" altLang="el-GR" sz="2000" dirty="0" err="1" smtClean="0"/>
              <a:t>MindMap</a:t>
            </a:r>
            <a:r>
              <a:rPr lang="en-US" altLang="el-GR" sz="2000" dirty="0" smtClean="0"/>
              <a:t> Junior</a:t>
            </a:r>
            <a:r>
              <a:rPr lang="en-GB" altLang="el-GR" sz="2000" dirty="0" smtClean="0"/>
              <a:t> (</a:t>
            </a:r>
            <a:r>
              <a:rPr lang="en-US" altLang="el-GR" sz="2000" dirty="0" smtClean="0">
                <a:hlinkClick r:id="rId3"/>
              </a:rPr>
              <a:t>www</a:t>
            </a:r>
            <a:r>
              <a:rPr lang="en-GB" altLang="el-GR" sz="2000" dirty="0" smtClean="0">
                <a:hlinkClick r:id="rId3"/>
              </a:rPr>
              <a:t>.</a:t>
            </a:r>
            <a:r>
              <a:rPr lang="en-US" altLang="el-GR" sz="2000" dirty="0" err="1" smtClean="0">
                <a:hlinkClick r:id="rId3"/>
              </a:rPr>
              <a:t>mindmapper</a:t>
            </a:r>
            <a:r>
              <a:rPr lang="en-GB" altLang="el-GR" sz="2000" dirty="0" smtClean="0">
                <a:hlinkClick r:id="rId3"/>
              </a:rPr>
              <a:t>.</a:t>
            </a:r>
            <a:r>
              <a:rPr lang="en-US" altLang="el-GR" sz="2000" dirty="0" smtClean="0">
                <a:hlinkClick r:id="rId3"/>
              </a:rPr>
              <a:t>com</a:t>
            </a:r>
            <a:r>
              <a:rPr lang="en-GB" altLang="el-GR" sz="2000" dirty="0" smtClean="0"/>
              <a:t>)</a:t>
            </a:r>
            <a:r>
              <a:rPr lang="en-US" altLang="el-GR" sz="2000" dirty="0" smtClean="0"/>
              <a:t> </a:t>
            </a:r>
          </a:p>
          <a:p>
            <a:pPr lvl="1">
              <a:lnSpc>
                <a:spcPct val="90000"/>
              </a:lnSpc>
            </a:pPr>
            <a:r>
              <a:rPr lang="en-US" altLang="el-GR" sz="2000" dirty="0" err="1" smtClean="0"/>
              <a:t>Kidspiration</a:t>
            </a:r>
            <a:r>
              <a:rPr lang="en-US" altLang="el-GR" sz="2000" dirty="0" smtClean="0"/>
              <a:t> (</a:t>
            </a:r>
            <a:r>
              <a:rPr lang="en-US" altLang="el-GR" sz="2000" dirty="0" smtClean="0">
                <a:hlinkClick r:id="rId4"/>
              </a:rPr>
              <a:t>www.inspiration.com</a:t>
            </a:r>
            <a:r>
              <a:rPr lang="en-US" altLang="el-GR" sz="2000" dirty="0" smtClean="0"/>
              <a:t>) </a:t>
            </a:r>
            <a:endParaRPr lang="el-GR" altLang="el-GR" sz="2000" dirty="0" smtClean="0"/>
          </a:p>
          <a:p>
            <a:pPr>
              <a:lnSpc>
                <a:spcPct val="90000"/>
              </a:lnSpc>
            </a:pPr>
            <a:r>
              <a:rPr lang="el-GR" altLang="el-GR" sz="2400" dirty="0" smtClean="0"/>
              <a:t>Παραδείγματα λογισμικών επίλυσης προβλήματος</a:t>
            </a:r>
            <a:endParaRPr lang="en-US" altLang="el-GR" sz="2400" dirty="0" smtClean="0"/>
          </a:p>
          <a:p>
            <a:pPr>
              <a:lnSpc>
                <a:spcPct val="90000"/>
              </a:lnSpc>
            </a:pPr>
            <a:r>
              <a:rPr lang="en-US" altLang="el-GR" sz="2400" dirty="0" smtClean="0"/>
              <a:t>The Incredible Machine </a:t>
            </a:r>
            <a:r>
              <a:rPr lang="el-GR" altLang="el-GR" sz="2400" dirty="0" smtClean="0"/>
              <a:t>(παιγνίδι για δημιουργία </a:t>
            </a:r>
            <a:r>
              <a:rPr lang="el-GR" altLang="el-GR" sz="2400" dirty="0" err="1" smtClean="0"/>
              <a:t>παζλ</a:t>
            </a:r>
            <a:r>
              <a:rPr lang="el-GR" altLang="el-GR" sz="2400" dirty="0" smtClean="0"/>
              <a:t>) (</a:t>
            </a:r>
            <a:r>
              <a:rPr lang="en-US" altLang="el-GR" sz="2400" dirty="0" smtClean="0">
                <a:hlinkClick r:id="rId5"/>
              </a:rPr>
              <a:t>www</a:t>
            </a:r>
            <a:r>
              <a:rPr lang="el-GR" altLang="el-GR" sz="2400" dirty="0" smtClean="0">
                <a:hlinkClick r:id="rId5"/>
              </a:rPr>
              <a:t>.</a:t>
            </a:r>
            <a:r>
              <a:rPr lang="en-US" altLang="el-GR" sz="2400" dirty="0" smtClean="0">
                <a:hlinkClick r:id="rId5"/>
              </a:rPr>
              <a:t>sierra</a:t>
            </a:r>
            <a:r>
              <a:rPr lang="el-GR" altLang="el-GR" sz="2400" dirty="0" smtClean="0">
                <a:hlinkClick r:id="rId5"/>
              </a:rPr>
              <a:t>.</a:t>
            </a:r>
            <a:r>
              <a:rPr lang="en-US" altLang="el-GR" sz="2400" dirty="0" smtClean="0">
                <a:hlinkClick r:id="rId5"/>
              </a:rPr>
              <a:t>com</a:t>
            </a:r>
            <a:r>
              <a:rPr lang="el-GR" altLang="el-GR" sz="2400" dirty="0" smtClean="0"/>
              <a:t>)</a:t>
            </a:r>
          </a:p>
          <a:p>
            <a:pPr>
              <a:lnSpc>
                <a:spcPct val="90000"/>
              </a:lnSpc>
            </a:pPr>
            <a:r>
              <a:rPr lang="en-US" altLang="el-GR" sz="2400" dirty="0" smtClean="0"/>
              <a:t>The Incredible Toons Machine</a:t>
            </a:r>
            <a:r>
              <a:rPr lang="en-GB" altLang="el-GR" sz="2400" dirty="0" smtClean="0"/>
              <a:t> (</a:t>
            </a:r>
            <a:r>
              <a:rPr lang="en-US" altLang="el-GR" sz="2400" dirty="0" smtClean="0">
                <a:hlinkClick r:id="rId5"/>
              </a:rPr>
              <a:t>www</a:t>
            </a:r>
            <a:r>
              <a:rPr lang="en-GB" altLang="el-GR" sz="2400" dirty="0" smtClean="0">
                <a:hlinkClick r:id="rId5"/>
              </a:rPr>
              <a:t>.</a:t>
            </a:r>
            <a:r>
              <a:rPr lang="en-US" altLang="el-GR" sz="2400" dirty="0" smtClean="0">
                <a:hlinkClick r:id="rId5"/>
              </a:rPr>
              <a:t>sierra</a:t>
            </a:r>
            <a:r>
              <a:rPr lang="en-GB" altLang="el-GR" sz="2400" dirty="0" smtClean="0">
                <a:hlinkClick r:id="rId5"/>
              </a:rPr>
              <a:t>.</a:t>
            </a:r>
            <a:r>
              <a:rPr lang="en-US" altLang="el-GR" sz="2400" dirty="0" smtClean="0">
                <a:hlinkClick r:id="rId5"/>
              </a:rPr>
              <a:t>com</a:t>
            </a:r>
            <a:r>
              <a:rPr lang="en-GB" altLang="el-GR" sz="2400" dirty="0" smtClean="0"/>
              <a:t>)</a:t>
            </a:r>
            <a:r>
              <a:rPr lang="en-GB" altLang="el-GR" dirty="0" smtClean="0"/>
              <a:t> </a:t>
            </a:r>
            <a:endParaRPr lang="el-GR" altLang="el-GR" sz="2400" dirty="0" smtClean="0"/>
          </a:p>
          <a:p>
            <a:pPr>
              <a:lnSpc>
                <a:spcPct val="90000"/>
              </a:lnSpc>
            </a:pPr>
            <a:r>
              <a:rPr lang="el-GR" altLang="el-GR" sz="2400" dirty="0" smtClean="0"/>
              <a:t>Συστήματα Προσομοίωσης (</a:t>
            </a:r>
            <a:r>
              <a:rPr lang="en-GB" altLang="el-GR" sz="2400" dirty="0" smtClean="0"/>
              <a:t>simulation</a:t>
            </a:r>
            <a:r>
              <a:rPr lang="el-GR" altLang="el-GR" sz="2400" dirty="0" smtClean="0"/>
              <a:t>)</a:t>
            </a:r>
            <a:r>
              <a:rPr lang="en-GB" altLang="el-GR" sz="2400" dirty="0" smtClean="0"/>
              <a:t> </a:t>
            </a:r>
            <a:r>
              <a:rPr lang="el-GR" altLang="el-GR" sz="2400" dirty="0" smtClean="0"/>
              <a:t>για τις φυσικές επιστήμες και μελέτη περιβάλλοντος</a:t>
            </a:r>
            <a:endParaRPr lang="el-GR" altLang="el-GR" sz="2400" b="1" i="1" dirty="0" smtClean="0"/>
          </a:p>
        </p:txBody>
      </p:sp>
      <p:sp>
        <p:nvSpPr>
          <p:cNvPr id="3994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360CDF3C-F796-4ECB-809D-BB4B46C1F565}" type="slidenum">
              <a:rPr lang="en-US" altLang="el-GR" sz="1200">
                <a:solidFill>
                  <a:srgbClr val="B5A788"/>
                </a:solidFill>
              </a:rPr>
              <a:pPr>
                <a:spcBef>
                  <a:spcPct val="0"/>
                </a:spcBef>
                <a:buClrTx/>
                <a:buSzTx/>
                <a:buFontTx/>
                <a:buNone/>
              </a:pPr>
              <a:t>15</a:t>
            </a:fld>
            <a:endParaRPr lang="en-US" altLang="el-GR" sz="1200">
              <a:solidFill>
                <a:srgbClr val="B5A788"/>
              </a:solidFill>
            </a:endParaRPr>
          </a:p>
        </p:txBody>
      </p:sp>
    </p:spTree>
    <p:extLst>
      <p:ext uri="{BB962C8B-B14F-4D97-AF65-F5344CB8AC3E}">
        <p14:creationId xmlns:p14="http://schemas.microsoft.com/office/powerpoint/2010/main" val="1610516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682625" y="2338388"/>
            <a:ext cx="4968875" cy="4114800"/>
          </a:xfrm>
        </p:spPr>
        <p:txBody>
          <a:bodyPr/>
          <a:lstStyle/>
          <a:p>
            <a:r>
              <a:rPr lang="el-GR" altLang="el-GR" sz="2800" dirty="0" smtClean="0"/>
              <a:t>Συστήματα ρομποτικής – κατασκευές (</a:t>
            </a:r>
            <a:r>
              <a:rPr lang="en-US" altLang="el-GR" sz="2800" dirty="0" smtClean="0"/>
              <a:t>Lego</a:t>
            </a:r>
            <a:r>
              <a:rPr lang="el-GR" altLang="el-GR" sz="2800" dirty="0" smtClean="0"/>
              <a:t> - </a:t>
            </a:r>
            <a:r>
              <a:rPr lang="en-US" altLang="el-GR" sz="2800" dirty="0" smtClean="0"/>
              <a:t>Logo</a:t>
            </a:r>
            <a:r>
              <a:rPr lang="el-GR" altLang="el-GR" sz="2800" dirty="0" smtClean="0"/>
              <a:t>)</a:t>
            </a:r>
          </a:p>
          <a:p>
            <a:r>
              <a:rPr lang="el-GR" altLang="el-GR" sz="2800" dirty="0" smtClean="0"/>
              <a:t>Συστήματα σύνδεσης και χειρισμού με υπολογιστές</a:t>
            </a:r>
          </a:p>
          <a:p>
            <a:endParaRPr lang="el-GR" altLang="el-GR" sz="2800" dirty="0" smtClean="0"/>
          </a:p>
          <a:p>
            <a:endParaRPr lang="el-GR" altLang="el-GR" sz="2800" dirty="0" smtClean="0"/>
          </a:p>
          <a:p>
            <a:r>
              <a:rPr lang="el-GR" altLang="el-GR" sz="2800" dirty="0" smtClean="0"/>
              <a:t>Τα συστήματα </a:t>
            </a:r>
            <a:r>
              <a:rPr lang="en-US" altLang="el-GR" sz="2800" dirty="0" smtClean="0"/>
              <a:t>L</a:t>
            </a:r>
            <a:r>
              <a:rPr lang="el-GR" altLang="el-GR" sz="2800" dirty="0" err="1" smtClean="0"/>
              <a:t>ego</a:t>
            </a:r>
            <a:r>
              <a:rPr lang="el-GR" altLang="el-GR" sz="2800" dirty="0" smtClean="0"/>
              <a:t> </a:t>
            </a:r>
            <a:r>
              <a:rPr lang="en-US" altLang="el-GR" sz="2800" dirty="0" smtClean="0"/>
              <a:t>Mindstorms</a:t>
            </a:r>
            <a:r>
              <a:rPr lang="en-US" altLang="el-GR" sz="2800" b="1" dirty="0" smtClean="0"/>
              <a:t> </a:t>
            </a:r>
            <a:endParaRPr lang="el-GR" altLang="el-GR" sz="2800" b="1" dirty="0" smtClean="0"/>
          </a:p>
          <a:p>
            <a:endParaRPr lang="el-GR" altLang="el-GR" sz="2800" dirty="0" smtClean="0"/>
          </a:p>
        </p:txBody>
      </p:sp>
      <p:pic>
        <p:nvPicPr>
          <p:cNvPr id="41988" name="Picture 5" descr="Le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49938" y="2347913"/>
            <a:ext cx="2970212" cy="2160587"/>
          </a:xfrm>
          <a:noFill/>
        </p:spPr>
      </p:pic>
      <p:pic>
        <p:nvPicPr>
          <p:cNvPr id="41989" name="Picture 8" descr="mindstorm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868863"/>
            <a:ext cx="121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image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4868863"/>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941888"/>
            <a:ext cx="10763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9"/>
          <p:cNvSpPr>
            <a:spLocks noChangeArrowheads="1"/>
          </p:cNvSpPr>
          <p:nvPr/>
        </p:nvSpPr>
        <p:spPr bwMode="auto">
          <a:xfrm>
            <a:off x="0" y="1655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41993" name="Rectangle 10"/>
          <p:cNvSpPr>
            <a:spLocks noChangeArrowheads="1"/>
          </p:cNvSpPr>
          <p:nvPr/>
        </p:nvSpPr>
        <p:spPr bwMode="auto">
          <a:xfrm>
            <a:off x="4370388" y="2684463"/>
            <a:ext cx="403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el-GR" altLang="el-GR" sz="1100">
                <a:latin typeface="Arial" charset="0"/>
                <a:cs typeface="Times New Roman" pitchFamily="18" charset="0"/>
              </a:rPr>
              <a:t> </a:t>
            </a:r>
            <a:endParaRPr lang="el-GR" altLang="el-GR" sz="1800">
              <a:latin typeface="Arial" charset="0"/>
            </a:endParaRPr>
          </a:p>
        </p:txBody>
      </p:sp>
      <p:sp>
        <p:nvSpPr>
          <p:cNvPr id="41994" name="Rectangle 11"/>
          <p:cNvSpPr>
            <a:spLocks noChangeArrowheads="1"/>
          </p:cNvSpPr>
          <p:nvPr/>
        </p:nvSpPr>
        <p:spPr bwMode="auto">
          <a:xfrm>
            <a:off x="4351338" y="3868738"/>
            <a:ext cx="441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en-US" altLang="el-GR" sz="1100">
                <a:latin typeface="Arial" charset="0"/>
                <a:cs typeface="Times New Roman" pitchFamily="18" charset="0"/>
              </a:rPr>
              <a:t>  </a:t>
            </a:r>
            <a:endParaRPr lang="en-US" altLang="el-GR" sz="1800">
              <a:latin typeface="Arial" charset="0"/>
            </a:endParaRPr>
          </a:p>
        </p:txBody>
      </p:sp>
      <p:sp>
        <p:nvSpPr>
          <p:cNvPr id="4199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7F1B1B9E-9C3B-46FE-A9ED-E21E627036A5}" type="slidenum">
              <a:rPr lang="en-GB" altLang="el-GR" sz="1200">
                <a:solidFill>
                  <a:srgbClr val="B5A788"/>
                </a:solidFill>
              </a:rPr>
              <a:pPr>
                <a:spcBef>
                  <a:spcPct val="0"/>
                </a:spcBef>
                <a:buClrTx/>
                <a:buSzTx/>
                <a:buFontTx/>
                <a:buNone/>
              </a:pPr>
              <a:t>16</a:t>
            </a:fld>
            <a:endParaRPr lang="en-GB" altLang="el-GR" sz="1200">
              <a:solidFill>
                <a:srgbClr val="B5A788"/>
              </a:solidFill>
            </a:endParaRPr>
          </a:p>
        </p:txBody>
      </p:sp>
      <p:sp>
        <p:nvSpPr>
          <p:cNvPr id="15" name="Rectangle 2"/>
          <p:cNvSpPr>
            <a:spLocks noGrp="1" noChangeArrowheads="1"/>
          </p:cNvSpPr>
          <p:nvPr>
            <p:ph type="title"/>
          </p:nvPr>
        </p:nvSpPr>
        <p:spPr>
          <a:xfrm>
            <a:off x="533401" y="44450"/>
            <a:ext cx="8142288" cy="1930400"/>
          </a:xfrm>
        </p:spPr>
        <p:txBody>
          <a:bodyPr>
            <a:noAutofit/>
          </a:bodyPr>
          <a:lstStyle/>
          <a:p>
            <a:pPr>
              <a:defRPr/>
            </a:pPr>
            <a:r>
              <a:rPr lang="el-GR" sz="3600" b="1" dirty="0" smtClean="0">
                <a:latin typeface="Arial" pitchFamily="34" charset="0"/>
                <a:cs typeface="Arial" pitchFamily="34" charset="0"/>
              </a:rPr>
              <a:t>Μαθηματικά &amp; Μελέτη Περιβάλλοντος: </a:t>
            </a:r>
            <a:br>
              <a:rPr lang="el-GR" sz="3600" b="1" dirty="0" smtClean="0">
                <a:latin typeface="Arial" pitchFamily="34" charset="0"/>
                <a:cs typeface="Arial" pitchFamily="34" charset="0"/>
              </a:rPr>
            </a:br>
            <a:r>
              <a:rPr lang="el-GR" sz="2400" b="1" dirty="0" smtClean="0">
                <a:latin typeface="Arial" pitchFamily="34" charset="0"/>
                <a:cs typeface="Arial" pitchFamily="34" charset="0"/>
              </a:rPr>
              <a:t>παραδείγματα λογισμικών – ρομποτικές κατασκευές </a:t>
            </a:r>
            <a:endParaRPr lang="el-GR" sz="2400" b="1" dirty="0">
              <a:latin typeface="Arial" pitchFamily="34" charset="0"/>
              <a:cs typeface="Arial" pitchFamily="34" charset="0"/>
            </a:endParaRPr>
          </a:p>
        </p:txBody>
      </p:sp>
    </p:spTree>
    <p:extLst>
      <p:ext uri="{BB962C8B-B14F-4D97-AF65-F5344CB8AC3E}">
        <p14:creationId xmlns:p14="http://schemas.microsoft.com/office/powerpoint/2010/main" val="13344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Εξωτερικές αναπαραστάσεις</a:t>
            </a:r>
            <a:endParaRPr lang="en-GB" dirty="0"/>
          </a:p>
        </p:txBody>
      </p:sp>
      <p:sp>
        <p:nvSpPr>
          <p:cNvPr id="44035" name="Content Placeholder 2"/>
          <p:cNvSpPr>
            <a:spLocks noGrp="1"/>
          </p:cNvSpPr>
          <p:nvPr>
            <p:ph idx="1"/>
          </p:nvPr>
        </p:nvSpPr>
        <p:spPr>
          <a:xfrm>
            <a:off x="1000125" y="1447800"/>
            <a:ext cx="7934325" cy="4800600"/>
          </a:xfrm>
        </p:spPr>
        <p:txBody>
          <a:bodyPr>
            <a:normAutofit lnSpcReduction="10000"/>
          </a:bodyPr>
          <a:lstStyle/>
          <a:p>
            <a:r>
              <a:rPr lang="el-GR" altLang="el-GR" sz="2400" dirty="0" smtClean="0"/>
              <a:t>Αναπαριστούν, συμβολίζουν ή απεικονίζουν αντικείμενα ή διαδικασίες </a:t>
            </a:r>
          </a:p>
          <a:p>
            <a:r>
              <a:rPr lang="el-GR" altLang="el-GR" sz="2400" dirty="0" smtClean="0"/>
              <a:t>Συμβάλουν στην </a:t>
            </a:r>
            <a:r>
              <a:rPr lang="el-GR" altLang="el-GR" sz="2400" dirty="0" err="1" smtClean="0"/>
              <a:t>οπτικοποίηση</a:t>
            </a:r>
            <a:r>
              <a:rPr lang="el-GR" altLang="el-GR" sz="2400" dirty="0" smtClean="0"/>
              <a:t> της πληροφορίας </a:t>
            </a:r>
          </a:p>
          <a:p>
            <a:r>
              <a:rPr lang="el-GR" altLang="el-GR" sz="2400" dirty="0" smtClean="0"/>
              <a:t>Είναι εικόνες, κινούμενες εικόνες, βίντεο, γραφήματα, σύμβολα, κείμενα και έχουν τις ακόλουθες δύο μορφές:</a:t>
            </a:r>
          </a:p>
          <a:p>
            <a:r>
              <a:rPr lang="el-GR" altLang="el-GR" sz="2400" b="1" dirty="0" smtClean="0"/>
              <a:t>Εικονικές</a:t>
            </a:r>
            <a:r>
              <a:rPr lang="el-GR" altLang="el-GR" sz="2400" dirty="0" smtClean="0"/>
              <a:t> (</a:t>
            </a:r>
            <a:r>
              <a:rPr lang="el-GR" altLang="el-GR" sz="2400" b="1" dirty="0" smtClean="0"/>
              <a:t>συγκεκριμένες): </a:t>
            </a:r>
          </a:p>
          <a:p>
            <a:pPr lvl="1"/>
            <a:r>
              <a:rPr lang="el-GR" altLang="el-GR" sz="2000" dirty="0" smtClean="0"/>
              <a:t>αυτό που αναπαριστά μοιάζει διαισθητικά με αυτό που αναπαρίσταται, όπως για παράδειγμα ένα σκίτσο που αναπαριστά ένα αντικείμενο) </a:t>
            </a:r>
          </a:p>
          <a:p>
            <a:r>
              <a:rPr lang="el-GR" altLang="el-GR" sz="2400" b="1" dirty="0" smtClean="0"/>
              <a:t>Συμβολικές</a:t>
            </a:r>
            <a:r>
              <a:rPr lang="el-GR" altLang="el-GR" sz="2400" dirty="0" smtClean="0"/>
              <a:t> (</a:t>
            </a:r>
            <a:r>
              <a:rPr lang="el-GR" altLang="el-GR" sz="2400" b="1" dirty="0" smtClean="0"/>
              <a:t>αφηρημένες) </a:t>
            </a:r>
          </a:p>
          <a:p>
            <a:pPr lvl="1"/>
            <a:r>
              <a:rPr lang="el-GR" altLang="el-GR" sz="2000" dirty="0" smtClean="0"/>
              <a:t>αυτό που αναπαριστά δεν μοιάζει διαισθητικά με αυτό που αναπαρίσταται, όπως για παράδειγμα η λέξη που συμβολίζει ένα αντικείμενο). </a:t>
            </a:r>
          </a:p>
        </p:txBody>
      </p:sp>
      <p:sp>
        <p:nvSpPr>
          <p:cNvPr id="440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605A50DD-2A97-40D8-A4FC-2D7E2F5233B6}" type="slidenum">
              <a:rPr lang="en-US" altLang="el-GR" sz="1200">
                <a:solidFill>
                  <a:srgbClr val="B5A788"/>
                </a:solidFill>
              </a:rPr>
              <a:pPr>
                <a:spcBef>
                  <a:spcPct val="0"/>
                </a:spcBef>
                <a:buClrTx/>
                <a:buSzTx/>
                <a:buFontTx/>
                <a:buNone/>
              </a:pPr>
              <a:t>17</a:t>
            </a:fld>
            <a:endParaRPr lang="en-US" altLang="el-GR" sz="1200">
              <a:solidFill>
                <a:srgbClr val="B5A788"/>
              </a:solidFill>
            </a:endParaRPr>
          </a:p>
        </p:txBody>
      </p:sp>
    </p:spTree>
    <p:extLst>
      <p:ext uri="{BB962C8B-B14F-4D97-AF65-F5344CB8AC3E}">
        <p14:creationId xmlns:p14="http://schemas.microsoft.com/office/powerpoint/2010/main" val="124960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(1)</a:t>
            </a:r>
            <a:endParaRPr lang="en-GB" dirty="0"/>
          </a:p>
        </p:txBody>
      </p:sp>
      <p:sp>
        <p:nvSpPr>
          <p:cNvPr id="46083" name="Content Placeholder 2"/>
          <p:cNvSpPr>
            <a:spLocks noGrp="1"/>
          </p:cNvSpPr>
          <p:nvPr>
            <p:ph idx="1"/>
          </p:nvPr>
        </p:nvSpPr>
        <p:spPr>
          <a:xfrm>
            <a:off x="785813" y="1500188"/>
            <a:ext cx="7999412" cy="4800600"/>
          </a:xfrm>
        </p:spPr>
        <p:txBody>
          <a:bodyPr/>
          <a:lstStyle/>
          <a:p>
            <a:r>
              <a:rPr lang="el-GR" altLang="el-GR" sz="2400" smtClean="0"/>
              <a:t>Οι εξωτερικές αναπαραστάσεις είναι απαραίτητες για να παρουσιάσουμε και να χειριστούμε την πληροφορία. </a:t>
            </a:r>
            <a:endParaRPr lang="en-GB" altLang="el-GR" sz="2400" smtClean="0"/>
          </a:p>
          <a:p>
            <a:r>
              <a:rPr lang="el-GR" altLang="el-GR" sz="2400" smtClean="0"/>
              <a:t>Είναι εικονικές – συγκεκριμένες και συμβολικές – αφηρημένες  </a:t>
            </a:r>
          </a:p>
          <a:p>
            <a:r>
              <a:rPr lang="el-GR" altLang="el-GR" sz="2400" smtClean="0"/>
              <a:t>Οι εξωτερικές αναπαραστάσεις είναι απαραίτητες για να παρουσιάσουμε και να χειριστούμε την πληροφορία</a:t>
            </a:r>
          </a:p>
          <a:p>
            <a:pPr lvl="1"/>
            <a:r>
              <a:rPr lang="el-GR" altLang="el-GR" sz="2000" smtClean="0"/>
              <a:t>Έχουν πολλαπλές μορφές</a:t>
            </a:r>
          </a:p>
          <a:p>
            <a:pPr lvl="1"/>
            <a:r>
              <a:rPr lang="el-GR" altLang="el-GR" sz="2000" smtClean="0"/>
              <a:t>Οπτικοποιούν την πληροφορία, συνήθως με τη μορφή πολυμέσων </a:t>
            </a:r>
          </a:p>
          <a:p>
            <a:pPr lvl="1"/>
            <a:r>
              <a:rPr lang="el-GR" altLang="el-GR" sz="2000" smtClean="0"/>
              <a:t>Πολυμέσα: Πολυτροπική αναπαράσταση της πληροφορίας</a:t>
            </a:r>
          </a:p>
          <a:p>
            <a:endParaRPr lang="el-GR" altLang="el-GR" sz="2400" smtClean="0"/>
          </a:p>
          <a:p>
            <a:r>
              <a:rPr lang="el-GR" altLang="el-GR" sz="2400" smtClean="0"/>
              <a:t>Τι είδους </a:t>
            </a:r>
            <a:r>
              <a:rPr lang="el-GR" altLang="el-GR" sz="2400" u="sng" smtClean="0"/>
              <a:t>εξωτερικές αναπαραστάσεις </a:t>
            </a:r>
            <a:r>
              <a:rPr lang="el-GR" altLang="el-GR" sz="2400" smtClean="0"/>
              <a:t>χρησιμοποιεί το εκπαιδευτικό λογισμικό;</a:t>
            </a:r>
          </a:p>
        </p:txBody>
      </p:sp>
      <p:sp>
        <p:nvSpPr>
          <p:cNvPr id="460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82AC757B-9B74-412F-81EB-A34107E27CAF}" type="slidenum">
              <a:rPr lang="en-US" altLang="el-GR" sz="1200">
                <a:solidFill>
                  <a:srgbClr val="B5A788"/>
                </a:solidFill>
              </a:rPr>
              <a:pPr>
                <a:spcBef>
                  <a:spcPct val="0"/>
                </a:spcBef>
                <a:buClrTx/>
                <a:buSzTx/>
                <a:buFontTx/>
                <a:buNone/>
              </a:pPr>
              <a:t>18</a:t>
            </a:fld>
            <a:endParaRPr lang="en-US" altLang="el-GR" sz="1200">
              <a:solidFill>
                <a:srgbClr val="B5A788"/>
              </a:solidFill>
            </a:endParaRPr>
          </a:p>
        </p:txBody>
      </p:sp>
    </p:spTree>
    <p:extLst>
      <p:ext uri="{BB962C8B-B14F-4D97-AF65-F5344CB8AC3E}">
        <p14:creationId xmlns:p14="http://schemas.microsoft.com/office/powerpoint/2010/main" val="132750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(2)</a:t>
            </a:r>
            <a:endParaRPr lang="en-GB" dirty="0"/>
          </a:p>
        </p:txBody>
      </p:sp>
      <p:sp>
        <p:nvSpPr>
          <p:cNvPr id="48131" name="Content Placeholder 2"/>
          <p:cNvSpPr>
            <a:spLocks noGrp="1"/>
          </p:cNvSpPr>
          <p:nvPr>
            <p:ph idx="1"/>
          </p:nvPr>
        </p:nvSpPr>
        <p:spPr>
          <a:xfrm>
            <a:off x="857250" y="1500188"/>
            <a:ext cx="7856538" cy="4800600"/>
          </a:xfrm>
        </p:spPr>
        <p:txBody>
          <a:bodyPr/>
          <a:lstStyle/>
          <a:p>
            <a:r>
              <a:rPr lang="el-GR" altLang="el-GR" sz="2400" smtClean="0"/>
              <a:t>Επιτρέπει το λογισμικό τη δυνατότητα πολλαπλών αναπαραστάσεων (κείμενα, εικόνες, ήχοι, βίντεο);</a:t>
            </a:r>
          </a:p>
          <a:p>
            <a:pPr lvl="1"/>
            <a:r>
              <a:rPr lang="el-GR" altLang="el-GR" sz="2000" smtClean="0"/>
              <a:t>Εφαρμογές πολυμέσων, υπερμέσων, προσομοιώσεων </a:t>
            </a:r>
          </a:p>
          <a:p>
            <a:r>
              <a:rPr lang="el-GR" altLang="el-GR" sz="2400" smtClean="0"/>
              <a:t>Συνδέονται μεταξύ τους οι αναπαραστάσεις αυτές;</a:t>
            </a:r>
          </a:p>
          <a:p>
            <a:r>
              <a:rPr lang="el-GR" altLang="el-GR" sz="2400" smtClean="0"/>
              <a:t>Μπορεί ο μαθητής να χειριστεί αυτές τις αναπαραστάσεις ταυτόχρονα; </a:t>
            </a:r>
          </a:p>
          <a:p>
            <a:pPr lvl="1"/>
            <a:r>
              <a:rPr lang="el-GR" altLang="el-GR" sz="2000" smtClean="0"/>
              <a:t>Π.χ. μια μαθηματική εξίσωση και τη γραφική της αναπαράσταση</a:t>
            </a:r>
          </a:p>
        </p:txBody>
      </p:sp>
      <p:sp>
        <p:nvSpPr>
          <p:cNvPr id="481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CCA19454-695D-4098-BBCF-E1B17A5B8EFF}" type="slidenum">
              <a:rPr lang="en-US" altLang="el-GR" sz="1200">
                <a:solidFill>
                  <a:srgbClr val="B5A788"/>
                </a:solidFill>
              </a:rPr>
              <a:pPr>
                <a:spcBef>
                  <a:spcPct val="0"/>
                </a:spcBef>
                <a:buClrTx/>
                <a:buSzTx/>
                <a:buFontTx/>
                <a:buNone/>
              </a:pPr>
              <a:t>19</a:t>
            </a:fld>
            <a:endParaRPr lang="en-US" altLang="el-GR" sz="1200">
              <a:solidFill>
                <a:srgbClr val="B5A788"/>
              </a:solidFill>
            </a:endParaRPr>
          </a:p>
        </p:txBody>
      </p:sp>
    </p:spTree>
    <p:extLst>
      <p:ext uri="{BB962C8B-B14F-4D97-AF65-F5344CB8AC3E}">
        <p14:creationId xmlns:p14="http://schemas.microsoft.com/office/powerpoint/2010/main" val="398361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(3)</a:t>
            </a:r>
            <a:endParaRPr lang="en-GB" dirty="0"/>
          </a:p>
        </p:txBody>
      </p:sp>
      <p:sp>
        <p:nvSpPr>
          <p:cNvPr id="50179" name="Content Placeholder 2"/>
          <p:cNvSpPr>
            <a:spLocks noGrp="1"/>
          </p:cNvSpPr>
          <p:nvPr>
            <p:ph idx="1"/>
          </p:nvPr>
        </p:nvSpPr>
        <p:spPr/>
        <p:txBody>
          <a:bodyPr/>
          <a:lstStyle/>
          <a:p>
            <a:r>
              <a:rPr lang="el-GR" altLang="el-GR" sz="2400" smtClean="0"/>
              <a:t>Οι αναπαραστάσεις που χρησιμοποιεί το εκπαιδευτικό λογισμικό είναι ανάλογες των νοητικών ικανοτήτων των μαθητών; </a:t>
            </a:r>
          </a:p>
          <a:p>
            <a:pPr lvl="1"/>
            <a:r>
              <a:rPr lang="el-GR" altLang="el-GR" sz="2000" smtClean="0"/>
              <a:t>Οι αναπαραστάσεις του λογισμικού πηγαίνουν από το συγκεκριμένο (εικόνες, βίντεο) στο αφηρημένο (σύμβολα, γραφήματα, κείμενο); </a:t>
            </a:r>
          </a:p>
          <a:p>
            <a:r>
              <a:rPr lang="el-GR" altLang="el-GR" sz="2400" smtClean="0"/>
              <a:t>Σχετίζονται οι εξωτερικές αναπαραστάσεις του λογισμικού με τις εσωτερικές αναπαραστάσεις των μαθητών; </a:t>
            </a:r>
          </a:p>
          <a:p>
            <a:pPr lvl="1"/>
            <a:r>
              <a:rPr lang="el-GR" altLang="el-GR" sz="2000" smtClean="0"/>
              <a:t>Νοητικά μοντέλα</a:t>
            </a:r>
          </a:p>
          <a:p>
            <a:pPr lvl="1"/>
            <a:r>
              <a:rPr lang="el-GR" altLang="el-GR" sz="2000" smtClean="0"/>
              <a:t>Γνωστικές αναπαραστάσεις </a:t>
            </a:r>
          </a:p>
          <a:p>
            <a:endParaRPr lang="en-GB" altLang="el-GR" sz="2400" b="1" smtClean="0"/>
          </a:p>
          <a:p>
            <a:endParaRPr lang="en-GB" altLang="el-GR" smtClean="0"/>
          </a:p>
        </p:txBody>
      </p:sp>
      <p:sp>
        <p:nvSpPr>
          <p:cNvPr id="501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524CE584-04ED-4F2B-8138-095A55D474C2}" type="slidenum">
              <a:rPr lang="en-US" altLang="el-GR" sz="1200">
                <a:solidFill>
                  <a:srgbClr val="B5A788"/>
                </a:solidFill>
              </a:rPr>
              <a:pPr>
                <a:spcBef>
                  <a:spcPct val="0"/>
                </a:spcBef>
                <a:buClrTx/>
                <a:buSzTx/>
                <a:buFontTx/>
                <a:buNone/>
              </a:pPr>
              <a:t>20</a:t>
            </a:fld>
            <a:endParaRPr lang="en-US" altLang="el-GR" sz="1200">
              <a:solidFill>
                <a:srgbClr val="B5A788"/>
              </a:solidFill>
            </a:endParaRPr>
          </a:p>
        </p:txBody>
      </p:sp>
    </p:spTree>
    <p:extLst>
      <p:ext uri="{BB962C8B-B14F-4D97-AF65-F5344CB8AC3E}">
        <p14:creationId xmlns:p14="http://schemas.microsoft.com/office/powerpoint/2010/main" val="370888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Πολλαπλές αναπαραστάσεις (4)</a:t>
            </a:r>
            <a:endParaRPr lang="en-GB" dirty="0"/>
          </a:p>
        </p:txBody>
      </p:sp>
      <p:sp>
        <p:nvSpPr>
          <p:cNvPr id="5222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4C12752A-F18E-414E-A984-06FD165DB1E6}" type="slidenum">
              <a:rPr lang="en-US" altLang="el-GR" sz="1200">
                <a:solidFill>
                  <a:srgbClr val="B5A788"/>
                </a:solidFill>
              </a:rPr>
              <a:pPr>
                <a:spcBef>
                  <a:spcPct val="0"/>
                </a:spcBef>
                <a:buClrTx/>
                <a:buSzTx/>
                <a:buFontTx/>
                <a:buNone/>
              </a:pPr>
              <a:t>21</a:t>
            </a:fld>
            <a:endParaRPr lang="en-US" altLang="el-GR" sz="1200">
              <a:solidFill>
                <a:srgbClr val="B5A788"/>
              </a:solidFill>
            </a:endParaRPr>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428750"/>
            <a:ext cx="6858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1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Συμπλήρωση από νέο ΑΠ</a:t>
            </a:r>
            <a:endParaRPr lang="el-GR" sz="4000" b="1" dirty="0"/>
          </a:p>
        </p:txBody>
      </p:sp>
      <p:sp>
        <p:nvSpPr>
          <p:cNvPr id="5427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DC67C093-0570-4212-940E-B03F1D50C538}" type="slidenum">
              <a:rPr lang="en-US" altLang="el-GR" sz="1200">
                <a:solidFill>
                  <a:srgbClr val="B5A788"/>
                </a:solidFill>
              </a:rPr>
              <a:pPr>
                <a:spcBef>
                  <a:spcPct val="0"/>
                </a:spcBef>
                <a:buClrTx/>
                <a:buSzTx/>
                <a:buFontTx/>
                <a:buNone/>
              </a:pPr>
              <a:t>22</a:t>
            </a:fld>
            <a:endParaRPr lang="en-US" altLang="el-GR" sz="1200">
              <a:solidFill>
                <a:srgbClr val="B5A788"/>
              </a:solidFill>
            </a:endParaRPr>
          </a:p>
        </p:txBody>
      </p:sp>
      <p:pic>
        <p:nvPicPr>
          <p:cNvPr id="54277" name="Εικόνα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75759"/>
            <a:ext cx="8153400" cy="500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40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42988" y="142875"/>
            <a:ext cx="7900987" cy="1125538"/>
          </a:xfrm>
        </p:spPr>
        <p:txBody>
          <a:bodyPr>
            <a:noAutofit/>
          </a:bodyPr>
          <a:lstStyle/>
          <a:p>
            <a:pPr>
              <a:defRPr/>
            </a:pPr>
            <a:r>
              <a:rPr lang="el-GR" sz="4000" b="1" dirty="0" smtClean="0"/>
              <a:t>Παράδειγμα δραστηριότητας</a:t>
            </a:r>
            <a:endParaRPr lang="el-GR" sz="4000" b="1" dirty="0"/>
          </a:p>
        </p:txBody>
      </p:sp>
      <p:sp>
        <p:nvSpPr>
          <p:cNvPr id="56324" name="Rectangle 3"/>
          <p:cNvSpPr>
            <a:spLocks noGrp="1" noChangeArrowheads="1"/>
          </p:cNvSpPr>
          <p:nvPr>
            <p:ph type="body" idx="1"/>
          </p:nvPr>
        </p:nvSpPr>
        <p:spPr>
          <a:xfrm>
            <a:off x="1042988" y="1484313"/>
            <a:ext cx="7993062" cy="5100637"/>
          </a:xfrm>
        </p:spPr>
        <p:txBody>
          <a:bodyPr/>
          <a:lstStyle/>
          <a:p>
            <a:pPr algn="just">
              <a:lnSpc>
                <a:spcPct val="80000"/>
              </a:lnSpc>
            </a:pPr>
            <a:r>
              <a:rPr lang="el-GR" altLang="el-GR" sz="2000" smtClean="0">
                <a:solidFill>
                  <a:srgbClr val="0070C0"/>
                </a:solidFill>
              </a:rPr>
              <a:t>Λογισμικό οπτικοποίησης </a:t>
            </a:r>
          </a:p>
          <a:p>
            <a:pPr algn="just">
              <a:lnSpc>
                <a:spcPct val="80000"/>
              </a:lnSpc>
            </a:pPr>
            <a:r>
              <a:rPr lang="el-GR" altLang="el-GR" sz="2000" smtClean="0">
                <a:solidFill>
                  <a:srgbClr val="0070C0"/>
                </a:solidFill>
              </a:rPr>
              <a:t>Λογισμικό προσομοίωσης </a:t>
            </a:r>
          </a:p>
        </p:txBody>
      </p:sp>
      <p:sp>
        <p:nvSpPr>
          <p:cNvPr id="563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8EB96761-51FD-4E03-B855-ACBFB3A64B8A}" type="slidenum">
              <a:rPr lang="en-US" altLang="el-GR" sz="1200">
                <a:solidFill>
                  <a:srgbClr val="B5A788"/>
                </a:solidFill>
              </a:rPr>
              <a:pPr>
                <a:spcBef>
                  <a:spcPct val="0"/>
                </a:spcBef>
                <a:buClrTx/>
                <a:buSzTx/>
                <a:buFontTx/>
                <a:buNone/>
              </a:pPr>
              <a:t>23</a:t>
            </a:fld>
            <a:endParaRPr lang="en-US" altLang="el-GR" sz="1200">
              <a:solidFill>
                <a:srgbClr val="B5A788"/>
              </a:solidFill>
            </a:endParaRPr>
          </a:p>
        </p:txBody>
      </p:sp>
      <p:pic>
        <p:nvPicPr>
          <p:cNvPr id="56326"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066800"/>
            <a:ext cx="6937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66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142875"/>
            <a:ext cx="8639175" cy="1125538"/>
          </a:xfrm>
        </p:spPr>
        <p:txBody>
          <a:bodyPr>
            <a:noAutofit/>
          </a:bodyPr>
          <a:lstStyle/>
          <a:p>
            <a:pPr>
              <a:defRPr/>
            </a:pPr>
            <a:r>
              <a:rPr lang="el-GR" sz="4000" b="1" dirty="0" smtClean="0"/>
              <a:t>Παράδειγμα δραστηριότητας</a:t>
            </a:r>
            <a:endParaRPr lang="el-GR" sz="4000" b="1" dirty="0"/>
          </a:p>
        </p:txBody>
      </p:sp>
      <p:sp>
        <p:nvSpPr>
          <p:cNvPr id="58372" name="Rectangle 3"/>
          <p:cNvSpPr>
            <a:spLocks noGrp="1" noChangeArrowheads="1"/>
          </p:cNvSpPr>
          <p:nvPr>
            <p:ph type="body" idx="1"/>
          </p:nvPr>
        </p:nvSpPr>
        <p:spPr>
          <a:xfrm>
            <a:off x="685800" y="1219201"/>
            <a:ext cx="7942263" cy="5105400"/>
          </a:xfrm>
        </p:spPr>
        <p:txBody>
          <a:bodyPr>
            <a:normAutofit lnSpcReduction="10000"/>
          </a:bodyPr>
          <a:lstStyle/>
          <a:p>
            <a:r>
              <a:rPr lang="el-GR" altLang="el-GR" sz="2400" b="1" dirty="0" smtClean="0"/>
              <a:t>Σκοπός</a:t>
            </a:r>
            <a:r>
              <a:rPr lang="el-GR" altLang="el-GR" sz="2400" dirty="0" smtClean="0"/>
              <a:t>: Να μοντελοποιήσουν τα παιδιά τα στάδια ανάπτυξης τους φυτό σε σχέση με τις παραμέτρους που την επηρεάζουν </a:t>
            </a:r>
          </a:p>
          <a:p>
            <a:r>
              <a:rPr lang="el-GR" altLang="el-GR" sz="2000" b="1" dirty="0" smtClean="0"/>
              <a:t>Λογισμικά</a:t>
            </a:r>
            <a:r>
              <a:rPr lang="el-GR" altLang="el-GR" sz="2400" dirty="0" smtClean="0"/>
              <a:t>:</a:t>
            </a:r>
          </a:p>
          <a:p>
            <a:pPr lvl="1"/>
            <a:r>
              <a:rPr lang="el-GR" altLang="el-GR" sz="2000" dirty="0" smtClean="0"/>
              <a:t>Λογισμικό εκπαιδευτικής προσομοίωσης (</a:t>
            </a:r>
            <a:r>
              <a:rPr lang="en-US" altLang="el-GR" sz="2000" dirty="0" smtClean="0"/>
              <a:t>science simulation</a:t>
            </a:r>
            <a:r>
              <a:rPr lang="el-GR" altLang="el-GR" sz="2000" dirty="0" smtClean="0"/>
              <a:t>)</a:t>
            </a:r>
          </a:p>
          <a:p>
            <a:r>
              <a:rPr lang="el-GR" altLang="el-GR" sz="2000" b="1" dirty="0" smtClean="0"/>
              <a:t>Γνωστικά αντικείμενα- Στόχοι</a:t>
            </a:r>
          </a:p>
          <a:p>
            <a:pPr lvl="2"/>
            <a:r>
              <a:rPr lang="el-GR" altLang="el-GR" sz="2000" dirty="0" smtClean="0"/>
              <a:t>Παιδί και  Μελέτη Περιβάλλοντος : να διευρύνουν τις γνώσεις τους για το φυσικό περιβάλλον, να «πειραματιστούν» με εκπαιδευτικές προσομοιώσουν για να κατανοήσουν τους παράγοντες που επηρεάζουν την ανάπτυξη ενός </a:t>
            </a:r>
            <a:r>
              <a:rPr lang="el-GR" altLang="el-GR" sz="1800" dirty="0" smtClean="0">
                <a:latin typeface="Arial" charset="0"/>
              </a:rPr>
              <a:t>φ</a:t>
            </a:r>
            <a:r>
              <a:rPr lang="el-GR" altLang="el-GR" sz="2000" dirty="0" smtClean="0"/>
              <a:t>υτού</a:t>
            </a:r>
            <a:r>
              <a:rPr lang="el-GR" altLang="el-GR" sz="1800" dirty="0" smtClean="0">
                <a:latin typeface="Arial" charset="0"/>
              </a:rPr>
              <a:t> </a:t>
            </a:r>
          </a:p>
          <a:p>
            <a:pPr lvl="2"/>
            <a:r>
              <a:rPr lang="el-GR" altLang="el-GR" sz="2000" dirty="0" smtClean="0"/>
              <a:t>Παιδί και Μαθηματικά: Να  διατυπώσουν τα παιδιά απλές υποθέσεις σε σχέση με ένα απλό φυσικό φαινόμενο και να εμπλακούν στη διαδικασία να τις επαληθεύσουν </a:t>
            </a:r>
          </a:p>
          <a:p>
            <a:pPr lvl="2"/>
            <a:r>
              <a:rPr lang="el-GR" altLang="el-GR" sz="1800" dirty="0" smtClean="0"/>
              <a:t>Παιδί και Πληροφορική: </a:t>
            </a:r>
            <a:r>
              <a:rPr lang="el-GR" altLang="el-GR" sz="2000" dirty="0" smtClean="0"/>
              <a:t>Να μάθουν να χειρίζονται ένα απλό υπολογιστικό εργαλείο προσομοίωσης </a:t>
            </a:r>
          </a:p>
        </p:txBody>
      </p:sp>
      <p:sp>
        <p:nvSpPr>
          <p:cNvPr id="583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B3D5C6D4-1AD1-4C4E-A842-6279DE9CD486}" type="slidenum">
              <a:rPr lang="en-US" altLang="el-GR" sz="1200">
                <a:solidFill>
                  <a:srgbClr val="B5A788"/>
                </a:solidFill>
              </a:rPr>
              <a:pPr>
                <a:spcBef>
                  <a:spcPct val="0"/>
                </a:spcBef>
                <a:buClrTx/>
                <a:buSzTx/>
                <a:buFontTx/>
                <a:buNone/>
              </a:pPr>
              <a:t>24</a:t>
            </a:fld>
            <a:endParaRPr lang="en-US" altLang="el-GR" sz="1200">
              <a:solidFill>
                <a:srgbClr val="B5A788"/>
              </a:solidFill>
            </a:endParaRPr>
          </a:p>
        </p:txBody>
      </p:sp>
    </p:spTree>
    <p:extLst>
      <p:ext uri="{BB962C8B-B14F-4D97-AF65-F5344CB8AC3E}">
        <p14:creationId xmlns:p14="http://schemas.microsoft.com/office/powerpoint/2010/main" val="3049297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400" b="1" dirty="0" smtClean="0"/>
              <a:t>Παράδειγμα δραστηριότητας</a:t>
            </a:r>
            <a:endParaRPr lang="el-GR" dirty="0"/>
          </a:p>
        </p:txBody>
      </p:sp>
      <p:sp>
        <p:nvSpPr>
          <p:cNvPr id="60419" name="Θέση περιεχομένου 2"/>
          <p:cNvSpPr>
            <a:spLocks noGrp="1"/>
          </p:cNvSpPr>
          <p:nvPr>
            <p:ph idx="1"/>
          </p:nvPr>
        </p:nvSpPr>
        <p:spPr>
          <a:xfrm>
            <a:off x="914400" y="1447800"/>
            <a:ext cx="8020050" cy="5221288"/>
          </a:xfrm>
        </p:spPr>
        <p:txBody>
          <a:bodyPr/>
          <a:lstStyle/>
          <a:p>
            <a:r>
              <a:rPr lang="el-GR" altLang="el-GR" sz="2000" dirty="0" smtClean="0"/>
              <a:t>Περιγραφή:</a:t>
            </a:r>
          </a:p>
          <a:p>
            <a:r>
              <a:rPr lang="el-GR" altLang="el-GR" sz="2000" dirty="0" smtClean="0"/>
              <a:t>Στο πλαίσιο ανάπτυξης θεματικής που αφορά στη σπορά προκύπτει ανάγκη με τα παιδιά να φυτέψουμε σπόρους για να μελετήσουμε την εξέλιξή τους</a:t>
            </a:r>
          </a:p>
          <a:p>
            <a:r>
              <a:rPr lang="el-GR" altLang="el-GR" sz="2000" dirty="0" smtClean="0"/>
              <a:t>Για να αποφασίσουμε το πώς και που θα φυτέψουμε χρησιμοποιούμε μια εκπαιδευτική προσομοίωση που αφορά στην ανάπτυξη των φυτών ώστε να δούμε ποιες είναι οι παράμετροι που επηρεάζουν την ανάπτυξη και σε τι βαθμό</a:t>
            </a:r>
          </a:p>
          <a:p>
            <a:r>
              <a:rPr lang="el-GR" altLang="el-GR" sz="2000" dirty="0" smtClean="0"/>
              <a:t>Για την διεξαγωγή συμπερασμάτων κάνουμε υποθέσεις για τις παραμέτρους που αλλάζουμε κάθε φορά και τις ελέγχουμε για να καταλήξουμε σε κάποια συμπεράσματα</a:t>
            </a:r>
          </a:p>
          <a:p>
            <a:r>
              <a:rPr lang="el-GR" altLang="el-GR" sz="2000" dirty="0" smtClean="0"/>
              <a:t>Για το σκοπό αυτό συμπληρώνουμε και ένα πίνακα διπλής εσόδου ώστε να μελετήσουμε τις καταγραφές μας μετά το πέρας των δοκιμών και να φυτέψουμε σε κατάλληλες συνθήκες τα φυτά μας </a:t>
            </a:r>
          </a:p>
          <a:p>
            <a:endParaRPr lang="el-GR" altLang="el-GR" sz="2000" dirty="0" smtClean="0"/>
          </a:p>
          <a:p>
            <a:endParaRPr lang="el-GR" altLang="el-GR" sz="2000" dirty="0" smtClean="0"/>
          </a:p>
          <a:p>
            <a:endParaRPr lang="el-GR" altLang="el-GR" dirty="0" smtClean="0"/>
          </a:p>
        </p:txBody>
      </p:sp>
      <p:sp>
        <p:nvSpPr>
          <p:cNvPr id="6042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F1B834-DD33-4FD8-AD71-47FAFAAFA08D}" type="slidenum">
              <a:rPr lang="en-US" altLang="el-GR">
                <a:solidFill>
                  <a:srgbClr val="B5A788"/>
                </a:solidFill>
                <a:latin typeface="Gill Sans MT" pitchFamily="34" charset="0"/>
              </a:rPr>
              <a:pPr/>
              <a:t>25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72677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b="1" dirty="0" smtClean="0"/>
              <a:t>Παράδειγμα δραστηριότητας</a:t>
            </a:r>
            <a:endParaRPr lang="el-GR" dirty="0"/>
          </a:p>
        </p:txBody>
      </p:sp>
      <p:sp>
        <p:nvSpPr>
          <p:cNvPr id="61444"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DDA589-57EA-4372-9868-5FC1A3DB5C7D}" type="slidenum">
              <a:rPr lang="en-US" altLang="el-GR">
                <a:solidFill>
                  <a:srgbClr val="B5A788"/>
                </a:solidFill>
                <a:latin typeface="Gill Sans MT" pitchFamily="34" charset="0"/>
              </a:rPr>
              <a:pPr/>
              <a:t>26</a:t>
            </a:fld>
            <a:endParaRPr lang="en-US" altLang="el-GR">
              <a:solidFill>
                <a:srgbClr val="B5A788"/>
              </a:solidFill>
              <a:latin typeface="Gill Sans MT" pitchFamily="34" charset="0"/>
            </a:endParaRPr>
          </a:p>
        </p:txBody>
      </p:sp>
      <p:pic>
        <p:nvPicPr>
          <p:cNvPr id="61445" name="Picture 2" descr="https://encrypted-tbn2.gstatic.com/images?q=tbn:ANd9GcR5N4EC_O9nfaW1ZBgE7KVefKNFb7YxMks858JOgAEzFp7ddRt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524000"/>
            <a:ext cx="7296150" cy="4392612"/>
          </a:xfrm>
          <a:noFill/>
        </p:spPr>
      </p:pic>
    </p:spTree>
    <p:extLst>
      <p:ext uri="{BB962C8B-B14F-4D97-AF65-F5344CB8AC3E}">
        <p14:creationId xmlns:p14="http://schemas.microsoft.com/office/powerpoint/2010/main" val="2533394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42875"/>
            <a:ext cx="8334375" cy="1125538"/>
          </a:xfrm>
        </p:spPr>
        <p:txBody>
          <a:bodyPr>
            <a:noAutofit/>
          </a:bodyPr>
          <a:lstStyle/>
          <a:p>
            <a:pPr>
              <a:defRPr/>
            </a:pPr>
            <a:r>
              <a:rPr lang="el-GR" sz="4000" b="1" dirty="0" smtClean="0"/>
              <a:t>Παράδειγμα δραστηριότητας</a:t>
            </a:r>
            <a:endParaRPr lang="el-GR" sz="4000" b="1" dirty="0"/>
          </a:p>
        </p:txBody>
      </p:sp>
      <p:sp>
        <p:nvSpPr>
          <p:cNvPr id="62468" name="Rectangle 3"/>
          <p:cNvSpPr>
            <a:spLocks noGrp="1" noChangeArrowheads="1"/>
          </p:cNvSpPr>
          <p:nvPr>
            <p:ph type="body" idx="1"/>
          </p:nvPr>
        </p:nvSpPr>
        <p:spPr>
          <a:xfrm>
            <a:off x="990600" y="1412875"/>
            <a:ext cx="8139113" cy="5368925"/>
          </a:xfrm>
        </p:spPr>
        <p:txBody>
          <a:bodyPr/>
          <a:lstStyle/>
          <a:p>
            <a:r>
              <a:rPr lang="el-GR" altLang="el-GR" sz="2400" b="1" dirty="0" smtClean="0"/>
              <a:t>Σκοπός</a:t>
            </a:r>
            <a:r>
              <a:rPr lang="el-GR" altLang="el-GR" sz="2400" dirty="0" smtClean="0"/>
              <a:t>: Να γνωρίσουν τα παιδιά το εγγύς περιβάλλοντα χώρο της γειτονιά τους </a:t>
            </a:r>
          </a:p>
          <a:p>
            <a:r>
              <a:rPr lang="el-GR" altLang="el-GR" sz="2000" b="1" dirty="0" smtClean="0"/>
              <a:t>Λογισμικά</a:t>
            </a:r>
            <a:r>
              <a:rPr lang="el-GR" altLang="el-GR" sz="2400" dirty="0" smtClean="0"/>
              <a:t>:</a:t>
            </a:r>
          </a:p>
          <a:p>
            <a:pPr lvl="1"/>
            <a:r>
              <a:rPr lang="en-US" altLang="el-GR" sz="2000" dirty="0" smtClean="0"/>
              <a:t>Google earth </a:t>
            </a:r>
            <a:endParaRPr lang="el-GR" altLang="el-GR" sz="2000" dirty="0" smtClean="0"/>
          </a:p>
          <a:p>
            <a:r>
              <a:rPr lang="el-GR" altLang="el-GR" sz="2000" b="1" dirty="0" smtClean="0"/>
              <a:t>Γνωστικά αντικείμενα- Στόχοι</a:t>
            </a:r>
          </a:p>
          <a:p>
            <a:pPr lvl="2"/>
            <a:r>
              <a:rPr lang="el-GR" altLang="el-GR" sz="2000" dirty="0" smtClean="0"/>
              <a:t>Παιδί και  Μελέτη Περιβάλλοντος : να διερευνούν το χώρο και να προσανατολίζονται σε σχέση με σταθερά σημεία αναφοράς, να απεικονίζουν με απλά μέσα το χώρο και να καταγράφουν μετακινήσεις και διαδρομές</a:t>
            </a:r>
          </a:p>
          <a:p>
            <a:pPr lvl="2"/>
            <a:r>
              <a:rPr lang="el-GR" altLang="el-GR" sz="1800" dirty="0" smtClean="0"/>
              <a:t>Παιδί και Πληροφορική: </a:t>
            </a:r>
            <a:r>
              <a:rPr lang="el-GR" altLang="el-GR" sz="2000" dirty="0" smtClean="0"/>
              <a:t>Να μάθουν να χειρίζονται ένα απλό υπολογιστικό εργαλείο </a:t>
            </a:r>
            <a:r>
              <a:rPr lang="el-GR" altLang="el-GR" sz="2000" dirty="0" err="1" smtClean="0"/>
              <a:t>οπτικοποίησης</a:t>
            </a:r>
            <a:r>
              <a:rPr lang="el-GR" altLang="el-GR" sz="2000" dirty="0" smtClean="0"/>
              <a:t> </a:t>
            </a:r>
          </a:p>
        </p:txBody>
      </p:sp>
      <p:sp>
        <p:nvSpPr>
          <p:cNvPr id="6246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CA61BFD8-2F7F-4665-AE70-3BF9504B7FF6}" type="slidenum">
              <a:rPr lang="en-US" altLang="el-GR" sz="1200">
                <a:solidFill>
                  <a:srgbClr val="B5A788"/>
                </a:solidFill>
              </a:rPr>
              <a:pPr>
                <a:spcBef>
                  <a:spcPct val="0"/>
                </a:spcBef>
                <a:buClrTx/>
                <a:buSzTx/>
                <a:buFontTx/>
                <a:buNone/>
              </a:pPr>
              <a:t>27</a:t>
            </a:fld>
            <a:endParaRPr lang="en-US" altLang="el-GR" sz="1200">
              <a:solidFill>
                <a:srgbClr val="B5A788"/>
              </a:solidFill>
            </a:endParaRPr>
          </a:p>
        </p:txBody>
      </p:sp>
    </p:spTree>
    <p:extLst>
      <p:ext uri="{BB962C8B-B14F-4D97-AF65-F5344CB8AC3E}">
        <p14:creationId xmlns:p14="http://schemas.microsoft.com/office/powerpoint/2010/main" val="3384584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74638"/>
            <a:ext cx="8382000" cy="1143000"/>
          </a:xfrm>
        </p:spPr>
        <p:txBody>
          <a:bodyPr/>
          <a:lstStyle/>
          <a:p>
            <a:pPr>
              <a:defRPr/>
            </a:pPr>
            <a:r>
              <a:rPr lang="el-GR" sz="4400" b="1" dirty="0" smtClean="0"/>
              <a:t>Παράδειγμα δραστηριότητας</a:t>
            </a:r>
            <a:endParaRPr lang="el-GR" dirty="0"/>
          </a:p>
        </p:txBody>
      </p:sp>
      <p:sp>
        <p:nvSpPr>
          <p:cNvPr id="64515" name="Θέση περιεχομένου 2"/>
          <p:cNvSpPr>
            <a:spLocks noGrp="1"/>
          </p:cNvSpPr>
          <p:nvPr>
            <p:ph idx="1"/>
          </p:nvPr>
        </p:nvSpPr>
        <p:spPr>
          <a:xfrm>
            <a:off x="914400" y="1447800"/>
            <a:ext cx="8020050" cy="5221288"/>
          </a:xfrm>
        </p:spPr>
        <p:txBody>
          <a:bodyPr/>
          <a:lstStyle/>
          <a:p>
            <a:r>
              <a:rPr lang="el-GR" altLang="el-GR" sz="2000" dirty="0" smtClean="0"/>
              <a:t>Περιγραφή:</a:t>
            </a:r>
          </a:p>
          <a:p>
            <a:r>
              <a:rPr lang="el-GR" altLang="el-GR" sz="2000" dirty="0" smtClean="0"/>
              <a:t>Στο πλαίσιο ανάπτυξης θεματικής που αφορά στη γειτονιά μας θέλουμε να χαράξουμε μια διαδρομή ώστε να φτιάξουμε το χάρτη που θα ακολουθήσουμε για την εκδρομή που σχεδιάζουμε τον επόμενο μήνα στο νηπιαγωγείο </a:t>
            </a:r>
          </a:p>
          <a:p>
            <a:r>
              <a:rPr lang="el-GR" altLang="el-GR" sz="2000" dirty="0" smtClean="0"/>
              <a:t>Βρίσκουμε το σχολείο μας στο  λογισμικό και το χρησιμοποιούμε σαν σταθερό σημείο </a:t>
            </a:r>
          </a:p>
          <a:p>
            <a:r>
              <a:rPr lang="el-GR" altLang="el-GR" sz="2000" dirty="0" smtClean="0"/>
              <a:t>Αποφασίζουμε που θέλουμε να πάμε για την εκδρομή μας (</a:t>
            </a:r>
            <a:r>
              <a:rPr lang="el-GR" altLang="el-GR" sz="2000" dirty="0" err="1" smtClean="0"/>
              <a:t>π.χ</a:t>
            </a:r>
            <a:r>
              <a:rPr lang="el-GR" altLang="el-GR" sz="2000" dirty="0" smtClean="0"/>
              <a:t> παιδική χαρά γειτονίας)</a:t>
            </a:r>
          </a:p>
          <a:p>
            <a:r>
              <a:rPr lang="el-GR" altLang="el-GR" sz="2000" dirty="0" smtClean="0"/>
              <a:t>Βρίσκουμε και τα δυο σημεία στο χάρτη, προσαρμόζουμε το λογισμικό και εκτυπώνουμε</a:t>
            </a:r>
          </a:p>
          <a:p>
            <a:r>
              <a:rPr lang="el-GR" altLang="el-GR" sz="2000" dirty="0" smtClean="0"/>
              <a:t>Στη συνέχεια χαράζουμε την διαμονή που θα ακολουθήσουμε και καταγράφουμε τις οδηγίες των παιδιών για να πάμε από το ένα σημείο του χάρτη στο άλλου χρησιμοποιώντας κατάλληλο λεξιλόγιο (προχωρώ ευθεία, στρίβω αριστερά κτλ. )</a:t>
            </a:r>
          </a:p>
          <a:p>
            <a:endParaRPr lang="el-GR" altLang="el-GR" dirty="0" smtClean="0"/>
          </a:p>
        </p:txBody>
      </p:sp>
      <p:sp>
        <p:nvSpPr>
          <p:cNvPr id="6451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5DA198-1D29-43FB-8672-37BAA52AB64D}" type="slidenum">
              <a:rPr lang="en-US" altLang="el-GR">
                <a:solidFill>
                  <a:srgbClr val="B5A788"/>
                </a:solidFill>
                <a:latin typeface="Gill Sans MT" pitchFamily="34" charset="0"/>
              </a:rPr>
              <a:pPr/>
              <a:t>28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70017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Οι ΤΠΕ στα γνωστικά </a:t>
            </a:r>
            <a:r>
              <a:rPr lang="el-GR" sz="2800" dirty="0" err="1"/>
              <a:t>αντικειμένα</a:t>
            </a:r>
            <a:r>
              <a:rPr lang="el-GR" sz="2800" dirty="0"/>
              <a:t> του Νηπιαγωγείου – ΤΠΕ και Μελέτη </a:t>
            </a:r>
            <a:r>
              <a:rPr lang="el-GR" sz="2800" dirty="0" smtClean="0"/>
              <a:t>Περιβάλλοντος».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smtClean="0"/>
              <a:t>9</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696199" cy="1143000"/>
          </a:xfrm>
        </p:spPr>
        <p:txBody>
          <a:bodyPr>
            <a:normAutofit/>
          </a:bodyPr>
          <a:lstStyle/>
          <a:p>
            <a:pPr>
              <a:defRPr/>
            </a:pPr>
            <a:r>
              <a:rPr lang="el-GR" dirty="0"/>
              <a:t>Σκοπός Εργαστηρίου</a:t>
            </a:r>
            <a:endParaRPr lang="en-GB" b="1" dirty="0"/>
          </a:p>
        </p:txBody>
      </p:sp>
      <p:sp>
        <p:nvSpPr>
          <p:cNvPr id="17411" name="Content Placeholder 2"/>
          <p:cNvSpPr>
            <a:spLocks noGrp="1"/>
          </p:cNvSpPr>
          <p:nvPr>
            <p:ph sz="half" idx="1"/>
          </p:nvPr>
        </p:nvSpPr>
        <p:spPr>
          <a:xfrm>
            <a:off x="928688" y="1524000"/>
            <a:ext cx="7215187" cy="4664075"/>
          </a:xfrm>
        </p:spPr>
        <p:txBody>
          <a:bodyPr/>
          <a:lstStyle/>
          <a:p>
            <a:pPr>
              <a:buFont typeface="Wingdings 2" pitchFamily="18" charset="2"/>
              <a:buNone/>
            </a:pPr>
            <a:r>
              <a:rPr lang="el-GR" altLang="el-GR" dirty="0" smtClean="0"/>
              <a:t>Σκοπός του εργαστηρίου είναι </a:t>
            </a:r>
          </a:p>
          <a:p>
            <a:r>
              <a:rPr lang="el-GR" altLang="el-GR" dirty="0" smtClean="0"/>
              <a:t>Η θέση των ΤΠΕ στη διδασκαλία της Μελέτης Περιβάλλοντος </a:t>
            </a:r>
          </a:p>
          <a:p>
            <a:r>
              <a:rPr lang="el-GR" altLang="el-GR" dirty="0" smtClean="0"/>
              <a:t>Η παρουσίαση αντιπροσωπευτικών δειγμάτων λογισμικού για τη Μελέτη Περιβάλλοντος</a:t>
            </a:r>
          </a:p>
          <a:p>
            <a:r>
              <a:rPr lang="el-GR" altLang="el-GR" dirty="0" smtClean="0"/>
              <a:t>Η παρουσίαση ενδεικτικών παιδαγωγικών δραστηριοτήτων για τη Μελέτη Περιβάλλοντος</a:t>
            </a:r>
            <a:endParaRPr lang="en-GB" altLang="el-GR" dirty="0" smtClean="0"/>
          </a:p>
        </p:txBody>
      </p:sp>
      <p:sp>
        <p:nvSpPr>
          <p:cNvPr id="1741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F9777421-4C18-47B6-9313-8CC5D1769B55}" type="slidenum">
              <a:rPr lang="en-US" altLang="el-GR" sz="1200">
                <a:solidFill>
                  <a:srgbClr val="B5A788"/>
                </a:solidFill>
              </a:rPr>
              <a:pPr>
                <a:spcBef>
                  <a:spcPct val="0"/>
                </a:spcBef>
                <a:buClrTx/>
                <a:buSzTx/>
                <a:buFontTx/>
                <a:buNone/>
              </a:pPr>
              <a:t>4</a:t>
            </a:fld>
            <a:endParaRPr lang="en-US" altLang="el-GR" sz="1200">
              <a:solidFill>
                <a:srgbClr val="B5A788"/>
              </a:solidFill>
            </a:endParaRPr>
          </a:p>
        </p:txBody>
      </p:sp>
    </p:spTree>
    <p:extLst>
      <p:ext uri="{BB962C8B-B14F-4D97-AF65-F5344CB8AC3E}">
        <p14:creationId xmlns:p14="http://schemas.microsoft.com/office/powerpoint/2010/main" val="180086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4646613" cy="1143000"/>
          </a:xfrm>
        </p:spPr>
        <p:txBody>
          <a:bodyPr/>
          <a:lstStyle/>
          <a:p>
            <a:pPr>
              <a:defRPr/>
            </a:pPr>
            <a:r>
              <a:rPr lang="el-GR" b="1" dirty="0" smtClean="0"/>
              <a:t>Έννοιες - Κλειδιά</a:t>
            </a:r>
            <a:endParaRPr lang="en-GB" b="1" dirty="0"/>
          </a:p>
        </p:txBody>
      </p:sp>
      <p:sp>
        <p:nvSpPr>
          <p:cNvPr id="19459" name="Content Placeholder 3"/>
          <p:cNvSpPr>
            <a:spLocks noGrp="1"/>
          </p:cNvSpPr>
          <p:nvPr>
            <p:ph sz="half" idx="2"/>
          </p:nvPr>
        </p:nvSpPr>
        <p:spPr>
          <a:xfrm>
            <a:off x="1116013" y="1341438"/>
            <a:ext cx="7577137" cy="5256212"/>
          </a:xfrm>
        </p:spPr>
        <p:txBody>
          <a:bodyPr/>
          <a:lstStyle/>
          <a:p>
            <a:r>
              <a:rPr lang="el-GR" altLang="el-GR" dirty="0" smtClean="0"/>
              <a:t>Εκπαιδευτικό λογισμικό</a:t>
            </a:r>
          </a:p>
          <a:p>
            <a:pPr lvl="1"/>
            <a:r>
              <a:rPr lang="el-GR" altLang="el-GR" dirty="0" smtClean="0"/>
              <a:t>Αναπτυξιακά κατάλληλο εκπαιδευτικό λογισμικό </a:t>
            </a:r>
          </a:p>
          <a:p>
            <a:r>
              <a:rPr lang="el-GR" altLang="el-GR" dirty="0" smtClean="0"/>
              <a:t>Κατηγορίες εκπαιδευτικού λογισμικού</a:t>
            </a:r>
            <a:endParaRPr lang="en-GB" altLang="el-GR" dirty="0" smtClean="0"/>
          </a:p>
          <a:p>
            <a:pPr lvl="1"/>
            <a:r>
              <a:rPr lang="el-GR" altLang="el-GR" dirty="0" smtClean="0"/>
              <a:t>Λογισμικό κλειστού τύπου</a:t>
            </a:r>
            <a:r>
              <a:rPr lang="en-US" altLang="el-GR" dirty="0" smtClean="0"/>
              <a:t> - </a:t>
            </a:r>
            <a:r>
              <a:rPr lang="el-GR" altLang="el-GR" dirty="0" smtClean="0"/>
              <a:t>ανοικτού τύπου </a:t>
            </a:r>
            <a:endParaRPr lang="en-US" altLang="el-GR" dirty="0" smtClean="0"/>
          </a:p>
          <a:p>
            <a:pPr lvl="1"/>
            <a:r>
              <a:rPr lang="el-GR" altLang="el-GR" dirty="0" err="1" smtClean="0"/>
              <a:t>Οπτικοποιήσεις</a:t>
            </a:r>
            <a:r>
              <a:rPr lang="el-GR" altLang="el-GR" dirty="0" smtClean="0"/>
              <a:t> – προσομοιώσεις </a:t>
            </a:r>
          </a:p>
          <a:p>
            <a:r>
              <a:rPr lang="el-GR" altLang="el-GR" dirty="0" smtClean="0"/>
              <a:t>Παλαιό Αναλυτικό Πρόγραμμα (1991)</a:t>
            </a:r>
          </a:p>
          <a:p>
            <a:r>
              <a:rPr lang="el-GR" altLang="el-GR" dirty="0" smtClean="0"/>
              <a:t>ΑΠΣ (2003)</a:t>
            </a:r>
          </a:p>
          <a:p>
            <a:r>
              <a:rPr lang="el-GR" altLang="el-GR" dirty="0" smtClean="0"/>
              <a:t>ΔΕΠΠΣ (2003)</a:t>
            </a:r>
          </a:p>
          <a:p>
            <a:r>
              <a:rPr lang="el-GR" altLang="el-GR" dirty="0" smtClean="0"/>
              <a:t>Οδηγός Νηπιαγωγού (2006)</a:t>
            </a:r>
          </a:p>
          <a:p>
            <a:r>
              <a:rPr lang="el-GR" altLang="el-GR" dirty="0" smtClean="0"/>
              <a:t>Νέο Πρόγραμμα Σπουδών (2012)</a:t>
            </a:r>
          </a:p>
          <a:p>
            <a:pPr>
              <a:buFont typeface="Wingdings 2" pitchFamily="18" charset="2"/>
              <a:buNone/>
            </a:pPr>
            <a:endParaRPr lang="en-GB" altLang="el-GR" dirty="0" smtClean="0"/>
          </a:p>
        </p:txBody>
      </p:sp>
      <p:sp>
        <p:nvSpPr>
          <p:cNvPr id="1946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6C84C455-FCA7-4D7E-A7F8-5265C37C9C19}" type="slidenum">
              <a:rPr lang="en-US" altLang="el-GR" sz="1200">
                <a:solidFill>
                  <a:srgbClr val="B5A788"/>
                </a:solidFill>
              </a:rPr>
              <a:pPr>
                <a:spcBef>
                  <a:spcPct val="0"/>
                </a:spcBef>
                <a:buClrTx/>
                <a:buSzTx/>
                <a:buFontTx/>
                <a:buNone/>
              </a:pPr>
              <a:t>5</a:t>
            </a:fld>
            <a:endParaRPr lang="en-US" altLang="el-GR" sz="1200">
              <a:solidFill>
                <a:srgbClr val="B5A788"/>
              </a:solidFill>
            </a:endParaRPr>
          </a:p>
        </p:txBody>
      </p:sp>
    </p:spTree>
    <p:extLst>
      <p:ext uri="{BB962C8B-B14F-4D97-AF65-F5344CB8AC3E}">
        <p14:creationId xmlns:p14="http://schemas.microsoft.com/office/powerpoint/2010/main" val="158026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261938"/>
            <a:ext cx="8426450" cy="1143000"/>
          </a:xfrm>
        </p:spPr>
        <p:txBody>
          <a:bodyPr>
            <a:normAutofit fontScale="90000"/>
          </a:bodyPr>
          <a:lstStyle/>
          <a:p>
            <a:pPr>
              <a:defRPr/>
            </a:pPr>
            <a:r>
              <a:rPr lang="el-GR" sz="4400" b="1" dirty="0" smtClean="0"/>
              <a:t>Δ.Ε.Π.Π.Σ. – Γνωστικά αντικείμενα και Τ.Π.Ε.</a:t>
            </a:r>
            <a:endParaRPr lang="el-GR" b="1" dirty="0">
              <a:solidFill>
                <a:schemeClr val="tx1"/>
              </a:solidFill>
            </a:endParaRPr>
          </a:p>
        </p:txBody>
      </p:sp>
      <p:grpSp>
        <p:nvGrpSpPr>
          <p:cNvPr id="21508" name="Group 3"/>
          <p:cNvGrpSpPr>
            <a:grpSpLocks/>
          </p:cNvGrpSpPr>
          <p:nvPr/>
        </p:nvGrpSpPr>
        <p:grpSpPr bwMode="auto">
          <a:xfrm>
            <a:off x="439738" y="1449388"/>
            <a:ext cx="8680450" cy="5094287"/>
            <a:chOff x="2117" y="1560"/>
            <a:chExt cx="6138" cy="5418"/>
          </a:xfrm>
        </p:grpSpPr>
        <p:sp>
          <p:nvSpPr>
            <p:cNvPr id="2"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4" name="_s1183"/>
            <p:cNvSpPr>
              <a:spLocks noChangeArrowheads="1"/>
            </p:cNvSpPr>
            <p:nvPr/>
          </p:nvSpPr>
          <p:spPr bwMode="auto">
            <a:xfrm>
              <a:off x="4988" y="1560"/>
              <a:ext cx="3077" cy="2876"/>
            </a:xfrm>
            <a:prstGeom prst="ellipse">
              <a:avLst/>
            </a:prstGeom>
            <a:solidFill>
              <a:srgbClr val="CC66FF">
                <a:alpha val="63921"/>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1518" name="_s1185"/>
            <p:cNvSpPr>
              <a:spLocks noChangeArrowheads="1"/>
            </p:cNvSpPr>
            <p:nvPr/>
          </p:nvSpPr>
          <p:spPr bwMode="auto">
            <a:xfrm>
              <a:off x="4970" y="4010"/>
              <a:ext cx="3285" cy="2853"/>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5" name="_s1187"/>
            <p:cNvSpPr>
              <a:spLocks noChangeArrowheads="1"/>
            </p:cNvSpPr>
            <p:nvPr/>
          </p:nvSpPr>
          <p:spPr bwMode="auto">
            <a:xfrm>
              <a:off x="2117" y="1641"/>
              <a:ext cx="3207" cy="2887"/>
            </a:xfrm>
            <a:prstGeom prst="ellipse">
              <a:avLst/>
            </a:prstGeom>
            <a:solidFill>
              <a:srgbClr val="C00000">
                <a:alpha val="61176"/>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6" name="_s1189"/>
            <p:cNvSpPr>
              <a:spLocks noChangeArrowheads="1"/>
            </p:cNvSpPr>
            <p:nvPr/>
          </p:nvSpPr>
          <p:spPr bwMode="auto">
            <a:xfrm>
              <a:off x="2180" y="4093"/>
              <a:ext cx="3142" cy="2885"/>
            </a:xfrm>
            <a:prstGeom prst="ellipse">
              <a:avLst/>
            </a:prstGeom>
            <a:solidFill>
              <a:srgbClr val="FFC0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5821184" y="5047328"/>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Γλώσσα</a:t>
              </a:r>
              <a:endParaRPr lang="en-GB" sz="2000" b="1"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747365" y="378077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245643" y="2355515"/>
              <a:ext cx="2075199"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Μαθηματικά</a:t>
              </a:r>
              <a:endParaRPr lang="en-GB" sz="2400" b="1"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b="1" dirty="0" smtClean="0">
                  <a:effectLst>
                    <a:outerShdw blurRad="38100" dist="38100" dir="2700000" algn="tl">
                      <a:srgbClr val="000000">
                        <a:alpha val="43137"/>
                      </a:srgbClr>
                    </a:outerShdw>
                  </a:effectLst>
                  <a:latin typeface="Calibri" pitchFamily="34" charset="0"/>
                </a:rPr>
                <a:t>Δημιουργία &amp; Έκφραση</a:t>
              </a:r>
              <a:endParaRPr lang="en-GB" sz="2400" b="1" dirty="0" smtClean="0">
                <a:effectLst>
                  <a:outerShdw blurRad="38100" dist="38100" dir="2700000" algn="tl">
                    <a:srgbClr val="000000">
                      <a:alpha val="43137"/>
                    </a:srgbClr>
                  </a:outerShdw>
                </a:effectLst>
                <a:latin typeface="Calibri" pitchFamily="34" charset="0"/>
              </a:endParaRPr>
            </a:p>
          </p:txBody>
        </p:sp>
      </p:grpSp>
      <p:sp>
        <p:nvSpPr>
          <p:cNvPr id="21510"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388CBEC4-88C5-45DC-89DC-D927EAC81274}" type="slidenum">
              <a:rPr lang="en-US" altLang="el-GR" sz="1200">
                <a:solidFill>
                  <a:srgbClr val="B5A788"/>
                </a:solidFill>
              </a:rPr>
              <a:pPr>
                <a:spcBef>
                  <a:spcPct val="0"/>
                </a:spcBef>
                <a:buClrTx/>
                <a:buSzTx/>
                <a:buFontTx/>
                <a:buNone/>
              </a:pPr>
              <a:t>6</a:t>
            </a:fld>
            <a:endParaRPr lang="en-US" altLang="el-GR" sz="1200">
              <a:solidFill>
                <a:srgbClr val="B5A788"/>
              </a:solidFill>
            </a:endParaRPr>
          </a:p>
        </p:txBody>
      </p:sp>
    </p:spTree>
    <p:extLst>
      <p:ext uri="{BB962C8B-B14F-4D97-AF65-F5344CB8AC3E}">
        <p14:creationId xmlns:p14="http://schemas.microsoft.com/office/powerpoint/2010/main" val="343332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261938"/>
            <a:ext cx="8426450" cy="1143000"/>
          </a:xfrm>
        </p:spPr>
        <p:txBody>
          <a:bodyPr>
            <a:normAutofit fontScale="90000"/>
          </a:bodyPr>
          <a:lstStyle/>
          <a:p>
            <a:pPr>
              <a:defRPr/>
            </a:pPr>
            <a:r>
              <a:rPr lang="el-GR" sz="4400" b="1" dirty="0"/>
              <a:t>Ν.Π.Σ. – Μαθησιακές περιοχές και Τ.Π.Ε.</a:t>
            </a:r>
            <a:endParaRPr lang="el-GR" b="1" dirty="0">
              <a:solidFill>
                <a:schemeClr val="tx1"/>
              </a:solidFill>
            </a:endParaRPr>
          </a:p>
        </p:txBody>
      </p:sp>
      <p:sp>
        <p:nvSpPr>
          <p:cNvPr id="2355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AB88378F-1671-4BF8-9674-166C7EAAF495}" type="slidenum">
              <a:rPr lang="en-US" altLang="el-GR" sz="1200">
                <a:solidFill>
                  <a:srgbClr val="B5A788"/>
                </a:solidFill>
              </a:rPr>
              <a:pPr>
                <a:spcBef>
                  <a:spcPct val="0"/>
                </a:spcBef>
                <a:buClrTx/>
                <a:buSzTx/>
                <a:buFontTx/>
                <a:buNone/>
              </a:pPr>
              <a:t>7</a:t>
            </a:fld>
            <a:endParaRPr lang="en-US" altLang="el-GR" sz="1200">
              <a:solidFill>
                <a:srgbClr val="B5A788"/>
              </a:solidFill>
            </a:endParaRPr>
          </a:p>
        </p:txBody>
      </p:sp>
      <p:grpSp>
        <p:nvGrpSpPr>
          <p:cNvPr id="23557" name="Ομάδα 4"/>
          <p:cNvGrpSpPr>
            <a:grpSpLocks/>
          </p:cNvGrpSpPr>
          <p:nvPr/>
        </p:nvGrpSpPr>
        <p:grpSpPr bwMode="auto">
          <a:xfrm>
            <a:off x="1066800" y="927100"/>
            <a:ext cx="7683500" cy="5854700"/>
            <a:chOff x="900606" y="989074"/>
            <a:chExt cx="7684400" cy="5854887"/>
          </a:xfrm>
        </p:grpSpPr>
        <p:sp>
          <p:nvSpPr>
            <p:cNvPr id="23559" name="_s1181"/>
            <p:cNvSpPr>
              <a:spLocks noChangeArrowheads="1"/>
            </p:cNvSpPr>
            <p:nvPr/>
          </p:nvSpPr>
          <p:spPr bwMode="auto">
            <a:xfrm>
              <a:off x="5667221" y="2930199"/>
              <a:ext cx="2917785" cy="2384211"/>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3560" name="_s1183"/>
            <p:cNvSpPr>
              <a:spLocks noChangeArrowheads="1"/>
            </p:cNvSpPr>
            <p:nvPr/>
          </p:nvSpPr>
          <p:spPr bwMode="auto">
            <a:xfrm>
              <a:off x="5211246" y="1369597"/>
              <a:ext cx="2941829" cy="2389852"/>
            </a:xfrm>
            <a:prstGeom prst="ellipse">
              <a:avLst/>
            </a:prstGeom>
            <a:solidFill>
              <a:srgbClr val="FFFF00">
                <a:alpha val="58823"/>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1518" name="_s1185"/>
            <p:cNvSpPr>
              <a:spLocks noChangeArrowheads="1"/>
            </p:cNvSpPr>
            <p:nvPr/>
          </p:nvSpPr>
          <p:spPr bwMode="auto">
            <a:xfrm>
              <a:off x="3267846" y="2657590"/>
              <a:ext cx="2918167" cy="2382913"/>
            </a:xfrm>
            <a:prstGeom prst="ellipse">
              <a:avLst/>
            </a:prstGeom>
            <a:solidFill>
              <a:schemeClr val="accent6">
                <a:lumMod val="75000"/>
                <a:alpha val="50000"/>
              </a:schemeClr>
            </a:solidFill>
            <a:ln w="4669">
              <a:solidFill>
                <a:srgbClr val="99CC00"/>
              </a:solidFill>
              <a:round/>
              <a:headEnd/>
              <a:tailEnd/>
            </a:ln>
          </p:spPr>
          <p:txBody>
            <a:bodyPr anchor="ctr"/>
            <a:lstStyle/>
            <a:p>
              <a:pPr eaLnBrk="1" hangingPunct="1">
                <a:defRPr/>
              </a:pPr>
              <a:endParaRPr lang="en-GB"/>
            </a:p>
          </p:txBody>
        </p:sp>
        <p:sp>
          <p:nvSpPr>
            <p:cNvPr id="23562" name="_s1187"/>
            <p:cNvSpPr>
              <a:spLocks noChangeArrowheads="1"/>
            </p:cNvSpPr>
            <p:nvPr/>
          </p:nvSpPr>
          <p:spPr bwMode="auto">
            <a:xfrm>
              <a:off x="3210957" y="989074"/>
              <a:ext cx="2917785" cy="2207014"/>
            </a:xfrm>
            <a:prstGeom prst="ellipse">
              <a:avLst/>
            </a:prstGeom>
            <a:solidFill>
              <a:srgbClr val="C00000">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1520" name="_s1189"/>
            <p:cNvSpPr>
              <a:spLocks noChangeArrowheads="1"/>
            </p:cNvSpPr>
            <p:nvPr/>
          </p:nvSpPr>
          <p:spPr bwMode="auto">
            <a:xfrm>
              <a:off x="1060963" y="1460577"/>
              <a:ext cx="2918167" cy="2422602"/>
            </a:xfrm>
            <a:prstGeom prst="ellipse">
              <a:avLst/>
            </a:prstGeom>
            <a:solidFill>
              <a:schemeClr val="accent5">
                <a:lumMod val="60000"/>
                <a:lumOff val="40000"/>
                <a:alpha val="70000"/>
              </a:schemeClr>
            </a:solidFill>
            <a:ln w="4669">
              <a:solidFill>
                <a:srgbClr val="99CC00"/>
              </a:solidFill>
              <a:round/>
              <a:headEnd/>
              <a:tailEnd/>
            </a:ln>
          </p:spPr>
          <p:txBody>
            <a:bodyPr anchor="ctr"/>
            <a:lstStyle/>
            <a:p>
              <a:pPr eaLnBrk="1" hangingPunct="1">
                <a:defRPr/>
              </a:pPr>
              <a:endParaRPr lang="en-GB"/>
            </a:p>
          </p:txBody>
        </p:sp>
        <p:sp>
          <p:nvSpPr>
            <p:cNvPr id="23564" name="_s1189"/>
            <p:cNvSpPr>
              <a:spLocks noChangeArrowheads="1"/>
            </p:cNvSpPr>
            <p:nvPr/>
          </p:nvSpPr>
          <p:spPr bwMode="auto">
            <a:xfrm>
              <a:off x="900606" y="3005239"/>
              <a:ext cx="2949306" cy="2516001"/>
            </a:xfrm>
            <a:prstGeom prst="ellipse">
              <a:avLst/>
            </a:prstGeom>
            <a:solidFill>
              <a:srgbClr val="CC66FF">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3565" name="_s1189"/>
            <p:cNvSpPr>
              <a:spLocks noChangeArrowheads="1"/>
            </p:cNvSpPr>
            <p:nvPr/>
          </p:nvSpPr>
          <p:spPr bwMode="auto">
            <a:xfrm>
              <a:off x="4497122" y="4348792"/>
              <a:ext cx="2949306" cy="2331120"/>
            </a:xfrm>
            <a:prstGeom prst="ellipse">
              <a:avLst/>
            </a:prstGeom>
            <a:solidFill>
              <a:srgbClr val="99CC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19" name="_s1189"/>
            <p:cNvSpPr>
              <a:spLocks noChangeArrowheads="1"/>
            </p:cNvSpPr>
            <p:nvPr/>
          </p:nvSpPr>
          <p:spPr bwMode="auto">
            <a:xfrm>
              <a:off x="2085020" y="4507086"/>
              <a:ext cx="3056296" cy="2336875"/>
            </a:xfrm>
            <a:prstGeom prst="ellipse">
              <a:avLst/>
            </a:prstGeom>
            <a:solidFill>
              <a:schemeClr val="bg1">
                <a:lumMod val="65000"/>
                <a:alpha val="85000"/>
              </a:schemeClr>
            </a:solidFill>
            <a:ln w="4669">
              <a:solidFill>
                <a:srgbClr val="99CC00"/>
              </a:solidFill>
              <a:round/>
              <a:headEnd/>
              <a:tailEnd/>
            </a:ln>
          </p:spPr>
          <p:txBody>
            <a:bodyPr anchor="ctr"/>
            <a:lstStyle/>
            <a:p>
              <a:pPr eaLnBrk="1" hangingPunct="1">
                <a:defRPr/>
              </a:pPr>
              <a:endParaRPr lang="en-GB"/>
            </a:p>
          </p:txBody>
        </p:sp>
      </p:grpSp>
      <p:grpSp>
        <p:nvGrpSpPr>
          <p:cNvPr id="4" name="Ομάδα 3"/>
          <p:cNvGrpSpPr/>
          <p:nvPr/>
        </p:nvGrpSpPr>
        <p:grpSpPr>
          <a:xfrm>
            <a:off x="1389563" y="1522492"/>
            <a:ext cx="6990613" cy="5095285"/>
            <a:chOff x="1254785" y="1625533"/>
            <a:chExt cx="6990613" cy="5095285"/>
          </a:xfrm>
          <a:noFill/>
        </p:grpSpPr>
        <p:sp>
          <p:nvSpPr>
            <p:cNvPr id="21511" name="Text Box 10"/>
            <p:cNvSpPr txBox="1">
              <a:spLocks noChangeArrowheads="1"/>
            </p:cNvSpPr>
            <p:nvPr/>
          </p:nvSpPr>
          <p:spPr bwMode="auto">
            <a:xfrm>
              <a:off x="6160083" y="380080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282935" y="2095495"/>
              <a:ext cx="2016224" cy="7929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Φυσικές      Επιστήμες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299159" y="3089625"/>
              <a:ext cx="2880319" cy="175499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Τεχνολογίες Πληροφορίας &amp; Επικοινωνιών</a:t>
              </a:r>
            </a:p>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(Τ.Π.Ε.)</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3712193" y="1625533"/>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652167" y="1986794"/>
              <a:ext cx="2154884" cy="10103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Φυσική    Αγωγή</a:t>
              </a:r>
              <a:endParaRPr lang="en-GB" sz="2400" dirty="0" smtClean="0">
                <a:effectLst>
                  <a:outerShdw blurRad="38100" dist="38100" dir="2700000" algn="tl">
                    <a:srgbClr val="000000">
                      <a:alpha val="43137"/>
                    </a:srgbClr>
                  </a:outerShdw>
                </a:effectLst>
                <a:latin typeface="Calibri" pitchFamily="34" charset="0"/>
              </a:endParaRPr>
            </a:p>
          </p:txBody>
        </p:sp>
        <p:sp>
          <p:nvSpPr>
            <p:cNvPr id="20" name="Text Box 14"/>
            <p:cNvSpPr txBox="1">
              <a:spLocks noChangeArrowheads="1"/>
            </p:cNvSpPr>
            <p:nvPr/>
          </p:nvSpPr>
          <p:spPr bwMode="auto">
            <a:xfrm>
              <a:off x="1254785" y="4049546"/>
              <a:ext cx="2154884" cy="681016"/>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Τέχνες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 name="Text Box 14"/>
            <p:cNvSpPr txBox="1">
              <a:spLocks noChangeArrowheads="1"/>
            </p:cNvSpPr>
            <p:nvPr/>
          </p:nvSpPr>
          <p:spPr bwMode="auto">
            <a:xfrm>
              <a:off x="2407257" y="5081067"/>
              <a:ext cx="2154884" cy="163975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Περιβάλλον &amp; Εκπαίδευση για την Αειφόρο Ανάπτυξη</a:t>
              </a:r>
              <a:endParaRPr lang="en-GB" sz="2400" dirty="0" smtClean="0">
                <a:effectLst>
                  <a:outerShdw blurRad="38100" dist="38100" dir="2700000" algn="tl">
                    <a:srgbClr val="000000">
                      <a:alpha val="43137"/>
                    </a:srgbClr>
                  </a:outerShdw>
                </a:effectLst>
                <a:latin typeface="Calibri" pitchFamily="34" charset="0"/>
              </a:endParaRPr>
            </a:p>
          </p:txBody>
        </p:sp>
        <p:sp>
          <p:nvSpPr>
            <p:cNvPr id="22" name="Text Box 14"/>
            <p:cNvSpPr txBox="1">
              <a:spLocks noChangeArrowheads="1"/>
            </p:cNvSpPr>
            <p:nvPr/>
          </p:nvSpPr>
          <p:spPr bwMode="auto">
            <a:xfrm>
              <a:off x="4882883" y="5152862"/>
              <a:ext cx="2154884" cy="118749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Προσωπική &amp; Κοινωνική Ανάπτυξη</a:t>
              </a:r>
              <a:endParaRPr lang="en-GB" sz="2400" dirty="0" smtClean="0">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24662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157163"/>
            <a:ext cx="8432800" cy="1143000"/>
          </a:xfrm>
        </p:spPr>
        <p:txBody>
          <a:bodyPr>
            <a:noAutofit/>
          </a:bodyPr>
          <a:lstStyle/>
          <a:p>
            <a:pPr>
              <a:defRPr/>
            </a:pPr>
            <a:r>
              <a:rPr lang="el-GR" sz="3600" b="1" dirty="0" smtClean="0"/>
              <a:t>Γνωστικά αντικείμενα και Τ.Π.Ε. – ΠΑΙΔΙ &amp; ΜΕΛΕΤΗ ΠΕΡΙΒΑΛΛΟΝΤΟΣ</a:t>
            </a:r>
            <a:endParaRPr lang="el-GR" sz="3600" b="1" dirty="0">
              <a:solidFill>
                <a:schemeClr val="tx1"/>
              </a:solidFill>
            </a:endParaRPr>
          </a:p>
        </p:txBody>
      </p:sp>
      <p:grpSp>
        <p:nvGrpSpPr>
          <p:cNvPr id="25604" name="Group 3"/>
          <p:cNvGrpSpPr>
            <a:grpSpLocks/>
          </p:cNvGrpSpPr>
          <p:nvPr/>
        </p:nvGrpSpPr>
        <p:grpSpPr bwMode="auto">
          <a:xfrm>
            <a:off x="684213" y="1408113"/>
            <a:ext cx="8021637" cy="4894262"/>
            <a:chOff x="2338" y="1526"/>
            <a:chExt cx="5672" cy="5205"/>
          </a:xfrm>
        </p:grpSpPr>
        <p:sp>
          <p:nvSpPr>
            <p:cNvPr id="25607" name="_s1181"/>
            <p:cNvSpPr>
              <a:spLocks noChangeArrowheads="1"/>
            </p:cNvSpPr>
            <p:nvPr/>
          </p:nvSpPr>
          <p:spPr bwMode="auto">
            <a:xfrm>
              <a:off x="4680" y="3437"/>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sp>
          <p:nvSpPr>
            <p:cNvPr id="21518" name="_s1185"/>
            <p:cNvSpPr>
              <a:spLocks noChangeArrowheads="1"/>
            </p:cNvSpPr>
            <p:nvPr/>
          </p:nvSpPr>
          <p:spPr bwMode="auto">
            <a:xfrm>
              <a:off x="3555" y="1526"/>
              <a:ext cx="3287"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p>
          </p:txBody>
        </p:sp>
        <p:sp>
          <p:nvSpPr>
            <p:cNvPr id="25609" name="_s1189"/>
            <p:cNvSpPr>
              <a:spLocks noChangeArrowheads="1"/>
            </p:cNvSpPr>
            <p:nvPr/>
          </p:nvSpPr>
          <p:spPr bwMode="auto">
            <a:xfrm>
              <a:off x="2338" y="3437"/>
              <a:ext cx="3142" cy="3081"/>
            </a:xfrm>
            <a:prstGeom prst="ellipse">
              <a:avLst/>
            </a:prstGeom>
            <a:solidFill>
              <a:srgbClr val="FFC0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en-GB" altLang="el-GR" sz="1800">
                <a:latin typeface="Arial" charset="0"/>
              </a:endParaRPr>
            </a:p>
          </p:txBody>
        </p:sp>
      </p:grpSp>
      <p:grpSp>
        <p:nvGrpSpPr>
          <p:cNvPr id="3" name="Ομάδα 2"/>
          <p:cNvGrpSpPr/>
          <p:nvPr/>
        </p:nvGrpSpPr>
        <p:grpSpPr>
          <a:xfrm>
            <a:off x="1480132" y="2489542"/>
            <a:ext cx="6041279" cy="2667650"/>
            <a:chOff x="1375581" y="2653067"/>
            <a:chExt cx="6041279" cy="2667650"/>
          </a:xfrm>
          <a:solidFill>
            <a:schemeClr val="accent2">
              <a:lumMod val="20000"/>
              <a:lumOff val="80000"/>
            </a:schemeClr>
          </a:solidFill>
        </p:grpSpPr>
        <p:sp>
          <p:nvSpPr>
            <p:cNvPr id="21511" name="Text Box 10"/>
            <p:cNvSpPr txBox="1">
              <a:spLocks noChangeArrowheads="1"/>
            </p:cNvSpPr>
            <p:nvPr/>
          </p:nvSpPr>
          <p:spPr bwMode="auto">
            <a:xfrm>
              <a:off x="5331545" y="445662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chemeClr val="bg1">
                      <a:lumMod val="50000"/>
                    </a:schemeClr>
                  </a:solidFill>
                  <a:effectLst>
                    <a:outerShdw blurRad="38100" dist="38100" dir="2700000" algn="tl">
                      <a:srgbClr val="000000">
                        <a:alpha val="43137"/>
                      </a:srgbClr>
                    </a:outerShdw>
                  </a:effectLst>
                  <a:latin typeface="Calibri" pitchFamily="34" charset="0"/>
                </a:rPr>
                <a:t>Γλώσσα</a:t>
              </a:r>
              <a:endParaRPr lang="en-GB" sz="2000" dirty="0" smtClean="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375581" y="4182115"/>
              <a:ext cx="2857038" cy="1138602"/>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Μελέτη Περιβάλλοντος </a:t>
              </a:r>
              <a:r>
                <a:rPr lang="el-GR" dirty="0" smtClean="0">
                  <a:solidFill>
                    <a:srgbClr val="FF0000"/>
                  </a:solidFill>
                  <a:effectLst>
                    <a:outerShdw blurRad="38100" dist="38100" dir="2700000" algn="tl">
                      <a:srgbClr val="000000">
                        <a:alpha val="43137"/>
                      </a:srgbClr>
                    </a:outerShdw>
                  </a:effectLst>
                  <a:latin typeface="Calibri" pitchFamily="34" charset="0"/>
                </a:rPr>
                <a:t>(Ανθρωπογενές / Φυσικό)</a:t>
              </a:r>
              <a:endParaRPr lang="en-GB"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531345" y="2653067"/>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grpSp>
      <p:sp>
        <p:nvSpPr>
          <p:cNvPr id="2560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6A33CFD2-71E5-46BE-B16D-0572625BD9AF}" type="slidenum">
              <a:rPr lang="en-US" altLang="el-GR" sz="1200">
                <a:solidFill>
                  <a:srgbClr val="B5A788"/>
                </a:solidFill>
              </a:rPr>
              <a:pPr>
                <a:spcBef>
                  <a:spcPct val="0"/>
                </a:spcBef>
                <a:buClrTx/>
                <a:buSzTx/>
                <a:buFontTx/>
                <a:buNone/>
              </a:pPr>
              <a:t>8</a:t>
            </a:fld>
            <a:endParaRPr lang="en-US" altLang="el-GR" sz="1200">
              <a:solidFill>
                <a:srgbClr val="B5A788"/>
              </a:solidFill>
            </a:endParaRPr>
          </a:p>
        </p:txBody>
      </p:sp>
    </p:spTree>
    <p:extLst>
      <p:ext uri="{BB962C8B-B14F-4D97-AF65-F5344CB8AC3E}">
        <p14:creationId xmlns:p14="http://schemas.microsoft.com/office/powerpoint/2010/main" val="3451090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xfrm>
            <a:off x="609600" y="125413"/>
            <a:ext cx="8005763"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l-GR" sz="3200" b="1" dirty="0" smtClean="0">
                <a:effectLst>
                  <a:outerShdw blurRad="38100" dist="38100" dir="2700000" algn="tl">
                    <a:srgbClr val="000000">
                      <a:alpha val="43137"/>
                    </a:srgbClr>
                  </a:outerShdw>
                </a:effectLst>
                <a:latin typeface="Arial" charset="0"/>
              </a:rPr>
              <a:t>Δ.Ε.Π.Π.Σ. Μελέτη Περιβάλλοντος-Ανθρωπογενές περιβάλλον και ΤΠΕ (1)</a:t>
            </a:r>
          </a:p>
        </p:txBody>
      </p:sp>
      <p:sp>
        <p:nvSpPr>
          <p:cNvPr id="27651" name="Rectangle 3"/>
          <p:cNvSpPr>
            <a:spLocks noGrp="1"/>
          </p:cNvSpPr>
          <p:nvPr>
            <p:ph type="body" idx="4294967295"/>
          </p:nvPr>
        </p:nvSpPr>
        <p:spPr>
          <a:xfrm>
            <a:off x="755650" y="1412875"/>
            <a:ext cx="8178800" cy="5445125"/>
          </a:xfrm>
        </p:spPr>
        <p:txBody>
          <a:bodyPr/>
          <a:lstStyle/>
          <a:p>
            <a:pPr algn="just">
              <a:lnSpc>
                <a:spcPct val="80000"/>
              </a:lnSpc>
            </a:pPr>
            <a:r>
              <a:rPr lang="el-GR" altLang="el-GR" sz="2200" dirty="0" smtClean="0">
                <a:latin typeface="Arial" charset="0"/>
              </a:rPr>
              <a:t>Μέσα σε ένα ασφαλές και πλούσιο σε ερεθίσματα περιβάλλον, εμπλουτισμένο με υπολογιστικά και τεχνολογικά εργαλεία  δίνονται πολλές ευκαιρίες στα παιδιά ώστε:</a:t>
            </a:r>
          </a:p>
          <a:p>
            <a:pPr lvl="1" algn="just">
              <a:lnSpc>
                <a:spcPct val="80000"/>
              </a:lnSpc>
            </a:pPr>
            <a:r>
              <a:rPr lang="el-GR" altLang="el-GR" sz="1800" dirty="0" smtClean="0">
                <a:latin typeface="Arial" charset="0"/>
              </a:rPr>
              <a:t>να αναπτύξουν την αυτοεκτίμησή τους, να αναπτύξουν ικανότητες συνεργασίας, να συνειδητοποιούν τη μοναδικότητά τους αλλά και να εντοπίζουν τις ομοιότητες και διαφορές τους με τους άλλους και να τις σέβονται</a:t>
            </a:r>
          </a:p>
          <a:p>
            <a:pPr lvl="1" algn="just">
              <a:lnSpc>
                <a:spcPct val="80000"/>
              </a:lnSpc>
            </a:pPr>
            <a:r>
              <a:rPr lang="el-GR" altLang="el-GR" sz="1800" dirty="0" smtClean="0">
                <a:latin typeface="Arial" charset="0"/>
              </a:rPr>
              <a:t>να γνωρίσουν θρησκευτικές παραδόσεις, </a:t>
            </a:r>
          </a:p>
          <a:p>
            <a:pPr lvl="1" algn="just">
              <a:lnSpc>
                <a:spcPct val="80000"/>
              </a:lnSpc>
            </a:pPr>
            <a:r>
              <a:rPr lang="el-GR" altLang="el-GR" sz="1800" dirty="0" smtClean="0">
                <a:latin typeface="Arial" charset="0"/>
              </a:rPr>
              <a:t>να μάθουν βασικούς κανόνες υγιεινής και προστασίας, να ακολουθούν τους κανόνες ασφαλείας και να χρησιμοποιούν ασφαλή υλικά και μέσα</a:t>
            </a:r>
          </a:p>
          <a:p>
            <a:pPr lvl="1" algn="just">
              <a:lnSpc>
                <a:spcPct val="80000"/>
              </a:lnSpc>
            </a:pPr>
            <a:r>
              <a:rPr lang="el-GR" altLang="el-GR" sz="1800" dirty="0" smtClean="0">
                <a:latin typeface="Arial" charset="0"/>
              </a:rPr>
              <a:t>να γνωρίσουν το εγγύς ανθρωπογενές περιβάλλον</a:t>
            </a:r>
            <a:endParaRPr lang="en-US" altLang="el-GR" sz="1800" dirty="0" smtClean="0">
              <a:latin typeface="Arial" charset="0"/>
            </a:endParaRPr>
          </a:p>
          <a:p>
            <a:pPr lvl="1" algn="just">
              <a:lnSpc>
                <a:spcPct val="80000"/>
              </a:lnSpc>
            </a:pPr>
            <a:r>
              <a:rPr lang="el-GR" altLang="el-GR" sz="1800" dirty="0" smtClean="0">
                <a:latin typeface="Arial" charset="0"/>
              </a:rPr>
              <a:t>να αντιλαμβάνονται την αλληλεπίδραση του περιβάλλοντος με τις δραστηριότητες του ανθρώπου</a:t>
            </a:r>
          </a:p>
          <a:p>
            <a:pPr lvl="1" algn="just">
              <a:lnSpc>
                <a:spcPct val="80000"/>
              </a:lnSpc>
            </a:pPr>
            <a:r>
              <a:rPr lang="el-GR" altLang="el-GR" sz="1800" dirty="0" smtClean="0">
                <a:latin typeface="Arial" charset="0"/>
              </a:rPr>
              <a:t>να αποκτήσουν θετικές στάσεις και συμπεριφορές για το </a:t>
            </a:r>
            <a:r>
              <a:rPr lang="el-GR" altLang="el-GR" sz="1800" dirty="0" err="1" smtClean="0">
                <a:latin typeface="Arial" charset="0"/>
              </a:rPr>
              <a:t>περιβάλλοννα</a:t>
            </a:r>
            <a:r>
              <a:rPr lang="el-GR" altLang="el-GR" sz="1800" dirty="0" smtClean="0">
                <a:latin typeface="Arial" charset="0"/>
              </a:rPr>
              <a:t> ‘‘διαβάζουν’’ απλά σύμβολα, σχεδιαγράμματα και χάρτες</a:t>
            </a:r>
          </a:p>
          <a:p>
            <a:pPr lvl="1" algn="just">
              <a:lnSpc>
                <a:spcPct val="80000"/>
              </a:lnSpc>
            </a:pPr>
            <a:r>
              <a:rPr lang="el-GR" altLang="el-GR" sz="1800" dirty="0" smtClean="0">
                <a:latin typeface="Arial" charset="0"/>
              </a:rPr>
              <a:t>να αντιληφθούν τη συμβολή των μέσων μεταφοράς και επικοινωνίας στη μετακίνηση και επικοινωνία των ανθρώπων, στη μεταφορά προϊόντων και την ανταλλαγή ιδεών, να γνωρίσουν βασικούς κανόνες κυκλοφοριακής αγωγής</a:t>
            </a:r>
          </a:p>
          <a:p>
            <a:pPr lvl="1" algn="just">
              <a:lnSpc>
                <a:spcPct val="80000"/>
              </a:lnSpc>
            </a:pPr>
            <a:endParaRPr lang="el-GR" altLang="el-GR" sz="1800" dirty="0" smtClean="0">
              <a:latin typeface="Arial" charset="0"/>
            </a:endParaRPr>
          </a:p>
        </p:txBody>
      </p:sp>
      <p:sp>
        <p:nvSpPr>
          <p:cNvPr id="276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fld id="{B7A18B0D-8236-47FD-9EF9-F38C63B12CA4}" type="slidenum">
              <a:rPr lang="en-US" altLang="el-GR" sz="1200">
                <a:solidFill>
                  <a:srgbClr val="B5A788"/>
                </a:solidFill>
              </a:rPr>
              <a:pPr>
                <a:spcBef>
                  <a:spcPct val="0"/>
                </a:spcBef>
                <a:buClrTx/>
                <a:buSzTx/>
                <a:buFontTx/>
                <a:buNone/>
              </a:pPr>
              <a:t>9</a:t>
            </a:fld>
            <a:endParaRPr lang="en-US" altLang="el-GR" sz="1200">
              <a:solidFill>
                <a:srgbClr val="B5A788"/>
              </a:solidFill>
            </a:endParaRPr>
          </a:p>
        </p:txBody>
      </p:sp>
    </p:spTree>
    <p:extLst>
      <p:ext uri="{BB962C8B-B14F-4D97-AF65-F5344CB8AC3E}">
        <p14:creationId xmlns:p14="http://schemas.microsoft.com/office/powerpoint/2010/main" val="403761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250</TotalTime>
  <Words>2016</Words>
  <Application>Microsoft Office PowerPoint</Application>
  <PresentationFormat>Προβολή στην οθόνη (4:3)</PresentationFormat>
  <Paragraphs>256</Paragraphs>
  <Slides>33</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Έννοιες - Κλειδιά</vt:lpstr>
      <vt:lpstr>Δ.Ε.Π.Π.Σ. – Γνωστικά αντικείμενα και Τ.Π.Ε.</vt:lpstr>
      <vt:lpstr>Ν.Π.Σ. – Μαθησιακές περιοχές και Τ.Π.Ε.</vt:lpstr>
      <vt:lpstr>Γνωστικά αντικείμενα και Τ.Π.Ε. – ΠΑΙΔΙ &amp; ΜΕΛΕΤΗ ΠΕΡΙΒΑΛΛΟΝΤΟΣ</vt:lpstr>
      <vt:lpstr>Δ.Ε.Π.Π.Σ. Μελέτη Περιβάλλοντος-Ανθρωπογενές περιβάλλον και ΤΠΕ (1)</vt:lpstr>
      <vt:lpstr>Δ.Ε.Π.Π.Σ. Μελέτη Περιβάλλοντος-Ανθρωπογενές περιβάλλον και ΤΠΕ (2)</vt:lpstr>
      <vt:lpstr>Δ.Ε.Π.Π.Σ. Μελέτη Περιβάλλοντος - Φυσικό περιβάλλον και ΤΠΕ (1) </vt:lpstr>
      <vt:lpstr>Δ.Ε.Π.Π.Σ. Μελέτη Περιβάλλοντος - Φυσικό περιβάλλον και ΤΠΕ (2)</vt:lpstr>
      <vt:lpstr>Μαθηματικά, Γλώσσα, Μελέτη Περιβάλλοντος &amp; ΤΠΕ</vt:lpstr>
      <vt:lpstr>Μαθηματικά &amp;  Μελέτη Περιβάλλοντος:  κατηγορίες λογισμικού </vt:lpstr>
      <vt:lpstr>Μαθηματικά &amp; Μελέτη Περιβάλλοντος: παραδείγματα λογισμικών </vt:lpstr>
      <vt:lpstr>Μαθηματικά &amp; Μελέτη Περιβάλλοντος:  παραδείγματα λογισμικών – ρομποτικές κατασκευές </vt:lpstr>
      <vt:lpstr>Εξωτερικές αναπαραστάσεις</vt:lpstr>
      <vt:lpstr>Πολλαπλές αναπαραστάσεις (1)</vt:lpstr>
      <vt:lpstr>Πολλαπλές αναπαραστάσεις (2)</vt:lpstr>
      <vt:lpstr>Πολλαπλές αναπαραστάσεις (3)</vt:lpstr>
      <vt:lpstr>Πολλαπλές αναπαραστάσεις (4)</vt:lpstr>
      <vt:lpstr>Συμπλήρωση από νέο ΑΠ</vt:lpstr>
      <vt:lpstr>Παράδειγμα δραστηριότητας</vt:lpstr>
      <vt:lpstr>Παράδειγμα δραστηριότητας</vt:lpstr>
      <vt:lpstr>Παράδειγμα δραστηριότητας</vt:lpstr>
      <vt:lpstr>Παράδειγμα δραστηριότητας</vt:lpstr>
      <vt:lpstr>Παράδειγμα δραστηριότητας</vt:lpstr>
      <vt:lpstr>Παράδειγμα δραστηριότητας</vt:lpstr>
      <vt:lpstr>Σημειωματα</vt:lpstr>
      <vt:lpstr>Σημείωμα Ιστορικού Εκδόσεων Έργου</vt:lpstr>
      <vt:lpstr>Σημείωμα Αναφοράς </vt:lpstr>
      <vt:lpstr>Σημείωμα Αδειοδότησης</vt:lpstr>
      <vt:lpstr>Τέλος 9ου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69</cp:revision>
  <dcterms:created xsi:type="dcterms:W3CDTF">2014-12-10T08:52:23Z</dcterms:created>
  <dcterms:modified xsi:type="dcterms:W3CDTF">2015-09-23T11:40:20Z</dcterms:modified>
</cp:coreProperties>
</file>