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302" r:id="rId4"/>
    <p:sldId id="307" r:id="rId5"/>
    <p:sldId id="304" r:id="rId6"/>
    <p:sldId id="308" r:id="rId7"/>
    <p:sldId id="281" r:id="rId8"/>
    <p:sldId id="282" r:id="rId9"/>
    <p:sldId id="297" r:id="rId10"/>
    <p:sldId id="305" r:id="rId11"/>
    <p:sldId id="299" r:id="rId12"/>
    <p:sldId id="277" r:id="rId13"/>
    <p:sldId id="278" r:id="rId14"/>
    <p:sldId id="279" r:id="rId15"/>
    <p:sldId id="280" r:id="rId16"/>
    <p:sldId id="286" r:id="rId17"/>
    <p:sldId id="298" r:id="rId18"/>
    <p:sldId id="300" r:id="rId19"/>
    <p:sldId id="306" r:id="rId20"/>
    <p:sldId id="301" r:id="rId21"/>
    <p:sldId id="303" r:id="rId22"/>
    <p:sldId id="310" r:id="rId23"/>
    <p:sldId id="309"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0" autoAdjust="0"/>
    <p:restoredTop sz="94660"/>
  </p:normalViewPr>
  <p:slideViewPr>
    <p:cSldViewPr snapToGrid="0">
      <p:cViewPr varScale="1">
        <p:scale>
          <a:sx n="71" d="100"/>
          <a:sy n="71" d="100"/>
        </p:scale>
        <p:origin x="-540" y="-90"/>
      </p:cViewPr>
      <p:guideLst>
        <p:guide orient="horz" pos="2160"/>
        <p:guide pos="3840"/>
      </p:guideLst>
    </p:cSldViewPr>
  </p:slideViewPr>
  <p:notesTextViewPr>
    <p:cViewPr>
      <p:scale>
        <a:sx n="1" d="1"/>
        <a:sy n="1" d="1"/>
      </p:scale>
      <p:origin x="0" y="0"/>
    </p:cViewPr>
  </p:notesTextViewPr>
  <p:sorterViewPr>
    <p:cViewPr>
      <p:scale>
        <a:sx n="66" d="100"/>
        <a:sy n="66" d="100"/>
      </p:scale>
      <p:origin x="0" y="127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228574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327899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112926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129788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363943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265114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215346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323975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27259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371647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9E8370F-FF14-42E6-AFC6-62C256221D9F}" type="datetimeFigureOut">
              <a:rPr lang="el-GR" smtClean="0"/>
              <a:pPr/>
              <a:t>31/12/2017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289266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370F-FF14-42E6-AFC6-62C256221D9F}" type="datetimeFigureOut">
              <a:rPr lang="el-GR" smtClean="0"/>
              <a:pPr/>
              <a:t>31/12/2017</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ECC46-FB73-47B7-ACA5-C7A5E47EFFD0}" type="slidenum">
              <a:rPr lang="el-GR" smtClean="0"/>
              <a:pPr/>
              <a:t>‹#›</a:t>
            </a:fld>
            <a:endParaRPr lang="el-GR"/>
          </a:p>
        </p:txBody>
      </p:sp>
    </p:spTree>
    <p:extLst>
      <p:ext uri="{BB962C8B-B14F-4D97-AF65-F5344CB8AC3E}">
        <p14:creationId xmlns:p14="http://schemas.microsoft.com/office/powerpoint/2010/main" xmlns="" val="197777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kizisarchitects.gr/project.php?m_id=4&amp;p_id=110&amp;cat_name=5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122362"/>
            <a:ext cx="12192000" cy="4337143"/>
          </a:xfrm>
        </p:spPr>
        <p:txBody>
          <a:bodyPr>
            <a:normAutofit/>
          </a:bodyPr>
          <a:lstStyle/>
          <a:p>
            <a:r>
              <a:rPr lang="en-US" sz="2800" u="sng" dirty="0" smtClean="0">
                <a:latin typeface="Century Gothic" pitchFamily="34" charset="0"/>
                <a:hlinkClick r:id="rId2"/>
              </a:rPr>
              <a:t>http://kizisarchitects.gr/project.php?m_id=4&amp;p_id=110&amp;cat_name=56</a:t>
            </a:r>
            <a:r>
              <a:rPr lang="el-GR" sz="2800" dirty="0" smtClean="0">
                <a:latin typeface="Century Gothic" pitchFamily="34" charset="0"/>
              </a:rPr>
              <a:t> </a:t>
            </a:r>
            <a:r>
              <a:rPr lang="en-US" sz="2800" dirty="0" smtClean="0">
                <a:latin typeface="Century Gothic" pitchFamily="34" charset="0"/>
              </a:rPr>
              <a:t/>
            </a:r>
            <a:br>
              <a:rPr lang="en-US" sz="2800" dirty="0" smtClean="0">
                <a:latin typeface="Century Gothic" pitchFamily="34" charset="0"/>
              </a:rPr>
            </a:br>
            <a:r>
              <a:rPr lang="en-US" sz="4000" dirty="0" smtClean="0">
                <a:latin typeface="Century Gothic" pitchFamily="34" charset="0"/>
              </a:rPr>
              <a:t/>
            </a:r>
            <a:br>
              <a:rPr lang="en-US" sz="4000" dirty="0" smtClean="0">
                <a:latin typeface="Century Gothic" pitchFamily="34" charset="0"/>
              </a:rPr>
            </a:br>
            <a:r>
              <a:rPr lang="el-GR" sz="4000" dirty="0" smtClean="0">
                <a:latin typeface="Century Gothic" pitchFamily="34" charset="0"/>
              </a:rPr>
              <a:t/>
            </a:r>
            <a:br>
              <a:rPr lang="el-GR" sz="4000" dirty="0" smtClean="0">
                <a:latin typeface="Century Gothic" pitchFamily="34" charset="0"/>
              </a:rPr>
            </a:br>
            <a:r>
              <a:rPr lang="el-GR" sz="3600" dirty="0" smtClean="0">
                <a:latin typeface="Century Gothic" pitchFamily="34" charset="0"/>
              </a:rPr>
              <a:t>YΠAIΘPIO MOYΣEIO YΔPOKINHΣHΣ </a:t>
            </a:r>
            <a:r>
              <a:rPr lang="el-GR" sz="3600" dirty="0" smtClean="0">
                <a:latin typeface="Century Gothic" pitchFamily="34" charset="0"/>
              </a:rPr>
              <a:t>ΔHMHTΣANAΣ</a:t>
            </a:r>
            <a:r>
              <a:rPr lang="en-US" sz="3600" dirty="0" smtClean="0">
                <a:latin typeface="Century Gothic" pitchFamily="34" charset="0"/>
              </a:rPr>
              <a:t/>
            </a:r>
            <a:br>
              <a:rPr lang="en-US" sz="3600" dirty="0" smtClean="0">
                <a:latin typeface="Century Gothic" pitchFamily="34" charset="0"/>
              </a:rPr>
            </a:br>
            <a:r>
              <a:rPr lang="el-GR" sz="3600" dirty="0" smtClean="0">
                <a:latin typeface="Century Gothic" pitchFamily="34" charset="0"/>
              </a:rPr>
              <a:t/>
            </a:r>
            <a:br>
              <a:rPr lang="el-GR" sz="3600" dirty="0" smtClean="0">
                <a:latin typeface="Century Gothic" pitchFamily="34" charset="0"/>
              </a:rPr>
            </a:br>
            <a:r>
              <a:rPr lang="el-GR" sz="3600" dirty="0" smtClean="0">
                <a:latin typeface="Century Gothic" pitchFamily="34" charset="0"/>
              </a:rPr>
              <a:t>α’ φάση 1986 / β’ φάση 1992 / γ’ φάση 2010</a:t>
            </a:r>
            <a:endParaRPr lang="el-GR" sz="3600" dirty="0">
              <a:latin typeface="Century Gothic" pitchFamily="34" charset="0"/>
            </a:endParaRPr>
          </a:p>
        </p:txBody>
      </p:sp>
    </p:spTree>
    <p:extLst>
      <p:ext uri="{BB962C8B-B14F-4D97-AF65-F5344CB8AC3E}">
        <p14:creationId xmlns:p14="http://schemas.microsoft.com/office/powerpoint/2010/main" xmlns="" val="3552054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3477546" y="0"/>
            <a:ext cx="5179218"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2638154" y="0"/>
            <a:ext cx="68580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34457" y="0"/>
            <a:ext cx="99441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2654865" y="0"/>
            <a:ext cx="68580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3494255" y="-1"/>
            <a:ext cx="5179219" cy="6858001"/>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2654864" y="0"/>
            <a:ext cx="68580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2638154" y="0"/>
            <a:ext cx="68580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2638154" y="0"/>
            <a:ext cx="68580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5" y="0"/>
            <a:ext cx="99441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4" y="0"/>
            <a:ext cx="9944102"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0"/>
            <a:ext cx="9144000" cy="6225988"/>
          </a:xfrm>
        </p:spPr>
        <p:txBody>
          <a:bodyPr>
            <a:noAutofit/>
          </a:bodyPr>
          <a:lstStyle/>
          <a:p>
            <a:pPr>
              <a:lnSpc>
                <a:spcPct val="150000"/>
              </a:lnSpc>
            </a:pPr>
            <a:r>
              <a:rPr lang="el-GR" sz="1400" dirty="0" smtClean="0"/>
              <a:t/>
            </a:r>
            <a:br>
              <a:rPr lang="el-GR" sz="1400" dirty="0" smtClean="0"/>
            </a:br>
            <a:r>
              <a:rPr lang="el-GR" sz="1800" dirty="0" smtClean="0">
                <a:latin typeface="Century Gothic" pitchFamily="34" charset="0"/>
              </a:rPr>
              <a:t>Το Υπαίθριο Μουσείο </a:t>
            </a:r>
            <a:r>
              <a:rPr lang="el-GR" sz="1800" dirty="0" err="1" smtClean="0">
                <a:latin typeface="Century Gothic" pitchFamily="34" charset="0"/>
              </a:rPr>
              <a:t>Yδροκίνησης</a:t>
            </a:r>
            <a:r>
              <a:rPr lang="el-GR" sz="1800" dirty="0" smtClean="0">
                <a:latin typeface="Century Gothic" pitchFamily="34" charset="0"/>
              </a:rPr>
              <a:t> βρίσκεται στην περιοχή της Δημητσάνας (Κεφαλάρι του </a:t>
            </a:r>
            <a:r>
              <a:rPr lang="el-GR" sz="1800" dirty="0" err="1" smtClean="0">
                <a:latin typeface="Century Gothic" pitchFamily="34" charset="0"/>
              </a:rPr>
              <a:t>Aη</a:t>
            </a:r>
            <a:r>
              <a:rPr lang="el-GR" sz="1800" dirty="0" smtClean="0">
                <a:latin typeface="Century Gothic" pitchFamily="34" charset="0"/>
              </a:rPr>
              <a:t>-Γιάννη). </a:t>
            </a:r>
            <a:br>
              <a:rPr lang="el-GR" sz="1800" dirty="0" smtClean="0">
                <a:latin typeface="Century Gothic" pitchFamily="34" charset="0"/>
              </a:rPr>
            </a:br>
            <a:r>
              <a:rPr lang="el-GR" sz="1800" dirty="0" smtClean="0">
                <a:latin typeface="Century Gothic" pitchFamily="34" charset="0"/>
              </a:rPr>
              <a:t>Το θεματικό αυτό μουσείο παρουσιάζει τις βασικές προβιομηχανικές τεχνικές που χρησιμοποιούν ως πηγή ενέργειας το νερό σε βασικούς τομείς της ζωής (διατροφή, ένδυση, πόλεμος) και στηρίζεται στην αναστήλωση των υφιστάμενων κτιρίων – ερειπίων και στις νέες κατασκευές.</a:t>
            </a:r>
            <a:br>
              <a:rPr lang="el-GR" sz="1800" dirty="0" smtClean="0">
                <a:latin typeface="Century Gothic" pitchFamily="34" charset="0"/>
              </a:rPr>
            </a:br>
            <a:r>
              <a:rPr lang="el-GR" sz="1800" dirty="0" smtClean="0">
                <a:latin typeface="Century Gothic" pitchFamily="34" charset="0"/>
              </a:rPr>
              <a:t>Σε έκταση υπαίθριου χώρου περίπου 1000 m² αναστηλώθηκαν ένας νερόμυλος με νεροτριβή και κατοικία του μυλωνά, ένας </a:t>
            </a:r>
            <a:r>
              <a:rPr lang="el-GR" sz="1800" dirty="0" err="1" smtClean="0">
                <a:latin typeface="Century Gothic" pitchFamily="34" charset="0"/>
              </a:rPr>
              <a:t>μπαρουτόμυλος</a:t>
            </a:r>
            <a:r>
              <a:rPr lang="el-GR" sz="1800" dirty="0" smtClean="0">
                <a:latin typeface="Century Gothic" pitchFamily="34" charset="0"/>
              </a:rPr>
              <a:t> και ένα βυρσοδεψείο με κατοικία του βυρσοδέψη. Στερεώθηκαν και αξιοποιήθηκαν οι ερειπιώνες δυο βυρσοδεψείων με την κατασκευή Αίθουσας Πολλαπλών Χρήσεων επί αυτών.</a:t>
            </a:r>
            <a:br>
              <a:rPr lang="el-GR" sz="1800" dirty="0" smtClean="0">
                <a:latin typeface="Century Gothic" pitchFamily="34" charset="0"/>
              </a:rPr>
            </a:br>
            <a:r>
              <a:rPr lang="el-GR" sz="1800" dirty="0" smtClean="0">
                <a:latin typeface="Century Gothic" pitchFamily="34" charset="0"/>
              </a:rPr>
              <a:t>Οι επεμβάσεις στα κελύφη των κτιρίων έγιναν με σεβασμό, ενώ όλες οι νέες κατασκευές βασίστηκαν στην υφολογική και μορφολογική αντίστιξη με τα προβιομηχανικά κτίσματα.</a:t>
            </a:r>
            <a:endParaRPr lang="el-GR" sz="1800" dirty="0">
              <a:latin typeface="Century Gothic" pitchFamily="34" charset="0"/>
            </a:endParaRPr>
          </a:p>
        </p:txBody>
      </p:sp>
    </p:spTree>
    <p:extLst>
      <p:ext uri="{BB962C8B-B14F-4D97-AF65-F5344CB8AC3E}">
        <p14:creationId xmlns:p14="http://schemas.microsoft.com/office/powerpoint/2010/main" xmlns="" val="3552054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5" y="0"/>
            <a:ext cx="99441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5" y="0"/>
            <a:ext cx="99441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5" y="0"/>
            <a:ext cx="99441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4" y="0"/>
            <a:ext cx="9944102"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5" y="0"/>
            <a:ext cx="99441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5" y="0"/>
            <a:ext cx="99441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095105" y="0"/>
            <a:ext cx="9944100"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3477546" y="0"/>
            <a:ext cx="5179218" cy="6858000"/>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3494256" y="0"/>
            <a:ext cx="5179217" cy="6857999"/>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1" y="-1"/>
            <a:ext cx="6010835" cy="6010835"/>
          </a:xfrm>
          <a:prstGeom prst="rect">
            <a:avLst/>
          </a:prstGeom>
          <a:noFill/>
        </p:spPr>
      </p:pic>
      <p:pic>
        <p:nvPicPr>
          <p:cNvPr id="3"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3"/>
          <a:stretch>
            <a:fillRect/>
          </a:stretch>
        </p:blipFill>
        <p:spPr bwMode="auto">
          <a:xfrm>
            <a:off x="6185648" y="-1"/>
            <a:ext cx="5984492" cy="5984492"/>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2"/>
          <a:stretch>
            <a:fillRect/>
          </a:stretch>
        </p:blipFill>
        <p:spPr bwMode="auto">
          <a:xfrm>
            <a:off x="5966013" y="-13448"/>
            <a:ext cx="6010835" cy="6010835"/>
          </a:xfrm>
          <a:prstGeom prst="rect">
            <a:avLst/>
          </a:prstGeom>
          <a:noFill/>
        </p:spPr>
      </p:pic>
      <p:pic>
        <p:nvPicPr>
          <p:cNvPr id="3" name="Picture 2" descr="F:\01  ΕΠΙΣΤΗΜΟΝΙΚΑ\ΕΡΕΥΝΑ\Αποκαταστάσεις κλπ Επεμβάσεις σε Μνημεία\ΠΑΡΑΔΕΙΓΜΑΤΑ\Design [2015] Μανιάτικος πύργος\827137_ManiTower-4_new--2-.jpg"/>
          <p:cNvPicPr>
            <a:picLocks noChangeAspect="1" noChangeArrowheads="1"/>
          </p:cNvPicPr>
          <p:nvPr/>
        </p:nvPicPr>
        <p:blipFill>
          <a:blip r:embed="rId3"/>
          <a:stretch>
            <a:fillRect/>
          </a:stretch>
        </p:blipFill>
        <p:spPr bwMode="auto">
          <a:xfrm>
            <a:off x="161369" y="0"/>
            <a:ext cx="5984492" cy="5984492"/>
          </a:xfrm>
          <a:prstGeom prst="rect">
            <a:avLst/>
          </a:prstGeom>
          <a:noFill/>
        </p:spPr>
      </p:pic>
    </p:spTree>
    <p:extLst>
      <p:ext uri="{BB962C8B-B14F-4D97-AF65-F5344CB8AC3E}">
        <p14:creationId xmlns:p14="http://schemas.microsoft.com/office/powerpoint/2010/main" xmlns="" val="203990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Words>
  <Application>Microsoft Office PowerPoint</Application>
  <PresentationFormat>Προσαρμογή</PresentationFormat>
  <Paragraphs>2</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http://kizisarchitects.gr/project.php?m_id=4&amp;p_id=110&amp;cat_name=56    YΠAIΘPIO MOYΣEIO YΔPOKINHΣHΣ ΔHMHTΣANAΣ  α’ φάση 1986 / β’ φάση 1992 / γ’ φάση 2010</vt:lpstr>
      <vt:lpstr> Το Υπαίθριο Μουσείο Yδροκίνησης βρίσκεται στην περιοχή της Δημητσάνας (Κεφαλάρι του Aη-Γιάννη).  Το θεματικό αυτό μουσείο παρουσιάζει τις βασικές προβιομηχανικές τεχνικές που χρησιμοποιούν ως πηγή ενέργειας το νερό σε βασικούς τομείς της ζωής (διατροφή, ένδυση, πόλεμος) και στηρίζεται στην αναστήλωση των υφιστάμενων κτιρίων – ερειπίων και στις νέες κατασκευές. Σε έκταση υπαίθριου χώρου περίπου 1000 m² αναστηλώθηκαν ένας νερόμυλος με νεροτριβή και κατοικία του μυλωνά, ένας μπαρουτόμυλος και ένα βυρσοδεψείο με κατοικία του βυρσοδέψη. Στερεώθηκαν και αξιοποιήθηκαν οι ερειπιώνες δυο βυρσοδεψείων με την κατασκευή Αίθουσας Πολλαπλών Χρήσεων επί αυτών. Οι επεμβάσεις στα κελύφη των κτιρίων έγιναν με σεβασμό, ενώ όλες οι νέες κατασκευές βασίστηκαν στην υφολογική και μορφολογική αντίστιξη με τα προβιομηχανικά κτίσματα.</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contemporary house inserted into the twelfth-century ruins of Astley Castle</dc:title>
  <dc:creator>Petros Koufopoulos</dc:creator>
  <cp:lastModifiedBy>NATASSA KAMBOLI</cp:lastModifiedBy>
  <cp:revision>8</cp:revision>
  <dcterms:created xsi:type="dcterms:W3CDTF">2015-11-19T19:24:27Z</dcterms:created>
  <dcterms:modified xsi:type="dcterms:W3CDTF">2017-12-31T15:56:28Z</dcterms:modified>
</cp:coreProperties>
</file>