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5" r:id="rId4"/>
    <p:sldId id="301" r:id="rId5"/>
    <p:sldId id="302" r:id="rId6"/>
    <p:sldId id="303" r:id="rId7"/>
    <p:sldId id="307" r:id="rId8"/>
    <p:sldId id="304" r:id="rId9"/>
    <p:sldId id="308" r:id="rId10"/>
    <p:sldId id="305" r:id="rId11"/>
    <p:sldId id="306" r:id="rId12"/>
    <p:sldId id="312" r:id="rId13"/>
    <p:sldId id="313" r:id="rId14"/>
    <p:sldId id="314" r:id="rId15"/>
    <p:sldId id="315" r:id="rId16"/>
    <p:sldId id="29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5"/>
            <p14:sldId id="301"/>
            <p14:sldId id="302"/>
            <p14:sldId id="303"/>
            <p14:sldId id="307"/>
            <p14:sldId id="304"/>
            <p14:sldId id="308"/>
            <p14:sldId id="305"/>
            <p14:sldId id="306"/>
            <p14:sldId id="312"/>
            <p14:sldId id="313"/>
            <p14:sldId id="314"/>
            <p14:sldId id="315"/>
            <p14:sldId id="294"/>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44825"/>
            <a:ext cx="7772400" cy="1584175"/>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01007"/>
            <a:ext cx="7776864" cy="2808313"/>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 </a:t>
            </a:r>
            <a:r>
              <a:rPr lang="el-GR" sz="2800" dirty="0" smtClean="0"/>
              <a:t>Αλήθεια, σκέψη και πραγματικότητα</a:t>
            </a:r>
            <a:endParaRPr lang="en-US" sz="2800" dirty="0" smtClean="0"/>
          </a:p>
          <a:p>
            <a:endParaRPr lang="en-US"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Ασκήσεις: </a:t>
            </a:r>
            <a:endParaRPr lang="el-GR" dirty="0"/>
          </a:p>
        </p:txBody>
      </p:sp>
      <p:sp>
        <p:nvSpPr>
          <p:cNvPr id="5" name="Θέση περιεχομένου 4"/>
          <p:cNvSpPr>
            <a:spLocks noGrp="1"/>
          </p:cNvSpPr>
          <p:nvPr>
            <p:ph idx="1"/>
          </p:nvPr>
        </p:nvSpPr>
        <p:spPr/>
        <p:txBody>
          <a:bodyPr>
            <a:noAutofit/>
          </a:bodyPr>
          <a:lstStyle/>
          <a:p>
            <a:pPr marL="0" indent="0" algn="just">
              <a:buNone/>
            </a:pPr>
            <a:endParaRPr lang="el-GR" sz="2400" dirty="0" smtClean="0"/>
          </a:p>
          <a:p>
            <a:pPr algn="just"/>
            <a:r>
              <a:rPr lang="el-GR" sz="2400" dirty="0" smtClean="0"/>
              <a:t>Πώς είναι αληθείς ορισμένες αρνητικές υπαρκτικές προτάσεις; </a:t>
            </a:r>
          </a:p>
          <a:p>
            <a:pPr algn="just"/>
            <a:r>
              <a:rPr lang="el-GR" sz="2400" dirty="0" smtClean="0"/>
              <a:t>Κατασκευάστε τον ορισμό της αλήθειας και του ψεύδους με βάση τον ορισμό του </a:t>
            </a:r>
            <a:r>
              <a:rPr lang="el-GR" sz="2400" i="1" dirty="0" smtClean="0"/>
              <a:t>Περί Ερμηνείας</a:t>
            </a:r>
            <a:r>
              <a:rPr lang="el-GR" sz="2400" dirty="0" smtClean="0"/>
              <a:t>.</a:t>
            </a:r>
          </a:p>
          <a:p>
            <a:pPr algn="just"/>
            <a:r>
              <a:rPr lang="el-GR" sz="2400" dirty="0" smtClean="0"/>
              <a:t>Δώστε παραδείγματα για καθεμιά από τις περιπτώσεις που το χωρίο περιγράφει. </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111140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ανθρώπινη φύση και η γνώση</a:t>
            </a:r>
            <a:endParaRPr lang="el-GR" dirty="0"/>
          </a:p>
        </p:txBody>
      </p:sp>
      <p:sp>
        <p:nvSpPr>
          <p:cNvPr id="5" name="Θέση περιεχομένου 4"/>
          <p:cNvSpPr>
            <a:spLocks noGrp="1"/>
          </p:cNvSpPr>
          <p:nvPr>
            <p:ph idx="1"/>
          </p:nvPr>
        </p:nvSpPr>
        <p:spPr/>
        <p:txBody>
          <a:bodyPr>
            <a:noAutofit/>
          </a:bodyPr>
          <a:lstStyle/>
          <a:p>
            <a:pPr marL="0" indent="0" algn="just">
              <a:buNone/>
            </a:pPr>
            <a:r>
              <a:rPr lang="el-GR" sz="2400" dirty="0"/>
              <a:t>Όλοι οι άνθρωποι επιζητούν εκ φύσεως τη γνώση. Αυτό μαρτυρεί η αγάπη που </a:t>
            </a:r>
            <a:r>
              <a:rPr lang="el-GR" sz="2400" dirty="0" err="1"/>
              <a:t>τρέφουμε</a:t>
            </a:r>
            <a:r>
              <a:rPr lang="el-GR" sz="2400" dirty="0"/>
              <a:t> για τις αισθήσεις μας. Γιατί οι αισθήσεις </a:t>
            </a:r>
            <a:r>
              <a:rPr lang="el-GR" sz="2400" dirty="0" err="1"/>
              <a:t>μάς</a:t>
            </a:r>
            <a:r>
              <a:rPr lang="el-GR" sz="2400" dirty="0"/>
              <a:t> είναι προσφιλείς , ανεξάρτητα από τη χρησιμότητά τους, γι’ αυτές τις ίδιες, και περισσότερο απ’ όλες </a:t>
            </a:r>
            <a:r>
              <a:rPr lang="el-GR" sz="2400" dirty="0" err="1"/>
              <a:t>μάς</a:t>
            </a:r>
            <a:r>
              <a:rPr lang="el-GR" sz="2400" dirty="0"/>
              <a:t> είναι προσφιλής η αίσθηση της όρασης. Πράγματι, προτιμούμε γενικά την όραση απ’ όλες τις άλλες αισθήσεις, όχι μόνο όταν επιδιώκουμε να επιτύχουμε κάτι πρακτικό, αλλά και όταν δεν σκοπεύουμε να κάνουμε τίποτε. Κι αυτό γιατί η όραση, περισσότερο από κάθε άλλη αίσθηση, μας δίνει γνώσεις και μας φανερώνει πολλές διαφορές.</a:t>
            </a:r>
          </a:p>
          <a:p>
            <a:pPr marL="0" indent="0" algn="just">
              <a:buNone/>
            </a:pPr>
            <a:r>
              <a:rPr lang="el-GR" sz="2000" dirty="0"/>
              <a:t>(Αριστοτέλους </a:t>
            </a:r>
            <a:r>
              <a:rPr lang="el-GR" sz="2000" i="1" dirty="0"/>
              <a:t>Μετά τα Φυσικά </a:t>
            </a:r>
            <a:r>
              <a:rPr lang="el-GR" sz="2000" dirty="0"/>
              <a:t>Α.1 980</a:t>
            </a:r>
            <a:r>
              <a:rPr lang="en-US" sz="2000" baseline="30000" dirty="0"/>
              <a:t>a</a:t>
            </a:r>
            <a:r>
              <a:rPr lang="en-US" sz="2000" dirty="0"/>
              <a:t>21-27</a:t>
            </a:r>
            <a:r>
              <a:rPr lang="el-GR" sz="2000" dirty="0"/>
              <a:t>, </a:t>
            </a:r>
            <a:r>
              <a:rPr lang="el-GR" sz="2000" dirty="0" smtClean="0"/>
              <a:t>μετάφραση Βασίλης </a:t>
            </a:r>
            <a:r>
              <a:rPr lang="el-GR" sz="2000" dirty="0"/>
              <a:t>Κάλφας)</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53450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1707378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821180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138183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918529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Ποιες προϋποθέσεις / όρους θέτουμε για να οδηγηθούμε σε μια ικανοποιητική θεωρία για την αλήθεια</a:t>
            </a:r>
            <a:r>
              <a:rPr lang="el-GR" dirty="0" smtClean="0"/>
              <a:t>.</a:t>
            </a:r>
            <a:endParaRPr lang="el-GR" dirty="0" smtClean="0"/>
          </a:p>
          <a:p>
            <a:pPr marL="0" algn="just"/>
            <a:r>
              <a:rPr lang="el-GR" dirty="0" smtClean="0"/>
              <a:t>Ποια είναι η θεωρία του Αριστοτέλη για την αλήθεια και το ψεύδος των προτάσεων και πως ικανοποιεί τις παραπάνω προϋποθέσεις/ όρους.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Αλήθεια</a:t>
            </a:r>
            <a:endParaRPr lang="el-GR" dirty="0"/>
          </a:p>
        </p:txBody>
      </p:sp>
      <p:sp>
        <p:nvSpPr>
          <p:cNvPr id="5" name="Θέση περιεχομένου 4"/>
          <p:cNvSpPr>
            <a:spLocks noGrp="1"/>
          </p:cNvSpPr>
          <p:nvPr>
            <p:ph idx="1"/>
          </p:nvPr>
        </p:nvSpPr>
        <p:spPr/>
        <p:txBody>
          <a:bodyPr>
            <a:noAutofit/>
          </a:bodyPr>
          <a:lstStyle/>
          <a:p>
            <a:pPr algn="just"/>
            <a:r>
              <a:rPr lang="el-GR" sz="2400" dirty="0" smtClean="0"/>
              <a:t>Ποιο είναι αυτό το στοιχείο ή ιδιότητα που κάνει τις πεποιθήσεις μας αληθείς ή ψευδείς; </a:t>
            </a:r>
          </a:p>
          <a:p>
            <a:pPr algn="just"/>
            <a:r>
              <a:rPr lang="el-GR" sz="2400" dirty="0" smtClean="0"/>
              <a:t>Πρωταγόρας:</a:t>
            </a:r>
          </a:p>
          <a:p>
            <a:pPr marL="400050" lvl="1" indent="0" algn="just">
              <a:buNone/>
            </a:pPr>
            <a:r>
              <a:rPr lang="el-GR" sz="2400" dirty="0" smtClean="0"/>
              <a:t>το μέτρο για την αλήθεια των πραγμάτων είναι ο κάθε άνθρωπος.</a:t>
            </a:r>
          </a:p>
          <a:p>
            <a:pPr marL="400050" lvl="1" indent="0" algn="just">
              <a:buNone/>
            </a:pPr>
            <a:r>
              <a:rPr lang="el-GR" sz="2000" dirty="0" err="1" smtClean="0"/>
              <a:t>Π.χ</a:t>
            </a:r>
            <a:r>
              <a:rPr lang="el-GR" sz="2000" dirty="0" smtClean="0"/>
              <a:t>. Ένα πράγμα είναι θερμό για ένα </a:t>
            </a:r>
            <a:r>
              <a:rPr lang="el-GR" sz="2000" dirty="0" smtClean="0"/>
              <a:t>υποκείμενο, </a:t>
            </a:r>
            <a:r>
              <a:rPr lang="el-GR" sz="2000" dirty="0" smtClean="0"/>
              <a:t>εάν αυτό το υποκείμενο το αισθάνεται θερμό. </a:t>
            </a:r>
          </a:p>
          <a:p>
            <a:pPr algn="just"/>
            <a:r>
              <a:rPr lang="el-GR" sz="2400" dirty="0" smtClean="0"/>
              <a:t>Αριστοτέλης:</a:t>
            </a:r>
          </a:p>
          <a:p>
            <a:pPr marL="400050" lvl="1" indent="0" algn="just">
              <a:buNone/>
            </a:pPr>
            <a:r>
              <a:rPr lang="el-GR" sz="2400" dirty="0" smtClean="0"/>
              <a:t>το μέτρο της αλήθειας είναι η πραγματικότητα στην οποία αντιστοιχούν οι σκέψεις μας.</a:t>
            </a: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Φορείς της αλήθειας</a:t>
            </a:r>
            <a:endParaRPr lang="el-GR" dirty="0"/>
          </a:p>
        </p:txBody>
      </p:sp>
      <p:sp>
        <p:nvSpPr>
          <p:cNvPr id="5" name="Θέση περιεχομένου 4"/>
          <p:cNvSpPr>
            <a:spLocks noGrp="1"/>
          </p:cNvSpPr>
          <p:nvPr>
            <p:ph idx="1"/>
          </p:nvPr>
        </p:nvSpPr>
        <p:spPr/>
        <p:txBody>
          <a:bodyPr>
            <a:noAutofit/>
          </a:bodyPr>
          <a:lstStyle/>
          <a:p>
            <a:pPr algn="just"/>
            <a:r>
              <a:rPr lang="el-GR" sz="2400" dirty="0" smtClean="0"/>
              <a:t>Είναι </a:t>
            </a:r>
            <a:r>
              <a:rPr lang="el-GR" sz="2400" dirty="0" smtClean="0"/>
              <a:t>οι λέξεις φορείς της αλήθειας;</a:t>
            </a:r>
          </a:p>
          <a:p>
            <a:pPr marL="400050" lvl="1" indent="0" algn="just">
              <a:buNone/>
            </a:pPr>
            <a:r>
              <a:rPr lang="el-GR" sz="2000" dirty="0" smtClean="0"/>
              <a:t>Πλάτων, </a:t>
            </a:r>
            <a:r>
              <a:rPr lang="el-GR" sz="2000" i="1" dirty="0" smtClean="0"/>
              <a:t>Κρατύλος</a:t>
            </a:r>
            <a:r>
              <a:rPr lang="el-GR" sz="2000" dirty="0" smtClean="0"/>
              <a:t>: Κάθε λέξη έχει τη μορφή της επειδή αντιστοιχεί ακριβώς στο πράγμα που δηλώνει. Άρα υπάρχουν λέξεις σωστές και λαθεμένες.</a:t>
            </a:r>
          </a:p>
          <a:p>
            <a:pPr algn="just"/>
            <a:r>
              <a:rPr lang="el-GR" sz="2400" dirty="0" smtClean="0"/>
              <a:t>Οι λέξεις δεν είναι φορείς της αλήθειας, είναι συμβάσεις.</a:t>
            </a:r>
          </a:p>
          <a:p>
            <a:pPr marL="400050" lvl="1" indent="0" algn="just">
              <a:buNone/>
            </a:pPr>
            <a:r>
              <a:rPr lang="el-GR" sz="2400" dirty="0" smtClean="0"/>
              <a:t>Φορείς της αλήθειας είναι οι προτάσεις που συντίθενται από τις λέξεις.</a:t>
            </a:r>
          </a:p>
          <a:p>
            <a:pPr marL="400050" lvl="1" indent="0" algn="just">
              <a:buNone/>
            </a:pPr>
            <a:r>
              <a:rPr lang="el-GR" sz="2400" dirty="0" smtClean="0"/>
              <a:t>Πώς όμως από κάτι που δεν έχει τιμή αληθείας, τις λέξεις, φτάνουμε σε προτάσεις που έχουν τιμή αληθείας</a:t>
            </a:r>
            <a:r>
              <a:rPr lang="el-GR" sz="2400" dirty="0" smtClean="0"/>
              <a:t>;</a:t>
            </a:r>
            <a:endParaRPr lang="el-GR" sz="2400" dirty="0" smtClean="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060884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Προϋποθέσεις μιας θεωρίας για την αλήθεια</a:t>
            </a:r>
            <a:endParaRPr lang="el-GR" dirty="0"/>
          </a:p>
        </p:txBody>
      </p:sp>
      <p:sp>
        <p:nvSpPr>
          <p:cNvPr id="5" name="Θέση περιεχομένου 4"/>
          <p:cNvSpPr>
            <a:spLocks noGrp="1"/>
          </p:cNvSpPr>
          <p:nvPr>
            <p:ph idx="1"/>
          </p:nvPr>
        </p:nvSpPr>
        <p:spPr/>
        <p:txBody>
          <a:bodyPr>
            <a:noAutofit/>
          </a:bodyPr>
          <a:lstStyle/>
          <a:p>
            <a:pPr marL="0" indent="0" algn="just">
              <a:buNone/>
            </a:pPr>
            <a:r>
              <a:rPr lang="el-GR" sz="2400" dirty="0" smtClean="0"/>
              <a:t>Μια θεωρία αλήθειας</a:t>
            </a:r>
          </a:p>
          <a:p>
            <a:pPr algn="just"/>
            <a:r>
              <a:rPr lang="el-GR" sz="2400" dirty="0" smtClean="0"/>
              <a:t>Θα πρέπει να εξηγεί πως από τις λέξεις που δεν είναι αληθείς ή ψευδείς συντίθενται προτάσεις που είναι αληθείς ή ψευδείς.</a:t>
            </a:r>
          </a:p>
          <a:p>
            <a:pPr algn="just"/>
            <a:r>
              <a:rPr lang="el-GR" sz="2400" dirty="0" smtClean="0"/>
              <a:t>Θα πρέπει να εξηγεί, εάν αυτό που κάνει κάποιους ισχυρισμούς αληθείς είναι η πραγματικότητα, τι είναι αυτό κάνει έναν ισχυρισμό ψευδή;</a:t>
            </a:r>
          </a:p>
          <a:p>
            <a:pPr algn="just"/>
            <a:r>
              <a:rPr lang="el-GR" sz="2400" dirty="0" smtClean="0"/>
              <a:t>Θα πρέπει να εξηγεί πως ορισμένες </a:t>
            </a:r>
            <a:r>
              <a:rPr lang="el-GR" sz="2400" dirty="0"/>
              <a:t>αρνητικές υπαρκτικές </a:t>
            </a:r>
            <a:r>
              <a:rPr lang="el-GR" sz="2400" dirty="0" smtClean="0"/>
              <a:t>προτάσεις (π.χ. </a:t>
            </a:r>
            <a:r>
              <a:rPr lang="el-GR" sz="2400" dirty="0"/>
              <a:t>η</a:t>
            </a:r>
            <a:r>
              <a:rPr lang="el-GR" sz="2400" dirty="0" smtClean="0"/>
              <a:t> πρόταση «δεν υπάρχουν κένταυροι») είναι αληθείς</a:t>
            </a:r>
            <a:r>
              <a:rPr lang="el-GR" sz="2400" dirty="0" smtClean="0"/>
              <a:t>.</a:t>
            </a:r>
            <a:endParaRPr lang="el-GR" sz="2400" dirty="0" smtClean="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7823801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Αλήθεια &amp; ψεύδος στο</a:t>
            </a:r>
            <a:r>
              <a:rPr lang="el-GR" i="1" dirty="0" smtClean="0"/>
              <a:t> Περί Ερμηνείας</a:t>
            </a:r>
            <a:r>
              <a:rPr lang="el-GR" dirty="0" smtClean="0"/>
              <a:t> του Αριστοτέλη /1/</a:t>
            </a:r>
            <a:endParaRPr lang="el-GR" dirty="0"/>
          </a:p>
        </p:txBody>
      </p:sp>
      <p:sp>
        <p:nvSpPr>
          <p:cNvPr id="5" name="Θέση περιεχομένου 4"/>
          <p:cNvSpPr>
            <a:spLocks noGrp="1"/>
          </p:cNvSpPr>
          <p:nvPr>
            <p:ph idx="1"/>
          </p:nvPr>
        </p:nvSpPr>
        <p:spPr>
          <a:xfrm>
            <a:off x="464156" y="1628800"/>
            <a:ext cx="8229600" cy="4453955"/>
          </a:xfrm>
        </p:spPr>
        <p:txBody>
          <a:bodyPr>
            <a:noAutofit/>
          </a:bodyPr>
          <a:lstStyle/>
          <a:p>
            <a:pPr marL="0" indent="0" algn="just">
              <a:buNone/>
            </a:pPr>
            <a:endParaRPr lang="el-GR" sz="2000" dirty="0" smtClean="0"/>
          </a:p>
          <a:p>
            <a:pPr marL="0" indent="0" algn="just">
              <a:buNone/>
            </a:pPr>
            <a:r>
              <a:rPr lang="el-GR" sz="2000" dirty="0" smtClean="0"/>
              <a:t>Πρέπει πρώτα να εκθέσουμε τι είναι όνομα και τι ρήμα, έπειτα τι είναι άρνηση, κατάφαση, απόφανση και πρόταση. Λοιπόν τα </a:t>
            </a:r>
            <a:r>
              <a:rPr lang="el-GR" sz="2000" dirty="0" err="1" smtClean="0"/>
              <a:t>εκφωνήματα</a:t>
            </a:r>
            <a:r>
              <a:rPr lang="el-GR" sz="2000" dirty="0" smtClean="0"/>
              <a:t> αποτελούν σύμβολα των ψυχικών παθημάτων, και όσα γράφονται είναι σύμβολα των </a:t>
            </a:r>
            <a:r>
              <a:rPr lang="el-GR" sz="2000" dirty="0" err="1" smtClean="0"/>
              <a:t>εκφωνημάτων</a:t>
            </a:r>
            <a:r>
              <a:rPr lang="el-GR" sz="2000" dirty="0" smtClean="0"/>
              <a:t>. Και όπως τα γραπτά σύμβολα δεν είναι </a:t>
            </a:r>
            <a:r>
              <a:rPr lang="el-GR" sz="2000" dirty="0"/>
              <a:t>για όλους </a:t>
            </a:r>
            <a:r>
              <a:rPr lang="el-GR" sz="2000" dirty="0" smtClean="0"/>
              <a:t>τα ίδια, έτσι ούτε οι εκφωνήσεις. Όμως τα πρωταρχικά εκείνα των οποίων τούτα είναι σημεία, αυτά </a:t>
            </a:r>
            <a:r>
              <a:rPr lang="el-GR" sz="2000" dirty="0"/>
              <a:t>-</a:t>
            </a:r>
            <a:r>
              <a:rPr lang="el-GR" sz="2000" dirty="0" smtClean="0"/>
              <a:t>τα ψυχικά παθήματα- είναι τα ίδια για όλους. Και εκείνα των οποίων τούτα αποτελούν ομοιώματα </a:t>
            </a:r>
            <a:r>
              <a:rPr lang="en-US" sz="2000" dirty="0" smtClean="0"/>
              <a:t>–</a:t>
            </a:r>
            <a:r>
              <a:rPr lang="el-GR" sz="2000" dirty="0" smtClean="0"/>
              <a:t>τα πράγματα- είναι επίσης τα ίδια. Γι’ αυτά λοιπόν έχουμε μιλήσει στο </a:t>
            </a:r>
            <a:r>
              <a:rPr lang="el-GR" sz="2000" i="1" dirty="0" smtClean="0"/>
              <a:t>Περί ψυχής</a:t>
            </a:r>
            <a:r>
              <a:rPr lang="el-GR" sz="2000" dirty="0" smtClean="0"/>
              <a:t>, διότι είναι αντικείμενο άλλης </a:t>
            </a:r>
            <a:r>
              <a:rPr lang="el-GR" sz="2000" dirty="0" err="1" smtClean="0"/>
              <a:t>πραγμάτευσης</a:t>
            </a:r>
            <a:r>
              <a:rPr lang="el-GR" sz="2000" dirty="0" smtClean="0"/>
              <a:t>.</a:t>
            </a:r>
          </a:p>
          <a:p>
            <a:pPr marL="400050" lvl="1" indent="0" algn="just">
              <a:buNone/>
            </a:pPr>
            <a:r>
              <a:rPr lang="el-GR" sz="1600" dirty="0" smtClean="0"/>
              <a:t>(</a:t>
            </a:r>
            <a:r>
              <a:rPr lang="el-GR" sz="1600" dirty="0" smtClean="0"/>
              <a:t>Αριστοτέλους </a:t>
            </a:r>
            <a:r>
              <a:rPr lang="el-GR" sz="1600" i="1" dirty="0" smtClean="0"/>
              <a:t>Περί ερμηνείας </a:t>
            </a:r>
            <a:r>
              <a:rPr lang="el-GR" sz="1600" dirty="0" smtClean="0"/>
              <a:t>16</a:t>
            </a:r>
            <a:r>
              <a:rPr lang="en-US" sz="1600" baseline="30000" dirty="0" smtClean="0"/>
              <a:t>a</a:t>
            </a:r>
            <a:r>
              <a:rPr lang="el-GR" sz="1600" dirty="0" smtClean="0"/>
              <a:t>1-9, μετάφραση Π. Καλλιγάς)</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924170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Αλήθεια &amp; ψεύδος στο</a:t>
            </a:r>
            <a:r>
              <a:rPr lang="el-GR" i="1" dirty="0" smtClean="0"/>
              <a:t> Περί Ερμηνείας</a:t>
            </a:r>
            <a:r>
              <a:rPr lang="el-GR" dirty="0" smtClean="0"/>
              <a:t> του Αριστοτέλη /2/</a:t>
            </a:r>
            <a:endParaRPr lang="el-GR" dirty="0"/>
          </a:p>
        </p:txBody>
      </p:sp>
      <p:sp>
        <p:nvSpPr>
          <p:cNvPr id="5" name="Θέση περιεχομένου 4"/>
          <p:cNvSpPr>
            <a:spLocks noGrp="1"/>
          </p:cNvSpPr>
          <p:nvPr>
            <p:ph idx="1"/>
          </p:nvPr>
        </p:nvSpPr>
        <p:spPr/>
        <p:txBody>
          <a:bodyPr>
            <a:noAutofit/>
          </a:bodyPr>
          <a:lstStyle/>
          <a:p>
            <a:pPr marL="0" indent="0">
              <a:buNone/>
            </a:pPr>
            <a:endParaRPr lang="el-GR" sz="2000" dirty="0"/>
          </a:p>
          <a:p>
            <a:pPr marL="0" indent="0" algn="just">
              <a:buNone/>
            </a:pPr>
            <a:r>
              <a:rPr lang="el-GR" sz="2000" dirty="0" smtClean="0"/>
              <a:t>Και, όπως ακριβώς στην ψυχή άλλοτε υπάρχει ένα </a:t>
            </a:r>
            <a:r>
              <a:rPr lang="el-GR" sz="2000" dirty="0" err="1" smtClean="0"/>
              <a:t>εννόημα</a:t>
            </a:r>
            <a:r>
              <a:rPr lang="el-GR" sz="2000" dirty="0" smtClean="0"/>
              <a:t> χωρίς να είναι ούτε αληθές ούτε ψευδές και άλλοτε ένα για το οποίο ισχύει αναγκαστικά είτε το ένα είτε το άλλο, έτσι και στα </a:t>
            </a:r>
            <a:r>
              <a:rPr lang="el-GR" sz="2000" dirty="0" err="1" smtClean="0"/>
              <a:t>εκφωνήματα</a:t>
            </a:r>
            <a:r>
              <a:rPr lang="el-GR" sz="2000" dirty="0" smtClean="0"/>
              <a:t>. Διότι το ψεύδος </a:t>
            </a:r>
            <a:r>
              <a:rPr lang="el-GR" sz="2000" dirty="0"/>
              <a:t>και η αλήθεια </a:t>
            </a:r>
            <a:r>
              <a:rPr lang="el-GR" sz="2000" dirty="0" smtClean="0"/>
              <a:t>προκύπτουν όταν έχουμε σύνθεση και διαχωρισμό. ‘</a:t>
            </a:r>
            <a:r>
              <a:rPr lang="el-GR" sz="2000" dirty="0" err="1" smtClean="0"/>
              <a:t>Ετσι</a:t>
            </a:r>
            <a:r>
              <a:rPr lang="el-GR" sz="2000" dirty="0"/>
              <a:t> </a:t>
            </a:r>
            <a:r>
              <a:rPr lang="el-GR" sz="2000" dirty="0" smtClean="0"/>
              <a:t>λοιπόν τα ονόματα </a:t>
            </a:r>
            <a:r>
              <a:rPr lang="el-GR" sz="2000" dirty="0"/>
              <a:t>από μόνα </a:t>
            </a:r>
            <a:r>
              <a:rPr lang="el-GR" sz="2000" dirty="0" smtClean="0"/>
              <a:t>τους και τα ρήματα –όπως για παράδειγμα το ‘άνθρωπος’ ή το ‘λευκό’, όταν δεν τους προστεθεί κάτι- μοιάζουν με τα </a:t>
            </a:r>
            <a:r>
              <a:rPr lang="el-GR" sz="2000" dirty="0" err="1" smtClean="0"/>
              <a:t>εννοήματα</a:t>
            </a:r>
            <a:r>
              <a:rPr lang="el-GR" sz="2000" dirty="0" smtClean="0"/>
              <a:t>  χωρίς σύνθεση ή διαχωρισμό. Διότι δεν είναι ακόμη ούτε ψευδή ούτε αληθή, αποτελούν ωστόσο σημείο ενός συγκεκριμένου πράγματος.</a:t>
            </a:r>
            <a:r>
              <a:rPr lang="el-GR" sz="2000" dirty="0"/>
              <a:t> </a:t>
            </a:r>
            <a:r>
              <a:rPr lang="el-GR" sz="2000" dirty="0" smtClean="0"/>
              <a:t>Αφού ακόμη και ο ‘τραγέλαφος’ σημαίνει μεν κάτι, δεν είναι όμως ακόμη ούτε αλήθεια ούτε ψεύδος, αν δεν προστεθεί το ‘είναι’ ή το ‘δεν είναι’, είτε σκέτο είτε με χρονικό προσδιορισμό. </a:t>
            </a:r>
          </a:p>
          <a:p>
            <a:pPr marL="400050" lvl="2" indent="0" algn="just">
              <a:buNone/>
            </a:pPr>
            <a:r>
              <a:rPr lang="el-GR" sz="1600" dirty="0"/>
              <a:t>(Αριστοτέλους </a:t>
            </a:r>
            <a:r>
              <a:rPr lang="el-GR" sz="1600" i="1" dirty="0"/>
              <a:t>Περί ερμηνείας </a:t>
            </a:r>
            <a:r>
              <a:rPr lang="el-GR" sz="1600" dirty="0"/>
              <a:t>16</a:t>
            </a:r>
            <a:r>
              <a:rPr lang="en-US" sz="1600" baseline="30000" dirty="0"/>
              <a:t>a</a:t>
            </a:r>
            <a:r>
              <a:rPr lang="el-GR" sz="1600" dirty="0"/>
              <a:t>1-9, μετάφραση Π. Καλλιγάς</a:t>
            </a:r>
            <a:r>
              <a:rPr lang="el-GR" sz="1600" dirty="0" smtClean="0"/>
              <a:t>)</a:t>
            </a:r>
            <a:endParaRPr lang="el-GR" sz="16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862269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Σύνδεση και διαχωρισμός στη θεωρία της αλήθειας του Αριστοτέλη</a:t>
            </a:r>
            <a:endParaRPr lang="el-GR" dirty="0"/>
          </a:p>
        </p:txBody>
      </p:sp>
      <p:sp>
        <p:nvSpPr>
          <p:cNvPr id="5" name="Θέση περιεχομένου 4"/>
          <p:cNvSpPr>
            <a:spLocks noGrp="1"/>
          </p:cNvSpPr>
          <p:nvPr>
            <p:ph idx="1"/>
          </p:nvPr>
        </p:nvSpPr>
        <p:spPr/>
        <p:txBody>
          <a:bodyPr>
            <a:noAutofit/>
          </a:bodyPr>
          <a:lstStyle/>
          <a:p>
            <a:pPr algn="just"/>
            <a:endParaRPr lang="el-GR" sz="2400" dirty="0" smtClean="0"/>
          </a:p>
          <a:p>
            <a:pPr algn="just"/>
            <a:r>
              <a:rPr lang="el-GR" sz="2400" dirty="0" smtClean="0"/>
              <a:t>Σύνδεση (σύνθεση): </a:t>
            </a:r>
          </a:p>
          <a:p>
            <a:pPr marL="400050" lvl="1" indent="0" algn="just">
              <a:buNone/>
            </a:pPr>
            <a:r>
              <a:rPr lang="el-GR" sz="2400" dirty="0" smtClean="0"/>
              <a:t>1) Αυτή η διαφάνεια έχει λευκό χρώμα (ΑΛΗΘΕΣ)</a:t>
            </a:r>
          </a:p>
          <a:p>
            <a:pPr marL="400050" lvl="1" indent="0" algn="just">
              <a:buNone/>
            </a:pPr>
            <a:r>
              <a:rPr lang="el-GR" sz="2400" dirty="0" smtClean="0"/>
              <a:t>2) Αυτή η διαφάνεια έχει πράσινο χρώμα (ΨΕΥΔΕΣ)</a:t>
            </a:r>
          </a:p>
          <a:p>
            <a:pPr algn="just"/>
            <a:r>
              <a:rPr lang="el-GR" sz="2400" dirty="0" smtClean="0"/>
              <a:t>Διαχωρισμός (διαίρεση)</a:t>
            </a:r>
          </a:p>
          <a:p>
            <a:pPr marL="400050" lvl="1" indent="0" algn="just">
              <a:buNone/>
            </a:pPr>
            <a:r>
              <a:rPr lang="el-GR" sz="2400" dirty="0" smtClean="0"/>
              <a:t>3) Αυτή η διαφάνεια δεν έχει λευκό χρώμα (ΨΕΥΔΕΣ)</a:t>
            </a:r>
          </a:p>
          <a:p>
            <a:pPr marL="400050" lvl="1" indent="0" algn="just">
              <a:buNone/>
            </a:pPr>
            <a:r>
              <a:rPr lang="el-GR" sz="2400" dirty="0" smtClean="0"/>
              <a:t>4) Αυτή η διαφάνεια δεν έχει πράσινο χρώμα (ΑΛΗΘΕΣ)</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2974926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Ικανοποίηση των προϋποθέσεων για μια θεωρία της αλήθειας</a:t>
            </a:r>
            <a:endParaRPr lang="el-GR" dirty="0"/>
          </a:p>
        </p:txBody>
      </p:sp>
      <p:sp>
        <p:nvSpPr>
          <p:cNvPr id="5" name="Θέση περιεχομένου 4"/>
          <p:cNvSpPr>
            <a:spLocks noGrp="1"/>
          </p:cNvSpPr>
          <p:nvPr>
            <p:ph idx="1"/>
          </p:nvPr>
        </p:nvSpPr>
        <p:spPr/>
        <p:txBody>
          <a:bodyPr>
            <a:noAutofit/>
          </a:bodyPr>
          <a:lstStyle/>
          <a:p>
            <a:r>
              <a:rPr lang="el-GR" sz="2600" dirty="0" smtClean="0"/>
              <a:t>Για το 1</a:t>
            </a:r>
            <a:r>
              <a:rPr lang="el-GR" sz="2600" baseline="30000" dirty="0" smtClean="0"/>
              <a:t>ο</a:t>
            </a:r>
            <a:r>
              <a:rPr lang="el-GR" sz="2600" dirty="0" smtClean="0"/>
              <a:t> πρόβλημα (πως από τις λέξεις που δεν έχουν τιμή αληθείας συγκροτούμε προτάσεις οι οποίες έχουν τιμή αληθείας</a:t>
            </a:r>
            <a:r>
              <a:rPr lang="el-GR" sz="2600" dirty="0" smtClean="0">
                <a:sym typeface="Wingdings"/>
              </a:rPr>
              <a:t>) : οι σκέψεις των οποίων οι λέξεις είναι συμβατικά σύνολα είναι κοινές για όλους.</a:t>
            </a:r>
          </a:p>
          <a:p>
            <a:r>
              <a:rPr lang="el-GR" sz="2600" dirty="0" smtClean="0">
                <a:sym typeface="Wingdings"/>
              </a:rPr>
              <a:t>Για το 2</a:t>
            </a:r>
            <a:r>
              <a:rPr lang="el-GR" sz="2600" baseline="30000" dirty="0" smtClean="0">
                <a:sym typeface="Wingdings"/>
              </a:rPr>
              <a:t>ο</a:t>
            </a:r>
            <a:r>
              <a:rPr lang="el-GR" sz="2600" dirty="0" smtClean="0">
                <a:sym typeface="Wingdings"/>
              </a:rPr>
              <a:t> πρόβλημα (πως είναι δυνατές οι ψευδείς προτάσεις) : οι ψευδείς προτάσεις συνδέουν η διαχωρίζουν πράγματα που υπάρχουν αλλά είτε δεν συνδέονται είτε διαχωρίζονται στην πραγματικότητα (αντιστοίχως). Έτσι κάθε ψευδής πρόταση είναι ψευδής για διαφορετικό λόγο</a:t>
            </a:r>
            <a:r>
              <a:rPr lang="el-GR" sz="2600" dirty="0" smtClean="0">
                <a:sym typeface="Wingdings"/>
              </a:rPr>
              <a:t>.</a:t>
            </a:r>
            <a:endParaRPr lang="el-GR" sz="2600" dirty="0" smtClean="0">
              <a:sym typeface="Wingdings"/>
            </a:endParaRP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948255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TotalTime>
  <Words>1192</Words>
  <Application>Microsoft Macintosh PowerPoint</Application>
  <PresentationFormat>On-screen Show (4:3)</PresentationFormat>
  <Paragraphs>104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Αριστοτέλης: Γνωσιοθεωρία Μεταφυσική</vt:lpstr>
      <vt:lpstr>Σκοποί  ενότητας</vt:lpstr>
      <vt:lpstr>Αλήθεια</vt:lpstr>
      <vt:lpstr>Φορείς της αλήθειας</vt:lpstr>
      <vt:lpstr>Προϋποθέσεις μιας θεωρίας για την αλήθεια</vt:lpstr>
      <vt:lpstr>Αλήθεια &amp; ψεύδος στο Περί Ερμηνείας του Αριστοτέλη /1/</vt:lpstr>
      <vt:lpstr>Αλήθεια &amp; ψεύδος στο Περί Ερμηνείας του Αριστοτέλη /2/</vt:lpstr>
      <vt:lpstr>Σύνδεση και διαχωρισμός στη θεωρία της αλήθειας του Αριστοτέλη</vt:lpstr>
      <vt:lpstr>Ικανοποίηση των προϋποθέσεων για μια θεωρία της αλήθειας</vt:lpstr>
      <vt:lpstr>Ασκήσεις: </vt:lpstr>
      <vt:lpstr>Η ανθρώπινη φύση και η γνώση</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248</cp:revision>
  <dcterms:created xsi:type="dcterms:W3CDTF">2012-09-06T09:03:05Z</dcterms:created>
  <dcterms:modified xsi:type="dcterms:W3CDTF">2015-09-18T20:23:14Z</dcterms:modified>
</cp:coreProperties>
</file>