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mov" ContentType="video/unknown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317" r:id="rId2"/>
    <p:sldId id="345" r:id="rId3"/>
    <p:sldId id="394" r:id="rId4"/>
    <p:sldId id="347" r:id="rId5"/>
    <p:sldId id="367" r:id="rId6"/>
    <p:sldId id="349" r:id="rId7"/>
    <p:sldId id="348" r:id="rId8"/>
    <p:sldId id="368" r:id="rId9"/>
    <p:sldId id="369" r:id="rId10"/>
    <p:sldId id="381" r:id="rId11"/>
    <p:sldId id="330" r:id="rId12"/>
    <p:sldId id="387" r:id="rId13"/>
    <p:sldId id="386" r:id="rId14"/>
    <p:sldId id="370" r:id="rId15"/>
    <p:sldId id="388" r:id="rId16"/>
    <p:sldId id="319" r:id="rId17"/>
    <p:sldId id="322" r:id="rId18"/>
    <p:sldId id="365" r:id="rId19"/>
    <p:sldId id="395" r:id="rId20"/>
    <p:sldId id="382" r:id="rId21"/>
    <p:sldId id="390" r:id="rId22"/>
    <p:sldId id="384" r:id="rId23"/>
    <p:sldId id="385" r:id="rId24"/>
    <p:sldId id="279" r:id="rId25"/>
    <p:sldId id="280" r:id="rId26"/>
    <p:sldId id="278" r:id="rId27"/>
    <p:sldId id="396" r:id="rId28"/>
    <p:sldId id="359" r:id="rId29"/>
    <p:sldId id="355" r:id="rId30"/>
    <p:sldId id="353" r:id="rId31"/>
    <p:sldId id="332" r:id="rId32"/>
    <p:sldId id="356" r:id="rId33"/>
    <p:sldId id="371" r:id="rId34"/>
    <p:sldId id="357" r:id="rId35"/>
    <p:sldId id="354" r:id="rId36"/>
    <p:sldId id="358" r:id="rId37"/>
    <p:sldId id="363" r:id="rId38"/>
    <p:sldId id="398" r:id="rId39"/>
    <p:sldId id="281" r:id="rId40"/>
    <p:sldId id="397" r:id="rId41"/>
    <p:sldId id="364" r:id="rId42"/>
    <p:sldId id="361" r:id="rId43"/>
    <p:sldId id="360" r:id="rId44"/>
    <p:sldId id="362" r:id="rId45"/>
    <p:sldId id="372" r:id="rId46"/>
    <p:sldId id="373" r:id="rId47"/>
    <p:sldId id="374" r:id="rId48"/>
    <p:sldId id="375" r:id="rId49"/>
    <p:sldId id="378" r:id="rId50"/>
    <p:sldId id="379" r:id="rId51"/>
    <p:sldId id="380" r:id="rId52"/>
    <p:sldId id="399" r:id="rId53"/>
    <p:sldId id="403" r:id="rId54"/>
    <p:sldId id="404" r:id="rId55"/>
    <p:sldId id="405" r:id="rId56"/>
    <p:sldId id="335" r:id="rId57"/>
    <p:sldId id="337" r:id="rId58"/>
    <p:sldId id="294" r:id="rId59"/>
    <p:sldId id="295" r:id="rId60"/>
    <p:sldId id="414" r:id="rId61"/>
    <p:sldId id="300" r:id="rId62"/>
    <p:sldId id="415" r:id="rId63"/>
    <p:sldId id="417" r:id="rId64"/>
    <p:sldId id="416" r:id="rId65"/>
    <p:sldId id="419" r:id="rId66"/>
    <p:sldId id="418" r:id="rId67"/>
    <p:sldId id="422" r:id="rId68"/>
    <p:sldId id="423" r:id="rId69"/>
    <p:sldId id="424" r:id="rId70"/>
    <p:sldId id="425" r:id="rId71"/>
    <p:sldId id="420" r:id="rId72"/>
    <p:sldId id="421" r:id="rId73"/>
    <p:sldId id="400" r:id="rId74"/>
    <p:sldId id="269" r:id="rId75"/>
    <p:sldId id="351" r:id="rId76"/>
    <p:sldId id="352" r:id="rId77"/>
    <p:sldId id="377" r:id="rId78"/>
    <p:sldId id="270" r:id="rId79"/>
    <p:sldId id="282" r:id="rId80"/>
    <p:sldId id="409" r:id="rId81"/>
    <p:sldId id="411" r:id="rId82"/>
    <p:sldId id="285" r:id="rId83"/>
    <p:sldId id="306" r:id="rId84"/>
    <p:sldId id="413" r:id="rId85"/>
    <p:sldId id="402" r:id="rId86"/>
    <p:sldId id="329" r:id="rId87"/>
    <p:sldId id="327" r:id="rId88"/>
    <p:sldId id="328" r:id="rId89"/>
    <p:sldId id="406" r:id="rId90"/>
    <p:sldId id="407" r:id="rId91"/>
    <p:sldId id="392" r:id="rId9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206" autoAdjust="0"/>
  </p:normalViewPr>
  <p:slideViewPr>
    <p:cSldViewPr snapToGrid="0" snapToObjects="1">
      <p:cViewPr varScale="1">
        <p:scale>
          <a:sx n="110" d="100"/>
          <a:sy n="110" d="100"/>
        </p:scale>
        <p:origin x="-163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627B29-2DF0-AA4A-886A-70CB174076D9}" type="doc">
      <dgm:prSet loTypeId="urn:microsoft.com/office/officeart/2005/8/layout/vList5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374E989-4032-0D43-91D8-79C0ED9BE6D9}">
      <dgm:prSet custT="1"/>
      <dgm:spPr/>
      <dgm:t>
        <a:bodyPr/>
        <a:lstStyle/>
        <a:p>
          <a:pPr rtl="0"/>
          <a:r>
            <a:rPr lang="en-US" sz="3200" dirty="0" smtClean="0"/>
            <a:t>Duplex</a:t>
          </a:r>
          <a:endParaRPr lang="en-US" sz="3200" dirty="0"/>
        </a:p>
      </dgm:t>
    </dgm:pt>
    <dgm:pt modelId="{B6EE82AF-2E3E-A245-B2AD-4BFFA43F8440}" type="parTrans" cxnId="{810283C6-2C2D-DB47-A855-1501F060F1A0}">
      <dgm:prSet/>
      <dgm:spPr/>
      <dgm:t>
        <a:bodyPr/>
        <a:lstStyle/>
        <a:p>
          <a:endParaRPr lang="en-US"/>
        </a:p>
      </dgm:t>
    </dgm:pt>
    <dgm:pt modelId="{98D175EE-E852-744B-AAAB-9838FDC3A146}" type="sibTrans" cxnId="{810283C6-2C2D-DB47-A855-1501F060F1A0}">
      <dgm:prSet/>
      <dgm:spPr/>
      <dgm:t>
        <a:bodyPr/>
        <a:lstStyle/>
        <a:p>
          <a:endParaRPr lang="en-US"/>
        </a:p>
      </dgm:t>
    </dgm:pt>
    <dgm:pt modelId="{A2465877-EA4A-C441-AE21-E6FF5D66B164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2400" b="1" u="sng" dirty="0" smtClean="0"/>
            <a:t>Ulcers</a:t>
          </a:r>
          <a:endParaRPr lang="en-US" sz="2400" b="1" u="sng" dirty="0"/>
        </a:p>
      </dgm:t>
    </dgm:pt>
    <dgm:pt modelId="{DCF565F6-99E1-134D-AEB6-594378C24BF8}" type="parTrans" cxnId="{91401669-B835-4744-AE85-4612F087A704}">
      <dgm:prSet/>
      <dgm:spPr/>
      <dgm:t>
        <a:bodyPr/>
        <a:lstStyle/>
        <a:p>
          <a:endParaRPr lang="en-US"/>
        </a:p>
      </dgm:t>
    </dgm:pt>
    <dgm:pt modelId="{D93138C3-1979-B54D-87DB-074BC92DCDB8}" type="sibTrans" cxnId="{91401669-B835-4744-AE85-4612F087A704}">
      <dgm:prSet/>
      <dgm:spPr/>
      <dgm:t>
        <a:bodyPr/>
        <a:lstStyle/>
        <a:p>
          <a:endParaRPr lang="en-US"/>
        </a:p>
      </dgm:t>
    </dgm:pt>
    <dgm:pt modelId="{7ACA36D0-0C18-524A-98F4-2674C9C0C061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2000" dirty="0" smtClean="0"/>
            <a:t>Iliac arteries</a:t>
          </a:r>
          <a:endParaRPr lang="en-US" sz="2000" dirty="0"/>
        </a:p>
      </dgm:t>
    </dgm:pt>
    <dgm:pt modelId="{5D7EADCC-E3E7-9548-8760-48AB18E4CB4E}" type="parTrans" cxnId="{8BC7DCE9-D24F-F645-95A0-FB1FDD8164D7}">
      <dgm:prSet/>
      <dgm:spPr/>
      <dgm:t>
        <a:bodyPr/>
        <a:lstStyle/>
        <a:p>
          <a:endParaRPr lang="en-US"/>
        </a:p>
      </dgm:t>
    </dgm:pt>
    <dgm:pt modelId="{2B774769-F343-0D43-8DC7-864AFD89F9F2}" type="sibTrans" cxnId="{8BC7DCE9-D24F-F645-95A0-FB1FDD8164D7}">
      <dgm:prSet/>
      <dgm:spPr/>
      <dgm:t>
        <a:bodyPr/>
        <a:lstStyle/>
        <a:p>
          <a:endParaRPr lang="en-US"/>
        </a:p>
      </dgm:t>
    </dgm:pt>
    <dgm:pt modelId="{57F4CBB6-1C98-9449-9895-7FB53F2B7863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2000" dirty="0" smtClean="0"/>
            <a:t>Calcification</a:t>
          </a:r>
          <a:endParaRPr lang="en-US" sz="2000" dirty="0"/>
        </a:p>
      </dgm:t>
    </dgm:pt>
    <dgm:pt modelId="{595661E9-79B7-3D41-9AAC-6675EFA0D947}" type="parTrans" cxnId="{7E6B7E5C-FA9E-A642-BCBE-2D172AD7250F}">
      <dgm:prSet/>
      <dgm:spPr/>
      <dgm:t>
        <a:bodyPr/>
        <a:lstStyle/>
        <a:p>
          <a:endParaRPr lang="en-US"/>
        </a:p>
      </dgm:t>
    </dgm:pt>
    <dgm:pt modelId="{6CA53E5A-AC61-6749-BA59-2164C322C9E7}" type="sibTrans" cxnId="{7E6B7E5C-FA9E-A642-BCBE-2D172AD7250F}">
      <dgm:prSet/>
      <dgm:spPr/>
      <dgm:t>
        <a:bodyPr/>
        <a:lstStyle/>
        <a:p>
          <a:endParaRPr lang="en-US"/>
        </a:p>
      </dgm:t>
    </dgm:pt>
    <dgm:pt modelId="{72AEBD09-5BA1-9940-A7AD-9A37D6A7292E}">
      <dgm:prSet custT="1"/>
      <dgm:spPr/>
      <dgm:t>
        <a:bodyPr/>
        <a:lstStyle/>
        <a:p>
          <a:pPr rtl="0"/>
          <a:r>
            <a:rPr lang="en-US" sz="3200" dirty="0" smtClean="0"/>
            <a:t>CTA</a:t>
          </a:r>
          <a:endParaRPr lang="en-US" sz="3200" dirty="0"/>
        </a:p>
      </dgm:t>
    </dgm:pt>
    <dgm:pt modelId="{3CC17173-45FD-9846-AA98-0C4C13A9AED0}" type="parTrans" cxnId="{AF5797DF-CA78-BC41-BFD1-CFC9885A8DC7}">
      <dgm:prSet/>
      <dgm:spPr/>
      <dgm:t>
        <a:bodyPr/>
        <a:lstStyle/>
        <a:p>
          <a:endParaRPr lang="en-US"/>
        </a:p>
      </dgm:t>
    </dgm:pt>
    <dgm:pt modelId="{5EDC00E4-1E02-7A44-9CBF-A0FE463AC58F}" type="sibTrans" cxnId="{AF5797DF-CA78-BC41-BFD1-CFC9885A8DC7}">
      <dgm:prSet/>
      <dgm:spPr/>
      <dgm:t>
        <a:bodyPr/>
        <a:lstStyle/>
        <a:p>
          <a:endParaRPr lang="en-US"/>
        </a:p>
      </dgm:t>
    </dgm:pt>
    <dgm:pt modelId="{A2F1F40A-5A7D-994E-BC03-289F9A9FBB1E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2000" dirty="0" smtClean="0"/>
            <a:t>Ionising radiation</a:t>
          </a:r>
          <a:endParaRPr lang="en-US" sz="2000" dirty="0"/>
        </a:p>
      </dgm:t>
    </dgm:pt>
    <dgm:pt modelId="{1C66675B-E14B-6E47-843F-639B8CE2AEB3}" type="parTrans" cxnId="{A6CFBCE4-2736-E54D-9FE0-137F5E2B1FBB}">
      <dgm:prSet/>
      <dgm:spPr/>
      <dgm:t>
        <a:bodyPr/>
        <a:lstStyle/>
        <a:p>
          <a:endParaRPr lang="en-US"/>
        </a:p>
      </dgm:t>
    </dgm:pt>
    <dgm:pt modelId="{D98DBF87-4E91-6044-9BEF-C27034B05337}" type="sibTrans" cxnId="{A6CFBCE4-2736-E54D-9FE0-137F5E2B1FBB}">
      <dgm:prSet/>
      <dgm:spPr/>
      <dgm:t>
        <a:bodyPr/>
        <a:lstStyle/>
        <a:p>
          <a:endParaRPr lang="en-US"/>
        </a:p>
      </dgm:t>
    </dgm:pt>
    <dgm:pt modelId="{832F19EB-A118-8C46-841E-149F5FE02A5A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2000" dirty="0" smtClean="0"/>
            <a:t>Contrast dose</a:t>
          </a:r>
          <a:endParaRPr lang="en-US" sz="2000" dirty="0"/>
        </a:p>
      </dgm:t>
    </dgm:pt>
    <dgm:pt modelId="{C38613F9-8AF8-6F43-A06B-FF2B663C5675}" type="parTrans" cxnId="{8F951ACE-EABE-B248-9CFD-C5DFB8F371C9}">
      <dgm:prSet/>
      <dgm:spPr/>
      <dgm:t>
        <a:bodyPr/>
        <a:lstStyle/>
        <a:p>
          <a:endParaRPr lang="en-US"/>
        </a:p>
      </dgm:t>
    </dgm:pt>
    <dgm:pt modelId="{8955947C-98AA-5A4D-A5C6-8BA65909D7EA}" type="sibTrans" cxnId="{8F951ACE-EABE-B248-9CFD-C5DFB8F371C9}">
      <dgm:prSet/>
      <dgm:spPr/>
      <dgm:t>
        <a:bodyPr/>
        <a:lstStyle/>
        <a:p>
          <a:endParaRPr lang="en-US"/>
        </a:p>
      </dgm:t>
    </dgm:pt>
    <dgm:pt modelId="{C6E22057-87A0-F44B-9F4A-65F88ABDE32C}">
      <dgm:prSet custT="1"/>
      <dgm:spPr/>
      <dgm:t>
        <a:bodyPr/>
        <a:lstStyle/>
        <a:p>
          <a:pPr rtl="0"/>
          <a:r>
            <a:rPr lang="en-US" sz="3200" dirty="0" smtClean="0"/>
            <a:t>CE-MRA</a:t>
          </a:r>
          <a:endParaRPr lang="en-US" sz="3200" dirty="0"/>
        </a:p>
      </dgm:t>
    </dgm:pt>
    <dgm:pt modelId="{72F56B91-33A2-0344-955A-8FE00C5D12E1}" type="parTrans" cxnId="{6BF96562-E55C-CF41-989E-5B00F7FDA38C}">
      <dgm:prSet/>
      <dgm:spPr/>
      <dgm:t>
        <a:bodyPr/>
        <a:lstStyle/>
        <a:p>
          <a:endParaRPr lang="en-US"/>
        </a:p>
      </dgm:t>
    </dgm:pt>
    <dgm:pt modelId="{37E54F2B-DDA4-544A-97A0-FAA70A452A87}" type="sibTrans" cxnId="{6BF96562-E55C-CF41-989E-5B00F7FDA38C}">
      <dgm:prSet/>
      <dgm:spPr/>
      <dgm:t>
        <a:bodyPr/>
        <a:lstStyle/>
        <a:p>
          <a:endParaRPr lang="en-US"/>
        </a:p>
      </dgm:t>
    </dgm:pt>
    <dgm:pt modelId="{EF4042B4-136F-4D4C-AFF2-0699C608CF69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2400" b="1" u="sng" dirty="0" smtClean="0"/>
            <a:t>Renal impairment (NSF)</a:t>
          </a:r>
          <a:endParaRPr lang="en-US" sz="2400" b="1" u="sng" dirty="0"/>
        </a:p>
      </dgm:t>
    </dgm:pt>
    <dgm:pt modelId="{1EC8267B-381D-CA4E-AA09-8BA8865D4BEC}" type="parTrans" cxnId="{F2858F1F-255D-F643-9FF4-98B28F80B2A4}">
      <dgm:prSet/>
      <dgm:spPr/>
      <dgm:t>
        <a:bodyPr/>
        <a:lstStyle/>
        <a:p>
          <a:endParaRPr lang="en-US"/>
        </a:p>
      </dgm:t>
    </dgm:pt>
    <dgm:pt modelId="{7F02A8BE-C411-9A40-A44C-790444D83DBD}" type="sibTrans" cxnId="{F2858F1F-255D-F643-9FF4-98B28F80B2A4}">
      <dgm:prSet/>
      <dgm:spPr/>
      <dgm:t>
        <a:bodyPr/>
        <a:lstStyle/>
        <a:p>
          <a:endParaRPr lang="en-US"/>
        </a:p>
      </dgm:t>
    </dgm:pt>
    <dgm:pt modelId="{28DF78F4-0033-3B42-8ED3-1B1332C23CE0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2000" dirty="0" smtClean="0"/>
            <a:t>Lack of functional information</a:t>
          </a:r>
          <a:endParaRPr lang="en-US" sz="2000" dirty="0"/>
        </a:p>
      </dgm:t>
    </dgm:pt>
    <dgm:pt modelId="{DA7A43CF-A3D0-9542-AF23-5DE4CC1155EA}" type="parTrans" cxnId="{24268E08-B44C-974A-9F58-5A0FA1E44081}">
      <dgm:prSet/>
      <dgm:spPr/>
      <dgm:t>
        <a:bodyPr/>
        <a:lstStyle/>
        <a:p>
          <a:endParaRPr lang="en-US"/>
        </a:p>
      </dgm:t>
    </dgm:pt>
    <dgm:pt modelId="{2EE8058C-CEC5-534C-9429-7F1F4F2960E5}" type="sibTrans" cxnId="{24268E08-B44C-974A-9F58-5A0FA1E44081}">
      <dgm:prSet/>
      <dgm:spPr/>
      <dgm:t>
        <a:bodyPr/>
        <a:lstStyle/>
        <a:p>
          <a:endParaRPr lang="en-US"/>
        </a:p>
      </dgm:t>
    </dgm:pt>
    <dgm:pt modelId="{DC0663EF-8B02-E64C-B8BF-BCBF5D16D34B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2000" dirty="0" smtClean="0"/>
            <a:t>Venous contamination</a:t>
          </a:r>
          <a:endParaRPr lang="en-US" sz="2000" dirty="0"/>
        </a:p>
      </dgm:t>
    </dgm:pt>
    <dgm:pt modelId="{79EDA5E7-EDD7-E045-B9F7-9BE8E57D3CEB}" type="parTrans" cxnId="{588C6B6A-30CA-AD4B-9530-DCBDDC728653}">
      <dgm:prSet/>
      <dgm:spPr/>
      <dgm:t>
        <a:bodyPr/>
        <a:lstStyle/>
        <a:p>
          <a:endParaRPr lang="en-US"/>
        </a:p>
      </dgm:t>
    </dgm:pt>
    <dgm:pt modelId="{893DF7FD-49AE-9E4F-8B60-A3B8CD66EA7F}" type="sibTrans" cxnId="{588C6B6A-30CA-AD4B-9530-DCBDDC728653}">
      <dgm:prSet/>
      <dgm:spPr/>
      <dgm:t>
        <a:bodyPr/>
        <a:lstStyle/>
        <a:p>
          <a:endParaRPr lang="en-US"/>
        </a:p>
      </dgm:t>
    </dgm:pt>
    <dgm:pt modelId="{C86C34B8-D906-9546-AF2B-3423FD08520B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2000" dirty="0" smtClean="0"/>
            <a:t>Lack of functional information</a:t>
          </a:r>
          <a:endParaRPr lang="en-US" sz="2000" dirty="0"/>
        </a:p>
      </dgm:t>
    </dgm:pt>
    <dgm:pt modelId="{34AF5C5C-5231-3645-8D62-A698A8796CE7}" type="parTrans" cxnId="{90A0D4F7-0847-E641-8AF4-90148AF177C5}">
      <dgm:prSet/>
      <dgm:spPr/>
      <dgm:t>
        <a:bodyPr/>
        <a:lstStyle/>
        <a:p>
          <a:endParaRPr lang="en-US"/>
        </a:p>
      </dgm:t>
    </dgm:pt>
    <dgm:pt modelId="{88171005-8ABC-4A45-B382-9337625F3BFF}" type="sibTrans" cxnId="{90A0D4F7-0847-E641-8AF4-90148AF177C5}">
      <dgm:prSet/>
      <dgm:spPr/>
      <dgm:t>
        <a:bodyPr/>
        <a:lstStyle/>
        <a:p>
          <a:endParaRPr lang="en-US"/>
        </a:p>
      </dgm:t>
    </dgm:pt>
    <dgm:pt modelId="{082206EF-1EC7-F549-856E-EBD1BA6081C9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n-US" sz="2400" b="1" u="sng" dirty="0" smtClean="0"/>
            <a:t>Calcification</a:t>
          </a:r>
          <a:endParaRPr lang="en-US" sz="2400" b="1" u="sng" dirty="0"/>
        </a:p>
      </dgm:t>
    </dgm:pt>
    <dgm:pt modelId="{62BE73B9-0F8A-414D-BB0C-BE78543C9D27}" type="parTrans" cxnId="{A7E0138F-9706-1E47-BB2B-3C84098CF5A5}">
      <dgm:prSet/>
      <dgm:spPr/>
      <dgm:t>
        <a:bodyPr/>
        <a:lstStyle/>
        <a:p>
          <a:endParaRPr lang="en-US"/>
        </a:p>
      </dgm:t>
    </dgm:pt>
    <dgm:pt modelId="{828B397F-4FB2-4644-BDAC-8020AD03ECBA}" type="sibTrans" cxnId="{A7E0138F-9706-1E47-BB2B-3C84098CF5A5}">
      <dgm:prSet/>
      <dgm:spPr/>
      <dgm:t>
        <a:bodyPr/>
        <a:lstStyle/>
        <a:p>
          <a:endParaRPr lang="en-US"/>
        </a:p>
      </dgm:t>
    </dgm:pt>
    <dgm:pt modelId="{97CACF6A-72E8-DC4B-A065-326D762B70E3}" type="pres">
      <dgm:prSet presAssocID="{65627B29-2DF0-AA4A-886A-70CB174076D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220275-3273-1845-9301-CE1A8AC0F3DF}" type="pres">
      <dgm:prSet presAssocID="{A374E989-4032-0D43-91D8-79C0ED9BE6D9}" presName="linNode" presStyleCnt="0"/>
      <dgm:spPr/>
      <dgm:t>
        <a:bodyPr/>
        <a:lstStyle/>
        <a:p>
          <a:endParaRPr lang="en-US"/>
        </a:p>
      </dgm:t>
    </dgm:pt>
    <dgm:pt modelId="{D0BC6076-6700-414B-B642-C0E33D20A23F}" type="pres">
      <dgm:prSet presAssocID="{A374E989-4032-0D43-91D8-79C0ED9BE6D9}" presName="parentText" presStyleLbl="node1" presStyleIdx="0" presStyleCnt="3" custScaleY="6702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F61AB8-6ABD-C847-BE48-C2B94D27F548}" type="pres">
      <dgm:prSet presAssocID="{A374E989-4032-0D43-91D8-79C0ED9BE6D9}" presName="descendantText" presStyleLbl="alignAccFollowNode1" presStyleIdx="0" presStyleCnt="3" custScaleY="1055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F26892-6AE5-7844-807B-0436BB91BCF2}" type="pres">
      <dgm:prSet presAssocID="{98D175EE-E852-744B-AAAB-9838FDC3A146}" presName="sp" presStyleCnt="0"/>
      <dgm:spPr/>
      <dgm:t>
        <a:bodyPr/>
        <a:lstStyle/>
        <a:p>
          <a:endParaRPr lang="en-US"/>
        </a:p>
      </dgm:t>
    </dgm:pt>
    <dgm:pt modelId="{83FD2A8B-9E97-144C-918D-AE28CC1272E9}" type="pres">
      <dgm:prSet presAssocID="{72AEBD09-5BA1-9940-A7AD-9A37D6A7292E}" presName="linNode" presStyleCnt="0"/>
      <dgm:spPr/>
      <dgm:t>
        <a:bodyPr/>
        <a:lstStyle/>
        <a:p>
          <a:endParaRPr lang="en-US"/>
        </a:p>
      </dgm:t>
    </dgm:pt>
    <dgm:pt modelId="{BA0E62A0-8D5C-354A-AB01-D9DF22CC1BFC}" type="pres">
      <dgm:prSet presAssocID="{72AEBD09-5BA1-9940-A7AD-9A37D6A7292E}" presName="parentText" presStyleLbl="node1" presStyleIdx="1" presStyleCnt="3" custScaleY="6702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BB5852-8C04-214B-96DE-ACB635A4D8C7}" type="pres">
      <dgm:prSet presAssocID="{72AEBD09-5BA1-9940-A7AD-9A37D6A7292E}" presName="descendantText" presStyleLbl="alignAccFollowNode1" presStyleIdx="1" presStyleCnt="3" custScaleY="1243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BF3C1F-CB56-4244-BFFB-B0128BC3E8EB}" type="pres">
      <dgm:prSet presAssocID="{5EDC00E4-1E02-7A44-9CBF-A0FE463AC58F}" presName="sp" presStyleCnt="0"/>
      <dgm:spPr/>
      <dgm:t>
        <a:bodyPr/>
        <a:lstStyle/>
        <a:p>
          <a:endParaRPr lang="en-US"/>
        </a:p>
      </dgm:t>
    </dgm:pt>
    <dgm:pt modelId="{91AC77C9-6D17-CE4C-ACD8-01AACEAA35A7}" type="pres">
      <dgm:prSet presAssocID="{C6E22057-87A0-F44B-9F4A-65F88ABDE32C}" presName="linNode" presStyleCnt="0"/>
      <dgm:spPr/>
      <dgm:t>
        <a:bodyPr/>
        <a:lstStyle/>
        <a:p>
          <a:endParaRPr lang="en-US"/>
        </a:p>
      </dgm:t>
    </dgm:pt>
    <dgm:pt modelId="{395115E6-7AE3-5149-BFA0-C3C44FB68167}" type="pres">
      <dgm:prSet presAssocID="{C6E22057-87A0-F44B-9F4A-65F88ABDE32C}" presName="parentText" presStyleLbl="node1" presStyleIdx="2" presStyleCnt="3" custScaleY="6702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2F41D0-B471-9341-89CA-660DC9138396}" type="pres">
      <dgm:prSet presAssocID="{C6E22057-87A0-F44B-9F4A-65F88ABDE32C}" presName="descendantText" presStyleLbl="alignAccFollowNode1" presStyleIdx="2" presStyleCnt="3" custScaleY="1055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0283C6-2C2D-DB47-A855-1501F060F1A0}" srcId="{65627B29-2DF0-AA4A-886A-70CB174076D9}" destId="{A374E989-4032-0D43-91D8-79C0ED9BE6D9}" srcOrd="0" destOrd="0" parTransId="{B6EE82AF-2E3E-A245-B2AD-4BFFA43F8440}" sibTransId="{98D175EE-E852-744B-AAAB-9838FDC3A146}"/>
    <dgm:cxn modelId="{909672D5-A56B-41FC-AF33-0FBB70D04520}" type="presOf" srcId="{28DF78F4-0033-3B42-8ED3-1B1332C23CE0}" destId="{0ABB5852-8C04-214B-96DE-ACB635A4D8C7}" srcOrd="0" destOrd="3" presId="urn:microsoft.com/office/officeart/2005/8/layout/vList5"/>
    <dgm:cxn modelId="{A6CFBCE4-2736-E54D-9FE0-137F5E2B1FBB}" srcId="{72AEBD09-5BA1-9940-A7AD-9A37D6A7292E}" destId="{A2F1F40A-5A7D-994E-BC03-289F9A9FBB1E}" srcOrd="0" destOrd="0" parTransId="{1C66675B-E14B-6E47-843F-639B8CE2AEB3}" sibTransId="{D98DBF87-4E91-6044-9BEF-C27034B05337}"/>
    <dgm:cxn modelId="{B3747C02-3F8E-40A7-BA41-647BE2D0271F}" type="presOf" srcId="{C86C34B8-D906-9546-AF2B-3423FD08520B}" destId="{DD2F41D0-B471-9341-89CA-660DC9138396}" srcOrd="0" destOrd="1" presId="urn:microsoft.com/office/officeart/2005/8/layout/vList5"/>
    <dgm:cxn modelId="{19CEBD9C-5183-4993-B492-87BA968E4483}" type="presOf" srcId="{832F19EB-A118-8C46-841E-149F5FE02A5A}" destId="{0ABB5852-8C04-214B-96DE-ACB635A4D8C7}" srcOrd="0" destOrd="1" presId="urn:microsoft.com/office/officeart/2005/8/layout/vList5"/>
    <dgm:cxn modelId="{6BF96562-E55C-CF41-989E-5B00F7FDA38C}" srcId="{65627B29-2DF0-AA4A-886A-70CB174076D9}" destId="{C6E22057-87A0-F44B-9F4A-65F88ABDE32C}" srcOrd="2" destOrd="0" parTransId="{72F56B91-33A2-0344-955A-8FE00C5D12E1}" sibTransId="{37E54F2B-DDA4-544A-97A0-FAA70A452A87}"/>
    <dgm:cxn modelId="{7E6B7E5C-FA9E-A642-BCBE-2D172AD7250F}" srcId="{A374E989-4032-0D43-91D8-79C0ED9BE6D9}" destId="{57F4CBB6-1C98-9449-9895-7FB53F2B7863}" srcOrd="2" destOrd="0" parTransId="{595661E9-79B7-3D41-9AAC-6675EFA0D947}" sibTransId="{6CA53E5A-AC61-6749-BA59-2164C322C9E7}"/>
    <dgm:cxn modelId="{90A0D4F7-0847-E641-8AF4-90148AF177C5}" srcId="{C6E22057-87A0-F44B-9F4A-65F88ABDE32C}" destId="{C86C34B8-D906-9546-AF2B-3423FD08520B}" srcOrd="1" destOrd="0" parTransId="{34AF5C5C-5231-3645-8D62-A698A8796CE7}" sibTransId="{88171005-8ABC-4A45-B382-9337625F3BFF}"/>
    <dgm:cxn modelId="{F7BA4254-1C65-4E6D-B71A-E5A4BEEDD771}" type="presOf" srcId="{C6E22057-87A0-F44B-9F4A-65F88ABDE32C}" destId="{395115E6-7AE3-5149-BFA0-C3C44FB68167}" srcOrd="0" destOrd="0" presId="urn:microsoft.com/office/officeart/2005/8/layout/vList5"/>
    <dgm:cxn modelId="{87A0F2B2-A0CA-4F7E-BEEE-47C1E6D4AD0E}" type="presOf" srcId="{65627B29-2DF0-AA4A-886A-70CB174076D9}" destId="{97CACF6A-72E8-DC4B-A065-326D762B70E3}" srcOrd="0" destOrd="0" presId="urn:microsoft.com/office/officeart/2005/8/layout/vList5"/>
    <dgm:cxn modelId="{2EEE5865-783A-4CD1-AC13-0B19D6628776}" type="presOf" srcId="{A2465877-EA4A-C441-AE21-E6FF5D66B164}" destId="{5DF61AB8-6ABD-C847-BE48-C2B94D27F548}" srcOrd="0" destOrd="0" presId="urn:microsoft.com/office/officeart/2005/8/layout/vList5"/>
    <dgm:cxn modelId="{CE8E02AD-4CF2-4E4E-99E2-E0A4D5F7A0AE}" type="presOf" srcId="{DC0663EF-8B02-E64C-B8BF-BCBF5D16D34B}" destId="{DD2F41D0-B471-9341-89CA-660DC9138396}" srcOrd="0" destOrd="2" presId="urn:microsoft.com/office/officeart/2005/8/layout/vList5"/>
    <dgm:cxn modelId="{A6C66E4F-57A6-4DBC-AFB7-D96E813A9E51}" type="presOf" srcId="{72AEBD09-5BA1-9940-A7AD-9A37D6A7292E}" destId="{BA0E62A0-8D5C-354A-AB01-D9DF22CC1BFC}" srcOrd="0" destOrd="0" presId="urn:microsoft.com/office/officeart/2005/8/layout/vList5"/>
    <dgm:cxn modelId="{F2858F1F-255D-F643-9FF4-98B28F80B2A4}" srcId="{C6E22057-87A0-F44B-9F4A-65F88ABDE32C}" destId="{EF4042B4-136F-4D4C-AFF2-0699C608CF69}" srcOrd="0" destOrd="0" parTransId="{1EC8267B-381D-CA4E-AA09-8BA8865D4BEC}" sibTransId="{7F02A8BE-C411-9A40-A44C-790444D83DBD}"/>
    <dgm:cxn modelId="{588C6B6A-30CA-AD4B-9530-DCBDDC728653}" srcId="{C6E22057-87A0-F44B-9F4A-65F88ABDE32C}" destId="{DC0663EF-8B02-E64C-B8BF-BCBF5D16D34B}" srcOrd="2" destOrd="0" parTransId="{79EDA5E7-EDD7-E045-B9F7-9BE8E57D3CEB}" sibTransId="{893DF7FD-49AE-9E4F-8B60-A3B8CD66EA7F}"/>
    <dgm:cxn modelId="{24268E08-B44C-974A-9F58-5A0FA1E44081}" srcId="{72AEBD09-5BA1-9940-A7AD-9A37D6A7292E}" destId="{28DF78F4-0033-3B42-8ED3-1B1332C23CE0}" srcOrd="3" destOrd="0" parTransId="{DA7A43CF-A3D0-9542-AF23-5DE4CC1155EA}" sibTransId="{2EE8058C-CEC5-534C-9429-7F1F4F2960E5}"/>
    <dgm:cxn modelId="{1C662738-AC04-4BAB-9972-B69D9E064FC7}" type="presOf" srcId="{082206EF-1EC7-F549-856E-EBD1BA6081C9}" destId="{0ABB5852-8C04-214B-96DE-ACB635A4D8C7}" srcOrd="0" destOrd="2" presId="urn:microsoft.com/office/officeart/2005/8/layout/vList5"/>
    <dgm:cxn modelId="{8F951ACE-EABE-B248-9CFD-C5DFB8F371C9}" srcId="{72AEBD09-5BA1-9940-A7AD-9A37D6A7292E}" destId="{832F19EB-A118-8C46-841E-149F5FE02A5A}" srcOrd="1" destOrd="0" parTransId="{C38613F9-8AF8-6F43-A06B-FF2B663C5675}" sibTransId="{8955947C-98AA-5A4D-A5C6-8BA65909D7EA}"/>
    <dgm:cxn modelId="{91401669-B835-4744-AE85-4612F087A704}" srcId="{A374E989-4032-0D43-91D8-79C0ED9BE6D9}" destId="{A2465877-EA4A-C441-AE21-E6FF5D66B164}" srcOrd="0" destOrd="0" parTransId="{DCF565F6-99E1-134D-AEB6-594378C24BF8}" sibTransId="{D93138C3-1979-B54D-87DB-074BC92DCDB8}"/>
    <dgm:cxn modelId="{A7E0138F-9706-1E47-BB2B-3C84098CF5A5}" srcId="{72AEBD09-5BA1-9940-A7AD-9A37D6A7292E}" destId="{082206EF-1EC7-F549-856E-EBD1BA6081C9}" srcOrd="2" destOrd="0" parTransId="{62BE73B9-0F8A-414D-BB0C-BE78543C9D27}" sibTransId="{828B397F-4FB2-4644-BDAC-8020AD03ECBA}"/>
    <dgm:cxn modelId="{AF5797DF-CA78-BC41-BFD1-CFC9885A8DC7}" srcId="{65627B29-2DF0-AA4A-886A-70CB174076D9}" destId="{72AEBD09-5BA1-9940-A7AD-9A37D6A7292E}" srcOrd="1" destOrd="0" parTransId="{3CC17173-45FD-9846-AA98-0C4C13A9AED0}" sibTransId="{5EDC00E4-1E02-7A44-9CBF-A0FE463AC58F}"/>
    <dgm:cxn modelId="{CE5EA6E8-0CCF-4D53-90BE-3568B102FE64}" type="presOf" srcId="{EF4042B4-136F-4D4C-AFF2-0699C608CF69}" destId="{DD2F41D0-B471-9341-89CA-660DC9138396}" srcOrd="0" destOrd="0" presId="urn:microsoft.com/office/officeart/2005/8/layout/vList5"/>
    <dgm:cxn modelId="{C1A611B7-53AB-442B-93A2-45F302AA0E3E}" type="presOf" srcId="{A374E989-4032-0D43-91D8-79C0ED9BE6D9}" destId="{D0BC6076-6700-414B-B642-C0E33D20A23F}" srcOrd="0" destOrd="0" presId="urn:microsoft.com/office/officeart/2005/8/layout/vList5"/>
    <dgm:cxn modelId="{7312D29D-21DC-44F7-8613-AB17FD324646}" type="presOf" srcId="{7ACA36D0-0C18-524A-98F4-2674C9C0C061}" destId="{5DF61AB8-6ABD-C847-BE48-C2B94D27F548}" srcOrd="0" destOrd="1" presId="urn:microsoft.com/office/officeart/2005/8/layout/vList5"/>
    <dgm:cxn modelId="{746AB97A-449E-47F2-B627-28FD9F194889}" type="presOf" srcId="{A2F1F40A-5A7D-994E-BC03-289F9A9FBB1E}" destId="{0ABB5852-8C04-214B-96DE-ACB635A4D8C7}" srcOrd="0" destOrd="0" presId="urn:microsoft.com/office/officeart/2005/8/layout/vList5"/>
    <dgm:cxn modelId="{706F7900-E78F-400F-AFC1-1CF39ECFEBB1}" type="presOf" srcId="{57F4CBB6-1C98-9449-9895-7FB53F2B7863}" destId="{5DF61AB8-6ABD-C847-BE48-C2B94D27F548}" srcOrd="0" destOrd="2" presId="urn:microsoft.com/office/officeart/2005/8/layout/vList5"/>
    <dgm:cxn modelId="{8BC7DCE9-D24F-F645-95A0-FB1FDD8164D7}" srcId="{A374E989-4032-0D43-91D8-79C0ED9BE6D9}" destId="{7ACA36D0-0C18-524A-98F4-2674C9C0C061}" srcOrd="1" destOrd="0" parTransId="{5D7EADCC-E3E7-9548-8760-48AB18E4CB4E}" sibTransId="{2B774769-F343-0D43-8DC7-864AFD89F9F2}"/>
    <dgm:cxn modelId="{76FA0681-1834-4B12-8F26-03D74B1D8756}" type="presParOf" srcId="{97CACF6A-72E8-DC4B-A065-326D762B70E3}" destId="{57220275-3273-1845-9301-CE1A8AC0F3DF}" srcOrd="0" destOrd="0" presId="urn:microsoft.com/office/officeart/2005/8/layout/vList5"/>
    <dgm:cxn modelId="{FF90FC06-3AE0-49B6-BA1F-BA9790419C5E}" type="presParOf" srcId="{57220275-3273-1845-9301-CE1A8AC0F3DF}" destId="{D0BC6076-6700-414B-B642-C0E33D20A23F}" srcOrd="0" destOrd="0" presId="urn:microsoft.com/office/officeart/2005/8/layout/vList5"/>
    <dgm:cxn modelId="{3580E70B-F736-4C69-9613-735D0CE64ED9}" type="presParOf" srcId="{57220275-3273-1845-9301-CE1A8AC0F3DF}" destId="{5DF61AB8-6ABD-C847-BE48-C2B94D27F548}" srcOrd="1" destOrd="0" presId="urn:microsoft.com/office/officeart/2005/8/layout/vList5"/>
    <dgm:cxn modelId="{57B9C7AA-2C17-4BA5-9D7E-CFD090C25255}" type="presParOf" srcId="{97CACF6A-72E8-DC4B-A065-326D762B70E3}" destId="{18F26892-6AE5-7844-807B-0436BB91BCF2}" srcOrd="1" destOrd="0" presId="urn:microsoft.com/office/officeart/2005/8/layout/vList5"/>
    <dgm:cxn modelId="{F9D30B11-63CB-42D3-94A0-10C2337636E1}" type="presParOf" srcId="{97CACF6A-72E8-DC4B-A065-326D762B70E3}" destId="{83FD2A8B-9E97-144C-918D-AE28CC1272E9}" srcOrd="2" destOrd="0" presId="urn:microsoft.com/office/officeart/2005/8/layout/vList5"/>
    <dgm:cxn modelId="{D8D90047-20C2-4A8A-9444-F21A2FDE3191}" type="presParOf" srcId="{83FD2A8B-9E97-144C-918D-AE28CC1272E9}" destId="{BA0E62A0-8D5C-354A-AB01-D9DF22CC1BFC}" srcOrd="0" destOrd="0" presId="urn:microsoft.com/office/officeart/2005/8/layout/vList5"/>
    <dgm:cxn modelId="{27BADD58-621A-4A0E-A819-E6687000A54A}" type="presParOf" srcId="{83FD2A8B-9E97-144C-918D-AE28CC1272E9}" destId="{0ABB5852-8C04-214B-96DE-ACB635A4D8C7}" srcOrd="1" destOrd="0" presId="urn:microsoft.com/office/officeart/2005/8/layout/vList5"/>
    <dgm:cxn modelId="{765C1E08-5D1A-41D4-B3E2-F7B494FA9223}" type="presParOf" srcId="{97CACF6A-72E8-DC4B-A065-326D762B70E3}" destId="{6DBF3C1F-CB56-4244-BFFB-B0128BC3E8EB}" srcOrd="3" destOrd="0" presId="urn:microsoft.com/office/officeart/2005/8/layout/vList5"/>
    <dgm:cxn modelId="{1900E1C7-3B41-443F-B94A-99CA72376848}" type="presParOf" srcId="{97CACF6A-72E8-DC4B-A065-326D762B70E3}" destId="{91AC77C9-6D17-CE4C-ACD8-01AACEAA35A7}" srcOrd="4" destOrd="0" presId="urn:microsoft.com/office/officeart/2005/8/layout/vList5"/>
    <dgm:cxn modelId="{28FD64DF-2B00-4876-8718-C99BF94B9FEF}" type="presParOf" srcId="{91AC77C9-6D17-CE4C-ACD8-01AACEAA35A7}" destId="{395115E6-7AE3-5149-BFA0-C3C44FB68167}" srcOrd="0" destOrd="0" presId="urn:microsoft.com/office/officeart/2005/8/layout/vList5"/>
    <dgm:cxn modelId="{9F874A06-73E4-477A-B3D2-CEF8018A941C}" type="presParOf" srcId="{91AC77C9-6D17-CE4C-ACD8-01AACEAA35A7}" destId="{DD2F41D0-B471-9341-89CA-660DC913839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DF61AB8-6ABD-C847-BE48-C2B94D27F548}">
      <dsp:nvSpPr>
        <dsp:cNvPr id="0" name=""/>
        <dsp:cNvSpPr/>
      </dsp:nvSpPr>
      <dsp:spPr>
        <a:xfrm rot="5400000">
          <a:off x="4272597" y="-1621219"/>
          <a:ext cx="1461771" cy="470916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u="sng" kern="1200" dirty="0" smtClean="0"/>
            <a:t>Ulcers</a:t>
          </a:r>
          <a:endParaRPr lang="en-US" sz="2400" b="1" u="sng" kern="1200" dirty="0"/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Iliac arteries</a:t>
          </a:r>
          <a:endParaRPr lang="en-US" sz="2000" kern="1200" dirty="0"/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Calcification</a:t>
          </a:r>
          <a:endParaRPr lang="en-US" sz="2000" kern="1200" dirty="0"/>
        </a:p>
      </dsp:txBody>
      <dsp:txXfrm rot="5400000">
        <a:off x="4272597" y="-1621219"/>
        <a:ext cx="1461771" cy="4709160"/>
      </dsp:txXfrm>
    </dsp:sp>
    <dsp:sp modelId="{D0BC6076-6700-414B-B642-C0E33D20A23F}">
      <dsp:nvSpPr>
        <dsp:cNvPr id="0" name=""/>
        <dsp:cNvSpPr/>
      </dsp:nvSpPr>
      <dsp:spPr>
        <a:xfrm>
          <a:off x="0" y="153157"/>
          <a:ext cx="2648902" cy="116040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Duplex</a:t>
          </a:r>
          <a:endParaRPr lang="en-US" sz="3200" kern="1200" dirty="0"/>
        </a:p>
      </dsp:txBody>
      <dsp:txXfrm>
        <a:off x="0" y="153157"/>
        <a:ext cx="2648902" cy="1160405"/>
      </dsp:txXfrm>
    </dsp:sp>
    <dsp:sp modelId="{0ABB5852-8C04-214B-96DE-ACB635A4D8C7}">
      <dsp:nvSpPr>
        <dsp:cNvPr id="0" name=""/>
        <dsp:cNvSpPr/>
      </dsp:nvSpPr>
      <dsp:spPr>
        <a:xfrm rot="5400000">
          <a:off x="4142316" y="57394"/>
          <a:ext cx="1722331" cy="4709160"/>
        </a:xfrm>
        <a:prstGeom prst="round2SameRect">
          <a:avLst/>
        </a:prstGeom>
        <a:solidFill>
          <a:schemeClr val="accent4">
            <a:tint val="40000"/>
            <a:alpha val="90000"/>
            <a:hueOff val="-1972853"/>
            <a:satOff val="11079"/>
            <a:lumOff val="704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1972853"/>
              <a:satOff val="11079"/>
              <a:lumOff val="70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Ionising radiation</a:t>
          </a:r>
          <a:endParaRPr lang="en-US" sz="2000" kern="1200" dirty="0"/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Contrast dose</a:t>
          </a:r>
          <a:endParaRPr lang="en-US" sz="2000" kern="1200" dirty="0"/>
        </a:p>
        <a:p>
          <a:pPr marL="228600" lvl="1" indent="-228600" algn="l" defTabSz="10668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u="sng" kern="1200" dirty="0" smtClean="0"/>
            <a:t>Calcification</a:t>
          </a:r>
          <a:endParaRPr lang="en-US" sz="2400" b="1" u="sng" kern="1200" dirty="0"/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Lack of functional information</a:t>
          </a:r>
          <a:endParaRPr lang="en-US" sz="2000" kern="1200" dirty="0"/>
        </a:p>
      </dsp:txBody>
      <dsp:txXfrm rot="5400000">
        <a:off x="4142316" y="57394"/>
        <a:ext cx="1722331" cy="4709160"/>
      </dsp:txXfrm>
    </dsp:sp>
    <dsp:sp modelId="{BA0E62A0-8D5C-354A-AB01-D9DF22CC1BFC}">
      <dsp:nvSpPr>
        <dsp:cNvPr id="0" name=""/>
        <dsp:cNvSpPr/>
      </dsp:nvSpPr>
      <dsp:spPr>
        <a:xfrm>
          <a:off x="0" y="1831771"/>
          <a:ext cx="2648902" cy="1160405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CTA</a:t>
          </a:r>
          <a:endParaRPr lang="en-US" sz="3200" kern="1200" dirty="0"/>
        </a:p>
      </dsp:txBody>
      <dsp:txXfrm>
        <a:off x="0" y="1831771"/>
        <a:ext cx="2648902" cy="1160405"/>
      </dsp:txXfrm>
    </dsp:sp>
    <dsp:sp modelId="{DD2F41D0-B471-9341-89CA-660DC9138396}">
      <dsp:nvSpPr>
        <dsp:cNvPr id="0" name=""/>
        <dsp:cNvSpPr/>
      </dsp:nvSpPr>
      <dsp:spPr>
        <a:xfrm rot="5400000">
          <a:off x="4272597" y="1736008"/>
          <a:ext cx="1461771" cy="4709160"/>
        </a:xfrm>
        <a:prstGeom prst="round2SameRect">
          <a:avLst/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u="sng" kern="1200" dirty="0" smtClean="0"/>
            <a:t>Renal impairment (NSF)</a:t>
          </a:r>
          <a:endParaRPr lang="en-US" sz="2400" b="1" u="sng" kern="1200" dirty="0"/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Lack of functional information</a:t>
          </a:r>
          <a:endParaRPr lang="en-US" sz="2000" kern="1200" dirty="0"/>
        </a:p>
        <a:p>
          <a:pPr marL="228600" lvl="1" indent="-228600" algn="l" defTabSz="889000" rtl="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Venous contamination</a:t>
          </a:r>
          <a:endParaRPr lang="en-US" sz="2000" kern="1200" dirty="0"/>
        </a:p>
      </dsp:txBody>
      <dsp:txXfrm rot="5400000">
        <a:off x="4272597" y="1736008"/>
        <a:ext cx="1461771" cy="4709160"/>
      </dsp:txXfrm>
    </dsp:sp>
    <dsp:sp modelId="{395115E6-7AE3-5149-BFA0-C3C44FB68167}">
      <dsp:nvSpPr>
        <dsp:cNvPr id="0" name=""/>
        <dsp:cNvSpPr/>
      </dsp:nvSpPr>
      <dsp:spPr>
        <a:xfrm>
          <a:off x="0" y="3510385"/>
          <a:ext cx="2648902" cy="1160405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CE-MRA</a:t>
          </a:r>
          <a:endParaRPr lang="en-US" sz="3200" kern="1200" dirty="0"/>
        </a:p>
      </dsp:txBody>
      <dsp:txXfrm>
        <a:off x="0" y="3510385"/>
        <a:ext cx="2648902" cy="11604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3370A4A-259A-4B82-B73A-9A6AEDAF174B}" type="datetimeFigureOut">
              <a:rPr lang="en-US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2871CA0-34A0-4284-B7DB-B62FCF4D2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84723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86D95F-C112-424C-8927-435D01EEA54D}" type="slidenum">
              <a:rPr lang="en-GB" smtClean="0">
                <a:solidFill>
                  <a:srgbClr val="FFFFFF"/>
                </a:solidFill>
                <a:latin typeface="Gill Sans"/>
                <a:ea typeface="ヒラギノ角ゴ ProN W3"/>
                <a:cs typeface="ヒラギノ角ゴ ProN W3"/>
                <a:sym typeface="Gill Sans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GB" smtClean="0">
              <a:solidFill>
                <a:srgbClr val="FFFFFF"/>
              </a:solidFill>
              <a:latin typeface="Gill Sans"/>
              <a:ea typeface="ヒラギノ角ゴ ProN W3"/>
              <a:cs typeface="ヒラギノ角ゴ ProN W3"/>
              <a:sym typeface="Gill San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4D1108-9CBF-43C8-BFF0-4FE16F19AE42}" type="slidenum">
              <a:rPr lang="en-GB" smtClean="0"/>
              <a:pPr/>
              <a:t>81</a:t>
            </a:fld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35466C-F319-4335-9EC3-59D8B5CC978B}" type="slidenum">
              <a:rPr lang="en-GB" smtClean="0"/>
              <a:pPr>
                <a:defRPr/>
              </a:pPr>
              <a:t>83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CBE72-DE93-4173-93C5-94BF3491DF60}" type="datetimeFigureOut">
              <a:rPr lang="en-US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DBBBF-2F67-4DC0-99BF-C7811DCF4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45998-C473-44FF-BE19-43DF82AF25AB}" type="datetimeFigureOut">
              <a:rPr lang="en-US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A4858-2B67-4338-B023-34EB1DB61F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C5D19-CEA6-4ED8-95F7-160DB72F51CA}" type="datetimeFigureOut">
              <a:rPr lang="en-US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EA86-5CBB-4F6A-84B7-C51ADD608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67D2C-AC58-46AE-9511-29AA4354A97F}" type="datetimeFigureOut">
              <a:rPr lang="en-US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CC0D9-73A2-4AD6-B26C-E2F83F250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D62E-1C17-4BDC-8E30-9CFD9C30306F}" type="datetimeFigureOut">
              <a:rPr lang="en-US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D50C5-BF58-4051-9D8C-802B1F9F8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CA67B-A347-4832-833C-108772C3F8B7}" type="datetimeFigureOut">
              <a:rPr lang="en-US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9A28-CF30-4A0B-8969-F455C8DC8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B3BCC-F5BD-45F2-926D-2652A82012C7}" type="datetimeFigureOut">
              <a:rPr lang="en-US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606FF-6477-4DF0-853D-F2CD49608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4E899-FF0F-4073-B906-546A805A950C}" type="datetimeFigureOut">
              <a:rPr lang="en-US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C6565-3A10-4C99-825F-07C1AE92B4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8DE7B-8F78-4A54-A3CA-30B7B909A173}" type="datetimeFigureOut">
              <a:rPr lang="en-US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888C8-C2DD-4566-92D6-A2464103E9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F7EE2-BFBC-4FB6-8F76-E632C232C84A}" type="datetimeFigureOut">
              <a:rPr lang="en-US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5073B-F3CA-4631-8117-65B4D4540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A158F-B914-4BAC-8524-3D474CA0A89D}" type="datetimeFigureOut">
              <a:rPr lang="en-US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E564F-1D1F-4A11-A012-E2F457F88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D6D88F-023B-4B80-A477-13FA62D03E56}" type="datetimeFigureOut">
              <a:rPr lang="en-US"/>
              <a:pPr>
                <a:defRPr/>
              </a:pPr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8660A81-BA24-471E-861B-19EEAB97E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6" Type="http://schemas.openxmlformats.org/officeDocument/2006/relationships/image" Target="../media/image91.png"/><Relationship Id="rId5" Type="http://schemas.microsoft.com/office/2007/relationships/media" Target="../media/media1.wmv"/><Relationship Id="rId4" Type="http://schemas.openxmlformats.org/officeDocument/2006/relationships/image" Target="../media/image9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ov"/><Relationship Id="rId6" Type="http://schemas.openxmlformats.org/officeDocument/2006/relationships/image" Target="../media/image94.png"/><Relationship Id="rId5" Type="http://schemas.microsoft.com/office/2007/relationships/media" Target="../media/media2.mov"/><Relationship Id="rId4" Type="http://schemas.openxmlformats.org/officeDocument/2006/relationships/image" Target="../media/image93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71438"/>
            <a:ext cx="8229600" cy="2786062"/>
          </a:xfrm>
        </p:spPr>
        <p:txBody>
          <a:bodyPr/>
          <a:lstStyle/>
          <a:p>
            <a:pPr algn="r"/>
            <a:r>
              <a:rPr lang="en-GB" sz="4800" b="1" dirty="0" smtClean="0">
                <a:solidFill>
                  <a:srgbClr val="FFC000"/>
                </a:solidFill>
                <a:cs typeface="Arial"/>
              </a:rPr>
              <a:t>Large vessels</a:t>
            </a:r>
            <a:br>
              <a:rPr lang="en-GB" sz="4800" b="1" dirty="0" smtClean="0">
                <a:solidFill>
                  <a:srgbClr val="FFC000"/>
                </a:solidFill>
                <a:cs typeface="Arial"/>
              </a:rPr>
            </a:br>
            <a:r>
              <a:rPr lang="en-GB" sz="4800" b="1" dirty="0">
                <a:solidFill>
                  <a:srgbClr val="FFC000"/>
                </a:solidFill>
                <a:cs typeface="Arial"/>
              </a:rPr>
              <a:t>I</a:t>
            </a:r>
            <a:r>
              <a:rPr lang="en-GB" sz="4800" b="1" dirty="0" smtClean="0">
                <a:solidFill>
                  <a:srgbClr val="FFC000"/>
                </a:solidFill>
                <a:cs typeface="Arial"/>
              </a:rPr>
              <a:t>maging and Interventions</a:t>
            </a:r>
            <a:endParaRPr lang="en-US" sz="4800" b="1" dirty="0">
              <a:solidFill>
                <a:srgbClr val="FFC000"/>
              </a:solidFill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9995" r="4157"/>
          <a:stretch/>
        </p:blipFill>
        <p:spPr>
          <a:xfrm>
            <a:off x="5556865" y="2438400"/>
            <a:ext cx="3129935" cy="3645928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-254000" y="4102100"/>
            <a:ext cx="56007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algn="r">
              <a:buClr>
                <a:srgbClr val="F9F9F9"/>
              </a:buClr>
              <a:buSzPct val="65000"/>
              <a:buNone/>
              <a:defRPr/>
            </a:pPr>
            <a:r>
              <a:rPr lang="en-GB" sz="2400" b="1" dirty="0" err="1">
                <a:solidFill>
                  <a:prstClr val="white"/>
                </a:solidFill>
                <a:latin typeface="Lucida Sans"/>
              </a:rPr>
              <a:t>Dr.</a:t>
            </a:r>
            <a:r>
              <a:rPr lang="en-GB" sz="2400" b="1" dirty="0">
                <a:solidFill>
                  <a:prstClr val="white"/>
                </a:solidFill>
                <a:latin typeface="Lucida Sans"/>
              </a:rPr>
              <a:t> Konstantinos </a:t>
            </a:r>
            <a:r>
              <a:rPr lang="en-GB" sz="2400" b="1" dirty="0" err="1" smtClean="0">
                <a:solidFill>
                  <a:prstClr val="white"/>
                </a:solidFill>
                <a:latin typeface="Lucida Sans"/>
              </a:rPr>
              <a:t>Katsanos</a:t>
            </a:r>
            <a:endParaRPr lang="en-GB" sz="2400" b="1" dirty="0" smtClean="0">
              <a:solidFill>
                <a:prstClr val="white"/>
              </a:solidFill>
              <a:latin typeface="Lucida Sans"/>
            </a:endParaRPr>
          </a:p>
          <a:p>
            <a:pPr marL="0" lvl="0" indent="0" algn="r">
              <a:buClr>
                <a:srgbClr val="F9F9F9"/>
              </a:buClr>
              <a:buSzPct val="65000"/>
              <a:buNone/>
              <a:defRPr/>
            </a:pPr>
            <a:r>
              <a:rPr lang="en-GB" sz="2000" dirty="0" smtClean="0">
                <a:solidFill>
                  <a:prstClr val="white"/>
                </a:solidFill>
                <a:latin typeface="Lucida Sans"/>
              </a:rPr>
              <a:t>PGNP, </a:t>
            </a:r>
            <a:r>
              <a:rPr lang="en-GB" sz="2000" dirty="0" err="1" smtClean="0">
                <a:solidFill>
                  <a:prstClr val="white"/>
                </a:solidFill>
                <a:latin typeface="Lucida Sans"/>
              </a:rPr>
              <a:t>Rion</a:t>
            </a:r>
            <a:r>
              <a:rPr lang="en-GB" sz="2000" dirty="0" smtClean="0">
                <a:solidFill>
                  <a:prstClr val="white"/>
                </a:solidFill>
                <a:latin typeface="Lucida Sans"/>
              </a:rPr>
              <a:t>, </a:t>
            </a:r>
            <a:r>
              <a:rPr lang="en-GB" sz="2000" dirty="0" err="1" smtClean="0">
                <a:solidFill>
                  <a:prstClr val="white"/>
                </a:solidFill>
                <a:latin typeface="Lucida Sans"/>
              </a:rPr>
              <a:t>Patras</a:t>
            </a:r>
            <a:endParaRPr lang="en-GB" sz="2000" dirty="0">
              <a:solidFill>
                <a:prstClr val="white"/>
              </a:solidFill>
              <a:latin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224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Penetrating aortic </a:t>
            </a:r>
            <a:r>
              <a:rPr lang="en-GB" b="1" dirty="0" smtClean="0">
                <a:solidFill>
                  <a:srgbClr val="FFC000"/>
                </a:solidFill>
              </a:rPr>
              <a:t>ulcer (PAU)</a:t>
            </a:r>
            <a:endParaRPr lang="en-GB" b="1" dirty="0">
              <a:solidFill>
                <a:srgbClr val="FFC000"/>
              </a:solidFill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447800"/>
            <a:ext cx="4737099" cy="473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49882" y="6203949"/>
            <a:ext cx="24759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/>
              <a:t>Ruptured PAU</a:t>
            </a:r>
          </a:p>
          <a:p>
            <a:pPr marL="342900" indent="-342900">
              <a:buFont typeface="+mj-lt"/>
              <a:buAutoNum type="arabicPeriod"/>
            </a:pPr>
            <a:endParaRPr lang="en-GB" sz="2800" i="1" dirty="0" smtClean="0"/>
          </a:p>
        </p:txBody>
      </p:sp>
    </p:spTree>
    <p:extLst>
      <p:ext uri="{BB962C8B-B14F-4D97-AF65-F5344CB8AC3E}">
        <p14:creationId xmlns:p14="http://schemas.microsoft.com/office/powerpoint/2010/main" xmlns="" val="375776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Thoracic dissection</a:t>
            </a:r>
          </a:p>
        </p:txBody>
      </p:sp>
      <p:pic>
        <p:nvPicPr>
          <p:cNvPr id="16386" name="Picture 2" descr="F:\RCR cases\Thoracic Dissection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03" t="35742" r="20508" b="24805"/>
          <a:stretch/>
        </p:blipFill>
        <p:spPr bwMode="auto">
          <a:xfrm>
            <a:off x="95250" y="1866899"/>
            <a:ext cx="4414082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1866900" y="3048000"/>
            <a:ext cx="223838" cy="3000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2762250" y="3512342"/>
            <a:ext cx="161925" cy="3000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340391" y="3198018"/>
            <a:ext cx="223838" cy="3000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7" name="Picture 3" descr="F:\RCR cases\Thoracic Dissection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28" t="32226" r="23438" b="21289"/>
          <a:stretch/>
        </p:blipFill>
        <p:spPr bwMode="auto">
          <a:xfrm>
            <a:off x="4581524" y="1866899"/>
            <a:ext cx="4391025" cy="387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15175" y="404812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FL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43700" y="316730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</a:t>
            </a:r>
            <a:r>
              <a:rPr lang="en-GB" b="1" dirty="0" smtClean="0">
                <a:solidFill>
                  <a:srgbClr val="FF0000"/>
                </a:solidFill>
              </a:rPr>
              <a:t>L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344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Thoracic dissection</a:t>
            </a:r>
          </a:p>
        </p:txBody>
      </p:sp>
      <p:pic>
        <p:nvPicPr>
          <p:cNvPr id="17410" name="Picture 2" descr="F:\RCR cases\Thoracic Dissection\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03" t="23633" r="16992" b="23633"/>
          <a:stretch/>
        </p:blipFill>
        <p:spPr bwMode="auto">
          <a:xfrm>
            <a:off x="112537" y="1857374"/>
            <a:ext cx="4430888" cy="375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RCR cases\Thoracic Dissection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40" t="15429" r="16607" b="28125"/>
          <a:stretch/>
        </p:blipFill>
        <p:spPr bwMode="auto">
          <a:xfrm>
            <a:off x="4645635" y="1857374"/>
            <a:ext cx="4403115" cy="375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56556" y="4472225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FF0000"/>
                </a:solidFill>
              </a:rPr>
              <a:t>T</a:t>
            </a:r>
            <a:r>
              <a:rPr lang="en-GB" sz="1400" b="1" dirty="0" smtClean="0">
                <a:solidFill>
                  <a:srgbClr val="FF0000"/>
                </a:solidFill>
              </a:rPr>
              <a:t>L</a:t>
            </a:r>
            <a:endParaRPr lang="en-GB" sz="1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10285" y="4043600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5976" y="5829300"/>
            <a:ext cx="8169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True Lumen: Beak sign (False Lumen), flow dynamics, center &amp; compressed</a:t>
            </a:r>
          </a:p>
          <a:p>
            <a:pPr marL="342900" indent="-342900">
              <a:buFont typeface="+mj-lt"/>
              <a:buAutoNum type="arabicPeriod"/>
            </a:pPr>
            <a:endParaRPr lang="en-GB" i="1" dirty="0" smtClean="0"/>
          </a:p>
        </p:txBody>
      </p:sp>
    </p:spTree>
    <p:extLst>
      <p:ext uri="{BB962C8B-B14F-4D97-AF65-F5344CB8AC3E}">
        <p14:creationId xmlns:p14="http://schemas.microsoft.com/office/powerpoint/2010/main" xmlns="" val="340639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Organ malperfusion</a:t>
            </a:r>
            <a:endParaRPr lang="en-GB" b="1" dirty="0">
              <a:solidFill>
                <a:srgbClr val="FFC000"/>
              </a:solidFill>
            </a:endParaRPr>
          </a:p>
        </p:txBody>
      </p:sp>
      <p:pic>
        <p:nvPicPr>
          <p:cNvPr id="18434" name="Picture 2" descr="F:\RCR cases\Thoracic Dissection\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11" t="21094" r="20117" b="30273"/>
          <a:stretch/>
        </p:blipFill>
        <p:spPr bwMode="auto">
          <a:xfrm>
            <a:off x="-28576" y="1962150"/>
            <a:ext cx="4562476" cy="348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F:\RCR cases\Thoracic Dissection\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48" t="26367" r="21289" b="25391"/>
          <a:stretch/>
        </p:blipFill>
        <p:spPr bwMode="auto">
          <a:xfrm>
            <a:off x="4572000" y="1962150"/>
            <a:ext cx="4627635" cy="348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5976" y="5829300"/>
            <a:ext cx="857638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Bilateral renal artery dissection           </a:t>
            </a:r>
            <a:r>
              <a:rPr lang="en-GB" sz="2800" i="1" dirty="0" smtClean="0"/>
              <a:t>+</a:t>
            </a:r>
            <a:r>
              <a:rPr lang="en-GB" i="1" dirty="0" smtClean="0"/>
              <a:t>       Dissected common iliac artery rupture</a:t>
            </a:r>
          </a:p>
          <a:p>
            <a:pPr marL="342900" indent="-342900">
              <a:buFont typeface="+mj-lt"/>
              <a:buAutoNum type="arabicPeriod"/>
            </a:pPr>
            <a:endParaRPr lang="en-GB" i="1" dirty="0" smtClean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695574" y="4179092"/>
            <a:ext cx="1" cy="3000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847849" y="4160042"/>
            <a:ext cx="1" cy="3000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667500" y="3805234"/>
            <a:ext cx="314325" cy="30003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05625" y="3415605"/>
            <a:ext cx="324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40639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F:\RCR cases\Thoracic Dissection\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05" t="1898" r="25744" b="1525"/>
          <a:stretch/>
        </p:blipFill>
        <p:spPr bwMode="auto">
          <a:xfrm>
            <a:off x="5289596" y="0"/>
            <a:ext cx="35399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794" name="Rectangle 5"/>
          <p:cNvSpPr>
            <a:spLocks noGrp="1"/>
          </p:cNvSpPr>
          <p:nvPr>
            <p:ph type="title"/>
          </p:nvPr>
        </p:nvSpPr>
        <p:spPr>
          <a:xfrm>
            <a:off x="457200" y="492348"/>
            <a:ext cx="8229600" cy="1143000"/>
          </a:xfrm>
        </p:spPr>
        <p:txBody>
          <a:bodyPr/>
          <a:lstStyle/>
          <a:p>
            <a:pPr algn="l" eaLnBrk="1" hangingPunct="1"/>
            <a:r>
              <a:rPr lang="en-GB" b="1" dirty="0">
                <a:solidFill>
                  <a:srgbClr val="FFC000"/>
                </a:solidFill>
              </a:rPr>
              <a:t>Thoracic </a:t>
            </a:r>
            <a:r>
              <a:rPr lang="en-GB" b="1" dirty="0" err="1">
                <a:solidFill>
                  <a:srgbClr val="FFC000"/>
                </a:solidFill>
              </a:rPr>
              <a:t>endograft</a:t>
            </a:r>
            <a:r>
              <a:rPr lang="en-GB" b="1" dirty="0">
                <a:solidFill>
                  <a:srgbClr val="FFC000"/>
                </a:solidFill>
              </a:rPr>
              <a:t> </a:t>
            </a:r>
            <a:r>
              <a:rPr lang="en-GB" b="1" dirty="0" smtClean="0">
                <a:solidFill>
                  <a:srgbClr val="FFC000"/>
                </a:solidFill>
              </a:rPr>
              <a:t/>
            </a:r>
            <a:br>
              <a:rPr lang="en-GB" b="1" dirty="0" smtClean="0">
                <a:solidFill>
                  <a:srgbClr val="FFC000"/>
                </a:solidFill>
              </a:rPr>
            </a:br>
            <a:r>
              <a:rPr lang="en-GB" b="1" dirty="0" smtClean="0">
                <a:solidFill>
                  <a:srgbClr val="FFC000"/>
                </a:solidFill>
              </a:rPr>
              <a:t>TEVAR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851" y="2032451"/>
            <a:ext cx="45589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i="1" dirty="0" smtClean="0"/>
              <a:t>Cover the entry intimal tear</a:t>
            </a:r>
          </a:p>
          <a:p>
            <a:pPr marL="342900" indent="-342900">
              <a:buFont typeface="+mj-lt"/>
              <a:buAutoNum type="arabicPeriod"/>
            </a:pPr>
            <a:endParaRPr lang="en-GB" i="1" dirty="0" smtClean="0"/>
          </a:p>
          <a:p>
            <a:pPr marL="342900" indent="-342900">
              <a:buFont typeface="+mj-lt"/>
              <a:buAutoNum type="arabicPeriod"/>
            </a:pPr>
            <a:r>
              <a:rPr lang="en-GB" i="1" dirty="0" smtClean="0"/>
              <a:t>Depressurize and induce thrombosis of the false lumen</a:t>
            </a:r>
          </a:p>
          <a:p>
            <a:pPr marL="342900" indent="-342900">
              <a:buFont typeface="+mj-lt"/>
              <a:buAutoNum type="arabicPeriod"/>
            </a:pPr>
            <a:endParaRPr lang="en-GB" i="1" dirty="0" smtClean="0"/>
          </a:p>
          <a:p>
            <a:pPr marL="342900" indent="-342900">
              <a:buFont typeface="+mj-lt"/>
              <a:buAutoNum type="arabicPeriod"/>
            </a:pPr>
            <a:r>
              <a:rPr lang="en-GB" i="1" dirty="0" smtClean="0"/>
              <a:t>Re-establish antegrade true lumen and major side-branch blood flow</a:t>
            </a:r>
          </a:p>
          <a:p>
            <a:pPr marL="342900" indent="-342900">
              <a:buFont typeface="+mj-lt"/>
              <a:buAutoNum type="arabicPeriod"/>
            </a:pPr>
            <a:endParaRPr lang="en-GB" i="1" dirty="0" smtClean="0"/>
          </a:p>
          <a:p>
            <a:pPr marL="342900" indent="-342900">
              <a:buFont typeface="+mj-lt"/>
              <a:buAutoNum type="arabicPeriod"/>
            </a:pPr>
            <a:r>
              <a:rPr lang="en-GB" i="1" dirty="0" smtClean="0"/>
              <a:t>Reverse critical organ malperfusion syndromes</a:t>
            </a:r>
          </a:p>
          <a:p>
            <a:pPr marL="342900" indent="-342900">
              <a:buFont typeface="+mj-lt"/>
              <a:buAutoNum type="arabicPeriod"/>
            </a:pPr>
            <a:endParaRPr lang="en-GB" i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66700" y="6226864"/>
            <a:ext cx="8324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Tsai TT, et al. Acute Aortic Syndromes. </a:t>
            </a:r>
          </a:p>
          <a:p>
            <a:r>
              <a:rPr lang="en-GB" sz="1400" i="1" dirty="0" smtClean="0"/>
              <a:t>Circulation </a:t>
            </a:r>
            <a:r>
              <a:rPr lang="en-GB" sz="1400" i="1" dirty="0"/>
              <a:t>2005;112:3802-3813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xmlns="" val="3838623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RCR cases\Thoracic Dissection\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2" t="36421" r="2032" b="16853"/>
          <a:stretch/>
        </p:blipFill>
        <p:spPr bwMode="auto">
          <a:xfrm>
            <a:off x="1146629" y="0"/>
            <a:ext cx="6850742" cy="333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F:\RCR cases\Thoracic Dissection\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 t="29969" r="12648" b="32412"/>
          <a:stretch/>
        </p:blipFill>
        <p:spPr bwMode="auto">
          <a:xfrm>
            <a:off x="1146629" y="3393167"/>
            <a:ext cx="6850742" cy="344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479344" y="1634328"/>
            <a:ext cx="0" cy="30973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358936" y="1668366"/>
            <a:ext cx="0" cy="30973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69688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1076" y="3946527"/>
            <a:ext cx="3049587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 descr="DSCN279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85" b="21379"/>
          <a:stretch>
            <a:fillRect/>
          </a:stretch>
        </p:blipFill>
        <p:spPr bwMode="auto">
          <a:xfrm>
            <a:off x="6057140" y="1312862"/>
            <a:ext cx="3053523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DSCN007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3" y="1312862"/>
            <a:ext cx="302577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P100017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64" r="24532" b="26172"/>
          <a:stretch>
            <a:fillRect/>
          </a:stretch>
        </p:blipFill>
        <p:spPr bwMode="auto">
          <a:xfrm>
            <a:off x="3071813" y="3946526"/>
            <a:ext cx="2951163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P100017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84" r="22461" b="14388"/>
          <a:stretch>
            <a:fillRect/>
          </a:stretch>
        </p:blipFill>
        <p:spPr bwMode="auto">
          <a:xfrm>
            <a:off x="17463" y="3946525"/>
            <a:ext cx="3024186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8807" y="3520559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Pectus deformity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783715" y="3516868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Palate deformity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5287" y="6429931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Arachnodactyly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300899" y="1473109"/>
            <a:ext cx="2492990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i="1" dirty="0" err="1" smtClean="0">
                <a:solidFill>
                  <a:srgbClr val="FFFF00"/>
                </a:solidFill>
              </a:rPr>
              <a:t>Marfan’s</a:t>
            </a:r>
            <a:endParaRPr lang="en-GB" b="1" i="1" dirty="0" smtClean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i="1" dirty="0" smtClean="0">
                <a:solidFill>
                  <a:srgbClr val="FFFF00"/>
                </a:solidFill>
              </a:rPr>
              <a:t>Ehlers-</a:t>
            </a:r>
            <a:r>
              <a:rPr lang="en-US" b="1" i="1" dirty="0" err="1" smtClean="0">
                <a:solidFill>
                  <a:srgbClr val="FFFF00"/>
                </a:solidFill>
              </a:rPr>
              <a:t>Danlos</a:t>
            </a:r>
            <a:r>
              <a:rPr lang="en-US" b="1" i="1" dirty="0" smtClean="0">
                <a:solidFill>
                  <a:srgbClr val="FFFF00"/>
                </a:solidFill>
              </a:rPr>
              <a:t> (I-IV)</a:t>
            </a:r>
            <a:endParaRPr lang="en-US" b="1" i="1" dirty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</a:pPr>
            <a:r>
              <a:rPr lang="en-GB" b="1" i="1" dirty="0" err="1" smtClean="0">
                <a:solidFill>
                  <a:srgbClr val="FFFF00"/>
                </a:solidFill>
              </a:rPr>
              <a:t>Loeys</a:t>
            </a:r>
            <a:r>
              <a:rPr lang="en-GB" b="1" i="1" dirty="0" smtClean="0">
                <a:solidFill>
                  <a:srgbClr val="FFFF00"/>
                </a:solidFill>
              </a:rPr>
              <a:t>-Dietz (1&amp;2)</a:t>
            </a:r>
          </a:p>
          <a:p>
            <a:pPr>
              <a:lnSpc>
                <a:spcPct val="150000"/>
              </a:lnSpc>
            </a:pPr>
            <a:r>
              <a:rPr lang="en-GB" b="1" i="1" dirty="0" smtClean="0">
                <a:solidFill>
                  <a:srgbClr val="FFFF00"/>
                </a:solidFill>
              </a:rPr>
              <a:t>Bicuspid aortic valve</a:t>
            </a:r>
          </a:p>
          <a:p>
            <a:pPr>
              <a:lnSpc>
                <a:spcPct val="150000"/>
              </a:lnSpc>
            </a:pPr>
            <a:r>
              <a:rPr lang="en-GB" b="1" i="1" dirty="0" smtClean="0">
                <a:solidFill>
                  <a:srgbClr val="FFFF00"/>
                </a:solidFill>
              </a:rPr>
              <a:t>Many more …</a:t>
            </a:r>
            <a:endParaRPr lang="en-GB" i="1" dirty="0">
              <a:solidFill>
                <a:srgbClr val="FFFF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Genetic syndromic </a:t>
            </a:r>
            <a:r>
              <a:rPr lang="en-GB" b="1" dirty="0" err="1">
                <a:solidFill>
                  <a:srgbClr val="FFC000"/>
                </a:solidFill>
              </a:rPr>
              <a:t>aortopathies</a:t>
            </a:r>
            <a:endParaRPr lang="en-GB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854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Aortic root dilatation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1175" y="1565898"/>
            <a:ext cx="5600699" cy="3927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" y="6341164"/>
            <a:ext cx="887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err="1" smtClean="0"/>
              <a:t>Westerland</a:t>
            </a:r>
            <a:r>
              <a:rPr lang="en-GB" sz="1400" i="1" dirty="0" smtClean="0"/>
              <a:t> O. </a:t>
            </a:r>
            <a:r>
              <a:rPr lang="en-GB" sz="1400" i="1" dirty="0"/>
              <a:t>Vascular manifestations of syndromic </a:t>
            </a:r>
            <a:r>
              <a:rPr lang="en-GB" sz="1400" i="1" dirty="0" err="1" smtClean="0"/>
              <a:t>aortopathies</a:t>
            </a:r>
            <a:r>
              <a:rPr lang="en-GB" sz="1400" i="1" dirty="0"/>
              <a:t>. </a:t>
            </a:r>
            <a:r>
              <a:rPr lang="en-GB" sz="1400" i="1" dirty="0" err="1"/>
              <a:t>Clin</a:t>
            </a:r>
            <a:r>
              <a:rPr lang="en-GB" sz="1400" i="1" dirty="0"/>
              <a:t> </a:t>
            </a:r>
            <a:r>
              <a:rPr lang="en-GB" sz="1400" i="1" dirty="0" err="1"/>
              <a:t>Radiol</a:t>
            </a:r>
            <a:r>
              <a:rPr lang="en-GB" sz="1400" i="1" dirty="0"/>
              <a:t>. 2015 Sep </a:t>
            </a:r>
            <a:r>
              <a:rPr lang="en-GB" sz="1400" i="1" dirty="0" smtClean="0"/>
              <a:t>17 </a:t>
            </a:r>
            <a:endParaRPr lang="en-GB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07084" y="5593318"/>
            <a:ext cx="8571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</a:rPr>
              <a:t>Genetic syndromes: </a:t>
            </a:r>
            <a:r>
              <a:rPr lang="en-GB" dirty="0" smtClean="0"/>
              <a:t>	Ascending aorta &gt;4 </a:t>
            </a:r>
            <a:r>
              <a:rPr lang="en-GB" dirty="0"/>
              <a:t>cm or </a:t>
            </a:r>
            <a:r>
              <a:rPr lang="en-GB" dirty="0" smtClean="0"/>
              <a:t>&gt;</a:t>
            </a:r>
            <a:r>
              <a:rPr lang="en-GB" dirty="0"/>
              <a:t>5 </a:t>
            </a:r>
            <a:r>
              <a:rPr lang="en-GB" dirty="0" smtClean="0"/>
              <a:t>mm/year</a:t>
            </a:r>
          </a:p>
          <a:p>
            <a:r>
              <a:rPr lang="en-GB" dirty="0" smtClean="0"/>
              <a:t>			Descending </a:t>
            </a:r>
            <a:r>
              <a:rPr lang="en-GB" dirty="0"/>
              <a:t>aorta </a:t>
            </a:r>
            <a:r>
              <a:rPr lang="en-GB" dirty="0" smtClean="0"/>
              <a:t>&gt;</a:t>
            </a:r>
            <a:r>
              <a:rPr lang="en-GB" dirty="0"/>
              <a:t>4.5–5 cm or expansion &gt;1 cm/year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38275" y="1565898"/>
            <a:ext cx="6028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aortic annulus, sinus of Valsalva, and </a:t>
            </a:r>
            <a:r>
              <a:rPr lang="en-GB" i="1" dirty="0" err="1"/>
              <a:t>sinotubular</a:t>
            </a:r>
            <a:r>
              <a:rPr lang="en-GB" i="1" dirty="0"/>
              <a:t> junction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381375" y="3305175"/>
            <a:ext cx="1323975" cy="57150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316509" y="3943350"/>
            <a:ext cx="2017491" cy="89535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452337" y="4752975"/>
            <a:ext cx="881663" cy="533401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59047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Vertebral tortuosity index (VTI)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6700" y="6341164"/>
            <a:ext cx="8877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err="1" smtClean="0"/>
              <a:t>Westerland</a:t>
            </a:r>
            <a:r>
              <a:rPr lang="en-GB" sz="1400" i="1" dirty="0" smtClean="0"/>
              <a:t> O. </a:t>
            </a:r>
            <a:r>
              <a:rPr lang="en-GB" sz="1400" i="1" dirty="0"/>
              <a:t>Vascular manifestations of syndromic </a:t>
            </a:r>
            <a:r>
              <a:rPr lang="en-GB" sz="1400" i="1" dirty="0" err="1" smtClean="0"/>
              <a:t>aortopathies</a:t>
            </a:r>
            <a:r>
              <a:rPr lang="en-GB" sz="1400" i="1" dirty="0"/>
              <a:t>. </a:t>
            </a:r>
            <a:r>
              <a:rPr lang="en-GB" sz="1400" i="1" dirty="0" err="1"/>
              <a:t>Clin</a:t>
            </a:r>
            <a:r>
              <a:rPr lang="en-GB" sz="1400" i="1" dirty="0"/>
              <a:t> </a:t>
            </a:r>
            <a:r>
              <a:rPr lang="en-GB" sz="1400" i="1" dirty="0" err="1"/>
              <a:t>Radiol</a:t>
            </a:r>
            <a:r>
              <a:rPr lang="en-GB" sz="1400" i="1" dirty="0"/>
              <a:t>. 2015 Sep </a:t>
            </a:r>
            <a:r>
              <a:rPr lang="en-GB" sz="1400" i="1" dirty="0" smtClean="0"/>
              <a:t>17 </a:t>
            </a:r>
            <a:endParaRPr lang="en-GB" sz="1400" dirty="0"/>
          </a:p>
        </p:txBody>
      </p:sp>
      <p:pic>
        <p:nvPicPr>
          <p:cNvPr id="20482" name="Picture 2" descr="http://ars.els-cdn.com/content/image/1-s2.0-S0009926015003542-gr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05" b="6081"/>
          <a:stretch/>
        </p:blipFill>
        <p:spPr bwMode="auto">
          <a:xfrm>
            <a:off x="1250949" y="2038349"/>
            <a:ext cx="6664325" cy="411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05325" y="1419225"/>
            <a:ext cx="209550" cy="4914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464484" y="1335643"/>
            <a:ext cx="43396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 smtClean="0"/>
              <a:t>VTI = </a:t>
            </a:r>
            <a:r>
              <a:rPr lang="en-GB" sz="2000" i="1" dirty="0"/>
              <a:t>(actual/straight length − 1)/</a:t>
            </a:r>
            <a:r>
              <a:rPr lang="en-GB" sz="2000" i="1" dirty="0" smtClean="0"/>
              <a:t>100</a:t>
            </a:r>
          </a:p>
          <a:p>
            <a:r>
              <a:rPr lang="en-GB" sz="2000" i="1" dirty="0" smtClean="0"/>
              <a:t>VTI&gt;20 relates to adverse outcomes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xmlns="" val="593506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Objectives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676400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Acute Aortic Syndrome (AAS)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>
                <a:solidFill>
                  <a:srgbClr val="FF0000"/>
                </a:solidFill>
              </a:rPr>
              <a:t>Thoracic Aortic Aneurysm (TAA)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Abdominal Aortic Aneurysm (AAA)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Follow-up of TEVAR &amp; EVAR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Visceral Artery Pathologies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Lower Extremities’ angiography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CT Venography and Pulmonary </a:t>
            </a:r>
            <a:r>
              <a:rPr lang="en-GB" dirty="0"/>
              <a:t>A</a:t>
            </a:r>
            <a:r>
              <a:rPr lang="en-GB" dirty="0" smtClean="0"/>
              <a:t>ngiography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69410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Objectives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676400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Acute Aortic Syndrome (AAS)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Thoracic Aortic Aneurysm (TAA)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Abdominal Aortic Aneurysm (AAA)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Follow-up of TEVAR &amp; EVAR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Visceral Artery Pathologies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Lower Extremities’ angiography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CT Venography and Pulmonary </a:t>
            </a:r>
            <a:r>
              <a:rPr lang="en-GB" dirty="0"/>
              <a:t>A</a:t>
            </a:r>
            <a:r>
              <a:rPr lang="en-GB" dirty="0" smtClean="0"/>
              <a:t>ngiography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23815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2202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Thoracic aortic </a:t>
            </a:r>
            <a:r>
              <a:rPr lang="en-GB" b="1" dirty="0">
                <a:solidFill>
                  <a:srgbClr val="FFC000"/>
                </a:solidFill>
              </a:rPr>
              <a:t>aneurysms </a:t>
            </a:r>
            <a:r>
              <a:rPr lang="en-GB" b="1" dirty="0" smtClean="0">
                <a:solidFill>
                  <a:srgbClr val="FFC000"/>
                </a:solidFill>
              </a:rPr>
              <a:t>(TAA</a:t>
            </a:r>
            <a:r>
              <a:rPr lang="en-GB" b="1"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38326"/>
            <a:ext cx="8686801" cy="3867150"/>
          </a:xfrm>
          <a:ln>
            <a:noFill/>
          </a:ln>
        </p:spPr>
        <p:txBody>
          <a:bodyPr/>
          <a:lstStyle/>
          <a:p>
            <a:r>
              <a:rPr lang="en-GB" dirty="0" smtClean="0"/>
              <a:t>Ascending thoracic aorta 		</a:t>
            </a:r>
            <a:r>
              <a:rPr lang="en-GB" dirty="0" smtClean="0">
                <a:solidFill>
                  <a:srgbClr val="FFFF00"/>
                </a:solidFill>
              </a:rPr>
              <a:t>&gt;4.0cm</a:t>
            </a:r>
            <a:endParaRPr lang="en-GB" dirty="0"/>
          </a:p>
          <a:p>
            <a:r>
              <a:rPr lang="en-GB" dirty="0" smtClean="0"/>
              <a:t>Descending</a:t>
            </a:r>
            <a:r>
              <a:rPr lang="en-GB" dirty="0" smtClean="0">
                <a:solidFill>
                  <a:srgbClr val="FFFF00"/>
                </a:solidFill>
              </a:rPr>
              <a:t> </a:t>
            </a:r>
            <a:r>
              <a:rPr lang="en-GB" dirty="0"/>
              <a:t>thoracic aorta </a:t>
            </a:r>
            <a:r>
              <a:rPr lang="en-GB" dirty="0" smtClean="0"/>
              <a:t>	</a:t>
            </a:r>
            <a:r>
              <a:rPr lang="en-GB" dirty="0" smtClean="0">
                <a:solidFill>
                  <a:srgbClr val="FFFF00"/>
                </a:solidFill>
              </a:rPr>
              <a:t>&gt;3.0cm</a:t>
            </a:r>
          </a:p>
          <a:p>
            <a:r>
              <a:rPr lang="en-GB" dirty="0" smtClean="0"/>
              <a:t>Smoking, hypertension, genetic disorders</a:t>
            </a:r>
          </a:p>
          <a:p>
            <a:r>
              <a:rPr lang="en-GB" dirty="0" smtClean="0"/>
              <a:t>Natural history: growth </a:t>
            </a:r>
            <a:r>
              <a:rPr lang="en-GB" dirty="0" smtClean="0">
                <a:solidFill>
                  <a:srgbClr val="FFFF00"/>
                </a:solidFill>
              </a:rPr>
              <a:t>rate </a:t>
            </a:r>
            <a:r>
              <a:rPr lang="en-GB" dirty="0">
                <a:solidFill>
                  <a:srgbClr val="FFFF00"/>
                </a:solidFill>
              </a:rPr>
              <a:t>0.25–0.5 </a:t>
            </a:r>
            <a:r>
              <a:rPr lang="en-GB" dirty="0" smtClean="0">
                <a:solidFill>
                  <a:srgbClr val="FFFF00"/>
                </a:solidFill>
              </a:rPr>
              <a:t>mm/year</a:t>
            </a:r>
          </a:p>
          <a:p>
            <a:r>
              <a:rPr lang="en-GB" dirty="0">
                <a:solidFill>
                  <a:srgbClr val="FFFF00"/>
                </a:solidFill>
              </a:rPr>
              <a:t>D </a:t>
            </a:r>
            <a:r>
              <a:rPr lang="en-GB" dirty="0" smtClean="0">
                <a:solidFill>
                  <a:srgbClr val="FFFF00"/>
                </a:solidFill>
              </a:rPr>
              <a:t>&lt; 5.0cm </a:t>
            </a:r>
            <a:r>
              <a:rPr lang="en-GB" dirty="0"/>
              <a:t>then risk of </a:t>
            </a:r>
            <a:r>
              <a:rPr lang="en-GB" dirty="0">
                <a:solidFill>
                  <a:srgbClr val="FFFF00"/>
                </a:solidFill>
              </a:rPr>
              <a:t>rupture </a:t>
            </a:r>
            <a:r>
              <a:rPr lang="en-GB" dirty="0" smtClean="0">
                <a:solidFill>
                  <a:srgbClr val="FFFF00"/>
                </a:solidFill>
              </a:rPr>
              <a:t>2% annually</a:t>
            </a:r>
            <a:endParaRPr lang="en-GB" dirty="0">
              <a:solidFill>
                <a:srgbClr val="FFFF00"/>
              </a:solidFill>
            </a:endParaRPr>
          </a:p>
          <a:p>
            <a:r>
              <a:rPr lang="en-GB" dirty="0">
                <a:solidFill>
                  <a:srgbClr val="FFFF00"/>
                </a:solidFill>
              </a:rPr>
              <a:t>D &gt; </a:t>
            </a:r>
            <a:r>
              <a:rPr lang="en-GB" dirty="0" smtClean="0">
                <a:solidFill>
                  <a:srgbClr val="FFFF00"/>
                </a:solidFill>
              </a:rPr>
              <a:t>6.0cm </a:t>
            </a:r>
            <a:r>
              <a:rPr lang="en-GB" dirty="0"/>
              <a:t>then risk of </a:t>
            </a:r>
            <a:r>
              <a:rPr lang="en-GB" dirty="0">
                <a:solidFill>
                  <a:srgbClr val="FFFF00"/>
                </a:solidFill>
              </a:rPr>
              <a:t>rupture </a:t>
            </a:r>
            <a:r>
              <a:rPr lang="en-GB" dirty="0" smtClean="0">
                <a:solidFill>
                  <a:srgbClr val="FFFF00"/>
                </a:solidFill>
              </a:rPr>
              <a:t>&gt;6% annually</a:t>
            </a:r>
            <a:endParaRPr lang="en-GB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8100" y="6341164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err="1" smtClean="0"/>
              <a:t>Dudzinski</a:t>
            </a:r>
            <a:r>
              <a:rPr lang="en-GB" sz="1400" i="1" dirty="0" smtClean="0"/>
              <a:t> DM. </a:t>
            </a:r>
            <a:r>
              <a:rPr lang="en-GB" sz="1400" i="1" dirty="0"/>
              <a:t>Diagnosis and Management of Thoracic Aortic Disease. </a:t>
            </a:r>
            <a:r>
              <a:rPr lang="en-GB" sz="1400" i="1" dirty="0" err="1"/>
              <a:t>Curr</a:t>
            </a:r>
            <a:r>
              <a:rPr lang="en-GB" sz="1400" i="1" dirty="0"/>
              <a:t> </a:t>
            </a:r>
            <a:r>
              <a:rPr lang="en-GB" sz="1400" i="1" dirty="0" err="1"/>
              <a:t>Cardiol</a:t>
            </a:r>
            <a:r>
              <a:rPr lang="en-GB" sz="1400" i="1" dirty="0"/>
              <a:t> Rep (2015) 17:106 </a:t>
            </a:r>
          </a:p>
        </p:txBody>
      </p:sp>
    </p:spTree>
    <p:extLst>
      <p:ext uri="{BB962C8B-B14F-4D97-AF65-F5344CB8AC3E}">
        <p14:creationId xmlns:p14="http://schemas.microsoft.com/office/powerpoint/2010/main" xmlns="" val="337265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TAA treatment indications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Sporadic ascending or arch TAA: 	 </a:t>
            </a:r>
            <a:r>
              <a:rPr lang="en-GB" dirty="0" smtClean="0">
                <a:solidFill>
                  <a:srgbClr val="FFFF00"/>
                </a:solidFill>
              </a:rPr>
              <a:t>&gt;5.5cm</a:t>
            </a:r>
          </a:p>
          <a:p>
            <a:r>
              <a:rPr lang="en-GB" dirty="0" err="1" smtClean="0"/>
              <a:t>Bicuspic</a:t>
            </a:r>
            <a:r>
              <a:rPr lang="en-GB" dirty="0" smtClean="0"/>
              <a:t> aortic valve </a:t>
            </a:r>
            <a:r>
              <a:rPr lang="en-GB" dirty="0" err="1" smtClean="0"/>
              <a:t>aortopathy</a:t>
            </a:r>
            <a:r>
              <a:rPr lang="en-GB" dirty="0" smtClean="0"/>
              <a:t>: 	 </a:t>
            </a:r>
            <a:r>
              <a:rPr lang="en-GB" dirty="0" smtClean="0">
                <a:solidFill>
                  <a:srgbClr val="FFFF00"/>
                </a:solidFill>
              </a:rPr>
              <a:t>&gt;</a:t>
            </a:r>
            <a:r>
              <a:rPr lang="en-GB" dirty="0">
                <a:solidFill>
                  <a:srgbClr val="FFFF00"/>
                </a:solidFill>
              </a:rPr>
              <a:t>5.5cm</a:t>
            </a:r>
            <a:endParaRPr lang="en-GB" dirty="0" smtClean="0">
              <a:solidFill>
                <a:srgbClr val="FFFF00"/>
              </a:solidFill>
            </a:endParaRPr>
          </a:p>
          <a:p>
            <a:r>
              <a:rPr lang="en-GB" dirty="0" err="1" smtClean="0"/>
              <a:t>Marfan’s</a:t>
            </a:r>
            <a:r>
              <a:rPr lang="en-GB" dirty="0" smtClean="0"/>
              <a:t> syndrome ascending TAA:	 </a:t>
            </a:r>
            <a:r>
              <a:rPr lang="en-GB" dirty="0" smtClean="0">
                <a:solidFill>
                  <a:srgbClr val="FFFF00"/>
                </a:solidFill>
              </a:rPr>
              <a:t>&gt;5.0cm</a:t>
            </a:r>
          </a:p>
          <a:p>
            <a:r>
              <a:rPr lang="en-GB" dirty="0" err="1" smtClean="0"/>
              <a:t>Loeys</a:t>
            </a:r>
            <a:r>
              <a:rPr lang="en-GB" dirty="0" smtClean="0"/>
              <a:t>-Dietz ascending </a:t>
            </a:r>
            <a:r>
              <a:rPr lang="en-GB" dirty="0" err="1" smtClean="0"/>
              <a:t>aortopathy</a:t>
            </a:r>
            <a:r>
              <a:rPr lang="en-GB" dirty="0" smtClean="0"/>
              <a:t>:	</a:t>
            </a:r>
            <a:r>
              <a:rPr lang="en-GB" dirty="0"/>
              <a:t> </a:t>
            </a:r>
            <a:r>
              <a:rPr lang="en-GB" dirty="0" smtClean="0">
                <a:solidFill>
                  <a:srgbClr val="FFFF00"/>
                </a:solidFill>
              </a:rPr>
              <a:t>&gt;4.4cm</a:t>
            </a:r>
          </a:p>
          <a:p>
            <a:r>
              <a:rPr lang="en-GB" dirty="0" smtClean="0"/>
              <a:t>Descending TAA: 			    </a:t>
            </a:r>
            <a:r>
              <a:rPr lang="en-GB" dirty="0" smtClean="0">
                <a:solidFill>
                  <a:srgbClr val="FFFF00"/>
                </a:solidFill>
              </a:rPr>
              <a:t>&gt;5.5-6.0cm</a:t>
            </a:r>
          </a:p>
          <a:p>
            <a:r>
              <a:rPr lang="en-GB" dirty="0" smtClean="0"/>
              <a:t>Growth rate:			  </a:t>
            </a:r>
            <a:r>
              <a:rPr lang="en-GB" dirty="0" smtClean="0">
                <a:solidFill>
                  <a:srgbClr val="FFFF00"/>
                </a:solidFill>
              </a:rPr>
              <a:t>&gt;5mm </a:t>
            </a:r>
            <a:r>
              <a:rPr lang="en-GB" dirty="0">
                <a:solidFill>
                  <a:srgbClr val="FFFF00"/>
                </a:solidFill>
              </a:rPr>
              <a:t>per </a:t>
            </a:r>
            <a:r>
              <a:rPr lang="en-GB" dirty="0" smtClean="0">
                <a:solidFill>
                  <a:srgbClr val="FFFF00"/>
                </a:solidFill>
              </a:rPr>
              <a:t>annum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Symptomatic TAA </a:t>
            </a:r>
            <a:r>
              <a:rPr lang="en-GB" dirty="0" smtClean="0"/>
              <a:t>(mass </a:t>
            </a:r>
            <a:r>
              <a:rPr lang="en-GB" dirty="0"/>
              <a:t>effect</a:t>
            </a:r>
            <a:r>
              <a:rPr lang="en-GB" dirty="0" smtClean="0"/>
              <a:t>) regardless size 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-38100" y="6341164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err="1" smtClean="0"/>
              <a:t>Dudzinski</a:t>
            </a:r>
            <a:r>
              <a:rPr lang="en-GB" sz="1400" i="1" dirty="0" smtClean="0"/>
              <a:t> DM. </a:t>
            </a:r>
            <a:r>
              <a:rPr lang="en-GB" sz="1400" i="1" dirty="0"/>
              <a:t>Diagnosis and Management of Thoracic Aortic Disease. </a:t>
            </a:r>
            <a:r>
              <a:rPr lang="en-GB" sz="1400" i="1" dirty="0" err="1"/>
              <a:t>Curr</a:t>
            </a:r>
            <a:r>
              <a:rPr lang="en-GB" sz="1400" i="1" dirty="0"/>
              <a:t> </a:t>
            </a:r>
            <a:r>
              <a:rPr lang="en-GB" sz="1400" i="1" dirty="0" err="1"/>
              <a:t>Cardiol</a:t>
            </a:r>
            <a:r>
              <a:rPr lang="en-GB" sz="1400" i="1" dirty="0"/>
              <a:t> Rep (2015) 17:106 </a:t>
            </a:r>
          </a:p>
        </p:txBody>
      </p:sp>
    </p:spTree>
    <p:extLst>
      <p:ext uri="{BB962C8B-B14F-4D97-AF65-F5344CB8AC3E}">
        <p14:creationId xmlns:p14="http://schemas.microsoft.com/office/powerpoint/2010/main" xmlns="" val="3650391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S</a:t>
            </a:r>
            <a:r>
              <a:rPr lang="en-GB" b="1" dirty="0" smtClean="0">
                <a:solidFill>
                  <a:srgbClr val="FFC000"/>
                </a:solidFill>
              </a:rPr>
              <a:t>accular arch TAA</a:t>
            </a:r>
            <a:endParaRPr lang="en-GB" b="1" dirty="0">
              <a:solidFill>
                <a:srgbClr val="FFC000"/>
              </a:solidFill>
            </a:endParaRPr>
          </a:p>
        </p:txBody>
      </p:sp>
      <p:pic>
        <p:nvPicPr>
          <p:cNvPr id="14338" name="Picture 2" descr="F:\RCR cases\Thoracic PAU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65" t="20899" r="23752" b="25586"/>
          <a:stretch/>
        </p:blipFill>
        <p:spPr bwMode="auto">
          <a:xfrm>
            <a:off x="4334807" y="1724025"/>
            <a:ext cx="4809193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F:\RCR cases\Thoracic PAU\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61" t="3259" r="26656" b="57272"/>
          <a:stretch/>
        </p:blipFill>
        <p:spPr bwMode="auto">
          <a:xfrm>
            <a:off x="-19050" y="1714500"/>
            <a:ext cx="434433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3105149" y="2943224"/>
            <a:ext cx="390525" cy="2952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7981950" y="2371725"/>
            <a:ext cx="381000" cy="3429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07032" y="6118224"/>
            <a:ext cx="22354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 smtClean="0"/>
              <a:t>Chronic PAU</a:t>
            </a:r>
          </a:p>
          <a:p>
            <a:pPr marL="342900" indent="-342900">
              <a:buFont typeface="+mj-lt"/>
              <a:buAutoNum type="arabicPeriod"/>
            </a:pPr>
            <a:endParaRPr lang="en-GB" sz="2800" i="1" dirty="0" smtClean="0"/>
          </a:p>
        </p:txBody>
      </p:sp>
    </p:spTree>
    <p:extLst>
      <p:ext uri="{BB962C8B-B14F-4D97-AF65-F5344CB8AC3E}">
        <p14:creationId xmlns:p14="http://schemas.microsoft.com/office/powerpoint/2010/main" xmlns="" val="319295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TEVAR</a:t>
            </a:r>
          </a:p>
        </p:txBody>
      </p:sp>
      <p:pic>
        <p:nvPicPr>
          <p:cNvPr id="15362" name="Picture 2" descr="F:\RCR cases\Thoracic PAU\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87" b="4049"/>
          <a:stretch/>
        </p:blipFill>
        <p:spPr bwMode="auto">
          <a:xfrm>
            <a:off x="-3931" y="1694818"/>
            <a:ext cx="4223506" cy="412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F:\RCR cases\Thoracic PAU\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71" t="27930" r="20508" b="28320"/>
          <a:stretch/>
        </p:blipFill>
        <p:spPr bwMode="auto">
          <a:xfrm>
            <a:off x="4286250" y="1694818"/>
            <a:ext cx="4857750" cy="412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9799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6913" y="490538"/>
            <a:ext cx="7772400" cy="636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dirty="0">
                <a:solidFill>
                  <a:srgbClr val="FFC000"/>
                </a:solidFill>
              </a:rPr>
              <a:t>CXR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00250" y="6019800"/>
            <a:ext cx="5660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chemeClr val="bg1"/>
                </a:solidFill>
              </a:rPr>
              <a:t>78 year old man transferred from other hospital</a:t>
            </a:r>
          </a:p>
          <a:p>
            <a:r>
              <a:rPr lang="en-GB" b="1" i="1" dirty="0">
                <a:solidFill>
                  <a:schemeClr val="bg1"/>
                </a:solidFill>
              </a:rPr>
              <a:t>A&amp;E with acute chest pain – shock, collapse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467100" y="2781300"/>
            <a:ext cx="2409825" cy="66676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21"/>
          <p:cNvPicPr>
            <a:picLocks noChangeAspect="1" noChangeArrowheads="1"/>
          </p:cNvPicPr>
          <p:nvPr/>
        </p:nvPicPr>
        <p:blipFill rotWithShape="1">
          <a:blip r:embed="rId2" cstate="print"/>
          <a:srcRect l="10025" t="23047" r="6770" b="21875"/>
          <a:stretch/>
        </p:blipFill>
        <p:spPr bwMode="auto">
          <a:xfrm>
            <a:off x="4514850" y="1945381"/>
            <a:ext cx="4543425" cy="300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5" descr="2"/>
          <p:cNvPicPr>
            <a:picLocks noChangeAspect="1" noChangeArrowheads="1"/>
          </p:cNvPicPr>
          <p:nvPr/>
        </p:nvPicPr>
        <p:blipFill rotWithShape="1">
          <a:blip r:embed="rId3" cstate="print"/>
          <a:srcRect l="11134" t="23047" r="10155" b="21875"/>
          <a:stretch/>
        </p:blipFill>
        <p:spPr bwMode="auto">
          <a:xfrm>
            <a:off x="101153" y="1945381"/>
            <a:ext cx="4298124" cy="300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dirty="0">
                <a:solidFill>
                  <a:srgbClr val="FFC000"/>
                </a:solidFill>
              </a:rPr>
              <a:t>Ruptured TAA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6286500" y="3581400"/>
            <a:ext cx="396875" cy="152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76350" y="5600700"/>
            <a:ext cx="6397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/>
              <a:t>Extensive mediastinal haematoma (most common finding)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err="1" smtClean="0"/>
              <a:t>Haemopericardium</a:t>
            </a:r>
            <a:r>
              <a:rPr lang="en-GB" i="1" dirty="0" smtClean="0"/>
              <a:t> – </a:t>
            </a:r>
            <a:r>
              <a:rPr lang="en-GB" i="1" dirty="0" err="1" smtClean="0"/>
              <a:t>haemothorax</a:t>
            </a:r>
            <a:r>
              <a:rPr lang="en-GB" i="1" dirty="0" smtClean="0"/>
              <a:t> – PAU – dissections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/>
          <p:cNvPicPr>
            <a:picLocks noChangeAspect="1" noChangeArrowheads="1"/>
          </p:cNvPicPr>
          <p:nvPr/>
        </p:nvPicPr>
        <p:blipFill>
          <a:blip r:embed="rId2" cstate="print"/>
          <a:srcRect l="23048" t="3801" r="22873" b="4745"/>
          <a:stretch>
            <a:fillRect/>
          </a:stretch>
        </p:blipFill>
        <p:spPr bwMode="auto">
          <a:xfrm>
            <a:off x="1982235" y="1304925"/>
            <a:ext cx="5490128" cy="519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Rectang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dirty="0">
                <a:solidFill>
                  <a:srgbClr val="FFC000"/>
                </a:solidFill>
              </a:rPr>
              <a:t>Thoracic </a:t>
            </a:r>
            <a:r>
              <a:rPr lang="en-GB" b="1" dirty="0" err="1">
                <a:solidFill>
                  <a:srgbClr val="FFC000"/>
                </a:solidFill>
              </a:rPr>
              <a:t>endograft</a:t>
            </a:r>
            <a:r>
              <a:rPr lang="en-GB" b="1" dirty="0">
                <a:solidFill>
                  <a:srgbClr val="FFC000"/>
                </a:solidFill>
              </a:rPr>
              <a:t> - TEVAR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Objectives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676400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Acute Aortic Syndrome (AAS)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Thoracic Aortic Aneurysm (TAA)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>
                <a:solidFill>
                  <a:srgbClr val="FF0000"/>
                </a:solidFill>
              </a:rPr>
              <a:t>Abdominal Aortic Aneurysm (AAA)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Follow-up of TEVAR &amp; EVAR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Visceral Artery Pathologies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Lower Extremities’ angiography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CT Venography and Pulmonary </a:t>
            </a:r>
            <a:r>
              <a:rPr lang="en-GB" dirty="0"/>
              <a:t>A</a:t>
            </a:r>
            <a:r>
              <a:rPr lang="en-GB" dirty="0" smtClean="0"/>
              <a:t>ngiography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69410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220200" cy="1143000"/>
          </a:xfrm>
        </p:spPr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Abdominal aortic aneurysms (AAA)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686801" cy="4525963"/>
          </a:xfrm>
          <a:ln>
            <a:noFill/>
          </a:ln>
        </p:spPr>
        <p:txBody>
          <a:bodyPr/>
          <a:lstStyle/>
          <a:p>
            <a:r>
              <a:rPr lang="en-GB" dirty="0" smtClean="0"/>
              <a:t>Abdominal aortic diameter </a:t>
            </a:r>
            <a:r>
              <a:rPr lang="en-GB" dirty="0" smtClean="0">
                <a:solidFill>
                  <a:srgbClr val="FFFF00"/>
                </a:solidFill>
              </a:rPr>
              <a:t>&gt;3.0cm</a:t>
            </a:r>
          </a:p>
          <a:p>
            <a:r>
              <a:rPr lang="en-GB" dirty="0" smtClean="0"/>
              <a:t>Smoking, family history, age, males (screening)</a:t>
            </a:r>
          </a:p>
          <a:p>
            <a:r>
              <a:rPr lang="en-GB" dirty="0" smtClean="0"/>
              <a:t>Treatment: </a:t>
            </a:r>
            <a:r>
              <a:rPr lang="en-GB" dirty="0" smtClean="0">
                <a:solidFill>
                  <a:srgbClr val="FFFF00"/>
                </a:solidFill>
              </a:rPr>
              <a:t>&gt;5.5cm </a:t>
            </a:r>
            <a:r>
              <a:rPr lang="en-GB" dirty="0" smtClean="0"/>
              <a:t>or </a:t>
            </a:r>
            <a:r>
              <a:rPr lang="en-GB" dirty="0" smtClean="0">
                <a:solidFill>
                  <a:srgbClr val="FFFF00"/>
                </a:solidFill>
              </a:rPr>
              <a:t>&gt;1.0cm per annum</a:t>
            </a:r>
          </a:p>
          <a:p>
            <a:pPr marL="0" indent="0">
              <a:buNone/>
            </a:pPr>
            <a:endParaRPr lang="en-GB" dirty="0" smtClean="0">
              <a:solidFill>
                <a:srgbClr val="FFFF00"/>
              </a:solidFill>
            </a:endParaRPr>
          </a:p>
          <a:p>
            <a:r>
              <a:rPr lang="en-GB" dirty="0" smtClean="0">
                <a:solidFill>
                  <a:srgbClr val="FFFF00"/>
                </a:solidFill>
              </a:rPr>
              <a:t>D &gt; 6.0cm </a:t>
            </a:r>
            <a:r>
              <a:rPr lang="en-GB" dirty="0" smtClean="0"/>
              <a:t>then risk of </a:t>
            </a:r>
            <a:r>
              <a:rPr lang="en-GB" dirty="0" smtClean="0">
                <a:solidFill>
                  <a:srgbClr val="FFFF00"/>
                </a:solidFill>
              </a:rPr>
              <a:t>rupture &gt;10%</a:t>
            </a:r>
          </a:p>
          <a:p>
            <a:r>
              <a:rPr lang="en-GB" dirty="0">
                <a:solidFill>
                  <a:srgbClr val="FFFF00"/>
                </a:solidFill>
              </a:rPr>
              <a:t>D &gt; </a:t>
            </a:r>
            <a:r>
              <a:rPr lang="en-GB" dirty="0" smtClean="0">
                <a:solidFill>
                  <a:srgbClr val="FFFF00"/>
                </a:solidFill>
              </a:rPr>
              <a:t>7.0cm </a:t>
            </a:r>
            <a:r>
              <a:rPr lang="en-GB" dirty="0"/>
              <a:t>then risk of </a:t>
            </a:r>
            <a:r>
              <a:rPr lang="en-GB" dirty="0">
                <a:solidFill>
                  <a:srgbClr val="FFFF00"/>
                </a:solidFill>
              </a:rPr>
              <a:t>rupture </a:t>
            </a:r>
            <a:r>
              <a:rPr lang="en-GB" dirty="0" smtClean="0">
                <a:solidFill>
                  <a:srgbClr val="FFFF00"/>
                </a:solidFill>
              </a:rPr>
              <a:t>&gt;20</a:t>
            </a:r>
            <a:r>
              <a:rPr lang="en-GB" dirty="0">
                <a:solidFill>
                  <a:srgbClr val="FFFF00"/>
                </a:solidFill>
              </a:rPr>
              <a:t>%</a:t>
            </a:r>
          </a:p>
          <a:p>
            <a:r>
              <a:rPr lang="en-GB" dirty="0">
                <a:solidFill>
                  <a:srgbClr val="FFFF00"/>
                </a:solidFill>
              </a:rPr>
              <a:t>D &gt; </a:t>
            </a:r>
            <a:r>
              <a:rPr lang="en-GB" dirty="0" smtClean="0">
                <a:solidFill>
                  <a:srgbClr val="FFFF00"/>
                </a:solidFill>
              </a:rPr>
              <a:t>8.0cm </a:t>
            </a:r>
            <a:r>
              <a:rPr lang="en-GB" dirty="0"/>
              <a:t>then risk of </a:t>
            </a:r>
            <a:r>
              <a:rPr lang="en-GB" dirty="0">
                <a:solidFill>
                  <a:srgbClr val="FFFF00"/>
                </a:solidFill>
              </a:rPr>
              <a:t>rupture </a:t>
            </a:r>
            <a:r>
              <a:rPr lang="en-GB" dirty="0" smtClean="0">
                <a:solidFill>
                  <a:srgbClr val="FFFF00"/>
                </a:solidFill>
              </a:rPr>
              <a:t>&gt;30</a:t>
            </a:r>
            <a:r>
              <a:rPr lang="en-GB" dirty="0">
                <a:solidFill>
                  <a:srgbClr val="FFFF00"/>
                </a:solidFill>
              </a:rPr>
              <a:t>%</a:t>
            </a:r>
          </a:p>
          <a:p>
            <a:pPr marL="0" indent="0">
              <a:buNone/>
            </a:pP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0275" y="6395840"/>
            <a:ext cx="6609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http://</a:t>
            </a:r>
            <a:r>
              <a:rPr lang="en-GB" sz="1400" i="1" dirty="0" smtClean="0"/>
              <a:t>www.uptodate.com/contents/abdominal-aortic-aneurysm-beyond-the-basics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xmlns="" val="393567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" y="274638"/>
            <a:ext cx="8915400" cy="1143000"/>
          </a:xfrm>
        </p:spPr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Abdominal aortic aneurysms (AAA)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686801" cy="4525963"/>
          </a:xfrm>
        </p:spPr>
        <p:txBody>
          <a:bodyPr/>
          <a:lstStyle/>
          <a:p>
            <a:r>
              <a:rPr lang="en-GB" dirty="0" smtClean="0"/>
              <a:t>Relationship to </a:t>
            </a:r>
            <a:r>
              <a:rPr lang="en-GB" dirty="0" smtClean="0">
                <a:solidFill>
                  <a:srgbClr val="FFFF00"/>
                </a:solidFill>
              </a:rPr>
              <a:t>celiac, SMA, </a:t>
            </a:r>
            <a:r>
              <a:rPr lang="en-GB" dirty="0" err="1" smtClean="0">
                <a:solidFill>
                  <a:srgbClr val="FFFF00"/>
                </a:solidFill>
              </a:rPr>
              <a:t>renals</a:t>
            </a:r>
            <a:r>
              <a:rPr lang="en-GB" dirty="0" smtClean="0">
                <a:solidFill>
                  <a:srgbClr val="FFFF00"/>
                </a:solidFill>
              </a:rPr>
              <a:t> &amp; IMA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Neck &amp; iliac artery </a:t>
            </a:r>
            <a:r>
              <a:rPr lang="en-GB" dirty="0" smtClean="0"/>
              <a:t>morphology (MPR images)</a:t>
            </a:r>
          </a:p>
          <a:p>
            <a:r>
              <a:rPr lang="en-GB" dirty="0" smtClean="0"/>
              <a:t>Familiarity with </a:t>
            </a:r>
            <a:r>
              <a:rPr lang="en-GB" dirty="0" smtClean="0">
                <a:solidFill>
                  <a:srgbClr val="FFFF00"/>
                </a:solidFill>
              </a:rPr>
              <a:t>EVAR devices </a:t>
            </a:r>
            <a:r>
              <a:rPr lang="en-GB" dirty="0" smtClean="0"/>
              <a:t>(bifurcated/NELLIX)</a:t>
            </a:r>
          </a:p>
          <a:p>
            <a:r>
              <a:rPr lang="en-GB" dirty="0" smtClean="0"/>
              <a:t>Follow-up: </a:t>
            </a:r>
            <a:r>
              <a:rPr lang="en-GB" dirty="0" err="1" smtClean="0">
                <a:solidFill>
                  <a:srgbClr val="FFFF00"/>
                </a:solidFill>
              </a:rPr>
              <a:t>Endoleaks</a:t>
            </a:r>
            <a:r>
              <a:rPr lang="en-GB" dirty="0" smtClean="0">
                <a:solidFill>
                  <a:srgbClr val="FFFF00"/>
                </a:solidFill>
              </a:rPr>
              <a:t> type I &amp; III </a:t>
            </a:r>
            <a:r>
              <a:rPr lang="en-GB" dirty="0" smtClean="0"/>
              <a:t>critical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u="sng" dirty="0" smtClean="0"/>
              <a:t>EVAR </a:t>
            </a:r>
            <a:r>
              <a:rPr lang="en-GB" u="sng" dirty="0" err="1"/>
              <a:t>p</a:t>
            </a:r>
            <a:r>
              <a:rPr lang="en-GB" u="sng" dirty="0" err="1" smtClean="0"/>
              <a:t>eri</a:t>
            </a:r>
            <a:r>
              <a:rPr lang="en-GB" u="sng" dirty="0" smtClean="0"/>
              <a:t>-operative mortality less than Open, BUT:</a:t>
            </a:r>
          </a:p>
          <a:p>
            <a:pPr marL="0" indent="0">
              <a:buNone/>
            </a:pPr>
            <a:r>
              <a:rPr lang="en-GB" i="1" dirty="0" smtClean="0">
                <a:solidFill>
                  <a:srgbClr val="FFC000"/>
                </a:solidFill>
              </a:rPr>
              <a:t>Secondary interventions due to device failure or complications </a:t>
            </a:r>
            <a:r>
              <a:rPr lang="en-GB" i="1" dirty="0" smtClean="0"/>
              <a:t>(limb occlusions, </a:t>
            </a:r>
            <a:r>
              <a:rPr lang="en-GB" i="1" dirty="0" err="1" smtClean="0"/>
              <a:t>endoleaks</a:t>
            </a:r>
            <a:r>
              <a:rPr lang="en-GB" i="1" dirty="0" smtClean="0"/>
              <a:t>, kinking, infection, stent migration, </a:t>
            </a:r>
            <a:r>
              <a:rPr lang="en-GB" i="1" dirty="0" err="1" smtClean="0"/>
              <a:t>etc</a:t>
            </a:r>
            <a:r>
              <a:rPr lang="en-GB" i="1" dirty="0" smtClean="0"/>
              <a:t>)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xmlns="" val="3820770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Objectives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676400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b="1" dirty="0" smtClean="0">
                <a:solidFill>
                  <a:srgbClr val="FF0000"/>
                </a:solidFill>
              </a:rPr>
              <a:t>Acute Aortic Syndrome (AAS)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Thoracic Aortic Aneurysm (TAA)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Abdominal Aortic Aneurysm (AAA)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Follow-up of TEVAR &amp; EVAR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Visceral Artery Pathologies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Lower Extremities’ angiography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CT Venography and Pulmonary </a:t>
            </a:r>
            <a:r>
              <a:rPr lang="en-GB" dirty="0"/>
              <a:t>A</a:t>
            </a:r>
            <a:r>
              <a:rPr lang="en-GB" dirty="0" smtClean="0"/>
              <a:t>ngiography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79977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Ruptured AAA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Retroperitoneal haematoma </a:t>
            </a:r>
            <a:r>
              <a:rPr lang="en-GB" dirty="0" smtClean="0"/>
              <a:t>(</a:t>
            </a:r>
            <a:r>
              <a:rPr lang="en-GB" dirty="0" err="1" smtClean="0"/>
              <a:t>periaortic</a:t>
            </a:r>
            <a:r>
              <a:rPr lang="en-GB" dirty="0" smtClean="0"/>
              <a:t>, </a:t>
            </a:r>
            <a:r>
              <a:rPr lang="en-GB" dirty="0" err="1" smtClean="0"/>
              <a:t>pararenal</a:t>
            </a:r>
            <a:r>
              <a:rPr lang="en-GB" dirty="0" smtClean="0"/>
              <a:t>, </a:t>
            </a:r>
            <a:r>
              <a:rPr lang="en-GB" dirty="0" err="1" smtClean="0"/>
              <a:t>perirenal</a:t>
            </a:r>
            <a:r>
              <a:rPr lang="en-GB" dirty="0" smtClean="0"/>
              <a:t>, psoas, peritoneum, cava)</a:t>
            </a:r>
          </a:p>
          <a:p>
            <a:r>
              <a:rPr lang="en-GB" dirty="0" smtClean="0">
                <a:solidFill>
                  <a:srgbClr val="FFFF00"/>
                </a:solidFill>
              </a:rPr>
              <a:t>Discontinuity of aortic wall </a:t>
            </a:r>
            <a:r>
              <a:rPr lang="en-GB" dirty="0" smtClean="0"/>
              <a:t>or</a:t>
            </a:r>
            <a:r>
              <a:rPr lang="en-GB" dirty="0" smtClean="0">
                <a:solidFill>
                  <a:srgbClr val="FFFF00"/>
                </a:solidFill>
              </a:rPr>
              <a:t> calcium gap</a:t>
            </a:r>
          </a:p>
          <a:p>
            <a:pPr marL="0" indent="0">
              <a:buNone/>
            </a:pPr>
            <a:endParaRPr lang="en-GB" sz="1200" dirty="0" smtClean="0"/>
          </a:p>
          <a:p>
            <a:r>
              <a:rPr lang="en-GB" i="1" dirty="0" smtClean="0"/>
              <a:t>Increased aneurysm size </a:t>
            </a:r>
          </a:p>
          <a:p>
            <a:r>
              <a:rPr lang="en-GB" i="1" dirty="0" smtClean="0"/>
              <a:t>Haemorrhage into mural thrombus</a:t>
            </a:r>
          </a:p>
          <a:p>
            <a:r>
              <a:rPr lang="en-GB" i="1" dirty="0" smtClean="0"/>
              <a:t>Acute intramural haemorrhage</a:t>
            </a:r>
          </a:p>
          <a:p>
            <a:r>
              <a:rPr lang="en-GB" i="1" dirty="0" smtClean="0"/>
              <a:t>Draping of posterior aorta over the spine</a:t>
            </a:r>
            <a:endParaRPr lang="en-GB" i="1" dirty="0"/>
          </a:p>
        </p:txBody>
      </p:sp>
      <p:sp>
        <p:nvSpPr>
          <p:cNvPr id="4" name="Right Brace 3"/>
          <p:cNvSpPr/>
          <p:nvPr/>
        </p:nvSpPr>
        <p:spPr>
          <a:xfrm>
            <a:off x="7620000" y="3267075"/>
            <a:ext cx="542925" cy="2733675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 rot="16200000">
            <a:off x="7052058" y="4403079"/>
            <a:ext cx="2900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Impending rupture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" y="6445939"/>
            <a:ext cx="8324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err="1"/>
              <a:t>Rakita</a:t>
            </a:r>
            <a:r>
              <a:rPr lang="en-GB" sz="1400" i="1" dirty="0"/>
              <a:t> D, </a:t>
            </a:r>
            <a:r>
              <a:rPr lang="en-GB" sz="1400" i="1" dirty="0" smtClean="0"/>
              <a:t>et al. </a:t>
            </a:r>
            <a:r>
              <a:rPr lang="en-GB" sz="1400" i="1" dirty="0" err="1" smtClean="0"/>
              <a:t>Radiographics</a:t>
            </a:r>
            <a:r>
              <a:rPr lang="en-GB" sz="1400" i="1" dirty="0"/>
              <a:t>. 2007 Mar-Apr;27(2):</a:t>
            </a:r>
            <a:r>
              <a:rPr lang="en-GB" sz="1400" i="1" dirty="0" smtClean="0"/>
              <a:t>497-507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xmlns="" val="635365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>
              <a:defRPr/>
            </a:pPr>
            <a:r>
              <a:rPr lang="en-GB" b="1" dirty="0">
                <a:solidFill>
                  <a:srgbClr val="FFC000"/>
                </a:solidFill>
              </a:rPr>
              <a:t>Ruptured AAA</a:t>
            </a:r>
            <a:endParaRPr lang="en-US" dirty="0"/>
          </a:p>
        </p:txBody>
      </p:sp>
      <p:pic>
        <p:nvPicPr>
          <p:cNvPr id="48131" name="Content Placeholder 3" descr="BACON_ROY_(Monday-10-2012_18-04-22-4776_1)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034" b="19472"/>
          <a:stretch/>
        </p:blipFill>
        <p:spPr bwMode="auto">
          <a:xfrm>
            <a:off x="1524000" y="1219969"/>
            <a:ext cx="7248525" cy="467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76350" y="60198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/>
              <a:t>Extensive retroperitoneal haematoma (most common finding)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/>
              <a:t>Contrast extravasation into thrombosed part of the aneurysm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124575" y="2209800"/>
            <a:ext cx="581025" cy="24765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9644" y="1208857"/>
            <a:ext cx="36728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ym typeface="Gill Sans"/>
              </a:rPr>
              <a:t>72-year-old male, abdominal </a:t>
            </a:r>
            <a:r>
              <a:rPr lang="en-GB" i="1" dirty="0" smtClean="0">
                <a:sym typeface="Gill Sans"/>
              </a:rPr>
              <a:t>pain,</a:t>
            </a:r>
          </a:p>
          <a:p>
            <a:r>
              <a:rPr lang="en-GB" i="1" dirty="0" smtClean="0">
                <a:sym typeface="Gill Sans"/>
              </a:rPr>
              <a:t>shocked</a:t>
            </a:r>
            <a:r>
              <a:rPr lang="en-GB" i="1" dirty="0">
                <a:sym typeface="Gill Sans"/>
              </a:rPr>
              <a:t>, cold and </a:t>
            </a:r>
            <a:r>
              <a:rPr lang="en-GB" i="1" dirty="0" smtClean="0">
                <a:sym typeface="Gill Sans"/>
              </a:rPr>
              <a:t>clammy,</a:t>
            </a:r>
          </a:p>
          <a:p>
            <a:r>
              <a:rPr lang="en-GB" i="1" dirty="0" smtClean="0">
                <a:sym typeface="Gill Sans"/>
              </a:rPr>
              <a:t>palpable </a:t>
            </a:r>
            <a:r>
              <a:rPr lang="en-GB" i="1" dirty="0">
                <a:sym typeface="Gill Sans"/>
              </a:rPr>
              <a:t>abdominal mass</a:t>
            </a:r>
          </a:p>
          <a:p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xmlns="" val="251851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Ruptured AAA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1088" y="1408112"/>
            <a:ext cx="6796087" cy="457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190875" y="3629025"/>
            <a:ext cx="74295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76350" y="6019800"/>
            <a:ext cx="6660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Discontinuity of aortic wall calcifications – posterior wall draping</a:t>
            </a:r>
          </a:p>
        </p:txBody>
      </p:sp>
    </p:spTree>
    <p:extLst>
      <p:ext uri="{BB962C8B-B14F-4D97-AF65-F5344CB8AC3E}">
        <p14:creationId xmlns:p14="http://schemas.microsoft.com/office/powerpoint/2010/main" xmlns="" val="1216928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Ruptured AAA</a:t>
            </a:r>
            <a:endParaRPr lang="en-GB" dirty="0"/>
          </a:p>
        </p:txBody>
      </p:sp>
      <p:pic>
        <p:nvPicPr>
          <p:cNvPr id="2051" name="Picture 3" descr="F:\RCR cases\AAA 4.5cm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0820"/>
          <a:stretch/>
        </p:blipFill>
        <p:spPr bwMode="auto">
          <a:xfrm>
            <a:off x="552449" y="1417638"/>
            <a:ext cx="7934325" cy="469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0025" y="6019800"/>
            <a:ext cx="8791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i="1" dirty="0" smtClean="0"/>
          </a:p>
          <a:p>
            <a:pPr algn="ctr"/>
            <a:r>
              <a:rPr lang="en-GB" i="1" dirty="0" smtClean="0"/>
              <a:t>4.6cm AAA in a young female patient – calcium gap – hyper-attenuating thrombus</a:t>
            </a:r>
          </a:p>
        </p:txBody>
      </p:sp>
    </p:spTree>
    <p:extLst>
      <p:ext uri="{BB962C8B-B14F-4D97-AF65-F5344CB8AC3E}">
        <p14:creationId xmlns:p14="http://schemas.microsoft.com/office/powerpoint/2010/main" xmlns="" val="28161353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572500" cy="1143000"/>
          </a:xfrm>
        </p:spPr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Impending rupture / Unstable AAA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6258" y="1485900"/>
            <a:ext cx="6110892" cy="432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6019800"/>
            <a:ext cx="7507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 dirty="0" smtClean="0">
                <a:solidFill>
                  <a:srgbClr val="FFFF00"/>
                </a:solidFill>
              </a:rPr>
              <a:t>Crescent-shaped area of </a:t>
            </a:r>
            <a:r>
              <a:rPr lang="en-GB" i="1" dirty="0" err="1" smtClean="0">
                <a:solidFill>
                  <a:srgbClr val="FFFF00"/>
                </a:solidFill>
              </a:rPr>
              <a:t>hyperattenuating</a:t>
            </a:r>
            <a:r>
              <a:rPr lang="en-GB" i="1" dirty="0" smtClean="0">
                <a:solidFill>
                  <a:srgbClr val="FFFF00"/>
                </a:solidFill>
              </a:rPr>
              <a:t> </a:t>
            </a:r>
            <a:r>
              <a:rPr lang="en-GB" i="1" dirty="0" smtClean="0"/>
              <a:t>acute intramural haematoma</a:t>
            </a:r>
          </a:p>
          <a:p>
            <a:pPr algn="ctr"/>
            <a:r>
              <a:rPr lang="en-GB" i="1" dirty="0" smtClean="0"/>
              <a:t>(Internal dissection of blood into wall adherent thrombus)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848225" y="2028825"/>
            <a:ext cx="66675" cy="4191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610225" y="2409825"/>
            <a:ext cx="266700" cy="2476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657850" y="3333750"/>
            <a:ext cx="381000" cy="1428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133850" y="2793206"/>
            <a:ext cx="409575" cy="904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444882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Impending / contained </a:t>
            </a:r>
            <a:r>
              <a:rPr lang="en-GB" b="1" dirty="0">
                <a:solidFill>
                  <a:srgbClr val="FFC000"/>
                </a:solidFill>
              </a:rPr>
              <a:t>RAAA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5" r="-1"/>
          <a:stretch/>
        </p:blipFill>
        <p:spPr bwMode="auto">
          <a:xfrm>
            <a:off x="2085974" y="1323975"/>
            <a:ext cx="5191125" cy="438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3025" y="5867400"/>
            <a:ext cx="6981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rgbClr val="FFFF00"/>
                </a:solidFill>
              </a:rPr>
              <a:t>DRAPED aorta: </a:t>
            </a:r>
            <a:r>
              <a:rPr lang="en-GB" i="1" dirty="0" smtClean="0"/>
              <a:t>Posterior wall of the aorta is indistinguishable or</a:t>
            </a:r>
          </a:p>
          <a:p>
            <a:r>
              <a:rPr lang="en-GB" i="1" dirty="0" smtClean="0"/>
              <a:t>closely follows the contour of adjacent vertebrae or other structures</a:t>
            </a:r>
          </a:p>
        </p:txBody>
      </p:sp>
      <p:sp>
        <p:nvSpPr>
          <p:cNvPr id="3" name="Freeform 2"/>
          <p:cNvSpPr/>
          <p:nvPr/>
        </p:nvSpPr>
        <p:spPr>
          <a:xfrm>
            <a:off x="4245558" y="2604054"/>
            <a:ext cx="1212342" cy="1367871"/>
          </a:xfrm>
          <a:custGeom>
            <a:avLst/>
            <a:gdLst>
              <a:gd name="connsiteX0" fmla="*/ 2592 w 1212342"/>
              <a:gd name="connsiteY0" fmla="*/ 567771 h 1367871"/>
              <a:gd name="connsiteX1" fmla="*/ 12117 w 1212342"/>
              <a:gd name="connsiteY1" fmla="*/ 720171 h 1367871"/>
              <a:gd name="connsiteX2" fmla="*/ 97842 w 1212342"/>
              <a:gd name="connsiteY2" fmla="*/ 948771 h 1367871"/>
              <a:gd name="connsiteX3" fmla="*/ 212142 w 1212342"/>
              <a:gd name="connsiteY3" fmla="*/ 1101171 h 1367871"/>
              <a:gd name="connsiteX4" fmla="*/ 355017 w 1212342"/>
              <a:gd name="connsiteY4" fmla="*/ 1215471 h 1367871"/>
              <a:gd name="connsiteX5" fmla="*/ 488367 w 1212342"/>
              <a:gd name="connsiteY5" fmla="*/ 1244046 h 1367871"/>
              <a:gd name="connsiteX6" fmla="*/ 631242 w 1212342"/>
              <a:gd name="connsiteY6" fmla="*/ 1244046 h 1367871"/>
              <a:gd name="connsiteX7" fmla="*/ 745542 w 1212342"/>
              <a:gd name="connsiteY7" fmla="*/ 1263096 h 1367871"/>
              <a:gd name="connsiteX8" fmla="*/ 831267 w 1212342"/>
              <a:gd name="connsiteY8" fmla="*/ 1329771 h 1367871"/>
              <a:gd name="connsiteX9" fmla="*/ 859842 w 1212342"/>
              <a:gd name="connsiteY9" fmla="*/ 1367871 h 1367871"/>
              <a:gd name="connsiteX10" fmla="*/ 983667 w 1212342"/>
              <a:gd name="connsiteY10" fmla="*/ 1329771 h 1367871"/>
              <a:gd name="connsiteX11" fmla="*/ 1164642 w 1212342"/>
              <a:gd name="connsiteY11" fmla="*/ 1139271 h 1367871"/>
              <a:gd name="connsiteX12" fmla="*/ 1212267 w 1212342"/>
              <a:gd name="connsiteY12" fmla="*/ 1015446 h 1367871"/>
              <a:gd name="connsiteX13" fmla="*/ 1174167 w 1212342"/>
              <a:gd name="connsiteY13" fmla="*/ 901146 h 1367871"/>
              <a:gd name="connsiteX14" fmla="*/ 1117017 w 1212342"/>
              <a:gd name="connsiteY14" fmla="*/ 843996 h 1367871"/>
              <a:gd name="connsiteX15" fmla="*/ 1145592 w 1212342"/>
              <a:gd name="connsiteY15" fmla="*/ 682071 h 1367871"/>
              <a:gd name="connsiteX16" fmla="*/ 1002717 w 1212342"/>
              <a:gd name="connsiteY16" fmla="*/ 186771 h 1367871"/>
              <a:gd name="connsiteX17" fmla="*/ 802692 w 1212342"/>
              <a:gd name="connsiteY17" fmla="*/ 5796 h 1367871"/>
              <a:gd name="connsiteX18" fmla="*/ 431217 w 1212342"/>
              <a:gd name="connsiteY18" fmla="*/ 62946 h 1367871"/>
              <a:gd name="connsiteX19" fmla="*/ 116892 w 1212342"/>
              <a:gd name="connsiteY19" fmla="*/ 243921 h 1367871"/>
              <a:gd name="connsiteX20" fmla="*/ 12117 w 1212342"/>
              <a:gd name="connsiteY20" fmla="*/ 653496 h 1367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2342" h="1367871">
                <a:moveTo>
                  <a:pt x="2592" y="567771"/>
                </a:moveTo>
                <a:cubicBezTo>
                  <a:pt x="-583" y="612221"/>
                  <a:pt x="-3758" y="656671"/>
                  <a:pt x="12117" y="720171"/>
                </a:cubicBezTo>
                <a:cubicBezTo>
                  <a:pt x="27992" y="783671"/>
                  <a:pt x="64505" y="885271"/>
                  <a:pt x="97842" y="948771"/>
                </a:cubicBezTo>
                <a:cubicBezTo>
                  <a:pt x="131179" y="1012271"/>
                  <a:pt x="169280" y="1056721"/>
                  <a:pt x="212142" y="1101171"/>
                </a:cubicBezTo>
                <a:cubicBezTo>
                  <a:pt x="255004" y="1145621"/>
                  <a:pt x="308980" y="1191659"/>
                  <a:pt x="355017" y="1215471"/>
                </a:cubicBezTo>
                <a:cubicBezTo>
                  <a:pt x="401055" y="1239284"/>
                  <a:pt x="442330" y="1239284"/>
                  <a:pt x="488367" y="1244046"/>
                </a:cubicBezTo>
                <a:cubicBezTo>
                  <a:pt x="534405" y="1248809"/>
                  <a:pt x="588380" y="1240871"/>
                  <a:pt x="631242" y="1244046"/>
                </a:cubicBezTo>
                <a:cubicBezTo>
                  <a:pt x="674104" y="1247221"/>
                  <a:pt x="712205" y="1248809"/>
                  <a:pt x="745542" y="1263096"/>
                </a:cubicBezTo>
                <a:cubicBezTo>
                  <a:pt x="778879" y="1277383"/>
                  <a:pt x="812217" y="1312309"/>
                  <a:pt x="831267" y="1329771"/>
                </a:cubicBezTo>
                <a:cubicBezTo>
                  <a:pt x="850317" y="1347233"/>
                  <a:pt x="834442" y="1367871"/>
                  <a:pt x="859842" y="1367871"/>
                </a:cubicBezTo>
                <a:cubicBezTo>
                  <a:pt x="885242" y="1367871"/>
                  <a:pt x="932867" y="1367871"/>
                  <a:pt x="983667" y="1329771"/>
                </a:cubicBezTo>
                <a:cubicBezTo>
                  <a:pt x="1034467" y="1291671"/>
                  <a:pt x="1126542" y="1191658"/>
                  <a:pt x="1164642" y="1139271"/>
                </a:cubicBezTo>
                <a:cubicBezTo>
                  <a:pt x="1202742" y="1086884"/>
                  <a:pt x="1210680" y="1055133"/>
                  <a:pt x="1212267" y="1015446"/>
                </a:cubicBezTo>
                <a:cubicBezTo>
                  <a:pt x="1213854" y="975759"/>
                  <a:pt x="1190042" y="929721"/>
                  <a:pt x="1174167" y="901146"/>
                </a:cubicBezTo>
                <a:cubicBezTo>
                  <a:pt x="1158292" y="872571"/>
                  <a:pt x="1121780" y="880509"/>
                  <a:pt x="1117017" y="843996"/>
                </a:cubicBezTo>
                <a:cubicBezTo>
                  <a:pt x="1112255" y="807484"/>
                  <a:pt x="1164642" y="791608"/>
                  <a:pt x="1145592" y="682071"/>
                </a:cubicBezTo>
                <a:cubicBezTo>
                  <a:pt x="1126542" y="572534"/>
                  <a:pt x="1059867" y="299483"/>
                  <a:pt x="1002717" y="186771"/>
                </a:cubicBezTo>
                <a:cubicBezTo>
                  <a:pt x="945567" y="74058"/>
                  <a:pt x="897942" y="26433"/>
                  <a:pt x="802692" y="5796"/>
                </a:cubicBezTo>
                <a:cubicBezTo>
                  <a:pt x="707442" y="-14842"/>
                  <a:pt x="545517" y="23259"/>
                  <a:pt x="431217" y="62946"/>
                </a:cubicBezTo>
                <a:cubicBezTo>
                  <a:pt x="316917" y="102633"/>
                  <a:pt x="186742" y="145496"/>
                  <a:pt x="116892" y="243921"/>
                </a:cubicBezTo>
                <a:cubicBezTo>
                  <a:pt x="47042" y="342346"/>
                  <a:pt x="29579" y="497921"/>
                  <a:pt x="12117" y="65349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23235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Infected / mycotic AAA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66850" y="5934074"/>
            <a:ext cx="643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saccular </a:t>
            </a:r>
            <a:r>
              <a:rPr lang="en-GB" i="1" dirty="0" smtClean="0"/>
              <a:t>shape, lobular contours, </a:t>
            </a:r>
            <a:r>
              <a:rPr lang="en-GB" i="1" dirty="0" err="1" smtClean="0"/>
              <a:t>periaortic</a:t>
            </a:r>
            <a:r>
              <a:rPr lang="en-GB" i="1" dirty="0" smtClean="0"/>
              <a:t> inflammation,</a:t>
            </a:r>
          </a:p>
          <a:p>
            <a:pPr algn="ctr"/>
            <a:r>
              <a:rPr lang="en-GB" i="1" dirty="0" smtClean="0"/>
              <a:t>abscess</a:t>
            </a:r>
            <a:r>
              <a:rPr lang="en-GB" i="1" dirty="0"/>
              <a:t>, </a:t>
            </a:r>
            <a:r>
              <a:rPr lang="en-GB" i="1" dirty="0" err="1" smtClean="0"/>
              <a:t>periaortic</a:t>
            </a:r>
            <a:r>
              <a:rPr lang="en-GB" i="1" dirty="0" smtClean="0"/>
              <a:t> </a:t>
            </a:r>
            <a:r>
              <a:rPr lang="en-GB" i="1" dirty="0"/>
              <a:t>gas and </a:t>
            </a:r>
            <a:r>
              <a:rPr lang="en-GB" i="1" dirty="0" smtClean="0"/>
              <a:t>adjacent spondylodiscitis</a:t>
            </a:r>
            <a:endParaRPr lang="en-GB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55"/>
          <a:stretch/>
        </p:blipFill>
        <p:spPr bwMode="auto">
          <a:xfrm>
            <a:off x="133350" y="1790700"/>
            <a:ext cx="887730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5300" y="4855264"/>
            <a:ext cx="8515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err="1"/>
              <a:t>Rakita</a:t>
            </a:r>
            <a:r>
              <a:rPr lang="en-GB" sz="1400" i="1" dirty="0"/>
              <a:t> D, </a:t>
            </a:r>
            <a:r>
              <a:rPr lang="en-GB" sz="1400" i="1" dirty="0" smtClean="0"/>
              <a:t>et al.                   </a:t>
            </a:r>
            <a:r>
              <a:rPr lang="en-GB" sz="1400" i="1" dirty="0" err="1" smtClean="0"/>
              <a:t>Radiographics</a:t>
            </a:r>
            <a:r>
              <a:rPr lang="en-GB" sz="1400" i="1" dirty="0"/>
              <a:t>. 2007 Mar-Apr;27(2):</a:t>
            </a:r>
            <a:r>
              <a:rPr lang="en-GB" sz="1400" i="1" dirty="0" smtClean="0"/>
              <a:t>497-507</a:t>
            </a:r>
            <a:endParaRPr lang="en-GB" sz="1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066925" y="3990975"/>
            <a:ext cx="400050" cy="4286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696075" y="4086225"/>
            <a:ext cx="400050" cy="4286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486275" y="1638300"/>
            <a:ext cx="295275" cy="3686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2324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9"/>
          <a:stretch/>
        </p:blipFill>
        <p:spPr bwMode="auto">
          <a:xfrm>
            <a:off x="142875" y="766431"/>
            <a:ext cx="8896350" cy="556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1994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EVAR planning</a:t>
            </a:r>
          </a:p>
        </p:txBody>
      </p:sp>
      <p:pic>
        <p:nvPicPr>
          <p:cNvPr id="25601" name="Content Placeholder 3" descr="BACON_ROY_(Monday-10-2012_18-02-48-7878_1).jpg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/>
          <a:srcRect t="8997"/>
          <a:stretch/>
        </p:blipFill>
        <p:spPr>
          <a:xfrm>
            <a:off x="1741488" y="1381125"/>
            <a:ext cx="5840412" cy="5314950"/>
          </a:xfrm>
        </p:spPr>
      </p:pic>
    </p:spTree>
    <p:extLst>
      <p:ext uri="{BB962C8B-B14F-4D97-AF65-F5344CB8AC3E}">
        <p14:creationId xmlns:p14="http://schemas.microsoft.com/office/powerpoint/2010/main" xmlns="" val="13241816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/>
          <p:cNvPicPr>
            <a:picLocks noChangeAspect="1" noChangeArrowheads="1"/>
          </p:cNvPicPr>
          <p:nvPr/>
        </p:nvPicPr>
        <p:blipFill>
          <a:blip r:embed="rId2" cstate="print"/>
          <a:srcRect l="28247" t="1418" r="28336"/>
          <a:stretch>
            <a:fillRect/>
          </a:stretch>
        </p:blipFill>
        <p:spPr bwMode="auto">
          <a:xfrm>
            <a:off x="2212793" y="1196976"/>
            <a:ext cx="4473757" cy="568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dirty="0">
                <a:solidFill>
                  <a:srgbClr val="FFC000"/>
                </a:solidFill>
              </a:rPr>
              <a:t>Endovascular repair - EVAR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Acute </a:t>
            </a:r>
            <a:r>
              <a:rPr lang="en-GB" b="1" dirty="0">
                <a:solidFill>
                  <a:srgbClr val="FFC000"/>
                </a:solidFill>
              </a:rPr>
              <a:t>A</a:t>
            </a:r>
            <a:r>
              <a:rPr lang="en-GB" b="1" dirty="0" smtClean="0">
                <a:solidFill>
                  <a:srgbClr val="FFC000"/>
                </a:solidFill>
              </a:rPr>
              <a:t>ortic </a:t>
            </a:r>
            <a:r>
              <a:rPr lang="en-GB" b="1" dirty="0">
                <a:solidFill>
                  <a:srgbClr val="FFC000"/>
                </a:solidFill>
              </a:rPr>
              <a:t>S</a:t>
            </a:r>
            <a:r>
              <a:rPr lang="en-GB" b="1" dirty="0" smtClean="0">
                <a:solidFill>
                  <a:srgbClr val="FFC000"/>
                </a:solidFill>
              </a:rPr>
              <a:t>yndrome (AAS)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50"/>
            <a:ext cx="8229600" cy="4525963"/>
          </a:xfrm>
        </p:spPr>
        <p:txBody>
          <a:bodyPr/>
          <a:lstStyle/>
          <a:p>
            <a:r>
              <a:rPr lang="en-GB" dirty="0" smtClean="0"/>
              <a:t>Thoracic Dissection</a:t>
            </a:r>
          </a:p>
          <a:p>
            <a:r>
              <a:rPr lang="en-GB" dirty="0" smtClean="0"/>
              <a:t>Intramural haematoma (IMH)</a:t>
            </a:r>
          </a:p>
          <a:p>
            <a:r>
              <a:rPr lang="en-GB" dirty="0" smtClean="0"/>
              <a:t>Symptomatic penetrating aortic ulcer (PAU)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354693"/>
            <a:ext cx="6615113" cy="2755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3900" y="6445939"/>
            <a:ext cx="8324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smtClean="0"/>
              <a:t>Tsai TT, et al. Acute Aortic Syndromes. </a:t>
            </a:r>
            <a:r>
              <a:rPr lang="en-GB" sz="1400" i="1" dirty="0"/>
              <a:t>Circulation 2005;112:3802-3813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xmlns="" val="24540656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Objectives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676400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Acute Aortic Syndrome (AAS)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Thoracic Aortic Aneurysm (TAA)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Abdominal Aortic Aneurysm (AAA)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>
                <a:solidFill>
                  <a:srgbClr val="FF0000"/>
                </a:solidFill>
              </a:rPr>
              <a:t>Follow-up of TEVAR &amp; EVAR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Visceral Artery Pathologies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Lower Extremities’ angiography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CT Venography and Pulmonary </a:t>
            </a:r>
            <a:r>
              <a:rPr lang="en-GB" dirty="0"/>
              <a:t>A</a:t>
            </a:r>
            <a:r>
              <a:rPr lang="en-GB" dirty="0" smtClean="0"/>
              <a:t>ngiography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84001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35"/>
          <a:stretch/>
        </p:blipFill>
        <p:spPr bwMode="auto">
          <a:xfrm>
            <a:off x="932831" y="161924"/>
            <a:ext cx="2005632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9963" y="161925"/>
            <a:ext cx="482917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8213" y="3562350"/>
            <a:ext cx="257175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615" y="3562350"/>
            <a:ext cx="207601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43625" y="5969689"/>
            <a:ext cx="29051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smtClean="0"/>
              <a:t>Bryce Y, et al. Endovascular repair of AAA. </a:t>
            </a:r>
            <a:r>
              <a:rPr lang="en-GB" sz="1400" i="1" dirty="0" err="1" smtClean="0"/>
              <a:t>Radiographics</a:t>
            </a:r>
            <a:r>
              <a:rPr lang="en-GB" sz="1400" i="1" dirty="0" smtClean="0"/>
              <a:t> 2015 ; 35: 593-615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xmlns="" val="21803618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Type I </a:t>
            </a:r>
            <a:r>
              <a:rPr lang="en-GB" b="1" dirty="0" err="1">
                <a:solidFill>
                  <a:srgbClr val="FFC000"/>
                </a:solidFill>
              </a:rPr>
              <a:t>endoleaks</a:t>
            </a:r>
            <a:endParaRPr lang="en-GB" b="1" dirty="0">
              <a:solidFill>
                <a:srgbClr val="FFC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25"/>
          <a:stretch/>
        </p:blipFill>
        <p:spPr bwMode="auto">
          <a:xfrm>
            <a:off x="4703213" y="1962149"/>
            <a:ext cx="4355062" cy="383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25"/>
          <a:stretch/>
        </p:blipFill>
        <p:spPr bwMode="auto">
          <a:xfrm>
            <a:off x="119064" y="1962149"/>
            <a:ext cx="4376736" cy="383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742950" y="3952875"/>
            <a:ext cx="400050" cy="95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3162300" y="3686175"/>
            <a:ext cx="419100" cy="952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581650" y="3600451"/>
            <a:ext cx="295275" cy="31432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42950" y="5853440"/>
            <a:ext cx="3064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Type </a:t>
            </a:r>
            <a:r>
              <a:rPr lang="en-GB" sz="2800" dirty="0" err="1" smtClean="0"/>
              <a:t>Ia</a:t>
            </a:r>
            <a:r>
              <a:rPr lang="en-GB" sz="2800" dirty="0" smtClean="0"/>
              <a:t> (proximal)</a:t>
            </a:r>
            <a:endParaRPr lang="en-GB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591175" y="5853440"/>
            <a:ext cx="2543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Type </a:t>
            </a:r>
            <a:r>
              <a:rPr lang="en-GB" sz="2800" dirty="0" err="1" smtClean="0"/>
              <a:t>Ib</a:t>
            </a:r>
            <a:r>
              <a:rPr lang="en-GB" sz="2800" dirty="0" smtClean="0"/>
              <a:t> (distal)</a:t>
            </a:r>
            <a:endParaRPr lang="en-GB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723900" y="6445939"/>
            <a:ext cx="8324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err="1" smtClean="0"/>
              <a:t>Ilyas</a:t>
            </a:r>
            <a:r>
              <a:rPr lang="en-GB" sz="1400" i="1" dirty="0" smtClean="0"/>
              <a:t> S, et al. EVAR follow-up imaging. Clinical Radiology 70 (2015) 183-196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990725" y="1417638"/>
            <a:ext cx="5277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Post-EVAR aneurysm rupture </a:t>
            </a:r>
            <a:r>
              <a:rPr lang="en-GB" sz="2000" b="1" dirty="0" smtClean="0">
                <a:solidFill>
                  <a:srgbClr val="FF0000"/>
                </a:solidFill>
              </a:rPr>
              <a:t>1%</a:t>
            </a:r>
            <a:r>
              <a:rPr lang="en-GB" sz="2000" dirty="0" smtClean="0">
                <a:solidFill>
                  <a:srgbClr val="FF0000"/>
                </a:solidFill>
              </a:rPr>
              <a:t> per annum</a:t>
            </a:r>
            <a:endParaRPr lang="en-GB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2575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45"/>
          <a:stretch/>
        </p:blipFill>
        <p:spPr bwMode="auto">
          <a:xfrm>
            <a:off x="2466975" y="1433513"/>
            <a:ext cx="3590925" cy="469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152775" y="2043112"/>
            <a:ext cx="581025" cy="33337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Type III </a:t>
            </a:r>
            <a:r>
              <a:rPr lang="en-GB" b="1" dirty="0" err="1">
                <a:solidFill>
                  <a:srgbClr val="FFC000"/>
                </a:solidFill>
              </a:rPr>
              <a:t>endoleak</a:t>
            </a:r>
            <a:r>
              <a:rPr lang="en-GB" b="1" dirty="0">
                <a:solidFill>
                  <a:srgbClr val="FFC000"/>
                </a:solidFill>
              </a:rPr>
              <a:t> (device explant)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6975" y="6395840"/>
            <a:ext cx="6529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 smtClean="0"/>
              <a:t>Heller MT , et al</a:t>
            </a:r>
            <a:r>
              <a:rPr lang="en-GB" sz="1400" i="1" dirty="0"/>
              <a:t>. </a:t>
            </a:r>
            <a:r>
              <a:rPr lang="en-GB" sz="1400" i="1" dirty="0" smtClean="0"/>
              <a:t>MDCT of </a:t>
            </a:r>
            <a:r>
              <a:rPr lang="en-GB" sz="1400" i="1" dirty="0" err="1" smtClean="0"/>
              <a:t>endoleaks</a:t>
            </a:r>
            <a:r>
              <a:rPr lang="en-GB" sz="1400" i="1" dirty="0" smtClean="0"/>
              <a:t>. </a:t>
            </a:r>
            <a:r>
              <a:rPr lang="en-GB" sz="1400" i="1" dirty="0" err="1" smtClean="0"/>
              <a:t>Clin</a:t>
            </a:r>
            <a:r>
              <a:rPr lang="en-GB" sz="1400" i="1" dirty="0" smtClean="0"/>
              <a:t> </a:t>
            </a:r>
            <a:r>
              <a:rPr lang="en-GB" sz="1400" i="1" dirty="0"/>
              <a:t>Imaging. 2015 May-Jun;39(3):</a:t>
            </a:r>
            <a:r>
              <a:rPr lang="en-GB" sz="1400" i="1" dirty="0" smtClean="0"/>
              <a:t>367-73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xmlns="" val="393310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Device kinks and </a:t>
            </a:r>
            <a:r>
              <a:rPr lang="en-GB" b="1" dirty="0" smtClean="0">
                <a:solidFill>
                  <a:srgbClr val="FFC000"/>
                </a:solidFill>
              </a:rPr>
              <a:t>stent migration</a:t>
            </a:r>
            <a:endParaRPr lang="en-GB" b="1" dirty="0">
              <a:solidFill>
                <a:srgbClr val="FFC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09"/>
          <a:stretch/>
        </p:blipFill>
        <p:spPr bwMode="auto">
          <a:xfrm>
            <a:off x="1566862" y="1362075"/>
            <a:ext cx="6010275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5834718"/>
            <a:ext cx="4882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Type III (defect or separation)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23900" y="6445939"/>
            <a:ext cx="8324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err="1" smtClean="0"/>
              <a:t>Ilyas</a:t>
            </a:r>
            <a:r>
              <a:rPr lang="en-GB" sz="1400" i="1" dirty="0" smtClean="0"/>
              <a:t> S, et al. EVAR follow-up imaging. Clinical Radiology 70 (2015) 183-196</a:t>
            </a:r>
            <a:endParaRPr lang="en-GB" sz="1400" dirty="0"/>
          </a:p>
        </p:txBody>
      </p:sp>
      <p:sp>
        <p:nvSpPr>
          <p:cNvPr id="3" name="Rectangle 2"/>
          <p:cNvSpPr/>
          <p:nvPr/>
        </p:nvSpPr>
        <p:spPr>
          <a:xfrm>
            <a:off x="4403395" y="1295400"/>
            <a:ext cx="321005" cy="4576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057650" y="3000375"/>
            <a:ext cx="345745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7143750" y="2495550"/>
            <a:ext cx="345745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144926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Bifurcated EVAR vs NELLIX device</a:t>
            </a:r>
            <a:endParaRPr lang="en-GB" b="1" dirty="0">
              <a:solidFill>
                <a:srgbClr val="FFC000"/>
              </a:solidFill>
            </a:endParaRPr>
          </a:p>
        </p:txBody>
      </p:sp>
      <p:pic>
        <p:nvPicPr>
          <p:cNvPr id="3074" name="Picture 2" descr="http://www.vasculardiseasemanagement.com/files/uploads/4%20Criado%20EVAR_pg%2097_Fig%206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3" t="1699" r="2713" b="11574"/>
          <a:stretch/>
        </p:blipFill>
        <p:spPr bwMode="auto">
          <a:xfrm>
            <a:off x="4857749" y="1314449"/>
            <a:ext cx="3114675" cy="548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enithFlex_306x19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74" r="22985"/>
          <a:stretch/>
        </p:blipFill>
        <p:spPr bwMode="auto">
          <a:xfrm>
            <a:off x="1009650" y="1314449"/>
            <a:ext cx="3581400" cy="548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14550" y="6093615"/>
            <a:ext cx="15700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rgbClr val="FF0000"/>
                </a:solidFill>
              </a:rPr>
              <a:t>EVAR</a:t>
            </a:r>
            <a:endParaRPr lang="en-GB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5313" y="6093615"/>
            <a:ext cx="1541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/>
              <a:t>EVAS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xmlns="" val="13490194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NELLIX </a:t>
            </a:r>
            <a:r>
              <a:rPr lang="en-GB" b="1" dirty="0" smtClean="0">
                <a:solidFill>
                  <a:srgbClr val="FFC000"/>
                </a:solidFill>
              </a:rPr>
              <a:t>elective EVAS</a:t>
            </a:r>
            <a:endParaRPr lang="en-GB" b="1" dirty="0">
              <a:solidFill>
                <a:srgbClr val="FFC000"/>
              </a:solidFill>
            </a:endParaRPr>
          </a:p>
        </p:txBody>
      </p:sp>
      <p:pic>
        <p:nvPicPr>
          <p:cNvPr id="6146" name="Picture 2" descr="F:\RCR cases\NELLIX rupture\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37" t="13867" r="5860" b="31250"/>
          <a:stretch/>
        </p:blipFill>
        <p:spPr bwMode="auto">
          <a:xfrm>
            <a:off x="4624269" y="2076450"/>
            <a:ext cx="4519731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RCR cases\NELLIX rupture\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19" t="23633" r="5273" b="23633"/>
          <a:stretch/>
        </p:blipFill>
        <p:spPr bwMode="auto">
          <a:xfrm>
            <a:off x="-27693" y="2143125"/>
            <a:ext cx="4587876" cy="291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62349" y="5210495"/>
            <a:ext cx="744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pre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411889" y="5205725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post</a:t>
            </a:r>
            <a:endParaRPr lang="en-GB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59439" y="1619905"/>
            <a:ext cx="1883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 smtClean="0"/>
              <a:t>endobags</a:t>
            </a:r>
            <a:endParaRPr lang="en-GB" sz="28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657975" y="2362200"/>
            <a:ext cx="114813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848988" y="2381250"/>
            <a:ext cx="82771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527107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NELLIX follow-up</a:t>
            </a:r>
          </a:p>
        </p:txBody>
      </p:sp>
      <p:pic>
        <p:nvPicPr>
          <p:cNvPr id="7170" name="Picture 2" descr="F:\RCR cases\NELLIX rupture\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89" t="16406" r="8984" b="32813"/>
          <a:stretch/>
        </p:blipFill>
        <p:spPr bwMode="auto">
          <a:xfrm>
            <a:off x="4819649" y="2006228"/>
            <a:ext cx="4333875" cy="315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RCR cases\NELLIX rupture\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37" t="13867" r="5860" b="31250"/>
          <a:stretch/>
        </p:blipFill>
        <p:spPr bwMode="auto">
          <a:xfrm>
            <a:off x="-84323" y="2006228"/>
            <a:ext cx="4785029" cy="315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95649" y="5896295"/>
            <a:ext cx="6397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Separation of NELLIX </a:t>
            </a:r>
            <a:r>
              <a:rPr lang="en-GB" sz="2400" dirty="0" err="1" smtClean="0"/>
              <a:t>endobags</a:t>
            </a:r>
            <a:r>
              <a:rPr lang="en-GB" sz="2400" dirty="0" smtClean="0"/>
              <a:t> after 2 years</a:t>
            </a:r>
            <a:endParaRPr lang="en-GB" sz="2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819900" y="3371850"/>
            <a:ext cx="285750" cy="9525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62349" y="5200970"/>
            <a:ext cx="944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post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411889" y="5196200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smtClean="0"/>
              <a:t>2 years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xmlns="" val="4289478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NELLIX </a:t>
            </a:r>
            <a:r>
              <a:rPr lang="en-GB" b="1" dirty="0" err="1">
                <a:solidFill>
                  <a:srgbClr val="FFC000"/>
                </a:solidFill>
              </a:rPr>
              <a:t>endoleak</a:t>
            </a:r>
            <a:endParaRPr lang="en-GB" b="1" dirty="0">
              <a:solidFill>
                <a:srgbClr val="FFC000"/>
              </a:solidFill>
            </a:endParaRPr>
          </a:p>
        </p:txBody>
      </p:sp>
      <p:pic>
        <p:nvPicPr>
          <p:cNvPr id="8194" name="Picture 2" descr="F:\RCR cases\NELLIX rupture\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66" t="16992" r="10547" b="29101"/>
          <a:stretch/>
        </p:blipFill>
        <p:spPr bwMode="auto">
          <a:xfrm>
            <a:off x="352425" y="1657349"/>
            <a:ext cx="4333184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RCR cases\NELLIX rupture\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14" t="35465" r="21948" b="14244"/>
          <a:stretch/>
        </p:blipFill>
        <p:spPr bwMode="auto">
          <a:xfrm>
            <a:off x="4867275" y="1657349"/>
            <a:ext cx="4249775" cy="452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5524820"/>
            <a:ext cx="33009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Type </a:t>
            </a:r>
            <a:r>
              <a:rPr lang="en-GB" sz="2400" dirty="0" err="1" smtClean="0"/>
              <a:t>Ia</a:t>
            </a:r>
            <a:r>
              <a:rPr lang="en-GB" sz="2400" dirty="0" smtClean="0"/>
              <a:t> </a:t>
            </a:r>
            <a:r>
              <a:rPr lang="en-GB" sz="2400" dirty="0" err="1" smtClean="0"/>
              <a:t>endoleak</a:t>
            </a:r>
            <a:endParaRPr lang="en-GB" sz="2400" dirty="0"/>
          </a:p>
          <a:p>
            <a:r>
              <a:rPr lang="en-GB" sz="2400" dirty="0" smtClean="0"/>
              <a:t>Late rupture and death</a:t>
            </a:r>
            <a:endParaRPr lang="en-GB" sz="2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952751" y="2571750"/>
            <a:ext cx="333374" cy="4000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410451" y="2381250"/>
            <a:ext cx="333374" cy="4000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8444074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Type II </a:t>
            </a:r>
            <a:r>
              <a:rPr lang="en-GB" b="1" dirty="0" err="1">
                <a:solidFill>
                  <a:srgbClr val="FFC000"/>
                </a:solidFill>
              </a:rPr>
              <a:t>endoleak</a:t>
            </a:r>
            <a:endParaRPr lang="en-GB" b="1" dirty="0">
              <a:solidFill>
                <a:srgbClr val="FFC000"/>
              </a:solidFill>
            </a:endParaRPr>
          </a:p>
        </p:txBody>
      </p:sp>
      <p:pic>
        <p:nvPicPr>
          <p:cNvPr id="11266" name="Picture 2" descr="F:\RCR cases\Type II IMA\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809" t="30643" r="16868" b="29881"/>
          <a:stretch/>
        </p:blipFill>
        <p:spPr bwMode="auto">
          <a:xfrm>
            <a:off x="115773" y="2276474"/>
            <a:ext cx="4360977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RCR cases\Type II IMA\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41" t="31054" r="19531" b="30078"/>
          <a:stretch/>
        </p:blipFill>
        <p:spPr bwMode="auto">
          <a:xfrm>
            <a:off x="4749292" y="2276475"/>
            <a:ext cx="4223258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17161" y="5420045"/>
            <a:ext cx="5264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</a:rPr>
              <a:t>Type II </a:t>
            </a:r>
            <a:r>
              <a:rPr lang="en-GB" sz="2400" dirty="0" smtClean="0"/>
              <a:t>from </a:t>
            </a:r>
            <a:r>
              <a:rPr lang="en-GB" sz="2400" dirty="0" smtClean="0">
                <a:solidFill>
                  <a:srgbClr val="FFFF00"/>
                </a:solidFill>
              </a:rPr>
              <a:t>IMA</a:t>
            </a:r>
            <a:r>
              <a:rPr lang="en-GB" sz="2400" dirty="0" smtClean="0"/>
              <a:t> &amp; enlarging sac size</a:t>
            </a:r>
            <a:endParaRPr lang="en-GB" sz="2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015275" y="2486025"/>
            <a:ext cx="101886" cy="4000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759035" y="2486025"/>
            <a:ext cx="101886" cy="4000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49784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Acute </a:t>
            </a:r>
            <a:r>
              <a:rPr lang="en-GB" b="1" dirty="0">
                <a:solidFill>
                  <a:srgbClr val="FFC000"/>
                </a:solidFill>
              </a:rPr>
              <a:t>A</a:t>
            </a:r>
            <a:r>
              <a:rPr lang="en-GB" b="1" dirty="0" smtClean="0">
                <a:solidFill>
                  <a:srgbClr val="FFC000"/>
                </a:solidFill>
              </a:rPr>
              <a:t>ortic </a:t>
            </a:r>
            <a:r>
              <a:rPr lang="en-GB" b="1" dirty="0">
                <a:solidFill>
                  <a:srgbClr val="FFC000"/>
                </a:solidFill>
              </a:rPr>
              <a:t>S</a:t>
            </a:r>
            <a:r>
              <a:rPr lang="en-GB" b="1" dirty="0" smtClean="0">
                <a:solidFill>
                  <a:srgbClr val="FFC000"/>
                </a:solidFill>
              </a:rPr>
              <a:t>yndrome (AAS)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685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>
                <a:solidFill>
                  <a:srgbClr val="FF0000"/>
                </a:solidFill>
              </a:rPr>
              <a:t>Degeneration and separation of intimal and medial layers of the aorta: True and false lumens</a:t>
            </a:r>
          </a:p>
          <a:p>
            <a:endParaRPr lang="en-GB" sz="1400" dirty="0" smtClean="0"/>
          </a:p>
          <a:p>
            <a:pPr marL="514350" indent="-514350">
              <a:buFont typeface="+mj-lt"/>
              <a:buAutoNum type="arabicPeriod"/>
            </a:pPr>
            <a:r>
              <a:rPr lang="en-GB" i="1" dirty="0" smtClean="0"/>
              <a:t>Retrograde or antegrade propagation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i="1" dirty="0" smtClean="0"/>
              <a:t>Syncope, rupture and death</a:t>
            </a:r>
          </a:p>
          <a:p>
            <a:pPr marL="514350" indent="-514350">
              <a:buFont typeface="+mj-lt"/>
              <a:buAutoNum type="arabicPeriod"/>
            </a:pPr>
            <a:r>
              <a:rPr lang="en-GB" i="1" dirty="0" smtClean="0"/>
              <a:t>Distal organ mal-perfusion</a:t>
            </a:r>
          </a:p>
          <a:p>
            <a:pPr marL="514350" indent="-514350">
              <a:buFont typeface="+mj-lt"/>
              <a:buAutoNum type="arabicPeriod"/>
            </a:pPr>
            <a:r>
              <a:rPr lang="en-GB" i="1" dirty="0" smtClean="0"/>
              <a:t>Aortic valve insufficiency – tamponade</a:t>
            </a:r>
          </a:p>
          <a:p>
            <a:pPr marL="514350" indent="-514350">
              <a:buFont typeface="+mj-lt"/>
              <a:buAutoNum type="arabicPeriod"/>
            </a:pPr>
            <a:r>
              <a:rPr lang="en-GB" i="1" dirty="0" smtClean="0"/>
              <a:t>Late aortic dilatation and aneurysm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23900" y="6445939"/>
            <a:ext cx="8324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smtClean="0"/>
              <a:t>Tsai TT, et al. Acute Aortic Syndromes. </a:t>
            </a:r>
            <a:r>
              <a:rPr lang="en-GB" sz="1400" i="1" dirty="0"/>
              <a:t>Circulation 2005;112:3802-3813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xmlns="" val="23861315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Arc of </a:t>
            </a:r>
            <a:r>
              <a:rPr lang="en-GB" b="1" dirty="0" err="1" smtClean="0">
                <a:solidFill>
                  <a:srgbClr val="FFC000"/>
                </a:solidFill>
              </a:rPr>
              <a:t>Riolan</a:t>
            </a:r>
            <a:r>
              <a:rPr lang="en-GB" b="1" dirty="0" smtClean="0">
                <a:solidFill>
                  <a:srgbClr val="FFC000"/>
                </a:solidFill>
              </a:rPr>
              <a:t> and </a:t>
            </a:r>
            <a:r>
              <a:rPr lang="en-GB" b="1" dirty="0">
                <a:solidFill>
                  <a:srgbClr val="FFC000"/>
                </a:solidFill>
              </a:rPr>
              <a:t>coiling</a:t>
            </a:r>
          </a:p>
        </p:txBody>
      </p:sp>
      <p:pic>
        <p:nvPicPr>
          <p:cNvPr id="12290" name="Picture 2" descr="F:\RCR cases\Type II IMA\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56" r="11699" b="2368"/>
          <a:stretch/>
        </p:blipFill>
        <p:spPr bwMode="auto">
          <a:xfrm>
            <a:off x="609600" y="1343025"/>
            <a:ext cx="3981450" cy="511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RCR cases\Type II IMA\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00" t="1293" r="13359" b="3381"/>
          <a:stretch/>
        </p:blipFill>
        <p:spPr bwMode="auto">
          <a:xfrm>
            <a:off x="4758122" y="1343025"/>
            <a:ext cx="4023928" cy="511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98716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IMA coiling</a:t>
            </a:r>
          </a:p>
        </p:txBody>
      </p:sp>
      <p:pic>
        <p:nvPicPr>
          <p:cNvPr id="13314" name="Picture 2" descr="F:\RCR cases\Type II IMA\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71" t="9414" r="13807" b="2720"/>
          <a:stretch/>
        </p:blipFill>
        <p:spPr bwMode="auto">
          <a:xfrm>
            <a:off x="285750" y="1600199"/>
            <a:ext cx="3937000" cy="472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RCR cases\Type II IMA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64" t="37695" r="19532" b="18360"/>
          <a:stretch/>
        </p:blipFill>
        <p:spPr bwMode="auto">
          <a:xfrm>
            <a:off x="4335903" y="2667000"/>
            <a:ext cx="518566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6835666" y="3152775"/>
            <a:ext cx="101886" cy="4000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1829082" y="4900612"/>
            <a:ext cx="374086" cy="2000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187750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Objectives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676400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Acute Aortic Syndrome (AAS)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Thoracic Aortic Aneurysm (TAA)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Abdominal Aortic Aneurysm (AAA)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Follow-up of TEVAR &amp; EVAR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>
                <a:solidFill>
                  <a:srgbClr val="FF0000"/>
                </a:solidFill>
              </a:rPr>
              <a:t>Visceral Artery Pathologies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Lower Extremities’ angiography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CT Venography and Pulmonary </a:t>
            </a:r>
            <a:r>
              <a:rPr lang="en-GB" dirty="0"/>
              <a:t>A</a:t>
            </a:r>
            <a:r>
              <a:rPr lang="en-GB" dirty="0" smtClean="0"/>
              <a:t>ngiography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83050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Visceral artery aneurysms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Prevalence 0.1-2.0%</a:t>
            </a:r>
          </a:p>
          <a:p>
            <a:r>
              <a:rPr lang="en-GB" dirty="0" smtClean="0"/>
              <a:t>Most often </a:t>
            </a:r>
            <a:r>
              <a:rPr lang="en-GB" dirty="0" smtClean="0">
                <a:solidFill>
                  <a:srgbClr val="FFFF00"/>
                </a:solidFill>
              </a:rPr>
              <a:t>splenic</a:t>
            </a:r>
            <a:r>
              <a:rPr lang="en-GB" dirty="0" smtClean="0"/>
              <a:t> &amp; </a:t>
            </a:r>
            <a:r>
              <a:rPr lang="en-GB" dirty="0" smtClean="0">
                <a:solidFill>
                  <a:srgbClr val="FFFF00"/>
                </a:solidFill>
              </a:rPr>
              <a:t>hepatic</a:t>
            </a:r>
          </a:p>
          <a:p>
            <a:r>
              <a:rPr lang="en-GB" dirty="0" smtClean="0"/>
              <a:t>Mortality 25% in case of rupture</a:t>
            </a:r>
          </a:p>
          <a:p>
            <a:r>
              <a:rPr lang="en-GB" b="1" dirty="0" smtClean="0">
                <a:solidFill>
                  <a:srgbClr val="FFFF00"/>
                </a:solidFill>
              </a:rPr>
              <a:t>Treatment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 smtClean="0"/>
              <a:t>True aneurysms </a:t>
            </a:r>
            <a:r>
              <a:rPr lang="en-GB" sz="2400" dirty="0" smtClean="0">
                <a:solidFill>
                  <a:srgbClr val="FFFF00"/>
                </a:solidFill>
              </a:rPr>
              <a:t>&gt;2cm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 smtClean="0"/>
              <a:t>Symptomatic aneurysms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 smtClean="0"/>
              <a:t>Increasing size during FUP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 smtClean="0">
                <a:solidFill>
                  <a:srgbClr val="FFFF00"/>
                </a:solidFill>
              </a:rPr>
              <a:t>Any pseudoaneurysm </a:t>
            </a:r>
            <a:r>
              <a:rPr lang="en-GB" sz="2400" dirty="0" smtClean="0"/>
              <a:t>regardless of size</a:t>
            </a:r>
            <a:endParaRPr lang="en-GB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23900" y="6445939"/>
            <a:ext cx="8324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err="1" smtClean="0"/>
              <a:t>Spiliopoulos</a:t>
            </a:r>
            <a:r>
              <a:rPr lang="en-GB" sz="1400" i="1" dirty="0" smtClean="0"/>
              <a:t> S, et al. Endovascular treatment of visceral artery aneurysms. CVIR 2012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xmlns="" val="17274202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Visceral artery aneurysms</a:t>
            </a:r>
            <a:endParaRPr lang="en-GB" dirty="0"/>
          </a:p>
        </p:txBody>
      </p:sp>
      <p:pic>
        <p:nvPicPr>
          <p:cNvPr id="23554" name="Picture 2" descr="http://pubs.rsna.org/na101/home/literatum/publisher/rsna/journals/content/radiographics/2013/radiographics.2013.33.issue-3/rg.333115036/20141105/images/medium/115036unt0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3774" y="1552575"/>
            <a:ext cx="4145149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Fig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" y="1581150"/>
            <a:ext cx="47339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445939"/>
            <a:ext cx="9048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err="1"/>
              <a:t>Jesinger</a:t>
            </a:r>
            <a:r>
              <a:rPr lang="en-GB" sz="1400" i="1" dirty="0"/>
              <a:t> RA, et al. Abdominal and Pelvic Aneurysms and Pseudoaneurysms. </a:t>
            </a:r>
            <a:r>
              <a:rPr lang="en-GB" sz="1400" i="1" dirty="0" err="1" smtClean="0"/>
              <a:t>Radiographics</a:t>
            </a:r>
            <a:r>
              <a:rPr lang="en-GB" sz="1400" i="1" dirty="0"/>
              <a:t> </a:t>
            </a:r>
            <a:r>
              <a:rPr lang="en-GB" sz="1400" i="1" dirty="0" smtClean="0"/>
              <a:t> 2013 ;33(3</a:t>
            </a:r>
            <a:r>
              <a:rPr lang="en-GB" sz="1400" i="1" dirty="0"/>
              <a:t>):E71-96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xmlns="" val="5430504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Visceral artery aneurysms</a:t>
            </a:r>
            <a:endParaRPr lang="en-GB" dirty="0"/>
          </a:p>
        </p:txBody>
      </p:sp>
      <p:pic>
        <p:nvPicPr>
          <p:cNvPr id="24578" name="Picture 2" descr="Figur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00" r="2000"/>
          <a:stretch/>
        </p:blipFill>
        <p:spPr bwMode="auto">
          <a:xfrm>
            <a:off x="76200" y="2043112"/>
            <a:ext cx="4457700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45" r="8795"/>
          <a:stretch/>
        </p:blipFill>
        <p:spPr bwMode="auto">
          <a:xfrm>
            <a:off x="4600575" y="1800225"/>
            <a:ext cx="4381500" cy="447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04332" y="6118196"/>
            <a:ext cx="5642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 smtClean="0"/>
              <a:t>&gt;2cm or growing or false ones require treatment</a:t>
            </a:r>
            <a:endParaRPr lang="en-GB" sz="2000" i="1" dirty="0"/>
          </a:p>
        </p:txBody>
      </p:sp>
      <p:sp>
        <p:nvSpPr>
          <p:cNvPr id="5" name="Isosceles Triangle 4"/>
          <p:cNvSpPr/>
          <p:nvPr/>
        </p:nvSpPr>
        <p:spPr>
          <a:xfrm>
            <a:off x="6962775" y="4881562"/>
            <a:ext cx="190500" cy="333375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sosceles Triangle 7"/>
          <p:cNvSpPr/>
          <p:nvPr/>
        </p:nvSpPr>
        <p:spPr>
          <a:xfrm>
            <a:off x="3362324" y="4657724"/>
            <a:ext cx="276225" cy="33337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7263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</a:rPr>
              <a:t>Mid-aortic syndrome</a:t>
            </a:r>
          </a:p>
        </p:txBody>
      </p:sp>
      <p:sp>
        <p:nvSpPr>
          <p:cNvPr id="53250" name="Content Placeholder 2"/>
          <p:cNvSpPr>
            <a:spLocks noGrp="1"/>
          </p:cNvSpPr>
          <p:nvPr>
            <p:ph idx="1"/>
          </p:nvPr>
        </p:nvSpPr>
        <p:spPr>
          <a:xfrm>
            <a:off x="581025" y="1333500"/>
            <a:ext cx="7762875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dirty="0" smtClean="0">
                <a:ea typeface="ＭＳ Ｐゴシック" pitchFamily="34" charset="-128"/>
              </a:rPr>
              <a:t>Progressive abdominal aortic narrowing and its major branches</a:t>
            </a:r>
          </a:p>
          <a:p>
            <a:pPr>
              <a:lnSpc>
                <a:spcPct val="150000"/>
              </a:lnSpc>
            </a:pPr>
            <a:r>
              <a:rPr lang="en-US" altLang="en-US" dirty="0">
                <a:ea typeface="ＭＳ Ｐゴシック" pitchFamily="34" charset="-128"/>
              </a:rPr>
              <a:t>C</a:t>
            </a:r>
            <a:r>
              <a:rPr lang="en-US" altLang="en-US" dirty="0" smtClean="0">
                <a:ea typeface="ＭＳ Ｐゴシック" pitchFamily="34" charset="-128"/>
              </a:rPr>
              <a:t>hildren and young adults</a:t>
            </a:r>
          </a:p>
          <a:p>
            <a:pPr>
              <a:lnSpc>
                <a:spcPct val="150000"/>
              </a:lnSpc>
            </a:pPr>
            <a:r>
              <a:rPr lang="en-US" altLang="en-US" dirty="0" smtClean="0">
                <a:ea typeface="ＭＳ Ｐゴシック" pitchFamily="34" charset="-128"/>
              </a:rPr>
              <a:t>Hypertension, claudication, renal failure</a:t>
            </a:r>
          </a:p>
          <a:p>
            <a:pPr>
              <a:lnSpc>
                <a:spcPct val="150000"/>
              </a:lnSpc>
            </a:pPr>
            <a:r>
              <a:rPr lang="en-US" altLang="en-US" dirty="0" smtClean="0">
                <a:ea typeface="ＭＳ Ｐゴシック" pitchFamily="34" charset="-128"/>
              </a:rPr>
              <a:t>Arteritis and atherosclerosis absent</a:t>
            </a:r>
          </a:p>
          <a:p>
            <a:pPr>
              <a:lnSpc>
                <a:spcPct val="150000"/>
              </a:lnSpc>
            </a:pPr>
            <a:r>
              <a:rPr lang="en-US" altLang="en-US" dirty="0" smtClean="0">
                <a:ea typeface="ＭＳ Ｐゴシック" pitchFamily="34" charset="-128"/>
              </a:rPr>
              <a:t>Early endovascular Treatment </a:t>
            </a:r>
          </a:p>
        </p:txBody>
      </p:sp>
    </p:spTree>
    <p:extLst>
      <p:ext uri="{BB962C8B-B14F-4D97-AF65-F5344CB8AC3E}">
        <p14:creationId xmlns:p14="http://schemas.microsoft.com/office/powerpoint/2010/main" xmlns="" val="175875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529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8588" y="238125"/>
            <a:ext cx="6346825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2036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d aortic 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06" r="31110"/>
          <a:stretch/>
        </p:blipFill>
        <p:spPr>
          <a:xfrm>
            <a:off x="1600320" y="0"/>
            <a:ext cx="5943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203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d aortic 4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24" t="4142" r="20184" b="10558"/>
          <a:stretch/>
        </p:blipFill>
        <p:spPr>
          <a:xfrm>
            <a:off x="2173960" y="989"/>
            <a:ext cx="4796081" cy="685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068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</a:rPr>
              <a:t>Thoracic dissection</a:t>
            </a:r>
          </a:p>
        </p:txBody>
      </p:sp>
      <p:pic>
        <p:nvPicPr>
          <p:cNvPr id="5222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5696" y="1408113"/>
            <a:ext cx="5437442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00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</a:rPr>
              <a:t>Visceral </a:t>
            </a:r>
            <a:r>
              <a:rPr lang="en-US" b="1" dirty="0" err="1" smtClean="0">
                <a:solidFill>
                  <a:srgbClr val="FFC000"/>
                </a:solidFill>
              </a:rPr>
              <a:t>Vasculities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>
          <a:xfrm>
            <a:off x="1095374" y="1600200"/>
            <a:ext cx="7591425" cy="4525963"/>
          </a:xfrm>
        </p:spPr>
        <p:txBody>
          <a:bodyPr/>
          <a:lstStyle/>
          <a:p>
            <a:r>
              <a:rPr lang="en-US" altLang="en-US" dirty="0" err="1"/>
              <a:t>Polyarteritis</a:t>
            </a:r>
            <a:r>
              <a:rPr lang="en-US" altLang="en-US" dirty="0"/>
              <a:t> </a:t>
            </a:r>
            <a:r>
              <a:rPr lang="en-US" altLang="en-US" dirty="0" err="1"/>
              <a:t>Nodosa</a:t>
            </a:r>
            <a:endParaRPr lang="en-US" altLang="en-US" dirty="0"/>
          </a:p>
          <a:p>
            <a:r>
              <a:rPr lang="en-US" altLang="en-US" dirty="0"/>
              <a:t>Fibromuscular Dysplasia</a:t>
            </a:r>
          </a:p>
          <a:p>
            <a:r>
              <a:rPr lang="en-US" altLang="en-US" dirty="0"/>
              <a:t>Antiphospholipid Syndrome</a:t>
            </a:r>
          </a:p>
          <a:p>
            <a:pPr marL="0" indent="0">
              <a:buNone/>
            </a:pPr>
            <a:endParaRPr lang="en-US" altLang="en-US" dirty="0"/>
          </a:p>
          <a:p>
            <a:pPr marL="514350" indent="-514350">
              <a:buFont typeface="+mj-lt"/>
              <a:buAutoNum type="arabicPeriod"/>
            </a:pPr>
            <a:r>
              <a:rPr lang="en-US" altLang="en-US" dirty="0"/>
              <a:t>Infective/Inflammatory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/>
              <a:t>Idiopathic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en-US" dirty="0"/>
              <a:t>Iatrogenic</a:t>
            </a:r>
          </a:p>
          <a:p>
            <a:endParaRPr lang="en-US" altLang="en-US" dirty="0" smtClean="0">
              <a:solidFill>
                <a:srgbClr val="FF9900"/>
              </a:solidFill>
              <a:ea typeface="ＭＳ Ｐゴシック" pitchFamily="34" charset="-128"/>
            </a:endParaRPr>
          </a:p>
          <a:p>
            <a:endParaRPr lang="en-US" altLang="en-US" dirty="0" smtClean="0">
              <a:solidFill>
                <a:srgbClr val="FF99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184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E Angio.ti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445" b="17778"/>
          <a:stretch/>
        </p:blipFill>
        <p:spPr>
          <a:xfrm>
            <a:off x="1028700" y="23751"/>
            <a:ext cx="7086600" cy="681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572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837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900" y="0"/>
            <a:ext cx="7934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3864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Polyarteritis</a:t>
            </a:r>
            <a:r>
              <a:rPr lang="en-US" dirty="0" smtClean="0"/>
              <a:t> </a:t>
            </a:r>
            <a:r>
              <a:rPr lang="en-US" dirty="0" err="1" smtClean="0"/>
              <a:t>Nodosa</a:t>
            </a:r>
            <a:endParaRPr lang="en-US" dirty="0"/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9900"/>
                </a:solidFill>
                <a:ea typeface="ＭＳ Ｐゴシック" pitchFamily="34" charset="-128"/>
              </a:rPr>
              <a:t>Small and medium sized arteries</a:t>
            </a:r>
          </a:p>
          <a:p>
            <a:r>
              <a:rPr lang="en-US" altLang="en-US" smtClean="0">
                <a:solidFill>
                  <a:srgbClr val="FF9900"/>
                </a:solidFill>
                <a:ea typeface="ＭＳ Ｐゴシック" pitchFamily="34" charset="-128"/>
              </a:rPr>
              <a:t>Renal and visceral manifestations</a:t>
            </a:r>
          </a:p>
          <a:p>
            <a:r>
              <a:rPr lang="en-US" altLang="en-US" smtClean="0">
                <a:solidFill>
                  <a:srgbClr val="FF9900"/>
                </a:solidFill>
                <a:ea typeface="ＭＳ Ｐゴシック" pitchFamily="34" charset="-128"/>
              </a:rPr>
              <a:t>Smaller and more peripheral than FMD</a:t>
            </a:r>
          </a:p>
        </p:txBody>
      </p:sp>
    </p:spTree>
    <p:extLst>
      <p:ext uri="{BB962C8B-B14F-4D97-AF65-F5344CB8AC3E}">
        <p14:creationId xmlns:p14="http://schemas.microsoft.com/office/powerpoint/2010/main" xmlns="" val="208593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939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5800" y="635000"/>
            <a:ext cx="52324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526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Fibromuscular</a:t>
            </a:r>
            <a:r>
              <a:rPr lang="en-US" dirty="0" smtClean="0"/>
              <a:t> Dysplasia</a:t>
            </a:r>
            <a:endParaRPr lang="en-US" dirty="0"/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9900"/>
                </a:solidFill>
                <a:ea typeface="ＭＳ Ｐゴシック" pitchFamily="34" charset="-128"/>
              </a:rPr>
              <a:t>Middle and large sized arteries</a:t>
            </a:r>
          </a:p>
          <a:p>
            <a:r>
              <a:rPr lang="en-US" altLang="en-US" smtClean="0">
                <a:solidFill>
                  <a:srgbClr val="FF9900"/>
                </a:solidFill>
                <a:ea typeface="ＭＳ Ｐゴシック" pitchFamily="34" charset="-128"/>
              </a:rPr>
              <a:t>‘String of beads’ appearance</a:t>
            </a:r>
          </a:p>
          <a:p>
            <a:r>
              <a:rPr lang="en-US" altLang="en-US" smtClean="0">
                <a:solidFill>
                  <a:srgbClr val="FF9900"/>
                </a:solidFill>
                <a:ea typeface="ＭＳ Ｐゴシック" pitchFamily="34" charset="-128"/>
              </a:rPr>
              <a:t>Common presentation is with hypertension</a:t>
            </a:r>
          </a:p>
          <a:p>
            <a:r>
              <a:rPr lang="en-US" altLang="en-US" smtClean="0">
                <a:solidFill>
                  <a:srgbClr val="FF9900"/>
                </a:solidFill>
                <a:ea typeface="ＭＳ Ｐゴシック" pitchFamily="34" charset="-128"/>
              </a:rPr>
              <a:t>Excellent response to Angioplasty</a:t>
            </a:r>
          </a:p>
        </p:txBody>
      </p:sp>
    </p:spTree>
    <p:extLst>
      <p:ext uri="{BB962C8B-B14F-4D97-AF65-F5344CB8AC3E}">
        <p14:creationId xmlns:p14="http://schemas.microsoft.com/office/powerpoint/2010/main" xmlns="" val="315408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144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550" y="273050"/>
            <a:ext cx="7200900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4132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S_FMD_M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878980"/>
          </a:xfrm>
          <a:prstGeom prst="rect">
            <a:avLst/>
          </a:prstGeom>
        </p:spPr>
      </p:pic>
      <p:pic>
        <p:nvPicPr>
          <p:cNvPr id="5" name="Picture 4" descr="RAS_FMD_M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95" t="19296" r="35518" b="24136"/>
          <a:stretch/>
        </p:blipFill>
        <p:spPr>
          <a:xfrm>
            <a:off x="3245723" y="1397834"/>
            <a:ext cx="5898277" cy="546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158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S_FMD_RF.00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5" name="Picture 4" descr="RAS_FMD_RF.000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6" name="Picture 5" descr="RAS_FMD_RF.000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661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S_FMD_RF_PT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8450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655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FFC000"/>
                </a:solidFill>
              </a:rPr>
              <a:t>Thoracic dissection</a:t>
            </a:r>
          </a:p>
        </p:txBody>
      </p:sp>
      <p:pic>
        <p:nvPicPr>
          <p:cNvPr id="5120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341438"/>
            <a:ext cx="6959600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4254" y="5534025"/>
            <a:ext cx="49124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Intimal-medial flap</a:t>
            </a:r>
          </a:p>
          <a:p>
            <a:r>
              <a:rPr lang="en-GB" i="1" dirty="0" smtClean="0"/>
              <a:t>Double-channel aorta (True and False Lumen)</a:t>
            </a:r>
          </a:p>
          <a:p>
            <a:endParaRPr lang="en-GB" i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23900" y="6445939"/>
            <a:ext cx="8324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smtClean="0"/>
              <a:t>Abbas A, et al. The role of MDCT in Acute Aortic Syndrome. </a:t>
            </a:r>
            <a:r>
              <a:rPr lang="en-GB" sz="1400" i="1" dirty="0"/>
              <a:t>Br J </a:t>
            </a:r>
            <a:r>
              <a:rPr lang="en-GB" sz="1400" i="1" dirty="0" err="1"/>
              <a:t>Radiol</a:t>
            </a:r>
            <a:r>
              <a:rPr lang="en-GB" sz="1400" i="1" dirty="0"/>
              <a:t> 2014;87:20140354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xmlns="" val="183511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S_FMD_RF_post.00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014" y="0"/>
            <a:ext cx="8427972" cy="6858000"/>
          </a:xfrm>
          <a:prstGeom prst="rect">
            <a:avLst/>
          </a:prstGeom>
        </p:spPr>
      </p:pic>
      <p:pic>
        <p:nvPicPr>
          <p:cNvPr id="5" name="Picture 4" descr="RAS_FMD_RF_post.00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014" y="0"/>
            <a:ext cx="8427972" cy="6858000"/>
          </a:xfrm>
          <a:prstGeom prst="rect">
            <a:avLst/>
          </a:prstGeom>
        </p:spPr>
      </p:pic>
      <p:pic>
        <p:nvPicPr>
          <p:cNvPr id="6" name="Picture 5" descr="RAS_FMD_RF_post.000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014" y="0"/>
            <a:ext cx="84279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521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Takayasu’s</a:t>
            </a:r>
            <a:r>
              <a:rPr lang="en-US" dirty="0" smtClean="0"/>
              <a:t> Arteritis</a:t>
            </a:r>
            <a:endParaRPr lang="en-US" dirty="0"/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9900"/>
                </a:solidFill>
                <a:ea typeface="ＭＳ Ｐゴシック" pitchFamily="34" charset="-128"/>
              </a:rPr>
              <a:t>More common in females</a:t>
            </a:r>
          </a:p>
          <a:p>
            <a:r>
              <a:rPr lang="en-US" altLang="en-US" smtClean="0">
                <a:solidFill>
                  <a:srgbClr val="FF9900"/>
                </a:solidFill>
                <a:ea typeface="ＭＳ Ｐゴシック" pitchFamily="34" charset="-128"/>
              </a:rPr>
              <a:t>Age &lt; 30 years</a:t>
            </a:r>
          </a:p>
          <a:p>
            <a:r>
              <a:rPr lang="en-US" altLang="en-US" smtClean="0">
                <a:solidFill>
                  <a:srgbClr val="FF9900"/>
                </a:solidFill>
                <a:ea typeface="ＭＳ Ｐゴシック" pitchFamily="34" charset="-128"/>
              </a:rPr>
              <a:t>Occlusive disease predominantly</a:t>
            </a:r>
          </a:p>
          <a:p>
            <a:r>
              <a:rPr lang="en-US" altLang="en-US" smtClean="0">
                <a:solidFill>
                  <a:srgbClr val="FF9900"/>
                </a:solidFill>
                <a:ea typeface="ＭＳ Ｐゴシック" pitchFamily="34" charset="-128"/>
              </a:rPr>
              <a:t>Aneurysms rarely</a:t>
            </a:r>
          </a:p>
        </p:txBody>
      </p:sp>
    </p:spTree>
    <p:extLst>
      <p:ext uri="{BB962C8B-B14F-4D97-AF65-F5344CB8AC3E}">
        <p14:creationId xmlns:p14="http://schemas.microsoft.com/office/powerpoint/2010/main" xmlns="" val="210710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427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9663" y="198438"/>
            <a:ext cx="6924675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0632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Objectives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676400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Acute Aortic Syndrome (AAS)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Thoracic Aortic Aneurysm (TAA)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Abdominal Aortic Aneurysm (AAA)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Follow-up of TEVAR &amp; EVAR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Visceral Artery Pathologies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>
                <a:solidFill>
                  <a:srgbClr val="FF0000"/>
                </a:solidFill>
              </a:rPr>
              <a:t>Lower Extremities’ angiography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CT Venography and Pulmonary </a:t>
            </a:r>
            <a:r>
              <a:rPr lang="en-GB" dirty="0"/>
              <a:t>A</a:t>
            </a:r>
            <a:r>
              <a:rPr lang="en-GB" dirty="0" smtClean="0"/>
              <a:t>ngiography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83050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 descr="DUS CFA.jpg"/>
          <p:cNvPicPr>
            <a:picLocks noChangeAspect="1"/>
          </p:cNvPicPr>
          <p:nvPr/>
        </p:nvPicPr>
        <p:blipFill>
          <a:blip r:embed="rId3" cstate="print"/>
          <a:srcRect t="25703" b="24400"/>
          <a:stretch>
            <a:fillRect/>
          </a:stretch>
        </p:blipFill>
        <p:spPr bwMode="auto">
          <a:xfrm>
            <a:off x="900113" y="476250"/>
            <a:ext cx="577215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4" descr="DUS Wave.jpg"/>
          <p:cNvPicPr>
            <a:picLocks noChangeAspect="1"/>
          </p:cNvPicPr>
          <p:nvPr/>
        </p:nvPicPr>
        <p:blipFill>
          <a:blip r:embed="rId4" cstate="print"/>
          <a:srcRect t="13713" b="19760"/>
          <a:stretch>
            <a:fillRect/>
          </a:stretch>
        </p:blipFill>
        <p:spPr bwMode="auto">
          <a:xfrm>
            <a:off x="3924300" y="3213100"/>
            <a:ext cx="476250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Lower extremities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Background clinical information </a:t>
            </a:r>
            <a:r>
              <a:rPr lang="en-GB" dirty="0" smtClean="0"/>
              <a:t>(acute or chronic limb ischemia, claudication, diabetes)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rgbClr val="FFFF00"/>
                </a:solidFill>
              </a:rPr>
              <a:t>Multiplanar reformatted images </a:t>
            </a:r>
            <a:r>
              <a:rPr lang="en-GB" dirty="0" smtClean="0"/>
              <a:t>(CTA/MRA)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rgbClr val="FFFF00"/>
                </a:solidFill>
              </a:rPr>
              <a:t>Multilevel disease </a:t>
            </a:r>
            <a:r>
              <a:rPr lang="en-GB" dirty="0" smtClean="0"/>
              <a:t>(stenoses and occlusions)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rgbClr val="FFFF00"/>
                </a:solidFill>
              </a:rPr>
              <a:t>Calcium burden </a:t>
            </a:r>
            <a:r>
              <a:rPr lang="en-GB" dirty="0" smtClean="0"/>
              <a:t>(endarterectomy sites)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solidFill>
                  <a:srgbClr val="FFFF00"/>
                </a:solidFill>
              </a:rPr>
              <a:t>Run-off vessels </a:t>
            </a:r>
            <a:r>
              <a:rPr lang="en-GB" dirty="0" smtClean="0"/>
              <a:t>(crural vessels, foot arch)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91708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aparoscopy.blogs.com/prevention_management_3/Tables_and_Figures/LVS%20Figure%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6" y="1666875"/>
            <a:ext cx="4558748" cy="518160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revespcardiol.org/imatges/255/255v60n09/grande/255v60n09-13114115fig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5474" y="1659305"/>
            <a:ext cx="4419001" cy="518917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TASC classification (segment, stenosis/occlusion and length)</a:t>
            </a:r>
            <a:endParaRPr lang="en-GB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917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Peripheral vascular disease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676400"/>
            <a:ext cx="8229600" cy="4525963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 smtClean="0"/>
              <a:t>Description of anatomical findings (TASC)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 smtClean="0"/>
              <a:t>Extent of calcium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 err="1" smtClean="0"/>
              <a:t>Thrombo</a:t>
            </a:r>
            <a:r>
              <a:rPr lang="en-GB" dirty="0" smtClean="0"/>
              <a:t>-embolus?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 smtClean="0"/>
              <a:t>Crural and foot run-off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 smtClean="0"/>
              <a:t>Popliteal aneurysms (low flow)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69577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Content Placeholder 3" descr="MRA MRCS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31085" r="32650"/>
          <a:stretch/>
        </p:blipFill>
        <p:spPr>
          <a:xfrm>
            <a:off x="6019800" y="79375"/>
            <a:ext cx="2428875" cy="6699250"/>
          </a:xfrm>
        </p:spPr>
      </p:pic>
      <p:pic>
        <p:nvPicPr>
          <p:cNvPr id="10242" name="Picture 2" descr="F:\RCR cases\PATRICK DOY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92" t="2146" r="12928"/>
          <a:stretch/>
        </p:blipFill>
        <p:spPr bwMode="auto">
          <a:xfrm>
            <a:off x="514350" y="74035"/>
            <a:ext cx="2524125" cy="670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RCR cases\COLVILL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35" t="2435" r="15828" b="2479"/>
          <a:stretch/>
        </p:blipFill>
        <p:spPr bwMode="auto">
          <a:xfrm>
            <a:off x="3379319" y="79376"/>
            <a:ext cx="2195981" cy="669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>
                <a:solidFill>
                  <a:srgbClr val="FFC000"/>
                </a:solidFill>
              </a:rPr>
              <a:t>Drawbacks </a:t>
            </a:r>
            <a:r>
              <a:rPr lang="en-US" b="1" dirty="0">
                <a:solidFill>
                  <a:srgbClr val="FFC000"/>
                </a:solidFill>
              </a:rPr>
              <a:t>of imaging </a:t>
            </a:r>
            <a:r>
              <a:rPr lang="en-US" b="1" dirty="0" smtClean="0">
                <a:solidFill>
                  <a:srgbClr val="FFC000"/>
                </a:solidFill>
              </a:rPr>
              <a:t>modalities</a:t>
            </a:r>
            <a:endParaRPr lang="en-US" b="1" dirty="0">
              <a:solidFill>
                <a:srgbClr val="FFC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451747314"/>
              </p:ext>
            </p:extLst>
          </p:nvPr>
        </p:nvGraphicFramePr>
        <p:xfrm>
          <a:off x="892969" y="1594755"/>
          <a:ext cx="7358063" cy="4823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364082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Aortic Dissection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6375"/>
            <a:ext cx="8229600" cy="4525963"/>
          </a:xfrm>
        </p:spPr>
        <p:txBody>
          <a:bodyPr/>
          <a:lstStyle/>
          <a:p>
            <a:r>
              <a:rPr lang="en-GB" dirty="0" smtClean="0"/>
              <a:t>2.6-3.5 cases per 100,000 person-years</a:t>
            </a:r>
          </a:p>
          <a:p>
            <a:r>
              <a:rPr lang="en-GB" dirty="0" smtClean="0"/>
              <a:t>Hypertension 72% (older patients)</a:t>
            </a:r>
          </a:p>
          <a:p>
            <a:r>
              <a:rPr lang="en-GB" dirty="0" smtClean="0"/>
              <a:t>Younger</a:t>
            </a:r>
            <a:r>
              <a:rPr lang="en-GB" dirty="0"/>
              <a:t>: C</a:t>
            </a:r>
            <a:r>
              <a:rPr lang="en-GB" dirty="0" smtClean="0"/>
              <a:t>onnective </a:t>
            </a:r>
            <a:r>
              <a:rPr lang="en-GB" dirty="0"/>
              <a:t>tissue disorders, bicuspid aortic valve, family </a:t>
            </a:r>
            <a:r>
              <a:rPr lang="en-GB" dirty="0" smtClean="0"/>
              <a:t>history, prior surgery</a:t>
            </a:r>
          </a:p>
          <a:p>
            <a:pPr marL="0" indent="0">
              <a:buNone/>
            </a:pPr>
            <a:endParaRPr lang="en-GB" sz="1400" dirty="0" smtClean="0"/>
          </a:p>
          <a:p>
            <a:r>
              <a:rPr lang="en-GB" i="1" dirty="0" smtClean="0">
                <a:solidFill>
                  <a:srgbClr val="FFFF00"/>
                </a:solidFill>
              </a:rPr>
              <a:t>Type A mortality:	1-2% per hour after onset</a:t>
            </a:r>
          </a:p>
          <a:p>
            <a:r>
              <a:rPr lang="en-GB" i="1" dirty="0" smtClean="0">
                <a:solidFill>
                  <a:srgbClr val="FFFF00"/>
                </a:solidFill>
              </a:rPr>
              <a:t>Uncomplicated Type B: 	10% by 30 days</a:t>
            </a:r>
          </a:p>
          <a:p>
            <a:r>
              <a:rPr lang="en-GB" i="1" dirty="0">
                <a:solidFill>
                  <a:srgbClr val="FFFF00"/>
                </a:solidFill>
              </a:rPr>
              <a:t>C</a:t>
            </a:r>
            <a:r>
              <a:rPr lang="en-GB" i="1" dirty="0" smtClean="0">
                <a:solidFill>
                  <a:srgbClr val="FFFF00"/>
                </a:solidFill>
              </a:rPr>
              <a:t>omplicated </a:t>
            </a:r>
            <a:r>
              <a:rPr lang="en-GB" i="1" dirty="0">
                <a:solidFill>
                  <a:srgbClr val="FFFF00"/>
                </a:solidFill>
              </a:rPr>
              <a:t>Type B: </a:t>
            </a:r>
            <a:r>
              <a:rPr lang="en-GB" i="1" dirty="0" smtClean="0">
                <a:solidFill>
                  <a:srgbClr val="FFFF00"/>
                </a:solidFill>
              </a:rPr>
              <a:t>	25% </a:t>
            </a:r>
            <a:r>
              <a:rPr lang="en-GB" i="1" dirty="0">
                <a:solidFill>
                  <a:srgbClr val="FFFF00"/>
                </a:solidFill>
              </a:rPr>
              <a:t>by 30 days</a:t>
            </a:r>
            <a:endParaRPr lang="en-GB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23900" y="6445939"/>
            <a:ext cx="8324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smtClean="0"/>
              <a:t>Tsai TT, et al. Acute Aortic Syndromes. </a:t>
            </a:r>
            <a:r>
              <a:rPr lang="en-GB" sz="1400" i="1" dirty="0"/>
              <a:t>Circulation 2005;112:3802-3813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xmlns="" val="15772816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wer_Bio_MR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98" r="9118"/>
          <a:stretch/>
        </p:blipFill>
        <p:spPr>
          <a:xfrm>
            <a:off x="0" y="0"/>
            <a:ext cx="4578266" cy="6858000"/>
          </a:xfrm>
          <a:prstGeom prst="rect">
            <a:avLst/>
          </a:prstGeom>
        </p:spPr>
      </p:pic>
      <p:pic>
        <p:nvPicPr>
          <p:cNvPr id="5" name="Picture 4" descr="Lower_Bio_MR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87" r="13623"/>
          <a:stretch/>
        </p:blipFill>
        <p:spPr>
          <a:xfrm>
            <a:off x="4415353" y="0"/>
            <a:ext cx="472864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325974"/>
            <a:ext cx="161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CE-MRA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7750" y="6320135"/>
            <a:ext cx="1581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NC-MRA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Non-Contrast </a:t>
            </a:r>
            <a:r>
              <a:rPr lang="en-GB" b="1" dirty="0">
                <a:solidFill>
                  <a:srgbClr val="FFC000"/>
                </a:solidFill>
              </a:rPr>
              <a:t>MRA</a:t>
            </a:r>
          </a:p>
        </p:txBody>
      </p:sp>
    </p:spTree>
    <p:extLst>
      <p:ext uri="{BB962C8B-B14F-4D97-AF65-F5344CB8AC3E}">
        <p14:creationId xmlns:p14="http://schemas.microsoft.com/office/powerpoint/2010/main" xmlns="" val="197424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HALMERS_KATHERINE_(Sunday-10-2013_20-43-20-7884_1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7"/>
          <a:stretch>
            <a:fillRect/>
          </a:stretch>
        </p:blipFill>
        <p:spPr>
          <a:xfrm>
            <a:off x="534688" y="-11565"/>
            <a:ext cx="3605583" cy="6828175"/>
          </a:xfrm>
          <a:prstGeom prst="rect">
            <a:avLst/>
          </a:prstGeom>
        </p:spPr>
      </p:pic>
      <p:pic>
        <p:nvPicPr>
          <p:cNvPr id="18" name="KARUNANITHY_NARAYAN_(Sunday-10-2013_20-18-46-1019_1).wmv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rcRect t="16095" r="24648" b="3805"/>
          <a:stretch>
            <a:fillRect/>
          </a:stretch>
        </p:blipFill>
        <p:spPr>
          <a:xfrm>
            <a:off x="4156980" y="584904"/>
            <a:ext cx="4885337" cy="519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6944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5000" fill="remove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ARUNANITHY_NARAYAN_(Sunday-10-2013_20-27-36-7482_1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5" name="Picture 4" descr="KARUNANITHY_NARAYAN_(Sunday-10-2013_20-27-13-3128_1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999" y="0"/>
            <a:ext cx="6858001" cy="6858001"/>
          </a:xfrm>
          <a:prstGeom prst="rect">
            <a:avLst/>
          </a:prstGeom>
        </p:spPr>
      </p:pic>
      <p:pic>
        <p:nvPicPr>
          <p:cNvPr id="6" name="Nk_Mra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 rotWithShape="1">
          <a:blip r:embed="rId6" cstate="print"/>
          <a:srcRect l="26862" r="25628"/>
          <a:stretch/>
        </p:blipFill>
        <p:spPr>
          <a:xfrm>
            <a:off x="1626185" y="0"/>
            <a:ext cx="6366128" cy="683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909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repeatCount="300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lIns="91435" tIns="45718" rIns="91435" bIns="45718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smtClean="0"/>
          </a:p>
        </p:txBody>
      </p:sp>
      <p:pic>
        <p:nvPicPr>
          <p:cNvPr id="21507" name="Picture 6" descr="MR RF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1" y="476251"/>
            <a:ext cx="3432175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 descr="MR RF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8889" y="1085850"/>
            <a:ext cx="3432175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 descr="MR RF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2276" y="1700214"/>
            <a:ext cx="3432175" cy="457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9" descr="MR RF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8038" y="538163"/>
            <a:ext cx="2925762" cy="533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8" name="AutoShape 14"/>
          <p:cNvSpPr>
            <a:spLocks noChangeArrowheads="1"/>
          </p:cNvSpPr>
          <p:nvPr/>
        </p:nvSpPr>
        <p:spPr bwMode="auto">
          <a:xfrm rot="7539320">
            <a:off x="4752182" y="1880394"/>
            <a:ext cx="431800" cy="360363"/>
          </a:xfrm>
          <a:prstGeom prst="rightArrow">
            <a:avLst>
              <a:gd name="adj1" fmla="val 50000"/>
              <a:gd name="adj2" fmla="val 29956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lIns="91435" tIns="45718" rIns="91435" bIns="45718" anchor="ctr"/>
          <a:lstStyle/>
          <a:p>
            <a:endParaRPr lang="en-US"/>
          </a:p>
        </p:txBody>
      </p:sp>
      <p:pic>
        <p:nvPicPr>
          <p:cNvPr id="21514" name="Picture 10" descr="MR RF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276" y="836613"/>
            <a:ext cx="2422525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1" descr="MR RF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538" y="1125538"/>
            <a:ext cx="2182812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12" descr="MR RF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69000" y="476250"/>
            <a:ext cx="2490788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MR RF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21476" y="981076"/>
            <a:ext cx="1954213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4724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S_AS_NC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40" t="12872" r="8817" b="13353"/>
          <a:stretch/>
        </p:blipFill>
        <p:spPr>
          <a:xfrm>
            <a:off x="22450" y="2991371"/>
            <a:ext cx="9107278" cy="3843657"/>
          </a:xfrm>
          <a:prstGeom prst="rect">
            <a:avLst/>
          </a:prstGeom>
        </p:spPr>
      </p:pic>
      <p:pic>
        <p:nvPicPr>
          <p:cNvPr id="4" name="Picture 3" descr="RAS_AS_C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855" b="3394"/>
          <a:stretch/>
        </p:blipFill>
        <p:spPr>
          <a:xfrm>
            <a:off x="0" y="0"/>
            <a:ext cx="9144000" cy="35929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465" y="6116425"/>
            <a:ext cx="1729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CE-MRA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225" y="2896975"/>
            <a:ext cx="1729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NC-MRA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471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Objectives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676400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Acute Aortic Syndrome (AAS)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Thoracic Aortic Aneurysm (TAA)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Abdominal Aortic Aneurysm (AAA)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Follow-up of TEVAR &amp; EVAR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Visceral </a:t>
            </a:r>
            <a:r>
              <a:rPr lang="en-GB" dirty="0"/>
              <a:t>Artery Pathologies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Lower Extremities’ angiography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 smtClean="0">
                <a:solidFill>
                  <a:srgbClr val="FF0000"/>
                </a:solidFill>
              </a:rPr>
              <a:t>CT Venography and Pulmonary </a:t>
            </a:r>
            <a:r>
              <a:rPr lang="en-GB" b="1" dirty="0">
                <a:solidFill>
                  <a:srgbClr val="FF0000"/>
                </a:solidFill>
              </a:rPr>
              <a:t>A</a:t>
            </a:r>
            <a:r>
              <a:rPr lang="en-GB" b="1" dirty="0" smtClean="0">
                <a:solidFill>
                  <a:srgbClr val="FF0000"/>
                </a:solidFill>
              </a:rPr>
              <a:t>ngiography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000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CTPA &amp; </a:t>
            </a:r>
            <a:r>
              <a:rPr lang="en-US" b="1" dirty="0">
                <a:solidFill>
                  <a:srgbClr val="FFC000"/>
                </a:solidFill>
              </a:rPr>
              <a:t>CT </a:t>
            </a:r>
            <a:r>
              <a:rPr lang="en-US" b="1" dirty="0" smtClean="0">
                <a:solidFill>
                  <a:srgbClr val="FFC000"/>
                </a:solidFill>
              </a:rPr>
              <a:t>Venography</a:t>
            </a:r>
            <a:endParaRPr lang="en-US" b="1" dirty="0">
              <a:solidFill>
                <a:srgbClr val="FFC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82444" y="1484784"/>
            <a:ext cx="4261556" cy="5348560"/>
            <a:chOff x="4882444" y="1484784"/>
            <a:chExt cx="4261556" cy="5348560"/>
          </a:xfrm>
        </p:grpSpPr>
        <p:pic>
          <p:nvPicPr>
            <p:cNvPr id="6" name="Picture 5" descr="IVC DVT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153" t="3863" r="13976" b="2170"/>
            <a:stretch/>
          </p:blipFill>
          <p:spPr>
            <a:xfrm>
              <a:off x="4882444" y="1484784"/>
              <a:ext cx="4261556" cy="5348560"/>
            </a:xfrm>
            <a:prstGeom prst="rect">
              <a:avLst/>
            </a:prstGeom>
          </p:spPr>
        </p:pic>
        <p:sp>
          <p:nvSpPr>
            <p:cNvPr id="9" name="Left Arrow 8"/>
            <p:cNvSpPr/>
            <p:nvPr/>
          </p:nvSpPr>
          <p:spPr>
            <a:xfrm rot="10800000">
              <a:off x="6012161" y="3668889"/>
              <a:ext cx="649111" cy="409222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0" y="1484784"/>
            <a:ext cx="4859626" cy="4104456"/>
            <a:chOff x="0" y="1484784"/>
            <a:chExt cx="4859626" cy="4104456"/>
          </a:xfrm>
        </p:grpSpPr>
        <p:pic>
          <p:nvPicPr>
            <p:cNvPr id="5" name="Picture 4" descr="CTPA PE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466" t="21802" r="10287" b="8731"/>
            <a:stretch/>
          </p:blipFill>
          <p:spPr>
            <a:xfrm>
              <a:off x="0" y="1484784"/>
              <a:ext cx="4859626" cy="4104456"/>
            </a:xfrm>
            <a:prstGeom prst="rect">
              <a:avLst/>
            </a:prstGeom>
          </p:spPr>
        </p:pic>
        <p:sp>
          <p:nvSpPr>
            <p:cNvPr id="8" name="Left Arrow 7"/>
            <p:cNvSpPr/>
            <p:nvPr/>
          </p:nvSpPr>
          <p:spPr>
            <a:xfrm rot="602589">
              <a:off x="3234557" y="3758402"/>
              <a:ext cx="649111" cy="409222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Left Arrow 9"/>
            <p:cNvSpPr/>
            <p:nvPr/>
          </p:nvSpPr>
          <p:spPr>
            <a:xfrm rot="14327890">
              <a:off x="1816061" y="2624757"/>
              <a:ext cx="649111" cy="409222"/>
            </a:xfrm>
            <a:prstGeom prst="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39020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Role of CTV / MRV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3962400" cy="50673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>
              <a:lnSpc>
                <a:spcPct val="200000"/>
              </a:lnSpc>
            </a:pPr>
            <a:r>
              <a:rPr lang="en-US" sz="5100" b="1" dirty="0" smtClean="0">
                <a:solidFill>
                  <a:srgbClr val="FFFF00"/>
                </a:solidFill>
                <a:effectLst/>
              </a:rPr>
              <a:t>Acute DVT</a:t>
            </a:r>
          </a:p>
          <a:p>
            <a:pPr lvl="1">
              <a:lnSpc>
                <a:spcPct val="200000"/>
              </a:lnSpc>
            </a:pPr>
            <a:r>
              <a:rPr lang="en-US" sz="3200" i="1" dirty="0" smtClean="0"/>
              <a:t>Distal extent of thrombus</a:t>
            </a:r>
          </a:p>
          <a:p>
            <a:pPr lvl="1">
              <a:lnSpc>
                <a:spcPct val="200000"/>
              </a:lnSpc>
            </a:pPr>
            <a:r>
              <a:rPr lang="en-US" sz="3200" i="1" dirty="0" smtClean="0"/>
              <a:t>Proximal </a:t>
            </a:r>
            <a:r>
              <a:rPr lang="en-US" sz="3200" i="1" dirty="0"/>
              <a:t>extent of thrombus</a:t>
            </a:r>
          </a:p>
          <a:p>
            <a:pPr lvl="1">
              <a:lnSpc>
                <a:spcPct val="200000"/>
              </a:lnSpc>
            </a:pPr>
            <a:r>
              <a:rPr lang="en-US" sz="3200" i="1" dirty="0"/>
              <a:t>Anatomical variants</a:t>
            </a:r>
          </a:p>
          <a:p>
            <a:pPr lvl="1">
              <a:lnSpc>
                <a:spcPct val="200000"/>
              </a:lnSpc>
            </a:pPr>
            <a:r>
              <a:rPr lang="en-US" sz="3200" i="1" dirty="0"/>
              <a:t>Indication of thrombus age</a:t>
            </a:r>
          </a:p>
          <a:p>
            <a:pPr lvl="1">
              <a:lnSpc>
                <a:spcPct val="200000"/>
              </a:lnSpc>
            </a:pPr>
            <a:r>
              <a:rPr lang="en-US" sz="3200" i="1" dirty="0"/>
              <a:t>Abdominal/Pelvic </a:t>
            </a:r>
            <a:r>
              <a:rPr lang="en-US" sz="3200" i="1" dirty="0" smtClean="0"/>
              <a:t>pathology</a:t>
            </a:r>
          </a:p>
          <a:p>
            <a:pPr lvl="1">
              <a:lnSpc>
                <a:spcPct val="200000"/>
              </a:lnSpc>
            </a:pPr>
            <a:r>
              <a:rPr lang="en-US" sz="3200" i="1" dirty="0" smtClean="0"/>
              <a:t>May </a:t>
            </a:r>
            <a:r>
              <a:rPr lang="en-US" sz="3200" i="1" dirty="0" err="1" smtClean="0"/>
              <a:t>Thurner</a:t>
            </a:r>
            <a:r>
              <a:rPr lang="en-US" sz="3200" i="1" dirty="0" smtClean="0"/>
              <a:t> syndrome</a:t>
            </a:r>
            <a:endParaRPr lang="en-US" sz="3200" i="1" dirty="0"/>
          </a:p>
        </p:txBody>
      </p:sp>
      <p:sp>
        <p:nvSpPr>
          <p:cNvPr id="4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572000" y="1628800"/>
            <a:ext cx="3960440" cy="46577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FFF00"/>
                </a:solidFill>
                <a:effectLst/>
              </a:rPr>
              <a:t>Chronic Venous Outflow Obstruction</a:t>
            </a:r>
          </a:p>
          <a:p>
            <a:pPr lvl="1">
              <a:lnSpc>
                <a:spcPct val="180000"/>
              </a:lnSpc>
            </a:pPr>
            <a:r>
              <a:rPr lang="en-US" sz="2000" i="1" dirty="0"/>
              <a:t>Extent and severity of disease</a:t>
            </a:r>
          </a:p>
          <a:p>
            <a:pPr lvl="1">
              <a:lnSpc>
                <a:spcPct val="180000"/>
              </a:lnSpc>
            </a:pPr>
            <a:r>
              <a:rPr lang="en-US" sz="2000" i="1" dirty="0"/>
              <a:t>Venous </a:t>
            </a:r>
            <a:r>
              <a:rPr lang="en-US" sz="2000" i="1" dirty="0" smtClean="0"/>
              <a:t>Atresia</a:t>
            </a:r>
            <a:endParaRPr lang="en-US" sz="2000" i="1" dirty="0"/>
          </a:p>
          <a:p>
            <a:pPr lvl="1">
              <a:lnSpc>
                <a:spcPct val="180000"/>
              </a:lnSpc>
            </a:pPr>
            <a:r>
              <a:rPr lang="en-US" sz="2000" i="1" dirty="0" smtClean="0"/>
              <a:t>Anatomical </a:t>
            </a:r>
            <a:r>
              <a:rPr lang="en-US" sz="2000" i="1" dirty="0"/>
              <a:t>Variants</a:t>
            </a:r>
          </a:p>
          <a:p>
            <a:pPr lvl="1">
              <a:lnSpc>
                <a:spcPct val="180000"/>
              </a:lnSpc>
            </a:pPr>
            <a:r>
              <a:rPr lang="en-US" sz="2000" i="1" dirty="0"/>
              <a:t>Collateral veins</a:t>
            </a:r>
          </a:p>
        </p:txBody>
      </p:sp>
    </p:spTree>
    <p:extLst>
      <p:ext uri="{BB962C8B-B14F-4D97-AF65-F5344CB8AC3E}">
        <p14:creationId xmlns:p14="http://schemas.microsoft.com/office/powerpoint/2010/main" xmlns="" val="164710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RV Venogram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6" r="6215" b="4376"/>
          <a:stretch/>
        </p:blipFill>
        <p:spPr>
          <a:xfrm>
            <a:off x="425257" y="1385231"/>
            <a:ext cx="8293487" cy="5192439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9457733">
            <a:off x="2633846" y="3092594"/>
            <a:ext cx="595752" cy="37631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9457733">
            <a:off x="4824343" y="3092596"/>
            <a:ext cx="595752" cy="376318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1958667">
            <a:off x="5771760" y="2913282"/>
            <a:ext cx="467034" cy="38908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3690850">
            <a:off x="5088660" y="2258149"/>
            <a:ext cx="467034" cy="38908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MR Venography</a:t>
            </a:r>
          </a:p>
        </p:txBody>
      </p:sp>
    </p:spTree>
    <p:extLst>
      <p:ext uri="{BB962C8B-B14F-4D97-AF65-F5344CB8AC3E}">
        <p14:creationId xmlns:p14="http://schemas.microsoft.com/office/powerpoint/2010/main" xmlns="" val="408498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Iliac vein compression syndrome</a:t>
            </a:r>
            <a:br>
              <a:rPr lang="en-GB" b="1" dirty="0" smtClean="0">
                <a:solidFill>
                  <a:srgbClr val="FFC000"/>
                </a:solidFill>
              </a:rPr>
            </a:br>
            <a:r>
              <a:rPr lang="en-GB" b="1" dirty="0">
                <a:solidFill>
                  <a:srgbClr val="FFC000"/>
                </a:solidFill>
              </a:rPr>
              <a:t>(</a:t>
            </a:r>
            <a:r>
              <a:rPr lang="en-GB" b="1" dirty="0" smtClean="0">
                <a:solidFill>
                  <a:srgbClr val="FFC000"/>
                </a:solidFill>
              </a:rPr>
              <a:t>May-</a:t>
            </a:r>
            <a:r>
              <a:rPr lang="en-GB" b="1" dirty="0" err="1" smtClean="0">
                <a:solidFill>
                  <a:srgbClr val="FFC000"/>
                </a:solidFill>
              </a:rPr>
              <a:t>Thurner</a:t>
            </a:r>
            <a:r>
              <a:rPr lang="en-GB" b="1" dirty="0" smtClean="0">
                <a:solidFill>
                  <a:srgbClr val="FFC000"/>
                </a:solidFill>
              </a:rPr>
              <a:t> syndrome)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625" y="1600200"/>
            <a:ext cx="8191499" cy="4525963"/>
          </a:xfrm>
        </p:spPr>
        <p:txBody>
          <a:bodyPr/>
          <a:lstStyle/>
          <a:p>
            <a:r>
              <a:rPr lang="en-GB" sz="2800" dirty="0" smtClean="0"/>
              <a:t>22-34% cadaveric finding (subclinical)</a:t>
            </a:r>
          </a:p>
          <a:p>
            <a:r>
              <a:rPr lang="en-GB" sz="2800" dirty="0" smtClean="0"/>
              <a:t>Compression of Left CIV by Right CIA (DVT)</a:t>
            </a:r>
          </a:p>
          <a:p>
            <a:r>
              <a:rPr lang="en-GB" sz="2800" dirty="0" smtClean="0"/>
              <a:t>Focal compression, atrophy, cordlike obliteration</a:t>
            </a:r>
            <a:endParaRPr lang="en-GB" sz="2800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267075"/>
            <a:ext cx="65532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3900" y="6445939"/>
            <a:ext cx="8324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smtClean="0"/>
              <a:t>Jeon UB, et al. May-</a:t>
            </a:r>
            <a:r>
              <a:rPr lang="en-GB" sz="1400" i="1" dirty="0" err="1" smtClean="0"/>
              <a:t>Thurner</a:t>
            </a:r>
            <a:r>
              <a:rPr lang="en-GB" sz="1400" i="1" dirty="0" smtClean="0"/>
              <a:t> syndrome complicated by DVT</a:t>
            </a:r>
            <a:r>
              <a:rPr lang="en-GB" sz="1400" i="1" dirty="0"/>
              <a:t>. 0.2214/AJR.09.2793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xmlns="" val="584561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Intramural haematoma (IMH)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538" y="1838325"/>
            <a:ext cx="816292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32226" y="5171175"/>
            <a:ext cx="67249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 dirty="0" err="1">
                <a:solidFill>
                  <a:srgbClr val="FFFF00"/>
                </a:solidFill>
              </a:rPr>
              <a:t>Hyperattenuating</a:t>
            </a:r>
            <a:r>
              <a:rPr lang="en-GB" i="1" dirty="0">
                <a:solidFill>
                  <a:srgbClr val="FFFF00"/>
                </a:solidFill>
              </a:rPr>
              <a:t> crescent </a:t>
            </a:r>
            <a:r>
              <a:rPr lang="en-GB" i="1" dirty="0" smtClean="0">
                <a:solidFill>
                  <a:srgbClr val="FFFF00"/>
                </a:solidFill>
              </a:rPr>
              <a:t>shaped area in </a:t>
            </a:r>
            <a:r>
              <a:rPr lang="en-GB" i="1" dirty="0">
                <a:solidFill>
                  <a:srgbClr val="FFFF00"/>
                </a:solidFill>
              </a:rPr>
              <a:t>unenhanced CT</a:t>
            </a:r>
          </a:p>
          <a:p>
            <a:pPr algn="ctr"/>
            <a:r>
              <a:rPr lang="en-GB" i="1" dirty="0" smtClean="0"/>
              <a:t>5-10% of thoracic dissection cases</a:t>
            </a:r>
          </a:p>
          <a:p>
            <a:pPr algn="ctr"/>
            <a:r>
              <a:rPr lang="en-GB" i="1" dirty="0" smtClean="0"/>
              <a:t>10% regression, but 30-50% progression to dissection &amp; rupture</a:t>
            </a:r>
          </a:p>
          <a:p>
            <a:pPr algn="ctr"/>
            <a:endParaRPr lang="en-GB" i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390525" y="1724025"/>
            <a:ext cx="457200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572000" y="1733550"/>
            <a:ext cx="457200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723900" y="6445939"/>
            <a:ext cx="8324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smtClean="0"/>
              <a:t>Abbas A, et al. The role of MDCT in Acute Aortic Syndrome. </a:t>
            </a:r>
            <a:r>
              <a:rPr lang="en-GB" sz="1400" i="1" dirty="0"/>
              <a:t>Br J </a:t>
            </a:r>
            <a:r>
              <a:rPr lang="en-GB" sz="1400" i="1" dirty="0" err="1"/>
              <a:t>Radiol</a:t>
            </a:r>
            <a:r>
              <a:rPr lang="en-GB" sz="1400" i="1" dirty="0"/>
              <a:t> 2014;87:20140354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xmlns="" val="19008629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C000"/>
                </a:solidFill>
              </a:rPr>
              <a:t>May-</a:t>
            </a:r>
            <a:r>
              <a:rPr lang="en-GB" b="1" dirty="0" err="1">
                <a:solidFill>
                  <a:srgbClr val="FFC000"/>
                </a:solidFill>
              </a:rPr>
              <a:t>Thurner</a:t>
            </a:r>
            <a:r>
              <a:rPr lang="en-GB" b="1" dirty="0">
                <a:solidFill>
                  <a:srgbClr val="FFC000"/>
                </a:solidFill>
              </a:rPr>
              <a:t> </a:t>
            </a:r>
            <a:r>
              <a:rPr lang="en-GB" b="1" dirty="0" smtClean="0">
                <a:solidFill>
                  <a:srgbClr val="FFC000"/>
                </a:solidFill>
              </a:rPr>
              <a:t>&amp; DVT</a:t>
            </a:r>
            <a:endParaRPr lang="en-GB" dirty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863" y="1491199"/>
            <a:ext cx="4238937" cy="377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7724" y="1491200"/>
            <a:ext cx="4238625" cy="377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3900" y="6445939"/>
            <a:ext cx="8324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smtClean="0"/>
              <a:t>Jeon UB, et al. May-</a:t>
            </a:r>
            <a:r>
              <a:rPr lang="en-GB" sz="1400" i="1" dirty="0" err="1" smtClean="0"/>
              <a:t>Thurner</a:t>
            </a:r>
            <a:r>
              <a:rPr lang="en-GB" sz="1400" i="1" dirty="0" smtClean="0"/>
              <a:t> syndrome complicated by DVT</a:t>
            </a:r>
            <a:r>
              <a:rPr lang="en-GB" sz="1400" i="1" dirty="0"/>
              <a:t>. 0.2214/AJR.09.2793</a:t>
            </a:r>
            <a:endParaRPr lang="en-GB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61794" y="5447897"/>
            <a:ext cx="86869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solidFill>
                  <a:srgbClr val="FFFF00"/>
                </a:solidFill>
              </a:rPr>
              <a:t>Acute </a:t>
            </a:r>
            <a:r>
              <a:rPr lang="en-GB" b="1" i="1" dirty="0" smtClean="0">
                <a:solidFill>
                  <a:srgbClr val="FFFF00"/>
                </a:solidFill>
              </a:rPr>
              <a:t>DVT: 	</a:t>
            </a:r>
            <a:r>
              <a:rPr lang="en-GB" i="1" dirty="0" smtClean="0"/>
              <a:t>Hypodense </a:t>
            </a:r>
            <a:r>
              <a:rPr lang="en-GB" i="1" dirty="0"/>
              <a:t>filling defect (30–50 </a:t>
            </a:r>
            <a:r>
              <a:rPr lang="en-GB" i="1" dirty="0" smtClean="0"/>
              <a:t>HU), increased </a:t>
            </a:r>
            <a:r>
              <a:rPr lang="en-GB" i="1" dirty="0"/>
              <a:t>venous </a:t>
            </a:r>
            <a:r>
              <a:rPr lang="en-GB" i="1" dirty="0" err="1"/>
              <a:t>caliber</a:t>
            </a:r>
            <a:r>
              <a:rPr lang="en-GB" i="1" dirty="0"/>
              <a:t>, </a:t>
            </a:r>
            <a:r>
              <a:rPr lang="en-GB" i="1" dirty="0" smtClean="0"/>
              <a:t>		enhanced venous wall</a:t>
            </a:r>
            <a:r>
              <a:rPr lang="en-GB" i="1" dirty="0"/>
              <a:t>, or </a:t>
            </a:r>
            <a:r>
              <a:rPr lang="en-GB" i="1" dirty="0" err="1"/>
              <a:t>perivenous</a:t>
            </a:r>
            <a:r>
              <a:rPr lang="en-GB" i="1" dirty="0"/>
              <a:t> </a:t>
            </a:r>
            <a:r>
              <a:rPr lang="en-GB" i="1" dirty="0" err="1" smtClean="0"/>
              <a:t>edema</a:t>
            </a:r>
            <a:endParaRPr lang="en-GB" i="1" dirty="0" smtClean="0"/>
          </a:p>
          <a:p>
            <a:r>
              <a:rPr lang="en-GB" b="1" i="1" dirty="0">
                <a:solidFill>
                  <a:srgbClr val="FFFF00"/>
                </a:solidFill>
              </a:rPr>
              <a:t>Chronic DVT: </a:t>
            </a:r>
            <a:r>
              <a:rPr lang="en-GB" i="1" dirty="0"/>
              <a:t>H</a:t>
            </a:r>
            <a:r>
              <a:rPr lang="en-GB" i="1" dirty="0" smtClean="0"/>
              <a:t>eterogeneous thrombus, small venous </a:t>
            </a:r>
            <a:r>
              <a:rPr lang="en-GB" i="1" dirty="0" err="1" smtClean="0"/>
              <a:t>caliber</a:t>
            </a:r>
            <a:r>
              <a:rPr lang="en-GB" i="1" dirty="0" smtClean="0"/>
              <a:t>, collateral networks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xmlns="" val="4005386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C000"/>
                </a:solidFill>
              </a:rPr>
              <a:t>Take home messages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458200" cy="4525963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 smtClean="0"/>
              <a:t>Acute Aortic </a:t>
            </a:r>
            <a:r>
              <a:rPr lang="en-GB" dirty="0"/>
              <a:t>S</a:t>
            </a:r>
            <a:r>
              <a:rPr lang="en-GB" dirty="0" smtClean="0"/>
              <a:t>yndrome (definition)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 smtClean="0"/>
              <a:t>Aortic aneurysms (TAA and AAA imaging)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 smtClean="0"/>
              <a:t>Ruptured aneurysms – leaky vessels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 smtClean="0"/>
              <a:t>Occluded arteries </a:t>
            </a:r>
            <a:r>
              <a:rPr lang="en-GB" smtClean="0"/>
              <a:t>and thrombosed </a:t>
            </a:r>
            <a:r>
              <a:rPr lang="en-GB" dirty="0" smtClean="0"/>
              <a:t>veins</a:t>
            </a:r>
            <a:endParaRPr lang="en-GB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dirty="0" smtClean="0"/>
              <a:t>Active bleeding – false aneurysms</a:t>
            </a:r>
          </a:p>
        </p:txBody>
      </p:sp>
    </p:spTree>
    <p:extLst>
      <p:ext uri="{BB962C8B-B14F-4D97-AF65-F5344CB8AC3E}">
        <p14:creationId xmlns:p14="http://schemas.microsoft.com/office/powerpoint/2010/main" xmlns="" val="125322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2237</TotalTime>
  <Words>1712</Words>
  <Application>Microsoft Office PowerPoint</Application>
  <PresentationFormat>Προβολή στην οθόνη (4:3)</PresentationFormat>
  <Paragraphs>353</Paragraphs>
  <Slides>91</Slides>
  <Notes>3</Notes>
  <HiddenSlides>0</HiddenSlides>
  <MMClips>2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91</vt:i4>
      </vt:variant>
    </vt:vector>
  </HeadingPairs>
  <TitlesOfParts>
    <vt:vector size="92" baseType="lpstr">
      <vt:lpstr> Black </vt:lpstr>
      <vt:lpstr>Large vessels Imaging and Interventions</vt:lpstr>
      <vt:lpstr>Objectives</vt:lpstr>
      <vt:lpstr>Objectives</vt:lpstr>
      <vt:lpstr>Acute Aortic Syndrome (AAS)</vt:lpstr>
      <vt:lpstr>Acute Aortic Syndrome (AAS)</vt:lpstr>
      <vt:lpstr>Thoracic dissection</vt:lpstr>
      <vt:lpstr>Thoracic dissection</vt:lpstr>
      <vt:lpstr>Aortic Dissection</vt:lpstr>
      <vt:lpstr>Intramural haematoma (IMH)</vt:lpstr>
      <vt:lpstr>Penetrating aortic ulcer (PAU)</vt:lpstr>
      <vt:lpstr>Thoracic dissection</vt:lpstr>
      <vt:lpstr>Thoracic dissection</vt:lpstr>
      <vt:lpstr>Organ malperfusion</vt:lpstr>
      <vt:lpstr>Thoracic endograft  TEVAR</vt:lpstr>
      <vt:lpstr>Διαφάνεια 15</vt:lpstr>
      <vt:lpstr>Genetic syndromic aortopathies</vt:lpstr>
      <vt:lpstr>Aortic root dilatation</vt:lpstr>
      <vt:lpstr>Vertebral tortuosity index (VTI)</vt:lpstr>
      <vt:lpstr>Objectives</vt:lpstr>
      <vt:lpstr>Thoracic aortic aneurysms (TAA)</vt:lpstr>
      <vt:lpstr>TAA treatment indications</vt:lpstr>
      <vt:lpstr>Saccular arch TAA</vt:lpstr>
      <vt:lpstr>TEVAR</vt:lpstr>
      <vt:lpstr>CXR</vt:lpstr>
      <vt:lpstr>Ruptured TAA</vt:lpstr>
      <vt:lpstr>Thoracic endograft - TEVAR</vt:lpstr>
      <vt:lpstr>Objectives</vt:lpstr>
      <vt:lpstr>Abdominal aortic aneurysms (AAA)</vt:lpstr>
      <vt:lpstr>Abdominal aortic aneurysms (AAA)</vt:lpstr>
      <vt:lpstr>Ruptured AAA</vt:lpstr>
      <vt:lpstr>Ruptured AAA</vt:lpstr>
      <vt:lpstr>Ruptured AAA</vt:lpstr>
      <vt:lpstr>Ruptured AAA</vt:lpstr>
      <vt:lpstr>Impending rupture / Unstable AAA</vt:lpstr>
      <vt:lpstr>Impending / contained RAAA</vt:lpstr>
      <vt:lpstr>Infected / mycotic AAA</vt:lpstr>
      <vt:lpstr>Διαφάνεια 37</vt:lpstr>
      <vt:lpstr>EVAR planning</vt:lpstr>
      <vt:lpstr>Endovascular repair - EVAR</vt:lpstr>
      <vt:lpstr>Objectives</vt:lpstr>
      <vt:lpstr>Διαφάνεια 41</vt:lpstr>
      <vt:lpstr>Type I endoleaks</vt:lpstr>
      <vt:lpstr>Type III endoleak (device explant)</vt:lpstr>
      <vt:lpstr>Device kinks and stent migration</vt:lpstr>
      <vt:lpstr>Bifurcated EVAR vs NELLIX device</vt:lpstr>
      <vt:lpstr>NELLIX elective EVAS</vt:lpstr>
      <vt:lpstr>NELLIX follow-up</vt:lpstr>
      <vt:lpstr>NELLIX endoleak</vt:lpstr>
      <vt:lpstr>Type II endoleak</vt:lpstr>
      <vt:lpstr>Arc of Riolan and coiling</vt:lpstr>
      <vt:lpstr>IMA coiling</vt:lpstr>
      <vt:lpstr>Objectives</vt:lpstr>
      <vt:lpstr>Visceral artery aneurysms</vt:lpstr>
      <vt:lpstr>Visceral artery aneurysms</vt:lpstr>
      <vt:lpstr>Visceral artery aneurysms</vt:lpstr>
      <vt:lpstr>Mid-aortic syndrome</vt:lpstr>
      <vt:lpstr>Διαφάνεια 57</vt:lpstr>
      <vt:lpstr>Διαφάνεια 58</vt:lpstr>
      <vt:lpstr>Διαφάνεια 59</vt:lpstr>
      <vt:lpstr>Visceral Vasculities</vt:lpstr>
      <vt:lpstr>Διαφάνεια 61</vt:lpstr>
      <vt:lpstr>Διαφάνεια 62</vt:lpstr>
      <vt:lpstr>Polyarteritis Nodosa</vt:lpstr>
      <vt:lpstr>Διαφάνεια 64</vt:lpstr>
      <vt:lpstr>Fibromuscular Dysplasia</vt:lpstr>
      <vt:lpstr>Διαφάνεια 66</vt:lpstr>
      <vt:lpstr>Διαφάνεια 67</vt:lpstr>
      <vt:lpstr>Διαφάνεια 68</vt:lpstr>
      <vt:lpstr>Διαφάνεια 69</vt:lpstr>
      <vt:lpstr>Διαφάνεια 70</vt:lpstr>
      <vt:lpstr>Takayasu’s Arteritis</vt:lpstr>
      <vt:lpstr>Διαφάνεια 72</vt:lpstr>
      <vt:lpstr>Objectives</vt:lpstr>
      <vt:lpstr>Διαφάνεια 74</vt:lpstr>
      <vt:lpstr>Lower extremities</vt:lpstr>
      <vt:lpstr>TASC classification (segment, stenosis/occlusion and length)</vt:lpstr>
      <vt:lpstr>Peripheral vascular disease</vt:lpstr>
      <vt:lpstr>Διαφάνεια 78</vt:lpstr>
      <vt:lpstr>Drawbacks of imaging modalities</vt:lpstr>
      <vt:lpstr>Non-Contrast MRA</vt:lpstr>
      <vt:lpstr>Διαφάνεια 81</vt:lpstr>
      <vt:lpstr>Διαφάνεια 82</vt:lpstr>
      <vt:lpstr>Διαφάνεια 83</vt:lpstr>
      <vt:lpstr>Διαφάνεια 84</vt:lpstr>
      <vt:lpstr>Objectives</vt:lpstr>
      <vt:lpstr>CTPA &amp; CT Venography</vt:lpstr>
      <vt:lpstr>Role of CTV / MRV</vt:lpstr>
      <vt:lpstr>MR Venography</vt:lpstr>
      <vt:lpstr>Iliac vein compression syndrome (May-Thurner syndrome)</vt:lpstr>
      <vt:lpstr>May-Thurner &amp; DVT</vt:lpstr>
      <vt:lpstr>Take home messages</vt:lpstr>
    </vt:vector>
  </TitlesOfParts>
  <Company>King's College London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 bleeding</dc:title>
  <cp:lastModifiedBy>katsanos</cp:lastModifiedBy>
  <cp:revision>195</cp:revision>
  <dcterms:created xsi:type="dcterms:W3CDTF">2015-09-10T11:51:28Z</dcterms:created>
  <dcterms:modified xsi:type="dcterms:W3CDTF">2020-05-18T08:56:05Z</dcterms:modified>
</cp:coreProperties>
</file>