
<file path=[Content_Types].xml><?xml version="1.0" encoding="utf-8"?>
<Types xmlns="http://schemas.openxmlformats.org/package/2006/content-types">
  <Default Extension="glb" ContentType="model/gltf.binary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67" r:id="rId5"/>
    <p:sldId id="276" r:id="rId6"/>
    <p:sldId id="277" r:id="rId7"/>
    <p:sldId id="278" r:id="rId8"/>
    <p:sldId id="279" r:id="rId9"/>
    <p:sldId id="280" r:id="rId10"/>
    <p:sldId id="284" r:id="rId11"/>
    <p:sldId id="282" r:id="rId12"/>
    <p:sldId id="283" r:id="rId13"/>
    <p:sldId id="281" r:id="rId14"/>
    <p:sldId id="285" r:id="rId15"/>
  </p:sldIdLst>
  <p:sldSz cx="12192000" cy="6858000"/>
  <p:notesSz cx="6858000" cy="9144000"/>
  <p:defaultTextStyle>
    <a:defPPr rtl="0"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B08222-A18A-48D8-804E-AE2CE59FE371}" v="178" dt="2024-03-27T21:42:55.029"/>
  </p1510:revLst>
</p1510:revInfo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Μεσαίο στυλ 4 - Έμφαση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505" autoAdjust="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302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l-GR" dirty="0"/>
          </a:p>
        </p:txBody>
      </p:sp>
      <p:sp>
        <p:nvSpPr>
          <p:cNvPr id="3" name="Σύμβολο κράτησης θέσης ημερομηνίας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FF4E652-BE05-4E61-92C7-6FCA5ED87FF5}" type="datetime1">
              <a:rPr lang="el-GR" smtClean="0"/>
              <a:t>28/3/2024</a:t>
            </a:fld>
            <a:endParaRPr lang="el-GR" dirty="0"/>
          </a:p>
        </p:txBody>
      </p:sp>
      <p:sp>
        <p:nvSpPr>
          <p:cNvPr id="4" name="Σύμβολο κράτησης θέσης υποσέλιδου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l-GR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3A36C10-A9D4-4995-9BAF-95FBD77A724B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092182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l-GR" noProof="0" dirty="0"/>
          </a:p>
        </p:txBody>
      </p:sp>
      <p:sp>
        <p:nvSpPr>
          <p:cNvPr id="3" name="Σύμβολο κράτησης θέσης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344E1C-06AB-4226-856D-5C050CCF504A}" type="datetime1">
              <a:rPr lang="el-GR" noProof="0" smtClean="0"/>
              <a:pPr/>
              <a:t>28/3/2024</a:t>
            </a:fld>
            <a:endParaRPr lang="el-GR" noProof="0" dirty="0"/>
          </a:p>
        </p:txBody>
      </p:sp>
      <p:sp>
        <p:nvSpPr>
          <p:cNvPr id="4" name="Σύμβολο κράτησης θέσης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l-GR" noProof="0" dirty="0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l-GR" noProof="0" dirty="0"/>
              <a:t>Στυλ υποδείγματος κειμένου</a:t>
            </a:r>
          </a:p>
          <a:p>
            <a:pPr lvl="1" rtl="0"/>
            <a:r>
              <a:rPr lang="el-GR" noProof="0" dirty="0"/>
              <a:t>Δεύτερου επιπέδου</a:t>
            </a:r>
          </a:p>
          <a:p>
            <a:pPr lvl="2" rtl="0"/>
            <a:r>
              <a:rPr lang="el-GR" noProof="0" dirty="0"/>
              <a:t>Τρίτου επιπέδου</a:t>
            </a:r>
          </a:p>
          <a:p>
            <a:pPr lvl="3" rtl="0"/>
            <a:r>
              <a:rPr lang="el-GR" noProof="0" dirty="0"/>
              <a:t>Τέταρτου επιπέδου</a:t>
            </a:r>
          </a:p>
          <a:p>
            <a:pPr lvl="4" rtl="0"/>
            <a:r>
              <a:rPr lang="el-GR" noProof="0" dirty="0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l-GR" noProof="0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3AEF9EC-8318-4FF6-847E-A85BBD2B7E49}" type="slidenum">
              <a:rPr lang="el-GR" noProof="0" smtClean="0"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2283195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noProof="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3AEF9EC-8318-4FF6-847E-A85BBD2B7E49}" type="slidenum">
              <a:rPr lang="el-GR" smtClean="0"/>
              <a:t>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41305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noProof="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3AEF9EC-8318-4FF6-847E-A85BBD2B7E49}" type="slidenum">
              <a:rPr lang="el-GR" smtClean="0"/>
              <a:t>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95960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noProof="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3AEF9EC-8318-4FF6-847E-A85BBD2B7E49}" type="slidenum">
              <a:rPr lang="el-GR" smtClean="0"/>
              <a:t>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16857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09600" y="261254"/>
            <a:ext cx="8226490" cy="3083767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7200">
                <a:solidFill>
                  <a:schemeClr val="tx1"/>
                </a:solidFill>
              </a:defRPr>
            </a:lvl1pPr>
          </a:lstStyle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09600" y="3386585"/>
            <a:ext cx="8229600" cy="1371600"/>
          </a:xfrm>
        </p:spPr>
        <p:txBody>
          <a:bodyPr rtlCol="0"/>
          <a:lstStyle>
            <a:lvl1pPr marL="0" indent="0" algn="l">
              <a:spcBef>
                <a:spcPts val="1200"/>
              </a:spcBef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l-GR" noProof="0"/>
              <a:t>Κάντε κλικ για να επεξεργαστείτε τον υπότιτλο του υποδείγματος</a:t>
            </a:r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-GR" noProof="0" dirty="0"/>
              <a:t>Προσθήκη υποσέλιδου</a:t>
            </a:r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71E2128-2059-4703-8904-0F4CDC310971}" type="datetime1">
              <a:rPr lang="el-GR" noProof="0" smtClean="0"/>
              <a:t>28/3/2024</a:t>
            </a:fld>
            <a:endParaRPr lang="el-GR" noProof="0" dirty="0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l-GR" noProof="0" smtClean="0"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9250680" y="365125"/>
            <a:ext cx="1645920" cy="5811838"/>
          </a:xfrm>
        </p:spPr>
        <p:txBody>
          <a:bodyPr vert="eaVert" rtlCol="0"/>
          <a:lstStyle>
            <a:lvl1pPr>
              <a:defRPr/>
            </a:lvl1pPr>
          </a:lstStyle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1295400" y="365125"/>
            <a:ext cx="7624664" cy="5811838"/>
          </a:xfrm>
        </p:spPr>
        <p:txBody>
          <a:bodyPr vert="eaVert" rtlCol="0"/>
          <a:lstStyle/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-GR" noProof="0" dirty="0"/>
              <a:t>Προσθήκη υποσέλιδου</a:t>
            </a:r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E500E4B-C92B-4425-BE98-C77809AA48A1}" type="datetime1">
              <a:rPr lang="el-GR" noProof="0" smtClean="0"/>
              <a:t>28/3/2024</a:t>
            </a:fld>
            <a:endParaRPr lang="el-GR" noProof="0" dirty="0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l-GR" noProof="0" smtClean="0"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-GR" noProof="0" dirty="0"/>
              <a:t>Προσθήκη υποσέλιδου</a:t>
            </a:r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D216FFC-2286-4B37-84BD-5257EBBABD89}" type="datetime1">
              <a:rPr lang="el-GR" noProof="0" smtClean="0"/>
              <a:t>28/3/2024</a:t>
            </a:fld>
            <a:endParaRPr lang="el-GR" noProof="0" dirty="0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l-GR" noProof="0" smtClean="0"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12648" y="265176"/>
            <a:ext cx="8229600" cy="3081528"/>
          </a:xfrm>
        </p:spPr>
        <p:txBody>
          <a:bodyPr rtlCol="0" anchor="b">
            <a:normAutofit/>
          </a:bodyPr>
          <a:lstStyle>
            <a:lvl1pPr>
              <a:defRPr sz="5400"/>
            </a:lvl1pPr>
          </a:lstStyle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12648" y="3388268"/>
            <a:ext cx="8229600" cy="1371600"/>
          </a:xfrm>
        </p:spPr>
        <p:txBody>
          <a:bodyPr rtlCol="0"/>
          <a:lstStyle>
            <a:lvl1pPr marL="0" indent="0">
              <a:spcBef>
                <a:spcPts val="1200"/>
              </a:spcBef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-GR" noProof="0" dirty="0"/>
              <a:t>Προσθήκη υποσέλιδου</a:t>
            </a:r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8938635-F71D-4554-AD67-B5C749D53E29}" type="datetime1">
              <a:rPr lang="el-GR" noProof="0" smtClean="0"/>
              <a:t>28/3/2024</a:t>
            </a:fld>
            <a:endParaRPr lang="el-GR" noProof="0" dirty="0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l-GR" noProof="0" smtClean="0"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l-GR" noProof="0" dirty="0"/>
              <a:t>Κάντε κλικ για να επεξεργαστείτε το 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1295401" y="1828800"/>
            <a:ext cx="4572000" cy="4348163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324599" y="1828800"/>
            <a:ext cx="4572000" cy="4348163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-GR" noProof="0" dirty="0"/>
              <a:t>Προσθήκη υποσέλιδου</a:t>
            </a:r>
          </a:p>
        </p:txBody>
      </p:sp>
      <p:sp>
        <p:nvSpPr>
          <p:cNvPr id="5" name="Σύμβολ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8DC092C-338F-44F6-858D-E24844845210}" type="datetime1">
              <a:rPr lang="el-GR" noProof="0" smtClean="0"/>
              <a:t>28/3/2024</a:t>
            </a:fld>
            <a:endParaRPr lang="el-GR" noProof="0" dirty="0"/>
          </a:p>
        </p:txBody>
      </p:sp>
      <p:sp>
        <p:nvSpPr>
          <p:cNvPr id="7" name="Σύμβολ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l-GR" noProof="0" smtClean="0"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l-GR" noProof="0" dirty="0"/>
              <a:t>Κάντε κλικ για να επεξεργαστείτε το 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1298448" y="1627258"/>
            <a:ext cx="4572000" cy="6858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1298448" y="2373284"/>
            <a:ext cx="4572000" cy="384048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327648" y="1627258"/>
            <a:ext cx="4572000" cy="6858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327648" y="2373284"/>
            <a:ext cx="4572000" cy="384048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-GR" noProof="0" dirty="0"/>
              <a:t>Προσθήκη υποσέλιδου</a:t>
            </a:r>
          </a:p>
        </p:txBody>
      </p:sp>
      <p:sp>
        <p:nvSpPr>
          <p:cNvPr id="7" name="Σύμβολο κράτησης θέσης ημερομηνίας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651AFA-A585-4A7A-8A2C-229AC998EEB9}" type="datetime1">
              <a:rPr lang="el-GR" noProof="0" smtClean="0"/>
              <a:t>28/3/2024</a:t>
            </a:fld>
            <a:endParaRPr lang="el-GR" noProof="0" dirty="0"/>
          </a:p>
        </p:txBody>
      </p:sp>
      <p:sp>
        <p:nvSpPr>
          <p:cNvPr id="9" name="Σύμβολο κράτησης θέσης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l-GR" noProof="0" smtClean="0"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l-GR" noProof="0" dirty="0"/>
              <a:t>Κάντε κλικ για να επεξεργαστείτε το Στυλ κύριου τίτλου</a:t>
            </a: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-GR" noProof="0" dirty="0"/>
              <a:t>Προσθήκη υποσέλιδου</a:t>
            </a:r>
          </a:p>
        </p:txBody>
      </p:sp>
      <p:sp>
        <p:nvSpPr>
          <p:cNvPr id="3" name="Σύμβολο κράτησης θέσης ημερομηνίας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2075966-B86A-423F-AA34-506AAA53953D}" type="datetime1">
              <a:rPr lang="el-GR" noProof="0" smtClean="0"/>
              <a:t>28/3/2024</a:t>
            </a:fld>
            <a:endParaRPr lang="el-GR" noProof="0" dirty="0"/>
          </a:p>
        </p:txBody>
      </p:sp>
      <p:sp>
        <p:nvSpPr>
          <p:cNvPr id="5" name="Σύμβολο κράτησης θέσης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l-GR" noProof="0" smtClean="0"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Σύμβολο κράτησης θέσης υποσέλιδου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-GR" noProof="0" dirty="0"/>
              <a:t>Προσθήκη υποσέλιδου</a:t>
            </a:r>
          </a:p>
        </p:txBody>
      </p:sp>
      <p:sp>
        <p:nvSpPr>
          <p:cNvPr id="2" name="Σύμβολο κράτησης θέσης ημερομηνίας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5D2999F-E39D-4796-B1CF-D34DECAD3CBA}" type="datetime1">
              <a:rPr lang="el-GR" noProof="0" smtClean="0"/>
              <a:t>28/3/2024</a:t>
            </a:fld>
            <a:endParaRPr lang="el-GR" noProof="0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l-GR" noProof="0" smtClean="0"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Ορθογώνιο 7"/>
          <p:cNvSpPr/>
          <p:nvPr userDrawn="1"/>
        </p:nvSpPr>
        <p:spPr bwMode="hidden">
          <a:xfrm>
            <a:off x="0" y="0"/>
            <a:ext cx="7315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noProof="0" dirty="0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979330" y="457200"/>
            <a:ext cx="3603070" cy="155448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06490" y="685800"/>
            <a:ext cx="6102220" cy="5486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7979330" y="2101850"/>
            <a:ext cx="3603070" cy="1828800"/>
          </a:xfrm>
        </p:spPr>
        <p:txBody>
          <a:bodyPr rtlCol="0"/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</p:txBody>
      </p:sp>
      <p:sp>
        <p:nvSpPr>
          <p:cNvPr id="6" name="Σύμβολ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-GR" noProof="0" dirty="0"/>
              <a:t>Προσθήκη υποσέλιδου</a:t>
            </a:r>
          </a:p>
        </p:txBody>
      </p:sp>
      <p:sp>
        <p:nvSpPr>
          <p:cNvPr id="5" name="Σύμβολ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8E494CB-E332-410E-A145-3782FDD720D2}" type="datetime1">
              <a:rPr lang="el-GR" noProof="0" smtClean="0"/>
              <a:t>28/3/2024</a:t>
            </a:fld>
            <a:endParaRPr lang="el-GR" noProof="0" dirty="0"/>
          </a:p>
        </p:txBody>
      </p:sp>
      <p:sp>
        <p:nvSpPr>
          <p:cNvPr id="7" name="Σύμβολ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l-GR" noProof="0" smtClean="0"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Ορθογώνιο 7"/>
          <p:cNvSpPr/>
          <p:nvPr/>
        </p:nvSpPr>
        <p:spPr bwMode="hidden">
          <a:xfrm>
            <a:off x="0" y="0"/>
            <a:ext cx="7315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noProof="0" dirty="0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982712" y="457200"/>
            <a:ext cx="3602736" cy="155448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Σύμβολο κράτησης θέσης εικόνας 2" descr="Ένα κενό πλαίσιο κράτησης θέσης, για να προσθέσετε μια εικόνα. Κάντε κλικ στο πλαίσιο κράτησης θέσης και επιλέξτε την εικόνα που θέλετε να προσθέσετε"/>
          <p:cNvSpPr>
            <a:spLocks noGrp="1"/>
          </p:cNvSpPr>
          <p:nvPr>
            <p:ph type="pic" idx="1"/>
          </p:nvPr>
        </p:nvSpPr>
        <p:spPr>
          <a:xfrm>
            <a:off x="0" y="-1"/>
            <a:ext cx="7315200" cy="6858000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l-GR" noProof="0"/>
              <a:t>Κάντε κλικ στο εικονίδιο για να προσθέσετε εικόνα</a:t>
            </a:r>
            <a:endParaRPr lang="el-GR" noProof="0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7982712" y="2101850"/>
            <a:ext cx="3602736" cy="18288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τίτλου 1"/>
          <p:cNvSpPr>
            <a:spLocks noGrp="1"/>
          </p:cNvSpPr>
          <p:nvPr>
            <p:ph type="title"/>
          </p:nvPr>
        </p:nvSpPr>
        <p:spPr>
          <a:xfrm>
            <a:off x="1295400" y="362303"/>
            <a:ext cx="9601200" cy="10699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l-GR" noProof="0" dirty="0"/>
              <a:t>Κάντε κλικ για να επεξεργαστείτε το 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1295400" y="1828799"/>
            <a:ext cx="9601200" cy="4348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l-GR" noProof="0" dirty="0"/>
              <a:t>Στυλ υποδείγματος κειμένου</a:t>
            </a:r>
          </a:p>
          <a:p>
            <a:pPr lvl="1" rtl="0"/>
            <a:r>
              <a:rPr lang="el-GR" noProof="0" dirty="0"/>
              <a:t>Δεύτερου επιπέδου</a:t>
            </a:r>
          </a:p>
          <a:p>
            <a:pPr lvl="2" rtl="0"/>
            <a:r>
              <a:rPr lang="el-GR" noProof="0" dirty="0"/>
              <a:t>Τρίτου επιπέδου</a:t>
            </a:r>
          </a:p>
          <a:p>
            <a:pPr lvl="3" rtl="0"/>
            <a:r>
              <a:rPr lang="el-GR" noProof="0" dirty="0"/>
              <a:t>Τέταρτου επιπέδου</a:t>
            </a:r>
          </a:p>
          <a:p>
            <a:pPr lvl="4" rtl="0"/>
            <a:r>
              <a:rPr lang="el-GR" noProof="0" dirty="0"/>
              <a:t>Πέμπτου επιπέδου</a:t>
            </a: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609600" y="6385492"/>
            <a:ext cx="6099048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/>
                </a:solidFill>
              </a:defRPr>
            </a:lvl1pPr>
          </a:lstStyle>
          <a:p>
            <a:pPr rtl="0"/>
            <a:r>
              <a:rPr lang="el-GR" noProof="0" dirty="0"/>
              <a:t>Προσθήκη υποσέλιδου</a:t>
            </a:r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2"/>
          </p:nvPr>
        </p:nvSpPr>
        <p:spPr>
          <a:xfrm>
            <a:off x="9419253" y="6385492"/>
            <a:ext cx="98204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pPr rtl="0"/>
            <a:fld id="{97583DC8-7F06-4FF8-9DC2-EFAF6E484A49}" type="datetime1">
              <a:rPr lang="el-GR" noProof="0" smtClean="0"/>
              <a:t>28/3/2024</a:t>
            </a:fld>
            <a:endParaRPr lang="el-GR" noProof="0" dirty="0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10753532" y="6385492"/>
            <a:ext cx="828868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pPr rtl="0"/>
            <a:fld id="{E31375A4-56A4-47D6-9801-1991572033F7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tim.2022.01.016" TargetMode="External"/><Relationship Id="rId2" Type="http://schemas.openxmlformats.org/officeDocument/2006/relationships/hyperlink" Target="https://www.who.int/teams/health-product-policy-and-standards/standards-and-specifications/vaccine-standardization/enterovirus-71" TargetMode="Externa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395584" y="441809"/>
            <a:ext cx="8226490" cy="2231838"/>
          </a:xfrm>
        </p:spPr>
        <p:txBody>
          <a:bodyPr rtlCol="0"/>
          <a:lstStyle/>
          <a:p>
            <a:pPr rtl="0"/>
            <a:r>
              <a:rPr lang="el-GR" dirty="0" err="1"/>
              <a:t>Εντρεροϊός</a:t>
            </a:r>
            <a:r>
              <a:rPr lang="el-GR" dirty="0"/>
              <a:t>- </a:t>
            </a:r>
            <a:r>
              <a:rPr lang="en-GB" dirty="0"/>
              <a:t>COXSACKIE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09600" y="3386585"/>
            <a:ext cx="8229600" cy="3029606"/>
          </a:xfrm>
        </p:spPr>
        <p:txBody>
          <a:bodyPr rtlCol="0">
            <a:normAutofit/>
          </a:bodyPr>
          <a:lstStyle/>
          <a:p>
            <a:pPr rtl="0"/>
            <a:r>
              <a:rPr lang="el-GR" dirty="0"/>
              <a:t>ΕΠΟΠΤΗΣ</a:t>
            </a:r>
            <a:r>
              <a:rPr lang="en-GB" dirty="0"/>
              <a:t>:</a:t>
            </a:r>
            <a:r>
              <a:rPr lang="el-GR" dirty="0"/>
              <a:t>                   </a:t>
            </a:r>
            <a:endParaRPr lang="en-GB" dirty="0"/>
          </a:p>
          <a:p>
            <a:pPr rtl="0"/>
            <a:r>
              <a:rPr lang="el-GR" dirty="0"/>
              <a:t>ΧΡΙΣΤΟΠΟΥΛΟΣ Θ.</a:t>
            </a:r>
          </a:p>
          <a:p>
            <a:pPr rtl="0"/>
            <a:endParaRPr lang="el-GR" dirty="0"/>
          </a:p>
          <a:p>
            <a:pPr rtl="0"/>
            <a:r>
              <a:rPr lang="el-GR" dirty="0"/>
              <a:t>ΕΠΙΜΕΛΕΙΑ</a:t>
            </a:r>
            <a:r>
              <a:rPr lang="en-US" dirty="0"/>
              <a:t>:</a:t>
            </a:r>
            <a:endParaRPr lang="el-GR" dirty="0"/>
          </a:p>
          <a:p>
            <a:pPr rtl="0"/>
            <a:r>
              <a:rPr lang="el-GR" dirty="0"/>
              <a:t>ΚΟΛΟΒΟΥ ΔΗΜΗΤΡΑ</a:t>
            </a:r>
            <a:endParaRPr lang="en-US" dirty="0"/>
          </a:p>
          <a:p>
            <a:pPr rtl="0"/>
            <a:r>
              <a:rPr lang="el-GR" dirty="0"/>
              <a:t>ΤΣΑΜΗ ΕΛΕΝΗ-ΑΝΝΑ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Μοντέλο 3D 3" descr="Influenza">
                <a:extLst>
                  <a:ext uri="{FF2B5EF4-FFF2-40B4-BE49-F238E27FC236}">
                    <a16:creationId xmlns:a16="http://schemas.microsoft.com/office/drawing/2014/main" id="{EA972E12-A7E2-73AE-9AA6-2EA03614D10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93544423"/>
                  </p:ext>
                </p:extLst>
              </p:nvPr>
            </p:nvGraphicFramePr>
            <p:xfrm>
              <a:off x="8622074" y="3512980"/>
              <a:ext cx="2960324" cy="2903211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960324" cy="2903211"/>
                    </a:xfrm>
                    <a:prstGeom prst="rect">
                      <a:avLst/>
                    </a:prstGeom>
                  </am3d:spPr>
                  <am3d:camera>
                    <am3d:pos x="0" y="0" z="8090330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500" d="1000000"/>
                    <am3d:preTrans dx="58537" dy="4393" dz="-9789"/>
                    <am3d:scale>
                      <am3d:sx n="1000000" d="1000000"/>
                      <am3d:sy n="1000000" d="1000000"/>
                      <am3d:sz n="1000000" d="1000000"/>
                    </am3d:scale>
                    <am3d:rot ax="2967931" ay="1980712" az="195011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30193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Μοντέλο 3D 3" descr="Influenza">
                <a:extLst>
                  <a:ext uri="{FF2B5EF4-FFF2-40B4-BE49-F238E27FC236}">
                    <a16:creationId xmlns:a16="http://schemas.microsoft.com/office/drawing/2014/main" id="{EA972E12-A7E2-73AE-9AA6-2EA03614D10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622074" y="3512980"/>
                <a:ext cx="2960324" cy="2903211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Εικόνα 5" descr="Εικόνα που περιέχει κείμενο, έμβλημα, σύμβολο, Εμπορικό σήμα&#10;&#10;Περιγραφή που δημιουργήθηκε αυτόματα">
            <a:extLst>
              <a:ext uri="{FF2B5EF4-FFF2-40B4-BE49-F238E27FC236}">
                <a16:creationId xmlns:a16="http://schemas.microsoft.com/office/drawing/2014/main" id="{3A7AAC80-183B-A3BE-23C1-5053959121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9222" y="441809"/>
            <a:ext cx="1744800" cy="1744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05187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 descr="Εικόνα που περιέχει άτομο, χιόνι, χειμώνας, παιχνίδι&#10;&#10;Περιγραφή που δημιουργήθηκε αυτόματα με μέτριο επίπεδο εμπιστοσύνης">
            <a:extLst>
              <a:ext uri="{FF2B5EF4-FFF2-40B4-BE49-F238E27FC236}">
                <a16:creationId xmlns:a16="http://schemas.microsoft.com/office/drawing/2014/main" id="{4AEDE0CC-CC0B-33D7-A349-6F53ED151E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1F443D-86CE-5CB9-559B-55FC9C881439}"/>
              </a:ext>
            </a:extLst>
          </p:cNvPr>
          <p:cNvSpPr txBox="1"/>
          <p:nvPr/>
        </p:nvSpPr>
        <p:spPr>
          <a:xfrm>
            <a:off x="331305" y="265043"/>
            <a:ext cx="5155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u="sng" dirty="0">
                <a:solidFill>
                  <a:schemeClr val="accent1"/>
                </a:solidFill>
              </a:rPr>
              <a:t>ΜΕΤΑΔΟΣΗ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52ADAA-839B-E787-92CA-E2DF29C9984A}"/>
              </a:ext>
            </a:extLst>
          </p:cNvPr>
          <p:cNvSpPr txBox="1"/>
          <p:nvPr/>
        </p:nvSpPr>
        <p:spPr>
          <a:xfrm>
            <a:off x="331305" y="1368434"/>
            <a:ext cx="467801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Οι ιοί </a:t>
            </a:r>
            <a:r>
              <a:rPr lang="en-GB" sz="2000" dirty="0"/>
              <a:t>Coxsackie </a:t>
            </a:r>
            <a:r>
              <a:rPr lang="el-GR" sz="2000" dirty="0"/>
              <a:t>προσβάλλουν κυρίως παιδιά, σπανιότερα ενήλικες.</a:t>
            </a:r>
          </a:p>
          <a:p>
            <a:r>
              <a:rPr lang="el-GR" sz="2000" dirty="0"/>
              <a:t>Οι τρόποι εκδήλωσης περιλαμβάνουν</a:t>
            </a:r>
            <a:r>
              <a:rPr lang="en-GB" sz="2000" dirty="0"/>
              <a:t>: </a:t>
            </a:r>
            <a:endParaRPr lang="el-GR" sz="2000" dirty="0"/>
          </a:p>
          <a:p>
            <a:pPr marL="342900" indent="-342900">
              <a:buFont typeface="+mj-lt"/>
              <a:buAutoNum type="arabicPeriod"/>
            </a:pPr>
            <a:r>
              <a:rPr lang="el-GR" sz="2000" dirty="0"/>
              <a:t>Επαφή με μολυσμένες επιφάνειες.</a:t>
            </a:r>
          </a:p>
          <a:p>
            <a:pPr marL="342900" indent="-342900">
              <a:buFont typeface="+mj-lt"/>
              <a:buAutoNum type="arabicPeriod"/>
            </a:pPr>
            <a:endParaRPr lang="el-GR" sz="2000" dirty="0"/>
          </a:p>
          <a:p>
            <a:pPr marL="342900" indent="-342900">
              <a:buFont typeface="+mj-lt"/>
              <a:buAutoNum type="arabicPeriod"/>
            </a:pPr>
            <a:r>
              <a:rPr lang="el-GR" sz="2000" dirty="0"/>
              <a:t>Επαφή με μολυσμένα άτομα ( άμεση επαφή ή κοινή χρήση αντικειμένων).</a:t>
            </a:r>
          </a:p>
          <a:p>
            <a:pPr marL="342900" indent="-342900">
              <a:buFont typeface="+mj-lt"/>
              <a:buAutoNum type="arabicPeriod"/>
            </a:pPr>
            <a:endParaRPr lang="el-GR" sz="2000" dirty="0"/>
          </a:p>
          <a:p>
            <a:pPr marL="342900" indent="-342900">
              <a:buFont typeface="+mj-lt"/>
              <a:buAutoNum type="arabicPeriod"/>
            </a:pPr>
            <a:r>
              <a:rPr lang="el-GR" sz="2000" dirty="0"/>
              <a:t>Σωματικά υγρά </a:t>
            </a:r>
            <a:r>
              <a:rPr lang="el-GR" sz="2000" dirty="0" err="1"/>
              <a:t>π.χ</a:t>
            </a:r>
            <a:r>
              <a:rPr lang="el-GR" sz="2000" dirty="0"/>
              <a:t> σάλιο, δάκρυα, κόπρανα.</a:t>
            </a:r>
          </a:p>
          <a:p>
            <a:pPr marL="342900" indent="-342900">
              <a:buFont typeface="+mj-lt"/>
              <a:buAutoNum type="arabicPeriod"/>
            </a:pPr>
            <a:endParaRPr lang="el-GR" sz="2000" dirty="0"/>
          </a:p>
          <a:p>
            <a:pPr marL="342900" indent="-342900">
              <a:buFont typeface="+mj-lt"/>
              <a:buAutoNum type="arabicPeriod"/>
            </a:pPr>
            <a:r>
              <a:rPr lang="el-GR" sz="2000" dirty="0"/>
              <a:t>Σταγονίδια </a:t>
            </a:r>
            <a:r>
              <a:rPr lang="el-GR" sz="2000" dirty="0" err="1"/>
              <a:t>π.χ</a:t>
            </a:r>
            <a:r>
              <a:rPr lang="el-GR" sz="2000" dirty="0"/>
              <a:t> βήχας, φτέρνισμα ( δεν είναι ο κύριος τρόπος μετάδοσης)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34F8B6-8770-D853-908C-454A9CB74019}"/>
              </a:ext>
            </a:extLst>
          </p:cNvPr>
          <p:cNvSpPr txBox="1"/>
          <p:nvPr/>
        </p:nvSpPr>
        <p:spPr>
          <a:xfrm>
            <a:off x="6626068" y="265043"/>
            <a:ext cx="5155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u="sng" dirty="0">
                <a:solidFill>
                  <a:schemeClr val="accent1"/>
                </a:solidFill>
              </a:rPr>
              <a:t>ΠΡΟΛΗΨΗ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8BEA9C-58FC-3B9B-43C1-2D862395722D}"/>
              </a:ext>
            </a:extLst>
          </p:cNvPr>
          <p:cNvSpPr txBox="1"/>
          <p:nvPr/>
        </p:nvSpPr>
        <p:spPr>
          <a:xfrm>
            <a:off x="6241774" y="1368434"/>
            <a:ext cx="489005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sz="2000" dirty="0"/>
              <a:t>Αποφυγή επαφής με μολυσμένα άτομα.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l-GR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sz="2000" dirty="0"/>
              <a:t>Σωστή υγιεινή χεριών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l-GR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sz="2000" dirty="0"/>
              <a:t>Θηλασμός</a:t>
            </a:r>
            <a:r>
              <a:rPr lang="en-GB" sz="2000" dirty="0"/>
              <a:t>:</a:t>
            </a:r>
            <a:r>
              <a:rPr lang="el-GR" sz="2000" dirty="0"/>
              <a:t> Συμβάλλει στη μείωση των επιπλοκών της νόσου και στη πιθανότητα σοβαρής νόσου.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l-GR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sz="2000" dirty="0"/>
              <a:t>Εμβόλιο</a:t>
            </a:r>
            <a:r>
              <a:rPr lang="en-GB" sz="2000" dirty="0"/>
              <a:t>:</a:t>
            </a:r>
            <a:r>
              <a:rPr lang="el-GR" sz="2000" dirty="0"/>
              <a:t> </a:t>
            </a:r>
            <a:r>
              <a:rPr lang="en-GB" sz="2000" dirty="0"/>
              <a:t>EV71 ( </a:t>
            </a:r>
            <a:r>
              <a:rPr lang="el-GR" sz="2000" dirty="0"/>
              <a:t>διαθέσιμο μόνο στην Κίνα)</a:t>
            </a:r>
          </a:p>
        </p:txBody>
      </p:sp>
      <p:sp>
        <p:nvSpPr>
          <p:cNvPr id="10" name="Βέλος: Κάτω 9">
            <a:extLst>
              <a:ext uri="{FF2B5EF4-FFF2-40B4-BE49-F238E27FC236}">
                <a16:creationId xmlns:a16="http://schemas.microsoft.com/office/drawing/2014/main" id="{668C67C2-3F5A-21F6-97E2-5027E8AC7B1D}"/>
              </a:ext>
            </a:extLst>
          </p:cNvPr>
          <p:cNvSpPr/>
          <p:nvPr/>
        </p:nvSpPr>
        <p:spPr>
          <a:xfrm>
            <a:off x="7871792" y="4501752"/>
            <a:ext cx="212034" cy="68911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C30086-63E3-76FC-2C60-5C06C70C7754}"/>
              </a:ext>
            </a:extLst>
          </p:cNvPr>
          <p:cNvSpPr txBox="1"/>
          <p:nvPr/>
        </p:nvSpPr>
        <p:spPr>
          <a:xfrm>
            <a:off x="6964018" y="5190865"/>
            <a:ext cx="43533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/>
              <a:t>Εντεροϊός</a:t>
            </a:r>
            <a:r>
              <a:rPr lang="el-GR" dirty="0"/>
              <a:t> 71 ( Μαζί με το </a:t>
            </a:r>
            <a:r>
              <a:rPr lang="en-GB" dirty="0"/>
              <a:t>Coxsackie A</a:t>
            </a:r>
            <a:r>
              <a:rPr lang="el-GR" dirty="0"/>
              <a:t> αποτελεί τους κύριους αιτιολογικούς παράγοντες εμφάνισης ΝΧΠΣ)</a:t>
            </a:r>
          </a:p>
        </p:txBody>
      </p:sp>
    </p:spTree>
    <p:extLst>
      <p:ext uri="{BB962C8B-B14F-4D97-AF65-F5344CB8AC3E}">
        <p14:creationId xmlns:p14="http://schemas.microsoft.com/office/powerpoint/2010/main" val="130349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D610D8D-84F8-4600-B5FB-B38221A54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9432" y="2555682"/>
            <a:ext cx="3931264" cy="1746636"/>
          </a:xfrm>
        </p:spPr>
        <p:txBody>
          <a:bodyPr>
            <a:normAutofit/>
          </a:bodyPr>
          <a:lstStyle/>
          <a:p>
            <a:r>
              <a:rPr lang="el-GR" sz="3600" dirty="0"/>
              <a:t>ΕΥΧΑΡΙΣΤΟΥΜΕ ΓΙΑ ΤΗΝ ΠΡΟΣΟΧΗ ΣΑΣ !!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E5FF3FB-1603-AD75-87BB-A6BF9F2FB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29" y="771249"/>
            <a:ext cx="7207661" cy="6086751"/>
          </a:xfrm>
        </p:spPr>
        <p:txBody>
          <a:bodyPr>
            <a:normAutofit lnSpcReduction="10000"/>
          </a:bodyPr>
          <a:lstStyle/>
          <a:p>
            <a:r>
              <a:rPr lang="en-GB" sz="1600" dirty="0">
                <a:hlinkClick r:id="rId2"/>
              </a:rPr>
              <a:t>https://www.who.int/teams/health-product-policy-and-standards/standards-and-specifications/vaccine-standardization/enterovirus-71</a:t>
            </a:r>
            <a:r>
              <a:rPr lang="en-GB" sz="1600" dirty="0"/>
              <a:t> ( 27/03/2024)</a:t>
            </a:r>
          </a:p>
          <a:p>
            <a:r>
              <a:rPr lang="en-GB" sz="1600" dirty="0"/>
              <a:t>Timo </a:t>
            </a:r>
            <a:r>
              <a:rPr lang="en-GB" sz="1600" dirty="0" err="1"/>
              <a:t>Hyypia</a:t>
            </a:r>
            <a:r>
              <a:rPr lang="en-GB" sz="1600" dirty="0"/>
              <a:t> , Glyn Stanway,  </a:t>
            </a:r>
            <a:r>
              <a:rPr lang="en-US" sz="1600" dirty="0"/>
              <a:t>Biology of Coxsackie a Viruses ( 27/03/2024)</a:t>
            </a:r>
            <a:endParaRPr lang="el-GR" sz="1600" dirty="0"/>
          </a:p>
          <a:p>
            <a:r>
              <a:rPr lang="en-GB" sz="1600" dirty="0" err="1"/>
              <a:t>Varpu</a:t>
            </a:r>
            <a:r>
              <a:rPr lang="en-GB" sz="1600" dirty="0"/>
              <a:t> </a:t>
            </a:r>
            <a:r>
              <a:rPr lang="en-GB" sz="1600" dirty="0" err="1"/>
              <a:t>Marjomäki</a:t>
            </a:r>
            <a:r>
              <a:rPr lang="en-GB" sz="1600" dirty="0"/>
              <a:t>, Malin </a:t>
            </a:r>
            <a:r>
              <a:rPr lang="en-GB" sz="1600" dirty="0" err="1"/>
              <a:t>Flodström-Tullberg</a:t>
            </a:r>
            <a:r>
              <a:rPr lang="en-GB" sz="1600" dirty="0"/>
              <a:t>, Coxsackie B virus, </a:t>
            </a:r>
            <a:r>
              <a:rPr lang="en-GB" sz="1600" dirty="0">
                <a:hlinkClick r:id="rId3"/>
              </a:rPr>
              <a:t>https://doi.org/10.1016/j.tim.2022.01.016</a:t>
            </a:r>
            <a:endParaRPr lang="en-GB" sz="1600" dirty="0"/>
          </a:p>
          <a:p>
            <a:r>
              <a:rPr lang="en-GB" sz="1600" dirty="0"/>
              <a:t> Ren J, Wang X, Zhu L, Hu Z, Gao Q, Yang P, et al. </a:t>
            </a:r>
            <a:r>
              <a:rPr lang="el-GR" sz="1600" dirty="0"/>
              <a:t>. "Δομές των </a:t>
            </a:r>
            <a:r>
              <a:rPr lang="el-GR" sz="1600" dirty="0" err="1"/>
              <a:t>καψιδίων</a:t>
            </a:r>
            <a:r>
              <a:rPr lang="el-GR" sz="1600" dirty="0"/>
              <a:t> του ιού </a:t>
            </a:r>
            <a:r>
              <a:rPr lang="en-GB" sz="1600" dirty="0"/>
              <a:t>Coxsackie A16 </a:t>
            </a:r>
            <a:r>
              <a:rPr lang="el-GR" sz="1600" dirty="0"/>
              <a:t>με εγγενή </a:t>
            </a:r>
            <a:r>
              <a:rPr lang="el-GR" sz="1600" dirty="0" err="1"/>
              <a:t>αντιγονικότητα</a:t>
            </a:r>
            <a:r>
              <a:rPr lang="el-GR" sz="1600" dirty="0"/>
              <a:t>: Επιπτώσεις για την επέκταση σωματιδίων, τη δέσμευση υποδοχέα και την </a:t>
            </a:r>
            <a:r>
              <a:rPr lang="el-GR" sz="1600" dirty="0" err="1"/>
              <a:t>ανοσογονικότητα</a:t>
            </a:r>
            <a:r>
              <a:rPr lang="el-GR" sz="1600" dirty="0"/>
              <a:t>" . </a:t>
            </a:r>
            <a:r>
              <a:rPr lang="en-GB" sz="1600" dirty="0"/>
              <a:t>Journal of Virology (2015)</a:t>
            </a:r>
          </a:p>
          <a:p>
            <a:r>
              <a:rPr lang="en-GB" sz="1600" dirty="0"/>
              <a:t> Zhao Y, Zhou D, Ni T, </a:t>
            </a:r>
            <a:r>
              <a:rPr lang="en-GB" sz="1600" dirty="0" err="1"/>
              <a:t>Karia</a:t>
            </a:r>
            <a:r>
              <a:rPr lang="en-GB" sz="1600" dirty="0"/>
              <a:t> D, Kotecha A, Wang X, et al. </a:t>
            </a:r>
            <a:r>
              <a:rPr lang="el-GR" sz="1600" dirty="0"/>
              <a:t>. "Ο υποδοχέας του ιού της νόσου του χεριού-ποδιού και του στόματος </a:t>
            </a:r>
            <a:r>
              <a:rPr lang="en-GB" sz="1600" dirty="0"/>
              <a:t>KREMEN1 </a:t>
            </a:r>
            <a:r>
              <a:rPr lang="el-GR" sz="1600" dirty="0"/>
              <a:t>δεσμεύει το φαράγγι του ιού </a:t>
            </a:r>
            <a:r>
              <a:rPr lang="en-GB" sz="1600" dirty="0"/>
              <a:t>Coxsackie A10“ (2020)</a:t>
            </a:r>
          </a:p>
          <a:p>
            <a:r>
              <a:rPr lang="el-GR" sz="1600" dirty="0"/>
              <a:t> </a:t>
            </a:r>
            <a:r>
              <a:rPr lang="el-GR" sz="1600" dirty="0" err="1"/>
              <a:t>Lloyd</a:t>
            </a:r>
            <a:r>
              <a:rPr lang="el-GR" sz="1600" dirty="0"/>
              <a:t>, </a:t>
            </a:r>
            <a:r>
              <a:rPr lang="el-GR" sz="1600" dirty="0" err="1"/>
              <a:t>Richard</a:t>
            </a:r>
            <a:r>
              <a:rPr lang="el-GR" sz="1600" dirty="0"/>
              <a:t> "Έλεγχος </a:t>
            </a:r>
            <a:r>
              <a:rPr lang="el-GR" sz="1600" dirty="0" err="1"/>
              <a:t>Εντεροϊών</a:t>
            </a:r>
            <a:r>
              <a:rPr lang="el-GR" sz="1600" dirty="0"/>
              <a:t> Μεταφραστικών και Αποκρίσεων Στρες Κοκκίων RNA</a:t>
            </a:r>
            <a:r>
              <a:rPr lang="en-GB" sz="1600" dirty="0"/>
              <a:t> (2016)</a:t>
            </a:r>
          </a:p>
          <a:p>
            <a:r>
              <a:rPr lang="el-GR" sz="1600" dirty="0" err="1"/>
              <a:t>Guerra</a:t>
            </a:r>
            <a:r>
              <a:rPr lang="el-GR" sz="1600" dirty="0"/>
              <a:t> AM, </a:t>
            </a:r>
            <a:r>
              <a:rPr lang="el-GR" sz="1600" dirty="0" err="1"/>
              <a:t>Orille</a:t>
            </a:r>
            <a:r>
              <a:rPr lang="el-GR" sz="1600" dirty="0"/>
              <a:t> E, </a:t>
            </a:r>
            <a:r>
              <a:rPr lang="el-GR" sz="1600" dirty="0" err="1"/>
              <a:t>Waseem</a:t>
            </a:r>
            <a:r>
              <a:rPr lang="el-GR" sz="1600" dirty="0"/>
              <a:t> M. "Ασθένεια του χεριού και του στόματος“</a:t>
            </a:r>
            <a:r>
              <a:rPr lang="en-GB" sz="1600" dirty="0"/>
              <a:t> </a:t>
            </a:r>
            <a:r>
              <a:rPr lang="el-GR" sz="1600" dirty="0"/>
              <a:t>(2020</a:t>
            </a:r>
            <a:r>
              <a:rPr lang="en-GB" sz="1600" dirty="0"/>
              <a:t>)</a:t>
            </a:r>
          </a:p>
          <a:p>
            <a:r>
              <a:rPr lang="en-GB" sz="1600" dirty="0" err="1"/>
              <a:t>Ziyu</a:t>
            </a:r>
            <a:r>
              <a:rPr lang="en-GB" sz="1600" dirty="0"/>
              <a:t> Chen 1, </a:t>
            </a:r>
            <a:r>
              <a:rPr lang="en-GB" sz="1600" dirty="0" err="1"/>
              <a:t>Xiaobei</a:t>
            </a:r>
            <a:r>
              <a:rPr lang="en-GB" sz="1600" dirty="0"/>
              <a:t> Xiong 2, </a:t>
            </a:r>
            <a:r>
              <a:rPr lang="en-GB" sz="1600" dirty="0" err="1"/>
              <a:t>Yiyang</a:t>
            </a:r>
            <a:r>
              <a:rPr lang="en-GB" sz="1600" dirty="0"/>
              <a:t> Li 3, </a:t>
            </a:r>
            <a:r>
              <a:rPr lang="en-GB" sz="1600" dirty="0" err="1"/>
              <a:t>Muhan</a:t>
            </a:r>
            <a:r>
              <a:rPr lang="en-GB" sz="1600" dirty="0"/>
              <a:t> Huang 2, </a:t>
            </a:r>
            <a:r>
              <a:rPr lang="en-GB" sz="1600" dirty="0" err="1"/>
              <a:t>Yujie</a:t>
            </a:r>
            <a:r>
              <a:rPr lang="en-GB" sz="1600" dirty="0"/>
              <a:t> Ren 2, Di Wu 2, Yang Qiu 3, </a:t>
            </a:r>
            <a:r>
              <a:rPr lang="en-GB" sz="1600" dirty="0" err="1"/>
              <a:t>Mingzhou</a:t>
            </a:r>
            <a:r>
              <a:rPr lang="en-GB" sz="1600" dirty="0"/>
              <a:t> Chen 4, Ting Shu 5, Xi Zhou 6 </a:t>
            </a:r>
            <a:r>
              <a:rPr lang="en-US" sz="1600" dirty="0"/>
              <a:t>The nonstructural protein 2C of Coxsackie B virus has RNA helicase and chaperoning activities (2022)</a:t>
            </a:r>
            <a:endParaRPr lang="en-GB" sz="1600" dirty="0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BE947C9-069B-D211-3640-ED413E0D4F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530" y="143151"/>
            <a:ext cx="3603070" cy="628098"/>
          </a:xfrm>
        </p:spPr>
        <p:txBody>
          <a:bodyPr>
            <a:normAutofit/>
          </a:bodyPr>
          <a:lstStyle/>
          <a:p>
            <a:r>
              <a:rPr lang="el-GR" sz="3200" u="sng" dirty="0"/>
              <a:t>ΒΙΒΛΙΟΓΡΑΦΙΑ</a:t>
            </a:r>
          </a:p>
        </p:txBody>
      </p:sp>
    </p:spTree>
    <p:extLst>
      <p:ext uri="{BB962C8B-B14F-4D97-AF65-F5344CB8AC3E}">
        <p14:creationId xmlns:p14="http://schemas.microsoft.com/office/powerpoint/2010/main" val="13242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>
          <a:xfrm>
            <a:off x="173800" y="36444"/>
            <a:ext cx="3603070" cy="777240"/>
          </a:xfrm>
        </p:spPr>
        <p:txBody>
          <a:bodyPr rtlCol="0"/>
          <a:lstStyle/>
          <a:p>
            <a:pPr rtl="0"/>
            <a:r>
              <a:rPr lang="el-GR" b="1" u="sng" dirty="0"/>
              <a:t>ΕΙΣΑΓΩΓΗ</a:t>
            </a:r>
          </a:p>
        </p:txBody>
      </p:sp>
      <p:sp>
        <p:nvSpPr>
          <p:cNvPr id="9" name="Σύμβολο κράτησης θέσης περιεχομένου 8"/>
          <p:cNvSpPr>
            <a:spLocks noGrp="1"/>
          </p:cNvSpPr>
          <p:nvPr>
            <p:ph idx="1"/>
          </p:nvPr>
        </p:nvSpPr>
        <p:spPr>
          <a:xfrm>
            <a:off x="168728" y="1465503"/>
            <a:ext cx="6102220" cy="2655924"/>
          </a:xfrm>
        </p:spPr>
        <p:txBody>
          <a:bodyPr rtlCol="0"/>
          <a:lstStyle/>
          <a:p>
            <a:pPr rtl="0"/>
            <a:r>
              <a:rPr lang="el-GR" dirty="0"/>
              <a:t>Ανακαλύφθηκαν το 1948-9 από τον </a:t>
            </a:r>
            <a:r>
              <a:rPr lang="en-GB" dirty="0"/>
              <a:t>Gilbert </a:t>
            </a:r>
            <a:r>
              <a:rPr lang="en-GB" dirty="0" err="1"/>
              <a:t>Dalldorf</a:t>
            </a:r>
            <a:r>
              <a:rPr lang="en-GB" dirty="0"/>
              <a:t> </a:t>
            </a:r>
            <a:r>
              <a:rPr lang="el-GR" dirty="0"/>
              <a:t>ο οποίος σε συνεργασία με </a:t>
            </a:r>
            <a:r>
              <a:rPr lang="en-US" dirty="0"/>
              <a:t>Grace Sickles</a:t>
            </a:r>
            <a:r>
              <a:rPr lang="el-GR" dirty="0"/>
              <a:t> έψαχνε θεραπεία για την πολιομυελίτιδα</a:t>
            </a:r>
            <a:r>
              <a:rPr lang="en-US" dirty="0"/>
              <a:t>.</a:t>
            </a:r>
            <a:endParaRPr lang="el-GR" dirty="0"/>
          </a:p>
          <a:p>
            <a:pPr rtl="0"/>
            <a:r>
              <a:rPr lang="en-US" dirty="0"/>
              <a:t>K</a:t>
            </a:r>
            <a:r>
              <a:rPr lang="el-GR" dirty="0" err="1"/>
              <a:t>ατά</a:t>
            </a:r>
            <a:r>
              <a:rPr lang="el-GR" dirty="0"/>
              <a:t> τη διεξαγωγή πειραμάτων</a:t>
            </a:r>
            <a:r>
              <a:rPr lang="en-US" dirty="0"/>
              <a:t>,</a:t>
            </a:r>
            <a:r>
              <a:rPr lang="el-GR" dirty="0"/>
              <a:t> ανακάλυψε ιούς που συχνά μιμούνταν την ήπια ή μη παραλυτική πολιομυελίτιδα. Τους έδωσε ,τελικά, το όνομα </a:t>
            </a:r>
            <a:r>
              <a:rPr lang="en-GB" dirty="0"/>
              <a:t>Coxsackie</a:t>
            </a:r>
            <a:r>
              <a:rPr lang="el-GR" dirty="0"/>
              <a:t> από μια πόλη της Νέας Υόρκης όπου πήρε τα πρώτα δείγματα.</a:t>
            </a:r>
          </a:p>
        </p:txBody>
      </p:sp>
      <p:sp>
        <p:nvSpPr>
          <p:cNvPr id="10" name="Σύμβολο κράτησης θέσης κειμένου 9"/>
          <p:cNvSpPr>
            <a:spLocks noGrp="1"/>
          </p:cNvSpPr>
          <p:nvPr>
            <p:ph type="body" sz="half" idx="2"/>
          </p:nvPr>
        </p:nvSpPr>
        <p:spPr>
          <a:xfrm>
            <a:off x="7394713" y="1458733"/>
            <a:ext cx="4890052" cy="1828800"/>
          </a:xfrm>
        </p:spPr>
        <p:txBody>
          <a:bodyPr rtlCol="0">
            <a:normAutofit/>
          </a:bodyPr>
          <a:lstStyle/>
          <a:p>
            <a:pPr rtl="0"/>
            <a:r>
              <a:rPr lang="el-GR" sz="2000" dirty="0"/>
              <a:t>Οι ιοί </a:t>
            </a:r>
            <a:r>
              <a:rPr lang="en-GB" sz="2000" dirty="0"/>
              <a:t>Coxsackie </a:t>
            </a:r>
            <a:r>
              <a:rPr lang="el-GR" sz="2000" dirty="0"/>
              <a:t>είναι </a:t>
            </a:r>
            <a:r>
              <a:rPr lang="el-GR" sz="2000" dirty="0" err="1"/>
              <a:t>εντρεροϊοί</a:t>
            </a:r>
            <a:r>
              <a:rPr lang="el-GR" sz="2000" dirty="0"/>
              <a:t> που ανήκουν στην οικογένεια </a:t>
            </a:r>
            <a:r>
              <a:rPr lang="en-GB" sz="2000" dirty="0" err="1"/>
              <a:t>Picorcaviridae</a:t>
            </a:r>
            <a:r>
              <a:rPr lang="en-GB" sz="2000" dirty="0"/>
              <a:t> </a:t>
            </a:r>
            <a:r>
              <a:rPr lang="el-GR" sz="2000" dirty="0"/>
              <a:t>και στο γένος</a:t>
            </a:r>
            <a:r>
              <a:rPr lang="en-GB" sz="2000" dirty="0"/>
              <a:t> Enterovirus</a:t>
            </a:r>
            <a:r>
              <a:rPr lang="el-GR" sz="2000" dirty="0"/>
              <a:t>.</a:t>
            </a:r>
          </a:p>
        </p:txBody>
      </p:sp>
      <p:sp>
        <p:nvSpPr>
          <p:cNvPr id="2" name="Βέλος: Κάτω 1">
            <a:extLst>
              <a:ext uri="{FF2B5EF4-FFF2-40B4-BE49-F238E27FC236}">
                <a16:creationId xmlns:a16="http://schemas.microsoft.com/office/drawing/2014/main" id="{2CC0EF39-E086-22C8-23FE-20E1D658D422}"/>
              </a:ext>
            </a:extLst>
          </p:cNvPr>
          <p:cNvSpPr/>
          <p:nvPr/>
        </p:nvSpPr>
        <p:spPr>
          <a:xfrm>
            <a:off x="9746974" y="2384394"/>
            <a:ext cx="185530" cy="70236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3E9002-BC1F-FFAC-6026-B1BE823B4D9B}"/>
              </a:ext>
            </a:extLst>
          </p:cNvPr>
          <p:cNvSpPr txBox="1"/>
          <p:nvPr/>
        </p:nvSpPr>
        <p:spPr>
          <a:xfrm>
            <a:off x="8547246" y="3287533"/>
            <a:ext cx="2405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Ιοί </a:t>
            </a:r>
            <a:r>
              <a:rPr lang="en-GB" dirty="0"/>
              <a:t>:</a:t>
            </a:r>
            <a:r>
              <a:rPr lang="el-GR" dirty="0"/>
              <a:t> Πολιομυελίτιδας</a:t>
            </a:r>
          </a:p>
          <a:p>
            <a:r>
              <a:rPr lang="el-GR" dirty="0"/>
              <a:t>        </a:t>
            </a:r>
            <a:r>
              <a:rPr lang="en-GB" dirty="0"/>
              <a:t>ECHO</a:t>
            </a:r>
            <a:endParaRPr lang="el-GR" dirty="0"/>
          </a:p>
        </p:txBody>
      </p:sp>
      <p:sp>
        <p:nvSpPr>
          <p:cNvPr id="4" name="Βέλος: Κάτω 3">
            <a:extLst>
              <a:ext uri="{FF2B5EF4-FFF2-40B4-BE49-F238E27FC236}">
                <a16:creationId xmlns:a16="http://schemas.microsoft.com/office/drawing/2014/main" id="{BD368B01-D004-885E-8ACE-08D5DA0C1DEE}"/>
              </a:ext>
            </a:extLst>
          </p:cNvPr>
          <p:cNvSpPr/>
          <p:nvPr/>
        </p:nvSpPr>
        <p:spPr>
          <a:xfrm>
            <a:off x="11161441" y="2148999"/>
            <a:ext cx="185530" cy="244138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D26D88-93E3-03CF-ACC9-C1042A09D4CD}"/>
              </a:ext>
            </a:extLst>
          </p:cNvPr>
          <p:cNvSpPr txBox="1"/>
          <p:nvPr/>
        </p:nvSpPr>
        <p:spPr>
          <a:xfrm>
            <a:off x="9315872" y="4709001"/>
            <a:ext cx="3273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Μη περιτυλιγμένοι, γραμμικοί, </a:t>
            </a:r>
            <a:r>
              <a:rPr lang="el-GR" dirty="0" err="1"/>
              <a:t>μονόκλονοι</a:t>
            </a:r>
            <a:r>
              <a:rPr lang="el-GR" dirty="0"/>
              <a:t> ιοί </a:t>
            </a:r>
            <a:r>
              <a:rPr lang="en-GB" dirty="0"/>
              <a:t>RNA</a:t>
            </a:r>
            <a:endParaRPr lang="el-GR" dirty="0"/>
          </a:p>
        </p:txBody>
      </p:sp>
      <p:pic>
        <p:nvPicPr>
          <p:cNvPr id="7" name="Εικόνα 6" descr="Εικόνα που περιέχει χάρτης,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E6FAB647-52E0-6641-443A-96B7F0883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9698" y="3933864"/>
            <a:ext cx="2381250" cy="244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41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>
          <a:xfrm>
            <a:off x="54864" y="92765"/>
            <a:ext cx="3602736" cy="746097"/>
          </a:xfrm>
        </p:spPr>
        <p:txBody>
          <a:bodyPr rtlCol="0"/>
          <a:lstStyle/>
          <a:p>
            <a:pPr rtl="0"/>
            <a:r>
              <a:rPr lang="el-GR" b="1" u="sng" dirty="0"/>
              <a:t>ΤΑΞΙΝΟΜΗΣΗ</a:t>
            </a:r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3A73F681-13D4-4132-045D-153BC76FFFE7}"/>
              </a:ext>
            </a:extLst>
          </p:cNvPr>
          <p:cNvSpPr/>
          <p:nvPr/>
        </p:nvSpPr>
        <p:spPr>
          <a:xfrm>
            <a:off x="7438445" y="1086678"/>
            <a:ext cx="4581277" cy="4837043"/>
          </a:xfrm>
          <a:custGeom>
            <a:avLst/>
            <a:gdLst>
              <a:gd name="connsiteX0" fmla="*/ 0 w 4581277"/>
              <a:gd name="connsiteY0" fmla="*/ 0 h 4837043"/>
              <a:gd name="connsiteX1" fmla="*/ 526847 w 4581277"/>
              <a:gd name="connsiteY1" fmla="*/ 0 h 4837043"/>
              <a:gd name="connsiteX2" fmla="*/ 1099506 w 4581277"/>
              <a:gd name="connsiteY2" fmla="*/ 0 h 4837043"/>
              <a:gd name="connsiteX3" fmla="*/ 1672166 w 4581277"/>
              <a:gd name="connsiteY3" fmla="*/ 0 h 4837043"/>
              <a:gd name="connsiteX4" fmla="*/ 2107387 w 4581277"/>
              <a:gd name="connsiteY4" fmla="*/ 0 h 4837043"/>
              <a:gd name="connsiteX5" fmla="*/ 2725860 w 4581277"/>
              <a:gd name="connsiteY5" fmla="*/ 0 h 4837043"/>
              <a:gd name="connsiteX6" fmla="*/ 3298519 w 4581277"/>
              <a:gd name="connsiteY6" fmla="*/ 0 h 4837043"/>
              <a:gd name="connsiteX7" fmla="*/ 3779554 w 4581277"/>
              <a:gd name="connsiteY7" fmla="*/ 0 h 4837043"/>
              <a:gd name="connsiteX8" fmla="*/ 4581277 w 4581277"/>
              <a:gd name="connsiteY8" fmla="*/ 0 h 4837043"/>
              <a:gd name="connsiteX9" fmla="*/ 4581277 w 4581277"/>
              <a:gd name="connsiteY9" fmla="*/ 440708 h 4837043"/>
              <a:gd name="connsiteX10" fmla="*/ 4581277 w 4581277"/>
              <a:gd name="connsiteY10" fmla="*/ 978158 h 4837043"/>
              <a:gd name="connsiteX11" fmla="*/ 4581277 w 4581277"/>
              <a:gd name="connsiteY11" fmla="*/ 1418866 h 4837043"/>
              <a:gd name="connsiteX12" fmla="*/ 4581277 w 4581277"/>
              <a:gd name="connsiteY12" fmla="*/ 2004686 h 4837043"/>
              <a:gd name="connsiteX13" fmla="*/ 4581277 w 4581277"/>
              <a:gd name="connsiteY13" fmla="*/ 2397024 h 4837043"/>
              <a:gd name="connsiteX14" fmla="*/ 4581277 w 4581277"/>
              <a:gd name="connsiteY14" fmla="*/ 2982843 h 4837043"/>
              <a:gd name="connsiteX15" fmla="*/ 4581277 w 4581277"/>
              <a:gd name="connsiteY15" fmla="*/ 3568663 h 4837043"/>
              <a:gd name="connsiteX16" fmla="*/ 4581277 w 4581277"/>
              <a:gd name="connsiteY16" fmla="*/ 4009371 h 4837043"/>
              <a:gd name="connsiteX17" fmla="*/ 4581277 w 4581277"/>
              <a:gd name="connsiteY17" fmla="*/ 4837043 h 4837043"/>
              <a:gd name="connsiteX18" fmla="*/ 4008617 w 4581277"/>
              <a:gd name="connsiteY18" fmla="*/ 4837043 h 4837043"/>
              <a:gd name="connsiteX19" fmla="*/ 3481771 w 4581277"/>
              <a:gd name="connsiteY19" fmla="*/ 4837043 h 4837043"/>
              <a:gd name="connsiteX20" fmla="*/ 2909111 w 4581277"/>
              <a:gd name="connsiteY20" fmla="*/ 4837043 h 4837043"/>
              <a:gd name="connsiteX21" fmla="*/ 2382264 w 4581277"/>
              <a:gd name="connsiteY21" fmla="*/ 4837043 h 4837043"/>
              <a:gd name="connsiteX22" fmla="*/ 1901230 w 4581277"/>
              <a:gd name="connsiteY22" fmla="*/ 4837043 h 4837043"/>
              <a:gd name="connsiteX23" fmla="*/ 1236945 w 4581277"/>
              <a:gd name="connsiteY23" fmla="*/ 4837043 h 4837043"/>
              <a:gd name="connsiteX24" fmla="*/ 755911 w 4581277"/>
              <a:gd name="connsiteY24" fmla="*/ 4837043 h 4837043"/>
              <a:gd name="connsiteX25" fmla="*/ 0 w 4581277"/>
              <a:gd name="connsiteY25" fmla="*/ 4837043 h 4837043"/>
              <a:gd name="connsiteX26" fmla="*/ 0 w 4581277"/>
              <a:gd name="connsiteY26" fmla="*/ 4251223 h 4837043"/>
              <a:gd name="connsiteX27" fmla="*/ 0 w 4581277"/>
              <a:gd name="connsiteY27" fmla="*/ 3713774 h 4837043"/>
              <a:gd name="connsiteX28" fmla="*/ 0 w 4581277"/>
              <a:gd name="connsiteY28" fmla="*/ 3127954 h 4837043"/>
              <a:gd name="connsiteX29" fmla="*/ 0 w 4581277"/>
              <a:gd name="connsiteY29" fmla="*/ 2735617 h 4837043"/>
              <a:gd name="connsiteX30" fmla="*/ 0 w 4581277"/>
              <a:gd name="connsiteY30" fmla="*/ 2198167 h 4837043"/>
              <a:gd name="connsiteX31" fmla="*/ 0 w 4581277"/>
              <a:gd name="connsiteY31" fmla="*/ 1709089 h 4837043"/>
              <a:gd name="connsiteX32" fmla="*/ 0 w 4581277"/>
              <a:gd name="connsiteY32" fmla="*/ 1220010 h 4837043"/>
              <a:gd name="connsiteX33" fmla="*/ 0 w 4581277"/>
              <a:gd name="connsiteY33" fmla="*/ 634190 h 4837043"/>
              <a:gd name="connsiteX34" fmla="*/ 0 w 4581277"/>
              <a:gd name="connsiteY34" fmla="*/ 0 h 4837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581277" h="4837043" fill="none" extrusionOk="0">
                <a:moveTo>
                  <a:pt x="0" y="0"/>
                </a:moveTo>
                <a:cubicBezTo>
                  <a:pt x="231164" y="-8618"/>
                  <a:pt x="421031" y="54574"/>
                  <a:pt x="526847" y="0"/>
                </a:cubicBezTo>
                <a:cubicBezTo>
                  <a:pt x="632663" y="-54574"/>
                  <a:pt x="863605" y="46416"/>
                  <a:pt x="1099506" y="0"/>
                </a:cubicBezTo>
                <a:cubicBezTo>
                  <a:pt x="1335407" y="-46416"/>
                  <a:pt x="1416478" y="64367"/>
                  <a:pt x="1672166" y="0"/>
                </a:cubicBezTo>
                <a:cubicBezTo>
                  <a:pt x="1927854" y="-64367"/>
                  <a:pt x="1911282" y="5503"/>
                  <a:pt x="2107387" y="0"/>
                </a:cubicBezTo>
                <a:cubicBezTo>
                  <a:pt x="2303492" y="-5503"/>
                  <a:pt x="2431097" y="35368"/>
                  <a:pt x="2725860" y="0"/>
                </a:cubicBezTo>
                <a:cubicBezTo>
                  <a:pt x="3020623" y="-35368"/>
                  <a:pt x="3152685" y="48005"/>
                  <a:pt x="3298519" y="0"/>
                </a:cubicBezTo>
                <a:cubicBezTo>
                  <a:pt x="3444353" y="-48005"/>
                  <a:pt x="3556002" y="12585"/>
                  <a:pt x="3779554" y="0"/>
                </a:cubicBezTo>
                <a:cubicBezTo>
                  <a:pt x="4003107" y="-12585"/>
                  <a:pt x="4200562" y="36326"/>
                  <a:pt x="4581277" y="0"/>
                </a:cubicBezTo>
                <a:cubicBezTo>
                  <a:pt x="4626661" y="170291"/>
                  <a:pt x="4576020" y="247588"/>
                  <a:pt x="4581277" y="440708"/>
                </a:cubicBezTo>
                <a:cubicBezTo>
                  <a:pt x="4586534" y="633828"/>
                  <a:pt x="4572752" y="808820"/>
                  <a:pt x="4581277" y="978158"/>
                </a:cubicBezTo>
                <a:cubicBezTo>
                  <a:pt x="4589802" y="1147496"/>
                  <a:pt x="4578503" y="1201007"/>
                  <a:pt x="4581277" y="1418866"/>
                </a:cubicBezTo>
                <a:cubicBezTo>
                  <a:pt x="4584051" y="1636725"/>
                  <a:pt x="4560660" y="1795682"/>
                  <a:pt x="4581277" y="2004686"/>
                </a:cubicBezTo>
                <a:cubicBezTo>
                  <a:pt x="4601894" y="2213690"/>
                  <a:pt x="4555370" y="2254611"/>
                  <a:pt x="4581277" y="2397024"/>
                </a:cubicBezTo>
                <a:cubicBezTo>
                  <a:pt x="4607184" y="2539437"/>
                  <a:pt x="4532347" y="2728424"/>
                  <a:pt x="4581277" y="2982843"/>
                </a:cubicBezTo>
                <a:cubicBezTo>
                  <a:pt x="4630207" y="3237262"/>
                  <a:pt x="4564113" y="3405381"/>
                  <a:pt x="4581277" y="3568663"/>
                </a:cubicBezTo>
                <a:cubicBezTo>
                  <a:pt x="4598441" y="3731945"/>
                  <a:pt x="4557320" y="3830677"/>
                  <a:pt x="4581277" y="4009371"/>
                </a:cubicBezTo>
                <a:cubicBezTo>
                  <a:pt x="4605234" y="4188065"/>
                  <a:pt x="4521734" y="4597545"/>
                  <a:pt x="4581277" y="4837043"/>
                </a:cubicBezTo>
                <a:cubicBezTo>
                  <a:pt x="4409365" y="4900586"/>
                  <a:pt x="4191041" y="4787623"/>
                  <a:pt x="4008617" y="4837043"/>
                </a:cubicBezTo>
                <a:cubicBezTo>
                  <a:pt x="3826193" y="4886463"/>
                  <a:pt x="3657939" y="4797377"/>
                  <a:pt x="3481771" y="4837043"/>
                </a:cubicBezTo>
                <a:cubicBezTo>
                  <a:pt x="3305603" y="4876709"/>
                  <a:pt x="3085528" y="4815845"/>
                  <a:pt x="2909111" y="4837043"/>
                </a:cubicBezTo>
                <a:cubicBezTo>
                  <a:pt x="2732694" y="4858241"/>
                  <a:pt x="2576456" y="4809892"/>
                  <a:pt x="2382264" y="4837043"/>
                </a:cubicBezTo>
                <a:cubicBezTo>
                  <a:pt x="2188072" y="4864194"/>
                  <a:pt x="2109275" y="4806978"/>
                  <a:pt x="1901230" y="4837043"/>
                </a:cubicBezTo>
                <a:cubicBezTo>
                  <a:pt x="1693185" y="4867108"/>
                  <a:pt x="1519489" y="4811542"/>
                  <a:pt x="1236945" y="4837043"/>
                </a:cubicBezTo>
                <a:cubicBezTo>
                  <a:pt x="954401" y="4862544"/>
                  <a:pt x="886996" y="4829746"/>
                  <a:pt x="755911" y="4837043"/>
                </a:cubicBezTo>
                <a:cubicBezTo>
                  <a:pt x="624826" y="4844340"/>
                  <a:pt x="325761" y="4755483"/>
                  <a:pt x="0" y="4837043"/>
                </a:cubicBezTo>
                <a:cubicBezTo>
                  <a:pt x="-36578" y="4574572"/>
                  <a:pt x="57142" y="4477717"/>
                  <a:pt x="0" y="4251223"/>
                </a:cubicBezTo>
                <a:cubicBezTo>
                  <a:pt x="-57142" y="4024729"/>
                  <a:pt x="23987" y="3903231"/>
                  <a:pt x="0" y="3713774"/>
                </a:cubicBezTo>
                <a:cubicBezTo>
                  <a:pt x="-23987" y="3524317"/>
                  <a:pt x="45468" y="3415804"/>
                  <a:pt x="0" y="3127954"/>
                </a:cubicBezTo>
                <a:cubicBezTo>
                  <a:pt x="-45468" y="2840104"/>
                  <a:pt x="15593" y="2865718"/>
                  <a:pt x="0" y="2735617"/>
                </a:cubicBezTo>
                <a:cubicBezTo>
                  <a:pt x="-15593" y="2605516"/>
                  <a:pt x="27244" y="2373101"/>
                  <a:pt x="0" y="2198167"/>
                </a:cubicBezTo>
                <a:cubicBezTo>
                  <a:pt x="-27244" y="2023233"/>
                  <a:pt x="23450" y="1867696"/>
                  <a:pt x="0" y="1709089"/>
                </a:cubicBezTo>
                <a:cubicBezTo>
                  <a:pt x="-23450" y="1550482"/>
                  <a:pt x="56889" y="1456269"/>
                  <a:pt x="0" y="1220010"/>
                </a:cubicBezTo>
                <a:cubicBezTo>
                  <a:pt x="-56889" y="983751"/>
                  <a:pt x="1713" y="886870"/>
                  <a:pt x="0" y="634190"/>
                </a:cubicBezTo>
                <a:cubicBezTo>
                  <a:pt x="-1713" y="381510"/>
                  <a:pt x="36927" y="310078"/>
                  <a:pt x="0" y="0"/>
                </a:cubicBezTo>
                <a:close/>
              </a:path>
              <a:path w="4581277" h="4837043" stroke="0" extrusionOk="0">
                <a:moveTo>
                  <a:pt x="0" y="0"/>
                </a:moveTo>
                <a:cubicBezTo>
                  <a:pt x="113219" y="-24820"/>
                  <a:pt x="254333" y="44684"/>
                  <a:pt x="435221" y="0"/>
                </a:cubicBezTo>
                <a:cubicBezTo>
                  <a:pt x="616109" y="-44684"/>
                  <a:pt x="689592" y="26258"/>
                  <a:pt x="916255" y="0"/>
                </a:cubicBezTo>
                <a:cubicBezTo>
                  <a:pt x="1142918" y="-26258"/>
                  <a:pt x="1377442" y="61523"/>
                  <a:pt x="1580541" y="0"/>
                </a:cubicBezTo>
                <a:cubicBezTo>
                  <a:pt x="1783640" y="-61523"/>
                  <a:pt x="1881146" y="9770"/>
                  <a:pt x="2153200" y="0"/>
                </a:cubicBezTo>
                <a:cubicBezTo>
                  <a:pt x="2425254" y="-9770"/>
                  <a:pt x="2533329" y="67452"/>
                  <a:pt x="2725860" y="0"/>
                </a:cubicBezTo>
                <a:cubicBezTo>
                  <a:pt x="2918391" y="-67452"/>
                  <a:pt x="2984570" y="9015"/>
                  <a:pt x="3206894" y="0"/>
                </a:cubicBezTo>
                <a:cubicBezTo>
                  <a:pt x="3429218" y="-9015"/>
                  <a:pt x="3474262" y="29773"/>
                  <a:pt x="3642115" y="0"/>
                </a:cubicBezTo>
                <a:cubicBezTo>
                  <a:pt x="3809968" y="-29773"/>
                  <a:pt x="4310544" y="111669"/>
                  <a:pt x="4581277" y="0"/>
                </a:cubicBezTo>
                <a:cubicBezTo>
                  <a:pt x="4608905" y="203113"/>
                  <a:pt x="4569356" y="269951"/>
                  <a:pt x="4581277" y="440708"/>
                </a:cubicBezTo>
                <a:cubicBezTo>
                  <a:pt x="4593198" y="611465"/>
                  <a:pt x="4581274" y="822628"/>
                  <a:pt x="4581277" y="978158"/>
                </a:cubicBezTo>
                <a:cubicBezTo>
                  <a:pt x="4581280" y="1133688"/>
                  <a:pt x="4553745" y="1374744"/>
                  <a:pt x="4581277" y="1612348"/>
                </a:cubicBezTo>
                <a:cubicBezTo>
                  <a:pt x="4608809" y="1849952"/>
                  <a:pt x="4549160" y="1905354"/>
                  <a:pt x="4581277" y="2004686"/>
                </a:cubicBezTo>
                <a:cubicBezTo>
                  <a:pt x="4613394" y="2104018"/>
                  <a:pt x="4556333" y="2276606"/>
                  <a:pt x="4581277" y="2542135"/>
                </a:cubicBezTo>
                <a:cubicBezTo>
                  <a:pt x="4606221" y="2807664"/>
                  <a:pt x="4545496" y="2999449"/>
                  <a:pt x="4581277" y="3176325"/>
                </a:cubicBezTo>
                <a:cubicBezTo>
                  <a:pt x="4617058" y="3353201"/>
                  <a:pt x="4519950" y="3484214"/>
                  <a:pt x="4581277" y="3762145"/>
                </a:cubicBezTo>
                <a:cubicBezTo>
                  <a:pt x="4642604" y="4040076"/>
                  <a:pt x="4499349" y="4529397"/>
                  <a:pt x="4581277" y="4837043"/>
                </a:cubicBezTo>
                <a:cubicBezTo>
                  <a:pt x="4364565" y="4888629"/>
                  <a:pt x="4223457" y="4817598"/>
                  <a:pt x="4008617" y="4837043"/>
                </a:cubicBezTo>
                <a:cubicBezTo>
                  <a:pt x="3793777" y="4856488"/>
                  <a:pt x="3672751" y="4775757"/>
                  <a:pt x="3481771" y="4837043"/>
                </a:cubicBezTo>
                <a:cubicBezTo>
                  <a:pt x="3290791" y="4898329"/>
                  <a:pt x="3064822" y="4821034"/>
                  <a:pt x="2954924" y="4837043"/>
                </a:cubicBezTo>
                <a:cubicBezTo>
                  <a:pt x="2845026" y="4853052"/>
                  <a:pt x="2587311" y="4803822"/>
                  <a:pt x="2428077" y="4837043"/>
                </a:cubicBezTo>
                <a:cubicBezTo>
                  <a:pt x="2268843" y="4870264"/>
                  <a:pt x="1960309" y="4766857"/>
                  <a:pt x="1809604" y="4837043"/>
                </a:cubicBezTo>
                <a:cubicBezTo>
                  <a:pt x="1658899" y="4907229"/>
                  <a:pt x="1370571" y="4796034"/>
                  <a:pt x="1191132" y="4837043"/>
                </a:cubicBezTo>
                <a:cubicBezTo>
                  <a:pt x="1011693" y="4878052"/>
                  <a:pt x="891297" y="4784758"/>
                  <a:pt x="664285" y="4837043"/>
                </a:cubicBezTo>
                <a:cubicBezTo>
                  <a:pt x="437273" y="4889328"/>
                  <a:pt x="219014" y="4793598"/>
                  <a:pt x="0" y="4837043"/>
                </a:cubicBezTo>
                <a:cubicBezTo>
                  <a:pt x="-20494" y="4684306"/>
                  <a:pt x="32925" y="4590131"/>
                  <a:pt x="0" y="4347964"/>
                </a:cubicBezTo>
                <a:cubicBezTo>
                  <a:pt x="-32925" y="4105797"/>
                  <a:pt x="12696" y="4133039"/>
                  <a:pt x="0" y="3955626"/>
                </a:cubicBezTo>
                <a:cubicBezTo>
                  <a:pt x="-12696" y="3778213"/>
                  <a:pt x="12840" y="3635749"/>
                  <a:pt x="0" y="3514918"/>
                </a:cubicBezTo>
                <a:cubicBezTo>
                  <a:pt x="-12840" y="3394087"/>
                  <a:pt x="41091" y="3180953"/>
                  <a:pt x="0" y="3074210"/>
                </a:cubicBezTo>
                <a:cubicBezTo>
                  <a:pt x="-41091" y="2967467"/>
                  <a:pt x="18788" y="2778444"/>
                  <a:pt x="0" y="2585131"/>
                </a:cubicBezTo>
                <a:cubicBezTo>
                  <a:pt x="-18788" y="2391818"/>
                  <a:pt x="35995" y="2303956"/>
                  <a:pt x="0" y="2047682"/>
                </a:cubicBezTo>
                <a:cubicBezTo>
                  <a:pt x="-35995" y="1791408"/>
                  <a:pt x="1233" y="1762955"/>
                  <a:pt x="0" y="1606973"/>
                </a:cubicBezTo>
                <a:cubicBezTo>
                  <a:pt x="-1233" y="1450991"/>
                  <a:pt x="45021" y="1289367"/>
                  <a:pt x="0" y="1069524"/>
                </a:cubicBezTo>
                <a:cubicBezTo>
                  <a:pt x="-45021" y="849681"/>
                  <a:pt x="34865" y="784695"/>
                  <a:pt x="0" y="677186"/>
                </a:cubicBezTo>
                <a:cubicBezTo>
                  <a:pt x="-34865" y="569677"/>
                  <a:pt x="66159" y="33413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Σύμβολο κράτησης θέσης εικόνας 8" descr="Κενό πλαίσιο κράτησης θέσης για να προσθέσετε μια εικόνα. Κάντε κλικ στο σύμβολο κράτησης θέσης και επιλέξτε την εικόνα που θέλετε να προσθέσετε"/>
          <p:cNvSpPr>
            <a:spLocks noGrp="1"/>
          </p:cNvSpPr>
          <p:nvPr>
            <p:ph type="pic" idx="1"/>
          </p:nvPr>
        </p:nvSpPr>
        <p:spPr>
          <a:xfrm>
            <a:off x="7557716" y="2040835"/>
            <a:ext cx="4236719" cy="5294242"/>
          </a:xfrm>
        </p:spPr>
        <p:txBody>
          <a:bodyPr>
            <a:normAutofit/>
          </a:bodyPr>
          <a:lstStyle/>
          <a:p>
            <a:pPr algn="l"/>
            <a:r>
              <a:rPr lang="el-GR" sz="2000" dirty="0"/>
              <a:t>Οι  ιοί χωρίζονται σε ομάδα Α και ομάδα Β με βάση την παθογένειά τους.</a:t>
            </a:r>
          </a:p>
          <a:p>
            <a:pPr algn="l"/>
            <a:r>
              <a:rPr lang="el-GR" sz="2000" dirty="0"/>
              <a:t>Η ομάδα Α έχει τουλάχιστον 23 </a:t>
            </a:r>
            <a:r>
              <a:rPr lang="el-GR" sz="2000" dirty="0" err="1"/>
              <a:t>ορότυπους</a:t>
            </a:r>
            <a:r>
              <a:rPr lang="el-GR" sz="2000" dirty="0"/>
              <a:t> (1-22,24 ).</a:t>
            </a:r>
          </a:p>
          <a:p>
            <a:pPr algn="l"/>
            <a:r>
              <a:rPr lang="el-GR" sz="2000" dirty="0"/>
              <a:t>Η ομάδα Β έχει 6 </a:t>
            </a:r>
            <a:r>
              <a:rPr lang="el-GR" sz="2000" dirty="0" err="1"/>
              <a:t>ορότυπους</a:t>
            </a:r>
            <a:r>
              <a:rPr lang="el-GR" sz="2000" dirty="0"/>
              <a:t> (1-6).</a:t>
            </a:r>
          </a:p>
        </p:txBody>
      </p:sp>
      <p:sp>
        <p:nvSpPr>
          <p:cNvPr id="10" name="Σύμβολο κράτησης θέσης κειμένου 9"/>
          <p:cNvSpPr>
            <a:spLocks noGrp="1"/>
          </p:cNvSpPr>
          <p:nvPr>
            <p:ph type="body" sz="half" idx="2"/>
          </p:nvPr>
        </p:nvSpPr>
        <p:spPr>
          <a:xfrm>
            <a:off x="397565" y="1086678"/>
            <a:ext cx="6294783" cy="5155096"/>
          </a:xfrm>
        </p:spPr>
        <p:txBody>
          <a:bodyPr rtlCol="0"/>
          <a:lstStyle/>
          <a:p>
            <a:pPr rtl="0"/>
            <a:r>
              <a:rPr lang="el-GR" dirty="0"/>
              <a:t>Μέχρι το 1999 υπήρχαν συνολικά 29 είδη ιών </a:t>
            </a:r>
            <a:r>
              <a:rPr lang="en-GB" dirty="0"/>
              <a:t>Coxsackie. </a:t>
            </a:r>
            <a:r>
              <a:rPr lang="el-GR" dirty="0"/>
              <a:t>Πλέον ο διαχωρισμός τους γίνεται σε </a:t>
            </a:r>
            <a:r>
              <a:rPr lang="el-GR" dirty="0" err="1"/>
              <a:t>έντεροϊός</a:t>
            </a:r>
            <a:r>
              <a:rPr lang="el-GR" dirty="0"/>
              <a:t> Α, Β, </a:t>
            </a:r>
            <a:r>
              <a:rPr lang="en-GB" dirty="0"/>
              <a:t>C.</a:t>
            </a:r>
          </a:p>
          <a:p>
            <a:pPr rtl="0"/>
            <a:endParaRPr lang="en-GB" dirty="0"/>
          </a:p>
          <a:p>
            <a:pPr rtl="0"/>
            <a:endParaRPr lang="el-GR" dirty="0"/>
          </a:p>
        </p:txBody>
      </p:sp>
      <p:sp>
        <p:nvSpPr>
          <p:cNvPr id="3" name="Βέλος: Πεντάγωνο 2">
            <a:extLst>
              <a:ext uri="{FF2B5EF4-FFF2-40B4-BE49-F238E27FC236}">
                <a16:creationId xmlns:a16="http://schemas.microsoft.com/office/drawing/2014/main" id="{49DD4837-BC58-9BB3-3636-CBDEAEA3BE0E}"/>
              </a:ext>
            </a:extLst>
          </p:cNvPr>
          <p:cNvSpPr/>
          <p:nvPr/>
        </p:nvSpPr>
        <p:spPr>
          <a:xfrm rot="5400000">
            <a:off x="10669989" y="916389"/>
            <a:ext cx="1537250" cy="711642"/>
          </a:xfrm>
          <a:prstGeom prst="homePlate">
            <a:avLst>
              <a:gd name="adj" fmla="val 4699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aphicFrame>
        <p:nvGraphicFramePr>
          <p:cNvPr id="6" name="Πίνακας 5">
            <a:extLst>
              <a:ext uri="{FF2B5EF4-FFF2-40B4-BE49-F238E27FC236}">
                <a16:creationId xmlns:a16="http://schemas.microsoft.com/office/drawing/2014/main" id="{75C50459-0CAC-E105-A203-CE6B05EB77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9390735"/>
              </p:ext>
            </p:extLst>
          </p:nvPr>
        </p:nvGraphicFramePr>
        <p:xfrm>
          <a:off x="68557" y="1945493"/>
          <a:ext cx="7100868" cy="408424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550434">
                  <a:extLst>
                    <a:ext uri="{9D8B030D-6E8A-4147-A177-3AD203B41FA5}">
                      <a16:colId xmlns:a16="http://schemas.microsoft.com/office/drawing/2014/main" val="3261221736"/>
                    </a:ext>
                  </a:extLst>
                </a:gridCol>
                <a:gridCol w="3550434">
                  <a:extLst>
                    <a:ext uri="{9D8B030D-6E8A-4147-A177-3AD203B41FA5}">
                      <a16:colId xmlns:a16="http://schemas.microsoft.com/office/drawing/2014/main" val="1911053358"/>
                    </a:ext>
                  </a:extLst>
                </a:gridCol>
              </a:tblGrid>
              <a:tr h="1021061">
                <a:tc>
                  <a:txBody>
                    <a:bodyPr/>
                    <a:lstStyle/>
                    <a:p>
                      <a:pPr algn="ctr"/>
                      <a:endParaRPr lang="el-GR" dirty="0"/>
                    </a:p>
                    <a:p>
                      <a:pPr algn="ctr"/>
                      <a:r>
                        <a:rPr lang="el-GR" dirty="0"/>
                        <a:t>ΕΝΤΕΡΟΪΟΙ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COXSACKIE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8859568"/>
                  </a:ext>
                </a:extLst>
              </a:tr>
              <a:tr h="1021061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A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A2, A3, A5, A7, A8, A10, A12, A14, A16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9489906"/>
                  </a:ext>
                </a:extLst>
              </a:tr>
              <a:tr h="1021061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B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A9, B1, B2, B3, B4, B5, B6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7518348"/>
                  </a:ext>
                </a:extLst>
              </a:tr>
              <a:tr h="1021061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C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pPr algn="ctr"/>
                      <a:r>
                        <a:rPr lang="en-US" dirty="0"/>
                        <a:t>A1, A11, A13, A15, A17, A18, A19, A20, A21, A22, A23, A24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910033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8D5DF85-990C-808B-0004-061C5B7C1FD6}"/>
              </a:ext>
            </a:extLst>
          </p:cNvPr>
          <p:cNvSpPr txBox="1"/>
          <p:nvPr/>
        </p:nvSpPr>
        <p:spPr>
          <a:xfrm>
            <a:off x="530087" y="6241774"/>
            <a:ext cx="4104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Οι </a:t>
            </a:r>
            <a:r>
              <a:rPr lang="el-GR" dirty="0" err="1"/>
              <a:t>ορότυποι</a:t>
            </a:r>
            <a:r>
              <a:rPr lang="el-GR" dirty="0"/>
              <a:t> Α4, Α6 έχουν καταργηθεί.</a:t>
            </a:r>
          </a:p>
        </p:txBody>
      </p:sp>
    </p:spTree>
    <p:extLst>
      <p:ext uri="{BB962C8B-B14F-4D97-AF65-F5344CB8AC3E}">
        <p14:creationId xmlns:p14="http://schemas.microsoft.com/office/powerpoint/2010/main" val="130330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645E035-D6C9-CFFA-7279-5E78910D2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848" y="0"/>
            <a:ext cx="8229600" cy="1120339"/>
          </a:xfrm>
        </p:spPr>
        <p:txBody>
          <a:bodyPr/>
          <a:lstStyle/>
          <a:p>
            <a:r>
              <a:rPr lang="el-GR" dirty="0"/>
              <a:t>ΙΟΣ </a:t>
            </a:r>
            <a:r>
              <a:rPr lang="en-US" dirty="0"/>
              <a:t>COXSACKIE A (CAV)</a:t>
            </a:r>
            <a:endParaRPr lang="el-GR" dirty="0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FC21ED9E-8963-A2A0-2A68-54145E63A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0613" y="1373937"/>
            <a:ext cx="7974761" cy="3516115"/>
          </a:xfrm>
        </p:spPr>
        <p:txBody>
          <a:bodyPr>
            <a:normAutofit lnSpcReduction="10000"/>
          </a:bodyPr>
          <a:lstStyle/>
          <a:p>
            <a:r>
              <a:rPr lang="el-GR" dirty="0"/>
              <a:t> </a:t>
            </a:r>
            <a:r>
              <a:rPr lang="en-GB" dirty="0"/>
              <a:t>M</a:t>
            </a:r>
            <a:r>
              <a:rPr lang="el-GR" dirty="0" err="1"/>
              <a:t>ικροί</a:t>
            </a:r>
            <a:r>
              <a:rPr lang="el-GR" dirty="0"/>
              <a:t> χωρίς περίβλημα μονόκλωνοι ιοί </a:t>
            </a:r>
            <a:r>
              <a:rPr lang="en-GB" dirty="0"/>
              <a:t>RNA.</a:t>
            </a:r>
          </a:p>
          <a:p>
            <a:r>
              <a:rPr lang="el-GR" dirty="0"/>
              <a:t>Έχουν προστατευτικό </a:t>
            </a:r>
            <a:r>
              <a:rPr lang="el-GR" dirty="0" err="1"/>
              <a:t>εικοσαεδρικό</a:t>
            </a:r>
            <a:r>
              <a:rPr lang="el-GR" dirty="0"/>
              <a:t> </a:t>
            </a:r>
            <a:r>
              <a:rPr lang="el-GR" dirty="0" err="1"/>
              <a:t>καψίδιο</a:t>
            </a:r>
            <a:r>
              <a:rPr lang="en-GB" dirty="0"/>
              <a:t> </a:t>
            </a:r>
            <a:r>
              <a:rPr lang="el-GR" dirty="0"/>
              <a:t>το οποίο προκαλεί τις χημικές </a:t>
            </a:r>
            <a:r>
              <a:rPr lang="el-GR" dirty="0" err="1"/>
              <a:t>ανοσοαπόκρισεις</a:t>
            </a:r>
            <a:r>
              <a:rPr lang="el-GR" dirty="0"/>
              <a:t> και μέσω αυτού εισέρχονται στα κύτταρα.</a:t>
            </a:r>
            <a:endParaRPr lang="en-GB" dirty="0"/>
          </a:p>
          <a:p>
            <a:r>
              <a:rPr lang="el-GR" dirty="0"/>
              <a:t>Γενικά οι </a:t>
            </a:r>
            <a:r>
              <a:rPr lang="el-GR" dirty="0" err="1"/>
              <a:t>εντεροϊοί</a:t>
            </a:r>
            <a:r>
              <a:rPr lang="el-GR" dirty="0"/>
              <a:t> έχουν μια κοιλότητα που περιβάλλει κάθε πενταπλό άξονα η οποία είναι η θέση δέσμευσης για υποδοχείς τύπου </a:t>
            </a:r>
            <a:r>
              <a:rPr lang="el-GR" dirty="0" err="1"/>
              <a:t>ανοσοσφαιρίνης</a:t>
            </a:r>
            <a:r>
              <a:rPr lang="el-GR" dirty="0"/>
              <a:t>.</a:t>
            </a:r>
          </a:p>
          <a:p>
            <a:endParaRPr lang="el-GR" dirty="0"/>
          </a:p>
          <a:p>
            <a:r>
              <a:rPr lang="el-GR" dirty="0"/>
              <a:t>                                                                 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74D6A8-7827-3802-4B65-BE4A68756867}"/>
              </a:ext>
            </a:extLst>
          </p:cNvPr>
          <p:cNvSpPr txBox="1"/>
          <p:nvPr/>
        </p:nvSpPr>
        <p:spPr>
          <a:xfrm>
            <a:off x="8865705" y="1290171"/>
            <a:ext cx="2743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Στο εξωτερικό του έχει 60 αντίγραφα </a:t>
            </a:r>
            <a:r>
              <a:rPr lang="el-GR" dirty="0" err="1"/>
              <a:t>ιικών</a:t>
            </a:r>
            <a:r>
              <a:rPr lang="el-GR" dirty="0"/>
              <a:t> πρωτεϊνών (</a:t>
            </a:r>
            <a:r>
              <a:rPr lang="en-GB" dirty="0"/>
              <a:t>VP1,-2, -3).</a:t>
            </a:r>
          </a:p>
          <a:p>
            <a:endParaRPr lang="en-GB" dirty="0"/>
          </a:p>
          <a:p>
            <a:r>
              <a:rPr lang="el-GR" dirty="0"/>
              <a:t> Στο εσωτερικό τμήμα περιέχεται το </a:t>
            </a:r>
            <a:r>
              <a:rPr lang="el-GR" dirty="0" err="1"/>
              <a:t>γονιδίωμα</a:t>
            </a:r>
            <a:r>
              <a:rPr lang="el-GR" dirty="0"/>
              <a:t> </a:t>
            </a:r>
            <a:r>
              <a:rPr lang="en-GB" dirty="0"/>
              <a:t>RNA</a:t>
            </a:r>
            <a:r>
              <a:rPr lang="el-GR" dirty="0"/>
              <a:t> και περιέχονται 60 αντίγραφα </a:t>
            </a:r>
            <a:r>
              <a:rPr lang="el-GR" dirty="0" err="1"/>
              <a:t>ιικών</a:t>
            </a:r>
            <a:r>
              <a:rPr lang="el-GR" dirty="0"/>
              <a:t> πρωτεϊνών</a:t>
            </a:r>
            <a:r>
              <a:rPr lang="en-GB" dirty="0"/>
              <a:t> VP4.</a:t>
            </a:r>
            <a:endParaRPr lang="el-GR" dirty="0"/>
          </a:p>
        </p:txBody>
      </p:sp>
      <p:sp>
        <p:nvSpPr>
          <p:cNvPr id="9" name="Βέλος: Κάτω 8">
            <a:extLst>
              <a:ext uri="{FF2B5EF4-FFF2-40B4-BE49-F238E27FC236}">
                <a16:creationId xmlns:a16="http://schemas.microsoft.com/office/drawing/2014/main" id="{748522B5-8EBA-0665-75AB-1DCC798F251E}"/>
              </a:ext>
            </a:extLst>
          </p:cNvPr>
          <p:cNvSpPr/>
          <p:nvPr/>
        </p:nvSpPr>
        <p:spPr>
          <a:xfrm>
            <a:off x="6831496" y="3602784"/>
            <a:ext cx="357808" cy="834888"/>
          </a:xfrm>
          <a:prstGeom prst="downArrow">
            <a:avLst>
              <a:gd name="adj1" fmla="val 50000"/>
              <a:gd name="adj2" fmla="val 8703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B77F62-6B44-0A10-4A92-CBF90BB63D32}"/>
              </a:ext>
            </a:extLst>
          </p:cNvPr>
          <p:cNvSpPr txBox="1"/>
          <p:nvPr/>
        </p:nvSpPr>
        <p:spPr>
          <a:xfrm>
            <a:off x="6003234" y="4543485"/>
            <a:ext cx="23721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Προκαλεί επέκταση του ιού και απελευθέρωση του </a:t>
            </a:r>
            <a:r>
              <a:rPr lang="el-GR" dirty="0" err="1"/>
              <a:t>γονιδιώματος</a:t>
            </a:r>
            <a:r>
              <a:rPr lang="el-GR" dirty="0"/>
              <a:t>  του</a:t>
            </a:r>
          </a:p>
        </p:txBody>
      </p:sp>
      <p:sp>
        <p:nvSpPr>
          <p:cNvPr id="11" name="Οβάλ 10">
            <a:extLst>
              <a:ext uri="{FF2B5EF4-FFF2-40B4-BE49-F238E27FC236}">
                <a16:creationId xmlns:a16="http://schemas.microsoft.com/office/drawing/2014/main" id="{078E1548-278A-5D86-1D86-595210282DA1}"/>
              </a:ext>
            </a:extLst>
          </p:cNvPr>
          <p:cNvSpPr/>
          <p:nvPr/>
        </p:nvSpPr>
        <p:spPr>
          <a:xfrm>
            <a:off x="5350564" y="1742186"/>
            <a:ext cx="1305340" cy="453060"/>
          </a:xfrm>
          <a:prstGeom prst="ellipse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13" name="Γραμμή σύνδεσης: Γωνιώδης 12">
            <a:extLst>
              <a:ext uri="{FF2B5EF4-FFF2-40B4-BE49-F238E27FC236}">
                <a16:creationId xmlns:a16="http://schemas.microsoft.com/office/drawing/2014/main" id="{137C4050-5045-16F4-35AC-3B8CD82A4E41}"/>
              </a:ext>
            </a:extLst>
          </p:cNvPr>
          <p:cNvCxnSpPr/>
          <p:nvPr/>
        </p:nvCxnSpPr>
        <p:spPr>
          <a:xfrm flipV="1">
            <a:off x="6831496" y="1470991"/>
            <a:ext cx="1875182" cy="278296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Εικόνα 14" descr="Εικόνα που περιέχει μούχλα, μύκητας, σκίτσο/σχέδιο&#10;&#10;Περιγραφή που δημιουργήθηκε αυτόματα">
            <a:extLst>
              <a:ext uri="{FF2B5EF4-FFF2-40B4-BE49-F238E27FC236}">
                <a16:creationId xmlns:a16="http://schemas.microsoft.com/office/drawing/2014/main" id="{CB42ED73-412D-FA2C-4822-9EDAE8BBF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660" y="4242331"/>
            <a:ext cx="3260862" cy="214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37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 animBg="1"/>
      <p:bldP spid="10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54848E9-1B0A-1487-65A7-82CE76129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326" y="92766"/>
            <a:ext cx="8229600" cy="974564"/>
          </a:xfrm>
        </p:spPr>
        <p:txBody>
          <a:bodyPr>
            <a:normAutofit/>
          </a:bodyPr>
          <a:lstStyle/>
          <a:p>
            <a:r>
              <a:rPr lang="en-GB" dirty="0"/>
              <a:t> </a:t>
            </a:r>
            <a:r>
              <a:rPr lang="el-GR" dirty="0"/>
              <a:t>ΙΟΣ </a:t>
            </a:r>
            <a:r>
              <a:rPr lang="en-GB" dirty="0"/>
              <a:t>COXSACKIE B </a:t>
            </a:r>
            <a:endParaRPr lang="el-GR" dirty="0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5EB4E4EC-0668-9CAE-FF34-2A4AC989F7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7848" y="1510747"/>
            <a:ext cx="5297822" cy="2928731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dirty="0"/>
              <a:t>Ομάδα 6 </a:t>
            </a:r>
            <a:r>
              <a:rPr lang="el-GR" dirty="0" err="1"/>
              <a:t>οροτύπων</a:t>
            </a:r>
            <a:r>
              <a:rPr lang="el-GR" dirty="0"/>
              <a:t> ( </a:t>
            </a:r>
            <a:r>
              <a:rPr lang="en-GB" dirty="0"/>
              <a:t>CVB1-CVB6)</a:t>
            </a:r>
            <a:endParaRPr lang="el-GR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dirty="0"/>
              <a:t>Το </a:t>
            </a:r>
            <a:r>
              <a:rPr lang="el-GR" dirty="0" err="1"/>
              <a:t>γονιδίωμα</a:t>
            </a:r>
            <a:r>
              <a:rPr lang="el-GR" dirty="0"/>
              <a:t> του αποτελείται από περίπου 7400 ζεύγη βάσεων.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dirty="0"/>
              <a:t> Πρόκειται για γενετικό υλικό</a:t>
            </a:r>
            <a:r>
              <a:rPr lang="en-GB" dirty="0"/>
              <a:t> RNA</a:t>
            </a:r>
            <a:r>
              <a:rPr lang="el-GR" dirty="0"/>
              <a:t> περιτυλιγμένο από πρωτεΐνες και λιπίδια</a:t>
            </a:r>
          </a:p>
        </p:txBody>
      </p:sp>
      <p:pic>
        <p:nvPicPr>
          <p:cNvPr id="5" name="Εικόνα 4" descr="Εικόνα που περιέχει ύφαλος, κοράλλι, ασπόνδυλο, κοιλεντερωτά&#10;&#10;Περιγραφή που δημιουργήθηκε αυτόματα">
            <a:extLst>
              <a:ext uri="{FF2B5EF4-FFF2-40B4-BE49-F238E27FC236}">
                <a16:creationId xmlns:a16="http://schemas.microsoft.com/office/drawing/2014/main" id="{E74AA92A-F29B-841E-80B4-3DFE1FB66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104" y="4570298"/>
            <a:ext cx="2466975" cy="1847850"/>
          </a:xfrm>
          <a:prstGeom prst="rect">
            <a:avLst/>
          </a:prstGeom>
        </p:spPr>
      </p:pic>
      <p:pic>
        <p:nvPicPr>
          <p:cNvPr id="7" name="Εικόνα 6" descr="Εικόνα που περιέχει ύφαλος, μοβ, πασχαλιά, λουλούδι&#10;&#10;Περιγραφή που δημιουργήθηκε αυτόματα">
            <a:extLst>
              <a:ext uri="{FF2B5EF4-FFF2-40B4-BE49-F238E27FC236}">
                <a16:creationId xmlns:a16="http://schemas.microsoft.com/office/drawing/2014/main" id="{94321545-6EFC-93E4-6AA1-2D1AB97D3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1187" y="4570298"/>
            <a:ext cx="2619375" cy="1743075"/>
          </a:xfrm>
          <a:prstGeom prst="rect">
            <a:avLst/>
          </a:prstGeom>
        </p:spPr>
      </p:pic>
      <p:pic>
        <p:nvPicPr>
          <p:cNvPr id="9" name="Εικόνα 8" descr="Εικόνα που περιέχει σκίτσο/σχέδιο, μούχλα&#10;&#10;Περιγραφή που δημιουργήθηκε αυτόματα">
            <a:extLst>
              <a:ext uri="{FF2B5EF4-FFF2-40B4-BE49-F238E27FC236}">
                <a16:creationId xmlns:a16="http://schemas.microsoft.com/office/drawing/2014/main" id="{1CAB0CC0-E4F3-C262-ACF1-70786E3FD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0277" y="4684598"/>
            <a:ext cx="2638425" cy="1733550"/>
          </a:xfrm>
          <a:prstGeom prst="rect">
            <a:avLst/>
          </a:prstGeom>
        </p:spPr>
      </p:pic>
      <p:sp>
        <p:nvSpPr>
          <p:cNvPr id="4" name="Θέση περιεχομένου 2">
            <a:extLst>
              <a:ext uri="{FF2B5EF4-FFF2-40B4-BE49-F238E27FC236}">
                <a16:creationId xmlns:a16="http://schemas.microsoft.com/office/drawing/2014/main" id="{DEE72ED3-1416-3AF7-05F1-FB7D8AB2DD81}"/>
              </a:ext>
            </a:extLst>
          </p:cNvPr>
          <p:cNvSpPr txBox="1">
            <a:spLocks/>
          </p:cNvSpPr>
          <p:nvPr/>
        </p:nvSpPr>
        <p:spPr>
          <a:xfrm>
            <a:off x="5933864" y="1259440"/>
            <a:ext cx="6102220" cy="4581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/>
              <a:t>Πολλοί από τους ορότυπους, όπως ο Α21 παρουσιάζει κοινά με τον ιό της πολιομυελίτιδας.</a:t>
            </a:r>
          </a:p>
          <a:p>
            <a:r>
              <a:rPr lang="el-GR"/>
              <a:t>Ομοιότητες στις πρωτεϊνες του καψιδίου καθιστούν τον ορότυπο Α9 &lt;&lt;στενό συγγενή&gt;&gt; του </a:t>
            </a:r>
            <a:r>
              <a:rPr lang="en-GB"/>
              <a:t>Coxsackie B. </a:t>
            </a:r>
            <a:r>
              <a:rPr lang="el-GR"/>
              <a:t>Παρόλα αυτά προκαλεί παθολογία  ίδια με αυτή του</a:t>
            </a:r>
            <a:r>
              <a:rPr lang="en-GB"/>
              <a:t> Coxsackie A.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2768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16D47E4-0D76-11DE-64C4-CF604C7BB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043" y="198782"/>
            <a:ext cx="6518549" cy="620202"/>
          </a:xfrm>
        </p:spPr>
        <p:txBody>
          <a:bodyPr/>
          <a:lstStyle/>
          <a:p>
            <a:r>
              <a:rPr lang="el-GR" b="1" u="sng" dirty="0"/>
              <a:t>ΚΥΚΛΟΣ ΑΝΑΠΑΡΑΓΩΓΗΣ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C6A3D4C-ACCD-B120-1EE3-95A37987E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7301" y="818984"/>
            <a:ext cx="4674699" cy="54864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l-GR" dirty="0"/>
              <a:t>Ο ιός εισέρχεται στο κύτταρο όπου ενσωματώνεται στο </a:t>
            </a:r>
            <a:r>
              <a:rPr lang="el-GR" dirty="0" err="1"/>
              <a:t>ενδοπλασματικό</a:t>
            </a:r>
            <a:r>
              <a:rPr lang="el-GR" dirty="0"/>
              <a:t> δίκτυο και τη συσκευή</a:t>
            </a:r>
            <a:r>
              <a:rPr lang="en-GB" dirty="0"/>
              <a:t> Golgi </a:t>
            </a:r>
            <a:r>
              <a:rPr lang="el-GR" dirty="0"/>
              <a:t>έπειτα το</a:t>
            </a:r>
            <a:r>
              <a:rPr lang="en-GB" dirty="0"/>
              <a:t> </a:t>
            </a:r>
            <a:r>
              <a:rPr lang="el-GR" dirty="0" err="1"/>
              <a:t>ιίκο</a:t>
            </a:r>
            <a:r>
              <a:rPr lang="el-GR" dirty="0"/>
              <a:t> </a:t>
            </a:r>
            <a:r>
              <a:rPr lang="en-GB" dirty="0"/>
              <a:t>RNA</a:t>
            </a:r>
            <a:r>
              <a:rPr lang="el-GR" dirty="0"/>
              <a:t> απελευθερώνεται.</a:t>
            </a:r>
          </a:p>
          <a:p>
            <a:pPr marL="457200" indent="-457200">
              <a:buFont typeface="+mj-lt"/>
              <a:buAutoNum type="arabicPeriod"/>
            </a:pPr>
            <a:r>
              <a:rPr lang="el-GR" dirty="0"/>
              <a:t> </a:t>
            </a:r>
            <a:r>
              <a:rPr lang="el-GR" dirty="0" err="1"/>
              <a:t>Ριβοσώματα</a:t>
            </a:r>
            <a:r>
              <a:rPr lang="el-GR" dirty="0"/>
              <a:t> στο αδρό </a:t>
            </a:r>
            <a:r>
              <a:rPr lang="el-GR" dirty="0" err="1"/>
              <a:t>ενδοπλασματικό</a:t>
            </a:r>
            <a:r>
              <a:rPr lang="el-GR" dirty="0"/>
              <a:t> δίκτυο μεταφράζουν το </a:t>
            </a:r>
            <a:r>
              <a:rPr lang="en-GB" dirty="0"/>
              <a:t>RNA</a:t>
            </a:r>
            <a:r>
              <a:rPr lang="el-GR" dirty="0"/>
              <a:t>  σε </a:t>
            </a:r>
            <a:r>
              <a:rPr lang="el-GR" dirty="0" err="1"/>
              <a:t>ιική</a:t>
            </a:r>
            <a:r>
              <a:rPr lang="el-GR" dirty="0"/>
              <a:t> </a:t>
            </a:r>
            <a:r>
              <a:rPr lang="el-GR" dirty="0" err="1"/>
              <a:t>πολυπρωτεΐνη</a:t>
            </a:r>
            <a:r>
              <a:rPr lang="el-GR" dirty="0"/>
              <a:t>. </a:t>
            </a:r>
          </a:p>
          <a:p>
            <a:pPr marL="0" indent="0">
              <a:buNone/>
            </a:pPr>
            <a:r>
              <a:rPr lang="el-GR" dirty="0"/>
              <a:t>       -    δομική πρωτεΐνη </a:t>
            </a:r>
            <a:r>
              <a:rPr lang="en-GB" dirty="0"/>
              <a:t>P1</a:t>
            </a:r>
            <a:r>
              <a:rPr lang="el-GR" dirty="0"/>
              <a:t> και μη </a:t>
            </a:r>
            <a:r>
              <a:rPr lang="en-GB" dirty="0"/>
              <a:t>         </a:t>
            </a:r>
            <a:r>
              <a:rPr lang="el-GR" dirty="0"/>
              <a:t>δομικές </a:t>
            </a:r>
            <a:r>
              <a:rPr lang="el-GR" dirty="0" err="1"/>
              <a:t>πρωτεϊνες</a:t>
            </a:r>
            <a:r>
              <a:rPr lang="en-GB" dirty="0"/>
              <a:t> P2, P3</a:t>
            </a:r>
          </a:p>
          <a:p>
            <a:pPr marL="0" indent="0">
              <a:buNone/>
            </a:pPr>
            <a:r>
              <a:rPr lang="en-GB" dirty="0"/>
              <a:t>E</a:t>
            </a:r>
            <a:r>
              <a:rPr lang="el-GR" dirty="0" err="1"/>
              <a:t>λέγχουν</a:t>
            </a:r>
            <a:r>
              <a:rPr lang="el-GR" dirty="0"/>
              <a:t> την αντιγραφή και μετάφραση του </a:t>
            </a:r>
            <a:r>
              <a:rPr lang="el-GR" dirty="0" err="1"/>
              <a:t>γονιδιώματος</a:t>
            </a:r>
            <a:r>
              <a:rPr lang="el-GR" dirty="0"/>
              <a:t>.</a:t>
            </a:r>
            <a:endParaRPr lang="en-GB" dirty="0"/>
          </a:p>
          <a:p>
            <a:pPr marL="0" indent="0">
              <a:buNone/>
            </a:pPr>
            <a:r>
              <a:rPr lang="el-GR" dirty="0"/>
              <a:t> </a:t>
            </a:r>
            <a:r>
              <a:rPr lang="en-GB" dirty="0"/>
              <a:t>H</a:t>
            </a:r>
            <a:r>
              <a:rPr lang="el-GR" dirty="0"/>
              <a:t> 3΄ μη κωδικοποιημένη περιοχή είναι  υπεύθυνη για τη μολυσματικότητα του ιού </a:t>
            </a:r>
            <a:endParaRPr lang="en-GB" dirty="0"/>
          </a:p>
          <a:p>
            <a:endParaRPr lang="el-GR" dirty="0"/>
          </a:p>
        </p:txBody>
      </p:sp>
      <p:pic>
        <p:nvPicPr>
          <p:cNvPr id="6" name="Εικόνα 5" descr="Εικόνα που περιέχει στιγμιότυπο οθόνης&#10;&#10;Περιγραφή που δημιουργήθηκε αυτόματα">
            <a:extLst>
              <a:ext uri="{FF2B5EF4-FFF2-40B4-BE49-F238E27FC236}">
                <a16:creationId xmlns:a16="http://schemas.microsoft.com/office/drawing/2014/main" id="{8731CE27-D72A-EF16-A6C6-692FE02BA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94" y="1657890"/>
            <a:ext cx="6818281" cy="4545520"/>
          </a:xfrm>
          <a:prstGeom prst="rect">
            <a:avLst/>
          </a:prstGeom>
        </p:spPr>
      </p:pic>
      <p:sp>
        <p:nvSpPr>
          <p:cNvPr id="10" name="Βέλος: Καμπύλο προς τα αριστερά 9">
            <a:extLst>
              <a:ext uri="{FF2B5EF4-FFF2-40B4-BE49-F238E27FC236}">
                <a16:creationId xmlns:a16="http://schemas.microsoft.com/office/drawing/2014/main" id="{B6670545-9E5F-452D-4E8E-8321C9F7CCEA}"/>
              </a:ext>
            </a:extLst>
          </p:cNvPr>
          <p:cNvSpPr/>
          <p:nvPr/>
        </p:nvSpPr>
        <p:spPr>
          <a:xfrm>
            <a:off x="11025809" y="4108174"/>
            <a:ext cx="583095" cy="742122"/>
          </a:xfrm>
          <a:prstGeom prst="curvedLeftArrow">
            <a:avLst>
              <a:gd name="adj1" fmla="val 25000"/>
              <a:gd name="adj2" fmla="val 63636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02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E3B06C7-C514-C299-F787-143E1430D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043" y="0"/>
            <a:ext cx="3603070" cy="1256306"/>
          </a:xfrm>
        </p:spPr>
        <p:txBody>
          <a:bodyPr/>
          <a:lstStyle/>
          <a:p>
            <a:r>
              <a:rPr lang="el-GR" b="1" u="sng" dirty="0"/>
              <a:t>ΠΑΘΟΛΟΓΙΑ ΝΟΣΟΥ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A4EC5EB-5DF3-BFCC-869D-A300B3B57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203" y="2209800"/>
            <a:ext cx="6102220" cy="5486400"/>
          </a:xfrm>
        </p:spPr>
        <p:txBody>
          <a:bodyPr/>
          <a:lstStyle/>
          <a:p>
            <a:r>
              <a:rPr lang="el-GR" dirty="0"/>
              <a:t>Οι ιοί </a:t>
            </a:r>
            <a:r>
              <a:rPr lang="en-GB" dirty="0"/>
              <a:t>Coxsackie</a:t>
            </a:r>
            <a:r>
              <a:rPr lang="el-GR" dirty="0"/>
              <a:t> προκαλούν τη </a:t>
            </a:r>
            <a:r>
              <a:rPr lang="el-GR" u="sng" dirty="0"/>
              <a:t>Ν</a:t>
            </a:r>
            <a:r>
              <a:rPr lang="el-GR" dirty="0"/>
              <a:t>όσο  </a:t>
            </a:r>
            <a:r>
              <a:rPr lang="el-GR" u="sng" dirty="0"/>
              <a:t>Χ</a:t>
            </a:r>
            <a:r>
              <a:rPr lang="el-GR" dirty="0"/>
              <a:t>εριών </a:t>
            </a:r>
            <a:r>
              <a:rPr lang="el-GR" u="sng" dirty="0"/>
              <a:t>Π</a:t>
            </a:r>
            <a:r>
              <a:rPr lang="el-GR" dirty="0"/>
              <a:t>οδιών και </a:t>
            </a:r>
            <a:r>
              <a:rPr lang="el-GR" u="sng" dirty="0"/>
              <a:t>Σ</a:t>
            </a:r>
            <a:r>
              <a:rPr lang="el-GR" dirty="0"/>
              <a:t>τόματος ( ΝΧΠΣ).</a:t>
            </a:r>
          </a:p>
          <a:p>
            <a:r>
              <a:rPr lang="el-GR" dirty="0"/>
              <a:t>Χαρακτηριστικό σύμπτωμα        Εξανθήματα σε μορφή επίπεδων αποχρωματισμένων κηλίδων και έξω κομμάτια. Στη συνέχεια μπορεί να εξελιχθούν σε φυσαλιδώδης πληγές στις παλάμες τα πέλματα και τα χείλη (στόμα).</a:t>
            </a:r>
          </a:p>
          <a:p>
            <a:r>
              <a:rPr lang="el-GR" dirty="0"/>
              <a:t>Κοινά συμπτώματα </a:t>
            </a:r>
            <a:r>
              <a:rPr lang="en-GB" dirty="0"/>
              <a:t>:</a:t>
            </a:r>
            <a:r>
              <a:rPr lang="el-GR" dirty="0"/>
              <a:t> Πυρετός, Ναυτία, Έμετος, Κόπωση, Απώλεια όρεξης.</a:t>
            </a:r>
          </a:p>
          <a:p>
            <a:r>
              <a:rPr lang="el-GR" dirty="0"/>
              <a:t> Υποχωρούν μετά από 7-10 ημέρες.</a:t>
            </a:r>
          </a:p>
          <a:p>
            <a:endParaRPr lang="el-GR" dirty="0"/>
          </a:p>
          <a:p>
            <a:endParaRPr lang="el-GR" dirty="0"/>
          </a:p>
        </p:txBody>
      </p:sp>
      <p:sp>
        <p:nvSpPr>
          <p:cNvPr id="5" name="Βέλος: Δεξιό 4">
            <a:extLst>
              <a:ext uri="{FF2B5EF4-FFF2-40B4-BE49-F238E27FC236}">
                <a16:creationId xmlns:a16="http://schemas.microsoft.com/office/drawing/2014/main" id="{79DE295F-DA24-5EB5-3B99-F0A5B58A42F8}"/>
              </a:ext>
            </a:extLst>
          </p:cNvPr>
          <p:cNvSpPr/>
          <p:nvPr/>
        </p:nvSpPr>
        <p:spPr>
          <a:xfrm>
            <a:off x="3856383" y="3114261"/>
            <a:ext cx="356288" cy="17227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7" name="Εικόνα 6" descr="Εικόνα που περιέχει δόντια&#10;&#10;Περιγραφή που δημιουργήθηκε αυτόματα με χαμηλό επίπεδο εμπιστοσύνης">
            <a:extLst>
              <a:ext uri="{FF2B5EF4-FFF2-40B4-BE49-F238E27FC236}">
                <a16:creationId xmlns:a16="http://schemas.microsoft.com/office/drawing/2014/main" id="{7D0451AC-EDBF-CF2D-A30B-413CBB866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9534" y="628153"/>
            <a:ext cx="4578423" cy="2532007"/>
          </a:xfrm>
          <a:prstGeom prst="rect">
            <a:avLst/>
          </a:prstGeom>
        </p:spPr>
      </p:pic>
      <p:pic>
        <p:nvPicPr>
          <p:cNvPr id="9" name="Εικόνα 8" descr="Εικόνα που περιέχει σάρκα, φλέβα, δάκτυλο ποδιού, άτομο&#10;&#10;Περιγραφή που δημιουργήθηκε αυτόματα">
            <a:extLst>
              <a:ext uri="{FF2B5EF4-FFF2-40B4-BE49-F238E27FC236}">
                <a16:creationId xmlns:a16="http://schemas.microsoft.com/office/drawing/2014/main" id="{0A56020E-B53A-2159-66E1-F4164F307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9533" y="3815798"/>
            <a:ext cx="4578423" cy="253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9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E214E70-A662-B96F-9038-E44F5F6BB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326" y="198782"/>
            <a:ext cx="8229600" cy="590252"/>
          </a:xfrm>
        </p:spPr>
        <p:txBody>
          <a:bodyPr>
            <a:normAutofit/>
          </a:bodyPr>
          <a:lstStyle/>
          <a:p>
            <a:r>
              <a:rPr lang="el-GR" sz="3200" b="1" u="sng" dirty="0"/>
              <a:t>ΔΙΑΓΝΩΣΗ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33878F57-8292-D3DE-8957-A57CE0843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354" y="1179444"/>
            <a:ext cx="4330412" cy="5678556"/>
          </a:xfrm>
        </p:spPr>
        <p:txBody>
          <a:bodyPr>
            <a:normAutofit/>
          </a:bodyPr>
          <a:lstStyle/>
          <a:p>
            <a:r>
              <a:rPr lang="el-GR" sz="2000" dirty="0"/>
              <a:t>Η διάγνωση γίνεται με βάση την κλινική εικόνα αλλά και τα εργαστηριακά ευρήματα. 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000" dirty="0"/>
              <a:t>Καλλιέργεια ιού</a:t>
            </a:r>
            <a:r>
              <a:rPr lang="en-GB" sz="2000" dirty="0"/>
              <a:t>: </a:t>
            </a:r>
            <a:r>
              <a:rPr lang="el-GR" sz="2000" dirty="0"/>
              <a:t>Ο ιός μπορεί να καλλιεργηθεί από δείγματα σάλιου, κοπράνων ή σταγονίδια.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000" dirty="0" err="1"/>
              <a:t>Ανοσοχημικές</a:t>
            </a:r>
            <a:r>
              <a:rPr lang="el-GR" sz="2000" dirty="0"/>
              <a:t> δοκιμές</a:t>
            </a:r>
            <a:r>
              <a:rPr lang="en-GB" sz="2000" dirty="0"/>
              <a:t>: </a:t>
            </a:r>
            <a:r>
              <a:rPr lang="el-GR" sz="2000" dirty="0"/>
              <a:t>Ανίχνευση αντισωμάτων</a:t>
            </a:r>
            <a:r>
              <a:rPr lang="en-GB" sz="2000" dirty="0"/>
              <a:t> IgM, IgG</a:t>
            </a:r>
            <a:r>
              <a:rPr lang="el-GR" sz="2000" dirty="0"/>
              <a:t> κατά του ιού στο αίμα. Αυξημένα επίπεδα δείχνουν πρόσφατη ή παλαιότερη λοίμωξη από τον ιό.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000" dirty="0"/>
              <a:t>Μοριακή διάγνωση για την εντόπιση του γενετικού υλικού (</a:t>
            </a:r>
            <a:r>
              <a:rPr lang="en-GB" sz="2000" dirty="0"/>
              <a:t>PCR).</a:t>
            </a:r>
            <a:endParaRPr lang="el-GR" sz="2000" dirty="0"/>
          </a:p>
          <a:p>
            <a:pPr marL="457200" indent="-457200">
              <a:buFont typeface="+mj-lt"/>
              <a:buAutoNum type="arabicPeriod"/>
            </a:pPr>
            <a:endParaRPr lang="el-GR" dirty="0"/>
          </a:p>
        </p:txBody>
      </p:sp>
      <p:pic>
        <p:nvPicPr>
          <p:cNvPr id="5" name="Εικόνα 4" descr="Εικόνα που περιέχει κείμενο, διάγραμμα, στιγμιότυπο οθόνης, γράφημα&#10;&#10;Περιγραφή που δημιουργήθηκε αυτόματα">
            <a:extLst>
              <a:ext uri="{FF2B5EF4-FFF2-40B4-BE49-F238E27FC236}">
                <a16:creationId xmlns:a16="http://schemas.microsoft.com/office/drawing/2014/main" id="{3C0D72A8-8279-C5BB-6571-A5BF145D1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3852539"/>
            <a:ext cx="5291244" cy="2723899"/>
          </a:xfrm>
          <a:prstGeom prst="rect">
            <a:avLst/>
          </a:prstGeom>
        </p:spPr>
      </p:pic>
      <p:pic>
        <p:nvPicPr>
          <p:cNvPr id="7" name="Εικόνα 6" descr="Εικόνα που περιέχει κείμενο, στιγμιότυπο οθόνης, διάγραμμα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1B3DC237-B066-50D7-25A8-914AE699C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632" y="324000"/>
            <a:ext cx="5280612" cy="31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80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7F444C6-A342-194F-9BD9-AA430DBFD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74" y="0"/>
            <a:ext cx="8229600" cy="709521"/>
          </a:xfrm>
        </p:spPr>
        <p:txBody>
          <a:bodyPr>
            <a:normAutofit/>
          </a:bodyPr>
          <a:lstStyle/>
          <a:p>
            <a:r>
              <a:rPr lang="el-GR" sz="3200" b="1" u="sng" dirty="0"/>
              <a:t>ΘΕΡΑΠΕΙΑ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0537F56E-9193-C77C-0076-FF70E03A43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1152939"/>
            <a:ext cx="6715804" cy="5234609"/>
          </a:xfrm>
        </p:spPr>
        <p:txBody>
          <a:bodyPr>
            <a:normAutofit lnSpcReduction="10000"/>
          </a:bodyPr>
          <a:lstStyle/>
          <a:p>
            <a:r>
              <a:rPr lang="el-GR" sz="2000" dirty="0"/>
              <a:t>Ιογενής ασθένεια        Υποχωρεί αυτόματα</a:t>
            </a:r>
          </a:p>
          <a:p>
            <a:endParaRPr lang="el-GR" sz="2000" dirty="0"/>
          </a:p>
          <a:p>
            <a:r>
              <a:rPr lang="el-GR" sz="2000" dirty="0"/>
              <a:t>Χορήγηση αναλγητικών για ανακούφιση συμπτωμάτων.</a:t>
            </a:r>
          </a:p>
          <a:p>
            <a:endParaRPr lang="el-GR" sz="2000" dirty="0"/>
          </a:p>
          <a:p>
            <a:r>
              <a:rPr lang="el-GR" sz="2000" dirty="0"/>
              <a:t>Χορήγηση αντιπυρετικών για μείωση θερμοκρασίας.</a:t>
            </a:r>
          </a:p>
          <a:p>
            <a:endParaRPr lang="el-GR" sz="2000" dirty="0"/>
          </a:p>
          <a:p>
            <a:r>
              <a:rPr lang="el-GR" sz="2000" dirty="0"/>
              <a:t>Σπάνια συνιστάται νοσηλεία για αντιμετώπιση επιπλοκών.</a:t>
            </a:r>
          </a:p>
          <a:p>
            <a:r>
              <a:rPr lang="el-GR" sz="2000" dirty="0"/>
              <a:t> Η νόσος συνήθως είναι αβλαβής αλλά μπορεί να εμφανιστούν επιπλοκές όπως</a:t>
            </a:r>
            <a:r>
              <a:rPr lang="en-GB" sz="2000" dirty="0"/>
              <a:t>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sz="2000" dirty="0"/>
              <a:t> Εγκεφαλίτιδα</a:t>
            </a:r>
            <a:endParaRPr lang="en-GB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sz="2000" dirty="0"/>
              <a:t> Μηνιγγίτιδα </a:t>
            </a:r>
            <a:endParaRPr lang="en-GB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sz="2000" dirty="0"/>
              <a:t>Μυοπάθεια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sz="2000" dirty="0"/>
              <a:t>Μυοκαρδίτιδα </a:t>
            </a:r>
          </a:p>
          <a:p>
            <a:endParaRPr lang="el-GR" dirty="0"/>
          </a:p>
        </p:txBody>
      </p:sp>
      <p:sp>
        <p:nvSpPr>
          <p:cNvPr id="4" name="Βέλος: Δεξιό 3">
            <a:extLst>
              <a:ext uri="{FF2B5EF4-FFF2-40B4-BE49-F238E27FC236}">
                <a16:creationId xmlns:a16="http://schemas.microsoft.com/office/drawing/2014/main" id="{6D05E98D-0376-CB7E-B2E0-9FDFBBA3410A}"/>
              </a:ext>
            </a:extLst>
          </p:cNvPr>
          <p:cNvSpPr/>
          <p:nvPr/>
        </p:nvSpPr>
        <p:spPr>
          <a:xfrm>
            <a:off x="2743201" y="1258956"/>
            <a:ext cx="384313" cy="2252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Εικόνα 5" descr="Εικόνα που περιέχει άτομο, ιατρικό, ιατρικός εξοπλισμός, υγειονομική περίθαλψη&#10;&#10;Περιγραφή που δημιουργήθηκε αυτόματα">
            <a:extLst>
              <a:ext uri="{FF2B5EF4-FFF2-40B4-BE49-F238E27FC236}">
                <a16:creationId xmlns:a16="http://schemas.microsoft.com/office/drawing/2014/main" id="{1E3E3839-4E67-E2D0-B4B2-2892AF736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5528" y="2350605"/>
            <a:ext cx="4345411" cy="2433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2412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Ξυσμένο μέταλλο 16x9">
  <a:themeElements>
    <a:clrScheme name="BrushedMetal">
      <a:dk1>
        <a:sysClr val="windowText" lastClr="000000"/>
      </a:dk1>
      <a:lt1>
        <a:sysClr val="window" lastClr="FFFFFF"/>
      </a:lt1>
      <a:dk2>
        <a:srgbClr val="2F333A"/>
      </a:dk2>
      <a:lt2>
        <a:srgbClr val="E4F9F9"/>
      </a:lt2>
      <a:accent1>
        <a:srgbClr val="07CB98"/>
      </a:accent1>
      <a:accent2>
        <a:srgbClr val="5A90D1"/>
      </a:accent2>
      <a:accent3>
        <a:srgbClr val="E6AD1E"/>
      </a:accent3>
      <a:accent4>
        <a:srgbClr val="EA6312"/>
      </a:accent4>
      <a:accent5>
        <a:srgbClr val="8253A9"/>
      </a:accent5>
      <a:accent6>
        <a:srgbClr val="CB274A"/>
      </a:accent6>
      <a:hlink>
        <a:srgbClr val="5A90D1"/>
      </a:hlink>
      <a:folHlink>
        <a:srgbClr val="969696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3891930_TF03030981" id="{55E68189-8895-4C3E-B377-D6AFD5BE3E12}" vid="{95DBA6B7-DE97-44FB-B0AC-D457A36FFD7A}"/>
    </a:ext>
  </a:extLst>
</a:theme>
</file>

<file path=ppt/theme/theme2.xml><?xml version="1.0" encoding="utf-8"?>
<a:theme xmlns:a="http://schemas.openxmlformats.org/drawingml/2006/main" name="Θέμα του Office">
  <a:themeElements>
    <a:clrScheme name="BrushedMetal">
      <a:dk1>
        <a:sysClr val="windowText" lastClr="000000"/>
      </a:dk1>
      <a:lt1>
        <a:sysClr val="window" lastClr="FFFFFF"/>
      </a:lt1>
      <a:dk2>
        <a:srgbClr val="2F333A"/>
      </a:dk2>
      <a:lt2>
        <a:srgbClr val="E4F9F9"/>
      </a:lt2>
      <a:accent1>
        <a:srgbClr val="07CB98"/>
      </a:accent1>
      <a:accent2>
        <a:srgbClr val="5A90D1"/>
      </a:accent2>
      <a:accent3>
        <a:srgbClr val="E6AD1E"/>
      </a:accent3>
      <a:accent4>
        <a:srgbClr val="EA6312"/>
      </a:accent4>
      <a:accent5>
        <a:srgbClr val="8253A9"/>
      </a:accent5>
      <a:accent6>
        <a:srgbClr val="CB274A"/>
      </a:accent6>
      <a:hlink>
        <a:srgbClr val="5A90D1"/>
      </a:hlink>
      <a:folHlink>
        <a:srgbClr val="969696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BrushedMetal">
      <a:dk1>
        <a:sysClr val="windowText" lastClr="000000"/>
      </a:dk1>
      <a:lt1>
        <a:sysClr val="window" lastClr="FFFFFF"/>
      </a:lt1>
      <a:dk2>
        <a:srgbClr val="2F333A"/>
      </a:dk2>
      <a:lt2>
        <a:srgbClr val="E4F9F9"/>
      </a:lt2>
      <a:accent1>
        <a:srgbClr val="07CB98"/>
      </a:accent1>
      <a:accent2>
        <a:srgbClr val="5A90D1"/>
      </a:accent2>
      <a:accent3>
        <a:srgbClr val="E6AD1E"/>
      </a:accent3>
      <a:accent4>
        <a:srgbClr val="EA6312"/>
      </a:accent4>
      <a:accent5>
        <a:srgbClr val="8253A9"/>
      </a:accent5>
      <a:accent6>
        <a:srgbClr val="CB274A"/>
      </a:accent6>
      <a:hlink>
        <a:srgbClr val="5A90D1"/>
      </a:hlink>
      <a:folHlink>
        <a:srgbClr val="969696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887f90c-b780-4a45-b4b7-17c752ceeee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Έγγραφο" ma:contentTypeID="0x01010033B465EAA969D444B0F426639FFA7934" ma:contentTypeVersion="11" ma:contentTypeDescription="Δημιουργία νέου εγγράφου" ma:contentTypeScope="" ma:versionID="fbcb0e3dd541d20ef5383d9a96acd185">
  <xsd:schema xmlns:xsd="http://www.w3.org/2001/XMLSchema" xmlns:xs="http://www.w3.org/2001/XMLSchema" xmlns:p="http://schemas.microsoft.com/office/2006/metadata/properties" xmlns:ns3="e887f90c-b780-4a45-b4b7-17c752ceeee9" targetNamespace="http://schemas.microsoft.com/office/2006/metadata/properties" ma:root="true" ma:fieldsID="636877e5e5feca61125cd569ff6586ba" ns3:_="">
    <xsd:import namespace="e887f90c-b780-4a45-b4b7-17c752ceeee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87f90c-b780-4a45-b4b7-17c752ceee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12" nillable="true" ma:displayName="_activity" ma:hidden="true" ma:internalName="_activity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Τύπος περιεχομένου"/>
        <xsd:element ref="dc:title" minOccurs="0" maxOccurs="1" ma:index="4" ma:displayName="Τίτλο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1C05A15-2C36-4B2C-9ED7-7313D59409A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5A16170-AED4-43FB-90C7-1F1653EBFACC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e887f90c-b780-4a45-b4b7-17c752ceeee9"/>
    <ds:schemaRef ds:uri="http://schemas.microsoft.com/office/2006/documentManagement/typ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7A3816F-4EDF-444C-BF61-D85AE1ED1D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887f90c-b780-4a45-b4b7-17c752ceeee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Παρουσίαση σε ξυσμένο μέταλλο σε πράσινο χρώμα (ευρείας οθόνης)</Template>
  <TotalTime>338</TotalTime>
  <Words>1011</Words>
  <Application>Microsoft Office PowerPoint</Application>
  <PresentationFormat>Ευρεία οθόνη</PresentationFormat>
  <Paragraphs>113</Paragraphs>
  <Slides>11</Slides>
  <Notes>3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11</vt:i4>
      </vt:variant>
    </vt:vector>
  </HeadingPairs>
  <TitlesOfParts>
    <vt:vector size="15" baseType="lpstr">
      <vt:lpstr>Arial</vt:lpstr>
      <vt:lpstr>Georgia</vt:lpstr>
      <vt:lpstr>Wingdings</vt:lpstr>
      <vt:lpstr>Ξυσμένο μέταλλο 16x9</vt:lpstr>
      <vt:lpstr>Εντρεροϊός- COXSACKIE</vt:lpstr>
      <vt:lpstr>ΕΙΣΑΓΩΓΗ</vt:lpstr>
      <vt:lpstr>ΤΑΞΙΝΟΜΗΣΗ</vt:lpstr>
      <vt:lpstr>ΙΟΣ COXSACKIE A (CAV)</vt:lpstr>
      <vt:lpstr> ΙΟΣ COXSACKIE B </vt:lpstr>
      <vt:lpstr>ΚΥΚΛΟΣ ΑΝΑΠΑΡΑΓΩΓΗΣ</vt:lpstr>
      <vt:lpstr>ΠΑΘΟΛΟΓΙΑ ΝΟΣΟΥ</vt:lpstr>
      <vt:lpstr>ΔΙΑΓΝΩΣΗ</vt:lpstr>
      <vt:lpstr>ΘΕΡΑΠΕΙΑ</vt:lpstr>
      <vt:lpstr>Παρουσίαση του PowerPoint</vt:lpstr>
      <vt:lpstr>ΕΥΧΑΡΙΣΤΟΥΜΕ ΓΙΑ ΤΗΝ ΠΡΟΣΟΧΗ ΣΑΣ 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Διάταξη τίτλου</dc:title>
  <dc:creator>ΤΣΑΜΗ ΕΛΕΝΗ-ΑΝΝΑ</dc:creator>
  <cp:lastModifiedBy>ΤΣΑΜΗ ΕΛΕΝΗ-ΑΝΝΑ</cp:lastModifiedBy>
  <cp:revision>3</cp:revision>
  <dcterms:created xsi:type="dcterms:W3CDTF">2024-03-26T08:56:16Z</dcterms:created>
  <dcterms:modified xsi:type="dcterms:W3CDTF">2024-03-28T09:34:36Z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0x01010033B465EAA969D444B0F426639FFA7934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