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65" r:id="rId4"/>
    <p:sldId id="258" r:id="rId5"/>
    <p:sldId id="259" r:id="rId6"/>
    <p:sldId id="266" r:id="rId7"/>
    <p:sldId id="260" r:id="rId8"/>
    <p:sldId id="261" r:id="rId9"/>
    <p:sldId id="262" r:id="rId10"/>
    <p:sldId id="264"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63" r:id="rId27"/>
    <p:sldId id="273" r:id="rId28"/>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E113A-9A49-429F-A3D3-4F38E40FBF56}" type="doc">
      <dgm:prSet loTypeId="urn:microsoft.com/office/officeart/2005/8/layout/process4" loCatId="process" qsTypeId="urn:microsoft.com/office/officeart/2005/8/quickstyle/simple2" qsCatId="simple" csTypeId="urn:microsoft.com/office/officeart/2005/8/colors/accent5_2" csCatId="accent5"/>
      <dgm:spPr/>
      <dgm:t>
        <a:bodyPr/>
        <a:lstStyle/>
        <a:p>
          <a:endParaRPr lang="en-US"/>
        </a:p>
      </dgm:t>
    </dgm:pt>
    <dgm:pt modelId="{1A0FB460-2C22-42AC-BF2C-E447184BFC37}">
      <dgm:prSet custT="1"/>
      <dgm:spPr/>
      <dgm:t>
        <a:bodyPr/>
        <a:lstStyle/>
        <a:p>
          <a:pPr algn="l"/>
          <a:r>
            <a:rPr lang="el-GR" sz="2400" b="0" i="0" dirty="0"/>
            <a:t>Η Υγεία και Ασφάλεια στην Εργασία (ΥΑΕ) είναι ο διεπιστημονικός τομέας που  στοχεύει στην προστασία της ασφάλειας, της υγείας και της ευημερίας των ανθρώπων στο εργασιακό τους περιβάλλον, μέσω:</a:t>
          </a:r>
          <a:endParaRPr lang="en-US" sz="2400" dirty="0"/>
        </a:p>
      </dgm:t>
    </dgm:pt>
    <dgm:pt modelId="{85D985BE-5232-4EB6-ADDA-61B2A0605936}" type="parTrans" cxnId="{E6501524-4D52-42AB-9BB7-A4E74A9B6C10}">
      <dgm:prSet/>
      <dgm:spPr/>
      <dgm:t>
        <a:bodyPr/>
        <a:lstStyle/>
        <a:p>
          <a:endParaRPr lang="en-US"/>
        </a:p>
      </dgm:t>
    </dgm:pt>
    <dgm:pt modelId="{FA5A824B-C267-4E58-AC43-0399B1753AE1}" type="sibTrans" cxnId="{E6501524-4D52-42AB-9BB7-A4E74A9B6C10}">
      <dgm:prSet/>
      <dgm:spPr/>
      <dgm:t>
        <a:bodyPr/>
        <a:lstStyle/>
        <a:p>
          <a:endParaRPr lang="en-US"/>
        </a:p>
      </dgm:t>
    </dgm:pt>
    <dgm:pt modelId="{B8B2F0F5-7955-4B51-B817-E2500D6B1ED0}">
      <dgm:prSet custT="1"/>
      <dgm:spPr/>
      <dgm:t>
        <a:bodyPr/>
        <a:lstStyle/>
        <a:p>
          <a:r>
            <a:rPr lang="el-GR" sz="2000" b="0" i="0" dirty="0"/>
            <a:t>Της βελτίωσης των συνθηκών εργασίας</a:t>
          </a:r>
          <a:r>
            <a:rPr lang="el-GR" sz="2300" b="0" i="0" dirty="0"/>
            <a:t> </a:t>
          </a:r>
          <a:endParaRPr lang="en-US" sz="2300" dirty="0"/>
        </a:p>
      </dgm:t>
    </dgm:pt>
    <dgm:pt modelId="{79BA99C6-90DA-4FC2-91BB-B3632D9B0D97}" type="parTrans" cxnId="{2621F785-AA1A-4AD8-A0B3-246FFDF25D8D}">
      <dgm:prSet/>
      <dgm:spPr/>
      <dgm:t>
        <a:bodyPr/>
        <a:lstStyle/>
        <a:p>
          <a:endParaRPr lang="en-US"/>
        </a:p>
      </dgm:t>
    </dgm:pt>
    <dgm:pt modelId="{817B427C-3D24-47C4-9EAA-2582B5B63E80}" type="sibTrans" cxnId="{2621F785-AA1A-4AD8-A0B3-246FFDF25D8D}">
      <dgm:prSet/>
      <dgm:spPr/>
      <dgm:t>
        <a:bodyPr/>
        <a:lstStyle/>
        <a:p>
          <a:endParaRPr lang="en-US"/>
        </a:p>
      </dgm:t>
    </dgm:pt>
    <dgm:pt modelId="{927F484F-98ED-49B5-A2BF-860E4B9B41F0}">
      <dgm:prSet custT="1"/>
      <dgm:spPr/>
      <dgm:t>
        <a:bodyPr/>
        <a:lstStyle/>
        <a:p>
          <a:r>
            <a:rPr lang="el-GR" sz="2000" b="0" i="0" dirty="0"/>
            <a:t>Της μείωσης των εργατικών ατυχημάτων και των επαγγελματικών ασθενειών </a:t>
          </a:r>
          <a:endParaRPr lang="en-US" sz="2000" dirty="0"/>
        </a:p>
      </dgm:t>
    </dgm:pt>
    <dgm:pt modelId="{2DA16751-7B81-434C-AE24-73C8F69A6ED5}" type="parTrans" cxnId="{8EE2CCFD-80F8-43D8-B053-F54FE4968D10}">
      <dgm:prSet/>
      <dgm:spPr/>
      <dgm:t>
        <a:bodyPr/>
        <a:lstStyle/>
        <a:p>
          <a:endParaRPr lang="en-US"/>
        </a:p>
      </dgm:t>
    </dgm:pt>
    <dgm:pt modelId="{CF58047D-50F7-4E36-B39F-BBF352B8F7C9}" type="sibTrans" cxnId="{8EE2CCFD-80F8-43D8-B053-F54FE4968D10}">
      <dgm:prSet/>
      <dgm:spPr/>
      <dgm:t>
        <a:bodyPr/>
        <a:lstStyle/>
        <a:p>
          <a:endParaRPr lang="en-US"/>
        </a:p>
      </dgm:t>
    </dgm:pt>
    <dgm:pt modelId="{A9FEE56D-ECDE-4F47-8744-971E6819F187}">
      <dgm:prSet custT="1"/>
      <dgm:spPr/>
      <dgm:t>
        <a:bodyPr/>
        <a:lstStyle/>
        <a:p>
          <a:r>
            <a:rPr lang="el-GR" sz="2000" b="0" i="0" dirty="0"/>
            <a:t>Της καλλιέργειας και προαγωγής νοοτροπίας πρόληψης των επαγγελματικών κινδύνων</a:t>
          </a:r>
          <a:endParaRPr lang="en-US" sz="2000" dirty="0"/>
        </a:p>
      </dgm:t>
    </dgm:pt>
    <dgm:pt modelId="{9B23AF91-B63F-43C7-A45E-C2142D21CED6}" type="parTrans" cxnId="{80F034D9-0E93-44F5-B575-40D7D62A2693}">
      <dgm:prSet/>
      <dgm:spPr/>
      <dgm:t>
        <a:bodyPr/>
        <a:lstStyle/>
        <a:p>
          <a:endParaRPr lang="en-US"/>
        </a:p>
      </dgm:t>
    </dgm:pt>
    <dgm:pt modelId="{D264F0D8-F76C-4267-B10D-EA51494BDEF9}" type="sibTrans" cxnId="{80F034D9-0E93-44F5-B575-40D7D62A2693}">
      <dgm:prSet/>
      <dgm:spPr/>
      <dgm:t>
        <a:bodyPr/>
        <a:lstStyle/>
        <a:p>
          <a:endParaRPr lang="en-US"/>
        </a:p>
      </dgm:t>
    </dgm:pt>
    <dgm:pt modelId="{1D3C2604-FB0C-4F74-A28C-46696202D878}" type="pres">
      <dgm:prSet presAssocID="{305E113A-9A49-429F-A3D3-4F38E40FBF56}" presName="Name0" presStyleCnt="0">
        <dgm:presLayoutVars>
          <dgm:dir/>
          <dgm:animLvl val="lvl"/>
          <dgm:resizeHandles val="exact"/>
        </dgm:presLayoutVars>
      </dgm:prSet>
      <dgm:spPr/>
      <dgm:t>
        <a:bodyPr/>
        <a:lstStyle/>
        <a:p>
          <a:endParaRPr lang="el-GR"/>
        </a:p>
      </dgm:t>
    </dgm:pt>
    <dgm:pt modelId="{AD174506-2A24-4C87-BE4C-0141809EDE8D}" type="pres">
      <dgm:prSet presAssocID="{1A0FB460-2C22-42AC-BF2C-E447184BFC37}" presName="boxAndChildren" presStyleCnt="0"/>
      <dgm:spPr/>
    </dgm:pt>
    <dgm:pt modelId="{B2440D00-3C46-41F1-814F-899A0720427C}" type="pres">
      <dgm:prSet presAssocID="{1A0FB460-2C22-42AC-BF2C-E447184BFC37}" presName="parentTextBox" presStyleLbl="node1" presStyleIdx="0" presStyleCnt="1"/>
      <dgm:spPr/>
      <dgm:t>
        <a:bodyPr/>
        <a:lstStyle/>
        <a:p>
          <a:endParaRPr lang="el-GR"/>
        </a:p>
      </dgm:t>
    </dgm:pt>
    <dgm:pt modelId="{1318889A-1C0E-49C3-B27B-8609AE24F484}" type="pres">
      <dgm:prSet presAssocID="{1A0FB460-2C22-42AC-BF2C-E447184BFC37}" presName="entireBox" presStyleLbl="node1" presStyleIdx="0" presStyleCnt="1" custLinFactNeighborY="-457"/>
      <dgm:spPr/>
      <dgm:t>
        <a:bodyPr/>
        <a:lstStyle/>
        <a:p>
          <a:endParaRPr lang="el-GR"/>
        </a:p>
      </dgm:t>
    </dgm:pt>
    <dgm:pt modelId="{E2BAAAFF-0824-49FE-AB90-E9B7A0E49F7F}" type="pres">
      <dgm:prSet presAssocID="{1A0FB460-2C22-42AC-BF2C-E447184BFC37}" presName="descendantBox" presStyleCnt="0"/>
      <dgm:spPr/>
    </dgm:pt>
    <dgm:pt modelId="{80B6A517-8C6B-4920-8EE4-34B8C434C269}" type="pres">
      <dgm:prSet presAssocID="{B8B2F0F5-7955-4B51-B817-E2500D6B1ED0}" presName="childTextBox" presStyleLbl="fgAccFollowNode1" presStyleIdx="0" presStyleCnt="3">
        <dgm:presLayoutVars>
          <dgm:bulletEnabled val="1"/>
        </dgm:presLayoutVars>
      </dgm:prSet>
      <dgm:spPr/>
      <dgm:t>
        <a:bodyPr/>
        <a:lstStyle/>
        <a:p>
          <a:endParaRPr lang="el-GR"/>
        </a:p>
      </dgm:t>
    </dgm:pt>
    <dgm:pt modelId="{F0C430D4-85A3-407D-9E95-5DFB17C682DC}" type="pres">
      <dgm:prSet presAssocID="{927F484F-98ED-49B5-A2BF-860E4B9B41F0}" presName="childTextBox" presStyleLbl="fgAccFollowNode1" presStyleIdx="1" presStyleCnt="3">
        <dgm:presLayoutVars>
          <dgm:bulletEnabled val="1"/>
        </dgm:presLayoutVars>
      </dgm:prSet>
      <dgm:spPr/>
      <dgm:t>
        <a:bodyPr/>
        <a:lstStyle/>
        <a:p>
          <a:endParaRPr lang="el-GR"/>
        </a:p>
      </dgm:t>
    </dgm:pt>
    <dgm:pt modelId="{95413959-8619-4D19-94B7-224FD7DBA390}" type="pres">
      <dgm:prSet presAssocID="{A9FEE56D-ECDE-4F47-8744-971E6819F187}" presName="childTextBox" presStyleLbl="fgAccFollowNode1" presStyleIdx="2" presStyleCnt="3">
        <dgm:presLayoutVars>
          <dgm:bulletEnabled val="1"/>
        </dgm:presLayoutVars>
      </dgm:prSet>
      <dgm:spPr/>
      <dgm:t>
        <a:bodyPr/>
        <a:lstStyle/>
        <a:p>
          <a:endParaRPr lang="el-GR"/>
        </a:p>
      </dgm:t>
    </dgm:pt>
  </dgm:ptLst>
  <dgm:cxnLst>
    <dgm:cxn modelId="{8EE2CCFD-80F8-43D8-B053-F54FE4968D10}" srcId="{1A0FB460-2C22-42AC-BF2C-E447184BFC37}" destId="{927F484F-98ED-49B5-A2BF-860E4B9B41F0}" srcOrd="1" destOrd="0" parTransId="{2DA16751-7B81-434C-AE24-73C8F69A6ED5}" sibTransId="{CF58047D-50F7-4E36-B39F-BBF352B8F7C9}"/>
    <dgm:cxn modelId="{80F034D9-0E93-44F5-B575-40D7D62A2693}" srcId="{1A0FB460-2C22-42AC-BF2C-E447184BFC37}" destId="{A9FEE56D-ECDE-4F47-8744-971E6819F187}" srcOrd="2" destOrd="0" parTransId="{9B23AF91-B63F-43C7-A45E-C2142D21CED6}" sibTransId="{D264F0D8-F76C-4267-B10D-EA51494BDEF9}"/>
    <dgm:cxn modelId="{3058DBB0-7B2E-4640-845B-79797DA87983}" type="presOf" srcId="{927F484F-98ED-49B5-A2BF-860E4B9B41F0}" destId="{F0C430D4-85A3-407D-9E95-5DFB17C682DC}" srcOrd="0" destOrd="0" presId="urn:microsoft.com/office/officeart/2005/8/layout/process4"/>
    <dgm:cxn modelId="{E6501524-4D52-42AB-9BB7-A4E74A9B6C10}" srcId="{305E113A-9A49-429F-A3D3-4F38E40FBF56}" destId="{1A0FB460-2C22-42AC-BF2C-E447184BFC37}" srcOrd="0" destOrd="0" parTransId="{85D985BE-5232-4EB6-ADDA-61B2A0605936}" sibTransId="{FA5A824B-C267-4E58-AC43-0399B1753AE1}"/>
    <dgm:cxn modelId="{FBC24F27-6885-42E2-A246-7AE7FF89FBAB}" type="presOf" srcId="{305E113A-9A49-429F-A3D3-4F38E40FBF56}" destId="{1D3C2604-FB0C-4F74-A28C-46696202D878}" srcOrd="0" destOrd="0" presId="urn:microsoft.com/office/officeart/2005/8/layout/process4"/>
    <dgm:cxn modelId="{276F660C-2D75-477C-A94D-F9418F32569D}" type="presOf" srcId="{1A0FB460-2C22-42AC-BF2C-E447184BFC37}" destId="{1318889A-1C0E-49C3-B27B-8609AE24F484}" srcOrd="1" destOrd="0" presId="urn:microsoft.com/office/officeart/2005/8/layout/process4"/>
    <dgm:cxn modelId="{2621F785-AA1A-4AD8-A0B3-246FFDF25D8D}" srcId="{1A0FB460-2C22-42AC-BF2C-E447184BFC37}" destId="{B8B2F0F5-7955-4B51-B817-E2500D6B1ED0}" srcOrd="0" destOrd="0" parTransId="{79BA99C6-90DA-4FC2-91BB-B3632D9B0D97}" sibTransId="{817B427C-3D24-47C4-9EAA-2582B5B63E80}"/>
    <dgm:cxn modelId="{68629420-B867-4F16-A29C-69FC5FC9DFBD}" type="presOf" srcId="{A9FEE56D-ECDE-4F47-8744-971E6819F187}" destId="{95413959-8619-4D19-94B7-224FD7DBA390}" srcOrd="0" destOrd="0" presId="urn:microsoft.com/office/officeart/2005/8/layout/process4"/>
    <dgm:cxn modelId="{BC65CF7D-9647-43C9-A84E-820BD09BE3AC}" type="presOf" srcId="{B8B2F0F5-7955-4B51-B817-E2500D6B1ED0}" destId="{80B6A517-8C6B-4920-8EE4-34B8C434C269}" srcOrd="0" destOrd="0" presId="urn:microsoft.com/office/officeart/2005/8/layout/process4"/>
    <dgm:cxn modelId="{5BBFC75D-422F-4FDA-811A-F8391E7D86A8}" type="presOf" srcId="{1A0FB460-2C22-42AC-BF2C-E447184BFC37}" destId="{B2440D00-3C46-41F1-814F-899A0720427C}" srcOrd="0" destOrd="0" presId="urn:microsoft.com/office/officeart/2005/8/layout/process4"/>
    <dgm:cxn modelId="{196576A9-B3CE-4DB6-8D39-D9ED0087F5CD}" type="presParOf" srcId="{1D3C2604-FB0C-4F74-A28C-46696202D878}" destId="{AD174506-2A24-4C87-BE4C-0141809EDE8D}" srcOrd="0" destOrd="0" presId="urn:microsoft.com/office/officeart/2005/8/layout/process4"/>
    <dgm:cxn modelId="{6A29DA0A-D788-49EE-AAAC-29399FA4CD3C}" type="presParOf" srcId="{AD174506-2A24-4C87-BE4C-0141809EDE8D}" destId="{B2440D00-3C46-41F1-814F-899A0720427C}" srcOrd="0" destOrd="0" presId="urn:microsoft.com/office/officeart/2005/8/layout/process4"/>
    <dgm:cxn modelId="{66A90E4F-88A3-464D-A598-56328146DFB7}" type="presParOf" srcId="{AD174506-2A24-4C87-BE4C-0141809EDE8D}" destId="{1318889A-1C0E-49C3-B27B-8609AE24F484}" srcOrd="1" destOrd="0" presId="urn:microsoft.com/office/officeart/2005/8/layout/process4"/>
    <dgm:cxn modelId="{6267CE3A-1F85-4BA7-9407-308235F6CF5E}" type="presParOf" srcId="{AD174506-2A24-4C87-BE4C-0141809EDE8D}" destId="{E2BAAAFF-0824-49FE-AB90-E9B7A0E49F7F}" srcOrd="2" destOrd="0" presId="urn:microsoft.com/office/officeart/2005/8/layout/process4"/>
    <dgm:cxn modelId="{B10FAD69-75D0-4C43-A50B-C057BE9132A2}" type="presParOf" srcId="{E2BAAAFF-0824-49FE-AB90-E9B7A0E49F7F}" destId="{80B6A517-8C6B-4920-8EE4-34B8C434C269}" srcOrd="0" destOrd="0" presId="urn:microsoft.com/office/officeart/2005/8/layout/process4"/>
    <dgm:cxn modelId="{3A46F61F-6EBD-42EC-A4AB-0F4062F00D7B}" type="presParOf" srcId="{E2BAAAFF-0824-49FE-AB90-E9B7A0E49F7F}" destId="{F0C430D4-85A3-407D-9E95-5DFB17C682DC}" srcOrd="1" destOrd="0" presId="urn:microsoft.com/office/officeart/2005/8/layout/process4"/>
    <dgm:cxn modelId="{21A36AC8-FAD3-4BD3-AEE8-5445EB63B82A}" type="presParOf" srcId="{E2BAAAFF-0824-49FE-AB90-E9B7A0E49F7F}" destId="{95413959-8619-4D19-94B7-224FD7DBA390}"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8889A-1C0E-49C3-B27B-8609AE24F484}">
      <dsp:nvSpPr>
        <dsp:cNvPr id="0" name=""/>
        <dsp:cNvSpPr/>
      </dsp:nvSpPr>
      <dsp:spPr>
        <a:xfrm>
          <a:off x="0" y="0"/>
          <a:ext cx="10848789" cy="4535010"/>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b="0" i="0" kern="1200" dirty="0"/>
            <a:t>Η Υγεία και Ασφάλεια στην Εργασία (ΥΑΕ) είναι ο διεπιστημονικός τομέας που  στοχεύει στην προστασία της ασφάλειας, της υγείας και της ευημερίας των ανθρώπων στο εργασιακό τους περιβάλλον, μέσω:</a:t>
          </a:r>
          <a:endParaRPr lang="en-US" sz="2400" kern="1200" dirty="0"/>
        </a:p>
      </dsp:txBody>
      <dsp:txXfrm>
        <a:off x="0" y="0"/>
        <a:ext cx="10848789" cy="2448905"/>
      </dsp:txXfrm>
    </dsp:sp>
    <dsp:sp modelId="{80B6A517-8C6B-4920-8EE4-34B8C434C269}">
      <dsp:nvSpPr>
        <dsp:cNvPr id="0" name=""/>
        <dsp:cNvSpPr/>
      </dsp:nvSpPr>
      <dsp:spPr>
        <a:xfrm>
          <a:off x="5297" y="2358205"/>
          <a:ext cx="3612731" cy="2086104"/>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l-GR" sz="2000" b="0" i="0" kern="1200" dirty="0"/>
            <a:t>Της βελτίωσης των συνθηκών εργασίας</a:t>
          </a:r>
          <a:r>
            <a:rPr lang="el-GR" sz="2300" b="0" i="0" kern="1200" dirty="0"/>
            <a:t> </a:t>
          </a:r>
          <a:endParaRPr lang="en-US" sz="2300" kern="1200" dirty="0"/>
        </a:p>
      </dsp:txBody>
      <dsp:txXfrm>
        <a:off x="5297" y="2358205"/>
        <a:ext cx="3612731" cy="2086104"/>
      </dsp:txXfrm>
    </dsp:sp>
    <dsp:sp modelId="{F0C430D4-85A3-407D-9E95-5DFB17C682DC}">
      <dsp:nvSpPr>
        <dsp:cNvPr id="0" name=""/>
        <dsp:cNvSpPr/>
      </dsp:nvSpPr>
      <dsp:spPr>
        <a:xfrm>
          <a:off x="3618028" y="2358205"/>
          <a:ext cx="3612731" cy="2086104"/>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l-GR" sz="2000" b="0" i="0" kern="1200" dirty="0"/>
            <a:t>Της μείωσης των εργατικών ατυχημάτων και των επαγγελματικών ασθενειών </a:t>
          </a:r>
          <a:endParaRPr lang="en-US" sz="2000" kern="1200" dirty="0"/>
        </a:p>
      </dsp:txBody>
      <dsp:txXfrm>
        <a:off x="3618028" y="2358205"/>
        <a:ext cx="3612731" cy="2086104"/>
      </dsp:txXfrm>
    </dsp:sp>
    <dsp:sp modelId="{95413959-8619-4D19-94B7-224FD7DBA390}">
      <dsp:nvSpPr>
        <dsp:cNvPr id="0" name=""/>
        <dsp:cNvSpPr/>
      </dsp:nvSpPr>
      <dsp:spPr>
        <a:xfrm>
          <a:off x="7230760" y="2358205"/>
          <a:ext cx="3612731" cy="2086104"/>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l-GR" sz="2000" b="0" i="0" kern="1200" dirty="0"/>
            <a:t>Της καλλιέργειας και προαγωγής νοοτροπίας πρόληψης των επαγγελματικών κινδύνων</a:t>
          </a:r>
          <a:endParaRPr lang="en-US" sz="2000" kern="1200" dirty="0"/>
        </a:p>
      </dsp:txBody>
      <dsp:txXfrm>
        <a:off x="7230760" y="2358205"/>
        <a:ext cx="3612731" cy="20861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236812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B918411-05E8-4B41-B82A-2D01739D27BE}" type="datetimeFigureOut">
              <a:rPr lang="el-GR" smtClean="0"/>
              <a:t>23/12/2022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410285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3588845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0988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4171850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3336074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230675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3788285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174853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267431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160623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B918411-05E8-4B41-B82A-2D01739D27BE}" type="datetimeFigureOut">
              <a:rPr lang="el-GR" smtClean="0"/>
              <a:t>23/12/2022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337811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B918411-05E8-4B41-B82A-2D01739D27BE}" type="datetimeFigureOut">
              <a:rPr lang="el-GR" smtClean="0"/>
              <a:t>23/12/2022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358815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359715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209347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9B918411-05E8-4B41-B82A-2D01739D27BE}" type="datetimeFigureOut">
              <a:rPr lang="el-GR" smtClean="0"/>
              <a:t>23/12/2022</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71682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B918411-05E8-4B41-B82A-2D01739D27BE}" type="datetimeFigureOut">
              <a:rPr lang="el-GR" smtClean="0"/>
              <a:t>23/12/2022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2245BA4-2626-44F1-85BA-B9A19197F8BC}" type="slidenum">
              <a:rPr lang="el-GR" smtClean="0"/>
              <a:t>‹#›</a:t>
            </a:fld>
            <a:endParaRPr lang="el-GR"/>
          </a:p>
        </p:txBody>
      </p:sp>
    </p:spTree>
    <p:extLst>
      <p:ext uri="{BB962C8B-B14F-4D97-AF65-F5344CB8AC3E}">
        <p14:creationId xmlns:p14="http://schemas.microsoft.com/office/powerpoint/2010/main" val="339167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B918411-05E8-4B41-B82A-2D01739D27BE}" type="datetimeFigureOut">
              <a:rPr lang="el-GR" smtClean="0"/>
              <a:t>23/12/2022</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245BA4-2626-44F1-85BA-B9A19197F8BC}" type="slidenum">
              <a:rPr lang="el-GR" smtClean="0"/>
              <a:t>‹#›</a:t>
            </a:fld>
            <a:endParaRPr lang="el-GR"/>
          </a:p>
        </p:txBody>
      </p:sp>
    </p:spTree>
    <p:extLst>
      <p:ext uri="{BB962C8B-B14F-4D97-AF65-F5344CB8AC3E}">
        <p14:creationId xmlns:p14="http://schemas.microsoft.com/office/powerpoint/2010/main" val="3132034313"/>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keanis.lib.teipir.gr/xmlui/bitstream/handle/123456789/4880/log_15038.pdf?sequence=1&amp;isAllowed=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A87762F-EFBD-0E82-C1C0-C6CBFCAFB5E3}"/>
              </a:ext>
            </a:extLst>
          </p:cNvPr>
          <p:cNvSpPr>
            <a:spLocks noGrp="1"/>
          </p:cNvSpPr>
          <p:nvPr>
            <p:ph type="ctrTitle"/>
          </p:nvPr>
        </p:nvSpPr>
        <p:spPr>
          <a:xfrm>
            <a:off x="390617" y="1447801"/>
            <a:ext cx="10813002" cy="2209800"/>
          </a:xfrm>
        </p:spPr>
        <p:txBody>
          <a:bodyPr>
            <a:normAutofit/>
          </a:bodyPr>
          <a:lstStyle/>
          <a:p>
            <a:r>
              <a:rPr lang="el-GR" sz="3200" b="1" dirty="0" smtClean="0">
                <a:solidFill>
                  <a:schemeClr val="bg2">
                    <a:lumMod val="40000"/>
                    <a:lumOff val="60000"/>
                  </a:schemeClr>
                </a:solidFill>
                <a:effectLst>
                  <a:outerShdw blurRad="38100" dist="38100" dir="2700000" algn="tl">
                    <a:srgbClr val="000000">
                      <a:alpha val="43137"/>
                    </a:srgbClr>
                  </a:outerShdw>
                </a:effectLst>
                <a:latin typeface="+mn-lt"/>
              </a:rPr>
              <a:t>17.Νομοθεσία </a:t>
            </a:r>
            <a:r>
              <a:rPr lang="el-GR" sz="3200" b="1" dirty="0">
                <a:solidFill>
                  <a:schemeClr val="bg2">
                    <a:lumMod val="40000"/>
                    <a:lumOff val="60000"/>
                  </a:schemeClr>
                </a:solidFill>
                <a:effectLst>
                  <a:outerShdw blurRad="38100" dist="38100" dir="2700000" algn="tl">
                    <a:srgbClr val="000000">
                      <a:alpha val="43137"/>
                    </a:srgbClr>
                  </a:outerShdw>
                </a:effectLst>
                <a:latin typeface="+mn-lt"/>
              </a:rPr>
              <a:t>στην Υγεία και Ασφάλεια Εργασίας: Ασκήσεις αντιμετώπισης</a:t>
            </a:r>
            <a:br>
              <a:rPr lang="el-GR" sz="3200" b="1" dirty="0">
                <a:solidFill>
                  <a:schemeClr val="bg2">
                    <a:lumMod val="40000"/>
                    <a:lumOff val="60000"/>
                  </a:schemeClr>
                </a:solidFill>
                <a:effectLst>
                  <a:outerShdw blurRad="38100" dist="38100" dir="2700000" algn="tl">
                    <a:srgbClr val="000000">
                      <a:alpha val="43137"/>
                    </a:srgbClr>
                  </a:outerShdw>
                </a:effectLst>
                <a:latin typeface="+mn-lt"/>
              </a:rPr>
            </a:br>
            <a:r>
              <a:rPr lang="el-GR" sz="3200" b="1" dirty="0">
                <a:solidFill>
                  <a:schemeClr val="bg2">
                    <a:lumMod val="40000"/>
                    <a:lumOff val="60000"/>
                  </a:schemeClr>
                </a:solidFill>
                <a:effectLst>
                  <a:outerShdw blurRad="38100" dist="38100" dir="2700000" algn="tl">
                    <a:srgbClr val="000000">
                      <a:alpha val="43137"/>
                    </a:srgbClr>
                  </a:outerShdw>
                </a:effectLst>
                <a:latin typeface="+mn-lt"/>
              </a:rPr>
              <a:t>ατυχημάτων στον εργασιακό χώρο</a:t>
            </a:r>
          </a:p>
        </p:txBody>
      </p:sp>
      <p:sp>
        <p:nvSpPr>
          <p:cNvPr id="3" name="Υπότιτλος 2">
            <a:extLst>
              <a:ext uri="{FF2B5EF4-FFF2-40B4-BE49-F238E27FC236}">
                <a16:creationId xmlns:a16="http://schemas.microsoft.com/office/drawing/2014/main" xmlns="" id="{DBD925F2-5924-7898-A4C9-92086ED13168}"/>
              </a:ext>
            </a:extLst>
          </p:cNvPr>
          <p:cNvSpPr>
            <a:spLocks noGrp="1"/>
          </p:cNvSpPr>
          <p:nvPr>
            <p:ph type="subTitle" idx="1"/>
          </p:nvPr>
        </p:nvSpPr>
        <p:spPr>
          <a:xfrm>
            <a:off x="577049" y="4136994"/>
            <a:ext cx="11034943" cy="2112886"/>
          </a:xfrm>
        </p:spPr>
        <p:txBody>
          <a:bodyPr>
            <a:normAutofit/>
          </a:bodyPr>
          <a:lstStyle/>
          <a:p>
            <a:pPr algn="r"/>
            <a:endParaRPr lang="el-GR" dirty="0">
              <a:latin typeface="Calibri" panose="020F0502020204030204" pitchFamily="34" charset="0"/>
              <a:cs typeface="Calibri" panose="020F0502020204030204" pitchFamily="34" charset="0"/>
            </a:endParaRPr>
          </a:p>
          <a:p>
            <a:pPr algn="r"/>
            <a:r>
              <a:rPr lang="el-GR" dirty="0" err="1">
                <a:latin typeface="Calibri" panose="020F0502020204030204" pitchFamily="34" charset="0"/>
                <a:cs typeface="Calibri" panose="020F0502020204030204" pitchFamily="34" charset="0"/>
              </a:rPr>
              <a:t>Ντουσακησ</a:t>
            </a:r>
            <a:r>
              <a:rPr lang="el-GR" dirty="0">
                <a:latin typeface="Calibri" panose="020F0502020204030204" pitchFamily="34" charset="0"/>
                <a:cs typeface="Calibri" panose="020F0502020204030204" pitchFamily="34" charset="0"/>
              </a:rPr>
              <a:t> </a:t>
            </a:r>
            <a:r>
              <a:rPr lang="el-GR" dirty="0" err="1" smtClean="0">
                <a:latin typeface="Calibri" panose="020F0502020204030204" pitchFamily="34" charset="0"/>
                <a:cs typeface="Calibri" panose="020F0502020204030204" pitchFamily="34" charset="0"/>
              </a:rPr>
              <a:t>εμμανουηλ</a:t>
            </a:r>
            <a:r>
              <a:rPr lang="en-US" dirty="0" smtClean="0">
                <a:latin typeface="Calibri" panose="020F0502020204030204" pitchFamily="34" charset="0"/>
                <a:cs typeface="Calibri" panose="020F0502020204030204" pitchFamily="34" charset="0"/>
              </a:rPr>
              <a:t> 1098497</a:t>
            </a:r>
            <a:endParaRPr lang="el-GR" dirty="0">
              <a:latin typeface="Calibri" panose="020F0502020204030204" pitchFamily="34" charset="0"/>
              <a:cs typeface="Calibri" panose="020F0502020204030204" pitchFamily="34" charset="0"/>
            </a:endParaRPr>
          </a:p>
          <a:p>
            <a:pPr algn="r"/>
            <a:r>
              <a:rPr lang="el-GR" dirty="0" err="1">
                <a:latin typeface="Calibri" panose="020F0502020204030204" pitchFamily="34" charset="0"/>
                <a:cs typeface="Calibri" panose="020F0502020204030204" pitchFamily="34" charset="0"/>
              </a:rPr>
              <a:t>Σκαλιδακη</a:t>
            </a:r>
            <a:r>
              <a:rPr lang="el-GR" dirty="0">
                <a:latin typeface="Calibri" panose="020F0502020204030204" pitchFamily="34" charset="0"/>
                <a:cs typeface="Calibri" panose="020F0502020204030204" pitchFamily="34" charset="0"/>
              </a:rPr>
              <a:t> </a:t>
            </a:r>
            <a:r>
              <a:rPr lang="el-GR" dirty="0" err="1" smtClean="0">
                <a:latin typeface="Calibri" panose="020F0502020204030204" pitchFamily="34" charset="0"/>
                <a:cs typeface="Calibri" panose="020F0502020204030204" pitchFamily="34" charset="0"/>
              </a:rPr>
              <a:t>κωνσταντινα</a:t>
            </a:r>
            <a:r>
              <a:rPr lang="en-US" dirty="0" smtClean="0">
                <a:latin typeface="Calibri" panose="020F0502020204030204" pitchFamily="34" charset="0"/>
                <a:cs typeface="Calibri" panose="020F0502020204030204" pitchFamily="34" charset="0"/>
              </a:rPr>
              <a:t> 1098471</a:t>
            </a:r>
            <a:endParaRPr lang="el-GR" dirty="0">
              <a:latin typeface="Calibri" panose="020F0502020204030204" pitchFamily="34" charset="0"/>
              <a:cs typeface="Calibri" panose="020F0502020204030204" pitchFamily="34" charset="0"/>
            </a:endParaRPr>
          </a:p>
          <a:p>
            <a:pPr algn="r"/>
            <a:r>
              <a:rPr lang="el-GR" dirty="0" err="1">
                <a:latin typeface="Calibri" panose="020F0502020204030204" pitchFamily="34" charset="0"/>
                <a:cs typeface="Calibri" panose="020F0502020204030204" pitchFamily="34" charset="0"/>
              </a:rPr>
              <a:t>Τσιορανου</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στεφανια</a:t>
            </a:r>
            <a:r>
              <a:rPr lang="el-GR" dirty="0">
                <a:latin typeface="Calibri" panose="020F0502020204030204" pitchFamily="34" charset="0"/>
                <a:cs typeface="Calibri" panose="020F0502020204030204" pitchFamily="34" charset="0"/>
              </a:rPr>
              <a:t> 1098470 </a:t>
            </a:r>
          </a:p>
          <a:p>
            <a:endParaRPr lang="el-GR" dirty="0"/>
          </a:p>
          <a:p>
            <a:endParaRPr lang="el-GR" dirty="0"/>
          </a:p>
        </p:txBody>
      </p:sp>
      <p:pic>
        <p:nvPicPr>
          <p:cNvPr id="6" name="Εικόνα 5">
            <a:extLst>
              <a:ext uri="{FF2B5EF4-FFF2-40B4-BE49-F238E27FC236}">
                <a16:creationId xmlns:a16="http://schemas.microsoft.com/office/drawing/2014/main" xmlns="" id="{602BCFA4-D223-CA74-1BD2-69F3AAD301A6}"/>
              </a:ext>
            </a:extLst>
          </p:cNvPr>
          <p:cNvPicPr>
            <a:picLocks noChangeAspect="1"/>
          </p:cNvPicPr>
          <p:nvPr/>
        </p:nvPicPr>
        <p:blipFill>
          <a:blip r:embed="rId2">
            <a:alphaModFix/>
          </a:blip>
          <a:stretch>
            <a:fillRect/>
          </a:stretch>
        </p:blipFill>
        <p:spPr>
          <a:xfrm>
            <a:off x="2175213" y="4136994"/>
            <a:ext cx="4003646" cy="1979721"/>
          </a:xfrm>
          <a:prstGeom prst="rect">
            <a:avLst/>
          </a:prstGeom>
          <a:ln>
            <a:noFill/>
          </a:ln>
          <a:effectLst>
            <a:softEdge rad="112500"/>
          </a:effectLst>
        </p:spPr>
      </p:pic>
      <p:pic>
        <p:nvPicPr>
          <p:cNvPr id="8" name="Εικόνα 7">
            <a:extLst>
              <a:ext uri="{FF2B5EF4-FFF2-40B4-BE49-F238E27FC236}">
                <a16:creationId xmlns:a16="http://schemas.microsoft.com/office/drawing/2014/main" xmlns="" id="{BD49216A-FFCD-70BD-57B0-1B3065456D16}"/>
              </a:ext>
            </a:extLst>
          </p:cNvPr>
          <p:cNvPicPr>
            <a:picLocks noChangeAspect="1"/>
          </p:cNvPicPr>
          <p:nvPr/>
        </p:nvPicPr>
        <p:blipFill>
          <a:blip r:embed="rId3"/>
          <a:stretch>
            <a:fillRect/>
          </a:stretch>
        </p:blipFill>
        <p:spPr>
          <a:xfrm>
            <a:off x="7580975" y="97654"/>
            <a:ext cx="2628900" cy="1733550"/>
          </a:xfrm>
          <a:prstGeom prst="rect">
            <a:avLst/>
          </a:prstGeom>
        </p:spPr>
      </p:pic>
    </p:spTree>
    <p:extLst>
      <p:ext uri="{BB962C8B-B14F-4D97-AF65-F5344CB8AC3E}">
        <p14:creationId xmlns:p14="http://schemas.microsoft.com/office/powerpoint/2010/main" val="297922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758952"/>
            <a:ext cx="8946541" cy="5489447"/>
          </a:xfrm>
        </p:spPr>
        <p:txBody>
          <a:bodyPr>
            <a:normAutofit lnSpcReduction="10000"/>
          </a:bodyPr>
          <a:lstStyle/>
          <a:p>
            <a:r>
              <a:rPr lang="el-GR" dirty="0"/>
              <a:t>Επειδή τα επείγοντα περιστατικά είναι σχεδόν σπάνια και δεν μπορούν να προβλεφθούν, οι εργοδότες και οι εργαζόμενοι πρέπει να είναι έτοιμοι να αντιδράσουν χωρίς να χάνουν χρόνο. Απαιτείται μια επείγουσα αίσθηση, καθώς η αδράνεια μπορεί να πολλαπλασιάσει τον αντίκτυπο.</a:t>
            </a:r>
          </a:p>
          <a:p>
            <a:endParaRPr lang="el-GR" dirty="0"/>
          </a:p>
          <a:p>
            <a:r>
              <a:rPr lang="el-GR" dirty="0"/>
              <a:t>Η κατάσταση περιπλέκεται επιπλέον σε ιδρύματα με υψηλό αριθμό επισκεπτών (π.χ. δημαρχεία, μουσεία, ζωολογικοί κήποι) ή άτομα που δεν ανήκουν στο προσωπικό (π.χ. νηπιαγωγείο, σχολεία, πανεπιστήμια). Επιπλέον, έκτακτες καταστάσεις σε χημικά εργοστάσια και πυρηνικούς σταθμούς ηλεκτροπαραγωγής μπορεί να επηρεάσουν την ευρύτερη κοινότητα και το περιβάλλον.</a:t>
            </a:r>
          </a:p>
          <a:p>
            <a:endParaRPr lang="el-GR" dirty="0"/>
          </a:p>
          <a:p>
            <a:r>
              <a:rPr lang="el-GR" dirty="0"/>
              <a:t>Για να ελαχιστοποιηθεί ο αντίκτυπος, κάθε άτομο σε μια τέτοια κατάσταση πρέπει να γνωρίζει ακριβώς τι να κάνει. Αυτό απαιτεί λεπτομερή διαχείριση έκτακτης ανάγκης και επαναλαμβανόμενες ασκήσεις</a:t>
            </a:r>
            <a:r>
              <a:rPr lang="el-GR" dirty="0" smtClean="0"/>
              <a:t>.</a:t>
            </a:r>
            <a:endParaRPr lang="el-GR" dirty="0"/>
          </a:p>
        </p:txBody>
      </p:sp>
    </p:spTree>
    <p:extLst>
      <p:ext uri="{BB962C8B-B14F-4D97-AF65-F5344CB8AC3E}">
        <p14:creationId xmlns:p14="http://schemas.microsoft.com/office/powerpoint/2010/main" val="2393372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Επίπεδα μέτρων αντιμετώπισης</a:t>
            </a:r>
          </a:p>
        </p:txBody>
      </p:sp>
      <p:sp>
        <p:nvSpPr>
          <p:cNvPr id="3" name="Θέση περιεχομένου 2"/>
          <p:cNvSpPr>
            <a:spLocks noGrp="1"/>
          </p:cNvSpPr>
          <p:nvPr>
            <p:ph idx="1"/>
          </p:nvPr>
        </p:nvSpPr>
        <p:spPr/>
        <p:txBody>
          <a:bodyPr/>
          <a:lstStyle/>
          <a:p>
            <a:pPr marL="0" indent="0">
              <a:buNone/>
            </a:pPr>
            <a:r>
              <a:rPr lang="el-GR" b="1" dirty="0" smtClean="0"/>
              <a:t> Τρία </a:t>
            </a:r>
            <a:r>
              <a:rPr lang="el-GR" b="1" dirty="0"/>
              <a:t>επίπεδα μέτρων αντιμετώπισης μπορούν να διαφοροποιηθούν: </a:t>
            </a:r>
            <a:endParaRPr lang="en-US" b="1" dirty="0" smtClean="0"/>
          </a:p>
          <a:p>
            <a:r>
              <a:rPr lang="el-GR" dirty="0" smtClean="0"/>
              <a:t>(</a:t>
            </a:r>
            <a:r>
              <a:rPr lang="el-GR" dirty="0"/>
              <a:t>i) το </a:t>
            </a:r>
            <a:r>
              <a:rPr lang="el-GR" dirty="0" smtClean="0"/>
              <a:t>πρωτοβάθμιο </a:t>
            </a:r>
            <a:r>
              <a:rPr lang="el-GR" dirty="0"/>
              <a:t>επίπεδο περιλαμβάνει ενέργειες ατόμων μόλις εντοπίσουν ένα </a:t>
            </a:r>
            <a:r>
              <a:rPr lang="el-GR" dirty="0" smtClean="0"/>
              <a:t>περιστατικό </a:t>
            </a:r>
            <a:r>
              <a:rPr lang="el-GR" dirty="0"/>
              <a:t>(ειδοποίηση </a:t>
            </a:r>
            <a:r>
              <a:rPr lang="el-GR" dirty="0" err="1"/>
              <a:t>επόπτων</a:t>
            </a:r>
            <a:r>
              <a:rPr lang="el-GR" dirty="0"/>
              <a:t>, βασική πυρόσβεση, υποστήριξη ζωής, εκκένωση, διαφυγή κ.λπ.). </a:t>
            </a:r>
            <a:endParaRPr lang="en-US" dirty="0" smtClean="0"/>
          </a:p>
          <a:p>
            <a:r>
              <a:rPr lang="el-GR" dirty="0" smtClean="0"/>
              <a:t>(</a:t>
            </a:r>
            <a:r>
              <a:rPr lang="el-GR" dirty="0" err="1"/>
              <a:t>ii</a:t>
            </a:r>
            <a:r>
              <a:rPr lang="el-GR" dirty="0"/>
              <a:t>) το δευτεροβάθμιο επίπεδο περιλαμβάνει τις ενέργειες εκπαιδευμένων ανταποκριτών (πυροσβεστική, ομάδες διάσωσης, γιατροί έκτακτης ανάγκης, κ.λπ</a:t>
            </a:r>
            <a:r>
              <a:rPr lang="el-GR" dirty="0" smtClean="0"/>
              <a:t>.)</a:t>
            </a:r>
            <a:r>
              <a:rPr lang="en-US" dirty="0" smtClean="0"/>
              <a:t>.</a:t>
            </a:r>
          </a:p>
          <a:p>
            <a:r>
              <a:rPr lang="el-GR" dirty="0" smtClean="0"/>
              <a:t>(</a:t>
            </a:r>
            <a:r>
              <a:rPr lang="el-GR" dirty="0" err="1"/>
              <a:t>iii</a:t>
            </a:r>
            <a:r>
              <a:rPr lang="el-GR" dirty="0"/>
              <a:t>) το </a:t>
            </a:r>
            <a:r>
              <a:rPr lang="el-GR" dirty="0" smtClean="0"/>
              <a:t>τριτοβάθμιο </a:t>
            </a:r>
            <a:r>
              <a:rPr lang="el-GR" dirty="0"/>
              <a:t>επίπεδο περιλαμβάνει την ανάπτυξη εξειδικευμένων ομάδων και τεχνολογιών.</a:t>
            </a:r>
          </a:p>
          <a:p>
            <a:endParaRPr lang="el-GR" dirty="0"/>
          </a:p>
        </p:txBody>
      </p:sp>
    </p:spTree>
    <p:extLst>
      <p:ext uri="{BB962C8B-B14F-4D97-AF65-F5344CB8AC3E}">
        <p14:creationId xmlns:p14="http://schemas.microsoft.com/office/powerpoint/2010/main" val="3833828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ασκήσεων αντιμετώπισης ατυχημάτων</a:t>
            </a:r>
          </a:p>
        </p:txBody>
      </p:sp>
      <p:sp>
        <p:nvSpPr>
          <p:cNvPr id="3" name="Θέση περιεχομένου 2"/>
          <p:cNvSpPr>
            <a:spLocks noGrp="1"/>
          </p:cNvSpPr>
          <p:nvPr>
            <p:ph idx="1"/>
          </p:nvPr>
        </p:nvSpPr>
        <p:spPr/>
        <p:txBody>
          <a:bodyPr/>
          <a:lstStyle/>
          <a:p>
            <a:r>
              <a:rPr lang="el-GR" dirty="0"/>
              <a:t>Ένας οργανισμός θα πρέπει να προσδιορίζει τις δεξιότητες και τις ικανότητες που απαιτούνται από το προσωπικό </a:t>
            </a:r>
            <a:r>
              <a:rPr lang="el-GR" dirty="0" smtClean="0"/>
              <a:t>για </a:t>
            </a:r>
            <a:r>
              <a:rPr lang="el-GR" dirty="0"/>
              <a:t>την αποτελεσματική αντιμετώπιση μιας έκτακτης ανάγκης. </a:t>
            </a:r>
            <a:endParaRPr lang="en-US" dirty="0" smtClean="0"/>
          </a:p>
          <a:p>
            <a:r>
              <a:rPr lang="el-GR" dirty="0" smtClean="0"/>
              <a:t>Αυτά </a:t>
            </a:r>
            <a:r>
              <a:rPr lang="el-GR" dirty="0"/>
              <a:t>μπορούν να καθοριστούν από τα αποτελέσματα της </a:t>
            </a:r>
            <a:r>
              <a:rPr lang="el-GR" dirty="0" smtClean="0"/>
              <a:t>εκτίμησης κινδύνου </a:t>
            </a:r>
            <a:r>
              <a:rPr lang="el-GR" dirty="0"/>
              <a:t>- δηλαδή προσδιορισμός βασικών κινδύνων και μέτρα ελέγχου έκτακτης ανάγκης, ανάπτυξη οργάνωσης και διαδικασιών έκτακτης ανάγκης και προσδιορισμός των απαραίτητων εγκαταστάσεων και εξοπλισμού.</a:t>
            </a:r>
          </a:p>
          <a:p>
            <a:endParaRPr lang="el-GR" dirty="0"/>
          </a:p>
        </p:txBody>
      </p:sp>
    </p:spTree>
    <p:extLst>
      <p:ext uri="{BB962C8B-B14F-4D97-AF65-F5344CB8AC3E}">
        <p14:creationId xmlns:p14="http://schemas.microsoft.com/office/powerpoint/2010/main" val="589560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393192"/>
            <a:ext cx="8946541" cy="6126480"/>
          </a:xfrm>
        </p:spPr>
        <p:txBody>
          <a:bodyPr>
            <a:normAutofit/>
          </a:bodyPr>
          <a:lstStyle/>
          <a:p>
            <a:pPr marL="0" indent="0">
              <a:buNone/>
            </a:pPr>
            <a:r>
              <a:rPr lang="el-GR" b="1" dirty="0" smtClean="0"/>
              <a:t> Οι </a:t>
            </a:r>
            <a:r>
              <a:rPr lang="el-GR" b="1" dirty="0"/>
              <a:t>ασκήσεις και η εκπαίδευση ικανοτήτων και δεξιοτήτων θα πρέπει γενικά να καλύπτουν:</a:t>
            </a:r>
          </a:p>
          <a:p>
            <a:endParaRPr lang="el-GR" dirty="0"/>
          </a:p>
          <a:p>
            <a:r>
              <a:rPr lang="el-GR" u="sng" dirty="0"/>
              <a:t>την αναγνώριση του συμβάντος</a:t>
            </a:r>
            <a:r>
              <a:rPr lang="el-GR" dirty="0"/>
              <a:t> - πότε ο εργαζόμενος πρέπει να λάβει άμεσα μέτρα και να σημάνει συναγερμό</a:t>
            </a:r>
          </a:p>
          <a:p>
            <a:r>
              <a:rPr lang="el-GR" u="sng" dirty="0"/>
              <a:t>τον περιορισμό</a:t>
            </a:r>
            <a:r>
              <a:rPr lang="el-GR" dirty="0"/>
              <a:t> - τι να κάνουν όταν εντοπιστεί πυρκαγιά, τοποθεσία των πυροσβεστήρων, τύπος πυροσβεστήρα που θέλουν να επιλέξουν και ο χειρισμός τους, αποσύνδεση τροφοδοσίας (ηλεκτρικό ρεύμα, αέριο κ.λπ.), υποστήριξη ζωής</a:t>
            </a:r>
          </a:p>
          <a:p>
            <a:r>
              <a:rPr lang="el-GR" u="sng" dirty="0"/>
              <a:t>την εκκένωση</a:t>
            </a:r>
            <a:r>
              <a:rPr lang="el-GR" dirty="0"/>
              <a:t> - χρήση ειδικής ανεμόσκαλας, τσουλήθρες για άτομα με ειδικές ανάγκες, κ.λπ., σημεία συγκέντρωσης, καταμέτρηση και αναφορά, και εξαγωγή,</a:t>
            </a:r>
          </a:p>
          <a:p>
            <a:r>
              <a:rPr lang="el-GR" u="sng" dirty="0"/>
              <a:t>την ειδοποίηση του συμβάντος </a:t>
            </a:r>
            <a:r>
              <a:rPr lang="el-GR" dirty="0"/>
              <a:t>- ποιος/πώς να ειδοποιηθεί, (απαραίτητες πληροφορίες), με ποια μέσα (ραδιόφωνο, τηλέφωνο, κινητά, PA, κ.λπ.),</a:t>
            </a:r>
          </a:p>
          <a:p>
            <a:r>
              <a:rPr lang="el-GR" u="sng" dirty="0"/>
              <a:t>την εμπλοκή εξωτερικών ομάδων άμεσης δράσης </a:t>
            </a:r>
            <a:r>
              <a:rPr lang="el-GR" dirty="0"/>
              <a:t>- αστυνομία, πυροσβεστική, ασθενοφόρο, δυνάμεις διάσωσης και ανάκτησης.</a:t>
            </a:r>
          </a:p>
          <a:p>
            <a:endParaRPr lang="el-GR" dirty="0"/>
          </a:p>
        </p:txBody>
      </p:sp>
    </p:spTree>
    <p:extLst>
      <p:ext uri="{BB962C8B-B14F-4D97-AF65-F5344CB8AC3E}">
        <p14:creationId xmlns:p14="http://schemas.microsoft.com/office/powerpoint/2010/main" val="2194401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630936"/>
            <a:ext cx="8946541" cy="5952744"/>
          </a:xfrm>
        </p:spPr>
        <p:txBody>
          <a:bodyPr/>
          <a:lstStyle/>
          <a:p>
            <a:pPr marL="0" indent="0">
              <a:buNone/>
            </a:pPr>
            <a:r>
              <a:rPr lang="el-GR" b="1" dirty="0" smtClean="0"/>
              <a:t> Το </a:t>
            </a:r>
            <a:r>
              <a:rPr lang="el-GR" b="1" dirty="0"/>
              <a:t>σύστημα διαχείρισης έκτακτης </a:t>
            </a:r>
            <a:r>
              <a:rPr lang="el-GR" b="1" dirty="0" smtClean="0"/>
              <a:t>ανάγκης </a:t>
            </a:r>
            <a:r>
              <a:rPr lang="el-GR" b="1" dirty="0"/>
              <a:t>θα πρέπει να παρέχει το πλαίσιο για τον καθορισμό </a:t>
            </a:r>
            <a:r>
              <a:rPr lang="el-GR" b="1" dirty="0" smtClean="0"/>
              <a:t>των εκπαιδευτικών ασκήσεων. </a:t>
            </a:r>
            <a:endParaRPr lang="en-US" b="1" dirty="0" smtClean="0"/>
          </a:p>
          <a:p>
            <a:pPr marL="0" indent="0">
              <a:buNone/>
            </a:pPr>
            <a:r>
              <a:rPr lang="el-GR" b="1" dirty="0" smtClean="0"/>
              <a:t> Αυτό </a:t>
            </a:r>
            <a:r>
              <a:rPr lang="el-GR" b="1" dirty="0"/>
              <a:t>το πλαίσιο θα πρέπει να χρησιμοποιηθεί για να προσδιορίσει</a:t>
            </a:r>
            <a:r>
              <a:rPr lang="el-GR" b="1" dirty="0" smtClean="0"/>
              <a:t>:</a:t>
            </a:r>
            <a:endParaRPr lang="el-GR" dirty="0"/>
          </a:p>
          <a:p>
            <a:r>
              <a:rPr lang="el-GR" dirty="0"/>
              <a:t>τη δέσμευση της ηγεσίας </a:t>
            </a:r>
            <a:endParaRPr lang="el-GR" dirty="0" smtClean="0"/>
          </a:p>
          <a:p>
            <a:r>
              <a:rPr lang="el-GR" dirty="0"/>
              <a:t>τ</a:t>
            </a:r>
            <a:r>
              <a:rPr lang="el-GR" dirty="0" smtClean="0"/>
              <a:t>ους λόγους </a:t>
            </a:r>
            <a:r>
              <a:rPr lang="el-GR" dirty="0"/>
              <a:t>για τους οποίους πρέπει να αναπτυχθούν οι απαραίτητες γνώσεις, δεξιότητες και ικανότητες</a:t>
            </a:r>
          </a:p>
          <a:p>
            <a:r>
              <a:rPr lang="el-GR" dirty="0"/>
              <a:t>τις λεπτομέρειες σχετικά με τη διαχείριση κινδύνου και τα παράγωγα μέτρα για τη διαχείριση καταστάσεων έκτακτης ανάγκης (προσδιορισμός βασικών στοιχείων περιεχομένου, π.χ. πυρκαγιές, εκρήξεις, επικίνδυνα υλικά, απρογραμμάτιστες μετακινήσεις και εκκενώσεις, δολιοφθορές, απειλές για βόμβες, παραβίαση ασφάλειας</a:t>
            </a:r>
            <a:r>
              <a:rPr lang="en-US" dirty="0"/>
              <a:t>, </a:t>
            </a:r>
            <a:r>
              <a:rPr lang="el-GR" dirty="0"/>
              <a:t>κτλ.)</a:t>
            </a:r>
            <a:endParaRPr lang="en-US" dirty="0"/>
          </a:p>
          <a:p>
            <a:r>
              <a:rPr lang="el-GR" dirty="0"/>
              <a:t>την οργάνωση έκτακτης ανάγκης (στρατηγικές, δομή, στελέχωση, δεξιότητες, συστήματα και διαδικασίες) που προσδιορίζει ποιος πρόκειται να εκπαιδευτεί, τον ρόλο τους σε περίπτωση έκτακτης ανάγκης και τις σχετικές δεξιότητες και </a:t>
            </a:r>
            <a:r>
              <a:rPr lang="el-GR" dirty="0" smtClean="0"/>
              <a:t>ικανότητες</a:t>
            </a:r>
            <a:endParaRPr lang="el-GR" dirty="0"/>
          </a:p>
        </p:txBody>
      </p:sp>
    </p:spTree>
    <p:extLst>
      <p:ext uri="{BB962C8B-B14F-4D97-AF65-F5344CB8AC3E}">
        <p14:creationId xmlns:p14="http://schemas.microsoft.com/office/powerpoint/2010/main" val="2979593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694944"/>
            <a:ext cx="8946541" cy="5553455"/>
          </a:xfrm>
        </p:spPr>
        <p:txBody>
          <a:bodyPr/>
          <a:lstStyle/>
          <a:p>
            <a:pPr marL="0" indent="0">
              <a:buNone/>
            </a:pPr>
            <a:r>
              <a:rPr lang="el-GR" b="1" dirty="0"/>
              <a:t>Ακόμα:</a:t>
            </a:r>
          </a:p>
          <a:p>
            <a:pPr marL="0" indent="0">
              <a:buNone/>
            </a:pPr>
            <a:endParaRPr lang="el-GR" dirty="0"/>
          </a:p>
          <a:p>
            <a:r>
              <a:rPr lang="el-GR" dirty="0"/>
              <a:t>την επιλογή και περιγραφή περιεχομένου </a:t>
            </a:r>
            <a:r>
              <a:rPr lang="el-GR" dirty="0" smtClean="0"/>
              <a:t>εκπαίδευσης</a:t>
            </a:r>
          </a:p>
          <a:p>
            <a:r>
              <a:rPr lang="el-GR" dirty="0" smtClean="0"/>
              <a:t>τον προσδιορισμό μεθόδων και πόρων εκπαίδευσης, όπως βοηθήματα, εξοπλισμός, εγκαταστάσεις και προσωπικό</a:t>
            </a:r>
          </a:p>
          <a:p>
            <a:r>
              <a:rPr lang="el-GR" dirty="0" smtClean="0"/>
              <a:t>το </a:t>
            </a:r>
            <a:r>
              <a:rPr lang="el-GR" dirty="0"/>
              <a:t>σύνολο ωρών και συχνοτήτων</a:t>
            </a:r>
            <a:r>
              <a:rPr lang="el-GR" dirty="0" smtClean="0"/>
              <a:t>, την </a:t>
            </a:r>
            <a:r>
              <a:rPr lang="el-GR" dirty="0"/>
              <a:t>περιγραφή των εμπλεκομένων ατόμων (ιδιαίτερη προσοχή στα εξουσιοδοτημένα άτομα αντιμετώπισης έκτακτων περιστατικών), </a:t>
            </a:r>
            <a:r>
              <a:rPr lang="el-GR" dirty="0" smtClean="0"/>
              <a:t>τη συχνότητα </a:t>
            </a:r>
            <a:r>
              <a:rPr lang="el-GR" dirty="0"/>
              <a:t>(συνήθη μαθήματα, </a:t>
            </a:r>
            <a:r>
              <a:rPr lang="el-GR" dirty="0" smtClean="0"/>
              <a:t>ασκήσεις)</a:t>
            </a:r>
            <a:endParaRPr lang="el-GR" dirty="0"/>
          </a:p>
          <a:p>
            <a:r>
              <a:rPr lang="el-GR" dirty="0"/>
              <a:t>την αξιολόγηση και ενίσχυση του συνολικού συστήματος, σε συνδυασμό με περιοδική επαναξιολόγηση κινδύνου και ικανότητας. Αυτό ολοκληρώνει τη διαδικασία εκμάθησης και διασφαλίζει ότι υπάρχει ένα αποτελεσματικό σύστημα ετοιμότητας έκτακτης ανάγκης</a:t>
            </a:r>
            <a:r>
              <a:rPr lang="el-GR" dirty="0" smtClean="0"/>
              <a:t>.</a:t>
            </a:r>
            <a:endParaRPr lang="el-GR" dirty="0"/>
          </a:p>
        </p:txBody>
      </p:sp>
    </p:spTree>
    <p:extLst>
      <p:ext uri="{BB962C8B-B14F-4D97-AF65-F5344CB8AC3E}">
        <p14:creationId xmlns:p14="http://schemas.microsoft.com/office/powerpoint/2010/main" val="3761996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Συνεπώς</a:t>
            </a:r>
            <a:endParaRPr lang="el-GR" dirty="0"/>
          </a:p>
        </p:txBody>
      </p:sp>
      <p:sp>
        <p:nvSpPr>
          <p:cNvPr id="3" name="Θέση περιεχομένου 2"/>
          <p:cNvSpPr>
            <a:spLocks noGrp="1"/>
          </p:cNvSpPr>
          <p:nvPr>
            <p:ph idx="1"/>
          </p:nvPr>
        </p:nvSpPr>
        <p:spPr/>
        <p:txBody>
          <a:bodyPr/>
          <a:lstStyle/>
          <a:p>
            <a:r>
              <a:rPr lang="el-GR" dirty="0"/>
              <a:t>Σε περίπτωση έκτακτης ανάγκης, μόνο γρήγορη και αποτελεσματική δράση μπορεί να διευκολύνει την κατάσταση και να μειώσει τις συνέπειες. Οι άνθρωποι είναι πιο πιθανό να ανταποκριθούν καλά εάν συμμετέχουν σε τακτική και ρεαλιστική </a:t>
            </a:r>
            <a:r>
              <a:rPr lang="el-GR" dirty="0" smtClean="0"/>
              <a:t>εξάσκηση. </a:t>
            </a:r>
          </a:p>
          <a:p>
            <a:r>
              <a:rPr lang="el-GR" dirty="0" smtClean="0"/>
              <a:t>Κάθε </a:t>
            </a:r>
            <a:r>
              <a:rPr lang="el-GR" dirty="0"/>
              <a:t>άτομο σε μια τέτοια κατάσταση πρέπει να γνωρίζει ακριβώς τι να κάνει, επομένως οι τακτικές </a:t>
            </a:r>
            <a:r>
              <a:rPr lang="el-GR" dirty="0" smtClean="0"/>
              <a:t>ασκήσεις αντιμετώπισης ατυχημάτων πρέπει </a:t>
            </a:r>
            <a:r>
              <a:rPr lang="el-GR" dirty="0"/>
              <a:t>να διαδραματίζουν σημαντικό ρόλο. </a:t>
            </a:r>
            <a:endParaRPr lang="el-GR" dirty="0" smtClean="0"/>
          </a:p>
          <a:p>
            <a:r>
              <a:rPr lang="en-US" dirty="0"/>
              <a:t>H</a:t>
            </a:r>
            <a:r>
              <a:rPr lang="el-GR" dirty="0" smtClean="0"/>
              <a:t> εκπαίδευση </a:t>
            </a:r>
            <a:r>
              <a:rPr lang="el-GR" dirty="0"/>
              <a:t>θα πρέπει κανονικά να </a:t>
            </a:r>
            <a:r>
              <a:rPr lang="el-GR" dirty="0" smtClean="0"/>
              <a:t>περιλαμβάνει ασκήσεις </a:t>
            </a:r>
            <a:r>
              <a:rPr lang="el-GR" dirty="0"/>
              <a:t>όπως εξάσκηση με πυροσβεστήρες, καθοδήγηση ατόμων με κινητικά προβλήματα, ειδικές τσουλήθρες για άτομα με αναπηρία κ.λπ</a:t>
            </a:r>
            <a:r>
              <a:rPr lang="el-GR" dirty="0" smtClean="0"/>
              <a:t>.</a:t>
            </a:r>
            <a:endParaRPr lang="el-GR" dirty="0"/>
          </a:p>
        </p:txBody>
      </p:sp>
    </p:spTree>
    <p:extLst>
      <p:ext uri="{BB962C8B-B14F-4D97-AF65-F5344CB8AC3E}">
        <p14:creationId xmlns:p14="http://schemas.microsoft.com/office/powerpoint/2010/main" val="814130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rgbClr val="EBEBEB"/>
                </a:solidFill>
              </a:rPr>
              <a:t>Το «</a:t>
            </a:r>
            <a:r>
              <a:rPr lang="el-GR" sz="3200" dirty="0">
                <a:solidFill>
                  <a:srgbClr val="ACD433"/>
                </a:solidFill>
              </a:rPr>
              <a:t>κλειδί</a:t>
            </a:r>
            <a:r>
              <a:rPr lang="el-GR" sz="3200" dirty="0">
                <a:solidFill>
                  <a:srgbClr val="EBEBEB"/>
                </a:solidFill>
              </a:rPr>
              <a:t>» για την έγκαιρη διαχείριση των </a:t>
            </a:r>
            <a:r>
              <a:rPr lang="el-GR" sz="3200" dirty="0" smtClean="0">
                <a:solidFill>
                  <a:srgbClr val="EBEBEB"/>
                </a:solidFill>
              </a:rPr>
              <a:t>παραπάνω</a:t>
            </a:r>
            <a:r>
              <a:rPr lang="en-US" sz="3200" dirty="0" smtClean="0">
                <a:solidFill>
                  <a:srgbClr val="EBEBEB"/>
                </a:solidFill>
              </a:rPr>
              <a:t> </a:t>
            </a:r>
            <a:r>
              <a:rPr lang="el-GR" sz="3200" dirty="0" smtClean="0">
                <a:solidFill>
                  <a:srgbClr val="EBEBEB"/>
                </a:solidFill>
              </a:rPr>
              <a:t>κινδύνων </a:t>
            </a:r>
            <a:r>
              <a:rPr lang="el-GR" sz="3200" dirty="0">
                <a:solidFill>
                  <a:srgbClr val="EBEBEB"/>
                </a:solidFill>
              </a:rPr>
              <a:t>είναι η </a:t>
            </a:r>
            <a:r>
              <a:rPr lang="el-GR" sz="3200" dirty="0">
                <a:solidFill>
                  <a:srgbClr val="ACD433"/>
                </a:solidFill>
              </a:rPr>
              <a:t>Πρόληψη</a:t>
            </a:r>
            <a:endParaRPr lang="el-GR" dirty="0"/>
          </a:p>
        </p:txBody>
      </p:sp>
      <p:sp>
        <p:nvSpPr>
          <p:cNvPr id="3" name="Θέση περιεχομένου 2"/>
          <p:cNvSpPr>
            <a:spLocks noGrp="1"/>
          </p:cNvSpPr>
          <p:nvPr>
            <p:ph idx="1"/>
          </p:nvPr>
        </p:nvSpPr>
        <p:spPr>
          <a:xfrm>
            <a:off x="1103312" y="1591056"/>
            <a:ext cx="8946541" cy="4956048"/>
          </a:xfrm>
        </p:spPr>
        <p:txBody>
          <a:bodyPr>
            <a:normAutofit lnSpcReduction="10000"/>
          </a:bodyPr>
          <a:lstStyle/>
          <a:p>
            <a:pPr marL="0" lvl="0" indent="0">
              <a:buClr>
                <a:srgbClr val="ACD433"/>
              </a:buClr>
              <a:buNone/>
            </a:pPr>
            <a:r>
              <a:rPr lang="el-GR" sz="1900" b="1" dirty="0" smtClean="0">
                <a:solidFill>
                  <a:prstClr val="white"/>
                </a:solidFill>
              </a:rPr>
              <a:t> Οι </a:t>
            </a:r>
            <a:r>
              <a:rPr lang="el-GR" sz="1900" b="1" dirty="0">
                <a:solidFill>
                  <a:prstClr val="white"/>
                </a:solidFill>
              </a:rPr>
              <a:t>γενικές αρχές πρόληψης των κινδύνων σε επαγγελματικό χώρο είναι οι εξής:</a:t>
            </a:r>
          </a:p>
          <a:p>
            <a:pPr lvl="0">
              <a:buClr>
                <a:srgbClr val="ACD433"/>
              </a:buClr>
            </a:pPr>
            <a:r>
              <a:rPr lang="el-GR" sz="1900" dirty="0">
                <a:solidFill>
                  <a:prstClr val="white"/>
                </a:solidFill>
              </a:rPr>
              <a:t> αποφυγή των κινδύνων</a:t>
            </a:r>
          </a:p>
          <a:p>
            <a:pPr lvl="0">
              <a:buClr>
                <a:srgbClr val="ACD433"/>
              </a:buClr>
            </a:pPr>
            <a:r>
              <a:rPr lang="el-GR" sz="1900" dirty="0">
                <a:solidFill>
                  <a:prstClr val="white"/>
                </a:solidFill>
              </a:rPr>
              <a:t>αξιολόγηση των κινδύνων που δεν μπορούν να αποφευχθούν,</a:t>
            </a:r>
          </a:p>
          <a:p>
            <a:pPr lvl="0">
              <a:buClr>
                <a:srgbClr val="ACD433"/>
              </a:buClr>
            </a:pPr>
            <a:r>
              <a:rPr lang="el-GR" sz="1900" dirty="0">
                <a:solidFill>
                  <a:prstClr val="white"/>
                </a:solidFill>
              </a:rPr>
              <a:t>αντιμετώπιση των κινδύνων από τη ρίζα τους</a:t>
            </a:r>
          </a:p>
          <a:p>
            <a:pPr lvl="0">
              <a:buClr>
                <a:srgbClr val="ACD433"/>
              </a:buClr>
            </a:pPr>
            <a:r>
              <a:rPr lang="el-GR" sz="1900" dirty="0">
                <a:solidFill>
                  <a:prstClr val="white"/>
                </a:solidFill>
              </a:rPr>
              <a:t>προσαρμογή της εργασίας στις ιδιαιτερότητες του κάθε εργαζομένου</a:t>
            </a:r>
          </a:p>
          <a:p>
            <a:pPr lvl="0">
              <a:buClr>
                <a:srgbClr val="ACD433"/>
              </a:buClr>
            </a:pPr>
            <a:r>
              <a:rPr lang="el-GR" sz="1900" dirty="0">
                <a:solidFill>
                  <a:prstClr val="white"/>
                </a:solidFill>
              </a:rPr>
              <a:t>παρακολούθηση της εξέλιξης της τεχνικής προόδου</a:t>
            </a:r>
          </a:p>
          <a:p>
            <a:pPr lvl="0">
              <a:buClr>
                <a:srgbClr val="ACD433"/>
              </a:buClr>
            </a:pPr>
            <a:r>
              <a:rPr lang="el-GR" sz="1900" dirty="0">
                <a:solidFill>
                  <a:prstClr val="white"/>
                </a:solidFill>
              </a:rPr>
              <a:t>αντικατάσταση του επικίνδυνου από το μη επικίνδυνο ,ή το λιγότερο επικίνδυνο</a:t>
            </a:r>
          </a:p>
          <a:p>
            <a:pPr lvl="0">
              <a:buClr>
                <a:srgbClr val="ACD433"/>
              </a:buClr>
            </a:pPr>
            <a:r>
              <a:rPr lang="el-GR" sz="1900" dirty="0">
                <a:solidFill>
                  <a:prstClr val="white"/>
                </a:solidFill>
              </a:rPr>
              <a:t>ανάπτυξη ολοκληρωμένης πολιτικής πρόληψης</a:t>
            </a:r>
          </a:p>
          <a:p>
            <a:pPr lvl="0">
              <a:buClr>
                <a:srgbClr val="ACD433"/>
              </a:buClr>
            </a:pPr>
            <a:r>
              <a:rPr lang="el-GR" sz="1900" dirty="0">
                <a:solidFill>
                  <a:prstClr val="white"/>
                </a:solidFill>
              </a:rPr>
              <a:t>Πιο σημαντική είναι η λήψη μέτρων ομαδικής προστασίας σε σχέση με τα μέτρα ατομικής προστασίας</a:t>
            </a:r>
          </a:p>
          <a:p>
            <a:pPr lvl="0">
              <a:buClr>
                <a:srgbClr val="ACD433"/>
              </a:buClr>
            </a:pPr>
            <a:r>
              <a:rPr lang="el-GR" sz="1900" dirty="0">
                <a:solidFill>
                  <a:prstClr val="white"/>
                </a:solidFill>
              </a:rPr>
              <a:t>παροχή των κατάλληλων οδηγιών στο εργατικό </a:t>
            </a:r>
            <a:r>
              <a:rPr lang="el-GR" sz="1900" dirty="0" smtClean="0">
                <a:solidFill>
                  <a:prstClr val="white"/>
                </a:solidFill>
              </a:rPr>
              <a:t>προσωπικό</a:t>
            </a:r>
            <a:endParaRPr lang="el-GR" sz="1900" dirty="0">
              <a:solidFill>
                <a:prstClr val="white"/>
              </a:solidFill>
            </a:endParaRPr>
          </a:p>
        </p:txBody>
      </p:sp>
    </p:spTree>
    <p:extLst>
      <p:ext uri="{BB962C8B-B14F-4D97-AF65-F5344CB8AC3E}">
        <p14:creationId xmlns:p14="http://schemas.microsoft.com/office/powerpoint/2010/main" val="606325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EBEBEB"/>
                </a:solidFill>
              </a:rPr>
              <a:t>Ένας από τους συχνότερους κινδύνους που απειλούν τον εργασιακό χώρο είναι οι </a:t>
            </a:r>
            <a:r>
              <a:rPr lang="el-GR" sz="2800" dirty="0" err="1">
                <a:solidFill>
                  <a:srgbClr val="ACD433"/>
                </a:solidFill>
              </a:rPr>
              <a:t>Μυοσκελετικές</a:t>
            </a:r>
            <a:r>
              <a:rPr lang="el-GR" sz="2800" dirty="0">
                <a:solidFill>
                  <a:srgbClr val="ACD433"/>
                </a:solidFill>
              </a:rPr>
              <a:t> παθήσεις (ΜΣΠ)</a:t>
            </a:r>
            <a:endParaRPr lang="el-GR" dirty="0"/>
          </a:p>
        </p:txBody>
      </p:sp>
      <p:sp>
        <p:nvSpPr>
          <p:cNvPr id="3" name="Θέση περιεχομένου 2"/>
          <p:cNvSpPr>
            <a:spLocks noGrp="1"/>
          </p:cNvSpPr>
          <p:nvPr>
            <p:ph idx="1"/>
          </p:nvPr>
        </p:nvSpPr>
        <p:spPr>
          <a:xfrm>
            <a:off x="1103312" y="1947672"/>
            <a:ext cx="8946541" cy="4544568"/>
          </a:xfrm>
        </p:spPr>
        <p:txBody>
          <a:bodyPr/>
          <a:lstStyle/>
          <a:p>
            <a:pPr marL="0" lvl="0" indent="0">
              <a:buClr>
                <a:srgbClr val="ACD433"/>
              </a:buClr>
              <a:buNone/>
            </a:pPr>
            <a:r>
              <a:rPr lang="el-GR" sz="1800" dirty="0">
                <a:solidFill>
                  <a:prstClr val="white"/>
                </a:solidFill>
              </a:rPr>
              <a:t>Οι περισσότερες ΜΣΠ που σχετίζονται με την εργασία είναι:</a:t>
            </a:r>
          </a:p>
          <a:p>
            <a:pPr lvl="0">
              <a:buClr>
                <a:srgbClr val="ACD433"/>
              </a:buClr>
            </a:pPr>
            <a:r>
              <a:rPr lang="el-GR" sz="1800" dirty="0">
                <a:solidFill>
                  <a:prstClr val="white"/>
                </a:solidFill>
              </a:rPr>
              <a:t>συσωρευτικές παθήσεις, οι οποίες οφείλονται, για παράδειγμα, σε επαναλαμβανόμενη έκθεση σε φορτία υψηλής έντασης για μεγάλο χρονικό διάστημα</a:t>
            </a:r>
          </a:p>
          <a:p>
            <a:pPr lvl="0">
              <a:buClr>
                <a:srgbClr val="ACD433"/>
              </a:buClr>
            </a:pPr>
            <a:r>
              <a:rPr lang="el-GR" sz="1800" dirty="0">
                <a:solidFill>
                  <a:prstClr val="white"/>
                </a:solidFill>
              </a:rPr>
              <a:t>οξέα τραύματα, όπως κατάγματα, τα οποία προκύπτουν κατά τη διάρκεια ατυχήματος</a:t>
            </a:r>
          </a:p>
          <a:p>
            <a:pPr marL="0" lvl="0" indent="0">
              <a:buClr>
                <a:srgbClr val="ACD433"/>
              </a:buClr>
              <a:buNone/>
            </a:pPr>
            <a:r>
              <a:rPr lang="el-GR" sz="1800" dirty="0" smtClean="0">
                <a:solidFill>
                  <a:prstClr val="white"/>
                </a:solidFill>
              </a:rPr>
              <a:t>(Αυτές </a:t>
            </a:r>
            <a:r>
              <a:rPr lang="el-GR" sz="1800" dirty="0">
                <a:solidFill>
                  <a:prstClr val="white"/>
                </a:solidFill>
              </a:rPr>
              <a:t>οι παθήσεις προσβάλλουν κυρίως την πλάτη, τον αυχένα, τους ώμους και τα άνω άκρα, αλλά μπορούν να εκδηλωθούν και στα κάτω άκρα.) </a:t>
            </a:r>
          </a:p>
          <a:p>
            <a:pPr marL="0" lvl="0" indent="0">
              <a:buClr>
                <a:srgbClr val="ACD433"/>
              </a:buClr>
              <a:buNone/>
            </a:pPr>
            <a:r>
              <a:rPr lang="el-GR" sz="1800" dirty="0">
                <a:solidFill>
                  <a:prstClr val="white"/>
                </a:solidFill>
              </a:rPr>
              <a:t>Ορισμένες ΜΣΠ που σχετίζονται με την εργασία, όπως το σύνδρομο καρπιαίου σωλήνα, είναι ειδικές λόγω των σαφώς καθορισμένων σημείων και συμπτωμάτων τους. Άλλες είναι μη ειδικές, διότι υπάρχει πόνος ή δυσφορία, χωρίς σαφή ένδειξη συγκεκριμένης </a:t>
            </a:r>
            <a:r>
              <a:rPr lang="el-GR" sz="1800" dirty="0" smtClean="0">
                <a:solidFill>
                  <a:prstClr val="white"/>
                </a:solidFill>
              </a:rPr>
              <a:t>διαταραχής</a:t>
            </a:r>
            <a:r>
              <a:rPr lang="el-GR" dirty="0" smtClean="0"/>
              <a:t>.</a:t>
            </a:r>
            <a:endParaRPr lang="el-GR" sz="1800" dirty="0">
              <a:solidFill>
                <a:prstClr val="white"/>
              </a:solidFill>
            </a:endParaRPr>
          </a:p>
        </p:txBody>
      </p:sp>
    </p:spTree>
    <p:extLst>
      <p:ext uri="{BB962C8B-B14F-4D97-AF65-F5344CB8AC3E}">
        <p14:creationId xmlns:p14="http://schemas.microsoft.com/office/powerpoint/2010/main" val="3482386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243780" y="1297923"/>
            <a:ext cx="7704440" cy="4262154"/>
          </a:xfrm>
          <a:prstGeom prst="rect">
            <a:avLst/>
          </a:prstGeom>
          <a:solidFill>
            <a:srgbClr val="FFFFFF">
              <a:shade val="85000"/>
            </a:srgbClr>
          </a:solidFill>
          <a:ln w="88900" cap="sq">
            <a:solidFill>
              <a:srgbClr val="ACD433"/>
            </a:solidFill>
            <a:miter lim="800000"/>
          </a:ln>
          <a:effectLst>
            <a:outerShdw blurRad="55000" dist="18000" dir="5400000" algn="tl" rotWithShape="0">
              <a:srgbClr val="000000">
                <a:alpha val="40000"/>
              </a:srgbClr>
            </a:outerShdw>
            <a:softEdge rad="12700"/>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9940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2" name="Rectangle 44">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6">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8">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8" name="Picture 50">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0"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a:extLst>
              <a:ext uri="{FF2B5EF4-FFF2-40B4-BE49-F238E27FC236}">
                <a16:creationId xmlns:a16="http://schemas.microsoft.com/office/drawing/2014/main" xmlns="" id="{22FED832-CF5C-BF6C-91D3-0FD6726D9C65}"/>
              </a:ext>
            </a:extLst>
          </p:cNvPr>
          <p:cNvSpPr>
            <a:spLocks noGrp="1"/>
          </p:cNvSpPr>
          <p:nvPr>
            <p:ph type="title"/>
          </p:nvPr>
        </p:nvSpPr>
        <p:spPr>
          <a:xfrm>
            <a:off x="806195" y="804672"/>
            <a:ext cx="3441955" cy="5248656"/>
          </a:xfrm>
        </p:spPr>
        <p:txBody>
          <a:bodyPr anchor="ctr">
            <a:normAutofit/>
          </a:bodyPr>
          <a:lstStyle/>
          <a:p>
            <a:pPr algn="ctr"/>
            <a:r>
              <a:rPr lang="el-GR" sz="3600" b="1" dirty="0">
                <a:solidFill>
                  <a:schemeClr val="bg2">
                    <a:lumMod val="40000"/>
                    <a:lumOff val="60000"/>
                  </a:schemeClr>
                </a:solidFill>
                <a:effectLst>
                  <a:outerShdw blurRad="38100" dist="38100" dir="2700000" algn="tl">
                    <a:srgbClr val="000000">
                      <a:alpha val="43137"/>
                    </a:srgbClr>
                  </a:outerShdw>
                </a:effectLst>
              </a:rPr>
              <a:t>Νομοθεσία</a:t>
            </a:r>
            <a:r>
              <a:rPr lang="el-GR" dirty="0"/>
              <a:t> </a:t>
            </a:r>
          </a:p>
        </p:txBody>
      </p:sp>
      <p:sp>
        <p:nvSpPr>
          <p:cNvPr id="27" name="Θέση περιεχομένου 2">
            <a:extLst>
              <a:ext uri="{FF2B5EF4-FFF2-40B4-BE49-F238E27FC236}">
                <a16:creationId xmlns:a16="http://schemas.microsoft.com/office/drawing/2014/main" xmlns="" id="{254DDA58-75CA-2E89-9E9D-98EAFC466756}"/>
              </a:ext>
            </a:extLst>
          </p:cNvPr>
          <p:cNvSpPr>
            <a:spLocks noGrp="1"/>
          </p:cNvSpPr>
          <p:nvPr>
            <p:ph idx="1"/>
          </p:nvPr>
        </p:nvSpPr>
        <p:spPr>
          <a:xfrm>
            <a:off x="4981037" y="847343"/>
            <a:ext cx="6404767" cy="5248657"/>
          </a:xfrm>
        </p:spPr>
        <p:txBody>
          <a:bodyPr anchor="ctr">
            <a:normAutofit fontScale="92500" lnSpcReduction="10000"/>
          </a:bodyPr>
          <a:lstStyle/>
          <a:p>
            <a:pPr marL="0" indent="0">
              <a:buNone/>
            </a:pPr>
            <a:r>
              <a:rPr lang="el-GR" b="0" i="0" dirty="0">
                <a:effectLst/>
                <a:latin typeface="+mn-lt"/>
                <a:cs typeface="Calibri" panose="020F0502020204030204" pitchFamily="34" charset="0"/>
              </a:rPr>
              <a:t>Σύμφωνα με τις διατάξεις του </a:t>
            </a:r>
            <a:r>
              <a:rPr lang="el-GR" dirty="0">
                <a:latin typeface="+mn-lt"/>
                <a:cs typeface="Calibri" panose="020F0502020204030204" pitchFamily="34" charset="0"/>
              </a:rPr>
              <a:t>Κώδικα Νόμων για την Υγεία &amp; Ασφάλεια στην Εργασία (</a:t>
            </a:r>
            <a:r>
              <a:rPr lang="el-GR" b="0" i="0" dirty="0">
                <a:effectLst/>
                <a:latin typeface="+mn-lt"/>
                <a:cs typeface="Calibri" panose="020F0502020204030204" pitchFamily="34" charset="0"/>
              </a:rPr>
              <a:t>ΚΝΥΑΕ</a:t>
            </a:r>
            <a:r>
              <a:rPr lang="en-US" b="0" i="0" dirty="0">
                <a:effectLst/>
                <a:latin typeface="+mn-lt"/>
                <a:cs typeface="Calibri" panose="020F0502020204030204" pitchFamily="34" charset="0"/>
              </a:rPr>
              <a:t>) </a:t>
            </a:r>
            <a:r>
              <a:rPr lang="el-GR" dirty="0">
                <a:latin typeface="+mn-lt"/>
                <a:cs typeface="Calibri" panose="020F0502020204030204" pitchFamily="34" charset="0"/>
              </a:rPr>
              <a:t>) που κυρώθηκε με το άρθρο πρώτο του ν. 3850/2010 (ΦΕΚ Α’ 84) </a:t>
            </a:r>
            <a:r>
              <a:rPr lang="el-GR" b="0" i="0" dirty="0">
                <a:effectLst/>
                <a:latin typeface="+mn-lt"/>
                <a:cs typeface="Calibri" panose="020F0502020204030204" pitchFamily="34" charset="0"/>
              </a:rPr>
              <a:t>, ο εργοδότης υποχρεούται να εξασφαλίζει την υγεία και την ασφάλεια των εργαζομένων ως προς όλες τις πτυχές της εργασίας και να λαμβάνει μέτρα που να εξασφαλίζουν την υγεία και ασφάλεια των τρίτων (αρχή ευθύνης του εργοδότη)</a:t>
            </a:r>
            <a:r>
              <a:rPr lang="en-US" b="0" i="0" dirty="0">
                <a:effectLst/>
                <a:latin typeface="+mn-lt"/>
                <a:cs typeface="Calibri" panose="020F0502020204030204" pitchFamily="34" charset="0"/>
              </a:rPr>
              <a:t>.</a:t>
            </a:r>
            <a:r>
              <a:rPr lang="el-GR" b="0" i="0" dirty="0">
                <a:effectLst/>
                <a:latin typeface="+mn-lt"/>
                <a:cs typeface="Calibri" panose="020F0502020204030204" pitchFamily="34" charset="0"/>
              </a:rPr>
              <a:t> Τέτοια μέτρα είναι :</a:t>
            </a:r>
            <a:endParaRPr lang="en-US" b="0" i="0" dirty="0">
              <a:effectLst/>
              <a:latin typeface="+mn-lt"/>
              <a:cs typeface="Calibri" panose="020F0502020204030204" pitchFamily="34" charset="0"/>
            </a:endParaRPr>
          </a:p>
          <a:p>
            <a:pPr>
              <a:buFont typeface="+mj-lt"/>
              <a:buAutoNum type="arabicPeriod"/>
            </a:pPr>
            <a:r>
              <a:rPr lang="el-GR" b="0" i="0" dirty="0">
                <a:effectLst/>
                <a:latin typeface="+mn-lt"/>
                <a:cs typeface="Calibri" panose="020F0502020204030204" pitchFamily="34" charset="0"/>
              </a:rPr>
              <a:t>να χρησιμοποιεί τις υπηρεσίες τεχνικού ασφαλείας και (όπου προβλέπεται) ιατρού εργασίας,</a:t>
            </a:r>
            <a:endParaRPr lang="en-US" b="0" i="0" dirty="0">
              <a:effectLst/>
              <a:latin typeface="+mn-lt"/>
              <a:cs typeface="Calibri" panose="020F0502020204030204" pitchFamily="34" charset="0"/>
            </a:endParaRPr>
          </a:p>
          <a:p>
            <a:pPr>
              <a:buFont typeface="+mj-lt"/>
              <a:buAutoNum type="arabicPeriod"/>
            </a:pPr>
            <a:r>
              <a:rPr lang="el-GR" b="0" i="0" dirty="0">
                <a:effectLst/>
                <a:latin typeface="+mn-lt"/>
                <a:cs typeface="Calibri" panose="020F0502020204030204" pitchFamily="34" charset="0"/>
              </a:rPr>
              <a:t>να παρέχει κατάλληλα μέσα ατομικής προστασίας </a:t>
            </a:r>
            <a:endParaRPr lang="en-US" b="0" i="0" dirty="0">
              <a:effectLst/>
              <a:latin typeface="+mn-lt"/>
              <a:cs typeface="Calibri" panose="020F0502020204030204" pitchFamily="34" charset="0"/>
            </a:endParaRPr>
          </a:p>
          <a:p>
            <a:pPr>
              <a:buFont typeface="+mj-lt"/>
              <a:buAutoNum type="arabicPeriod"/>
            </a:pPr>
            <a:r>
              <a:rPr lang="el-GR" b="0" i="0" dirty="0">
                <a:effectLst/>
                <a:latin typeface="+mn-lt"/>
                <a:cs typeface="Calibri" panose="020F0502020204030204" pitchFamily="34" charset="0"/>
              </a:rPr>
              <a:t>και, σε κάθε περίπτωση, οφείλει να έχει στη διάθεσή του μια γραπτή εκτίμηση των υφισταμένων κατά την εργασία κινδύνων για την ασφάλεια και την υγεία</a:t>
            </a:r>
            <a:r>
              <a:rPr lang="el-GR" dirty="0">
                <a:latin typeface="+mn-lt"/>
                <a:cs typeface="Calibri" panose="020F0502020204030204" pitchFamily="34" charset="0"/>
              </a:rPr>
              <a:t>,</a:t>
            </a:r>
            <a:r>
              <a:rPr lang="el-GR" b="0" i="0" dirty="0">
                <a:effectLst/>
                <a:latin typeface="+mn-lt"/>
                <a:cs typeface="Calibri" panose="020F0502020204030204" pitchFamily="34" charset="0"/>
              </a:rPr>
              <a:t> συμπεριλαμβανομένων εκείνων που αφορούν ομάδες εργαζομένων που εκτίθενται σε ιδιαίτερους κινδύνους.</a:t>
            </a:r>
            <a:endParaRPr lang="el-GR" dirty="0">
              <a:latin typeface="+mn-lt"/>
              <a:cs typeface="Calibri" panose="020F0502020204030204" pitchFamily="34" charset="0"/>
            </a:endParaRPr>
          </a:p>
        </p:txBody>
      </p:sp>
    </p:spTree>
    <p:extLst>
      <p:ext uri="{BB962C8B-B14F-4D97-AF65-F5344CB8AC3E}">
        <p14:creationId xmlns:p14="http://schemas.microsoft.com/office/powerpoint/2010/main" val="3403212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EBEBEB"/>
                </a:solidFill>
              </a:rPr>
              <a:t>Γενικές αρχές και παραδείγματα μέτρων για την πρόληψη των ΜΣΠ που σχετίζονται με την εργασία</a:t>
            </a:r>
            <a:endParaRPr lang="el-GR" dirty="0"/>
          </a:p>
        </p:txBody>
      </p:sp>
      <p:sp>
        <p:nvSpPr>
          <p:cNvPr id="3" name="Θέση περιεχομένου 2"/>
          <p:cNvSpPr>
            <a:spLocks noGrp="1"/>
          </p:cNvSpPr>
          <p:nvPr>
            <p:ph idx="1"/>
          </p:nvPr>
        </p:nvSpPr>
        <p:spPr>
          <a:xfrm>
            <a:off x="1103312" y="1636776"/>
            <a:ext cx="8946541" cy="4611623"/>
          </a:xfrm>
        </p:spPr>
        <p:txBody>
          <a:bodyPr>
            <a:normAutofit/>
          </a:bodyPr>
          <a:lstStyle/>
          <a:p>
            <a:pPr marL="0" lvl="0" indent="0">
              <a:buClr>
                <a:srgbClr val="ACD433"/>
              </a:buClr>
              <a:buNone/>
            </a:pPr>
            <a:r>
              <a:rPr lang="el-GR" sz="1800" b="1" dirty="0" smtClean="0">
                <a:solidFill>
                  <a:prstClr val="white"/>
                </a:solidFill>
              </a:rPr>
              <a:t> Αποφυγή κινδύνων:</a:t>
            </a:r>
          </a:p>
          <a:p>
            <a:pPr>
              <a:buClr>
                <a:srgbClr val="ACD433"/>
              </a:buClr>
            </a:pPr>
            <a:r>
              <a:rPr lang="el-GR" sz="1800" dirty="0">
                <a:solidFill>
                  <a:prstClr val="white"/>
                </a:solidFill>
              </a:rPr>
              <a:t>αυτοματοποίηση εργασιών ανύψωσης και μεταφοράς</a:t>
            </a:r>
          </a:p>
          <a:p>
            <a:pPr>
              <a:buClr>
                <a:srgbClr val="ACD433"/>
              </a:buClr>
            </a:pPr>
            <a:r>
              <a:rPr lang="el-GR" sz="1800" dirty="0" smtClean="0">
                <a:solidFill>
                  <a:prstClr val="white"/>
                </a:solidFill>
              </a:rPr>
              <a:t>εξάλειψη </a:t>
            </a:r>
            <a:r>
              <a:rPr lang="el-GR" sz="1800" dirty="0">
                <a:solidFill>
                  <a:prstClr val="white"/>
                </a:solidFill>
              </a:rPr>
              <a:t>κινδύνων εφαρμόζοντας λύσεις σε επίπεδο εργονομικού σχεδιασμού, καθώς και αλλαγές στον σχεδιασμό των χώρων εργασίας και στον σχεδιασμό του εξοπλισμού και των διαδικασιών εργασίας</a:t>
            </a:r>
          </a:p>
          <a:p>
            <a:pPr>
              <a:buClr>
                <a:srgbClr val="ACD433"/>
              </a:buClr>
            </a:pPr>
            <a:r>
              <a:rPr lang="el-GR" sz="1800" dirty="0">
                <a:solidFill>
                  <a:prstClr val="white"/>
                </a:solidFill>
              </a:rPr>
              <a:t>Σχεδίαση εργασιών έτσι ώστε να αποφεύγεται η επαναλαμβανόμενη, η παρατεταμένη εργασία σε μη βολικές θέσεις ή οι παρατεταμένες καθιστές στάσεις του σώματος.</a:t>
            </a:r>
          </a:p>
          <a:p>
            <a:pPr lvl="0">
              <a:buClr>
                <a:srgbClr val="ACD433"/>
              </a:buClr>
              <a:buFont typeface="Arial" panose="020B0604020202020204" pitchFamily="34" charset="0"/>
              <a:buChar char="•"/>
            </a:pPr>
            <a:endParaRPr lang="el-GR" sz="1800" dirty="0">
              <a:solidFill>
                <a:prstClr val="white"/>
              </a:solidFill>
            </a:endParaRPr>
          </a:p>
          <a:p>
            <a:pPr marL="0" lvl="0" indent="0">
              <a:buClr>
                <a:srgbClr val="ACD433"/>
              </a:buClr>
              <a:buNone/>
            </a:pPr>
            <a:r>
              <a:rPr lang="el-GR" sz="1800" b="1" dirty="0" smtClean="0">
                <a:solidFill>
                  <a:prstClr val="white"/>
                </a:solidFill>
              </a:rPr>
              <a:t> Καταπολέμηση </a:t>
            </a:r>
            <a:r>
              <a:rPr lang="el-GR" sz="1800" b="1" dirty="0">
                <a:solidFill>
                  <a:prstClr val="white"/>
                </a:solidFill>
              </a:rPr>
              <a:t>των κινδύνων στην πηγή τους:</a:t>
            </a:r>
          </a:p>
          <a:p>
            <a:pPr>
              <a:buClr>
                <a:srgbClr val="ACD433"/>
              </a:buClr>
            </a:pPr>
            <a:r>
              <a:rPr lang="el-GR" sz="1800" dirty="0">
                <a:solidFill>
                  <a:prstClr val="white"/>
                </a:solidFill>
              </a:rPr>
              <a:t>μείωση του ύψους στο οποίο πρέπει να ανυψώνονται τα φορτία</a:t>
            </a:r>
          </a:p>
          <a:p>
            <a:pPr>
              <a:buClr>
                <a:srgbClr val="ACD433"/>
              </a:buClr>
            </a:pPr>
            <a:r>
              <a:rPr lang="el-GR" sz="1800" dirty="0">
                <a:solidFill>
                  <a:prstClr val="white"/>
                </a:solidFill>
              </a:rPr>
              <a:t>εξέταση θεμάτων οργάνωσης όπως: εργασία σε ζεύγη, αλλαγή των ρυθμών εργασίας</a:t>
            </a:r>
            <a:r>
              <a:rPr lang="el-GR" sz="1800" dirty="0" smtClean="0">
                <a:solidFill>
                  <a:prstClr val="white"/>
                </a:solidFill>
              </a:rPr>
              <a:t>.</a:t>
            </a:r>
            <a:endParaRPr lang="el-GR" sz="1800" dirty="0">
              <a:solidFill>
                <a:prstClr val="white"/>
              </a:solidFill>
            </a:endParaRPr>
          </a:p>
        </p:txBody>
      </p:sp>
    </p:spTree>
    <p:extLst>
      <p:ext uri="{BB962C8B-B14F-4D97-AF65-F5344CB8AC3E}">
        <p14:creationId xmlns:p14="http://schemas.microsoft.com/office/powerpoint/2010/main" val="1734830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l="24547" t="4398" r="24836" b="4956"/>
          <a:stretch/>
        </p:blipFill>
        <p:spPr>
          <a:xfrm>
            <a:off x="383812" y="4544447"/>
            <a:ext cx="838372" cy="878066"/>
          </a:xfrm>
          <a:prstGeom prst="ellipse">
            <a:avLst/>
          </a:prstGeom>
          <a:ln w="3175" cap="rnd">
            <a:solidFill>
              <a:schemeClr val="tx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Θέση περιεχομένου 2"/>
          <p:cNvSpPr>
            <a:spLocks noGrp="1"/>
          </p:cNvSpPr>
          <p:nvPr>
            <p:ph idx="1"/>
          </p:nvPr>
        </p:nvSpPr>
        <p:spPr>
          <a:xfrm>
            <a:off x="1103312" y="310896"/>
            <a:ext cx="8946541" cy="5937503"/>
          </a:xfrm>
        </p:spPr>
        <p:txBody>
          <a:bodyPr>
            <a:normAutofit fontScale="92500" lnSpcReduction="10000"/>
          </a:bodyPr>
          <a:lstStyle/>
          <a:p>
            <a:pPr marL="0" lvl="0" indent="0">
              <a:buClr>
                <a:srgbClr val="ACD433"/>
              </a:buClr>
              <a:buNone/>
            </a:pPr>
            <a:r>
              <a:rPr lang="el-GR" sz="1800" b="1" dirty="0" smtClean="0">
                <a:solidFill>
                  <a:prstClr val="white"/>
                </a:solidFill>
              </a:rPr>
              <a:t> Προσαρμογή </a:t>
            </a:r>
            <a:r>
              <a:rPr lang="el-GR" sz="1800" b="1" dirty="0">
                <a:solidFill>
                  <a:prstClr val="white"/>
                </a:solidFill>
              </a:rPr>
              <a:t>της εργασίας στο άτομο:</a:t>
            </a:r>
          </a:p>
          <a:p>
            <a:pPr>
              <a:buClr>
                <a:srgbClr val="ACD433"/>
              </a:buClr>
            </a:pPr>
            <a:r>
              <a:rPr lang="el-GR" sz="1800" dirty="0">
                <a:solidFill>
                  <a:prstClr val="white"/>
                </a:solidFill>
              </a:rPr>
              <a:t>σχεδιασμός χώρων εργασίας έτσι ώστε οι εργαζόμενοι να έχουν επαρκή χώρο για να υιοθετούν τις σωστές στάσεις του σώματος,</a:t>
            </a:r>
          </a:p>
          <a:p>
            <a:pPr>
              <a:buClr>
                <a:srgbClr val="ACD433"/>
              </a:buClr>
            </a:pPr>
            <a:r>
              <a:rPr lang="el-GR" sz="1800" dirty="0">
                <a:solidFill>
                  <a:prstClr val="white"/>
                </a:solidFill>
              </a:rPr>
              <a:t>επιλογή ρυθμιζόμενα καθίσματα και γραφεία (π.χ. γραφεία ρυθμιζόμενου ύψους τα οποία επιτρέπουν στους εργαζομένους την εναλλαγή μεταξύ καθιστής και όρθιας θέσης),</a:t>
            </a:r>
          </a:p>
          <a:p>
            <a:pPr>
              <a:buClr>
                <a:srgbClr val="ACD433"/>
              </a:buClr>
            </a:pPr>
            <a:r>
              <a:rPr lang="el-GR" sz="1800" dirty="0">
                <a:solidFill>
                  <a:prstClr val="white"/>
                </a:solidFill>
              </a:rPr>
              <a:t>ύπαρξη διαφοροποιήσεων όσον αφορά τον τρόπο εκτέλεσης των εργασιακών καθηκόντων</a:t>
            </a:r>
          </a:p>
          <a:p>
            <a:pPr>
              <a:buClr>
                <a:srgbClr val="ACD433"/>
              </a:buClr>
            </a:pPr>
            <a:r>
              <a:rPr lang="el-GR" sz="1800" dirty="0">
                <a:solidFill>
                  <a:prstClr val="white"/>
                </a:solidFill>
              </a:rPr>
              <a:t>πραγματοποίηση διαλειμμάτων.</a:t>
            </a:r>
          </a:p>
          <a:p>
            <a:pPr marL="0" lvl="0" indent="0">
              <a:buClr>
                <a:srgbClr val="ACD433"/>
              </a:buClr>
              <a:buNone/>
            </a:pPr>
            <a:r>
              <a:rPr lang="el-GR" sz="1800" b="1" dirty="0" smtClean="0">
                <a:solidFill>
                  <a:prstClr val="white"/>
                </a:solidFill>
              </a:rPr>
              <a:t> Συλλογικά </a:t>
            </a:r>
            <a:r>
              <a:rPr lang="el-GR" sz="1800" b="1" dirty="0">
                <a:solidFill>
                  <a:prstClr val="white"/>
                </a:solidFill>
              </a:rPr>
              <a:t>μέτρα προστασίας:</a:t>
            </a:r>
          </a:p>
          <a:p>
            <a:pPr>
              <a:buClr>
                <a:srgbClr val="ACD433"/>
              </a:buClr>
            </a:pPr>
            <a:r>
              <a:rPr lang="el-GR" sz="1800" dirty="0">
                <a:solidFill>
                  <a:prstClr val="white"/>
                </a:solidFill>
              </a:rPr>
              <a:t>προτεραιότητα στη χρήση λαβών για σταθερό κράτημα αντί αντιολισθητικών γαντιών, στον χειρισμό μικρότερων φορτίων ανά ανύψωση αντί της χρήσης ιμάντων πλάτης (για στήριξη της οσφυϊκής μοίρας της σπονδυλικής στήλης) ή ναρθήκων καρπού, και στον περιορισμό των εργασιών που απαιτούν βαθύ κάθισμα ή γονάτισμα των εργαζομένων αντί της χρήσης επιγονατίδων</a:t>
            </a:r>
            <a:r>
              <a:rPr lang="el-GR" sz="1800" dirty="0" smtClean="0">
                <a:solidFill>
                  <a:prstClr val="white"/>
                </a:solidFill>
              </a:rPr>
              <a:t>.</a:t>
            </a:r>
          </a:p>
          <a:p>
            <a:pPr>
              <a:buClr>
                <a:srgbClr val="ACD433"/>
              </a:buClr>
            </a:pPr>
            <a:endParaRPr lang="el-GR" sz="1800" dirty="0">
              <a:solidFill>
                <a:prstClr val="white"/>
              </a:solidFill>
            </a:endParaRPr>
          </a:p>
          <a:p>
            <a:pPr marL="0" indent="0">
              <a:buClr>
                <a:srgbClr val="ACD433"/>
              </a:buClr>
              <a:buNone/>
            </a:pPr>
            <a:r>
              <a:rPr lang="el-GR" sz="1800" b="1" dirty="0" smtClean="0"/>
              <a:t>Πρακτική </a:t>
            </a:r>
            <a:r>
              <a:rPr lang="el-GR" sz="1800" b="1" dirty="0"/>
              <a:t>εκπαίδευση όσον αφορά τη σωστή χρήση του εξοπλισμού εργασίας (συσκευές ανύψωσης, καρέκλες, έπιπλα), τον τρόπο οργάνωσης της εργασίας και της θέσης εργασίας σύμφωνα με τις αρχές της εργονομίας, καθώς και τις ασφαλείς στάσεις του σώματος κατά την εργασία (καθιστή, όρθια)</a:t>
            </a:r>
          </a:p>
          <a:p>
            <a:pPr>
              <a:buClr>
                <a:srgbClr val="ACD433"/>
              </a:buClr>
            </a:pPr>
            <a:endParaRPr lang="el-GR" sz="1800" dirty="0">
              <a:solidFill>
                <a:prstClr val="white"/>
              </a:solidFill>
            </a:endParaRPr>
          </a:p>
        </p:txBody>
      </p:sp>
    </p:spTree>
    <p:extLst>
      <p:ext uri="{BB962C8B-B14F-4D97-AF65-F5344CB8AC3E}">
        <p14:creationId xmlns:p14="http://schemas.microsoft.com/office/powerpoint/2010/main" val="3533292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30744" y="685800"/>
            <a:ext cx="8946541" cy="3989831"/>
          </a:xfrm>
        </p:spPr>
        <p:txBody>
          <a:bodyPr/>
          <a:lstStyle/>
          <a:p>
            <a:pPr marL="0" indent="0">
              <a:buNone/>
            </a:pPr>
            <a:r>
              <a:rPr lang="el-GR" dirty="0"/>
              <a:t>Τα προβλήματα υγείας όμως, κατά κοινή ομολογία, δεν οφείλονται μόνο σε </a:t>
            </a:r>
            <a:r>
              <a:rPr lang="el-GR" dirty="0" err="1"/>
              <a:t>μυοσκελετικούς</a:t>
            </a:r>
            <a:r>
              <a:rPr lang="el-GR" dirty="0"/>
              <a:t> παράγοντες αλλά </a:t>
            </a:r>
            <a:r>
              <a:rPr lang="el-GR"/>
              <a:t>στον </a:t>
            </a:r>
            <a:r>
              <a:rPr lang="el-GR" smtClean="0"/>
              <a:t>συνδυασμό </a:t>
            </a:r>
            <a:r>
              <a:rPr lang="el-GR" dirty="0"/>
              <a:t>και με άλλες αδυναμίες(σωματικές ή ψυχολογικές).</a:t>
            </a:r>
          </a:p>
        </p:txBody>
      </p:sp>
      <p:pic>
        <p:nvPicPr>
          <p:cNvPr id="4" name="Θέση περιεχομένου 3"/>
          <p:cNvPicPr>
            <a:picLocks noGrp="1" noChangeAspect="1"/>
          </p:cNvPicPr>
          <p:nvPr/>
        </p:nvPicPr>
        <p:blipFill rotWithShape="1">
          <a:blip r:embed="rId2" cstate="print">
            <a:extLst>
              <a:ext uri="{28A0092B-C50C-407E-A947-70E740481C1C}">
                <a14:useLocalDpi xmlns:a14="http://schemas.microsoft.com/office/drawing/2010/main" val="0"/>
              </a:ext>
            </a:extLst>
          </a:blip>
          <a:srcRect l="24777" t="24734" r="24701" b="14014"/>
          <a:stretch/>
        </p:blipFill>
        <p:spPr>
          <a:xfrm>
            <a:off x="2638188" y="1854476"/>
            <a:ext cx="5931651" cy="4045160"/>
          </a:xfrm>
          <a:prstGeom prst="rect">
            <a:avLst/>
          </a:prstGeom>
        </p:spPr>
      </p:pic>
    </p:spTree>
    <p:extLst>
      <p:ext uri="{BB962C8B-B14F-4D97-AF65-F5344CB8AC3E}">
        <p14:creationId xmlns:p14="http://schemas.microsoft.com/office/powerpoint/2010/main" val="4244894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292609"/>
            <a:ext cx="8946541" cy="1508759"/>
          </a:xfrm>
        </p:spPr>
        <p:txBody>
          <a:bodyPr>
            <a:normAutofit fontScale="92500" lnSpcReduction="10000"/>
          </a:bodyPr>
          <a:lstStyle/>
          <a:p>
            <a:pPr marL="0" indent="0" algn="ctr">
              <a:buNone/>
            </a:pPr>
            <a:r>
              <a:rPr lang="el-GR" dirty="0">
                <a:solidFill>
                  <a:srgbClr val="EBEBEB"/>
                </a:solidFill>
              </a:rPr>
              <a:t>Ο καλύτερος έλεγχος τέτοιων συνθηκών εφαρμόζεται όταν τα </a:t>
            </a:r>
            <a:r>
              <a:rPr lang="el-GR" dirty="0">
                <a:solidFill>
                  <a:srgbClr val="ACD433"/>
                </a:solidFill>
              </a:rPr>
              <a:t>ανώτερα διοικητικά στελέχη </a:t>
            </a:r>
            <a:r>
              <a:rPr lang="el-GR" dirty="0">
                <a:solidFill>
                  <a:srgbClr val="EBEBEB"/>
                </a:solidFill>
              </a:rPr>
              <a:t>διατηρούν ζωντανή την αλληλεπίδραση και την επικοινωνία με το εργατικό προσωπικό τους</a:t>
            </a:r>
            <a:br>
              <a:rPr lang="el-GR" dirty="0">
                <a:solidFill>
                  <a:srgbClr val="EBEBEB"/>
                </a:solidFill>
              </a:rPr>
            </a:br>
            <a:r>
              <a:rPr lang="el-GR" dirty="0">
                <a:solidFill>
                  <a:srgbClr val="EBEBEB"/>
                </a:solidFill>
              </a:rPr>
              <a:t/>
            </a:r>
            <a:br>
              <a:rPr lang="el-GR" dirty="0">
                <a:solidFill>
                  <a:srgbClr val="EBEBEB"/>
                </a:solidFill>
              </a:rPr>
            </a:br>
            <a:r>
              <a:rPr lang="el-GR" b="1" dirty="0">
                <a:solidFill>
                  <a:srgbClr val="ACD433"/>
                </a:solidFill>
              </a:rPr>
              <a:t>Δέκα χρυσοί κανόνες για τη βελτίωση της </a:t>
            </a:r>
            <a:r>
              <a:rPr lang="el-GR" b="1" dirty="0" smtClean="0">
                <a:solidFill>
                  <a:srgbClr val="ACD433"/>
                </a:solidFill>
              </a:rPr>
              <a:t>διαχείρισης</a:t>
            </a:r>
            <a:endParaRPr lang="el-GR" dirty="0"/>
          </a:p>
        </p:txBody>
      </p:sp>
      <p:sp>
        <p:nvSpPr>
          <p:cNvPr id="4" name="TextBox 3"/>
          <p:cNvSpPr txBox="1"/>
          <p:nvPr/>
        </p:nvSpPr>
        <p:spPr>
          <a:xfrm>
            <a:off x="749808" y="1801368"/>
            <a:ext cx="5559552" cy="4272965"/>
          </a:xfrm>
          <a:prstGeom prst="rect">
            <a:avLst/>
          </a:prstGeom>
          <a:noFill/>
        </p:spPr>
        <p:txBody>
          <a:bodyPr wrap="square" rtlCol="0">
            <a:spAutoFit/>
          </a:bodyPr>
          <a:lstStyle/>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μην ξεχνάτε ότι εργάζεστε με ανθρώπους</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μην τους εξουθενώνετε </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Οι άνθρωποι δεν είναι μηχανήματα</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τους αντιμετωπίζετε με αξιοπρέπεια και σεβασμό</a:t>
            </a:r>
          </a:p>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ακούτε τους εργαζομένους και να συζητάτε μαζί τους</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 Να μην αποκλείετε κανέναν</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το πράττετε συχνά</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εκτιμάτε και να αναπτύσσετε τις διαπροσωπικές δεξιότητες των προϊσταμένων και των διευθυντικών στελεχών</a:t>
            </a:r>
          </a:p>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επανορθώνετε άμεσα καταστάσεις </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μην αφήνετε άλυτα θέματα </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ενημερώνετε τους εργαζομένους για την πρόοδο που επιτυγχάνεται</a:t>
            </a:r>
          </a:p>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ελέγχετε σε συνεχή βάση την αποτελεσματικότητα των ενεργειών </a:t>
            </a:r>
            <a:r>
              <a:rPr lang="el-GR" sz="1200" dirty="0" smtClean="0">
                <a:solidFill>
                  <a:prstClr val="white"/>
                </a:solidFill>
                <a:ea typeface="+mj-ea"/>
                <a:cs typeface="+mj-cs"/>
              </a:rPr>
              <a:t>σας</a:t>
            </a:r>
            <a:endParaRPr lang="el-GR" sz="1200" dirty="0">
              <a:solidFill>
                <a:prstClr val="white"/>
              </a:solidFill>
              <a:ea typeface="+mj-ea"/>
              <a:cs typeface="+mj-cs"/>
            </a:endParaRPr>
          </a:p>
        </p:txBody>
      </p:sp>
      <p:sp>
        <p:nvSpPr>
          <p:cNvPr id="5" name="TextBox 4"/>
          <p:cNvSpPr txBox="1"/>
          <p:nvPr/>
        </p:nvSpPr>
        <p:spPr>
          <a:xfrm>
            <a:off x="6455664" y="1920688"/>
            <a:ext cx="5212080" cy="4329390"/>
          </a:xfrm>
          <a:prstGeom prst="rect">
            <a:avLst/>
          </a:prstGeom>
          <a:noFill/>
        </p:spPr>
        <p:txBody>
          <a:bodyPr wrap="square" rtlCol="0">
            <a:spAutoFit/>
          </a:bodyPr>
          <a:lstStyle/>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διασφαλίζετε τη χρησιμότητα των γραφειοκρατικών σας διαδικασιών </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τις </a:t>
            </a:r>
            <a:r>
              <a:rPr lang="el-GR" sz="1200" dirty="0" err="1">
                <a:solidFill>
                  <a:prstClr val="white"/>
                </a:solidFill>
                <a:ea typeface="+mj-ea"/>
                <a:cs typeface="+mj-cs"/>
              </a:rPr>
              <a:t>επικαιροποιείτε</a:t>
            </a:r>
            <a:r>
              <a:rPr lang="el-GR" sz="1200" dirty="0">
                <a:solidFill>
                  <a:prstClr val="white"/>
                </a:solidFill>
                <a:ea typeface="+mj-ea"/>
                <a:cs typeface="+mj-cs"/>
              </a:rPr>
              <a:t> </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βεβαιώνεστε ότι έχουν νόημα</a:t>
            </a:r>
          </a:p>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βελτιώνετε τις ικανότητες ΕΑΥ (Ευρωπαϊκός Οργανισμός για την Ασφάλεια και την Υγεία στην Εργασία)</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 Ιδιαίτερα σε επίπεδο διαχείρισης</a:t>
            </a:r>
          </a:p>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ενθαρρύνετε τους εργαζομένους να σας </a:t>
            </a:r>
            <a:r>
              <a:rPr lang="el-GR" sz="1200" dirty="0" smtClean="0">
                <a:solidFill>
                  <a:prstClr val="white"/>
                </a:solidFill>
                <a:ea typeface="+mj-ea"/>
                <a:cs typeface="+mj-cs"/>
              </a:rPr>
              <a:t>μεταφέρουν </a:t>
            </a:r>
            <a:r>
              <a:rPr lang="el-GR" sz="1200" dirty="0">
                <a:solidFill>
                  <a:prstClr val="white"/>
                </a:solidFill>
                <a:ea typeface="+mj-ea"/>
                <a:cs typeface="+mj-cs"/>
              </a:rPr>
              <a:t>κακές ειδήσεις</a:t>
            </a:r>
          </a:p>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επιλύετε πρώτα τα προβλήματα στον χώρο εργασίας σας</a:t>
            </a:r>
          </a:p>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μετράτε και να παρακολουθείτε τους κινδύνους στους οποίους εκτίθενται οι εργαζόμενοι </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 Να μην περιορίζεστε μόνο στην αντιμετώπιση συμβάντων: να επανορθώνετε τις καταστάσεις πριν προκύψουν </a:t>
            </a:r>
          </a:p>
          <a:p>
            <a:pPr marL="342900" lvl="0" indent="-342900">
              <a:spcBef>
                <a:spcPts val="1000"/>
              </a:spcBef>
              <a:buClr>
                <a:srgbClr val="ACD433"/>
              </a:buClr>
              <a:buSzPct val="80000"/>
              <a:buFont typeface="Arial" panose="020B0604020202020204" pitchFamily="34" charset="0"/>
              <a:buChar char="•"/>
            </a:pPr>
            <a:r>
              <a:rPr lang="el-GR" sz="1200" dirty="0">
                <a:solidFill>
                  <a:prstClr val="white"/>
                </a:solidFill>
                <a:ea typeface="+mj-ea"/>
                <a:cs typeface="+mj-cs"/>
              </a:rPr>
              <a:t>Να αντιμετωπίζετε τους κινδύνους στην πηγή τους</a:t>
            </a:r>
          </a:p>
          <a:p>
            <a:pPr marL="342900" lvl="0" indent="-342900">
              <a:spcBef>
                <a:spcPts val="1000"/>
              </a:spcBef>
              <a:buClr>
                <a:srgbClr val="ACD433"/>
              </a:buClr>
              <a:buSzPct val="80000"/>
              <a:buFont typeface="Wingdings 3" charset="2"/>
              <a:buChar char=""/>
            </a:pPr>
            <a:r>
              <a:rPr lang="el-GR" sz="1200" dirty="0">
                <a:solidFill>
                  <a:prstClr val="white"/>
                </a:solidFill>
                <a:ea typeface="+mj-ea"/>
                <a:cs typeface="+mj-cs"/>
              </a:rPr>
              <a:t>Να διαθέτετε επαρκείς πόρους σε χρόνο και χρήμα</a:t>
            </a:r>
          </a:p>
        </p:txBody>
      </p:sp>
    </p:spTree>
    <p:extLst>
      <p:ext uri="{BB962C8B-B14F-4D97-AF65-F5344CB8AC3E}">
        <p14:creationId xmlns:p14="http://schemas.microsoft.com/office/powerpoint/2010/main" val="3764309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1207009"/>
            <a:ext cx="8946541" cy="4032504"/>
          </a:xfrm>
        </p:spPr>
        <p:txBody>
          <a:bodyPr/>
          <a:lstStyle/>
          <a:p>
            <a:pPr marL="0" indent="0">
              <a:buNone/>
            </a:pPr>
            <a:r>
              <a:rPr lang="el-GR" sz="2400" dirty="0">
                <a:solidFill>
                  <a:srgbClr val="ACD433"/>
                </a:solidFill>
              </a:rPr>
              <a:t>Σκοπός</a:t>
            </a:r>
            <a:r>
              <a:rPr lang="el-GR" sz="2400" dirty="0"/>
              <a:t> της υγιεινής και της ασφάλειας σε ένα εργασιακό χώρο είναι</a:t>
            </a:r>
            <a:r>
              <a:rPr lang="el-GR" dirty="0"/>
              <a:t>:</a:t>
            </a:r>
          </a:p>
          <a:p>
            <a:pPr>
              <a:buFont typeface="Arial" panose="020B0604020202020204" pitchFamily="34" charset="0"/>
              <a:buChar char="•"/>
            </a:pPr>
            <a:endParaRPr lang="el-GR" dirty="0"/>
          </a:p>
          <a:p>
            <a:pPr>
              <a:buFont typeface="Arial" panose="020B0604020202020204" pitchFamily="34" charset="0"/>
              <a:buChar char="•"/>
            </a:pPr>
            <a:r>
              <a:rPr lang="el-GR" dirty="0"/>
              <a:t>Η προστασία των εργαζομένων από κινδύνους που αφορούν την υγεία τους</a:t>
            </a:r>
          </a:p>
          <a:p>
            <a:pPr>
              <a:buFont typeface="Arial" panose="020B0604020202020204" pitchFamily="34" charset="0"/>
              <a:buChar char="•"/>
            </a:pPr>
            <a:r>
              <a:rPr lang="el-GR" dirty="0"/>
              <a:t>Η προσαρμογή της εργασίας στον εργαζόμενο ανάλογα με τις ιδιαιτερότητές του</a:t>
            </a:r>
          </a:p>
          <a:p>
            <a:pPr>
              <a:buFont typeface="Arial" panose="020B0604020202020204" pitchFamily="34" charset="0"/>
              <a:buChar char="•"/>
            </a:pPr>
            <a:r>
              <a:rPr lang="el-GR" dirty="0"/>
              <a:t>Η συμβολή στην εγκατάσταση και  φύλαξη της σωματικής και ψυχικής υγείας των εργαζομένων</a:t>
            </a:r>
          </a:p>
          <a:p>
            <a:endParaRPr lang="el-GR" dirty="0"/>
          </a:p>
        </p:txBody>
      </p:sp>
    </p:spTree>
    <p:extLst>
      <p:ext uri="{BB962C8B-B14F-4D97-AF65-F5344CB8AC3E}">
        <p14:creationId xmlns:p14="http://schemas.microsoft.com/office/powerpoint/2010/main" val="2443971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0119" y="2656422"/>
            <a:ext cx="10198673" cy="1400530"/>
          </a:xfrm>
        </p:spPr>
        <p:txBody>
          <a:bodyPr/>
          <a:lstStyle/>
          <a:p>
            <a:r>
              <a:rPr lang="el-GR" dirty="0" smtClean="0"/>
              <a:t>ΕΥΧΑΡΙΣΤΟΥΜΕ ΓΙΑ ΤΗΝ ΠΡΟΣΟΧΗ ΣΑΣ!</a:t>
            </a:r>
            <a:endParaRPr lang="el-GR" dirty="0"/>
          </a:p>
        </p:txBody>
      </p:sp>
    </p:spTree>
    <p:extLst>
      <p:ext uri="{BB962C8B-B14F-4D97-AF65-F5344CB8AC3E}">
        <p14:creationId xmlns:p14="http://schemas.microsoft.com/office/powerpoint/2010/main" val="2183484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C963934-3F5A-72F8-D6F4-65211A144282}"/>
              </a:ext>
            </a:extLst>
          </p:cNvPr>
          <p:cNvSpPr>
            <a:spLocks noGrp="1"/>
          </p:cNvSpPr>
          <p:nvPr>
            <p:ph type="title"/>
          </p:nvPr>
        </p:nvSpPr>
        <p:spPr>
          <a:xfrm>
            <a:off x="646111" y="452718"/>
            <a:ext cx="9404723" cy="870055"/>
          </a:xfrm>
        </p:spPr>
        <p:txBody>
          <a:bodyPr/>
          <a:lstStyle/>
          <a:p>
            <a:r>
              <a:rPr lang="el-GR" dirty="0" smtClean="0"/>
              <a:t>Αρθρογραφία</a:t>
            </a: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xmlns="" id="{E59E3648-9649-D8AD-47EC-8E458EF2121A}"/>
              </a:ext>
            </a:extLst>
          </p:cNvPr>
          <p:cNvSpPr>
            <a:spLocks noGrp="1"/>
          </p:cNvSpPr>
          <p:nvPr>
            <p:ph idx="1"/>
          </p:nvPr>
        </p:nvSpPr>
        <p:spPr>
          <a:xfrm>
            <a:off x="645132" y="1322774"/>
            <a:ext cx="10585120" cy="4925626"/>
          </a:xfrm>
        </p:spPr>
        <p:txBody>
          <a:bodyPr>
            <a:noAutofit/>
          </a:bodyPr>
          <a:lstStyle/>
          <a:p>
            <a:r>
              <a:rPr lang="en-US" sz="1800" dirty="0">
                <a:solidFill>
                  <a:schemeClr val="tx1">
                    <a:lumMod val="75000"/>
                  </a:schemeClr>
                </a:solidFill>
                <a:latin typeface="+mn-lt"/>
                <a:hlinkClick r:id="rId2">
                  <a:extLst>
                    <a:ext uri="{A12FA001-AC4F-418D-AE19-62706E023703}">
                      <ahyp:hlinkClr xmlns:ahyp="http://schemas.microsoft.com/office/drawing/2018/hyperlinkcolor" xmlns="" val="tx"/>
                    </a:ext>
                  </a:extLst>
                </a:hlinkClick>
              </a:rPr>
              <a:t>http://okeanis.lib.teipir.gr/xmlui/bitstream/handle/123456789/4880/log_15038.pdf?sequence=1&amp;isAllowed=y</a:t>
            </a:r>
            <a:r>
              <a:rPr lang="el-GR" sz="1800" dirty="0">
                <a:solidFill>
                  <a:schemeClr val="tx1">
                    <a:lumMod val="75000"/>
                  </a:schemeClr>
                </a:solidFill>
                <a:latin typeface="+mn-lt"/>
              </a:rPr>
              <a:t> </a:t>
            </a:r>
          </a:p>
          <a:p>
            <a:r>
              <a:rPr lang="en-US" sz="1800" dirty="0">
                <a:solidFill>
                  <a:schemeClr val="tx1">
                    <a:lumMod val="75000"/>
                  </a:schemeClr>
                </a:solidFill>
                <a:latin typeface="+mn-lt"/>
              </a:rPr>
              <a:t>https://www.google.gr/url?sa=t&amp;rct=j&amp;q=&amp;esrc=s&amp;source=web&amp;cd=&amp;cad=rja&amp;uact=8&amp;ved=2ahUKEwjtibaBrbz7AhVoRfEDHbwTDAYQFnoECBIQAQ&amp;url=https%3A%2F%2Fypergasias.gov.gr%2Fergasiakes-scheseis%2Fygeia-kai-asfaleia-stin-ergasia%2F&amp;usg=AOvVaw2ml-ESMI5MLvjnGVJm9zjn</a:t>
            </a:r>
            <a:r>
              <a:rPr lang="el-GR" sz="1800" dirty="0">
                <a:solidFill>
                  <a:schemeClr val="tx1">
                    <a:lumMod val="75000"/>
                  </a:schemeClr>
                </a:solidFill>
                <a:latin typeface="+mn-lt"/>
              </a:rPr>
              <a:t> </a:t>
            </a:r>
          </a:p>
          <a:p>
            <a:r>
              <a:rPr lang="en-US" sz="1800" dirty="0">
                <a:solidFill>
                  <a:schemeClr val="tx1">
                    <a:lumMod val="75000"/>
                  </a:schemeClr>
                </a:solidFill>
                <a:latin typeface="+mn-lt"/>
              </a:rPr>
              <a:t>https://www.google.gr/url?sa=t&amp;rct=j&amp;q=&amp;esrc=s&amp;source=web&amp;cd=&amp;cad=rja&amp;uact=8&amp;ved=2ahUKEwj2-ti0urz7AhXcS_EDHRTZDuEQFnoECAwQAQ&amp;url=https%3A%2F%2Fwww.sepe.gov.gr%2Fasfaleia-kai-ygeia%2Fergodotes-asfaleia-kai-ygeia%2Fergatiko-atychima-epangelmatiki-astheneia-2%2Fepangelmatiki-astheneia-ypochreosi-anangelias%2F&amp;usg=AOvVaw2uFwIlpPqnnJFL9eSxSbtJ</a:t>
            </a:r>
            <a:r>
              <a:rPr lang="el-GR" sz="1800" dirty="0">
                <a:solidFill>
                  <a:schemeClr val="tx1">
                    <a:lumMod val="75000"/>
                  </a:schemeClr>
                </a:solidFill>
                <a:latin typeface="+mn-lt"/>
              </a:rPr>
              <a:t> </a:t>
            </a:r>
            <a:endParaRPr lang="en-US" sz="1800" dirty="0">
              <a:solidFill>
                <a:schemeClr val="tx1">
                  <a:lumMod val="75000"/>
                </a:schemeClr>
              </a:solidFill>
              <a:latin typeface="+mn-lt"/>
            </a:endParaRPr>
          </a:p>
          <a:p>
            <a:r>
              <a:rPr lang="en-US" sz="1800" dirty="0"/>
              <a:t>https://oshwiki.eu/wiki/Emergency_drills_and_exercises?fbclid=IwAR0fUul1OxhIdCusVZQ8GHeZGwfJg26It91lN0ImyXjysa_qTdOd3H4BIU4</a:t>
            </a:r>
            <a:endParaRPr lang="el-GR" sz="1800" dirty="0"/>
          </a:p>
          <a:p>
            <a:r>
              <a:rPr lang="en-US" sz="1800" dirty="0" smtClean="0">
                <a:solidFill>
                  <a:schemeClr val="tx1">
                    <a:lumMod val="75000"/>
                  </a:schemeClr>
                </a:solidFill>
                <a:latin typeface="+mn-lt"/>
              </a:rPr>
              <a:t>https</a:t>
            </a:r>
            <a:r>
              <a:rPr lang="en-US" sz="1800" dirty="0">
                <a:solidFill>
                  <a:schemeClr val="tx1">
                    <a:lumMod val="75000"/>
                  </a:schemeClr>
                </a:solidFill>
                <a:latin typeface="+mn-lt"/>
              </a:rPr>
              <a:t>://eclass.upatras.gr/modules/document/index.php?course=PT131&amp;openDir=/634558b6HG2h/5f8d2cda3vCj</a:t>
            </a:r>
          </a:p>
        </p:txBody>
      </p:sp>
    </p:spTree>
    <p:extLst>
      <p:ext uri="{BB962C8B-B14F-4D97-AF65-F5344CB8AC3E}">
        <p14:creationId xmlns:p14="http://schemas.microsoft.com/office/powerpoint/2010/main" val="331453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1060704"/>
            <a:ext cx="8946541" cy="5187695"/>
          </a:xfrm>
        </p:spPr>
        <p:txBody>
          <a:bodyPr/>
          <a:lstStyle/>
          <a:p>
            <a:r>
              <a:rPr lang="en-US" dirty="0"/>
              <a:t>https://</a:t>
            </a:r>
            <a:r>
              <a:rPr lang="en-US" dirty="0" smtClean="0"/>
              <a:t>www.elinyae.gr/sites/default/files/2019-07/themata_b.1157970447884.pdf</a:t>
            </a:r>
            <a:endParaRPr lang="el-GR" dirty="0"/>
          </a:p>
        </p:txBody>
      </p:sp>
    </p:spTree>
    <p:extLst>
      <p:ext uri="{BB962C8B-B14F-4D97-AF65-F5344CB8AC3E}">
        <p14:creationId xmlns:p14="http://schemas.microsoft.com/office/powerpoint/2010/main" val="1213378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400" b="1" dirty="0">
                <a:solidFill>
                  <a:schemeClr val="bg2">
                    <a:lumMod val="40000"/>
                    <a:lumOff val="60000"/>
                  </a:schemeClr>
                </a:solidFill>
                <a:effectLst>
                  <a:outerShdw blurRad="38100" dist="38100" dir="2700000" algn="tl">
                    <a:srgbClr val="000000">
                      <a:alpha val="43137"/>
                    </a:srgbClr>
                  </a:outerShdw>
                </a:effectLst>
              </a:rPr>
              <a:t>Νομοθεσία</a:t>
            </a:r>
            <a:r>
              <a:rPr lang="el-GR" dirty="0"/>
              <a:t> </a:t>
            </a:r>
          </a:p>
        </p:txBody>
      </p:sp>
      <p:sp>
        <p:nvSpPr>
          <p:cNvPr id="3" name="Θέση περιεχομένου 2"/>
          <p:cNvSpPr>
            <a:spLocks noGrp="1"/>
          </p:cNvSpPr>
          <p:nvPr>
            <p:ph idx="1"/>
          </p:nvPr>
        </p:nvSpPr>
        <p:spPr/>
        <p:txBody>
          <a:bodyPr>
            <a:normAutofit/>
          </a:bodyPr>
          <a:lstStyle/>
          <a:p>
            <a:r>
              <a:rPr lang="el-GR" dirty="0"/>
              <a:t>Σύμφωνα µε τον N.1568/85, Αρθ.18 (Σχέδιο διαφυγής </a:t>
            </a:r>
            <a:r>
              <a:rPr lang="el-GR" dirty="0" smtClean="0"/>
              <a:t>και</a:t>
            </a:r>
            <a:r>
              <a:rPr lang="en-US" dirty="0" smtClean="0"/>
              <a:t> </a:t>
            </a:r>
            <a:r>
              <a:rPr lang="el-GR" dirty="0" smtClean="0"/>
              <a:t>διάσωσης- </a:t>
            </a:r>
            <a:r>
              <a:rPr lang="el-GR" dirty="0"/>
              <a:t>Οδός διάσωσης και έξοδοι κινδύνου): «Ο εργοδότης </a:t>
            </a:r>
            <a:r>
              <a:rPr lang="el-GR" dirty="0" smtClean="0"/>
              <a:t>οφείλει</a:t>
            </a:r>
            <a:r>
              <a:rPr lang="en-US" dirty="0" smtClean="0"/>
              <a:t> </a:t>
            </a:r>
            <a:r>
              <a:rPr lang="el-GR" dirty="0" smtClean="0"/>
              <a:t>να </a:t>
            </a:r>
            <a:r>
              <a:rPr lang="el-GR" dirty="0"/>
              <a:t>καταρτίσει σχέδιο διαφυγής και διάσωσης από τους </a:t>
            </a:r>
            <a:r>
              <a:rPr lang="el-GR" dirty="0" smtClean="0"/>
              <a:t>χώρους</a:t>
            </a:r>
            <a:r>
              <a:rPr lang="en-US" dirty="0" smtClean="0"/>
              <a:t> </a:t>
            </a:r>
            <a:r>
              <a:rPr lang="el-GR" dirty="0" smtClean="0"/>
              <a:t>εργασίας</a:t>
            </a:r>
            <a:r>
              <a:rPr lang="el-GR" dirty="0"/>
              <a:t>, εφόσον απαιτείται από τη θέση, την έκταση και το είδος </a:t>
            </a:r>
            <a:r>
              <a:rPr lang="el-GR" dirty="0" smtClean="0"/>
              <a:t>της</a:t>
            </a:r>
            <a:r>
              <a:rPr lang="en-US" dirty="0" smtClean="0"/>
              <a:t> </a:t>
            </a:r>
            <a:r>
              <a:rPr lang="el-GR" dirty="0" smtClean="0"/>
              <a:t>εκμετάλλευσης</a:t>
            </a:r>
            <a:r>
              <a:rPr lang="el-GR" dirty="0"/>
              <a:t>. Το σχέδιο διαφυγής και διάσωσης πρέπει να </a:t>
            </a:r>
            <a:r>
              <a:rPr lang="el-GR" dirty="0" smtClean="0"/>
              <a:t>αναρτάται</a:t>
            </a:r>
            <a:r>
              <a:rPr lang="en-US" dirty="0" smtClean="0"/>
              <a:t> </a:t>
            </a:r>
            <a:r>
              <a:rPr lang="el-GR" dirty="0" smtClean="0"/>
              <a:t>σε </a:t>
            </a:r>
            <a:r>
              <a:rPr lang="el-GR" dirty="0"/>
              <a:t>κατάλληλες θέσεις στους χώρους εργασίας. Το σχέδιο πρέπει </a:t>
            </a:r>
            <a:r>
              <a:rPr lang="el-GR" dirty="0" smtClean="0"/>
              <a:t>να</a:t>
            </a:r>
            <a:r>
              <a:rPr lang="en-US" dirty="0" smtClean="0"/>
              <a:t> </a:t>
            </a:r>
            <a:r>
              <a:rPr lang="el-GR" dirty="0" smtClean="0"/>
              <a:t>δοκιμάζεται </a:t>
            </a:r>
            <a:r>
              <a:rPr lang="el-GR" dirty="0"/>
              <a:t>τακτικά, µε ασκήσεις ή άλλο πρόσφορο τρόπο, ώστε </a:t>
            </a:r>
            <a:r>
              <a:rPr lang="el-GR" dirty="0" smtClean="0"/>
              <a:t>σε</a:t>
            </a:r>
            <a:r>
              <a:rPr lang="en-US" dirty="0" smtClean="0"/>
              <a:t> </a:t>
            </a:r>
            <a:r>
              <a:rPr lang="el-GR" dirty="0" smtClean="0"/>
              <a:t>περίπτωση </a:t>
            </a:r>
            <a:r>
              <a:rPr lang="el-GR" dirty="0"/>
              <a:t>κινδύνου ή καταστροφής να μπορούν οι εργαζόμενοι </a:t>
            </a:r>
            <a:r>
              <a:rPr lang="el-GR" dirty="0" smtClean="0"/>
              <a:t>να</a:t>
            </a:r>
            <a:r>
              <a:rPr lang="en-US" dirty="0" smtClean="0"/>
              <a:t> </a:t>
            </a:r>
            <a:r>
              <a:rPr lang="el-GR" dirty="0" smtClean="0"/>
              <a:t>διασωθούν</a:t>
            </a:r>
            <a:r>
              <a:rPr lang="el-GR" dirty="0"/>
              <a:t>»</a:t>
            </a:r>
          </a:p>
        </p:txBody>
      </p:sp>
    </p:spTree>
    <p:extLst>
      <p:ext uri="{BB962C8B-B14F-4D97-AF65-F5344CB8AC3E}">
        <p14:creationId xmlns:p14="http://schemas.microsoft.com/office/powerpoint/2010/main" val="18869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D5D2C0-9D41-AA75-66F8-D97C81D10453}"/>
              </a:ext>
            </a:extLst>
          </p:cNvPr>
          <p:cNvSpPr>
            <a:spLocks noGrp="1"/>
          </p:cNvSpPr>
          <p:nvPr>
            <p:ph type="title"/>
          </p:nvPr>
        </p:nvSpPr>
        <p:spPr>
          <a:xfrm>
            <a:off x="648930" y="629266"/>
            <a:ext cx="9252154" cy="1223983"/>
          </a:xfrm>
        </p:spPr>
        <p:txBody>
          <a:bodyPr>
            <a:normAutofit/>
          </a:bodyPr>
          <a:lstStyle/>
          <a:p>
            <a:r>
              <a:rPr kumimoji="0" lang="el-GR" sz="3600" b="1" i="0" u="none" strike="noStrike" kern="1200" cap="none" spc="0" normalizeH="0" baseline="0" noProof="0" dirty="0">
                <a:ln>
                  <a:noFill/>
                </a:ln>
                <a:effectLst>
                  <a:outerShdw blurRad="38100" dist="38100" dir="2700000" algn="tl">
                    <a:srgbClr val="000000">
                      <a:alpha val="43137"/>
                    </a:srgbClr>
                  </a:outerShdw>
                </a:effectLst>
                <a:uLnTx/>
                <a:uFillTx/>
                <a:latin typeface="+mn-lt"/>
                <a:ea typeface="+mn-ea"/>
                <a:cs typeface="+mn-cs"/>
              </a:rPr>
              <a:t>Υγεία και Ασφάλεια στην Εργασία (ΥΑΕ) </a:t>
            </a:r>
            <a:endParaRPr lang="el-GR" sz="3600" b="1" dirty="0">
              <a:effectLst>
                <a:outerShdw blurRad="38100" dist="38100" dir="2700000" algn="tl">
                  <a:srgbClr val="000000">
                    <a:alpha val="43137"/>
                  </a:srgbClr>
                </a:outerShdw>
              </a:effectLst>
              <a:latin typeface="+mn-lt"/>
            </a:endParaRPr>
          </a:p>
        </p:txBody>
      </p:sp>
      <p:graphicFrame>
        <p:nvGraphicFramePr>
          <p:cNvPr id="5" name="Θέση περιεχομένου 2">
            <a:extLst>
              <a:ext uri="{FF2B5EF4-FFF2-40B4-BE49-F238E27FC236}">
                <a16:creationId xmlns:a16="http://schemas.microsoft.com/office/drawing/2014/main" xmlns="" id="{74AD6BDB-E1B2-71C9-5894-49638B4D6B98}"/>
              </a:ext>
            </a:extLst>
          </p:cNvPr>
          <p:cNvGraphicFramePr>
            <a:graphicFrameLocks noGrp="1"/>
          </p:cNvGraphicFramePr>
          <p:nvPr>
            <p:ph idx="1"/>
            <p:extLst>
              <p:ext uri="{D42A27DB-BD31-4B8C-83A1-F6EECF244321}">
                <p14:modId xmlns:p14="http://schemas.microsoft.com/office/powerpoint/2010/main" val="666193986"/>
              </p:ext>
            </p:extLst>
          </p:nvPr>
        </p:nvGraphicFramePr>
        <p:xfrm>
          <a:off x="781235" y="1713390"/>
          <a:ext cx="10848789" cy="4535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Οβάλ 3">
            <a:extLst>
              <a:ext uri="{FF2B5EF4-FFF2-40B4-BE49-F238E27FC236}">
                <a16:creationId xmlns:a16="http://schemas.microsoft.com/office/drawing/2014/main" xmlns="" id="{2952D283-9298-80BA-7E42-F3B31E17BD30}"/>
              </a:ext>
            </a:extLst>
          </p:cNvPr>
          <p:cNvSpPr/>
          <p:nvPr/>
        </p:nvSpPr>
        <p:spPr>
          <a:xfrm>
            <a:off x="4407900" y="4256843"/>
            <a:ext cx="3595457" cy="1775534"/>
          </a:xfrm>
          <a:prstGeom prst="ellipse">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514771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F241E44-981A-6C8B-C19D-0529FAA7C16C}"/>
              </a:ext>
            </a:extLst>
          </p:cNvPr>
          <p:cNvSpPr>
            <a:spLocks noGrp="1"/>
          </p:cNvSpPr>
          <p:nvPr>
            <p:ph type="title"/>
          </p:nvPr>
        </p:nvSpPr>
        <p:spPr>
          <a:xfrm>
            <a:off x="646111" y="452718"/>
            <a:ext cx="9404723" cy="985465"/>
          </a:xfrm>
        </p:spPr>
        <p:txBody>
          <a:bodyPr/>
          <a:lstStyle/>
          <a:p>
            <a:r>
              <a:rPr lang="el-GR" b="1" dirty="0">
                <a:solidFill>
                  <a:schemeClr val="bg2">
                    <a:lumMod val="40000"/>
                    <a:lumOff val="60000"/>
                  </a:schemeClr>
                </a:solidFill>
                <a:effectLst>
                  <a:outerShdw blurRad="38100" dist="38100" dir="2700000" algn="tl">
                    <a:srgbClr val="000000">
                      <a:alpha val="43137"/>
                    </a:srgbClr>
                  </a:outerShdw>
                </a:effectLst>
              </a:rPr>
              <a:t>Εργατικό ατύχημα</a:t>
            </a:r>
          </a:p>
        </p:txBody>
      </p:sp>
      <p:sp>
        <p:nvSpPr>
          <p:cNvPr id="3" name="Θέση περιεχομένου 2">
            <a:extLst>
              <a:ext uri="{FF2B5EF4-FFF2-40B4-BE49-F238E27FC236}">
                <a16:creationId xmlns:a16="http://schemas.microsoft.com/office/drawing/2014/main" xmlns="" id="{E4CD4C01-FA0E-FE6F-2550-4CD74F9D37E3}"/>
              </a:ext>
            </a:extLst>
          </p:cNvPr>
          <p:cNvSpPr>
            <a:spLocks noGrp="1"/>
          </p:cNvSpPr>
          <p:nvPr>
            <p:ph idx="1"/>
          </p:nvPr>
        </p:nvSpPr>
        <p:spPr>
          <a:xfrm>
            <a:off x="541538" y="1819276"/>
            <a:ext cx="11283518" cy="4429124"/>
          </a:xfrm>
        </p:spPr>
        <p:txBody>
          <a:bodyPr/>
          <a:lstStyle/>
          <a:p>
            <a:pPr marL="0" indent="0">
              <a:buNone/>
            </a:pPr>
            <a:r>
              <a:rPr lang="el-GR" b="1" i="1" dirty="0">
                <a:latin typeface="+mn-lt"/>
              </a:rPr>
              <a:t>Ορίζεται το εξωγενούς επίδρασης αθέλητο και αιφνίδιο συμβάν, το οποίο προκαλεί σωματική κάκωση</a:t>
            </a:r>
          </a:p>
          <a:p>
            <a:pPr marL="0" indent="0">
              <a:buNone/>
            </a:pPr>
            <a:endParaRPr lang="en-US" dirty="0">
              <a:solidFill>
                <a:schemeClr val="tx1">
                  <a:lumMod val="85000"/>
                </a:schemeClr>
              </a:solidFill>
              <a:latin typeface="+mn-lt"/>
            </a:endParaRPr>
          </a:p>
          <a:p>
            <a:pPr marL="0" indent="0">
              <a:buNone/>
            </a:pPr>
            <a:r>
              <a:rPr lang="el-GR" dirty="0">
                <a:solidFill>
                  <a:schemeClr val="tx1">
                    <a:lumMod val="85000"/>
                  </a:schemeClr>
                </a:solidFill>
                <a:latin typeface="+mn-lt"/>
              </a:rPr>
              <a:t>Τα εργατικά ατυχήματα μπορούν να διακριθούν στις εξής κατηγορίες:</a:t>
            </a:r>
          </a:p>
          <a:p>
            <a:r>
              <a:rPr lang="el-GR" dirty="0">
                <a:solidFill>
                  <a:schemeClr val="tx1">
                    <a:lumMod val="85000"/>
                  </a:schemeClr>
                </a:solidFill>
                <a:latin typeface="+mn-lt"/>
              </a:rPr>
              <a:t>σε αυτά που συμβαίνουν κατά την εκτέλεση της εργασίας και</a:t>
            </a:r>
          </a:p>
          <a:p>
            <a:r>
              <a:rPr lang="el-GR" dirty="0">
                <a:solidFill>
                  <a:schemeClr val="tx1">
                    <a:lumMod val="85000"/>
                  </a:schemeClr>
                </a:solidFill>
                <a:latin typeface="+mn-lt"/>
              </a:rPr>
              <a:t>σε αυτά που συμβαίνουν εξ αφορμής της εργασίας.</a:t>
            </a:r>
          </a:p>
        </p:txBody>
      </p:sp>
    </p:spTree>
    <p:extLst>
      <p:ext uri="{BB962C8B-B14F-4D97-AF65-F5344CB8AC3E}">
        <p14:creationId xmlns:p14="http://schemas.microsoft.com/office/powerpoint/2010/main" val="4072731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K</a:t>
            </a:r>
            <a:r>
              <a:rPr lang="el-GR" dirty="0" err="1" smtClean="0"/>
              <a:t>ίνδυνοι</a:t>
            </a:r>
            <a:r>
              <a:rPr lang="el-GR" dirty="0" smtClean="0"/>
              <a:t> ατυχήματος</a:t>
            </a:r>
            <a:endParaRPr lang="el-GR" dirty="0"/>
          </a:p>
        </p:txBody>
      </p:sp>
      <p:sp>
        <p:nvSpPr>
          <p:cNvPr id="3" name="Θέση περιεχομένου 2"/>
          <p:cNvSpPr>
            <a:spLocks noGrp="1"/>
          </p:cNvSpPr>
          <p:nvPr>
            <p:ph idx="1"/>
          </p:nvPr>
        </p:nvSpPr>
        <p:spPr/>
        <p:txBody>
          <a:bodyPr/>
          <a:lstStyle/>
          <a:p>
            <a:r>
              <a:rPr lang="el-GR" dirty="0" smtClean="0"/>
              <a:t>Οι κίνδυνοι </a:t>
            </a:r>
            <a:r>
              <a:rPr lang="el-GR" dirty="0"/>
              <a:t>για την ασφάλεια ή κίνδυνοι εργατικού </a:t>
            </a:r>
            <a:r>
              <a:rPr lang="el-GR" dirty="0" err="1" smtClean="0"/>
              <a:t>ατυχήµατος</a:t>
            </a:r>
            <a:r>
              <a:rPr lang="el-GR" dirty="0" smtClean="0"/>
              <a:t>, περικλείουν </a:t>
            </a:r>
            <a:r>
              <a:rPr lang="el-GR" dirty="0"/>
              <a:t>την πιθανότητα να προκληθεί </a:t>
            </a:r>
            <a:r>
              <a:rPr lang="el-GR" dirty="0" err="1"/>
              <a:t>τραυµατισµός</a:t>
            </a:r>
            <a:r>
              <a:rPr lang="el-GR" dirty="0"/>
              <a:t> ή βιολογική βλάβη στους </a:t>
            </a:r>
            <a:r>
              <a:rPr lang="el-GR" dirty="0" smtClean="0"/>
              <a:t>εργαζόμενους, </a:t>
            </a:r>
            <a:r>
              <a:rPr lang="el-GR" dirty="0"/>
              <a:t>ως συνέπεια της έκθεσης στην πηγή κινδύνου. Η φύση της πηγής κινδύνου καθορίζει την αιτία και το είδος του </a:t>
            </a:r>
            <a:r>
              <a:rPr lang="el-GR" dirty="0" err="1"/>
              <a:t>τραυµατισµού</a:t>
            </a:r>
            <a:r>
              <a:rPr lang="el-GR" dirty="0"/>
              <a:t> ή της βιολογικής βλάβης, που µ</a:t>
            </a:r>
            <a:r>
              <a:rPr lang="el-GR" dirty="0" err="1"/>
              <a:t>πορεί</a:t>
            </a:r>
            <a:r>
              <a:rPr lang="el-GR" dirty="0"/>
              <a:t> να είναι µ</a:t>
            </a:r>
            <a:r>
              <a:rPr lang="el-GR" dirty="0" err="1"/>
              <a:t>ηχανική</a:t>
            </a:r>
            <a:r>
              <a:rPr lang="el-GR" dirty="0"/>
              <a:t>, ηλεκτρική, </a:t>
            </a:r>
            <a:r>
              <a:rPr lang="el-GR" dirty="0" smtClean="0"/>
              <a:t>χημική, θερμική </a:t>
            </a:r>
            <a:r>
              <a:rPr lang="el-GR" dirty="0"/>
              <a:t>κ.λπ</a:t>
            </a:r>
            <a:r>
              <a:rPr lang="el-GR" dirty="0" smtClean="0"/>
              <a:t>.</a:t>
            </a:r>
            <a:endParaRPr lang="el-GR" dirty="0"/>
          </a:p>
        </p:txBody>
      </p:sp>
    </p:spTree>
    <p:extLst>
      <p:ext uri="{BB962C8B-B14F-4D97-AF65-F5344CB8AC3E}">
        <p14:creationId xmlns:p14="http://schemas.microsoft.com/office/powerpoint/2010/main" val="413720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27D30D-C40C-535E-A011-455D6A1E2F94}"/>
              </a:ext>
            </a:extLst>
          </p:cNvPr>
          <p:cNvSpPr>
            <a:spLocks noGrp="1"/>
          </p:cNvSpPr>
          <p:nvPr>
            <p:ph type="title"/>
          </p:nvPr>
        </p:nvSpPr>
        <p:spPr/>
        <p:txBody>
          <a:bodyPr/>
          <a:lstStyle/>
          <a:p>
            <a:r>
              <a:rPr lang="el-GR" sz="3600" b="1" dirty="0">
                <a:solidFill>
                  <a:schemeClr val="bg2">
                    <a:lumMod val="40000"/>
                    <a:lumOff val="60000"/>
                  </a:schemeClr>
                </a:solidFill>
                <a:effectLst>
                  <a:outerShdw blurRad="38100" dist="38100" dir="2700000" algn="tl">
                    <a:srgbClr val="000000">
                      <a:alpha val="43137"/>
                    </a:srgbClr>
                  </a:outerShdw>
                </a:effectLst>
              </a:rPr>
              <a:t>Επαγγελματικές ασθένειες</a:t>
            </a:r>
          </a:p>
        </p:txBody>
      </p:sp>
      <p:sp>
        <p:nvSpPr>
          <p:cNvPr id="3" name="Θέση περιεχομένου 2">
            <a:extLst>
              <a:ext uri="{FF2B5EF4-FFF2-40B4-BE49-F238E27FC236}">
                <a16:creationId xmlns:a16="http://schemas.microsoft.com/office/drawing/2014/main" xmlns="" id="{E016247F-64C9-A833-F084-47837E07C418}"/>
              </a:ext>
            </a:extLst>
          </p:cNvPr>
          <p:cNvSpPr>
            <a:spLocks noGrp="1"/>
          </p:cNvSpPr>
          <p:nvPr>
            <p:ph idx="1"/>
          </p:nvPr>
        </p:nvSpPr>
        <p:spPr>
          <a:xfrm>
            <a:off x="646111" y="1766656"/>
            <a:ext cx="10459854" cy="4472865"/>
          </a:xfrm>
        </p:spPr>
        <p:txBody>
          <a:bodyPr/>
          <a:lstStyle/>
          <a:p>
            <a:pPr marL="0" indent="0">
              <a:buNone/>
            </a:pPr>
            <a:r>
              <a:rPr lang="el-GR" sz="2400" b="0" i="0" dirty="0">
                <a:solidFill>
                  <a:schemeClr val="tx1">
                    <a:lumMod val="75000"/>
                  </a:schemeClr>
                </a:solidFill>
                <a:effectLst/>
                <a:latin typeface="+mn-lt"/>
              </a:rPr>
              <a:t>Σύμφωνα με τον ορισμό που δίνει η επιστήμη της ιατρικής, επαγγελματική ασθένεια είναι η νόσος που σχετίζεται με το είδος των κινδύνων στους οποίους εκτέθηκε ο πάσχων λόγω της εργασίας του. Είναι κάθε νόσος που αποδεδειγμένα, στη βάση ιατρικών κριτηρίων, μπορεί να αποδοθεί στο </a:t>
            </a:r>
            <a:r>
              <a:rPr lang="el-GR" sz="2800" b="1" i="1" dirty="0">
                <a:solidFill>
                  <a:schemeClr val="tx1">
                    <a:lumMod val="75000"/>
                  </a:schemeClr>
                </a:solidFill>
                <a:effectLst>
                  <a:outerShdw blurRad="38100" dist="38100" dir="2700000" algn="tl">
                    <a:srgbClr val="000000">
                      <a:alpha val="43137"/>
                    </a:srgbClr>
                  </a:outerShdw>
                </a:effectLst>
                <a:latin typeface="+mn-lt"/>
              </a:rPr>
              <a:t>είδος της εργασίας </a:t>
            </a:r>
            <a:r>
              <a:rPr lang="el-GR" sz="2400" b="0" i="0" dirty="0">
                <a:solidFill>
                  <a:schemeClr val="tx1">
                    <a:lumMod val="75000"/>
                  </a:schemeClr>
                </a:solidFill>
                <a:effectLst/>
                <a:latin typeface="+mn-lt"/>
              </a:rPr>
              <a:t>και τους κινδύνους στους οποίους </a:t>
            </a:r>
            <a:r>
              <a:rPr lang="el-GR" sz="2800" b="1" i="1" dirty="0">
                <a:solidFill>
                  <a:schemeClr val="tx1">
                    <a:lumMod val="75000"/>
                  </a:schemeClr>
                </a:solidFill>
                <a:effectLst>
                  <a:outerShdw blurRad="38100" dist="38100" dir="2700000" algn="tl">
                    <a:srgbClr val="000000">
                      <a:alpha val="43137"/>
                    </a:srgbClr>
                  </a:outerShdw>
                </a:effectLst>
                <a:latin typeface="+mn-lt"/>
              </a:rPr>
              <a:t>λόγω της εργασίας</a:t>
            </a:r>
            <a:r>
              <a:rPr lang="el-GR" sz="2800" b="1" i="1" dirty="0">
                <a:solidFill>
                  <a:schemeClr val="tx1">
                    <a:lumMod val="75000"/>
                  </a:schemeClr>
                </a:solidFill>
                <a:effectLst/>
                <a:latin typeface="+mn-lt"/>
              </a:rPr>
              <a:t> </a:t>
            </a:r>
            <a:r>
              <a:rPr lang="el-GR" sz="2400" b="0" i="0" dirty="0">
                <a:solidFill>
                  <a:schemeClr val="tx1">
                    <a:lumMod val="75000"/>
                  </a:schemeClr>
                </a:solidFill>
                <a:effectLst/>
                <a:latin typeface="+mn-lt"/>
              </a:rPr>
              <a:t>έχει εκτεθεί ο εργαζόμενος</a:t>
            </a:r>
            <a:r>
              <a:rPr lang="el-GR" b="0" i="0" dirty="0">
                <a:solidFill>
                  <a:schemeClr val="tx1">
                    <a:lumMod val="75000"/>
                  </a:schemeClr>
                </a:solidFill>
                <a:effectLst/>
                <a:latin typeface="Source Sans Pro" panose="020B0503030403020204" pitchFamily="34" charset="0"/>
              </a:rPr>
              <a:t>.</a:t>
            </a:r>
            <a:endParaRPr lang="el-GR" dirty="0">
              <a:solidFill>
                <a:schemeClr val="tx1">
                  <a:lumMod val="75000"/>
                </a:schemeClr>
              </a:solidFill>
            </a:endParaRPr>
          </a:p>
        </p:txBody>
      </p:sp>
    </p:spTree>
    <p:extLst>
      <p:ext uri="{BB962C8B-B14F-4D97-AF65-F5344CB8AC3E}">
        <p14:creationId xmlns:p14="http://schemas.microsoft.com/office/powerpoint/2010/main" val="1944618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91D58D-D7B4-0B1E-648D-4BAF18884020}"/>
              </a:ext>
            </a:extLst>
          </p:cNvPr>
          <p:cNvSpPr>
            <a:spLocks noGrp="1"/>
          </p:cNvSpPr>
          <p:nvPr>
            <p:ph type="title"/>
          </p:nvPr>
        </p:nvSpPr>
        <p:spPr/>
        <p:txBody>
          <a:bodyPr>
            <a:normAutofit/>
          </a:bodyPr>
          <a:lstStyle/>
          <a:p>
            <a:r>
              <a:rPr lang="el-GR" sz="3600" b="1" dirty="0">
                <a:solidFill>
                  <a:schemeClr val="bg2">
                    <a:lumMod val="40000"/>
                    <a:lumOff val="60000"/>
                  </a:schemeClr>
                </a:solidFill>
                <a:effectLst>
                  <a:outerShdw blurRad="38100" dist="38100" dir="2700000" algn="tl">
                    <a:srgbClr val="000000">
                      <a:alpha val="43137"/>
                    </a:srgbClr>
                  </a:outerShdw>
                </a:effectLst>
              </a:rPr>
              <a:t>Κίνδυνοι ανάλογα με το </a:t>
            </a:r>
            <a:r>
              <a:rPr kumimoji="0" lang="el-GR" sz="3200" b="1" i="1" u="none" strike="noStrike" kern="1200" cap="none" spc="0" normalizeH="0" baseline="0" noProof="0" dirty="0">
                <a:ln>
                  <a:noFill/>
                </a:ln>
                <a:solidFill>
                  <a:prstClr val="white">
                    <a:lumMod val="75000"/>
                  </a:prstClr>
                </a:solidFill>
                <a:effectLst>
                  <a:outerShdw blurRad="38100" dist="38100" dir="2700000" algn="tl">
                    <a:srgbClr val="000000">
                      <a:alpha val="43137"/>
                    </a:srgbClr>
                  </a:outerShdw>
                </a:effectLst>
                <a:uLnTx/>
                <a:uFillTx/>
                <a:latin typeface="Century Gothic" panose="020B0502020202020204"/>
                <a:ea typeface="+mj-ea"/>
                <a:cs typeface="+mj-cs"/>
              </a:rPr>
              <a:t>είδος της εργασίας </a:t>
            </a:r>
            <a:r>
              <a:rPr lang="el-GR" sz="3600" b="1" dirty="0">
                <a:solidFill>
                  <a:schemeClr val="bg2">
                    <a:lumMod val="40000"/>
                    <a:lumOff val="60000"/>
                  </a:schemeClr>
                </a:solidFill>
                <a:effectLst>
                  <a:outerShdw blurRad="38100" dist="38100" dir="2700000" algn="tl">
                    <a:srgbClr val="000000">
                      <a:alpha val="43137"/>
                    </a:srgbClr>
                  </a:outerShdw>
                </a:effectLst>
              </a:rPr>
              <a:t>-Επάγγελμα φυσικοθεραπευτή</a:t>
            </a:r>
          </a:p>
        </p:txBody>
      </p:sp>
      <p:sp>
        <p:nvSpPr>
          <p:cNvPr id="3" name="Θέση περιεχομένου 2">
            <a:extLst>
              <a:ext uri="{FF2B5EF4-FFF2-40B4-BE49-F238E27FC236}">
                <a16:creationId xmlns:a16="http://schemas.microsoft.com/office/drawing/2014/main" xmlns="" id="{5779256E-889B-0923-BDE2-253F8BF0C001}"/>
              </a:ext>
            </a:extLst>
          </p:cNvPr>
          <p:cNvSpPr>
            <a:spLocks noGrp="1"/>
          </p:cNvSpPr>
          <p:nvPr>
            <p:ph idx="1"/>
          </p:nvPr>
        </p:nvSpPr>
        <p:spPr>
          <a:xfrm>
            <a:off x="645132" y="2052918"/>
            <a:ext cx="9404722" cy="4195481"/>
          </a:xfrm>
        </p:spPr>
        <p:txBody>
          <a:bodyPr>
            <a:normAutofit/>
          </a:bodyPr>
          <a:lstStyle/>
          <a:p>
            <a:r>
              <a:rPr lang="el-GR" dirty="0">
                <a:solidFill>
                  <a:schemeClr val="tx1">
                    <a:lumMod val="85000"/>
                  </a:schemeClr>
                </a:solidFill>
                <a:latin typeface="+mn-lt"/>
              </a:rPr>
              <a:t>Χειρωνακτική διαχείριση φορτίου (</a:t>
            </a:r>
            <a:r>
              <a:rPr lang="en-US" dirty="0">
                <a:solidFill>
                  <a:schemeClr val="tx1">
                    <a:lumMod val="85000"/>
                  </a:schemeClr>
                </a:solidFill>
                <a:latin typeface="+mn-lt"/>
              </a:rPr>
              <a:t>manual handling)</a:t>
            </a:r>
          </a:p>
          <a:p>
            <a:r>
              <a:rPr lang="el-GR" dirty="0" err="1">
                <a:solidFill>
                  <a:schemeClr val="tx1">
                    <a:lumMod val="85000"/>
                  </a:schemeClr>
                </a:solidFill>
                <a:latin typeface="+mn-lt"/>
              </a:rPr>
              <a:t>Μυοσκελετικές</a:t>
            </a:r>
            <a:r>
              <a:rPr lang="el-GR" dirty="0">
                <a:solidFill>
                  <a:schemeClr val="tx1">
                    <a:lumMod val="85000"/>
                  </a:schemeClr>
                </a:solidFill>
                <a:latin typeface="+mn-lt"/>
              </a:rPr>
              <a:t> διαταραχές που σχετίζονται με την εργασία (</a:t>
            </a:r>
            <a:r>
              <a:rPr lang="en-US" dirty="0">
                <a:solidFill>
                  <a:schemeClr val="tx1">
                    <a:lumMod val="85000"/>
                  </a:schemeClr>
                </a:solidFill>
                <a:latin typeface="+mn-lt"/>
              </a:rPr>
              <a:t>work </a:t>
            </a:r>
          </a:p>
          <a:p>
            <a:r>
              <a:rPr lang="en-US" dirty="0">
                <a:solidFill>
                  <a:schemeClr val="tx1">
                    <a:lumMod val="85000"/>
                  </a:schemeClr>
                </a:solidFill>
                <a:latin typeface="+mn-lt"/>
              </a:rPr>
              <a:t>related </a:t>
            </a:r>
            <a:r>
              <a:rPr lang="el-GR" dirty="0">
                <a:solidFill>
                  <a:schemeClr val="tx1">
                    <a:lumMod val="85000"/>
                  </a:schemeClr>
                </a:solidFill>
                <a:latin typeface="+mn-lt"/>
              </a:rPr>
              <a:t>Μ</a:t>
            </a:r>
            <a:r>
              <a:rPr lang="en-US" dirty="0">
                <a:solidFill>
                  <a:schemeClr val="tx1">
                    <a:lumMod val="85000"/>
                  </a:schemeClr>
                </a:solidFill>
                <a:latin typeface="+mn-lt"/>
              </a:rPr>
              <a:t>SK disorders)</a:t>
            </a:r>
          </a:p>
          <a:p>
            <a:r>
              <a:rPr lang="el-GR" dirty="0">
                <a:solidFill>
                  <a:schemeClr val="tx1">
                    <a:lumMod val="85000"/>
                  </a:schemeClr>
                </a:solidFill>
                <a:latin typeface="+mn-lt"/>
              </a:rPr>
              <a:t>Εργασιακό άγχος (ο</a:t>
            </a:r>
            <a:r>
              <a:rPr lang="en-US" dirty="0" err="1">
                <a:solidFill>
                  <a:schemeClr val="tx1">
                    <a:lumMod val="85000"/>
                  </a:schemeClr>
                </a:solidFill>
                <a:latin typeface="+mn-lt"/>
              </a:rPr>
              <a:t>ccupational</a:t>
            </a:r>
            <a:r>
              <a:rPr lang="en-US" dirty="0">
                <a:solidFill>
                  <a:schemeClr val="tx1">
                    <a:lumMod val="85000"/>
                  </a:schemeClr>
                </a:solidFill>
                <a:latin typeface="+mn-lt"/>
              </a:rPr>
              <a:t> stress)</a:t>
            </a:r>
          </a:p>
          <a:p>
            <a:r>
              <a:rPr lang="el-GR" dirty="0">
                <a:solidFill>
                  <a:schemeClr val="tx1">
                    <a:lumMod val="85000"/>
                  </a:schemeClr>
                </a:solidFill>
                <a:latin typeface="+mn-lt"/>
              </a:rPr>
              <a:t>Βία (</a:t>
            </a:r>
            <a:r>
              <a:rPr lang="en-US" dirty="0">
                <a:solidFill>
                  <a:schemeClr val="tx1">
                    <a:lumMod val="85000"/>
                  </a:schemeClr>
                </a:solidFill>
                <a:latin typeface="+mn-lt"/>
              </a:rPr>
              <a:t>domestic violence)</a:t>
            </a:r>
          </a:p>
          <a:p>
            <a:r>
              <a:rPr lang="el-GR" dirty="0">
                <a:solidFill>
                  <a:schemeClr val="tx1">
                    <a:lumMod val="85000"/>
                  </a:schemeClr>
                </a:solidFill>
                <a:latin typeface="+mn-lt"/>
              </a:rPr>
              <a:t>Έκθεση σε μικρόβια (π.χ. αναπνευστική φυσικοθεραπεία)</a:t>
            </a:r>
          </a:p>
          <a:p>
            <a:r>
              <a:rPr lang="el-GR" dirty="0">
                <a:solidFill>
                  <a:schemeClr val="tx1">
                    <a:lumMod val="85000"/>
                  </a:schemeClr>
                </a:solidFill>
                <a:latin typeface="+mn-lt"/>
              </a:rPr>
              <a:t>Χρήση ηλεκτρικών μηχανημάτων</a:t>
            </a:r>
          </a:p>
          <a:p>
            <a:r>
              <a:rPr lang="el-GR" dirty="0">
                <a:solidFill>
                  <a:schemeClr val="tx1">
                    <a:lumMod val="85000"/>
                  </a:schemeClr>
                </a:solidFill>
                <a:latin typeface="+mn-lt"/>
              </a:rPr>
              <a:t>Ψυχική εξουθένωση</a:t>
            </a:r>
          </a:p>
        </p:txBody>
      </p:sp>
    </p:spTree>
    <p:extLst>
      <p:ext uri="{BB962C8B-B14F-4D97-AF65-F5344CB8AC3E}">
        <p14:creationId xmlns:p14="http://schemas.microsoft.com/office/powerpoint/2010/main" val="3758574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6D4841D-0B68-A95A-F7AC-678161E0D455}"/>
              </a:ext>
            </a:extLst>
          </p:cNvPr>
          <p:cNvSpPr>
            <a:spLocks noGrp="1"/>
          </p:cNvSpPr>
          <p:nvPr>
            <p:ph type="title"/>
          </p:nvPr>
        </p:nvSpPr>
        <p:spPr>
          <a:xfrm>
            <a:off x="646111" y="452718"/>
            <a:ext cx="9882806" cy="896688"/>
          </a:xfrm>
        </p:spPr>
        <p:txBody>
          <a:bodyPr>
            <a:normAutofit fontScale="90000"/>
          </a:bodyPr>
          <a:lstStyle/>
          <a:p>
            <a:r>
              <a:rPr lang="el-GR" sz="3200" b="1" dirty="0">
                <a:effectLst>
                  <a:outerShdw blurRad="38100" dist="38100" dir="2700000" algn="tl">
                    <a:srgbClr val="000000">
                      <a:alpha val="43137"/>
                    </a:srgbClr>
                  </a:outerShdw>
                </a:effectLst>
              </a:rPr>
              <a:t>Κίνδυνοι που μπορεί να εκτεθεί ο εργαζόμενος</a:t>
            </a:r>
            <a:br>
              <a:rPr lang="el-GR" sz="3200" b="1" dirty="0">
                <a:effectLst>
                  <a:outerShdw blurRad="38100" dist="38100" dir="2700000" algn="tl">
                    <a:srgbClr val="000000">
                      <a:alpha val="43137"/>
                    </a:srgbClr>
                  </a:outerShdw>
                </a:effectLst>
              </a:rPr>
            </a:br>
            <a:r>
              <a:rPr lang="el-GR" sz="2700" b="1" dirty="0">
                <a:solidFill>
                  <a:schemeClr val="tx1">
                    <a:lumMod val="75000"/>
                  </a:schemeClr>
                </a:solidFill>
                <a:effectLst>
                  <a:outerShdw blurRad="38100" dist="38100" dir="2700000" algn="tl">
                    <a:srgbClr val="000000">
                      <a:alpha val="43137"/>
                    </a:srgbClr>
                  </a:outerShdw>
                </a:effectLst>
              </a:rPr>
              <a:t>(</a:t>
            </a:r>
            <a:r>
              <a:rPr kumimoji="0" lang="el-GR" sz="2700" b="1" i="1" u="none" strike="noStrike" kern="1200" cap="none" spc="0" normalizeH="0" baseline="0" noProof="0" dirty="0">
                <a:ln>
                  <a:noFill/>
                </a:ln>
                <a:solidFill>
                  <a:schemeClr val="tx1">
                    <a:lumMod val="75000"/>
                  </a:schemeClr>
                </a:solidFill>
                <a:effectLst>
                  <a:outerShdw blurRad="38100" dist="38100" dir="2700000" algn="tl">
                    <a:srgbClr val="000000">
                      <a:alpha val="43137"/>
                    </a:srgbClr>
                  </a:outerShdw>
                </a:effectLst>
                <a:uLnTx/>
                <a:uFillTx/>
                <a:latin typeface="Century Gothic" panose="020B0502020202020204"/>
                <a:ea typeface="+mj-ea"/>
                <a:cs typeface="+mj-cs"/>
              </a:rPr>
              <a:t>λόγω της εργασίας)</a:t>
            </a:r>
            <a:endParaRPr lang="el-GR" sz="2700" b="1" dirty="0">
              <a:solidFill>
                <a:schemeClr val="tx1">
                  <a:lumMod val="75000"/>
                </a:schemeClr>
              </a:solidFill>
              <a:effectLst>
                <a:outerShdw blurRad="38100" dist="38100" dir="2700000" algn="tl">
                  <a:srgbClr val="000000">
                    <a:alpha val="43137"/>
                  </a:srgbClr>
                </a:outerShdw>
              </a:effectLst>
            </a:endParaRPr>
          </a:p>
        </p:txBody>
      </p:sp>
      <p:graphicFrame>
        <p:nvGraphicFramePr>
          <p:cNvPr id="4" name="Πίνακας 4">
            <a:extLst>
              <a:ext uri="{FF2B5EF4-FFF2-40B4-BE49-F238E27FC236}">
                <a16:creationId xmlns:a16="http://schemas.microsoft.com/office/drawing/2014/main" xmlns="" id="{A73EE690-B1F4-DAB9-D6AD-6E58693391EF}"/>
              </a:ext>
            </a:extLst>
          </p:cNvPr>
          <p:cNvGraphicFramePr>
            <a:graphicFrameLocks noGrp="1"/>
          </p:cNvGraphicFramePr>
          <p:nvPr>
            <p:ph idx="1"/>
            <p:extLst>
              <p:ext uri="{D42A27DB-BD31-4B8C-83A1-F6EECF244321}">
                <p14:modId xmlns:p14="http://schemas.microsoft.com/office/powerpoint/2010/main" val="3325794962"/>
              </p:ext>
            </p:extLst>
          </p:nvPr>
        </p:nvGraphicFramePr>
        <p:xfrm>
          <a:off x="763480" y="1420428"/>
          <a:ext cx="10590316" cy="5059680"/>
        </p:xfrm>
        <a:graphic>
          <a:graphicData uri="http://schemas.openxmlformats.org/drawingml/2006/table">
            <a:tbl>
              <a:tblPr firstRow="1" bandRow="1">
                <a:tableStyleId>{22838BEF-8BB2-4498-84A7-C5851F593DF1}</a:tableStyleId>
              </a:tblPr>
              <a:tblGrid>
                <a:gridCol w="3508682">
                  <a:extLst>
                    <a:ext uri="{9D8B030D-6E8A-4147-A177-3AD203B41FA5}">
                      <a16:colId xmlns:a16="http://schemas.microsoft.com/office/drawing/2014/main" xmlns="" val="71750247"/>
                    </a:ext>
                  </a:extLst>
                </a:gridCol>
                <a:gridCol w="3540817">
                  <a:extLst>
                    <a:ext uri="{9D8B030D-6E8A-4147-A177-3AD203B41FA5}">
                      <a16:colId xmlns:a16="http://schemas.microsoft.com/office/drawing/2014/main" xmlns="" val="1227806291"/>
                    </a:ext>
                  </a:extLst>
                </a:gridCol>
                <a:gridCol w="3540817">
                  <a:extLst>
                    <a:ext uri="{9D8B030D-6E8A-4147-A177-3AD203B41FA5}">
                      <a16:colId xmlns:a16="http://schemas.microsoft.com/office/drawing/2014/main" xmlns="" val="2198161221"/>
                    </a:ext>
                  </a:extLst>
                </a:gridCol>
              </a:tblGrid>
              <a:tr h="1087514">
                <a:tc>
                  <a:txBody>
                    <a:bodyPr/>
                    <a:lstStyle/>
                    <a:p>
                      <a:pPr algn="l">
                        <a:buFont typeface="Arial" panose="020B0604020202020204" pitchFamily="34" charset="0"/>
                        <a:buNone/>
                      </a:pPr>
                      <a:r>
                        <a:rPr lang="el-GR" sz="1400" b="0" dirty="0">
                          <a:latin typeface="+mn-lt"/>
                        </a:rPr>
                        <a:t>Πυρκαγιές: υπόγειες εξορύξεις ,</a:t>
                      </a:r>
                      <a:r>
                        <a:rPr lang="el-GR" sz="1400" b="0" i="0" dirty="0">
                          <a:solidFill>
                            <a:srgbClr val="222222"/>
                          </a:solidFill>
                          <a:effectLst/>
                          <a:latin typeface="+mn-lt"/>
                        </a:rPr>
                        <a:t> φυτών, οχημάτων</a:t>
                      </a:r>
                    </a:p>
                    <a:p>
                      <a:endParaRPr lang="el-GR" sz="1400" b="0" dirty="0">
                        <a:latin typeface="+mn-lt"/>
                      </a:endParaRPr>
                    </a:p>
                  </a:txBody>
                  <a:tcPr/>
                </a:tc>
                <a:tc>
                  <a:txBody>
                    <a:bodyPr/>
                    <a:lstStyle/>
                    <a:p>
                      <a:pPr algn="l">
                        <a:buFont typeface="Arial" panose="020B0604020202020204" pitchFamily="34" charset="0"/>
                        <a:buNone/>
                      </a:pPr>
                      <a:r>
                        <a:rPr lang="el-GR" sz="1400" b="0" i="0" dirty="0">
                          <a:solidFill>
                            <a:srgbClr val="222222"/>
                          </a:solidFill>
                          <a:effectLst/>
                          <a:latin typeface="+mn-lt"/>
                        </a:rPr>
                        <a:t>Εκρήξεις /καταρρεύσεις: σκόνη, χημικές ουσίες, εκρηκτικοί παράγοντες, πετρέλαιο, άζωτο, έκρηξη αγωγού αερίου</a:t>
                      </a:r>
                    </a:p>
                    <a:p>
                      <a:endParaRPr lang="el-GR" sz="1400" dirty="0">
                        <a:latin typeface="+mn-lt"/>
                      </a:endParaRPr>
                    </a:p>
                  </a:txBody>
                  <a:tcPr/>
                </a:tc>
                <a:tc>
                  <a:txBody>
                    <a:bodyPr/>
                    <a:lstStyle/>
                    <a:p>
                      <a:r>
                        <a:rPr lang="el-GR" sz="1400" b="0" dirty="0">
                          <a:latin typeface="+mn-lt"/>
                        </a:rPr>
                        <a:t>Έκθεση σε: </a:t>
                      </a:r>
                      <a:r>
                        <a:rPr lang="el-GR" sz="1400" b="0" i="0" kern="1200" dirty="0">
                          <a:solidFill>
                            <a:schemeClr val="dk1"/>
                          </a:solidFill>
                          <a:effectLst/>
                          <a:latin typeface="+mn-lt"/>
                          <a:ea typeface="+mn-ea"/>
                          <a:cs typeface="+mn-cs"/>
                        </a:rPr>
                        <a:t>ζέστη/κρύο, θόρυβος, δόνηση, ακτινοβολία, ραδιενέργεια,</a:t>
                      </a:r>
                    </a:p>
                    <a:p>
                      <a:r>
                        <a:rPr lang="el-GR" sz="1400" b="0" i="0" kern="1200" dirty="0">
                          <a:solidFill>
                            <a:schemeClr val="dk1"/>
                          </a:solidFill>
                          <a:effectLst/>
                          <a:latin typeface="+mn-lt"/>
                          <a:ea typeface="+mn-ea"/>
                          <a:cs typeface="+mn-cs"/>
                        </a:rPr>
                        <a:t>χημικούς ή βιολογικούς παράγοντες</a:t>
                      </a:r>
                    </a:p>
                    <a:p>
                      <a:endParaRPr lang="el-GR" sz="1400" b="0" dirty="0">
                        <a:latin typeface="+mn-lt"/>
                      </a:endParaRPr>
                    </a:p>
                  </a:txBody>
                  <a:tcPr/>
                </a:tc>
                <a:extLst>
                  <a:ext uri="{0D108BD9-81ED-4DB2-BD59-A6C34878D82A}">
                    <a16:rowId xmlns:a16="http://schemas.microsoft.com/office/drawing/2014/main" xmlns="" val="3441097607"/>
                  </a:ext>
                </a:extLst>
              </a:tr>
              <a:tr h="1087514">
                <a:tc>
                  <a:txBody>
                    <a:bodyPr/>
                    <a:lstStyle/>
                    <a:p>
                      <a:pPr algn="l"/>
                      <a:r>
                        <a:rPr lang="el-GR" sz="1400" b="0" i="0" dirty="0">
                          <a:solidFill>
                            <a:srgbClr val="222222"/>
                          </a:solidFill>
                          <a:effectLst/>
                          <a:latin typeface="+mn-lt"/>
                        </a:rPr>
                        <a:t>Χημικές διαρροές: πετρελαιοκηλίδες, δίκτυο αερίου που έχει υποστεί ρήξη</a:t>
                      </a:r>
                    </a:p>
                  </a:txBody>
                  <a:tcPr/>
                </a:tc>
                <a:tc>
                  <a:txBody>
                    <a:bodyPr/>
                    <a:lstStyle/>
                    <a:p>
                      <a:r>
                        <a:rPr lang="el-GR" sz="1400" dirty="0">
                          <a:latin typeface="+mn-lt"/>
                        </a:rPr>
                        <a:t>Αστικές διαταραχές: </a:t>
                      </a:r>
                      <a:r>
                        <a:rPr lang="el-GR" sz="1400" b="0" i="0" kern="1200" dirty="0">
                          <a:solidFill>
                            <a:schemeClr val="dk1"/>
                          </a:solidFill>
                          <a:effectLst/>
                          <a:latin typeface="+mn-lt"/>
                          <a:ea typeface="+mn-ea"/>
                          <a:cs typeface="+mn-cs"/>
                        </a:rPr>
                        <a:t>απεργία, διαμαρτυρία, απειλή βόμβας</a:t>
                      </a:r>
                    </a:p>
                    <a:p>
                      <a:r>
                        <a:rPr lang="el-GR" sz="1400" b="0" i="0" kern="1200" dirty="0">
                          <a:solidFill>
                            <a:schemeClr val="dk1"/>
                          </a:solidFill>
                          <a:effectLst/>
                          <a:latin typeface="+mn-lt"/>
                          <a:ea typeface="+mn-ea"/>
                          <a:cs typeface="+mn-cs"/>
                        </a:rPr>
                        <a:t>απαγωγή/εκβιασμός</a:t>
                      </a:r>
                    </a:p>
                    <a:p>
                      <a:r>
                        <a:rPr lang="el-GR" sz="1400" b="0" i="0" kern="1200" dirty="0">
                          <a:solidFill>
                            <a:schemeClr val="dk1"/>
                          </a:solidFill>
                          <a:effectLst/>
                          <a:latin typeface="+mn-lt"/>
                          <a:ea typeface="+mn-ea"/>
                          <a:cs typeface="+mn-cs"/>
                        </a:rPr>
                        <a:t>δολιοφθορά</a:t>
                      </a:r>
                    </a:p>
                    <a:p>
                      <a:endParaRPr lang="el-GR" sz="1400" dirty="0">
                        <a:latin typeface="+mn-lt"/>
                      </a:endParaRPr>
                    </a:p>
                  </a:txBody>
                  <a:tcPr/>
                </a:tc>
                <a:tc>
                  <a:txBody>
                    <a:bodyPr/>
                    <a:lstStyle/>
                    <a:p>
                      <a:r>
                        <a:rPr lang="el-GR" sz="1400" b="0" i="0" kern="1200" dirty="0">
                          <a:solidFill>
                            <a:schemeClr val="dk1"/>
                          </a:solidFill>
                          <a:effectLst/>
                          <a:latin typeface="+mn-lt"/>
                          <a:ea typeface="+mn-ea"/>
                          <a:cs typeface="+mn-cs"/>
                        </a:rPr>
                        <a:t>Περιβαλλοντικοί: ατμοσφαιρική ρύπανση, ρύπανση των υδάτων, ρύπανση του εδάφους,</a:t>
                      </a:r>
                    </a:p>
                    <a:p>
                      <a:r>
                        <a:rPr lang="el-GR" sz="1400" b="0" i="0" kern="1200" dirty="0">
                          <a:solidFill>
                            <a:schemeClr val="dk1"/>
                          </a:solidFill>
                          <a:effectLst/>
                          <a:latin typeface="+mn-lt"/>
                          <a:ea typeface="+mn-ea"/>
                          <a:cs typeface="+mn-cs"/>
                        </a:rPr>
                        <a:t>απόβλητα (πρόβλημα αποκομιδής)</a:t>
                      </a:r>
                    </a:p>
                    <a:p>
                      <a:endParaRPr lang="el-GR" sz="1400" dirty="0">
                        <a:latin typeface="+mn-lt"/>
                      </a:endParaRPr>
                    </a:p>
                  </a:txBody>
                  <a:tcPr/>
                </a:tc>
                <a:extLst>
                  <a:ext uri="{0D108BD9-81ED-4DB2-BD59-A6C34878D82A}">
                    <a16:rowId xmlns:a16="http://schemas.microsoft.com/office/drawing/2014/main" xmlns="" val="2223961430"/>
                  </a:ext>
                </a:extLst>
              </a:tr>
              <a:tr h="1087514">
                <a:tc>
                  <a:txBody>
                    <a:bodyPr/>
                    <a:lstStyle/>
                    <a:p>
                      <a:pPr algn="l"/>
                      <a:r>
                        <a:rPr lang="el-GR" sz="1400" b="0" i="0" dirty="0">
                          <a:solidFill>
                            <a:srgbClr val="222222"/>
                          </a:solidFill>
                          <a:effectLst/>
                          <a:latin typeface="+mn-lt"/>
                        </a:rPr>
                        <a:t>Τραυματισμοί: πολλαπλοί, μοιραίοι, κρίσιμοι</a:t>
                      </a:r>
                    </a:p>
                    <a:p>
                      <a:endParaRPr lang="el-GR" sz="1400" dirty="0">
                        <a:latin typeface="+mn-lt"/>
                      </a:endParaRPr>
                    </a:p>
                  </a:txBody>
                  <a:tcPr/>
                </a:tc>
                <a:tc>
                  <a:txBody>
                    <a:bodyPr/>
                    <a:lstStyle/>
                    <a:p>
                      <a:pPr algn="l"/>
                      <a:r>
                        <a:rPr lang="el-GR" sz="1400" b="0" i="0" dirty="0">
                          <a:solidFill>
                            <a:srgbClr val="222222"/>
                          </a:solidFill>
                          <a:effectLst/>
                          <a:latin typeface="+mn-lt"/>
                        </a:rPr>
                        <a:t>Διακοπή ρεύματος: διακοπή ηλεκτρικού ρεύματος, έλλειψη φυσικού αερίου, λειψυδρία, πρόβλημα συστημάτων επικοινωνίας</a:t>
                      </a:r>
                    </a:p>
                    <a:p>
                      <a:endParaRPr lang="el-GR" sz="1400" dirty="0">
                        <a:latin typeface="+mn-lt"/>
                      </a:endParaRPr>
                    </a:p>
                  </a:txBody>
                  <a:tcPr/>
                </a:tc>
                <a:tc>
                  <a:txBody>
                    <a:bodyPr/>
                    <a:lstStyle/>
                    <a:p>
                      <a:r>
                        <a:rPr lang="el-GR" sz="1400" dirty="0">
                          <a:latin typeface="+mn-lt"/>
                        </a:rPr>
                        <a:t>Κατάρρευση: </a:t>
                      </a:r>
                      <a:r>
                        <a:rPr lang="el-GR" sz="1400" b="0" i="0" kern="1200" dirty="0">
                          <a:solidFill>
                            <a:schemeClr val="dk1"/>
                          </a:solidFill>
                          <a:effectLst/>
                          <a:latin typeface="+mn-lt"/>
                          <a:ea typeface="+mn-ea"/>
                          <a:cs typeface="+mn-cs"/>
                        </a:rPr>
                        <a:t>υπόγεια,</a:t>
                      </a:r>
                    </a:p>
                    <a:p>
                      <a:r>
                        <a:rPr lang="el-GR" sz="1400" b="0" i="0" kern="1200" dirty="0">
                          <a:solidFill>
                            <a:schemeClr val="dk1"/>
                          </a:solidFill>
                          <a:effectLst/>
                          <a:latin typeface="+mn-lt"/>
                          <a:ea typeface="+mn-ea"/>
                          <a:cs typeface="+mn-cs"/>
                        </a:rPr>
                        <a:t>επιφανειακή καθίζηση</a:t>
                      </a:r>
                      <a:r>
                        <a:rPr lang="en-US" sz="1400" b="0" i="0" kern="1200" dirty="0">
                          <a:solidFill>
                            <a:schemeClr val="dk1"/>
                          </a:solidFill>
                          <a:effectLst/>
                          <a:latin typeface="+mn-lt"/>
                          <a:ea typeface="+mn-ea"/>
                          <a:cs typeface="+mn-cs"/>
                        </a:rPr>
                        <a:t>, </a:t>
                      </a:r>
                      <a:r>
                        <a:rPr lang="el-GR" sz="1400" b="0" i="0" kern="1200" dirty="0">
                          <a:solidFill>
                            <a:schemeClr val="dk1"/>
                          </a:solidFill>
                          <a:effectLst/>
                          <a:latin typeface="+mn-lt"/>
                          <a:ea typeface="+mn-ea"/>
                          <a:cs typeface="+mn-cs"/>
                        </a:rPr>
                        <a:t>ολίσθηση τοίχου</a:t>
                      </a:r>
                      <a:r>
                        <a:rPr lang="en-US" sz="1400" b="0" i="0" kern="1200" dirty="0">
                          <a:solidFill>
                            <a:schemeClr val="dk1"/>
                          </a:solidFill>
                          <a:effectLst/>
                          <a:latin typeface="+mn-lt"/>
                          <a:ea typeface="+mn-ea"/>
                          <a:cs typeface="+mn-cs"/>
                        </a:rPr>
                        <a:t>,</a:t>
                      </a:r>
                      <a:r>
                        <a:rPr lang="el-GR" sz="1400" b="0" i="0" kern="1200" dirty="0">
                          <a:solidFill>
                            <a:schemeClr val="dk1"/>
                          </a:solidFill>
                          <a:effectLst/>
                          <a:latin typeface="+mn-lt"/>
                          <a:ea typeface="+mn-ea"/>
                          <a:cs typeface="+mn-cs"/>
                        </a:rPr>
                        <a:t> επιφανειακή εκσκαφή</a:t>
                      </a:r>
                      <a:r>
                        <a:rPr lang="en-US" sz="1400" b="0" i="0" kern="1200" dirty="0">
                          <a:solidFill>
                            <a:schemeClr val="dk1"/>
                          </a:solidFill>
                          <a:effectLst/>
                          <a:latin typeface="+mn-lt"/>
                          <a:ea typeface="+mn-ea"/>
                          <a:cs typeface="+mn-cs"/>
                        </a:rPr>
                        <a:t>,</a:t>
                      </a:r>
                      <a:endParaRPr lang="el-GR" sz="1400" b="0" i="0" kern="1200" dirty="0">
                        <a:solidFill>
                          <a:schemeClr val="dk1"/>
                        </a:solidFill>
                        <a:effectLst/>
                        <a:latin typeface="+mn-lt"/>
                        <a:ea typeface="+mn-ea"/>
                        <a:cs typeface="+mn-cs"/>
                      </a:endParaRPr>
                    </a:p>
                    <a:p>
                      <a:r>
                        <a:rPr lang="el-GR" sz="1400" b="0" i="0" kern="1200" dirty="0">
                          <a:solidFill>
                            <a:schemeClr val="dk1"/>
                          </a:solidFill>
                          <a:effectLst/>
                          <a:latin typeface="+mn-lt"/>
                          <a:ea typeface="+mn-ea"/>
                          <a:cs typeface="+mn-cs"/>
                        </a:rPr>
                        <a:t>δομική/οικοδομική</a:t>
                      </a:r>
                    </a:p>
                    <a:p>
                      <a:endParaRPr lang="el-GR" sz="1400" dirty="0">
                        <a:latin typeface="+mn-lt"/>
                      </a:endParaRPr>
                    </a:p>
                  </a:txBody>
                  <a:tcPr/>
                </a:tc>
                <a:extLst>
                  <a:ext uri="{0D108BD9-81ED-4DB2-BD59-A6C34878D82A}">
                    <a16:rowId xmlns:a16="http://schemas.microsoft.com/office/drawing/2014/main" xmlns="" val="631410507"/>
                  </a:ext>
                </a:extLst>
              </a:tr>
              <a:tr h="1087514">
                <a:tc>
                  <a:txBody>
                    <a:bodyPr/>
                    <a:lstStyle/>
                    <a:p>
                      <a:pPr algn="l"/>
                      <a:r>
                        <a:rPr lang="el-GR" sz="1400" b="0" i="0" dirty="0">
                          <a:solidFill>
                            <a:srgbClr val="222222"/>
                          </a:solidFill>
                          <a:effectLst/>
                          <a:latin typeface="+mn-lt"/>
                        </a:rPr>
                        <a:t>Φυσικές καταστροφές: πλημμύρες, κυκλώνες, χιονοθύελλα, σεισμός, εκρήξεις ηφαιστείων, σφοδρή καταιγίδα,</a:t>
                      </a:r>
                    </a:p>
                    <a:p>
                      <a:pPr algn="l">
                        <a:buFont typeface="Arial" panose="020B0604020202020204" pitchFamily="34" charset="0"/>
                        <a:buNone/>
                      </a:pPr>
                      <a:r>
                        <a:rPr lang="el-GR" sz="1400" b="0" i="0" dirty="0">
                          <a:solidFill>
                            <a:srgbClr val="222222"/>
                          </a:solidFill>
                          <a:effectLst/>
                          <a:latin typeface="+mn-lt"/>
                        </a:rPr>
                        <a:t>φράγμα που έσπασε, λάσπη ή κατολίσθηση, μετεωρίτες</a:t>
                      </a:r>
                    </a:p>
                    <a:p>
                      <a:endParaRPr lang="el-GR" sz="1400" dirty="0">
                        <a:latin typeface="+mn-lt"/>
                      </a:endParaRPr>
                    </a:p>
                  </a:txBody>
                  <a:tcPr/>
                </a:tc>
                <a:tc>
                  <a:txBody>
                    <a:bodyPr/>
                    <a:lstStyle/>
                    <a:p>
                      <a:r>
                        <a:rPr lang="el-GR" sz="1400" dirty="0">
                          <a:latin typeface="+mn-lt"/>
                        </a:rPr>
                        <a:t>Υδρορροές: </a:t>
                      </a:r>
                      <a:r>
                        <a:rPr lang="el-GR" sz="1400" b="0" i="0" kern="1200" dirty="0">
                          <a:solidFill>
                            <a:schemeClr val="dk1"/>
                          </a:solidFill>
                          <a:effectLst/>
                          <a:latin typeface="+mn-lt"/>
                          <a:ea typeface="+mn-ea"/>
                          <a:cs typeface="+mn-cs"/>
                        </a:rPr>
                        <a:t>φράγμα που έσπασε</a:t>
                      </a:r>
                    </a:p>
                    <a:p>
                      <a:r>
                        <a:rPr lang="el-GR" sz="1400" b="0" i="0" kern="1200" dirty="0">
                          <a:solidFill>
                            <a:schemeClr val="dk1"/>
                          </a:solidFill>
                          <a:effectLst/>
                          <a:latin typeface="+mn-lt"/>
                          <a:ea typeface="+mn-ea"/>
                          <a:cs typeface="+mn-cs"/>
                        </a:rPr>
                        <a:t>σπασμένο έδαφος ,βλάβη δικτύου ύδρευσης</a:t>
                      </a:r>
                    </a:p>
                    <a:p>
                      <a:endParaRPr lang="el-GR" sz="1400" dirty="0">
                        <a:latin typeface="+mn-lt"/>
                      </a:endParaRPr>
                    </a:p>
                  </a:txBody>
                  <a:tcPr/>
                </a:tc>
                <a:tc>
                  <a:txBody>
                    <a:bodyPr/>
                    <a:lstStyle/>
                    <a:p>
                      <a:r>
                        <a:rPr lang="el-GR" sz="1400" b="0" i="0" kern="1200" dirty="0">
                          <a:solidFill>
                            <a:schemeClr val="dk1"/>
                          </a:solidFill>
                          <a:effectLst/>
                          <a:latin typeface="+mn-lt"/>
                          <a:ea typeface="+mn-ea"/>
                          <a:cs typeface="+mn-cs"/>
                        </a:rPr>
                        <a:t>Μεταφορά: αυτοκινητιστικό ατύχημα, σιδηροδρομικό ατύχημα, ναυτικό ατύχημα, αεροπορικό ατύχημα, ατύχημα κατά την μεταφορά επικίνδυνων υλικών</a:t>
                      </a:r>
                    </a:p>
                    <a:p>
                      <a:endParaRPr lang="el-GR" sz="1400" dirty="0">
                        <a:latin typeface="+mn-lt"/>
                      </a:endParaRPr>
                    </a:p>
                  </a:txBody>
                  <a:tcPr/>
                </a:tc>
                <a:extLst>
                  <a:ext uri="{0D108BD9-81ED-4DB2-BD59-A6C34878D82A}">
                    <a16:rowId xmlns:a16="http://schemas.microsoft.com/office/drawing/2014/main" xmlns="" val="3280930166"/>
                  </a:ext>
                </a:extLst>
              </a:tr>
            </a:tbl>
          </a:graphicData>
        </a:graphic>
      </p:graphicFrame>
    </p:spTree>
    <p:extLst>
      <p:ext uri="{BB962C8B-B14F-4D97-AF65-F5344CB8AC3E}">
        <p14:creationId xmlns:p14="http://schemas.microsoft.com/office/powerpoint/2010/main" val="2505213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Override1.xml><?xml version="1.0" encoding="utf-8"?>
<a:themeOverride xmlns:a="http://schemas.openxmlformats.org/drawingml/2006/main">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docProps/app.xml><?xml version="1.0" encoding="utf-8"?>
<Properties xmlns="http://schemas.openxmlformats.org/officeDocument/2006/extended-properties" xmlns:vt="http://schemas.openxmlformats.org/officeDocument/2006/docPropsVTypes">
  <TotalTime>202</TotalTime>
  <Words>2257</Words>
  <Application>Microsoft Office PowerPoint</Application>
  <PresentationFormat>Ευρεία οθόνη</PresentationFormat>
  <Paragraphs>166</Paragraphs>
  <Slides>27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Calibri</vt:lpstr>
      <vt:lpstr>Century Gothic</vt:lpstr>
      <vt:lpstr>Source Sans Pro</vt:lpstr>
      <vt:lpstr>Wingdings 3</vt:lpstr>
      <vt:lpstr>Ιόν</vt:lpstr>
      <vt:lpstr>17.Νομοθεσία στην Υγεία και Ασφάλεια Εργασίας: Ασκήσεις αντιμετώπισης ατυχημάτων στον εργασιακό χώρο</vt:lpstr>
      <vt:lpstr>Νομοθεσία </vt:lpstr>
      <vt:lpstr>Νομοθεσία </vt:lpstr>
      <vt:lpstr>Υγεία και Ασφάλεια στην Εργασία (ΥΑΕ) </vt:lpstr>
      <vt:lpstr>Εργατικό ατύχημα</vt:lpstr>
      <vt:lpstr>Kίνδυνοι ατυχήματος</vt:lpstr>
      <vt:lpstr>Επαγγελματικές ασθένειες</vt:lpstr>
      <vt:lpstr>Κίνδυνοι ανάλογα με το είδος της εργασίας -Επάγγελμα φυσικοθεραπευτή</vt:lpstr>
      <vt:lpstr>Κίνδυνοι που μπορεί να εκτεθεί ο εργαζόμενος (λόγω της εργασίας)</vt:lpstr>
      <vt:lpstr>Παρουσίαση του PowerPoint</vt:lpstr>
      <vt:lpstr>Επίπεδα μέτρων αντιμετώπισης</vt:lpstr>
      <vt:lpstr>Οργάνωση ασκήσεων αντιμετώπισης ατυχημάτων</vt:lpstr>
      <vt:lpstr>Παρουσίαση του PowerPoint</vt:lpstr>
      <vt:lpstr>Παρουσίαση του PowerPoint</vt:lpstr>
      <vt:lpstr>Παρουσίαση του PowerPoint</vt:lpstr>
      <vt:lpstr>Συνεπώς</vt:lpstr>
      <vt:lpstr>Το «κλειδί» για την έγκαιρη διαχείριση των παραπάνω κινδύνων είναι η Πρόληψη</vt:lpstr>
      <vt:lpstr>Ένας από τους συχνότερους κινδύνους που απειλούν τον εργασιακό χώρο είναι οι Μυοσκελετικές παθήσεις (ΜΣΠ)</vt:lpstr>
      <vt:lpstr>Παρουσίαση του PowerPoint</vt:lpstr>
      <vt:lpstr>Γενικές αρχές και παραδείγματα μέτρων για την πρόληψη των ΜΣΠ που σχετίζονται με την εργασία</vt:lpstr>
      <vt:lpstr>Παρουσίαση του PowerPoint</vt:lpstr>
      <vt:lpstr>Παρουσίαση του PowerPoint</vt:lpstr>
      <vt:lpstr>Παρουσίαση του PowerPoint</vt:lpstr>
      <vt:lpstr>Παρουσίαση του PowerPoint</vt:lpstr>
      <vt:lpstr>ΕΥΧΑΡΙΣΤΟΥΜΕ ΓΙΑ ΤΗΝ ΠΡΟΣΟΧΗ ΣΑΣ!</vt:lpstr>
      <vt:lpstr>Αρθρογραφία </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στην Υγεία και Ασφάλεια Εργασίας: Ασκήσεις αντιμετώπισης ατυχημάτων στον εργασιακό χώρο</dc:title>
  <dc:creator>ΜΑΝΟΛΗΣ ΝΤΟΥΣΑΚΗΣ</dc:creator>
  <cp:lastModifiedBy>ΜΑΝΟΛΗΣ ΝΤΟΥΣΑΚΗΣ</cp:lastModifiedBy>
  <cp:revision>25</cp:revision>
  <dcterms:modified xsi:type="dcterms:W3CDTF">2022-12-23T15:07:29Z</dcterms:modified>
</cp:coreProperties>
</file>