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82" r:id="rId4"/>
    <p:sldId id="295" r:id="rId5"/>
    <p:sldId id="306" r:id="rId6"/>
    <p:sldId id="305" r:id="rId7"/>
    <p:sldId id="309" r:id="rId8"/>
    <p:sldId id="264" r:id="rId9"/>
    <p:sldId id="307" r:id="rId10"/>
    <p:sldId id="296" r:id="rId11"/>
    <p:sldId id="310" r:id="rId12"/>
    <p:sldId id="265" r:id="rId13"/>
    <p:sldId id="300" r:id="rId14"/>
    <p:sldId id="301" r:id="rId15"/>
    <p:sldId id="285" r:id="rId16"/>
    <p:sldId id="266" r:id="rId17"/>
    <p:sldId id="267" r:id="rId18"/>
    <p:sldId id="319" r:id="rId19"/>
    <p:sldId id="303" r:id="rId20"/>
    <p:sldId id="284" r:id="rId21"/>
    <p:sldId id="302" r:id="rId22"/>
    <p:sldId id="315" r:id="rId23"/>
    <p:sldId id="268" r:id="rId24"/>
    <p:sldId id="287" r:id="rId25"/>
    <p:sldId id="292" r:id="rId26"/>
    <p:sldId id="304" r:id="rId27"/>
    <p:sldId id="311" r:id="rId28"/>
    <p:sldId id="312" r:id="rId29"/>
    <p:sldId id="320" r:id="rId30"/>
    <p:sldId id="286" r:id="rId31"/>
    <p:sldId id="269" r:id="rId32"/>
    <p:sldId id="308" r:id="rId33"/>
    <p:sldId id="299" r:id="rId34"/>
    <p:sldId id="298" r:id="rId35"/>
    <p:sldId id="271" r:id="rId36"/>
    <p:sldId id="289" r:id="rId37"/>
    <p:sldId id="288" r:id="rId38"/>
    <p:sldId id="270" r:id="rId39"/>
    <p:sldId id="290" r:id="rId40"/>
    <p:sldId id="291" r:id="rId41"/>
    <p:sldId id="283" r:id="rId42"/>
    <p:sldId id="313" r:id="rId43"/>
    <p:sldId id="293" r:id="rId44"/>
    <p:sldId id="294" r:id="rId45"/>
    <p:sldId id="314" r:id="rId46"/>
    <p:sldId id="318" r:id="rId47"/>
    <p:sldId id="316" r:id="rId4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8B88149-4182-4277-8823-D38AAEA69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DA609C1-8BF0-437A-A680-C1B60FDB6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F9201B9-07BF-4286-9A23-6C4E8455E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19/12/2024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EC322A6-4F35-429D-9387-6E634290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C122EA6-6A35-4B75-998C-63533519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134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B7FABF6-E2F8-40FC-A06D-92F3E255D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6BE5CE0-909A-4840-B42D-69CF6D7F2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451A53C-7D70-4636-8CDF-6837DFFAE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19/12/2024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BC818E7-E218-41DE-944B-C116A922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C4E4E6F-E694-4614-8222-EC8EC1E4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858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1E33EF0-EA75-485E-B221-D92232941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930C0D1-9A71-426B-8A77-271BC6729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54B695D-74DB-43DF-A8E4-CEE21C7F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19/12/2024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28030F7-193C-495F-AF79-C86731F14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B2A8B3F-3DE1-47BD-8419-4FBE176F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3133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EE52BC-6577-47FA-BA6B-0F909B26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0797868-5502-45FE-B04E-D7186173A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7BF1121-5197-4811-81AE-66FC13145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19/12/2024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7180E1F-9DB0-4C47-99DA-CC0CCC50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A285BEC-3A92-4CF0-A502-375AA7136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79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40CAC2-3D61-49F6-9AE0-6B117CC2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5F9491F-F1C5-411F-B291-7EC3E2460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296931A-2597-40D5-9769-8C13D7924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19/12/2024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3CD2AA1-C105-4690-A19D-FEAE8D4D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17449BC-A4B7-4599-92E7-A17CBCEA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518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CEA238-BE84-4CE5-AB02-CD2501A4C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AF75D13-8A01-4D92-815E-39D54BBCB1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D3C11E4-EB4E-48BF-A86F-A84776371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79E93A4-EAC2-4E47-9D10-7E46A76E8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19/12/2024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AEF1196-14C7-4A8D-98CE-D0FADDE6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1D8E2CB-C36C-4401-B2E7-5D8C9FED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884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5E866C-2BEB-482D-8BF3-5F00C3BA3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F37B1B1-D54B-4D53-90E7-8834DABCF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84AE042-6F55-447C-9E0A-F05578AC3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92453691-82D6-4C20-BA65-8B2198644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9F92234-1B1E-43F7-BDB0-40CC90C367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323DC2E6-9F08-4F28-BFE1-B9F5A534C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19/12/2024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C72021B9-DEBE-44E0-8300-10931DC77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8A45DF97-B802-48DE-9970-D3C5FBB0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4365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8C606E-B81F-4C17-8267-DF86F5206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43781C3-F791-4916-A6DA-FB8FC9625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19/12/2024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EA7C385-8D17-4D95-8EBB-B389FC986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06E7F9E-A2B8-4EF7-9AD5-F3FED3555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6690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6D31BEC-A91C-40CE-99A5-C55D65962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19/12/2024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6158F13-430D-48AF-9213-55DB1F05A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ACCF988-38C0-4564-85AC-A2097F29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116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4623D2-B084-45AF-9B77-7FB3C891D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6C63BC-D3C8-4AF1-8E05-A3EEDC240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BD96E6E-12FD-4B79-A34E-288D8F458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B923F73-90B2-4979-A174-7B4A21F4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19/12/2024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2E02A72-AC70-415F-A584-85CF5D640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3B8A486-DC07-4E63-AFEA-18B9C9B6A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76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1D3C53-2066-4DBE-BE51-AD8968FD9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AD5AB02-E14D-4C56-85B2-6722798F97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7D26D26-7EF4-4606-AE1E-2053DDA13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28AA1A7-604C-4241-BEF4-DE9D0C0F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19/12/2024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A010CD9-1BB9-4F19-8B98-9457F3008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228178C-485B-43B6-8DAC-35D07810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416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0B443DFC-7F3B-477B-89A6-B9E169791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8A95482-613D-4BD9-8A5B-8AE508008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1212F88-EC46-409E-B9F6-C9A7191698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E4DE5-F83E-4530-BEE5-D0F47460F3BF}" type="datetimeFigureOut">
              <a:rPr lang="el-GR" smtClean="0"/>
              <a:t>19/12/2024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CF71978-E9C7-4C3A-B6E4-9AF8A0F39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82F99F6-EA7B-4D13-A383-E9CE80BEC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639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B9A761-5C60-4FAD-A654-8C6E25AD2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345"/>
          </a:xfrm>
        </p:spPr>
        <p:txBody>
          <a:bodyPr>
            <a:normAutofit/>
          </a:bodyPr>
          <a:lstStyle/>
          <a:p>
            <a:pPr algn="ctr"/>
            <a:r>
              <a:rPr lang="el-GR" sz="4000" dirty="0"/>
              <a:t>Μεταφορά και αποθήκευση λιπιδίων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9AEB293-03D5-4182-88E7-740C47435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8470"/>
            <a:ext cx="10515600" cy="4838493"/>
          </a:xfrm>
        </p:spPr>
        <p:txBody>
          <a:bodyPr/>
          <a:lstStyle/>
          <a:p>
            <a:r>
              <a:rPr lang="el-GR" dirty="0"/>
              <a:t>Τα </a:t>
            </a:r>
            <a:r>
              <a:rPr lang="el-GR" b="1" dirty="0"/>
              <a:t>λιπίδια του πλάσματος </a:t>
            </a:r>
            <a:r>
              <a:rPr lang="el-GR" dirty="0"/>
              <a:t>αποτελούνται από: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Εστέρες χοληστερόλης 36%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Χοληστερόλη 14%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err="1"/>
              <a:t>Φωσφολιπίδια</a:t>
            </a:r>
            <a:r>
              <a:rPr lang="el-GR" dirty="0"/>
              <a:t> 30%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err="1"/>
              <a:t>Τριακυλογλυκερόλες</a:t>
            </a:r>
            <a:r>
              <a:rPr lang="el-GR" dirty="0"/>
              <a:t> 16%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Ελεύθερα λιπαρά οξέα 4% (</a:t>
            </a:r>
            <a:r>
              <a:rPr lang="en-US" dirty="0"/>
              <a:t>FFT) </a:t>
            </a:r>
            <a:r>
              <a:rPr lang="el-GR" dirty="0"/>
              <a:t>που συνιστά την πιο ενεργή ομάδα μεταβολικά</a:t>
            </a:r>
            <a:endParaRPr lang="en-US" dirty="0"/>
          </a:p>
          <a:p>
            <a:r>
              <a:rPr lang="el-GR" dirty="0"/>
              <a:t>Οι </a:t>
            </a:r>
            <a:r>
              <a:rPr lang="el-GR" b="1" dirty="0" err="1"/>
              <a:t>λιποπρωτεΐνες</a:t>
            </a:r>
            <a:r>
              <a:rPr lang="el-GR" b="1" dirty="0"/>
              <a:t> του </a:t>
            </a:r>
            <a:r>
              <a:rPr lang="el-GR" b="1" dirty="0" smtClean="0"/>
              <a:t>πλάσματος</a:t>
            </a:r>
            <a:r>
              <a:rPr lang="en-US" b="1" dirty="0" smtClean="0"/>
              <a:t>,</a:t>
            </a:r>
            <a:r>
              <a:rPr lang="el-GR" b="1" dirty="0" smtClean="0"/>
              <a:t> </a:t>
            </a:r>
            <a:r>
              <a:rPr lang="el-GR" dirty="0"/>
              <a:t>είναι ουσιαστικά οι φορείς των περισσότερων αδιάλυτων λιπιδίων στο </a:t>
            </a:r>
            <a:r>
              <a:rPr lang="el-GR" dirty="0" smtClean="0"/>
              <a:t>αίμα</a:t>
            </a:r>
            <a:r>
              <a:rPr lang="en-US" dirty="0" smtClean="0"/>
              <a:t>,</a:t>
            </a:r>
            <a:r>
              <a:rPr lang="el-GR" dirty="0" smtClean="0"/>
              <a:t> </a:t>
            </a:r>
            <a:r>
              <a:rPr lang="el-GR" dirty="0"/>
              <a:t>διατηρώντας τα σε μια σταθερή κολλοειδή </a:t>
            </a:r>
            <a:r>
              <a:rPr lang="el-GR" dirty="0" smtClean="0"/>
              <a:t>μορφή</a:t>
            </a:r>
            <a:r>
              <a:rPr lang="en-US" dirty="0" smtClean="0"/>
              <a:t>.</a:t>
            </a:r>
            <a:endParaRPr lang="el-GR" dirty="0"/>
          </a:p>
          <a:p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411" y="1047386"/>
            <a:ext cx="2731634" cy="292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35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1AFEF4D-761A-4EAF-A762-6EDE0AD8C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69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92E9C37-F395-4188-9696-47E5D734C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73" r="-1" b="8976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0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32064B-3EBC-471C-A03E-FD17CE450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2040"/>
          </a:xfrm>
        </p:spPr>
        <p:txBody>
          <a:bodyPr>
            <a:normAutofit/>
          </a:bodyPr>
          <a:lstStyle/>
          <a:p>
            <a:pPr algn="ctr"/>
            <a:r>
              <a:rPr lang="el-GR" sz="3600" dirty="0"/>
              <a:t>Μεταβολισμός </a:t>
            </a:r>
            <a:r>
              <a:rPr lang="el-GR" sz="3600" dirty="0" smtClean="0"/>
              <a:t>λιπιδίων</a:t>
            </a:r>
            <a:r>
              <a:rPr lang="el-GR" sz="3600" b="1" dirty="0"/>
              <a:t> </a:t>
            </a:r>
            <a:r>
              <a:rPr lang="el-GR" sz="3600" b="1" dirty="0" smtClean="0"/>
              <a:t>- </a:t>
            </a:r>
            <a:r>
              <a:rPr lang="el-GR" sz="3600" dirty="0" smtClean="0"/>
              <a:t>ελεύθερα </a:t>
            </a:r>
            <a:r>
              <a:rPr lang="el-GR" sz="3600" dirty="0"/>
              <a:t>λιπαρά οξέα (</a:t>
            </a:r>
            <a:r>
              <a:rPr lang="en-US" sz="3600" dirty="0"/>
              <a:t>FFA) </a:t>
            </a:r>
            <a:endParaRPr lang="el-GR" sz="36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9BA4C38-2489-441E-A65E-A1D4383DE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39" y="1429094"/>
            <a:ext cx="11105321" cy="5063780"/>
          </a:xfrm>
        </p:spPr>
        <p:txBody>
          <a:bodyPr/>
          <a:lstStyle/>
          <a:p>
            <a:r>
              <a:rPr lang="el-GR" b="1" dirty="0"/>
              <a:t>Τα ελεύθερα λιπαρά οξέα (</a:t>
            </a:r>
            <a:r>
              <a:rPr lang="en-US" b="1" dirty="0"/>
              <a:t>FFA)</a:t>
            </a:r>
            <a:r>
              <a:rPr lang="en-US" dirty="0"/>
              <a:t> </a:t>
            </a:r>
            <a:r>
              <a:rPr lang="el-GR" dirty="0"/>
              <a:t>βρίσκονται στο </a:t>
            </a:r>
            <a:r>
              <a:rPr lang="el-GR" dirty="0" smtClean="0"/>
              <a:t>πλάσμα</a:t>
            </a:r>
            <a:r>
              <a:rPr lang="en-US" dirty="0" smtClean="0"/>
              <a:t>,</a:t>
            </a:r>
            <a:r>
              <a:rPr lang="el-GR" dirty="0" smtClean="0"/>
              <a:t> </a:t>
            </a:r>
            <a:r>
              <a:rPr lang="el-GR" dirty="0"/>
              <a:t>συνδεδεμένα με τη </a:t>
            </a:r>
            <a:r>
              <a:rPr lang="el-GR" dirty="0" err="1"/>
              <a:t>λευκωματίνη</a:t>
            </a:r>
            <a:r>
              <a:rPr lang="el-GR" dirty="0"/>
              <a:t> (</a:t>
            </a:r>
            <a:r>
              <a:rPr lang="el-GR" dirty="0" err="1"/>
              <a:t>αλβουμίνη</a:t>
            </a:r>
            <a:r>
              <a:rPr lang="el-GR" dirty="0"/>
              <a:t>) και προέρχονται κυρίως από την διάσπαση των </a:t>
            </a:r>
            <a:r>
              <a:rPr lang="el-GR" dirty="0" err="1"/>
              <a:t>τριακυλογλυκερολών</a:t>
            </a:r>
            <a:r>
              <a:rPr lang="el-GR" dirty="0"/>
              <a:t> (</a:t>
            </a:r>
            <a:r>
              <a:rPr lang="el-GR" dirty="0" err="1"/>
              <a:t>τριγλυκεριδίων</a:t>
            </a:r>
            <a:r>
              <a:rPr lang="el-GR" dirty="0"/>
              <a:t>)  του λιπώδους ιστού και των </a:t>
            </a:r>
            <a:r>
              <a:rPr lang="el-GR" dirty="0" smtClean="0"/>
              <a:t>τροφών</a:t>
            </a:r>
            <a:r>
              <a:rPr lang="en-US" dirty="0" smtClean="0"/>
              <a:t>.</a:t>
            </a:r>
            <a:r>
              <a:rPr lang="el-GR" dirty="0" smtClean="0"/>
              <a:t> 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 Η πρόσληψη των </a:t>
            </a:r>
            <a:r>
              <a:rPr lang="en-US" dirty="0"/>
              <a:t>FFA </a:t>
            </a:r>
            <a:r>
              <a:rPr lang="el-GR" dirty="0"/>
              <a:t>από τους ιστούς γίνεται μέσω μιας </a:t>
            </a:r>
            <a:r>
              <a:rPr lang="el-GR" b="1" dirty="0" err="1"/>
              <a:t>μεμβρανικής</a:t>
            </a:r>
            <a:r>
              <a:rPr lang="el-GR" b="1" dirty="0"/>
              <a:t> πρωτεΐνης – μεταφορέα λιπαρών οξέων </a:t>
            </a:r>
            <a:r>
              <a:rPr lang="el-GR" dirty="0"/>
              <a:t>που βρίσκεται στην </a:t>
            </a:r>
            <a:r>
              <a:rPr lang="el-GR" dirty="0" err="1"/>
              <a:t>κυτταροπλασματική</a:t>
            </a:r>
            <a:r>
              <a:rPr lang="el-GR" dirty="0"/>
              <a:t> μεμβράνη και δρα </a:t>
            </a:r>
            <a:r>
              <a:rPr lang="el-GR" u="sng" dirty="0"/>
              <a:t>ως </a:t>
            </a:r>
            <a:r>
              <a:rPr lang="el-GR" u="sng" dirty="0" err="1"/>
              <a:t>διαμεμβρανικός</a:t>
            </a:r>
            <a:r>
              <a:rPr lang="el-GR" u="sng" dirty="0"/>
              <a:t> </a:t>
            </a:r>
            <a:r>
              <a:rPr lang="el-GR" u="sng" dirty="0" err="1" smtClean="0"/>
              <a:t>συμεταφορέας</a:t>
            </a:r>
            <a:r>
              <a:rPr lang="el-GR" u="sng" dirty="0" smtClean="0"/>
              <a:t> </a:t>
            </a:r>
            <a:r>
              <a:rPr lang="el-GR" u="sng" dirty="0"/>
              <a:t>με </a:t>
            </a:r>
            <a:r>
              <a:rPr lang="en-US" u="sng" dirty="0" smtClean="0"/>
              <a:t>Na</a:t>
            </a:r>
            <a:r>
              <a:rPr lang="en-US" u="sng" baseline="30000" dirty="0" smtClean="0"/>
              <a:t>+</a:t>
            </a:r>
            <a:r>
              <a:rPr lang="el-GR" dirty="0" smtClean="0"/>
              <a:t>. </a:t>
            </a:r>
            <a:r>
              <a:rPr lang="en-US" dirty="0" smtClean="0"/>
              <a:t> </a:t>
            </a: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Με </a:t>
            </a:r>
            <a:r>
              <a:rPr lang="el-GR" dirty="0"/>
              <a:t>την είσοδο των λιπαρών οξέων στο </a:t>
            </a:r>
            <a:r>
              <a:rPr lang="el-GR" dirty="0" smtClean="0"/>
              <a:t>κύτταρο</a:t>
            </a:r>
            <a:r>
              <a:rPr lang="en-US" dirty="0" smtClean="0"/>
              <a:t>,</a:t>
            </a:r>
            <a:r>
              <a:rPr lang="el-GR" dirty="0" smtClean="0"/>
              <a:t> </a:t>
            </a:r>
            <a:r>
              <a:rPr lang="el-GR" dirty="0"/>
              <a:t>ακολουθεί η πρόσδεσή τους με ενδοκυττάριες πρωτεΐνες και ακολουθούν τον δρόμο της οξείδωσης (ιδίως στην ασιτία στα καρδιακά και σκελετικά μυϊκά κύτταρα) ή </a:t>
            </a:r>
            <a:r>
              <a:rPr lang="el-GR" dirty="0" err="1"/>
              <a:t>εστεροποιούνται</a:t>
            </a:r>
            <a:r>
              <a:rPr lang="el-GR" dirty="0"/>
              <a:t> σχηματίζοντας </a:t>
            </a:r>
            <a:r>
              <a:rPr lang="el-GR" dirty="0" err="1"/>
              <a:t>τριακυλογλυκερόλες</a:t>
            </a:r>
            <a:r>
              <a:rPr lang="el-GR" dirty="0"/>
              <a:t> στους </a:t>
            </a:r>
            <a:r>
              <a:rPr lang="el-GR" dirty="0" smtClean="0"/>
              <a:t>ιστούς</a:t>
            </a:r>
            <a:r>
              <a:rPr lang="en-US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72751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F5D6E3-1A4C-43B7-B6EA-506D83405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600" dirty="0"/>
              <a:t>Μεταβολισμός </a:t>
            </a:r>
            <a:r>
              <a:rPr lang="el-GR" sz="3600" dirty="0" smtClean="0"/>
              <a:t>λιπιδίων</a:t>
            </a:r>
            <a:r>
              <a:rPr lang="el-GR" sz="3600" b="1" dirty="0"/>
              <a:t> </a:t>
            </a:r>
            <a:r>
              <a:rPr lang="el-GR" sz="3600" b="1" dirty="0" smtClean="0"/>
              <a:t>- </a:t>
            </a:r>
            <a:r>
              <a:rPr lang="el-GR" sz="3600" dirty="0" err="1" smtClean="0"/>
              <a:t>γαλακτωματοποίηση</a:t>
            </a:r>
            <a:r>
              <a:rPr lang="el-GR" sz="3600" dirty="0" smtClean="0"/>
              <a:t> </a:t>
            </a:r>
            <a:r>
              <a:rPr lang="el-GR" sz="3600" dirty="0"/>
              <a:t>των λιπαρών </a:t>
            </a:r>
            <a:r>
              <a:rPr lang="el-GR" sz="3600" dirty="0" smtClean="0"/>
              <a:t>των τροφών</a:t>
            </a:r>
            <a:endParaRPr lang="el-GR" sz="36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CD27FB-E905-4B83-8DE9-C6DC96F5E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825625"/>
            <a:ext cx="11545294" cy="48035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2400" dirty="0"/>
              <a:t>Τα </a:t>
            </a:r>
            <a:r>
              <a:rPr lang="el-GR" sz="2400" b="1" u="sng" dirty="0" err="1"/>
              <a:t>τριγλυκερίδια</a:t>
            </a:r>
            <a:r>
              <a:rPr lang="el-GR" sz="2400" b="1" u="sng" dirty="0"/>
              <a:t> </a:t>
            </a:r>
            <a:r>
              <a:rPr lang="en-US" sz="2400" b="1" u="sng" dirty="0" smtClean="0"/>
              <a:t>(TG) </a:t>
            </a:r>
            <a:r>
              <a:rPr lang="el-GR" sz="2400" dirty="0" smtClean="0"/>
              <a:t>των </a:t>
            </a:r>
            <a:r>
              <a:rPr lang="el-GR" sz="2400" dirty="0"/>
              <a:t>τροφών </a:t>
            </a:r>
            <a:r>
              <a:rPr lang="el-GR" sz="2400" u="sng" dirty="0" err="1"/>
              <a:t>υδρολύονται</a:t>
            </a:r>
            <a:r>
              <a:rPr lang="el-GR" sz="2400" dirty="0"/>
              <a:t> κατά την πέψη, με την δράση της </a:t>
            </a:r>
            <a:r>
              <a:rPr lang="el-GR" sz="2400" b="1" dirty="0"/>
              <a:t>παγκρεατικής </a:t>
            </a:r>
            <a:r>
              <a:rPr lang="el-GR" sz="2400" b="1" dirty="0" err="1"/>
              <a:t>λιπάσης</a:t>
            </a:r>
            <a:r>
              <a:rPr lang="el-GR" sz="2400" b="1" dirty="0"/>
              <a:t> </a:t>
            </a:r>
            <a:r>
              <a:rPr lang="el-GR" sz="2400" dirty="0"/>
              <a:t>κυρίως σε </a:t>
            </a:r>
            <a:r>
              <a:rPr lang="el-GR" sz="2400" b="1" u="sng" dirty="0"/>
              <a:t>λιπαρά οξέα </a:t>
            </a:r>
            <a:r>
              <a:rPr lang="en-US" sz="2400" b="1" u="sng" dirty="0" smtClean="0"/>
              <a:t>(FFA) </a:t>
            </a:r>
            <a:r>
              <a:rPr lang="el-GR" sz="2400" dirty="0" smtClean="0"/>
              <a:t>και </a:t>
            </a:r>
            <a:r>
              <a:rPr lang="el-GR" sz="2400" b="1" u="sng" dirty="0" err="1" smtClean="0"/>
              <a:t>μονογλυκερίδια</a:t>
            </a:r>
            <a:r>
              <a:rPr lang="en-US" sz="2400" b="1" u="sng" dirty="0" smtClean="0"/>
              <a:t> (MG).</a:t>
            </a:r>
            <a:endParaRPr lang="el-GR" sz="2400" b="1" u="sng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400" dirty="0"/>
              <a:t>Στη </a:t>
            </a:r>
            <a:r>
              <a:rPr lang="el-GR" sz="2400" b="1" dirty="0" err="1"/>
              <a:t>γαλακτωματοποίηση</a:t>
            </a:r>
            <a:r>
              <a:rPr lang="el-GR" sz="2400" b="1" dirty="0"/>
              <a:t> των λιπαρών </a:t>
            </a:r>
            <a:r>
              <a:rPr lang="el-GR" sz="2400" dirty="0"/>
              <a:t>και το  </a:t>
            </a:r>
          </a:p>
          <a:p>
            <a:pPr marL="0" indent="0">
              <a:buNone/>
            </a:pPr>
            <a:r>
              <a:rPr lang="el-GR" sz="2400" dirty="0"/>
              <a:t>σχηματισμό σταγονιδίων λίπους συμμετέχουν </a:t>
            </a:r>
            <a:r>
              <a:rPr lang="el-GR" sz="2400" b="1" dirty="0" err="1" smtClean="0"/>
              <a:t>φωσφολιπίδια</a:t>
            </a:r>
            <a:r>
              <a:rPr lang="el-GR" sz="2400" dirty="0" smtClean="0"/>
              <a:t> </a:t>
            </a:r>
          </a:p>
          <a:p>
            <a:pPr marL="0" indent="0">
              <a:buNone/>
            </a:pPr>
            <a:r>
              <a:rPr lang="el-GR" sz="2400" dirty="0" smtClean="0"/>
              <a:t>και τα </a:t>
            </a:r>
            <a:r>
              <a:rPr lang="el-GR" sz="2400" b="1" dirty="0"/>
              <a:t>χολικά </a:t>
            </a:r>
            <a:r>
              <a:rPr lang="el-GR" sz="2400" b="1" dirty="0" smtClean="0"/>
              <a:t>άλατα</a:t>
            </a:r>
            <a:r>
              <a:rPr lang="el-GR" sz="2400" dirty="0"/>
              <a:t> </a:t>
            </a:r>
            <a:r>
              <a:rPr lang="el-GR" sz="2400" dirty="0" smtClean="0"/>
              <a:t>(παράγωγα αποικοδόμησης της</a:t>
            </a:r>
          </a:p>
          <a:p>
            <a:pPr marL="0" indent="0">
              <a:buNone/>
            </a:pPr>
            <a:r>
              <a:rPr lang="el-GR" sz="2400" dirty="0" smtClean="0"/>
              <a:t> χοληστερόλης) </a:t>
            </a:r>
            <a:r>
              <a:rPr lang="el-GR" sz="2400" dirty="0"/>
              <a:t>τα οποία </a:t>
            </a:r>
            <a:r>
              <a:rPr lang="el-GR" sz="2400" dirty="0" smtClean="0"/>
              <a:t>βοηθούν </a:t>
            </a:r>
            <a:r>
              <a:rPr lang="el-GR" sz="2400" dirty="0"/>
              <a:t>τη δράση </a:t>
            </a:r>
            <a:r>
              <a:rPr lang="el-GR" sz="2400" dirty="0" smtClean="0"/>
              <a:t>της </a:t>
            </a:r>
            <a:r>
              <a:rPr lang="en-US" sz="2400" dirty="0" smtClean="0"/>
              <a:t> </a:t>
            </a:r>
            <a:r>
              <a:rPr lang="el-GR" sz="2400" dirty="0" smtClean="0"/>
              <a:t>παγκρεατικής</a:t>
            </a:r>
            <a:endParaRPr lang="el-GR" sz="2400" dirty="0" smtClean="0"/>
          </a:p>
          <a:p>
            <a:pPr marL="0" indent="0">
              <a:buNone/>
            </a:pPr>
            <a:r>
              <a:rPr lang="el-GR" sz="2400" dirty="0" err="1" smtClean="0"/>
              <a:t>λιπάσης</a:t>
            </a:r>
            <a:r>
              <a:rPr lang="el-GR" sz="2400" dirty="0" smtClean="0"/>
              <a:t> </a:t>
            </a:r>
            <a:r>
              <a:rPr lang="el-GR" sz="2400" dirty="0"/>
              <a:t>και το σχηματισμό </a:t>
            </a:r>
            <a:r>
              <a:rPr lang="el-GR" sz="2400" b="1" dirty="0" smtClean="0"/>
              <a:t>μικκυλίων</a:t>
            </a:r>
            <a:r>
              <a:rPr lang="el-GR" sz="2400" dirty="0" smtClean="0"/>
              <a:t> απορρόφησης</a:t>
            </a:r>
            <a:r>
              <a:rPr lang="en-US" sz="2400" dirty="0" smtClean="0"/>
              <a:t>.</a:t>
            </a:r>
            <a:endParaRPr lang="el-GR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400" dirty="0"/>
              <a:t>Τα </a:t>
            </a:r>
            <a:r>
              <a:rPr lang="el-GR" sz="2400" b="1" dirty="0" err="1"/>
              <a:t>μονογλυκερίδια</a:t>
            </a:r>
            <a:r>
              <a:rPr lang="el-GR" sz="2400" dirty="0"/>
              <a:t> και τα </a:t>
            </a:r>
            <a:r>
              <a:rPr lang="el-GR" sz="2400" b="1" dirty="0"/>
              <a:t>λιπαρά οξέα </a:t>
            </a:r>
            <a:r>
              <a:rPr lang="el-GR" sz="2400" dirty="0"/>
              <a:t>με </a:t>
            </a:r>
            <a:r>
              <a:rPr lang="el-GR" sz="2400" u="sng" dirty="0"/>
              <a:t>παθητική διάχυση </a:t>
            </a:r>
          </a:p>
          <a:p>
            <a:pPr marL="0" indent="0">
              <a:buNone/>
            </a:pPr>
            <a:r>
              <a:rPr lang="el-GR" sz="2400" dirty="0"/>
              <a:t>περνούν από τα </a:t>
            </a:r>
            <a:r>
              <a:rPr lang="el-GR" sz="2400" dirty="0" smtClean="0"/>
              <a:t>μικκύλια, </a:t>
            </a:r>
            <a:r>
              <a:rPr lang="el-GR" sz="2400" dirty="0"/>
              <a:t>μέσω της </a:t>
            </a:r>
            <a:r>
              <a:rPr lang="el-GR" sz="2400" b="1" dirty="0" err="1"/>
              <a:t>ψυκτροειδούς</a:t>
            </a:r>
            <a:r>
              <a:rPr lang="el-GR" sz="2400" b="1" dirty="0"/>
              <a:t> </a:t>
            </a:r>
            <a:r>
              <a:rPr lang="el-GR" sz="2400" b="1" dirty="0" smtClean="0"/>
              <a:t>παρυφής, </a:t>
            </a:r>
            <a:endParaRPr lang="el-GR" sz="2400" b="1" dirty="0"/>
          </a:p>
          <a:p>
            <a:pPr marL="0" indent="0">
              <a:buNone/>
            </a:pPr>
            <a:r>
              <a:rPr lang="el-GR" sz="2400" dirty="0"/>
              <a:t>στο εσωτερικό των κυττάρων του εντερικού </a:t>
            </a:r>
            <a:r>
              <a:rPr lang="el-GR" sz="2400" dirty="0" smtClean="0"/>
              <a:t>βλεννογόνου</a:t>
            </a:r>
            <a:r>
              <a:rPr lang="en-US" sz="2400" dirty="0" smtClean="0"/>
              <a:t>.</a:t>
            </a:r>
            <a:endParaRPr lang="el-GR" sz="2400" dirty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993" y="2585174"/>
            <a:ext cx="3777083" cy="427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32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5230ECE-F4C9-4028-B103-7C3C21CC5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366" y="164827"/>
            <a:ext cx="10515600" cy="888909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Μεταβολισμός </a:t>
            </a:r>
            <a:r>
              <a:rPr lang="el-GR" dirty="0" smtClean="0"/>
              <a:t>λιπιδίων- εντερική σύνθεση λιπιδίων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B9E68B-7B3B-46B2-BC95-6E1841A72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77" y="1254034"/>
            <a:ext cx="10973935" cy="5000991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Εντός των κυττάρων του εντερικού βλεννογόνου τα λιπαρά οξέα και τα </a:t>
            </a:r>
            <a:r>
              <a:rPr lang="el-GR" dirty="0" err="1" smtClean="0"/>
              <a:t>μονογλυκερίδια</a:t>
            </a:r>
            <a:r>
              <a:rPr lang="el-GR" dirty="0" smtClean="0"/>
              <a:t>, </a:t>
            </a:r>
            <a:r>
              <a:rPr lang="el-GR" b="1" dirty="0"/>
              <a:t>ανασυνθέτουν τα </a:t>
            </a:r>
            <a:r>
              <a:rPr lang="el-GR" b="1" dirty="0" err="1" smtClean="0"/>
              <a:t>τριγλυκερίδια</a:t>
            </a:r>
            <a:r>
              <a:rPr lang="en-US" b="1" dirty="0" smtClean="0"/>
              <a:t> (TG).</a:t>
            </a:r>
            <a:endParaRPr lang="el-GR" b="1" dirty="0"/>
          </a:p>
          <a:p>
            <a:r>
              <a:rPr lang="el-GR" dirty="0"/>
              <a:t>Τα </a:t>
            </a:r>
            <a:r>
              <a:rPr lang="el-GR" u="sng" dirty="0"/>
              <a:t>λιπαρά οξέα ενεργοποιούνται </a:t>
            </a:r>
            <a:r>
              <a:rPr lang="el-GR" dirty="0"/>
              <a:t>σε ενεργά </a:t>
            </a:r>
            <a:r>
              <a:rPr lang="el-GR" dirty="0" err="1"/>
              <a:t>άκυλο</a:t>
            </a:r>
            <a:r>
              <a:rPr lang="el-GR" dirty="0"/>
              <a:t>-</a:t>
            </a:r>
            <a:r>
              <a:rPr lang="en-US" dirty="0"/>
              <a:t>CoA </a:t>
            </a:r>
            <a:r>
              <a:rPr lang="el-GR" dirty="0"/>
              <a:t>με τη δράση </a:t>
            </a:r>
            <a:r>
              <a:rPr lang="el-GR" dirty="0" err="1"/>
              <a:t>άκυλο</a:t>
            </a:r>
            <a:r>
              <a:rPr lang="el-GR" dirty="0"/>
              <a:t>-</a:t>
            </a:r>
            <a:r>
              <a:rPr lang="en-US" dirty="0"/>
              <a:t>CoA </a:t>
            </a:r>
            <a:r>
              <a:rPr lang="el-GR" dirty="0" err="1"/>
              <a:t>συνθετασών</a:t>
            </a:r>
            <a:r>
              <a:rPr lang="el-GR" dirty="0"/>
              <a:t> (</a:t>
            </a:r>
            <a:r>
              <a:rPr lang="el-GR" b="1" dirty="0" err="1"/>
              <a:t>θειοκινάσες</a:t>
            </a:r>
            <a:r>
              <a:rPr lang="el-GR" dirty="0"/>
              <a:t>):</a:t>
            </a:r>
          </a:p>
          <a:p>
            <a:pPr marL="0" indent="0">
              <a:buNone/>
            </a:pPr>
            <a:r>
              <a:rPr lang="el-GR" dirty="0"/>
              <a:t>              Λιπαρό οξύ+ </a:t>
            </a:r>
            <a:r>
              <a:rPr lang="en-US" dirty="0"/>
              <a:t>HS-CoA + ATP → </a:t>
            </a:r>
            <a:r>
              <a:rPr lang="el-GR" dirty="0" err="1"/>
              <a:t>Άκυλο</a:t>
            </a:r>
            <a:r>
              <a:rPr lang="el-GR" dirty="0"/>
              <a:t>-</a:t>
            </a:r>
            <a:r>
              <a:rPr lang="en-US" dirty="0"/>
              <a:t>CoA + AMP + </a:t>
            </a:r>
            <a:r>
              <a:rPr lang="en-US" dirty="0" err="1"/>
              <a:t>PPi</a:t>
            </a:r>
            <a:endParaRPr lang="en-US" dirty="0"/>
          </a:p>
          <a:p>
            <a:r>
              <a:rPr lang="el-GR" dirty="0"/>
              <a:t>Η </a:t>
            </a:r>
            <a:r>
              <a:rPr lang="el-GR" u="sng" dirty="0"/>
              <a:t>σύνθεση των </a:t>
            </a:r>
            <a:r>
              <a:rPr lang="el-GR" u="sng" dirty="0" err="1"/>
              <a:t>τριγλυκεριδίων</a:t>
            </a:r>
            <a:r>
              <a:rPr lang="el-GR" u="sng" dirty="0"/>
              <a:t> </a:t>
            </a:r>
            <a:r>
              <a:rPr lang="el-GR" dirty="0"/>
              <a:t>ακολούθως καταλύεται από τις αντίστοιχες </a:t>
            </a:r>
            <a:r>
              <a:rPr lang="el-GR" b="1" dirty="0" err="1"/>
              <a:t>ακυλοτρανφεράσες</a:t>
            </a:r>
            <a:r>
              <a:rPr lang="el-GR" dirty="0"/>
              <a:t>: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l-GR" dirty="0" err="1"/>
              <a:t>Μονοακυλογλυκερόλη</a:t>
            </a:r>
            <a:r>
              <a:rPr lang="el-GR" dirty="0"/>
              <a:t> + </a:t>
            </a:r>
            <a:r>
              <a:rPr lang="el-GR" dirty="0" err="1"/>
              <a:t>Άκυλο</a:t>
            </a:r>
            <a:r>
              <a:rPr lang="el-GR" dirty="0"/>
              <a:t>-</a:t>
            </a:r>
            <a:r>
              <a:rPr lang="en-US" dirty="0"/>
              <a:t>CoA → </a:t>
            </a:r>
            <a:r>
              <a:rPr lang="el-GR" dirty="0" err="1"/>
              <a:t>Διακυλογλυκερόλη</a:t>
            </a:r>
            <a:r>
              <a:rPr lang="el-GR" dirty="0"/>
              <a:t> </a:t>
            </a:r>
            <a:r>
              <a:rPr lang="en-US" dirty="0"/>
              <a:t>+ CoA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l-GR" dirty="0" err="1"/>
              <a:t>Διακυλογλυκερόλη</a:t>
            </a:r>
            <a:r>
              <a:rPr lang="el-GR" dirty="0"/>
              <a:t> + </a:t>
            </a:r>
            <a:r>
              <a:rPr lang="el-GR" dirty="0" err="1"/>
              <a:t>Άκυλο</a:t>
            </a:r>
            <a:r>
              <a:rPr lang="el-GR" dirty="0"/>
              <a:t>-</a:t>
            </a:r>
            <a:r>
              <a:rPr lang="en-US" dirty="0"/>
              <a:t>CoA →</a:t>
            </a:r>
            <a:r>
              <a:rPr lang="el-GR" dirty="0"/>
              <a:t> </a:t>
            </a:r>
            <a:r>
              <a:rPr lang="el-GR" dirty="0" err="1"/>
              <a:t>Τριακυλογλυκερόλη</a:t>
            </a:r>
            <a:r>
              <a:rPr lang="el-GR" dirty="0"/>
              <a:t> + </a:t>
            </a:r>
            <a:r>
              <a:rPr lang="en-US" dirty="0"/>
              <a:t>CoA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Με την δράση αντίστοιχων </a:t>
            </a:r>
            <a:r>
              <a:rPr lang="el-GR" dirty="0" err="1" smtClean="0"/>
              <a:t>ακυλοτρανφερασών</a:t>
            </a:r>
            <a:r>
              <a:rPr lang="el-GR" dirty="0"/>
              <a:t> </a:t>
            </a:r>
            <a:r>
              <a:rPr lang="el-GR" dirty="0" smtClean="0"/>
              <a:t>γίνεται </a:t>
            </a:r>
            <a:r>
              <a:rPr lang="el-GR" dirty="0"/>
              <a:t>η ανασύνθεση των άλλων διαιτητικών λιπιδίων όπως </a:t>
            </a:r>
            <a:r>
              <a:rPr lang="el-GR" b="1" dirty="0" err="1" smtClean="0"/>
              <a:t>φωσφολιπιδίων</a:t>
            </a:r>
            <a:r>
              <a:rPr lang="en-US" b="1" dirty="0" smtClean="0"/>
              <a:t> (LPA) </a:t>
            </a:r>
            <a:r>
              <a:rPr lang="el-GR" dirty="0" smtClean="0"/>
              <a:t>και </a:t>
            </a:r>
            <a:r>
              <a:rPr lang="el-GR" b="1" dirty="0"/>
              <a:t>εστέρων της </a:t>
            </a:r>
            <a:r>
              <a:rPr lang="el-GR" b="1" dirty="0" smtClean="0"/>
              <a:t>χοληστερόλης</a:t>
            </a:r>
            <a:r>
              <a:rPr lang="en-US" b="1" dirty="0" smtClean="0"/>
              <a:t> (CE)</a:t>
            </a:r>
            <a:r>
              <a:rPr lang="el-GR" b="1" dirty="0" smtClean="0"/>
              <a:t>.</a:t>
            </a:r>
            <a:endParaRPr lang="el-GR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Τελικά σχηματίζονται τα </a:t>
            </a:r>
            <a:r>
              <a:rPr lang="el-GR" b="1" dirty="0" err="1"/>
              <a:t>χυλομικρά</a:t>
            </a:r>
            <a:r>
              <a:rPr lang="el-GR" dirty="0"/>
              <a:t> </a:t>
            </a:r>
            <a:r>
              <a:rPr lang="el-GR" dirty="0" smtClean="0"/>
              <a:t>τα </a:t>
            </a:r>
            <a:r>
              <a:rPr lang="el-GR" dirty="0"/>
              <a:t>οποία διοχετεύονται στη </a:t>
            </a:r>
            <a:r>
              <a:rPr lang="el-GR" dirty="0" smtClean="0"/>
              <a:t>λέμφο,</a:t>
            </a:r>
            <a:r>
              <a:rPr lang="en-US" dirty="0" smtClean="0"/>
              <a:t> </a:t>
            </a:r>
            <a:r>
              <a:rPr lang="el-GR" dirty="0" smtClean="0"/>
              <a:t>περιέχοντας τα λιπίδια της εντερικής βιοσύνθεσης μαζί με τις </a:t>
            </a:r>
            <a:r>
              <a:rPr lang="el-GR" dirty="0" err="1" smtClean="0"/>
              <a:t>αποπρωτεΐνες</a:t>
            </a:r>
            <a:r>
              <a:rPr lang="el-GR" dirty="0" smtClean="0"/>
              <a:t>.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1938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D9B78AA-6FA4-4D7D-839F-E605A17A3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47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FC5F74-11CE-41DF-B1EE-8D8433EE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8545"/>
          </a:xfrm>
        </p:spPr>
        <p:txBody>
          <a:bodyPr>
            <a:normAutofit/>
          </a:bodyPr>
          <a:lstStyle/>
          <a:p>
            <a:pPr algn="ctr"/>
            <a:r>
              <a:rPr lang="el-GR" sz="3600" dirty="0"/>
              <a:t>Μεταβολισμός </a:t>
            </a:r>
            <a:r>
              <a:rPr lang="el-GR" sz="3600" dirty="0" smtClean="0"/>
              <a:t>λιπιδίων- </a:t>
            </a:r>
            <a:r>
              <a:rPr lang="el-GR" sz="3600" dirty="0" err="1" smtClean="0"/>
              <a:t>χυλομικρά</a:t>
            </a:r>
            <a:endParaRPr lang="el-GR" sz="36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05C0B47-071A-4036-9E05-717ACA3F8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05948"/>
            <a:ext cx="10942983" cy="4971015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Οι </a:t>
            </a:r>
            <a:r>
              <a:rPr lang="el-GR" dirty="0" err="1"/>
              <a:t>τριακυλογλυκερόλες</a:t>
            </a:r>
            <a:r>
              <a:rPr lang="el-GR" dirty="0"/>
              <a:t> </a:t>
            </a:r>
            <a:r>
              <a:rPr lang="el-GR" dirty="0" smtClean="0"/>
              <a:t>(</a:t>
            </a:r>
            <a:r>
              <a:rPr lang="en-US" dirty="0" smtClean="0"/>
              <a:t>TG) </a:t>
            </a:r>
            <a:r>
              <a:rPr lang="el-GR" dirty="0" smtClean="0"/>
              <a:t>και </a:t>
            </a:r>
            <a:r>
              <a:rPr lang="el-GR" dirty="0"/>
              <a:t>τα άλλα λιπίδια μεταφέρονται με την μορφή</a:t>
            </a:r>
            <a:r>
              <a:rPr lang="en-US" dirty="0"/>
              <a:t> </a:t>
            </a:r>
            <a:r>
              <a:rPr lang="el-GR" dirty="0"/>
              <a:t>δύο τάξεων </a:t>
            </a:r>
            <a:r>
              <a:rPr lang="el-GR" dirty="0" err="1"/>
              <a:t>λιποπρωτεϊνών</a:t>
            </a:r>
            <a:r>
              <a:rPr lang="el-GR" dirty="0"/>
              <a:t>: Κυρίως με τα </a:t>
            </a:r>
            <a:r>
              <a:rPr lang="el-GR" b="1" dirty="0" err="1"/>
              <a:t>χυλομικρά</a:t>
            </a:r>
            <a:r>
              <a:rPr lang="el-GR" b="1" dirty="0"/>
              <a:t> </a:t>
            </a:r>
            <a:r>
              <a:rPr lang="el-GR" dirty="0"/>
              <a:t>(από το έντερο)</a:t>
            </a:r>
            <a:r>
              <a:rPr lang="el-GR" b="1" dirty="0"/>
              <a:t> </a:t>
            </a:r>
            <a:r>
              <a:rPr lang="el-GR" dirty="0"/>
              <a:t>αλλά και με μικρά ποσά </a:t>
            </a:r>
            <a:r>
              <a:rPr lang="en-US" b="1" dirty="0"/>
              <a:t>VLDL </a:t>
            </a:r>
            <a:r>
              <a:rPr lang="el-GR" dirty="0"/>
              <a:t>(από το ήπαρ</a:t>
            </a:r>
            <a:r>
              <a:rPr lang="el-GR" dirty="0" smtClean="0"/>
              <a:t>)</a:t>
            </a:r>
            <a:r>
              <a:rPr lang="en-US" dirty="0" smtClean="0"/>
              <a:t>.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Στα </a:t>
            </a:r>
            <a:r>
              <a:rPr lang="el-GR" dirty="0" err="1"/>
              <a:t>χυλομικρά</a:t>
            </a:r>
            <a:r>
              <a:rPr lang="el-GR" dirty="0"/>
              <a:t> ανευρίσκονται επίσης όλα τα </a:t>
            </a:r>
            <a:r>
              <a:rPr lang="el-GR" u="sng" dirty="0"/>
              <a:t>διαιτητικά λιπίδια </a:t>
            </a:r>
            <a:r>
              <a:rPr lang="el-GR" dirty="0" smtClean="0"/>
              <a:t>(κυρίως </a:t>
            </a:r>
            <a:r>
              <a:rPr lang="el-GR" b="1" dirty="0" err="1" smtClean="0"/>
              <a:t>τριγλυκερίδια</a:t>
            </a:r>
            <a:r>
              <a:rPr lang="el-GR" dirty="0"/>
              <a:t>, </a:t>
            </a:r>
            <a:r>
              <a:rPr lang="el-GR" b="1" dirty="0"/>
              <a:t>εστέρες χοληστερόλης</a:t>
            </a:r>
            <a:r>
              <a:rPr lang="el-GR" dirty="0"/>
              <a:t>, </a:t>
            </a:r>
            <a:r>
              <a:rPr lang="el-GR" b="1" dirty="0" err="1"/>
              <a:t>φωσφολιπίδια</a:t>
            </a:r>
            <a:r>
              <a:rPr lang="el-GR" dirty="0" smtClean="0"/>
              <a:t>)</a:t>
            </a:r>
            <a:r>
              <a:rPr lang="en-US" dirty="0" smtClean="0"/>
              <a:t>.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Τα </a:t>
            </a:r>
            <a:r>
              <a:rPr lang="el-GR" dirty="0" err="1"/>
              <a:t>χυλομικρά</a:t>
            </a:r>
            <a:r>
              <a:rPr lang="el-GR" dirty="0"/>
              <a:t> σχηματίζονται και εκκρίνονται από τα κύτταρα του αυλού του εντέρου με την διαδικασία της </a:t>
            </a:r>
            <a:r>
              <a:rPr lang="el-GR" u="sng" dirty="0"/>
              <a:t>αντίστροφης </a:t>
            </a:r>
            <a:r>
              <a:rPr lang="el-GR" u="sng" dirty="0" err="1" smtClean="0"/>
              <a:t>πινοκυττάρωσης</a:t>
            </a:r>
            <a:r>
              <a:rPr lang="en-US" u="sng" dirty="0" smtClean="0"/>
              <a:t>.</a:t>
            </a:r>
            <a:endParaRPr lang="en-US" u="sng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Τα </a:t>
            </a:r>
            <a:r>
              <a:rPr lang="el-GR" dirty="0" err="1"/>
              <a:t>χυλομικρά</a:t>
            </a:r>
            <a:r>
              <a:rPr lang="el-GR" dirty="0"/>
              <a:t> αποχετεύονται μέσω λεμφαγγείων στο </a:t>
            </a:r>
            <a:r>
              <a:rPr lang="el-GR" u="sng" dirty="0"/>
              <a:t>λεμφικό σύστημα </a:t>
            </a:r>
            <a:r>
              <a:rPr lang="el-GR" dirty="0"/>
              <a:t>και μέσω του θωρακικού πόρου εισέρχονται τελικά στο </a:t>
            </a:r>
            <a:r>
              <a:rPr lang="el-GR" u="sng" dirty="0"/>
              <a:t>φλεβικό </a:t>
            </a:r>
            <a:r>
              <a:rPr lang="el-GR" u="sng" dirty="0" smtClean="0"/>
              <a:t>αίμα</a:t>
            </a:r>
            <a:r>
              <a:rPr lang="en-US" u="sng" dirty="0" smtClean="0"/>
              <a:t>. </a:t>
            </a:r>
            <a:endParaRPr lang="el-GR" u="sng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Τα </a:t>
            </a:r>
            <a:r>
              <a:rPr lang="el-GR" dirty="0" err="1"/>
              <a:t>χυλομικρά</a:t>
            </a:r>
            <a:r>
              <a:rPr lang="el-GR" dirty="0"/>
              <a:t> επιφορτίζονται με το ρόλο της </a:t>
            </a:r>
            <a:r>
              <a:rPr lang="el-GR" dirty="0" smtClean="0"/>
              <a:t>μεταφοράς</a:t>
            </a:r>
            <a:r>
              <a:rPr lang="en-US" dirty="0" smtClean="0"/>
              <a:t> </a:t>
            </a:r>
            <a:r>
              <a:rPr lang="el-GR" dirty="0" smtClean="0"/>
              <a:t>διαιτητικών λιπιδίων (</a:t>
            </a:r>
            <a:r>
              <a:rPr lang="el-GR" dirty="0" err="1" smtClean="0"/>
              <a:t>τριγλυκεριδίων</a:t>
            </a:r>
            <a:r>
              <a:rPr lang="el-GR" dirty="0" smtClean="0"/>
              <a:t> </a:t>
            </a:r>
            <a:r>
              <a:rPr lang="el-GR" dirty="0" err="1" smtClean="0"/>
              <a:t>κλπ</a:t>
            </a:r>
            <a:r>
              <a:rPr lang="el-GR" dirty="0" smtClean="0"/>
              <a:t>) από </a:t>
            </a:r>
            <a:r>
              <a:rPr lang="el-GR" dirty="0"/>
              <a:t>το έντερο σε άλλους ιστούς (ήπαρ, λιπώδη ιστό, μύες </a:t>
            </a:r>
            <a:r>
              <a:rPr lang="el-GR" dirty="0" err="1"/>
              <a:t>κλπ</a:t>
            </a:r>
            <a:r>
              <a:rPr lang="el-GR" dirty="0" smtClean="0"/>
              <a:t>)</a:t>
            </a:r>
            <a:r>
              <a:rPr lang="en-US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0097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0B4881-E5E7-410A-9505-7B7D490E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562"/>
          </a:xfrm>
        </p:spPr>
        <p:txBody>
          <a:bodyPr>
            <a:normAutofit/>
          </a:bodyPr>
          <a:lstStyle/>
          <a:p>
            <a:pPr algn="ctr"/>
            <a:r>
              <a:rPr lang="el-GR" sz="3600" dirty="0"/>
              <a:t>Καταβολισμός των </a:t>
            </a:r>
            <a:r>
              <a:rPr lang="el-GR" sz="3600" dirty="0" err="1"/>
              <a:t>χυλομικρών</a:t>
            </a:r>
            <a:r>
              <a:rPr lang="el-GR" sz="3600" dirty="0"/>
              <a:t> και </a:t>
            </a:r>
            <a:r>
              <a:rPr lang="en-US" sz="3600" dirty="0"/>
              <a:t>VLDL</a:t>
            </a:r>
            <a:endParaRPr lang="el-GR" sz="36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DF418BC-68E6-4CBD-AFC9-DE652D7E6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59"/>
            <a:ext cx="10622280" cy="4772233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Τα </a:t>
            </a:r>
            <a:r>
              <a:rPr lang="el-GR" b="1" dirty="0" err="1"/>
              <a:t>τριγλυκερίδια</a:t>
            </a:r>
            <a:r>
              <a:rPr lang="el-GR" b="1" dirty="0"/>
              <a:t> </a:t>
            </a:r>
            <a:r>
              <a:rPr lang="el-GR" b="1" dirty="0" smtClean="0"/>
              <a:t>(</a:t>
            </a:r>
            <a:r>
              <a:rPr lang="en-US" b="1" dirty="0" smtClean="0"/>
              <a:t>TG) </a:t>
            </a:r>
            <a:r>
              <a:rPr lang="el-GR" dirty="0" smtClean="0"/>
              <a:t>που </a:t>
            </a:r>
            <a:r>
              <a:rPr lang="el-GR" dirty="0"/>
              <a:t>περιέχονται στα </a:t>
            </a:r>
            <a:r>
              <a:rPr lang="el-GR" b="1" dirty="0" err="1"/>
              <a:t>χυλομικρά</a:t>
            </a:r>
            <a:r>
              <a:rPr lang="el-GR" dirty="0"/>
              <a:t> και την </a:t>
            </a:r>
            <a:r>
              <a:rPr lang="en-US" b="1" dirty="0"/>
              <a:t>VLDL</a:t>
            </a:r>
            <a:r>
              <a:rPr lang="el-GR" dirty="0"/>
              <a:t> του πλάσματος, </a:t>
            </a:r>
            <a:r>
              <a:rPr lang="el-GR" dirty="0" err="1"/>
              <a:t>υδρολύονται</a:t>
            </a:r>
            <a:r>
              <a:rPr lang="el-GR" dirty="0"/>
              <a:t> με τη δράση της </a:t>
            </a:r>
            <a:r>
              <a:rPr lang="el-GR" b="1" dirty="0" err="1"/>
              <a:t>λιποπρωτεϊνικής</a:t>
            </a:r>
            <a:r>
              <a:rPr lang="el-GR" b="1" dirty="0"/>
              <a:t> </a:t>
            </a:r>
            <a:r>
              <a:rPr lang="el-GR" b="1" dirty="0" err="1" smtClean="0"/>
              <a:t>λιπάσης</a:t>
            </a:r>
            <a:r>
              <a:rPr lang="en-US" b="1" dirty="0" smtClean="0"/>
              <a:t> (LPL</a:t>
            </a:r>
            <a:r>
              <a:rPr lang="en-US" b="1" dirty="0" smtClean="0"/>
              <a:t>)</a:t>
            </a:r>
            <a:r>
              <a:rPr lang="el-GR" b="1" dirty="0" smtClean="0"/>
              <a:t>, </a:t>
            </a:r>
            <a:r>
              <a:rPr lang="el-GR" dirty="0"/>
              <a:t>ένζυμο που εντοπίζεται αγκυροβολημένο στο </a:t>
            </a:r>
            <a:r>
              <a:rPr lang="el-GR" u="sng" dirty="0"/>
              <a:t>ενδοθήλιο των τριχοειδών αγγείων </a:t>
            </a:r>
            <a:r>
              <a:rPr lang="el-GR" dirty="0"/>
              <a:t>των </a:t>
            </a:r>
            <a:r>
              <a:rPr lang="el-GR" dirty="0" smtClean="0"/>
              <a:t>ιστών, </a:t>
            </a:r>
            <a:r>
              <a:rPr lang="el-GR" dirty="0" smtClean="0"/>
              <a:t>σε </a:t>
            </a:r>
            <a:r>
              <a:rPr lang="en-US" b="1" dirty="0" smtClean="0"/>
              <a:t>FA</a:t>
            </a:r>
            <a:r>
              <a:rPr lang="en-US" dirty="0" smtClean="0"/>
              <a:t> </a:t>
            </a:r>
            <a:r>
              <a:rPr lang="el-GR" dirty="0" smtClean="0"/>
              <a:t>και </a:t>
            </a:r>
            <a:r>
              <a:rPr lang="en-US" b="1" dirty="0" smtClean="0"/>
              <a:t>MG</a:t>
            </a:r>
            <a:r>
              <a:rPr lang="el-GR" b="1" dirty="0" smtClean="0"/>
              <a:t>.</a:t>
            </a:r>
            <a:endParaRPr lang="el-GR" b="1" dirty="0"/>
          </a:p>
          <a:p>
            <a:r>
              <a:rPr lang="el-GR" dirty="0"/>
              <a:t>Η </a:t>
            </a:r>
            <a:r>
              <a:rPr lang="el-GR" b="1" dirty="0" err="1"/>
              <a:t>λιποπρωτεϊνική</a:t>
            </a:r>
            <a:r>
              <a:rPr lang="el-GR" b="1" dirty="0"/>
              <a:t> </a:t>
            </a:r>
            <a:r>
              <a:rPr lang="el-GR" b="1" dirty="0" err="1" smtClean="0"/>
              <a:t>λιπάση</a:t>
            </a:r>
            <a:r>
              <a:rPr lang="en-US" b="1" dirty="0"/>
              <a:t> (LPL)</a:t>
            </a:r>
            <a:r>
              <a:rPr lang="el-GR" dirty="0" smtClean="0"/>
              <a:t> </a:t>
            </a:r>
            <a:r>
              <a:rPr lang="el-GR" dirty="0"/>
              <a:t>βρίσκεται </a:t>
            </a:r>
            <a:r>
              <a:rPr lang="el-GR" dirty="0" smtClean="0"/>
              <a:t>στους μύες, στην </a:t>
            </a:r>
            <a:r>
              <a:rPr lang="el-GR" dirty="0"/>
              <a:t>καρδιά, το λιπώδη ιστό, τους πνεύμονες, τον μυελό των νεφρών, το σπλήνα, το μαζικό αδένα, ενώ </a:t>
            </a:r>
            <a:r>
              <a:rPr lang="el-GR" u="sng" dirty="0"/>
              <a:t>δεν είναι </a:t>
            </a:r>
            <a:r>
              <a:rPr lang="el-GR" u="sng" dirty="0" smtClean="0"/>
              <a:t>ιδιαίτερα ενεργή </a:t>
            </a:r>
            <a:r>
              <a:rPr lang="el-GR" u="sng" dirty="0"/>
              <a:t>στο ήπαρ των ενηλίκων</a:t>
            </a:r>
            <a:r>
              <a:rPr lang="el-GR" dirty="0"/>
              <a:t>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Η </a:t>
            </a:r>
            <a:r>
              <a:rPr lang="el-GR" b="1" dirty="0" err="1"/>
              <a:t>λιποπρωτεϊνική</a:t>
            </a:r>
            <a:r>
              <a:rPr lang="el-GR" b="1" dirty="0"/>
              <a:t> </a:t>
            </a:r>
            <a:r>
              <a:rPr lang="el-GR" b="1" dirty="0" err="1"/>
              <a:t>λιπάση</a:t>
            </a:r>
            <a:r>
              <a:rPr lang="el-GR" b="1" dirty="0"/>
              <a:t> </a:t>
            </a:r>
            <a:r>
              <a:rPr lang="el-GR" dirty="0"/>
              <a:t>απαιτεί ως </a:t>
            </a:r>
            <a:r>
              <a:rPr lang="el-GR" u="sng" dirty="0" err="1"/>
              <a:t>συμπαράγοντες</a:t>
            </a:r>
            <a:r>
              <a:rPr lang="el-GR" dirty="0"/>
              <a:t> </a:t>
            </a:r>
            <a:r>
              <a:rPr lang="el-GR" dirty="0" err="1"/>
              <a:t>φωσφολιπίδια</a:t>
            </a:r>
            <a:r>
              <a:rPr lang="el-GR" dirty="0"/>
              <a:t> και </a:t>
            </a:r>
            <a:r>
              <a:rPr lang="el-GR" dirty="0" err="1"/>
              <a:t>απολιπρωτεΐνη</a:t>
            </a:r>
            <a:r>
              <a:rPr lang="el-GR" dirty="0"/>
              <a:t> </a:t>
            </a:r>
            <a:r>
              <a:rPr lang="en-US" dirty="0"/>
              <a:t>C-II, </a:t>
            </a:r>
            <a:r>
              <a:rPr lang="el-GR" dirty="0"/>
              <a:t>ενώ </a:t>
            </a:r>
            <a:r>
              <a:rPr lang="el-GR" u="sng" dirty="0"/>
              <a:t>αναστέλλεται</a:t>
            </a:r>
            <a:r>
              <a:rPr lang="el-GR" dirty="0"/>
              <a:t> από τις </a:t>
            </a:r>
            <a:r>
              <a:rPr lang="el-GR" dirty="0" err="1"/>
              <a:t>απολιποπρωτεΐνες</a:t>
            </a:r>
            <a:r>
              <a:rPr lang="el-GR" dirty="0"/>
              <a:t> Α-ΙΙ και </a:t>
            </a:r>
            <a:r>
              <a:rPr lang="en-US" dirty="0" smtClean="0"/>
              <a:t>C-III</a:t>
            </a:r>
            <a:r>
              <a:rPr lang="el-GR" dirty="0" smtClean="0"/>
              <a:t>.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   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929372"/>
            <a:ext cx="4506141" cy="19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8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604"/>
            <a:ext cx="8560528" cy="6420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299" y="37494"/>
            <a:ext cx="10974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Η </a:t>
            </a:r>
            <a:r>
              <a:rPr lang="el-GR" sz="2000" b="1" dirty="0" err="1" smtClean="0"/>
              <a:t>λιποπρωτεϊνική</a:t>
            </a:r>
            <a:r>
              <a:rPr lang="el-GR" sz="2000" b="1" dirty="0" smtClean="0"/>
              <a:t> </a:t>
            </a:r>
            <a:r>
              <a:rPr lang="el-GR" sz="2000" b="1" dirty="0" err="1" smtClean="0"/>
              <a:t>λιπάση</a:t>
            </a:r>
            <a:r>
              <a:rPr lang="en-US" sz="2000" b="1" dirty="0" smtClean="0"/>
              <a:t> (LPL)</a:t>
            </a:r>
            <a:r>
              <a:rPr lang="el-GR" sz="2000" b="1" dirty="0" smtClean="0"/>
              <a:t> εντοπίζεται στο ενδοθήλιο των τριχοειδών αγγείων διαφόρων ιστών </a:t>
            </a:r>
            <a:endParaRPr lang="el-GR" sz="2000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857" y="1921111"/>
            <a:ext cx="3701143" cy="29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6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01DE5C-51E2-4DD8-AFB4-7D5EF799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Καταβολισμός των </a:t>
            </a:r>
            <a:r>
              <a:rPr lang="el-GR" dirty="0" err="1"/>
              <a:t>χυλομικρών</a:t>
            </a:r>
            <a:r>
              <a:rPr lang="el-GR" dirty="0"/>
              <a:t> και VLDL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424DC74-1AED-4C9C-B95C-0ACD20C84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1825625"/>
            <a:ext cx="11608905" cy="4351338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Ενώ τα </a:t>
            </a:r>
            <a:r>
              <a:rPr lang="el-GR" b="1" dirty="0" err="1"/>
              <a:t>χυλομικρά</a:t>
            </a:r>
            <a:r>
              <a:rPr lang="el-GR" dirty="0"/>
              <a:t> και οι </a:t>
            </a:r>
            <a:r>
              <a:rPr lang="en-US" b="1" dirty="0"/>
              <a:t>VLDL</a:t>
            </a:r>
            <a:r>
              <a:rPr lang="el-GR" dirty="0"/>
              <a:t> </a:t>
            </a:r>
            <a:r>
              <a:rPr lang="el-GR" dirty="0" err="1"/>
              <a:t>υδρολύονται</a:t>
            </a:r>
            <a:r>
              <a:rPr lang="el-GR" dirty="0"/>
              <a:t> ενώ προσδένονται στο ένζυμο </a:t>
            </a:r>
            <a:r>
              <a:rPr lang="el-GR" b="1" dirty="0" err="1"/>
              <a:t>λιποπρωτεϊνική</a:t>
            </a:r>
            <a:r>
              <a:rPr lang="el-GR" b="1" dirty="0"/>
              <a:t> </a:t>
            </a:r>
            <a:r>
              <a:rPr lang="el-GR" b="1" dirty="0" err="1"/>
              <a:t>λιπάση</a:t>
            </a:r>
            <a:r>
              <a:rPr lang="el-GR" b="1" dirty="0"/>
              <a:t> </a:t>
            </a:r>
            <a:r>
              <a:rPr lang="en-US" b="1" dirty="0" smtClean="0"/>
              <a:t>(LPL) </a:t>
            </a:r>
            <a:r>
              <a:rPr lang="el-GR" dirty="0" smtClean="0"/>
              <a:t>επί </a:t>
            </a:r>
            <a:r>
              <a:rPr lang="el-GR" dirty="0"/>
              <a:t>του επιθηλίου των αγγείων: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Οι </a:t>
            </a:r>
            <a:r>
              <a:rPr lang="el-GR" u="sng" dirty="0" err="1" smtClean="0"/>
              <a:t>τριακυλογλυκερόλες</a:t>
            </a:r>
            <a:r>
              <a:rPr lang="en-US" u="sng" dirty="0" smtClean="0"/>
              <a:t> (TG)</a:t>
            </a:r>
            <a:r>
              <a:rPr lang="el-GR" dirty="0" smtClean="0"/>
              <a:t> </a:t>
            </a:r>
            <a:r>
              <a:rPr lang="el-GR" u="sng" dirty="0" err="1"/>
              <a:t>υδρολύονται</a:t>
            </a:r>
            <a:r>
              <a:rPr lang="el-GR" u="sng" dirty="0"/>
              <a:t> </a:t>
            </a:r>
            <a:r>
              <a:rPr lang="el-GR" dirty="0"/>
              <a:t>προοδευτικά σε </a:t>
            </a:r>
            <a:r>
              <a:rPr lang="el-GR" dirty="0" err="1" smtClean="0"/>
              <a:t>μονοακυλογλυκερόλες</a:t>
            </a:r>
            <a:r>
              <a:rPr lang="en-US" dirty="0" smtClean="0"/>
              <a:t> (MG) </a:t>
            </a:r>
            <a:r>
              <a:rPr lang="el-GR" dirty="0" smtClean="0"/>
              <a:t>και </a:t>
            </a:r>
            <a:r>
              <a:rPr lang="el-GR" dirty="0"/>
              <a:t>τελικά σε </a:t>
            </a:r>
            <a:r>
              <a:rPr lang="el-GR" b="1" dirty="0"/>
              <a:t>ελεύθερα λιπαρά οξέα </a:t>
            </a:r>
            <a:r>
              <a:rPr lang="el-GR" dirty="0"/>
              <a:t>που απελευθερώνονται στη κυκλοφορία συνδεδεμένα με τη </a:t>
            </a:r>
            <a:r>
              <a:rPr lang="el-GR" dirty="0" err="1"/>
              <a:t>λευκωματίνη</a:t>
            </a:r>
            <a:r>
              <a:rPr lang="el-GR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Η </a:t>
            </a:r>
            <a:r>
              <a:rPr lang="el-GR" b="1" dirty="0" err="1"/>
              <a:t>γλυκερόλη</a:t>
            </a:r>
            <a:r>
              <a:rPr lang="el-GR" dirty="0"/>
              <a:t> που επίσης απελευθερώνεται </a:t>
            </a:r>
            <a:r>
              <a:rPr lang="el-GR" dirty="0" err="1"/>
              <a:t>απορροφάται</a:t>
            </a:r>
            <a:r>
              <a:rPr lang="el-GR" dirty="0"/>
              <a:t> αποκλειστικά σχεδόν από το </a:t>
            </a:r>
            <a:r>
              <a:rPr lang="el-GR" u="sng" dirty="0"/>
              <a:t>ήπαρ</a:t>
            </a:r>
            <a:r>
              <a:rPr lang="el-GR" dirty="0"/>
              <a:t> ως υπόστρωμα της </a:t>
            </a:r>
            <a:r>
              <a:rPr lang="el-GR" dirty="0" err="1"/>
              <a:t>γλυκόλυσης</a:t>
            </a:r>
            <a:r>
              <a:rPr lang="el-GR" dirty="0"/>
              <a:t> ή της </a:t>
            </a:r>
            <a:r>
              <a:rPr lang="el-GR" dirty="0" err="1"/>
              <a:t>γλυκονεογένεσης</a:t>
            </a:r>
            <a:r>
              <a:rPr lang="el-GR" dirty="0"/>
              <a:t> ή/και της </a:t>
            </a:r>
            <a:r>
              <a:rPr lang="el-GR" dirty="0" err="1"/>
              <a:t>επανασύνθεσης</a:t>
            </a:r>
            <a:r>
              <a:rPr lang="el-GR" dirty="0"/>
              <a:t> </a:t>
            </a:r>
            <a:r>
              <a:rPr lang="el-GR" dirty="0" err="1" smtClean="0"/>
              <a:t>τριγλυκεριδίων</a:t>
            </a:r>
            <a:r>
              <a:rPr lang="el-GR" dirty="0" smtClean="0"/>
              <a:t>.</a:t>
            </a:r>
            <a:endParaRPr lang="el-GR" dirty="0"/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 O </a:t>
            </a:r>
            <a:r>
              <a:rPr lang="el-GR" u="sng" dirty="0"/>
              <a:t>υποδοχέας των VLDL </a:t>
            </a:r>
            <a:r>
              <a:rPr lang="el-GR" dirty="0"/>
              <a:t>ενισχύει την σύνδεση των </a:t>
            </a:r>
            <a:r>
              <a:rPr lang="el-GR" dirty="0" err="1"/>
              <a:t>τριακυλογλυκερολών</a:t>
            </a:r>
            <a:r>
              <a:rPr lang="el-GR" dirty="0"/>
              <a:t> που περιέχονται στις </a:t>
            </a:r>
            <a:r>
              <a:rPr lang="el-GR" dirty="0" smtClean="0"/>
              <a:t>VLDL, </a:t>
            </a:r>
            <a:r>
              <a:rPr lang="el-GR" dirty="0"/>
              <a:t>με την </a:t>
            </a:r>
            <a:r>
              <a:rPr lang="el-GR" dirty="0" err="1"/>
              <a:t>λιποπρωτεϊνική</a:t>
            </a:r>
            <a:r>
              <a:rPr lang="el-GR" dirty="0"/>
              <a:t> </a:t>
            </a:r>
            <a:r>
              <a:rPr lang="el-GR" dirty="0" err="1"/>
              <a:t>λιπάση</a:t>
            </a:r>
            <a:r>
              <a:rPr lang="el-GR" dirty="0"/>
              <a:t> και την απόδοση ελεύθερων λιπαρών ειδικά στα </a:t>
            </a:r>
            <a:r>
              <a:rPr lang="el-GR" dirty="0" err="1" smtClean="0"/>
              <a:t>λιποκύτταρα</a:t>
            </a:r>
            <a:r>
              <a:rPr lang="el-GR" dirty="0" smtClean="0"/>
              <a:t>.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3809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1EE0F0-2FC3-47BD-96CA-FB91AA17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579"/>
          </a:xfrm>
        </p:spPr>
        <p:txBody>
          <a:bodyPr>
            <a:normAutofit/>
          </a:bodyPr>
          <a:lstStyle/>
          <a:p>
            <a:pPr algn="ctr"/>
            <a:r>
              <a:rPr lang="el-GR" sz="4000" dirty="0" err="1"/>
              <a:t>Λιποπρωτεΐνες</a:t>
            </a:r>
            <a:r>
              <a:rPr lang="el-GR" sz="4000" dirty="0"/>
              <a:t> του πλάσματος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F9453D6-59D8-4DC5-9644-A2E4AD2B9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5704"/>
            <a:ext cx="10770704" cy="4931259"/>
          </a:xfrm>
        </p:spPr>
        <p:txBody>
          <a:bodyPr>
            <a:normAutofit fontScale="92500"/>
          </a:bodyPr>
          <a:lstStyle/>
          <a:p>
            <a:r>
              <a:rPr lang="el-GR" dirty="0"/>
              <a:t>Οι </a:t>
            </a:r>
            <a:r>
              <a:rPr lang="el-GR" dirty="0" err="1"/>
              <a:t>λιποπρωτεΐνες</a:t>
            </a:r>
            <a:r>
              <a:rPr lang="el-GR" dirty="0"/>
              <a:t> του πλάσματος είναι </a:t>
            </a:r>
            <a:r>
              <a:rPr lang="el-GR" u="sng" dirty="0"/>
              <a:t>4 κύριες ομάδες: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Τα </a:t>
            </a:r>
            <a:r>
              <a:rPr lang="el-GR" b="1" dirty="0" err="1"/>
              <a:t>χυλομικρά</a:t>
            </a:r>
            <a:r>
              <a:rPr lang="el-GR" dirty="0"/>
              <a:t>, που προέρχονται από την εντερική απορρόφηση των </a:t>
            </a:r>
            <a:r>
              <a:rPr lang="el-GR" dirty="0" err="1"/>
              <a:t>τριακυλογλυκερολών</a:t>
            </a:r>
            <a:r>
              <a:rPr lang="el-GR" dirty="0"/>
              <a:t> και άλλων </a:t>
            </a:r>
            <a:r>
              <a:rPr lang="el-GR" dirty="0" smtClean="0"/>
              <a:t>λιπιδίων</a:t>
            </a:r>
            <a:r>
              <a:rPr lang="en-US" dirty="0" smtClean="0"/>
              <a:t>.</a:t>
            </a:r>
            <a:r>
              <a:rPr lang="el-GR" dirty="0" smtClean="0"/>
              <a:t> </a:t>
            </a:r>
            <a:endParaRPr lang="el-GR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 err="1"/>
              <a:t>Λιποπρωτεΐνες</a:t>
            </a:r>
            <a:r>
              <a:rPr lang="el-GR" b="1" dirty="0"/>
              <a:t> πολύ χαμηλής πυκνότητας </a:t>
            </a:r>
            <a:r>
              <a:rPr lang="en-US" b="1" dirty="0"/>
              <a:t>(VLDL)</a:t>
            </a:r>
            <a:r>
              <a:rPr lang="en-US" dirty="0"/>
              <a:t>, </a:t>
            </a:r>
            <a:r>
              <a:rPr lang="el-GR" dirty="0"/>
              <a:t>που προέρχονται από το </a:t>
            </a:r>
            <a:r>
              <a:rPr lang="el-GR" u="sng" dirty="0"/>
              <a:t>ήπαρ</a:t>
            </a:r>
            <a:r>
              <a:rPr lang="el-GR" dirty="0"/>
              <a:t> κυρίως και διεκπεραιώνουν την έξοδο των </a:t>
            </a:r>
            <a:r>
              <a:rPr lang="el-GR" dirty="0" err="1"/>
              <a:t>τριακυλογλυκερολών</a:t>
            </a:r>
            <a:r>
              <a:rPr lang="en-US" dirty="0"/>
              <a:t> </a:t>
            </a:r>
            <a:r>
              <a:rPr lang="el-GR" dirty="0"/>
              <a:t>και της </a:t>
            </a:r>
            <a:r>
              <a:rPr lang="el-GR" dirty="0" smtClean="0"/>
              <a:t>χοληστερόλης</a:t>
            </a:r>
            <a:r>
              <a:rPr lang="en-US" dirty="0" smtClean="0"/>
              <a:t>.</a:t>
            </a:r>
            <a:endParaRPr lang="el-GR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 err="1"/>
              <a:t>Λιποπρωτεΐνες</a:t>
            </a:r>
            <a:r>
              <a:rPr lang="el-GR" b="1" dirty="0"/>
              <a:t> χαμηλής πυκνότητας (</a:t>
            </a:r>
            <a:r>
              <a:rPr lang="en-US" b="1" dirty="0"/>
              <a:t>LDL), </a:t>
            </a:r>
            <a:r>
              <a:rPr lang="el-GR" dirty="0"/>
              <a:t>που</a:t>
            </a:r>
            <a:r>
              <a:rPr lang="en-US" dirty="0"/>
              <a:t> </a:t>
            </a:r>
            <a:r>
              <a:rPr lang="el-GR" dirty="0"/>
              <a:t>αποτελούν το τελικό στάδιο του καταβολισμού των </a:t>
            </a:r>
            <a:r>
              <a:rPr lang="en-US" dirty="0"/>
              <a:t>VLDL</a:t>
            </a:r>
            <a:r>
              <a:rPr lang="el-GR" dirty="0"/>
              <a:t> και αποτελούνται από </a:t>
            </a:r>
            <a:r>
              <a:rPr lang="el-GR" dirty="0" err="1"/>
              <a:t>φωσφολιπίδια</a:t>
            </a:r>
            <a:r>
              <a:rPr lang="el-GR" dirty="0"/>
              <a:t> και </a:t>
            </a:r>
            <a:r>
              <a:rPr lang="el-GR" dirty="0" smtClean="0"/>
              <a:t>χοληστερόλη</a:t>
            </a:r>
            <a:r>
              <a:rPr lang="en-US" dirty="0" smtClean="0"/>
              <a:t>.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 err="1"/>
              <a:t>Λιποπρωτεΐνες</a:t>
            </a:r>
            <a:r>
              <a:rPr lang="el-GR" b="1" dirty="0"/>
              <a:t> υψηλής πυκνότητας (</a:t>
            </a:r>
            <a:r>
              <a:rPr lang="en-US" b="1" dirty="0"/>
              <a:t>HDL)</a:t>
            </a:r>
            <a:r>
              <a:rPr lang="en-US" dirty="0"/>
              <a:t>, </a:t>
            </a:r>
            <a:r>
              <a:rPr lang="el-GR" dirty="0"/>
              <a:t>που εμπλέκονται στη μεταφορά της χοληστερόλης και στο μεταβολισμό των </a:t>
            </a:r>
            <a:r>
              <a:rPr lang="en-US" dirty="0"/>
              <a:t>VLDL </a:t>
            </a:r>
            <a:r>
              <a:rPr lang="el-GR" dirty="0"/>
              <a:t>και </a:t>
            </a:r>
            <a:r>
              <a:rPr lang="el-GR" dirty="0" err="1"/>
              <a:t>χυλομικρών</a:t>
            </a:r>
            <a:r>
              <a:rPr lang="el-GR" dirty="0"/>
              <a:t>. Εκτός από χοληστερόλη αποτελούνται από </a:t>
            </a:r>
            <a:r>
              <a:rPr lang="el-GR" dirty="0" err="1" smtClean="0"/>
              <a:t>φωσφολιπίδια</a:t>
            </a:r>
            <a:r>
              <a:rPr lang="en-US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6648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77EF2AF-6DB9-48B4-A165-526C94093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92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6D2DDF-AA63-414F-A577-DD7784C17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Καταβολισμός των </a:t>
            </a:r>
            <a:r>
              <a:rPr lang="el-GR" dirty="0" err="1"/>
              <a:t>χυλομικρών</a:t>
            </a:r>
            <a:r>
              <a:rPr lang="el-GR" dirty="0"/>
              <a:t> και VLDL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F1C3046-6EC5-469F-AACE-F81DE65CE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69487" cy="4351338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Το αποτέλεσμα της υδρόλυσης των </a:t>
            </a:r>
            <a:r>
              <a:rPr lang="el-GR" dirty="0" err="1"/>
              <a:t>χυλομικρών</a:t>
            </a:r>
            <a:r>
              <a:rPr lang="el-GR" dirty="0"/>
              <a:t> από την </a:t>
            </a:r>
            <a:r>
              <a:rPr lang="el-GR" b="1" dirty="0" err="1"/>
              <a:t>λιποπρωτεϊνική</a:t>
            </a:r>
            <a:r>
              <a:rPr lang="el-GR" b="1" dirty="0"/>
              <a:t> </a:t>
            </a:r>
            <a:r>
              <a:rPr lang="el-GR" b="1" dirty="0" err="1"/>
              <a:t>λιπάση</a:t>
            </a:r>
            <a:r>
              <a:rPr lang="el-GR" b="1" dirty="0"/>
              <a:t> </a:t>
            </a:r>
            <a:r>
              <a:rPr lang="el-GR" b="1" dirty="0" smtClean="0"/>
              <a:t>(</a:t>
            </a:r>
            <a:r>
              <a:rPr lang="en-US" b="1" dirty="0" smtClean="0"/>
              <a:t>LPL), </a:t>
            </a:r>
            <a:r>
              <a:rPr lang="el-GR" dirty="0" smtClean="0"/>
              <a:t>είναι </a:t>
            </a:r>
            <a:r>
              <a:rPr lang="el-GR" dirty="0"/>
              <a:t>η δημιουργία </a:t>
            </a:r>
            <a:r>
              <a:rPr lang="el-GR" b="1" dirty="0"/>
              <a:t>υπολειμμάτων </a:t>
            </a:r>
            <a:r>
              <a:rPr lang="el-GR" b="1" dirty="0" err="1"/>
              <a:t>χυλομικρών</a:t>
            </a:r>
            <a:r>
              <a:rPr lang="el-GR" b="1" dirty="0"/>
              <a:t>  </a:t>
            </a:r>
            <a:r>
              <a:rPr lang="el-GR" dirty="0"/>
              <a:t>(απώλεια 70-90% των </a:t>
            </a:r>
            <a:r>
              <a:rPr lang="el-GR" dirty="0" err="1"/>
              <a:t>τριακυλογλυκεριδίων</a:t>
            </a:r>
            <a:r>
              <a:rPr lang="el-GR" dirty="0"/>
              <a:t> και η απώλεια της </a:t>
            </a:r>
            <a:r>
              <a:rPr lang="el-GR" dirty="0" err="1"/>
              <a:t>απο</a:t>
            </a:r>
            <a:r>
              <a:rPr lang="el-GR" dirty="0"/>
              <a:t>-C αλλά όχι της </a:t>
            </a:r>
            <a:r>
              <a:rPr lang="el-GR" dirty="0" err="1"/>
              <a:t>απο</a:t>
            </a:r>
            <a:r>
              <a:rPr lang="el-GR" dirty="0"/>
              <a:t>-Ε)</a:t>
            </a:r>
          </a:p>
          <a:p>
            <a:r>
              <a:rPr lang="el-GR" dirty="0"/>
              <a:t>Παρόμοιες μεταβολές υφίστανται και οι </a:t>
            </a:r>
            <a:r>
              <a:rPr lang="el-GR" b="1" dirty="0"/>
              <a:t>VLDL </a:t>
            </a:r>
            <a:r>
              <a:rPr lang="el-GR" b="1" dirty="0" err="1" smtClean="0"/>
              <a:t>λιποπρωτεΐνες</a:t>
            </a:r>
            <a:r>
              <a:rPr lang="el-GR" b="1" dirty="0" smtClean="0"/>
              <a:t> του ήπατος</a:t>
            </a:r>
            <a:r>
              <a:rPr lang="el-GR" dirty="0" smtClean="0"/>
              <a:t>, </a:t>
            </a:r>
            <a:r>
              <a:rPr lang="el-GR" dirty="0"/>
              <a:t>οι οποίες μετατρέπονται σε </a:t>
            </a:r>
            <a:r>
              <a:rPr lang="el-GR" b="1" dirty="0" err="1"/>
              <a:t>λιποπρωτεΐνες</a:t>
            </a:r>
            <a:r>
              <a:rPr lang="el-GR" b="1" dirty="0"/>
              <a:t> ενδιάμεσης πυκνότητας (IDL</a:t>
            </a:r>
            <a:r>
              <a:rPr lang="el-GR" b="1" dirty="0" smtClean="0"/>
              <a:t>) </a:t>
            </a:r>
            <a:r>
              <a:rPr lang="el-GR" dirty="0" smtClean="0"/>
              <a:t>και αποτελούν κατάλοιπα της αποικοδόμησης των </a:t>
            </a:r>
            <a:r>
              <a:rPr lang="en-US" dirty="0" smtClean="0"/>
              <a:t>VLDL </a:t>
            </a:r>
            <a:r>
              <a:rPr lang="el-GR" dirty="0" smtClean="0"/>
              <a:t>του ήπατος.</a:t>
            </a:r>
            <a:endParaRPr lang="el-GR" b="1" dirty="0"/>
          </a:p>
          <a:p>
            <a:r>
              <a:rPr lang="el-GR" dirty="0"/>
              <a:t>Οι VLDL μετά τον μεταβολισμό τους σε IDL μπορούν να προσληφθούν από το ήπαρ ή να </a:t>
            </a:r>
            <a:r>
              <a:rPr lang="el-GR" b="1" dirty="0"/>
              <a:t>μετατραπούν σε LDL </a:t>
            </a:r>
            <a:r>
              <a:rPr lang="el-GR" dirty="0"/>
              <a:t>και να </a:t>
            </a:r>
            <a:r>
              <a:rPr lang="el-GR" dirty="0" err="1"/>
              <a:t>απορροφηθούν</a:t>
            </a:r>
            <a:r>
              <a:rPr lang="el-GR" dirty="0"/>
              <a:t> και από </a:t>
            </a:r>
            <a:r>
              <a:rPr lang="el-GR" dirty="0" err="1"/>
              <a:t>εξωηπατικούς</a:t>
            </a:r>
            <a:r>
              <a:rPr lang="el-GR" dirty="0"/>
              <a:t> ιστούς (30%) ή το ήπαρ (70%).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Τα </a:t>
            </a:r>
            <a:r>
              <a:rPr lang="el-GR" b="1" dirty="0"/>
              <a:t>αυξημένα επίπεδα LDL στο πλάσμα </a:t>
            </a:r>
            <a:r>
              <a:rPr lang="el-GR" dirty="0"/>
              <a:t>στην </a:t>
            </a:r>
            <a:r>
              <a:rPr lang="el-GR" u="sng" dirty="0" err="1"/>
              <a:t>υπερχοληστερολαιμία</a:t>
            </a:r>
            <a:r>
              <a:rPr lang="el-GR" dirty="0"/>
              <a:t> οφείλονται στην ύπαρξη ελλαττωματικού LDL (B-100, E) υποδοχέα, και </a:t>
            </a:r>
            <a:r>
              <a:rPr lang="el-GR" dirty="0" smtClean="0"/>
              <a:t>συνδέονται με την </a:t>
            </a:r>
            <a:r>
              <a:rPr lang="el-GR" u="sng" dirty="0"/>
              <a:t>ανάπτυξη πρόωρης </a:t>
            </a:r>
            <a:r>
              <a:rPr lang="el-GR" u="sng" dirty="0" smtClean="0"/>
              <a:t>αθηροσκλήρωσης.</a:t>
            </a:r>
            <a:endParaRPr lang="en-US" u="sng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H LDL </a:t>
            </a:r>
            <a:r>
              <a:rPr lang="el-GR" dirty="0" err="1" smtClean="0"/>
              <a:t>λιποπρωτεΐνη</a:t>
            </a:r>
            <a:r>
              <a:rPr lang="el-GR" dirty="0" smtClean="0"/>
              <a:t> σε αυξημένα επίπεδα πλάσματος, μπορεί να διαπερνά το αγγειακό ενδοθήλιο και να συσσωρεύεται στον υποκείμενο χώρο. 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7719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EC1369B2-AD89-42DB-AD45-007143EE5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549" y="117565"/>
            <a:ext cx="8734697" cy="655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22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CC00B38-CA4D-428C-8C7B-48671D7B7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234" y="191590"/>
            <a:ext cx="10565247" cy="751654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dirty="0" smtClean="0"/>
              <a:t>Ήπαρ-καταβολισμός </a:t>
            </a:r>
            <a:r>
              <a:rPr lang="el-GR" sz="3600" dirty="0" err="1" smtClean="0"/>
              <a:t>υπολειμάτων</a:t>
            </a:r>
            <a:r>
              <a:rPr lang="el-GR" sz="3600" dirty="0" smtClean="0"/>
              <a:t> </a:t>
            </a:r>
            <a:r>
              <a:rPr lang="el-GR" sz="3600" dirty="0" err="1"/>
              <a:t>χυλομικρών</a:t>
            </a:r>
            <a:r>
              <a:rPr lang="el-GR" sz="3600" dirty="0"/>
              <a:t> και </a:t>
            </a:r>
            <a:r>
              <a:rPr lang="el-GR" sz="3600" dirty="0" smtClean="0"/>
              <a:t>σύνθεση VLDL</a:t>
            </a:r>
            <a:endParaRPr lang="el-GR" sz="36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E0B7A8-D992-4510-AB45-D8604CE8C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374" y="1212574"/>
            <a:ext cx="10836965" cy="5645426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Στη </a:t>
            </a:r>
            <a:r>
              <a:rPr lang="el-GR" u="sng" dirty="0"/>
              <a:t>μεμβράνη του ηπατικού κυττάρου </a:t>
            </a:r>
            <a:r>
              <a:rPr lang="el-GR" dirty="0"/>
              <a:t>βρίσκεται το επίσης </a:t>
            </a:r>
            <a:r>
              <a:rPr lang="el-GR" dirty="0" err="1"/>
              <a:t>υδρολυτικό</a:t>
            </a:r>
            <a:r>
              <a:rPr lang="el-GR" dirty="0"/>
              <a:t> ένζυμο </a:t>
            </a:r>
            <a:r>
              <a:rPr lang="el-GR" b="1" dirty="0"/>
              <a:t>ηπατική </a:t>
            </a:r>
            <a:r>
              <a:rPr lang="el-GR" b="1" dirty="0" err="1" smtClean="0"/>
              <a:t>λιπάση</a:t>
            </a:r>
            <a:r>
              <a:rPr lang="en-US" b="1" dirty="0" smtClean="0"/>
              <a:t> (HP </a:t>
            </a:r>
            <a:r>
              <a:rPr lang="el-GR" b="1" dirty="0" smtClean="0"/>
              <a:t>ή</a:t>
            </a:r>
            <a:r>
              <a:rPr lang="en-US" b="1" dirty="0" smtClean="0"/>
              <a:t> HTGL)</a:t>
            </a:r>
            <a:r>
              <a:rPr lang="el-GR" b="1" dirty="0" smtClean="0"/>
              <a:t> </a:t>
            </a:r>
            <a:r>
              <a:rPr lang="el-GR" dirty="0"/>
              <a:t>το οποίο από την μια πλευρά διευκολύνει την σύνδεση των </a:t>
            </a:r>
            <a:r>
              <a:rPr lang="el-GR" u="sng" dirty="0"/>
              <a:t>υπολειμμάτων των </a:t>
            </a:r>
            <a:r>
              <a:rPr lang="el-GR" u="sng" dirty="0" err="1"/>
              <a:t>χυλομικρών</a:t>
            </a:r>
            <a:r>
              <a:rPr lang="el-GR" u="sng" dirty="0"/>
              <a:t> </a:t>
            </a:r>
            <a:r>
              <a:rPr lang="el-GR" dirty="0"/>
              <a:t>με τους υποδοχείς </a:t>
            </a:r>
            <a:r>
              <a:rPr lang="en-US" dirty="0"/>
              <a:t>LDL </a:t>
            </a:r>
            <a:r>
              <a:rPr lang="el-GR" dirty="0"/>
              <a:t>και</a:t>
            </a:r>
            <a:r>
              <a:rPr lang="en-US" dirty="0"/>
              <a:t> LRP</a:t>
            </a:r>
            <a:r>
              <a:rPr lang="el-GR" dirty="0"/>
              <a:t> και από την άλλη </a:t>
            </a:r>
            <a:r>
              <a:rPr lang="el-GR" dirty="0" err="1"/>
              <a:t>υδρολύει</a:t>
            </a:r>
            <a:r>
              <a:rPr lang="el-GR" dirty="0"/>
              <a:t> τις </a:t>
            </a:r>
            <a:r>
              <a:rPr lang="el-GR" dirty="0" err="1"/>
              <a:t>τριακυλογλυκερόλες</a:t>
            </a:r>
            <a:r>
              <a:rPr lang="el-GR" dirty="0"/>
              <a:t> και τα </a:t>
            </a:r>
            <a:r>
              <a:rPr lang="el-GR" dirty="0" err="1"/>
              <a:t>φωσφολιπίδια</a:t>
            </a:r>
            <a:r>
              <a:rPr lang="el-GR" dirty="0"/>
              <a:t> που </a:t>
            </a:r>
            <a:r>
              <a:rPr lang="el-GR" dirty="0" smtClean="0"/>
              <a:t>περιέχουν</a:t>
            </a:r>
            <a:r>
              <a:rPr lang="en-US" dirty="0" smtClean="0"/>
              <a:t>.</a:t>
            </a:r>
            <a:r>
              <a:rPr lang="el-GR" dirty="0" smtClean="0"/>
              <a:t> </a:t>
            </a:r>
            <a:endParaRPr lang="el-GR" dirty="0"/>
          </a:p>
          <a:p>
            <a:r>
              <a:rPr lang="el-GR" dirty="0"/>
              <a:t>Η ηπατική </a:t>
            </a:r>
            <a:r>
              <a:rPr lang="el-GR" dirty="0" err="1"/>
              <a:t>λιπάση</a:t>
            </a:r>
            <a:r>
              <a:rPr lang="el-GR" dirty="0"/>
              <a:t> επίσης </a:t>
            </a:r>
            <a:r>
              <a:rPr lang="el-GR" dirty="0" err="1"/>
              <a:t>υδρολύει</a:t>
            </a:r>
            <a:r>
              <a:rPr lang="el-GR" dirty="0"/>
              <a:t> </a:t>
            </a:r>
            <a:r>
              <a:rPr lang="el-GR" dirty="0" smtClean="0"/>
              <a:t>τα εναπομείναντα </a:t>
            </a:r>
            <a:r>
              <a:rPr lang="el-GR" dirty="0" err="1" smtClean="0"/>
              <a:t>μονογλυκερίδια</a:t>
            </a:r>
            <a:r>
              <a:rPr lang="en-US" dirty="0" smtClean="0"/>
              <a:t> </a:t>
            </a:r>
            <a:r>
              <a:rPr lang="el-GR" dirty="0" smtClean="0"/>
              <a:t>(</a:t>
            </a:r>
            <a:r>
              <a:rPr lang="en-US" dirty="0" smtClean="0"/>
              <a:t>MP</a:t>
            </a:r>
            <a:r>
              <a:rPr lang="el-GR" dirty="0" smtClean="0"/>
              <a:t>) </a:t>
            </a:r>
            <a:r>
              <a:rPr lang="el-GR" dirty="0"/>
              <a:t>που δεν </a:t>
            </a:r>
            <a:r>
              <a:rPr lang="el-GR" dirty="0" smtClean="0"/>
              <a:t>έχει διασπάσει </a:t>
            </a:r>
            <a:r>
              <a:rPr lang="el-GR" dirty="0"/>
              <a:t>η </a:t>
            </a:r>
            <a:r>
              <a:rPr lang="el-GR" dirty="0" err="1"/>
              <a:t>λιποπρωτεϊνική</a:t>
            </a:r>
            <a:r>
              <a:rPr lang="el-GR" dirty="0"/>
              <a:t> </a:t>
            </a:r>
            <a:r>
              <a:rPr lang="el-GR" dirty="0" err="1" smtClean="0"/>
              <a:t>λιπάση</a:t>
            </a:r>
            <a:r>
              <a:rPr lang="en-US" dirty="0" smtClean="0"/>
              <a:t>.</a:t>
            </a:r>
            <a:endParaRPr lang="el-GR" dirty="0"/>
          </a:p>
          <a:p>
            <a:r>
              <a:rPr lang="el-GR" dirty="0"/>
              <a:t> Στο </a:t>
            </a:r>
            <a:r>
              <a:rPr lang="el-GR" b="1" dirty="0"/>
              <a:t>ήπαρ</a:t>
            </a:r>
            <a:r>
              <a:rPr lang="el-GR" dirty="0"/>
              <a:t> με ανάλογη διαδικασία </a:t>
            </a:r>
            <a:r>
              <a:rPr lang="el-GR" u="sng" dirty="0"/>
              <a:t>παράγονται και εκκρίνονται οι περισσότερες </a:t>
            </a:r>
            <a:r>
              <a:rPr lang="el-GR" b="1" u="sng" dirty="0"/>
              <a:t>VLDL </a:t>
            </a:r>
            <a:r>
              <a:rPr lang="el-GR" u="sng" dirty="0"/>
              <a:t>του πλάσματος </a:t>
            </a:r>
            <a:r>
              <a:rPr lang="el-GR" dirty="0"/>
              <a:t>που αποτελούν τα οχήματα μεταφοράς των </a:t>
            </a:r>
            <a:r>
              <a:rPr lang="el-GR" dirty="0" err="1"/>
              <a:t>τριακυλογλυκερολών</a:t>
            </a:r>
            <a:r>
              <a:rPr lang="el-GR" dirty="0"/>
              <a:t> και άλλων λιπιδίων </a:t>
            </a:r>
            <a:r>
              <a:rPr lang="el-GR" dirty="0" smtClean="0"/>
              <a:t>(ενδογενή λιπίδια) από </a:t>
            </a:r>
            <a:r>
              <a:rPr lang="el-GR" dirty="0"/>
              <a:t>το ήπαρ στους </a:t>
            </a:r>
            <a:r>
              <a:rPr lang="el-GR" dirty="0" err="1"/>
              <a:t>εξωηπατικούς</a:t>
            </a:r>
            <a:r>
              <a:rPr lang="el-GR" dirty="0"/>
              <a:t> </a:t>
            </a:r>
            <a:r>
              <a:rPr lang="el-GR" dirty="0" smtClean="0"/>
              <a:t>ιστούς</a:t>
            </a:r>
            <a:r>
              <a:rPr lang="en-US" dirty="0" smtClean="0"/>
              <a:t>.</a:t>
            </a:r>
            <a:endParaRPr lang="el-GR" dirty="0"/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Το </a:t>
            </a:r>
            <a:r>
              <a:rPr lang="el-GR" b="1" u="sng" dirty="0"/>
              <a:t>ήπαρ είναι </a:t>
            </a:r>
            <a:r>
              <a:rPr lang="el-GR" b="1" u="sng" dirty="0" smtClean="0"/>
              <a:t>επίσης η </a:t>
            </a:r>
            <a:r>
              <a:rPr lang="el-GR" b="1" u="sng" dirty="0"/>
              <a:t>έδρα της κάθαρσης </a:t>
            </a:r>
            <a:r>
              <a:rPr lang="el-GR" dirty="0"/>
              <a:t>από το αίμα των καταλοίπων </a:t>
            </a:r>
            <a:r>
              <a:rPr lang="el-GR" dirty="0" err="1"/>
              <a:t>λιποπρωτεϊνικών</a:t>
            </a:r>
            <a:r>
              <a:rPr lang="el-GR" dirty="0"/>
              <a:t> κλασμάτων (υπολείμματα </a:t>
            </a:r>
            <a:r>
              <a:rPr lang="el-GR" dirty="0" err="1"/>
              <a:t>χυλομικρών</a:t>
            </a:r>
            <a:r>
              <a:rPr lang="el-GR" dirty="0"/>
              <a:t>, </a:t>
            </a:r>
            <a:r>
              <a:rPr lang="en-US" dirty="0"/>
              <a:t>IDL, LDL, HDL)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72950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2585D08-C5B8-47EA-A0B1-950F3ED6E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8587"/>
            <a:ext cx="914400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2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0A2735E-745E-40F8-B37D-CF91E7E4F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4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FB9472-E50A-4717-BCA1-E719F5619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1" y="162376"/>
            <a:ext cx="3505495" cy="1338801"/>
          </a:xfrm>
        </p:spPr>
        <p:txBody>
          <a:bodyPr>
            <a:normAutofit/>
          </a:bodyPr>
          <a:lstStyle/>
          <a:p>
            <a:r>
              <a:rPr lang="el-GR" dirty="0" err="1"/>
              <a:t>Λιποπρωτεΐνη</a:t>
            </a:r>
            <a:r>
              <a:rPr lang="el-GR" dirty="0"/>
              <a:t> HDL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8F67FE2-1C94-4EF5-B791-36E64D758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42" y="1767763"/>
            <a:ext cx="4526514" cy="4628271"/>
          </a:xfrm>
        </p:spPr>
        <p:txBody>
          <a:bodyPr>
            <a:normAutofit lnSpcReduction="10000"/>
          </a:bodyPr>
          <a:lstStyle/>
          <a:p>
            <a:r>
              <a:rPr lang="el-GR" sz="2000" dirty="0"/>
              <a:t>Η </a:t>
            </a:r>
            <a:r>
              <a:rPr lang="el-GR" sz="2000" b="1" dirty="0" err="1"/>
              <a:t>λιποπρωτεΐνη</a:t>
            </a:r>
            <a:r>
              <a:rPr lang="el-GR" sz="2000" b="1" dirty="0"/>
              <a:t> </a:t>
            </a:r>
            <a:r>
              <a:rPr lang="el-GR" sz="2000" b="1" dirty="0" smtClean="0"/>
              <a:t>HDL</a:t>
            </a:r>
            <a:r>
              <a:rPr lang="el-GR" sz="2000" dirty="0" smtClean="0"/>
              <a:t> </a:t>
            </a:r>
            <a:r>
              <a:rPr lang="el-GR" sz="2000" dirty="0"/>
              <a:t>συντίθεται και εκκρίνεται κυρίως από το </a:t>
            </a:r>
            <a:r>
              <a:rPr lang="el-GR" sz="2000" u="sng" dirty="0"/>
              <a:t>ήπαρ</a:t>
            </a:r>
            <a:r>
              <a:rPr lang="el-GR" sz="2000" dirty="0"/>
              <a:t> και λιγότερο από το </a:t>
            </a:r>
            <a:r>
              <a:rPr lang="el-GR" sz="2000" u="sng" dirty="0" smtClean="0"/>
              <a:t>έντερο.</a:t>
            </a:r>
            <a:r>
              <a:rPr lang="el-GR" sz="2000" dirty="0" smtClean="0"/>
              <a:t> </a:t>
            </a:r>
            <a:endParaRPr lang="el-GR" sz="2000" dirty="0"/>
          </a:p>
          <a:p>
            <a:r>
              <a:rPr lang="el-GR" sz="2000" dirty="0"/>
              <a:t>Η </a:t>
            </a:r>
            <a:r>
              <a:rPr lang="el-GR" sz="2000" u="sng" dirty="0"/>
              <a:t>κύρια δράση της </a:t>
            </a:r>
            <a:r>
              <a:rPr lang="el-GR" sz="2000" dirty="0"/>
              <a:t>είναι η </a:t>
            </a:r>
            <a:r>
              <a:rPr lang="el-GR" sz="2000" b="1" dirty="0"/>
              <a:t>μεταφορά χοληστερόλης</a:t>
            </a:r>
            <a:r>
              <a:rPr lang="el-GR" sz="2000" dirty="0"/>
              <a:t> από τους περιφερειακούς ιστούς στο </a:t>
            </a:r>
            <a:r>
              <a:rPr lang="el-GR" sz="2000" dirty="0" smtClean="0"/>
              <a:t>ήπαρ. </a:t>
            </a:r>
            <a:endParaRPr lang="el-GR" sz="2000" dirty="0"/>
          </a:p>
          <a:p>
            <a:r>
              <a:rPr lang="el-GR" sz="2000" dirty="0"/>
              <a:t>Αποτελεί </a:t>
            </a:r>
            <a:r>
              <a:rPr lang="el-GR" sz="2000" u="sng" dirty="0"/>
              <a:t>δεξαμενή</a:t>
            </a:r>
            <a:r>
              <a:rPr lang="el-GR" sz="2000" dirty="0"/>
              <a:t>, </a:t>
            </a:r>
            <a:r>
              <a:rPr lang="en-US" sz="2000" dirty="0" err="1" smtClean="0"/>
              <a:t>apo</a:t>
            </a:r>
            <a:r>
              <a:rPr lang="el-GR" sz="2000" dirty="0" smtClean="0"/>
              <a:t>-Α, </a:t>
            </a:r>
            <a:r>
              <a:rPr lang="en-US" sz="2000" dirty="0" err="1" smtClean="0"/>
              <a:t>apo</a:t>
            </a:r>
            <a:r>
              <a:rPr lang="el-GR" sz="2000" dirty="0" smtClean="0"/>
              <a:t>-C </a:t>
            </a:r>
            <a:r>
              <a:rPr lang="el-GR" sz="2000" dirty="0"/>
              <a:t>και </a:t>
            </a:r>
            <a:r>
              <a:rPr lang="en-US" sz="2000" dirty="0" err="1" smtClean="0"/>
              <a:t>apo</a:t>
            </a:r>
            <a:r>
              <a:rPr lang="el-GR" sz="2000" dirty="0" smtClean="0"/>
              <a:t>-Ε </a:t>
            </a:r>
            <a:r>
              <a:rPr lang="el-GR" sz="2000" dirty="0"/>
              <a:t>που απαιτούνται για τον μεταβολισμό των </a:t>
            </a:r>
            <a:r>
              <a:rPr lang="el-GR" sz="2000" dirty="0" err="1"/>
              <a:t>χυλομικρών</a:t>
            </a:r>
            <a:r>
              <a:rPr lang="el-GR" sz="2000" dirty="0"/>
              <a:t> και των VLDL. </a:t>
            </a:r>
          </a:p>
          <a:p>
            <a:r>
              <a:rPr lang="el-GR" sz="2000" dirty="0"/>
              <a:t>Συνδέεται με τον </a:t>
            </a:r>
            <a:r>
              <a:rPr lang="el-GR" sz="2000" b="1" dirty="0"/>
              <a:t>υποδοχέα-καθαριστή Β1 (SR-B1)</a:t>
            </a:r>
            <a:r>
              <a:rPr lang="el-GR" sz="2000" dirty="0"/>
              <a:t> που βρίσκεται στην επιφάνεια των ηπατικών κυττάρων και διαμεσολαβεί την αποδοχή της χοληστερόλης από το ήπαρ και την απομάκρυνση της με τη </a:t>
            </a:r>
            <a:r>
              <a:rPr lang="el-GR" sz="2000" dirty="0" smtClean="0"/>
              <a:t>χολή.</a:t>
            </a:r>
            <a:endParaRPr lang="el-GR" sz="2000" dirty="0"/>
          </a:p>
          <a:p>
            <a:endParaRPr lang="el-GR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922" y="2237559"/>
            <a:ext cx="7315918" cy="456690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92" y="814842"/>
            <a:ext cx="1700742" cy="85037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493" y="0"/>
            <a:ext cx="3657600" cy="2228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00755" y="3021874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SR-B1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129632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9BB8BE-1351-4D9B-B761-F84A0B5B65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0794E21-D62D-4A5B-A985-FB20C6E2F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73742"/>
            <a:ext cx="3785554" cy="1347824"/>
          </a:xfrm>
        </p:spPr>
        <p:txBody>
          <a:bodyPr anchor="b">
            <a:normAutofit/>
          </a:bodyPr>
          <a:lstStyle/>
          <a:p>
            <a:r>
              <a:rPr lang="el-GR" sz="4000" dirty="0" err="1"/>
              <a:t>Λιποπρωτεΐνη</a:t>
            </a:r>
            <a:r>
              <a:rPr lang="el-GR" sz="4000" dirty="0"/>
              <a:t> </a:t>
            </a:r>
            <a:r>
              <a:rPr lang="en-US" sz="4000" dirty="0"/>
              <a:t>L</a:t>
            </a:r>
            <a:r>
              <a:rPr lang="el-GR" sz="4000" dirty="0"/>
              <a:t>DL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7B02C2F-2926-4083-93B0-C8E9BD012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71" y="2495308"/>
            <a:ext cx="4162570" cy="3636552"/>
          </a:xfrm>
        </p:spPr>
        <p:txBody>
          <a:bodyPr>
            <a:normAutofit/>
          </a:bodyPr>
          <a:lstStyle/>
          <a:p>
            <a:r>
              <a:rPr lang="en-US" sz="2400" dirty="0"/>
              <a:t>H </a:t>
            </a:r>
            <a:r>
              <a:rPr lang="el-GR" sz="2400" b="1" dirty="0" err="1"/>
              <a:t>λιποπρωτεΐνη</a:t>
            </a:r>
            <a:r>
              <a:rPr lang="el-GR" sz="2400" b="1" dirty="0"/>
              <a:t> </a:t>
            </a:r>
            <a:r>
              <a:rPr lang="en-US" sz="2400" b="1" dirty="0"/>
              <a:t>LDL</a:t>
            </a:r>
            <a:r>
              <a:rPr lang="el-GR" sz="2400" b="1" dirty="0"/>
              <a:t> </a:t>
            </a:r>
            <a:r>
              <a:rPr lang="el-GR" sz="2400" dirty="0"/>
              <a:t>(β-</a:t>
            </a:r>
            <a:r>
              <a:rPr lang="el-GR" sz="2400" dirty="0" err="1"/>
              <a:t>λιποπρωτεΐνη</a:t>
            </a:r>
            <a:r>
              <a:rPr lang="el-GR" sz="2400" dirty="0" smtClean="0"/>
              <a:t>)</a:t>
            </a:r>
            <a:r>
              <a:rPr lang="en-US" sz="2400" dirty="0" smtClean="0"/>
              <a:t>,</a:t>
            </a:r>
            <a:r>
              <a:rPr lang="el-GR" sz="2400" dirty="0" smtClean="0"/>
              <a:t> </a:t>
            </a:r>
            <a:r>
              <a:rPr lang="el-GR" sz="2400" dirty="0"/>
              <a:t>προέρχεται από τις </a:t>
            </a:r>
            <a:r>
              <a:rPr lang="en-US" sz="2400" dirty="0"/>
              <a:t>IDL </a:t>
            </a:r>
            <a:r>
              <a:rPr lang="el-GR" sz="2400" dirty="0" err="1" smtClean="0"/>
              <a:t>λιποπρωτεΐνες</a:t>
            </a:r>
            <a:r>
              <a:rPr lang="en-US" sz="2400" dirty="0" smtClean="0"/>
              <a:t>,</a:t>
            </a:r>
            <a:r>
              <a:rPr lang="el-GR" sz="2400" dirty="0" smtClean="0"/>
              <a:t> </a:t>
            </a:r>
            <a:r>
              <a:rPr lang="el-GR" sz="2400" dirty="0"/>
              <a:t>που είναι προϊόντα αποικοδόμησης των </a:t>
            </a:r>
            <a:r>
              <a:rPr lang="en-US" sz="2400" dirty="0" smtClean="0"/>
              <a:t>VLDL.</a:t>
            </a:r>
            <a:endParaRPr lang="en-US" sz="2400" dirty="0"/>
          </a:p>
          <a:p>
            <a:r>
              <a:rPr lang="en-US" sz="2400" dirty="0"/>
              <a:t>O </a:t>
            </a:r>
            <a:r>
              <a:rPr lang="el-GR" sz="2400" u="sng" dirty="0"/>
              <a:t>ρόλος των </a:t>
            </a:r>
            <a:r>
              <a:rPr lang="en-US" sz="2400" u="sng" dirty="0"/>
              <a:t>LDL </a:t>
            </a:r>
            <a:r>
              <a:rPr lang="el-GR" sz="2400" dirty="0" err="1"/>
              <a:t>λιποπρωτεϊνών</a:t>
            </a:r>
            <a:r>
              <a:rPr lang="el-GR" sz="2400" dirty="0"/>
              <a:t> είναι η </a:t>
            </a:r>
            <a:r>
              <a:rPr lang="el-GR" sz="2400" b="1" dirty="0"/>
              <a:t>μεταφορά της χοληστερόλης </a:t>
            </a:r>
            <a:r>
              <a:rPr lang="el-GR" sz="2400" dirty="0"/>
              <a:t>στα κύτταρα των ιστών και η </a:t>
            </a:r>
            <a:r>
              <a:rPr lang="el-GR" sz="2400" b="1" dirty="0"/>
              <a:t>ρύθμιση της σύνθεσης </a:t>
            </a:r>
            <a:r>
              <a:rPr lang="el-GR" sz="2400" b="1" dirty="0" smtClean="0"/>
              <a:t>της</a:t>
            </a:r>
            <a:r>
              <a:rPr lang="en-US" sz="2400" b="1" dirty="0" smtClean="0"/>
              <a:t>.</a:t>
            </a:r>
            <a:endParaRPr lang="el-GR" sz="2400" b="1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246" y="-1"/>
            <a:ext cx="7693073" cy="601762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695" y="4288259"/>
            <a:ext cx="6050202" cy="256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3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4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C7494860-AFAF-45B1-AB8B-A8B99E31A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551" y="643467"/>
            <a:ext cx="937889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2183" y="696686"/>
            <a:ext cx="3353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err="1" smtClean="0"/>
              <a:t>Λιποπρωτεΐνη</a:t>
            </a:r>
            <a:r>
              <a:rPr lang="en-US" sz="2800" dirty="0" smtClean="0"/>
              <a:t> </a:t>
            </a:r>
            <a:r>
              <a:rPr lang="el-GR" sz="2800" dirty="0" smtClean="0"/>
              <a:t>α (</a:t>
            </a:r>
            <a:r>
              <a:rPr lang="en-US" sz="2800" dirty="0" err="1" smtClean="0"/>
              <a:t>Lpa</a:t>
            </a:r>
            <a:r>
              <a:rPr lang="en-US" sz="2800" dirty="0" smtClean="0"/>
              <a:t>)</a:t>
            </a:r>
            <a:endParaRPr lang="el-GR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39337" y="1384663"/>
            <a:ext cx="6228243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Αποτελεί παραλλαγή της </a:t>
            </a:r>
            <a:r>
              <a:rPr lang="en-US" b="1" dirty="0" smtClean="0"/>
              <a:t>LDL </a:t>
            </a:r>
            <a:r>
              <a:rPr lang="el-GR" b="1" dirty="0" err="1" smtClean="0"/>
              <a:t>λιποπρωτεΐνης</a:t>
            </a:r>
            <a:r>
              <a:rPr lang="el-GR" b="1" dirty="0" smtClean="0"/>
              <a:t>.</a:t>
            </a:r>
          </a:p>
          <a:p>
            <a:r>
              <a:rPr lang="el-GR" dirty="0" smtClean="0"/>
              <a:t>Περιλαμβάνει τις </a:t>
            </a:r>
            <a:r>
              <a:rPr lang="el-GR" dirty="0" err="1" smtClean="0"/>
              <a:t>απολιποπρωτεΐν</a:t>
            </a:r>
            <a:r>
              <a:rPr lang="el-GR" dirty="0" err="1"/>
              <a:t>ε</a:t>
            </a:r>
            <a:r>
              <a:rPr lang="el-GR" dirty="0" err="1" smtClean="0"/>
              <a:t>ς</a:t>
            </a:r>
            <a:r>
              <a:rPr lang="el-GR" dirty="0" smtClean="0"/>
              <a:t> </a:t>
            </a:r>
            <a:r>
              <a:rPr lang="en-US" b="1" dirty="0" err="1" smtClean="0"/>
              <a:t>apo</a:t>
            </a:r>
            <a:r>
              <a:rPr lang="el-GR" b="1" dirty="0" smtClean="0"/>
              <a:t> </a:t>
            </a:r>
            <a:r>
              <a:rPr lang="el-GR" b="1" dirty="0"/>
              <a:t>Β-100 </a:t>
            </a:r>
            <a:r>
              <a:rPr lang="el-GR" dirty="0"/>
              <a:t>και </a:t>
            </a:r>
            <a:r>
              <a:rPr lang="en-US" b="1" dirty="0" smtClean="0"/>
              <a:t>a</a:t>
            </a:r>
            <a:r>
              <a:rPr lang="el-GR" b="1" dirty="0" err="1" smtClean="0"/>
              <a:t>po</a:t>
            </a:r>
            <a:r>
              <a:rPr lang="el-GR" b="1" dirty="0" smtClean="0"/>
              <a:t> Α </a:t>
            </a:r>
          </a:p>
          <a:p>
            <a:r>
              <a:rPr lang="el-GR" dirty="0"/>
              <a:t>ο</a:t>
            </a:r>
            <a:r>
              <a:rPr lang="el-GR" dirty="0" smtClean="0"/>
              <a:t>ι οποίες συνδέονται </a:t>
            </a:r>
            <a:r>
              <a:rPr lang="el-GR" dirty="0"/>
              <a:t>μεταξύ τους με </a:t>
            </a:r>
            <a:r>
              <a:rPr lang="el-GR" dirty="0" err="1"/>
              <a:t>δισουλφιδικό</a:t>
            </a:r>
            <a:r>
              <a:rPr lang="el-GR" dirty="0"/>
              <a:t> δεσμό</a:t>
            </a:r>
            <a:r>
              <a:rPr lang="el-GR" dirty="0" smtClean="0"/>
              <a:t>.</a:t>
            </a:r>
          </a:p>
          <a:p>
            <a:r>
              <a:rPr lang="el-GR" dirty="0" smtClean="0"/>
              <a:t>Παράγεται </a:t>
            </a:r>
            <a:r>
              <a:rPr lang="el-GR" dirty="0"/>
              <a:t>στο ήπαρ </a:t>
            </a:r>
            <a:r>
              <a:rPr lang="el-GR" dirty="0" smtClean="0"/>
              <a:t>και αποτελείται, </a:t>
            </a:r>
            <a:r>
              <a:rPr lang="el-GR" dirty="0"/>
              <a:t>όπως και η </a:t>
            </a:r>
            <a:r>
              <a:rPr lang="el-GR" dirty="0" smtClean="0"/>
              <a:t>LDL,</a:t>
            </a:r>
          </a:p>
          <a:p>
            <a:r>
              <a:rPr lang="el-GR" dirty="0" smtClean="0"/>
              <a:t>από </a:t>
            </a:r>
            <a:r>
              <a:rPr lang="el-GR" dirty="0"/>
              <a:t>εστέρες χοληστερόλης, </a:t>
            </a:r>
            <a:r>
              <a:rPr lang="el-GR" dirty="0" err="1"/>
              <a:t>φωσφολιπίδια</a:t>
            </a:r>
            <a:r>
              <a:rPr lang="el-GR" dirty="0"/>
              <a:t> </a:t>
            </a:r>
            <a:endParaRPr lang="el-GR" dirty="0" smtClean="0"/>
          </a:p>
          <a:p>
            <a:r>
              <a:rPr lang="el-GR" dirty="0" smtClean="0"/>
              <a:t>και </a:t>
            </a:r>
            <a:r>
              <a:rPr lang="el-GR" dirty="0" err="1" smtClean="0"/>
              <a:t>τριγλυκερίδια</a:t>
            </a:r>
            <a:r>
              <a:rPr lang="en-US" dirty="0" smtClean="0"/>
              <a:t>.</a:t>
            </a:r>
            <a:r>
              <a:rPr lang="el-GR" dirty="0" smtClean="0"/>
              <a:t> </a:t>
            </a:r>
          </a:p>
          <a:p>
            <a:r>
              <a:rPr lang="el-GR" dirty="0" smtClean="0"/>
              <a:t>Δ</a:t>
            </a:r>
            <a:r>
              <a:rPr lang="el-GR" dirty="0"/>
              <a:t>ύ</a:t>
            </a:r>
            <a:r>
              <a:rPr lang="el-GR" dirty="0" smtClean="0"/>
              <a:t>ο παραλλαγές του γονιδίου </a:t>
            </a:r>
            <a:r>
              <a:rPr lang="en-US" dirty="0" smtClean="0"/>
              <a:t>LPA </a:t>
            </a:r>
            <a:r>
              <a:rPr lang="el-GR" dirty="0" smtClean="0"/>
              <a:t>το οποίο κωδικοποιεί την</a:t>
            </a:r>
          </a:p>
          <a:p>
            <a:r>
              <a:rPr lang="en-US" dirty="0" err="1"/>
              <a:t>a</a:t>
            </a:r>
            <a:r>
              <a:rPr lang="en-US" dirty="0" err="1" smtClean="0"/>
              <a:t>po</a:t>
            </a:r>
            <a:r>
              <a:rPr lang="el-GR" dirty="0" smtClean="0"/>
              <a:t> </a:t>
            </a:r>
            <a:r>
              <a:rPr lang="en-US" dirty="0" smtClean="0"/>
              <a:t>A, </a:t>
            </a:r>
            <a:r>
              <a:rPr lang="el-GR" dirty="0" smtClean="0"/>
              <a:t>σχετίζεται με αυξημένα επίπεδα  </a:t>
            </a:r>
            <a:r>
              <a:rPr lang="el-GR" dirty="0" err="1" smtClean="0"/>
              <a:t>λιποπρωτεΐνης</a:t>
            </a:r>
            <a:r>
              <a:rPr lang="en-US" dirty="0" smtClean="0"/>
              <a:t> </a:t>
            </a:r>
            <a:r>
              <a:rPr lang="el-GR" dirty="0"/>
              <a:t>α (</a:t>
            </a:r>
            <a:r>
              <a:rPr lang="en-US" dirty="0" err="1" smtClean="0"/>
              <a:t>Lpa</a:t>
            </a:r>
            <a:r>
              <a:rPr lang="en-US" dirty="0" smtClean="0"/>
              <a:t>).</a:t>
            </a:r>
            <a:endParaRPr lang="el-GR" dirty="0" smtClean="0"/>
          </a:p>
          <a:p>
            <a:r>
              <a:rPr lang="el-GR" dirty="0" smtClean="0"/>
              <a:t>Αυξημένα </a:t>
            </a:r>
            <a:r>
              <a:rPr lang="el-GR" dirty="0"/>
              <a:t>επίπεδα της </a:t>
            </a:r>
            <a:r>
              <a:rPr lang="el-GR" dirty="0" smtClean="0"/>
              <a:t>L</a:t>
            </a:r>
            <a:r>
              <a:rPr lang="en-US" dirty="0" smtClean="0"/>
              <a:t>p</a:t>
            </a:r>
            <a:r>
              <a:rPr lang="el-GR" dirty="0" smtClean="0"/>
              <a:t>a </a:t>
            </a:r>
            <a:r>
              <a:rPr lang="el-GR" dirty="0"/>
              <a:t>στο πλάσμα </a:t>
            </a:r>
            <a:r>
              <a:rPr lang="el-GR" dirty="0" smtClean="0"/>
              <a:t>(&gt;</a:t>
            </a:r>
            <a:r>
              <a:rPr lang="el-GR" dirty="0"/>
              <a:t>3</a:t>
            </a:r>
            <a:r>
              <a:rPr lang="el-GR" dirty="0" smtClean="0"/>
              <a:t>0 </a:t>
            </a:r>
            <a:r>
              <a:rPr lang="el-GR" dirty="0" err="1"/>
              <a:t>mg</a:t>
            </a:r>
            <a:r>
              <a:rPr lang="el-GR" dirty="0"/>
              <a:t>/</a:t>
            </a:r>
            <a:r>
              <a:rPr lang="el-GR" dirty="0" err="1"/>
              <a:t>dL</a:t>
            </a:r>
            <a:r>
              <a:rPr lang="el-GR" dirty="0"/>
              <a:t>) αποτελούν </a:t>
            </a:r>
            <a:endParaRPr lang="el-GR" dirty="0" smtClean="0"/>
          </a:p>
          <a:p>
            <a:r>
              <a:rPr lang="el-GR" dirty="0" smtClean="0"/>
              <a:t>παράγοντα </a:t>
            </a:r>
            <a:r>
              <a:rPr lang="el-GR" dirty="0"/>
              <a:t>κινδύνου εμφάνισης στεφανιαίας νόσου, </a:t>
            </a:r>
            <a:endParaRPr lang="el-GR" dirty="0" smtClean="0"/>
          </a:p>
          <a:p>
            <a:r>
              <a:rPr lang="el-GR" dirty="0" smtClean="0"/>
              <a:t>εγκεφαλικού </a:t>
            </a:r>
            <a:r>
              <a:rPr lang="el-GR" dirty="0"/>
              <a:t>επεισοδίου, πρόωρης καρδιαγγειακής </a:t>
            </a:r>
            <a:r>
              <a:rPr lang="el-GR" dirty="0" smtClean="0"/>
              <a:t>νόσου</a:t>
            </a:r>
            <a:r>
              <a:rPr lang="en-US" dirty="0" smtClean="0"/>
              <a:t>.</a:t>
            </a:r>
          </a:p>
          <a:p>
            <a:r>
              <a:rPr lang="el-GR" dirty="0" smtClean="0"/>
              <a:t>Συνδυασμός αυξημένων επίπεδων </a:t>
            </a:r>
            <a:r>
              <a:rPr lang="el-GR" dirty="0" err="1" smtClean="0"/>
              <a:t>Lp</a:t>
            </a:r>
            <a:r>
              <a:rPr lang="el-GR" dirty="0" smtClean="0"/>
              <a:t>(a</a:t>
            </a:r>
            <a:r>
              <a:rPr lang="el-GR" dirty="0"/>
              <a:t>) και </a:t>
            </a:r>
            <a:r>
              <a:rPr lang="el-GR" dirty="0" err="1" smtClean="0"/>
              <a:t>Apo</a:t>
            </a:r>
            <a:r>
              <a:rPr lang="el-GR" dirty="0" smtClean="0"/>
              <a:t>-B, </a:t>
            </a:r>
            <a:r>
              <a:rPr lang="el-GR" dirty="0"/>
              <a:t>σχετίζονται </a:t>
            </a:r>
            <a:endParaRPr lang="en-US" dirty="0" smtClean="0"/>
          </a:p>
          <a:p>
            <a:r>
              <a:rPr lang="el-GR" dirty="0" smtClean="0"/>
              <a:t>με αυξημένο κίνδυνο </a:t>
            </a:r>
            <a:r>
              <a:rPr lang="el-GR" dirty="0"/>
              <a:t>ισχαιμικής </a:t>
            </a:r>
            <a:r>
              <a:rPr lang="el-GR" dirty="0" smtClean="0"/>
              <a:t>καρδιοπάθειας</a:t>
            </a:r>
            <a:r>
              <a:rPr lang="en-US" dirty="0" smtClean="0"/>
              <a:t> </a:t>
            </a:r>
            <a:r>
              <a:rPr lang="el-GR" dirty="0" smtClean="0"/>
              <a:t>και </a:t>
            </a:r>
            <a:r>
              <a:rPr lang="el-GR" dirty="0"/>
              <a:t>αγγειακού </a:t>
            </a:r>
            <a:endParaRPr lang="en-US" dirty="0" smtClean="0"/>
          </a:p>
          <a:p>
            <a:r>
              <a:rPr lang="el-GR" dirty="0"/>
              <a:t>ε</a:t>
            </a:r>
            <a:r>
              <a:rPr lang="el-GR" dirty="0" smtClean="0"/>
              <a:t>γκεφαλικού</a:t>
            </a:r>
            <a:r>
              <a:rPr lang="en-US" dirty="0" smtClean="0"/>
              <a:t> </a:t>
            </a:r>
            <a:r>
              <a:rPr lang="el-GR" dirty="0" smtClean="0"/>
              <a:t>επεισοδίου.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Η </a:t>
            </a:r>
            <a:r>
              <a:rPr lang="el-GR" dirty="0" err="1"/>
              <a:t>Lp</a:t>
            </a:r>
            <a:r>
              <a:rPr lang="el-GR" dirty="0"/>
              <a:t>(a) ανταγωνίζεται το μόριο του </a:t>
            </a:r>
            <a:r>
              <a:rPr lang="el-GR" dirty="0" err="1" smtClean="0"/>
              <a:t>πλασμινογόνου</a:t>
            </a:r>
            <a:r>
              <a:rPr lang="el-GR" dirty="0" smtClean="0"/>
              <a:t>, </a:t>
            </a:r>
          </a:p>
          <a:p>
            <a:r>
              <a:rPr lang="el-GR" dirty="0" smtClean="0"/>
              <a:t>αναστέλλοντας την </a:t>
            </a:r>
            <a:r>
              <a:rPr lang="el-GR" dirty="0" err="1"/>
              <a:t>ινωδόλυση</a:t>
            </a:r>
            <a:r>
              <a:rPr lang="el-GR" dirty="0"/>
              <a:t> και προκαλώντας </a:t>
            </a:r>
            <a:r>
              <a:rPr lang="el-GR" dirty="0" smtClean="0"/>
              <a:t>εναπόθεση </a:t>
            </a:r>
          </a:p>
          <a:p>
            <a:r>
              <a:rPr lang="el-GR" dirty="0" smtClean="0"/>
              <a:t>του ινώδους, προκαλώντας  </a:t>
            </a:r>
            <a:r>
              <a:rPr lang="el-GR" dirty="0" err="1"/>
              <a:t>αθηροσκληρωτικές</a:t>
            </a:r>
            <a:r>
              <a:rPr lang="el-GR" dirty="0"/>
              <a:t> </a:t>
            </a:r>
            <a:r>
              <a:rPr lang="el-GR" dirty="0" smtClean="0"/>
              <a:t>βλάβες στα </a:t>
            </a:r>
          </a:p>
          <a:p>
            <a:r>
              <a:rPr lang="el-GR" dirty="0" smtClean="0"/>
              <a:t>αγγεία</a:t>
            </a:r>
            <a:r>
              <a:rPr lang="en-US" dirty="0" smtClean="0"/>
              <a:t>.</a:t>
            </a:r>
            <a:endParaRPr lang="el-GR" dirty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580" y="92227"/>
            <a:ext cx="5224766" cy="299060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858" y="3305716"/>
            <a:ext cx="6020142" cy="343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0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F9B0E43-514C-41EC-A6F4-9EAE4BBE2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46" y="1672935"/>
            <a:ext cx="6095037" cy="40430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0305819D-B178-4A2E-8195-ECFCF53BE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935" y="1672935"/>
            <a:ext cx="5869616" cy="3917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5086" y="496389"/>
            <a:ext cx="5327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err="1"/>
              <a:t>Λιποπρωτεΐνες</a:t>
            </a:r>
            <a:r>
              <a:rPr lang="el-GR" sz="3200" dirty="0"/>
              <a:t> του πλάσματος</a:t>
            </a:r>
          </a:p>
        </p:txBody>
      </p:sp>
    </p:spTree>
    <p:extLst>
      <p:ext uri="{BB962C8B-B14F-4D97-AF65-F5344CB8AC3E}">
        <p14:creationId xmlns:p14="http://schemas.microsoft.com/office/powerpoint/2010/main" val="3272494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42AE8E2-8122-4741-8519-121497F42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46FCB7-BD86-4E01-99DC-0168077DB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2040"/>
          </a:xfrm>
        </p:spPr>
        <p:txBody>
          <a:bodyPr>
            <a:normAutofit/>
          </a:bodyPr>
          <a:lstStyle/>
          <a:p>
            <a:pPr algn="ctr"/>
            <a:r>
              <a:rPr lang="el-GR" sz="3600" dirty="0"/>
              <a:t>Το ήπαρ στο μεταβολισμό των λιπιδίων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AF8C0A3-A921-4BD0-87EC-55534F404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452"/>
            <a:ext cx="10515600" cy="526042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1. Διευκολύνει την πέψη και απορρόφηση των λιπιδίων μέσω της </a:t>
            </a:r>
            <a:r>
              <a:rPr lang="el-GR" b="1" dirty="0"/>
              <a:t>παραγωγής της </a:t>
            </a:r>
            <a:r>
              <a:rPr lang="el-GR" b="1" dirty="0" smtClean="0"/>
              <a:t>χολής</a:t>
            </a:r>
            <a:r>
              <a:rPr lang="en-US" b="1" dirty="0" smtClean="0"/>
              <a:t> </a:t>
            </a:r>
            <a:r>
              <a:rPr lang="el-GR" dirty="0" smtClean="0"/>
              <a:t>(σχηματισμός χολικών αλάτων).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2. </a:t>
            </a:r>
            <a:r>
              <a:rPr lang="el-GR" b="1" dirty="0"/>
              <a:t>Συνθέτει</a:t>
            </a:r>
            <a:r>
              <a:rPr lang="el-GR" dirty="0"/>
              <a:t> και </a:t>
            </a:r>
            <a:r>
              <a:rPr lang="el-GR" b="1" dirty="0"/>
              <a:t>οξειδώνει</a:t>
            </a:r>
            <a:r>
              <a:rPr lang="el-GR" dirty="0"/>
              <a:t> λιπαρά οξέα, συνθέτει </a:t>
            </a:r>
            <a:r>
              <a:rPr lang="el-GR" dirty="0" err="1"/>
              <a:t>τριακυλογλυκερόλες</a:t>
            </a:r>
            <a:r>
              <a:rPr lang="el-GR" dirty="0"/>
              <a:t> και </a:t>
            </a:r>
            <a:r>
              <a:rPr lang="el-GR" dirty="0" err="1" smtClean="0"/>
              <a:t>φωσφολιπίδια</a:t>
            </a:r>
            <a:r>
              <a:rPr lang="el-GR" dirty="0" smtClean="0"/>
              <a:t>.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3. Μετατρέπει ελεύθερα λιπαρά οξέα σε </a:t>
            </a:r>
            <a:r>
              <a:rPr lang="el-GR" dirty="0" err="1"/>
              <a:t>κετονικά</a:t>
            </a:r>
            <a:r>
              <a:rPr lang="el-GR" dirty="0"/>
              <a:t> σώματα (</a:t>
            </a:r>
            <a:r>
              <a:rPr lang="el-GR" b="1" dirty="0" err="1"/>
              <a:t>κετονογένεση</a:t>
            </a:r>
            <a:r>
              <a:rPr lang="el-GR" dirty="0" smtClean="0"/>
              <a:t>).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4. Διαδραματίζει συνδετικό ρόλο στη </a:t>
            </a:r>
            <a:r>
              <a:rPr lang="el-GR" b="1" dirty="0" smtClean="0"/>
              <a:t>σύνθεση </a:t>
            </a:r>
            <a:r>
              <a:rPr lang="el-GR" dirty="0" smtClean="0"/>
              <a:t>(</a:t>
            </a:r>
            <a:r>
              <a:rPr lang="en-US" dirty="0" smtClean="0"/>
              <a:t>VLDL)</a:t>
            </a:r>
            <a:r>
              <a:rPr lang="el-GR" dirty="0" smtClean="0"/>
              <a:t> </a:t>
            </a:r>
            <a:r>
              <a:rPr lang="el-GR" b="1" dirty="0"/>
              <a:t>και μεταβολισμό των </a:t>
            </a:r>
            <a:r>
              <a:rPr lang="el-GR" b="1" dirty="0" err="1"/>
              <a:t>λιποπρωτεϊνών</a:t>
            </a:r>
            <a:r>
              <a:rPr lang="el-GR" dirty="0"/>
              <a:t> </a:t>
            </a:r>
            <a:r>
              <a:rPr lang="en-US" dirty="0" smtClean="0"/>
              <a:t>(</a:t>
            </a:r>
            <a:r>
              <a:rPr lang="el-GR" dirty="0" smtClean="0"/>
              <a:t>υπολείμματα </a:t>
            </a:r>
            <a:r>
              <a:rPr lang="el-GR" dirty="0" err="1" smtClean="0"/>
              <a:t>χυλομικρών</a:t>
            </a:r>
            <a:r>
              <a:rPr lang="el-GR" dirty="0" smtClean="0"/>
              <a:t>, </a:t>
            </a:r>
            <a:r>
              <a:rPr lang="en-US" dirty="0" smtClean="0"/>
              <a:t>IDL, LDL,</a:t>
            </a:r>
            <a:r>
              <a:rPr lang="el-GR" dirty="0" smtClean="0"/>
              <a:t> </a:t>
            </a:r>
            <a:r>
              <a:rPr lang="en-US" dirty="0" smtClean="0"/>
              <a:t>HDL)</a:t>
            </a:r>
            <a:r>
              <a:rPr lang="el-GR" dirty="0" smtClean="0"/>
              <a:t> του πλάσματος.</a:t>
            </a:r>
            <a:endParaRPr lang="el-GR" dirty="0"/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 Η </a:t>
            </a:r>
            <a:r>
              <a:rPr lang="el-GR" u="sng" dirty="0"/>
              <a:t>σύνθεση </a:t>
            </a:r>
            <a:r>
              <a:rPr lang="el-GR" u="sng" dirty="0" err="1"/>
              <a:t>τριακυλογλυκεριδίων</a:t>
            </a:r>
            <a:r>
              <a:rPr lang="el-GR" u="sng" dirty="0"/>
              <a:t> και η έκκριση </a:t>
            </a:r>
            <a:r>
              <a:rPr lang="en-US" u="sng" dirty="0"/>
              <a:t>VLDL </a:t>
            </a:r>
            <a:r>
              <a:rPr lang="el-GR" dirty="0"/>
              <a:t>από το </a:t>
            </a:r>
            <a:r>
              <a:rPr lang="el-GR" b="1" dirty="0"/>
              <a:t>ήπαρ</a:t>
            </a:r>
            <a:r>
              <a:rPr lang="el-GR" dirty="0"/>
              <a:t> </a:t>
            </a:r>
            <a:r>
              <a:rPr lang="el-GR" u="sng" dirty="0"/>
              <a:t>ενισχύεται από την σίτιση</a:t>
            </a:r>
            <a:r>
              <a:rPr lang="el-GR" dirty="0"/>
              <a:t>, τις δίαιτες με υψηλή περιεκτικότητα σε υδατάνθρακες (ιδίως σακχαρόζης και φρουκτόζης) που ενισχύουν την </a:t>
            </a:r>
            <a:r>
              <a:rPr lang="el-GR" dirty="0" err="1"/>
              <a:t>λιπογένεση</a:t>
            </a:r>
            <a:r>
              <a:rPr lang="el-GR" dirty="0"/>
              <a:t>, τα υψηλά επίπεδα </a:t>
            </a:r>
            <a:r>
              <a:rPr lang="el-GR" dirty="0" err="1"/>
              <a:t>κυκλοφορούντων</a:t>
            </a:r>
            <a:r>
              <a:rPr lang="el-GR" dirty="0"/>
              <a:t> λιπαρών οξέων, την κατανάλωση αιθανόλης και την παρουσία υψηλών συγκεντρώσεων ινσουλίνης και χαμηλών επιπέδων </a:t>
            </a:r>
            <a:r>
              <a:rPr lang="el-GR" dirty="0" err="1" smtClean="0"/>
              <a:t>γλυκαγόνης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7999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7D7A1F-AA1D-4551-B75E-91A96961A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Το ήπαρ στο μεταβολισμό των </a:t>
            </a:r>
            <a:r>
              <a:rPr lang="el-GR" dirty="0" smtClean="0"/>
              <a:t>λιπιδίων-</a:t>
            </a:r>
            <a:r>
              <a:rPr lang="el-GR" dirty="0" err="1" smtClean="0"/>
              <a:t>γλυκερόλη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AD508DE-21F0-4BD6-9A3C-9F5AD11DD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5922"/>
            <a:ext cx="11062252" cy="4351338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Η </a:t>
            </a:r>
            <a:r>
              <a:rPr lang="el-GR" b="1" dirty="0"/>
              <a:t>σύνθεση των </a:t>
            </a:r>
            <a:r>
              <a:rPr lang="el-GR" b="1" dirty="0" err="1"/>
              <a:t>τριγλυκεριδίων</a:t>
            </a:r>
            <a:r>
              <a:rPr lang="el-GR" b="1" dirty="0"/>
              <a:t> στο ήπαρ </a:t>
            </a:r>
            <a:r>
              <a:rPr lang="el-GR" dirty="0"/>
              <a:t>απαιτεί </a:t>
            </a:r>
            <a:r>
              <a:rPr lang="el-GR" u="sng" dirty="0"/>
              <a:t>3Ρ-γλυκερόλη</a:t>
            </a:r>
            <a:r>
              <a:rPr lang="el-GR" dirty="0"/>
              <a:t> και λιπαρά </a:t>
            </a:r>
            <a:r>
              <a:rPr lang="el-GR" u="sng" dirty="0" err="1"/>
              <a:t>άκυλο</a:t>
            </a:r>
            <a:r>
              <a:rPr lang="el-GR" u="sng" dirty="0"/>
              <a:t>-</a:t>
            </a:r>
            <a:r>
              <a:rPr lang="en-US" u="sng" dirty="0" smtClean="0"/>
              <a:t>CoA</a:t>
            </a:r>
            <a:r>
              <a:rPr lang="el-GR" u="sng" dirty="0" smtClean="0"/>
              <a:t>.</a:t>
            </a:r>
            <a:endParaRPr lang="en-US" u="sng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Στο ήπαρ η </a:t>
            </a:r>
            <a:r>
              <a:rPr lang="el-GR" dirty="0" err="1"/>
              <a:t>γλυκερόλη</a:t>
            </a:r>
            <a:r>
              <a:rPr lang="el-GR" dirty="0"/>
              <a:t> μετατρέπεται σε </a:t>
            </a:r>
            <a:r>
              <a:rPr lang="en-US" dirty="0"/>
              <a:t>3P-</a:t>
            </a:r>
            <a:r>
              <a:rPr lang="el-GR" dirty="0" err="1"/>
              <a:t>γλυκερόλη</a:t>
            </a:r>
            <a:r>
              <a:rPr lang="el-GR" dirty="0"/>
              <a:t> με τη δράση της </a:t>
            </a:r>
            <a:r>
              <a:rPr lang="el-GR" b="1" dirty="0"/>
              <a:t>ηπατικής </a:t>
            </a:r>
            <a:r>
              <a:rPr lang="el-GR" b="1" dirty="0" err="1"/>
              <a:t>γλυκεροκινάσης</a:t>
            </a:r>
            <a:r>
              <a:rPr lang="el-GR" dirty="0"/>
              <a:t>:</a:t>
            </a:r>
          </a:p>
          <a:p>
            <a:pPr marL="0" indent="0">
              <a:buNone/>
            </a:pPr>
            <a:r>
              <a:rPr lang="el-GR" dirty="0"/>
              <a:t>    </a:t>
            </a:r>
            <a:r>
              <a:rPr lang="en-US" dirty="0"/>
              <a:t>                       </a:t>
            </a:r>
            <a:r>
              <a:rPr lang="el-GR" dirty="0" err="1"/>
              <a:t>Γλυκερόλη</a:t>
            </a:r>
            <a:r>
              <a:rPr lang="el-GR" dirty="0"/>
              <a:t> + ΑΤΡ → 3Ρ-γλυκερόλη + Α</a:t>
            </a:r>
            <a:r>
              <a:rPr lang="en-US" dirty="0"/>
              <a:t>DP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Η 3Ρ-γλυκερόλη στο ήπαρ μπορεί να προέλθει επίσης από την </a:t>
            </a:r>
            <a:r>
              <a:rPr lang="el-GR" dirty="0" err="1"/>
              <a:t>γλυκόλυση</a:t>
            </a:r>
            <a:r>
              <a:rPr lang="el-GR" dirty="0"/>
              <a:t> (από την φωσφορική </a:t>
            </a:r>
            <a:r>
              <a:rPr lang="el-GR" dirty="0" err="1"/>
              <a:t>διυδρόξυακετόνη</a:t>
            </a:r>
            <a:r>
              <a:rPr lang="el-GR" dirty="0"/>
              <a:t> με τη δράση της </a:t>
            </a:r>
            <a:r>
              <a:rPr lang="el-GR" b="1" dirty="0" err="1"/>
              <a:t>αφυδρογονάσης</a:t>
            </a:r>
            <a:r>
              <a:rPr lang="el-GR" b="1" dirty="0"/>
              <a:t> της 3Ρ-γλυκερόλης</a:t>
            </a:r>
            <a:r>
              <a:rPr lang="el-GR" dirty="0" smtClean="0"/>
              <a:t>).</a:t>
            </a:r>
            <a:endParaRPr lang="el-GR" dirty="0"/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Στα </a:t>
            </a:r>
            <a:r>
              <a:rPr lang="el-GR" b="1" dirty="0" err="1"/>
              <a:t>λιποκύτταρα</a:t>
            </a:r>
            <a:r>
              <a:rPr lang="el-GR" b="1" dirty="0"/>
              <a:t> </a:t>
            </a:r>
            <a:r>
              <a:rPr lang="el-GR" dirty="0"/>
              <a:t>η σύνθεση των </a:t>
            </a:r>
            <a:r>
              <a:rPr lang="el-GR" dirty="0" err="1"/>
              <a:t>τριγλυκεριδίων</a:t>
            </a:r>
            <a:r>
              <a:rPr lang="el-GR" dirty="0"/>
              <a:t> απαιτεί 3Ρ-γλυκερόλη που προέρχεται αποκλειστικά από την </a:t>
            </a:r>
            <a:r>
              <a:rPr lang="el-GR" dirty="0" err="1" smtClean="0"/>
              <a:t>γλυκόλυση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53546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8056A34-2C79-46C8-8B17-D0AC1F314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30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3259DCA-CF52-48DC-8A0D-0515762F8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912"/>
            <a:ext cx="91440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26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E38A84-1646-4DE3-A068-5AB418AEB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Κλινικές όψεις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89A03AD-74FC-4AEB-AB83-9A97207AE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7" y="1457740"/>
            <a:ext cx="11648661" cy="4719224"/>
          </a:xfrm>
        </p:spPr>
        <p:txBody>
          <a:bodyPr>
            <a:normAutofit fontScale="92500" lnSpcReduction="1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Μη αλκοολική λιπώδης νόσος του ήπατος</a:t>
            </a:r>
            <a:r>
              <a:rPr lang="el-GR" dirty="0">
                <a:solidFill>
                  <a:srgbClr val="FF0000"/>
                </a:solidFill>
              </a:rPr>
              <a:t>. </a:t>
            </a:r>
            <a:endParaRPr lang="en-US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Οφείλεται στην παρατεταμένη </a:t>
            </a:r>
            <a:r>
              <a:rPr lang="el-GR" b="1" u="sng" dirty="0"/>
              <a:t>άθροιση </a:t>
            </a:r>
            <a:r>
              <a:rPr lang="el-GR" b="1" u="sng" dirty="0" err="1"/>
              <a:t>τριακυλογλυκεριδίων</a:t>
            </a:r>
            <a:r>
              <a:rPr lang="el-GR" b="1" u="sng" dirty="0"/>
              <a:t> στο ήπαρ</a:t>
            </a:r>
            <a:r>
              <a:rPr lang="el-GR" dirty="0"/>
              <a:t>. Σε χρόνια συσσώρευση προκαλούνται </a:t>
            </a:r>
            <a:r>
              <a:rPr lang="el-GR" b="1" u="sng" dirty="0"/>
              <a:t>φλεγμονώδεις</a:t>
            </a:r>
            <a:r>
              <a:rPr lang="el-GR" dirty="0"/>
              <a:t> και </a:t>
            </a:r>
            <a:r>
              <a:rPr lang="el-GR" b="1" u="sng" dirty="0"/>
              <a:t>ινώδεις μεταβολές </a:t>
            </a:r>
            <a:r>
              <a:rPr lang="el-GR" dirty="0"/>
              <a:t>που προκαλούν </a:t>
            </a:r>
            <a:r>
              <a:rPr lang="el-GR" b="1" dirty="0"/>
              <a:t>μη αλκοολική </a:t>
            </a:r>
            <a:r>
              <a:rPr lang="el-GR" b="1" dirty="0" err="1"/>
              <a:t>στεατοηπατίτιδα</a:t>
            </a:r>
            <a:r>
              <a:rPr lang="el-GR" dirty="0"/>
              <a:t>, που μπορεί να εξελιχθεί σε </a:t>
            </a:r>
            <a:r>
              <a:rPr lang="el-GR" b="1" dirty="0"/>
              <a:t>κίρρωση</a:t>
            </a:r>
            <a:r>
              <a:rPr lang="el-GR" dirty="0"/>
              <a:t>, </a:t>
            </a:r>
            <a:r>
              <a:rPr lang="el-GR" b="1" dirty="0" err="1"/>
              <a:t>ηπατοκαρκίνωμα</a:t>
            </a:r>
            <a:r>
              <a:rPr lang="el-GR" dirty="0"/>
              <a:t> και </a:t>
            </a:r>
            <a:r>
              <a:rPr lang="el-GR" b="1" dirty="0"/>
              <a:t>ηπατική </a:t>
            </a:r>
            <a:r>
              <a:rPr lang="el-GR" b="1" dirty="0" smtClean="0"/>
              <a:t>ανεπάρκεια.</a:t>
            </a:r>
            <a:endParaRPr lang="el-GR" b="1" dirty="0"/>
          </a:p>
          <a:p>
            <a:pPr marL="0" indent="0">
              <a:buNone/>
            </a:pPr>
            <a:r>
              <a:rPr lang="el-GR" dirty="0"/>
              <a:t>   Η παραγωγή </a:t>
            </a:r>
            <a:r>
              <a:rPr lang="en-US" dirty="0"/>
              <a:t>VLDL </a:t>
            </a:r>
            <a:r>
              <a:rPr lang="el-GR" dirty="0"/>
              <a:t>από το ήπαρ δεν συμπορεύεται με την αυξανόμενη εισροή και </a:t>
            </a:r>
            <a:r>
              <a:rPr lang="el-GR" dirty="0" err="1"/>
              <a:t>εστεροποίηση</a:t>
            </a:r>
            <a:r>
              <a:rPr lang="el-GR" dirty="0"/>
              <a:t> των λιπαρών οξέων, επιτρέποντας </a:t>
            </a:r>
            <a:r>
              <a:rPr lang="el-GR" u="sng" dirty="0"/>
              <a:t>την συσσώρευση </a:t>
            </a:r>
            <a:r>
              <a:rPr lang="el-GR" u="sng" dirty="0" err="1"/>
              <a:t>τριακυλογλυκεριδίων</a:t>
            </a:r>
            <a:r>
              <a:rPr lang="el-GR" dirty="0"/>
              <a:t> που με τη σειρά της προκαλεί </a:t>
            </a:r>
            <a:r>
              <a:rPr lang="el-GR" b="1" dirty="0"/>
              <a:t>λιπώδες ήπαρ</a:t>
            </a:r>
            <a:r>
              <a:rPr lang="el-GR" dirty="0"/>
              <a:t>. Η ικανότητα έκκρισης </a:t>
            </a:r>
            <a:r>
              <a:rPr lang="en-US" dirty="0"/>
              <a:t>VLDL </a:t>
            </a:r>
            <a:r>
              <a:rPr lang="el-GR" dirty="0"/>
              <a:t>μπορεί να διαταραχθεί στον </a:t>
            </a:r>
            <a:r>
              <a:rPr lang="el-GR" b="1" dirty="0"/>
              <a:t>αρρύθμιστο σακχαρώδη διαβήτη</a:t>
            </a:r>
            <a:r>
              <a:rPr lang="el-GR" dirty="0"/>
              <a:t>, την </a:t>
            </a:r>
            <a:r>
              <a:rPr lang="el-GR" b="1" dirty="0"/>
              <a:t>ασιτία</a:t>
            </a:r>
            <a:r>
              <a:rPr lang="el-GR" dirty="0"/>
              <a:t> και τις </a:t>
            </a:r>
            <a:r>
              <a:rPr lang="el-GR" b="1" dirty="0"/>
              <a:t>δίαιτες με υψηλή περιεκτικότητα </a:t>
            </a:r>
            <a:r>
              <a:rPr lang="el-GR" b="1" dirty="0" smtClean="0"/>
              <a:t>λίπους</a:t>
            </a:r>
            <a:r>
              <a:rPr lang="el-GR" dirty="0" smtClean="0"/>
              <a:t>.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 Πιο σπάνιος τύπος της νόσου οφείλεται σε </a:t>
            </a:r>
            <a:r>
              <a:rPr lang="el-GR" u="sng" dirty="0"/>
              <a:t>αναστολή της παραγωγής </a:t>
            </a:r>
            <a:r>
              <a:rPr lang="el-GR" u="sng" dirty="0" err="1"/>
              <a:t>λιποπρωτεϊνών</a:t>
            </a:r>
            <a:r>
              <a:rPr lang="el-GR" u="sng" dirty="0"/>
              <a:t> του πλάσματος </a:t>
            </a:r>
            <a:r>
              <a:rPr lang="el-GR" dirty="0"/>
              <a:t>που επιτρέπει έτσι την συσσώρευση </a:t>
            </a:r>
            <a:r>
              <a:rPr lang="el-GR" dirty="0" err="1"/>
              <a:t>τριακυλογλυκεριδίων</a:t>
            </a:r>
            <a:r>
              <a:rPr lang="el-GR" dirty="0"/>
              <a:t> στο </a:t>
            </a:r>
            <a:r>
              <a:rPr lang="el-GR" dirty="0" smtClean="0"/>
              <a:t>ήπαρ.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66463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6A7DA73-0B80-4647-8584-92FD02D37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37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6F657C4-99C1-4C38-A0F0-A6428FBDA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149" y="643466"/>
            <a:ext cx="7791702" cy="5571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2503" y="243356"/>
            <a:ext cx="4796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/>
              <a:t>Μη αλκοολική λιπώδης νόσος του ήπατος. </a:t>
            </a:r>
          </a:p>
        </p:txBody>
      </p:sp>
    </p:spTree>
    <p:extLst>
      <p:ext uri="{BB962C8B-B14F-4D97-AF65-F5344CB8AC3E}">
        <p14:creationId xmlns:p14="http://schemas.microsoft.com/office/powerpoint/2010/main" val="3194590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7B4382-CD2E-4332-84CF-1AB92C31D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Κλινικές όψεις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6745ECC-3C3E-4EAF-99CD-1E53E0E05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1"/>
            <a:ext cx="10515600" cy="4732476"/>
          </a:xfrm>
        </p:spPr>
        <p:txBody>
          <a:bodyPr>
            <a:normAutofit fontScale="85000" lnSpcReduction="2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Το αλκοολικό λιπώδες ήπαρ</a:t>
            </a:r>
            <a:r>
              <a:rPr lang="el-GR" dirty="0">
                <a:solidFill>
                  <a:srgbClr val="FF0000"/>
                </a:solidFill>
              </a:rPr>
              <a:t>. </a:t>
            </a:r>
            <a:r>
              <a:rPr lang="el-GR" dirty="0"/>
              <a:t>Αποτελεί το </a:t>
            </a:r>
            <a:r>
              <a:rPr lang="el-GR" u="sng" dirty="0"/>
              <a:t>πρώτο στάδιο της αλκοολικής νόσου του ήπατος </a:t>
            </a:r>
            <a:r>
              <a:rPr lang="el-GR" dirty="0"/>
              <a:t>που οδηγεί τελικώς στην κίρρωση.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Η συσσώρευση λίπους στο ήπαρ προκαλείται από το συνδυασμό βλάβης στην οξείδωση  των λιπαρών οξέων και αυξημένης </a:t>
            </a:r>
            <a:r>
              <a:rPr lang="el-GR" dirty="0" err="1" smtClean="0"/>
              <a:t>λιπογένεσης</a:t>
            </a:r>
            <a:r>
              <a:rPr lang="el-GR" dirty="0" smtClean="0"/>
              <a:t>, </a:t>
            </a:r>
            <a:r>
              <a:rPr lang="el-GR" dirty="0"/>
              <a:t>που οφείλεται σε μεταβολές στο δυναμικό οξειδοαναγωγής (Ν</a:t>
            </a:r>
            <a:r>
              <a:rPr lang="en-US" dirty="0"/>
              <a:t>ADH/NAD</a:t>
            </a:r>
            <a:r>
              <a:rPr lang="en-US" baseline="30000" dirty="0"/>
              <a:t>+</a:t>
            </a:r>
            <a:r>
              <a:rPr lang="en-US" dirty="0"/>
              <a:t>)</a:t>
            </a:r>
            <a:r>
              <a:rPr lang="el-GR" dirty="0"/>
              <a:t> από την πλεονάζουσα ποσότητα </a:t>
            </a:r>
            <a:r>
              <a:rPr lang="en-US" dirty="0"/>
              <a:t>NADH </a:t>
            </a:r>
            <a:r>
              <a:rPr lang="el-GR" dirty="0"/>
              <a:t>που παράγεται κατά την </a:t>
            </a:r>
            <a:r>
              <a:rPr lang="el-GR" u="sng" dirty="0"/>
              <a:t>μετατροπή της αιθανόλης σε </a:t>
            </a:r>
            <a:r>
              <a:rPr lang="el-GR" u="sng" dirty="0" err="1" smtClean="0"/>
              <a:t>ακεταλδευδη</a:t>
            </a:r>
            <a:r>
              <a:rPr lang="el-GR" u="sng" dirty="0" smtClean="0"/>
              <a:t>, </a:t>
            </a:r>
            <a:r>
              <a:rPr lang="el-GR" u="sng" dirty="0"/>
              <a:t>με τη δράση της αλκοολικής </a:t>
            </a:r>
            <a:r>
              <a:rPr lang="el-GR" u="sng" dirty="0" err="1"/>
              <a:t>αφυδρογονάσης</a:t>
            </a:r>
            <a:r>
              <a:rPr lang="el-GR" dirty="0"/>
              <a:t> στο ήπαρ.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 Το παραγόμενο </a:t>
            </a:r>
            <a:r>
              <a:rPr lang="en-US" dirty="0"/>
              <a:t>NADH </a:t>
            </a:r>
            <a:r>
              <a:rPr lang="el-GR" dirty="0"/>
              <a:t>ανταγωνίζεται τα αναγωγικά ισοδύναμα άλλων υποστρωμάτων, όπως τα λιπαρά οξέα, στην αναπνευστική αλυσίδα, αναστέλλοντας την οξείδωση τους και οδηγώντας σε </a:t>
            </a:r>
            <a:r>
              <a:rPr lang="el-GR" b="1" u="sng" dirty="0"/>
              <a:t>αύξηση της σύνθεσης </a:t>
            </a:r>
            <a:r>
              <a:rPr lang="el-GR" b="1" u="sng" dirty="0" err="1" smtClean="0"/>
              <a:t>τριακυλογλυκεριδίων</a:t>
            </a:r>
            <a:r>
              <a:rPr lang="el-GR" b="1" u="sng" dirty="0" smtClean="0"/>
              <a:t>.</a:t>
            </a:r>
            <a:endParaRPr lang="el-GR" b="1" u="sng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Επιπροσθέτως η </a:t>
            </a:r>
            <a:r>
              <a:rPr lang="el-GR" dirty="0" err="1"/>
              <a:t>ακεταλδεύδη</a:t>
            </a:r>
            <a:r>
              <a:rPr lang="el-GR" dirty="0"/>
              <a:t> που παράγεται οξειδώνεται από την </a:t>
            </a:r>
            <a:r>
              <a:rPr lang="el-GR" dirty="0" err="1"/>
              <a:t>αλδευδική</a:t>
            </a:r>
            <a:r>
              <a:rPr lang="el-GR" dirty="0"/>
              <a:t> </a:t>
            </a:r>
            <a:r>
              <a:rPr lang="el-GR" dirty="0" err="1"/>
              <a:t>αφυδρογονάση</a:t>
            </a:r>
            <a:r>
              <a:rPr lang="el-GR" dirty="0"/>
              <a:t> παράγοντας </a:t>
            </a:r>
            <a:r>
              <a:rPr lang="el-GR" b="1" dirty="0"/>
              <a:t>οξικό</a:t>
            </a:r>
            <a:r>
              <a:rPr lang="el-GR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Το αυξημένο πηλίκο </a:t>
            </a:r>
            <a:r>
              <a:rPr lang="en-US" dirty="0"/>
              <a:t>NADH/NAD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l-GR" dirty="0"/>
              <a:t>προκαλεί </a:t>
            </a:r>
            <a:r>
              <a:rPr lang="el-GR" b="1" dirty="0"/>
              <a:t>αύξηση του γαλακτικού </a:t>
            </a:r>
            <a:r>
              <a:rPr lang="el-GR" dirty="0"/>
              <a:t>στο αίμα που </a:t>
            </a:r>
            <a:r>
              <a:rPr lang="el-GR" b="1" dirty="0"/>
              <a:t>μειώνει την απέκκριση του ουρικού οξέος</a:t>
            </a:r>
            <a:r>
              <a:rPr lang="el-GR" dirty="0"/>
              <a:t> και κατά συνέπεια </a:t>
            </a:r>
            <a:r>
              <a:rPr lang="el-GR" b="1" u="sng" dirty="0"/>
              <a:t>ουρική </a:t>
            </a:r>
            <a:r>
              <a:rPr lang="el-GR" b="1" u="sng" dirty="0" smtClean="0"/>
              <a:t>αρθρίτιδα. </a:t>
            </a:r>
            <a:endParaRPr lang="el-GR" b="1" u="sng" dirty="0"/>
          </a:p>
        </p:txBody>
      </p:sp>
    </p:spTree>
    <p:extLst>
      <p:ext uri="{BB962C8B-B14F-4D97-AF65-F5344CB8AC3E}">
        <p14:creationId xmlns:p14="http://schemas.microsoft.com/office/powerpoint/2010/main" val="505371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C485591-A57A-41DD-BAA9-06F77F1D8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" y="1245326"/>
            <a:ext cx="376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Το αλκοολικό λιπώδες ήπαρ</a:t>
            </a:r>
          </a:p>
        </p:txBody>
      </p:sp>
    </p:spTree>
    <p:extLst>
      <p:ext uri="{BB962C8B-B14F-4D97-AF65-F5344CB8AC3E}">
        <p14:creationId xmlns:p14="http://schemas.microsoft.com/office/powerpoint/2010/main" val="1751336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E36E056-6773-47C3-A5F3-40D028FDD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512" y="896022"/>
            <a:ext cx="6534975" cy="5571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6275" y="243840"/>
            <a:ext cx="4682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err="1"/>
              <a:t>Λιποπρωτεΐνες</a:t>
            </a:r>
            <a:r>
              <a:rPr lang="el-GR" sz="2800" dirty="0"/>
              <a:t> του πλάσματος</a:t>
            </a:r>
          </a:p>
        </p:txBody>
      </p:sp>
    </p:spTree>
    <p:extLst>
      <p:ext uri="{BB962C8B-B14F-4D97-AF65-F5344CB8AC3E}">
        <p14:creationId xmlns:p14="http://schemas.microsoft.com/office/powerpoint/2010/main" val="26936057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6B61FFD-A6CF-4389-B33E-77253AE39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831" y="0"/>
            <a:ext cx="8670593" cy="678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FE246B2-736A-4C79-93E3-F4D815451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004" y="38052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7019" y="1675262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CHYL</a:t>
            </a:r>
            <a:endParaRPr lang="el-GR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88180" y="1625877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LDL</a:t>
            </a:r>
            <a:endParaRPr lang="el-GR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16411" y="1527456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VLDL</a:t>
            </a:r>
            <a:endParaRPr lang="el-GR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04409" y="1675262"/>
            <a:ext cx="487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HDL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283528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7FE859-43D1-4576-BFC8-15A28FD8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0"/>
            <a:ext cx="3505495" cy="1622321"/>
          </a:xfrm>
        </p:spPr>
        <p:txBody>
          <a:bodyPr>
            <a:normAutofit/>
          </a:bodyPr>
          <a:lstStyle/>
          <a:p>
            <a:r>
              <a:rPr lang="el-GR" sz="2400" b="1" dirty="0" err="1"/>
              <a:t>Ηλεκτροφόρηση</a:t>
            </a:r>
            <a:r>
              <a:rPr lang="el-GR" sz="2400" b="1" dirty="0"/>
              <a:t> των </a:t>
            </a:r>
            <a:r>
              <a:rPr lang="el-GR" sz="2400" b="1" dirty="0" err="1"/>
              <a:t>λιποπρωτεϊνών</a:t>
            </a:r>
            <a:r>
              <a:rPr lang="el-GR" sz="2400" b="1" dirty="0"/>
              <a:t> και η ταξινόμηση τους με βάση τα κριτήρια </a:t>
            </a:r>
            <a:r>
              <a:rPr lang="el-GR" sz="2400" b="1" dirty="0" err="1"/>
              <a:t>Fredrickson</a:t>
            </a:r>
            <a:endParaRPr lang="el-GR" sz="24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CB20732-C28A-4994-99DE-6309B4978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1" y="1707390"/>
            <a:ext cx="3934432" cy="50115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b="1" dirty="0"/>
              <a:t>Τύπος Ι. </a:t>
            </a:r>
            <a:r>
              <a:rPr lang="el-GR" sz="1800" b="1" dirty="0" err="1"/>
              <a:t>Υπερχυλομικροναιμία</a:t>
            </a:r>
            <a:r>
              <a:rPr lang="el-GR" sz="1800" dirty="0"/>
              <a:t>. Είναι πολύ σπάνια κατάσταση. Ο ορός του ασθενούς είναι πολύ </a:t>
            </a:r>
            <a:r>
              <a:rPr lang="el-GR" sz="1800" dirty="0" err="1"/>
              <a:t>λιπαιμικός</a:t>
            </a:r>
            <a:r>
              <a:rPr lang="el-GR" sz="1800" dirty="0"/>
              <a:t> και αν παραμείνει όλη τη νύχτα στο ψυγείο σχηματίζεται μια ζώνη </a:t>
            </a:r>
            <a:r>
              <a:rPr lang="el-GR" sz="1800" dirty="0" err="1"/>
              <a:t>χυλομικρών</a:t>
            </a:r>
            <a:r>
              <a:rPr lang="el-GR" sz="1800" dirty="0"/>
              <a:t>. Υπάρχουν δύο καταστάσεις που μπορεί να δώσουν ψευδώς θετικό τον τύπο Ι </a:t>
            </a:r>
            <a:r>
              <a:rPr lang="el-GR" sz="1800" dirty="0" err="1"/>
              <a:t>υπερλιποπρωτεϊναιμίας</a:t>
            </a:r>
            <a:r>
              <a:rPr lang="el-GR" sz="1800" dirty="0"/>
              <a:t>. Η πρώτη κατάσταση είναι η </a:t>
            </a:r>
            <a:r>
              <a:rPr lang="el-GR" sz="1800" dirty="0" err="1"/>
              <a:t>δυσγλοβουλιναιμία</a:t>
            </a:r>
            <a:r>
              <a:rPr lang="el-GR" sz="1800" dirty="0"/>
              <a:t> κατά την οποία ένα μεγάλο μέρος των λιπιδίων συνδέεται με τις </a:t>
            </a:r>
            <a:r>
              <a:rPr lang="el-GR" sz="1800" dirty="0" err="1"/>
              <a:t>ανοσοσφαιρίνες</a:t>
            </a:r>
            <a:r>
              <a:rPr lang="el-GR" sz="1800" dirty="0"/>
              <a:t> (</a:t>
            </a:r>
            <a:r>
              <a:rPr lang="el-GR" sz="1800" dirty="0" err="1"/>
              <a:t>IgM</a:t>
            </a:r>
            <a:r>
              <a:rPr lang="el-GR" sz="1800" dirty="0"/>
              <a:t>). Η δεύτερη κατάσταση, είναι η απομάκρυνση των λιπιδίων από τις </a:t>
            </a:r>
            <a:r>
              <a:rPr lang="el-GR" sz="1800" dirty="0" err="1" smtClean="0"/>
              <a:t>λιποπρωτεϊνες</a:t>
            </a:r>
            <a:r>
              <a:rPr lang="en-US" sz="1800" dirty="0" smtClean="0"/>
              <a:t>,</a:t>
            </a:r>
            <a:r>
              <a:rPr lang="el-GR" sz="1800" dirty="0" smtClean="0"/>
              <a:t> </a:t>
            </a:r>
            <a:r>
              <a:rPr lang="el-GR" sz="1800" dirty="0"/>
              <a:t>όπως συμβαίνει με ορισμένα φάρμακα που λειτουργούν ως παράγοντες απομάκρυνσης των λιπιδίων και η λήψη </a:t>
            </a:r>
            <a:r>
              <a:rPr lang="el-GR" sz="1800" dirty="0" smtClean="0"/>
              <a:t>αυτών, </a:t>
            </a:r>
            <a:r>
              <a:rPr lang="el-GR" sz="1800" dirty="0"/>
              <a:t>μπορεί να οδηγήσει σε παραπλανητικά </a:t>
            </a:r>
            <a:r>
              <a:rPr lang="el-GR" sz="1800" dirty="0" smtClean="0"/>
              <a:t>αποτελέσματα</a:t>
            </a:r>
            <a:r>
              <a:rPr lang="en-US" sz="1800" dirty="0" smtClean="0"/>
              <a:t>.</a:t>
            </a:r>
            <a:endParaRPr lang="el-GR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206047D-1619-4C15-A100-2144FFED6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495" y="1170126"/>
            <a:ext cx="7579506" cy="56846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181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9AAE0D-BFCA-4147-9532-1A669CFE3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0"/>
            <a:ext cx="3505495" cy="1622321"/>
          </a:xfrm>
        </p:spPr>
        <p:txBody>
          <a:bodyPr>
            <a:normAutofit/>
          </a:bodyPr>
          <a:lstStyle/>
          <a:p>
            <a:r>
              <a:rPr lang="el-GR" sz="2400" b="1" dirty="0" err="1"/>
              <a:t>Ηλεκτροφόρηση</a:t>
            </a:r>
            <a:r>
              <a:rPr lang="el-GR" sz="2400" b="1" dirty="0"/>
              <a:t> των </a:t>
            </a:r>
            <a:r>
              <a:rPr lang="el-GR" sz="2400" b="1" dirty="0" err="1"/>
              <a:t>λιποπρωτεϊνών</a:t>
            </a:r>
            <a:r>
              <a:rPr lang="el-GR" sz="2400" b="1" dirty="0"/>
              <a:t> και η ταξινόμηση τους με βάση τα κριτήρια </a:t>
            </a:r>
            <a:r>
              <a:rPr lang="el-GR" sz="2400" b="1" dirty="0" err="1"/>
              <a:t>Fredrickson</a:t>
            </a:r>
            <a:endParaRPr lang="el-GR" sz="24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F4C4168-8EAE-4992-B18F-456F8B3B7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622321"/>
            <a:ext cx="4164036" cy="5087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1800" b="1" dirty="0"/>
              <a:t>Τύπος </a:t>
            </a:r>
            <a:r>
              <a:rPr lang="el-GR" sz="1800" b="1" dirty="0" err="1"/>
              <a:t>ΙΙα</a:t>
            </a:r>
            <a:r>
              <a:rPr lang="el-GR" sz="1800" dirty="0"/>
              <a:t>. </a:t>
            </a:r>
            <a:r>
              <a:rPr lang="el-GR" sz="1800" b="1" u="sng" dirty="0" err="1"/>
              <a:t>Υπερχοληστερολαιμία</a:t>
            </a:r>
            <a:r>
              <a:rPr lang="el-GR" sz="1800" dirty="0"/>
              <a:t>. Σε αυτή την κατάσταση, υπάρχει υψηλή συγκέντρωση β-</a:t>
            </a:r>
            <a:r>
              <a:rPr lang="el-GR" sz="1800" dirty="0" err="1"/>
              <a:t>λιποπρωτεΐνης</a:t>
            </a:r>
            <a:r>
              <a:rPr lang="el-GR" sz="1800" dirty="0"/>
              <a:t> με φυσιολογική την προ-β-</a:t>
            </a:r>
            <a:r>
              <a:rPr lang="el-GR" sz="1800" dirty="0" err="1"/>
              <a:t>λιποπρωτεΐνη</a:t>
            </a:r>
            <a:r>
              <a:rPr lang="el-GR" sz="1800" dirty="0"/>
              <a:t>. Η α-</a:t>
            </a:r>
            <a:r>
              <a:rPr lang="el-GR" sz="1800" dirty="0" err="1"/>
              <a:t>λιποπρωτεΐνη</a:t>
            </a:r>
            <a:r>
              <a:rPr lang="el-GR" sz="1800" dirty="0"/>
              <a:t> είναι φυσιολογική ή μερικές φορές ελαφρώς μειωμένη. Η τιμή της LDL-χοληστερόλης πρέπει να είναι μεγαλύτερη από 160 </a:t>
            </a:r>
            <a:r>
              <a:rPr lang="el-GR" sz="1800" dirty="0" err="1"/>
              <a:t>mg</a:t>
            </a:r>
            <a:r>
              <a:rPr lang="el-GR" sz="1800" dirty="0"/>
              <a:t>/</a:t>
            </a:r>
            <a:r>
              <a:rPr lang="el-GR" sz="1800" dirty="0" err="1"/>
              <a:t>dL</a:t>
            </a:r>
            <a:r>
              <a:rPr lang="el-GR" sz="1800" dirty="0"/>
              <a:t>. Αυτός ο τύπος </a:t>
            </a:r>
            <a:r>
              <a:rPr lang="el-GR" sz="1800" dirty="0" err="1"/>
              <a:t>υπερλιποπρωτεϊναιμίας</a:t>
            </a:r>
            <a:r>
              <a:rPr lang="el-GR" sz="1800" dirty="0"/>
              <a:t> είναι μια σχετικά κοινή διαταραχή.</a:t>
            </a:r>
          </a:p>
          <a:p>
            <a:pPr marL="0" indent="0">
              <a:buNone/>
            </a:pPr>
            <a:r>
              <a:rPr lang="el-GR" sz="1800" b="1" dirty="0"/>
              <a:t>Τύπος </a:t>
            </a:r>
            <a:r>
              <a:rPr lang="el-GR" sz="1800" b="1" dirty="0" err="1"/>
              <a:t>IIb</a:t>
            </a:r>
            <a:r>
              <a:rPr lang="el-GR" sz="1800" dirty="0"/>
              <a:t>. </a:t>
            </a:r>
            <a:r>
              <a:rPr lang="el-GR" sz="1800" b="1" u="sng" dirty="0" err="1"/>
              <a:t>Υπερχοληστερολαιμία</a:t>
            </a:r>
            <a:r>
              <a:rPr lang="el-GR" sz="1800" b="1" u="sng" dirty="0"/>
              <a:t> με αυξημένα </a:t>
            </a:r>
            <a:r>
              <a:rPr lang="el-GR" sz="1800" b="1" u="sng" dirty="0" err="1"/>
              <a:t>τριγλυκερίδια</a:t>
            </a:r>
            <a:r>
              <a:rPr lang="el-GR" sz="1800" dirty="0"/>
              <a:t>. Και αυτός ο τύπος </a:t>
            </a:r>
            <a:r>
              <a:rPr lang="el-GR" sz="1800" dirty="0" err="1"/>
              <a:t>υπερλιποπρωτεϊναιμίας</a:t>
            </a:r>
            <a:r>
              <a:rPr lang="el-GR" sz="1800" dirty="0"/>
              <a:t> είναι αρκετά συχνός. Εκτός από την υψηλή συγκέντρωση β-</a:t>
            </a:r>
            <a:r>
              <a:rPr lang="el-GR" sz="1800" dirty="0" err="1"/>
              <a:t>λιποπρωτεΐνης</a:t>
            </a:r>
            <a:r>
              <a:rPr lang="el-GR" sz="1800" dirty="0"/>
              <a:t>, υπάρχει αυξημένη συγκέντρωση προ-β-</a:t>
            </a:r>
            <a:r>
              <a:rPr lang="el-GR" sz="1800" dirty="0" err="1"/>
              <a:t>λιποπρωτεϊνών</a:t>
            </a:r>
            <a:r>
              <a:rPr lang="el-GR" sz="1800" dirty="0"/>
              <a:t>. Δεν υπάρχουν </a:t>
            </a:r>
            <a:r>
              <a:rPr lang="el-GR" sz="1800" dirty="0" err="1"/>
              <a:t>χυλομικρά</a:t>
            </a:r>
            <a:r>
              <a:rPr lang="el-GR" sz="1800" dirty="0"/>
              <a:t> και η ζώνη των α-</a:t>
            </a:r>
            <a:r>
              <a:rPr lang="el-GR" sz="1800" dirty="0" err="1"/>
              <a:t>λιποπρωτεϊνών</a:t>
            </a:r>
            <a:r>
              <a:rPr lang="el-GR" sz="1800" dirty="0"/>
              <a:t> είναι φυσιολογική ή ελαφρώς μειωμένη.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EE7D1F8-D81C-4097-8FC0-836F371D9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582" y="1170127"/>
            <a:ext cx="7520418" cy="564031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726967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B037AD-D010-4F33-AB3F-732B8A263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0"/>
            <a:ext cx="3505495" cy="1622321"/>
          </a:xfrm>
        </p:spPr>
        <p:txBody>
          <a:bodyPr>
            <a:normAutofit/>
          </a:bodyPr>
          <a:lstStyle/>
          <a:p>
            <a:r>
              <a:rPr lang="el-GR" sz="2400" b="1" dirty="0" err="1"/>
              <a:t>Ηλεκτροφόρηση</a:t>
            </a:r>
            <a:r>
              <a:rPr lang="el-GR" sz="2400" b="1" dirty="0"/>
              <a:t> των </a:t>
            </a:r>
            <a:r>
              <a:rPr lang="el-GR" sz="2400" b="1" dirty="0" err="1"/>
              <a:t>λιποπρωτεϊνών</a:t>
            </a:r>
            <a:r>
              <a:rPr lang="el-GR" sz="2400" b="1" dirty="0"/>
              <a:t> και η ταξινόμηση τους με βάση τα κριτήρια </a:t>
            </a:r>
            <a:r>
              <a:rPr lang="el-GR" sz="2400" b="1" dirty="0" err="1"/>
              <a:t>Frederickson</a:t>
            </a:r>
            <a:endParaRPr lang="el-GR" sz="24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CAD9BC-9C7A-4843-8F25-69BBFBD5E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86" y="1861471"/>
            <a:ext cx="4089177" cy="4806613"/>
          </a:xfrm>
        </p:spPr>
        <p:txBody>
          <a:bodyPr>
            <a:normAutofit fontScale="92500" lnSpcReduction="10000"/>
          </a:bodyPr>
          <a:lstStyle/>
          <a:p>
            <a:r>
              <a:rPr lang="el-GR" sz="2000" b="1" dirty="0"/>
              <a:t>Τύπος III</a:t>
            </a:r>
            <a:r>
              <a:rPr lang="el-GR" sz="2000" dirty="0"/>
              <a:t>. </a:t>
            </a:r>
            <a:r>
              <a:rPr lang="el-GR" sz="2000" b="1" u="sng" dirty="0" err="1"/>
              <a:t>Υπερχοληστερολαιμία</a:t>
            </a:r>
            <a:r>
              <a:rPr lang="el-GR" sz="2000" b="1" u="sng" dirty="0"/>
              <a:t> με </a:t>
            </a:r>
            <a:r>
              <a:rPr lang="el-GR" sz="2000" b="1" u="sng" dirty="0" err="1"/>
              <a:t>υπερτριγλυκεριδαιμία</a:t>
            </a:r>
            <a:r>
              <a:rPr lang="el-GR" sz="2000" dirty="0"/>
              <a:t>. Ο διαχωρισμός μεταξύ των ζωνών της β-</a:t>
            </a:r>
            <a:r>
              <a:rPr lang="el-GR" sz="2000" dirty="0" err="1"/>
              <a:t>λιποπρωτεΐνης</a:t>
            </a:r>
            <a:r>
              <a:rPr lang="el-GR" sz="2000" dirty="0"/>
              <a:t> και της προ-β-</a:t>
            </a:r>
            <a:r>
              <a:rPr lang="el-GR" sz="2000" dirty="0" err="1"/>
              <a:t>λιποπρωτεΐνη</a:t>
            </a:r>
            <a:r>
              <a:rPr lang="el-GR" sz="2000" dirty="0"/>
              <a:t> δεν είναι πολύ καλός, εξαιτίας της αύξησης της συγκέντρωσης των ανώμαλων </a:t>
            </a:r>
            <a:r>
              <a:rPr lang="el-GR" sz="2000" u="sng" dirty="0" err="1"/>
              <a:t>λιποπρωτεϊνών</a:t>
            </a:r>
            <a:r>
              <a:rPr lang="el-GR" sz="2000" u="sng" dirty="0"/>
              <a:t> ενδιάμεσης </a:t>
            </a:r>
            <a:r>
              <a:rPr lang="el-GR" sz="2000" u="sng" dirty="0" smtClean="0"/>
              <a:t>πυκνότητας</a:t>
            </a:r>
            <a:r>
              <a:rPr lang="en-US" sz="2000" u="sng" dirty="0" smtClean="0"/>
              <a:t>(IDL)</a:t>
            </a:r>
            <a:r>
              <a:rPr lang="el-GR" sz="2000" dirty="0" smtClean="0"/>
              <a:t> οι </a:t>
            </a:r>
            <a:r>
              <a:rPr lang="el-GR" sz="2000" dirty="0"/>
              <a:t>οποίες στερούνται της </a:t>
            </a:r>
            <a:r>
              <a:rPr lang="el-GR" sz="2000" dirty="0" err="1"/>
              <a:t>απολιποπρωτεΐνης</a:t>
            </a:r>
            <a:r>
              <a:rPr lang="el-GR" sz="2000" dirty="0"/>
              <a:t> </a:t>
            </a:r>
            <a:r>
              <a:rPr lang="el-GR" sz="2000" dirty="0" smtClean="0"/>
              <a:t>Ε. </a:t>
            </a:r>
            <a:r>
              <a:rPr lang="el-GR" sz="2000" dirty="0"/>
              <a:t>Αυτή η μη φυσιολογική </a:t>
            </a:r>
            <a:r>
              <a:rPr lang="el-GR" sz="2000" dirty="0" err="1"/>
              <a:t>λιποπρωτεΐνη</a:t>
            </a:r>
            <a:r>
              <a:rPr lang="el-GR" sz="2000" dirty="0"/>
              <a:t> μεταναστεύει μεταξύ των ζωνών της β-</a:t>
            </a:r>
            <a:r>
              <a:rPr lang="el-GR" sz="2000" dirty="0" err="1"/>
              <a:t>λιποπρωτεϊνης</a:t>
            </a:r>
            <a:r>
              <a:rPr lang="el-GR" sz="2000" dirty="0"/>
              <a:t> και της προ-β-</a:t>
            </a:r>
            <a:r>
              <a:rPr lang="el-GR" sz="2000" dirty="0" err="1"/>
              <a:t>λιποπρωτεϊνης</a:t>
            </a:r>
            <a:r>
              <a:rPr lang="el-GR" sz="2000" dirty="0"/>
              <a:t>. Η α-</a:t>
            </a:r>
            <a:r>
              <a:rPr lang="el-GR" sz="2000" dirty="0" err="1"/>
              <a:t>λιποπρωτεΐνη</a:t>
            </a:r>
            <a:r>
              <a:rPr lang="el-GR" sz="2000" dirty="0"/>
              <a:t> συνήθως μειώνεται. Η οριστική διάγνωση για τον τύπο III </a:t>
            </a:r>
            <a:r>
              <a:rPr lang="el-GR" sz="2000" dirty="0" err="1"/>
              <a:t>υπερλιποπρωτεϊναιμίας</a:t>
            </a:r>
            <a:r>
              <a:rPr lang="el-GR" sz="2000" dirty="0"/>
              <a:t> μπορεί να χρειάζεται έλεγχο του γονότυπου της </a:t>
            </a:r>
            <a:r>
              <a:rPr lang="el-GR" sz="2000" dirty="0" err="1"/>
              <a:t>ApoE</a:t>
            </a:r>
            <a:r>
              <a:rPr lang="el-GR" sz="1400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31A9BF6-8174-4691-9399-EE6FA77B8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229" y="691155"/>
            <a:ext cx="7602598" cy="57019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878492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D62D85-6A75-4F9E-8A0D-3FEDADC0B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165032"/>
            <a:ext cx="3505495" cy="1622321"/>
          </a:xfrm>
        </p:spPr>
        <p:txBody>
          <a:bodyPr>
            <a:normAutofit/>
          </a:bodyPr>
          <a:lstStyle/>
          <a:p>
            <a:r>
              <a:rPr lang="el-GR" sz="2400" b="1" dirty="0" err="1"/>
              <a:t>Ηλεκτροφόρηση</a:t>
            </a:r>
            <a:r>
              <a:rPr lang="el-GR" sz="2400" b="1" dirty="0"/>
              <a:t> των </a:t>
            </a:r>
            <a:r>
              <a:rPr lang="el-GR" sz="2400" b="1" dirty="0" err="1"/>
              <a:t>λιποπρωτεϊνών</a:t>
            </a:r>
            <a:r>
              <a:rPr lang="el-GR" sz="2400" b="1" dirty="0"/>
              <a:t> και η ταξινόμηση τους με βάση τα κριτήρια </a:t>
            </a:r>
            <a:r>
              <a:rPr lang="el-GR" sz="2400" b="1" dirty="0" err="1"/>
              <a:t>Frederickson</a:t>
            </a:r>
            <a:endParaRPr lang="el-GR" sz="24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734D81B-8B31-4D08-97A9-4A0C8A1C9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1953669"/>
            <a:ext cx="4304713" cy="4754123"/>
          </a:xfrm>
        </p:spPr>
        <p:txBody>
          <a:bodyPr>
            <a:normAutofit fontScale="70000" lnSpcReduction="20000"/>
          </a:bodyPr>
          <a:lstStyle/>
          <a:p>
            <a:r>
              <a:rPr lang="el-GR" sz="2500" b="1" dirty="0"/>
              <a:t>Τύπος IV. </a:t>
            </a:r>
            <a:r>
              <a:rPr lang="el-GR" sz="2500" b="1" u="sng" dirty="0" err="1"/>
              <a:t>Υπερτριγλυκεριδαιμία</a:t>
            </a:r>
            <a:r>
              <a:rPr lang="el-GR" sz="2500" dirty="0"/>
              <a:t>. Ανευρίσκονται αυξημένες προ-β-</a:t>
            </a:r>
            <a:r>
              <a:rPr lang="el-GR" sz="2500" dirty="0" err="1"/>
              <a:t>λιποπρωτεΐνες</a:t>
            </a:r>
            <a:r>
              <a:rPr lang="el-GR" sz="2500" dirty="0"/>
              <a:t> με φυσιολογικό ή χαμηλό το κλάσμα των β-</a:t>
            </a:r>
            <a:r>
              <a:rPr lang="el-GR" sz="2500" dirty="0" err="1"/>
              <a:t>λιποπρωτεϊνών</a:t>
            </a:r>
            <a:r>
              <a:rPr lang="el-GR" sz="2500" dirty="0"/>
              <a:t>. Μερικές φορές η κινητικότητα του κλάσματος των β-</a:t>
            </a:r>
            <a:r>
              <a:rPr lang="el-GR" sz="2500" dirty="0" err="1"/>
              <a:t>λιποπρωτεϊνών</a:t>
            </a:r>
            <a:r>
              <a:rPr lang="el-GR" sz="2500" dirty="0"/>
              <a:t> είναι ταχύτερη από την κανονική. Η α-</a:t>
            </a:r>
            <a:r>
              <a:rPr lang="el-GR" sz="2500" dirty="0" err="1"/>
              <a:t>λιποπρωτεΐνη</a:t>
            </a:r>
            <a:r>
              <a:rPr lang="el-GR" sz="2500" dirty="0"/>
              <a:t> συνήθως μειώνεται. Δεν υπάρχουν </a:t>
            </a:r>
            <a:r>
              <a:rPr lang="el-GR" sz="2500" dirty="0" err="1"/>
              <a:t>χυλομικρά</a:t>
            </a:r>
            <a:r>
              <a:rPr lang="el-GR" sz="2500" dirty="0"/>
              <a:t>. Εάν η συγκέντρωση των </a:t>
            </a:r>
            <a:r>
              <a:rPr lang="el-GR" sz="2500" dirty="0" err="1"/>
              <a:t>τριγλυκεριδίων</a:t>
            </a:r>
            <a:r>
              <a:rPr lang="el-GR" sz="2500" dirty="0"/>
              <a:t> στον ορό είναι 200-300 </a:t>
            </a:r>
            <a:r>
              <a:rPr lang="el-GR" sz="2500" dirty="0" err="1"/>
              <a:t>mg</a:t>
            </a:r>
            <a:r>
              <a:rPr lang="el-GR" sz="2500" dirty="0"/>
              <a:t>/</a:t>
            </a:r>
            <a:r>
              <a:rPr lang="el-GR" sz="2500" dirty="0" err="1"/>
              <a:t>dL</a:t>
            </a:r>
            <a:r>
              <a:rPr lang="el-GR" sz="2500" dirty="0"/>
              <a:t>, μπορεί να χρησιμοποιηθεί ο όρος "ήπιας μορφής </a:t>
            </a:r>
            <a:r>
              <a:rPr lang="el-GR" sz="2500" dirty="0" err="1"/>
              <a:t>υπερλιποπρωτεϊναιμία</a:t>
            </a:r>
            <a:r>
              <a:rPr lang="el-GR" sz="2500" dirty="0"/>
              <a:t> τύπου IV".</a:t>
            </a:r>
          </a:p>
          <a:p>
            <a:r>
              <a:rPr lang="el-GR" sz="2500" b="1" dirty="0"/>
              <a:t>Τύπος V. </a:t>
            </a:r>
            <a:r>
              <a:rPr lang="el-GR" sz="2500" b="1" u="sng" dirty="0" err="1"/>
              <a:t>Υπερλιπιδαιμία</a:t>
            </a:r>
            <a:r>
              <a:rPr lang="el-GR" sz="2500" b="1" u="sng" dirty="0"/>
              <a:t> με </a:t>
            </a:r>
            <a:r>
              <a:rPr lang="el-GR" sz="2500" b="1" u="sng" dirty="0" err="1"/>
              <a:t>χυλομικροναιμία</a:t>
            </a:r>
            <a:r>
              <a:rPr lang="el-GR" sz="2500" dirty="0"/>
              <a:t>. Τα </a:t>
            </a:r>
            <a:r>
              <a:rPr lang="el-GR" sz="2500" dirty="0" err="1"/>
              <a:t>χυλομικρά</a:t>
            </a:r>
            <a:r>
              <a:rPr lang="el-GR" sz="2500" dirty="0"/>
              <a:t>, η β-</a:t>
            </a:r>
            <a:r>
              <a:rPr lang="el-GR" sz="2500" dirty="0" err="1"/>
              <a:t>λιποπρωτεΐνη</a:t>
            </a:r>
            <a:r>
              <a:rPr lang="el-GR" sz="2500" dirty="0"/>
              <a:t> και η προ-β-</a:t>
            </a:r>
            <a:r>
              <a:rPr lang="el-GR" sz="2500" dirty="0" err="1"/>
              <a:t>λιποπρωτεΐνη</a:t>
            </a:r>
            <a:r>
              <a:rPr lang="el-GR" sz="2500" dirty="0"/>
              <a:t> είναι συνήθως αυξημένα. Μερικές φορές η συγκέντρωση των </a:t>
            </a:r>
            <a:r>
              <a:rPr lang="el-GR" sz="2500" dirty="0" err="1"/>
              <a:t>τριγλυκεριδίων</a:t>
            </a:r>
            <a:r>
              <a:rPr lang="el-GR" sz="2500" dirty="0"/>
              <a:t> του ορού μπορεί να είναι μεγαλύτερη από 10.000 </a:t>
            </a:r>
            <a:r>
              <a:rPr lang="el-GR" sz="2500" dirty="0" err="1"/>
              <a:t>mg</a:t>
            </a:r>
            <a:r>
              <a:rPr lang="el-GR" sz="2500" dirty="0"/>
              <a:t>/</a:t>
            </a:r>
            <a:r>
              <a:rPr lang="el-GR" sz="2500" dirty="0" err="1"/>
              <a:t>dL</a:t>
            </a:r>
            <a:r>
              <a:rPr lang="el-GR" sz="2500" dirty="0"/>
              <a:t>. Η ολική συγκέντρωση χοληστερόλης στον ορό μπορεί επίσης να είναι αυξημένη</a:t>
            </a:r>
            <a:r>
              <a:rPr lang="el-GR" sz="2000" dirty="0"/>
              <a:t>.</a:t>
            </a:r>
          </a:p>
          <a:p>
            <a:endParaRPr lang="el-GR" sz="13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D450785-31E8-46CD-8056-B478306D2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056" y="865326"/>
            <a:ext cx="7552944" cy="566471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749572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ED1A68D-A302-4F97-B596-099DABC42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251"/>
            <a:ext cx="10515600" cy="827571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/>
              <a:t>Οδηγίες για την εξέταση του μαθήματος της Βιοχημείας </a:t>
            </a:r>
            <a:r>
              <a:rPr lang="el-GR" sz="3200" b="1" dirty="0" smtClean="0"/>
              <a:t>(</a:t>
            </a:r>
            <a:r>
              <a:rPr lang="en-US" sz="3200" b="1" dirty="0" smtClean="0"/>
              <a:t>1</a:t>
            </a:r>
            <a:r>
              <a:rPr lang="el-GR" sz="3200" b="1" dirty="0" smtClean="0"/>
              <a:t>)</a:t>
            </a:r>
            <a:endParaRPr lang="el-GR" sz="32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EC5F699-B3B3-41C2-A082-5ABF02F02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89" y="1094822"/>
            <a:ext cx="11146971" cy="5495927"/>
          </a:xfrm>
        </p:spPr>
        <p:txBody>
          <a:bodyPr>
            <a:normAutofit fontScale="70000" lnSpcReduction="20000"/>
          </a:bodyPr>
          <a:lstStyle/>
          <a:p>
            <a:r>
              <a:rPr lang="el-GR" sz="3400" b="1" u="sng" dirty="0"/>
              <a:t>Ιδιαίτερη προσοχή </a:t>
            </a:r>
            <a:r>
              <a:rPr lang="el-GR" sz="3400" b="1" dirty="0"/>
              <a:t>σε θέματα που έχουν να κάνουν</a:t>
            </a:r>
            <a:r>
              <a:rPr lang="el-GR" sz="3400" b="1" dirty="0" smtClean="0"/>
              <a:t>:</a:t>
            </a:r>
            <a:endParaRPr lang="el-GR" sz="34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Με την </a:t>
            </a:r>
            <a:r>
              <a:rPr lang="el-GR" sz="3400" dirty="0" err="1"/>
              <a:t>γλυκόλυση</a:t>
            </a:r>
            <a:r>
              <a:rPr lang="el-GR" sz="3400" dirty="0"/>
              <a:t> και οξείδωση του </a:t>
            </a:r>
            <a:r>
              <a:rPr lang="el-GR" sz="3400" dirty="0" err="1"/>
              <a:t>πυροσταφυλικού</a:t>
            </a:r>
            <a:r>
              <a:rPr lang="el-GR" sz="3400" dirty="0"/>
              <a:t> (αερόβια - αναερόβια πορεία, ενεργειακή απόδοση, ρύθμιση)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Το κύκλο του κιτρικού οξέος (απόδοση, έλεγχος και ρύθμιση του κύκλου)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Την οξειδωτική </a:t>
            </a:r>
            <a:r>
              <a:rPr lang="el-GR" sz="3400" dirty="0" err="1"/>
              <a:t>φωσφορυλίωση</a:t>
            </a:r>
            <a:r>
              <a:rPr lang="el-GR" sz="3400" dirty="0"/>
              <a:t>-αναπνευστική αλυσίδα-σύνθεση ΑΤΡ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Την βιοσύνθεση (</a:t>
            </a:r>
            <a:r>
              <a:rPr lang="el-GR" sz="3400" dirty="0" err="1"/>
              <a:t>γλυκογονογένεση</a:t>
            </a:r>
            <a:r>
              <a:rPr lang="el-GR" sz="3400" dirty="0"/>
              <a:t>) και τη διάσπαση του γλυκογόνου (</a:t>
            </a:r>
            <a:r>
              <a:rPr lang="el-GR" sz="3400" dirty="0" err="1"/>
              <a:t>γλυκογονόλυση</a:t>
            </a:r>
            <a:r>
              <a:rPr lang="el-GR" sz="3400" dirty="0"/>
              <a:t>) καθώς και τη ρύθμιση τους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Την </a:t>
            </a:r>
            <a:r>
              <a:rPr lang="el-GR" sz="3400" dirty="0" err="1"/>
              <a:t>γλυκονεογένεση</a:t>
            </a:r>
            <a:r>
              <a:rPr lang="el-GR" sz="3400" dirty="0"/>
              <a:t> και τη βιολογική σημασία της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Την ρύθμιση της γλυκόζης του αίματος- την κλινική σημασία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Την οδό των φωσφορικών </a:t>
            </a:r>
            <a:r>
              <a:rPr lang="el-GR" sz="3400" dirty="0" err="1"/>
              <a:t>πεντοζών</a:t>
            </a:r>
            <a:r>
              <a:rPr lang="el-GR" sz="3400" dirty="0"/>
              <a:t> και η βιολογική σημασία της για τα κύτταρα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Την οξείδωση και β-οξείδωση των λιπαρών οξέων, την </a:t>
            </a:r>
            <a:r>
              <a:rPr lang="el-GR" sz="3400" dirty="0" err="1"/>
              <a:t>κετονογένεση</a:t>
            </a:r>
            <a:r>
              <a:rPr lang="el-GR" sz="3400" dirty="0"/>
              <a:t>- κλινική σημασία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Την μεταφορά, αποθήκευση και μεταβολισμό των λιπιδίων, το ρόλο του ήπατος- κλινικές </a:t>
            </a:r>
            <a:r>
              <a:rPr lang="el-GR" sz="3400" dirty="0" smtClean="0"/>
              <a:t>όψεις</a:t>
            </a:r>
            <a:endParaRPr lang="en-US" sz="3400" dirty="0" smtClean="0"/>
          </a:p>
          <a:p>
            <a:pPr marL="0" indent="0">
              <a:buNone/>
            </a:pPr>
            <a:r>
              <a:rPr lang="el-GR" sz="3400" dirty="0"/>
              <a:t>Η ύλη του μαθήματος βιβλιογραφικά αναφέρεται στα Κεφ. 7,8,9,13,14,15,17,18,19,20,21,22,23,25 και 26 της βιοχημείας του </a:t>
            </a:r>
            <a:r>
              <a:rPr lang="el-GR" sz="3400" dirty="0" err="1"/>
              <a:t>Harper’s</a:t>
            </a:r>
            <a:r>
              <a:rPr lang="el-GR" sz="3400" dirty="0"/>
              <a:t> εκδόσεις </a:t>
            </a:r>
            <a:r>
              <a:rPr lang="el-GR" sz="3400" dirty="0" err="1"/>
              <a:t>Broken</a:t>
            </a:r>
            <a:r>
              <a:rPr lang="el-GR" sz="3400" dirty="0"/>
              <a:t> </a:t>
            </a:r>
            <a:r>
              <a:rPr lang="el-GR" sz="3400" dirty="0" err="1"/>
              <a:t>Hill</a:t>
            </a:r>
            <a:endParaRPr lang="el-GR" sz="3400" dirty="0"/>
          </a:p>
          <a:p>
            <a:pPr>
              <a:buFont typeface="Wingdings" panose="05000000000000000000" pitchFamily="2" charset="2"/>
              <a:buChar char="Ø"/>
            </a:pPr>
            <a:endParaRPr lang="el-GR" sz="3400" dirty="0"/>
          </a:p>
          <a:p>
            <a:pPr marL="0" indent="0">
              <a:buNone/>
            </a:pPr>
            <a:endParaRPr lang="el-GR" sz="34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270446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D47875-3405-4DA7-A5CB-7793672A6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8058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/>
              <a:t>Οδηγίες για την εξέταση του μαθήματος της Βιοχημείας </a:t>
            </a:r>
            <a:r>
              <a:rPr lang="el-GR" sz="3200" b="1" dirty="0" smtClean="0"/>
              <a:t>(</a:t>
            </a:r>
            <a:r>
              <a:rPr lang="en-US" sz="3200" b="1" dirty="0" smtClean="0"/>
              <a:t>2</a:t>
            </a:r>
            <a:r>
              <a:rPr lang="el-GR" sz="3200" b="1" dirty="0" smtClean="0"/>
              <a:t>)</a:t>
            </a:r>
            <a:endParaRPr lang="el-GR" sz="32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E30473B-C961-4347-BEA9-57FD4C8FB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226"/>
            <a:ext cx="10515600" cy="4798737"/>
          </a:xfrm>
        </p:spPr>
        <p:txBody>
          <a:bodyPr>
            <a:normAutofit/>
          </a:bodyPr>
          <a:lstStyle/>
          <a:p>
            <a:r>
              <a:rPr lang="el-GR" dirty="0"/>
              <a:t>Η εξέταση του μαθήματος θα γίνει </a:t>
            </a:r>
            <a:r>
              <a:rPr lang="el-GR" u="sng" dirty="0"/>
              <a:t>γραπτώς</a:t>
            </a:r>
            <a:r>
              <a:rPr lang="el-GR" dirty="0"/>
              <a:t>, την προκαθορισμένη ημέρα και ώρα.</a:t>
            </a:r>
            <a:endParaRPr lang="en-US" dirty="0"/>
          </a:p>
          <a:p>
            <a:r>
              <a:rPr lang="el-GR" dirty="0"/>
              <a:t>Τα θέματα που θα δοθούν είναι </a:t>
            </a:r>
            <a:r>
              <a:rPr lang="el-GR" u="sng" dirty="0"/>
              <a:t>3 συνολικά</a:t>
            </a:r>
            <a:r>
              <a:rPr lang="el-GR" dirty="0"/>
              <a:t>. Τα θέματα είναι ίσης βαθμολογίας. Η απάντηση κάθε θέματος </a:t>
            </a:r>
            <a:r>
              <a:rPr lang="el-GR" u="sng" dirty="0"/>
              <a:t>δεν πρέπει να υπερβαίνει τις 300 λέξεις  </a:t>
            </a:r>
          </a:p>
          <a:p>
            <a:r>
              <a:rPr lang="el-GR" dirty="0"/>
              <a:t>Η συνολική διάρκεια της γραπτής εξέτασης ορίζεται σε 2 ώρες από την στιγμή που θα δοθεί η έναρξη της εξέτασης. Διευκρινήσεις στα θέματα και απορίες θα δοθούν </a:t>
            </a:r>
            <a:r>
              <a:rPr lang="el-GR" u="sng" dirty="0"/>
              <a:t>μόνο</a:t>
            </a:r>
            <a:r>
              <a:rPr lang="el-GR" dirty="0"/>
              <a:t> στην αρχή της εξέτασης</a:t>
            </a:r>
            <a:endParaRPr lang="en-US" dirty="0"/>
          </a:p>
          <a:p>
            <a:r>
              <a:rPr lang="en-US" dirty="0"/>
              <a:t>H </a:t>
            </a:r>
            <a:r>
              <a:rPr lang="el-GR" dirty="0"/>
              <a:t>εξέταση του μαθήματος κλείνει εντός του </a:t>
            </a:r>
            <a:r>
              <a:rPr lang="el-GR" u="sng" dirty="0"/>
              <a:t>χρονικού ορίου των 2 ωρών </a:t>
            </a:r>
            <a:r>
              <a:rPr lang="el-GR" dirty="0"/>
              <a:t>με παράδοση του γραπτού.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64352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55C7F4-9C95-407D-94E4-587F8A4C2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/>
              <a:t>Λιποπρωτεΐνες</a:t>
            </a:r>
            <a:r>
              <a:rPr lang="el-GR" dirty="0"/>
              <a:t> του πλάσματος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2A079AC-5301-4B75-BD92-E55BE9AE6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Οι </a:t>
            </a:r>
            <a:r>
              <a:rPr lang="el-GR" b="1" dirty="0" err="1"/>
              <a:t>λιποπρωτεΐνες</a:t>
            </a:r>
            <a:r>
              <a:rPr lang="el-GR" dirty="0"/>
              <a:t> του πλάσματος αποτελούν </a:t>
            </a:r>
            <a:r>
              <a:rPr lang="el-GR" dirty="0" err="1"/>
              <a:t>μακρομοριακά</a:t>
            </a:r>
            <a:r>
              <a:rPr lang="el-GR" dirty="0"/>
              <a:t> </a:t>
            </a:r>
            <a:r>
              <a:rPr lang="el-GR" dirty="0" err="1"/>
              <a:t>σύμπλοκα</a:t>
            </a:r>
            <a:r>
              <a:rPr lang="el-GR" dirty="0"/>
              <a:t> </a:t>
            </a:r>
            <a:r>
              <a:rPr lang="el-GR" b="1" dirty="0"/>
              <a:t>λιπιδίων</a:t>
            </a:r>
            <a:r>
              <a:rPr lang="el-GR" dirty="0"/>
              <a:t> και </a:t>
            </a:r>
            <a:r>
              <a:rPr lang="el-GR" b="1" dirty="0" smtClean="0"/>
              <a:t>πρωτεϊνών</a:t>
            </a:r>
            <a:r>
              <a:rPr lang="en-US" b="1" dirty="0" smtClean="0"/>
              <a:t>.</a:t>
            </a:r>
            <a:endParaRPr lang="el-GR" b="1" dirty="0"/>
          </a:p>
          <a:p>
            <a:r>
              <a:rPr lang="el-GR" dirty="0"/>
              <a:t>Οι πρωτεΐνες των </a:t>
            </a:r>
            <a:r>
              <a:rPr lang="el-GR" dirty="0" err="1"/>
              <a:t>λιποπρωτεϊνών</a:t>
            </a:r>
            <a:r>
              <a:rPr lang="el-GR" dirty="0"/>
              <a:t> ονομάζονται </a:t>
            </a:r>
            <a:r>
              <a:rPr lang="el-GR" b="1" dirty="0" err="1"/>
              <a:t>αποπρωτεΐνες</a:t>
            </a:r>
            <a:r>
              <a:rPr lang="el-GR" dirty="0"/>
              <a:t> και διακρίνονται σε 5 οικογένειες: </a:t>
            </a:r>
            <a:r>
              <a:rPr lang="en-US" dirty="0"/>
              <a:t>A</a:t>
            </a:r>
            <a:r>
              <a:rPr lang="el-GR" dirty="0"/>
              <a:t>, </a:t>
            </a:r>
            <a:r>
              <a:rPr lang="en-US" dirty="0"/>
              <a:t>B</a:t>
            </a:r>
            <a:r>
              <a:rPr lang="el-GR" dirty="0"/>
              <a:t>, </a:t>
            </a:r>
            <a:r>
              <a:rPr lang="en-US" dirty="0"/>
              <a:t>C</a:t>
            </a:r>
            <a:r>
              <a:rPr lang="el-GR" dirty="0"/>
              <a:t>, </a:t>
            </a:r>
            <a:r>
              <a:rPr lang="en-US" dirty="0"/>
              <a:t>D</a:t>
            </a:r>
            <a:r>
              <a:rPr lang="el-GR" dirty="0"/>
              <a:t> και</a:t>
            </a:r>
            <a:r>
              <a:rPr lang="en-US" dirty="0"/>
              <a:t> </a:t>
            </a:r>
            <a:r>
              <a:rPr lang="en-US" dirty="0" smtClean="0"/>
              <a:t>E.</a:t>
            </a:r>
            <a:endParaRPr lang="el-GR" dirty="0"/>
          </a:p>
          <a:p>
            <a:r>
              <a:rPr lang="el-GR" dirty="0"/>
              <a:t>Οι </a:t>
            </a:r>
            <a:r>
              <a:rPr lang="el-GR" dirty="0" err="1"/>
              <a:t>αποπρωτεΐνες</a:t>
            </a:r>
            <a:r>
              <a:rPr lang="el-GR" dirty="0"/>
              <a:t> παράγονται από το </a:t>
            </a:r>
            <a:r>
              <a:rPr lang="el-GR" b="1" dirty="0"/>
              <a:t>ήπαρ</a:t>
            </a:r>
            <a:r>
              <a:rPr lang="el-GR" dirty="0"/>
              <a:t> και κάποιες από το </a:t>
            </a:r>
            <a:r>
              <a:rPr lang="el-GR" b="1" dirty="0"/>
              <a:t>επιθήλιο του λεπτού εντέρου </a:t>
            </a:r>
            <a:r>
              <a:rPr lang="el-GR" dirty="0"/>
              <a:t>και </a:t>
            </a:r>
            <a:r>
              <a:rPr lang="el-GR" u="sng" dirty="0"/>
              <a:t>ρυθμίζουν</a:t>
            </a:r>
            <a:r>
              <a:rPr lang="el-GR" dirty="0"/>
              <a:t> την </a:t>
            </a:r>
            <a:r>
              <a:rPr lang="el-GR" u="sng" dirty="0"/>
              <a:t>είσοδο</a:t>
            </a:r>
            <a:r>
              <a:rPr lang="el-GR" dirty="0"/>
              <a:t> και την </a:t>
            </a:r>
            <a:r>
              <a:rPr lang="el-GR" u="sng" dirty="0"/>
              <a:t>έξοδο</a:t>
            </a:r>
            <a:r>
              <a:rPr lang="el-GR" dirty="0"/>
              <a:t> των διαφόρων λιπιδίων στα κύτταρα των </a:t>
            </a:r>
            <a:r>
              <a:rPr lang="el-GR" dirty="0" smtClean="0"/>
              <a:t>ιστών</a:t>
            </a:r>
            <a:r>
              <a:rPr lang="en-US" dirty="0" smtClean="0"/>
              <a:t>.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71771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460A76-A272-41C9-89D1-E868C7536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/>
              <a:t>Ηλεκτοφόρηση</a:t>
            </a:r>
            <a:r>
              <a:rPr lang="el-GR" dirty="0"/>
              <a:t> </a:t>
            </a:r>
            <a:r>
              <a:rPr lang="el-GR" dirty="0" err="1"/>
              <a:t>λιποπρωτεϊνών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F80B82F-0E81-40D8-B7B1-C74116367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42723"/>
          </a:xfrm>
        </p:spPr>
        <p:txBody>
          <a:bodyPr/>
          <a:lstStyle/>
          <a:p>
            <a:r>
              <a:rPr lang="el-GR" dirty="0"/>
              <a:t>Με </a:t>
            </a:r>
            <a:r>
              <a:rPr lang="el-GR" b="1" dirty="0" err="1"/>
              <a:t>ηλεκτοφόρηση</a:t>
            </a:r>
            <a:r>
              <a:rPr lang="el-GR" b="1" dirty="0"/>
              <a:t> </a:t>
            </a:r>
            <a:r>
              <a:rPr lang="el-GR" b="1" dirty="0" err="1"/>
              <a:t>λιποπρωτεϊνών</a:t>
            </a:r>
            <a:r>
              <a:rPr lang="el-GR" b="1" dirty="0"/>
              <a:t> </a:t>
            </a:r>
            <a:r>
              <a:rPr lang="el-GR" dirty="0"/>
              <a:t>αυτές διαχωρίζονται σε 4  </a:t>
            </a:r>
            <a:r>
              <a:rPr lang="el-GR" dirty="0" err="1"/>
              <a:t>ηλεκτροφορητικές</a:t>
            </a:r>
            <a:r>
              <a:rPr lang="el-GR" dirty="0"/>
              <a:t> ζώνες (τάξεις) </a:t>
            </a:r>
            <a:r>
              <a:rPr lang="en-US" dirty="0"/>
              <a:t> </a:t>
            </a:r>
            <a:r>
              <a:rPr lang="el-GR" b="1" dirty="0"/>
              <a:t>κατά </a:t>
            </a:r>
            <a:r>
              <a:rPr lang="en-US" b="1" dirty="0"/>
              <a:t>Fredrickson</a:t>
            </a:r>
            <a:endParaRPr lang="el-GR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l-GR" dirty="0" err="1"/>
              <a:t>Χυλομικρά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β-</a:t>
            </a:r>
            <a:r>
              <a:rPr lang="el-GR" dirty="0" err="1"/>
              <a:t>λιποπρωτεΐνες</a:t>
            </a:r>
            <a:r>
              <a:rPr lang="el-GR" dirty="0"/>
              <a:t> (</a:t>
            </a:r>
            <a:r>
              <a:rPr lang="en-US" dirty="0"/>
              <a:t>LDL)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l-GR" dirty="0"/>
              <a:t>προ-β-</a:t>
            </a:r>
            <a:r>
              <a:rPr lang="el-GR" dirty="0" err="1"/>
              <a:t>λιποπρωτεΐνες</a:t>
            </a:r>
            <a:r>
              <a:rPr lang="el-GR" dirty="0"/>
              <a:t> (</a:t>
            </a:r>
            <a:r>
              <a:rPr lang="en-US" dirty="0"/>
              <a:t>VLDL)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α-</a:t>
            </a:r>
            <a:r>
              <a:rPr lang="el-GR" dirty="0" err="1"/>
              <a:t>λιποπρωτεΐνες</a:t>
            </a:r>
            <a:r>
              <a:rPr lang="el-GR" dirty="0"/>
              <a:t> (</a:t>
            </a:r>
            <a:r>
              <a:rPr lang="en-US" dirty="0"/>
              <a:t>HDL)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56326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6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DFFA7A86-CC7C-48B8-AE53-4C9F6908A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22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8C6E35-28B9-4ACE-92B4-82685F542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47" y="335742"/>
            <a:ext cx="3505495" cy="1155991"/>
          </a:xfrm>
        </p:spPr>
        <p:txBody>
          <a:bodyPr>
            <a:normAutofit fontScale="90000"/>
          </a:bodyPr>
          <a:lstStyle/>
          <a:p>
            <a:r>
              <a:rPr lang="el-GR" sz="4100" dirty="0"/>
              <a:t>Δομή </a:t>
            </a:r>
            <a:r>
              <a:rPr lang="el-GR" sz="4100" dirty="0" err="1"/>
              <a:t>λιποπρωτεϊνών</a:t>
            </a:r>
            <a:endParaRPr lang="el-GR" sz="41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E58323-7BAF-49FA-A3EE-908CB2B94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3" y="1824867"/>
            <a:ext cx="4039641" cy="4328160"/>
          </a:xfrm>
        </p:spPr>
        <p:txBody>
          <a:bodyPr>
            <a:noAutofit/>
          </a:bodyPr>
          <a:lstStyle/>
          <a:p>
            <a:r>
              <a:rPr lang="el-GR" sz="2400" dirty="0"/>
              <a:t>Ο </a:t>
            </a:r>
            <a:r>
              <a:rPr lang="el-GR" sz="2400" b="1" dirty="0"/>
              <a:t>κεντρικός πυρήνας </a:t>
            </a:r>
            <a:r>
              <a:rPr lang="el-GR" sz="2400" dirty="0"/>
              <a:t>αποτελείται από μη πολικά λιπίδια </a:t>
            </a:r>
            <a:r>
              <a:rPr lang="el-GR" sz="2400" dirty="0" smtClean="0"/>
              <a:t>όπως</a:t>
            </a:r>
            <a:r>
              <a:rPr lang="en-US" sz="2400" dirty="0" smtClean="0"/>
              <a:t>,</a:t>
            </a:r>
            <a:r>
              <a:rPr lang="el-GR" sz="2400" dirty="0" smtClean="0"/>
              <a:t> </a:t>
            </a:r>
            <a:r>
              <a:rPr lang="el-GR" sz="2400" dirty="0" err="1"/>
              <a:t>τριακυλογλυκερόλες</a:t>
            </a:r>
            <a:r>
              <a:rPr lang="el-GR" sz="2400" dirty="0"/>
              <a:t> και εστέρες </a:t>
            </a:r>
            <a:r>
              <a:rPr lang="el-GR" sz="2400" dirty="0" smtClean="0"/>
              <a:t>χοληστερόλης</a:t>
            </a:r>
            <a:r>
              <a:rPr lang="en-US" sz="2400" dirty="0" smtClean="0"/>
              <a:t>.</a:t>
            </a:r>
            <a:endParaRPr lang="el-GR" sz="2400" dirty="0"/>
          </a:p>
          <a:p>
            <a:r>
              <a:rPr lang="el-GR" sz="2400" dirty="0"/>
              <a:t>Μια </a:t>
            </a:r>
            <a:r>
              <a:rPr lang="el-GR" sz="2400" b="1" dirty="0"/>
              <a:t>επιφανειακή στοιβάδα </a:t>
            </a:r>
            <a:r>
              <a:rPr lang="el-GR" sz="2400" dirty="0" err="1"/>
              <a:t>αμφιπαθών</a:t>
            </a:r>
            <a:r>
              <a:rPr lang="el-GR" sz="2400" dirty="0"/>
              <a:t> μορίων όπως </a:t>
            </a:r>
            <a:r>
              <a:rPr lang="el-GR" sz="2400" dirty="0" err="1"/>
              <a:t>φωσφολιπιδίων</a:t>
            </a:r>
            <a:r>
              <a:rPr lang="el-GR" sz="2400" dirty="0"/>
              <a:t> και </a:t>
            </a:r>
            <a:r>
              <a:rPr lang="el-GR" sz="2400" dirty="0" smtClean="0"/>
              <a:t>χοληστερόλης</a:t>
            </a:r>
            <a:r>
              <a:rPr lang="en-US" sz="2400" dirty="0" smtClean="0"/>
              <a:t>,</a:t>
            </a:r>
            <a:r>
              <a:rPr lang="el-GR" sz="2400" dirty="0" smtClean="0"/>
              <a:t> </a:t>
            </a:r>
            <a:r>
              <a:rPr lang="el-GR" sz="2400" dirty="0"/>
              <a:t>περιβάλει το μη πολικό κεντρικό </a:t>
            </a:r>
            <a:r>
              <a:rPr lang="el-GR" sz="2400" dirty="0" smtClean="0"/>
              <a:t>πυρήνα</a:t>
            </a:r>
            <a:r>
              <a:rPr lang="en-US" sz="2400" dirty="0" smtClean="0"/>
              <a:t>.</a:t>
            </a:r>
          </a:p>
          <a:p>
            <a:r>
              <a:rPr lang="el-GR" sz="2400" dirty="0" smtClean="0"/>
              <a:t>Επιφανειακά κατανέμονται και οι </a:t>
            </a:r>
            <a:r>
              <a:rPr lang="el-GR" sz="2400" b="1" dirty="0" err="1" smtClean="0"/>
              <a:t>αποπρωτεΐνες</a:t>
            </a:r>
            <a:r>
              <a:rPr lang="en-US" sz="2400" b="1" dirty="0" smtClean="0"/>
              <a:t>.</a:t>
            </a:r>
            <a:endParaRPr lang="el-GR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1EA5819-9036-46C5-88A8-8EF25F3B9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508715"/>
            <a:ext cx="6019331" cy="38373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9154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7243A9-7E6A-478A-9D84-C45EEF91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626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Δομή </a:t>
            </a:r>
            <a:r>
              <a:rPr lang="el-GR" dirty="0" err="1" smtClean="0"/>
              <a:t>λιποπρωτεϊνών</a:t>
            </a:r>
            <a:r>
              <a:rPr lang="en-US" dirty="0" smtClean="0"/>
              <a:t>-</a:t>
            </a:r>
            <a:r>
              <a:rPr lang="el-GR" b="1" dirty="0"/>
              <a:t> </a:t>
            </a:r>
            <a:r>
              <a:rPr lang="el-GR" dirty="0" err="1" smtClean="0"/>
              <a:t>απολιποπρωτεΐνες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AB19989-0DC4-409B-B55A-26899C761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2939"/>
            <a:ext cx="10956235" cy="5579165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Το </a:t>
            </a:r>
            <a:r>
              <a:rPr lang="el-GR" b="1" dirty="0"/>
              <a:t>πρωτεϊνικό τμήμα των </a:t>
            </a:r>
            <a:r>
              <a:rPr lang="el-GR" b="1" dirty="0" err="1"/>
              <a:t>λιποπρωτεϊνών</a:t>
            </a:r>
            <a:r>
              <a:rPr lang="el-GR" b="1" dirty="0"/>
              <a:t> </a:t>
            </a:r>
            <a:r>
              <a:rPr lang="el-GR" dirty="0"/>
              <a:t>είναι γνωστό ως </a:t>
            </a:r>
            <a:r>
              <a:rPr lang="el-GR" b="1" dirty="0" err="1"/>
              <a:t>απολιποπρωτεΐνη</a:t>
            </a:r>
            <a:r>
              <a:rPr lang="el-GR" dirty="0"/>
              <a:t> ή </a:t>
            </a:r>
            <a:r>
              <a:rPr lang="el-GR" b="1" dirty="0" err="1"/>
              <a:t>αποπρωτεΐνη</a:t>
            </a:r>
            <a:r>
              <a:rPr lang="el-GR" dirty="0"/>
              <a:t>. Το πρωτεϊνικό τμήμα μπορεί να είναι σταθερά συνδεδεμένο με το μόριο, ή να μπορεί να μεταφερθεί σε άλλες </a:t>
            </a:r>
            <a:r>
              <a:rPr lang="el-GR" dirty="0" err="1" smtClean="0"/>
              <a:t>λιποπρωτεΐνες</a:t>
            </a:r>
            <a:r>
              <a:rPr lang="en-US" dirty="0" smtClean="0"/>
              <a:t>.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Η κύρια πρωτεΐνη των HDL </a:t>
            </a:r>
            <a:r>
              <a:rPr lang="el-GR" dirty="0" smtClean="0"/>
              <a:t>και </a:t>
            </a:r>
            <a:r>
              <a:rPr lang="el-GR" dirty="0" err="1" smtClean="0"/>
              <a:t>χυλομικρών</a:t>
            </a:r>
            <a:r>
              <a:rPr lang="el-GR" dirty="0" smtClean="0"/>
              <a:t> είναι </a:t>
            </a:r>
            <a:r>
              <a:rPr lang="el-GR" dirty="0"/>
              <a:t>η </a:t>
            </a:r>
            <a:r>
              <a:rPr lang="el-GR" dirty="0" err="1"/>
              <a:t>απολιποπρωτεΐνη</a:t>
            </a:r>
            <a:r>
              <a:rPr lang="el-GR" dirty="0"/>
              <a:t> </a:t>
            </a:r>
            <a:r>
              <a:rPr lang="el-GR" dirty="0" smtClean="0"/>
              <a:t>Α και </a:t>
            </a:r>
            <a:r>
              <a:rPr lang="en-US" dirty="0" smtClean="0"/>
              <a:t>C.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Η κύρια πρωτεΐνη των LDL είναι η </a:t>
            </a:r>
            <a:r>
              <a:rPr lang="el-GR" dirty="0" err="1"/>
              <a:t>απολιποπρωτεΐνη</a:t>
            </a:r>
            <a:r>
              <a:rPr lang="el-GR" dirty="0"/>
              <a:t> </a:t>
            </a:r>
            <a:r>
              <a:rPr lang="el-GR" dirty="0" smtClean="0"/>
              <a:t>Β</a:t>
            </a:r>
            <a:r>
              <a:rPr lang="en-US" dirty="0" smtClean="0"/>
              <a:t> (B100).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Οι </a:t>
            </a:r>
            <a:r>
              <a:rPr lang="el-GR" dirty="0" err="1"/>
              <a:t>απολιποπρωτεΐνες</a:t>
            </a:r>
            <a:r>
              <a:rPr lang="el-GR" dirty="0"/>
              <a:t> C-I, C-II, C-III αποτελούν μικρότερα μεταφερόμενα κλάσματα μεταξύ </a:t>
            </a:r>
            <a:r>
              <a:rPr lang="el-GR" dirty="0" err="1"/>
              <a:t>λιποπρωτεϊνών</a:t>
            </a:r>
            <a:r>
              <a:rPr lang="el-GR" dirty="0"/>
              <a:t>, ενώ η λειτουργία της </a:t>
            </a:r>
            <a:r>
              <a:rPr lang="el-GR" dirty="0" err="1"/>
              <a:t>απολιποπρωτεΐνης</a:t>
            </a:r>
            <a:r>
              <a:rPr lang="el-GR" dirty="0"/>
              <a:t> D δεν έχει πλήρως </a:t>
            </a:r>
            <a:r>
              <a:rPr lang="el-GR" dirty="0" smtClean="0"/>
              <a:t>αποσαφηνισθεί</a:t>
            </a:r>
            <a:r>
              <a:rPr lang="en-US" dirty="0" smtClean="0"/>
              <a:t>.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Η </a:t>
            </a:r>
            <a:r>
              <a:rPr lang="el-GR" dirty="0" err="1"/>
              <a:t>απολιποπρωτεΐνη</a:t>
            </a:r>
            <a:r>
              <a:rPr lang="el-GR" dirty="0"/>
              <a:t> Ε ανευρίσκεται </a:t>
            </a:r>
            <a:r>
              <a:rPr lang="el-GR" dirty="0" smtClean="0"/>
              <a:t>κυρίως στις </a:t>
            </a:r>
            <a:r>
              <a:rPr lang="el-GR" dirty="0"/>
              <a:t>VLDL, </a:t>
            </a:r>
            <a:r>
              <a:rPr lang="en-US" dirty="0" smtClean="0"/>
              <a:t>IDL </a:t>
            </a:r>
            <a:r>
              <a:rPr lang="el-GR" dirty="0" smtClean="0"/>
              <a:t>και</a:t>
            </a:r>
            <a:r>
              <a:rPr lang="en-US" dirty="0" smtClean="0"/>
              <a:t> </a:t>
            </a:r>
            <a:r>
              <a:rPr lang="el-GR" dirty="0" smtClean="0"/>
              <a:t>HDL</a:t>
            </a:r>
            <a:r>
              <a:rPr lang="en-US" dirty="0" smtClean="0"/>
              <a:t>.</a:t>
            </a:r>
            <a:r>
              <a:rPr lang="el-GR" dirty="0" smtClean="0"/>
              <a:t> 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Οι </a:t>
            </a:r>
            <a:r>
              <a:rPr lang="el-GR" dirty="0" err="1"/>
              <a:t>απολιποπρωτεΐνες</a:t>
            </a:r>
            <a:r>
              <a:rPr lang="el-GR" dirty="0"/>
              <a:t> Β-48 </a:t>
            </a:r>
            <a:r>
              <a:rPr lang="el-GR" dirty="0" smtClean="0"/>
              <a:t>(στα </a:t>
            </a:r>
            <a:r>
              <a:rPr lang="el-GR" dirty="0" err="1" smtClean="0"/>
              <a:t>χυλομικρά</a:t>
            </a:r>
            <a:r>
              <a:rPr lang="el-GR" dirty="0" smtClean="0"/>
              <a:t>) και </a:t>
            </a:r>
            <a:r>
              <a:rPr lang="el-GR" dirty="0"/>
              <a:t>Β-100 παράγονται στο έντερο και το ήπαρ </a:t>
            </a:r>
            <a:r>
              <a:rPr lang="el-GR" dirty="0" smtClean="0"/>
              <a:t>αντίστοιχα</a:t>
            </a:r>
            <a:r>
              <a:rPr lang="en-US" dirty="0" smtClean="0"/>
              <a:t>.</a:t>
            </a:r>
            <a:endParaRPr lang="el-GR" dirty="0"/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Οι </a:t>
            </a:r>
            <a:r>
              <a:rPr lang="el-GR" dirty="0" err="1"/>
              <a:t>απολιποπρωτεΐνες</a:t>
            </a:r>
            <a:r>
              <a:rPr lang="el-GR" dirty="0"/>
              <a:t> εκτός από </a:t>
            </a:r>
            <a:r>
              <a:rPr lang="el-GR" u="sng" dirty="0"/>
              <a:t>δομικό ρόλο</a:t>
            </a:r>
            <a:r>
              <a:rPr lang="el-GR" dirty="0"/>
              <a:t>, αποτελούν </a:t>
            </a:r>
            <a:r>
              <a:rPr lang="el-GR" u="sng" dirty="0" err="1"/>
              <a:t>συμπαράγοντες</a:t>
            </a:r>
            <a:r>
              <a:rPr lang="el-GR" dirty="0"/>
              <a:t> ή </a:t>
            </a:r>
            <a:r>
              <a:rPr lang="el-GR" u="sng" dirty="0"/>
              <a:t>αναστολείς ενζύμων </a:t>
            </a:r>
            <a:r>
              <a:rPr lang="el-GR" dirty="0"/>
              <a:t>και </a:t>
            </a:r>
            <a:r>
              <a:rPr lang="el-GR" dirty="0" err="1"/>
              <a:t>δρούν</a:t>
            </a:r>
            <a:r>
              <a:rPr lang="el-GR" dirty="0"/>
              <a:t> ως </a:t>
            </a:r>
            <a:r>
              <a:rPr lang="el-GR" u="sng" dirty="0" err="1" smtClean="0"/>
              <a:t>συνδέτες</a:t>
            </a:r>
            <a:r>
              <a:rPr lang="el-GR" dirty="0" smtClean="0"/>
              <a:t> </a:t>
            </a:r>
            <a:r>
              <a:rPr lang="el-GR" dirty="0"/>
              <a:t>στην </a:t>
            </a:r>
            <a:r>
              <a:rPr lang="el-GR" u="sng" dirty="0"/>
              <a:t>αλληλεπίδραση με τους υποδοχείς</a:t>
            </a:r>
            <a:r>
              <a:rPr lang="el-GR" dirty="0"/>
              <a:t> των </a:t>
            </a:r>
            <a:r>
              <a:rPr lang="el-GR" dirty="0" err="1" smtClean="0"/>
              <a:t>λιποπρωτεϊνών</a:t>
            </a:r>
            <a:r>
              <a:rPr lang="en-US" dirty="0" smtClean="0"/>
              <a:t>,</a:t>
            </a:r>
            <a:r>
              <a:rPr lang="el-GR" dirty="0" smtClean="0"/>
              <a:t> </a:t>
            </a:r>
            <a:r>
              <a:rPr lang="el-GR" dirty="0"/>
              <a:t>στους </a:t>
            </a:r>
            <a:r>
              <a:rPr lang="el-GR" dirty="0" smtClean="0"/>
              <a:t>διάφορους ιστούς</a:t>
            </a:r>
            <a:r>
              <a:rPr lang="en-US" dirty="0" smtClean="0"/>
              <a:t>.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854590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2896</Words>
  <Application>Microsoft Office PowerPoint</Application>
  <PresentationFormat>Ευρεία οθόνη</PresentationFormat>
  <Paragraphs>175</Paragraphs>
  <Slides>47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Wingdings</vt:lpstr>
      <vt:lpstr>Θέμα του Office</vt:lpstr>
      <vt:lpstr>Μεταφορά και αποθήκευση λιπιδίων</vt:lpstr>
      <vt:lpstr>Λιποπρωτεΐνες του πλάσματος</vt:lpstr>
      <vt:lpstr>Παρουσίαση του PowerPoint</vt:lpstr>
      <vt:lpstr>Παρουσίαση του PowerPoint</vt:lpstr>
      <vt:lpstr>Λιποπρωτεΐνες του πλάσματος </vt:lpstr>
      <vt:lpstr>Ηλεκτοφόρηση λιποπρωτεϊνών</vt:lpstr>
      <vt:lpstr>Παρουσίαση του PowerPoint</vt:lpstr>
      <vt:lpstr>Δομή λιποπρωτεϊνών</vt:lpstr>
      <vt:lpstr>Δομή λιποπρωτεϊνών- απολιποπρωτεΐνες </vt:lpstr>
      <vt:lpstr>Παρουσίαση του PowerPoint</vt:lpstr>
      <vt:lpstr>Παρουσίαση του PowerPoint</vt:lpstr>
      <vt:lpstr>Μεταβολισμός λιπιδίων - ελεύθερα λιπαρά οξέα (FFA) </vt:lpstr>
      <vt:lpstr>Μεταβολισμός λιπιδίων - γαλακτωματοποίηση των λιπαρών των τροφών</vt:lpstr>
      <vt:lpstr>Μεταβολισμός λιπιδίων- εντερική σύνθεση λιπιδίων</vt:lpstr>
      <vt:lpstr>Παρουσίαση του PowerPoint</vt:lpstr>
      <vt:lpstr>Μεταβολισμός λιπιδίων- χυλομικρά</vt:lpstr>
      <vt:lpstr>Καταβολισμός των χυλομικρών και VLDL</vt:lpstr>
      <vt:lpstr>Παρουσίαση του PowerPoint</vt:lpstr>
      <vt:lpstr>Καταβολισμός των χυλομικρών και VLDL</vt:lpstr>
      <vt:lpstr>Παρουσίαση του PowerPoint</vt:lpstr>
      <vt:lpstr>Καταβολισμός των χυλομικρών και VLDL</vt:lpstr>
      <vt:lpstr>Παρουσίαση του PowerPoint</vt:lpstr>
      <vt:lpstr>Ήπαρ-καταβολισμός υπολειμάτων χυλομικρών και σύνθεση VLDL</vt:lpstr>
      <vt:lpstr>Παρουσίαση του PowerPoint</vt:lpstr>
      <vt:lpstr>Παρουσίαση του PowerPoint</vt:lpstr>
      <vt:lpstr>Λιποπρωτεΐνη HDL</vt:lpstr>
      <vt:lpstr>Λιποπρωτεΐνη LDL</vt:lpstr>
      <vt:lpstr>Παρουσίαση του PowerPoint</vt:lpstr>
      <vt:lpstr>Παρουσίαση του PowerPoint</vt:lpstr>
      <vt:lpstr>Παρουσίαση του PowerPoint</vt:lpstr>
      <vt:lpstr>Το ήπαρ στο μεταβολισμό των λιπιδίων </vt:lpstr>
      <vt:lpstr>Το ήπαρ στο μεταβολισμό των λιπιδίων-γλυκερόλη </vt:lpstr>
      <vt:lpstr>Παρουσίαση του PowerPoint</vt:lpstr>
      <vt:lpstr>Παρουσίαση του PowerPoint</vt:lpstr>
      <vt:lpstr>Κλινικές όψεις</vt:lpstr>
      <vt:lpstr>Παρουσίαση του PowerPoint</vt:lpstr>
      <vt:lpstr>Παρουσίαση του PowerPoint</vt:lpstr>
      <vt:lpstr>Κλινικές όψεις</vt:lpstr>
      <vt:lpstr>Παρουσίαση του PowerPoint</vt:lpstr>
      <vt:lpstr>Παρουσίαση του PowerPoint</vt:lpstr>
      <vt:lpstr>Παρουσίαση του PowerPoint</vt:lpstr>
      <vt:lpstr>Ηλεκτροφόρηση των λιποπρωτεϊνών και η ταξινόμηση τους με βάση τα κριτήρια Fredrickson</vt:lpstr>
      <vt:lpstr>Ηλεκτροφόρηση των λιποπρωτεϊνών και η ταξινόμηση τους με βάση τα κριτήρια Fredrickson</vt:lpstr>
      <vt:lpstr>Ηλεκτροφόρηση των λιποπρωτεϊνών και η ταξινόμηση τους με βάση τα κριτήρια Frederickson</vt:lpstr>
      <vt:lpstr>Ηλεκτροφόρηση των λιποπρωτεϊνών και η ταξινόμηση τους με βάση τα κριτήρια Frederickson</vt:lpstr>
      <vt:lpstr>Οδηγίες για την εξέταση του μαθήματος της Βιοχημείας (1)</vt:lpstr>
      <vt:lpstr>Οδηγίες για την εξέταση του μαθήματος της Βιοχημείας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Χριστόπουλος Θεόδωρος</dc:creator>
  <cp:lastModifiedBy>User</cp:lastModifiedBy>
  <cp:revision>347</cp:revision>
  <dcterms:created xsi:type="dcterms:W3CDTF">2021-12-11T22:24:04Z</dcterms:created>
  <dcterms:modified xsi:type="dcterms:W3CDTF">2024-12-19T23:27:56Z</dcterms:modified>
</cp:coreProperties>
</file>