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301" r:id="rId7"/>
    <p:sldId id="261" r:id="rId8"/>
    <p:sldId id="268" r:id="rId9"/>
    <p:sldId id="274" r:id="rId10"/>
    <p:sldId id="270" r:id="rId11"/>
    <p:sldId id="276" r:id="rId12"/>
    <p:sldId id="271" r:id="rId13"/>
    <p:sldId id="300" r:id="rId14"/>
    <p:sldId id="299" r:id="rId15"/>
    <p:sldId id="281" r:id="rId16"/>
    <p:sldId id="282" r:id="rId17"/>
    <p:sldId id="283" r:id="rId18"/>
    <p:sldId id="292" r:id="rId19"/>
    <p:sldId id="294" r:id="rId20"/>
    <p:sldId id="285" r:id="rId21"/>
    <p:sldId id="287" r:id="rId22"/>
    <p:sldId id="288" r:id="rId23"/>
    <p:sldId id="290" r:id="rId24"/>
    <p:sldId id="278" r:id="rId25"/>
    <p:sldId id="297" r:id="rId26"/>
    <p:sldId id="302" r:id="rId27"/>
    <p:sldId id="286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541" autoAdjust="0"/>
  </p:normalViewPr>
  <p:slideViewPr>
    <p:cSldViewPr>
      <p:cViewPr>
        <p:scale>
          <a:sx n="60" d="100"/>
          <a:sy n="60" d="100"/>
        </p:scale>
        <p:origin x="10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17FB-4209-4CA9-81B0-8B49C8A47643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D99B-B8FB-4E76-A3FA-0E10A279F5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Εγκολεασμός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Νεκρωτική</a:t>
            </a:r>
            <a:r>
              <a:rPr lang="el-GR" baseline="0" dirty="0"/>
              <a:t> εντεροκολίτιδα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Συστροφή ωοθήκης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21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Κοπρόλιθος σκωληκοειδούς απόφυσης. Ακτινοσκιερό μόρφωμα στο δεξιό λαγόνιο</a:t>
            </a:r>
            <a:r>
              <a:rPr lang="el-GR" baseline="0" dirty="0"/>
              <a:t> οστό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Πνευμονία δεξιού κατώτερου πνευμονικού λοβού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Μεκέλειος απόφυση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Περισφιγμένη</a:t>
            </a:r>
            <a:r>
              <a:rPr lang="el-GR" baseline="0" dirty="0"/>
              <a:t> Βουβωνοκήλη ηλικία 3 μηνών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Βουβωνοκήλη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Συστροφή όρχεως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Κήλη </a:t>
            </a:r>
            <a:r>
              <a:rPr lang="en-US"/>
              <a:t>Littre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D99B-B8FB-4E76-A3FA-0E10A279F5CF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4020A-5885-4664-A2DC-5ECA238203A8}" type="datetimeFigureOut">
              <a:rPr lang="el-GR" smtClean="0"/>
              <a:pPr/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B61F-DCBC-412A-A763-E9DF2E5B73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772400" cy="3308960"/>
          </a:xfrm>
        </p:spPr>
        <p:txBody>
          <a:bodyPr>
            <a:no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Οξεία κοιλία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pPr algn="l"/>
            <a:endParaRPr lang="en-US" sz="2000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2 - Υπότιτλος"/>
          <p:cNvSpPr>
            <a:spLocks noGrp="1"/>
          </p:cNvSpPr>
          <p:nvPr/>
        </p:nvSpPr>
        <p:spPr bwMode="auto">
          <a:xfrm>
            <a:off x="1403648" y="46531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l-GR" sz="1800" dirty="0">
                <a:solidFill>
                  <a:srgbClr val="898989"/>
                </a:solidFill>
                <a:latin typeface="Arial" charset="0"/>
                <a:cs typeface="Arial" charset="0"/>
              </a:rPr>
              <a:t>Ξενοφών Σινωπίδης</a:t>
            </a:r>
          </a:p>
          <a:p>
            <a:pPr algn="r" eaLnBrk="1" hangingPunct="1"/>
            <a:r>
              <a:rPr lang="el-GR" sz="1800" dirty="0">
                <a:solidFill>
                  <a:srgbClr val="898989"/>
                </a:solidFill>
                <a:latin typeface="Arial" charset="0"/>
                <a:cs typeface="Arial" charset="0"/>
              </a:rPr>
              <a:t>Επίκουρος Καθηγητής Παιδοχειρουργικής</a:t>
            </a:r>
          </a:p>
          <a:p>
            <a:pPr algn="r" eaLnBrk="1" hangingPunct="1"/>
            <a:endParaRPr lang="el-GR" sz="1800" b="1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Διαγνωστικές δυσκολίες στο παιδί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Κλάμα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Παχυσαρκία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Οπισθοτυφλική θέση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Επικάλυψη από επίπλουν, μεσεντέριο, λεπτό έντερο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Διαταραχή στροφής και καθήλωσης του εντέρου</a:t>
            </a:r>
            <a:endParaRPr lang="el-GR" sz="2800" dirty="0">
              <a:latin typeface="Arial" pitchFamily="34" charset="0"/>
              <a:cs typeface="Arial" pitchFamily="34" charset="0"/>
            </a:endParaRPr>
          </a:p>
          <a:p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enophon\Downloads\Appendiciti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060450"/>
            <a:ext cx="6604000" cy="47371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Απεικονιστικός έλεγχος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280920" cy="5004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Franklin Gothic Medium" pitchFamily="34" charset="0"/>
              </a:rPr>
              <a:t>	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Απλή Ακτινογραφία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κοπρόλιθος 5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- 15% 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αποφρακτικός ειλεός 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πνευμοπεριτόναιο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Υπερηχογράφημα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απεικόνιση 10 – 50 % των φυσιολογικών αποφύσεων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Αξονική Τομογραφία 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Ακτινοβολία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Ο απεικονιστικός έλεγχος είναι χρήσιμος για τη διάγνωση άλλων παθήσεων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waii.edu/medicine/pediatrics/pemxray/v4c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610491" cy="587340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  <p:pic>
        <p:nvPicPr>
          <p:cNvPr id="5" name="Picture 4" descr="A picture containing film, waterfall, water&#10;&#10;Description automatically generated">
            <a:extLst>
              <a:ext uri="{FF2B5EF4-FFF2-40B4-BE49-F238E27FC236}">
                <a16:creationId xmlns:a16="http://schemas.microsoft.com/office/drawing/2014/main" id="{EB9A223A-608A-4577-A250-8E900E876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052736"/>
            <a:ext cx="565785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12064"/>
            <a:ext cx="8352928" cy="914400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Οξεία σκωληκοειδίτιδα και βρεφική ηλικία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564904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Hirschsprung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Κυστική ίνωση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Νεκρωτική εντεροκολίτιδα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Οξεία σκωληκοειδίτιδα και διάτρηση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Διάτρηση σε παιδιά κάτω των 5 ετών: &gt; 80 %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Διάτρηση σε νεογνά και βρέφη: 100 %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Συχνότερη στα παιδιά που προηγήθηκε εκτίμηση από παιδίατρο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Συσχέτιση με χαμηλό κοινωνικό επίπεδο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Απόστημα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σκωληκοειδούς απόφυσης</a:t>
            </a:r>
          </a:p>
        </p:txBody>
      </p:sp>
      <p:pic>
        <p:nvPicPr>
          <p:cNvPr id="4" name="3 - Θέση περιεχομένου" descr="Abscess Cav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193905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C:\Users\Xenophon\Downloads\Abscess Fecolit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3240360" cy="2449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 descr="C:\Users\Xenophon\Downloads\Abscess Lig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3168352" cy="2369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Διαφορική διάγνωση 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Παθολογικές καταστάσεις ωοθήκης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Απόφυση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Meckel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Νόσος του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Crohn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Μεσεντέριος λεμφαδενίτιδα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Δυσκοιλιότητα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Ιογενής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γαστρεντερίτιδα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Βακτηριακή τοπική φλεγμονή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Yersinia, Campylobacter)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l-GR" sz="28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Διαφορική διάγνωση ΙΙ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Ουρολοίμωξη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Νεφρολιθίαση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Απόφραξη πυελοουρητηρικής συμβολής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Παθήσεις μήτρας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Πνευμονία δεξιού κατώτερου λοβού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Χολοκυστίτιδα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Παγκρεατίτιδα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Εντερική απόφραξη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Όγκος (Λέμφωμα)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Ορισμός</a:t>
            </a: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286000"/>
            <a:ext cx="57961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Κοιλιακό άλγος αιφνίδιας έναρξης που απαιτεί άμεση εκτίμηση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Με απαραίτητο τον διαχωρισμό μεταξύ παθολογικής και χειρουργικής αιτιολογίας</a:t>
            </a:r>
          </a:p>
        </p:txBody>
      </p:sp>
      <p:pic>
        <p:nvPicPr>
          <p:cNvPr id="1026" name="Picture 2" descr="http://www.mountnittany.org/assets/images/krames/94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1800200" cy="335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enophon\Downloads\Meckel Diverticulum 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744416" cy="2875594"/>
          </a:xfrm>
          <a:prstGeom prst="rect">
            <a:avLst/>
          </a:prstGeom>
          <a:noFill/>
        </p:spPr>
      </p:pic>
      <p:pic>
        <p:nvPicPr>
          <p:cNvPr id="5123" name="Picture 3" descr="C:\Users\Xenophon\Downloads\Meckel Diverticulum 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740157" cy="2952328"/>
          </a:xfrm>
          <a:prstGeom prst="rect">
            <a:avLst/>
          </a:prstGeom>
          <a:noFill/>
        </p:spPr>
      </p:pic>
      <p:pic>
        <p:nvPicPr>
          <p:cNvPr id="5124" name="Picture 4" descr="C:\Users\Xenophon\Downloads\Meckel Diverticulum 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181" y="3501008"/>
            <a:ext cx="3723357" cy="2937123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  <p:pic>
        <p:nvPicPr>
          <p:cNvPr id="4" name="Picture 3" descr="A picture containing film, table, sitting, food&#10;&#10;Description automatically generated">
            <a:extLst>
              <a:ext uri="{FF2B5EF4-FFF2-40B4-BE49-F238E27FC236}">
                <a16:creationId xmlns:a16="http://schemas.microsoft.com/office/drawing/2014/main" id="{D6F0C705-1C49-429B-8E66-2970574C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766762"/>
            <a:ext cx="3724275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enophon\Downloads\Her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5561075" cy="367240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Xenophon\Downloads\Testicular To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191125" cy="44100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Xenophon\Downloads\Littre Her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3396388" cy="473055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upload.wikimedia.org/wikipedia/commons/6/62/Intussuscep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7" name="Picture 3" descr="C:\Users\user\Desktop\Figure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207000" cy="38989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Necrotizing-enterocolitis-in-the-inte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039642" cy="401492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esktop\Εικόν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725" y="1509713"/>
            <a:ext cx="5334000" cy="39401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307819"/>
              </p:ext>
            </p:extLst>
          </p:nvPr>
        </p:nvGraphicFramePr>
        <p:xfrm>
          <a:off x="395536" y="542881"/>
          <a:ext cx="8352928" cy="612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662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1-12 μηνών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1-5 ετών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6-12 ετών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13-18 ετών</a:t>
                      </a: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84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Βρεφικοί</a:t>
                      </a:r>
                      <a:r>
                        <a:rPr lang="el-GR" sz="1800" baseline="0" dirty="0">
                          <a:latin typeface="Arial" pitchFamily="34" charset="0"/>
                          <a:cs typeface="Arial" pitchFamily="34" charset="0"/>
                        </a:rPr>
                        <a:t> κολικοί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84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Εγκολεασμός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Περιτονίτιδα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Σκωληκοειδίτιδα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Σκωληκοειδίτιδα</a:t>
                      </a: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Ουρολοίμωξη</a:t>
                      </a:r>
                    </a:p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Μεσεντέριος</a:t>
                      </a:r>
                      <a:r>
                        <a:rPr lang="el-GR" sz="1800" baseline="0" dirty="0">
                          <a:latin typeface="Arial" pitchFamily="34" charset="0"/>
                          <a:cs typeface="Arial" pitchFamily="34" charset="0"/>
                        </a:rPr>
                        <a:t> λεμφαδενίτιδα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84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Γαστρεντερίτιδα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Συστροφή όρχεως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Περισφιγμένη κήλη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Νεφρολιθίαση</a:t>
                      </a:r>
                    </a:p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Νόσος 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Hirschsprung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Δυσκοιλιότητα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Παγκρεατίτιδα</a:t>
                      </a:r>
                    </a:p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Μεταβολικά νοσήματα</a:t>
                      </a: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Απόφυση 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Meckel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Χολοκυστίτιδα</a:t>
                      </a: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Λοίμωξη ανώτερου Αναπνευστικού</a:t>
                      </a:r>
                    </a:p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Νόσος</a:t>
                      </a:r>
                      <a:r>
                        <a:rPr lang="el-G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Crohn </a:t>
                      </a:r>
                      <a:endParaRPr lang="el-GR" sz="18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800" baseline="0" dirty="0">
                          <a:latin typeface="Arial" pitchFamily="34" charset="0"/>
                          <a:cs typeface="Arial" pitchFamily="34" charset="0"/>
                        </a:rPr>
                        <a:t>Ελκώδης κολίτιδα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211"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Συστροφή</a:t>
                      </a:r>
                      <a:r>
                        <a:rPr lang="el-GR" sz="1800" baseline="0" dirty="0">
                          <a:latin typeface="Arial" pitchFamily="34" charset="0"/>
                          <a:cs typeface="Arial" pitchFamily="34" charset="0"/>
                        </a:rPr>
                        <a:t> μεσεντερίου</a:t>
                      </a:r>
                      <a:endParaRPr lang="el-GR" sz="1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Arial" pitchFamily="34" charset="0"/>
                          <a:cs typeface="Arial" pitchFamily="34" charset="0"/>
                        </a:rPr>
                        <a:t>Συστροφή ωοθήκης</a:t>
                      </a:r>
                    </a:p>
                    <a:p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36" marR="8293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1B20D0-0A46-48F7-8D97-FCEFAFAD6A16}"/>
              </a:ext>
            </a:extLst>
          </p:cNvPr>
          <p:cNvSpPr txBox="1"/>
          <p:nvPr/>
        </p:nvSpPr>
        <p:spPr>
          <a:xfrm>
            <a:off x="2061152" y="35696"/>
            <a:ext cx="5081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αιτιολογία ανάλογα με την ηλικία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Αιτιολογική ταξινόμηση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2708920"/>
          <a:ext cx="8280921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Λοίμωξη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0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l-GR" sz="2000" b="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Φλεγμονή </a:t>
                      </a:r>
                      <a:endParaRPr lang="el-GR" sz="20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Απόφραξη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Αιμορραγία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Σκωληκοειδίτιδα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Εγκολεασμός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Τραύμα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Χολοκυστίτιδα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Περισφιγμένη</a:t>
                      </a:r>
                      <a:r>
                        <a:rPr lang="el-GR" sz="2000" b="0" baseline="0" dirty="0">
                          <a:latin typeface="Arial" pitchFamily="34" charset="0"/>
                          <a:cs typeface="Arial" pitchFamily="34" charset="0"/>
                        </a:rPr>
                        <a:t> κήλη</a:t>
                      </a:r>
                      <a:endParaRPr lang="el-G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Έκτοπος κύηση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Νόσος 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Crohn</a:t>
                      </a:r>
                      <a:endParaRPr lang="el-G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Συστροφή μεσεντερίου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>
                          <a:latin typeface="Arial" pitchFamily="34" charset="0"/>
                          <a:cs typeface="Arial" pitchFamily="34" charset="0"/>
                        </a:rPr>
                        <a:t>Ρήξη όγκου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Οξεία σκωληκοειδίτιδα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86000"/>
            <a:ext cx="82912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Η συχνότερη αιτία χειρουργικής επέμβασης στα παιδιά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Οι άτυπες κλινικές εικόνες είναι συνήθεις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Συχνότητα 6 – 8 %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Σπλαγχνικό άλγος (περιομφαλική εντόπιση)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Δερμοτόμιο των 8 – 10 ραχιαίων θωρακικών 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γαγγλίων (μέσο έντερο)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	Σωματικό άλγος (δεξιός λαγόνιος βόθρος)</a:t>
            </a:r>
          </a:p>
        </p:txBody>
      </p:sp>
      <p:pic>
        <p:nvPicPr>
          <p:cNvPr id="27650" name="Picture 2" descr="Download 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679" y="2382079"/>
            <a:ext cx="1990953" cy="244827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tomach-Pain-Ca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29150" cy="439212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Παθοφυσιολογία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Υπερπλασία λεμφοζιδίων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Περιεχόμενο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Ξένο σώμα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Παράσιτα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Xenophon\Downloads\Appendicitis 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027634" cy="2027634"/>
          </a:xfrm>
          <a:prstGeom prst="rect">
            <a:avLst/>
          </a:prstGeom>
          <a:noFill/>
        </p:spPr>
      </p:pic>
      <p:pic>
        <p:nvPicPr>
          <p:cNvPr id="16388" name="Picture 4" descr="C:\Users\Xenophon\Downloads\Appendicitis 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365104"/>
            <a:ext cx="2016224" cy="2016224"/>
          </a:xfrm>
          <a:prstGeom prst="rect">
            <a:avLst/>
          </a:prstGeom>
          <a:noFill/>
        </p:spPr>
      </p:pic>
      <p:pic>
        <p:nvPicPr>
          <p:cNvPr id="16389" name="Picture 5" descr="C:\Users\Xenophon\Downloads\Appendicitis 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2016224" cy="2016224"/>
          </a:xfrm>
          <a:prstGeom prst="rect">
            <a:avLst/>
          </a:prstGeom>
          <a:noFill/>
        </p:spPr>
      </p:pic>
      <p:pic>
        <p:nvPicPr>
          <p:cNvPr id="16390" name="Picture 6" descr="C:\Users\Xenophon\Downloads\Appendicitis 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2007096" cy="2007096"/>
          </a:xfrm>
          <a:prstGeom prst="rect">
            <a:avLst/>
          </a:prstGeom>
          <a:noFill/>
        </p:spPr>
      </p:pic>
      <p:pic>
        <p:nvPicPr>
          <p:cNvPr id="12290" name="Picture 2" descr="C:\Users\Xenophon\Downloads\Appendicitis 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484784"/>
            <a:ext cx="3343136" cy="2508994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Ερμηνεία κλινικών και εργαστηριακών ευρημάτων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Άλγος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Ναυτία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Διάρροια (σημείο ρήξης, μικρότερες ηλικίες)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Σημείο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McBurney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Rebound Tenderness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Σημείο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Rovsing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Ψηλαφητή μάζα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Δακτυλική εξέταση του ορθού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Πυρετός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Λευκοκυττάρωση (11.000–16.000/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mm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Γενική ούρων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600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</a:rPr>
              <a:t>Facebook Page</a:t>
            </a:r>
            <a:r>
              <a:rPr lang="el-GR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6EAB6-7DD1-4B09-9132-B381B136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0"/>
            <a:ext cx="4464496" cy="6423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9BEC0-0941-4836-BAF2-3B3F4EC02720}"/>
              </a:ext>
            </a:extLst>
          </p:cNvPr>
          <p:cNvSpPr txBox="1"/>
          <p:nvPr/>
        </p:nvSpPr>
        <p:spPr>
          <a:xfrm>
            <a:off x="971600" y="2132856"/>
            <a:ext cx="216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Σημείο του ψοΐτη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566</Words>
  <Application>Microsoft Office PowerPoint</Application>
  <PresentationFormat>On-screen Show (4:3)</PresentationFormat>
  <Paragraphs>180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Franklin Gothic Medium</vt:lpstr>
      <vt:lpstr>Θέμα του Office</vt:lpstr>
      <vt:lpstr>PowerPoint Presentation</vt:lpstr>
      <vt:lpstr>Ορισμός</vt:lpstr>
      <vt:lpstr>PowerPoint Presentation</vt:lpstr>
      <vt:lpstr>Αιτιολογική ταξινόμηση</vt:lpstr>
      <vt:lpstr>Οξεία σκωληκοειδίτιδα</vt:lpstr>
      <vt:lpstr>PowerPoint Presentation</vt:lpstr>
      <vt:lpstr>Παθοφυσιολογία</vt:lpstr>
      <vt:lpstr>Ερμηνεία κλινικών και εργαστηριακών ευρημάτων</vt:lpstr>
      <vt:lpstr>PowerPoint Presentation</vt:lpstr>
      <vt:lpstr>Διαγνωστικές δυσκολίες στο παιδί</vt:lpstr>
      <vt:lpstr>PowerPoint Presentation</vt:lpstr>
      <vt:lpstr>Απεικονιστικός έλεγχος</vt:lpstr>
      <vt:lpstr>PowerPoint Presentation</vt:lpstr>
      <vt:lpstr>PowerPoint Presentation</vt:lpstr>
      <vt:lpstr>Οξεία σκωληκοειδίτιδα και βρεφική ηλικία</vt:lpstr>
      <vt:lpstr>Οξεία σκωληκοειδίτιδα και διάτρηση</vt:lpstr>
      <vt:lpstr>Απόστημα σκωληκοειδούς απόφυσης</vt:lpstr>
      <vt:lpstr>Διαφορική διάγνωση Ι</vt:lpstr>
      <vt:lpstr>Διαφορική διάγνωση ΙΙ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Οξεια κοιλια</dc:title>
  <dc:creator>Xenophon</dc:creator>
  <cp:lastModifiedBy>Xenophon Sinopidis</cp:lastModifiedBy>
  <cp:revision>69</cp:revision>
  <dcterms:created xsi:type="dcterms:W3CDTF">2011-02-21T16:41:44Z</dcterms:created>
  <dcterms:modified xsi:type="dcterms:W3CDTF">2020-03-18T09:49:52Z</dcterms:modified>
</cp:coreProperties>
</file>