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DA20A-CFF3-4A60-9B14-3FFE50AEF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87B92-22BC-4058-B4C5-F83942007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0EE76E6-F6BD-4A82-942F-A9353425F9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773" y="6068624"/>
            <a:ext cx="1871002" cy="678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8D959D-2C48-46F2-B50D-FA966EFE2A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78" y="5648622"/>
            <a:ext cx="2314575" cy="840004"/>
          </a:xfrm>
          <a:prstGeom prst="rect">
            <a:avLst/>
          </a:prstGeom>
        </p:spPr>
      </p:pic>
      <p:pic>
        <p:nvPicPr>
          <p:cNvPr id="9" name="Immagine 10" descr="ttp://eacea.ec.europa.eu/img/visuals/erasmus/jpeg/LogosBeneficairesErasmus+LEFT_ES.jpg">
            <a:extLst>
              <a:ext uri="{FF2B5EF4-FFF2-40B4-BE49-F238E27FC236}">
                <a16:creationId xmlns:a16="http://schemas.microsoft.com/office/drawing/2014/main" id="{E5606C5A-AD03-41AD-89C4-9AF57073D60E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82125" y="5966365"/>
            <a:ext cx="2671102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D96354-A68E-4037-BFE4-AA19FB7101AD}"/>
              </a:ext>
            </a:extLst>
          </p:cNvPr>
          <p:cNvSpPr/>
          <p:nvPr userDrawn="1"/>
        </p:nvSpPr>
        <p:spPr>
          <a:xfrm>
            <a:off x="3142719" y="6408019"/>
            <a:ext cx="5233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Knowledge Hub </a:t>
            </a:r>
            <a:r>
              <a:rPr lang="es-E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Medio Ambiente y Cambio </a:t>
            </a:r>
            <a:r>
              <a:rPr lang="es-E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Climatico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70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1C53F-8CDE-4125-80EE-62846952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DCBA9-DCD9-4558-81C4-F5C9A4D1B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70970-64FF-4CC3-AE65-838DF36B9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C354-877D-43A9-A94B-F6A1BCE47A6D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8879B-C124-4F14-8745-5B1B288D2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3398B-6E37-4C87-905F-65C142192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78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D9D262-D360-4A36-A810-6206729DD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933A2-C475-482D-8A86-5B9C65FC6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CC19-A07B-4FF8-B365-F72D73E5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C354-877D-43A9-A94B-F6A1BCE47A6D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91C4D-55FE-436E-99B6-7679F2A3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8DCAD-0FD1-41FD-A2A1-E1A08A51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3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EA0E-639D-405D-97D9-0CE1DC7F3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845A4-919A-488D-B1E6-0C438A1A7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29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B3DADCE-E5D2-4BCD-A188-CF10D738A7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773" y="6068624"/>
            <a:ext cx="1871002" cy="678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2C5A33-3187-413C-BE70-C0C1CF7E5F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78" y="5648622"/>
            <a:ext cx="2314575" cy="840004"/>
          </a:xfrm>
          <a:prstGeom prst="rect">
            <a:avLst/>
          </a:prstGeom>
        </p:spPr>
      </p:pic>
      <p:pic>
        <p:nvPicPr>
          <p:cNvPr id="9" name="Immagine 10" descr="ttp://eacea.ec.europa.eu/img/visuals/erasmus/jpeg/LogosBeneficairesErasmus+LEFT_ES.jpg">
            <a:extLst>
              <a:ext uri="{FF2B5EF4-FFF2-40B4-BE49-F238E27FC236}">
                <a16:creationId xmlns:a16="http://schemas.microsoft.com/office/drawing/2014/main" id="{92FB250E-C836-4D73-B9B1-2D16C75CCA37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82125" y="5966365"/>
            <a:ext cx="2671102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D33E1AF-A183-4912-A9AB-4F8F87EC13CF}"/>
              </a:ext>
            </a:extLst>
          </p:cNvPr>
          <p:cNvSpPr/>
          <p:nvPr userDrawn="1"/>
        </p:nvSpPr>
        <p:spPr>
          <a:xfrm>
            <a:off x="3142719" y="6408019"/>
            <a:ext cx="5233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Knowledge Hub </a:t>
            </a:r>
            <a:r>
              <a:rPr lang="es-E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Medio Ambiente y Cambio </a:t>
            </a:r>
            <a:r>
              <a:rPr lang="es-E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Climatico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32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4CF2-E112-4332-89C5-6AA30E68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C3FC8-7C12-45E0-89C1-77B72E895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2867D-C2FF-4501-84BF-9716ACAD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C354-877D-43A9-A94B-F6A1BCE47A6D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BF433-6794-429F-80C0-708AE508B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A8DAA-A3AD-4235-B240-7E393602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06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9B15B-142C-43A2-B974-EC036199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10E55-6FD7-423A-851D-1103DF752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8951A-00D6-4630-8E85-5C0700C03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0DB80-683A-4BC6-AB75-A5B7048B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C354-877D-43A9-A94B-F6A1BCE47A6D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E95811-5DC1-4105-838D-ED2296971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23D20-3806-4A17-B792-74F09623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3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5F2D9-6E2D-4C2C-BDA8-BA693AE5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11876-A1E9-46F3-8978-452D0B748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C8C91-F098-4164-BE1F-03E9933B2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FCAE9D-0527-4323-8488-286462F19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70695F-72ED-4DFF-900C-1D5C247E2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39FFBC-4B47-4ADF-B92B-73AD4CE8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C354-877D-43A9-A94B-F6A1BCE47A6D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223D03-B46D-4A17-8155-8697CA2D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7D17E9-2236-4810-B2B2-927C6FC3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33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0FDF1-DFB2-4BBA-BEE1-B0D727A3A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3DEF4-5F60-4872-B8D8-DEEDCC660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C354-877D-43A9-A94B-F6A1BCE47A6D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42888A-2521-47D0-97CE-9DB900543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6240C4-454D-411C-950D-FA2A5B05B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40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74F46D-3E75-427D-BBA7-80E73DE8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C354-877D-43A9-A94B-F6A1BCE47A6D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26773-6D7C-424D-842E-3BA4EC59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A825E-C7D3-409D-AB80-91A02CDCC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50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6563-AD19-4123-8B5B-E72ED073D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FD4D4-18E6-4F0E-98B0-D714D53D7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F16C4-88F5-4E0B-A76F-5A7FE5562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70321-DA43-49C0-9D9A-0A9A87A4F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C354-877D-43A9-A94B-F6A1BCE47A6D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E3FC5-874C-4C70-A294-6BEC68F73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5D1C4-296F-48C5-87E3-F32684A9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65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CA7F5-BBF4-4E4D-8BEA-3CD4F890E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BB52A-BBD6-481E-BA15-F5FE8F691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CF351-8278-4F60-BCA2-547C83BB6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80125-F1B4-4822-8E52-9E8D1DD1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C354-877D-43A9-A94B-F6A1BCE47A6D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6F8C7-E06F-4317-9261-3787EA1F6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9FBBD-C254-4E15-88DA-FBD7E98C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6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751406-2161-4066-86B6-9A2EF5467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CDCAB-F08A-450C-BBD1-A76CEA75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6F891-DAC4-44A0-A480-A43AC3684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1C354-877D-43A9-A94B-F6A1BCE47A6D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2CB55-EE83-465E-AC6F-F479EC6D0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B291F-AC2F-4CF5-9DEE-55570B553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21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commonsblog.files.wordpress.com/2017/05/cap-and-trade-mechanism.jpg?w=46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E126-8C0C-4FE2-B5C8-612DD498F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Economics and the Environment:</a:t>
            </a:r>
            <a:br>
              <a:rPr lang="en-US" dirty="0"/>
            </a:br>
            <a:r>
              <a:rPr lang="en-US" sz="4400" dirty="0"/>
              <a:t>Part 3 – Environmental Policy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CF6E0-7740-43AF-A21A-CB44613FF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94732"/>
            <a:ext cx="9144000" cy="1655762"/>
          </a:xfrm>
        </p:spPr>
        <p:txBody>
          <a:bodyPr/>
          <a:lstStyle/>
          <a:p>
            <a:r>
              <a:rPr lang="en-US" dirty="0"/>
              <a:t>Dimitris Skuras</a:t>
            </a:r>
          </a:p>
          <a:p>
            <a:r>
              <a:rPr lang="en-US" dirty="0"/>
              <a:t>Professor, Department of Economics, </a:t>
            </a:r>
          </a:p>
          <a:p>
            <a:r>
              <a:rPr lang="en-US" dirty="0"/>
              <a:t>University of Patras, Greece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08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E936-A2F4-4AC5-88BC-EA5AEE291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108451"/>
            <a:ext cx="10515600" cy="105460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goals of environmental policy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6C8881-B9A0-43BE-967F-95AD3F558E97}"/>
              </a:ext>
            </a:extLst>
          </p:cNvPr>
          <p:cNvSpPr txBox="1"/>
          <p:nvPr/>
        </p:nvSpPr>
        <p:spPr>
          <a:xfrm>
            <a:off x="657724" y="1026695"/>
            <a:ext cx="11261558" cy="146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To provide environmental public services and goods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To reduce or eliminate negative externalities from production and consumption</a:t>
            </a:r>
            <a:endParaRPr lang="en-GB" sz="2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4C0F37-3ECC-437F-BEB7-A1D999D5BA6A}"/>
              </a:ext>
            </a:extLst>
          </p:cNvPr>
          <p:cNvGrpSpPr/>
          <p:nvPr/>
        </p:nvGrpSpPr>
        <p:grpSpPr>
          <a:xfrm>
            <a:off x="657724" y="2775285"/>
            <a:ext cx="10443410" cy="3242962"/>
            <a:chOff x="657724" y="2775285"/>
            <a:chExt cx="10443410" cy="324296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278ADBE-5E6E-4857-9009-3E879AD85918}"/>
                </a:ext>
              </a:extLst>
            </p:cNvPr>
            <p:cNvGrpSpPr/>
            <p:nvPr/>
          </p:nvGrpSpPr>
          <p:grpSpPr>
            <a:xfrm>
              <a:off x="657724" y="2775285"/>
              <a:ext cx="10443410" cy="2965963"/>
              <a:chOff x="657725" y="2991853"/>
              <a:chExt cx="10443410" cy="2965963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C5A425-2DAB-4778-BAC2-73817D132716}"/>
                  </a:ext>
                </a:extLst>
              </p:cNvPr>
              <p:cNvSpPr txBox="1"/>
              <p:nvPr/>
            </p:nvSpPr>
            <p:spPr>
              <a:xfrm>
                <a:off x="657725" y="2991853"/>
                <a:ext cx="41308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Example: To provide a socially optimum for Biodiversity services by establishing and supporting protected terrestrial and sea ecosystems </a:t>
                </a:r>
                <a:endParaRPr lang="en-GB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92F813-6BFE-4B63-968C-A2035C39E1D5}"/>
                  </a:ext>
                </a:extLst>
              </p:cNvPr>
              <p:cNvSpPr txBox="1"/>
              <p:nvPr/>
            </p:nvSpPr>
            <p:spPr>
              <a:xfrm>
                <a:off x="6970292" y="2991853"/>
                <a:ext cx="413084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Example: To reduce emissions from production or wastes from consumption to a social optimum</a:t>
                </a:r>
                <a:endParaRPr lang="en-GB" dirty="0"/>
              </a:p>
            </p:txBody>
          </p:sp>
          <p:pic>
            <p:nvPicPr>
              <p:cNvPr id="7" name="Picture 2" descr="https://rewildingeurope.com/assets/uploads/News/Protected-areas/_resampled/resizedimage475316-Rawki-Peak-and-Wynia-Bieszczady-National-Park-view-from-Polonina-Carynska-Bieszczady-National-Park-GLE2010-10-07101.jpg">
                <a:extLst>
                  <a:ext uri="{FF2B5EF4-FFF2-40B4-BE49-F238E27FC236}">
                    <a16:creationId xmlns:a16="http://schemas.microsoft.com/office/drawing/2014/main" id="{2D57089A-F32F-403E-8CA2-2021255380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7990" y="4192182"/>
                <a:ext cx="2654038" cy="17656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https://images.recyclereminders.com/img/art/reduce-reuse-recycle.jpg">
                <a:extLst>
                  <a:ext uri="{FF2B5EF4-FFF2-40B4-BE49-F238E27FC236}">
                    <a16:creationId xmlns:a16="http://schemas.microsoft.com/office/drawing/2014/main" id="{61FF8DEB-4A54-4F8C-A055-CBC4E71264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9341" y="4052816"/>
                <a:ext cx="188595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0422B5-DD41-4E74-BA97-CDFE0C8AAD81}"/>
                </a:ext>
              </a:extLst>
            </p:cNvPr>
            <p:cNvSpPr txBox="1"/>
            <p:nvPr/>
          </p:nvSpPr>
          <p:spPr>
            <a:xfrm>
              <a:off x="757989" y="5741248"/>
              <a:ext cx="26540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Photo: European Environment Agency</a:t>
              </a:r>
              <a:endParaRPr lang="en-GB" sz="12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0F5CB2-DDAE-4E28-B503-AA3D67CE8D78}"/>
                </a:ext>
              </a:extLst>
            </p:cNvPr>
            <p:cNvSpPr txBox="1"/>
            <p:nvPr/>
          </p:nvSpPr>
          <p:spPr>
            <a:xfrm>
              <a:off x="7062535" y="5692805"/>
              <a:ext cx="29397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Logo: https://www.recyclereminders.com/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523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7E4FD-F5C3-40CE-AA10-915D81CD1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20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tools of environmental policy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73E70-953F-4A63-BE19-38F365FA1D3C}"/>
              </a:ext>
            </a:extLst>
          </p:cNvPr>
          <p:cNvSpPr txBox="1"/>
          <p:nvPr/>
        </p:nvSpPr>
        <p:spPr>
          <a:xfrm>
            <a:off x="645695" y="1337096"/>
            <a:ext cx="1090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Impose restrictions on production</a:t>
            </a:r>
            <a:endParaRPr lang="en-GB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636213-C5E5-444B-B6AC-2045B5CEAA35}"/>
              </a:ext>
            </a:extLst>
          </p:cNvPr>
          <p:cNvSpPr txBox="1"/>
          <p:nvPr/>
        </p:nvSpPr>
        <p:spPr>
          <a:xfrm>
            <a:off x="645695" y="2153587"/>
            <a:ext cx="1090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Internalize externalities by taxing production or consumption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E99BF5-FA1C-4732-93D1-20319FF559F1}"/>
              </a:ext>
            </a:extLst>
          </p:cNvPr>
          <p:cNvSpPr txBox="1"/>
          <p:nvPr/>
        </p:nvSpPr>
        <p:spPr>
          <a:xfrm>
            <a:off x="645695" y="2970078"/>
            <a:ext cx="10900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 Subsidize producers and consumers to switch to friendly and sustainable production and consumption methods</a:t>
            </a:r>
            <a:endParaRPr lang="en-GB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8D38CA-77D0-44E6-ADAE-2F1196847373}"/>
              </a:ext>
            </a:extLst>
          </p:cNvPr>
          <p:cNvSpPr txBox="1"/>
          <p:nvPr/>
        </p:nvSpPr>
        <p:spPr>
          <a:xfrm>
            <a:off x="645695" y="4155901"/>
            <a:ext cx="1090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4. Cap and Trade by distributing tradeable pollution permits</a:t>
            </a:r>
            <a:endParaRPr lang="en-GB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CB640D-EC46-468B-8FEE-B20119437AE7}"/>
              </a:ext>
            </a:extLst>
          </p:cNvPr>
          <p:cNvSpPr txBox="1"/>
          <p:nvPr/>
        </p:nvSpPr>
        <p:spPr>
          <a:xfrm>
            <a:off x="645695" y="4972392"/>
            <a:ext cx="1090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5. Command and Control (CAC) Regulation by setting up environmental standards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1332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D9D9E-BB38-4318-8CD0-555BCF90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599"/>
            <a:ext cx="10515600" cy="918243"/>
          </a:xfrm>
        </p:spPr>
        <p:txBody>
          <a:bodyPr/>
          <a:lstStyle/>
          <a:p>
            <a:pPr algn="ctr"/>
            <a:r>
              <a:rPr lang="en-US" dirty="0"/>
              <a:t>The environmental tax</a:t>
            </a:r>
            <a:endParaRPr lang="en-GB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815AC9F-3314-45F0-9545-C02D68967516}"/>
              </a:ext>
            </a:extLst>
          </p:cNvPr>
          <p:cNvGrpSpPr/>
          <p:nvPr/>
        </p:nvGrpSpPr>
        <p:grpSpPr>
          <a:xfrm>
            <a:off x="228849" y="1218202"/>
            <a:ext cx="5365010" cy="3869921"/>
            <a:chOff x="228849" y="1218202"/>
            <a:chExt cx="5365010" cy="386992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09DAF74-1B2C-445E-B62A-53204F0C8F89}"/>
                </a:ext>
              </a:extLst>
            </p:cNvPr>
            <p:cNvGrpSpPr/>
            <p:nvPr/>
          </p:nvGrpSpPr>
          <p:grpSpPr>
            <a:xfrm>
              <a:off x="228849" y="1282714"/>
              <a:ext cx="5094510" cy="3805409"/>
              <a:chOff x="373228" y="1595535"/>
              <a:chExt cx="5094510" cy="3805409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2043176C-B736-4A49-8BDD-E780E50A4B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10139" y="5046599"/>
                <a:ext cx="345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EAE82F36-9EC6-45EF-BBBE-F17965B9C518}"/>
                  </a:ext>
                </a:extLst>
              </p:cNvPr>
              <p:cNvGrpSpPr/>
              <p:nvPr/>
            </p:nvGrpSpPr>
            <p:grpSpPr>
              <a:xfrm>
                <a:off x="373228" y="1595535"/>
                <a:ext cx="5094510" cy="3805409"/>
                <a:chOff x="373228" y="1595535"/>
                <a:chExt cx="5094510" cy="3805409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750E994E-AD9D-40E7-B4CC-AF2C7FC823F1}"/>
                    </a:ext>
                  </a:extLst>
                </p:cNvPr>
                <p:cNvGrpSpPr/>
                <p:nvPr/>
              </p:nvGrpSpPr>
              <p:grpSpPr>
                <a:xfrm>
                  <a:off x="373228" y="1595535"/>
                  <a:ext cx="5094510" cy="3805409"/>
                  <a:chOff x="373228" y="1595535"/>
                  <a:chExt cx="5094510" cy="3805409"/>
                </a:xfrm>
              </p:grpSpPr>
              <p:cxnSp>
                <p:nvCxnSpPr>
                  <p:cNvPr id="9" name="Straight Connector 8">
                    <a:extLst>
                      <a:ext uri="{FF2B5EF4-FFF2-40B4-BE49-F238E27FC236}">
                        <a16:creationId xmlns:a16="http://schemas.microsoft.com/office/drawing/2014/main" id="{32444A03-D349-4C5E-8521-5B1F4A05597B}"/>
                      </a:ext>
                    </a:extLst>
                  </p:cNvPr>
                  <p:cNvCxnSpPr/>
                  <p:nvPr/>
                </p:nvCxnSpPr>
                <p:spPr>
                  <a:xfrm>
                    <a:off x="1810139" y="1595535"/>
                    <a:ext cx="0" cy="3456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07740EA6-BDCA-4E7A-8CA5-6FDE1147D25A}"/>
                      </a:ext>
                    </a:extLst>
                  </p:cNvPr>
                  <p:cNvSpPr txBox="1"/>
                  <p:nvPr/>
                </p:nvSpPr>
                <p:spPr>
                  <a:xfrm>
                    <a:off x="373228" y="1595535"/>
                    <a:ext cx="128761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Price, cost, benefit (€)</a:t>
                    </a:r>
                    <a:endParaRPr lang="en-GB" dirty="0"/>
                  </a:p>
                </p:txBody>
              </p:sp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1CEDA1A2-1420-4CD3-8F73-3D7DBC42B8CE}"/>
                      </a:ext>
                    </a:extLst>
                  </p:cNvPr>
                  <p:cNvSpPr txBox="1"/>
                  <p:nvPr/>
                </p:nvSpPr>
                <p:spPr>
                  <a:xfrm>
                    <a:off x="4351181" y="5031612"/>
                    <a:ext cx="11165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Quantity</a:t>
                    </a:r>
                    <a:endParaRPr lang="en-GB" dirty="0"/>
                  </a:p>
                </p:txBody>
              </p:sp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id="{20BAF920-A56F-469D-A967-750E79AE12E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164702" y="2241866"/>
                    <a:ext cx="2873829" cy="20875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FC1F4CC7-2241-47C6-AD53-289481B3F3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64702" y="2509935"/>
                    <a:ext cx="2593910" cy="20244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4550EF65-A41C-46EB-8E27-DB5B61A7D088}"/>
                      </a:ext>
                    </a:extLst>
                  </p:cNvPr>
                  <p:cNvSpPr txBox="1"/>
                  <p:nvPr/>
                </p:nvSpPr>
                <p:spPr>
                  <a:xfrm>
                    <a:off x="2230015" y="2236931"/>
                    <a:ext cx="70912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MPB</a:t>
                    </a:r>
                    <a:endParaRPr lang="en-GB" dirty="0"/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062E20F0-DDC0-40C7-8C30-8334301D4DD8}"/>
                      </a:ext>
                    </a:extLst>
                  </p:cNvPr>
                  <p:cNvSpPr txBox="1"/>
                  <p:nvPr/>
                </p:nvSpPr>
                <p:spPr>
                  <a:xfrm>
                    <a:off x="4394717" y="1974165"/>
                    <a:ext cx="70912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MPC</a:t>
                    </a:r>
                    <a:endParaRPr lang="en-GB" dirty="0"/>
                  </a:p>
                </p:txBody>
              </p: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B78818E3-C530-4436-82AF-300686453257}"/>
                      </a:ext>
                    </a:extLst>
                  </p:cNvPr>
                  <p:cNvCxnSpPr/>
                  <p:nvPr/>
                </p:nvCxnSpPr>
                <p:spPr>
                  <a:xfrm>
                    <a:off x="3377682" y="3462341"/>
                    <a:ext cx="0" cy="1584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5E62A27A-49E1-476E-9E1A-62E19FB7F42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810139" y="3457578"/>
                    <a:ext cx="1548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1F94615-754D-489A-85E7-65214D02F61E}"/>
                      </a:ext>
                    </a:extLst>
                  </p:cNvPr>
                  <p:cNvSpPr txBox="1"/>
                  <p:nvPr/>
                </p:nvSpPr>
                <p:spPr>
                  <a:xfrm>
                    <a:off x="1353553" y="3272912"/>
                    <a:ext cx="47613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p</a:t>
                    </a:r>
                    <a:r>
                      <a:rPr lang="en-US" baseline="-25000" dirty="0"/>
                      <a:t>1</a:t>
                    </a:r>
                    <a:endParaRPr lang="en-GB" baseline="-25000" dirty="0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94F28294-0680-4945-A49B-D1208F65A820}"/>
                      </a:ext>
                    </a:extLst>
                  </p:cNvPr>
                  <p:cNvSpPr txBox="1"/>
                  <p:nvPr/>
                </p:nvSpPr>
                <p:spPr>
                  <a:xfrm>
                    <a:off x="3185488" y="4996053"/>
                    <a:ext cx="4054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q</a:t>
                    </a:r>
                    <a:r>
                      <a:rPr lang="en-US" baseline="-25000" dirty="0"/>
                      <a:t>1</a:t>
                    </a:r>
                    <a:endParaRPr lang="en-GB" baseline="-25000" dirty="0"/>
                  </a:p>
                </p:txBody>
              </p:sp>
            </p:grp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795D976-42DE-4960-9CAE-4C7D2BEFE1ED}"/>
                    </a:ext>
                  </a:extLst>
                </p:cNvPr>
                <p:cNvSpPr txBox="1"/>
                <p:nvPr/>
              </p:nvSpPr>
              <p:spPr>
                <a:xfrm>
                  <a:off x="3254985" y="3100969"/>
                  <a:ext cx="4054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A</a:t>
                  </a:r>
                  <a:endParaRPr lang="en-GB" dirty="0"/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486032A-01ED-4F9B-9FEE-55E3402F7DF2}"/>
                </a:ext>
              </a:extLst>
            </p:cNvPr>
            <p:cNvGrpSpPr/>
            <p:nvPr/>
          </p:nvGrpSpPr>
          <p:grpSpPr>
            <a:xfrm>
              <a:off x="1209174" y="1218202"/>
              <a:ext cx="4384685" cy="3834362"/>
              <a:chOff x="1353553" y="1531023"/>
              <a:chExt cx="4384685" cy="3834362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0409C2-1EA5-4499-8796-5C76BDA21DCF}"/>
                  </a:ext>
                </a:extLst>
              </p:cNvPr>
              <p:cNvSpPr txBox="1"/>
              <p:nvPr/>
            </p:nvSpPr>
            <p:spPr>
              <a:xfrm>
                <a:off x="2700737" y="4996053"/>
                <a:ext cx="405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q</a:t>
                </a:r>
                <a:r>
                  <a:rPr lang="en-US" baseline="-25000" dirty="0"/>
                  <a:t>2</a:t>
                </a:r>
                <a:endParaRPr lang="en-GB" baseline="-25000" dirty="0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08EAD70-7917-47FB-B622-1F0D54543466}"/>
                  </a:ext>
                </a:extLst>
              </p:cNvPr>
              <p:cNvGrpSpPr/>
              <p:nvPr/>
            </p:nvGrpSpPr>
            <p:grpSpPr>
              <a:xfrm>
                <a:off x="1353553" y="1531023"/>
                <a:ext cx="4384685" cy="3497855"/>
                <a:chOff x="1353553" y="1531023"/>
                <a:chExt cx="4384685" cy="3497855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A3C8DE18-C49D-4AEA-83E3-9E74D3B102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99389" y="1729614"/>
                  <a:ext cx="1960309" cy="224781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D857539-047E-412F-83B9-156340C9DFE6}"/>
                    </a:ext>
                  </a:extLst>
                </p:cNvPr>
                <p:cNvSpPr txBox="1"/>
                <p:nvPr/>
              </p:nvSpPr>
              <p:spPr>
                <a:xfrm>
                  <a:off x="3446923" y="1531023"/>
                  <a:ext cx="7091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MSC</a:t>
                  </a:r>
                  <a:endParaRPr lang="en-GB" dirty="0"/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63C40494-A672-470C-973B-19D348201826}"/>
                    </a:ext>
                  </a:extLst>
                </p:cNvPr>
                <p:cNvCxnSpPr/>
                <p:nvPr/>
              </p:nvCxnSpPr>
              <p:spPr>
                <a:xfrm>
                  <a:off x="2885557" y="3084878"/>
                  <a:ext cx="0" cy="19440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A898739-24BB-4EAE-BCDD-FBCDC89A3ABC}"/>
                    </a:ext>
                  </a:extLst>
                </p:cNvPr>
                <p:cNvCxnSpPr/>
                <p:nvPr/>
              </p:nvCxnSpPr>
              <p:spPr>
                <a:xfrm flipH="1">
                  <a:off x="1807457" y="3078528"/>
                  <a:ext cx="108000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0BC1582-723C-40B7-ACC4-F7E4DE7D7E78}"/>
                    </a:ext>
                  </a:extLst>
                </p:cNvPr>
                <p:cNvSpPr txBox="1"/>
                <p:nvPr/>
              </p:nvSpPr>
              <p:spPr>
                <a:xfrm>
                  <a:off x="1353553" y="2865289"/>
                  <a:ext cx="4761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p</a:t>
                  </a:r>
                  <a:r>
                    <a:rPr lang="en-US" baseline="-25000" dirty="0"/>
                    <a:t>2</a:t>
                  </a:r>
                  <a:endParaRPr lang="en-GB" baseline="-25000" dirty="0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2CA324A-49FD-4DC6-A23B-4F7A9022D7E0}"/>
                    </a:ext>
                  </a:extLst>
                </p:cNvPr>
                <p:cNvSpPr txBox="1"/>
                <p:nvPr/>
              </p:nvSpPr>
              <p:spPr>
                <a:xfrm>
                  <a:off x="2732898" y="2715546"/>
                  <a:ext cx="4054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B</a:t>
                  </a:r>
                  <a:endParaRPr lang="en-GB" dirty="0"/>
                </a:p>
              </p:txBody>
            </p:sp>
            <p:sp>
              <p:nvSpPr>
                <p:cNvPr id="30" name="Right Brace 29">
                  <a:extLst>
                    <a:ext uri="{FF2B5EF4-FFF2-40B4-BE49-F238E27FC236}">
                      <a16:creationId xmlns:a16="http://schemas.microsoft.com/office/drawing/2014/main" id="{FAB96B25-94E3-42CA-8A51-0D1FA0140C87}"/>
                    </a:ext>
                  </a:extLst>
                </p:cNvPr>
                <p:cNvSpPr/>
                <p:nvPr/>
              </p:nvSpPr>
              <p:spPr>
                <a:xfrm>
                  <a:off x="2913046" y="3104971"/>
                  <a:ext cx="83838" cy="648000"/>
                </a:xfrm>
                <a:prstGeom prst="rightBrac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981623E-4904-4131-9CE4-47EB08AFB5E2}"/>
                    </a:ext>
                  </a:extLst>
                </p:cNvPr>
                <p:cNvSpPr txBox="1"/>
                <p:nvPr/>
              </p:nvSpPr>
              <p:spPr>
                <a:xfrm>
                  <a:off x="2920569" y="3383931"/>
                  <a:ext cx="281766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Level of Environmental Tax</a:t>
                  </a:r>
                  <a:endParaRPr lang="en-GB" baseline="-25000" dirty="0"/>
                </a:p>
              </p:txBody>
            </p:sp>
          </p:grp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99F797E-9596-4D8A-88A8-3755F26B68E6}"/>
              </a:ext>
            </a:extLst>
          </p:cNvPr>
          <p:cNvSpPr txBox="1"/>
          <p:nvPr/>
        </p:nvSpPr>
        <p:spPr>
          <a:xfrm>
            <a:off x="6366768" y="1505667"/>
            <a:ext cx="550506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Polluter-Pays-Principle</a:t>
            </a:r>
          </a:p>
          <a:p>
            <a:endParaRPr lang="en-GB" dirty="0"/>
          </a:p>
          <a:p>
            <a:r>
              <a:rPr lang="en-GB" dirty="0"/>
              <a:t>PRINCIPLE 16 – THE RIO DECLARATION ON</a:t>
            </a:r>
          </a:p>
          <a:p>
            <a:r>
              <a:rPr lang="en-GB" dirty="0"/>
              <a:t>ENVIRONMENT AND DEVELOPMENT (1992)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“National authorities should endeavour to promote the internalization of environmental costs and</a:t>
            </a:r>
          </a:p>
          <a:p>
            <a:r>
              <a:rPr lang="en-GB" dirty="0"/>
              <a:t>the use of economic instruments, taking into account the approach that the polluter should, in</a:t>
            </a:r>
          </a:p>
          <a:p>
            <a:r>
              <a:rPr lang="en-GB" dirty="0"/>
              <a:t>principle, bear the cost of pollution, with due regard to the public interest and without distorting</a:t>
            </a:r>
          </a:p>
          <a:p>
            <a:r>
              <a:rPr lang="en-GB" dirty="0"/>
              <a:t>international trade and investment.”</a:t>
            </a:r>
          </a:p>
        </p:txBody>
      </p:sp>
    </p:spTree>
    <p:extLst>
      <p:ext uri="{BB962C8B-B14F-4D97-AF65-F5344CB8AC3E}">
        <p14:creationId xmlns:p14="http://schemas.microsoft.com/office/powerpoint/2010/main" val="6010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0E8D-EEDF-43F2-952E-4D77B02C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01012"/>
          </a:xfrm>
        </p:spPr>
        <p:txBody>
          <a:bodyPr/>
          <a:lstStyle/>
          <a:p>
            <a:pPr algn="ctr"/>
            <a:r>
              <a:rPr lang="en-US" dirty="0"/>
              <a:t>Cap and Trade 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6B3B79-D62F-42AE-A7EF-A17FB6808DA4}"/>
              </a:ext>
            </a:extLst>
          </p:cNvPr>
          <p:cNvSpPr/>
          <p:nvPr/>
        </p:nvSpPr>
        <p:spPr>
          <a:xfrm>
            <a:off x="2752819" y="4928508"/>
            <a:ext cx="63165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Source: </a:t>
            </a:r>
            <a:r>
              <a:rPr lang="en-GB" sz="1200" dirty="0">
                <a:hlinkClick r:id="rId2"/>
              </a:rPr>
              <a:t>https://commonsblog.files.wordpress.com/2017/05/cap-and-trade-mechanism.jpg?w=461</a:t>
            </a:r>
            <a:r>
              <a:rPr lang="en-GB" sz="1200" dirty="0"/>
              <a:t> </a:t>
            </a:r>
          </a:p>
        </p:txBody>
      </p:sp>
      <p:pic>
        <p:nvPicPr>
          <p:cNvPr id="1026" name="Picture 2" descr="https://commonsblog.files.wordpress.com/2017/05/cap-and-trade-mechanism.jpg?w=461">
            <a:extLst>
              <a:ext uri="{FF2B5EF4-FFF2-40B4-BE49-F238E27FC236}">
                <a16:creationId xmlns:a16="http://schemas.microsoft.com/office/drawing/2014/main" id="{3FE69E80-BDB9-49B4-A406-A6187A7B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129" y="1487746"/>
            <a:ext cx="5971360" cy="335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88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85A14-7241-4EE9-9076-937C800DF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Which is the best economic instrument?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D3C81-BB39-475C-917A-16E4A4467822}"/>
              </a:ext>
            </a:extLst>
          </p:cNvPr>
          <p:cNvSpPr/>
          <p:nvPr/>
        </p:nvSpPr>
        <p:spPr>
          <a:xfrm>
            <a:off x="838199" y="1934557"/>
            <a:ext cx="11123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application of economic instruments should be reviewed on a case-by-case basis as there is not a “one size fits all” recipe.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13E3A8-50E5-4F8F-82DE-BD7F7E27AF23}"/>
              </a:ext>
            </a:extLst>
          </p:cNvPr>
          <p:cNvSpPr/>
          <p:nvPr/>
        </p:nvSpPr>
        <p:spPr>
          <a:xfrm>
            <a:off x="838199" y="3009423"/>
            <a:ext cx="11123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Best results are usually achieved by employing a set of instruments and not an individual instrument.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B653CF-C432-43CB-B8A4-DC8E0C7AEB42}"/>
              </a:ext>
            </a:extLst>
          </p:cNvPr>
          <p:cNvSpPr txBox="1"/>
          <p:nvPr/>
        </p:nvSpPr>
        <p:spPr>
          <a:xfrm>
            <a:off x="838199" y="4030824"/>
            <a:ext cx="10629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Ensure successful application by: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Careful interdisciplinary design,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gradual application if applicable,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continuous monitoring and assessment</a:t>
            </a:r>
          </a:p>
        </p:txBody>
      </p:sp>
    </p:spTree>
    <p:extLst>
      <p:ext uri="{BB962C8B-B14F-4D97-AF65-F5344CB8AC3E}">
        <p14:creationId xmlns:p14="http://schemas.microsoft.com/office/powerpoint/2010/main" val="384389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334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Economics and the Environment: Part 3 – Environmental Policy</vt:lpstr>
      <vt:lpstr>The goals of environmental policy</vt:lpstr>
      <vt:lpstr>The tools of environmental policy</vt:lpstr>
      <vt:lpstr>The environmental tax</vt:lpstr>
      <vt:lpstr>Cap and Trade </vt:lpstr>
      <vt:lpstr>Which is the best economic instrument?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and the Environment: Part 2 – Externalities and Public Goods</dc:title>
  <dc:creator>Dimitris Skuras</dc:creator>
  <cp:lastModifiedBy>Dimitris Skuras</cp:lastModifiedBy>
  <cp:revision>41</cp:revision>
  <dcterms:created xsi:type="dcterms:W3CDTF">2018-08-05T17:30:59Z</dcterms:created>
  <dcterms:modified xsi:type="dcterms:W3CDTF">2018-08-07T11:12:09Z</dcterms:modified>
</cp:coreProperties>
</file>