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4" r:id="rId2"/>
    <p:sldId id="354" r:id="rId3"/>
    <p:sldId id="355" r:id="rId4"/>
    <p:sldId id="356" r:id="rId5"/>
    <p:sldId id="357" r:id="rId6"/>
    <p:sldId id="358" r:id="rId7"/>
    <p:sldId id="359" r:id="rId8"/>
    <p:sldId id="360" r:id="rId9"/>
    <p:sldId id="361" r:id="rId10"/>
    <p:sldId id="362" r:id="rId11"/>
    <p:sldId id="363" r:id="rId12"/>
    <p:sldId id="350" r:id="rId13"/>
    <p:sldId id="351" r:id="rId14"/>
    <p:sldId id="352" r:id="rId15"/>
    <p:sldId id="353" r:id="rId16"/>
    <p:sldId id="334" r:id="rId17"/>
    <p:sldId id="335" r:id="rId18"/>
    <p:sldId id="365" r:id="rId19"/>
    <p:sldId id="336" r:id="rId20"/>
    <p:sldId id="367" r:id="rId21"/>
    <p:sldId id="364" r:id="rId22"/>
    <p:sldId id="337" r:id="rId23"/>
    <p:sldId id="368" r:id="rId24"/>
    <p:sldId id="338" r:id="rId25"/>
    <p:sldId id="373" r:id="rId26"/>
    <p:sldId id="370" r:id="rId27"/>
    <p:sldId id="371" r:id="rId28"/>
    <p:sldId id="372" r:id="rId29"/>
    <p:sldId id="345" r:id="rId30"/>
    <p:sldId id="346" r:id="rId31"/>
    <p:sldId id="347" r:id="rId32"/>
    <p:sldId id="349" r:id="rId33"/>
    <p:sldId id="348"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8" d="100"/>
          <a:sy n="68" d="100"/>
        </p:scale>
        <p:origin x="60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F2CB2-A25C-4AD0-BDD6-946450945A7C}" type="datetimeFigureOut">
              <a:rPr lang="el-GR" smtClean="0"/>
              <a:pPr/>
              <a:t>26/2/2022</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2C2A7-66AC-4B47-AA51-F92694C3F893}" type="slidenum">
              <a:rPr lang="el-GR" smtClean="0"/>
              <a:pPr/>
              <a:t>‹#›</a:t>
            </a:fld>
            <a:endParaRPr lang="el-GR"/>
          </a:p>
        </p:txBody>
      </p:sp>
    </p:spTree>
    <p:extLst>
      <p:ext uri="{BB962C8B-B14F-4D97-AF65-F5344CB8AC3E}">
        <p14:creationId xmlns:p14="http://schemas.microsoft.com/office/powerpoint/2010/main" val="3522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6199A-EF7E-456C-B1F9-3AD27E564F6A}" type="datetimeFigureOut">
              <a:rPr lang="el-GR" smtClean="0"/>
              <a:pPr/>
              <a:t>26/2/2022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5C8E0-00C2-49C8-9448-B593CCF2D436}" type="slidenum">
              <a:rPr lang="el-GR" smtClean="0"/>
              <a:pPr/>
              <a:t>‹#›</a:t>
            </a:fld>
            <a:endParaRPr lang="el-GR"/>
          </a:p>
        </p:txBody>
      </p:sp>
    </p:spTree>
    <p:extLst>
      <p:ext uri="{BB962C8B-B14F-4D97-AF65-F5344CB8AC3E}">
        <p14:creationId xmlns:p14="http://schemas.microsoft.com/office/powerpoint/2010/main" val="2617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BB74-C0BA-4F1A-8F42-B8D7B21A52B0}" type="slidenum">
              <a:rPr lang="el-GR"/>
              <a:pPr/>
              <a:t>1</a:t>
            </a:fld>
            <a:endParaRPr lang="el-GR" dirty="0"/>
          </a:p>
        </p:txBody>
      </p:sp>
      <p:sp>
        <p:nvSpPr>
          <p:cNvPr id="316418" name="Rectangle 2"/>
          <p:cNvSpPr>
            <a:spLocks noGrp="1" noRot="1" noChangeAspect="1" noChangeArrowheads="1" noTextEdit="1"/>
          </p:cNvSpPr>
          <p:nvPr>
            <p:ph type="sldImg"/>
          </p:nvPr>
        </p:nvSpPr>
        <p:spPr>
          <a:xfrm>
            <a:off x="606425" y="685800"/>
            <a:ext cx="6096000" cy="3429000"/>
          </a:xfrm>
          <a:ln/>
        </p:spPr>
      </p:sp>
      <p:sp>
        <p:nvSpPr>
          <p:cNvPr id="31641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347960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16" t="1754" r="67573"/>
          <a:stretch/>
        </p:blipFill>
        <p:spPr bwMode="auto">
          <a:xfrm rot="5400000">
            <a:off x="5665386" y="-4806972"/>
            <a:ext cx="1632847" cy="1127094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846338" y="634460"/>
            <a:ext cx="11262804"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1270942" cy="5132736"/>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26/2/2022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26/2/2022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38199" y="584237"/>
            <a:ext cx="10515600" cy="1010463"/>
          </a:xfrm>
        </p:spPr>
        <p:txBody>
          <a:bodyPr>
            <a:normAutofit fontScale="90000"/>
          </a:bodyPr>
          <a:lstStyle/>
          <a:p>
            <a:r>
              <a:rPr lang="el-GR" dirty="0">
                <a:cs typeface="Arial" charset="0"/>
              </a:rPr>
              <a:t>ΔΙΟΙΚΗΣΗ ΑΓΡΟΤΙΚΩΝ ΣΥΝΕΤΑΙΡΙΣΜΩΝ</a:t>
            </a:r>
            <a:br>
              <a:rPr lang="el-GR" sz="2000" dirty="0">
                <a:solidFill>
                  <a:schemeClr val="folHlink"/>
                </a:solidFill>
                <a:cs typeface="Arial" charset="0"/>
              </a:rPr>
            </a:br>
            <a:br>
              <a:rPr lang="en-US" sz="2000" dirty="0">
                <a:solidFill>
                  <a:schemeClr val="folHlink"/>
                </a:solidFill>
                <a:cs typeface="Arial" charset="0"/>
              </a:rPr>
            </a:br>
            <a:r>
              <a:rPr lang="el-GR" sz="2000" b="1" dirty="0">
                <a:cs typeface="Arial" charset="0"/>
              </a:rPr>
              <a:t>Πανεπιστημιακές Παραδόσεις</a:t>
            </a:r>
          </a:p>
        </p:txBody>
      </p:sp>
      <p:sp>
        <p:nvSpPr>
          <p:cNvPr id="5" name="Rectangle 3"/>
          <p:cNvSpPr txBox="1">
            <a:spLocks noChangeArrowheads="1"/>
          </p:cNvSpPr>
          <p:nvPr/>
        </p:nvSpPr>
        <p:spPr>
          <a:xfrm>
            <a:off x="2928257" y="1686615"/>
            <a:ext cx="9263743" cy="2602355"/>
          </a:xfrm>
          <a:prstGeom prst="rect">
            <a:avLst/>
          </a:prstGeom>
        </p:spPr>
        <p:txBody>
          <a:bodyPr vert="horz" lIns="91440" tIns="45720" rIns="91440" bIns="45720" rtlCol="0">
            <a:normAutofit/>
          </a:bodyPr>
          <a:lstStyle/>
          <a:p>
            <a:pPr marL="228600" lvl="0" indent="-228600" algn="ctr">
              <a:lnSpc>
                <a:spcPct val="90000"/>
              </a:lnSpc>
              <a:spcBef>
                <a:spcPts val="1000"/>
              </a:spcBef>
              <a:defRPr/>
            </a:pPr>
            <a:r>
              <a:rPr lang="el-GR" sz="3600" b="1" dirty="0">
                <a:latin typeface="Palatino Linotype" panose="02040502050505030304" pitchFamily="18" charset="0"/>
                <a:cs typeface="Arial" charset="0"/>
              </a:rPr>
              <a:t>Οικονομικές θεωρίες της Διοίκησης των αγροτικών Συνεταιρισμών </a:t>
            </a: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p:txBody>
      </p:sp>
      <p:sp>
        <p:nvSpPr>
          <p:cNvPr id="2" name="TextBox 1">
            <a:extLst>
              <a:ext uri="{FF2B5EF4-FFF2-40B4-BE49-F238E27FC236}">
                <a16:creationId xmlns:a16="http://schemas.microsoft.com/office/drawing/2014/main" id="{2A2BCCA5-3B6D-43AB-B96B-AC7C014562DC}"/>
              </a:ext>
            </a:extLst>
          </p:cNvPr>
          <p:cNvSpPr txBox="1"/>
          <p:nvPr/>
        </p:nvSpPr>
        <p:spPr>
          <a:xfrm>
            <a:off x="2014434" y="4959019"/>
            <a:ext cx="8844922" cy="4247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a:ln>
                  <a:noFill/>
                </a:ln>
                <a:solidFill>
                  <a:srgbClr val="7030A0"/>
                </a:solidFill>
                <a:effectLst/>
                <a:uLnTx/>
                <a:uFillTx/>
                <a:latin typeface="Calibri"/>
                <a:ea typeface="+mn-ea"/>
                <a:cs typeface="+mn-cs"/>
              </a:rPr>
              <a:t>Τμήμα Διοίκησης Επιχειρήσεων Αγροτικών Προϊόντων και Τροφίμων </a:t>
            </a:r>
            <a:endParaRPr kumimoji="0" lang="el-GR" sz="24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89925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buNone/>
            </a:pPr>
            <a:r>
              <a:rPr lang="el-GR" dirty="0"/>
              <a:t>Δ. Τα παραπάνω προβλήματα, που συνδέονται μεταξύ τους, οδηγούν σε </a:t>
            </a:r>
            <a:r>
              <a:rPr lang="el-GR" b="1" dirty="0"/>
              <a:t>αύξηση του κόστους που έχει η σχέση της αντιπροσώπευσης</a:t>
            </a:r>
            <a:r>
              <a:rPr lang="el-GR" dirty="0"/>
              <a:t>, του </a:t>
            </a:r>
            <a:r>
              <a:rPr lang="el-GR" dirty="0">
                <a:solidFill>
                  <a:srgbClr val="356E18"/>
                </a:solidFill>
              </a:rPr>
              <a:t>«</a:t>
            </a:r>
            <a:r>
              <a:rPr lang="el-GR" b="1" dirty="0">
                <a:solidFill>
                  <a:srgbClr val="356E18"/>
                </a:solidFill>
              </a:rPr>
              <a:t>κόστους της αντιπροσώπευσης» (</a:t>
            </a:r>
            <a:r>
              <a:rPr lang="el-GR" b="1" dirty="0" err="1">
                <a:solidFill>
                  <a:srgbClr val="356E18"/>
                </a:solidFill>
              </a:rPr>
              <a:t>agency</a:t>
            </a:r>
            <a:r>
              <a:rPr lang="el-GR" b="1" dirty="0">
                <a:solidFill>
                  <a:srgbClr val="356E18"/>
                </a:solidFill>
              </a:rPr>
              <a:t> </a:t>
            </a:r>
            <a:r>
              <a:rPr lang="el-GR" b="1" dirty="0" err="1">
                <a:solidFill>
                  <a:srgbClr val="356E18"/>
                </a:solidFill>
              </a:rPr>
              <a:t>costs</a:t>
            </a:r>
            <a:r>
              <a:rPr lang="el-GR" b="1" dirty="0">
                <a:solidFill>
                  <a:srgbClr val="356E18"/>
                </a:solidFill>
              </a:rPr>
              <a:t>)</a:t>
            </a:r>
            <a:r>
              <a:rPr lang="el-GR" b="1" dirty="0"/>
              <a:t> </a:t>
            </a:r>
            <a:r>
              <a:rPr lang="el-GR" dirty="0"/>
              <a:t>και για τα δύο μέρη, </a:t>
            </a:r>
          </a:p>
          <a:p>
            <a:r>
              <a:rPr lang="el-GR" dirty="0"/>
              <a:t>Και οι δυο συμβαλλόμενοι  προσπαθούν να επιλύσουν τα παραπάνω προβλήματα (μείωση κόστους):</a:t>
            </a:r>
          </a:p>
          <a:p>
            <a:pPr lvl="1"/>
            <a:r>
              <a:rPr lang="el-GR" dirty="0"/>
              <a:t> προσπαθώντας να αποκτήσουν περισσότερη πληροφόρηση (κυρίως ο εντολέας για τον εντολοδόχο), </a:t>
            </a:r>
          </a:p>
          <a:p>
            <a:pPr lvl="1"/>
            <a:r>
              <a:rPr lang="el-GR" dirty="0"/>
              <a:t>να “σηματοδοτήσουν” (</a:t>
            </a:r>
            <a:r>
              <a:rPr lang="el-GR" dirty="0" err="1"/>
              <a:t>signal</a:t>
            </a:r>
            <a:r>
              <a:rPr lang="el-GR" dirty="0"/>
              <a:t>) την αξιοπιστία τους (κυρίως ο εντολοδόχος), </a:t>
            </a:r>
          </a:p>
          <a:p>
            <a:pPr lvl="1"/>
            <a:r>
              <a:rPr lang="el-GR" dirty="0"/>
              <a:t>να αντιμετωπίσουν </a:t>
            </a:r>
            <a:r>
              <a:rPr lang="el-GR" dirty="0" err="1"/>
              <a:t>ex</a:t>
            </a:r>
            <a:r>
              <a:rPr lang="el-GR" dirty="0"/>
              <a:t> </a:t>
            </a:r>
            <a:r>
              <a:rPr lang="el-GR" dirty="0" err="1"/>
              <a:t>ante</a:t>
            </a:r>
            <a:r>
              <a:rPr lang="el-GR" dirty="0"/>
              <a:t> τον ηθικό κίνδυνο εισάγοντας ρήτρες αυτοδέσμευσης σε τυχόν γραπτό συμφωνητικό ή  </a:t>
            </a:r>
          </a:p>
          <a:p>
            <a:pPr lvl="1">
              <a:buNone/>
            </a:pPr>
            <a:r>
              <a:rPr lang="el-GR" dirty="0"/>
              <a:t>   να επενδύσουν περισσότερα στην επίβλεψη της εκτέλεσης της εντολής. </a:t>
            </a: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t>Εφαρμογή του </a:t>
            </a:r>
            <a:r>
              <a:rPr lang="en-US" sz="2800" dirty="0"/>
              <a:t>Principal Agent problem </a:t>
            </a:r>
            <a:r>
              <a:rPr lang="el-GR" sz="2800" dirty="0"/>
              <a:t>στους Αγροτικούς Συνεταιρισμούς </a:t>
            </a:r>
          </a:p>
        </p:txBody>
      </p:sp>
      <p:sp>
        <p:nvSpPr>
          <p:cNvPr id="3" name="2 - Θέση περιεχομένου"/>
          <p:cNvSpPr>
            <a:spLocks noGrp="1"/>
          </p:cNvSpPr>
          <p:nvPr>
            <p:ph idx="1"/>
          </p:nvPr>
        </p:nvSpPr>
        <p:spPr/>
        <p:txBody>
          <a:bodyPr/>
          <a:lstStyle/>
          <a:p>
            <a:pPr>
              <a:buNone/>
            </a:pPr>
            <a:r>
              <a:rPr lang="el-GR" sz="1800" dirty="0"/>
              <a:t>Στο πλαίσιο των συνεταιρισμών πρέπει να επεκταθεί ο παραπάνω προβληματισμός:</a:t>
            </a:r>
          </a:p>
          <a:p>
            <a:r>
              <a:rPr lang="el-GR" sz="1800" dirty="0"/>
              <a:t>Από τη μια πλευρά, το μέλος ως προμηθευτής του συνεταιρισμού είναι ο εντολοδόχος, ενώ η διοίκηση του συνεταιρισμού είναι ο εντολέας </a:t>
            </a:r>
          </a:p>
          <a:p>
            <a:r>
              <a:rPr lang="el-GR" sz="1800" dirty="0"/>
              <a:t>Από την άλλη πλευρά το μέλος  του συνεταιρισμού είναι ο νόμιμος ιδιοκτήτης του συνεταιρισμού. Συνεπώς αυτός είναι ο εντολέας και η διοίκηση είναι ο εντολοδόχος. </a:t>
            </a:r>
          </a:p>
          <a:p>
            <a:pPr>
              <a:buNone/>
            </a:pPr>
            <a:r>
              <a:rPr lang="el-GR" sz="1800" dirty="0"/>
              <a:t>Είναι δηλαδή ένα διπλό πρόβλημα </a:t>
            </a:r>
            <a:r>
              <a:rPr lang="el-GR" sz="1800" dirty="0" err="1"/>
              <a:t>principal</a:t>
            </a:r>
            <a:r>
              <a:rPr lang="el-GR" sz="1800" dirty="0"/>
              <a:t> – </a:t>
            </a:r>
            <a:r>
              <a:rPr lang="el-GR" sz="1800" dirty="0" err="1"/>
              <a:t>agent</a:t>
            </a:r>
            <a:r>
              <a:rPr lang="el-GR" sz="1800" dirty="0"/>
              <a:t> </a:t>
            </a:r>
          </a:p>
          <a:p>
            <a:pPr>
              <a:buNone/>
            </a:pPr>
            <a:endParaRPr lang="el-GR" sz="1600" dirty="0"/>
          </a:p>
        </p:txBody>
      </p:sp>
      <p:pic>
        <p:nvPicPr>
          <p:cNvPr id="64514" name="Picture 2"/>
          <p:cNvPicPr>
            <a:picLocks noChangeAspect="1" noChangeArrowheads="1"/>
          </p:cNvPicPr>
          <p:nvPr/>
        </p:nvPicPr>
        <p:blipFill>
          <a:blip r:embed="rId2"/>
          <a:srcRect l="3928" t="1972" r="842" b="1315"/>
          <a:stretch>
            <a:fillRect/>
          </a:stretch>
        </p:blipFill>
        <p:spPr bwMode="auto">
          <a:xfrm>
            <a:off x="761963" y="3286124"/>
            <a:ext cx="11430037" cy="3643338"/>
          </a:xfrm>
          <a:prstGeom prst="rect">
            <a:avLst/>
          </a:prstGeom>
          <a:noFill/>
          <a:ln w="9525">
            <a:noFill/>
            <a:miter lim="800000"/>
            <a:headEnd/>
            <a:tailEnd/>
          </a:ln>
          <a:effectLst/>
        </p:spPr>
      </p:pic>
      <p:sp>
        <p:nvSpPr>
          <p:cNvPr id="5" name="4 - TextBox"/>
          <p:cNvSpPr txBox="1"/>
          <p:nvPr/>
        </p:nvSpPr>
        <p:spPr>
          <a:xfrm>
            <a:off x="4476739" y="5616000"/>
            <a:ext cx="4000528" cy="215444"/>
          </a:xfrm>
          <a:prstGeom prst="rect">
            <a:avLst/>
          </a:prstGeom>
          <a:solidFill>
            <a:schemeClr val="bg1"/>
          </a:solidFill>
        </p:spPr>
        <p:txBody>
          <a:bodyPr wrap="square" lIns="0" tIns="0" rIns="36000" bIns="0" rtlCol="0">
            <a:spAutoFit/>
          </a:bodyPr>
          <a:lstStyle/>
          <a:p>
            <a:pPr algn="ctr"/>
            <a:r>
              <a:rPr lang="el-GR" sz="1400" dirty="0"/>
              <a:t>Ιδιοκτήτης του συνεταιρισμού </a:t>
            </a:r>
          </a:p>
        </p:txBody>
      </p:sp>
      <p:sp>
        <p:nvSpPr>
          <p:cNvPr id="7" name="6 - TextBox"/>
          <p:cNvSpPr txBox="1"/>
          <p:nvPr/>
        </p:nvSpPr>
        <p:spPr>
          <a:xfrm>
            <a:off x="4381488" y="4392000"/>
            <a:ext cx="4000528" cy="215444"/>
          </a:xfrm>
          <a:prstGeom prst="rect">
            <a:avLst/>
          </a:prstGeom>
          <a:solidFill>
            <a:schemeClr val="bg1"/>
          </a:solidFill>
        </p:spPr>
        <p:txBody>
          <a:bodyPr wrap="square" lIns="0" tIns="0" rIns="36000" bIns="0" rtlCol="0">
            <a:spAutoFit/>
          </a:bodyPr>
          <a:lstStyle/>
          <a:p>
            <a:pPr algn="ctr"/>
            <a:r>
              <a:rPr lang="el-GR" sz="1400" dirty="0"/>
              <a:t>Προμηθευτής  του συνεταιρισμού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θεωρία της Συμπεριφοράς </a:t>
            </a:r>
          </a:p>
        </p:txBody>
      </p:sp>
      <p:sp>
        <p:nvSpPr>
          <p:cNvPr id="3" name="2 - Θέση περιεχομένου"/>
          <p:cNvSpPr>
            <a:spLocks noGrp="1"/>
          </p:cNvSpPr>
          <p:nvPr>
            <p:ph idx="1"/>
          </p:nvPr>
        </p:nvSpPr>
        <p:spPr/>
        <p:txBody>
          <a:bodyPr/>
          <a:lstStyle/>
          <a:p>
            <a:pPr>
              <a:buNone/>
            </a:pPr>
            <a:r>
              <a:rPr lang="el-GR" dirty="0"/>
              <a:t>Σύμφωνα με τη θεωρία της συμπεριφοράς, που είναι ο πυρήνας της διοίκησης των συνεταιρισμών, οι συνεταιρισμοί αποτελούνται από μια ομάδα ατόμων που συνεργάζονται κάτω από ένα πλέγμα συμφωνιών (</a:t>
            </a:r>
            <a:r>
              <a:rPr lang="el-GR" dirty="0" err="1"/>
              <a:t>Douma</a:t>
            </a:r>
            <a:r>
              <a:rPr lang="el-GR" dirty="0"/>
              <a:t> &amp; </a:t>
            </a:r>
            <a:r>
              <a:rPr lang="el-GR" dirty="0" err="1"/>
              <a:t>Schreuder</a:t>
            </a:r>
            <a:r>
              <a:rPr lang="el-GR" dirty="0"/>
              <a:t>, 2002). </a:t>
            </a:r>
          </a:p>
          <a:p>
            <a:pPr>
              <a:buNone/>
            </a:pPr>
            <a:r>
              <a:rPr lang="el-GR" dirty="0"/>
              <a:t>Η αρμονική συνεργασία των μελών συντελεί όχι μόνο στη μεγιστοποίηση των προσωπικών τους ωφελειών αλλά και του ίδιου του συνεταιρισμού. </a:t>
            </a:r>
          </a:p>
          <a:p>
            <a:pPr>
              <a:buNone/>
            </a:pPr>
            <a:r>
              <a:rPr lang="el-GR" dirty="0"/>
              <a:t>Η θεωρία της συμπεριφοράς, επίσης, στηρίζεται στον διαχωρισμό της ιδιοκτησίας από το μάνατζμεντ.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θεωρία της Συμπεριφοράς </a:t>
            </a:r>
          </a:p>
        </p:txBody>
      </p:sp>
      <p:sp>
        <p:nvSpPr>
          <p:cNvPr id="3" name="2 - Θέση περιεχομένου"/>
          <p:cNvSpPr>
            <a:spLocks noGrp="1"/>
          </p:cNvSpPr>
          <p:nvPr>
            <p:ph idx="1"/>
          </p:nvPr>
        </p:nvSpPr>
        <p:spPr/>
        <p:txBody>
          <a:bodyPr/>
          <a:lstStyle/>
          <a:p>
            <a:pPr>
              <a:buNone/>
            </a:pPr>
            <a:r>
              <a:rPr lang="el-GR" dirty="0"/>
              <a:t>Οι συνεταιρισμοί έχουν δύο διαφορετικά είδη σχέσεων σε σύγκριση με τις ιδιωτικές επιχειρήσεις: </a:t>
            </a:r>
          </a:p>
          <a:p>
            <a:pPr marL="982663"/>
            <a:r>
              <a:rPr lang="el-GR" dirty="0"/>
              <a:t>Μια σχέση συναλλαγής, όπου τα μέλη είναι ταυτόχρονα επενδυτές/ιδιοκτήτες και προμηθευτές (για παράδειγμα στους μεταποιητικούς συνεταιρισμούς) ή αγοραστές του συνεταιρισμού (στους προμηθευτικούς συνεταιρισμούς),  </a:t>
            </a:r>
          </a:p>
          <a:p>
            <a:pPr marL="982663"/>
            <a:endParaRPr lang="el-GR" dirty="0"/>
          </a:p>
          <a:p>
            <a:pPr marL="982663"/>
            <a:r>
              <a:rPr lang="el-GR" dirty="0"/>
              <a:t>Μια χρηματοοικονομική/ ιδιοκτησιακή σχέση.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a:t>Το περιβάλλον συνεργασίας σε μία ιδιωτική επιχείρηση </a:t>
            </a:r>
            <a:endParaRPr lang="el-GR" dirty="0"/>
          </a:p>
        </p:txBody>
      </p:sp>
      <p:sp>
        <p:nvSpPr>
          <p:cNvPr id="3" name="2 - Θέση περιεχομένου"/>
          <p:cNvSpPr>
            <a:spLocks noGrp="1"/>
          </p:cNvSpPr>
          <p:nvPr>
            <p:ph idx="1"/>
          </p:nvPr>
        </p:nvSpPr>
        <p:spPr/>
        <p:txBody>
          <a:bodyPr/>
          <a:lstStyle/>
          <a:p>
            <a:endParaRPr lang="el-GR"/>
          </a:p>
        </p:txBody>
      </p:sp>
      <p:pic>
        <p:nvPicPr>
          <p:cNvPr id="1028" name="Picture 4"/>
          <p:cNvPicPr>
            <a:picLocks noChangeAspect="1" noChangeArrowheads="1"/>
          </p:cNvPicPr>
          <p:nvPr/>
        </p:nvPicPr>
        <p:blipFill>
          <a:blip r:embed="rId2"/>
          <a:srcRect/>
          <a:stretch>
            <a:fillRect/>
          </a:stretch>
        </p:blipFill>
        <p:spPr bwMode="auto">
          <a:xfrm>
            <a:off x="856796" y="1741715"/>
            <a:ext cx="11102975" cy="45037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a:t>Το περιβάλλον συνεργασίας σε έναν συνεταιρισμό</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1094334" y="1522413"/>
            <a:ext cx="10642865" cy="51323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l-GR" sz="2400" b="1" dirty="0">
                <a:cs typeface="Arial" charset="0"/>
              </a:rPr>
              <a:t>Η ΟΙΚΟΝΟΜΙΚΗ ΘΕΩΡΙΑ ΤΟΥ ΣΥΝΕΡΓΑΤΙΣΜΟΥ</a:t>
            </a:r>
          </a:p>
        </p:txBody>
      </p:sp>
      <p:sp>
        <p:nvSpPr>
          <p:cNvPr id="77827" name="Rectangle 3"/>
          <p:cNvSpPr>
            <a:spLocks noGrp="1" noChangeArrowheads="1"/>
          </p:cNvSpPr>
          <p:nvPr>
            <p:ph idx="1"/>
          </p:nvPr>
        </p:nvSpPr>
        <p:spPr/>
        <p:txBody>
          <a:bodyPr/>
          <a:lstStyle/>
          <a:p>
            <a:pPr algn="just">
              <a:lnSpc>
                <a:spcPct val="110000"/>
              </a:lnSpc>
              <a:spcBef>
                <a:spcPts val="600"/>
              </a:spcBef>
              <a:spcAft>
                <a:spcPts val="1200"/>
              </a:spcAft>
              <a:buNone/>
            </a:pPr>
            <a:r>
              <a:rPr lang="el-GR" sz="2000" dirty="0">
                <a:cs typeface="Arial" charset="0"/>
              </a:rPr>
              <a:t>Η οικονομική λειτουργία των συνεταιρισμών  βασίζεται σε 2 θεωρίες της οικονομικής σκέψης.</a:t>
            </a:r>
            <a:endParaRPr lang="el-GR" sz="2000" b="1" dirty="0">
              <a:cs typeface="Arial" charset="0"/>
            </a:endParaRPr>
          </a:p>
          <a:p>
            <a:pPr algn="just">
              <a:lnSpc>
                <a:spcPct val="110000"/>
              </a:lnSpc>
              <a:spcBef>
                <a:spcPts val="600"/>
              </a:spcBef>
              <a:spcAft>
                <a:spcPts val="1200"/>
              </a:spcAft>
            </a:pPr>
            <a:r>
              <a:rPr lang="el-GR" sz="2000" dirty="0">
                <a:cs typeface="Arial" charset="0"/>
              </a:rPr>
              <a:t>Το </a:t>
            </a:r>
            <a:r>
              <a:rPr lang="el-GR" sz="2000" b="1" dirty="0">
                <a:cs typeface="Arial" charset="0"/>
              </a:rPr>
              <a:t>ένα σκέλος</a:t>
            </a:r>
            <a:r>
              <a:rPr lang="el-GR" sz="2000" dirty="0">
                <a:cs typeface="Arial" charset="0"/>
              </a:rPr>
              <a:t> της θεωρίας αναφέρεται στη  </a:t>
            </a:r>
            <a:r>
              <a:rPr lang="el-GR" sz="2000" b="1" dirty="0">
                <a:cs typeface="Arial" charset="0"/>
              </a:rPr>
              <a:t>διαπραγματευτική δύναμη</a:t>
            </a:r>
            <a:r>
              <a:rPr lang="el-GR" sz="2000" dirty="0">
                <a:cs typeface="Arial" charset="0"/>
              </a:rPr>
              <a:t> των συνεταιρισμών και </a:t>
            </a:r>
            <a:r>
              <a:rPr lang="el-GR" sz="2000" b="1" dirty="0">
                <a:cs typeface="Arial" charset="0"/>
              </a:rPr>
              <a:t>αφορά</a:t>
            </a:r>
            <a:r>
              <a:rPr lang="el-GR" sz="2000" dirty="0">
                <a:cs typeface="Arial" charset="0"/>
              </a:rPr>
              <a:t> στη δράση των συνεταιρισμών που χαρακτηρίζεται από τις </a:t>
            </a:r>
            <a:r>
              <a:rPr lang="el-GR" sz="2000" b="1" dirty="0">
                <a:cs typeface="Arial" charset="0"/>
              </a:rPr>
              <a:t>συναλλαγές τους με τρίτους </a:t>
            </a:r>
            <a:r>
              <a:rPr lang="el-GR" sz="2000" dirty="0">
                <a:cs typeface="Arial" charset="0"/>
              </a:rPr>
              <a:t>(προμήθεια γεωργικών εφοδίων, πώληση αγροτικών προϊόντων  κλπ.).   </a:t>
            </a:r>
            <a:endParaRPr lang="el-GR" sz="2000" b="1" dirty="0">
              <a:cs typeface="Arial" charset="0"/>
            </a:endParaRPr>
          </a:p>
          <a:p>
            <a:pPr algn="just">
              <a:lnSpc>
                <a:spcPct val="110000"/>
              </a:lnSpc>
              <a:spcBef>
                <a:spcPts val="600"/>
              </a:spcBef>
              <a:spcAft>
                <a:spcPts val="1200"/>
              </a:spcAft>
            </a:pPr>
            <a:r>
              <a:rPr lang="el-GR" sz="2000" dirty="0">
                <a:cs typeface="Arial" charset="0"/>
              </a:rPr>
              <a:t>Το  </a:t>
            </a:r>
            <a:r>
              <a:rPr lang="el-GR" sz="2000" b="1" dirty="0">
                <a:cs typeface="Arial" charset="0"/>
              </a:rPr>
              <a:t>άλλο σκέλος</a:t>
            </a:r>
            <a:r>
              <a:rPr lang="el-GR" sz="2000" dirty="0">
                <a:cs typeface="Arial" charset="0"/>
              </a:rPr>
              <a:t> της θεωρίας </a:t>
            </a:r>
            <a:r>
              <a:rPr lang="el-GR" sz="2000" b="1" dirty="0">
                <a:cs typeface="Arial" charset="0"/>
              </a:rPr>
              <a:t>αναφέρεται</a:t>
            </a:r>
            <a:r>
              <a:rPr lang="el-GR" sz="2000" dirty="0">
                <a:cs typeface="Arial" charset="0"/>
              </a:rPr>
              <a:t> στις </a:t>
            </a:r>
            <a:r>
              <a:rPr lang="el-GR" sz="2000" b="1" dirty="0">
                <a:cs typeface="Arial" charset="0"/>
              </a:rPr>
              <a:t>οικονομίες μεγέθους</a:t>
            </a:r>
            <a:r>
              <a:rPr lang="el-GR" sz="2000" dirty="0">
                <a:cs typeface="Arial" charset="0"/>
              </a:rPr>
              <a:t>, που πραγματοποιούν οι συνεταιρισμοί κατά την εκτέλεση </a:t>
            </a:r>
            <a:r>
              <a:rPr lang="el-GR" sz="2000" b="1" dirty="0">
                <a:cs typeface="Arial" charset="0"/>
              </a:rPr>
              <a:t>διαφόρων δραστηριοτήτων</a:t>
            </a:r>
            <a:r>
              <a:rPr lang="en-US" sz="2000" b="1" dirty="0">
                <a:cs typeface="Arial" charset="0"/>
              </a:rPr>
              <a:t> </a:t>
            </a:r>
            <a:r>
              <a:rPr lang="el-GR" sz="2000" dirty="0">
                <a:cs typeface="Arial" charset="0"/>
              </a:rPr>
              <a:t>(μεταποίηση, εμπορία αγροτικών προϊόντων κλπ.).</a:t>
            </a:r>
            <a:endParaRPr lang="el-GR" sz="2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sz="2400" b="1" dirty="0">
                <a:cs typeface="Arial" charset="0"/>
              </a:rPr>
              <a:t>Η ΘΕΩΡΙΑ ΤΗΣ ΔΙΑΠΡΑΓΜΑΤΕΥΤΙΚΗΣ ΔΥΝΑΜΗΣ</a:t>
            </a:r>
          </a:p>
        </p:txBody>
      </p:sp>
      <p:sp>
        <p:nvSpPr>
          <p:cNvPr id="78851" name="Rectangle 3"/>
          <p:cNvSpPr>
            <a:spLocks noGrp="1" noChangeArrowheads="1"/>
          </p:cNvSpPr>
          <p:nvPr>
            <p:ph idx="1"/>
          </p:nvPr>
        </p:nvSpPr>
        <p:spPr/>
        <p:txBody>
          <a:bodyPr/>
          <a:lstStyle/>
          <a:p>
            <a:pPr marL="0" indent="82550" algn="just">
              <a:buFontTx/>
              <a:buNone/>
              <a:tabLst>
                <a:tab pos="82550" algn="l"/>
              </a:tabLst>
            </a:pPr>
            <a:r>
              <a:rPr lang="el-GR" sz="1800" dirty="0">
                <a:cs typeface="Arial" charset="0"/>
              </a:rPr>
              <a:t>Η «</a:t>
            </a:r>
            <a:r>
              <a:rPr lang="el-GR" sz="1800" b="1" dirty="0">
                <a:cs typeface="Arial" charset="0"/>
              </a:rPr>
              <a:t>θεωρία της διαπραγματευτικής δύναμης»</a:t>
            </a:r>
            <a:r>
              <a:rPr lang="el-GR" sz="1800" dirty="0">
                <a:cs typeface="Arial" charset="0"/>
              </a:rPr>
              <a:t> ή «</a:t>
            </a:r>
            <a:r>
              <a:rPr lang="el-GR" sz="1800" b="1" dirty="0">
                <a:cs typeface="Arial" charset="0"/>
              </a:rPr>
              <a:t>θεωρία της </a:t>
            </a:r>
            <a:r>
              <a:rPr lang="el-GR" sz="1800" b="1" dirty="0" err="1">
                <a:cs typeface="Arial" charset="0"/>
              </a:rPr>
              <a:t>εξουδετερωτικής</a:t>
            </a:r>
            <a:r>
              <a:rPr lang="el-GR" sz="1800" b="1" dirty="0">
                <a:cs typeface="Arial" charset="0"/>
              </a:rPr>
              <a:t> δύναμης» </a:t>
            </a:r>
            <a:r>
              <a:rPr lang="el-GR" sz="1800" dirty="0">
                <a:cs typeface="Arial" charset="0"/>
              </a:rPr>
              <a:t>(</a:t>
            </a:r>
            <a:r>
              <a:rPr lang="en-US" sz="1800" dirty="0">
                <a:cs typeface="Arial" charset="0"/>
              </a:rPr>
              <a:t>countervailing power</a:t>
            </a:r>
            <a:r>
              <a:rPr lang="el-GR" sz="1800" dirty="0">
                <a:cs typeface="Arial" charset="0"/>
              </a:rPr>
              <a:t> του </a:t>
            </a:r>
            <a:r>
              <a:rPr lang="en-US" sz="1800" dirty="0">
                <a:cs typeface="Arial" charset="0"/>
              </a:rPr>
              <a:t>John</a:t>
            </a:r>
            <a:r>
              <a:rPr lang="el-GR" sz="1800" dirty="0">
                <a:cs typeface="Arial" charset="0"/>
              </a:rPr>
              <a:t>  </a:t>
            </a:r>
            <a:r>
              <a:rPr lang="en-US" sz="1800" dirty="0">
                <a:cs typeface="Arial" charset="0"/>
              </a:rPr>
              <a:t>Galbraith</a:t>
            </a:r>
            <a:r>
              <a:rPr lang="el-GR" sz="1800" dirty="0">
                <a:cs typeface="Arial" charset="0"/>
              </a:rPr>
              <a:t>, Καθηγητή του </a:t>
            </a:r>
            <a:r>
              <a:rPr lang="en-US" sz="1800" dirty="0">
                <a:cs typeface="Arial" charset="0"/>
              </a:rPr>
              <a:t>Harvard</a:t>
            </a:r>
            <a:r>
              <a:rPr lang="el-GR" sz="1800" dirty="0">
                <a:cs typeface="Arial" charset="0"/>
              </a:rPr>
              <a:t>)</a:t>
            </a:r>
          </a:p>
          <a:p>
            <a:pPr algn="just">
              <a:buFontTx/>
              <a:buNone/>
            </a:pPr>
            <a:endParaRPr lang="el-GR" sz="1800" dirty="0">
              <a:cs typeface="Arial" charset="0"/>
            </a:endParaRPr>
          </a:p>
          <a:p>
            <a:pPr algn="just">
              <a:spcBef>
                <a:spcPts val="600"/>
              </a:spcBef>
              <a:spcAft>
                <a:spcPts val="600"/>
              </a:spcAft>
            </a:pPr>
            <a:r>
              <a:rPr lang="el-GR" sz="1800" dirty="0">
                <a:cs typeface="Arial" charset="0"/>
              </a:rPr>
              <a:t>Με τη θεωρία αυτή ο </a:t>
            </a:r>
            <a:r>
              <a:rPr lang="en-US" sz="1800" dirty="0">
                <a:cs typeface="Arial" charset="0"/>
              </a:rPr>
              <a:t>Galbraith</a:t>
            </a:r>
            <a:r>
              <a:rPr lang="el-GR" sz="1800" dirty="0">
                <a:cs typeface="Arial" charset="0"/>
              </a:rPr>
              <a:t> θέλησε να εξηγήσει την οικονομική αποτελεσματικότητα των συνεταιρισμών, όταν έχουν συναλλαγές με τρίτους, όπως π.χ. κατά την πώληση αγροτικών προϊόντων ή την αγορά εφοδίων.</a:t>
            </a:r>
            <a:endParaRPr lang="el-GR" sz="1800" b="1" dirty="0">
              <a:cs typeface="Arial" charset="0"/>
            </a:endParaRPr>
          </a:p>
          <a:p>
            <a:pPr algn="just">
              <a:lnSpc>
                <a:spcPct val="110000"/>
              </a:lnSpc>
              <a:spcBef>
                <a:spcPts val="600"/>
              </a:spcBef>
              <a:spcAft>
                <a:spcPts val="600"/>
              </a:spcAft>
            </a:pPr>
            <a:r>
              <a:rPr lang="el-GR" sz="1800" dirty="0">
                <a:cs typeface="Arial" charset="0"/>
              </a:rPr>
              <a:t>Η </a:t>
            </a:r>
            <a:r>
              <a:rPr lang="el-GR" sz="1800" b="1" dirty="0">
                <a:cs typeface="Arial" charset="0"/>
              </a:rPr>
              <a:t>θεωρία της διαπραγματευτικής δύναμης</a:t>
            </a:r>
            <a:r>
              <a:rPr lang="el-GR" sz="1800" dirty="0">
                <a:cs typeface="Arial" charset="0"/>
              </a:rPr>
              <a:t>  διατυπώνεται ως εξής:</a:t>
            </a:r>
            <a:r>
              <a:rPr lang="el-GR" sz="1800" b="1" dirty="0">
                <a:cs typeface="Arial" charset="0"/>
              </a:rPr>
              <a:t> </a:t>
            </a:r>
            <a:r>
              <a:rPr lang="el-GR" sz="1800" dirty="0">
                <a:cs typeface="Arial" charset="0"/>
              </a:rPr>
              <a:t> </a:t>
            </a:r>
            <a:endParaRPr lang="el-GR" sz="1800" b="1" dirty="0">
              <a:cs typeface="Arial" charset="0"/>
            </a:endParaRPr>
          </a:p>
          <a:p>
            <a:pPr marL="0" indent="0" algn="ctr">
              <a:lnSpc>
                <a:spcPct val="110000"/>
              </a:lnSpc>
              <a:spcBef>
                <a:spcPts val="600"/>
              </a:spcBef>
              <a:spcAft>
                <a:spcPts val="1200"/>
              </a:spcAft>
              <a:buNone/>
            </a:pPr>
            <a:r>
              <a:rPr lang="en-US" sz="1800" b="1" dirty="0">
                <a:latin typeface="Segoe Script" pitchFamily="34" charset="0"/>
                <a:cs typeface="Arial" charset="0"/>
              </a:rPr>
              <a:t>	</a:t>
            </a:r>
            <a:endParaRPr lang="el-GR" sz="1800" b="1" dirty="0">
              <a:latin typeface="Segoe Script" pitchFamily="34" charset="0"/>
              <a:cs typeface="Arial" charset="0"/>
            </a:endParaRPr>
          </a:p>
          <a:p>
            <a:pPr marL="0" indent="0" algn="ctr">
              <a:lnSpc>
                <a:spcPct val="110000"/>
              </a:lnSpc>
              <a:spcBef>
                <a:spcPts val="600"/>
              </a:spcBef>
              <a:spcAft>
                <a:spcPts val="1200"/>
              </a:spcAft>
              <a:buNone/>
            </a:pPr>
            <a:r>
              <a:rPr lang="el-GR" sz="1800" b="1" dirty="0">
                <a:latin typeface="Segoe Script" pitchFamily="34" charset="0"/>
                <a:cs typeface="Arial" charset="0"/>
              </a:rPr>
              <a:t>Όταν δύο μέρη συναλλάσσονται, τότε αυτός που έχει δομή μονοπωλίου/ </a:t>
            </a:r>
            <a:r>
              <a:rPr lang="el-GR" sz="1800" b="1" dirty="0" err="1">
                <a:latin typeface="Segoe Script" pitchFamily="34" charset="0"/>
                <a:cs typeface="Arial" charset="0"/>
              </a:rPr>
              <a:t>μονοψωνίου</a:t>
            </a:r>
            <a:r>
              <a:rPr lang="en-US" sz="1800" b="1" dirty="0">
                <a:latin typeface="Segoe Script" pitchFamily="34" charset="0"/>
                <a:cs typeface="Arial" charset="0"/>
              </a:rPr>
              <a:t> </a:t>
            </a:r>
            <a:r>
              <a:rPr lang="el-GR" sz="1800" b="1" dirty="0">
                <a:latin typeface="Segoe Script" pitchFamily="34" charset="0"/>
                <a:cs typeface="Arial" charset="0"/>
              </a:rPr>
              <a:t>ή έστω</a:t>
            </a:r>
            <a:r>
              <a:rPr lang="en-US" sz="1800" b="1" dirty="0">
                <a:latin typeface="Segoe Script" pitchFamily="34" charset="0"/>
                <a:cs typeface="Arial" charset="0"/>
              </a:rPr>
              <a:t> </a:t>
            </a:r>
            <a:r>
              <a:rPr lang="el-GR" sz="1800" b="1" dirty="0">
                <a:latin typeface="Segoe Script" pitchFamily="34" charset="0"/>
                <a:cs typeface="Arial" charset="0"/>
              </a:rPr>
              <a:t>ολιγοπωλίου/ ολιγοψωνίου, έχει τη δύναμη να προσδιορίσει την τιμή ενός προϊόντος σε όποιο ύψος θέλει, όταν το άλλο συναλλασσόμενο μέρος έχει δομή τέλειου ανταγωνισμού.</a:t>
            </a:r>
          </a:p>
          <a:p>
            <a:pPr algn="just">
              <a:buFontTx/>
              <a:buNone/>
            </a:pPr>
            <a:endParaRPr lang="el-GR" sz="1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ΔΟΜΗ ΑΓΟΡΑΣ</a:t>
            </a: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srcRect/>
          <a:stretch>
            <a:fillRect/>
          </a:stretch>
        </p:blipFill>
        <p:spPr bwMode="auto">
          <a:xfrm>
            <a:off x="0" y="1399722"/>
            <a:ext cx="12192000" cy="545827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Παράδειγμα</a:t>
            </a:r>
          </a:p>
        </p:txBody>
      </p:sp>
      <p:sp>
        <p:nvSpPr>
          <p:cNvPr id="209923" name="Rectangle 3"/>
          <p:cNvSpPr>
            <a:spLocks noGrp="1" noChangeArrowheads="1"/>
          </p:cNvSpPr>
          <p:nvPr>
            <p:ph idx="1"/>
          </p:nvPr>
        </p:nvSpPr>
        <p:spPr/>
        <p:txBody>
          <a:bodyPr>
            <a:normAutofit fontScale="92500" lnSpcReduction="20000"/>
          </a:bodyPr>
          <a:lstStyle/>
          <a:p>
            <a:pPr marL="0" indent="0" algn="just">
              <a:lnSpc>
                <a:spcPct val="120000"/>
              </a:lnSpc>
              <a:spcBef>
                <a:spcPts val="600"/>
              </a:spcBef>
              <a:spcAft>
                <a:spcPts val="1200"/>
              </a:spcAft>
              <a:buNone/>
            </a:pPr>
            <a:r>
              <a:rPr lang="el-GR" sz="2000" dirty="0">
                <a:cs typeface="Arial" charset="0"/>
              </a:rPr>
              <a:t>Αν, για παράδειγμα πολλοί και μικροί παραγωγή ροδακινιών πουλάνε σε έναν και μοναδικό έμπορο της περιοχής τους το προϊόν τους, τότε ο έμπορος αυτός που έχει δομή </a:t>
            </a:r>
            <a:r>
              <a:rPr lang="el-GR" sz="2000" dirty="0" err="1">
                <a:cs typeface="Arial" charset="0"/>
              </a:rPr>
              <a:t>μονοψωνίου</a:t>
            </a:r>
            <a:r>
              <a:rPr lang="el-GR" sz="2000" dirty="0">
                <a:cs typeface="Arial" charset="0"/>
              </a:rPr>
              <a:t> </a:t>
            </a:r>
            <a:r>
              <a:rPr lang="el-GR" sz="2000" b="1" dirty="0">
                <a:cs typeface="Arial" charset="0"/>
              </a:rPr>
              <a:t>προσδιορίζει την τιμή</a:t>
            </a:r>
            <a:r>
              <a:rPr lang="el-GR" sz="2000" dirty="0">
                <a:cs typeface="Arial" charset="0"/>
              </a:rPr>
              <a:t> του προϊόντος, σε </a:t>
            </a:r>
            <a:r>
              <a:rPr lang="el-GR" sz="2000" b="1" dirty="0">
                <a:cs typeface="Arial" charset="0"/>
              </a:rPr>
              <a:t>όποιο ύψος θέλει</a:t>
            </a:r>
            <a:r>
              <a:rPr lang="en-US" sz="2000" b="1" dirty="0">
                <a:cs typeface="Arial" charset="0"/>
              </a:rPr>
              <a:t> </a:t>
            </a:r>
            <a:r>
              <a:rPr lang="el-GR" sz="2000" dirty="0">
                <a:cs typeface="Arial" charset="0"/>
              </a:rPr>
              <a:t>(προφανώς χαμηλό), αφού οι  παραγωγοί λειτουργούν σε δομή τέλειου ανταγωνισμού και ο καθένας μόνος του δεν έχει τη δύναμη να κάνει οτιδήποτε.</a:t>
            </a:r>
          </a:p>
          <a:p>
            <a:pPr algn="just">
              <a:lnSpc>
                <a:spcPct val="120000"/>
              </a:lnSpc>
              <a:spcBef>
                <a:spcPts val="600"/>
              </a:spcBef>
              <a:spcAft>
                <a:spcPts val="1200"/>
              </a:spcAft>
              <a:buNone/>
            </a:pPr>
            <a:r>
              <a:rPr lang="el-GR" sz="2000" b="1" dirty="0">
                <a:cs typeface="Arial" charset="0"/>
              </a:rPr>
              <a:t>Δηλαδή:</a:t>
            </a:r>
          </a:p>
          <a:p>
            <a:pPr algn="just">
              <a:lnSpc>
                <a:spcPct val="120000"/>
              </a:lnSpc>
              <a:spcBef>
                <a:spcPts val="600"/>
              </a:spcBef>
              <a:spcAft>
                <a:spcPts val="1200"/>
              </a:spcAft>
            </a:pPr>
            <a:r>
              <a:rPr lang="el-GR" sz="2000" dirty="0">
                <a:cs typeface="Arial" charset="0"/>
              </a:rPr>
              <a:t>Το </a:t>
            </a:r>
            <a:r>
              <a:rPr lang="el-GR" sz="2000" b="1" dirty="0">
                <a:solidFill>
                  <a:srgbClr val="38741A"/>
                </a:solidFill>
                <a:cs typeface="Arial" charset="0"/>
              </a:rPr>
              <a:t>μονοπώλιο</a:t>
            </a:r>
            <a:r>
              <a:rPr lang="el-GR" sz="2000" dirty="0">
                <a:cs typeface="Arial" charset="0"/>
              </a:rPr>
              <a:t>/</a:t>
            </a:r>
            <a:r>
              <a:rPr lang="el-GR" sz="2000" dirty="0" err="1">
                <a:cs typeface="Arial" charset="0"/>
              </a:rPr>
              <a:t>μονοψώνιο</a:t>
            </a:r>
            <a:r>
              <a:rPr lang="el-GR" sz="2000" dirty="0">
                <a:cs typeface="Arial" charset="0"/>
              </a:rPr>
              <a:t> ή ολιγοπώλιο/ολιγοψώνιο είναι </a:t>
            </a:r>
            <a:r>
              <a:rPr lang="el-GR" sz="2000" b="1" dirty="0">
                <a:solidFill>
                  <a:srgbClr val="38741A"/>
                </a:solidFill>
                <a:cs typeface="Arial" charset="0"/>
              </a:rPr>
              <a:t>δότης τιμών</a:t>
            </a:r>
            <a:r>
              <a:rPr lang="en-US" sz="2000" b="1" dirty="0">
                <a:solidFill>
                  <a:srgbClr val="38741A"/>
                </a:solidFill>
                <a:cs typeface="Arial" charset="0"/>
              </a:rPr>
              <a:t> </a:t>
            </a:r>
            <a:r>
              <a:rPr lang="el-GR" sz="2000" b="1" dirty="0">
                <a:solidFill>
                  <a:srgbClr val="38741A"/>
                </a:solidFill>
                <a:cs typeface="Arial" charset="0"/>
              </a:rPr>
              <a:t>(</a:t>
            </a:r>
            <a:r>
              <a:rPr lang="en-US" sz="2000" b="1" dirty="0">
                <a:solidFill>
                  <a:srgbClr val="38741A"/>
                </a:solidFill>
                <a:cs typeface="Arial" charset="0"/>
              </a:rPr>
              <a:t>price setter</a:t>
            </a:r>
            <a:r>
              <a:rPr lang="el-GR" sz="2000" b="1" dirty="0">
                <a:solidFill>
                  <a:srgbClr val="38741A"/>
                </a:solidFill>
                <a:cs typeface="Arial" charset="0"/>
              </a:rPr>
              <a:t>)</a:t>
            </a:r>
            <a:r>
              <a:rPr lang="el-GR" sz="2000" b="1" dirty="0">
                <a:cs typeface="Arial" charset="0"/>
              </a:rPr>
              <a:t>, </a:t>
            </a:r>
            <a:r>
              <a:rPr lang="el-GR" sz="2000" dirty="0">
                <a:cs typeface="Arial" charset="0"/>
              </a:rPr>
              <a:t>δηλαδή έχει τη δύναμη να καθορίζει τις τιμές των προϊόντων σε όποιο ύψος τον συμφέρει</a:t>
            </a:r>
            <a:r>
              <a:rPr lang="en-US" sz="2000" dirty="0">
                <a:cs typeface="Arial" charset="0"/>
              </a:rPr>
              <a:t> </a:t>
            </a:r>
            <a:r>
              <a:rPr lang="el-GR" sz="2000" dirty="0">
                <a:cs typeface="Arial" charset="0"/>
              </a:rPr>
              <a:t>(φυσικά όσο μπορεί χαμηλότερο)</a:t>
            </a:r>
            <a:r>
              <a:rPr lang="el-GR" sz="2000" b="1" dirty="0">
                <a:cs typeface="Arial" charset="0"/>
              </a:rPr>
              <a:t> </a:t>
            </a:r>
            <a:r>
              <a:rPr lang="el-GR" sz="2000" dirty="0">
                <a:cs typeface="Arial" charset="0"/>
              </a:rPr>
              <a:t>και το άτομο που βρίσκεται μέσα σε </a:t>
            </a:r>
            <a:r>
              <a:rPr lang="el-GR" sz="2000" b="1" dirty="0">
                <a:cs typeface="Arial" charset="0"/>
              </a:rPr>
              <a:t>τέλειο ανταγωνισμό είναι ο </a:t>
            </a:r>
            <a:r>
              <a:rPr lang="el-GR" sz="2000" b="1" dirty="0">
                <a:solidFill>
                  <a:srgbClr val="38741A"/>
                </a:solidFill>
                <a:cs typeface="Arial" charset="0"/>
              </a:rPr>
              <a:t>λήπτης τιμών</a:t>
            </a:r>
            <a:r>
              <a:rPr lang="en-US" sz="2000" b="1" dirty="0">
                <a:solidFill>
                  <a:srgbClr val="38741A"/>
                </a:solidFill>
                <a:cs typeface="Arial" charset="0"/>
              </a:rPr>
              <a:t> </a:t>
            </a:r>
            <a:r>
              <a:rPr lang="el-GR" sz="2000" b="1" dirty="0">
                <a:solidFill>
                  <a:srgbClr val="38741A"/>
                </a:solidFill>
                <a:cs typeface="Arial" charset="0"/>
              </a:rPr>
              <a:t>(</a:t>
            </a:r>
            <a:r>
              <a:rPr lang="en-US" sz="2000" b="1" dirty="0">
                <a:solidFill>
                  <a:srgbClr val="38741A"/>
                </a:solidFill>
                <a:cs typeface="Arial" charset="0"/>
              </a:rPr>
              <a:t>price taker</a:t>
            </a:r>
            <a:r>
              <a:rPr lang="el-GR" sz="2000" b="1" dirty="0">
                <a:solidFill>
                  <a:srgbClr val="38741A"/>
                </a:solidFill>
                <a:cs typeface="Arial" charset="0"/>
              </a:rPr>
              <a:t>), </a:t>
            </a:r>
          </a:p>
          <a:p>
            <a:pPr algn="just">
              <a:lnSpc>
                <a:spcPct val="120000"/>
              </a:lnSpc>
              <a:spcBef>
                <a:spcPts val="600"/>
              </a:spcBef>
              <a:spcAft>
                <a:spcPts val="1200"/>
              </a:spcAft>
            </a:pPr>
            <a:r>
              <a:rPr lang="el-GR" sz="2000" b="1" dirty="0">
                <a:solidFill>
                  <a:srgbClr val="38741A"/>
                </a:solidFill>
                <a:cs typeface="Arial" charset="0"/>
              </a:rPr>
              <a:t>Ο μεμονωμένος παραγωγός </a:t>
            </a:r>
            <a:r>
              <a:rPr lang="el-GR" sz="2000" dirty="0">
                <a:cs typeface="Arial" charset="0"/>
              </a:rPr>
              <a:t>δέχεται αναγκαστικά τις τιμές αυτές των προϊόντων, παρ’ όλο που ζημιώνεται, διότι η ποσότητα που πουλάει είναι τόσο μικρή και αν ακόμα αντιδράσει, το μόνο που θα πετύχει είναι να αγνοηθεί εντελώς από τον δότη τιμών, και να μην αγοραστεί το προϊόν του ή να αγοραστεί σε ακόμη μικρότερη τιμή. </a:t>
            </a:r>
          </a:p>
          <a:p>
            <a:endParaRPr lang="el-G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Θεωρία Πρακτόρευσης </a:t>
            </a:r>
          </a:p>
        </p:txBody>
      </p:sp>
      <p:sp>
        <p:nvSpPr>
          <p:cNvPr id="3" name="2 - Θέση περιεχομένου"/>
          <p:cNvSpPr>
            <a:spLocks noGrp="1"/>
          </p:cNvSpPr>
          <p:nvPr>
            <p:ph idx="1"/>
          </p:nvPr>
        </p:nvSpPr>
        <p:spPr/>
        <p:txBody>
          <a:bodyPr>
            <a:normAutofit lnSpcReduction="10000"/>
          </a:bodyPr>
          <a:lstStyle/>
          <a:p>
            <a:r>
              <a:rPr lang="el-GR" dirty="0"/>
              <a:t>Η θεωρία της πρακτόρευσης  (ή Το πρόβλημα </a:t>
            </a:r>
            <a:r>
              <a:rPr lang="el-GR" b="1" dirty="0"/>
              <a:t>της </a:t>
            </a:r>
            <a:r>
              <a:rPr lang="el-GR" b="1" dirty="0">
                <a:cs typeface="Arial" charset="0"/>
              </a:rPr>
              <a:t>Αντιπροσώπευσης) </a:t>
            </a:r>
            <a:r>
              <a:rPr lang="el-GR" dirty="0"/>
              <a:t>θέτει το εξής ερώτημα: πώς μπορεί ένα συμβόλαιο (ή μια οργανωτική μορφή) και τα σχετικά κίνητρα ή/και οι ελεγκτικοί μηχανισμοί να επηρεάσουν τη συμπεριφορά των συμμετεχόντων;  </a:t>
            </a:r>
          </a:p>
          <a:p>
            <a:r>
              <a:rPr lang="el-GR" dirty="0"/>
              <a:t>Η θεωρία αρχικά αναπτύχθηκε, προκειμένου να περιγράψει τις σχέσεις μεταξύ του εργοδότη (</a:t>
            </a:r>
            <a:r>
              <a:rPr lang="el-GR" dirty="0" err="1"/>
              <a:t>principal</a:t>
            </a:r>
            <a:r>
              <a:rPr lang="el-GR" dirty="0"/>
              <a:t>) και του πράκτορα (</a:t>
            </a:r>
            <a:r>
              <a:rPr lang="el-GR" dirty="0" err="1"/>
              <a:t>agent</a:t>
            </a:r>
            <a:r>
              <a:rPr lang="el-GR" dirty="0"/>
              <a:t>). Στους συνεταιρισμούς, τα μέλη είναι οι εργοδότες και ο διευθυντής ο πράκτορας.</a:t>
            </a:r>
          </a:p>
          <a:p>
            <a:r>
              <a:rPr lang="el-GR" dirty="0"/>
              <a:t>Η φύση της συνεργασίας σχετίζεται με το γεγονός ότι ο πράκτορας (</a:t>
            </a:r>
            <a:r>
              <a:rPr lang="el-GR" dirty="0" err="1"/>
              <a:t>agent</a:t>
            </a:r>
            <a:r>
              <a:rPr lang="el-GR" dirty="0"/>
              <a:t>) παίρνει αποφάσεις για λογαριασμό του εργοδότη (</a:t>
            </a:r>
            <a:r>
              <a:rPr lang="el-GR" dirty="0" err="1"/>
              <a:t>principal</a:t>
            </a:r>
            <a:r>
              <a:rPr lang="el-GR" dirty="0"/>
              <a:t>), και αυτές οι αποφάσεις επηρεάζουν τα συμφέροντα του εργοδότη.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2" name="Picture 2"/>
          <p:cNvPicPr>
            <a:picLocks noChangeAspect="1" noChangeArrowheads="1"/>
          </p:cNvPicPr>
          <p:nvPr/>
        </p:nvPicPr>
        <p:blipFill>
          <a:blip r:embed="rId2"/>
          <a:srcRect/>
          <a:stretch>
            <a:fillRect/>
          </a:stretch>
        </p:blipFill>
        <p:spPr bwMode="auto">
          <a:xfrm>
            <a:off x="856343" y="1852143"/>
            <a:ext cx="11103429" cy="500585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διαπραγματευτική δύναμη </a:t>
            </a:r>
          </a:p>
        </p:txBody>
      </p:sp>
      <p:sp>
        <p:nvSpPr>
          <p:cNvPr id="3" name="2 - Θέση περιεχομένου"/>
          <p:cNvSpPr>
            <a:spLocks noGrp="1"/>
          </p:cNvSpPr>
          <p:nvPr>
            <p:ph idx="1"/>
          </p:nvPr>
        </p:nvSpPr>
        <p:spPr/>
        <p:txBody>
          <a:bodyPr/>
          <a:lstStyle/>
          <a:p>
            <a:r>
              <a:rPr lang="el-GR" dirty="0"/>
              <a:t>Η διαπραγματευτική δύναμη στους συνεταιρισμούς αναφέρεται στη δυνατότητα της διοίκησης του συνεταιρισμού να καθορίσει τους όρους συνεργασίας με τρίτους και στα οφέλη που προκύπτουν για τα μέλη και για τον ίδιο τον συνεταιρισμό από τις συναλλαγές που πραγματοποιεί ο συνεταιρισμός με αγοραστές ή/και πωλητές προϊόντων και υπηρεσιών.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Στο προηγούμενο </a:t>
            </a:r>
            <a:r>
              <a:rPr lang="el-GR" dirty="0" err="1"/>
              <a:t>παραδειγμα</a:t>
            </a:r>
            <a:r>
              <a:rPr lang="el-GR" dirty="0"/>
              <a:t>…</a:t>
            </a:r>
          </a:p>
        </p:txBody>
      </p:sp>
      <p:sp>
        <p:nvSpPr>
          <p:cNvPr id="81923" name="Rectangle 3"/>
          <p:cNvSpPr>
            <a:spLocks noGrp="1" noChangeArrowheads="1"/>
          </p:cNvSpPr>
          <p:nvPr>
            <p:ph idx="1"/>
          </p:nvPr>
        </p:nvSpPr>
        <p:spPr/>
        <p:txBody>
          <a:bodyPr/>
          <a:lstStyle/>
          <a:p>
            <a:pPr algn="just">
              <a:lnSpc>
                <a:spcPct val="110000"/>
              </a:lnSpc>
              <a:buFontTx/>
              <a:buNone/>
            </a:pPr>
            <a:r>
              <a:rPr lang="el-GR" sz="2000" dirty="0">
                <a:cs typeface="Arial" charset="0"/>
              </a:rPr>
              <a:t>Μια καλή λύση σ’ αυτές τις περιπτώσεις είναι:</a:t>
            </a:r>
          </a:p>
          <a:p>
            <a:pPr algn="just">
              <a:lnSpc>
                <a:spcPct val="110000"/>
              </a:lnSpc>
              <a:spcBef>
                <a:spcPts val="600"/>
              </a:spcBef>
              <a:spcAft>
                <a:spcPts val="1200"/>
              </a:spcAft>
            </a:pPr>
            <a:r>
              <a:rPr lang="el-GR" sz="2000" b="1" dirty="0">
                <a:solidFill>
                  <a:srgbClr val="38741A"/>
                </a:solidFill>
                <a:cs typeface="Arial" charset="0"/>
              </a:rPr>
              <a:t>Η δημιουργία μιας άλλης μεγάλης δύναμης</a:t>
            </a:r>
            <a:r>
              <a:rPr lang="el-GR" sz="2000" dirty="0">
                <a:cs typeface="Arial" charset="0"/>
              </a:rPr>
              <a:t>, δηλαδή  ενός Συνεταιρισμού,  που θα δρα ως μονοπώλιο ή </a:t>
            </a:r>
            <a:r>
              <a:rPr lang="el-GR" sz="2000" dirty="0" err="1">
                <a:cs typeface="Arial" charset="0"/>
              </a:rPr>
              <a:t>μονοψώνιο</a:t>
            </a:r>
            <a:r>
              <a:rPr lang="el-GR" sz="2000" dirty="0">
                <a:cs typeface="Arial" charset="0"/>
              </a:rPr>
              <a:t> και έτσι η τιμή πώλησης ή αγοράς του προϊόντος θα σχηματισθεί  σε σχετικά ψηλότερα επίπεδα.</a:t>
            </a:r>
          </a:p>
          <a:p>
            <a:pPr algn="just">
              <a:lnSpc>
                <a:spcPct val="110000"/>
              </a:lnSpc>
              <a:spcBef>
                <a:spcPts val="600"/>
              </a:spcBef>
              <a:spcAft>
                <a:spcPts val="1200"/>
              </a:spcAft>
              <a:buNone/>
            </a:pPr>
            <a:r>
              <a:rPr lang="el-GR" sz="2000" b="1" dirty="0">
                <a:solidFill>
                  <a:srgbClr val="38741A"/>
                </a:solidFill>
                <a:cs typeface="Arial" charset="0"/>
              </a:rPr>
              <a:t>Συνεπώς: </a:t>
            </a:r>
            <a:r>
              <a:rPr lang="el-GR" sz="2000" dirty="0">
                <a:cs typeface="Arial" charset="0"/>
              </a:rPr>
              <a:t>εάν οι μεμονωμένοι παραγωγοί πωλητές ενός προϊόντος, δημιουργήσουν ένα συνεταιρισμό, τότε θα εξαναγκάσουν τον αγοραστή- </a:t>
            </a:r>
            <a:r>
              <a:rPr lang="el-GR" sz="2000" dirty="0" err="1">
                <a:cs typeface="Arial" charset="0"/>
              </a:rPr>
              <a:t>μονοψώνιο</a:t>
            </a:r>
            <a:r>
              <a:rPr lang="el-GR" sz="2000" dirty="0">
                <a:cs typeface="Arial" charset="0"/>
              </a:rPr>
              <a:t> να διαπραγματευτεί την αγοραπωλησία με άλλους όρους και έτσι η νέα τιμή πώλησης ή αγοράς ενός προϊόντος θα είναι συνέπεια της διαπραγμάτευσης από τη μια πλευρά του συνεταιρισμού (που δρα ως μονοπώλιο ή ολιγοψώνιο) και από την άλλη πλευρά του άλλου μονοπωλίου ή </a:t>
            </a:r>
            <a:r>
              <a:rPr lang="el-GR" sz="2000" dirty="0" err="1">
                <a:cs typeface="Arial" charset="0"/>
              </a:rPr>
              <a:t>μονοψωνίου</a:t>
            </a:r>
            <a:r>
              <a:rPr lang="el-GR" sz="2000" dirty="0">
                <a:cs typeface="Arial" charset="0"/>
              </a:rPr>
              <a:t>. </a:t>
            </a:r>
          </a:p>
          <a:p>
            <a:pPr algn="just">
              <a:lnSpc>
                <a:spcPct val="110000"/>
              </a:lnSpc>
              <a:spcBef>
                <a:spcPts val="600"/>
              </a:spcBef>
              <a:spcAft>
                <a:spcPts val="1200"/>
              </a:spcAft>
            </a:pPr>
            <a:r>
              <a:rPr lang="el-GR" sz="2000" dirty="0">
                <a:cs typeface="Arial" charset="0"/>
              </a:rPr>
              <a:t>Η σημασία που αποκτά η συνένωση των παραγωγών σε ενιαίο σχήμα γίνεται εμφανής, όταν διαπραγματεύονται τους όρους συναλλαγής με τους προμηθευτές τους ή με τους αγοραστές των προϊόντων τους. Τότε γίνεται αντιληπτή η διαπραγματευτική δύναμη που διαθέτει το κοινό τους όργανο και την οποία δε διέθετε το κάθε μέλος χωριστά.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srcRect/>
          <a:stretch>
            <a:fillRect/>
          </a:stretch>
        </p:blipFill>
        <p:spPr bwMode="auto">
          <a:xfrm>
            <a:off x="1050023" y="1725613"/>
            <a:ext cx="10847604" cy="513238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sz="2400" b="1" dirty="0">
                <a:cs typeface="Arial" charset="0"/>
              </a:rPr>
              <a:t>Προϋποθέσεις Άσκησης της Διαπραγματευτική Δύναμης των Συνεταιρισμών (</a:t>
            </a:r>
            <a:r>
              <a:rPr lang="el-GR" sz="2400" dirty="0">
                <a:cs typeface="Arial" charset="0"/>
              </a:rPr>
              <a:t>ΓΕΝΙΚΑ</a:t>
            </a:r>
            <a:r>
              <a:rPr lang="en-US" sz="2400" b="1" dirty="0">
                <a:cs typeface="Arial" charset="0"/>
              </a:rPr>
              <a:t>)</a:t>
            </a:r>
            <a:endParaRPr lang="el-GR" sz="2400" b="1" dirty="0">
              <a:cs typeface="Arial" charset="0"/>
            </a:endParaRPr>
          </a:p>
        </p:txBody>
      </p:sp>
      <p:sp>
        <p:nvSpPr>
          <p:cNvPr id="87043" name="Rectangle 3"/>
          <p:cNvSpPr>
            <a:spLocks noGrp="1" noChangeArrowheads="1"/>
          </p:cNvSpPr>
          <p:nvPr>
            <p:ph idx="1"/>
          </p:nvPr>
        </p:nvSpPr>
        <p:spPr>
          <a:xfrm>
            <a:off x="1219200" y="1725264"/>
            <a:ext cx="10889942" cy="5132736"/>
          </a:xfrm>
        </p:spPr>
        <p:txBody>
          <a:bodyPr>
            <a:normAutofit/>
          </a:bodyPr>
          <a:lstStyle/>
          <a:p>
            <a:pPr marL="176213" indent="0" algn="just">
              <a:lnSpc>
                <a:spcPct val="105000"/>
              </a:lnSpc>
              <a:spcBef>
                <a:spcPts val="600"/>
              </a:spcBef>
              <a:spcAft>
                <a:spcPts val="1200"/>
              </a:spcAft>
              <a:buFontTx/>
              <a:buNone/>
            </a:pPr>
            <a:r>
              <a:rPr lang="el-GR" sz="1800" dirty="0">
                <a:cs typeface="Arial" charset="0"/>
              </a:rPr>
              <a:t>Η ύπαρξη και μόνο του συνεταιρισμού δεν σημαίνει ότι επιτυγχάνεται αυτόματα και η διαπραγματευτική δύναμη. θα πρέπει να εκπληρώνουν κατά το δυνατόν περισσότερες από τις παρακάτω προϋποθέσεις:</a:t>
            </a:r>
            <a:endParaRPr lang="el-GR" sz="1800" b="1" dirty="0">
              <a:cs typeface="Arial" charset="0"/>
            </a:endParaRPr>
          </a:p>
          <a:p>
            <a:pPr marL="342900" indent="-342900" algn="just">
              <a:lnSpc>
                <a:spcPct val="105000"/>
              </a:lnSpc>
              <a:spcBef>
                <a:spcPts val="600"/>
              </a:spcBef>
              <a:spcAft>
                <a:spcPts val="1200"/>
              </a:spcAft>
              <a:buFontTx/>
              <a:buAutoNum type="arabicPeriod"/>
            </a:pPr>
            <a:r>
              <a:rPr lang="el-GR" sz="1800" b="1" dirty="0">
                <a:cs typeface="Arial" charset="0"/>
              </a:rPr>
              <a:t>Μαζική Συμμετοχή – Διαχειριζόμενη Ποσότητα Προϊόντων</a:t>
            </a:r>
          </a:p>
          <a:p>
            <a:pPr marL="342900" indent="-342900" algn="just">
              <a:lnSpc>
                <a:spcPct val="105000"/>
              </a:lnSpc>
              <a:spcBef>
                <a:spcPts val="600"/>
              </a:spcBef>
              <a:spcAft>
                <a:spcPts val="1200"/>
              </a:spcAft>
              <a:buFontTx/>
              <a:buAutoNum type="arabicPeriod"/>
            </a:pPr>
            <a:r>
              <a:rPr lang="el-GR" sz="1800" b="1" dirty="0">
                <a:cs typeface="Arial" charset="0"/>
              </a:rPr>
              <a:t>Η ύπαρξη κατάλληλης υποδομής (Δυνατότητα περιορισμού της προσφοράς)</a:t>
            </a:r>
          </a:p>
          <a:p>
            <a:pPr marL="342900" indent="-342900" algn="just">
              <a:lnSpc>
                <a:spcPct val="105000"/>
              </a:lnSpc>
              <a:spcBef>
                <a:spcPts val="600"/>
              </a:spcBef>
              <a:spcAft>
                <a:spcPts val="1200"/>
              </a:spcAft>
              <a:buFontTx/>
              <a:buAutoNum type="arabicPeriod"/>
            </a:pPr>
            <a:r>
              <a:rPr lang="el-GR" sz="1800" b="1" dirty="0">
                <a:cs typeface="Arial" charset="0"/>
              </a:rPr>
              <a:t>Ευπάθεια των προϊόντων</a:t>
            </a:r>
          </a:p>
          <a:p>
            <a:pPr marL="342900" indent="-342900" algn="just">
              <a:lnSpc>
                <a:spcPct val="105000"/>
              </a:lnSpc>
              <a:spcBef>
                <a:spcPts val="600"/>
              </a:spcBef>
              <a:spcAft>
                <a:spcPts val="1200"/>
              </a:spcAft>
              <a:buFontTx/>
              <a:buAutoNum type="arabicPeriod"/>
            </a:pPr>
            <a:r>
              <a:rPr lang="el-GR" sz="1800" b="1" dirty="0">
                <a:cs typeface="Arial" charset="0"/>
              </a:rPr>
              <a:t>Ο χρόνος διαπραγμάτευσης</a:t>
            </a:r>
          </a:p>
          <a:p>
            <a:pPr marL="342900" indent="-342900" algn="just">
              <a:lnSpc>
                <a:spcPct val="105000"/>
              </a:lnSpc>
              <a:spcBef>
                <a:spcPts val="600"/>
              </a:spcBef>
              <a:spcAft>
                <a:spcPts val="1200"/>
              </a:spcAft>
              <a:buFontTx/>
              <a:buAutoNum type="arabicPeriod"/>
            </a:pPr>
            <a:r>
              <a:rPr lang="el-GR" sz="1800" b="1" dirty="0">
                <a:cs typeface="Arial" charset="0"/>
              </a:rPr>
              <a:t>Εναλλακτικές Λύσεις</a:t>
            </a:r>
          </a:p>
          <a:p>
            <a:pPr marL="342900" indent="-342900" algn="just">
              <a:lnSpc>
                <a:spcPct val="105000"/>
              </a:lnSpc>
              <a:spcBef>
                <a:spcPts val="600"/>
              </a:spcBef>
              <a:spcAft>
                <a:spcPts val="1200"/>
              </a:spcAft>
              <a:buFontTx/>
              <a:buAutoNum type="arabicPeriod"/>
            </a:pPr>
            <a:endParaRPr lang="el-GR" sz="1800" b="1" dirty="0">
              <a:cs typeface="Arial"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l-GR" sz="2400" b="1" dirty="0">
                <a:cs typeface="Arial" charset="0"/>
              </a:rPr>
              <a:t>Προϋποθέσεις Άσκησης της Διαπραγματευτική Δύναμης των Συνεταιρισμών (Από πλευράς Διοίκησης &amp; Οργάνωσης)</a:t>
            </a:r>
          </a:p>
        </p:txBody>
      </p:sp>
      <p:sp>
        <p:nvSpPr>
          <p:cNvPr id="88067" name="Rectangle 3"/>
          <p:cNvSpPr>
            <a:spLocks noGrp="1" noChangeArrowheads="1"/>
          </p:cNvSpPr>
          <p:nvPr>
            <p:ph idx="1"/>
          </p:nvPr>
        </p:nvSpPr>
        <p:spPr/>
        <p:txBody>
          <a:bodyPr>
            <a:normAutofit fontScale="92500" lnSpcReduction="10000"/>
          </a:bodyPr>
          <a:lstStyle/>
          <a:p>
            <a:r>
              <a:rPr lang="el-GR" b="1" i="1" dirty="0"/>
              <a:t>Η χαρισματική ηγεσία: </a:t>
            </a:r>
            <a:r>
              <a:rPr lang="el-GR" dirty="0"/>
              <a:t>ο διευθυντής πρέπει να είναι άνθρωπος επικοινωνιακός, που να εμπνέει εμπιστοσύνη και να μπορεί να χειρίζεται τις δυσκολίες που προκύπτουν. Να είναι δίκαιος και να μπορεί να συμβιβάζει τις απόψεις των μελών και των υπαλλήλων του συνεταιρισμού. </a:t>
            </a:r>
          </a:p>
          <a:p>
            <a:r>
              <a:rPr lang="el-GR" b="1" i="1" dirty="0"/>
              <a:t>Η ικανότητα σχεδιασμού </a:t>
            </a:r>
            <a:r>
              <a:rPr lang="el-GR" dirty="0"/>
              <a:t>από τη διοίκηση της κατάλληλης στρατηγικής που θα ακολουθήσει ο συνεταιρισμός</a:t>
            </a:r>
            <a:r>
              <a:rPr lang="el-GR" b="1" i="1" dirty="0"/>
              <a:t>. </a:t>
            </a:r>
          </a:p>
          <a:p>
            <a:r>
              <a:rPr lang="el-GR" b="1" i="1" dirty="0"/>
              <a:t>Καθετοποίηση μονάδας: </a:t>
            </a:r>
            <a:r>
              <a:rPr lang="el-GR" dirty="0"/>
              <a:t>όταν ο συνεταιρισμός μπορεί να </a:t>
            </a:r>
            <a:r>
              <a:rPr lang="el-GR" dirty="0" err="1"/>
              <a:t>καθετοποιηθεί</a:t>
            </a:r>
            <a:r>
              <a:rPr lang="el-GR" dirty="0"/>
              <a:t> ή μπορεί να αναλάβει ο ίδιος τη διανομή και πώληση των προϊόντων του αυξάνεται η διαπραγματευτική του δύναμη (π.χ. βραχείες αλυσίδες). </a:t>
            </a:r>
          </a:p>
          <a:p>
            <a:r>
              <a:rPr lang="el-GR" b="1" i="1" dirty="0"/>
              <a:t>Οικονομική επιφάνεια του συνεταιρισμού: </a:t>
            </a:r>
            <a:r>
              <a:rPr lang="el-GR" dirty="0"/>
              <a:t>η καλή οικονομική κατάσταση του συνεταιρισμού είναι απαραίτητη, για να έχει ευελιξία και για να μην έχει εξασθενημένη διαπραγματευτική δύναμη</a:t>
            </a:r>
          </a:p>
          <a:p>
            <a:endParaRPr lang="el-GR" dirty="0"/>
          </a:p>
          <a:p>
            <a:endParaRPr lang="el-GR" dirty="0"/>
          </a:p>
          <a:p>
            <a:endParaRPr lang="el-GR" b="1" i="1" dirty="0"/>
          </a:p>
          <a:p>
            <a:pPr>
              <a:buNone/>
            </a:pPr>
            <a:endParaRPr lang="el-GR" sz="20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l-GR" sz="2400" b="1" dirty="0">
                <a:cs typeface="Arial" charset="0"/>
              </a:rPr>
              <a:t>Προϋποθέσεις Άσκησης της Διαπραγματευτική Δύναμης των Συνεταιρισμών (Από πλευράς ΜΕΛΩΝ)</a:t>
            </a:r>
          </a:p>
        </p:txBody>
      </p:sp>
      <p:sp>
        <p:nvSpPr>
          <p:cNvPr id="88067" name="Rectangle 3"/>
          <p:cNvSpPr>
            <a:spLocks noGrp="1" noChangeArrowheads="1"/>
          </p:cNvSpPr>
          <p:nvPr>
            <p:ph idx="1"/>
          </p:nvPr>
        </p:nvSpPr>
        <p:spPr/>
        <p:txBody>
          <a:bodyPr>
            <a:normAutofit/>
          </a:bodyPr>
          <a:lstStyle/>
          <a:p>
            <a:r>
              <a:rPr lang="el-GR" b="1" i="1" dirty="0"/>
              <a:t>Ύπαρξη σημαντικού κοινωνικού κεφαλαίου </a:t>
            </a:r>
            <a:r>
              <a:rPr lang="el-GR" dirty="0"/>
              <a:t>(πίστη, αμοιβαιότητα, εμπιστοσύνη) από τα μέλη προς τον συνεταιρισμό και τη διοίκηση του). </a:t>
            </a:r>
          </a:p>
          <a:p>
            <a:pPr lvl="1"/>
            <a:r>
              <a:rPr lang="el-GR" b="1" i="1" dirty="0"/>
              <a:t>Μεταβίβαση δικαιωμάτων: </a:t>
            </a:r>
            <a:r>
              <a:rPr lang="el-GR" dirty="0"/>
              <a:t>τα μέλη οφείλουν να μεταβιβάζουν στη διοίκηση του συνεταιρισμού το δικαίωμα διαχείρισης των προϊόντων τους για λογαριασμό τους. Η μεταβίβαση δικαιωμάτων αποτελεί τη βάση για αποτελεσματική διαπραγμάτευση. </a:t>
            </a:r>
          </a:p>
          <a:p>
            <a:pPr lvl="1"/>
            <a:r>
              <a:rPr lang="el-GR" b="1" i="1" dirty="0"/>
              <a:t>Διασφάλιση τήρησης των συμφωνουμένων: </a:t>
            </a:r>
            <a:r>
              <a:rPr lang="el-GR" dirty="0"/>
              <a:t>τα μέλη θα πρέπει να δεσμεύονται ότι θα παραδώσουν τα προϊόντα τους στον συνεταιρισμό, για να μπορεί να εξασφαλίσει ο συνεταιρισμός συγκεκριμένη ποσότητα προϊόντων, χωρίς υπαναχωρήσεις. </a:t>
            </a:r>
          </a:p>
          <a:p>
            <a:pPr>
              <a:buNone/>
            </a:pPr>
            <a:endParaRPr lang="el-GR" sz="20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Δυσκολίες Άσκησης Διαπραγματευτικής Δύναμης από τον Συνεταιρισμό</a:t>
            </a:r>
          </a:p>
        </p:txBody>
      </p:sp>
      <p:sp>
        <p:nvSpPr>
          <p:cNvPr id="3" name="2 - Θέση περιεχομένου"/>
          <p:cNvSpPr>
            <a:spLocks noGrp="1"/>
          </p:cNvSpPr>
          <p:nvPr>
            <p:ph idx="1"/>
          </p:nvPr>
        </p:nvSpPr>
        <p:spPr/>
        <p:txBody>
          <a:bodyPr>
            <a:normAutofit lnSpcReduction="10000"/>
          </a:bodyPr>
          <a:lstStyle/>
          <a:p>
            <a:r>
              <a:rPr lang="el-GR" b="1" i="1" dirty="0"/>
              <a:t>Συσπείρωση μελών: </a:t>
            </a:r>
            <a:r>
              <a:rPr lang="el-GR" i="1" dirty="0"/>
              <a:t> </a:t>
            </a:r>
            <a:r>
              <a:rPr lang="el-GR" dirty="0"/>
              <a:t>Όσο ο αριθμός των μελών αυξάνει, τόσο οι αποκλίσεις των επιμέρους χαρακτηριστικών των μελών διευρύνονται και είναι δύσκολο να συγκλίνουν οι στόχοι των συνεταιρισμού με τις επιδιώξεις και τις προτεραιότητες όλων των μελών</a:t>
            </a:r>
          </a:p>
          <a:p>
            <a:r>
              <a:rPr lang="el-GR" b="1" i="1" dirty="0"/>
              <a:t>Ανομοιογένεια μεταξύ των παραγωγών:</a:t>
            </a:r>
            <a:r>
              <a:rPr lang="el-GR" dirty="0"/>
              <a:t>, κάποιοι παραγωγοί παραμένουν κερδοφόροι με χαμηλότερες τιμές, ενώ κάποιοι άλλοι δεν είναι. Αυτή η διαφορά δημιουργεί παραγωγούς με διαφορετικές απαιτήσεις και βαθμό ευελιξίας.</a:t>
            </a:r>
          </a:p>
          <a:p>
            <a:r>
              <a:rPr lang="el-GR" b="1" dirty="0"/>
              <a:t>Αντιδράσεις μελών</a:t>
            </a:r>
            <a:r>
              <a:rPr lang="el-GR" dirty="0"/>
              <a:t>: π.χ. η προσπάθεια αύξηση του μεγέθους του συνεταιρισμού με νέα μέλη μπορεί να απογοητεύσει τα υπάρχοντα μέλη που απολαμβάνουν οριακή μόνο ωφέλεια και να τα εξωθήσει σε αποχώρηση.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Δυσκολίες Άσκησης Διαπραγματευτικής Δύναμης από τον Συνεταιρισμό</a:t>
            </a:r>
          </a:p>
        </p:txBody>
      </p:sp>
      <p:sp>
        <p:nvSpPr>
          <p:cNvPr id="3" name="2 - Θέση περιεχομένου"/>
          <p:cNvSpPr>
            <a:spLocks noGrp="1"/>
          </p:cNvSpPr>
          <p:nvPr>
            <p:ph idx="1"/>
          </p:nvPr>
        </p:nvSpPr>
        <p:spPr/>
        <p:txBody>
          <a:bodyPr>
            <a:normAutofit/>
          </a:bodyPr>
          <a:lstStyle/>
          <a:p>
            <a:r>
              <a:rPr lang="el-GR" b="1" dirty="0"/>
              <a:t>Παλαιότεροι δεσμοί των μελών με προμηθευτές ή αγοραστές: </a:t>
            </a:r>
            <a:r>
              <a:rPr lang="el-GR" dirty="0"/>
              <a:t>τα  μέλη έχουν συνεργαστεί και με άλλους προμηθευτές ή αγοραστές, οι οποίοι προσπαθούν να προσελκύσουν τους παραγωγούς, για να αυξήσουν τον όγκο των συναλλαγών τους. Πολλές φορές τα μέλη διαπιστώνουν ότι έχουν μεγαλύτερο βραχυπρόθεσμο όφελος από την ευκαιριακή συνεργασία τους με τρίτους απ’ </a:t>
            </a:r>
            <a:r>
              <a:rPr lang="el-GR" dirty="0" err="1"/>
              <a:t>ό,τι</a:t>
            </a:r>
            <a:r>
              <a:rPr lang="el-GR" dirty="0"/>
              <a:t> με τον συνεταιρισμό</a:t>
            </a:r>
          </a:p>
          <a:p>
            <a:r>
              <a:rPr lang="el-GR" b="1" dirty="0"/>
              <a:t>Συνθήκες εφησυχασμού: </a:t>
            </a:r>
            <a:r>
              <a:rPr lang="el-GR" dirty="0"/>
              <a:t>συνηθισμένο φαινόμενο σε πολλούς συνεταιρισμούς να δημιουργούνται συνθήκες εφησυχασμού μεταξύ των μελών για την πορεία του συνεταιρισμού και να μειώνουν τις συναλλαγές τους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l-GR" sz="2400" b="1" dirty="0">
                <a:cs typeface="Arial" charset="0"/>
              </a:rPr>
              <a:t>Η ΘΕΩΡΙΑ ΤΩΝ ΟΙΚΟΝΟΜΙΩΝ ΜΕΓΕΘΟΥΣ</a:t>
            </a:r>
          </a:p>
        </p:txBody>
      </p:sp>
      <p:sp>
        <p:nvSpPr>
          <p:cNvPr id="89091" name="Rectangle 3"/>
          <p:cNvSpPr>
            <a:spLocks noGrp="1" noChangeArrowheads="1"/>
          </p:cNvSpPr>
          <p:nvPr>
            <p:ph idx="1"/>
          </p:nvPr>
        </p:nvSpPr>
        <p:spPr/>
        <p:txBody>
          <a:bodyPr/>
          <a:lstStyle/>
          <a:p>
            <a:pPr>
              <a:spcBef>
                <a:spcPts val="0"/>
              </a:spcBef>
              <a:buFontTx/>
              <a:buNone/>
            </a:pPr>
            <a:endParaRPr lang="en-US" sz="1000" b="1" dirty="0">
              <a:cs typeface="Arial" charset="0"/>
            </a:endParaRPr>
          </a:p>
          <a:p>
            <a:pPr>
              <a:spcBef>
                <a:spcPts val="0"/>
              </a:spcBef>
              <a:buFontTx/>
              <a:buNone/>
            </a:pPr>
            <a:r>
              <a:rPr lang="el-GR" sz="2000" b="1" dirty="0">
                <a:cs typeface="Arial" charset="0"/>
              </a:rPr>
              <a:t>Οι έννοιες των οικονομιών μεγέθους και κλίμακας</a:t>
            </a:r>
            <a:r>
              <a:rPr lang="en-US" sz="2000" b="1" dirty="0">
                <a:cs typeface="Arial" charset="0"/>
              </a:rPr>
              <a:t>:</a:t>
            </a:r>
          </a:p>
          <a:p>
            <a:pPr>
              <a:spcBef>
                <a:spcPts val="0"/>
              </a:spcBef>
              <a:buFontTx/>
              <a:buNone/>
            </a:pPr>
            <a:endParaRPr lang="el-GR" sz="1100" b="1" dirty="0">
              <a:cs typeface="Arial" charset="0"/>
            </a:endParaRPr>
          </a:p>
          <a:p>
            <a:pPr algn="just">
              <a:lnSpc>
                <a:spcPct val="130000"/>
              </a:lnSpc>
              <a:buFontTx/>
              <a:buNone/>
            </a:pPr>
            <a:r>
              <a:rPr lang="el-GR" sz="2000" b="1" dirty="0">
                <a:solidFill>
                  <a:srgbClr val="38741A"/>
                </a:solidFill>
                <a:cs typeface="Arial" charset="0"/>
              </a:rPr>
              <a:t>Οικονομίες μεγέθους</a:t>
            </a:r>
            <a:r>
              <a:rPr lang="en-US" sz="2000" b="1" dirty="0">
                <a:solidFill>
                  <a:srgbClr val="38741A"/>
                </a:solidFill>
                <a:cs typeface="Arial" charset="0"/>
              </a:rPr>
              <a:t> </a:t>
            </a:r>
            <a:r>
              <a:rPr lang="el-GR" sz="2000" dirty="0">
                <a:cs typeface="Arial" charset="0"/>
              </a:rPr>
              <a:t>(</a:t>
            </a:r>
            <a:r>
              <a:rPr lang="en-US" sz="2000" i="1" dirty="0">
                <a:cs typeface="Arial" charset="0"/>
              </a:rPr>
              <a:t>economies of size</a:t>
            </a:r>
            <a:r>
              <a:rPr lang="el-GR" sz="2000" dirty="0">
                <a:cs typeface="Arial" charset="0"/>
              </a:rPr>
              <a:t>), ονομάζεται η μείωση του ανά μονάδα συνολικού κόστους παραγωγής ενός προϊόντος ή προσφοράς μιας υπηρεσίας, που προκαλείται από </a:t>
            </a:r>
            <a:r>
              <a:rPr lang="el-GR" sz="2000" b="1" dirty="0">
                <a:cs typeface="Arial" charset="0"/>
              </a:rPr>
              <a:t>την αυξημένη ποσότητα ή του μεγάλου μεγέθους </a:t>
            </a:r>
            <a:r>
              <a:rPr lang="el-GR" sz="2000" dirty="0">
                <a:cs typeface="Arial" charset="0"/>
              </a:rPr>
              <a:t>των χρησιμοποιουμένων παραγωγικών πόρων για την παράγωγη ενός προϊόντος ή την προσφορά μιας υπηρεσίας.</a:t>
            </a:r>
          </a:p>
          <a:p>
            <a:pPr algn="just">
              <a:lnSpc>
                <a:spcPct val="130000"/>
              </a:lnSpc>
              <a:buNone/>
            </a:pPr>
            <a:r>
              <a:rPr lang="el-GR" sz="2000" b="1" dirty="0">
                <a:solidFill>
                  <a:srgbClr val="38741A"/>
                </a:solidFill>
                <a:cs typeface="Arial" charset="0"/>
              </a:rPr>
              <a:t>Οικονομίες κλίμακας</a:t>
            </a:r>
            <a:r>
              <a:rPr lang="en-US" sz="2000" b="1" dirty="0">
                <a:solidFill>
                  <a:srgbClr val="38741A"/>
                </a:solidFill>
                <a:cs typeface="Arial" charset="0"/>
              </a:rPr>
              <a:t> </a:t>
            </a:r>
            <a:r>
              <a:rPr lang="el-GR" sz="2000" dirty="0">
                <a:cs typeface="Arial" charset="0"/>
              </a:rPr>
              <a:t>(</a:t>
            </a:r>
            <a:r>
              <a:rPr lang="en-US" sz="2000" i="1" dirty="0">
                <a:cs typeface="Arial" charset="0"/>
              </a:rPr>
              <a:t>economies of scale</a:t>
            </a:r>
            <a:r>
              <a:rPr lang="el-GR" sz="2000" dirty="0">
                <a:cs typeface="Arial" charset="0"/>
              </a:rPr>
              <a:t>), ονομάζεται η μείωση ανά μονάδα του συνολικού κόστους παραγωγής ενός προϊόντος ή προσφοράς μιας υπηρεσίας που προκαλείται από την αύξηση της ποσότητας των χρησιμοποιουμένων παραγωγικών συντελεστών ή των παραγομένων προϊόντων ή των προσφερομένων υπηρεσιών κατά το ίδιο ακριβώς ποσοστό κάθε φορά.</a:t>
            </a:r>
            <a:endParaRPr lang="el-GR" sz="2000" b="1" dirty="0">
              <a:cs typeface="Arial" charset="0"/>
            </a:endParaRPr>
          </a:p>
          <a:p>
            <a:pPr algn="just">
              <a:lnSpc>
                <a:spcPct val="130000"/>
              </a:lnSpc>
              <a:buFontTx/>
              <a:buNone/>
            </a:pPr>
            <a:endParaRPr lang="el-GR" sz="2000" dirty="0"/>
          </a:p>
        </p:txBody>
      </p:sp>
      <p:sp>
        <p:nvSpPr>
          <p:cNvPr id="4" name="3 - Ορθογώνιο"/>
          <p:cNvSpPr/>
          <p:nvPr/>
        </p:nvSpPr>
        <p:spPr>
          <a:xfrm>
            <a:off x="857213" y="6211670"/>
            <a:ext cx="10382323" cy="646331"/>
          </a:xfrm>
          <a:prstGeom prst="rect">
            <a:avLst/>
          </a:prstGeom>
        </p:spPr>
        <p:txBody>
          <a:bodyPr wrap="square">
            <a:spAutoFit/>
          </a:bodyPr>
          <a:lstStyle/>
          <a:p>
            <a:pPr algn="ctr"/>
            <a:r>
              <a:rPr lang="el-GR" i="1" dirty="0" err="1">
                <a:solidFill>
                  <a:srgbClr val="38741A"/>
                </a:solidFill>
                <a:latin typeface="Palatino Linotype" pitchFamily="18" charset="0"/>
                <a:cs typeface="Arial" charset="0"/>
              </a:rPr>
              <a:t>Σημ</a:t>
            </a:r>
            <a:r>
              <a:rPr lang="el-GR" i="1" dirty="0">
                <a:solidFill>
                  <a:srgbClr val="38741A"/>
                </a:solidFill>
                <a:latin typeface="Palatino Linotype" pitchFamily="18" charset="0"/>
                <a:cs typeface="Arial" charset="0"/>
              </a:rPr>
              <a:t> :πολλές φορές οι δύο έννοιες χρησιμοποιούνται εναλλακτικά αν και δεν εννοούν το ίδιο ακριβώς</a:t>
            </a:r>
            <a:r>
              <a:rPr lang="el-GR" dirty="0">
                <a:solidFill>
                  <a:srgbClr val="38741A"/>
                </a:solidFill>
                <a:latin typeface="Palatino Linotype" pitchFamily="18" charset="0"/>
                <a:cs typeface="Arial" charset="0"/>
              </a:rPr>
              <a:t>.</a:t>
            </a:r>
            <a:endParaRPr lang="el-GR" dirty="0">
              <a:solidFill>
                <a:srgbClr val="38741A"/>
              </a:solidFill>
              <a:latin typeface="Palatino Linotype"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spcBef>
                <a:spcPts val="1200"/>
              </a:spcBef>
              <a:spcAft>
                <a:spcPts val="600"/>
              </a:spcAft>
            </a:pPr>
            <a:r>
              <a:rPr lang="el-GR" dirty="0"/>
              <a:t>Το πρόβλημα </a:t>
            </a:r>
            <a:r>
              <a:rPr lang="el-GR" b="1" dirty="0"/>
              <a:t>της </a:t>
            </a:r>
            <a:r>
              <a:rPr lang="el-GR" b="1" dirty="0">
                <a:cs typeface="Arial" charset="0"/>
              </a:rPr>
              <a:t>Αντιπροσώπευσης*  </a:t>
            </a:r>
            <a:r>
              <a:rPr lang="el-GR" dirty="0">
                <a:cs typeface="Arial" charset="0"/>
              </a:rPr>
              <a:t>ή του </a:t>
            </a:r>
            <a:r>
              <a:rPr lang="el-GR" b="1" dirty="0"/>
              <a:t>εντολέα-εντολοδόχου</a:t>
            </a:r>
            <a:r>
              <a:rPr lang="el-GR" dirty="0"/>
              <a:t> (</a:t>
            </a:r>
            <a:r>
              <a:rPr lang="en-US" b="1" i="1" dirty="0">
                <a:solidFill>
                  <a:srgbClr val="356E18"/>
                </a:solidFill>
              </a:rPr>
              <a:t>Principal </a:t>
            </a:r>
            <a:r>
              <a:rPr lang="el-GR" b="1" i="1" dirty="0">
                <a:solidFill>
                  <a:srgbClr val="356E18"/>
                </a:solidFill>
              </a:rPr>
              <a:t>– </a:t>
            </a:r>
            <a:r>
              <a:rPr lang="en-US" b="1" i="1" dirty="0">
                <a:solidFill>
                  <a:srgbClr val="356E18"/>
                </a:solidFill>
              </a:rPr>
              <a:t>agent</a:t>
            </a:r>
            <a:r>
              <a:rPr lang="el-GR" dirty="0"/>
              <a:t>)  προκύπτει όταν ένα πρόσωπο ή μια οντότητα  (</a:t>
            </a:r>
            <a:r>
              <a:rPr lang="en-US" dirty="0"/>
              <a:t>agent</a:t>
            </a:r>
            <a:r>
              <a:rPr lang="el-GR" dirty="0"/>
              <a:t>) (είναι σε θέση να λαμβάνει αποφάσεις που έχουν επιπτώσεις, σε ένα άλλο πρόσωπο ή οντότητα (</a:t>
            </a:r>
            <a:r>
              <a:rPr lang="en-US" dirty="0"/>
              <a:t>principal</a:t>
            </a:r>
            <a:r>
              <a:rPr lang="el-GR" dirty="0"/>
              <a:t>). </a:t>
            </a:r>
          </a:p>
          <a:p>
            <a:pPr>
              <a:spcBef>
                <a:spcPts val="1200"/>
              </a:spcBef>
              <a:spcAft>
                <a:spcPts val="600"/>
              </a:spcAft>
            </a:pPr>
            <a:r>
              <a:rPr lang="el-GR" dirty="0"/>
              <a:t>Το πρόβλημα υπάρχει επειδή ο εντολοδόχος - </a:t>
            </a:r>
            <a:r>
              <a:rPr lang="en-US" dirty="0"/>
              <a:t>agent</a:t>
            </a:r>
            <a:r>
              <a:rPr lang="el-GR" dirty="0"/>
              <a:t> μερικές φορές  έχει κίνητρο να ενεργεί προς το συμφέρον του και όχι  προς το συμφέρον του εντολέα (</a:t>
            </a:r>
            <a:r>
              <a:rPr lang="en-US" dirty="0"/>
              <a:t>Principal</a:t>
            </a:r>
            <a:r>
              <a:rPr lang="el-GR" dirty="0"/>
              <a:t>). </a:t>
            </a:r>
          </a:p>
          <a:p>
            <a:pPr>
              <a:spcBef>
                <a:spcPts val="1200"/>
              </a:spcBef>
              <a:spcAft>
                <a:spcPts val="600"/>
              </a:spcAft>
            </a:pPr>
            <a:r>
              <a:rPr lang="el-GR" dirty="0"/>
              <a:t>Η ανάλυση της σχέσης αυτής μπορεί να είναι ένα χρήσιμο αναλυτικό εργαλείο σε πολιτικές και οικονομικές επιστήμες, (και σε άλλες περιπτώσεις π.χ. παρακίνηση προσωπικού – Διοίκηση, προσωπικές σχέσεις)</a:t>
            </a:r>
          </a:p>
        </p:txBody>
      </p:sp>
      <p:sp>
        <p:nvSpPr>
          <p:cNvPr id="4" name="3 - Ορθογώνιο"/>
          <p:cNvSpPr/>
          <p:nvPr/>
        </p:nvSpPr>
        <p:spPr>
          <a:xfrm>
            <a:off x="857213" y="6396360"/>
            <a:ext cx="10953827" cy="461665"/>
          </a:xfrm>
          <a:prstGeom prst="rect">
            <a:avLst/>
          </a:prstGeom>
        </p:spPr>
        <p:txBody>
          <a:bodyPr wrap="square">
            <a:spAutoFit/>
          </a:bodyPr>
          <a:lstStyle/>
          <a:p>
            <a:r>
              <a:rPr lang="el-GR" sz="2400" kern="0" dirty="0">
                <a:solidFill>
                  <a:srgbClr val="000000"/>
                </a:solidFill>
                <a:latin typeface="Tahoma" pitchFamily="34" charset="0"/>
                <a:cs typeface="Tahoma" pitchFamily="34" charset="0"/>
              </a:rPr>
              <a:t>*</a:t>
            </a:r>
            <a:r>
              <a:rPr lang="el-GR" i="1" kern="0" dirty="0">
                <a:solidFill>
                  <a:srgbClr val="000000"/>
                </a:solidFill>
                <a:latin typeface="Tahoma" pitchFamily="34" charset="0"/>
                <a:cs typeface="Tahoma" pitchFamily="34" charset="0"/>
              </a:rPr>
              <a:t> Συνήθως στις πολιτικές επιστήμες ( Αντιπροσωπευόμενου – αντιπρόσωπου)</a:t>
            </a:r>
            <a:endParaRPr lang="el-GR" sz="1400" i="1"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l-GR" sz="2400" b="1" dirty="0">
                <a:cs typeface="Arial" charset="0"/>
              </a:rPr>
              <a:t>Βραχυχρόνιες και μακροχρόνιες  οικονομίες μεγέθους</a:t>
            </a:r>
          </a:p>
        </p:txBody>
      </p:sp>
      <p:sp>
        <p:nvSpPr>
          <p:cNvPr id="90115" name="Rectangle 3"/>
          <p:cNvSpPr>
            <a:spLocks noGrp="1" noChangeArrowheads="1"/>
          </p:cNvSpPr>
          <p:nvPr>
            <p:ph idx="1"/>
          </p:nvPr>
        </p:nvSpPr>
        <p:spPr/>
        <p:txBody>
          <a:bodyPr/>
          <a:lstStyle/>
          <a:p>
            <a:pPr algn="just">
              <a:lnSpc>
                <a:spcPct val="115000"/>
              </a:lnSpc>
              <a:spcBef>
                <a:spcPts val="600"/>
              </a:spcBef>
              <a:spcAft>
                <a:spcPts val="1200"/>
              </a:spcAft>
              <a:buFontTx/>
              <a:buNone/>
            </a:pPr>
            <a:r>
              <a:rPr lang="el-GR" sz="2000" b="1" dirty="0">
                <a:cs typeface="Arial" charset="0"/>
              </a:rPr>
              <a:t>	</a:t>
            </a:r>
            <a:r>
              <a:rPr lang="el-GR" sz="2000" dirty="0">
                <a:cs typeface="Arial" charset="0"/>
              </a:rPr>
              <a:t>Η ανάλυση των οικονομιών μεγέθους ή κλίμακας γίνεται συνήθως σε σχέση με την βραχυχρόνια ή τη μακροχρόνια περίοδο στην οποία αναφερόμαστε.</a:t>
            </a:r>
            <a:endParaRPr lang="el-GR" sz="2000" b="1" dirty="0">
              <a:cs typeface="Arial" charset="0"/>
            </a:endParaRPr>
          </a:p>
          <a:p>
            <a:pPr algn="just">
              <a:lnSpc>
                <a:spcPct val="115000"/>
              </a:lnSpc>
              <a:spcBef>
                <a:spcPts val="600"/>
              </a:spcBef>
              <a:spcAft>
                <a:spcPts val="1200"/>
              </a:spcAft>
              <a:buNone/>
            </a:pPr>
            <a:r>
              <a:rPr lang="el-GR" sz="2000" b="1" dirty="0">
                <a:cs typeface="Arial" charset="0"/>
              </a:rPr>
              <a:t>α) Οι βραχυχρόνιες οικονομίες μεγέθους </a:t>
            </a:r>
            <a:r>
              <a:rPr lang="el-GR" sz="2000" dirty="0">
                <a:cs typeface="Arial" charset="0"/>
              </a:rPr>
              <a:t>προκύπτουν συνήθως από  </a:t>
            </a:r>
            <a:r>
              <a:rPr lang="el-GR" sz="2000" b="1" dirty="0">
                <a:cs typeface="Arial" charset="0"/>
              </a:rPr>
              <a:t>πληρέστερη αξιοποίηση των εγκαταστάσεων </a:t>
            </a:r>
            <a:r>
              <a:rPr lang="el-GR" sz="2000" dirty="0">
                <a:cs typeface="Arial" charset="0"/>
              </a:rPr>
              <a:t>ορισμένου μεγέθους</a:t>
            </a:r>
            <a:r>
              <a:rPr lang="el-GR" sz="2000" b="1" dirty="0">
                <a:cs typeface="Arial" charset="0"/>
              </a:rPr>
              <a:t> </a:t>
            </a:r>
            <a:r>
              <a:rPr lang="el-GR" sz="2000" dirty="0">
                <a:cs typeface="Arial" charset="0"/>
              </a:rPr>
              <a:t>μιας επιχείρησης, ή  ενός μηχανήματος  κλπ. οπότε το μέσο κόστος παραγωγής ή εμπορίας ενός προϊόντος μειώνεται, γιατί τα σταθερά έξοδα λειτουργίας της επιχείρησης  επιμερίζονται σε μεγαλύτερη ποσότητα προϊόντος. </a:t>
            </a:r>
            <a:endParaRPr lang="el-GR" sz="2000" b="1" dirty="0">
              <a:cs typeface="Arial" charset="0"/>
            </a:endParaRPr>
          </a:p>
          <a:p>
            <a:pPr algn="just">
              <a:lnSpc>
                <a:spcPct val="115000"/>
              </a:lnSpc>
              <a:spcBef>
                <a:spcPts val="600"/>
              </a:spcBef>
              <a:spcAft>
                <a:spcPts val="1200"/>
              </a:spcAft>
              <a:buNone/>
            </a:pPr>
            <a:r>
              <a:rPr lang="el-GR" sz="2000" b="1" dirty="0">
                <a:cs typeface="Arial" charset="0"/>
              </a:rPr>
              <a:t>β)</a:t>
            </a:r>
            <a:r>
              <a:rPr lang="el-GR" sz="2000" dirty="0">
                <a:cs typeface="Arial" charset="0"/>
              </a:rPr>
              <a:t> Οι  μακροχρόνιες οικονομίες μεγέθους</a:t>
            </a:r>
            <a:r>
              <a:rPr lang="el-GR" sz="2000" b="1" dirty="0">
                <a:cs typeface="Arial" charset="0"/>
              </a:rPr>
              <a:t> προκύπτουν συνήθως από την </a:t>
            </a:r>
            <a:r>
              <a:rPr lang="el-GR" sz="2000" dirty="0">
                <a:cs typeface="Arial" charset="0"/>
              </a:rPr>
              <a:t>αύξηση της αποδοτικότητας λειτουργίας</a:t>
            </a:r>
            <a:r>
              <a:rPr lang="el-GR" sz="2000" b="1" dirty="0">
                <a:cs typeface="Arial" charset="0"/>
              </a:rPr>
              <a:t> της επιχείρησης που πετυχαίνεται κυρίως με την αύξηση του μεγέθους των εγκαταστάσεων</a:t>
            </a:r>
            <a:endParaRPr lang="el-GR" sz="20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r>
              <a:rPr lang="el-GR" sz="3600" b="1" dirty="0">
                <a:cs typeface="Arial" charset="0"/>
              </a:rPr>
              <a:t>Παράγοντες που δημιουργούν τις οικονομίες μεγέθους</a:t>
            </a:r>
          </a:p>
        </p:txBody>
      </p:sp>
      <p:sp>
        <p:nvSpPr>
          <p:cNvPr id="93187" name="Rectangle 3"/>
          <p:cNvSpPr>
            <a:spLocks noGrp="1" noChangeArrowheads="1"/>
          </p:cNvSpPr>
          <p:nvPr>
            <p:ph idx="1"/>
          </p:nvPr>
        </p:nvSpPr>
        <p:spPr/>
        <p:txBody>
          <a:bodyPr>
            <a:normAutofit/>
          </a:bodyPr>
          <a:lstStyle/>
          <a:p>
            <a:pPr algn="just">
              <a:lnSpc>
                <a:spcPct val="105000"/>
              </a:lnSpc>
              <a:buFontTx/>
              <a:buNone/>
            </a:pPr>
            <a:r>
              <a:rPr lang="el-GR" sz="1800" dirty="0">
                <a:cs typeface="Arial" charset="0"/>
              </a:rPr>
              <a:t>Οι κυριότεροι παράγοντες στους οποίους οφείλονται οι οικονομίες μεγέθους είναι οι παρακάτω:</a:t>
            </a:r>
            <a:endParaRPr lang="el-GR" sz="1800" b="1" dirty="0">
              <a:cs typeface="Arial" charset="0"/>
            </a:endParaRPr>
          </a:p>
          <a:p>
            <a:pPr algn="just">
              <a:lnSpc>
                <a:spcPct val="105000"/>
              </a:lnSpc>
              <a:spcBef>
                <a:spcPts val="600"/>
              </a:spcBef>
              <a:spcAft>
                <a:spcPts val="1200"/>
              </a:spcAft>
              <a:buFontTx/>
              <a:buAutoNum type="arabicPeriod"/>
            </a:pPr>
            <a:r>
              <a:rPr lang="el-GR" sz="1800" b="1" dirty="0">
                <a:cs typeface="Arial" charset="0"/>
              </a:rPr>
              <a:t>Τεχνολογικοί </a:t>
            </a:r>
          </a:p>
          <a:p>
            <a:pPr marL="900113" lvl="1" indent="-442913" algn="just">
              <a:lnSpc>
                <a:spcPct val="105000"/>
              </a:lnSpc>
              <a:spcBef>
                <a:spcPts val="600"/>
              </a:spcBef>
              <a:spcAft>
                <a:spcPts val="600"/>
              </a:spcAft>
            </a:pPr>
            <a:r>
              <a:rPr lang="el-GR" sz="1700" dirty="0">
                <a:cs typeface="Arial" charset="0"/>
              </a:rPr>
              <a:t>Οι τεχνολογικοί παράγοντες σε συνδυασμό με το ιδιαίτερο χαρακτηριστικό της </a:t>
            </a:r>
            <a:r>
              <a:rPr lang="el-GR" sz="1800" b="1" dirty="0">
                <a:cs typeface="Arial" charset="0"/>
              </a:rPr>
              <a:t>αδιαιρετότητάς τους (</a:t>
            </a:r>
            <a:r>
              <a:rPr lang="el-GR" sz="1800" b="1" dirty="0" err="1">
                <a:cs typeface="Arial" charset="0"/>
              </a:rPr>
              <a:t>indivisibility</a:t>
            </a:r>
            <a:r>
              <a:rPr lang="el-GR" sz="1800" b="1" dirty="0">
                <a:cs typeface="Arial" charset="0"/>
              </a:rPr>
              <a:t>), </a:t>
            </a:r>
            <a:r>
              <a:rPr lang="el-GR" sz="1700" dirty="0">
                <a:cs typeface="Arial" charset="0"/>
              </a:rPr>
              <a:t>δημιουργούν σημαντικές οικονομίες κλίμακας στους συνεταιρισμούς. Ο μηχανολογικός εξοπλισμός είναι ίσως ο σημαντικότερος τεχνολογικός παράγοντας δημιουργίας οικονομιών κλίμακας. Τα μηχανήματα δεν μπορούν να κατασκευαστούν σε όσα μικρά μεγέθη απαιτούνται, αλλά μόνο σε συγκεκριμένα μεγέθη.</a:t>
            </a:r>
            <a:endParaRPr lang="en-US" sz="1700" dirty="0">
              <a:cs typeface="Arial" charset="0"/>
            </a:endParaRPr>
          </a:p>
          <a:p>
            <a:pPr marL="900113" lvl="1" indent="-442913" algn="just">
              <a:lnSpc>
                <a:spcPct val="105000"/>
              </a:lnSpc>
              <a:spcBef>
                <a:spcPts val="600"/>
              </a:spcBef>
              <a:spcAft>
                <a:spcPts val="600"/>
              </a:spcAft>
            </a:pPr>
            <a:r>
              <a:rPr lang="el-GR" sz="1700" dirty="0">
                <a:cs typeface="Arial" charset="0"/>
              </a:rPr>
              <a:t>Επομένως, για να επιτευχθούν οικονομίες μεγέθους για κάθε μέγεθος εγκατάστασης θα πρέπει ο μηχανολογικός εξοπλισμός να χρησιμοποιείται στην πλήρη δυναμικότητά  του.</a:t>
            </a:r>
            <a:endParaRPr lang="el-GR" sz="1700" b="1" dirty="0">
              <a:cs typeface="Arial" charset="0"/>
            </a:endParaRPr>
          </a:p>
          <a:p>
            <a:pPr>
              <a:buNone/>
            </a:pPr>
            <a:r>
              <a:rPr lang="el-GR" sz="1800" dirty="0">
                <a:cs typeface="Arial" charset="0"/>
              </a:rPr>
              <a:t>2. </a:t>
            </a:r>
            <a:r>
              <a:rPr lang="el-GR" sz="1800" b="1" dirty="0">
                <a:cs typeface="Arial" charset="0"/>
              </a:rPr>
              <a:t>Ανθρώπινοι παράγοντες</a:t>
            </a:r>
            <a:r>
              <a:rPr lang="el-GR" sz="1800" dirty="0">
                <a:cs typeface="Arial" charset="0"/>
              </a:rPr>
              <a:t>, </a:t>
            </a:r>
            <a:r>
              <a:rPr lang="el-GR" sz="1700" dirty="0">
                <a:cs typeface="Arial" charset="0"/>
              </a:rPr>
              <a:t>(εξειδίκευση, καταμερισμός εργασίας, αυτοματοποίηση της παραγωγής). </a:t>
            </a:r>
          </a:p>
          <a:p>
            <a:pPr marL="900113" lvl="1" indent="-442913" algn="just">
              <a:lnSpc>
                <a:spcPct val="105000"/>
              </a:lnSpc>
              <a:spcBef>
                <a:spcPts val="600"/>
              </a:spcBef>
              <a:spcAft>
                <a:spcPts val="600"/>
              </a:spcAft>
            </a:pPr>
            <a:r>
              <a:rPr lang="el-GR" sz="1700" dirty="0">
                <a:cs typeface="Arial" charset="0"/>
              </a:rPr>
              <a:t>Το εξειδικευμένο προσωπικό μπορεί να αποδώσει πολύ περισσότερο, επειδή μπορεί να παράγει όχι μόνο περισσότερο αλλά και ποιοτικά καλύτερο προϊόν. Το μεγάλο μέγεθος του συνεταιρισμού επιτρέπει τη διαίρεση και εξειδίκευση της εργασίας με αποτέλεσμα τη βελτίωση της εμπειρίας και συνεπώς της παραγωγικότητας στον συνεταιρισμό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cs typeface="Arial" charset="0"/>
              </a:rPr>
              <a:t>Παράγοντες που δημιουργούν τις οικονομίες μεγέθους (2)</a:t>
            </a:r>
            <a:endParaRPr lang="el-GR" dirty="0"/>
          </a:p>
        </p:txBody>
      </p:sp>
      <p:sp>
        <p:nvSpPr>
          <p:cNvPr id="94211" name="Rectangle 3"/>
          <p:cNvSpPr>
            <a:spLocks noGrp="1" noChangeArrowheads="1"/>
          </p:cNvSpPr>
          <p:nvPr>
            <p:ph idx="1"/>
          </p:nvPr>
        </p:nvSpPr>
        <p:spPr/>
        <p:txBody>
          <a:bodyPr>
            <a:normAutofit/>
          </a:bodyPr>
          <a:lstStyle/>
          <a:p>
            <a:pPr algn="just">
              <a:lnSpc>
                <a:spcPct val="105000"/>
              </a:lnSpc>
              <a:buFontTx/>
              <a:buNone/>
            </a:pPr>
            <a:r>
              <a:rPr lang="el-GR" sz="1800" b="1" dirty="0">
                <a:cs typeface="Arial" charset="0"/>
              </a:rPr>
              <a:t>3. Οικονομικοί παράγοντες</a:t>
            </a:r>
            <a:r>
              <a:rPr lang="el-GR" sz="1800" dirty="0">
                <a:cs typeface="Arial" charset="0"/>
              </a:rPr>
              <a:t>, όπως η επαρκής χρηματοδότηση δραστηριοτήτων ή οι εκπτώσεις τιμών ή πώληση προϊόντων. </a:t>
            </a:r>
            <a:endParaRPr lang="el-GR" sz="1800" b="1" dirty="0">
              <a:cs typeface="Arial" charset="0"/>
            </a:endParaRPr>
          </a:p>
          <a:p>
            <a:pPr lvl="1" algn="just">
              <a:lnSpc>
                <a:spcPct val="105000"/>
              </a:lnSpc>
            </a:pPr>
            <a:r>
              <a:rPr lang="el-GR" sz="1700" dirty="0">
                <a:cs typeface="Arial" charset="0"/>
              </a:rPr>
              <a:t>Στην περίπτωση των μεγάλων συνεταιρισμών, οι προμήθειες εφοδίων ή καταναλωτικών και βιομηχανικών αγαθών γίνονται σε πολύ μεγαλύτερες ποσότητες και κατά συνέπεια δημιουργούνται σημαντικές οικονομίες κλίμακας στην παραγωγή και εμπορία με θετικές οικονομικές επιπτώσεις. Αξιοπρόσεκτες είναι και οι μειώσεις που επιτυγχάνονται στο κόστος μεταφοράς και αποθήκευσης των προϊόντων σε ένα μεγάλο συνεταιρισμό σε σύγκριση με ένα μικρό συνεταιρισμό. Επιπλέον, εξαιτίας της δυνατότητας χρηματοδότησης ποικίλων δραστηριοτήτων είναι εφικτή η προβολή των προϊόντων μέσω διαφήμισης ή ο σχεδιασμός νέων προϊόντων στους μεγάλους συνεταιρισμούς. </a:t>
            </a:r>
          </a:p>
          <a:p>
            <a:pPr lvl="1" algn="just">
              <a:lnSpc>
                <a:spcPct val="105000"/>
              </a:lnSpc>
            </a:pPr>
            <a:r>
              <a:rPr lang="el-GR" sz="1700" dirty="0">
                <a:cs typeface="Arial" charset="0"/>
              </a:rPr>
              <a:t>Αυτό συμβαίνει, γιατί η σταθερή συνολική δαπάνη διαφήμισης ή δημιουργίας νέου προϊόντος επιμερίζεται σε μεγαλύτερη ποσότητα προϊόντων.</a:t>
            </a:r>
            <a:endParaRPr lang="en-US" sz="2000" b="1" dirty="0">
              <a:solidFill>
                <a:schemeClr val="tx2"/>
              </a:solidFill>
              <a:cs typeface="Arial" charset="0"/>
            </a:endParaRPr>
          </a:p>
          <a:p>
            <a:pPr>
              <a:buFontTx/>
              <a:buNone/>
            </a:pPr>
            <a:endParaRPr lang="el-GR" sz="18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Η Εφαρμογή της θεωρίας των οικονομιών μεγέθους στους  συνεταιρισμούς</a:t>
            </a:r>
          </a:p>
        </p:txBody>
      </p:sp>
      <p:sp>
        <p:nvSpPr>
          <p:cNvPr id="94211" name="Rectangle 3"/>
          <p:cNvSpPr>
            <a:spLocks noGrp="1" noChangeArrowheads="1"/>
          </p:cNvSpPr>
          <p:nvPr>
            <p:ph idx="1"/>
          </p:nvPr>
        </p:nvSpPr>
        <p:spPr/>
        <p:txBody>
          <a:bodyPr>
            <a:normAutofit/>
          </a:bodyPr>
          <a:lstStyle/>
          <a:p>
            <a:pPr algn="just">
              <a:lnSpc>
                <a:spcPct val="105000"/>
              </a:lnSpc>
              <a:buFontTx/>
              <a:buNone/>
            </a:pPr>
            <a:r>
              <a:rPr lang="el-GR" sz="1800" b="1" dirty="0">
                <a:cs typeface="Arial" charset="0"/>
              </a:rPr>
              <a:t>	</a:t>
            </a:r>
          </a:p>
          <a:p>
            <a:pPr algn="just">
              <a:lnSpc>
                <a:spcPct val="105000"/>
              </a:lnSpc>
              <a:buFontTx/>
              <a:buNone/>
            </a:pPr>
            <a:r>
              <a:rPr lang="el-GR" sz="2400" dirty="0">
                <a:cs typeface="Arial" charset="0"/>
              </a:rPr>
              <a:t>Η θεωρία των οικονομιών μεγέθους βρίσκει σημαντική εφαρμογή στους συνεταιρισμούς, κάθε φορά που αυτοί πραγματοποιούν διάφορες δραστηριότητες, όπως π.χ. παραγωγή, μεταποίηση, εμπορία κλπ. διότι </a:t>
            </a:r>
            <a:r>
              <a:rPr lang="el-GR" sz="2400" b="1" dirty="0">
                <a:solidFill>
                  <a:srgbClr val="38741A"/>
                </a:solidFill>
                <a:cs typeface="Arial" charset="0"/>
              </a:rPr>
              <a:t>το σύνολο των σταθερών δαπανών επιμερίζεται σε μεγαλύτερο αριθμό μονάδων προϊόντος </a:t>
            </a:r>
            <a:r>
              <a:rPr lang="el-GR" sz="2400" dirty="0">
                <a:cs typeface="Arial" charset="0"/>
              </a:rPr>
              <a:t>και έτσι το ανά μονάδα κόστος μειώνεται και μάλιστα τόσο περισσότερο όσο  μεγαλύτερη είναι η ποσότητα του προϊόντος. </a:t>
            </a:r>
          </a:p>
          <a:p>
            <a:pPr>
              <a:buFontTx/>
              <a:buNone/>
            </a:pPr>
            <a:endParaRPr lang="el-GR" sz="18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Principal Agent Theory</a:t>
            </a:r>
            <a:br>
              <a:rPr lang="en-US" dirty="0"/>
            </a:br>
            <a:r>
              <a:rPr lang="el-GR" dirty="0"/>
              <a:t>Σχηματική Απεικόνιση</a:t>
            </a:r>
          </a:p>
        </p:txBody>
      </p:sp>
      <p:sp>
        <p:nvSpPr>
          <p:cNvPr id="5" name="4 - Θέση περιεχομένου"/>
          <p:cNvSpPr>
            <a:spLocks noGrp="1"/>
          </p:cNvSpPr>
          <p:nvPr>
            <p:ph idx="1"/>
          </p:nvPr>
        </p:nvSpPr>
        <p:spPr/>
        <p:txBody>
          <a:bodyPr/>
          <a:lstStyle/>
          <a:p>
            <a:endParaRPr lang="el-GR"/>
          </a:p>
        </p:txBody>
      </p:sp>
      <p:pic>
        <p:nvPicPr>
          <p:cNvPr id="1026" name="Picture 2" descr="http://upload.wikimedia.org/wikipedia/commons/a/ac/Principal_agent.png"/>
          <p:cNvPicPr>
            <a:picLocks noChangeAspect="1" noChangeArrowheads="1"/>
          </p:cNvPicPr>
          <p:nvPr/>
        </p:nvPicPr>
        <p:blipFill>
          <a:blip r:embed="rId2"/>
          <a:srcRect l="422" t="556" r="422" b="1112"/>
          <a:stretch>
            <a:fillRect/>
          </a:stretch>
        </p:blipFill>
        <p:spPr bwMode="auto">
          <a:xfrm>
            <a:off x="690438" y="1733120"/>
            <a:ext cx="11333603" cy="512488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r>
              <a:rPr lang="el-GR" dirty="0"/>
              <a:t>Στην πραγματικότητα, το πρόβλημα εμφανίζεται σε κάθε συναλλαγή όπου ο ένας συμβαλλόμενος πληρώνει κάποιον άλλον (ή δίνει ένα κίνητρο) για να κάνει μια εργασία. </a:t>
            </a:r>
          </a:p>
          <a:p>
            <a:pPr algn="just">
              <a:lnSpc>
                <a:spcPct val="105000"/>
              </a:lnSpc>
              <a:spcAft>
                <a:spcPts val="1200"/>
              </a:spcAft>
              <a:buNone/>
            </a:pPr>
            <a:endParaRPr lang="el-GR" b="1" dirty="0">
              <a:cs typeface="Arial" charset="0"/>
            </a:endParaRPr>
          </a:p>
        </p:txBody>
      </p:sp>
      <p:graphicFrame>
        <p:nvGraphicFramePr>
          <p:cNvPr id="4" name="3 - Πίνακας"/>
          <p:cNvGraphicFramePr>
            <a:graphicFrameLocks noGrp="1"/>
          </p:cNvGraphicFramePr>
          <p:nvPr/>
        </p:nvGraphicFramePr>
        <p:xfrm>
          <a:off x="1270869" y="3286101"/>
          <a:ext cx="10572826" cy="3571899"/>
        </p:xfrm>
        <a:graphic>
          <a:graphicData uri="http://schemas.openxmlformats.org/drawingml/2006/table">
            <a:tbl>
              <a:tblPr>
                <a:tableStyleId>{C4B1156A-380E-4F78-BDF5-A606A8083BF9}</a:tableStyleId>
              </a:tblPr>
              <a:tblGrid>
                <a:gridCol w="5286413">
                  <a:extLst>
                    <a:ext uri="{9D8B030D-6E8A-4147-A177-3AD203B41FA5}">
                      <a16:colId xmlns:a16="http://schemas.microsoft.com/office/drawing/2014/main" val="20000"/>
                    </a:ext>
                  </a:extLst>
                </a:gridCol>
                <a:gridCol w="5286413">
                  <a:extLst>
                    <a:ext uri="{9D8B030D-6E8A-4147-A177-3AD203B41FA5}">
                      <a16:colId xmlns:a16="http://schemas.microsoft.com/office/drawing/2014/main" val="20001"/>
                    </a:ext>
                  </a:extLst>
                </a:gridCol>
              </a:tblGrid>
              <a:tr h="789107">
                <a:tc>
                  <a:txBody>
                    <a:bodyPr/>
                    <a:lstStyle/>
                    <a:p>
                      <a:pPr algn="ctr">
                        <a:lnSpc>
                          <a:spcPct val="115000"/>
                        </a:lnSpc>
                        <a:spcAft>
                          <a:spcPts val="0"/>
                        </a:spcAft>
                      </a:pPr>
                      <a:r>
                        <a:rPr lang="el-GR" sz="2800" dirty="0">
                          <a:solidFill>
                            <a:schemeClr val="bg1"/>
                          </a:solidFill>
                        </a:rPr>
                        <a:t>Εντολέας  (</a:t>
                      </a:r>
                      <a:r>
                        <a:rPr lang="en-US" sz="2800" dirty="0">
                          <a:solidFill>
                            <a:schemeClr val="bg1"/>
                          </a:solidFill>
                        </a:rPr>
                        <a:t>Principal)</a:t>
                      </a:r>
                      <a:endParaRPr lang="el-GR" sz="2800" dirty="0">
                        <a:solidFill>
                          <a:schemeClr val="bg1"/>
                        </a:solidFill>
                        <a:latin typeface="Calibri"/>
                        <a:ea typeface="Calibri"/>
                        <a:cs typeface="Times New Roman"/>
                      </a:endParaRPr>
                    </a:p>
                  </a:txBody>
                  <a:tcPr marT="0" marB="0" anchor="ctr">
                    <a:solidFill>
                      <a:srgbClr val="356E18"/>
                    </a:solidFill>
                  </a:tcPr>
                </a:tc>
                <a:tc>
                  <a:txBody>
                    <a:bodyPr/>
                    <a:lstStyle/>
                    <a:p>
                      <a:pPr algn="ctr">
                        <a:lnSpc>
                          <a:spcPct val="115000"/>
                        </a:lnSpc>
                        <a:spcAft>
                          <a:spcPts val="0"/>
                        </a:spcAft>
                      </a:pPr>
                      <a:r>
                        <a:rPr lang="el-GR" sz="2800" dirty="0">
                          <a:solidFill>
                            <a:schemeClr val="bg1"/>
                          </a:solidFill>
                        </a:rPr>
                        <a:t>Εντολοδόχος  (</a:t>
                      </a:r>
                      <a:r>
                        <a:rPr lang="en-US" sz="2800" dirty="0">
                          <a:solidFill>
                            <a:schemeClr val="bg1"/>
                          </a:solidFill>
                        </a:rPr>
                        <a:t>Agent)</a:t>
                      </a:r>
                      <a:endParaRPr lang="el-GR" sz="2800" dirty="0">
                        <a:solidFill>
                          <a:schemeClr val="bg1"/>
                        </a:solidFill>
                        <a:latin typeface="Calibri"/>
                        <a:ea typeface="Calibri"/>
                        <a:cs typeface="Times New Roman"/>
                      </a:endParaRPr>
                    </a:p>
                  </a:txBody>
                  <a:tcPr marT="0" marB="0" anchor="ctr">
                    <a:solidFill>
                      <a:srgbClr val="356E18"/>
                    </a:solidFill>
                  </a:tcPr>
                </a:tc>
                <a:extLst>
                  <a:ext uri="{0D108BD9-81ED-4DB2-BD59-A6C34878D82A}">
                    <a16:rowId xmlns:a16="http://schemas.microsoft.com/office/drawing/2014/main" val="10000"/>
                  </a:ext>
                </a:extLst>
              </a:tr>
              <a:tr h="1204578">
                <a:tc>
                  <a:txBody>
                    <a:bodyPr/>
                    <a:lstStyle/>
                    <a:p>
                      <a:pPr algn="ctr">
                        <a:lnSpc>
                          <a:spcPct val="115000"/>
                        </a:lnSpc>
                        <a:spcAft>
                          <a:spcPts val="0"/>
                        </a:spcAft>
                      </a:pPr>
                      <a:r>
                        <a:rPr lang="el-GR" sz="2800" dirty="0"/>
                        <a:t>Ψηφοφόροι (αντιπροσωπευόμενος)</a:t>
                      </a:r>
                      <a:endParaRPr lang="el-GR" sz="2800" dirty="0">
                        <a:latin typeface="Calibri"/>
                        <a:ea typeface="Calibri"/>
                        <a:cs typeface="Times New Roman"/>
                      </a:endParaRPr>
                    </a:p>
                  </a:txBody>
                  <a:tcPr marT="0" marB="0" anchor="ctr"/>
                </a:tc>
                <a:tc>
                  <a:txBody>
                    <a:bodyPr/>
                    <a:lstStyle/>
                    <a:p>
                      <a:pPr algn="ctr">
                        <a:lnSpc>
                          <a:spcPct val="115000"/>
                        </a:lnSpc>
                        <a:spcAft>
                          <a:spcPts val="0"/>
                        </a:spcAft>
                      </a:pPr>
                      <a:r>
                        <a:rPr lang="el-GR" sz="2800" dirty="0"/>
                        <a:t>Πολίτικος (αντιπρόσωπος)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1"/>
                  </a:ext>
                </a:extLst>
              </a:tr>
              <a:tr h="789107">
                <a:tc>
                  <a:txBody>
                    <a:bodyPr/>
                    <a:lstStyle/>
                    <a:p>
                      <a:pPr algn="ctr">
                        <a:lnSpc>
                          <a:spcPct val="115000"/>
                        </a:lnSpc>
                        <a:spcAft>
                          <a:spcPts val="0"/>
                        </a:spcAft>
                      </a:pPr>
                      <a:r>
                        <a:rPr lang="el-GR" sz="2800" dirty="0"/>
                        <a:t>Μέτοχοι Επιχείρησης</a:t>
                      </a:r>
                      <a:endParaRPr lang="el-GR" sz="2800" dirty="0">
                        <a:latin typeface="Calibri"/>
                        <a:ea typeface="Calibri"/>
                        <a:cs typeface="Times New Roman"/>
                      </a:endParaRPr>
                    </a:p>
                  </a:txBody>
                  <a:tcPr marT="0" marB="0" anchor="ctr"/>
                </a:tc>
                <a:tc>
                  <a:txBody>
                    <a:bodyPr/>
                    <a:lstStyle/>
                    <a:p>
                      <a:pPr algn="ctr">
                        <a:lnSpc>
                          <a:spcPct val="115000"/>
                        </a:lnSpc>
                        <a:spcAft>
                          <a:spcPts val="0"/>
                        </a:spcAft>
                      </a:pPr>
                      <a:r>
                        <a:rPr lang="el-GR" sz="2800" dirty="0"/>
                        <a:t>Διοίκηση Επιχείρησης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2"/>
                  </a:ext>
                </a:extLst>
              </a:tr>
              <a:tr h="789107">
                <a:tc>
                  <a:txBody>
                    <a:bodyPr/>
                    <a:lstStyle/>
                    <a:p>
                      <a:pPr algn="ctr">
                        <a:lnSpc>
                          <a:spcPct val="115000"/>
                        </a:lnSpc>
                        <a:spcAft>
                          <a:spcPts val="0"/>
                        </a:spcAft>
                      </a:pPr>
                      <a:r>
                        <a:rPr lang="el-GR" sz="2800"/>
                        <a:t>Ασθενής</a:t>
                      </a:r>
                      <a:endParaRPr lang="el-GR" sz="2800">
                        <a:latin typeface="Calibri"/>
                        <a:ea typeface="Calibri"/>
                        <a:cs typeface="Times New Roman"/>
                      </a:endParaRPr>
                    </a:p>
                  </a:txBody>
                  <a:tcPr marT="0" marB="0" anchor="ctr"/>
                </a:tc>
                <a:tc>
                  <a:txBody>
                    <a:bodyPr/>
                    <a:lstStyle/>
                    <a:p>
                      <a:pPr algn="ctr">
                        <a:lnSpc>
                          <a:spcPct val="115000"/>
                        </a:lnSpc>
                        <a:spcAft>
                          <a:spcPts val="0"/>
                        </a:spcAft>
                      </a:pPr>
                      <a:r>
                        <a:rPr lang="el-GR" sz="2800" dirty="0"/>
                        <a:t>Γιατρός</a:t>
                      </a:r>
                      <a:endParaRPr lang="el-GR" sz="2800" dirty="0">
                        <a:latin typeface="Calibri"/>
                        <a:ea typeface="Calibri"/>
                        <a:cs typeface="Times New Roman"/>
                      </a:endParaRPr>
                    </a:p>
                  </a:txBody>
                  <a:tcPr marT="0" marB="0" anchor="ctr"/>
                </a:tc>
                <a:extLst>
                  <a:ext uri="{0D108BD9-81ED-4DB2-BD59-A6C34878D82A}">
                    <a16:rowId xmlns:a16="http://schemas.microsoft.com/office/drawing/2014/main" val="10003"/>
                  </a:ext>
                </a:extLst>
              </a:tr>
            </a:tbl>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lgn="just">
              <a:lnSpc>
                <a:spcPct val="105000"/>
              </a:lnSpc>
              <a:spcAft>
                <a:spcPts val="1200"/>
              </a:spcAft>
              <a:buNone/>
            </a:pPr>
            <a:r>
              <a:rPr lang="el-GR" dirty="0">
                <a:cs typeface="Arial" charset="0"/>
              </a:rPr>
              <a:t>Σύμφωνα με το «πρόβλημα της αντιπροσώπευσης» (</a:t>
            </a:r>
            <a:r>
              <a:rPr lang="el-GR" dirty="0" err="1">
                <a:cs typeface="Arial" charset="0"/>
              </a:rPr>
              <a:t>principal</a:t>
            </a:r>
            <a:r>
              <a:rPr lang="el-GR" dirty="0">
                <a:cs typeface="Arial" charset="0"/>
              </a:rPr>
              <a:t>-</a:t>
            </a:r>
            <a:r>
              <a:rPr lang="el-GR" dirty="0" err="1">
                <a:cs typeface="Arial" charset="0"/>
              </a:rPr>
              <a:t>agent</a:t>
            </a:r>
            <a:r>
              <a:rPr lang="el-GR" dirty="0">
                <a:cs typeface="Arial" charset="0"/>
              </a:rPr>
              <a:t> </a:t>
            </a:r>
            <a:r>
              <a:rPr lang="el-GR" dirty="0" err="1">
                <a:cs typeface="Arial" charset="0"/>
              </a:rPr>
              <a:t>problem</a:t>
            </a:r>
            <a:r>
              <a:rPr lang="el-GR" dirty="0">
                <a:cs typeface="Arial" charset="0"/>
              </a:rPr>
              <a:t>):</a:t>
            </a:r>
          </a:p>
          <a:p>
            <a:pPr algn="just">
              <a:lnSpc>
                <a:spcPct val="105000"/>
              </a:lnSpc>
              <a:spcAft>
                <a:spcPts val="1200"/>
              </a:spcAft>
              <a:buNone/>
            </a:pPr>
            <a:endParaRPr lang="el-GR" dirty="0">
              <a:cs typeface="Arial" charset="0"/>
            </a:endParaRPr>
          </a:p>
          <a:p>
            <a:pPr algn="just">
              <a:lnSpc>
                <a:spcPct val="105000"/>
              </a:lnSpc>
              <a:spcAft>
                <a:spcPts val="1200"/>
              </a:spcAft>
              <a:buNone/>
            </a:pPr>
            <a:r>
              <a:rPr lang="el-GR" dirty="0">
                <a:cs typeface="Arial" charset="0"/>
              </a:rPr>
              <a:t> ο </a:t>
            </a:r>
            <a:r>
              <a:rPr lang="el-GR" b="1" dirty="0">
                <a:cs typeface="Arial" charset="0"/>
              </a:rPr>
              <a:t>εντολοδόχος (</a:t>
            </a:r>
            <a:r>
              <a:rPr lang="el-GR" b="1" dirty="0" err="1">
                <a:cs typeface="Arial" charset="0"/>
              </a:rPr>
              <a:t>agent</a:t>
            </a:r>
            <a:r>
              <a:rPr lang="el-GR" b="1" dirty="0">
                <a:cs typeface="Arial" charset="0"/>
              </a:rPr>
              <a:t>) </a:t>
            </a:r>
            <a:r>
              <a:rPr lang="el-GR" dirty="0">
                <a:cs typeface="Arial" charset="0"/>
              </a:rPr>
              <a:t>είναι σχεδόν αδύνατο να εκπροσωπήσει με τον καλύτερο τρόπο τα συμφέροντα του </a:t>
            </a:r>
            <a:r>
              <a:rPr lang="el-GR" b="1" dirty="0">
                <a:cs typeface="Arial" charset="0"/>
              </a:rPr>
              <a:t>εντολέα (</a:t>
            </a:r>
            <a:r>
              <a:rPr lang="el-GR" b="1" dirty="0" err="1">
                <a:cs typeface="Arial" charset="0"/>
              </a:rPr>
              <a:t>principal</a:t>
            </a:r>
            <a:r>
              <a:rPr lang="el-GR" b="1" dirty="0">
                <a:cs typeface="Arial" charset="0"/>
              </a:rPr>
              <a:t>)</a:t>
            </a:r>
            <a:r>
              <a:rPr lang="el-GR" dirty="0">
                <a:cs typeface="Arial" charset="0"/>
              </a:rPr>
              <a:t> καθώς υπάρχουν τέσσερα σοβαρά ζητήματα που είναι δύσκολο να επιλυθούν – και τα οποία συνδέονται μεταξύ τους </a:t>
            </a:r>
            <a:r>
              <a:rPr lang="el-GR" b="1" dirty="0">
                <a:cs typeface="Arial" charset="0"/>
              </a:rPr>
              <a:t>	</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a:t>
            </a:r>
            <a:r>
              <a:rPr lang="el-GR" sz="2800" dirty="0">
                <a:cs typeface="Arial" charset="0"/>
              </a:rPr>
              <a:t>Το «Πρόβλημα της Αντιπροσώπευσης» </a:t>
            </a:r>
            <a:br>
              <a:rPr lang="en-US" sz="2800" dirty="0">
                <a:cs typeface="Arial" charset="0"/>
              </a:rPr>
            </a:br>
            <a:r>
              <a:rPr lang="el-GR" sz="2800" dirty="0">
                <a:cs typeface="Arial" charset="0"/>
              </a:rPr>
              <a:t>(</a:t>
            </a:r>
            <a:r>
              <a:rPr lang="en-US" sz="2800" dirty="0">
                <a:cs typeface="Arial" charset="0"/>
              </a:rPr>
              <a:t>P</a:t>
            </a:r>
            <a:r>
              <a:rPr lang="el-GR" sz="2800" dirty="0" err="1">
                <a:cs typeface="Arial" charset="0"/>
              </a:rPr>
              <a:t>rincipal</a:t>
            </a:r>
            <a:r>
              <a:rPr lang="el-GR" sz="2800" dirty="0">
                <a:cs typeface="Arial" charset="0"/>
              </a:rPr>
              <a:t>-</a:t>
            </a:r>
            <a:r>
              <a:rPr lang="en-US" sz="2800" dirty="0" err="1">
                <a:cs typeface="Arial" charset="0"/>
              </a:rPr>
              <a:t>A</a:t>
            </a:r>
            <a:r>
              <a:rPr lang="el-GR" sz="2800" dirty="0" err="1">
                <a:cs typeface="Arial" charset="0"/>
              </a:rPr>
              <a:t>gent</a:t>
            </a:r>
            <a:r>
              <a:rPr lang="el-GR" sz="2800" dirty="0">
                <a:cs typeface="Arial" charset="0"/>
              </a:rPr>
              <a:t> </a:t>
            </a:r>
            <a:r>
              <a:rPr lang="el-GR" sz="2800" dirty="0" err="1">
                <a:cs typeface="Arial" charset="0"/>
              </a:rPr>
              <a:t>problem</a:t>
            </a:r>
            <a:r>
              <a:rPr lang="el-GR" sz="2800" dirty="0">
                <a:cs typeface="Arial" charset="0"/>
              </a:rPr>
              <a:t>)</a:t>
            </a:r>
            <a:endParaRPr lang="el-GR" sz="2800" b="1" dirty="0">
              <a:cs typeface="Arial" charset="0"/>
            </a:endParaRPr>
          </a:p>
        </p:txBody>
      </p:sp>
      <p:sp>
        <p:nvSpPr>
          <p:cNvPr id="68611" name="Rectangle 3"/>
          <p:cNvSpPr>
            <a:spLocks noGrp="1" noChangeArrowheads="1"/>
          </p:cNvSpPr>
          <p:nvPr>
            <p:ph idx="1"/>
          </p:nvPr>
        </p:nvSpPr>
        <p:spPr/>
        <p:txBody>
          <a:bodyPr/>
          <a:lstStyle/>
          <a:p>
            <a:pPr algn="just">
              <a:lnSpc>
                <a:spcPct val="105000"/>
              </a:lnSpc>
              <a:spcAft>
                <a:spcPts val="1200"/>
              </a:spcAft>
              <a:buFont typeface="Wingdings" pitchFamily="2" charset="2"/>
              <a:buChar char="Ø"/>
            </a:pPr>
            <a:r>
              <a:rPr lang="el-GR" dirty="0">
                <a:cs typeface="Arial" charset="0"/>
              </a:rPr>
              <a:t>Α. Ο εντολοδόχος </a:t>
            </a:r>
            <a:r>
              <a:rPr lang="en-US" dirty="0">
                <a:cs typeface="Arial" charset="0"/>
              </a:rPr>
              <a:t>(agent) </a:t>
            </a:r>
            <a:r>
              <a:rPr lang="el-GR" dirty="0">
                <a:cs typeface="Arial" charset="0"/>
              </a:rPr>
              <a:t>δεν γνωρίζει πλήρως τις </a:t>
            </a:r>
            <a:r>
              <a:rPr lang="el-GR" b="1" dirty="0">
                <a:cs typeface="Arial" charset="0"/>
              </a:rPr>
              <a:t>υποκειμενικές προτιμήσεις </a:t>
            </a:r>
            <a:r>
              <a:rPr lang="el-GR" dirty="0">
                <a:cs typeface="Arial" charset="0"/>
              </a:rPr>
              <a:t>του εντολέας </a:t>
            </a:r>
            <a:r>
              <a:rPr lang="en-US" dirty="0">
                <a:cs typeface="Arial" charset="0"/>
              </a:rPr>
              <a:t>(principal) </a:t>
            </a:r>
            <a:r>
              <a:rPr lang="el-GR" dirty="0">
                <a:cs typeface="Arial" charset="0"/>
              </a:rPr>
              <a:t>και είναι βέβαιο ότι κάποιες από τις επιλογές του πρώτου </a:t>
            </a:r>
            <a:r>
              <a:rPr lang="el-GR" b="1" dirty="0">
                <a:cs typeface="Arial" charset="0"/>
              </a:rPr>
              <a:t>δεν θα ικανοποιούν τις επιθυμίες του δεύτερου με τον καλύτερο δυνατό τρόπο</a:t>
            </a:r>
            <a:r>
              <a:rPr lang="el-GR" dirty="0">
                <a:cs typeface="Arial" charset="0"/>
              </a:rPr>
              <a:t>. </a:t>
            </a:r>
            <a:endParaRPr lang="en-US" dirty="0">
              <a:cs typeface="Arial" charset="0"/>
            </a:endParaRPr>
          </a:p>
          <a:p>
            <a:pPr algn="just">
              <a:lnSpc>
                <a:spcPct val="105000"/>
              </a:lnSpc>
              <a:spcAft>
                <a:spcPts val="1200"/>
              </a:spcAft>
              <a:buFont typeface="Wingdings" pitchFamily="2" charset="2"/>
              <a:buChar char="Ø"/>
            </a:pPr>
            <a:r>
              <a:rPr lang="el-GR" dirty="0">
                <a:cs typeface="Arial" charset="0"/>
              </a:rPr>
              <a:t>Επιπλέον ο εντολέας </a:t>
            </a:r>
            <a:r>
              <a:rPr lang="en-US" dirty="0">
                <a:cs typeface="Arial" charset="0"/>
              </a:rPr>
              <a:t>(principal)</a:t>
            </a:r>
            <a:r>
              <a:rPr lang="el-GR" dirty="0">
                <a:cs typeface="Arial" charset="0"/>
              </a:rPr>
              <a:t> δεν έχει κι αυτός πλήρη πληροφόρηση για τα κίνητρα, τις προτιμήσεις, ικανότητες και περιορισμούς του εντολοδόχου </a:t>
            </a:r>
            <a:r>
              <a:rPr lang="en-US" dirty="0">
                <a:cs typeface="Arial" charset="0"/>
              </a:rPr>
              <a:t>(agent) </a:t>
            </a:r>
            <a:r>
              <a:rPr lang="el-GR" dirty="0">
                <a:cs typeface="Arial" charset="0"/>
              </a:rPr>
              <a:t>. </a:t>
            </a:r>
            <a:endParaRPr lang="en-US" dirty="0">
              <a:cs typeface="Arial" charset="0"/>
            </a:endParaRPr>
          </a:p>
          <a:p>
            <a:pPr algn="just">
              <a:lnSpc>
                <a:spcPct val="105000"/>
              </a:lnSpc>
              <a:spcAft>
                <a:spcPts val="1200"/>
              </a:spcAft>
              <a:buFont typeface="Wingdings" pitchFamily="2" charset="2"/>
              <a:buChar char="Ø"/>
            </a:pPr>
            <a:r>
              <a:rPr lang="el-GR" dirty="0">
                <a:cs typeface="Arial" charset="0"/>
              </a:rPr>
              <a:t>Πρόκειται για το πρόβλημα της ασυμμετρίας πληροφόρησης (</a:t>
            </a:r>
            <a:r>
              <a:rPr lang="el-GR" b="1" dirty="0" err="1">
                <a:cs typeface="Arial" charset="0"/>
              </a:rPr>
              <a:t>informational</a:t>
            </a:r>
            <a:r>
              <a:rPr lang="el-GR" b="1" dirty="0">
                <a:cs typeface="Arial" charset="0"/>
              </a:rPr>
              <a:t> </a:t>
            </a:r>
            <a:r>
              <a:rPr lang="el-GR" b="1" dirty="0" err="1">
                <a:cs typeface="Arial" charset="0"/>
              </a:rPr>
              <a:t>asymmetries</a:t>
            </a:r>
            <a:r>
              <a:rPr lang="el-GR" dirty="0">
                <a:cs typeface="Arial" charset="0"/>
              </a:rPr>
              <a:t>) που αντιμετωπίζει ο εντολοδόχος αλλά και ο εντολέας.</a:t>
            </a:r>
            <a:r>
              <a:rPr lang="el-GR" b="1" dirty="0">
                <a:cs typeface="Arial" charset="0"/>
              </a:rPr>
              <a:t>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br>
              <a:rPr lang="en-US" sz="3200" dirty="0">
                <a:cs typeface="Arial" charset="0"/>
              </a:rPr>
            </a:br>
            <a:r>
              <a:rPr lang="el-GR" sz="3200" dirty="0">
                <a:cs typeface="Arial" charset="0"/>
              </a:rPr>
              <a:t>(</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buNone/>
            </a:pPr>
            <a:r>
              <a:rPr lang="el-GR" dirty="0"/>
              <a:t>Β. </a:t>
            </a:r>
            <a:r>
              <a:rPr lang="el-GR" b="1" dirty="0"/>
              <a:t>Ο εντολοδόχος έχει τα δικά του συμφέροντα που κατά τεκμήριο είναι διαφορετικά από εκείνα του εντολέα. </a:t>
            </a:r>
            <a:endParaRPr lang="en-US" b="1" dirty="0"/>
          </a:p>
          <a:p>
            <a:r>
              <a:rPr lang="el-GR" dirty="0"/>
              <a:t>Ακόμα και εάν τα συμφέροντα δεν είναι αντίθετα (οπότε ο εντολοδόχος είναι πιθανό να δράσει ακόμα και εις βάρος των συμφερόντων του εντολέα), ο εντολοδόχος δεν έχει συνήθως το κίνητρο για να ενεργήσει με τρόπο που να αυξήσει το δικό του κόστος χωρίς ταυτόχρονα να </a:t>
            </a:r>
            <a:r>
              <a:rPr lang="el-GR" dirty="0" err="1"/>
              <a:t>εσωτερικοποιεί</a:t>
            </a:r>
            <a:r>
              <a:rPr lang="el-GR" dirty="0"/>
              <a:t> το όφελος – το οποίο </a:t>
            </a:r>
            <a:r>
              <a:rPr lang="el-GR" dirty="0" err="1"/>
              <a:t>διαφορετικα</a:t>
            </a:r>
            <a:r>
              <a:rPr lang="el-GR" dirty="0"/>
              <a:t> θα καρπωθεί ο εντολέας. </a:t>
            </a:r>
            <a:endParaRPr lang="en-US" dirty="0"/>
          </a:p>
          <a:p>
            <a:r>
              <a:rPr lang="el-GR" dirty="0"/>
              <a:t>Πρόκειται για το πρόβλημα του «ηθικού κινδύνου» (</a:t>
            </a:r>
            <a:r>
              <a:rPr lang="el-GR" b="1" dirty="0" err="1"/>
              <a:t>moral</a:t>
            </a:r>
            <a:r>
              <a:rPr lang="el-GR" b="1" dirty="0"/>
              <a:t> </a:t>
            </a:r>
            <a:r>
              <a:rPr lang="el-GR" b="1" dirty="0" err="1"/>
              <a:t>hazard</a:t>
            </a:r>
            <a:r>
              <a:rPr lang="el-GR" dirty="0"/>
              <a:t>) που λειτουργεί και αντίστροφα: όταν η πράξη σου θα έχει κόστος σε άλλους αλλά όφελος μόνο για σε σένα.</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cs typeface="Arial" charset="0"/>
              </a:rPr>
              <a:t>Το «Πρόβλημα της Αντιπροσώπευσης» (</a:t>
            </a:r>
            <a:r>
              <a:rPr lang="en-US" sz="3200" dirty="0">
                <a:cs typeface="Arial" charset="0"/>
              </a:rPr>
              <a:t>P</a:t>
            </a:r>
            <a:r>
              <a:rPr lang="el-GR" sz="3200" dirty="0" err="1">
                <a:cs typeface="Arial" charset="0"/>
              </a:rPr>
              <a:t>rincipal</a:t>
            </a:r>
            <a:r>
              <a:rPr lang="el-GR" sz="3200" dirty="0">
                <a:cs typeface="Arial" charset="0"/>
              </a:rPr>
              <a:t>-</a:t>
            </a:r>
            <a:r>
              <a:rPr lang="en-US" sz="3200" dirty="0">
                <a:cs typeface="Arial" charset="0"/>
              </a:rPr>
              <a:t>A</a:t>
            </a:r>
            <a:r>
              <a:rPr lang="el-GR" sz="3200" dirty="0" err="1">
                <a:cs typeface="Arial" charset="0"/>
              </a:rPr>
              <a:t>gent</a:t>
            </a:r>
            <a:r>
              <a:rPr lang="el-GR" sz="3200" dirty="0">
                <a:cs typeface="Arial" charset="0"/>
              </a:rPr>
              <a:t> </a:t>
            </a:r>
            <a:r>
              <a:rPr lang="el-GR" sz="3200" dirty="0" err="1">
                <a:cs typeface="Arial" charset="0"/>
              </a:rPr>
              <a:t>problem</a:t>
            </a:r>
            <a:r>
              <a:rPr lang="el-GR" sz="3200" dirty="0">
                <a:cs typeface="Arial" charset="0"/>
              </a:rPr>
              <a:t>)</a:t>
            </a:r>
            <a:endParaRPr lang="el-GR" sz="3200" dirty="0"/>
          </a:p>
        </p:txBody>
      </p:sp>
      <p:sp>
        <p:nvSpPr>
          <p:cNvPr id="3" name="2 - Θέση περιεχομένου"/>
          <p:cNvSpPr>
            <a:spLocks noGrp="1"/>
          </p:cNvSpPr>
          <p:nvPr>
            <p:ph idx="1"/>
          </p:nvPr>
        </p:nvSpPr>
        <p:spPr/>
        <p:txBody>
          <a:bodyPr/>
          <a:lstStyle/>
          <a:p>
            <a:pPr>
              <a:spcBef>
                <a:spcPts val="1200"/>
              </a:spcBef>
              <a:spcAft>
                <a:spcPts val="600"/>
              </a:spcAft>
              <a:buNone/>
            </a:pPr>
            <a:r>
              <a:rPr lang="el-GR" dirty="0"/>
              <a:t>Γ. Από τη φύση της σχέσης των δύο είναι βέβαιο ότι ο εντολέας </a:t>
            </a:r>
            <a:r>
              <a:rPr lang="el-GR" b="1" dirty="0"/>
              <a:t>δεν έχει συνήθως τη δυνατότητα να ελέγξει αποτελεσματικά τη συμπεριφορά του εντολοδόχου. </a:t>
            </a:r>
            <a:endParaRPr lang="en-US" b="1" dirty="0"/>
          </a:p>
          <a:p>
            <a:pPr>
              <a:spcBef>
                <a:spcPts val="1200"/>
              </a:spcBef>
              <a:spcAft>
                <a:spcPts val="600"/>
              </a:spcAft>
            </a:pPr>
            <a:r>
              <a:rPr lang="el-GR" dirty="0"/>
              <a:t>Είτε λόγω έλλειψης χρόνου, είτε λόγω έλλειψης εξειδικευμένων γνώσεων αλλά και για τεχνικούς λόγους ή άλλης φύσης περιορισμούς, η δυνατότητα επίβλεψης είναι περιορισμένη. </a:t>
            </a:r>
            <a:endParaRPr lang="en-US" dirty="0"/>
          </a:p>
          <a:p>
            <a:pPr>
              <a:spcBef>
                <a:spcPts val="1200"/>
              </a:spcBef>
              <a:spcAft>
                <a:spcPts val="600"/>
              </a:spcAft>
            </a:pPr>
            <a:r>
              <a:rPr lang="el-GR" dirty="0"/>
              <a:t>Πρόκειται για το πρόβλημα του κόστους της επίβλεψης </a:t>
            </a:r>
            <a:r>
              <a:rPr lang="el-GR" b="1" dirty="0"/>
              <a:t>(</a:t>
            </a:r>
            <a:r>
              <a:rPr lang="el-GR" b="1" dirty="0" err="1"/>
              <a:t>monitoring</a:t>
            </a:r>
            <a:r>
              <a:rPr lang="el-GR" b="1" dirty="0"/>
              <a:t> </a:t>
            </a:r>
            <a:r>
              <a:rPr lang="el-GR" b="1" dirty="0" err="1"/>
              <a:t>cost</a:t>
            </a:r>
            <a:r>
              <a:rPr lang="el-GR" b="1" dirty="0"/>
              <a:t>) </a:t>
            </a:r>
            <a:r>
              <a:rPr lang="el-GR" dirty="0"/>
              <a:t>που όταν είναι υψηλό για τον εντολέα δημιουργεί αντικίνητρα καλής εκτέλεσης των εντολών από τον εντολοδόχο.</a:t>
            </a:r>
          </a:p>
        </p:txBody>
      </p:sp>
    </p:spTree>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5092</TotalTime>
  <Words>2774</Words>
  <Application>Microsoft Office PowerPoint</Application>
  <PresentationFormat>Ευρεία οθόνη</PresentationFormat>
  <Paragraphs>139</Paragraphs>
  <Slides>33</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33</vt:i4>
      </vt:variant>
    </vt:vector>
  </HeadingPairs>
  <TitlesOfParts>
    <vt:vector size="41" baseType="lpstr">
      <vt:lpstr>Arial</vt:lpstr>
      <vt:lpstr>Calibri</vt:lpstr>
      <vt:lpstr>Calibri Light</vt:lpstr>
      <vt:lpstr>Palatino Linotype</vt:lpstr>
      <vt:lpstr>Segoe Script</vt:lpstr>
      <vt:lpstr>Tahoma</vt:lpstr>
      <vt:lpstr>Wingdings</vt:lpstr>
      <vt:lpstr>Θέμα του Office</vt:lpstr>
      <vt:lpstr>ΔΙΟΙΚΗΣΗ ΑΓΡΟΤΙΚΩΝ ΣΥΝΕΤΑΙΡΙΣΜΩΝ  Πανεπιστημιακές Παραδόσεις</vt:lpstr>
      <vt:lpstr>Θεωρία Πρακτόρευσης </vt:lpstr>
      <vt:lpstr> Το «Πρόβλημα της Αντιπροσώπευσης»  (Principal-Agent problem),</vt:lpstr>
      <vt:lpstr>Principal Agent Theory Σχηματική Απεικόνιση</vt:lpstr>
      <vt:lpstr> Το «Πρόβλημα της Αντιπροσώπευσης»  (Principal-Agent problem),</vt:lpstr>
      <vt:lpstr> Το «Πρόβλημα της Αντιπροσώπευσης»  (Principal-Agent problem),</vt:lpstr>
      <vt:lpstr> Το «Πρόβλημα της Αντιπροσώπευσης»  (Principal-Agent problem)</vt:lpstr>
      <vt:lpstr>Το «Πρόβλημα της Αντιπροσώπευσης»  (Principal-Agent problem)</vt:lpstr>
      <vt:lpstr>Το «Πρόβλημα της Αντιπροσώπευσης» (Principal-Agent problem)</vt:lpstr>
      <vt:lpstr>Το «Πρόβλημα της Αντιπροσώπευσης» (Principal-Agent problem)</vt:lpstr>
      <vt:lpstr>Εφαρμογή του Principal Agent problem στους Αγροτικούς Συνεταιρισμούς </vt:lpstr>
      <vt:lpstr>Η θεωρία της Συμπεριφοράς </vt:lpstr>
      <vt:lpstr>Η θεωρία της Συμπεριφοράς </vt:lpstr>
      <vt:lpstr>Το περιβάλλον συνεργασίας σε μία ιδιωτική επιχείρηση </vt:lpstr>
      <vt:lpstr>Το περιβάλλον συνεργασίας σε έναν συνεταιρισμό</vt:lpstr>
      <vt:lpstr>Η ΟΙΚΟΝΟΜΙΚΗ ΘΕΩΡΙΑ ΤΟΥ ΣΥΝΕΡΓΑΤΙΣΜΟΥ</vt:lpstr>
      <vt:lpstr>Η ΘΕΩΡΙΑ ΤΗΣ ΔΙΑΠΡΑΓΜΑΤΕΥΤΙΚΗΣ ΔΥΝΑΜΗΣ</vt:lpstr>
      <vt:lpstr>ΔΟΜΗ ΑΓΟΡΑΣ</vt:lpstr>
      <vt:lpstr>Παράδειγμα</vt:lpstr>
      <vt:lpstr>Παρουσίαση του PowerPoint</vt:lpstr>
      <vt:lpstr>Η διαπραγματευτική δύναμη </vt:lpstr>
      <vt:lpstr>Στο προηγούμενο παραδειγμα…</vt:lpstr>
      <vt:lpstr>Παρουσίαση του PowerPoint</vt:lpstr>
      <vt:lpstr>Προϋποθέσεις Άσκησης της Διαπραγματευτική Δύναμης των Συνεταιρισμών (ΓΕΝΙΚΑ)</vt:lpstr>
      <vt:lpstr>Προϋποθέσεις Άσκησης της Διαπραγματευτική Δύναμης των Συνεταιρισμών (Από πλευράς Διοίκησης &amp; Οργάνωσης)</vt:lpstr>
      <vt:lpstr>Προϋποθέσεις Άσκησης της Διαπραγματευτική Δύναμης των Συνεταιρισμών (Από πλευράς ΜΕΛΩΝ)</vt:lpstr>
      <vt:lpstr>Δυσκολίες Άσκησης Διαπραγματευτικής Δύναμης από τον Συνεταιρισμό</vt:lpstr>
      <vt:lpstr>Δυσκολίες Άσκησης Διαπραγματευτικής Δύναμης από τον Συνεταιρισμό</vt:lpstr>
      <vt:lpstr>Η ΘΕΩΡΙΑ ΤΩΝ ΟΙΚΟΝΟΜΙΩΝ ΜΕΓΕΘΟΥΣ</vt:lpstr>
      <vt:lpstr>Βραχυχρόνιες και μακροχρόνιες  οικονομίες μεγέθους</vt:lpstr>
      <vt:lpstr>Παράγοντες που δημιουργούν τις οικονομίες μεγέθους</vt:lpstr>
      <vt:lpstr>Παράγοντες που δημιουργούν τις οικονομίες μεγέθους (2)</vt:lpstr>
      <vt:lpstr>Η Εφαρμογή της θεωρίας των οικονομιών μεγέθους στους  συνεταιρισμούς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ΠΛΙΑΚΟΥΡΑ ΑΛΕΞΑΝΔΡΑ</cp:lastModifiedBy>
  <cp:revision>69</cp:revision>
  <dcterms:created xsi:type="dcterms:W3CDTF">2016-09-28T08:36:10Z</dcterms:created>
  <dcterms:modified xsi:type="dcterms:W3CDTF">2022-02-26T18:29:59Z</dcterms:modified>
</cp:coreProperties>
</file>