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1" r:id="rId5"/>
    <p:sldId id="262" r:id="rId6"/>
    <p:sldId id="266" r:id="rId7"/>
    <p:sldId id="265" r:id="rId8"/>
    <p:sldId id="281" r:id="rId9"/>
    <p:sldId id="274" r:id="rId10"/>
    <p:sldId id="282" r:id="rId11"/>
    <p:sldId id="283" r:id="rId12"/>
    <p:sldId id="280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81" d="100"/>
          <a:sy n="81" d="100"/>
        </p:scale>
        <p:origin x="-87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Αρχαίο Ελληνικό Δράμα: Ευριπίδης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1</a:t>
            </a:r>
            <a:r>
              <a:rPr lang="el-GR" sz="2800" b="1" dirty="0"/>
              <a:t>9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Ερμηνευτικές παρατηρήσεις στίχων </a:t>
            </a:r>
            <a:r>
              <a:rPr lang="el-GR" sz="2800" dirty="0" smtClean="0"/>
              <a:t>1081-1120 </a:t>
            </a:r>
            <a:r>
              <a:rPr lang="el-GR" sz="2800" dirty="0" smtClean="0"/>
              <a:t>της Μήδειας</a:t>
            </a:r>
            <a:endParaRPr lang="en-US" sz="2800" dirty="0" smtClean="0"/>
          </a:p>
          <a:p>
            <a:r>
              <a:rPr lang="el-GR" sz="2800" dirty="0" smtClean="0"/>
              <a:t>Μενέλαος Χριστόπουλος</a:t>
            </a:r>
          </a:p>
          <a:p>
            <a:r>
              <a:rPr lang="el-GR" sz="2800" dirty="0" smtClean="0"/>
              <a:t>Τμήμα Φιλολογίας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1096-1110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400" dirty="0" err="1"/>
              <a:t>παῖδες</a:t>
            </a:r>
            <a:r>
              <a:rPr lang="el-GR" sz="2400" dirty="0"/>
              <a:t> </a:t>
            </a:r>
            <a:r>
              <a:rPr lang="el-GR" sz="2400" dirty="0" err="1"/>
              <a:t>τελέθουσ΄</a:t>
            </a:r>
            <a:r>
              <a:rPr lang="el-GR" sz="2400" dirty="0"/>
              <a:t> </a:t>
            </a:r>
            <a:r>
              <a:rPr lang="el-GR" sz="2400" dirty="0" err="1"/>
              <a:t>οὐχὶ</a:t>
            </a:r>
            <a:r>
              <a:rPr lang="el-GR" sz="2400" dirty="0"/>
              <a:t> τυχόντες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πολλῶν</a:t>
            </a:r>
            <a:r>
              <a:rPr lang="el-GR" sz="2400" dirty="0"/>
              <a:t> μόχθων </a:t>
            </a:r>
            <a:r>
              <a:rPr lang="el-GR" sz="2400" dirty="0" err="1"/>
              <a:t>ἀπέχονται</a:t>
            </a:r>
            <a:r>
              <a:rPr lang="el-GR" sz="2400" dirty="0"/>
              <a:t>·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οἷσι</a:t>
            </a:r>
            <a:r>
              <a:rPr lang="el-GR" sz="2400" dirty="0"/>
              <a:t> </a:t>
            </a:r>
            <a:r>
              <a:rPr lang="el-GR" sz="2400" dirty="0" err="1"/>
              <a:t>δὲ</a:t>
            </a:r>
            <a:r>
              <a:rPr lang="el-GR" sz="2400" dirty="0"/>
              <a:t> τέκνων </a:t>
            </a:r>
            <a:r>
              <a:rPr lang="el-GR" sz="2400" dirty="0" err="1"/>
              <a:t>ἔστιν</a:t>
            </a:r>
            <a:r>
              <a:rPr lang="el-GR" sz="2400" dirty="0"/>
              <a:t> </a:t>
            </a:r>
            <a:r>
              <a:rPr lang="el-GR" sz="2400" dirty="0" err="1"/>
              <a:t>ἐν</a:t>
            </a:r>
            <a:r>
              <a:rPr lang="el-GR" sz="2400" dirty="0"/>
              <a:t> </a:t>
            </a:r>
            <a:r>
              <a:rPr lang="el-GR" sz="2400" dirty="0" err="1"/>
              <a:t>οἴκοις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γλυκερὸν</a:t>
            </a:r>
            <a:r>
              <a:rPr lang="el-GR" sz="2400" dirty="0"/>
              <a:t> </a:t>
            </a:r>
            <a:r>
              <a:rPr lang="el-GR" sz="2400" dirty="0" err="1"/>
              <a:t>βλάστημ΄͵</a:t>
            </a:r>
            <a:r>
              <a:rPr lang="el-GR" sz="2400" dirty="0"/>
              <a:t> </a:t>
            </a:r>
            <a:r>
              <a:rPr lang="el-GR" sz="2400" dirty="0" err="1"/>
              <a:t>ὁρῶ</a:t>
            </a:r>
            <a:r>
              <a:rPr lang="el-GR" sz="2400" dirty="0"/>
              <a:t> </a:t>
            </a:r>
            <a:r>
              <a:rPr lang="el-GR" sz="2400" dirty="0" err="1"/>
              <a:t>μελέτῃ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κατατρυχομένους</a:t>
            </a:r>
            <a:r>
              <a:rPr lang="el-GR" sz="2400" dirty="0"/>
              <a:t> </a:t>
            </a:r>
            <a:r>
              <a:rPr lang="el-GR" sz="2400" dirty="0" err="1"/>
              <a:t>τὸν</a:t>
            </a:r>
            <a:r>
              <a:rPr lang="el-GR" sz="2400" dirty="0"/>
              <a:t> </a:t>
            </a:r>
            <a:r>
              <a:rPr lang="el-GR" sz="2400" dirty="0" err="1"/>
              <a:t>ἅπαντα</a:t>
            </a:r>
            <a:r>
              <a:rPr lang="el-GR" sz="2400" dirty="0"/>
              <a:t> </a:t>
            </a:r>
            <a:r>
              <a:rPr lang="el-GR" sz="2400" dirty="0" err="1"/>
              <a:t>χρόνον͵</a:t>
            </a:r>
            <a:r>
              <a:rPr lang="el-GR" sz="2400" dirty="0"/>
              <a:t>        </a:t>
            </a:r>
            <a:r>
              <a:rPr lang="el-GR" sz="2400" dirty="0" smtClean="0"/>
              <a:t>(1100)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πρῶτον</a:t>
            </a:r>
            <a:r>
              <a:rPr lang="el-GR" sz="2400" dirty="0"/>
              <a:t> </a:t>
            </a:r>
            <a:r>
              <a:rPr lang="el-GR" sz="2400" dirty="0" err="1"/>
              <a:t>μὲν</a:t>
            </a:r>
            <a:r>
              <a:rPr lang="el-GR" sz="2400" dirty="0"/>
              <a:t> </a:t>
            </a:r>
            <a:r>
              <a:rPr lang="el-GR" sz="2400" dirty="0" err="1"/>
              <a:t>ὅπως</a:t>
            </a:r>
            <a:r>
              <a:rPr lang="el-GR" sz="2400" dirty="0"/>
              <a:t> </a:t>
            </a:r>
            <a:r>
              <a:rPr lang="el-GR" sz="2400" dirty="0" err="1"/>
              <a:t>θρέψουσι</a:t>
            </a:r>
            <a:r>
              <a:rPr lang="el-GR" sz="2400" dirty="0"/>
              <a:t> </a:t>
            </a:r>
            <a:r>
              <a:rPr lang="el-GR" sz="2400" dirty="0" err="1"/>
              <a:t>καλῶς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βίοτόν</a:t>
            </a:r>
            <a:r>
              <a:rPr lang="el-GR" sz="2400" dirty="0"/>
              <a:t> </a:t>
            </a:r>
            <a:r>
              <a:rPr lang="el-GR" sz="2400" dirty="0" err="1"/>
              <a:t>θ΄</a:t>
            </a:r>
            <a:r>
              <a:rPr lang="el-GR" sz="2400" dirty="0"/>
              <a:t> </a:t>
            </a:r>
            <a:r>
              <a:rPr lang="el-GR" sz="2400" dirty="0" err="1"/>
              <a:t>ὁπόθεν</a:t>
            </a:r>
            <a:r>
              <a:rPr lang="el-GR" sz="2400" dirty="0"/>
              <a:t> </a:t>
            </a:r>
            <a:r>
              <a:rPr lang="el-GR" sz="2400" dirty="0" err="1"/>
              <a:t>λείψουσι</a:t>
            </a:r>
            <a:r>
              <a:rPr lang="el-GR" sz="2400" dirty="0"/>
              <a:t> τέκνοις·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ἔτι</a:t>
            </a:r>
            <a:r>
              <a:rPr lang="el-GR" sz="2400" dirty="0"/>
              <a:t> </a:t>
            </a:r>
            <a:r>
              <a:rPr lang="el-GR" sz="2400" dirty="0" err="1"/>
              <a:t>δ΄</a:t>
            </a:r>
            <a:r>
              <a:rPr lang="el-GR" sz="2400" dirty="0"/>
              <a:t> </a:t>
            </a:r>
            <a:r>
              <a:rPr lang="el-GR" sz="2400" dirty="0" err="1"/>
              <a:t>ἐκ</a:t>
            </a:r>
            <a:r>
              <a:rPr lang="el-GR" sz="2400" dirty="0"/>
              <a:t> τούτων </a:t>
            </a:r>
            <a:r>
              <a:rPr lang="el-GR" sz="2400" dirty="0" err="1"/>
              <a:t>εἴτ΄</a:t>
            </a:r>
            <a:r>
              <a:rPr lang="el-GR" sz="2400" dirty="0"/>
              <a:t> </a:t>
            </a:r>
            <a:r>
              <a:rPr lang="el-GR" sz="2400" dirty="0" err="1"/>
              <a:t>ἐπὶ</a:t>
            </a:r>
            <a:r>
              <a:rPr lang="el-GR" sz="2400" dirty="0"/>
              <a:t> </a:t>
            </a:r>
            <a:r>
              <a:rPr lang="el-GR" sz="2400" dirty="0" err="1"/>
              <a:t>φλαύροις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εἴτ΄</a:t>
            </a:r>
            <a:r>
              <a:rPr lang="el-GR" sz="2400" dirty="0"/>
              <a:t> </a:t>
            </a:r>
            <a:r>
              <a:rPr lang="el-GR" sz="2400" dirty="0" err="1"/>
              <a:t>ἐπὶ</a:t>
            </a:r>
            <a:r>
              <a:rPr lang="el-GR" sz="2400" dirty="0"/>
              <a:t> </a:t>
            </a:r>
            <a:r>
              <a:rPr lang="el-GR" sz="2400" dirty="0" err="1"/>
              <a:t>χρηστοῖς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μοχθοῦσι͵</a:t>
            </a:r>
            <a:r>
              <a:rPr lang="el-GR" sz="2400" dirty="0"/>
              <a:t> </a:t>
            </a:r>
            <a:r>
              <a:rPr lang="el-GR" sz="2400" dirty="0" err="1"/>
              <a:t>τόδ΄</a:t>
            </a:r>
            <a:r>
              <a:rPr lang="el-GR" sz="2400" dirty="0"/>
              <a:t> </a:t>
            </a:r>
            <a:r>
              <a:rPr lang="el-GR" sz="2400" dirty="0" err="1"/>
              <a:t>ἐστὶν</a:t>
            </a:r>
            <a:r>
              <a:rPr lang="el-GR" sz="2400" dirty="0"/>
              <a:t> </a:t>
            </a:r>
            <a:r>
              <a:rPr lang="el-GR" sz="2400" dirty="0" err="1"/>
              <a:t>ἄδηλον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ἓν</a:t>
            </a:r>
            <a:r>
              <a:rPr lang="el-GR" sz="2400" dirty="0"/>
              <a:t> </a:t>
            </a:r>
            <a:r>
              <a:rPr lang="el-GR" sz="2400" dirty="0" err="1"/>
              <a:t>δὲ</a:t>
            </a:r>
            <a:r>
              <a:rPr lang="el-GR" sz="2400" dirty="0"/>
              <a:t> </a:t>
            </a:r>
            <a:r>
              <a:rPr lang="el-GR" sz="2400" dirty="0" err="1"/>
              <a:t>τὸ</a:t>
            </a:r>
            <a:r>
              <a:rPr lang="el-GR" sz="2400" dirty="0"/>
              <a:t> πάντων </a:t>
            </a:r>
            <a:r>
              <a:rPr lang="el-GR" sz="2400" dirty="0" err="1"/>
              <a:t>λοίσθιον</a:t>
            </a:r>
            <a:r>
              <a:rPr lang="el-GR" sz="2400" dirty="0"/>
              <a:t> </a:t>
            </a:r>
            <a:r>
              <a:rPr lang="el-GR" sz="2400" dirty="0" err="1"/>
              <a:t>ἤδη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πᾶσιν</a:t>
            </a:r>
            <a:r>
              <a:rPr lang="el-GR" sz="2400" dirty="0"/>
              <a:t> </a:t>
            </a:r>
            <a:r>
              <a:rPr lang="el-GR" sz="2400" dirty="0" err="1"/>
              <a:t>κατερῶ</a:t>
            </a:r>
            <a:r>
              <a:rPr lang="el-GR" sz="2400" dirty="0"/>
              <a:t> </a:t>
            </a:r>
            <a:r>
              <a:rPr lang="el-GR" sz="2400" dirty="0" err="1"/>
              <a:t>θνητοῖσι</a:t>
            </a:r>
            <a:r>
              <a:rPr lang="el-GR" sz="2400" dirty="0"/>
              <a:t> κακόν·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καὶ</a:t>
            </a:r>
            <a:r>
              <a:rPr lang="el-GR" sz="2400" dirty="0"/>
              <a:t> </a:t>
            </a:r>
            <a:r>
              <a:rPr lang="el-GR" sz="2400" dirty="0" err="1"/>
              <a:t>δὴ</a:t>
            </a:r>
            <a:r>
              <a:rPr lang="el-GR" sz="2400" dirty="0"/>
              <a:t> </a:t>
            </a:r>
            <a:r>
              <a:rPr lang="el-GR" sz="2400" dirty="0" err="1"/>
              <a:t>γὰρ</a:t>
            </a:r>
            <a:r>
              <a:rPr lang="el-GR" sz="2400" dirty="0"/>
              <a:t> </a:t>
            </a:r>
            <a:r>
              <a:rPr lang="el-GR" sz="2400" dirty="0" err="1"/>
              <a:t>ἅλις</a:t>
            </a:r>
            <a:r>
              <a:rPr lang="el-GR" sz="2400" dirty="0"/>
              <a:t> </a:t>
            </a:r>
            <a:r>
              <a:rPr lang="el-GR" sz="2400" dirty="0" err="1"/>
              <a:t>βίοτόν</a:t>
            </a:r>
            <a:r>
              <a:rPr lang="el-GR" sz="2400" dirty="0"/>
              <a:t> </a:t>
            </a:r>
            <a:r>
              <a:rPr lang="el-GR" sz="2400" dirty="0" err="1"/>
              <a:t>θ΄</a:t>
            </a:r>
            <a:r>
              <a:rPr lang="el-GR" sz="2400" dirty="0"/>
              <a:t> </a:t>
            </a:r>
            <a:r>
              <a:rPr lang="el-GR" sz="2400" dirty="0" err="1"/>
              <a:t>ηὗρον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σῶμά</a:t>
            </a:r>
            <a:r>
              <a:rPr lang="el-GR" sz="2400" dirty="0"/>
              <a:t> </a:t>
            </a:r>
            <a:r>
              <a:rPr lang="el-GR" sz="2400" dirty="0" err="1"/>
              <a:t>τ΄</a:t>
            </a:r>
            <a:r>
              <a:rPr lang="el-GR" sz="2400" dirty="0"/>
              <a:t> </a:t>
            </a:r>
            <a:r>
              <a:rPr lang="el-GR" sz="2400" dirty="0" err="1"/>
              <a:t>ἐς</a:t>
            </a:r>
            <a:r>
              <a:rPr lang="el-GR" sz="2400" dirty="0"/>
              <a:t> </a:t>
            </a:r>
            <a:r>
              <a:rPr lang="el-GR" sz="2400" dirty="0" err="1"/>
              <a:t>ἥβην</a:t>
            </a:r>
            <a:r>
              <a:rPr lang="el-GR" sz="2400" dirty="0"/>
              <a:t> </a:t>
            </a:r>
            <a:r>
              <a:rPr lang="el-GR" sz="2400" dirty="0" err="1"/>
              <a:t>ἤλυθε</a:t>
            </a:r>
            <a:r>
              <a:rPr lang="el-GR" sz="2400" dirty="0"/>
              <a:t> τέκνων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χρηστοί </a:t>
            </a:r>
            <a:r>
              <a:rPr lang="el-GR" sz="2400" dirty="0" err="1"/>
              <a:t>τ΄</a:t>
            </a:r>
            <a:r>
              <a:rPr lang="el-GR" sz="2400" dirty="0"/>
              <a:t> </a:t>
            </a:r>
            <a:r>
              <a:rPr lang="el-GR" sz="2400" dirty="0" err="1"/>
              <a:t>ἐγένοντ΄</a:t>
            </a:r>
            <a:r>
              <a:rPr lang="el-GR" sz="2400" dirty="0"/>
              <a:t>· </a:t>
            </a:r>
            <a:r>
              <a:rPr lang="el-GR" sz="2400" dirty="0" err="1"/>
              <a:t>εἰ</a:t>
            </a:r>
            <a:r>
              <a:rPr lang="el-GR" sz="2400" dirty="0"/>
              <a:t> </a:t>
            </a:r>
            <a:r>
              <a:rPr lang="el-GR" sz="2400" dirty="0" err="1"/>
              <a:t>δὲ</a:t>
            </a:r>
            <a:r>
              <a:rPr lang="el-GR" sz="2400" dirty="0"/>
              <a:t> </a:t>
            </a:r>
            <a:r>
              <a:rPr lang="el-GR" sz="2400" dirty="0" err="1"/>
              <a:t>κυρήσαι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δαίμων </a:t>
            </a:r>
            <a:r>
              <a:rPr lang="el-GR" sz="2400" dirty="0" err="1"/>
              <a:t>οὕτως͵</a:t>
            </a:r>
            <a:r>
              <a:rPr lang="el-GR" sz="2400" dirty="0"/>
              <a:t> </a:t>
            </a:r>
            <a:r>
              <a:rPr lang="el-GR" sz="2400" dirty="0" err="1"/>
              <a:t>φροῦδος</a:t>
            </a:r>
            <a:r>
              <a:rPr lang="el-GR" sz="2400" dirty="0"/>
              <a:t> </a:t>
            </a:r>
            <a:r>
              <a:rPr lang="el-GR" sz="2400" dirty="0" err="1"/>
              <a:t>ἐς</a:t>
            </a:r>
            <a:r>
              <a:rPr lang="el-GR" sz="2400" dirty="0"/>
              <a:t> </a:t>
            </a:r>
            <a:r>
              <a:rPr lang="el-GR" sz="2400" dirty="0" err="1"/>
              <a:t>Ἅιδην</a:t>
            </a:r>
            <a:r>
              <a:rPr lang="el-GR" sz="2400" dirty="0"/>
              <a:t>        </a:t>
            </a:r>
            <a:r>
              <a:rPr lang="el-GR" sz="2400" dirty="0" smtClean="0"/>
              <a:t>(1110)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02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1111-1120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θάνατος </a:t>
            </a:r>
            <a:r>
              <a:rPr lang="el-GR" sz="2400" dirty="0" err="1"/>
              <a:t>προφέρων</a:t>
            </a:r>
            <a:r>
              <a:rPr lang="el-GR" sz="2400" dirty="0"/>
              <a:t> σώματα τέκνων.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πῶς</a:t>
            </a:r>
            <a:r>
              <a:rPr lang="el-GR" sz="2400" dirty="0"/>
              <a:t> </a:t>
            </a:r>
            <a:r>
              <a:rPr lang="el-GR" sz="2400" dirty="0" err="1"/>
              <a:t>οὖν</a:t>
            </a:r>
            <a:r>
              <a:rPr lang="el-GR" sz="2400" dirty="0"/>
              <a:t> λύει </a:t>
            </a:r>
            <a:r>
              <a:rPr lang="el-GR" sz="2400" dirty="0" err="1"/>
              <a:t>πρὸς</a:t>
            </a:r>
            <a:r>
              <a:rPr lang="el-GR" sz="2400" dirty="0"/>
              <a:t> </a:t>
            </a:r>
            <a:r>
              <a:rPr lang="el-GR" sz="2400" dirty="0" err="1"/>
              <a:t>τοῖς</a:t>
            </a:r>
            <a:r>
              <a:rPr lang="el-GR" sz="2400" dirty="0"/>
              <a:t> </a:t>
            </a:r>
            <a:r>
              <a:rPr lang="el-GR" sz="2400" dirty="0" err="1"/>
              <a:t>ἄλλοις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τήνδ΄</a:t>
            </a:r>
            <a:r>
              <a:rPr lang="el-GR" sz="2400" dirty="0"/>
              <a:t> </a:t>
            </a:r>
            <a:r>
              <a:rPr lang="el-GR" sz="2400" dirty="0" err="1"/>
              <a:t>ἔτι</a:t>
            </a:r>
            <a:r>
              <a:rPr lang="el-GR" sz="2400" dirty="0"/>
              <a:t> </a:t>
            </a:r>
            <a:r>
              <a:rPr lang="el-GR" sz="2400" dirty="0" err="1"/>
              <a:t>λύπην</a:t>
            </a:r>
            <a:r>
              <a:rPr lang="el-GR" sz="2400" dirty="0"/>
              <a:t> </a:t>
            </a:r>
            <a:r>
              <a:rPr lang="el-GR" sz="2400" dirty="0" err="1"/>
              <a:t>ἀνιαροτάτην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παίδων </a:t>
            </a:r>
            <a:r>
              <a:rPr lang="el-GR" sz="2400" dirty="0" err="1"/>
              <a:t>ἕνεκεν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θνητοῖσι</a:t>
            </a:r>
            <a:r>
              <a:rPr lang="el-GR" sz="2400" dirty="0"/>
              <a:t> </a:t>
            </a:r>
            <a:r>
              <a:rPr lang="el-GR" sz="2400" dirty="0" err="1"/>
              <a:t>θεοὺς</a:t>
            </a:r>
            <a:r>
              <a:rPr lang="el-GR" sz="2400" dirty="0"/>
              <a:t> </a:t>
            </a:r>
            <a:r>
              <a:rPr lang="el-GR" sz="2400" dirty="0" err="1"/>
              <a:t>ἐπιβάλλειν</a:t>
            </a:r>
            <a:r>
              <a:rPr lang="el-GR" sz="2400" dirty="0"/>
              <a:t>;        </a:t>
            </a:r>
            <a:r>
              <a:rPr lang="el-GR" sz="2400" dirty="0" smtClean="0"/>
              <a:t>(1115)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Μη</a:t>
            </a:r>
            <a:r>
              <a:rPr lang="el-GR" sz="2400" dirty="0"/>
              <a:t>. </a:t>
            </a:r>
            <a:r>
              <a:rPr lang="el-GR" sz="2400" dirty="0" err="1"/>
              <a:t>φίλαι͵</a:t>
            </a:r>
            <a:r>
              <a:rPr lang="el-GR" sz="2400" dirty="0"/>
              <a:t> πάλαι </a:t>
            </a:r>
            <a:r>
              <a:rPr lang="el-GR" sz="2400" dirty="0" err="1"/>
              <a:t>τοι</a:t>
            </a:r>
            <a:r>
              <a:rPr lang="el-GR" sz="2400" dirty="0"/>
              <a:t> προσμένουσα </a:t>
            </a:r>
            <a:r>
              <a:rPr lang="el-GR" sz="2400" dirty="0" err="1"/>
              <a:t>τὴν</a:t>
            </a:r>
            <a:r>
              <a:rPr lang="el-GR" sz="2400" dirty="0"/>
              <a:t> </a:t>
            </a:r>
            <a:r>
              <a:rPr lang="el-GR" sz="2400" dirty="0" err="1"/>
              <a:t>τύχην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καραδοκῶ</a:t>
            </a:r>
            <a:r>
              <a:rPr lang="el-GR" sz="2400" dirty="0"/>
              <a:t> </a:t>
            </a:r>
            <a:r>
              <a:rPr lang="el-GR" sz="2400" dirty="0" err="1"/>
              <a:t>τἀκεῖθεν</a:t>
            </a:r>
            <a:r>
              <a:rPr lang="el-GR" sz="2400" dirty="0"/>
              <a:t> </a:t>
            </a:r>
            <a:r>
              <a:rPr lang="el-GR" sz="2400" dirty="0" err="1"/>
              <a:t>οἷ</a:t>
            </a:r>
            <a:r>
              <a:rPr lang="el-GR" sz="2400" dirty="0"/>
              <a:t> </a:t>
            </a:r>
            <a:r>
              <a:rPr lang="el-GR" sz="2400" dirty="0" err="1"/>
              <a:t>προβήσεται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καὶ</a:t>
            </a:r>
            <a:r>
              <a:rPr lang="el-GR" sz="2400" dirty="0"/>
              <a:t> </a:t>
            </a:r>
            <a:r>
              <a:rPr lang="el-GR" sz="2400" dirty="0" err="1"/>
              <a:t>δὴ</a:t>
            </a:r>
            <a:r>
              <a:rPr lang="el-GR" sz="2400" dirty="0"/>
              <a:t> </a:t>
            </a:r>
            <a:r>
              <a:rPr lang="el-GR" sz="2400" dirty="0" err="1"/>
              <a:t>δέδορκα</a:t>
            </a:r>
            <a:r>
              <a:rPr lang="el-GR" sz="2400" dirty="0"/>
              <a:t> </a:t>
            </a:r>
            <a:r>
              <a:rPr lang="el-GR" sz="2400" dirty="0" err="1"/>
              <a:t>τόνδε</a:t>
            </a:r>
            <a:r>
              <a:rPr lang="el-GR" sz="2400" dirty="0"/>
              <a:t> </a:t>
            </a:r>
            <a:r>
              <a:rPr lang="el-GR" sz="2400" dirty="0" err="1"/>
              <a:t>τῶν</a:t>
            </a:r>
            <a:r>
              <a:rPr lang="el-GR" sz="2400" dirty="0"/>
              <a:t> </a:t>
            </a:r>
            <a:r>
              <a:rPr lang="el-GR" sz="2400" dirty="0" err="1"/>
              <a:t>Ἰάσονος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στείχοντ΄</a:t>
            </a:r>
            <a:r>
              <a:rPr lang="el-GR" sz="2400" dirty="0"/>
              <a:t> </a:t>
            </a:r>
            <a:r>
              <a:rPr lang="el-GR" sz="2400" dirty="0" err="1"/>
              <a:t>ὀπαδῶν</a:t>
            </a:r>
            <a:r>
              <a:rPr lang="el-GR" sz="2400" dirty="0"/>
              <a:t>· </a:t>
            </a:r>
            <a:r>
              <a:rPr lang="el-GR" sz="2400" dirty="0" err="1"/>
              <a:t>πνεῦμα</a:t>
            </a:r>
            <a:r>
              <a:rPr lang="el-GR" sz="2400" dirty="0"/>
              <a:t> </a:t>
            </a:r>
            <a:r>
              <a:rPr lang="el-GR" sz="2400" dirty="0" err="1"/>
              <a:t>δ΄</a:t>
            </a:r>
            <a:r>
              <a:rPr lang="el-GR" sz="2400" dirty="0"/>
              <a:t> </a:t>
            </a:r>
            <a:r>
              <a:rPr lang="el-GR" sz="2400" dirty="0" err="1"/>
              <a:t>ἠρεθισμένον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δείκνυσιν</a:t>
            </a:r>
            <a:r>
              <a:rPr lang="el-GR" sz="2400" dirty="0"/>
              <a:t> </a:t>
            </a:r>
            <a:r>
              <a:rPr lang="el-GR" sz="2400" dirty="0" err="1"/>
              <a:t>ὥς</a:t>
            </a:r>
            <a:r>
              <a:rPr lang="el-GR" sz="2400" dirty="0"/>
              <a:t> τι </a:t>
            </a:r>
            <a:r>
              <a:rPr lang="el-GR" sz="2400" dirty="0" err="1"/>
              <a:t>καινὸν</a:t>
            </a:r>
            <a:r>
              <a:rPr lang="el-GR" sz="2400" dirty="0"/>
              <a:t> </a:t>
            </a:r>
            <a:r>
              <a:rPr lang="el-GR" sz="2400" dirty="0" err="1"/>
              <a:t>ἀγγελεῖ</a:t>
            </a:r>
            <a:r>
              <a:rPr lang="el-GR" sz="2400" dirty="0"/>
              <a:t> κακόν.        </a:t>
            </a:r>
            <a:r>
              <a:rPr lang="el-GR" sz="2400" dirty="0" smtClean="0"/>
              <a:t>(1120)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24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ενότητα στοχεύει στην παροχή βασικών πληροφοριών για την ερμηνεία των στίχων 1081-1120 της </a:t>
            </a:r>
            <a:r>
              <a:rPr lang="el-GR" i="1" dirty="0"/>
              <a:t>Μήδειας,</a:t>
            </a:r>
            <a:r>
              <a:rPr lang="el-GR" dirty="0"/>
              <a:t> που αποτελεί το βασικό αντικείμενο μελέτης του μαθήματος, καθώς και στην παρουσίαση των τραγωδιών </a:t>
            </a:r>
            <a:r>
              <a:rPr lang="el-GR" i="1" dirty="0" err="1"/>
              <a:t>Ἰφιγένεια</a:t>
            </a:r>
            <a:r>
              <a:rPr lang="el-GR" i="1" dirty="0"/>
              <a:t> </a:t>
            </a:r>
            <a:r>
              <a:rPr lang="el-GR" i="1" dirty="0" err="1"/>
              <a:t>ἐν</a:t>
            </a:r>
            <a:r>
              <a:rPr lang="el-GR" i="1" dirty="0"/>
              <a:t> </a:t>
            </a:r>
            <a:r>
              <a:rPr lang="el-GR" i="1" dirty="0" err="1"/>
              <a:t>Ταύροις</a:t>
            </a:r>
            <a:r>
              <a:rPr lang="el-GR" dirty="0"/>
              <a:t> και </a:t>
            </a:r>
            <a:r>
              <a:rPr lang="el-GR" i="1" dirty="0" err="1"/>
              <a:t>Φοίνισσαι</a:t>
            </a:r>
            <a:r>
              <a:rPr lang="el-GR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Κάθε ενότητα περιλαμβάνει ερμηνευτικά σχόλια σε στίχους της </a:t>
            </a:r>
            <a:r>
              <a:rPr lang="el-GR" i="1" dirty="0"/>
              <a:t>Μήδειας</a:t>
            </a:r>
            <a:r>
              <a:rPr lang="el-GR" dirty="0"/>
              <a:t>, καθώς και βασικές πληροφορίες για την υπόθεση και την χρονολόγηση των σωζόμενων έργων του Ευριπίδη. Η παρούσα ενότητα εστιάζει στους στίχους 1081-1120 της </a:t>
            </a:r>
            <a:r>
              <a:rPr lang="el-GR" i="1" dirty="0"/>
              <a:t>Μήδειας</a:t>
            </a:r>
            <a:r>
              <a:rPr lang="el-GR" dirty="0"/>
              <a:t>, ενώ στο δεύτερο μέρος της παρουσιάζονται οι τραγωδίες </a:t>
            </a:r>
            <a:r>
              <a:rPr lang="el-GR" i="1" dirty="0" err="1"/>
              <a:t>Ἰφιγένεια</a:t>
            </a:r>
            <a:r>
              <a:rPr lang="el-GR" i="1" dirty="0"/>
              <a:t> </a:t>
            </a:r>
            <a:r>
              <a:rPr lang="el-GR" i="1" dirty="0" err="1"/>
              <a:t>ἐν</a:t>
            </a:r>
            <a:r>
              <a:rPr lang="el-GR" i="1" dirty="0"/>
              <a:t> </a:t>
            </a:r>
            <a:r>
              <a:rPr lang="el-GR" i="1" dirty="0" err="1"/>
              <a:t>Ταύροις</a:t>
            </a:r>
            <a:r>
              <a:rPr lang="el-GR" dirty="0"/>
              <a:t> και </a:t>
            </a:r>
            <a:r>
              <a:rPr lang="el-GR" i="1" dirty="0" err="1" smtClean="0"/>
              <a:t>Φοίνισσαι</a:t>
            </a:r>
            <a:r>
              <a:rPr lang="el-GR" dirty="0"/>
              <a:t> </a:t>
            </a:r>
            <a:r>
              <a:rPr lang="el-GR" i="1" dirty="0" smtClean="0"/>
              <a:t>(</a:t>
            </a:r>
            <a:r>
              <a:rPr lang="el-GR" dirty="0" smtClean="0"/>
              <a:t>τα </a:t>
            </a:r>
            <a:r>
              <a:rPr lang="el-GR" dirty="0" smtClean="0"/>
              <a:t>αρχεία </a:t>
            </a:r>
            <a:r>
              <a:rPr lang="en-US" dirty="0" smtClean="0"/>
              <a:t>PowerPoint </a:t>
            </a:r>
            <a:r>
              <a:rPr lang="el-GR" dirty="0" smtClean="0"/>
              <a:t>περιέχουν βασικά στοιχεία των παρουσιαζόμενων ευριπίδειων έργων και το αρχαίο κείμενο της </a:t>
            </a:r>
            <a:r>
              <a:rPr lang="el-GR" i="1" dirty="0" smtClean="0"/>
              <a:t>Μήδειας)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Ευριπίδου </a:t>
            </a:r>
            <a:r>
              <a:rPr lang="el-GR" i="1" dirty="0" smtClean="0"/>
              <a:t>Μήδεια</a:t>
            </a:r>
            <a:endParaRPr lang="el-GR" i="1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Στίχοι </a:t>
            </a:r>
            <a:r>
              <a:rPr lang="el-GR" dirty="0" smtClean="0"/>
              <a:t>1081-1120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err="1" smtClean="0"/>
              <a:t>Ἰφιγένεια</a:t>
            </a:r>
            <a:r>
              <a:rPr lang="el-GR" i="1" dirty="0" smtClean="0"/>
              <a:t> </a:t>
            </a:r>
            <a:r>
              <a:rPr lang="el-GR" i="1" dirty="0" err="1" smtClean="0"/>
              <a:t>ἐν</a:t>
            </a:r>
            <a:r>
              <a:rPr lang="el-GR" i="1" dirty="0" smtClean="0"/>
              <a:t> </a:t>
            </a:r>
            <a:r>
              <a:rPr lang="el-GR" i="1" dirty="0" err="1" smtClean="0"/>
              <a:t>Ταύροις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Πρόσωπα του έργου: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Ιφιγένεια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Ορέστης 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err="1" smtClean="0"/>
              <a:t>Πυλάδης</a:t>
            </a:r>
            <a:endParaRPr lang="el-GR" sz="2800" dirty="0" smtClean="0"/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Βοσκός 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err="1" smtClean="0"/>
              <a:t>Θόας</a:t>
            </a:r>
            <a:endParaRPr lang="el-GR" sz="2800" dirty="0" smtClean="0"/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Αθηνά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err="1" smtClean="0"/>
              <a:t>Φοίνισσαι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Πρόσωπα του έργου: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Ιοκάστη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err="1" smtClean="0"/>
              <a:t>Αντογόνη</a:t>
            </a:r>
            <a:endParaRPr lang="el-GR" sz="2000" dirty="0"/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Παιδαγωγός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Πολυνείκης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Ετεοκλής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Κρέοντας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Τειρεσίας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err="1" smtClean="0"/>
              <a:t>Μενοικέας</a:t>
            </a:r>
            <a:endParaRPr lang="el-GR" sz="2000" dirty="0" smtClean="0"/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Οιδίποδας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74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1081-1095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2800" b="1" dirty="0"/>
              <a:t>Χο</a:t>
            </a:r>
            <a:r>
              <a:rPr lang="el-GR" sz="2800" dirty="0"/>
              <a:t>. πολλάκις </a:t>
            </a:r>
            <a:r>
              <a:rPr lang="el-GR" sz="2800" dirty="0" err="1"/>
              <a:t>ἤδη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διὰ</a:t>
            </a:r>
            <a:r>
              <a:rPr lang="el-GR" sz="2800" dirty="0"/>
              <a:t> </a:t>
            </a:r>
            <a:r>
              <a:rPr lang="el-GR" sz="2800" dirty="0" err="1"/>
              <a:t>λεπτοτέρων</a:t>
            </a:r>
            <a:r>
              <a:rPr lang="el-GR" sz="2800" dirty="0"/>
              <a:t> μύθων </a:t>
            </a:r>
            <a:r>
              <a:rPr lang="el-GR" sz="2800" dirty="0" err="1"/>
              <a:t>ἔμολον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καὶ</a:t>
            </a:r>
            <a:r>
              <a:rPr lang="el-GR" sz="2800" dirty="0"/>
              <a:t> </a:t>
            </a:r>
            <a:r>
              <a:rPr lang="el-GR" sz="2800" dirty="0" err="1"/>
              <a:t>πρὸς</a:t>
            </a:r>
            <a:r>
              <a:rPr lang="el-GR" sz="2800" dirty="0"/>
              <a:t> </a:t>
            </a:r>
            <a:r>
              <a:rPr lang="el-GR" sz="2800" dirty="0" err="1"/>
              <a:t>ἁμίλλας</a:t>
            </a:r>
            <a:r>
              <a:rPr lang="el-GR" sz="2800" dirty="0"/>
              <a:t> </a:t>
            </a:r>
            <a:r>
              <a:rPr lang="el-GR" sz="2800" dirty="0" err="1"/>
              <a:t>ἦλθον</a:t>
            </a:r>
            <a:r>
              <a:rPr lang="el-GR" sz="2800" dirty="0"/>
              <a:t> </a:t>
            </a:r>
            <a:r>
              <a:rPr lang="el-GR" sz="2800" dirty="0" err="1"/>
              <a:t>μείζους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ἢ </a:t>
            </a:r>
            <a:r>
              <a:rPr lang="el-GR" sz="2800" dirty="0" err="1"/>
              <a:t>χρὴ</a:t>
            </a:r>
            <a:r>
              <a:rPr lang="el-GR" sz="2800" dirty="0"/>
              <a:t> </a:t>
            </a:r>
            <a:r>
              <a:rPr lang="el-GR" sz="2800" dirty="0" err="1"/>
              <a:t>γενεὰν</a:t>
            </a:r>
            <a:r>
              <a:rPr lang="el-GR" sz="2800" dirty="0"/>
              <a:t> </a:t>
            </a:r>
            <a:r>
              <a:rPr lang="el-GR" sz="2800" dirty="0" err="1"/>
              <a:t>θῆλυν</a:t>
            </a:r>
            <a:r>
              <a:rPr lang="el-GR" sz="2800" dirty="0"/>
              <a:t> </a:t>
            </a:r>
            <a:r>
              <a:rPr lang="el-GR" sz="2800" dirty="0" err="1"/>
              <a:t>ἐρευνᾶν</a:t>
            </a:r>
            <a:r>
              <a:rPr lang="el-GR" sz="2800" dirty="0"/>
              <a:t>·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ἀλλὰ</a:t>
            </a:r>
            <a:r>
              <a:rPr lang="el-GR" sz="2800" dirty="0"/>
              <a:t> </a:t>
            </a:r>
            <a:r>
              <a:rPr lang="el-GR" sz="2800" dirty="0" err="1"/>
              <a:t>γὰρ</a:t>
            </a:r>
            <a:r>
              <a:rPr lang="el-GR" sz="2800" dirty="0"/>
              <a:t> </a:t>
            </a:r>
            <a:r>
              <a:rPr lang="el-GR" sz="2800" dirty="0" err="1"/>
              <a:t>ἔστιν</a:t>
            </a:r>
            <a:r>
              <a:rPr lang="el-GR" sz="2800" dirty="0"/>
              <a:t> </a:t>
            </a:r>
            <a:r>
              <a:rPr lang="el-GR" sz="2800" dirty="0" err="1"/>
              <a:t>μοῦσα</a:t>
            </a:r>
            <a:r>
              <a:rPr lang="el-GR" sz="2800" dirty="0"/>
              <a:t> </a:t>
            </a:r>
            <a:r>
              <a:rPr lang="el-GR" sz="2800" dirty="0" err="1"/>
              <a:t>καὶ</a:t>
            </a:r>
            <a:r>
              <a:rPr lang="el-GR" sz="2800" dirty="0"/>
              <a:t> </a:t>
            </a:r>
            <a:r>
              <a:rPr lang="el-GR" sz="2800" dirty="0" err="1"/>
              <a:t>ἡμῖν͵</a:t>
            </a:r>
            <a:r>
              <a:rPr lang="el-GR" sz="2800" dirty="0"/>
              <a:t>        </a:t>
            </a:r>
            <a:r>
              <a:rPr lang="el-GR" sz="2800" dirty="0" smtClean="0"/>
              <a:t>(1085)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ἣ </a:t>
            </a:r>
            <a:r>
              <a:rPr lang="el-GR" sz="2800" dirty="0" err="1"/>
              <a:t>προσομιλεῖ</a:t>
            </a:r>
            <a:r>
              <a:rPr lang="el-GR" sz="2800" dirty="0"/>
              <a:t> σοφίας </a:t>
            </a:r>
            <a:r>
              <a:rPr lang="el-GR" sz="2800" dirty="0" err="1"/>
              <a:t>ἕνεκεν</a:t>
            </a:r>
            <a:r>
              <a:rPr lang="el-GR" sz="2800" dirty="0"/>
              <a:t>·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πάσαισι</a:t>
            </a:r>
            <a:r>
              <a:rPr lang="el-GR" sz="2800" dirty="0"/>
              <a:t> </a:t>
            </a:r>
            <a:r>
              <a:rPr lang="el-GR" sz="2800" dirty="0" err="1"/>
              <a:t>μὲν</a:t>
            </a:r>
            <a:r>
              <a:rPr lang="el-GR" sz="2800" dirty="0"/>
              <a:t> </a:t>
            </a:r>
            <a:r>
              <a:rPr lang="el-GR" sz="2800" dirty="0" err="1"/>
              <a:t>οὔ</a:t>
            </a:r>
            <a:r>
              <a:rPr lang="el-GR" sz="2800" dirty="0"/>
              <a:t>· </a:t>
            </a:r>
            <a:r>
              <a:rPr lang="el-GR" sz="2800" dirty="0" err="1"/>
              <a:t>παῦρον</a:t>
            </a:r>
            <a:r>
              <a:rPr lang="el-GR" sz="2800" dirty="0"/>
              <a:t> </a:t>
            </a:r>
            <a:r>
              <a:rPr lang="el-GR" sz="2800" dirty="0" err="1"/>
              <a:t>δὲ</a:t>
            </a:r>
            <a:r>
              <a:rPr lang="el-GR" sz="2800" dirty="0"/>
              <a:t> </a:t>
            </a:r>
            <a:r>
              <a:rPr lang="el-GR" sz="2800" dirty="0" err="1"/>
              <a:t>δὴ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γένος </a:t>
            </a:r>
            <a:r>
              <a:rPr lang="el-GR" sz="2800" dirty="0" err="1"/>
              <a:t>ἐν</a:t>
            </a:r>
            <a:r>
              <a:rPr lang="el-GR" sz="2800" dirty="0"/>
              <a:t> </a:t>
            </a:r>
            <a:r>
              <a:rPr lang="el-GR" sz="2800" dirty="0" err="1"/>
              <a:t>πολλαῖς</a:t>
            </a:r>
            <a:r>
              <a:rPr lang="el-GR" sz="2800" dirty="0"/>
              <a:t> </a:t>
            </a:r>
            <a:r>
              <a:rPr lang="el-GR" sz="2800" dirty="0" err="1"/>
              <a:t>εὕροις</a:t>
            </a:r>
            <a:r>
              <a:rPr lang="el-GR" sz="2800" dirty="0"/>
              <a:t> </a:t>
            </a:r>
            <a:r>
              <a:rPr lang="el-GR" sz="2800" dirty="0" err="1"/>
              <a:t>ἂν</a:t>
            </a:r>
            <a:r>
              <a:rPr lang="el-GR" sz="2800" dirty="0"/>
              <a:t> </a:t>
            </a:r>
            <a:r>
              <a:rPr lang="el-GR" sz="2800" dirty="0" err="1"/>
              <a:t>ἴσως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κοὐκ</a:t>
            </a:r>
            <a:r>
              <a:rPr lang="el-GR" sz="2800" dirty="0"/>
              <a:t> </a:t>
            </a:r>
            <a:r>
              <a:rPr lang="el-GR" sz="2800" dirty="0" err="1"/>
              <a:t>ἀπόμουσον</a:t>
            </a:r>
            <a:r>
              <a:rPr lang="el-GR" sz="2800" dirty="0"/>
              <a:t> </a:t>
            </a:r>
            <a:r>
              <a:rPr lang="el-GR" sz="2800" dirty="0" err="1"/>
              <a:t>τὸ</a:t>
            </a:r>
            <a:r>
              <a:rPr lang="el-GR" sz="2800" dirty="0"/>
              <a:t> </a:t>
            </a:r>
            <a:r>
              <a:rPr lang="el-GR" sz="2800" dirty="0" err="1"/>
              <a:t>γυναικῶν</a:t>
            </a:r>
            <a:r>
              <a:rPr lang="el-GR" sz="2800" dirty="0"/>
              <a:t>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καί</a:t>
            </a:r>
            <a:r>
              <a:rPr lang="el-GR" sz="2800" dirty="0"/>
              <a:t> </a:t>
            </a:r>
            <a:r>
              <a:rPr lang="el-GR" sz="2800" dirty="0" err="1"/>
              <a:t>φημι</a:t>
            </a:r>
            <a:r>
              <a:rPr lang="el-GR" sz="2800" dirty="0"/>
              <a:t> </a:t>
            </a:r>
            <a:r>
              <a:rPr lang="el-GR" sz="2800" dirty="0" err="1"/>
              <a:t>βροτῶν</a:t>
            </a:r>
            <a:r>
              <a:rPr lang="el-GR" sz="2800" dirty="0"/>
              <a:t> </a:t>
            </a:r>
            <a:r>
              <a:rPr lang="el-GR" sz="2800" dirty="0" err="1"/>
              <a:t>οἵτινές</a:t>
            </a:r>
            <a:r>
              <a:rPr lang="el-GR" sz="2800" dirty="0"/>
              <a:t> </a:t>
            </a:r>
            <a:r>
              <a:rPr lang="el-GR" sz="2800" dirty="0" err="1"/>
              <a:t>εἰσιν</a:t>
            </a:r>
            <a:r>
              <a:rPr lang="el-GR" sz="2800" dirty="0"/>
              <a:t>        </a:t>
            </a:r>
            <a:r>
              <a:rPr lang="el-GR" sz="2800" dirty="0" smtClean="0"/>
              <a:t>(1090)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πάμπαν</a:t>
            </a:r>
            <a:r>
              <a:rPr lang="el-GR" sz="2800" dirty="0"/>
              <a:t> </a:t>
            </a:r>
            <a:r>
              <a:rPr lang="el-GR" sz="2800" dirty="0" err="1"/>
              <a:t>ἄπειροι</a:t>
            </a:r>
            <a:r>
              <a:rPr lang="el-GR" sz="2800" dirty="0"/>
              <a:t> </a:t>
            </a:r>
            <a:r>
              <a:rPr lang="el-GR" sz="2800" dirty="0" err="1"/>
              <a:t>μηδ΄</a:t>
            </a:r>
            <a:r>
              <a:rPr lang="el-GR" sz="2800" dirty="0"/>
              <a:t> </a:t>
            </a:r>
            <a:r>
              <a:rPr lang="el-GR" sz="2800" dirty="0" err="1"/>
              <a:t>ἐφύτευσαν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παῖδας͵</a:t>
            </a:r>
            <a:r>
              <a:rPr lang="el-GR" sz="2800" dirty="0"/>
              <a:t> </a:t>
            </a:r>
            <a:r>
              <a:rPr lang="el-GR" sz="2800" dirty="0" err="1"/>
              <a:t>προφέρειν</a:t>
            </a:r>
            <a:r>
              <a:rPr lang="el-GR" sz="2800" dirty="0"/>
              <a:t> </a:t>
            </a:r>
            <a:r>
              <a:rPr lang="el-GR" sz="2800" dirty="0" err="1"/>
              <a:t>εἰς</a:t>
            </a:r>
            <a:r>
              <a:rPr lang="el-GR" sz="2800" dirty="0"/>
              <a:t> </a:t>
            </a:r>
            <a:r>
              <a:rPr lang="el-GR" sz="2800" dirty="0" err="1"/>
              <a:t>εὐτυχίαν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τῶν</a:t>
            </a:r>
            <a:r>
              <a:rPr lang="el-GR" sz="2800" dirty="0"/>
              <a:t> </a:t>
            </a:r>
            <a:r>
              <a:rPr lang="el-GR" sz="2800" dirty="0" err="1"/>
              <a:t>γειναμένων</a:t>
            </a:r>
            <a:r>
              <a:rPr lang="el-GR" sz="2800" dirty="0"/>
              <a:t>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οἱ</a:t>
            </a:r>
            <a:r>
              <a:rPr lang="el-GR" sz="2800" dirty="0"/>
              <a:t> </a:t>
            </a:r>
            <a:r>
              <a:rPr lang="el-GR" sz="2800" dirty="0" err="1"/>
              <a:t>μὲν</a:t>
            </a:r>
            <a:r>
              <a:rPr lang="el-GR" sz="2800" dirty="0"/>
              <a:t> </a:t>
            </a:r>
            <a:r>
              <a:rPr lang="el-GR" sz="2800" dirty="0" err="1"/>
              <a:t>ἄτεκνοι</a:t>
            </a:r>
            <a:r>
              <a:rPr lang="el-GR" sz="2800" dirty="0"/>
              <a:t> </a:t>
            </a:r>
            <a:r>
              <a:rPr lang="el-GR" sz="2800" dirty="0" err="1"/>
              <a:t>δι΄</a:t>
            </a:r>
            <a:r>
              <a:rPr lang="el-GR" sz="2800" dirty="0"/>
              <a:t> </a:t>
            </a:r>
            <a:r>
              <a:rPr lang="el-GR" sz="2800" dirty="0" err="1"/>
              <a:t>ἀπειροσύνην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εἴθ΄</a:t>
            </a:r>
            <a:r>
              <a:rPr lang="el-GR" sz="2800" dirty="0"/>
              <a:t> </a:t>
            </a:r>
            <a:r>
              <a:rPr lang="el-GR" sz="2800" dirty="0" err="1"/>
              <a:t>ἡδὺ</a:t>
            </a:r>
            <a:r>
              <a:rPr lang="el-GR" sz="2800" dirty="0"/>
              <a:t> </a:t>
            </a:r>
            <a:r>
              <a:rPr lang="el-GR" sz="2800" dirty="0" err="1"/>
              <a:t>βροτοῖς</a:t>
            </a:r>
            <a:r>
              <a:rPr lang="el-GR" sz="2800" dirty="0"/>
              <a:t> </a:t>
            </a:r>
            <a:r>
              <a:rPr lang="el-GR" sz="2800" dirty="0" err="1"/>
              <a:t>εἴτ΄</a:t>
            </a:r>
            <a:r>
              <a:rPr lang="el-GR" sz="2800" dirty="0"/>
              <a:t> </a:t>
            </a:r>
            <a:r>
              <a:rPr lang="el-GR" sz="2800" dirty="0" err="1"/>
              <a:t>ἀνιαρὸν</a:t>
            </a:r>
            <a:r>
              <a:rPr lang="el-GR" sz="2800" dirty="0"/>
              <a:t>        </a:t>
            </a:r>
            <a:r>
              <a:rPr lang="el-GR" sz="2800" dirty="0" smtClean="0"/>
              <a:t>(1095)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313</Words>
  <Application>Microsoft Office PowerPoint</Application>
  <PresentationFormat>Προβολή στην οθόνη (4:3)</PresentationFormat>
  <Paragraphs>74</Paragraphs>
  <Slides>12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Αρχαίο Ελληνικό Δράμα: Ευριπίδης</vt:lpstr>
      <vt:lpstr>Άδειες Χρήσης</vt:lpstr>
      <vt:lpstr>Χρηματοδότηση</vt:lpstr>
      <vt:lpstr>Σκοποί  ενότητας</vt:lpstr>
      <vt:lpstr>Περιεχόμενα ενότητας</vt:lpstr>
      <vt:lpstr>Ευριπίδου Μήδεια</vt:lpstr>
      <vt:lpstr>Ἰφιγένεια ἐν Ταύροις</vt:lpstr>
      <vt:lpstr>Φοίνισσαι</vt:lpstr>
      <vt:lpstr>Στίχοι 1081-1095 Μήδειας</vt:lpstr>
      <vt:lpstr>Στίχοι 1096-1110 Μήδειας</vt:lpstr>
      <vt:lpstr>Στίχοι 1111-1120 Μήδειας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Σωτήρης</cp:lastModifiedBy>
  <cp:revision>136</cp:revision>
  <dcterms:created xsi:type="dcterms:W3CDTF">2012-09-06T09:03:05Z</dcterms:created>
  <dcterms:modified xsi:type="dcterms:W3CDTF">2014-12-06T17:13:49Z</dcterms:modified>
</cp:coreProperties>
</file>