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8"/>
  </p:notesMasterIdLst>
  <p:handoutMasterIdLst>
    <p:handoutMasterId r:id="rId39"/>
  </p:handoutMasterIdLst>
  <p:sldIdLst>
    <p:sldId id="281" r:id="rId5"/>
    <p:sldId id="362" r:id="rId6"/>
    <p:sldId id="365" r:id="rId7"/>
    <p:sldId id="366" r:id="rId8"/>
    <p:sldId id="355" r:id="rId9"/>
    <p:sldId id="391" r:id="rId10"/>
    <p:sldId id="367" r:id="rId11"/>
    <p:sldId id="368" r:id="rId12"/>
    <p:sldId id="392" r:id="rId13"/>
    <p:sldId id="369" r:id="rId14"/>
    <p:sldId id="370" r:id="rId15"/>
    <p:sldId id="371" r:id="rId16"/>
    <p:sldId id="372" r:id="rId17"/>
    <p:sldId id="393" r:id="rId18"/>
    <p:sldId id="373" r:id="rId19"/>
    <p:sldId id="374" r:id="rId20"/>
    <p:sldId id="375" r:id="rId21"/>
    <p:sldId id="376" r:id="rId22"/>
    <p:sldId id="378" r:id="rId23"/>
    <p:sldId id="379" r:id="rId24"/>
    <p:sldId id="380" r:id="rId25"/>
    <p:sldId id="353" r:id="rId26"/>
    <p:sldId id="377" r:id="rId27"/>
    <p:sldId id="381" r:id="rId28"/>
    <p:sldId id="382" r:id="rId29"/>
    <p:sldId id="383" r:id="rId30"/>
    <p:sldId id="385" r:id="rId31"/>
    <p:sldId id="384" r:id="rId32"/>
    <p:sldId id="386" r:id="rId33"/>
    <p:sldId id="387" r:id="rId34"/>
    <p:sldId id="388" r:id="rId35"/>
    <p:sldId id="389" r:id="rId36"/>
    <p:sldId id="3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10/13/2020</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10/13/2020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p:txBody>
          <a:bodyPr/>
          <a:lstStyle/>
          <a:p>
            <a:r>
              <a:rPr lang="el-GR" dirty="0"/>
              <a:t>Επιχειρησιακή Έρευνα</a:t>
            </a:r>
            <a:endParaRPr lang="en-US" dirty="0"/>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2487168" y="3429000"/>
            <a:ext cx="7223760" cy="2020824"/>
          </a:xfrm>
        </p:spPr>
        <p:txBody>
          <a:bodyPr>
            <a:normAutofit fontScale="92500" lnSpcReduction="10000"/>
          </a:bodyPr>
          <a:lstStyle/>
          <a:p>
            <a:r>
              <a:rPr lang="el-GR" b="1" dirty="0"/>
              <a:t>Γιώργος Τσιρογιάννης</a:t>
            </a:r>
          </a:p>
          <a:p>
            <a:r>
              <a:rPr lang="el-GR" dirty="0"/>
              <a:t>Τμήμα Διοίκησης Επιχειρήσεων Αγροτικών Προϊόντων και Τροφίμων,</a:t>
            </a:r>
          </a:p>
          <a:p>
            <a:r>
              <a:rPr lang="el-GR" dirty="0"/>
              <a:t>Πανεπιστήμιο Πατρών</a:t>
            </a:r>
          </a:p>
        </p:txBody>
      </p:sp>
      <p:sp>
        <p:nvSpPr>
          <p:cNvPr id="4" name="TextBox 3">
            <a:extLst>
              <a:ext uri="{FF2B5EF4-FFF2-40B4-BE49-F238E27FC236}">
                <a16:creationId xmlns:a16="http://schemas.microsoft.com/office/drawing/2014/main" id="{94449767-7599-4E62-B171-D147AB0CC7FA}"/>
              </a:ext>
            </a:extLst>
          </p:cNvPr>
          <p:cNvSpPr txBox="1"/>
          <p:nvPr/>
        </p:nvSpPr>
        <p:spPr>
          <a:xfrm>
            <a:off x="9117504" y="6488668"/>
            <a:ext cx="3074496" cy="369332"/>
          </a:xfrm>
          <a:prstGeom prst="rect">
            <a:avLst/>
          </a:prstGeom>
          <a:noFill/>
        </p:spPr>
        <p:txBody>
          <a:bodyPr wrap="none" rtlCol="0">
            <a:spAutoFit/>
          </a:bodyPr>
          <a:lstStyle/>
          <a:p>
            <a:r>
              <a:rPr lang="el-GR" dirty="0"/>
              <a:t>Ακαδημαϊκό έτος: 2020-2021</a:t>
            </a:r>
            <a:endParaRPr lang="en-GB" dirty="0"/>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9297-9785-48B4-AE84-D8C2303F7DBD}"/>
              </a:ext>
            </a:extLst>
          </p:cNvPr>
          <p:cNvSpPr>
            <a:spLocks noGrp="1"/>
          </p:cNvSpPr>
          <p:nvPr>
            <p:ph type="title"/>
          </p:nvPr>
        </p:nvSpPr>
        <p:spPr/>
        <p:txBody>
          <a:bodyPr/>
          <a:lstStyle/>
          <a:p>
            <a:r>
              <a:rPr lang="el-GR" dirty="0"/>
              <a:t>Πρώιμα βήματα</a:t>
            </a:r>
            <a:endParaRPr lang="en-GB" dirty="0"/>
          </a:p>
        </p:txBody>
      </p:sp>
      <p:sp>
        <p:nvSpPr>
          <p:cNvPr id="3" name="Content Placeholder 2">
            <a:extLst>
              <a:ext uri="{FF2B5EF4-FFF2-40B4-BE49-F238E27FC236}">
                <a16:creationId xmlns:a16="http://schemas.microsoft.com/office/drawing/2014/main" id="{A031CF05-9922-4596-B9FA-17270844A949}"/>
              </a:ext>
            </a:extLst>
          </p:cNvPr>
          <p:cNvSpPr>
            <a:spLocks noGrp="1"/>
          </p:cNvSpPr>
          <p:nvPr>
            <p:ph idx="1"/>
          </p:nvPr>
        </p:nvSpPr>
        <p:spPr/>
        <p:txBody>
          <a:bodyPr>
            <a:normAutofit/>
          </a:bodyPr>
          <a:lstStyle/>
          <a:p>
            <a:r>
              <a:rPr lang="el-GR" dirty="0"/>
              <a:t>Έρευνα για το κόστος μεταφοράς και το κόστος για τη ταξινόμηση της αλληλογραφίας οδήγησε στο γενικό αγγλικό “Ταχυδρομείο της πένας” το 1840 </a:t>
            </a:r>
            <a:r>
              <a:rPr lang="en-GB" dirty="0"/>
              <a:t>Charles Babbage</a:t>
            </a:r>
            <a:r>
              <a:rPr lang="el-GR" dirty="0"/>
              <a:t>.</a:t>
            </a:r>
          </a:p>
          <a:p>
            <a:r>
              <a:rPr lang="el-GR" dirty="0"/>
              <a:t>Μελέτη προβλημάτων σχετικά με το χρόνο απασχόλησης των τηλεφώνων</a:t>
            </a:r>
            <a:r>
              <a:rPr lang="en-GB" dirty="0"/>
              <a:t> </a:t>
            </a:r>
            <a:r>
              <a:rPr lang="el-GR" dirty="0"/>
              <a:t>το</a:t>
            </a:r>
            <a:r>
              <a:rPr lang="en-GB" dirty="0"/>
              <a:t> 1917 (</a:t>
            </a:r>
            <a:r>
              <a:rPr lang="en-GB" dirty="0" err="1"/>
              <a:t>Agner</a:t>
            </a:r>
            <a:r>
              <a:rPr lang="en-GB" dirty="0"/>
              <a:t> </a:t>
            </a:r>
            <a:r>
              <a:rPr lang="en-GB" dirty="0" err="1"/>
              <a:t>Krarup</a:t>
            </a:r>
            <a:r>
              <a:rPr lang="en-GB" dirty="0"/>
              <a:t> Erlang)</a:t>
            </a:r>
            <a:r>
              <a:rPr lang="el-GR" dirty="0"/>
              <a:t>, και το 1920 ο</a:t>
            </a:r>
            <a:r>
              <a:rPr lang="en-GB" dirty="0"/>
              <a:t> Horace Clifford Levinson</a:t>
            </a:r>
            <a:r>
              <a:rPr lang="el-GR" dirty="0"/>
              <a:t>, ασχολήθηκε με τη μελέτη προβλημάτων πωλήσεων και εμπορίου. </a:t>
            </a:r>
          </a:p>
          <a:p>
            <a:endParaRPr lang="en-GB" dirty="0"/>
          </a:p>
        </p:txBody>
      </p:sp>
      <p:sp>
        <p:nvSpPr>
          <p:cNvPr id="6" name="Slide Number Placeholder 5">
            <a:extLst>
              <a:ext uri="{FF2B5EF4-FFF2-40B4-BE49-F238E27FC236}">
                <a16:creationId xmlns:a16="http://schemas.microsoft.com/office/drawing/2014/main" id="{93802F02-39E7-44A6-8D1E-96F85A694B85}"/>
              </a:ext>
            </a:extLst>
          </p:cNvPr>
          <p:cNvSpPr>
            <a:spLocks noGrp="1"/>
          </p:cNvSpPr>
          <p:nvPr>
            <p:ph type="sldNum" sz="quarter" idx="12"/>
          </p:nvPr>
        </p:nvSpPr>
        <p:spPr/>
        <p:txBody>
          <a:bodyPr/>
          <a:lstStyle/>
          <a:p>
            <a:fld id="{A65A5C87-DF58-40C8-B092-1DE63DB4547E}" type="slidenum">
              <a:rPr lang="en-US" smtClean="0"/>
              <a:t>10</a:t>
            </a:fld>
            <a:endParaRPr lang="en-US" dirty="0"/>
          </a:p>
        </p:txBody>
      </p:sp>
    </p:spTree>
    <p:extLst>
      <p:ext uri="{BB962C8B-B14F-4D97-AF65-F5344CB8AC3E}">
        <p14:creationId xmlns:p14="http://schemas.microsoft.com/office/powerpoint/2010/main" val="349796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F67D-2D0E-4CE7-BE33-68912960B245}"/>
              </a:ext>
            </a:extLst>
          </p:cNvPr>
          <p:cNvSpPr>
            <a:spLocks noGrp="1"/>
          </p:cNvSpPr>
          <p:nvPr>
            <p:ph type="title"/>
          </p:nvPr>
        </p:nvSpPr>
        <p:spPr/>
        <p:txBody>
          <a:bodyPr>
            <a:normAutofit fontScale="90000"/>
          </a:bodyPr>
          <a:lstStyle/>
          <a:p>
            <a:r>
              <a:rPr lang="el-GR" dirty="0"/>
              <a:t>Επίσημη αρχή του κλάδου της Επιχειρησιακής Έρευνας</a:t>
            </a:r>
            <a:endParaRPr lang="en-GB" dirty="0"/>
          </a:p>
        </p:txBody>
      </p:sp>
      <p:sp>
        <p:nvSpPr>
          <p:cNvPr id="3" name="Content Placeholder 2">
            <a:extLst>
              <a:ext uri="{FF2B5EF4-FFF2-40B4-BE49-F238E27FC236}">
                <a16:creationId xmlns:a16="http://schemas.microsoft.com/office/drawing/2014/main" id="{F355A392-8AFE-444A-A2E2-495ADB4BC9A9}"/>
              </a:ext>
            </a:extLst>
          </p:cNvPr>
          <p:cNvSpPr>
            <a:spLocks noGrp="1"/>
          </p:cNvSpPr>
          <p:nvPr>
            <p:ph idx="1"/>
          </p:nvPr>
        </p:nvSpPr>
        <p:spPr/>
        <p:txBody>
          <a:bodyPr>
            <a:normAutofit fontScale="92500" lnSpcReduction="10000"/>
          </a:bodyPr>
          <a:lstStyle/>
          <a:p>
            <a:r>
              <a:rPr lang="el-GR" dirty="0"/>
              <a:t>Β' Παγκόσμιος Πόλεμος – 1940</a:t>
            </a:r>
          </a:p>
          <a:p>
            <a:pPr lvl="1"/>
            <a:r>
              <a:rPr lang="el-GR" dirty="0"/>
              <a:t>Ηνωμένες Πολιτείες με τον </a:t>
            </a:r>
            <a:r>
              <a:rPr lang="el-GR" dirty="0" err="1"/>
              <a:t>George</a:t>
            </a:r>
            <a:r>
              <a:rPr lang="el-GR" dirty="0"/>
              <a:t> </a:t>
            </a:r>
            <a:r>
              <a:rPr lang="el-GR" dirty="0" err="1"/>
              <a:t>Dantzig</a:t>
            </a:r>
            <a:r>
              <a:rPr lang="el-GR" dirty="0"/>
              <a:t> έψαχναν τρόπους έτσι ώστε να λαμβάνουν καλύτερες αποφάσεις σε περιοχές όπως τα προγράμματα διοικητικής μέριμνας και τα προγράμματα εκπαίδευσης.</a:t>
            </a:r>
          </a:p>
          <a:p>
            <a:pPr lvl="1"/>
            <a:r>
              <a:rPr lang="el-GR" dirty="0"/>
              <a:t>Ηνωμένο Βασίλειο επιστήμονες συμπεριλαμβανομένων των </a:t>
            </a:r>
            <a:r>
              <a:rPr lang="en-GB" dirty="0"/>
              <a:t>Patrick Blackett, Cecil Gordon, C. H. Waddington, Owen </a:t>
            </a:r>
            <a:r>
              <a:rPr lang="en-GB" dirty="0" err="1"/>
              <a:t>Wansbrough</a:t>
            </a:r>
            <a:r>
              <a:rPr lang="en-GB" dirty="0"/>
              <a:t>-Jones </a:t>
            </a:r>
            <a:r>
              <a:rPr lang="el-GR" dirty="0"/>
              <a:t>και </a:t>
            </a:r>
            <a:r>
              <a:rPr lang="en-GB" dirty="0"/>
              <a:t>Frank Yates</a:t>
            </a:r>
            <a:r>
              <a:rPr lang="el-GR" dirty="0"/>
              <a:t> ασχολούνται με την βελτιστοποίηση στρατιωτικών επιχειρήσεων. Τα συστήματα ραντάρ λειτουργούσαν αποτελεσματικά, υπήρχε πρόβλημα στο λειτουργικό (</a:t>
            </a:r>
            <a:r>
              <a:rPr lang="el-GR" dirty="0" err="1"/>
              <a:t>operational</a:t>
            </a:r>
            <a:r>
              <a:rPr lang="el-GR" dirty="0"/>
              <a:t>) κομμάτι, οπότε αποφασίστηκε έρευνα (</a:t>
            </a:r>
            <a:r>
              <a:rPr lang="el-GR" dirty="0" err="1"/>
              <a:t>research</a:t>
            </a:r>
            <a:r>
              <a:rPr lang="el-GR" dirty="0"/>
              <a:t>) προς αυτήν την κατεύθυνση. </a:t>
            </a:r>
            <a:endParaRPr lang="en-GB" dirty="0"/>
          </a:p>
        </p:txBody>
      </p:sp>
      <p:sp>
        <p:nvSpPr>
          <p:cNvPr id="6" name="Slide Number Placeholder 5">
            <a:extLst>
              <a:ext uri="{FF2B5EF4-FFF2-40B4-BE49-F238E27FC236}">
                <a16:creationId xmlns:a16="http://schemas.microsoft.com/office/drawing/2014/main" id="{AA534FA2-1792-4B2D-9CDC-AA01A9263EDA}"/>
              </a:ext>
            </a:extLst>
          </p:cNvPr>
          <p:cNvSpPr>
            <a:spLocks noGrp="1"/>
          </p:cNvSpPr>
          <p:nvPr>
            <p:ph type="sldNum" sz="quarter" idx="12"/>
          </p:nvPr>
        </p:nvSpPr>
        <p:spPr/>
        <p:txBody>
          <a:bodyPr/>
          <a:lstStyle/>
          <a:p>
            <a:fld id="{A65A5C87-DF58-40C8-B092-1DE63DB4547E}" type="slidenum">
              <a:rPr lang="en-US" smtClean="0"/>
              <a:t>11</a:t>
            </a:fld>
            <a:endParaRPr lang="en-US" dirty="0"/>
          </a:p>
        </p:txBody>
      </p:sp>
    </p:spTree>
    <p:extLst>
      <p:ext uri="{BB962C8B-B14F-4D97-AF65-F5344CB8AC3E}">
        <p14:creationId xmlns:p14="http://schemas.microsoft.com/office/powerpoint/2010/main" val="259480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25 Mitchell Medium bomber - US WWII Aircraft">
            <a:extLst>
              <a:ext uri="{FF2B5EF4-FFF2-40B4-BE49-F238E27FC236}">
                <a16:creationId xmlns:a16="http://schemas.microsoft.com/office/drawing/2014/main" id="{216C044A-20E2-432C-8357-7D4E3DBCC4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35" r="-1" b="5477"/>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13CC41-DCE3-48BA-91DC-E11F65056907}"/>
              </a:ext>
            </a:extLst>
          </p:cNvPr>
          <p:cNvPicPr>
            <a:picLocks noChangeAspect="1"/>
          </p:cNvPicPr>
          <p:nvPr/>
        </p:nvPicPr>
        <p:blipFill rotWithShape="1">
          <a:blip r:embed="rId3"/>
          <a:srcRect t="4582"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52CFF-3C0A-4E01-8FCB-8C65707AEB6D}"/>
              </a:ext>
            </a:extLst>
          </p:cNvPr>
          <p:cNvSpPr>
            <a:spLocks noGrp="1"/>
          </p:cNvSpPr>
          <p:nvPr>
            <p:ph type="title"/>
          </p:nvPr>
        </p:nvSpPr>
        <p:spPr>
          <a:xfrm>
            <a:off x="438913" y="859536"/>
            <a:ext cx="4832802" cy="1243584"/>
          </a:xfrm>
        </p:spPr>
        <p:txBody>
          <a:bodyPr>
            <a:normAutofit/>
          </a:bodyPr>
          <a:lstStyle/>
          <a:p>
            <a:r>
              <a:rPr lang="el-GR" sz="3100"/>
              <a:t>Τα πρώτα προβλήματα που επιλυθήκαν αποτελεσματικά </a:t>
            </a:r>
            <a:endParaRPr lang="en-GB" sz="3100"/>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DCB557-CA50-43FE-B2BD-B57B06EEC855}"/>
              </a:ext>
            </a:extLst>
          </p:cNvPr>
          <p:cNvSpPr>
            <a:spLocks noGrp="1"/>
          </p:cNvSpPr>
          <p:nvPr>
            <p:ph idx="1"/>
          </p:nvPr>
        </p:nvSpPr>
        <p:spPr>
          <a:xfrm>
            <a:off x="438912" y="2512611"/>
            <a:ext cx="4832803" cy="3664351"/>
          </a:xfrm>
        </p:spPr>
        <p:txBody>
          <a:bodyPr>
            <a:normAutofit/>
          </a:bodyPr>
          <a:lstStyle/>
          <a:p>
            <a:pPr>
              <a:lnSpc>
                <a:spcPct val="100000"/>
              </a:lnSpc>
            </a:pPr>
            <a:r>
              <a:rPr lang="el-GR" sz="1400" b="1"/>
              <a:t>Πρόβλημα: </a:t>
            </a:r>
            <a:r>
              <a:rPr lang="el-GR" sz="1400"/>
              <a:t>προσδιορισμός βέλτιστου μεγέθους των νηοπομπών (πλήθος φορτηγών πλοίων συνοδευόμενων από πολεμικά). </a:t>
            </a:r>
          </a:p>
          <a:p>
            <a:pPr lvl="1">
              <a:lnSpc>
                <a:spcPct val="100000"/>
              </a:lnSpc>
            </a:pPr>
            <a:r>
              <a:rPr lang="el-GR" sz="1400"/>
              <a:t>Η αύξηση του μεγέθους των νηοπομπών καθόρισε τη νίκη στη μάχη του Ατλαντικού. </a:t>
            </a:r>
          </a:p>
          <a:p>
            <a:pPr>
              <a:lnSpc>
                <a:spcPct val="100000"/>
              </a:lnSpc>
            </a:pPr>
            <a:r>
              <a:rPr lang="el-GR" sz="1400" b="1"/>
              <a:t>Πρόβλημα: </a:t>
            </a:r>
            <a:r>
              <a:rPr lang="el-GR" sz="1400"/>
              <a:t>προσδιορισμός του τρόπου ρίψης βομβών</a:t>
            </a:r>
          </a:p>
          <a:p>
            <a:pPr lvl="1">
              <a:lnSpc>
                <a:spcPct val="100000"/>
              </a:lnSpc>
            </a:pPr>
            <a:r>
              <a:rPr lang="el-GR" sz="1400"/>
              <a:t>το πιο αποτελεσματικό πλήρωμα να ρίχνει πρώτο τις βόμβες του</a:t>
            </a:r>
          </a:p>
          <a:p>
            <a:pPr lvl="1">
              <a:lnSpc>
                <a:spcPct val="100000"/>
              </a:lnSpc>
            </a:pPr>
            <a:r>
              <a:rPr lang="el-GR" sz="1400"/>
              <a:t>όλες οι βόμβες να ρίχνονται ταυτόχρονα</a:t>
            </a:r>
          </a:p>
          <a:p>
            <a:pPr lvl="1">
              <a:lnSpc>
                <a:spcPct val="100000"/>
              </a:lnSpc>
            </a:pPr>
            <a:r>
              <a:rPr lang="el-GR" sz="1400"/>
              <a:t>τα αεροσκάφη να πετούν σε σχηματισμούς ακριβείας μειώνοντας με αυτόν τον τρόπο τη μεγάλη διασπορά των βομβών. </a:t>
            </a:r>
          </a:p>
          <a:p>
            <a:pPr lvl="1">
              <a:lnSpc>
                <a:spcPct val="100000"/>
              </a:lnSpc>
            </a:pPr>
            <a:r>
              <a:rPr lang="el-GR" sz="1400"/>
              <a:t>=&gt; βελτίωση της αποτελεσματικότητας πλήξης στόχων κατά 1000%. </a:t>
            </a:r>
          </a:p>
          <a:p>
            <a:pPr>
              <a:lnSpc>
                <a:spcPct val="100000"/>
              </a:lnSpc>
            </a:pPr>
            <a:endParaRPr lang="en-GB" sz="1400"/>
          </a:p>
        </p:txBody>
      </p:sp>
      <p:sp>
        <p:nvSpPr>
          <p:cNvPr id="6" name="Slide Number Placeholder 5">
            <a:extLst>
              <a:ext uri="{FF2B5EF4-FFF2-40B4-BE49-F238E27FC236}">
                <a16:creationId xmlns:a16="http://schemas.microsoft.com/office/drawing/2014/main" id="{6E1F2FD0-3873-46D0-A387-F7B4E1E00A55}"/>
              </a:ext>
            </a:extLst>
          </p:cNvPr>
          <p:cNvSpPr>
            <a:spLocks noGrp="1"/>
          </p:cNvSpPr>
          <p:nvPr>
            <p:ph type="sldNum" sz="quarter" idx="12"/>
          </p:nvPr>
        </p:nvSpPr>
        <p:spPr>
          <a:xfrm>
            <a:off x="9009888" y="6356350"/>
            <a:ext cx="2743200" cy="365125"/>
          </a:xfrm>
        </p:spPr>
        <p:txBody>
          <a:bodyPr>
            <a:normAutofit/>
          </a:bodyPr>
          <a:lstStyle/>
          <a:p>
            <a:pPr>
              <a:spcAft>
                <a:spcPts val="600"/>
              </a:spcAft>
            </a:pPr>
            <a:fld id="{A65A5C87-DF58-40C8-B092-1DE63DB4547E}" type="slidenum">
              <a:rPr lang="en-US">
                <a:solidFill>
                  <a:schemeClr val="bg1"/>
                </a:solidFill>
              </a:rPr>
              <a:pPr>
                <a:spcAft>
                  <a:spcPts val="600"/>
                </a:spcAft>
              </a:pPr>
              <a:t>12</a:t>
            </a:fld>
            <a:endParaRPr lang="en-US">
              <a:solidFill>
                <a:schemeClr val="bg1"/>
              </a:solidFill>
            </a:endParaRPr>
          </a:p>
        </p:txBody>
      </p:sp>
    </p:spTree>
    <p:extLst>
      <p:ext uri="{BB962C8B-B14F-4D97-AF65-F5344CB8AC3E}">
        <p14:creationId xmlns:p14="http://schemas.microsoft.com/office/powerpoint/2010/main" val="83941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47BA-AFE5-4AA9-AD36-004441CCCD20}"/>
              </a:ext>
            </a:extLst>
          </p:cNvPr>
          <p:cNvSpPr>
            <a:spLocks noGrp="1"/>
          </p:cNvSpPr>
          <p:nvPr>
            <p:ph type="title"/>
          </p:nvPr>
        </p:nvSpPr>
        <p:spPr/>
        <p:txBody>
          <a:bodyPr/>
          <a:lstStyle/>
          <a:p>
            <a:r>
              <a:rPr lang="el-GR" dirty="0"/>
              <a:t>Σημαντικοί σταθμοί στην εξέλιξη της ΕΕ</a:t>
            </a:r>
            <a:endParaRPr lang="en-GB" dirty="0"/>
          </a:p>
        </p:txBody>
      </p:sp>
      <p:sp>
        <p:nvSpPr>
          <p:cNvPr id="3" name="Content Placeholder 2">
            <a:extLst>
              <a:ext uri="{FF2B5EF4-FFF2-40B4-BE49-F238E27FC236}">
                <a16:creationId xmlns:a16="http://schemas.microsoft.com/office/drawing/2014/main" id="{E31444B5-09CD-432B-9302-899EE378F2B8}"/>
              </a:ext>
            </a:extLst>
          </p:cNvPr>
          <p:cNvSpPr>
            <a:spLocks noGrp="1"/>
          </p:cNvSpPr>
          <p:nvPr>
            <p:ph idx="1"/>
          </p:nvPr>
        </p:nvSpPr>
        <p:spPr/>
        <p:txBody>
          <a:bodyPr>
            <a:normAutofit fontScale="70000" lnSpcReduction="20000"/>
          </a:bodyPr>
          <a:lstStyle/>
          <a:p>
            <a:r>
              <a:rPr lang="el-GR" dirty="0"/>
              <a:t>1944: Θεωρία Παιγνίων και Οικονομική Συμπεριφορά, </a:t>
            </a:r>
            <a:r>
              <a:rPr lang="en-GB" dirty="0"/>
              <a:t>J v. Neumann </a:t>
            </a:r>
            <a:r>
              <a:rPr lang="el-GR" dirty="0"/>
              <a:t>και Ο. </a:t>
            </a:r>
            <a:r>
              <a:rPr lang="en-GB" dirty="0"/>
              <a:t>Morgenstern.</a:t>
            </a:r>
          </a:p>
          <a:p>
            <a:r>
              <a:rPr lang="en-GB" dirty="0"/>
              <a:t>1947: </a:t>
            </a:r>
            <a:r>
              <a:rPr lang="el-GR" dirty="0"/>
              <a:t>Αλγόριθμος </a:t>
            </a:r>
            <a:r>
              <a:rPr lang="en-GB" dirty="0"/>
              <a:t>Simplex, Dantzig. </a:t>
            </a:r>
          </a:p>
          <a:p>
            <a:r>
              <a:rPr lang="en-GB" dirty="0"/>
              <a:t>1951 - 1952: </a:t>
            </a:r>
            <a:r>
              <a:rPr lang="el-GR" dirty="0"/>
              <a:t>Ανάπτυξη της </a:t>
            </a:r>
            <a:r>
              <a:rPr lang="el-GR" dirty="0" err="1"/>
              <a:t>Δυΐκής</a:t>
            </a:r>
            <a:r>
              <a:rPr lang="el-GR" dirty="0"/>
              <a:t> Θεωρίας.</a:t>
            </a:r>
            <a:endParaRPr lang="en-GB" dirty="0"/>
          </a:p>
          <a:p>
            <a:r>
              <a:rPr lang="en-GB" dirty="0"/>
              <a:t>1950 - 1960:</a:t>
            </a:r>
            <a:r>
              <a:rPr lang="el-GR" dirty="0"/>
              <a:t> εμφάνιση ψηφιακών υπολογιστών και γλωσσών προγραμματισμού</a:t>
            </a:r>
          </a:p>
          <a:p>
            <a:r>
              <a:rPr lang="el-GR" dirty="0"/>
              <a:t>1972: Ο αλγόριθμος </a:t>
            </a:r>
            <a:r>
              <a:rPr lang="en-GB" dirty="0"/>
              <a:t>Simplex </a:t>
            </a:r>
            <a:r>
              <a:rPr lang="el-GR" dirty="0"/>
              <a:t>δεν είναι </a:t>
            </a:r>
            <a:r>
              <a:rPr lang="el-GR" dirty="0" err="1"/>
              <a:t>πολυωνυμικός</a:t>
            </a:r>
            <a:r>
              <a:rPr lang="el-GR" dirty="0"/>
              <a:t>, </a:t>
            </a:r>
            <a:r>
              <a:rPr lang="en-GB" dirty="0"/>
              <a:t>Klee-Minty: </a:t>
            </a:r>
            <a:r>
              <a:rPr lang="el-GR" dirty="0"/>
              <a:t>Εκθετική συμπεριφορά.</a:t>
            </a:r>
          </a:p>
          <a:p>
            <a:r>
              <a:rPr lang="el-GR" dirty="0"/>
              <a:t>1982: Υπολογισμός Μέσης Πολυπλοκότητας Αλγορίθμου </a:t>
            </a:r>
            <a:r>
              <a:rPr lang="en-GB" dirty="0"/>
              <a:t>Simplex, </a:t>
            </a:r>
            <a:r>
              <a:rPr lang="en-GB" dirty="0" err="1"/>
              <a:t>Borgwardt</a:t>
            </a:r>
            <a:r>
              <a:rPr lang="en-GB" dirty="0"/>
              <a:t>, H.K.</a:t>
            </a:r>
          </a:p>
          <a:p>
            <a:r>
              <a:rPr lang="en-GB" dirty="0"/>
              <a:t>1984: </a:t>
            </a:r>
            <a:r>
              <a:rPr lang="el-GR" dirty="0"/>
              <a:t>Ανακάλυψη </a:t>
            </a:r>
            <a:r>
              <a:rPr lang="el-GR" dirty="0" err="1"/>
              <a:t>πολυωνυμικού</a:t>
            </a:r>
            <a:r>
              <a:rPr lang="el-GR" dirty="0"/>
              <a:t> αλγορίθμου Εσωτερικών Σημείων, </a:t>
            </a:r>
            <a:r>
              <a:rPr lang="en-GB" dirty="0" err="1"/>
              <a:t>Karmarkar</a:t>
            </a:r>
            <a:r>
              <a:rPr lang="en-GB" dirty="0"/>
              <a:t>.</a:t>
            </a:r>
          </a:p>
          <a:p>
            <a:r>
              <a:rPr lang="en-GB" dirty="0"/>
              <a:t>1991: </a:t>
            </a:r>
            <a:r>
              <a:rPr lang="el-GR" dirty="0"/>
              <a:t>Ανακάλυψη Αλγορίθμων Εξωτερικών Σημείων τύπου </a:t>
            </a:r>
            <a:r>
              <a:rPr lang="en-GB" dirty="0"/>
              <a:t>Simplex, </a:t>
            </a:r>
            <a:r>
              <a:rPr lang="en-GB" dirty="0" err="1"/>
              <a:t>Paparrizos</a:t>
            </a:r>
            <a:r>
              <a:rPr lang="en-GB" dirty="0"/>
              <a:t>.</a:t>
            </a:r>
          </a:p>
        </p:txBody>
      </p:sp>
      <p:sp>
        <p:nvSpPr>
          <p:cNvPr id="6" name="Slide Number Placeholder 5">
            <a:extLst>
              <a:ext uri="{FF2B5EF4-FFF2-40B4-BE49-F238E27FC236}">
                <a16:creationId xmlns:a16="http://schemas.microsoft.com/office/drawing/2014/main" id="{4BAF55D8-CA73-461A-B68A-54DB7E635F94}"/>
              </a:ext>
            </a:extLst>
          </p:cNvPr>
          <p:cNvSpPr>
            <a:spLocks noGrp="1"/>
          </p:cNvSpPr>
          <p:nvPr>
            <p:ph type="sldNum" sz="quarter" idx="12"/>
          </p:nvPr>
        </p:nvSpPr>
        <p:spPr/>
        <p:txBody>
          <a:bodyPr/>
          <a:lstStyle/>
          <a:p>
            <a:fld id="{A65A5C87-DF58-40C8-B092-1DE63DB4547E}" type="slidenum">
              <a:rPr lang="en-US" smtClean="0"/>
              <a:t>13</a:t>
            </a:fld>
            <a:endParaRPr lang="en-US" dirty="0"/>
          </a:p>
        </p:txBody>
      </p:sp>
    </p:spTree>
    <p:extLst>
      <p:ext uri="{BB962C8B-B14F-4D97-AF65-F5344CB8AC3E}">
        <p14:creationId xmlns:p14="http://schemas.microsoft.com/office/powerpoint/2010/main" val="398324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F4DA-1EA6-41C4-93FE-8754D0E838DA}"/>
              </a:ext>
            </a:extLst>
          </p:cNvPr>
          <p:cNvSpPr>
            <a:spLocks noGrp="1"/>
          </p:cNvSpPr>
          <p:nvPr>
            <p:ph type="title"/>
          </p:nvPr>
        </p:nvSpPr>
        <p:spPr/>
        <p:txBody>
          <a:bodyPr/>
          <a:lstStyle/>
          <a:p>
            <a:pPr marL="0" indent="0">
              <a:lnSpc>
                <a:spcPct val="110000"/>
              </a:lnSpc>
              <a:buNone/>
            </a:pPr>
            <a:r>
              <a:rPr lang="el-GR" dirty="0"/>
              <a:t>Ορισμοί</a:t>
            </a:r>
          </a:p>
        </p:txBody>
      </p:sp>
      <p:sp>
        <p:nvSpPr>
          <p:cNvPr id="3" name="Text Placeholder 2">
            <a:extLst>
              <a:ext uri="{FF2B5EF4-FFF2-40B4-BE49-F238E27FC236}">
                <a16:creationId xmlns:a16="http://schemas.microsoft.com/office/drawing/2014/main" id="{436ECBEF-601E-4668-9585-93D339BD95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9823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DE37-F3A8-4315-8DE7-F254B428418E}"/>
              </a:ext>
            </a:extLst>
          </p:cNvPr>
          <p:cNvSpPr>
            <a:spLocks noGrp="1"/>
          </p:cNvSpPr>
          <p:nvPr>
            <p:ph type="title"/>
          </p:nvPr>
        </p:nvSpPr>
        <p:spPr/>
        <p:txBody>
          <a:bodyPr/>
          <a:lstStyle/>
          <a:p>
            <a:r>
              <a:rPr lang="el-GR" dirty="0"/>
              <a:t>Ορισμός ΕΕ Ι</a:t>
            </a:r>
            <a:endParaRPr lang="en-GB" dirty="0"/>
          </a:p>
        </p:txBody>
      </p:sp>
      <p:sp>
        <p:nvSpPr>
          <p:cNvPr id="3" name="Content Placeholder 2">
            <a:extLst>
              <a:ext uri="{FF2B5EF4-FFF2-40B4-BE49-F238E27FC236}">
                <a16:creationId xmlns:a16="http://schemas.microsoft.com/office/drawing/2014/main" id="{85EF7BC1-90BA-4D0E-8274-949351C3B6E1}"/>
              </a:ext>
            </a:extLst>
          </p:cNvPr>
          <p:cNvSpPr>
            <a:spLocks noGrp="1"/>
          </p:cNvSpPr>
          <p:nvPr>
            <p:ph idx="1"/>
          </p:nvPr>
        </p:nvSpPr>
        <p:spPr/>
        <p:txBody>
          <a:bodyPr>
            <a:normAutofit fontScale="92500" lnSpcReduction="10000"/>
          </a:bodyPr>
          <a:lstStyle/>
          <a:p>
            <a:r>
              <a:rPr lang="el-GR" dirty="0"/>
              <a:t>“Η Επιχειρησιακή Έρευνα αποσκοπεί στο να ερευνήσει </a:t>
            </a:r>
            <a:r>
              <a:rPr lang="el-GR" b="1" dirty="0"/>
              <a:t>ποσοτικά</a:t>
            </a:r>
            <a:r>
              <a:rPr lang="el-GR" dirty="0"/>
              <a:t> εάν ένας οργανισμός παίρνει από τη λειτουργία του εξοπλισμού του τη </a:t>
            </a:r>
            <a:r>
              <a:rPr lang="el-GR" b="1" dirty="0"/>
              <a:t>βέλτιστη δυνατή συνεισφορά </a:t>
            </a:r>
            <a:r>
              <a:rPr lang="el-GR" dirty="0"/>
              <a:t>σε σχέση με τον ολικό αντικειμενικό σκοπό του, ποιες </a:t>
            </a:r>
            <a:r>
              <a:rPr lang="el-GR" b="1" dirty="0"/>
              <a:t>αλλαγές</a:t>
            </a:r>
            <a:r>
              <a:rPr lang="el-GR" dirty="0"/>
              <a:t> σε εξοπλισμό και μεθόδους </a:t>
            </a:r>
            <a:r>
              <a:rPr lang="el-GR" b="1" dirty="0"/>
              <a:t>απαιτούνται</a:t>
            </a:r>
            <a:r>
              <a:rPr lang="el-GR" dirty="0"/>
              <a:t> για τη </a:t>
            </a:r>
            <a:r>
              <a:rPr lang="el-GR" b="1" dirty="0"/>
              <a:t>βελτίωση των αποτελεσμάτων με το μικρότερο δυνατό κόστος σε προσπάθεια και χρόνο</a:t>
            </a:r>
            <a:r>
              <a:rPr lang="el-GR" dirty="0"/>
              <a:t>  και τέλος σε ποιο βαθμό μεταβολές στους επιμέρους αντικειμενικούς σκοπούς (τακτικοί αντικειμενικοί σκοποί) θα συνεισέφεραν στην πιο οικονομική και έγκαιρη εκτέλεση του ολικού στρατηγικού αντικειμενικού σκοπού”. </a:t>
            </a:r>
            <a:r>
              <a:rPr lang="en-GB" dirty="0"/>
              <a:t>R. </a:t>
            </a:r>
            <a:r>
              <a:rPr lang="el-GR" dirty="0" err="1"/>
              <a:t>Watson-Watt</a:t>
            </a:r>
            <a:r>
              <a:rPr lang="el-GR" dirty="0"/>
              <a:t>, A.P. </a:t>
            </a:r>
            <a:r>
              <a:rPr lang="el-GR" dirty="0" err="1"/>
              <a:t>Rowe</a:t>
            </a:r>
            <a:endParaRPr lang="en-GB" dirty="0"/>
          </a:p>
        </p:txBody>
      </p:sp>
      <p:sp>
        <p:nvSpPr>
          <p:cNvPr id="6" name="Slide Number Placeholder 5">
            <a:extLst>
              <a:ext uri="{FF2B5EF4-FFF2-40B4-BE49-F238E27FC236}">
                <a16:creationId xmlns:a16="http://schemas.microsoft.com/office/drawing/2014/main" id="{42E85C40-7FC7-4291-8EC8-A9486B761FE2}"/>
              </a:ext>
            </a:extLst>
          </p:cNvPr>
          <p:cNvSpPr>
            <a:spLocks noGrp="1"/>
          </p:cNvSpPr>
          <p:nvPr>
            <p:ph type="sldNum" sz="quarter" idx="12"/>
          </p:nvPr>
        </p:nvSpPr>
        <p:spPr/>
        <p:txBody>
          <a:bodyPr/>
          <a:lstStyle/>
          <a:p>
            <a:fld id="{A65A5C87-DF58-40C8-B092-1DE63DB4547E}" type="slidenum">
              <a:rPr lang="en-US" smtClean="0"/>
              <a:t>15</a:t>
            </a:fld>
            <a:endParaRPr lang="en-US" dirty="0"/>
          </a:p>
        </p:txBody>
      </p:sp>
    </p:spTree>
    <p:extLst>
      <p:ext uri="{BB962C8B-B14F-4D97-AF65-F5344CB8AC3E}">
        <p14:creationId xmlns:p14="http://schemas.microsoft.com/office/powerpoint/2010/main" val="422299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6C0F-A168-444D-BA0F-72A4C6D35D9F}"/>
              </a:ext>
            </a:extLst>
          </p:cNvPr>
          <p:cNvSpPr>
            <a:spLocks noGrp="1"/>
          </p:cNvSpPr>
          <p:nvPr>
            <p:ph type="title"/>
          </p:nvPr>
        </p:nvSpPr>
        <p:spPr/>
        <p:txBody>
          <a:bodyPr/>
          <a:lstStyle/>
          <a:p>
            <a:r>
              <a:rPr lang="el-GR" dirty="0"/>
              <a:t>Ορισμός ΕΕ ΙΙ</a:t>
            </a:r>
            <a:endParaRPr lang="en-GB" dirty="0"/>
          </a:p>
        </p:txBody>
      </p:sp>
      <p:sp>
        <p:nvSpPr>
          <p:cNvPr id="3" name="Content Placeholder 2">
            <a:extLst>
              <a:ext uri="{FF2B5EF4-FFF2-40B4-BE49-F238E27FC236}">
                <a16:creationId xmlns:a16="http://schemas.microsoft.com/office/drawing/2014/main" id="{37108C33-ECFE-47D7-8957-C131334D519A}"/>
              </a:ext>
            </a:extLst>
          </p:cNvPr>
          <p:cNvSpPr>
            <a:spLocks noGrp="1"/>
          </p:cNvSpPr>
          <p:nvPr>
            <p:ph idx="1"/>
          </p:nvPr>
        </p:nvSpPr>
        <p:spPr/>
        <p:txBody>
          <a:bodyPr>
            <a:normAutofit fontScale="77500" lnSpcReduction="20000"/>
          </a:bodyPr>
          <a:lstStyle/>
          <a:p>
            <a:r>
              <a:rPr lang="el-GR" dirty="0"/>
              <a:t>Επιχειρησιακή Έρευνα είναι η </a:t>
            </a:r>
            <a:r>
              <a:rPr lang="el-GR" b="1" dirty="0"/>
              <a:t>εφαρμογή της σύγχρονης επιστήμης</a:t>
            </a:r>
            <a:r>
              <a:rPr lang="el-GR" dirty="0"/>
              <a:t> πάνω σε πολύπλοκα προβλήματα που ανακύπτουν στη </a:t>
            </a:r>
            <a:r>
              <a:rPr lang="el-GR" b="1" dirty="0"/>
              <a:t>διεύθυνση και διοίκηση μεγάλων συστημάτων</a:t>
            </a:r>
            <a:r>
              <a:rPr lang="el-GR" dirty="0"/>
              <a:t>, αποτελούμενων από ανθρώπους, μηχανές, υλικά και κεφάλαια στη βιομηχανία, τις επιχειρήσεις, τις Κυβερνητικές Υπηρεσίες και την Άμυνα.</a:t>
            </a:r>
            <a:r>
              <a:rPr lang="en-GB" dirty="0"/>
              <a:t> </a:t>
            </a:r>
            <a:r>
              <a:rPr lang="el-GR" dirty="0"/>
              <a:t>Η χαρακτηριστική της μεθοδολογία συνίσταται στην ανάπτυξη επιστημονικού </a:t>
            </a:r>
            <a:r>
              <a:rPr lang="el-GR" b="1" dirty="0"/>
              <a:t>μοντέλου του υπό μελέτη συστήματος </a:t>
            </a:r>
            <a:r>
              <a:rPr lang="el-GR" dirty="0"/>
              <a:t>που περιλαμβάνει μετρήσεις τυχαίων παραγόντων και με το οποίο προβλέπει και συγκρίνει τα αποτελέσματα εναλλακτικών αποφάσεων, στρατηγικών και ελέγχων.</a:t>
            </a:r>
            <a:r>
              <a:rPr lang="en-GB" dirty="0"/>
              <a:t> </a:t>
            </a:r>
            <a:r>
              <a:rPr lang="el-GR" dirty="0"/>
              <a:t>Ο σκοπός της είναι να βοηθήσει τη διοίκηση να </a:t>
            </a:r>
            <a:r>
              <a:rPr lang="el-GR" b="1" dirty="0"/>
              <a:t>καθορίσει την πολιτική και τις ενέργειες της επιστημονικά</a:t>
            </a:r>
            <a:r>
              <a:rPr lang="el-GR" dirty="0"/>
              <a:t> (κατά τον καλύτερο δυνατό τρόπο). </a:t>
            </a:r>
            <a:br>
              <a:rPr lang="en-GB" dirty="0"/>
            </a:br>
            <a:r>
              <a:rPr lang="en-GB" dirty="0"/>
              <a:t>Operational Research Society</a:t>
            </a:r>
            <a:r>
              <a:rPr lang="el-GR" dirty="0"/>
              <a:t>,</a:t>
            </a:r>
            <a:r>
              <a:rPr lang="en-GB" dirty="0"/>
              <a:t> UK</a:t>
            </a:r>
            <a:r>
              <a:rPr lang="el-GR" dirty="0"/>
              <a:t> </a:t>
            </a:r>
            <a:endParaRPr lang="en-GB" dirty="0"/>
          </a:p>
        </p:txBody>
      </p:sp>
      <p:sp>
        <p:nvSpPr>
          <p:cNvPr id="6" name="Slide Number Placeholder 5">
            <a:extLst>
              <a:ext uri="{FF2B5EF4-FFF2-40B4-BE49-F238E27FC236}">
                <a16:creationId xmlns:a16="http://schemas.microsoft.com/office/drawing/2014/main" id="{0E496497-F747-4BE1-977F-23F1BDF62CF8}"/>
              </a:ext>
            </a:extLst>
          </p:cNvPr>
          <p:cNvSpPr>
            <a:spLocks noGrp="1"/>
          </p:cNvSpPr>
          <p:nvPr>
            <p:ph type="sldNum" sz="quarter" idx="12"/>
          </p:nvPr>
        </p:nvSpPr>
        <p:spPr/>
        <p:txBody>
          <a:bodyPr/>
          <a:lstStyle/>
          <a:p>
            <a:fld id="{A65A5C87-DF58-40C8-B092-1DE63DB4547E}" type="slidenum">
              <a:rPr lang="en-US" smtClean="0"/>
              <a:t>16</a:t>
            </a:fld>
            <a:endParaRPr lang="en-US" dirty="0"/>
          </a:p>
        </p:txBody>
      </p:sp>
    </p:spTree>
    <p:extLst>
      <p:ext uri="{BB962C8B-B14F-4D97-AF65-F5344CB8AC3E}">
        <p14:creationId xmlns:p14="http://schemas.microsoft.com/office/powerpoint/2010/main" val="416000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FA25-7DC9-4A07-9916-F68365E9B6AB}"/>
              </a:ext>
            </a:extLst>
          </p:cNvPr>
          <p:cNvSpPr>
            <a:spLocks noGrp="1"/>
          </p:cNvSpPr>
          <p:nvPr>
            <p:ph type="title"/>
          </p:nvPr>
        </p:nvSpPr>
        <p:spPr/>
        <p:txBody>
          <a:bodyPr/>
          <a:lstStyle/>
          <a:p>
            <a:r>
              <a:rPr lang="el-GR" dirty="0"/>
              <a:t>Ορισμός ΕΕ ΙΙΙ</a:t>
            </a:r>
            <a:endParaRPr lang="en-GB" dirty="0"/>
          </a:p>
        </p:txBody>
      </p:sp>
      <p:sp>
        <p:nvSpPr>
          <p:cNvPr id="3" name="Content Placeholder 2">
            <a:extLst>
              <a:ext uri="{FF2B5EF4-FFF2-40B4-BE49-F238E27FC236}">
                <a16:creationId xmlns:a16="http://schemas.microsoft.com/office/drawing/2014/main" id="{6D934C22-A413-4EB8-95F1-4314D8F7447F}"/>
              </a:ext>
            </a:extLst>
          </p:cNvPr>
          <p:cNvSpPr>
            <a:spLocks noGrp="1"/>
          </p:cNvSpPr>
          <p:nvPr>
            <p:ph idx="1"/>
          </p:nvPr>
        </p:nvSpPr>
        <p:spPr/>
        <p:txBody>
          <a:bodyPr/>
          <a:lstStyle/>
          <a:p>
            <a:r>
              <a:rPr lang="el-GR" dirty="0"/>
              <a:t>Επιχειρησιακή Έρευνα μπορεί να θεωρηθεί ότι είναι: η εφαρμογή </a:t>
            </a:r>
            <a:r>
              <a:rPr lang="el-GR" b="1" dirty="0"/>
              <a:t>επιστημονικών μεθόδων </a:t>
            </a:r>
            <a:r>
              <a:rPr lang="el-GR" dirty="0"/>
              <a:t>από μικτές ομάδες σε </a:t>
            </a:r>
            <a:r>
              <a:rPr lang="el-GR" b="1" dirty="0"/>
              <a:t>προβλήματα</a:t>
            </a:r>
            <a:r>
              <a:rPr lang="el-GR" dirty="0"/>
              <a:t> που αφορούν τον </a:t>
            </a:r>
            <a:r>
              <a:rPr lang="el-GR" b="1" dirty="0"/>
              <a:t>έλεγχο οργανωμένων συστημάτων </a:t>
            </a:r>
            <a:r>
              <a:rPr lang="el-GR" dirty="0"/>
              <a:t>(αποτελούμενων από ανθρώπους και μηχανές) κατά τρόπο ώστε να παρέχουν </a:t>
            </a:r>
            <a:r>
              <a:rPr lang="el-GR" b="1" dirty="0"/>
              <a:t>λύσεις</a:t>
            </a:r>
            <a:r>
              <a:rPr lang="el-GR" dirty="0"/>
              <a:t> που εξυπηρετούν κατά τον </a:t>
            </a:r>
            <a:r>
              <a:rPr lang="el-GR" b="1" dirty="0"/>
              <a:t>καλύτερο δυνατό τρόπο τους σκοπούς του οργανισμού ως συνόλου</a:t>
            </a:r>
            <a:r>
              <a:rPr lang="en-GB" dirty="0"/>
              <a:t>.</a:t>
            </a:r>
            <a:r>
              <a:rPr lang="en-GB" b="1" dirty="0"/>
              <a:t> </a:t>
            </a:r>
            <a:r>
              <a:rPr lang="en-GB" dirty="0"/>
              <a:t>R.L. </a:t>
            </a:r>
            <a:r>
              <a:rPr lang="en-GB" dirty="0" err="1"/>
              <a:t>Ackoff</a:t>
            </a:r>
            <a:r>
              <a:rPr lang="en-GB" dirty="0"/>
              <a:t>, M.W </a:t>
            </a:r>
            <a:r>
              <a:rPr lang="en-GB" dirty="0" err="1"/>
              <a:t>Sasienni</a:t>
            </a:r>
            <a:endParaRPr lang="en-GB" dirty="0"/>
          </a:p>
        </p:txBody>
      </p:sp>
      <p:sp>
        <p:nvSpPr>
          <p:cNvPr id="6" name="Slide Number Placeholder 5">
            <a:extLst>
              <a:ext uri="{FF2B5EF4-FFF2-40B4-BE49-F238E27FC236}">
                <a16:creationId xmlns:a16="http://schemas.microsoft.com/office/drawing/2014/main" id="{0E5C3024-7231-4248-B94E-0C3EBEF45989}"/>
              </a:ext>
            </a:extLst>
          </p:cNvPr>
          <p:cNvSpPr>
            <a:spLocks noGrp="1"/>
          </p:cNvSpPr>
          <p:nvPr>
            <p:ph type="sldNum" sz="quarter" idx="12"/>
          </p:nvPr>
        </p:nvSpPr>
        <p:spPr/>
        <p:txBody>
          <a:bodyPr/>
          <a:lstStyle/>
          <a:p>
            <a:fld id="{A65A5C87-DF58-40C8-B092-1DE63DB4547E}" type="slidenum">
              <a:rPr lang="en-US" smtClean="0"/>
              <a:t>17</a:t>
            </a:fld>
            <a:endParaRPr lang="en-US" dirty="0"/>
          </a:p>
        </p:txBody>
      </p:sp>
    </p:spTree>
    <p:extLst>
      <p:ext uri="{BB962C8B-B14F-4D97-AF65-F5344CB8AC3E}">
        <p14:creationId xmlns:p14="http://schemas.microsoft.com/office/powerpoint/2010/main" val="347804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CAF6-515D-4548-B184-3BEB74934E71}"/>
              </a:ext>
            </a:extLst>
          </p:cNvPr>
          <p:cNvSpPr>
            <a:spLocks noGrp="1"/>
          </p:cNvSpPr>
          <p:nvPr>
            <p:ph type="title"/>
          </p:nvPr>
        </p:nvSpPr>
        <p:spPr/>
        <p:txBody>
          <a:bodyPr/>
          <a:lstStyle/>
          <a:p>
            <a:r>
              <a:rPr lang="el-GR" dirty="0"/>
              <a:t>Ορισμός ΕΕ </a:t>
            </a:r>
            <a:r>
              <a:rPr lang="en-GB" dirty="0"/>
              <a:t>IV </a:t>
            </a:r>
            <a:r>
              <a:rPr lang="el-GR" dirty="0"/>
              <a:t>και </a:t>
            </a:r>
            <a:r>
              <a:rPr lang="en-GB" dirty="0"/>
              <a:t>V</a:t>
            </a:r>
          </a:p>
        </p:txBody>
      </p:sp>
      <p:sp>
        <p:nvSpPr>
          <p:cNvPr id="3" name="Content Placeholder 2">
            <a:extLst>
              <a:ext uri="{FF2B5EF4-FFF2-40B4-BE49-F238E27FC236}">
                <a16:creationId xmlns:a16="http://schemas.microsoft.com/office/drawing/2014/main" id="{B24F857B-7960-4810-A8AF-907622BD3070}"/>
              </a:ext>
            </a:extLst>
          </p:cNvPr>
          <p:cNvSpPr>
            <a:spLocks noGrp="1"/>
          </p:cNvSpPr>
          <p:nvPr>
            <p:ph idx="1"/>
          </p:nvPr>
        </p:nvSpPr>
        <p:spPr/>
        <p:txBody>
          <a:bodyPr>
            <a:normAutofit/>
          </a:bodyPr>
          <a:lstStyle/>
          <a:p>
            <a:r>
              <a:rPr lang="el-GR" dirty="0"/>
              <a:t>Επιχειρησιακή Έρευνα είναι η </a:t>
            </a:r>
            <a:r>
              <a:rPr lang="el-GR" b="1" dirty="0"/>
              <a:t>επιστημονική</a:t>
            </a:r>
            <a:r>
              <a:rPr lang="el-GR" dirty="0"/>
              <a:t> προετοιμασία των </a:t>
            </a:r>
            <a:r>
              <a:rPr lang="el-GR" b="1" dirty="0"/>
              <a:t>αποφάσεων</a:t>
            </a:r>
            <a:r>
              <a:rPr lang="el-GR" dirty="0"/>
              <a:t> της </a:t>
            </a:r>
            <a:r>
              <a:rPr lang="el-GR" b="1" dirty="0"/>
              <a:t>Διοικήσεως</a:t>
            </a:r>
            <a:r>
              <a:rPr lang="en-GB" b="1" dirty="0"/>
              <a:t> </a:t>
            </a:r>
            <a:r>
              <a:rPr lang="el-GR" dirty="0"/>
              <a:t>με την επιστημονική ανάλυση των </a:t>
            </a:r>
            <a:r>
              <a:rPr lang="el-GR" b="1" dirty="0"/>
              <a:t>δεδομένων</a:t>
            </a:r>
            <a:r>
              <a:rPr lang="el-GR" dirty="0"/>
              <a:t> και τη δημιουργία </a:t>
            </a:r>
            <a:r>
              <a:rPr lang="el-GR" b="1" dirty="0"/>
              <a:t>μαθηματικών προτύπων</a:t>
            </a:r>
            <a:r>
              <a:rPr lang="en-GB" dirty="0"/>
              <a:t>. </a:t>
            </a:r>
            <a:r>
              <a:rPr lang="el-GR" dirty="0"/>
              <a:t>Ελληνικής Εταιρίας Επιχειρησιακών Ερευνών</a:t>
            </a:r>
            <a:endParaRPr lang="en-GB" dirty="0"/>
          </a:p>
          <a:p>
            <a:r>
              <a:rPr lang="en-GB" dirty="0"/>
              <a:t>H</a:t>
            </a:r>
            <a:r>
              <a:rPr lang="el-GR" dirty="0"/>
              <a:t> συστηματική εφαρμογή </a:t>
            </a:r>
            <a:r>
              <a:rPr lang="el-GR" b="1" dirty="0"/>
              <a:t>ποσοτικών</a:t>
            </a:r>
            <a:r>
              <a:rPr lang="el-GR" dirty="0"/>
              <a:t> μεθόδων, τεχνικών και </a:t>
            </a:r>
            <a:r>
              <a:rPr lang="el-GR" b="1" dirty="0"/>
              <a:t>εργαλείων</a:t>
            </a:r>
            <a:r>
              <a:rPr lang="el-GR" dirty="0"/>
              <a:t> στην ανάλυση προβλημάτων που εμπεριέχουν την λειτουργία </a:t>
            </a:r>
            <a:r>
              <a:rPr lang="el-GR" b="1" dirty="0"/>
              <a:t>συστημάτων</a:t>
            </a:r>
            <a:r>
              <a:rPr lang="en-GB" dirty="0"/>
              <a:t>.</a:t>
            </a:r>
            <a:r>
              <a:rPr lang="en-GB" b="1" dirty="0"/>
              <a:t> </a:t>
            </a:r>
            <a:r>
              <a:rPr lang="en-GB" dirty="0"/>
              <a:t>J.A. George, H.G. </a:t>
            </a:r>
            <a:r>
              <a:rPr lang="en-GB" dirty="0" err="1"/>
              <a:t>Daellenbachand</a:t>
            </a:r>
            <a:endParaRPr lang="en-GB" dirty="0"/>
          </a:p>
        </p:txBody>
      </p:sp>
      <p:sp>
        <p:nvSpPr>
          <p:cNvPr id="6" name="Slide Number Placeholder 5">
            <a:extLst>
              <a:ext uri="{FF2B5EF4-FFF2-40B4-BE49-F238E27FC236}">
                <a16:creationId xmlns:a16="http://schemas.microsoft.com/office/drawing/2014/main" id="{66887EA9-2B85-496D-BA76-3166E1BF43D1}"/>
              </a:ext>
            </a:extLst>
          </p:cNvPr>
          <p:cNvSpPr>
            <a:spLocks noGrp="1"/>
          </p:cNvSpPr>
          <p:nvPr>
            <p:ph type="sldNum" sz="quarter" idx="12"/>
          </p:nvPr>
        </p:nvSpPr>
        <p:spPr/>
        <p:txBody>
          <a:bodyPr/>
          <a:lstStyle/>
          <a:p>
            <a:fld id="{A65A5C87-DF58-40C8-B092-1DE63DB4547E}" type="slidenum">
              <a:rPr lang="en-US" smtClean="0"/>
              <a:t>18</a:t>
            </a:fld>
            <a:endParaRPr lang="en-US" dirty="0"/>
          </a:p>
        </p:txBody>
      </p:sp>
    </p:spTree>
    <p:extLst>
      <p:ext uri="{BB962C8B-B14F-4D97-AF65-F5344CB8AC3E}">
        <p14:creationId xmlns:p14="http://schemas.microsoft.com/office/powerpoint/2010/main" val="24995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F4DA-1EA6-41C4-93FE-8754D0E838DA}"/>
              </a:ext>
            </a:extLst>
          </p:cNvPr>
          <p:cNvSpPr>
            <a:spLocks noGrp="1"/>
          </p:cNvSpPr>
          <p:nvPr>
            <p:ph type="title"/>
          </p:nvPr>
        </p:nvSpPr>
        <p:spPr/>
        <p:txBody>
          <a:bodyPr/>
          <a:lstStyle/>
          <a:p>
            <a:r>
              <a:rPr lang="el-GR" dirty="0"/>
              <a:t>Εφαρμογές της Επιχειρησιακής Έρευνας</a:t>
            </a:r>
            <a:endParaRPr lang="en-GB" dirty="0"/>
          </a:p>
        </p:txBody>
      </p:sp>
      <p:sp>
        <p:nvSpPr>
          <p:cNvPr id="3" name="Text Placeholder 2">
            <a:extLst>
              <a:ext uri="{FF2B5EF4-FFF2-40B4-BE49-F238E27FC236}">
                <a16:creationId xmlns:a16="http://schemas.microsoft.com/office/drawing/2014/main" id="{436ECBEF-601E-4668-9585-93D339BD95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0327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505B9D7-AA3C-4FCC-9E47-39B20BE88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8" r="8529" b="1"/>
          <a:stretch/>
        </p:blipFill>
        <p:spPr bwMode="auto">
          <a:xfrm>
            <a:off x="-1" y="10"/>
            <a:ext cx="60960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ap&#10;&#10;Description automatically generated">
            <a:extLst>
              <a:ext uri="{FF2B5EF4-FFF2-40B4-BE49-F238E27FC236}">
                <a16:creationId xmlns:a16="http://schemas.microsoft.com/office/drawing/2014/main" id="{8156B1B1-A7A6-47DC-BCAC-40A8459AFB68}"/>
              </a:ext>
            </a:extLst>
          </p:cNvPr>
          <p:cNvPicPr>
            <a:picLocks noChangeAspect="1"/>
          </p:cNvPicPr>
          <p:nvPr/>
        </p:nvPicPr>
        <p:blipFill rotWithShape="1">
          <a:blip r:embed="rId3"/>
          <a:srcRect l="613" r="10520"/>
          <a:stretch/>
        </p:blipFill>
        <p:spPr>
          <a:xfrm>
            <a:off x="6097523" y="10"/>
            <a:ext cx="6094477" cy="6857990"/>
          </a:xfrm>
          <a:prstGeom prst="rect">
            <a:avLst/>
          </a:prstGeom>
        </p:spPr>
      </p:pic>
      <p:sp>
        <p:nvSpPr>
          <p:cNvPr id="141" name="Rectangle 140">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4F26087A-4BDB-4326-B72A-D60CB21CAF2A}"/>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2300">
                <a:solidFill>
                  <a:schemeClr val="bg1"/>
                </a:solidFill>
              </a:rPr>
              <a:t>In 1989, I was awarded the Von Neumann Prize in Operations Research Theory by the Operations Research Society of America and The Institute of Management Sciences. They cited my works in the areas of portfolio theory, sparse matrix techniques and the SIMSCRIPT programming language.</a:t>
            </a:r>
          </a:p>
        </p:txBody>
      </p:sp>
      <p:sp>
        <p:nvSpPr>
          <p:cNvPr id="143" name="Rectangle: Rounded Corners 14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ext Placeholder 8">
            <a:extLst>
              <a:ext uri="{FF2B5EF4-FFF2-40B4-BE49-F238E27FC236}">
                <a16:creationId xmlns:a16="http://schemas.microsoft.com/office/drawing/2014/main" id="{E73EA70A-0B49-45AB-8833-3D45CE7C3DE3}"/>
              </a:ext>
            </a:extLst>
          </p:cNvPr>
          <p:cNvSpPr>
            <a:spLocks noGrp="1"/>
          </p:cNvSpPr>
          <p:nvPr>
            <p:ph type="body" idx="1"/>
          </p:nvPr>
        </p:nvSpPr>
        <p:spPr>
          <a:xfrm>
            <a:off x="404552" y="5624945"/>
            <a:ext cx="9079992" cy="592975"/>
          </a:xfrm>
        </p:spPr>
        <p:txBody>
          <a:bodyPr vert="horz" lIns="91440" tIns="45720" rIns="91440" bIns="45720" rtlCol="0" anchor="ctr">
            <a:normAutofit/>
          </a:bodyPr>
          <a:lstStyle/>
          <a:p>
            <a:r>
              <a:rPr lang="en-US" b="0" i="0" dirty="0">
                <a:effectLst/>
              </a:rPr>
              <a:t>Harry Markowitz (1927 -)</a:t>
            </a:r>
            <a:r>
              <a:rPr lang="el-GR" b="0" i="0" dirty="0">
                <a:effectLst/>
              </a:rPr>
              <a:t>, </a:t>
            </a:r>
            <a:r>
              <a:rPr lang="en-GB" b="0" i="0" dirty="0">
                <a:effectLst/>
              </a:rPr>
              <a:t>Nobel Prize</a:t>
            </a:r>
            <a:r>
              <a:rPr lang="el-GR" b="0" i="0" dirty="0">
                <a:effectLst/>
              </a:rPr>
              <a:t> 1990</a:t>
            </a:r>
            <a:endParaRPr lang="en-US" dirty="0"/>
          </a:p>
        </p:txBody>
      </p:sp>
      <p:sp>
        <p:nvSpPr>
          <p:cNvPr id="5" name="Footer Placeholder 4">
            <a:extLst>
              <a:ext uri="{FF2B5EF4-FFF2-40B4-BE49-F238E27FC236}">
                <a16:creationId xmlns:a16="http://schemas.microsoft.com/office/drawing/2014/main" id="{B9257120-61F3-4B47-8D3B-3CDFE8D64519}"/>
              </a:ext>
            </a:extLst>
          </p:cNvPr>
          <p:cNvSpPr>
            <a:spLocks noGrp="1"/>
          </p:cNvSpPr>
          <p:nvPr>
            <p:ph type="ftr" sz="quarter" idx="4294967295"/>
          </p:nvPr>
        </p:nvSpPr>
        <p:spPr>
          <a:xfrm>
            <a:off x="4038600" y="6356350"/>
            <a:ext cx="4114800" cy="365125"/>
          </a:xfrm>
        </p:spPr>
        <p:txBody>
          <a:bodyPr vert="horz" lIns="91440" tIns="45720" rIns="91440" bIns="45720" rtlCol="0" anchor="ctr">
            <a:normAutofit/>
          </a:bodyPr>
          <a:lstStyle/>
          <a:p>
            <a:pPr>
              <a:spcAft>
                <a:spcPts val="600"/>
              </a:spcAft>
            </a:pPr>
            <a:r>
              <a:rPr lang="el-GR" dirty="0">
                <a:solidFill>
                  <a:schemeClr val="bg1"/>
                </a:solidFill>
              </a:rPr>
              <a:t>Επιχειρησιακή Έρευνα</a:t>
            </a:r>
            <a:endParaRPr lang="en-US" kern="1200" dirty="0">
              <a:solidFill>
                <a:schemeClr val="bg1"/>
              </a:solidFill>
              <a:latin typeface="+mn-lt"/>
              <a:ea typeface="+mn-ea"/>
              <a:cs typeface="+mn-cs"/>
            </a:endParaRPr>
          </a:p>
        </p:txBody>
      </p:sp>
      <p:sp>
        <p:nvSpPr>
          <p:cNvPr id="6" name="Slide Number Placeholder 5">
            <a:extLst>
              <a:ext uri="{FF2B5EF4-FFF2-40B4-BE49-F238E27FC236}">
                <a16:creationId xmlns:a16="http://schemas.microsoft.com/office/drawing/2014/main" id="{311B3DB7-2EB9-4F17-AF6C-C8594D0910A2}"/>
              </a:ext>
            </a:extLst>
          </p:cNvPr>
          <p:cNvSpPr>
            <a:spLocks noGrp="1"/>
          </p:cNvSpPr>
          <p:nvPr>
            <p:ph type="sldNum" sz="quarter" idx="4294967295"/>
          </p:nvPr>
        </p:nvSpPr>
        <p:spPr>
          <a:xfrm>
            <a:off x="9041199"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bg1"/>
                </a:solidFill>
              </a:rPr>
              <a:pPr>
                <a:spcAft>
                  <a:spcPts val="600"/>
                </a:spcAft>
              </a:pPr>
              <a:t>2</a:t>
            </a:fld>
            <a:endParaRPr lang="en-US">
              <a:solidFill>
                <a:schemeClr val="bg1"/>
              </a:solidFill>
            </a:endParaRPr>
          </a:p>
        </p:txBody>
      </p:sp>
    </p:spTree>
    <p:extLst>
      <p:ext uri="{BB962C8B-B14F-4D97-AF65-F5344CB8AC3E}">
        <p14:creationId xmlns:p14="http://schemas.microsoft.com/office/powerpoint/2010/main" val="279403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A8922-3D4E-46A6-B32C-36E201BAB0E4}"/>
              </a:ext>
            </a:extLst>
          </p:cNvPr>
          <p:cNvSpPr>
            <a:spLocks noGrp="1"/>
          </p:cNvSpPr>
          <p:nvPr>
            <p:ph type="title"/>
          </p:nvPr>
        </p:nvSpPr>
        <p:spPr/>
        <p:txBody>
          <a:bodyPr>
            <a:noAutofit/>
          </a:bodyPr>
          <a:lstStyle/>
          <a:p>
            <a:r>
              <a:rPr lang="en-US" sz="2800" dirty="0"/>
              <a:t>H</a:t>
            </a:r>
            <a:r>
              <a:rPr lang="el-GR" sz="2800" dirty="0"/>
              <a:t> επιχειρησιακή έρευνα ασχολείται με την </a:t>
            </a:r>
            <a:r>
              <a:rPr lang="el-GR" sz="2800" b="1" dirty="0"/>
              <a:t>άριστη λήψη αποφάσεων</a:t>
            </a:r>
            <a:r>
              <a:rPr lang="el-GR" sz="2800" dirty="0"/>
              <a:t> σε </a:t>
            </a:r>
            <a:r>
              <a:rPr lang="el-GR" sz="2800" b="1" dirty="0"/>
              <a:t>προσδιοριστικά και πιθανολογικά συστήματα </a:t>
            </a:r>
            <a:r>
              <a:rPr lang="el-GR" sz="2800" dirty="0"/>
              <a:t>που προκύπτουν μέσα από </a:t>
            </a:r>
            <a:r>
              <a:rPr lang="el-GR" sz="2800" b="1" dirty="0"/>
              <a:t>πραγματικά προβλήματα</a:t>
            </a:r>
            <a:r>
              <a:rPr lang="el-GR" sz="2800" dirty="0"/>
              <a:t>.</a:t>
            </a:r>
            <a:endParaRPr lang="en-GB" sz="2800" dirty="0"/>
          </a:p>
        </p:txBody>
      </p:sp>
      <p:sp>
        <p:nvSpPr>
          <p:cNvPr id="5" name="Content Placeholder 4">
            <a:extLst>
              <a:ext uri="{FF2B5EF4-FFF2-40B4-BE49-F238E27FC236}">
                <a16:creationId xmlns:a16="http://schemas.microsoft.com/office/drawing/2014/main" id="{D3D13754-A6DB-458E-9F2D-9876A30ADA3B}"/>
              </a:ext>
            </a:extLst>
          </p:cNvPr>
          <p:cNvSpPr>
            <a:spLocks noGrp="1"/>
          </p:cNvSpPr>
          <p:nvPr>
            <p:ph idx="1"/>
          </p:nvPr>
        </p:nvSpPr>
        <p:spPr/>
        <p:txBody>
          <a:bodyPr>
            <a:normAutofit lnSpcReduction="10000"/>
          </a:bodyPr>
          <a:lstStyle/>
          <a:p>
            <a:r>
              <a:rPr lang="el-GR" b="1" dirty="0"/>
              <a:t>Παραγωγή</a:t>
            </a:r>
            <a:r>
              <a:rPr lang="en-GB" dirty="0"/>
              <a:t>: </a:t>
            </a:r>
            <a:r>
              <a:rPr lang="el-GR" dirty="0" err="1"/>
              <a:t>Χωροθέτηση</a:t>
            </a:r>
            <a:r>
              <a:rPr lang="el-GR" dirty="0"/>
              <a:t> εργοστασίου, προγραμματισμός προμηθειών ή παραγωγής, έλεγχος αποθεμάτων πρώτων υλών ή προϊόντων, έλεγχος ποιότητας, ανανέωση μηχανολογικού εξοπλισμού, ανάλυση αξιοπιστίας, εξισορρόπηση γραμμής παραγωγής.</a:t>
            </a:r>
            <a:endParaRPr lang="en-GB" dirty="0"/>
          </a:p>
          <a:p>
            <a:r>
              <a:rPr lang="el-GR" b="1" dirty="0"/>
              <a:t>Προσωπικό</a:t>
            </a:r>
            <a:r>
              <a:rPr lang="en-GB" b="1" dirty="0"/>
              <a:t>: </a:t>
            </a:r>
            <a:r>
              <a:rPr lang="el-GR" dirty="0"/>
              <a:t>Ανάλυση αξιολόγηση αξιολόγηση προσωπικού, προγραμματισμός προσωπικού, ανάλυση αιτιών απουσίας, πρόληψη ατυχημάτων. </a:t>
            </a:r>
          </a:p>
          <a:p>
            <a:endParaRPr lang="el-GR" dirty="0"/>
          </a:p>
          <a:p>
            <a:endParaRPr lang="en-GB" dirty="0"/>
          </a:p>
        </p:txBody>
      </p:sp>
    </p:spTree>
    <p:extLst>
      <p:ext uri="{BB962C8B-B14F-4D97-AF65-F5344CB8AC3E}">
        <p14:creationId xmlns:p14="http://schemas.microsoft.com/office/powerpoint/2010/main" val="36855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A8922-3D4E-46A6-B32C-36E201BAB0E4}"/>
              </a:ext>
            </a:extLst>
          </p:cNvPr>
          <p:cNvSpPr>
            <a:spLocks noGrp="1"/>
          </p:cNvSpPr>
          <p:nvPr>
            <p:ph type="title"/>
          </p:nvPr>
        </p:nvSpPr>
        <p:spPr/>
        <p:txBody>
          <a:bodyPr>
            <a:noAutofit/>
          </a:bodyPr>
          <a:lstStyle/>
          <a:p>
            <a:r>
              <a:rPr lang="en-US" sz="2800" dirty="0"/>
              <a:t>H</a:t>
            </a:r>
            <a:r>
              <a:rPr lang="el-GR" sz="2800" dirty="0"/>
              <a:t> επιχειρησιακή έρευνα ασχολείται με την </a:t>
            </a:r>
            <a:r>
              <a:rPr lang="el-GR" sz="2800" b="1" dirty="0"/>
              <a:t>άριστη λήψη αποφάσεων</a:t>
            </a:r>
            <a:r>
              <a:rPr lang="el-GR" sz="2800" dirty="0"/>
              <a:t> σε </a:t>
            </a:r>
            <a:r>
              <a:rPr lang="el-GR" sz="2800" b="1" dirty="0"/>
              <a:t>προσδιοριστικά και πιθανολογικά συστήματα </a:t>
            </a:r>
            <a:r>
              <a:rPr lang="el-GR" sz="2800" dirty="0"/>
              <a:t>που προκύπτουν μέσα από </a:t>
            </a:r>
            <a:r>
              <a:rPr lang="el-GR" sz="2800" b="1" dirty="0"/>
              <a:t>πραγματικά προβλήματα</a:t>
            </a:r>
            <a:r>
              <a:rPr lang="el-GR" sz="2800" dirty="0"/>
              <a:t>.</a:t>
            </a:r>
            <a:endParaRPr lang="en-GB" sz="2800" dirty="0"/>
          </a:p>
        </p:txBody>
      </p:sp>
      <p:sp>
        <p:nvSpPr>
          <p:cNvPr id="5" name="Content Placeholder 4">
            <a:extLst>
              <a:ext uri="{FF2B5EF4-FFF2-40B4-BE49-F238E27FC236}">
                <a16:creationId xmlns:a16="http://schemas.microsoft.com/office/drawing/2014/main" id="{D3D13754-A6DB-458E-9F2D-9876A30ADA3B}"/>
              </a:ext>
            </a:extLst>
          </p:cNvPr>
          <p:cNvSpPr>
            <a:spLocks noGrp="1"/>
          </p:cNvSpPr>
          <p:nvPr>
            <p:ph idx="1"/>
          </p:nvPr>
        </p:nvSpPr>
        <p:spPr/>
        <p:txBody>
          <a:bodyPr>
            <a:normAutofit lnSpcReduction="10000"/>
          </a:bodyPr>
          <a:lstStyle/>
          <a:p>
            <a:r>
              <a:rPr lang="el-GR" b="1" dirty="0"/>
              <a:t>Εμπόριο</a:t>
            </a:r>
            <a:r>
              <a:rPr lang="en-GB" b="1" dirty="0"/>
              <a:t>: </a:t>
            </a:r>
            <a:r>
              <a:rPr lang="el-GR" dirty="0"/>
              <a:t>Καθορισμός βέλτιστης σύνθεσης παραγωγής, βέλτιστη στρατηγική διαφημίσεως και τιμολογήσεως προϊόντων, προγραμματισμός πωλήσεων, προγραμματισμός μεταφοράς και διανομής προϊόντων, προσδιορισμός θέσεως και αριθμού αποθηκών, σύνθεση μεταφορικού στόλου.</a:t>
            </a:r>
            <a:endParaRPr lang="en-GB" dirty="0"/>
          </a:p>
          <a:p>
            <a:r>
              <a:rPr lang="el-GR" b="1" dirty="0"/>
              <a:t>Οικονομικά</a:t>
            </a:r>
            <a:r>
              <a:rPr lang="en-GB" b="1" dirty="0"/>
              <a:t>: </a:t>
            </a:r>
            <a:r>
              <a:rPr lang="el-GR" dirty="0"/>
              <a:t>Χρηματοοικονομικός προγραμματισμός, καθορισμός πιστωτικής πολιτικής, προϋπολογισμός, βελτιστοποίηση </a:t>
            </a:r>
            <a:r>
              <a:rPr lang="el-GR" dirty="0" err="1"/>
              <a:t>χρηματοροών</a:t>
            </a:r>
            <a:r>
              <a:rPr lang="el-GR" dirty="0"/>
              <a:t>. </a:t>
            </a:r>
          </a:p>
          <a:p>
            <a:endParaRPr lang="el-GR" dirty="0"/>
          </a:p>
          <a:p>
            <a:endParaRPr lang="en-GB" dirty="0"/>
          </a:p>
        </p:txBody>
      </p:sp>
    </p:spTree>
    <p:extLst>
      <p:ext uri="{BB962C8B-B14F-4D97-AF65-F5344CB8AC3E}">
        <p14:creationId xmlns:p14="http://schemas.microsoft.com/office/powerpoint/2010/main" val="35495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r>
              <a:rPr lang="el-GR" dirty="0"/>
              <a:t>Βασικά στάδια της Επιχειρησιακής Έρευνας</a:t>
            </a:r>
            <a:endParaRPr lang="en-US" dirty="0"/>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754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5A4A8-8E95-4A73-99B9-40BDA008510D}"/>
              </a:ext>
            </a:extLst>
          </p:cNvPr>
          <p:cNvSpPr>
            <a:spLocks noGrp="1"/>
          </p:cNvSpPr>
          <p:nvPr>
            <p:ph type="title"/>
          </p:nvPr>
        </p:nvSpPr>
        <p:spPr/>
        <p:txBody>
          <a:bodyPr/>
          <a:lstStyle/>
          <a:p>
            <a:r>
              <a:rPr lang="el-GR" dirty="0"/>
              <a:t>Βασικά στάδια της Επιχειρησιακής Έρευνας</a:t>
            </a:r>
            <a:endParaRPr lang="en-GB" dirty="0"/>
          </a:p>
        </p:txBody>
      </p:sp>
      <p:sp>
        <p:nvSpPr>
          <p:cNvPr id="5" name="Content Placeholder 4">
            <a:extLst>
              <a:ext uri="{FF2B5EF4-FFF2-40B4-BE49-F238E27FC236}">
                <a16:creationId xmlns:a16="http://schemas.microsoft.com/office/drawing/2014/main" id="{CA321DF2-15E5-4D78-9102-4D16CE01BCA1}"/>
              </a:ext>
            </a:extLst>
          </p:cNvPr>
          <p:cNvSpPr>
            <a:spLocks noGrp="1"/>
          </p:cNvSpPr>
          <p:nvPr>
            <p:ph idx="1"/>
          </p:nvPr>
        </p:nvSpPr>
        <p:spPr/>
        <p:txBody>
          <a:bodyPr/>
          <a:lstStyle/>
          <a:p>
            <a:r>
              <a:rPr lang="el-GR" dirty="0"/>
              <a:t>Ανάλυση του συστήματος</a:t>
            </a:r>
            <a:endParaRPr lang="en-GB" dirty="0"/>
          </a:p>
          <a:p>
            <a:r>
              <a:rPr lang="el-GR" dirty="0"/>
              <a:t>Διατύπωση στόχων</a:t>
            </a:r>
            <a:endParaRPr lang="en-GB" dirty="0"/>
          </a:p>
          <a:p>
            <a:r>
              <a:rPr lang="el-GR" dirty="0"/>
              <a:t>Διατύπωση του μοντέλου</a:t>
            </a:r>
            <a:endParaRPr lang="en-GB" dirty="0"/>
          </a:p>
          <a:p>
            <a:r>
              <a:rPr lang="el-GR" dirty="0"/>
              <a:t>Επίλυση του μοντέλου</a:t>
            </a:r>
            <a:endParaRPr lang="en-GB" dirty="0"/>
          </a:p>
          <a:p>
            <a:r>
              <a:rPr lang="el-GR" dirty="0"/>
              <a:t>Ανάλυση της λύσης</a:t>
            </a:r>
          </a:p>
          <a:p>
            <a:r>
              <a:rPr lang="el-GR" dirty="0"/>
              <a:t>Υλοποίηση της λύσης</a:t>
            </a:r>
          </a:p>
          <a:p>
            <a:endParaRPr lang="el-GR" dirty="0"/>
          </a:p>
          <a:p>
            <a:endParaRPr lang="en-GB" dirty="0"/>
          </a:p>
        </p:txBody>
      </p:sp>
    </p:spTree>
    <p:extLst>
      <p:ext uri="{BB962C8B-B14F-4D97-AF65-F5344CB8AC3E}">
        <p14:creationId xmlns:p14="http://schemas.microsoft.com/office/powerpoint/2010/main" val="275978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53FA-954F-4CFA-B2BE-465FDCCB2786}"/>
              </a:ext>
            </a:extLst>
          </p:cNvPr>
          <p:cNvSpPr>
            <a:spLocks noGrp="1"/>
          </p:cNvSpPr>
          <p:nvPr>
            <p:ph type="title"/>
          </p:nvPr>
        </p:nvSpPr>
        <p:spPr/>
        <p:txBody>
          <a:bodyPr>
            <a:normAutofit/>
          </a:bodyPr>
          <a:lstStyle/>
          <a:p>
            <a:r>
              <a:rPr lang="el-GR" dirty="0"/>
              <a:t>Ανάλυση του συστήματος</a:t>
            </a:r>
            <a:endParaRPr lang="en-GB" dirty="0"/>
          </a:p>
        </p:txBody>
      </p:sp>
      <p:sp>
        <p:nvSpPr>
          <p:cNvPr id="3" name="Content Placeholder 2">
            <a:extLst>
              <a:ext uri="{FF2B5EF4-FFF2-40B4-BE49-F238E27FC236}">
                <a16:creationId xmlns:a16="http://schemas.microsoft.com/office/drawing/2014/main" id="{402550EA-465A-4DD3-A8B5-F8C736485BF0}"/>
              </a:ext>
            </a:extLst>
          </p:cNvPr>
          <p:cNvSpPr>
            <a:spLocks noGrp="1"/>
          </p:cNvSpPr>
          <p:nvPr>
            <p:ph idx="1"/>
          </p:nvPr>
        </p:nvSpPr>
        <p:spPr/>
        <p:txBody>
          <a:bodyPr/>
          <a:lstStyle/>
          <a:p>
            <a:r>
              <a:rPr lang="el-GR" b="1" dirty="0"/>
              <a:t>Ζητούμενο: </a:t>
            </a:r>
            <a:r>
              <a:rPr lang="el-GR" dirty="0"/>
              <a:t>να κατανοήσουμε το σύστημα που θα μελετήσουμε.</a:t>
            </a:r>
          </a:p>
          <a:p>
            <a:r>
              <a:rPr lang="el-GR" b="1" dirty="0"/>
              <a:t>Πως:</a:t>
            </a:r>
            <a:r>
              <a:rPr lang="el-GR" dirty="0"/>
              <a:t> προσδιορίζουμε τη δομή του και τον τρόπο λειτουργίας του.</a:t>
            </a:r>
          </a:p>
          <a:p>
            <a:r>
              <a:rPr lang="el-GR" b="1" dirty="0"/>
              <a:t>Μεθοδολογία: </a:t>
            </a:r>
            <a:r>
              <a:rPr lang="en-GB" dirty="0" err="1"/>
              <a:t>i</a:t>
            </a:r>
            <a:r>
              <a:rPr lang="el-GR" dirty="0"/>
              <a:t>)αναλύουμε στα υποσυστήματα του, </a:t>
            </a:r>
            <a:r>
              <a:rPr lang="en-GB" dirty="0"/>
              <a:t>ii)</a:t>
            </a:r>
            <a:r>
              <a:rPr lang="el-GR" dirty="0"/>
              <a:t>εντοπίζουμε τα σημεία στα οποία εμείς μπορούμε να επηρεάσουμε τη λειτουργία του και προσδιορίζουμε τρόπους (στρατηγικές), τους οποίους μπορούμε να </a:t>
            </a:r>
            <a:r>
              <a:rPr lang="en-GB" dirty="0"/>
              <a:t>iii)</a:t>
            </a:r>
            <a:r>
              <a:rPr lang="el-GR" dirty="0"/>
              <a:t>εφαρμόσουμε προκειμένου να επηρεάσουμε το υπό μελέτη σύστημα.</a:t>
            </a:r>
            <a:endParaRPr lang="en-GB" dirty="0"/>
          </a:p>
          <a:p>
            <a:endParaRPr lang="en-GB" dirty="0"/>
          </a:p>
        </p:txBody>
      </p:sp>
      <p:sp>
        <p:nvSpPr>
          <p:cNvPr id="6" name="Slide Number Placeholder 5">
            <a:extLst>
              <a:ext uri="{FF2B5EF4-FFF2-40B4-BE49-F238E27FC236}">
                <a16:creationId xmlns:a16="http://schemas.microsoft.com/office/drawing/2014/main" id="{474A58BF-C735-4B48-8FB0-CF49C512CC2F}"/>
              </a:ext>
            </a:extLst>
          </p:cNvPr>
          <p:cNvSpPr>
            <a:spLocks noGrp="1"/>
          </p:cNvSpPr>
          <p:nvPr>
            <p:ph type="sldNum" sz="quarter" idx="12"/>
          </p:nvPr>
        </p:nvSpPr>
        <p:spPr/>
        <p:txBody>
          <a:bodyPr/>
          <a:lstStyle/>
          <a:p>
            <a:fld id="{A65A5C87-DF58-40C8-B092-1DE63DB4547E}" type="slidenum">
              <a:rPr lang="en-US" smtClean="0"/>
              <a:t>24</a:t>
            </a:fld>
            <a:endParaRPr lang="en-US" dirty="0"/>
          </a:p>
        </p:txBody>
      </p:sp>
    </p:spTree>
    <p:extLst>
      <p:ext uri="{BB962C8B-B14F-4D97-AF65-F5344CB8AC3E}">
        <p14:creationId xmlns:p14="http://schemas.microsoft.com/office/powerpoint/2010/main" val="311635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5446-E8F0-4EC1-8C94-0CF9508DAE97}"/>
              </a:ext>
            </a:extLst>
          </p:cNvPr>
          <p:cNvSpPr>
            <a:spLocks noGrp="1"/>
          </p:cNvSpPr>
          <p:nvPr>
            <p:ph type="title"/>
          </p:nvPr>
        </p:nvSpPr>
        <p:spPr/>
        <p:txBody>
          <a:bodyPr/>
          <a:lstStyle/>
          <a:p>
            <a:r>
              <a:rPr lang="el-GR" dirty="0"/>
              <a:t>Ανάλυση του συστήματος</a:t>
            </a:r>
            <a:endParaRPr lang="en-GB" dirty="0"/>
          </a:p>
        </p:txBody>
      </p:sp>
      <p:sp>
        <p:nvSpPr>
          <p:cNvPr id="3" name="Content Placeholder 2">
            <a:extLst>
              <a:ext uri="{FF2B5EF4-FFF2-40B4-BE49-F238E27FC236}">
                <a16:creationId xmlns:a16="http://schemas.microsoft.com/office/drawing/2014/main" id="{7DC92F03-C6A7-4D0E-8AF0-708EA5BED9A7}"/>
              </a:ext>
            </a:extLst>
          </p:cNvPr>
          <p:cNvSpPr>
            <a:spLocks noGrp="1"/>
          </p:cNvSpPr>
          <p:nvPr>
            <p:ph idx="1"/>
          </p:nvPr>
        </p:nvSpPr>
        <p:spPr/>
        <p:txBody>
          <a:bodyPr/>
          <a:lstStyle/>
          <a:p>
            <a:r>
              <a:rPr lang="el-GR" b="1" dirty="0"/>
              <a:t>Όφελος:</a:t>
            </a:r>
            <a:r>
              <a:rPr lang="el-GR" dirty="0"/>
              <a:t> αποκτούμε σαφή αντίληψη του προβλήματος που έχουμε να αντιμετωπίσουμε, και αναγνωρίζουμε τις μεταβλητές-παραμέτρους του συστήματος, καθώς και τους διάφορους περιορισμούς που επιβάλλονται από τη δομή του, τη λειτουργία του, ή το περιβάλλον.</a:t>
            </a:r>
            <a:endParaRPr lang="en-GB" dirty="0"/>
          </a:p>
        </p:txBody>
      </p:sp>
      <p:sp>
        <p:nvSpPr>
          <p:cNvPr id="6" name="Slide Number Placeholder 5">
            <a:extLst>
              <a:ext uri="{FF2B5EF4-FFF2-40B4-BE49-F238E27FC236}">
                <a16:creationId xmlns:a16="http://schemas.microsoft.com/office/drawing/2014/main" id="{59D2F111-D195-4B7C-A8B4-5F2DBD8C3621}"/>
              </a:ext>
            </a:extLst>
          </p:cNvPr>
          <p:cNvSpPr>
            <a:spLocks noGrp="1"/>
          </p:cNvSpPr>
          <p:nvPr>
            <p:ph type="sldNum" sz="quarter" idx="12"/>
          </p:nvPr>
        </p:nvSpPr>
        <p:spPr/>
        <p:txBody>
          <a:bodyPr/>
          <a:lstStyle/>
          <a:p>
            <a:fld id="{A65A5C87-DF58-40C8-B092-1DE63DB4547E}" type="slidenum">
              <a:rPr lang="en-US" smtClean="0"/>
              <a:t>25</a:t>
            </a:fld>
            <a:endParaRPr lang="en-US" dirty="0"/>
          </a:p>
        </p:txBody>
      </p:sp>
    </p:spTree>
    <p:extLst>
      <p:ext uri="{BB962C8B-B14F-4D97-AF65-F5344CB8AC3E}">
        <p14:creationId xmlns:p14="http://schemas.microsoft.com/office/powerpoint/2010/main" val="370580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A75B-C00F-4149-8D76-0EB369C7A943}"/>
              </a:ext>
            </a:extLst>
          </p:cNvPr>
          <p:cNvSpPr>
            <a:spLocks noGrp="1"/>
          </p:cNvSpPr>
          <p:nvPr>
            <p:ph type="title"/>
          </p:nvPr>
        </p:nvSpPr>
        <p:spPr/>
        <p:txBody>
          <a:bodyPr>
            <a:normAutofit/>
          </a:bodyPr>
          <a:lstStyle/>
          <a:p>
            <a:r>
              <a:rPr lang="el-GR" dirty="0"/>
              <a:t>Διατύπωση στόχων</a:t>
            </a:r>
            <a:endParaRPr lang="en-GB" dirty="0"/>
          </a:p>
        </p:txBody>
      </p:sp>
      <p:sp>
        <p:nvSpPr>
          <p:cNvPr id="3" name="Content Placeholder 2">
            <a:extLst>
              <a:ext uri="{FF2B5EF4-FFF2-40B4-BE49-F238E27FC236}">
                <a16:creationId xmlns:a16="http://schemas.microsoft.com/office/drawing/2014/main" id="{B54337CD-8572-4A23-A035-E4C9457DA2A2}"/>
              </a:ext>
            </a:extLst>
          </p:cNvPr>
          <p:cNvSpPr>
            <a:spLocks noGrp="1"/>
          </p:cNvSpPr>
          <p:nvPr>
            <p:ph idx="1"/>
          </p:nvPr>
        </p:nvSpPr>
        <p:spPr/>
        <p:txBody>
          <a:bodyPr>
            <a:normAutofit fontScale="92500" lnSpcReduction="10000"/>
          </a:bodyPr>
          <a:lstStyle/>
          <a:p>
            <a:r>
              <a:rPr lang="el-GR" b="1" dirty="0"/>
              <a:t>Ζητούμενο: </a:t>
            </a:r>
            <a:r>
              <a:rPr lang="el-GR" dirty="0"/>
              <a:t>να θέσουμε τους στόχους που θέλουμε να πετύχουμε, π.χ. μεγιστοποίηση του κέρδους, ελαχιστοποίηση του κόστους, βελτίωση της παραγωγικότητας.</a:t>
            </a:r>
          </a:p>
          <a:p>
            <a:r>
              <a:rPr lang="el-GR" b="1" dirty="0"/>
              <a:t>Δυσκολίες/προκλήσεις: </a:t>
            </a:r>
            <a:r>
              <a:rPr lang="el-GR" dirty="0"/>
              <a:t>υπάρχουν πολλαπλοί στόχοι και πρέπει να τους ιεραρχήσουμε ή κατά κάποιο τρόπο να τους συμπτύξουμε.</a:t>
            </a:r>
          </a:p>
          <a:p>
            <a:r>
              <a:rPr lang="el-GR" b="1" dirty="0"/>
              <a:t>Κρισιμότητα: </a:t>
            </a:r>
            <a:r>
              <a:rPr lang="el-GR" dirty="0"/>
              <a:t>ιδιαίτερα σημαντική, καθώς από τη διατύπωση των σωστών στόχων εξαρτάται η επιτυχία και η εφαρμογή των λύσεων που θα προταθούν</a:t>
            </a:r>
          </a:p>
          <a:p>
            <a:endParaRPr lang="en-GB" dirty="0"/>
          </a:p>
        </p:txBody>
      </p:sp>
      <p:sp>
        <p:nvSpPr>
          <p:cNvPr id="6" name="Slide Number Placeholder 5">
            <a:extLst>
              <a:ext uri="{FF2B5EF4-FFF2-40B4-BE49-F238E27FC236}">
                <a16:creationId xmlns:a16="http://schemas.microsoft.com/office/drawing/2014/main" id="{975F173C-6CDE-41D7-86E0-88F2DE122F2C}"/>
              </a:ext>
            </a:extLst>
          </p:cNvPr>
          <p:cNvSpPr>
            <a:spLocks noGrp="1"/>
          </p:cNvSpPr>
          <p:nvPr>
            <p:ph type="sldNum" sz="quarter" idx="12"/>
          </p:nvPr>
        </p:nvSpPr>
        <p:spPr/>
        <p:txBody>
          <a:bodyPr/>
          <a:lstStyle/>
          <a:p>
            <a:fld id="{A65A5C87-DF58-40C8-B092-1DE63DB4547E}" type="slidenum">
              <a:rPr lang="en-US" smtClean="0"/>
              <a:t>26</a:t>
            </a:fld>
            <a:endParaRPr lang="en-US" dirty="0"/>
          </a:p>
        </p:txBody>
      </p:sp>
    </p:spTree>
    <p:extLst>
      <p:ext uri="{BB962C8B-B14F-4D97-AF65-F5344CB8AC3E}">
        <p14:creationId xmlns:p14="http://schemas.microsoft.com/office/powerpoint/2010/main" val="102284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B5C7-01B6-4DCC-BF7B-F85B2DADF2A2}"/>
              </a:ext>
            </a:extLst>
          </p:cNvPr>
          <p:cNvSpPr>
            <a:spLocks noGrp="1"/>
          </p:cNvSpPr>
          <p:nvPr>
            <p:ph type="title"/>
          </p:nvPr>
        </p:nvSpPr>
        <p:spPr/>
        <p:txBody>
          <a:bodyPr>
            <a:normAutofit/>
          </a:bodyPr>
          <a:lstStyle/>
          <a:p>
            <a:r>
              <a:rPr lang="el-GR" dirty="0"/>
              <a:t>Διατύπωση του μοντέλου</a:t>
            </a:r>
            <a:endParaRPr lang="en-GB" dirty="0"/>
          </a:p>
        </p:txBody>
      </p:sp>
      <p:sp>
        <p:nvSpPr>
          <p:cNvPr id="3" name="Content Placeholder 2">
            <a:extLst>
              <a:ext uri="{FF2B5EF4-FFF2-40B4-BE49-F238E27FC236}">
                <a16:creationId xmlns:a16="http://schemas.microsoft.com/office/drawing/2014/main" id="{3A9BA8A8-E16F-48ED-ADDA-5122F012831D}"/>
              </a:ext>
            </a:extLst>
          </p:cNvPr>
          <p:cNvSpPr>
            <a:spLocks noGrp="1"/>
          </p:cNvSpPr>
          <p:nvPr>
            <p:ph idx="1"/>
          </p:nvPr>
        </p:nvSpPr>
        <p:spPr/>
        <p:txBody>
          <a:bodyPr>
            <a:normAutofit fontScale="92500" lnSpcReduction="20000"/>
          </a:bodyPr>
          <a:lstStyle/>
          <a:p>
            <a:r>
              <a:rPr lang="el-GR" b="1" dirty="0"/>
              <a:t>Ζητούμενο: </a:t>
            </a:r>
            <a:r>
              <a:rPr lang="el-GR" dirty="0"/>
              <a:t>να δημιουργήσουμε μια απλουστευμένη αναπαράσταση του πραγματικού συστήματος, να τη μελετήσουμε, να αναλύσουμε την επίδραση διαφόρων παραγόντων στους στόχους που έχουν τεθεί και να επιλέξουμε την καλύτερη στρατηγική.</a:t>
            </a:r>
          </a:p>
          <a:p>
            <a:r>
              <a:rPr lang="el-GR" b="1" dirty="0"/>
              <a:t>Μορφή: </a:t>
            </a:r>
            <a:r>
              <a:rPr lang="el-GR" dirty="0"/>
              <a:t>μετατροπή του ορισμού του προβλήματος σε μαθηματικές σχέσεις και αποτελεί κατά προσέγγιση μία αναπαράσταση του προβλήματος. Συνήθως ένα σύνολο από ποσοτικές σχέσεις ή εντολές στον υπολογιστή που εκφράζουν τους στόχους του προβλήματος και τους περιορισμούς του περιβάλλοντος</a:t>
            </a:r>
          </a:p>
          <a:p>
            <a:endParaRPr lang="el-GR" dirty="0"/>
          </a:p>
          <a:p>
            <a:endParaRPr lang="en-GB" dirty="0"/>
          </a:p>
        </p:txBody>
      </p:sp>
      <p:sp>
        <p:nvSpPr>
          <p:cNvPr id="6" name="Slide Number Placeholder 5">
            <a:extLst>
              <a:ext uri="{FF2B5EF4-FFF2-40B4-BE49-F238E27FC236}">
                <a16:creationId xmlns:a16="http://schemas.microsoft.com/office/drawing/2014/main" id="{A8482036-01EB-4E97-BE72-E6331C5327A6}"/>
              </a:ext>
            </a:extLst>
          </p:cNvPr>
          <p:cNvSpPr>
            <a:spLocks noGrp="1"/>
          </p:cNvSpPr>
          <p:nvPr>
            <p:ph type="sldNum" sz="quarter" idx="12"/>
          </p:nvPr>
        </p:nvSpPr>
        <p:spPr/>
        <p:txBody>
          <a:bodyPr/>
          <a:lstStyle/>
          <a:p>
            <a:fld id="{A65A5C87-DF58-40C8-B092-1DE63DB4547E}" type="slidenum">
              <a:rPr lang="en-US" smtClean="0"/>
              <a:t>27</a:t>
            </a:fld>
            <a:endParaRPr lang="en-US" dirty="0"/>
          </a:p>
        </p:txBody>
      </p:sp>
    </p:spTree>
    <p:extLst>
      <p:ext uri="{BB962C8B-B14F-4D97-AF65-F5344CB8AC3E}">
        <p14:creationId xmlns:p14="http://schemas.microsoft.com/office/powerpoint/2010/main" val="35990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B5C7-01B6-4DCC-BF7B-F85B2DADF2A2}"/>
              </a:ext>
            </a:extLst>
          </p:cNvPr>
          <p:cNvSpPr>
            <a:spLocks noGrp="1"/>
          </p:cNvSpPr>
          <p:nvPr>
            <p:ph type="title"/>
          </p:nvPr>
        </p:nvSpPr>
        <p:spPr/>
        <p:txBody>
          <a:bodyPr>
            <a:normAutofit/>
          </a:bodyPr>
          <a:lstStyle/>
          <a:p>
            <a:r>
              <a:rPr lang="el-GR" dirty="0"/>
              <a:t>Διατύπωση του μοντέλου</a:t>
            </a:r>
            <a:r>
              <a:rPr lang="en-GB" dirty="0"/>
              <a:t> (</a:t>
            </a:r>
            <a:r>
              <a:rPr lang="el-GR" dirty="0"/>
              <a:t>συν.</a:t>
            </a:r>
            <a:r>
              <a:rPr lang="en-GB" dirty="0"/>
              <a:t>)</a:t>
            </a:r>
          </a:p>
        </p:txBody>
      </p:sp>
      <p:sp>
        <p:nvSpPr>
          <p:cNvPr id="3" name="Content Placeholder 2">
            <a:extLst>
              <a:ext uri="{FF2B5EF4-FFF2-40B4-BE49-F238E27FC236}">
                <a16:creationId xmlns:a16="http://schemas.microsoft.com/office/drawing/2014/main" id="{3A9BA8A8-E16F-48ED-ADDA-5122F012831D}"/>
              </a:ext>
            </a:extLst>
          </p:cNvPr>
          <p:cNvSpPr>
            <a:spLocks noGrp="1"/>
          </p:cNvSpPr>
          <p:nvPr>
            <p:ph idx="1"/>
          </p:nvPr>
        </p:nvSpPr>
        <p:spPr/>
        <p:txBody>
          <a:bodyPr>
            <a:normAutofit fontScale="85000" lnSpcReduction="20000"/>
          </a:bodyPr>
          <a:lstStyle/>
          <a:p>
            <a:r>
              <a:rPr lang="el-GR" b="1" dirty="0"/>
              <a:t>Μεθοδολογία </a:t>
            </a:r>
          </a:p>
          <a:p>
            <a:pPr lvl="1"/>
            <a:r>
              <a:rPr lang="el-GR" b="1" dirty="0"/>
              <a:t>Στάδιο 1ο: </a:t>
            </a:r>
            <a:r>
              <a:rPr lang="el-GR" dirty="0"/>
              <a:t>Διατύπωση υποθέσεων οι οποίες απλουστεύουν το πρόβλημα. </a:t>
            </a:r>
            <a:br>
              <a:rPr lang="el-GR" dirty="0"/>
            </a:br>
            <a:r>
              <a:rPr lang="el-GR" b="1" dirty="0"/>
              <a:t>Σκοπιμότητα: </a:t>
            </a:r>
            <a:r>
              <a:rPr lang="el-GR" dirty="0"/>
              <a:t>Αυτό γίνεται για να κάνει πιο εφικτή και εύκολη την επίλυση και ανάλυση του προβλήματος.</a:t>
            </a:r>
          </a:p>
          <a:p>
            <a:pPr lvl="1"/>
            <a:r>
              <a:rPr lang="el-GR" b="1" dirty="0"/>
              <a:t>Στάδιο 2ο: </a:t>
            </a:r>
            <a:r>
              <a:rPr lang="el-GR" dirty="0"/>
              <a:t>Διατύπωση εκείνων των μαθηματικών σχέσεων ή εντολών στον υπολογιστή, οι οποίες εκφράζουν τις σχέσεις μεταξύ των συντελεστών του συστήματος, των στόχων, των μεταβλητών και του περιβάλλοντος.</a:t>
            </a:r>
            <a:br>
              <a:rPr lang="el-GR" dirty="0"/>
            </a:br>
            <a:r>
              <a:rPr lang="el-GR" b="1" dirty="0"/>
              <a:t>Σκοπιμότητα: </a:t>
            </a:r>
            <a:r>
              <a:rPr lang="el-GR" dirty="0"/>
              <a:t>αυστηρότερη διατύπωση του μοντέλου.</a:t>
            </a:r>
          </a:p>
          <a:p>
            <a:pPr lvl="1"/>
            <a:r>
              <a:rPr lang="el-GR" b="1" dirty="0"/>
              <a:t>Στάδιο 3ο: Ε</a:t>
            </a:r>
            <a:r>
              <a:rPr lang="el-GR" dirty="0"/>
              <a:t>πιβεβαίωση του μοντέλου με δοκιμαστική χρήση του σε ένα “απλό” πρόβλημα. Αυτό γίνεται για να ελέγξουμε την ακρίβεια των υποθέσεων (στάδιο 1) και των σχέσεων/εντολών (στάδιο 2) που διατυπώθηκαν παραπάνω. Σε περίπτωση που τα αποτελέσματα δεν είναι ικανοποιητικά, τα στάδια 1,2 επαναλαμβάνονται.</a:t>
            </a:r>
          </a:p>
          <a:p>
            <a:endParaRPr lang="en-GB" dirty="0"/>
          </a:p>
        </p:txBody>
      </p:sp>
      <p:sp>
        <p:nvSpPr>
          <p:cNvPr id="6" name="Slide Number Placeholder 5">
            <a:extLst>
              <a:ext uri="{FF2B5EF4-FFF2-40B4-BE49-F238E27FC236}">
                <a16:creationId xmlns:a16="http://schemas.microsoft.com/office/drawing/2014/main" id="{A8482036-01EB-4E97-BE72-E6331C5327A6}"/>
              </a:ext>
            </a:extLst>
          </p:cNvPr>
          <p:cNvSpPr>
            <a:spLocks noGrp="1"/>
          </p:cNvSpPr>
          <p:nvPr>
            <p:ph type="sldNum" sz="quarter" idx="12"/>
          </p:nvPr>
        </p:nvSpPr>
        <p:spPr/>
        <p:txBody>
          <a:bodyPr/>
          <a:lstStyle/>
          <a:p>
            <a:fld id="{A65A5C87-DF58-40C8-B092-1DE63DB4547E}" type="slidenum">
              <a:rPr lang="en-US" smtClean="0"/>
              <a:t>28</a:t>
            </a:fld>
            <a:endParaRPr lang="en-US" dirty="0"/>
          </a:p>
        </p:txBody>
      </p:sp>
    </p:spTree>
    <p:extLst>
      <p:ext uri="{BB962C8B-B14F-4D97-AF65-F5344CB8AC3E}">
        <p14:creationId xmlns:p14="http://schemas.microsoft.com/office/powerpoint/2010/main" val="413458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8B91-FAC3-4AC5-A5A6-BB7A017DC197}"/>
              </a:ext>
            </a:extLst>
          </p:cNvPr>
          <p:cNvSpPr>
            <a:spLocks noGrp="1"/>
          </p:cNvSpPr>
          <p:nvPr>
            <p:ph type="title"/>
          </p:nvPr>
        </p:nvSpPr>
        <p:spPr/>
        <p:txBody>
          <a:bodyPr/>
          <a:lstStyle/>
          <a:p>
            <a:r>
              <a:rPr lang="el-GR" dirty="0"/>
              <a:t>Διατύπωση του μοντέλου</a:t>
            </a:r>
            <a:r>
              <a:rPr lang="en-GB" dirty="0"/>
              <a:t> (</a:t>
            </a:r>
            <a:r>
              <a:rPr lang="el-GR" dirty="0"/>
              <a:t>συν.</a:t>
            </a:r>
            <a:r>
              <a:rPr lang="en-GB" dirty="0"/>
              <a:t>)</a:t>
            </a:r>
          </a:p>
        </p:txBody>
      </p:sp>
      <p:sp>
        <p:nvSpPr>
          <p:cNvPr id="3" name="Content Placeholder 2">
            <a:extLst>
              <a:ext uri="{FF2B5EF4-FFF2-40B4-BE49-F238E27FC236}">
                <a16:creationId xmlns:a16="http://schemas.microsoft.com/office/drawing/2014/main" id="{9A6EFE6E-BE62-4337-A22D-1082661DD303}"/>
              </a:ext>
            </a:extLst>
          </p:cNvPr>
          <p:cNvSpPr>
            <a:spLocks noGrp="1"/>
          </p:cNvSpPr>
          <p:nvPr>
            <p:ph idx="1"/>
          </p:nvPr>
        </p:nvSpPr>
        <p:spPr/>
        <p:txBody>
          <a:bodyPr>
            <a:normAutofit fontScale="92500" lnSpcReduction="10000"/>
          </a:bodyPr>
          <a:lstStyle/>
          <a:p>
            <a:r>
              <a:rPr lang="el-GR" b="1" dirty="0"/>
              <a:t>Κρισιμότητα: </a:t>
            </a:r>
            <a:r>
              <a:rPr lang="el-GR" dirty="0"/>
              <a:t>ιδιαίτερα υψηλή</a:t>
            </a:r>
          </a:p>
          <a:p>
            <a:pPr lvl="1"/>
            <a:r>
              <a:rPr lang="el-GR" dirty="0"/>
              <a:t>Ο αναλυτής ενός συστήματος διατρέχει τον κίνδυνο να εντοπίσει τη σωστή λύση σε λάθος πρόβλημα (το προτεινόμενο μοντέλο δεν αποτελεί σωστή αναπαράσταση του προβλήματος, ενώ η μέθοδος βελτιστοποίησης της αντικειμενικής συνάρτησης είναι σωστή). Στην αντίθετη περίπτωση κινδυνεύει να δώσει λάθος λύση σε σωστό πρόβλημα.</a:t>
            </a:r>
          </a:p>
          <a:p>
            <a:r>
              <a:rPr lang="el-GR" b="1" dirty="0"/>
              <a:t>Δυσκολίες/προκλήσεις: </a:t>
            </a:r>
            <a:r>
              <a:rPr lang="el-GR" dirty="0"/>
              <a:t>περιορισμός των μεταβλητών σε εκείνες που είναι πραγματικά σημαντικές για το πρόβλημα, δεδομένου ότι από αυτό εξαρτάται το κόστος επίλυσής του. </a:t>
            </a:r>
            <a:endParaRPr lang="en-GB" dirty="0"/>
          </a:p>
        </p:txBody>
      </p:sp>
      <p:sp>
        <p:nvSpPr>
          <p:cNvPr id="6" name="Slide Number Placeholder 5">
            <a:extLst>
              <a:ext uri="{FF2B5EF4-FFF2-40B4-BE49-F238E27FC236}">
                <a16:creationId xmlns:a16="http://schemas.microsoft.com/office/drawing/2014/main" id="{34977CA9-667C-4EDE-A997-20C8613739E3}"/>
              </a:ext>
            </a:extLst>
          </p:cNvPr>
          <p:cNvSpPr>
            <a:spLocks noGrp="1"/>
          </p:cNvSpPr>
          <p:nvPr>
            <p:ph type="sldNum" sz="quarter" idx="12"/>
          </p:nvPr>
        </p:nvSpPr>
        <p:spPr/>
        <p:txBody>
          <a:bodyPr/>
          <a:lstStyle/>
          <a:p>
            <a:fld id="{A65A5C87-DF58-40C8-B092-1DE63DB4547E}" type="slidenum">
              <a:rPr lang="en-US" smtClean="0"/>
              <a:t>29</a:t>
            </a:fld>
            <a:endParaRPr lang="en-US" dirty="0"/>
          </a:p>
        </p:txBody>
      </p:sp>
    </p:spTree>
    <p:extLst>
      <p:ext uri="{BB962C8B-B14F-4D97-AF65-F5344CB8AC3E}">
        <p14:creationId xmlns:p14="http://schemas.microsoft.com/office/powerpoint/2010/main" val="52121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5FC897-3E71-4114-BA48-47361AB1D7B2}"/>
              </a:ext>
            </a:extLst>
          </p:cNvPr>
          <p:cNvPicPr>
            <a:picLocks noChangeAspect="1"/>
          </p:cNvPicPr>
          <p:nvPr/>
        </p:nvPicPr>
        <p:blipFill>
          <a:blip r:embed="rId2"/>
          <a:stretch>
            <a:fillRect/>
          </a:stretch>
        </p:blipFill>
        <p:spPr>
          <a:xfrm>
            <a:off x="365780" y="1839011"/>
            <a:ext cx="5658543" cy="3278884"/>
          </a:xfrm>
          <a:prstGeom prst="rect">
            <a:avLst/>
          </a:prstGeom>
        </p:spPr>
      </p:pic>
      <p:grpSp>
        <p:nvGrpSpPr>
          <p:cNvPr id="10" name="Group 9">
            <a:extLst>
              <a:ext uri="{FF2B5EF4-FFF2-40B4-BE49-F238E27FC236}">
                <a16:creationId xmlns:a16="http://schemas.microsoft.com/office/drawing/2014/main" id="{B0C23EAE-AD61-457D-B60C-0F0A387A616D}"/>
              </a:ext>
            </a:extLst>
          </p:cNvPr>
          <p:cNvGrpSpPr/>
          <p:nvPr/>
        </p:nvGrpSpPr>
        <p:grpSpPr>
          <a:xfrm>
            <a:off x="898659" y="1741354"/>
            <a:ext cx="10746685" cy="2626195"/>
            <a:chOff x="959005" y="707885"/>
            <a:chExt cx="10746685" cy="2626195"/>
          </a:xfrm>
        </p:grpSpPr>
        <p:sp>
          <p:nvSpPr>
            <p:cNvPr id="3" name="Rectangle 2">
              <a:extLst>
                <a:ext uri="{FF2B5EF4-FFF2-40B4-BE49-F238E27FC236}">
                  <a16:creationId xmlns:a16="http://schemas.microsoft.com/office/drawing/2014/main" id="{272A1334-E1A4-4FBD-A2FA-E084181D759C}"/>
                </a:ext>
              </a:extLst>
            </p:cNvPr>
            <p:cNvSpPr/>
            <p:nvPr/>
          </p:nvSpPr>
          <p:spPr>
            <a:xfrm>
              <a:off x="959005" y="3122207"/>
              <a:ext cx="1594624" cy="21187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79B8B6C5-17AF-4FB5-96A8-5DBCAABF28F9}"/>
                </a:ext>
              </a:extLst>
            </p:cNvPr>
            <p:cNvCxnSpPr>
              <a:cxnSpLocks/>
              <a:stCxn id="3" idx="3"/>
            </p:cNvCxnSpPr>
            <p:nvPr/>
          </p:nvCxnSpPr>
          <p:spPr>
            <a:xfrm flipV="1">
              <a:off x="2553629" y="1090670"/>
              <a:ext cx="5241073" cy="2137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13B6BF9-7E4A-4490-8AF3-CC50D2C1017B}"/>
                </a:ext>
              </a:extLst>
            </p:cNvPr>
            <p:cNvSpPr/>
            <p:nvPr/>
          </p:nvSpPr>
          <p:spPr>
            <a:xfrm>
              <a:off x="7794702" y="707885"/>
              <a:ext cx="3910988" cy="649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Διαχείριση χαρτοφυλακίου</a:t>
              </a:r>
              <a:endParaRPr lang="en-GB" b="1" dirty="0"/>
            </a:p>
          </p:txBody>
        </p:sp>
      </p:grpSp>
      <p:grpSp>
        <p:nvGrpSpPr>
          <p:cNvPr id="15" name="Group 14">
            <a:extLst>
              <a:ext uri="{FF2B5EF4-FFF2-40B4-BE49-F238E27FC236}">
                <a16:creationId xmlns:a16="http://schemas.microsoft.com/office/drawing/2014/main" id="{31F470E7-3C5A-4F38-8574-43A100AD9E11}"/>
              </a:ext>
            </a:extLst>
          </p:cNvPr>
          <p:cNvGrpSpPr/>
          <p:nvPr/>
        </p:nvGrpSpPr>
        <p:grpSpPr>
          <a:xfrm>
            <a:off x="2488177" y="2941604"/>
            <a:ext cx="9157167" cy="1383994"/>
            <a:chOff x="2663932" y="1950086"/>
            <a:chExt cx="9157167" cy="1383994"/>
          </a:xfrm>
        </p:grpSpPr>
        <p:sp>
          <p:nvSpPr>
            <p:cNvPr id="11" name="Rectangle 10">
              <a:extLst>
                <a:ext uri="{FF2B5EF4-FFF2-40B4-BE49-F238E27FC236}">
                  <a16:creationId xmlns:a16="http://schemas.microsoft.com/office/drawing/2014/main" id="{27B127FD-AD70-489B-BC7E-9BC4CB66727B}"/>
                </a:ext>
              </a:extLst>
            </p:cNvPr>
            <p:cNvSpPr/>
            <p:nvPr/>
          </p:nvSpPr>
          <p:spPr>
            <a:xfrm>
              <a:off x="2663932" y="3122207"/>
              <a:ext cx="1594624" cy="21187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E6AA667-3BA8-4338-8DEE-174537DED7B3}"/>
                </a:ext>
              </a:extLst>
            </p:cNvPr>
            <p:cNvCxnSpPr>
              <a:cxnSpLocks/>
              <a:stCxn id="11" idx="3"/>
              <a:endCxn id="13" idx="1"/>
            </p:cNvCxnSpPr>
            <p:nvPr/>
          </p:nvCxnSpPr>
          <p:spPr>
            <a:xfrm flipV="1">
              <a:off x="4258556" y="2275084"/>
              <a:ext cx="3651555" cy="953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58B307F-180B-4EFB-99E9-ABDEC6DA9106}"/>
                </a:ext>
              </a:extLst>
            </p:cNvPr>
            <p:cNvSpPr/>
            <p:nvPr/>
          </p:nvSpPr>
          <p:spPr>
            <a:xfrm>
              <a:off x="7910111" y="1950086"/>
              <a:ext cx="3910988" cy="649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Μαθηματικές τεχνικές</a:t>
              </a:r>
              <a:endParaRPr lang="en-GB" b="1" dirty="0"/>
            </a:p>
          </p:txBody>
        </p:sp>
      </p:grpSp>
      <p:grpSp>
        <p:nvGrpSpPr>
          <p:cNvPr id="17" name="Group 16">
            <a:extLst>
              <a:ext uri="{FF2B5EF4-FFF2-40B4-BE49-F238E27FC236}">
                <a16:creationId xmlns:a16="http://schemas.microsoft.com/office/drawing/2014/main" id="{53704E89-4A30-4EC9-9AAD-87145CE7776B}"/>
              </a:ext>
            </a:extLst>
          </p:cNvPr>
          <p:cNvGrpSpPr/>
          <p:nvPr/>
        </p:nvGrpSpPr>
        <p:grpSpPr>
          <a:xfrm>
            <a:off x="546655" y="4314581"/>
            <a:ext cx="11098689" cy="956789"/>
            <a:chOff x="722410" y="1643292"/>
            <a:chExt cx="11098689" cy="956789"/>
          </a:xfrm>
        </p:grpSpPr>
        <p:sp>
          <p:nvSpPr>
            <p:cNvPr id="18" name="Rectangle 17">
              <a:extLst>
                <a:ext uri="{FF2B5EF4-FFF2-40B4-BE49-F238E27FC236}">
                  <a16:creationId xmlns:a16="http://schemas.microsoft.com/office/drawing/2014/main" id="{91CA1078-BAE8-415F-BE47-3566B19F5235}"/>
                </a:ext>
              </a:extLst>
            </p:cNvPr>
            <p:cNvSpPr/>
            <p:nvPr/>
          </p:nvSpPr>
          <p:spPr>
            <a:xfrm>
              <a:off x="722410" y="1643292"/>
              <a:ext cx="1594624" cy="21187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B1173690-6440-44D0-9094-0172F270FFC6}"/>
                </a:ext>
              </a:extLst>
            </p:cNvPr>
            <p:cNvCxnSpPr>
              <a:cxnSpLocks/>
              <a:stCxn id="18" idx="3"/>
              <a:endCxn id="20" idx="1"/>
            </p:cNvCxnSpPr>
            <p:nvPr/>
          </p:nvCxnSpPr>
          <p:spPr>
            <a:xfrm>
              <a:off x="2317034" y="1749229"/>
              <a:ext cx="5593077" cy="5258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05D2D8-7E06-47F0-90FF-212E5638384F}"/>
                </a:ext>
              </a:extLst>
            </p:cNvPr>
            <p:cNvSpPr/>
            <p:nvPr/>
          </p:nvSpPr>
          <p:spPr>
            <a:xfrm>
              <a:off x="7910111" y="1950086"/>
              <a:ext cx="3910988" cy="649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Υπολογιστικές τεχνικές</a:t>
              </a:r>
              <a:br>
                <a:rPr lang="el-GR" b="1" dirty="0"/>
              </a:br>
              <a:r>
                <a:rPr lang="el-GR" b="1" dirty="0"/>
                <a:t>και γλώσσες προγραμματισμού</a:t>
              </a:r>
              <a:endParaRPr lang="en-GB" b="1" dirty="0"/>
            </a:p>
          </p:txBody>
        </p:sp>
      </p:grpSp>
      <p:sp>
        <p:nvSpPr>
          <p:cNvPr id="21" name="TextBox 20">
            <a:extLst>
              <a:ext uri="{FF2B5EF4-FFF2-40B4-BE49-F238E27FC236}">
                <a16:creationId xmlns:a16="http://schemas.microsoft.com/office/drawing/2014/main" id="{8E53C0E1-6619-4B36-9F71-1D04B4619A61}"/>
              </a:ext>
            </a:extLst>
          </p:cNvPr>
          <p:cNvSpPr txBox="1"/>
          <p:nvPr/>
        </p:nvSpPr>
        <p:spPr>
          <a:xfrm>
            <a:off x="8398374" y="743959"/>
            <a:ext cx="2582951" cy="369332"/>
          </a:xfrm>
          <a:prstGeom prst="rect">
            <a:avLst/>
          </a:prstGeom>
          <a:noFill/>
        </p:spPr>
        <p:txBody>
          <a:bodyPr wrap="none" rtlCol="0">
            <a:spAutoFit/>
          </a:bodyPr>
          <a:lstStyle/>
          <a:p>
            <a:r>
              <a:rPr lang="el-GR" b="1" dirty="0"/>
              <a:t>Επιστημονικές Περιοχές </a:t>
            </a:r>
            <a:endParaRPr lang="en-GB" b="1" dirty="0"/>
          </a:p>
        </p:txBody>
      </p:sp>
    </p:spTree>
    <p:extLst>
      <p:ext uri="{BB962C8B-B14F-4D97-AF65-F5344CB8AC3E}">
        <p14:creationId xmlns:p14="http://schemas.microsoft.com/office/powerpoint/2010/main" val="18702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DE6E-285C-4A1C-9E50-7A6D0281DCEC}"/>
              </a:ext>
            </a:extLst>
          </p:cNvPr>
          <p:cNvSpPr>
            <a:spLocks noGrp="1"/>
          </p:cNvSpPr>
          <p:nvPr>
            <p:ph type="title"/>
          </p:nvPr>
        </p:nvSpPr>
        <p:spPr/>
        <p:txBody>
          <a:bodyPr>
            <a:normAutofit/>
          </a:bodyPr>
          <a:lstStyle/>
          <a:p>
            <a:r>
              <a:rPr lang="el-GR" dirty="0"/>
              <a:t>Επίλυση του μοντέλου</a:t>
            </a:r>
            <a:endParaRPr lang="en-GB" dirty="0"/>
          </a:p>
        </p:txBody>
      </p:sp>
      <p:sp>
        <p:nvSpPr>
          <p:cNvPr id="3" name="Content Placeholder 2">
            <a:extLst>
              <a:ext uri="{FF2B5EF4-FFF2-40B4-BE49-F238E27FC236}">
                <a16:creationId xmlns:a16="http://schemas.microsoft.com/office/drawing/2014/main" id="{214FE051-AAA1-4B3E-8239-71012CC82B6B}"/>
              </a:ext>
            </a:extLst>
          </p:cNvPr>
          <p:cNvSpPr>
            <a:spLocks noGrp="1"/>
          </p:cNvSpPr>
          <p:nvPr>
            <p:ph idx="1"/>
          </p:nvPr>
        </p:nvSpPr>
        <p:spPr/>
        <p:txBody>
          <a:bodyPr>
            <a:normAutofit fontScale="92500" lnSpcReduction="20000"/>
          </a:bodyPr>
          <a:lstStyle/>
          <a:p>
            <a:r>
              <a:rPr lang="el-GR" b="1" dirty="0"/>
              <a:t>Ζητούμενο: </a:t>
            </a:r>
            <a:r>
              <a:rPr lang="el-GR" dirty="0"/>
              <a:t>εντοπισμός της βέλτιστης λύσης του προβλήματος.</a:t>
            </a:r>
          </a:p>
          <a:p>
            <a:r>
              <a:rPr lang="el-GR" b="1" dirty="0"/>
              <a:t>Τρόποι επίλυσης: </a:t>
            </a:r>
            <a:r>
              <a:rPr lang="el-GR" dirty="0"/>
              <a:t>στηρίζονται σε Ανώτερα Μαθηματικά (διαφορικός και ολοκληρωτικός λογισμός, αριθμητική ανάλυση, γραμμική άλγεβρα, κλασικές μέθοδοι βελτιστοποίησης, λογισμός των μεταβολών), στη θεωρία Πιθανοτήτων και τη Στατιστική (θεωρία πιθανοτήτων, ανελίξεις </a:t>
            </a:r>
            <a:r>
              <a:rPr lang="el-GR" dirty="0" err="1"/>
              <a:t>Markov</a:t>
            </a:r>
            <a:r>
              <a:rPr lang="el-GR" dirty="0"/>
              <a:t>, περιγραφική στατιστική, στατιστική </a:t>
            </a:r>
            <a:r>
              <a:rPr lang="el-GR" dirty="0" err="1"/>
              <a:t>συμπερασματολογία</a:t>
            </a:r>
            <a:r>
              <a:rPr lang="el-GR" dirty="0"/>
              <a:t>, εκτίμηση, ανάλυση παλινδρόμησης, </a:t>
            </a:r>
            <a:r>
              <a:rPr lang="el-GR" dirty="0" err="1"/>
              <a:t>αλληλοσυσχέτιση</a:t>
            </a:r>
            <a:r>
              <a:rPr lang="el-GR" dirty="0"/>
              <a:t>, ανάλυση μεταβλητότητας, παραγοντική ανάλυση, </a:t>
            </a:r>
            <a:r>
              <a:rPr lang="el-GR" dirty="0" err="1"/>
              <a:t>χρονοσειρές</a:t>
            </a:r>
            <a:r>
              <a:rPr lang="el-GR" dirty="0"/>
              <a:t>) ή σε Μεθόδους και Θεωρίες της επιχειρησιακής έρευνας.</a:t>
            </a:r>
            <a:endParaRPr lang="en-GB" dirty="0"/>
          </a:p>
        </p:txBody>
      </p:sp>
      <p:sp>
        <p:nvSpPr>
          <p:cNvPr id="6" name="Slide Number Placeholder 5">
            <a:extLst>
              <a:ext uri="{FF2B5EF4-FFF2-40B4-BE49-F238E27FC236}">
                <a16:creationId xmlns:a16="http://schemas.microsoft.com/office/drawing/2014/main" id="{3BACB9DF-C85B-4613-8457-BF7DD4BE47C5}"/>
              </a:ext>
            </a:extLst>
          </p:cNvPr>
          <p:cNvSpPr>
            <a:spLocks noGrp="1"/>
          </p:cNvSpPr>
          <p:nvPr>
            <p:ph type="sldNum" sz="quarter" idx="12"/>
          </p:nvPr>
        </p:nvSpPr>
        <p:spPr/>
        <p:txBody>
          <a:bodyPr/>
          <a:lstStyle/>
          <a:p>
            <a:fld id="{A65A5C87-DF58-40C8-B092-1DE63DB4547E}" type="slidenum">
              <a:rPr lang="en-US" smtClean="0"/>
              <a:t>30</a:t>
            </a:fld>
            <a:endParaRPr lang="en-US" dirty="0"/>
          </a:p>
        </p:txBody>
      </p:sp>
    </p:spTree>
    <p:extLst>
      <p:ext uri="{BB962C8B-B14F-4D97-AF65-F5344CB8AC3E}">
        <p14:creationId xmlns:p14="http://schemas.microsoft.com/office/powerpoint/2010/main" val="259444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DF05-28B8-4EAC-A7AC-5AF02AE11BD6}"/>
              </a:ext>
            </a:extLst>
          </p:cNvPr>
          <p:cNvSpPr>
            <a:spLocks noGrp="1"/>
          </p:cNvSpPr>
          <p:nvPr>
            <p:ph type="title"/>
          </p:nvPr>
        </p:nvSpPr>
        <p:spPr/>
        <p:txBody>
          <a:bodyPr/>
          <a:lstStyle/>
          <a:p>
            <a:r>
              <a:rPr lang="el-GR" dirty="0"/>
              <a:t>Επίλυση του μοντέλου </a:t>
            </a:r>
            <a:r>
              <a:rPr lang="en-GB" dirty="0"/>
              <a:t>(</a:t>
            </a:r>
            <a:r>
              <a:rPr lang="el-GR" dirty="0"/>
              <a:t>συν.</a:t>
            </a:r>
            <a:r>
              <a:rPr lang="en-GB" dirty="0"/>
              <a:t>)</a:t>
            </a:r>
          </a:p>
        </p:txBody>
      </p:sp>
      <p:sp>
        <p:nvSpPr>
          <p:cNvPr id="3" name="Content Placeholder 2">
            <a:extLst>
              <a:ext uri="{FF2B5EF4-FFF2-40B4-BE49-F238E27FC236}">
                <a16:creationId xmlns:a16="http://schemas.microsoft.com/office/drawing/2014/main" id="{8056D7EB-668C-45BA-BBBD-E1EDF264D35E}"/>
              </a:ext>
            </a:extLst>
          </p:cNvPr>
          <p:cNvSpPr>
            <a:spLocks noGrp="1"/>
          </p:cNvSpPr>
          <p:nvPr>
            <p:ph idx="1"/>
          </p:nvPr>
        </p:nvSpPr>
        <p:spPr/>
        <p:txBody>
          <a:bodyPr>
            <a:normAutofit fontScale="77500" lnSpcReduction="20000"/>
          </a:bodyPr>
          <a:lstStyle/>
          <a:p>
            <a:r>
              <a:rPr lang="el-GR" b="1" dirty="0"/>
              <a:t>Δημοφιλέστερες μέθοδοι:</a:t>
            </a:r>
          </a:p>
          <a:p>
            <a:pPr lvl="1"/>
            <a:r>
              <a:rPr lang="el-GR" dirty="0"/>
              <a:t>γραμμικός προγραμματισμός (</a:t>
            </a:r>
            <a:r>
              <a:rPr lang="el-GR" dirty="0" err="1"/>
              <a:t>linear</a:t>
            </a:r>
            <a:r>
              <a:rPr lang="el-GR" dirty="0"/>
              <a:t> </a:t>
            </a:r>
            <a:r>
              <a:rPr lang="el-GR" dirty="0" err="1"/>
              <a:t>programming</a:t>
            </a:r>
            <a:r>
              <a:rPr lang="el-GR" dirty="0"/>
              <a:t>), σχεδιάστηκε για μοντέλα με αυστηρά γραμμικούς περιορισμούς.</a:t>
            </a:r>
          </a:p>
          <a:p>
            <a:pPr lvl="1"/>
            <a:r>
              <a:rPr lang="el-GR" dirty="0"/>
              <a:t>ακέραιος προγραμματισμός (</a:t>
            </a:r>
            <a:r>
              <a:rPr lang="el-GR" dirty="0" err="1"/>
              <a:t>integer</a:t>
            </a:r>
            <a:r>
              <a:rPr lang="el-GR" dirty="0"/>
              <a:t> </a:t>
            </a:r>
            <a:r>
              <a:rPr lang="el-GR" dirty="0" err="1"/>
              <a:t>programming</a:t>
            </a:r>
            <a:r>
              <a:rPr lang="el-GR" dirty="0"/>
              <a:t>), στον οποίο οι μεταβλητές θεωρούνται ακέραιες.</a:t>
            </a:r>
          </a:p>
          <a:p>
            <a:pPr lvl="1"/>
            <a:r>
              <a:rPr lang="el-GR" dirty="0"/>
              <a:t>δυναμικός προγραμματισμός (</a:t>
            </a:r>
            <a:r>
              <a:rPr lang="el-GR" dirty="0" err="1"/>
              <a:t>dynamic</a:t>
            </a:r>
            <a:r>
              <a:rPr lang="el-GR" dirty="0"/>
              <a:t> </a:t>
            </a:r>
            <a:r>
              <a:rPr lang="el-GR" dirty="0" err="1"/>
              <a:t>programming</a:t>
            </a:r>
            <a:r>
              <a:rPr lang="el-GR" dirty="0"/>
              <a:t>) στον οποίο το πρόβλημα μπορεί να διαιρεθεί σε μικρότερα υπό – προβλήματα.</a:t>
            </a:r>
          </a:p>
          <a:p>
            <a:pPr lvl="1"/>
            <a:r>
              <a:rPr lang="el-GR" dirty="0"/>
              <a:t>μη γραμμικός προγραμματισμός (non-</a:t>
            </a:r>
            <a:r>
              <a:rPr lang="el-GR" dirty="0" err="1"/>
              <a:t>linear</a:t>
            </a:r>
            <a:r>
              <a:rPr lang="el-GR" dirty="0"/>
              <a:t> </a:t>
            </a:r>
            <a:r>
              <a:rPr lang="el-GR" dirty="0" err="1"/>
              <a:t>programming</a:t>
            </a:r>
            <a:r>
              <a:rPr lang="el-GR" dirty="0"/>
              <a:t>) στον οποίο οι συναρτήσεις των μοντέλων είναι μη γραμμικές.</a:t>
            </a:r>
          </a:p>
          <a:p>
            <a:pPr lvl="1"/>
            <a:r>
              <a:rPr lang="el-GR" dirty="0"/>
              <a:t>ο προγραμματισμός δικτύων (</a:t>
            </a:r>
            <a:r>
              <a:rPr lang="en-GB" dirty="0"/>
              <a:t>network programming</a:t>
            </a:r>
            <a:r>
              <a:rPr lang="el-GR" dirty="0"/>
              <a:t>η  διαχείριση αποθεμάτων (</a:t>
            </a:r>
            <a:r>
              <a:rPr lang="en-GB" dirty="0"/>
              <a:t>inventory control, EOQ), </a:t>
            </a:r>
            <a:r>
              <a:rPr lang="el-GR" dirty="0"/>
              <a:t>η θεωρία ουρών αναμονής (</a:t>
            </a:r>
            <a:r>
              <a:rPr lang="en-GB" dirty="0" err="1"/>
              <a:t>qeueing</a:t>
            </a:r>
            <a:r>
              <a:rPr lang="en-GB" dirty="0"/>
              <a:t> theory, simulation) </a:t>
            </a:r>
            <a:r>
              <a:rPr lang="el-GR" dirty="0"/>
              <a:t>και η θεωρία παιγνίων (</a:t>
            </a:r>
            <a:r>
              <a:rPr lang="en-GB" dirty="0"/>
              <a:t>game theory)</a:t>
            </a:r>
            <a:r>
              <a:rPr lang="el-GR" dirty="0"/>
              <a:t>.</a:t>
            </a:r>
            <a:endParaRPr lang="en-GB" dirty="0"/>
          </a:p>
        </p:txBody>
      </p:sp>
      <p:sp>
        <p:nvSpPr>
          <p:cNvPr id="6" name="Slide Number Placeholder 5">
            <a:extLst>
              <a:ext uri="{FF2B5EF4-FFF2-40B4-BE49-F238E27FC236}">
                <a16:creationId xmlns:a16="http://schemas.microsoft.com/office/drawing/2014/main" id="{464CB8F5-363D-424F-9C23-243C806E5A55}"/>
              </a:ext>
            </a:extLst>
          </p:cNvPr>
          <p:cNvSpPr>
            <a:spLocks noGrp="1"/>
          </p:cNvSpPr>
          <p:nvPr>
            <p:ph type="sldNum" sz="quarter" idx="12"/>
          </p:nvPr>
        </p:nvSpPr>
        <p:spPr/>
        <p:txBody>
          <a:bodyPr/>
          <a:lstStyle/>
          <a:p>
            <a:fld id="{A65A5C87-DF58-40C8-B092-1DE63DB4547E}" type="slidenum">
              <a:rPr lang="en-US" smtClean="0"/>
              <a:t>31</a:t>
            </a:fld>
            <a:endParaRPr lang="en-US" dirty="0"/>
          </a:p>
        </p:txBody>
      </p:sp>
    </p:spTree>
    <p:extLst>
      <p:ext uri="{BB962C8B-B14F-4D97-AF65-F5344CB8AC3E}">
        <p14:creationId xmlns:p14="http://schemas.microsoft.com/office/powerpoint/2010/main" val="3605033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7EA8-BD66-4610-B167-DEB18713B1D2}"/>
              </a:ext>
            </a:extLst>
          </p:cNvPr>
          <p:cNvSpPr>
            <a:spLocks noGrp="1"/>
          </p:cNvSpPr>
          <p:nvPr>
            <p:ph type="title"/>
          </p:nvPr>
        </p:nvSpPr>
        <p:spPr/>
        <p:txBody>
          <a:bodyPr>
            <a:normAutofit/>
          </a:bodyPr>
          <a:lstStyle/>
          <a:p>
            <a:r>
              <a:rPr lang="el-GR" dirty="0"/>
              <a:t>Ανάλυση της λύσης</a:t>
            </a:r>
            <a:endParaRPr lang="en-GB" dirty="0"/>
          </a:p>
        </p:txBody>
      </p:sp>
      <p:sp>
        <p:nvSpPr>
          <p:cNvPr id="3" name="Content Placeholder 2">
            <a:extLst>
              <a:ext uri="{FF2B5EF4-FFF2-40B4-BE49-F238E27FC236}">
                <a16:creationId xmlns:a16="http://schemas.microsoft.com/office/drawing/2014/main" id="{B0702EF4-6716-4399-B91C-3BD4476C646F}"/>
              </a:ext>
            </a:extLst>
          </p:cNvPr>
          <p:cNvSpPr>
            <a:spLocks noGrp="1"/>
          </p:cNvSpPr>
          <p:nvPr>
            <p:ph idx="1"/>
          </p:nvPr>
        </p:nvSpPr>
        <p:spPr/>
        <p:txBody>
          <a:bodyPr/>
          <a:lstStyle/>
          <a:p>
            <a:r>
              <a:rPr lang="el-GR" b="1" dirty="0"/>
              <a:t>Ζητούμενο:</a:t>
            </a:r>
            <a:r>
              <a:rPr lang="en-GB" b="1" dirty="0"/>
              <a:t> </a:t>
            </a:r>
            <a:r>
              <a:rPr lang="el-GR" dirty="0"/>
              <a:t>ανάλυση της επίπτωσης που θα είχε στην άριστη στρατηγική μια τυχόν αλλαγή στο περιβάλλον.</a:t>
            </a:r>
          </a:p>
          <a:p>
            <a:pPr lvl="1"/>
            <a:r>
              <a:rPr lang="el-GR" dirty="0"/>
              <a:t>προσδιορισμός της ευαισθησία της λύσης, όταν το μοντέλο υποβάλλεται σε μεταβολές των παραμέτρων του.</a:t>
            </a:r>
          </a:p>
          <a:p>
            <a:r>
              <a:rPr lang="el-GR" b="1" dirty="0"/>
              <a:t>Κρισιμότητα: </a:t>
            </a:r>
            <a:r>
              <a:rPr lang="el-GR" dirty="0"/>
              <a:t>ιδιαίτερη όταν οι παράμετροι του μοντέλου δεν μπορούν να υπολογιστούν με ακρίβεια. </a:t>
            </a:r>
          </a:p>
          <a:p>
            <a:pPr lvl="1"/>
            <a:endParaRPr lang="el-GR" dirty="0"/>
          </a:p>
        </p:txBody>
      </p:sp>
      <p:sp>
        <p:nvSpPr>
          <p:cNvPr id="6" name="Slide Number Placeholder 5">
            <a:extLst>
              <a:ext uri="{FF2B5EF4-FFF2-40B4-BE49-F238E27FC236}">
                <a16:creationId xmlns:a16="http://schemas.microsoft.com/office/drawing/2014/main" id="{D85D4C40-E6BC-4CB4-AEA2-6499AF13ECB0}"/>
              </a:ext>
            </a:extLst>
          </p:cNvPr>
          <p:cNvSpPr>
            <a:spLocks noGrp="1"/>
          </p:cNvSpPr>
          <p:nvPr>
            <p:ph type="sldNum" sz="quarter" idx="12"/>
          </p:nvPr>
        </p:nvSpPr>
        <p:spPr/>
        <p:txBody>
          <a:bodyPr/>
          <a:lstStyle/>
          <a:p>
            <a:fld id="{A65A5C87-DF58-40C8-B092-1DE63DB4547E}" type="slidenum">
              <a:rPr lang="en-US" smtClean="0"/>
              <a:t>32</a:t>
            </a:fld>
            <a:endParaRPr lang="en-US" dirty="0"/>
          </a:p>
        </p:txBody>
      </p:sp>
    </p:spTree>
    <p:extLst>
      <p:ext uri="{BB962C8B-B14F-4D97-AF65-F5344CB8AC3E}">
        <p14:creationId xmlns:p14="http://schemas.microsoft.com/office/powerpoint/2010/main" val="2626648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58DC-1C55-484F-9ED3-10C922DD0B5D}"/>
              </a:ext>
            </a:extLst>
          </p:cNvPr>
          <p:cNvSpPr>
            <a:spLocks noGrp="1"/>
          </p:cNvSpPr>
          <p:nvPr>
            <p:ph type="title"/>
          </p:nvPr>
        </p:nvSpPr>
        <p:spPr/>
        <p:txBody>
          <a:bodyPr>
            <a:normAutofit/>
          </a:bodyPr>
          <a:lstStyle/>
          <a:p>
            <a:r>
              <a:rPr lang="el-GR" dirty="0"/>
              <a:t>Υλοποίηση της λύσης</a:t>
            </a:r>
            <a:endParaRPr lang="en-GB" dirty="0"/>
          </a:p>
        </p:txBody>
      </p:sp>
      <p:sp>
        <p:nvSpPr>
          <p:cNvPr id="3" name="Content Placeholder 2">
            <a:extLst>
              <a:ext uri="{FF2B5EF4-FFF2-40B4-BE49-F238E27FC236}">
                <a16:creationId xmlns:a16="http://schemas.microsoft.com/office/drawing/2014/main" id="{CF668E2C-3EFD-42CA-9481-E5290579B48D}"/>
              </a:ext>
            </a:extLst>
          </p:cNvPr>
          <p:cNvSpPr>
            <a:spLocks noGrp="1"/>
          </p:cNvSpPr>
          <p:nvPr>
            <p:ph idx="1"/>
          </p:nvPr>
        </p:nvSpPr>
        <p:spPr/>
        <p:txBody>
          <a:bodyPr>
            <a:normAutofit lnSpcReduction="10000"/>
          </a:bodyPr>
          <a:lstStyle/>
          <a:p>
            <a:r>
              <a:rPr lang="el-GR" b="1" dirty="0"/>
              <a:t>Ζητούμενο: </a:t>
            </a:r>
            <a:r>
              <a:rPr lang="el-GR" dirty="0"/>
              <a:t>μετατροπή των αποτελεσμάτων σε λειτουργικές οδηγίες,</a:t>
            </a:r>
          </a:p>
          <a:p>
            <a:pPr lvl="1"/>
            <a:r>
              <a:rPr lang="el-GR" dirty="0"/>
              <a:t>παρουσιασμένες με κατανοητό τρόπο στα άτομα που θα διαχειριστούν το προτεινόμενο σύστημα, έτσι ώστε η βελτίωση που επιτεύχθηκε να υλοποιηθεί στο πραγματικό σύστημα και να διατηρηθεί στο μέλλον.</a:t>
            </a:r>
          </a:p>
          <a:p>
            <a:r>
              <a:rPr lang="el-GR" b="1" dirty="0"/>
              <a:t>Κρισιμότητα: </a:t>
            </a:r>
            <a:r>
              <a:rPr lang="el-GR" dirty="0"/>
              <a:t>ιδιαίτερα υψηλή, γιατί θα υπάρξει άμεση επίπτωση.</a:t>
            </a:r>
          </a:p>
          <a:p>
            <a:r>
              <a:rPr lang="el-GR" b="1" dirty="0"/>
              <a:t>Παράγοντες ρίσκου: </a:t>
            </a:r>
            <a:r>
              <a:rPr lang="el-GR" dirty="0"/>
              <a:t>πιθανό να προκύψουν προβλήματα τα οποία δεν είχαν προβλεφθεί  κατά τη διάρκεια της έρευνας.</a:t>
            </a:r>
            <a:endParaRPr lang="en-GB" dirty="0"/>
          </a:p>
        </p:txBody>
      </p:sp>
      <p:sp>
        <p:nvSpPr>
          <p:cNvPr id="6" name="Slide Number Placeholder 5">
            <a:extLst>
              <a:ext uri="{FF2B5EF4-FFF2-40B4-BE49-F238E27FC236}">
                <a16:creationId xmlns:a16="http://schemas.microsoft.com/office/drawing/2014/main" id="{8CBF9C3C-96E3-44F7-AD3C-06FED550B9EB}"/>
              </a:ext>
            </a:extLst>
          </p:cNvPr>
          <p:cNvSpPr>
            <a:spLocks noGrp="1"/>
          </p:cNvSpPr>
          <p:nvPr>
            <p:ph type="sldNum" sz="quarter" idx="12"/>
          </p:nvPr>
        </p:nvSpPr>
        <p:spPr/>
        <p:txBody>
          <a:bodyPr/>
          <a:lstStyle/>
          <a:p>
            <a:fld id="{A65A5C87-DF58-40C8-B092-1DE63DB4547E}" type="slidenum">
              <a:rPr lang="en-US" smtClean="0"/>
              <a:t>33</a:t>
            </a:fld>
            <a:endParaRPr lang="en-US" dirty="0"/>
          </a:p>
        </p:txBody>
      </p:sp>
    </p:spTree>
    <p:extLst>
      <p:ext uri="{BB962C8B-B14F-4D97-AF65-F5344CB8AC3E}">
        <p14:creationId xmlns:p14="http://schemas.microsoft.com/office/powerpoint/2010/main" val="327442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ED322-E39F-4F8C-959B-95399F273940}"/>
              </a:ext>
            </a:extLst>
          </p:cNvPr>
          <p:cNvSpPr>
            <a:spLocks noGrp="1"/>
          </p:cNvSpPr>
          <p:nvPr>
            <p:ph type="title"/>
          </p:nvPr>
        </p:nvSpPr>
        <p:spPr/>
        <p:txBody>
          <a:bodyPr/>
          <a:lstStyle/>
          <a:p>
            <a:r>
              <a:rPr lang="el-GR" dirty="0"/>
              <a:t>Υλικό μαθήματος</a:t>
            </a:r>
            <a:endParaRPr lang="en-GB" dirty="0"/>
          </a:p>
        </p:txBody>
      </p:sp>
      <p:sp>
        <p:nvSpPr>
          <p:cNvPr id="6" name="Content Placeholder 5">
            <a:extLst>
              <a:ext uri="{FF2B5EF4-FFF2-40B4-BE49-F238E27FC236}">
                <a16:creationId xmlns:a16="http://schemas.microsoft.com/office/drawing/2014/main" id="{48327320-7F3E-42AE-8DD2-761C5B2F1F16}"/>
              </a:ext>
            </a:extLst>
          </p:cNvPr>
          <p:cNvSpPr>
            <a:spLocks noGrp="1"/>
          </p:cNvSpPr>
          <p:nvPr>
            <p:ph idx="1"/>
          </p:nvPr>
        </p:nvSpPr>
        <p:spPr/>
        <p:txBody>
          <a:bodyPr>
            <a:normAutofit lnSpcReduction="10000"/>
          </a:bodyPr>
          <a:lstStyle/>
          <a:p>
            <a:pPr marL="0" indent="0">
              <a:buNone/>
            </a:pPr>
            <a:r>
              <a:rPr lang="el-GR" dirty="0"/>
              <a:t>Κύριο σύγγραμμα:</a:t>
            </a:r>
            <a:endParaRPr lang="en-GB" dirty="0"/>
          </a:p>
          <a:p>
            <a:r>
              <a:rPr lang="el-GR" dirty="0"/>
              <a:t>Εισαγωγή στην Επιχειρησιακή Έρευνα, Ιωάννης </a:t>
            </a:r>
            <a:r>
              <a:rPr lang="el-GR" dirty="0" err="1"/>
              <a:t>Κολέτσος</a:t>
            </a:r>
            <a:r>
              <a:rPr lang="el-GR" dirty="0"/>
              <a:t>, Δημήτρης Στογιάννης, 3η έκδοση, 978-960-9400-62-6 </a:t>
            </a:r>
          </a:p>
          <a:p>
            <a:endParaRPr lang="el-GR" dirty="0"/>
          </a:p>
          <a:p>
            <a:pPr marL="0" indent="0">
              <a:buNone/>
            </a:pPr>
            <a:r>
              <a:rPr lang="el-GR" dirty="0"/>
              <a:t>Παραδείγματα σε </a:t>
            </a:r>
            <a:r>
              <a:rPr lang="en-GB" dirty="0"/>
              <a:t>Julia lang</a:t>
            </a:r>
            <a:r>
              <a:rPr lang="el-GR" dirty="0"/>
              <a:t> πχ</a:t>
            </a:r>
            <a:r>
              <a:rPr lang="en-GB" dirty="0"/>
              <a:t>: </a:t>
            </a:r>
          </a:p>
          <a:p>
            <a:r>
              <a:rPr lang="en-GB" dirty="0"/>
              <a:t>Julia Programming for Operations Research</a:t>
            </a:r>
            <a:r>
              <a:rPr lang="el-GR" dirty="0"/>
              <a:t>, </a:t>
            </a:r>
            <a:br>
              <a:rPr lang="el-GR" dirty="0"/>
            </a:br>
            <a:r>
              <a:rPr lang="en-GB" dirty="0" err="1"/>
              <a:t>Changhyun</a:t>
            </a:r>
            <a:r>
              <a:rPr lang="en-GB" dirty="0"/>
              <a:t> Kwon</a:t>
            </a:r>
            <a:r>
              <a:rPr lang="el-GR" dirty="0"/>
              <a:t>, 2</a:t>
            </a:r>
            <a:r>
              <a:rPr lang="en-GB" baseline="30000" dirty="0" err="1"/>
              <a:t>nd</a:t>
            </a:r>
            <a:r>
              <a:rPr lang="en-GB" dirty="0"/>
              <a:t> edition, 978-1798205471</a:t>
            </a:r>
          </a:p>
        </p:txBody>
      </p:sp>
      <p:sp>
        <p:nvSpPr>
          <p:cNvPr id="4" name="Slide Number Placeholder 3">
            <a:extLst>
              <a:ext uri="{FF2B5EF4-FFF2-40B4-BE49-F238E27FC236}">
                <a16:creationId xmlns:a16="http://schemas.microsoft.com/office/drawing/2014/main" id="{95B8A5C0-B472-4072-B6D0-12BFAE5FEF93}"/>
              </a:ext>
            </a:extLst>
          </p:cNvPr>
          <p:cNvSpPr>
            <a:spLocks noGrp="1"/>
          </p:cNvSpPr>
          <p:nvPr>
            <p:ph type="sldNum" sz="quarter" idx="12"/>
          </p:nvPr>
        </p:nvSpPr>
        <p:spPr/>
        <p:txBody>
          <a:bodyPr/>
          <a:lstStyle/>
          <a:p>
            <a:fld id="{A65A5C87-DF58-40C8-B092-1DE63DB4547E}" type="slidenum">
              <a:rPr lang="en-US" smtClean="0"/>
              <a:t>4</a:t>
            </a:fld>
            <a:endParaRPr lang="en-US" dirty="0"/>
          </a:p>
        </p:txBody>
      </p:sp>
      <p:pic>
        <p:nvPicPr>
          <p:cNvPr id="7" name="Picture 6">
            <a:extLst>
              <a:ext uri="{FF2B5EF4-FFF2-40B4-BE49-F238E27FC236}">
                <a16:creationId xmlns:a16="http://schemas.microsoft.com/office/drawing/2014/main" id="{C72B59AB-5722-486B-A3F2-D67566F5A554}"/>
              </a:ext>
            </a:extLst>
          </p:cNvPr>
          <p:cNvPicPr>
            <a:picLocks noChangeAspect="1"/>
          </p:cNvPicPr>
          <p:nvPr/>
        </p:nvPicPr>
        <p:blipFill>
          <a:blip r:embed="rId2"/>
          <a:stretch>
            <a:fillRect/>
          </a:stretch>
        </p:blipFill>
        <p:spPr>
          <a:xfrm>
            <a:off x="9912096" y="930007"/>
            <a:ext cx="1763771" cy="2498993"/>
          </a:xfrm>
          <a:prstGeom prst="rect">
            <a:avLst/>
          </a:prstGeom>
        </p:spPr>
      </p:pic>
      <p:pic>
        <p:nvPicPr>
          <p:cNvPr id="8" name="Picture 7">
            <a:extLst>
              <a:ext uri="{FF2B5EF4-FFF2-40B4-BE49-F238E27FC236}">
                <a16:creationId xmlns:a16="http://schemas.microsoft.com/office/drawing/2014/main" id="{1CBC2FB6-6684-429E-AC35-24F12EE235C8}"/>
              </a:ext>
            </a:extLst>
          </p:cNvPr>
          <p:cNvPicPr>
            <a:picLocks noChangeAspect="1"/>
          </p:cNvPicPr>
          <p:nvPr/>
        </p:nvPicPr>
        <p:blipFill>
          <a:blip r:embed="rId3"/>
          <a:stretch>
            <a:fillRect/>
          </a:stretch>
        </p:blipFill>
        <p:spPr>
          <a:xfrm>
            <a:off x="9830192" y="3884549"/>
            <a:ext cx="1927578" cy="2379726"/>
          </a:xfrm>
          <a:prstGeom prst="rect">
            <a:avLst/>
          </a:prstGeom>
        </p:spPr>
      </p:pic>
    </p:spTree>
    <p:extLst>
      <p:ext uri="{BB962C8B-B14F-4D97-AF65-F5344CB8AC3E}">
        <p14:creationId xmlns:p14="http://schemas.microsoft.com/office/powerpoint/2010/main" val="136358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lstStyle/>
          <a:p>
            <a:r>
              <a:rPr lang="el-GR" sz="5200" dirty="0">
                <a:latin typeface="+mj-lt"/>
              </a:rPr>
              <a:t>Διάλεξη 1η</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l="16" r="16"/>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normAutofit fontScale="85000" lnSpcReduction="10000"/>
          </a:bodyPr>
          <a:lstStyle/>
          <a:p>
            <a:pPr marL="0" indent="0">
              <a:lnSpc>
                <a:spcPct val="110000"/>
              </a:lnSpc>
              <a:buNone/>
            </a:pPr>
            <a:r>
              <a:rPr lang="el-GR" dirty="0"/>
              <a:t>Η αναγκαιότητα</a:t>
            </a:r>
          </a:p>
          <a:p>
            <a:pPr marL="0" indent="0">
              <a:lnSpc>
                <a:spcPct val="110000"/>
              </a:lnSpc>
              <a:buNone/>
            </a:pPr>
            <a:r>
              <a:rPr lang="el-GR" dirty="0"/>
              <a:t>Σύντομη ιστορική αναδρομή</a:t>
            </a:r>
          </a:p>
          <a:p>
            <a:pPr marL="0" indent="0">
              <a:lnSpc>
                <a:spcPct val="110000"/>
              </a:lnSpc>
              <a:buNone/>
            </a:pPr>
            <a:r>
              <a:rPr lang="el-GR" dirty="0"/>
              <a:t>Ορισμοί της Επιχειρησιακής Έρευνας</a:t>
            </a:r>
          </a:p>
          <a:p>
            <a:pPr marL="0" indent="0">
              <a:lnSpc>
                <a:spcPct val="110000"/>
              </a:lnSpc>
              <a:buNone/>
            </a:pPr>
            <a:r>
              <a:rPr lang="el-GR" dirty="0"/>
              <a:t>Κλάδοι εφαρμογών</a:t>
            </a:r>
          </a:p>
          <a:p>
            <a:pPr marL="0" indent="0">
              <a:lnSpc>
                <a:spcPct val="110000"/>
              </a:lnSpc>
              <a:buNone/>
            </a:pPr>
            <a:r>
              <a:rPr lang="el-GR" dirty="0"/>
              <a:t>Βασικά στάδια της Επιχειρησιακής Έρευνας</a:t>
            </a:r>
          </a:p>
          <a:p>
            <a:pPr marL="0" indent="0">
              <a:lnSpc>
                <a:spcPct val="110000"/>
              </a:lnSpc>
              <a:buNone/>
            </a:pPr>
            <a:endParaRPr lang="el-GR" dirty="0"/>
          </a:p>
          <a:p>
            <a:pPr marL="0" indent="0">
              <a:lnSpc>
                <a:spcPct val="110000"/>
              </a:lnSpc>
              <a:buNone/>
            </a:pPr>
            <a:endParaRPr lang="el-GR" dirty="0"/>
          </a:p>
          <a:p>
            <a:pPr marL="0" indent="0">
              <a:lnSpc>
                <a:spcPct val="110000"/>
              </a:lnSpc>
              <a:buNone/>
            </a:pPr>
            <a:r>
              <a:rPr lang="el-GR" dirty="0"/>
              <a:t>  </a:t>
            </a:r>
          </a:p>
          <a:p>
            <a:pPr marL="0" indent="0">
              <a:lnSpc>
                <a:spcPct val="110000"/>
              </a:lnSpc>
              <a:buNone/>
            </a:pPr>
            <a:endParaRPr lang="el-GR"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mtClean="0"/>
              <a:t>5</a:t>
            </a:fld>
            <a:endParaRPr lang="en-US" dirty="0"/>
          </a:p>
        </p:txBody>
      </p:sp>
    </p:spTree>
    <p:extLst>
      <p:ext uri="{BB962C8B-B14F-4D97-AF65-F5344CB8AC3E}">
        <p14:creationId xmlns:p14="http://schemas.microsoft.com/office/powerpoint/2010/main" val="4167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F4DA-1EA6-41C4-93FE-8754D0E838DA}"/>
              </a:ext>
            </a:extLst>
          </p:cNvPr>
          <p:cNvSpPr>
            <a:spLocks noGrp="1"/>
          </p:cNvSpPr>
          <p:nvPr>
            <p:ph type="title"/>
          </p:nvPr>
        </p:nvSpPr>
        <p:spPr/>
        <p:txBody>
          <a:bodyPr/>
          <a:lstStyle/>
          <a:p>
            <a:r>
              <a:rPr lang="el-GR" dirty="0"/>
              <a:t>Η αναγκαιότητα</a:t>
            </a:r>
            <a:br>
              <a:rPr lang="el-GR" dirty="0"/>
            </a:br>
            <a:endParaRPr lang="en-GB" dirty="0"/>
          </a:p>
        </p:txBody>
      </p:sp>
      <p:sp>
        <p:nvSpPr>
          <p:cNvPr id="3" name="Text Placeholder 2">
            <a:extLst>
              <a:ext uri="{FF2B5EF4-FFF2-40B4-BE49-F238E27FC236}">
                <a16:creationId xmlns:a16="http://schemas.microsoft.com/office/drawing/2014/main" id="{436ECBEF-601E-4668-9585-93D339BD95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7614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F73E04-2C34-4D6B-95E1-EF5941C9BC2E}"/>
              </a:ext>
            </a:extLst>
          </p:cNvPr>
          <p:cNvSpPr>
            <a:spLocks noGrp="1"/>
          </p:cNvSpPr>
          <p:nvPr>
            <p:ph type="title"/>
          </p:nvPr>
        </p:nvSpPr>
        <p:spPr/>
        <p:txBody>
          <a:bodyPr/>
          <a:lstStyle/>
          <a:p>
            <a:r>
              <a:rPr lang="el-GR" dirty="0"/>
              <a:t>Η αναγκαιότητα </a:t>
            </a:r>
            <a:endParaRPr lang="en-GB" dirty="0"/>
          </a:p>
        </p:txBody>
      </p:sp>
      <p:sp>
        <p:nvSpPr>
          <p:cNvPr id="9" name="Content Placeholder 8">
            <a:extLst>
              <a:ext uri="{FF2B5EF4-FFF2-40B4-BE49-F238E27FC236}">
                <a16:creationId xmlns:a16="http://schemas.microsoft.com/office/drawing/2014/main" id="{5F414955-0264-477A-850C-644D491C4F4A}"/>
              </a:ext>
            </a:extLst>
          </p:cNvPr>
          <p:cNvSpPr>
            <a:spLocks noGrp="1"/>
          </p:cNvSpPr>
          <p:nvPr>
            <p:ph idx="1"/>
          </p:nvPr>
        </p:nvSpPr>
        <p:spPr/>
        <p:txBody>
          <a:bodyPr/>
          <a:lstStyle/>
          <a:p>
            <a:r>
              <a:rPr lang="el-GR" dirty="0"/>
              <a:t>Από την εμφάνιση της βιομηχανικής επανάστασης (19ος αιώνας) μέχρι σήμερα, παρατηρείται μια </a:t>
            </a:r>
            <a:r>
              <a:rPr lang="el-GR" u="sng" dirty="0"/>
              <a:t>αξιοσημείωτη ανάπτυξη στο μέγεθος και την πολυπλοκότητα των οργανισμών</a:t>
            </a:r>
            <a:r>
              <a:rPr lang="el-GR" dirty="0"/>
              <a:t>. Οι μικρές επιχειρήσεις βαθμιαία εξελίχθηκαν σε εταιρίες συγκέντρωσης μεγάλων κεφαλαίων. Η αύξηση της  εξειδίκευσης δημιούργησε καινούρια προβλήματα, τα οποία απασχολούν τις επιχειρήσεις και τους οργανισμούς μέχρι σήμερα. </a:t>
            </a:r>
            <a:endParaRPr lang="en-GB" dirty="0"/>
          </a:p>
        </p:txBody>
      </p:sp>
      <p:sp>
        <p:nvSpPr>
          <p:cNvPr id="6" name="Slide Number Placeholder 5">
            <a:extLst>
              <a:ext uri="{FF2B5EF4-FFF2-40B4-BE49-F238E27FC236}">
                <a16:creationId xmlns:a16="http://schemas.microsoft.com/office/drawing/2014/main" id="{F4D6FCFF-8A14-4179-ACD8-3C4CACD92CE1}"/>
              </a:ext>
            </a:extLst>
          </p:cNvPr>
          <p:cNvSpPr>
            <a:spLocks noGrp="1"/>
          </p:cNvSpPr>
          <p:nvPr>
            <p:ph type="sldNum" sz="quarter" idx="12"/>
          </p:nvPr>
        </p:nvSpPr>
        <p:spPr/>
        <p:txBody>
          <a:bodyPr/>
          <a:lstStyle/>
          <a:p>
            <a:fld id="{A65A5C87-DF58-40C8-B092-1DE63DB4547E}" type="slidenum">
              <a:rPr lang="en-US" smtClean="0"/>
              <a:t>7</a:t>
            </a:fld>
            <a:endParaRPr lang="en-US" dirty="0"/>
          </a:p>
        </p:txBody>
      </p:sp>
    </p:spTree>
    <p:extLst>
      <p:ext uri="{BB962C8B-B14F-4D97-AF65-F5344CB8AC3E}">
        <p14:creationId xmlns:p14="http://schemas.microsoft.com/office/powerpoint/2010/main" val="414914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8FF0-03CB-4128-8D4C-9A026570FD2F}"/>
              </a:ext>
            </a:extLst>
          </p:cNvPr>
          <p:cNvSpPr>
            <a:spLocks noGrp="1"/>
          </p:cNvSpPr>
          <p:nvPr>
            <p:ph type="title"/>
          </p:nvPr>
        </p:nvSpPr>
        <p:spPr/>
        <p:txBody>
          <a:bodyPr/>
          <a:lstStyle/>
          <a:p>
            <a:r>
              <a:rPr lang="el-GR" dirty="0"/>
              <a:t>Η αναγκαιότητα (συν.)</a:t>
            </a:r>
            <a:endParaRPr lang="en-GB" dirty="0"/>
          </a:p>
        </p:txBody>
      </p:sp>
      <p:sp>
        <p:nvSpPr>
          <p:cNvPr id="3" name="Content Placeholder 2">
            <a:extLst>
              <a:ext uri="{FF2B5EF4-FFF2-40B4-BE49-F238E27FC236}">
                <a16:creationId xmlns:a16="http://schemas.microsoft.com/office/drawing/2014/main" id="{F3C89D92-87C9-4661-B3A6-9A9B0AA00382}"/>
              </a:ext>
            </a:extLst>
          </p:cNvPr>
          <p:cNvSpPr>
            <a:spLocks noGrp="1"/>
          </p:cNvSpPr>
          <p:nvPr>
            <p:ph idx="1"/>
          </p:nvPr>
        </p:nvSpPr>
        <p:spPr/>
        <p:txBody>
          <a:bodyPr/>
          <a:lstStyle/>
          <a:p>
            <a:r>
              <a:rPr lang="el-GR" dirty="0"/>
              <a:t>Δημιουργήθηκε η </a:t>
            </a:r>
            <a:r>
              <a:rPr lang="el-GR" u="sng" dirty="0"/>
              <a:t>ανάγκη μιας επιστήμης</a:t>
            </a:r>
            <a:r>
              <a:rPr lang="el-GR" dirty="0"/>
              <a:t> η οποία όχι μόνο να έχει ως </a:t>
            </a:r>
            <a:r>
              <a:rPr lang="el-GR" u="sng" dirty="0"/>
              <a:t>αντικείμενο την εύρεση του καλύτερου δυνατού τρόπου επίλυσης παρόμοιων προβλημάτων</a:t>
            </a:r>
            <a:r>
              <a:rPr lang="el-GR" dirty="0"/>
              <a:t>, αλλά ταυτόχρονα να ικανοποιεί την προσπάθεια μας να </a:t>
            </a:r>
            <a:r>
              <a:rPr lang="el-GR" u="sng" dirty="0"/>
              <a:t>προσεγγίσουμε επιστημονικά την διοίκηση των οργανισμών</a:t>
            </a:r>
            <a:r>
              <a:rPr lang="el-GR" dirty="0"/>
              <a:t>.</a:t>
            </a:r>
            <a:endParaRPr lang="en-GB" dirty="0"/>
          </a:p>
        </p:txBody>
      </p:sp>
      <p:sp>
        <p:nvSpPr>
          <p:cNvPr id="6" name="Slide Number Placeholder 5">
            <a:extLst>
              <a:ext uri="{FF2B5EF4-FFF2-40B4-BE49-F238E27FC236}">
                <a16:creationId xmlns:a16="http://schemas.microsoft.com/office/drawing/2014/main" id="{B236422A-9754-4C0C-B784-94C3F14F846B}"/>
              </a:ext>
            </a:extLst>
          </p:cNvPr>
          <p:cNvSpPr>
            <a:spLocks noGrp="1"/>
          </p:cNvSpPr>
          <p:nvPr>
            <p:ph type="sldNum" sz="quarter" idx="12"/>
          </p:nvPr>
        </p:nvSpPr>
        <p:spPr/>
        <p:txBody>
          <a:bodyPr/>
          <a:lstStyle/>
          <a:p>
            <a:fld id="{A65A5C87-DF58-40C8-B092-1DE63DB4547E}" type="slidenum">
              <a:rPr lang="en-US" smtClean="0"/>
              <a:t>8</a:t>
            </a:fld>
            <a:endParaRPr lang="en-US" dirty="0"/>
          </a:p>
        </p:txBody>
      </p:sp>
    </p:spTree>
    <p:extLst>
      <p:ext uri="{BB962C8B-B14F-4D97-AF65-F5344CB8AC3E}">
        <p14:creationId xmlns:p14="http://schemas.microsoft.com/office/powerpoint/2010/main" val="148513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F4DA-1EA6-41C4-93FE-8754D0E838DA}"/>
              </a:ext>
            </a:extLst>
          </p:cNvPr>
          <p:cNvSpPr>
            <a:spLocks noGrp="1"/>
          </p:cNvSpPr>
          <p:nvPr>
            <p:ph type="title"/>
          </p:nvPr>
        </p:nvSpPr>
        <p:spPr/>
        <p:txBody>
          <a:bodyPr/>
          <a:lstStyle/>
          <a:p>
            <a:pPr marL="0" indent="0">
              <a:lnSpc>
                <a:spcPct val="110000"/>
              </a:lnSpc>
              <a:buNone/>
            </a:pPr>
            <a:r>
              <a:rPr lang="el-GR" dirty="0"/>
              <a:t>Σύντομη ιστορική αναδρομή</a:t>
            </a:r>
          </a:p>
        </p:txBody>
      </p:sp>
      <p:sp>
        <p:nvSpPr>
          <p:cNvPr id="3" name="Text Placeholder 2">
            <a:extLst>
              <a:ext uri="{FF2B5EF4-FFF2-40B4-BE49-F238E27FC236}">
                <a16:creationId xmlns:a16="http://schemas.microsoft.com/office/drawing/2014/main" id="{436ECBEF-601E-4668-9585-93D339BD95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9423064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D7697-8E53-4EA8-8CBB-9C19575257BF}">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B927DC71-2909-427C-BDB0-3E47E210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TotalTime>
  <Words>1930</Words>
  <Application>Microsoft Office PowerPoint</Application>
  <PresentationFormat>Widescreen</PresentationFormat>
  <Paragraphs>149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Avenir Next LT Pro</vt:lpstr>
      <vt:lpstr>Calibri</vt:lpstr>
      <vt:lpstr>Segoe UI</vt:lpstr>
      <vt:lpstr>AccentBoxVTI</vt:lpstr>
      <vt:lpstr>Επιχειρησιακή Έρευνα</vt:lpstr>
      <vt:lpstr>In 1989, I was awarded the Von Neumann Prize in Operations Research Theory by the Operations Research Society of America and The Institute of Management Sciences. They cited my works in the areas of portfolio theory, sparse matrix techniques and the SIMSCRIPT programming language.</vt:lpstr>
      <vt:lpstr>PowerPoint Presentation</vt:lpstr>
      <vt:lpstr>Υλικό μαθήματος</vt:lpstr>
      <vt:lpstr>Διάλεξη 1η</vt:lpstr>
      <vt:lpstr>Η αναγκαιότητα </vt:lpstr>
      <vt:lpstr>Η αναγκαιότητα </vt:lpstr>
      <vt:lpstr>Η αναγκαιότητα (συν.)</vt:lpstr>
      <vt:lpstr>Σύντομη ιστορική αναδρομή</vt:lpstr>
      <vt:lpstr>Πρώιμα βήματα</vt:lpstr>
      <vt:lpstr>Επίσημη αρχή του κλάδου της Επιχειρησιακής Έρευνας</vt:lpstr>
      <vt:lpstr>Τα πρώτα προβλήματα που επιλυθήκαν αποτελεσματικά </vt:lpstr>
      <vt:lpstr>Σημαντικοί σταθμοί στην εξέλιξη της ΕΕ</vt:lpstr>
      <vt:lpstr>Ορισμοί</vt:lpstr>
      <vt:lpstr>Ορισμός ΕΕ Ι</vt:lpstr>
      <vt:lpstr>Ορισμός ΕΕ ΙΙ</vt:lpstr>
      <vt:lpstr>Ορισμός ΕΕ ΙΙΙ</vt:lpstr>
      <vt:lpstr>Ορισμός ΕΕ IV και V</vt:lpstr>
      <vt:lpstr>Εφαρμογές της Επιχειρησιακής Έρευνας</vt:lpstr>
      <vt:lpstr>H επιχειρησιακή έρευνα ασχολείται με την άριστη λήψη αποφάσεων σε προσδιοριστικά και πιθανολογικά συστήματα που προκύπτουν μέσα από πραγματικά προβλήματα.</vt:lpstr>
      <vt:lpstr>H επιχειρησιακή έρευνα ασχολείται με την άριστη λήψη αποφάσεων σε προσδιοριστικά και πιθανολογικά συστήματα που προκύπτουν μέσα από πραγματικά προβλήματα.</vt:lpstr>
      <vt:lpstr>Βασικά στάδια της Επιχειρησιακής Έρευνας</vt:lpstr>
      <vt:lpstr>Βασικά στάδια της Επιχειρησιακής Έρευνας</vt:lpstr>
      <vt:lpstr>Ανάλυση του συστήματος</vt:lpstr>
      <vt:lpstr>Ανάλυση του συστήματος</vt:lpstr>
      <vt:lpstr>Διατύπωση στόχων</vt:lpstr>
      <vt:lpstr>Διατύπωση του μοντέλου</vt:lpstr>
      <vt:lpstr>Διατύπωση του μοντέλου (συν.)</vt:lpstr>
      <vt:lpstr>Διατύπωση του μοντέλου (συν.)</vt:lpstr>
      <vt:lpstr>Επίλυση του μοντέλου</vt:lpstr>
      <vt:lpstr>Επίλυση του μοντέλου (συν.)</vt:lpstr>
      <vt:lpstr>Ανάλυση της λύσης</vt:lpstr>
      <vt:lpstr>Υλοποίηση της λύσης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Επιχειρησιακή Έρευνα</dc:title>
  <dc:creator>Τσιρογιάννης Γεώργιος</dc:creator>
  <cp:lastModifiedBy>Τσιρογιάννης Γεώργιος</cp:lastModifiedBy>
  <cp:revision>41</cp:revision>
  <dcterms:created xsi:type="dcterms:W3CDTF">2020-10-02T10:08:56Z</dcterms:created>
  <dcterms:modified xsi:type="dcterms:W3CDTF">2020-10-13T12:47:39Z</dcterms:modified>
</cp:coreProperties>
</file>