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5" r:id="rId5"/>
    <p:sldId id="262" r:id="rId6"/>
    <p:sldId id="288" r:id="rId7"/>
    <p:sldId id="289" r:id="rId8"/>
    <p:sldId id="290" r:id="rId9"/>
    <p:sldId id="291" r:id="rId10"/>
    <p:sldId id="297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>
                <a:solidFill>
                  <a:schemeClr val="tx1"/>
                </a:solidFill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l-GR" sz="2800" dirty="0" smtClean="0">
                <a:solidFill>
                  <a:schemeClr val="tx1"/>
                </a:solidFill>
              </a:rPr>
              <a:t>Εξισώσεις </a:t>
            </a:r>
            <a:r>
              <a:rPr lang="el-GR" sz="2800" dirty="0">
                <a:solidFill>
                  <a:schemeClr val="tx1"/>
                </a:solidFill>
              </a:rPr>
              <a:t>ελλειπτικού </a:t>
            </a:r>
            <a:r>
              <a:rPr lang="el-GR" sz="2800" dirty="0" smtClean="0">
                <a:solidFill>
                  <a:schemeClr val="tx1"/>
                </a:solidFill>
              </a:rPr>
              <a:t>τύπου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/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992" y="5827238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l-GR" b="1" dirty="0" err="1"/>
              <a:t>Laplace</a:t>
            </a:r>
            <a:r>
              <a:rPr lang="el-GR" b="1" dirty="0"/>
              <a:t> σε καρτεσιανές  συντεταγμένες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Κλασικό παράδειγμα αρμονικής συναρτήσεως στις δύο διαστάσεις  σε καρτεσιανές συντεταγμένες αποτελεί η θερμοκρασία ισορροπίας  επιπέδου επιφανείας ,η οποία ικανοποιεί την </a:t>
                </a:r>
                <a:r>
                  <a:rPr lang="el-GR" dirty="0" smtClean="0"/>
                  <a:t>εξίσωση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Το </a:t>
                </a:r>
                <a:r>
                  <a:rPr lang="el-GR" dirty="0"/>
                  <a:t>σύνορο της περιοχής είναι δεδομένη καμπύλη  , κατά μήκος της οποίας η θερμοκρασία είναι γνωστή συνάρτηση της θέσεως.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40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err="1"/>
              <a:t>Ορθογωνιότητα</a:t>
            </a:r>
            <a:r>
              <a:rPr lang="el-GR" sz="3600" b="1" dirty="0"/>
              <a:t> των </a:t>
            </a:r>
            <a:r>
              <a:rPr lang="el-GR" sz="3600" b="1" dirty="0" err="1"/>
              <a:t>ιδιοσυναρτήσεων</a:t>
            </a:r>
            <a:r>
              <a:rPr lang="el-GR" sz="3600" b="1" dirty="0"/>
              <a:t> στο γενικό πρόβλημα συνοριακών τιμών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E</a:t>
                </a:r>
                <a:r>
                  <a:rPr lang="el-GR" dirty="0" err="1" smtClean="0"/>
                  <a:t>ξαγάγουμε</a:t>
                </a:r>
                <a:r>
                  <a:rPr lang="el-GR" dirty="0" smtClean="0"/>
                  <a:t> </a:t>
                </a:r>
                <a:r>
                  <a:rPr lang="el-GR" dirty="0"/>
                  <a:t>την συνθήκη </a:t>
                </a:r>
                <a:r>
                  <a:rPr lang="el-GR" dirty="0" err="1"/>
                  <a:t>ορθογωνιότητας</a:t>
                </a:r>
                <a:r>
                  <a:rPr lang="el-GR" dirty="0"/>
                  <a:t> 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 σε προβλήματα συνοριακών τιμών γενικότερης μορφής, τα οποία επιλύονται με την μέθοδο των </a:t>
                </a:r>
                <a:r>
                  <a:rPr lang="el-GR" dirty="0" err="1"/>
                  <a:t>χωριζομένων</a:t>
                </a:r>
                <a:r>
                  <a:rPr lang="el-GR" dirty="0"/>
                  <a:t> </a:t>
                </a:r>
                <a:r>
                  <a:rPr lang="el-GR" dirty="0" smtClean="0"/>
                  <a:t>μεταβλητών</a:t>
                </a:r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r>
                  <a:rPr lang="el-GR" dirty="0" smtClean="0"/>
                  <a:t>Θεωρούμε </a:t>
                </a:r>
                <a:r>
                  <a:rPr lang="el-GR" dirty="0"/>
                  <a:t>το πρόβλημα συνοριακών </a:t>
                </a:r>
                <a:r>
                  <a:rPr lang="el-GR" dirty="0" smtClean="0"/>
                  <a:t>τιμώ</a:t>
                </a:r>
                <a:r>
                  <a:rPr lang="en-US" dirty="0" smtClean="0"/>
                  <a:t>v</a:t>
                </a:r>
                <a:endParaRPr lang="el-GR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στο οποίο οι συνοριακές συνθήκες δίδονται από τις σχέσεις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/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είναι </a:t>
                </a:r>
                <a:r>
                  <a:rPr lang="el-GR" dirty="0" smtClean="0"/>
                  <a:t>σταθερές,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είναι πραγματικές συναρτήσεις του </a:t>
                </a:r>
                <a:r>
                  <a:rPr lang="en-US" dirty="0" smtClean="0"/>
                  <a:t>x</a:t>
                </a:r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:r>
                  <a:rPr lang="en-US" dirty="0" smtClean="0"/>
                  <a:t>p</a:t>
                </a:r>
                <a:r>
                  <a:rPr lang="el-GR" dirty="0" smtClean="0"/>
                  <a:t> </a:t>
                </a:r>
                <a:r>
                  <a:rPr lang="el-GR" dirty="0"/>
                  <a:t>είναι η σταθερά , την οποία χρησιμοποιούμε στην μέθοδο χωρισμού των μεταβλητών.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5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err="1"/>
              <a:t>Ορθογωνιότητα</a:t>
            </a:r>
            <a:r>
              <a:rPr lang="el-GR" sz="3600" b="1" dirty="0"/>
              <a:t> των </a:t>
            </a:r>
            <a:r>
              <a:rPr lang="el-GR" sz="3600" b="1" dirty="0" err="1"/>
              <a:t>ιδιοσυναρτήσεων</a:t>
            </a:r>
            <a:r>
              <a:rPr lang="el-GR" sz="3600" b="1" dirty="0"/>
              <a:t> στο γενικό πρόβλημα συνοριακών </a:t>
            </a:r>
            <a:r>
              <a:rPr lang="el-GR" sz="3600" b="1" dirty="0" smtClean="0"/>
              <a:t>τιμών (2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Η  συνθήκη </a:t>
                </a:r>
                <a:r>
                  <a:rPr lang="el-GR" dirty="0" err="1"/>
                  <a:t>ορθογωνιότητας</a:t>
                </a:r>
                <a:r>
                  <a:rPr lang="el-GR" dirty="0"/>
                  <a:t> 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προκύπτει ως </a:t>
                </a:r>
                <a:r>
                  <a:rPr lang="el-GR" dirty="0" smtClean="0"/>
                  <a:t>εξής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 δύο </a:t>
                </a:r>
                <a:r>
                  <a:rPr lang="el-GR" dirty="0" err="1"/>
                  <a:t>ιδιοτιμές</a:t>
                </a:r>
                <a:r>
                  <a:rPr lang="el-GR" dirty="0"/>
                  <a:t>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)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 οι αντίστοιχες </a:t>
                </a:r>
                <a:r>
                  <a:rPr lang="el-GR" dirty="0" err="1"/>
                  <a:t>ιδιοσυναρτήσεις</a:t>
                </a:r>
                <a:r>
                  <a:rPr lang="el-GR" dirty="0"/>
                  <a:t>. Από </a:t>
                </a:r>
                <a:r>
                  <a:rPr lang="el-GR" dirty="0" smtClean="0"/>
                  <a:t>τις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παραπάνω εξισώσεις έχουμε 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dX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dX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dX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dX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err="1"/>
              <a:t>Ορθογωνιότητα</a:t>
            </a:r>
            <a:r>
              <a:rPr lang="el-GR" sz="3200" b="1" dirty="0"/>
              <a:t> των </a:t>
            </a:r>
            <a:r>
              <a:rPr lang="el-GR" sz="3200" b="1" dirty="0" err="1"/>
              <a:t>ιδιοσυναρτήσεων</a:t>
            </a:r>
            <a:r>
              <a:rPr lang="el-GR" sz="3200" b="1" dirty="0"/>
              <a:t> στο γενικό πρόβλημα συνοριακών τιμών </a:t>
            </a:r>
            <a:r>
              <a:rPr lang="el-GR" sz="3200" b="1" dirty="0" smtClean="0"/>
              <a:t>(</a:t>
            </a:r>
            <a:r>
              <a:rPr lang="en-US" sz="3200" b="1" dirty="0" smtClean="0"/>
              <a:t>3</a:t>
            </a:r>
            <a:r>
              <a:rPr lang="el-GR" sz="3200" b="1" dirty="0" smtClean="0"/>
              <a:t>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Πολλαπλασιάζουμε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και </a:t>
                </a:r>
                <a:r>
                  <a:rPr lang="el-GR" dirty="0"/>
                  <a:t>ακολούθως αφαιρούμε κατά μέλη τις </a:t>
                </a:r>
                <a:r>
                  <a:rPr lang="el-GR" dirty="0" err="1"/>
                  <a:t>προκύπτουσες</a:t>
                </a:r>
                <a:r>
                  <a:rPr lang="el-GR" dirty="0"/>
                  <a:t> σχέσεις</a:t>
                </a:r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Ολοκληρώνουμε εν </a:t>
                </a:r>
                <a:r>
                  <a:rPr lang="el-GR" dirty="0" err="1" smtClean="0"/>
                  <a:t>συνεχείαμε</a:t>
                </a:r>
                <a:r>
                  <a:rPr lang="el-GR" dirty="0" smtClean="0"/>
                  <a:t> όρια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και ευρίσκουμε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Αυτή είναι η συνθήκη </a:t>
                </a:r>
                <a:r>
                  <a:rPr lang="el-GR" dirty="0" err="1"/>
                  <a:t>ορθογωνιότητας</a:t>
                </a:r>
                <a:r>
                  <a:rPr lang="el-GR" dirty="0"/>
                  <a:t> 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, οι οποίες αντιστοιχούν στις </a:t>
                </a:r>
                <a:r>
                  <a:rPr lang="el-GR" dirty="0" err="1" smtClean="0"/>
                  <a:t>ιδιοτιμές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426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l-GR" b="1" dirty="0" err="1"/>
              <a:t>Laplace</a:t>
            </a:r>
            <a:r>
              <a:rPr lang="el-GR" b="1" dirty="0"/>
              <a:t> σε πολικές συντεταγμένες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Η διαφορική </a:t>
                </a:r>
                <a:r>
                  <a:rPr lang="el-GR" dirty="0" smtClean="0"/>
                  <a:t>εξίσωση, </a:t>
                </a:r>
                <a:r>
                  <a:rPr lang="el-GR" dirty="0"/>
                  <a:t>η οποία περιγράφει την κατάσταση της θερμοκρασιακής ισορροπίας επιπέδου επιφανείας σε πολικές συντεταγμένες  (</a:t>
                </a:r>
                <a:r>
                  <a:rPr lang="en-US" dirty="0"/>
                  <a:t>r</a:t>
                </a:r>
                <a:r>
                  <a:rPr lang="el-GR" dirty="0"/>
                  <a:t>,θ) είναι η </a:t>
                </a:r>
                <a:r>
                  <a:rPr lang="el-GR" dirty="0" smtClean="0"/>
                  <a:t>ακόλουθη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Στο επόμενο παράδειγμα θα μελετήσουμε την κατανομή της θερμοκρασίας σε κυκλική επιφάνεια με </a:t>
                </a:r>
                <a:r>
                  <a:rPr lang="el-GR" dirty="0" smtClean="0"/>
                  <a:t>ακτίνα</a:t>
                </a:r>
                <a:r>
                  <a:rPr lang="en-US" dirty="0" smtClean="0"/>
                  <a:t> r=a</a:t>
                </a:r>
                <a:r>
                  <a:rPr lang="el-GR" dirty="0" smtClean="0"/>
                  <a:t>,η </a:t>
                </a:r>
                <a:r>
                  <a:rPr lang="el-GR" dirty="0"/>
                  <a:t>περιφέρεια της οποίας έχει </a:t>
                </a:r>
                <a:r>
                  <a:rPr lang="el-GR" dirty="0" smtClean="0"/>
                  <a:t>θερμοκρασία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ενώ η επιφάνεια αυτής είναι θερμικά μεμονωμένη.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συνοριακή συνθήκη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l-GR" b="1" dirty="0" err="1"/>
              <a:t>Laplace</a:t>
            </a:r>
            <a:r>
              <a:rPr lang="el-GR" b="1" dirty="0"/>
              <a:t> σε πολικές </a:t>
            </a:r>
            <a:r>
              <a:rPr lang="el-GR" b="1" dirty="0" smtClean="0"/>
              <a:t>συντεταγμένες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Θεωρούμε λύση της μορφής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Επομένως η λύση της </a:t>
                </a:r>
                <a:r>
                  <a:rPr lang="el-GR" dirty="0" smtClean="0"/>
                  <a:t>παραπάνω εξίσωσης είναι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           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𝜆𝜃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Από </a:t>
                </a:r>
                <a:r>
                  <a:rPr lang="el-GR" dirty="0"/>
                  <a:t>το αξίωμα της επαλληλίας προκύπτει η  γενικότερη μορφή της λύσεως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στην </a:t>
                </a:r>
                <a:r>
                  <a:rPr lang="el-GR" dirty="0"/>
                  <a:t>οποία εφαρμόζουμε την μη ομογενή συνοριακή συνθήκη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l-GR" b="1" dirty="0" err="1"/>
              <a:t>Laplace</a:t>
            </a:r>
            <a:r>
              <a:rPr lang="el-GR" b="1" dirty="0"/>
              <a:t> σε πολικές συντεταγμένες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Επομένως η παραπάνω εξίσωση δίδει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r>
                  <a:rPr lang="el-GR" dirty="0"/>
                  <a:t>Από αυτήν υπολογίζονται οι συντελεστές 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b="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n-US" dirty="0"/>
              </a:p>
              <a:p>
                <a:endParaRPr lang="el-GR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6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n-US" b="1" dirty="0"/>
              <a:t>Laplace</a:t>
            </a:r>
            <a:r>
              <a:rPr lang="el-GR" b="1" dirty="0"/>
              <a:t> σε κυλινδρικές συντεταγμένες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Η κατάσταση της θερμικής ισορροπίας κυλίνδρου περιγράφεται από την εξίσωση του </a:t>
                </a:r>
                <a:r>
                  <a:rPr lang="el-GR" dirty="0" err="1"/>
                  <a:t>Laplace</a:t>
                </a:r>
                <a:r>
                  <a:rPr lang="el-GR" dirty="0"/>
                  <a:t> σε κυλινδρικές συντεταγμένες (</a:t>
                </a:r>
                <a:r>
                  <a:rPr lang="en-US" dirty="0"/>
                  <a:t>r</a:t>
                </a:r>
                <a:r>
                  <a:rPr lang="el-GR" dirty="0"/>
                  <a:t> ,θ, </a:t>
                </a:r>
                <a:r>
                  <a:rPr lang="en-US" dirty="0"/>
                  <a:t>z</a:t>
                </a:r>
                <a:r>
                  <a:rPr lang="el-GR" dirty="0" smtClean="0"/>
                  <a:t>), </a:t>
                </a:r>
                <a:r>
                  <a:rPr lang="el-GR" dirty="0"/>
                  <a:t>η οποία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Για την εξίσωση </a:t>
                </a:r>
                <a:r>
                  <a:rPr lang="el-GR" dirty="0" smtClean="0"/>
                  <a:t>παραπάνω </a:t>
                </a:r>
                <a:r>
                  <a:rPr lang="el-GR" dirty="0"/>
                  <a:t>θεωρούμε λύση της </a:t>
                </a:r>
                <a:r>
                  <a:rPr lang="el-GR" dirty="0" smtClean="0"/>
                  <a:t>μορφής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7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n-US" b="1" dirty="0"/>
              <a:t>Laplace</a:t>
            </a:r>
            <a:r>
              <a:rPr lang="el-GR" b="1" dirty="0"/>
              <a:t> σε κυλινδρικές </a:t>
            </a:r>
            <a:r>
              <a:rPr lang="el-GR" b="1" dirty="0" smtClean="0"/>
              <a:t>συντεταγμένες</a:t>
            </a:r>
            <a:r>
              <a:rPr lang="en-US" b="1" dirty="0" smtClean="0"/>
              <a:t>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Εν συνεχεία αντικαθιστούμε το </a:t>
                </a:r>
                <a:r>
                  <a:rPr lang="en-US" dirty="0" smtClean="0"/>
                  <a:t>u </a:t>
                </a:r>
                <a:r>
                  <a:rPr lang="el-GR" dirty="0" smtClean="0"/>
                  <a:t>με </a:t>
                </a:r>
                <a:r>
                  <a:rPr lang="el-GR" dirty="0"/>
                  <a:t>το ίσο </a:t>
                </a:r>
                <a:r>
                  <a:rPr lang="el-GR" dirty="0" smtClean="0"/>
                  <a:t>του </a:t>
                </a:r>
                <a:r>
                  <a:rPr lang="el-GR" dirty="0"/>
                  <a:t>και κατόπιν διαιρούμε δια του </a:t>
                </a:r>
                <a:r>
                  <a:rPr lang="el-GR" dirty="0" smtClean="0"/>
                  <a:t>γινομένου. </a:t>
                </a:r>
                <a:r>
                  <a:rPr lang="el-GR" dirty="0"/>
                  <a:t>Επομένως λαμβάνουμε την </a:t>
                </a:r>
                <a:r>
                  <a:rPr lang="el-GR" dirty="0" smtClean="0"/>
                  <a:t>εξίσωση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𝛩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οπότε χωρίζεται στις επί μέρους </a:t>
                </a:r>
                <a:r>
                  <a:rPr lang="el-GR" dirty="0" smtClean="0"/>
                  <a:t>εξισώσεις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</a:t>
                </a:r>
                <a:r>
                  <a:rPr lang="el-GR" dirty="0" smtClean="0"/>
                  <a:t>                 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                    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𝛩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98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εξίσωση του </a:t>
            </a:r>
            <a:r>
              <a:rPr lang="en-US" b="1" dirty="0"/>
              <a:t>Laplace</a:t>
            </a:r>
            <a:r>
              <a:rPr lang="el-GR" b="1" dirty="0"/>
              <a:t> σε κυλινδρικές </a:t>
            </a:r>
            <a:r>
              <a:rPr lang="el-GR" b="1" dirty="0" smtClean="0"/>
              <a:t>συντεταγμένες</a:t>
            </a:r>
            <a:r>
              <a:rPr lang="en-US" b="1" dirty="0" smtClean="0"/>
              <a:t>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Οι παραπάνω εξισώσεις έχουν </a:t>
                </a:r>
                <a:r>
                  <a:rPr lang="el-GR" dirty="0"/>
                  <a:t>λύση της </a:t>
                </a:r>
                <a:r>
                  <a:rPr lang="el-GR" dirty="0" smtClean="0"/>
                  <a:t>μορφής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𝑝𝑧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𝑝𝑧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MY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pr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είναι </a:t>
                </a:r>
                <a:r>
                  <a:rPr lang="el-GR" dirty="0"/>
                  <a:t>οι συναρτήσεις </a:t>
                </a:r>
                <a:r>
                  <a:rPr lang="el-GR" dirty="0" err="1"/>
                  <a:t>Bessel</a:t>
                </a:r>
                <a:r>
                  <a:rPr lang="el-GR" dirty="0"/>
                  <a:t> τάξεως q, πρώτου και δευτέρου είδους αντιστοίχως. </a:t>
                </a:r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156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5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48" y="5571379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</a:t>
            </a:r>
            <a:r>
              <a:rPr lang="el-GR" sz="2400" smtClean="0"/>
              <a:t>Ενότητα </a:t>
            </a:r>
            <a:r>
              <a:rPr lang="el-GR" sz="2400"/>
              <a:t>8</a:t>
            </a:r>
            <a:r>
              <a:rPr lang="el-GR" sz="2400" smtClean="0"/>
              <a:t>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2015.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992" y="5827238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Εξισώσεις ελλειπτικού τύπου 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Εξίσωση του </a:t>
            </a:r>
            <a:r>
              <a:rPr lang="en-US" dirty="0"/>
              <a:t>Laplace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 smtClean="0"/>
              <a:t>α) Η </a:t>
            </a:r>
            <a:r>
              <a:rPr lang="el-GR" dirty="0"/>
              <a:t>Εξίσωση του </a:t>
            </a:r>
            <a:r>
              <a:rPr lang="el-GR" dirty="0" err="1"/>
              <a:t>Laplace</a:t>
            </a:r>
            <a:r>
              <a:rPr lang="el-GR" dirty="0"/>
              <a:t> σε καρτεσιανές συντεταγμένες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β) Η </a:t>
            </a:r>
            <a:r>
              <a:rPr lang="el-GR" dirty="0"/>
              <a:t>εξίσωση του </a:t>
            </a:r>
            <a:r>
              <a:rPr lang="el-GR" dirty="0" err="1"/>
              <a:t>Laplace</a:t>
            </a:r>
            <a:r>
              <a:rPr lang="el-GR" dirty="0"/>
              <a:t> σε πολικές συντεταγμένες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γ</a:t>
            </a:r>
            <a:r>
              <a:rPr lang="el-GR" dirty="0" smtClean="0"/>
              <a:t>) Η </a:t>
            </a:r>
            <a:r>
              <a:rPr lang="el-GR" dirty="0"/>
              <a:t>εξίσωση του </a:t>
            </a:r>
            <a:r>
              <a:rPr lang="el-GR" dirty="0" err="1"/>
              <a:t>Laplace</a:t>
            </a:r>
            <a:r>
              <a:rPr lang="el-GR" dirty="0"/>
              <a:t> σε κυλινδρικές συντεταγμένες 	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Εξισώσεις </a:t>
            </a:r>
            <a:r>
              <a:rPr lang="el-GR" b="1" dirty="0" smtClean="0"/>
              <a:t>Ελλειπτικού</a:t>
            </a:r>
            <a:r>
              <a:rPr lang="el-GR" dirty="0" smtClean="0"/>
              <a:t> </a:t>
            </a:r>
            <a:r>
              <a:rPr lang="el-GR" b="1" dirty="0" smtClean="0"/>
              <a:t>τύπου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215" y="161185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Οι εξισώσεις ελλειπτικού τύπου περιγράφουν φυσικά φαινόμενα στην κατάσταση ισορροπίας ενός συστήματος το οποίο ορίζεται στην περιοχή   του χώρου.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Χαρακτηριστικό </a:t>
            </a:r>
            <a:r>
              <a:rPr lang="el-GR" dirty="0"/>
              <a:t>των φαινομένων αυτών είναι η ανεξαρτησία τους από τον χρόνο.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Επομένως </a:t>
            </a:r>
            <a:r>
              <a:rPr lang="el-GR" dirty="0"/>
              <a:t>οι εξισώσεις ελλειπτικού τύπου προκύπτουν από αντίστοιχες </a:t>
            </a:r>
            <a:r>
              <a:rPr lang="el-GR" dirty="0" err="1"/>
              <a:t>χρονοεξαρτώμενες</a:t>
            </a:r>
            <a:r>
              <a:rPr lang="el-GR" dirty="0"/>
              <a:t> εξισώσεις όταν η παράγωγος ως προς τον χρόνο του φυσικού μεγέθους , το οποίο περιγράφει την κατάσταση του συστήματος, ισούται με μηδέν.</a:t>
            </a:r>
            <a:endParaRPr lang="en-U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Εξισώσεις Ελλειπτικού</a:t>
            </a:r>
            <a:r>
              <a:rPr lang="el-GR" dirty="0"/>
              <a:t> </a:t>
            </a:r>
            <a:r>
              <a:rPr lang="el-GR" b="1" dirty="0" smtClean="0"/>
              <a:t>τύπου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Θεωρούμε επί παραδείγματι την κατανομή της θερμοκρασίας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2400" i="1"/>
                      <m:t>(</m:t>
                    </m:r>
                    <m:r>
                      <m:rPr>
                        <m:nor/>
                      </m:rPr>
                      <a:rPr lang="en-US" sz="2400" i="1"/>
                      <m:t>x</m:t>
                    </m:r>
                    <m:r>
                      <m:rPr>
                        <m:nor/>
                      </m:rPr>
                      <a:rPr lang="en-US" sz="2400" i="1"/>
                      <m:t>,</m:t>
                    </m:r>
                    <m:r>
                      <m:rPr>
                        <m:nor/>
                      </m:rPr>
                      <a:rPr lang="en-US" sz="2400" i="1"/>
                      <m:t>y</m:t>
                    </m:r>
                    <m:r>
                      <m:rPr>
                        <m:nor/>
                      </m:rPr>
                      <a:rPr lang="en-US" sz="2400" i="1"/>
                      <m:t>,</m:t>
                    </m:r>
                    <m:r>
                      <m:rPr>
                        <m:nor/>
                      </m:rPr>
                      <a:rPr lang="en-US" sz="2400" i="1"/>
                      <m:t>z</m:t>
                    </m:r>
                    <m:r>
                      <m:rPr>
                        <m:nor/>
                      </m:rPr>
                      <a:rPr lang="en-US" sz="2400" i="1"/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εντός </a:t>
                </a:r>
                <a:r>
                  <a:rPr lang="el-GR" sz="2400" dirty="0"/>
                  <a:t>ομογενούς και ισότροπου μέσου, το οποίο ευρίσκεται σε κατάσταση θερμικής </a:t>
                </a:r>
                <a:r>
                  <a:rPr lang="el-GR" sz="2400" dirty="0" smtClean="0"/>
                  <a:t>ισορροπίας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l-GR" sz="2400" dirty="0"/>
                  <a:t> Εφ’ όσον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l-GR" sz="2400" dirty="0"/>
                  <a:t>η χρονική </a:t>
                </a:r>
                <a:r>
                  <a:rPr lang="el-GR" sz="2400" dirty="0" smtClean="0"/>
                  <a:t>εξίσωση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της </a:t>
                </a:r>
                <a:r>
                  <a:rPr lang="el-GR" sz="2400" dirty="0"/>
                  <a:t>κατανομής της θερμοκρασίας ανάγεται στην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l-GR" sz="2400" dirty="0"/>
                  <a:t>Η εξίσωση αυτή είναι η </a:t>
                </a:r>
                <a:r>
                  <a:rPr lang="el-GR" sz="2400" b="1" i="1" dirty="0"/>
                  <a:t>εξίσωση του </a:t>
                </a:r>
                <a:r>
                  <a:rPr lang="en-US" sz="2400" b="1" i="1" dirty="0"/>
                  <a:t>Laplace</a:t>
                </a:r>
                <a:r>
                  <a:rPr lang="el-GR" sz="2400" dirty="0"/>
                  <a:t> και οι  λύσεις της εξισώσεως καλούνται αρμονικές </a:t>
                </a:r>
                <a:r>
                  <a:rPr lang="el-GR" sz="2400" dirty="0" smtClean="0"/>
                  <a:t>συναρτήσεις</a:t>
                </a:r>
                <a:r>
                  <a:rPr lang="en-US" sz="2400" dirty="0" smtClean="0"/>
                  <a:t>.</a:t>
                </a:r>
                <a:r>
                  <a:rPr lang="el-GR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Εξισώσεις Ελλειπτικού</a:t>
            </a:r>
            <a:r>
              <a:rPr lang="el-GR" dirty="0"/>
              <a:t> </a:t>
            </a:r>
            <a:r>
              <a:rPr lang="el-GR" b="1" dirty="0"/>
              <a:t>τύπου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Το πρόβλημα επομένως του προσδιορισμού της αρμονικής συναρτήσεως </a:t>
                </a:r>
                <a:r>
                  <a:rPr lang="el-GR" dirty="0" smtClean="0"/>
                  <a:t>u(</a:t>
                </a:r>
                <a:r>
                  <a:rPr lang="el-GR" dirty="0" err="1" smtClean="0"/>
                  <a:t>x,y,z</a:t>
                </a:r>
                <a:r>
                  <a:rPr lang="el-GR" dirty="0" smtClean="0"/>
                  <a:t>) στην </a:t>
                </a:r>
                <a:r>
                  <a:rPr lang="el-GR" dirty="0"/>
                  <a:t>κατάσταση ισορροπίας εντός της </a:t>
                </a:r>
                <a:r>
                  <a:rPr lang="el-GR" dirty="0" smtClean="0"/>
                  <a:t>περιοχής</a:t>
                </a:r>
                <a:r>
                  <a:rPr lang="en-US" dirty="0" smtClean="0"/>
                  <a:t> T</a:t>
                </a:r>
                <a:r>
                  <a:rPr lang="el-GR" dirty="0" smtClean="0"/>
                  <a:t>(</a:t>
                </a:r>
                <a:r>
                  <a:rPr lang="el-GR" dirty="0" err="1" smtClean="0"/>
                  <a:t>x,y,z</a:t>
                </a:r>
                <a:r>
                  <a:rPr lang="el-GR" dirty="0" smtClean="0"/>
                  <a:t>) </a:t>
                </a:r>
                <a:r>
                  <a:rPr lang="el-GR" dirty="0"/>
                  <a:t>διατυπώνεται ως εξής: </a:t>
                </a:r>
                <a:r>
                  <a:rPr lang="el-GR" dirty="0" smtClean="0"/>
                  <a:t>Να </a:t>
                </a:r>
                <a:r>
                  <a:rPr lang="el-GR" dirty="0"/>
                  <a:t>ευρεθεί η συνάρτηση u(</a:t>
                </a:r>
                <a:r>
                  <a:rPr lang="el-GR" dirty="0" err="1"/>
                  <a:t>x,y,z</a:t>
                </a:r>
                <a:r>
                  <a:rPr lang="el-GR" dirty="0"/>
                  <a:t>) η οποία  ικανοποιεί την </a:t>
                </a:r>
                <a:r>
                  <a:rPr lang="el-GR" dirty="0" smtClean="0"/>
                  <a:t>εξίσωση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 εντός της περιοχής </a:t>
                </a:r>
                <a:r>
                  <a:rPr lang="en-US" dirty="0"/>
                  <a:t>T</a:t>
                </a:r>
                <a:r>
                  <a:rPr lang="el-GR" dirty="0" smtClean="0"/>
                  <a:t>(</a:t>
                </a:r>
                <a:r>
                  <a:rPr lang="el-GR" dirty="0" err="1" smtClean="0"/>
                  <a:t>x,y,z</a:t>
                </a:r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υπό </a:t>
                </a:r>
                <a:r>
                  <a:rPr lang="el-GR" dirty="0"/>
                  <a:t>κατάλληλες συνοριακές  συνθήκες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Τρεις είναι οι μορφές των συνοριακών συνθηκών που καθορίζουν την μορφή της λύσεως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επί του συνόρου </a:t>
                </a:r>
                <a:r>
                  <a:rPr lang="en-US" dirty="0" smtClean="0"/>
                  <a:t>S</a:t>
                </a:r>
                <a:r>
                  <a:rPr lang="el-GR" dirty="0" smtClean="0"/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romanLcPeriod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επί του συνόρου </a:t>
                </a:r>
                <a:r>
                  <a:rPr lang="en-US" dirty="0"/>
                  <a:t>S</a:t>
                </a:r>
                <a:r>
                  <a:rPr lang="el-GR" dirty="0" smtClean="0"/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romanLcPeriod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επί του συνόρου </a:t>
                </a:r>
                <a:r>
                  <a:rPr lang="en-US" dirty="0"/>
                  <a:t>S</a:t>
                </a:r>
                <a:r>
                  <a:rPr lang="el-GR" dirty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Εξισώσεις Ελλειπτικού</a:t>
            </a:r>
            <a:r>
              <a:rPr lang="el-GR" dirty="0"/>
              <a:t> </a:t>
            </a:r>
            <a:r>
              <a:rPr lang="el-GR" b="1" dirty="0"/>
              <a:t>τύπου</a:t>
            </a:r>
            <a:r>
              <a:rPr lang="en-US" b="1" dirty="0"/>
              <a:t> </a:t>
            </a:r>
            <a:r>
              <a:rPr lang="en-US" b="1" dirty="0" smtClean="0"/>
              <a:t>(4)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Το πρόβλημα του προσδιορισμού της λύσεως της εξισώσεως του </a:t>
                </a:r>
                <a:r>
                  <a:rPr lang="en-US" dirty="0"/>
                  <a:t>Laplace</a:t>
                </a:r>
                <a:r>
                  <a:rPr lang="el-GR" dirty="0"/>
                  <a:t> , η οποία πληροί μία εκ των συνοριακών συνθηκών, καλείται πρόβλημα συνοριακών τιμών.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Ειδικότερα</a:t>
                </a:r>
                <a:r>
                  <a:rPr lang="el-GR" dirty="0"/>
                  <a:t>, το πρόβλημα με την πρώτη συνθήκη καλείται </a:t>
                </a:r>
                <a:r>
                  <a:rPr lang="el-GR" b="1" i="1" dirty="0"/>
                  <a:t>πρόβλημα του </a:t>
                </a:r>
                <a:r>
                  <a:rPr lang="el-GR" b="1" i="1" dirty="0" err="1"/>
                  <a:t>Dirichlet</a:t>
                </a:r>
                <a:r>
                  <a:rPr lang="el-GR" dirty="0"/>
                  <a:t> , το πρόβλημα με την δεύτερη συνθήκη καλείται</a:t>
                </a:r>
                <a:r>
                  <a:rPr lang="el-GR" b="1" i="1" dirty="0"/>
                  <a:t> πρόβλημα του </a:t>
                </a:r>
                <a:r>
                  <a:rPr lang="en-US" b="1" i="1" dirty="0"/>
                  <a:t>Neumann</a:t>
                </a:r>
                <a:r>
                  <a:rPr lang="el-GR" dirty="0"/>
                  <a:t>  και το πρόβλημα με την τρίτη καλείται</a:t>
                </a:r>
                <a:r>
                  <a:rPr lang="el-GR" b="1" i="1" dirty="0"/>
                  <a:t> πρόβλημα του </a:t>
                </a:r>
                <a:r>
                  <a:rPr lang="en-US" b="1" i="1" dirty="0"/>
                  <a:t>Robin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Εκτός από την εξίσωση του </a:t>
                </a:r>
                <a:r>
                  <a:rPr lang="en-US" dirty="0"/>
                  <a:t>Laplace</a:t>
                </a:r>
                <a:r>
                  <a:rPr lang="el-GR" dirty="0"/>
                  <a:t> υπάρχουν και άλλες εξισώσεις ελλειπτικού τύπου ,οι οποίες περιγράφουν στατικά φαινόμενα, όπως </a:t>
                </a:r>
                <a:r>
                  <a:rPr lang="el-GR" b="1" i="1" dirty="0"/>
                  <a:t>η</a:t>
                </a:r>
                <a:r>
                  <a:rPr lang="el-GR" dirty="0"/>
                  <a:t> </a:t>
                </a:r>
                <a:r>
                  <a:rPr lang="el-GR" b="1" i="1" dirty="0"/>
                  <a:t>εξίσωση του</a:t>
                </a:r>
                <a:r>
                  <a:rPr lang="el-GR" dirty="0"/>
                  <a:t> </a:t>
                </a:r>
                <a:r>
                  <a:rPr lang="el-GR" b="1" i="1" dirty="0" err="1"/>
                  <a:t>Poisson</a:t>
                </a:r>
                <a:r>
                  <a:rPr lang="el-GR" b="1" i="1" dirty="0"/>
                  <a:t>, η εξίσωση του </a:t>
                </a:r>
                <a:r>
                  <a:rPr lang="en-US" b="1" i="1" dirty="0"/>
                  <a:t>Helmholtz </a:t>
                </a:r>
                <a:r>
                  <a:rPr lang="el-GR" dirty="0"/>
                  <a:t>και άλλες</a:t>
                </a:r>
                <a:r>
                  <a:rPr lang="el-GR" b="1" i="1" dirty="0" smtClean="0"/>
                  <a:t>.</a:t>
                </a:r>
                <a:endParaRPr lang="en-US" b="1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Η εξίσωση του </a:t>
                </a:r>
                <a:r>
                  <a:rPr lang="el-GR" dirty="0" err="1"/>
                  <a:t>Poisson</a:t>
                </a:r>
                <a:r>
                  <a:rPr lang="el-GR" dirty="0"/>
                  <a:t>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και συνοδεύεται με αντίστοιχες συνοριακές συνθήκες</a:t>
                </a:r>
                <a:r>
                  <a:rPr lang="el-GR" dirty="0" smtClean="0"/>
                  <a:t>.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Εξισώσεις Ελλειπτικού</a:t>
            </a:r>
            <a:r>
              <a:rPr lang="el-GR" dirty="0"/>
              <a:t> </a:t>
            </a:r>
            <a:r>
              <a:rPr lang="el-GR" b="1" dirty="0"/>
              <a:t>τύπου</a:t>
            </a:r>
            <a:r>
              <a:rPr lang="en-US" b="1" dirty="0"/>
              <a:t> </a:t>
            </a:r>
            <a:r>
              <a:rPr lang="en-US" b="1" dirty="0" smtClean="0"/>
              <a:t>(5)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Η </a:t>
                </a:r>
                <a:r>
                  <a:rPr lang="el-GR" dirty="0" smtClean="0"/>
                  <a:t>συνάρτηση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dirty="0" smtClean="0"/>
                  <a:t>είναι </a:t>
                </a:r>
                <a:r>
                  <a:rPr lang="el-GR" dirty="0"/>
                  <a:t>συνάρτηση της θέσεως και πληροφορεί για το φυσικό μέγεθος , το οποία καθορίζει την μορφή του προβλήματος στην περιοχή </a:t>
                </a:r>
                <a:r>
                  <a:rPr lang="en-US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Προφανώς, </a:t>
                </a:r>
                <a:r>
                  <a:rPr lang="el-GR" dirty="0"/>
                  <a:t>εκτός της </a:t>
                </a:r>
                <a:r>
                  <a:rPr lang="el-GR" dirty="0" smtClean="0"/>
                  <a:t>περιοχής</a:t>
                </a:r>
                <a:r>
                  <a:rPr lang="en-US" dirty="0" smtClean="0"/>
                  <a:t> </a:t>
                </a:r>
                <a:r>
                  <a:rPr lang="en-US" dirty="0"/>
                  <a:t>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, δηλαδή εκεί όπου δεν υπάρχουν πηγές ή </a:t>
                </a:r>
                <a:r>
                  <a:rPr lang="el-GR" dirty="0" smtClean="0"/>
                  <a:t>καταβόθρες,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δεν </a:t>
                </a:r>
                <a:r>
                  <a:rPr lang="el-GR" dirty="0"/>
                  <a:t>ισχύει η εξίσωση του </a:t>
                </a:r>
                <a:r>
                  <a:rPr lang="el-GR" dirty="0" err="1"/>
                  <a:t>Poisson</a:t>
                </a:r>
                <a:r>
                  <a:rPr lang="el-GR" dirty="0"/>
                  <a:t>.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Ισχύει </a:t>
                </a:r>
                <a:r>
                  <a:rPr lang="el-GR" dirty="0"/>
                  <a:t>η εξίσωση του </a:t>
                </a:r>
                <a:r>
                  <a:rPr lang="el-GR" dirty="0" err="1"/>
                  <a:t>Laplace</a:t>
                </a:r>
                <a:r>
                  <a:rPr lang="el-GR" dirty="0"/>
                  <a:t> υπό τις δοθείσες συνοριακές συνθήκες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Η εξίσωση του </a:t>
                </a:r>
                <a:r>
                  <a:rPr lang="en-US" dirty="0"/>
                  <a:t>Helmholtz </a:t>
                </a:r>
                <a:r>
                  <a:rPr lang="el-GR" dirty="0"/>
                  <a:t> είναι </a:t>
                </a:r>
                <a:r>
                  <a:rPr lang="el-GR" dirty="0" smtClean="0"/>
                  <a:t>η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και όταν θεωρηθεί ότι προκύπτει από την εξίσωση του </a:t>
                </a:r>
                <a:r>
                  <a:rPr lang="el-GR" dirty="0" smtClean="0"/>
                  <a:t>κύματος</a:t>
                </a:r>
                <a:r>
                  <a:rPr lang="en-US" dirty="0" smtClean="0"/>
                  <a:t> </a:t>
                </a:r>
                <a:r>
                  <a:rPr lang="el-GR" dirty="0"/>
                  <a:t>περιγράφει τα θεμελιώδη σχήματα μιας τεταμένης ελαστικής </a:t>
                </a:r>
                <a:r>
                  <a:rPr lang="el-GR" dirty="0" smtClean="0"/>
                  <a:t>μεμβράνης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l-GR" dirty="0" smtClean="0"/>
                  <a:t>Όταν </a:t>
                </a:r>
                <a:r>
                  <a:rPr lang="el-GR" dirty="0"/>
                  <a:t>θεωρηθεί ότι προκύπτει από την </a:t>
                </a:r>
                <a:r>
                  <a:rPr lang="el-GR" dirty="0" smtClean="0"/>
                  <a:t>εξίσωση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περιγράφει τις χωρικές </a:t>
                </a:r>
                <a:r>
                  <a:rPr lang="el-GR" dirty="0" err="1"/>
                  <a:t>ιδιοσυναρτήσεις</a:t>
                </a:r>
                <a:r>
                  <a:rPr lang="el-GR" dirty="0"/>
                  <a:t> του αντιστοίχου προβλήματος</a:t>
                </a:r>
                <a:r>
                  <a:rPr lang="el-GR" dirty="0" smtClean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798</Words>
  <Application>Microsoft Office PowerPoint</Application>
  <PresentationFormat>Προβολή στην οθόνη (4:3)</PresentationFormat>
  <Paragraphs>199</Paragraphs>
  <Slides>22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Εξισώσεις Ελλειπτικού τύπου</vt:lpstr>
      <vt:lpstr>Εξισώσεις Ελλειπτικού τύπου (2)</vt:lpstr>
      <vt:lpstr>Εξισώσεις Ελλειπτικού τύπου (3)</vt:lpstr>
      <vt:lpstr>Εξισώσεις Ελλειπτικού τύπου (4)</vt:lpstr>
      <vt:lpstr>Εξισώσεις Ελλειπτικού τύπου (5)</vt:lpstr>
      <vt:lpstr>Η Εξίσωση του Laplace σε καρτεσιανές  συντεταγμένες</vt:lpstr>
      <vt:lpstr>Ορθογωνιότητα των ιδιοσυναρτήσεων στο γενικό πρόβλημα συνοριακών τιμών</vt:lpstr>
      <vt:lpstr>Ορθογωνιότητα των ιδιοσυναρτήσεων στο γενικό πρόβλημα συνοριακών τιμών (2)</vt:lpstr>
      <vt:lpstr>Ορθογωνιότητα των ιδιοσυναρτήσεων στο γενικό πρόβλημα συνοριακών τιμών (3)</vt:lpstr>
      <vt:lpstr>Η εξίσωση του Laplace σε πολικές συντεταγμένες</vt:lpstr>
      <vt:lpstr>Η εξίσωση του Laplace σε πολικές συντεταγμένες (2)</vt:lpstr>
      <vt:lpstr>Η εξίσωση του Laplace σε πολικές συντεταγμένες (3)</vt:lpstr>
      <vt:lpstr>Η εξίσωση του Laplace σε κυλινδρικές συντεταγμένες</vt:lpstr>
      <vt:lpstr>Η εξίσωση του Laplace σε κυλινδρικές συντεταγμένες (2)</vt:lpstr>
      <vt:lpstr>Η εξίσωση του Laplace σε κυλινδρικές συντεταγμένες (3)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89</cp:revision>
  <dcterms:created xsi:type="dcterms:W3CDTF">2014-04-05T17:31:54Z</dcterms:created>
  <dcterms:modified xsi:type="dcterms:W3CDTF">2015-03-16T14:12:25Z</dcterms:modified>
</cp:coreProperties>
</file>