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5" r:id="rId2"/>
    <p:sldId id="382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9" r:id="rId11"/>
    <p:sldId id="410" r:id="rId12"/>
    <p:sldId id="411" r:id="rId13"/>
    <p:sldId id="412" r:id="rId14"/>
    <p:sldId id="413" r:id="rId15"/>
    <p:sldId id="414" r:id="rId16"/>
    <p:sldId id="417" r:id="rId17"/>
    <p:sldId id="418" r:id="rId18"/>
    <p:sldId id="384" r:id="rId19"/>
    <p:sldId id="376" r:id="rId20"/>
    <p:sldId id="415" r:id="rId21"/>
    <p:sldId id="381" r:id="rId22"/>
    <p:sldId id="374" r:id="rId23"/>
    <p:sldId id="426" r:id="rId24"/>
    <p:sldId id="378" r:id="rId25"/>
    <p:sldId id="380" r:id="rId26"/>
    <p:sldId id="385" r:id="rId27"/>
    <p:sldId id="386" r:id="rId28"/>
    <p:sldId id="377" r:id="rId29"/>
    <p:sldId id="422" r:id="rId30"/>
    <p:sldId id="461" r:id="rId31"/>
    <p:sldId id="277" r:id="rId32"/>
    <p:sldId id="349" r:id="rId33"/>
    <p:sldId id="348" r:id="rId34"/>
    <p:sldId id="387" r:id="rId35"/>
    <p:sldId id="350" r:id="rId36"/>
    <p:sldId id="352" r:id="rId37"/>
    <p:sldId id="351" r:id="rId38"/>
    <p:sldId id="355" r:id="rId39"/>
    <p:sldId id="357" r:id="rId40"/>
    <p:sldId id="388" r:id="rId41"/>
    <p:sldId id="283" r:id="rId42"/>
    <p:sldId id="359" r:id="rId43"/>
    <p:sldId id="279" r:id="rId44"/>
    <p:sldId id="372" r:id="rId45"/>
    <p:sldId id="480" r:id="rId46"/>
    <p:sldId id="481" r:id="rId4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8BE"/>
    <a:srgbClr val="A466C0"/>
    <a:srgbClr val="333333"/>
    <a:srgbClr val="292929"/>
    <a:srgbClr val="9775B1"/>
    <a:srgbClr val="808080"/>
    <a:srgbClr val="976BBB"/>
    <a:srgbClr val="9F68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0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HSNETAPP2\my439$\Stamou\PhD%20article\Copy%20of%20Greek%20cohort_updated%20by%20Maria%2008_2013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HSNETAPP2\my439$\Stamou\PhD%20article\Copy%20of%20Greek%20cohort_updated%20by%20Maria%2008_2013%20(2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34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6822325229911906E-2"/>
                  <c:y val="-0.2906728267245263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A8-4864-B0BC-C8A318ED6224}"/>
                </c:ext>
              </c:extLst>
            </c:dLbl>
            <c:dLbl>
              <c:idx val="1"/>
              <c:layout>
                <c:manualLayout>
                  <c:x val="-1.0745231396204043E-2"/>
                  <c:y val="-3.573673866683359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8-4864-B0BC-C8A318ED6224}"/>
                </c:ext>
              </c:extLst>
            </c:dLbl>
            <c:dLbl>
              <c:idx val="2"/>
              <c:layout>
                <c:manualLayout>
                  <c:x val="-2.4317011787408385E-2"/>
                  <c:y val="-2.618788506813621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A8-4864-B0BC-C8A318ED6224}"/>
                </c:ext>
              </c:extLst>
            </c:dLbl>
            <c:dLbl>
              <c:idx val="3"/>
              <c:layout>
                <c:manualLayout>
                  <c:x val="9.2207625717736716E-4"/>
                  <c:y val="-2.487911020652395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A8-4864-B0BC-C8A318ED6224}"/>
                </c:ext>
              </c:extLst>
            </c:dLbl>
            <c:dLbl>
              <c:idx val="5"/>
              <c:layout>
                <c:manualLayout>
                  <c:x val="-4.5138959172519902E-4"/>
                  <c:y val="-2.389303846980507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A8-4864-B0BC-C8A318ED6224}"/>
                </c:ext>
              </c:extLst>
            </c:dLbl>
            <c:dLbl>
              <c:idx val="6"/>
              <c:layout>
                <c:manualLayout>
                  <c:x val="8.6955582994285557E-3"/>
                  <c:y val="-9.766879510333656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A8-4864-B0BC-C8A318ED6224}"/>
                </c:ext>
              </c:extLst>
            </c:dLbl>
            <c:dLbl>
              <c:idx val="7"/>
              <c:layout>
                <c:manualLayout>
                  <c:x val="7.8205776977106831E-3"/>
                  <c:y val="-4.630851781401788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A8-4864-B0BC-C8A318ED6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Phenoptypes!$A$45:$A$52</c:f>
              <c:strCache>
                <c:ptCount val="8"/>
                <c:pt idx="0">
                  <c:v>Χωρίς επιπλέον μη-αναπαραγωγικά χαρακτηριστικά</c:v>
                </c:pt>
                <c:pt idx="1">
                  <c:v>Νεφρική Αγενεσία</c:v>
                </c:pt>
                <c:pt idx="2">
                  <c:v>Συνκινησία</c:v>
                </c:pt>
                <c:pt idx="3">
                  <c:v>Πρωτοπαθής Υποθυρεοειδισμός</c:v>
                </c:pt>
                <c:pt idx="4">
                  <c:v>Ανωμαλίες της μέσης γραμμής</c:v>
                </c:pt>
                <c:pt idx="5">
                  <c:v>Νευροαισθητήριος Βαρυκοία</c:v>
                </c:pt>
                <c:pt idx="6">
                  <c:v>Διαχωσρμός της Αορτής/Μεσοκοιλιακή επιποινωνία</c:v>
                </c:pt>
                <c:pt idx="7">
                  <c:v>Στραβισμός</c:v>
                </c:pt>
              </c:strCache>
            </c:strRef>
          </c:cat>
          <c:val>
            <c:numRef>
              <c:f>Phenoptypes!$B$45:$B$52</c:f>
              <c:numCache>
                <c:formatCode>General</c:formatCode>
                <c:ptCount val="8"/>
                <c:pt idx="0">
                  <c:v>30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3A8-4864-B0BC-C8A318ED6224}"/>
            </c:ext>
          </c:extLst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n-US" sz="1000"/>
          </a:pPr>
          <a:endParaRPr lang="el-GR"/>
        </a:p>
      </c:txPr>
    </c:legend>
    <c:plotVisOnly val="1"/>
    <c:dispBlanksAs val="zero"/>
  </c:chart>
  <c:txPr>
    <a:bodyPr/>
    <a:lstStyle/>
    <a:p>
      <a:pPr>
        <a:defRPr sz="1800"/>
      </a:pPr>
      <a:endParaRPr lang="el-G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34"/>
  <c:clrMapOvr bg1="dk1" tx1="lt1" bg2="dk2" tx2="lt2" accent1="accent1" accent2="accent2" accent3="accent3" accent4="accent4" accent5="accent5" accent6="accent6" hlink="hlink" folHlink="folHlink"/>
  <c:chart>
    <c:view3D>
      <c:rotX val="30"/>
      <c:rotY val="9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8113960417110023"/>
                  <c:y val="-0.25872606916782548"/>
                </c:manualLayout>
              </c:layout>
              <c:tx>
                <c:rich>
                  <a:bodyPr/>
                  <a:lstStyle/>
                  <a:p>
                    <a:pPr>
                      <a:defRPr lang="en-US" sz="2400" b="1"/>
                    </a:pPr>
                    <a:r>
                      <a:rPr lang="en-US" sz="2400" b="1"/>
                      <a:t>Unknown
73%</a:t>
                    </a:r>
                    <a:endParaRPr lang="en-US" sz="2400"/>
                  </a:p>
                </c:rich>
              </c:tx>
              <c:spPr/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4F-43D9-B4AB-FAF61D01CC1E}"/>
                </c:ext>
              </c:extLst>
            </c:dLbl>
            <c:dLbl>
              <c:idx val="1"/>
              <c:layout>
                <c:manualLayout>
                  <c:x val="-1.387082791504118E-2"/>
                  <c:y val="-4.59770198166388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CHD7
9%</a:t>
                    </a:r>
                    <a:endParaRPr lang="en-US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4F-43D9-B4AB-FAF61D01CC1E}"/>
                </c:ext>
              </c:extLst>
            </c:dLbl>
            <c:dLbl>
              <c:idx val="2"/>
              <c:layout>
                <c:manualLayout>
                  <c:x val="-2.4273948851322204E-2"/>
                  <c:y val="-6.896552972495786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GNRHR
5%</a:t>
                    </a:r>
                    <a:endParaRPr lang="en-US" sz="1800" dirty="0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F4F-43D9-B4AB-FAF61D01CC1E}"/>
                </c:ext>
              </c:extLst>
            </c:dLbl>
            <c:dLbl>
              <c:idx val="3"/>
              <c:layout>
                <c:manualLayout>
                  <c:x val="-3.4677069787603092E-2"/>
                  <c:y val="-7.586226370934283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KAL1
5%</a:t>
                    </a:r>
                    <a:endParaRPr lang="en-US" sz="1800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4F-43D9-B4AB-FAF61D01CC1E}"/>
                </c:ext>
              </c:extLst>
            </c:dLbl>
            <c:dLbl>
              <c:idx val="4"/>
              <c:layout>
                <c:manualLayout>
                  <c:x val="-2.6007802340702216E-2"/>
                  <c:y val="-0.1564067707802705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FGFR1
2%</a:t>
                    </a:r>
                    <a:endParaRPr lang="en-US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F4F-43D9-B4AB-FAF61D01CC1E}"/>
                </c:ext>
              </c:extLst>
            </c:dLbl>
            <c:dLbl>
              <c:idx val="5"/>
              <c:layout>
                <c:manualLayout>
                  <c:x val="1.7338534893801473E-3"/>
                  <c:y val="-0.103469515478772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PROKR2
2%</a:t>
                    </a:r>
                    <a:endParaRPr lang="en-US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F4F-43D9-B4AB-FAF61D01CC1E}"/>
                </c:ext>
              </c:extLst>
            </c:dLbl>
            <c:dLbl>
              <c:idx val="6"/>
              <c:layout>
                <c:manualLayout>
                  <c:x val="1.7338534893801473E-2"/>
                  <c:y val="-5.287360336889496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GPR54
2%</a:t>
                    </a:r>
                    <a:endParaRPr lang="en-US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4F-43D9-B4AB-FAF61D01CC1E}"/>
                </c:ext>
              </c:extLst>
            </c:dLbl>
            <c:dLbl>
              <c:idx val="7"/>
              <c:layout>
                <c:manualLayout>
                  <c:x val="1.1054339924024574E-2"/>
                  <c:y val="2.303093813827800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TACR3
2%</a:t>
                    </a:r>
                    <a:endParaRPr lang="en-US"/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F4F-43D9-B4AB-FAF61D01C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/>
                </a:pPr>
                <a:endParaRPr lang="el-GR"/>
              </a:p>
            </c:txPr>
            <c:dLblPos val="outEnd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Genes!$A$4:$A$11</c:f>
              <c:strCache>
                <c:ptCount val="8"/>
                <c:pt idx="0">
                  <c:v>Unknown</c:v>
                </c:pt>
                <c:pt idx="1">
                  <c:v>CHD7</c:v>
                </c:pt>
                <c:pt idx="2">
                  <c:v>GNRHR</c:v>
                </c:pt>
                <c:pt idx="3">
                  <c:v>KAL1</c:v>
                </c:pt>
                <c:pt idx="4">
                  <c:v>FGFR1</c:v>
                </c:pt>
                <c:pt idx="5">
                  <c:v>PROKR2</c:v>
                </c:pt>
                <c:pt idx="6">
                  <c:v>GPR54</c:v>
                </c:pt>
                <c:pt idx="7">
                  <c:v>TACR3</c:v>
                </c:pt>
              </c:strCache>
            </c:strRef>
          </c:cat>
          <c:val>
            <c:numRef>
              <c:f>Genes!$B$4:$B$11</c:f>
              <c:numCache>
                <c:formatCode>General</c:formatCode>
                <c:ptCount val="8"/>
                <c:pt idx="0">
                  <c:v>33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4F-43D9-B4AB-FAF61D01CC1E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7E39-EC7D-42E3-BB96-F4F92F3B259F}" type="datetimeFigureOut">
              <a:rPr lang="el-GR" smtClean="0"/>
              <a:pPr/>
              <a:t>24/9/2021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85DB-BBC9-4174-B9FA-5D508D9F95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Βγαλε τα αιματολογικα</a:t>
            </a:r>
            <a:endParaRPr lang="en-US" altLang="el-GR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13AAA-4C2E-4CCE-B775-2A0634F5245C}" type="slidenum">
              <a:rPr lang="en-US" alt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85DB-BBC9-4174-B9FA-5D508D9F9555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C3A3-1200-4A3C-A0FB-50AA4FFBA1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FC2F-C1B1-448A-AB5D-E3C4ECA965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79DB-A1E6-43B6-BE33-5946E2CEFA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1187-E942-4983-9485-276ECB8784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84E4-E85F-4F21-988F-4A30872873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9591-26DE-4BF5-829D-72044433C6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7AFC-B532-419E-97C5-598B52A664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A234-70BB-4A99-BEBC-83ABED1C6F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3DCF-8368-4473-A2A6-D64BB54E7A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9569-C564-4316-BF53-475714B8CA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CD08-03FA-45E2-9874-DE8D210A92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6AF8-D5DB-4F41-9D52-846CEAB1F0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1438CD6-6D81-4175-AB57-40BB4E1E42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7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3600" dirty="0" err="1" smtClean="0"/>
              <a:t>Υπογοναδοτροπικός</a:t>
            </a:r>
            <a:r>
              <a:rPr lang="el-GR" sz="3600" dirty="0" smtClean="0"/>
              <a:t> υπογοναδισμός</a:t>
            </a:r>
          </a:p>
          <a:p>
            <a:pPr algn="ctr"/>
            <a:endParaRPr lang="en-US" sz="3600" dirty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2844" y="4786322"/>
            <a:ext cx="871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400" dirty="0" err="1"/>
              <a:t>Νεοκλής</a:t>
            </a:r>
            <a:r>
              <a:rPr lang="el-GR" sz="2400" dirty="0"/>
              <a:t> Α. Γεωργόπουλος</a:t>
            </a:r>
          </a:p>
          <a:p>
            <a:pPr algn="ctr"/>
            <a:r>
              <a:rPr lang="el-GR" sz="2400" dirty="0"/>
              <a:t>Ενδοκρινολόγος</a:t>
            </a:r>
            <a:endParaRPr lang="en-US" sz="2400" dirty="0"/>
          </a:p>
          <a:p>
            <a:pPr algn="ctr"/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57488" y="428604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 dirty="0"/>
              <a:t>Παρεγκεφαλιδική αταξία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4629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000"/>
              <a:t>Η Παρεγκεφαλιδική αταξία τύπου </a:t>
            </a:r>
            <a:r>
              <a:rPr lang="en-US" sz="2000"/>
              <a:t>Holmes</a:t>
            </a:r>
            <a:r>
              <a:rPr lang="el-GR" sz="2000"/>
              <a:t> συνοδεύεται από υπογοναδοτροπικό όσο και υπεργοναδοτροπικό</a:t>
            </a:r>
            <a:r>
              <a:rPr lang="en-US" sz="2000"/>
              <a:t> </a:t>
            </a:r>
            <a:r>
              <a:rPr lang="el-GR" sz="2000"/>
              <a:t>υπογοναδισμό</a:t>
            </a:r>
            <a:r>
              <a:rPr lang="en-US" sz="2000"/>
              <a:t>.</a:t>
            </a:r>
          </a:p>
          <a:p>
            <a:pPr algn="just"/>
            <a:r>
              <a:rPr lang="en-US" sz="2000"/>
              <a:t>H </a:t>
            </a:r>
            <a:r>
              <a:rPr lang="el-GR" sz="2000"/>
              <a:t>διαταραχή μπορεί να εντοπίζεται τόσο στον υποθάλαμο όσο και στην υπόφυση. </a:t>
            </a:r>
          </a:p>
          <a:p>
            <a:pPr algn="just"/>
            <a:r>
              <a:rPr lang="el-GR" sz="2000"/>
              <a:t>Απαιτείται πλήρη εργαστηριακή διερεύνηση για τον ακριβή εντοπισμό της βλάβης, καθώς η θεραπευτική προσέγγιση διαφέρει αναλόγως του επιπέδου της βλάβης.</a:t>
            </a:r>
          </a:p>
          <a:p>
            <a:pPr algn="just"/>
            <a:r>
              <a:rPr lang="en-US" sz="2000"/>
              <a:t>M</a:t>
            </a:r>
            <a:r>
              <a:rPr lang="el-GR" sz="2000"/>
              <a:t>πορεί να συνοδεύεται από καθυστέρηση, νευροαισθητική βαρηκοία, πολυνευροπάθεια, χορειοδυστροφία, και κοντό ανάστημα.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5219700" y="1268413"/>
            <a:ext cx="3671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/>
              <a:t>Παρεγκεφαλιδική</a:t>
            </a:r>
          </a:p>
          <a:p>
            <a:pPr marL="342900" indent="-342900"/>
            <a:r>
              <a:rPr lang="el-GR" sz="2400"/>
              <a:t>Αταξία και</a:t>
            </a:r>
          </a:p>
          <a:p>
            <a:pPr marL="342900" indent="-342900"/>
            <a:r>
              <a:rPr lang="el-GR" sz="2400"/>
              <a:t>υπογοναδισμός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971550" y="6461125"/>
            <a:ext cx="817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Georgopoulos NA et al, Gynecol Endocrinol</a:t>
            </a:r>
            <a:r>
              <a:rPr lang="el-GR"/>
              <a:t>: 19(2)</a:t>
            </a:r>
            <a:r>
              <a:rPr lang="en-US"/>
              <a:t>;</a:t>
            </a:r>
            <a:r>
              <a:rPr lang="el-GR"/>
              <a:t>105-110, </a:t>
            </a:r>
            <a:r>
              <a:rPr lang="en-US"/>
              <a:t> 2004</a:t>
            </a:r>
            <a:endParaRPr lang="el-GR"/>
          </a:p>
        </p:txBody>
      </p:sp>
      <p:pic>
        <p:nvPicPr>
          <p:cNvPr id="12292" name="Picture 1029" descr="Figure 3b-M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608513" cy="612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28728" y="285728"/>
            <a:ext cx="621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sz="2400" dirty="0"/>
              <a:t>Σ.  </a:t>
            </a:r>
            <a:r>
              <a:rPr lang="en-US" sz="2400" dirty="0" err="1"/>
              <a:t>Prader</a:t>
            </a:r>
            <a:r>
              <a:rPr lang="en-US" sz="2400" dirty="0"/>
              <a:t> </a:t>
            </a:r>
            <a:r>
              <a:rPr lang="en-US" sz="2400" dirty="0" err="1"/>
              <a:t>Willi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Laurence-Moon-</a:t>
            </a:r>
            <a:r>
              <a:rPr lang="en-US" sz="2400" dirty="0" err="1"/>
              <a:t>Bield</a:t>
            </a:r>
            <a:endParaRPr lang="el-GR" sz="24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000"/>
              <a:t>Το σύνδρομο </a:t>
            </a:r>
            <a:r>
              <a:rPr lang="en-US" sz="2000"/>
              <a:t>Prader Willi</a:t>
            </a:r>
            <a:r>
              <a:rPr lang="el-GR" sz="2000"/>
              <a:t> χαρακτηρίζεται από παχυσαρκία, πνευματική καθυστέρηση, υποτονία, κοντά άνω και κάτω άκρα. Μεταδίδεται μέσο μικροελλείψεων στο πατρικό χρωμόσωμα 15, (15</a:t>
            </a:r>
            <a:r>
              <a:rPr lang="en-US" sz="2000"/>
              <a:t>q</a:t>
            </a:r>
            <a:r>
              <a:rPr lang="el-GR" sz="2000"/>
              <a:t>12). </a:t>
            </a:r>
          </a:p>
        </p:txBody>
      </p:sp>
      <p:pic>
        <p:nvPicPr>
          <p:cNvPr id="13316" name="Picture 4" descr="Prader Willi g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3100"/>
            <a:ext cx="8353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4284663" y="3789363"/>
            <a:ext cx="215900" cy="647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1571604" y="285728"/>
            <a:ext cx="600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sz="2400" dirty="0"/>
              <a:t>Σ.  </a:t>
            </a:r>
            <a:r>
              <a:rPr lang="en-US" sz="2400" dirty="0" err="1"/>
              <a:t>Prader</a:t>
            </a:r>
            <a:r>
              <a:rPr lang="en-US" sz="2400" dirty="0"/>
              <a:t> </a:t>
            </a:r>
            <a:r>
              <a:rPr lang="en-US" sz="2400" dirty="0" err="1"/>
              <a:t>Willi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Laurence-Moon-</a:t>
            </a:r>
            <a:r>
              <a:rPr lang="en-US" sz="2400" dirty="0" err="1"/>
              <a:t>Bield</a:t>
            </a:r>
            <a:endParaRPr lang="el-GR" sz="2400" dirty="0"/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50825" y="1557338"/>
            <a:ext cx="87137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/>
              <a:t>Το σύνδρομο </a:t>
            </a:r>
            <a:r>
              <a:rPr lang="en-US" sz="2000"/>
              <a:t>Laurence</a:t>
            </a:r>
            <a:r>
              <a:rPr lang="el-GR" sz="2000"/>
              <a:t>-</a:t>
            </a:r>
            <a:r>
              <a:rPr lang="en-US" sz="2000"/>
              <a:t>Moon</a:t>
            </a:r>
            <a:r>
              <a:rPr lang="el-GR" sz="2000"/>
              <a:t>-</a:t>
            </a:r>
            <a:r>
              <a:rPr lang="en-US" sz="2000"/>
              <a:t>Bield</a:t>
            </a:r>
            <a:r>
              <a:rPr lang="el-GR" sz="2000"/>
              <a:t> χαρακτηρίζεται από παχυσαρκία, πνευματική καθυστέρηση, μελαγχρωματική αμφιβληστροειδοπάθεια και πολυδακτυλία. Μεταδίδεται με το σωματικό υπολειπόμενο χαρακτήρα και το ενεχόμενο γονίδιο εντοπίζεται στη περιοχή 16</a:t>
            </a:r>
            <a:r>
              <a:rPr lang="en-US" sz="2000"/>
              <a:t>q</a:t>
            </a:r>
            <a:r>
              <a:rPr lang="el-GR" sz="2000"/>
              <a:t>21.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611188" y="4581525"/>
            <a:ext cx="8064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/>
              <a:t>Διαγιγνώσκονται στην παιδική ηλικία.</a:t>
            </a:r>
            <a:endParaRPr lang="en-US" sz="2000"/>
          </a:p>
          <a:p>
            <a:pPr algn="ctr">
              <a:spcBef>
                <a:spcPct val="50000"/>
              </a:spcBef>
            </a:pPr>
            <a:r>
              <a:rPr lang="el-GR" sz="2000"/>
              <a:t>Παρουσιάζουν σημαντική καθυστέρηση της ενήβωσης, πρωτοπαθή αμηνόρροια ή καθυστέρηση της εμμηναρχής, ή υπογοναδισμό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0"/>
            <a:ext cx="8388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l-GR" sz="2400"/>
              <a:t>Ιδιοπαθής υπογοναδοτροφικός υπογοναδισμός</a:t>
            </a:r>
          </a:p>
          <a:p>
            <a:pPr marL="342900" indent="-342900" algn="ctr"/>
            <a:r>
              <a:rPr lang="el-GR" sz="2400"/>
              <a:t>και σύνδρομο </a:t>
            </a:r>
            <a:r>
              <a:rPr lang="en-US" sz="2400"/>
              <a:t>Kallmann</a:t>
            </a:r>
            <a:endParaRPr lang="el-GR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2988" y="1268413"/>
            <a:ext cx="6985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/>
              <a:t>Ο</a:t>
            </a:r>
            <a:r>
              <a:rPr lang="en-AU" sz="2000" b="1" dirty="0" err="1"/>
              <a:t>φείλεται</a:t>
            </a:r>
            <a:r>
              <a:rPr lang="en-AU" sz="2000" b="1" dirty="0"/>
              <a:t> </a:t>
            </a:r>
            <a:r>
              <a:rPr lang="en-AU" sz="2000" b="1" dirty="0" err="1"/>
              <a:t>σε</a:t>
            </a:r>
            <a:r>
              <a:rPr lang="en-AU" sz="2000" b="1" dirty="0"/>
              <a:t> </a:t>
            </a:r>
            <a:r>
              <a:rPr lang="en-AU" sz="2000" b="1" dirty="0" err="1"/>
              <a:t>λειτουργική</a:t>
            </a:r>
            <a:r>
              <a:rPr lang="en-AU" sz="2000" b="1" dirty="0"/>
              <a:t> </a:t>
            </a:r>
            <a:r>
              <a:rPr lang="en-AU" sz="2000" b="1" dirty="0" err="1"/>
              <a:t>αδυναμία</a:t>
            </a:r>
            <a:r>
              <a:rPr lang="en-AU" sz="2000" b="1" dirty="0"/>
              <a:t> </a:t>
            </a:r>
            <a:endParaRPr lang="el-GR" sz="2000" b="1" dirty="0"/>
          </a:p>
          <a:p>
            <a:pPr algn="ctr">
              <a:spcBef>
                <a:spcPct val="50000"/>
              </a:spcBef>
            </a:pPr>
            <a:r>
              <a:rPr lang="en-AU" sz="2000" b="1" dirty="0" err="1"/>
              <a:t>έκκρισης</a:t>
            </a:r>
            <a:r>
              <a:rPr lang="en-AU" sz="2000" b="1" dirty="0"/>
              <a:t> </a:t>
            </a:r>
            <a:r>
              <a:rPr lang="en-AU" sz="2000" b="1" dirty="0" err="1"/>
              <a:t>της</a:t>
            </a:r>
            <a:r>
              <a:rPr lang="en-AU" sz="2000" b="1" dirty="0"/>
              <a:t> </a:t>
            </a:r>
            <a:r>
              <a:rPr lang="en-AU" sz="2000" b="1" dirty="0" err="1"/>
              <a:t>GnRH</a:t>
            </a:r>
            <a:r>
              <a:rPr lang="en-AU" sz="2000" b="1" dirty="0"/>
              <a:t> </a:t>
            </a:r>
            <a:r>
              <a:rPr lang="en-AU" sz="2000" b="1" dirty="0" err="1"/>
              <a:t>στον</a:t>
            </a:r>
            <a:r>
              <a:rPr lang="en-AU" sz="2000" b="1" dirty="0"/>
              <a:t> </a:t>
            </a:r>
            <a:r>
              <a:rPr lang="en-AU" sz="2000" b="1" dirty="0" err="1"/>
              <a:t>υποθάλαμο</a:t>
            </a:r>
            <a:r>
              <a:rPr lang="en-AU" sz="2000" b="1" dirty="0"/>
              <a:t>.</a:t>
            </a:r>
            <a:r>
              <a:rPr lang="en-AU" sz="2000" dirty="0"/>
              <a:t> </a:t>
            </a:r>
            <a:endParaRPr lang="el-GR" sz="2000" dirty="0"/>
          </a:p>
          <a:p>
            <a:pPr algn="ctr"/>
            <a:r>
              <a:rPr lang="el-GR" sz="2000" dirty="0"/>
              <a:t>Η διαταραχή μπορεί να είναι </a:t>
            </a:r>
            <a:endParaRPr lang="en-US" sz="2000" dirty="0"/>
          </a:p>
          <a:p>
            <a:pPr algn="ctr"/>
            <a:r>
              <a:rPr lang="el-GR" sz="2000" dirty="0"/>
              <a:t>είτε </a:t>
            </a:r>
            <a:r>
              <a:rPr lang="el-GR" sz="2000" b="1" dirty="0"/>
              <a:t>πρωτοπαθής</a:t>
            </a:r>
            <a:r>
              <a:rPr lang="el-GR" sz="2000" dirty="0"/>
              <a:t> </a:t>
            </a:r>
          </a:p>
          <a:p>
            <a:pPr algn="ctr"/>
            <a:r>
              <a:rPr lang="el-GR" sz="2000" dirty="0"/>
              <a:t>και να οδηγεί σε πλήρη έκπτωση της έκκρισης της </a:t>
            </a:r>
            <a:r>
              <a:rPr lang="en-US" sz="2000" dirty="0" err="1"/>
              <a:t>GnRH</a:t>
            </a:r>
            <a:r>
              <a:rPr lang="el-GR" sz="2000" dirty="0"/>
              <a:t>, </a:t>
            </a:r>
          </a:p>
          <a:p>
            <a:pPr algn="ctr"/>
            <a:r>
              <a:rPr lang="el-GR" sz="2000" dirty="0"/>
              <a:t>είτε </a:t>
            </a:r>
            <a:r>
              <a:rPr lang="el-GR" sz="2000" b="1" dirty="0"/>
              <a:t>λειτουργική</a:t>
            </a:r>
            <a:r>
              <a:rPr lang="el-GR" sz="2000" dirty="0"/>
              <a:t> </a:t>
            </a:r>
          </a:p>
          <a:p>
            <a:pPr algn="ctr"/>
            <a:r>
              <a:rPr lang="el-GR" sz="2000" dirty="0"/>
              <a:t>με αποτέλεσμα ελαττωματική έκκριση της </a:t>
            </a:r>
            <a:r>
              <a:rPr lang="en-US" sz="2000" dirty="0" err="1"/>
              <a:t>GnRH</a:t>
            </a:r>
            <a:r>
              <a:rPr lang="el-GR" sz="2000" dirty="0"/>
              <a:t> </a:t>
            </a:r>
          </a:p>
          <a:p>
            <a:pPr algn="ctr"/>
            <a:r>
              <a:rPr lang="el-GR" sz="2000" dirty="0"/>
              <a:t>ή της δέσμευσης στον υποδοχέα της </a:t>
            </a:r>
          </a:p>
          <a:p>
            <a:pPr algn="ctr"/>
            <a:r>
              <a:rPr lang="el-GR" sz="2000" dirty="0"/>
              <a:t>και συνακόλουθη διαταραχή </a:t>
            </a:r>
          </a:p>
          <a:p>
            <a:pPr algn="ctr"/>
            <a:r>
              <a:rPr lang="el-GR" sz="2000" dirty="0"/>
              <a:t>της υποφυσιακής έκκρισης των </a:t>
            </a:r>
            <a:r>
              <a:rPr lang="el-GR" sz="2000" dirty="0" err="1"/>
              <a:t>γοναδοτροπινών</a:t>
            </a:r>
            <a:r>
              <a:rPr lang="el-GR" sz="2000" dirty="0"/>
              <a:t>.</a:t>
            </a:r>
          </a:p>
          <a:p>
            <a:pPr algn="ctr"/>
            <a:r>
              <a:rPr lang="el-GR" sz="2000" dirty="0"/>
              <a:t>Το εύρος της κλινικής εικόνας καθορίζεται </a:t>
            </a:r>
          </a:p>
          <a:p>
            <a:pPr algn="ctr"/>
            <a:r>
              <a:rPr lang="el-GR" sz="2000" dirty="0"/>
              <a:t>από τη βαρύτητα της </a:t>
            </a:r>
            <a:r>
              <a:rPr lang="el-GR" sz="2000" dirty="0" err="1"/>
              <a:t>υποθαλαμικής</a:t>
            </a:r>
            <a:r>
              <a:rPr lang="el-GR" sz="2000" dirty="0"/>
              <a:t> διαταραχής. </a:t>
            </a:r>
            <a:endParaRPr lang="el-GR" sz="2000" b="1" dirty="0"/>
          </a:p>
          <a:p>
            <a:pPr algn="ctr"/>
            <a:r>
              <a:rPr lang="en-AU" sz="2000" dirty="0"/>
              <a:t>Η </a:t>
            </a:r>
            <a:r>
              <a:rPr lang="en-AU" sz="2000" dirty="0" err="1"/>
              <a:t>παρουσία</a:t>
            </a:r>
            <a:r>
              <a:rPr lang="en-AU" sz="2000" dirty="0"/>
              <a:t> </a:t>
            </a:r>
            <a:r>
              <a:rPr lang="en-AU" sz="2000" dirty="0" err="1"/>
              <a:t>ανοσμίας</a:t>
            </a:r>
            <a:r>
              <a:rPr lang="en-AU" sz="2000" dirty="0"/>
              <a:t> </a:t>
            </a:r>
            <a:r>
              <a:rPr lang="en-AU" sz="2000" dirty="0" err="1"/>
              <a:t>αναφέρεται</a:t>
            </a:r>
            <a:r>
              <a:rPr lang="en-AU" sz="2000" dirty="0"/>
              <a:t> </a:t>
            </a:r>
            <a:r>
              <a:rPr lang="en-AU" sz="2000" dirty="0" err="1"/>
              <a:t>ως</a:t>
            </a:r>
            <a:r>
              <a:rPr lang="en-AU" sz="2000" dirty="0"/>
              <a:t> </a:t>
            </a:r>
            <a:r>
              <a:rPr lang="en-AU" sz="2000" b="1" dirty="0" smtClean="0"/>
              <a:t>σ</a:t>
            </a:r>
            <a:r>
              <a:rPr lang="el-GR" sz="2000" b="1" dirty="0" smtClean="0"/>
              <a:t>.</a:t>
            </a:r>
            <a:r>
              <a:rPr lang="en-AU" sz="2000" b="1" dirty="0" smtClean="0"/>
              <a:t> </a:t>
            </a:r>
            <a:r>
              <a:rPr lang="en-AU" sz="2000" b="1" dirty="0" err="1"/>
              <a:t>Kallmann</a:t>
            </a:r>
            <a:r>
              <a:rPr lang="en-AU" sz="2000" b="1" dirty="0"/>
              <a:t>,</a:t>
            </a:r>
            <a:r>
              <a:rPr lang="en-AU" sz="2000" dirty="0"/>
              <a:t> </a:t>
            </a:r>
            <a:endParaRPr lang="el-GR" sz="2000" dirty="0"/>
          </a:p>
          <a:p>
            <a:pPr algn="ctr"/>
            <a:r>
              <a:rPr lang="en-AU" sz="2000" dirty="0" err="1"/>
              <a:t>ενώ</a:t>
            </a:r>
            <a:r>
              <a:rPr lang="en-AU" sz="2000" dirty="0"/>
              <a:t> η </a:t>
            </a:r>
            <a:r>
              <a:rPr lang="en-AU" sz="2000" dirty="0" err="1"/>
              <a:t>απουσία</a:t>
            </a:r>
            <a:r>
              <a:rPr lang="en-AU" sz="2000" dirty="0"/>
              <a:t> </a:t>
            </a:r>
            <a:r>
              <a:rPr lang="en-AU" sz="2000" dirty="0" err="1"/>
              <a:t>συνοδών</a:t>
            </a:r>
            <a:r>
              <a:rPr lang="en-AU" sz="2000" dirty="0"/>
              <a:t> </a:t>
            </a:r>
            <a:r>
              <a:rPr lang="en-AU" sz="2000" dirty="0" err="1"/>
              <a:t>ανωμαλιών</a:t>
            </a:r>
            <a:r>
              <a:rPr lang="en-AU" sz="2000" dirty="0"/>
              <a:t> </a:t>
            </a:r>
            <a:r>
              <a:rPr lang="en-AU" sz="2000" dirty="0" err="1"/>
              <a:t>ως</a:t>
            </a:r>
            <a:r>
              <a:rPr lang="en-AU" sz="2000" dirty="0"/>
              <a:t> </a:t>
            </a:r>
            <a:endParaRPr lang="el-GR" sz="2000" dirty="0"/>
          </a:p>
          <a:p>
            <a:pPr algn="ctr"/>
            <a:r>
              <a:rPr lang="en-AU" sz="2000" b="1" dirty="0" err="1"/>
              <a:t>ιδιοπαθής</a:t>
            </a:r>
            <a:r>
              <a:rPr lang="en-AU" sz="2000" dirty="0"/>
              <a:t> </a:t>
            </a:r>
            <a:r>
              <a:rPr lang="en-AU" sz="2000" b="1" dirty="0" err="1"/>
              <a:t>υπογοναδοτροπικός</a:t>
            </a:r>
            <a:r>
              <a:rPr lang="en-AU" sz="2000" b="1" dirty="0"/>
              <a:t> </a:t>
            </a:r>
            <a:r>
              <a:rPr lang="en-AU" sz="2000" b="1" dirty="0" err="1"/>
              <a:t>υπογοναδισμός</a:t>
            </a:r>
            <a:r>
              <a:rPr lang="en-AU" sz="2000" b="1" dirty="0"/>
              <a:t> (ΙΥΥ</a:t>
            </a:r>
            <a:r>
              <a:rPr lang="en-AU" sz="2000" b="1" dirty="0" smtClean="0"/>
              <a:t>)</a:t>
            </a:r>
            <a:endParaRPr lang="el-GR" sz="2000" b="1" dirty="0" smtClean="0"/>
          </a:p>
          <a:p>
            <a:pPr algn="ctr"/>
            <a:r>
              <a:rPr lang="el-GR" sz="2000" b="1" dirty="0" smtClean="0"/>
              <a:t>ή υπογοναδισμός φυσιολογικής όσφρησης</a:t>
            </a:r>
            <a:r>
              <a:rPr lang="en-AU" sz="2000" b="1" dirty="0" smtClean="0"/>
              <a:t>.</a:t>
            </a:r>
            <a:r>
              <a:rPr lang="en-AU" sz="2000" dirty="0" smtClean="0"/>
              <a:t>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490663" y="1905000"/>
            <a:ext cx="663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000232" y="214290"/>
            <a:ext cx="52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/>
              <a:t>Σύνδρομο </a:t>
            </a:r>
            <a:r>
              <a:rPr lang="en-US" sz="2400"/>
              <a:t>Kallmann</a:t>
            </a:r>
            <a:endParaRPr lang="el-GR" sz="240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00038" y="1196975"/>
            <a:ext cx="88439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000" dirty="0">
              <a:latin typeface="+mj-lt"/>
            </a:endParaRPr>
          </a:p>
          <a:p>
            <a:pPr eaLnBrk="0" hangingPunct="0"/>
            <a:endParaRPr lang="el-GR" sz="2000" dirty="0">
              <a:latin typeface="+mj-lt"/>
            </a:endParaRPr>
          </a:p>
          <a:p>
            <a:pPr eaLnBrk="0" hangingPunct="0"/>
            <a:r>
              <a:rPr lang="el-GR" sz="2000" dirty="0" err="1">
                <a:latin typeface="+mj-lt"/>
              </a:rPr>
              <a:t>Συχνότης</a:t>
            </a:r>
            <a:r>
              <a:rPr lang="el-GR" sz="2000" dirty="0">
                <a:latin typeface="+mj-lt"/>
              </a:rPr>
              <a:t> : </a:t>
            </a:r>
            <a:r>
              <a:rPr lang="en-US" sz="2000" dirty="0">
                <a:latin typeface="+mj-lt"/>
              </a:rPr>
              <a:t>1/10.000- 1/200.000 ?</a:t>
            </a:r>
          </a:p>
          <a:p>
            <a:pPr eaLnBrk="0" hangingPunct="0"/>
            <a:r>
              <a:rPr lang="en-US" sz="2000" dirty="0">
                <a:latin typeface="+mj-lt"/>
              </a:rPr>
              <a:t>			</a:t>
            </a:r>
          </a:p>
          <a:p>
            <a:pPr eaLnBrk="0" hangingPunct="0"/>
            <a:r>
              <a:rPr lang="el-GR" sz="2000" dirty="0" smtClean="0">
                <a:latin typeface="+mj-lt"/>
              </a:rPr>
              <a:t>/</a:t>
            </a:r>
            <a:r>
              <a:rPr lang="el-GR" sz="2000" dirty="0">
                <a:latin typeface="+mj-lt"/>
                <a:sym typeface="CommonBullets" pitchFamily="34" charset="2"/>
              </a:rPr>
              <a:t></a:t>
            </a:r>
            <a:r>
              <a:rPr lang="el-GR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: 		1/6-8</a:t>
            </a:r>
          </a:p>
          <a:p>
            <a:pPr eaLnBrk="0" hangingPunct="0"/>
            <a:endParaRPr lang="el-GR" sz="2000" dirty="0">
              <a:latin typeface="+mj-lt"/>
            </a:endParaRPr>
          </a:p>
          <a:p>
            <a:pPr eaLnBrk="0" hangingPunct="0"/>
            <a:r>
              <a:rPr lang="el-GR" sz="2000" dirty="0">
                <a:latin typeface="+mj-lt"/>
              </a:rPr>
              <a:t>Κλινική εικόνα</a:t>
            </a:r>
            <a:r>
              <a:rPr lang="en-US" sz="2000" dirty="0">
                <a:latin typeface="+mj-lt"/>
              </a:rPr>
              <a:t>: </a:t>
            </a: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n-US" sz="2000" dirty="0">
                <a:latin typeface="+mj-lt"/>
              </a:rPr>
              <a:t> υ</a:t>
            </a:r>
            <a:r>
              <a:rPr lang="el-GR" sz="2000" dirty="0" err="1">
                <a:latin typeface="+mj-lt"/>
              </a:rPr>
              <a:t>πογοναδισμός</a:t>
            </a:r>
            <a:endParaRPr lang="en-US" sz="2000" dirty="0">
              <a:latin typeface="+mj-lt"/>
            </a:endParaRP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>
                <a:latin typeface="+mj-lt"/>
              </a:rPr>
              <a:t> ανοσμία  </a:t>
            </a:r>
            <a:r>
              <a:rPr lang="en-US" sz="2000" dirty="0">
                <a:latin typeface="+mj-lt"/>
              </a:rPr>
              <a:t>(</a:t>
            </a:r>
            <a:r>
              <a:rPr lang="el-GR" sz="2000" dirty="0">
                <a:latin typeface="+mj-lt"/>
              </a:rPr>
              <a:t>σύνδρομο </a:t>
            </a:r>
            <a:r>
              <a:rPr lang="en-US" sz="2000" dirty="0" err="1">
                <a:latin typeface="+mj-lt"/>
              </a:rPr>
              <a:t>Kallmann</a:t>
            </a:r>
            <a:r>
              <a:rPr lang="en-US" sz="2000" dirty="0">
                <a:latin typeface="+mj-lt"/>
              </a:rPr>
              <a:t>)</a:t>
            </a: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>
                <a:latin typeface="+mj-lt"/>
              </a:rPr>
              <a:t> αχρωματοψία</a:t>
            </a:r>
            <a:endParaRPr lang="en-US" sz="2000" dirty="0">
              <a:latin typeface="+mj-lt"/>
            </a:endParaRP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>
                <a:latin typeface="+mj-lt"/>
              </a:rPr>
              <a:t> κινήσεις </a:t>
            </a:r>
            <a:r>
              <a:rPr lang="el-GR" sz="2000" dirty="0" err="1">
                <a:latin typeface="+mj-lt"/>
              </a:rPr>
              <a:t>καθρέπτου</a:t>
            </a:r>
            <a:endParaRPr lang="en-US" sz="2000" dirty="0">
              <a:latin typeface="+mj-lt"/>
            </a:endParaRP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>
                <a:latin typeface="+mj-lt"/>
              </a:rPr>
              <a:t> παρεγκεφαλιδικά σύνδρομα</a:t>
            </a:r>
            <a:endParaRPr lang="en-US" sz="2000" dirty="0">
              <a:latin typeface="+mj-lt"/>
            </a:endParaRP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>
                <a:latin typeface="+mj-lt"/>
              </a:rPr>
              <a:t> </a:t>
            </a:r>
            <a:r>
              <a:rPr lang="el-GR" sz="2000" dirty="0" err="1">
                <a:latin typeface="+mj-lt"/>
              </a:rPr>
              <a:t>αγενεσία</a:t>
            </a:r>
            <a:r>
              <a:rPr lang="el-GR" sz="2000" dirty="0">
                <a:latin typeface="+mj-lt"/>
              </a:rPr>
              <a:t> νεφρού</a:t>
            </a:r>
            <a:endParaRPr lang="en-US" sz="2000" dirty="0">
              <a:latin typeface="+mj-lt"/>
            </a:endParaRPr>
          </a:p>
          <a:p>
            <a:pPr marL="2762250" lvl="1" indent="-190500" eaLnBrk="0" hangingPunct="0">
              <a:buClr>
                <a:srgbClr val="FF0000"/>
              </a:buClr>
              <a:buSzPct val="150000"/>
              <a:buFontTx/>
              <a:buChar char="•"/>
            </a:pPr>
            <a:r>
              <a:rPr lang="en-US" sz="2000" dirty="0">
                <a:latin typeface="+mj-lt"/>
              </a:rPr>
              <a:t> </a:t>
            </a:r>
            <a:r>
              <a:rPr lang="el-GR" sz="2000" dirty="0" err="1">
                <a:latin typeface="+mj-lt"/>
              </a:rPr>
              <a:t>λαγόχειλος</a:t>
            </a:r>
            <a:r>
              <a:rPr lang="el-GR" sz="2000" dirty="0">
                <a:latin typeface="+mj-lt"/>
              </a:rPr>
              <a:t>/λυκόστομα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57356" y="357166"/>
            <a:ext cx="6624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 dirty="0" err="1"/>
              <a:t>Αιτιοπαθογένεια</a:t>
            </a:r>
            <a:r>
              <a:rPr lang="el-GR" sz="2400" dirty="0"/>
              <a:t> σ. </a:t>
            </a:r>
            <a:r>
              <a:rPr lang="en-US" sz="2400" dirty="0" err="1"/>
              <a:t>Kallmann</a:t>
            </a:r>
            <a:endParaRPr lang="el-GR" sz="2400" dirty="0"/>
          </a:p>
        </p:txBody>
      </p:sp>
      <p:pic>
        <p:nvPicPr>
          <p:cNvPr id="19459" name="Picture 5" descr="Fuk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6271823" cy="3998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795963" y="6237288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/>
              <a:t>Schwanzel</a:t>
            </a:r>
            <a:r>
              <a:rPr lang="el-GR" sz="2000" dirty="0"/>
              <a:t>-</a:t>
            </a:r>
            <a:r>
              <a:rPr lang="el-GR" sz="2000" dirty="0" err="1"/>
              <a:t>Fukuda</a:t>
            </a:r>
            <a:endParaRPr lang="el-G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5148263" y="2565400"/>
            <a:ext cx="3995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/>
              <a:t>Αιτιοπαθογένεια σ. </a:t>
            </a:r>
            <a:r>
              <a:rPr lang="en-US" sz="2400"/>
              <a:t>Kallmann</a:t>
            </a:r>
            <a:endParaRPr lang="el-GR" sz="2400"/>
          </a:p>
        </p:txBody>
      </p:sp>
      <p:sp>
        <p:nvSpPr>
          <p:cNvPr id="20483" name="Text Box 1028"/>
          <p:cNvSpPr txBox="1">
            <a:spLocks noChangeArrowheads="1"/>
          </p:cNvSpPr>
          <p:nvPr/>
        </p:nvSpPr>
        <p:spPr bwMode="auto">
          <a:xfrm>
            <a:off x="1331913" y="6308725"/>
            <a:ext cx="741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Vagenakis G</a:t>
            </a:r>
            <a:r>
              <a:rPr lang="el-GR"/>
              <a:t>.</a:t>
            </a:r>
            <a:r>
              <a:rPr lang="en-US"/>
              <a:t> et al</a:t>
            </a:r>
            <a:r>
              <a:rPr lang="el-GR"/>
              <a:t>,</a:t>
            </a:r>
            <a:r>
              <a:rPr lang="en-US"/>
              <a:t>  </a:t>
            </a:r>
            <a:r>
              <a:rPr lang="en-US">
                <a:cs typeface="Times New Roman" pitchFamily="18" charset="0"/>
              </a:rPr>
              <a:t>Int J Psychiat Med 34(4): 377-388 (2004).</a:t>
            </a:r>
            <a:endParaRPr lang="en-US" i="1">
              <a:cs typeface="Times New Roman" pitchFamily="18" charset="0"/>
            </a:endParaRPr>
          </a:p>
        </p:txBody>
      </p:sp>
      <p:pic>
        <p:nvPicPr>
          <p:cNvPr id="20484" name="Picture 1029" descr="Kallmann and schizophrenia-M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4926013" cy="612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Που οφείλεται το Σύνδρομο </a:t>
            </a:r>
            <a:r>
              <a:rPr lang="en-US" sz="2000" dirty="0" err="1" smtClean="0"/>
              <a:t>Kallmann</a:t>
            </a:r>
            <a:r>
              <a:rPr lang="el-GR" sz="2000" dirty="0" smtClean="0"/>
              <a:t>. </a:t>
            </a:r>
            <a:endParaRPr lang="en-US" sz="2000" dirty="0"/>
          </a:p>
        </p:txBody>
      </p:sp>
      <p:pic>
        <p:nvPicPr>
          <p:cNvPr id="73730" name="Picture 2" descr="https://o.quizlet.com/4AYZIC15-ZJ2qH4vV347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357290" y="142852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Αδρή Κλινική αξιολόγηση συνδρόμου </a:t>
            </a:r>
            <a:r>
              <a:rPr lang="en-US" sz="2400" dirty="0" err="1"/>
              <a:t>Kallmann</a:t>
            </a:r>
            <a:endParaRPr lang="el-GR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86446" y="2071678"/>
            <a:ext cx="2520950" cy="3392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Μυρίζει;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Βλέπει;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Ακούει;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Πως περπατάει;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Πώς κάνει λεπτές κινήσεις;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Έχει διαταραχές μέσης γραμμής:</a:t>
            </a: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1"/>
                </a:solidFill>
              </a:rPr>
              <a:t>Έχει </a:t>
            </a:r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l-GR" dirty="0">
                <a:solidFill>
                  <a:schemeClr val="bg1"/>
                </a:solidFill>
              </a:rPr>
              <a:t>νεφρών;</a:t>
            </a:r>
          </a:p>
        </p:txBody>
      </p:sp>
      <p:pic>
        <p:nvPicPr>
          <p:cNvPr id="36868" name="Picture 4" descr="Diagnosis of Kallmann Syndrome (K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276208" cy="1392388"/>
          </a:xfrm>
          <a:prstGeom prst="rect">
            <a:avLst/>
          </a:prstGeom>
          <a:noFill/>
        </p:spPr>
      </p:pic>
      <p:pic>
        <p:nvPicPr>
          <p:cNvPr id="36870" name="Picture 6" descr="https://o.quizlet.com/4AYZIC15-ZJ2qH4vV347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ypogonadism | R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6524625" cy="448627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715008" y="214290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Σύνδρομο </a:t>
            </a:r>
            <a:r>
              <a:rPr lang="en-US" sz="2400" dirty="0" err="1"/>
              <a:t>Kallmann</a:t>
            </a:r>
            <a:r>
              <a:rPr lang="el-GR" sz="2400" dirty="0"/>
              <a:t> 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643570" y="2357430"/>
            <a:ext cx="2979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err="1"/>
              <a:t>Υπογοναδοτροπικός</a:t>
            </a:r>
            <a:endParaRPr lang="el-GR" sz="2400" dirty="0"/>
          </a:p>
          <a:p>
            <a:r>
              <a:rPr lang="el-GR" sz="2400" dirty="0"/>
              <a:t>υπογοναδισμός</a:t>
            </a:r>
          </a:p>
        </p:txBody>
      </p:sp>
      <p:pic>
        <p:nvPicPr>
          <p:cNvPr id="37892" name="Picture 4" descr="Kallmann Syndrome (KS) - Symptoms, Causes &amp;amp; Treat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03414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9"/>
          <p:cNvSpPr txBox="1">
            <a:spLocks noChangeArrowheads="1"/>
          </p:cNvSpPr>
          <p:nvPr/>
        </p:nvSpPr>
        <p:spPr bwMode="auto">
          <a:xfrm>
            <a:off x="1490663" y="1905000"/>
            <a:ext cx="663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7411" name="Text Box 1031"/>
          <p:cNvSpPr txBox="1">
            <a:spLocks noChangeArrowheads="1"/>
          </p:cNvSpPr>
          <p:nvPr/>
        </p:nvSpPr>
        <p:spPr bwMode="auto">
          <a:xfrm>
            <a:off x="1928794" y="214290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dirty="0" err="1"/>
              <a:t>Υπογοναδοτροφικός</a:t>
            </a:r>
            <a:r>
              <a:rPr lang="el-GR" sz="2400" dirty="0"/>
              <a:t> υπογοναδισμός</a:t>
            </a:r>
          </a:p>
        </p:txBody>
      </p:sp>
      <p:sp>
        <p:nvSpPr>
          <p:cNvPr id="17412" name="Text Box 1033"/>
          <p:cNvSpPr txBox="1">
            <a:spLocks noChangeArrowheads="1"/>
          </p:cNvSpPr>
          <p:nvPr/>
        </p:nvSpPr>
        <p:spPr bwMode="auto">
          <a:xfrm>
            <a:off x="2195513" y="1484313"/>
            <a:ext cx="4459287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 b="1">
                <a:solidFill>
                  <a:schemeClr val="bg1"/>
                </a:solidFill>
              </a:rPr>
              <a:t>Διαγνωστικά κριτήρια</a:t>
            </a:r>
          </a:p>
        </p:txBody>
      </p:sp>
      <p:sp>
        <p:nvSpPr>
          <p:cNvPr id="17413" name="Text Box 1034"/>
          <p:cNvSpPr txBox="1">
            <a:spLocks noChangeArrowheads="1"/>
          </p:cNvSpPr>
          <p:nvPr/>
        </p:nvSpPr>
        <p:spPr bwMode="auto">
          <a:xfrm>
            <a:off x="1187450" y="2492375"/>
            <a:ext cx="63007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/>
              <a:t>Ηλικία μεγαλύτερη των 16-18 </a:t>
            </a:r>
          </a:p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/>
              <a:t>Κλινικά σημεία και συμπτώματα</a:t>
            </a:r>
            <a:r>
              <a:rPr lang="en-US" sz="2000"/>
              <a:t> </a:t>
            </a:r>
            <a:r>
              <a:rPr lang="el-GR" sz="2000"/>
              <a:t>υπογοναδισμού</a:t>
            </a:r>
          </a:p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/>
              <a:t>Επίπεδα γοναδοτροφινών χαμηλά ή κφ </a:t>
            </a:r>
          </a:p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/>
              <a:t>Φυσιολογικός έλεγχος υπ</a:t>
            </a:r>
            <a:r>
              <a:rPr lang="en-US" sz="2000"/>
              <a:t>o</a:t>
            </a:r>
            <a:r>
              <a:rPr lang="el-GR" sz="2000"/>
              <a:t>φυσιακών ορμονών</a:t>
            </a:r>
          </a:p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/>
              <a:t>Φυσιολογική απεικόνιση Υ-Υ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Τι είναι το Σύνδρομο </a:t>
            </a:r>
            <a:r>
              <a:rPr lang="en-US" sz="2000" dirty="0" err="1" smtClean="0"/>
              <a:t>Kallmann</a:t>
            </a:r>
            <a:endParaRPr lang="en-US" sz="2000" dirty="0"/>
          </a:p>
        </p:txBody>
      </p:sp>
      <p:sp>
        <p:nvSpPr>
          <p:cNvPr id="4" name="3 - TextBox"/>
          <p:cNvSpPr txBox="1"/>
          <p:nvPr/>
        </p:nvSpPr>
        <p:spPr>
          <a:xfrm>
            <a:off x="714348" y="278605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Σύνδρομο </a:t>
            </a:r>
            <a:r>
              <a:rPr lang="en-US" dirty="0" err="1"/>
              <a:t>Kallmann</a:t>
            </a:r>
            <a:r>
              <a:rPr lang="en-US" dirty="0"/>
              <a:t>: </a:t>
            </a:r>
            <a:r>
              <a:rPr lang="el-GR" dirty="0" err="1"/>
              <a:t>μονο</a:t>
            </a:r>
            <a:r>
              <a:rPr lang="el-GR" dirty="0"/>
              <a:t> ή </a:t>
            </a:r>
            <a:r>
              <a:rPr lang="el-GR" dirty="0" err="1"/>
              <a:t>ολιγο</a:t>
            </a:r>
            <a:r>
              <a:rPr lang="el-GR" dirty="0"/>
              <a:t> γονιδιακή νόσος, άρα κληρονομείται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643174" y="357166"/>
            <a:ext cx="6016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l-GR" sz="2400" dirty="0"/>
              <a:t>Μοριακή </a:t>
            </a:r>
            <a:r>
              <a:rPr lang="el-GR" sz="2400" dirty="0" err="1"/>
              <a:t>αιτιοπαθογένεια</a:t>
            </a:r>
            <a:r>
              <a:rPr lang="el-GR" sz="2400" dirty="0"/>
              <a:t> </a:t>
            </a:r>
            <a:r>
              <a:rPr lang="en-US" sz="2400" dirty="0" err="1"/>
              <a:t>Kallmann</a:t>
            </a:r>
            <a:r>
              <a:rPr lang="en-US" sz="2400" dirty="0"/>
              <a:t>-</a:t>
            </a:r>
            <a:r>
              <a:rPr lang="el-GR" sz="2400" dirty="0"/>
              <a:t>ΙΥΥ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2420937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Ανεπάρκεια  </a:t>
            </a:r>
            <a:r>
              <a:rPr lang="en-US" sz="2000">
                <a:solidFill>
                  <a:schemeClr val="bg1"/>
                </a:solidFill>
              </a:rPr>
              <a:t>GnRH</a:t>
            </a:r>
            <a:r>
              <a:rPr lang="el-GR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348038" y="908050"/>
            <a:ext cx="2592387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Σύνδρομο </a:t>
            </a:r>
            <a:r>
              <a:rPr lang="en-US" sz="2000">
                <a:solidFill>
                  <a:schemeClr val="bg1"/>
                </a:solidFill>
              </a:rPr>
              <a:t>Kallmann</a:t>
            </a:r>
            <a:endParaRPr lang="el-GR" sz="2000">
              <a:solidFill>
                <a:schemeClr val="bg1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24300" y="141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>
              <a:solidFill>
                <a:schemeClr val="bg1"/>
              </a:solidFill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 rot="8411663">
            <a:off x="2771775" y="1557338"/>
            <a:ext cx="360363" cy="360362"/>
          </a:xfrm>
          <a:custGeom>
            <a:avLst/>
            <a:gdLst>
              <a:gd name="T0" fmla="*/ 257409 w 21600"/>
              <a:gd name="T1" fmla="*/ 0 h 21600"/>
              <a:gd name="T2" fmla="*/ 154439 w 21600"/>
              <a:gd name="T3" fmla="*/ 102953 h 21600"/>
              <a:gd name="T4" fmla="*/ 102954 w 21600"/>
              <a:gd name="T5" fmla="*/ 154438 h 21600"/>
              <a:gd name="T6" fmla="*/ 0 w 21600"/>
              <a:gd name="T7" fmla="*/ 257409 h 21600"/>
              <a:gd name="T8" fmla="*/ 102954 w 21600"/>
              <a:gd name="T9" fmla="*/ 360362 h 21600"/>
              <a:gd name="T10" fmla="*/ 205924 w 21600"/>
              <a:gd name="T11" fmla="*/ 308877 h 21600"/>
              <a:gd name="T12" fmla="*/ 308878 w 21600"/>
              <a:gd name="T13" fmla="*/ 205924 h 21600"/>
              <a:gd name="T14" fmla="*/ 360363 w 21600"/>
              <a:gd name="T15" fmla="*/ 10295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C2170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6227763" y="1125538"/>
            <a:ext cx="503237" cy="0"/>
          </a:xfrm>
          <a:prstGeom prst="line">
            <a:avLst/>
          </a:prstGeom>
          <a:noFill/>
          <a:ln w="2857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948488" y="908050"/>
            <a:ext cx="742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2170A"/>
                </a:solidFill>
              </a:rPr>
              <a:t>KAL1</a:t>
            </a:r>
            <a:endParaRPr lang="el-GR">
              <a:solidFill>
                <a:srgbClr val="C2170A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492500" y="1773238"/>
            <a:ext cx="7207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ΙΥΥ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6227763" y="1916113"/>
            <a:ext cx="503237" cy="0"/>
          </a:xfrm>
          <a:prstGeom prst="line">
            <a:avLst/>
          </a:prstGeom>
          <a:noFill/>
          <a:ln w="2857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877050" y="1700213"/>
            <a:ext cx="984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2170A"/>
                </a:solidFill>
              </a:rPr>
              <a:t>GnRHR</a:t>
            </a:r>
            <a:endParaRPr lang="el-GR">
              <a:solidFill>
                <a:srgbClr val="C2170A"/>
              </a:solidFill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0" y="908050"/>
            <a:ext cx="863600" cy="457200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bg1"/>
                </a:solidFill>
              </a:rPr>
              <a:t>1998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79388" y="3141663"/>
            <a:ext cx="2420937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Ανεπάρκεια  </a:t>
            </a:r>
            <a:r>
              <a:rPr lang="en-US" sz="2000">
                <a:solidFill>
                  <a:schemeClr val="bg1"/>
                </a:solidFill>
              </a:rPr>
              <a:t>GnRH</a:t>
            </a:r>
            <a:r>
              <a:rPr lang="el-GR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 rot="8411663">
            <a:off x="2987675" y="3141663"/>
            <a:ext cx="341313" cy="360362"/>
          </a:xfrm>
          <a:custGeom>
            <a:avLst/>
            <a:gdLst>
              <a:gd name="T0" fmla="*/ 243802 w 21600"/>
              <a:gd name="T1" fmla="*/ 0 h 21600"/>
              <a:gd name="T2" fmla="*/ 146275 w 21600"/>
              <a:gd name="T3" fmla="*/ 102953 h 21600"/>
              <a:gd name="T4" fmla="*/ 97511 w 21600"/>
              <a:gd name="T5" fmla="*/ 154438 h 21600"/>
              <a:gd name="T6" fmla="*/ 0 w 21600"/>
              <a:gd name="T7" fmla="*/ 257409 h 21600"/>
              <a:gd name="T8" fmla="*/ 97511 w 21600"/>
              <a:gd name="T9" fmla="*/ 360362 h 21600"/>
              <a:gd name="T10" fmla="*/ 195038 w 21600"/>
              <a:gd name="T11" fmla="*/ 308877 h 21600"/>
              <a:gd name="T12" fmla="*/ 292549 w 21600"/>
              <a:gd name="T13" fmla="*/ 205924 h 21600"/>
              <a:gd name="T14" fmla="*/ 341313 w 21600"/>
              <a:gd name="T15" fmla="*/ 10295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C2170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348038" y="2997200"/>
            <a:ext cx="2462212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Σύνδρομο </a:t>
            </a:r>
            <a:r>
              <a:rPr lang="en-US" sz="2000">
                <a:solidFill>
                  <a:schemeClr val="bg1"/>
                </a:solidFill>
              </a:rPr>
              <a:t>Kallmann</a:t>
            </a:r>
            <a:endParaRPr lang="el-GR" sz="2000">
              <a:solidFill>
                <a:schemeClr val="bg1"/>
              </a:solidFill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6227763" y="3141663"/>
            <a:ext cx="477837" cy="0"/>
          </a:xfrm>
          <a:prstGeom prst="line">
            <a:avLst/>
          </a:prstGeom>
          <a:noFill/>
          <a:ln w="2857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6877050" y="2133600"/>
            <a:ext cx="1152525" cy="1589088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KAL1</a:t>
            </a:r>
            <a:r>
              <a:rPr lang="el-GR" sz="1600" b="1">
                <a:solidFill>
                  <a:schemeClr val="bg1"/>
                </a:solidFill>
              </a:rPr>
              <a:t>, </a:t>
            </a:r>
            <a:endParaRPr lang="en-US" sz="16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FGFR1, </a:t>
            </a:r>
            <a:endParaRPr lang="el-GR" sz="16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FGF8,</a:t>
            </a:r>
          </a:p>
          <a:p>
            <a:r>
              <a:rPr lang="en-US" sz="1600" b="1">
                <a:solidFill>
                  <a:schemeClr val="bg1"/>
                </a:solidFill>
              </a:rPr>
              <a:t>PROKR2, </a:t>
            </a:r>
            <a:endParaRPr lang="el-GR" sz="16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PROK2, </a:t>
            </a:r>
          </a:p>
          <a:p>
            <a:r>
              <a:rPr lang="en-US" b="1">
                <a:solidFill>
                  <a:schemeClr val="bg1"/>
                </a:solidFill>
              </a:rPr>
              <a:t>CHD</a:t>
            </a:r>
            <a:r>
              <a:rPr lang="el-GR" b="1">
                <a:solidFill>
                  <a:schemeClr val="bg1"/>
                </a:solidFill>
              </a:rPr>
              <a:t>7</a:t>
            </a:r>
            <a:endParaRPr lang="el-GR" sz="1600" b="1">
              <a:solidFill>
                <a:schemeClr val="bg1"/>
              </a:solidFill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419475" y="3789363"/>
            <a:ext cx="687388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ΙΥΥ</a:t>
            </a: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6156325" y="4005263"/>
            <a:ext cx="477838" cy="0"/>
          </a:xfrm>
          <a:prstGeom prst="line">
            <a:avLst/>
          </a:prstGeom>
          <a:noFill/>
          <a:ln w="2857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877050" y="3789363"/>
            <a:ext cx="1419225" cy="1739900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GnRHR, </a:t>
            </a:r>
            <a:endParaRPr lang="el-GR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GnRH, </a:t>
            </a:r>
            <a:endParaRPr lang="el-GR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GPR54, kisspeptin, TACR3, </a:t>
            </a:r>
            <a:endParaRPr lang="el-GR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TAC3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0" y="2276475"/>
            <a:ext cx="863600" cy="457200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60438" name="Text Box 26"/>
          <p:cNvSpPr txBox="1">
            <a:spLocks noChangeArrowheads="1"/>
          </p:cNvSpPr>
          <p:nvPr/>
        </p:nvSpPr>
        <p:spPr bwMode="auto">
          <a:xfrm>
            <a:off x="1835150" y="2420938"/>
            <a:ext cx="7207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accent2"/>
                </a:solidFill>
              </a:rPr>
              <a:t>30%</a:t>
            </a:r>
          </a:p>
        </p:txBody>
      </p:sp>
      <p:sp>
        <p:nvSpPr>
          <p:cNvPr id="60439" name="Line 27"/>
          <p:cNvSpPr>
            <a:spLocks noChangeShapeType="1"/>
          </p:cNvSpPr>
          <p:nvPr/>
        </p:nvSpPr>
        <p:spPr bwMode="auto">
          <a:xfrm>
            <a:off x="1187450" y="2565400"/>
            <a:ext cx="431800" cy="0"/>
          </a:xfrm>
          <a:prstGeom prst="line">
            <a:avLst/>
          </a:prstGeom>
          <a:noFill/>
          <a:ln w="952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40" name="Text Box 28"/>
          <p:cNvSpPr txBox="1">
            <a:spLocks noChangeArrowheads="1"/>
          </p:cNvSpPr>
          <p:nvPr/>
        </p:nvSpPr>
        <p:spPr bwMode="auto">
          <a:xfrm>
            <a:off x="1692275" y="908050"/>
            <a:ext cx="7207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60441" name="Line 29"/>
          <p:cNvSpPr>
            <a:spLocks noChangeShapeType="1"/>
          </p:cNvSpPr>
          <p:nvPr/>
        </p:nvSpPr>
        <p:spPr bwMode="auto">
          <a:xfrm>
            <a:off x="1116013" y="1125538"/>
            <a:ext cx="431800" cy="0"/>
          </a:xfrm>
          <a:prstGeom prst="line">
            <a:avLst/>
          </a:prstGeom>
          <a:noFill/>
          <a:ln w="952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42" name="Text Box 30"/>
          <p:cNvSpPr txBox="1">
            <a:spLocks noChangeArrowheads="1"/>
          </p:cNvSpPr>
          <p:nvPr/>
        </p:nvSpPr>
        <p:spPr bwMode="auto">
          <a:xfrm>
            <a:off x="0" y="5805488"/>
            <a:ext cx="870751" cy="461665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60443" name="Text Box 31"/>
          <p:cNvSpPr txBox="1">
            <a:spLocks noChangeArrowheads="1"/>
          </p:cNvSpPr>
          <p:nvPr/>
        </p:nvSpPr>
        <p:spPr bwMode="auto">
          <a:xfrm>
            <a:off x="1547813" y="5876925"/>
            <a:ext cx="7207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accent2"/>
                </a:solidFill>
              </a:rPr>
              <a:t>35%</a:t>
            </a:r>
          </a:p>
        </p:txBody>
      </p:sp>
      <p:sp>
        <p:nvSpPr>
          <p:cNvPr id="60444" name="Line 32"/>
          <p:cNvSpPr>
            <a:spLocks noChangeShapeType="1"/>
          </p:cNvSpPr>
          <p:nvPr/>
        </p:nvSpPr>
        <p:spPr bwMode="auto">
          <a:xfrm>
            <a:off x="1042988" y="6021388"/>
            <a:ext cx="431800" cy="0"/>
          </a:xfrm>
          <a:prstGeom prst="line">
            <a:avLst/>
          </a:prstGeom>
          <a:noFill/>
          <a:ln w="952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45" name="Line 33"/>
          <p:cNvSpPr>
            <a:spLocks noChangeShapeType="1"/>
          </p:cNvSpPr>
          <p:nvPr/>
        </p:nvSpPr>
        <p:spPr bwMode="auto">
          <a:xfrm>
            <a:off x="2411413" y="6021388"/>
            <a:ext cx="477837" cy="0"/>
          </a:xfrm>
          <a:prstGeom prst="line">
            <a:avLst/>
          </a:prstGeom>
          <a:noFill/>
          <a:ln w="28575">
            <a:solidFill>
              <a:srgbClr val="C2170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0446" name="Text Box 34"/>
          <p:cNvSpPr txBox="1">
            <a:spLocks noChangeArrowheads="1"/>
          </p:cNvSpPr>
          <p:nvPr/>
        </p:nvSpPr>
        <p:spPr bwMode="auto">
          <a:xfrm>
            <a:off x="3132138" y="4437063"/>
            <a:ext cx="1152525" cy="2289175"/>
          </a:xfrm>
          <a:prstGeom prst="rect">
            <a:avLst/>
          </a:prstGeom>
          <a:solidFill>
            <a:srgbClr val="C2170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</a:t>
            </a:r>
            <a:r>
              <a:rPr lang="el-GR" b="1">
                <a:solidFill>
                  <a:schemeClr val="bg1"/>
                </a:solidFill>
              </a:rPr>
              <a:t>ΟΧ2</a:t>
            </a:r>
          </a:p>
          <a:p>
            <a:r>
              <a:rPr lang="en-US" b="1">
                <a:solidFill>
                  <a:schemeClr val="bg1"/>
                </a:solidFill>
              </a:rPr>
              <a:t>S</a:t>
            </a:r>
            <a:r>
              <a:rPr lang="el-GR" b="1">
                <a:solidFill>
                  <a:schemeClr val="bg1"/>
                </a:solidFill>
              </a:rPr>
              <a:t>ΟΧ10</a:t>
            </a:r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HESX1</a:t>
            </a:r>
          </a:p>
          <a:p>
            <a:r>
              <a:rPr lang="en-US" b="1">
                <a:solidFill>
                  <a:schemeClr val="bg1"/>
                </a:solidFill>
              </a:rPr>
              <a:t>FGF17, IL17RD, DUSP6, SPRY4, FLRT3</a:t>
            </a:r>
            <a:endParaRPr lang="el-G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l-GR" sz="2400" dirty="0"/>
              <a:t>Μοριακή </a:t>
            </a:r>
            <a:r>
              <a:rPr lang="el-GR" sz="2400" dirty="0" err="1"/>
              <a:t>αιτιοπαθογένεια</a:t>
            </a:r>
            <a:r>
              <a:rPr lang="el-GR" sz="2400" dirty="0"/>
              <a:t> σ. </a:t>
            </a:r>
            <a:r>
              <a:rPr lang="en-US" sz="2400" dirty="0" err="1"/>
              <a:t>Kallmann</a:t>
            </a:r>
            <a:r>
              <a:rPr lang="el-GR" sz="2400" dirty="0"/>
              <a:t>-ΙΥΥ</a:t>
            </a:r>
          </a:p>
        </p:txBody>
      </p:sp>
      <p:pic>
        <p:nvPicPr>
          <p:cNvPr id="28675" name="Picture 7" descr="07956Fi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416800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>
                <a:latin typeface="+mn-lt"/>
                <a:cs typeface="Arial" charset="0"/>
              </a:rPr>
              <a:t>Φαινοτυπικός έλεγχος - </a:t>
            </a:r>
            <a:br>
              <a:rPr lang="el-GR" altLang="el-GR" sz="2400" dirty="0">
                <a:latin typeface="+mn-lt"/>
                <a:cs typeface="Arial" charset="0"/>
              </a:rPr>
            </a:br>
            <a:r>
              <a:rPr lang="el-GR" altLang="el-GR" sz="2400" dirty="0">
                <a:latin typeface="+mn-lt"/>
                <a:cs typeface="Arial" charset="0"/>
              </a:rPr>
              <a:t>Μη αναπαραγωγικά χαρακτηριστικά</a:t>
            </a:r>
            <a:endParaRPr lang="en-US" altLang="el-GR" sz="2400" dirty="0">
              <a:latin typeface="+mn-lt"/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73268" y="1616105"/>
          <a:ext cx="8045064" cy="469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63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Νεφρική αγενεσία: 6/1 (ΚΣ/ΙΥΥ) </a:t>
            </a:r>
            <a:r>
              <a:rPr lang="en-US" dirty="0">
                <a:solidFill>
                  <a:srgbClr val="FF0000"/>
                </a:solidFill>
              </a:rPr>
              <a:t>p=0.038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Συνκινησία: </a:t>
            </a:r>
            <a:r>
              <a:rPr lang="en-US" dirty="0">
                <a:solidFill>
                  <a:srgbClr val="FF0000"/>
                </a:solidFill>
              </a:rPr>
              <a:t>6/0 (KS/IYY) p=0.005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000464" y="63579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Stamou</a:t>
            </a:r>
            <a:r>
              <a:rPr lang="en-US" dirty="0"/>
              <a:t> M, et al, Endocrine Connections 2019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800" dirty="0">
                <a:cs typeface="Arial" charset="0"/>
              </a:rPr>
              <a:t>Γονοτυπικός έλεγχος</a:t>
            </a:r>
            <a:endParaRPr lang="en-US" altLang="el-GR" sz="28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429264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CHD7: 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</a:rPr>
              <a:t>Το γονίδιο με την μεγαλύτερη συχνότητα στον Ελληνικό πληθυσμό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000464" y="63579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Stamou</a:t>
            </a:r>
            <a:r>
              <a:rPr lang="en-US" dirty="0"/>
              <a:t> M, et al, Endocrine Connections 2019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Πώς και πότε διαγιγνώσκεται το Σύνδρομο </a:t>
            </a:r>
            <a:r>
              <a:rPr lang="en-US" sz="2000" dirty="0" err="1" smtClean="0"/>
              <a:t>Kallmann</a:t>
            </a:r>
            <a:endParaRPr lang="en-US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3286116" y="2928934"/>
            <a:ext cx="3662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/>
              <a:t> Παιδική ηλικία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 Εφηβεία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dirty="0" err="1"/>
              <a:t>Μετεφηβικά</a:t>
            </a:r>
            <a:endParaRPr lang="el-G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35716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Πώς και πότε διαγιγνώσκεται το Σύνδρομο </a:t>
            </a:r>
            <a:r>
              <a:rPr lang="en-US" sz="2000" dirty="0" err="1" smtClean="0"/>
              <a:t>Kallmann</a:t>
            </a:r>
            <a:endParaRPr lang="en-US" sz="2000" dirty="0"/>
          </a:p>
        </p:txBody>
      </p:sp>
      <p:sp>
        <p:nvSpPr>
          <p:cNvPr id="3" name="2 - TextBox"/>
          <p:cNvSpPr txBox="1"/>
          <p:nvPr/>
        </p:nvSpPr>
        <p:spPr>
          <a:xfrm>
            <a:off x="142844" y="3071810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/>
              <a:t> Παιδική ηλικία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 Εφηβεία</a:t>
            </a:r>
          </a:p>
          <a:p>
            <a:r>
              <a:rPr lang="el-GR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dirty="0" err="1"/>
              <a:t>Μετεφηβικά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857488" y="185736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Σύνδρομο </a:t>
            </a:r>
            <a:r>
              <a:rPr lang="en-US" sz="2400" dirty="0" err="1"/>
              <a:t>kallmann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928926" y="3071810"/>
            <a:ext cx="142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Σπάνια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Συχνότατα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Σπανιότατα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491" name="AutoShape 3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493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4300" y="2498725"/>
            <a:ext cx="142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857500" y="2476500"/>
            <a:ext cx="2619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B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496" name="AutoShape 8"/>
          <p:cNvSpPr>
            <a:spLocks noRot="1" noChangeAspect="1" noMove="1" noResize="1" noChangeArrowheads="1"/>
          </p:cNvSpPr>
          <p:nvPr/>
        </p:nvSpPr>
        <p:spPr bwMode="auto">
          <a:xfrm>
            <a:off x="0" y="2112963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AutoShape 9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AutoShape 10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AutoShape 11"/>
          <p:cNvSpPr>
            <a:spLocks noChangeAspect="1" noChangeArrowheads="1" noTextEdit="1"/>
          </p:cNvSpPr>
          <p:nvPr/>
        </p:nvSpPr>
        <p:spPr bwMode="auto">
          <a:xfrm>
            <a:off x="6629400" y="3052763"/>
            <a:ext cx="28813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743700" y="30527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rgbClr val="000000"/>
                </a:solidFill>
                <a:cs typeface="Arial" pitchFamily="34" charset="0"/>
              </a:rPr>
              <a:t>Δ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2022475"/>
            <a:ext cx="1028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cs typeface="Times New Roman" pitchFamily="18" charset="0"/>
              </a:rPr>
              <a:t>    </a:t>
            </a:r>
            <a:endParaRPr lang="el-GR"/>
          </a:p>
        </p:txBody>
      </p:sp>
      <p:sp>
        <p:nvSpPr>
          <p:cNvPr id="63502" name="AutoShape 14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AutoShape 15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71500" y="3387725"/>
            <a:ext cx="438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2527300"/>
            <a:ext cx="1028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200">
                <a:cs typeface="Arial" pitchFamily="34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l-GR" sz="1000">
                <a:solidFill>
                  <a:srgbClr val="292526"/>
                </a:solidFill>
                <a:cs typeface="Arial" pitchFamily="34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l-GR" sz="1200"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506" name="AutoShape 18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7" name="AutoShape 19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509" name="AutoShape 21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511" name="AutoShape 23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2857500" y="2498725"/>
            <a:ext cx="142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513" name="AutoShape 26"/>
          <p:cNvSpPr>
            <a:spLocks noRot="1" noChangeAspect="1" noMove="1" noResize="1" noChangeArrowheads="1"/>
          </p:cNvSpPr>
          <p:nvPr/>
        </p:nvSpPr>
        <p:spPr bwMode="auto">
          <a:xfrm>
            <a:off x="0" y="2112963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4" name="AutoShape 27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AutoShape 28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AutoShape 29"/>
          <p:cNvSpPr>
            <a:spLocks noChangeAspect="1" noChangeArrowheads="1" noTextEdit="1"/>
          </p:cNvSpPr>
          <p:nvPr/>
        </p:nvSpPr>
        <p:spPr bwMode="auto">
          <a:xfrm>
            <a:off x="6659563" y="3068638"/>
            <a:ext cx="28813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517" name="AutoShape 32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8" name="AutoShape 33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Rectangle 34"/>
          <p:cNvSpPr>
            <a:spLocks noChangeArrowheads="1"/>
          </p:cNvSpPr>
          <p:nvPr/>
        </p:nvSpPr>
        <p:spPr bwMode="auto">
          <a:xfrm>
            <a:off x="0" y="2527300"/>
            <a:ext cx="1028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200">
                <a:cs typeface="Arial" pitchFamily="34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l-GR" sz="1000">
                <a:solidFill>
                  <a:srgbClr val="292526"/>
                </a:solidFill>
                <a:cs typeface="Arial" pitchFamily="34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el-GR" sz="1200"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63520" name="AutoShape 35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1" name="AutoShape 36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2" name="Text Box 40"/>
          <p:cNvSpPr txBox="1">
            <a:spLocks noChangeArrowheads="1"/>
          </p:cNvSpPr>
          <p:nvPr/>
        </p:nvSpPr>
        <p:spPr bwMode="auto">
          <a:xfrm>
            <a:off x="1619250" y="6308725"/>
            <a:ext cx="734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Georgopoulos N.A, et al. Fertil Steril </a:t>
            </a:r>
            <a:r>
              <a:rPr lang="en-GB"/>
              <a:t>88(5):1311-1317, </a:t>
            </a:r>
            <a:r>
              <a:rPr lang="en-US"/>
              <a:t>200</a:t>
            </a:r>
            <a:r>
              <a:rPr lang="el-GR"/>
              <a:t>7</a:t>
            </a:r>
            <a:endParaRPr lang="en-GB"/>
          </a:p>
        </p:txBody>
      </p:sp>
      <p:grpSp>
        <p:nvGrpSpPr>
          <p:cNvPr id="2" name="Group 41"/>
          <p:cNvGrpSpPr>
            <a:grpSpLocks noChangeAspect="1"/>
          </p:cNvGrpSpPr>
          <p:nvPr/>
        </p:nvGrpSpPr>
        <p:grpSpPr bwMode="auto">
          <a:xfrm>
            <a:off x="323850" y="1196975"/>
            <a:ext cx="8820150" cy="4991100"/>
            <a:chOff x="1800" y="6960"/>
            <a:chExt cx="8640" cy="5298"/>
          </a:xfrm>
        </p:grpSpPr>
        <p:sp>
          <p:nvSpPr>
            <p:cNvPr id="63527" name="AutoShape 42"/>
            <p:cNvSpPr>
              <a:spLocks noChangeAspect="1" noChangeArrowheads="1"/>
            </p:cNvSpPr>
            <p:nvPr/>
          </p:nvSpPr>
          <p:spPr bwMode="auto">
            <a:xfrm>
              <a:off x="1800" y="6960"/>
              <a:ext cx="8640" cy="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Text Box 43"/>
            <p:cNvSpPr txBox="1">
              <a:spLocks noChangeArrowheads="1"/>
            </p:cNvSpPr>
            <p:nvPr/>
          </p:nvSpPr>
          <p:spPr bwMode="auto">
            <a:xfrm>
              <a:off x="1980" y="7499"/>
              <a:ext cx="25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1323" tIns="35662" rIns="71323" bIns="35662">
              <a:spAutoFit/>
            </a:bodyPr>
            <a:lstStyle/>
            <a:p>
              <a:r>
                <a:rPr lang="el-GR" sz="1400">
                  <a:solidFill>
                    <a:srgbClr val="000000"/>
                  </a:solidFill>
                </a:rPr>
                <a:t>A</a:t>
              </a:r>
              <a:endParaRPr lang="el-GR"/>
            </a:p>
          </p:txBody>
        </p:sp>
        <p:sp>
          <p:nvSpPr>
            <p:cNvPr id="63529" name="Text Box 44"/>
            <p:cNvSpPr txBox="1">
              <a:spLocks noChangeArrowheads="1"/>
            </p:cNvSpPr>
            <p:nvPr/>
          </p:nvSpPr>
          <p:spPr bwMode="auto">
            <a:xfrm>
              <a:off x="6300" y="7499"/>
              <a:ext cx="25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1323" tIns="35662" rIns="71323" bIns="35662">
              <a:spAutoFit/>
            </a:bodyPr>
            <a:lstStyle/>
            <a:p>
              <a:r>
                <a:rPr lang="el-GR" sz="1400">
                  <a:solidFill>
                    <a:srgbClr val="000000"/>
                  </a:solidFill>
                </a:rPr>
                <a:t>B</a:t>
              </a:r>
              <a:endParaRPr lang="el-GR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1980" y="7680"/>
              <a:ext cx="3780" cy="3780"/>
              <a:chOff x="1980" y="7680"/>
              <a:chExt cx="3780" cy="3780"/>
            </a:xfrm>
          </p:grpSpPr>
          <p:grpSp>
            <p:nvGrpSpPr>
              <p:cNvPr id="4" name="Group 46"/>
              <p:cNvGrpSpPr>
                <a:grpSpLocks/>
              </p:cNvGrpSpPr>
              <p:nvPr/>
            </p:nvGrpSpPr>
            <p:grpSpPr bwMode="auto">
              <a:xfrm>
                <a:off x="1980" y="7680"/>
                <a:ext cx="3780" cy="3780"/>
                <a:chOff x="2160" y="7500"/>
                <a:chExt cx="3420" cy="3550"/>
              </a:xfrm>
            </p:grpSpPr>
            <p:grpSp>
              <p:nvGrpSpPr>
                <p:cNvPr id="5" name="Group 47"/>
                <p:cNvGrpSpPr>
                  <a:grpSpLocks/>
                </p:cNvGrpSpPr>
                <p:nvPr/>
              </p:nvGrpSpPr>
              <p:grpSpPr bwMode="auto">
                <a:xfrm>
                  <a:off x="2160" y="7860"/>
                  <a:ext cx="3420" cy="3190"/>
                  <a:chOff x="567" y="1117"/>
                  <a:chExt cx="1769" cy="1646"/>
                </a:xfrm>
              </p:grpSpPr>
              <p:sp>
                <p:nvSpPr>
                  <p:cNvPr id="6354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117"/>
                    <a:ext cx="0" cy="272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63545" name="Picture 4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38336" r="38336"/>
                  <a:stretch>
                    <a:fillRect/>
                  </a:stretch>
                </p:blipFill>
                <p:spPr bwMode="auto">
                  <a:xfrm>
                    <a:off x="567" y="1389"/>
                    <a:ext cx="1769" cy="1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6354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520" y="7500"/>
                  <a:ext cx="2520" cy="5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71323" tIns="35662" rIns="71323" bIns="35662"/>
                <a:lstStyle/>
                <a:p>
                  <a:pPr algn="ctr"/>
                  <a:r>
                    <a:rPr lang="el-GR" sz="1000" b="1"/>
                    <a:t>EXON 11 1540G </a:t>
                  </a:r>
                  <a:r>
                    <a:rPr lang="el-GR" sz="1000" b="1">
                      <a:sym typeface="Symbol" pitchFamily="18" charset="2"/>
                    </a:rPr>
                    <a:t></a:t>
                  </a:r>
                  <a:r>
                    <a:rPr lang="el-GR" sz="1000" b="1"/>
                    <a:t> A</a:t>
                  </a:r>
                  <a:endParaRPr lang="el-GR"/>
                </a:p>
              </p:txBody>
            </p:sp>
          </p:grpSp>
          <p:sp>
            <p:nvSpPr>
              <p:cNvPr id="63540" name="Rectangle 51"/>
              <p:cNvSpPr>
                <a:spLocks noChangeArrowheads="1"/>
              </p:cNvSpPr>
              <p:nvPr/>
            </p:nvSpPr>
            <p:spPr bwMode="auto">
              <a:xfrm>
                <a:off x="2378" y="8585"/>
                <a:ext cx="597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1" name="Rectangle 52"/>
              <p:cNvSpPr>
                <a:spLocks noChangeArrowheads="1"/>
              </p:cNvSpPr>
              <p:nvPr/>
            </p:nvSpPr>
            <p:spPr bwMode="auto">
              <a:xfrm>
                <a:off x="4566" y="8585"/>
                <a:ext cx="597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6120" y="7680"/>
              <a:ext cx="3960" cy="3762"/>
              <a:chOff x="6120" y="7680"/>
              <a:chExt cx="3960" cy="3762"/>
            </a:xfrm>
          </p:grpSpPr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6120" y="8040"/>
                <a:ext cx="3960" cy="3402"/>
                <a:chOff x="5940" y="8040"/>
                <a:chExt cx="4320" cy="3402"/>
              </a:xfrm>
            </p:grpSpPr>
            <p:grpSp>
              <p:nvGrpSpPr>
                <p:cNvPr id="8" name="Group 55"/>
                <p:cNvGrpSpPr>
                  <a:grpSpLocks/>
                </p:cNvGrpSpPr>
                <p:nvPr/>
              </p:nvGrpSpPr>
              <p:grpSpPr bwMode="auto">
                <a:xfrm>
                  <a:off x="5940" y="8040"/>
                  <a:ext cx="4320" cy="3402"/>
                  <a:chOff x="2789" y="1026"/>
                  <a:chExt cx="1996" cy="1723"/>
                </a:xfrm>
              </p:grpSpPr>
              <p:sp>
                <p:nvSpPr>
                  <p:cNvPr id="6353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1026"/>
                    <a:ext cx="0" cy="272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6353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1161" r="25580"/>
                  <a:stretch>
                    <a:fillRect/>
                  </a:stretch>
                </p:blipFill>
                <p:spPr bwMode="auto">
                  <a:xfrm>
                    <a:off x="2789" y="1298"/>
                    <a:ext cx="1996" cy="1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63535" name="Rectangle 58"/>
                <p:cNvSpPr>
                  <a:spLocks noChangeArrowheads="1"/>
                </p:cNvSpPr>
                <p:nvPr/>
              </p:nvSpPr>
              <p:spPr bwMode="auto">
                <a:xfrm>
                  <a:off x="6840" y="8400"/>
                  <a:ext cx="54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6" name="Rectangle 59"/>
                <p:cNvSpPr>
                  <a:spLocks noChangeArrowheads="1"/>
                </p:cNvSpPr>
                <p:nvPr/>
              </p:nvSpPr>
              <p:spPr bwMode="auto">
                <a:xfrm>
                  <a:off x="9000" y="8400"/>
                  <a:ext cx="54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3" name="Text Box 60"/>
              <p:cNvSpPr txBox="1">
                <a:spLocks noChangeArrowheads="1"/>
              </p:cNvSpPr>
              <p:nvPr/>
            </p:nvSpPr>
            <p:spPr bwMode="auto">
              <a:xfrm>
                <a:off x="7020" y="7680"/>
                <a:ext cx="25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 sz="1000" b="1"/>
                  <a:t>EXON 13 1978G</a:t>
                </a:r>
                <a:r>
                  <a:rPr lang="el-GR" sz="1000" b="1">
                    <a:sym typeface="Symbol" pitchFamily="18" charset="2"/>
                  </a:rPr>
                  <a:t></a:t>
                </a:r>
                <a:r>
                  <a:rPr lang="el-GR" sz="1000" b="1"/>
                  <a:t>A</a:t>
                </a:r>
              </a:p>
              <a:p>
                <a:endParaRPr lang="el-GR"/>
              </a:p>
            </p:txBody>
          </p:sp>
        </p:grpSp>
      </p:grpSp>
      <p:sp>
        <p:nvSpPr>
          <p:cNvPr id="63524" name="Rectangle 25"/>
          <p:cNvSpPr>
            <a:spLocks noChangeArrowheads="1"/>
          </p:cNvSpPr>
          <p:nvPr/>
        </p:nvSpPr>
        <p:spPr bwMode="auto">
          <a:xfrm>
            <a:off x="1714480" y="1000108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400" dirty="0"/>
              <a:t>Ανοσμία και </a:t>
            </a:r>
            <a:r>
              <a:rPr lang="el-GR" sz="2400" dirty="0" err="1"/>
              <a:t>αγενεσία</a:t>
            </a:r>
            <a:r>
              <a:rPr lang="el-GR" sz="2400" dirty="0"/>
              <a:t> νεφρού</a:t>
            </a:r>
            <a:endParaRPr lang="en-US" sz="2400" dirty="0"/>
          </a:p>
        </p:txBody>
      </p:sp>
      <p:sp>
        <p:nvSpPr>
          <p:cNvPr id="63525" name="Text Box 35"/>
          <p:cNvSpPr txBox="1">
            <a:spLocks noChangeArrowheads="1"/>
          </p:cNvSpPr>
          <p:nvPr/>
        </p:nvSpPr>
        <p:spPr bwMode="auto">
          <a:xfrm>
            <a:off x="1071538" y="5572140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KAL1 mutations</a:t>
            </a:r>
            <a:endParaRPr lang="en-GB" dirty="0"/>
          </a:p>
        </p:txBody>
      </p:sp>
      <p:sp>
        <p:nvSpPr>
          <p:cNvPr id="63526" name="Rectangle 91"/>
          <p:cNvSpPr>
            <a:spLocks noChangeArrowheads="1"/>
          </p:cNvSpPr>
          <p:nvPr/>
        </p:nvSpPr>
        <p:spPr bwMode="auto">
          <a:xfrm>
            <a:off x="928662" y="260350"/>
            <a:ext cx="8035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Προεφηβική διάγνωση συνδρόμου </a:t>
            </a:r>
            <a:r>
              <a:rPr lang="en-US" sz="2400" dirty="0" err="1"/>
              <a:t>Kallmann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79" name="AutoShape 3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81" name="AutoShape 5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4300" y="2498725"/>
            <a:ext cx="142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24583" name="AutoShape 8"/>
          <p:cNvSpPr>
            <a:spLocks noRot="1" noChangeAspect="1" noMove="1" noResize="1" noChangeArrowheads="1"/>
          </p:cNvSpPr>
          <p:nvPr/>
        </p:nvSpPr>
        <p:spPr bwMode="auto">
          <a:xfrm>
            <a:off x="0" y="2112963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4" name="AutoShape 9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5" name="AutoShape 10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6743700" y="30527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24587" name="AutoShape 14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44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8" name="AutoShape 15"/>
          <p:cNvSpPr>
            <a:spLocks noRot="1" noChangeAspect="1" noMove="1" noResize="1" noChangeArrowheads="1"/>
          </p:cNvSpPr>
          <p:nvPr/>
        </p:nvSpPr>
        <p:spPr bwMode="auto">
          <a:xfrm>
            <a:off x="0" y="2022475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71500" y="3387725"/>
            <a:ext cx="438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24590" name="AutoShape 18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1" name="AutoShape 19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93" name="AutoShape 21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4" name="Text Box 22"/>
          <p:cNvSpPr txBox="1">
            <a:spLocks noChangeArrowheads="1"/>
          </p:cNvSpPr>
          <p:nvPr/>
        </p:nvSpPr>
        <p:spPr bwMode="auto">
          <a:xfrm>
            <a:off x="4414838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95" name="AutoShape 23"/>
          <p:cNvSpPr>
            <a:spLocks noRot="1" noChangeAspect="1" noMove="1" noResize="1" noChangeArrowheads="1"/>
          </p:cNvSpPr>
          <p:nvPr/>
        </p:nvSpPr>
        <p:spPr bwMode="auto">
          <a:xfrm>
            <a:off x="0" y="1747838"/>
            <a:ext cx="5486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6" name="Rectangle 25"/>
          <p:cNvSpPr>
            <a:spLocks noChangeArrowheads="1"/>
          </p:cNvSpPr>
          <p:nvPr/>
        </p:nvSpPr>
        <p:spPr bwMode="auto">
          <a:xfrm>
            <a:off x="250825" y="260350"/>
            <a:ext cx="6049963" cy="579438"/>
          </a:xfrm>
          <a:prstGeom prst="rect">
            <a:avLst/>
          </a:prstGeom>
          <a:solidFill>
            <a:srgbClr val="9F68B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3200" b="1">
                <a:solidFill>
                  <a:schemeClr val="bg1"/>
                </a:solidFill>
                <a:cs typeface="Arial" charset="0"/>
              </a:rPr>
              <a:t>Ανοσμία και αγενεσία νεφρού </a:t>
            </a:r>
            <a:r>
              <a:rPr lang="el-GR" sz="3200">
                <a:solidFill>
                  <a:schemeClr val="bg1"/>
                </a:solidFill>
                <a:cs typeface="Arial" charset="0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97" name="AutoShape 28"/>
          <p:cNvSpPr>
            <a:spLocks noRot="1" noChangeAspect="1" noMove="1" noResize="1" noChangeArrowheads="1"/>
          </p:cNvSpPr>
          <p:nvPr/>
        </p:nvSpPr>
        <p:spPr bwMode="auto">
          <a:xfrm>
            <a:off x="0" y="2020888"/>
            <a:ext cx="2876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8" name="AutoShape 33"/>
          <p:cNvSpPr>
            <a:spLocks noRot="1" noChangeAspect="1" noMove="1" noResize="1" noChangeArrowheads="1"/>
          </p:cNvSpPr>
          <p:nvPr/>
        </p:nvSpPr>
        <p:spPr bwMode="auto">
          <a:xfrm>
            <a:off x="0" y="2527300"/>
            <a:ext cx="548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599" name="Text Box 35"/>
          <p:cNvSpPr txBox="1">
            <a:spLocks noChangeArrowheads="1"/>
          </p:cNvSpPr>
          <p:nvPr/>
        </p:nvSpPr>
        <p:spPr bwMode="auto">
          <a:xfrm>
            <a:off x="5292725" y="1125538"/>
            <a:ext cx="3743325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M</a:t>
            </a:r>
            <a:r>
              <a:rPr lang="el-GR" sz="3200">
                <a:solidFill>
                  <a:schemeClr val="bg1"/>
                </a:solidFill>
              </a:rPr>
              <a:t>εταλλάξεις </a:t>
            </a:r>
            <a:r>
              <a:rPr lang="en-US" sz="3200">
                <a:solidFill>
                  <a:schemeClr val="bg1"/>
                </a:solidFill>
              </a:rPr>
              <a:t> KAL1</a:t>
            </a:r>
            <a:endParaRPr lang="en-GB" sz="3200">
              <a:solidFill>
                <a:schemeClr val="bg1"/>
              </a:solidFill>
            </a:endParaRPr>
          </a:p>
        </p:txBody>
      </p:sp>
      <p:sp>
        <p:nvSpPr>
          <p:cNvPr id="24600" name="Text Box 36"/>
          <p:cNvSpPr txBox="1">
            <a:spLocks noChangeArrowheads="1"/>
          </p:cNvSpPr>
          <p:nvPr/>
        </p:nvSpPr>
        <p:spPr bwMode="auto">
          <a:xfrm>
            <a:off x="5327650" y="6237288"/>
            <a:ext cx="381635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Georgopoulos N.A, et al. 2008</a:t>
            </a:r>
            <a:endParaRPr lang="en-GB" sz="2000" b="1">
              <a:solidFill>
                <a:schemeClr val="bg1"/>
              </a:solidFill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23850" y="908050"/>
            <a:ext cx="2447925" cy="2736850"/>
            <a:chOff x="1767" y="2998"/>
            <a:chExt cx="3402" cy="3402"/>
          </a:xfrm>
        </p:grpSpPr>
        <p:pic>
          <p:nvPicPr>
            <p:cNvPr id="24616" name="Picture 78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 l="48256" r="37532"/>
            <a:stretch>
              <a:fillRect/>
            </a:stretch>
          </p:blipFill>
          <p:spPr bwMode="auto">
            <a:xfrm>
              <a:off x="1767" y="2998"/>
              <a:ext cx="3402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617" name="Line 79"/>
            <p:cNvSpPr>
              <a:spLocks noChangeShapeType="1"/>
            </p:cNvSpPr>
            <p:nvPr/>
          </p:nvSpPr>
          <p:spPr bwMode="auto">
            <a:xfrm flipH="1">
              <a:off x="4087" y="3479"/>
              <a:ext cx="11" cy="4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843213" y="981075"/>
            <a:ext cx="2449512" cy="2665413"/>
            <a:chOff x="6061" y="2955"/>
            <a:chExt cx="3402" cy="3402"/>
          </a:xfrm>
        </p:grpSpPr>
        <p:grpSp>
          <p:nvGrpSpPr>
            <p:cNvPr id="4" name="Group 81"/>
            <p:cNvGrpSpPr>
              <a:grpSpLocks/>
            </p:cNvGrpSpPr>
            <p:nvPr/>
          </p:nvGrpSpPr>
          <p:grpSpPr bwMode="auto">
            <a:xfrm>
              <a:off x="6061" y="2955"/>
              <a:ext cx="3402" cy="3402"/>
              <a:chOff x="6061" y="2835"/>
              <a:chExt cx="3418" cy="3576"/>
            </a:xfrm>
          </p:grpSpPr>
          <p:pic>
            <p:nvPicPr>
              <p:cNvPr id="24614" name="Picture 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671" t="66026" r="28752"/>
              <a:stretch>
                <a:fillRect/>
              </a:stretch>
            </p:blipFill>
            <p:spPr bwMode="auto">
              <a:xfrm>
                <a:off x="6182" y="3750"/>
                <a:ext cx="3297" cy="2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615" name="Picture 8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0648" r="26955" b="82152"/>
              <a:stretch>
                <a:fillRect/>
              </a:stretch>
            </p:blipFill>
            <p:spPr bwMode="auto">
              <a:xfrm>
                <a:off x="6061" y="2835"/>
                <a:ext cx="3370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613" name="Line 84"/>
            <p:cNvSpPr>
              <a:spLocks noChangeShapeType="1"/>
            </p:cNvSpPr>
            <p:nvPr/>
          </p:nvSpPr>
          <p:spPr bwMode="auto">
            <a:xfrm flipH="1">
              <a:off x="7890" y="3815"/>
              <a:ext cx="0" cy="6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50825" y="4076700"/>
            <a:ext cx="2449513" cy="2663825"/>
            <a:chOff x="2154" y="7789"/>
            <a:chExt cx="3402" cy="3402"/>
          </a:xfrm>
        </p:grpSpPr>
        <p:pic>
          <p:nvPicPr>
            <p:cNvPr id="24610" name="Picture 86"/>
            <p:cNvPicPr>
              <a:picLocks noChangeArrowheads="1"/>
            </p:cNvPicPr>
            <p:nvPr/>
          </p:nvPicPr>
          <p:blipFill>
            <a:blip r:embed="rId5" cstate="print"/>
            <a:srcRect l="56297" r="24127"/>
            <a:stretch>
              <a:fillRect/>
            </a:stretch>
          </p:blipFill>
          <p:spPr bwMode="auto">
            <a:xfrm>
              <a:off x="2154" y="7789"/>
              <a:ext cx="3402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611" name="Line 87"/>
            <p:cNvSpPr>
              <a:spLocks noChangeShapeType="1"/>
            </p:cNvSpPr>
            <p:nvPr/>
          </p:nvSpPr>
          <p:spPr bwMode="auto">
            <a:xfrm>
              <a:off x="4077" y="8207"/>
              <a:ext cx="0" cy="79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2916238" y="4076700"/>
            <a:ext cx="2376487" cy="2665413"/>
            <a:chOff x="6038" y="7746"/>
            <a:chExt cx="3402" cy="3402"/>
          </a:xfrm>
        </p:grpSpPr>
        <p:pic>
          <p:nvPicPr>
            <p:cNvPr id="24608" name="Picture 89"/>
            <p:cNvPicPr preferRelativeResize="0">
              <a:picLocks noChangeArrowheads="1"/>
            </p:cNvPicPr>
            <p:nvPr/>
          </p:nvPicPr>
          <p:blipFill>
            <a:blip r:embed="rId6" cstate="print"/>
            <a:srcRect l="20107" r="61659"/>
            <a:stretch>
              <a:fillRect/>
            </a:stretch>
          </p:blipFill>
          <p:spPr bwMode="auto">
            <a:xfrm>
              <a:off x="6038" y="7746"/>
              <a:ext cx="3402" cy="3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609" name="Line 90"/>
            <p:cNvSpPr>
              <a:spLocks noChangeShapeType="1"/>
            </p:cNvSpPr>
            <p:nvPr/>
          </p:nvSpPr>
          <p:spPr bwMode="auto">
            <a:xfrm>
              <a:off x="7750" y="8138"/>
              <a:ext cx="0" cy="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605" name="Rectangle 91"/>
          <p:cNvSpPr>
            <a:spLocks noChangeArrowheads="1"/>
          </p:cNvSpPr>
          <p:nvPr/>
        </p:nvSpPr>
        <p:spPr bwMode="auto">
          <a:xfrm>
            <a:off x="5940425" y="2924175"/>
            <a:ext cx="2232025" cy="1373188"/>
          </a:xfrm>
          <a:prstGeom prst="rect">
            <a:avLst/>
          </a:prstGeom>
          <a:solidFill>
            <a:srgbClr val="9F68B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800">
                <a:solidFill>
                  <a:schemeClr val="bg1"/>
                </a:solidFill>
              </a:rPr>
              <a:t>Προεφηβική </a:t>
            </a:r>
          </a:p>
          <a:p>
            <a:pPr algn="just"/>
            <a:r>
              <a:rPr lang="el-GR" sz="2800">
                <a:solidFill>
                  <a:schemeClr val="bg1"/>
                </a:solidFill>
              </a:rPr>
              <a:t>Διάγνωση</a:t>
            </a:r>
          </a:p>
          <a:p>
            <a:pPr algn="just"/>
            <a:r>
              <a:rPr lang="el-GR" sz="2800">
                <a:solidFill>
                  <a:schemeClr val="bg1"/>
                </a:solidFill>
              </a:rPr>
              <a:t>σ. </a:t>
            </a:r>
            <a:r>
              <a:rPr lang="en-US" sz="2800">
                <a:solidFill>
                  <a:schemeClr val="bg1"/>
                </a:solidFill>
              </a:rPr>
              <a:t>Kallmann</a:t>
            </a:r>
          </a:p>
        </p:txBody>
      </p:sp>
      <p:sp>
        <p:nvSpPr>
          <p:cNvPr id="24606" name="Rectangle 92"/>
          <p:cNvSpPr>
            <a:spLocks noChangeArrowheads="1"/>
          </p:cNvSpPr>
          <p:nvPr/>
        </p:nvSpPr>
        <p:spPr bwMode="auto">
          <a:xfrm>
            <a:off x="5508625" y="2276475"/>
            <a:ext cx="1223963" cy="396875"/>
          </a:xfrm>
          <a:prstGeom prst="rect">
            <a:avLst/>
          </a:prstGeom>
          <a:solidFill>
            <a:srgbClr val="9F68B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000">
                <a:solidFill>
                  <a:schemeClr val="bg1"/>
                </a:solidFill>
              </a:rPr>
              <a:t>ασθενής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607" name="Rectangle 93"/>
          <p:cNvSpPr>
            <a:spLocks noChangeArrowheads="1"/>
          </p:cNvSpPr>
          <p:nvPr/>
        </p:nvSpPr>
        <p:spPr bwMode="auto">
          <a:xfrm>
            <a:off x="5651500" y="4868863"/>
            <a:ext cx="1223963" cy="396875"/>
          </a:xfrm>
          <a:prstGeom prst="rect">
            <a:avLst/>
          </a:prstGeom>
          <a:solidFill>
            <a:srgbClr val="9F68B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000">
                <a:solidFill>
                  <a:schemeClr val="bg1"/>
                </a:solidFill>
              </a:rPr>
              <a:t>μητέρα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4857752" y="571480"/>
            <a:ext cx="4103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O </a:t>
            </a:r>
            <a:r>
              <a:rPr lang="el-GR" sz="2400" dirty="0"/>
              <a:t>δευτεροπαθής υπογοναδισμός κεντρικής αιτιολογίας οφείλεται σε διαταραχή της αρτιότητας ή της λειτουργικότητας του άξονα ΚΝΣ-υποθάλαμος-υπόφυση με τελικό αποτέλεσμα την αδυναμία έκκρισης των υποφυσιακών </a:t>
            </a:r>
            <a:r>
              <a:rPr lang="el-GR" sz="2400" dirty="0" err="1"/>
              <a:t>γοναδοτροπινών</a:t>
            </a:r>
            <a:r>
              <a:rPr lang="el-GR" sz="2400" dirty="0"/>
              <a:t>. </a:t>
            </a:r>
          </a:p>
        </p:txBody>
      </p:sp>
      <p:sp>
        <p:nvSpPr>
          <p:cNvPr id="3075" name="Text Box 1028"/>
          <p:cNvSpPr txBox="1">
            <a:spLocks noChangeArrowheads="1"/>
          </p:cNvSpPr>
          <p:nvPr/>
        </p:nvSpPr>
        <p:spPr bwMode="auto">
          <a:xfrm>
            <a:off x="785786" y="5357826"/>
            <a:ext cx="7604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Ανεξαρτήτως της αιτιολογίας προκαλείται απώλεια της</a:t>
            </a:r>
            <a:r>
              <a:rPr lang="en-US" sz="2400" dirty="0"/>
              <a:t> </a:t>
            </a:r>
            <a:r>
              <a:rPr lang="el-GR" sz="2400" dirty="0" err="1"/>
              <a:t>γοναδικής</a:t>
            </a:r>
            <a:r>
              <a:rPr lang="el-GR" sz="2400" dirty="0"/>
              <a:t> λειτουργίας.  </a:t>
            </a:r>
          </a:p>
        </p:txBody>
      </p:sp>
      <p:pic>
        <p:nvPicPr>
          <p:cNvPr id="3076" name="Picture 1030" descr="Αξον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4640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H:\Stamou\PhD article\Untitle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819525"/>
            <a:ext cx="2305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H:\Stamou\PhD article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289050"/>
            <a:ext cx="34559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H:\Stamou\PhD article\Untitle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860800"/>
            <a:ext cx="23907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25"/>
          <p:cNvSpPr>
            <a:spLocks noChangeArrowheads="1"/>
          </p:cNvSpPr>
          <p:nvPr/>
        </p:nvSpPr>
        <p:spPr bwMode="auto">
          <a:xfrm>
            <a:off x="1331913" y="188913"/>
            <a:ext cx="3384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err="1"/>
              <a:t>Anosmia</a:t>
            </a:r>
            <a:r>
              <a:rPr lang="en-US" sz="2400" dirty="0"/>
              <a:t> and </a:t>
            </a:r>
          </a:p>
          <a:p>
            <a:pPr algn="just"/>
            <a:r>
              <a:rPr lang="en-US" sz="2400"/>
              <a:t>high-arched palate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6429388" y="1643050"/>
            <a:ext cx="2208233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FGF8 mutation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64519" name="Text Box 36"/>
          <p:cNvSpPr txBox="1">
            <a:spLocks noChangeArrowheads="1"/>
          </p:cNvSpPr>
          <p:nvPr/>
        </p:nvSpPr>
        <p:spPr bwMode="auto">
          <a:xfrm>
            <a:off x="6429388" y="6357958"/>
            <a:ext cx="2628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Stamou</a:t>
            </a:r>
            <a:r>
              <a:rPr lang="en-US" dirty="0"/>
              <a:t> et al, </a:t>
            </a:r>
            <a:r>
              <a:rPr lang="en-US" dirty="0" smtClean="0"/>
              <a:t>2015</a:t>
            </a:r>
            <a:endParaRPr lang="en-GB" dirty="0"/>
          </a:p>
        </p:txBody>
      </p:sp>
      <p:sp>
        <p:nvSpPr>
          <p:cNvPr id="64521" name="Rectangle 92"/>
          <p:cNvSpPr>
            <a:spLocks noChangeArrowheads="1"/>
          </p:cNvSpPr>
          <p:nvPr/>
        </p:nvSpPr>
        <p:spPr bwMode="auto">
          <a:xfrm>
            <a:off x="5435600" y="23495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 dirty="0" smtClean="0"/>
              <a:t>ασθενής</a:t>
            </a:r>
            <a:endParaRPr lang="en-US" sz="2000" dirty="0"/>
          </a:p>
        </p:txBody>
      </p:sp>
      <p:sp>
        <p:nvSpPr>
          <p:cNvPr id="64522" name="Rectangle 93"/>
          <p:cNvSpPr>
            <a:spLocks noChangeArrowheads="1"/>
          </p:cNvSpPr>
          <p:nvPr/>
        </p:nvSpPr>
        <p:spPr bwMode="auto">
          <a:xfrm>
            <a:off x="6143636" y="4714884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 dirty="0" smtClean="0"/>
              <a:t>μητέρα</a:t>
            </a:r>
            <a:endParaRPr lang="en-US" sz="2000" dirty="0"/>
          </a:p>
        </p:txBody>
      </p:sp>
      <p:sp>
        <p:nvSpPr>
          <p:cNvPr id="64523" name="Rectangle 93"/>
          <p:cNvSpPr>
            <a:spLocks noChangeArrowheads="1"/>
          </p:cNvSpPr>
          <p:nvPr/>
        </p:nvSpPr>
        <p:spPr bwMode="auto">
          <a:xfrm>
            <a:off x="2555875" y="46878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 dirty="0" smtClean="0"/>
              <a:t>πατέρας</a:t>
            </a:r>
            <a:endParaRPr lang="en-US" sz="2000" dirty="0"/>
          </a:p>
        </p:txBody>
      </p:sp>
      <p:sp>
        <p:nvSpPr>
          <p:cNvPr id="64524" name="Rectangle 91"/>
          <p:cNvSpPr>
            <a:spLocks noChangeArrowheads="1"/>
          </p:cNvSpPr>
          <p:nvPr/>
        </p:nvSpPr>
        <p:spPr bwMode="auto">
          <a:xfrm>
            <a:off x="5003800" y="188913"/>
            <a:ext cx="381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err="1"/>
              <a:t>Prepubertal</a:t>
            </a:r>
            <a:r>
              <a:rPr lang="en-US" sz="2400" dirty="0"/>
              <a:t> diagnosis of </a:t>
            </a:r>
            <a:r>
              <a:rPr lang="en-US" sz="2400" dirty="0" err="1"/>
              <a:t>Kallmann</a:t>
            </a:r>
            <a:r>
              <a:rPr lang="en-US" sz="2400" dirty="0"/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71472" y="549275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συνδρόμου </a:t>
            </a:r>
            <a:r>
              <a:rPr lang="en-US" sz="2400" dirty="0" err="1"/>
              <a:t>Kallmann</a:t>
            </a:r>
            <a:r>
              <a:rPr lang="en-US" sz="2400" dirty="0"/>
              <a:t> </a:t>
            </a:r>
            <a:r>
              <a:rPr lang="el-GR" sz="2400" dirty="0"/>
              <a:t>και συνδρόμου </a:t>
            </a:r>
            <a:r>
              <a:rPr lang="en-US" sz="2400" dirty="0" err="1"/>
              <a:t>Klinefelter</a:t>
            </a:r>
            <a:endParaRPr lang="el-GR" sz="24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7450" y="2276475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Θεραπεία πρόκλησης εφηβείας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Θεραπεία υπογοναδισμού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Θεραπεία υπογονιμότητας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/>
              <a:t>Η διέγερση του άξονα «Υποθάλαμος-υπόφυση-</a:t>
            </a:r>
            <a:r>
              <a:rPr lang="el-GR" sz="2000" dirty="0" err="1"/>
              <a:t>όρχει</a:t>
            </a:r>
            <a:r>
              <a:rPr lang="el-GR" sz="2000" dirty="0"/>
              <a:t>ς» επιτυγχάνεται τόσο με κατά ώσεις χορήγηση </a:t>
            </a:r>
            <a:r>
              <a:rPr lang="en-US" sz="2000" dirty="0" err="1"/>
              <a:t>GnRH</a:t>
            </a:r>
            <a:r>
              <a:rPr lang="el-GR" sz="2000" dirty="0"/>
              <a:t> μέσω ειδικής αντλίας έγχυσης, όσο και με ενδομυϊκή χορήγηση </a:t>
            </a:r>
            <a:r>
              <a:rPr lang="el-GR" sz="2000" dirty="0" err="1"/>
              <a:t>χοριακής</a:t>
            </a:r>
            <a:r>
              <a:rPr lang="el-GR" sz="2000" dirty="0"/>
              <a:t> </a:t>
            </a:r>
            <a:r>
              <a:rPr lang="el-GR" sz="2000" dirty="0" err="1"/>
              <a:t>γοναδοτροπίνης</a:t>
            </a:r>
            <a:r>
              <a:rPr lang="el-GR" sz="2000" dirty="0"/>
              <a:t> (</a:t>
            </a:r>
            <a:r>
              <a:rPr lang="en-US" sz="2000" dirty="0" err="1"/>
              <a:t>hCG</a:t>
            </a:r>
            <a:r>
              <a:rPr lang="en-US" sz="2000" dirty="0"/>
              <a:t>)</a:t>
            </a:r>
            <a:r>
              <a:rPr lang="el-GR" sz="2000" dirty="0"/>
              <a:t>.</a:t>
            </a:r>
          </a:p>
          <a:p>
            <a:r>
              <a:rPr lang="el-GR" sz="2000" dirty="0"/>
              <a:t>Οι δόσεις χορήγησης της </a:t>
            </a:r>
            <a:r>
              <a:rPr lang="en-US" sz="2000" dirty="0" err="1"/>
              <a:t>GnRH</a:t>
            </a:r>
            <a:r>
              <a:rPr lang="el-GR" sz="2000" dirty="0"/>
              <a:t> ρυθμίζονται μέσω της ειδικής αντλίας χορήγησης και εξατομικεύονται. Αρχικά οι δόσεις είναι 50-100 </a:t>
            </a:r>
            <a:r>
              <a:rPr lang="en-US" sz="2000" dirty="0" err="1"/>
              <a:t>ng</a:t>
            </a:r>
            <a:r>
              <a:rPr lang="el-GR" sz="2000" dirty="0"/>
              <a:t>/</a:t>
            </a:r>
            <a:r>
              <a:rPr lang="en-US" sz="2000" dirty="0"/>
              <a:t>kg</a:t>
            </a:r>
            <a:r>
              <a:rPr lang="el-GR" sz="2000" dirty="0"/>
              <a:t>/2</a:t>
            </a:r>
            <a:r>
              <a:rPr lang="en-US" sz="2000" dirty="0"/>
              <a:t>h</a:t>
            </a:r>
            <a:r>
              <a:rPr lang="el-GR" sz="2000" dirty="0"/>
              <a:t> αυξανόμενες σε 150-300 </a:t>
            </a:r>
            <a:r>
              <a:rPr lang="en-US" sz="2000" dirty="0" err="1"/>
              <a:t>ng</a:t>
            </a:r>
            <a:r>
              <a:rPr lang="el-GR" sz="2000" dirty="0"/>
              <a:t>/</a:t>
            </a:r>
            <a:r>
              <a:rPr lang="en-US" sz="2000" dirty="0"/>
              <a:t>kg</a:t>
            </a:r>
            <a:r>
              <a:rPr lang="el-GR" sz="2000" dirty="0"/>
              <a:t>/2</a:t>
            </a:r>
            <a:r>
              <a:rPr lang="en-US" sz="2000" dirty="0"/>
              <a:t>h</a:t>
            </a:r>
            <a:r>
              <a:rPr lang="el-GR" sz="2000" dirty="0"/>
              <a:t>.</a:t>
            </a:r>
          </a:p>
          <a:p>
            <a:r>
              <a:rPr lang="el-GR" sz="2000" dirty="0"/>
              <a:t>Η </a:t>
            </a:r>
            <a:r>
              <a:rPr lang="el-GR" sz="2000" dirty="0" err="1"/>
              <a:t>ενδομυική</a:t>
            </a:r>
            <a:r>
              <a:rPr lang="el-GR" sz="2000" dirty="0"/>
              <a:t> χορήγηση </a:t>
            </a:r>
            <a:r>
              <a:rPr lang="en-US" sz="2000" dirty="0" err="1"/>
              <a:t>hCG</a:t>
            </a:r>
            <a:r>
              <a:rPr lang="el-GR" sz="2000" dirty="0"/>
              <a:t> ή </a:t>
            </a:r>
            <a:r>
              <a:rPr lang="en-GB" sz="2000" dirty="0"/>
              <a:t>LH</a:t>
            </a:r>
            <a:r>
              <a:rPr lang="el-GR" sz="2000" dirty="0"/>
              <a:t> αρχίζει με δόσεις </a:t>
            </a:r>
            <a:r>
              <a:rPr lang="en-US" sz="2000" dirty="0"/>
              <a:t>10</a:t>
            </a:r>
            <a:r>
              <a:rPr lang="el-GR" sz="2000" dirty="0"/>
              <a:t>00</a:t>
            </a:r>
            <a:r>
              <a:rPr lang="en-GB" sz="2000" dirty="0"/>
              <a:t> </a:t>
            </a:r>
            <a:r>
              <a:rPr lang="en-US" sz="2000" dirty="0"/>
              <a:t>IU</a:t>
            </a:r>
            <a:r>
              <a:rPr lang="el-GR" sz="2000" dirty="0"/>
              <a:t>/τρείς </a:t>
            </a:r>
            <a:r>
              <a:rPr lang="el-GR" sz="2000" dirty="0" err="1"/>
              <a:t>εβδ</a:t>
            </a:r>
            <a:r>
              <a:rPr lang="en-GB" sz="2000" dirty="0"/>
              <a:t> (75mg LH)</a:t>
            </a:r>
            <a:r>
              <a:rPr lang="el-GR" sz="2000" dirty="0"/>
              <a:t> σταδιακά αυξανόμενες έως και σε 2500</a:t>
            </a:r>
            <a:r>
              <a:rPr lang="en-GB" sz="2000" dirty="0"/>
              <a:t> </a:t>
            </a:r>
            <a:r>
              <a:rPr lang="en-US" sz="2000" dirty="0"/>
              <a:t>IU</a:t>
            </a:r>
            <a:r>
              <a:rPr lang="el-GR" sz="2000" dirty="0"/>
              <a:t>/τρείς </a:t>
            </a:r>
            <a:r>
              <a:rPr lang="el-GR" sz="2000" dirty="0" err="1"/>
              <a:t>εβδομ</a:t>
            </a:r>
            <a:r>
              <a:rPr lang="en-GB" sz="2000" dirty="0"/>
              <a:t> (250mg LH)</a:t>
            </a:r>
            <a:r>
              <a:rPr lang="el-GR" sz="2000" dirty="0"/>
              <a:t>.</a:t>
            </a:r>
          </a:p>
          <a:p>
            <a:r>
              <a:rPr lang="el-GR" sz="2000" dirty="0"/>
              <a:t>Και με τις δύο θεραπείες επιτυγχάνεται όχι μόνο ανάπτυξη του πέους και των δευτερογενών χαρακτήρων του φύλου, αλλά και ικανοποιητική αύξηση του μεγέθους των όρχεων με όγκο&gt;12 </a:t>
            </a:r>
            <a:r>
              <a:rPr lang="en-US" sz="2000" dirty="0"/>
              <a:t>ml.</a:t>
            </a:r>
            <a:r>
              <a:rPr lang="el-GR" sz="2000" dirty="0"/>
              <a:t> </a:t>
            </a:r>
          </a:p>
          <a:p>
            <a:r>
              <a:rPr lang="el-GR" sz="2000" dirty="0"/>
              <a:t>Προσθήκη </a:t>
            </a:r>
            <a:r>
              <a:rPr lang="en-GB" sz="2000" dirty="0"/>
              <a:t>FSH </a:t>
            </a:r>
            <a:r>
              <a:rPr lang="el-GR" sz="2000" dirty="0"/>
              <a:t>στο τέλος της </a:t>
            </a:r>
            <a:r>
              <a:rPr lang="el-GR" sz="2000" dirty="0" err="1"/>
              <a:t>προκλητής</a:t>
            </a:r>
            <a:r>
              <a:rPr lang="el-GR" sz="2000" dirty="0"/>
              <a:t> εφηβείας για αύξηση </a:t>
            </a:r>
            <a:r>
              <a:rPr lang="el-GR" sz="2000" dirty="0" err="1"/>
              <a:t>όρχεων</a:t>
            </a:r>
            <a:r>
              <a:rPr lang="el-GR" sz="2000" dirty="0"/>
              <a:t> και σπερματογένεση.</a:t>
            </a:r>
            <a:endParaRPr lang="en-US" sz="2000" dirty="0"/>
          </a:p>
          <a:p>
            <a:r>
              <a:rPr lang="el-GR" sz="2000" dirty="0"/>
              <a:t>Αν και ο ορχικός όγκος υποχωρεί συνήθως  με την αλλαγή της θεραπείας σε χορήγηση τεστοστερόνης, σχεδόν ποτέ δεν επανέρχεται στον αρχικό όγκο προ αγωγής. </a:t>
            </a:r>
            <a:endParaRPr lang="en-US" sz="2000" dirty="0"/>
          </a:p>
          <a:p>
            <a:r>
              <a:rPr lang="el-GR" sz="2000" dirty="0"/>
              <a:t>Σειρά μελετών υποδεικνύει ότι η αύξηση του μεγέθους των όρχεων είναι σημαντική για τη μελλοντική επίτευξη γονιμότητας.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781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πρόκλησης εφηβείας συνδρόμου </a:t>
            </a:r>
            <a:r>
              <a:rPr lang="en-US" sz="2400" dirty="0" err="1"/>
              <a:t>Kallmann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dirty="0"/>
              <a:t>Στους άρρενες χορηγείται τεστοστερόνη με σταδιακή αύξηση των δόσεων. Η θεραπεία με τεστοστερόνη εξασφαλίζει ικανοποιητική αύξηση του μεγέθους του πέους και ολοκλήρωση της ανάπτυξης των δευτερογενών χαρακτήρων του φύλου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Όμως η εξωγενής χορήγηση τεστοστερόνης όμως διατηρεί το μέγεθος των όρχεων σε προεφηβικό επίπεδο (όγκος &lt; 5 </a:t>
            </a:r>
            <a:r>
              <a:rPr lang="en-US" sz="2000" dirty="0"/>
              <a:t>ml</a:t>
            </a:r>
            <a:r>
              <a:rPr lang="el-GR" sz="2000" dirty="0"/>
              <a:t> στο πλήρες σύνδρομο). 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Οι μικροί όρχεις δεν επιβαρύνουν μόνο ψυχικά τον ασθενή αλλά νεώτερες μελέτες υποστηρίζουν ότι μειώνουν το προσδόκιμο επίτευξης γονιμότητας στο μέλλον. 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Για το λόγο αυτό η θεραπεία με τεστοστερόνη σταδιακά εγκαταλείπεται υπέρ της θεραπείας διέγερσης του άξονα «Υποθάλαμος-υπόφυση-</a:t>
            </a:r>
            <a:r>
              <a:rPr lang="el-GR" sz="2000" dirty="0" err="1"/>
              <a:t>όρχει</a:t>
            </a:r>
            <a:r>
              <a:rPr lang="el-GR" sz="2000" dirty="0"/>
              <a:t>ς» με αποτέλεσμα τη παραγωγή ενδογενών στεροειδών του φύλου.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Η συνολική διάρκεια θεραπείας κυμαίνεται μεταξύ 2 έως </a:t>
            </a:r>
            <a:r>
              <a:rPr lang="en-US" sz="2000" dirty="0"/>
              <a:t>4</a:t>
            </a:r>
            <a:r>
              <a:rPr lang="el-GR" sz="2000" dirty="0"/>
              <a:t> χρόνια.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781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πρόκλησης εφηβείας συνδρόμου </a:t>
            </a:r>
            <a:r>
              <a:rPr lang="en-US" sz="2400" dirty="0" err="1"/>
              <a:t>Kallmann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000" dirty="0"/>
              <a:t>Δεν έχει κανένα νόημα θεραπεία με </a:t>
            </a:r>
            <a:r>
              <a:rPr lang="el-GR" sz="2000" dirty="0" err="1"/>
              <a:t>γοναδοτροπίνες</a:t>
            </a:r>
            <a:endParaRPr lang="el-GR" sz="2000" dirty="0"/>
          </a:p>
          <a:p>
            <a:pPr algn="just">
              <a:spcBef>
                <a:spcPct val="50000"/>
              </a:spcBef>
            </a:pPr>
            <a:r>
              <a:rPr lang="en-US" sz="2000" dirty="0"/>
              <a:t>X</a:t>
            </a:r>
            <a:r>
              <a:rPr lang="el-GR" sz="2000" dirty="0" err="1"/>
              <a:t>ορηγείται</a:t>
            </a:r>
            <a:r>
              <a:rPr lang="el-GR" sz="2000" dirty="0"/>
              <a:t> τεστοστερόνη με σταδιακή αύξηση των δόσεων. 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Η θεραπεία με τεστοστερόνη εξασφαλίζει ικανοποιητική αύξηση του μεγέθους του πέους και ολοκλήρωση της ανάπτυξης των δευτερογενών χαρακτήρων του φύλου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Η συνολική διάρκεια θεραπείας κυμαίνεται μεταξύ 1.5-2 έως </a:t>
            </a:r>
            <a:r>
              <a:rPr lang="en-US" sz="2000" dirty="0"/>
              <a:t>4</a:t>
            </a:r>
            <a:r>
              <a:rPr lang="el-GR" sz="2000" dirty="0"/>
              <a:t> χρόνια.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781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πρόκλησης εφηβείας συνδρόμου</a:t>
            </a:r>
            <a:r>
              <a:rPr lang="en-US" sz="2400" dirty="0"/>
              <a:t> </a:t>
            </a:r>
            <a:r>
              <a:rPr lang="en-US" sz="2400" dirty="0" err="1"/>
              <a:t>Klinefelter</a:t>
            </a:r>
            <a:r>
              <a:rPr lang="en-US" sz="2400" dirty="0"/>
              <a:t> </a:t>
            </a:r>
            <a:endParaRPr lang="el-G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14546" y="857232"/>
            <a:ext cx="4956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400"/>
              <a:t>ΣΚΕΥΑΣΜΑΤΑ ΤΕΣΤΟΣΤΕΡΟΝΗΣ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990600" y="2843213"/>
            <a:ext cx="18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sz="1600"/>
          </a:p>
          <a:p>
            <a:endParaRPr lang="el-GR" sz="1600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534988" y="2205038"/>
            <a:ext cx="4021137" cy="4537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Φυσική τεστοστερόνη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l-G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Αλκυλιωμένα</a:t>
            </a: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παράγωγα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μεθυλτεστοστερόνη</a:t>
            </a: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φλουοξυμεστερόνη</a:t>
            </a: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μεστερολόνη</a:t>
            </a: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Εστέρες τεστοστερόνης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ενδεκανοϊκή</a:t>
            </a:r>
            <a:r>
              <a:rPr lang="el-GR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l-GR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undecanoate</a:t>
            </a:r>
            <a:r>
              <a:rPr lang="el-GR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l-GR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προπιονική</a:t>
            </a:r>
            <a:r>
              <a:rPr lang="el-GR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propionate</a:t>
            </a:r>
            <a:r>
              <a:rPr lang="el-GR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κυπιονική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cypionate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) </a:t>
            </a:r>
            <a:endParaRPr lang="el-GR" sz="2000" dirty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ενανθική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enanthate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927600" y="2205038"/>
            <a:ext cx="3662363" cy="3673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Ενέσιμα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l-GR" sz="2000" dirty="0">
              <a:solidFill>
                <a:schemeClr val="bg1"/>
              </a:solidFill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Από του στόματος χάπια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l-GR" sz="2000" dirty="0">
              <a:solidFill>
                <a:schemeClr val="bg1"/>
              </a:solidFill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altLang="en-US" sz="2000" dirty="0" err="1">
                <a:solidFill>
                  <a:schemeClr val="bg1"/>
                </a:solidFill>
              </a:rPr>
              <a:t>Διαβλεννογόνια</a:t>
            </a:r>
            <a:endParaRPr lang="el-GR" sz="2000" dirty="0">
              <a:solidFill>
                <a:schemeClr val="bg1"/>
              </a:solidFill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l-GR" sz="2000" dirty="0">
              <a:solidFill>
                <a:schemeClr val="bg1"/>
              </a:solidFill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l-GR" sz="2000" dirty="0" err="1">
                <a:solidFill>
                  <a:schemeClr val="bg1"/>
                </a:solidFill>
                <a:sym typeface="Symbol" pitchFamily="18" charset="2"/>
              </a:rPr>
              <a:t>Διαδερμικά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 σκευάσματα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εμφυτεύματα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sz="2000" dirty="0" err="1">
                <a:solidFill>
                  <a:schemeClr val="bg1"/>
                </a:solidFill>
                <a:sym typeface="Symbol" pitchFamily="18" charset="2"/>
              </a:rPr>
              <a:t>οσχεϊκά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patches</a:t>
            </a:r>
            <a:endParaRPr lang="el-GR" sz="2000" dirty="0">
              <a:solidFill>
                <a:schemeClr val="bg1"/>
              </a:solidFill>
              <a:sym typeface="Symbol" pitchFamily="18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μη </a:t>
            </a:r>
            <a:r>
              <a:rPr lang="el-GR" sz="2000" dirty="0" err="1">
                <a:solidFill>
                  <a:schemeClr val="bg1"/>
                </a:solidFill>
                <a:sym typeface="Symbol" pitchFamily="18" charset="2"/>
              </a:rPr>
              <a:t>οσχεϊκά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patches</a:t>
            </a:r>
            <a:r>
              <a:rPr lang="en-GB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l-GR" sz="2000" dirty="0" err="1">
                <a:solidFill>
                  <a:schemeClr val="bg1"/>
                </a:solidFill>
                <a:sym typeface="Symbol" pitchFamily="18" charset="2"/>
              </a:rPr>
              <a:t>γέλη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 (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gel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755650" y="1425575"/>
            <a:ext cx="36623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Κατανομή με βάση τη μοριακή δομή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870450" y="1412875"/>
            <a:ext cx="36623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Κατανομή με βάση την οδό χορήγησης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4711700" y="1125538"/>
            <a:ext cx="0" cy="51831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606425" y="2060575"/>
            <a:ext cx="79216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57224" y="142852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συνδρόμου </a:t>
            </a:r>
            <a:r>
              <a:rPr lang="en-US" sz="2400" dirty="0" err="1"/>
              <a:t>Kallmann</a:t>
            </a:r>
            <a:r>
              <a:rPr lang="en-US" sz="2400" dirty="0"/>
              <a:t> </a:t>
            </a:r>
            <a:r>
              <a:rPr lang="el-GR" sz="2400" dirty="0"/>
              <a:t>και συνδρόμου </a:t>
            </a:r>
            <a:r>
              <a:rPr lang="en-US" sz="2400" dirty="0" err="1"/>
              <a:t>Klinefelter</a:t>
            </a:r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604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Θεραπεία υπογοναδισμού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072063" y="6405563"/>
            <a:ext cx="3963987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Jockenhövel F. </a:t>
            </a:r>
            <a:r>
              <a:rPr lang="en-GB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Aging Male 6:200</a:t>
            </a:r>
            <a:r>
              <a:rPr lang="el-GR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n-GB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2003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973138" y="2832100"/>
            <a:ext cx="3598862" cy="1389063"/>
            <a:chOff x="613" y="1706"/>
            <a:chExt cx="2267" cy="875"/>
          </a:xfrm>
        </p:grpSpPr>
        <p:pic>
          <p:nvPicPr>
            <p:cNvPr id="9241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</a:blip>
            <a:srcRect b="8104"/>
            <a:stretch>
              <a:fillRect/>
            </a:stretch>
          </p:blipFill>
          <p:spPr bwMode="auto">
            <a:xfrm>
              <a:off x="1429" y="1706"/>
              <a:ext cx="1451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1429" y="2408"/>
              <a:ext cx="1451" cy="1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Ώρες</a:t>
              </a:r>
              <a:endParaRPr lang="en-GB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auto">
            <a:xfrm>
              <a:off x="613" y="1706"/>
              <a:ext cx="883" cy="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Από του στόματος</a:t>
              </a:r>
              <a:r>
                <a:rPr lang="fr-F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:</a:t>
              </a:r>
            </a:p>
            <a:p>
              <a:pPr algn="ctr">
                <a:defRPr/>
              </a:pP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3-4 χάπια</a:t>
              </a: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sym typeface="Symbol" pitchFamily="18" charset="2"/>
                </a:rPr>
                <a:t> ανά ημέρα</a:t>
              </a:r>
              <a:endParaRPr lang="fr-FR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5364163" y="2813050"/>
            <a:ext cx="3529012" cy="1408113"/>
            <a:chOff x="3379" y="1706"/>
            <a:chExt cx="2223" cy="887"/>
          </a:xfrm>
        </p:grpSpPr>
        <p:pic>
          <p:nvPicPr>
            <p:cNvPr id="923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lum bright="-4000"/>
            </a:blip>
            <a:srcRect b="8237"/>
            <a:stretch>
              <a:fillRect/>
            </a:stretch>
          </p:blipFill>
          <p:spPr bwMode="auto">
            <a:xfrm>
              <a:off x="4196" y="1706"/>
              <a:ext cx="1406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603" name="Text Box 11"/>
            <p:cNvSpPr txBox="1">
              <a:spLocks noChangeArrowheads="1"/>
            </p:cNvSpPr>
            <p:nvPr/>
          </p:nvSpPr>
          <p:spPr bwMode="auto">
            <a:xfrm>
              <a:off x="4196" y="2420"/>
              <a:ext cx="1406" cy="1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Μήνες</a:t>
              </a:r>
              <a:endParaRPr lang="en-GB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3379" y="1706"/>
              <a:ext cx="895" cy="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Ενδομυϊκά:</a:t>
              </a:r>
            </a:p>
            <a:p>
              <a:pPr algn="ctr">
                <a:defRPr/>
              </a:pP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κάθε</a:t>
              </a:r>
              <a:r>
                <a:rPr lang="fr-F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10–14 </a:t>
              </a: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εβδομάδες</a:t>
              </a:r>
              <a:endParaRPr lang="fr-FR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9223" name="Group 13"/>
          <p:cNvGrpSpPr>
            <a:grpSpLocks/>
          </p:cNvGrpSpPr>
          <p:nvPr/>
        </p:nvGrpSpPr>
        <p:grpSpPr bwMode="auto">
          <a:xfrm>
            <a:off x="971550" y="4724400"/>
            <a:ext cx="3600450" cy="1406525"/>
            <a:chOff x="612" y="3067"/>
            <a:chExt cx="2268" cy="886"/>
          </a:xfrm>
        </p:grpSpPr>
        <p:pic>
          <p:nvPicPr>
            <p:cNvPr id="923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lum bright="-4000"/>
            </a:blip>
            <a:srcRect b="8104"/>
            <a:stretch>
              <a:fillRect/>
            </a:stretch>
          </p:blipFill>
          <p:spPr bwMode="auto">
            <a:xfrm>
              <a:off x="1440" y="3067"/>
              <a:ext cx="1440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1440" y="3780"/>
              <a:ext cx="1440" cy="1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Εβδομάδες</a:t>
              </a:r>
              <a:endParaRPr lang="en-GB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0608" name="Rectangle 16"/>
            <p:cNvSpPr>
              <a:spLocks noChangeArrowheads="1"/>
            </p:cNvSpPr>
            <p:nvPr/>
          </p:nvSpPr>
          <p:spPr bwMode="auto">
            <a:xfrm>
              <a:off x="612" y="3067"/>
              <a:ext cx="874" cy="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Ενδομυϊκά:</a:t>
              </a:r>
              <a:r>
                <a:rPr lang="fr-F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br>
                <a:rPr lang="fr-F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κάθε 2-3 εβδομάδες</a:t>
              </a:r>
              <a:endParaRPr lang="fr-FR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9224" name="Group 17"/>
          <p:cNvGrpSpPr>
            <a:grpSpLocks/>
          </p:cNvGrpSpPr>
          <p:nvPr/>
        </p:nvGrpSpPr>
        <p:grpSpPr bwMode="auto">
          <a:xfrm>
            <a:off x="5292725" y="4724400"/>
            <a:ext cx="3600450" cy="1406525"/>
            <a:chOff x="3334" y="3067"/>
            <a:chExt cx="2268" cy="886"/>
          </a:xfrm>
        </p:grpSpPr>
        <p:grpSp>
          <p:nvGrpSpPr>
            <p:cNvPr id="9231" name="Group 18"/>
            <p:cNvGrpSpPr>
              <a:grpSpLocks/>
            </p:cNvGrpSpPr>
            <p:nvPr/>
          </p:nvGrpSpPr>
          <p:grpSpPr bwMode="auto">
            <a:xfrm>
              <a:off x="4196" y="3067"/>
              <a:ext cx="1406" cy="886"/>
              <a:chOff x="4196" y="3067"/>
              <a:chExt cx="1406" cy="886"/>
            </a:xfrm>
          </p:grpSpPr>
          <p:pic>
            <p:nvPicPr>
              <p:cNvPr id="9233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4000"/>
              </a:blip>
              <a:srcRect b="8104"/>
              <a:stretch>
                <a:fillRect/>
              </a:stretch>
            </p:blipFill>
            <p:spPr bwMode="auto">
              <a:xfrm>
                <a:off x="4196" y="3067"/>
                <a:ext cx="140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0612" name="Text Box 20"/>
              <p:cNvSpPr txBox="1">
                <a:spLocks noChangeArrowheads="1"/>
              </p:cNvSpPr>
              <p:nvPr/>
            </p:nvSpPr>
            <p:spPr bwMode="auto">
              <a:xfrm>
                <a:off x="4196" y="3780"/>
                <a:ext cx="1406" cy="1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Ημέρες</a:t>
                </a:r>
                <a:endParaRPr lang="en-GB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110613" name="Rectangle 21"/>
            <p:cNvSpPr>
              <a:spLocks noChangeArrowheads="1"/>
            </p:cNvSpPr>
            <p:nvPr/>
          </p:nvSpPr>
          <p:spPr bwMode="auto">
            <a:xfrm>
              <a:off x="3334" y="3067"/>
              <a:ext cx="907" cy="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fr-F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Times New Roman" pitchFamily="18" charset="0"/>
                </a:rPr>
                <a:t>Gel: </a:t>
              </a:r>
            </a:p>
            <a:p>
              <a:pPr algn="ctr">
                <a:defRPr/>
              </a:pP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μία φορά </a:t>
              </a:r>
            </a:p>
            <a:p>
              <a:pPr algn="ctr">
                <a:defRPr/>
              </a:pPr>
              <a:r>
                <a:rPr lang="el-GR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την ημέρα</a:t>
              </a:r>
              <a:endParaRPr lang="fr-FR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1403350" y="1052513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2400">
                <a:latin typeface="Arial" pitchFamily="34" charset="0"/>
              </a:rPr>
              <a:t>Φαρμακοκινητική τεστοστερόνης</a:t>
            </a:r>
          </a:p>
        </p:txBody>
      </p:sp>
      <p:sp>
        <p:nvSpPr>
          <p:cNvPr id="9226" name="Rectangle 23"/>
          <p:cNvSpPr>
            <a:spLocks noChangeArrowheads="1"/>
          </p:cNvSpPr>
          <p:nvPr/>
        </p:nvSpPr>
        <p:spPr bwMode="auto">
          <a:xfrm>
            <a:off x="5580063" y="2349500"/>
            <a:ext cx="2944812" cy="366713"/>
          </a:xfrm>
          <a:prstGeom prst="rect">
            <a:avLst/>
          </a:prstGeom>
          <a:solidFill>
            <a:srgbClr val="6769C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00"/>
                </a:solidFill>
                <a:sym typeface="Symbol" pitchFamily="18" charset="2"/>
              </a:rPr>
              <a:t>ενδεκανοϊκή (undecanoate)</a:t>
            </a:r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1403350" y="4292600"/>
            <a:ext cx="2297113" cy="366713"/>
          </a:xfrm>
          <a:prstGeom prst="rect">
            <a:avLst/>
          </a:prstGeom>
          <a:solidFill>
            <a:srgbClr val="6769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ενανθική (</a:t>
            </a:r>
            <a:r>
              <a:rPr lang="en-US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enanthate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)</a:t>
            </a:r>
            <a:endParaRPr lang="el-G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sym typeface="Symbol" pitchFamily="18" charset="2"/>
            </a:endParaRPr>
          </a:p>
        </p:txBody>
      </p:sp>
      <p:sp>
        <p:nvSpPr>
          <p:cNvPr id="9228" name="Rectangle 26"/>
          <p:cNvSpPr>
            <a:spLocks noChangeArrowheads="1"/>
          </p:cNvSpPr>
          <p:nvPr/>
        </p:nvSpPr>
        <p:spPr bwMode="auto">
          <a:xfrm>
            <a:off x="1476375" y="2349500"/>
            <a:ext cx="2944813" cy="366713"/>
          </a:xfrm>
          <a:prstGeom prst="rect">
            <a:avLst/>
          </a:prstGeom>
          <a:solidFill>
            <a:srgbClr val="6769C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00"/>
                </a:solidFill>
                <a:sym typeface="Symbol" pitchFamily="18" charset="2"/>
              </a:rPr>
              <a:t>ενδεκανοϊκή (undecanoate)</a:t>
            </a:r>
          </a:p>
        </p:txBody>
      </p:sp>
      <p:sp>
        <p:nvSpPr>
          <p:cNvPr id="9229" name="Rectangle 27"/>
          <p:cNvSpPr>
            <a:spLocks noChangeArrowheads="1"/>
          </p:cNvSpPr>
          <p:nvPr/>
        </p:nvSpPr>
        <p:spPr bwMode="auto">
          <a:xfrm>
            <a:off x="5580063" y="2276475"/>
            <a:ext cx="2944812" cy="366713"/>
          </a:xfrm>
          <a:prstGeom prst="rect">
            <a:avLst/>
          </a:prstGeom>
          <a:solidFill>
            <a:srgbClr val="6769C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00"/>
                </a:solidFill>
                <a:sym typeface="Symbol" pitchFamily="18" charset="2"/>
              </a:rPr>
              <a:t>ενδεκανοϊκή (undecanoate)</a:t>
            </a:r>
          </a:p>
        </p:txBody>
      </p:sp>
      <p:sp>
        <p:nvSpPr>
          <p:cNvPr id="9230" name="Rectangle 28"/>
          <p:cNvSpPr>
            <a:spLocks noChangeArrowheads="1"/>
          </p:cNvSpPr>
          <p:nvPr/>
        </p:nvSpPr>
        <p:spPr bwMode="auto">
          <a:xfrm>
            <a:off x="6156325" y="4292600"/>
            <a:ext cx="1616075" cy="366713"/>
          </a:xfrm>
          <a:prstGeom prst="rect">
            <a:avLst/>
          </a:prstGeom>
          <a:solidFill>
            <a:srgbClr val="6769C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00"/>
                </a:solidFill>
                <a:sym typeface="Symbol" pitchFamily="18" charset="2"/>
              </a:rPr>
              <a:t>Τεστοστερόνη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357422" y="1142984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-65088" y="1916113"/>
            <a:ext cx="9209088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551363" y="5826125"/>
            <a:ext cx="8207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Ημέρες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876425" y="3146425"/>
            <a:ext cx="5788025" cy="1481138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063750" y="4983163"/>
            <a:ext cx="261938" cy="325437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349625" y="4252913"/>
            <a:ext cx="260350" cy="1055687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997325" y="4213225"/>
            <a:ext cx="250825" cy="109537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4633913" y="4133850"/>
            <a:ext cx="261937" cy="1174750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5281613" y="4262438"/>
            <a:ext cx="250825" cy="1046162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5919788" y="4113213"/>
            <a:ext cx="260350" cy="1195387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567488" y="4271963"/>
            <a:ext cx="250825" cy="1036637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7204075" y="4213225"/>
            <a:ext cx="261938" cy="109537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1876425" y="2276475"/>
            <a:ext cx="1588" cy="3032125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1803400" y="5308600"/>
            <a:ext cx="73025" cy="1588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1803400" y="4875213"/>
            <a:ext cx="73025" cy="1587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1803400" y="4440238"/>
            <a:ext cx="73025" cy="1587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>
            <a:off x="1803400" y="4005263"/>
            <a:ext cx="73025" cy="1587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1803400" y="3579813"/>
            <a:ext cx="73025" cy="1587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>
            <a:off x="1803400" y="3146425"/>
            <a:ext cx="73025" cy="1588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>
            <a:off x="1803400" y="2711450"/>
            <a:ext cx="73025" cy="1588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3" name="Line 24"/>
          <p:cNvSpPr>
            <a:spLocks noChangeShapeType="1"/>
          </p:cNvSpPr>
          <p:nvPr/>
        </p:nvSpPr>
        <p:spPr bwMode="auto">
          <a:xfrm>
            <a:off x="1803400" y="2276475"/>
            <a:ext cx="73025" cy="1588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1876425" y="5308600"/>
            <a:ext cx="5788025" cy="1588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 flipV="1">
            <a:off x="1876425" y="5308600"/>
            <a:ext cx="1588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6" name="Line 27"/>
          <p:cNvSpPr>
            <a:spLocks noChangeShapeType="1"/>
          </p:cNvSpPr>
          <p:nvPr/>
        </p:nvSpPr>
        <p:spPr bwMode="auto">
          <a:xfrm flipV="1">
            <a:off x="2524125" y="5308600"/>
            <a:ext cx="1588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7" name="Line 28"/>
          <p:cNvSpPr>
            <a:spLocks noChangeShapeType="1"/>
          </p:cNvSpPr>
          <p:nvPr/>
        </p:nvSpPr>
        <p:spPr bwMode="auto">
          <a:xfrm flipV="1">
            <a:off x="3160713" y="5308600"/>
            <a:ext cx="1587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 flipV="1">
            <a:off x="3808413" y="5308600"/>
            <a:ext cx="1587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 flipV="1">
            <a:off x="4446588" y="5308600"/>
            <a:ext cx="1587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0" name="Line 31"/>
          <p:cNvSpPr>
            <a:spLocks noChangeShapeType="1"/>
          </p:cNvSpPr>
          <p:nvPr/>
        </p:nvSpPr>
        <p:spPr bwMode="auto">
          <a:xfrm flipV="1">
            <a:off x="5094288" y="5308600"/>
            <a:ext cx="1587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 flipV="1">
            <a:off x="5730875" y="5308600"/>
            <a:ext cx="1588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2" name="Line 33"/>
          <p:cNvSpPr>
            <a:spLocks noChangeShapeType="1"/>
          </p:cNvSpPr>
          <p:nvPr/>
        </p:nvSpPr>
        <p:spPr bwMode="auto">
          <a:xfrm flipV="1">
            <a:off x="6380163" y="5308600"/>
            <a:ext cx="1587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 flipV="1">
            <a:off x="7016750" y="5308600"/>
            <a:ext cx="1588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 flipV="1">
            <a:off x="7664450" y="5308600"/>
            <a:ext cx="1588" cy="698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5" name="Freeform 36"/>
          <p:cNvSpPr>
            <a:spLocks/>
          </p:cNvSpPr>
          <p:nvPr/>
        </p:nvSpPr>
        <p:spPr bwMode="auto">
          <a:xfrm>
            <a:off x="2200275" y="2711450"/>
            <a:ext cx="5140325" cy="2290763"/>
          </a:xfrm>
          <a:custGeom>
            <a:avLst/>
            <a:gdLst>
              <a:gd name="T0" fmla="*/ 0 w 492"/>
              <a:gd name="T1" fmla="*/ 2147483647 h 232"/>
              <a:gd name="T2" fmla="*/ 2147483647 w 492"/>
              <a:gd name="T3" fmla="*/ 0 h 232"/>
              <a:gd name="T4" fmla="*/ 2147483647 w 492"/>
              <a:gd name="T5" fmla="*/ 2147483647 h 232"/>
              <a:gd name="T6" fmla="*/ 2147483647 w 492"/>
              <a:gd name="T7" fmla="*/ 2147483647 h 232"/>
              <a:gd name="T8" fmla="*/ 2147483647 w 492"/>
              <a:gd name="T9" fmla="*/ 2147483647 h 232"/>
              <a:gd name="T10" fmla="*/ 2147483647 w 492"/>
              <a:gd name="T11" fmla="*/ 2147483647 h 232"/>
              <a:gd name="T12" fmla="*/ 2147483647 w 492"/>
              <a:gd name="T13" fmla="*/ 2147483647 h 232"/>
              <a:gd name="T14" fmla="*/ 2147483647 w 492"/>
              <a:gd name="T15" fmla="*/ 2147483647 h 232"/>
              <a:gd name="T16" fmla="*/ 2147483647 w 492"/>
              <a:gd name="T17" fmla="*/ 2147483647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2" h="232">
                <a:moveTo>
                  <a:pt x="0" y="231"/>
                </a:moveTo>
                <a:lnTo>
                  <a:pt x="61" y="0"/>
                </a:lnTo>
                <a:lnTo>
                  <a:pt x="123" y="113"/>
                </a:lnTo>
                <a:lnTo>
                  <a:pt x="184" y="158"/>
                </a:lnTo>
                <a:lnTo>
                  <a:pt x="246" y="175"/>
                </a:lnTo>
                <a:lnTo>
                  <a:pt x="308" y="193"/>
                </a:lnTo>
                <a:lnTo>
                  <a:pt x="369" y="200"/>
                </a:lnTo>
                <a:lnTo>
                  <a:pt x="431" y="224"/>
                </a:lnTo>
                <a:lnTo>
                  <a:pt x="492" y="232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6" name="Freeform 37"/>
          <p:cNvSpPr>
            <a:spLocks/>
          </p:cNvSpPr>
          <p:nvPr/>
        </p:nvSpPr>
        <p:spPr bwMode="auto">
          <a:xfrm>
            <a:off x="2136775" y="4933950"/>
            <a:ext cx="125413" cy="119063"/>
          </a:xfrm>
          <a:custGeom>
            <a:avLst/>
            <a:gdLst>
              <a:gd name="T0" fmla="*/ 100806652 w 79"/>
              <a:gd name="T1" fmla="*/ 0 h 75"/>
              <a:gd name="T2" fmla="*/ 199093931 w 79"/>
              <a:gd name="T3" fmla="*/ 93246967 h 75"/>
              <a:gd name="T4" fmla="*/ 100806652 w 79"/>
              <a:gd name="T5" fmla="*/ 189013306 h 75"/>
              <a:gd name="T6" fmla="*/ 0 w 79"/>
              <a:gd name="T7" fmla="*/ 93246967 h 75"/>
              <a:gd name="T8" fmla="*/ 100806652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40" y="0"/>
                </a:moveTo>
                <a:lnTo>
                  <a:pt x="79" y="37"/>
                </a:lnTo>
                <a:lnTo>
                  <a:pt x="40" y="75"/>
                </a:lnTo>
                <a:lnTo>
                  <a:pt x="0" y="37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7" name="Freeform 38"/>
          <p:cNvSpPr>
            <a:spLocks/>
          </p:cNvSpPr>
          <p:nvPr/>
        </p:nvSpPr>
        <p:spPr bwMode="auto">
          <a:xfrm>
            <a:off x="2774950" y="2651125"/>
            <a:ext cx="125413" cy="119063"/>
          </a:xfrm>
          <a:custGeom>
            <a:avLst/>
            <a:gdLst>
              <a:gd name="T0" fmla="*/ 98287279 w 79"/>
              <a:gd name="T1" fmla="*/ 0 h 75"/>
              <a:gd name="T2" fmla="*/ 199093931 w 79"/>
              <a:gd name="T3" fmla="*/ 95766340 h 75"/>
              <a:gd name="T4" fmla="*/ 98287279 w 79"/>
              <a:gd name="T5" fmla="*/ 189013306 h 75"/>
              <a:gd name="T6" fmla="*/ 0 w 79"/>
              <a:gd name="T7" fmla="*/ 95766340 h 75"/>
              <a:gd name="T8" fmla="*/ 98287279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39" y="0"/>
                </a:moveTo>
                <a:lnTo>
                  <a:pt x="79" y="38"/>
                </a:lnTo>
                <a:lnTo>
                  <a:pt x="39" y="75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8" name="Freeform 39"/>
          <p:cNvSpPr>
            <a:spLocks/>
          </p:cNvSpPr>
          <p:nvPr/>
        </p:nvSpPr>
        <p:spPr bwMode="auto">
          <a:xfrm>
            <a:off x="3422650" y="3768725"/>
            <a:ext cx="125413" cy="117475"/>
          </a:xfrm>
          <a:custGeom>
            <a:avLst/>
            <a:gdLst>
              <a:gd name="T0" fmla="*/ 98287279 w 79"/>
              <a:gd name="T1" fmla="*/ 0 h 74"/>
              <a:gd name="T2" fmla="*/ 199093931 w 79"/>
              <a:gd name="T3" fmla="*/ 93246575 h 74"/>
              <a:gd name="T4" fmla="*/ 98287279 w 79"/>
              <a:gd name="T5" fmla="*/ 186491563 h 74"/>
              <a:gd name="T6" fmla="*/ 0 w 79"/>
              <a:gd name="T7" fmla="*/ 93246575 h 74"/>
              <a:gd name="T8" fmla="*/ 98287279 w 79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4">
                <a:moveTo>
                  <a:pt x="39" y="0"/>
                </a:moveTo>
                <a:lnTo>
                  <a:pt x="79" y="37"/>
                </a:lnTo>
                <a:lnTo>
                  <a:pt x="39" y="74"/>
                </a:lnTo>
                <a:lnTo>
                  <a:pt x="0" y="37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79" name="Freeform 40"/>
          <p:cNvSpPr>
            <a:spLocks/>
          </p:cNvSpPr>
          <p:nvPr/>
        </p:nvSpPr>
        <p:spPr bwMode="auto">
          <a:xfrm>
            <a:off x="4059238" y="4213225"/>
            <a:ext cx="125412" cy="117475"/>
          </a:xfrm>
          <a:custGeom>
            <a:avLst/>
            <a:gdLst>
              <a:gd name="T0" fmla="*/ 100805848 w 79"/>
              <a:gd name="T1" fmla="*/ 0 h 74"/>
              <a:gd name="T2" fmla="*/ 199090756 w 79"/>
              <a:gd name="T3" fmla="*/ 93246575 h 74"/>
              <a:gd name="T4" fmla="*/ 100805848 w 79"/>
              <a:gd name="T5" fmla="*/ 186491563 h 74"/>
              <a:gd name="T6" fmla="*/ 0 w 79"/>
              <a:gd name="T7" fmla="*/ 93246575 h 74"/>
              <a:gd name="T8" fmla="*/ 100805848 w 79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4">
                <a:moveTo>
                  <a:pt x="40" y="0"/>
                </a:moveTo>
                <a:lnTo>
                  <a:pt x="79" y="37"/>
                </a:lnTo>
                <a:lnTo>
                  <a:pt x="40" y="74"/>
                </a:lnTo>
                <a:lnTo>
                  <a:pt x="0" y="37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80" name="Freeform 41"/>
          <p:cNvSpPr>
            <a:spLocks/>
          </p:cNvSpPr>
          <p:nvPr/>
        </p:nvSpPr>
        <p:spPr bwMode="auto">
          <a:xfrm>
            <a:off x="4706938" y="4379913"/>
            <a:ext cx="125412" cy="119062"/>
          </a:xfrm>
          <a:custGeom>
            <a:avLst/>
            <a:gdLst>
              <a:gd name="T0" fmla="*/ 100805848 w 79"/>
              <a:gd name="T1" fmla="*/ 0 h 75"/>
              <a:gd name="T2" fmla="*/ 199090756 w 79"/>
              <a:gd name="T3" fmla="*/ 95765535 h 75"/>
              <a:gd name="T4" fmla="*/ 100805848 w 79"/>
              <a:gd name="T5" fmla="*/ 189010131 h 75"/>
              <a:gd name="T6" fmla="*/ 0 w 79"/>
              <a:gd name="T7" fmla="*/ 95765535 h 75"/>
              <a:gd name="T8" fmla="*/ 100805848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40" y="0"/>
                </a:moveTo>
                <a:lnTo>
                  <a:pt x="79" y="38"/>
                </a:lnTo>
                <a:lnTo>
                  <a:pt x="40" y="75"/>
                </a:lnTo>
                <a:lnTo>
                  <a:pt x="0" y="38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81" name="Freeform 42"/>
          <p:cNvSpPr>
            <a:spLocks/>
          </p:cNvSpPr>
          <p:nvPr/>
        </p:nvSpPr>
        <p:spPr bwMode="auto">
          <a:xfrm>
            <a:off x="5356225" y="4557713"/>
            <a:ext cx="125413" cy="119062"/>
          </a:xfrm>
          <a:custGeom>
            <a:avLst/>
            <a:gdLst>
              <a:gd name="T0" fmla="*/ 98287279 w 79"/>
              <a:gd name="T1" fmla="*/ 0 h 75"/>
              <a:gd name="T2" fmla="*/ 199093931 w 79"/>
              <a:gd name="T3" fmla="*/ 95765535 h 75"/>
              <a:gd name="T4" fmla="*/ 98287279 w 79"/>
              <a:gd name="T5" fmla="*/ 189010131 h 75"/>
              <a:gd name="T6" fmla="*/ 0 w 79"/>
              <a:gd name="T7" fmla="*/ 95765535 h 75"/>
              <a:gd name="T8" fmla="*/ 98287279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39" y="0"/>
                </a:moveTo>
                <a:lnTo>
                  <a:pt x="79" y="38"/>
                </a:lnTo>
                <a:lnTo>
                  <a:pt x="39" y="75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82" name="Freeform 43"/>
          <p:cNvSpPr>
            <a:spLocks/>
          </p:cNvSpPr>
          <p:nvPr/>
        </p:nvSpPr>
        <p:spPr bwMode="auto">
          <a:xfrm>
            <a:off x="5992813" y="4627563"/>
            <a:ext cx="125412" cy="119062"/>
          </a:xfrm>
          <a:custGeom>
            <a:avLst/>
            <a:gdLst>
              <a:gd name="T0" fmla="*/ 98284908 w 79"/>
              <a:gd name="T1" fmla="*/ 0 h 75"/>
              <a:gd name="T2" fmla="*/ 199090756 w 79"/>
              <a:gd name="T3" fmla="*/ 93244596 h 75"/>
              <a:gd name="T4" fmla="*/ 98284908 w 79"/>
              <a:gd name="T5" fmla="*/ 189010131 h 75"/>
              <a:gd name="T6" fmla="*/ 0 w 79"/>
              <a:gd name="T7" fmla="*/ 93244596 h 75"/>
              <a:gd name="T8" fmla="*/ 98284908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39" y="0"/>
                </a:moveTo>
                <a:lnTo>
                  <a:pt x="79" y="37"/>
                </a:lnTo>
                <a:lnTo>
                  <a:pt x="39" y="75"/>
                </a:lnTo>
                <a:lnTo>
                  <a:pt x="0" y="37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83" name="Freeform 44"/>
          <p:cNvSpPr>
            <a:spLocks/>
          </p:cNvSpPr>
          <p:nvPr/>
        </p:nvSpPr>
        <p:spPr bwMode="auto">
          <a:xfrm>
            <a:off x="6640513" y="4864100"/>
            <a:ext cx="125412" cy="119063"/>
          </a:xfrm>
          <a:custGeom>
            <a:avLst/>
            <a:gdLst>
              <a:gd name="T0" fmla="*/ 100805848 w 79"/>
              <a:gd name="T1" fmla="*/ 0 h 75"/>
              <a:gd name="T2" fmla="*/ 199090756 w 79"/>
              <a:gd name="T3" fmla="*/ 95766340 h 75"/>
              <a:gd name="T4" fmla="*/ 100805848 w 79"/>
              <a:gd name="T5" fmla="*/ 189013306 h 75"/>
              <a:gd name="T6" fmla="*/ 0 w 79"/>
              <a:gd name="T7" fmla="*/ 95766340 h 75"/>
              <a:gd name="T8" fmla="*/ 100805848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40" y="0"/>
                </a:moveTo>
                <a:lnTo>
                  <a:pt x="79" y="38"/>
                </a:lnTo>
                <a:lnTo>
                  <a:pt x="40" y="75"/>
                </a:lnTo>
                <a:lnTo>
                  <a:pt x="0" y="38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84" name="Freeform 45"/>
          <p:cNvSpPr>
            <a:spLocks/>
          </p:cNvSpPr>
          <p:nvPr/>
        </p:nvSpPr>
        <p:spPr bwMode="auto">
          <a:xfrm>
            <a:off x="7278688" y="4943475"/>
            <a:ext cx="123825" cy="119063"/>
          </a:xfrm>
          <a:custGeom>
            <a:avLst/>
            <a:gdLst>
              <a:gd name="T0" fmla="*/ 98286888 w 78"/>
              <a:gd name="T1" fmla="*/ 0 h 75"/>
              <a:gd name="T2" fmla="*/ 196572188 w 78"/>
              <a:gd name="T3" fmla="*/ 93246967 h 75"/>
              <a:gd name="T4" fmla="*/ 98286888 w 78"/>
              <a:gd name="T5" fmla="*/ 189013306 h 75"/>
              <a:gd name="T6" fmla="*/ 0 w 78"/>
              <a:gd name="T7" fmla="*/ 93246967 h 75"/>
              <a:gd name="T8" fmla="*/ 98286888 w 78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" h="75">
                <a:moveTo>
                  <a:pt x="39" y="0"/>
                </a:moveTo>
                <a:lnTo>
                  <a:pt x="78" y="37"/>
                </a:lnTo>
                <a:lnTo>
                  <a:pt x="39" y="75"/>
                </a:lnTo>
                <a:lnTo>
                  <a:pt x="0" y="37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1573213" y="5180013"/>
            <a:ext cx="133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1" name="Rectangle 47"/>
          <p:cNvSpPr>
            <a:spLocks noChangeArrowheads="1"/>
          </p:cNvSpPr>
          <p:nvPr/>
        </p:nvSpPr>
        <p:spPr bwMode="auto">
          <a:xfrm>
            <a:off x="1322388" y="4746625"/>
            <a:ext cx="404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200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2" name="Rectangle 48"/>
          <p:cNvSpPr>
            <a:spLocks noChangeArrowheads="1"/>
          </p:cNvSpPr>
          <p:nvPr/>
        </p:nvSpPr>
        <p:spPr bwMode="auto">
          <a:xfrm>
            <a:off x="1322388" y="4311650"/>
            <a:ext cx="404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400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3" name="Rectangle 49"/>
          <p:cNvSpPr>
            <a:spLocks noChangeArrowheads="1"/>
          </p:cNvSpPr>
          <p:nvPr/>
        </p:nvSpPr>
        <p:spPr bwMode="auto">
          <a:xfrm>
            <a:off x="1322388" y="3876675"/>
            <a:ext cx="404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600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4" name="Rectangle 50"/>
          <p:cNvSpPr>
            <a:spLocks noChangeArrowheads="1"/>
          </p:cNvSpPr>
          <p:nvPr/>
        </p:nvSpPr>
        <p:spPr bwMode="auto">
          <a:xfrm>
            <a:off x="1322388" y="3451225"/>
            <a:ext cx="404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800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5" name="Rectangle 51"/>
          <p:cNvSpPr>
            <a:spLocks noChangeArrowheads="1"/>
          </p:cNvSpPr>
          <p:nvPr/>
        </p:nvSpPr>
        <p:spPr bwMode="auto">
          <a:xfrm>
            <a:off x="1196975" y="3017838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1000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6" name="Rectangle 52"/>
          <p:cNvSpPr>
            <a:spLocks noChangeArrowheads="1"/>
          </p:cNvSpPr>
          <p:nvPr/>
        </p:nvSpPr>
        <p:spPr bwMode="auto">
          <a:xfrm>
            <a:off x="1196975" y="2582863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1200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7" name="Rectangle 53"/>
          <p:cNvSpPr>
            <a:spLocks noChangeArrowheads="1"/>
          </p:cNvSpPr>
          <p:nvPr/>
        </p:nvSpPr>
        <p:spPr bwMode="auto">
          <a:xfrm>
            <a:off x="1196975" y="2147888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1400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8" name="Rectangle 54"/>
          <p:cNvSpPr>
            <a:spLocks noChangeArrowheads="1"/>
          </p:cNvSpPr>
          <p:nvPr/>
        </p:nvSpPr>
        <p:spPr bwMode="auto">
          <a:xfrm>
            <a:off x="2136775" y="5507038"/>
            <a:ext cx="133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599" name="Rectangle 55"/>
          <p:cNvSpPr>
            <a:spLocks noChangeArrowheads="1"/>
          </p:cNvSpPr>
          <p:nvPr/>
        </p:nvSpPr>
        <p:spPr bwMode="auto">
          <a:xfrm>
            <a:off x="2774950" y="5507038"/>
            <a:ext cx="133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3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0" name="Rectangle 56"/>
          <p:cNvSpPr>
            <a:spLocks noChangeArrowheads="1"/>
          </p:cNvSpPr>
          <p:nvPr/>
        </p:nvSpPr>
        <p:spPr bwMode="auto">
          <a:xfrm>
            <a:off x="3422650" y="5507038"/>
            <a:ext cx="133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5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1" name="Rectangle 57"/>
          <p:cNvSpPr>
            <a:spLocks noChangeArrowheads="1"/>
          </p:cNvSpPr>
          <p:nvPr/>
        </p:nvSpPr>
        <p:spPr bwMode="auto">
          <a:xfrm>
            <a:off x="4059238" y="5507038"/>
            <a:ext cx="133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7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2" name="Rectangle 58"/>
          <p:cNvSpPr>
            <a:spLocks noChangeArrowheads="1"/>
          </p:cNvSpPr>
          <p:nvPr/>
        </p:nvSpPr>
        <p:spPr bwMode="auto">
          <a:xfrm>
            <a:off x="4645025" y="550703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12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3" name="Rectangle 59"/>
          <p:cNvSpPr>
            <a:spLocks noChangeArrowheads="1"/>
          </p:cNvSpPr>
          <p:nvPr/>
        </p:nvSpPr>
        <p:spPr bwMode="auto">
          <a:xfrm>
            <a:off x="5292725" y="550703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17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4" name="Rectangle 60"/>
          <p:cNvSpPr>
            <a:spLocks noChangeArrowheads="1"/>
          </p:cNvSpPr>
          <p:nvPr/>
        </p:nvSpPr>
        <p:spPr bwMode="auto">
          <a:xfrm>
            <a:off x="5930900" y="550703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21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5" name="Rectangle 61"/>
          <p:cNvSpPr>
            <a:spLocks noChangeArrowheads="1"/>
          </p:cNvSpPr>
          <p:nvPr/>
        </p:nvSpPr>
        <p:spPr bwMode="auto">
          <a:xfrm>
            <a:off x="6578600" y="550703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30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6" name="Rectangle 62"/>
          <p:cNvSpPr>
            <a:spLocks noChangeArrowheads="1"/>
          </p:cNvSpPr>
          <p:nvPr/>
        </p:nvSpPr>
        <p:spPr bwMode="auto">
          <a:xfrm>
            <a:off x="7215188" y="5507038"/>
            <a:ext cx="26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rPr>
              <a:t>34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pitchFamily="34" charset="0"/>
            </a:endParaRPr>
          </a:p>
        </p:txBody>
      </p:sp>
      <p:sp>
        <p:nvSpPr>
          <p:cNvPr id="108607" name="Rectangle 63"/>
          <p:cNvSpPr>
            <a:spLocks noChangeArrowheads="1"/>
          </p:cNvSpPr>
          <p:nvPr/>
        </p:nvSpPr>
        <p:spPr bwMode="auto">
          <a:xfrm rot="16200000">
            <a:off x="-1232693" y="3599656"/>
            <a:ext cx="3949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Ολική Τεστοστερόνη</a:t>
            </a:r>
            <a:r>
              <a:rPr lang="en-US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l-GR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</a:t>
            </a:r>
            <a:r>
              <a:rPr lang="en-US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ng/dL</a:t>
            </a:r>
            <a:r>
              <a:rPr lang="el-GR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303" name="Rectangle 64"/>
          <p:cNvSpPr>
            <a:spLocks noChangeArrowheads="1"/>
          </p:cNvSpPr>
          <p:nvPr/>
        </p:nvSpPr>
        <p:spPr bwMode="auto">
          <a:xfrm>
            <a:off x="4948238" y="1603375"/>
            <a:ext cx="3678237" cy="1047750"/>
          </a:xfrm>
          <a:prstGeom prst="rect">
            <a:avLst/>
          </a:prstGeom>
          <a:noFill/>
          <a:ln w="11113">
            <a:solidFill>
              <a:srgbClr val="E8E8E8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0304" name="Rectangle 65"/>
          <p:cNvSpPr>
            <a:spLocks noChangeArrowheads="1"/>
          </p:cNvSpPr>
          <p:nvPr/>
        </p:nvSpPr>
        <p:spPr bwMode="auto">
          <a:xfrm>
            <a:off x="5032375" y="1741488"/>
            <a:ext cx="323850" cy="16827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</a:gradFill>
          <a:ln w="1117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8610" name="Rectangle 66"/>
          <p:cNvSpPr>
            <a:spLocks noChangeArrowheads="1"/>
          </p:cNvSpPr>
          <p:nvPr/>
        </p:nvSpPr>
        <p:spPr bwMode="auto">
          <a:xfrm>
            <a:off x="5524500" y="1671638"/>
            <a:ext cx="2405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100" dirty="0">
                <a:latin typeface="Arial" pitchFamily="34" charset="0"/>
              </a:rPr>
              <a:t>Αυτοκόλλητο</a:t>
            </a:r>
            <a:r>
              <a:rPr lang="en-US" sz="2100" dirty="0">
                <a:latin typeface="Arial" pitchFamily="34" charset="0"/>
              </a:rPr>
              <a:t> </a:t>
            </a:r>
            <a:r>
              <a:rPr lang="el-GR" sz="2100" dirty="0">
                <a:latin typeface="Arial" pitchFamily="34" charset="0"/>
              </a:rPr>
              <a:t>/</a:t>
            </a:r>
            <a:r>
              <a:rPr lang="en-US" sz="2100" dirty="0">
                <a:latin typeface="Arial" pitchFamily="34" charset="0"/>
              </a:rPr>
              <a:t> Gel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306" name="Line 67"/>
          <p:cNvSpPr>
            <a:spLocks noChangeShapeType="1"/>
          </p:cNvSpPr>
          <p:nvPr/>
        </p:nvSpPr>
        <p:spPr bwMode="auto">
          <a:xfrm>
            <a:off x="5076825" y="2427288"/>
            <a:ext cx="334963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307" name="Freeform 68"/>
          <p:cNvSpPr>
            <a:spLocks/>
          </p:cNvSpPr>
          <p:nvPr/>
        </p:nvSpPr>
        <p:spPr bwMode="auto">
          <a:xfrm>
            <a:off x="5184775" y="2366963"/>
            <a:ext cx="125413" cy="119062"/>
          </a:xfrm>
          <a:custGeom>
            <a:avLst/>
            <a:gdLst>
              <a:gd name="T0" fmla="*/ 100806652 w 79"/>
              <a:gd name="T1" fmla="*/ 0 h 75"/>
              <a:gd name="T2" fmla="*/ 199093931 w 79"/>
              <a:gd name="T3" fmla="*/ 95765535 h 75"/>
              <a:gd name="T4" fmla="*/ 100806652 w 79"/>
              <a:gd name="T5" fmla="*/ 189010131 h 75"/>
              <a:gd name="T6" fmla="*/ 0 w 79"/>
              <a:gd name="T7" fmla="*/ 95765535 h 75"/>
              <a:gd name="T8" fmla="*/ 100806652 w 79"/>
              <a:gd name="T9" fmla="*/ 0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75">
                <a:moveTo>
                  <a:pt x="40" y="0"/>
                </a:moveTo>
                <a:lnTo>
                  <a:pt x="79" y="38"/>
                </a:lnTo>
                <a:lnTo>
                  <a:pt x="40" y="75"/>
                </a:lnTo>
                <a:lnTo>
                  <a:pt x="0" y="38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8613" name="Rectangle 69"/>
          <p:cNvSpPr>
            <a:spLocks noChangeArrowheads="1"/>
          </p:cNvSpPr>
          <p:nvPr/>
        </p:nvSpPr>
        <p:spPr bwMode="auto">
          <a:xfrm>
            <a:off x="5421313" y="2278063"/>
            <a:ext cx="9329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l-GR" sz="2100" dirty="0">
                <a:latin typeface="Arial" pitchFamily="34" charset="0"/>
              </a:rPr>
              <a:t>Ένεση</a:t>
            </a:r>
            <a:r>
              <a:rPr lang="el-GR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309" name="Rectangle 70"/>
          <p:cNvSpPr>
            <a:spLocks noChangeArrowheads="1"/>
          </p:cNvSpPr>
          <p:nvPr/>
        </p:nvSpPr>
        <p:spPr bwMode="auto">
          <a:xfrm>
            <a:off x="5032375" y="2057400"/>
            <a:ext cx="323850" cy="160338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8615" name="Rectangle 71"/>
          <p:cNvSpPr>
            <a:spLocks noChangeArrowheads="1"/>
          </p:cNvSpPr>
          <p:nvPr/>
        </p:nvSpPr>
        <p:spPr bwMode="auto">
          <a:xfrm>
            <a:off x="5535613" y="1992313"/>
            <a:ext cx="25458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100" dirty="0">
                <a:latin typeface="Arial" pitchFamily="34" charset="0"/>
              </a:rPr>
              <a:t>Φυσιολογικά επίπεδα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8616" name="Text Box 72"/>
          <p:cNvSpPr txBox="1">
            <a:spLocks noChangeArrowheads="1"/>
          </p:cNvSpPr>
          <p:nvPr/>
        </p:nvSpPr>
        <p:spPr bwMode="auto">
          <a:xfrm>
            <a:off x="133350" y="6381750"/>
            <a:ext cx="892651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Προσαρμογή από: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Bhasin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and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Bremner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J </a:t>
            </a:r>
            <a:r>
              <a:rPr 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Clin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Endocrinol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Metab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1997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82:3-8</a:t>
            </a:r>
          </a:p>
          <a:p>
            <a:pPr algn="r" eaLnBrk="0" hangingPunct="0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500034" y="428604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Υποκατάσταση Τεστοστερόνης με αυτοκόλλητα, </a:t>
            </a:r>
            <a:r>
              <a:rPr lang="el-GR" sz="2400" dirty="0" err="1"/>
              <a:t>γέλη</a:t>
            </a:r>
            <a:r>
              <a:rPr lang="el-GR" sz="2400" dirty="0"/>
              <a:t> ή ενέσεις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612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Θεραπεία υπογοναδισμού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716454" y="6286520"/>
            <a:ext cx="7427546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dirty="0">
                <a:latin typeface="Arial" pitchFamily="34" charset="0"/>
              </a:rPr>
              <a:t>Προσαρμογή από: </a:t>
            </a:r>
            <a:r>
              <a:rPr lang="en-US" dirty="0">
                <a:latin typeface="Arial" pitchFamily="34" charset="0"/>
              </a:rPr>
              <a:t>Dean J. Reviews in Urology, 6</a:t>
            </a:r>
            <a:r>
              <a:rPr lang="el-GR" dirty="0">
                <a:latin typeface="Arial" pitchFamily="34" charset="0"/>
              </a:rPr>
              <a:t>(</a:t>
            </a:r>
            <a:r>
              <a:rPr lang="en-US" dirty="0">
                <a:latin typeface="Arial" pitchFamily="34" charset="0"/>
              </a:rPr>
              <a:t>Supplement 6</a:t>
            </a:r>
            <a:r>
              <a:rPr lang="el-GR" dirty="0">
                <a:latin typeface="Arial" pitchFamily="34" charset="0"/>
              </a:rPr>
              <a:t>), </a:t>
            </a:r>
            <a:r>
              <a:rPr lang="en-US" dirty="0">
                <a:latin typeface="Arial" pitchFamily="34" charset="0"/>
              </a:rPr>
              <a:t>2004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528638" y="1685925"/>
            <a:ext cx="7896225" cy="4341813"/>
            <a:chOff x="333" y="1062"/>
            <a:chExt cx="4974" cy="2735"/>
          </a:xfrm>
        </p:grpSpPr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880" y="1262"/>
              <a:ext cx="4406" cy="1170"/>
            </a:xfrm>
            <a:prstGeom prst="rect">
              <a:avLst/>
            </a:prstGeom>
            <a:gradFill rotWithShape="1">
              <a:gsLst>
                <a:gs pos="0">
                  <a:srgbClr val="9CC3C3"/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815" y="2432"/>
              <a:ext cx="4462" cy="0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1645" y="1367"/>
              <a:ext cx="29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l-GR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Μετρήσεις</a:t>
              </a: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24-30 </a:t>
              </a:r>
              <a:r>
                <a:rPr lang="el-GR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ώρες</a:t>
              </a: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l-GR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μετά τη χορήγηση</a:t>
              </a:r>
              <a:endPara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875" y="3004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875" y="2720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875" y="2436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875" y="2157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875" y="1873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875" y="1589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875" y="1305"/>
              <a:ext cx="4431" cy="1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1191" y="2337"/>
              <a:ext cx="6" cy="951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1197" y="2337"/>
              <a:ext cx="6" cy="951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1203" y="2337"/>
              <a:ext cx="6" cy="951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1209" y="2337"/>
              <a:ext cx="6" cy="951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7" name="Rectangle 20"/>
            <p:cNvSpPr>
              <a:spLocks noChangeArrowheads="1"/>
            </p:cNvSpPr>
            <p:nvPr/>
          </p:nvSpPr>
          <p:spPr bwMode="auto">
            <a:xfrm>
              <a:off x="1215" y="2337"/>
              <a:ext cx="7" cy="951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Rectangle 21"/>
            <p:cNvSpPr>
              <a:spLocks noChangeArrowheads="1"/>
            </p:cNvSpPr>
            <p:nvPr/>
          </p:nvSpPr>
          <p:spPr bwMode="auto">
            <a:xfrm>
              <a:off x="1222" y="2337"/>
              <a:ext cx="6" cy="951"/>
            </a:xfrm>
            <a:prstGeom prst="rect">
              <a:avLst/>
            </a:prstGeom>
            <a:solidFill>
              <a:srgbClr val="848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Rectangle 22"/>
            <p:cNvSpPr>
              <a:spLocks noChangeArrowheads="1"/>
            </p:cNvSpPr>
            <p:nvPr/>
          </p:nvSpPr>
          <p:spPr bwMode="auto">
            <a:xfrm>
              <a:off x="1228" y="2337"/>
              <a:ext cx="6" cy="951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0" name="Rectangle 23"/>
            <p:cNvSpPr>
              <a:spLocks noChangeArrowheads="1"/>
            </p:cNvSpPr>
            <p:nvPr/>
          </p:nvSpPr>
          <p:spPr bwMode="auto">
            <a:xfrm>
              <a:off x="1234" y="2337"/>
              <a:ext cx="6" cy="951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Rectangle 24"/>
            <p:cNvSpPr>
              <a:spLocks noChangeArrowheads="1"/>
            </p:cNvSpPr>
            <p:nvPr/>
          </p:nvSpPr>
          <p:spPr bwMode="auto">
            <a:xfrm>
              <a:off x="1240" y="2337"/>
              <a:ext cx="6" cy="951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2" name="Rectangle 25"/>
            <p:cNvSpPr>
              <a:spLocks noChangeArrowheads="1"/>
            </p:cNvSpPr>
            <p:nvPr/>
          </p:nvSpPr>
          <p:spPr bwMode="auto">
            <a:xfrm>
              <a:off x="1246" y="2337"/>
              <a:ext cx="6" cy="951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3" name="Rectangle 26"/>
            <p:cNvSpPr>
              <a:spLocks noChangeArrowheads="1"/>
            </p:cNvSpPr>
            <p:nvPr/>
          </p:nvSpPr>
          <p:spPr bwMode="auto">
            <a:xfrm>
              <a:off x="1252" y="2337"/>
              <a:ext cx="7" cy="951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4" name="Rectangle 27"/>
            <p:cNvSpPr>
              <a:spLocks noChangeArrowheads="1"/>
            </p:cNvSpPr>
            <p:nvPr/>
          </p:nvSpPr>
          <p:spPr bwMode="auto">
            <a:xfrm>
              <a:off x="1259" y="2337"/>
              <a:ext cx="6" cy="951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5" name="Rectangle 28"/>
            <p:cNvSpPr>
              <a:spLocks noChangeArrowheads="1"/>
            </p:cNvSpPr>
            <p:nvPr/>
          </p:nvSpPr>
          <p:spPr bwMode="auto">
            <a:xfrm>
              <a:off x="1265" y="2337"/>
              <a:ext cx="6" cy="951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6" name="Rectangle 29"/>
            <p:cNvSpPr>
              <a:spLocks noChangeArrowheads="1"/>
            </p:cNvSpPr>
            <p:nvPr/>
          </p:nvSpPr>
          <p:spPr bwMode="auto">
            <a:xfrm>
              <a:off x="1271" y="2337"/>
              <a:ext cx="6" cy="951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7" name="Rectangle 30"/>
            <p:cNvSpPr>
              <a:spLocks noChangeArrowheads="1"/>
            </p:cNvSpPr>
            <p:nvPr/>
          </p:nvSpPr>
          <p:spPr bwMode="auto">
            <a:xfrm>
              <a:off x="1277" y="2337"/>
              <a:ext cx="6" cy="951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8" name="Rectangle 31"/>
            <p:cNvSpPr>
              <a:spLocks noChangeArrowheads="1"/>
            </p:cNvSpPr>
            <p:nvPr/>
          </p:nvSpPr>
          <p:spPr bwMode="auto">
            <a:xfrm>
              <a:off x="1283" y="2337"/>
              <a:ext cx="6" cy="951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9" name="Rectangle 32"/>
            <p:cNvSpPr>
              <a:spLocks noChangeArrowheads="1"/>
            </p:cNvSpPr>
            <p:nvPr/>
          </p:nvSpPr>
          <p:spPr bwMode="auto">
            <a:xfrm>
              <a:off x="1289" y="2337"/>
              <a:ext cx="7" cy="951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0" name="Rectangle 33"/>
            <p:cNvSpPr>
              <a:spLocks noChangeArrowheads="1"/>
            </p:cNvSpPr>
            <p:nvPr/>
          </p:nvSpPr>
          <p:spPr bwMode="auto">
            <a:xfrm>
              <a:off x="1296" y="2337"/>
              <a:ext cx="6" cy="951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Rectangle 34"/>
            <p:cNvSpPr>
              <a:spLocks noChangeArrowheads="1"/>
            </p:cNvSpPr>
            <p:nvPr/>
          </p:nvSpPr>
          <p:spPr bwMode="auto">
            <a:xfrm>
              <a:off x="1302" y="2337"/>
              <a:ext cx="6" cy="951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Rectangle 35"/>
            <p:cNvSpPr>
              <a:spLocks noChangeArrowheads="1"/>
            </p:cNvSpPr>
            <p:nvPr/>
          </p:nvSpPr>
          <p:spPr bwMode="auto">
            <a:xfrm>
              <a:off x="1308" y="2337"/>
              <a:ext cx="6" cy="951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3" name="Rectangle 36"/>
            <p:cNvSpPr>
              <a:spLocks noChangeArrowheads="1"/>
            </p:cNvSpPr>
            <p:nvPr/>
          </p:nvSpPr>
          <p:spPr bwMode="auto">
            <a:xfrm>
              <a:off x="1314" y="2337"/>
              <a:ext cx="6" cy="951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4" name="Rectangle 37"/>
            <p:cNvSpPr>
              <a:spLocks noChangeArrowheads="1"/>
            </p:cNvSpPr>
            <p:nvPr/>
          </p:nvSpPr>
          <p:spPr bwMode="auto">
            <a:xfrm>
              <a:off x="1320" y="2337"/>
              <a:ext cx="7" cy="951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Rectangle 38"/>
            <p:cNvSpPr>
              <a:spLocks noChangeArrowheads="1"/>
            </p:cNvSpPr>
            <p:nvPr/>
          </p:nvSpPr>
          <p:spPr bwMode="auto">
            <a:xfrm>
              <a:off x="1327" y="2337"/>
              <a:ext cx="6" cy="951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6" name="Rectangle 39"/>
            <p:cNvSpPr>
              <a:spLocks noChangeArrowheads="1"/>
            </p:cNvSpPr>
            <p:nvPr/>
          </p:nvSpPr>
          <p:spPr bwMode="auto">
            <a:xfrm>
              <a:off x="1333" y="2337"/>
              <a:ext cx="6" cy="951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7" name="Rectangle 40"/>
            <p:cNvSpPr>
              <a:spLocks noChangeArrowheads="1"/>
            </p:cNvSpPr>
            <p:nvPr/>
          </p:nvSpPr>
          <p:spPr bwMode="auto">
            <a:xfrm>
              <a:off x="1339" y="2337"/>
              <a:ext cx="6" cy="951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8" name="Rectangle 41"/>
            <p:cNvSpPr>
              <a:spLocks noChangeArrowheads="1"/>
            </p:cNvSpPr>
            <p:nvPr/>
          </p:nvSpPr>
          <p:spPr bwMode="auto">
            <a:xfrm>
              <a:off x="1345" y="2337"/>
              <a:ext cx="6" cy="951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9" name="Rectangle 42"/>
            <p:cNvSpPr>
              <a:spLocks noChangeArrowheads="1"/>
            </p:cNvSpPr>
            <p:nvPr/>
          </p:nvSpPr>
          <p:spPr bwMode="auto">
            <a:xfrm>
              <a:off x="1351" y="2337"/>
              <a:ext cx="6" cy="951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0" name="Rectangle 43"/>
            <p:cNvSpPr>
              <a:spLocks noChangeArrowheads="1"/>
            </p:cNvSpPr>
            <p:nvPr/>
          </p:nvSpPr>
          <p:spPr bwMode="auto">
            <a:xfrm>
              <a:off x="1357" y="2337"/>
              <a:ext cx="7" cy="951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1" name="Rectangle 44"/>
            <p:cNvSpPr>
              <a:spLocks noChangeArrowheads="1"/>
            </p:cNvSpPr>
            <p:nvPr/>
          </p:nvSpPr>
          <p:spPr bwMode="auto">
            <a:xfrm>
              <a:off x="1364" y="2337"/>
              <a:ext cx="6" cy="951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2" name="Rectangle 45"/>
            <p:cNvSpPr>
              <a:spLocks noChangeArrowheads="1"/>
            </p:cNvSpPr>
            <p:nvPr/>
          </p:nvSpPr>
          <p:spPr bwMode="auto">
            <a:xfrm>
              <a:off x="1370" y="2337"/>
              <a:ext cx="6" cy="951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3" name="Rectangle 46"/>
            <p:cNvSpPr>
              <a:spLocks noChangeArrowheads="1"/>
            </p:cNvSpPr>
            <p:nvPr/>
          </p:nvSpPr>
          <p:spPr bwMode="auto">
            <a:xfrm>
              <a:off x="1376" y="2337"/>
              <a:ext cx="6" cy="951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4" name="Rectangle 47"/>
            <p:cNvSpPr>
              <a:spLocks noChangeArrowheads="1"/>
            </p:cNvSpPr>
            <p:nvPr/>
          </p:nvSpPr>
          <p:spPr bwMode="auto">
            <a:xfrm>
              <a:off x="1382" y="2337"/>
              <a:ext cx="6" cy="951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5" name="Rectangle 48"/>
            <p:cNvSpPr>
              <a:spLocks noChangeArrowheads="1"/>
            </p:cNvSpPr>
            <p:nvPr/>
          </p:nvSpPr>
          <p:spPr bwMode="auto">
            <a:xfrm>
              <a:off x="1388" y="2337"/>
              <a:ext cx="7" cy="951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6" name="Rectangle 49"/>
            <p:cNvSpPr>
              <a:spLocks noChangeArrowheads="1"/>
            </p:cNvSpPr>
            <p:nvPr/>
          </p:nvSpPr>
          <p:spPr bwMode="auto">
            <a:xfrm>
              <a:off x="1395" y="2337"/>
              <a:ext cx="6" cy="951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7" name="Rectangle 50"/>
            <p:cNvSpPr>
              <a:spLocks noChangeArrowheads="1"/>
            </p:cNvSpPr>
            <p:nvPr/>
          </p:nvSpPr>
          <p:spPr bwMode="auto">
            <a:xfrm>
              <a:off x="1401" y="2337"/>
              <a:ext cx="6" cy="95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Rectangle 51"/>
            <p:cNvSpPr>
              <a:spLocks noChangeArrowheads="1"/>
            </p:cNvSpPr>
            <p:nvPr/>
          </p:nvSpPr>
          <p:spPr bwMode="auto">
            <a:xfrm>
              <a:off x="1407" y="2337"/>
              <a:ext cx="6" cy="951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Rectangle 52"/>
            <p:cNvSpPr>
              <a:spLocks noChangeArrowheads="1"/>
            </p:cNvSpPr>
            <p:nvPr/>
          </p:nvSpPr>
          <p:spPr bwMode="auto">
            <a:xfrm>
              <a:off x="1413" y="2337"/>
              <a:ext cx="6" cy="951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Rectangle 53"/>
            <p:cNvSpPr>
              <a:spLocks noChangeArrowheads="1"/>
            </p:cNvSpPr>
            <p:nvPr/>
          </p:nvSpPr>
          <p:spPr bwMode="auto">
            <a:xfrm>
              <a:off x="1419" y="2337"/>
              <a:ext cx="6" cy="951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1" name="Rectangle 54"/>
            <p:cNvSpPr>
              <a:spLocks noChangeArrowheads="1"/>
            </p:cNvSpPr>
            <p:nvPr/>
          </p:nvSpPr>
          <p:spPr bwMode="auto">
            <a:xfrm>
              <a:off x="1425" y="2337"/>
              <a:ext cx="7" cy="951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Rectangle 55"/>
            <p:cNvSpPr>
              <a:spLocks noChangeArrowheads="1"/>
            </p:cNvSpPr>
            <p:nvPr/>
          </p:nvSpPr>
          <p:spPr bwMode="auto">
            <a:xfrm>
              <a:off x="1432" y="2337"/>
              <a:ext cx="6" cy="951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3" name="Rectangle 56"/>
            <p:cNvSpPr>
              <a:spLocks noChangeArrowheads="1"/>
            </p:cNvSpPr>
            <p:nvPr/>
          </p:nvSpPr>
          <p:spPr bwMode="auto">
            <a:xfrm>
              <a:off x="1438" y="2337"/>
              <a:ext cx="6" cy="951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4" name="Rectangle 57"/>
            <p:cNvSpPr>
              <a:spLocks noChangeArrowheads="1"/>
            </p:cNvSpPr>
            <p:nvPr/>
          </p:nvSpPr>
          <p:spPr bwMode="auto">
            <a:xfrm>
              <a:off x="1444" y="2337"/>
              <a:ext cx="6" cy="951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5" name="Rectangle 58"/>
            <p:cNvSpPr>
              <a:spLocks noChangeArrowheads="1"/>
            </p:cNvSpPr>
            <p:nvPr/>
          </p:nvSpPr>
          <p:spPr bwMode="auto">
            <a:xfrm>
              <a:off x="1450" y="2337"/>
              <a:ext cx="6" cy="951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6" name="Rectangle 59"/>
            <p:cNvSpPr>
              <a:spLocks noChangeArrowheads="1"/>
            </p:cNvSpPr>
            <p:nvPr/>
          </p:nvSpPr>
          <p:spPr bwMode="auto">
            <a:xfrm>
              <a:off x="1456" y="2337"/>
              <a:ext cx="7" cy="951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7" name="Rectangle 60"/>
            <p:cNvSpPr>
              <a:spLocks noChangeArrowheads="1"/>
            </p:cNvSpPr>
            <p:nvPr/>
          </p:nvSpPr>
          <p:spPr bwMode="auto">
            <a:xfrm>
              <a:off x="1463" y="2337"/>
              <a:ext cx="6" cy="951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8" name="Rectangle 61"/>
            <p:cNvSpPr>
              <a:spLocks noChangeArrowheads="1"/>
            </p:cNvSpPr>
            <p:nvPr/>
          </p:nvSpPr>
          <p:spPr bwMode="auto">
            <a:xfrm>
              <a:off x="1469" y="2337"/>
              <a:ext cx="6" cy="951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99" name="Rectangle 62"/>
            <p:cNvSpPr>
              <a:spLocks noChangeArrowheads="1"/>
            </p:cNvSpPr>
            <p:nvPr/>
          </p:nvSpPr>
          <p:spPr bwMode="auto">
            <a:xfrm>
              <a:off x="1475" y="2337"/>
              <a:ext cx="6" cy="951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0" name="Rectangle 63"/>
            <p:cNvSpPr>
              <a:spLocks noChangeArrowheads="1"/>
            </p:cNvSpPr>
            <p:nvPr/>
          </p:nvSpPr>
          <p:spPr bwMode="auto">
            <a:xfrm>
              <a:off x="1481" y="2337"/>
              <a:ext cx="6" cy="951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1" name="Rectangle 64"/>
            <p:cNvSpPr>
              <a:spLocks noChangeArrowheads="1"/>
            </p:cNvSpPr>
            <p:nvPr/>
          </p:nvSpPr>
          <p:spPr bwMode="auto">
            <a:xfrm>
              <a:off x="1487" y="2337"/>
              <a:ext cx="6" cy="951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2" name="Rectangle 65"/>
            <p:cNvSpPr>
              <a:spLocks noChangeArrowheads="1"/>
            </p:cNvSpPr>
            <p:nvPr/>
          </p:nvSpPr>
          <p:spPr bwMode="auto">
            <a:xfrm>
              <a:off x="1493" y="2337"/>
              <a:ext cx="7" cy="951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3" name="Rectangle 66"/>
            <p:cNvSpPr>
              <a:spLocks noChangeArrowheads="1"/>
            </p:cNvSpPr>
            <p:nvPr/>
          </p:nvSpPr>
          <p:spPr bwMode="auto">
            <a:xfrm>
              <a:off x="1500" y="2337"/>
              <a:ext cx="6" cy="951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4" name="Rectangle 67"/>
            <p:cNvSpPr>
              <a:spLocks noChangeArrowheads="1"/>
            </p:cNvSpPr>
            <p:nvPr/>
          </p:nvSpPr>
          <p:spPr bwMode="auto">
            <a:xfrm>
              <a:off x="1506" y="2337"/>
              <a:ext cx="6" cy="951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5" name="Rectangle 68"/>
            <p:cNvSpPr>
              <a:spLocks noChangeArrowheads="1"/>
            </p:cNvSpPr>
            <p:nvPr/>
          </p:nvSpPr>
          <p:spPr bwMode="auto">
            <a:xfrm>
              <a:off x="1512" y="2337"/>
              <a:ext cx="6" cy="951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6" name="Rectangle 69"/>
            <p:cNvSpPr>
              <a:spLocks noChangeArrowheads="1"/>
            </p:cNvSpPr>
            <p:nvPr/>
          </p:nvSpPr>
          <p:spPr bwMode="auto">
            <a:xfrm>
              <a:off x="1518" y="2337"/>
              <a:ext cx="6" cy="951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7" name="Rectangle 70"/>
            <p:cNvSpPr>
              <a:spLocks noChangeArrowheads="1"/>
            </p:cNvSpPr>
            <p:nvPr/>
          </p:nvSpPr>
          <p:spPr bwMode="auto">
            <a:xfrm>
              <a:off x="1524" y="2337"/>
              <a:ext cx="6" cy="951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8" name="Rectangle 71"/>
            <p:cNvSpPr>
              <a:spLocks noChangeArrowheads="1"/>
            </p:cNvSpPr>
            <p:nvPr/>
          </p:nvSpPr>
          <p:spPr bwMode="auto">
            <a:xfrm>
              <a:off x="1530" y="2337"/>
              <a:ext cx="7" cy="951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09" name="Rectangle 72"/>
            <p:cNvSpPr>
              <a:spLocks noChangeArrowheads="1"/>
            </p:cNvSpPr>
            <p:nvPr/>
          </p:nvSpPr>
          <p:spPr bwMode="auto">
            <a:xfrm>
              <a:off x="1537" y="2337"/>
              <a:ext cx="6" cy="951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0" name="Rectangle 73"/>
            <p:cNvSpPr>
              <a:spLocks noChangeArrowheads="1"/>
            </p:cNvSpPr>
            <p:nvPr/>
          </p:nvSpPr>
          <p:spPr bwMode="auto">
            <a:xfrm>
              <a:off x="1543" y="2337"/>
              <a:ext cx="6" cy="951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1" name="Rectangle 74"/>
            <p:cNvSpPr>
              <a:spLocks noChangeArrowheads="1"/>
            </p:cNvSpPr>
            <p:nvPr/>
          </p:nvSpPr>
          <p:spPr bwMode="auto">
            <a:xfrm>
              <a:off x="1549" y="2337"/>
              <a:ext cx="6" cy="951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2" name="Rectangle 75"/>
            <p:cNvSpPr>
              <a:spLocks noChangeArrowheads="1"/>
            </p:cNvSpPr>
            <p:nvPr/>
          </p:nvSpPr>
          <p:spPr bwMode="auto">
            <a:xfrm>
              <a:off x="1555" y="2337"/>
              <a:ext cx="6" cy="951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3" name="Rectangle 76"/>
            <p:cNvSpPr>
              <a:spLocks noChangeArrowheads="1"/>
            </p:cNvSpPr>
            <p:nvPr/>
          </p:nvSpPr>
          <p:spPr bwMode="auto">
            <a:xfrm>
              <a:off x="1561" y="2337"/>
              <a:ext cx="7" cy="951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4" name="Rectangle 77"/>
            <p:cNvSpPr>
              <a:spLocks noChangeArrowheads="1"/>
            </p:cNvSpPr>
            <p:nvPr/>
          </p:nvSpPr>
          <p:spPr bwMode="auto">
            <a:xfrm>
              <a:off x="1568" y="2337"/>
              <a:ext cx="6" cy="951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5" name="Rectangle 78"/>
            <p:cNvSpPr>
              <a:spLocks noChangeArrowheads="1"/>
            </p:cNvSpPr>
            <p:nvPr/>
          </p:nvSpPr>
          <p:spPr bwMode="auto">
            <a:xfrm>
              <a:off x="1574" y="2337"/>
              <a:ext cx="6" cy="951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6" name="Rectangle 79"/>
            <p:cNvSpPr>
              <a:spLocks noChangeArrowheads="1"/>
            </p:cNvSpPr>
            <p:nvPr/>
          </p:nvSpPr>
          <p:spPr bwMode="auto">
            <a:xfrm>
              <a:off x="1580" y="2337"/>
              <a:ext cx="6" cy="951"/>
            </a:xfrm>
            <a:prstGeom prst="rect">
              <a:avLst/>
            </a:prstGeom>
            <a:solidFill>
              <a:srgbClr val="858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7" name="Rectangle 80"/>
            <p:cNvSpPr>
              <a:spLocks noChangeArrowheads="1"/>
            </p:cNvSpPr>
            <p:nvPr/>
          </p:nvSpPr>
          <p:spPr bwMode="auto">
            <a:xfrm>
              <a:off x="1586" y="2337"/>
              <a:ext cx="6" cy="951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8" name="Rectangle 81"/>
            <p:cNvSpPr>
              <a:spLocks noChangeArrowheads="1"/>
            </p:cNvSpPr>
            <p:nvPr/>
          </p:nvSpPr>
          <p:spPr bwMode="auto">
            <a:xfrm>
              <a:off x="1592" y="2337"/>
              <a:ext cx="6" cy="951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19" name="Rectangle 82"/>
            <p:cNvSpPr>
              <a:spLocks noChangeArrowheads="1"/>
            </p:cNvSpPr>
            <p:nvPr/>
          </p:nvSpPr>
          <p:spPr bwMode="auto">
            <a:xfrm>
              <a:off x="1598" y="2337"/>
              <a:ext cx="7" cy="951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0" name="Rectangle 83"/>
            <p:cNvSpPr>
              <a:spLocks noChangeArrowheads="1"/>
            </p:cNvSpPr>
            <p:nvPr/>
          </p:nvSpPr>
          <p:spPr bwMode="auto">
            <a:xfrm>
              <a:off x="1605" y="2337"/>
              <a:ext cx="6" cy="951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1" name="Rectangle 84"/>
            <p:cNvSpPr>
              <a:spLocks noChangeArrowheads="1"/>
            </p:cNvSpPr>
            <p:nvPr/>
          </p:nvSpPr>
          <p:spPr bwMode="auto">
            <a:xfrm>
              <a:off x="1611" y="2337"/>
              <a:ext cx="6" cy="951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2" name="Rectangle 85"/>
            <p:cNvSpPr>
              <a:spLocks noChangeArrowheads="1"/>
            </p:cNvSpPr>
            <p:nvPr/>
          </p:nvSpPr>
          <p:spPr bwMode="auto">
            <a:xfrm>
              <a:off x="1191" y="2337"/>
              <a:ext cx="426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3" name="Rectangle 86"/>
            <p:cNvSpPr>
              <a:spLocks noChangeArrowheads="1"/>
            </p:cNvSpPr>
            <p:nvPr/>
          </p:nvSpPr>
          <p:spPr bwMode="auto">
            <a:xfrm>
              <a:off x="2668" y="2256"/>
              <a:ext cx="6" cy="1032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4" name="Rectangle 87"/>
            <p:cNvSpPr>
              <a:spLocks noChangeArrowheads="1"/>
            </p:cNvSpPr>
            <p:nvPr/>
          </p:nvSpPr>
          <p:spPr bwMode="auto">
            <a:xfrm>
              <a:off x="2674" y="2256"/>
              <a:ext cx="6" cy="1032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5" name="Rectangle 88"/>
            <p:cNvSpPr>
              <a:spLocks noChangeArrowheads="1"/>
            </p:cNvSpPr>
            <p:nvPr/>
          </p:nvSpPr>
          <p:spPr bwMode="auto">
            <a:xfrm>
              <a:off x="2680" y="2256"/>
              <a:ext cx="6" cy="1032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6" name="Rectangle 89"/>
            <p:cNvSpPr>
              <a:spLocks noChangeArrowheads="1"/>
            </p:cNvSpPr>
            <p:nvPr/>
          </p:nvSpPr>
          <p:spPr bwMode="auto">
            <a:xfrm>
              <a:off x="2686" y="2256"/>
              <a:ext cx="6" cy="1032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7" name="Rectangle 90"/>
            <p:cNvSpPr>
              <a:spLocks noChangeArrowheads="1"/>
            </p:cNvSpPr>
            <p:nvPr/>
          </p:nvSpPr>
          <p:spPr bwMode="auto">
            <a:xfrm>
              <a:off x="2692" y="2256"/>
              <a:ext cx="6" cy="1032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8" name="Rectangle 91"/>
            <p:cNvSpPr>
              <a:spLocks noChangeArrowheads="1"/>
            </p:cNvSpPr>
            <p:nvPr/>
          </p:nvSpPr>
          <p:spPr bwMode="auto">
            <a:xfrm>
              <a:off x="2698" y="2256"/>
              <a:ext cx="7" cy="1032"/>
            </a:xfrm>
            <a:prstGeom prst="rect">
              <a:avLst/>
            </a:prstGeom>
            <a:solidFill>
              <a:srgbClr val="848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29" name="Rectangle 92"/>
            <p:cNvSpPr>
              <a:spLocks noChangeArrowheads="1"/>
            </p:cNvSpPr>
            <p:nvPr/>
          </p:nvSpPr>
          <p:spPr bwMode="auto">
            <a:xfrm>
              <a:off x="2705" y="2256"/>
              <a:ext cx="6" cy="1032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0" name="Rectangle 93"/>
            <p:cNvSpPr>
              <a:spLocks noChangeArrowheads="1"/>
            </p:cNvSpPr>
            <p:nvPr/>
          </p:nvSpPr>
          <p:spPr bwMode="auto">
            <a:xfrm>
              <a:off x="2711" y="2256"/>
              <a:ext cx="6" cy="1032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1" name="Rectangle 94"/>
            <p:cNvSpPr>
              <a:spLocks noChangeArrowheads="1"/>
            </p:cNvSpPr>
            <p:nvPr/>
          </p:nvSpPr>
          <p:spPr bwMode="auto">
            <a:xfrm>
              <a:off x="2717" y="2256"/>
              <a:ext cx="6" cy="1032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2" name="Rectangle 95"/>
            <p:cNvSpPr>
              <a:spLocks noChangeArrowheads="1"/>
            </p:cNvSpPr>
            <p:nvPr/>
          </p:nvSpPr>
          <p:spPr bwMode="auto">
            <a:xfrm>
              <a:off x="2723" y="2256"/>
              <a:ext cx="6" cy="1032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3" name="Rectangle 96"/>
            <p:cNvSpPr>
              <a:spLocks noChangeArrowheads="1"/>
            </p:cNvSpPr>
            <p:nvPr/>
          </p:nvSpPr>
          <p:spPr bwMode="auto">
            <a:xfrm>
              <a:off x="2729" y="2256"/>
              <a:ext cx="7" cy="1032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4" name="Rectangle 97"/>
            <p:cNvSpPr>
              <a:spLocks noChangeArrowheads="1"/>
            </p:cNvSpPr>
            <p:nvPr/>
          </p:nvSpPr>
          <p:spPr bwMode="auto">
            <a:xfrm>
              <a:off x="2736" y="2256"/>
              <a:ext cx="6" cy="1032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5" name="Rectangle 98"/>
            <p:cNvSpPr>
              <a:spLocks noChangeArrowheads="1"/>
            </p:cNvSpPr>
            <p:nvPr/>
          </p:nvSpPr>
          <p:spPr bwMode="auto">
            <a:xfrm>
              <a:off x="2742" y="2256"/>
              <a:ext cx="6" cy="1032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6" name="Rectangle 99"/>
            <p:cNvSpPr>
              <a:spLocks noChangeArrowheads="1"/>
            </p:cNvSpPr>
            <p:nvPr/>
          </p:nvSpPr>
          <p:spPr bwMode="auto">
            <a:xfrm>
              <a:off x="2748" y="2256"/>
              <a:ext cx="6" cy="1032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7" name="Rectangle 100"/>
            <p:cNvSpPr>
              <a:spLocks noChangeArrowheads="1"/>
            </p:cNvSpPr>
            <p:nvPr/>
          </p:nvSpPr>
          <p:spPr bwMode="auto">
            <a:xfrm>
              <a:off x="2754" y="2256"/>
              <a:ext cx="6" cy="1032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8" name="Rectangle 101"/>
            <p:cNvSpPr>
              <a:spLocks noChangeArrowheads="1"/>
            </p:cNvSpPr>
            <p:nvPr/>
          </p:nvSpPr>
          <p:spPr bwMode="auto">
            <a:xfrm>
              <a:off x="2760" y="2256"/>
              <a:ext cx="6" cy="1032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39" name="Rectangle 102"/>
            <p:cNvSpPr>
              <a:spLocks noChangeArrowheads="1"/>
            </p:cNvSpPr>
            <p:nvPr/>
          </p:nvSpPr>
          <p:spPr bwMode="auto">
            <a:xfrm>
              <a:off x="2766" y="2256"/>
              <a:ext cx="7" cy="1032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0" name="Rectangle 103"/>
            <p:cNvSpPr>
              <a:spLocks noChangeArrowheads="1"/>
            </p:cNvSpPr>
            <p:nvPr/>
          </p:nvSpPr>
          <p:spPr bwMode="auto">
            <a:xfrm>
              <a:off x="2773" y="2256"/>
              <a:ext cx="6" cy="1032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1" name="Rectangle 104"/>
            <p:cNvSpPr>
              <a:spLocks noChangeArrowheads="1"/>
            </p:cNvSpPr>
            <p:nvPr/>
          </p:nvSpPr>
          <p:spPr bwMode="auto">
            <a:xfrm>
              <a:off x="2779" y="2256"/>
              <a:ext cx="6" cy="1032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2" name="Rectangle 105"/>
            <p:cNvSpPr>
              <a:spLocks noChangeArrowheads="1"/>
            </p:cNvSpPr>
            <p:nvPr/>
          </p:nvSpPr>
          <p:spPr bwMode="auto">
            <a:xfrm>
              <a:off x="2785" y="2256"/>
              <a:ext cx="6" cy="1032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3" name="Rectangle 106"/>
            <p:cNvSpPr>
              <a:spLocks noChangeArrowheads="1"/>
            </p:cNvSpPr>
            <p:nvPr/>
          </p:nvSpPr>
          <p:spPr bwMode="auto">
            <a:xfrm>
              <a:off x="2791" y="2256"/>
              <a:ext cx="6" cy="1032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4" name="Rectangle 107"/>
            <p:cNvSpPr>
              <a:spLocks noChangeArrowheads="1"/>
            </p:cNvSpPr>
            <p:nvPr/>
          </p:nvSpPr>
          <p:spPr bwMode="auto">
            <a:xfrm>
              <a:off x="2797" y="2256"/>
              <a:ext cx="7" cy="1032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5" name="Rectangle 108"/>
            <p:cNvSpPr>
              <a:spLocks noChangeArrowheads="1"/>
            </p:cNvSpPr>
            <p:nvPr/>
          </p:nvSpPr>
          <p:spPr bwMode="auto">
            <a:xfrm>
              <a:off x="2804" y="2256"/>
              <a:ext cx="6" cy="1032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6" name="Rectangle 109"/>
            <p:cNvSpPr>
              <a:spLocks noChangeArrowheads="1"/>
            </p:cNvSpPr>
            <p:nvPr/>
          </p:nvSpPr>
          <p:spPr bwMode="auto">
            <a:xfrm>
              <a:off x="2810" y="2256"/>
              <a:ext cx="6" cy="1032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7" name="Rectangle 110"/>
            <p:cNvSpPr>
              <a:spLocks noChangeArrowheads="1"/>
            </p:cNvSpPr>
            <p:nvPr/>
          </p:nvSpPr>
          <p:spPr bwMode="auto">
            <a:xfrm>
              <a:off x="2816" y="2256"/>
              <a:ext cx="6" cy="1032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8" name="Rectangle 111"/>
            <p:cNvSpPr>
              <a:spLocks noChangeArrowheads="1"/>
            </p:cNvSpPr>
            <p:nvPr/>
          </p:nvSpPr>
          <p:spPr bwMode="auto">
            <a:xfrm>
              <a:off x="2822" y="2256"/>
              <a:ext cx="6" cy="1032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49" name="Rectangle 112"/>
            <p:cNvSpPr>
              <a:spLocks noChangeArrowheads="1"/>
            </p:cNvSpPr>
            <p:nvPr/>
          </p:nvSpPr>
          <p:spPr bwMode="auto">
            <a:xfrm>
              <a:off x="2828" y="2256"/>
              <a:ext cx="6" cy="1032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0" name="Rectangle 113"/>
            <p:cNvSpPr>
              <a:spLocks noChangeArrowheads="1"/>
            </p:cNvSpPr>
            <p:nvPr/>
          </p:nvSpPr>
          <p:spPr bwMode="auto">
            <a:xfrm>
              <a:off x="2834" y="2256"/>
              <a:ext cx="7" cy="1032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1" name="Rectangle 114"/>
            <p:cNvSpPr>
              <a:spLocks noChangeArrowheads="1"/>
            </p:cNvSpPr>
            <p:nvPr/>
          </p:nvSpPr>
          <p:spPr bwMode="auto">
            <a:xfrm>
              <a:off x="2841" y="2256"/>
              <a:ext cx="6" cy="1032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2" name="Rectangle 115"/>
            <p:cNvSpPr>
              <a:spLocks noChangeArrowheads="1"/>
            </p:cNvSpPr>
            <p:nvPr/>
          </p:nvSpPr>
          <p:spPr bwMode="auto">
            <a:xfrm>
              <a:off x="2847" y="2256"/>
              <a:ext cx="6" cy="1032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3" name="Rectangle 116"/>
            <p:cNvSpPr>
              <a:spLocks noChangeArrowheads="1"/>
            </p:cNvSpPr>
            <p:nvPr/>
          </p:nvSpPr>
          <p:spPr bwMode="auto">
            <a:xfrm>
              <a:off x="2853" y="2256"/>
              <a:ext cx="6" cy="1032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4" name="Rectangle 117"/>
            <p:cNvSpPr>
              <a:spLocks noChangeArrowheads="1"/>
            </p:cNvSpPr>
            <p:nvPr/>
          </p:nvSpPr>
          <p:spPr bwMode="auto">
            <a:xfrm>
              <a:off x="2859" y="2256"/>
              <a:ext cx="6" cy="1032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5" name="Rectangle 118"/>
            <p:cNvSpPr>
              <a:spLocks noChangeArrowheads="1"/>
            </p:cNvSpPr>
            <p:nvPr/>
          </p:nvSpPr>
          <p:spPr bwMode="auto">
            <a:xfrm>
              <a:off x="2865" y="2256"/>
              <a:ext cx="7" cy="1032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6" name="Rectangle 119"/>
            <p:cNvSpPr>
              <a:spLocks noChangeArrowheads="1"/>
            </p:cNvSpPr>
            <p:nvPr/>
          </p:nvSpPr>
          <p:spPr bwMode="auto">
            <a:xfrm>
              <a:off x="2872" y="2256"/>
              <a:ext cx="6" cy="1032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7" name="Rectangle 120"/>
            <p:cNvSpPr>
              <a:spLocks noChangeArrowheads="1"/>
            </p:cNvSpPr>
            <p:nvPr/>
          </p:nvSpPr>
          <p:spPr bwMode="auto">
            <a:xfrm>
              <a:off x="2878" y="2256"/>
              <a:ext cx="6" cy="10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8" name="Rectangle 121"/>
            <p:cNvSpPr>
              <a:spLocks noChangeArrowheads="1"/>
            </p:cNvSpPr>
            <p:nvPr/>
          </p:nvSpPr>
          <p:spPr bwMode="auto">
            <a:xfrm>
              <a:off x="2884" y="2256"/>
              <a:ext cx="6" cy="1032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59" name="Rectangle 122"/>
            <p:cNvSpPr>
              <a:spLocks noChangeArrowheads="1"/>
            </p:cNvSpPr>
            <p:nvPr/>
          </p:nvSpPr>
          <p:spPr bwMode="auto">
            <a:xfrm>
              <a:off x="2890" y="2256"/>
              <a:ext cx="6" cy="1032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0" name="Rectangle 123"/>
            <p:cNvSpPr>
              <a:spLocks noChangeArrowheads="1"/>
            </p:cNvSpPr>
            <p:nvPr/>
          </p:nvSpPr>
          <p:spPr bwMode="auto">
            <a:xfrm>
              <a:off x="2896" y="2256"/>
              <a:ext cx="6" cy="1032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1" name="Rectangle 124"/>
            <p:cNvSpPr>
              <a:spLocks noChangeArrowheads="1"/>
            </p:cNvSpPr>
            <p:nvPr/>
          </p:nvSpPr>
          <p:spPr bwMode="auto">
            <a:xfrm>
              <a:off x="2902" y="2256"/>
              <a:ext cx="7" cy="1032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2" name="Rectangle 125"/>
            <p:cNvSpPr>
              <a:spLocks noChangeArrowheads="1"/>
            </p:cNvSpPr>
            <p:nvPr/>
          </p:nvSpPr>
          <p:spPr bwMode="auto">
            <a:xfrm>
              <a:off x="2909" y="2256"/>
              <a:ext cx="6" cy="1032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3" name="Rectangle 126"/>
            <p:cNvSpPr>
              <a:spLocks noChangeArrowheads="1"/>
            </p:cNvSpPr>
            <p:nvPr/>
          </p:nvSpPr>
          <p:spPr bwMode="auto">
            <a:xfrm>
              <a:off x="2915" y="2256"/>
              <a:ext cx="6" cy="1032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4" name="Rectangle 127"/>
            <p:cNvSpPr>
              <a:spLocks noChangeArrowheads="1"/>
            </p:cNvSpPr>
            <p:nvPr/>
          </p:nvSpPr>
          <p:spPr bwMode="auto">
            <a:xfrm>
              <a:off x="2921" y="2256"/>
              <a:ext cx="6" cy="1032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5" name="Rectangle 128"/>
            <p:cNvSpPr>
              <a:spLocks noChangeArrowheads="1"/>
            </p:cNvSpPr>
            <p:nvPr/>
          </p:nvSpPr>
          <p:spPr bwMode="auto">
            <a:xfrm>
              <a:off x="2927" y="2256"/>
              <a:ext cx="6" cy="1032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6" name="Rectangle 129"/>
            <p:cNvSpPr>
              <a:spLocks noChangeArrowheads="1"/>
            </p:cNvSpPr>
            <p:nvPr/>
          </p:nvSpPr>
          <p:spPr bwMode="auto">
            <a:xfrm>
              <a:off x="2933" y="2256"/>
              <a:ext cx="6" cy="1032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7" name="Rectangle 130"/>
            <p:cNvSpPr>
              <a:spLocks noChangeArrowheads="1"/>
            </p:cNvSpPr>
            <p:nvPr/>
          </p:nvSpPr>
          <p:spPr bwMode="auto">
            <a:xfrm>
              <a:off x="2939" y="2256"/>
              <a:ext cx="7" cy="1032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8" name="Rectangle 131"/>
            <p:cNvSpPr>
              <a:spLocks noChangeArrowheads="1"/>
            </p:cNvSpPr>
            <p:nvPr/>
          </p:nvSpPr>
          <p:spPr bwMode="auto">
            <a:xfrm>
              <a:off x="2946" y="2256"/>
              <a:ext cx="6" cy="1032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69" name="Rectangle 132"/>
            <p:cNvSpPr>
              <a:spLocks noChangeArrowheads="1"/>
            </p:cNvSpPr>
            <p:nvPr/>
          </p:nvSpPr>
          <p:spPr bwMode="auto">
            <a:xfrm>
              <a:off x="2952" y="2256"/>
              <a:ext cx="6" cy="1032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0" name="Rectangle 133"/>
            <p:cNvSpPr>
              <a:spLocks noChangeArrowheads="1"/>
            </p:cNvSpPr>
            <p:nvPr/>
          </p:nvSpPr>
          <p:spPr bwMode="auto">
            <a:xfrm>
              <a:off x="2958" y="2256"/>
              <a:ext cx="6" cy="1032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1" name="Rectangle 134"/>
            <p:cNvSpPr>
              <a:spLocks noChangeArrowheads="1"/>
            </p:cNvSpPr>
            <p:nvPr/>
          </p:nvSpPr>
          <p:spPr bwMode="auto">
            <a:xfrm>
              <a:off x="2964" y="2256"/>
              <a:ext cx="6" cy="1032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2" name="Rectangle 135"/>
            <p:cNvSpPr>
              <a:spLocks noChangeArrowheads="1"/>
            </p:cNvSpPr>
            <p:nvPr/>
          </p:nvSpPr>
          <p:spPr bwMode="auto">
            <a:xfrm>
              <a:off x="2970" y="2256"/>
              <a:ext cx="7" cy="1032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3" name="Rectangle 136"/>
            <p:cNvSpPr>
              <a:spLocks noChangeArrowheads="1"/>
            </p:cNvSpPr>
            <p:nvPr/>
          </p:nvSpPr>
          <p:spPr bwMode="auto">
            <a:xfrm>
              <a:off x="2977" y="2256"/>
              <a:ext cx="6" cy="1032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4" name="Rectangle 137"/>
            <p:cNvSpPr>
              <a:spLocks noChangeArrowheads="1"/>
            </p:cNvSpPr>
            <p:nvPr/>
          </p:nvSpPr>
          <p:spPr bwMode="auto">
            <a:xfrm>
              <a:off x="2983" y="2256"/>
              <a:ext cx="6" cy="1032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5" name="Rectangle 138"/>
            <p:cNvSpPr>
              <a:spLocks noChangeArrowheads="1"/>
            </p:cNvSpPr>
            <p:nvPr/>
          </p:nvSpPr>
          <p:spPr bwMode="auto">
            <a:xfrm>
              <a:off x="2989" y="2256"/>
              <a:ext cx="6" cy="1032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6" name="Rectangle 139"/>
            <p:cNvSpPr>
              <a:spLocks noChangeArrowheads="1"/>
            </p:cNvSpPr>
            <p:nvPr/>
          </p:nvSpPr>
          <p:spPr bwMode="auto">
            <a:xfrm>
              <a:off x="2995" y="2256"/>
              <a:ext cx="6" cy="1032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7" name="Rectangle 140"/>
            <p:cNvSpPr>
              <a:spLocks noChangeArrowheads="1"/>
            </p:cNvSpPr>
            <p:nvPr/>
          </p:nvSpPr>
          <p:spPr bwMode="auto">
            <a:xfrm>
              <a:off x="3001" y="2256"/>
              <a:ext cx="6" cy="1032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8" name="Rectangle 141"/>
            <p:cNvSpPr>
              <a:spLocks noChangeArrowheads="1"/>
            </p:cNvSpPr>
            <p:nvPr/>
          </p:nvSpPr>
          <p:spPr bwMode="auto">
            <a:xfrm>
              <a:off x="3007" y="2256"/>
              <a:ext cx="7" cy="1032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79" name="Rectangle 142"/>
            <p:cNvSpPr>
              <a:spLocks noChangeArrowheads="1"/>
            </p:cNvSpPr>
            <p:nvPr/>
          </p:nvSpPr>
          <p:spPr bwMode="auto">
            <a:xfrm>
              <a:off x="3014" y="2256"/>
              <a:ext cx="6" cy="1032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0" name="Rectangle 143"/>
            <p:cNvSpPr>
              <a:spLocks noChangeArrowheads="1"/>
            </p:cNvSpPr>
            <p:nvPr/>
          </p:nvSpPr>
          <p:spPr bwMode="auto">
            <a:xfrm>
              <a:off x="3020" y="2256"/>
              <a:ext cx="6" cy="1032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1" name="Rectangle 144"/>
            <p:cNvSpPr>
              <a:spLocks noChangeArrowheads="1"/>
            </p:cNvSpPr>
            <p:nvPr/>
          </p:nvSpPr>
          <p:spPr bwMode="auto">
            <a:xfrm>
              <a:off x="3026" y="2256"/>
              <a:ext cx="6" cy="1032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2" name="Rectangle 145"/>
            <p:cNvSpPr>
              <a:spLocks noChangeArrowheads="1"/>
            </p:cNvSpPr>
            <p:nvPr/>
          </p:nvSpPr>
          <p:spPr bwMode="auto">
            <a:xfrm>
              <a:off x="3032" y="2256"/>
              <a:ext cx="6" cy="1032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3" name="Rectangle 146"/>
            <p:cNvSpPr>
              <a:spLocks noChangeArrowheads="1"/>
            </p:cNvSpPr>
            <p:nvPr/>
          </p:nvSpPr>
          <p:spPr bwMode="auto">
            <a:xfrm>
              <a:off x="3038" y="2256"/>
              <a:ext cx="7" cy="1032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4" name="Rectangle 147"/>
            <p:cNvSpPr>
              <a:spLocks noChangeArrowheads="1"/>
            </p:cNvSpPr>
            <p:nvPr/>
          </p:nvSpPr>
          <p:spPr bwMode="auto">
            <a:xfrm>
              <a:off x="3045" y="2256"/>
              <a:ext cx="6" cy="1032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5" name="Rectangle 148"/>
            <p:cNvSpPr>
              <a:spLocks noChangeArrowheads="1"/>
            </p:cNvSpPr>
            <p:nvPr/>
          </p:nvSpPr>
          <p:spPr bwMode="auto">
            <a:xfrm>
              <a:off x="3051" y="2256"/>
              <a:ext cx="6" cy="1032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6" name="Rectangle 149"/>
            <p:cNvSpPr>
              <a:spLocks noChangeArrowheads="1"/>
            </p:cNvSpPr>
            <p:nvPr/>
          </p:nvSpPr>
          <p:spPr bwMode="auto">
            <a:xfrm>
              <a:off x="3057" y="2256"/>
              <a:ext cx="6" cy="1032"/>
            </a:xfrm>
            <a:prstGeom prst="rect">
              <a:avLst/>
            </a:prstGeom>
            <a:solidFill>
              <a:srgbClr val="858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7" name="Rectangle 150"/>
            <p:cNvSpPr>
              <a:spLocks noChangeArrowheads="1"/>
            </p:cNvSpPr>
            <p:nvPr/>
          </p:nvSpPr>
          <p:spPr bwMode="auto">
            <a:xfrm>
              <a:off x="3063" y="2256"/>
              <a:ext cx="6" cy="1032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8" name="Rectangle 151"/>
            <p:cNvSpPr>
              <a:spLocks noChangeArrowheads="1"/>
            </p:cNvSpPr>
            <p:nvPr/>
          </p:nvSpPr>
          <p:spPr bwMode="auto">
            <a:xfrm>
              <a:off x="3069" y="2256"/>
              <a:ext cx="6" cy="1032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89" name="Rectangle 152"/>
            <p:cNvSpPr>
              <a:spLocks noChangeArrowheads="1"/>
            </p:cNvSpPr>
            <p:nvPr/>
          </p:nvSpPr>
          <p:spPr bwMode="auto">
            <a:xfrm>
              <a:off x="3075" y="2256"/>
              <a:ext cx="7" cy="1032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0" name="Rectangle 153"/>
            <p:cNvSpPr>
              <a:spLocks noChangeArrowheads="1"/>
            </p:cNvSpPr>
            <p:nvPr/>
          </p:nvSpPr>
          <p:spPr bwMode="auto">
            <a:xfrm>
              <a:off x="3082" y="2256"/>
              <a:ext cx="6" cy="1032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1" name="Rectangle 154"/>
            <p:cNvSpPr>
              <a:spLocks noChangeArrowheads="1"/>
            </p:cNvSpPr>
            <p:nvPr/>
          </p:nvSpPr>
          <p:spPr bwMode="auto">
            <a:xfrm>
              <a:off x="3088" y="2256"/>
              <a:ext cx="6" cy="1032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2" name="Rectangle 155"/>
            <p:cNvSpPr>
              <a:spLocks noChangeArrowheads="1"/>
            </p:cNvSpPr>
            <p:nvPr/>
          </p:nvSpPr>
          <p:spPr bwMode="auto">
            <a:xfrm>
              <a:off x="2668" y="2256"/>
              <a:ext cx="426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3" name="Rectangle 156"/>
            <p:cNvSpPr>
              <a:spLocks noChangeArrowheads="1"/>
            </p:cNvSpPr>
            <p:nvPr/>
          </p:nvSpPr>
          <p:spPr bwMode="auto">
            <a:xfrm>
              <a:off x="4145" y="2269"/>
              <a:ext cx="6" cy="1019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4" name="Rectangle 157"/>
            <p:cNvSpPr>
              <a:spLocks noChangeArrowheads="1"/>
            </p:cNvSpPr>
            <p:nvPr/>
          </p:nvSpPr>
          <p:spPr bwMode="auto">
            <a:xfrm>
              <a:off x="4151" y="2269"/>
              <a:ext cx="6" cy="1019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5" name="Rectangle 158"/>
            <p:cNvSpPr>
              <a:spLocks noChangeArrowheads="1"/>
            </p:cNvSpPr>
            <p:nvPr/>
          </p:nvSpPr>
          <p:spPr bwMode="auto">
            <a:xfrm>
              <a:off x="4157" y="2269"/>
              <a:ext cx="6" cy="1019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6" name="Rectangle 159"/>
            <p:cNvSpPr>
              <a:spLocks noChangeArrowheads="1"/>
            </p:cNvSpPr>
            <p:nvPr/>
          </p:nvSpPr>
          <p:spPr bwMode="auto">
            <a:xfrm>
              <a:off x="4163" y="2269"/>
              <a:ext cx="6" cy="1019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7" name="Rectangle 160"/>
            <p:cNvSpPr>
              <a:spLocks noChangeArrowheads="1"/>
            </p:cNvSpPr>
            <p:nvPr/>
          </p:nvSpPr>
          <p:spPr bwMode="auto">
            <a:xfrm>
              <a:off x="4169" y="2269"/>
              <a:ext cx="6" cy="1019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8" name="Rectangle 161"/>
            <p:cNvSpPr>
              <a:spLocks noChangeArrowheads="1"/>
            </p:cNvSpPr>
            <p:nvPr/>
          </p:nvSpPr>
          <p:spPr bwMode="auto">
            <a:xfrm>
              <a:off x="4175" y="2269"/>
              <a:ext cx="7" cy="1019"/>
            </a:xfrm>
            <a:prstGeom prst="rect">
              <a:avLst/>
            </a:prstGeom>
            <a:solidFill>
              <a:srgbClr val="848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99" name="Rectangle 162"/>
            <p:cNvSpPr>
              <a:spLocks noChangeArrowheads="1"/>
            </p:cNvSpPr>
            <p:nvPr/>
          </p:nvSpPr>
          <p:spPr bwMode="auto">
            <a:xfrm>
              <a:off x="4182" y="2269"/>
              <a:ext cx="6" cy="1019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0" name="Rectangle 163"/>
            <p:cNvSpPr>
              <a:spLocks noChangeArrowheads="1"/>
            </p:cNvSpPr>
            <p:nvPr/>
          </p:nvSpPr>
          <p:spPr bwMode="auto">
            <a:xfrm>
              <a:off x="4188" y="2269"/>
              <a:ext cx="6" cy="1019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1" name="Rectangle 164"/>
            <p:cNvSpPr>
              <a:spLocks noChangeArrowheads="1"/>
            </p:cNvSpPr>
            <p:nvPr/>
          </p:nvSpPr>
          <p:spPr bwMode="auto">
            <a:xfrm>
              <a:off x="4194" y="2269"/>
              <a:ext cx="6" cy="1019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2" name="Rectangle 165"/>
            <p:cNvSpPr>
              <a:spLocks noChangeArrowheads="1"/>
            </p:cNvSpPr>
            <p:nvPr/>
          </p:nvSpPr>
          <p:spPr bwMode="auto">
            <a:xfrm>
              <a:off x="4200" y="2269"/>
              <a:ext cx="6" cy="1019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3" name="Rectangle 166"/>
            <p:cNvSpPr>
              <a:spLocks noChangeArrowheads="1"/>
            </p:cNvSpPr>
            <p:nvPr/>
          </p:nvSpPr>
          <p:spPr bwMode="auto">
            <a:xfrm>
              <a:off x="4206" y="2269"/>
              <a:ext cx="7" cy="1019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4" name="Rectangle 167"/>
            <p:cNvSpPr>
              <a:spLocks noChangeArrowheads="1"/>
            </p:cNvSpPr>
            <p:nvPr/>
          </p:nvSpPr>
          <p:spPr bwMode="auto">
            <a:xfrm>
              <a:off x="4213" y="2269"/>
              <a:ext cx="6" cy="1019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5" name="Rectangle 168"/>
            <p:cNvSpPr>
              <a:spLocks noChangeArrowheads="1"/>
            </p:cNvSpPr>
            <p:nvPr/>
          </p:nvSpPr>
          <p:spPr bwMode="auto">
            <a:xfrm>
              <a:off x="4219" y="2269"/>
              <a:ext cx="6" cy="1019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6" name="Rectangle 169"/>
            <p:cNvSpPr>
              <a:spLocks noChangeArrowheads="1"/>
            </p:cNvSpPr>
            <p:nvPr/>
          </p:nvSpPr>
          <p:spPr bwMode="auto">
            <a:xfrm>
              <a:off x="4225" y="2269"/>
              <a:ext cx="6" cy="1019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7" name="Rectangle 170"/>
            <p:cNvSpPr>
              <a:spLocks noChangeArrowheads="1"/>
            </p:cNvSpPr>
            <p:nvPr/>
          </p:nvSpPr>
          <p:spPr bwMode="auto">
            <a:xfrm>
              <a:off x="4231" y="2269"/>
              <a:ext cx="6" cy="1019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8" name="Rectangle 171"/>
            <p:cNvSpPr>
              <a:spLocks noChangeArrowheads="1"/>
            </p:cNvSpPr>
            <p:nvPr/>
          </p:nvSpPr>
          <p:spPr bwMode="auto">
            <a:xfrm>
              <a:off x="4237" y="2269"/>
              <a:ext cx="6" cy="1019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09" name="Rectangle 172"/>
            <p:cNvSpPr>
              <a:spLocks noChangeArrowheads="1"/>
            </p:cNvSpPr>
            <p:nvPr/>
          </p:nvSpPr>
          <p:spPr bwMode="auto">
            <a:xfrm>
              <a:off x="4243" y="2269"/>
              <a:ext cx="7" cy="1019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0" name="Rectangle 173"/>
            <p:cNvSpPr>
              <a:spLocks noChangeArrowheads="1"/>
            </p:cNvSpPr>
            <p:nvPr/>
          </p:nvSpPr>
          <p:spPr bwMode="auto">
            <a:xfrm>
              <a:off x="4250" y="2269"/>
              <a:ext cx="6" cy="1019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1" name="Rectangle 174"/>
            <p:cNvSpPr>
              <a:spLocks noChangeArrowheads="1"/>
            </p:cNvSpPr>
            <p:nvPr/>
          </p:nvSpPr>
          <p:spPr bwMode="auto">
            <a:xfrm>
              <a:off x="4256" y="2269"/>
              <a:ext cx="6" cy="1019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2" name="Rectangle 175"/>
            <p:cNvSpPr>
              <a:spLocks noChangeArrowheads="1"/>
            </p:cNvSpPr>
            <p:nvPr/>
          </p:nvSpPr>
          <p:spPr bwMode="auto">
            <a:xfrm>
              <a:off x="4262" y="2269"/>
              <a:ext cx="6" cy="1019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3" name="Rectangle 176"/>
            <p:cNvSpPr>
              <a:spLocks noChangeArrowheads="1"/>
            </p:cNvSpPr>
            <p:nvPr/>
          </p:nvSpPr>
          <p:spPr bwMode="auto">
            <a:xfrm>
              <a:off x="4268" y="2269"/>
              <a:ext cx="6" cy="1019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4" name="Rectangle 177"/>
            <p:cNvSpPr>
              <a:spLocks noChangeArrowheads="1"/>
            </p:cNvSpPr>
            <p:nvPr/>
          </p:nvSpPr>
          <p:spPr bwMode="auto">
            <a:xfrm>
              <a:off x="4274" y="2269"/>
              <a:ext cx="7" cy="1019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5" name="Rectangle 178"/>
            <p:cNvSpPr>
              <a:spLocks noChangeArrowheads="1"/>
            </p:cNvSpPr>
            <p:nvPr/>
          </p:nvSpPr>
          <p:spPr bwMode="auto">
            <a:xfrm>
              <a:off x="4281" y="2269"/>
              <a:ext cx="6" cy="1019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6" name="Rectangle 179"/>
            <p:cNvSpPr>
              <a:spLocks noChangeArrowheads="1"/>
            </p:cNvSpPr>
            <p:nvPr/>
          </p:nvSpPr>
          <p:spPr bwMode="auto">
            <a:xfrm>
              <a:off x="4287" y="2269"/>
              <a:ext cx="6" cy="1019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7" name="Rectangle 180"/>
            <p:cNvSpPr>
              <a:spLocks noChangeArrowheads="1"/>
            </p:cNvSpPr>
            <p:nvPr/>
          </p:nvSpPr>
          <p:spPr bwMode="auto">
            <a:xfrm>
              <a:off x="4293" y="2269"/>
              <a:ext cx="6" cy="1019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8" name="Rectangle 181"/>
            <p:cNvSpPr>
              <a:spLocks noChangeArrowheads="1"/>
            </p:cNvSpPr>
            <p:nvPr/>
          </p:nvSpPr>
          <p:spPr bwMode="auto">
            <a:xfrm>
              <a:off x="4299" y="2269"/>
              <a:ext cx="6" cy="1019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19" name="Rectangle 182"/>
            <p:cNvSpPr>
              <a:spLocks noChangeArrowheads="1"/>
            </p:cNvSpPr>
            <p:nvPr/>
          </p:nvSpPr>
          <p:spPr bwMode="auto">
            <a:xfrm>
              <a:off x="4305" y="2269"/>
              <a:ext cx="6" cy="1019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0" name="Rectangle 183"/>
            <p:cNvSpPr>
              <a:spLocks noChangeArrowheads="1"/>
            </p:cNvSpPr>
            <p:nvPr/>
          </p:nvSpPr>
          <p:spPr bwMode="auto">
            <a:xfrm>
              <a:off x="4311" y="2269"/>
              <a:ext cx="7" cy="1019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1" name="Rectangle 184"/>
            <p:cNvSpPr>
              <a:spLocks noChangeArrowheads="1"/>
            </p:cNvSpPr>
            <p:nvPr/>
          </p:nvSpPr>
          <p:spPr bwMode="auto">
            <a:xfrm>
              <a:off x="4318" y="2269"/>
              <a:ext cx="6" cy="1019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2" name="Rectangle 185"/>
            <p:cNvSpPr>
              <a:spLocks noChangeArrowheads="1"/>
            </p:cNvSpPr>
            <p:nvPr/>
          </p:nvSpPr>
          <p:spPr bwMode="auto">
            <a:xfrm>
              <a:off x="4324" y="2269"/>
              <a:ext cx="6" cy="1019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3" name="Rectangle 186"/>
            <p:cNvSpPr>
              <a:spLocks noChangeArrowheads="1"/>
            </p:cNvSpPr>
            <p:nvPr/>
          </p:nvSpPr>
          <p:spPr bwMode="auto">
            <a:xfrm>
              <a:off x="4330" y="2269"/>
              <a:ext cx="6" cy="1019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4" name="Rectangle 187"/>
            <p:cNvSpPr>
              <a:spLocks noChangeArrowheads="1"/>
            </p:cNvSpPr>
            <p:nvPr/>
          </p:nvSpPr>
          <p:spPr bwMode="auto">
            <a:xfrm>
              <a:off x="4336" y="2269"/>
              <a:ext cx="6" cy="1019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5" name="Rectangle 188"/>
            <p:cNvSpPr>
              <a:spLocks noChangeArrowheads="1"/>
            </p:cNvSpPr>
            <p:nvPr/>
          </p:nvSpPr>
          <p:spPr bwMode="auto">
            <a:xfrm>
              <a:off x="4342" y="2269"/>
              <a:ext cx="6" cy="1019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6" name="Rectangle 189"/>
            <p:cNvSpPr>
              <a:spLocks noChangeArrowheads="1"/>
            </p:cNvSpPr>
            <p:nvPr/>
          </p:nvSpPr>
          <p:spPr bwMode="auto">
            <a:xfrm>
              <a:off x="4348" y="2269"/>
              <a:ext cx="7" cy="1019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7" name="Rectangle 190"/>
            <p:cNvSpPr>
              <a:spLocks noChangeArrowheads="1"/>
            </p:cNvSpPr>
            <p:nvPr/>
          </p:nvSpPr>
          <p:spPr bwMode="auto">
            <a:xfrm>
              <a:off x="4355" y="2269"/>
              <a:ext cx="6" cy="101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8" name="Rectangle 191"/>
            <p:cNvSpPr>
              <a:spLocks noChangeArrowheads="1"/>
            </p:cNvSpPr>
            <p:nvPr/>
          </p:nvSpPr>
          <p:spPr bwMode="auto">
            <a:xfrm>
              <a:off x="4361" y="2269"/>
              <a:ext cx="6" cy="1019"/>
            </a:xfrm>
            <a:prstGeom prst="rect">
              <a:avLst/>
            </a:prstGeom>
            <a:solidFill>
              <a:srgbClr val="FEF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29" name="Rectangle 192"/>
            <p:cNvSpPr>
              <a:spLocks noChangeArrowheads="1"/>
            </p:cNvSpPr>
            <p:nvPr/>
          </p:nvSpPr>
          <p:spPr bwMode="auto">
            <a:xfrm>
              <a:off x="4367" y="2269"/>
              <a:ext cx="6" cy="1019"/>
            </a:xfrm>
            <a:prstGeom prst="rect">
              <a:avLst/>
            </a:prstGeom>
            <a:solidFill>
              <a:srgbClr val="FDF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0" name="Rectangle 193"/>
            <p:cNvSpPr>
              <a:spLocks noChangeArrowheads="1"/>
            </p:cNvSpPr>
            <p:nvPr/>
          </p:nvSpPr>
          <p:spPr bwMode="auto">
            <a:xfrm>
              <a:off x="4373" y="2269"/>
              <a:ext cx="6" cy="1019"/>
            </a:xfrm>
            <a:prstGeom prst="rect">
              <a:avLst/>
            </a:prstGeom>
            <a:solidFill>
              <a:srgbClr val="FCF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1" name="Rectangle 194"/>
            <p:cNvSpPr>
              <a:spLocks noChangeArrowheads="1"/>
            </p:cNvSpPr>
            <p:nvPr/>
          </p:nvSpPr>
          <p:spPr bwMode="auto">
            <a:xfrm>
              <a:off x="4379" y="2269"/>
              <a:ext cx="7" cy="1019"/>
            </a:xfrm>
            <a:prstGeom prst="rect">
              <a:avLst/>
            </a:prstGeom>
            <a:solidFill>
              <a:srgbClr val="FBF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2" name="Rectangle 195"/>
            <p:cNvSpPr>
              <a:spLocks noChangeArrowheads="1"/>
            </p:cNvSpPr>
            <p:nvPr/>
          </p:nvSpPr>
          <p:spPr bwMode="auto">
            <a:xfrm>
              <a:off x="4386" y="2269"/>
              <a:ext cx="6" cy="1019"/>
            </a:xfrm>
            <a:prstGeom prst="rect">
              <a:avLst/>
            </a:prstGeom>
            <a:solidFill>
              <a:srgbClr val="FAF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3" name="Rectangle 196"/>
            <p:cNvSpPr>
              <a:spLocks noChangeArrowheads="1"/>
            </p:cNvSpPr>
            <p:nvPr/>
          </p:nvSpPr>
          <p:spPr bwMode="auto">
            <a:xfrm>
              <a:off x="4392" y="2269"/>
              <a:ext cx="6" cy="1019"/>
            </a:xfrm>
            <a:prstGeom prst="rect">
              <a:avLst/>
            </a:prstGeom>
            <a:solidFill>
              <a:srgbClr val="F8F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4" name="Rectangle 197"/>
            <p:cNvSpPr>
              <a:spLocks noChangeArrowheads="1"/>
            </p:cNvSpPr>
            <p:nvPr/>
          </p:nvSpPr>
          <p:spPr bwMode="auto">
            <a:xfrm>
              <a:off x="4398" y="2269"/>
              <a:ext cx="6" cy="1019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5" name="Rectangle 198"/>
            <p:cNvSpPr>
              <a:spLocks noChangeArrowheads="1"/>
            </p:cNvSpPr>
            <p:nvPr/>
          </p:nvSpPr>
          <p:spPr bwMode="auto">
            <a:xfrm>
              <a:off x="4404" y="2269"/>
              <a:ext cx="6" cy="1019"/>
            </a:xfrm>
            <a:prstGeom prst="rect">
              <a:avLst/>
            </a:prstGeom>
            <a:solidFill>
              <a:srgbClr val="F3F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6" name="Rectangle 199"/>
            <p:cNvSpPr>
              <a:spLocks noChangeArrowheads="1"/>
            </p:cNvSpPr>
            <p:nvPr/>
          </p:nvSpPr>
          <p:spPr bwMode="auto">
            <a:xfrm>
              <a:off x="4410" y="2269"/>
              <a:ext cx="6" cy="1019"/>
            </a:xfrm>
            <a:prstGeom prst="rect">
              <a:avLst/>
            </a:prstGeom>
            <a:solidFill>
              <a:srgbClr val="F0F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7" name="Rectangle 200"/>
            <p:cNvSpPr>
              <a:spLocks noChangeArrowheads="1"/>
            </p:cNvSpPr>
            <p:nvPr/>
          </p:nvSpPr>
          <p:spPr bwMode="auto">
            <a:xfrm>
              <a:off x="4416" y="2269"/>
              <a:ext cx="7" cy="1019"/>
            </a:xfrm>
            <a:prstGeom prst="rect">
              <a:avLst/>
            </a:prstGeom>
            <a:solidFill>
              <a:srgbClr val="EDE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8" name="Rectangle 201"/>
            <p:cNvSpPr>
              <a:spLocks noChangeArrowheads="1"/>
            </p:cNvSpPr>
            <p:nvPr/>
          </p:nvSpPr>
          <p:spPr bwMode="auto">
            <a:xfrm>
              <a:off x="4423" y="2269"/>
              <a:ext cx="6" cy="1019"/>
            </a:xfrm>
            <a:prstGeom prst="rect">
              <a:avLst/>
            </a:prstGeom>
            <a:solidFill>
              <a:srgbClr val="E9E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39" name="Rectangle 202"/>
            <p:cNvSpPr>
              <a:spLocks noChangeArrowheads="1"/>
            </p:cNvSpPr>
            <p:nvPr/>
          </p:nvSpPr>
          <p:spPr bwMode="auto">
            <a:xfrm>
              <a:off x="4429" y="2269"/>
              <a:ext cx="6" cy="1019"/>
            </a:xfrm>
            <a:prstGeom prst="rect">
              <a:avLst/>
            </a:prstGeom>
            <a:solidFill>
              <a:srgbClr val="E4E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0" name="Rectangle 203"/>
            <p:cNvSpPr>
              <a:spLocks noChangeArrowheads="1"/>
            </p:cNvSpPr>
            <p:nvPr/>
          </p:nvSpPr>
          <p:spPr bwMode="auto">
            <a:xfrm>
              <a:off x="4435" y="2269"/>
              <a:ext cx="6" cy="1019"/>
            </a:xfrm>
            <a:prstGeom prst="rect">
              <a:avLst/>
            </a:prstGeom>
            <a:solidFill>
              <a:srgbClr val="E1E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1" name="Rectangle 204"/>
            <p:cNvSpPr>
              <a:spLocks noChangeArrowheads="1"/>
            </p:cNvSpPr>
            <p:nvPr/>
          </p:nvSpPr>
          <p:spPr bwMode="auto">
            <a:xfrm>
              <a:off x="4441" y="2269"/>
              <a:ext cx="6" cy="1019"/>
            </a:xfrm>
            <a:prstGeom prst="rect">
              <a:avLst/>
            </a:prstGeom>
            <a:solidFill>
              <a:srgbClr val="DBD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2" name="Rectangle 205"/>
            <p:cNvSpPr>
              <a:spLocks noChangeArrowheads="1"/>
            </p:cNvSpPr>
            <p:nvPr/>
          </p:nvSpPr>
          <p:spPr bwMode="auto">
            <a:xfrm>
              <a:off x="4447" y="2269"/>
              <a:ext cx="7" cy="1019"/>
            </a:xfrm>
            <a:prstGeom prst="rect">
              <a:avLst/>
            </a:prstGeom>
            <a:solidFill>
              <a:srgbClr val="D6D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3" name="Rectangle 206"/>
            <p:cNvSpPr>
              <a:spLocks noChangeArrowheads="1"/>
            </p:cNvSpPr>
            <p:nvPr/>
          </p:nvSpPr>
          <p:spPr bwMode="auto">
            <a:xfrm>
              <a:off x="4454" y="2269"/>
              <a:ext cx="6" cy="1019"/>
            </a:xfrm>
            <a:prstGeom prst="rect">
              <a:avLst/>
            </a:prstGeom>
            <a:solidFill>
              <a:srgbClr val="D0D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4" name="Rectangle 207"/>
            <p:cNvSpPr>
              <a:spLocks noChangeArrowheads="1"/>
            </p:cNvSpPr>
            <p:nvPr/>
          </p:nvSpPr>
          <p:spPr bwMode="auto">
            <a:xfrm>
              <a:off x="4460" y="2269"/>
              <a:ext cx="6" cy="1019"/>
            </a:xfrm>
            <a:prstGeom prst="rect">
              <a:avLst/>
            </a:prstGeom>
            <a:solidFill>
              <a:srgbClr val="CAC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5" name="Rectangle 208"/>
            <p:cNvSpPr>
              <a:spLocks noChangeArrowheads="1"/>
            </p:cNvSpPr>
            <p:nvPr/>
          </p:nvSpPr>
          <p:spPr bwMode="auto">
            <a:xfrm>
              <a:off x="4466" y="2269"/>
              <a:ext cx="6" cy="1019"/>
            </a:xfrm>
            <a:prstGeom prst="rect">
              <a:avLst/>
            </a:prstGeom>
            <a:solidFill>
              <a:srgbClr val="C4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6" name="Rectangle 209"/>
            <p:cNvSpPr>
              <a:spLocks noChangeArrowheads="1"/>
            </p:cNvSpPr>
            <p:nvPr/>
          </p:nvSpPr>
          <p:spPr bwMode="auto">
            <a:xfrm>
              <a:off x="4472" y="2269"/>
              <a:ext cx="6" cy="1019"/>
            </a:xfrm>
            <a:prstGeom prst="rect">
              <a:avLst/>
            </a:prstGeom>
            <a:solidFill>
              <a:srgbClr val="BEB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7" name="Rectangle 210"/>
            <p:cNvSpPr>
              <a:spLocks noChangeArrowheads="1"/>
            </p:cNvSpPr>
            <p:nvPr/>
          </p:nvSpPr>
          <p:spPr bwMode="auto">
            <a:xfrm>
              <a:off x="4478" y="2269"/>
              <a:ext cx="6" cy="1019"/>
            </a:xfrm>
            <a:prstGeom prst="rect">
              <a:avLst/>
            </a:prstGeom>
            <a:solidFill>
              <a:srgbClr val="B7B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8" name="Rectangle 211"/>
            <p:cNvSpPr>
              <a:spLocks noChangeArrowheads="1"/>
            </p:cNvSpPr>
            <p:nvPr/>
          </p:nvSpPr>
          <p:spPr bwMode="auto">
            <a:xfrm>
              <a:off x="4484" y="2269"/>
              <a:ext cx="7" cy="1019"/>
            </a:xfrm>
            <a:prstGeom prst="rect">
              <a:avLst/>
            </a:prstGeom>
            <a:solidFill>
              <a:srgbClr val="B1B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49" name="Rectangle 212"/>
            <p:cNvSpPr>
              <a:spLocks noChangeArrowheads="1"/>
            </p:cNvSpPr>
            <p:nvPr/>
          </p:nvSpPr>
          <p:spPr bwMode="auto">
            <a:xfrm>
              <a:off x="4491" y="2269"/>
              <a:ext cx="6" cy="1019"/>
            </a:xfrm>
            <a:prstGeom prst="rect">
              <a:avLst/>
            </a:prstGeom>
            <a:solidFill>
              <a:srgbClr val="ABA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0" name="Rectangle 213"/>
            <p:cNvSpPr>
              <a:spLocks noChangeArrowheads="1"/>
            </p:cNvSpPr>
            <p:nvPr/>
          </p:nvSpPr>
          <p:spPr bwMode="auto">
            <a:xfrm>
              <a:off x="4497" y="2269"/>
              <a:ext cx="6" cy="1019"/>
            </a:xfrm>
            <a:prstGeom prst="rect">
              <a:avLst/>
            </a:prstGeom>
            <a:solidFill>
              <a:srgbClr val="A5A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1" name="Rectangle 214"/>
            <p:cNvSpPr>
              <a:spLocks noChangeArrowheads="1"/>
            </p:cNvSpPr>
            <p:nvPr/>
          </p:nvSpPr>
          <p:spPr bwMode="auto">
            <a:xfrm>
              <a:off x="4503" y="2269"/>
              <a:ext cx="6" cy="1019"/>
            </a:xfrm>
            <a:prstGeom prst="rect">
              <a:avLst/>
            </a:prstGeom>
            <a:solidFill>
              <a:srgbClr val="9E9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2" name="Rectangle 215"/>
            <p:cNvSpPr>
              <a:spLocks noChangeArrowheads="1"/>
            </p:cNvSpPr>
            <p:nvPr/>
          </p:nvSpPr>
          <p:spPr bwMode="auto">
            <a:xfrm>
              <a:off x="4509" y="2269"/>
              <a:ext cx="6" cy="1019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3" name="Rectangle 216"/>
            <p:cNvSpPr>
              <a:spLocks noChangeArrowheads="1"/>
            </p:cNvSpPr>
            <p:nvPr/>
          </p:nvSpPr>
          <p:spPr bwMode="auto">
            <a:xfrm>
              <a:off x="4515" y="2269"/>
              <a:ext cx="7" cy="1019"/>
            </a:xfrm>
            <a:prstGeom prst="rect">
              <a:avLst/>
            </a:prstGeom>
            <a:solidFill>
              <a:srgbClr val="939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4" name="Rectangle 217"/>
            <p:cNvSpPr>
              <a:spLocks noChangeArrowheads="1"/>
            </p:cNvSpPr>
            <p:nvPr/>
          </p:nvSpPr>
          <p:spPr bwMode="auto">
            <a:xfrm>
              <a:off x="4522" y="2269"/>
              <a:ext cx="6" cy="1019"/>
            </a:xfrm>
            <a:prstGeom prst="rect">
              <a:avLst/>
            </a:prstGeom>
            <a:solidFill>
              <a:srgbClr val="8E8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5" name="Rectangle 218"/>
            <p:cNvSpPr>
              <a:spLocks noChangeArrowheads="1"/>
            </p:cNvSpPr>
            <p:nvPr/>
          </p:nvSpPr>
          <p:spPr bwMode="auto">
            <a:xfrm>
              <a:off x="4528" y="2269"/>
              <a:ext cx="6" cy="1019"/>
            </a:xfrm>
            <a:prstGeom prst="rect">
              <a:avLst/>
            </a:prstGeom>
            <a:solidFill>
              <a:srgbClr val="898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6" name="Rectangle 219"/>
            <p:cNvSpPr>
              <a:spLocks noChangeArrowheads="1"/>
            </p:cNvSpPr>
            <p:nvPr/>
          </p:nvSpPr>
          <p:spPr bwMode="auto">
            <a:xfrm>
              <a:off x="4534" y="2269"/>
              <a:ext cx="6" cy="1019"/>
            </a:xfrm>
            <a:prstGeom prst="rect">
              <a:avLst/>
            </a:prstGeom>
            <a:solidFill>
              <a:srgbClr val="858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7" name="Rectangle 220"/>
            <p:cNvSpPr>
              <a:spLocks noChangeArrowheads="1"/>
            </p:cNvSpPr>
            <p:nvPr/>
          </p:nvSpPr>
          <p:spPr bwMode="auto">
            <a:xfrm>
              <a:off x="4540" y="2269"/>
              <a:ext cx="6" cy="1019"/>
            </a:xfrm>
            <a:prstGeom prst="rect">
              <a:avLst/>
            </a:prstGeom>
            <a:solidFill>
              <a:srgbClr val="818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8" name="Rectangle 221"/>
            <p:cNvSpPr>
              <a:spLocks noChangeArrowheads="1"/>
            </p:cNvSpPr>
            <p:nvPr/>
          </p:nvSpPr>
          <p:spPr bwMode="auto">
            <a:xfrm>
              <a:off x="4546" y="2269"/>
              <a:ext cx="6" cy="1019"/>
            </a:xfrm>
            <a:prstGeom prst="rect">
              <a:avLst/>
            </a:prstGeom>
            <a:solidFill>
              <a:srgbClr val="7E7E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59" name="Rectangle 222"/>
            <p:cNvSpPr>
              <a:spLocks noChangeArrowheads="1"/>
            </p:cNvSpPr>
            <p:nvPr/>
          </p:nvSpPr>
          <p:spPr bwMode="auto">
            <a:xfrm>
              <a:off x="4552" y="2269"/>
              <a:ext cx="7" cy="1019"/>
            </a:xfrm>
            <a:prstGeom prst="rect">
              <a:avLst/>
            </a:prstGeom>
            <a:solidFill>
              <a:srgbClr val="7B7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0" name="Rectangle 223"/>
            <p:cNvSpPr>
              <a:spLocks noChangeArrowheads="1"/>
            </p:cNvSpPr>
            <p:nvPr/>
          </p:nvSpPr>
          <p:spPr bwMode="auto">
            <a:xfrm>
              <a:off x="4559" y="2269"/>
              <a:ext cx="6" cy="1019"/>
            </a:xfrm>
            <a:prstGeom prst="rect">
              <a:avLst/>
            </a:prstGeom>
            <a:solidFill>
              <a:srgbClr val="797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1" name="Rectangle 224"/>
            <p:cNvSpPr>
              <a:spLocks noChangeArrowheads="1"/>
            </p:cNvSpPr>
            <p:nvPr/>
          </p:nvSpPr>
          <p:spPr bwMode="auto">
            <a:xfrm>
              <a:off x="4565" y="2269"/>
              <a:ext cx="6" cy="1019"/>
            </a:xfrm>
            <a:prstGeom prst="rect">
              <a:avLst/>
            </a:prstGeom>
            <a:solidFill>
              <a:srgbClr val="7777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2" name="Rectangle 225"/>
            <p:cNvSpPr>
              <a:spLocks noChangeArrowheads="1"/>
            </p:cNvSpPr>
            <p:nvPr/>
          </p:nvSpPr>
          <p:spPr bwMode="auto">
            <a:xfrm>
              <a:off x="4145" y="2269"/>
              <a:ext cx="426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3" name="Rectangle 226"/>
            <p:cNvSpPr>
              <a:spLocks noChangeArrowheads="1"/>
            </p:cNvSpPr>
            <p:nvPr/>
          </p:nvSpPr>
          <p:spPr bwMode="auto">
            <a:xfrm>
              <a:off x="1617" y="2213"/>
              <a:ext cx="6" cy="1075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4" name="Rectangle 227"/>
            <p:cNvSpPr>
              <a:spLocks noChangeArrowheads="1"/>
            </p:cNvSpPr>
            <p:nvPr/>
          </p:nvSpPr>
          <p:spPr bwMode="auto">
            <a:xfrm>
              <a:off x="1623" y="2213"/>
              <a:ext cx="6" cy="1075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5" name="Rectangle 228"/>
            <p:cNvSpPr>
              <a:spLocks noChangeArrowheads="1"/>
            </p:cNvSpPr>
            <p:nvPr/>
          </p:nvSpPr>
          <p:spPr bwMode="auto">
            <a:xfrm>
              <a:off x="1629" y="2213"/>
              <a:ext cx="7" cy="1075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6" name="Rectangle 229"/>
            <p:cNvSpPr>
              <a:spLocks noChangeArrowheads="1"/>
            </p:cNvSpPr>
            <p:nvPr/>
          </p:nvSpPr>
          <p:spPr bwMode="auto">
            <a:xfrm>
              <a:off x="1636" y="2213"/>
              <a:ext cx="6" cy="1075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7" name="Rectangle 230"/>
            <p:cNvSpPr>
              <a:spLocks noChangeArrowheads="1"/>
            </p:cNvSpPr>
            <p:nvPr/>
          </p:nvSpPr>
          <p:spPr bwMode="auto">
            <a:xfrm>
              <a:off x="1642" y="2213"/>
              <a:ext cx="6" cy="1075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8" name="Rectangle 231"/>
            <p:cNvSpPr>
              <a:spLocks noChangeArrowheads="1"/>
            </p:cNvSpPr>
            <p:nvPr/>
          </p:nvSpPr>
          <p:spPr bwMode="auto">
            <a:xfrm>
              <a:off x="1648" y="2213"/>
              <a:ext cx="6" cy="1075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69" name="Rectangle 232"/>
            <p:cNvSpPr>
              <a:spLocks noChangeArrowheads="1"/>
            </p:cNvSpPr>
            <p:nvPr/>
          </p:nvSpPr>
          <p:spPr bwMode="auto">
            <a:xfrm>
              <a:off x="1654" y="2213"/>
              <a:ext cx="6" cy="1075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0" name="Rectangle 233"/>
            <p:cNvSpPr>
              <a:spLocks noChangeArrowheads="1"/>
            </p:cNvSpPr>
            <p:nvPr/>
          </p:nvSpPr>
          <p:spPr bwMode="auto">
            <a:xfrm>
              <a:off x="1660" y="2213"/>
              <a:ext cx="6" cy="1075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1" name="Rectangle 234"/>
            <p:cNvSpPr>
              <a:spLocks noChangeArrowheads="1"/>
            </p:cNvSpPr>
            <p:nvPr/>
          </p:nvSpPr>
          <p:spPr bwMode="auto">
            <a:xfrm>
              <a:off x="1666" y="2213"/>
              <a:ext cx="7" cy="1075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2" name="Rectangle 235"/>
            <p:cNvSpPr>
              <a:spLocks noChangeArrowheads="1"/>
            </p:cNvSpPr>
            <p:nvPr/>
          </p:nvSpPr>
          <p:spPr bwMode="auto">
            <a:xfrm>
              <a:off x="1673" y="2213"/>
              <a:ext cx="6" cy="1075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3" name="Rectangle 236"/>
            <p:cNvSpPr>
              <a:spLocks noChangeArrowheads="1"/>
            </p:cNvSpPr>
            <p:nvPr/>
          </p:nvSpPr>
          <p:spPr bwMode="auto">
            <a:xfrm>
              <a:off x="1679" y="2213"/>
              <a:ext cx="6" cy="1075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4" name="Rectangle 237"/>
            <p:cNvSpPr>
              <a:spLocks noChangeArrowheads="1"/>
            </p:cNvSpPr>
            <p:nvPr/>
          </p:nvSpPr>
          <p:spPr bwMode="auto">
            <a:xfrm>
              <a:off x="1685" y="2213"/>
              <a:ext cx="6" cy="1075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5" name="Rectangle 238"/>
            <p:cNvSpPr>
              <a:spLocks noChangeArrowheads="1"/>
            </p:cNvSpPr>
            <p:nvPr/>
          </p:nvSpPr>
          <p:spPr bwMode="auto">
            <a:xfrm>
              <a:off x="1691" y="2213"/>
              <a:ext cx="6" cy="1075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6" name="Rectangle 239"/>
            <p:cNvSpPr>
              <a:spLocks noChangeArrowheads="1"/>
            </p:cNvSpPr>
            <p:nvPr/>
          </p:nvSpPr>
          <p:spPr bwMode="auto">
            <a:xfrm>
              <a:off x="1697" y="2213"/>
              <a:ext cx="7" cy="1075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7" name="Rectangle 240"/>
            <p:cNvSpPr>
              <a:spLocks noChangeArrowheads="1"/>
            </p:cNvSpPr>
            <p:nvPr/>
          </p:nvSpPr>
          <p:spPr bwMode="auto">
            <a:xfrm>
              <a:off x="1704" y="2213"/>
              <a:ext cx="6" cy="1075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8" name="Rectangle 241"/>
            <p:cNvSpPr>
              <a:spLocks noChangeArrowheads="1"/>
            </p:cNvSpPr>
            <p:nvPr/>
          </p:nvSpPr>
          <p:spPr bwMode="auto">
            <a:xfrm>
              <a:off x="1710" y="2213"/>
              <a:ext cx="6" cy="1075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79" name="Rectangle 242"/>
            <p:cNvSpPr>
              <a:spLocks noChangeArrowheads="1"/>
            </p:cNvSpPr>
            <p:nvPr/>
          </p:nvSpPr>
          <p:spPr bwMode="auto">
            <a:xfrm>
              <a:off x="1716" y="2213"/>
              <a:ext cx="6" cy="1075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0" name="Rectangle 243"/>
            <p:cNvSpPr>
              <a:spLocks noChangeArrowheads="1"/>
            </p:cNvSpPr>
            <p:nvPr/>
          </p:nvSpPr>
          <p:spPr bwMode="auto">
            <a:xfrm>
              <a:off x="1722" y="2213"/>
              <a:ext cx="6" cy="1075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1" name="Rectangle 244"/>
            <p:cNvSpPr>
              <a:spLocks noChangeArrowheads="1"/>
            </p:cNvSpPr>
            <p:nvPr/>
          </p:nvSpPr>
          <p:spPr bwMode="auto">
            <a:xfrm>
              <a:off x="1728" y="2213"/>
              <a:ext cx="6" cy="1075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2" name="Rectangle 245"/>
            <p:cNvSpPr>
              <a:spLocks noChangeArrowheads="1"/>
            </p:cNvSpPr>
            <p:nvPr/>
          </p:nvSpPr>
          <p:spPr bwMode="auto">
            <a:xfrm>
              <a:off x="1734" y="2213"/>
              <a:ext cx="7" cy="1075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3" name="Rectangle 246"/>
            <p:cNvSpPr>
              <a:spLocks noChangeArrowheads="1"/>
            </p:cNvSpPr>
            <p:nvPr/>
          </p:nvSpPr>
          <p:spPr bwMode="auto">
            <a:xfrm>
              <a:off x="1741" y="2213"/>
              <a:ext cx="6" cy="1075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4" name="Rectangle 247"/>
            <p:cNvSpPr>
              <a:spLocks noChangeArrowheads="1"/>
            </p:cNvSpPr>
            <p:nvPr/>
          </p:nvSpPr>
          <p:spPr bwMode="auto">
            <a:xfrm>
              <a:off x="1747" y="2213"/>
              <a:ext cx="6" cy="1075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5" name="Rectangle 248"/>
            <p:cNvSpPr>
              <a:spLocks noChangeArrowheads="1"/>
            </p:cNvSpPr>
            <p:nvPr/>
          </p:nvSpPr>
          <p:spPr bwMode="auto">
            <a:xfrm>
              <a:off x="1753" y="2213"/>
              <a:ext cx="6" cy="1075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6" name="Rectangle 249"/>
            <p:cNvSpPr>
              <a:spLocks noChangeArrowheads="1"/>
            </p:cNvSpPr>
            <p:nvPr/>
          </p:nvSpPr>
          <p:spPr bwMode="auto">
            <a:xfrm>
              <a:off x="1759" y="2213"/>
              <a:ext cx="6" cy="1075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7" name="Rectangle 250"/>
            <p:cNvSpPr>
              <a:spLocks noChangeArrowheads="1"/>
            </p:cNvSpPr>
            <p:nvPr/>
          </p:nvSpPr>
          <p:spPr bwMode="auto">
            <a:xfrm>
              <a:off x="1765" y="2213"/>
              <a:ext cx="7" cy="1075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8" name="Rectangle 251"/>
            <p:cNvSpPr>
              <a:spLocks noChangeArrowheads="1"/>
            </p:cNvSpPr>
            <p:nvPr/>
          </p:nvSpPr>
          <p:spPr bwMode="auto">
            <a:xfrm>
              <a:off x="1772" y="2213"/>
              <a:ext cx="6" cy="1075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89" name="Rectangle 252"/>
            <p:cNvSpPr>
              <a:spLocks noChangeArrowheads="1"/>
            </p:cNvSpPr>
            <p:nvPr/>
          </p:nvSpPr>
          <p:spPr bwMode="auto">
            <a:xfrm>
              <a:off x="1778" y="2213"/>
              <a:ext cx="6" cy="1075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0" name="Rectangle 253"/>
            <p:cNvSpPr>
              <a:spLocks noChangeArrowheads="1"/>
            </p:cNvSpPr>
            <p:nvPr/>
          </p:nvSpPr>
          <p:spPr bwMode="auto">
            <a:xfrm>
              <a:off x="1784" y="2213"/>
              <a:ext cx="6" cy="1075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1" name="Rectangle 254"/>
            <p:cNvSpPr>
              <a:spLocks noChangeArrowheads="1"/>
            </p:cNvSpPr>
            <p:nvPr/>
          </p:nvSpPr>
          <p:spPr bwMode="auto">
            <a:xfrm>
              <a:off x="1790" y="2213"/>
              <a:ext cx="6" cy="1075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2" name="Rectangle 255"/>
            <p:cNvSpPr>
              <a:spLocks noChangeArrowheads="1"/>
            </p:cNvSpPr>
            <p:nvPr/>
          </p:nvSpPr>
          <p:spPr bwMode="auto">
            <a:xfrm>
              <a:off x="1796" y="2213"/>
              <a:ext cx="6" cy="1075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3" name="Rectangle 256"/>
            <p:cNvSpPr>
              <a:spLocks noChangeArrowheads="1"/>
            </p:cNvSpPr>
            <p:nvPr/>
          </p:nvSpPr>
          <p:spPr bwMode="auto">
            <a:xfrm>
              <a:off x="1802" y="2213"/>
              <a:ext cx="7" cy="1075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4" name="Rectangle 257"/>
            <p:cNvSpPr>
              <a:spLocks noChangeArrowheads="1"/>
            </p:cNvSpPr>
            <p:nvPr/>
          </p:nvSpPr>
          <p:spPr bwMode="auto">
            <a:xfrm>
              <a:off x="1809" y="2213"/>
              <a:ext cx="6" cy="1075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5" name="Rectangle 258"/>
            <p:cNvSpPr>
              <a:spLocks noChangeArrowheads="1"/>
            </p:cNvSpPr>
            <p:nvPr/>
          </p:nvSpPr>
          <p:spPr bwMode="auto">
            <a:xfrm>
              <a:off x="1815" y="2213"/>
              <a:ext cx="6" cy="1075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6" name="Rectangle 259"/>
            <p:cNvSpPr>
              <a:spLocks noChangeArrowheads="1"/>
            </p:cNvSpPr>
            <p:nvPr/>
          </p:nvSpPr>
          <p:spPr bwMode="auto">
            <a:xfrm>
              <a:off x="1821" y="2213"/>
              <a:ext cx="12" cy="107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7" name="Rectangle 260"/>
            <p:cNvSpPr>
              <a:spLocks noChangeArrowheads="1"/>
            </p:cNvSpPr>
            <p:nvPr/>
          </p:nvSpPr>
          <p:spPr bwMode="auto">
            <a:xfrm>
              <a:off x="1833" y="2213"/>
              <a:ext cx="6" cy="1075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8" name="Rectangle 261"/>
            <p:cNvSpPr>
              <a:spLocks noChangeArrowheads="1"/>
            </p:cNvSpPr>
            <p:nvPr/>
          </p:nvSpPr>
          <p:spPr bwMode="auto">
            <a:xfrm>
              <a:off x="1839" y="2213"/>
              <a:ext cx="7" cy="1075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99" name="Rectangle 262"/>
            <p:cNvSpPr>
              <a:spLocks noChangeArrowheads="1"/>
            </p:cNvSpPr>
            <p:nvPr/>
          </p:nvSpPr>
          <p:spPr bwMode="auto">
            <a:xfrm>
              <a:off x="1846" y="2213"/>
              <a:ext cx="6" cy="1075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0" name="Rectangle 263"/>
            <p:cNvSpPr>
              <a:spLocks noChangeArrowheads="1"/>
            </p:cNvSpPr>
            <p:nvPr/>
          </p:nvSpPr>
          <p:spPr bwMode="auto">
            <a:xfrm>
              <a:off x="1852" y="2213"/>
              <a:ext cx="6" cy="1075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1" name="Rectangle 264"/>
            <p:cNvSpPr>
              <a:spLocks noChangeArrowheads="1"/>
            </p:cNvSpPr>
            <p:nvPr/>
          </p:nvSpPr>
          <p:spPr bwMode="auto">
            <a:xfrm>
              <a:off x="1858" y="2213"/>
              <a:ext cx="6" cy="1075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2" name="Rectangle 265"/>
            <p:cNvSpPr>
              <a:spLocks noChangeArrowheads="1"/>
            </p:cNvSpPr>
            <p:nvPr/>
          </p:nvSpPr>
          <p:spPr bwMode="auto">
            <a:xfrm>
              <a:off x="1864" y="2213"/>
              <a:ext cx="6" cy="1075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3" name="Rectangle 266"/>
            <p:cNvSpPr>
              <a:spLocks noChangeArrowheads="1"/>
            </p:cNvSpPr>
            <p:nvPr/>
          </p:nvSpPr>
          <p:spPr bwMode="auto">
            <a:xfrm>
              <a:off x="1870" y="2213"/>
              <a:ext cx="7" cy="1075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4" name="Rectangle 267"/>
            <p:cNvSpPr>
              <a:spLocks noChangeArrowheads="1"/>
            </p:cNvSpPr>
            <p:nvPr/>
          </p:nvSpPr>
          <p:spPr bwMode="auto">
            <a:xfrm>
              <a:off x="1877" y="2213"/>
              <a:ext cx="6" cy="1075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5" name="Rectangle 268"/>
            <p:cNvSpPr>
              <a:spLocks noChangeArrowheads="1"/>
            </p:cNvSpPr>
            <p:nvPr/>
          </p:nvSpPr>
          <p:spPr bwMode="auto">
            <a:xfrm>
              <a:off x="1883" y="2213"/>
              <a:ext cx="6" cy="1075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6" name="Rectangle 269"/>
            <p:cNvSpPr>
              <a:spLocks noChangeArrowheads="1"/>
            </p:cNvSpPr>
            <p:nvPr/>
          </p:nvSpPr>
          <p:spPr bwMode="auto">
            <a:xfrm>
              <a:off x="1889" y="2213"/>
              <a:ext cx="6" cy="1075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7" name="Rectangle 270"/>
            <p:cNvSpPr>
              <a:spLocks noChangeArrowheads="1"/>
            </p:cNvSpPr>
            <p:nvPr/>
          </p:nvSpPr>
          <p:spPr bwMode="auto">
            <a:xfrm>
              <a:off x="1895" y="2213"/>
              <a:ext cx="6" cy="1075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8" name="Rectangle 271"/>
            <p:cNvSpPr>
              <a:spLocks noChangeArrowheads="1"/>
            </p:cNvSpPr>
            <p:nvPr/>
          </p:nvSpPr>
          <p:spPr bwMode="auto">
            <a:xfrm>
              <a:off x="1901" y="2213"/>
              <a:ext cx="6" cy="1075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09" name="Rectangle 272"/>
            <p:cNvSpPr>
              <a:spLocks noChangeArrowheads="1"/>
            </p:cNvSpPr>
            <p:nvPr/>
          </p:nvSpPr>
          <p:spPr bwMode="auto">
            <a:xfrm>
              <a:off x="1907" y="2213"/>
              <a:ext cx="7" cy="1075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0" name="Rectangle 273"/>
            <p:cNvSpPr>
              <a:spLocks noChangeArrowheads="1"/>
            </p:cNvSpPr>
            <p:nvPr/>
          </p:nvSpPr>
          <p:spPr bwMode="auto">
            <a:xfrm>
              <a:off x="1914" y="2213"/>
              <a:ext cx="6" cy="1075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1" name="Rectangle 274"/>
            <p:cNvSpPr>
              <a:spLocks noChangeArrowheads="1"/>
            </p:cNvSpPr>
            <p:nvPr/>
          </p:nvSpPr>
          <p:spPr bwMode="auto">
            <a:xfrm>
              <a:off x="1920" y="2213"/>
              <a:ext cx="6" cy="1075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2" name="Rectangle 275"/>
            <p:cNvSpPr>
              <a:spLocks noChangeArrowheads="1"/>
            </p:cNvSpPr>
            <p:nvPr/>
          </p:nvSpPr>
          <p:spPr bwMode="auto">
            <a:xfrm>
              <a:off x="1926" y="2213"/>
              <a:ext cx="6" cy="1075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3" name="Rectangle 276"/>
            <p:cNvSpPr>
              <a:spLocks noChangeArrowheads="1"/>
            </p:cNvSpPr>
            <p:nvPr/>
          </p:nvSpPr>
          <p:spPr bwMode="auto">
            <a:xfrm>
              <a:off x="1932" y="2213"/>
              <a:ext cx="6" cy="1075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4" name="Rectangle 277"/>
            <p:cNvSpPr>
              <a:spLocks noChangeArrowheads="1"/>
            </p:cNvSpPr>
            <p:nvPr/>
          </p:nvSpPr>
          <p:spPr bwMode="auto">
            <a:xfrm>
              <a:off x="1938" y="2213"/>
              <a:ext cx="7" cy="1075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5" name="Rectangle 278"/>
            <p:cNvSpPr>
              <a:spLocks noChangeArrowheads="1"/>
            </p:cNvSpPr>
            <p:nvPr/>
          </p:nvSpPr>
          <p:spPr bwMode="auto">
            <a:xfrm>
              <a:off x="1945" y="2213"/>
              <a:ext cx="6" cy="1075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6" name="Rectangle 279"/>
            <p:cNvSpPr>
              <a:spLocks noChangeArrowheads="1"/>
            </p:cNvSpPr>
            <p:nvPr/>
          </p:nvSpPr>
          <p:spPr bwMode="auto">
            <a:xfrm>
              <a:off x="1951" y="2213"/>
              <a:ext cx="6" cy="1075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7" name="Rectangle 280"/>
            <p:cNvSpPr>
              <a:spLocks noChangeArrowheads="1"/>
            </p:cNvSpPr>
            <p:nvPr/>
          </p:nvSpPr>
          <p:spPr bwMode="auto">
            <a:xfrm>
              <a:off x="1957" y="2213"/>
              <a:ext cx="6" cy="1075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8" name="Rectangle 281"/>
            <p:cNvSpPr>
              <a:spLocks noChangeArrowheads="1"/>
            </p:cNvSpPr>
            <p:nvPr/>
          </p:nvSpPr>
          <p:spPr bwMode="auto">
            <a:xfrm>
              <a:off x="1963" y="2213"/>
              <a:ext cx="6" cy="1075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19" name="Rectangle 282"/>
            <p:cNvSpPr>
              <a:spLocks noChangeArrowheads="1"/>
            </p:cNvSpPr>
            <p:nvPr/>
          </p:nvSpPr>
          <p:spPr bwMode="auto">
            <a:xfrm>
              <a:off x="1969" y="2213"/>
              <a:ext cx="6" cy="1075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0" name="Rectangle 283"/>
            <p:cNvSpPr>
              <a:spLocks noChangeArrowheads="1"/>
            </p:cNvSpPr>
            <p:nvPr/>
          </p:nvSpPr>
          <p:spPr bwMode="auto">
            <a:xfrm>
              <a:off x="1975" y="2213"/>
              <a:ext cx="7" cy="1075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1" name="Rectangle 284"/>
            <p:cNvSpPr>
              <a:spLocks noChangeArrowheads="1"/>
            </p:cNvSpPr>
            <p:nvPr/>
          </p:nvSpPr>
          <p:spPr bwMode="auto">
            <a:xfrm>
              <a:off x="1982" y="2213"/>
              <a:ext cx="6" cy="1075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2" name="Rectangle 285"/>
            <p:cNvSpPr>
              <a:spLocks noChangeArrowheads="1"/>
            </p:cNvSpPr>
            <p:nvPr/>
          </p:nvSpPr>
          <p:spPr bwMode="auto">
            <a:xfrm>
              <a:off x="1988" y="2213"/>
              <a:ext cx="6" cy="1075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3" name="Rectangle 286"/>
            <p:cNvSpPr>
              <a:spLocks noChangeArrowheads="1"/>
            </p:cNvSpPr>
            <p:nvPr/>
          </p:nvSpPr>
          <p:spPr bwMode="auto">
            <a:xfrm>
              <a:off x="1994" y="2213"/>
              <a:ext cx="6" cy="1075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4" name="Rectangle 287"/>
            <p:cNvSpPr>
              <a:spLocks noChangeArrowheads="1"/>
            </p:cNvSpPr>
            <p:nvPr/>
          </p:nvSpPr>
          <p:spPr bwMode="auto">
            <a:xfrm>
              <a:off x="2000" y="2213"/>
              <a:ext cx="6" cy="1075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5" name="Rectangle 288"/>
            <p:cNvSpPr>
              <a:spLocks noChangeArrowheads="1"/>
            </p:cNvSpPr>
            <p:nvPr/>
          </p:nvSpPr>
          <p:spPr bwMode="auto">
            <a:xfrm>
              <a:off x="2006" y="2213"/>
              <a:ext cx="7" cy="1075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6" name="Rectangle 289"/>
            <p:cNvSpPr>
              <a:spLocks noChangeArrowheads="1"/>
            </p:cNvSpPr>
            <p:nvPr/>
          </p:nvSpPr>
          <p:spPr bwMode="auto">
            <a:xfrm>
              <a:off x="2013" y="2213"/>
              <a:ext cx="6" cy="1075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7" name="Rectangle 290"/>
            <p:cNvSpPr>
              <a:spLocks noChangeArrowheads="1"/>
            </p:cNvSpPr>
            <p:nvPr/>
          </p:nvSpPr>
          <p:spPr bwMode="auto">
            <a:xfrm>
              <a:off x="2019" y="2213"/>
              <a:ext cx="6" cy="1075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8" name="Rectangle 291"/>
            <p:cNvSpPr>
              <a:spLocks noChangeArrowheads="1"/>
            </p:cNvSpPr>
            <p:nvPr/>
          </p:nvSpPr>
          <p:spPr bwMode="auto">
            <a:xfrm>
              <a:off x="2025" y="2213"/>
              <a:ext cx="6" cy="1075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29" name="Rectangle 292"/>
            <p:cNvSpPr>
              <a:spLocks noChangeArrowheads="1"/>
            </p:cNvSpPr>
            <p:nvPr/>
          </p:nvSpPr>
          <p:spPr bwMode="auto">
            <a:xfrm>
              <a:off x="2031" y="2213"/>
              <a:ext cx="6" cy="1075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0" name="Rectangle 293"/>
            <p:cNvSpPr>
              <a:spLocks noChangeArrowheads="1"/>
            </p:cNvSpPr>
            <p:nvPr/>
          </p:nvSpPr>
          <p:spPr bwMode="auto">
            <a:xfrm>
              <a:off x="1617" y="2213"/>
              <a:ext cx="420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1" name="Rectangle 294"/>
            <p:cNvSpPr>
              <a:spLocks noChangeArrowheads="1"/>
            </p:cNvSpPr>
            <p:nvPr/>
          </p:nvSpPr>
          <p:spPr bwMode="auto">
            <a:xfrm>
              <a:off x="3094" y="2040"/>
              <a:ext cx="6" cy="1248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2" name="Rectangle 295"/>
            <p:cNvSpPr>
              <a:spLocks noChangeArrowheads="1"/>
            </p:cNvSpPr>
            <p:nvPr/>
          </p:nvSpPr>
          <p:spPr bwMode="auto">
            <a:xfrm>
              <a:off x="3100" y="2040"/>
              <a:ext cx="6" cy="1248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3" name="Rectangle 296"/>
            <p:cNvSpPr>
              <a:spLocks noChangeArrowheads="1"/>
            </p:cNvSpPr>
            <p:nvPr/>
          </p:nvSpPr>
          <p:spPr bwMode="auto">
            <a:xfrm>
              <a:off x="3106" y="2040"/>
              <a:ext cx="7" cy="1248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4" name="Rectangle 297"/>
            <p:cNvSpPr>
              <a:spLocks noChangeArrowheads="1"/>
            </p:cNvSpPr>
            <p:nvPr/>
          </p:nvSpPr>
          <p:spPr bwMode="auto">
            <a:xfrm>
              <a:off x="3113" y="2040"/>
              <a:ext cx="6" cy="1248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5" name="Rectangle 298"/>
            <p:cNvSpPr>
              <a:spLocks noChangeArrowheads="1"/>
            </p:cNvSpPr>
            <p:nvPr/>
          </p:nvSpPr>
          <p:spPr bwMode="auto">
            <a:xfrm>
              <a:off x="3119" y="2040"/>
              <a:ext cx="6" cy="1248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6" name="Rectangle 299"/>
            <p:cNvSpPr>
              <a:spLocks noChangeArrowheads="1"/>
            </p:cNvSpPr>
            <p:nvPr/>
          </p:nvSpPr>
          <p:spPr bwMode="auto">
            <a:xfrm>
              <a:off x="3125" y="2040"/>
              <a:ext cx="6" cy="1248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7" name="Rectangle 300"/>
            <p:cNvSpPr>
              <a:spLocks noChangeArrowheads="1"/>
            </p:cNvSpPr>
            <p:nvPr/>
          </p:nvSpPr>
          <p:spPr bwMode="auto">
            <a:xfrm>
              <a:off x="3131" y="2040"/>
              <a:ext cx="6" cy="1248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8" name="Rectangle 301"/>
            <p:cNvSpPr>
              <a:spLocks noChangeArrowheads="1"/>
            </p:cNvSpPr>
            <p:nvPr/>
          </p:nvSpPr>
          <p:spPr bwMode="auto">
            <a:xfrm>
              <a:off x="3137" y="2040"/>
              <a:ext cx="6" cy="1248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39" name="Rectangle 302"/>
            <p:cNvSpPr>
              <a:spLocks noChangeArrowheads="1"/>
            </p:cNvSpPr>
            <p:nvPr/>
          </p:nvSpPr>
          <p:spPr bwMode="auto">
            <a:xfrm>
              <a:off x="3143" y="2040"/>
              <a:ext cx="7" cy="1248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0" name="Rectangle 303"/>
            <p:cNvSpPr>
              <a:spLocks noChangeArrowheads="1"/>
            </p:cNvSpPr>
            <p:nvPr/>
          </p:nvSpPr>
          <p:spPr bwMode="auto">
            <a:xfrm>
              <a:off x="3150" y="2040"/>
              <a:ext cx="6" cy="1248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1" name="Rectangle 304"/>
            <p:cNvSpPr>
              <a:spLocks noChangeArrowheads="1"/>
            </p:cNvSpPr>
            <p:nvPr/>
          </p:nvSpPr>
          <p:spPr bwMode="auto">
            <a:xfrm>
              <a:off x="3156" y="2040"/>
              <a:ext cx="6" cy="1248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2" name="Rectangle 305"/>
            <p:cNvSpPr>
              <a:spLocks noChangeArrowheads="1"/>
            </p:cNvSpPr>
            <p:nvPr/>
          </p:nvSpPr>
          <p:spPr bwMode="auto">
            <a:xfrm>
              <a:off x="3162" y="2040"/>
              <a:ext cx="6" cy="1248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3" name="Rectangle 306"/>
            <p:cNvSpPr>
              <a:spLocks noChangeArrowheads="1"/>
            </p:cNvSpPr>
            <p:nvPr/>
          </p:nvSpPr>
          <p:spPr bwMode="auto">
            <a:xfrm>
              <a:off x="3168" y="2040"/>
              <a:ext cx="6" cy="1248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4" name="Rectangle 307"/>
            <p:cNvSpPr>
              <a:spLocks noChangeArrowheads="1"/>
            </p:cNvSpPr>
            <p:nvPr/>
          </p:nvSpPr>
          <p:spPr bwMode="auto">
            <a:xfrm>
              <a:off x="3174" y="2040"/>
              <a:ext cx="7" cy="1248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5" name="Rectangle 308"/>
            <p:cNvSpPr>
              <a:spLocks noChangeArrowheads="1"/>
            </p:cNvSpPr>
            <p:nvPr/>
          </p:nvSpPr>
          <p:spPr bwMode="auto">
            <a:xfrm>
              <a:off x="3181" y="2040"/>
              <a:ext cx="6" cy="1248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6" name="Rectangle 309"/>
            <p:cNvSpPr>
              <a:spLocks noChangeArrowheads="1"/>
            </p:cNvSpPr>
            <p:nvPr/>
          </p:nvSpPr>
          <p:spPr bwMode="auto">
            <a:xfrm>
              <a:off x="3187" y="2040"/>
              <a:ext cx="6" cy="1248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7" name="Rectangle 310"/>
            <p:cNvSpPr>
              <a:spLocks noChangeArrowheads="1"/>
            </p:cNvSpPr>
            <p:nvPr/>
          </p:nvSpPr>
          <p:spPr bwMode="auto">
            <a:xfrm>
              <a:off x="3193" y="2040"/>
              <a:ext cx="6" cy="1248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8" name="Rectangle 311"/>
            <p:cNvSpPr>
              <a:spLocks noChangeArrowheads="1"/>
            </p:cNvSpPr>
            <p:nvPr/>
          </p:nvSpPr>
          <p:spPr bwMode="auto">
            <a:xfrm>
              <a:off x="3199" y="2040"/>
              <a:ext cx="6" cy="1248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49" name="Rectangle 312"/>
            <p:cNvSpPr>
              <a:spLocks noChangeArrowheads="1"/>
            </p:cNvSpPr>
            <p:nvPr/>
          </p:nvSpPr>
          <p:spPr bwMode="auto">
            <a:xfrm>
              <a:off x="3205" y="2040"/>
              <a:ext cx="6" cy="1248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0" name="Rectangle 313"/>
            <p:cNvSpPr>
              <a:spLocks noChangeArrowheads="1"/>
            </p:cNvSpPr>
            <p:nvPr/>
          </p:nvSpPr>
          <p:spPr bwMode="auto">
            <a:xfrm>
              <a:off x="3211" y="2040"/>
              <a:ext cx="7" cy="1248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1" name="Rectangle 314"/>
            <p:cNvSpPr>
              <a:spLocks noChangeArrowheads="1"/>
            </p:cNvSpPr>
            <p:nvPr/>
          </p:nvSpPr>
          <p:spPr bwMode="auto">
            <a:xfrm>
              <a:off x="3218" y="2040"/>
              <a:ext cx="6" cy="1248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2" name="Rectangle 315"/>
            <p:cNvSpPr>
              <a:spLocks noChangeArrowheads="1"/>
            </p:cNvSpPr>
            <p:nvPr/>
          </p:nvSpPr>
          <p:spPr bwMode="auto">
            <a:xfrm>
              <a:off x="3224" y="2040"/>
              <a:ext cx="6" cy="1248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3" name="Rectangle 316"/>
            <p:cNvSpPr>
              <a:spLocks noChangeArrowheads="1"/>
            </p:cNvSpPr>
            <p:nvPr/>
          </p:nvSpPr>
          <p:spPr bwMode="auto">
            <a:xfrm>
              <a:off x="3230" y="2040"/>
              <a:ext cx="6" cy="1248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4" name="Rectangle 317"/>
            <p:cNvSpPr>
              <a:spLocks noChangeArrowheads="1"/>
            </p:cNvSpPr>
            <p:nvPr/>
          </p:nvSpPr>
          <p:spPr bwMode="auto">
            <a:xfrm>
              <a:off x="3236" y="2040"/>
              <a:ext cx="6" cy="1248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5" name="Rectangle 318"/>
            <p:cNvSpPr>
              <a:spLocks noChangeArrowheads="1"/>
            </p:cNvSpPr>
            <p:nvPr/>
          </p:nvSpPr>
          <p:spPr bwMode="auto">
            <a:xfrm>
              <a:off x="3242" y="2040"/>
              <a:ext cx="6" cy="1248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6" name="Rectangle 319"/>
            <p:cNvSpPr>
              <a:spLocks noChangeArrowheads="1"/>
            </p:cNvSpPr>
            <p:nvPr/>
          </p:nvSpPr>
          <p:spPr bwMode="auto">
            <a:xfrm>
              <a:off x="3248" y="2040"/>
              <a:ext cx="7" cy="1248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7" name="Rectangle 320"/>
            <p:cNvSpPr>
              <a:spLocks noChangeArrowheads="1"/>
            </p:cNvSpPr>
            <p:nvPr/>
          </p:nvSpPr>
          <p:spPr bwMode="auto">
            <a:xfrm>
              <a:off x="3255" y="2040"/>
              <a:ext cx="6" cy="1248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8" name="Rectangle 321"/>
            <p:cNvSpPr>
              <a:spLocks noChangeArrowheads="1"/>
            </p:cNvSpPr>
            <p:nvPr/>
          </p:nvSpPr>
          <p:spPr bwMode="auto">
            <a:xfrm>
              <a:off x="3261" y="2040"/>
              <a:ext cx="6" cy="1248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59" name="Rectangle 322"/>
            <p:cNvSpPr>
              <a:spLocks noChangeArrowheads="1"/>
            </p:cNvSpPr>
            <p:nvPr/>
          </p:nvSpPr>
          <p:spPr bwMode="auto">
            <a:xfrm>
              <a:off x="3267" y="2040"/>
              <a:ext cx="6" cy="1248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0" name="Rectangle 323"/>
            <p:cNvSpPr>
              <a:spLocks noChangeArrowheads="1"/>
            </p:cNvSpPr>
            <p:nvPr/>
          </p:nvSpPr>
          <p:spPr bwMode="auto">
            <a:xfrm>
              <a:off x="3273" y="2040"/>
              <a:ext cx="6" cy="1248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1" name="Rectangle 324"/>
            <p:cNvSpPr>
              <a:spLocks noChangeArrowheads="1"/>
            </p:cNvSpPr>
            <p:nvPr/>
          </p:nvSpPr>
          <p:spPr bwMode="auto">
            <a:xfrm>
              <a:off x="3279" y="2040"/>
              <a:ext cx="7" cy="1248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2" name="Rectangle 325"/>
            <p:cNvSpPr>
              <a:spLocks noChangeArrowheads="1"/>
            </p:cNvSpPr>
            <p:nvPr/>
          </p:nvSpPr>
          <p:spPr bwMode="auto">
            <a:xfrm>
              <a:off x="3286" y="2040"/>
              <a:ext cx="6" cy="1248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3" name="Rectangle 326"/>
            <p:cNvSpPr>
              <a:spLocks noChangeArrowheads="1"/>
            </p:cNvSpPr>
            <p:nvPr/>
          </p:nvSpPr>
          <p:spPr bwMode="auto">
            <a:xfrm>
              <a:off x="3292" y="2040"/>
              <a:ext cx="6" cy="1248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4" name="Rectangle 327"/>
            <p:cNvSpPr>
              <a:spLocks noChangeArrowheads="1"/>
            </p:cNvSpPr>
            <p:nvPr/>
          </p:nvSpPr>
          <p:spPr bwMode="auto">
            <a:xfrm>
              <a:off x="3298" y="2040"/>
              <a:ext cx="12" cy="124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5" name="Rectangle 328"/>
            <p:cNvSpPr>
              <a:spLocks noChangeArrowheads="1"/>
            </p:cNvSpPr>
            <p:nvPr/>
          </p:nvSpPr>
          <p:spPr bwMode="auto">
            <a:xfrm>
              <a:off x="3310" y="2040"/>
              <a:ext cx="6" cy="1248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6" name="Rectangle 329"/>
            <p:cNvSpPr>
              <a:spLocks noChangeArrowheads="1"/>
            </p:cNvSpPr>
            <p:nvPr/>
          </p:nvSpPr>
          <p:spPr bwMode="auto">
            <a:xfrm>
              <a:off x="3316" y="2040"/>
              <a:ext cx="7" cy="1248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7" name="Rectangle 330"/>
            <p:cNvSpPr>
              <a:spLocks noChangeArrowheads="1"/>
            </p:cNvSpPr>
            <p:nvPr/>
          </p:nvSpPr>
          <p:spPr bwMode="auto">
            <a:xfrm>
              <a:off x="3323" y="2040"/>
              <a:ext cx="6" cy="1248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8" name="Rectangle 331"/>
            <p:cNvSpPr>
              <a:spLocks noChangeArrowheads="1"/>
            </p:cNvSpPr>
            <p:nvPr/>
          </p:nvSpPr>
          <p:spPr bwMode="auto">
            <a:xfrm>
              <a:off x="3329" y="2040"/>
              <a:ext cx="6" cy="1248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69" name="Rectangle 332"/>
            <p:cNvSpPr>
              <a:spLocks noChangeArrowheads="1"/>
            </p:cNvSpPr>
            <p:nvPr/>
          </p:nvSpPr>
          <p:spPr bwMode="auto">
            <a:xfrm>
              <a:off x="3335" y="2040"/>
              <a:ext cx="6" cy="1248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0" name="Rectangle 333"/>
            <p:cNvSpPr>
              <a:spLocks noChangeArrowheads="1"/>
            </p:cNvSpPr>
            <p:nvPr/>
          </p:nvSpPr>
          <p:spPr bwMode="auto">
            <a:xfrm>
              <a:off x="3341" y="2040"/>
              <a:ext cx="6" cy="1248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1" name="Rectangle 334"/>
            <p:cNvSpPr>
              <a:spLocks noChangeArrowheads="1"/>
            </p:cNvSpPr>
            <p:nvPr/>
          </p:nvSpPr>
          <p:spPr bwMode="auto">
            <a:xfrm>
              <a:off x="3347" y="2040"/>
              <a:ext cx="7" cy="1248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2" name="Rectangle 335"/>
            <p:cNvSpPr>
              <a:spLocks noChangeArrowheads="1"/>
            </p:cNvSpPr>
            <p:nvPr/>
          </p:nvSpPr>
          <p:spPr bwMode="auto">
            <a:xfrm>
              <a:off x="3354" y="2040"/>
              <a:ext cx="6" cy="1248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3" name="Rectangle 336"/>
            <p:cNvSpPr>
              <a:spLocks noChangeArrowheads="1"/>
            </p:cNvSpPr>
            <p:nvPr/>
          </p:nvSpPr>
          <p:spPr bwMode="auto">
            <a:xfrm>
              <a:off x="3360" y="2040"/>
              <a:ext cx="6" cy="1248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4" name="Rectangle 337"/>
            <p:cNvSpPr>
              <a:spLocks noChangeArrowheads="1"/>
            </p:cNvSpPr>
            <p:nvPr/>
          </p:nvSpPr>
          <p:spPr bwMode="auto">
            <a:xfrm>
              <a:off x="3366" y="2040"/>
              <a:ext cx="6" cy="1248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5" name="Rectangle 338"/>
            <p:cNvSpPr>
              <a:spLocks noChangeArrowheads="1"/>
            </p:cNvSpPr>
            <p:nvPr/>
          </p:nvSpPr>
          <p:spPr bwMode="auto">
            <a:xfrm>
              <a:off x="3372" y="2040"/>
              <a:ext cx="6" cy="1248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6" name="Rectangle 339"/>
            <p:cNvSpPr>
              <a:spLocks noChangeArrowheads="1"/>
            </p:cNvSpPr>
            <p:nvPr/>
          </p:nvSpPr>
          <p:spPr bwMode="auto">
            <a:xfrm>
              <a:off x="3378" y="2040"/>
              <a:ext cx="6" cy="1248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7" name="Rectangle 340"/>
            <p:cNvSpPr>
              <a:spLocks noChangeArrowheads="1"/>
            </p:cNvSpPr>
            <p:nvPr/>
          </p:nvSpPr>
          <p:spPr bwMode="auto">
            <a:xfrm>
              <a:off x="3384" y="2040"/>
              <a:ext cx="7" cy="1248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8" name="Rectangle 341"/>
            <p:cNvSpPr>
              <a:spLocks noChangeArrowheads="1"/>
            </p:cNvSpPr>
            <p:nvPr/>
          </p:nvSpPr>
          <p:spPr bwMode="auto">
            <a:xfrm>
              <a:off x="3391" y="2040"/>
              <a:ext cx="6" cy="1248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79" name="Rectangle 342"/>
            <p:cNvSpPr>
              <a:spLocks noChangeArrowheads="1"/>
            </p:cNvSpPr>
            <p:nvPr/>
          </p:nvSpPr>
          <p:spPr bwMode="auto">
            <a:xfrm>
              <a:off x="3397" y="2040"/>
              <a:ext cx="6" cy="1248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0" name="Rectangle 343"/>
            <p:cNvSpPr>
              <a:spLocks noChangeArrowheads="1"/>
            </p:cNvSpPr>
            <p:nvPr/>
          </p:nvSpPr>
          <p:spPr bwMode="auto">
            <a:xfrm>
              <a:off x="3403" y="2040"/>
              <a:ext cx="6" cy="1248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1" name="Rectangle 344"/>
            <p:cNvSpPr>
              <a:spLocks noChangeArrowheads="1"/>
            </p:cNvSpPr>
            <p:nvPr/>
          </p:nvSpPr>
          <p:spPr bwMode="auto">
            <a:xfrm>
              <a:off x="3409" y="2040"/>
              <a:ext cx="6" cy="1248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2" name="Rectangle 345"/>
            <p:cNvSpPr>
              <a:spLocks noChangeArrowheads="1"/>
            </p:cNvSpPr>
            <p:nvPr/>
          </p:nvSpPr>
          <p:spPr bwMode="auto">
            <a:xfrm>
              <a:off x="3415" y="2040"/>
              <a:ext cx="7" cy="1248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3" name="Rectangle 346"/>
            <p:cNvSpPr>
              <a:spLocks noChangeArrowheads="1"/>
            </p:cNvSpPr>
            <p:nvPr/>
          </p:nvSpPr>
          <p:spPr bwMode="auto">
            <a:xfrm>
              <a:off x="3422" y="2040"/>
              <a:ext cx="6" cy="1248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4" name="Rectangle 347"/>
            <p:cNvSpPr>
              <a:spLocks noChangeArrowheads="1"/>
            </p:cNvSpPr>
            <p:nvPr/>
          </p:nvSpPr>
          <p:spPr bwMode="auto">
            <a:xfrm>
              <a:off x="3428" y="2040"/>
              <a:ext cx="6" cy="1248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5" name="Rectangle 348"/>
            <p:cNvSpPr>
              <a:spLocks noChangeArrowheads="1"/>
            </p:cNvSpPr>
            <p:nvPr/>
          </p:nvSpPr>
          <p:spPr bwMode="auto">
            <a:xfrm>
              <a:off x="3434" y="2040"/>
              <a:ext cx="6" cy="1248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6" name="Rectangle 349"/>
            <p:cNvSpPr>
              <a:spLocks noChangeArrowheads="1"/>
            </p:cNvSpPr>
            <p:nvPr/>
          </p:nvSpPr>
          <p:spPr bwMode="auto">
            <a:xfrm>
              <a:off x="3440" y="2040"/>
              <a:ext cx="6" cy="1248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7" name="Rectangle 350"/>
            <p:cNvSpPr>
              <a:spLocks noChangeArrowheads="1"/>
            </p:cNvSpPr>
            <p:nvPr/>
          </p:nvSpPr>
          <p:spPr bwMode="auto">
            <a:xfrm>
              <a:off x="3446" y="2040"/>
              <a:ext cx="6" cy="1248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8" name="Rectangle 351"/>
            <p:cNvSpPr>
              <a:spLocks noChangeArrowheads="1"/>
            </p:cNvSpPr>
            <p:nvPr/>
          </p:nvSpPr>
          <p:spPr bwMode="auto">
            <a:xfrm>
              <a:off x="3452" y="2040"/>
              <a:ext cx="7" cy="1248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89" name="Rectangle 352"/>
            <p:cNvSpPr>
              <a:spLocks noChangeArrowheads="1"/>
            </p:cNvSpPr>
            <p:nvPr/>
          </p:nvSpPr>
          <p:spPr bwMode="auto">
            <a:xfrm>
              <a:off x="3459" y="2040"/>
              <a:ext cx="6" cy="1248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0" name="Rectangle 353"/>
            <p:cNvSpPr>
              <a:spLocks noChangeArrowheads="1"/>
            </p:cNvSpPr>
            <p:nvPr/>
          </p:nvSpPr>
          <p:spPr bwMode="auto">
            <a:xfrm>
              <a:off x="3465" y="2040"/>
              <a:ext cx="6" cy="1248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1" name="Rectangle 354"/>
            <p:cNvSpPr>
              <a:spLocks noChangeArrowheads="1"/>
            </p:cNvSpPr>
            <p:nvPr/>
          </p:nvSpPr>
          <p:spPr bwMode="auto">
            <a:xfrm>
              <a:off x="3471" y="2040"/>
              <a:ext cx="6" cy="1248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2" name="Rectangle 355"/>
            <p:cNvSpPr>
              <a:spLocks noChangeArrowheads="1"/>
            </p:cNvSpPr>
            <p:nvPr/>
          </p:nvSpPr>
          <p:spPr bwMode="auto">
            <a:xfrm>
              <a:off x="3477" y="2040"/>
              <a:ext cx="6" cy="1248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3" name="Rectangle 356"/>
            <p:cNvSpPr>
              <a:spLocks noChangeArrowheads="1"/>
            </p:cNvSpPr>
            <p:nvPr/>
          </p:nvSpPr>
          <p:spPr bwMode="auto">
            <a:xfrm>
              <a:off x="3483" y="2040"/>
              <a:ext cx="6" cy="1248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4" name="Rectangle 357"/>
            <p:cNvSpPr>
              <a:spLocks noChangeArrowheads="1"/>
            </p:cNvSpPr>
            <p:nvPr/>
          </p:nvSpPr>
          <p:spPr bwMode="auto">
            <a:xfrm>
              <a:off x="3489" y="2040"/>
              <a:ext cx="7" cy="1248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5" name="Rectangle 358"/>
            <p:cNvSpPr>
              <a:spLocks noChangeArrowheads="1"/>
            </p:cNvSpPr>
            <p:nvPr/>
          </p:nvSpPr>
          <p:spPr bwMode="auto">
            <a:xfrm>
              <a:off x="3496" y="2040"/>
              <a:ext cx="6" cy="1248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6" name="Rectangle 359"/>
            <p:cNvSpPr>
              <a:spLocks noChangeArrowheads="1"/>
            </p:cNvSpPr>
            <p:nvPr/>
          </p:nvSpPr>
          <p:spPr bwMode="auto">
            <a:xfrm>
              <a:off x="3502" y="2040"/>
              <a:ext cx="6" cy="1248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7" name="Rectangle 360"/>
            <p:cNvSpPr>
              <a:spLocks noChangeArrowheads="1"/>
            </p:cNvSpPr>
            <p:nvPr/>
          </p:nvSpPr>
          <p:spPr bwMode="auto">
            <a:xfrm>
              <a:off x="3508" y="2040"/>
              <a:ext cx="6" cy="1248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8" name="Rectangle 361"/>
            <p:cNvSpPr>
              <a:spLocks noChangeArrowheads="1"/>
            </p:cNvSpPr>
            <p:nvPr/>
          </p:nvSpPr>
          <p:spPr bwMode="auto">
            <a:xfrm>
              <a:off x="3094" y="2040"/>
              <a:ext cx="42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99" name="Rectangle 362"/>
            <p:cNvSpPr>
              <a:spLocks noChangeArrowheads="1"/>
            </p:cNvSpPr>
            <p:nvPr/>
          </p:nvSpPr>
          <p:spPr bwMode="auto">
            <a:xfrm>
              <a:off x="4571" y="2015"/>
              <a:ext cx="6" cy="1273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0" name="Rectangle 363"/>
            <p:cNvSpPr>
              <a:spLocks noChangeArrowheads="1"/>
            </p:cNvSpPr>
            <p:nvPr/>
          </p:nvSpPr>
          <p:spPr bwMode="auto">
            <a:xfrm>
              <a:off x="4577" y="2015"/>
              <a:ext cx="6" cy="1273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1" name="Rectangle 364"/>
            <p:cNvSpPr>
              <a:spLocks noChangeArrowheads="1"/>
            </p:cNvSpPr>
            <p:nvPr/>
          </p:nvSpPr>
          <p:spPr bwMode="auto">
            <a:xfrm>
              <a:off x="4583" y="2015"/>
              <a:ext cx="6" cy="1273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2" name="Rectangle 365"/>
            <p:cNvSpPr>
              <a:spLocks noChangeArrowheads="1"/>
            </p:cNvSpPr>
            <p:nvPr/>
          </p:nvSpPr>
          <p:spPr bwMode="auto">
            <a:xfrm>
              <a:off x="4589" y="2015"/>
              <a:ext cx="7" cy="1273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3" name="Rectangle 366"/>
            <p:cNvSpPr>
              <a:spLocks noChangeArrowheads="1"/>
            </p:cNvSpPr>
            <p:nvPr/>
          </p:nvSpPr>
          <p:spPr bwMode="auto">
            <a:xfrm>
              <a:off x="4596" y="2015"/>
              <a:ext cx="6" cy="1273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4" name="Rectangle 367"/>
            <p:cNvSpPr>
              <a:spLocks noChangeArrowheads="1"/>
            </p:cNvSpPr>
            <p:nvPr/>
          </p:nvSpPr>
          <p:spPr bwMode="auto">
            <a:xfrm>
              <a:off x="4602" y="2015"/>
              <a:ext cx="6" cy="1273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5" name="Rectangle 368"/>
            <p:cNvSpPr>
              <a:spLocks noChangeArrowheads="1"/>
            </p:cNvSpPr>
            <p:nvPr/>
          </p:nvSpPr>
          <p:spPr bwMode="auto">
            <a:xfrm>
              <a:off x="4608" y="2015"/>
              <a:ext cx="6" cy="1273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6" name="Rectangle 369"/>
            <p:cNvSpPr>
              <a:spLocks noChangeArrowheads="1"/>
            </p:cNvSpPr>
            <p:nvPr/>
          </p:nvSpPr>
          <p:spPr bwMode="auto">
            <a:xfrm>
              <a:off x="4614" y="2015"/>
              <a:ext cx="6" cy="1273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7" name="Rectangle 370"/>
            <p:cNvSpPr>
              <a:spLocks noChangeArrowheads="1"/>
            </p:cNvSpPr>
            <p:nvPr/>
          </p:nvSpPr>
          <p:spPr bwMode="auto">
            <a:xfrm>
              <a:off x="4620" y="2015"/>
              <a:ext cx="7" cy="1273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8" name="Rectangle 371"/>
            <p:cNvSpPr>
              <a:spLocks noChangeArrowheads="1"/>
            </p:cNvSpPr>
            <p:nvPr/>
          </p:nvSpPr>
          <p:spPr bwMode="auto">
            <a:xfrm>
              <a:off x="4627" y="2015"/>
              <a:ext cx="6" cy="1273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09" name="Rectangle 372"/>
            <p:cNvSpPr>
              <a:spLocks noChangeArrowheads="1"/>
            </p:cNvSpPr>
            <p:nvPr/>
          </p:nvSpPr>
          <p:spPr bwMode="auto">
            <a:xfrm>
              <a:off x="4633" y="2015"/>
              <a:ext cx="6" cy="1273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0" name="Rectangle 373"/>
            <p:cNvSpPr>
              <a:spLocks noChangeArrowheads="1"/>
            </p:cNvSpPr>
            <p:nvPr/>
          </p:nvSpPr>
          <p:spPr bwMode="auto">
            <a:xfrm>
              <a:off x="4639" y="2015"/>
              <a:ext cx="6" cy="1273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1" name="Rectangle 374"/>
            <p:cNvSpPr>
              <a:spLocks noChangeArrowheads="1"/>
            </p:cNvSpPr>
            <p:nvPr/>
          </p:nvSpPr>
          <p:spPr bwMode="auto">
            <a:xfrm>
              <a:off x="4645" y="2015"/>
              <a:ext cx="6" cy="1273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2" name="Rectangle 375"/>
            <p:cNvSpPr>
              <a:spLocks noChangeArrowheads="1"/>
            </p:cNvSpPr>
            <p:nvPr/>
          </p:nvSpPr>
          <p:spPr bwMode="auto">
            <a:xfrm>
              <a:off x="4651" y="2015"/>
              <a:ext cx="6" cy="1273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3" name="Rectangle 376"/>
            <p:cNvSpPr>
              <a:spLocks noChangeArrowheads="1"/>
            </p:cNvSpPr>
            <p:nvPr/>
          </p:nvSpPr>
          <p:spPr bwMode="auto">
            <a:xfrm>
              <a:off x="4657" y="2015"/>
              <a:ext cx="7" cy="1273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4" name="Rectangle 377"/>
            <p:cNvSpPr>
              <a:spLocks noChangeArrowheads="1"/>
            </p:cNvSpPr>
            <p:nvPr/>
          </p:nvSpPr>
          <p:spPr bwMode="auto">
            <a:xfrm>
              <a:off x="4664" y="2015"/>
              <a:ext cx="6" cy="1273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5" name="Rectangle 378"/>
            <p:cNvSpPr>
              <a:spLocks noChangeArrowheads="1"/>
            </p:cNvSpPr>
            <p:nvPr/>
          </p:nvSpPr>
          <p:spPr bwMode="auto">
            <a:xfrm>
              <a:off x="4670" y="2015"/>
              <a:ext cx="6" cy="1273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6" name="Rectangle 379"/>
            <p:cNvSpPr>
              <a:spLocks noChangeArrowheads="1"/>
            </p:cNvSpPr>
            <p:nvPr/>
          </p:nvSpPr>
          <p:spPr bwMode="auto">
            <a:xfrm>
              <a:off x="4676" y="2015"/>
              <a:ext cx="6" cy="1273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7" name="Rectangle 380"/>
            <p:cNvSpPr>
              <a:spLocks noChangeArrowheads="1"/>
            </p:cNvSpPr>
            <p:nvPr/>
          </p:nvSpPr>
          <p:spPr bwMode="auto">
            <a:xfrm>
              <a:off x="4682" y="2015"/>
              <a:ext cx="6" cy="1273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8" name="Rectangle 381"/>
            <p:cNvSpPr>
              <a:spLocks noChangeArrowheads="1"/>
            </p:cNvSpPr>
            <p:nvPr/>
          </p:nvSpPr>
          <p:spPr bwMode="auto">
            <a:xfrm>
              <a:off x="4688" y="2015"/>
              <a:ext cx="7" cy="1273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19" name="Rectangle 382"/>
            <p:cNvSpPr>
              <a:spLocks noChangeArrowheads="1"/>
            </p:cNvSpPr>
            <p:nvPr/>
          </p:nvSpPr>
          <p:spPr bwMode="auto">
            <a:xfrm>
              <a:off x="4695" y="2015"/>
              <a:ext cx="6" cy="1273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0" name="Rectangle 383"/>
            <p:cNvSpPr>
              <a:spLocks noChangeArrowheads="1"/>
            </p:cNvSpPr>
            <p:nvPr/>
          </p:nvSpPr>
          <p:spPr bwMode="auto">
            <a:xfrm>
              <a:off x="4701" y="2015"/>
              <a:ext cx="6" cy="1273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1" name="Rectangle 384"/>
            <p:cNvSpPr>
              <a:spLocks noChangeArrowheads="1"/>
            </p:cNvSpPr>
            <p:nvPr/>
          </p:nvSpPr>
          <p:spPr bwMode="auto">
            <a:xfrm>
              <a:off x="4707" y="2015"/>
              <a:ext cx="6" cy="1273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2" name="Rectangle 385"/>
            <p:cNvSpPr>
              <a:spLocks noChangeArrowheads="1"/>
            </p:cNvSpPr>
            <p:nvPr/>
          </p:nvSpPr>
          <p:spPr bwMode="auto">
            <a:xfrm>
              <a:off x="4713" y="2015"/>
              <a:ext cx="6" cy="1273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3" name="Rectangle 386"/>
            <p:cNvSpPr>
              <a:spLocks noChangeArrowheads="1"/>
            </p:cNvSpPr>
            <p:nvPr/>
          </p:nvSpPr>
          <p:spPr bwMode="auto">
            <a:xfrm>
              <a:off x="4719" y="2015"/>
              <a:ext cx="6" cy="1273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4" name="Rectangle 387"/>
            <p:cNvSpPr>
              <a:spLocks noChangeArrowheads="1"/>
            </p:cNvSpPr>
            <p:nvPr/>
          </p:nvSpPr>
          <p:spPr bwMode="auto">
            <a:xfrm>
              <a:off x="4725" y="2015"/>
              <a:ext cx="7" cy="1273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5" name="Rectangle 388"/>
            <p:cNvSpPr>
              <a:spLocks noChangeArrowheads="1"/>
            </p:cNvSpPr>
            <p:nvPr/>
          </p:nvSpPr>
          <p:spPr bwMode="auto">
            <a:xfrm>
              <a:off x="4732" y="2015"/>
              <a:ext cx="6" cy="1273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6" name="Rectangle 389"/>
            <p:cNvSpPr>
              <a:spLocks noChangeArrowheads="1"/>
            </p:cNvSpPr>
            <p:nvPr/>
          </p:nvSpPr>
          <p:spPr bwMode="auto">
            <a:xfrm>
              <a:off x="4738" y="2015"/>
              <a:ext cx="6" cy="1273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7" name="Rectangle 390"/>
            <p:cNvSpPr>
              <a:spLocks noChangeArrowheads="1"/>
            </p:cNvSpPr>
            <p:nvPr/>
          </p:nvSpPr>
          <p:spPr bwMode="auto">
            <a:xfrm>
              <a:off x="4744" y="2015"/>
              <a:ext cx="6" cy="1273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8" name="Rectangle 391"/>
            <p:cNvSpPr>
              <a:spLocks noChangeArrowheads="1"/>
            </p:cNvSpPr>
            <p:nvPr/>
          </p:nvSpPr>
          <p:spPr bwMode="auto">
            <a:xfrm>
              <a:off x="4750" y="2015"/>
              <a:ext cx="6" cy="1273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29" name="Rectangle 392"/>
            <p:cNvSpPr>
              <a:spLocks noChangeArrowheads="1"/>
            </p:cNvSpPr>
            <p:nvPr/>
          </p:nvSpPr>
          <p:spPr bwMode="auto">
            <a:xfrm>
              <a:off x="4756" y="2015"/>
              <a:ext cx="7" cy="1273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0" name="Rectangle 393"/>
            <p:cNvSpPr>
              <a:spLocks noChangeArrowheads="1"/>
            </p:cNvSpPr>
            <p:nvPr/>
          </p:nvSpPr>
          <p:spPr bwMode="auto">
            <a:xfrm>
              <a:off x="4763" y="2015"/>
              <a:ext cx="6" cy="1273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1" name="Rectangle 394"/>
            <p:cNvSpPr>
              <a:spLocks noChangeArrowheads="1"/>
            </p:cNvSpPr>
            <p:nvPr/>
          </p:nvSpPr>
          <p:spPr bwMode="auto">
            <a:xfrm>
              <a:off x="4769" y="2015"/>
              <a:ext cx="6" cy="1273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2" name="Rectangle 395"/>
            <p:cNvSpPr>
              <a:spLocks noChangeArrowheads="1"/>
            </p:cNvSpPr>
            <p:nvPr/>
          </p:nvSpPr>
          <p:spPr bwMode="auto">
            <a:xfrm>
              <a:off x="4775" y="2015"/>
              <a:ext cx="12" cy="127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3" name="Rectangle 396"/>
            <p:cNvSpPr>
              <a:spLocks noChangeArrowheads="1"/>
            </p:cNvSpPr>
            <p:nvPr/>
          </p:nvSpPr>
          <p:spPr bwMode="auto">
            <a:xfrm>
              <a:off x="4787" y="2015"/>
              <a:ext cx="6" cy="1273"/>
            </a:xfrm>
            <a:prstGeom prst="rect">
              <a:avLst/>
            </a:prstGeom>
            <a:solidFill>
              <a:srgbClr val="00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4" name="Rectangle 397"/>
            <p:cNvSpPr>
              <a:spLocks noChangeArrowheads="1"/>
            </p:cNvSpPr>
            <p:nvPr/>
          </p:nvSpPr>
          <p:spPr bwMode="auto">
            <a:xfrm>
              <a:off x="4793" y="2015"/>
              <a:ext cx="7" cy="1273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5" name="Rectangle 398"/>
            <p:cNvSpPr>
              <a:spLocks noChangeArrowheads="1"/>
            </p:cNvSpPr>
            <p:nvPr/>
          </p:nvSpPr>
          <p:spPr bwMode="auto">
            <a:xfrm>
              <a:off x="4800" y="2015"/>
              <a:ext cx="6" cy="1273"/>
            </a:xfrm>
            <a:prstGeom prst="rect">
              <a:avLst/>
            </a:prstGeom>
            <a:solidFill>
              <a:srgbClr val="00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6" name="Rectangle 399"/>
            <p:cNvSpPr>
              <a:spLocks noChangeArrowheads="1"/>
            </p:cNvSpPr>
            <p:nvPr/>
          </p:nvSpPr>
          <p:spPr bwMode="auto">
            <a:xfrm>
              <a:off x="4806" y="2015"/>
              <a:ext cx="6" cy="1273"/>
            </a:xfrm>
            <a:prstGeom prst="rect">
              <a:avLst/>
            </a:prstGeom>
            <a:solidFill>
              <a:srgbClr val="00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7" name="Rectangle 400"/>
            <p:cNvSpPr>
              <a:spLocks noChangeArrowheads="1"/>
            </p:cNvSpPr>
            <p:nvPr/>
          </p:nvSpPr>
          <p:spPr bwMode="auto">
            <a:xfrm>
              <a:off x="4812" y="2015"/>
              <a:ext cx="6" cy="1273"/>
            </a:xfrm>
            <a:prstGeom prst="rect">
              <a:avLst/>
            </a:prstGeom>
            <a:solidFill>
              <a:srgbClr val="00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8" name="Rectangle 401"/>
            <p:cNvSpPr>
              <a:spLocks noChangeArrowheads="1"/>
            </p:cNvSpPr>
            <p:nvPr/>
          </p:nvSpPr>
          <p:spPr bwMode="auto">
            <a:xfrm>
              <a:off x="4818" y="2015"/>
              <a:ext cx="6" cy="1273"/>
            </a:xfrm>
            <a:prstGeom prst="rect">
              <a:avLst/>
            </a:prstGeom>
            <a:solidFill>
              <a:srgbClr val="00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39" name="Rectangle 402"/>
            <p:cNvSpPr>
              <a:spLocks noChangeArrowheads="1"/>
            </p:cNvSpPr>
            <p:nvPr/>
          </p:nvSpPr>
          <p:spPr bwMode="auto">
            <a:xfrm>
              <a:off x="4824" y="2015"/>
              <a:ext cx="7" cy="1273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0" name="Rectangle 403"/>
            <p:cNvSpPr>
              <a:spLocks noChangeArrowheads="1"/>
            </p:cNvSpPr>
            <p:nvPr/>
          </p:nvSpPr>
          <p:spPr bwMode="auto">
            <a:xfrm>
              <a:off x="4831" y="2015"/>
              <a:ext cx="6" cy="1273"/>
            </a:xfrm>
            <a:prstGeom prst="rect">
              <a:avLst/>
            </a:prstGeom>
            <a:solidFill>
              <a:srgbClr val="00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1" name="Rectangle 404"/>
            <p:cNvSpPr>
              <a:spLocks noChangeArrowheads="1"/>
            </p:cNvSpPr>
            <p:nvPr/>
          </p:nvSpPr>
          <p:spPr bwMode="auto">
            <a:xfrm>
              <a:off x="4837" y="2015"/>
              <a:ext cx="6" cy="1273"/>
            </a:xfrm>
            <a:prstGeom prst="rect">
              <a:avLst/>
            </a:prstGeom>
            <a:solidFill>
              <a:srgbClr val="00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2" name="Rectangle 405"/>
            <p:cNvSpPr>
              <a:spLocks noChangeArrowheads="1"/>
            </p:cNvSpPr>
            <p:nvPr/>
          </p:nvSpPr>
          <p:spPr bwMode="auto">
            <a:xfrm>
              <a:off x="4843" y="2015"/>
              <a:ext cx="6" cy="1273"/>
            </a:xfrm>
            <a:prstGeom prst="rect">
              <a:avLst/>
            </a:prstGeom>
            <a:solidFill>
              <a:srgbClr val="00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3" name="Rectangle 406"/>
            <p:cNvSpPr>
              <a:spLocks noChangeArrowheads="1"/>
            </p:cNvSpPr>
            <p:nvPr/>
          </p:nvSpPr>
          <p:spPr bwMode="auto">
            <a:xfrm>
              <a:off x="4849" y="2015"/>
              <a:ext cx="6" cy="1273"/>
            </a:xfrm>
            <a:prstGeom prst="rect">
              <a:avLst/>
            </a:prstGeom>
            <a:solidFill>
              <a:srgbClr val="00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4" name="Rectangle 407"/>
            <p:cNvSpPr>
              <a:spLocks noChangeArrowheads="1"/>
            </p:cNvSpPr>
            <p:nvPr/>
          </p:nvSpPr>
          <p:spPr bwMode="auto">
            <a:xfrm>
              <a:off x="4855" y="2015"/>
              <a:ext cx="6" cy="1273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5" name="Rectangle 408"/>
            <p:cNvSpPr>
              <a:spLocks noChangeArrowheads="1"/>
            </p:cNvSpPr>
            <p:nvPr/>
          </p:nvSpPr>
          <p:spPr bwMode="auto">
            <a:xfrm>
              <a:off x="4861" y="2015"/>
              <a:ext cx="7" cy="1273"/>
            </a:xfrm>
            <a:prstGeom prst="rect">
              <a:avLst/>
            </a:prstGeom>
            <a:solidFill>
              <a:srgbClr val="00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6" name="Rectangle 409"/>
            <p:cNvSpPr>
              <a:spLocks noChangeArrowheads="1"/>
            </p:cNvSpPr>
            <p:nvPr/>
          </p:nvSpPr>
          <p:spPr bwMode="auto">
            <a:xfrm>
              <a:off x="4868" y="2015"/>
              <a:ext cx="6" cy="1273"/>
            </a:xfrm>
            <a:prstGeom prst="rect">
              <a:avLst/>
            </a:prstGeom>
            <a:solidFill>
              <a:srgbClr val="00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7" name="Rectangle 410"/>
            <p:cNvSpPr>
              <a:spLocks noChangeArrowheads="1"/>
            </p:cNvSpPr>
            <p:nvPr/>
          </p:nvSpPr>
          <p:spPr bwMode="auto">
            <a:xfrm>
              <a:off x="4874" y="2015"/>
              <a:ext cx="6" cy="1273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8" name="Rectangle 411"/>
            <p:cNvSpPr>
              <a:spLocks noChangeArrowheads="1"/>
            </p:cNvSpPr>
            <p:nvPr/>
          </p:nvSpPr>
          <p:spPr bwMode="auto">
            <a:xfrm>
              <a:off x="4880" y="2015"/>
              <a:ext cx="6" cy="1273"/>
            </a:xfrm>
            <a:prstGeom prst="rect">
              <a:avLst/>
            </a:prstGeom>
            <a:solidFill>
              <a:srgbClr val="00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49" name="Rectangle 412"/>
            <p:cNvSpPr>
              <a:spLocks noChangeArrowheads="1"/>
            </p:cNvSpPr>
            <p:nvPr/>
          </p:nvSpPr>
          <p:spPr bwMode="auto">
            <a:xfrm>
              <a:off x="4886" y="2015"/>
              <a:ext cx="6" cy="1273"/>
            </a:xfrm>
            <a:prstGeom prst="rect">
              <a:avLst/>
            </a:prstGeom>
            <a:solidFill>
              <a:srgbClr val="00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0" name="Rectangle 413"/>
            <p:cNvSpPr>
              <a:spLocks noChangeArrowheads="1"/>
            </p:cNvSpPr>
            <p:nvPr/>
          </p:nvSpPr>
          <p:spPr bwMode="auto">
            <a:xfrm>
              <a:off x="4892" y="2015"/>
              <a:ext cx="6" cy="1273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1" name="Rectangle 414"/>
            <p:cNvSpPr>
              <a:spLocks noChangeArrowheads="1"/>
            </p:cNvSpPr>
            <p:nvPr/>
          </p:nvSpPr>
          <p:spPr bwMode="auto">
            <a:xfrm>
              <a:off x="4898" y="2015"/>
              <a:ext cx="7" cy="1273"/>
            </a:xfrm>
            <a:prstGeom prst="rect">
              <a:avLst/>
            </a:prstGeom>
            <a:solidFill>
              <a:srgbClr val="00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2" name="Rectangle 415"/>
            <p:cNvSpPr>
              <a:spLocks noChangeArrowheads="1"/>
            </p:cNvSpPr>
            <p:nvPr/>
          </p:nvSpPr>
          <p:spPr bwMode="auto">
            <a:xfrm>
              <a:off x="4905" y="2015"/>
              <a:ext cx="6" cy="1273"/>
            </a:xfrm>
            <a:prstGeom prst="rect">
              <a:avLst/>
            </a:prstGeom>
            <a:solidFill>
              <a:srgbClr val="00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3" name="Rectangle 416"/>
            <p:cNvSpPr>
              <a:spLocks noChangeArrowheads="1"/>
            </p:cNvSpPr>
            <p:nvPr/>
          </p:nvSpPr>
          <p:spPr bwMode="auto">
            <a:xfrm>
              <a:off x="4911" y="2015"/>
              <a:ext cx="6" cy="1273"/>
            </a:xfrm>
            <a:prstGeom prst="rect">
              <a:avLst/>
            </a:prstGeom>
            <a:solidFill>
              <a:srgbClr val="00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4" name="Rectangle 417"/>
            <p:cNvSpPr>
              <a:spLocks noChangeArrowheads="1"/>
            </p:cNvSpPr>
            <p:nvPr/>
          </p:nvSpPr>
          <p:spPr bwMode="auto">
            <a:xfrm>
              <a:off x="4917" y="2015"/>
              <a:ext cx="6" cy="1273"/>
            </a:xfrm>
            <a:prstGeom prst="rect">
              <a:avLst/>
            </a:prstGeom>
            <a:solidFill>
              <a:srgbClr val="00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5" name="Rectangle 418"/>
            <p:cNvSpPr>
              <a:spLocks noChangeArrowheads="1"/>
            </p:cNvSpPr>
            <p:nvPr/>
          </p:nvSpPr>
          <p:spPr bwMode="auto">
            <a:xfrm>
              <a:off x="4923" y="2015"/>
              <a:ext cx="6" cy="1273"/>
            </a:xfrm>
            <a:prstGeom prst="rect">
              <a:avLst/>
            </a:prstGeom>
            <a:solidFill>
              <a:srgbClr val="0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6" name="Rectangle 419"/>
            <p:cNvSpPr>
              <a:spLocks noChangeArrowheads="1"/>
            </p:cNvSpPr>
            <p:nvPr/>
          </p:nvSpPr>
          <p:spPr bwMode="auto">
            <a:xfrm>
              <a:off x="4929" y="2015"/>
              <a:ext cx="7" cy="1273"/>
            </a:xfrm>
            <a:prstGeom prst="rect">
              <a:avLst/>
            </a:prstGeom>
            <a:solidFill>
              <a:srgbClr val="00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7" name="Rectangle 420"/>
            <p:cNvSpPr>
              <a:spLocks noChangeArrowheads="1"/>
            </p:cNvSpPr>
            <p:nvPr/>
          </p:nvSpPr>
          <p:spPr bwMode="auto">
            <a:xfrm>
              <a:off x="4936" y="2015"/>
              <a:ext cx="6" cy="1273"/>
            </a:xfrm>
            <a:prstGeom prst="rect">
              <a:avLst/>
            </a:prstGeom>
            <a:solidFill>
              <a:srgbClr val="00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8" name="Rectangle 421"/>
            <p:cNvSpPr>
              <a:spLocks noChangeArrowheads="1"/>
            </p:cNvSpPr>
            <p:nvPr/>
          </p:nvSpPr>
          <p:spPr bwMode="auto">
            <a:xfrm>
              <a:off x="4942" y="2015"/>
              <a:ext cx="6" cy="1273"/>
            </a:xfrm>
            <a:prstGeom prst="rect">
              <a:avLst/>
            </a:prstGeom>
            <a:solidFill>
              <a:srgbClr val="00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59" name="Rectangle 422"/>
            <p:cNvSpPr>
              <a:spLocks noChangeArrowheads="1"/>
            </p:cNvSpPr>
            <p:nvPr/>
          </p:nvSpPr>
          <p:spPr bwMode="auto">
            <a:xfrm>
              <a:off x="4948" y="2015"/>
              <a:ext cx="6" cy="1273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0" name="Rectangle 423"/>
            <p:cNvSpPr>
              <a:spLocks noChangeArrowheads="1"/>
            </p:cNvSpPr>
            <p:nvPr/>
          </p:nvSpPr>
          <p:spPr bwMode="auto">
            <a:xfrm>
              <a:off x="4954" y="2015"/>
              <a:ext cx="6" cy="1273"/>
            </a:xfrm>
            <a:prstGeom prst="rect">
              <a:avLst/>
            </a:prstGeom>
            <a:solidFill>
              <a:srgbClr val="00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1" name="Rectangle 424"/>
            <p:cNvSpPr>
              <a:spLocks noChangeArrowheads="1"/>
            </p:cNvSpPr>
            <p:nvPr/>
          </p:nvSpPr>
          <p:spPr bwMode="auto">
            <a:xfrm>
              <a:off x="4960" y="2015"/>
              <a:ext cx="6" cy="1273"/>
            </a:xfrm>
            <a:prstGeom prst="rect">
              <a:avLst/>
            </a:prstGeom>
            <a:solidFill>
              <a:srgbClr val="00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2" name="Rectangle 425"/>
            <p:cNvSpPr>
              <a:spLocks noChangeArrowheads="1"/>
            </p:cNvSpPr>
            <p:nvPr/>
          </p:nvSpPr>
          <p:spPr bwMode="auto">
            <a:xfrm>
              <a:off x="4966" y="2015"/>
              <a:ext cx="7" cy="1273"/>
            </a:xfrm>
            <a:prstGeom prst="rect">
              <a:avLst/>
            </a:prstGeom>
            <a:solidFill>
              <a:srgbClr val="00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3" name="Rectangle 426"/>
            <p:cNvSpPr>
              <a:spLocks noChangeArrowheads="1"/>
            </p:cNvSpPr>
            <p:nvPr/>
          </p:nvSpPr>
          <p:spPr bwMode="auto">
            <a:xfrm>
              <a:off x="4973" y="2015"/>
              <a:ext cx="6" cy="1273"/>
            </a:xfrm>
            <a:prstGeom prst="rect">
              <a:avLst/>
            </a:prstGeom>
            <a:solidFill>
              <a:srgbClr val="00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4" name="Rectangle 427"/>
            <p:cNvSpPr>
              <a:spLocks noChangeArrowheads="1"/>
            </p:cNvSpPr>
            <p:nvPr/>
          </p:nvSpPr>
          <p:spPr bwMode="auto">
            <a:xfrm>
              <a:off x="4979" y="2015"/>
              <a:ext cx="6" cy="1273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5" name="Rectangle 428"/>
            <p:cNvSpPr>
              <a:spLocks noChangeArrowheads="1"/>
            </p:cNvSpPr>
            <p:nvPr/>
          </p:nvSpPr>
          <p:spPr bwMode="auto">
            <a:xfrm>
              <a:off x="4985" y="2015"/>
              <a:ext cx="6" cy="1273"/>
            </a:xfrm>
            <a:prstGeom prst="rect">
              <a:avLst/>
            </a:prstGeom>
            <a:solidFill>
              <a:srgbClr val="00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6" name="Rectangle 429"/>
            <p:cNvSpPr>
              <a:spLocks noChangeArrowheads="1"/>
            </p:cNvSpPr>
            <p:nvPr/>
          </p:nvSpPr>
          <p:spPr bwMode="auto">
            <a:xfrm>
              <a:off x="4571" y="2015"/>
              <a:ext cx="420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7" name="Line 430"/>
            <p:cNvSpPr>
              <a:spLocks noChangeShapeType="1"/>
            </p:cNvSpPr>
            <p:nvPr/>
          </p:nvSpPr>
          <p:spPr bwMode="auto">
            <a:xfrm>
              <a:off x="875" y="1305"/>
              <a:ext cx="1" cy="1983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8" name="Line 431"/>
            <p:cNvSpPr>
              <a:spLocks noChangeShapeType="1"/>
            </p:cNvSpPr>
            <p:nvPr/>
          </p:nvSpPr>
          <p:spPr bwMode="auto">
            <a:xfrm>
              <a:off x="838" y="3288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69" name="Line 432"/>
            <p:cNvSpPr>
              <a:spLocks noChangeShapeType="1"/>
            </p:cNvSpPr>
            <p:nvPr/>
          </p:nvSpPr>
          <p:spPr bwMode="auto">
            <a:xfrm>
              <a:off x="838" y="3004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0" name="Line 433"/>
            <p:cNvSpPr>
              <a:spLocks noChangeShapeType="1"/>
            </p:cNvSpPr>
            <p:nvPr/>
          </p:nvSpPr>
          <p:spPr bwMode="auto">
            <a:xfrm>
              <a:off x="838" y="2720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1" name="Line 434"/>
            <p:cNvSpPr>
              <a:spLocks noChangeShapeType="1"/>
            </p:cNvSpPr>
            <p:nvPr/>
          </p:nvSpPr>
          <p:spPr bwMode="auto">
            <a:xfrm>
              <a:off x="838" y="2436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2" name="Line 435"/>
            <p:cNvSpPr>
              <a:spLocks noChangeShapeType="1"/>
            </p:cNvSpPr>
            <p:nvPr/>
          </p:nvSpPr>
          <p:spPr bwMode="auto">
            <a:xfrm>
              <a:off x="838" y="2157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3" name="Line 436"/>
            <p:cNvSpPr>
              <a:spLocks noChangeShapeType="1"/>
            </p:cNvSpPr>
            <p:nvPr/>
          </p:nvSpPr>
          <p:spPr bwMode="auto">
            <a:xfrm>
              <a:off x="838" y="1873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4" name="Line 437"/>
            <p:cNvSpPr>
              <a:spLocks noChangeShapeType="1"/>
            </p:cNvSpPr>
            <p:nvPr/>
          </p:nvSpPr>
          <p:spPr bwMode="auto">
            <a:xfrm>
              <a:off x="838" y="1589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5" name="Line 438"/>
            <p:cNvSpPr>
              <a:spLocks noChangeShapeType="1"/>
            </p:cNvSpPr>
            <p:nvPr/>
          </p:nvSpPr>
          <p:spPr bwMode="auto">
            <a:xfrm>
              <a:off x="838" y="1305"/>
              <a:ext cx="37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6" name="Line 439"/>
            <p:cNvSpPr>
              <a:spLocks noChangeShapeType="1"/>
            </p:cNvSpPr>
            <p:nvPr/>
          </p:nvSpPr>
          <p:spPr bwMode="auto">
            <a:xfrm>
              <a:off x="875" y="3288"/>
              <a:ext cx="4431" cy="1"/>
            </a:xfrm>
            <a:prstGeom prst="line">
              <a:avLst/>
            </a:prstGeom>
            <a:noFill/>
            <a:ln w="9525">
              <a:solidFill>
                <a:srgbClr val="E8E8E8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7" name="Line 440"/>
            <p:cNvSpPr>
              <a:spLocks noChangeShapeType="1"/>
            </p:cNvSpPr>
            <p:nvPr/>
          </p:nvSpPr>
          <p:spPr bwMode="auto">
            <a:xfrm flipV="1">
              <a:off x="875" y="3288"/>
              <a:ext cx="1" cy="37"/>
            </a:xfrm>
            <a:prstGeom prst="line">
              <a:avLst/>
            </a:prstGeom>
            <a:noFill/>
            <a:ln w="9525">
              <a:solidFill>
                <a:srgbClr val="E8E8E8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8" name="Line 441"/>
            <p:cNvSpPr>
              <a:spLocks noChangeShapeType="1"/>
            </p:cNvSpPr>
            <p:nvPr/>
          </p:nvSpPr>
          <p:spPr bwMode="auto">
            <a:xfrm flipV="1">
              <a:off x="2352" y="3288"/>
              <a:ext cx="1" cy="37"/>
            </a:xfrm>
            <a:prstGeom prst="line">
              <a:avLst/>
            </a:prstGeom>
            <a:noFill/>
            <a:ln w="9525">
              <a:solidFill>
                <a:srgbClr val="E8E8E8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79" name="Line 442"/>
            <p:cNvSpPr>
              <a:spLocks noChangeShapeType="1"/>
            </p:cNvSpPr>
            <p:nvPr/>
          </p:nvSpPr>
          <p:spPr bwMode="auto">
            <a:xfrm flipV="1">
              <a:off x="3829" y="3288"/>
              <a:ext cx="1" cy="37"/>
            </a:xfrm>
            <a:prstGeom prst="line">
              <a:avLst/>
            </a:prstGeom>
            <a:noFill/>
            <a:ln w="9525">
              <a:solidFill>
                <a:srgbClr val="E8E8E8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80" name="Line 443"/>
            <p:cNvSpPr>
              <a:spLocks noChangeShapeType="1"/>
            </p:cNvSpPr>
            <p:nvPr/>
          </p:nvSpPr>
          <p:spPr bwMode="auto">
            <a:xfrm flipV="1">
              <a:off x="5306" y="3288"/>
              <a:ext cx="1" cy="37"/>
            </a:xfrm>
            <a:prstGeom prst="line">
              <a:avLst/>
            </a:prstGeom>
            <a:noFill/>
            <a:ln w="9525">
              <a:solidFill>
                <a:srgbClr val="E8E8E8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108" name="Rectangle 444"/>
            <p:cNvSpPr>
              <a:spLocks noChangeArrowheads="1"/>
            </p:cNvSpPr>
            <p:nvPr/>
          </p:nvSpPr>
          <p:spPr bwMode="auto">
            <a:xfrm>
              <a:off x="715" y="3220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09" name="Rectangle 445"/>
            <p:cNvSpPr>
              <a:spLocks noChangeArrowheads="1"/>
            </p:cNvSpPr>
            <p:nvPr/>
          </p:nvSpPr>
          <p:spPr bwMode="auto">
            <a:xfrm>
              <a:off x="579" y="2936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0" name="Rectangle 446"/>
            <p:cNvSpPr>
              <a:spLocks noChangeArrowheads="1"/>
            </p:cNvSpPr>
            <p:nvPr/>
          </p:nvSpPr>
          <p:spPr bwMode="auto">
            <a:xfrm>
              <a:off x="579" y="2652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1" name="Rectangle 447"/>
            <p:cNvSpPr>
              <a:spLocks noChangeArrowheads="1"/>
            </p:cNvSpPr>
            <p:nvPr/>
          </p:nvSpPr>
          <p:spPr bwMode="auto">
            <a:xfrm>
              <a:off x="579" y="2368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2" name="Rectangle 448"/>
            <p:cNvSpPr>
              <a:spLocks noChangeArrowheads="1"/>
            </p:cNvSpPr>
            <p:nvPr/>
          </p:nvSpPr>
          <p:spPr bwMode="auto">
            <a:xfrm>
              <a:off x="579" y="2090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400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3" name="Rectangle 449"/>
            <p:cNvSpPr>
              <a:spLocks noChangeArrowheads="1"/>
            </p:cNvSpPr>
            <p:nvPr/>
          </p:nvSpPr>
          <p:spPr bwMode="auto">
            <a:xfrm>
              <a:off x="579" y="1805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500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4" name="Rectangle 450"/>
            <p:cNvSpPr>
              <a:spLocks noChangeArrowheads="1"/>
            </p:cNvSpPr>
            <p:nvPr/>
          </p:nvSpPr>
          <p:spPr bwMode="auto">
            <a:xfrm>
              <a:off x="579" y="1521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600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5" name="Rectangle 451"/>
            <p:cNvSpPr>
              <a:spLocks noChangeArrowheads="1"/>
            </p:cNvSpPr>
            <p:nvPr/>
          </p:nvSpPr>
          <p:spPr bwMode="auto">
            <a:xfrm>
              <a:off x="579" y="1237"/>
              <a:ext cx="2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700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6" name="Rectangle 452"/>
            <p:cNvSpPr>
              <a:spLocks noChangeArrowheads="1"/>
            </p:cNvSpPr>
            <p:nvPr/>
          </p:nvSpPr>
          <p:spPr bwMode="auto">
            <a:xfrm>
              <a:off x="1388" y="3393"/>
              <a:ext cx="4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Μήνας 1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7" name="Rectangle 453"/>
            <p:cNvSpPr>
              <a:spLocks noChangeArrowheads="1"/>
            </p:cNvSpPr>
            <p:nvPr/>
          </p:nvSpPr>
          <p:spPr bwMode="auto">
            <a:xfrm>
              <a:off x="2865" y="3393"/>
              <a:ext cx="4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Μήνας 6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8" name="Rectangle 454"/>
            <p:cNvSpPr>
              <a:spLocks noChangeArrowheads="1"/>
            </p:cNvSpPr>
            <p:nvPr/>
          </p:nvSpPr>
          <p:spPr bwMode="auto">
            <a:xfrm>
              <a:off x="4305" y="3393"/>
              <a:ext cx="5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Μήνας 12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4119" name="Rectangle 455"/>
            <p:cNvSpPr>
              <a:spLocks noChangeArrowheads="1"/>
            </p:cNvSpPr>
            <p:nvPr/>
          </p:nvSpPr>
          <p:spPr bwMode="auto">
            <a:xfrm rot="16200000">
              <a:off x="-838" y="2233"/>
              <a:ext cx="24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Μέση συγκέντρωση Τεστοστερόνης (ng/dL)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4793" name="Rectangle 456"/>
            <p:cNvSpPr>
              <a:spLocks noChangeArrowheads="1"/>
            </p:cNvSpPr>
            <p:nvPr/>
          </p:nvSpPr>
          <p:spPr bwMode="auto">
            <a:xfrm>
              <a:off x="1821" y="3684"/>
              <a:ext cx="6" cy="68"/>
            </a:xfrm>
            <a:prstGeom prst="rect">
              <a:avLst/>
            </a:prstGeom>
            <a:solidFill>
              <a:srgbClr val="7D7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4" name="Rectangle 457"/>
            <p:cNvSpPr>
              <a:spLocks noChangeArrowheads="1"/>
            </p:cNvSpPr>
            <p:nvPr/>
          </p:nvSpPr>
          <p:spPr bwMode="auto">
            <a:xfrm>
              <a:off x="1827" y="3684"/>
              <a:ext cx="6" cy="68"/>
            </a:xfrm>
            <a:prstGeom prst="rect">
              <a:avLst/>
            </a:prstGeom>
            <a:solidFill>
              <a:srgbClr val="989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5" name="Rectangle 458"/>
            <p:cNvSpPr>
              <a:spLocks noChangeArrowheads="1"/>
            </p:cNvSpPr>
            <p:nvPr/>
          </p:nvSpPr>
          <p:spPr bwMode="auto">
            <a:xfrm>
              <a:off x="1833" y="3684"/>
              <a:ext cx="6" cy="68"/>
            </a:xfrm>
            <a:prstGeom prst="rect">
              <a:avLst/>
            </a:prstGeom>
            <a:solidFill>
              <a:srgbClr val="BFB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6" name="Rectangle 459"/>
            <p:cNvSpPr>
              <a:spLocks noChangeArrowheads="1"/>
            </p:cNvSpPr>
            <p:nvPr/>
          </p:nvSpPr>
          <p:spPr bwMode="auto">
            <a:xfrm>
              <a:off x="1839" y="3684"/>
              <a:ext cx="7" cy="68"/>
            </a:xfrm>
            <a:prstGeom prst="rect">
              <a:avLst/>
            </a:prstGeom>
            <a:solidFill>
              <a:srgbClr val="E2E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7" name="Rectangle 460"/>
            <p:cNvSpPr>
              <a:spLocks noChangeArrowheads="1"/>
            </p:cNvSpPr>
            <p:nvPr/>
          </p:nvSpPr>
          <p:spPr bwMode="auto">
            <a:xfrm>
              <a:off x="1846" y="3684"/>
              <a:ext cx="6" cy="68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8" name="Rectangle 461"/>
            <p:cNvSpPr>
              <a:spLocks noChangeArrowheads="1"/>
            </p:cNvSpPr>
            <p:nvPr/>
          </p:nvSpPr>
          <p:spPr bwMode="auto">
            <a:xfrm>
              <a:off x="1852" y="3684"/>
              <a:ext cx="6" cy="6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99" name="Rectangle 462"/>
            <p:cNvSpPr>
              <a:spLocks noChangeArrowheads="1"/>
            </p:cNvSpPr>
            <p:nvPr/>
          </p:nvSpPr>
          <p:spPr bwMode="auto">
            <a:xfrm>
              <a:off x="1858" y="3684"/>
              <a:ext cx="6" cy="68"/>
            </a:xfrm>
            <a:prstGeom prst="rect">
              <a:avLst/>
            </a:prstGeom>
            <a:solidFill>
              <a:srgbClr val="F6F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0" name="Rectangle 463"/>
            <p:cNvSpPr>
              <a:spLocks noChangeArrowheads="1"/>
            </p:cNvSpPr>
            <p:nvPr/>
          </p:nvSpPr>
          <p:spPr bwMode="auto">
            <a:xfrm>
              <a:off x="1864" y="3684"/>
              <a:ext cx="6" cy="68"/>
            </a:xfrm>
            <a:prstGeom prst="rect">
              <a:avLst/>
            </a:prstGeom>
            <a:solidFill>
              <a:srgbClr val="E3E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1" name="Rectangle 464"/>
            <p:cNvSpPr>
              <a:spLocks noChangeArrowheads="1"/>
            </p:cNvSpPr>
            <p:nvPr/>
          </p:nvSpPr>
          <p:spPr bwMode="auto">
            <a:xfrm>
              <a:off x="1870" y="3684"/>
              <a:ext cx="7" cy="68"/>
            </a:xfrm>
            <a:prstGeom prst="rect">
              <a:avLst/>
            </a:prstGeom>
            <a:solidFill>
              <a:srgbClr val="BFB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2" name="Rectangle 465"/>
            <p:cNvSpPr>
              <a:spLocks noChangeArrowheads="1"/>
            </p:cNvSpPr>
            <p:nvPr/>
          </p:nvSpPr>
          <p:spPr bwMode="auto">
            <a:xfrm>
              <a:off x="1877" y="3684"/>
              <a:ext cx="6" cy="68"/>
            </a:xfrm>
            <a:prstGeom prst="rect">
              <a:avLst/>
            </a:prstGeom>
            <a:solidFill>
              <a:srgbClr val="99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3" name="Rectangle 466"/>
            <p:cNvSpPr>
              <a:spLocks noChangeArrowheads="1"/>
            </p:cNvSpPr>
            <p:nvPr/>
          </p:nvSpPr>
          <p:spPr bwMode="auto">
            <a:xfrm>
              <a:off x="1883" y="3684"/>
              <a:ext cx="6" cy="68"/>
            </a:xfrm>
            <a:prstGeom prst="rect">
              <a:avLst/>
            </a:prstGeom>
            <a:solidFill>
              <a:srgbClr val="7D7D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4" name="Rectangle 467"/>
            <p:cNvSpPr>
              <a:spLocks noChangeArrowheads="1"/>
            </p:cNvSpPr>
            <p:nvPr/>
          </p:nvSpPr>
          <p:spPr bwMode="auto">
            <a:xfrm>
              <a:off x="1821" y="3684"/>
              <a:ext cx="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132" name="Rectangle 468"/>
            <p:cNvSpPr>
              <a:spLocks noChangeArrowheads="1"/>
            </p:cNvSpPr>
            <p:nvPr/>
          </p:nvSpPr>
          <p:spPr bwMode="auto">
            <a:xfrm>
              <a:off x="1926" y="3653"/>
              <a:ext cx="64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Γέλη 50 mg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4806" name="Rectangle 469"/>
            <p:cNvSpPr>
              <a:spLocks noChangeArrowheads="1"/>
            </p:cNvSpPr>
            <p:nvPr/>
          </p:nvSpPr>
          <p:spPr bwMode="auto">
            <a:xfrm>
              <a:off x="2915" y="3684"/>
              <a:ext cx="6" cy="68"/>
            </a:xfrm>
            <a:prstGeom prst="rect">
              <a:avLst/>
            </a:prstGeom>
            <a:solidFill>
              <a:srgbClr val="00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7" name="Rectangle 470"/>
            <p:cNvSpPr>
              <a:spLocks noChangeArrowheads="1"/>
            </p:cNvSpPr>
            <p:nvPr/>
          </p:nvSpPr>
          <p:spPr bwMode="auto">
            <a:xfrm>
              <a:off x="2921" y="3684"/>
              <a:ext cx="6" cy="68"/>
            </a:xfrm>
            <a:prstGeom prst="rect">
              <a:avLst/>
            </a:prstGeom>
            <a:solidFill>
              <a:srgbClr val="00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8" name="Rectangle 471"/>
            <p:cNvSpPr>
              <a:spLocks noChangeArrowheads="1"/>
            </p:cNvSpPr>
            <p:nvPr/>
          </p:nvSpPr>
          <p:spPr bwMode="auto">
            <a:xfrm>
              <a:off x="2927" y="3684"/>
              <a:ext cx="6" cy="68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09" name="Rectangle 472"/>
            <p:cNvSpPr>
              <a:spLocks noChangeArrowheads="1"/>
            </p:cNvSpPr>
            <p:nvPr/>
          </p:nvSpPr>
          <p:spPr bwMode="auto">
            <a:xfrm>
              <a:off x="2933" y="3684"/>
              <a:ext cx="6" cy="68"/>
            </a:xfrm>
            <a:prstGeom prst="rect">
              <a:avLst/>
            </a:prstGeom>
            <a:solidFill>
              <a:srgbClr val="00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0" name="Rectangle 473"/>
            <p:cNvSpPr>
              <a:spLocks noChangeArrowheads="1"/>
            </p:cNvSpPr>
            <p:nvPr/>
          </p:nvSpPr>
          <p:spPr bwMode="auto">
            <a:xfrm>
              <a:off x="2939" y="3684"/>
              <a:ext cx="7" cy="68"/>
            </a:xfrm>
            <a:prstGeom prst="rect">
              <a:avLst/>
            </a:prstGeom>
            <a:solidFill>
              <a:srgbClr val="00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1" name="Rectangle 474"/>
            <p:cNvSpPr>
              <a:spLocks noChangeArrowheads="1"/>
            </p:cNvSpPr>
            <p:nvPr/>
          </p:nvSpPr>
          <p:spPr bwMode="auto">
            <a:xfrm>
              <a:off x="2946" y="3684"/>
              <a:ext cx="6" cy="6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2" name="Rectangle 475"/>
            <p:cNvSpPr>
              <a:spLocks noChangeArrowheads="1"/>
            </p:cNvSpPr>
            <p:nvPr/>
          </p:nvSpPr>
          <p:spPr bwMode="auto">
            <a:xfrm>
              <a:off x="2952" y="3684"/>
              <a:ext cx="6" cy="68"/>
            </a:xfrm>
            <a:prstGeom prst="rect">
              <a:avLst/>
            </a:prstGeom>
            <a:solidFill>
              <a:srgbClr val="00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3" name="Rectangle 476"/>
            <p:cNvSpPr>
              <a:spLocks noChangeArrowheads="1"/>
            </p:cNvSpPr>
            <p:nvPr/>
          </p:nvSpPr>
          <p:spPr bwMode="auto">
            <a:xfrm>
              <a:off x="2958" y="3684"/>
              <a:ext cx="6" cy="68"/>
            </a:xfrm>
            <a:prstGeom prst="rect">
              <a:avLst/>
            </a:prstGeom>
            <a:solidFill>
              <a:srgbClr val="00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4" name="Rectangle 477"/>
            <p:cNvSpPr>
              <a:spLocks noChangeArrowheads="1"/>
            </p:cNvSpPr>
            <p:nvPr/>
          </p:nvSpPr>
          <p:spPr bwMode="auto">
            <a:xfrm>
              <a:off x="2964" y="3684"/>
              <a:ext cx="6" cy="68"/>
            </a:xfrm>
            <a:prstGeom prst="rect">
              <a:avLst/>
            </a:prstGeom>
            <a:solidFill>
              <a:srgbClr val="00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5" name="Rectangle 478"/>
            <p:cNvSpPr>
              <a:spLocks noChangeArrowheads="1"/>
            </p:cNvSpPr>
            <p:nvPr/>
          </p:nvSpPr>
          <p:spPr bwMode="auto">
            <a:xfrm>
              <a:off x="2970" y="3684"/>
              <a:ext cx="7" cy="68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6" name="Rectangle 479"/>
            <p:cNvSpPr>
              <a:spLocks noChangeArrowheads="1"/>
            </p:cNvSpPr>
            <p:nvPr/>
          </p:nvSpPr>
          <p:spPr bwMode="auto">
            <a:xfrm>
              <a:off x="2977" y="3684"/>
              <a:ext cx="6" cy="68"/>
            </a:xfrm>
            <a:prstGeom prst="rect">
              <a:avLst/>
            </a:prstGeom>
            <a:solidFill>
              <a:srgbClr val="00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17" name="Rectangle 480"/>
            <p:cNvSpPr>
              <a:spLocks noChangeArrowheads="1"/>
            </p:cNvSpPr>
            <p:nvPr/>
          </p:nvSpPr>
          <p:spPr bwMode="auto">
            <a:xfrm>
              <a:off x="2915" y="3684"/>
              <a:ext cx="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145" name="Rectangle 481"/>
            <p:cNvSpPr>
              <a:spLocks noChangeArrowheads="1"/>
            </p:cNvSpPr>
            <p:nvPr/>
          </p:nvSpPr>
          <p:spPr bwMode="auto">
            <a:xfrm>
              <a:off x="3020" y="3653"/>
              <a:ext cx="7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l-GR" sz="1500" b="1">
                  <a:solidFill>
                    <a:srgbClr val="E8E8E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Γέλη 100 mg</a:t>
              </a:r>
              <a:endParaRPr lang="el-GR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4342" name="Text Box 482"/>
          <p:cNvSpPr txBox="1">
            <a:spLocks noChangeArrowheads="1"/>
          </p:cNvSpPr>
          <p:nvPr/>
        </p:nvSpPr>
        <p:spPr bwMode="auto">
          <a:xfrm>
            <a:off x="900113" y="1125538"/>
            <a:ext cx="792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Γέλη Τεστοστερόνης και επίπεδα Τεστοστερόνης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97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υπογοναδισμού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188913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15364" name="Text Box 483"/>
          <p:cNvSpPr txBox="1">
            <a:spLocks noChangeArrowheads="1"/>
          </p:cNvSpPr>
          <p:nvPr/>
        </p:nvSpPr>
        <p:spPr bwMode="auto">
          <a:xfrm>
            <a:off x="785786" y="2000240"/>
            <a:ext cx="759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400" dirty="0"/>
              <a:t>Πιθανές παρενέργειες από την χορήγηση Ανδρογόνων</a:t>
            </a:r>
          </a:p>
        </p:txBody>
      </p:sp>
      <p:sp>
        <p:nvSpPr>
          <p:cNvPr id="15365" name="Text Box 484"/>
          <p:cNvSpPr txBox="1">
            <a:spLocks noChangeArrowheads="1"/>
          </p:cNvSpPr>
          <p:nvPr/>
        </p:nvSpPr>
        <p:spPr bwMode="auto">
          <a:xfrm>
            <a:off x="611188" y="3068638"/>
            <a:ext cx="8101012" cy="3444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chemeClr val="bg1"/>
                </a:solidFill>
              </a:rPr>
              <a:t>Ακμή                                       σπάνια στην αρχή της θεραπείας</a:t>
            </a:r>
          </a:p>
          <a:p>
            <a:endParaRPr lang="el-GR" sz="2000" b="1">
              <a:solidFill>
                <a:schemeClr val="bg1"/>
              </a:solidFill>
            </a:endParaRPr>
          </a:p>
          <a:p>
            <a:r>
              <a:rPr lang="el-GR" sz="2000" b="1">
                <a:solidFill>
                  <a:schemeClr val="bg1"/>
                </a:solidFill>
              </a:rPr>
              <a:t>Γυναικομαστία                       σπάνια</a:t>
            </a:r>
          </a:p>
          <a:p>
            <a:endParaRPr lang="el-GR" sz="2000" b="1">
              <a:solidFill>
                <a:schemeClr val="bg1"/>
              </a:solidFill>
            </a:endParaRPr>
          </a:p>
          <a:p>
            <a:r>
              <a:rPr lang="el-GR" sz="2000" b="1">
                <a:solidFill>
                  <a:schemeClr val="bg1"/>
                </a:solidFill>
              </a:rPr>
              <a:t>Πριαπισμός                            πολύ σπάνια</a:t>
            </a:r>
          </a:p>
          <a:p>
            <a:endParaRPr lang="el-GR" sz="2000" b="1">
              <a:solidFill>
                <a:schemeClr val="bg1"/>
              </a:solidFill>
            </a:endParaRPr>
          </a:p>
          <a:p>
            <a:r>
              <a:rPr lang="el-GR" sz="2000" b="1">
                <a:solidFill>
                  <a:schemeClr val="bg1"/>
                </a:solidFill>
              </a:rPr>
              <a:t>Υπνοαπνοϊκό σύνδρομο      σε άνδρες με προδιάθεση</a:t>
            </a:r>
          </a:p>
          <a:p>
            <a:endParaRPr lang="el-GR" sz="2000" b="1">
              <a:solidFill>
                <a:schemeClr val="bg1"/>
              </a:solidFill>
            </a:endParaRPr>
          </a:p>
          <a:p>
            <a:r>
              <a:rPr lang="el-GR" sz="2000" b="1">
                <a:solidFill>
                  <a:schemeClr val="bg1"/>
                </a:solidFill>
              </a:rPr>
              <a:t>Πολυερυθραιμία                     σε άνδρες με προδιάθεση</a:t>
            </a:r>
          </a:p>
          <a:p>
            <a:endParaRPr lang="el-GR" sz="2000" b="1">
              <a:solidFill>
                <a:schemeClr val="bg1"/>
              </a:solidFill>
            </a:endParaRPr>
          </a:p>
          <a:p>
            <a:r>
              <a:rPr lang="el-GR" sz="2000" b="1">
                <a:solidFill>
                  <a:schemeClr val="bg1"/>
                </a:solidFill>
              </a:rPr>
              <a:t>Ηπατοτοξικότητα                   μόνο τα 17α-αλκυλιωμένα παράγωγα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6" name="Group 86"/>
          <p:cNvGraphicFramePr>
            <a:graphicFrameLocks noGrp="1"/>
          </p:cNvGraphicFramePr>
          <p:nvPr/>
        </p:nvGraphicFramePr>
        <p:xfrm>
          <a:off x="250825" y="1268413"/>
          <a:ext cx="8604250" cy="3200400"/>
        </p:xfrm>
        <a:graphic>
          <a:graphicData uri="http://schemas.openxmlformats.org/drawingml/2006/table">
            <a:tbl>
              <a:tblPr/>
              <a:tblGrid>
                <a:gridCol w="86042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Διαταραχή του άξονα Υποθάλαμος-Υπόφυση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Πρωτοπαθείς και δευτεροπαθείς βλάβες του υποθαλάμου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Ιδιοπαθής υπογοναδοτροπικός υπογοναδισμός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Σύνδρομο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Kallmann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Συγγενής υποπλασία επινεφριδίων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Παρεγκεφαλιδική αταξία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Σύνδρομα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Prader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και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Laurence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Moon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Bield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97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</a:t>
            </a:r>
            <a:r>
              <a:rPr lang="el-GR" sz="2400" dirty="0" err="1"/>
              <a:t>υπογονιμότητας</a:t>
            </a: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642910" y="2428868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Σύνδρομο</a:t>
            </a:r>
            <a:r>
              <a:rPr lang="en-US" dirty="0"/>
              <a:t> </a:t>
            </a:r>
            <a:r>
              <a:rPr lang="en-US" dirty="0" err="1"/>
              <a:t>Kallmann</a:t>
            </a:r>
            <a:r>
              <a:rPr lang="en-US" dirty="0"/>
              <a:t>: </a:t>
            </a:r>
            <a:r>
              <a:rPr lang="el-GR" dirty="0"/>
              <a:t>Συνήθως εφικτή σε ποσοστό έως και 90%</a:t>
            </a:r>
          </a:p>
          <a:p>
            <a:r>
              <a:rPr lang="el-GR" dirty="0"/>
              <a:t>                                   Ορμονοθεραπεία</a:t>
            </a:r>
          </a:p>
          <a:p>
            <a:endParaRPr lang="el-GR" dirty="0"/>
          </a:p>
          <a:p>
            <a:r>
              <a:rPr lang="el-GR" dirty="0"/>
              <a:t>Σύνδρομο </a:t>
            </a:r>
            <a:r>
              <a:rPr lang="en-US" dirty="0" err="1"/>
              <a:t>Klinefelter</a:t>
            </a:r>
            <a:r>
              <a:rPr lang="en-US" dirty="0"/>
              <a:t>: </a:t>
            </a:r>
            <a:r>
              <a:rPr lang="el-GR" dirty="0"/>
              <a:t>Συνήθως προβληματική, </a:t>
            </a:r>
          </a:p>
          <a:p>
            <a:r>
              <a:rPr lang="el-GR" dirty="0"/>
              <a:t>                                     μόνο με βιοψία ορχικού ιστού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0034" y="1071546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/>
              <a:t>H</a:t>
            </a:r>
            <a:r>
              <a:rPr lang="el-GR" sz="2000" dirty="0"/>
              <a:t> </a:t>
            </a:r>
            <a:r>
              <a:rPr lang="en-US" sz="2000" dirty="0" err="1"/>
              <a:t>GnRH</a:t>
            </a:r>
            <a:r>
              <a:rPr lang="el-GR" sz="2000" dirty="0"/>
              <a:t> μπορεί να χορηγηθεί τόσο ενδοφλεβίως όσον και υποδορίως.</a:t>
            </a:r>
            <a:endParaRPr lang="en-US" sz="2000" dirty="0"/>
          </a:p>
          <a:p>
            <a:pPr algn="just">
              <a:spcBef>
                <a:spcPct val="50000"/>
              </a:spcBef>
            </a:pPr>
            <a:r>
              <a:rPr lang="el-GR" sz="2000" dirty="0"/>
              <a:t>Η ενδοφλέβια χορήγηση απαιτεί μικρότερες δόσεις</a:t>
            </a:r>
            <a:r>
              <a:rPr lang="en-US" sz="2000" dirty="0"/>
              <a:t>, </a:t>
            </a:r>
            <a:r>
              <a:rPr lang="el-GR" sz="2000" dirty="0"/>
              <a:t>αλλά είναι δύσχρηστη.</a:t>
            </a:r>
          </a:p>
          <a:p>
            <a:pPr algn="just">
              <a:spcBef>
                <a:spcPct val="50000"/>
              </a:spcBef>
            </a:pPr>
            <a:r>
              <a:rPr lang="el-GR" sz="2000" dirty="0"/>
              <a:t>Οι ώσεις είναι ανά 2-4 ώρες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781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</a:t>
            </a:r>
            <a:r>
              <a:rPr lang="el-GR" sz="2400" dirty="0" err="1"/>
              <a:t>υπογονιμότητας</a:t>
            </a:r>
            <a:r>
              <a:rPr lang="el-GR" sz="2400" dirty="0"/>
              <a:t> συνδρόμου </a:t>
            </a:r>
            <a:r>
              <a:rPr lang="en-US" sz="2400" dirty="0" err="1"/>
              <a:t>Kallmann</a:t>
            </a:r>
            <a:r>
              <a:rPr lang="el-GR" sz="2400" dirty="0"/>
              <a:t> </a:t>
            </a:r>
          </a:p>
        </p:txBody>
      </p:sp>
      <p:pic>
        <p:nvPicPr>
          <p:cNvPr id="5" name="Picture 4" descr="Αντλία Θεσσαλονί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73226"/>
            <a:ext cx="5857916" cy="37244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7158" y="2420938"/>
            <a:ext cx="835824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sz="2400" dirty="0"/>
              <a:t>Η θεραπεία με </a:t>
            </a:r>
            <a:r>
              <a:rPr lang="el-GR" sz="2400" dirty="0" err="1"/>
              <a:t>γοναδοτροφίνες</a:t>
            </a:r>
            <a:r>
              <a:rPr lang="el-GR" sz="2400" dirty="0"/>
              <a:t> αρχίζει με χορήγηση </a:t>
            </a:r>
            <a:r>
              <a:rPr lang="en-US" sz="2400" dirty="0" err="1"/>
              <a:t>hCG</a:t>
            </a:r>
            <a:r>
              <a:rPr lang="el-GR" sz="2400" dirty="0"/>
              <a:t> (1500-2500</a:t>
            </a:r>
            <a:r>
              <a:rPr lang="en-US" sz="2400" dirty="0"/>
              <a:t>IU</a:t>
            </a:r>
            <a:r>
              <a:rPr lang="el-GR" sz="2400" dirty="0"/>
              <a:t>/τρείς εβδομαδιαίως)</a:t>
            </a:r>
            <a:r>
              <a:rPr lang="en-GB" sz="2400" dirty="0"/>
              <a:t> </a:t>
            </a:r>
            <a:r>
              <a:rPr lang="el-GR" sz="2400" dirty="0"/>
              <a:t>ή </a:t>
            </a:r>
            <a:r>
              <a:rPr lang="en-GB" sz="2400"/>
              <a:t>LH (250mg)</a:t>
            </a:r>
            <a:r>
              <a:rPr lang="el-GR" sz="2400"/>
              <a:t> </a:t>
            </a:r>
            <a:r>
              <a:rPr lang="el-GR" sz="2400" dirty="0"/>
              <a:t>για διάστημα 3-6 μηνών περίπου,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sz="2400" dirty="0"/>
              <a:t>με προσθήκη </a:t>
            </a:r>
            <a:r>
              <a:rPr lang="en-US" sz="2400" dirty="0"/>
              <a:t>FSH</a:t>
            </a:r>
            <a:r>
              <a:rPr lang="el-GR" sz="2400" dirty="0"/>
              <a:t> (75-150</a:t>
            </a:r>
            <a:r>
              <a:rPr lang="en-US" sz="2400" dirty="0"/>
              <a:t>IU</a:t>
            </a:r>
            <a:r>
              <a:rPr lang="el-GR" sz="2400" dirty="0"/>
              <a:t>/ τρείς εβδομαδιαίως), εφόσον επιτευχθούν ικανοποιητικά επίπεδα τεστοστερόνης στον ορό.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28596" y="142852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0294" y="214290"/>
            <a:ext cx="781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Θεραπεία </a:t>
            </a:r>
            <a:r>
              <a:rPr lang="el-GR" sz="2400" dirty="0" err="1"/>
              <a:t>υπογονιμότητας</a:t>
            </a:r>
            <a:r>
              <a:rPr lang="el-GR" sz="2400" dirty="0"/>
              <a:t> συνδρόμου </a:t>
            </a:r>
            <a:r>
              <a:rPr lang="en-US" sz="2400" dirty="0" err="1"/>
              <a:t>Kallmann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539750" y="1700213"/>
            <a:ext cx="80660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l-GR" sz="2000" dirty="0"/>
              <a:t>Καμία μέθοδος δεν φαίνεται να πλεονεκτεί σαφώς.</a:t>
            </a:r>
          </a:p>
          <a:p>
            <a:pPr algn="just">
              <a:tabLst>
                <a:tab pos="228600" algn="l"/>
              </a:tabLst>
            </a:pPr>
            <a:r>
              <a:rPr lang="el-GR" sz="2000" dirty="0"/>
              <a:t>Και οι 2 θεραπείες έχουν συγκρίσιμο κόστος.</a:t>
            </a:r>
          </a:p>
          <a:p>
            <a:pPr algn="just">
              <a:tabLst>
                <a:tab pos="228600" algn="l"/>
              </a:tabLst>
            </a:pPr>
            <a:r>
              <a:rPr lang="el-GR" sz="2000" dirty="0"/>
              <a:t>Η θεραπεία με </a:t>
            </a:r>
            <a:r>
              <a:rPr lang="en-US" sz="2000" dirty="0" err="1"/>
              <a:t>GnRH</a:t>
            </a:r>
            <a:r>
              <a:rPr lang="el-GR" sz="2000" dirty="0"/>
              <a:t> είναι η πλησιέστερη στη φυσιολογική λειτουργία του άξονα Υ-Υ-Γ μορφή θεραπείας.</a:t>
            </a:r>
          </a:p>
          <a:p>
            <a:pPr algn="just">
              <a:tabLst>
                <a:tab pos="228600" algn="l"/>
              </a:tabLst>
            </a:pPr>
            <a:r>
              <a:rPr lang="el-GR" sz="2000" dirty="0"/>
              <a:t>Η θεραπεία με </a:t>
            </a:r>
            <a:r>
              <a:rPr lang="en-US" sz="2000" dirty="0" err="1"/>
              <a:t>GnRH</a:t>
            </a:r>
            <a:r>
              <a:rPr lang="el-GR" sz="2000" dirty="0"/>
              <a:t> δεν προκαλεί δημιουργία αντισωμάτων.</a:t>
            </a:r>
          </a:p>
          <a:p>
            <a:pPr algn="just">
              <a:tabLst>
                <a:tab pos="228600" algn="l"/>
              </a:tabLst>
            </a:pPr>
            <a:r>
              <a:rPr lang="el-GR" sz="2000" dirty="0"/>
              <a:t>Η θεραπεία με </a:t>
            </a:r>
            <a:r>
              <a:rPr lang="en-US" sz="2000" dirty="0" err="1"/>
              <a:t>GnRH</a:t>
            </a:r>
            <a:r>
              <a:rPr lang="el-GR" sz="2000" dirty="0"/>
              <a:t> είναι η θεραπεία εκλογής επί αποτυχίας της θεραπείας με </a:t>
            </a:r>
            <a:r>
              <a:rPr lang="el-GR" sz="2000" dirty="0" err="1"/>
              <a:t>γοναδοτροφίνες</a:t>
            </a:r>
            <a:r>
              <a:rPr lang="el-GR" sz="2000" dirty="0"/>
              <a:t>.</a:t>
            </a:r>
          </a:p>
        </p:txBody>
      </p:sp>
      <p:sp>
        <p:nvSpPr>
          <p:cNvPr id="22531" name="Text Box 1028"/>
          <p:cNvSpPr txBox="1">
            <a:spLocks noChangeArrowheads="1"/>
          </p:cNvSpPr>
          <p:nvPr/>
        </p:nvSpPr>
        <p:spPr bwMode="auto">
          <a:xfrm>
            <a:off x="571472" y="285728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/>
              <a:t>ΣΥΓΚΡΙΣΗ ΓΟΝΑΔΟΤΡΟΦΙΝΩΝ ΚΑΙ </a:t>
            </a:r>
            <a:r>
              <a:rPr lang="en-US" sz="2400"/>
              <a:t>GnRH</a:t>
            </a:r>
            <a:endParaRPr lang="el-GR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2636838"/>
            <a:ext cx="719137" cy="1006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6000">
                <a:solidFill>
                  <a:schemeClr val="bg1"/>
                </a:solidFill>
              </a:rPr>
              <a:t>♂</a:t>
            </a: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/>
        </p:nvGraphicFramePr>
        <p:xfrm>
          <a:off x="1042988" y="1341438"/>
          <a:ext cx="5257800" cy="4895855"/>
        </p:xfrm>
        <a:graphic>
          <a:graphicData uri="http://schemas.openxmlformats.org/drawingml/2006/table">
            <a:tbl>
              <a:tblPr/>
              <a:tblGrid>
                <a:gridCol w="2014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Θεραπεία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LH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LH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GnRH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Όγκος σπέρματος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Αριθμ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ό</a:t>
                      </a: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ς/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εκατ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εκατ</a:t>
                      </a:r>
                      <a:endParaRPr kumimoji="0" lang="el-G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2.5 εκατ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Ολικός</a:t>
                      </a:r>
                      <a:endParaRPr kumimoji="0" lang="el-G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Αριθμός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 εκατ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εκατ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14.5 εκατ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Ζωηρά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Νωθρά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Ακίνητα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Ζώντα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88%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Νεκρά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Άρτια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Ανώμαλα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48%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8%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Διάρκεια θεραπείας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 μήνες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 μήνες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 μήνες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Τεστοστερ</a:t>
                      </a: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ό</a:t>
                      </a: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νη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ng/ml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8.5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ng/ml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3.5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/ml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468313" y="188913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l-GR" sz="2400"/>
              <a:t>Πρόκληση</a:t>
            </a:r>
            <a:r>
              <a:rPr lang="en-US" sz="2400"/>
              <a:t> </a:t>
            </a:r>
            <a:r>
              <a:rPr lang="el-GR" sz="2400"/>
              <a:t>σπερματογένεσης</a:t>
            </a:r>
          </a:p>
          <a:p>
            <a:pPr algn="ctr"/>
            <a:r>
              <a:rPr lang="el-GR" sz="2400"/>
              <a:t>με κατά ώσεις </a:t>
            </a:r>
            <a:r>
              <a:rPr lang="en-US" sz="2400"/>
              <a:t>GnRH</a:t>
            </a:r>
            <a:r>
              <a:rPr lang="el-GR" sz="2400"/>
              <a:t> και γοναδοτροπίνες               </a:t>
            </a:r>
          </a:p>
        </p:txBody>
      </p:sp>
      <p:sp>
        <p:nvSpPr>
          <p:cNvPr id="26700" name="Text Box 76"/>
          <p:cNvSpPr txBox="1">
            <a:spLocks noChangeArrowheads="1"/>
          </p:cNvSpPr>
          <p:nvPr/>
        </p:nvSpPr>
        <p:spPr bwMode="auto">
          <a:xfrm>
            <a:off x="4103688" y="6308725"/>
            <a:ext cx="504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l-GR"/>
              <a:t>Γεωργόπουλος ΝΑ, Ανήρ 4:201-206, (2002).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4"/>
          <p:cNvGraphicFramePr>
            <a:graphicFrameLocks noChangeAspect="1"/>
          </p:cNvGraphicFramePr>
          <p:nvPr/>
        </p:nvGraphicFramePr>
        <p:xfrm>
          <a:off x="684213" y="1341438"/>
          <a:ext cx="2578100" cy="3600450"/>
        </p:xfrm>
        <a:graphic>
          <a:graphicData uri="http://schemas.openxmlformats.org/presentationml/2006/ole">
            <p:oleObj spid="_x0000_s9218" name="Clip" r:id="rId3" imgW="4016999" imgH="3945437" progId="">
              <p:embed/>
            </p:oleObj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3708400" y="2565400"/>
            <a:ext cx="4716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  <a:buSzPct val="150000"/>
            </a:pPr>
            <a:r>
              <a:rPr lang="el-GR" sz="2400"/>
              <a:t>Είναι πάντα ευχερής η θεραπεία αποκατάστασης της γονιμότητας;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00239"/>
            <a:ext cx="6240483" cy="47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7775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 err="1"/>
              <a:t>Congenital</a:t>
            </a:r>
            <a:r>
              <a:rPr lang="el-GR" sz="2000" dirty="0"/>
              <a:t> </a:t>
            </a:r>
            <a:r>
              <a:rPr lang="el-GR" sz="2000" dirty="0" err="1"/>
              <a:t>Idiopathic</a:t>
            </a:r>
            <a:r>
              <a:rPr lang="el-GR" sz="2000" dirty="0"/>
              <a:t> </a:t>
            </a:r>
            <a:r>
              <a:rPr lang="el-GR" sz="2000" dirty="0" err="1"/>
              <a:t>Hypogonadotropic</a:t>
            </a:r>
            <a:r>
              <a:rPr lang="en-US" sz="2000" dirty="0"/>
              <a:t> </a:t>
            </a:r>
            <a:r>
              <a:rPr lang="el-GR" sz="2000" dirty="0" err="1"/>
              <a:t>Hypogonadism</a:t>
            </a:r>
            <a:r>
              <a:rPr lang="el-GR" sz="2000" dirty="0"/>
              <a:t>: </a:t>
            </a:r>
            <a:r>
              <a:rPr lang="el-GR" sz="2000" dirty="0" err="1"/>
              <a:t>Evidence</a:t>
            </a:r>
            <a:r>
              <a:rPr lang="el-GR" sz="2000" dirty="0"/>
              <a:t> </a:t>
            </a:r>
            <a:r>
              <a:rPr lang="el-GR" sz="2000" dirty="0" err="1"/>
              <a:t>of</a:t>
            </a:r>
            <a:r>
              <a:rPr lang="el-GR" sz="2000" dirty="0"/>
              <a:t> </a:t>
            </a:r>
            <a:r>
              <a:rPr lang="el-GR" sz="2000" dirty="0" err="1"/>
              <a:t>Defects</a:t>
            </a:r>
            <a:r>
              <a:rPr lang="el-GR" sz="2000" dirty="0"/>
              <a:t> </a:t>
            </a:r>
            <a:r>
              <a:rPr lang="el-GR" sz="2000" dirty="0" err="1"/>
              <a:t>in</a:t>
            </a:r>
            <a:r>
              <a:rPr lang="el-GR" sz="2000" dirty="0"/>
              <a:t> </a:t>
            </a:r>
            <a:r>
              <a:rPr lang="el-GR" sz="2000" dirty="0" err="1"/>
              <a:t>theHypothalamus</a:t>
            </a:r>
            <a:r>
              <a:rPr lang="el-GR" sz="2000" dirty="0"/>
              <a:t>, </a:t>
            </a:r>
            <a:r>
              <a:rPr lang="el-GR" sz="2000" dirty="0" err="1"/>
              <a:t>Pituitary</a:t>
            </a:r>
            <a:r>
              <a:rPr lang="el-GR" sz="2000" dirty="0"/>
              <a:t>, </a:t>
            </a:r>
            <a:r>
              <a:rPr lang="el-GR" sz="2000" dirty="0" err="1"/>
              <a:t>and</a:t>
            </a:r>
            <a:r>
              <a:rPr lang="el-GR" sz="2000" dirty="0"/>
              <a:t> </a:t>
            </a:r>
            <a:r>
              <a:rPr lang="el-GR" sz="2000" dirty="0" err="1"/>
              <a:t>Testes</a:t>
            </a:r>
            <a:endParaRPr lang="el-GR" sz="2000" dirty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987675" y="630872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 err="1"/>
              <a:t>Gerasimos</a:t>
            </a:r>
            <a:r>
              <a:rPr lang="el-GR" dirty="0"/>
              <a:t> P. </a:t>
            </a:r>
            <a:r>
              <a:rPr lang="el-GR" dirty="0" err="1"/>
              <a:t>Sykiotis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J </a:t>
            </a:r>
            <a:r>
              <a:rPr lang="el-GR" dirty="0" err="1"/>
              <a:t>Clin</a:t>
            </a:r>
            <a:r>
              <a:rPr lang="el-GR" dirty="0"/>
              <a:t> </a:t>
            </a:r>
            <a:r>
              <a:rPr lang="el-GR" dirty="0" err="1"/>
              <a:t>Endocrin</a:t>
            </a:r>
            <a:r>
              <a:rPr lang="el-GR" dirty="0"/>
              <a:t> </a:t>
            </a:r>
            <a:r>
              <a:rPr lang="el-GR" dirty="0" err="1"/>
              <a:t>Metab</a:t>
            </a:r>
            <a:r>
              <a:rPr lang="el-GR" dirty="0"/>
              <a:t>. 2010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929190" y="1714488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285750" eaLnBrk="0" hangingPunct="0">
              <a:spcBef>
                <a:spcPct val="50000"/>
              </a:spcBef>
              <a:buClr>
                <a:srgbClr val="FF0000"/>
              </a:buClr>
              <a:buSzPct val="150000"/>
              <a:buFontTx/>
              <a:buChar char="•"/>
            </a:pPr>
            <a:r>
              <a:rPr lang="el-GR" sz="2000" dirty="0"/>
              <a:t>Είναι πάντα αποτελεσματική;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282" y="692150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2400" b="1" dirty="0"/>
              <a:t>Πρωτοπαθείς και δευτεροπαθείς </a:t>
            </a:r>
            <a:r>
              <a:rPr lang="el-GR" sz="2400" b="1" dirty="0" smtClean="0"/>
              <a:t>βλάβες </a:t>
            </a:r>
            <a:r>
              <a:rPr lang="el-GR" sz="2400" b="1" dirty="0"/>
              <a:t>του υποθαλάμου </a:t>
            </a:r>
          </a:p>
        </p:txBody>
      </p:sp>
      <p:sp>
        <p:nvSpPr>
          <p:cNvPr id="5123" name="Text Box 85"/>
          <p:cNvSpPr txBox="1">
            <a:spLocks noChangeArrowheads="1"/>
          </p:cNvSpPr>
          <p:nvPr/>
        </p:nvSpPr>
        <p:spPr bwMode="auto">
          <a:xfrm>
            <a:off x="684213" y="2781300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Κοινό χαρακτηριστικό της υποθαλαμικής αιτιολογίας της υποφυσιακής ανεπάρκειας είναι: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 η παρουσία υπερπρολακτιναιμίας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η παρουσία συνοδού άποιου διαβήτη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/>
              <a:t> η παρουσία διαταραχών στα οπτικά πεδία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412875"/>
            <a:ext cx="27003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Πρωτοπαθείς</a:t>
            </a:r>
          </a:p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και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δευτεροπαθείς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βλάβες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του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l-GR" sz="2400" b="1" dirty="0"/>
              <a:t>υποθαλάμου </a:t>
            </a:r>
          </a:p>
        </p:txBody>
      </p:sp>
      <p:graphicFrame>
        <p:nvGraphicFramePr>
          <p:cNvPr id="13377" name="Group 65"/>
          <p:cNvGraphicFramePr>
            <a:graphicFrameLocks noGrp="1"/>
          </p:cNvGraphicFramePr>
          <p:nvPr/>
        </p:nvGraphicFramePr>
        <p:xfrm>
          <a:off x="3095625" y="260350"/>
          <a:ext cx="6048375" cy="6218244"/>
        </p:xfrm>
        <a:graphic>
          <a:graphicData uri="http://schemas.openxmlformats.org/drawingml/2006/table">
            <a:tbl>
              <a:tblPr/>
              <a:tblGrid>
                <a:gridCol w="6048375"/>
              </a:tblGrid>
              <a:tr h="518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Όγκοι υποθαλάμου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Κρανιοφαρυγγίωμα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Γλοίωμα, Γερμίνωμα,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Αμάρτωμα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Τεράτωμα-Δερμοειδής κύστης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Μεταστατικός όγκος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Εκφυλιστικές νόσοι υποθαλάμου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Ιστιοκύτωση Χ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Σαρκοείδωση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Φυματίωση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Τραύμα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Μετά από ακτινοβολία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5219700" y="1268413"/>
            <a:ext cx="3671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l-GR" sz="2400"/>
              <a:t>Αμάρτωμα</a:t>
            </a:r>
          </a:p>
          <a:p>
            <a:pPr marL="342900" indent="-342900" algn="ctr"/>
            <a:r>
              <a:rPr lang="el-GR" sz="2400"/>
              <a:t>Υποθαλάμου,</a:t>
            </a:r>
          </a:p>
          <a:p>
            <a:pPr marL="342900" indent="-342900" algn="ctr"/>
            <a:r>
              <a:rPr lang="el-GR" sz="2400"/>
              <a:t>Άποιος διαβήτης</a:t>
            </a:r>
          </a:p>
          <a:p>
            <a:pPr marL="342900" indent="-342900" algn="ctr"/>
            <a:r>
              <a:rPr lang="el-GR" sz="2400"/>
              <a:t>και</a:t>
            </a:r>
          </a:p>
          <a:p>
            <a:pPr marL="342900" indent="-342900" algn="ctr"/>
            <a:r>
              <a:rPr lang="el-GR" sz="2400"/>
              <a:t>υπογοναδισμός</a:t>
            </a: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1331913" y="6308725"/>
            <a:ext cx="7634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Georgopoulos NA et al, Gynecol Endocrinol. 15:421-425</a:t>
            </a:r>
            <a:r>
              <a:rPr lang="el-GR"/>
              <a:t>, </a:t>
            </a:r>
            <a:r>
              <a:rPr lang="en-US"/>
              <a:t>2001</a:t>
            </a:r>
            <a:endParaRPr lang="el-GR"/>
          </a:p>
        </p:txBody>
      </p:sp>
      <p:pic>
        <p:nvPicPr>
          <p:cNvPr id="7172" name="Picture 1029" descr="MR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4897438" cy="612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71604" y="285728"/>
            <a:ext cx="838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 dirty="0"/>
              <a:t>Συγγενής υποπλασία επινεφριδίων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dirty="0"/>
              <a:t>Εκδηλώνεται συνήθως στη παιδική ηλικία με </a:t>
            </a:r>
            <a:endParaRPr lang="el-GR" sz="2000" dirty="0" smtClean="0"/>
          </a:p>
          <a:p>
            <a:r>
              <a:rPr lang="el-GR" sz="2000" dirty="0" smtClean="0"/>
              <a:t>πρωτοπαθή </a:t>
            </a:r>
            <a:r>
              <a:rPr lang="el-GR" sz="2000" dirty="0" err="1"/>
              <a:t>επινεφριδιακή</a:t>
            </a:r>
            <a:r>
              <a:rPr lang="el-GR" sz="2000" dirty="0"/>
              <a:t> ανεπάρκεια. </a:t>
            </a:r>
          </a:p>
        </p:txBody>
      </p:sp>
      <p:pic>
        <p:nvPicPr>
          <p:cNvPr id="8196" name="Picture 4" descr="Οικογένεια DA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92375"/>
            <a:ext cx="7272337" cy="3794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85918" y="357166"/>
            <a:ext cx="838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l-GR" sz="2400" dirty="0"/>
              <a:t>Συγγενής υποπλασία επινεφριδίων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0213" y="1196975"/>
            <a:ext cx="83899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dirty="0"/>
              <a:t>O</a:t>
            </a:r>
            <a:r>
              <a:rPr lang="el-GR" sz="2000" dirty="0" err="1"/>
              <a:t>φείλεται</a:t>
            </a:r>
            <a:r>
              <a:rPr lang="el-GR" sz="2000" dirty="0"/>
              <a:t> σε μεταλλάξεις των γονιδίων </a:t>
            </a:r>
            <a:r>
              <a:rPr lang="en-US" sz="2000" dirty="0"/>
              <a:t>DAX</a:t>
            </a:r>
            <a:r>
              <a:rPr lang="el-GR" sz="2000" dirty="0"/>
              <a:t>1 (</a:t>
            </a:r>
            <a:r>
              <a:rPr lang="en-US" sz="2000" dirty="0"/>
              <a:t>Dosage sensitive</a:t>
            </a:r>
            <a:r>
              <a:rPr lang="el-GR" sz="2000" dirty="0"/>
              <a:t>, </a:t>
            </a:r>
            <a:r>
              <a:rPr lang="en-US" sz="2000" dirty="0"/>
              <a:t>sex reversal</a:t>
            </a:r>
            <a:r>
              <a:rPr lang="el-GR" sz="2000" dirty="0"/>
              <a:t>, </a:t>
            </a:r>
            <a:r>
              <a:rPr lang="en-US" sz="2000" dirty="0"/>
              <a:t>adrenal </a:t>
            </a:r>
            <a:r>
              <a:rPr lang="en-US" sz="2000" dirty="0" err="1"/>
              <a:t>hypoplasia</a:t>
            </a:r>
            <a:r>
              <a:rPr lang="en-US" sz="2000" dirty="0"/>
              <a:t> </a:t>
            </a:r>
            <a:r>
              <a:rPr lang="en-US" sz="2000" dirty="0" err="1"/>
              <a:t>congenita</a:t>
            </a:r>
            <a:r>
              <a:rPr lang="el-GR" sz="2000" dirty="0"/>
              <a:t>, </a:t>
            </a:r>
            <a:r>
              <a:rPr lang="en-US" sz="2000" dirty="0"/>
              <a:t>critical region on</a:t>
            </a:r>
            <a:r>
              <a:rPr lang="el-GR" sz="2000" dirty="0"/>
              <a:t>  </a:t>
            </a:r>
            <a:r>
              <a:rPr lang="en-US" sz="2000" dirty="0"/>
              <a:t>the X chromosome</a:t>
            </a:r>
            <a:r>
              <a:rPr lang="el-GR" sz="2000" dirty="0"/>
              <a:t>, </a:t>
            </a:r>
            <a:r>
              <a:rPr lang="en-US" sz="2000" dirty="0"/>
              <a:t>gene</a:t>
            </a:r>
            <a:r>
              <a:rPr lang="el-GR" sz="2000" dirty="0"/>
              <a:t> 1) και </a:t>
            </a:r>
            <a:r>
              <a:rPr lang="en-US" sz="2000" dirty="0"/>
              <a:t>SF</a:t>
            </a:r>
            <a:r>
              <a:rPr lang="el-GR" sz="2000" dirty="0"/>
              <a:t>1 (</a:t>
            </a:r>
            <a:r>
              <a:rPr lang="en-US" sz="2000" dirty="0" err="1"/>
              <a:t>steroidogenic</a:t>
            </a:r>
            <a:r>
              <a:rPr lang="en-US" sz="2000" dirty="0"/>
              <a:t> factor</a:t>
            </a:r>
            <a:r>
              <a:rPr lang="el-GR" sz="2000" dirty="0"/>
              <a:t> 1).</a:t>
            </a:r>
          </a:p>
        </p:txBody>
      </p:sp>
      <p:pic>
        <p:nvPicPr>
          <p:cNvPr id="9220" name="Picture 4" descr="Μεταλλάξεις οικογένειας DAX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84963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492500" y="4581525"/>
            <a:ext cx="71438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492500" y="5805488"/>
            <a:ext cx="71438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1845</Words>
  <Application>Microsoft Office PowerPoint</Application>
  <PresentationFormat>Προβολή στην οθόνη (4:3)</PresentationFormat>
  <Paragraphs>442</Paragraphs>
  <Slides>46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Default Design</vt:lpstr>
      <vt:lpstr>Clip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Φαινοτυπικός έλεγχος -  Μη αναπαραγωγικά χαρακτηριστικά</vt:lpstr>
      <vt:lpstr>Γονοτυπικός έλεγχος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</vt:vector>
  </TitlesOfParts>
  <Company>Π.Γ.Ν.Πάτρας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kmarkoy</dc:creator>
  <cp:lastModifiedBy>neoklisg</cp:lastModifiedBy>
  <cp:revision>310</cp:revision>
  <dcterms:created xsi:type="dcterms:W3CDTF">2004-04-09T13:56:41Z</dcterms:created>
  <dcterms:modified xsi:type="dcterms:W3CDTF">2021-09-24T16:35:05Z</dcterms:modified>
</cp:coreProperties>
</file>