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45" r:id="rId1"/>
    <p:sldMasterId id="2147484658" r:id="rId2"/>
  </p:sldMasterIdLst>
  <p:notesMasterIdLst>
    <p:notesMasterId r:id="rId49"/>
  </p:notesMasterIdLst>
  <p:sldIdLst>
    <p:sldId id="1036" r:id="rId3"/>
    <p:sldId id="1037" r:id="rId4"/>
    <p:sldId id="1038" r:id="rId5"/>
    <p:sldId id="1039" r:id="rId6"/>
    <p:sldId id="1040" r:id="rId7"/>
    <p:sldId id="1041" r:id="rId8"/>
    <p:sldId id="1053" r:id="rId9"/>
    <p:sldId id="1054" r:id="rId10"/>
    <p:sldId id="1055" r:id="rId11"/>
    <p:sldId id="1088" r:id="rId12"/>
    <p:sldId id="1056" r:id="rId13"/>
    <p:sldId id="1081" r:id="rId14"/>
    <p:sldId id="1058" r:id="rId15"/>
    <p:sldId id="1059" r:id="rId16"/>
    <p:sldId id="1060" r:id="rId17"/>
    <p:sldId id="1061" r:id="rId18"/>
    <p:sldId id="1062" r:id="rId19"/>
    <p:sldId id="1082" r:id="rId20"/>
    <p:sldId id="1063" r:id="rId21"/>
    <p:sldId id="1089" r:id="rId22"/>
    <p:sldId id="1064" r:id="rId23"/>
    <p:sldId id="1065" r:id="rId24"/>
    <p:sldId id="1066" r:id="rId25"/>
    <p:sldId id="1067" r:id="rId26"/>
    <p:sldId id="1091" r:id="rId27"/>
    <p:sldId id="1092" r:id="rId28"/>
    <p:sldId id="1093" r:id="rId29"/>
    <p:sldId id="1083" r:id="rId30"/>
    <p:sldId id="1068" r:id="rId31"/>
    <p:sldId id="1069" r:id="rId32"/>
    <p:sldId id="1070" r:id="rId33"/>
    <p:sldId id="1071" r:id="rId34"/>
    <p:sldId id="1072" r:id="rId35"/>
    <p:sldId id="1084" r:id="rId36"/>
    <p:sldId id="1076" r:id="rId37"/>
    <p:sldId id="1085" r:id="rId38"/>
    <p:sldId id="1086" r:id="rId39"/>
    <p:sldId id="1087" r:id="rId40"/>
    <p:sldId id="1078" r:id="rId41"/>
    <p:sldId id="1079" r:id="rId42"/>
    <p:sldId id="1094" r:id="rId43"/>
    <p:sldId id="1095" r:id="rId44"/>
    <p:sldId id="1096" r:id="rId45"/>
    <p:sldId id="1097" r:id="rId46"/>
    <p:sldId id="1098" r:id="rId47"/>
    <p:sldId id="1080" r:id="rId48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rgbClr val="FF3300"/>
        </a:solidFill>
        <a:latin typeface="Book Antiqua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FF3300"/>
        </a:solidFill>
        <a:latin typeface="Book Antiqua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FF3300"/>
        </a:solidFill>
        <a:latin typeface="Book Antiqua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FF3300"/>
        </a:solidFill>
        <a:latin typeface="Book Antiqua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FF3300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FF3300"/>
        </a:solidFill>
        <a:latin typeface="Book Antiqua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FF3300"/>
        </a:solidFill>
        <a:latin typeface="Book Antiqua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FF3300"/>
        </a:solidFill>
        <a:latin typeface="Book Antiqua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FF3300"/>
        </a:solidFill>
        <a:latin typeface="Book Antiqua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C84628"/>
    <a:srgbClr val="B2B2FF"/>
    <a:srgbClr val="FF0000"/>
    <a:srgbClr val="0066FF"/>
    <a:srgbClr val="000000"/>
    <a:srgbClr val="CC0000"/>
    <a:srgbClr val="FF7757"/>
    <a:srgbClr val="7E1800"/>
    <a:srgbClr val="FF8C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347" autoAdjust="0"/>
    <p:restoredTop sz="89201" autoAdjust="0"/>
  </p:normalViewPr>
  <p:slideViewPr>
    <p:cSldViewPr>
      <p:cViewPr varScale="1">
        <p:scale>
          <a:sx n="44" d="100"/>
          <a:sy n="44" d="100"/>
        </p:scale>
        <p:origin x="679" y="4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38"/>
    </p:cViewPr>
  </p:sorterViewPr>
  <p:notesViewPr>
    <p:cSldViewPr>
      <p:cViewPr varScale="1">
        <p:scale>
          <a:sx n="69" d="100"/>
          <a:sy n="69" d="100"/>
        </p:scale>
        <p:origin x="-3306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pyros Sioutas" userId="85976355e7f43e1c" providerId="LiveId" clId="{A0A0252A-79E5-4C5C-8DE8-0211381835D6}"/>
    <pc:docChg chg="undo custSel addSld delSld modSld">
      <pc:chgData name="Spyros Sioutas" userId="85976355e7f43e1c" providerId="LiveId" clId="{A0A0252A-79E5-4C5C-8DE8-0211381835D6}" dt="2023-11-21T15:54:46.082" v="57" actId="47"/>
      <pc:docMkLst>
        <pc:docMk/>
      </pc:docMkLst>
      <pc:sldChg chg="modSp mod">
        <pc:chgData name="Spyros Sioutas" userId="85976355e7f43e1c" providerId="LiveId" clId="{A0A0252A-79E5-4C5C-8DE8-0211381835D6}" dt="2023-11-21T15:54:13.995" v="42" actId="20577"/>
        <pc:sldMkLst>
          <pc:docMk/>
          <pc:sldMk cId="0" sldId="1041"/>
        </pc:sldMkLst>
        <pc:spChg chg="mod">
          <ac:chgData name="Spyros Sioutas" userId="85976355e7f43e1c" providerId="LiveId" clId="{A0A0252A-79E5-4C5C-8DE8-0211381835D6}" dt="2023-11-21T15:54:13.995" v="42" actId="20577"/>
          <ac:spMkLst>
            <pc:docMk/>
            <pc:sldMk cId="0" sldId="1041"/>
            <ac:spMk id="7170" creationId="{00000000-0000-0000-0000-000000000000}"/>
          </ac:spMkLst>
        </pc:spChg>
      </pc:sldChg>
      <pc:sldChg chg="del">
        <pc:chgData name="Spyros Sioutas" userId="85976355e7f43e1c" providerId="LiveId" clId="{A0A0252A-79E5-4C5C-8DE8-0211381835D6}" dt="2023-11-21T15:54:20.130" v="43" actId="47"/>
        <pc:sldMkLst>
          <pc:docMk/>
          <pc:sldMk cId="0" sldId="1042"/>
        </pc:sldMkLst>
      </pc:sldChg>
      <pc:sldChg chg="del">
        <pc:chgData name="Spyros Sioutas" userId="85976355e7f43e1c" providerId="LiveId" clId="{A0A0252A-79E5-4C5C-8DE8-0211381835D6}" dt="2023-11-21T15:54:21.488" v="44" actId="47"/>
        <pc:sldMkLst>
          <pc:docMk/>
          <pc:sldMk cId="0" sldId="1043"/>
        </pc:sldMkLst>
      </pc:sldChg>
      <pc:sldChg chg="del">
        <pc:chgData name="Spyros Sioutas" userId="85976355e7f43e1c" providerId="LiveId" clId="{A0A0252A-79E5-4C5C-8DE8-0211381835D6}" dt="2023-11-21T15:54:22.514" v="45" actId="47"/>
        <pc:sldMkLst>
          <pc:docMk/>
          <pc:sldMk cId="0" sldId="1044"/>
        </pc:sldMkLst>
      </pc:sldChg>
      <pc:sldChg chg="del">
        <pc:chgData name="Spyros Sioutas" userId="85976355e7f43e1c" providerId="LiveId" clId="{A0A0252A-79E5-4C5C-8DE8-0211381835D6}" dt="2023-11-21T15:54:23.003" v="46" actId="47"/>
        <pc:sldMkLst>
          <pc:docMk/>
          <pc:sldMk cId="0" sldId="1045"/>
        </pc:sldMkLst>
      </pc:sldChg>
      <pc:sldChg chg="del">
        <pc:chgData name="Spyros Sioutas" userId="85976355e7f43e1c" providerId="LiveId" clId="{A0A0252A-79E5-4C5C-8DE8-0211381835D6}" dt="2023-11-21T15:54:23.598" v="47" actId="47"/>
        <pc:sldMkLst>
          <pc:docMk/>
          <pc:sldMk cId="0" sldId="1046"/>
        </pc:sldMkLst>
      </pc:sldChg>
      <pc:sldChg chg="del">
        <pc:chgData name="Spyros Sioutas" userId="85976355e7f43e1c" providerId="LiveId" clId="{A0A0252A-79E5-4C5C-8DE8-0211381835D6}" dt="2023-11-21T15:54:24.590" v="48" actId="47"/>
        <pc:sldMkLst>
          <pc:docMk/>
          <pc:sldMk cId="0" sldId="1047"/>
        </pc:sldMkLst>
      </pc:sldChg>
      <pc:sldChg chg="del">
        <pc:chgData name="Spyros Sioutas" userId="85976355e7f43e1c" providerId="LiveId" clId="{A0A0252A-79E5-4C5C-8DE8-0211381835D6}" dt="2023-11-21T15:54:25.349" v="49" actId="47"/>
        <pc:sldMkLst>
          <pc:docMk/>
          <pc:sldMk cId="0" sldId="1048"/>
        </pc:sldMkLst>
      </pc:sldChg>
      <pc:sldChg chg="del">
        <pc:chgData name="Spyros Sioutas" userId="85976355e7f43e1c" providerId="LiveId" clId="{A0A0252A-79E5-4C5C-8DE8-0211381835D6}" dt="2023-11-21T15:54:26.048" v="50" actId="47"/>
        <pc:sldMkLst>
          <pc:docMk/>
          <pc:sldMk cId="0" sldId="1049"/>
        </pc:sldMkLst>
      </pc:sldChg>
      <pc:sldChg chg="del">
        <pc:chgData name="Spyros Sioutas" userId="85976355e7f43e1c" providerId="LiveId" clId="{A0A0252A-79E5-4C5C-8DE8-0211381835D6}" dt="2023-11-21T15:54:26.705" v="51" actId="47"/>
        <pc:sldMkLst>
          <pc:docMk/>
          <pc:sldMk cId="0" sldId="1050"/>
        </pc:sldMkLst>
      </pc:sldChg>
      <pc:sldChg chg="del">
        <pc:chgData name="Spyros Sioutas" userId="85976355e7f43e1c" providerId="LiveId" clId="{A0A0252A-79E5-4C5C-8DE8-0211381835D6}" dt="2023-11-21T15:54:27.955" v="52" actId="47"/>
        <pc:sldMkLst>
          <pc:docMk/>
          <pc:sldMk cId="0" sldId="1051"/>
        </pc:sldMkLst>
      </pc:sldChg>
      <pc:sldChg chg="add del">
        <pc:chgData name="Spyros Sioutas" userId="85976355e7f43e1c" providerId="LiveId" clId="{A0A0252A-79E5-4C5C-8DE8-0211381835D6}" dt="2023-11-21T15:54:46.082" v="57" actId="47"/>
        <pc:sldMkLst>
          <pc:docMk/>
          <pc:sldMk cId="0" sldId="1052"/>
        </pc:sldMkLst>
      </pc:sldChg>
      <pc:sldChg chg="add del">
        <pc:chgData name="Spyros Sioutas" userId="85976355e7f43e1c" providerId="LiveId" clId="{A0A0252A-79E5-4C5C-8DE8-0211381835D6}" dt="2023-11-21T15:54:35.970" v="55" actId="47"/>
        <pc:sldMkLst>
          <pc:docMk/>
          <pc:sldMk cId="0" sldId="105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45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/>
              <a:t>Click to edit Master text styles</a:t>
            </a:r>
          </a:p>
          <a:p>
            <a:pPr lvl="1"/>
            <a:r>
              <a:rPr lang="el-GR" noProof="0"/>
              <a:t>Second level</a:t>
            </a:r>
          </a:p>
          <a:p>
            <a:pPr lvl="2"/>
            <a:r>
              <a:rPr lang="el-GR" noProof="0"/>
              <a:t>Third level</a:t>
            </a:r>
          </a:p>
          <a:p>
            <a:pPr lvl="3"/>
            <a:r>
              <a:rPr lang="el-GR" noProof="0"/>
              <a:t>Fourth level</a:t>
            </a:r>
          </a:p>
          <a:p>
            <a:pPr lvl="4"/>
            <a:r>
              <a:rPr lang="el-GR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28737354-AC01-4E95-8DC4-05D7621D1F3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75949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FDFCD7-6464-47AF-909A-48C1CBCBCAA1}" type="slidenum">
              <a:rPr lang="en-US" smtClean="0">
                <a:solidFill>
                  <a:prstClr val="black"/>
                </a:solidFill>
                <a:latin typeface="Arial" pitchFamily="34" charset="0"/>
              </a:rPr>
              <a:pPr/>
              <a:t>1</a:t>
            </a:fld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E1667-3D0B-49C9-8B6F-E8D022A2A767}" type="slidenum">
              <a:rPr lang="en-US">
                <a:solidFill>
                  <a:prstClr val="black"/>
                </a:solidFill>
              </a:rPr>
              <a:pPr/>
              <a:t>25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799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E1667-3D0B-49C9-8B6F-E8D022A2A767}" type="slidenum">
              <a:rPr lang="en-US">
                <a:solidFill>
                  <a:prstClr val="black"/>
                </a:solidFill>
              </a:rPr>
              <a:pPr/>
              <a:t>26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799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E1667-3D0B-49C9-8B6F-E8D022A2A767}" type="slidenum">
              <a:rPr lang="en-US">
                <a:solidFill>
                  <a:prstClr val="black"/>
                </a:solidFill>
              </a:rPr>
              <a:pPr/>
              <a:t>27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799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4035425"/>
            <a:ext cx="8591550" cy="107950"/>
          </a:xfrm>
          <a:prstGeom prst="rect">
            <a:avLst/>
          </a:prstGeom>
          <a:gradFill rotWithShape="1">
            <a:gsLst>
              <a:gs pos="0">
                <a:srgbClr val="292929"/>
              </a:gs>
              <a:gs pos="100000">
                <a:srgbClr val="292929">
                  <a:gamma/>
                  <a:tint val="23922"/>
                  <a:invGamma/>
                  <a:alpha val="0"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5" name="Rectangle 15"/>
          <p:cNvSpPr>
            <a:spLocks noChangeArrowheads="1"/>
          </p:cNvSpPr>
          <p:nvPr userDrawn="1"/>
        </p:nvSpPr>
        <p:spPr bwMode="auto">
          <a:xfrm>
            <a:off x="0" y="6642100"/>
            <a:ext cx="9144000" cy="215900"/>
          </a:xfrm>
          <a:prstGeom prst="rect">
            <a:avLst/>
          </a:prstGeom>
          <a:gradFill rotWithShape="0">
            <a:gsLst>
              <a:gs pos="0">
                <a:srgbClr val="2A6AB3">
                  <a:gamma/>
                  <a:shade val="37647"/>
                  <a:invGamma/>
                </a:srgbClr>
              </a:gs>
              <a:gs pos="100000">
                <a:srgbClr val="2A6AB3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Clr>
                <a:srgbClr val="52ADE7"/>
              </a:buClr>
              <a:buFont typeface="Wingdings" pitchFamily="2" charset="2"/>
              <a:buNone/>
              <a:defRPr/>
            </a:pPr>
            <a:endParaRPr lang="en-GB" sz="3000">
              <a:solidFill>
                <a:prstClr val="black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6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215900"/>
          </a:xfrm>
          <a:prstGeom prst="rect">
            <a:avLst/>
          </a:prstGeom>
          <a:gradFill rotWithShape="0">
            <a:gsLst>
              <a:gs pos="0">
                <a:srgbClr val="2A6AB3"/>
              </a:gs>
              <a:gs pos="100000">
                <a:srgbClr val="2A6AB3">
                  <a:gamma/>
                  <a:shade val="4549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25625"/>
            <a:ext cx="9144000" cy="2127250"/>
          </a:xfrm>
        </p:spPr>
        <p:txBody>
          <a:bodyPr anchor="ctr"/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645025"/>
            <a:ext cx="9144000" cy="1755775"/>
          </a:xfrm>
        </p:spPr>
        <p:txBody>
          <a:bodyPr lIns="91440" tIns="45720" rIns="91440" bIns="45720" anchor="ctr"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Wingdings" pitchFamily="2" charset="2"/>
              <a:buNone/>
              <a:tabLst/>
              <a:defRPr sz="3600" baseline="0">
                <a:solidFill>
                  <a:srgbClr val="333333"/>
                </a:solidFill>
                <a:latin typeface="+mj-lt"/>
              </a:defRPr>
            </a:lvl1pPr>
          </a:lstStyle>
          <a:p>
            <a:r>
              <a: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subtitle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66605" y="620688"/>
            <a:ext cx="90108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l-GR" sz="5400" b="1" spc="150" dirty="0">
                <a:ln w="11430">
                  <a:solidFill>
                    <a:srgbClr val="0070C0"/>
                  </a:solidFill>
                </a:ln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Verdana" pitchFamily="34" charset="0"/>
                <a:cs typeface="Arial" pitchFamily="34" charset="0"/>
              </a:rPr>
              <a:t>Πανεπιστήμιο Πατρών</a:t>
            </a:r>
            <a:endParaRPr lang="en-US" sz="5400" b="1" spc="150" dirty="0">
              <a:ln w="11430">
                <a:solidFill>
                  <a:srgbClr val="0070C0"/>
                </a:solidFill>
              </a:ln>
              <a:solidFill>
                <a:srgbClr val="0070C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Verdana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>
              <a:defRPr sz="1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7813"/>
            <a:ext cx="2286000" cy="61229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277813"/>
            <a:ext cx="6705600" cy="6122987"/>
          </a:xfrm>
        </p:spPr>
        <p:txBody>
          <a:bodyPr vert="eaVert"/>
          <a:lstStyle>
            <a:lvl2pPr>
              <a:defRPr sz="1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31863" y="96838"/>
            <a:ext cx="7678737" cy="5999162"/>
          </a:xfrm>
        </p:spPr>
        <p:txBody>
          <a:bodyPr/>
          <a:lstStyle>
            <a:lvl2pPr>
              <a:defRPr sz="1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anchor="ctr"/>
          <a:lstStyle>
            <a:lvl1pPr algn="ctr">
              <a:defRPr sz="4000" b="0">
                <a:solidFill>
                  <a:schemeClr val="tx1"/>
                </a:solidFill>
                <a:latin typeface="Book Antiqua" pitchFamily="18" charset="0"/>
                <a:cs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Book Antiqua" pitchFamily="18" charset="0"/>
                <a:cs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575" y="1371600"/>
            <a:ext cx="8061325" cy="5257800"/>
          </a:xfrm>
        </p:spPr>
        <p:txBody>
          <a:bodyPr/>
          <a:lstStyle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828800"/>
            <a:ext cx="3954463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828800"/>
            <a:ext cx="3954462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77813"/>
            <a:ext cx="9144000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629400"/>
            <a:ext cx="21336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9400"/>
            <a:ext cx="21336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fld id="{6A6CF0D3-603B-4384-BB7C-A973B5D31391}" type="slidenum">
              <a:rPr lang="en-US">
                <a:solidFill>
                  <a:prstClr val="black"/>
                </a:solidFill>
                <a:cs typeface="Arial" pitchFamily="34" charset="0"/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468313" y="990600"/>
            <a:ext cx="8207375" cy="69850"/>
          </a:xfrm>
          <a:prstGeom prst="rect">
            <a:avLst/>
          </a:prstGeom>
          <a:gradFill rotWithShape="1">
            <a:gsLst>
              <a:gs pos="0">
                <a:srgbClr val="292929">
                  <a:alpha val="70000"/>
                </a:srgbClr>
              </a:gs>
              <a:gs pos="100000">
                <a:srgbClr val="292929">
                  <a:gamma/>
                  <a:tint val="23922"/>
                  <a:invGamma/>
                  <a:alpha val="0"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6575" y="1828800"/>
            <a:ext cx="8061325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Master text format</a:t>
            </a:r>
          </a:p>
          <a:p>
            <a:pPr lvl="1"/>
            <a:r>
              <a:rPr lang="en-US" dirty="0"/>
              <a:t>Second bullet</a:t>
            </a:r>
          </a:p>
          <a:p>
            <a:pPr lvl="2"/>
            <a:r>
              <a:rPr lang="en-US" dirty="0"/>
              <a:t>Third bullet</a:t>
            </a:r>
          </a:p>
          <a:p>
            <a:pPr lvl="3"/>
            <a:r>
              <a:rPr lang="en-US" dirty="0"/>
              <a:t>Fourth bullet</a:t>
            </a:r>
          </a:p>
          <a:p>
            <a:pPr lvl="4"/>
            <a:r>
              <a:rPr lang="en-US" dirty="0"/>
              <a:t>Fifth bullet</a:t>
            </a:r>
          </a:p>
        </p:txBody>
      </p:sp>
      <p:sp>
        <p:nvSpPr>
          <p:cNvPr id="6157" name="Rectangle 13"/>
          <p:cNvSpPr>
            <a:spLocks noChangeArrowheads="1"/>
          </p:cNvSpPr>
          <p:nvPr userDrawn="1"/>
        </p:nvSpPr>
        <p:spPr bwMode="auto">
          <a:xfrm>
            <a:off x="0" y="6642100"/>
            <a:ext cx="9144000" cy="215900"/>
          </a:xfrm>
          <a:prstGeom prst="rect">
            <a:avLst/>
          </a:prstGeom>
          <a:gradFill rotWithShape="0">
            <a:gsLst>
              <a:gs pos="0">
                <a:srgbClr val="2A6AB3">
                  <a:gamma/>
                  <a:shade val="37647"/>
                  <a:invGamma/>
                </a:srgbClr>
              </a:gs>
              <a:gs pos="100000">
                <a:srgbClr val="2A6AB3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Clr>
                <a:srgbClr val="52ADE7"/>
              </a:buClr>
              <a:buFont typeface="Wingdings" pitchFamily="2" charset="2"/>
              <a:buNone/>
              <a:defRPr/>
            </a:pPr>
            <a:endParaRPr lang="en-GB" sz="3000">
              <a:solidFill>
                <a:prstClr val="black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6158" name="Rectangle 14"/>
          <p:cNvSpPr>
            <a:spLocks noChangeArrowheads="1"/>
          </p:cNvSpPr>
          <p:nvPr userDrawn="1"/>
        </p:nvSpPr>
        <p:spPr bwMode="auto">
          <a:xfrm>
            <a:off x="0" y="0"/>
            <a:ext cx="9144000" cy="215900"/>
          </a:xfrm>
          <a:prstGeom prst="rect">
            <a:avLst/>
          </a:prstGeom>
          <a:gradFill rotWithShape="0">
            <a:gsLst>
              <a:gs pos="0">
                <a:srgbClr val="2A6AB3"/>
              </a:gs>
              <a:gs pos="100000">
                <a:srgbClr val="2A6AB3">
                  <a:gamma/>
                  <a:shade val="4549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7812088" y="6632575"/>
            <a:ext cx="7620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144000" rIns="0" bIns="0" anchor="ctr"/>
          <a:lstStyle/>
          <a:p>
            <a:pPr algn="r">
              <a:defRPr/>
            </a:pPr>
            <a:fld id="{714099C3-A89B-4A3B-9005-A4789C533FB3}" type="slidenum">
              <a:rPr lang="de-CH" sz="900">
                <a:solidFill>
                  <a:prstClr val="white"/>
                </a:solidFill>
                <a:latin typeface="Arial" charset="0"/>
                <a:cs typeface="Arial" pitchFamily="34" charset="0"/>
              </a:rPr>
              <a:pPr algn="r">
                <a:defRPr/>
              </a:pPr>
              <a:t>‹#›</a:t>
            </a:fld>
            <a:endParaRPr lang="de-CH" sz="900" dirty="0">
              <a:solidFill>
                <a:prstClr val="white"/>
              </a:solidFill>
              <a:latin typeface="Arial" charset="0"/>
              <a:cs typeface="Arial" pitchFamily="34" charset="0"/>
            </a:endParaRPr>
          </a:p>
          <a:p>
            <a:pPr algn="r">
              <a:defRPr/>
            </a:pPr>
            <a:endParaRPr lang="de-CH" sz="1000" dirty="0">
              <a:solidFill>
                <a:prstClr val="white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6160" name="Text Box 16"/>
          <p:cNvSpPr txBox="1">
            <a:spLocks noChangeArrowheads="1"/>
          </p:cNvSpPr>
          <p:nvPr userDrawn="1"/>
        </p:nvSpPr>
        <p:spPr bwMode="auto">
          <a:xfrm>
            <a:off x="3338513" y="6629400"/>
            <a:ext cx="245268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l-GR" sz="800" dirty="0">
                <a:solidFill>
                  <a:prstClr val="white"/>
                </a:solidFill>
                <a:latin typeface="Arial" charset="0"/>
                <a:cs typeface="Arial" pitchFamily="34" charset="0"/>
              </a:rPr>
              <a:t>Σπύρος Βούλγαρης – Πανεπιστήμιο Πατρών</a:t>
            </a:r>
          </a:p>
        </p:txBody>
      </p:sp>
      <p:sp>
        <p:nvSpPr>
          <p:cNvPr id="6162" name="Text Box 18"/>
          <p:cNvSpPr txBox="1">
            <a:spLocks noChangeArrowheads="1"/>
          </p:cNvSpPr>
          <p:nvPr userDrawn="1"/>
        </p:nvSpPr>
        <p:spPr bwMode="auto">
          <a:xfrm>
            <a:off x="2068513" y="14288"/>
            <a:ext cx="499268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l-GR" sz="800" dirty="0">
                <a:solidFill>
                  <a:prstClr val="white"/>
                </a:solidFill>
                <a:latin typeface="Arial" charset="0"/>
                <a:cs typeface="Arial" pitchFamily="34" charset="0"/>
              </a:rPr>
              <a:t>Προχωρημένα Θέματα σε Κατανεμημένα Συστήματα</a:t>
            </a:r>
            <a:endParaRPr lang="de-CH" sz="800" dirty="0">
              <a:solidFill>
                <a:prstClr val="white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6163" name="Text Box 19"/>
          <p:cNvSpPr txBox="1">
            <a:spLocks noChangeArrowheads="1"/>
          </p:cNvSpPr>
          <p:nvPr userDrawn="1"/>
        </p:nvSpPr>
        <p:spPr bwMode="auto">
          <a:xfrm>
            <a:off x="7904163" y="0"/>
            <a:ext cx="12398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fld id="{10839D20-7BC4-4E7C-A851-197C94B03247}" type="datetime1">
              <a:rPr lang="el-GR" sz="800">
                <a:solidFill>
                  <a:prstClr val="white"/>
                </a:solidFill>
                <a:latin typeface="Arial" charset="0"/>
                <a:cs typeface="Arial" pitchFamily="34" charset="0"/>
              </a:rPr>
              <a:pPr algn="ctr">
                <a:spcBef>
                  <a:spcPct val="50000"/>
                </a:spcBef>
                <a:defRPr/>
              </a:pPr>
              <a:t>21/11/2023</a:t>
            </a:fld>
            <a:endParaRPr lang="el-GR" sz="800" dirty="0">
              <a:solidFill>
                <a:prstClr val="white"/>
              </a:solidFill>
              <a:latin typeface="Arial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46" r:id="rId1"/>
    <p:sldLayoutId id="2147484647" r:id="rId2"/>
    <p:sldLayoutId id="2147484648" r:id="rId3"/>
    <p:sldLayoutId id="2147484649" r:id="rId4"/>
    <p:sldLayoutId id="2147484650" r:id="rId5"/>
    <p:sldLayoutId id="2147484651" r:id="rId6"/>
    <p:sldLayoutId id="2147484652" r:id="rId7"/>
    <p:sldLayoutId id="2147484653" r:id="rId8"/>
    <p:sldLayoutId id="2147484654" r:id="rId9"/>
    <p:sldLayoutId id="2147484655" r:id="rId10"/>
    <p:sldLayoutId id="2147484656" r:id="rId11"/>
    <p:sldLayoutId id="214748465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p"/>
        <a:defRPr sz="1800">
          <a:solidFill>
            <a:srgbClr val="00000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n"/>
        <a:defRPr sz="1800">
          <a:solidFill>
            <a:srgbClr val="000000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p"/>
        <a:defRPr sz="1600">
          <a:solidFill>
            <a:srgbClr val="000000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§"/>
        <a:defRPr sz="1600">
          <a:solidFill>
            <a:srgbClr val="000000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§"/>
        <a:defRPr sz="1600">
          <a:solidFill>
            <a:srgbClr val="000000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§"/>
        <a:defRPr sz="14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§"/>
        <a:defRPr sz="14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§"/>
        <a:defRPr sz="14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§"/>
        <a:defRPr sz="1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accent1"/>
            </a:gs>
            <a:gs pos="50000">
              <a:schemeClr val="accent1">
                <a:gamma/>
                <a:tint val="43922"/>
                <a:invGamma/>
              </a:schemeClr>
            </a:gs>
            <a:gs pos="100000">
              <a:schemeClr val="accent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971" name="Rectangle 3"/>
          <p:cNvSpPr>
            <a:spLocks noChangeArrowheads="1"/>
          </p:cNvSpPr>
          <p:nvPr/>
        </p:nvSpPr>
        <p:spPr bwMode="auto">
          <a:xfrm>
            <a:off x="0" y="6642100"/>
            <a:ext cx="9144000" cy="215900"/>
          </a:xfrm>
          <a:prstGeom prst="rect">
            <a:avLst/>
          </a:prstGeom>
          <a:gradFill rotWithShape="0">
            <a:gsLst>
              <a:gs pos="0">
                <a:srgbClr val="2A6AB3">
                  <a:gamma/>
                  <a:shade val="37647"/>
                  <a:invGamma/>
                </a:srgbClr>
              </a:gs>
              <a:gs pos="100000">
                <a:srgbClr val="2A6AB3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52ADE7"/>
              </a:buClr>
              <a:buFont typeface="Wingdings" pitchFamily="2" charset="2"/>
              <a:buChar char="n"/>
              <a:defRPr/>
            </a:pPr>
            <a:endParaRPr lang="en-GB" sz="3000">
              <a:solidFill>
                <a:srgbClr val="000000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0" y="0"/>
            <a:ext cx="9144000" cy="215900"/>
          </a:xfrm>
          <a:prstGeom prst="rect">
            <a:avLst/>
          </a:prstGeom>
          <a:gradFill rotWithShape="0">
            <a:gsLst>
              <a:gs pos="0">
                <a:srgbClr val="2A6AB3"/>
              </a:gs>
              <a:gs pos="100000">
                <a:srgbClr val="2A6AB3">
                  <a:gamma/>
                  <a:shade val="4549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r>
              <a:rPr lang="el-GR" sz="800" dirty="0">
                <a:solidFill>
                  <a:prstClr val="white"/>
                </a:solidFill>
                <a:latin typeface="Arial" charset="0"/>
                <a:cs typeface="Arial" pitchFamily="34" charset="0"/>
              </a:rPr>
              <a:t>Προχωρημένα Θέματα σε Κατανεμημένα Συστήματα</a:t>
            </a:r>
            <a:endParaRPr lang="de-CH" sz="800" dirty="0">
              <a:solidFill>
                <a:prstClr val="white"/>
              </a:solidFill>
              <a:latin typeface="Arial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9" r:id="rId1"/>
    <p:sldLayoutId id="2147484660" r:id="rId2"/>
    <p:sldLayoutId id="2147484661" r:id="rId3"/>
    <p:sldLayoutId id="2147484662" r:id="rId4"/>
    <p:sldLayoutId id="2147484663" r:id="rId5"/>
    <p:sldLayoutId id="2147484664" r:id="rId6"/>
    <p:sldLayoutId id="2147484665" r:id="rId7"/>
    <p:sldLayoutId id="2147484666" r:id="rId8"/>
    <p:sldLayoutId id="2147484667" r:id="rId9"/>
    <p:sldLayoutId id="2147484668" r:id="rId10"/>
    <p:sldLayoutId id="214748466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Book Antiqu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Book Antiqu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Book Antiqu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Book Antiqu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Book Antiqu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Book Antiqu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Book Antiqu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Προχωρημένα Θέματα σε Κατανεμημένα Συστήματα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MapReduce</a:t>
            </a:r>
            <a:r>
              <a:rPr lang="en-US" dirty="0"/>
              <a:t> / </a:t>
            </a:r>
            <a:r>
              <a:rPr lang="en-US" dirty="0" err="1"/>
              <a:t>Hadoop</a:t>
            </a:r>
            <a:endParaRPr lang="en-US" dirty="0"/>
          </a:p>
          <a:p>
            <a:r>
              <a:rPr lang="el-GR" dirty="0"/>
              <a:t>Σ.ΣΙΟΥΤΑΣ, Σ. ΒΟΥΛΓΑΡΗΣ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When is MapReduce relevant</a:t>
            </a:r>
            <a:endParaRPr lang="el-GR" dirty="0"/>
          </a:p>
        </p:txBody>
      </p:sp>
      <p:sp>
        <p:nvSpPr>
          <p:cNvPr id="29699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CC00"/>
                </a:solidFill>
              </a:rPr>
              <a:t>Good choice for:</a:t>
            </a:r>
          </a:p>
          <a:p>
            <a:pPr lvl="1"/>
            <a:r>
              <a:rPr lang="en-US" dirty="0"/>
              <a:t>Log files indexing/analysis</a:t>
            </a:r>
          </a:p>
          <a:p>
            <a:pPr lvl="1"/>
            <a:r>
              <a:rPr lang="en-US" dirty="0"/>
              <a:t>Sorting huge data volumes</a:t>
            </a:r>
          </a:p>
          <a:p>
            <a:pPr lvl="1"/>
            <a:r>
              <a:rPr lang="en-US" dirty="0"/>
              <a:t>Image processing, etc.</a:t>
            </a:r>
          </a:p>
          <a:p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Bad choice for:</a:t>
            </a:r>
            <a:endParaRPr lang="en-US" dirty="0"/>
          </a:p>
          <a:p>
            <a:pPr lvl="1"/>
            <a:r>
              <a:rPr lang="en-US" dirty="0"/>
              <a:t>Computing the first 1,000,000 digits of </a:t>
            </a:r>
            <a:r>
              <a:rPr lang="el-GR" dirty="0"/>
              <a:t>π</a:t>
            </a:r>
            <a:endParaRPr lang="en-US" dirty="0"/>
          </a:p>
          <a:p>
            <a:pPr lvl="1"/>
            <a:r>
              <a:rPr lang="en-US" dirty="0"/>
              <a:t>Computing Fibonacci series</a:t>
            </a:r>
          </a:p>
          <a:p>
            <a:pPr lvl="1"/>
            <a:r>
              <a:rPr lang="en-US" dirty="0"/>
              <a:t>Replacing </a:t>
            </a:r>
            <a:r>
              <a:rPr lang="en-US" dirty="0" err="1"/>
              <a:t>MySQL</a:t>
            </a:r>
            <a:endParaRPr lang="el-GR" dirty="0"/>
          </a:p>
          <a:p>
            <a:endParaRPr lang="el-GR" dirty="0"/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"/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Job Execution on a </a:t>
            </a:r>
            <a:r>
              <a:rPr lang="en-US" dirty="0" err="1"/>
              <a:t>MapReduce</a:t>
            </a:r>
            <a:r>
              <a:rPr lang="en-US" dirty="0"/>
              <a:t> cluster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job is submitted to a master process</a:t>
            </a:r>
          </a:p>
          <a:p>
            <a:pPr lvl="1"/>
            <a:r>
              <a:rPr lang="en-US" dirty="0"/>
              <a:t>The master orchestrates its execution</a:t>
            </a:r>
          </a:p>
          <a:p>
            <a:endParaRPr lang="en-US" dirty="0"/>
          </a:p>
          <a:p>
            <a:r>
              <a:rPr lang="en-US" dirty="0"/>
              <a:t>Each node supports one or more workers</a:t>
            </a:r>
          </a:p>
          <a:p>
            <a:endParaRPr lang="en-US" dirty="0"/>
          </a:p>
          <a:p>
            <a:r>
              <a:rPr lang="en-US" dirty="0"/>
              <a:t>Each worker can handle a map or reduce job when instructed by the master</a:t>
            </a:r>
          </a:p>
          <a:p>
            <a:endParaRPr lang="en-US" dirty="0"/>
          </a:p>
          <a:p>
            <a:r>
              <a:rPr lang="en-US" dirty="0"/>
              <a:t>The communication is based on key/value pairs</a:t>
            </a:r>
          </a:p>
          <a:p>
            <a:pPr lvl="1"/>
            <a:r>
              <a:rPr lang="en-US" dirty="0"/>
              <a:t>e.g., a DHT or key-value store</a:t>
            </a:r>
          </a:p>
          <a:p>
            <a:pPr lvl="1"/>
            <a:r>
              <a:rPr lang="en-US" dirty="0"/>
              <a:t>Store the location of data in the DHT and use direct communication between workers</a:t>
            </a:r>
          </a:p>
          <a:p>
            <a:endParaRPr lang="en-US" dirty="0"/>
          </a:p>
          <a:p>
            <a:r>
              <a:rPr lang="en-US" dirty="0"/>
              <a:t>Map jobs get the data from a storage layer</a:t>
            </a:r>
          </a:p>
          <a:p>
            <a:pPr lvl="1"/>
            <a:r>
              <a:rPr lang="en-US" dirty="0"/>
              <a:t>unstructured: file system (e.g., Google File System, HDFS, or local file system)</a:t>
            </a:r>
          </a:p>
          <a:p>
            <a:pPr lvl="1"/>
            <a:r>
              <a:rPr lang="en-US" dirty="0"/>
              <a:t>(semi-)structured: local database (e.g., </a:t>
            </a:r>
            <a:r>
              <a:rPr lang="en-US" dirty="0" err="1"/>
              <a:t>MySQL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or distributed database (e.g., Google’s </a:t>
            </a:r>
            <a:r>
              <a:rPr lang="en-US" dirty="0" err="1"/>
              <a:t>BigTable</a:t>
            </a:r>
            <a:r>
              <a:rPr lang="en-US" dirty="0"/>
              <a:t>)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519113" y="152400"/>
            <a:ext cx="8077200" cy="838200"/>
          </a:xfrm>
        </p:spPr>
        <p:txBody>
          <a:bodyPr/>
          <a:lstStyle/>
          <a:p>
            <a:r>
              <a:rPr lang="en-US" dirty="0"/>
              <a:t>Execution overview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575" y="774700"/>
            <a:ext cx="7866063" cy="542290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23555" name="Rectangle 3"/>
          <p:cNvSpPr>
            <a:spLocks/>
          </p:cNvSpPr>
          <p:nvPr/>
        </p:nvSpPr>
        <p:spPr bwMode="auto">
          <a:xfrm>
            <a:off x="3071813" y="6324600"/>
            <a:ext cx="2776537" cy="304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140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(from the original MapReduce paper)</a:t>
            </a:r>
          </a:p>
        </p:txBody>
      </p:sp>
      <p:sp>
        <p:nvSpPr>
          <p:cNvPr id="23556" name="Rectangle 4"/>
          <p:cNvSpPr>
            <a:spLocks/>
          </p:cNvSpPr>
          <p:nvPr/>
        </p:nvSpPr>
        <p:spPr bwMode="auto">
          <a:xfrm>
            <a:off x="147638" y="990600"/>
            <a:ext cx="2527300" cy="1193800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ysDot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600" dirty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0. The </a:t>
            </a:r>
            <a:r>
              <a:rPr lang="en-US" sz="1600" dirty="0" err="1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MapReduce</a:t>
            </a:r>
            <a:r>
              <a:rPr lang="en-US" sz="1600" dirty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 library splits the input files into M pieces (typically 16MB to 64MB)</a:t>
            </a:r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 rot="10800000">
            <a:off x="812800" y="2193925"/>
            <a:ext cx="247650" cy="1120775"/>
          </a:xfrm>
          <a:prstGeom prst="line">
            <a:avLst/>
          </a:prstGeom>
          <a:noFill/>
          <a:ln w="38100" cap="flat">
            <a:solidFill>
              <a:srgbClr val="66B132"/>
            </a:solidFill>
            <a:prstDash val="solid"/>
            <a:miter lim="800000"/>
            <a:headEnd type="stealth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558" name="Rectangle 6"/>
          <p:cNvSpPr>
            <a:spLocks/>
          </p:cNvSpPr>
          <p:nvPr/>
        </p:nvSpPr>
        <p:spPr bwMode="auto">
          <a:xfrm>
            <a:off x="6299200" y="1257300"/>
            <a:ext cx="2527300" cy="660400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ysDot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600" dirty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1a. The library starts many processes on the cluster</a:t>
            </a:r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 rot="10800000" flipH="1">
            <a:off x="5414963" y="1603375"/>
            <a:ext cx="849312" cy="71438"/>
          </a:xfrm>
          <a:prstGeom prst="line">
            <a:avLst/>
          </a:prstGeom>
          <a:noFill/>
          <a:ln w="38100" cap="flat">
            <a:solidFill>
              <a:srgbClr val="66B132"/>
            </a:solidFill>
            <a:prstDash val="solid"/>
            <a:miter lim="800000"/>
            <a:headEnd type="stealth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560" name="Rectangle 8"/>
          <p:cNvSpPr>
            <a:spLocks/>
          </p:cNvSpPr>
          <p:nvPr/>
        </p:nvSpPr>
        <p:spPr bwMode="auto">
          <a:xfrm>
            <a:off x="6299200" y="2146300"/>
            <a:ext cx="2527300" cy="1193800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ysDot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600" dirty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1b. One of the process is special -- it is the master that orchestrates the execution</a:t>
            </a:r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4837113" y="2252663"/>
            <a:ext cx="1450975" cy="223837"/>
          </a:xfrm>
          <a:prstGeom prst="line">
            <a:avLst/>
          </a:prstGeom>
          <a:noFill/>
          <a:ln w="38100" cap="flat">
            <a:solidFill>
              <a:srgbClr val="66B132"/>
            </a:solidFill>
            <a:prstDash val="solid"/>
            <a:miter lim="800000"/>
            <a:headEnd type="stealth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519113" y="152400"/>
            <a:ext cx="8077200" cy="838200"/>
          </a:xfrm>
        </p:spPr>
        <p:txBody>
          <a:bodyPr/>
          <a:lstStyle/>
          <a:p>
            <a:r>
              <a:rPr lang="en-US" dirty="0"/>
              <a:t>Execution overview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575" y="774700"/>
            <a:ext cx="7866063" cy="542290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24579" name="Rectangle 3"/>
          <p:cNvSpPr>
            <a:spLocks/>
          </p:cNvSpPr>
          <p:nvPr/>
        </p:nvSpPr>
        <p:spPr bwMode="auto">
          <a:xfrm>
            <a:off x="3071813" y="6324600"/>
            <a:ext cx="2776537" cy="304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140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(from the original MapReduce paper)</a:t>
            </a:r>
          </a:p>
        </p:txBody>
      </p:sp>
      <p:sp>
        <p:nvSpPr>
          <p:cNvPr id="24580" name="Rectangle 4"/>
          <p:cNvSpPr>
            <a:spLocks/>
          </p:cNvSpPr>
          <p:nvPr/>
        </p:nvSpPr>
        <p:spPr bwMode="auto">
          <a:xfrm>
            <a:off x="388938" y="996950"/>
            <a:ext cx="2527300" cy="927100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ysDot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600" dirty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2. The Master assigns the map job and part of the input to a worker</a:t>
            </a:r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 rot="10800000">
            <a:off x="2913063" y="1898650"/>
            <a:ext cx="638175" cy="825500"/>
          </a:xfrm>
          <a:prstGeom prst="line">
            <a:avLst/>
          </a:prstGeom>
          <a:noFill/>
          <a:ln w="38100" cap="flat">
            <a:solidFill>
              <a:srgbClr val="66B132"/>
            </a:solidFill>
            <a:prstDash val="solid"/>
            <a:miter lim="800000"/>
            <a:headEnd type="stealth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4582" name="Rectangle 6"/>
          <p:cNvSpPr>
            <a:spLocks/>
          </p:cNvSpPr>
          <p:nvPr/>
        </p:nvSpPr>
        <p:spPr bwMode="auto">
          <a:xfrm>
            <a:off x="368300" y="2070100"/>
            <a:ext cx="2527300" cy="660400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ysDot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60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3. The map worker reads from the FS/DB</a:t>
            </a:r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 rot="10800000">
            <a:off x="1320800" y="2747963"/>
            <a:ext cx="471488" cy="1157287"/>
          </a:xfrm>
          <a:prstGeom prst="line">
            <a:avLst/>
          </a:prstGeom>
          <a:noFill/>
          <a:ln w="38100" cap="flat">
            <a:solidFill>
              <a:srgbClr val="66B132"/>
            </a:solidFill>
            <a:prstDash val="solid"/>
            <a:miter lim="800000"/>
            <a:headEnd type="stealth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4584" name="Rectangle 8"/>
          <p:cNvSpPr>
            <a:spLocks/>
          </p:cNvSpPr>
          <p:nvPr/>
        </p:nvSpPr>
        <p:spPr bwMode="auto">
          <a:xfrm>
            <a:off x="6311900" y="1568450"/>
            <a:ext cx="2527300" cy="1460500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ysDot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60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4. Periodically the map worker flushes intermediate pairs to disk</a:t>
            </a:r>
          </a:p>
          <a:p>
            <a:r>
              <a:rPr lang="en-US" sz="160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(or to a key/value store or DHT)</a:t>
            </a: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 rot="10800000" flipH="1">
            <a:off x="3892550" y="2476500"/>
            <a:ext cx="2395538" cy="1581150"/>
          </a:xfrm>
          <a:prstGeom prst="line">
            <a:avLst/>
          </a:prstGeom>
          <a:noFill/>
          <a:ln w="38100" cap="flat">
            <a:solidFill>
              <a:srgbClr val="66B132"/>
            </a:solidFill>
            <a:prstDash val="solid"/>
            <a:miter lim="800000"/>
            <a:headEnd type="stealth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519113" y="152400"/>
            <a:ext cx="8077200" cy="838200"/>
          </a:xfrm>
        </p:spPr>
        <p:txBody>
          <a:bodyPr/>
          <a:lstStyle/>
          <a:p>
            <a:r>
              <a:rPr lang="en-US" dirty="0"/>
              <a:t>Execution overview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575" y="774700"/>
            <a:ext cx="7866063" cy="542290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25603" name="Rectangle 3"/>
          <p:cNvSpPr>
            <a:spLocks/>
          </p:cNvSpPr>
          <p:nvPr/>
        </p:nvSpPr>
        <p:spPr bwMode="auto">
          <a:xfrm>
            <a:off x="3071813" y="6324600"/>
            <a:ext cx="2776537" cy="304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140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(from the original MapReduce paper)</a:t>
            </a:r>
          </a:p>
        </p:txBody>
      </p:sp>
      <p:sp>
        <p:nvSpPr>
          <p:cNvPr id="25604" name="Rectangle 4"/>
          <p:cNvSpPr>
            <a:spLocks/>
          </p:cNvSpPr>
          <p:nvPr/>
        </p:nvSpPr>
        <p:spPr bwMode="auto">
          <a:xfrm>
            <a:off x="134938" y="736600"/>
            <a:ext cx="2768600" cy="2260600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ysDot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600" dirty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5a. The Map workers inform the Master of the location of fresh data</a:t>
            </a:r>
          </a:p>
          <a:p>
            <a:endParaRPr lang="en-US" sz="1600" dirty="0">
              <a:solidFill>
                <a:schemeClr val="tx1"/>
              </a:solidFill>
              <a:latin typeface="Gill Sans" charset="0"/>
              <a:ea typeface="Gill Sans" charset="0"/>
              <a:cs typeface="Gill Sans" charset="0"/>
              <a:sym typeface="Gill Sans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The Master informs the workers where to get some data for the part of the key space they are in charge of (locally)</a:t>
            </a:r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 rot="10800000">
            <a:off x="2913063" y="2630488"/>
            <a:ext cx="1546225" cy="1274762"/>
          </a:xfrm>
          <a:prstGeom prst="line">
            <a:avLst/>
          </a:prstGeom>
          <a:noFill/>
          <a:ln w="38100" cap="flat">
            <a:solidFill>
              <a:srgbClr val="66B132"/>
            </a:solidFill>
            <a:prstDash val="solid"/>
            <a:miter lim="800000"/>
            <a:headEnd type="stealth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06" name="Rectangle 6"/>
          <p:cNvSpPr>
            <a:spLocks/>
          </p:cNvSpPr>
          <p:nvPr/>
        </p:nvSpPr>
        <p:spPr bwMode="auto">
          <a:xfrm>
            <a:off x="6311900" y="1701800"/>
            <a:ext cx="2527300" cy="1193800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ysDot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60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5b. The Reduce workers collect all key, value pairs where the keys are in their responsibility range</a:t>
            </a: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 rot="10800000" flipH="1">
            <a:off x="6488113" y="2949575"/>
            <a:ext cx="260350" cy="636588"/>
          </a:xfrm>
          <a:prstGeom prst="line">
            <a:avLst/>
          </a:prstGeom>
          <a:noFill/>
          <a:ln w="38100" cap="flat">
            <a:solidFill>
              <a:srgbClr val="66B132"/>
            </a:solidFill>
            <a:prstDash val="solid"/>
            <a:miter lim="800000"/>
            <a:headEnd type="stealth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519113" y="152400"/>
            <a:ext cx="8077200" cy="838200"/>
          </a:xfrm>
        </p:spPr>
        <p:txBody>
          <a:bodyPr/>
          <a:lstStyle/>
          <a:p>
            <a:r>
              <a:rPr lang="en-US" dirty="0"/>
              <a:t>Execution overview</a:t>
            </a: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575" y="774700"/>
            <a:ext cx="7866063" cy="542290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26627" name="Rectangle 3"/>
          <p:cNvSpPr>
            <a:spLocks/>
          </p:cNvSpPr>
          <p:nvPr/>
        </p:nvSpPr>
        <p:spPr bwMode="auto">
          <a:xfrm>
            <a:off x="3071813" y="6324600"/>
            <a:ext cx="2776537" cy="304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140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(from the original MapReduce paper)</a:t>
            </a:r>
          </a:p>
        </p:txBody>
      </p:sp>
      <p:sp>
        <p:nvSpPr>
          <p:cNvPr id="26628" name="Rectangle 4"/>
          <p:cNvSpPr>
            <a:spLocks/>
          </p:cNvSpPr>
          <p:nvPr/>
        </p:nvSpPr>
        <p:spPr bwMode="auto">
          <a:xfrm>
            <a:off x="6400800" y="946150"/>
            <a:ext cx="2527300" cy="1993900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ysDot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600" dirty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6. Once a reduce worker has ALL the key value pairs (as instructed by the master) it processes the values and sends the result to the global file system</a:t>
            </a:r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 rot="10800000" flipH="1">
            <a:off x="6488113" y="2949575"/>
            <a:ext cx="260350" cy="636588"/>
          </a:xfrm>
          <a:prstGeom prst="line">
            <a:avLst/>
          </a:prstGeom>
          <a:noFill/>
          <a:ln w="38100" cap="flat">
            <a:solidFill>
              <a:srgbClr val="66B132"/>
            </a:solidFill>
            <a:prstDash val="solid"/>
            <a:miter lim="800000"/>
            <a:headEnd type="stealth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" name="6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519113" y="152400"/>
            <a:ext cx="8077200" cy="838200"/>
          </a:xfrm>
        </p:spPr>
        <p:txBody>
          <a:bodyPr/>
          <a:lstStyle/>
          <a:p>
            <a:r>
              <a:rPr lang="en-US" dirty="0"/>
              <a:t>Execution overview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575" y="774700"/>
            <a:ext cx="7866063" cy="542290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27651" name="Rectangle 3"/>
          <p:cNvSpPr>
            <a:spLocks/>
          </p:cNvSpPr>
          <p:nvPr/>
        </p:nvSpPr>
        <p:spPr bwMode="auto">
          <a:xfrm>
            <a:off x="3071813" y="6324600"/>
            <a:ext cx="2776537" cy="304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140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(from the original MapReduce paper)</a:t>
            </a:r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6324600" y="1619250"/>
            <a:ext cx="2527300" cy="927100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ysDot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600" dirty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NOTE: these can be the input values for another </a:t>
            </a:r>
            <a:r>
              <a:rPr lang="en-US" sz="1600" dirty="0" err="1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MapReduce</a:t>
            </a:r>
            <a:r>
              <a:rPr lang="en-US" sz="1600" dirty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 job!</a:t>
            </a:r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 rot="10800000">
            <a:off x="7291388" y="2595563"/>
            <a:ext cx="565150" cy="895350"/>
          </a:xfrm>
          <a:prstGeom prst="line">
            <a:avLst/>
          </a:prstGeom>
          <a:noFill/>
          <a:ln w="38100" cap="flat">
            <a:solidFill>
              <a:srgbClr val="66B132"/>
            </a:solidFill>
            <a:prstDash val="solid"/>
            <a:miter lim="800000"/>
            <a:headEnd type="stealth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" name="6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MapReduce data flow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Each </a:t>
            </a:r>
            <a:r>
              <a:rPr lang="en-US" b="1" dirty="0">
                <a:solidFill>
                  <a:srgbClr val="C00000"/>
                </a:solidFill>
              </a:rPr>
              <a:t>map job </a:t>
            </a:r>
            <a:r>
              <a:rPr lang="en-US" dirty="0"/>
              <a:t>gets </a:t>
            </a:r>
            <a:r>
              <a:rPr lang="en-US" u="sng" dirty="0"/>
              <a:t>part</a:t>
            </a:r>
            <a:r>
              <a:rPr lang="en-US" dirty="0"/>
              <a:t> of the data to process</a:t>
            </a:r>
          </a:p>
          <a:p>
            <a:pPr lvl="1"/>
            <a:r>
              <a:rPr lang="en-US" dirty="0"/>
              <a:t>It outputs a set of </a:t>
            </a:r>
            <a:r>
              <a:rPr lang="en-US" b="1" dirty="0"/>
              <a:t>&lt;</a:t>
            </a:r>
            <a:r>
              <a:rPr lang="en-US" b="1" dirty="0" err="1"/>
              <a:t>key,value</a:t>
            </a:r>
            <a:r>
              <a:rPr lang="en-US" b="1" dirty="0"/>
              <a:t>&gt;</a:t>
            </a:r>
            <a:r>
              <a:rPr lang="en-US" dirty="0"/>
              <a:t> pairs to an intermediate storage</a:t>
            </a:r>
          </a:p>
          <a:p>
            <a:pPr lvl="1"/>
            <a:r>
              <a:rPr lang="en-US" dirty="0"/>
              <a:t>Each key is associated to a set of values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b="1" dirty="0">
                <a:solidFill>
                  <a:srgbClr val="C00000"/>
                </a:solidFill>
              </a:rPr>
              <a:t>reduce jobs </a:t>
            </a:r>
            <a:r>
              <a:rPr lang="en-US" dirty="0"/>
              <a:t>start once all map jobs have completed</a:t>
            </a:r>
          </a:p>
          <a:p>
            <a:pPr lvl="1"/>
            <a:r>
              <a:rPr lang="en-US" dirty="0"/>
              <a:t>(barrier)</a:t>
            </a:r>
          </a:p>
          <a:p>
            <a:pPr lvl="1"/>
            <a:r>
              <a:rPr lang="en-US" dirty="0"/>
              <a:t>It is often possible to aggregate partially the values  before all maps are complete (e.g., on the same machine as the map job)</a:t>
            </a:r>
          </a:p>
          <a:p>
            <a:pPr lvl="2"/>
            <a:r>
              <a:rPr lang="en-US" dirty="0"/>
              <a:t>see the </a:t>
            </a:r>
            <a:r>
              <a:rPr lang="en-US" b="1" dirty="0">
                <a:solidFill>
                  <a:srgbClr val="C00000"/>
                </a:solidFill>
              </a:rPr>
              <a:t>combine</a:t>
            </a:r>
            <a:r>
              <a:rPr lang="en-US" dirty="0"/>
              <a:t> operation in a few slides</a:t>
            </a:r>
          </a:p>
          <a:p>
            <a:endParaRPr lang="en-US" dirty="0"/>
          </a:p>
          <a:p>
            <a:r>
              <a:rPr lang="en-US" dirty="0"/>
              <a:t>Each reduce job gets the set of values associated to one key</a:t>
            </a:r>
          </a:p>
          <a:p>
            <a:pPr lvl="1"/>
            <a:r>
              <a:rPr lang="en-US" dirty="0"/>
              <a:t>Shuffling/sort operation aggregates the map results for each key</a:t>
            </a:r>
          </a:p>
          <a:p>
            <a:pPr lvl="1"/>
            <a:r>
              <a:rPr lang="en-US" dirty="0"/>
              <a:t>Each reduce job gets a set of keys and the associated values for each of the keys</a:t>
            </a:r>
          </a:p>
          <a:p>
            <a:pPr lvl="2"/>
            <a:r>
              <a:rPr lang="en-US" dirty="0"/>
              <a:t>Using an </a:t>
            </a:r>
            <a:r>
              <a:rPr lang="en-US" dirty="0" err="1"/>
              <a:t>iterator</a:t>
            </a:r>
            <a:r>
              <a:rPr lang="en-US" dirty="0"/>
              <a:t> provided by the </a:t>
            </a:r>
            <a:r>
              <a:rPr lang="en-US" dirty="0" err="1"/>
              <a:t>MapReduce</a:t>
            </a:r>
            <a:r>
              <a:rPr lang="en-US" dirty="0"/>
              <a:t> implementation</a:t>
            </a:r>
          </a:p>
          <a:p>
            <a:pPr lvl="1"/>
            <a:r>
              <a:rPr lang="en-US" dirty="0"/>
              <a:t>And outputs a final &lt;</a:t>
            </a:r>
            <a:r>
              <a:rPr lang="en-US" dirty="0" err="1"/>
              <a:t>key,value</a:t>
            </a:r>
            <a:r>
              <a:rPr lang="en-US" dirty="0"/>
              <a:t>(s)&gt; pair (or a </a:t>
            </a:r>
            <a:r>
              <a:rPr lang="en-US" dirty="0" err="1"/>
              <a:t>boolean</a:t>
            </a:r>
            <a:r>
              <a:rPr lang="en-US" dirty="0"/>
              <a:t>, a log, ...)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MapReduce</a:t>
            </a:r>
            <a:r>
              <a:rPr lang="en-US" dirty="0"/>
              <a:t> Examples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1: word count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Count how many times each word appears in a text corpus</a:t>
            </a:r>
          </a:p>
        </p:txBody>
      </p:sp>
      <p:sp>
        <p:nvSpPr>
          <p:cNvPr id="29699" name="Rectangle 3"/>
          <p:cNvSpPr>
            <a:spLocks/>
          </p:cNvSpPr>
          <p:nvPr/>
        </p:nvSpPr>
        <p:spPr bwMode="auto">
          <a:xfrm>
            <a:off x="1508125" y="2717800"/>
            <a:ext cx="6121400" cy="29083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 sz="14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Map(String </a:t>
            </a:r>
            <a:r>
              <a:rPr lang="en-US" sz="1400" dirty="0" err="1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input_key</a:t>
            </a:r>
            <a:r>
              <a:rPr lang="en-US" sz="14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, String </a:t>
            </a:r>
            <a:r>
              <a:rPr lang="en-US" sz="1400" dirty="0" err="1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input_value</a:t>
            </a:r>
            <a:r>
              <a:rPr lang="en-US" sz="14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):</a:t>
            </a:r>
          </a:p>
          <a:p>
            <a:pPr marL="39688"/>
            <a:r>
              <a:rPr lang="en-US" sz="1400" i="1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     // </a:t>
            </a:r>
            <a:r>
              <a:rPr lang="en-US" sz="1400" i="1" dirty="0" err="1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input_key</a:t>
            </a:r>
            <a:r>
              <a:rPr lang="en-US" sz="1400" i="1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: document name</a:t>
            </a:r>
          </a:p>
          <a:p>
            <a:pPr marL="39688"/>
            <a:r>
              <a:rPr lang="en-US" sz="1400" i="1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     // </a:t>
            </a:r>
            <a:r>
              <a:rPr lang="en-US" sz="1400" i="1" dirty="0" err="1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input_value</a:t>
            </a:r>
            <a:r>
              <a:rPr lang="en-US" sz="1400" i="1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: document contents</a:t>
            </a:r>
          </a:p>
          <a:p>
            <a:pPr marL="39688"/>
            <a:r>
              <a:rPr lang="en-US" sz="14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     for each word w in </a:t>
            </a:r>
            <a:r>
              <a:rPr lang="en-US" sz="1400" dirty="0" err="1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input_values</a:t>
            </a:r>
            <a:r>
              <a:rPr lang="en-US" sz="14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:</a:t>
            </a:r>
          </a:p>
          <a:p>
            <a:pPr marL="39688"/>
            <a:r>
              <a:rPr lang="en-US" sz="14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          </a:t>
            </a:r>
            <a:r>
              <a:rPr lang="en-US" sz="1400" dirty="0" err="1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EmitIntermediate</a:t>
            </a:r>
            <a:r>
              <a:rPr lang="en-US" sz="14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(w, "1");</a:t>
            </a:r>
          </a:p>
          <a:p>
            <a:pPr marL="39688"/>
            <a:endParaRPr lang="en-US" sz="1400" dirty="0">
              <a:solidFill>
                <a:schemeClr val="tx1"/>
              </a:solidFill>
              <a:latin typeface="Courier" charset="0"/>
              <a:ea typeface="Courier" charset="0"/>
              <a:cs typeface="Courier" charset="0"/>
              <a:sym typeface="Courier" charset="0"/>
            </a:endParaRPr>
          </a:p>
          <a:p>
            <a:pPr marL="39688"/>
            <a:r>
              <a:rPr lang="en-US" sz="14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Reduce(String key, </a:t>
            </a:r>
            <a:r>
              <a:rPr lang="en-US" sz="1400" dirty="0" err="1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Iterator</a:t>
            </a:r>
            <a:r>
              <a:rPr lang="en-US" sz="14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intermediate_values</a:t>
            </a:r>
            <a:r>
              <a:rPr lang="en-US" sz="14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):</a:t>
            </a:r>
          </a:p>
          <a:p>
            <a:pPr marL="39688"/>
            <a:r>
              <a:rPr lang="en-US" sz="1400" i="1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     // key: a word, same for input and output</a:t>
            </a:r>
          </a:p>
          <a:p>
            <a:pPr marL="39688"/>
            <a:r>
              <a:rPr lang="en-US" sz="1400" i="1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     // </a:t>
            </a:r>
            <a:r>
              <a:rPr lang="en-US" sz="1400" i="1" dirty="0" err="1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intermediate_values</a:t>
            </a:r>
            <a:r>
              <a:rPr lang="en-US" sz="1400" i="1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: a list of counts</a:t>
            </a:r>
          </a:p>
          <a:p>
            <a:pPr marL="39688"/>
            <a:r>
              <a:rPr lang="en-US" sz="14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     </a:t>
            </a:r>
            <a:r>
              <a:rPr lang="en-US" sz="1400" dirty="0" err="1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int</a:t>
            </a:r>
            <a:r>
              <a:rPr lang="en-US" sz="14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 result = 0;</a:t>
            </a:r>
          </a:p>
          <a:p>
            <a:pPr marL="39688"/>
            <a:r>
              <a:rPr lang="en-US" sz="14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     for each v in </a:t>
            </a:r>
            <a:r>
              <a:rPr lang="en-US" sz="1400" dirty="0" err="1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intermediate_values</a:t>
            </a:r>
            <a:r>
              <a:rPr lang="en-US" sz="14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:</a:t>
            </a:r>
          </a:p>
          <a:p>
            <a:pPr marL="39688"/>
            <a:r>
              <a:rPr lang="en-US" sz="14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          result += </a:t>
            </a:r>
            <a:r>
              <a:rPr lang="en-US" sz="1400" dirty="0" err="1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ParseInt</a:t>
            </a:r>
            <a:r>
              <a:rPr lang="en-US" sz="14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(v);</a:t>
            </a:r>
          </a:p>
          <a:p>
            <a:pPr marL="39688"/>
            <a:r>
              <a:rPr lang="en-US" sz="140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     Emit(</a:t>
            </a:r>
            <a:r>
              <a:rPr lang="en-US" sz="1400" dirty="0" err="1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AsString</a:t>
            </a:r>
            <a:r>
              <a:rPr lang="en-US" sz="14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  <a:sym typeface="Courier" charset="0"/>
              </a:rPr>
              <a:t>(result));</a:t>
            </a:r>
          </a:p>
        </p:txBody>
      </p:sp>
      <p:sp>
        <p:nvSpPr>
          <p:cNvPr id="29700" name="Rectangle 4"/>
          <p:cNvSpPr>
            <a:spLocks/>
          </p:cNvSpPr>
          <p:nvPr/>
        </p:nvSpPr>
        <p:spPr bwMode="auto">
          <a:xfrm>
            <a:off x="2706688" y="6235700"/>
            <a:ext cx="3735387" cy="304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140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(complete C code in the OSDI MapReduce paper)</a:t>
            </a:r>
          </a:p>
        </p:txBody>
      </p:sp>
      <p:sp>
        <p:nvSpPr>
          <p:cNvPr id="6" name="5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MapReduce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1: word count</a:t>
            </a:r>
          </a:p>
        </p:txBody>
      </p:sp>
      <p:grpSp>
        <p:nvGrpSpPr>
          <p:cNvPr id="4" name="Group 4"/>
          <p:cNvGrpSpPr>
            <a:grpSpLocks noChangeAspect="1"/>
          </p:cNvGrpSpPr>
          <p:nvPr/>
        </p:nvGrpSpPr>
        <p:grpSpPr bwMode="auto">
          <a:xfrm>
            <a:off x="428625" y="1397000"/>
            <a:ext cx="8262938" cy="4775200"/>
            <a:chOff x="756" y="1138"/>
            <a:chExt cx="4281" cy="3008"/>
          </a:xfrm>
        </p:grpSpPr>
        <p:sp>
          <p:nvSpPr>
            <p:cNvPr id="5" name="AutoShape 3"/>
            <p:cNvSpPr>
              <a:spLocks noChangeAspect="1" noChangeArrowheads="1" noTextEdit="1"/>
            </p:cNvSpPr>
            <p:nvPr/>
          </p:nvSpPr>
          <p:spPr bwMode="auto">
            <a:xfrm>
              <a:off x="867" y="1138"/>
              <a:ext cx="4128" cy="29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756" y="1367"/>
              <a:ext cx="946" cy="170"/>
            </a:xfrm>
            <a:custGeom>
              <a:avLst/>
              <a:gdLst>
                <a:gd name="T0" fmla="*/ 0 w 2448"/>
                <a:gd name="T1" fmla="*/ 3 h 528"/>
                <a:gd name="T2" fmla="*/ 3 w 2448"/>
                <a:gd name="T3" fmla="*/ 0 h 528"/>
                <a:gd name="T4" fmla="*/ 943 w 2448"/>
                <a:gd name="T5" fmla="*/ 0 h 528"/>
                <a:gd name="T6" fmla="*/ 946 w 2448"/>
                <a:gd name="T7" fmla="*/ 3 h 528"/>
                <a:gd name="T8" fmla="*/ 946 w 2448"/>
                <a:gd name="T9" fmla="*/ 167 h 528"/>
                <a:gd name="T10" fmla="*/ 943 w 2448"/>
                <a:gd name="T11" fmla="*/ 170 h 528"/>
                <a:gd name="T12" fmla="*/ 3 w 2448"/>
                <a:gd name="T13" fmla="*/ 170 h 528"/>
                <a:gd name="T14" fmla="*/ 0 w 2448"/>
                <a:gd name="T15" fmla="*/ 167 h 528"/>
                <a:gd name="T16" fmla="*/ 0 w 2448"/>
                <a:gd name="T17" fmla="*/ 3 h 528"/>
                <a:gd name="T18" fmla="*/ 6 w 2448"/>
                <a:gd name="T19" fmla="*/ 167 h 528"/>
                <a:gd name="T20" fmla="*/ 3 w 2448"/>
                <a:gd name="T21" fmla="*/ 165 h 528"/>
                <a:gd name="T22" fmla="*/ 943 w 2448"/>
                <a:gd name="T23" fmla="*/ 165 h 528"/>
                <a:gd name="T24" fmla="*/ 940 w 2448"/>
                <a:gd name="T25" fmla="*/ 167 h 528"/>
                <a:gd name="T26" fmla="*/ 940 w 2448"/>
                <a:gd name="T27" fmla="*/ 3 h 528"/>
                <a:gd name="T28" fmla="*/ 943 w 2448"/>
                <a:gd name="T29" fmla="*/ 5 h 528"/>
                <a:gd name="T30" fmla="*/ 3 w 2448"/>
                <a:gd name="T31" fmla="*/ 5 h 528"/>
                <a:gd name="T32" fmla="*/ 6 w 2448"/>
                <a:gd name="T33" fmla="*/ 3 h 528"/>
                <a:gd name="T34" fmla="*/ 6 w 2448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448"/>
                <a:gd name="T55" fmla="*/ 0 h 528"/>
                <a:gd name="T56" fmla="*/ 2448 w 2448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448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440" y="0"/>
                  </a:lnTo>
                  <a:cubicBezTo>
                    <a:pt x="2445" y="0"/>
                    <a:pt x="2448" y="4"/>
                    <a:pt x="2448" y="8"/>
                  </a:cubicBezTo>
                  <a:lnTo>
                    <a:pt x="2448" y="520"/>
                  </a:lnTo>
                  <a:cubicBezTo>
                    <a:pt x="2448" y="525"/>
                    <a:pt x="2445" y="528"/>
                    <a:pt x="2440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440" y="512"/>
                  </a:lnTo>
                  <a:lnTo>
                    <a:pt x="2432" y="520"/>
                  </a:lnTo>
                  <a:lnTo>
                    <a:pt x="2432" y="8"/>
                  </a:lnTo>
                  <a:lnTo>
                    <a:pt x="2440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867" y="1353"/>
              <a:ext cx="50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(d1, ‘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 B D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’)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756" y="1532"/>
              <a:ext cx="946" cy="170"/>
            </a:xfrm>
            <a:custGeom>
              <a:avLst/>
              <a:gdLst>
                <a:gd name="T0" fmla="*/ 0 w 2448"/>
                <a:gd name="T1" fmla="*/ 3 h 528"/>
                <a:gd name="T2" fmla="*/ 3 w 2448"/>
                <a:gd name="T3" fmla="*/ 0 h 528"/>
                <a:gd name="T4" fmla="*/ 943 w 2448"/>
                <a:gd name="T5" fmla="*/ 0 h 528"/>
                <a:gd name="T6" fmla="*/ 946 w 2448"/>
                <a:gd name="T7" fmla="*/ 3 h 528"/>
                <a:gd name="T8" fmla="*/ 946 w 2448"/>
                <a:gd name="T9" fmla="*/ 167 h 528"/>
                <a:gd name="T10" fmla="*/ 943 w 2448"/>
                <a:gd name="T11" fmla="*/ 170 h 528"/>
                <a:gd name="T12" fmla="*/ 3 w 2448"/>
                <a:gd name="T13" fmla="*/ 170 h 528"/>
                <a:gd name="T14" fmla="*/ 0 w 2448"/>
                <a:gd name="T15" fmla="*/ 167 h 528"/>
                <a:gd name="T16" fmla="*/ 0 w 2448"/>
                <a:gd name="T17" fmla="*/ 3 h 528"/>
                <a:gd name="T18" fmla="*/ 6 w 2448"/>
                <a:gd name="T19" fmla="*/ 167 h 528"/>
                <a:gd name="T20" fmla="*/ 3 w 2448"/>
                <a:gd name="T21" fmla="*/ 165 h 528"/>
                <a:gd name="T22" fmla="*/ 943 w 2448"/>
                <a:gd name="T23" fmla="*/ 165 h 528"/>
                <a:gd name="T24" fmla="*/ 940 w 2448"/>
                <a:gd name="T25" fmla="*/ 167 h 528"/>
                <a:gd name="T26" fmla="*/ 940 w 2448"/>
                <a:gd name="T27" fmla="*/ 3 h 528"/>
                <a:gd name="T28" fmla="*/ 943 w 2448"/>
                <a:gd name="T29" fmla="*/ 5 h 528"/>
                <a:gd name="T30" fmla="*/ 3 w 2448"/>
                <a:gd name="T31" fmla="*/ 5 h 528"/>
                <a:gd name="T32" fmla="*/ 6 w 2448"/>
                <a:gd name="T33" fmla="*/ 3 h 528"/>
                <a:gd name="T34" fmla="*/ 6 w 2448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448"/>
                <a:gd name="T55" fmla="*/ 0 h 528"/>
                <a:gd name="T56" fmla="*/ 2448 w 2448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448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440" y="0"/>
                  </a:lnTo>
                  <a:cubicBezTo>
                    <a:pt x="2445" y="0"/>
                    <a:pt x="2448" y="4"/>
                    <a:pt x="2448" y="8"/>
                  </a:cubicBezTo>
                  <a:lnTo>
                    <a:pt x="2448" y="520"/>
                  </a:lnTo>
                  <a:cubicBezTo>
                    <a:pt x="2448" y="525"/>
                    <a:pt x="2445" y="528"/>
                    <a:pt x="2440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440" y="512"/>
                  </a:lnTo>
                  <a:lnTo>
                    <a:pt x="2432" y="520"/>
                  </a:lnTo>
                  <a:lnTo>
                    <a:pt x="2432" y="8"/>
                  </a:lnTo>
                  <a:lnTo>
                    <a:pt x="2440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784" y="1518"/>
              <a:ext cx="60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(d2,  ‘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 B C D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’)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10" name="Freeform 9"/>
            <p:cNvSpPr>
              <a:spLocks noEditPoints="1"/>
            </p:cNvSpPr>
            <p:nvPr/>
          </p:nvSpPr>
          <p:spPr bwMode="auto">
            <a:xfrm>
              <a:off x="2109" y="1450"/>
              <a:ext cx="705" cy="169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6 h 528"/>
                <a:gd name="T10" fmla="*/ 702 w 2192"/>
                <a:gd name="T11" fmla="*/ 169 h 528"/>
                <a:gd name="T12" fmla="*/ 3 w 2192"/>
                <a:gd name="T13" fmla="*/ 169 h 528"/>
                <a:gd name="T14" fmla="*/ 0 w 2192"/>
                <a:gd name="T15" fmla="*/ 166 h 528"/>
                <a:gd name="T16" fmla="*/ 0 w 2192"/>
                <a:gd name="T17" fmla="*/ 3 h 528"/>
                <a:gd name="T18" fmla="*/ 5 w 2192"/>
                <a:gd name="T19" fmla="*/ 166 h 528"/>
                <a:gd name="T20" fmla="*/ 3 w 2192"/>
                <a:gd name="T21" fmla="*/ 164 h 528"/>
                <a:gd name="T22" fmla="*/ 702 w 2192"/>
                <a:gd name="T23" fmla="*/ 164 h 528"/>
                <a:gd name="T24" fmla="*/ 700 w 2192"/>
                <a:gd name="T25" fmla="*/ 166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6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2327" y="1436"/>
              <a:ext cx="22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B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 3)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12" name="Freeform 11"/>
            <p:cNvSpPr>
              <a:spLocks noEditPoints="1"/>
            </p:cNvSpPr>
            <p:nvPr/>
          </p:nvSpPr>
          <p:spPr bwMode="auto">
            <a:xfrm>
              <a:off x="2109" y="2355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2332" y="2341"/>
              <a:ext cx="22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B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4)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14" name="Freeform 13"/>
            <p:cNvSpPr>
              <a:spLocks noEditPoints="1"/>
            </p:cNvSpPr>
            <p:nvPr/>
          </p:nvSpPr>
          <p:spPr bwMode="auto">
            <a:xfrm>
              <a:off x="2109" y="1614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2327" y="1600"/>
              <a:ext cx="22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C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 2)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2109" y="2520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2332" y="2506"/>
              <a:ext cx="22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C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2)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18" name="Freeform 17"/>
            <p:cNvSpPr>
              <a:spLocks noEditPoints="1"/>
            </p:cNvSpPr>
            <p:nvPr/>
          </p:nvSpPr>
          <p:spPr bwMode="auto">
            <a:xfrm>
              <a:off x="2109" y="3261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2332" y="3247"/>
              <a:ext cx="22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B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3)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20" name="Freeform 19"/>
            <p:cNvSpPr>
              <a:spLocks noEditPoints="1"/>
            </p:cNvSpPr>
            <p:nvPr/>
          </p:nvSpPr>
          <p:spPr bwMode="auto">
            <a:xfrm>
              <a:off x="756" y="2191"/>
              <a:ext cx="946" cy="170"/>
            </a:xfrm>
            <a:custGeom>
              <a:avLst/>
              <a:gdLst>
                <a:gd name="T0" fmla="*/ 0 w 2448"/>
                <a:gd name="T1" fmla="*/ 3 h 528"/>
                <a:gd name="T2" fmla="*/ 3 w 2448"/>
                <a:gd name="T3" fmla="*/ 0 h 528"/>
                <a:gd name="T4" fmla="*/ 943 w 2448"/>
                <a:gd name="T5" fmla="*/ 0 h 528"/>
                <a:gd name="T6" fmla="*/ 946 w 2448"/>
                <a:gd name="T7" fmla="*/ 3 h 528"/>
                <a:gd name="T8" fmla="*/ 946 w 2448"/>
                <a:gd name="T9" fmla="*/ 167 h 528"/>
                <a:gd name="T10" fmla="*/ 943 w 2448"/>
                <a:gd name="T11" fmla="*/ 170 h 528"/>
                <a:gd name="T12" fmla="*/ 3 w 2448"/>
                <a:gd name="T13" fmla="*/ 170 h 528"/>
                <a:gd name="T14" fmla="*/ 0 w 2448"/>
                <a:gd name="T15" fmla="*/ 167 h 528"/>
                <a:gd name="T16" fmla="*/ 0 w 2448"/>
                <a:gd name="T17" fmla="*/ 3 h 528"/>
                <a:gd name="T18" fmla="*/ 6 w 2448"/>
                <a:gd name="T19" fmla="*/ 167 h 528"/>
                <a:gd name="T20" fmla="*/ 3 w 2448"/>
                <a:gd name="T21" fmla="*/ 165 h 528"/>
                <a:gd name="T22" fmla="*/ 943 w 2448"/>
                <a:gd name="T23" fmla="*/ 165 h 528"/>
                <a:gd name="T24" fmla="*/ 940 w 2448"/>
                <a:gd name="T25" fmla="*/ 167 h 528"/>
                <a:gd name="T26" fmla="*/ 940 w 2448"/>
                <a:gd name="T27" fmla="*/ 3 h 528"/>
                <a:gd name="T28" fmla="*/ 943 w 2448"/>
                <a:gd name="T29" fmla="*/ 5 h 528"/>
                <a:gd name="T30" fmla="*/ 3 w 2448"/>
                <a:gd name="T31" fmla="*/ 5 h 528"/>
                <a:gd name="T32" fmla="*/ 6 w 2448"/>
                <a:gd name="T33" fmla="*/ 3 h 528"/>
                <a:gd name="T34" fmla="*/ 6 w 2448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448"/>
                <a:gd name="T55" fmla="*/ 0 h 528"/>
                <a:gd name="T56" fmla="*/ 2448 w 2448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448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440" y="0"/>
                  </a:lnTo>
                  <a:cubicBezTo>
                    <a:pt x="2445" y="0"/>
                    <a:pt x="2448" y="4"/>
                    <a:pt x="2448" y="8"/>
                  </a:cubicBezTo>
                  <a:lnTo>
                    <a:pt x="2448" y="520"/>
                  </a:lnTo>
                  <a:cubicBezTo>
                    <a:pt x="2448" y="525"/>
                    <a:pt x="2445" y="528"/>
                    <a:pt x="2440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440" y="512"/>
                  </a:lnTo>
                  <a:lnTo>
                    <a:pt x="2432" y="520"/>
                  </a:lnTo>
                  <a:lnTo>
                    <a:pt x="2432" y="8"/>
                  </a:lnTo>
                  <a:lnTo>
                    <a:pt x="2440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867" y="2176"/>
              <a:ext cx="54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(d4,  ‘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 B C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’)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22" name="Freeform 21"/>
            <p:cNvSpPr>
              <a:spLocks noEditPoints="1"/>
            </p:cNvSpPr>
            <p:nvPr/>
          </p:nvSpPr>
          <p:spPr bwMode="auto">
            <a:xfrm>
              <a:off x="756" y="2355"/>
              <a:ext cx="946" cy="170"/>
            </a:xfrm>
            <a:custGeom>
              <a:avLst/>
              <a:gdLst>
                <a:gd name="T0" fmla="*/ 0 w 2448"/>
                <a:gd name="T1" fmla="*/ 3 h 528"/>
                <a:gd name="T2" fmla="*/ 3 w 2448"/>
                <a:gd name="T3" fmla="*/ 0 h 528"/>
                <a:gd name="T4" fmla="*/ 943 w 2448"/>
                <a:gd name="T5" fmla="*/ 0 h 528"/>
                <a:gd name="T6" fmla="*/ 946 w 2448"/>
                <a:gd name="T7" fmla="*/ 3 h 528"/>
                <a:gd name="T8" fmla="*/ 946 w 2448"/>
                <a:gd name="T9" fmla="*/ 167 h 528"/>
                <a:gd name="T10" fmla="*/ 943 w 2448"/>
                <a:gd name="T11" fmla="*/ 170 h 528"/>
                <a:gd name="T12" fmla="*/ 3 w 2448"/>
                <a:gd name="T13" fmla="*/ 170 h 528"/>
                <a:gd name="T14" fmla="*/ 0 w 2448"/>
                <a:gd name="T15" fmla="*/ 167 h 528"/>
                <a:gd name="T16" fmla="*/ 0 w 2448"/>
                <a:gd name="T17" fmla="*/ 3 h 528"/>
                <a:gd name="T18" fmla="*/ 6 w 2448"/>
                <a:gd name="T19" fmla="*/ 167 h 528"/>
                <a:gd name="T20" fmla="*/ 3 w 2448"/>
                <a:gd name="T21" fmla="*/ 165 h 528"/>
                <a:gd name="T22" fmla="*/ 943 w 2448"/>
                <a:gd name="T23" fmla="*/ 165 h 528"/>
                <a:gd name="T24" fmla="*/ 940 w 2448"/>
                <a:gd name="T25" fmla="*/ 167 h 528"/>
                <a:gd name="T26" fmla="*/ 940 w 2448"/>
                <a:gd name="T27" fmla="*/ 3 h 528"/>
                <a:gd name="T28" fmla="*/ 943 w 2448"/>
                <a:gd name="T29" fmla="*/ 5 h 528"/>
                <a:gd name="T30" fmla="*/ 3 w 2448"/>
                <a:gd name="T31" fmla="*/ 5 h 528"/>
                <a:gd name="T32" fmla="*/ 6 w 2448"/>
                <a:gd name="T33" fmla="*/ 3 h 528"/>
                <a:gd name="T34" fmla="*/ 6 w 2448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448"/>
                <a:gd name="T55" fmla="*/ 0 h 528"/>
                <a:gd name="T56" fmla="*/ 2448 w 2448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448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440" y="0"/>
                  </a:lnTo>
                  <a:cubicBezTo>
                    <a:pt x="2445" y="0"/>
                    <a:pt x="2448" y="4"/>
                    <a:pt x="2448" y="8"/>
                  </a:cubicBezTo>
                  <a:lnTo>
                    <a:pt x="2448" y="520"/>
                  </a:lnTo>
                  <a:cubicBezTo>
                    <a:pt x="2448" y="525"/>
                    <a:pt x="2445" y="528"/>
                    <a:pt x="2440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440" y="512"/>
                  </a:lnTo>
                  <a:lnTo>
                    <a:pt x="2432" y="520"/>
                  </a:lnTo>
                  <a:lnTo>
                    <a:pt x="2432" y="8"/>
                  </a:lnTo>
                  <a:lnTo>
                    <a:pt x="2440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867" y="2341"/>
              <a:ext cx="52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(d5,  ‘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 C D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’)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24" name="Freeform 23"/>
            <p:cNvSpPr>
              <a:spLocks noEditPoints="1"/>
            </p:cNvSpPr>
            <p:nvPr/>
          </p:nvSpPr>
          <p:spPr bwMode="auto">
            <a:xfrm>
              <a:off x="756" y="3138"/>
              <a:ext cx="946" cy="170"/>
            </a:xfrm>
            <a:custGeom>
              <a:avLst/>
              <a:gdLst>
                <a:gd name="T0" fmla="*/ 0 w 2448"/>
                <a:gd name="T1" fmla="*/ 3 h 528"/>
                <a:gd name="T2" fmla="*/ 3 w 2448"/>
                <a:gd name="T3" fmla="*/ 0 h 528"/>
                <a:gd name="T4" fmla="*/ 943 w 2448"/>
                <a:gd name="T5" fmla="*/ 0 h 528"/>
                <a:gd name="T6" fmla="*/ 946 w 2448"/>
                <a:gd name="T7" fmla="*/ 3 h 528"/>
                <a:gd name="T8" fmla="*/ 946 w 2448"/>
                <a:gd name="T9" fmla="*/ 167 h 528"/>
                <a:gd name="T10" fmla="*/ 943 w 2448"/>
                <a:gd name="T11" fmla="*/ 170 h 528"/>
                <a:gd name="T12" fmla="*/ 3 w 2448"/>
                <a:gd name="T13" fmla="*/ 170 h 528"/>
                <a:gd name="T14" fmla="*/ 0 w 2448"/>
                <a:gd name="T15" fmla="*/ 167 h 528"/>
                <a:gd name="T16" fmla="*/ 0 w 2448"/>
                <a:gd name="T17" fmla="*/ 3 h 528"/>
                <a:gd name="T18" fmla="*/ 6 w 2448"/>
                <a:gd name="T19" fmla="*/ 167 h 528"/>
                <a:gd name="T20" fmla="*/ 3 w 2448"/>
                <a:gd name="T21" fmla="*/ 165 h 528"/>
                <a:gd name="T22" fmla="*/ 943 w 2448"/>
                <a:gd name="T23" fmla="*/ 165 h 528"/>
                <a:gd name="T24" fmla="*/ 940 w 2448"/>
                <a:gd name="T25" fmla="*/ 167 h 528"/>
                <a:gd name="T26" fmla="*/ 940 w 2448"/>
                <a:gd name="T27" fmla="*/ 3 h 528"/>
                <a:gd name="T28" fmla="*/ 943 w 2448"/>
                <a:gd name="T29" fmla="*/ 5 h 528"/>
                <a:gd name="T30" fmla="*/ 3 w 2448"/>
                <a:gd name="T31" fmla="*/ 5 h 528"/>
                <a:gd name="T32" fmla="*/ 6 w 2448"/>
                <a:gd name="T33" fmla="*/ 3 h 528"/>
                <a:gd name="T34" fmla="*/ 6 w 2448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448"/>
                <a:gd name="T55" fmla="*/ 0 h 528"/>
                <a:gd name="T56" fmla="*/ 2448 w 2448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448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440" y="0"/>
                  </a:lnTo>
                  <a:cubicBezTo>
                    <a:pt x="2445" y="0"/>
                    <a:pt x="2448" y="4"/>
                    <a:pt x="2448" y="8"/>
                  </a:cubicBezTo>
                  <a:lnTo>
                    <a:pt x="2448" y="520"/>
                  </a:lnTo>
                  <a:cubicBezTo>
                    <a:pt x="2448" y="525"/>
                    <a:pt x="2445" y="528"/>
                    <a:pt x="2440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440" y="512"/>
                  </a:lnTo>
                  <a:lnTo>
                    <a:pt x="2432" y="520"/>
                  </a:lnTo>
                  <a:lnTo>
                    <a:pt x="2432" y="8"/>
                  </a:lnTo>
                  <a:lnTo>
                    <a:pt x="2440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830" y="3124"/>
              <a:ext cx="52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(d8,  ‘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B </a:t>
              </a:r>
              <a:r>
                <a:rPr lang="en-US" sz="1600" dirty="0" err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B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C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’)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26" name="Freeform 25"/>
            <p:cNvSpPr>
              <a:spLocks noEditPoints="1"/>
            </p:cNvSpPr>
            <p:nvPr/>
          </p:nvSpPr>
          <p:spPr bwMode="auto">
            <a:xfrm>
              <a:off x="756" y="3303"/>
              <a:ext cx="946" cy="169"/>
            </a:xfrm>
            <a:custGeom>
              <a:avLst/>
              <a:gdLst>
                <a:gd name="T0" fmla="*/ 0 w 2448"/>
                <a:gd name="T1" fmla="*/ 3 h 528"/>
                <a:gd name="T2" fmla="*/ 3 w 2448"/>
                <a:gd name="T3" fmla="*/ 0 h 528"/>
                <a:gd name="T4" fmla="*/ 943 w 2448"/>
                <a:gd name="T5" fmla="*/ 0 h 528"/>
                <a:gd name="T6" fmla="*/ 946 w 2448"/>
                <a:gd name="T7" fmla="*/ 3 h 528"/>
                <a:gd name="T8" fmla="*/ 946 w 2448"/>
                <a:gd name="T9" fmla="*/ 166 h 528"/>
                <a:gd name="T10" fmla="*/ 943 w 2448"/>
                <a:gd name="T11" fmla="*/ 169 h 528"/>
                <a:gd name="T12" fmla="*/ 3 w 2448"/>
                <a:gd name="T13" fmla="*/ 169 h 528"/>
                <a:gd name="T14" fmla="*/ 0 w 2448"/>
                <a:gd name="T15" fmla="*/ 166 h 528"/>
                <a:gd name="T16" fmla="*/ 0 w 2448"/>
                <a:gd name="T17" fmla="*/ 3 h 528"/>
                <a:gd name="T18" fmla="*/ 6 w 2448"/>
                <a:gd name="T19" fmla="*/ 166 h 528"/>
                <a:gd name="T20" fmla="*/ 3 w 2448"/>
                <a:gd name="T21" fmla="*/ 164 h 528"/>
                <a:gd name="T22" fmla="*/ 943 w 2448"/>
                <a:gd name="T23" fmla="*/ 164 h 528"/>
                <a:gd name="T24" fmla="*/ 940 w 2448"/>
                <a:gd name="T25" fmla="*/ 166 h 528"/>
                <a:gd name="T26" fmla="*/ 940 w 2448"/>
                <a:gd name="T27" fmla="*/ 3 h 528"/>
                <a:gd name="T28" fmla="*/ 943 w 2448"/>
                <a:gd name="T29" fmla="*/ 5 h 528"/>
                <a:gd name="T30" fmla="*/ 3 w 2448"/>
                <a:gd name="T31" fmla="*/ 5 h 528"/>
                <a:gd name="T32" fmla="*/ 6 w 2448"/>
                <a:gd name="T33" fmla="*/ 3 h 528"/>
                <a:gd name="T34" fmla="*/ 6 w 2448"/>
                <a:gd name="T35" fmla="*/ 166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448"/>
                <a:gd name="T55" fmla="*/ 0 h 528"/>
                <a:gd name="T56" fmla="*/ 2448 w 2448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448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440" y="0"/>
                  </a:lnTo>
                  <a:cubicBezTo>
                    <a:pt x="2445" y="0"/>
                    <a:pt x="2448" y="4"/>
                    <a:pt x="2448" y="8"/>
                  </a:cubicBezTo>
                  <a:lnTo>
                    <a:pt x="2448" y="520"/>
                  </a:lnTo>
                  <a:cubicBezTo>
                    <a:pt x="2448" y="525"/>
                    <a:pt x="2445" y="528"/>
                    <a:pt x="2440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440" y="512"/>
                  </a:lnTo>
                  <a:lnTo>
                    <a:pt x="2432" y="520"/>
                  </a:lnTo>
                  <a:lnTo>
                    <a:pt x="2432" y="8"/>
                  </a:lnTo>
                  <a:lnTo>
                    <a:pt x="2440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815" y="3289"/>
              <a:ext cx="60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(d9,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‘A </a:t>
              </a:r>
              <a:r>
                <a:rPr lang="en-US" sz="1600" dirty="0" err="1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C C’)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28" name="Freeform 31"/>
            <p:cNvSpPr>
              <a:spLocks noEditPoints="1"/>
            </p:cNvSpPr>
            <p:nvPr/>
          </p:nvSpPr>
          <p:spPr bwMode="auto">
            <a:xfrm>
              <a:off x="756" y="1697"/>
              <a:ext cx="946" cy="170"/>
            </a:xfrm>
            <a:custGeom>
              <a:avLst/>
              <a:gdLst>
                <a:gd name="T0" fmla="*/ 0 w 2448"/>
                <a:gd name="T1" fmla="*/ 3 h 528"/>
                <a:gd name="T2" fmla="*/ 3 w 2448"/>
                <a:gd name="T3" fmla="*/ 0 h 528"/>
                <a:gd name="T4" fmla="*/ 943 w 2448"/>
                <a:gd name="T5" fmla="*/ 0 h 528"/>
                <a:gd name="T6" fmla="*/ 946 w 2448"/>
                <a:gd name="T7" fmla="*/ 3 h 528"/>
                <a:gd name="T8" fmla="*/ 946 w 2448"/>
                <a:gd name="T9" fmla="*/ 167 h 528"/>
                <a:gd name="T10" fmla="*/ 943 w 2448"/>
                <a:gd name="T11" fmla="*/ 170 h 528"/>
                <a:gd name="T12" fmla="*/ 3 w 2448"/>
                <a:gd name="T13" fmla="*/ 170 h 528"/>
                <a:gd name="T14" fmla="*/ 0 w 2448"/>
                <a:gd name="T15" fmla="*/ 167 h 528"/>
                <a:gd name="T16" fmla="*/ 0 w 2448"/>
                <a:gd name="T17" fmla="*/ 3 h 528"/>
                <a:gd name="T18" fmla="*/ 6 w 2448"/>
                <a:gd name="T19" fmla="*/ 167 h 528"/>
                <a:gd name="T20" fmla="*/ 3 w 2448"/>
                <a:gd name="T21" fmla="*/ 165 h 528"/>
                <a:gd name="T22" fmla="*/ 943 w 2448"/>
                <a:gd name="T23" fmla="*/ 165 h 528"/>
                <a:gd name="T24" fmla="*/ 940 w 2448"/>
                <a:gd name="T25" fmla="*/ 167 h 528"/>
                <a:gd name="T26" fmla="*/ 940 w 2448"/>
                <a:gd name="T27" fmla="*/ 3 h 528"/>
                <a:gd name="T28" fmla="*/ 943 w 2448"/>
                <a:gd name="T29" fmla="*/ 5 h 528"/>
                <a:gd name="T30" fmla="*/ 3 w 2448"/>
                <a:gd name="T31" fmla="*/ 5 h 528"/>
                <a:gd name="T32" fmla="*/ 6 w 2448"/>
                <a:gd name="T33" fmla="*/ 3 h 528"/>
                <a:gd name="T34" fmla="*/ 6 w 2448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448"/>
                <a:gd name="T55" fmla="*/ 0 h 528"/>
                <a:gd name="T56" fmla="*/ 2448 w 2448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448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440" y="0"/>
                  </a:lnTo>
                  <a:cubicBezTo>
                    <a:pt x="2445" y="0"/>
                    <a:pt x="2448" y="4"/>
                    <a:pt x="2448" y="8"/>
                  </a:cubicBezTo>
                  <a:lnTo>
                    <a:pt x="2448" y="520"/>
                  </a:lnTo>
                  <a:cubicBezTo>
                    <a:pt x="2448" y="525"/>
                    <a:pt x="2445" y="528"/>
                    <a:pt x="2440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440" y="512"/>
                  </a:lnTo>
                  <a:lnTo>
                    <a:pt x="2432" y="520"/>
                  </a:lnTo>
                  <a:lnTo>
                    <a:pt x="2432" y="8"/>
                  </a:lnTo>
                  <a:lnTo>
                    <a:pt x="2440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" name="Rectangle 32"/>
            <p:cNvSpPr>
              <a:spLocks noChangeArrowheads="1"/>
            </p:cNvSpPr>
            <p:nvPr/>
          </p:nvSpPr>
          <p:spPr bwMode="auto">
            <a:xfrm>
              <a:off x="867" y="1683"/>
              <a:ext cx="55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(d3,  ‘ 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B C D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’)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30" name="Freeform 33"/>
            <p:cNvSpPr>
              <a:spLocks noEditPoints="1"/>
            </p:cNvSpPr>
            <p:nvPr/>
          </p:nvSpPr>
          <p:spPr bwMode="auto">
            <a:xfrm>
              <a:off x="2026" y="1203"/>
              <a:ext cx="870" cy="828"/>
            </a:xfrm>
            <a:custGeom>
              <a:avLst/>
              <a:gdLst>
                <a:gd name="T0" fmla="*/ 5 w 2704"/>
                <a:gd name="T1" fmla="*/ 652 h 2576"/>
                <a:gd name="T2" fmla="*/ 5 w 2704"/>
                <a:gd name="T3" fmla="*/ 560 h 2576"/>
                <a:gd name="T4" fmla="*/ 0 w 2704"/>
                <a:gd name="T5" fmla="*/ 488 h 2576"/>
                <a:gd name="T6" fmla="*/ 0 w 2704"/>
                <a:gd name="T7" fmla="*/ 436 h 2576"/>
                <a:gd name="T8" fmla="*/ 0 w 2704"/>
                <a:gd name="T9" fmla="*/ 401 h 2576"/>
                <a:gd name="T10" fmla="*/ 5 w 2704"/>
                <a:gd name="T11" fmla="*/ 328 h 2576"/>
                <a:gd name="T12" fmla="*/ 5 w 2704"/>
                <a:gd name="T13" fmla="*/ 236 h 2576"/>
                <a:gd name="T14" fmla="*/ 0 w 2704"/>
                <a:gd name="T15" fmla="*/ 164 h 2576"/>
                <a:gd name="T16" fmla="*/ 5 w 2704"/>
                <a:gd name="T17" fmla="*/ 148 h 2576"/>
                <a:gd name="T18" fmla="*/ 24 w 2704"/>
                <a:gd name="T19" fmla="*/ 61 h 2576"/>
                <a:gd name="T20" fmla="*/ 41 w 2704"/>
                <a:gd name="T21" fmla="*/ 41 h 2576"/>
                <a:gd name="T22" fmla="*/ 85 w 2704"/>
                <a:gd name="T23" fmla="*/ 18 h 2576"/>
                <a:gd name="T24" fmla="*/ 113 w 2704"/>
                <a:gd name="T25" fmla="*/ 8 h 2576"/>
                <a:gd name="T26" fmla="*/ 153 w 2704"/>
                <a:gd name="T27" fmla="*/ 0 h 2576"/>
                <a:gd name="T28" fmla="*/ 205 w 2704"/>
                <a:gd name="T29" fmla="*/ 0 h 2576"/>
                <a:gd name="T30" fmla="*/ 241 w 2704"/>
                <a:gd name="T31" fmla="*/ 0 h 2576"/>
                <a:gd name="T32" fmla="*/ 313 w 2704"/>
                <a:gd name="T33" fmla="*/ 5 h 2576"/>
                <a:gd name="T34" fmla="*/ 406 w 2704"/>
                <a:gd name="T35" fmla="*/ 5 h 2576"/>
                <a:gd name="T36" fmla="*/ 478 w 2704"/>
                <a:gd name="T37" fmla="*/ 0 h 2576"/>
                <a:gd name="T38" fmla="*/ 530 w 2704"/>
                <a:gd name="T39" fmla="*/ 0 h 2576"/>
                <a:gd name="T40" fmla="*/ 566 w 2704"/>
                <a:gd name="T41" fmla="*/ 0 h 2576"/>
                <a:gd name="T42" fmla="*/ 638 w 2704"/>
                <a:gd name="T43" fmla="*/ 5 h 2576"/>
                <a:gd name="T44" fmla="*/ 730 w 2704"/>
                <a:gd name="T45" fmla="*/ 5 h 2576"/>
                <a:gd name="T46" fmla="*/ 758 w 2704"/>
                <a:gd name="T47" fmla="*/ 3 h 2576"/>
                <a:gd name="T48" fmla="*/ 785 w 2704"/>
                <a:gd name="T49" fmla="*/ 11 h 2576"/>
                <a:gd name="T50" fmla="*/ 829 w 2704"/>
                <a:gd name="T51" fmla="*/ 41 h 2576"/>
                <a:gd name="T52" fmla="*/ 846 w 2704"/>
                <a:gd name="T53" fmla="*/ 61 h 2576"/>
                <a:gd name="T54" fmla="*/ 859 w 2704"/>
                <a:gd name="T55" fmla="*/ 86 h 2576"/>
                <a:gd name="T56" fmla="*/ 870 w 2704"/>
                <a:gd name="T57" fmla="*/ 140 h 2576"/>
                <a:gd name="T58" fmla="*/ 870 w 2704"/>
                <a:gd name="T59" fmla="*/ 157 h 2576"/>
                <a:gd name="T60" fmla="*/ 870 w 2704"/>
                <a:gd name="T61" fmla="*/ 193 h 2576"/>
                <a:gd name="T62" fmla="*/ 865 w 2704"/>
                <a:gd name="T63" fmla="*/ 265 h 2576"/>
                <a:gd name="T64" fmla="*/ 865 w 2704"/>
                <a:gd name="T65" fmla="*/ 358 h 2576"/>
                <a:gd name="T66" fmla="*/ 870 w 2704"/>
                <a:gd name="T67" fmla="*/ 430 h 2576"/>
                <a:gd name="T68" fmla="*/ 870 w 2704"/>
                <a:gd name="T69" fmla="*/ 481 h 2576"/>
                <a:gd name="T70" fmla="*/ 870 w 2704"/>
                <a:gd name="T71" fmla="*/ 517 h 2576"/>
                <a:gd name="T72" fmla="*/ 865 w 2704"/>
                <a:gd name="T73" fmla="*/ 589 h 2576"/>
                <a:gd name="T74" fmla="*/ 865 w 2704"/>
                <a:gd name="T75" fmla="*/ 682 h 2576"/>
                <a:gd name="T76" fmla="*/ 862 w 2704"/>
                <a:gd name="T77" fmla="*/ 716 h 2576"/>
                <a:gd name="T78" fmla="*/ 854 w 2704"/>
                <a:gd name="T79" fmla="*/ 741 h 2576"/>
                <a:gd name="T80" fmla="*/ 842 w 2704"/>
                <a:gd name="T81" fmla="*/ 764 h 2576"/>
                <a:gd name="T82" fmla="*/ 805 w 2704"/>
                <a:gd name="T83" fmla="*/ 800 h 2576"/>
                <a:gd name="T84" fmla="*/ 783 w 2704"/>
                <a:gd name="T85" fmla="*/ 812 h 2576"/>
                <a:gd name="T86" fmla="*/ 699 w 2704"/>
                <a:gd name="T87" fmla="*/ 828 h 2576"/>
                <a:gd name="T88" fmla="*/ 648 w 2704"/>
                <a:gd name="T89" fmla="*/ 828 h 2576"/>
                <a:gd name="T90" fmla="*/ 612 w 2704"/>
                <a:gd name="T91" fmla="*/ 828 h 2576"/>
                <a:gd name="T92" fmla="*/ 540 w 2704"/>
                <a:gd name="T93" fmla="*/ 823 h 2576"/>
                <a:gd name="T94" fmla="*/ 447 w 2704"/>
                <a:gd name="T95" fmla="*/ 823 h 2576"/>
                <a:gd name="T96" fmla="*/ 375 w 2704"/>
                <a:gd name="T97" fmla="*/ 828 h 2576"/>
                <a:gd name="T98" fmla="*/ 323 w 2704"/>
                <a:gd name="T99" fmla="*/ 828 h 2576"/>
                <a:gd name="T100" fmla="*/ 287 w 2704"/>
                <a:gd name="T101" fmla="*/ 828 h 2576"/>
                <a:gd name="T102" fmla="*/ 215 w 2704"/>
                <a:gd name="T103" fmla="*/ 823 h 2576"/>
                <a:gd name="T104" fmla="*/ 140 w 2704"/>
                <a:gd name="T105" fmla="*/ 823 h 2576"/>
                <a:gd name="T106" fmla="*/ 87 w 2704"/>
                <a:gd name="T107" fmla="*/ 817 h 2576"/>
                <a:gd name="T108" fmla="*/ 65 w 2704"/>
                <a:gd name="T109" fmla="*/ 800 h 2576"/>
                <a:gd name="T110" fmla="*/ 45 w 2704"/>
                <a:gd name="T111" fmla="*/ 784 h 2576"/>
                <a:gd name="T112" fmla="*/ 16 w 2704"/>
                <a:gd name="T113" fmla="*/ 741 h 2576"/>
                <a:gd name="T114" fmla="*/ 8 w 2704"/>
                <a:gd name="T115" fmla="*/ 716 h 257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704"/>
                <a:gd name="T175" fmla="*/ 0 h 2576"/>
                <a:gd name="T176" fmla="*/ 2704 w 2704"/>
                <a:gd name="T177" fmla="*/ 2576 h 257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704" h="2576">
                  <a:moveTo>
                    <a:pt x="0" y="2142"/>
                  </a:moveTo>
                  <a:lnTo>
                    <a:pt x="0" y="2078"/>
                  </a:lnTo>
                  <a:lnTo>
                    <a:pt x="16" y="2078"/>
                  </a:lnTo>
                  <a:lnTo>
                    <a:pt x="16" y="2142"/>
                  </a:lnTo>
                  <a:lnTo>
                    <a:pt x="0" y="2142"/>
                  </a:lnTo>
                  <a:close/>
                  <a:moveTo>
                    <a:pt x="0" y="2030"/>
                  </a:moveTo>
                  <a:lnTo>
                    <a:pt x="0" y="1966"/>
                  </a:lnTo>
                  <a:lnTo>
                    <a:pt x="16" y="1966"/>
                  </a:lnTo>
                  <a:lnTo>
                    <a:pt x="16" y="2030"/>
                  </a:lnTo>
                  <a:lnTo>
                    <a:pt x="0" y="2030"/>
                  </a:lnTo>
                  <a:close/>
                  <a:moveTo>
                    <a:pt x="0" y="1918"/>
                  </a:moveTo>
                  <a:lnTo>
                    <a:pt x="0" y="1854"/>
                  </a:lnTo>
                  <a:lnTo>
                    <a:pt x="16" y="1854"/>
                  </a:lnTo>
                  <a:lnTo>
                    <a:pt x="16" y="1918"/>
                  </a:lnTo>
                  <a:lnTo>
                    <a:pt x="0" y="1918"/>
                  </a:lnTo>
                  <a:close/>
                  <a:moveTo>
                    <a:pt x="0" y="1806"/>
                  </a:moveTo>
                  <a:lnTo>
                    <a:pt x="0" y="1742"/>
                  </a:lnTo>
                  <a:lnTo>
                    <a:pt x="16" y="1742"/>
                  </a:lnTo>
                  <a:lnTo>
                    <a:pt x="16" y="1806"/>
                  </a:lnTo>
                  <a:lnTo>
                    <a:pt x="0" y="1806"/>
                  </a:lnTo>
                  <a:close/>
                  <a:moveTo>
                    <a:pt x="0" y="1694"/>
                  </a:moveTo>
                  <a:lnTo>
                    <a:pt x="0" y="1630"/>
                  </a:lnTo>
                  <a:lnTo>
                    <a:pt x="16" y="1630"/>
                  </a:lnTo>
                  <a:lnTo>
                    <a:pt x="16" y="1694"/>
                  </a:lnTo>
                  <a:lnTo>
                    <a:pt x="0" y="1694"/>
                  </a:lnTo>
                  <a:close/>
                  <a:moveTo>
                    <a:pt x="0" y="1582"/>
                  </a:moveTo>
                  <a:lnTo>
                    <a:pt x="0" y="1518"/>
                  </a:lnTo>
                  <a:lnTo>
                    <a:pt x="16" y="1518"/>
                  </a:lnTo>
                  <a:lnTo>
                    <a:pt x="16" y="1582"/>
                  </a:lnTo>
                  <a:lnTo>
                    <a:pt x="0" y="1582"/>
                  </a:lnTo>
                  <a:close/>
                  <a:moveTo>
                    <a:pt x="0" y="1470"/>
                  </a:moveTo>
                  <a:lnTo>
                    <a:pt x="0" y="1406"/>
                  </a:lnTo>
                  <a:lnTo>
                    <a:pt x="16" y="1406"/>
                  </a:lnTo>
                  <a:lnTo>
                    <a:pt x="16" y="1470"/>
                  </a:lnTo>
                  <a:lnTo>
                    <a:pt x="0" y="1470"/>
                  </a:lnTo>
                  <a:close/>
                  <a:moveTo>
                    <a:pt x="0" y="1358"/>
                  </a:moveTo>
                  <a:lnTo>
                    <a:pt x="0" y="1294"/>
                  </a:lnTo>
                  <a:lnTo>
                    <a:pt x="16" y="1294"/>
                  </a:lnTo>
                  <a:lnTo>
                    <a:pt x="16" y="1358"/>
                  </a:lnTo>
                  <a:lnTo>
                    <a:pt x="0" y="1358"/>
                  </a:lnTo>
                  <a:close/>
                  <a:moveTo>
                    <a:pt x="0" y="1246"/>
                  </a:moveTo>
                  <a:lnTo>
                    <a:pt x="0" y="1182"/>
                  </a:lnTo>
                  <a:lnTo>
                    <a:pt x="16" y="1182"/>
                  </a:lnTo>
                  <a:lnTo>
                    <a:pt x="16" y="1246"/>
                  </a:lnTo>
                  <a:lnTo>
                    <a:pt x="0" y="1246"/>
                  </a:lnTo>
                  <a:close/>
                  <a:moveTo>
                    <a:pt x="0" y="1133"/>
                  </a:moveTo>
                  <a:lnTo>
                    <a:pt x="0" y="1069"/>
                  </a:lnTo>
                  <a:lnTo>
                    <a:pt x="16" y="1069"/>
                  </a:lnTo>
                  <a:lnTo>
                    <a:pt x="16" y="1133"/>
                  </a:lnTo>
                  <a:lnTo>
                    <a:pt x="0" y="1133"/>
                  </a:lnTo>
                  <a:close/>
                  <a:moveTo>
                    <a:pt x="0" y="1021"/>
                  </a:moveTo>
                  <a:lnTo>
                    <a:pt x="0" y="957"/>
                  </a:lnTo>
                  <a:lnTo>
                    <a:pt x="16" y="957"/>
                  </a:lnTo>
                  <a:lnTo>
                    <a:pt x="16" y="1021"/>
                  </a:lnTo>
                  <a:lnTo>
                    <a:pt x="0" y="1021"/>
                  </a:lnTo>
                  <a:close/>
                  <a:moveTo>
                    <a:pt x="0" y="909"/>
                  </a:moveTo>
                  <a:lnTo>
                    <a:pt x="0" y="845"/>
                  </a:lnTo>
                  <a:lnTo>
                    <a:pt x="16" y="845"/>
                  </a:lnTo>
                  <a:lnTo>
                    <a:pt x="16" y="909"/>
                  </a:lnTo>
                  <a:lnTo>
                    <a:pt x="0" y="909"/>
                  </a:lnTo>
                  <a:close/>
                  <a:moveTo>
                    <a:pt x="0" y="797"/>
                  </a:moveTo>
                  <a:lnTo>
                    <a:pt x="0" y="733"/>
                  </a:lnTo>
                  <a:lnTo>
                    <a:pt x="16" y="733"/>
                  </a:lnTo>
                  <a:lnTo>
                    <a:pt x="16" y="797"/>
                  </a:lnTo>
                  <a:lnTo>
                    <a:pt x="0" y="797"/>
                  </a:lnTo>
                  <a:close/>
                  <a:moveTo>
                    <a:pt x="0" y="685"/>
                  </a:moveTo>
                  <a:lnTo>
                    <a:pt x="0" y="621"/>
                  </a:lnTo>
                  <a:lnTo>
                    <a:pt x="16" y="621"/>
                  </a:lnTo>
                  <a:lnTo>
                    <a:pt x="16" y="685"/>
                  </a:lnTo>
                  <a:lnTo>
                    <a:pt x="0" y="685"/>
                  </a:lnTo>
                  <a:close/>
                  <a:moveTo>
                    <a:pt x="0" y="573"/>
                  </a:moveTo>
                  <a:lnTo>
                    <a:pt x="0" y="509"/>
                  </a:lnTo>
                  <a:lnTo>
                    <a:pt x="16" y="509"/>
                  </a:lnTo>
                  <a:lnTo>
                    <a:pt x="16" y="573"/>
                  </a:lnTo>
                  <a:lnTo>
                    <a:pt x="0" y="573"/>
                  </a:lnTo>
                  <a:close/>
                  <a:moveTo>
                    <a:pt x="0" y="461"/>
                  </a:moveTo>
                  <a:lnTo>
                    <a:pt x="0" y="435"/>
                  </a:lnTo>
                  <a:lnTo>
                    <a:pt x="5" y="396"/>
                  </a:lnTo>
                  <a:lnTo>
                    <a:pt x="20" y="398"/>
                  </a:lnTo>
                  <a:lnTo>
                    <a:pt x="16" y="435"/>
                  </a:lnTo>
                  <a:lnTo>
                    <a:pt x="16" y="461"/>
                  </a:lnTo>
                  <a:lnTo>
                    <a:pt x="0" y="461"/>
                  </a:lnTo>
                  <a:close/>
                  <a:moveTo>
                    <a:pt x="10" y="347"/>
                  </a:moveTo>
                  <a:lnTo>
                    <a:pt x="29" y="286"/>
                  </a:lnTo>
                  <a:lnTo>
                    <a:pt x="44" y="290"/>
                  </a:lnTo>
                  <a:lnTo>
                    <a:pt x="25" y="352"/>
                  </a:lnTo>
                  <a:lnTo>
                    <a:pt x="10" y="347"/>
                  </a:lnTo>
                  <a:close/>
                  <a:moveTo>
                    <a:pt x="49" y="240"/>
                  </a:moveTo>
                  <a:lnTo>
                    <a:pt x="74" y="193"/>
                  </a:lnTo>
                  <a:cubicBezTo>
                    <a:pt x="75" y="192"/>
                    <a:pt x="75" y="192"/>
                    <a:pt x="75" y="191"/>
                  </a:cubicBezTo>
                  <a:lnTo>
                    <a:pt x="82" y="184"/>
                  </a:lnTo>
                  <a:lnTo>
                    <a:pt x="94" y="194"/>
                  </a:lnTo>
                  <a:lnTo>
                    <a:pt x="88" y="202"/>
                  </a:lnTo>
                  <a:lnTo>
                    <a:pt x="89" y="200"/>
                  </a:lnTo>
                  <a:lnTo>
                    <a:pt x="63" y="248"/>
                  </a:lnTo>
                  <a:lnTo>
                    <a:pt x="49" y="240"/>
                  </a:lnTo>
                  <a:close/>
                  <a:moveTo>
                    <a:pt x="112" y="147"/>
                  </a:moveTo>
                  <a:lnTo>
                    <a:pt x="127" y="128"/>
                  </a:lnTo>
                  <a:cubicBezTo>
                    <a:pt x="128" y="128"/>
                    <a:pt x="128" y="128"/>
                    <a:pt x="128" y="127"/>
                  </a:cubicBezTo>
                  <a:lnTo>
                    <a:pt x="159" y="102"/>
                  </a:lnTo>
                  <a:lnTo>
                    <a:pt x="170" y="114"/>
                  </a:lnTo>
                  <a:lnTo>
                    <a:pt x="139" y="140"/>
                  </a:lnTo>
                  <a:lnTo>
                    <a:pt x="140" y="139"/>
                  </a:lnTo>
                  <a:lnTo>
                    <a:pt x="125" y="157"/>
                  </a:lnTo>
                  <a:lnTo>
                    <a:pt x="112" y="147"/>
                  </a:lnTo>
                  <a:close/>
                  <a:moveTo>
                    <a:pt x="199" y="71"/>
                  </a:moveTo>
                  <a:lnTo>
                    <a:pt x="255" y="41"/>
                  </a:lnTo>
                  <a:lnTo>
                    <a:pt x="263" y="55"/>
                  </a:lnTo>
                  <a:lnTo>
                    <a:pt x="206" y="85"/>
                  </a:lnTo>
                  <a:lnTo>
                    <a:pt x="199" y="71"/>
                  </a:lnTo>
                  <a:close/>
                  <a:moveTo>
                    <a:pt x="301" y="24"/>
                  </a:moveTo>
                  <a:lnTo>
                    <a:pt x="347" y="10"/>
                  </a:lnTo>
                  <a:cubicBezTo>
                    <a:pt x="348" y="10"/>
                    <a:pt x="348" y="10"/>
                    <a:pt x="349" y="10"/>
                  </a:cubicBezTo>
                  <a:lnTo>
                    <a:pt x="365" y="8"/>
                  </a:lnTo>
                  <a:lnTo>
                    <a:pt x="367" y="24"/>
                  </a:lnTo>
                  <a:lnTo>
                    <a:pt x="350" y="25"/>
                  </a:lnTo>
                  <a:lnTo>
                    <a:pt x="352" y="25"/>
                  </a:lnTo>
                  <a:lnTo>
                    <a:pt x="306" y="39"/>
                  </a:lnTo>
                  <a:lnTo>
                    <a:pt x="301" y="24"/>
                  </a:lnTo>
                  <a:close/>
                  <a:moveTo>
                    <a:pt x="413" y="3"/>
                  </a:moveTo>
                  <a:lnTo>
                    <a:pt x="435" y="1"/>
                  </a:lnTo>
                  <a:lnTo>
                    <a:pt x="436" y="16"/>
                  </a:lnTo>
                  <a:lnTo>
                    <a:pt x="414" y="19"/>
                  </a:lnTo>
                  <a:lnTo>
                    <a:pt x="413" y="3"/>
                  </a:lnTo>
                  <a:close/>
                  <a:moveTo>
                    <a:pt x="435" y="0"/>
                  </a:moveTo>
                  <a:lnTo>
                    <a:pt x="477" y="0"/>
                  </a:lnTo>
                  <a:lnTo>
                    <a:pt x="477" y="16"/>
                  </a:lnTo>
                  <a:lnTo>
                    <a:pt x="435" y="16"/>
                  </a:lnTo>
                  <a:lnTo>
                    <a:pt x="435" y="0"/>
                  </a:lnTo>
                  <a:close/>
                  <a:moveTo>
                    <a:pt x="525" y="0"/>
                  </a:moveTo>
                  <a:lnTo>
                    <a:pt x="590" y="0"/>
                  </a:lnTo>
                  <a:lnTo>
                    <a:pt x="590" y="16"/>
                  </a:lnTo>
                  <a:lnTo>
                    <a:pt x="525" y="16"/>
                  </a:lnTo>
                  <a:lnTo>
                    <a:pt x="525" y="0"/>
                  </a:lnTo>
                  <a:close/>
                  <a:moveTo>
                    <a:pt x="638" y="0"/>
                  </a:moveTo>
                  <a:lnTo>
                    <a:pt x="702" y="0"/>
                  </a:lnTo>
                  <a:lnTo>
                    <a:pt x="702" y="16"/>
                  </a:lnTo>
                  <a:lnTo>
                    <a:pt x="638" y="16"/>
                  </a:lnTo>
                  <a:lnTo>
                    <a:pt x="638" y="0"/>
                  </a:lnTo>
                  <a:close/>
                  <a:moveTo>
                    <a:pt x="750" y="0"/>
                  </a:moveTo>
                  <a:lnTo>
                    <a:pt x="814" y="0"/>
                  </a:lnTo>
                  <a:lnTo>
                    <a:pt x="814" y="16"/>
                  </a:lnTo>
                  <a:lnTo>
                    <a:pt x="750" y="16"/>
                  </a:lnTo>
                  <a:lnTo>
                    <a:pt x="750" y="0"/>
                  </a:lnTo>
                  <a:close/>
                  <a:moveTo>
                    <a:pt x="862" y="0"/>
                  </a:moveTo>
                  <a:lnTo>
                    <a:pt x="926" y="0"/>
                  </a:lnTo>
                  <a:lnTo>
                    <a:pt x="926" y="16"/>
                  </a:lnTo>
                  <a:lnTo>
                    <a:pt x="862" y="16"/>
                  </a:lnTo>
                  <a:lnTo>
                    <a:pt x="862" y="0"/>
                  </a:lnTo>
                  <a:close/>
                  <a:moveTo>
                    <a:pt x="974" y="0"/>
                  </a:moveTo>
                  <a:lnTo>
                    <a:pt x="1038" y="0"/>
                  </a:lnTo>
                  <a:lnTo>
                    <a:pt x="1038" y="16"/>
                  </a:lnTo>
                  <a:lnTo>
                    <a:pt x="974" y="16"/>
                  </a:lnTo>
                  <a:lnTo>
                    <a:pt x="974" y="0"/>
                  </a:lnTo>
                  <a:close/>
                  <a:moveTo>
                    <a:pt x="1086" y="0"/>
                  </a:moveTo>
                  <a:lnTo>
                    <a:pt x="1150" y="0"/>
                  </a:lnTo>
                  <a:lnTo>
                    <a:pt x="1150" y="16"/>
                  </a:lnTo>
                  <a:lnTo>
                    <a:pt x="1086" y="16"/>
                  </a:lnTo>
                  <a:lnTo>
                    <a:pt x="1086" y="0"/>
                  </a:lnTo>
                  <a:close/>
                  <a:moveTo>
                    <a:pt x="1198" y="0"/>
                  </a:moveTo>
                  <a:lnTo>
                    <a:pt x="1262" y="0"/>
                  </a:lnTo>
                  <a:lnTo>
                    <a:pt x="1262" y="16"/>
                  </a:lnTo>
                  <a:lnTo>
                    <a:pt x="1198" y="16"/>
                  </a:lnTo>
                  <a:lnTo>
                    <a:pt x="1198" y="0"/>
                  </a:lnTo>
                  <a:close/>
                  <a:moveTo>
                    <a:pt x="1310" y="0"/>
                  </a:moveTo>
                  <a:lnTo>
                    <a:pt x="1374" y="0"/>
                  </a:lnTo>
                  <a:lnTo>
                    <a:pt x="1374" y="16"/>
                  </a:lnTo>
                  <a:lnTo>
                    <a:pt x="1310" y="16"/>
                  </a:lnTo>
                  <a:lnTo>
                    <a:pt x="1310" y="0"/>
                  </a:lnTo>
                  <a:close/>
                  <a:moveTo>
                    <a:pt x="1422" y="0"/>
                  </a:moveTo>
                  <a:lnTo>
                    <a:pt x="1486" y="0"/>
                  </a:lnTo>
                  <a:lnTo>
                    <a:pt x="1486" y="16"/>
                  </a:lnTo>
                  <a:lnTo>
                    <a:pt x="1422" y="16"/>
                  </a:lnTo>
                  <a:lnTo>
                    <a:pt x="1422" y="0"/>
                  </a:lnTo>
                  <a:close/>
                  <a:moveTo>
                    <a:pt x="1534" y="0"/>
                  </a:moveTo>
                  <a:lnTo>
                    <a:pt x="1599" y="0"/>
                  </a:lnTo>
                  <a:lnTo>
                    <a:pt x="1599" y="16"/>
                  </a:lnTo>
                  <a:lnTo>
                    <a:pt x="1534" y="16"/>
                  </a:lnTo>
                  <a:lnTo>
                    <a:pt x="1534" y="0"/>
                  </a:lnTo>
                  <a:close/>
                  <a:moveTo>
                    <a:pt x="1647" y="0"/>
                  </a:moveTo>
                  <a:lnTo>
                    <a:pt x="1711" y="0"/>
                  </a:lnTo>
                  <a:lnTo>
                    <a:pt x="1711" y="16"/>
                  </a:lnTo>
                  <a:lnTo>
                    <a:pt x="1647" y="16"/>
                  </a:lnTo>
                  <a:lnTo>
                    <a:pt x="1647" y="0"/>
                  </a:lnTo>
                  <a:close/>
                  <a:moveTo>
                    <a:pt x="1759" y="0"/>
                  </a:moveTo>
                  <a:lnTo>
                    <a:pt x="1823" y="0"/>
                  </a:lnTo>
                  <a:lnTo>
                    <a:pt x="1823" y="16"/>
                  </a:lnTo>
                  <a:lnTo>
                    <a:pt x="1759" y="16"/>
                  </a:lnTo>
                  <a:lnTo>
                    <a:pt x="1759" y="0"/>
                  </a:lnTo>
                  <a:close/>
                  <a:moveTo>
                    <a:pt x="1871" y="0"/>
                  </a:moveTo>
                  <a:lnTo>
                    <a:pt x="1935" y="0"/>
                  </a:lnTo>
                  <a:lnTo>
                    <a:pt x="1935" y="16"/>
                  </a:lnTo>
                  <a:lnTo>
                    <a:pt x="1871" y="16"/>
                  </a:lnTo>
                  <a:lnTo>
                    <a:pt x="1871" y="0"/>
                  </a:lnTo>
                  <a:close/>
                  <a:moveTo>
                    <a:pt x="1983" y="0"/>
                  </a:moveTo>
                  <a:lnTo>
                    <a:pt x="2047" y="0"/>
                  </a:lnTo>
                  <a:lnTo>
                    <a:pt x="2047" y="16"/>
                  </a:lnTo>
                  <a:lnTo>
                    <a:pt x="1983" y="16"/>
                  </a:lnTo>
                  <a:lnTo>
                    <a:pt x="1983" y="0"/>
                  </a:lnTo>
                  <a:close/>
                  <a:moveTo>
                    <a:pt x="2095" y="0"/>
                  </a:moveTo>
                  <a:lnTo>
                    <a:pt x="2159" y="0"/>
                  </a:lnTo>
                  <a:lnTo>
                    <a:pt x="2159" y="16"/>
                  </a:lnTo>
                  <a:lnTo>
                    <a:pt x="2095" y="16"/>
                  </a:lnTo>
                  <a:lnTo>
                    <a:pt x="2095" y="0"/>
                  </a:lnTo>
                  <a:close/>
                  <a:moveTo>
                    <a:pt x="2207" y="0"/>
                  </a:moveTo>
                  <a:lnTo>
                    <a:pt x="2270" y="0"/>
                  </a:lnTo>
                  <a:lnTo>
                    <a:pt x="2270" y="16"/>
                  </a:lnTo>
                  <a:lnTo>
                    <a:pt x="2207" y="16"/>
                  </a:lnTo>
                  <a:lnTo>
                    <a:pt x="2207" y="0"/>
                  </a:lnTo>
                  <a:close/>
                  <a:moveTo>
                    <a:pt x="2271" y="1"/>
                  </a:moveTo>
                  <a:lnTo>
                    <a:pt x="2272" y="1"/>
                  </a:lnTo>
                  <a:lnTo>
                    <a:pt x="2270" y="17"/>
                  </a:lnTo>
                  <a:lnTo>
                    <a:pt x="2270" y="16"/>
                  </a:lnTo>
                  <a:lnTo>
                    <a:pt x="2271" y="1"/>
                  </a:lnTo>
                  <a:close/>
                  <a:moveTo>
                    <a:pt x="2320" y="6"/>
                  </a:moveTo>
                  <a:lnTo>
                    <a:pt x="2357" y="10"/>
                  </a:lnTo>
                  <a:cubicBezTo>
                    <a:pt x="2358" y="10"/>
                    <a:pt x="2358" y="10"/>
                    <a:pt x="2359" y="10"/>
                  </a:cubicBezTo>
                  <a:lnTo>
                    <a:pt x="2384" y="18"/>
                  </a:lnTo>
                  <a:lnTo>
                    <a:pt x="2379" y="33"/>
                  </a:lnTo>
                  <a:lnTo>
                    <a:pt x="2354" y="25"/>
                  </a:lnTo>
                  <a:lnTo>
                    <a:pt x="2356" y="25"/>
                  </a:lnTo>
                  <a:lnTo>
                    <a:pt x="2318" y="22"/>
                  </a:lnTo>
                  <a:lnTo>
                    <a:pt x="2320" y="6"/>
                  </a:lnTo>
                  <a:close/>
                  <a:moveTo>
                    <a:pt x="2430" y="32"/>
                  </a:moveTo>
                  <a:lnTo>
                    <a:pt x="2439" y="35"/>
                  </a:lnTo>
                  <a:cubicBezTo>
                    <a:pt x="2439" y="35"/>
                    <a:pt x="2440" y="35"/>
                    <a:pt x="2440" y="35"/>
                  </a:cubicBezTo>
                  <a:lnTo>
                    <a:pt x="2488" y="61"/>
                  </a:lnTo>
                  <a:lnTo>
                    <a:pt x="2481" y="76"/>
                  </a:lnTo>
                  <a:lnTo>
                    <a:pt x="2433" y="50"/>
                  </a:lnTo>
                  <a:lnTo>
                    <a:pt x="2434" y="50"/>
                  </a:lnTo>
                  <a:lnTo>
                    <a:pt x="2425" y="47"/>
                  </a:lnTo>
                  <a:lnTo>
                    <a:pt x="2430" y="32"/>
                  </a:lnTo>
                  <a:close/>
                  <a:moveTo>
                    <a:pt x="2530" y="89"/>
                  </a:moveTo>
                  <a:lnTo>
                    <a:pt x="2577" y="127"/>
                  </a:lnTo>
                  <a:cubicBezTo>
                    <a:pt x="2577" y="128"/>
                    <a:pt x="2577" y="128"/>
                    <a:pt x="2578" y="128"/>
                  </a:cubicBezTo>
                  <a:lnTo>
                    <a:pt x="2580" y="131"/>
                  </a:lnTo>
                  <a:lnTo>
                    <a:pt x="2567" y="141"/>
                  </a:lnTo>
                  <a:lnTo>
                    <a:pt x="2565" y="139"/>
                  </a:lnTo>
                  <a:lnTo>
                    <a:pt x="2566" y="140"/>
                  </a:lnTo>
                  <a:lnTo>
                    <a:pt x="2519" y="101"/>
                  </a:lnTo>
                  <a:lnTo>
                    <a:pt x="2530" y="89"/>
                  </a:lnTo>
                  <a:close/>
                  <a:moveTo>
                    <a:pt x="2610" y="168"/>
                  </a:moveTo>
                  <a:lnTo>
                    <a:pt x="2630" y="191"/>
                  </a:lnTo>
                  <a:cubicBezTo>
                    <a:pt x="2630" y="192"/>
                    <a:pt x="2630" y="192"/>
                    <a:pt x="2631" y="193"/>
                  </a:cubicBezTo>
                  <a:lnTo>
                    <a:pt x="2646" y="222"/>
                  </a:lnTo>
                  <a:lnTo>
                    <a:pt x="2632" y="230"/>
                  </a:lnTo>
                  <a:lnTo>
                    <a:pt x="2616" y="200"/>
                  </a:lnTo>
                  <a:lnTo>
                    <a:pt x="2617" y="202"/>
                  </a:lnTo>
                  <a:lnTo>
                    <a:pt x="2598" y="178"/>
                  </a:lnTo>
                  <a:lnTo>
                    <a:pt x="2610" y="168"/>
                  </a:lnTo>
                  <a:close/>
                  <a:moveTo>
                    <a:pt x="2669" y="265"/>
                  </a:moveTo>
                  <a:lnTo>
                    <a:pt x="2670" y="266"/>
                  </a:lnTo>
                  <a:cubicBezTo>
                    <a:pt x="2670" y="266"/>
                    <a:pt x="2670" y="267"/>
                    <a:pt x="2670" y="267"/>
                  </a:cubicBezTo>
                  <a:lnTo>
                    <a:pt x="2689" y="327"/>
                  </a:lnTo>
                  <a:lnTo>
                    <a:pt x="2674" y="332"/>
                  </a:lnTo>
                  <a:lnTo>
                    <a:pt x="2655" y="272"/>
                  </a:lnTo>
                  <a:lnTo>
                    <a:pt x="2655" y="273"/>
                  </a:lnTo>
                  <a:lnTo>
                    <a:pt x="2655" y="272"/>
                  </a:lnTo>
                  <a:lnTo>
                    <a:pt x="2669" y="265"/>
                  </a:lnTo>
                  <a:close/>
                  <a:moveTo>
                    <a:pt x="2698" y="376"/>
                  </a:moveTo>
                  <a:lnTo>
                    <a:pt x="2704" y="435"/>
                  </a:lnTo>
                  <a:lnTo>
                    <a:pt x="2688" y="436"/>
                  </a:lnTo>
                  <a:lnTo>
                    <a:pt x="2682" y="377"/>
                  </a:lnTo>
                  <a:lnTo>
                    <a:pt x="2698" y="376"/>
                  </a:lnTo>
                  <a:close/>
                  <a:moveTo>
                    <a:pt x="2704" y="435"/>
                  </a:moveTo>
                  <a:lnTo>
                    <a:pt x="2704" y="440"/>
                  </a:lnTo>
                  <a:lnTo>
                    <a:pt x="2688" y="440"/>
                  </a:lnTo>
                  <a:lnTo>
                    <a:pt x="2688" y="435"/>
                  </a:lnTo>
                  <a:lnTo>
                    <a:pt x="2704" y="435"/>
                  </a:lnTo>
                  <a:close/>
                  <a:moveTo>
                    <a:pt x="2704" y="488"/>
                  </a:moveTo>
                  <a:lnTo>
                    <a:pt x="2704" y="552"/>
                  </a:lnTo>
                  <a:lnTo>
                    <a:pt x="2688" y="552"/>
                  </a:lnTo>
                  <a:lnTo>
                    <a:pt x="2688" y="488"/>
                  </a:lnTo>
                  <a:lnTo>
                    <a:pt x="2704" y="488"/>
                  </a:lnTo>
                  <a:close/>
                  <a:moveTo>
                    <a:pt x="2704" y="600"/>
                  </a:moveTo>
                  <a:lnTo>
                    <a:pt x="2704" y="665"/>
                  </a:lnTo>
                  <a:lnTo>
                    <a:pt x="2688" y="665"/>
                  </a:lnTo>
                  <a:lnTo>
                    <a:pt x="2688" y="600"/>
                  </a:lnTo>
                  <a:lnTo>
                    <a:pt x="2704" y="600"/>
                  </a:lnTo>
                  <a:close/>
                  <a:moveTo>
                    <a:pt x="2704" y="713"/>
                  </a:moveTo>
                  <a:lnTo>
                    <a:pt x="2704" y="777"/>
                  </a:lnTo>
                  <a:lnTo>
                    <a:pt x="2688" y="777"/>
                  </a:lnTo>
                  <a:lnTo>
                    <a:pt x="2688" y="713"/>
                  </a:lnTo>
                  <a:lnTo>
                    <a:pt x="2704" y="713"/>
                  </a:lnTo>
                  <a:close/>
                  <a:moveTo>
                    <a:pt x="2704" y="825"/>
                  </a:moveTo>
                  <a:lnTo>
                    <a:pt x="2704" y="889"/>
                  </a:lnTo>
                  <a:lnTo>
                    <a:pt x="2688" y="889"/>
                  </a:lnTo>
                  <a:lnTo>
                    <a:pt x="2688" y="825"/>
                  </a:lnTo>
                  <a:lnTo>
                    <a:pt x="2704" y="825"/>
                  </a:lnTo>
                  <a:close/>
                  <a:moveTo>
                    <a:pt x="2704" y="937"/>
                  </a:moveTo>
                  <a:lnTo>
                    <a:pt x="2704" y="1001"/>
                  </a:lnTo>
                  <a:lnTo>
                    <a:pt x="2688" y="1001"/>
                  </a:lnTo>
                  <a:lnTo>
                    <a:pt x="2688" y="937"/>
                  </a:lnTo>
                  <a:lnTo>
                    <a:pt x="2704" y="937"/>
                  </a:lnTo>
                  <a:close/>
                  <a:moveTo>
                    <a:pt x="2704" y="1049"/>
                  </a:moveTo>
                  <a:lnTo>
                    <a:pt x="2704" y="1113"/>
                  </a:lnTo>
                  <a:lnTo>
                    <a:pt x="2688" y="1113"/>
                  </a:lnTo>
                  <a:lnTo>
                    <a:pt x="2688" y="1049"/>
                  </a:lnTo>
                  <a:lnTo>
                    <a:pt x="2704" y="1049"/>
                  </a:lnTo>
                  <a:close/>
                  <a:moveTo>
                    <a:pt x="2704" y="1161"/>
                  </a:moveTo>
                  <a:lnTo>
                    <a:pt x="2704" y="1225"/>
                  </a:lnTo>
                  <a:lnTo>
                    <a:pt x="2688" y="1225"/>
                  </a:lnTo>
                  <a:lnTo>
                    <a:pt x="2688" y="1161"/>
                  </a:lnTo>
                  <a:lnTo>
                    <a:pt x="2704" y="1161"/>
                  </a:lnTo>
                  <a:close/>
                  <a:moveTo>
                    <a:pt x="2704" y="1273"/>
                  </a:moveTo>
                  <a:lnTo>
                    <a:pt x="2704" y="1337"/>
                  </a:lnTo>
                  <a:lnTo>
                    <a:pt x="2688" y="1337"/>
                  </a:lnTo>
                  <a:lnTo>
                    <a:pt x="2688" y="1273"/>
                  </a:lnTo>
                  <a:lnTo>
                    <a:pt x="2704" y="1273"/>
                  </a:lnTo>
                  <a:close/>
                  <a:moveTo>
                    <a:pt x="2704" y="1385"/>
                  </a:moveTo>
                  <a:lnTo>
                    <a:pt x="2704" y="1449"/>
                  </a:lnTo>
                  <a:lnTo>
                    <a:pt x="2688" y="1449"/>
                  </a:lnTo>
                  <a:lnTo>
                    <a:pt x="2688" y="1385"/>
                  </a:lnTo>
                  <a:lnTo>
                    <a:pt x="2704" y="1385"/>
                  </a:lnTo>
                  <a:close/>
                  <a:moveTo>
                    <a:pt x="2704" y="1497"/>
                  </a:moveTo>
                  <a:lnTo>
                    <a:pt x="2704" y="1561"/>
                  </a:lnTo>
                  <a:lnTo>
                    <a:pt x="2688" y="1561"/>
                  </a:lnTo>
                  <a:lnTo>
                    <a:pt x="2688" y="1497"/>
                  </a:lnTo>
                  <a:lnTo>
                    <a:pt x="2704" y="1497"/>
                  </a:lnTo>
                  <a:close/>
                  <a:moveTo>
                    <a:pt x="2704" y="1609"/>
                  </a:moveTo>
                  <a:lnTo>
                    <a:pt x="2704" y="1674"/>
                  </a:lnTo>
                  <a:lnTo>
                    <a:pt x="2688" y="1674"/>
                  </a:lnTo>
                  <a:lnTo>
                    <a:pt x="2688" y="1609"/>
                  </a:lnTo>
                  <a:lnTo>
                    <a:pt x="2704" y="1609"/>
                  </a:lnTo>
                  <a:close/>
                  <a:moveTo>
                    <a:pt x="2704" y="1722"/>
                  </a:moveTo>
                  <a:lnTo>
                    <a:pt x="2704" y="1786"/>
                  </a:lnTo>
                  <a:lnTo>
                    <a:pt x="2688" y="1786"/>
                  </a:lnTo>
                  <a:lnTo>
                    <a:pt x="2688" y="1722"/>
                  </a:lnTo>
                  <a:lnTo>
                    <a:pt x="2704" y="1722"/>
                  </a:lnTo>
                  <a:close/>
                  <a:moveTo>
                    <a:pt x="2704" y="1834"/>
                  </a:moveTo>
                  <a:lnTo>
                    <a:pt x="2704" y="1898"/>
                  </a:lnTo>
                  <a:lnTo>
                    <a:pt x="2688" y="1898"/>
                  </a:lnTo>
                  <a:lnTo>
                    <a:pt x="2688" y="1834"/>
                  </a:lnTo>
                  <a:lnTo>
                    <a:pt x="2704" y="1834"/>
                  </a:lnTo>
                  <a:close/>
                  <a:moveTo>
                    <a:pt x="2704" y="1946"/>
                  </a:moveTo>
                  <a:lnTo>
                    <a:pt x="2704" y="2010"/>
                  </a:lnTo>
                  <a:lnTo>
                    <a:pt x="2688" y="2010"/>
                  </a:lnTo>
                  <a:lnTo>
                    <a:pt x="2688" y="1946"/>
                  </a:lnTo>
                  <a:lnTo>
                    <a:pt x="2704" y="1946"/>
                  </a:lnTo>
                  <a:close/>
                  <a:moveTo>
                    <a:pt x="2704" y="2058"/>
                  </a:moveTo>
                  <a:lnTo>
                    <a:pt x="2704" y="2122"/>
                  </a:lnTo>
                  <a:lnTo>
                    <a:pt x="2688" y="2122"/>
                  </a:lnTo>
                  <a:lnTo>
                    <a:pt x="2688" y="2058"/>
                  </a:lnTo>
                  <a:lnTo>
                    <a:pt x="2704" y="2058"/>
                  </a:lnTo>
                  <a:close/>
                  <a:moveTo>
                    <a:pt x="2702" y="2171"/>
                  </a:moveTo>
                  <a:lnTo>
                    <a:pt x="2695" y="2229"/>
                  </a:lnTo>
                  <a:cubicBezTo>
                    <a:pt x="2695" y="2230"/>
                    <a:pt x="2695" y="2230"/>
                    <a:pt x="2695" y="2231"/>
                  </a:cubicBezTo>
                  <a:lnTo>
                    <a:pt x="2694" y="2236"/>
                  </a:lnTo>
                  <a:lnTo>
                    <a:pt x="2678" y="2231"/>
                  </a:lnTo>
                  <a:lnTo>
                    <a:pt x="2680" y="2226"/>
                  </a:lnTo>
                  <a:lnTo>
                    <a:pt x="2679" y="2228"/>
                  </a:lnTo>
                  <a:lnTo>
                    <a:pt x="2686" y="2169"/>
                  </a:lnTo>
                  <a:lnTo>
                    <a:pt x="2702" y="2171"/>
                  </a:lnTo>
                  <a:close/>
                  <a:moveTo>
                    <a:pt x="2679" y="2282"/>
                  </a:moveTo>
                  <a:lnTo>
                    <a:pt x="2670" y="2311"/>
                  </a:lnTo>
                  <a:cubicBezTo>
                    <a:pt x="2670" y="2311"/>
                    <a:pt x="2670" y="2312"/>
                    <a:pt x="2670" y="2312"/>
                  </a:cubicBezTo>
                  <a:lnTo>
                    <a:pt x="2654" y="2342"/>
                  </a:lnTo>
                  <a:lnTo>
                    <a:pt x="2639" y="2334"/>
                  </a:lnTo>
                  <a:lnTo>
                    <a:pt x="2655" y="2305"/>
                  </a:lnTo>
                  <a:lnTo>
                    <a:pt x="2655" y="2306"/>
                  </a:lnTo>
                  <a:lnTo>
                    <a:pt x="2664" y="2277"/>
                  </a:lnTo>
                  <a:lnTo>
                    <a:pt x="2679" y="2282"/>
                  </a:lnTo>
                  <a:close/>
                  <a:moveTo>
                    <a:pt x="2631" y="2384"/>
                  </a:moveTo>
                  <a:lnTo>
                    <a:pt x="2631" y="2384"/>
                  </a:lnTo>
                  <a:cubicBezTo>
                    <a:pt x="2630" y="2385"/>
                    <a:pt x="2630" y="2385"/>
                    <a:pt x="2630" y="2386"/>
                  </a:cubicBezTo>
                  <a:lnTo>
                    <a:pt x="2589" y="2435"/>
                  </a:lnTo>
                  <a:lnTo>
                    <a:pt x="2577" y="2424"/>
                  </a:lnTo>
                  <a:lnTo>
                    <a:pt x="2617" y="2375"/>
                  </a:lnTo>
                  <a:lnTo>
                    <a:pt x="2616" y="2377"/>
                  </a:lnTo>
                  <a:lnTo>
                    <a:pt x="2617" y="2376"/>
                  </a:lnTo>
                  <a:lnTo>
                    <a:pt x="2631" y="2384"/>
                  </a:lnTo>
                  <a:close/>
                  <a:moveTo>
                    <a:pt x="2553" y="2469"/>
                  </a:moveTo>
                  <a:lnTo>
                    <a:pt x="2514" y="2502"/>
                  </a:lnTo>
                  <a:cubicBezTo>
                    <a:pt x="2513" y="2502"/>
                    <a:pt x="2513" y="2502"/>
                    <a:pt x="2512" y="2503"/>
                  </a:cubicBezTo>
                  <a:lnTo>
                    <a:pt x="2501" y="2508"/>
                  </a:lnTo>
                  <a:lnTo>
                    <a:pt x="2494" y="2494"/>
                  </a:lnTo>
                  <a:lnTo>
                    <a:pt x="2505" y="2488"/>
                  </a:lnTo>
                  <a:lnTo>
                    <a:pt x="2503" y="2489"/>
                  </a:lnTo>
                  <a:lnTo>
                    <a:pt x="2543" y="2456"/>
                  </a:lnTo>
                  <a:lnTo>
                    <a:pt x="2553" y="2469"/>
                  </a:lnTo>
                  <a:close/>
                  <a:moveTo>
                    <a:pt x="2459" y="2531"/>
                  </a:moveTo>
                  <a:lnTo>
                    <a:pt x="2440" y="2542"/>
                  </a:lnTo>
                  <a:cubicBezTo>
                    <a:pt x="2440" y="2542"/>
                    <a:pt x="2439" y="2542"/>
                    <a:pt x="2439" y="2542"/>
                  </a:cubicBezTo>
                  <a:lnTo>
                    <a:pt x="2398" y="2555"/>
                  </a:lnTo>
                  <a:lnTo>
                    <a:pt x="2393" y="2540"/>
                  </a:lnTo>
                  <a:lnTo>
                    <a:pt x="2434" y="2527"/>
                  </a:lnTo>
                  <a:lnTo>
                    <a:pt x="2433" y="2527"/>
                  </a:lnTo>
                  <a:lnTo>
                    <a:pt x="2451" y="2517"/>
                  </a:lnTo>
                  <a:lnTo>
                    <a:pt x="2459" y="2531"/>
                  </a:lnTo>
                  <a:close/>
                  <a:moveTo>
                    <a:pt x="2350" y="2568"/>
                  </a:moveTo>
                  <a:lnTo>
                    <a:pt x="2287" y="2575"/>
                  </a:lnTo>
                  <a:lnTo>
                    <a:pt x="2285" y="2559"/>
                  </a:lnTo>
                  <a:lnTo>
                    <a:pt x="2349" y="2552"/>
                  </a:lnTo>
                  <a:lnTo>
                    <a:pt x="2350" y="2568"/>
                  </a:lnTo>
                  <a:close/>
                  <a:moveTo>
                    <a:pt x="2238" y="2576"/>
                  </a:moveTo>
                  <a:lnTo>
                    <a:pt x="2174" y="2576"/>
                  </a:lnTo>
                  <a:lnTo>
                    <a:pt x="2174" y="2560"/>
                  </a:lnTo>
                  <a:lnTo>
                    <a:pt x="2238" y="2560"/>
                  </a:lnTo>
                  <a:lnTo>
                    <a:pt x="2238" y="2576"/>
                  </a:lnTo>
                  <a:close/>
                  <a:moveTo>
                    <a:pt x="2126" y="2576"/>
                  </a:moveTo>
                  <a:lnTo>
                    <a:pt x="2062" y="2576"/>
                  </a:lnTo>
                  <a:lnTo>
                    <a:pt x="2062" y="2560"/>
                  </a:lnTo>
                  <a:lnTo>
                    <a:pt x="2126" y="2560"/>
                  </a:lnTo>
                  <a:lnTo>
                    <a:pt x="2126" y="2576"/>
                  </a:lnTo>
                  <a:close/>
                  <a:moveTo>
                    <a:pt x="2014" y="2576"/>
                  </a:moveTo>
                  <a:lnTo>
                    <a:pt x="1950" y="2576"/>
                  </a:lnTo>
                  <a:lnTo>
                    <a:pt x="1950" y="2560"/>
                  </a:lnTo>
                  <a:lnTo>
                    <a:pt x="2014" y="2560"/>
                  </a:lnTo>
                  <a:lnTo>
                    <a:pt x="2014" y="2576"/>
                  </a:lnTo>
                  <a:close/>
                  <a:moveTo>
                    <a:pt x="1902" y="2576"/>
                  </a:moveTo>
                  <a:lnTo>
                    <a:pt x="1838" y="2576"/>
                  </a:lnTo>
                  <a:lnTo>
                    <a:pt x="1838" y="2560"/>
                  </a:lnTo>
                  <a:lnTo>
                    <a:pt x="1902" y="2560"/>
                  </a:lnTo>
                  <a:lnTo>
                    <a:pt x="1902" y="2576"/>
                  </a:lnTo>
                  <a:close/>
                  <a:moveTo>
                    <a:pt x="1790" y="2576"/>
                  </a:moveTo>
                  <a:lnTo>
                    <a:pt x="1725" y="2576"/>
                  </a:lnTo>
                  <a:lnTo>
                    <a:pt x="1725" y="2560"/>
                  </a:lnTo>
                  <a:lnTo>
                    <a:pt x="1790" y="2560"/>
                  </a:lnTo>
                  <a:lnTo>
                    <a:pt x="1790" y="2576"/>
                  </a:lnTo>
                  <a:close/>
                  <a:moveTo>
                    <a:pt x="1677" y="2576"/>
                  </a:moveTo>
                  <a:lnTo>
                    <a:pt x="1613" y="2576"/>
                  </a:lnTo>
                  <a:lnTo>
                    <a:pt x="1613" y="2560"/>
                  </a:lnTo>
                  <a:lnTo>
                    <a:pt x="1677" y="2560"/>
                  </a:lnTo>
                  <a:lnTo>
                    <a:pt x="1677" y="2576"/>
                  </a:lnTo>
                  <a:close/>
                  <a:moveTo>
                    <a:pt x="1565" y="2576"/>
                  </a:moveTo>
                  <a:lnTo>
                    <a:pt x="1501" y="2576"/>
                  </a:lnTo>
                  <a:lnTo>
                    <a:pt x="1501" y="2560"/>
                  </a:lnTo>
                  <a:lnTo>
                    <a:pt x="1565" y="2560"/>
                  </a:lnTo>
                  <a:lnTo>
                    <a:pt x="1565" y="2576"/>
                  </a:lnTo>
                  <a:close/>
                  <a:moveTo>
                    <a:pt x="1453" y="2576"/>
                  </a:moveTo>
                  <a:lnTo>
                    <a:pt x="1389" y="2576"/>
                  </a:lnTo>
                  <a:lnTo>
                    <a:pt x="1389" y="2560"/>
                  </a:lnTo>
                  <a:lnTo>
                    <a:pt x="1453" y="2560"/>
                  </a:lnTo>
                  <a:lnTo>
                    <a:pt x="1453" y="2576"/>
                  </a:lnTo>
                  <a:close/>
                  <a:moveTo>
                    <a:pt x="1341" y="2576"/>
                  </a:moveTo>
                  <a:lnTo>
                    <a:pt x="1277" y="2576"/>
                  </a:lnTo>
                  <a:lnTo>
                    <a:pt x="1277" y="2560"/>
                  </a:lnTo>
                  <a:lnTo>
                    <a:pt x="1341" y="2560"/>
                  </a:lnTo>
                  <a:lnTo>
                    <a:pt x="1341" y="2576"/>
                  </a:lnTo>
                  <a:close/>
                  <a:moveTo>
                    <a:pt x="1229" y="2576"/>
                  </a:moveTo>
                  <a:lnTo>
                    <a:pt x="1165" y="2576"/>
                  </a:lnTo>
                  <a:lnTo>
                    <a:pt x="1165" y="2560"/>
                  </a:lnTo>
                  <a:lnTo>
                    <a:pt x="1229" y="2560"/>
                  </a:lnTo>
                  <a:lnTo>
                    <a:pt x="1229" y="2576"/>
                  </a:lnTo>
                  <a:close/>
                  <a:moveTo>
                    <a:pt x="1117" y="2576"/>
                  </a:moveTo>
                  <a:lnTo>
                    <a:pt x="1053" y="2576"/>
                  </a:lnTo>
                  <a:lnTo>
                    <a:pt x="1053" y="2560"/>
                  </a:lnTo>
                  <a:lnTo>
                    <a:pt x="1117" y="2560"/>
                  </a:lnTo>
                  <a:lnTo>
                    <a:pt x="1117" y="2576"/>
                  </a:lnTo>
                  <a:close/>
                  <a:moveTo>
                    <a:pt x="1005" y="2576"/>
                  </a:moveTo>
                  <a:lnTo>
                    <a:pt x="941" y="2576"/>
                  </a:lnTo>
                  <a:lnTo>
                    <a:pt x="941" y="2560"/>
                  </a:lnTo>
                  <a:lnTo>
                    <a:pt x="1005" y="2560"/>
                  </a:lnTo>
                  <a:lnTo>
                    <a:pt x="1005" y="2576"/>
                  </a:lnTo>
                  <a:close/>
                  <a:moveTo>
                    <a:pt x="893" y="2576"/>
                  </a:moveTo>
                  <a:lnTo>
                    <a:pt x="829" y="2576"/>
                  </a:lnTo>
                  <a:lnTo>
                    <a:pt x="829" y="2560"/>
                  </a:lnTo>
                  <a:lnTo>
                    <a:pt x="893" y="2560"/>
                  </a:lnTo>
                  <a:lnTo>
                    <a:pt x="893" y="2576"/>
                  </a:lnTo>
                  <a:close/>
                  <a:moveTo>
                    <a:pt x="781" y="2576"/>
                  </a:moveTo>
                  <a:lnTo>
                    <a:pt x="716" y="2576"/>
                  </a:lnTo>
                  <a:lnTo>
                    <a:pt x="716" y="2560"/>
                  </a:lnTo>
                  <a:lnTo>
                    <a:pt x="781" y="2560"/>
                  </a:lnTo>
                  <a:lnTo>
                    <a:pt x="781" y="2576"/>
                  </a:lnTo>
                  <a:close/>
                  <a:moveTo>
                    <a:pt x="668" y="2576"/>
                  </a:moveTo>
                  <a:lnTo>
                    <a:pt x="604" y="2576"/>
                  </a:lnTo>
                  <a:lnTo>
                    <a:pt x="604" y="2560"/>
                  </a:lnTo>
                  <a:lnTo>
                    <a:pt x="668" y="2560"/>
                  </a:lnTo>
                  <a:lnTo>
                    <a:pt x="668" y="2576"/>
                  </a:lnTo>
                  <a:close/>
                  <a:moveTo>
                    <a:pt x="556" y="2576"/>
                  </a:moveTo>
                  <a:lnTo>
                    <a:pt x="492" y="2576"/>
                  </a:lnTo>
                  <a:lnTo>
                    <a:pt x="492" y="2560"/>
                  </a:lnTo>
                  <a:lnTo>
                    <a:pt x="556" y="2560"/>
                  </a:lnTo>
                  <a:lnTo>
                    <a:pt x="556" y="2576"/>
                  </a:lnTo>
                  <a:close/>
                  <a:moveTo>
                    <a:pt x="444" y="2576"/>
                  </a:moveTo>
                  <a:lnTo>
                    <a:pt x="435" y="2576"/>
                  </a:lnTo>
                  <a:lnTo>
                    <a:pt x="435" y="2560"/>
                  </a:lnTo>
                  <a:lnTo>
                    <a:pt x="444" y="2560"/>
                  </a:lnTo>
                  <a:lnTo>
                    <a:pt x="444" y="2576"/>
                  </a:lnTo>
                  <a:close/>
                  <a:moveTo>
                    <a:pt x="435" y="2576"/>
                  </a:moveTo>
                  <a:lnTo>
                    <a:pt x="380" y="2571"/>
                  </a:lnTo>
                  <a:lnTo>
                    <a:pt x="381" y="2555"/>
                  </a:lnTo>
                  <a:lnTo>
                    <a:pt x="436" y="2561"/>
                  </a:lnTo>
                  <a:lnTo>
                    <a:pt x="435" y="2576"/>
                  </a:lnTo>
                  <a:close/>
                  <a:moveTo>
                    <a:pt x="331" y="2562"/>
                  </a:moveTo>
                  <a:lnTo>
                    <a:pt x="270" y="2543"/>
                  </a:lnTo>
                  <a:lnTo>
                    <a:pt x="275" y="2528"/>
                  </a:lnTo>
                  <a:lnTo>
                    <a:pt x="336" y="2547"/>
                  </a:lnTo>
                  <a:lnTo>
                    <a:pt x="331" y="2562"/>
                  </a:lnTo>
                  <a:close/>
                  <a:moveTo>
                    <a:pt x="226" y="2520"/>
                  </a:moveTo>
                  <a:lnTo>
                    <a:pt x="193" y="2503"/>
                  </a:lnTo>
                  <a:cubicBezTo>
                    <a:pt x="192" y="2502"/>
                    <a:pt x="192" y="2502"/>
                    <a:pt x="191" y="2502"/>
                  </a:cubicBezTo>
                  <a:lnTo>
                    <a:pt x="171" y="2485"/>
                  </a:lnTo>
                  <a:lnTo>
                    <a:pt x="181" y="2472"/>
                  </a:lnTo>
                  <a:lnTo>
                    <a:pt x="202" y="2489"/>
                  </a:lnTo>
                  <a:lnTo>
                    <a:pt x="200" y="2488"/>
                  </a:lnTo>
                  <a:lnTo>
                    <a:pt x="233" y="2506"/>
                  </a:lnTo>
                  <a:lnTo>
                    <a:pt x="226" y="2520"/>
                  </a:lnTo>
                  <a:close/>
                  <a:moveTo>
                    <a:pt x="134" y="2454"/>
                  </a:moveTo>
                  <a:lnTo>
                    <a:pt x="128" y="2450"/>
                  </a:lnTo>
                  <a:cubicBezTo>
                    <a:pt x="128" y="2449"/>
                    <a:pt x="128" y="2449"/>
                    <a:pt x="127" y="2449"/>
                  </a:cubicBezTo>
                  <a:lnTo>
                    <a:pt x="91" y="2405"/>
                  </a:lnTo>
                  <a:lnTo>
                    <a:pt x="103" y="2394"/>
                  </a:lnTo>
                  <a:lnTo>
                    <a:pt x="140" y="2438"/>
                  </a:lnTo>
                  <a:lnTo>
                    <a:pt x="139" y="2437"/>
                  </a:lnTo>
                  <a:lnTo>
                    <a:pt x="144" y="2442"/>
                  </a:lnTo>
                  <a:lnTo>
                    <a:pt x="134" y="2454"/>
                  </a:lnTo>
                  <a:close/>
                  <a:moveTo>
                    <a:pt x="63" y="2364"/>
                  </a:moveTo>
                  <a:lnTo>
                    <a:pt x="35" y="2312"/>
                  </a:lnTo>
                  <a:cubicBezTo>
                    <a:pt x="35" y="2312"/>
                    <a:pt x="35" y="2311"/>
                    <a:pt x="35" y="2311"/>
                  </a:cubicBezTo>
                  <a:lnTo>
                    <a:pt x="33" y="2306"/>
                  </a:lnTo>
                  <a:lnTo>
                    <a:pt x="48" y="2301"/>
                  </a:lnTo>
                  <a:lnTo>
                    <a:pt x="50" y="2306"/>
                  </a:lnTo>
                  <a:lnTo>
                    <a:pt x="50" y="2305"/>
                  </a:lnTo>
                  <a:lnTo>
                    <a:pt x="77" y="2356"/>
                  </a:lnTo>
                  <a:lnTo>
                    <a:pt x="63" y="2364"/>
                  </a:lnTo>
                  <a:close/>
                  <a:moveTo>
                    <a:pt x="19" y="2260"/>
                  </a:moveTo>
                  <a:lnTo>
                    <a:pt x="10" y="2231"/>
                  </a:lnTo>
                  <a:cubicBezTo>
                    <a:pt x="10" y="2230"/>
                    <a:pt x="10" y="2230"/>
                    <a:pt x="10" y="2229"/>
                  </a:cubicBezTo>
                  <a:lnTo>
                    <a:pt x="6" y="2196"/>
                  </a:lnTo>
                  <a:lnTo>
                    <a:pt x="22" y="2194"/>
                  </a:lnTo>
                  <a:lnTo>
                    <a:pt x="25" y="2228"/>
                  </a:lnTo>
                  <a:lnTo>
                    <a:pt x="25" y="2226"/>
                  </a:lnTo>
                  <a:lnTo>
                    <a:pt x="34" y="2255"/>
                  </a:lnTo>
                  <a:lnTo>
                    <a:pt x="19" y="2260"/>
                  </a:lnTo>
                  <a:close/>
                  <a:moveTo>
                    <a:pt x="1" y="2148"/>
                  </a:moveTo>
                  <a:lnTo>
                    <a:pt x="1" y="2143"/>
                  </a:lnTo>
                  <a:lnTo>
                    <a:pt x="16" y="2142"/>
                  </a:lnTo>
                  <a:lnTo>
                    <a:pt x="17" y="2146"/>
                  </a:lnTo>
                  <a:lnTo>
                    <a:pt x="1" y="2148"/>
                  </a:ln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1" name="Freeform 34"/>
            <p:cNvSpPr>
              <a:spLocks noEditPoints="1"/>
            </p:cNvSpPr>
            <p:nvPr/>
          </p:nvSpPr>
          <p:spPr bwMode="auto">
            <a:xfrm>
              <a:off x="2026" y="2108"/>
              <a:ext cx="870" cy="829"/>
            </a:xfrm>
            <a:custGeom>
              <a:avLst/>
              <a:gdLst>
                <a:gd name="T0" fmla="*/ 5 w 2704"/>
                <a:gd name="T1" fmla="*/ 653 h 2576"/>
                <a:gd name="T2" fmla="*/ 5 w 2704"/>
                <a:gd name="T3" fmla="*/ 561 h 2576"/>
                <a:gd name="T4" fmla="*/ 0 w 2704"/>
                <a:gd name="T5" fmla="*/ 489 h 2576"/>
                <a:gd name="T6" fmla="*/ 0 w 2704"/>
                <a:gd name="T7" fmla="*/ 437 h 2576"/>
                <a:gd name="T8" fmla="*/ 0 w 2704"/>
                <a:gd name="T9" fmla="*/ 401 h 2576"/>
                <a:gd name="T10" fmla="*/ 5 w 2704"/>
                <a:gd name="T11" fmla="*/ 329 h 2576"/>
                <a:gd name="T12" fmla="*/ 5 w 2704"/>
                <a:gd name="T13" fmla="*/ 236 h 2576"/>
                <a:gd name="T14" fmla="*/ 0 w 2704"/>
                <a:gd name="T15" fmla="*/ 164 h 2576"/>
                <a:gd name="T16" fmla="*/ 5 w 2704"/>
                <a:gd name="T17" fmla="*/ 148 h 2576"/>
                <a:gd name="T18" fmla="*/ 24 w 2704"/>
                <a:gd name="T19" fmla="*/ 61 h 2576"/>
                <a:gd name="T20" fmla="*/ 41 w 2704"/>
                <a:gd name="T21" fmla="*/ 41 h 2576"/>
                <a:gd name="T22" fmla="*/ 85 w 2704"/>
                <a:gd name="T23" fmla="*/ 18 h 2576"/>
                <a:gd name="T24" fmla="*/ 113 w 2704"/>
                <a:gd name="T25" fmla="*/ 8 h 2576"/>
                <a:gd name="T26" fmla="*/ 153 w 2704"/>
                <a:gd name="T27" fmla="*/ 0 h 2576"/>
                <a:gd name="T28" fmla="*/ 205 w 2704"/>
                <a:gd name="T29" fmla="*/ 0 h 2576"/>
                <a:gd name="T30" fmla="*/ 241 w 2704"/>
                <a:gd name="T31" fmla="*/ 0 h 2576"/>
                <a:gd name="T32" fmla="*/ 313 w 2704"/>
                <a:gd name="T33" fmla="*/ 5 h 2576"/>
                <a:gd name="T34" fmla="*/ 406 w 2704"/>
                <a:gd name="T35" fmla="*/ 5 h 2576"/>
                <a:gd name="T36" fmla="*/ 478 w 2704"/>
                <a:gd name="T37" fmla="*/ 0 h 2576"/>
                <a:gd name="T38" fmla="*/ 530 w 2704"/>
                <a:gd name="T39" fmla="*/ 0 h 2576"/>
                <a:gd name="T40" fmla="*/ 566 w 2704"/>
                <a:gd name="T41" fmla="*/ 0 h 2576"/>
                <a:gd name="T42" fmla="*/ 638 w 2704"/>
                <a:gd name="T43" fmla="*/ 5 h 2576"/>
                <a:gd name="T44" fmla="*/ 730 w 2704"/>
                <a:gd name="T45" fmla="*/ 5 h 2576"/>
                <a:gd name="T46" fmla="*/ 758 w 2704"/>
                <a:gd name="T47" fmla="*/ 3 h 2576"/>
                <a:gd name="T48" fmla="*/ 785 w 2704"/>
                <a:gd name="T49" fmla="*/ 11 h 2576"/>
                <a:gd name="T50" fmla="*/ 829 w 2704"/>
                <a:gd name="T51" fmla="*/ 41 h 2576"/>
                <a:gd name="T52" fmla="*/ 846 w 2704"/>
                <a:gd name="T53" fmla="*/ 61 h 2576"/>
                <a:gd name="T54" fmla="*/ 859 w 2704"/>
                <a:gd name="T55" fmla="*/ 86 h 2576"/>
                <a:gd name="T56" fmla="*/ 870 w 2704"/>
                <a:gd name="T57" fmla="*/ 140 h 2576"/>
                <a:gd name="T58" fmla="*/ 870 w 2704"/>
                <a:gd name="T59" fmla="*/ 157 h 2576"/>
                <a:gd name="T60" fmla="*/ 870 w 2704"/>
                <a:gd name="T61" fmla="*/ 193 h 2576"/>
                <a:gd name="T62" fmla="*/ 865 w 2704"/>
                <a:gd name="T63" fmla="*/ 265 h 2576"/>
                <a:gd name="T64" fmla="*/ 865 w 2704"/>
                <a:gd name="T65" fmla="*/ 358 h 2576"/>
                <a:gd name="T66" fmla="*/ 870 w 2704"/>
                <a:gd name="T67" fmla="*/ 430 h 2576"/>
                <a:gd name="T68" fmla="*/ 870 w 2704"/>
                <a:gd name="T69" fmla="*/ 482 h 2576"/>
                <a:gd name="T70" fmla="*/ 870 w 2704"/>
                <a:gd name="T71" fmla="*/ 518 h 2576"/>
                <a:gd name="T72" fmla="*/ 865 w 2704"/>
                <a:gd name="T73" fmla="*/ 590 h 2576"/>
                <a:gd name="T74" fmla="*/ 865 w 2704"/>
                <a:gd name="T75" fmla="*/ 683 h 2576"/>
                <a:gd name="T76" fmla="*/ 862 w 2704"/>
                <a:gd name="T77" fmla="*/ 717 h 2576"/>
                <a:gd name="T78" fmla="*/ 854 w 2704"/>
                <a:gd name="T79" fmla="*/ 742 h 2576"/>
                <a:gd name="T80" fmla="*/ 842 w 2704"/>
                <a:gd name="T81" fmla="*/ 765 h 2576"/>
                <a:gd name="T82" fmla="*/ 805 w 2704"/>
                <a:gd name="T83" fmla="*/ 801 h 2576"/>
                <a:gd name="T84" fmla="*/ 783 w 2704"/>
                <a:gd name="T85" fmla="*/ 813 h 2576"/>
                <a:gd name="T86" fmla="*/ 699 w 2704"/>
                <a:gd name="T87" fmla="*/ 829 h 2576"/>
                <a:gd name="T88" fmla="*/ 648 w 2704"/>
                <a:gd name="T89" fmla="*/ 829 h 2576"/>
                <a:gd name="T90" fmla="*/ 612 w 2704"/>
                <a:gd name="T91" fmla="*/ 829 h 2576"/>
                <a:gd name="T92" fmla="*/ 540 w 2704"/>
                <a:gd name="T93" fmla="*/ 824 h 2576"/>
                <a:gd name="T94" fmla="*/ 447 w 2704"/>
                <a:gd name="T95" fmla="*/ 824 h 2576"/>
                <a:gd name="T96" fmla="*/ 375 w 2704"/>
                <a:gd name="T97" fmla="*/ 829 h 2576"/>
                <a:gd name="T98" fmla="*/ 323 w 2704"/>
                <a:gd name="T99" fmla="*/ 829 h 2576"/>
                <a:gd name="T100" fmla="*/ 287 w 2704"/>
                <a:gd name="T101" fmla="*/ 829 h 2576"/>
                <a:gd name="T102" fmla="*/ 215 w 2704"/>
                <a:gd name="T103" fmla="*/ 824 h 2576"/>
                <a:gd name="T104" fmla="*/ 140 w 2704"/>
                <a:gd name="T105" fmla="*/ 824 h 2576"/>
                <a:gd name="T106" fmla="*/ 87 w 2704"/>
                <a:gd name="T107" fmla="*/ 818 h 2576"/>
                <a:gd name="T108" fmla="*/ 65 w 2704"/>
                <a:gd name="T109" fmla="*/ 801 h 2576"/>
                <a:gd name="T110" fmla="*/ 45 w 2704"/>
                <a:gd name="T111" fmla="*/ 785 h 2576"/>
                <a:gd name="T112" fmla="*/ 16 w 2704"/>
                <a:gd name="T113" fmla="*/ 742 h 2576"/>
                <a:gd name="T114" fmla="*/ 8 w 2704"/>
                <a:gd name="T115" fmla="*/ 717 h 257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704"/>
                <a:gd name="T175" fmla="*/ 0 h 2576"/>
                <a:gd name="T176" fmla="*/ 2704 w 2704"/>
                <a:gd name="T177" fmla="*/ 2576 h 257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704" h="2576">
                  <a:moveTo>
                    <a:pt x="0" y="2142"/>
                  </a:moveTo>
                  <a:lnTo>
                    <a:pt x="0" y="2078"/>
                  </a:lnTo>
                  <a:lnTo>
                    <a:pt x="16" y="2078"/>
                  </a:lnTo>
                  <a:lnTo>
                    <a:pt x="16" y="2142"/>
                  </a:lnTo>
                  <a:lnTo>
                    <a:pt x="0" y="2142"/>
                  </a:lnTo>
                  <a:close/>
                  <a:moveTo>
                    <a:pt x="0" y="2030"/>
                  </a:moveTo>
                  <a:lnTo>
                    <a:pt x="0" y="1966"/>
                  </a:lnTo>
                  <a:lnTo>
                    <a:pt x="16" y="1966"/>
                  </a:lnTo>
                  <a:lnTo>
                    <a:pt x="16" y="2030"/>
                  </a:lnTo>
                  <a:lnTo>
                    <a:pt x="0" y="2030"/>
                  </a:lnTo>
                  <a:close/>
                  <a:moveTo>
                    <a:pt x="0" y="1918"/>
                  </a:moveTo>
                  <a:lnTo>
                    <a:pt x="0" y="1854"/>
                  </a:lnTo>
                  <a:lnTo>
                    <a:pt x="16" y="1854"/>
                  </a:lnTo>
                  <a:lnTo>
                    <a:pt x="16" y="1918"/>
                  </a:lnTo>
                  <a:lnTo>
                    <a:pt x="0" y="1918"/>
                  </a:lnTo>
                  <a:close/>
                  <a:moveTo>
                    <a:pt x="0" y="1806"/>
                  </a:moveTo>
                  <a:lnTo>
                    <a:pt x="0" y="1742"/>
                  </a:lnTo>
                  <a:lnTo>
                    <a:pt x="16" y="1742"/>
                  </a:lnTo>
                  <a:lnTo>
                    <a:pt x="16" y="1806"/>
                  </a:lnTo>
                  <a:lnTo>
                    <a:pt x="0" y="1806"/>
                  </a:lnTo>
                  <a:close/>
                  <a:moveTo>
                    <a:pt x="0" y="1694"/>
                  </a:moveTo>
                  <a:lnTo>
                    <a:pt x="0" y="1630"/>
                  </a:lnTo>
                  <a:lnTo>
                    <a:pt x="16" y="1630"/>
                  </a:lnTo>
                  <a:lnTo>
                    <a:pt x="16" y="1694"/>
                  </a:lnTo>
                  <a:lnTo>
                    <a:pt x="0" y="1694"/>
                  </a:lnTo>
                  <a:close/>
                  <a:moveTo>
                    <a:pt x="0" y="1582"/>
                  </a:moveTo>
                  <a:lnTo>
                    <a:pt x="0" y="1518"/>
                  </a:lnTo>
                  <a:lnTo>
                    <a:pt x="16" y="1518"/>
                  </a:lnTo>
                  <a:lnTo>
                    <a:pt x="16" y="1582"/>
                  </a:lnTo>
                  <a:lnTo>
                    <a:pt x="0" y="1582"/>
                  </a:lnTo>
                  <a:close/>
                  <a:moveTo>
                    <a:pt x="0" y="1470"/>
                  </a:moveTo>
                  <a:lnTo>
                    <a:pt x="0" y="1406"/>
                  </a:lnTo>
                  <a:lnTo>
                    <a:pt x="16" y="1406"/>
                  </a:lnTo>
                  <a:lnTo>
                    <a:pt x="16" y="1470"/>
                  </a:lnTo>
                  <a:lnTo>
                    <a:pt x="0" y="1470"/>
                  </a:lnTo>
                  <a:close/>
                  <a:moveTo>
                    <a:pt x="0" y="1358"/>
                  </a:moveTo>
                  <a:lnTo>
                    <a:pt x="0" y="1294"/>
                  </a:lnTo>
                  <a:lnTo>
                    <a:pt x="16" y="1294"/>
                  </a:lnTo>
                  <a:lnTo>
                    <a:pt x="16" y="1358"/>
                  </a:lnTo>
                  <a:lnTo>
                    <a:pt x="0" y="1358"/>
                  </a:lnTo>
                  <a:close/>
                  <a:moveTo>
                    <a:pt x="0" y="1246"/>
                  </a:moveTo>
                  <a:lnTo>
                    <a:pt x="0" y="1182"/>
                  </a:lnTo>
                  <a:lnTo>
                    <a:pt x="16" y="1182"/>
                  </a:lnTo>
                  <a:lnTo>
                    <a:pt x="16" y="1246"/>
                  </a:lnTo>
                  <a:lnTo>
                    <a:pt x="0" y="1246"/>
                  </a:lnTo>
                  <a:close/>
                  <a:moveTo>
                    <a:pt x="0" y="1133"/>
                  </a:moveTo>
                  <a:lnTo>
                    <a:pt x="0" y="1069"/>
                  </a:lnTo>
                  <a:lnTo>
                    <a:pt x="16" y="1069"/>
                  </a:lnTo>
                  <a:lnTo>
                    <a:pt x="16" y="1133"/>
                  </a:lnTo>
                  <a:lnTo>
                    <a:pt x="0" y="1133"/>
                  </a:lnTo>
                  <a:close/>
                  <a:moveTo>
                    <a:pt x="0" y="1021"/>
                  </a:moveTo>
                  <a:lnTo>
                    <a:pt x="0" y="957"/>
                  </a:lnTo>
                  <a:lnTo>
                    <a:pt x="16" y="957"/>
                  </a:lnTo>
                  <a:lnTo>
                    <a:pt x="16" y="1021"/>
                  </a:lnTo>
                  <a:lnTo>
                    <a:pt x="0" y="1021"/>
                  </a:lnTo>
                  <a:close/>
                  <a:moveTo>
                    <a:pt x="0" y="909"/>
                  </a:moveTo>
                  <a:lnTo>
                    <a:pt x="0" y="845"/>
                  </a:lnTo>
                  <a:lnTo>
                    <a:pt x="16" y="845"/>
                  </a:lnTo>
                  <a:lnTo>
                    <a:pt x="16" y="909"/>
                  </a:lnTo>
                  <a:lnTo>
                    <a:pt x="0" y="909"/>
                  </a:lnTo>
                  <a:close/>
                  <a:moveTo>
                    <a:pt x="0" y="797"/>
                  </a:moveTo>
                  <a:lnTo>
                    <a:pt x="0" y="733"/>
                  </a:lnTo>
                  <a:lnTo>
                    <a:pt x="16" y="733"/>
                  </a:lnTo>
                  <a:lnTo>
                    <a:pt x="16" y="797"/>
                  </a:lnTo>
                  <a:lnTo>
                    <a:pt x="0" y="797"/>
                  </a:lnTo>
                  <a:close/>
                  <a:moveTo>
                    <a:pt x="0" y="685"/>
                  </a:moveTo>
                  <a:lnTo>
                    <a:pt x="0" y="621"/>
                  </a:lnTo>
                  <a:lnTo>
                    <a:pt x="16" y="621"/>
                  </a:lnTo>
                  <a:lnTo>
                    <a:pt x="16" y="685"/>
                  </a:lnTo>
                  <a:lnTo>
                    <a:pt x="0" y="685"/>
                  </a:lnTo>
                  <a:close/>
                  <a:moveTo>
                    <a:pt x="0" y="573"/>
                  </a:moveTo>
                  <a:lnTo>
                    <a:pt x="0" y="509"/>
                  </a:lnTo>
                  <a:lnTo>
                    <a:pt x="16" y="509"/>
                  </a:lnTo>
                  <a:lnTo>
                    <a:pt x="16" y="573"/>
                  </a:lnTo>
                  <a:lnTo>
                    <a:pt x="0" y="573"/>
                  </a:lnTo>
                  <a:close/>
                  <a:moveTo>
                    <a:pt x="0" y="461"/>
                  </a:moveTo>
                  <a:lnTo>
                    <a:pt x="0" y="435"/>
                  </a:lnTo>
                  <a:lnTo>
                    <a:pt x="5" y="396"/>
                  </a:lnTo>
                  <a:lnTo>
                    <a:pt x="20" y="398"/>
                  </a:lnTo>
                  <a:lnTo>
                    <a:pt x="16" y="435"/>
                  </a:lnTo>
                  <a:lnTo>
                    <a:pt x="16" y="461"/>
                  </a:lnTo>
                  <a:lnTo>
                    <a:pt x="0" y="461"/>
                  </a:lnTo>
                  <a:close/>
                  <a:moveTo>
                    <a:pt x="10" y="347"/>
                  </a:moveTo>
                  <a:lnTo>
                    <a:pt x="29" y="286"/>
                  </a:lnTo>
                  <a:lnTo>
                    <a:pt x="44" y="290"/>
                  </a:lnTo>
                  <a:lnTo>
                    <a:pt x="25" y="352"/>
                  </a:lnTo>
                  <a:lnTo>
                    <a:pt x="10" y="347"/>
                  </a:lnTo>
                  <a:close/>
                  <a:moveTo>
                    <a:pt x="49" y="240"/>
                  </a:moveTo>
                  <a:lnTo>
                    <a:pt x="74" y="193"/>
                  </a:lnTo>
                  <a:cubicBezTo>
                    <a:pt x="75" y="192"/>
                    <a:pt x="75" y="192"/>
                    <a:pt x="75" y="191"/>
                  </a:cubicBezTo>
                  <a:lnTo>
                    <a:pt x="82" y="184"/>
                  </a:lnTo>
                  <a:lnTo>
                    <a:pt x="94" y="194"/>
                  </a:lnTo>
                  <a:lnTo>
                    <a:pt x="88" y="202"/>
                  </a:lnTo>
                  <a:lnTo>
                    <a:pt x="89" y="200"/>
                  </a:lnTo>
                  <a:lnTo>
                    <a:pt x="63" y="248"/>
                  </a:lnTo>
                  <a:lnTo>
                    <a:pt x="49" y="240"/>
                  </a:lnTo>
                  <a:close/>
                  <a:moveTo>
                    <a:pt x="112" y="147"/>
                  </a:moveTo>
                  <a:lnTo>
                    <a:pt x="127" y="128"/>
                  </a:lnTo>
                  <a:cubicBezTo>
                    <a:pt x="128" y="128"/>
                    <a:pt x="128" y="128"/>
                    <a:pt x="128" y="127"/>
                  </a:cubicBezTo>
                  <a:lnTo>
                    <a:pt x="159" y="102"/>
                  </a:lnTo>
                  <a:lnTo>
                    <a:pt x="170" y="114"/>
                  </a:lnTo>
                  <a:lnTo>
                    <a:pt x="139" y="140"/>
                  </a:lnTo>
                  <a:lnTo>
                    <a:pt x="140" y="139"/>
                  </a:lnTo>
                  <a:lnTo>
                    <a:pt x="125" y="157"/>
                  </a:lnTo>
                  <a:lnTo>
                    <a:pt x="112" y="147"/>
                  </a:lnTo>
                  <a:close/>
                  <a:moveTo>
                    <a:pt x="199" y="71"/>
                  </a:moveTo>
                  <a:lnTo>
                    <a:pt x="255" y="41"/>
                  </a:lnTo>
                  <a:lnTo>
                    <a:pt x="263" y="55"/>
                  </a:lnTo>
                  <a:lnTo>
                    <a:pt x="206" y="85"/>
                  </a:lnTo>
                  <a:lnTo>
                    <a:pt x="199" y="71"/>
                  </a:lnTo>
                  <a:close/>
                  <a:moveTo>
                    <a:pt x="301" y="24"/>
                  </a:moveTo>
                  <a:lnTo>
                    <a:pt x="347" y="10"/>
                  </a:lnTo>
                  <a:cubicBezTo>
                    <a:pt x="348" y="10"/>
                    <a:pt x="348" y="10"/>
                    <a:pt x="349" y="10"/>
                  </a:cubicBezTo>
                  <a:lnTo>
                    <a:pt x="365" y="8"/>
                  </a:lnTo>
                  <a:lnTo>
                    <a:pt x="367" y="24"/>
                  </a:lnTo>
                  <a:lnTo>
                    <a:pt x="350" y="25"/>
                  </a:lnTo>
                  <a:lnTo>
                    <a:pt x="352" y="25"/>
                  </a:lnTo>
                  <a:lnTo>
                    <a:pt x="306" y="39"/>
                  </a:lnTo>
                  <a:lnTo>
                    <a:pt x="301" y="24"/>
                  </a:lnTo>
                  <a:close/>
                  <a:moveTo>
                    <a:pt x="413" y="3"/>
                  </a:moveTo>
                  <a:lnTo>
                    <a:pt x="435" y="1"/>
                  </a:lnTo>
                  <a:lnTo>
                    <a:pt x="436" y="16"/>
                  </a:lnTo>
                  <a:lnTo>
                    <a:pt x="414" y="19"/>
                  </a:lnTo>
                  <a:lnTo>
                    <a:pt x="413" y="3"/>
                  </a:lnTo>
                  <a:close/>
                  <a:moveTo>
                    <a:pt x="435" y="0"/>
                  </a:moveTo>
                  <a:lnTo>
                    <a:pt x="477" y="0"/>
                  </a:lnTo>
                  <a:lnTo>
                    <a:pt x="477" y="16"/>
                  </a:lnTo>
                  <a:lnTo>
                    <a:pt x="435" y="16"/>
                  </a:lnTo>
                  <a:lnTo>
                    <a:pt x="435" y="0"/>
                  </a:lnTo>
                  <a:close/>
                  <a:moveTo>
                    <a:pt x="525" y="0"/>
                  </a:moveTo>
                  <a:lnTo>
                    <a:pt x="590" y="0"/>
                  </a:lnTo>
                  <a:lnTo>
                    <a:pt x="590" y="16"/>
                  </a:lnTo>
                  <a:lnTo>
                    <a:pt x="525" y="16"/>
                  </a:lnTo>
                  <a:lnTo>
                    <a:pt x="525" y="0"/>
                  </a:lnTo>
                  <a:close/>
                  <a:moveTo>
                    <a:pt x="638" y="0"/>
                  </a:moveTo>
                  <a:lnTo>
                    <a:pt x="702" y="0"/>
                  </a:lnTo>
                  <a:lnTo>
                    <a:pt x="702" y="16"/>
                  </a:lnTo>
                  <a:lnTo>
                    <a:pt x="638" y="16"/>
                  </a:lnTo>
                  <a:lnTo>
                    <a:pt x="638" y="0"/>
                  </a:lnTo>
                  <a:close/>
                  <a:moveTo>
                    <a:pt x="750" y="0"/>
                  </a:moveTo>
                  <a:lnTo>
                    <a:pt x="814" y="0"/>
                  </a:lnTo>
                  <a:lnTo>
                    <a:pt x="814" y="16"/>
                  </a:lnTo>
                  <a:lnTo>
                    <a:pt x="750" y="16"/>
                  </a:lnTo>
                  <a:lnTo>
                    <a:pt x="750" y="0"/>
                  </a:lnTo>
                  <a:close/>
                  <a:moveTo>
                    <a:pt x="862" y="0"/>
                  </a:moveTo>
                  <a:lnTo>
                    <a:pt x="926" y="0"/>
                  </a:lnTo>
                  <a:lnTo>
                    <a:pt x="926" y="16"/>
                  </a:lnTo>
                  <a:lnTo>
                    <a:pt x="862" y="16"/>
                  </a:lnTo>
                  <a:lnTo>
                    <a:pt x="862" y="0"/>
                  </a:lnTo>
                  <a:close/>
                  <a:moveTo>
                    <a:pt x="974" y="0"/>
                  </a:moveTo>
                  <a:lnTo>
                    <a:pt x="1038" y="0"/>
                  </a:lnTo>
                  <a:lnTo>
                    <a:pt x="1038" y="16"/>
                  </a:lnTo>
                  <a:lnTo>
                    <a:pt x="974" y="16"/>
                  </a:lnTo>
                  <a:lnTo>
                    <a:pt x="974" y="0"/>
                  </a:lnTo>
                  <a:close/>
                  <a:moveTo>
                    <a:pt x="1086" y="0"/>
                  </a:moveTo>
                  <a:lnTo>
                    <a:pt x="1150" y="0"/>
                  </a:lnTo>
                  <a:lnTo>
                    <a:pt x="1150" y="16"/>
                  </a:lnTo>
                  <a:lnTo>
                    <a:pt x="1086" y="16"/>
                  </a:lnTo>
                  <a:lnTo>
                    <a:pt x="1086" y="0"/>
                  </a:lnTo>
                  <a:close/>
                  <a:moveTo>
                    <a:pt x="1198" y="0"/>
                  </a:moveTo>
                  <a:lnTo>
                    <a:pt x="1262" y="0"/>
                  </a:lnTo>
                  <a:lnTo>
                    <a:pt x="1262" y="16"/>
                  </a:lnTo>
                  <a:lnTo>
                    <a:pt x="1198" y="16"/>
                  </a:lnTo>
                  <a:lnTo>
                    <a:pt x="1198" y="0"/>
                  </a:lnTo>
                  <a:close/>
                  <a:moveTo>
                    <a:pt x="1310" y="0"/>
                  </a:moveTo>
                  <a:lnTo>
                    <a:pt x="1374" y="0"/>
                  </a:lnTo>
                  <a:lnTo>
                    <a:pt x="1374" y="16"/>
                  </a:lnTo>
                  <a:lnTo>
                    <a:pt x="1310" y="16"/>
                  </a:lnTo>
                  <a:lnTo>
                    <a:pt x="1310" y="0"/>
                  </a:lnTo>
                  <a:close/>
                  <a:moveTo>
                    <a:pt x="1422" y="0"/>
                  </a:moveTo>
                  <a:lnTo>
                    <a:pt x="1486" y="0"/>
                  </a:lnTo>
                  <a:lnTo>
                    <a:pt x="1486" y="16"/>
                  </a:lnTo>
                  <a:lnTo>
                    <a:pt x="1422" y="16"/>
                  </a:lnTo>
                  <a:lnTo>
                    <a:pt x="1422" y="0"/>
                  </a:lnTo>
                  <a:close/>
                  <a:moveTo>
                    <a:pt x="1534" y="0"/>
                  </a:moveTo>
                  <a:lnTo>
                    <a:pt x="1599" y="0"/>
                  </a:lnTo>
                  <a:lnTo>
                    <a:pt x="1599" y="16"/>
                  </a:lnTo>
                  <a:lnTo>
                    <a:pt x="1534" y="16"/>
                  </a:lnTo>
                  <a:lnTo>
                    <a:pt x="1534" y="0"/>
                  </a:lnTo>
                  <a:close/>
                  <a:moveTo>
                    <a:pt x="1647" y="0"/>
                  </a:moveTo>
                  <a:lnTo>
                    <a:pt x="1711" y="0"/>
                  </a:lnTo>
                  <a:lnTo>
                    <a:pt x="1711" y="16"/>
                  </a:lnTo>
                  <a:lnTo>
                    <a:pt x="1647" y="16"/>
                  </a:lnTo>
                  <a:lnTo>
                    <a:pt x="1647" y="0"/>
                  </a:lnTo>
                  <a:close/>
                  <a:moveTo>
                    <a:pt x="1759" y="0"/>
                  </a:moveTo>
                  <a:lnTo>
                    <a:pt x="1823" y="0"/>
                  </a:lnTo>
                  <a:lnTo>
                    <a:pt x="1823" y="16"/>
                  </a:lnTo>
                  <a:lnTo>
                    <a:pt x="1759" y="16"/>
                  </a:lnTo>
                  <a:lnTo>
                    <a:pt x="1759" y="0"/>
                  </a:lnTo>
                  <a:close/>
                  <a:moveTo>
                    <a:pt x="1871" y="0"/>
                  </a:moveTo>
                  <a:lnTo>
                    <a:pt x="1935" y="0"/>
                  </a:lnTo>
                  <a:lnTo>
                    <a:pt x="1935" y="16"/>
                  </a:lnTo>
                  <a:lnTo>
                    <a:pt x="1871" y="16"/>
                  </a:lnTo>
                  <a:lnTo>
                    <a:pt x="1871" y="0"/>
                  </a:lnTo>
                  <a:close/>
                  <a:moveTo>
                    <a:pt x="1983" y="0"/>
                  </a:moveTo>
                  <a:lnTo>
                    <a:pt x="2047" y="0"/>
                  </a:lnTo>
                  <a:lnTo>
                    <a:pt x="2047" y="16"/>
                  </a:lnTo>
                  <a:lnTo>
                    <a:pt x="1983" y="16"/>
                  </a:lnTo>
                  <a:lnTo>
                    <a:pt x="1983" y="0"/>
                  </a:lnTo>
                  <a:close/>
                  <a:moveTo>
                    <a:pt x="2095" y="0"/>
                  </a:moveTo>
                  <a:lnTo>
                    <a:pt x="2159" y="0"/>
                  </a:lnTo>
                  <a:lnTo>
                    <a:pt x="2159" y="16"/>
                  </a:lnTo>
                  <a:lnTo>
                    <a:pt x="2095" y="16"/>
                  </a:lnTo>
                  <a:lnTo>
                    <a:pt x="2095" y="0"/>
                  </a:lnTo>
                  <a:close/>
                  <a:moveTo>
                    <a:pt x="2207" y="0"/>
                  </a:moveTo>
                  <a:lnTo>
                    <a:pt x="2270" y="0"/>
                  </a:lnTo>
                  <a:lnTo>
                    <a:pt x="2270" y="16"/>
                  </a:lnTo>
                  <a:lnTo>
                    <a:pt x="2207" y="16"/>
                  </a:lnTo>
                  <a:lnTo>
                    <a:pt x="2207" y="0"/>
                  </a:lnTo>
                  <a:close/>
                  <a:moveTo>
                    <a:pt x="2271" y="1"/>
                  </a:moveTo>
                  <a:lnTo>
                    <a:pt x="2272" y="1"/>
                  </a:lnTo>
                  <a:lnTo>
                    <a:pt x="2270" y="17"/>
                  </a:lnTo>
                  <a:lnTo>
                    <a:pt x="2270" y="16"/>
                  </a:lnTo>
                  <a:lnTo>
                    <a:pt x="2271" y="1"/>
                  </a:lnTo>
                  <a:close/>
                  <a:moveTo>
                    <a:pt x="2320" y="6"/>
                  </a:moveTo>
                  <a:lnTo>
                    <a:pt x="2357" y="10"/>
                  </a:lnTo>
                  <a:cubicBezTo>
                    <a:pt x="2358" y="10"/>
                    <a:pt x="2358" y="10"/>
                    <a:pt x="2359" y="10"/>
                  </a:cubicBezTo>
                  <a:lnTo>
                    <a:pt x="2384" y="18"/>
                  </a:lnTo>
                  <a:lnTo>
                    <a:pt x="2379" y="33"/>
                  </a:lnTo>
                  <a:lnTo>
                    <a:pt x="2354" y="25"/>
                  </a:lnTo>
                  <a:lnTo>
                    <a:pt x="2356" y="25"/>
                  </a:lnTo>
                  <a:lnTo>
                    <a:pt x="2318" y="22"/>
                  </a:lnTo>
                  <a:lnTo>
                    <a:pt x="2320" y="6"/>
                  </a:lnTo>
                  <a:close/>
                  <a:moveTo>
                    <a:pt x="2430" y="32"/>
                  </a:moveTo>
                  <a:lnTo>
                    <a:pt x="2439" y="35"/>
                  </a:lnTo>
                  <a:cubicBezTo>
                    <a:pt x="2439" y="35"/>
                    <a:pt x="2440" y="35"/>
                    <a:pt x="2440" y="35"/>
                  </a:cubicBezTo>
                  <a:lnTo>
                    <a:pt x="2488" y="61"/>
                  </a:lnTo>
                  <a:lnTo>
                    <a:pt x="2481" y="76"/>
                  </a:lnTo>
                  <a:lnTo>
                    <a:pt x="2433" y="50"/>
                  </a:lnTo>
                  <a:lnTo>
                    <a:pt x="2434" y="50"/>
                  </a:lnTo>
                  <a:lnTo>
                    <a:pt x="2425" y="47"/>
                  </a:lnTo>
                  <a:lnTo>
                    <a:pt x="2430" y="32"/>
                  </a:lnTo>
                  <a:close/>
                  <a:moveTo>
                    <a:pt x="2530" y="89"/>
                  </a:moveTo>
                  <a:lnTo>
                    <a:pt x="2577" y="127"/>
                  </a:lnTo>
                  <a:cubicBezTo>
                    <a:pt x="2577" y="128"/>
                    <a:pt x="2577" y="128"/>
                    <a:pt x="2578" y="128"/>
                  </a:cubicBezTo>
                  <a:lnTo>
                    <a:pt x="2580" y="131"/>
                  </a:lnTo>
                  <a:lnTo>
                    <a:pt x="2567" y="141"/>
                  </a:lnTo>
                  <a:lnTo>
                    <a:pt x="2565" y="139"/>
                  </a:lnTo>
                  <a:lnTo>
                    <a:pt x="2566" y="140"/>
                  </a:lnTo>
                  <a:lnTo>
                    <a:pt x="2519" y="101"/>
                  </a:lnTo>
                  <a:lnTo>
                    <a:pt x="2530" y="89"/>
                  </a:lnTo>
                  <a:close/>
                  <a:moveTo>
                    <a:pt x="2610" y="168"/>
                  </a:moveTo>
                  <a:lnTo>
                    <a:pt x="2630" y="191"/>
                  </a:lnTo>
                  <a:cubicBezTo>
                    <a:pt x="2630" y="192"/>
                    <a:pt x="2630" y="192"/>
                    <a:pt x="2631" y="193"/>
                  </a:cubicBezTo>
                  <a:lnTo>
                    <a:pt x="2646" y="222"/>
                  </a:lnTo>
                  <a:lnTo>
                    <a:pt x="2632" y="230"/>
                  </a:lnTo>
                  <a:lnTo>
                    <a:pt x="2616" y="200"/>
                  </a:lnTo>
                  <a:lnTo>
                    <a:pt x="2617" y="202"/>
                  </a:lnTo>
                  <a:lnTo>
                    <a:pt x="2598" y="178"/>
                  </a:lnTo>
                  <a:lnTo>
                    <a:pt x="2610" y="168"/>
                  </a:lnTo>
                  <a:close/>
                  <a:moveTo>
                    <a:pt x="2669" y="265"/>
                  </a:moveTo>
                  <a:lnTo>
                    <a:pt x="2670" y="266"/>
                  </a:lnTo>
                  <a:cubicBezTo>
                    <a:pt x="2670" y="266"/>
                    <a:pt x="2670" y="267"/>
                    <a:pt x="2670" y="267"/>
                  </a:cubicBezTo>
                  <a:lnTo>
                    <a:pt x="2689" y="327"/>
                  </a:lnTo>
                  <a:lnTo>
                    <a:pt x="2674" y="332"/>
                  </a:lnTo>
                  <a:lnTo>
                    <a:pt x="2655" y="272"/>
                  </a:lnTo>
                  <a:lnTo>
                    <a:pt x="2655" y="273"/>
                  </a:lnTo>
                  <a:lnTo>
                    <a:pt x="2655" y="272"/>
                  </a:lnTo>
                  <a:lnTo>
                    <a:pt x="2669" y="265"/>
                  </a:lnTo>
                  <a:close/>
                  <a:moveTo>
                    <a:pt x="2698" y="376"/>
                  </a:moveTo>
                  <a:lnTo>
                    <a:pt x="2704" y="435"/>
                  </a:lnTo>
                  <a:lnTo>
                    <a:pt x="2688" y="436"/>
                  </a:lnTo>
                  <a:lnTo>
                    <a:pt x="2682" y="377"/>
                  </a:lnTo>
                  <a:lnTo>
                    <a:pt x="2698" y="376"/>
                  </a:lnTo>
                  <a:close/>
                  <a:moveTo>
                    <a:pt x="2704" y="435"/>
                  </a:moveTo>
                  <a:lnTo>
                    <a:pt x="2704" y="440"/>
                  </a:lnTo>
                  <a:lnTo>
                    <a:pt x="2688" y="440"/>
                  </a:lnTo>
                  <a:lnTo>
                    <a:pt x="2688" y="435"/>
                  </a:lnTo>
                  <a:lnTo>
                    <a:pt x="2704" y="435"/>
                  </a:lnTo>
                  <a:close/>
                  <a:moveTo>
                    <a:pt x="2704" y="488"/>
                  </a:moveTo>
                  <a:lnTo>
                    <a:pt x="2704" y="552"/>
                  </a:lnTo>
                  <a:lnTo>
                    <a:pt x="2688" y="552"/>
                  </a:lnTo>
                  <a:lnTo>
                    <a:pt x="2688" y="488"/>
                  </a:lnTo>
                  <a:lnTo>
                    <a:pt x="2704" y="488"/>
                  </a:lnTo>
                  <a:close/>
                  <a:moveTo>
                    <a:pt x="2704" y="600"/>
                  </a:moveTo>
                  <a:lnTo>
                    <a:pt x="2704" y="665"/>
                  </a:lnTo>
                  <a:lnTo>
                    <a:pt x="2688" y="665"/>
                  </a:lnTo>
                  <a:lnTo>
                    <a:pt x="2688" y="600"/>
                  </a:lnTo>
                  <a:lnTo>
                    <a:pt x="2704" y="600"/>
                  </a:lnTo>
                  <a:close/>
                  <a:moveTo>
                    <a:pt x="2704" y="713"/>
                  </a:moveTo>
                  <a:lnTo>
                    <a:pt x="2704" y="777"/>
                  </a:lnTo>
                  <a:lnTo>
                    <a:pt x="2688" y="777"/>
                  </a:lnTo>
                  <a:lnTo>
                    <a:pt x="2688" y="713"/>
                  </a:lnTo>
                  <a:lnTo>
                    <a:pt x="2704" y="713"/>
                  </a:lnTo>
                  <a:close/>
                  <a:moveTo>
                    <a:pt x="2704" y="825"/>
                  </a:moveTo>
                  <a:lnTo>
                    <a:pt x="2704" y="889"/>
                  </a:lnTo>
                  <a:lnTo>
                    <a:pt x="2688" y="889"/>
                  </a:lnTo>
                  <a:lnTo>
                    <a:pt x="2688" y="825"/>
                  </a:lnTo>
                  <a:lnTo>
                    <a:pt x="2704" y="825"/>
                  </a:lnTo>
                  <a:close/>
                  <a:moveTo>
                    <a:pt x="2704" y="937"/>
                  </a:moveTo>
                  <a:lnTo>
                    <a:pt x="2704" y="1001"/>
                  </a:lnTo>
                  <a:lnTo>
                    <a:pt x="2688" y="1001"/>
                  </a:lnTo>
                  <a:lnTo>
                    <a:pt x="2688" y="937"/>
                  </a:lnTo>
                  <a:lnTo>
                    <a:pt x="2704" y="937"/>
                  </a:lnTo>
                  <a:close/>
                  <a:moveTo>
                    <a:pt x="2704" y="1049"/>
                  </a:moveTo>
                  <a:lnTo>
                    <a:pt x="2704" y="1113"/>
                  </a:lnTo>
                  <a:lnTo>
                    <a:pt x="2688" y="1113"/>
                  </a:lnTo>
                  <a:lnTo>
                    <a:pt x="2688" y="1049"/>
                  </a:lnTo>
                  <a:lnTo>
                    <a:pt x="2704" y="1049"/>
                  </a:lnTo>
                  <a:close/>
                  <a:moveTo>
                    <a:pt x="2704" y="1161"/>
                  </a:moveTo>
                  <a:lnTo>
                    <a:pt x="2704" y="1225"/>
                  </a:lnTo>
                  <a:lnTo>
                    <a:pt x="2688" y="1225"/>
                  </a:lnTo>
                  <a:lnTo>
                    <a:pt x="2688" y="1161"/>
                  </a:lnTo>
                  <a:lnTo>
                    <a:pt x="2704" y="1161"/>
                  </a:lnTo>
                  <a:close/>
                  <a:moveTo>
                    <a:pt x="2704" y="1273"/>
                  </a:moveTo>
                  <a:lnTo>
                    <a:pt x="2704" y="1337"/>
                  </a:lnTo>
                  <a:lnTo>
                    <a:pt x="2688" y="1337"/>
                  </a:lnTo>
                  <a:lnTo>
                    <a:pt x="2688" y="1273"/>
                  </a:lnTo>
                  <a:lnTo>
                    <a:pt x="2704" y="1273"/>
                  </a:lnTo>
                  <a:close/>
                  <a:moveTo>
                    <a:pt x="2704" y="1385"/>
                  </a:moveTo>
                  <a:lnTo>
                    <a:pt x="2704" y="1449"/>
                  </a:lnTo>
                  <a:lnTo>
                    <a:pt x="2688" y="1449"/>
                  </a:lnTo>
                  <a:lnTo>
                    <a:pt x="2688" y="1385"/>
                  </a:lnTo>
                  <a:lnTo>
                    <a:pt x="2704" y="1385"/>
                  </a:lnTo>
                  <a:close/>
                  <a:moveTo>
                    <a:pt x="2704" y="1497"/>
                  </a:moveTo>
                  <a:lnTo>
                    <a:pt x="2704" y="1561"/>
                  </a:lnTo>
                  <a:lnTo>
                    <a:pt x="2688" y="1561"/>
                  </a:lnTo>
                  <a:lnTo>
                    <a:pt x="2688" y="1497"/>
                  </a:lnTo>
                  <a:lnTo>
                    <a:pt x="2704" y="1497"/>
                  </a:lnTo>
                  <a:close/>
                  <a:moveTo>
                    <a:pt x="2704" y="1609"/>
                  </a:moveTo>
                  <a:lnTo>
                    <a:pt x="2704" y="1674"/>
                  </a:lnTo>
                  <a:lnTo>
                    <a:pt x="2688" y="1674"/>
                  </a:lnTo>
                  <a:lnTo>
                    <a:pt x="2688" y="1609"/>
                  </a:lnTo>
                  <a:lnTo>
                    <a:pt x="2704" y="1609"/>
                  </a:lnTo>
                  <a:close/>
                  <a:moveTo>
                    <a:pt x="2704" y="1722"/>
                  </a:moveTo>
                  <a:lnTo>
                    <a:pt x="2704" y="1786"/>
                  </a:lnTo>
                  <a:lnTo>
                    <a:pt x="2688" y="1786"/>
                  </a:lnTo>
                  <a:lnTo>
                    <a:pt x="2688" y="1722"/>
                  </a:lnTo>
                  <a:lnTo>
                    <a:pt x="2704" y="1722"/>
                  </a:lnTo>
                  <a:close/>
                  <a:moveTo>
                    <a:pt x="2704" y="1834"/>
                  </a:moveTo>
                  <a:lnTo>
                    <a:pt x="2704" y="1898"/>
                  </a:lnTo>
                  <a:lnTo>
                    <a:pt x="2688" y="1898"/>
                  </a:lnTo>
                  <a:lnTo>
                    <a:pt x="2688" y="1834"/>
                  </a:lnTo>
                  <a:lnTo>
                    <a:pt x="2704" y="1834"/>
                  </a:lnTo>
                  <a:close/>
                  <a:moveTo>
                    <a:pt x="2704" y="1946"/>
                  </a:moveTo>
                  <a:lnTo>
                    <a:pt x="2704" y="2010"/>
                  </a:lnTo>
                  <a:lnTo>
                    <a:pt x="2688" y="2010"/>
                  </a:lnTo>
                  <a:lnTo>
                    <a:pt x="2688" y="1946"/>
                  </a:lnTo>
                  <a:lnTo>
                    <a:pt x="2704" y="1946"/>
                  </a:lnTo>
                  <a:close/>
                  <a:moveTo>
                    <a:pt x="2704" y="2058"/>
                  </a:moveTo>
                  <a:lnTo>
                    <a:pt x="2704" y="2122"/>
                  </a:lnTo>
                  <a:lnTo>
                    <a:pt x="2688" y="2122"/>
                  </a:lnTo>
                  <a:lnTo>
                    <a:pt x="2688" y="2058"/>
                  </a:lnTo>
                  <a:lnTo>
                    <a:pt x="2704" y="2058"/>
                  </a:lnTo>
                  <a:close/>
                  <a:moveTo>
                    <a:pt x="2702" y="2171"/>
                  </a:moveTo>
                  <a:lnTo>
                    <a:pt x="2695" y="2229"/>
                  </a:lnTo>
                  <a:cubicBezTo>
                    <a:pt x="2695" y="2230"/>
                    <a:pt x="2695" y="2230"/>
                    <a:pt x="2695" y="2231"/>
                  </a:cubicBezTo>
                  <a:lnTo>
                    <a:pt x="2694" y="2236"/>
                  </a:lnTo>
                  <a:lnTo>
                    <a:pt x="2678" y="2231"/>
                  </a:lnTo>
                  <a:lnTo>
                    <a:pt x="2680" y="2226"/>
                  </a:lnTo>
                  <a:lnTo>
                    <a:pt x="2679" y="2228"/>
                  </a:lnTo>
                  <a:lnTo>
                    <a:pt x="2686" y="2169"/>
                  </a:lnTo>
                  <a:lnTo>
                    <a:pt x="2702" y="2171"/>
                  </a:lnTo>
                  <a:close/>
                  <a:moveTo>
                    <a:pt x="2679" y="2282"/>
                  </a:moveTo>
                  <a:lnTo>
                    <a:pt x="2670" y="2311"/>
                  </a:lnTo>
                  <a:cubicBezTo>
                    <a:pt x="2670" y="2311"/>
                    <a:pt x="2670" y="2312"/>
                    <a:pt x="2670" y="2312"/>
                  </a:cubicBezTo>
                  <a:lnTo>
                    <a:pt x="2654" y="2342"/>
                  </a:lnTo>
                  <a:lnTo>
                    <a:pt x="2639" y="2334"/>
                  </a:lnTo>
                  <a:lnTo>
                    <a:pt x="2655" y="2305"/>
                  </a:lnTo>
                  <a:lnTo>
                    <a:pt x="2655" y="2306"/>
                  </a:lnTo>
                  <a:lnTo>
                    <a:pt x="2664" y="2277"/>
                  </a:lnTo>
                  <a:lnTo>
                    <a:pt x="2679" y="2282"/>
                  </a:lnTo>
                  <a:close/>
                  <a:moveTo>
                    <a:pt x="2631" y="2384"/>
                  </a:moveTo>
                  <a:lnTo>
                    <a:pt x="2631" y="2384"/>
                  </a:lnTo>
                  <a:cubicBezTo>
                    <a:pt x="2630" y="2385"/>
                    <a:pt x="2630" y="2385"/>
                    <a:pt x="2630" y="2386"/>
                  </a:cubicBezTo>
                  <a:lnTo>
                    <a:pt x="2589" y="2435"/>
                  </a:lnTo>
                  <a:lnTo>
                    <a:pt x="2577" y="2424"/>
                  </a:lnTo>
                  <a:lnTo>
                    <a:pt x="2617" y="2375"/>
                  </a:lnTo>
                  <a:lnTo>
                    <a:pt x="2616" y="2377"/>
                  </a:lnTo>
                  <a:lnTo>
                    <a:pt x="2617" y="2376"/>
                  </a:lnTo>
                  <a:lnTo>
                    <a:pt x="2631" y="2384"/>
                  </a:lnTo>
                  <a:close/>
                  <a:moveTo>
                    <a:pt x="2553" y="2469"/>
                  </a:moveTo>
                  <a:lnTo>
                    <a:pt x="2514" y="2502"/>
                  </a:lnTo>
                  <a:cubicBezTo>
                    <a:pt x="2513" y="2502"/>
                    <a:pt x="2513" y="2502"/>
                    <a:pt x="2512" y="2503"/>
                  </a:cubicBezTo>
                  <a:lnTo>
                    <a:pt x="2501" y="2508"/>
                  </a:lnTo>
                  <a:lnTo>
                    <a:pt x="2494" y="2494"/>
                  </a:lnTo>
                  <a:lnTo>
                    <a:pt x="2505" y="2488"/>
                  </a:lnTo>
                  <a:lnTo>
                    <a:pt x="2503" y="2489"/>
                  </a:lnTo>
                  <a:lnTo>
                    <a:pt x="2543" y="2456"/>
                  </a:lnTo>
                  <a:lnTo>
                    <a:pt x="2553" y="2469"/>
                  </a:lnTo>
                  <a:close/>
                  <a:moveTo>
                    <a:pt x="2459" y="2531"/>
                  </a:moveTo>
                  <a:lnTo>
                    <a:pt x="2440" y="2542"/>
                  </a:lnTo>
                  <a:cubicBezTo>
                    <a:pt x="2440" y="2542"/>
                    <a:pt x="2439" y="2542"/>
                    <a:pt x="2439" y="2542"/>
                  </a:cubicBezTo>
                  <a:lnTo>
                    <a:pt x="2398" y="2555"/>
                  </a:lnTo>
                  <a:lnTo>
                    <a:pt x="2393" y="2540"/>
                  </a:lnTo>
                  <a:lnTo>
                    <a:pt x="2434" y="2527"/>
                  </a:lnTo>
                  <a:lnTo>
                    <a:pt x="2433" y="2527"/>
                  </a:lnTo>
                  <a:lnTo>
                    <a:pt x="2451" y="2517"/>
                  </a:lnTo>
                  <a:lnTo>
                    <a:pt x="2459" y="2531"/>
                  </a:lnTo>
                  <a:close/>
                  <a:moveTo>
                    <a:pt x="2350" y="2568"/>
                  </a:moveTo>
                  <a:lnTo>
                    <a:pt x="2287" y="2575"/>
                  </a:lnTo>
                  <a:lnTo>
                    <a:pt x="2285" y="2559"/>
                  </a:lnTo>
                  <a:lnTo>
                    <a:pt x="2349" y="2552"/>
                  </a:lnTo>
                  <a:lnTo>
                    <a:pt x="2350" y="2568"/>
                  </a:lnTo>
                  <a:close/>
                  <a:moveTo>
                    <a:pt x="2238" y="2576"/>
                  </a:moveTo>
                  <a:lnTo>
                    <a:pt x="2174" y="2576"/>
                  </a:lnTo>
                  <a:lnTo>
                    <a:pt x="2174" y="2560"/>
                  </a:lnTo>
                  <a:lnTo>
                    <a:pt x="2238" y="2560"/>
                  </a:lnTo>
                  <a:lnTo>
                    <a:pt x="2238" y="2576"/>
                  </a:lnTo>
                  <a:close/>
                  <a:moveTo>
                    <a:pt x="2126" y="2576"/>
                  </a:moveTo>
                  <a:lnTo>
                    <a:pt x="2062" y="2576"/>
                  </a:lnTo>
                  <a:lnTo>
                    <a:pt x="2062" y="2560"/>
                  </a:lnTo>
                  <a:lnTo>
                    <a:pt x="2126" y="2560"/>
                  </a:lnTo>
                  <a:lnTo>
                    <a:pt x="2126" y="2576"/>
                  </a:lnTo>
                  <a:close/>
                  <a:moveTo>
                    <a:pt x="2014" y="2576"/>
                  </a:moveTo>
                  <a:lnTo>
                    <a:pt x="1950" y="2576"/>
                  </a:lnTo>
                  <a:lnTo>
                    <a:pt x="1950" y="2560"/>
                  </a:lnTo>
                  <a:lnTo>
                    <a:pt x="2014" y="2560"/>
                  </a:lnTo>
                  <a:lnTo>
                    <a:pt x="2014" y="2576"/>
                  </a:lnTo>
                  <a:close/>
                  <a:moveTo>
                    <a:pt x="1902" y="2576"/>
                  </a:moveTo>
                  <a:lnTo>
                    <a:pt x="1838" y="2576"/>
                  </a:lnTo>
                  <a:lnTo>
                    <a:pt x="1838" y="2560"/>
                  </a:lnTo>
                  <a:lnTo>
                    <a:pt x="1902" y="2560"/>
                  </a:lnTo>
                  <a:lnTo>
                    <a:pt x="1902" y="2576"/>
                  </a:lnTo>
                  <a:close/>
                  <a:moveTo>
                    <a:pt x="1790" y="2576"/>
                  </a:moveTo>
                  <a:lnTo>
                    <a:pt x="1725" y="2576"/>
                  </a:lnTo>
                  <a:lnTo>
                    <a:pt x="1725" y="2560"/>
                  </a:lnTo>
                  <a:lnTo>
                    <a:pt x="1790" y="2560"/>
                  </a:lnTo>
                  <a:lnTo>
                    <a:pt x="1790" y="2576"/>
                  </a:lnTo>
                  <a:close/>
                  <a:moveTo>
                    <a:pt x="1677" y="2576"/>
                  </a:moveTo>
                  <a:lnTo>
                    <a:pt x="1613" y="2576"/>
                  </a:lnTo>
                  <a:lnTo>
                    <a:pt x="1613" y="2560"/>
                  </a:lnTo>
                  <a:lnTo>
                    <a:pt x="1677" y="2560"/>
                  </a:lnTo>
                  <a:lnTo>
                    <a:pt x="1677" y="2576"/>
                  </a:lnTo>
                  <a:close/>
                  <a:moveTo>
                    <a:pt x="1565" y="2576"/>
                  </a:moveTo>
                  <a:lnTo>
                    <a:pt x="1501" y="2576"/>
                  </a:lnTo>
                  <a:lnTo>
                    <a:pt x="1501" y="2560"/>
                  </a:lnTo>
                  <a:lnTo>
                    <a:pt x="1565" y="2560"/>
                  </a:lnTo>
                  <a:lnTo>
                    <a:pt x="1565" y="2576"/>
                  </a:lnTo>
                  <a:close/>
                  <a:moveTo>
                    <a:pt x="1453" y="2576"/>
                  </a:moveTo>
                  <a:lnTo>
                    <a:pt x="1389" y="2576"/>
                  </a:lnTo>
                  <a:lnTo>
                    <a:pt x="1389" y="2560"/>
                  </a:lnTo>
                  <a:lnTo>
                    <a:pt x="1453" y="2560"/>
                  </a:lnTo>
                  <a:lnTo>
                    <a:pt x="1453" y="2576"/>
                  </a:lnTo>
                  <a:close/>
                  <a:moveTo>
                    <a:pt x="1341" y="2576"/>
                  </a:moveTo>
                  <a:lnTo>
                    <a:pt x="1277" y="2576"/>
                  </a:lnTo>
                  <a:lnTo>
                    <a:pt x="1277" y="2560"/>
                  </a:lnTo>
                  <a:lnTo>
                    <a:pt x="1341" y="2560"/>
                  </a:lnTo>
                  <a:lnTo>
                    <a:pt x="1341" y="2576"/>
                  </a:lnTo>
                  <a:close/>
                  <a:moveTo>
                    <a:pt x="1229" y="2576"/>
                  </a:moveTo>
                  <a:lnTo>
                    <a:pt x="1165" y="2576"/>
                  </a:lnTo>
                  <a:lnTo>
                    <a:pt x="1165" y="2560"/>
                  </a:lnTo>
                  <a:lnTo>
                    <a:pt x="1229" y="2560"/>
                  </a:lnTo>
                  <a:lnTo>
                    <a:pt x="1229" y="2576"/>
                  </a:lnTo>
                  <a:close/>
                  <a:moveTo>
                    <a:pt x="1117" y="2576"/>
                  </a:moveTo>
                  <a:lnTo>
                    <a:pt x="1053" y="2576"/>
                  </a:lnTo>
                  <a:lnTo>
                    <a:pt x="1053" y="2560"/>
                  </a:lnTo>
                  <a:lnTo>
                    <a:pt x="1117" y="2560"/>
                  </a:lnTo>
                  <a:lnTo>
                    <a:pt x="1117" y="2576"/>
                  </a:lnTo>
                  <a:close/>
                  <a:moveTo>
                    <a:pt x="1005" y="2576"/>
                  </a:moveTo>
                  <a:lnTo>
                    <a:pt x="941" y="2576"/>
                  </a:lnTo>
                  <a:lnTo>
                    <a:pt x="941" y="2560"/>
                  </a:lnTo>
                  <a:lnTo>
                    <a:pt x="1005" y="2560"/>
                  </a:lnTo>
                  <a:lnTo>
                    <a:pt x="1005" y="2576"/>
                  </a:lnTo>
                  <a:close/>
                  <a:moveTo>
                    <a:pt x="893" y="2576"/>
                  </a:moveTo>
                  <a:lnTo>
                    <a:pt x="829" y="2576"/>
                  </a:lnTo>
                  <a:lnTo>
                    <a:pt x="829" y="2560"/>
                  </a:lnTo>
                  <a:lnTo>
                    <a:pt x="893" y="2560"/>
                  </a:lnTo>
                  <a:lnTo>
                    <a:pt x="893" y="2576"/>
                  </a:lnTo>
                  <a:close/>
                  <a:moveTo>
                    <a:pt x="781" y="2576"/>
                  </a:moveTo>
                  <a:lnTo>
                    <a:pt x="716" y="2576"/>
                  </a:lnTo>
                  <a:lnTo>
                    <a:pt x="716" y="2560"/>
                  </a:lnTo>
                  <a:lnTo>
                    <a:pt x="781" y="2560"/>
                  </a:lnTo>
                  <a:lnTo>
                    <a:pt x="781" y="2576"/>
                  </a:lnTo>
                  <a:close/>
                  <a:moveTo>
                    <a:pt x="668" y="2576"/>
                  </a:moveTo>
                  <a:lnTo>
                    <a:pt x="604" y="2576"/>
                  </a:lnTo>
                  <a:lnTo>
                    <a:pt x="604" y="2560"/>
                  </a:lnTo>
                  <a:lnTo>
                    <a:pt x="668" y="2560"/>
                  </a:lnTo>
                  <a:lnTo>
                    <a:pt x="668" y="2576"/>
                  </a:lnTo>
                  <a:close/>
                  <a:moveTo>
                    <a:pt x="556" y="2576"/>
                  </a:moveTo>
                  <a:lnTo>
                    <a:pt x="492" y="2576"/>
                  </a:lnTo>
                  <a:lnTo>
                    <a:pt x="492" y="2560"/>
                  </a:lnTo>
                  <a:lnTo>
                    <a:pt x="556" y="2560"/>
                  </a:lnTo>
                  <a:lnTo>
                    <a:pt x="556" y="2576"/>
                  </a:lnTo>
                  <a:close/>
                  <a:moveTo>
                    <a:pt x="444" y="2576"/>
                  </a:moveTo>
                  <a:lnTo>
                    <a:pt x="435" y="2576"/>
                  </a:lnTo>
                  <a:lnTo>
                    <a:pt x="435" y="2560"/>
                  </a:lnTo>
                  <a:lnTo>
                    <a:pt x="444" y="2560"/>
                  </a:lnTo>
                  <a:lnTo>
                    <a:pt x="444" y="2576"/>
                  </a:lnTo>
                  <a:close/>
                  <a:moveTo>
                    <a:pt x="435" y="2576"/>
                  </a:moveTo>
                  <a:lnTo>
                    <a:pt x="380" y="2571"/>
                  </a:lnTo>
                  <a:lnTo>
                    <a:pt x="381" y="2555"/>
                  </a:lnTo>
                  <a:lnTo>
                    <a:pt x="436" y="2561"/>
                  </a:lnTo>
                  <a:lnTo>
                    <a:pt x="435" y="2576"/>
                  </a:lnTo>
                  <a:close/>
                  <a:moveTo>
                    <a:pt x="331" y="2562"/>
                  </a:moveTo>
                  <a:lnTo>
                    <a:pt x="270" y="2543"/>
                  </a:lnTo>
                  <a:lnTo>
                    <a:pt x="275" y="2528"/>
                  </a:lnTo>
                  <a:lnTo>
                    <a:pt x="336" y="2547"/>
                  </a:lnTo>
                  <a:lnTo>
                    <a:pt x="331" y="2562"/>
                  </a:lnTo>
                  <a:close/>
                  <a:moveTo>
                    <a:pt x="226" y="2520"/>
                  </a:moveTo>
                  <a:lnTo>
                    <a:pt x="193" y="2503"/>
                  </a:lnTo>
                  <a:cubicBezTo>
                    <a:pt x="192" y="2502"/>
                    <a:pt x="192" y="2502"/>
                    <a:pt x="191" y="2502"/>
                  </a:cubicBezTo>
                  <a:lnTo>
                    <a:pt x="171" y="2485"/>
                  </a:lnTo>
                  <a:lnTo>
                    <a:pt x="181" y="2472"/>
                  </a:lnTo>
                  <a:lnTo>
                    <a:pt x="202" y="2489"/>
                  </a:lnTo>
                  <a:lnTo>
                    <a:pt x="200" y="2488"/>
                  </a:lnTo>
                  <a:lnTo>
                    <a:pt x="233" y="2506"/>
                  </a:lnTo>
                  <a:lnTo>
                    <a:pt x="226" y="2520"/>
                  </a:lnTo>
                  <a:close/>
                  <a:moveTo>
                    <a:pt x="134" y="2454"/>
                  </a:moveTo>
                  <a:lnTo>
                    <a:pt x="128" y="2450"/>
                  </a:lnTo>
                  <a:cubicBezTo>
                    <a:pt x="128" y="2449"/>
                    <a:pt x="128" y="2449"/>
                    <a:pt x="127" y="2449"/>
                  </a:cubicBezTo>
                  <a:lnTo>
                    <a:pt x="91" y="2405"/>
                  </a:lnTo>
                  <a:lnTo>
                    <a:pt x="103" y="2394"/>
                  </a:lnTo>
                  <a:lnTo>
                    <a:pt x="140" y="2438"/>
                  </a:lnTo>
                  <a:lnTo>
                    <a:pt x="139" y="2437"/>
                  </a:lnTo>
                  <a:lnTo>
                    <a:pt x="144" y="2442"/>
                  </a:lnTo>
                  <a:lnTo>
                    <a:pt x="134" y="2454"/>
                  </a:lnTo>
                  <a:close/>
                  <a:moveTo>
                    <a:pt x="63" y="2364"/>
                  </a:moveTo>
                  <a:lnTo>
                    <a:pt x="35" y="2312"/>
                  </a:lnTo>
                  <a:cubicBezTo>
                    <a:pt x="35" y="2312"/>
                    <a:pt x="35" y="2311"/>
                    <a:pt x="35" y="2311"/>
                  </a:cubicBezTo>
                  <a:lnTo>
                    <a:pt x="33" y="2306"/>
                  </a:lnTo>
                  <a:lnTo>
                    <a:pt x="48" y="2301"/>
                  </a:lnTo>
                  <a:lnTo>
                    <a:pt x="50" y="2306"/>
                  </a:lnTo>
                  <a:lnTo>
                    <a:pt x="50" y="2305"/>
                  </a:lnTo>
                  <a:lnTo>
                    <a:pt x="77" y="2356"/>
                  </a:lnTo>
                  <a:lnTo>
                    <a:pt x="63" y="2364"/>
                  </a:lnTo>
                  <a:close/>
                  <a:moveTo>
                    <a:pt x="19" y="2260"/>
                  </a:moveTo>
                  <a:lnTo>
                    <a:pt x="10" y="2231"/>
                  </a:lnTo>
                  <a:cubicBezTo>
                    <a:pt x="10" y="2230"/>
                    <a:pt x="10" y="2230"/>
                    <a:pt x="10" y="2229"/>
                  </a:cubicBezTo>
                  <a:lnTo>
                    <a:pt x="6" y="2196"/>
                  </a:lnTo>
                  <a:lnTo>
                    <a:pt x="22" y="2194"/>
                  </a:lnTo>
                  <a:lnTo>
                    <a:pt x="25" y="2228"/>
                  </a:lnTo>
                  <a:lnTo>
                    <a:pt x="25" y="2226"/>
                  </a:lnTo>
                  <a:lnTo>
                    <a:pt x="34" y="2255"/>
                  </a:lnTo>
                  <a:lnTo>
                    <a:pt x="19" y="2260"/>
                  </a:lnTo>
                  <a:close/>
                  <a:moveTo>
                    <a:pt x="1" y="2148"/>
                  </a:moveTo>
                  <a:lnTo>
                    <a:pt x="1" y="2143"/>
                  </a:lnTo>
                  <a:lnTo>
                    <a:pt x="16" y="2142"/>
                  </a:lnTo>
                  <a:lnTo>
                    <a:pt x="17" y="2146"/>
                  </a:lnTo>
                  <a:lnTo>
                    <a:pt x="1" y="2148"/>
                  </a:ln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2" name="Freeform 35"/>
            <p:cNvSpPr>
              <a:spLocks noEditPoints="1"/>
            </p:cNvSpPr>
            <p:nvPr/>
          </p:nvSpPr>
          <p:spPr bwMode="auto">
            <a:xfrm>
              <a:off x="2026" y="3014"/>
              <a:ext cx="870" cy="911"/>
            </a:xfrm>
            <a:custGeom>
              <a:avLst/>
              <a:gdLst>
                <a:gd name="T0" fmla="*/ 5 w 2704"/>
                <a:gd name="T1" fmla="*/ 728 h 2832"/>
                <a:gd name="T2" fmla="*/ 5 w 2704"/>
                <a:gd name="T3" fmla="*/ 636 h 2832"/>
                <a:gd name="T4" fmla="*/ 0 w 2704"/>
                <a:gd name="T5" fmla="*/ 564 h 2832"/>
                <a:gd name="T6" fmla="*/ 0 w 2704"/>
                <a:gd name="T7" fmla="*/ 512 h 2832"/>
                <a:gd name="T8" fmla="*/ 0 w 2704"/>
                <a:gd name="T9" fmla="*/ 476 h 2832"/>
                <a:gd name="T10" fmla="*/ 5 w 2704"/>
                <a:gd name="T11" fmla="*/ 404 h 2832"/>
                <a:gd name="T12" fmla="*/ 5 w 2704"/>
                <a:gd name="T13" fmla="*/ 311 h 2832"/>
                <a:gd name="T14" fmla="*/ 0 w 2704"/>
                <a:gd name="T15" fmla="*/ 239 h 2832"/>
                <a:gd name="T16" fmla="*/ 0 w 2704"/>
                <a:gd name="T17" fmla="*/ 188 h 2832"/>
                <a:gd name="T18" fmla="*/ 5 w 2704"/>
                <a:gd name="T19" fmla="*/ 147 h 2832"/>
                <a:gd name="T20" fmla="*/ 25 w 2704"/>
                <a:gd name="T21" fmla="*/ 65 h 2832"/>
                <a:gd name="T22" fmla="*/ 43 w 2704"/>
                <a:gd name="T23" fmla="*/ 43 h 2832"/>
                <a:gd name="T24" fmla="*/ 65 w 2704"/>
                <a:gd name="T25" fmla="*/ 25 h 2832"/>
                <a:gd name="T26" fmla="*/ 117 w 2704"/>
                <a:gd name="T27" fmla="*/ 3 h 2832"/>
                <a:gd name="T28" fmla="*/ 147 w 2704"/>
                <a:gd name="T29" fmla="*/ 0 h 2832"/>
                <a:gd name="T30" fmla="*/ 169 w 2704"/>
                <a:gd name="T31" fmla="*/ 0 h 2832"/>
                <a:gd name="T32" fmla="*/ 241 w 2704"/>
                <a:gd name="T33" fmla="*/ 5 h 2832"/>
                <a:gd name="T34" fmla="*/ 334 w 2704"/>
                <a:gd name="T35" fmla="*/ 5 h 2832"/>
                <a:gd name="T36" fmla="*/ 406 w 2704"/>
                <a:gd name="T37" fmla="*/ 0 h 2832"/>
                <a:gd name="T38" fmla="*/ 458 w 2704"/>
                <a:gd name="T39" fmla="*/ 0 h 2832"/>
                <a:gd name="T40" fmla="*/ 494 w 2704"/>
                <a:gd name="T41" fmla="*/ 0 h 2832"/>
                <a:gd name="T42" fmla="*/ 566 w 2704"/>
                <a:gd name="T43" fmla="*/ 5 h 2832"/>
                <a:gd name="T44" fmla="*/ 658 w 2704"/>
                <a:gd name="T45" fmla="*/ 5 h 2832"/>
                <a:gd name="T46" fmla="*/ 723 w 2704"/>
                <a:gd name="T47" fmla="*/ 0 h 2832"/>
                <a:gd name="T48" fmla="*/ 746 w 2704"/>
                <a:gd name="T49" fmla="*/ 2 h 2832"/>
                <a:gd name="T50" fmla="*/ 782 w 2704"/>
                <a:gd name="T51" fmla="*/ 12 h 2832"/>
                <a:gd name="T52" fmla="*/ 825 w 2704"/>
                <a:gd name="T53" fmla="*/ 48 h 2832"/>
                <a:gd name="T54" fmla="*/ 846 w 2704"/>
                <a:gd name="T55" fmla="*/ 77 h 2832"/>
                <a:gd name="T56" fmla="*/ 859 w 2704"/>
                <a:gd name="T57" fmla="*/ 109 h 2832"/>
                <a:gd name="T58" fmla="*/ 868 w 2704"/>
                <a:gd name="T59" fmla="*/ 124 h 2832"/>
                <a:gd name="T60" fmla="*/ 865 w 2704"/>
                <a:gd name="T61" fmla="*/ 196 h 2832"/>
                <a:gd name="T62" fmla="*/ 865 w 2704"/>
                <a:gd name="T63" fmla="*/ 289 h 2832"/>
                <a:gd name="T64" fmla="*/ 870 w 2704"/>
                <a:gd name="T65" fmla="*/ 361 h 2832"/>
                <a:gd name="T66" fmla="*/ 870 w 2704"/>
                <a:gd name="T67" fmla="*/ 412 h 2832"/>
                <a:gd name="T68" fmla="*/ 870 w 2704"/>
                <a:gd name="T69" fmla="*/ 448 h 2832"/>
                <a:gd name="T70" fmla="*/ 865 w 2704"/>
                <a:gd name="T71" fmla="*/ 520 h 2832"/>
                <a:gd name="T72" fmla="*/ 865 w 2704"/>
                <a:gd name="T73" fmla="*/ 613 h 2832"/>
                <a:gd name="T74" fmla="*/ 870 w 2704"/>
                <a:gd name="T75" fmla="*/ 685 h 2832"/>
                <a:gd name="T76" fmla="*/ 870 w 2704"/>
                <a:gd name="T77" fmla="*/ 737 h 2832"/>
                <a:gd name="T78" fmla="*/ 869 w 2704"/>
                <a:gd name="T79" fmla="*/ 773 h 2832"/>
                <a:gd name="T80" fmla="*/ 863 w 2704"/>
                <a:gd name="T81" fmla="*/ 809 h 2832"/>
                <a:gd name="T82" fmla="*/ 848 w 2704"/>
                <a:gd name="T83" fmla="*/ 842 h 2832"/>
                <a:gd name="T84" fmla="*/ 776 w 2704"/>
                <a:gd name="T85" fmla="*/ 901 h 2832"/>
                <a:gd name="T86" fmla="*/ 741 w 2704"/>
                <a:gd name="T87" fmla="*/ 909 h 2832"/>
                <a:gd name="T88" fmla="*/ 725 w 2704"/>
                <a:gd name="T89" fmla="*/ 906 h 2832"/>
                <a:gd name="T90" fmla="*/ 668 w 2704"/>
                <a:gd name="T91" fmla="*/ 906 h 2832"/>
                <a:gd name="T92" fmla="*/ 596 w 2704"/>
                <a:gd name="T93" fmla="*/ 911 h 2832"/>
                <a:gd name="T94" fmla="*/ 545 w 2704"/>
                <a:gd name="T95" fmla="*/ 911 h 2832"/>
                <a:gd name="T96" fmla="*/ 509 w 2704"/>
                <a:gd name="T97" fmla="*/ 911 h 2832"/>
                <a:gd name="T98" fmla="*/ 436 w 2704"/>
                <a:gd name="T99" fmla="*/ 906 h 2832"/>
                <a:gd name="T100" fmla="*/ 344 w 2704"/>
                <a:gd name="T101" fmla="*/ 906 h 2832"/>
                <a:gd name="T102" fmla="*/ 272 w 2704"/>
                <a:gd name="T103" fmla="*/ 911 h 2832"/>
                <a:gd name="T104" fmla="*/ 220 w 2704"/>
                <a:gd name="T105" fmla="*/ 911 h 2832"/>
                <a:gd name="T106" fmla="*/ 184 w 2704"/>
                <a:gd name="T107" fmla="*/ 911 h 2832"/>
                <a:gd name="T108" fmla="*/ 147 w 2704"/>
                <a:gd name="T109" fmla="*/ 906 h 2832"/>
                <a:gd name="T110" fmla="*/ 65 w 2704"/>
                <a:gd name="T111" fmla="*/ 886 h 2832"/>
                <a:gd name="T112" fmla="*/ 43 w 2704"/>
                <a:gd name="T113" fmla="*/ 868 h 2832"/>
                <a:gd name="T114" fmla="*/ 18 w 2704"/>
                <a:gd name="T115" fmla="*/ 824 h 2832"/>
                <a:gd name="T116" fmla="*/ 8 w 2704"/>
                <a:gd name="T117" fmla="*/ 793 h 283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704"/>
                <a:gd name="T178" fmla="*/ 0 h 2832"/>
                <a:gd name="T179" fmla="*/ 2704 w 2704"/>
                <a:gd name="T180" fmla="*/ 2832 h 283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704" h="2832">
                  <a:moveTo>
                    <a:pt x="0" y="2376"/>
                  </a:moveTo>
                  <a:lnTo>
                    <a:pt x="0" y="2312"/>
                  </a:lnTo>
                  <a:lnTo>
                    <a:pt x="16" y="2312"/>
                  </a:lnTo>
                  <a:lnTo>
                    <a:pt x="16" y="2376"/>
                  </a:lnTo>
                  <a:lnTo>
                    <a:pt x="0" y="2376"/>
                  </a:lnTo>
                  <a:close/>
                  <a:moveTo>
                    <a:pt x="0" y="2264"/>
                  </a:moveTo>
                  <a:lnTo>
                    <a:pt x="0" y="2200"/>
                  </a:lnTo>
                  <a:lnTo>
                    <a:pt x="16" y="2200"/>
                  </a:lnTo>
                  <a:lnTo>
                    <a:pt x="16" y="2264"/>
                  </a:lnTo>
                  <a:lnTo>
                    <a:pt x="0" y="2264"/>
                  </a:lnTo>
                  <a:close/>
                  <a:moveTo>
                    <a:pt x="0" y="2152"/>
                  </a:moveTo>
                  <a:lnTo>
                    <a:pt x="0" y="2088"/>
                  </a:lnTo>
                  <a:lnTo>
                    <a:pt x="16" y="2088"/>
                  </a:lnTo>
                  <a:lnTo>
                    <a:pt x="16" y="2152"/>
                  </a:lnTo>
                  <a:lnTo>
                    <a:pt x="0" y="2152"/>
                  </a:lnTo>
                  <a:close/>
                  <a:moveTo>
                    <a:pt x="0" y="2040"/>
                  </a:moveTo>
                  <a:lnTo>
                    <a:pt x="0" y="1976"/>
                  </a:lnTo>
                  <a:lnTo>
                    <a:pt x="16" y="1976"/>
                  </a:lnTo>
                  <a:lnTo>
                    <a:pt x="16" y="2040"/>
                  </a:lnTo>
                  <a:lnTo>
                    <a:pt x="0" y="2040"/>
                  </a:lnTo>
                  <a:close/>
                  <a:moveTo>
                    <a:pt x="0" y="1928"/>
                  </a:moveTo>
                  <a:lnTo>
                    <a:pt x="0" y="1864"/>
                  </a:lnTo>
                  <a:lnTo>
                    <a:pt x="16" y="1864"/>
                  </a:lnTo>
                  <a:lnTo>
                    <a:pt x="16" y="1928"/>
                  </a:lnTo>
                  <a:lnTo>
                    <a:pt x="0" y="1928"/>
                  </a:lnTo>
                  <a:close/>
                  <a:moveTo>
                    <a:pt x="0" y="1816"/>
                  </a:moveTo>
                  <a:lnTo>
                    <a:pt x="0" y="1752"/>
                  </a:lnTo>
                  <a:lnTo>
                    <a:pt x="16" y="1752"/>
                  </a:lnTo>
                  <a:lnTo>
                    <a:pt x="16" y="1816"/>
                  </a:lnTo>
                  <a:lnTo>
                    <a:pt x="0" y="1816"/>
                  </a:lnTo>
                  <a:close/>
                  <a:moveTo>
                    <a:pt x="0" y="1704"/>
                  </a:moveTo>
                  <a:lnTo>
                    <a:pt x="0" y="1640"/>
                  </a:lnTo>
                  <a:lnTo>
                    <a:pt x="16" y="1640"/>
                  </a:lnTo>
                  <a:lnTo>
                    <a:pt x="16" y="1704"/>
                  </a:lnTo>
                  <a:lnTo>
                    <a:pt x="0" y="1704"/>
                  </a:lnTo>
                  <a:close/>
                  <a:moveTo>
                    <a:pt x="0" y="1592"/>
                  </a:moveTo>
                  <a:lnTo>
                    <a:pt x="0" y="1528"/>
                  </a:lnTo>
                  <a:lnTo>
                    <a:pt x="16" y="1528"/>
                  </a:lnTo>
                  <a:lnTo>
                    <a:pt x="16" y="1592"/>
                  </a:lnTo>
                  <a:lnTo>
                    <a:pt x="0" y="1592"/>
                  </a:lnTo>
                  <a:close/>
                  <a:moveTo>
                    <a:pt x="0" y="1480"/>
                  </a:moveTo>
                  <a:lnTo>
                    <a:pt x="0" y="1415"/>
                  </a:lnTo>
                  <a:lnTo>
                    <a:pt x="16" y="1415"/>
                  </a:lnTo>
                  <a:lnTo>
                    <a:pt x="16" y="1480"/>
                  </a:lnTo>
                  <a:lnTo>
                    <a:pt x="0" y="1480"/>
                  </a:lnTo>
                  <a:close/>
                  <a:moveTo>
                    <a:pt x="0" y="1367"/>
                  </a:moveTo>
                  <a:lnTo>
                    <a:pt x="0" y="1303"/>
                  </a:lnTo>
                  <a:lnTo>
                    <a:pt x="16" y="1303"/>
                  </a:lnTo>
                  <a:lnTo>
                    <a:pt x="16" y="1367"/>
                  </a:lnTo>
                  <a:lnTo>
                    <a:pt x="0" y="1367"/>
                  </a:lnTo>
                  <a:close/>
                  <a:moveTo>
                    <a:pt x="0" y="1255"/>
                  </a:moveTo>
                  <a:lnTo>
                    <a:pt x="0" y="1191"/>
                  </a:lnTo>
                  <a:lnTo>
                    <a:pt x="16" y="1191"/>
                  </a:lnTo>
                  <a:lnTo>
                    <a:pt x="16" y="1255"/>
                  </a:lnTo>
                  <a:lnTo>
                    <a:pt x="0" y="1255"/>
                  </a:lnTo>
                  <a:close/>
                  <a:moveTo>
                    <a:pt x="0" y="1143"/>
                  </a:moveTo>
                  <a:lnTo>
                    <a:pt x="0" y="1079"/>
                  </a:lnTo>
                  <a:lnTo>
                    <a:pt x="16" y="1079"/>
                  </a:lnTo>
                  <a:lnTo>
                    <a:pt x="16" y="1143"/>
                  </a:lnTo>
                  <a:lnTo>
                    <a:pt x="0" y="1143"/>
                  </a:lnTo>
                  <a:close/>
                  <a:moveTo>
                    <a:pt x="0" y="1031"/>
                  </a:moveTo>
                  <a:lnTo>
                    <a:pt x="0" y="967"/>
                  </a:lnTo>
                  <a:lnTo>
                    <a:pt x="16" y="967"/>
                  </a:lnTo>
                  <a:lnTo>
                    <a:pt x="16" y="1031"/>
                  </a:lnTo>
                  <a:lnTo>
                    <a:pt x="0" y="1031"/>
                  </a:lnTo>
                  <a:close/>
                  <a:moveTo>
                    <a:pt x="0" y="919"/>
                  </a:moveTo>
                  <a:lnTo>
                    <a:pt x="0" y="855"/>
                  </a:lnTo>
                  <a:lnTo>
                    <a:pt x="16" y="855"/>
                  </a:lnTo>
                  <a:lnTo>
                    <a:pt x="16" y="919"/>
                  </a:lnTo>
                  <a:lnTo>
                    <a:pt x="0" y="919"/>
                  </a:lnTo>
                  <a:close/>
                  <a:moveTo>
                    <a:pt x="0" y="807"/>
                  </a:moveTo>
                  <a:lnTo>
                    <a:pt x="0" y="743"/>
                  </a:lnTo>
                  <a:lnTo>
                    <a:pt x="16" y="743"/>
                  </a:lnTo>
                  <a:lnTo>
                    <a:pt x="16" y="807"/>
                  </a:lnTo>
                  <a:lnTo>
                    <a:pt x="0" y="807"/>
                  </a:lnTo>
                  <a:close/>
                  <a:moveTo>
                    <a:pt x="0" y="695"/>
                  </a:moveTo>
                  <a:lnTo>
                    <a:pt x="0" y="631"/>
                  </a:lnTo>
                  <a:lnTo>
                    <a:pt x="16" y="631"/>
                  </a:lnTo>
                  <a:lnTo>
                    <a:pt x="16" y="695"/>
                  </a:lnTo>
                  <a:lnTo>
                    <a:pt x="0" y="695"/>
                  </a:lnTo>
                  <a:close/>
                  <a:moveTo>
                    <a:pt x="0" y="583"/>
                  </a:moveTo>
                  <a:lnTo>
                    <a:pt x="0" y="519"/>
                  </a:lnTo>
                  <a:lnTo>
                    <a:pt x="16" y="519"/>
                  </a:lnTo>
                  <a:lnTo>
                    <a:pt x="16" y="583"/>
                  </a:lnTo>
                  <a:lnTo>
                    <a:pt x="0" y="583"/>
                  </a:lnTo>
                  <a:close/>
                  <a:moveTo>
                    <a:pt x="0" y="471"/>
                  </a:moveTo>
                  <a:lnTo>
                    <a:pt x="0" y="456"/>
                  </a:lnTo>
                  <a:lnTo>
                    <a:pt x="5" y="406"/>
                  </a:lnTo>
                  <a:lnTo>
                    <a:pt x="21" y="408"/>
                  </a:lnTo>
                  <a:lnTo>
                    <a:pt x="16" y="456"/>
                  </a:lnTo>
                  <a:lnTo>
                    <a:pt x="16" y="471"/>
                  </a:lnTo>
                  <a:lnTo>
                    <a:pt x="0" y="471"/>
                  </a:lnTo>
                  <a:close/>
                  <a:moveTo>
                    <a:pt x="12" y="357"/>
                  </a:moveTo>
                  <a:lnTo>
                    <a:pt x="31" y="296"/>
                  </a:lnTo>
                  <a:lnTo>
                    <a:pt x="46" y="300"/>
                  </a:lnTo>
                  <a:lnTo>
                    <a:pt x="27" y="362"/>
                  </a:lnTo>
                  <a:lnTo>
                    <a:pt x="12" y="357"/>
                  </a:lnTo>
                  <a:close/>
                  <a:moveTo>
                    <a:pt x="52" y="251"/>
                  </a:moveTo>
                  <a:lnTo>
                    <a:pt x="78" y="203"/>
                  </a:lnTo>
                  <a:cubicBezTo>
                    <a:pt x="79" y="202"/>
                    <a:pt x="79" y="202"/>
                    <a:pt x="79" y="201"/>
                  </a:cubicBezTo>
                  <a:lnTo>
                    <a:pt x="85" y="194"/>
                  </a:lnTo>
                  <a:lnTo>
                    <a:pt x="97" y="204"/>
                  </a:lnTo>
                  <a:lnTo>
                    <a:pt x="92" y="211"/>
                  </a:lnTo>
                  <a:lnTo>
                    <a:pt x="92" y="210"/>
                  </a:lnTo>
                  <a:lnTo>
                    <a:pt x="66" y="259"/>
                  </a:lnTo>
                  <a:lnTo>
                    <a:pt x="52" y="251"/>
                  </a:lnTo>
                  <a:close/>
                  <a:moveTo>
                    <a:pt x="115" y="157"/>
                  </a:moveTo>
                  <a:lnTo>
                    <a:pt x="133" y="134"/>
                  </a:lnTo>
                  <a:cubicBezTo>
                    <a:pt x="134" y="134"/>
                    <a:pt x="134" y="134"/>
                    <a:pt x="134" y="133"/>
                  </a:cubicBezTo>
                  <a:lnTo>
                    <a:pt x="162" y="111"/>
                  </a:lnTo>
                  <a:lnTo>
                    <a:pt x="172" y="124"/>
                  </a:lnTo>
                  <a:lnTo>
                    <a:pt x="144" y="146"/>
                  </a:lnTo>
                  <a:lnTo>
                    <a:pt x="146" y="144"/>
                  </a:lnTo>
                  <a:lnTo>
                    <a:pt x="127" y="167"/>
                  </a:lnTo>
                  <a:lnTo>
                    <a:pt x="115" y="157"/>
                  </a:lnTo>
                  <a:close/>
                  <a:moveTo>
                    <a:pt x="199" y="81"/>
                  </a:moveTo>
                  <a:lnTo>
                    <a:pt x="201" y="79"/>
                  </a:lnTo>
                  <a:cubicBezTo>
                    <a:pt x="202" y="79"/>
                    <a:pt x="202" y="79"/>
                    <a:pt x="203" y="78"/>
                  </a:cubicBezTo>
                  <a:lnTo>
                    <a:pt x="256" y="49"/>
                  </a:lnTo>
                  <a:lnTo>
                    <a:pt x="264" y="63"/>
                  </a:lnTo>
                  <a:lnTo>
                    <a:pt x="210" y="92"/>
                  </a:lnTo>
                  <a:lnTo>
                    <a:pt x="211" y="92"/>
                  </a:lnTo>
                  <a:lnTo>
                    <a:pt x="209" y="94"/>
                  </a:lnTo>
                  <a:lnTo>
                    <a:pt x="199" y="81"/>
                  </a:lnTo>
                  <a:close/>
                  <a:moveTo>
                    <a:pt x="301" y="29"/>
                  </a:moveTo>
                  <a:lnTo>
                    <a:pt x="363" y="10"/>
                  </a:lnTo>
                  <a:lnTo>
                    <a:pt x="367" y="26"/>
                  </a:lnTo>
                  <a:lnTo>
                    <a:pt x="306" y="45"/>
                  </a:lnTo>
                  <a:lnTo>
                    <a:pt x="301" y="29"/>
                  </a:lnTo>
                  <a:close/>
                  <a:moveTo>
                    <a:pt x="412" y="5"/>
                  </a:moveTo>
                  <a:lnTo>
                    <a:pt x="456" y="0"/>
                  </a:lnTo>
                  <a:lnTo>
                    <a:pt x="457" y="16"/>
                  </a:lnTo>
                  <a:lnTo>
                    <a:pt x="414" y="21"/>
                  </a:lnTo>
                  <a:lnTo>
                    <a:pt x="412" y="5"/>
                  </a:lnTo>
                  <a:close/>
                  <a:moveTo>
                    <a:pt x="456" y="0"/>
                  </a:moveTo>
                  <a:lnTo>
                    <a:pt x="477" y="0"/>
                  </a:lnTo>
                  <a:lnTo>
                    <a:pt x="477" y="16"/>
                  </a:lnTo>
                  <a:lnTo>
                    <a:pt x="456" y="16"/>
                  </a:lnTo>
                  <a:lnTo>
                    <a:pt x="456" y="0"/>
                  </a:lnTo>
                  <a:close/>
                  <a:moveTo>
                    <a:pt x="525" y="0"/>
                  </a:moveTo>
                  <a:lnTo>
                    <a:pt x="589" y="0"/>
                  </a:lnTo>
                  <a:lnTo>
                    <a:pt x="589" y="16"/>
                  </a:lnTo>
                  <a:lnTo>
                    <a:pt x="525" y="16"/>
                  </a:lnTo>
                  <a:lnTo>
                    <a:pt x="525" y="0"/>
                  </a:lnTo>
                  <a:close/>
                  <a:moveTo>
                    <a:pt x="637" y="0"/>
                  </a:moveTo>
                  <a:lnTo>
                    <a:pt x="701" y="0"/>
                  </a:lnTo>
                  <a:lnTo>
                    <a:pt x="701" y="16"/>
                  </a:lnTo>
                  <a:lnTo>
                    <a:pt x="637" y="16"/>
                  </a:lnTo>
                  <a:lnTo>
                    <a:pt x="637" y="0"/>
                  </a:lnTo>
                  <a:close/>
                  <a:moveTo>
                    <a:pt x="749" y="0"/>
                  </a:moveTo>
                  <a:lnTo>
                    <a:pt x="813" y="0"/>
                  </a:lnTo>
                  <a:lnTo>
                    <a:pt x="813" y="16"/>
                  </a:lnTo>
                  <a:lnTo>
                    <a:pt x="749" y="16"/>
                  </a:lnTo>
                  <a:lnTo>
                    <a:pt x="749" y="0"/>
                  </a:lnTo>
                  <a:close/>
                  <a:moveTo>
                    <a:pt x="861" y="0"/>
                  </a:moveTo>
                  <a:lnTo>
                    <a:pt x="925" y="0"/>
                  </a:lnTo>
                  <a:lnTo>
                    <a:pt x="925" y="16"/>
                  </a:lnTo>
                  <a:lnTo>
                    <a:pt x="861" y="16"/>
                  </a:lnTo>
                  <a:lnTo>
                    <a:pt x="861" y="0"/>
                  </a:lnTo>
                  <a:close/>
                  <a:moveTo>
                    <a:pt x="973" y="0"/>
                  </a:moveTo>
                  <a:lnTo>
                    <a:pt x="1037" y="0"/>
                  </a:lnTo>
                  <a:lnTo>
                    <a:pt x="1037" y="16"/>
                  </a:lnTo>
                  <a:lnTo>
                    <a:pt x="973" y="16"/>
                  </a:lnTo>
                  <a:lnTo>
                    <a:pt x="973" y="0"/>
                  </a:lnTo>
                  <a:close/>
                  <a:moveTo>
                    <a:pt x="1085" y="0"/>
                  </a:moveTo>
                  <a:lnTo>
                    <a:pt x="1149" y="0"/>
                  </a:lnTo>
                  <a:lnTo>
                    <a:pt x="1149" y="16"/>
                  </a:lnTo>
                  <a:lnTo>
                    <a:pt x="1085" y="16"/>
                  </a:lnTo>
                  <a:lnTo>
                    <a:pt x="1085" y="0"/>
                  </a:lnTo>
                  <a:close/>
                  <a:moveTo>
                    <a:pt x="1197" y="0"/>
                  </a:moveTo>
                  <a:lnTo>
                    <a:pt x="1261" y="0"/>
                  </a:lnTo>
                  <a:lnTo>
                    <a:pt x="1261" y="16"/>
                  </a:lnTo>
                  <a:lnTo>
                    <a:pt x="1197" y="16"/>
                  </a:lnTo>
                  <a:lnTo>
                    <a:pt x="1197" y="0"/>
                  </a:lnTo>
                  <a:close/>
                  <a:moveTo>
                    <a:pt x="1309" y="0"/>
                  </a:moveTo>
                  <a:lnTo>
                    <a:pt x="1373" y="0"/>
                  </a:lnTo>
                  <a:lnTo>
                    <a:pt x="1373" y="16"/>
                  </a:lnTo>
                  <a:lnTo>
                    <a:pt x="1309" y="16"/>
                  </a:lnTo>
                  <a:lnTo>
                    <a:pt x="1309" y="0"/>
                  </a:lnTo>
                  <a:close/>
                  <a:moveTo>
                    <a:pt x="1422" y="0"/>
                  </a:moveTo>
                  <a:lnTo>
                    <a:pt x="1486" y="0"/>
                  </a:lnTo>
                  <a:lnTo>
                    <a:pt x="1486" y="16"/>
                  </a:lnTo>
                  <a:lnTo>
                    <a:pt x="1422" y="16"/>
                  </a:lnTo>
                  <a:lnTo>
                    <a:pt x="1422" y="0"/>
                  </a:lnTo>
                  <a:close/>
                  <a:moveTo>
                    <a:pt x="1534" y="0"/>
                  </a:moveTo>
                  <a:lnTo>
                    <a:pt x="1598" y="0"/>
                  </a:lnTo>
                  <a:lnTo>
                    <a:pt x="1598" y="16"/>
                  </a:lnTo>
                  <a:lnTo>
                    <a:pt x="1534" y="16"/>
                  </a:lnTo>
                  <a:lnTo>
                    <a:pt x="1534" y="0"/>
                  </a:lnTo>
                  <a:close/>
                  <a:moveTo>
                    <a:pt x="1646" y="0"/>
                  </a:moveTo>
                  <a:lnTo>
                    <a:pt x="1710" y="0"/>
                  </a:lnTo>
                  <a:lnTo>
                    <a:pt x="1710" y="16"/>
                  </a:lnTo>
                  <a:lnTo>
                    <a:pt x="1646" y="16"/>
                  </a:lnTo>
                  <a:lnTo>
                    <a:pt x="1646" y="0"/>
                  </a:lnTo>
                  <a:close/>
                  <a:moveTo>
                    <a:pt x="1758" y="0"/>
                  </a:moveTo>
                  <a:lnTo>
                    <a:pt x="1822" y="0"/>
                  </a:lnTo>
                  <a:lnTo>
                    <a:pt x="1822" y="16"/>
                  </a:lnTo>
                  <a:lnTo>
                    <a:pt x="1758" y="16"/>
                  </a:lnTo>
                  <a:lnTo>
                    <a:pt x="1758" y="0"/>
                  </a:lnTo>
                  <a:close/>
                  <a:moveTo>
                    <a:pt x="1870" y="0"/>
                  </a:moveTo>
                  <a:lnTo>
                    <a:pt x="1934" y="0"/>
                  </a:lnTo>
                  <a:lnTo>
                    <a:pt x="1934" y="16"/>
                  </a:lnTo>
                  <a:lnTo>
                    <a:pt x="1870" y="16"/>
                  </a:lnTo>
                  <a:lnTo>
                    <a:pt x="1870" y="0"/>
                  </a:lnTo>
                  <a:close/>
                  <a:moveTo>
                    <a:pt x="1982" y="0"/>
                  </a:moveTo>
                  <a:lnTo>
                    <a:pt x="2046" y="0"/>
                  </a:lnTo>
                  <a:lnTo>
                    <a:pt x="2046" y="16"/>
                  </a:lnTo>
                  <a:lnTo>
                    <a:pt x="1982" y="16"/>
                  </a:lnTo>
                  <a:lnTo>
                    <a:pt x="1982" y="0"/>
                  </a:lnTo>
                  <a:close/>
                  <a:moveTo>
                    <a:pt x="2094" y="0"/>
                  </a:moveTo>
                  <a:lnTo>
                    <a:pt x="2158" y="0"/>
                  </a:lnTo>
                  <a:lnTo>
                    <a:pt x="2158" y="16"/>
                  </a:lnTo>
                  <a:lnTo>
                    <a:pt x="2094" y="16"/>
                  </a:lnTo>
                  <a:lnTo>
                    <a:pt x="2094" y="0"/>
                  </a:lnTo>
                  <a:close/>
                  <a:moveTo>
                    <a:pt x="2206" y="0"/>
                  </a:moveTo>
                  <a:lnTo>
                    <a:pt x="2248" y="0"/>
                  </a:lnTo>
                  <a:lnTo>
                    <a:pt x="2248" y="16"/>
                  </a:lnTo>
                  <a:lnTo>
                    <a:pt x="2206" y="16"/>
                  </a:lnTo>
                  <a:lnTo>
                    <a:pt x="2206" y="0"/>
                  </a:lnTo>
                  <a:close/>
                  <a:moveTo>
                    <a:pt x="2249" y="0"/>
                  </a:moveTo>
                  <a:lnTo>
                    <a:pt x="2271" y="3"/>
                  </a:lnTo>
                  <a:lnTo>
                    <a:pt x="2269" y="19"/>
                  </a:lnTo>
                  <a:lnTo>
                    <a:pt x="2248" y="16"/>
                  </a:lnTo>
                  <a:lnTo>
                    <a:pt x="2249" y="0"/>
                  </a:lnTo>
                  <a:close/>
                  <a:moveTo>
                    <a:pt x="2319" y="7"/>
                  </a:moveTo>
                  <a:lnTo>
                    <a:pt x="2339" y="9"/>
                  </a:lnTo>
                  <a:cubicBezTo>
                    <a:pt x="2340" y="10"/>
                    <a:pt x="2340" y="10"/>
                    <a:pt x="2341" y="10"/>
                  </a:cubicBezTo>
                  <a:lnTo>
                    <a:pt x="2382" y="23"/>
                  </a:lnTo>
                  <a:lnTo>
                    <a:pt x="2378" y="38"/>
                  </a:lnTo>
                  <a:lnTo>
                    <a:pt x="2336" y="25"/>
                  </a:lnTo>
                  <a:lnTo>
                    <a:pt x="2338" y="25"/>
                  </a:lnTo>
                  <a:lnTo>
                    <a:pt x="2317" y="23"/>
                  </a:lnTo>
                  <a:lnTo>
                    <a:pt x="2319" y="7"/>
                  </a:lnTo>
                  <a:close/>
                  <a:moveTo>
                    <a:pt x="2430" y="38"/>
                  </a:moveTo>
                  <a:lnTo>
                    <a:pt x="2486" y="69"/>
                  </a:lnTo>
                  <a:lnTo>
                    <a:pt x="2478" y="83"/>
                  </a:lnTo>
                  <a:lnTo>
                    <a:pt x="2422" y="52"/>
                  </a:lnTo>
                  <a:lnTo>
                    <a:pt x="2430" y="38"/>
                  </a:lnTo>
                  <a:close/>
                  <a:moveTo>
                    <a:pt x="2526" y="97"/>
                  </a:moveTo>
                  <a:lnTo>
                    <a:pt x="2571" y="133"/>
                  </a:lnTo>
                  <a:cubicBezTo>
                    <a:pt x="2571" y="134"/>
                    <a:pt x="2571" y="134"/>
                    <a:pt x="2572" y="134"/>
                  </a:cubicBezTo>
                  <a:lnTo>
                    <a:pt x="2576" y="140"/>
                  </a:lnTo>
                  <a:lnTo>
                    <a:pt x="2564" y="150"/>
                  </a:lnTo>
                  <a:lnTo>
                    <a:pt x="2559" y="145"/>
                  </a:lnTo>
                  <a:lnTo>
                    <a:pt x="2560" y="146"/>
                  </a:lnTo>
                  <a:lnTo>
                    <a:pt x="2516" y="109"/>
                  </a:lnTo>
                  <a:lnTo>
                    <a:pt x="2526" y="97"/>
                  </a:lnTo>
                  <a:close/>
                  <a:moveTo>
                    <a:pt x="2606" y="177"/>
                  </a:moveTo>
                  <a:lnTo>
                    <a:pt x="2627" y="201"/>
                  </a:lnTo>
                  <a:cubicBezTo>
                    <a:pt x="2627" y="202"/>
                    <a:pt x="2627" y="202"/>
                    <a:pt x="2628" y="203"/>
                  </a:cubicBezTo>
                  <a:lnTo>
                    <a:pt x="2643" y="231"/>
                  </a:lnTo>
                  <a:lnTo>
                    <a:pt x="2629" y="239"/>
                  </a:lnTo>
                  <a:lnTo>
                    <a:pt x="2613" y="210"/>
                  </a:lnTo>
                  <a:lnTo>
                    <a:pt x="2614" y="212"/>
                  </a:lnTo>
                  <a:lnTo>
                    <a:pt x="2594" y="187"/>
                  </a:lnTo>
                  <a:lnTo>
                    <a:pt x="2606" y="177"/>
                  </a:lnTo>
                  <a:close/>
                  <a:moveTo>
                    <a:pt x="2666" y="273"/>
                  </a:moveTo>
                  <a:lnTo>
                    <a:pt x="2669" y="279"/>
                  </a:lnTo>
                  <a:cubicBezTo>
                    <a:pt x="2669" y="279"/>
                    <a:pt x="2669" y="280"/>
                    <a:pt x="2669" y="280"/>
                  </a:cubicBezTo>
                  <a:lnTo>
                    <a:pt x="2686" y="335"/>
                  </a:lnTo>
                  <a:lnTo>
                    <a:pt x="2671" y="340"/>
                  </a:lnTo>
                  <a:lnTo>
                    <a:pt x="2654" y="285"/>
                  </a:lnTo>
                  <a:lnTo>
                    <a:pt x="2654" y="286"/>
                  </a:lnTo>
                  <a:lnTo>
                    <a:pt x="2652" y="281"/>
                  </a:lnTo>
                  <a:lnTo>
                    <a:pt x="2666" y="273"/>
                  </a:lnTo>
                  <a:close/>
                  <a:moveTo>
                    <a:pt x="2697" y="384"/>
                  </a:moveTo>
                  <a:lnTo>
                    <a:pt x="2704" y="447"/>
                  </a:lnTo>
                  <a:lnTo>
                    <a:pt x="2688" y="449"/>
                  </a:lnTo>
                  <a:lnTo>
                    <a:pt x="2681" y="385"/>
                  </a:lnTo>
                  <a:lnTo>
                    <a:pt x="2697" y="384"/>
                  </a:lnTo>
                  <a:close/>
                  <a:moveTo>
                    <a:pt x="2704" y="496"/>
                  </a:moveTo>
                  <a:lnTo>
                    <a:pt x="2704" y="560"/>
                  </a:lnTo>
                  <a:lnTo>
                    <a:pt x="2688" y="560"/>
                  </a:lnTo>
                  <a:lnTo>
                    <a:pt x="2688" y="496"/>
                  </a:lnTo>
                  <a:lnTo>
                    <a:pt x="2704" y="496"/>
                  </a:lnTo>
                  <a:close/>
                  <a:moveTo>
                    <a:pt x="2704" y="608"/>
                  </a:moveTo>
                  <a:lnTo>
                    <a:pt x="2704" y="672"/>
                  </a:lnTo>
                  <a:lnTo>
                    <a:pt x="2688" y="672"/>
                  </a:lnTo>
                  <a:lnTo>
                    <a:pt x="2688" y="608"/>
                  </a:lnTo>
                  <a:lnTo>
                    <a:pt x="2704" y="608"/>
                  </a:lnTo>
                  <a:close/>
                  <a:moveTo>
                    <a:pt x="2704" y="720"/>
                  </a:moveTo>
                  <a:lnTo>
                    <a:pt x="2704" y="785"/>
                  </a:lnTo>
                  <a:lnTo>
                    <a:pt x="2688" y="785"/>
                  </a:lnTo>
                  <a:lnTo>
                    <a:pt x="2688" y="720"/>
                  </a:lnTo>
                  <a:lnTo>
                    <a:pt x="2704" y="720"/>
                  </a:lnTo>
                  <a:close/>
                  <a:moveTo>
                    <a:pt x="2704" y="833"/>
                  </a:moveTo>
                  <a:lnTo>
                    <a:pt x="2704" y="897"/>
                  </a:lnTo>
                  <a:lnTo>
                    <a:pt x="2688" y="897"/>
                  </a:lnTo>
                  <a:lnTo>
                    <a:pt x="2688" y="833"/>
                  </a:lnTo>
                  <a:lnTo>
                    <a:pt x="2704" y="833"/>
                  </a:lnTo>
                  <a:close/>
                  <a:moveTo>
                    <a:pt x="2704" y="945"/>
                  </a:moveTo>
                  <a:lnTo>
                    <a:pt x="2704" y="1009"/>
                  </a:lnTo>
                  <a:lnTo>
                    <a:pt x="2688" y="1009"/>
                  </a:lnTo>
                  <a:lnTo>
                    <a:pt x="2688" y="945"/>
                  </a:lnTo>
                  <a:lnTo>
                    <a:pt x="2704" y="945"/>
                  </a:lnTo>
                  <a:close/>
                  <a:moveTo>
                    <a:pt x="2704" y="1057"/>
                  </a:moveTo>
                  <a:lnTo>
                    <a:pt x="2704" y="1121"/>
                  </a:lnTo>
                  <a:lnTo>
                    <a:pt x="2688" y="1121"/>
                  </a:lnTo>
                  <a:lnTo>
                    <a:pt x="2688" y="1057"/>
                  </a:lnTo>
                  <a:lnTo>
                    <a:pt x="2704" y="1057"/>
                  </a:lnTo>
                  <a:close/>
                  <a:moveTo>
                    <a:pt x="2704" y="1169"/>
                  </a:moveTo>
                  <a:lnTo>
                    <a:pt x="2704" y="1233"/>
                  </a:lnTo>
                  <a:lnTo>
                    <a:pt x="2688" y="1233"/>
                  </a:lnTo>
                  <a:lnTo>
                    <a:pt x="2688" y="1169"/>
                  </a:lnTo>
                  <a:lnTo>
                    <a:pt x="2704" y="1169"/>
                  </a:lnTo>
                  <a:close/>
                  <a:moveTo>
                    <a:pt x="2704" y="1281"/>
                  </a:moveTo>
                  <a:lnTo>
                    <a:pt x="2704" y="1345"/>
                  </a:lnTo>
                  <a:lnTo>
                    <a:pt x="2688" y="1345"/>
                  </a:lnTo>
                  <a:lnTo>
                    <a:pt x="2688" y="1281"/>
                  </a:lnTo>
                  <a:lnTo>
                    <a:pt x="2704" y="1281"/>
                  </a:lnTo>
                  <a:close/>
                  <a:moveTo>
                    <a:pt x="2704" y="1393"/>
                  </a:moveTo>
                  <a:lnTo>
                    <a:pt x="2704" y="1457"/>
                  </a:lnTo>
                  <a:lnTo>
                    <a:pt x="2688" y="1457"/>
                  </a:lnTo>
                  <a:lnTo>
                    <a:pt x="2688" y="1393"/>
                  </a:lnTo>
                  <a:lnTo>
                    <a:pt x="2704" y="1393"/>
                  </a:lnTo>
                  <a:close/>
                  <a:moveTo>
                    <a:pt x="2704" y="1505"/>
                  </a:moveTo>
                  <a:lnTo>
                    <a:pt x="2704" y="1569"/>
                  </a:lnTo>
                  <a:lnTo>
                    <a:pt x="2688" y="1569"/>
                  </a:lnTo>
                  <a:lnTo>
                    <a:pt x="2688" y="1505"/>
                  </a:lnTo>
                  <a:lnTo>
                    <a:pt x="2704" y="1505"/>
                  </a:lnTo>
                  <a:close/>
                  <a:moveTo>
                    <a:pt x="2704" y="1617"/>
                  </a:moveTo>
                  <a:lnTo>
                    <a:pt x="2704" y="1681"/>
                  </a:lnTo>
                  <a:lnTo>
                    <a:pt x="2688" y="1681"/>
                  </a:lnTo>
                  <a:lnTo>
                    <a:pt x="2688" y="1617"/>
                  </a:lnTo>
                  <a:lnTo>
                    <a:pt x="2704" y="1617"/>
                  </a:lnTo>
                  <a:close/>
                  <a:moveTo>
                    <a:pt x="2704" y="1729"/>
                  </a:moveTo>
                  <a:lnTo>
                    <a:pt x="2704" y="1794"/>
                  </a:lnTo>
                  <a:lnTo>
                    <a:pt x="2688" y="1794"/>
                  </a:lnTo>
                  <a:lnTo>
                    <a:pt x="2688" y="1729"/>
                  </a:lnTo>
                  <a:lnTo>
                    <a:pt x="2704" y="1729"/>
                  </a:lnTo>
                  <a:close/>
                  <a:moveTo>
                    <a:pt x="2704" y="1842"/>
                  </a:moveTo>
                  <a:lnTo>
                    <a:pt x="2704" y="1906"/>
                  </a:lnTo>
                  <a:lnTo>
                    <a:pt x="2688" y="1906"/>
                  </a:lnTo>
                  <a:lnTo>
                    <a:pt x="2688" y="1842"/>
                  </a:lnTo>
                  <a:lnTo>
                    <a:pt x="2704" y="1842"/>
                  </a:lnTo>
                  <a:close/>
                  <a:moveTo>
                    <a:pt x="2704" y="1954"/>
                  </a:moveTo>
                  <a:lnTo>
                    <a:pt x="2704" y="2018"/>
                  </a:lnTo>
                  <a:lnTo>
                    <a:pt x="2688" y="2018"/>
                  </a:lnTo>
                  <a:lnTo>
                    <a:pt x="2688" y="1954"/>
                  </a:lnTo>
                  <a:lnTo>
                    <a:pt x="2704" y="1954"/>
                  </a:lnTo>
                  <a:close/>
                  <a:moveTo>
                    <a:pt x="2704" y="2066"/>
                  </a:moveTo>
                  <a:lnTo>
                    <a:pt x="2704" y="2130"/>
                  </a:lnTo>
                  <a:lnTo>
                    <a:pt x="2688" y="2130"/>
                  </a:lnTo>
                  <a:lnTo>
                    <a:pt x="2688" y="2066"/>
                  </a:lnTo>
                  <a:lnTo>
                    <a:pt x="2704" y="2066"/>
                  </a:lnTo>
                  <a:close/>
                  <a:moveTo>
                    <a:pt x="2704" y="2178"/>
                  </a:moveTo>
                  <a:lnTo>
                    <a:pt x="2704" y="2242"/>
                  </a:lnTo>
                  <a:lnTo>
                    <a:pt x="2688" y="2242"/>
                  </a:lnTo>
                  <a:lnTo>
                    <a:pt x="2688" y="2178"/>
                  </a:lnTo>
                  <a:lnTo>
                    <a:pt x="2704" y="2178"/>
                  </a:lnTo>
                  <a:close/>
                  <a:moveTo>
                    <a:pt x="2704" y="2290"/>
                  </a:moveTo>
                  <a:lnTo>
                    <a:pt x="2704" y="2354"/>
                  </a:lnTo>
                  <a:lnTo>
                    <a:pt x="2688" y="2354"/>
                  </a:lnTo>
                  <a:lnTo>
                    <a:pt x="2688" y="2290"/>
                  </a:lnTo>
                  <a:lnTo>
                    <a:pt x="2704" y="2290"/>
                  </a:lnTo>
                  <a:close/>
                  <a:moveTo>
                    <a:pt x="2702" y="2403"/>
                  </a:moveTo>
                  <a:lnTo>
                    <a:pt x="2696" y="2467"/>
                  </a:lnTo>
                  <a:lnTo>
                    <a:pt x="2680" y="2465"/>
                  </a:lnTo>
                  <a:lnTo>
                    <a:pt x="2686" y="2401"/>
                  </a:lnTo>
                  <a:lnTo>
                    <a:pt x="2702" y="2403"/>
                  </a:lnTo>
                  <a:close/>
                  <a:moveTo>
                    <a:pt x="2681" y="2514"/>
                  </a:moveTo>
                  <a:lnTo>
                    <a:pt x="2669" y="2554"/>
                  </a:lnTo>
                  <a:cubicBezTo>
                    <a:pt x="2669" y="2554"/>
                    <a:pt x="2669" y="2555"/>
                    <a:pt x="2669" y="2555"/>
                  </a:cubicBezTo>
                  <a:lnTo>
                    <a:pt x="2658" y="2575"/>
                  </a:lnTo>
                  <a:lnTo>
                    <a:pt x="2644" y="2567"/>
                  </a:lnTo>
                  <a:lnTo>
                    <a:pt x="2654" y="2548"/>
                  </a:lnTo>
                  <a:lnTo>
                    <a:pt x="2654" y="2549"/>
                  </a:lnTo>
                  <a:lnTo>
                    <a:pt x="2666" y="2509"/>
                  </a:lnTo>
                  <a:lnTo>
                    <a:pt x="2681" y="2514"/>
                  </a:lnTo>
                  <a:close/>
                  <a:moveTo>
                    <a:pt x="2635" y="2617"/>
                  </a:moveTo>
                  <a:lnTo>
                    <a:pt x="2628" y="2631"/>
                  </a:lnTo>
                  <a:cubicBezTo>
                    <a:pt x="2627" y="2632"/>
                    <a:pt x="2627" y="2632"/>
                    <a:pt x="2627" y="2633"/>
                  </a:cubicBezTo>
                  <a:lnTo>
                    <a:pt x="2596" y="2670"/>
                  </a:lnTo>
                  <a:lnTo>
                    <a:pt x="2583" y="2659"/>
                  </a:lnTo>
                  <a:lnTo>
                    <a:pt x="2614" y="2622"/>
                  </a:lnTo>
                  <a:lnTo>
                    <a:pt x="2613" y="2624"/>
                  </a:lnTo>
                  <a:lnTo>
                    <a:pt x="2621" y="2610"/>
                  </a:lnTo>
                  <a:lnTo>
                    <a:pt x="2635" y="2617"/>
                  </a:lnTo>
                  <a:close/>
                  <a:moveTo>
                    <a:pt x="2563" y="2706"/>
                  </a:moveTo>
                  <a:lnTo>
                    <a:pt x="2513" y="2747"/>
                  </a:lnTo>
                  <a:lnTo>
                    <a:pt x="2503" y="2735"/>
                  </a:lnTo>
                  <a:lnTo>
                    <a:pt x="2552" y="2694"/>
                  </a:lnTo>
                  <a:lnTo>
                    <a:pt x="2563" y="2706"/>
                  </a:lnTo>
                  <a:close/>
                  <a:moveTo>
                    <a:pt x="2471" y="2773"/>
                  </a:moveTo>
                  <a:lnTo>
                    <a:pt x="2427" y="2797"/>
                  </a:lnTo>
                  <a:cubicBezTo>
                    <a:pt x="2427" y="2797"/>
                    <a:pt x="2426" y="2797"/>
                    <a:pt x="2426" y="2797"/>
                  </a:cubicBezTo>
                  <a:lnTo>
                    <a:pt x="2412" y="2801"/>
                  </a:lnTo>
                  <a:lnTo>
                    <a:pt x="2407" y="2786"/>
                  </a:lnTo>
                  <a:lnTo>
                    <a:pt x="2421" y="2782"/>
                  </a:lnTo>
                  <a:lnTo>
                    <a:pt x="2420" y="2782"/>
                  </a:lnTo>
                  <a:lnTo>
                    <a:pt x="2463" y="2759"/>
                  </a:lnTo>
                  <a:lnTo>
                    <a:pt x="2471" y="2773"/>
                  </a:lnTo>
                  <a:close/>
                  <a:moveTo>
                    <a:pt x="2366" y="2815"/>
                  </a:moveTo>
                  <a:lnTo>
                    <a:pt x="2341" y="2823"/>
                  </a:lnTo>
                  <a:cubicBezTo>
                    <a:pt x="2340" y="2823"/>
                    <a:pt x="2340" y="2823"/>
                    <a:pt x="2339" y="2823"/>
                  </a:cubicBezTo>
                  <a:lnTo>
                    <a:pt x="2302" y="2827"/>
                  </a:lnTo>
                  <a:lnTo>
                    <a:pt x="2300" y="2811"/>
                  </a:lnTo>
                  <a:lnTo>
                    <a:pt x="2338" y="2807"/>
                  </a:lnTo>
                  <a:lnTo>
                    <a:pt x="2336" y="2808"/>
                  </a:lnTo>
                  <a:lnTo>
                    <a:pt x="2361" y="2800"/>
                  </a:lnTo>
                  <a:lnTo>
                    <a:pt x="2366" y="2815"/>
                  </a:lnTo>
                  <a:close/>
                  <a:moveTo>
                    <a:pt x="2254" y="2832"/>
                  </a:moveTo>
                  <a:lnTo>
                    <a:pt x="2249" y="2832"/>
                  </a:lnTo>
                  <a:lnTo>
                    <a:pt x="2248" y="2816"/>
                  </a:lnTo>
                  <a:lnTo>
                    <a:pt x="2253" y="2816"/>
                  </a:lnTo>
                  <a:lnTo>
                    <a:pt x="2254" y="2832"/>
                  </a:lnTo>
                  <a:close/>
                  <a:moveTo>
                    <a:pt x="2248" y="2832"/>
                  </a:moveTo>
                  <a:lnTo>
                    <a:pt x="2189" y="2832"/>
                  </a:lnTo>
                  <a:lnTo>
                    <a:pt x="2189" y="2816"/>
                  </a:lnTo>
                  <a:lnTo>
                    <a:pt x="2248" y="2816"/>
                  </a:lnTo>
                  <a:lnTo>
                    <a:pt x="2248" y="2832"/>
                  </a:lnTo>
                  <a:close/>
                  <a:moveTo>
                    <a:pt x="2141" y="2832"/>
                  </a:moveTo>
                  <a:lnTo>
                    <a:pt x="2077" y="2832"/>
                  </a:lnTo>
                  <a:lnTo>
                    <a:pt x="2077" y="2816"/>
                  </a:lnTo>
                  <a:lnTo>
                    <a:pt x="2141" y="2816"/>
                  </a:lnTo>
                  <a:lnTo>
                    <a:pt x="2141" y="2832"/>
                  </a:lnTo>
                  <a:close/>
                  <a:moveTo>
                    <a:pt x="2029" y="2832"/>
                  </a:moveTo>
                  <a:lnTo>
                    <a:pt x="1965" y="2832"/>
                  </a:lnTo>
                  <a:lnTo>
                    <a:pt x="1965" y="2816"/>
                  </a:lnTo>
                  <a:lnTo>
                    <a:pt x="2029" y="2816"/>
                  </a:lnTo>
                  <a:lnTo>
                    <a:pt x="2029" y="2832"/>
                  </a:lnTo>
                  <a:close/>
                  <a:moveTo>
                    <a:pt x="1917" y="2832"/>
                  </a:moveTo>
                  <a:lnTo>
                    <a:pt x="1853" y="2832"/>
                  </a:lnTo>
                  <a:lnTo>
                    <a:pt x="1853" y="2816"/>
                  </a:lnTo>
                  <a:lnTo>
                    <a:pt x="1917" y="2816"/>
                  </a:lnTo>
                  <a:lnTo>
                    <a:pt x="1917" y="2832"/>
                  </a:lnTo>
                  <a:close/>
                  <a:moveTo>
                    <a:pt x="1805" y="2832"/>
                  </a:moveTo>
                  <a:lnTo>
                    <a:pt x="1741" y="2832"/>
                  </a:lnTo>
                  <a:lnTo>
                    <a:pt x="1741" y="2816"/>
                  </a:lnTo>
                  <a:lnTo>
                    <a:pt x="1805" y="2816"/>
                  </a:lnTo>
                  <a:lnTo>
                    <a:pt x="1805" y="2832"/>
                  </a:lnTo>
                  <a:close/>
                  <a:moveTo>
                    <a:pt x="1693" y="2832"/>
                  </a:moveTo>
                  <a:lnTo>
                    <a:pt x="1629" y="2832"/>
                  </a:lnTo>
                  <a:lnTo>
                    <a:pt x="1629" y="2816"/>
                  </a:lnTo>
                  <a:lnTo>
                    <a:pt x="1693" y="2816"/>
                  </a:lnTo>
                  <a:lnTo>
                    <a:pt x="1693" y="2832"/>
                  </a:lnTo>
                  <a:close/>
                  <a:moveTo>
                    <a:pt x="1581" y="2832"/>
                  </a:moveTo>
                  <a:lnTo>
                    <a:pt x="1517" y="2832"/>
                  </a:lnTo>
                  <a:lnTo>
                    <a:pt x="1517" y="2816"/>
                  </a:lnTo>
                  <a:lnTo>
                    <a:pt x="1581" y="2816"/>
                  </a:lnTo>
                  <a:lnTo>
                    <a:pt x="1581" y="2832"/>
                  </a:lnTo>
                  <a:close/>
                  <a:moveTo>
                    <a:pt x="1469" y="2832"/>
                  </a:moveTo>
                  <a:lnTo>
                    <a:pt x="1404" y="2832"/>
                  </a:lnTo>
                  <a:lnTo>
                    <a:pt x="1404" y="2816"/>
                  </a:lnTo>
                  <a:lnTo>
                    <a:pt x="1469" y="2816"/>
                  </a:lnTo>
                  <a:lnTo>
                    <a:pt x="1469" y="2832"/>
                  </a:lnTo>
                  <a:close/>
                  <a:moveTo>
                    <a:pt x="1356" y="2832"/>
                  </a:moveTo>
                  <a:lnTo>
                    <a:pt x="1292" y="2832"/>
                  </a:lnTo>
                  <a:lnTo>
                    <a:pt x="1292" y="2816"/>
                  </a:lnTo>
                  <a:lnTo>
                    <a:pt x="1356" y="2816"/>
                  </a:lnTo>
                  <a:lnTo>
                    <a:pt x="1356" y="2832"/>
                  </a:lnTo>
                  <a:close/>
                  <a:moveTo>
                    <a:pt x="1244" y="2832"/>
                  </a:moveTo>
                  <a:lnTo>
                    <a:pt x="1180" y="2832"/>
                  </a:lnTo>
                  <a:lnTo>
                    <a:pt x="1180" y="2816"/>
                  </a:lnTo>
                  <a:lnTo>
                    <a:pt x="1244" y="2816"/>
                  </a:lnTo>
                  <a:lnTo>
                    <a:pt x="1244" y="2832"/>
                  </a:lnTo>
                  <a:close/>
                  <a:moveTo>
                    <a:pt x="1132" y="2832"/>
                  </a:moveTo>
                  <a:lnTo>
                    <a:pt x="1068" y="2832"/>
                  </a:lnTo>
                  <a:lnTo>
                    <a:pt x="1068" y="2816"/>
                  </a:lnTo>
                  <a:lnTo>
                    <a:pt x="1132" y="2816"/>
                  </a:lnTo>
                  <a:lnTo>
                    <a:pt x="1132" y="2832"/>
                  </a:lnTo>
                  <a:close/>
                  <a:moveTo>
                    <a:pt x="1020" y="2832"/>
                  </a:moveTo>
                  <a:lnTo>
                    <a:pt x="956" y="2832"/>
                  </a:lnTo>
                  <a:lnTo>
                    <a:pt x="956" y="2816"/>
                  </a:lnTo>
                  <a:lnTo>
                    <a:pt x="1020" y="2816"/>
                  </a:lnTo>
                  <a:lnTo>
                    <a:pt x="1020" y="2832"/>
                  </a:lnTo>
                  <a:close/>
                  <a:moveTo>
                    <a:pt x="908" y="2832"/>
                  </a:moveTo>
                  <a:lnTo>
                    <a:pt x="844" y="2832"/>
                  </a:lnTo>
                  <a:lnTo>
                    <a:pt x="844" y="2816"/>
                  </a:lnTo>
                  <a:lnTo>
                    <a:pt x="908" y="2816"/>
                  </a:lnTo>
                  <a:lnTo>
                    <a:pt x="908" y="2832"/>
                  </a:lnTo>
                  <a:close/>
                  <a:moveTo>
                    <a:pt x="796" y="2832"/>
                  </a:moveTo>
                  <a:lnTo>
                    <a:pt x="732" y="2832"/>
                  </a:lnTo>
                  <a:lnTo>
                    <a:pt x="732" y="2816"/>
                  </a:lnTo>
                  <a:lnTo>
                    <a:pt x="796" y="2816"/>
                  </a:lnTo>
                  <a:lnTo>
                    <a:pt x="796" y="2832"/>
                  </a:lnTo>
                  <a:close/>
                  <a:moveTo>
                    <a:pt x="684" y="2832"/>
                  </a:moveTo>
                  <a:lnTo>
                    <a:pt x="620" y="2832"/>
                  </a:lnTo>
                  <a:lnTo>
                    <a:pt x="620" y="2816"/>
                  </a:lnTo>
                  <a:lnTo>
                    <a:pt x="684" y="2816"/>
                  </a:lnTo>
                  <a:lnTo>
                    <a:pt x="684" y="2832"/>
                  </a:lnTo>
                  <a:close/>
                  <a:moveTo>
                    <a:pt x="572" y="2832"/>
                  </a:moveTo>
                  <a:lnTo>
                    <a:pt x="508" y="2832"/>
                  </a:lnTo>
                  <a:lnTo>
                    <a:pt x="508" y="2816"/>
                  </a:lnTo>
                  <a:lnTo>
                    <a:pt x="572" y="2816"/>
                  </a:lnTo>
                  <a:lnTo>
                    <a:pt x="572" y="2832"/>
                  </a:lnTo>
                  <a:close/>
                  <a:moveTo>
                    <a:pt x="460" y="2832"/>
                  </a:moveTo>
                  <a:lnTo>
                    <a:pt x="456" y="2832"/>
                  </a:lnTo>
                  <a:lnTo>
                    <a:pt x="456" y="2816"/>
                  </a:lnTo>
                  <a:lnTo>
                    <a:pt x="460" y="2816"/>
                  </a:lnTo>
                  <a:lnTo>
                    <a:pt x="460" y="2832"/>
                  </a:lnTo>
                  <a:close/>
                  <a:moveTo>
                    <a:pt x="456" y="2832"/>
                  </a:moveTo>
                  <a:lnTo>
                    <a:pt x="395" y="2826"/>
                  </a:lnTo>
                  <a:lnTo>
                    <a:pt x="397" y="2810"/>
                  </a:lnTo>
                  <a:lnTo>
                    <a:pt x="457" y="2816"/>
                  </a:lnTo>
                  <a:lnTo>
                    <a:pt x="456" y="2832"/>
                  </a:lnTo>
                  <a:close/>
                  <a:moveTo>
                    <a:pt x="346" y="2818"/>
                  </a:moveTo>
                  <a:lnTo>
                    <a:pt x="285" y="2799"/>
                  </a:lnTo>
                  <a:lnTo>
                    <a:pt x="290" y="2783"/>
                  </a:lnTo>
                  <a:lnTo>
                    <a:pt x="351" y="2802"/>
                  </a:lnTo>
                  <a:lnTo>
                    <a:pt x="346" y="2818"/>
                  </a:lnTo>
                  <a:close/>
                  <a:moveTo>
                    <a:pt x="241" y="2776"/>
                  </a:moveTo>
                  <a:lnTo>
                    <a:pt x="203" y="2756"/>
                  </a:lnTo>
                  <a:cubicBezTo>
                    <a:pt x="202" y="2755"/>
                    <a:pt x="202" y="2755"/>
                    <a:pt x="201" y="2755"/>
                  </a:cubicBezTo>
                  <a:lnTo>
                    <a:pt x="186" y="2742"/>
                  </a:lnTo>
                  <a:lnTo>
                    <a:pt x="196" y="2729"/>
                  </a:lnTo>
                  <a:lnTo>
                    <a:pt x="212" y="2742"/>
                  </a:lnTo>
                  <a:lnTo>
                    <a:pt x="210" y="2741"/>
                  </a:lnTo>
                  <a:lnTo>
                    <a:pt x="249" y="2762"/>
                  </a:lnTo>
                  <a:lnTo>
                    <a:pt x="241" y="2776"/>
                  </a:lnTo>
                  <a:close/>
                  <a:moveTo>
                    <a:pt x="148" y="2711"/>
                  </a:moveTo>
                  <a:lnTo>
                    <a:pt x="134" y="2700"/>
                  </a:lnTo>
                  <a:cubicBezTo>
                    <a:pt x="134" y="2699"/>
                    <a:pt x="134" y="2699"/>
                    <a:pt x="133" y="2699"/>
                  </a:cubicBezTo>
                  <a:lnTo>
                    <a:pt x="104" y="2663"/>
                  </a:lnTo>
                  <a:lnTo>
                    <a:pt x="117" y="2653"/>
                  </a:lnTo>
                  <a:lnTo>
                    <a:pt x="146" y="2688"/>
                  </a:lnTo>
                  <a:lnTo>
                    <a:pt x="145" y="2687"/>
                  </a:lnTo>
                  <a:lnTo>
                    <a:pt x="159" y="2699"/>
                  </a:lnTo>
                  <a:lnTo>
                    <a:pt x="148" y="2711"/>
                  </a:lnTo>
                  <a:close/>
                  <a:moveTo>
                    <a:pt x="74" y="2624"/>
                  </a:moveTo>
                  <a:lnTo>
                    <a:pt x="43" y="2568"/>
                  </a:lnTo>
                  <a:lnTo>
                    <a:pt x="57" y="2560"/>
                  </a:lnTo>
                  <a:lnTo>
                    <a:pt x="88" y="2616"/>
                  </a:lnTo>
                  <a:lnTo>
                    <a:pt x="74" y="2624"/>
                  </a:lnTo>
                  <a:close/>
                  <a:moveTo>
                    <a:pt x="26" y="2521"/>
                  </a:moveTo>
                  <a:lnTo>
                    <a:pt x="10" y="2469"/>
                  </a:lnTo>
                  <a:cubicBezTo>
                    <a:pt x="10" y="2468"/>
                    <a:pt x="10" y="2468"/>
                    <a:pt x="9" y="2467"/>
                  </a:cubicBezTo>
                  <a:lnTo>
                    <a:pt x="9" y="2458"/>
                  </a:lnTo>
                  <a:lnTo>
                    <a:pt x="25" y="2457"/>
                  </a:lnTo>
                  <a:lnTo>
                    <a:pt x="25" y="2466"/>
                  </a:lnTo>
                  <a:lnTo>
                    <a:pt x="25" y="2464"/>
                  </a:lnTo>
                  <a:lnTo>
                    <a:pt x="41" y="2517"/>
                  </a:lnTo>
                  <a:lnTo>
                    <a:pt x="26" y="2521"/>
                  </a:lnTo>
                  <a:close/>
                  <a:moveTo>
                    <a:pt x="4" y="2410"/>
                  </a:moveTo>
                  <a:lnTo>
                    <a:pt x="0" y="2377"/>
                  </a:lnTo>
                  <a:lnTo>
                    <a:pt x="16" y="2376"/>
                  </a:lnTo>
                  <a:lnTo>
                    <a:pt x="20" y="2409"/>
                  </a:lnTo>
                  <a:lnTo>
                    <a:pt x="4" y="2410"/>
                  </a:ln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" name="Freeform 36"/>
            <p:cNvSpPr>
              <a:spLocks/>
            </p:cNvSpPr>
            <p:nvPr/>
          </p:nvSpPr>
          <p:spPr bwMode="auto">
            <a:xfrm>
              <a:off x="1756" y="1493"/>
              <a:ext cx="206" cy="247"/>
            </a:xfrm>
            <a:custGeom>
              <a:avLst/>
              <a:gdLst>
                <a:gd name="T0" fmla="*/ 0 w 206"/>
                <a:gd name="T1" fmla="*/ 62 h 247"/>
                <a:gd name="T2" fmla="*/ 103 w 206"/>
                <a:gd name="T3" fmla="*/ 62 h 247"/>
                <a:gd name="T4" fmla="*/ 103 w 206"/>
                <a:gd name="T5" fmla="*/ 0 h 247"/>
                <a:gd name="T6" fmla="*/ 206 w 206"/>
                <a:gd name="T7" fmla="*/ 124 h 247"/>
                <a:gd name="T8" fmla="*/ 103 w 206"/>
                <a:gd name="T9" fmla="*/ 247 h 247"/>
                <a:gd name="T10" fmla="*/ 103 w 206"/>
                <a:gd name="T11" fmla="*/ 186 h 247"/>
                <a:gd name="T12" fmla="*/ 0 w 206"/>
                <a:gd name="T13" fmla="*/ 186 h 247"/>
                <a:gd name="T14" fmla="*/ 0 w 206"/>
                <a:gd name="T15" fmla="*/ 62 h 2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6"/>
                <a:gd name="T25" fmla="*/ 0 h 247"/>
                <a:gd name="T26" fmla="*/ 206 w 206"/>
                <a:gd name="T27" fmla="*/ 247 h 24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6" h="247">
                  <a:moveTo>
                    <a:pt x="0" y="62"/>
                  </a:moveTo>
                  <a:lnTo>
                    <a:pt x="103" y="62"/>
                  </a:lnTo>
                  <a:lnTo>
                    <a:pt x="103" y="0"/>
                  </a:lnTo>
                  <a:lnTo>
                    <a:pt x="206" y="124"/>
                  </a:lnTo>
                  <a:lnTo>
                    <a:pt x="103" y="247"/>
                  </a:lnTo>
                  <a:lnTo>
                    <a:pt x="103" y="186"/>
                  </a:lnTo>
                  <a:lnTo>
                    <a:pt x="0" y="186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" name="Freeform 37"/>
            <p:cNvSpPr>
              <a:spLocks noEditPoints="1"/>
            </p:cNvSpPr>
            <p:nvPr/>
          </p:nvSpPr>
          <p:spPr bwMode="auto">
            <a:xfrm>
              <a:off x="1754" y="1486"/>
              <a:ext cx="212" cy="262"/>
            </a:xfrm>
            <a:custGeom>
              <a:avLst/>
              <a:gdLst>
                <a:gd name="T0" fmla="*/ 0 w 212"/>
                <a:gd name="T1" fmla="*/ 67 h 262"/>
                <a:gd name="T2" fmla="*/ 105 w 212"/>
                <a:gd name="T3" fmla="*/ 67 h 262"/>
                <a:gd name="T4" fmla="*/ 102 w 212"/>
                <a:gd name="T5" fmla="*/ 69 h 262"/>
                <a:gd name="T6" fmla="*/ 102 w 212"/>
                <a:gd name="T7" fmla="*/ 0 h 262"/>
                <a:gd name="T8" fmla="*/ 212 w 212"/>
                <a:gd name="T9" fmla="*/ 131 h 262"/>
                <a:gd name="T10" fmla="*/ 102 w 212"/>
                <a:gd name="T11" fmla="*/ 262 h 262"/>
                <a:gd name="T12" fmla="*/ 102 w 212"/>
                <a:gd name="T13" fmla="*/ 193 h 262"/>
                <a:gd name="T14" fmla="*/ 105 w 212"/>
                <a:gd name="T15" fmla="*/ 195 h 262"/>
                <a:gd name="T16" fmla="*/ 0 w 212"/>
                <a:gd name="T17" fmla="*/ 195 h 262"/>
                <a:gd name="T18" fmla="*/ 0 w 212"/>
                <a:gd name="T19" fmla="*/ 67 h 262"/>
                <a:gd name="T20" fmla="*/ 5 w 212"/>
                <a:gd name="T21" fmla="*/ 193 h 262"/>
                <a:gd name="T22" fmla="*/ 2 w 212"/>
                <a:gd name="T23" fmla="*/ 190 h 262"/>
                <a:gd name="T24" fmla="*/ 108 w 212"/>
                <a:gd name="T25" fmla="*/ 190 h 262"/>
                <a:gd name="T26" fmla="*/ 108 w 212"/>
                <a:gd name="T27" fmla="*/ 254 h 262"/>
                <a:gd name="T28" fmla="*/ 103 w 212"/>
                <a:gd name="T29" fmla="*/ 253 h 262"/>
                <a:gd name="T30" fmla="*/ 206 w 212"/>
                <a:gd name="T31" fmla="*/ 129 h 262"/>
                <a:gd name="T32" fmla="*/ 206 w 212"/>
                <a:gd name="T33" fmla="*/ 133 h 262"/>
                <a:gd name="T34" fmla="*/ 103 w 212"/>
                <a:gd name="T35" fmla="*/ 9 h 262"/>
                <a:gd name="T36" fmla="*/ 108 w 212"/>
                <a:gd name="T37" fmla="*/ 7 h 262"/>
                <a:gd name="T38" fmla="*/ 108 w 212"/>
                <a:gd name="T39" fmla="*/ 72 h 262"/>
                <a:gd name="T40" fmla="*/ 2 w 212"/>
                <a:gd name="T41" fmla="*/ 72 h 262"/>
                <a:gd name="T42" fmla="*/ 5 w 212"/>
                <a:gd name="T43" fmla="*/ 69 h 262"/>
                <a:gd name="T44" fmla="*/ 5 w 212"/>
                <a:gd name="T45" fmla="*/ 193 h 26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12"/>
                <a:gd name="T70" fmla="*/ 0 h 262"/>
                <a:gd name="T71" fmla="*/ 212 w 212"/>
                <a:gd name="T72" fmla="*/ 262 h 26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12" h="262">
                  <a:moveTo>
                    <a:pt x="0" y="67"/>
                  </a:moveTo>
                  <a:lnTo>
                    <a:pt x="105" y="67"/>
                  </a:lnTo>
                  <a:lnTo>
                    <a:pt x="102" y="69"/>
                  </a:lnTo>
                  <a:lnTo>
                    <a:pt x="102" y="0"/>
                  </a:lnTo>
                  <a:lnTo>
                    <a:pt x="212" y="131"/>
                  </a:lnTo>
                  <a:lnTo>
                    <a:pt x="102" y="262"/>
                  </a:lnTo>
                  <a:lnTo>
                    <a:pt x="102" y="193"/>
                  </a:lnTo>
                  <a:lnTo>
                    <a:pt x="105" y="195"/>
                  </a:lnTo>
                  <a:lnTo>
                    <a:pt x="0" y="195"/>
                  </a:lnTo>
                  <a:lnTo>
                    <a:pt x="0" y="67"/>
                  </a:lnTo>
                  <a:close/>
                  <a:moveTo>
                    <a:pt x="5" y="193"/>
                  </a:moveTo>
                  <a:lnTo>
                    <a:pt x="2" y="190"/>
                  </a:lnTo>
                  <a:lnTo>
                    <a:pt x="108" y="190"/>
                  </a:lnTo>
                  <a:lnTo>
                    <a:pt x="108" y="254"/>
                  </a:lnTo>
                  <a:lnTo>
                    <a:pt x="103" y="253"/>
                  </a:lnTo>
                  <a:lnTo>
                    <a:pt x="206" y="129"/>
                  </a:lnTo>
                  <a:lnTo>
                    <a:pt x="206" y="133"/>
                  </a:lnTo>
                  <a:lnTo>
                    <a:pt x="103" y="9"/>
                  </a:lnTo>
                  <a:lnTo>
                    <a:pt x="108" y="7"/>
                  </a:lnTo>
                  <a:lnTo>
                    <a:pt x="108" y="72"/>
                  </a:lnTo>
                  <a:lnTo>
                    <a:pt x="2" y="72"/>
                  </a:lnTo>
                  <a:lnTo>
                    <a:pt x="5" y="69"/>
                  </a:lnTo>
                  <a:lnTo>
                    <a:pt x="5" y="193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5" name="Freeform 38"/>
            <p:cNvSpPr>
              <a:spLocks/>
            </p:cNvSpPr>
            <p:nvPr/>
          </p:nvSpPr>
          <p:spPr bwMode="auto">
            <a:xfrm>
              <a:off x="1756" y="2399"/>
              <a:ext cx="206" cy="247"/>
            </a:xfrm>
            <a:custGeom>
              <a:avLst/>
              <a:gdLst>
                <a:gd name="T0" fmla="*/ 0 w 206"/>
                <a:gd name="T1" fmla="*/ 62 h 247"/>
                <a:gd name="T2" fmla="*/ 103 w 206"/>
                <a:gd name="T3" fmla="*/ 62 h 247"/>
                <a:gd name="T4" fmla="*/ 103 w 206"/>
                <a:gd name="T5" fmla="*/ 0 h 247"/>
                <a:gd name="T6" fmla="*/ 206 w 206"/>
                <a:gd name="T7" fmla="*/ 124 h 247"/>
                <a:gd name="T8" fmla="*/ 103 w 206"/>
                <a:gd name="T9" fmla="*/ 247 h 247"/>
                <a:gd name="T10" fmla="*/ 103 w 206"/>
                <a:gd name="T11" fmla="*/ 186 h 247"/>
                <a:gd name="T12" fmla="*/ 0 w 206"/>
                <a:gd name="T13" fmla="*/ 186 h 247"/>
                <a:gd name="T14" fmla="*/ 0 w 206"/>
                <a:gd name="T15" fmla="*/ 62 h 2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6"/>
                <a:gd name="T25" fmla="*/ 0 h 247"/>
                <a:gd name="T26" fmla="*/ 206 w 206"/>
                <a:gd name="T27" fmla="*/ 247 h 24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6" h="247">
                  <a:moveTo>
                    <a:pt x="0" y="62"/>
                  </a:moveTo>
                  <a:lnTo>
                    <a:pt x="103" y="62"/>
                  </a:lnTo>
                  <a:lnTo>
                    <a:pt x="103" y="0"/>
                  </a:lnTo>
                  <a:lnTo>
                    <a:pt x="206" y="124"/>
                  </a:lnTo>
                  <a:lnTo>
                    <a:pt x="103" y="247"/>
                  </a:lnTo>
                  <a:lnTo>
                    <a:pt x="103" y="186"/>
                  </a:lnTo>
                  <a:lnTo>
                    <a:pt x="0" y="186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6" name="Freeform 39"/>
            <p:cNvSpPr>
              <a:spLocks noEditPoints="1"/>
            </p:cNvSpPr>
            <p:nvPr/>
          </p:nvSpPr>
          <p:spPr bwMode="auto">
            <a:xfrm>
              <a:off x="1754" y="2392"/>
              <a:ext cx="212" cy="262"/>
            </a:xfrm>
            <a:custGeom>
              <a:avLst/>
              <a:gdLst>
                <a:gd name="T0" fmla="*/ 0 w 212"/>
                <a:gd name="T1" fmla="*/ 66 h 262"/>
                <a:gd name="T2" fmla="*/ 105 w 212"/>
                <a:gd name="T3" fmla="*/ 66 h 262"/>
                <a:gd name="T4" fmla="*/ 102 w 212"/>
                <a:gd name="T5" fmla="*/ 69 h 262"/>
                <a:gd name="T6" fmla="*/ 102 w 212"/>
                <a:gd name="T7" fmla="*/ 0 h 262"/>
                <a:gd name="T8" fmla="*/ 212 w 212"/>
                <a:gd name="T9" fmla="*/ 131 h 262"/>
                <a:gd name="T10" fmla="*/ 102 w 212"/>
                <a:gd name="T11" fmla="*/ 262 h 262"/>
                <a:gd name="T12" fmla="*/ 102 w 212"/>
                <a:gd name="T13" fmla="*/ 193 h 262"/>
                <a:gd name="T14" fmla="*/ 105 w 212"/>
                <a:gd name="T15" fmla="*/ 195 h 262"/>
                <a:gd name="T16" fmla="*/ 0 w 212"/>
                <a:gd name="T17" fmla="*/ 195 h 262"/>
                <a:gd name="T18" fmla="*/ 0 w 212"/>
                <a:gd name="T19" fmla="*/ 66 h 262"/>
                <a:gd name="T20" fmla="*/ 5 w 212"/>
                <a:gd name="T21" fmla="*/ 193 h 262"/>
                <a:gd name="T22" fmla="*/ 2 w 212"/>
                <a:gd name="T23" fmla="*/ 190 h 262"/>
                <a:gd name="T24" fmla="*/ 108 w 212"/>
                <a:gd name="T25" fmla="*/ 190 h 262"/>
                <a:gd name="T26" fmla="*/ 108 w 212"/>
                <a:gd name="T27" fmla="*/ 254 h 262"/>
                <a:gd name="T28" fmla="*/ 103 w 212"/>
                <a:gd name="T29" fmla="*/ 253 h 262"/>
                <a:gd name="T30" fmla="*/ 206 w 212"/>
                <a:gd name="T31" fmla="*/ 129 h 262"/>
                <a:gd name="T32" fmla="*/ 206 w 212"/>
                <a:gd name="T33" fmla="*/ 133 h 262"/>
                <a:gd name="T34" fmla="*/ 103 w 212"/>
                <a:gd name="T35" fmla="*/ 9 h 262"/>
                <a:gd name="T36" fmla="*/ 108 w 212"/>
                <a:gd name="T37" fmla="*/ 7 h 262"/>
                <a:gd name="T38" fmla="*/ 108 w 212"/>
                <a:gd name="T39" fmla="*/ 72 h 262"/>
                <a:gd name="T40" fmla="*/ 2 w 212"/>
                <a:gd name="T41" fmla="*/ 72 h 262"/>
                <a:gd name="T42" fmla="*/ 5 w 212"/>
                <a:gd name="T43" fmla="*/ 69 h 262"/>
                <a:gd name="T44" fmla="*/ 5 w 212"/>
                <a:gd name="T45" fmla="*/ 193 h 26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12"/>
                <a:gd name="T70" fmla="*/ 0 h 262"/>
                <a:gd name="T71" fmla="*/ 212 w 212"/>
                <a:gd name="T72" fmla="*/ 262 h 26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12" h="262">
                  <a:moveTo>
                    <a:pt x="0" y="66"/>
                  </a:moveTo>
                  <a:lnTo>
                    <a:pt x="105" y="66"/>
                  </a:lnTo>
                  <a:lnTo>
                    <a:pt x="102" y="69"/>
                  </a:lnTo>
                  <a:lnTo>
                    <a:pt x="102" y="0"/>
                  </a:lnTo>
                  <a:lnTo>
                    <a:pt x="212" y="131"/>
                  </a:lnTo>
                  <a:lnTo>
                    <a:pt x="102" y="262"/>
                  </a:lnTo>
                  <a:lnTo>
                    <a:pt x="102" y="193"/>
                  </a:lnTo>
                  <a:lnTo>
                    <a:pt x="105" y="195"/>
                  </a:lnTo>
                  <a:lnTo>
                    <a:pt x="0" y="195"/>
                  </a:lnTo>
                  <a:lnTo>
                    <a:pt x="0" y="66"/>
                  </a:lnTo>
                  <a:close/>
                  <a:moveTo>
                    <a:pt x="5" y="193"/>
                  </a:moveTo>
                  <a:lnTo>
                    <a:pt x="2" y="190"/>
                  </a:lnTo>
                  <a:lnTo>
                    <a:pt x="108" y="190"/>
                  </a:lnTo>
                  <a:lnTo>
                    <a:pt x="108" y="254"/>
                  </a:lnTo>
                  <a:lnTo>
                    <a:pt x="103" y="253"/>
                  </a:lnTo>
                  <a:lnTo>
                    <a:pt x="206" y="129"/>
                  </a:lnTo>
                  <a:lnTo>
                    <a:pt x="206" y="133"/>
                  </a:lnTo>
                  <a:lnTo>
                    <a:pt x="103" y="9"/>
                  </a:lnTo>
                  <a:lnTo>
                    <a:pt x="108" y="7"/>
                  </a:lnTo>
                  <a:lnTo>
                    <a:pt x="108" y="72"/>
                  </a:lnTo>
                  <a:lnTo>
                    <a:pt x="2" y="72"/>
                  </a:lnTo>
                  <a:lnTo>
                    <a:pt x="5" y="69"/>
                  </a:lnTo>
                  <a:lnTo>
                    <a:pt x="5" y="193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7" name="Freeform 40"/>
            <p:cNvSpPr>
              <a:spLocks/>
            </p:cNvSpPr>
            <p:nvPr/>
          </p:nvSpPr>
          <p:spPr bwMode="auto">
            <a:xfrm>
              <a:off x="1756" y="3264"/>
              <a:ext cx="206" cy="247"/>
            </a:xfrm>
            <a:custGeom>
              <a:avLst/>
              <a:gdLst>
                <a:gd name="T0" fmla="*/ 0 w 206"/>
                <a:gd name="T1" fmla="*/ 62 h 247"/>
                <a:gd name="T2" fmla="*/ 103 w 206"/>
                <a:gd name="T3" fmla="*/ 62 h 247"/>
                <a:gd name="T4" fmla="*/ 103 w 206"/>
                <a:gd name="T5" fmla="*/ 0 h 247"/>
                <a:gd name="T6" fmla="*/ 206 w 206"/>
                <a:gd name="T7" fmla="*/ 123 h 247"/>
                <a:gd name="T8" fmla="*/ 103 w 206"/>
                <a:gd name="T9" fmla="*/ 247 h 247"/>
                <a:gd name="T10" fmla="*/ 103 w 206"/>
                <a:gd name="T11" fmla="*/ 185 h 247"/>
                <a:gd name="T12" fmla="*/ 0 w 206"/>
                <a:gd name="T13" fmla="*/ 185 h 247"/>
                <a:gd name="T14" fmla="*/ 0 w 206"/>
                <a:gd name="T15" fmla="*/ 62 h 2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6"/>
                <a:gd name="T25" fmla="*/ 0 h 247"/>
                <a:gd name="T26" fmla="*/ 206 w 206"/>
                <a:gd name="T27" fmla="*/ 247 h 24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6" h="247">
                  <a:moveTo>
                    <a:pt x="0" y="62"/>
                  </a:moveTo>
                  <a:lnTo>
                    <a:pt x="103" y="62"/>
                  </a:lnTo>
                  <a:lnTo>
                    <a:pt x="103" y="0"/>
                  </a:lnTo>
                  <a:lnTo>
                    <a:pt x="206" y="123"/>
                  </a:lnTo>
                  <a:lnTo>
                    <a:pt x="103" y="247"/>
                  </a:lnTo>
                  <a:lnTo>
                    <a:pt x="103" y="185"/>
                  </a:lnTo>
                  <a:lnTo>
                    <a:pt x="0" y="185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8" name="Freeform 41"/>
            <p:cNvSpPr>
              <a:spLocks noEditPoints="1"/>
            </p:cNvSpPr>
            <p:nvPr/>
          </p:nvSpPr>
          <p:spPr bwMode="auto">
            <a:xfrm>
              <a:off x="1754" y="3257"/>
              <a:ext cx="212" cy="261"/>
            </a:xfrm>
            <a:custGeom>
              <a:avLst/>
              <a:gdLst>
                <a:gd name="T0" fmla="*/ 0 w 212"/>
                <a:gd name="T1" fmla="*/ 66 h 261"/>
                <a:gd name="T2" fmla="*/ 105 w 212"/>
                <a:gd name="T3" fmla="*/ 66 h 261"/>
                <a:gd name="T4" fmla="*/ 102 w 212"/>
                <a:gd name="T5" fmla="*/ 69 h 261"/>
                <a:gd name="T6" fmla="*/ 102 w 212"/>
                <a:gd name="T7" fmla="*/ 0 h 261"/>
                <a:gd name="T8" fmla="*/ 212 w 212"/>
                <a:gd name="T9" fmla="*/ 130 h 261"/>
                <a:gd name="T10" fmla="*/ 102 w 212"/>
                <a:gd name="T11" fmla="*/ 261 h 261"/>
                <a:gd name="T12" fmla="*/ 102 w 212"/>
                <a:gd name="T13" fmla="*/ 192 h 261"/>
                <a:gd name="T14" fmla="*/ 105 w 212"/>
                <a:gd name="T15" fmla="*/ 195 h 261"/>
                <a:gd name="T16" fmla="*/ 0 w 212"/>
                <a:gd name="T17" fmla="*/ 195 h 261"/>
                <a:gd name="T18" fmla="*/ 0 w 212"/>
                <a:gd name="T19" fmla="*/ 66 h 261"/>
                <a:gd name="T20" fmla="*/ 5 w 212"/>
                <a:gd name="T21" fmla="*/ 192 h 261"/>
                <a:gd name="T22" fmla="*/ 2 w 212"/>
                <a:gd name="T23" fmla="*/ 190 h 261"/>
                <a:gd name="T24" fmla="*/ 108 w 212"/>
                <a:gd name="T25" fmla="*/ 190 h 261"/>
                <a:gd name="T26" fmla="*/ 108 w 212"/>
                <a:gd name="T27" fmla="*/ 254 h 261"/>
                <a:gd name="T28" fmla="*/ 103 w 212"/>
                <a:gd name="T29" fmla="*/ 252 h 261"/>
                <a:gd name="T30" fmla="*/ 206 w 212"/>
                <a:gd name="T31" fmla="*/ 129 h 261"/>
                <a:gd name="T32" fmla="*/ 206 w 212"/>
                <a:gd name="T33" fmla="*/ 132 h 261"/>
                <a:gd name="T34" fmla="*/ 103 w 212"/>
                <a:gd name="T35" fmla="*/ 9 h 261"/>
                <a:gd name="T36" fmla="*/ 108 w 212"/>
                <a:gd name="T37" fmla="*/ 7 h 261"/>
                <a:gd name="T38" fmla="*/ 108 w 212"/>
                <a:gd name="T39" fmla="*/ 71 h 261"/>
                <a:gd name="T40" fmla="*/ 2 w 212"/>
                <a:gd name="T41" fmla="*/ 71 h 261"/>
                <a:gd name="T42" fmla="*/ 5 w 212"/>
                <a:gd name="T43" fmla="*/ 69 h 261"/>
                <a:gd name="T44" fmla="*/ 5 w 212"/>
                <a:gd name="T45" fmla="*/ 192 h 26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12"/>
                <a:gd name="T70" fmla="*/ 0 h 261"/>
                <a:gd name="T71" fmla="*/ 212 w 212"/>
                <a:gd name="T72" fmla="*/ 261 h 26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12" h="261">
                  <a:moveTo>
                    <a:pt x="0" y="66"/>
                  </a:moveTo>
                  <a:lnTo>
                    <a:pt x="105" y="66"/>
                  </a:lnTo>
                  <a:lnTo>
                    <a:pt x="102" y="69"/>
                  </a:lnTo>
                  <a:lnTo>
                    <a:pt x="102" y="0"/>
                  </a:lnTo>
                  <a:lnTo>
                    <a:pt x="212" y="130"/>
                  </a:lnTo>
                  <a:lnTo>
                    <a:pt x="102" y="261"/>
                  </a:lnTo>
                  <a:lnTo>
                    <a:pt x="102" y="192"/>
                  </a:lnTo>
                  <a:lnTo>
                    <a:pt x="105" y="195"/>
                  </a:lnTo>
                  <a:lnTo>
                    <a:pt x="0" y="195"/>
                  </a:lnTo>
                  <a:lnTo>
                    <a:pt x="0" y="66"/>
                  </a:lnTo>
                  <a:close/>
                  <a:moveTo>
                    <a:pt x="5" y="192"/>
                  </a:moveTo>
                  <a:lnTo>
                    <a:pt x="2" y="190"/>
                  </a:lnTo>
                  <a:lnTo>
                    <a:pt x="108" y="190"/>
                  </a:lnTo>
                  <a:lnTo>
                    <a:pt x="108" y="254"/>
                  </a:lnTo>
                  <a:lnTo>
                    <a:pt x="103" y="252"/>
                  </a:lnTo>
                  <a:lnTo>
                    <a:pt x="206" y="129"/>
                  </a:lnTo>
                  <a:lnTo>
                    <a:pt x="206" y="132"/>
                  </a:lnTo>
                  <a:lnTo>
                    <a:pt x="103" y="9"/>
                  </a:lnTo>
                  <a:lnTo>
                    <a:pt x="108" y="7"/>
                  </a:lnTo>
                  <a:lnTo>
                    <a:pt x="108" y="71"/>
                  </a:lnTo>
                  <a:lnTo>
                    <a:pt x="2" y="71"/>
                  </a:lnTo>
                  <a:lnTo>
                    <a:pt x="5" y="69"/>
                  </a:lnTo>
                  <a:lnTo>
                    <a:pt x="5" y="192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" name="Freeform 42"/>
            <p:cNvSpPr>
              <a:spLocks noEditPoints="1"/>
            </p:cNvSpPr>
            <p:nvPr/>
          </p:nvSpPr>
          <p:spPr bwMode="auto">
            <a:xfrm>
              <a:off x="3179" y="1228"/>
              <a:ext cx="870" cy="1158"/>
            </a:xfrm>
            <a:custGeom>
              <a:avLst/>
              <a:gdLst>
                <a:gd name="T0" fmla="*/ 0 w 2704"/>
                <a:gd name="T1" fmla="*/ 975 h 3600"/>
                <a:gd name="T2" fmla="*/ 0 w 2704"/>
                <a:gd name="T3" fmla="*/ 903 h 3600"/>
                <a:gd name="T4" fmla="*/ 0 w 2704"/>
                <a:gd name="T5" fmla="*/ 831 h 3600"/>
                <a:gd name="T6" fmla="*/ 0 w 2704"/>
                <a:gd name="T7" fmla="*/ 759 h 3600"/>
                <a:gd name="T8" fmla="*/ 0 w 2704"/>
                <a:gd name="T9" fmla="*/ 687 h 3600"/>
                <a:gd name="T10" fmla="*/ 0 w 2704"/>
                <a:gd name="T11" fmla="*/ 615 h 3600"/>
                <a:gd name="T12" fmla="*/ 0 w 2704"/>
                <a:gd name="T13" fmla="*/ 543 h 3600"/>
                <a:gd name="T14" fmla="*/ 0 w 2704"/>
                <a:gd name="T15" fmla="*/ 471 h 3600"/>
                <a:gd name="T16" fmla="*/ 0 w 2704"/>
                <a:gd name="T17" fmla="*/ 399 h 3600"/>
                <a:gd name="T18" fmla="*/ 0 w 2704"/>
                <a:gd name="T19" fmla="*/ 326 h 3600"/>
                <a:gd name="T20" fmla="*/ 0 w 2704"/>
                <a:gd name="T21" fmla="*/ 254 h 3600"/>
                <a:gd name="T22" fmla="*/ 0 w 2704"/>
                <a:gd name="T23" fmla="*/ 182 h 3600"/>
                <a:gd name="T24" fmla="*/ 16 w 2704"/>
                <a:gd name="T25" fmla="*/ 92 h 3600"/>
                <a:gd name="T26" fmla="*/ 30 w 2704"/>
                <a:gd name="T27" fmla="*/ 68 h 3600"/>
                <a:gd name="T28" fmla="*/ 47 w 2704"/>
                <a:gd name="T29" fmla="*/ 46 h 3600"/>
                <a:gd name="T30" fmla="*/ 118 w 2704"/>
                <a:gd name="T31" fmla="*/ 3 h 3600"/>
                <a:gd name="T32" fmla="*/ 138 w 2704"/>
                <a:gd name="T33" fmla="*/ 6 h 3600"/>
                <a:gd name="T34" fmla="*/ 174 w 2704"/>
                <a:gd name="T35" fmla="*/ 5 h 3600"/>
                <a:gd name="T36" fmla="*/ 246 w 2704"/>
                <a:gd name="T37" fmla="*/ 5 h 3600"/>
                <a:gd name="T38" fmla="*/ 319 w 2704"/>
                <a:gd name="T39" fmla="*/ 5 h 3600"/>
                <a:gd name="T40" fmla="*/ 391 w 2704"/>
                <a:gd name="T41" fmla="*/ 5 h 3600"/>
                <a:gd name="T42" fmla="*/ 463 w 2704"/>
                <a:gd name="T43" fmla="*/ 5 h 3600"/>
                <a:gd name="T44" fmla="*/ 535 w 2704"/>
                <a:gd name="T45" fmla="*/ 5 h 3600"/>
                <a:gd name="T46" fmla="*/ 607 w 2704"/>
                <a:gd name="T47" fmla="*/ 5 h 3600"/>
                <a:gd name="T48" fmla="*/ 679 w 2704"/>
                <a:gd name="T49" fmla="*/ 5 h 3600"/>
                <a:gd name="T50" fmla="*/ 723 w 2704"/>
                <a:gd name="T51" fmla="*/ 5 h 3600"/>
                <a:gd name="T52" fmla="*/ 752 w 2704"/>
                <a:gd name="T53" fmla="*/ 3 h 3600"/>
                <a:gd name="T54" fmla="*/ 828 w 2704"/>
                <a:gd name="T55" fmla="*/ 52 h 3600"/>
                <a:gd name="T56" fmla="*/ 841 w 2704"/>
                <a:gd name="T57" fmla="*/ 68 h 3600"/>
                <a:gd name="T58" fmla="*/ 870 w 2704"/>
                <a:gd name="T59" fmla="*/ 147 h 3600"/>
                <a:gd name="T60" fmla="*/ 870 w 2704"/>
                <a:gd name="T61" fmla="*/ 186 h 3600"/>
                <a:gd name="T62" fmla="*/ 870 w 2704"/>
                <a:gd name="T63" fmla="*/ 258 h 3600"/>
                <a:gd name="T64" fmla="*/ 870 w 2704"/>
                <a:gd name="T65" fmla="*/ 330 h 3600"/>
                <a:gd name="T66" fmla="*/ 870 w 2704"/>
                <a:gd name="T67" fmla="*/ 402 h 3600"/>
                <a:gd name="T68" fmla="*/ 870 w 2704"/>
                <a:gd name="T69" fmla="*/ 474 h 3600"/>
                <a:gd name="T70" fmla="*/ 870 w 2704"/>
                <a:gd name="T71" fmla="*/ 546 h 3600"/>
                <a:gd name="T72" fmla="*/ 870 w 2704"/>
                <a:gd name="T73" fmla="*/ 618 h 3600"/>
                <a:gd name="T74" fmla="*/ 870 w 2704"/>
                <a:gd name="T75" fmla="*/ 691 h 3600"/>
                <a:gd name="T76" fmla="*/ 870 w 2704"/>
                <a:gd name="T77" fmla="*/ 763 h 3600"/>
                <a:gd name="T78" fmla="*/ 870 w 2704"/>
                <a:gd name="T79" fmla="*/ 835 h 3600"/>
                <a:gd name="T80" fmla="*/ 870 w 2704"/>
                <a:gd name="T81" fmla="*/ 907 h 3600"/>
                <a:gd name="T82" fmla="*/ 870 w 2704"/>
                <a:gd name="T83" fmla="*/ 979 h 3600"/>
                <a:gd name="T84" fmla="*/ 870 w 2704"/>
                <a:gd name="T85" fmla="*/ 1015 h 3600"/>
                <a:gd name="T86" fmla="*/ 862 w 2704"/>
                <a:gd name="T87" fmla="*/ 1040 h 3600"/>
                <a:gd name="T88" fmla="*/ 855 w 2704"/>
                <a:gd name="T89" fmla="*/ 1064 h 3600"/>
                <a:gd name="T90" fmla="*/ 799 w 2704"/>
                <a:gd name="T91" fmla="*/ 1137 h 3600"/>
                <a:gd name="T92" fmla="*/ 764 w 2704"/>
                <a:gd name="T93" fmla="*/ 1146 h 3600"/>
                <a:gd name="T94" fmla="*/ 714 w 2704"/>
                <a:gd name="T95" fmla="*/ 1158 h 3600"/>
                <a:gd name="T96" fmla="*/ 642 w 2704"/>
                <a:gd name="T97" fmla="*/ 1158 h 3600"/>
                <a:gd name="T98" fmla="*/ 570 w 2704"/>
                <a:gd name="T99" fmla="*/ 1158 h 3600"/>
                <a:gd name="T100" fmla="*/ 498 w 2704"/>
                <a:gd name="T101" fmla="*/ 1158 h 3600"/>
                <a:gd name="T102" fmla="*/ 426 w 2704"/>
                <a:gd name="T103" fmla="*/ 1158 h 3600"/>
                <a:gd name="T104" fmla="*/ 354 w 2704"/>
                <a:gd name="T105" fmla="*/ 1158 h 3600"/>
                <a:gd name="T106" fmla="*/ 281 w 2704"/>
                <a:gd name="T107" fmla="*/ 1158 h 3600"/>
                <a:gd name="T108" fmla="*/ 209 w 2704"/>
                <a:gd name="T109" fmla="*/ 1158 h 3600"/>
                <a:gd name="T110" fmla="*/ 137 w 2704"/>
                <a:gd name="T111" fmla="*/ 1157 h 3600"/>
                <a:gd name="T112" fmla="*/ 90 w 2704"/>
                <a:gd name="T113" fmla="*/ 1147 h 3600"/>
                <a:gd name="T114" fmla="*/ 65 w 2704"/>
                <a:gd name="T115" fmla="*/ 1133 h 3600"/>
                <a:gd name="T116" fmla="*/ 44 w 2704"/>
                <a:gd name="T117" fmla="*/ 1108 h 3600"/>
                <a:gd name="T118" fmla="*/ 19 w 2704"/>
                <a:gd name="T119" fmla="*/ 1081 h 360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704"/>
                <a:gd name="T181" fmla="*/ 0 h 3600"/>
                <a:gd name="T182" fmla="*/ 2704 w 2704"/>
                <a:gd name="T183" fmla="*/ 3600 h 3600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704" h="3600">
                  <a:moveTo>
                    <a:pt x="0" y="3144"/>
                  </a:moveTo>
                  <a:lnTo>
                    <a:pt x="0" y="3080"/>
                  </a:lnTo>
                  <a:lnTo>
                    <a:pt x="16" y="3080"/>
                  </a:lnTo>
                  <a:lnTo>
                    <a:pt x="16" y="3144"/>
                  </a:lnTo>
                  <a:lnTo>
                    <a:pt x="0" y="3144"/>
                  </a:lnTo>
                  <a:close/>
                  <a:moveTo>
                    <a:pt x="0" y="3032"/>
                  </a:moveTo>
                  <a:lnTo>
                    <a:pt x="0" y="2968"/>
                  </a:lnTo>
                  <a:lnTo>
                    <a:pt x="16" y="2968"/>
                  </a:lnTo>
                  <a:lnTo>
                    <a:pt x="16" y="3032"/>
                  </a:lnTo>
                  <a:lnTo>
                    <a:pt x="0" y="3032"/>
                  </a:lnTo>
                  <a:close/>
                  <a:moveTo>
                    <a:pt x="0" y="2920"/>
                  </a:moveTo>
                  <a:lnTo>
                    <a:pt x="0" y="2856"/>
                  </a:lnTo>
                  <a:lnTo>
                    <a:pt x="16" y="2856"/>
                  </a:lnTo>
                  <a:lnTo>
                    <a:pt x="16" y="2920"/>
                  </a:lnTo>
                  <a:lnTo>
                    <a:pt x="0" y="2920"/>
                  </a:lnTo>
                  <a:close/>
                  <a:moveTo>
                    <a:pt x="0" y="2808"/>
                  </a:moveTo>
                  <a:lnTo>
                    <a:pt x="0" y="2744"/>
                  </a:lnTo>
                  <a:lnTo>
                    <a:pt x="16" y="2744"/>
                  </a:lnTo>
                  <a:lnTo>
                    <a:pt x="16" y="2808"/>
                  </a:lnTo>
                  <a:lnTo>
                    <a:pt x="0" y="2808"/>
                  </a:lnTo>
                  <a:close/>
                  <a:moveTo>
                    <a:pt x="0" y="2696"/>
                  </a:moveTo>
                  <a:lnTo>
                    <a:pt x="0" y="2632"/>
                  </a:lnTo>
                  <a:lnTo>
                    <a:pt x="16" y="2632"/>
                  </a:lnTo>
                  <a:lnTo>
                    <a:pt x="16" y="2696"/>
                  </a:lnTo>
                  <a:lnTo>
                    <a:pt x="0" y="2696"/>
                  </a:lnTo>
                  <a:close/>
                  <a:moveTo>
                    <a:pt x="0" y="2584"/>
                  </a:moveTo>
                  <a:lnTo>
                    <a:pt x="0" y="2520"/>
                  </a:lnTo>
                  <a:lnTo>
                    <a:pt x="16" y="2520"/>
                  </a:lnTo>
                  <a:lnTo>
                    <a:pt x="16" y="2584"/>
                  </a:lnTo>
                  <a:lnTo>
                    <a:pt x="0" y="2584"/>
                  </a:lnTo>
                  <a:close/>
                  <a:moveTo>
                    <a:pt x="0" y="2472"/>
                  </a:moveTo>
                  <a:lnTo>
                    <a:pt x="0" y="2408"/>
                  </a:lnTo>
                  <a:lnTo>
                    <a:pt x="16" y="2408"/>
                  </a:lnTo>
                  <a:lnTo>
                    <a:pt x="16" y="2472"/>
                  </a:lnTo>
                  <a:lnTo>
                    <a:pt x="0" y="2472"/>
                  </a:lnTo>
                  <a:close/>
                  <a:moveTo>
                    <a:pt x="0" y="2360"/>
                  </a:moveTo>
                  <a:lnTo>
                    <a:pt x="0" y="2296"/>
                  </a:lnTo>
                  <a:lnTo>
                    <a:pt x="16" y="2296"/>
                  </a:lnTo>
                  <a:lnTo>
                    <a:pt x="16" y="2360"/>
                  </a:lnTo>
                  <a:lnTo>
                    <a:pt x="0" y="2360"/>
                  </a:lnTo>
                  <a:close/>
                  <a:moveTo>
                    <a:pt x="0" y="2248"/>
                  </a:moveTo>
                  <a:lnTo>
                    <a:pt x="0" y="2184"/>
                  </a:lnTo>
                  <a:lnTo>
                    <a:pt x="16" y="2184"/>
                  </a:lnTo>
                  <a:lnTo>
                    <a:pt x="16" y="2248"/>
                  </a:lnTo>
                  <a:lnTo>
                    <a:pt x="0" y="2248"/>
                  </a:lnTo>
                  <a:close/>
                  <a:moveTo>
                    <a:pt x="0" y="2135"/>
                  </a:moveTo>
                  <a:lnTo>
                    <a:pt x="0" y="2071"/>
                  </a:lnTo>
                  <a:lnTo>
                    <a:pt x="16" y="2071"/>
                  </a:lnTo>
                  <a:lnTo>
                    <a:pt x="16" y="2135"/>
                  </a:lnTo>
                  <a:lnTo>
                    <a:pt x="0" y="2135"/>
                  </a:lnTo>
                  <a:close/>
                  <a:moveTo>
                    <a:pt x="0" y="2023"/>
                  </a:moveTo>
                  <a:lnTo>
                    <a:pt x="0" y="1959"/>
                  </a:lnTo>
                  <a:lnTo>
                    <a:pt x="16" y="1959"/>
                  </a:lnTo>
                  <a:lnTo>
                    <a:pt x="16" y="2023"/>
                  </a:lnTo>
                  <a:lnTo>
                    <a:pt x="0" y="2023"/>
                  </a:lnTo>
                  <a:close/>
                  <a:moveTo>
                    <a:pt x="0" y="1911"/>
                  </a:moveTo>
                  <a:lnTo>
                    <a:pt x="0" y="1847"/>
                  </a:lnTo>
                  <a:lnTo>
                    <a:pt x="16" y="1847"/>
                  </a:lnTo>
                  <a:lnTo>
                    <a:pt x="16" y="1911"/>
                  </a:lnTo>
                  <a:lnTo>
                    <a:pt x="0" y="1911"/>
                  </a:lnTo>
                  <a:close/>
                  <a:moveTo>
                    <a:pt x="0" y="1799"/>
                  </a:moveTo>
                  <a:lnTo>
                    <a:pt x="0" y="1735"/>
                  </a:lnTo>
                  <a:lnTo>
                    <a:pt x="16" y="1735"/>
                  </a:lnTo>
                  <a:lnTo>
                    <a:pt x="16" y="1799"/>
                  </a:lnTo>
                  <a:lnTo>
                    <a:pt x="0" y="1799"/>
                  </a:lnTo>
                  <a:close/>
                  <a:moveTo>
                    <a:pt x="0" y="1687"/>
                  </a:moveTo>
                  <a:lnTo>
                    <a:pt x="0" y="1623"/>
                  </a:lnTo>
                  <a:lnTo>
                    <a:pt x="16" y="1623"/>
                  </a:lnTo>
                  <a:lnTo>
                    <a:pt x="16" y="1687"/>
                  </a:lnTo>
                  <a:lnTo>
                    <a:pt x="0" y="1687"/>
                  </a:lnTo>
                  <a:close/>
                  <a:moveTo>
                    <a:pt x="0" y="1575"/>
                  </a:moveTo>
                  <a:lnTo>
                    <a:pt x="0" y="1511"/>
                  </a:lnTo>
                  <a:lnTo>
                    <a:pt x="16" y="1511"/>
                  </a:lnTo>
                  <a:lnTo>
                    <a:pt x="16" y="1575"/>
                  </a:lnTo>
                  <a:lnTo>
                    <a:pt x="0" y="1575"/>
                  </a:lnTo>
                  <a:close/>
                  <a:moveTo>
                    <a:pt x="0" y="1463"/>
                  </a:moveTo>
                  <a:lnTo>
                    <a:pt x="0" y="1399"/>
                  </a:lnTo>
                  <a:lnTo>
                    <a:pt x="16" y="1399"/>
                  </a:lnTo>
                  <a:lnTo>
                    <a:pt x="16" y="1463"/>
                  </a:lnTo>
                  <a:lnTo>
                    <a:pt x="0" y="1463"/>
                  </a:lnTo>
                  <a:close/>
                  <a:moveTo>
                    <a:pt x="0" y="1351"/>
                  </a:moveTo>
                  <a:lnTo>
                    <a:pt x="0" y="1287"/>
                  </a:lnTo>
                  <a:lnTo>
                    <a:pt x="16" y="1287"/>
                  </a:lnTo>
                  <a:lnTo>
                    <a:pt x="16" y="1351"/>
                  </a:lnTo>
                  <a:lnTo>
                    <a:pt x="0" y="1351"/>
                  </a:lnTo>
                  <a:close/>
                  <a:moveTo>
                    <a:pt x="0" y="1239"/>
                  </a:moveTo>
                  <a:lnTo>
                    <a:pt x="0" y="1174"/>
                  </a:lnTo>
                  <a:lnTo>
                    <a:pt x="16" y="1174"/>
                  </a:lnTo>
                  <a:lnTo>
                    <a:pt x="16" y="1239"/>
                  </a:lnTo>
                  <a:lnTo>
                    <a:pt x="0" y="1239"/>
                  </a:lnTo>
                  <a:close/>
                  <a:moveTo>
                    <a:pt x="0" y="1126"/>
                  </a:moveTo>
                  <a:lnTo>
                    <a:pt x="0" y="1062"/>
                  </a:lnTo>
                  <a:lnTo>
                    <a:pt x="16" y="1062"/>
                  </a:lnTo>
                  <a:lnTo>
                    <a:pt x="16" y="1126"/>
                  </a:lnTo>
                  <a:lnTo>
                    <a:pt x="0" y="1126"/>
                  </a:lnTo>
                  <a:close/>
                  <a:moveTo>
                    <a:pt x="0" y="1014"/>
                  </a:moveTo>
                  <a:lnTo>
                    <a:pt x="0" y="950"/>
                  </a:lnTo>
                  <a:lnTo>
                    <a:pt x="16" y="950"/>
                  </a:lnTo>
                  <a:lnTo>
                    <a:pt x="16" y="1014"/>
                  </a:lnTo>
                  <a:lnTo>
                    <a:pt x="0" y="1014"/>
                  </a:lnTo>
                  <a:close/>
                  <a:moveTo>
                    <a:pt x="0" y="902"/>
                  </a:moveTo>
                  <a:lnTo>
                    <a:pt x="0" y="838"/>
                  </a:lnTo>
                  <a:lnTo>
                    <a:pt x="16" y="838"/>
                  </a:lnTo>
                  <a:lnTo>
                    <a:pt x="16" y="902"/>
                  </a:lnTo>
                  <a:lnTo>
                    <a:pt x="0" y="902"/>
                  </a:lnTo>
                  <a:close/>
                  <a:moveTo>
                    <a:pt x="0" y="790"/>
                  </a:moveTo>
                  <a:lnTo>
                    <a:pt x="0" y="726"/>
                  </a:lnTo>
                  <a:lnTo>
                    <a:pt x="16" y="726"/>
                  </a:lnTo>
                  <a:lnTo>
                    <a:pt x="16" y="790"/>
                  </a:lnTo>
                  <a:lnTo>
                    <a:pt x="0" y="790"/>
                  </a:lnTo>
                  <a:close/>
                  <a:moveTo>
                    <a:pt x="0" y="678"/>
                  </a:moveTo>
                  <a:lnTo>
                    <a:pt x="0" y="614"/>
                  </a:lnTo>
                  <a:lnTo>
                    <a:pt x="16" y="614"/>
                  </a:lnTo>
                  <a:lnTo>
                    <a:pt x="16" y="678"/>
                  </a:lnTo>
                  <a:lnTo>
                    <a:pt x="0" y="678"/>
                  </a:lnTo>
                  <a:close/>
                  <a:moveTo>
                    <a:pt x="0" y="566"/>
                  </a:moveTo>
                  <a:lnTo>
                    <a:pt x="0" y="502"/>
                  </a:lnTo>
                  <a:lnTo>
                    <a:pt x="16" y="502"/>
                  </a:lnTo>
                  <a:lnTo>
                    <a:pt x="16" y="566"/>
                  </a:lnTo>
                  <a:lnTo>
                    <a:pt x="0" y="566"/>
                  </a:lnTo>
                  <a:close/>
                  <a:moveTo>
                    <a:pt x="1" y="453"/>
                  </a:moveTo>
                  <a:lnTo>
                    <a:pt x="7" y="389"/>
                  </a:lnTo>
                  <a:lnTo>
                    <a:pt x="23" y="391"/>
                  </a:lnTo>
                  <a:lnTo>
                    <a:pt x="17" y="455"/>
                  </a:lnTo>
                  <a:lnTo>
                    <a:pt x="1" y="453"/>
                  </a:lnTo>
                  <a:close/>
                  <a:moveTo>
                    <a:pt x="17" y="341"/>
                  </a:moveTo>
                  <a:lnTo>
                    <a:pt x="36" y="280"/>
                  </a:lnTo>
                  <a:cubicBezTo>
                    <a:pt x="36" y="280"/>
                    <a:pt x="36" y="279"/>
                    <a:pt x="36" y="279"/>
                  </a:cubicBezTo>
                  <a:lnTo>
                    <a:pt x="37" y="278"/>
                  </a:lnTo>
                  <a:lnTo>
                    <a:pt x="51" y="286"/>
                  </a:lnTo>
                  <a:lnTo>
                    <a:pt x="50" y="286"/>
                  </a:lnTo>
                  <a:lnTo>
                    <a:pt x="51" y="285"/>
                  </a:lnTo>
                  <a:lnTo>
                    <a:pt x="32" y="346"/>
                  </a:lnTo>
                  <a:lnTo>
                    <a:pt x="17" y="341"/>
                  </a:lnTo>
                  <a:close/>
                  <a:moveTo>
                    <a:pt x="60" y="236"/>
                  </a:moveTo>
                  <a:lnTo>
                    <a:pt x="78" y="203"/>
                  </a:lnTo>
                  <a:cubicBezTo>
                    <a:pt x="79" y="202"/>
                    <a:pt x="79" y="202"/>
                    <a:pt x="79" y="201"/>
                  </a:cubicBezTo>
                  <a:lnTo>
                    <a:pt x="95" y="181"/>
                  </a:lnTo>
                  <a:lnTo>
                    <a:pt x="108" y="191"/>
                  </a:lnTo>
                  <a:lnTo>
                    <a:pt x="92" y="211"/>
                  </a:lnTo>
                  <a:lnTo>
                    <a:pt x="92" y="210"/>
                  </a:lnTo>
                  <a:lnTo>
                    <a:pt x="74" y="244"/>
                  </a:lnTo>
                  <a:lnTo>
                    <a:pt x="60" y="236"/>
                  </a:lnTo>
                  <a:close/>
                  <a:moveTo>
                    <a:pt x="126" y="144"/>
                  </a:moveTo>
                  <a:lnTo>
                    <a:pt x="133" y="134"/>
                  </a:lnTo>
                  <a:cubicBezTo>
                    <a:pt x="134" y="134"/>
                    <a:pt x="134" y="134"/>
                    <a:pt x="134" y="133"/>
                  </a:cubicBezTo>
                  <a:lnTo>
                    <a:pt x="175" y="101"/>
                  </a:lnTo>
                  <a:lnTo>
                    <a:pt x="185" y="113"/>
                  </a:lnTo>
                  <a:lnTo>
                    <a:pt x="144" y="146"/>
                  </a:lnTo>
                  <a:lnTo>
                    <a:pt x="146" y="144"/>
                  </a:lnTo>
                  <a:lnTo>
                    <a:pt x="138" y="154"/>
                  </a:lnTo>
                  <a:lnTo>
                    <a:pt x="126" y="144"/>
                  </a:lnTo>
                  <a:close/>
                  <a:moveTo>
                    <a:pt x="215" y="72"/>
                  </a:moveTo>
                  <a:lnTo>
                    <a:pt x="271" y="41"/>
                  </a:lnTo>
                  <a:lnTo>
                    <a:pt x="279" y="55"/>
                  </a:lnTo>
                  <a:lnTo>
                    <a:pt x="222" y="86"/>
                  </a:lnTo>
                  <a:lnTo>
                    <a:pt x="215" y="72"/>
                  </a:lnTo>
                  <a:close/>
                  <a:moveTo>
                    <a:pt x="317" y="24"/>
                  </a:moveTo>
                  <a:lnTo>
                    <a:pt x="364" y="10"/>
                  </a:lnTo>
                  <a:cubicBezTo>
                    <a:pt x="365" y="10"/>
                    <a:pt x="365" y="10"/>
                    <a:pt x="366" y="9"/>
                  </a:cubicBezTo>
                  <a:lnTo>
                    <a:pt x="381" y="8"/>
                  </a:lnTo>
                  <a:lnTo>
                    <a:pt x="382" y="24"/>
                  </a:lnTo>
                  <a:lnTo>
                    <a:pt x="367" y="25"/>
                  </a:lnTo>
                  <a:lnTo>
                    <a:pt x="369" y="25"/>
                  </a:lnTo>
                  <a:lnTo>
                    <a:pt x="322" y="40"/>
                  </a:lnTo>
                  <a:lnTo>
                    <a:pt x="317" y="24"/>
                  </a:lnTo>
                  <a:close/>
                  <a:moveTo>
                    <a:pt x="429" y="3"/>
                  </a:moveTo>
                  <a:lnTo>
                    <a:pt x="456" y="0"/>
                  </a:lnTo>
                  <a:lnTo>
                    <a:pt x="457" y="16"/>
                  </a:lnTo>
                  <a:lnTo>
                    <a:pt x="430" y="19"/>
                  </a:lnTo>
                  <a:lnTo>
                    <a:pt x="429" y="3"/>
                  </a:lnTo>
                  <a:close/>
                  <a:moveTo>
                    <a:pt x="456" y="0"/>
                  </a:moveTo>
                  <a:lnTo>
                    <a:pt x="493" y="0"/>
                  </a:lnTo>
                  <a:lnTo>
                    <a:pt x="493" y="16"/>
                  </a:lnTo>
                  <a:lnTo>
                    <a:pt x="456" y="16"/>
                  </a:lnTo>
                  <a:lnTo>
                    <a:pt x="456" y="0"/>
                  </a:lnTo>
                  <a:close/>
                  <a:moveTo>
                    <a:pt x="541" y="0"/>
                  </a:moveTo>
                  <a:lnTo>
                    <a:pt x="605" y="0"/>
                  </a:lnTo>
                  <a:lnTo>
                    <a:pt x="605" y="16"/>
                  </a:lnTo>
                  <a:lnTo>
                    <a:pt x="541" y="16"/>
                  </a:lnTo>
                  <a:lnTo>
                    <a:pt x="541" y="0"/>
                  </a:lnTo>
                  <a:close/>
                  <a:moveTo>
                    <a:pt x="654" y="0"/>
                  </a:moveTo>
                  <a:lnTo>
                    <a:pt x="718" y="0"/>
                  </a:lnTo>
                  <a:lnTo>
                    <a:pt x="718" y="16"/>
                  </a:lnTo>
                  <a:lnTo>
                    <a:pt x="654" y="16"/>
                  </a:lnTo>
                  <a:lnTo>
                    <a:pt x="654" y="0"/>
                  </a:lnTo>
                  <a:close/>
                  <a:moveTo>
                    <a:pt x="766" y="0"/>
                  </a:moveTo>
                  <a:lnTo>
                    <a:pt x="830" y="0"/>
                  </a:lnTo>
                  <a:lnTo>
                    <a:pt x="830" y="16"/>
                  </a:lnTo>
                  <a:lnTo>
                    <a:pt x="766" y="16"/>
                  </a:lnTo>
                  <a:lnTo>
                    <a:pt x="766" y="0"/>
                  </a:lnTo>
                  <a:close/>
                  <a:moveTo>
                    <a:pt x="878" y="0"/>
                  </a:moveTo>
                  <a:lnTo>
                    <a:pt x="942" y="0"/>
                  </a:lnTo>
                  <a:lnTo>
                    <a:pt x="942" y="16"/>
                  </a:lnTo>
                  <a:lnTo>
                    <a:pt x="878" y="16"/>
                  </a:lnTo>
                  <a:lnTo>
                    <a:pt x="878" y="0"/>
                  </a:lnTo>
                  <a:close/>
                  <a:moveTo>
                    <a:pt x="990" y="0"/>
                  </a:moveTo>
                  <a:lnTo>
                    <a:pt x="1054" y="0"/>
                  </a:lnTo>
                  <a:lnTo>
                    <a:pt x="1054" y="16"/>
                  </a:lnTo>
                  <a:lnTo>
                    <a:pt x="990" y="16"/>
                  </a:lnTo>
                  <a:lnTo>
                    <a:pt x="990" y="0"/>
                  </a:lnTo>
                  <a:close/>
                  <a:moveTo>
                    <a:pt x="1102" y="0"/>
                  </a:moveTo>
                  <a:lnTo>
                    <a:pt x="1166" y="0"/>
                  </a:lnTo>
                  <a:lnTo>
                    <a:pt x="1166" y="16"/>
                  </a:lnTo>
                  <a:lnTo>
                    <a:pt x="1102" y="16"/>
                  </a:lnTo>
                  <a:lnTo>
                    <a:pt x="1102" y="0"/>
                  </a:lnTo>
                  <a:close/>
                  <a:moveTo>
                    <a:pt x="1214" y="0"/>
                  </a:moveTo>
                  <a:lnTo>
                    <a:pt x="1278" y="0"/>
                  </a:lnTo>
                  <a:lnTo>
                    <a:pt x="1278" y="16"/>
                  </a:lnTo>
                  <a:lnTo>
                    <a:pt x="1214" y="16"/>
                  </a:lnTo>
                  <a:lnTo>
                    <a:pt x="1214" y="0"/>
                  </a:lnTo>
                  <a:close/>
                  <a:moveTo>
                    <a:pt x="1326" y="0"/>
                  </a:moveTo>
                  <a:lnTo>
                    <a:pt x="1390" y="0"/>
                  </a:lnTo>
                  <a:lnTo>
                    <a:pt x="1390" y="16"/>
                  </a:lnTo>
                  <a:lnTo>
                    <a:pt x="1326" y="16"/>
                  </a:lnTo>
                  <a:lnTo>
                    <a:pt x="1326" y="0"/>
                  </a:lnTo>
                  <a:close/>
                  <a:moveTo>
                    <a:pt x="1438" y="0"/>
                  </a:moveTo>
                  <a:lnTo>
                    <a:pt x="1502" y="0"/>
                  </a:lnTo>
                  <a:lnTo>
                    <a:pt x="1502" y="16"/>
                  </a:lnTo>
                  <a:lnTo>
                    <a:pt x="1438" y="16"/>
                  </a:lnTo>
                  <a:lnTo>
                    <a:pt x="1438" y="0"/>
                  </a:lnTo>
                  <a:close/>
                  <a:moveTo>
                    <a:pt x="1550" y="0"/>
                  </a:moveTo>
                  <a:lnTo>
                    <a:pt x="1614" y="0"/>
                  </a:lnTo>
                  <a:lnTo>
                    <a:pt x="1614" y="16"/>
                  </a:lnTo>
                  <a:lnTo>
                    <a:pt x="1550" y="16"/>
                  </a:lnTo>
                  <a:lnTo>
                    <a:pt x="1550" y="0"/>
                  </a:lnTo>
                  <a:close/>
                  <a:moveTo>
                    <a:pt x="1663" y="0"/>
                  </a:moveTo>
                  <a:lnTo>
                    <a:pt x="1727" y="0"/>
                  </a:lnTo>
                  <a:lnTo>
                    <a:pt x="1727" y="16"/>
                  </a:lnTo>
                  <a:lnTo>
                    <a:pt x="1663" y="16"/>
                  </a:lnTo>
                  <a:lnTo>
                    <a:pt x="1663" y="0"/>
                  </a:lnTo>
                  <a:close/>
                  <a:moveTo>
                    <a:pt x="1775" y="0"/>
                  </a:moveTo>
                  <a:lnTo>
                    <a:pt x="1839" y="0"/>
                  </a:lnTo>
                  <a:lnTo>
                    <a:pt x="1839" y="16"/>
                  </a:lnTo>
                  <a:lnTo>
                    <a:pt x="1775" y="16"/>
                  </a:lnTo>
                  <a:lnTo>
                    <a:pt x="1775" y="0"/>
                  </a:lnTo>
                  <a:close/>
                  <a:moveTo>
                    <a:pt x="1887" y="0"/>
                  </a:moveTo>
                  <a:lnTo>
                    <a:pt x="1951" y="0"/>
                  </a:lnTo>
                  <a:lnTo>
                    <a:pt x="1951" y="16"/>
                  </a:lnTo>
                  <a:lnTo>
                    <a:pt x="1887" y="16"/>
                  </a:lnTo>
                  <a:lnTo>
                    <a:pt x="1887" y="0"/>
                  </a:lnTo>
                  <a:close/>
                  <a:moveTo>
                    <a:pt x="1999" y="0"/>
                  </a:moveTo>
                  <a:lnTo>
                    <a:pt x="2063" y="0"/>
                  </a:lnTo>
                  <a:lnTo>
                    <a:pt x="2063" y="16"/>
                  </a:lnTo>
                  <a:lnTo>
                    <a:pt x="1999" y="16"/>
                  </a:lnTo>
                  <a:lnTo>
                    <a:pt x="1999" y="0"/>
                  </a:lnTo>
                  <a:close/>
                  <a:moveTo>
                    <a:pt x="2111" y="0"/>
                  </a:moveTo>
                  <a:lnTo>
                    <a:pt x="2175" y="0"/>
                  </a:lnTo>
                  <a:lnTo>
                    <a:pt x="2175" y="16"/>
                  </a:lnTo>
                  <a:lnTo>
                    <a:pt x="2111" y="16"/>
                  </a:lnTo>
                  <a:lnTo>
                    <a:pt x="2111" y="0"/>
                  </a:lnTo>
                  <a:close/>
                  <a:moveTo>
                    <a:pt x="2223" y="0"/>
                  </a:moveTo>
                  <a:lnTo>
                    <a:pt x="2248" y="0"/>
                  </a:lnTo>
                  <a:lnTo>
                    <a:pt x="2248" y="16"/>
                  </a:lnTo>
                  <a:lnTo>
                    <a:pt x="2223" y="16"/>
                  </a:lnTo>
                  <a:lnTo>
                    <a:pt x="2223" y="0"/>
                  </a:lnTo>
                  <a:close/>
                  <a:moveTo>
                    <a:pt x="2249" y="0"/>
                  </a:moveTo>
                  <a:lnTo>
                    <a:pt x="2288" y="4"/>
                  </a:lnTo>
                  <a:lnTo>
                    <a:pt x="2286" y="20"/>
                  </a:lnTo>
                  <a:lnTo>
                    <a:pt x="2248" y="16"/>
                  </a:lnTo>
                  <a:lnTo>
                    <a:pt x="2249" y="0"/>
                  </a:lnTo>
                  <a:close/>
                  <a:moveTo>
                    <a:pt x="2336" y="9"/>
                  </a:moveTo>
                  <a:lnTo>
                    <a:pt x="2339" y="9"/>
                  </a:lnTo>
                  <a:cubicBezTo>
                    <a:pt x="2340" y="10"/>
                    <a:pt x="2340" y="10"/>
                    <a:pt x="2341" y="10"/>
                  </a:cubicBezTo>
                  <a:lnTo>
                    <a:pt x="2399" y="27"/>
                  </a:lnTo>
                  <a:lnTo>
                    <a:pt x="2394" y="43"/>
                  </a:lnTo>
                  <a:lnTo>
                    <a:pt x="2336" y="25"/>
                  </a:lnTo>
                  <a:lnTo>
                    <a:pt x="2338" y="25"/>
                  </a:lnTo>
                  <a:lnTo>
                    <a:pt x="2334" y="25"/>
                  </a:lnTo>
                  <a:lnTo>
                    <a:pt x="2336" y="9"/>
                  </a:lnTo>
                  <a:close/>
                  <a:moveTo>
                    <a:pt x="2444" y="46"/>
                  </a:moveTo>
                  <a:lnTo>
                    <a:pt x="2500" y="77"/>
                  </a:lnTo>
                  <a:lnTo>
                    <a:pt x="2493" y="91"/>
                  </a:lnTo>
                  <a:lnTo>
                    <a:pt x="2437" y="60"/>
                  </a:lnTo>
                  <a:lnTo>
                    <a:pt x="2444" y="46"/>
                  </a:lnTo>
                  <a:close/>
                  <a:moveTo>
                    <a:pt x="2539" y="108"/>
                  </a:moveTo>
                  <a:lnTo>
                    <a:pt x="2571" y="133"/>
                  </a:lnTo>
                  <a:cubicBezTo>
                    <a:pt x="2571" y="134"/>
                    <a:pt x="2571" y="134"/>
                    <a:pt x="2572" y="134"/>
                  </a:cubicBezTo>
                  <a:lnTo>
                    <a:pt x="2587" y="153"/>
                  </a:lnTo>
                  <a:lnTo>
                    <a:pt x="2574" y="163"/>
                  </a:lnTo>
                  <a:lnTo>
                    <a:pt x="2559" y="145"/>
                  </a:lnTo>
                  <a:lnTo>
                    <a:pt x="2560" y="146"/>
                  </a:lnTo>
                  <a:lnTo>
                    <a:pt x="2529" y="120"/>
                  </a:lnTo>
                  <a:lnTo>
                    <a:pt x="2539" y="108"/>
                  </a:lnTo>
                  <a:close/>
                  <a:moveTo>
                    <a:pt x="2617" y="190"/>
                  </a:moveTo>
                  <a:lnTo>
                    <a:pt x="2627" y="201"/>
                  </a:lnTo>
                  <a:cubicBezTo>
                    <a:pt x="2627" y="202"/>
                    <a:pt x="2627" y="202"/>
                    <a:pt x="2628" y="203"/>
                  </a:cubicBezTo>
                  <a:lnTo>
                    <a:pt x="2651" y="246"/>
                  </a:lnTo>
                  <a:lnTo>
                    <a:pt x="2637" y="253"/>
                  </a:lnTo>
                  <a:lnTo>
                    <a:pt x="2613" y="210"/>
                  </a:lnTo>
                  <a:lnTo>
                    <a:pt x="2614" y="212"/>
                  </a:lnTo>
                  <a:lnTo>
                    <a:pt x="2605" y="200"/>
                  </a:lnTo>
                  <a:lnTo>
                    <a:pt x="2617" y="190"/>
                  </a:lnTo>
                  <a:close/>
                  <a:moveTo>
                    <a:pt x="2672" y="290"/>
                  </a:moveTo>
                  <a:lnTo>
                    <a:pt x="2691" y="352"/>
                  </a:lnTo>
                  <a:lnTo>
                    <a:pt x="2676" y="356"/>
                  </a:lnTo>
                  <a:lnTo>
                    <a:pt x="2657" y="295"/>
                  </a:lnTo>
                  <a:lnTo>
                    <a:pt x="2672" y="290"/>
                  </a:lnTo>
                  <a:close/>
                  <a:moveTo>
                    <a:pt x="2699" y="400"/>
                  </a:moveTo>
                  <a:lnTo>
                    <a:pt x="2704" y="456"/>
                  </a:lnTo>
                  <a:lnTo>
                    <a:pt x="2688" y="457"/>
                  </a:lnTo>
                  <a:lnTo>
                    <a:pt x="2683" y="402"/>
                  </a:lnTo>
                  <a:lnTo>
                    <a:pt x="2699" y="400"/>
                  </a:lnTo>
                  <a:close/>
                  <a:moveTo>
                    <a:pt x="2704" y="456"/>
                  </a:moveTo>
                  <a:lnTo>
                    <a:pt x="2704" y="465"/>
                  </a:lnTo>
                  <a:lnTo>
                    <a:pt x="2688" y="465"/>
                  </a:lnTo>
                  <a:lnTo>
                    <a:pt x="2688" y="456"/>
                  </a:lnTo>
                  <a:lnTo>
                    <a:pt x="2704" y="456"/>
                  </a:lnTo>
                  <a:close/>
                  <a:moveTo>
                    <a:pt x="2704" y="513"/>
                  </a:moveTo>
                  <a:lnTo>
                    <a:pt x="2704" y="577"/>
                  </a:lnTo>
                  <a:lnTo>
                    <a:pt x="2688" y="577"/>
                  </a:lnTo>
                  <a:lnTo>
                    <a:pt x="2688" y="513"/>
                  </a:lnTo>
                  <a:lnTo>
                    <a:pt x="2704" y="513"/>
                  </a:lnTo>
                  <a:close/>
                  <a:moveTo>
                    <a:pt x="2704" y="625"/>
                  </a:moveTo>
                  <a:lnTo>
                    <a:pt x="2704" y="689"/>
                  </a:lnTo>
                  <a:lnTo>
                    <a:pt x="2688" y="689"/>
                  </a:lnTo>
                  <a:lnTo>
                    <a:pt x="2688" y="625"/>
                  </a:lnTo>
                  <a:lnTo>
                    <a:pt x="2704" y="625"/>
                  </a:lnTo>
                  <a:close/>
                  <a:moveTo>
                    <a:pt x="2704" y="737"/>
                  </a:moveTo>
                  <a:lnTo>
                    <a:pt x="2704" y="801"/>
                  </a:lnTo>
                  <a:lnTo>
                    <a:pt x="2688" y="801"/>
                  </a:lnTo>
                  <a:lnTo>
                    <a:pt x="2688" y="737"/>
                  </a:lnTo>
                  <a:lnTo>
                    <a:pt x="2704" y="737"/>
                  </a:lnTo>
                  <a:close/>
                  <a:moveTo>
                    <a:pt x="2704" y="849"/>
                  </a:moveTo>
                  <a:lnTo>
                    <a:pt x="2704" y="913"/>
                  </a:lnTo>
                  <a:lnTo>
                    <a:pt x="2688" y="913"/>
                  </a:lnTo>
                  <a:lnTo>
                    <a:pt x="2688" y="849"/>
                  </a:lnTo>
                  <a:lnTo>
                    <a:pt x="2704" y="849"/>
                  </a:lnTo>
                  <a:close/>
                  <a:moveTo>
                    <a:pt x="2704" y="961"/>
                  </a:moveTo>
                  <a:lnTo>
                    <a:pt x="2704" y="1026"/>
                  </a:lnTo>
                  <a:lnTo>
                    <a:pt x="2688" y="1026"/>
                  </a:lnTo>
                  <a:lnTo>
                    <a:pt x="2688" y="961"/>
                  </a:lnTo>
                  <a:lnTo>
                    <a:pt x="2704" y="961"/>
                  </a:lnTo>
                  <a:close/>
                  <a:moveTo>
                    <a:pt x="2704" y="1074"/>
                  </a:moveTo>
                  <a:lnTo>
                    <a:pt x="2704" y="1138"/>
                  </a:lnTo>
                  <a:lnTo>
                    <a:pt x="2688" y="1138"/>
                  </a:lnTo>
                  <a:lnTo>
                    <a:pt x="2688" y="1074"/>
                  </a:lnTo>
                  <a:lnTo>
                    <a:pt x="2704" y="1074"/>
                  </a:lnTo>
                  <a:close/>
                  <a:moveTo>
                    <a:pt x="2704" y="1186"/>
                  </a:moveTo>
                  <a:lnTo>
                    <a:pt x="2704" y="1250"/>
                  </a:lnTo>
                  <a:lnTo>
                    <a:pt x="2688" y="1250"/>
                  </a:lnTo>
                  <a:lnTo>
                    <a:pt x="2688" y="1186"/>
                  </a:lnTo>
                  <a:lnTo>
                    <a:pt x="2704" y="1186"/>
                  </a:lnTo>
                  <a:close/>
                  <a:moveTo>
                    <a:pt x="2704" y="1298"/>
                  </a:moveTo>
                  <a:lnTo>
                    <a:pt x="2704" y="1362"/>
                  </a:lnTo>
                  <a:lnTo>
                    <a:pt x="2688" y="1362"/>
                  </a:lnTo>
                  <a:lnTo>
                    <a:pt x="2688" y="1298"/>
                  </a:lnTo>
                  <a:lnTo>
                    <a:pt x="2704" y="1298"/>
                  </a:lnTo>
                  <a:close/>
                  <a:moveTo>
                    <a:pt x="2704" y="1410"/>
                  </a:moveTo>
                  <a:lnTo>
                    <a:pt x="2704" y="1474"/>
                  </a:lnTo>
                  <a:lnTo>
                    <a:pt x="2688" y="1474"/>
                  </a:lnTo>
                  <a:lnTo>
                    <a:pt x="2688" y="1410"/>
                  </a:lnTo>
                  <a:lnTo>
                    <a:pt x="2704" y="1410"/>
                  </a:lnTo>
                  <a:close/>
                  <a:moveTo>
                    <a:pt x="2704" y="1522"/>
                  </a:moveTo>
                  <a:lnTo>
                    <a:pt x="2704" y="1586"/>
                  </a:lnTo>
                  <a:lnTo>
                    <a:pt x="2688" y="1586"/>
                  </a:lnTo>
                  <a:lnTo>
                    <a:pt x="2688" y="1522"/>
                  </a:lnTo>
                  <a:lnTo>
                    <a:pt x="2704" y="1522"/>
                  </a:lnTo>
                  <a:close/>
                  <a:moveTo>
                    <a:pt x="2704" y="1634"/>
                  </a:moveTo>
                  <a:lnTo>
                    <a:pt x="2704" y="1698"/>
                  </a:lnTo>
                  <a:lnTo>
                    <a:pt x="2688" y="1698"/>
                  </a:lnTo>
                  <a:lnTo>
                    <a:pt x="2688" y="1634"/>
                  </a:lnTo>
                  <a:lnTo>
                    <a:pt x="2704" y="1634"/>
                  </a:lnTo>
                  <a:close/>
                  <a:moveTo>
                    <a:pt x="2704" y="1746"/>
                  </a:moveTo>
                  <a:lnTo>
                    <a:pt x="2704" y="1810"/>
                  </a:lnTo>
                  <a:lnTo>
                    <a:pt x="2688" y="1810"/>
                  </a:lnTo>
                  <a:lnTo>
                    <a:pt x="2688" y="1746"/>
                  </a:lnTo>
                  <a:lnTo>
                    <a:pt x="2704" y="1746"/>
                  </a:lnTo>
                  <a:close/>
                  <a:moveTo>
                    <a:pt x="2704" y="1858"/>
                  </a:moveTo>
                  <a:lnTo>
                    <a:pt x="2704" y="1922"/>
                  </a:lnTo>
                  <a:lnTo>
                    <a:pt x="2688" y="1922"/>
                  </a:lnTo>
                  <a:lnTo>
                    <a:pt x="2688" y="1858"/>
                  </a:lnTo>
                  <a:lnTo>
                    <a:pt x="2704" y="1858"/>
                  </a:lnTo>
                  <a:close/>
                  <a:moveTo>
                    <a:pt x="2704" y="1970"/>
                  </a:moveTo>
                  <a:lnTo>
                    <a:pt x="2704" y="2035"/>
                  </a:lnTo>
                  <a:lnTo>
                    <a:pt x="2688" y="2035"/>
                  </a:lnTo>
                  <a:lnTo>
                    <a:pt x="2688" y="1970"/>
                  </a:lnTo>
                  <a:lnTo>
                    <a:pt x="2704" y="1970"/>
                  </a:lnTo>
                  <a:close/>
                  <a:moveTo>
                    <a:pt x="2704" y="2083"/>
                  </a:moveTo>
                  <a:lnTo>
                    <a:pt x="2704" y="2147"/>
                  </a:lnTo>
                  <a:lnTo>
                    <a:pt x="2688" y="2147"/>
                  </a:lnTo>
                  <a:lnTo>
                    <a:pt x="2688" y="2083"/>
                  </a:lnTo>
                  <a:lnTo>
                    <a:pt x="2704" y="2083"/>
                  </a:lnTo>
                  <a:close/>
                  <a:moveTo>
                    <a:pt x="2704" y="2195"/>
                  </a:moveTo>
                  <a:lnTo>
                    <a:pt x="2704" y="2259"/>
                  </a:lnTo>
                  <a:lnTo>
                    <a:pt x="2688" y="2259"/>
                  </a:lnTo>
                  <a:lnTo>
                    <a:pt x="2688" y="2195"/>
                  </a:lnTo>
                  <a:lnTo>
                    <a:pt x="2704" y="2195"/>
                  </a:lnTo>
                  <a:close/>
                  <a:moveTo>
                    <a:pt x="2704" y="2307"/>
                  </a:moveTo>
                  <a:lnTo>
                    <a:pt x="2704" y="2371"/>
                  </a:lnTo>
                  <a:lnTo>
                    <a:pt x="2688" y="2371"/>
                  </a:lnTo>
                  <a:lnTo>
                    <a:pt x="2688" y="2307"/>
                  </a:lnTo>
                  <a:lnTo>
                    <a:pt x="2704" y="2307"/>
                  </a:lnTo>
                  <a:close/>
                  <a:moveTo>
                    <a:pt x="2704" y="2419"/>
                  </a:moveTo>
                  <a:lnTo>
                    <a:pt x="2704" y="2483"/>
                  </a:lnTo>
                  <a:lnTo>
                    <a:pt x="2688" y="2483"/>
                  </a:lnTo>
                  <a:lnTo>
                    <a:pt x="2688" y="2419"/>
                  </a:lnTo>
                  <a:lnTo>
                    <a:pt x="2704" y="2419"/>
                  </a:lnTo>
                  <a:close/>
                  <a:moveTo>
                    <a:pt x="2704" y="2531"/>
                  </a:moveTo>
                  <a:lnTo>
                    <a:pt x="2704" y="2595"/>
                  </a:lnTo>
                  <a:lnTo>
                    <a:pt x="2688" y="2595"/>
                  </a:lnTo>
                  <a:lnTo>
                    <a:pt x="2688" y="2531"/>
                  </a:lnTo>
                  <a:lnTo>
                    <a:pt x="2704" y="2531"/>
                  </a:lnTo>
                  <a:close/>
                  <a:moveTo>
                    <a:pt x="2704" y="2643"/>
                  </a:moveTo>
                  <a:lnTo>
                    <a:pt x="2704" y="2707"/>
                  </a:lnTo>
                  <a:lnTo>
                    <a:pt x="2688" y="2707"/>
                  </a:lnTo>
                  <a:lnTo>
                    <a:pt x="2688" y="2643"/>
                  </a:lnTo>
                  <a:lnTo>
                    <a:pt x="2704" y="2643"/>
                  </a:lnTo>
                  <a:close/>
                  <a:moveTo>
                    <a:pt x="2704" y="2755"/>
                  </a:moveTo>
                  <a:lnTo>
                    <a:pt x="2704" y="2819"/>
                  </a:lnTo>
                  <a:lnTo>
                    <a:pt x="2688" y="2819"/>
                  </a:lnTo>
                  <a:lnTo>
                    <a:pt x="2688" y="2755"/>
                  </a:lnTo>
                  <a:lnTo>
                    <a:pt x="2704" y="2755"/>
                  </a:lnTo>
                  <a:close/>
                  <a:moveTo>
                    <a:pt x="2704" y="2867"/>
                  </a:moveTo>
                  <a:lnTo>
                    <a:pt x="2704" y="2931"/>
                  </a:lnTo>
                  <a:lnTo>
                    <a:pt x="2688" y="2931"/>
                  </a:lnTo>
                  <a:lnTo>
                    <a:pt x="2688" y="2867"/>
                  </a:lnTo>
                  <a:lnTo>
                    <a:pt x="2704" y="2867"/>
                  </a:lnTo>
                  <a:close/>
                  <a:moveTo>
                    <a:pt x="2704" y="2979"/>
                  </a:moveTo>
                  <a:lnTo>
                    <a:pt x="2704" y="3044"/>
                  </a:lnTo>
                  <a:lnTo>
                    <a:pt x="2688" y="3044"/>
                  </a:lnTo>
                  <a:lnTo>
                    <a:pt x="2688" y="2979"/>
                  </a:lnTo>
                  <a:lnTo>
                    <a:pt x="2704" y="2979"/>
                  </a:lnTo>
                  <a:close/>
                  <a:moveTo>
                    <a:pt x="2704" y="3092"/>
                  </a:moveTo>
                  <a:lnTo>
                    <a:pt x="2704" y="3144"/>
                  </a:lnTo>
                  <a:lnTo>
                    <a:pt x="2688" y="3144"/>
                  </a:lnTo>
                  <a:lnTo>
                    <a:pt x="2688" y="3092"/>
                  </a:lnTo>
                  <a:lnTo>
                    <a:pt x="2704" y="3092"/>
                  </a:lnTo>
                  <a:close/>
                  <a:moveTo>
                    <a:pt x="2704" y="3145"/>
                  </a:moveTo>
                  <a:lnTo>
                    <a:pt x="2703" y="3156"/>
                  </a:lnTo>
                  <a:lnTo>
                    <a:pt x="2687" y="3155"/>
                  </a:lnTo>
                  <a:lnTo>
                    <a:pt x="2688" y="3144"/>
                  </a:lnTo>
                  <a:lnTo>
                    <a:pt x="2704" y="3145"/>
                  </a:lnTo>
                  <a:close/>
                  <a:moveTo>
                    <a:pt x="2699" y="3204"/>
                  </a:moveTo>
                  <a:lnTo>
                    <a:pt x="2695" y="3235"/>
                  </a:lnTo>
                  <a:cubicBezTo>
                    <a:pt x="2695" y="3236"/>
                    <a:pt x="2695" y="3236"/>
                    <a:pt x="2695" y="3237"/>
                  </a:cubicBezTo>
                  <a:lnTo>
                    <a:pt x="2686" y="3268"/>
                  </a:lnTo>
                  <a:lnTo>
                    <a:pt x="2670" y="3264"/>
                  </a:lnTo>
                  <a:lnTo>
                    <a:pt x="2680" y="3232"/>
                  </a:lnTo>
                  <a:lnTo>
                    <a:pt x="2679" y="3234"/>
                  </a:lnTo>
                  <a:lnTo>
                    <a:pt x="2683" y="3203"/>
                  </a:lnTo>
                  <a:lnTo>
                    <a:pt x="2699" y="3204"/>
                  </a:lnTo>
                  <a:close/>
                  <a:moveTo>
                    <a:pt x="2671" y="3314"/>
                  </a:moveTo>
                  <a:lnTo>
                    <a:pt x="2669" y="3322"/>
                  </a:lnTo>
                  <a:cubicBezTo>
                    <a:pt x="2669" y="3322"/>
                    <a:pt x="2669" y="3323"/>
                    <a:pt x="2669" y="3323"/>
                  </a:cubicBezTo>
                  <a:lnTo>
                    <a:pt x="2642" y="3373"/>
                  </a:lnTo>
                  <a:lnTo>
                    <a:pt x="2628" y="3365"/>
                  </a:lnTo>
                  <a:lnTo>
                    <a:pt x="2654" y="3316"/>
                  </a:lnTo>
                  <a:lnTo>
                    <a:pt x="2654" y="3317"/>
                  </a:lnTo>
                  <a:lnTo>
                    <a:pt x="2656" y="3309"/>
                  </a:lnTo>
                  <a:lnTo>
                    <a:pt x="2671" y="3314"/>
                  </a:lnTo>
                  <a:close/>
                  <a:moveTo>
                    <a:pt x="2615" y="3414"/>
                  </a:moveTo>
                  <a:lnTo>
                    <a:pt x="2574" y="3463"/>
                  </a:lnTo>
                  <a:lnTo>
                    <a:pt x="2562" y="3453"/>
                  </a:lnTo>
                  <a:lnTo>
                    <a:pt x="2603" y="3404"/>
                  </a:lnTo>
                  <a:lnTo>
                    <a:pt x="2615" y="3414"/>
                  </a:lnTo>
                  <a:close/>
                  <a:moveTo>
                    <a:pt x="2537" y="3496"/>
                  </a:moveTo>
                  <a:lnTo>
                    <a:pt x="2505" y="3523"/>
                  </a:lnTo>
                  <a:cubicBezTo>
                    <a:pt x="2504" y="3523"/>
                    <a:pt x="2504" y="3523"/>
                    <a:pt x="2503" y="3524"/>
                  </a:cubicBezTo>
                  <a:lnTo>
                    <a:pt x="2484" y="3534"/>
                  </a:lnTo>
                  <a:lnTo>
                    <a:pt x="2476" y="3520"/>
                  </a:lnTo>
                  <a:lnTo>
                    <a:pt x="2496" y="3509"/>
                  </a:lnTo>
                  <a:lnTo>
                    <a:pt x="2494" y="3510"/>
                  </a:lnTo>
                  <a:lnTo>
                    <a:pt x="2527" y="3483"/>
                  </a:lnTo>
                  <a:lnTo>
                    <a:pt x="2537" y="3496"/>
                  </a:lnTo>
                  <a:close/>
                  <a:moveTo>
                    <a:pt x="2442" y="3557"/>
                  </a:moveTo>
                  <a:lnTo>
                    <a:pt x="2427" y="3565"/>
                  </a:lnTo>
                  <a:cubicBezTo>
                    <a:pt x="2427" y="3565"/>
                    <a:pt x="2426" y="3565"/>
                    <a:pt x="2426" y="3565"/>
                  </a:cubicBezTo>
                  <a:lnTo>
                    <a:pt x="2380" y="3579"/>
                  </a:lnTo>
                  <a:lnTo>
                    <a:pt x="2375" y="3564"/>
                  </a:lnTo>
                  <a:lnTo>
                    <a:pt x="2421" y="3550"/>
                  </a:lnTo>
                  <a:lnTo>
                    <a:pt x="2420" y="3550"/>
                  </a:lnTo>
                  <a:lnTo>
                    <a:pt x="2434" y="3543"/>
                  </a:lnTo>
                  <a:lnTo>
                    <a:pt x="2442" y="3557"/>
                  </a:lnTo>
                  <a:close/>
                  <a:moveTo>
                    <a:pt x="2332" y="3592"/>
                  </a:moveTo>
                  <a:lnTo>
                    <a:pt x="2269" y="3599"/>
                  </a:lnTo>
                  <a:lnTo>
                    <a:pt x="2267" y="3583"/>
                  </a:lnTo>
                  <a:lnTo>
                    <a:pt x="2331" y="3576"/>
                  </a:lnTo>
                  <a:lnTo>
                    <a:pt x="2332" y="3592"/>
                  </a:lnTo>
                  <a:close/>
                  <a:moveTo>
                    <a:pt x="2220" y="3600"/>
                  </a:moveTo>
                  <a:lnTo>
                    <a:pt x="2156" y="3600"/>
                  </a:lnTo>
                  <a:lnTo>
                    <a:pt x="2156" y="3584"/>
                  </a:lnTo>
                  <a:lnTo>
                    <a:pt x="2220" y="3584"/>
                  </a:lnTo>
                  <a:lnTo>
                    <a:pt x="2220" y="3600"/>
                  </a:lnTo>
                  <a:close/>
                  <a:moveTo>
                    <a:pt x="2108" y="3600"/>
                  </a:moveTo>
                  <a:lnTo>
                    <a:pt x="2044" y="3600"/>
                  </a:lnTo>
                  <a:lnTo>
                    <a:pt x="2044" y="3584"/>
                  </a:lnTo>
                  <a:lnTo>
                    <a:pt x="2108" y="3584"/>
                  </a:lnTo>
                  <a:lnTo>
                    <a:pt x="2108" y="3600"/>
                  </a:lnTo>
                  <a:close/>
                  <a:moveTo>
                    <a:pt x="1996" y="3600"/>
                  </a:moveTo>
                  <a:lnTo>
                    <a:pt x="1931" y="3600"/>
                  </a:lnTo>
                  <a:lnTo>
                    <a:pt x="1931" y="3584"/>
                  </a:lnTo>
                  <a:lnTo>
                    <a:pt x="1996" y="3584"/>
                  </a:lnTo>
                  <a:lnTo>
                    <a:pt x="1996" y="3600"/>
                  </a:lnTo>
                  <a:close/>
                  <a:moveTo>
                    <a:pt x="1883" y="3600"/>
                  </a:moveTo>
                  <a:lnTo>
                    <a:pt x="1819" y="3600"/>
                  </a:lnTo>
                  <a:lnTo>
                    <a:pt x="1819" y="3584"/>
                  </a:lnTo>
                  <a:lnTo>
                    <a:pt x="1883" y="3584"/>
                  </a:lnTo>
                  <a:lnTo>
                    <a:pt x="1883" y="3600"/>
                  </a:lnTo>
                  <a:close/>
                  <a:moveTo>
                    <a:pt x="1771" y="3600"/>
                  </a:moveTo>
                  <a:lnTo>
                    <a:pt x="1707" y="3600"/>
                  </a:lnTo>
                  <a:lnTo>
                    <a:pt x="1707" y="3584"/>
                  </a:lnTo>
                  <a:lnTo>
                    <a:pt x="1771" y="3584"/>
                  </a:lnTo>
                  <a:lnTo>
                    <a:pt x="1771" y="3600"/>
                  </a:lnTo>
                  <a:close/>
                  <a:moveTo>
                    <a:pt x="1659" y="3600"/>
                  </a:moveTo>
                  <a:lnTo>
                    <a:pt x="1595" y="3600"/>
                  </a:lnTo>
                  <a:lnTo>
                    <a:pt x="1595" y="3584"/>
                  </a:lnTo>
                  <a:lnTo>
                    <a:pt x="1659" y="3584"/>
                  </a:lnTo>
                  <a:lnTo>
                    <a:pt x="1659" y="3600"/>
                  </a:lnTo>
                  <a:close/>
                  <a:moveTo>
                    <a:pt x="1547" y="3600"/>
                  </a:moveTo>
                  <a:lnTo>
                    <a:pt x="1483" y="3600"/>
                  </a:lnTo>
                  <a:lnTo>
                    <a:pt x="1483" y="3584"/>
                  </a:lnTo>
                  <a:lnTo>
                    <a:pt x="1547" y="3584"/>
                  </a:lnTo>
                  <a:lnTo>
                    <a:pt x="1547" y="3600"/>
                  </a:lnTo>
                  <a:close/>
                  <a:moveTo>
                    <a:pt x="1435" y="3600"/>
                  </a:moveTo>
                  <a:lnTo>
                    <a:pt x="1371" y="3600"/>
                  </a:lnTo>
                  <a:lnTo>
                    <a:pt x="1371" y="3584"/>
                  </a:lnTo>
                  <a:lnTo>
                    <a:pt x="1435" y="3584"/>
                  </a:lnTo>
                  <a:lnTo>
                    <a:pt x="1435" y="3600"/>
                  </a:lnTo>
                  <a:close/>
                  <a:moveTo>
                    <a:pt x="1323" y="3600"/>
                  </a:moveTo>
                  <a:lnTo>
                    <a:pt x="1259" y="3600"/>
                  </a:lnTo>
                  <a:lnTo>
                    <a:pt x="1259" y="3584"/>
                  </a:lnTo>
                  <a:lnTo>
                    <a:pt x="1323" y="3584"/>
                  </a:lnTo>
                  <a:lnTo>
                    <a:pt x="1323" y="3600"/>
                  </a:lnTo>
                  <a:close/>
                  <a:moveTo>
                    <a:pt x="1211" y="3600"/>
                  </a:moveTo>
                  <a:lnTo>
                    <a:pt x="1147" y="3600"/>
                  </a:lnTo>
                  <a:lnTo>
                    <a:pt x="1147" y="3584"/>
                  </a:lnTo>
                  <a:lnTo>
                    <a:pt x="1211" y="3584"/>
                  </a:lnTo>
                  <a:lnTo>
                    <a:pt x="1211" y="3600"/>
                  </a:lnTo>
                  <a:close/>
                  <a:moveTo>
                    <a:pt x="1099" y="3600"/>
                  </a:moveTo>
                  <a:lnTo>
                    <a:pt x="1035" y="3600"/>
                  </a:lnTo>
                  <a:lnTo>
                    <a:pt x="1035" y="3584"/>
                  </a:lnTo>
                  <a:lnTo>
                    <a:pt x="1099" y="3584"/>
                  </a:lnTo>
                  <a:lnTo>
                    <a:pt x="1099" y="3600"/>
                  </a:lnTo>
                  <a:close/>
                  <a:moveTo>
                    <a:pt x="987" y="3600"/>
                  </a:moveTo>
                  <a:lnTo>
                    <a:pt x="922" y="3600"/>
                  </a:lnTo>
                  <a:lnTo>
                    <a:pt x="922" y="3584"/>
                  </a:lnTo>
                  <a:lnTo>
                    <a:pt x="987" y="3584"/>
                  </a:lnTo>
                  <a:lnTo>
                    <a:pt x="987" y="3600"/>
                  </a:lnTo>
                  <a:close/>
                  <a:moveTo>
                    <a:pt x="874" y="3600"/>
                  </a:moveTo>
                  <a:lnTo>
                    <a:pt x="810" y="3600"/>
                  </a:lnTo>
                  <a:lnTo>
                    <a:pt x="810" y="3584"/>
                  </a:lnTo>
                  <a:lnTo>
                    <a:pt x="874" y="3584"/>
                  </a:lnTo>
                  <a:lnTo>
                    <a:pt x="874" y="3600"/>
                  </a:lnTo>
                  <a:close/>
                  <a:moveTo>
                    <a:pt x="762" y="3600"/>
                  </a:moveTo>
                  <a:lnTo>
                    <a:pt x="698" y="3600"/>
                  </a:lnTo>
                  <a:lnTo>
                    <a:pt x="698" y="3584"/>
                  </a:lnTo>
                  <a:lnTo>
                    <a:pt x="762" y="3584"/>
                  </a:lnTo>
                  <a:lnTo>
                    <a:pt x="762" y="3600"/>
                  </a:lnTo>
                  <a:close/>
                  <a:moveTo>
                    <a:pt x="650" y="3600"/>
                  </a:moveTo>
                  <a:lnTo>
                    <a:pt x="586" y="3600"/>
                  </a:lnTo>
                  <a:lnTo>
                    <a:pt x="586" y="3584"/>
                  </a:lnTo>
                  <a:lnTo>
                    <a:pt x="650" y="3584"/>
                  </a:lnTo>
                  <a:lnTo>
                    <a:pt x="650" y="3600"/>
                  </a:lnTo>
                  <a:close/>
                  <a:moveTo>
                    <a:pt x="538" y="3600"/>
                  </a:moveTo>
                  <a:lnTo>
                    <a:pt x="474" y="3600"/>
                  </a:lnTo>
                  <a:lnTo>
                    <a:pt x="474" y="3584"/>
                  </a:lnTo>
                  <a:lnTo>
                    <a:pt x="538" y="3584"/>
                  </a:lnTo>
                  <a:lnTo>
                    <a:pt x="538" y="3600"/>
                  </a:lnTo>
                  <a:close/>
                  <a:moveTo>
                    <a:pt x="425" y="3597"/>
                  </a:moveTo>
                  <a:lnTo>
                    <a:pt x="366" y="3591"/>
                  </a:lnTo>
                  <a:cubicBezTo>
                    <a:pt x="365" y="3591"/>
                    <a:pt x="365" y="3591"/>
                    <a:pt x="364" y="3591"/>
                  </a:cubicBezTo>
                  <a:lnTo>
                    <a:pt x="360" y="3590"/>
                  </a:lnTo>
                  <a:lnTo>
                    <a:pt x="365" y="3575"/>
                  </a:lnTo>
                  <a:lnTo>
                    <a:pt x="369" y="3576"/>
                  </a:lnTo>
                  <a:lnTo>
                    <a:pt x="367" y="3575"/>
                  </a:lnTo>
                  <a:lnTo>
                    <a:pt x="427" y="3581"/>
                  </a:lnTo>
                  <a:lnTo>
                    <a:pt x="425" y="3597"/>
                  </a:lnTo>
                  <a:close/>
                  <a:moveTo>
                    <a:pt x="314" y="3576"/>
                  </a:moveTo>
                  <a:lnTo>
                    <a:pt x="280" y="3565"/>
                  </a:lnTo>
                  <a:cubicBezTo>
                    <a:pt x="280" y="3565"/>
                    <a:pt x="279" y="3565"/>
                    <a:pt x="279" y="3565"/>
                  </a:cubicBezTo>
                  <a:lnTo>
                    <a:pt x="254" y="3551"/>
                  </a:lnTo>
                  <a:lnTo>
                    <a:pt x="261" y="3537"/>
                  </a:lnTo>
                  <a:lnTo>
                    <a:pt x="286" y="3550"/>
                  </a:lnTo>
                  <a:lnTo>
                    <a:pt x="285" y="3550"/>
                  </a:lnTo>
                  <a:lnTo>
                    <a:pt x="319" y="3560"/>
                  </a:lnTo>
                  <a:lnTo>
                    <a:pt x="314" y="3576"/>
                  </a:lnTo>
                  <a:close/>
                  <a:moveTo>
                    <a:pt x="211" y="3528"/>
                  </a:moveTo>
                  <a:lnTo>
                    <a:pt x="203" y="3524"/>
                  </a:lnTo>
                  <a:cubicBezTo>
                    <a:pt x="202" y="3523"/>
                    <a:pt x="202" y="3523"/>
                    <a:pt x="201" y="3523"/>
                  </a:cubicBezTo>
                  <a:lnTo>
                    <a:pt x="160" y="3488"/>
                  </a:lnTo>
                  <a:lnTo>
                    <a:pt x="170" y="3476"/>
                  </a:lnTo>
                  <a:lnTo>
                    <a:pt x="212" y="3510"/>
                  </a:lnTo>
                  <a:lnTo>
                    <a:pt x="210" y="3509"/>
                  </a:lnTo>
                  <a:lnTo>
                    <a:pt x="219" y="3514"/>
                  </a:lnTo>
                  <a:lnTo>
                    <a:pt x="211" y="3528"/>
                  </a:lnTo>
                  <a:close/>
                  <a:moveTo>
                    <a:pt x="124" y="3455"/>
                  </a:moveTo>
                  <a:lnTo>
                    <a:pt x="83" y="3405"/>
                  </a:lnTo>
                  <a:lnTo>
                    <a:pt x="95" y="3395"/>
                  </a:lnTo>
                  <a:lnTo>
                    <a:pt x="136" y="3444"/>
                  </a:lnTo>
                  <a:lnTo>
                    <a:pt x="124" y="3455"/>
                  </a:lnTo>
                  <a:close/>
                  <a:moveTo>
                    <a:pt x="58" y="3362"/>
                  </a:moveTo>
                  <a:lnTo>
                    <a:pt x="36" y="3323"/>
                  </a:lnTo>
                  <a:cubicBezTo>
                    <a:pt x="36" y="3323"/>
                    <a:pt x="36" y="3322"/>
                    <a:pt x="36" y="3322"/>
                  </a:cubicBezTo>
                  <a:lnTo>
                    <a:pt x="30" y="3303"/>
                  </a:lnTo>
                  <a:lnTo>
                    <a:pt x="45" y="3298"/>
                  </a:lnTo>
                  <a:lnTo>
                    <a:pt x="51" y="3317"/>
                  </a:lnTo>
                  <a:lnTo>
                    <a:pt x="50" y="3316"/>
                  </a:lnTo>
                  <a:lnTo>
                    <a:pt x="72" y="3355"/>
                  </a:lnTo>
                  <a:lnTo>
                    <a:pt x="58" y="3362"/>
                  </a:lnTo>
                  <a:close/>
                  <a:moveTo>
                    <a:pt x="16" y="3257"/>
                  </a:moveTo>
                  <a:lnTo>
                    <a:pt x="10" y="3237"/>
                  </a:lnTo>
                  <a:cubicBezTo>
                    <a:pt x="10" y="3236"/>
                    <a:pt x="10" y="3236"/>
                    <a:pt x="9" y="3235"/>
                  </a:cubicBezTo>
                  <a:lnTo>
                    <a:pt x="5" y="3193"/>
                  </a:lnTo>
                  <a:lnTo>
                    <a:pt x="21" y="3191"/>
                  </a:lnTo>
                  <a:lnTo>
                    <a:pt x="25" y="3234"/>
                  </a:lnTo>
                  <a:lnTo>
                    <a:pt x="25" y="3232"/>
                  </a:lnTo>
                  <a:lnTo>
                    <a:pt x="31" y="3253"/>
                  </a:lnTo>
                  <a:lnTo>
                    <a:pt x="16" y="3257"/>
                  </a:ln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0" name="Freeform 43"/>
            <p:cNvSpPr>
              <a:spLocks noEditPoints="1"/>
            </p:cNvSpPr>
            <p:nvPr/>
          </p:nvSpPr>
          <p:spPr bwMode="auto">
            <a:xfrm>
              <a:off x="3179" y="2669"/>
              <a:ext cx="870" cy="1159"/>
            </a:xfrm>
            <a:custGeom>
              <a:avLst/>
              <a:gdLst>
                <a:gd name="T0" fmla="*/ 0 w 2704"/>
                <a:gd name="T1" fmla="*/ 976 h 3600"/>
                <a:gd name="T2" fmla="*/ 0 w 2704"/>
                <a:gd name="T3" fmla="*/ 904 h 3600"/>
                <a:gd name="T4" fmla="*/ 0 w 2704"/>
                <a:gd name="T5" fmla="*/ 832 h 3600"/>
                <a:gd name="T6" fmla="*/ 0 w 2704"/>
                <a:gd name="T7" fmla="*/ 760 h 3600"/>
                <a:gd name="T8" fmla="*/ 0 w 2704"/>
                <a:gd name="T9" fmla="*/ 687 h 3600"/>
                <a:gd name="T10" fmla="*/ 0 w 2704"/>
                <a:gd name="T11" fmla="*/ 615 h 3600"/>
                <a:gd name="T12" fmla="*/ 0 w 2704"/>
                <a:gd name="T13" fmla="*/ 543 h 3600"/>
                <a:gd name="T14" fmla="*/ 0 w 2704"/>
                <a:gd name="T15" fmla="*/ 471 h 3600"/>
                <a:gd name="T16" fmla="*/ 0 w 2704"/>
                <a:gd name="T17" fmla="*/ 399 h 3600"/>
                <a:gd name="T18" fmla="*/ 0 w 2704"/>
                <a:gd name="T19" fmla="*/ 326 h 3600"/>
                <a:gd name="T20" fmla="*/ 0 w 2704"/>
                <a:gd name="T21" fmla="*/ 254 h 3600"/>
                <a:gd name="T22" fmla="*/ 0 w 2704"/>
                <a:gd name="T23" fmla="*/ 182 h 3600"/>
                <a:gd name="T24" fmla="*/ 16 w 2704"/>
                <a:gd name="T25" fmla="*/ 92 h 3600"/>
                <a:gd name="T26" fmla="*/ 30 w 2704"/>
                <a:gd name="T27" fmla="*/ 68 h 3600"/>
                <a:gd name="T28" fmla="*/ 47 w 2704"/>
                <a:gd name="T29" fmla="*/ 46 h 3600"/>
                <a:gd name="T30" fmla="*/ 118 w 2704"/>
                <a:gd name="T31" fmla="*/ 3 h 3600"/>
                <a:gd name="T32" fmla="*/ 138 w 2704"/>
                <a:gd name="T33" fmla="*/ 6 h 3600"/>
                <a:gd name="T34" fmla="*/ 174 w 2704"/>
                <a:gd name="T35" fmla="*/ 5 h 3600"/>
                <a:gd name="T36" fmla="*/ 246 w 2704"/>
                <a:gd name="T37" fmla="*/ 5 h 3600"/>
                <a:gd name="T38" fmla="*/ 319 w 2704"/>
                <a:gd name="T39" fmla="*/ 5 h 3600"/>
                <a:gd name="T40" fmla="*/ 391 w 2704"/>
                <a:gd name="T41" fmla="*/ 5 h 3600"/>
                <a:gd name="T42" fmla="*/ 463 w 2704"/>
                <a:gd name="T43" fmla="*/ 5 h 3600"/>
                <a:gd name="T44" fmla="*/ 535 w 2704"/>
                <a:gd name="T45" fmla="*/ 5 h 3600"/>
                <a:gd name="T46" fmla="*/ 607 w 2704"/>
                <a:gd name="T47" fmla="*/ 5 h 3600"/>
                <a:gd name="T48" fmla="*/ 679 w 2704"/>
                <a:gd name="T49" fmla="*/ 5 h 3600"/>
                <a:gd name="T50" fmla="*/ 723 w 2704"/>
                <a:gd name="T51" fmla="*/ 5 h 3600"/>
                <a:gd name="T52" fmla="*/ 752 w 2704"/>
                <a:gd name="T53" fmla="*/ 3 h 3600"/>
                <a:gd name="T54" fmla="*/ 828 w 2704"/>
                <a:gd name="T55" fmla="*/ 52 h 3600"/>
                <a:gd name="T56" fmla="*/ 841 w 2704"/>
                <a:gd name="T57" fmla="*/ 68 h 3600"/>
                <a:gd name="T58" fmla="*/ 870 w 2704"/>
                <a:gd name="T59" fmla="*/ 147 h 3600"/>
                <a:gd name="T60" fmla="*/ 870 w 2704"/>
                <a:gd name="T61" fmla="*/ 186 h 3600"/>
                <a:gd name="T62" fmla="*/ 870 w 2704"/>
                <a:gd name="T63" fmla="*/ 258 h 3600"/>
                <a:gd name="T64" fmla="*/ 870 w 2704"/>
                <a:gd name="T65" fmla="*/ 330 h 3600"/>
                <a:gd name="T66" fmla="*/ 870 w 2704"/>
                <a:gd name="T67" fmla="*/ 402 h 3600"/>
                <a:gd name="T68" fmla="*/ 870 w 2704"/>
                <a:gd name="T69" fmla="*/ 475 h 3600"/>
                <a:gd name="T70" fmla="*/ 870 w 2704"/>
                <a:gd name="T71" fmla="*/ 547 h 3600"/>
                <a:gd name="T72" fmla="*/ 870 w 2704"/>
                <a:gd name="T73" fmla="*/ 619 h 3600"/>
                <a:gd name="T74" fmla="*/ 870 w 2704"/>
                <a:gd name="T75" fmla="*/ 691 h 3600"/>
                <a:gd name="T76" fmla="*/ 870 w 2704"/>
                <a:gd name="T77" fmla="*/ 763 h 3600"/>
                <a:gd name="T78" fmla="*/ 870 w 2704"/>
                <a:gd name="T79" fmla="*/ 835 h 3600"/>
                <a:gd name="T80" fmla="*/ 870 w 2704"/>
                <a:gd name="T81" fmla="*/ 908 h 3600"/>
                <a:gd name="T82" fmla="*/ 870 w 2704"/>
                <a:gd name="T83" fmla="*/ 980 h 3600"/>
                <a:gd name="T84" fmla="*/ 870 w 2704"/>
                <a:gd name="T85" fmla="*/ 1016 h 3600"/>
                <a:gd name="T86" fmla="*/ 862 w 2704"/>
                <a:gd name="T87" fmla="*/ 1041 h 3600"/>
                <a:gd name="T88" fmla="*/ 855 w 2704"/>
                <a:gd name="T89" fmla="*/ 1065 h 3600"/>
                <a:gd name="T90" fmla="*/ 799 w 2704"/>
                <a:gd name="T91" fmla="*/ 1138 h 3600"/>
                <a:gd name="T92" fmla="*/ 764 w 2704"/>
                <a:gd name="T93" fmla="*/ 1147 h 3600"/>
                <a:gd name="T94" fmla="*/ 714 w 2704"/>
                <a:gd name="T95" fmla="*/ 1159 h 3600"/>
                <a:gd name="T96" fmla="*/ 642 w 2704"/>
                <a:gd name="T97" fmla="*/ 1159 h 3600"/>
                <a:gd name="T98" fmla="*/ 570 w 2704"/>
                <a:gd name="T99" fmla="*/ 1159 h 3600"/>
                <a:gd name="T100" fmla="*/ 498 w 2704"/>
                <a:gd name="T101" fmla="*/ 1159 h 3600"/>
                <a:gd name="T102" fmla="*/ 426 w 2704"/>
                <a:gd name="T103" fmla="*/ 1159 h 3600"/>
                <a:gd name="T104" fmla="*/ 354 w 2704"/>
                <a:gd name="T105" fmla="*/ 1159 h 3600"/>
                <a:gd name="T106" fmla="*/ 281 w 2704"/>
                <a:gd name="T107" fmla="*/ 1159 h 3600"/>
                <a:gd name="T108" fmla="*/ 209 w 2704"/>
                <a:gd name="T109" fmla="*/ 1159 h 3600"/>
                <a:gd name="T110" fmla="*/ 137 w 2704"/>
                <a:gd name="T111" fmla="*/ 1158 h 3600"/>
                <a:gd name="T112" fmla="*/ 90 w 2704"/>
                <a:gd name="T113" fmla="*/ 1148 h 3600"/>
                <a:gd name="T114" fmla="*/ 65 w 2704"/>
                <a:gd name="T115" fmla="*/ 1134 h 3600"/>
                <a:gd name="T116" fmla="*/ 44 w 2704"/>
                <a:gd name="T117" fmla="*/ 1109 h 3600"/>
                <a:gd name="T118" fmla="*/ 19 w 2704"/>
                <a:gd name="T119" fmla="*/ 1082 h 360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704"/>
                <a:gd name="T181" fmla="*/ 0 h 3600"/>
                <a:gd name="T182" fmla="*/ 2704 w 2704"/>
                <a:gd name="T183" fmla="*/ 3600 h 3600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704" h="3600">
                  <a:moveTo>
                    <a:pt x="0" y="3144"/>
                  </a:moveTo>
                  <a:lnTo>
                    <a:pt x="0" y="3080"/>
                  </a:lnTo>
                  <a:lnTo>
                    <a:pt x="16" y="3080"/>
                  </a:lnTo>
                  <a:lnTo>
                    <a:pt x="16" y="3144"/>
                  </a:lnTo>
                  <a:lnTo>
                    <a:pt x="0" y="3144"/>
                  </a:lnTo>
                  <a:close/>
                  <a:moveTo>
                    <a:pt x="0" y="3032"/>
                  </a:moveTo>
                  <a:lnTo>
                    <a:pt x="0" y="2968"/>
                  </a:lnTo>
                  <a:lnTo>
                    <a:pt x="16" y="2968"/>
                  </a:lnTo>
                  <a:lnTo>
                    <a:pt x="16" y="3032"/>
                  </a:lnTo>
                  <a:lnTo>
                    <a:pt x="0" y="3032"/>
                  </a:lnTo>
                  <a:close/>
                  <a:moveTo>
                    <a:pt x="0" y="2920"/>
                  </a:moveTo>
                  <a:lnTo>
                    <a:pt x="0" y="2856"/>
                  </a:lnTo>
                  <a:lnTo>
                    <a:pt x="16" y="2856"/>
                  </a:lnTo>
                  <a:lnTo>
                    <a:pt x="16" y="2920"/>
                  </a:lnTo>
                  <a:lnTo>
                    <a:pt x="0" y="2920"/>
                  </a:lnTo>
                  <a:close/>
                  <a:moveTo>
                    <a:pt x="0" y="2808"/>
                  </a:moveTo>
                  <a:lnTo>
                    <a:pt x="0" y="2744"/>
                  </a:lnTo>
                  <a:lnTo>
                    <a:pt x="16" y="2744"/>
                  </a:lnTo>
                  <a:lnTo>
                    <a:pt x="16" y="2808"/>
                  </a:lnTo>
                  <a:lnTo>
                    <a:pt x="0" y="2808"/>
                  </a:lnTo>
                  <a:close/>
                  <a:moveTo>
                    <a:pt x="0" y="2696"/>
                  </a:moveTo>
                  <a:lnTo>
                    <a:pt x="0" y="2632"/>
                  </a:lnTo>
                  <a:lnTo>
                    <a:pt x="16" y="2632"/>
                  </a:lnTo>
                  <a:lnTo>
                    <a:pt x="16" y="2696"/>
                  </a:lnTo>
                  <a:lnTo>
                    <a:pt x="0" y="2696"/>
                  </a:lnTo>
                  <a:close/>
                  <a:moveTo>
                    <a:pt x="0" y="2584"/>
                  </a:moveTo>
                  <a:lnTo>
                    <a:pt x="0" y="2520"/>
                  </a:lnTo>
                  <a:lnTo>
                    <a:pt x="16" y="2520"/>
                  </a:lnTo>
                  <a:lnTo>
                    <a:pt x="16" y="2584"/>
                  </a:lnTo>
                  <a:lnTo>
                    <a:pt x="0" y="2584"/>
                  </a:lnTo>
                  <a:close/>
                  <a:moveTo>
                    <a:pt x="0" y="2472"/>
                  </a:moveTo>
                  <a:lnTo>
                    <a:pt x="0" y="2408"/>
                  </a:lnTo>
                  <a:lnTo>
                    <a:pt x="16" y="2408"/>
                  </a:lnTo>
                  <a:lnTo>
                    <a:pt x="16" y="2472"/>
                  </a:lnTo>
                  <a:lnTo>
                    <a:pt x="0" y="2472"/>
                  </a:lnTo>
                  <a:close/>
                  <a:moveTo>
                    <a:pt x="0" y="2360"/>
                  </a:moveTo>
                  <a:lnTo>
                    <a:pt x="0" y="2296"/>
                  </a:lnTo>
                  <a:lnTo>
                    <a:pt x="16" y="2296"/>
                  </a:lnTo>
                  <a:lnTo>
                    <a:pt x="16" y="2360"/>
                  </a:lnTo>
                  <a:lnTo>
                    <a:pt x="0" y="2360"/>
                  </a:lnTo>
                  <a:close/>
                  <a:moveTo>
                    <a:pt x="0" y="2248"/>
                  </a:moveTo>
                  <a:lnTo>
                    <a:pt x="0" y="2183"/>
                  </a:lnTo>
                  <a:lnTo>
                    <a:pt x="16" y="2183"/>
                  </a:lnTo>
                  <a:lnTo>
                    <a:pt x="16" y="2248"/>
                  </a:lnTo>
                  <a:lnTo>
                    <a:pt x="0" y="2248"/>
                  </a:lnTo>
                  <a:close/>
                  <a:moveTo>
                    <a:pt x="0" y="2135"/>
                  </a:moveTo>
                  <a:lnTo>
                    <a:pt x="0" y="2071"/>
                  </a:lnTo>
                  <a:lnTo>
                    <a:pt x="16" y="2071"/>
                  </a:lnTo>
                  <a:lnTo>
                    <a:pt x="16" y="2135"/>
                  </a:lnTo>
                  <a:lnTo>
                    <a:pt x="0" y="2135"/>
                  </a:lnTo>
                  <a:close/>
                  <a:moveTo>
                    <a:pt x="0" y="2023"/>
                  </a:moveTo>
                  <a:lnTo>
                    <a:pt x="0" y="1959"/>
                  </a:lnTo>
                  <a:lnTo>
                    <a:pt x="16" y="1959"/>
                  </a:lnTo>
                  <a:lnTo>
                    <a:pt x="16" y="2023"/>
                  </a:lnTo>
                  <a:lnTo>
                    <a:pt x="0" y="2023"/>
                  </a:lnTo>
                  <a:close/>
                  <a:moveTo>
                    <a:pt x="0" y="1911"/>
                  </a:moveTo>
                  <a:lnTo>
                    <a:pt x="0" y="1847"/>
                  </a:lnTo>
                  <a:lnTo>
                    <a:pt x="16" y="1847"/>
                  </a:lnTo>
                  <a:lnTo>
                    <a:pt x="16" y="1911"/>
                  </a:lnTo>
                  <a:lnTo>
                    <a:pt x="0" y="1911"/>
                  </a:lnTo>
                  <a:close/>
                  <a:moveTo>
                    <a:pt x="0" y="1799"/>
                  </a:moveTo>
                  <a:lnTo>
                    <a:pt x="0" y="1735"/>
                  </a:lnTo>
                  <a:lnTo>
                    <a:pt x="16" y="1735"/>
                  </a:lnTo>
                  <a:lnTo>
                    <a:pt x="16" y="1799"/>
                  </a:lnTo>
                  <a:lnTo>
                    <a:pt x="0" y="1799"/>
                  </a:lnTo>
                  <a:close/>
                  <a:moveTo>
                    <a:pt x="0" y="1687"/>
                  </a:moveTo>
                  <a:lnTo>
                    <a:pt x="0" y="1623"/>
                  </a:lnTo>
                  <a:lnTo>
                    <a:pt x="16" y="1623"/>
                  </a:lnTo>
                  <a:lnTo>
                    <a:pt x="16" y="1687"/>
                  </a:lnTo>
                  <a:lnTo>
                    <a:pt x="0" y="1687"/>
                  </a:lnTo>
                  <a:close/>
                  <a:moveTo>
                    <a:pt x="0" y="1575"/>
                  </a:moveTo>
                  <a:lnTo>
                    <a:pt x="0" y="1511"/>
                  </a:lnTo>
                  <a:lnTo>
                    <a:pt x="16" y="1511"/>
                  </a:lnTo>
                  <a:lnTo>
                    <a:pt x="16" y="1575"/>
                  </a:lnTo>
                  <a:lnTo>
                    <a:pt x="0" y="1575"/>
                  </a:lnTo>
                  <a:close/>
                  <a:moveTo>
                    <a:pt x="0" y="1463"/>
                  </a:moveTo>
                  <a:lnTo>
                    <a:pt x="0" y="1399"/>
                  </a:lnTo>
                  <a:lnTo>
                    <a:pt x="16" y="1399"/>
                  </a:lnTo>
                  <a:lnTo>
                    <a:pt x="16" y="1463"/>
                  </a:lnTo>
                  <a:lnTo>
                    <a:pt x="0" y="1463"/>
                  </a:lnTo>
                  <a:close/>
                  <a:moveTo>
                    <a:pt x="0" y="1351"/>
                  </a:moveTo>
                  <a:lnTo>
                    <a:pt x="0" y="1287"/>
                  </a:lnTo>
                  <a:lnTo>
                    <a:pt x="16" y="1287"/>
                  </a:lnTo>
                  <a:lnTo>
                    <a:pt x="16" y="1351"/>
                  </a:lnTo>
                  <a:lnTo>
                    <a:pt x="0" y="1351"/>
                  </a:lnTo>
                  <a:close/>
                  <a:moveTo>
                    <a:pt x="0" y="1239"/>
                  </a:moveTo>
                  <a:lnTo>
                    <a:pt x="0" y="1174"/>
                  </a:lnTo>
                  <a:lnTo>
                    <a:pt x="16" y="1174"/>
                  </a:lnTo>
                  <a:lnTo>
                    <a:pt x="16" y="1239"/>
                  </a:lnTo>
                  <a:lnTo>
                    <a:pt x="0" y="1239"/>
                  </a:lnTo>
                  <a:close/>
                  <a:moveTo>
                    <a:pt x="0" y="1126"/>
                  </a:moveTo>
                  <a:lnTo>
                    <a:pt x="0" y="1062"/>
                  </a:lnTo>
                  <a:lnTo>
                    <a:pt x="16" y="1062"/>
                  </a:lnTo>
                  <a:lnTo>
                    <a:pt x="16" y="1126"/>
                  </a:lnTo>
                  <a:lnTo>
                    <a:pt x="0" y="1126"/>
                  </a:lnTo>
                  <a:close/>
                  <a:moveTo>
                    <a:pt x="0" y="1014"/>
                  </a:moveTo>
                  <a:lnTo>
                    <a:pt x="0" y="950"/>
                  </a:lnTo>
                  <a:lnTo>
                    <a:pt x="16" y="950"/>
                  </a:lnTo>
                  <a:lnTo>
                    <a:pt x="16" y="1014"/>
                  </a:lnTo>
                  <a:lnTo>
                    <a:pt x="0" y="1014"/>
                  </a:lnTo>
                  <a:close/>
                  <a:moveTo>
                    <a:pt x="0" y="902"/>
                  </a:moveTo>
                  <a:lnTo>
                    <a:pt x="0" y="838"/>
                  </a:lnTo>
                  <a:lnTo>
                    <a:pt x="16" y="838"/>
                  </a:lnTo>
                  <a:lnTo>
                    <a:pt x="16" y="902"/>
                  </a:lnTo>
                  <a:lnTo>
                    <a:pt x="0" y="902"/>
                  </a:lnTo>
                  <a:close/>
                  <a:moveTo>
                    <a:pt x="0" y="790"/>
                  </a:moveTo>
                  <a:lnTo>
                    <a:pt x="0" y="726"/>
                  </a:lnTo>
                  <a:lnTo>
                    <a:pt x="16" y="726"/>
                  </a:lnTo>
                  <a:lnTo>
                    <a:pt x="16" y="790"/>
                  </a:lnTo>
                  <a:lnTo>
                    <a:pt x="0" y="790"/>
                  </a:lnTo>
                  <a:close/>
                  <a:moveTo>
                    <a:pt x="0" y="678"/>
                  </a:moveTo>
                  <a:lnTo>
                    <a:pt x="0" y="614"/>
                  </a:lnTo>
                  <a:lnTo>
                    <a:pt x="16" y="614"/>
                  </a:lnTo>
                  <a:lnTo>
                    <a:pt x="16" y="678"/>
                  </a:lnTo>
                  <a:lnTo>
                    <a:pt x="0" y="678"/>
                  </a:lnTo>
                  <a:close/>
                  <a:moveTo>
                    <a:pt x="0" y="566"/>
                  </a:moveTo>
                  <a:lnTo>
                    <a:pt x="0" y="502"/>
                  </a:lnTo>
                  <a:lnTo>
                    <a:pt x="16" y="502"/>
                  </a:lnTo>
                  <a:lnTo>
                    <a:pt x="16" y="566"/>
                  </a:lnTo>
                  <a:lnTo>
                    <a:pt x="0" y="566"/>
                  </a:lnTo>
                  <a:close/>
                  <a:moveTo>
                    <a:pt x="1" y="453"/>
                  </a:moveTo>
                  <a:lnTo>
                    <a:pt x="7" y="389"/>
                  </a:lnTo>
                  <a:lnTo>
                    <a:pt x="23" y="391"/>
                  </a:lnTo>
                  <a:lnTo>
                    <a:pt x="17" y="455"/>
                  </a:lnTo>
                  <a:lnTo>
                    <a:pt x="1" y="453"/>
                  </a:lnTo>
                  <a:close/>
                  <a:moveTo>
                    <a:pt x="17" y="341"/>
                  </a:moveTo>
                  <a:lnTo>
                    <a:pt x="36" y="280"/>
                  </a:lnTo>
                  <a:cubicBezTo>
                    <a:pt x="36" y="280"/>
                    <a:pt x="36" y="279"/>
                    <a:pt x="36" y="279"/>
                  </a:cubicBezTo>
                  <a:lnTo>
                    <a:pt x="37" y="278"/>
                  </a:lnTo>
                  <a:lnTo>
                    <a:pt x="51" y="286"/>
                  </a:lnTo>
                  <a:lnTo>
                    <a:pt x="50" y="286"/>
                  </a:lnTo>
                  <a:lnTo>
                    <a:pt x="51" y="285"/>
                  </a:lnTo>
                  <a:lnTo>
                    <a:pt x="32" y="346"/>
                  </a:lnTo>
                  <a:lnTo>
                    <a:pt x="17" y="341"/>
                  </a:lnTo>
                  <a:close/>
                  <a:moveTo>
                    <a:pt x="60" y="236"/>
                  </a:moveTo>
                  <a:lnTo>
                    <a:pt x="78" y="203"/>
                  </a:lnTo>
                  <a:cubicBezTo>
                    <a:pt x="79" y="202"/>
                    <a:pt x="79" y="202"/>
                    <a:pt x="79" y="201"/>
                  </a:cubicBezTo>
                  <a:lnTo>
                    <a:pt x="95" y="181"/>
                  </a:lnTo>
                  <a:lnTo>
                    <a:pt x="108" y="191"/>
                  </a:lnTo>
                  <a:lnTo>
                    <a:pt x="92" y="211"/>
                  </a:lnTo>
                  <a:lnTo>
                    <a:pt x="92" y="210"/>
                  </a:lnTo>
                  <a:lnTo>
                    <a:pt x="74" y="244"/>
                  </a:lnTo>
                  <a:lnTo>
                    <a:pt x="60" y="236"/>
                  </a:lnTo>
                  <a:close/>
                  <a:moveTo>
                    <a:pt x="126" y="144"/>
                  </a:moveTo>
                  <a:lnTo>
                    <a:pt x="133" y="134"/>
                  </a:lnTo>
                  <a:cubicBezTo>
                    <a:pt x="134" y="134"/>
                    <a:pt x="134" y="134"/>
                    <a:pt x="134" y="133"/>
                  </a:cubicBezTo>
                  <a:lnTo>
                    <a:pt x="175" y="101"/>
                  </a:lnTo>
                  <a:lnTo>
                    <a:pt x="185" y="113"/>
                  </a:lnTo>
                  <a:lnTo>
                    <a:pt x="144" y="146"/>
                  </a:lnTo>
                  <a:lnTo>
                    <a:pt x="146" y="144"/>
                  </a:lnTo>
                  <a:lnTo>
                    <a:pt x="138" y="154"/>
                  </a:lnTo>
                  <a:lnTo>
                    <a:pt x="126" y="144"/>
                  </a:lnTo>
                  <a:close/>
                  <a:moveTo>
                    <a:pt x="215" y="72"/>
                  </a:moveTo>
                  <a:lnTo>
                    <a:pt x="271" y="41"/>
                  </a:lnTo>
                  <a:lnTo>
                    <a:pt x="279" y="55"/>
                  </a:lnTo>
                  <a:lnTo>
                    <a:pt x="222" y="86"/>
                  </a:lnTo>
                  <a:lnTo>
                    <a:pt x="215" y="72"/>
                  </a:lnTo>
                  <a:close/>
                  <a:moveTo>
                    <a:pt x="317" y="24"/>
                  </a:moveTo>
                  <a:lnTo>
                    <a:pt x="364" y="10"/>
                  </a:lnTo>
                  <a:cubicBezTo>
                    <a:pt x="365" y="10"/>
                    <a:pt x="365" y="10"/>
                    <a:pt x="366" y="9"/>
                  </a:cubicBezTo>
                  <a:lnTo>
                    <a:pt x="381" y="8"/>
                  </a:lnTo>
                  <a:lnTo>
                    <a:pt x="382" y="24"/>
                  </a:lnTo>
                  <a:lnTo>
                    <a:pt x="367" y="25"/>
                  </a:lnTo>
                  <a:lnTo>
                    <a:pt x="369" y="25"/>
                  </a:lnTo>
                  <a:lnTo>
                    <a:pt x="322" y="40"/>
                  </a:lnTo>
                  <a:lnTo>
                    <a:pt x="317" y="24"/>
                  </a:lnTo>
                  <a:close/>
                  <a:moveTo>
                    <a:pt x="429" y="3"/>
                  </a:moveTo>
                  <a:lnTo>
                    <a:pt x="456" y="0"/>
                  </a:lnTo>
                  <a:lnTo>
                    <a:pt x="457" y="16"/>
                  </a:lnTo>
                  <a:lnTo>
                    <a:pt x="430" y="19"/>
                  </a:lnTo>
                  <a:lnTo>
                    <a:pt x="429" y="3"/>
                  </a:lnTo>
                  <a:close/>
                  <a:moveTo>
                    <a:pt x="456" y="0"/>
                  </a:moveTo>
                  <a:lnTo>
                    <a:pt x="493" y="0"/>
                  </a:lnTo>
                  <a:lnTo>
                    <a:pt x="493" y="16"/>
                  </a:lnTo>
                  <a:lnTo>
                    <a:pt x="456" y="16"/>
                  </a:lnTo>
                  <a:lnTo>
                    <a:pt x="456" y="0"/>
                  </a:lnTo>
                  <a:close/>
                  <a:moveTo>
                    <a:pt x="541" y="0"/>
                  </a:moveTo>
                  <a:lnTo>
                    <a:pt x="605" y="0"/>
                  </a:lnTo>
                  <a:lnTo>
                    <a:pt x="605" y="16"/>
                  </a:lnTo>
                  <a:lnTo>
                    <a:pt x="541" y="16"/>
                  </a:lnTo>
                  <a:lnTo>
                    <a:pt x="541" y="0"/>
                  </a:lnTo>
                  <a:close/>
                  <a:moveTo>
                    <a:pt x="654" y="0"/>
                  </a:moveTo>
                  <a:lnTo>
                    <a:pt x="718" y="0"/>
                  </a:lnTo>
                  <a:lnTo>
                    <a:pt x="718" y="16"/>
                  </a:lnTo>
                  <a:lnTo>
                    <a:pt x="654" y="16"/>
                  </a:lnTo>
                  <a:lnTo>
                    <a:pt x="654" y="0"/>
                  </a:lnTo>
                  <a:close/>
                  <a:moveTo>
                    <a:pt x="766" y="0"/>
                  </a:moveTo>
                  <a:lnTo>
                    <a:pt x="830" y="0"/>
                  </a:lnTo>
                  <a:lnTo>
                    <a:pt x="830" y="16"/>
                  </a:lnTo>
                  <a:lnTo>
                    <a:pt x="766" y="16"/>
                  </a:lnTo>
                  <a:lnTo>
                    <a:pt x="766" y="0"/>
                  </a:lnTo>
                  <a:close/>
                  <a:moveTo>
                    <a:pt x="878" y="0"/>
                  </a:moveTo>
                  <a:lnTo>
                    <a:pt x="942" y="0"/>
                  </a:lnTo>
                  <a:lnTo>
                    <a:pt x="942" y="16"/>
                  </a:lnTo>
                  <a:lnTo>
                    <a:pt x="878" y="16"/>
                  </a:lnTo>
                  <a:lnTo>
                    <a:pt x="878" y="0"/>
                  </a:lnTo>
                  <a:close/>
                  <a:moveTo>
                    <a:pt x="990" y="0"/>
                  </a:moveTo>
                  <a:lnTo>
                    <a:pt x="1054" y="0"/>
                  </a:lnTo>
                  <a:lnTo>
                    <a:pt x="1054" y="16"/>
                  </a:lnTo>
                  <a:lnTo>
                    <a:pt x="990" y="16"/>
                  </a:lnTo>
                  <a:lnTo>
                    <a:pt x="990" y="0"/>
                  </a:lnTo>
                  <a:close/>
                  <a:moveTo>
                    <a:pt x="1102" y="0"/>
                  </a:moveTo>
                  <a:lnTo>
                    <a:pt x="1166" y="0"/>
                  </a:lnTo>
                  <a:lnTo>
                    <a:pt x="1166" y="16"/>
                  </a:lnTo>
                  <a:lnTo>
                    <a:pt x="1102" y="16"/>
                  </a:lnTo>
                  <a:lnTo>
                    <a:pt x="1102" y="0"/>
                  </a:lnTo>
                  <a:close/>
                  <a:moveTo>
                    <a:pt x="1214" y="0"/>
                  </a:moveTo>
                  <a:lnTo>
                    <a:pt x="1278" y="0"/>
                  </a:lnTo>
                  <a:lnTo>
                    <a:pt x="1278" y="16"/>
                  </a:lnTo>
                  <a:lnTo>
                    <a:pt x="1214" y="16"/>
                  </a:lnTo>
                  <a:lnTo>
                    <a:pt x="1214" y="0"/>
                  </a:lnTo>
                  <a:close/>
                  <a:moveTo>
                    <a:pt x="1326" y="0"/>
                  </a:moveTo>
                  <a:lnTo>
                    <a:pt x="1390" y="0"/>
                  </a:lnTo>
                  <a:lnTo>
                    <a:pt x="1390" y="16"/>
                  </a:lnTo>
                  <a:lnTo>
                    <a:pt x="1326" y="16"/>
                  </a:lnTo>
                  <a:lnTo>
                    <a:pt x="1326" y="0"/>
                  </a:lnTo>
                  <a:close/>
                  <a:moveTo>
                    <a:pt x="1438" y="0"/>
                  </a:moveTo>
                  <a:lnTo>
                    <a:pt x="1502" y="0"/>
                  </a:lnTo>
                  <a:lnTo>
                    <a:pt x="1502" y="16"/>
                  </a:lnTo>
                  <a:lnTo>
                    <a:pt x="1438" y="16"/>
                  </a:lnTo>
                  <a:lnTo>
                    <a:pt x="1438" y="0"/>
                  </a:lnTo>
                  <a:close/>
                  <a:moveTo>
                    <a:pt x="1550" y="0"/>
                  </a:moveTo>
                  <a:lnTo>
                    <a:pt x="1614" y="0"/>
                  </a:lnTo>
                  <a:lnTo>
                    <a:pt x="1614" y="16"/>
                  </a:lnTo>
                  <a:lnTo>
                    <a:pt x="1550" y="16"/>
                  </a:lnTo>
                  <a:lnTo>
                    <a:pt x="1550" y="0"/>
                  </a:lnTo>
                  <a:close/>
                  <a:moveTo>
                    <a:pt x="1663" y="0"/>
                  </a:moveTo>
                  <a:lnTo>
                    <a:pt x="1727" y="0"/>
                  </a:lnTo>
                  <a:lnTo>
                    <a:pt x="1727" y="16"/>
                  </a:lnTo>
                  <a:lnTo>
                    <a:pt x="1663" y="16"/>
                  </a:lnTo>
                  <a:lnTo>
                    <a:pt x="1663" y="0"/>
                  </a:lnTo>
                  <a:close/>
                  <a:moveTo>
                    <a:pt x="1775" y="0"/>
                  </a:moveTo>
                  <a:lnTo>
                    <a:pt x="1839" y="0"/>
                  </a:lnTo>
                  <a:lnTo>
                    <a:pt x="1839" y="16"/>
                  </a:lnTo>
                  <a:lnTo>
                    <a:pt x="1775" y="16"/>
                  </a:lnTo>
                  <a:lnTo>
                    <a:pt x="1775" y="0"/>
                  </a:lnTo>
                  <a:close/>
                  <a:moveTo>
                    <a:pt x="1887" y="0"/>
                  </a:moveTo>
                  <a:lnTo>
                    <a:pt x="1951" y="0"/>
                  </a:lnTo>
                  <a:lnTo>
                    <a:pt x="1951" y="16"/>
                  </a:lnTo>
                  <a:lnTo>
                    <a:pt x="1887" y="16"/>
                  </a:lnTo>
                  <a:lnTo>
                    <a:pt x="1887" y="0"/>
                  </a:lnTo>
                  <a:close/>
                  <a:moveTo>
                    <a:pt x="1999" y="0"/>
                  </a:moveTo>
                  <a:lnTo>
                    <a:pt x="2063" y="0"/>
                  </a:lnTo>
                  <a:lnTo>
                    <a:pt x="2063" y="16"/>
                  </a:lnTo>
                  <a:lnTo>
                    <a:pt x="1999" y="16"/>
                  </a:lnTo>
                  <a:lnTo>
                    <a:pt x="1999" y="0"/>
                  </a:lnTo>
                  <a:close/>
                  <a:moveTo>
                    <a:pt x="2111" y="0"/>
                  </a:moveTo>
                  <a:lnTo>
                    <a:pt x="2175" y="0"/>
                  </a:lnTo>
                  <a:lnTo>
                    <a:pt x="2175" y="16"/>
                  </a:lnTo>
                  <a:lnTo>
                    <a:pt x="2111" y="16"/>
                  </a:lnTo>
                  <a:lnTo>
                    <a:pt x="2111" y="0"/>
                  </a:lnTo>
                  <a:close/>
                  <a:moveTo>
                    <a:pt x="2223" y="0"/>
                  </a:moveTo>
                  <a:lnTo>
                    <a:pt x="2248" y="0"/>
                  </a:lnTo>
                  <a:lnTo>
                    <a:pt x="2248" y="16"/>
                  </a:lnTo>
                  <a:lnTo>
                    <a:pt x="2223" y="16"/>
                  </a:lnTo>
                  <a:lnTo>
                    <a:pt x="2223" y="0"/>
                  </a:lnTo>
                  <a:close/>
                  <a:moveTo>
                    <a:pt x="2249" y="0"/>
                  </a:moveTo>
                  <a:lnTo>
                    <a:pt x="2288" y="4"/>
                  </a:lnTo>
                  <a:lnTo>
                    <a:pt x="2286" y="20"/>
                  </a:lnTo>
                  <a:lnTo>
                    <a:pt x="2248" y="16"/>
                  </a:lnTo>
                  <a:lnTo>
                    <a:pt x="2249" y="0"/>
                  </a:lnTo>
                  <a:close/>
                  <a:moveTo>
                    <a:pt x="2336" y="9"/>
                  </a:moveTo>
                  <a:lnTo>
                    <a:pt x="2339" y="9"/>
                  </a:lnTo>
                  <a:cubicBezTo>
                    <a:pt x="2340" y="10"/>
                    <a:pt x="2340" y="10"/>
                    <a:pt x="2341" y="10"/>
                  </a:cubicBezTo>
                  <a:lnTo>
                    <a:pt x="2399" y="27"/>
                  </a:lnTo>
                  <a:lnTo>
                    <a:pt x="2394" y="43"/>
                  </a:lnTo>
                  <a:lnTo>
                    <a:pt x="2336" y="25"/>
                  </a:lnTo>
                  <a:lnTo>
                    <a:pt x="2338" y="25"/>
                  </a:lnTo>
                  <a:lnTo>
                    <a:pt x="2334" y="25"/>
                  </a:lnTo>
                  <a:lnTo>
                    <a:pt x="2336" y="9"/>
                  </a:lnTo>
                  <a:close/>
                  <a:moveTo>
                    <a:pt x="2444" y="46"/>
                  </a:moveTo>
                  <a:lnTo>
                    <a:pt x="2500" y="77"/>
                  </a:lnTo>
                  <a:lnTo>
                    <a:pt x="2493" y="91"/>
                  </a:lnTo>
                  <a:lnTo>
                    <a:pt x="2437" y="60"/>
                  </a:lnTo>
                  <a:lnTo>
                    <a:pt x="2444" y="46"/>
                  </a:lnTo>
                  <a:close/>
                  <a:moveTo>
                    <a:pt x="2539" y="108"/>
                  </a:moveTo>
                  <a:lnTo>
                    <a:pt x="2571" y="133"/>
                  </a:lnTo>
                  <a:cubicBezTo>
                    <a:pt x="2571" y="134"/>
                    <a:pt x="2571" y="134"/>
                    <a:pt x="2572" y="134"/>
                  </a:cubicBezTo>
                  <a:lnTo>
                    <a:pt x="2587" y="153"/>
                  </a:lnTo>
                  <a:lnTo>
                    <a:pt x="2574" y="163"/>
                  </a:lnTo>
                  <a:lnTo>
                    <a:pt x="2559" y="145"/>
                  </a:lnTo>
                  <a:lnTo>
                    <a:pt x="2560" y="146"/>
                  </a:lnTo>
                  <a:lnTo>
                    <a:pt x="2529" y="120"/>
                  </a:lnTo>
                  <a:lnTo>
                    <a:pt x="2539" y="108"/>
                  </a:lnTo>
                  <a:close/>
                  <a:moveTo>
                    <a:pt x="2617" y="190"/>
                  </a:moveTo>
                  <a:lnTo>
                    <a:pt x="2627" y="201"/>
                  </a:lnTo>
                  <a:cubicBezTo>
                    <a:pt x="2627" y="202"/>
                    <a:pt x="2627" y="202"/>
                    <a:pt x="2628" y="203"/>
                  </a:cubicBezTo>
                  <a:lnTo>
                    <a:pt x="2651" y="246"/>
                  </a:lnTo>
                  <a:lnTo>
                    <a:pt x="2637" y="253"/>
                  </a:lnTo>
                  <a:lnTo>
                    <a:pt x="2613" y="210"/>
                  </a:lnTo>
                  <a:lnTo>
                    <a:pt x="2614" y="212"/>
                  </a:lnTo>
                  <a:lnTo>
                    <a:pt x="2605" y="200"/>
                  </a:lnTo>
                  <a:lnTo>
                    <a:pt x="2617" y="190"/>
                  </a:lnTo>
                  <a:close/>
                  <a:moveTo>
                    <a:pt x="2672" y="290"/>
                  </a:moveTo>
                  <a:lnTo>
                    <a:pt x="2691" y="352"/>
                  </a:lnTo>
                  <a:lnTo>
                    <a:pt x="2676" y="356"/>
                  </a:lnTo>
                  <a:lnTo>
                    <a:pt x="2657" y="295"/>
                  </a:lnTo>
                  <a:lnTo>
                    <a:pt x="2672" y="290"/>
                  </a:lnTo>
                  <a:close/>
                  <a:moveTo>
                    <a:pt x="2699" y="400"/>
                  </a:moveTo>
                  <a:lnTo>
                    <a:pt x="2704" y="456"/>
                  </a:lnTo>
                  <a:lnTo>
                    <a:pt x="2688" y="457"/>
                  </a:lnTo>
                  <a:lnTo>
                    <a:pt x="2683" y="402"/>
                  </a:lnTo>
                  <a:lnTo>
                    <a:pt x="2699" y="400"/>
                  </a:lnTo>
                  <a:close/>
                  <a:moveTo>
                    <a:pt x="2704" y="456"/>
                  </a:moveTo>
                  <a:lnTo>
                    <a:pt x="2704" y="465"/>
                  </a:lnTo>
                  <a:lnTo>
                    <a:pt x="2688" y="465"/>
                  </a:lnTo>
                  <a:lnTo>
                    <a:pt x="2688" y="456"/>
                  </a:lnTo>
                  <a:lnTo>
                    <a:pt x="2704" y="456"/>
                  </a:lnTo>
                  <a:close/>
                  <a:moveTo>
                    <a:pt x="2704" y="513"/>
                  </a:moveTo>
                  <a:lnTo>
                    <a:pt x="2704" y="577"/>
                  </a:lnTo>
                  <a:lnTo>
                    <a:pt x="2688" y="577"/>
                  </a:lnTo>
                  <a:lnTo>
                    <a:pt x="2688" y="513"/>
                  </a:lnTo>
                  <a:lnTo>
                    <a:pt x="2704" y="513"/>
                  </a:lnTo>
                  <a:close/>
                  <a:moveTo>
                    <a:pt x="2704" y="625"/>
                  </a:moveTo>
                  <a:lnTo>
                    <a:pt x="2704" y="689"/>
                  </a:lnTo>
                  <a:lnTo>
                    <a:pt x="2688" y="689"/>
                  </a:lnTo>
                  <a:lnTo>
                    <a:pt x="2688" y="625"/>
                  </a:lnTo>
                  <a:lnTo>
                    <a:pt x="2704" y="625"/>
                  </a:lnTo>
                  <a:close/>
                  <a:moveTo>
                    <a:pt x="2704" y="737"/>
                  </a:moveTo>
                  <a:lnTo>
                    <a:pt x="2704" y="801"/>
                  </a:lnTo>
                  <a:lnTo>
                    <a:pt x="2688" y="801"/>
                  </a:lnTo>
                  <a:lnTo>
                    <a:pt x="2688" y="737"/>
                  </a:lnTo>
                  <a:lnTo>
                    <a:pt x="2704" y="737"/>
                  </a:lnTo>
                  <a:close/>
                  <a:moveTo>
                    <a:pt x="2704" y="849"/>
                  </a:moveTo>
                  <a:lnTo>
                    <a:pt x="2704" y="913"/>
                  </a:lnTo>
                  <a:lnTo>
                    <a:pt x="2688" y="913"/>
                  </a:lnTo>
                  <a:lnTo>
                    <a:pt x="2688" y="849"/>
                  </a:lnTo>
                  <a:lnTo>
                    <a:pt x="2704" y="849"/>
                  </a:lnTo>
                  <a:close/>
                  <a:moveTo>
                    <a:pt x="2704" y="961"/>
                  </a:moveTo>
                  <a:lnTo>
                    <a:pt x="2704" y="1026"/>
                  </a:lnTo>
                  <a:lnTo>
                    <a:pt x="2688" y="1026"/>
                  </a:lnTo>
                  <a:lnTo>
                    <a:pt x="2688" y="961"/>
                  </a:lnTo>
                  <a:lnTo>
                    <a:pt x="2704" y="961"/>
                  </a:lnTo>
                  <a:close/>
                  <a:moveTo>
                    <a:pt x="2704" y="1074"/>
                  </a:moveTo>
                  <a:lnTo>
                    <a:pt x="2704" y="1138"/>
                  </a:lnTo>
                  <a:lnTo>
                    <a:pt x="2688" y="1138"/>
                  </a:lnTo>
                  <a:lnTo>
                    <a:pt x="2688" y="1074"/>
                  </a:lnTo>
                  <a:lnTo>
                    <a:pt x="2704" y="1074"/>
                  </a:lnTo>
                  <a:close/>
                  <a:moveTo>
                    <a:pt x="2704" y="1186"/>
                  </a:moveTo>
                  <a:lnTo>
                    <a:pt x="2704" y="1250"/>
                  </a:lnTo>
                  <a:lnTo>
                    <a:pt x="2688" y="1250"/>
                  </a:lnTo>
                  <a:lnTo>
                    <a:pt x="2688" y="1186"/>
                  </a:lnTo>
                  <a:lnTo>
                    <a:pt x="2704" y="1186"/>
                  </a:lnTo>
                  <a:close/>
                  <a:moveTo>
                    <a:pt x="2704" y="1298"/>
                  </a:moveTo>
                  <a:lnTo>
                    <a:pt x="2704" y="1362"/>
                  </a:lnTo>
                  <a:lnTo>
                    <a:pt x="2688" y="1362"/>
                  </a:lnTo>
                  <a:lnTo>
                    <a:pt x="2688" y="1298"/>
                  </a:lnTo>
                  <a:lnTo>
                    <a:pt x="2704" y="1298"/>
                  </a:lnTo>
                  <a:close/>
                  <a:moveTo>
                    <a:pt x="2704" y="1410"/>
                  </a:moveTo>
                  <a:lnTo>
                    <a:pt x="2704" y="1474"/>
                  </a:lnTo>
                  <a:lnTo>
                    <a:pt x="2688" y="1474"/>
                  </a:lnTo>
                  <a:lnTo>
                    <a:pt x="2688" y="1410"/>
                  </a:lnTo>
                  <a:lnTo>
                    <a:pt x="2704" y="1410"/>
                  </a:lnTo>
                  <a:close/>
                  <a:moveTo>
                    <a:pt x="2704" y="1522"/>
                  </a:moveTo>
                  <a:lnTo>
                    <a:pt x="2704" y="1586"/>
                  </a:lnTo>
                  <a:lnTo>
                    <a:pt x="2688" y="1586"/>
                  </a:lnTo>
                  <a:lnTo>
                    <a:pt x="2688" y="1522"/>
                  </a:lnTo>
                  <a:lnTo>
                    <a:pt x="2704" y="1522"/>
                  </a:lnTo>
                  <a:close/>
                  <a:moveTo>
                    <a:pt x="2704" y="1634"/>
                  </a:moveTo>
                  <a:lnTo>
                    <a:pt x="2704" y="1698"/>
                  </a:lnTo>
                  <a:lnTo>
                    <a:pt x="2688" y="1698"/>
                  </a:lnTo>
                  <a:lnTo>
                    <a:pt x="2688" y="1634"/>
                  </a:lnTo>
                  <a:lnTo>
                    <a:pt x="2704" y="1634"/>
                  </a:lnTo>
                  <a:close/>
                  <a:moveTo>
                    <a:pt x="2704" y="1746"/>
                  </a:moveTo>
                  <a:lnTo>
                    <a:pt x="2704" y="1810"/>
                  </a:lnTo>
                  <a:lnTo>
                    <a:pt x="2688" y="1810"/>
                  </a:lnTo>
                  <a:lnTo>
                    <a:pt x="2688" y="1746"/>
                  </a:lnTo>
                  <a:lnTo>
                    <a:pt x="2704" y="1746"/>
                  </a:lnTo>
                  <a:close/>
                  <a:moveTo>
                    <a:pt x="2704" y="1858"/>
                  </a:moveTo>
                  <a:lnTo>
                    <a:pt x="2704" y="1922"/>
                  </a:lnTo>
                  <a:lnTo>
                    <a:pt x="2688" y="1922"/>
                  </a:lnTo>
                  <a:lnTo>
                    <a:pt x="2688" y="1858"/>
                  </a:lnTo>
                  <a:lnTo>
                    <a:pt x="2704" y="1858"/>
                  </a:lnTo>
                  <a:close/>
                  <a:moveTo>
                    <a:pt x="2704" y="1970"/>
                  </a:moveTo>
                  <a:lnTo>
                    <a:pt x="2704" y="2035"/>
                  </a:lnTo>
                  <a:lnTo>
                    <a:pt x="2688" y="2035"/>
                  </a:lnTo>
                  <a:lnTo>
                    <a:pt x="2688" y="1970"/>
                  </a:lnTo>
                  <a:lnTo>
                    <a:pt x="2704" y="1970"/>
                  </a:lnTo>
                  <a:close/>
                  <a:moveTo>
                    <a:pt x="2704" y="2083"/>
                  </a:moveTo>
                  <a:lnTo>
                    <a:pt x="2704" y="2147"/>
                  </a:lnTo>
                  <a:lnTo>
                    <a:pt x="2688" y="2147"/>
                  </a:lnTo>
                  <a:lnTo>
                    <a:pt x="2688" y="2083"/>
                  </a:lnTo>
                  <a:lnTo>
                    <a:pt x="2704" y="2083"/>
                  </a:lnTo>
                  <a:close/>
                  <a:moveTo>
                    <a:pt x="2704" y="2195"/>
                  </a:moveTo>
                  <a:lnTo>
                    <a:pt x="2704" y="2259"/>
                  </a:lnTo>
                  <a:lnTo>
                    <a:pt x="2688" y="2259"/>
                  </a:lnTo>
                  <a:lnTo>
                    <a:pt x="2688" y="2195"/>
                  </a:lnTo>
                  <a:lnTo>
                    <a:pt x="2704" y="2195"/>
                  </a:lnTo>
                  <a:close/>
                  <a:moveTo>
                    <a:pt x="2704" y="2307"/>
                  </a:moveTo>
                  <a:lnTo>
                    <a:pt x="2704" y="2371"/>
                  </a:lnTo>
                  <a:lnTo>
                    <a:pt x="2688" y="2371"/>
                  </a:lnTo>
                  <a:lnTo>
                    <a:pt x="2688" y="2307"/>
                  </a:lnTo>
                  <a:lnTo>
                    <a:pt x="2704" y="2307"/>
                  </a:lnTo>
                  <a:close/>
                  <a:moveTo>
                    <a:pt x="2704" y="2419"/>
                  </a:moveTo>
                  <a:lnTo>
                    <a:pt x="2704" y="2483"/>
                  </a:lnTo>
                  <a:lnTo>
                    <a:pt x="2688" y="2483"/>
                  </a:lnTo>
                  <a:lnTo>
                    <a:pt x="2688" y="2419"/>
                  </a:lnTo>
                  <a:lnTo>
                    <a:pt x="2704" y="2419"/>
                  </a:lnTo>
                  <a:close/>
                  <a:moveTo>
                    <a:pt x="2704" y="2531"/>
                  </a:moveTo>
                  <a:lnTo>
                    <a:pt x="2704" y="2595"/>
                  </a:lnTo>
                  <a:lnTo>
                    <a:pt x="2688" y="2595"/>
                  </a:lnTo>
                  <a:lnTo>
                    <a:pt x="2688" y="2531"/>
                  </a:lnTo>
                  <a:lnTo>
                    <a:pt x="2704" y="2531"/>
                  </a:lnTo>
                  <a:close/>
                  <a:moveTo>
                    <a:pt x="2704" y="2643"/>
                  </a:moveTo>
                  <a:lnTo>
                    <a:pt x="2704" y="2707"/>
                  </a:lnTo>
                  <a:lnTo>
                    <a:pt x="2688" y="2707"/>
                  </a:lnTo>
                  <a:lnTo>
                    <a:pt x="2688" y="2643"/>
                  </a:lnTo>
                  <a:lnTo>
                    <a:pt x="2704" y="2643"/>
                  </a:lnTo>
                  <a:close/>
                  <a:moveTo>
                    <a:pt x="2704" y="2755"/>
                  </a:moveTo>
                  <a:lnTo>
                    <a:pt x="2704" y="2819"/>
                  </a:lnTo>
                  <a:lnTo>
                    <a:pt x="2688" y="2819"/>
                  </a:lnTo>
                  <a:lnTo>
                    <a:pt x="2688" y="2755"/>
                  </a:lnTo>
                  <a:lnTo>
                    <a:pt x="2704" y="2755"/>
                  </a:lnTo>
                  <a:close/>
                  <a:moveTo>
                    <a:pt x="2704" y="2867"/>
                  </a:moveTo>
                  <a:lnTo>
                    <a:pt x="2704" y="2931"/>
                  </a:lnTo>
                  <a:lnTo>
                    <a:pt x="2688" y="2931"/>
                  </a:lnTo>
                  <a:lnTo>
                    <a:pt x="2688" y="2867"/>
                  </a:lnTo>
                  <a:lnTo>
                    <a:pt x="2704" y="2867"/>
                  </a:lnTo>
                  <a:close/>
                  <a:moveTo>
                    <a:pt x="2704" y="2979"/>
                  </a:moveTo>
                  <a:lnTo>
                    <a:pt x="2704" y="3044"/>
                  </a:lnTo>
                  <a:lnTo>
                    <a:pt x="2688" y="3044"/>
                  </a:lnTo>
                  <a:lnTo>
                    <a:pt x="2688" y="2979"/>
                  </a:lnTo>
                  <a:lnTo>
                    <a:pt x="2704" y="2979"/>
                  </a:lnTo>
                  <a:close/>
                  <a:moveTo>
                    <a:pt x="2704" y="3092"/>
                  </a:moveTo>
                  <a:lnTo>
                    <a:pt x="2704" y="3144"/>
                  </a:lnTo>
                  <a:lnTo>
                    <a:pt x="2688" y="3144"/>
                  </a:lnTo>
                  <a:lnTo>
                    <a:pt x="2688" y="3092"/>
                  </a:lnTo>
                  <a:lnTo>
                    <a:pt x="2704" y="3092"/>
                  </a:lnTo>
                  <a:close/>
                  <a:moveTo>
                    <a:pt x="2704" y="3145"/>
                  </a:moveTo>
                  <a:lnTo>
                    <a:pt x="2703" y="3156"/>
                  </a:lnTo>
                  <a:lnTo>
                    <a:pt x="2687" y="3155"/>
                  </a:lnTo>
                  <a:lnTo>
                    <a:pt x="2688" y="3144"/>
                  </a:lnTo>
                  <a:lnTo>
                    <a:pt x="2704" y="3145"/>
                  </a:lnTo>
                  <a:close/>
                  <a:moveTo>
                    <a:pt x="2699" y="3204"/>
                  </a:moveTo>
                  <a:lnTo>
                    <a:pt x="2695" y="3235"/>
                  </a:lnTo>
                  <a:cubicBezTo>
                    <a:pt x="2695" y="3236"/>
                    <a:pt x="2695" y="3236"/>
                    <a:pt x="2695" y="3237"/>
                  </a:cubicBezTo>
                  <a:lnTo>
                    <a:pt x="2686" y="3268"/>
                  </a:lnTo>
                  <a:lnTo>
                    <a:pt x="2670" y="3264"/>
                  </a:lnTo>
                  <a:lnTo>
                    <a:pt x="2680" y="3232"/>
                  </a:lnTo>
                  <a:lnTo>
                    <a:pt x="2679" y="3234"/>
                  </a:lnTo>
                  <a:lnTo>
                    <a:pt x="2683" y="3203"/>
                  </a:lnTo>
                  <a:lnTo>
                    <a:pt x="2699" y="3204"/>
                  </a:lnTo>
                  <a:close/>
                  <a:moveTo>
                    <a:pt x="2671" y="3314"/>
                  </a:moveTo>
                  <a:lnTo>
                    <a:pt x="2669" y="3322"/>
                  </a:lnTo>
                  <a:cubicBezTo>
                    <a:pt x="2669" y="3322"/>
                    <a:pt x="2669" y="3323"/>
                    <a:pt x="2669" y="3323"/>
                  </a:cubicBezTo>
                  <a:lnTo>
                    <a:pt x="2642" y="3373"/>
                  </a:lnTo>
                  <a:lnTo>
                    <a:pt x="2628" y="3365"/>
                  </a:lnTo>
                  <a:lnTo>
                    <a:pt x="2654" y="3316"/>
                  </a:lnTo>
                  <a:lnTo>
                    <a:pt x="2654" y="3317"/>
                  </a:lnTo>
                  <a:lnTo>
                    <a:pt x="2656" y="3309"/>
                  </a:lnTo>
                  <a:lnTo>
                    <a:pt x="2671" y="3314"/>
                  </a:lnTo>
                  <a:close/>
                  <a:moveTo>
                    <a:pt x="2615" y="3414"/>
                  </a:moveTo>
                  <a:lnTo>
                    <a:pt x="2574" y="3463"/>
                  </a:lnTo>
                  <a:lnTo>
                    <a:pt x="2562" y="3453"/>
                  </a:lnTo>
                  <a:lnTo>
                    <a:pt x="2603" y="3404"/>
                  </a:lnTo>
                  <a:lnTo>
                    <a:pt x="2615" y="3414"/>
                  </a:lnTo>
                  <a:close/>
                  <a:moveTo>
                    <a:pt x="2537" y="3496"/>
                  </a:moveTo>
                  <a:lnTo>
                    <a:pt x="2505" y="3523"/>
                  </a:lnTo>
                  <a:cubicBezTo>
                    <a:pt x="2504" y="3523"/>
                    <a:pt x="2504" y="3523"/>
                    <a:pt x="2503" y="3524"/>
                  </a:cubicBezTo>
                  <a:lnTo>
                    <a:pt x="2484" y="3534"/>
                  </a:lnTo>
                  <a:lnTo>
                    <a:pt x="2476" y="3520"/>
                  </a:lnTo>
                  <a:lnTo>
                    <a:pt x="2496" y="3509"/>
                  </a:lnTo>
                  <a:lnTo>
                    <a:pt x="2494" y="3510"/>
                  </a:lnTo>
                  <a:lnTo>
                    <a:pt x="2527" y="3483"/>
                  </a:lnTo>
                  <a:lnTo>
                    <a:pt x="2537" y="3496"/>
                  </a:lnTo>
                  <a:close/>
                  <a:moveTo>
                    <a:pt x="2442" y="3557"/>
                  </a:moveTo>
                  <a:lnTo>
                    <a:pt x="2427" y="3565"/>
                  </a:lnTo>
                  <a:cubicBezTo>
                    <a:pt x="2427" y="3565"/>
                    <a:pt x="2426" y="3565"/>
                    <a:pt x="2426" y="3565"/>
                  </a:cubicBezTo>
                  <a:lnTo>
                    <a:pt x="2380" y="3579"/>
                  </a:lnTo>
                  <a:lnTo>
                    <a:pt x="2375" y="3564"/>
                  </a:lnTo>
                  <a:lnTo>
                    <a:pt x="2421" y="3550"/>
                  </a:lnTo>
                  <a:lnTo>
                    <a:pt x="2420" y="3550"/>
                  </a:lnTo>
                  <a:lnTo>
                    <a:pt x="2434" y="3543"/>
                  </a:lnTo>
                  <a:lnTo>
                    <a:pt x="2442" y="3557"/>
                  </a:lnTo>
                  <a:close/>
                  <a:moveTo>
                    <a:pt x="2332" y="3592"/>
                  </a:moveTo>
                  <a:lnTo>
                    <a:pt x="2269" y="3599"/>
                  </a:lnTo>
                  <a:lnTo>
                    <a:pt x="2267" y="3583"/>
                  </a:lnTo>
                  <a:lnTo>
                    <a:pt x="2331" y="3576"/>
                  </a:lnTo>
                  <a:lnTo>
                    <a:pt x="2332" y="3592"/>
                  </a:lnTo>
                  <a:close/>
                  <a:moveTo>
                    <a:pt x="2220" y="3600"/>
                  </a:moveTo>
                  <a:lnTo>
                    <a:pt x="2156" y="3600"/>
                  </a:lnTo>
                  <a:lnTo>
                    <a:pt x="2156" y="3584"/>
                  </a:lnTo>
                  <a:lnTo>
                    <a:pt x="2220" y="3584"/>
                  </a:lnTo>
                  <a:lnTo>
                    <a:pt x="2220" y="3600"/>
                  </a:lnTo>
                  <a:close/>
                  <a:moveTo>
                    <a:pt x="2108" y="3600"/>
                  </a:moveTo>
                  <a:lnTo>
                    <a:pt x="2044" y="3600"/>
                  </a:lnTo>
                  <a:lnTo>
                    <a:pt x="2044" y="3584"/>
                  </a:lnTo>
                  <a:lnTo>
                    <a:pt x="2108" y="3584"/>
                  </a:lnTo>
                  <a:lnTo>
                    <a:pt x="2108" y="3600"/>
                  </a:lnTo>
                  <a:close/>
                  <a:moveTo>
                    <a:pt x="1996" y="3600"/>
                  </a:moveTo>
                  <a:lnTo>
                    <a:pt x="1931" y="3600"/>
                  </a:lnTo>
                  <a:lnTo>
                    <a:pt x="1931" y="3584"/>
                  </a:lnTo>
                  <a:lnTo>
                    <a:pt x="1996" y="3584"/>
                  </a:lnTo>
                  <a:lnTo>
                    <a:pt x="1996" y="3600"/>
                  </a:lnTo>
                  <a:close/>
                  <a:moveTo>
                    <a:pt x="1883" y="3600"/>
                  </a:moveTo>
                  <a:lnTo>
                    <a:pt x="1819" y="3600"/>
                  </a:lnTo>
                  <a:lnTo>
                    <a:pt x="1819" y="3584"/>
                  </a:lnTo>
                  <a:lnTo>
                    <a:pt x="1883" y="3584"/>
                  </a:lnTo>
                  <a:lnTo>
                    <a:pt x="1883" y="3600"/>
                  </a:lnTo>
                  <a:close/>
                  <a:moveTo>
                    <a:pt x="1771" y="3600"/>
                  </a:moveTo>
                  <a:lnTo>
                    <a:pt x="1707" y="3600"/>
                  </a:lnTo>
                  <a:lnTo>
                    <a:pt x="1707" y="3584"/>
                  </a:lnTo>
                  <a:lnTo>
                    <a:pt x="1771" y="3584"/>
                  </a:lnTo>
                  <a:lnTo>
                    <a:pt x="1771" y="3600"/>
                  </a:lnTo>
                  <a:close/>
                  <a:moveTo>
                    <a:pt x="1659" y="3600"/>
                  </a:moveTo>
                  <a:lnTo>
                    <a:pt x="1595" y="3600"/>
                  </a:lnTo>
                  <a:lnTo>
                    <a:pt x="1595" y="3584"/>
                  </a:lnTo>
                  <a:lnTo>
                    <a:pt x="1659" y="3584"/>
                  </a:lnTo>
                  <a:lnTo>
                    <a:pt x="1659" y="3600"/>
                  </a:lnTo>
                  <a:close/>
                  <a:moveTo>
                    <a:pt x="1547" y="3600"/>
                  </a:moveTo>
                  <a:lnTo>
                    <a:pt x="1483" y="3600"/>
                  </a:lnTo>
                  <a:lnTo>
                    <a:pt x="1483" y="3584"/>
                  </a:lnTo>
                  <a:lnTo>
                    <a:pt x="1547" y="3584"/>
                  </a:lnTo>
                  <a:lnTo>
                    <a:pt x="1547" y="3600"/>
                  </a:lnTo>
                  <a:close/>
                  <a:moveTo>
                    <a:pt x="1435" y="3600"/>
                  </a:moveTo>
                  <a:lnTo>
                    <a:pt x="1371" y="3600"/>
                  </a:lnTo>
                  <a:lnTo>
                    <a:pt x="1371" y="3584"/>
                  </a:lnTo>
                  <a:lnTo>
                    <a:pt x="1435" y="3584"/>
                  </a:lnTo>
                  <a:lnTo>
                    <a:pt x="1435" y="3600"/>
                  </a:lnTo>
                  <a:close/>
                  <a:moveTo>
                    <a:pt x="1323" y="3600"/>
                  </a:moveTo>
                  <a:lnTo>
                    <a:pt x="1259" y="3600"/>
                  </a:lnTo>
                  <a:lnTo>
                    <a:pt x="1259" y="3584"/>
                  </a:lnTo>
                  <a:lnTo>
                    <a:pt x="1323" y="3584"/>
                  </a:lnTo>
                  <a:lnTo>
                    <a:pt x="1323" y="3600"/>
                  </a:lnTo>
                  <a:close/>
                  <a:moveTo>
                    <a:pt x="1211" y="3600"/>
                  </a:moveTo>
                  <a:lnTo>
                    <a:pt x="1147" y="3600"/>
                  </a:lnTo>
                  <a:lnTo>
                    <a:pt x="1147" y="3584"/>
                  </a:lnTo>
                  <a:lnTo>
                    <a:pt x="1211" y="3584"/>
                  </a:lnTo>
                  <a:lnTo>
                    <a:pt x="1211" y="3600"/>
                  </a:lnTo>
                  <a:close/>
                  <a:moveTo>
                    <a:pt x="1099" y="3600"/>
                  </a:moveTo>
                  <a:lnTo>
                    <a:pt x="1035" y="3600"/>
                  </a:lnTo>
                  <a:lnTo>
                    <a:pt x="1035" y="3584"/>
                  </a:lnTo>
                  <a:lnTo>
                    <a:pt x="1099" y="3584"/>
                  </a:lnTo>
                  <a:lnTo>
                    <a:pt x="1099" y="3600"/>
                  </a:lnTo>
                  <a:close/>
                  <a:moveTo>
                    <a:pt x="987" y="3600"/>
                  </a:moveTo>
                  <a:lnTo>
                    <a:pt x="922" y="3600"/>
                  </a:lnTo>
                  <a:lnTo>
                    <a:pt x="922" y="3584"/>
                  </a:lnTo>
                  <a:lnTo>
                    <a:pt x="987" y="3584"/>
                  </a:lnTo>
                  <a:lnTo>
                    <a:pt x="987" y="3600"/>
                  </a:lnTo>
                  <a:close/>
                  <a:moveTo>
                    <a:pt x="874" y="3600"/>
                  </a:moveTo>
                  <a:lnTo>
                    <a:pt x="810" y="3600"/>
                  </a:lnTo>
                  <a:lnTo>
                    <a:pt x="810" y="3584"/>
                  </a:lnTo>
                  <a:lnTo>
                    <a:pt x="874" y="3584"/>
                  </a:lnTo>
                  <a:lnTo>
                    <a:pt x="874" y="3600"/>
                  </a:lnTo>
                  <a:close/>
                  <a:moveTo>
                    <a:pt x="762" y="3600"/>
                  </a:moveTo>
                  <a:lnTo>
                    <a:pt x="698" y="3600"/>
                  </a:lnTo>
                  <a:lnTo>
                    <a:pt x="698" y="3584"/>
                  </a:lnTo>
                  <a:lnTo>
                    <a:pt x="762" y="3584"/>
                  </a:lnTo>
                  <a:lnTo>
                    <a:pt x="762" y="3600"/>
                  </a:lnTo>
                  <a:close/>
                  <a:moveTo>
                    <a:pt x="650" y="3600"/>
                  </a:moveTo>
                  <a:lnTo>
                    <a:pt x="586" y="3600"/>
                  </a:lnTo>
                  <a:lnTo>
                    <a:pt x="586" y="3584"/>
                  </a:lnTo>
                  <a:lnTo>
                    <a:pt x="650" y="3584"/>
                  </a:lnTo>
                  <a:lnTo>
                    <a:pt x="650" y="3600"/>
                  </a:lnTo>
                  <a:close/>
                  <a:moveTo>
                    <a:pt x="538" y="3600"/>
                  </a:moveTo>
                  <a:lnTo>
                    <a:pt x="474" y="3600"/>
                  </a:lnTo>
                  <a:lnTo>
                    <a:pt x="474" y="3584"/>
                  </a:lnTo>
                  <a:lnTo>
                    <a:pt x="538" y="3584"/>
                  </a:lnTo>
                  <a:lnTo>
                    <a:pt x="538" y="3600"/>
                  </a:lnTo>
                  <a:close/>
                  <a:moveTo>
                    <a:pt x="425" y="3597"/>
                  </a:moveTo>
                  <a:lnTo>
                    <a:pt x="366" y="3591"/>
                  </a:lnTo>
                  <a:cubicBezTo>
                    <a:pt x="365" y="3591"/>
                    <a:pt x="365" y="3591"/>
                    <a:pt x="364" y="3591"/>
                  </a:cubicBezTo>
                  <a:lnTo>
                    <a:pt x="360" y="3590"/>
                  </a:lnTo>
                  <a:lnTo>
                    <a:pt x="365" y="3575"/>
                  </a:lnTo>
                  <a:lnTo>
                    <a:pt x="369" y="3576"/>
                  </a:lnTo>
                  <a:lnTo>
                    <a:pt x="367" y="3575"/>
                  </a:lnTo>
                  <a:lnTo>
                    <a:pt x="427" y="3581"/>
                  </a:lnTo>
                  <a:lnTo>
                    <a:pt x="425" y="3597"/>
                  </a:lnTo>
                  <a:close/>
                  <a:moveTo>
                    <a:pt x="314" y="3576"/>
                  </a:moveTo>
                  <a:lnTo>
                    <a:pt x="280" y="3565"/>
                  </a:lnTo>
                  <a:cubicBezTo>
                    <a:pt x="280" y="3565"/>
                    <a:pt x="279" y="3565"/>
                    <a:pt x="279" y="3565"/>
                  </a:cubicBezTo>
                  <a:lnTo>
                    <a:pt x="254" y="3551"/>
                  </a:lnTo>
                  <a:lnTo>
                    <a:pt x="261" y="3537"/>
                  </a:lnTo>
                  <a:lnTo>
                    <a:pt x="286" y="3550"/>
                  </a:lnTo>
                  <a:lnTo>
                    <a:pt x="285" y="3550"/>
                  </a:lnTo>
                  <a:lnTo>
                    <a:pt x="319" y="3560"/>
                  </a:lnTo>
                  <a:lnTo>
                    <a:pt x="314" y="3576"/>
                  </a:lnTo>
                  <a:close/>
                  <a:moveTo>
                    <a:pt x="211" y="3528"/>
                  </a:moveTo>
                  <a:lnTo>
                    <a:pt x="203" y="3524"/>
                  </a:lnTo>
                  <a:cubicBezTo>
                    <a:pt x="202" y="3523"/>
                    <a:pt x="202" y="3523"/>
                    <a:pt x="201" y="3523"/>
                  </a:cubicBezTo>
                  <a:lnTo>
                    <a:pt x="160" y="3488"/>
                  </a:lnTo>
                  <a:lnTo>
                    <a:pt x="170" y="3476"/>
                  </a:lnTo>
                  <a:lnTo>
                    <a:pt x="212" y="3510"/>
                  </a:lnTo>
                  <a:lnTo>
                    <a:pt x="210" y="3509"/>
                  </a:lnTo>
                  <a:lnTo>
                    <a:pt x="219" y="3514"/>
                  </a:lnTo>
                  <a:lnTo>
                    <a:pt x="211" y="3528"/>
                  </a:lnTo>
                  <a:close/>
                  <a:moveTo>
                    <a:pt x="124" y="3455"/>
                  </a:moveTo>
                  <a:lnTo>
                    <a:pt x="83" y="3405"/>
                  </a:lnTo>
                  <a:lnTo>
                    <a:pt x="95" y="3395"/>
                  </a:lnTo>
                  <a:lnTo>
                    <a:pt x="136" y="3444"/>
                  </a:lnTo>
                  <a:lnTo>
                    <a:pt x="124" y="3455"/>
                  </a:lnTo>
                  <a:close/>
                  <a:moveTo>
                    <a:pt x="58" y="3362"/>
                  </a:moveTo>
                  <a:lnTo>
                    <a:pt x="36" y="3323"/>
                  </a:lnTo>
                  <a:cubicBezTo>
                    <a:pt x="36" y="3323"/>
                    <a:pt x="36" y="3322"/>
                    <a:pt x="36" y="3322"/>
                  </a:cubicBezTo>
                  <a:lnTo>
                    <a:pt x="30" y="3303"/>
                  </a:lnTo>
                  <a:lnTo>
                    <a:pt x="45" y="3298"/>
                  </a:lnTo>
                  <a:lnTo>
                    <a:pt x="51" y="3317"/>
                  </a:lnTo>
                  <a:lnTo>
                    <a:pt x="50" y="3316"/>
                  </a:lnTo>
                  <a:lnTo>
                    <a:pt x="72" y="3355"/>
                  </a:lnTo>
                  <a:lnTo>
                    <a:pt x="58" y="3362"/>
                  </a:lnTo>
                  <a:close/>
                  <a:moveTo>
                    <a:pt x="16" y="3257"/>
                  </a:moveTo>
                  <a:lnTo>
                    <a:pt x="10" y="3237"/>
                  </a:lnTo>
                  <a:cubicBezTo>
                    <a:pt x="10" y="3236"/>
                    <a:pt x="10" y="3236"/>
                    <a:pt x="9" y="3235"/>
                  </a:cubicBezTo>
                  <a:lnTo>
                    <a:pt x="5" y="3193"/>
                  </a:lnTo>
                  <a:lnTo>
                    <a:pt x="21" y="3191"/>
                  </a:lnTo>
                  <a:lnTo>
                    <a:pt x="25" y="3234"/>
                  </a:lnTo>
                  <a:lnTo>
                    <a:pt x="25" y="3232"/>
                  </a:lnTo>
                  <a:lnTo>
                    <a:pt x="31" y="3253"/>
                  </a:lnTo>
                  <a:lnTo>
                    <a:pt x="16" y="3257"/>
                  </a:ln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1" name="Freeform 44"/>
            <p:cNvSpPr>
              <a:spLocks noEditPoints="1"/>
            </p:cNvSpPr>
            <p:nvPr/>
          </p:nvSpPr>
          <p:spPr bwMode="auto">
            <a:xfrm>
              <a:off x="3262" y="1805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2" name="Rectangle 45"/>
            <p:cNvSpPr>
              <a:spLocks noChangeArrowheads="1"/>
            </p:cNvSpPr>
            <p:nvPr/>
          </p:nvSpPr>
          <p:spPr bwMode="auto">
            <a:xfrm>
              <a:off x="3485" y="1793"/>
              <a:ext cx="22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B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4)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43" name="Freeform 46"/>
            <p:cNvSpPr>
              <a:spLocks noEditPoints="1"/>
            </p:cNvSpPr>
            <p:nvPr/>
          </p:nvSpPr>
          <p:spPr bwMode="auto">
            <a:xfrm>
              <a:off x="3262" y="1969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4" name="Rectangle 47"/>
            <p:cNvSpPr>
              <a:spLocks noChangeArrowheads="1"/>
            </p:cNvSpPr>
            <p:nvPr/>
          </p:nvSpPr>
          <p:spPr bwMode="auto">
            <a:xfrm>
              <a:off x="3485" y="1957"/>
              <a:ext cx="2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3)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45" name="Freeform 48"/>
            <p:cNvSpPr>
              <a:spLocks noEditPoints="1"/>
            </p:cNvSpPr>
            <p:nvPr/>
          </p:nvSpPr>
          <p:spPr bwMode="auto">
            <a:xfrm>
              <a:off x="3262" y="2752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" name="Rectangle 49"/>
            <p:cNvSpPr>
              <a:spLocks noChangeArrowheads="1"/>
            </p:cNvSpPr>
            <p:nvPr/>
          </p:nvSpPr>
          <p:spPr bwMode="auto">
            <a:xfrm>
              <a:off x="3485" y="2740"/>
              <a:ext cx="22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C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2)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47" name="Freeform 50"/>
            <p:cNvSpPr>
              <a:spLocks noEditPoints="1"/>
            </p:cNvSpPr>
            <p:nvPr/>
          </p:nvSpPr>
          <p:spPr bwMode="auto">
            <a:xfrm>
              <a:off x="3262" y="2917"/>
              <a:ext cx="705" cy="169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6 h 528"/>
                <a:gd name="T10" fmla="*/ 702 w 2192"/>
                <a:gd name="T11" fmla="*/ 169 h 528"/>
                <a:gd name="T12" fmla="*/ 3 w 2192"/>
                <a:gd name="T13" fmla="*/ 169 h 528"/>
                <a:gd name="T14" fmla="*/ 0 w 2192"/>
                <a:gd name="T15" fmla="*/ 166 h 528"/>
                <a:gd name="T16" fmla="*/ 0 w 2192"/>
                <a:gd name="T17" fmla="*/ 3 h 528"/>
                <a:gd name="T18" fmla="*/ 5 w 2192"/>
                <a:gd name="T19" fmla="*/ 166 h 528"/>
                <a:gd name="T20" fmla="*/ 3 w 2192"/>
                <a:gd name="T21" fmla="*/ 164 h 528"/>
                <a:gd name="T22" fmla="*/ 702 w 2192"/>
                <a:gd name="T23" fmla="*/ 164 h 528"/>
                <a:gd name="T24" fmla="*/ 700 w 2192"/>
                <a:gd name="T25" fmla="*/ 166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6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8" name="Rectangle 51"/>
            <p:cNvSpPr>
              <a:spLocks noChangeArrowheads="1"/>
            </p:cNvSpPr>
            <p:nvPr/>
          </p:nvSpPr>
          <p:spPr bwMode="auto">
            <a:xfrm>
              <a:off x="3485" y="2905"/>
              <a:ext cx="2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D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3)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49" name="Freeform 52"/>
            <p:cNvSpPr>
              <a:spLocks noEditPoints="1"/>
            </p:cNvSpPr>
            <p:nvPr/>
          </p:nvSpPr>
          <p:spPr bwMode="auto">
            <a:xfrm>
              <a:off x="3262" y="3081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0" name="Rectangle 53"/>
            <p:cNvSpPr>
              <a:spLocks noChangeArrowheads="1"/>
            </p:cNvSpPr>
            <p:nvPr/>
          </p:nvSpPr>
          <p:spPr bwMode="auto">
            <a:xfrm>
              <a:off x="3485" y="3069"/>
              <a:ext cx="22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C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2)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51" name="Freeform 54"/>
            <p:cNvSpPr>
              <a:spLocks noEditPoints="1"/>
            </p:cNvSpPr>
            <p:nvPr/>
          </p:nvSpPr>
          <p:spPr bwMode="auto">
            <a:xfrm>
              <a:off x="4332" y="1928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2" name="Rectangle 55"/>
            <p:cNvSpPr>
              <a:spLocks noChangeArrowheads="1"/>
            </p:cNvSpPr>
            <p:nvPr/>
          </p:nvSpPr>
          <p:spPr bwMode="auto">
            <a:xfrm>
              <a:off x="4556" y="1916"/>
              <a:ext cx="2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7)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53" name="Freeform 56"/>
            <p:cNvSpPr>
              <a:spLocks noEditPoints="1"/>
            </p:cNvSpPr>
            <p:nvPr/>
          </p:nvSpPr>
          <p:spPr bwMode="auto">
            <a:xfrm>
              <a:off x="756" y="3467"/>
              <a:ext cx="946" cy="170"/>
            </a:xfrm>
            <a:custGeom>
              <a:avLst/>
              <a:gdLst>
                <a:gd name="T0" fmla="*/ 0 w 2448"/>
                <a:gd name="T1" fmla="*/ 3 h 528"/>
                <a:gd name="T2" fmla="*/ 3 w 2448"/>
                <a:gd name="T3" fmla="*/ 0 h 528"/>
                <a:gd name="T4" fmla="*/ 943 w 2448"/>
                <a:gd name="T5" fmla="*/ 0 h 528"/>
                <a:gd name="T6" fmla="*/ 946 w 2448"/>
                <a:gd name="T7" fmla="*/ 3 h 528"/>
                <a:gd name="T8" fmla="*/ 946 w 2448"/>
                <a:gd name="T9" fmla="*/ 167 h 528"/>
                <a:gd name="T10" fmla="*/ 943 w 2448"/>
                <a:gd name="T11" fmla="*/ 170 h 528"/>
                <a:gd name="T12" fmla="*/ 3 w 2448"/>
                <a:gd name="T13" fmla="*/ 170 h 528"/>
                <a:gd name="T14" fmla="*/ 0 w 2448"/>
                <a:gd name="T15" fmla="*/ 167 h 528"/>
                <a:gd name="T16" fmla="*/ 0 w 2448"/>
                <a:gd name="T17" fmla="*/ 3 h 528"/>
                <a:gd name="T18" fmla="*/ 6 w 2448"/>
                <a:gd name="T19" fmla="*/ 167 h 528"/>
                <a:gd name="T20" fmla="*/ 3 w 2448"/>
                <a:gd name="T21" fmla="*/ 165 h 528"/>
                <a:gd name="T22" fmla="*/ 943 w 2448"/>
                <a:gd name="T23" fmla="*/ 165 h 528"/>
                <a:gd name="T24" fmla="*/ 940 w 2448"/>
                <a:gd name="T25" fmla="*/ 167 h 528"/>
                <a:gd name="T26" fmla="*/ 940 w 2448"/>
                <a:gd name="T27" fmla="*/ 3 h 528"/>
                <a:gd name="T28" fmla="*/ 943 w 2448"/>
                <a:gd name="T29" fmla="*/ 5 h 528"/>
                <a:gd name="T30" fmla="*/ 3 w 2448"/>
                <a:gd name="T31" fmla="*/ 5 h 528"/>
                <a:gd name="T32" fmla="*/ 6 w 2448"/>
                <a:gd name="T33" fmla="*/ 3 h 528"/>
                <a:gd name="T34" fmla="*/ 6 w 2448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448"/>
                <a:gd name="T55" fmla="*/ 0 h 528"/>
                <a:gd name="T56" fmla="*/ 2448 w 2448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448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440" y="0"/>
                  </a:lnTo>
                  <a:cubicBezTo>
                    <a:pt x="2445" y="0"/>
                    <a:pt x="2448" y="4"/>
                    <a:pt x="2448" y="8"/>
                  </a:cubicBezTo>
                  <a:lnTo>
                    <a:pt x="2448" y="520"/>
                  </a:lnTo>
                  <a:cubicBezTo>
                    <a:pt x="2448" y="525"/>
                    <a:pt x="2445" y="528"/>
                    <a:pt x="2440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440" y="512"/>
                  </a:lnTo>
                  <a:lnTo>
                    <a:pt x="2432" y="520"/>
                  </a:lnTo>
                  <a:lnTo>
                    <a:pt x="2432" y="8"/>
                  </a:lnTo>
                  <a:lnTo>
                    <a:pt x="2440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4" name="Rectangle 57"/>
            <p:cNvSpPr>
              <a:spLocks noChangeArrowheads="1"/>
            </p:cNvSpPr>
            <p:nvPr/>
          </p:nvSpPr>
          <p:spPr bwMode="auto">
            <a:xfrm>
              <a:off x="768" y="3453"/>
              <a:ext cx="67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(d10, ‘ 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B A D C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’)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55" name="Freeform 58"/>
            <p:cNvSpPr>
              <a:spLocks noEditPoints="1"/>
            </p:cNvSpPr>
            <p:nvPr/>
          </p:nvSpPr>
          <p:spPr bwMode="auto">
            <a:xfrm>
              <a:off x="2109" y="3426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6" name="Rectangle 59"/>
            <p:cNvSpPr>
              <a:spLocks noChangeArrowheads="1"/>
            </p:cNvSpPr>
            <p:nvPr/>
          </p:nvSpPr>
          <p:spPr bwMode="auto">
            <a:xfrm>
              <a:off x="2332" y="3412"/>
              <a:ext cx="22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C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4)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57" name="Freeform 60"/>
            <p:cNvSpPr>
              <a:spLocks noEditPoints="1"/>
            </p:cNvSpPr>
            <p:nvPr/>
          </p:nvSpPr>
          <p:spPr bwMode="auto">
            <a:xfrm>
              <a:off x="3262" y="2134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8" name="Rectangle 61"/>
            <p:cNvSpPr>
              <a:spLocks noChangeArrowheads="1"/>
            </p:cNvSpPr>
            <p:nvPr/>
          </p:nvSpPr>
          <p:spPr bwMode="auto">
            <a:xfrm>
              <a:off x="3485" y="2122"/>
              <a:ext cx="22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B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3)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59" name="Freeform 62"/>
            <p:cNvSpPr>
              <a:spLocks noEditPoints="1"/>
            </p:cNvSpPr>
            <p:nvPr/>
          </p:nvSpPr>
          <p:spPr bwMode="auto">
            <a:xfrm>
              <a:off x="4332" y="2093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0" name="Rectangle 63"/>
            <p:cNvSpPr>
              <a:spLocks noChangeArrowheads="1"/>
            </p:cNvSpPr>
            <p:nvPr/>
          </p:nvSpPr>
          <p:spPr bwMode="auto">
            <a:xfrm>
              <a:off x="4540" y="2081"/>
              <a:ext cx="28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B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15)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61" name="Freeform 64"/>
            <p:cNvSpPr>
              <a:spLocks/>
            </p:cNvSpPr>
            <p:nvPr/>
          </p:nvSpPr>
          <p:spPr bwMode="auto">
            <a:xfrm>
              <a:off x="4088" y="2003"/>
              <a:ext cx="206" cy="247"/>
            </a:xfrm>
            <a:custGeom>
              <a:avLst/>
              <a:gdLst>
                <a:gd name="T0" fmla="*/ 0 w 206"/>
                <a:gd name="T1" fmla="*/ 62 h 247"/>
                <a:gd name="T2" fmla="*/ 103 w 206"/>
                <a:gd name="T3" fmla="*/ 62 h 247"/>
                <a:gd name="T4" fmla="*/ 103 w 206"/>
                <a:gd name="T5" fmla="*/ 0 h 247"/>
                <a:gd name="T6" fmla="*/ 206 w 206"/>
                <a:gd name="T7" fmla="*/ 123 h 247"/>
                <a:gd name="T8" fmla="*/ 103 w 206"/>
                <a:gd name="T9" fmla="*/ 247 h 247"/>
                <a:gd name="T10" fmla="*/ 103 w 206"/>
                <a:gd name="T11" fmla="*/ 185 h 247"/>
                <a:gd name="T12" fmla="*/ 0 w 206"/>
                <a:gd name="T13" fmla="*/ 185 h 247"/>
                <a:gd name="T14" fmla="*/ 0 w 206"/>
                <a:gd name="T15" fmla="*/ 62 h 2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6"/>
                <a:gd name="T25" fmla="*/ 0 h 247"/>
                <a:gd name="T26" fmla="*/ 206 w 206"/>
                <a:gd name="T27" fmla="*/ 247 h 24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6" h="247">
                  <a:moveTo>
                    <a:pt x="0" y="62"/>
                  </a:moveTo>
                  <a:lnTo>
                    <a:pt x="103" y="62"/>
                  </a:lnTo>
                  <a:lnTo>
                    <a:pt x="103" y="0"/>
                  </a:lnTo>
                  <a:lnTo>
                    <a:pt x="206" y="123"/>
                  </a:lnTo>
                  <a:lnTo>
                    <a:pt x="103" y="247"/>
                  </a:lnTo>
                  <a:lnTo>
                    <a:pt x="103" y="185"/>
                  </a:lnTo>
                  <a:lnTo>
                    <a:pt x="0" y="185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2" name="Freeform 65"/>
            <p:cNvSpPr>
              <a:spLocks noEditPoints="1"/>
            </p:cNvSpPr>
            <p:nvPr/>
          </p:nvSpPr>
          <p:spPr bwMode="auto">
            <a:xfrm>
              <a:off x="4085" y="1996"/>
              <a:ext cx="212" cy="261"/>
            </a:xfrm>
            <a:custGeom>
              <a:avLst/>
              <a:gdLst>
                <a:gd name="T0" fmla="*/ 0 w 212"/>
                <a:gd name="T1" fmla="*/ 66 h 261"/>
                <a:gd name="T2" fmla="*/ 106 w 212"/>
                <a:gd name="T3" fmla="*/ 66 h 261"/>
                <a:gd name="T4" fmla="*/ 103 w 212"/>
                <a:gd name="T5" fmla="*/ 69 h 261"/>
                <a:gd name="T6" fmla="*/ 103 w 212"/>
                <a:gd name="T7" fmla="*/ 0 h 261"/>
                <a:gd name="T8" fmla="*/ 212 w 212"/>
                <a:gd name="T9" fmla="*/ 130 h 261"/>
                <a:gd name="T10" fmla="*/ 103 w 212"/>
                <a:gd name="T11" fmla="*/ 261 h 261"/>
                <a:gd name="T12" fmla="*/ 103 w 212"/>
                <a:gd name="T13" fmla="*/ 192 h 261"/>
                <a:gd name="T14" fmla="*/ 106 w 212"/>
                <a:gd name="T15" fmla="*/ 195 h 261"/>
                <a:gd name="T16" fmla="*/ 0 w 212"/>
                <a:gd name="T17" fmla="*/ 195 h 261"/>
                <a:gd name="T18" fmla="*/ 0 w 212"/>
                <a:gd name="T19" fmla="*/ 66 h 261"/>
                <a:gd name="T20" fmla="*/ 5 w 212"/>
                <a:gd name="T21" fmla="*/ 192 h 261"/>
                <a:gd name="T22" fmla="*/ 3 w 212"/>
                <a:gd name="T23" fmla="*/ 190 h 261"/>
                <a:gd name="T24" fmla="*/ 108 w 212"/>
                <a:gd name="T25" fmla="*/ 190 h 261"/>
                <a:gd name="T26" fmla="*/ 108 w 212"/>
                <a:gd name="T27" fmla="*/ 254 h 261"/>
                <a:gd name="T28" fmla="*/ 104 w 212"/>
                <a:gd name="T29" fmla="*/ 252 h 261"/>
                <a:gd name="T30" fmla="*/ 207 w 212"/>
                <a:gd name="T31" fmla="*/ 129 h 261"/>
                <a:gd name="T32" fmla="*/ 207 w 212"/>
                <a:gd name="T33" fmla="*/ 132 h 261"/>
                <a:gd name="T34" fmla="*/ 104 w 212"/>
                <a:gd name="T35" fmla="*/ 9 h 261"/>
                <a:gd name="T36" fmla="*/ 108 w 212"/>
                <a:gd name="T37" fmla="*/ 7 h 261"/>
                <a:gd name="T38" fmla="*/ 108 w 212"/>
                <a:gd name="T39" fmla="*/ 71 h 261"/>
                <a:gd name="T40" fmla="*/ 3 w 212"/>
                <a:gd name="T41" fmla="*/ 71 h 261"/>
                <a:gd name="T42" fmla="*/ 5 w 212"/>
                <a:gd name="T43" fmla="*/ 69 h 261"/>
                <a:gd name="T44" fmla="*/ 5 w 212"/>
                <a:gd name="T45" fmla="*/ 192 h 26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12"/>
                <a:gd name="T70" fmla="*/ 0 h 261"/>
                <a:gd name="T71" fmla="*/ 212 w 212"/>
                <a:gd name="T72" fmla="*/ 261 h 26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12" h="261">
                  <a:moveTo>
                    <a:pt x="0" y="66"/>
                  </a:moveTo>
                  <a:lnTo>
                    <a:pt x="106" y="66"/>
                  </a:lnTo>
                  <a:lnTo>
                    <a:pt x="103" y="69"/>
                  </a:lnTo>
                  <a:lnTo>
                    <a:pt x="103" y="0"/>
                  </a:lnTo>
                  <a:lnTo>
                    <a:pt x="212" y="130"/>
                  </a:lnTo>
                  <a:lnTo>
                    <a:pt x="103" y="261"/>
                  </a:lnTo>
                  <a:lnTo>
                    <a:pt x="103" y="192"/>
                  </a:lnTo>
                  <a:lnTo>
                    <a:pt x="106" y="195"/>
                  </a:lnTo>
                  <a:lnTo>
                    <a:pt x="0" y="195"/>
                  </a:lnTo>
                  <a:lnTo>
                    <a:pt x="0" y="66"/>
                  </a:lnTo>
                  <a:close/>
                  <a:moveTo>
                    <a:pt x="5" y="192"/>
                  </a:moveTo>
                  <a:lnTo>
                    <a:pt x="3" y="190"/>
                  </a:lnTo>
                  <a:lnTo>
                    <a:pt x="108" y="190"/>
                  </a:lnTo>
                  <a:lnTo>
                    <a:pt x="108" y="254"/>
                  </a:lnTo>
                  <a:lnTo>
                    <a:pt x="104" y="252"/>
                  </a:lnTo>
                  <a:lnTo>
                    <a:pt x="207" y="129"/>
                  </a:lnTo>
                  <a:lnTo>
                    <a:pt x="207" y="132"/>
                  </a:lnTo>
                  <a:lnTo>
                    <a:pt x="104" y="9"/>
                  </a:lnTo>
                  <a:lnTo>
                    <a:pt x="108" y="7"/>
                  </a:lnTo>
                  <a:lnTo>
                    <a:pt x="108" y="71"/>
                  </a:lnTo>
                  <a:lnTo>
                    <a:pt x="3" y="71"/>
                  </a:lnTo>
                  <a:lnTo>
                    <a:pt x="5" y="69"/>
                  </a:lnTo>
                  <a:lnTo>
                    <a:pt x="5" y="192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3" name="Freeform 66"/>
            <p:cNvSpPr>
              <a:spLocks/>
            </p:cNvSpPr>
            <p:nvPr/>
          </p:nvSpPr>
          <p:spPr bwMode="auto">
            <a:xfrm>
              <a:off x="4088" y="2837"/>
              <a:ext cx="206" cy="247"/>
            </a:xfrm>
            <a:custGeom>
              <a:avLst/>
              <a:gdLst>
                <a:gd name="T0" fmla="*/ 0 w 206"/>
                <a:gd name="T1" fmla="*/ 62 h 247"/>
                <a:gd name="T2" fmla="*/ 103 w 206"/>
                <a:gd name="T3" fmla="*/ 62 h 247"/>
                <a:gd name="T4" fmla="*/ 103 w 206"/>
                <a:gd name="T5" fmla="*/ 0 h 247"/>
                <a:gd name="T6" fmla="*/ 206 w 206"/>
                <a:gd name="T7" fmla="*/ 123 h 247"/>
                <a:gd name="T8" fmla="*/ 103 w 206"/>
                <a:gd name="T9" fmla="*/ 247 h 247"/>
                <a:gd name="T10" fmla="*/ 103 w 206"/>
                <a:gd name="T11" fmla="*/ 185 h 247"/>
                <a:gd name="T12" fmla="*/ 0 w 206"/>
                <a:gd name="T13" fmla="*/ 185 h 247"/>
                <a:gd name="T14" fmla="*/ 0 w 206"/>
                <a:gd name="T15" fmla="*/ 62 h 2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6"/>
                <a:gd name="T25" fmla="*/ 0 h 247"/>
                <a:gd name="T26" fmla="*/ 206 w 206"/>
                <a:gd name="T27" fmla="*/ 247 h 24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6" h="247">
                  <a:moveTo>
                    <a:pt x="0" y="62"/>
                  </a:moveTo>
                  <a:lnTo>
                    <a:pt x="103" y="62"/>
                  </a:lnTo>
                  <a:lnTo>
                    <a:pt x="103" y="0"/>
                  </a:lnTo>
                  <a:lnTo>
                    <a:pt x="206" y="123"/>
                  </a:lnTo>
                  <a:lnTo>
                    <a:pt x="103" y="247"/>
                  </a:lnTo>
                  <a:lnTo>
                    <a:pt x="103" y="185"/>
                  </a:lnTo>
                  <a:lnTo>
                    <a:pt x="0" y="185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4" name="Freeform 67"/>
            <p:cNvSpPr>
              <a:spLocks noEditPoints="1"/>
            </p:cNvSpPr>
            <p:nvPr/>
          </p:nvSpPr>
          <p:spPr bwMode="auto">
            <a:xfrm>
              <a:off x="4085" y="2830"/>
              <a:ext cx="212" cy="261"/>
            </a:xfrm>
            <a:custGeom>
              <a:avLst/>
              <a:gdLst>
                <a:gd name="T0" fmla="*/ 0 w 212"/>
                <a:gd name="T1" fmla="*/ 66 h 261"/>
                <a:gd name="T2" fmla="*/ 106 w 212"/>
                <a:gd name="T3" fmla="*/ 66 h 261"/>
                <a:gd name="T4" fmla="*/ 103 w 212"/>
                <a:gd name="T5" fmla="*/ 69 h 261"/>
                <a:gd name="T6" fmla="*/ 103 w 212"/>
                <a:gd name="T7" fmla="*/ 0 h 261"/>
                <a:gd name="T8" fmla="*/ 212 w 212"/>
                <a:gd name="T9" fmla="*/ 130 h 261"/>
                <a:gd name="T10" fmla="*/ 103 w 212"/>
                <a:gd name="T11" fmla="*/ 261 h 261"/>
                <a:gd name="T12" fmla="*/ 103 w 212"/>
                <a:gd name="T13" fmla="*/ 192 h 261"/>
                <a:gd name="T14" fmla="*/ 106 w 212"/>
                <a:gd name="T15" fmla="*/ 195 h 261"/>
                <a:gd name="T16" fmla="*/ 0 w 212"/>
                <a:gd name="T17" fmla="*/ 195 h 261"/>
                <a:gd name="T18" fmla="*/ 0 w 212"/>
                <a:gd name="T19" fmla="*/ 66 h 261"/>
                <a:gd name="T20" fmla="*/ 5 w 212"/>
                <a:gd name="T21" fmla="*/ 192 h 261"/>
                <a:gd name="T22" fmla="*/ 3 w 212"/>
                <a:gd name="T23" fmla="*/ 189 h 261"/>
                <a:gd name="T24" fmla="*/ 108 w 212"/>
                <a:gd name="T25" fmla="*/ 189 h 261"/>
                <a:gd name="T26" fmla="*/ 108 w 212"/>
                <a:gd name="T27" fmla="*/ 254 h 261"/>
                <a:gd name="T28" fmla="*/ 104 w 212"/>
                <a:gd name="T29" fmla="*/ 252 h 261"/>
                <a:gd name="T30" fmla="*/ 207 w 212"/>
                <a:gd name="T31" fmla="*/ 129 h 261"/>
                <a:gd name="T32" fmla="*/ 207 w 212"/>
                <a:gd name="T33" fmla="*/ 132 h 261"/>
                <a:gd name="T34" fmla="*/ 104 w 212"/>
                <a:gd name="T35" fmla="*/ 9 h 261"/>
                <a:gd name="T36" fmla="*/ 108 w 212"/>
                <a:gd name="T37" fmla="*/ 7 h 261"/>
                <a:gd name="T38" fmla="*/ 108 w 212"/>
                <a:gd name="T39" fmla="*/ 71 h 261"/>
                <a:gd name="T40" fmla="*/ 3 w 212"/>
                <a:gd name="T41" fmla="*/ 71 h 261"/>
                <a:gd name="T42" fmla="*/ 5 w 212"/>
                <a:gd name="T43" fmla="*/ 69 h 261"/>
                <a:gd name="T44" fmla="*/ 5 w 212"/>
                <a:gd name="T45" fmla="*/ 192 h 26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12"/>
                <a:gd name="T70" fmla="*/ 0 h 261"/>
                <a:gd name="T71" fmla="*/ 212 w 212"/>
                <a:gd name="T72" fmla="*/ 261 h 26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12" h="261">
                  <a:moveTo>
                    <a:pt x="0" y="66"/>
                  </a:moveTo>
                  <a:lnTo>
                    <a:pt x="106" y="66"/>
                  </a:lnTo>
                  <a:lnTo>
                    <a:pt x="103" y="69"/>
                  </a:lnTo>
                  <a:lnTo>
                    <a:pt x="103" y="0"/>
                  </a:lnTo>
                  <a:lnTo>
                    <a:pt x="212" y="130"/>
                  </a:lnTo>
                  <a:lnTo>
                    <a:pt x="103" y="261"/>
                  </a:lnTo>
                  <a:lnTo>
                    <a:pt x="103" y="192"/>
                  </a:lnTo>
                  <a:lnTo>
                    <a:pt x="106" y="195"/>
                  </a:lnTo>
                  <a:lnTo>
                    <a:pt x="0" y="195"/>
                  </a:lnTo>
                  <a:lnTo>
                    <a:pt x="0" y="66"/>
                  </a:lnTo>
                  <a:close/>
                  <a:moveTo>
                    <a:pt x="5" y="192"/>
                  </a:moveTo>
                  <a:lnTo>
                    <a:pt x="3" y="189"/>
                  </a:lnTo>
                  <a:lnTo>
                    <a:pt x="108" y="189"/>
                  </a:lnTo>
                  <a:lnTo>
                    <a:pt x="108" y="254"/>
                  </a:lnTo>
                  <a:lnTo>
                    <a:pt x="104" y="252"/>
                  </a:lnTo>
                  <a:lnTo>
                    <a:pt x="207" y="129"/>
                  </a:lnTo>
                  <a:lnTo>
                    <a:pt x="207" y="132"/>
                  </a:lnTo>
                  <a:lnTo>
                    <a:pt x="104" y="9"/>
                  </a:lnTo>
                  <a:lnTo>
                    <a:pt x="108" y="7"/>
                  </a:lnTo>
                  <a:lnTo>
                    <a:pt x="108" y="71"/>
                  </a:lnTo>
                  <a:lnTo>
                    <a:pt x="3" y="71"/>
                  </a:lnTo>
                  <a:lnTo>
                    <a:pt x="5" y="69"/>
                  </a:lnTo>
                  <a:lnTo>
                    <a:pt x="5" y="192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5" name="Rectangle 68"/>
            <p:cNvSpPr>
              <a:spLocks noChangeArrowheads="1"/>
            </p:cNvSpPr>
            <p:nvPr/>
          </p:nvSpPr>
          <p:spPr bwMode="auto">
            <a:xfrm>
              <a:off x="1459" y="3952"/>
              <a:ext cx="277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200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M=3 </a:t>
              </a:r>
              <a:endParaRPr lang="el-GR" sz="2000">
                <a:cs typeface="Arial" charset="0"/>
              </a:endParaRPr>
            </a:p>
          </p:txBody>
        </p:sp>
        <p:sp>
          <p:nvSpPr>
            <p:cNvPr id="66" name="Rectangle 69"/>
            <p:cNvSpPr>
              <a:spLocks noChangeArrowheads="1"/>
            </p:cNvSpPr>
            <p:nvPr/>
          </p:nvSpPr>
          <p:spPr bwMode="auto">
            <a:xfrm>
              <a:off x="1742" y="3952"/>
              <a:ext cx="473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200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mappers</a:t>
              </a:r>
              <a:endParaRPr lang="el-GR" sz="2000">
                <a:cs typeface="Arial" charset="0"/>
              </a:endParaRPr>
            </a:p>
          </p:txBody>
        </p:sp>
        <p:sp>
          <p:nvSpPr>
            <p:cNvPr id="67" name="Rectangle 70"/>
            <p:cNvSpPr>
              <a:spLocks noChangeArrowheads="1"/>
            </p:cNvSpPr>
            <p:nvPr/>
          </p:nvSpPr>
          <p:spPr bwMode="auto">
            <a:xfrm>
              <a:off x="3643" y="3947"/>
              <a:ext cx="70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200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R=2 reducers</a:t>
              </a:r>
              <a:endParaRPr lang="el-GR" sz="2000">
                <a:cs typeface="Arial" charset="0"/>
              </a:endParaRPr>
            </a:p>
          </p:txBody>
        </p:sp>
        <p:sp>
          <p:nvSpPr>
            <p:cNvPr id="68" name="Freeform 71"/>
            <p:cNvSpPr>
              <a:spLocks noEditPoints="1"/>
            </p:cNvSpPr>
            <p:nvPr/>
          </p:nvSpPr>
          <p:spPr bwMode="auto">
            <a:xfrm>
              <a:off x="2109" y="1285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9" name="Rectangle 72"/>
            <p:cNvSpPr>
              <a:spLocks noChangeArrowheads="1"/>
            </p:cNvSpPr>
            <p:nvPr/>
          </p:nvSpPr>
          <p:spPr bwMode="auto">
            <a:xfrm>
              <a:off x="2327" y="1271"/>
              <a:ext cx="2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 2)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70" name="Freeform 73"/>
            <p:cNvSpPr>
              <a:spLocks noEditPoints="1"/>
            </p:cNvSpPr>
            <p:nvPr/>
          </p:nvSpPr>
          <p:spPr bwMode="auto">
            <a:xfrm>
              <a:off x="2109" y="1779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1" name="Rectangle 74"/>
            <p:cNvSpPr>
              <a:spLocks noChangeArrowheads="1"/>
            </p:cNvSpPr>
            <p:nvPr/>
          </p:nvSpPr>
          <p:spPr bwMode="auto">
            <a:xfrm>
              <a:off x="2332" y="1765"/>
              <a:ext cx="2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D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3)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72" name="Freeform 75"/>
            <p:cNvSpPr>
              <a:spLocks noEditPoints="1"/>
            </p:cNvSpPr>
            <p:nvPr/>
          </p:nvSpPr>
          <p:spPr bwMode="auto">
            <a:xfrm>
              <a:off x="2109" y="2191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3" name="Rectangle 76"/>
            <p:cNvSpPr>
              <a:spLocks noChangeArrowheads="1"/>
            </p:cNvSpPr>
            <p:nvPr/>
          </p:nvSpPr>
          <p:spPr bwMode="auto">
            <a:xfrm>
              <a:off x="2332" y="2177"/>
              <a:ext cx="2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3)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74" name="Freeform 77"/>
            <p:cNvSpPr>
              <a:spLocks noEditPoints="1"/>
            </p:cNvSpPr>
            <p:nvPr/>
          </p:nvSpPr>
          <p:spPr bwMode="auto">
            <a:xfrm>
              <a:off x="2109" y="2685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5" name="Rectangle 78"/>
            <p:cNvSpPr>
              <a:spLocks noChangeArrowheads="1"/>
            </p:cNvSpPr>
            <p:nvPr/>
          </p:nvSpPr>
          <p:spPr bwMode="auto">
            <a:xfrm>
              <a:off x="2332" y="2671"/>
              <a:ext cx="2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D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3)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76" name="Freeform 79"/>
            <p:cNvSpPr>
              <a:spLocks noEditPoints="1"/>
            </p:cNvSpPr>
            <p:nvPr/>
          </p:nvSpPr>
          <p:spPr bwMode="auto">
            <a:xfrm>
              <a:off x="2109" y="3097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7" name="Rectangle 80"/>
            <p:cNvSpPr>
              <a:spLocks noChangeArrowheads="1"/>
            </p:cNvSpPr>
            <p:nvPr/>
          </p:nvSpPr>
          <p:spPr bwMode="auto">
            <a:xfrm>
              <a:off x="2332" y="3083"/>
              <a:ext cx="2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3)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78" name="Freeform 81"/>
            <p:cNvSpPr>
              <a:spLocks noEditPoints="1"/>
            </p:cNvSpPr>
            <p:nvPr/>
          </p:nvSpPr>
          <p:spPr bwMode="auto">
            <a:xfrm>
              <a:off x="2109" y="3591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" name="Rectangle 82"/>
            <p:cNvSpPr>
              <a:spLocks noChangeArrowheads="1"/>
            </p:cNvSpPr>
            <p:nvPr/>
          </p:nvSpPr>
          <p:spPr bwMode="auto">
            <a:xfrm>
              <a:off x="2332" y="3577"/>
              <a:ext cx="2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D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1)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80" name="Freeform 83"/>
            <p:cNvSpPr>
              <a:spLocks noEditPoints="1"/>
            </p:cNvSpPr>
            <p:nvPr/>
          </p:nvSpPr>
          <p:spPr bwMode="auto">
            <a:xfrm>
              <a:off x="756" y="2520"/>
              <a:ext cx="946" cy="170"/>
            </a:xfrm>
            <a:custGeom>
              <a:avLst/>
              <a:gdLst>
                <a:gd name="T0" fmla="*/ 0 w 2448"/>
                <a:gd name="T1" fmla="*/ 3 h 528"/>
                <a:gd name="T2" fmla="*/ 3 w 2448"/>
                <a:gd name="T3" fmla="*/ 0 h 528"/>
                <a:gd name="T4" fmla="*/ 943 w 2448"/>
                <a:gd name="T5" fmla="*/ 0 h 528"/>
                <a:gd name="T6" fmla="*/ 946 w 2448"/>
                <a:gd name="T7" fmla="*/ 3 h 528"/>
                <a:gd name="T8" fmla="*/ 946 w 2448"/>
                <a:gd name="T9" fmla="*/ 167 h 528"/>
                <a:gd name="T10" fmla="*/ 943 w 2448"/>
                <a:gd name="T11" fmla="*/ 170 h 528"/>
                <a:gd name="T12" fmla="*/ 3 w 2448"/>
                <a:gd name="T13" fmla="*/ 170 h 528"/>
                <a:gd name="T14" fmla="*/ 0 w 2448"/>
                <a:gd name="T15" fmla="*/ 167 h 528"/>
                <a:gd name="T16" fmla="*/ 0 w 2448"/>
                <a:gd name="T17" fmla="*/ 3 h 528"/>
                <a:gd name="T18" fmla="*/ 6 w 2448"/>
                <a:gd name="T19" fmla="*/ 167 h 528"/>
                <a:gd name="T20" fmla="*/ 3 w 2448"/>
                <a:gd name="T21" fmla="*/ 165 h 528"/>
                <a:gd name="T22" fmla="*/ 943 w 2448"/>
                <a:gd name="T23" fmla="*/ 165 h 528"/>
                <a:gd name="T24" fmla="*/ 940 w 2448"/>
                <a:gd name="T25" fmla="*/ 167 h 528"/>
                <a:gd name="T26" fmla="*/ 940 w 2448"/>
                <a:gd name="T27" fmla="*/ 3 h 528"/>
                <a:gd name="T28" fmla="*/ 943 w 2448"/>
                <a:gd name="T29" fmla="*/ 5 h 528"/>
                <a:gd name="T30" fmla="*/ 3 w 2448"/>
                <a:gd name="T31" fmla="*/ 5 h 528"/>
                <a:gd name="T32" fmla="*/ 6 w 2448"/>
                <a:gd name="T33" fmla="*/ 3 h 528"/>
                <a:gd name="T34" fmla="*/ 6 w 2448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448"/>
                <a:gd name="T55" fmla="*/ 0 h 528"/>
                <a:gd name="T56" fmla="*/ 2448 w 2448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448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440" y="0"/>
                  </a:lnTo>
                  <a:cubicBezTo>
                    <a:pt x="2445" y="0"/>
                    <a:pt x="2448" y="4"/>
                    <a:pt x="2448" y="8"/>
                  </a:cubicBezTo>
                  <a:lnTo>
                    <a:pt x="2448" y="520"/>
                  </a:lnTo>
                  <a:cubicBezTo>
                    <a:pt x="2448" y="525"/>
                    <a:pt x="2445" y="528"/>
                    <a:pt x="2440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440" y="512"/>
                  </a:lnTo>
                  <a:lnTo>
                    <a:pt x="2432" y="520"/>
                  </a:lnTo>
                  <a:lnTo>
                    <a:pt x="2432" y="8"/>
                  </a:lnTo>
                  <a:lnTo>
                    <a:pt x="2440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1" name="Rectangle 84"/>
            <p:cNvSpPr>
              <a:spLocks noChangeArrowheads="1"/>
            </p:cNvSpPr>
            <p:nvPr/>
          </p:nvSpPr>
          <p:spPr bwMode="auto">
            <a:xfrm>
              <a:off x="756" y="2506"/>
              <a:ext cx="60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(d6,  ‘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 D B B’)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82" name="Freeform 87"/>
            <p:cNvSpPr>
              <a:spLocks noEditPoints="1"/>
            </p:cNvSpPr>
            <p:nvPr/>
          </p:nvSpPr>
          <p:spPr bwMode="auto">
            <a:xfrm>
              <a:off x="756" y="2685"/>
              <a:ext cx="946" cy="170"/>
            </a:xfrm>
            <a:custGeom>
              <a:avLst/>
              <a:gdLst>
                <a:gd name="T0" fmla="*/ 0 w 2448"/>
                <a:gd name="T1" fmla="*/ 3 h 528"/>
                <a:gd name="T2" fmla="*/ 3 w 2448"/>
                <a:gd name="T3" fmla="*/ 0 h 528"/>
                <a:gd name="T4" fmla="*/ 943 w 2448"/>
                <a:gd name="T5" fmla="*/ 0 h 528"/>
                <a:gd name="T6" fmla="*/ 946 w 2448"/>
                <a:gd name="T7" fmla="*/ 3 h 528"/>
                <a:gd name="T8" fmla="*/ 946 w 2448"/>
                <a:gd name="T9" fmla="*/ 167 h 528"/>
                <a:gd name="T10" fmla="*/ 943 w 2448"/>
                <a:gd name="T11" fmla="*/ 170 h 528"/>
                <a:gd name="T12" fmla="*/ 3 w 2448"/>
                <a:gd name="T13" fmla="*/ 170 h 528"/>
                <a:gd name="T14" fmla="*/ 0 w 2448"/>
                <a:gd name="T15" fmla="*/ 167 h 528"/>
                <a:gd name="T16" fmla="*/ 0 w 2448"/>
                <a:gd name="T17" fmla="*/ 3 h 528"/>
                <a:gd name="T18" fmla="*/ 6 w 2448"/>
                <a:gd name="T19" fmla="*/ 167 h 528"/>
                <a:gd name="T20" fmla="*/ 3 w 2448"/>
                <a:gd name="T21" fmla="*/ 165 h 528"/>
                <a:gd name="T22" fmla="*/ 943 w 2448"/>
                <a:gd name="T23" fmla="*/ 165 h 528"/>
                <a:gd name="T24" fmla="*/ 940 w 2448"/>
                <a:gd name="T25" fmla="*/ 167 h 528"/>
                <a:gd name="T26" fmla="*/ 940 w 2448"/>
                <a:gd name="T27" fmla="*/ 3 h 528"/>
                <a:gd name="T28" fmla="*/ 943 w 2448"/>
                <a:gd name="T29" fmla="*/ 5 h 528"/>
                <a:gd name="T30" fmla="*/ 3 w 2448"/>
                <a:gd name="T31" fmla="*/ 5 h 528"/>
                <a:gd name="T32" fmla="*/ 6 w 2448"/>
                <a:gd name="T33" fmla="*/ 3 h 528"/>
                <a:gd name="T34" fmla="*/ 6 w 2448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448"/>
                <a:gd name="T55" fmla="*/ 0 h 528"/>
                <a:gd name="T56" fmla="*/ 2448 w 2448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448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440" y="0"/>
                  </a:lnTo>
                  <a:cubicBezTo>
                    <a:pt x="2445" y="0"/>
                    <a:pt x="2448" y="4"/>
                    <a:pt x="2448" y="8"/>
                  </a:cubicBezTo>
                  <a:lnTo>
                    <a:pt x="2448" y="520"/>
                  </a:lnTo>
                  <a:cubicBezTo>
                    <a:pt x="2448" y="525"/>
                    <a:pt x="2445" y="528"/>
                    <a:pt x="2440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440" y="512"/>
                  </a:lnTo>
                  <a:lnTo>
                    <a:pt x="2432" y="520"/>
                  </a:lnTo>
                  <a:lnTo>
                    <a:pt x="2432" y="8"/>
                  </a:lnTo>
                  <a:lnTo>
                    <a:pt x="2440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" name="Rectangle 88"/>
            <p:cNvSpPr>
              <a:spLocks noChangeArrowheads="1"/>
            </p:cNvSpPr>
            <p:nvPr/>
          </p:nvSpPr>
          <p:spPr bwMode="auto">
            <a:xfrm>
              <a:off x="830" y="2671"/>
              <a:ext cx="5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(d7,  ‘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D B A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’)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84" name="Freeform 89"/>
            <p:cNvSpPr>
              <a:spLocks noEditPoints="1"/>
            </p:cNvSpPr>
            <p:nvPr/>
          </p:nvSpPr>
          <p:spPr bwMode="auto">
            <a:xfrm>
              <a:off x="3262" y="1640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5" name="Rectangle 90"/>
            <p:cNvSpPr>
              <a:spLocks noChangeArrowheads="1"/>
            </p:cNvSpPr>
            <p:nvPr/>
          </p:nvSpPr>
          <p:spPr bwMode="auto">
            <a:xfrm>
              <a:off x="3485" y="1628"/>
              <a:ext cx="2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3)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86" name="Freeform 91"/>
            <p:cNvSpPr>
              <a:spLocks noEditPoints="1"/>
            </p:cNvSpPr>
            <p:nvPr/>
          </p:nvSpPr>
          <p:spPr bwMode="auto">
            <a:xfrm>
              <a:off x="3262" y="3246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7" name="Rectangle 92"/>
            <p:cNvSpPr>
              <a:spLocks noChangeArrowheads="1"/>
            </p:cNvSpPr>
            <p:nvPr/>
          </p:nvSpPr>
          <p:spPr bwMode="auto">
            <a:xfrm>
              <a:off x="3485" y="3234"/>
              <a:ext cx="2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D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3)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88" name="Freeform 93"/>
            <p:cNvSpPr>
              <a:spLocks noEditPoints="1"/>
            </p:cNvSpPr>
            <p:nvPr/>
          </p:nvSpPr>
          <p:spPr bwMode="auto">
            <a:xfrm>
              <a:off x="3262" y="1475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9" name="Rectangle 94"/>
            <p:cNvSpPr>
              <a:spLocks noChangeArrowheads="1"/>
            </p:cNvSpPr>
            <p:nvPr/>
          </p:nvSpPr>
          <p:spPr bwMode="auto">
            <a:xfrm>
              <a:off x="3485" y="1463"/>
              <a:ext cx="22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B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3)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90" name="Freeform 95"/>
            <p:cNvSpPr>
              <a:spLocks noEditPoints="1"/>
            </p:cNvSpPr>
            <p:nvPr/>
          </p:nvSpPr>
          <p:spPr bwMode="auto">
            <a:xfrm>
              <a:off x="3262" y="1311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1" name="Rectangle 96"/>
            <p:cNvSpPr>
              <a:spLocks noChangeArrowheads="1"/>
            </p:cNvSpPr>
            <p:nvPr/>
          </p:nvSpPr>
          <p:spPr bwMode="auto">
            <a:xfrm>
              <a:off x="3485" y="1299"/>
              <a:ext cx="2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A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2)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92" name="Freeform 97"/>
            <p:cNvSpPr>
              <a:spLocks noEditPoints="1"/>
            </p:cNvSpPr>
            <p:nvPr/>
          </p:nvSpPr>
          <p:spPr bwMode="auto">
            <a:xfrm>
              <a:off x="3262" y="3411"/>
              <a:ext cx="705" cy="169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6 h 528"/>
                <a:gd name="T10" fmla="*/ 702 w 2192"/>
                <a:gd name="T11" fmla="*/ 169 h 528"/>
                <a:gd name="T12" fmla="*/ 3 w 2192"/>
                <a:gd name="T13" fmla="*/ 169 h 528"/>
                <a:gd name="T14" fmla="*/ 0 w 2192"/>
                <a:gd name="T15" fmla="*/ 166 h 528"/>
                <a:gd name="T16" fmla="*/ 0 w 2192"/>
                <a:gd name="T17" fmla="*/ 3 h 528"/>
                <a:gd name="T18" fmla="*/ 5 w 2192"/>
                <a:gd name="T19" fmla="*/ 166 h 528"/>
                <a:gd name="T20" fmla="*/ 3 w 2192"/>
                <a:gd name="T21" fmla="*/ 164 h 528"/>
                <a:gd name="T22" fmla="*/ 702 w 2192"/>
                <a:gd name="T23" fmla="*/ 164 h 528"/>
                <a:gd name="T24" fmla="*/ 700 w 2192"/>
                <a:gd name="T25" fmla="*/ 166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6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3" name="Rectangle 98"/>
            <p:cNvSpPr>
              <a:spLocks noChangeArrowheads="1"/>
            </p:cNvSpPr>
            <p:nvPr/>
          </p:nvSpPr>
          <p:spPr bwMode="auto">
            <a:xfrm>
              <a:off x="3485" y="3399"/>
              <a:ext cx="22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C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4)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94" name="Freeform 99"/>
            <p:cNvSpPr>
              <a:spLocks noEditPoints="1"/>
            </p:cNvSpPr>
            <p:nvPr/>
          </p:nvSpPr>
          <p:spPr bwMode="auto">
            <a:xfrm>
              <a:off x="3262" y="3575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5" name="Rectangle 100"/>
            <p:cNvSpPr>
              <a:spLocks noChangeArrowheads="1"/>
            </p:cNvSpPr>
            <p:nvPr/>
          </p:nvSpPr>
          <p:spPr bwMode="auto">
            <a:xfrm>
              <a:off x="3485" y="3563"/>
              <a:ext cx="2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D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1)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96" name="Freeform 101"/>
            <p:cNvSpPr>
              <a:spLocks noEditPoints="1"/>
            </p:cNvSpPr>
            <p:nvPr/>
          </p:nvSpPr>
          <p:spPr bwMode="auto">
            <a:xfrm>
              <a:off x="2811" y="1367"/>
              <a:ext cx="454" cy="55"/>
            </a:xfrm>
            <a:custGeom>
              <a:avLst/>
              <a:gdLst>
                <a:gd name="T0" fmla="*/ 0 w 1409"/>
                <a:gd name="T1" fmla="*/ 0 h 170"/>
                <a:gd name="T2" fmla="*/ 449 w 1409"/>
                <a:gd name="T3" fmla="*/ 28 h 170"/>
                <a:gd name="T4" fmla="*/ 449 w 1409"/>
                <a:gd name="T5" fmla="*/ 33 h 170"/>
                <a:gd name="T6" fmla="*/ 0 w 1409"/>
                <a:gd name="T7" fmla="*/ 5 h 170"/>
                <a:gd name="T8" fmla="*/ 0 w 1409"/>
                <a:gd name="T9" fmla="*/ 0 h 170"/>
                <a:gd name="T10" fmla="*/ 411 w 1409"/>
                <a:gd name="T11" fmla="*/ 2 h 170"/>
                <a:gd name="T12" fmla="*/ 454 w 1409"/>
                <a:gd name="T13" fmla="*/ 31 h 170"/>
                <a:gd name="T14" fmla="*/ 407 w 1409"/>
                <a:gd name="T15" fmla="*/ 54 h 170"/>
                <a:gd name="T16" fmla="*/ 404 w 1409"/>
                <a:gd name="T17" fmla="*/ 53 h 170"/>
                <a:gd name="T18" fmla="*/ 405 w 1409"/>
                <a:gd name="T19" fmla="*/ 50 h 170"/>
                <a:gd name="T20" fmla="*/ 448 w 1409"/>
                <a:gd name="T21" fmla="*/ 28 h 170"/>
                <a:gd name="T22" fmla="*/ 447 w 1409"/>
                <a:gd name="T23" fmla="*/ 33 h 170"/>
                <a:gd name="T24" fmla="*/ 408 w 1409"/>
                <a:gd name="T25" fmla="*/ 6 h 170"/>
                <a:gd name="T26" fmla="*/ 407 w 1409"/>
                <a:gd name="T27" fmla="*/ 2 h 170"/>
                <a:gd name="T28" fmla="*/ 411 w 1409"/>
                <a:gd name="T29" fmla="*/ 2 h 17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09"/>
                <a:gd name="T46" fmla="*/ 0 h 170"/>
                <a:gd name="T47" fmla="*/ 1409 w 1409"/>
                <a:gd name="T48" fmla="*/ 170 h 17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09" h="170">
                  <a:moveTo>
                    <a:pt x="1" y="0"/>
                  </a:moveTo>
                  <a:lnTo>
                    <a:pt x="1393" y="86"/>
                  </a:lnTo>
                  <a:lnTo>
                    <a:pt x="1392" y="102"/>
                  </a:lnTo>
                  <a:lnTo>
                    <a:pt x="0" y="16"/>
                  </a:lnTo>
                  <a:lnTo>
                    <a:pt x="1" y="0"/>
                  </a:lnTo>
                  <a:close/>
                  <a:moveTo>
                    <a:pt x="1274" y="5"/>
                  </a:moveTo>
                  <a:lnTo>
                    <a:pt x="1409" y="95"/>
                  </a:lnTo>
                  <a:lnTo>
                    <a:pt x="1264" y="168"/>
                  </a:lnTo>
                  <a:cubicBezTo>
                    <a:pt x="1260" y="170"/>
                    <a:pt x="1255" y="168"/>
                    <a:pt x="1253" y="164"/>
                  </a:cubicBezTo>
                  <a:cubicBezTo>
                    <a:pt x="1251" y="160"/>
                    <a:pt x="1253" y="156"/>
                    <a:pt x="1257" y="154"/>
                  </a:cubicBezTo>
                  <a:lnTo>
                    <a:pt x="1389" y="87"/>
                  </a:lnTo>
                  <a:lnTo>
                    <a:pt x="1388" y="101"/>
                  </a:lnTo>
                  <a:lnTo>
                    <a:pt x="1265" y="18"/>
                  </a:lnTo>
                  <a:cubicBezTo>
                    <a:pt x="1261" y="16"/>
                    <a:pt x="1260" y="11"/>
                    <a:pt x="1263" y="7"/>
                  </a:cubicBezTo>
                  <a:cubicBezTo>
                    <a:pt x="1265" y="3"/>
                    <a:pt x="1270" y="2"/>
                    <a:pt x="1274" y="5"/>
                  </a:cubicBez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7" name="Freeform 102"/>
            <p:cNvSpPr>
              <a:spLocks noEditPoints="1"/>
            </p:cNvSpPr>
            <p:nvPr/>
          </p:nvSpPr>
          <p:spPr bwMode="auto">
            <a:xfrm>
              <a:off x="2811" y="1532"/>
              <a:ext cx="454" cy="55"/>
            </a:xfrm>
            <a:custGeom>
              <a:avLst/>
              <a:gdLst>
                <a:gd name="T0" fmla="*/ 0 w 1409"/>
                <a:gd name="T1" fmla="*/ 0 h 170"/>
                <a:gd name="T2" fmla="*/ 449 w 1409"/>
                <a:gd name="T3" fmla="*/ 28 h 170"/>
                <a:gd name="T4" fmla="*/ 449 w 1409"/>
                <a:gd name="T5" fmla="*/ 33 h 170"/>
                <a:gd name="T6" fmla="*/ 0 w 1409"/>
                <a:gd name="T7" fmla="*/ 5 h 170"/>
                <a:gd name="T8" fmla="*/ 0 w 1409"/>
                <a:gd name="T9" fmla="*/ 0 h 170"/>
                <a:gd name="T10" fmla="*/ 411 w 1409"/>
                <a:gd name="T11" fmla="*/ 2 h 170"/>
                <a:gd name="T12" fmla="*/ 454 w 1409"/>
                <a:gd name="T13" fmla="*/ 31 h 170"/>
                <a:gd name="T14" fmla="*/ 407 w 1409"/>
                <a:gd name="T15" fmla="*/ 54 h 170"/>
                <a:gd name="T16" fmla="*/ 404 w 1409"/>
                <a:gd name="T17" fmla="*/ 53 h 170"/>
                <a:gd name="T18" fmla="*/ 405 w 1409"/>
                <a:gd name="T19" fmla="*/ 50 h 170"/>
                <a:gd name="T20" fmla="*/ 448 w 1409"/>
                <a:gd name="T21" fmla="*/ 28 h 170"/>
                <a:gd name="T22" fmla="*/ 447 w 1409"/>
                <a:gd name="T23" fmla="*/ 33 h 170"/>
                <a:gd name="T24" fmla="*/ 408 w 1409"/>
                <a:gd name="T25" fmla="*/ 6 h 170"/>
                <a:gd name="T26" fmla="*/ 407 w 1409"/>
                <a:gd name="T27" fmla="*/ 2 h 170"/>
                <a:gd name="T28" fmla="*/ 411 w 1409"/>
                <a:gd name="T29" fmla="*/ 2 h 17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09"/>
                <a:gd name="T46" fmla="*/ 0 h 170"/>
                <a:gd name="T47" fmla="*/ 1409 w 1409"/>
                <a:gd name="T48" fmla="*/ 170 h 17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09" h="170">
                  <a:moveTo>
                    <a:pt x="1" y="0"/>
                  </a:moveTo>
                  <a:lnTo>
                    <a:pt x="1393" y="86"/>
                  </a:lnTo>
                  <a:lnTo>
                    <a:pt x="1392" y="102"/>
                  </a:lnTo>
                  <a:lnTo>
                    <a:pt x="0" y="16"/>
                  </a:lnTo>
                  <a:lnTo>
                    <a:pt x="1" y="0"/>
                  </a:lnTo>
                  <a:close/>
                  <a:moveTo>
                    <a:pt x="1274" y="5"/>
                  </a:moveTo>
                  <a:lnTo>
                    <a:pt x="1409" y="95"/>
                  </a:lnTo>
                  <a:lnTo>
                    <a:pt x="1264" y="168"/>
                  </a:lnTo>
                  <a:cubicBezTo>
                    <a:pt x="1260" y="170"/>
                    <a:pt x="1255" y="168"/>
                    <a:pt x="1253" y="164"/>
                  </a:cubicBezTo>
                  <a:cubicBezTo>
                    <a:pt x="1251" y="160"/>
                    <a:pt x="1253" y="156"/>
                    <a:pt x="1257" y="154"/>
                  </a:cubicBezTo>
                  <a:lnTo>
                    <a:pt x="1389" y="87"/>
                  </a:lnTo>
                  <a:lnTo>
                    <a:pt x="1388" y="101"/>
                  </a:lnTo>
                  <a:lnTo>
                    <a:pt x="1265" y="18"/>
                  </a:lnTo>
                  <a:cubicBezTo>
                    <a:pt x="1261" y="16"/>
                    <a:pt x="1260" y="11"/>
                    <a:pt x="1263" y="7"/>
                  </a:cubicBezTo>
                  <a:cubicBezTo>
                    <a:pt x="1265" y="3"/>
                    <a:pt x="1270" y="2"/>
                    <a:pt x="1274" y="5"/>
                  </a:cubicBez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8" name="Freeform 103"/>
            <p:cNvSpPr>
              <a:spLocks noEditPoints="1"/>
            </p:cNvSpPr>
            <p:nvPr/>
          </p:nvSpPr>
          <p:spPr bwMode="auto">
            <a:xfrm>
              <a:off x="2809" y="1699"/>
              <a:ext cx="463" cy="1140"/>
            </a:xfrm>
            <a:custGeom>
              <a:avLst/>
              <a:gdLst>
                <a:gd name="T0" fmla="*/ 5 w 1440"/>
                <a:gd name="T1" fmla="*/ 0 h 3545"/>
                <a:gd name="T2" fmla="*/ 456 w 1440"/>
                <a:gd name="T3" fmla="*/ 1134 h 3545"/>
                <a:gd name="T4" fmla="*/ 451 w 1440"/>
                <a:gd name="T5" fmla="*/ 1136 h 3545"/>
                <a:gd name="T6" fmla="*/ 0 w 1440"/>
                <a:gd name="T7" fmla="*/ 2 h 3545"/>
                <a:gd name="T8" fmla="*/ 5 w 1440"/>
                <a:gd name="T9" fmla="*/ 0 h 3545"/>
                <a:gd name="T10" fmla="*/ 463 w 1440"/>
                <a:gd name="T11" fmla="*/ 1089 h 3545"/>
                <a:gd name="T12" fmla="*/ 455 w 1440"/>
                <a:gd name="T13" fmla="*/ 1140 h 3545"/>
                <a:gd name="T14" fmla="*/ 414 w 1440"/>
                <a:gd name="T15" fmla="*/ 1108 h 3545"/>
                <a:gd name="T16" fmla="*/ 414 w 1440"/>
                <a:gd name="T17" fmla="*/ 1104 h 3545"/>
                <a:gd name="T18" fmla="*/ 417 w 1440"/>
                <a:gd name="T19" fmla="*/ 1104 h 3545"/>
                <a:gd name="T20" fmla="*/ 455 w 1440"/>
                <a:gd name="T21" fmla="*/ 1133 h 3545"/>
                <a:gd name="T22" fmla="*/ 451 w 1440"/>
                <a:gd name="T23" fmla="*/ 1135 h 3545"/>
                <a:gd name="T24" fmla="*/ 458 w 1440"/>
                <a:gd name="T25" fmla="*/ 1088 h 3545"/>
                <a:gd name="T26" fmla="*/ 461 w 1440"/>
                <a:gd name="T27" fmla="*/ 1086 h 3545"/>
                <a:gd name="T28" fmla="*/ 463 w 1440"/>
                <a:gd name="T29" fmla="*/ 1089 h 354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40"/>
                <a:gd name="T46" fmla="*/ 0 h 3545"/>
                <a:gd name="T47" fmla="*/ 1440 w 1440"/>
                <a:gd name="T48" fmla="*/ 3545 h 354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40" h="3545">
                  <a:moveTo>
                    <a:pt x="15" y="0"/>
                  </a:moveTo>
                  <a:lnTo>
                    <a:pt x="1417" y="3527"/>
                  </a:lnTo>
                  <a:lnTo>
                    <a:pt x="1402" y="3533"/>
                  </a:lnTo>
                  <a:lnTo>
                    <a:pt x="0" y="5"/>
                  </a:lnTo>
                  <a:lnTo>
                    <a:pt x="15" y="0"/>
                  </a:lnTo>
                  <a:close/>
                  <a:moveTo>
                    <a:pt x="1440" y="3385"/>
                  </a:moveTo>
                  <a:lnTo>
                    <a:pt x="1415" y="3545"/>
                  </a:lnTo>
                  <a:lnTo>
                    <a:pt x="1288" y="3445"/>
                  </a:lnTo>
                  <a:cubicBezTo>
                    <a:pt x="1284" y="3442"/>
                    <a:pt x="1284" y="3437"/>
                    <a:pt x="1287" y="3434"/>
                  </a:cubicBezTo>
                  <a:cubicBezTo>
                    <a:pt x="1289" y="3430"/>
                    <a:pt x="1294" y="3430"/>
                    <a:pt x="1298" y="3433"/>
                  </a:cubicBezTo>
                  <a:lnTo>
                    <a:pt x="1415" y="3524"/>
                  </a:lnTo>
                  <a:lnTo>
                    <a:pt x="1402" y="3529"/>
                  </a:lnTo>
                  <a:lnTo>
                    <a:pt x="1424" y="3382"/>
                  </a:lnTo>
                  <a:cubicBezTo>
                    <a:pt x="1424" y="3378"/>
                    <a:pt x="1429" y="3375"/>
                    <a:pt x="1433" y="3376"/>
                  </a:cubicBezTo>
                  <a:cubicBezTo>
                    <a:pt x="1437" y="3376"/>
                    <a:pt x="1440" y="3380"/>
                    <a:pt x="1440" y="3385"/>
                  </a:cubicBez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9" name="Freeform 104"/>
            <p:cNvSpPr>
              <a:spLocks noEditPoints="1"/>
            </p:cNvSpPr>
            <p:nvPr/>
          </p:nvSpPr>
          <p:spPr bwMode="auto">
            <a:xfrm>
              <a:off x="2809" y="1863"/>
              <a:ext cx="463" cy="1141"/>
            </a:xfrm>
            <a:custGeom>
              <a:avLst/>
              <a:gdLst>
                <a:gd name="T0" fmla="*/ 5 w 1440"/>
                <a:gd name="T1" fmla="*/ 0 h 3545"/>
                <a:gd name="T2" fmla="*/ 456 w 1440"/>
                <a:gd name="T3" fmla="*/ 1135 h 3545"/>
                <a:gd name="T4" fmla="*/ 451 w 1440"/>
                <a:gd name="T5" fmla="*/ 1137 h 3545"/>
                <a:gd name="T6" fmla="*/ 0 w 1440"/>
                <a:gd name="T7" fmla="*/ 2 h 3545"/>
                <a:gd name="T8" fmla="*/ 5 w 1440"/>
                <a:gd name="T9" fmla="*/ 0 h 3545"/>
                <a:gd name="T10" fmla="*/ 463 w 1440"/>
                <a:gd name="T11" fmla="*/ 1090 h 3545"/>
                <a:gd name="T12" fmla="*/ 455 w 1440"/>
                <a:gd name="T13" fmla="*/ 1141 h 3545"/>
                <a:gd name="T14" fmla="*/ 414 w 1440"/>
                <a:gd name="T15" fmla="*/ 1109 h 3545"/>
                <a:gd name="T16" fmla="*/ 414 w 1440"/>
                <a:gd name="T17" fmla="*/ 1105 h 3545"/>
                <a:gd name="T18" fmla="*/ 417 w 1440"/>
                <a:gd name="T19" fmla="*/ 1105 h 3545"/>
                <a:gd name="T20" fmla="*/ 455 w 1440"/>
                <a:gd name="T21" fmla="*/ 1134 h 3545"/>
                <a:gd name="T22" fmla="*/ 451 w 1440"/>
                <a:gd name="T23" fmla="*/ 1136 h 3545"/>
                <a:gd name="T24" fmla="*/ 458 w 1440"/>
                <a:gd name="T25" fmla="*/ 1089 h 3545"/>
                <a:gd name="T26" fmla="*/ 461 w 1440"/>
                <a:gd name="T27" fmla="*/ 1087 h 3545"/>
                <a:gd name="T28" fmla="*/ 463 w 1440"/>
                <a:gd name="T29" fmla="*/ 1090 h 354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40"/>
                <a:gd name="T46" fmla="*/ 0 h 3545"/>
                <a:gd name="T47" fmla="*/ 1440 w 1440"/>
                <a:gd name="T48" fmla="*/ 3545 h 354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40" h="3545">
                  <a:moveTo>
                    <a:pt x="15" y="0"/>
                  </a:moveTo>
                  <a:lnTo>
                    <a:pt x="1417" y="3527"/>
                  </a:lnTo>
                  <a:lnTo>
                    <a:pt x="1402" y="3533"/>
                  </a:lnTo>
                  <a:lnTo>
                    <a:pt x="0" y="5"/>
                  </a:lnTo>
                  <a:lnTo>
                    <a:pt x="15" y="0"/>
                  </a:lnTo>
                  <a:close/>
                  <a:moveTo>
                    <a:pt x="1440" y="3385"/>
                  </a:moveTo>
                  <a:lnTo>
                    <a:pt x="1415" y="3545"/>
                  </a:lnTo>
                  <a:lnTo>
                    <a:pt x="1288" y="3445"/>
                  </a:lnTo>
                  <a:cubicBezTo>
                    <a:pt x="1284" y="3442"/>
                    <a:pt x="1284" y="3437"/>
                    <a:pt x="1287" y="3434"/>
                  </a:cubicBezTo>
                  <a:cubicBezTo>
                    <a:pt x="1289" y="3430"/>
                    <a:pt x="1294" y="3430"/>
                    <a:pt x="1298" y="3433"/>
                  </a:cubicBezTo>
                  <a:lnTo>
                    <a:pt x="1415" y="3524"/>
                  </a:lnTo>
                  <a:lnTo>
                    <a:pt x="1402" y="3529"/>
                  </a:lnTo>
                  <a:lnTo>
                    <a:pt x="1424" y="3382"/>
                  </a:lnTo>
                  <a:cubicBezTo>
                    <a:pt x="1424" y="3378"/>
                    <a:pt x="1429" y="3375"/>
                    <a:pt x="1433" y="3376"/>
                  </a:cubicBezTo>
                  <a:cubicBezTo>
                    <a:pt x="1437" y="3376"/>
                    <a:pt x="1440" y="3380"/>
                    <a:pt x="1440" y="3385"/>
                  </a:cubicBez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0" name="Freeform 105"/>
            <p:cNvSpPr>
              <a:spLocks noEditPoints="1"/>
            </p:cNvSpPr>
            <p:nvPr/>
          </p:nvSpPr>
          <p:spPr bwMode="auto">
            <a:xfrm>
              <a:off x="2809" y="1725"/>
              <a:ext cx="455" cy="551"/>
            </a:xfrm>
            <a:custGeom>
              <a:avLst/>
              <a:gdLst>
                <a:gd name="T0" fmla="*/ 0 w 1414"/>
                <a:gd name="T1" fmla="*/ 548 h 1713"/>
                <a:gd name="T2" fmla="*/ 450 w 1414"/>
                <a:gd name="T3" fmla="*/ 3 h 1713"/>
                <a:gd name="T4" fmla="*/ 454 w 1414"/>
                <a:gd name="T5" fmla="*/ 6 h 1713"/>
                <a:gd name="T6" fmla="*/ 4 w 1414"/>
                <a:gd name="T7" fmla="*/ 551 h 1713"/>
                <a:gd name="T8" fmla="*/ 0 w 1414"/>
                <a:gd name="T9" fmla="*/ 548 h 1713"/>
                <a:gd name="T10" fmla="*/ 406 w 1414"/>
                <a:gd name="T11" fmla="*/ 18 h 1713"/>
                <a:gd name="T12" fmla="*/ 455 w 1414"/>
                <a:gd name="T13" fmla="*/ 0 h 1713"/>
                <a:gd name="T14" fmla="*/ 447 w 1414"/>
                <a:gd name="T15" fmla="*/ 51 h 1713"/>
                <a:gd name="T16" fmla="*/ 444 w 1414"/>
                <a:gd name="T17" fmla="*/ 54 h 1713"/>
                <a:gd name="T18" fmla="*/ 442 w 1414"/>
                <a:gd name="T19" fmla="*/ 51 h 1713"/>
                <a:gd name="T20" fmla="*/ 449 w 1414"/>
                <a:gd name="T21" fmla="*/ 4 h 1713"/>
                <a:gd name="T22" fmla="*/ 453 w 1414"/>
                <a:gd name="T23" fmla="*/ 6 h 1713"/>
                <a:gd name="T24" fmla="*/ 408 w 1414"/>
                <a:gd name="T25" fmla="*/ 23 h 1713"/>
                <a:gd name="T26" fmla="*/ 405 w 1414"/>
                <a:gd name="T27" fmla="*/ 22 h 1713"/>
                <a:gd name="T28" fmla="*/ 406 w 1414"/>
                <a:gd name="T29" fmla="*/ 18 h 171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14"/>
                <a:gd name="T46" fmla="*/ 0 h 1713"/>
                <a:gd name="T47" fmla="*/ 1414 w 1414"/>
                <a:gd name="T48" fmla="*/ 1713 h 171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14" h="1713">
                  <a:moveTo>
                    <a:pt x="0" y="1703"/>
                  </a:moveTo>
                  <a:lnTo>
                    <a:pt x="1398" y="8"/>
                  </a:lnTo>
                  <a:lnTo>
                    <a:pt x="1411" y="18"/>
                  </a:lnTo>
                  <a:lnTo>
                    <a:pt x="13" y="1713"/>
                  </a:lnTo>
                  <a:lnTo>
                    <a:pt x="0" y="1703"/>
                  </a:lnTo>
                  <a:close/>
                  <a:moveTo>
                    <a:pt x="1262" y="56"/>
                  </a:moveTo>
                  <a:lnTo>
                    <a:pt x="1414" y="0"/>
                  </a:lnTo>
                  <a:lnTo>
                    <a:pt x="1388" y="160"/>
                  </a:lnTo>
                  <a:cubicBezTo>
                    <a:pt x="1388" y="165"/>
                    <a:pt x="1384" y="168"/>
                    <a:pt x="1379" y="167"/>
                  </a:cubicBezTo>
                  <a:cubicBezTo>
                    <a:pt x="1375" y="166"/>
                    <a:pt x="1372" y="162"/>
                    <a:pt x="1373" y="158"/>
                  </a:cubicBezTo>
                  <a:lnTo>
                    <a:pt x="1396" y="11"/>
                  </a:lnTo>
                  <a:lnTo>
                    <a:pt x="1407" y="20"/>
                  </a:lnTo>
                  <a:lnTo>
                    <a:pt x="1268" y="72"/>
                  </a:lnTo>
                  <a:cubicBezTo>
                    <a:pt x="1264" y="73"/>
                    <a:pt x="1259" y="71"/>
                    <a:pt x="1258" y="67"/>
                  </a:cubicBezTo>
                  <a:cubicBezTo>
                    <a:pt x="1256" y="63"/>
                    <a:pt x="1258" y="58"/>
                    <a:pt x="1262" y="56"/>
                  </a:cubicBez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1" name="Freeform 106"/>
            <p:cNvSpPr>
              <a:spLocks noEditPoints="1"/>
            </p:cNvSpPr>
            <p:nvPr/>
          </p:nvSpPr>
          <p:spPr bwMode="auto">
            <a:xfrm>
              <a:off x="2809" y="1890"/>
              <a:ext cx="455" cy="550"/>
            </a:xfrm>
            <a:custGeom>
              <a:avLst/>
              <a:gdLst>
                <a:gd name="T0" fmla="*/ 0 w 1414"/>
                <a:gd name="T1" fmla="*/ 547 h 1711"/>
                <a:gd name="T2" fmla="*/ 450 w 1414"/>
                <a:gd name="T3" fmla="*/ 3 h 1711"/>
                <a:gd name="T4" fmla="*/ 454 w 1414"/>
                <a:gd name="T5" fmla="*/ 6 h 1711"/>
                <a:gd name="T6" fmla="*/ 4 w 1414"/>
                <a:gd name="T7" fmla="*/ 550 h 1711"/>
                <a:gd name="T8" fmla="*/ 0 w 1414"/>
                <a:gd name="T9" fmla="*/ 547 h 1711"/>
                <a:gd name="T10" fmla="*/ 406 w 1414"/>
                <a:gd name="T11" fmla="*/ 18 h 1711"/>
                <a:gd name="T12" fmla="*/ 455 w 1414"/>
                <a:gd name="T13" fmla="*/ 0 h 1711"/>
                <a:gd name="T14" fmla="*/ 447 w 1414"/>
                <a:gd name="T15" fmla="*/ 51 h 1711"/>
                <a:gd name="T16" fmla="*/ 444 w 1414"/>
                <a:gd name="T17" fmla="*/ 54 h 1711"/>
                <a:gd name="T18" fmla="*/ 442 w 1414"/>
                <a:gd name="T19" fmla="*/ 51 h 1711"/>
                <a:gd name="T20" fmla="*/ 449 w 1414"/>
                <a:gd name="T21" fmla="*/ 4 h 1711"/>
                <a:gd name="T22" fmla="*/ 453 w 1414"/>
                <a:gd name="T23" fmla="*/ 6 h 1711"/>
                <a:gd name="T24" fmla="*/ 408 w 1414"/>
                <a:gd name="T25" fmla="*/ 23 h 1711"/>
                <a:gd name="T26" fmla="*/ 405 w 1414"/>
                <a:gd name="T27" fmla="*/ 22 h 1711"/>
                <a:gd name="T28" fmla="*/ 406 w 1414"/>
                <a:gd name="T29" fmla="*/ 18 h 171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14"/>
                <a:gd name="T46" fmla="*/ 0 h 1711"/>
                <a:gd name="T47" fmla="*/ 1414 w 1414"/>
                <a:gd name="T48" fmla="*/ 1711 h 171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14" h="1711">
                  <a:moveTo>
                    <a:pt x="0" y="1701"/>
                  </a:moveTo>
                  <a:lnTo>
                    <a:pt x="1398" y="8"/>
                  </a:lnTo>
                  <a:lnTo>
                    <a:pt x="1411" y="18"/>
                  </a:lnTo>
                  <a:lnTo>
                    <a:pt x="13" y="1711"/>
                  </a:lnTo>
                  <a:lnTo>
                    <a:pt x="0" y="1701"/>
                  </a:lnTo>
                  <a:close/>
                  <a:moveTo>
                    <a:pt x="1262" y="56"/>
                  </a:moveTo>
                  <a:lnTo>
                    <a:pt x="1414" y="0"/>
                  </a:lnTo>
                  <a:lnTo>
                    <a:pt x="1388" y="160"/>
                  </a:lnTo>
                  <a:cubicBezTo>
                    <a:pt x="1388" y="165"/>
                    <a:pt x="1384" y="168"/>
                    <a:pt x="1379" y="167"/>
                  </a:cubicBezTo>
                  <a:cubicBezTo>
                    <a:pt x="1375" y="166"/>
                    <a:pt x="1372" y="162"/>
                    <a:pt x="1373" y="158"/>
                  </a:cubicBezTo>
                  <a:lnTo>
                    <a:pt x="1396" y="11"/>
                  </a:lnTo>
                  <a:lnTo>
                    <a:pt x="1407" y="20"/>
                  </a:lnTo>
                  <a:lnTo>
                    <a:pt x="1268" y="71"/>
                  </a:lnTo>
                  <a:cubicBezTo>
                    <a:pt x="1264" y="73"/>
                    <a:pt x="1259" y="71"/>
                    <a:pt x="1258" y="67"/>
                  </a:cubicBezTo>
                  <a:cubicBezTo>
                    <a:pt x="1256" y="63"/>
                    <a:pt x="1258" y="58"/>
                    <a:pt x="1262" y="56"/>
                  </a:cubicBez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2" name="Freeform 107"/>
            <p:cNvSpPr>
              <a:spLocks noEditPoints="1"/>
            </p:cNvSpPr>
            <p:nvPr/>
          </p:nvSpPr>
          <p:spPr bwMode="auto">
            <a:xfrm>
              <a:off x="2809" y="2604"/>
              <a:ext cx="455" cy="564"/>
            </a:xfrm>
            <a:custGeom>
              <a:avLst/>
              <a:gdLst>
                <a:gd name="T0" fmla="*/ 4 w 1414"/>
                <a:gd name="T1" fmla="*/ 0 h 1756"/>
                <a:gd name="T2" fmla="*/ 454 w 1414"/>
                <a:gd name="T3" fmla="*/ 559 h 1756"/>
                <a:gd name="T4" fmla="*/ 450 w 1414"/>
                <a:gd name="T5" fmla="*/ 562 h 1756"/>
                <a:gd name="T6" fmla="*/ 0 w 1414"/>
                <a:gd name="T7" fmla="*/ 3 h 1756"/>
                <a:gd name="T8" fmla="*/ 4 w 1414"/>
                <a:gd name="T9" fmla="*/ 0 h 1756"/>
                <a:gd name="T10" fmla="*/ 447 w 1414"/>
                <a:gd name="T11" fmla="*/ 513 h 1756"/>
                <a:gd name="T12" fmla="*/ 455 w 1414"/>
                <a:gd name="T13" fmla="*/ 564 h 1756"/>
                <a:gd name="T14" fmla="*/ 406 w 1414"/>
                <a:gd name="T15" fmla="*/ 545 h 1756"/>
                <a:gd name="T16" fmla="*/ 405 w 1414"/>
                <a:gd name="T17" fmla="*/ 542 h 1756"/>
                <a:gd name="T18" fmla="*/ 408 w 1414"/>
                <a:gd name="T19" fmla="*/ 541 h 1756"/>
                <a:gd name="T20" fmla="*/ 453 w 1414"/>
                <a:gd name="T21" fmla="*/ 558 h 1756"/>
                <a:gd name="T22" fmla="*/ 450 w 1414"/>
                <a:gd name="T23" fmla="*/ 560 h 1756"/>
                <a:gd name="T24" fmla="*/ 442 w 1414"/>
                <a:gd name="T25" fmla="*/ 513 h 1756"/>
                <a:gd name="T26" fmla="*/ 444 w 1414"/>
                <a:gd name="T27" fmla="*/ 510 h 1756"/>
                <a:gd name="T28" fmla="*/ 447 w 1414"/>
                <a:gd name="T29" fmla="*/ 513 h 175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14"/>
                <a:gd name="T46" fmla="*/ 0 h 1756"/>
                <a:gd name="T47" fmla="*/ 1414 w 1414"/>
                <a:gd name="T48" fmla="*/ 1756 h 175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14" h="1756">
                  <a:moveTo>
                    <a:pt x="13" y="0"/>
                  </a:moveTo>
                  <a:lnTo>
                    <a:pt x="1411" y="1739"/>
                  </a:lnTo>
                  <a:lnTo>
                    <a:pt x="1398" y="1749"/>
                  </a:lnTo>
                  <a:lnTo>
                    <a:pt x="0" y="10"/>
                  </a:lnTo>
                  <a:lnTo>
                    <a:pt x="13" y="0"/>
                  </a:lnTo>
                  <a:close/>
                  <a:moveTo>
                    <a:pt x="1390" y="1596"/>
                  </a:moveTo>
                  <a:lnTo>
                    <a:pt x="1414" y="1756"/>
                  </a:lnTo>
                  <a:lnTo>
                    <a:pt x="1263" y="1698"/>
                  </a:lnTo>
                  <a:cubicBezTo>
                    <a:pt x="1259" y="1697"/>
                    <a:pt x="1257" y="1692"/>
                    <a:pt x="1259" y="1688"/>
                  </a:cubicBezTo>
                  <a:cubicBezTo>
                    <a:pt x="1260" y="1684"/>
                    <a:pt x="1265" y="1682"/>
                    <a:pt x="1269" y="1683"/>
                  </a:cubicBezTo>
                  <a:lnTo>
                    <a:pt x="1407" y="1736"/>
                  </a:lnTo>
                  <a:lnTo>
                    <a:pt x="1397" y="1745"/>
                  </a:lnTo>
                  <a:lnTo>
                    <a:pt x="1375" y="1598"/>
                  </a:lnTo>
                  <a:cubicBezTo>
                    <a:pt x="1374" y="1594"/>
                    <a:pt x="1377" y="1590"/>
                    <a:pt x="1381" y="1589"/>
                  </a:cubicBezTo>
                  <a:cubicBezTo>
                    <a:pt x="1386" y="1588"/>
                    <a:pt x="1390" y="1591"/>
                    <a:pt x="1390" y="1596"/>
                  </a:cubicBez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3" name="Freeform 108"/>
            <p:cNvSpPr>
              <a:spLocks noEditPoints="1"/>
            </p:cNvSpPr>
            <p:nvPr/>
          </p:nvSpPr>
          <p:spPr bwMode="auto">
            <a:xfrm>
              <a:off x="2809" y="2768"/>
              <a:ext cx="455" cy="565"/>
            </a:xfrm>
            <a:custGeom>
              <a:avLst/>
              <a:gdLst>
                <a:gd name="T0" fmla="*/ 4 w 1414"/>
                <a:gd name="T1" fmla="*/ 0 h 1756"/>
                <a:gd name="T2" fmla="*/ 454 w 1414"/>
                <a:gd name="T3" fmla="*/ 560 h 1756"/>
                <a:gd name="T4" fmla="*/ 450 w 1414"/>
                <a:gd name="T5" fmla="*/ 563 h 1756"/>
                <a:gd name="T6" fmla="*/ 0 w 1414"/>
                <a:gd name="T7" fmla="*/ 3 h 1756"/>
                <a:gd name="T8" fmla="*/ 4 w 1414"/>
                <a:gd name="T9" fmla="*/ 0 h 1756"/>
                <a:gd name="T10" fmla="*/ 447 w 1414"/>
                <a:gd name="T11" fmla="*/ 514 h 1756"/>
                <a:gd name="T12" fmla="*/ 455 w 1414"/>
                <a:gd name="T13" fmla="*/ 565 h 1756"/>
                <a:gd name="T14" fmla="*/ 406 w 1414"/>
                <a:gd name="T15" fmla="*/ 546 h 1756"/>
                <a:gd name="T16" fmla="*/ 405 w 1414"/>
                <a:gd name="T17" fmla="*/ 543 h 1756"/>
                <a:gd name="T18" fmla="*/ 408 w 1414"/>
                <a:gd name="T19" fmla="*/ 542 h 1756"/>
                <a:gd name="T20" fmla="*/ 453 w 1414"/>
                <a:gd name="T21" fmla="*/ 559 h 1756"/>
                <a:gd name="T22" fmla="*/ 450 w 1414"/>
                <a:gd name="T23" fmla="*/ 561 h 1756"/>
                <a:gd name="T24" fmla="*/ 442 w 1414"/>
                <a:gd name="T25" fmla="*/ 514 h 1756"/>
                <a:gd name="T26" fmla="*/ 444 w 1414"/>
                <a:gd name="T27" fmla="*/ 511 h 1756"/>
                <a:gd name="T28" fmla="*/ 447 w 1414"/>
                <a:gd name="T29" fmla="*/ 514 h 175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14"/>
                <a:gd name="T46" fmla="*/ 0 h 1756"/>
                <a:gd name="T47" fmla="*/ 1414 w 1414"/>
                <a:gd name="T48" fmla="*/ 1756 h 175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14" h="1756">
                  <a:moveTo>
                    <a:pt x="13" y="0"/>
                  </a:moveTo>
                  <a:lnTo>
                    <a:pt x="1411" y="1739"/>
                  </a:lnTo>
                  <a:lnTo>
                    <a:pt x="1398" y="1749"/>
                  </a:lnTo>
                  <a:lnTo>
                    <a:pt x="0" y="10"/>
                  </a:lnTo>
                  <a:lnTo>
                    <a:pt x="13" y="0"/>
                  </a:lnTo>
                  <a:close/>
                  <a:moveTo>
                    <a:pt x="1390" y="1596"/>
                  </a:moveTo>
                  <a:lnTo>
                    <a:pt x="1414" y="1756"/>
                  </a:lnTo>
                  <a:lnTo>
                    <a:pt x="1263" y="1698"/>
                  </a:lnTo>
                  <a:cubicBezTo>
                    <a:pt x="1259" y="1697"/>
                    <a:pt x="1257" y="1692"/>
                    <a:pt x="1259" y="1688"/>
                  </a:cubicBezTo>
                  <a:cubicBezTo>
                    <a:pt x="1260" y="1684"/>
                    <a:pt x="1265" y="1682"/>
                    <a:pt x="1269" y="1683"/>
                  </a:cubicBezTo>
                  <a:lnTo>
                    <a:pt x="1407" y="1736"/>
                  </a:lnTo>
                  <a:lnTo>
                    <a:pt x="1397" y="1745"/>
                  </a:lnTo>
                  <a:lnTo>
                    <a:pt x="1375" y="1598"/>
                  </a:lnTo>
                  <a:cubicBezTo>
                    <a:pt x="1374" y="1594"/>
                    <a:pt x="1377" y="1590"/>
                    <a:pt x="1381" y="1589"/>
                  </a:cubicBezTo>
                  <a:cubicBezTo>
                    <a:pt x="1386" y="1588"/>
                    <a:pt x="1390" y="1591"/>
                    <a:pt x="1390" y="1596"/>
                  </a:cubicBez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4" name="Freeform 109"/>
            <p:cNvSpPr>
              <a:spLocks noEditPoints="1"/>
            </p:cNvSpPr>
            <p:nvPr/>
          </p:nvSpPr>
          <p:spPr bwMode="auto">
            <a:xfrm>
              <a:off x="2809" y="2054"/>
              <a:ext cx="463" cy="1127"/>
            </a:xfrm>
            <a:custGeom>
              <a:avLst/>
              <a:gdLst>
                <a:gd name="T0" fmla="*/ 0 w 1440"/>
                <a:gd name="T1" fmla="*/ 1125 h 3503"/>
                <a:gd name="T2" fmla="*/ 451 w 1440"/>
                <a:gd name="T3" fmla="*/ 4 h 3503"/>
                <a:gd name="T4" fmla="*/ 456 w 1440"/>
                <a:gd name="T5" fmla="*/ 6 h 3503"/>
                <a:gd name="T6" fmla="*/ 5 w 1440"/>
                <a:gd name="T7" fmla="*/ 1127 h 3503"/>
                <a:gd name="T8" fmla="*/ 0 w 1440"/>
                <a:gd name="T9" fmla="*/ 1125 h 3503"/>
                <a:gd name="T10" fmla="*/ 414 w 1440"/>
                <a:gd name="T11" fmla="*/ 32 h 3503"/>
                <a:gd name="T12" fmla="*/ 455 w 1440"/>
                <a:gd name="T13" fmla="*/ 0 h 3503"/>
                <a:gd name="T14" fmla="*/ 463 w 1440"/>
                <a:gd name="T15" fmla="*/ 52 h 3503"/>
                <a:gd name="T16" fmla="*/ 460 w 1440"/>
                <a:gd name="T17" fmla="*/ 55 h 3503"/>
                <a:gd name="T18" fmla="*/ 458 w 1440"/>
                <a:gd name="T19" fmla="*/ 52 h 3503"/>
                <a:gd name="T20" fmla="*/ 451 w 1440"/>
                <a:gd name="T21" fmla="*/ 5 h 3503"/>
                <a:gd name="T22" fmla="*/ 455 w 1440"/>
                <a:gd name="T23" fmla="*/ 7 h 3503"/>
                <a:gd name="T24" fmla="*/ 417 w 1440"/>
                <a:gd name="T25" fmla="*/ 36 h 3503"/>
                <a:gd name="T26" fmla="*/ 413 w 1440"/>
                <a:gd name="T27" fmla="*/ 36 h 3503"/>
                <a:gd name="T28" fmla="*/ 414 w 1440"/>
                <a:gd name="T29" fmla="*/ 32 h 350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40"/>
                <a:gd name="T46" fmla="*/ 0 h 3503"/>
                <a:gd name="T47" fmla="*/ 1440 w 1440"/>
                <a:gd name="T48" fmla="*/ 3503 h 350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40" h="3503">
                  <a:moveTo>
                    <a:pt x="0" y="3497"/>
                  </a:moveTo>
                  <a:lnTo>
                    <a:pt x="1402" y="12"/>
                  </a:lnTo>
                  <a:lnTo>
                    <a:pt x="1417" y="18"/>
                  </a:lnTo>
                  <a:lnTo>
                    <a:pt x="15" y="3503"/>
                  </a:lnTo>
                  <a:lnTo>
                    <a:pt x="0" y="3497"/>
                  </a:lnTo>
                  <a:close/>
                  <a:moveTo>
                    <a:pt x="1287" y="100"/>
                  </a:moveTo>
                  <a:lnTo>
                    <a:pt x="1415" y="0"/>
                  </a:lnTo>
                  <a:lnTo>
                    <a:pt x="1439" y="161"/>
                  </a:lnTo>
                  <a:cubicBezTo>
                    <a:pt x="1440" y="165"/>
                    <a:pt x="1437" y="169"/>
                    <a:pt x="1432" y="170"/>
                  </a:cubicBezTo>
                  <a:cubicBezTo>
                    <a:pt x="1428" y="171"/>
                    <a:pt x="1424" y="167"/>
                    <a:pt x="1423" y="163"/>
                  </a:cubicBezTo>
                  <a:lnTo>
                    <a:pt x="1402" y="16"/>
                  </a:lnTo>
                  <a:lnTo>
                    <a:pt x="1414" y="22"/>
                  </a:lnTo>
                  <a:lnTo>
                    <a:pt x="1297" y="112"/>
                  </a:lnTo>
                  <a:cubicBezTo>
                    <a:pt x="1294" y="115"/>
                    <a:pt x="1289" y="115"/>
                    <a:pt x="1286" y="111"/>
                  </a:cubicBezTo>
                  <a:cubicBezTo>
                    <a:pt x="1283" y="108"/>
                    <a:pt x="1284" y="103"/>
                    <a:pt x="1287" y="100"/>
                  </a:cubicBez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5" name="Freeform 110"/>
            <p:cNvSpPr>
              <a:spLocks noEditPoints="1"/>
            </p:cNvSpPr>
            <p:nvPr/>
          </p:nvSpPr>
          <p:spPr bwMode="auto">
            <a:xfrm>
              <a:off x="2809" y="2219"/>
              <a:ext cx="463" cy="1127"/>
            </a:xfrm>
            <a:custGeom>
              <a:avLst/>
              <a:gdLst>
                <a:gd name="T0" fmla="*/ 0 w 1440"/>
                <a:gd name="T1" fmla="*/ 1125 h 3503"/>
                <a:gd name="T2" fmla="*/ 451 w 1440"/>
                <a:gd name="T3" fmla="*/ 4 h 3503"/>
                <a:gd name="T4" fmla="*/ 456 w 1440"/>
                <a:gd name="T5" fmla="*/ 6 h 3503"/>
                <a:gd name="T6" fmla="*/ 5 w 1440"/>
                <a:gd name="T7" fmla="*/ 1127 h 3503"/>
                <a:gd name="T8" fmla="*/ 0 w 1440"/>
                <a:gd name="T9" fmla="*/ 1125 h 3503"/>
                <a:gd name="T10" fmla="*/ 414 w 1440"/>
                <a:gd name="T11" fmla="*/ 32 h 3503"/>
                <a:gd name="T12" fmla="*/ 455 w 1440"/>
                <a:gd name="T13" fmla="*/ 0 h 3503"/>
                <a:gd name="T14" fmla="*/ 463 w 1440"/>
                <a:gd name="T15" fmla="*/ 52 h 3503"/>
                <a:gd name="T16" fmla="*/ 460 w 1440"/>
                <a:gd name="T17" fmla="*/ 55 h 3503"/>
                <a:gd name="T18" fmla="*/ 458 w 1440"/>
                <a:gd name="T19" fmla="*/ 52 h 3503"/>
                <a:gd name="T20" fmla="*/ 451 w 1440"/>
                <a:gd name="T21" fmla="*/ 5 h 3503"/>
                <a:gd name="T22" fmla="*/ 455 w 1440"/>
                <a:gd name="T23" fmla="*/ 7 h 3503"/>
                <a:gd name="T24" fmla="*/ 417 w 1440"/>
                <a:gd name="T25" fmla="*/ 36 h 3503"/>
                <a:gd name="T26" fmla="*/ 413 w 1440"/>
                <a:gd name="T27" fmla="*/ 36 h 3503"/>
                <a:gd name="T28" fmla="*/ 414 w 1440"/>
                <a:gd name="T29" fmla="*/ 32 h 350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40"/>
                <a:gd name="T46" fmla="*/ 0 h 3503"/>
                <a:gd name="T47" fmla="*/ 1440 w 1440"/>
                <a:gd name="T48" fmla="*/ 3503 h 350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40" h="3503">
                  <a:moveTo>
                    <a:pt x="0" y="3497"/>
                  </a:moveTo>
                  <a:lnTo>
                    <a:pt x="1402" y="12"/>
                  </a:lnTo>
                  <a:lnTo>
                    <a:pt x="1417" y="18"/>
                  </a:lnTo>
                  <a:lnTo>
                    <a:pt x="15" y="3503"/>
                  </a:lnTo>
                  <a:lnTo>
                    <a:pt x="0" y="3497"/>
                  </a:lnTo>
                  <a:close/>
                  <a:moveTo>
                    <a:pt x="1287" y="100"/>
                  </a:moveTo>
                  <a:lnTo>
                    <a:pt x="1415" y="0"/>
                  </a:lnTo>
                  <a:lnTo>
                    <a:pt x="1439" y="161"/>
                  </a:lnTo>
                  <a:cubicBezTo>
                    <a:pt x="1440" y="165"/>
                    <a:pt x="1437" y="169"/>
                    <a:pt x="1432" y="170"/>
                  </a:cubicBezTo>
                  <a:cubicBezTo>
                    <a:pt x="1428" y="171"/>
                    <a:pt x="1424" y="167"/>
                    <a:pt x="1423" y="163"/>
                  </a:cubicBezTo>
                  <a:lnTo>
                    <a:pt x="1402" y="16"/>
                  </a:lnTo>
                  <a:lnTo>
                    <a:pt x="1414" y="22"/>
                  </a:lnTo>
                  <a:lnTo>
                    <a:pt x="1297" y="112"/>
                  </a:lnTo>
                  <a:cubicBezTo>
                    <a:pt x="1294" y="115"/>
                    <a:pt x="1289" y="115"/>
                    <a:pt x="1286" y="111"/>
                  </a:cubicBezTo>
                  <a:cubicBezTo>
                    <a:pt x="1283" y="108"/>
                    <a:pt x="1284" y="103"/>
                    <a:pt x="1287" y="100"/>
                  </a:cubicBez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6" name="Freeform 111"/>
            <p:cNvSpPr>
              <a:spLocks noEditPoints="1"/>
            </p:cNvSpPr>
            <p:nvPr/>
          </p:nvSpPr>
          <p:spPr bwMode="auto">
            <a:xfrm>
              <a:off x="2811" y="3470"/>
              <a:ext cx="454" cy="54"/>
            </a:xfrm>
            <a:custGeom>
              <a:avLst/>
              <a:gdLst>
                <a:gd name="T0" fmla="*/ 0 w 1409"/>
                <a:gd name="T1" fmla="*/ 36 h 168"/>
                <a:gd name="T2" fmla="*/ 449 w 1409"/>
                <a:gd name="T3" fmla="*/ 23 h 168"/>
                <a:gd name="T4" fmla="*/ 449 w 1409"/>
                <a:gd name="T5" fmla="*/ 28 h 168"/>
                <a:gd name="T6" fmla="*/ 0 w 1409"/>
                <a:gd name="T7" fmla="*/ 41 h 168"/>
                <a:gd name="T8" fmla="*/ 0 w 1409"/>
                <a:gd name="T9" fmla="*/ 36 h 168"/>
                <a:gd name="T10" fmla="*/ 408 w 1409"/>
                <a:gd name="T11" fmla="*/ 1 h 168"/>
                <a:gd name="T12" fmla="*/ 454 w 1409"/>
                <a:gd name="T13" fmla="*/ 25 h 168"/>
                <a:gd name="T14" fmla="*/ 410 w 1409"/>
                <a:gd name="T15" fmla="*/ 53 h 168"/>
                <a:gd name="T16" fmla="*/ 406 w 1409"/>
                <a:gd name="T17" fmla="*/ 52 h 168"/>
                <a:gd name="T18" fmla="*/ 407 w 1409"/>
                <a:gd name="T19" fmla="*/ 49 h 168"/>
                <a:gd name="T20" fmla="*/ 447 w 1409"/>
                <a:gd name="T21" fmla="*/ 23 h 168"/>
                <a:gd name="T22" fmla="*/ 448 w 1409"/>
                <a:gd name="T23" fmla="*/ 28 h 168"/>
                <a:gd name="T24" fmla="*/ 406 w 1409"/>
                <a:gd name="T25" fmla="*/ 5 h 168"/>
                <a:gd name="T26" fmla="*/ 404 w 1409"/>
                <a:gd name="T27" fmla="*/ 2 h 168"/>
                <a:gd name="T28" fmla="*/ 408 w 1409"/>
                <a:gd name="T29" fmla="*/ 1 h 16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09"/>
                <a:gd name="T46" fmla="*/ 0 h 168"/>
                <a:gd name="T47" fmla="*/ 1409 w 1409"/>
                <a:gd name="T48" fmla="*/ 168 h 168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09" h="168">
                  <a:moveTo>
                    <a:pt x="0" y="113"/>
                  </a:moveTo>
                  <a:lnTo>
                    <a:pt x="1392" y="72"/>
                  </a:lnTo>
                  <a:lnTo>
                    <a:pt x="1393" y="88"/>
                  </a:lnTo>
                  <a:lnTo>
                    <a:pt x="1" y="129"/>
                  </a:lnTo>
                  <a:lnTo>
                    <a:pt x="0" y="113"/>
                  </a:lnTo>
                  <a:close/>
                  <a:moveTo>
                    <a:pt x="1266" y="2"/>
                  </a:moveTo>
                  <a:lnTo>
                    <a:pt x="1409" y="79"/>
                  </a:lnTo>
                  <a:lnTo>
                    <a:pt x="1271" y="165"/>
                  </a:lnTo>
                  <a:cubicBezTo>
                    <a:pt x="1267" y="168"/>
                    <a:pt x="1262" y="166"/>
                    <a:pt x="1260" y="163"/>
                  </a:cubicBezTo>
                  <a:cubicBezTo>
                    <a:pt x="1258" y="159"/>
                    <a:pt x="1259" y="154"/>
                    <a:pt x="1263" y="152"/>
                  </a:cubicBezTo>
                  <a:lnTo>
                    <a:pt x="1388" y="73"/>
                  </a:lnTo>
                  <a:lnTo>
                    <a:pt x="1389" y="87"/>
                  </a:lnTo>
                  <a:lnTo>
                    <a:pt x="1259" y="16"/>
                  </a:lnTo>
                  <a:cubicBezTo>
                    <a:pt x="1255" y="14"/>
                    <a:pt x="1253" y="9"/>
                    <a:pt x="1255" y="5"/>
                  </a:cubicBezTo>
                  <a:cubicBezTo>
                    <a:pt x="1257" y="1"/>
                    <a:pt x="1262" y="0"/>
                    <a:pt x="1266" y="2"/>
                  </a:cubicBez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7" name="Freeform 112"/>
            <p:cNvSpPr>
              <a:spLocks noEditPoints="1"/>
            </p:cNvSpPr>
            <p:nvPr/>
          </p:nvSpPr>
          <p:spPr bwMode="auto">
            <a:xfrm>
              <a:off x="2811" y="3635"/>
              <a:ext cx="454" cy="54"/>
            </a:xfrm>
            <a:custGeom>
              <a:avLst/>
              <a:gdLst>
                <a:gd name="T0" fmla="*/ 0 w 1409"/>
                <a:gd name="T1" fmla="*/ 36 h 168"/>
                <a:gd name="T2" fmla="*/ 449 w 1409"/>
                <a:gd name="T3" fmla="*/ 23 h 168"/>
                <a:gd name="T4" fmla="*/ 449 w 1409"/>
                <a:gd name="T5" fmla="*/ 28 h 168"/>
                <a:gd name="T6" fmla="*/ 0 w 1409"/>
                <a:gd name="T7" fmla="*/ 41 h 168"/>
                <a:gd name="T8" fmla="*/ 0 w 1409"/>
                <a:gd name="T9" fmla="*/ 36 h 168"/>
                <a:gd name="T10" fmla="*/ 408 w 1409"/>
                <a:gd name="T11" fmla="*/ 1 h 168"/>
                <a:gd name="T12" fmla="*/ 454 w 1409"/>
                <a:gd name="T13" fmla="*/ 25 h 168"/>
                <a:gd name="T14" fmla="*/ 410 w 1409"/>
                <a:gd name="T15" fmla="*/ 53 h 168"/>
                <a:gd name="T16" fmla="*/ 406 w 1409"/>
                <a:gd name="T17" fmla="*/ 52 h 168"/>
                <a:gd name="T18" fmla="*/ 407 w 1409"/>
                <a:gd name="T19" fmla="*/ 49 h 168"/>
                <a:gd name="T20" fmla="*/ 447 w 1409"/>
                <a:gd name="T21" fmla="*/ 23 h 168"/>
                <a:gd name="T22" fmla="*/ 448 w 1409"/>
                <a:gd name="T23" fmla="*/ 28 h 168"/>
                <a:gd name="T24" fmla="*/ 406 w 1409"/>
                <a:gd name="T25" fmla="*/ 5 h 168"/>
                <a:gd name="T26" fmla="*/ 404 w 1409"/>
                <a:gd name="T27" fmla="*/ 2 h 168"/>
                <a:gd name="T28" fmla="*/ 408 w 1409"/>
                <a:gd name="T29" fmla="*/ 1 h 16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09"/>
                <a:gd name="T46" fmla="*/ 0 h 168"/>
                <a:gd name="T47" fmla="*/ 1409 w 1409"/>
                <a:gd name="T48" fmla="*/ 168 h 168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09" h="168">
                  <a:moveTo>
                    <a:pt x="0" y="113"/>
                  </a:moveTo>
                  <a:lnTo>
                    <a:pt x="1392" y="72"/>
                  </a:lnTo>
                  <a:lnTo>
                    <a:pt x="1393" y="88"/>
                  </a:lnTo>
                  <a:lnTo>
                    <a:pt x="1" y="129"/>
                  </a:lnTo>
                  <a:lnTo>
                    <a:pt x="0" y="113"/>
                  </a:lnTo>
                  <a:close/>
                  <a:moveTo>
                    <a:pt x="1266" y="2"/>
                  </a:moveTo>
                  <a:lnTo>
                    <a:pt x="1409" y="79"/>
                  </a:lnTo>
                  <a:lnTo>
                    <a:pt x="1271" y="165"/>
                  </a:lnTo>
                  <a:cubicBezTo>
                    <a:pt x="1267" y="168"/>
                    <a:pt x="1262" y="166"/>
                    <a:pt x="1260" y="163"/>
                  </a:cubicBezTo>
                  <a:cubicBezTo>
                    <a:pt x="1258" y="159"/>
                    <a:pt x="1259" y="154"/>
                    <a:pt x="1263" y="152"/>
                  </a:cubicBezTo>
                  <a:lnTo>
                    <a:pt x="1388" y="73"/>
                  </a:lnTo>
                  <a:lnTo>
                    <a:pt x="1389" y="87"/>
                  </a:lnTo>
                  <a:lnTo>
                    <a:pt x="1259" y="16"/>
                  </a:lnTo>
                  <a:cubicBezTo>
                    <a:pt x="1255" y="14"/>
                    <a:pt x="1253" y="9"/>
                    <a:pt x="1255" y="5"/>
                  </a:cubicBezTo>
                  <a:cubicBezTo>
                    <a:pt x="1257" y="1"/>
                    <a:pt x="1262" y="0"/>
                    <a:pt x="1266" y="2"/>
                  </a:cubicBez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8" name="Freeform 113"/>
            <p:cNvSpPr>
              <a:spLocks noEditPoints="1"/>
            </p:cNvSpPr>
            <p:nvPr/>
          </p:nvSpPr>
          <p:spPr bwMode="auto">
            <a:xfrm>
              <a:off x="4332" y="2793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9" name="Rectangle 114"/>
            <p:cNvSpPr>
              <a:spLocks noChangeArrowheads="1"/>
            </p:cNvSpPr>
            <p:nvPr/>
          </p:nvSpPr>
          <p:spPr bwMode="auto">
            <a:xfrm>
              <a:off x="4556" y="2781"/>
              <a:ext cx="22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C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8)</a:t>
              </a:r>
              <a:endParaRPr lang="el-GR" sz="1600" dirty="0">
                <a:cs typeface="Arial" charset="0"/>
              </a:endParaRPr>
            </a:p>
          </p:txBody>
        </p:sp>
        <p:sp>
          <p:nvSpPr>
            <p:cNvPr id="110" name="Freeform 115"/>
            <p:cNvSpPr>
              <a:spLocks noEditPoints="1"/>
            </p:cNvSpPr>
            <p:nvPr/>
          </p:nvSpPr>
          <p:spPr bwMode="auto">
            <a:xfrm>
              <a:off x="4332" y="2958"/>
              <a:ext cx="705" cy="170"/>
            </a:xfrm>
            <a:custGeom>
              <a:avLst/>
              <a:gdLst>
                <a:gd name="T0" fmla="*/ 0 w 2192"/>
                <a:gd name="T1" fmla="*/ 3 h 528"/>
                <a:gd name="T2" fmla="*/ 3 w 2192"/>
                <a:gd name="T3" fmla="*/ 0 h 528"/>
                <a:gd name="T4" fmla="*/ 702 w 2192"/>
                <a:gd name="T5" fmla="*/ 0 h 528"/>
                <a:gd name="T6" fmla="*/ 705 w 2192"/>
                <a:gd name="T7" fmla="*/ 3 h 528"/>
                <a:gd name="T8" fmla="*/ 705 w 2192"/>
                <a:gd name="T9" fmla="*/ 167 h 528"/>
                <a:gd name="T10" fmla="*/ 702 w 2192"/>
                <a:gd name="T11" fmla="*/ 170 h 528"/>
                <a:gd name="T12" fmla="*/ 3 w 2192"/>
                <a:gd name="T13" fmla="*/ 170 h 528"/>
                <a:gd name="T14" fmla="*/ 0 w 2192"/>
                <a:gd name="T15" fmla="*/ 167 h 528"/>
                <a:gd name="T16" fmla="*/ 0 w 2192"/>
                <a:gd name="T17" fmla="*/ 3 h 528"/>
                <a:gd name="T18" fmla="*/ 5 w 2192"/>
                <a:gd name="T19" fmla="*/ 167 h 528"/>
                <a:gd name="T20" fmla="*/ 3 w 2192"/>
                <a:gd name="T21" fmla="*/ 165 h 528"/>
                <a:gd name="T22" fmla="*/ 702 w 2192"/>
                <a:gd name="T23" fmla="*/ 165 h 528"/>
                <a:gd name="T24" fmla="*/ 700 w 2192"/>
                <a:gd name="T25" fmla="*/ 167 h 528"/>
                <a:gd name="T26" fmla="*/ 700 w 2192"/>
                <a:gd name="T27" fmla="*/ 3 h 528"/>
                <a:gd name="T28" fmla="*/ 702 w 2192"/>
                <a:gd name="T29" fmla="*/ 5 h 528"/>
                <a:gd name="T30" fmla="*/ 3 w 2192"/>
                <a:gd name="T31" fmla="*/ 5 h 528"/>
                <a:gd name="T32" fmla="*/ 5 w 2192"/>
                <a:gd name="T33" fmla="*/ 3 h 528"/>
                <a:gd name="T34" fmla="*/ 5 w 2192"/>
                <a:gd name="T35" fmla="*/ 167 h 5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92"/>
                <a:gd name="T55" fmla="*/ 0 h 528"/>
                <a:gd name="T56" fmla="*/ 2192 w 2192"/>
                <a:gd name="T57" fmla="*/ 528 h 5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92" h="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84" y="0"/>
                  </a:lnTo>
                  <a:cubicBezTo>
                    <a:pt x="2189" y="0"/>
                    <a:pt x="2192" y="4"/>
                    <a:pt x="2192" y="8"/>
                  </a:cubicBezTo>
                  <a:lnTo>
                    <a:pt x="2192" y="520"/>
                  </a:lnTo>
                  <a:cubicBezTo>
                    <a:pt x="2192" y="525"/>
                    <a:pt x="2189" y="528"/>
                    <a:pt x="2184" y="528"/>
                  </a:cubicBezTo>
                  <a:lnTo>
                    <a:pt x="8" y="528"/>
                  </a:lnTo>
                  <a:cubicBezTo>
                    <a:pt x="4" y="528"/>
                    <a:pt x="0" y="525"/>
                    <a:pt x="0" y="520"/>
                  </a:cubicBezTo>
                  <a:lnTo>
                    <a:pt x="0" y="8"/>
                  </a:lnTo>
                  <a:close/>
                  <a:moveTo>
                    <a:pt x="16" y="520"/>
                  </a:moveTo>
                  <a:lnTo>
                    <a:pt x="8" y="512"/>
                  </a:lnTo>
                  <a:lnTo>
                    <a:pt x="2184" y="512"/>
                  </a:lnTo>
                  <a:lnTo>
                    <a:pt x="2176" y="520"/>
                  </a:lnTo>
                  <a:lnTo>
                    <a:pt x="2176" y="8"/>
                  </a:lnTo>
                  <a:lnTo>
                    <a:pt x="2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2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11" name="Rectangle 116"/>
            <p:cNvSpPr>
              <a:spLocks noChangeArrowheads="1"/>
            </p:cNvSpPr>
            <p:nvPr/>
          </p:nvSpPr>
          <p:spPr bwMode="auto">
            <a:xfrm>
              <a:off x="4556" y="2946"/>
              <a:ext cx="2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(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D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,</a:t>
              </a:r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 </a:t>
              </a:r>
              <a:r>
                <a:rPr lang="el-GR" sz="1600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7)</a:t>
              </a:r>
              <a:endParaRPr lang="el-GR" sz="1600" dirty="0">
                <a:cs typeface="Arial" charset="0"/>
              </a:endParaRPr>
            </a:p>
          </p:txBody>
        </p:sp>
      </p:grpSp>
      <p:sp>
        <p:nvSpPr>
          <p:cNvPr id="112" name="111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 advClick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Example 2: distributed grep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Grep</a:t>
            </a:r>
            <a:r>
              <a:rPr lang="en-US" dirty="0"/>
              <a:t> reads a file line by line, and if a line matches a pattern (e.g., regular expression), it outputs the line</a:t>
            </a:r>
          </a:p>
          <a:p>
            <a:endParaRPr lang="en-US" dirty="0"/>
          </a:p>
          <a:p>
            <a:r>
              <a:rPr lang="en-US" dirty="0"/>
              <a:t>Map function</a:t>
            </a:r>
          </a:p>
          <a:p>
            <a:pPr lvl="1"/>
            <a:r>
              <a:rPr lang="en-US" dirty="0"/>
              <a:t>read a file or set of files</a:t>
            </a:r>
          </a:p>
          <a:p>
            <a:pPr lvl="1"/>
            <a:r>
              <a:rPr lang="en-US" dirty="0"/>
              <a:t>emit a line if it matches the pattern</a:t>
            </a:r>
          </a:p>
          <a:p>
            <a:pPr lvl="2"/>
            <a:r>
              <a:rPr lang="en-US" dirty="0"/>
              <a:t>key = original file (or unique key if origin file does not matter)</a:t>
            </a:r>
          </a:p>
          <a:p>
            <a:endParaRPr lang="en-US" dirty="0"/>
          </a:p>
          <a:p>
            <a:r>
              <a:rPr lang="en-US" dirty="0"/>
              <a:t>Reduce function</a:t>
            </a:r>
          </a:p>
          <a:p>
            <a:pPr lvl="1"/>
            <a:r>
              <a:rPr lang="en-US" dirty="0"/>
              <a:t>identity (use intermediate results as final results)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3: URL access frequency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Input: log of web page requests (after a query)</a:t>
            </a:r>
          </a:p>
          <a:p>
            <a:endParaRPr lang="en-US" dirty="0"/>
          </a:p>
          <a:p>
            <a:r>
              <a:rPr lang="en-US" dirty="0"/>
              <a:t>Output: how many times each URL is accessed</a:t>
            </a:r>
          </a:p>
          <a:p>
            <a:pPr lvl="1"/>
            <a:r>
              <a:rPr lang="en-US" dirty="0"/>
              <a:t>Variant: what are the top-k most-accessed URLs?</a:t>
            </a:r>
          </a:p>
          <a:p>
            <a:endParaRPr lang="en-US" dirty="0"/>
          </a:p>
          <a:p>
            <a:r>
              <a:rPr lang="en-US" dirty="0"/>
              <a:t>Map function</a:t>
            </a:r>
          </a:p>
          <a:p>
            <a:pPr lvl="1"/>
            <a:r>
              <a:rPr lang="en-US" dirty="0"/>
              <a:t>Parse the log, output a &lt;URL, </a:t>
            </a:r>
            <a:r>
              <a:rPr lang="en-US" dirty="0">
                <a:sym typeface="Gujarati MT" charset="0"/>
              </a:rPr>
              <a:t>1</a:t>
            </a:r>
            <a:r>
              <a:rPr lang="en-US" dirty="0"/>
              <a:t>&gt; pair for each access</a:t>
            </a:r>
          </a:p>
          <a:p>
            <a:endParaRPr lang="en-US" dirty="0"/>
          </a:p>
          <a:p>
            <a:r>
              <a:rPr lang="en-US" dirty="0"/>
              <a:t>Reduce function</a:t>
            </a:r>
          </a:p>
          <a:p>
            <a:pPr lvl="1"/>
            <a:r>
              <a:rPr lang="en-US" dirty="0"/>
              <a:t>For each key URL, a list of </a:t>
            </a:r>
            <a:r>
              <a:rPr lang="en-US" i="1" dirty="0"/>
              <a:t>n</a:t>
            </a:r>
            <a:r>
              <a:rPr lang="en-US" dirty="0"/>
              <a:t> “</a:t>
            </a:r>
            <a:r>
              <a:rPr lang="en-US" dirty="0">
                <a:sym typeface="Gujarati MT" charset="0"/>
              </a:rPr>
              <a:t>1” </a:t>
            </a:r>
            <a:r>
              <a:rPr lang="en-US" dirty="0"/>
              <a:t>is associated </a:t>
            </a:r>
            <a:r>
              <a:rPr lang="en-US"/>
              <a:t>(i.e., added)</a:t>
            </a:r>
            <a:endParaRPr lang="en-US" dirty="0"/>
          </a:p>
          <a:p>
            <a:pPr lvl="1"/>
            <a:r>
              <a:rPr lang="en-US" dirty="0"/>
              <a:t>Emit a final pair  &lt;URL, n&gt;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4: Reverse Web-link graph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all the links pointing to some page</a:t>
            </a:r>
          </a:p>
          <a:p>
            <a:pPr lvl="1"/>
            <a:r>
              <a:rPr lang="en-US" dirty="0"/>
              <a:t>This is the basis for the </a:t>
            </a:r>
            <a:r>
              <a:rPr lang="en-US" dirty="0" err="1"/>
              <a:t>PageRank</a:t>
            </a:r>
            <a:r>
              <a:rPr lang="en-US" dirty="0"/>
              <a:t> algorithm!</a:t>
            </a:r>
          </a:p>
          <a:p>
            <a:endParaRPr lang="en-US" dirty="0"/>
          </a:p>
          <a:p>
            <a:r>
              <a:rPr lang="en-US" dirty="0"/>
              <a:t>Map function</a:t>
            </a:r>
          </a:p>
          <a:p>
            <a:pPr lvl="1"/>
            <a:r>
              <a:rPr lang="en-US" dirty="0"/>
              <a:t>output a &lt;</a:t>
            </a:r>
            <a:r>
              <a:rPr lang="en-US" dirty="0" err="1"/>
              <a:t>target,source</a:t>
            </a:r>
            <a:r>
              <a:rPr lang="en-US" dirty="0"/>
              <a:t>&gt; pair for each link to target URL in a page named source</a:t>
            </a:r>
          </a:p>
          <a:p>
            <a:endParaRPr lang="en-US" dirty="0"/>
          </a:p>
          <a:p>
            <a:r>
              <a:rPr lang="en-US" dirty="0"/>
              <a:t>Reduce function</a:t>
            </a:r>
          </a:p>
          <a:p>
            <a:pPr lvl="1"/>
            <a:r>
              <a:rPr lang="en-US" dirty="0"/>
              <a:t>Concatenate the list of all source URLs associated with a given target URL and emits the pair:</a:t>
            </a:r>
            <a:br>
              <a:rPr lang="en-US" dirty="0"/>
            </a:br>
            <a:r>
              <a:rPr lang="en-US" dirty="0"/>
              <a:t>&lt;</a:t>
            </a:r>
            <a:r>
              <a:rPr lang="en-US" dirty="0" err="1"/>
              <a:t>target,list</a:t>
            </a:r>
            <a:r>
              <a:rPr lang="en-US" dirty="0"/>
              <a:t>(sources)&gt;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5: Inverted index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all documents containing some particular keyword</a:t>
            </a:r>
          </a:p>
          <a:p>
            <a:pPr lvl="1"/>
            <a:r>
              <a:rPr lang="en-US" dirty="0"/>
              <a:t>Used by the search mechanisms of Google, Yahoo!, etc.</a:t>
            </a:r>
          </a:p>
          <a:p>
            <a:pPr lvl="1"/>
            <a:r>
              <a:rPr lang="en-US" dirty="0"/>
              <a:t>Second input for </a:t>
            </a:r>
            <a:r>
              <a:rPr lang="en-US" dirty="0" err="1"/>
              <a:t>PageRank</a:t>
            </a:r>
            <a:endParaRPr lang="en-US" dirty="0"/>
          </a:p>
          <a:p>
            <a:endParaRPr lang="en-US" dirty="0"/>
          </a:p>
          <a:p>
            <a:r>
              <a:rPr lang="en-US" dirty="0"/>
              <a:t>Map function</a:t>
            </a:r>
          </a:p>
          <a:p>
            <a:pPr lvl="1"/>
            <a:r>
              <a:rPr lang="en-US" dirty="0"/>
              <a:t>Parse each document and emit a set of pairs</a:t>
            </a:r>
            <a:br>
              <a:rPr lang="en-US" dirty="0"/>
            </a:br>
            <a:r>
              <a:rPr lang="en-US" dirty="0"/>
              <a:t>&lt;word, </a:t>
            </a:r>
            <a:r>
              <a:rPr lang="en-US" dirty="0" err="1"/>
              <a:t>documentID</a:t>
            </a:r>
            <a:r>
              <a:rPr lang="en-US" dirty="0"/>
              <a:t>&gt;</a:t>
            </a:r>
          </a:p>
          <a:p>
            <a:endParaRPr lang="en-US" dirty="0"/>
          </a:p>
          <a:p>
            <a:r>
              <a:rPr lang="en-US" dirty="0"/>
              <a:t>Reduce function</a:t>
            </a:r>
          </a:p>
          <a:p>
            <a:pPr lvl="1"/>
            <a:r>
              <a:rPr lang="en-US" dirty="0"/>
              <a:t>Take all pairs for a given word</a:t>
            </a:r>
          </a:p>
          <a:p>
            <a:pPr lvl="1"/>
            <a:r>
              <a:rPr lang="en-US" dirty="0"/>
              <a:t>Sort the document IDs</a:t>
            </a:r>
          </a:p>
          <a:p>
            <a:pPr lvl="1"/>
            <a:r>
              <a:rPr lang="en-US" dirty="0"/>
              <a:t>Emit a final &lt;</a:t>
            </a:r>
            <a:r>
              <a:rPr lang="en-US" dirty="0" err="1"/>
              <a:t>word,list</a:t>
            </a:r>
            <a:r>
              <a:rPr lang="en-US" dirty="0"/>
              <a:t>(document IDs)&gt; pair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5: Inverted index</a:t>
            </a:r>
            <a:endParaRPr lang="el-GR" dirty="0"/>
          </a:p>
        </p:txBody>
      </p:sp>
      <p:sp>
        <p:nvSpPr>
          <p:cNvPr id="21" name="TextBox 20"/>
          <p:cNvSpPr txBox="1"/>
          <p:nvPr/>
        </p:nvSpPr>
        <p:spPr>
          <a:xfrm>
            <a:off x="1643042" y="1600200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onstantia"/>
              </a:rPr>
              <a:t>To be, or not to be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5214942" y="2600332"/>
            <a:ext cx="107157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white"/>
                </a:solidFill>
              </a:rPr>
              <a:t>map</a:t>
            </a:r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2571736" y="2600332"/>
            <a:ext cx="107157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white"/>
                </a:solidFill>
              </a:rPr>
              <a:t>map</a:t>
            </a:r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5286380" y="4991811"/>
            <a:ext cx="107157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white"/>
                </a:solidFill>
              </a:rPr>
              <a:t>reduce</a:t>
            </a:r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571736" y="4991811"/>
            <a:ext cx="107157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white"/>
                </a:solidFill>
              </a:rPr>
              <a:t>reduce</a:t>
            </a:r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00100" y="3386150"/>
            <a:ext cx="39290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onstantia"/>
              </a:rPr>
              <a:t>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to,a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&gt;,&lt;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be,a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&gt;,&lt;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or,a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onstantia"/>
              </a:rPr>
              <a:t>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not,a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&gt;,&lt;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to,a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&gt;,&lt;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be,a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</a:t>
            </a:r>
            <a:endParaRPr lang="el-GR" dirty="0">
              <a:solidFill>
                <a:prstClr val="black"/>
              </a:solidFill>
              <a:latin typeface="Constanti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l-GR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31" name="Right Arrow 30"/>
          <p:cNvSpPr/>
          <p:nvPr/>
        </p:nvSpPr>
        <p:spPr>
          <a:xfrm rot="5400000">
            <a:off x="2893207" y="2850365"/>
            <a:ext cx="357190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white"/>
              </a:solidFill>
            </a:endParaRPr>
          </a:p>
        </p:txBody>
      </p:sp>
      <p:sp>
        <p:nvSpPr>
          <p:cNvPr id="37" name="Right Arrow 36"/>
          <p:cNvSpPr/>
          <p:nvPr/>
        </p:nvSpPr>
        <p:spPr>
          <a:xfrm rot="5400000">
            <a:off x="4393405" y="3800918"/>
            <a:ext cx="357190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white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571604" y="5740191"/>
            <a:ext cx="6572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onstantia"/>
              </a:rPr>
              <a:t>&lt;be,&lt;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a,b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&gt;&gt;,&lt;do,&lt;b&gt;&gt;,&lt;is,&lt;b&gt;&gt;,&lt;not,&lt;a&gt;&gt;,&lt;or,&lt;a&gt;&gt;,&lt;to,&lt;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a,b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&gt;&gt;</a:t>
            </a:r>
            <a:endParaRPr lang="el-GR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571868" y="3386150"/>
            <a:ext cx="4500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onstantia"/>
              </a:rPr>
              <a:t>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to,b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&gt;,&lt;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be,b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&gt;,&lt;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is,b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onstantia"/>
              </a:rPr>
              <a:t>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to,b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&gt;,&lt;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do,b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</a:t>
            </a:r>
            <a:endParaRPr lang="el-GR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40" name="Right Arrow 39"/>
          <p:cNvSpPr/>
          <p:nvPr/>
        </p:nvSpPr>
        <p:spPr>
          <a:xfrm rot="5400000">
            <a:off x="5536413" y="2850365"/>
            <a:ext cx="357190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white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857356" y="4277431"/>
            <a:ext cx="2571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onstantia"/>
              </a:rPr>
              <a:t>&lt;be,&lt;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a,a,b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&gt;&gt;,&lt;do,&lt;b&gt;&gt;,&lt;is,&lt;b&gt;&gt;</a:t>
            </a:r>
            <a:endParaRPr lang="el-GR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643438" y="4265265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onstantia"/>
              </a:rPr>
              <a:t>&lt;not,&lt;a&gt;&gt;,&lt;or,&lt;a&gt;&gt;,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onstantia"/>
              </a:rPr>
              <a:t>&lt;to,&lt;</a:t>
            </a:r>
            <a:r>
              <a:rPr lang="en-US" dirty="0" err="1">
                <a:solidFill>
                  <a:prstClr val="black"/>
                </a:solidFill>
                <a:latin typeface="Constantia"/>
              </a:rPr>
              <a:t>a,a,b,b</a:t>
            </a:r>
            <a:r>
              <a:rPr lang="en-US" dirty="0">
                <a:solidFill>
                  <a:prstClr val="black"/>
                </a:solidFill>
                <a:latin typeface="Constantia"/>
              </a:rPr>
              <a:t>&gt;&gt;</a:t>
            </a:r>
            <a:endParaRPr lang="el-GR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44" name="Right Arrow 43"/>
          <p:cNvSpPr/>
          <p:nvPr/>
        </p:nvSpPr>
        <p:spPr>
          <a:xfrm rot="5400000">
            <a:off x="4321967" y="5170406"/>
            <a:ext cx="357190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white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14810" y="1600200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onstantia"/>
              </a:rPr>
              <a:t>To be is to do</a:t>
            </a:r>
            <a:endParaRPr lang="el-GR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81481E-6 L 0.00261 0.0974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4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8 0.03449 L -0.00278 0.09745 " pathEditMode="relative" ptsTypes="AA">
                                      <p:cBhvr>
                                        <p:cTn id="1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6" grpId="0" animBg="1"/>
      <p:bldP spid="27" grpId="0" animBg="1"/>
      <p:bldP spid="28" grpId="0" animBg="1"/>
      <p:bldP spid="29" grpId="0" animBg="1"/>
      <p:bldP spid="30" grpId="0"/>
      <p:bldP spid="31" grpId="0" animBg="1"/>
      <p:bldP spid="37" grpId="0" animBg="1"/>
      <p:bldP spid="38" grpId="0"/>
      <p:bldP spid="39" grpId="0"/>
      <p:bldP spid="40" grpId="0" animBg="1"/>
      <p:bldP spid="42" grpId="0"/>
      <p:bldP spid="43" grpId="0"/>
      <p:bldP spid="44" grpId="0" animBg="1"/>
      <p:bldP spid="1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Ex. 6: Avg. max temp per calendar day</a:t>
            </a:r>
            <a:endParaRPr lang="el-GR" dirty="0"/>
          </a:p>
        </p:txBody>
      </p:sp>
      <p:sp>
        <p:nvSpPr>
          <p:cNvPr id="21" name="TextBox 20"/>
          <p:cNvSpPr txBox="1"/>
          <p:nvPr/>
        </p:nvSpPr>
        <p:spPr>
          <a:xfrm>
            <a:off x="1643042" y="2071678"/>
            <a:ext cx="2786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onstantia"/>
              </a:rPr>
              <a:t>&lt;200001011200,10&gt;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onstantia"/>
              </a:rPr>
              <a:t>&lt;200001011230,12&gt;...</a:t>
            </a:r>
            <a:endParaRPr lang="en-US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5214942" y="3071810"/>
            <a:ext cx="107157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white"/>
                </a:solidFill>
              </a:rPr>
              <a:t>map</a:t>
            </a:r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2571736" y="3071810"/>
            <a:ext cx="107157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white"/>
                </a:solidFill>
              </a:rPr>
              <a:t>map</a:t>
            </a:r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5286380" y="5463289"/>
            <a:ext cx="107157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white"/>
                </a:solidFill>
              </a:rPr>
              <a:t>reduce</a:t>
            </a:r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571736" y="5463289"/>
            <a:ext cx="107157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white"/>
                </a:solidFill>
              </a:rPr>
              <a:t>reduce</a:t>
            </a:r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00100" y="3857628"/>
            <a:ext cx="3929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onstantia"/>
              </a:rPr>
              <a:t>&lt;20000101,10&gt;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onstantia"/>
              </a:rPr>
              <a:t>&lt;20000101,12&gt;...</a:t>
            </a:r>
          </a:p>
        </p:txBody>
      </p:sp>
      <p:sp>
        <p:nvSpPr>
          <p:cNvPr id="31" name="Right Arrow 30"/>
          <p:cNvSpPr/>
          <p:nvPr/>
        </p:nvSpPr>
        <p:spPr>
          <a:xfrm rot="5400000">
            <a:off x="2893207" y="3321843"/>
            <a:ext cx="357190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white"/>
              </a:solidFill>
            </a:endParaRPr>
          </a:p>
        </p:txBody>
      </p:sp>
      <p:sp>
        <p:nvSpPr>
          <p:cNvPr id="37" name="Right Arrow 36"/>
          <p:cNvSpPr/>
          <p:nvPr/>
        </p:nvSpPr>
        <p:spPr>
          <a:xfrm rot="5400000">
            <a:off x="4393405" y="4272396"/>
            <a:ext cx="357190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white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571604" y="6211669"/>
            <a:ext cx="6572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onstantia"/>
              </a:rPr>
              <a:t>&lt;20000101,15&gt;,&lt;20010101,23&gt;...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571868" y="3857628"/>
            <a:ext cx="4500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onstantia"/>
              </a:rPr>
              <a:t>&lt;20010101,21&gt;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onstantia"/>
              </a:rPr>
              <a:t>&lt;20010101,21&gt;</a:t>
            </a:r>
          </a:p>
        </p:txBody>
      </p:sp>
      <p:sp>
        <p:nvSpPr>
          <p:cNvPr id="40" name="Right Arrow 39"/>
          <p:cNvSpPr/>
          <p:nvPr/>
        </p:nvSpPr>
        <p:spPr>
          <a:xfrm rot="5400000">
            <a:off x="5536413" y="3321843"/>
            <a:ext cx="357190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white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857356" y="4748909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onstantia"/>
              </a:rPr>
              <a:t>&lt;20000101,&lt;10,12,...&gt;&gt;...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643438" y="4736743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onstantia"/>
              </a:rPr>
              <a:t>&lt;20010101,&lt;21,21,...&gt;&gt;...</a:t>
            </a:r>
          </a:p>
        </p:txBody>
      </p:sp>
      <p:sp>
        <p:nvSpPr>
          <p:cNvPr id="44" name="Right Arrow 43"/>
          <p:cNvSpPr/>
          <p:nvPr/>
        </p:nvSpPr>
        <p:spPr>
          <a:xfrm rot="5400000">
            <a:off x="4321967" y="5641884"/>
            <a:ext cx="357190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white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14810" y="2071678"/>
            <a:ext cx="3214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onstantia"/>
              </a:rPr>
              <a:t>&lt;200101011500,21&gt;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onstantia"/>
              </a:rPr>
              <a:t>&lt;200101011530,21&gt;...</a:t>
            </a:r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07407E-6 L 0.0026 0.0564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07407E-6 L -0.00278 0.0564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6" grpId="0" animBg="1"/>
      <p:bldP spid="27" grpId="0" animBg="1"/>
      <p:bldP spid="28" grpId="0" animBg="1"/>
      <p:bldP spid="29" grpId="0" animBg="1"/>
      <p:bldP spid="30" grpId="0"/>
      <p:bldP spid="31" grpId="0" animBg="1"/>
      <p:bldP spid="37" grpId="0" animBg="1"/>
      <p:bldP spid="38" grpId="0"/>
      <p:bldP spid="39" grpId="0"/>
      <p:bldP spid="40" grpId="0" animBg="1"/>
      <p:bldP spid="42" grpId="0"/>
      <p:bldP spid="43" grpId="0"/>
      <p:bldP spid="44" grpId="0" animBg="1"/>
      <p:bldP spid="1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Ex. 6: Avg. max temp per calendar day</a:t>
            </a:r>
            <a:endParaRPr lang="el-GR" dirty="0"/>
          </a:p>
        </p:txBody>
      </p:sp>
      <p:sp>
        <p:nvSpPr>
          <p:cNvPr id="21" name="TextBox 20"/>
          <p:cNvSpPr txBox="1"/>
          <p:nvPr/>
        </p:nvSpPr>
        <p:spPr>
          <a:xfrm>
            <a:off x="1643042" y="2071678"/>
            <a:ext cx="2786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onstantia"/>
              </a:rPr>
              <a:t>&lt;20000101,15&gt;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onstantia"/>
              </a:rPr>
              <a:t>&lt;20010101,23&gt;...</a:t>
            </a:r>
            <a:endParaRPr lang="en-US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5214942" y="3071810"/>
            <a:ext cx="107157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white"/>
                </a:solidFill>
              </a:rPr>
              <a:t>map</a:t>
            </a:r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2571736" y="3071810"/>
            <a:ext cx="107157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white"/>
                </a:solidFill>
              </a:rPr>
              <a:t>map</a:t>
            </a:r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5286380" y="5463289"/>
            <a:ext cx="107157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white"/>
                </a:solidFill>
              </a:rPr>
              <a:t>reduce</a:t>
            </a:r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571736" y="5463289"/>
            <a:ext cx="107157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white"/>
                </a:solidFill>
              </a:rPr>
              <a:t>reduce</a:t>
            </a:r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00100" y="3857628"/>
            <a:ext cx="3929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onstantia"/>
              </a:rPr>
              <a:t>&lt;0101,15&gt;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onstantia"/>
              </a:rPr>
              <a:t>&lt;0101,23&gt;...</a:t>
            </a:r>
          </a:p>
        </p:txBody>
      </p:sp>
      <p:sp>
        <p:nvSpPr>
          <p:cNvPr id="31" name="Right Arrow 30"/>
          <p:cNvSpPr/>
          <p:nvPr/>
        </p:nvSpPr>
        <p:spPr>
          <a:xfrm rot="5400000">
            <a:off x="2893207" y="3321843"/>
            <a:ext cx="357190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white"/>
              </a:solidFill>
            </a:endParaRPr>
          </a:p>
        </p:txBody>
      </p:sp>
      <p:sp>
        <p:nvSpPr>
          <p:cNvPr id="37" name="Right Arrow 36"/>
          <p:cNvSpPr/>
          <p:nvPr/>
        </p:nvSpPr>
        <p:spPr>
          <a:xfrm rot="5400000">
            <a:off x="4393405" y="4272396"/>
            <a:ext cx="357190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white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571604" y="6211669"/>
            <a:ext cx="6572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onstantia"/>
              </a:rPr>
              <a:t>&lt;0101,17&gt;,&lt;0201,23&gt;...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571868" y="3857628"/>
            <a:ext cx="4500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onstantia"/>
              </a:rPr>
              <a:t>&lt;0201,21&gt;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onstantia"/>
              </a:rPr>
              <a:t>&lt;0201,22&gt;</a:t>
            </a:r>
          </a:p>
        </p:txBody>
      </p:sp>
      <p:sp>
        <p:nvSpPr>
          <p:cNvPr id="40" name="Right Arrow 39"/>
          <p:cNvSpPr/>
          <p:nvPr/>
        </p:nvSpPr>
        <p:spPr>
          <a:xfrm rot="5400000">
            <a:off x="5536413" y="3321843"/>
            <a:ext cx="357190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white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857356" y="4748909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onstantia"/>
              </a:rPr>
              <a:t>&lt;0101,&lt;15,23,...&gt;&gt;...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643438" y="4736743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onstantia"/>
              </a:rPr>
              <a:t>&lt;0201,&lt;21,22,...&gt;&gt;...</a:t>
            </a:r>
          </a:p>
        </p:txBody>
      </p:sp>
      <p:sp>
        <p:nvSpPr>
          <p:cNvPr id="44" name="Right Arrow 43"/>
          <p:cNvSpPr/>
          <p:nvPr/>
        </p:nvSpPr>
        <p:spPr>
          <a:xfrm rot="5400000">
            <a:off x="4321967" y="5641884"/>
            <a:ext cx="357190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white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14810" y="2071678"/>
            <a:ext cx="3214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onstantia"/>
              </a:rPr>
              <a:t>&lt;20000201,21&gt;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onstantia"/>
              </a:rPr>
              <a:t>&lt;20010201,22&gt;...</a:t>
            </a:r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07407E-6 L 0.0026 0.0564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07407E-6 L -0.00278 0.0564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6" grpId="0" animBg="1"/>
      <p:bldP spid="27" grpId="0" animBg="1"/>
      <p:bldP spid="28" grpId="0" animBg="1"/>
      <p:bldP spid="29" grpId="0" animBg="1"/>
      <p:bldP spid="30" grpId="0"/>
      <p:bldP spid="31" grpId="0" animBg="1"/>
      <p:bldP spid="37" grpId="0" animBg="1"/>
      <p:bldP spid="38" grpId="0"/>
      <p:bldP spid="39" grpId="0"/>
      <p:bldP spid="40" grpId="0" animBg="1"/>
      <p:bldP spid="42" grpId="0"/>
      <p:bldP spid="43" grpId="0"/>
      <p:bldP spid="44" grpId="0" animBg="1"/>
      <p:bldP spid="1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MapReduce</a:t>
            </a:r>
            <a:r>
              <a:rPr lang="en-US" dirty="0"/>
              <a:t> Challenges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MapReduce: (some) challenges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Fault tolerance</a:t>
            </a:r>
          </a:p>
          <a:p>
            <a:endParaRPr lang="en-US"/>
          </a:p>
          <a:p>
            <a:r>
              <a:rPr lang="en-US"/>
              <a:t>Overall performance and slow tasks</a:t>
            </a:r>
          </a:p>
          <a:p>
            <a:endParaRPr lang="en-US"/>
          </a:p>
          <a:p>
            <a:r>
              <a:rPr lang="en-US"/>
              <a:t>Bandwidth costs</a:t>
            </a:r>
          </a:p>
          <a:p>
            <a:pPr lvl="1"/>
            <a:r>
              <a:rPr lang="en-US"/>
              <a:t>Data locality</a:t>
            </a:r>
          </a:p>
          <a:p>
            <a:pPr lvl="1"/>
            <a:r>
              <a:rPr lang="en-US"/>
              <a:t>Combiner functions: local pre-reduction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Big Data Processing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Crawled web documents (at Google, Bing, Yahoo!)</a:t>
            </a:r>
          </a:p>
          <a:p>
            <a:pPr lvl="1"/>
            <a:r>
              <a:rPr lang="en-US"/>
              <a:t>inverted indices (which pages contain each word)</a:t>
            </a:r>
          </a:p>
          <a:p>
            <a:pPr lvl="1"/>
            <a:r>
              <a:rPr lang="en-US"/>
              <a:t>graph representation of the links between pages</a:t>
            </a:r>
          </a:p>
          <a:p>
            <a:endParaRPr lang="en-US"/>
          </a:p>
          <a:p>
            <a:r>
              <a:rPr lang="en-US"/>
              <a:t>Monitoring</a:t>
            </a:r>
          </a:p>
          <a:p>
            <a:pPr lvl="1"/>
            <a:r>
              <a:rPr lang="en-US"/>
              <a:t>Web requests logs: </a:t>
            </a:r>
            <a:br>
              <a:rPr lang="en-US"/>
            </a:br>
            <a:r>
              <a:rPr lang="en-US"/>
              <a:t>what were the most popular queries today?</a:t>
            </a:r>
          </a:p>
          <a:p>
            <a:pPr lvl="1"/>
            <a:r>
              <a:rPr lang="en-US"/>
              <a:t>How did users click on ads in the last month? </a:t>
            </a:r>
            <a:br>
              <a:rPr lang="en-US"/>
            </a:br>
            <a:r>
              <a:rPr lang="en-US"/>
              <a:t>(who should pay for adwords traffic?)</a:t>
            </a:r>
          </a:p>
          <a:p>
            <a:endParaRPr lang="en-US"/>
          </a:p>
          <a:p>
            <a:r>
              <a:rPr lang="en-US"/>
              <a:t>Information retrieval, machine learning,  AI.</a:t>
            </a:r>
          </a:p>
          <a:p>
            <a:endParaRPr lang="en-US"/>
          </a:p>
          <a:p>
            <a:r>
              <a:rPr lang="en-US"/>
              <a:t>Numerical mathematics</a:t>
            </a:r>
          </a:p>
          <a:p>
            <a:endParaRPr lang="en-US"/>
          </a:p>
          <a:p>
            <a:r>
              <a:rPr lang="en-US"/>
              <a:t>Bioinformatics...</a:t>
            </a:r>
            <a:endParaRPr lang="en-US" dirty="0"/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Fault tolerance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Worker failure</a:t>
            </a:r>
          </a:p>
          <a:p>
            <a:pPr lvl="1"/>
            <a:r>
              <a:rPr lang="en-US" dirty="0"/>
              <a:t>The Master periodically pings each worker</a:t>
            </a:r>
          </a:p>
          <a:p>
            <a:pPr lvl="1"/>
            <a:r>
              <a:rPr lang="en-US" dirty="0"/>
              <a:t>If unresponsive, reassigns to another one</a:t>
            </a:r>
          </a:p>
          <a:p>
            <a:pPr lvl="2"/>
            <a:r>
              <a:rPr lang="en-US" dirty="0"/>
              <a:t>The map and reduce operations are stateless: restart is easy to implement</a:t>
            </a:r>
          </a:p>
          <a:p>
            <a:pPr lvl="2"/>
            <a:r>
              <a:rPr lang="en-US" dirty="0"/>
              <a:t>If transient failure of a Map or Reduce job, no problem of duplicates as the intermediate results are stored on local disk</a:t>
            </a:r>
          </a:p>
          <a:p>
            <a:pPr lvl="2"/>
            <a:r>
              <a:rPr lang="en-US" dirty="0"/>
              <a:t>Failure during the send to the global store: atomic commit protocol for results</a:t>
            </a:r>
          </a:p>
          <a:p>
            <a:endParaRPr lang="en-US" dirty="0"/>
          </a:p>
          <a:p>
            <a:r>
              <a:rPr lang="en-US" dirty="0"/>
              <a:t>Master failure</a:t>
            </a:r>
          </a:p>
          <a:p>
            <a:pPr lvl="1"/>
            <a:r>
              <a:rPr lang="en-US" dirty="0"/>
              <a:t>Periodically checkpoint the state of the master to the global storage</a:t>
            </a:r>
          </a:p>
          <a:p>
            <a:pPr lvl="1"/>
            <a:r>
              <a:rPr lang="en-US" dirty="0"/>
              <a:t>If master fails, restart from last checkpoint</a:t>
            </a:r>
          </a:p>
          <a:p>
            <a:pPr lvl="2"/>
            <a:r>
              <a:rPr lang="en-US" dirty="0"/>
              <a:t>May lead to duplicate work for workers, but seldom happens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Slow tasks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machines may be responsive but slow</a:t>
            </a:r>
          </a:p>
          <a:p>
            <a:pPr lvl="1"/>
            <a:r>
              <a:rPr lang="en-US" dirty="0"/>
              <a:t>e.g., if other jobs are scheduled by another MR master</a:t>
            </a:r>
          </a:p>
          <a:p>
            <a:pPr lvl="1"/>
            <a:r>
              <a:rPr lang="en-US" dirty="0"/>
              <a:t>Bottleneck for the entire job execution time</a:t>
            </a:r>
          </a:p>
          <a:p>
            <a:endParaRPr lang="en-US" dirty="0"/>
          </a:p>
          <a:p>
            <a:r>
              <a:rPr lang="en-US" dirty="0"/>
              <a:t>When a complete MR is close to execution (either map or reduce phase)</a:t>
            </a:r>
          </a:p>
          <a:p>
            <a:pPr lvl="1"/>
            <a:r>
              <a:rPr lang="en-US" dirty="0"/>
              <a:t>Re-allocate the non-finished jobs on the fastest nodes</a:t>
            </a:r>
          </a:p>
          <a:p>
            <a:pPr lvl="1"/>
            <a:r>
              <a:rPr lang="en-US" dirty="0"/>
              <a:t>Let the first node that finishes commit its results to the reduce workers or to the global file system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Data locality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data is stored in a distributed file system</a:t>
            </a:r>
          </a:p>
          <a:p>
            <a:pPr lvl="1"/>
            <a:r>
              <a:rPr lang="en-US" dirty="0"/>
              <a:t>For Google: GFS</a:t>
            </a:r>
          </a:p>
          <a:p>
            <a:pPr lvl="1"/>
            <a:r>
              <a:rPr lang="en-US" dirty="0"/>
              <a:t>For </a:t>
            </a:r>
            <a:r>
              <a:rPr lang="en-US" dirty="0" err="1"/>
              <a:t>Hadoop</a:t>
            </a:r>
            <a:r>
              <a:rPr lang="en-US" dirty="0"/>
              <a:t>: HDFS (open source)</a:t>
            </a:r>
          </a:p>
          <a:p>
            <a:endParaRPr lang="en-US" dirty="0"/>
          </a:p>
          <a:p>
            <a:r>
              <a:rPr lang="en-US" dirty="0"/>
              <a:t>The splits are GFS/HDFS blocks</a:t>
            </a:r>
          </a:p>
          <a:p>
            <a:endParaRPr lang="en-US" dirty="0"/>
          </a:p>
          <a:p>
            <a:r>
              <a:rPr lang="en-US" dirty="0"/>
              <a:t>The master gets the location of a block from GFS and allocates the map job on the same node or on a close-by node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Bandwidth saving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Moving the intermediate </a:t>
            </a:r>
            <a:r>
              <a:rPr lang="en-US" dirty="0" err="1"/>
              <a:t>key,value</a:t>
            </a:r>
            <a:r>
              <a:rPr lang="en-US" dirty="0"/>
              <a:t> pairs from map workers to reduce workers costs bandwidth</a:t>
            </a:r>
          </a:p>
          <a:p>
            <a:endParaRPr lang="en-US" dirty="0"/>
          </a:p>
          <a:p>
            <a:r>
              <a:rPr lang="en-US" dirty="0"/>
              <a:t>Some reduce operations can be combined</a:t>
            </a:r>
          </a:p>
          <a:p>
            <a:pPr lvl="1"/>
            <a:r>
              <a:rPr lang="en-US" dirty="0"/>
              <a:t>e.g., counting</a:t>
            </a:r>
          </a:p>
          <a:p>
            <a:endParaRPr lang="en-US" dirty="0"/>
          </a:p>
          <a:p>
            <a:r>
              <a:rPr lang="en-US" dirty="0"/>
              <a:t>Some others cannot</a:t>
            </a:r>
          </a:p>
          <a:p>
            <a:pPr lvl="1"/>
            <a:r>
              <a:rPr lang="en-US" dirty="0"/>
              <a:t>e.g., top-k computation</a:t>
            </a:r>
          </a:p>
          <a:p>
            <a:endParaRPr lang="en-US" dirty="0"/>
          </a:p>
          <a:p>
            <a:r>
              <a:rPr lang="en-US" dirty="0"/>
              <a:t>If possible to combine, execute a combiner function on the same node as the map worker to pre-reduce the data</a:t>
            </a:r>
          </a:p>
          <a:p>
            <a:pPr lvl="1"/>
            <a:r>
              <a:rPr lang="en-US" dirty="0"/>
              <a:t>Often the same function as the final reduce job</a:t>
            </a:r>
          </a:p>
          <a:p>
            <a:pPr lvl="1"/>
            <a:r>
              <a:rPr lang="en-US" dirty="0"/>
              <a:t>Example: in the word-count MR job, apply the reduce job locally to all &lt;word,1&gt; pairs to send &lt;word, n&gt; pairs to the reduce job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Hadoop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Hadoop</a:t>
            </a: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Hadoop</a:t>
            </a:r>
            <a:r>
              <a:rPr lang="en-US" dirty="0"/>
              <a:t> is the most known open-source </a:t>
            </a:r>
            <a:r>
              <a:rPr lang="en-US" dirty="0" err="1"/>
              <a:t>MapReduce</a:t>
            </a:r>
            <a:r>
              <a:rPr lang="en-US" dirty="0"/>
              <a:t> implementation</a:t>
            </a:r>
          </a:p>
          <a:p>
            <a:pPr lvl="1"/>
            <a:r>
              <a:rPr lang="en-US" dirty="0"/>
              <a:t>Lots of contributions by Yahoo!, now an Apache foundation project</a:t>
            </a:r>
          </a:p>
          <a:p>
            <a:pPr lvl="1"/>
            <a:r>
              <a:rPr lang="en-US" dirty="0"/>
              <a:t>Written in Java</a:t>
            </a:r>
          </a:p>
          <a:p>
            <a:pPr lvl="1"/>
            <a:r>
              <a:rPr lang="en-US" dirty="0"/>
              <a:t>Uses the </a:t>
            </a:r>
            <a:r>
              <a:rPr lang="en-US" b="1" dirty="0">
                <a:solidFill>
                  <a:srgbClr val="C00000"/>
                </a:solidFill>
              </a:rPr>
              <a:t>HDFS</a:t>
            </a:r>
            <a:r>
              <a:rPr lang="en-US" dirty="0"/>
              <a:t> file system (amongst others)</a:t>
            </a:r>
          </a:p>
          <a:p>
            <a:pPr lvl="1"/>
            <a:r>
              <a:rPr lang="en-US" dirty="0"/>
              <a:t>Many extensions and optimizations over the original Google paper</a:t>
            </a:r>
          </a:p>
          <a:p>
            <a:endParaRPr lang="en-US" dirty="0"/>
          </a:p>
          <a:p>
            <a:r>
              <a:rPr lang="en-US" dirty="0"/>
              <a:t>A </a:t>
            </a:r>
            <a:r>
              <a:rPr lang="en-US" dirty="0" err="1"/>
              <a:t>MapReduce</a:t>
            </a:r>
            <a:r>
              <a:rPr lang="en-US" dirty="0"/>
              <a:t> implementation of choice when using Amazon’s cloud services</a:t>
            </a:r>
          </a:p>
          <a:p>
            <a:pPr lvl="1"/>
            <a:r>
              <a:rPr lang="en-US" dirty="0"/>
              <a:t>EC2: rent computing power and temporary space</a:t>
            </a:r>
          </a:p>
          <a:p>
            <a:pPr lvl="1"/>
            <a:r>
              <a:rPr lang="en-US" dirty="0"/>
              <a:t>S3: rent long term storage space</a:t>
            </a:r>
          </a:p>
        </p:txBody>
      </p:sp>
      <p:sp>
        <p:nvSpPr>
          <p:cNvPr id="6" name="5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HDFS – </a:t>
            </a:r>
            <a:r>
              <a:rPr lang="en-US" dirty="0" err="1"/>
              <a:t>Hadoop</a:t>
            </a:r>
            <a:r>
              <a:rPr lang="en-US" dirty="0"/>
              <a:t> </a:t>
            </a:r>
            <a:r>
              <a:rPr lang="en-US" dirty="0" err="1"/>
              <a:t>Distrib</a:t>
            </a:r>
            <a:r>
              <a:rPr lang="en-US" dirty="0"/>
              <a:t>. File System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b="1" dirty="0">
                <a:solidFill>
                  <a:srgbClr val="C00000"/>
                </a:solidFill>
              </a:rPr>
              <a:t>distributed</a:t>
            </a:r>
            <a:r>
              <a:rPr lang="en-US" dirty="0"/>
              <a:t>, </a:t>
            </a:r>
            <a:r>
              <a:rPr lang="en-US" b="1" dirty="0">
                <a:solidFill>
                  <a:srgbClr val="C00000"/>
                </a:solidFill>
              </a:rPr>
              <a:t>scalable</a:t>
            </a:r>
            <a:r>
              <a:rPr lang="en-US" dirty="0"/>
              <a:t> file system for M-R applications</a:t>
            </a:r>
          </a:p>
          <a:p>
            <a:pPr lvl="1"/>
            <a:r>
              <a:rPr lang="en-US" dirty="0"/>
              <a:t>Distributed: Runs in a cluster</a:t>
            </a:r>
            <a:endParaRPr lang="el-GR" dirty="0"/>
          </a:p>
          <a:p>
            <a:pPr lvl="1"/>
            <a:r>
              <a:rPr lang="en-US" dirty="0"/>
              <a:t>Scalable</a:t>
            </a:r>
            <a:r>
              <a:rPr lang="el-GR" dirty="0"/>
              <a:t>: 1</a:t>
            </a:r>
            <a:r>
              <a:rPr lang="en-US" dirty="0"/>
              <a:t>0K nodes</a:t>
            </a:r>
            <a:r>
              <a:rPr lang="el-GR" dirty="0"/>
              <a:t>, 100</a:t>
            </a:r>
            <a:r>
              <a:rPr lang="en-US"/>
              <a:t>M </a:t>
            </a:r>
            <a:r>
              <a:rPr lang="en-US" dirty="0"/>
              <a:t>files, </a:t>
            </a:r>
            <a:r>
              <a:rPr lang="el-GR" dirty="0"/>
              <a:t>10</a:t>
            </a:r>
            <a:r>
              <a:rPr lang="en-US" dirty="0"/>
              <a:t>PB storage</a:t>
            </a:r>
          </a:p>
          <a:p>
            <a:pPr lvl="1"/>
            <a:r>
              <a:rPr lang="en-US" dirty="0"/>
              <a:t>Closed-source optimizations</a:t>
            </a:r>
          </a:p>
          <a:p>
            <a:pPr lvl="1"/>
            <a:r>
              <a:rPr lang="en-US" dirty="0"/>
              <a:t>HDFS provides a single file system view to the whole cluster</a:t>
            </a:r>
            <a:endParaRPr lang="el-GR" dirty="0"/>
          </a:p>
          <a:p>
            <a:endParaRPr lang="en-US" dirty="0"/>
          </a:p>
          <a:p>
            <a:r>
              <a:rPr lang="en-US" dirty="0"/>
              <a:t>Files are split up in </a:t>
            </a:r>
            <a:r>
              <a:rPr lang="en-US" b="1" dirty="0">
                <a:solidFill>
                  <a:srgbClr val="C00000"/>
                </a:solidFill>
              </a:rPr>
              <a:t>blocks</a:t>
            </a:r>
            <a:endParaRPr lang="el-GR" b="1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Typically 128MB</a:t>
            </a:r>
            <a:endParaRPr lang="el-GR" dirty="0"/>
          </a:p>
          <a:p>
            <a:pPr lvl="1"/>
            <a:r>
              <a:rPr lang="en-US" dirty="0"/>
              <a:t>Each block is replicated on multiple </a:t>
            </a:r>
            <a:r>
              <a:rPr lang="en-US" b="1" dirty="0" err="1">
                <a:solidFill>
                  <a:srgbClr val="C00000"/>
                </a:solidFill>
              </a:rPr>
              <a:t>DataNodes</a:t>
            </a:r>
            <a:r>
              <a:rPr lang="en-US" dirty="0"/>
              <a:t> (typically 3)</a:t>
            </a:r>
          </a:p>
          <a:p>
            <a:pPr lvl="1"/>
            <a:r>
              <a:rPr lang="en-US" dirty="0"/>
              <a:t>Block placement is rack-aware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File:Hadoop 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5062" y="2438400"/>
            <a:ext cx="4263442" cy="3312368"/>
          </a:xfrm>
          <a:prstGeom prst="rect">
            <a:avLst/>
          </a:prstGeom>
          <a:noFill/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HDFS/</a:t>
            </a:r>
            <a:r>
              <a:rPr lang="en-US" dirty="0" err="1"/>
              <a:t>MapReduce</a:t>
            </a:r>
            <a:r>
              <a:rPr lang="en-US" dirty="0"/>
              <a:t> Architecture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6575" y="1524000"/>
            <a:ext cx="4340225" cy="4876800"/>
          </a:xfrm>
        </p:spPr>
        <p:txBody>
          <a:bodyPr>
            <a:normAutofit fontScale="92500" lnSpcReduction="20000"/>
          </a:bodyPr>
          <a:lstStyle/>
          <a:p>
            <a:r>
              <a:rPr lang="el-GR" dirty="0" err="1"/>
              <a:t>Master</a:t>
            </a:r>
            <a:r>
              <a:rPr lang="el-GR" dirty="0"/>
              <a:t>/</a:t>
            </a:r>
            <a:r>
              <a:rPr lang="el-GR" dirty="0" err="1"/>
              <a:t>Slave</a:t>
            </a:r>
            <a:r>
              <a:rPr lang="en-US" dirty="0"/>
              <a:t> </a:t>
            </a:r>
            <a:r>
              <a:rPr lang="en-US" dirty="0" err="1"/>
              <a:t>Architecure</a:t>
            </a:r>
            <a:endParaRPr lang="el-GR" dirty="0"/>
          </a:p>
          <a:p>
            <a:endParaRPr lang="en-US" dirty="0"/>
          </a:p>
          <a:p>
            <a:r>
              <a:rPr lang="en-US" dirty="0"/>
              <a:t>HDFS</a:t>
            </a:r>
          </a:p>
          <a:p>
            <a:pPr lvl="1"/>
            <a:r>
              <a:rPr lang="en-US" dirty="0"/>
              <a:t>A centralized </a:t>
            </a:r>
            <a:r>
              <a:rPr lang="en-US" b="1" dirty="0" err="1">
                <a:solidFill>
                  <a:srgbClr val="C00000"/>
                </a:solidFill>
              </a:rPr>
              <a:t>NameNode</a:t>
            </a:r>
            <a:r>
              <a:rPr lang="en-US" dirty="0"/>
              <a:t> controls multiple </a:t>
            </a:r>
            <a:r>
              <a:rPr lang="en-US" b="1" dirty="0" err="1">
                <a:solidFill>
                  <a:srgbClr val="C00000"/>
                </a:solidFill>
              </a:rPr>
              <a:t>DataNodes</a:t>
            </a:r>
            <a:endParaRPr lang="en-US" b="1" dirty="0">
              <a:solidFill>
                <a:srgbClr val="C00000"/>
              </a:solidFill>
            </a:endParaRPr>
          </a:p>
          <a:p>
            <a:pPr lvl="1"/>
            <a:r>
              <a:rPr lang="en-US" b="1" dirty="0" err="1"/>
              <a:t>NameNode</a:t>
            </a:r>
            <a:r>
              <a:rPr lang="en-US" dirty="0"/>
              <a:t>: keeps track of which </a:t>
            </a:r>
            <a:r>
              <a:rPr lang="en-US" dirty="0" err="1"/>
              <a:t>DataNode</a:t>
            </a:r>
            <a:r>
              <a:rPr lang="en-US" dirty="0"/>
              <a:t> stores which block</a:t>
            </a:r>
            <a:endParaRPr lang="el-GR" dirty="0"/>
          </a:p>
          <a:p>
            <a:pPr lvl="1"/>
            <a:r>
              <a:rPr lang="en-US" b="1" dirty="0" err="1"/>
              <a:t>DataNodes</a:t>
            </a:r>
            <a:r>
              <a:rPr lang="en-US" dirty="0"/>
              <a:t>: “dumb” servers storing raw file chunks</a:t>
            </a:r>
            <a:endParaRPr lang="el-GR" dirty="0"/>
          </a:p>
          <a:p>
            <a:endParaRPr lang="en-US" dirty="0"/>
          </a:p>
          <a:p>
            <a:r>
              <a:rPr lang="en-US" dirty="0" err="1"/>
              <a:t>MapReduce</a:t>
            </a:r>
            <a:endParaRPr lang="en-US" dirty="0"/>
          </a:p>
          <a:p>
            <a:pPr lvl="1"/>
            <a:r>
              <a:rPr lang="en-US" dirty="0"/>
              <a:t>A centralized </a:t>
            </a:r>
            <a:r>
              <a:rPr lang="en-US" b="1" dirty="0" err="1">
                <a:solidFill>
                  <a:srgbClr val="C00000"/>
                </a:solidFill>
              </a:rPr>
              <a:t>JobTracker</a:t>
            </a:r>
            <a:r>
              <a:rPr lang="en-US" dirty="0"/>
              <a:t> controls multiple </a:t>
            </a:r>
            <a:r>
              <a:rPr lang="en-US" b="1" dirty="0" err="1">
                <a:solidFill>
                  <a:srgbClr val="C00000"/>
                </a:solidFill>
              </a:rPr>
              <a:t>TaskTrackers</a:t>
            </a:r>
            <a:endParaRPr lang="en-US" b="1" dirty="0">
              <a:solidFill>
                <a:srgbClr val="C00000"/>
              </a:solidFill>
            </a:endParaRPr>
          </a:p>
          <a:p>
            <a:endParaRPr lang="en-US" dirty="0"/>
          </a:p>
          <a:p>
            <a:r>
              <a:rPr lang="en-US" dirty="0"/>
              <a:t>Placement</a:t>
            </a:r>
          </a:p>
          <a:p>
            <a:pPr lvl="1"/>
            <a:r>
              <a:rPr lang="en-US" b="1" dirty="0" err="1"/>
              <a:t>NameNode</a:t>
            </a:r>
            <a:r>
              <a:rPr lang="en-US" dirty="0"/>
              <a:t> and </a:t>
            </a:r>
            <a:r>
              <a:rPr lang="en-US" b="1" dirty="0" err="1"/>
              <a:t>JobTracker</a:t>
            </a:r>
            <a:r>
              <a:rPr lang="en-US" dirty="0"/>
              <a:t> run on the </a:t>
            </a:r>
            <a:r>
              <a:rPr lang="en-US" b="1" dirty="0">
                <a:solidFill>
                  <a:srgbClr val="C00000"/>
                </a:solidFill>
              </a:rPr>
              <a:t>master</a:t>
            </a:r>
          </a:p>
          <a:p>
            <a:pPr lvl="1"/>
            <a:r>
              <a:rPr lang="en-US" b="1" dirty="0" err="1"/>
              <a:t>DataNode</a:t>
            </a:r>
            <a:r>
              <a:rPr lang="en-US" dirty="0"/>
              <a:t> and </a:t>
            </a:r>
            <a:r>
              <a:rPr lang="en-US" b="1" dirty="0" err="1"/>
              <a:t>TaskTracker</a:t>
            </a:r>
            <a:r>
              <a:rPr lang="en-US" dirty="0"/>
              <a:t> run on </a:t>
            </a:r>
            <a:r>
              <a:rPr lang="en-US" b="1" dirty="0">
                <a:solidFill>
                  <a:srgbClr val="C00000"/>
                </a:solidFill>
              </a:rPr>
              <a:t>workers</a:t>
            </a:r>
          </a:p>
          <a:p>
            <a:pPr lvl="1"/>
            <a:r>
              <a:rPr lang="en-US" dirty="0"/>
              <a:t>Data locality is exploited</a:t>
            </a:r>
          </a:p>
        </p:txBody>
      </p:sp>
      <p:sp>
        <p:nvSpPr>
          <p:cNvPr id="5" name="4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MapReduce</a:t>
            </a:r>
            <a:endParaRPr lang="el-GR" dirty="0"/>
          </a:p>
        </p:txBody>
      </p:sp>
      <p:pic>
        <p:nvPicPr>
          <p:cNvPr id="25603" name="4 - Θέση περιεχομένου" descr="map-reduc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66937" y="2128837"/>
            <a:ext cx="4800600" cy="3743325"/>
          </a:xfrm>
        </p:spPr>
      </p:pic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Hadoop: big picture</a:t>
            </a:r>
          </a:p>
        </p:txBody>
      </p:sp>
      <p:sp>
        <p:nvSpPr>
          <p:cNvPr id="53" name="Content Placeholder 5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058" name="Rectangle 2"/>
          <p:cNvSpPr>
            <a:spLocks/>
          </p:cNvSpPr>
          <p:nvPr/>
        </p:nvSpPr>
        <p:spPr bwMode="auto">
          <a:xfrm>
            <a:off x="2027238" y="6324600"/>
            <a:ext cx="4865687" cy="304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140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courtesy of Prof. Lin, university of Maryland, CC-BY-NC-SA (USA)</a:t>
            </a:r>
          </a:p>
        </p:txBody>
      </p:sp>
      <p:pic>
        <p:nvPicPr>
          <p:cNvPr id="45059" name="Picture 3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88300" y="2438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60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2438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61" name="Picture 5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51700" y="2438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62" name="Picture 6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83400" y="2438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63" name="Picture 7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5100" y="2438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64" name="Picture 8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6800" y="2438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65" name="Picture 9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78500" y="2438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66" name="Picture 10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514600"/>
            <a:ext cx="1971675" cy="146685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45067" name="Rectangle 11"/>
          <p:cNvSpPr>
            <a:spLocks/>
          </p:cNvSpPr>
          <p:nvPr/>
        </p:nvSpPr>
        <p:spPr bwMode="auto">
          <a:xfrm>
            <a:off x="1371600" y="4038600"/>
            <a:ext cx="522288" cy="3175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>
                <a:solidFill>
                  <a:srgbClr val="FFFFFF"/>
                </a:solidFill>
                <a:cs typeface="Arial Bold" charset="0"/>
              </a:rPr>
              <a:t>You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590800" y="1600200"/>
            <a:ext cx="3378200" cy="762000"/>
            <a:chOff x="0" y="0"/>
            <a:chExt cx="2128" cy="480"/>
          </a:xfrm>
        </p:grpSpPr>
        <p:sp>
          <p:nvSpPr>
            <p:cNvPr id="45068" name="AutoShape 12"/>
            <p:cNvSpPr>
              <a:spLocks/>
            </p:cNvSpPr>
            <p:nvPr/>
          </p:nvSpPr>
          <p:spPr bwMode="auto">
            <a:xfrm>
              <a:off x="0" y="0"/>
              <a:ext cx="2128" cy="48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9671"/>
                    <a:pt x="4498" y="0"/>
                    <a:pt x="10047" y="0"/>
                  </a:cubicBezTo>
                  <a:lnTo>
                    <a:pt x="11264" y="0"/>
                  </a:lnTo>
                  <a:cubicBezTo>
                    <a:pt x="15845" y="0"/>
                    <a:pt x="19846" y="6663"/>
                    <a:pt x="20992" y="16200"/>
                  </a:cubicBezTo>
                  <a:lnTo>
                    <a:pt x="21600" y="16200"/>
                  </a:lnTo>
                  <a:lnTo>
                    <a:pt x="20702" y="21600"/>
                  </a:lnTo>
                  <a:lnTo>
                    <a:pt x="19164" y="16200"/>
                  </a:lnTo>
                  <a:lnTo>
                    <a:pt x="19774" y="16200"/>
                  </a:lnTo>
                  <a:cubicBezTo>
                    <a:pt x="18685" y="7133"/>
                    <a:pt x="15003" y="607"/>
                    <a:pt x="10655" y="40"/>
                  </a:cubicBezTo>
                  <a:cubicBezTo>
                    <a:pt x="5353" y="732"/>
                    <a:pt x="1218" y="10179"/>
                    <a:pt x="1218" y="21600"/>
                  </a:cubicBezTo>
                  <a:close/>
                  <a:moveTo>
                    <a:pt x="0" y="21600"/>
                  </a:moveTo>
                </a:path>
              </a:pathLst>
            </a:custGeom>
            <a:solidFill>
              <a:schemeClr val="accent1"/>
            </a:solidFill>
            <a:ln w="9525" cap="flat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5069" name="AutoShape 13"/>
            <p:cNvSpPr>
              <a:spLocks/>
            </p:cNvSpPr>
            <p:nvPr/>
          </p:nvSpPr>
          <p:spPr bwMode="auto">
            <a:xfrm>
              <a:off x="0" y="0"/>
              <a:ext cx="1050" cy="48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9671"/>
                    <a:pt x="9118" y="0"/>
                    <a:pt x="20366" y="0"/>
                  </a:cubicBezTo>
                  <a:cubicBezTo>
                    <a:pt x="20777" y="0"/>
                    <a:pt x="21189" y="13"/>
                    <a:pt x="21600" y="40"/>
                  </a:cubicBezTo>
                  <a:cubicBezTo>
                    <a:pt x="10851" y="732"/>
                    <a:pt x="2469" y="10179"/>
                    <a:pt x="2469" y="21600"/>
                  </a:cubicBezTo>
                  <a:close/>
                  <a:moveTo>
                    <a:pt x="0" y="21600"/>
                  </a:moveTo>
                </a:path>
              </a:pathLst>
            </a:custGeom>
            <a:solidFill>
              <a:srgbClr val="7AA3A3"/>
            </a:solidFill>
            <a:ln w="9525" cap="flat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5070" name="AutoShape 14"/>
            <p:cNvSpPr>
              <a:spLocks/>
            </p:cNvSpPr>
            <p:nvPr/>
          </p:nvSpPr>
          <p:spPr bwMode="auto">
            <a:xfrm>
              <a:off x="990" y="0"/>
              <a:ext cx="60" cy="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7205" y="0"/>
                    <a:pt x="14408" y="7204"/>
                    <a:pt x="21600" y="21600"/>
                  </a:cubicBezTo>
                </a:path>
              </a:pathLst>
            </a:custGeom>
            <a:noFill/>
            <a:ln w="9525" cap="flat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 rot="10800000">
            <a:off x="2640013" y="4267200"/>
            <a:ext cx="3379787" cy="762000"/>
            <a:chOff x="0" y="0"/>
            <a:chExt cx="2128" cy="480"/>
          </a:xfrm>
        </p:grpSpPr>
        <p:sp>
          <p:nvSpPr>
            <p:cNvPr id="45072" name="AutoShape 16"/>
            <p:cNvSpPr>
              <a:spLocks/>
            </p:cNvSpPr>
            <p:nvPr/>
          </p:nvSpPr>
          <p:spPr bwMode="auto">
            <a:xfrm>
              <a:off x="0" y="0"/>
              <a:ext cx="2128" cy="48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9671"/>
                    <a:pt x="4498" y="0"/>
                    <a:pt x="10047" y="0"/>
                  </a:cubicBezTo>
                  <a:lnTo>
                    <a:pt x="11264" y="0"/>
                  </a:lnTo>
                  <a:cubicBezTo>
                    <a:pt x="15845" y="0"/>
                    <a:pt x="19846" y="6663"/>
                    <a:pt x="20992" y="16200"/>
                  </a:cubicBezTo>
                  <a:lnTo>
                    <a:pt x="21600" y="16200"/>
                  </a:lnTo>
                  <a:lnTo>
                    <a:pt x="20702" y="21600"/>
                  </a:lnTo>
                  <a:lnTo>
                    <a:pt x="19164" y="16200"/>
                  </a:lnTo>
                  <a:lnTo>
                    <a:pt x="19774" y="16200"/>
                  </a:lnTo>
                  <a:cubicBezTo>
                    <a:pt x="18685" y="7133"/>
                    <a:pt x="15003" y="607"/>
                    <a:pt x="10655" y="40"/>
                  </a:cubicBezTo>
                  <a:cubicBezTo>
                    <a:pt x="5353" y="732"/>
                    <a:pt x="1218" y="10179"/>
                    <a:pt x="1218" y="21600"/>
                  </a:cubicBezTo>
                  <a:close/>
                  <a:moveTo>
                    <a:pt x="0" y="21600"/>
                  </a:moveTo>
                </a:path>
              </a:pathLst>
            </a:custGeom>
            <a:solidFill>
              <a:schemeClr val="accent1"/>
            </a:solidFill>
            <a:ln w="9525" cap="flat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5073" name="AutoShape 17"/>
            <p:cNvSpPr>
              <a:spLocks/>
            </p:cNvSpPr>
            <p:nvPr/>
          </p:nvSpPr>
          <p:spPr bwMode="auto">
            <a:xfrm>
              <a:off x="0" y="0"/>
              <a:ext cx="1050" cy="48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9671"/>
                    <a:pt x="9118" y="0"/>
                    <a:pt x="20366" y="0"/>
                  </a:cubicBezTo>
                  <a:cubicBezTo>
                    <a:pt x="20777" y="0"/>
                    <a:pt x="21189" y="13"/>
                    <a:pt x="21600" y="40"/>
                  </a:cubicBezTo>
                  <a:cubicBezTo>
                    <a:pt x="10851" y="732"/>
                    <a:pt x="2469" y="10179"/>
                    <a:pt x="2469" y="21600"/>
                  </a:cubicBezTo>
                  <a:close/>
                  <a:moveTo>
                    <a:pt x="0" y="21600"/>
                  </a:moveTo>
                </a:path>
              </a:pathLst>
            </a:custGeom>
            <a:solidFill>
              <a:srgbClr val="7AA3A3"/>
            </a:solidFill>
            <a:ln w="9525" cap="flat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5074" name="AutoShape 18"/>
            <p:cNvSpPr>
              <a:spLocks/>
            </p:cNvSpPr>
            <p:nvPr/>
          </p:nvSpPr>
          <p:spPr bwMode="auto">
            <a:xfrm>
              <a:off x="990" y="0"/>
              <a:ext cx="60" cy="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7205" y="0"/>
                    <a:pt x="14408" y="7204"/>
                    <a:pt x="21600" y="21600"/>
                  </a:cubicBezTo>
                </a:path>
              </a:pathLst>
            </a:custGeom>
            <a:noFill/>
            <a:ln w="9525" cap="flat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45076" name="AutoShape 20"/>
          <p:cNvSpPr>
            <a:spLocks/>
          </p:cNvSpPr>
          <p:nvPr/>
        </p:nvSpPr>
        <p:spPr bwMode="auto">
          <a:xfrm>
            <a:off x="3124200" y="3124200"/>
            <a:ext cx="22860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cap="flat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5077" name="Rectangle 21"/>
          <p:cNvSpPr>
            <a:spLocks/>
          </p:cNvSpPr>
          <p:nvPr/>
        </p:nvSpPr>
        <p:spPr bwMode="auto">
          <a:xfrm>
            <a:off x="5508625" y="1295400"/>
            <a:ext cx="2413000" cy="5461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>
                <a:solidFill>
                  <a:srgbClr val="975500"/>
                </a:solidFill>
                <a:cs typeface="Arial Bold" charset="0"/>
              </a:rPr>
              <a:t>1. Scp data to cluster</a:t>
            </a:r>
          </a:p>
          <a:p>
            <a:pPr marL="39688"/>
            <a:r>
              <a:rPr lang="en-US" sz="1600">
                <a:solidFill>
                  <a:srgbClr val="975500"/>
                </a:solidFill>
                <a:cs typeface="Arial Bold" charset="0"/>
              </a:rPr>
              <a:t>2. Move data into HDFS</a:t>
            </a:r>
          </a:p>
        </p:txBody>
      </p:sp>
      <p:sp>
        <p:nvSpPr>
          <p:cNvPr id="45078" name="Rectangle 22"/>
          <p:cNvSpPr>
            <a:spLocks/>
          </p:cNvSpPr>
          <p:nvPr/>
        </p:nvSpPr>
        <p:spPr bwMode="auto">
          <a:xfrm>
            <a:off x="1443038" y="2362200"/>
            <a:ext cx="2390775" cy="3175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>
                <a:solidFill>
                  <a:srgbClr val="975500"/>
                </a:solidFill>
                <a:cs typeface="Arial Bold" charset="0"/>
              </a:rPr>
              <a:t>3. Develop code locally</a:t>
            </a:r>
          </a:p>
        </p:txBody>
      </p:sp>
      <p:sp>
        <p:nvSpPr>
          <p:cNvPr id="45079" name="Rectangle 23"/>
          <p:cNvSpPr>
            <a:spLocks/>
          </p:cNvSpPr>
          <p:nvPr/>
        </p:nvSpPr>
        <p:spPr bwMode="auto">
          <a:xfrm>
            <a:off x="3048000" y="3395663"/>
            <a:ext cx="2627313" cy="3175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>
                <a:solidFill>
                  <a:srgbClr val="975500"/>
                </a:solidFill>
                <a:cs typeface="Arial Bold" charset="0"/>
              </a:rPr>
              <a:t>4. Submit MapReduce job</a:t>
            </a:r>
          </a:p>
        </p:txBody>
      </p:sp>
      <p:sp>
        <p:nvSpPr>
          <p:cNvPr id="45080" name="Rectangle 24"/>
          <p:cNvSpPr>
            <a:spLocks/>
          </p:cNvSpPr>
          <p:nvPr/>
        </p:nvSpPr>
        <p:spPr bwMode="auto">
          <a:xfrm>
            <a:off x="3048000" y="3657600"/>
            <a:ext cx="2209800" cy="3175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>
                <a:solidFill>
                  <a:srgbClr val="975500"/>
                </a:solidFill>
                <a:cs typeface="Arial Bold" charset="0"/>
              </a:rPr>
              <a:t>4a. Go back to Step 3</a:t>
            </a:r>
          </a:p>
        </p:txBody>
      </p:sp>
      <p:sp>
        <p:nvSpPr>
          <p:cNvPr id="45081" name="Rectangle 25"/>
          <p:cNvSpPr>
            <a:spLocks/>
          </p:cNvSpPr>
          <p:nvPr/>
        </p:nvSpPr>
        <p:spPr bwMode="auto">
          <a:xfrm>
            <a:off x="5508625" y="4826000"/>
            <a:ext cx="2605088" cy="5461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>
                <a:solidFill>
                  <a:srgbClr val="975500"/>
                </a:solidFill>
                <a:cs typeface="Arial Bold" charset="0"/>
              </a:rPr>
              <a:t>5. Move data out of HDFS</a:t>
            </a:r>
          </a:p>
          <a:p>
            <a:pPr marL="39688"/>
            <a:r>
              <a:rPr lang="en-US" sz="1600">
                <a:solidFill>
                  <a:srgbClr val="975500"/>
                </a:solidFill>
                <a:cs typeface="Arial Bold" charset="0"/>
              </a:rPr>
              <a:t>6. Scp data from cluster</a:t>
            </a:r>
          </a:p>
        </p:txBody>
      </p:sp>
      <p:sp>
        <p:nvSpPr>
          <p:cNvPr id="45082" name="Rectangle 26"/>
          <p:cNvSpPr>
            <a:spLocks/>
          </p:cNvSpPr>
          <p:nvPr/>
        </p:nvSpPr>
        <p:spPr bwMode="auto">
          <a:xfrm>
            <a:off x="5484813" y="990600"/>
            <a:ext cx="2700337" cy="3175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>
                <a:solidFill>
                  <a:srgbClr val="FF0000"/>
                </a:solidFill>
                <a:cs typeface="Arial Bold" charset="0"/>
              </a:rPr>
              <a:t>0. Allocate Hadoop cluster</a:t>
            </a:r>
          </a:p>
        </p:txBody>
      </p:sp>
      <p:sp>
        <p:nvSpPr>
          <p:cNvPr id="45083" name="Rectangle 27"/>
          <p:cNvSpPr>
            <a:spLocks/>
          </p:cNvSpPr>
          <p:nvPr/>
        </p:nvSpPr>
        <p:spPr bwMode="auto">
          <a:xfrm>
            <a:off x="6961188" y="2100263"/>
            <a:ext cx="549275" cy="3175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>
                <a:solidFill>
                  <a:srgbClr val="FFFFFF"/>
                </a:solidFill>
                <a:cs typeface="Arial Bold" charset="0"/>
              </a:rPr>
              <a:t>EC2</a:t>
            </a:r>
          </a:p>
        </p:txBody>
      </p:sp>
      <p:pic>
        <p:nvPicPr>
          <p:cNvPr id="45084" name="Picture 28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2819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85" name="Picture 29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32700" y="2819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86" name="Picture 30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64400" y="2819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87" name="Picture 3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2819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88" name="Picture 3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7800" y="2819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89" name="Picture 33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9500" y="2819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90" name="Picture 3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2819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91" name="Picture 35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3200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92" name="Picture 36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32700" y="3200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93" name="Picture 37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64400" y="3200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94" name="Picture 38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3200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95" name="Picture 39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7800" y="3200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96" name="Picture 40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9500" y="3200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5097" name="Picture 4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3200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45098" name="Rectangle 42"/>
          <p:cNvSpPr>
            <a:spLocks/>
          </p:cNvSpPr>
          <p:nvPr/>
        </p:nvSpPr>
        <p:spPr bwMode="auto">
          <a:xfrm>
            <a:off x="6297613" y="4310063"/>
            <a:ext cx="2173287" cy="3175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>
                <a:solidFill>
                  <a:srgbClr val="558E28"/>
                </a:solidFill>
                <a:cs typeface="Arial Bold" charset="0"/>
              </a:rPr>
              <a:t>Your Hadoop Cluster</a:t>
            </a:r>
          </a:p>
        </p:txBody>
      </p:sp>
      <p:sp>
        <p:nvSpPr>
          <p:cNvPr id="45099" name="Rectangle 43"/>
          <p:cNvSpPr>
            <a:spLocks/>
          </p:cNvSpPr>
          <p:nvPr/>
        </p:nvSpPr>
        <p:spPr bwMode="auto">
          <a:xfrm>
            <a:off x="5486400" y="5376863"/>
            <a:ext cx="1306513" cy="3175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>
                <a:solidFill>
                  <a:srgbClr val="FF0000"/>
                </a:solidFill>
                <a:cs typeface="Arial Bold" charset="0"/>
              </a:rPr>
              <a:t>7. Clean up!</a:t>
            </a:r>
          </a:p>
        </p:txBody>
      </p:sp>
      <p:sp>
        <p:nvSpPr>
          <p:cNvPr id="45100" name="Rectangle 44"/>
          <p:cNvSpPr>
            <a:spLocks/>
          </p:cNvSpPr>
          <p:nvPr/>
        </p:nvSpPr>
        <p:spPr bwMode="auto">
          <a:xfrm>
            <a:off x="304800" y="5689600"/>
            <a:ext cx="5389563" cy="4953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2800">
                <a:solidFill>
                  <a:srgbClr val="4D0069"/>
                </a:solidFill>
                <a:cs typeface="Arial Bold" charset="0"/>
              </a:rPr>
              <a:t>Uh oh.  Where did the data go?</a:t>
            </a:r>
          </a:p>
        </p:txBody>
      </p:sp>
      <p:sp>
        <p:nvSpPr>
          <p:cNvPr id="47" name="46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1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2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3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4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5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6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7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8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9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1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11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512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13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514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15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516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17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518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19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52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76" grpId="0" animBg="1"/>
      <p:bldP spid="45077" grpId="0" autoUpdateAnimBg="0"/>
      <p:bldP spid="45078" grpId="0" autoUpdateAnimBg="0"/>
      <p:bldP spid="45079" grpId="0" autoUpdateAnimBg="0"/>
      <p:bldP spid="45080" grpId="0" autoUpdateAnimBg="0"/>
      <p:bldP spid="45081" grpId="0" autoUpdateAnimBg="0"/>
      <p:bldP spid="45082" grpId="0" autoUpdateAnimBg="0"/>
      <p:bldP spid="45083" grpId="0" autoUpdateAnimBg="0"/>
      <p:bldP spid="45098" grpId="0" autoUpdateAnimBg="0"/>
      <p:bldP spid="45099" grpId="0" autoUpdateAnimBg="0"/>
      <p:bldP spid="4510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Big Data processing: characteristics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Most of these computations are conceptually straightforward on a single machine</a:t>
            </a:r>
          </a:p>
          <a:p>
            <a:endParaRPr lang="en-US" dirty="0"/>
          </a:p>
          <a:p>
            <a:r>
              <a:rPr lang="en-US" dirty="0"/>
              <a:t>But the volume of data is HUGE</a:t>
            </a:r>
          </a:p>
          <a:p>
            <a:pPr lvl="1"/>
            <a:r>
              <a:rPr lang="en-US" dirty="0"/>
              <a:t>Need to use many (1.000s) of computers together to get results in a reasonable amount of time</a:t>
            </a:r>
          </a:p>
          <a:p>
            <a:pPr lvl="1"/>
            <a:r>
              <a:rPr lang="en-US" dirty="0"/>
              <a:t>Management of parallelization, data distribution, failures handling, etc. </a:t>
            </a:r>
            <a:br>
              <a:rPr lang="en-US" dirty="0"/>
            </a:br>
            <a:r>
              <a:rPr lang="en-US" dirty="0"/>
              <a:t>=&gt; much more complex than the computation itself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On Amazon: EC2 and S3</a:t>
            </a:r>
          </a:p>
        </p:txBody>
      </p:sp>
      <p:sp>
        <p:nvSpPr>
          <p:cNvPr id="37" name="Content Placeholder 3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6082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2819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6083" name="Picture 3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79700" y="2819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6084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1400" y="2819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6085" name="Picture 5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43100" y="2819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6086" name="Picture 6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4800" y="2819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6087" name="Picture 7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6500" y="2819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6088" name="Picture 8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819400"/>
            <a:ext cx="719138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46089" name="Rectangle 9"/>
          <p:cNvSpPr>
            <a:spLocks/>
          </p:cNvSpPr>
          <p:nvPr/>
        </p:nvSpPr>
        <p:spPr bwMode="auto">
          <a:xfrm>
            <a:off x="1370013" y="3929063"/>
            <a:ext cx="2173287" cy="3175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>
                <a:solidFill>
                  <a:srgbClr val="663900"/>
                </a:solidFill>
                <a:cs typeface="Arial Bold" charset="0"/>
              </a:rPr>
              <a:t>Your Hadoop Cluster</a:t>
            </a:r>
          </a:p>
        </p:txBody>
      </p:sp>
      <p:sp>
        <p:nvSpPr>
          <p:cNvPr id="46090" name="Rectangle 10"/>
          <p:cNvSpPr>
            <a:spLocks/>
          </p:cNvSpPr>
          <p:nvPr/>
        </p:nvSpPr>
        <p:spPr bwMode="auto">
          <a:xfrm>
            <a:off x="6888163" y="1905000"/>
            <a:ext cx="2058987" cy="7112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 algn="ctr"/>
            <a:r>
              <a:rPr lang="en-US" sz="2400">
                <a:solidFill>
                  <a:srgbClr val="2B4714"/>
                </a:solidFill>
                <a:cs typeface="Arial Bold" charset="0"/>
              </a:rPr>
              <a:t>S3</a:t>
            </a:r>
            <a:br>
              <a:rPr lang="en-US" sz="2400">
                <a:solidFill>
                  <a:srgbClr val="2B4714"/>
                </a:solidFill>
                <a:cs typeface="Arial Bold" charset="0"/>
              </a:rPr>
            </a:br>
            <a:r>
              <a:rPr lang="en-US" sz="1800">
                <a:solidFill>
                  <a:srgbClr val="2B4714"/>
                </a:solidFill>
                <a:cs typeface="Arial Bold" charset="0"/>
              </a:rPr>
              <a:t>(Persistent Store)</a:t>
            </a:r>
          </a:p>
        </p:txBody>
      </p:sp>
      <p:pic>
        <p:nvPicPr>
          <p:cNvPr id="46091" name="Picture 1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67663" y="2819400"/>
            <a:ext cx="719137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6092" name="Picture 1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9363" y="2819400"/>
            <a:ext cx="719137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6093" name="Picture 13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1063" y="2819400"/>
            <a:ext cx="719137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6094" name="Picture 1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62763" y="2819400"/>
            <a:ext cx="719137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6095" name="Picture 15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94463" y="2819400"/>
            <a:ext cx="719137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6096" name="Picture 16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26163" y="2819400"/>
            <a:ext cx="719137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pic>
        <p:nvPicPr>
          <p:cNvPr id="46097" name="Picture 17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57863" y="2819400"/>
            <a:ext cx="719137" cy="1447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grpSp>
        <p:nvGrpSpPr>
          <p:cNvPr id="2" name="Group 21"/>
          <p:cNvGrpSpPr>
            <a:grpSpLocks/>
          </p:cNvGrpSpPr>
          <p:nvPr/>
        </p:nvGrpSpPr>
        <p:grpSpPr bwMode="auto">
          <a:xfrm flipH="1">
            <a:off x="2944813" y="1828800"/>
            <a:ext cx="3379787" cy="762000"/>
            <a:chOff x="0" y="0"/>
            <a:chExt cx="2128" cy="480"/>
          </a:xfrm>
        </p:grpSpPr>
        <p:sp>
          <p:nvSpPr>
            <p:cNvPr id="46098" name="AutoShape 18"/>
            <p:cNvSpPr>
              <a:spLocks/>
            </p:cNvSpPr>
            <p:nvPr/>
          </p:nvSpPr>
          <p:spPr bwMode="auto">
            <a:xfrm>
              <a:off x="0" y="0"/>
              <a:ext cx="2128" cy="48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9671"/>
                    <a:pt x="4498" y="0"/>
                    <a:pt x="10047" y="0"/>
                  </a:cubicBezTo>
                  <a:lnTo>
                    <a:pt x="11264" y="0"/>
                  </a:lnTo>
                  <a:cubicBezTo>
                    <a:pt x="15845" y="0"/>
                    <a:pt x="19846" y="6663"/>
                    <a:pt x="20992" y="16200"/>
                  </a:cubicBezTo>
                  <a:lnTo>
                    <a:pt x="21600" y="16200"/>
                  </a:lnTo>
                  <a:lnTo>
                    <a:pt x="20702" y="21600"/>
                  </a:lnTo>
                  <a:lnTo>
                    <a:pt x="19164" y="16200"/>
                  </a:lnTo>
                  <a:lnTo>
                    <a:pt x="19774" y="16200"/>
                  </a:lnTo>
                  <a:cubicBezTo>
                    <a:pt x="18685" y="7133"/>
                    <a:pt x="15003" y="607"/>
                    <a:pt x="10655" y="40"/>
                  </a:cubicBezTo>
                  <a:cubicBezTo>
                    <a:pt x="5353" y="732"/>
                    <a:pt x="1218" y="10179"/>
                    <a:pt x="1218" y="21600"/>
                  </a:cubicBezTo>
                  <a:close/>
                  <a:moveTo>
                    <a:pt x="0" y="21600"/>
                  </a:moveTo>
                </a:path>
              </a:pathLst>
            </a:custGeom>
            <a:solidFill>
              <a:schemeClr val="accent1"/>
            </a:solidFill>
            <a:ln w="9525" cap="flat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6099" name="AutoShape 19"/>
            <p:cNvSpPr>
              <a:spLocks/>
            </p:cNvSpPr>
            <p:nvPr/>
          </p:nvSpPr>
          <p:spPr bwMode="auto">
            <a:xfrm>
              <a:off x="0" y="0"/>
              <a:ext cx="1050" cy="48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9671"/>
                    <a:pt x="9118" y="0"/>
                    <a:pt x="20366" y="0"/>
                  </a:cubicBezTo>
                  <a:cubicBezTo>
                    <a:pt x="20777" y="0"/>
                    <a:pt x="21189" y="13"/>
                    <a:pt x="21600" y="40"/>
                  </a:cubicBezTo>
                  <a:cubicBezTo>
                    <a:pt x="10851" y="732"/>
                    <a:pt x="2469" y="10179"/>
                    <a:pt x="2469" y="21600"/>
                  </a:cubicBezTo>
                  <a:close/>
                  <a:moveTo>
                    <a:pt x="0" y="21600"/>
                  </a:moveTo>
                </a:path>
              </a:pathLst>
            </a:custGeom>
            <a:solidFill>
              <a:srgbClr val="7AA3A3"/>
            </a:solidFill>
            <a:ln w="9525" cap="flat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6100" name="AutoShape 20"/>
            <p:cNvSpPr>
              <a:spLocks/>
            </p:cNvSpPr>
            <p:nvPr/>
          </p:nvSpPr>
          <p:spPr bwMode="auto">
            <a:xfrm>
              <a:off x="990" y="0"/>
              <a:ext cx="60" cy="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7205" y="0"/>
                    <a:pt x="14408" y="7204"/>
                    <a:pt x="21600" y="21600"/>
                  </a:cubicBezTo>
                </a:path>
              </a:pathLst>
            </a:custGeom>
            <a:noFill/>
            <a:ln w="9525" cap="flat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 rot="10800000" flipH="1">
            <a:off x="2895600" y="4495800"/>
            <a:ext cx="3378200" cy="762000"/>
            <a:chOff x="0" y="0"/>
            <a:chExt cx="2128" cy="480"/>
          </a:xfrm>
        </p:grpSpPr>
        <p:sp>
          <p:nvSpPr>
            <p:cNvPr id="46102" name="AutoShape 22"/>
            <p:cNvSpPr>
              <a:spLocks/>
            </p:cNvSpPr>
            <p:nvPr/>
          </p:nvSpPr>
          <p:spPr bwMode="auto">
            <a:xfrm>
              <a:off x="0" y="0"/>
              <a:ext cx="2128" cy="48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9671"/>
                    <a:pt x="4498" y="0"/>
                    <a:pt x="10047" y="0"/>
                  </a:cubicBezTo>
                  <a:lnTo>
                    <a:pt x="11264" y="0"/>
                  </a:lnTo>
                  <a:cubicBezTo>
                    <a:pt x="15845" y="0"/>
                    <a:pt x="19846" y="6663"/>
                    <a:pt x="20992" y="16200"/>
                  </a:cubicBezTo>
                  <a:lnTo>
                    <a:pt x="21600" y="16200"/>
                  </a:lnTo>
                  <a:lnTo>
                    <a:pt x="20702" y="21600"/>
                  </a:lnTo>
                  <a:lnTo>
                    <a:pt x="19164" y="16200"/>
                  </a:lnTo>
                  <a:lnTo>
                    <a:pt x="19774" y="16200"/>
                  </a:lnTo>
                  <a:cubicBezTo>
                    <a:pt x="18685" y="7133"/>
                    <a:pt x="15003" y="607"/>
                    <a:pt x="10655" y="40"/>
                  </a:cubicBezTo>
                  <a:cubicBezTo>
                    <a:pt x="5353" y="732"/>
                    <a:pt x="1218" y="10179"/>
                    <a:pt x="1218" y="21600"/>
                  </a:cubicBezTo>
                  <a:close/>
                  <a:moveTo>
                    <a:pt x="0" y="21600"/>
                  </a:moveTo>
                </a:path>
              </a:pathLst>
            </a:custGeom>
            <a:solidFill>
              <a:schemeClr val="accent1"/>
            </a:solidFill>
            <a:ln w="9525" cap="flat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6103" name="AutoShape 23"/>
            <p:cNvSpPr>
              <a:spLocks/>
            </p:cNvSpPr>
            <p:nvPr/>
          </p:nvSpPr>
          <p:spPr bwMode="auto">
            <a:xfrm>
              <a:off x="0" y="0"/>
              <a:ext cx="1050" cy="48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9671"/>
                    <a:pt x="9118" y="0"/>
                    <a:pt x="20366" y="0"/>
                  </a:cubicBezTo>
                  <a:cubicBezTo>
                    <a:pt x="20777" y="0"/>
                    <a:pt x="21189" y="13"/>
                    <a:pt x="21600" y="40"/>
                  </a:cubicBezTo>
                  <a:cubicBezTo>
                    <a:pt x="10851" y="732"/>
                    <a:pt x="2469" y="10179"/>
                    <a:pt x="2469" y="21600"/>
                  </a:cubicBezTo>
                  <a:close/>
                  <a:moveTo>
                    <a:pt x="0" y="21600"/>
                  </a:moveTo>
                </a:path>
              </a:pathLst>
            </a:custGeom>
            <a:solidFill>
              <a:srgbClr val="7AA3A3"/>
            </a:solidFill>
            <a:ln w="9525" cap="flat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6104" name="AutoShape 24"/>
            <p:cNvSpPr>
              <a:spLocks/>
            </p:cNvSpPr>
            <p:nvPr/>
          </p:nvSpPr>
          <p:spPr bwMode="auto">
            <a:xfrm>
              <a:off x="990" y="0"/>
              <a:ext cx="60" cy="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7205" y="0"/>
                    <a:pt x="14408" y="7204"/>
                    <a:pt x="21600" y="21600"/>
                  </a:cubicBezTo>
                </a:path>
              </a:pathLst>
            </a:custGeom>
            <a:noFill/>
            <a:ln w="9525" cap="flat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46106" name="Rectangle 26"/>
          <p:cNvSpPr>
            <a:spLocks/>
          </p:cNvSpPr>
          <p:nvPr/>
        </p:nvSpPr>
        <p:spPr bwMode="auto">
          <a:xfrm>
            <a:off x="407988" y="1981200"/>
            <a:ext cx="1423987" cy="7112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 algn="ctr"/>
            <a:r>
              <a:rPr lang="en-US" sz="2400">
                <a:solidFill>
                  <a:srgbClr val="2B4714"/>
                </a:solidFill>
                <a:cs typeface="Arial Bold" charset="0"/>
              </a:rPr>
              <a:t>EC2</a:t>
            </a:r>
            <a:br>
              <a:rPr lang="en-US" sz="2400">
                <a:solidFill>
                  <a:srgbClr val="2B4714"/>
                </a:solidFill>
                <a:cs typeface="Arial Bold" charset="0"/>
              </a:rPr>
            </a:br>
            <a:r>
              <a:rPr lang="en-US" sz="1800">
                <a:solidFill>
                  <a:srgbClr val="2B4714"/>
                </a:solidFill>
                <a:cs typeface="Arial Bold" charset="0"/>
              </a:rPr>
              <a:t>(The Cloud)</a:t>
            </a:r>
          </a:p>
        </p:txBody>
      </p:sp>
      <p:sp>
        <p:nvSpPr>
          <p:cNvPr id="46107" name="Rectangle 27"/>
          <p:cNvSpPr>
            <a:spLocks/>
          </p:cNvSpPr>
          <p:nvPr/>
        </p:nvSpPr>
        <p:spPr bwMode="auto">
          <a:xfrm>
            <a:off x="3429000" y="1447800"/>
            <a:ext cx="2333625" cy="3175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>
                <a:solidFill>
                  <a:srgbClr val="663900"/>
                </a:solidFill>
                <a:cs typeface="Arial Bold" charset="0"/>
              </a:rPr>
              <a:t>Copy from S3 to HDFS</a:t>
            </a:r>
          </a:p>
        </p:txBody>
      </p:sp>
      <p:sp>
        <p:nvSpPr>
          <p:cNvPr id="46108" name="Rectangle 28"/>
          <p:cNvSpPr>
            <a:spLocks/>
          </p:cNvSpPr>
          <p:nvPr/>
        </p:nvSpPr>
        <p:spPr bwMode="auto">
          <a:xfrm>
            <a:off x="3429000" y="5376863"/>
            <a:ext cx="2333625" cy="3175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>
                <a:solidFill>
                  <a:srgbClr val="663900"/>
                </a:solidFill>
                <a:cs typeface="Arial Bold" charset="0"/>
              </a:rPr>
              <a:t>Copy from HFDS to S3</a:t>
            </a:r>
          </a:p>
        </p:txBody>
      </p:sp>
      <p:sp>
        <p:nvSpPr>
          <p:cNvPr id="31" name="30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8709760" presetClass="entr" presetSubtype="6951304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68709760" presetClass="entr" presetSubtype="6984093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07" grpId="0" autoUpdateAnimBg="0"/>
      <p:bldP spid="46108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Hadoop</a:t>
            </a:r>
            <a:r>
              <a:rPr lang="en-US" dirty="0"/>
              <a:t> </a:t>
            </a:r>
            <a:r>
              <a:rPr lang="en-US" dirty="0" err="1"/>
              <a:t>Usecases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Use cases 1/3</a:t>
            </a:r>
            <a:endParaRPr lang="el-GR" dirty="0"/>
          </a:p>
        </p:txBody>
      </p:sp>
      <p:sp>
        <p:nvSpPr>
          <p:cNvPr id="32774" name="2 - Θέση περιεχομένου"/>
          <p:cNvSpPr>
            <a:spLocks noGrp="1"/>
          </p:cNvSpPr>
          <p:nvPr>
            <p:ph idx="1"/>
          </p:nvPr>
        </p:nvSpPr>
        <p:spPr>
          <a:xfrm>
            <a:off x="3200400" y="1371600"/>
            <a:ext cx="5397500" cy="5257800"/>
          </a:xfrm>
        </p:spPr>
        <p:txBody>
          <a:bodyPr>
            <a:normAutofit fontScale="85000" lnSpcReduction="10000"/>
          </a:bodyPr>
          <a:lstStyle/>
          <a:p>
            <a:r>
              <a:rPr lang="en-US" sz="2400" dirty="0"/>
              <a:t>NY Times</a:t>
            </a:r>
          </a:p>
          <a:p>
            <a:pPr lvl="1"/>
            <a:r>
              <a:rPr lang="en-US" sz="2400" dirty="0"/>
              <a:t>Large Scale Image Conversions</a:t>
            </a:r>
          </a:p>
          <a:p>
            <a:pPr lvl="1"/>
            <a:r>
              <a:rPr lang="en-US" sz="2400" dirty="0"/>
              <a:t>100 Amazon EC2 Instances, 4TB raw TIFF data</a:t>
            </a:r>
          </a:p>
          <a:p>
            <a:pPr lvl="1"/>
            <a:r>
              <a:rPr lang="en-US" sz="2400" dirty="0"/>
              <a:t>11 Million PDF in 24 hours and 240$</a:t>
            </a:r>
          </a:p>
          <a:p>
            <a:endParaRPr lang="en-US" sz="2400" dirty="0"/>
          </a:p>
          <a:p>
            <a:r>
              <a:rPr lang="en-US" sz="2400" dirty="0" err="1"/>
              <a:t>Facebook</a:t>
            </a:r>
            <a:endParaRPr lang="en-US" sz="2400" dirty="0"/>
          </a:p>
          <a:p>
            <a:pPr lvl="1"/>
            <a:r>
              <a:rPr lang="en-US" sz="2400" dirty="0"/>
              <a:t>Internal log processing</a:t>
            </a:r>
          </a:p>
          <a:p>
            <a:pPr lvl="1"/>
            <a:r>
              <a:rPr lang="en-US" sz="2400" dirty="0"/>
              <a:t>Reporting, analytics and machine learning</a:t>
            </a:r>
          </a:p>
          <a:p>
            <a:pPr lvl="1"/>
            <a:r>
              <a:rPr lang="en-US" sz="2400" dirty="0"/>
              <a:t>Cluster of 1110 machines, 8800 cores and 12PB raw storage</a:t>
            </a:r>
          </a:p>
          <a:p>
            <a:pPr lvl="1"/>
            <a:r>
              <a:rPr lang="en-US" sz="2400" dirty="0"/>
              <a:t>Open source contributors (Hive)</a:t>
            </a:r>
          </a:p>
          <a:p>
            <a:endParaRPr lang="en-US" sz="2400" dirty="0"/>
          </a:p>
          <a:p>
            <a:r>
              <a:rPr lang="en-US" sz="2400" dirty="0"/>
              <a:t>Twitter</a:t>
            </a:r>
          </a:p>
          <a:p>
            <a:pPr lvl="1"/>
            <a:r>
              <a:rPr lang="en-US" sz="2400" dirty="0"/>
              <a:t>Store and process tweets, logs, etc</a:t>
            </a:r>
          </a:p>
          <a:p>
            <a:pPr lvl="1"/>
            <a:r>
              <a:rPr lang="en-US" sz="2400" dirty="0"/>
              <a:t>Open source contributors (</a:t>
            </a:r>
            <a:r>
              <a:rPr lang="en-US" sz="2400" dirty="0" err="1"/>
              <a:t>Hadoop-lzo</a:t>
            </a:r>
            <a:r>
              <a:rPr lang="en-US" sz="2400" dirty="0"/>
              <a:t>)</a:t>
            </a:r>
          </a:p>
        </p:txBody>
      </p:sp>
      <p:pic>
        <p:nvPicPr>
          <p:cNvPr id="32771" name="6 - Εικόνα" descr="nytlogo379x64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213" y="1643063"/>
            <a:ext cx="253841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3790950"/>
            <a:ext cx="22701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3" name="16 - Εικόνα" descr="logo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1450" y="5791200"/>
            <a:ext cx="264795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Use cases 2/3</a:t>
            </a:r>
            <a:endParaRPr lang="el-GR"/>
          </a:p>
        </p:txBody>
      </p:sp>
      <p:sp>
        <p:nvSpPr>
          <p:cNvPr id="33797" name="2 - Θέση περιεχομένου"/>
          <p:cNvSpPr>
            <a:spLocks noGrp="1"/>
          </p:cNvSpPr>
          <p:nvPr>
            <p:ph idx="1"/>
          </p:nvPr>
        </p:nvSpPr>
        <p:spPr>
          <a:xfrm>
            <a:off x="3048000" y="1371600"/>
            <a:ext cx="58674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Yahoo</a:t>
            </a:r>
          </a:p>
          <a:p>
            <a:pPr lvl="1"/>
            <a:r>
              <a:rPr lang="en-US" sz="2400" dirty="0"/>
              <a:t>100.000 CPUs in 25.000 computers</a:t>
            </a:r>
          </a:p>
          <a:p>
            <a:pPr lvl="1"/>
            <a:r>
              <a:rPr lang="en-US" sz="2400" dirty="0"/>
              <a:t>Content/Ads Optimization, Search index</a:t>
            </a:r>
          </a:p>
          <a:p>
            <a:pPr lvl="1"/>
            <a:r>
              <a:rPr lang="en-US" sz="2400" dirty="0"/>
              <a:t>Machine learning (e.g. spam filtering)</a:t>
            </a:r>
          </a:p>
          <a:p>
            <a:pPr lvl="1"/>
            <a:r>
              <a:rPr lang="en-US" sz="2400" dirty="0"/>
              <a:t>Open source contributors (Pig)</a:t>
            </a:r>
          </a:p>
          <a:p>
            <a:endParaRPr lang="en-US" sz="2400" dirty="0"/>
          </a:p>
          <a:p>
            <a:r>
              <a:rPr lang="en-US" sz="2400" dirty="0"/>
              <a:t>Microsoft</a:t>
            </a:r>
          </a:p>
          <a:p>
            <a:pPr lvl="1"/>
            <a:r>
              <a:rPr lang="en-US" sz="2400" dirty="0"/>
              <a:t>Natural language search (through </a:t>
            </a:r>
            <a:r>
              <a:rPr lang="en-US" sz="2400" dirty="0" err="1"/>
              <a:t>Powerset</a:t>
            </a:r>
            <a:r>
              <a:rPr lang="en-US" sz="2400" dirty="0"/>
              <a:t>)</a:t>
            </a:r>
          </a:p>
          <a:p>
            <a:pPr lvl="1"/>
            <a:r>
              <a:rPr lang="en-US" sz="2400" dirty="0"/>
              <a:t>400 nodes in EC2, storage in S3</a:t>
            </a:r>
          </a:p>
          <a:p>
            <a:pPr lvl="1"/>
            <a:r>
              <a:rPr lang="en-US" sz="2400" dirty="0"/>
              <a:t>Open source contributors (!) to </a:t>
            </a:r>
            <a:r>
              <a:rPr lang="en-US" sz="2400" dirty="0" err="1"/>
              <a:t>HBase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Amazon</a:t>
            </a:r>
          </a:p>
          <a:p>
            <a:pPr lvl="1"/>
            <a:r>
              <a:rPr lang="en-US" sz="2400" dirty="0" err="1"/>
              <a:t>ElasticMapReduce</a:t>
            </a:r>
            <a:r>
              <a:rPr lang="en-US" sz="2400" dirty="0"/>
              <a:t> service</a:t>
            </a:r>
          </a:p>
          <a:p>
            <a:pPr lvl="1"/>
            <a:r>
              <a:rPr lang="en-US" sz="2400" dirty="0"/>
              <a:t>On demand elastic </a:t>
            </a:r>
            <a:r>
              <a:rPr lang="en-US" sz="2400" dirty="0" err="1"/>
              <a:t>Hadoop</a:t>
            </a:r>
            <a:r>
              <a:rPr lang="en-US" sz="2400" dirty="0"/>
              <a:t> clusters for the Cloud</a:t>
            </a:r>
          </a:p>
        </p:txBody>
      </p:sp>
      <p:pic>
        <p:nvPicPr>
          <p:cNvPr id="33795" name="4 - Εικόνα" descr="yahoo_logo_us_061509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2000250"/>
            <a:ext cx="2020888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6" name="6 - Εικόνα" descr="logo_aws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5143500"/>
            <a:ext cx="2147887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8" name="8 - Εικόνα" descr="microsoft-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8" y="3686175"/>
            <a:ext cx="2487612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Use cases 3/3</a:t>
            </a:r>
            <a:endParaRPr lang="el-GR"/>
          </a:p>
        </p:txBody>
      </p:sp>
      <p:sp>
        <p:nvSpPr>
          <p:cNvPr id="34821" name="2 - Θέση περιεχομένου"/>
          <p:cNvSpPr>
            <a:spLocks noGrp="1"/>
          </p:cNvSpPr>
          <p:nvPr>
            <p:ph idx="1"/>
          </p:nvPr>
        </p:nvSpPr>
        <p:spPr>
          <a:xfrm>
            <a:off x="3136900" y="1371600"/>
            <a:ext cx="56261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AOL</a:t>
            </a:r>
          </a:p>
          <a:p>
            <a:pPr lvl="1"/>
            <a:r>
              <a:rPr lang="en-US" sz="2400" dirty="0"/>
              <a:t>ETL processing, statistics generation</a:t>
            </a:r>
          </a:p>
          <a:p>
            <a:pPr lvl="1"/>
            <a:r>
              <a:rPr lang="en-US" sz="2400" dirty="0"/>
              <a:t>Advanced algorithms for behavioral analysis and targeting</a:t>
            </a:r>
          </a:p>
          <a:p>
            <a:endParaRPr lang="en-US" sz="2400" dirty="0"/>
          </a:p>
          <a:p>
            <a:r>
              <a:rPr lang="en-US" sz="2400" dirty="0"/>
              <a:t>LinkedIn</a:t>
            </a:r>
          </a:p>
          <a:p>
            <a:pPr lvl="1"/>
            <a:r>
              <a:rPr lang="en-US" sz="2400" dirty="0"/>
              <a:t>Used for discovering People you May Know, and for other apps</a:t>
            </a:r>
          </a:p>
          <a:p>
            <a:pPr lvl="1"/>
            <a:r>
              <a:rPr lang="en-US" sz="2400" dirty="0"/>
              <a:t>3x30 node cluster, 16GB RAM and 8TB storage</a:t>
            </a:r>
          </a:p>
          <a:p>
            <a:endParaRPr lang="en-US" sz="2400" dirty="0"/>
          </a:p>
          <a:p>
            <a:r>
              <a:rPr lang="en-US" sz="2400" dirty="0" err="1"/>
              <a:t>Baidu</a:t>
            </a:r>
            <a:endParaRPr lang="en-US" sz="2400" dirty="0"/>
          </a:p>
          <a:p>
            <a:pPr lvl="1"/>
            <a:r>
              <a:rPr lang="en-US" sz="2400" dirty="0"/>
              <a:t>Leading Chinese language search engine</a:t>
            </a:r>
          </a:p>
          <a:p>
            <a:pPr lvl="1"/>
            <a:r>
              <a:rPr lang="en-US" sz="2400" dirty="0"/>
              <a:t>Search log analysis, data mining</a:t>
            </a:r>
          </a:p>
          <a:p>
            <a:pPr lvl="1"/>
            <a:r>
              <a:rPr lang="en-US" sz="2400" dirty="0"/>
              <a:t>300TB per week</a:t>
            </a:r>
          </a:p>
          <a:p>
            <a:pPr lvl="1"/>
            <a:r>
              <a:rPr lang="en-US" sz="2400" dirty="0"/>
              <a:t>10 to 500 node clusters</a:t>
            </a:r>
          </a:p>
        </p:txBody>
      </p:sp>
      <p:pic>
        <p:nvPicPr>
          <p:cNvPr id="34819" name="4 - Εικόνα" descr="baidu_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14875"/>
            <a:ext cx="2841625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0" name="6 - Εικόνα" descr="linkedin-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3205163"/>
            <a:ext cx="2308225" cy="65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2" name="8 - Εικόνα" descr="aol_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4850" y="1285875"/>
            <a:ext cx="136683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Conclusion</a:t>
            </a:r>
          </a:p>
        </p:txBody>
      </p:sp>
      <p:sp>
        <p:nvSpPr>
          <p:cNvPr id="47106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MapReduce</a:t>
            </a:r>
            <a:r>
              <a:rPr lang="en-US" dirty="0"/>
              <a:t> is a powerful simplifying abstraction for programming large-scale data processing</a:t>
            </a:r>
          </a:p>
          <a:p>
            <a:pPr lvl="1"/>
            <a:r>
              <a:rPr lang="en-US" dirty="0"/>
              <a:t>Naturally suited to embarrassingly parallel jobs</a:t>
            </a:r>
          </a:p>
          <a:p>
            <a:pPr lvl="2"/>
            <a:r>
              <a:rPr lang="en-US" dirty="0"/>
              <a:t>But is not adapted to all types of jobs </a:t>
            </a:r>
            <a:br>
              <a:rPr lang="en-US" dirty="0"/>
            </a:br>
            <a:r>
              <a:rPr lang="en-US" dirty="0"/>
              <a:t>(e.g., jobs with data interdependencies)</a:t>
            </a:r>
          </a:p>
          <a:p>
            <a:endParaRPr lang="en-US" dirty="0"/>
          </a:p>
          <a:p>
            <a:r>
              <a:rPr lang="en-US" dirty="0"/>
              <a:t>Master = single point of failure</a:t>
            </a:r>
          </a:p>
          <a:p>
            <a:endParaRPr lang="en-US" dirty="0"/>
          </a:p>
          <a:p>
            <a:r>
              <a:rPr lang="en-US" dirty="0"/>
              <a:t>Extensions</a:t>
            </a:r>
          </a:p>
          <a:p>
            <a:pPr lvl="1"/>
            <a:r>
              <a:rPr lang="en-US" dirty="0"/>
              <a:t>Process streams of data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StreamMine</a:t>
            </a:r>
            <a:r>
              <a:rPr lang="en-US" dirty="0"/>
              <a:t> project, </a:t>
            </a:r>
            <a:r>
              <a:rPr lang="en-US" dirty="0" err="1"/>
              <a:t>StreamMapReduce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Real-Time support and complex event processing</a:t>
            </a:r>
          </a:p>
          <a:p>
            <a:pPr lvl="1"/>
            <a:r>
              <a:rPr lang="en-US" dirty="0"/>
              <a:t>Decentralize the master and use a collaborative scheme</a:t>
            </a:r>
          </a:p>
          <a:p>
            <a:pPr lvl="2"/>
            <a:r>
              <a:rPr lang="en-US" dirty="0"/>
              <a:t>Build the master using a DHT and replication for fault tolerance</a:t>
            </a:r>
          </a:p>
          <a:p>
            <a:pPr lvl="1"/>
            <a:r>
              <a:rPr lang="en-US" dirty="0"/>
              <a:t>Automatic </a:t>
            </a:r>
            <a:r>
              <a:rPr lang="en-US" dirty="0" err="1"/>
              <a:t>MapReduce-ization</a:t>
            </a:r>
            <a:endParaRPr lang="en-US" dirty="0"/>
          </a:p>
          <a:p>
            <a:pPr lvl="2"/>
            <a:r>
              <a:rPr lang="en-US" dirty="0"/>
              <a:t>Some work already on automatic MR code generation from SQL queries (Prof. W. </a:t>
            </a:r>
            <a:r>
              <a:rPr lang="en-US" dirty="0" err="1"/>
              <a:t>Zwaenepoel</a:t>
            </a:r>
            <a:r>
              <a:rPr lang="en-US" dirty="0"/>
              <a:t> @ EPFL - </a:t>
            </a:r>
            <a:r>
              <a:rPr lang="en-US" dirty="0" err="1"/>
              <a:t>EuroSys</a:t>
            </a:r>
            <a:r>
              <a:rPr lang="en-US" dirty="0"/>
              <a:t> 2011)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MapReduce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Simplifying model for large-scale data processing</a:t>
            </a:r>
          </a:p>
          <a:p>
            <a:pPr lvl="1"/>
            <a:r>
              <a:rPr lang="en-US" dirty="0"/>
              <a:t>Inspired by functional programming paradigm</a:t>
            </a:r>
          </a:p>
          <a:p>
            <a:pPr lvl="2"/>
            <a:r>
              <a:rPr lang="en-US" dirty="0"/>
              <a:t>LISP (</a:t>
            </a:r>
            <a:r>
              <a:rPr lang="en-US" b="1" dirty="0" err="1"/>
              <a:t>LIS</a:t>
            </a:r>
            <a:r>
              <a:rPr lang="en-US" dirty="0" err="1"/>
              <a:t>t</a:t>
            </a:r>
            <a:r>
              <a:rPr lang="en-US" dirty="0"/>
              <a:t> </a:t>
            </a:r>
            <a:r>
              <a:rPr lang="en-US" b="1" dirty="0"/>
              <a:t>P</a:t>
            </a:r>
            <a:r>
              <a:rPr lang="en-US" dirty="0"/>
              <a:t>rocessing)</a:t>
            </a:r>
          </a:p>
          <a:p>
            <a:pPr lvl="1"/>
            <a:r>
              <a:rPr lang="en-US" dirty="0"/>
              <a:t>Adapted to embarrassingly parallel workloads</a:t>
            </a:r>
          </a:p>
          <a:p>
            <a:pPr lvl="2"/>
            <a:r>
              <a:rPr lang="en-US" dirty="0"/>
              <a:t>Lots of concurrent operations on separate parts of the data with little or no synchronization</a:t>
            </a:r>
          </a:p>
          <a:p>
            <a:pPr lvl="1"/>
            <a:r>
              <a:rPr lang="en-US" dirty="0"/>
              <a:t>Runtime support for parallelization, data distribution, failures handling, etc.</a:t>
            </a:r>
          </a:p>
          <a:p>
            <a:endParaRPr lang="en-US" dirty="0"/>
          </a:p>
          <a:p>
            <a:r>
              <a:rPr lang="en-US" dirty="0"/>
              <a:t>Implementations</a:t>
            </a:r>
          </a:p>
          <a:p>
            <a:pPr lvl="1"/>
            <a:r>
              <a:rPr lang="en-US" dirty="0"/>
              <a:t>Google’s own C++ implementation</a:t>
            </a:r>
          </a:p>
          <a:p>
            <a:pPr lvl="1"/>
            <a:r>
              <a:rPr lang="en-US" dirty="0" err="1"/>
              <a:t>Hadoop</a:t>
            </a:r>
            <a:r>
              <a:rPr lang="en-US" dirty="0"/>
              <a:t> Java open-source implementation</a:t>
            </a:r>
          </a:p>
          <a:p>
            <a:pPr lvl="1"/>
            <a:r>
              <a:rPr lang="en-US" dirty="0"/>
              <a:t>Many more in commercial and open-source products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r>
              <a:rPr lang="en-US"/>
              <a:t>Outline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MapReduce</a:t>
            </a:r>
            <a:r>
              <a:rPr lang="en-US" dirty="0"/>
              <a:t> as seen by the programmer</a:t>
            </a:r>
          </a:p>
          <a:p>
            <a:r>
              <a:rPr lang="en-US" dirty="0"/>
              <a:t>Execution and runtime support</a:t>
            </a:r>
          </a:p>
          <a:p>
            <a:r>
              <a:rPr lang="en-US" dirty="0"/>
              <a:t>Examples</a:t>
            </a:r>
          </a:p>
          <a:p>
            <a:r>
              <a:rPr lang="en-US" dirty="0"/>
              <a:t>Some optimizations/extensions</a:t>
            </a:r>
          </a:p>
          <a:p>
            <a:r>
              <a:rPr lang="en-US" dirty="0" err="1"/>
              <a:t>Hadoop</a:t>
            </a:r>
            <a:endParaRPr lang="en-US" dirty="0"/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Typical processing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Iterate over a large number of records</a:t>
            </a:r>
          </a:p>
          <a:p>
            <a:r>
              <a:rPr lang="en-US" dirty="0"/>
              <a:t>Extract something of interest from each</a:t>
            </a:r>
          </a:p>
          <a:p>
            <a:r>
              <a:rPr lang="en-US" dirty="0"/>
              <a:t>Shuffle and sort intermediate results</a:t>
            </a:r>
          </a:p>
          <a:p>
            <a:r>
              <a:rPr lang="en-US" dirty="0"/>
              <a:t>Aggregate intermediate results</a:t>
            </a:r>
          </a:p>
          <a:p>
            <a:r>
              <a:rPr lang="en-US" dirty="0"/>
              <a:t>Generate final output</a:t>
            </a:r>
          </a:p>
          <a:p>
            <a:endParaRPr lang="en-US" dirty="0"/>
          </a:p>
          <a:p>
            <a:r>
              <a:rPr lang="en-US" dirty="0"/>
              <a:t>Key idea: provide an abstraction at the point of these two operations, make others implicit</a:t>
            </a:r>
          </a:p>
        </p:txBody>
      </p:sp>
      <p:sp>
        <p:nvSpPr>
          <p:cNvPr id="19459" name="Rectangle 3"/>
          <p:cNvSpPr>
            <a:spLocks/>
          </p:cNvSpPr>
          <p:nvPr/>
        </p:nvSpPr>
        <p:spPr bwMode="auto">
          <a:xfrm rot="20539747">
            <a:off x="4598987" y="1549400"/>
            <a:ext cx="811213" cy="508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2800" dirty="0">
                <a:solidFill>
                  <a:srgbClr val="D90B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MAP</a:t>
            </a: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 rot="20539747">
            <a:off x="3632448" y="2145523"/>
            <a:ext cx="1663700" cy="508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en-US" sz="2800" dirty="0">
                <a:solidFill>
                  <a:srgbClr val="D90B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REDUCE</a:t>
            </a:r>
          </a:p>
        </p:txBody>
      </p:sp>
      <p:sp>
        <p:nvSpPr>
          <p:cNvPr id="6" name="5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MapReduce</a:t>
            </a:r>
            <a:r>
              <a:rPr lang="en-US" dirty="0"/>
              <a:t>: Programmers’ View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Programmers specify two functions:</a:t>
            </a:r>
          </a:p>
          <a:p>
            <a:pPr lvl="1"/>
            <a:r>
              <a:rPr lang="en-US" dirty="0"/>
              <a:t>map (k, v) → &lt;k’, v’&gt;*</a:t>
            </a:r>
          </a:p>
          <a:p>
            <a:pPr lvl="1"/>
            <a:r>
              <a:rPr lang="en-US" dirty="0"/>
              <a:t>reduce (k’, v’) → &lt;k’’, v’’&gt;*</a:t>
            </a:r>
          </a:p>
          <a:p>
            <a:pPr lvl="2"/>
            <a:r>
              <a:rPr lang="en-US" dirty="0"/>
              <a:t>All v’ with the same k’ are reduced together</a:t>
            </a:r>
          </a:p>
          <a:p>
            <a:endParaRPr lang="en-US" dirty="0"/>
          </a:p>
          <a:p>
            <a:r>
              <a:rPr lang="en-US" dirty="0"/>
              <a:t>Usually, programmers also specify a </a:t>
            </a:r>
            <a:r>
              <a:rPr lang="en-US" b="1" dirty="0">
                <a:solidFill>
                  <a:srgbClr val="C00000"/>
                </a:solidFill>
              </a:rPr>
              <a:t>partition </a:t>
            </a:r>
            <a:r>
              <a:rPr lang="en-US" dirty="0"/>
              <a:t>function:</a:t>
            </a:r>
          </a:p>
          <a:p>
            <a:pPr lvl="1"/>
            <a:r>
              <a:rPr lang="en-US" dirty="0"/>
              <a:t>partition (k’, number of partitions n) → partition for k’</a:t>
            </a:r>
          </a:p>
          <a:p>
            <a:pPr lvl="1"/>
            <a:r>
              <a:rPr lang="en-US" dirty="0"/>
              <a:t>Often a simple hash of the key, e.g., hash(k’) mod n</a:t>
            </a:r>
          </a:p>
          <a:p>
            <a:pPr lvl="1"/>
            <a:r>
              <a:rPr lang="en-US" dirty="0"/>
              <a:t>Allows reduce operations for different keys in parallel</a:t>
            </a:r>
          </a:p>
          <a:p>
            <a:endParaRPr lang="en-US" dirty="0"/>
          </a:p>
          <a:p>
            <a:r>
              <a:rPr lang="en-US" dirty="0" err="1"/>
              <a:t>MapReduce</a:t>
            </a:r>
            <a:r>
              <a:rPr lang="en-US" dirty="0"/>
              <a:t> jobs are submitted to a scheduler that allocates the machines and deals with scheduling, fault tolerance, etc.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"/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"/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"/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"/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"/>
                                        <p:tgtEl>
                                          <p:spTgt spid="204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 divide and conquer approach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63650" y="1262703"/>
            <a:ext cx="6127750" cy="5155559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dis_teaching">
  <a:themeElements>
    <a:clrScheme name="Custom 1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C00000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dis_teaching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dis_teaching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dis_teaching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dis_teaching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dis_teaching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dis_teaching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dis_teaching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dis_teaching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dis_teaching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Pixel">
  <a:themeElements>
    <a:clrScheme name="3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3_Pixel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5000"/>
          <a:buFont typeface="Wingdings" pitchFamily="2" charset="2"/>
          <a:buNone/>
          <a:tabLst/>
          <a:defRPr kumimoji="0" lang="el-GR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5000"/>
          <a:buFont typeface="Wingdings" pitchFamily="2" charset="2"/>
          <a:buNone/>
          <a:tabLst/>
          <a:defRPr kumimoji="0" lang="el-GR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3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18810</TotalTime>
  <Words>2850</Words>
  <Application>Microsoft Office PowerPoint</Application>
  <PresentationFormat>On-screen Show (4:3)</PresentationFormat>
  <Paragraphs>451</Paragraphs>
  <Slides>46</Slides>
  <Notes>4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46</vt:i4>
      </vt:variant>
    </vt:vector>
  </HeadingPairs>
  <TitlesOfParts>
    <vt:vector size="56" baseType="lpstr">
      <vt:lpstr>Arial</vt:lpstr>
      <vt:lpstr>Book Antiqua</vt:lpstr>
      <vt:lpstr>Calibri</vt:lpstr>
      <vt:lpstr>Constantia</vt:lpstr>
      <vt:lpstr>Courier</vt:lpstr>
      <vt:lpstr>Gill Sans</vt:lpstr>
      <vt:lpstr>Verdana</vt:lpstr>
      <vt:lpstr>Wingdings</vt:lpstr>
      <vt:lpstr>ddis_teaching</vt:lpstr>
      <vt:lpstr>5_Pixel</vt:lpstr>
      <vt:lpstr>Προχωρημένα Θέματα σε Κατανεμημένα Συστήματα</vt:lpstr>
      <vt:lpstr>MapReduce</vt:lpstr>
      <vt:lpstr>Big Data Processing</vt:lpstr>
      <vt:lpstr>Big Data processing: characteristics</vt:lpstr>
      <vt:lpstr>MapReduce</vt:lpstr>
      <vt:lpstr>Outline</vt:lpstr>
      <vt:lpstr>Typical processing</vt:lpstr>
      <vt:lpstr>MapReduce: Programmers’ View</vt:lpstr>
      <vt:lpstr>A divide and conquer approach</vt:lpstr>
      <vt:lpstr>When is MapReduce relevant</vt:lpstr>
      <vt:lpstr>Job Execution on a MapReduce cluster</vt:lpstr>
      <vt:lpstr>Execution overview</vt:lpstr>
      <vt:lpstr>Execution overview</vt:lpstr>
      <vt:lpstr>Execution overview</vt:lpstr>
      <vt:lpstr>Execution overview</vt:lpstr>
      <vt:lpstr>Execution overview</vt:lpstr>
      <vt:lpstr>MapReduce data flow</vt:lpstr>
      <vt:lpstr>MapReduce Examples</vt:lpstr>
      <vt:lpstr>Example 1: word count</vt:lpstr>
      <vt:lpstr>Example 1: word count</vt:lpstr>
      <vt:lpstr>Example 2: distributed grep</vt:lpstr>
      <vt:lpstr>Example 3: URL access frequency</vt:lpstr>
      <vt:lpstr>Example 4: Reverse Web-link graph</vt:lpstr>
      <vt:lpstr>Example 5: Inverted index</vt:lpstr>
      <vt:lpstr>Example 5: Inverted index</vt:lpstr>
      <vt:lpstr>Ex. 6: Avg. max temp per calendar day</vt:lpstr>
      <vt:lpstr>Ex. 6: Avg. max temp per calendar day</vt:lpstr>
      <vt:lpstr>MapReduce Challenges</vt:lpstr>
      <vt:lpstr>MapReduce: (some) challenges</vt:lpstr>
      <vt:lpstr>Fault tolerance</vt:lpstr>
      <vt:lpstr>Slow tasks</vt:lpstr>
      <vt:lpstr>Data locality</vt:lpstr>
      <vt:lpstr>Bandwidth saving</vt:lpstr>
      <vt:lpstr>Hadoop</vt:lpstr>
      <vt:lpstr>Hadoop</vt:lpstr>
      <vt:lpstr>HDFS – Hadoop Distrib. File System</vt:lpstr>
      <vt:lpstr>HDFS/MapReduce Architecture</vt:lpstr>
      <vt:lpstr>MapReduce</vt:lpstr>
      <vt:lpstr>Hadoop: big picture</vt:lpstr>
      <vt:lpstr>On Amazon: EC2 and S3</vt:lpstr>
      <vt:lpstr>Hadoop Usecases</vt:lpstr>
      <vt:lpstr>Use cases 1/3</vt:lpstr>
      <vt:lpstr>Use cases 2/3</vt:lpstr>
      <vt:lpstr>Use cases 3/3</vt:lpstr>
      <vt:lpstr>Conclusion</vt:lpstr>
      <vt:lpstr>Conclusion</vt:lpstr>
    </vt:vector>
  </TitlesOfParts>
  <Company>Outer Space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Decentralized Systems</dc:title>
  <dc:creator>Extra Terrestrial</dc:creator>
  <cp:lastModifiedBy>Spyros Sioutas</cp:lastModifiedBy>
  <cp:revision>1266</cp:revision>
  <dcterms:created xsi:type="dcterms:W3CDTF">2005-12-20T16:35:15Z</dcterms:created>
  <dcterms:modified xsi:type="dcterms:W3CDTF">2023-11-21T15:54:50Z</dcterms:modified>
</cp:coreProperties>
</file>