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29" r:id="rId4"/>
    <p:sldId id="287" r:id="rId5"/>
    <p:sldId id="288" r:id="rId6"/>
    <p:sldId id="289" r:id="rId7"/>
    <p:sldId id="290" r:id="rId8"/>
    <p:sldId id="328" r:id="rId9"/>
    <p:sldId id="291" r:id="rId10"/>
    <p:sldId id="330" r:id="rId11"/>
    <p:sldId id="331" r:id="rId12"/>
    <p:sldId id="332" r:id="rId13"/>
    <p:sldId id="305" r:id="rId14"/>
    <p:sldId id="292" r:id="rId15"/>
    <p:sldId id="333" r:id="rId16"/>
    <p:sldId id="294" r:id="rId17"/>
    <p:sldId id="313" r:id="rId18"/>
    <p:sldId id="314" r:id="rId19"/>
    <p:sldId id="306" r:id="rId20"/>
    <p:sldId id="307" r:id="rId21"/>
    <p:sldId id="312" r:id="rId22"/>
    <p:sldId id="308" r:id="rId23"/>
    <p:sldId id="309" r:id="rId24"/>
    <p:sldId id="310" r:id="rId25"/>
    <p:sldId id="338" r:id="rId26"/>
    <p:sldId id="320" r:id="rId27"/>
    <p:sldId id="321" r:id="rId28"/>
    <p:sldId id="322" r:id="rId29"/>
    <p:sldId id="323" r:id="rId30"/>
    <p:sldId id="324" r:id="rId31"/>
    <p:sldId id="325" r:id="rId32"/>
    <p:sldId id="311" r:id="rId33"/>
    <p:sldId id="327" r:id="rId34"/>
    <p:sldId id="337" r:id="rId35"/>
    <p:sldId id="334" r:id="rId36"/>
    <p:sldId id="326" r:id="rId37"/>
    <p:sldId id="335" r:id="rId38"/>
    <p:sldId id="336" r:id="rId3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B2AB58-A528-A1A4-CFDE-A79F731DA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20ABD5F-8E71-B3DA-05E1-B479DFA28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AA772E-FCA4-3C2C-EAB7-990E3E1C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60A8D9-160B-0194-5A7B-7F418D41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1B5908-1AA6-DB9D-EB14-2F06EB15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6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1B813C-F393-9CE9-F76E-AF4081FC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A71D5E2-A8A8-3599-4BED-551F6AAF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88A42F-A5E3-282A-2A36-9A74523E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DAB8E8-25E3-8227-0C5F-73648207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BC7DB1-10A4-4EF4-9664-F1B4166C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2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E0BBD39-1004-0731-F53C-93C134201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16E24F-E7EC-6118-0E98-E78E30D44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2445A5-045D-C1C2-73A5-E40E0C56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CDBB0C-0B1B-1A32-CD4D-AC303254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B89C3F-646E-85FD-61B2-3E285A7A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98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C0A5B2-79BE-8F7C-43AC-984FB9E4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9CAAE3-2CEF-3A0B-295E-9D7AE5EE8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E7E74D-280B-426F-F62F-48B9DED2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E111B7-0308-0700-CE8A-0C8249C3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B94597-4E85-61C0-0ED8-6B0E7109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18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4563FD-A82E-3FD0-25CE-72AE42C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A66C0B-AAC6-4007-458B-09F66D05D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85AF69-265D-B76F-B83D-F597CA8A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42721D-3EAB-9FCD-0F28-B3BB3BCA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CAB218-711B-A424-E3A5-70DD0CC6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91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B3260-D87A-676D-DDDB-5C27CFB6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F3CD0F-2037-03DE-4733-3C8930D29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5802A0-B083-5F92-74FE-6CBAE4528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DD10D0-306B-9CB4-01A4-48BA00B4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B20E6DB-D8F0-0EBC-BAD3-CF3B4327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A81DC3-9D87-7BA6-6143-ED60BA08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21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2DE06B-24ED-533A-51AB-94A19AEA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52786A-DDDD-EE83-58D6-863B8EE6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701884-F433-5F65-B8E7-04F668033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6EEBDB4-4285-3DDD-5C63-388A12D00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DF382E4-1A44-B0FF-CE45-EA0338BD6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D90CFAB-D506-8114-7842-C479D5F4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B87CA1F-C3C0-FDDA-3271-DCADDCA1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F4F1244-178D-85F7-10C6-E9875975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26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338869-3EB9-C80E-018A-B1B2D8C0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26D8EA9-8904-9551-C3C9-651C29D4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FFF049A-3DB4-AA3D-BA6F-85E898E8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C3FCAE-9717-A1A2-BF02-0C35CF6F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03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ED76731-69C6-84C6-9DBF-4400DDAF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5216D56-4A19-C193-6460-037AB503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349651-2782-0461-ED19-1B4DB9C9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61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5FA64E-BA8C-E03F-CE81-FBBCF2C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577227-5E45-6341-614C-2BA22232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EA1E6B8-DC66-D513-1188-6F89C4265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A173C6-B90C-F0DA-1D6F-3D41F541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7B9611-1E1E-66FE-46D4-A717BDBF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B17E20-81BC-4086-BDF6-5358E410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30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6D5103-4951-63F7-3D64-BF32A10A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D37152C-BF08-C672-767F-E1485946E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12B975-DFD8-1461-782C-E184AC09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3208409-745F-062E-49D8-AB8AF93A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FEE801E-5489-D866-89BA-6A4C7504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876077-7963-051F-0F38-F5A569D9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8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4E437D2-E4F0-92FF-3B2A-2A5E19C7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2CC859-2D1B-2657-47F1-4ABC9B705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BE7E44-8FD7-5A9C-2EB7-0987D60AA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206D-F940-431B-BFB8-CA3864973C46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9D2804-F482-6271-AA83-CE7535989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152EFF-E6A0-2D2B-BA49-ECBCD9A72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21E9-681A-4254-AF8F-25C269DDA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AA0605-45D4-80CD-DDFE-C98FF2EC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486258"/>
            <a:ext cx="9144000" cy="1064246"/>
          </a:xfrm>
        </p:spPr>
        <p:txBody>
          <a:bodyPr>
            <a:normAutofit/>
          </a:bodyPr>
          <a:lstStyle/>
          <a:p>
            <a:r>
              <a:rPr lang="el-GR" sz="4400" b="1" dirty="0"/>
              <a:t>ΒΙΟΧΗΜΕΙΑ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7836B8-FEEB-29D7-D7AF-28F8B869B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9144000" cy="3670852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                                           </a:t>
            </a:r>
            <a:r>
              <a:rPr lang="el-GR" sz="2800" dirty="0"/>
              <a:t>ΜΑΘΗΜΑ 1</a:t>
            </a:r>
            <a:r>
              <a:rPr lang="en-US" sz="2800" dirty="0"/>
              <a:t>(b)</a:t>
            </a:r>
            <a:endParaRPr lang="el-GR" sz="2800" dirty="0"/>
          </a:p>
          <a:p>
            <a:pPr algn="l"/>
            <a:r>
              <a:rPr lang="el-GR" sz="2800" dirty="0"/>
              <a:t>   ΒΙΒΛΙΟΓΡΑΦΙΑ: HARPER’S ΒΙΟΛΟΓΙΚΗ ΧΗΜΕΙΑ</a:t>
            </a:r>
          </a:p>
          <a:p>
            <a:pPr algn="l"/>
            <a:r>
              <a:rPr lang="el-GR" sz="2800" dirty="0"/>
              <a:t>   ΜΕΡΟΣ I</a:t>
            </a:r>
          </a:p>
          <a:p>
            <a:pPr algn="l"/>
            <a:r>
              <a:rPr lang="el-GR" sz="2800" dirty="0"/>
              <a:t>ΚΕΦΑΛΑΙΟ 7: Ένζυμα-μηχανισμός δράσης</a:t>
            </a:r>
          </a:p>
          <a:p>
            <a:pPr algn="l"/>
            <a:r>
              <a:rPr lang="el-GR" sz="2800" dirty="0"/>
              <a:t>ΚΕΦΑΛΑΙΟ 8: Κινητική ενζύμων</a:t>
            </a:r>
          </a:p>
          <a:p>
            <a:pPr algn="l"/>
            <a:r>
              <a:rPr lang="el-GR" sz="2800" dirty="0"/>
              <a:t>ΚΕΦΑΛΑΙΟ 9: Ρύθμιση της δραστικότητας των ενζύμων</a:t>
            </a:r>
          </a:p>
        </p:txBody>
      </p:sp>
    </p:spTree>
    <p:extLst>
      <p:ext uri="{BB962C8B-B14F-4D97-AF65-F5344CB8AC3E}">
        <p14:creationId xmlns:p14="http://schemas.microsoft.com/office/powerpoint/2010/main" val="355914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81143BE1-1B49-FB4D-9DE7-92CA0294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39" y="643466"/>
            <a:ext cx="80159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12DB49-4119-860F-52D1-3A02A664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09625"/>
            <a:ext cx="71628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E59BBDA-5B5A-6B7B-82C0-E17FC534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38200"/>
            <a:ext cx="71818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1291D5D-DCC7-4447-B340-4055A7C7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5" y="1047215"/>
            <a:ext cx="8229600" cy="49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5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3A2A56-C58C-4607-BB2D-4125F14F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Το μοντέλο </a:t>
            </a:r>
            <a:r>
              <a:rPr lang="el-GR" sz="4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Michaelis‐Menten</a:t>
            </a:r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περιγράφει τις κινητικές ιδιότητες πολλών ενζύμων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7FBA9A-2A56-40FA-A59C-D96F8E049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202" y="1825625"/>
            <a:ext cx="6707596" cy="4351338"/>
          </a:xfrm>
        </p:spPr>
      </p:pic>
    </p:spTree>
    <p:extLst>
      <p:ext uri="{BB962C8B-B14F-4D97-AF65-F5344CB8AC3E}">
        <p14:creationId xmlns:p14="http://schemas.microsoft.com/office/powerpoint/2010/main" val="71626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5D469070-6BB9-84A6-ECFB-35BD9036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79" y="643466"/>
            <a:ext cx="7819041" cy="557106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E0D314E-FD70-D168-8E23-A0196B05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5238750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42DA12-11E2-4A3C-87B1-54C01D37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 περισσότερες βιοχημικές αντιδράσεις περιλαμβάνουν πολλαπλά υποστρώματα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ED650F5-5D51-4AD5-B1E0-A7E02DDC7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934" y="2217761"/>
            <a:ext cx="7134131" cy="3567065"/>
          </a:xfrm>
        </p:spPr>
      </p:pic>
    </p:spTree>
    <p:extLst>
      <p:ext uri="{BB962C8B-B14F-4D97-AF65-F5344CB8AC3E}">
        <p14:creationId xmlns:p14="http://schemas.microsoft.com/office/powerpoint/2010/main" val="380599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9E75737-3772-46A7-AC87-D2F033F2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93" y="600211"/>
            <a:ext cx="9108213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5F01E1F-6AB5-40AA-863A-9A15A39C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493521"/>
            <a:ext cx="9297206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363E4BE-E7C0-43F1-B6AE-F379D647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584969"/>
            <a:ext cx="9510584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57B224D-1FD9-4983-AE8F-24504155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ΕΝΖΥΜΙΚΗ ΚΙΝΗΤΙΚΗ</a:t>
            </a: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1BEF6AA-EA0A-760B-2A7B-15EBD3888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51104"/>
            <a:ext cx="6780700" cy="45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EF49372-58D5-41F0-8603-E61F956A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706900"/>
            <a:ext cx="9053345" cy="54442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AF3F29-FCA3-E93A-FEBE-48033CFF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6851"/>
            <a:ext cx="2361374" cy="176875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C446767-D583-2216-FB73-5031CE7C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506" y="5192367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9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06F1811-06E9-4D5A-9326-0BACF2F8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940" y="740431"/>
            <a:ext cx="8218120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B1FCA8-5C7E-44E7-A66F-6CFC7BB8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55" y="457057"/>
            <a:ext cx="8768993" cy="5649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953" y="5622845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 + I </a:t>
            </a:r>
            <a:endParaRPr lang="el-GR" sz="2400" b="1" dirty="0"/>
          </a:p>
        </p:txBody>
      </p:sp>
      <p:sp>
        <p:nvSpPr>
          <p:cNvPr id="7" name="Δεξί βέλος 6"/>
          <p:cNvSpPr/>
          <p:nvPr/>
        </p:nvSpPr>
        <p:spPr>
          <a:xfrm>
            <a:off x="815884" y="5688744"/>
            <a:ext cx="681990" cy="139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60671" y="562284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EI</a:t>
            </a:r>
            <a:endParaRPr lang="el-GR" sz="2400" b="1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182" y="5764772"/>
            <a:ext cx="585267" cy="152413"/>
          </a:xfrm>
          <a:prstGeom prst="rect">
            <a:avLst/>
          </a:prstGeom>
        </p:spPr>
      </p:pic>
      <p:sp>
        <p:nvSpPr>
          <p:cNvPr id="11" name="Αριστερό βέλος 10"/>
          <p:cNvSpPr/>
          <p:nvPr/>
        </p:nvSpPr>
        <p:spPr>
          <a:xfrm>
            <a:off x="800411" y="5828384"/>
            <a:ext cx="697463" cy="1631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2633858" y="560159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 + I </a:t>
            </a:r>
          </a:p>
        </p:txBody>
      </p:sp>
    </p:spTree>
    <p:extLst>
      <p:ext uri="{BB962C8B-B14F-4D97-AF65-F5344CB8AC3E}">
        <p14:creationId xmlns:p14="http://schemas.microsoft.com/office/powerpoint/2010/main" val="86517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EA5FCC-DF50-4BE1-8FEA-A53E9EAF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88" y="612404"/>
            <a:ext cx="8212024" cy="5633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699" y="1351078"/>
            <a:ext cx="126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E+I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ES+I</a:t>
            </a:r>
            <a:endParaRPr lang="el-GR" sz="2400" b="1" dirty="0"/>
          </a:p>
        </p:txBody>
      </p:sp>
      <p:sp>
        <p:nvSpPr>
          <p:cNvPr id="6" name="Δεξί βέλος 5"/>
          <p:cNvSpPr/>
          <p:nvPr/>
        </p:nvSpPr>
        <p:spPr>
          <a:xfrm>
            <a:off x="1371427" y="1454331"/>
            <a:ext cx="583474" cy="127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54" y="2161703"/>
            <a:ext cx="603556" cy="158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9988" y="1351078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EI</a:t>
            </a:r>
            <a:endParaRPr lang="el-G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1355" y="2041444"/>
            <a:ext cx="55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ESI</a:t>
            </a:r>
            <a:endParaRPr lang="el-GR" sz="2400" b="1" dirty="0"/>
          </a:p>
        </p:txBody>
      </p:sp>
      <p:sp>
        <p:nvSpPr>
          <p:cNvPr id="10" name="Αριστερό βέλος 9"/>
          <p:cNvSpPr/>
          <p:nvPr/>
        </p:nvSpPr>
        <p:spPr>
          <a:xfrm>
            <a:off x="1371427" y="1585456"/>
            <a:ext cx="583474" cy="147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733" y="2320213"/>
            <a:ext cx="603556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8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9A20520-3DBD-406D-88A2-D53B87974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52" y="555064"/>
            <a:ext cx="8890782" cy="57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19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1A103FF-44CD-18B1-D494-F0745F43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70" y="1286934"/>
            <a:ext cx="7857062" cy="4105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D58E3-C185-1F0B-F725-C5BBD6B32AA2}"/>
              </a:ext>
            </a:extLst>
          </p:cNvPr>
          <p:cNvSpPr txBox="1"/>
          <p:nvPr/>
        </p:nvSpPr>
        <p:spPr>
          <a:xfrm>
            <a:off x="1815547" y="0"/>
            <a:ext cx="7868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/>
              <a:t>ΡΥΘΜΙΣΗ ΕΝΖΥΜΙΚΗΣ ΔΡΑΣΤΗΡΙΟΤΗΤΑΣ</a:t>
            </a:r>
          </a:p>
        </p:txBody>
      </p:sp>
    </p:spTree>
    <p:extLst>
      <p:ext uri="{BB962C8B-B14F-4D97-AF65-F5344CB8AC3E}">
        <p14:creationId xmlns:p14="http://schemas.microsoft.com/office/powerpoint/2010/main" val="91207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F203DB-6E32-440E-B797-2A5A4283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8" y="136162"/>
            <a:ext cx="10515600" cy="1027611"/>
          </a:xfrm>
        </p:spPr>
        <p:txBody>
          <a:bodyPr/>
          <a:lstStyle/>
          <a:p>
            <a:pPr algn="ctr"/>
            <a:r>
              <a:rPr lang="el-GR" dirty="0"/>
              <a:t>ΡΥΘΜΙΣΗ ΕΝΖΥΜΙΚΗΣ ΔΡΑΣΤΗΡΙΟΤΗΤΑΣ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AFE707-44B1-474C-BDE8-028A107A7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68" y="1172482"/>
            <a:ext cx="10578738" cy="5254444"/>
          </a:xfrm>
        </p:spPr>
        <p:txBody>
          <a:bodyPr>
            <a:normAutofit fontScale="92500"/>
          </a:bodyPr>
          <a:lstStyle/>
          <a:p>
            <a:r>
              <a:rPr lang="el-GR" dirty="0"/>
              <a:t>1. </a:t>
            </a:r>
            <a:r>
              <a:rPr lang="el-GR" b="1" dirty="0"/>
              <a:t>Κυτταρική οργάνωση</a:t>
            </a:r>
            <a:r>
              <a:rPr lang="el-GR" dirty="0"/>
              <a:t>-κυτταρικά οργανίδια.</a:t>
            </a:r>
          </a:p>
          <a:p>
            <a:r>
              <a:rPr lang="el-GR" dirty="0"/>
              <a:t>2. Οργάνωση </a:t>
            </a:r>
            <a:r>
              <a:rPr lang="el-GR" b="1" dirty="0"/>
              <a:t>μεταβολικών δρόμων </a:t>
            </a:r>
            <a:r>
              <a:rPr lang="el-GR" dirty="0"/>
              <a:t>και </a:t>
            </a:r>
            <a:r>
              <a:rPr lang="el-GR" b="1" dirty="0" err="1"/>
              <a:t>πολυενζυμικών</a:t>
            </a:r>
            <a:r>
              <a:rPr lang="el-GR" b="1" dirty="0"/>
              <a:t> συστημάτων </a:t>
            </a:r>
            <a:r>
              <a:rPr lang="el-GR" dirty="0"/>
              <a:t>(συμπλεγμάτων).</a:t>
            </a:r>
          </a:p>
          <a:p>
            <a:r>
              <a:rPr lang="el-GR" dirty="0"/>
              <a:t>3. Σύνθεση ανενεργών </a:t>
            </a:r>
            <a:r>
              <a:rPr lang="el-GR" b="1" dirty="0" err="1"/>
              <a:t>προενζύμων</a:t>
            </a:r>
            <a:r>
              <a:rPr lang="el-GR" dirty="0"/>
              <a:t> των οποίων η ενεργοποίηση ρυθμίζεται τοπικά και χρονικά.</a:t>
            </a:r>
          </a:p>
          <a:p>
            <a:r>
              <a:rPr lang="el-GR" dirty="0"/>
              <a:t>4. </a:t>
            </a:r>
            <a:r>
              <a:rPr lang="el-GR" b="1" dirty="0" err="1"/>
              <a:t>Αλλοστερικά</a:t>
            </a:r>
            <a:r>
              <a:rPr lang="el-GR" b="1" dirty="0"/>
              <a:t> ένζυμα </a:t>
            </a:r>
            <a:r>
              <a:rPr lang="el-GR" dirty="0"/>
              <a:t>τα οποία ρυθμίζουν την δραστικότητα τους με την επίδραση μικρών </a:t>
            </a:r>
            <a:r>
              <a:rPr lang="el-GR" dirty="0" err="1"/>
              <a:t>αλλοστερικών</a:t>
            </a:r>
            <a:r>
              <a:rPr lang="el-GR" dirty="0"/>
              <a:t> μορίων, προϊόντων του </a:t>
            </a:r>
            <a:r>
              <a:rPr lang="el-GR" dirty="0" smtClean="0"/>
              <a:t>μεταβολισμού</a:t>
            </a:r>
            <a:r>
              <a:rPr lang="el-GR" dirty="0"/>
              <a:t>.</a:t>
            </a:r>
          </a:p>
          <a:p>
            <a:r>
              <a:rPr lang="el-GR" dirty="0"/>
              <a:t>5. </a:t>
            </a:r>
            <a:r>
              <a:rPr lang="el-GR" b="1" dirty="0" err="1"/>
              <a:t>Ισοένζυμα</a:t>
            </a:r>
            <a:r>
              <a:rPr lang="el-GR" b="1" dirty="0"/>
              <a:t>,</a:t>
            </a:r>
            <a:r>
              <a:rPr lang="el-GR" dirty="0"/>
              <a:t> ένζυμα σε πολλές μοριακές μορφές που καταλύουν την ίδια αντίδραση.</a:t>
            </a:r>
          </a:p>
          <a:p>
            <a:r>
              <a:rPr lang="el-GR" dirty="0" smtClean="0"/>
              <a:t>6. Ρύθμιση </a:t>
            </a:r>
            <a:r>
              <a:rPr lang="el-GR" dirty="0"/>
              <a:t>από το γενετικό υλικό (</a:t>
            </a:r>
            <a:r>
              <a:rPr lang="el-GR" b="1" dirty="0"/>
              <a:t>ρύθμιση της έκφρασης των γονιδίων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l-GR" dirty="0"/>
              <a:t>Ρύθμισης της </a:t>
            </a:r>
            <a:r>
              <a:rPr lang="el-GR" dirty="0" err="1"/>
              <a:t>ενζυμικής</a:t>
            </a:r>
            <a:r>
              <a:rPr lang="el-GR" dirty="0"/>
              <a:t> δραστικότητας με </a:t>
            </a:r>
            <a:r>
              <a:rPr lang="el-GR" b="1" dirty="0"/>
              <a:t>αντιστρεπτή ομοιοπολική τροποποίηση</a:t>
            </a:r>
          </a:p>
        </p:txBody>
      </p:sp>
    </p:spTree>
    <p:extLst>
      <p:ext uri="{BB962C8B-B14F-4D97-AF65-F5344CB8AC3E}">
        <p14:creationId xmlns:p14="http://schemas.microsoft.com/office/powerpoint/2010/main" val="25902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21C8E5F-B0BB-4621-96AF-5A5D2033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3" y="1499773"/>
            <a:ext cx="5829300" cy="33813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12243C7-591D-4E07-94FB-2B26DFEE1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600" y="1883654"/>
            <a:ext cx="4678211" cy="2613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4E912-AE21-CEAD-21BC-38ABA759CDC2}"/>
              </a:ext>
            </a:extLst>
          </p:cNvPr>
          <p:cNvSpPr txBox="1"/>
          <p:nvPr/>
        </p:nvSpPr>
        <p:spPr>
          <a:xfrm>
            <a:off x="4040242" y="384314"/>
            <a:ext cx="461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Ενδοκυτταρική κατανομή ενζύμων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E0EDE-063C-9783-3DA7-8BB888F32006}"/>
              </a:ext>
            </a:extLst>
          </p:cNvPr>
          <p:cNvSpPr txBox="1"/>
          <p:nvPr/>
        </p:nvSpPr>
        <p:spPr>
          <a:xfrm>
            <a:off x="357808" y="4988895"/>
            <a:ext cx="11392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Κυτταρόπλασμα:</a:t>
            </a:r>
            <a:r>
              <a:rPr lang="el-GR" dirty="0"/>
              <a:t> Ένζυμα </a:t>
            </a:r>
            <a:r>
              <a:rPr lang="el-GR" dirty="0" err="1"/>
              <a:t>γλυκολύσεως</a:t>
            </a:r>
            <a:r>
              <a:rPr lang="el-GR" dirty="0"/>
              <a:t>, σύνθεσης και αποσύνθεσης του γλυκογόνου, σύνθεσης φωσφορικών </a:t>
            </a:r>
            <a:r>
              <a:rPr lang="el-GR" dirty="0" err="1"/>
              <a:t>πεντοζών</a:t>
            </a:r>
            <a:endParaRPr lang="el-GR" dirty="0"/>
          </a:p>
          <a:p>
            <a:r>
              <a:rPr lang="el-GR" b="1" dirty="0"/>
              <a:t>Μιτοχόνδρια:</a:t>
            </a:r>
            <a:r>
              <a:rPr lang="el-GR" dirty="0"/>
              <a:t> Ένζυμα κ. </a:t>
            </a:r>
            <a:r>
              <a:rPr lang="en-US" dirty="0"/>
              <a:t>Krebs, </a:t>
            </a:r>
            <a:r>
              <a:rPr lang="el-GR" dirty="0"/>
              <a:t>οξειδωτικής </a:t>
            </a:r>
            <a:r>
              <a:rPr lang="el-GR" dirty="0" err="1"/>
              <a:t>φωσφορυλίωσης</a:t>
            </a:r>
            <a:r>
              <a:rPr lang="el-GR" dirty="0"/>
              <a:t>, οξείδωσης λιπαρών οξέων</a:t>
            </a:r>
          </a:p>
          <a:p>
            <a:r>
              <a:rPr lang="el-GR" b="1" dirty="0"/>
              <a:t>Πυρήνας:</a:t>
            </a:r>
            <a:r>
              <a:rPr lang="el-GR" dirty="0"/>
              <a:t> Ένζυμα σύνθεσης </a:t>
            </a:r>
            <a:r>
              <a:rPr lang="el-GR" dirty="0" err="1"/>
              <a:t>νουκλεικών</a:t>
            </a:r>
            <a:r>
              <a:rPr lang="el-GR" dirty="0"/>
              <a:t> οξέων </a:t>
            </a:r>
            <a:r>
              <a:rPr lang="en-US" dirty="0"/>
              <a:t>DNA, RNAs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65A875E-28E3-4142-8F55-048BB1C8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2125"/>
            <a:ext cx="9753600" cy="3333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39917-4CAB-4C9D-B57F-4F576276BAC8}"/>
              </a:ext>
            </a:extLst>
          </p:cNvPr>
          <p:cNvSpPr txBox="1"/>
          <p:nvPr/>
        </p:nvSpPr>
        <p:spPr>
          <a:xfrm>
            <a:off x="3432517" y="5627077"/>
            <a:ext cx="5183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Πολυενζυμικό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σύμπλεγμα αναπνευστικής αλυσίδας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7429" y="592183"/>
            <a:ext cx="186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Μιτοχόνδρια</a:t>
            </a:r>
          </a:p>
        </p:txBody>
      </p:sp>
    </p:spTree>
    <p:extLst>
      <p:ext uri="{BB962C8B-B14F-4D97-AF65-F5344CB8AC3E}">
        <p14:creationId xmlns:p14="http://schemas.microsoft.com/office/powerpoint/2010/main" val="36160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4A87BD2-6E81-4A77-9167-EF3440EB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05" y="858068"/>
            <a:ext cx="4346447" cy="530994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0704B1-5E46-4B93-9088-3F03D48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" y="721106"/>
            <a:ext cx="6818141" cy="51136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9920" y="69669"/>
            <a:ext cx="526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Ενεργοποίηση </a:t>
            </a:r>
            <a:r>
              <a:rPr lang="el-GR" sz="3200" b="1" dirty="0" err="1" smtClean="0"/>
              <a:t>προενζύμων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41474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F3BB6AA-013F-5747-D542-7BC3BA5A2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2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5808591-2E6C-4902-8152-0A111FE3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7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9670"/>
            <a:ext cx="6738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Τα πρωτεολυτικά ένζυμα παράγονται ως </a:t>
            </a:r>
            <a:r>
              <a:rPr lang="el-GR" sz="2400" b="1" dirty="0" err="1" smtClean="0"/>
              <a:t>ζυμογόνα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562792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ED7A383-5EB4-4C6C-B6F4-D359AAD3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4504"/>
            <a:ext cx="496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Εξειδίκευση πρωτεολυτικών ενζύμων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254379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C285202-0E3F-4546-9CFC-66E9C51E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2" y="398741"/>
            <a:ext cx="7891975" cy="6100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6197" y="2734049"/>
            <a:ext cx="2060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Ομότροπη δράση</a:t>
            </a:r>
            <a:endParaRPr 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852691" y="5469467"/>
            <a:ext cx="2223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/>
              <a:t>Ετερότροπη</a:t>
            </a:r>
            <a:r>
              <a:rPr lang="el-GR" sz="2000" b="1" dirty="0" smtClean="0"/>
              <a:t> δράση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7958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1386586-754A-49E6-A72B-6F8E69AC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2" y="1103429"/>
            <a:ext cx="2663687" cy="565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A68EB6-76B6-4A98-A0D9-6199D933C20D}"/>
              </a:ext>
            </a:extLst>
          </p:cNvPr>
          <p:cNvSpPr txBox="1"/>
          <p:nvPr/>
        </p:nvSpPr>
        <p:spPr>
          <a:xfrm>
            <a:off x="3624469" y="1250239"/>
            <a:ext cx="80904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αλλοστερικά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ένζυμα αποτελούνται από περισσότερες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υπομονάδες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που διαθέτουν τα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ενεργά κέντρα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τα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αλλοστερικά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κέντρα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Στο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αλλοστερικό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κέντρο προσδένεται ο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αλλοστερικός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τροποποιητής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ενεργοποιητής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ή αναστολέας) που μεταβάλει την διαμόρφωση του μορίου.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Η σύνδεση του υποστρώματος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/>
              </a:rPr>
              <a:t>S </a:t>
            </a:r>
            <a:r>
              <a:rPr lang="el-GR" sz="2200" dirty="0" smtClean="0">
                <a:solidFill>
                  <a:prstClr val="black"/>
                </a:solidFill>
                <a:latin typeface="Calibri" panose="020F0502020204030204"/>
              </a:rPr>
              <a:t>με 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ένα ενεργό κέντρο ευνοεί συνεργατικά την σύνδεση του υποστρώματος στο ενεργό κέντρο μιας άλλης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υπομονάδας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(θετική ομότροπη δράση)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Η σύνδεση των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τροποποιητών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στα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αλλοστερικά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μπορεί να επηρεάσει θετικά (θετική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ετερότροπη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δράση) ή αρνητικά (αρνητική </a:t>
            </a:r>
            <a:r>
              <a:rPr lang="el-GR" sz="2200" dirty="0" err="1">
                <a:solidFill>
                  <a:prstClr val="black"/>
                </a:solidFill>
                <a:latin typeface="Calibri" panose="020F0502020204030204"/>
              </a:rPr>
              <a:t>ετερότροπη</a:t>
            </a:r>
            <a:r>
              <a:rPr lang="el-GR" sz="2200" dirty="0">
                <a:solidFill>
                  <a:prstClr val="black"/>
                </a:solidFill>
                <a:latin typeface="Calibri" panose="020F0502020204030204"/>
              </a:rPr>
              <a:t> δράση) την σύνδεση του υποστρώματος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μορφή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είναι η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ενεργή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ενώ η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 μορφή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λιγότερο </a:t>
            </a: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ενεργή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αλλοστερικοί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ενεργοποιητές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σταθεροποιούν την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μορφή ενώ οι αναστολείς την Τ μορφή.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27BDE-9901-4612-9D04-8E3432DDE2A0}"/>
              </a:ext>
            </a:extLst>
          </p:cNvPr>
          <p:cNvSpPr txBox="1"/>
          <p:nvPr/>
        </p:nvSpPr>
        <p:spPr>
          <a:xfrm>
            <a:off x="2292626" y="410818"/>
            <a:ext cx="809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Πρότυπο δράσης </a:t>
            </a: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αλλοστερικών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ενζύμων κατά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Monod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823" y="244889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6709" y="244889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0823" y="52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56709" y="52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4643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C01C878-64A1-9FFF-4FDE-3486C079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5" y="836248"/>
            <a:ext cx="2093844" cy="5696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6FE83-0E18-8452-EB5C-A425DA1F8F26}"/>
              </a:ext>
            </a:extLst>
          </p:cNvPr>
          <p:cNvSpPr txBox="1"/>
          <p:nvPr/>
        </p:nvSpPr>
        <p:spPr>
          <a:xfrm>
            <a:off x="1179443" y="132650"/>
            <a:ext cx="994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Μοντέλο διαδοχικής μεταβολής της διαμορφώσεως του ενζύμου</a:t>
            </a:r>
            <a:r>
              <a:rPr lang="en-US" sz="2400" b="1" dirty="0"/>
              <a:t> </a:t>
            </a:r>
            <a:r>
              <a:rPr lang="el-GR" sz="2400" b="1" dirty="0"/>
              <a:t>(</a:t>
            </a:r>
            <a:r>
              <a:rPr lang="en-US" sz="2400" b="1" dirty="0" err="1"/>
              <a:t>Koshland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606D0-B2C1-8881-3E67-8B29A650562B}"/>
              </a:ext>
            </a:extLst>
          </p:cNvPr>
          <p:cNvSpPr txBox="1"/>
          <p:nvPr/>
        </p:nvSpPr>
        <p:spPr>
          <a:xfrm>
            <a:off x="3208350" y="1422335"/>
            <a:ext cx="86657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Εάν η τάση σύνδεσης του υποστρώματος </a:t>
            </a:r>
            <a:r>
              <a:rPr lang="en-US" sz="2400" dirty="0"/>
              <a:t>S </a:t>
            </a:r>
            <a:r>
              <a:rPr lang="el-GR" sz="2400" dirty="0"/>
              <a:t>στην </a:t>
            </a:r>
            <a:r>
              <a:rPr lang="en-US" sz="2400" dirty="0"/>
              <a:t>RTS </a:t>
            </a:r>
            <a:r>
              <a:rPr lang="el-GR" sz="2400" dirty="0"/>
              <a:t>μορφή είναι μεγαλύτερη </a:t>
            </a:r>
            <a:r>
              <a:rPr lang="el-GR" sz="2400" dirty="0" smtClean="0"/>
              <a:t>από </a:t>
            </a:r>
            <a:r>
              <a:rPr lang="el-GR" sz="2400" dirty="0"/>
              <a:t>ότι στην μορφή ΤΤ τότε έχουμε  συνεργατική σύνδεση του </a:t>
            </a:r>
            <a:r>
              <a:rPr lang="el-GR" sz="2400" dirty="0" smtClean="0"/>
              <a:t>υποστρώματος και </a:t>
            </a:r>
            <a:r>
              <a:rPr lang="el-GR" sz="2400" dirty="0"/>
              <a:t>ευνοείται η ενεργή μορφή  </a:t>
            </a:r>
            <a:r>
              <a:rPr lang="en-US" sz="2400" dirty="0"/>
              <a:t>RR</a:t>
            </a:r>
            <a:r>
              <a:rPr lang="el-GR" sz="2400" dirty="0"/>
              <a:t> </a:t>
            </a:r>
            <a:r>
              <a:rPr lang="el-GR" sz="2400" b="1" dirty="0"/>
              <a:t>(θετική ομότροπη δράση)</a:t>
            </a:r>
          </a:p>
          <a:p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400" dirty="0"/>
              <a:t>Αντιθέτως εάν η τάση προς την </a:t>
            </a:r>
            <a:r>
              <a:rPr lang="en-US" sz="2400" dirty="0" smtClean="0"/>
              <a:t>RTS </a:t>
            </a:r>
            <a:r>
              <a:rPr lang="el-GR" sz="2400" dirty="0"/>
              <a:t>μορφή είναι μικρότερη τότε ευνοείται η ανενεργή</a:t>
            </a:r>
            <a:r>
              <a:rPr lang="en-US" sz="2400" dirty="0"/>
              <a:t> </a:t>
            </a:r>
            <a:r>
              <a:rPr lang="el-GR" sz="2400" dirty="0"/>
              <a:t>ΤΤ μορφή </a:t>
            </a:r>
            <a:r>
              <a:rPr lang="el-GR" sz="2400" b="1" dirty="0"/>
              <a:t>(αρνητική ομότροπη δράση) 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400" dirty="0"/>
              <a:t>Το μοντέλο της διαδοχικής μεταβολής της διαμορφώσεως του ενζύμου (</a:t>
            </a:r>
            <a:r>
              <a:rPr lang="el-GR" sz="2400" dirty="0" err="1"/>
              <a:t>Koshland</a:t>
            </a:r>
            <a:r>
              <a:rPr lang="el-GR" sz="2400" dirty="0"/>
              <a:t>) εξηγεί</a:t>
            </a:r>
            <a:r>
              <a:rPr lang="en-US" sz="2400" dirty="0"/>
              <a:t> </a:t>
            </a:r>
            <a:r>
              <a:rPr lang="el-GR" sz="2400" dirty="0"/>
              <a:t>και τις αρνητικές ομότροπες δράσεις που δεν μπορεί να αποδώσει το μοντέλο του</a:t>
            </a:r>
            <a:r>
              <a:rPr lang="en-US" sz="2400" dirty="0"/>
              <a:t> Monod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3288" y="3387635"/>
            <a:ext cx="53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RTS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15736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41D7CE-ED61-1E15-0D20-910B99C2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Ισοένζυμα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ABFE98-735F-5C18-B9BC-268A3798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l-GR" dirty="0"/>
              <a:t>Τα </a:t>
            </a:r>
            <a:r>
              <a:rPr lang="el-GR" dirty="0" err="1"/>
              <a:t>ισοένζυμα</a:t>
            </a:r>
            <a:r>
              <a:rPr lang="el-GR" dirty="0"/>
              <a:t> είναι </a:t>
            </a:r>
            <a:r>
              <a:rPr lang="el-GR" b="1" dirty="0"/>
              <a:t>ομόλογα ένζυμα </a:t>
            </a:r>
            <a:r>
              <a:rPr lang="el-GR" dirty="0"/>
              <a:t>τα οποία κατανέμονται στους διάφορους ιστούς και σε διάφορα αναπτυξιακά στάδια</a:t>
            </a:r>
          </a:p>
          <a:p>
            <a:r>
              <a:rPr lang="el-GR" dirty="0"/>
              <a:t>Καταλύουν την ίδια αντίδραση</a:t>
            </a:r>
          </a:p>
          <a:p>
            <a:r>
              <a:rPr lang="el-GR" dirty="0"/>
              <a:t>Έχουν διαφορές στην δομή τους</a:t>
            </a:r>
          </a:p>
          <a:p>
            <a:r>
              <a:rPr lang="el-GR" dirty="0"/>
              <a:t>Διαφέρουν στις τιμές της </a:t>
            </a:r>
            <a:r>
              <a:rPr lang="en-US" b="1" dirty="0"/>
              <a:t>Km</a:t>
            </a:r>
            <a:r>
              <a:rPr lang="en-US" dirty="0"/>
              <a:t> </a:t>
            </a:r>
            <a:r>
              <a:rPr lang="el-GR" dirty="0"/>
              <a:t>προκειμένου να επιτελέσουν τον ρόλο τους στους διάφορους ιστούς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34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8500868-9241-450C-A4BF-FA890FA76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99" y="728869"/>
            <a:ext cx="3722141" cy="3876261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B58256-2919-4583-A3A0-2CCB2321B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60" y="484086"/>
            <a:ext cx="3968523" cy="165448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2A74729-A51D-4197-B492-68E44278C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5" y="2887319"/>
            <a:ext cx="4885635" cy="3664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473C3-099B-45DF-87BE-5A2F32EDBE7E}"/>
              </a:ext>
            </a:extLst>
          </p:cNvPr>
          <p:cNvSpPr txBox="1"/>
          <p:nvPr/>
        </p:nvSpPr>
        <p:spPr>
          <a:xfrm>
            <a:off x="6476793" y="4849912"/>
            <a:ext cx="498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Ισοένζυμα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γαλακτικής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δευδρογονάσης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LDH)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E7B6A-4DCE-2379-A4F4-3A7805A1DBCF}"/>
              </a:ext>
            </a:extLst>
          </p:cNvPr>
          <p:cNvSpPr txBox="1"/>
          <p:nvPr/>
        </p:nvSpPr>
        <p:spPr>
          <a:xfrm>
            <a:off x="5545693" y="5494804"/>
            <a:ext cx="6646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εμφάνιση ορισμένων </a:t>
            </a:r>
            <a:r>
              <a:rPr lang="el-GR" dirty="0" err="1"/>
              <a:t>ισοενζύμων</a:t>
            </a:r>
            <a:r>
              <a:rPr lang="el-GR" dirty="0"/>
              <a:t> στο αίμα είναι σημάδι</a:t>
            </a:r>
          </a:p>
          <a:p>
            <a:r>
              <a:rPr lang="el-GR" dirty="0"/>
              <a:t>καταστροφής του ιστού στον οποίο εκφράζονται, και είναι χρήσιμη</a:t>
            </a:r>
          </a:p>
          <a:p>
            <a:r>
              <a:rPr lang="el-GR" dirty="0"/>
              <a:t>για κλινική διάγνωση (πχ σε έμφραγμα μυοκαρδίου αύξηση του Η4)</a:t>
            </a:r>
          </a:p>
        </p:txBody>
      </p:sp>
    </p:spTree>
    <p:extLst>
      <p:ext uri="{BB962C8B-B14F-4D97-AF65-F5344CB8AC3E}">
        <p14:creationId xmlns:p14="http://schemas.microsoft.com/office/powerpoint/2010/main" val="2157031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46A2E8-6AAA-4767-96C7-00A486DA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l-GR" sz="2700" dirty="0"/>
              <a:t>Ρύθμισης της </a:t>
            </a:r>
            <a:r>
              <a:rPr lang="el-GR" sz="2700" dirty="0" err="1"/>
              <a:t>ενζυμικής</a:t>
            </a:r>
            <a:r>
              <a:rPr lang="el-GR" sz="2700" dirty="0"/>
              <a:t> δραστικότητας με αντιστρεπτή ομοιοπολική τροποποίηση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BB5C4A-421B-A9B7-57CA-BE9B85A2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l-GR" sz="2000" dirty="0"/>
              <a:t>Οι αντιδράσεις </a:t>
            </a:r>
            <a:r>
              <a:rPr lang="el-GR" sz="2000" dirty="0" err="1"/>
              <a:t>φωσφορυλίωσης</a:t>
            </a:r>
            <a:r>
              <a:rPr lang="el-GR" sz="2000" dirty="0"/>
              <a:t> καταλύονται από </a:t>
            </a:r>
            <a:r>
              <a:rPr lang="el-GR" sz="2000" dirty="0" smtClean="0"/>
              <a:t>πρωτεϊνικές</a:t>
            </a:r>
            <a:r>
              <a:rPr lang="en-US" sz="2000" dirty="0" smtClean="0"/>
              <a:t> </a:t>
            </a:r>
            <a:r>
              <a:rPr lang="el-GR" sz="2000" b="1" dirty="0" err="1" smtClean="0"/>
              <a:t>κινάσες</a:t>
            </a:r>
            <a:r>
              <a:rPr lang="el-GR" sz="2000" b="1" dirty="0"/>
              <a:t>,</a:t>
            </a:r>
            <a:r>
              <a:rPr lang="el-GR" sz="2000" dirty="0"/>
              <a:t> όπου το ΑΤΡ λειτουργεί ως δότης φωσφορικής ομάδας. </a:t>
            </a:r>
          </a:p>
          <a:p>
            <a:r>
              <a:rPr lang="el-GR" sz="2000" dirty="0"/>
              <a:t>Η αφαίρεση των φωσφορικών ομάδων καταλύεται από πρωτεϊνικές</a:t>
            </a:r>
            <a:r>
              <a:rPr lang="el-GR" sz="2000" b="1" dirty="0"/>
              <a:t> </a:t>
            </a:r>
            <a:r>
              <a:rPr lang="el-GR" sz="2000" b="1" dirty="0" err="1"/>
              <a:t>φωσφατάσες</a:t>
            </a:r>
            <a:r>
              <a:rPr lang="el-GR" sz="2000" dirty="0"/>
              <a:t>, με υδρόλυση  που επαναφέρουν την τροποποιημένη πρωτεΐνη στην αρχική της μορφή.</a:t>
            </a:r>
          </a:p>
        </p:txBody>
      </p:sp>
      <p:pic>
        <p:nvPicPr>
          <p:cNvPr id="4" name="Εικόνα 3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F9947CA-A1BF-515F-8401-B284E014F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442490"/>
            <a:ext cx="5319062" cy="38979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1406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30F3290-0E36-8C0F-8BFB-D27203E9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72" y="3133919"/>
            <a:ext cx="5294716" cy="20384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D0C3A7-2CF1-4A74-C5B5-1DF48CDB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8" y="563699"/>
            <a:ext cx="6157214" cy="3109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8FF79-D59E-FFCE-2E9D-663591C3750C}"/>
              </a:ext>
            </a:extLst>
          </p:cNvPr>
          <p:cNvSpPr txBox="1"/>
          <p:nvPr/>
        </p:nvSpPr>
        <p:spPr>
          <a:xfrm>
            <a:off x="583001" y="4153151"/>
            <a:ext cx="5480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30% των </a:t>
            </a:r>
            <a:r>
              <a:rPr lang="el-GR" dirty="0" err="1"/>
              <a:t>ευκαρυωτικών</a:t>
            </a:r>
            <a:r>
              <a:rPr lang="el-GR" dirty="0"/>
              <a:t> πρωτεϊνών </a:t>
            </a:r>
            <a:r>
              <a:rPr lang="el-GR" dirty="0" err="1"/>
              <a:t>φωσφορυλιώνονται</a:t>
            </a:r>
            <a:r>
              <a:rPr lang="el-GR" dirty="0"/>
              <a:t> από ένζυμα που ονομάζονται πρωτεϊνικές </a:t>
            </a:r>
            <a:r>
              <a:rPr lang="el-GR" dirty="0" err="1"/>
              <a:t>κινάσες</a:t>
            </a:r>
            <a:r>
              <a:rPr lang="el-GR" dirty="0"/>
              <a:t> (&gt;500 </a:t>
            </a:r>
            <a:r>
              <a:rPr lang="el-GR" dirty="0" err="1"/>
              <a:t>κινάσες</a:t>
            </a:r>
            <a:r>
              <a:rPr lang="el-GR" dirty="0"/>
              <a:t> στον άνθρωπο).</a:t>
            </a:r>
          </a:p>
          <a:p>
            <a:r>
              <a:rPr lang="el-GR" dirty="0"/>
              <a:t>Ακριβής ρύθμιση στον κάθε ιστό, τον χρόνο και το υπόστρωμα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FD6B9A-27B8-A52B-A37E-D76FD19246C3}"/>
              </a:ext>
            </a:extLst>
          </p:cNvPr>
          <p:cNvSpPr txBox="1"/>
          <p:nvPr/>
        </p:nvSpPr>
        <p:spPr>
          <a:xfrm>
            <a:off x="4854479" y="858189"/>
            <a:ext cx="68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Ρύθμισης της </a:t>
            </a:r>
            <a:r>
              <a:rPr lang="el-GR" b="1" dirty="0" err="1"/>
              <a:t>ενζυμικής</a:t>
            </a:r>
            <a:r>
              <a:rPr lang="el-GR" b="1" dirty="0"/>
              <a:t> δραστικότητας από </a:t>
            </a:r>
            <a:r>
              <a:rPr lang="el-GR" b="1" dirty="0" err="1"/>
              <a:t>κινάσες</a:t>
            </a:r>
            <a:r>
              <a:rPr lang="el-GR" b="1" dirty="0"/>
              <a:t> και </a:t>
            </a:r>
            <a:r>
              <a:rPr lang="el-GR" b="1" dirty="0" err="1"/>
              <a:t>φωσφατάσες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5751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14DB66-90DA-4915-9DEF-715E2CA6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16340"/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Κινητική είναι η μελέτη </a:t>
            </a:r>
            <a:r>
              <a:rPr lang="el-GR" sz="4400" b="1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της ταχύτητας των </a:t>
            </a:r>
            <a:r>
              <a:rPr lang="el-G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l-G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χημικών αντιδράσεων </a:t>
            </a:r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F2E7352F-3B37-4DC0-B60B-0EBDD2D72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255" y="1851096"/>
            <a:ext cx="7025489" cy="4300396"/>
          </a:xfrm>
        </p:spPr>
      </p:pic>
    </p:spTree>
    <p:extLst>
      <p:ext uri="{BB962C8B-B14F-4D97-AF65-F5344CB8AC3E}">
        <p14:creationId xmlns:p14="http://schemas.microsoft.com/office/powerpoint/2010/main" val="185315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E5942-E1B7-4D59-B8CB-A113CB4E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 απλούστερος τρόπος μελέτης της ταχύτητας μιας </a:t>
            </a:r>
            <a:r>
              <a:rPr lang="el-GR" sz="3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ενζυμικής</a:t>
            </a:r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αντίδρασης είναι η παρακολούθηση της αύξησης του προϊόντος της σε συνάρτηση με τον χρόνο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D2155DD-2DE0-46CB-9E77-5265C2D53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721" y="2023112"/>
            <a:ext cx="7206558" cy="3956364"/>
          </a:xfrm>
        </p:spPr>
      </p:pic>
    </p:spTree>
    <p:extLst>
      <p:ext uri="{BB962C8B-B14F-4D97-AF65-F5344CB8AC3E}">
        <p14:creationId xmlns:p14="http://schemas.microsoft.com/office/powerpoint/2010/main" val="83482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ED4A8E-8A75-4FC9-B045-B3ABAC3B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5640"/>
            <a:r>
              <a:rPr lang="el-GR" sz="2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Tο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κρίσιμο χαρακτηριστικό στη συμπεριφορά των ενζύμων είναι ότι το </a:t>
            </a:r>
            <a:r>
              <a:rPr lang="el-GR" sz="2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σύμπλοκο</a:t>
            </a: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ES είναι το αναγκαίο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l-G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l-G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ενδιάμεσο στην κατάλυση</a:t>
            </a:r>
            <a:endParaRPr lang="el-GR" sz="28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D2237F4-6BFF-46C3-A23C-0E3E55CAC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645" y="2199654"/>
            <a:ext cx="6554709" cy="3603279"/>
          </a:xfrm>
        </p:spPr>
      </p:pic>
    </p:spTree>
    <p:extLst>
      <p:ext uri="{BB962C8B-B14F-4D97-AF65-F5344CB8AC3E}">
        <p14:creationId xmlns:p14="http://schemas.microsoft.com/office/powerpoint/2010/main" val="356698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84F03A-5A9C-49B2-BA23-EB4D20BF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Αναζητώντας τη σχέση που συνδέει την ταχύτητας της κατάλυσης με τις συγκεντρώσεις του υποστρώματος και του ενζύμου με τις ταχύτητες των επιμέρους βημάτων 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B0CDC6A-AB47-4575-9D4A-FBBC374A2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148" y="2113646"/>
            <a:ext cx="7061703" cy="4132409"/>
          </a:xfrm>
        </p:spPr>
      </p:pic>
    </p:spTree>
    <p:extLst>
      <p:ext uri="{BB962C8B-B14F-4D97-AF65-F5344CB8AC3E}">
        <p14:creationId xmlns:p14="http://schemas.microsoft.com/office/powerpoint/2010/main" val="64175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80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FCA0002-471F-CD5F-3443-8D86C794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5983902" cy="46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58BE7-5BD7-1E7E-7A60-044C073412E2}"/>
              </a:ext>
            </a:extLst>
          </p:cNvPr>
          <p:cNvSpPr txBox="1"/>
          <p:nvPr/>
        </p:nvSpPr>
        <p:spPr>
          <a:xfrm>
            <a:off x="318052" y="1775791"/>
            <a:ext cx="3213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Η συγκέντρωση </a:t>
            </a:r>
            <a:r>
              <a:rPr lang="en-US" b="1" dirty="0"/>
              <a:t>ES </a:t>
            </a:r>
            <a:r>
              <a:rPr lang="el-GR" b="1" dirty="0"/>
              <a:t>προσεγγίζει </a:t>
            </a:r>
          </a:p>
          <a:p>
            <a:r>
              <a:rPr lang="el-GR" b="1" dirty="0"/>
              <a:t>γρήγορα σταθερή κατάσταση</a:t>
            </a:r>
          </a:p>
          <a:p>
            <a:r>
              <a:rPr lang="en-US" b="1" dirty="0"/>
              <a:t>d(ES)/dt=0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3926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98F43F-E2F0-4E8B-A97C-28E52EDE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</a:t>
            </a: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παραδοχή της σταθερής κατάστασης (</a:t>
            </a:r>
            <a:r>
              <a:rPr lang="el-GR" sz="4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Steady</a:t>
            </a: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44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state</a:t>
            </a:r>
            <a:r>
              <a:rPr lang="el-GR" sz="4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l-G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στο σημείο εκκίνησης της αντίδρασης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3525B2E-41C0-4E1E-BD9E-FC95D03C3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507" y="1909943"/>
            <a:ext cx="7278986" cy="4182701"/>
          </a:xfrm>
        </p:spPr>
      </p:pic>
    </p:spTree>
    <p:extLst>
      <p:ext uri="{BB962C8B-B14F-4D97-AF65-F5344CB8AC3E}">
        <p14:creationId xmlns:p14="http://schemas.microsoft.com/office/powerpoint/2010/main" val="37351954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688</Words>
  <Application>Microsoft Office PowerPoint</Application>
  <PresentationFormat>Ευρεία οθόνη</PresentationFormat>
  <Paragraphs>80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Θέμα του Office</vt:lpstr>
      <vt:lpstr>ΒΙΟΧΗΜΕΙΑ</vt:lpstr>
      <vt:lpstr>ΕΝΖΥΜΙΚΗ ΚΙΝΗΤΙΚΗ</vt:lpstr>
      <vt:lpstr>Παρουσίαση του PowerPoint</vt:lpstr>
      <vt:lpstr>Κινητική είναι η μελέτη της ταχύτητας των  χημικών αντιδράσεων </vt:lpstr>
      <vt:lpstr>Ο απλούστερος τρόπος μελέτης της ταχύτητας μιας ενζυμικής αντίδρασης είναι η παρακολούθηση της αύξησης του προϊόντος της σε συνάρτηση με τον χρόνο</vt:lpstr>
      <vt:lpstr>Tο κρίσιμο χαρακτηριστικό στη συμπεριφορά των ενζύμων είναι ότι το σύμπλοκο ES είναι το αναγκαίο ενδιάμεσο στην κατάλυση</vt:lpstr>
      <vt:lpstr>Αναζητώντας τη σχέση που συνδέει την ταχύτητας της κατάλυσης με τις συγκεντρώσεις του υποστρώματος και του ενζύμου με τις ταχύτητες των επιμέρους βημάτων </vt:lpstr>
      <vt:lpstr>Παρουσίαση του PowerPoint</vt:lpstr>
      <vt:lpstr>Η παραδοχή της σταθερής κατάστασης (Steady state) στο σημείο εκκίνησης της αντίδρασης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μοντέλο Michaelis‐Menten περιγράφει τις κινητικές ιδιότητες πολλών ενζύμων</vt:lpstr>
      <vt:lpstr>Παρουσίαση του PowerPoint</vt:lpstr>
      <vt:lpstr>Οι περισσότερες βιοχημικές αντιδράσεις περιλαμβάνουν πολλαπλά υποστρώματα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ΡΥΘΜΙΣΗ ΕΝΖΥΜΙΚΗΣ ΔΡΑΣΤΗΡΙΟΤΗΤΑΣ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Ισοένζυμα</vt:lpstr>
      <vt:lpstr>Παρουσίαση του PowerPoint</vt:lpstr>
      <vt:lpstr>Ρύθμισης της ενζυμικής δραστικότητας με αντιστρεπτή ομοιοπολική τροποποίηση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Χριστόπουλος Θεόδωρος</dc:creator>
  <cp:lastModifiedBy>User</cp:lastModifiedBy>
  <cp:revision>64</cp:revision>
  <dcterms:created xsi:type="dcterms:W3CDTF">2023-10-07T06:33:31Z</dcterms:created>
  <dcterms:modified xsi:type="dcterms:W3CDTF">2024-10-16T07:35:51Z</dcterms:modified>
</cp:coreProperties>
</file>