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4" r:id="rId4"/>
    <p:sldId id="276" r:id="rId5"/>
    <p:sldId id="277" r:id="rId6"/>
    <p:sldId id="279" r:id="rId7"/>
    <p:sldId id="278" r:id="rId8"/>
    <p:sldId id="280" r:id="rId9"/>
    <p:sldId id="258" r:id="rId10"/>
    <p:sldId id="281" r:id="rId11"/>
    <p:sldId id="282" r:id="rId12"/>
    <p:sldId id="259" r:id="rId13"/>
    <p:sldId id="261" r:id="rId14"/>
    <p:sldId id="289" r:id="rId15"/>
    <p:sldId id="283" r:id="rId16"/>
    <p:sldId id="262" r:id="rId17"/>
    <p:sldId id="300" r:id="rId18"/>
    <p:sldId id="302" r:id="rId19"/>
    <p:sldId id="263" r:id="rId20"/>
    <p:sldId id="301" r:id="rId21"/>
    <p:sldId id="264" r:id="rId22"/>
    <p:sldId id="265" r:id="rId23"/>
    <p:sldId id="290" r:id="rId24"/>
    <p:sldId id="266" r:id="rId25"/>
    <p:sldId id="291" r:id="rId26"/>
    <p:sldId id="285" r:id="rId27"/>
    <p:sldId id="303" r:id="rId28"/>
    <p:sldId id="267" r:id="rId29"/>
    <p:sldId id="292" r:id="rId30"/>
    <p:sldId id="286" r:id="rId31"/>
    <p:sldId id="293" r:id="rId32"/>
    <p:sldId id="294" r:id="rId33"/>
    <p:sldId id="268" r:id="rId34"/>
    <p:sldId id="269" r:id="rId35"/>
    <p:sldId id="297" r:id="rId36"/>
    <p:sldId id="287" r:id="rId37"/>
    <p:sldId id="270" r:id="rId38"/>
    <p:sldId id="295" r:id="rId39"/>
    <p:sldId id="271" r:id="rId40"/>
    <p:sldId id="296" r:id="rId41"/>
    <p:sldId id="272" r:id="rId42"/>
    <p:sldId id="288" r:id="rId43"/>
    <p:sldId id="273" r:id="rId44"/>
    <p:sldId id="298" r:id="rId45"/>
    <p:sldId id="274" r:id="rId46"/>
    <p:sldId id="299" r:id="rId47"/>
    <p:sldId id="275" r:id="rId4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6CE041-43E8-4085-AFAB-DABEBBD5C14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7F382E1-AFE6-474A-A79A-885DE84CCB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5AFE25C-18B7-4877-9A76-F76672369B22}"/>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5" name="Θέση υποσέλιδου 4">
            <a:extLst>
              <a:ext uri="{FF2B5EF4-FFF2-40B4-BE49-F238E27FC236}">
                <a16:creationId xmlns:a16="http://schemas.microsoft.com/office/drawing/2014/main" id="{595EBEF9-2CBA-4859-A9CB-1D583BA5F84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485BC02-633A-4C40-AB79-C755F34CC03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94900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C3955B-6D4F-4E09-AFF5-B0ADA8AB0C0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2D3E294-828B-4683-8063-FF6ED6DE68A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7D95777-0F0C-4389-8F9C-217BB8B8A2BE}"/>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5" name="Θέση υποσέλιδου 4">
            <a:extLst>
              <a:ext uri="{FF2B5EF4-FFF2-40B4-BE49-F238E27FC236}">
                <a16:creationId xmlns:a16="http://schemas.microsoft.com/office/drawing/2014/main" id="{52F841C9-7397-46AF-888F-8DE1CB09B6A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CDC6253-EEC1-4E7D-A961-D5383620D3B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30772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778A0CF-6FC4-42E0-A23F-198F41F726F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5F17006-FE3E-4BD0-9C69-4D21640A1A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96BE85A-9583-4395-90BB-A2A1CF6E209B}"/>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5" name="Θέση υποσέλιδου 4">
            <a:extLst>
              <a:ext uri="{FF2B5EF4-FFF2-40B4-BE49-F238E27FC236}">
                <a16:creationId xmlns:a16="http://schemas.microsoft.com/office/drawing/2014/main" id="{4B3DACDE-3D9B-4BD0-825A-9B01548B95A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251D632-DC3E-4161-9604-B727BE735B16}"/>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225652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C33753-8F3E-4F98-95A8-49ECEF39742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8D6159B-AB2D-4F81-9503-EF38207F5AA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E3D89DD-0E7C-4C44-8D60-516F4F719A91}"/>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5" name="Θέση υποσέλιδου 4">
            <a:extLst>
              <a:ext uri="{FF2B5EF4-FFF2-40B4-BE49-F238E27FC236}">
                <a16:creationId xmlns:a16="http://schemas.microsoft.com/office/drawing/2014/main" id="{0EE24B4F-A3D3-4375-8F26-421AF8D7F6C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3B9FB70-0BB5-47D1-AC23-D9C4C0F048C1}"/>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75017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3859E3-94BB-432A-9E37-595AEA213A5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E69BD0A-D311-46AB-8248-5279964CC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14C7B48-B37C-4CE2-8787-230DE5CF6103}"/>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5" name="Θέση υποσέλιδου 4">
            <a:extLst>
              <a:ext uri="{FF2B5EF4-FFF2-40B4-BE49-F238E27FC236}">
                <a16:creationId xmlns:a16="http://schemas.microsoft.com/office/drawing/2014/main" id="{390190EA-7680-478E-8605-7AEF69D2899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76C30C6-B6BF-4FD5-A6FB-E0932EFA62A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4203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36F0D6-D731-4541-B0A4-F30C679D202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E13A3E7-3FDD-473D-BE6F-140D562E208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1C30332-59C2-455D-8544-A3067CDF82A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6271EB8-2053-4EAD-B55B-B3BDDB5E6C9B}"/>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6" name="Θέση υποσέλιδου 5">
            <a:extLst>
              <a:ext uri="{FF2B5EF4-FFF2-40B4-BE49-F238E27FC236}">
                <a16:creationId xmlns:a16="http://schemas.microsoft.com/office/drawing/2014/main" id="{04349000-B294-4B1D-8CA8-F26291A5AD7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05977A2-DFCA-4C3B-82DF-EDD02766DF60}"/>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26887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2B75F7-2697-40E2-BD89-FDF945777BE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54B3699-C73A-47DC-AD7B-295BB2265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550B4CF-753F-4D41-8E2E-A8E080A4F89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39B3DF5-C7ED-41FE-AAA0-95CE2487F3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140AAFB-3CB2-4E53-B155-C48A1D6CD43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8740FA37-842F-4967-B6FF-943BB6FCC5F2}"/>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8" name="Θέση υποσέλιδου 7">
            <a:extLst>
              <a:ext uri="{FF2B5EF4-FFF2-40B4-BE49-F238E27FC236}">
                <a16:creationId xmlns:a16="http://schemas.microsoft.com/office/drawing/2014/main" id="{23DE68BF-BC41-4546-A20C-36951DA3478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825CBE6-8ACF-4BB8-89FF-6D0C55F447A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8500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D217BE-393C-4786-AB03-FD4E9AD7563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6E89787-757B-4D40-AB00-684858F8139B}"/>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4" name="Θέση υποσέλιδου 3">
            <a:extLst>
              <a:ext uri="{FF2B5EF4-FFF2-40B4-BE49-F238E27FC236}">
                <a16:creationId xmlns:a16="http://schemas.microsoft.com/office/drawing/2014/main" id="{75726391-319C-4812-9B79-5D8BD746B1B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A1FDE62-0F49-4A75-96C1-5EFC06F16AA2}"/>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96982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D6231E65-122A-492E-87D1-D9C379F705E8}"/>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3" name="Θέση υποσέλιδου 2">
            <a:extLst>
              <a:ext uri="{FF2B5EF4-FFF2-40B4-BE49-F238E27FC236}">
                <a16:creationId xmlns:a16="http://schemas.microsoft.com/office/drawing/2014/main" id="{F4F27B4F-4A48-4853-86F2-54BDE029883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A560F2D-BC40-444D-A7E8-29A5E7CC6256}"/>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79487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3B5BA1-FAF1-41B4-A15F-214BFAB217C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F61D857-A3DD-40F7-BE66-2CDB1FA9B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FC5DF6A-B23E-404B-8700-DFD8AC984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327B232-6B62-47D7-8083-4AFC0A9B6C29}"/>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6" name="Θέση υποσέλιδου 5">
            <a:extLst>
              <a:ext uri="{FF2B5EF4-FFF2-40B4-BE49-F238E27FC236}">
                <a16:creationId xmlns:a16="http://schemas.microsoft.com/office/drawing/2014/main" id="{3A8DC48B-8132-4264-92DA-21D62BB68AB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8014C08-1CF7-4796-9B9A-06086A1EF1FF}"/>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410817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F357F1-98EC-4C01-B127-46C91542542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D013BDC-6985-4F68-8475-153762C6F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CBB07EDA-D452-4195-8447-864DA5D25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6E09BB7-3D83-4155-83D6-B81AABB5C0FA}"/>
              </a:ext>
            </a:extLst>
          </p:cNvPr>
          <p:cNvSpPr>
            <a:spLocks noGrp="1"/>
          </p:cNvSpPr>
          <p:nvPr>
            <p:ph type="dt" sz="half" idx="10"/>
          </p:nvPr>
        </p:nvSpPr>
        <p:spPr/>
        <p:txBody>
          <a:bodyPr/>
          <a:lstStyle/>
          <a:p>
            <a:fld id="{A4DF03A1-0B22-448D-A8AF-E2C6F7B67E85}" type="datetimeFigureOut">
              <a:rPr lang="el-GR" smtClean="0"/>
              <a:t>4/3/2025</a:t>
            </a:fld>
            <a:endParaRPr lang="el-GR"/>
          </a:p>
        </p:txBody>
      </p:sp>
      <p:sp>
        <p:nvSpPr>
          <p:cNvPr id="6" name="Θέση υποσέλιδου 5">
            <a:extLst>
              <a:ext uri="{FF2B5EF4-FFF2-40B4-BE49-F238E27FC236}">
                <a16:creationId xmlns:a16="http://schemas.microsoft.com/office/drawing/2014/main" id="{DE990C4B-3D2E-44C2-B1D5-B499CF0E15D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EF0DD80-53D6-4D75-AA4E-8CE7242783B1}"/>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97329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92754C3-DB14-499B-BA66-59EAFE25EC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82A789A-F82F-49EC-9E49-716188F9C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0F7ED1E-83B4-4696-8C90-314B051585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03A1-0B22-448D-A8AF-E2C6F7B67E85}" type="datetimeFigureOut">
              <a:rPr lang="el-GR" smtClean="0"/>
              <a:t>4/3/2025</a:t>
            </a:fld>
            <a:endParaRPr lang="el-GR"/>
          </a:p>
        </p:txBody>
      </p:sp>
      <p:sp>
        <p:nvSpPr>
          <p:cNvPr id="5" name="Θέση υποσέλιδου 4">
            <a:extLst>
              <a:ext uri="{FF2B5EF4-FFF2-40B4-BE49-F238E27FC236}">
                <a16:creationId xmlns:a16="http://schemas.microsoft.com/office/drawing/2014/main" id="{2A2774C3-182A-4582-8B19-B17A598D7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7DD7A35-E168-453E-8058-6698FEB35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BB7EA-951B-4BAE-98B7-BCE260ACEAB8}" type="slidenum">
              <a:rPr lang="el-GR" smtClean="0"/>
              <a:t>‹#›</a:t>
            </a:fld>
            <a:endParaRPr lang="el-GR"/>
          </a:p>
        </p:txBody>
      </p:sp>
    </p:spTree>
    <p:extLst>
      <p:ext uri="{BB962C8B-B14F-4D97-AF65-F5344CB8AC3E}">
        <p14:creationId xmlns:p14="http://schemas.microsoft.com/office/powerpoint/2010/main" val="2141275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A462A6-BEA8-4D3C-8273-9706DE8760C5}"/>
              </a:ext>
            </a:extLst>
          </p:cNvPr>
          <p:cNvSpPr>
            <a:spLocks noGrp="1"/>
          </p:cNvSpPr>
          <p:nvPr>
            <p:ph type="ctrTitle"/>
          </p:nvPr>
        </p:nvSpPr>
        <p:spPr>
          <a:xfrm>
            <a:off x="1524000" y="1122363"/>
            <a:ext cx="9144000" cy="804911"/>
          </a:xfrm>
        </p:spPr>
        <p:txBody>
          <a:bodyPr>
            <a:normAutofit fontScale="90000"/>
          </a:bodyPr>
          <a:lstStyle/>
          <a:p>
            <a:r>
              <a:rPr lang="en-US" dirty="0" smtClean="0"/>
              <a:t> </a:t>
            </a:r>
            <a:r>
              <a:rPr lang="el-GR" dirty="0" smtClean="0"/>
              <a:t>Φαρμακολογία</a:t>
            </a:r>
            <a:endParaRPr lang="el-GR" dirty="0"/>
          </a:p>
        </p:txBody>
      </p:sp>
      <p:sp>
        <p:nvSpPr>
          <p:cNvPr id="3" name="Υπότιτλος 2">
            <a:extLst>
              <a:ext uri="{FF2B5EF4-FFF2-40B4-BE49-F238E27FC236}">
                <a16:creationId xmlns:a16="http://schemas.microsoft.com/office/drawing/2014/main" id="{480962D9-2A71-4327-9F18-67848795BCEA}"/>
              </a:ext>
            </a:extLst>
          </p:cNvPr>
          <p:cNvSpPr>
            <a:spLocks noGrp="1"/>
          </p:cNvSpPr>
          <p:nvPr>
            <p:ph type="subTitle" idx="1"/>
          </p:nvPr>
        </p:nvSpPr>
        <p:spPr>
          <a:xfrm>
            <a:off x="1524000" y="2349305"/>
            <a:ext cx="9144000" cy="2908495"/>
          </a:xfrm>
        </p:spPr>
        <p:txBody>
          <a:bodyPr/>
          <a:lstStyle/>
          <a:p>
            <a:pPr algn="l"/>
            <a:endParaRPr lang="el-GR" dirty="0"/>
          </a:p>
          <a:p>
            <a:pPr algn="l"/>
            <a:r>
              <a:rPr lang="el-GR" sz="3200" dirty="0"/>
              <a:t>ΕΝΟΤΗΤΑ </a:t>
            </a:r>
            <a:r>
              <a:rPr lang="el-GR" sz="3200" dirty="0" smtClean="0"/>
              <a:t>Ι</a:t>
            </a:r>
            <a:r>
              <a:rPr lang="el-GR" sz="3200" dirty="0"/>
              <a:t>: ΝΕΥΡΟΦΑΡΜΑΚΟΛΟΓΙΑ</a:t>
            </a:r>
          </a:p>
        </p:txBody>
      </p:sp>
    </p:spTree>
    <p:extLst>
      <p:ext uri="{BB962C8B-B14F-4D97-AF65-F5344CB8AC3E}">
        <p14:creationId xmlns:p14="http://schemas.microsoft.com/office/powerpoint/2010/main" val="2608244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E075F65E-269B-46A8-8920-7536B5AC29F7}"/>
              </a:ext>
            </a:extLst>
          </p:cNvPr>
          <p:cNvPicPr>
            <a:picLocks noChangeAspect="1"/>
          </p:cNvPicPr>
          <p:nvPr/>
        </p:nvPicPr>
        <p:blipFill>
          <a:blip r:embed="rId2"/>
          <a:stretch>
            <a:fillRect/>
          </a:stretch>
        </p:blipFill>
        <p:spPr>
          <a:xfrm>
            <a:off x="2656113" y="165463"/>
            <a:ext cx="7384869" cy="6461761"/>
          </a:xfrm>
          <a:prstGeom prst="rect">
            <a:avLst/>
          </a:prstGeom>
        </p:spPr>
      </p:pic>
    </p:spTree>
    <p:extLst>
      <p:ext uri="{BB962C8B-B14F-4D97-AF65-F5344CB8AC3E}">
        <p14:creationId xmlns:p14="http://schemas.microsoft.com/office/powerpoint/2010/main" val="237513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6EDC144C-4807-4287-AE3C-517253CB8E4A}"/>
              </a:ext>
            </a:extLst>
          </p:cNvPr>
          <p:cNvPicPr>
            <a:picLocks noChangeAspect="1"/>
          </p:cNvPicPr>
          <p:nvPr/>
        </p:nvPicPr>
        <p:blipFill>
          <a:blip r:embed="rId2"/>
          <a:stretch>
            <a:fillRect/>
          </a:stretch>
        </p:blipFill>
        <p:spPr>
          <a:xfrm>
            <a:off x="-22785" y="1915886"/>
            <a:ext cx="12237570" cy="2760485"/>
          </a:xfrm>
          <a:prstGeom prst="rect">
            <a:avLst/>
          </a:prstGeom>
        </p:spPr>
      </p:pic>
    </p:spTree>
    <p:extLst>
      <p:ext uri="{BB962C8B-B14F-4D97-AF65-F5344CB8AC3E}">
        <p14:creationId xmlns:p14="http://schemas.microsoft.com/office/powerpoint/2010/main" val="1057337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38ADC4A-7976-4DE9-85FD-258130628C11}"/>
              </a:ext>
            </a:extLst>
          </p:cNvPr>
          <p:cNvSpPr>
            <a:spLocks noGrp="1"/>
          </p:cNvSpPr>
          <p:nvPr>
            <p:ph type="title"/>
          </p:nvPr>
        </p:nvSpPr>
        <p:spPr>
          <a:xfrm>
            <a:off x="466722" y="586855"/>
            <a:ext cx="3201366" cy="1729625"/>
          </a:xfrm>
        </p:spPr>
        <p:txBody>
          <a:bodyPr anchor="b">
            <a:normAutofit/>
          </a:bodyPr>
          <a:lstStyle/>
          <a:p>
            <a:pPr algn="r"/>
            <a:r>
              <a:rPr lang="el-GR" sz="3100" dirty="0">
                <a:solidFill>
                  <a:srgbClr val="FFFFFF"/>
                </a:solidFill>
              </a:rPr>
              <a:t>Νευροδιαβιβαστές ΑΝΣ</a:t>
            </a:r>
          </a:p>
        </p:txBody>
      </p:sp>
      <p:sp>
        <p:nvSpPr>
          <p:cNvPr id="3" name="Θέση περιεχομένου 2">
            <a:extLst>
              <a:ext uri="{FF2B5EF4-FFF2-40B4-BE49-F238E27FC236}">
                <a16:creationId xmlns:a16="http://schemas.microsoft.com/office/drawing/2014/main" id="{50271119-540B-4CC6-8870-35B0C9273A2B}"/>
              </a:ext>
            </a:extLst>
          </p:cNvPr>
          <p:cNvSpPr>
            <a:spLocks noGrp="1"/>
          </p:cNvSpPr>
          <p:nvPr>
            <p:ph idx="1"/>
          </p:nvPr>
        </p:nvSpPr>
        <p:spPr>
          <a:xfrm>
            <a:off x="4756338" y="96366"/>
            <a:ext cx="6714093" cy="3706536"/>
          </a:xfrm>
        </p:spPr>
        <p:txBody>
          <a:bodyPr anchor="ctr">
            <a:normAutofit lnSpcReduction="10000"/>
          </a:bodyPr>
          <a:lstStyle/>
          <a:p>
            <a:r>
              <a:rPr lang="el-GR" sz="2000" dirty="0"/>
              <a:t>Στις περισσότερες περιπτώσεις οι συμπαθητικοί και παρασυμπαθητικοί νευροδιαβιβαστές ασκούν </a:t>
            </a:r>
            <a:r>
              <a:rPr lang="el-GR" sz="2000" b="1" dirty="0"/>
              <a:t>αντίθετες δράσεις </a:t>
            </a:r>
            <a:r>
              <a:rPr lang="el-GR" sz="2000" dirty="0"/>
              <a:t>στα εκτελεστικά όργανα και επομένως μπορούν να θεωρηθούν ότι λειτουργούν μεταξύ τους </a:t>
            </a:r>
            <a:r>
              <a:rPr lang="el-GR" sz="2000" b="1" dirty="0"/>
              <a:t>ανταγωνιστικά</a:t>
            </a:r>
            <a:r>
              <a:rPr lang="el-GR" sz="2000" dirty="0"/>
              <a:t> </a:t>
            </a:r>
          </a:p>
          <a:p>
            <a:pPr>
              <a:buFont typeface="Wingdings" panose="05000000000000000000" pitchFamily="2" charset="2"/>
              <a:buChar char="ü"/>
            </a:pPr>
            <a:r>
              <a:rPr lang="el-GR" sz="2000" dirty="0"/>
              <a:t>    π</a:t>
            </a:r>
            <a:r>
              <a:rPr lang="en-US" sz="2000" dirty="0"/>
              <a:t>.</a:t>
            </a:r>
            <a:r>
              <a:rPr lang="el-GR" sz="2000" dirty="0"/>
              <a:t>χ οι δράσεις του συμπαθητικού και παρασυμπαθητικού   στο μυοκάρδιο και τη ίριδα δείχνουν ένα πρότυπο λειτουργικού ανταγωνισμού, στον έλεγχο του καρδιακού ρυθμού και του εύρους της κόρης του οφθαλμού</a:t>
            </a:r>
          </a:p>
          <a:p>
            <a:r>
              <a:rPr lang="el-GR" sz="2000" dirty="0"/>
              <a:t>Το </a:t>
            </a:r>
            <a:r>
              <a:rPr lang="el-GR" sz="2000" b="1" dirty="0"/>
              <a:t>ΑΝΣ </a:t>
            </a:r>
            <a:r>
              <a:rPr lang="el-GR" sz="2000" dirty="0"/>
              <a:t>αποτελεί το βασικό ρυθμιστή για την διατήρηση της </a:t>
            </a:r>
            <a:r>
              <a:rPr lang="el-GR" sz="2000" b="1" dirty="0"/>
              <a:t>ομοιοστασίας</a:t>
            </a:r>
            <a:r>
              <a:rPr lang="el-GR" sz="2000" dirty="0"/>
              <a:t> του εσωτερικού περιβάλλοντος του οργανισμού πχ ρύθμιση θερμοκρασίας του σώματος, αύξηση συγκέντρωσης της γλυκόζης στο αίμα στις αυξημένες ενεργειακές ανάγκες </a:t>
            </a:r>
            <a:r>
              <a:rPr lang="el-GR" sz="2000" dirty="0" err="1"/>
              <a:t>κλπ</a:t>
            </a:r>
            <a:endParaRPr lang="el-GR" sz="2000" dirty="0"/>
          </a:p>
        </p:txBody>
      </p:sp>
      <p:pic>
        <p:nvPicPr>
          <p:cNvPr id="4" name="Εικόνα 3"/>
          <p:cNvPicPr>
            <a:picLocks noChangeAspect="1"/>
          </p:cNvPicPr>
          <p:nvPr/>
        </p:nvPicPr>
        <p:blipFill>
          <a:blip r:embed="rId2"/>
          <a:stretch>
            <a:fillRect/>
          </a:stretch>
        </p:blipFill>
        <p:spPr>
          <a:xfrm>
            <a:off x="5751930" y="3802902"/>
            <a:ext cx="4555581" cy="2963658"/>
          </a:xfrm>
          <a:prstGeom prst="rect">
            <a:avLst/>
          </a:prstGeom>
        </p:spPr>
      </p:pic>
      <p:pic>
        <p:nvPicPr>
          <p:cNvPr id="5" name="Εικόνα 4"/>
          <p:cNvPicPr>
            <a:picLocks noChangeAspect="1"/>
          </p:cNvPicPr>
          <p:nvPr/>
        </p:nvPicPr>
        <p:blipFill>
          <a:blip r:embed="rId3"/>
          <a:stretch>
            <a:fillRect/>
          </a:stretch>
        </p:blipFill>
        <p:spPr>
          <a:xfrm>
            <a:off x="345293" y="2737852"/>
            <a:ext cx="3390684" cy="3390684"/>
          </a:xfrm>
          <a:prstGeom prst="rect">
            <a:avLst/>
          </a:prstGeom>
        </p:spPr>
      </p:pic>
    </p:spTree>
    <p:extLst>
      <p:ext uri="{BB962C8B-B14F-4D97-AF65-F5344CB8AC3E}">
        <p14:creationId xmlns:p14="http://schemas.microsoft.com/office/powerpoint/2010/main" val="2557033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E66C085-FAD3-4570-8AC5-1105202F0F01}"/>
              </a:ext>
            </a:extLst>
          </p:cNvPr>
          <p:cNvSpPr>
            <a:spLocks noGrp="1"/>
          </p:cNvSpPr>
          <p:nvPr>
            <p:ph type="title"/>
          </p:nvPr>
        </p:nvSpPr>
        <p:spPr>
          <a:xfrm>
            <a:off x="466722" y="586855"/>
            <a:ext cx="3201366" cy="1520619"/>
          </a:xfrm>
        </p:spPr>
        <p:txBody>
          <a:bodyPr anchor="b">
            <a:normAutofit/>
          </a:bodyPr>
          <a:lstStyle/>
          <a:p>
            <a:pPr algn="r"/>
            <a:r>
              <a:rPr lang="el-GR" sz="3400">
                <a:solidFill>
                  <a:srgbClr val="FFFFFF"/>
                </a:solidFill>
              </a:rPr>
              <a:t>Νευροδιαβίβαση</a:t>
            </a:r>
          </a:p>
        </p:txBody>
      </p:sp>
      <p:sp>
        <p:nvSpPr>
          <p:cNvPr id="3" name="Θέση περιεχομένου 2">
            <a:extLst>
              <a:ext uri="{FF2B5EF4-FFF2-40B4-BE49-F238E27FC236}">
                <a16:creationId xmlns:a16="http://schemas.microsoft.com/office/drawing/2014/main" id="{BCBDEBB9-9A7A-40DB-B445-CAB00DA8542C}"/>
              </a:ext>
            </a:extLst>
          </p:cNvPr>
          <p:cNvSpPr>
            <a:spLocks noGrp="1"/>
          </p:cNvSpPr>
          <p:nvPr>
            <p:ph idx="1"/>
          </p:nvPr>
        </p:nvSpPr>
        <p:spPr>
          <a:xfrm>
            <a:off x="4810259" y="649480"/>
            <a:ext cx="6555347" cy="5546047"/>
          </a:xfrm>
        </p:spPr>
        <p:txBody>
          <a:bodyPr anchor="ctr">
            <a:normAutofit/>
          </a:bodyPr>
          <a:lstStyle/>
          <a:p>
            <a:r>
              <a:rPr lang="el-GR" sz="1900" b="1" dirty="0"/>
              <a:t>Οι νευρικές ώσεις, με την απελευθέρωση ειδικών χημικών νευροδιαβιβαστών, διεγείρουν τους </a:t>
            </a:r>
            <a:r>
              <a:rPr lang="el-GR" sz="1900" b="1" dirty="0" err="1"/>
              <a:t>μετασυναπτικούς</a:t>
            </a:r>
            <a:r>
              <a:rPr lang="el-GR" sz="1900" b="1" dirty="0"/>
              <a:t> νευρώνες και τα εκτελεστικά όργανα</a:t>
            </a:r>
          </a:p>
          <a:p>
            <a:r>
              <a:rPr lang="el-GR" sz="1900" dirty="0"/>
              <a:t>Η </a:t>
            </a:r>
            <a:r>
              <a:rPr lang="el-GR" sz="1900" dirty="0" err="1"/>
              <a:t>νευροδιαβίβαση</a:t>
            </a:r>
            <a:r>
              <a:rPr lang="el-GR" sz="1900" dirty="0"/>
              <a:t> ολοκληρώνεται στα εξής στάδια:</a:t>
            </a:r>
          </a:p>
          <a:p>
            <a:pPr marL="0" indent="0">
              <a:buNone/>
            </a:pPr>
            <a:r>
              <a:rPr lang="el-GR" sz="1900" dirty="0"/>
              <a:t>1. </a:t>
            </a:r>
            <a:r>
              <a:rPr lang="el-GR" sz="1900" b="1" u="sng" dirty="0"/>
              <a:t>Αξονική αγωγιμότητα</a:t>
            </a:r>
            <a:r>
              <a:rPr lang="el-GR" sz="1900" dirty="0"/>
              <a:t>. Ανατροπή του δυναμικού ηρεμίας (-70</a:t>
            </a:r>
            <a:r>
              <a:rPr lang="en-US" sz="1900" dirty="0"/>
              <a:t>mv) </a:t>
            </a:r>
            <a:r>
              <a:rPr lang="el-GR" sz="1900" dirty="0"/>
              <a:t>της μεμβράνης του </a:t>
            </a:r>
            <a:r>
              <a:rPr lang="el-GR" sz="1900" dirty="0" err="1"/>
              <a:t>νευράξονα</a:t>
            </a:r>
            <a:r>
              <a:rPr lang="el-GR" sz="1900" dirty="0"/>
              <a:t> και δημιουργία δυναμικού ενεργείας (+50</a:t>
            </a:r>
            <a:r>
              <a:rPr lang="en-US" sz="1900" dirty="0"/>
              <a:t>mv) </a:t>
            </a:r>
            <a:r>
              <a:rPr lang="el-GR" sz="1900" dirty="0"/>
              <a:t>με την βοήθεια </a:t>
            </a:r>
            <a:r>
              <a:rPr lang="el-GR" sz="1900" dirty="0" err="1"/>
              <a:t>διαμεμβρανικών</a:t>
            </a:r>
            <a:r>
              <a:rPr lang="el-GR" sz="1900" dirty="0"/>
              <a:t> καναλιών που διευκολύνουν την είσοδο ιόντων </a:t>
            </a:r>
            <a:r>
              <a:rPr lang="en-US" sz="1900" dirty="0" smtClean="0"/>
              <a:t>Na</a:t>
            </a:r>
            <a:r>
              <a:rPr lang="en-US" sz="1900" baseline="30000" dirty="0" smtClean="0"/>
              <a:t>+</a:t>
            </a:r>
            <a:r>
              <a:rPr lang="en-US" sz="1900" dirty="0" smtClean="0"/>
              <a:t> </a:t>
            </a:r>
            <a:r>
              <a:rPr lang="el-GR" sz="1900" dirty="0"/>
              <a:t>και </a:t>
            </a:r>
            <a:r>
              <a:rPr lang="el-GR" sz="1900" dirty="0" smtClean="0"/>
              <a:t>την έξοδο ιόντων </a:t>
            </a:r>
            <a:r>
              <a:rPr lang="en-US" sz="1900" dirty="0" smtClean="0"/>
              <a:t>K</a:t>
            </a:r>
            <a:r>
              <a:rPr lang="en-US" sz="1900" baseline="30000" dirty="0" smtClean="0"/>
              <a:t>+</a:t>
            </a:r>
            <a:r>
              <a:rPr lang="el-GR" sz="1900" dirty="0" smtClean="0"/>
              <a:t>. </a:t>
            </a:r>
            <a:r>
              <a:rPr lang="el-GR" sz="1900" dirty="0"/>
              <a:t>Αγωγή του ιοντικού ρεύματος κατά μήκος του </a:t>
            </a:r>
            <a:r>
              <a:rPr lang="el-GR" sz="1900" dirty="0" err="1"/>
              <a:t>νευράξονα</a:t>
            </a:r>
            <a:r>
              <a:rPr lang="en-US" sz="1900" dirty="0"/>
              <a:t>.</a:t>
            </a:r>
            <a:endParaRPr lang="el-GR" sz="1900" dirty="0"/>
          </a:p>
          <a:p>
            <a:pPr marL="0" indent="0">
              <a:buNone/>
            </a:pPr>
            <a:r>
              <a:rPr lang="el-GR" sz="1900" dirty="0"/>
              <a:t>2. </a:t>
            </a:r>
            <a:r>
              <a:rPr lang="el-GR" sz="1900" b="1" u="sng" dirty="0" err="1"/>
              <a:t>Συναπτική</a:t>
            </a:r>
            <a:r>
              <a:rPr lang="el-GR" sz="1900" b="1" u="sng" dirty="0"/>
              <a:t> διαβίβαση</a:t>
            </a:r>
            <a:r>
              <a:rPr lang="el-GR" sz="1900" dirty="0"/>
              <a:t>. Άφιξη του δυναμικού ενεργείας στις νευρικές απολήξεις και απελευθέρωση του νευροδιαβιβαστή στο </a:t>
            </a:r>
            <a:r>
              <a:rPr lang="el-GR" sz="1900" dirty="0" err="1"/>
              <a:t>συναπτικό</a:t>
            </a:r>
            <a:r>
              <a:rPr lang="el-GR" sz="1900" dirty="0"/>
              <a:t> χώρο (διαδικασία εξαρτώμενη από ιόντα </a:t>
            </a:r>
            <a:r>
              <a:rPr lang="en-US" sz="1900" dirty="0" smtClean="0"/>
              <a:t>Ca</a:t>
            </a:r>
            <a:r>
              <a:rPr lang="en-US" sz="1900" baseline="30000" dirty="0" smtClean="0"/>
              <a:t>2+</a:t>
            </a:r>
            <a:r>
              <a:rPr lang="en-US" sz="1900" dirty="0" smtClean="0"/>
              <a:t>). </a:t>
            </a:r>
            <a:r>
              <a:rPr lang="el-GR" sz="1900" dirty="0"/>
              <a:t>Αλληλεπίδραση νευροδιαβιβαστή με τους </a:t>
            </a:r>
            <a:r>
              <a:rPr lang="el-GR" sz="1900" dirty="0" err="1"/>
              <a:t>μετασυναπτικούς</a:t>
            </a:r>
            <a:r>
              <a:rPr lang="el-GR" sz="1900" dirty="0"/>
              <a:t> υποδοχείς και παραγωγή </a:t>
            </a:r>
            <a:r>
              <a:rPr lang="el-GR" sz="1900" dirty="0" err="1"/>
              <a:t>μετασυναπτικού</a:t>
            </a:r>
            <a:r>
              <a:rPr lang="el-GR" sz="1900" dirty="0"/>
              <a:t> δυναμικού (διαδικασία ελεγχόμενη από ιόντα </a:t>
            </a:r>
            <a:r>
              <a:rPr lang="en-US" sz="1900" dirty="0" smtClean="0"/>
              <a:t>Na</a:t>
            </a:r>
            <a:r>
              <a:rPr lang="en-US" sz="1900" baseline="30000" dirty="0" smtClean="0"/>
              <a:t>+</a:t>
            </a:r>
            <a:r>
              <a:rPr lang="el-GR" sz="1900" dirty="0" smtClean="0"/>
              <a:t> </a:t>
            </a:r>
            <a:r>
              <a:rPr lang="el-GR" sz="1900" dirty="0"/>
              <a:t>και</a:t>
            </a:r>
            <a:r>
              <a:rPr lang="en-US" sz="1900" dirty="0"/>
              <a:t> </a:t>
            </a:r>
            <a:r>
              <a:rPr lang="en-US" sz="1900" dirty="0" smtClean="0"/>
              <a:t>CI</a:t>
            </a:r>
            <a:r>
              <a:rPr lang="en-US" sz="1900" baseline="30000" dirty="0" smtClean="0"/>
              <a:t>-</a:t>
            </a:r>
            <a:r>
              <a:rPr lang="el-GR" sz="1900" dirty="0" smtClean="0"/>
              <a:t>, </a:t>
            </a:r>
            <a:r>
              <a:rPr lang="el-GR" sz="1900" dirty="0"/>
              <a:t>ενώ ιόντα</a:t>
            </a:r>
            <a:r>
              <a:rPr lang="en-US" sz="1900" dirty="0"/>
              <a:t> </a:t>
            </a:r>
            <a:r>
              <a:rPr lang="en-US" sz="1900" dirty="0" smtClean="0"/>
              <a:t>K</a:t>
            </a:r>
            <a:r>
              <a:rPr lang="en-US" sz="1900" baseline="30000" dirty="0" smtClean="0"/>
              <a:t>+</a:t>
            </a:r>
            <a:r>
              <a:rPr lang="el-GR" sz="1900" dirty="0" smtClean="0"/>
              <a:t> </a:t>
            </a:r>
            <a:r>
              <a:rPr lang="el-GR" sz="1900" dirty="0"/>
              <a:t>και</a:t>
            </a:r>
            <a:r>
              <a:rPr lang="en-US" sz="1900" dirty="0"/>
              <a:t> </a:t>
            </a:r>
            <a:r>
              <a:rPr lang="en-US" sz="1900" dirty="0" smtClean="0"/>
              <a:t>Ca</a:t>
            </a:r>
            <a:r>
              <a:rPr lang="en-US" sz="1900" baseline="30000" dirty="0" smtClean="0"/>
              <a:t>2+</a:t>
            </a:r>
            <a:r>
              <a:rPr lang="el-GR" sz="1900" dirty="0" smtClean="0"/>
              <a:t> </a:t>
            </a:r>
            <a:r>
              <a:rPr lang="el-GR" sz="1900" dirty="0"/>
              <a:t>εμπλέκονται λιγότερο συχνά). Πυροδότηση της </a:t>
            </a:r>
            <a:r>
              <a:rPr lang="el-GR" sz="1900" dirty="0" err="1"/>
              <a:t>μετασυναπτικής</a:t>
            </a:r>
            <a:r>
              <a:rPr lang="el-GR" sz="1900" dirty="0"/>
              <a:t> δραστηριότητας και απομάκρυνση ή διάσπαση του νευροδιαβιβαστή </a:t>
            </a:r>
            <a:r>
              <a:rPr lang="el-GR" sz="1900" dirty="0" smtClean="0"/>
              <a:t>στο </a:t>
            </a:r>
            <a:r>
              <a:rPr lang="el-GR" sz="1900" dirty="0" err="1" smtClean="0"/>
              <a:t>συναπτικό</a:t>
            </a:r>
            <a:r>
              <a:rPr lang="el-GR" sz="1900" dirty="0" smtClean="0"/>
              <a:t> χώρο, με </a:t>
            </a:r>
            <a:r>
              <a:rPr lang="el-GR" sz="1900" dirty="0"/>
              <a:t>την βοήθεια ειδικών ενζύμων</a:t>
            </a:r>
            <a:r>
              <a:rPr lang="en-US" sz="1900" dirty="0"/>
              <a:t>.</a:t>
            </a:r>
            <a:endParaRPr lang="el-GR" sz="1900" dirty="0"/>
          </a:p>
        </p:txBody>
      </p:sp>
      <p:pic>
        <p:nvPicPr>
          <p:cNvPr id="4" name="Εικόνα 3"/>
          <p:cNvPicPr>
            <a:picLocks noChangeAspect="1"/>
          </p:cNvPicPr>
          <p:nvPr/>
        </p:nvPicPr>
        <p:blipFill>
          <a:blip r:embed="rId2"/>
          <a:stretch>
            <a:fillRect/>
          </a:stretch>
        </p:blipFill>
        <p:spPr>
          <a:xfrm>
            <a:off x="383994" y="2474507"/>
            <a:ext cx="3028950" cy="1514475"/>
          </a:xfrm>
          <a:prstGeom prst="rect">
            <a:avLst/>
          </a:prstGeom>
        </p:spPr>
      </p:pic>
      <p:pic>
        <p:nvPicPr>
          <p:cNvPr id="5" name="Εικόνα 4"/>
          <p:cNvPicPr>
            <a:picLocks noChangeAspect="1"/>
          </p:cNvPicPr>
          <p:nvPr/>
        </p:nvPicPr>
        <p:blipFill>
          <a:blip r:embed="rId3"/>
          <a:stretch>
            <a:fillRect/>
          </a:stretch>
        </p:blipFill>
        <p:spPr>
          <a:xfrm>
            <a:off x="-3048" y="4335415"/>
            <a:ext cx="4040874" cy="2512447"/>
          </a:xfrm>
          <a:prstGeom prst="rect">
            <a:avLst/>
          </a:prstGeom>
        </p:spPr>
      </p:pic>
    </p:spTree>
    <p:extLst>
      <p:ext uri="{BB962C8B-B14F-4D97-AF65-F5344CB8AC3E}">
        <p14:creationId xmlns:p14="http://schemas.microsoft.com/office/powerpoint/2010/main" val="1882020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365578D0-0E86-4E21-B475-782B9709C7E8}"/>
              </a:ext>
            </a:extLst>
          </p:cNvPr>
          <p:cNvPicPr>
            <a:picLocks noChangeAspect="1"/>
          </p:cNvPicPr>
          <p:nvPr/>
        </p:nvPicPr>
        <p:blipFill>
          <a:blip r:embed="rId2"/>
          <a:stretch>
            <a:fillRect/>
          </a:stretch>
        </p:blipFill>
        <p:spPr>
          <a:xfrm>
            <a:off x="1715589" y="169817"/>
            <a:ext cx="8725988" cy="6544491"/>
          </a:xfrm>
          <a:prstGeom prst="rect">
            <a:avLst/>
          </a:prstGeom>
        </p:spPr>
      </p:pic>
    </p:spTree>
    <p:extLst>
      <p:ext uri="{BB962C8B-B14F-4D97-AF65-F5344CB8AC3E}">
        <p14:creationId xmlns:p14="http://schemas.microsoft.com/office/powerpoint/2010/main" val="1868717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7BCE9C2-E1DB-4416-A06F-FB3703D081D2}"/>
              </a:ext>
            </a:extLst>
          </p:cNvPr>
          <p:cNvPicPr>
            <a:picLocks noChangeAspect="1"/>
          </p:cNvPicPr>
          <p:nvPr/>
        </p:nvPicPr>
        <p:blipFill>
          <a:blip r:embed="rId2"/>
          <a:stretch>
            <a:fillRect/>
          </a:stretch>
        </p:blipFill>
        <p:spPr>
          <a:xfrm>
            <a:off x="750230" y="480060"/>
            <a:ext cx="10691540" cy="5754736"/>
          </a:xfrm>
          <a:prstGeom prst="rect">
            <a:avLst/>
          </a:prstGeom>
        </p:spPr>
      </p:pic>
      <p:sp>
        <p:nvSpPr>
          <p:cNvPr id="2" name="TextBox 1"/>
          <p:cNvSpPr txBox="1"/>
          <p:nvPr/>
        </p:nvSpPr>
        <p:spPr>
          <a:xfrm>
            <a:off x="9441673" y="4197531"/>
            <a:ext cx="2273315" cy="369332"/>
          </a:xfrm>
          <a:prstGeom prst="rect">
            <a:avLst/>
          </a:prstGeom>
          <a:noFill/>
        </p:spPr>
        <p:txBody>
          <a:bodyPr wrap="none" rtlCol="0">
            <a:spAutoFit/>
          </a:bodyPr>
          <a:lstStyle/>
          <a:p>
            <a:r>
              <a:rPr lang="el-GR" b="1" u="sng" dirty="0" err="1"/>
              <a:t>Συναπτική</a:t>
            </a:r>
            <a:r>
              <a:rPr lang="el-GR" b="1" u="sng" dirty="0"/>
              <a:t> διαβίβαση</a:t>
            </a:r>
            <a:endParaRPr lang="el-GR" dirty="0"/>
          </a:p>
        </p:txBody>
      </p:sp>
    </p:spTree>
    <p:extLst>
      <p:ext uri="{BB962C8B-B14F-4D97-AF65-F5344CB8AC3E}">
        <p14:creationId xmlns:p14="http://schemas.microsoft.com/office/powerpoint/2010/main" val="2405571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B4BF2B6-BEB7-443E-AAA3-862F96C3AB67}"/>
              </a:ext>
            </a:extLst>
          </p:cNvPr>
          <p:cNvSpPr>
            <a:spLocks noGrp="1"/>
          </p:cNvSpPr>
          <p:nvPr>
            <p:ph type="title"/>
          </p:nvPr>
        </p:nvSpPr>
        <p:spPr>
          <a:xfrm>
            <a:off x="278888" y="154671"/>
            <a:ext cx="3201366" cy="1288868"/>
          </a:xfrm>
        </p:spPr>
        <p:txBody>
          <a:bodyPr anchor="b">
            <a:normAutofit/>
          </a:bodyPr>
          <a:lstStyle/>
          <a:p>
            <a:pPr algn="r"/>
            <a:r>
              <a:rPr lang="el-GR" sz="4000" dirty="0" err="1">
                <a:solidFill>
                  <a:srgbClr val="FFFFFF"/>
                </a:solidFill>
              </a:rPr>
              <a:t>Χολινεργική</a:t>
            </a:r>
            <a:r>
              <a:rPr lang="el-GR" sz="4000" dirty="0">
                <a:solidFill>
                  <a:srgbClr val="FFFFFF"/>
                </a:solidFill>
              </a:rPr>
              <a:t> διαβίβαση</a:t>
            </a:r>
          </a:p>
        </p:txBody>
      </p:sp>
      <p:sp>
        <p:nvSpPr>
          <p:cNvPr id="3" name="Θέση περιεχομένου 2">
            <a:extLst>
              <a:ext uri="{FF2B5EF4-FFF2-40B4-BE49-F238E27FC236}">
                <a16:creationId xmlns:a16="http://schemas.microsoft.com/office/drawing/2014/main" id="{108F460A-4402-4621-9559-6FCE6A5C04A3}"/>
              </a:ext>
            </a:extLst>
          </p:cNvPr>
          <p:cNvSpPr>
            <a:spLocks noGrp="1"/>
          </p:cNvSpPr>
          <p:nvPr>
            <p:ph idx="1"/>
          </p:nvPr>
        </p:nvSpPr>
        <p:spPr>
          <a:xfrm>
            <a:off x="5088683" y="95099"/>
            <a:ext cx="7100269" cy="6688078"/>
          </a:xfrm>
        </p:spPr>
        <p:txBody>
          <a:bodyPr anchor="ctr">
            <a:noAutofit/>
          </a:bodyPr>
          <a:lstStyle/>
          <a:p>
            <a:endParaRPr lang="en-US" sz="2000" b="1" dirty="0" smtClean="0"/>
          </a:p>
          <a:p>
            <a:r>
              <a:rPr lang="el-GR" sz="1900" b="1" dirty="0" smtClean="0"/>
              <a:t>Υποδοχείς </a:t>
            </a:r>
            <a:r>
              <a:rPr lang="en-US" sz="1900" b="1" dirty="0"/>
              <a:t>Ach </a:t>
            </a:r>
            <a:r>
              <a:rPr lang="el-GR" sz="1900" dirty="0"/>
              <a:t>: </a:t>
            </a:r>
            <a:r>
              <a:rPr lang="el-GR" sz="1900" u="sng" dirty="0"/>
              <a:t>Νικοτινικοί</a:t>
            </a:r>
            <a:r>
              <a:rPr lang="el-GR" sz="1900" dirty="0"/>
              <a:t> (εμφανίζουν νικοτινική δράση) και οι </a:t>
            </a:r>
            <a:r>
              <a:rPr lang="el-GR" sz="1900" u="sng" dirty="0" err="1"/>
              <a:t>Μουσκαρινικοί</a:t>
            </a:r>
            <a:r>
              <a:rPr lang="el-GR" sz="1900" dirty="0"/>
              <a:t> (εμφανίζουν </a:t>
            </a:r>
            <a:r>
              <a:rPr lang="el-GR" sz="1900" dirty="0" err="1"/>
              <a:t>μουσκαρινική</a:t>
            </a:r>
            <a:r>
              <a:rPr lang="el-GR" sz="1900" dirty="0"/>
              <a:t> δράση)</a:t>
            </a:r>
          </a:p>
          <a:p>
            <a:r>
              <a:rPr lang="el-GR" sz="1900" dirty="0"/>
              <a:t>Οι </a:t>
            </a:r>
            <a:r>
              <a:rPr lang="el-GR" sz="1900" b="1" u="sng" dirty="0"/>
              <a:t>νικοτινικοί υποδοχείς </a:t>
            </a:r>
            <a:r>
              <a:rPr lang="el-GR" sz="1900" b="1" dirty="0"/>
              <a:t>(</a:t>
            </a:r>
            <a:r>
              <a:rPr lang="en-US" sz="1900" b="1" dirty="0" err="1"/>
              <a:t>nAChRs</a:t>
            </a:r>
            <a:r>
              <a:rPr lang="en-US" sz="1900" b="1" dirty="0"/>
              <a:t>) </a:t>
            </a:r>
            <a:r>
              <a:rPr lang="el-GR" sz="1900" dirty="0"/>
              <a:t>είναι δίαυλοι ιόντων και η ενεργοποίησή τους αυξάνει την διαπερατότητα ιόντων </a:t>
            </a:r>
            <a:r>
              <a:rPr lang="en-US" sz="1900" dirty="0" smtClean="0"/>
              <a:t>Na</a:t>
            </a:r>
            <a:r>
              <a:rPr lang="en-US" sz="1900" baseline="30000" dirty="0" smtClean="0"/>
              <a:t>+</a:t>
            </a:r>
            <a:r>
              <a:rPr lang="en-US" sz="1900" dirty="0" smtClean="0"/>
              <a:t> </a:t>
            </a:r>
            <a:r>
              <a:rPr lang="el-GR" sz="1900" dirty="0"/>
              <a:t>και </a:t>
            </a:r>
            <a:r>
              <a:rPr lang="en-US" sz="1900" dirty="0" smtClean="0"/>
              <a:t>Ca</a:t>
            </a:r>
            <a:r>
              <a:rPr lang="en-US" sz="1900" baseline="30000" dirty="0" smtClean="0"/>
              <a:t>2+</a:t>
            </a:r>
            <a:r>
              <a:rPr lang="en-US" sz="1900" dirty="0" smtClean="0"/>
              <a:t>. </a:t>
            </a:r>
            <a:r>
              <a:rPr lang="el-GR" sz="1900" dirty="0"/>
              <a:t>Βρίσκονται στις σκελετικές </a:t>
            </a:r>
            <a:r>
              <a:rPr lang="el-GR" sz="1900" dirty="0" err="1"/>
              <a:t>νευρομυϊκές</a:t>
            </a:r>
            <a:r>
              <a:rPr lang="el-GR" sz="1900" dirty="0"/>
              <a:t> συνάψεις, τα αυτόνομα γάγγλια, το ΚΝΣ και μη </a:t>
            </a:r>
            <a:r>
              <a:rPr lang="el-GR" sz="1900" dirty="0" err="1"/>
              <a:t>νευρωνικούς</a:t>
            </a:r>
            <a:r>
              <a:rPr lang="el-GR" sz="1900" dirty="0"/>
              <a:t> ιστούς. </a:t>
            </a:r>
          </a:p>
          <a:p>
            <a:pPr marL="0" indent="0">
              <a:buNone/>
            </a:pPr>
            <a:r>
              <a:rPr lang="el-GR" sz="1900" dirty="0"/>
              <a:t>    Είναι 2 τύπων: Μυϊκού τύπου (</a:t>
            </a:r>
            <a:r>
              <a:rPr lang="en-US" sz="1900" dirty="0"/>
              <a:t>Nm) </a:t>
            </a:r>
            <a:r>
              <a:rPr lang="el-GR" sz="1900" dirty="0"/>
              <a:t>στις σκελετικές </a:t>
            </a:r>
            <a:r>
              <a:rPr lang="el-GR" sz="1900" dirty="0" err="1"/>
              <a:t>νευρομυϊκές</a:t>
            </a:r>
            <a:r>
              <a:rPr lang="el-GR" sz="1900" dirty="0"/>
              <a:t> συνάψεις και </a:t>
            </a:r>
            <a:r>
              <a:rPr lang="el-GR" sz="1900" dirty="0" err="1"/>
              <a:t>Νευρωνικού</a:t>
            </a:r>
            <a:r>
              <a:rPr lang="el-GR" sz="1900" dirty="0"/>
              <a:t> τύπου (</a:t>
            </a:r>
            <a:r>
              <a:rPr lang="en-US" sz="1900" dirty="0" err="1"/>
              <a:t>Nn</a:t>
            </a:r>
            <a:r>
              <a:rPr lang="en-US" sz="1900" dirty="0"/>
              <a:t>) </a:t>
            </a:r>
            <a:r>
              <a:rPr lang="el-GR" sz="1900" dirty="0"/>
              <a:t>στο περιφερειακό και ΚΝΣ</a:t>
            </a:r>
          </a:p>
          <a:p>
            <a:r>
              <a:rPr lang="el-GR" sz="1900" dirty="0"/>
              <a:t> Οι </a:t>
            </a:r>
            <a:r>
              <a:rPr lang="el-GR" sz="1900" b="1" u="sng" dirty="0" err="1"/>
              <a:t>μουσκαρινικοί</a:t>
            </a:r>
            <a:r>
              <a:rPr lang="el-GR" sz="1900" b="1" u="sng" dirty="0"/>
              <a:t> υποδοχείς </a:t>
            </a:r>
            <a:r>
              <a:rPr lang="el-GR" sz="1900" b="1" dirty="0"/>
              <a:t>(</a:t>
            </a:r>
            <a:r>
              <a:rPr lang="en-US" sz="1900" b="1" dirty="0" err="1"/>
              <a:t>mAChRs</a:t>
            </a:r>
            <a:r>
              <a:rPr lang="en-US" sz="1900" b="1" dirty="0"/>
              <a:t>) </a:t>
            </a:r>
            <a:r>
              <a:rPr lang="el-GR" sz="1900" dirty="0"/>
              <a:t>είναι υποδοχείς συζευγμένοι με </a:t>
            </a:r>
            <a:r>
              <a:rPr lang="en-US" sz="1900" dirty="0"/>
              <a:t>G </a:t>
            </a:r>
            <a:r>
              <a:rPr lang="el-GR" sz="1900" dirty="0"/>
              <a:t>πρωτεΐνες και η απάντηση  στους </a:t>
            </a:r>
            <a:r>
              <a:rPr lang="el-GR" sz="1900" dirty="0" err="1"/>
              <a:t>μουσκαρινικούς</a:t>
            </a:r>
            <a:r>
              <a:rPr lang="el-GR" sz="1900" dirty="0"/>
              <a:t> αγωνιστές είναι βραδύτερη και δεν συνοδεύεται πάντα από μεταβολές διαπερατότητας ιόντων. Υπάρχουν 5 διαφορετικοί </a:t>
            </a:r>
            <a:r>
              <a:rPr lang="el-GR" sz="1900" dirty="0" err="1"/>
              <a:t>υπότυποι</a:t>
            </a:r>
            <a:r>
              <a:rPr lang="el-GR" sz="1900" dirty="0"/>
              <a:t> (Μ1-Μ5). Ο </a:t>
            </a:r>
            <a:r>
              <a:rPr lang="el-GR" sz="1900" dirty="0" err="1"/>
              <a:t>υπότυποι</a:t>
            </a:r>
            <a:r>
              <a:rPr lang="el-GR" sz="1900" dirty="0"/>
              <a:t> Μ1,Μ3 και Μ5 βρίσκονται σε σύζευξη με την </a:t>
            </a:r>
            <a:r>
              <a:rPr lang="en-US" sz="1900" dirty="0" err="1"/>
              <a:t>Gq</a:t>
            </a:r>
            <a:r>
              <a:rPr lang="el-GR" sz="1900" dirty="0"/>
              <a:t>11 ενεργοποιώντας την </a:t>
            </a:r>
            <a:r>
              <a:rPr lang="en-US" sz="1900" dirty="0" smtClean="0"/>
              <a:t>PKC. </a:t>
            </a:r>
            <a:r>
              <a:rPr lang="el-GR" sz="1900" dirty="0" smtClean="0"/>
              <a:t>Οι Μ1 </a:t>
            </a:r>
            <a:r>
              <a:rPr lang="el-GR" sz="1900" dirty="0" err="1" smtClean="0"/>
              <a:t>υπότυποι</a:t>
            </a:r>
            <a:r>
              <a:rPr lang="el-GR" sz="1900" dirty="0" smtClean="0"/>
              <a:t> ενεργοποιούν την </a:t>
            </a:r>
            <a:r>
              <a:rPr lang="el-GR" sz="1900" dirty="0" err="1" smtClean="0"/>
              <a:t>αδενυλική</a:t>
            </a:r>
            <a:r>
              <a:rPr lang="el-GR" sz="1900" dirty="0" smtClean="0"/>
              <a:t> </a:t>
            </a:r>
            <a:r>
              <a:rPr lang="el-GR" sz="1900" dirty="0" err="1" smtClean="0"/>
              <a:t>κυκλάση</a:t>
            </a:r>
            <a:r>
              <a:rPr lang="el-GR" sz="1900" dirty="0" smtClean="0"/>
              <a:t>, το </a:t>
            </a:r>
            <a:r>
              <a:rPr lang="en-US" sz="1900" dirty="0" err="1" smtClean="0"/>
              <a:t>cAMP</a:t>
            </a:r>
            <a:r>
              <a:rPr lang="en-US" sz="1900" dirty="0" smtClean="0"/>
              <a:t> </a:t>
            </a:r>
            <a:r>
              <a:rPr lang="el-GR" sz="1900" dirty="0" smtClean="0"/>
              <a:t>και την </a:t>
            </a:r>
            <a:r>
              <a:rPr lang="en-US" sz="1900" dirty="0" smtClean="0"/>
              <a:t>P</a:t>
            </a:r>
            <a:r>
              <a:rPr lang="el-GR" sz="1900" dirty="0" smtClean="0"/>
              <a:t>ΚΑ</a:t>
            </a:r>
            <a:r>
              <a:rPr lang="en-US" sz="1900" dirty="0" smtClean="0"/>
              <a:t> </a:t>
            </a:r>
            <a:r>
              <a:rPr lang="el-GR" sz="1900" dirty="0"/>
              <a:t>ενώ οι </a:t>
            </a:r>
            <a:r>
              <a:rPr lang="el-GR" sz="1900" dirty="0" err="1"/>
              <a:t>υπότυποι</a:t>
            </a:r>
            <a:r>
              <a:rPr lang="el-GR" sz="1900" dirty="0"/>
              <a:t> Μ2 και Μ4 βρίσκονται σε σύζευξη με τις </a:t>
            </a:r>
            <a:r>
              <a:rPr lang="en-US" sz="1900" dirty="0"/>
              <a:t>Gi </a:t>
            </a:r>
            <a:r>
              <a:rPr lang="el-GR" sz="1900" dirty="0"/>
              <a:t>και </a:t>
            </a:r>
            <a:r>
              <a:rPr lang="en-US" sz="1900" dirty="0"/>
              <a:t>Go</a:t>
            </a:r>
            <a:r>
              <a:rPr lang="el-GR" sz="1900" dirty="0"/>
              <a:t>  και </a:t>
            </a:r>
            <a:r>
              <a:rPr lang="el-GR" sz="1900" dirty="0" err="1"/>
              <a:t>αναστέλουν</a:t>
            </a:r>
            <a:r>
              <a:rPr lang="el-GR" sz="1900" dirty="0"/>
              <a:t> την </a:t>
            </a:r>
            <a:r>
              <a:rPr lang="el-GR" sz="1900" dirty="0" err="1"/>
              <a:t>αδενυλική</a:t>
            </a:r>
            <a:r>
              <a:rPr lang="el-GR" sz="1900" dirty="0"/>
              <a:t> </a:t>
            </a:r>
            <a:r>
              <a:rPr lang="el-GR" sz="1900" dirty="0" err="1"/>
              <a:t>κυκλάση</a:t>
            </a:r>
            <a:r>
              <a:rPr lang="el-GR" sz="1900" dirty="0"/>
              <a:t>, ελαττώνουν τα ποσά του </a:t>
            </a:r>
            <a:r>
              <a:rPr lang="en-US" sz="1900" dirty="0"/>
              <a:t>cAMP</a:t>
            </a:r>
            <a:r>
              <a:rPr lang="el-GR" sz="1900" dirty="0"/>
              <a:t>, ενεργοποιούν τα κανάλια </a:t>
            </a:r>
            <a:r>
              <a:rPr lang="el-GR" sz="1900" dirty="0" smtClean="0"/>
              <a:t>Κ</a:t>
            </a:r>
            <a:r>
              <a:rPr lang="en-US" sz="1900" baseline="30000" dirty="0" smtClean="0"/>
              <a:t>+</a:t>
            </a:r>
            <a:r>
              <a:rPr lang="el-GR" sz="1900" dirty="0" smtClean="0"/>
              <a:t> </a:t>
            </a:r>
            <a:r>
              <a:rPr lang="el-GR" sz="1900" dirty="0"/>
              <a:t>και αναστέλλουν τους διαύλους </a:t>
            </a:r>
            <a:r>
              <a:rPr lang="en-US" sz="1900" dirty="0" smtClean="0"/>
              <a:t>Ca</a:t>
            </a:r>
            <a:r>
              <a:rPr lang="en-US" sz="1900" baseline="30000" dirty="0" smtClean="0"/>
              <a:t>2+</a:t>
            </a:r>
            <a:r>
              <a:rPr lang="en-US" sz="1900" dirty="0" smtClean="0"/>
              <a:t>.</a:t>
            </a:r>
            <a:endParaRPr lang="el-GR" sz="1900" dirty="0"/>
          </a:p>
          <a:p>
            <a:pPr>
              <a:buFont typeface="Wingdings" panose="05000000000000000000" pitchFamily="2" charset="2"/>
              <a:buChar char="ü"/>
            </a:pPr>
            <a:r>
              <a:rPr lang="el-GR" sz="1900" dirty="0"/>
              <a:t>Η </a:t>
            </a:r>
            <a:r>
              <a:rPr lang="el-GR" sz="1900" b="1" dirty="0" err="1"/>
              <a:t>ακετυλοτρανφεράση</a:t>
            </a:r>
            <a:r>
              <a:rPr lang="el-GR" sz="1900" b="1" dirty="0"/>
              <a:t> της </a:t>
            </a:r>
            <a:r>
              <a:rPr lang="el-GR" sz="1900" b="1" dirty="0" err="1"/>
              <a:t>χολίνης</a:t>
            </a:r>
            <a:r>
              <a:rPr lang="el-GR" sz="1900" b="1" dirty="0"/>
              <a:t> </a:t>
            </a:r>
            <a:r>
              <a:rPr lang="el-GR" sz="1900" dirty="0"/>
              <a:t>είναι ένζυμο που εμπλέκεται στη σύνθεση της </a:t>
            </a:r>
            <a:r>
              <a:rPr lang="el-GR" sz="1900" dirty="0" err="1"/>
              <a:t>Ach</a:t>
            </a:r>
            <a:r>
              <a:rPr lang="el-GR" sz="1900" dirty="0"/>
              <a:t> ενώ η </a:t>
            </a:r>
            <a:r>
              <a:rPr lang="el-GR" sz="1900" b="1" dirty="0" err="1"/>
              <a:t>ακετυλοχολινεστερινάση</a:t>
            </a:r>
            <a:r>
              <a:rPr lang="el-GR" sz="1900" b="1" dirty="0"/>
              <a:t> </a:t>
            </a:r>
            <a:r>
              <a:rPr lang="el-GR" sz="1900" dirty="0"/>
              <a:t>στην αποδόμηση της.</a:t>
            </a:r>
          </a:p>
          <a:p>
            <a:endParaRPr lang="el-GR" sz="2000" dirty="0"/>
          </a:p>
        </p:txBody>
      </p:sp>
      <p:pic>
        <p:nvPicPr>
          <p:cNvPr id="4" name="Εικόνα 3"/>
          <p:cNvPicPr>
            <a:picLocks noChangeAspect="1"/>
          </p:cNvPicPr>
          <p:nvPr/>
        </p:nvPicPr>
        <p:blipFill>
          <a:blip r:embed="rId2"/>
          <a:stretch>
            <a:fillRect/>
          </a:stretch>
        </p:blipFill>
        <p:spPr>
          <a:xfrm>
            <a:off x="0" y="1598209"/>
            <a:ext cx="5153280" cy="1702340"/>
          </a:xfrm>
          <a:prstGeom prst="rect">
            <a:avLst/>
          </a:prstGeom>
        </p:spPr>
      </p:pic>
      <p:pic>
        <p:nvPicPr>
          <p:cNvPr id="5" name="Εικόνα 4"/>
          <p:cNvPicPr>
            <a:picLocks noChangeAspect="1"/>
          </p:cNvPicPr>
          <p:nvPr/>
        </p:nvPicPr>
        <p:blipFill>
          <a:blip r:embed="rId3"/>
          <a:stretch>
            <a:fillRect/>
          </a:stretch>
        </p:blipFill>
        <p:spPr>
          <a:xfrm>
            <a:off x="0" y="3638852"/>
            <a:ext cx="4537166" cy="2212864"/>
          </a:xfrm>
          <a:prstGeom prst="rect">
            <a:avLst/>
          </a:prstGeom>
        </p:spPr>
      </p:pic>
    </p:spTree>
    <p:extLst>
      <p:ext uri="{BB962C8B-B14F-4D97-AF65-F5344CB8AC3E}">
        <p14:creationId xmlns:p14="http://schemas.microsoft.com/office/powerpoint/2010/main" val="3562055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798569" y="69669"/>
            <a:ext cx="7073303" cy="3417706"/>
          </a:xfrm>
          <a:prstGeom prst="rect">
            <a:avLst/>
          </a:prstGeom>
        </p:spPr>
      </p:pic>
      <p:sp>
        <p:nvSpPr>
          <p:cNvPr id="4" name="TextBox 3"/>
          <p:cNvSpPr txBox="1"/>
          <p:nvPr/>
        </p:nvSpPr>
        <p:spPr>
          <a:xfrm>
            <a:off x="313509" y="1863634"/>
            <a:ext cx="3169920" cy="3108543"/>
          </a:xfrm>
          <a:prstGeom prst="rect">
            <a:avLst/>
          </a:prstGeom>
          <a:noFill/>
        </p:spPr>
        <p:txBody>
          <a:bodyPr wrap="square" rtlCol="0">
            <a:spAutoFit/>
          </a:bodyPr>
          <a:lstStyle/>
          <a:p>
            <a:r>
              <a:rPr lang="el-GR" sz="2800" b="1" dirty="0"/>
              <a:t>Οι νικοτινικοί υποδοχείς (</a:t>
            </a:r>
            <a:r>
              <a:rPr lang="en-US" sz="2800" b="1" dirty="0" err="1"/>
              <a:t>nAChRs</a:t>
            </a:r>
            <a:r>
              <a:rPr lang="en-US" sz="2800" b="1" dirty="0" smtClean="0"/>
              <a:t>)</a:t>
            </a:r>
            <a:r>
              <a:rPr lang="el-GR" sz="2800" b="1" dirty="0"/>
              <a:t> και οι </a:t>
            </a:r>
            <a:r>
              <a:rPr lang="el-GR" sz="2800" b="1" dirty="0" err="1"/>
              <a:t>μουσκαρινικοί</a:t>
            </a:r>
            <a:r>
              <a:rPr lang="el-GR" sz="2800" b="1" dirty="0"/>
              <a:t> υποδοχείς (</a:t>
            </a:r>
            <a:r>
              <a:rPr lang="en-US" sz="2800" b="1" dirty="0" err="1"/>
              <a:t>mAChRs</a:t>
            </a:r>
            <a:r>
              <a:rPr lang="en-US" sz="2800" b="1" dirty="0"/>
              <a:t>)</a:t>
            </a:r>
            <a:endParaRPr lang="el-GR" sz="2800" b="1" dirty="0"/>
          </a:p>
          <a:p>
            <a:endParaRPr lang="el-GR" sz="2800" b="1" dirty="0"/>
          </a:p>
        </p:txBody>
      </p:sp>
      <p:pic>
        <p:nvPicPr>
          <p:cNvPr id="6" name="Εικόνα 5"/>
          <p:cNvPicPr>
            <a:picLocks noChangeAspect="1"/>
          </p:cNvPicPr>
          <p:nvPr/>
        </p:nvPicPr>
        <p:blipFill>
          <a:blip r:embed="rId3"/>
          <a:stretch>
            <a:fillRect/>
          </a:stretch>
        </p:blipFill>
        <p:spPr>
          <a:xfrm>
            <a:off x="4334271" y="3516349"/>
            <a:ext cx="6001898" cy="3376068"/>
          </a:xfrm>
          <a:prstGeom prst="rect">
            <a:avLst/>
          </a:prstGeom>
        </p:spPr>
      </p:pic>
    </p:spTree>
    <p:extLst>
      <p:ext uri="{BB962C8B-B14F-4D97-AF65-F5344CB8AC3E}">
        <p14:creationId xmlns:p14="http://schemas.microsoft.com/office/powerpoint/2010/main" val="1477145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717632" y="388106"/>
            <a:ext cx="4474368" cy="2226681"/>
          </a:xfrm>
          <a:prstGeom prst="rect">
            <a:avLst/>
          </a:prstGeom>
        </p:spPr>
      </p:pic>
      <p:pic>
        <p:nvPicPr>
          <p:cNvPr id="3" name="Εικόνα 2"/>
          <p:cNvPicPr>
            <a:picLocks noChangeAspect="1"/>
          </p:cNvPicPr>
          <p:nvPr/>
        </p:nvPicPr>
        <p:blipFill>
          <a:blip r:embed="rId3"/>
          <a:stretch>
            <a:fillRect/>
          </a:stretch>
        </p:blipFill>
        <p:spPr>
          <a:xfrm>
            <a:off x="6161118" y="2124891"/>
            <a:ext cx="4135592" cy="3866246"/>
          </a:xfrm>
          <a:prstGeom prst="rect">
            <a:avLst/>
          </a:prstGeom>
        </p:spPr>
      </p:pic>
      <p:sp>
        <p:nvSpPr>
          <p:cNvPr id="4" name="TextBox 3"/>
          <p:cNvSpPr txBox="1"/>
          <p:nvPr/>
        </p:nvSpPr>
        <p:spPr>
          <a:xfrm>
            <a:off x="2194561" y="139337"/>
            <a:ext cx="5537029" cy="738664"/>
          </a:xfrm>
          <a:prstGeom prst="rect">
            <a:avLst/>
          </a:prstGeom>
          <a:noFill/>
        </p:spPr>
        <p:txBody>
          <a:bodyPr wrap="none" rtlCol="0">
            <a:spAutoFit/>
          </a:bodyPr>
          <a:lstStyle/>
          <a:p>
            <a:r>
              <a:rPr lang="en-US" sz="2400" b="1" dirty="0"/>
              <a:t>Choline and the synthesis of acetylcholine</a:t>
            </a:r>
          </a:p>
          <a:p>
            <a:endParaRPr lang="el-GR" dirty="0"/>
          </a:p>
        </p:txBody>
      </p:sp>
      <p:pic>
        <p:nvPicPr>
          <p:cNvPr id="5" name="Εικόνα 4"/>
          <p:cNvPicPr>
            <a:picLocks noChangeAspect="1"/>
          </p:cNvPicPr>
          <p:nvPr/>
        </p:nvPicPr>
        <p:blipFill>
          <a:blip r:embed="rId4"/>
          <a:stretch>
            <a:fillRect/>
          </a:stretch>
        </p:blipFill>
        <p:spPr>
          <a:xfrm>
            <a:off x="808419" y="746486"/>
            <a:ext cx="4758624" cy="5911624"/>
          </a:xfrm>
          <a:prstGeom prst="rect">
            <a:avLst/>
          </a:prstGeom>
        </p:spPr>
      </p:pic>
    </p:spTree>
    <p:extLst>
      <p:ext uri="{BB962C8B-B14F-4D97-AF65-F5344CB8AC3E}">
        <p14:creationId xmlns:p14="http://schemas.microsoft.com/office/powerpoint/2010/main" val="34322914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B2CD6A7-D379-4772-8978-3A441F9F95A5}"/>
              </a:ext>
            </a:extLst>
          </p:cNvPr>
          <p:cNvSpPr>
            <a:spLocks noGrp="1"/>
          </p:cNvSpPr>
          <p:nvPr>
            <p:ph type="title"/>
          </p:nvPr>
        </p:nvSpPr>
        <p:spPr>
          <a:xfrm>
            <a:off x="466722" y="586855"/>
            <a:ext cx="3201366" cy="2034425"/>
          </a:xfrm>
        </p:spPr>
        <p:txBody>
          <a:bodyPr anchor="b">
            <a:normAutofit/>
          </a:bodyPr>
          <a:lstStyle/>
          <a:p>
            <a:pPr algn="r"/>
            <a:r>
              <a:rPr lang="el-GR" sz="4000" dirty="0" err="1">
                <a:solidFill>
                  <a:srgbClr val="FFFFFF"/>
                </a:solidFill>
              </a:rPr>
              <a:t>Αδρενεργική</a:t>
            </a:r>
            <a:r>
              <a:rPr lang="el-GR" sz="4000" dirty="0">
                <a:solidFill>
                  <a:srgbClr val="FFFFFF"/>
                </a:solidFill>
              </a:rPr>
              <a:t> διαβίβαση</a:t>
            </a:r>
          </a:p>
        </p:txBody>
      </p:sp>
      <p:sp>
        <p:nvSpPr>
          <p:cNvPr id="3" name="Θέση περιεχομένου 2">
            <a:extLst>
              <a:ext uri="{FF2B5EF4-FFF2-40B4-BE49-F238E27FC236}">
                <a16:creationId xmlns:a16="http://schemas.microsoft.com/office/drawing/2014/main" id="{F93ADA94-A64A-4EF1-AA7F-706E91F05EB0}"/>
              </a:ext>
            </a:extLst>
          </p:cNvPr>
          <p:cNvSpPr>
            <a:spLocks noGrp="1"/>
          </p:cNvSpPr>
          <p:nvPr>
            <p:ph idx="1"/>
          </p:nvPr>
        </p:nvSpPr>
        <p:spPr>
          <a:xfrm>
            <a:off x="4899648" y="355965"/>
            <a:ext cx="6555347" cy="6125789"/>
          </a:xfrm>
        </p:spPr>
        <p:txBody>
          <a:bodyPr anchor="ctr">
            <a:noAutofit/>
          </a:bodyPr>
          <a:lstStyle/>
          <a:p>
            <a:r>
              <a:rPr lang="el-GR" sz="2000" b="1" u="sng" dirty="0" err="1"/>
              <a:t>Κατεχολαμίνες</a:t>
            </a:r>
            <a:endParaRPr lang="el-GR" sz="2000" b="1" u="sng" dirty="0"/>
          </a:p>
          <a:p>
            <a:pPr marL="0" indent="0">
              <a:buNone/>
            </a:pPr>
            <a:r>
              <a:rPr lang="el-GR" sz="2000" b="1" u="sng" dirty="0" err="1"/>
              <a:t>Νορεπινεφρίνη</a:t>
            </a:r>
            <a:r>
              <a:rPr lang="el-GR" sz="2000" b="1" u="sng" dirty="0"/>
              <a:t> (ΝΕ): </a:t>
            </a:r>
            <a:r>
              <a:rPr lang="el-GR" sz="2000" dirty="0"/>
              <a:t>κύριος νευροδιαβιβαστής των περισσότερων </a:t>
            </a:r>
            <a:r>
              <a:rPr lang="el-GR" sz="2000" dirty="0" err="1"/>
              <a:t>μεταγαγγλιακών</a:t>
            </a:r>
            <a:r>
              <a:rPr lang="el-GR" sz="2000" dirty="0"/>
              <a:t> </a:t>
            </a:r>
            <a:r>
              <a:rPr lang="el-GR" sz="2000" dirty="0" smtClean="0"/>
              <a:t>συμπαθητικών ινών </a:t>
            </a:r>
            <a:r>
              <a:rPr lang="el-GR" sz="2000" dirty="0"/>
              <a:t>και των κύριων οδών του </a:t>
            </a:r>
            <a:r>
              <a:rPr lang="el-GR" sz="2000" dirty="0" smtClean="0"/>
              <a:t>ΚΝΣ</a:t>
            </a:r>
            <a:r>
              <a:rPr lang="en-US" sz="2000" dirty="0" smtClean="0"/>
              <a:t>.</a:t>
            </a:r>
            <a:endParaRPr lang="el-GR" sz="2000" dirty="0"/>
          </a:p>
          <a:p>
            <a:pPr marL="0" indent="0">
              <a:buNone/>
            </a:pPr>
            <a:r>
              <a:rPr lang="el-GR" sz="2000" b="1" u="sng" dirty="0" err="1"/>
              <a:t>Ντοπαμίνη</a:t>
            </a:r>
            <a:r>
              <a:rPr lang="el-GR" sz="2000" b="1" u="sng" dirty="0"/>
              <a:t> (</a:t>
            </a:r>
            <a:r>
              <a:rPr lang="en-US" sz="2000" b="1" u="sng" dirty="0"/>
              <a:t>DA)</a:t>
            </a:r>
            <a:r>
              <a:rPr lang="el-GR" sz="2000" b="1" u="sng" dirty="0"/>
              <a:t>: </a:t>
            </a:r>
            <a:r>
              <a:rPr lang="el-GR" sz="2000" dirty="0"/>
              <a:t>κύριος νευροδιαβιβαστής του </a:t>
            </a:r>
            <a:r>
              <a:rPr lang="el-GR" sz="2000" dirty="0" err="1"/>
              <a:t>εξωπυραμιδικού</a:t>
            </a:r>
            <a:r>
              <a:rPr lang="el-GR" sz="2000" dirty="0"/>
              <a:t> συστήματος και των </a:t>
            </a:r>
            <a:r>
              <a:rPr lang="el-GR" sz="2000" dirty="0" err="1"/>
              <a:t>μεσοφλοιωδών</a:t>
            </a:r>
            <a:r>
              <a:rPr lang="el-GR" sz="2000" dirty="0"/>
              <a:t> </a:t>
            </a:r>
            <a:r>
              <a:rPr lang="el-GR" sz="2000" dirty="0" err="1"/>
              <a:t>νευρωνικών</a:t>
            </a:r>
            <a:r>
              <a:rPr lang="el-GR" sz="2000" dirty="0"/>
              <a:t> </a:t>
            </a:r>
            <a:r>
              <a:rPr lang="el-GR" sz="2000" dirty="0" smtClean="0"/>
              <a:t>οδών</a:t>
            </a:r>
            <a:r>
              <a:rPr lang="en-US" sz="2000" dirty="0" smtClean="0"/>
              <a:t>.</a:t>
            </a:r>
            <a:endParaRPr lang="el-GR" sz="2000" dirty="0"/>
          </a:p>
          <a:p>
            <a:pPr marL="0" indent="0">
              <a:buNone/>
            </a:pPr>
            <a:r>
              <a:rPr lang="el-GR" sz="2000" b="1" u="sng" dirty="0" err="1"/>
              <a:t>Επινεφρίνη</a:t>
            </a:r>
            <a:r>
              <a:rPr lang="el-GR" sz="2000" b="1" u="sng" dirty="0"/>
              <a:t> (ΕΡΙ):</a:t>
            </a:r>
            <a:r>
              <a:rPr lang="el-GR" sz="2000" u="sng" dirty="0"/>
              <a:t> </a:t>
            </a:r>
            <a:r>
              <a:rPr lang="el-GR" sz="2000" dirty="0"/>
              <a:t>κύρια ορμόνη του μυελού των </a:t>
            </a:r>
            <a:r>
              <a:rPr lang="el-GR" sz="2000" dirty="0" smtClean="0"/>
              <a:t>επινεφριδίων</a:t>
            </a:r>
            <a:r>
              <a:rPr lang="en-US" sz="2000" dirty="0" smtClean="0"/>
              <a:t>.</a:t>
            </a:r>
            <a:endParaRPr lang="el-GR" sz="2000" dirty="0"/>
          </a:p>
          <a:p>
            <a:pPr marL="0" indent="0">
              <a:buNone/>
            </a:pPr>
            <a:r>
              <a:rPr lang="el-GR" sz="2000" dirty="0"/>
              <a:t>Οι </a:t>
            </a:r>
            <a:r>
              <a:rPr lang="el-GR" sz="2000" dirty="0" err="1"/>
              <a:t>κατεχολαμίνες</a:t>
            </a:r>
            <a:r>
              <a:rPr lang="el-GR" sz="2000" dirty="0"/>
              <a:t> συντίθενται από το </a:t>
            </a:r>
            <a:r>
              <a:rPr lang="el-GR" sz="2000" dirty="0" err="1"/>
              <a:t>αμινοξύ</a:t>
            </a:r>
            <a:r>
              <a:rPr lang="el-GR" sz="2000" dirty="0"/>
              <a:t> </a:t>
            </a:r>
            <a:r>
              <a:rPr lang="el-GR" sz="2000" dirty="0" err="1"/>
              <a:t>τυροσίνη</a:t>
            </a:r>
            <a:r>
              <a:rPr lang="el-GR" sz="2000" dirty="0"/>
              <a:t> με πρώτη αντίδραση την </a:t>
            </a:r>
            <a:r>
              <a:rPr lang="el-GR" sz="2000" dirty="0" err="1"/>
              <a:t>υδροξυλίωση</a:t>
            </a:r>
            <a:r>
              <a:rPr lang="el-GR" sz="2000" dirty="0"/>
              <a:t> της </a:t>
            </a:r>
            <a:r>
              <a:rPr lang="el-GR" sz="2000" dirty="0" err="1"/>
              <a:t>τυροσίνης</a:t>
            </a:r>
            <a:r>
              <a:rPr lang="el-GR" sz="2000" dirty="0"/>
              <a:t> από την </a:t>
            </a:r>
            <a:r>
              <a:rPr lang="el-GR" sz="2000" dirty="0" err="1"/>
              <a:t>υδροξυλάση</a:t>
            </a:r>
            <a:r>
              <a:rPr lang="el-GR" sz="2000" dirty="0"/>
              <a:t> της </a:t>
            </a:r>
            <a:r>
              <a:rPr lang="el-GR" sz="2000" dirty="0" err="1"/>
              <a:t>τυροσίνης</a:t>
            </a:r>
            <a:r>
              <a:rPr lang="el-GR" sz="2000" dirty="0"/>
              <a:t>. Το τελικό προϊόν η </a:t>
            </a:r>
            <a:r>
              <a:rPr lang="el-GR" sz="2000" dirty="0" err="1"/>
              <a:t>επινεφρίνη</a:t>
            </a:r>
            <a:r>
              <a:rPr lang="el-GR" sz="2000" dirty="0"/>
              <a:t> παράγεται στα </a:t>
            </a:r>
            <a:r>
              <a:rPr lang="el-GR" sz="2000" u="sng" dirty="0"/>
              <a:t>επινεφρίδια</a:t>
            </a:r>
            <a:r>
              <a:rPr lang="el-GR" sz="2000" dirty="0"/>
              <a:t> με την δράση του ενζύμου Ν-</a:t>
            </a:r>
            <a:r>
              <a:rPr lang="el-GR" sz="2000" dirty="0" err="1"/>
              <a:t>μεθυλοτρανφεράση</a:t>
            </a:r>
            <a:r>
              <a:rPr lang="el-GR" sz="2000" dirty="0"/>
              <a:t> της </a:t>
            </a:r>
            <a:r>
              <a:rPr lang="el-GR" sz="2000" dirty="0" err="1" smtClean="0"/>
              <a:t>φαινυλαιθανολαμίνης</a:t>
            </a:r>
            <a:r>
              <a:rPr lang="en-US" sz="2000" dirty="0" smtClean="0"/>
              <a:t> (PNMT).</a:t>
            </a:r>
            <a:endParaRPr lang="el-GR" sz="2000" dirty="0"/>
          </a:p>
          <a:p>
            <a:pPr>
              <a:buFont typeface="Wingdings" panose="05000000000000000000" pitchFamily="2" charset="2"/>
              <a:buChar char="ü"/>
            </a:pPr>
            <a:r>
              <a:rPr lang="el-GR" sz="2000" dirty="0"/>
              <a:t>Οι </a:t>
            </a:r>
            <a:r>
              <a:rPr lang="el-GR" sz="2000" dirty="0" err="1"/>
              <a:t>κατεχολαμίνες</a:t>
            </a:r>
            <a:r>
              <a:rPr lang="el-GR" sz="2000" dirty="0"/>
              <a:t> </a:t>
            </a:r>
            <a:r>
              <a:rPr lang="el-GR" sz="2000" dirty="0" err="1"/>
              <a:t>μεταβολίζονται</a:t>
            </a:r>
            <a:r>
              <a:rPr lang="el-GR" sz="2000" dirty="0"/>
              <a:t> από την </a:t>
            </a:r>
            <a:r>
              <a:rPr lang="el-GR" sz="2000" b="1" u="sng" dirty="0" err="1"/>
              <a:t>μονοαμινοξειδάση</a:t>
            </a:r>
            <a:r>
              <a:rPr lang="el-GR" sz="2000" b="1" u="sng" dirty="0"/>
              <a:t> (ΜΑΟ)</a:t>
            </a:r>
            <a:r>
              <a:rPr lang="el-GR" sz="2000" dirty="0"/>
              <a:t> που βρίσκεται κυρίως στην εξωτερική μεμβράνη των μιτοχονδρίων  και την </a:t>
            </a:r>
            <a:r>
              <a:rPr lang="el-GR" sz="2000" b="1" u="sng" dirty="0" err="1"/>
              <a:t>κατεχολο</a:t>
            </a:r>
            <a:r>
              <a:rPr lang="el-GR" sz="2000" b="1" u="sng" dirty="0"/>
              <a:t>-Ο-</a:t>
            </a:r>
            <a:r>
              <a:rPr lang="el-GR" sz="2000" b="1" u="sng" dirty="0" err="1"/>
              <a:t>μεθυλοτρανφεράση</a:t>
            </a:r>
            <a:r>
              <a:rPr lang="el-GR" sz="2000" b="1" u="sng" dirty="0"/>
              <a:t> (</a:t>
            </a:r>
            <a:r>
              <a:rPr lang="en-US" sz="2000" b="1" u="sng" dirty="0"/>
              <a:t>COMT) </a:t>
            </a:r>
            <a:r>
              <a:rPr lang="el-GR" sz="2000" dirty="0"/>
              <a:t>που βρίσκεται κυρίως στο </a:t>
            </a:r>
            <a:r>
              <a:rPr lang="el-GR" sz="2000" dirty="0" smtClean="0"/>
              <a:t>κυτταρόπλασμα</a:t>
            </a:r>
            <a:r>
              <a:rPr lang="en-US" sz="2000" dirty="0" smtClean="0"/>
              <a:t>.</a:t>
            </a:r>
            <a:endParaRPr lang="el-GR" sz="2000" dirty="0"/>
          </a:p>
        </p:txBody>
      </p:sp>
      <p:pic>
        <p:nvPicPr>
          <p:cNvPr id="4" name="Εικόνα 3"/>
          <p:cNvPicPr>
            <a:picLocks noChangeAspect="1"/>
          </p:cNvPicPr>
          <p:nvPr/>
        </p:nvPicPr>
        <p:blipFill>
          <a:blip r:embed="rId2"/>
          <a:stretch>
            <a:fillRect/>
          </a:stretch>
        </p:blipFill>
        <p:spPr>
          <a:xfrm>
            <a:off x="0" y="2822456"/>
            <a:ext cx="4623309" cy="2100886"/>
          </a:xfrm>
          <a:prstGeom prst="rect">
            <a:avLst/>
          </a:prstGeom>
        </p:spPr>
      </p:pic>
      <p:pic>
        <p:nvPicPr>
          <p:cNvPr id="5" name="Εικόνα 4"/>
          <p:cNvPicPr>
            <a:picLocks noChangeAspect="1"/>
          </p:cNvPicPr>
          <p:nvPr/>
        </p:nvPicPr>
        <p:blipFill>
          <a:blip r:embed="rId3"/>
          <a:stretch>
            <a:fillRect/>
          </a:stretch>
        </p:blipFill>
        <p:spPr>
          <a:xfrm>
            <a:off x="-5415" y="4923342"/>
            <a:ext cx="4145639" cy="1952380"/>
          </a:xfrm>
          <a:prstGeom prst="rect">
            <a:avLst/>
          </a:prstGeom>
        </p:spPr>
      </p:pic>
    </p:spTree>
    <p:extLst>
      <p:ext uri="{BB962C8B-B14F-4D97-AF65-F5344CB8AC3E}">
        <p14:creationId xmlns:p14="http://schemas.microsoft.com/office/powerpoint/2010/main" val="83368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2DBE0D0-A2B7-4F49-B808-F9775045A8F5}"/>
              </a:ext>
            </a:extLst>
          </p:cNvPr>
          <p:cNvSpPr>
            <a:spLocks noGrp="1"/>
          </p:cNvSpPr>
          <p:nvPr>
            <p:ph type="title"/>
          </p:nvPr>
        </p:nvSpPr>
        <p:spPr>
          <a:xfrm>
            <a:off x="510265" y="231150"/>
            <a:ext cx="3201366" cy="1468368"/>
          </a:xfrm>
        </p:spPr>
        <p:txBody>
          <a:bodyPr anchor="b">
            <a:normAutofit/>
          </a:bodyPr>
          <a:lstStyle/>
          <a:p>
            <a:pPr algn="r"/>
            <a:r>
              <a:rPr lang="el-GR" sz="4000" dirty="0">
                <a:solidFill>
                  <a:srgbClr val="FFFFFF"/>
                </a:solidFill>
              </a:rPr>
              <a:t>Το νευρικό σύστημα</a:t>
            </a:r>
          </a:p>
        </p:txBody>
      </p:sp>
      <p:sp>
        <p:nvSpPr>
          <p:cNvPr id="3" name="Θέση περιεχομένου 2">
            <a:extLst>
              <a:ext uri="{FF2B5EF4-FFF2-40B4-BE49-F238E27FC236}">
                <a16:creationId xmlns:a16="http://schemas.microsoft.com/office/drawing/2014/main" id="{79C4B701-BACA-4340-9057-ED27093321EA}"/>
              </a:ext>
            </a:extLst>
          </p:cNvPr>
          <p:cNvSpPr>
            <a:spLocks noGrp="1"/>
          </p:cNvSpPr>
          <p:nvPr>
            <p:ph idx="1"/>
          </p:nvPr>
        </p:nvSpPr>
        <p:spPr>
          <a:xfrm>
            <a:off x="8665028" y="645836"/>
            <a:ext cx="3249217" cy="5546047"/>
          </a:xfrm>
        </p:spPr>
        <p:txBody>
          <a:bodyPr anchor="ctr">
            <a:normAutofit lnSpcReduction="10000"/>
          </a:bodyPr>
          <a:lstStyle/>
          <a:p>
            <a:r>
              <a:rPr lang="el-GR" sz="2000" b="1" u="sng" dirty="0"/>
              <a:t>Αυτόνομο νευρικό σύστημα</a:t>
            </a:r>
            <a:r>
              <a:rPr lang="el-GR" sz="2000" dirty="0"/>
              <a:t>: (σπλαχνικό ή φυτικό ή ακούσιο </a:t>
            </a:r>
            <a:r>
              <a:rPr lang="el-GR" sz="2000" dirty="0" smtClean="0"/>
              <a:t>νευρικό</a:t>
            </a:r>
            <a:r>
              <a:rPr lang="el-GR" sz="2000" dirty="0"/>
              <a:t> </a:t>
            </a:r>
            <a:r>
              <a:rPr lang="el-GR" sz="2000" dirty="0" smtClean="0"/>
              <a:t>σύστημα) </a:t>
            </a:r>
            <a:r>
              <a:rPr lang="el-GR" sz="2000" dirty="0"/>
              <a:t>ρυθμίζει τις αυτόνομες λειτουργίες, οι οποίες δεν υπόκεινται σε συνειδητό έλεγχο. Αποτελείται στην περιφέρεια από νεύρα, γάγγλια και πλέγματα που </a:t>
            </a:r>
            <a:r>
              <a:rPr lang="el-GR" sz="2000" dirty="0" err="1"/>
              <a:t>νευρώνουν</a:t>
            </a:r>
            <a:r>
              <a:rPr lang="el-GR" sz="2000" dirty="0"/>
              <a:t> σπλαχνικά όργανα</a:t>
            </a:r>
          </a:p>
          <a:p>
            <a:r>
              <a:rPr lang="el-GR" sz="2000" b="1" u="sng" dirty="0" err="1"/>
              <a:t>Σωματοκινητικό</a:t>
            </a:r>
            <a:r>
              <a:rPr lang="el-GR" sz="2000" b="1" u="sng" dirty="0"/>
              <a:t> νευρικό σύστημα</a:t>
            </a:r>
            <a:r>
              <a:rPr lang="el-GR" sz="2000" dirty="0"/>
              <a:t>: ρυθμίζει τις λειτουργίες που ελέγχονται από την θέληση μας </a:t>
            </a:r>
            <a:endParaRPr lang="en-US" sz="2000" dirty="0" smtClean="0"/>
          </a:p>
          <a:p>
            <a:r>
              <a:rPr lang="el-GR" sz="2000" b="1" dirty="0" smtClean="0"/>
              <a:t>Απαγωγές</a:t>
            </a:r>
            <a:r>
              <a:rPr lang="en-US" sz="2000" b="1" dirty="0" smtClean="0"/>
              <a:t> (efferent)</a:t>
            </a:r>
            <a:r>
              <a:rPr lang="el-GR" sz="2000" b="1" dirty="0" smtClean="0"/>
              <a:t> </a:t>
            </a:r>
            <a:r>
              <a:rPr lang="el-GR" sz="2000" dirty="0" smtClean="0"/>
              <a:t>και </a:t>
            </a:r>
            <a:r>
              <a:rPr lang="el-GR" sz="2000" b="1" dirty="0" smtClean="0"/>
              <a:t>προσαγωγές (</a:t>
            </a:r>
            <a:r>
              <a:rPr lang="en-US" sz="2000" b="1" dirty="0" smtClean="0"/>
              <a:t>afferent)</a:t>
            </a:r>
            <a:r>
              <a:rPr lang="el-GR" sz="2000" b="1" dirty="0" smtClean="0"/>
              <a:t> </a:t>
            </a:r>
            <a:r>
              <a:rPr lang="el-GR" sz="2000" dirty="0" smtClean="0"/>
              <a:t>νευρικές οδοί.</a:t>
            </a:r>
            <a:endParaRPr lang="el-GR" sz="2000" dirty="0"/>
          </a:p>
        </p:txBody>
      </p:sp>
      <p:pic>
        <p:nvPicPr>
          <p:cNvPr id="4" name="Εικόνα 3"/>
          <p:cNvPicPr>
            <a:picLocks noChangeAspect="1"/>
          </p:cNvPicPr>
          <p:nvPr/>
        </p:nvPicPr>
        <p:blipFill>
          <a:blip r:embed="rId2"/>
          <a:stretch>
            <a:fillRect/>
          </a:stretch>
        </p:blipFill>
        <p:spPr>
          <a:xfrm>
            <a:off x="-3049" y="1983921"/>
            <a:ext cx="8665029" cy="4874079"/>
          </a:xfrm>
          <a:prstGeom prst="rect">
            <a:avLst/>
          </a:prstGeom>
        </p:spPr>
      </p:pic>
    </p:spTree>
    <p:extLst>
      <p:ext uri="{BB962C8B-B14F-4D97-AF65-F5344CB8AC3E}">
        <p14:creationId xmlns:p14="http://schemas.microsoft.com/office/powerpoint/2010/main" val="1239834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63434" y="649059"/>
            <a:ext cx="5283925" cy="5603694"/>
          </a:xfrm>
          <a:prstGeom prst="rect">
            <a:avLst/>
          </a:prstGeom>
        </p:spPr>
      </p:pic>
      <p:pic>
        <p:nvPicPr>
          <p:cNvPr id="3" name="Εικόνα 2"/>
          <p:cNvPicPr>
            <a:picLocks noChangeAspect="1"/>
          </p:cNvPicPr>
          <p:nvPr/>
        </p:nvPicPr>
        <p:blipFill>
          <a:blip r:embed="rId3"/>
          <a:stretch>
            <a:fillRect/>
          </a:stretch>
        </p:blipFill>
        <p:spPr>
          <a:xfrm>
            <a:off x="5777865" y="134595"/>
            <a:ext cx="6414135" cy="6632621"/>
          </a:xfrm>
          <a:prstGeom prst="rect">
            <a:avLst/>
          </a:prstGeom>
        </p:spPr>
      </p:pic>
    </p:spTree>
    <p:extLst>
      <p:ext uri="{BB962C8B-B14F-4D97-AF65-F5344CB8AC3E}">
        <p14:creationId xmlns:p14="http://schemas.microsoft.com/office/powerpoint/2010/main" val="1514324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02C1769-CBF6-4B6C-A00D-7353ACA0ECBD}"/>
              </a:ext>
            </a:extLst>
          </p:cNvPr>
          <p:cNvSpPr>
            <a:spLocks noGrp="1"/>
          </p:cNvSpPr>
          <p:nvPr>
            <p:ph type="title"/>
          </p:nvPr>
        </p:nvSpPr>
        <p:spPr>
          <a:xfrm>
            <a:off x="273603" y="-30418"/>
            <a:ext cx="3201366" cy="1476041"/>
          </a:xfrm>
        </p:spPr>
        <p:txBody>
          <a:bodyPr anchor="b">
            <a:normAutofit/>
          </a:bodyPr>
          <a:lstStyle/>
          <a:p>
            <a:pPr algn="r"/>
            <a:r>
              <a:rPr lang="el-GR" sz="4000" dirty="0" err="1">
                <a:solidFill>
                  <a:srgbClr val="FFFFFF"/>
                </a:solidFill>
              </a:rPr>
              <a:t>Αδρενεργική</a:t>
            </a:r>
            <a:r>
              <a:rPr lang="el-GR" sz="4000" dirty="0">
                <a:solidFill>
                  <a:srgbClr val="FFFFFF"/>
                </a:solidFill>
              </a:rPr>
              <a:t> διαβίβαση</a:t>
            </a:r>
          </a:p>
        </p:txBody>
      </p:sp>
      <p:sp>
        <p:nvSpPr>
          <p:cNvPr id="3" name="Θέση περιεχομένου 2">
            <a:extLst>
              <a:ext uri="{FF2B5EF4-FFF2-40B4-BE49-F238E27FC236}">
                <a16:creationId xmlns:a16="http://schemas.microsoft.com/office/drawing/2014/main" id="{C2FC94C7-5148-48E3-BEC6-034E0496481F}"/>
              </a:ext>
            </a:extLst>
          </p:cNvPr>
          <p:cNvSpPr>
            <a:spLocks noGrp="1"/>
          </p:cNvSpPr>
          <p:nvPr>
            <p:ph idx="1"/>
          </p:nvPr>
        </p:nvSpPr>
        <p:spPr>
          <a:xfrm>
            <a:off x="4561835" y="209006"/>
            <a:ext cx="7281822" cy="6339840"/>
          </a:xfrm>
        </p:spPr>
        <p:txBody>
          <a:bodyPr anchor="ctr">
            <a:normAutofit lnSpcReduction="10000"/>
          </a:bodyPr>
          <a:lstStyle/>
          <a:p>
            <a:r>
              <a:rPr lang="el-GR" sz="2000" b="1" dirty="0"/>
              <a:t>Οι </a:t>
            </a:r>
            <a:r>
              <a:rPr lang="el-GR" sz="2000" b="1" dirty="0" err="1"/>
              <a:t>αδρενεργικοί</a:t>
            </a:r>
            <a:r>
              <a:rPr lang="el-GR" sz="2000" b="1" dirty="0"/>
              <a:t> υποδοχείς ταξινομούνται σε α και β </a:t>
            </a:r>
            <a:r>
              <a:rPr lang="el-GR" sz="2000" b="1" dirty="0" smtClean="0"/>
              <a:t>υποδοχείς</a:t>
            </a:r>
            <a:endParaRPr lang="el-GR" sz="2000" b="1" dirty="0"/>
          </a:p>
          <a:p>
            <a:pPr marL="0" indent="0">
              <a:buNone/>
            </a:pPr>
            <a:r>
              <a:rPr lang="el-GR" sz="2000" dirty="0"/>
              <a:t> </a:t>
            </a:r>
            <a:r>
              <a:rPr lang="el-GR" sz="2000" b="1" u="sng" dirty="0"/>
              <a:t>α </a:t>
            </a:r>
            <a:r>
              <a:rPr lang="el-GR" sz="2000" b="1" u="sng" dirty="0" err="1"/>
              <a:t>αδρενεργικοί</a:t>
            </a:r>
            <a:r>
              <a:rPr lang="el-GR" sz="2000" b="1" u="sng" dirty="0"/>
              <a:t> υποδοχείς</a:t>
            </a:r>
            <a:r>
              <a:rPr lang="el-GR" sz="2000" dirty="0"/>
              <a:t>: </a:t>
            </a:r>
            <a:r>
              <a:rPr lang="en-US" sz="2000" b="1" dirty="0" smtClean="0"/>
              <a:t>(</a:t>
            </a:r>
            <a:r>
              <a:rPr lang="el-GR" sz="2000" b="1" dirty="0" smtClean="0"/>
              <a:t>α1, α2) </a:t>
            </a:r>
            <a:r>
              <a:rPr lang="el-GR" sz="2000" dirty="0" smtClean="0"/>
              <a:t>με </a:t>
            </a:r>
            <a:r>
              <a:rPr lang="el-GR" sz="2000" dirty="0"/>
              <a:t>βάση την κατάταξη ισχύος αγωνιστών:</a:t>
            </a:r>
          </a:p>
          <a:p>
            <a:pPr marL="0" indent="0">
              <a:buNone/>
            </a:pPr>
            <a:r>
              <a:rPr lang="el-GR" sz="2000" dirty="0"/>
              <a:t> (</a:t>
            </a:r>
            <a:r>
              <a:rPr lang="el-GR" sz="2000" dirty="0" err="1"/>
              <a:t>επινεφρίνη</a:t>
            </a:r>
            <a:r>
              <a:rPr lang="el-GR" sz="2000" dirty="0"/>
              <a:t> ≥ </a:t>
            </a:r>
            <a:r>
              <a:rPr lang="el-GR" sz="2000" dirty="0" err="1"/>
              <a:t>νορεπινεφρίνη</a:t>
            </a:r>
            <a:r>
              <a:rPr lang="el-GR" sz="2000" dirty="0"/>
              <a:t> &gt;&gt; </a:t>
            </a:r>
            <a:r>
              <a:rPr lang="el-GR" sz="2000" dirty="0" err="1"/>
              <a:t>ισοπροτερενόλη</a:t>
            </a:r>
            <a:r>
              <a:rPr lang="el-GR" sz="2000" dirty="0"/>
              <a:t>)</a:t>
            </a:r>
          </a:p>
          <a:p>
            <a:pPr marL="0" indent="0">
              <a:buNone/>
            </a:pPr>
            <a:r>
              <a:rPr lang="el-GR" sz="2000" dirty="0"/>
              <a:t> </a:t>
            </a: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l-GR" sz="2000" dirty="0"/>
          </a:p>
          <a:p>
            <a:pPr marL="0" indent="0">
              <a:buNone/>
            </a:pPr>
            <a:r>
              <a:rPr lang="el-GR" sz="2000" b="1" u="sng" dirty="0"/>
              <a:t>β </a:t>
            </a:r>
            <a:r>
              <a:rPr lang="el-GR" sz="2000" b="1" u="sng" dirty="0" err="1"/>
              <a:t>αδρενεργικοί</a:t>
            </a:r>
            <a:r>
              <a:rPr lang="el-GR" sz="2000" b="1" u="sng" dirty="0"/>
              <a:t> υποδοχείς</a:t>
            </a:r>
            <a:r>
              <a:rPr lang="el-GR" sz="2000" dirty="0" smtClean="0"/>
              <a:t>: </a:t>
            </a:r>
            <a:r>
              <a:rPr lang="el-GR" sz="2000" b="1" dirty="0" smtClean="0"/>
              <a:t>(β1, β2, β3) </a:t>
            </a:r>
            <a:r>
              <a:rPr lang="el-GR" sz="2000" dirty="0"/>
              <a:t>με βάση την κατάταξη ισχύος των αγωνιστών:</a:t>
            </a:r>
          </a:p>
          <a:p>
            <a:pPr marL="0" indent="0">
              <a:buNone/>
            </a:pPr>
            <a:r>
              <a:rPr lang="el-GR" sz="2000" dirty="0"/>
              <a:t> (</a:t>
            </a:r>
            <a:r>
              <a:rPr lang="el-GR" sz="2000" dirty="0" err="1"/>
              <a:t>ισοπροτερενόλη</a:t>
            </a:r>
            <a:r>
              <a:rPr lang="el-GR" sz="2000" dirty="0"/>
              <a:t> &gt; </a:t>
            </a:r>
            <a:r>
              <a:rPr lang="el-GR" sz="2000" dirty="0" err="1"/>
              <a:t>επινεφρίνη</a:t>
            </a:r>
            <a:r>
              <a:rPr lang="el-GR" sz="2000" dirty="0"/>
              <a:t> ≥ </a:t>
            </a:r>
            <a:r>
              <a:rPr lang="el-GR" sz="2000" dirty="0" err="1"/>
              <a:t>νορεπινεφρίνη</a:t>
            </a:r>
            <a:r>
              <a:rPr lang="el-GR" sz="2000" dirty="0"/>
              <a:t>)</a:t>
            </a:r>
          </a:p>
          <a:p>
            <a:pPr marL="0" indent="0">
              <a:buNone/>
            </a:pPr>
            <a:endParaRPr lang="el-GR" sz="2000" dirty="0"/>
          </a:p>
          <a:p>
            <a:pPr>
              <a:buFont typeface="Wingdings" panose="05000000000000000000" pitchFamily="2" charset="2"/>
              <a:buChar char="ü"/>
            </a:pPr>
            <a:r>
              <a:rPr lang="el-GR" sz="2000" dirty="0"/>
              <a:t>Οι </a:t>
            </a:r>
            <a:r>
              <a:rPr lang="el-GR" sz="2000" dirty="0" err="1"/>
              <a:t>αδρενεργικοί</a:t>
            </a:r>
            <a:r>
              <a:rPr lang="el-GR" sz="2000" dirty="0"/>
              <a:t> υποδοχείς συνδέονται με </a:t>
            </a:r>
            <a:r>
              <a:rPr lang="el-GR" sz="2000" dirty="0" err="1"/>
              <a:t>ετεροτριμερείς</a:t>
            </a:r>
            <a:r>
              <a:rPr lang="en-US" sz="2000" dirty="0"/>
              <a:t> G </a:t>
            </a:r>
            <a:r>
              <a:rPr lang="el-GR" sz="2000" dirty="0"/>
              <a:t>πρωτεΐνες δημιουργώντας έτσι δευτερογενή μηνύματα </a:t>
            </a:r>
            <a:r>
              <a:rPr lang="el-GR" sz="2000" dirty="0" smtClean="0"/>
              <a:t>στο εσωτερικό του κυττάρου και επιπροσθέτως ελέγχουν την δραστηριότητα </a:t>
            </a:r>
            <a:r>
              <a:rPr lang="el-GR" sz="2000" dirty="0"/>
              <a:t>ιοντικών </a:t>
            </a:r>
            <a:r>
              <a:rPr lang="el-GR" sz="2000" dirty="0" err="1"/>
              <a:t>μεμβρανικών</a:t>
            </a:r>
            <a:r>
              <a:rPr lang="el-GR" sz="2000" dirty="0"/>
              <a:t> </a:t>
            </a:r>
            <a:r>
              <a:rPr lang="el-GR" sz="2000" dirty="0" smtClean="0"/>
              <a:t>διαύλων.  </a:t>
            </a:r>
            <a:endParaRPr lang="el-GR" sz="2000" dirty="0"/>
          </a:p>
          <a:p>
            <a:pPr marL="0" indent="0">
              <a:buNone/>
            </a:pPr>
            <a:endParaRPr lang="el-GR" sz="2000" dirty="0"/>
          </a:p>
        </p:txBody>
      </p:sp>
      <p:pic>
        <p:nvPicPr>
          <p:cNvPr id="4" name="Εικόνα 3"/>
          <p:cNvPicPr>
            <a:picLocks noChangeAspect="1"/>
          </p:cNvPicPr>
          <p:nvPr/>
        </p:nvPicPr>
        <p:blipFill>
          <a:blip r:embed="rId2"/>
          <a:stretch>
            <a:fillRect/>
          </a:stretch>
        </p:blipFill>
        <p:spPr>
          <a:xfrm>
            <a:off x="228596" y="1510049"/>
            <a:ext cx="3595574" cy="2013521"/>
          </a:xfrm>
          <a:prstGeom prst="rect">
            <a:avLst/>
          </a:prstGeom>
        </p:spPr>
      </p:pic>
      <p:pic>
        <p:nvPicPr>
          <p:cNvPr id="5" name="Εικόνα 4"/>
          <p:cNvPicPr>
            <a:picLocks noChangeAspect="1"/>
          </p:cNvPicPr>
          <p:nvPr/>
        </p:nvPicPr>
        <p:blipFill>
          <a:blip r:embed="rId3"/>
          <a:stretch>
            <a:fillRect/>
          </a:stretch>
        </p:blipFill>
        <p:spPr>
          <a:xfrm>
            <a:off x="0" y="3598341"/>
            <a:ext cx="4052543" cy="3259654"/>
          </a:xfrm>
          <a:prstGeom prst="rect">
            <a:avLst/>
          </a:prstGeom>
        </p:spPr>
      </p:pic>
      <p:pic>
        <p:nvPicPr>
          <p:cNvPr id="6" name="Εικόνα 5"/>
          <p:cNvPicPr>
            <a:picLocks noChangeAspect="1"/>
          </p:cNvPicPr>
          <p:nvPr/>
        </p:nvPicPr>
        <p:blipFill>
          <a:blip r:embed="rId4"/>
          <a:stretch>
            <a:fillRect/>
          </a:stretch>
        </p:blipFill>
        <p:spPr>
          <a:xfrm>
            <a:off x="8918639" y="1809003"/>
            <a:ext cx="2181225" cy="1409700"/>
          </a:xfrm>
          <a:prstGeom prst="rect">
            <a:avLst/>
          </a:prstGeom>
        </p:spPr>
      </p:pic>
      <p:pic>
        <p:nvPicPr>
          <p:cNvPr id="7" name="Εικόνα 6"/>
          <p:cNvPicPr>
            <a:picLocks noChangeAspect="1"/>
          </p:cNvPicPr>
          <p:nvPr/>
        </p:nvPicPr>
        <p:blipFill>
          <a:blip r:embed="rId5"/>
          <a:stretch>
            <a:fillRect/>
          </a:stretch>
        </p:blipFill>
        <p:spPr>
          <a:xfrm>
            <a:off x="4589698" y="1665374"/>
            <a:ext cx="3983646" cy="1813137"/>
          </a:xfrm>
          <a:prstGeom prst="rect">
            <a:avLst/>
          </a:prstGeom>
        </p:spPr>
      </p:pic>
    </p:spTree>
    <p:extLst>
      <p:ext uri="{BB962C8B-B14F-4D97-AF65-F5344CB8AC3E}">
        <p14:creationId xmlns:p14="http://schemas.microsoft.com/office/powerpoint/2010/main" val="3365682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F89C637-0BDC-4AC1-ACF9-EA85641A388F}"/>
              </a:ext>
            </a:extLst>
          </p:cNvPr>
          <p:cNvSpPr>
            <a:spLocks noGrp="1"/>
          </p:cNvSpPr>
          <p:nvPr>
            <p:ph type="title"/>
          </p:nvPr>
        </p:nvSpPr>
        <p:spPr>
          <a:xfrm>
            <a:off x="408707" y="591344"/>
            <a:ext cx="3200400" cy="3040130"/>
          </a:xfrm>
        </p:spPr>
        <p:txBody>
          <a:bodyPr>
            <a:normAutofit/>
          </a:bodyPr>
          <a:lstStyle/>
          <a:p>
            <a:r>
              <a:rPr lang="el-GR" sz="3700" dirty="0">
                <a:solidFill>
                  <a:srgbClr val="FFFFFF"/>
                </a:solidFill>
              </a:rPr>
              <a:t>Αγωνιστές </a:t>
            </a:r>
            <a:r>
              <a:rPr lang="el-GR" sz="3700" dirty="0" err="1">
                <a:solidFill>
                  <a:srgbClr val="FFFFFF"/>
                </a:solidFill>
              </a:rPr>
              <a:t>μουσκαρινικών</a:t>
            </a:r>
            <a:r>
              <a:rPr lang="el-GR" sz="3700" dirty="0">
                <a:solidFill>
                  <a:srgbClr val="FFFFFF"/>
                </a:solidFill>
              </a:rPr>
              <a:t>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0BA9F0CE-0C14-4C2B-ADB5-6F9B55EDE388}"/>
              </a:ext>
            </a:extLst>
          </p:cNvPr>
          <p:cNvSpPr>
            <a:spLocks noGrp="1"/>
          </p:cNvSpPr>
          <p:nvPr>
            <p:ph idx="1"/>
          </p:nvPr>
        </p:nvSpPr>
        <p:spPr>
          <a:xfrm>
            <a:off x="5285509" y="390172"/>
            <a:ext cx="6906491" cy="5585619"/>
          </a:xfrm>
        </p:spPr>
        <p:txBody>
          <a:bodyPr anchor="ctr">
            <a:normAutofit lnSpcReduction="10000"/>
          </a:bodyPr>
          <a:lstStyle/>
          <a:p>
            <a:r>
              <a:rPr lang="el-GR" sz="2600" b="1" dirty="0"/>
              <a:t>Εστέρες </a:t>
            </a:r>
            <a:r>
              <a:rPr lang="el-GR" sz="2600" b="1" dirty="0" err="1"/>
              <a:t>χολίνης</a:t>
            </a:r>
            <a:r>
              <a:rPr lang="el-GR" sz="2600" b="1" dirty="0"/>
              <a:t> συμπεριλαμβανομένων της  </a:t>
            </a:r>
            <a:r>
              <a:rPr lang="en-US" sz="2600" b="1" dirty="0"/>
              <a:t>Ach </a:t>
            </a:r>
            <a:r>
              <a:rPr lang="el-GR" sz="2600" b="1" dirty="0"/>
              <a:t>και των συνθετικών εστέρων (</a:t>
            </a:r>
            <a:r>
              <a:rPr lang="el-GR" sz="2600" b="1" dirty="0" err="1"/>
              <a:t>καρβαχόλη</a:t>
            </a:r>
            <a:r>
              <a:rPr lang="el-GR" sz="2600" b="1" dirty="0"/>
              <a:t>, </a:t>
            </a:r>
            <a:r>
              <a:rPr lang="el-GR" sz="2600" b="1" dirty="0" err="1"/>
              <a:t>μεταχολίνη</a:t>
            </a:r>
            <a:r>
              <a:rPr lang="el-GR" sz="2600" b="1" dirty="0"/>
              <a:t>, </a:t>
            </a:r>
            <a:r>
              <a:rPr lang="el-GR" sz="2600" b="1" dirty="0" err="1"/>
              <a:t>βητανεχόλη</a:t>
            </a:r>
            <a:r>
              <a:rPr lang="el-GR" sz="2600" b="1" dirty="0"/>
              <a:t>)</a:t>
            </a:r>
          </a:p>
          <a:p>
            <a:pPr marL="0" indent="0">
              <a:buNone/>
            </a:pPr>
            <a:endParaRPr lang="el-GR" sz="2600" b="1" dirty="0"/>
          </a:p>
          <a:p>
            <a:pPr marL="0" indent="0">
              <a:buNone/>
            </a:pPr>
            <a:r>
              <a:rPr lang="en-US" sz="2600" b="1" u="sng" dirty="0"/>
              <a:t>Ach </a:t>
            </a:r>
            <a:r>
              <a:rPr lang="el-GR" sz="2600" b="1" u="sng" dirty="0"/>
              <a:t>και </a:t>
            </a:r>
            <a:r>
              <a:rPr lang="el-GR" sz="2600" b="1" u="sng" dirty="0" err="1"/>
              <a:t>καρβαχόλη</a:t>
            </a:r>
            <a:r>
              <a:rPr lang="el-GR" sz="2600" dirty="0"/>
              <a:t>: πρόκληση μύσης κατά την διάρκεια των οφθαλμολογικών χειρουργείων (</a:t>
            </a:r>
            <a:r>
              <a:rPr lang="el-GR" sz="2600" dirty="0" err="1"/>
              <a:t>καρβαχόλη</a:t>
            </a:r>
            <a:r>
              <a:rPr lang="el-GR" sz="2600" dirty="0"/>
              <a:t> επίσης στο γλαύκωμα</a:t>
            </a:r>
            <a:r>
              <a:rPr lang="el-GR" sz="2600" dirty="0" smtClean="0"/>
              <a:t>).</a:t>
            </a:r>
            <a:endParaRPr lang="el-GR" sz="2600" dirty="0"/>
          </a:p>
          <a:p>
            <a:pPr marL="0" indent="0">
              <a:buNone/>
            </a:pPr>
            <a:r>
              <a:rPr lang="el-GR" sz="2600" b="1" u="sng" dirty="0" err="1"/>
              <a:t>Μεταχολίνη</a:t>
            </a:r>
            <a:r>
              <a:rPr lang="el-GR" sz="2600" dirty="0"/>
              <a:t>: διάγνωση βρογχικής </a:t>
            </a:r>
            <a:r>
              <a:rPr lang="el-GR" sz="2600" dirty="0" err="1"/>
              <a:t>υπεραντιδραστικότητας</a:t>
            </a:r>
            <a:r>
              <a:rPr lang="el-GR" sz="2600" dirty="0"/>
              <a:t> ως εισπνεόμενο φάρμακο μέσω </a:t>
            </a:r>
            <a:r>
              <a:rPr lang="el-GR" sz="2600" dirty="0" err="1" smtClean="0"/>
              <a:t>νεφελοποιητή</a:t>
            </a:r>
            <a:r>
              <a:rPr lang="el-GR" sz="2600" dirty="0" smtClean="0"/>
              <a:t>.</a:t>
            </a:r>
            <a:endParaRPr lang="el-GR" sz="2600" dirty="0"/>
          </a:p>
          <a:p>
            <a:pPr marL="0" indent="0">
              <a:buNone/>
            </a:pPr>
            <a:r>
              <a:rPr lang="el-GR" sz="2600" b="1" u="sng" dirty="0" err="1"/>
              <a:t>Βητανεχόλη</a:t>
            </a:r>
            <a:r>
              <a:rPr lang="el-GR" sz="2600" dirty="0"/>
              <a:t>: Δράση στην ουροποιητική και γαστρεντερική οδό (αντιμετώπιση μετεγχειρητικής κοιλιακής διάτασης, παραλυτικού ειλεού </a:t>
            </a:r>
            <a:r>
              <a:rPr lang="el-GR" sz="2600" dirty="0" err="1"/>
              <a:t>κλπ</a:t>
            </a:r>
            <a:r>
              <a:rPr lang="el-GR" sz="2600" dirty="0" smtClean="0"/>
              <a:t>). </a:t>
            </a:r>
            <a:endParaRPr lang="el-GR" sz="2600" dirty="0"/>
          </a:p>
        </p:txBody>
      </p:sp>
      <p:pic>
        <p:nvPicPr>
          <p:cNvPr id="4" name="Εικόνα 3"/>
          <p:cNvPicPr>
            <a:picLocks noChangeAspect="1"/>
          </p:cNvPicPr>
          <p:nvPr/>
        </p:nvPicPr>
        <p:blipFill>
          <a:blip r:embed="rId2"/>
          <a:stretch>
            <a:fillRect/>
          </a:stretch>
        </p:blipFill>
        <p:spPr>
          <a:xfrm>
            <a:off x="1" y="3849188"/>
            <a:ext cx="5348997" cy="3008811"/>
          </a:xfrm>
          <a:prstGeom prst="rect">
            <a:avLst/>
          </a:prstGeom>
        </p:spPr>
      </p:pic>
    </p:spTree>
    <p:extLst>
      <p:ext uri="{BB962C8B-B14F-4D97-AF65-F5344CB8AC3E}">
        <p14:creationId xmlns:p14="http://schemas.microsoft.com/office/powerpoint/2010/main" val="2817461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17174" y="508129"/>
            <a:ext cx="3527588" cy="2649831"/>
          </a:xfrm>
          <a:prstGeom prst="rect">
            <a:avLst/>
          </a:prstGeom>
        </p:spPr>
      </p:pic>
      <p:pic>
        <p:nvPicPr>
          <p:cNvPr id="3" name="Εικόνα 2"/>
          <p:cNvPicPr>
            <a:picLocks noChangeAspect="1"/>
          </p:cNvPicPr>
          <p:nvPr/>
        </p:nvPicPr>
        <p:blipFill>
          <a:blip r:embed="rId3"/>
          <a:stretch>
            <a:fillRect/>
          </a:stretch>
        </p:blipFill>
        <p:spPr>
          <a:xfrm>
            <a:off x="3726125" y="747847"/>
            <a:ext cx="2624357" cy="2469983"/>
          </a:xfrm>
          <a:prstGeom prst="rect">
            <a:avLst/>
          </a:prstGeom>
        </p:spPr>
      </p:pic>
      <p:pic>
        <p:nvPicPr>
          <p:cNvPr id="4" name="Εικόνα 3"/>
          <p:cNvPicPr>
            <a:picLocks noChangeAspect="1"/>
          </p:cNvPicPr>
          <p:nvPr/>
        </p:nvPicPr>
        <p:blipFill>
          <a:blip r:embed="rId4"/>
          <a:stretch>
            <a:fillRect/>
          </a:stretch>
        </p:blipFill>
        <p:spPr>
          <a:xfrm>
            <a:off x="0" y="3957044"/>
            <a:ext cx="2764665" cy="2764665"/>
          </a:xfrm>
          <a:prstGeom prst="rect">
            <a:avLst/>
          </a:prstGeom>
        </p:spPr>
      </p:pic>
      <p:pic>
        <p:nvPicPr>
          <p:cNvPr id="5" name="Εικόνα 4"/>
          <p:cNvPicPr>
            <a:picLocks noChangeAspect="1"/>
          </p:cNvPicPr>
          <p:nvPr/>
        </p:nvPicPr>
        <p:blipFill>
          <a:blip r:embed="rId5"/>
          <a:stretch>
            <a:fillRect/>
          </a:stretch>
        </p:blipFill>
        <p:spPr>
          <a:xfrm>
            <a:off x="2918184" y="4357868"/>
            <a:ext cx="2193747" cy="2143125"/>
          </a:xfrm>
          <a:prstGeom prst="rect">
            <a:avLst/>
          </a:prstGeom>
        </p:spPr>
      </p:pic>
      <p:pic>
        <p:nvPicPr>
          <p:cNvPr id="6" name="Εικόνα 5"/>
          <p:cNvPicPr>
            <a:picLocks noChangeAspect="1"/>
          </p:cNvPicPr>
          <p:nvPr/>
        </p:nvPicPr>
        <p:blipFill>
          <a:blip r:embed="rId6"/>
          <a:stretch>
            <a:fillRect/>
          </a:stretch>
        </p:blipFill>
        <p:spPr>
          <a:xfrm>
            <a:off x="4192253" y="4201580"/>
            <a:ext cx="4297135" cy="2406396"/>
          </a:xfrm>
          <a:prstGeom prst="rect">
            <a:avLst/>
          </a:prstGeom>
        </p:spPr>
      </p:pic>
      <p:sp>
        <p:nvSpPr>
          <p:cNvPr id="7" name="TextBox 6"/>
          <p:cNvSpPr txBox="1"/>
          <p:nvPr/>
        </p:nvSpPr>
        <p:spPr>
          <a:xfrm>
            <a:off x="4461424" y="235366"/>
            <a:ext cx="1269386" cy="369332"/>
          </a:xfrm>
          <a:prstGeom prst="rect">
            <a:avLst/>
          </a:prstGeom>
          <a:noFill/>
        </p:spPr>
        <p:txBody>
          <a:bodyPr wrap="none" rtlCol="0">
            <a:spAutoFit/>
          </a:bodyPr>
          <a:lstStyle/>
          <a:p>
            <a:r>
              <a:rPr lang="el-GR" b="1" dirty="0" err="1"/>
              <a:t>καρβαχόλη</a:t>
            </a:r>
            <a:endParaRPr lang="el-GR" dirty="0"/>
          </a:p>
        </p:txBody>
      </p:sp>
      <p:sp>
        <p:nvSpPr>
          <p:cNvPr id="8" name="TextBox 7"/>
          <p:cNvSpPr txBox="1"/>
          <p:nvPr/>
        </p:nvSpPr>
        <p:spPr>
          <a:xfrm>
            <a:off x="2762936" y="3832248"/>
            <a:ext cx="1275798" cy="369332"/>
          </a:xfrm>
          <a:prstGeom prst="rect">
            <a:avLst/>
          </a:prstGeom>
          <a:noFill/>
        </p:spPr>
        <p:txBody>
          <a:bodyPr wrap="none" rtlCol="0">
            <a:spAutoFit/>
          </a:bodyPr>
          <a:lstStyle/>
          <a:p>
            <a:r>
              <a:rPr lang="el-GR" b="1" dirty="0" err="1"/>
              <a:t>μεταχολίνη</a:t>
            </a:r>
            <a:endParaRPr lang="el-GR" dirty="0"/>
          </a:p>
        </p:txBody>
      </p:sp>
      <p:pic>
        <p:nvPicPr>
          <p:cNvPr id="9" name="Εικόνα 8"/>
          <p:cNvPicPr>
            <a:picLocks noChangeAspect="1"/>
          </p:cNvPicPr>
          <p:nvPr/>
        </p:nvPicPr>
        <p:blipFill>
          <a:blip r:embed="rId7"/>
          <a:stretch>
            <a:fillRect/>
          </a:stretch>
        </p:blipFill>
        <p:spPr>
          <a:xfrm>
            <a:off x="8810625" y="4357868"/>
            <a:ext cx="3381375" cy="1352550"/>
          </a:xfrm>
          <a:prstGeom prst="rect">
            <a:avLst/>
          </a:prstGeom>
        </p:spPr>
      </p:pic>
      <p:pic>
        <p:nvPicPr>
          <p:cNvPr id="10" name="Εικόνα 9"/>
          <p:cNvPicPr>
            <a:picLocks noChangeAspect="1"/>
          </p:cNvPicPr>
          <p:nvPr/>
        </p:nvPicPr>
        <p:blipFill>
          <a:blip r:embed="rId8"/>
          <a:stretch>
            <a:fillRect/>
          </a:stretch>
        </p:blipFill>
        <p:spPr>
          <a:xfrm>
            <a:off x="9638610" y="3084758"/>
            <a:ext cx="2046514" cy="1010466"/>
          </a:xfrm>
          <a:prstGeom prst="rect">
            <a:avLst/>
          </a:prstGeom>
        </p:spPr>
      </p:pic>
      <p:sp>
        <p:nvSpPr>
          <p:cNvPr id="11" name="TextBox 10"/>
          <p:cNvSpPr txBox="1"/>
          <p:nvPr/>
        </p:nvSpPr>
        <p:spPr>
          <a:xfrm>
            <a:off x="9167614" y="98289"/>
            <a:ext cx="1333698" cy="369332"/>
          </a:xfrm>
          <a:prstGeom prst="rect">
            <a:avLst/>
          </a:prstGeom>
          <a:noFill/>
        </p:spPr>
        <p:txBody>
          <a:bodyPr wrap="none" rtlCol="0">
            <a:spAutoFit/>
          </a:bodyPr>
          <a:lstStyle/>
          <a:p>
            <a:r>
              <a:rPr lang="el-GR" b="1" dirty="0" err="1"/>
              <a:t>βητανεχόλη</a:t>
            </a:r>
            <a:endParaRPr lang="el-GR" dirty="0"/>
          </a:p>
        </p:txBody>
      </p:sp>
      <p:pic>
        <p:nvPicPr>
          <p:cNvPr id="12" name="Εικόνα 11"/>
          <p:cNvPicPr>
            <a:picLocks noChangeAspect="1"/>
          </p:cNvPicPr>
          <p:nvPr/>
        </p:nvPicPr>
        <p:blipFill>
          <a:blip r:embed="rId9"/>
          <a:stretch>
            <a:fillRect/>
          </a:stretch>
        </p:blipFill>
        <p:spPr>
          <a:xfrm>
            <a:off x="7921363" y="637158"/>
            <a:ext cx="4160865" cy="2341245"/>
          </a:xfrm>
          <a:prstGeom prst="rect">
            <a:avLst/>
          </a:prstGeom>
        </p:spPr>
      </p:pic>
    </p:spTree>
    <p:extLst>
      <p:ext uri="{BB962C8B-B14F-4D97-AF65-F5344CB8AC3E}">
        <p14:creationId xmlns:p14="http://schemas.microsoft.com/office/powerpoint/2010/main" val="2375605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AF97760-8B9D-4659-953A-FCB5B4BD78EB}"/>
              </a:ext>
            </a:extLst>
          </p:cNvPr>
          <p:cNvSpPr>
            <a:spLocks noGrp="1"/>
          </p:cNvSpPr>
          <p:nvPr>
            <p:ph type="title"/>
          </p:nvPr>
        </p:nvSpPr>
        <p:spPr>
          <a:xfrm>
            <a:off x="294948" y="990105"/>
            <a:ext cx="3200400" cy="2930748"/>
          </a:xfrm>
        </p:spPr>
        <p:txBody>
          <a:bodyPr>
            <a:normAutofit/>
          </a:bodyPr>
          <a:lstStyle/>
          <a:p>
            <a:r>
              <a:rPr lang="el-GR" sz="3700" dirty="0">
                <a:solidFill>
                  <a:srgbClr val="FFFFFF"/>
                </a:solidFill>
              </a:rPr>
              <a:t>Αγωνιστές </a:t>
            </a:r>
            <a:r>
              <a:rPr lang="el-GR" sz="3700" dirty="0" err="1">
                <a:solidFill>
                  <a:srgbClr val="FFFFFF"/>
                </a:solidFill>
              </a:rPr>
              <a:t>μουσκαρινικών</a:t>
            </a:r>
            <a:r>
              <a:rPr lang="el-GR" sz="3700" dirty="0">
                <a:solidFill>
                  <a:srgbClr val="FFFFFF"/>
                </a:solidFill>
              </a:rPr>
              <a:t>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F7306547-3319-4213-9121-DE16CBF9F0D5}"/>
              </a:ext>
            </a:extLst>
          </p:cNvPr>
          <p:cNvSpPr>
            <a:spLocks noGrp="1"/>
          </p:cNvSpPr>
          <p:nvPr>
            <p:ph idx="1"/>
          </p:nvPr>
        </p:nvSpPr>
        <p:spPr>
          <a:xfrm>
            <a:off x="4447308" y="591344"/>
            <a:ext cx="6906491" cy="5585619"/>
          </a:xfrm>
        </p:spPr>
        <p:txBody>
          <a:bodyPr anchor="ctr">
            <a:normAutofit/>
          </a:bodyPr>
          <a:lstStyle/>
          <a:p>
            <a:r>
              <a:rPr lang="el-GR" sz="2200" b="1" dirty="0" err="1"/>
              <a:t>Χολινεργομιμητικά</a:t>
            </a:r>
            <a:r>
              <a:rPr lang="el-GR" sz="2200" b="1" dirty="0"/>
              <a:t> αλκαλοειδή όπως </a:t>
            </a:r>
            <a:r>
              <a:rPr lang="el-GR" sz="2200" b="1" dirty="0" err="1"/>
              <a:t>πιλοκαρπίνη</a:t>
            </a:r>
            <a:r>
              <a:rPr lang="el-GR" sz="2200" b="1" dirty="0"/>
              <a:t>, </a:t>
            </a:r>
            <a:r>
              <a:rPr lang="el-GR" sz="2200" b="1" dirty="0" err="1"/>
              <a:t>μουσκαρίνη</a:t>
            </a:r>
            <a:r>
              <a:rPr lang="el-GR" sz="2200" b="1" dirty="0"/>
              <a:t> και </a:t>
            </a:r>
            <a:r>
              <a:rPr lang="el-GR" sz="2200" b="1" dirty="0" err="1"/>
              <a:t>αρεκολίνη</a:t>
            </a:r>
            <a:endParaRPr lang="el-GR" sz="2200" b="1" dirty="0"/>
          </a:p>
          <a:p>
            <a:pPr marL="0" indent="0">
              <a:buNone/>
            </a:pPr>
            <a:r>
              <a:rPr lang="el-GR" sz="2200" b="1" u="sng" dirty="0" err="1"/>
              <a:t>Πιλοκαρπίνη</a:t>
            </a:r>
            <a:r>
              <a:rPr lang="el-GR" sz="2200" u="sng" dirty="0"/>
              <a:t>:</a:t>
            </a:r>
            <a:r>
              <a:rPr lang="el-GR" sz="2200" dirty="0"/>
              <a:t> θεραπεία της ξηροστομίας επί του συνδρόμου </a:t>
            </a:r>
            <a:r>
              <a:rPr lang="en-US" sz="2200" dirty="0"/>
              <a:t>Sjogren </a:t>
            </a:r>
            <a:r>
              <a:rPr lang="el-GR" sz="2200" dirty="0"/>
              <a:t>αλλά και στην θεραπεία του </a:t>
            </a:r>
            <a:r>
              <a:rPr lang="el-GR" sz="2200" dirty="0" smtClean="0"/>
              <a:t>γλαυκώματος</a:t>
            </a:r>
            <a:r>
              <a:rPr lang="en-US" sz="2200" dirty="0" smtClean="0"/>
              <a:t>.</a:t>
            </a:r>
            <a:endParaRPr lang="el-GR" sz="2200" dirty="0"/>
          </a:p>
          <a:p>
            <a:pPr marL="0" indent="0">
              <a:buNone/>
            </a:pPr>
            <a:r>
              <a:rPr lang="el-GR" sz="2200" b="1" u="sng" dirty="0" err="1"/>
              <a:t>Μουσκαρίνη</a:t>
            </a:r>
            <a:r>
              <a:rPr lang="el-GR" sz="2200" dirty="0"/>
              <a:t>: Αλκαλοειδές που βρίσκεται στο κόκκινο τμήμα του μανιταριού </a:t>
            </a:r>
            <a:r>
              <a:rPr lang="el-GR" sz="2200" dirty="0" err="1"/>
              <a:t>μουσκάρια</a:t>
            </a:r>
            <a:r>
              <a:rPr lang="el-GR" sz="2200" dirty="0"/>
              <a:t> (</a:t>
            </a:r>
            <a:r>
              <a:rPr lang="el-GR" sz="2200" dirty="0" err="1"/>
              <a:t>amanita</a:t>
            </a:r>
            <a:r>
              <a:rPr lang="el-GR" sz="2200" dirty="0"/>
              <a:t> </a:t>
            </a:r>
            <a:r>
              <a:rPr lang="el-GR" sz="2200" dirty="0" err="1"/>
              <a:t>muscaria</a:t>
            </a:r>
            <a:r>
              <a:rPr lang="el-GR" sz="2200" dirty="0"/>
              <a:t>) και στους νεκρούς ζωικούς ιστούς. Είναι εξαιρετικά τοξική ουσία και σχετίζεται με </a:t>
            </a:r>
            <a:r>
              <a:rPr lang="el-GR" sz="2200" dirty="0" smtClean="0"/>
              <a:t>τους </a:t>
            </a:r>
            <a:r>
              <a:rPr lang="el-GR" sz="2200" dirty="0" err="1" smtClean="0"/>
              <a:t>μουσκαρινικούς</a:t>
            </a:r>
            <a:r>
              <a:rPr lang="el-GR" sz="2200" dirty="0" smtClean="0"/>
              <a:t> υποδοχείς. </a:t>
            </a:r>
            <a:r>
              <a:rPr lang="el-GR" sz="2200" dirty="0"/>
              <a:t>Προκαλεί διέγερση των απολήξεων του παρασυμπαθητικού νευρικού συστήματος, βραδυκαρδία, ελάττωση της πίεσης του </a:t>
            </a:r>
            <a:r>
              <a:rPr lang="el-GR" sz="2200" dirty="0" smtClean="0"/>
              <a:t>αίματος, </a:t>
            </a:r>
            <a:r>
              <a:rPr lang="el-GR" sz="2200" dirty="0"/>
              <a:t>συσπάσεις των λείων μυών του </a:t>
            </a:r>
            <a:r>
              <a:rPr lang="el-GR" sz="2200" dirty="0" smtClean="0"/>
              <a:t>στομάχου κ.τ.λ</a:t>
            </a:r>
            <a:r>
              <a:rPr lang="el-GR" sz="2200" dirty="0"/>
              <a:t>.</a:t>
            </a:r>
          </a:p>
          <a:p>
            <a:pPr marL="0" indent="0">
              <a:buNone/>
            </a:pPr>
            <a:r>
              <a:rPr lang="el-GR" sz="2200" b="1" u="sng" dirty="0" err="1"/>
              <a:t>Αρεκολίνη</a:t>
            </a:r>
            <a:r>
              <a:rPr lang="el-GR" sz="2200" dirty="0"/>
              <a:t>: </a:t>
            </a:r>
            <a:r>
              <a:rPr lang="en-US" sz="2200" dirty="0" smtClean="0"/>
              <a:t> </a:t>
            </a:r>
            <a:r>
              <a:rPr lang="el-GR" sz="2200" dirty="0" smtClean="0"/>
              <a:t>ήπια διεγερτικό παρασυμπαθητικό αλκαλοειδές, </a:t>
            </a:r>
            <a:r>
              <a:rPr lang="el-GR" sz="2200" dirty="0"/>
              <a:t>με δράση παραπλήσια της </a:t>
            </a:r>
            <a:r>
              <a:rPr lang="el-GR" sz="2200" dirty="0" smtClean="0"/>
              <a:t>νικοτίνης</a:t>
            </a:r>
            <a:r>
              <a:rPr lang="el-GR" sz="2200" dirty="0"/>
              <a:t> </a:t>
            </a:r>
            <a:r>
              <a:rPr lang="el-GR" sz="2200" dirty="0" smtClean="0"/>
              <a:t>και βρίσκεται στο καρπό του φοίνικα </a:t>
            </a:r>
            <a:r>
              <a:rPr lang="el-GR" sz="2200" dirty="0" err="1" smtClean="0"/>
              <a:t>αρέσα</a:t>
            </a:r>
            <a:r>
              <a:rPr lang="el-GR" sz="2200" dirty="0" smtClean="0"/>
              <a:t> </a:t>
            </a:r>
            <a:r>
              <a:rPr lang="en-US" sz="2200" dirty="0"/>
              <a:t>(Areca catechu).</a:t>
            </a:r>
            <a:endParaRPr lang="el-GR" sz="2200" dirty="0"/>
          </a:p>
        </p:txBody>
      </p:sp>
      <p:pic>
        <p:nvPicPr>
          <p:cNvPr id="4" name="Εικόνα 3"/>
          <p:cNvPicPr>
            <a:picLocks noChangeAspect="1"/>
          </p:cNvPicPr>
          <p:nvPr/>
        </p:nvPicPr>
        <p:blipFill>
          <a:blip r:embed="rId2"/>
          <a:stretch>
            <a:fillRect/>
          </a:stretch>
        </p:blipFill>
        <p:spPr>
          <a:xfrm>
            <a:off x="14912" y="3429000"/>
            <a:ext cx="3314158" cy="2354797"/>
          </a:xfrm>
          <a:prstGeom prst="rect">
            <a:avLst/>
          </a:prstGeom>
        </p:spPr>
      </p:pic>
    </p:spTree>
    <p:extLst>
      <p:ext uri="{BB962C8B-B14F-4D97-AF65-F5344CB8AC3E}">
        <p14:creationId xmlns:p14="http://schemas.microsoft.com/office/powerpoint/2010/main" val="2643817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13904" y="278673"/>
            <a:ext cx="2831919" cy="2831919"/>
          </a:xfrm>
          <a:prstGeom prst="rect">
            <a:avLst/>
          </a:prstGeom>
        </p:spPr>
      </p:pic>
      <p:pic>
        <p:nvPicPr>
          <p:cNvPr id="3" name="Εικόνα 2"/>
          <p:cNvPicPr>
            <a:picLocks noChangeAspect="1"/>
          </p:cNvPicPr>
          <p:nvPr/>
        </p:nvPicPr>
        <p:blipFill>
          <a:blip r:embed="rId3"/>
          <a:stretch>
            <a:fillRect/>
          </a:stretch>
        </p:blipFill>
        <p:spPr>
          <a:xfrm>
            <a:off x="3155496" y="153297"/>
            <a:ext cx="2442463" cy="2957295"/>
          </a:xfrm>
          <a:prstGeom prst="rect">
            <a:avLst/>
          </a:prstGeom>
        </p:spPr>
      </p:pic>
      <p:pic>
        <p:nvPicPr>
          <p:cNvPr id="4" name="Εικόνα 3"/>
          <p:cNvPicPr>
            <a:picLocks noChangeAspect="1"/>
          </p:cNvPicPr>
          <p:nvPr/>
        </p:nvPicPr>
        <p:blipFill>
          <a:blip r:embed="rId4"/>
          <a:stretch>
            <a:fillRect/>
          </a:stretch>
        </p:blipFill>
        <p:spPr>
          <a:xfrm>
            <a:off x="5566846" y="685799"/>
            <a:ext cx="2325597" cy="2325597"/>
          </a:xfrm>
          <a:prstGeom prst="rect">
            <a:avLst/>
          </a:prstGeom>
        </p:spPr>
      </p:pic>
      <p:pic>
        <p:nvPicPr>
          <p:cNvPr id="5" name="Εικόνα 4"/>
          <p:cNvPicPr>
            <a:picLocks noChangeAspect="1"/>
          </p:cNvPicPr>
          <p:nvPr/>
        </p:nvPicPr>
        <p:blipFill>
          <a:blip r:embed="rId5"/>
          <a:stretch>
            <a:fillRect/>
          </a:stretch>
        </p:blipFill>
        <p:spPr>
          <a:xfrm>
            <a:off x="211253" y="3884023"/>
            <a:ext cx="3585742" cy="2386148"/>
          </a:xfrm>
          <a:prstGeom prst="rect">
            <a:avLst/>
          </a:prstGeom>
        </p:spPr>
      </p:pic>
      <p:pic>
        <p:nvPicPr>
          <p:cNvPr id="6" name="Εικόνα 5"/>
          <p:cNvPicPr>
            <a:picLocks noChangeAspect="1"/>
          </p:cNvPicPr>
          <p:nvPr/>
        </p:nvPicPr>
        <p:blipFill>
          <a:blip r:embed="rId6"/>
          <a:stretch>
            <a:fillRect/>
          </a:stretch>
        </p:blipFill>
        <p:spPr>
          <a:xfrm>
            <a:off x="4057650" y="3331007"/>
            <a:ext cx="2108019" cy="2965017"/>
          </a:xfrm>
          <a:prstGeom prst="rect">
            <a:avLst/>
          </a:prstGeom>
        </p:spPr>
      </p:pic>
      <p:pic>
        <p:nvPicPr>
          <p:cNvPr id="7" name="Εικόνα 6"/>
          <p:cNvPicPr>
            <a:picLocks noChangeAspect="1"/>
          </p:cNvPicPr>
          <p:nvPr/>
        </p:nvPicPr>
        <p:blipFill>
          <a:blip r:embed="rId7"/>
          <a:stretch>
            <a:fillRect/>
          </a:stretch>
        </p:blipFill>
        <p:spPr>
          <a:xfrm>
            <a:off x="6293293" y="4005534"/>
            <a:ext cx="2143125" cy="2143125"/>
          </a:xfrm>
          <a:prstGeom prst="rect">
            <a:avLst/>
          </a:prstGeom>
        </p:spPr>
      </p:pic>
      <p:sp>
        <p:nvSpPr>
          <p:cNvPr id="8" name="TextBox 7"/>
          <p:cNvSpPr txBox="1"/>
          <p:nvPr/>
        </p:nvSpPr>
        <p:spPr>
          <a:xfrm>
            <a:off x="5955944" y="210308"/>
            <a:ext cx="1408912" cy="369332"/>
          </a:xfrm>
          <a:prstGeom prst="rect">
            <a:avLst/>
          </a:prstGeom>
          <a:noFill/>
        </p:spPr>
        <p:txBody>
          <a:bodyPr wrap="none" rtlCol="0">
            <a:spAutoFit/>
          </a:bodyPr>
          <a:lstStyle/>
          <a:p>
            <a:r>
              <a:rPr lang="el-GR" b="1" dirty="0" err="1"/>
              <a:t>πιλοκαρπίνη</a:t>
            </a:r>
            <a:endParaRPr lang="el-GR" dirty="0"/>
          </a:p>
        </p:txBody>
      </p:sp>
      <p:sp>
        <p:nvSpPr>
          <p:cNvPr id="9" name="TextBox 8"/>
          <p:cNvSpPr txBox="1"/>
          <p:nvPr/>
        </p:nvSpPr>
        <p:spPr>
          <a:xfrm>
            <a:off x="6729644" y="3398103"/>
            <a:ext cx="1346074" cy="369332"/>
          </a:xfrm>
          <a:prstGeom prst="rect">
            <a:avLst/>
          </a:prstGeom>
          <a:noFill/>
        </p:spPr>
        <p:txBody>
          <a:bodyPr wrap="none" rtlCol="0">
            <a:spAutoFit/>
          </a:bodyPr>
          <a:lstStyle/>
          <a:p>
            <a:r>
              <a:rPr lang="el-GR" b="1" dirty="0" err="1"/>
              <a:t>μουσκαρίνη</a:t>
            </a:r>
            <a:endParaRPr lang="el-GR" dirty="0"/>
          </a:p>
        </p:txBody>
      </p:sp>
      <p:pic>
        <p:nvPicPr>
          <p:cNvPr id="10" name="Εικόνα 9"/>
          <p:cNvPicPr>
            <a:picLocks noChangeAspect="1"/>
          </p:cNvPicPr>
          <p:nvPr/>
        </p:nvPicPr>
        <p:blipFill>
          <a:blip r:embed="rId8"/>
          <a:stretch>
            <a:fillRect/>
          </a:stretch>
        </p:blipFill>
        <p:spPr>
          <a:xfrm>
            <a:off x="8858250" y="88668"/>
            <a:ext cx="3333750" cy="3810000"/>
          </a:xfrm>
          <a:prstGeom prst="rect">
            <a:avLst/>
          </a:prstGeom>
        </p:spPr>
      </p:pic>
      <p:pic>
        <p:nvPicPr>
          <p:cNvPr id="12" name="Εικόνα 11"/>
          <p:cNvPicPr>
            <a:picLocks noChangeAspect="1"/>
          </p:cNvPicPr>
          <p:nvPr/>
        </p:nvPicPr>
        <p:blipFill>
          <a:blip r:embed="rId9"/>
          <a:stretch>
            <a:fillRect/>
          </a:stretch>
        </p:blipFill>
        <p:spPr>
          <a:xfrm>
            <a:off x="8746593" y="4005533"/>
            <a:ext cx="3445407" cy="2264637"/>
          </a:xfrm>
          <a:prstGeom prst="rect">
            <a:avLst/>
          </a:prstGeom>
        </p:spPr>
      </p:pic>
    </p:spTree>
    <p:extLst>
      <p:ext uri="{BB962C8B-B14F-4D97-AF65-F5344CB8AC3E}">
        <p14:creationId xmlns:p14="http://schemas.microsoft.com/office/powerpoint/2010/main" val="6704164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9040A5C-FA02-4C8B-8223-F552A8F45781}"/>
              </a:ext>
            </a:extLst>
          </p:cNvPr>
          <p:cNvSpPr>
            <a:spLocks noGrp="1"/>
          </p:cNvSpPr>
          <p:nvPr>
            <p:ph type="title"/>
          </p:nvPr>
        </p:nvSpPr>
        <p:spPr>
          <a:xfrm>
            <a:off x="103359" y="295253"/>
            <a:ext cx="3200400" cy="2535033"/>
          </a:xfrm>
        </p:spPr>
        <p:txBody>
          <a:bodyPr>
            <a:normAutofit/>
          </a:bodyPr>
          <a:lstStyle/>
          <a:p>
            <a:r>
              <a:rPr lang="el-GR" sz="3700" cap="small" dirty="0">
                <a:solidFill>
                  <a:srgbClr val="FFFFFF"/>
                </a:solidFill>
              </a:rPr>
              <a:t>Α</a:t>
            </a:r>
            <a:r>
              <a:rPr lang="el-GR" sz="3700" dirty="0">
                <a:solidFill>
                  <a:srgbClr val="FFFFFF"/>
                </a:solidFill>
              </a:rPr>
              <a:t>ντενδείξεις αγωνιστών </a:t>
            </a:r>
            <a:r>
              <a:rPr lang="el-GR" sz="3700" dirty="0" err="1">
                <a:solidFill>
                  <a:srgbClr val="FFFFFF"/>
                </a:solidFill>
              </a:rPr>
              <a:t>μουσκαρινικών</a:t>
            </a:r>
            <a:r>
              <a:rPr lang="el-GR" sz="3700" dirty="0">
                <a:solidFill>
                  <a:srgbClr val="FFFFFF"/>
                </a:solidFill>
              </a:rPr>
              <a:t> υποδοχέων</a:t>
            </a:r>
            <a:endParaRPr lang="el-GR" sz="3700" cap="small"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42E18DC6-C587-4D4D-ADC0-7FE81BA67412}"/>
              </a:ext>
            </a:extLst>
          </p:cNvPr>
          <p:cNvSpPr>
            <a:spLocks noGrp="1"/>
          </p:cNvSpPr>
          <p:nvPr>
            <p:ph idx="1"/>
          </p:nvPr>
        </p:nvSpPr>
        <p:spPr>
          <a:xfrm>
            <a:off x="5109160" y="557813"/>
            <a:ext cx="6906491" cy="5585619"/>
          </a:xfrm>
        </p:spPr>
        <p:txBody>
          <a:bodyPr anchor="ctr">
            <a:normAutofit/>
          </a:bodyPr>
          <a:lstStyle/>
          <a:p>
            <a:r>
              <a:rPr lang="el-GR" sz="2000" b="1" dirty="0"/>
              <a:t>ΑΝΤΕΝΔΕΙΞΕΙΣ ΑΓΩΝΙΣΤΩΝ ΜΟΥΣΚΑΡΙΝΙΚΩΝ ΥΠΟΔΟΧΕΩΝ</a:t>
            </a:r>
          </a:p>
          <a:p>
            <a:pPr marL="0" indent="0">
              <a:buNone/>
            </a:pPr>
            <a:r>
              <a:rPr lang="el-GR" sz="2000" dirty="0" smtClean="0"/>
              <a:t>Άσθμα</a:t>
            </a:r>
            <a:r>
              <a:rPr lang="el-GR" sz="2000" dirty="0"/>
              <a:t>, ΧΑΠ, πεπτικό έλκος, καρδιαγγειακά νοσήματα, υπόταση, </a:t>
            </a:r>
            <a:r>
              <a:rPr lang="el-GR" sz="2000" dirty="0" smtClean="0"/>
              <a:t>υπερθυρεοειδισμός</a:t>
            </a:r>
            <a:r>
              <a:rPr lang="en-US" sz="2000" dirty="0" smtClean="0"/>
              <a:t>.</a:t>
            </a:r>
            <a:endParaRPr lang="el-GR" sz="2000" dirty="0"/>
          </a:p>
          <a:p>
            <a:endParaRPr lang="el-GR" sz="2000" dirty="0"/>
          </a:p>
          <a:p>
            <a:r>
              <a:rPr lang="el-GR" sz="2000" dirty="0"/>
              <a:t> </a:t>
            </a:r>
            <a:r>
              <a:rPr lang="el-GR" sz="2000" b="1" dirty="0"/>
              <a:t>ΤΟΞΙΚΟΤΗΤΑ</a:t>
            </a:r>
          </a:p>
          <a:p>
            <a:pPr marL="0" indent="0">
              <a:buNone/>
            </a:pPr>
            <a:r>
              <a:rPr lang="el-GR" sz="2000" dirty="0"/>
              <a:t>Κατάποση φυτών (μανιτάρια) που περιέχουν </a:t>
            </a:r>
            <a:r>
              <a:rPr lang="el-GR" sz="2000" dirty="0" err="1"/>
              <a:t>πιλοκαρπίνη</a:t>
            </a:r>
            <a:r>
              <a:rPr lang="el-GR" sz="2000" dirty="0"/>
              <a:t>, </a:t>
            </a:r>
            <a:r>
              <a:rPr lang="el-GR" sz="2000" dirty="0" err="1"/>
              <a:t>μουσκαρίνη</a:t>
            </a:r>
            <a:r>
              <a:rPr lang="el-GR" sz="2000" dirty="0"/>
              <a:t> οδηγεί σε δηλητηρίαση με υπερβολικές </a:t>
            </a:r>
            <a:r>
              <a:rPr lang="el-GR" sz="2000" dirty="0" err="1"/>
              <a:t>παρασυμπαθητικομιμητικές</a:t>
            </a:r>
            <a:r>
              <a:rPr lang="el-GR" sz="2000" dirty="0"/>
              <a:t> δράσεις. </a:t>
            </a:r>
            <a:endParaRPr lang="el-GR" sz="2000" dirty="0" smtClean="0"/>
          </a:p>
          <a:p>
            <a:pPr>
              <a:buFont typeface="Wingdings" panose="05000000000000000000" pitchFamily="2" charset="2"/>
              <a:buChar char="ü"/>
            </a:pPr>
            <a:r>
              <a:rPr lang="el-GR" sz="2000" dirty="0" smtClean="0"/>
              <a:t>Η </a:t>
            </a:r>
            <a:r>
              <a:rPr lang="el-GR" sz="2000" dirty="0"/>
              <a:t>θεραπεία συνίσταται στην παρεντερική χορήγηση </a:t>
            </a:r>
            <a:r>
              <a:rPr lang="el-GR" sz="2000" u="sng" dirty="0" err="1"/>
              <a:t>ατροπίνης</a:t>
            </a:r>
            <a:r>
              <a:rPr lang="el-GR" sz="2000" dirty="0"/>
              <a:t> σε δόσεις ικανές να διέλθουν τον </a:t>
            </a:r>
            <a:r>
              <a:rPr lang="el-GR" sz="2000" dirty="0" err="1"/>
              <a:t>αιματεγκεφαλικό</a:t>
            </a:r>
            <a:r>
              <a:rPr lang="el-GR" sz="2000" dirty="0"/>
              <a:t> φραγμό και υποστηρικτικά μέτρα υποστήριξης του αναπνευστικού και καρδιαγγειακού συστήματος.</a:t>
            </a:r>
          </a:p>
          <a:p>
            <a:pPr>
              <a:buFont typeface="Wingdings" panose="05000000000000000000" pitchFamily="2" charset="2"/>
              <a:buChar char="ü"/>
            </a:pPr>
            <a:r>
              <a:rPr lang="el-GR" sz="2000" dirty="0"/>
              <a:t>Είναι αναγκαία η ταυτοποίηση του είδους μανιταριού που προκάλεσε την δηλητηρίαση ώστε να εφαρμοσθεί η κατάλληλη αγωγή (σε μερικά είδη η τοξικότητα δεν σχετίζεται με </a:t>
            </a:r>
            <a:r>
              <a:rPr lang="el-GR" sz="2000" dirty="0" err="1"/>
              <a:t>Ach</a:t>
            </a:r>
            <a:r>
              <a:rPr lang="el-GR" sz="2000" dirty="0"/>
              <a:t> αλλά οφείλεται σε παραισθησιογόνα)</a:t>
            </a:r>
          </a:p>
          <a:p>
            <a:endParaRPr lang="el-GR" sz="2000" dirty="0"/>
          </a:p>
        </p:txBody>
      </p:sp>
      <p:pic>
        <p:nvPicPr>
          <p:cNvPr id="4" name="Εικόνα 3"/>
          <p:cNvPicPr>
            <a:picLocks noChangeAspect="1"/>
          </p:cNvPicPr>
          <p:nvPr/>
        </p:nvPicPr>
        <p:blipFill>
          <a:blip r:embed="rId2"/>
          <a:stretch>
            <a:fillRect/>
          </a:stretch>
        </p:blipFill>
        <p:spPr>
          <a:xfrm>
            <a:off x="1" y="2599479"/>
            <a:ext cx="5109159" cy="4031446"/>
          </a:xfrm>
          <a:prstGeom prst="rect">
            <a:avLst/>
          </a:prstGeom>
        </p:spPr>
      </p:pic>
    </p:spTree>
    <p:extLst>
      <p:ext uri="{BB962C8B-B14F-4D97-AF65-F5344CB8AC3E}">
        <p14:creationId xmlns:p14="http://schemas.microsoft.com/office/powerpoint/2010/main" val="3024464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43840" y="278674"/>
            <a:ext cx="6785519" cy="4956538"/>
          </a:xfrm>
          <a:prstGeom prst="rect">
            <a:avLst/>
          </a:prstGeom>
        </p:spPr>
      </p:pic>
      <p:pic>
        <p:nvPicPr>
          <p:cNvPr id="3" name="Εικόνα 2"/>
          <p:cNvPicPr>
            <a:picLocks noChangeAspect="1"/>
          </p:cNvPicPr>
          <p:nvPr/>
        </p:nvPicPr>
        <p:blipFill>
          <a:blip r:embed="rId3"/>
          <a:stretch>
            <a:fillRect/>
          </a:stretch>
        </p:blipFill>
        <p:spPr>
          <a:xfrm>
            <a:off x="8292103" y="174171"/>
            <a:ext cx="3806663" cy="6518909"/>
          </a:xfrm>
          <a:prstGeom prst="rect">
            <a:avLst/>
          </a:prstGeom>
        </p:spPr>
      </p:pic>
      <p:sp>
        <p:nvSpPr>
          <p:cNvPr id="4" name="TextBox 3"/>
          <p:cNvSpPr txBox="1"/>
          <p:nvPr/>
        </p:nvSpPr>
        <p:spPr>
          <a:xfrm>
            <a:off x="243840" y="5608321"/>
            <a:ext cx="7987302" cy="923330"/>
          </a:xfrm>
          <a:prstGeom prst="rect">
            <a:avLst/>
          </a:prstGeom>
          <a:noFill/>
        </p:spPr>
        <p:txBody>
          <a:bodyPr wrap="square" rtlCol="0">
            <a:spAutoFit/>
          </a:bodyPr>
          <a:lstStyle/>
          <a:p>
            <a:r>
              <a:rPr lang="en-US" dirty="0"/>
              <a:t>Hallucinogens, or psychedelics, are a group of drugs that alter a person’s perception of reality. They also change a person’s thoughts and feelings. Types of hallucinogens include LSD, peyote, PCP, psilocybin and others</a:t>
            </a:r>
            <a:endParaRPr lang="el-GR" dirty="0"/>
          </a:p>
        </p:txBody>
      </p:sp>
    </p:spTree>
    <p:extLst>
      <p:ext uri="{BB962C8B-B14F-4D97-AF65-F5344CB8AC3E}">
        <p14:creationId xmlns:p14="http://schemas.microsoft.com/office/powerpoint/2010/main" val="1979805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2681712-B9CC-41DF-A0C6-4777FFD4D5B6}"/>
              </a:ext>
            </a:extLst>
          </p:cNvPr>
          <p:cNvSpPr>
            <a:spLocks noGrp="1"/>
          </p:cNvSpPr>
          <p:nvPr>
            <p:ph type="title"/>
          </p:nvPr>
        </p:nvSpPr>
        <p:spPr>
          <a:xfrm>
            <a:off x="277531" y="1083903"/>
            <a:ext cx="3200400" cy="3096211"/>
          </a:xfrm>
        </p:spPr>
        <p:txBody>
          <a:bodyPr>
            <a:normAutofit/>
          </a:bodyPr>
          <a:lstStyle/>
          <a:p>
            <a:r>
              <a:rPr lang="el-GR" sz="3700" dirty="0">
                <a:solidFill>
                  <a:srgbClr val="FFFFFF"/>
                </a:solidFill>
              </a:rPr>
              <a:t>Ανταγωνιστές </a:t>
            </a:r>
            <a:r>
              <a:rPr lang="el-GR" sz="3700" dirty="0" err="1">
                <a:solidFill>
                  <a:srgbClr val="FFFFFF"/>
                </a:solidFill>
              </a:rPr>
              <a:t>μουσκαρινικών</a:t>
            </a:r>
            <a:r>
              <a:rPr lang="el-GR" sz="3700" dirty="0">
                <a:solidFill>
                  <a:srgbClr val="FFFFFF"/>
                </a:solidFill>
              </a:rPr>
              <a:t>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745475FD-BBB4-4EA0-B93F-2A1792DB12E8}"/>
              </a:ext>
            </a:extLst>
          </p:cNvPr>
          <p:cNvSpPr>
            <a:spLocks noGrp="1"/>
          </p:cNvSpPr>
          <p:nvPr>
            <p:ph idx="1"/>
          </p:nvPr>
        </p:nvSpPr>
        <p:spPr>
          <a:xfrm>
            <a:off x="5131472" y="479436"/>
            <a:ext cx="6906491" cy="5585619"/>
          </a:xfrm>
        </p:spPr>
        <p:txBody>
          <a:bodyPr anchor="ctr">
            <a:normAutofit/>
          </a:bodyPr>
          <a:lstStyle/>
          <a:p>
            <a:r>
              <a:rPr lang="el-GR" sz="2000" b="1" dirty="0"/>
              <a:t>Τα αλκαλοειδή </a:t>
            </a:r>
            <a:r>
              <a:rPr lang="el-GR" sz="2000" b="1" dirty="0" err="1"/>
              <a:t>Ατροπίνη</a:t>
            </a:r>
            <a:r>
              <a:rPr lang="el-GR" sz="2000" b="1" dirty="0"/>
              <a:t> και </a:t>
            </a:r>
            <a:r>
              <a:rPr lang="el-GR" sz="2000" b="1" dirty="0" err="1"/>
              <a:t>σκοπολαμίμη</a:t>
            </a:r>
            <a:r>
              <a:rPr lang="el-GR" sz="2000" b="1" dirty="0"/>
              <a:t> κυρίως με μερικά συνθετικά και </a:t>
            </a:r>
            <a:r>
              <a:rPr lang="el-GR" sz="2000" b="1" dirty="0" err="1"/>
              <a:t>ημισυνθετικά</a:t>
            </a:r>
            <a:r>
              <a:rPr lang="el-GR" sz="2000" b="1" dirty="0"/>
              <a:t> παράγωγα τους (</a:t>
            </a:r>
            <a:r>
              <a:rPr lang="el-GR" sz="2000" b="1" dirty="0" err="1"/>
              <a:t>ομοτροπίνη</a:t>
            </a:r>
            <a:r>
              <a:rPr lang="el-GR" sz="2000" b="1" dirty="0"/>
              <a:t>, </a:t>
            </a:r>
            <a:r>
              <a:rPr lang="el-GR" sz="2000" b="1" dirty="0" err="1"/>
              <a:t>τροπικαμίδη</a:t>
            </a:r>
            <a:r>
              <a:rPr lang="el-GR" sz="2000" b="1" dirty="0"/>
              <a:t>, </a:t>
            </a:r>
            <a:r>
              <a:rPr lang="el-GR" sz="2000" b="1" dirty="0" err="1"/>
              <a:t>μεθυλοσκοπολαμίνη</a:t>
            </a:r>
            <a:r>
              <a:rPr lang="el-GR" sz="2000" b="1" dirty="0"/>
              <a:t>, </a:t>
            </a:r>
            <a:r>
              <a:rPr lang="el-GR" sz="2000" b="1" dirty="0" err="1"/>
              <a:t>ιπρατρόπιο</a:t>
            </a:r>
            <a:r>
              <a:rPr lang="el-GR" sz="2000" b="1" dirty="0"/>
              <a:t> και </a:t>
            </a:r>
            <a:r>
              <a:rPr lang="el-GR" sz="2000" b="1" dirty="0" err="1"/>
              <a:t>τιοτρόπιο</a:t>
            </a:r>
            <a:r>
              <a:rPr lang="el-GR" sz="2000" b="1" dirty="0"/>
              <a:t>)</a:t>
            </a:r>
          </a:p>
          <a:p>
            <a:pPr marL="0" indent="0">
              <a:buNone/>
            </a:pPr>
            <a:r>
              <a:rPr lang="el-GR" sz="2000" b="1" u="sng" dirty="0" err="1"/>
              <a:t>Ατροπίνη</a:t>
            </a:r>
            <a:r>
              <a:rPr lang="el-GR" sz="2000" b="1" u="sng" dirty="0"/>
              <a:t>:</a:t>
            </a:r>
            <a:r>
              <a:rPr lang="el-GR" sz="2000" dirty="0"/>
              <a:t> θεραπεία ασθενών με οξύ έμφραγμα του μυοκαρδίου στους οποίους ο υπερβολικά αυξημένος </a:t>
            </a:r>
            <a:r>
              <a:rPr lang="el-GR" sz="2000" dirty="0" err="1"/>
              <a:t>πνευμονογαστρικός</a:t>
            </a:r>
            <a:r>
              <a:rPr lang="el-GR" sz="2000" dirty="0"/>
              <a:t> τόνος προκαλεί κολποκοιλιακό αποκλεισμό. </a:t>
            </a:r>
            <a:endParaRPr lang="el-GR" sz="2000" dirty="0" smtClean="0"/>
          </a:p>
          <a:p>
            <a:pPr marL="0" indent="0">
              <a:buNone/>
            </a:pPr>
            <a:r>
              <a:rPr lang="el-GR" sz="2000" dirty="0" smtClean="0"/>
              <a:t>Αντιμετώπιση </a:t>
            </a:r>
            <a:r>
              <a:rPr lang="el-GR" sz="2000" dirty="0"/>
              <a:t>δηλητηρίασης από </a:t>
            </a:r>
            <a:r>
              <a:rPr lang="el-GR" sz="2000" dirty="0" err="1"/>
              <a:t>αντιχολινεστερασικά</a:t>
            </a:r>
            <a:r>
              <a:rPr lang="el-GR" sz="2000" dirty="0"/>
              <a:t> </a:t>
            </a:r>
            <a:r>
              <a:rPr lang="el-GR" sz="2000" dirty="0" err="1"/>
              <a:t>οργανοφοσφωρικά</a:t>
            </a:r>
            <a:r>
              <a:rPr lang="el-GR" sz="2000" dirty="0"/>
              <a:t> </a:t>
            </a:r>
            <a:r>
              <a:rPr lang="el-GR" sz="2000" dirty="0" smtClean="0"/>
              <a:t>εντομοκτόνα και βρώση δηλητηριωδών μανιταριών.</a:t>
            </a:r>
          </a:p>
          <a:p>
            <a:pPr marL="0" indent="0">
              <a:buNone/>
            </a:pPr>
            <a:r>
              <a:rPr lang="el-GR" sz="2000" dirty="0" smtClean="0"/>
              <a:t>Στην </a:t>
            </a:r>
            <a:r>
              <a:rPr lang="el-GR" sz="2000" dirty="0"/>
              <a:t>αναισθησιολογία για τον αποκλεισμό απαντήσεων που επάγονται από </a:t>
            </a:r>
            <a:r>
              <a:rPr lang="el-GR" sz="2000" dirty="0" err="1"/>
              <a:t>πνευμονογαστρικά</a:t>
            </a:r>
            <a:r>
              <a:rPr lang="el-GR" sz="2000" dirty="0"/>
              <a:t> αντανακλαστικά κατά τους χειρουργικούς χειρισμούς των σπλαχνικών </a:t>
            </a:r>
            <a:r>
              <a:rPr lang="el-GR" sz="2000" dirty="0" smtClean="0"/>
              <a:t>οργάνων.</a:t>
            </a:r>
            <a:endParaRPr lang="el-GR" sz="2000" dirty="0"/>
          </a:p>
          <a:p>
            <a:pPr marL="0" indent="0">
              <a:buNone/>
            </a:pPr>
            <a:r>
              <a:rPr lang="el-GR" sz="2000" b="1" u="sng" dirty="0" err="1"/>
              <a:t>Σκοπολαμίνη</a:t>
            </a:r>
            <a:r>
              <a:rPr lang="el-GR" sz="2000" b="1" dirty="0"/>
              <a:t>:</a:t>
            </a:r>
            <a:r>
              <a:rPr lang="el-GR" sz="2000" dirty="0"/>
              <a:t> Προληπτική θεραπεία της ναυτίας με </a:t>
            </a:r>
            <a:r>
              <a:rPr lang="el-GR" sz="2000" dirty="0" err="1"/>
              <a:t>διαδερμική</a:t>
            </a:r>
            <a:r>
              <a:rPr lang="el-GR" sz="2000" dirty="0"/>
              <a:t> απορρόφηση στην περιοχή της μαστοειδούς απόφυσης. Η </a:t>
            </a:r>
            <a:r>
              <a:rPr lang="el-GR" sz="2000" dirty="0" err="1"/>
              <a:t>βρωμιούχος</a:t>
            </a:r>
            <a:r>
              <a:rPr lang="el-GR" sz="2000" dirty="0"/>
              <a:t> </a:t>
            </a:r>
            <a:r>
              <a:rPr lang="el-GR" sz="2000" dirty="0" err="1"/>
              <a:t>σκοπολαμίνη</a:t>
            </a:r>
            <a:r>
              <a:rPr lang="el-GR" sz="2000" dirty="0"/>
              <a:t> χρησιμοποιείται μαζί με άλλα φάρμακα για την θεραπεία της αλλεργικής </a:t>
            </a:r>
            <a:r>
              <a:rPr lang="el-GR" sz="2000" dirty="0" smtClean="0"/>
              <a:t>ρινίτιδας και της </a:t>
            </a:r>
            <a:r>
              <a:rPr lang="el-GR" sz="2000" dirty="0" err="1" smtClean="0"/>
              <a:t>παραρινοκολπίτιδας</a:t>
            </a:r>
            <a:r>
              <a:rPr lang="el-GR" sz="2000" dirty="0" smtClean="0"/>
              <a:t>.</a:t>
            </a:r>
            <a:endParaRPr lang="el-GR" sz="2000" dirty="0"/>
          </a:p>
        </p:txBody>
      </p:sp>
      <p:pic>
        <p:nvPicPr>
          <p:cNvPr id="4" name="Εικόνα 3"/>
          <p:cNvPicPr>
            <a:picLocks noChangeAspect="1"/>
          </p:cNvPicPr>
          <p:nvPr/>
        </p:nvPicPr>
        <p:blipFill>
          <a:blip r:embed="rId2"/>
          <a:stretch>
            <a:fillRect/>
          </a:stretch>
        </p:blipFill>
        <p:spPr>
          <a:xfrm>
            <a:off x="0" y="3971109"/>
            <a:ext cx="5132251" cy="2886891"/>
          </a:xfrm>
          <a:prstGeom prst="rect">
            <a:avLst/>
          </a:prstGeom>
        </p:spPr>
      </p:pic>
    </p:spTree>
    <p:extLst>
      <p:ext uri="{BB962C8B-B14F-4D97-AF65-F5344CB8AC3E}">
        <p14:creationId xmlns:p14="http://schemas.microsoft.com/office/powerpoint/2010/main" val="2460992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33953" y="468902"/>
            <a:ext cx="3135250" cy="2239464"/>
          </a:xfrm>
          <a:prstGeom prst="rect">
            <a:avLst/>
          </a:prstGeom>
        </p:spPr>
      </p:pic>
      <p:pic>
        <p:nvPicPr>
          <p:cNvPr id="3" name="Εικόνα 2"/>
          <p:cNvPicPr>
            <a:picLocks noChangeAspect="1"/>
          </p:cNvPicPr>
          <p:nvPr/>
        </p:nvPicPr>
        <p:blipFill>
          <a:blip r:embed="rId3"/>
          <a:stretch>
            <a:fillRect/>
          </a:stretch>
        </p:blipFill>
        <p:spPr>
          <a:xfrm>
            <a:off x="3373953" y="197439"/>
            <a:ext cx="2073802" cy="2510927"/>
          </a:xfrm>
          <a:prstGeom prst="rect">
            <a:avLst/>
          </a:prstGeom>
        </p:spPr>
      </p:pic>
      <p:pic>
        <p:nvPicPr>
          <p:cNvPr id="4" name="Εικόνα 3"/>
          <p:cNvPicPr>
            <a:picLocks noChangeAspect="1"/>
          </p:cNvPicPr>
          <p:nvPr/>
        </p:nvPicPr>
        <p:blipFill>
          <a:blip r:embed="rId4"/>
          <a:stretch>
            <a:fillRect/>
          </a:stretch>
        </p:blipFill>
        <p:spPr>
          <a:xfrm>
            <a:off x="5599270" y="468903"/>
            <a:ext cx="3365314" cy="2239464"/>
          </a:xfrm>
          <a:prstGeom prst="rect">
            <a:avLst/>
          </a:prstGeom>
        </p:spPr>
      </p:pic>
      <p:pic>
        <p:nvPicPr>
          <p:cNvPr id="6" name="Εικόνα 5"/>
          <p:cNvPicPr>
            <a:picLocks noChangeAspect="1"/>
          </p:cNvPicPr>
          <p:nvPr/>
        </p:nvPicPr>
        <p:blipFill>
          <a:blip r:embed="rId5"/>
          <a:stretch>
            <a:fillRect/>
          </a:stretch>
        </p:blipFill>
        <p:spPr>
          <a:xfrm>
            <a:off x="9116099" y="72524"/>
            <a:ext cx="2958059" cy="2958059"/>
          </a:xfrm>
          <a:prstGeom prst="rect">
            <a:avLst/>
          </a:prstGeom>
        </p:spPr>
      </p:pic>
      <p:pic>
        <p:nvPicPr>
          <p:cNvPr id="7" name="Εικόνα 6"/>
          <p:cNvPicPr>
            <a:picLocks noChangeAspect="1"/>
          </p:cNvPicPr>
          <p:nvPr/>
        </p:nvPicPr>
        <p:blipFill>
          <a:blip r:embed="rId6"/>
          <a:stretch>
            <a:fillRect/>
          </a:stretch>
        </p:blipFill>
        <p:spPr>
          <a:xfrm>
            <a:off x="133953" y="3683726"/>
            <a:ext cx="3133290" cy="2464525"/>
          </a:xfrm>
          <a:prstGeom prst="rect">
            <a:avLst/>
          </a:prstGeom>
        </p:spPr>
      </p:pic>
      <p:pic>
        <p:nvPicPr>
          <p:cNvPr id="8" name="Εικόνα 7"/>
          <p:cNvPicPr>
            <a:picLocks noChangeAspect="1"/>
          </p:cNvPicPr>
          <p:nvPr/>
        </p:nvPicPr>
        <p:blipFill>
          <a:blip r:embed="rId7"/>
          <a:stretch>
            <a:fillRect/>
          </a:stretch>
        </p:blipFill>
        <p:spPr>
          <a:xfrm>
            <a:off x="5584780" y="3683726"/>
            <a:ext cx="2584267" cy="2584267"/>
          </a:xfrm>
          <a:prstGeom prst="rect">
            <a:avLst/>
          </a:prstGeom>
        </p:spPr>
      </p:pic>
      <p:pic>
        <p:nvPicPr>
          <p:cNvPr id="9" name="Εικόνα 8"/>
          <p:cNvPicPr>
            <a:picLocks noChangeAspect="1"/>
          </p:cNvPicPr>
          <p:nvPr/>
        </p:nvPicPr>
        <p:blipFill>
          <a:blip r:embed="rId8"/>
          <a:stretch>
            <a:fillRect/>
          </a:stretch>
        </p:blipFill>
        <p:spPr>
          <a:xfrm>
            <a:off x="8407173" y="3971856"/>
            <a:ext cx="3585723" cy="2008005"/>
          </a:xfrm>
          <a:prstGeom prst="rect">
            <a:avLst/>
          </a:prstGeom>
        </p:spPr>
      </p:pic>
      <p:pic>
        <p:nvPicPr>
          <p:cNvPr id="10" name="Εικόνα 9"/>
          <p:cNvPicPr>
            <a:picLocks noChangeAspect="1"/>
          </p:cNvPicPr>
          <p:nvPr/>
        </p:nvPicPr>
        <p:blipFill>
          <a:blip r:embed="rId9"/>
          <a:stretch>
            <a:fillRect/>
          </a:stretch>
        </p:blipFill>
        <p:spPr>
          <a:xfrm>
            <a:off x="3399419" y="3161212"/>
            <a:ext cx="2048336" cy="3594189"/>
          </a:xfrm>
          <a:prstGeom prst="rect">
            <a:avLst/>
          </a:prstGeom>
        </p:spPr>
      </p:pic>
    </p:spTree>
    <p:extLst>
      <p:ext uri="{BB962C8B-B14F-4D97-AF65-F5344CB8AC3E}">
        <p14:creationId xmlns:p14="http://schemas.microsoft.com/office/powerpoint/2010/main" val="93795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C4C5F38B-E597-4B1E-8C8D-0BC123D8D97E}"/>
              </a:ext>
            </a:extLst>
          </p:cNvPr>
          <p:cNvPicPr>
            <a:picLocks noChangeAspect="1"/>
          </p:cNvPicPr>
          <p:nvPr/>
        </p:nvPicPr>
        <p:blipFill>
          <a:blip r:embed="rId2"/>
          <a:stretch>
            <a:fillRect/>
          </a:stretch>
        </p:blipFill>
        <p:spPr>
          <a:xfrm>
            <a:off x="2266718" y="187888"/>
            <a:ext cx="7678471" cy="6465461"/>
          </a:xfrm>
          <a:prstGeom prst="rect">
            <a:avLst/>
          </a:prstGeom>
        </p:spPr>
      </p:pic>
    </p:spTree>
    <p:extLst>
      <p:ext uri="{BB962C8B-B14F-4D97-AF65-F5344CB8AC3E}">
        <p14:creationId xmlns:p14="http://schemas.microsoft.com/office/powerpoint/2010/main" val="799896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8C3C56B-F236-486F-A47C-5E9658A3A91E}"/>
              </a:ext>
            </a:extLst>
          </p:cNvPr>
          <p:cNvSpPr>
            <a:spLocks noGrp="1"/>
          </p:cNvSpPr>
          <p:nvPr>
            <p:ph type="title"/>
          </p:nvPr>
        </p:nvSpPr>
        <p:spPr>
          <a:xfrm>
            <a:off x="686834" y="1153572"/>
            <a:ext cx="3200400" cy="4461163"/>
          </a:xfrm>
        </p:spPr>
        <p:txBody>
          <a:bodyPr>
            <a:normAutofit/>
          </a:bodyPr>
          <a:lstStyle/>
          <a:p>
            <a:r>
              <a:rPr lang="el-GR" sz="3700">
                <a:solidFill>
                  <a:srgbClr val="FFFFFF"/>
                </a:solidFill>
              </a:rPr>
              <a:t>Ανταγωνιστές μουσκαρινικών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14B155DC-4F4B-40F4-B002-81013EABA910}"/>
              </a:ext>
            </a:extLst>
          </p:cNvPr>
          <p:cNvSpPr>
            <a:spLocks noGrp="1"/>
          </p:cNvSpPr>
          <p:nvPr>
            <p:ph idx="1"/>
          </p:nvPr>
        </p:nvSpPr>
        <p:spPr>
          <a:xfrm>
            <a:off x="4447308" y="591344"/>
            <a:ext cx="6906491" cy="5585619"/>
          </a:xfrm>
        </p:spPr>
        <p:txBody>
          <a:bodyPr anchor="ctr">
            <a:normAutofit/>
          </a:bodyPr>
          <a:lstStyle/>
          <a:p>
            <a:pPr marL="0" indent="0">
              <a:buNone/>
            </a:pPr>
            <a:r>
              <a:rPr lang="el-GR" sz="2000" b="1" u="sng" dirty="0" err="1"/>
              <a:t>Ιπρατρόπιο</a:t>
            </a:r>
            <a:r>
              <a:rPr lang="el-GR" sz="2000" b="1" u="sng" dirty="0"/>
              <a:t> και </a:t>
            </a:r>
            <a:r>
              <a:rPr lang="el-GR" sz="2000" b="1" u="sng" dirty="0" err="1"/>
              <a:t>τιοτρόπιο</a:t>
            </a:r>
            <a:r>
              <a:rPr lang="el-GR" sz="2000" b="1" dirty="0"/>
              <a:t>: </a:t>
            </a:r>
            <a:r>
              <a:rPr lang="el-GR" sz="2000" dirty="0"/>
              <a:t>Ενώσεις </a:t>
            </a:r>
            <a:r>
              <a:rPr lang="el-GR" sz="2000" dirty="0" err="1"/>
              <a:t>τερτατοταγούς</a:t>
            </a:r>
            <a:r>
              <a:rPr lang="el-GR" sz="2000" dirty="0"/>
              <a:t> αμμωνίου που χρησιμοποιούνται για δράσεις στο αναπνευστικό. Αντιμετώπιση της χρόνιας αναπνευστικής πνευμονοπάθειας (ΧΑΠ) σε συνδυασμό με εισπνεόμενους β2-αδρενεργικούς αγωνιστές παρατεταμένης δράσης. Το </a:t>
            </a:r>
            <a:r>
              <a:rPr lang="el-GR" sz="2000" dirty="0" err="1"/>
              <a:t>τιοτρόπιο</a:t>
            </a:r>
            <a:r>
              <a:rPr lang="el-GR" sz="2000" dirty="0"/>
              <a:t> εκτός από τη θεραπεία της ΧΑΠ ως φάρμακο μακράς δράσης, μπορεί να χρησιμοποιείται επίσης για την αντιμετώπιση της αλλεργικής και μη αλλεργικής χρόνιας </a:t>
            </a:r>
            <a:r>
              <a:rPr lang="el-GR" sz="2000" dirty="0" smtClean="0"/>
              <a:t>ρινίτιδας.</a:t>
            </a:r>
            <a:endParaRPr lang="el-GR" sz="2000" dirty="0"/>
          </a:p>
          <a:p>
            <a:pPr marL="0" indent="0">
              <a:buNone/>
            </a:pPr>
            <a:r>
              <a:rPr lang="el-GR" sz="2000" b="1" u="sng" dirty="0" err="1"/>
              <a:t>Τροπικαμίδη</a:t>
            </a:r>
            <a:r>
              <a:rPr lang="el-GR" sz="2000" b="1" u="sng" dirty="0"/>
              <a:t>, </a:t>
            </a:r>
            <a:r>
              <a:rPr lang="el-GR" sz="2000" b="1" u="sng" dirty="0" err="1"/>
              <a:t>υδροβρωμιούχος</a:t>
            </a:r>
            <a:r>
              <a:rPr lang="el-GR" sz="2000" b="1" u="sng" dirty="0"/>
              <a:t> </a:t>
            </a:r>
            <a:r>
              <a:rPr lang="el-GR" sz="2000" b="1" u="sng" dirty="0" err="1"/>
              <a:t>ομοτροπίνη</a:t>
            </a:r>
            <a:r>
              <a:rPr lang="el-GR" sz="2000" b="1" u="sng" dirty="0"/>
              <a:t> και υδροχλωρική </a:t>
            </a:r>
            <a:r>
              <a:rPr lang="el-GR" sz="2000" b="1" u="sng" dirty="0" err="1"/>
              <a:t>κυκλοπεντολάτη</a:t>
            </a:r>
            <a:r>
              <a:rPr lang="el-GR" sz="2000" b="1" dirty="0"/>
              <a:t>:</a:t>
            </a:r>
            <a:r>
              <a:rPr lang="el-GR" sz="2000" dirty="0"/>
              <a:t> Οφθαλμολογική τοπική χρήση που περιλαμβάνουν την μυδρίαση και την </a:t>
            </a:r>
            <a:r>
              <a:rPr lang="el-GR" sz="2000" dirty="0" err="1" smtClean="0"/>
              <a:t>κυκλοπληγία</a:t>
            </a:r>
            <a:r>
              <a:rPr lang="el-GR" sz="2000" dirty="0" smtClean="0"/>
              <a:t>.</a:t>
            </a:r>
            <a:endParaRPr lang="el-GR" sz="2000" dirty="0"/>
          </a:p>
          <a:p>
            <a:pPr marL="0" indent="0">
              <a:buNone/>
            </a:pPr>
            <a:r>
              <a:rPr lang="el-GR" sz="2000" b="1" u="sng" dirty="0"/>
              <a:t>Αλκαλοειδή του φυτού </a:t>
            </a:r>
            <a:r>
              <a:rPr lang="en-US" sz="2000" b="1" u="sng" dirty="0"/>
              <a:t>belladonna </a:t>
            </a:r>
            <a:r>
              <a:rPr lang="el-GR" sz="2000" dirty="0"/>
              <a:t>(</a:t>
            </a:r>
            <a:r>
              <a:rPr lang="el-GR" sz="2000" dirty="0" err="1"/>
              <a:t>ατροπίνη</a:t>
            </a:r>
            <a:r>
              <a:rPr lang="el-GR" sz="2000" dirty="0"/>
              <a:t>, </a:t>
            </a:r>
            <a:r>
              <a:rPr lang="el-GR" sz="2000" dirty="0" err="1"/>
              <a:t>θειϊκή</a:t>
            </a:r>
            <a:r>
              <a:rPr lang="el-GR" sz="2000" dirty="0"/>
              <a:t> </a:t>
            </a:r>
            <a:r>
              <a:rPr lang="el-GR" sz="2000" dirty="0" err="1"/>
              <a:t>υοσκυαμίνη</a:t>
            </a:r>
            <a:r>
              <a:rPr lang="el-GR" sz="2000" dirty="0"/>
              <a:t>, </a:t>
            </a:r>
            <a:r>
              <a:rPr lang="el-GR" sz="2000" dirty="0" err="1"/>
              <a:t>σκοπολαμίνη</a:t>
            </a:r>
            <a:r>
              <a:rPr lang="el-GR" sz="2000" dirty="0"/>
              <a:t>) μόνα τους ή σε συνδυασμό με ελάσσονα ηρεμιστικά ή αγχολυτικά, έχουν χρησιμοποιηθεί σε διάφορες κλινικές καταστάσεις στις οποίες εμπλέκονται αυξημένος τόνος (</a:t>
            </a:r>
            <a:r>
              <a:rPr lang="el-GR" sz="2000" dirty="0" err="1"/>
              <a:t>σπαστικότητα</a:t>
            </a:r>
            <a:r>
              <a:rPr lang="el-GR" sz="2000" dirty="0"/>
              <a:t>) ή κινητικότητα της γαστρεντερικής </a:t>
            </a:r>
            <a:r>
              <a:rPr lang="el-GR" sz="2000" dirty="0" smtClean="0"/>
              <a:t>οδού.    </a:t>
            </a:r>
            <a:endParaRPr lang="el-GR" sz="2000" dirty="0"/>
          </a:p>
          <a:p>
            <a:pPr marL="0" indent="0">
              <a:buNone/>
            </a:pPr>
            <a:endParaRPr lang="el-GR" sz="2000" dirty="0"/>
          </a:p>
        </p:txBody>
      </p:sp>
    </p:spTree>
    <p:extLst>
      <p:ext uri="{BB962C8B-B14F-4D97-AF65-F5344CB8AC3E}">
        <p14:creationId xmlns:p14="http://schemas.microsoft.com/office/powerpoint/2010/main" val="28421164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330247" y="130630"/>
            <a:ext cx="3290750" cy="3290750"/>
          </a:xfrm>
          <a:prstGeom prst="rect">
            <a:avLst/>
          </a:prstGeom>
        </p:spPr>
      </p:pic>
      <p:pic>
        <p:nvPicPr>
          <p:cNvPr id="4" name="Εικόνα 3"/>
          <p:cNvPicPr>
            <a:picLocks noChangeAspect="1"/>
          </p:cNvPicPr>
          <p:nvPr/>
        </p:nvPicPr>
        <p:blipFill>
          <a:blip r:embed="rId3"/>
          <a:stretch>
            <a:fillRect/>
          </a:stretch>
        </p:blipFill>
        <p:spPr>
          <a:xfrm>
            <a:off x="7471001" y="880655"/>
            <a:ext cx="2562225" cy="1790700"/>
          </a:xfrm>
          <a:prstGeom prst="rect">
            <a:avLst/>
          </a:prstGeom>
        </p:spPr>
      </p:pic>
      <p:pic>
        <p:nvPicPr>
          <p:cNvPr id="5" name="Εικόνα 4"/>
          <p:cNvPicPr>
            <a:picLocks noChangeAspect="1"/>
          </p:cNvPicPr>
          <p:nvPr/>
        </p:nvPicPr>
        <p:blipFill>
          <a:blip r:embed="rId4"/>
          <a:stretch>
            <a:fillRect/>
          </a:stretch>
        </p:blipFill>
        <p:spPr>
          <a:xfrm>
            <a:off x="413319" y="671105"/>
            <a:ext cx="2066925" cy="2209800"/>
          </a:xfrm>
          <a:prstGeom prst="rect">
            <a:avLst/>
          </a:prstGeom>
        </p:spPr>
      </p:pic>
      <p:pic>
        <p:nvPicPr>
          <p:cNvPr id="6" name="Εικόνα 5"/>
          <p:cNvPicPr>
            <a:picLocks noChangeAspect="1"/>
          </p:cNvPicPr>
          <p:nvPr/>
        </p:nvPicPr>
        <p:blipFill>
          <a:blip r:embed="rId5"/>
          <a:stretch>
            <a:fillRect/>
          </a:stretch>
        </p:blipFill>
        <p:spPr>
          <a:xfrm>
            <a:off x="413318" y="3996146"/>
            <a:ext cx="2066925" cy="2209800"/>
          </a:xfrm>
          <a:prstGeom prst="rect">
            <a:avLst/>
          </a:prstGeom>
        </p:spPr>
      </p:pic>
      <p:pic>
        <p:nvPicPr>
          <p:cNvPr id="7" name="Εικόνα 6"/>
          <p:cNvPicPr>
            <a:picLocks noChangeAspect="1"/>
          </p:cNvPicPr>
          <p:nvPr/>
        </p:nvPicPr>
        <p:blipFill>
          <a:blip r:embed="rId6"/>
          <a:stretch>
            <a:fillRect/>
          </a:stretch>
        </p:blipFill>
        <p:spPr>
          <a:xfrm>
            <a:off x="3147910" y="3332377"/>
            <a:ext cx="3655423" cy="2873569"/>
          </a:xfrm>
          <a:prstGeom prst="rect">
            <a:avLst/>
          </a:prstGeom>
        </p:spPr>
      </p:pic>
      <p:pic>
        <p:nvPicPr>
          <p:cNvPr id="8" name="Εικόνα 7"/>
          <p:cNvPicPr>
            <a:picLocks noChangeAspect="1"/>
          </p:cNvPicPr>
          <p:nvPr/>
        </p:nvPicPr>
        <p:blipFill>
          <a:blip r:embed="rId7"/>
          <a:stretch>
            <a:fillRect/>
          </a:stretch>
        </p:blipFill>
        <p:spPr>
          <a:xfrm>
            <a:off x="6834840" y="3596640"/>
            <a:ext cx="4936926" cy="2609306"/>
          </a:xfrm>
          <a:prstGeom prst="rect">
            <a:avLst/>
          </a:prstGeom>
        </p:spPr>
      </p:pic>
    </p:spTree>
    <p:extLst>
      <p:ext uri="{BB962C8B-B14F-4D97-AF65-F5344CB8AC3E}">
        <p14:creationId xmlns:p14="http://schemas.microsoft.com/office/powerpoint/2010/main" val="1633453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3700598" y="154305"/>
            <a:ext cx="2649762" cy="2402750"/>
          </a:xfrm>
          <a:prstGeom prst="rect">
            <a:avLst/>
          </a:prstGeom>
        </p:spPr>
      </p:pic>
      <p:pic>
        <p:nvPicPr>
          <p:cNvPr id="4" name="Εικόνα 3"/>
          <p:cNvPicPr>
            <a:picLocks noChangeAspect="1"/>
          </p:cNvPicPr>
          <p:nvPr/>
        </p:nvPicPr>
        <p:blipFill>
          <a:blip r:embed="rId3"/>
          <a:stretch>
            <a:fillRect/>
          </a:stretch>
        </p:blipFill>
        <p:spPr>
          <a:xfrm>
            <a:off x="7361600" y="347255"/>
            <a:ext cx="2066925" cy="2209800"/>
          </a:xfrm>
          <a:prstGeom prst="rect">
            <a:avLst/>
          </a:prstGeom>
        </p:spPr>
      </p:pic>
      <p:pic>
        <p:nvPicPr>
          <p:cNvPr id="5" name="Εικόνα 4"/>
          <p:cNvPicPr>
            <a:picLocks noChangeAspect="1"/>
          </p:cNvPicPr>
          <p:nvPr/>
        </p:nvPicPr>
        <p:blipFill>
          <a:blip r:embed="rId4"/>
          <a:stretch>
            <a:fillRect/>
          </a:stretch>
        </p:blipFill>
        <p:spPr>
          <a:xfrm>
            <a:off x="485366" y="216217"/>
            <a:ext cx="2840214" cy="2274434"/>
          </a:xfrm>
          <a:prstGeom prst="rect">
            <a:avLst/>
          </a:prstGeom>
        </p:spPr>
      </p:pic>
      <p:pic>
        <p:nvPicPr>
          <p:cNvPr id="6" name="Εικόνα 5"/>
          <p:cNvPicPr>
            <a:picLocks noChangeAspect="1"/>
          </p:cNvPicPr>
          <p:nvPr/>
        </p:nvPicPr>
        <p:blipFill>
          <a:blip r:embed="rId5"/>
          <a:stretch>
            <a:fillRect/>
          </a:stretch>
        </p:blipFill>
        <p:spPr>
          <a:xfrm>
            <a:off x="935423" y="3117668"/>
            <a:ext cx="2562174" cy="3496764"/>
          </a:xfrm>
          <a:prstGeom prst="rect">
            <a:avLst/>
          </a:prstGeom>
        </p:spPr>
      </p:pic>
      <p:pic>
        <p:nvPicPr>
          <p:cNvPr id="7" name="Εικόνα 6"/>
          <p:cNvPicPr>
            <a:picLocks noChangeAspect="1"/>
          </p:cNvPicPr>
          <p:nvPr/>
        </p:nvPicPr>
        <p:blipFill>
          <a:blip r:embed="rId6"/>
          <a:stretch>
            <a:fillRect/>
          </a:stretch>
        </p:blipFill>
        <p:spPr>
          <a:xfrm>
            <a:off x="3700598" y="4118337"/>
            <a:ext cx="3067050" cy="1495425"/>
          </a:xfrm>
          <a:prstGeom prst="rect">
            <a:avLst/>
          </a:prstGeom>
        </p:spPr>
      </p:pic>
      <p:pic>
        <p:nvPicPr>
          <p:cNvPr id="8" name="Εικόνα 7"/>
          <p:cNvPicPr>
            <a:picLocks noChangeAspect="1"/>
          </p:cNvPicPr>
          <p:nvPr/>
        </p:nvPicPr>
        <p:blipFill>
          <a:blip r:embed="rId7"/>
          <a:stretch>
            <a:fillRect/>
          </a:stretch>
        </p:blipFill>
        <p:spPr>
          <a:xfrm>
            <a:off x="7028161" y="3827942"/>
            <a:ext cx="4989668" cy="2581567"/>
          </a:xfrm>
          <a:prstGeom prst="rect">
            <a:avLst/>
          </a:prstGeom>
        </p:spPr>
      </p:pic>
    </p:spTree>
    <p:extLst>
      <p:ext uri="{BB962C8B-B14F-4D97-AF65-F5344CB8AC3E}">
        <p14:creationId xmlns:p14="http://schemas.microsoft.com/office/powerpoint/2010/main" val="2714053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CE2E86D-5844-4D07-A151-11F57EF5778C}"/>
              </a:ext>
            </a:extLst>
          </p:cNvPr>
          <p:cNvSpPr>
            <a:spLocks noGrp="1"/>
          </p:cNvSpPr>
          <p:nvPr>
            <p:ph type="title"/>
          </p:nvPr>
        </p:nvSpPr>
        <p:spPr>
          <a:xfrm>
            <a:off x="442994" y="375667"/>
            <a:ext cx="3200400" cy="2411076"/>
          </a:xfrm>
        </p:spPr>
        <p:txBody>
          <a:bodyPr>
            <a:normAutofit/>
          </a:bodyPr>
          <a:lstStyle/>
          <a:p>
            <a:r>
              <a:rPr lang="el-GR" sz="3700" dirty="0">
                <a:solidFill>
                  <a:srgbClr val="FFFFFF"/>
                </a:solidFill>
              </a:rPr>
              <a:t>Αντενδείξεις ανταγωνιστών </a:t>
            </a:r>
            <a:r>
              <a:rPr lang="el-GR" sz="3700" dirty="0" err="1">
                <a:solidFill>
                  <a:srgbClr val="FFFFFF"/>
                </a:solidFill>
              </a:rPr>
              <a:t>μουσκαρινικών</a:t>
            </a:r>
            <a:r>
              <a:rPr lang="el-GR" sz="3700" dirty="0">
                <a:solidFill>
                  <a:srgbClr val="FFFFFF"/>
                </a:solidFill>
              </a:rPr>
              <a:t>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FC045802-799E-4A09-918E-9757D4831B99}"/>
              </a:ext>
            </a:extLst>
          </p:cNvPr>
          <p:cNvSpPr>
            <a:spLocks noGrp="1"/>
          </p:cNvSpPr>
          <p:nvPr>
            <p:ph idx="1"/>
          </p:nvPr>
        </p:nvSpPr>
        <p:spPr>
          <a:xfrm>
            <a:off x="4886520" y="375667"/>
            <a:ext cx="7057858" cy="6070946"/>
          </a:xfrm>
        </p:spPr>
        <p:txBody>
          <a:bodyPr anchor="ctr">
            <a:noAutofit/>
          </a:bodyPr>
          <a:lstStyle/>
          <a:p>
            <a:pPr marL="0" indent="0">
              <a:buNone/>
            </a:pPr>
            <a:r>
              <a:rPr lang="el-GR" sz="1800" dirty="0"/>
              <a:t>   </a:t>
            </a:r>
            <a:r>
              <a:rPr lang="el-GR" sz="1800" b="1" dirty="0"/>
              <a:t>ΑΝΤΕΝΔΕΙΞΕΙΣ ΚΑΙ ΑΝΕΠΙΘΥΜΙΤΕΣ ΕΝΕΡΓΕΙΕΣ</a:t>
            </a:r>
          </a:p>
          <a:p>
            <a:pPr marL="0" indent="0">
              <a:buNone/>
            </a:pPr>
            <a:r>
              <a:rPr lang="el-GR" sz="1800" dirty="0"/>
              <a:t>Αποτελούν προβλέψιμες συνέπειες του αποκλεισμού των </a:t>
            </a:r>
            <a:r>
              <a:rPr lang="el-GR" sz="1800" dirty="0" err="1"/>
              <a:t>μουσκαρινικών</a:t>
            </a:r>
            <a:r>
              <a:rPr lang="el-GR" sz="1800" dirty="0"/>
              <a:t> υποδοχέων όπως, ξηροστομία, δυσκοιλιότητα, θάμβος όρασης, δυσπεψία και γνωσιακές διαταραχές. Σημαντικές αντενδείξεις στη χρήση τους περιλαμβάνουν </a:t>
            </a:r>
            <a:r>
              <a:rPr lang="el-GR" sz="1800" dirty="0" smtClean="0"/>
              <a:t>στην </a:t>
            </a:r>
            <a:r>
              <a:rPr lang="el-GR" sz="1800" dirty="0"/>
              <a:t>απόφραξη των ουροφόρων οδών, </a:t>
            </a:r>
            <a:r>
              <a:rPr lang="el-GR" sz="1800" dirty="0" smtClean="0"/>
              <a:t>στην </a:t>
            </a:r>
            <a:r>
              <a:rPr lang="el-GR" sz="1800" dirty="0"/>
              <a:t>απόφραξη της γαστρεντερικής οδού και το μη ελεγχόμενο γλαύκωμα κλειστής </a:t>
            </a:r>
            <a:r>
              <a:rPr lang="el-GR" sz="1800" dirty="0" smtClean="0"/>
              <a:t>γωνίας.</a:t>
            </a:r>
            <a:endParaRPr lang="el-GR" sz="1800" dirty="0"/>
          </a:p>
          <a:p>
            <a:pPr marL="0" indent="0">
              <a:buNone/>
            </a:pPr>
            <a:r>
              <a:rPr lang="el-GR" sz="1800" dirty="0"/>
              <a:t>  </a:t>
            </a:r>
            <a:r>
              <a:rPr lang="el-GR" sz="1800" b="1" dirty="0"/>
              <a:t>ΤΟΞΙΚΟΤΗΤΑ</a:t>
            </a:r>
          </a:p>
          <a:p>
            <a:pPr marL="0" indent="0">
              <a:buNone/>
            </a:pPr>
            <a:r>
              <a:rPr lang="el-GR" sz="1800" dirty="0"/>
              <a:t>Η κατάποση, σκόπιμη ή ακούσια, των φυσικών αλκαλοειδών του φυτού </a:t>
            </a:r>
            <a:r>
              <a:rPr lang="en-US" sz="1800" dirty="0"/>
              <a:t>belladonna </a:t>
            </a:r>
            <a:r>
              <a:rPr lang="el-GR" sz="1800" dirty="0"/>
              <a:t>αποτελεί μείζονα αιτία </a:t>
            </a:r>
            <a:r>
              <a:rPr lang="el-GR" sz="1800" dirty="0" smtClean="0"/>
              <a:t>δηλητηρίασης.</a:t>
            </a:r>
            <a:endParaRPr lang="el-GR" sz="1800" dirty="0"/>
          </a:p>
          <a:p>
            <a:pPr marL="0" indent="0">
              <a:buNone/>
            </a:pPr>
            <a:r>
              <a:rPr lang="el-GR" sz="1800" dirty="0" err="1"/>
              <a:t>Τρικυκλικά</a:t>
            </a:r>
            <a:r>
              <a:rPr lang="el-GR" sz="1800" dirty="0"/>
              <a:t> αντικαταθλιπτικά όπως </a:t>
            </a:r>
            <a:r>
              <a:rPr lang="el-GR" sz="1800" dirty="0" err="1"/>
              <a:t>προτριπτυλίνη</a:t>
            </a:r>
            <a:r>
              <a:rPr lang="el-GR" sz="1800" dirty="0"/>
              <a:t> και </a:t>
            </a:r>
            <a:r>
              <a:rPr lang="el-GR" sz="1800" dirty="0" err="1"/>
              <a:t>αμιτριπτυλίνη</a:t>
            </a:r>
            <a:r>
              <a:rPr lang="el-GR" sz="1800" dirty="0"/>
              <a:t> αποτελούν ισχυρούς </a:t>
            </a:r>
            <a:r>
              <a:rPr lang="el-GR" sz="1800" dirty="0" err="1"/>
              <a:t>μουσκαρινικούς</a:t>
            </a:r>
            <a:r>
              <a:rPr lang="el-GR" sz="1800" dirty="0"/>
              <a:t> ανταγωνιστές (1/10 της συγγένειας της </a:t>
            </a:r>
            <a:r>
              <a:rPr lang="el-GR" sz="1800" dirty="0" err="1"/>
              <a:t>ατροπίνης</a:t>
            </a:r>
            <a:r>
              <a:rPr lang="el-GR" sz="1800" dirty="0"/>
              <a:t>), με αποτέλεσμα όταν χορηγούνται σε υψηλές δόσεις να παρατηρείται εμφάνιση </a:t>
            </a:r>
            <a:r>
              <a:rPr lang="el-GR" sz="1800" dirty="0" err="1"/>
              <a:t>αντιμουσκαρινικών</a:t>
            </a:r>
            <a:r>
              <a:rPr lang="el-GR" sz="1800" dirty="0"/>
              <a:t> </a:t>
            </a:r>
            <a:r>
              <a:rPr lang="el-GR" sz="1800" dirty="0" smtClean="0"/>
              <a:t>δράσεων. </a:t>
            </a:r>
            <a:endParaRPr lang="el-GR" sz="1800" dirty="0"/>
          </a:p>
          <a:p>
            <a:pPr marL="0" indent="0">
              <a:buNone/>
            </a:pPr>
            <a:r>
              <a:rPr lang="el-GR" sz="1800" dirty="0"/>
              <a:t>Βρέφη και παιδιά είναι ιδιαίτερα ευαίσθητα στις τοξικές δράσεις των </a:t>
            </a:r>
            <a:r>
              <a:rPr lang="el-GR" sz="1800" dirty="0" err="1"/>
              <a:t>μουσκαρινικών</a:t>
            </a:r>
            <a:r>
              <a:rPr lang="el-GR" sz="1800" dirty="0"/>
              <a:t> ανταγωνιστών. Αναφέρονται περιπτώσεις που </a:t>
            </a:r>
            <a:r>
              <a:rPr lang="el-GR" sz="1800" dirty="0" err="1"/>
              <a:t>ενστάλλαξη</a:t>
            </a:r>
            <a:r>
              <a:rPr lang="el-GR" sz="1800" dirty="0"/>
              <a:t> αυτών των φαρμάκων στον </a:t>
            </a:r>
            <a:r>
              <a:rPr lang="el-GR" sz="1800" dirty="0" err="1"/>
              <a:t>επιπεφυκότα</a:t>
            </a:r>
            <a:r>
              <a:rPr lang="el-GR" sz="1800" dirty="0"/>
              <a:t> προκάλεσε δηλητηρίαση.</a:t>
            </a:r>
          </a:p>
          <a:p>
            <a:pPr marL="0" indent="0">
              <a:buNone/>
            </a:pPr>
            <a:r>
              <a:rPr lang="el-GR" sz="1800" dirty="0"/>
              <a:t>Το φυτό </a:t>
            </a:r>
            <a:r>
              <a:rPr lang="en-US" sz="1800" dirty="0"/>
              <a:t>Jimson weed</a:t>
            </a:r>
            <a:r>
              <a:rPr lang="el-GR" sz="1800" dirty="0"/>
              <a:t> περιέχει διάφορα αλκαλοειδή της </a:t>
            </a:r>
            <a:r>
              <a:rPr lang="en-US" sz="1800" dirty="0"/>
              <a:t>belladonna </a:t>
            </a:r>
            <a:r>
              <a:rPr lang="el-GR" sz="1800" dirty="0"/>
              <a:t>ώστε η κατάποση του ή το κάπνισμά του να προκαλεί δηλητηρίαση</a:t>
            </a:r>
          </a:p>
        </p:txBody>
      </p:sp>
      <p:pic>
        <p:nvPicPr>
          <p:cNvPr id="4" name="Εικόνα 3"/>
          <p:cNvPicPr>
            <a:picLocks noChangeAspect="1"/>
          </p:cNvPicPr>
          <p:nvPr/>
        </p:nvPicPr>
        <p:blipFill>
          <a:blip r:embed="rId2"/>
          <a:stretch>
            <a:fillRect/>
          </a:stretch>
        </p:blipFill>
        <p:spPr>
          <a:xfrm>
            <a:off x="-1" y="3134970"/>
            <a:ext cx="4790725" cy="3716100"/>
          </a:xfrm>
          <a:prstGeom prst="rect">
            <a:avLst/>
          </a:prstGeom>
        </p:spPr>
      </p:pic>
    </p:spTree>
    <p:extLst>
      <p:ext uri="{BB962C8B-B14F-4D97-AF65-F5344CB8AC3E}">
        <p14:creationId xmlns:p14="http://schemas.microsoft.com/office/powerpoint/2010/main" val="3403192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FD677B7-98B9-44BC-9072-4859F39E7277}"/>
              </a:ext>
            </a:extLst>
          </p:cNvPr>
          <p:cNvSpPr>
            <a:spLocks noGrp="1"/>
          </p:cNvSpPr>
          <p:nvPr>
            <p:ph type="title"/>
          </p:nvPr>
        </p:nvSpPr>
        <p:spPr>
          <a:xfrm>
            <a:off x="1245072" y="1289766"/>
            <a:ext cx="3651101" cy="2472336"/>
          </a:xfrm>
        </p:spPr>
        <p:txBody>
          <a:bodyPr anchor="ctr">
            <a:normAutofit/>
          </a:bodyPr>
          <a:lstStyle/>
          <a:p>
            <a:pPr algn="ctr"/>
            <a:r>
              <a:rPr lang="el-GR" sz="3500" dirty="0" err="1">
                <a:solidFill>
                  <a:srgbClr val="FFFFFF"/>
                </a:solidFill>
              </a:rPr>
              <a:t>Αντιχολινεστερικά</a:t>
            </a:r>
            <a:r>
              <a:rPr lang="el-GR" sz="3500" dirty="0">
                <a:solidFill>
                  <a:srgbClr val="FFFFFF"/>
                </a:solidFill>
              </a:rPr>
              <a:t> φάρμακα</a:t>
            </a:r>
          </a:p>
        </p:txBody>
      </p:sp>
      <p:sp>
        <p:nvSpPr>
          <p:cNvPr id="12" name="Graphic 11">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Θέση περιεχομένου 2">
            <a:extLst>
              <a:ext uri="{FF2B5EF4-FFF2-40B4-BE49-F238E27FC236}">
                <a16:creationId xmlns:a16="http://schemas.microsoft.com/office/drawing/2014/main" id="{EB23C732-0E84-4DCC-AE14-CD3DBA110115}"/>
              </a:ext>
            </a:extLst>
          </p:cNvPr>
          <p:cNvSpPr>
            <a:spLocks noGrp="1"/>
          </p:cNvSpPr>
          <p:nvPr>
            <p:ph idx="1"/>
          </p:nvPr>
        </p:nvSpPr>
        <p:spPr>
          <a:xfrm>
            <a:off x="6532027" y="26297"/>
            <a:ext cx="4771607" cy="5837949"/>
          </a:xfrm>
        </p:spPr>
        <p:txBody>
          <a:bodyPr anchor="ctr">
            <a:normAutofit/>
          </a:bodyPr>
          <a:lstStyle/>
          <a:p>
            <a:r>
              <a:rPr lang="el-GR" sz="2000" dirty="0">
                <a:solidFill>
                  <a:schemeClr val="tx1">
                    <a:alpha val="80000"/>
                  </a:schemeClr>
                </a:solidFill>
              </a:rPr>
              <a:t>Η </a:t>
            </a:r>
            <a:r>
              <a:rPr lang="el-GR" sz="2000" b="1" dirty="0" err="1">
                <a:solidFill>
                  <a:schemeClr val="tx1">
                    <a:alpha val="80000"/>
                  </a:schemeClr>
                </a:solidFill>
              </a:rPr>
              <a:t>ακετυλοχοληνεστεράση</a:t>
            </a:r>
            <a:r>
              <a:rPr lang="el-GR" sz="2000" b="1" dirty="0">
                <a:solidFill>
                  <a:schemeClr val="tx1">
                    <a:alpha val="80000"/>
                  </a:schemeClr>
                </a:solidFill>
              </a:rPr>
              <a:t> (</a:t>
            </a:r>
            <a:r>
              <a:rPr lang="en-US" sz="2000" b="1" dirty="0" err="1">
                <a:solidFill>
                  <a:schemeClr val="tx1">
                    <a:alpha val="80000"/>
                  </a:schemeClr>
                </a:solidFill>
              </a:rPr>
              <a:t>AChE</a:t>
            </a:r>
            <a:r>
              <a:rPr lang="en-US" sz="2000" b="1" dirty="0">
                <a:solidFill>
                  <a:schemeClr val="tx1">
                    <a:alpha val="80000"/>
                  </a:schemeClr>
                </a:solidFill>
              </a:rPr>
              <a:t>) </a:t>
            </a:r>
            <a:r>
              <a:rPr lang="el-GR" sz="2000" dirty="0">
                <a:solidFill>
                  <a:schemeClr val="tx1">
                    <a:alpha val="80000"/>
                  </a:schemeClr>
                </a:solidFill>
              </a:rPr>
              <a:t>ή </a:t>
            </a:r>
            <a:r>
              <a:rPr lang="el-GR" sz="2000" dirty="0" err="1">
                <a:solidFill>
                  <a:schemeClr val="tx1">
                    <a:alpha val="80000"/>
                  </a:schemeClr>
                </a:solidFill>
              </a:rPr>
              <a:t>χοληνεστεράση</a:t>
            </a:r>
            <a:r>
              <a:rPr lang="el-GR" sz="2000" dirty="0">
                <a:solidFill>
                  <a:schemeClr val="tx1">
                    <a:alpha val="80000"/>
                  </a:schemeClr>
                </a:solidFill>
              </a:rPr>
              <a:t>, είναι το ένζυμο που τερματίζει την δράση της </a:t>
            </a:r>
            <a:r>
              <a:rPr lang="el-GR" sz="2000" dirty="0" err="1">
                <a:solidFill>
                  <a:schemeClr val="tx1">
                    <a:alpha val="80000"/>
                  </a:schemeClr>
                </a:solidFill>
              </a:rPr>
              <a:t>ακετυλοχολίνης</a:t>
            </a:r>
            <a:r>
              <a:rPr lang="el-GR" sz="2000" dirty="0">
                <a:solidFill>
                  <a:schemeClr val="tx1">
                    <a:alpha val="80000"/>
                  </a:schemeClr>
                </a:solidFill>
              </a:rPr>
              <a:t> (</a:t>
            </a:r>
            <a:r>
              <a:rPr lang="en-US" sz="2000" dirty="0">
                <a:solidFill>
                  <a:schemeClr val="tx1">
                    <a:alpha val="80000"/>
                  </a:schemeClr>
                </a:solidFill>
              </a:rPr>
              <a:t>Ach) </a:t>
            </a:r>
            <a:r>
              <a:rPr lang="el-GR" sz="2000" dirty="0">
                <a:solidFill>
                  <a:schemeClr val="tx1">
                    <a:alpha val="80000"/>
                  </a:schemeClr>
                </a:solidFill>
              </a:rPr>
              <a:t>στις συνάψεις των </a:t>
            </a:r>
            <a:r>
              <a:rPr lang="el-GR" sz="2000" dirty="0" err="1">
                <a:solidFill>
                  <a:schemeClr val="tx1">
                    <a:alpha val="80000"/>
                  </a:schemeClr>
                </a:solidFill>
              </a:rPr>
              <a:t>χολινεργικών</a:t>
            </a:r>
            <a:r>
              <a:rPr lang="el-GR" sz="2000" dirty="0">
                <a:solidFill>
                  <a:schemeClr val="tx1">
                    <a:alpha val="80000"/>
                  </a:schemeClr>
                </a:solidFill>
              </a:rPr>
              <a:t> νευρικών απολήξεων. </a:t>
            </a:r>
            <a:endParaRPr lang="el-GR" sz="2000" dirty="0" smtClean="0">
              <a:solidFill>
                <a:schemeClr val="tx1">
                  <a:alpha val="80000"/>
                </a:schemeClr>
              </a:solidFill>
            </a:endParaRPr>
          </a:p>
          <a:p>
            <a:r>
              <a:rPr lang="el-GR" sz="2000" dirty="0" smtClean="0">
                <a:solidFill>
                  <a:schemeClr val="tx1">
                    <a:alpha val="80000"/>
                  </a:schemeClr>
                </a:solidFill>
              </a:rPr>
              <a:t>Τα </a:t>
            </a:r>
            <a:r>
              <a:rPr lang="el-GR" sz="2000" dirty="0">
                <a:solidFill>
                  <a:schemeClr val="tx1">
                    <a:alpha val="80000"/>
                  </a:schemeClr>
                </a:solidFill>
              </a:rPr>
              <a:t>φάρμακα που αναστέλλουν την </a:t>
            </a:r>
            <a:r>
              <a:rPr lang="el-GR" sz="2000" dirty="0" err="1">
                <a:solidFill>
                  <a:schemeClr val="tx1">
                    <a:alpha val="80000"/>
                  </a:schemeClr>
                </a:solidFill>
              </a:rPr>
              <a:t>ακετυλοχοληνεστεράση</a:t>
            </a:r>
            <a:r>
              <a:rPr lang="el-GR" sz="2000" dirty="0">
                <a:solidFill>
                  <a:schemeClr val="tx1">
                    <a:alpha val="80000"/>
                  </a:schemeClr>
                </a:solidFill>
              </a:rPr>
              <a:t> (</a:t>
            </a:r>
            <a:r>
              <a:rPr lang="en-US" sz="2000" dirty="0" err="1">
                <a:solidFill>
                  <a:schemeClr val="tx1">
                    <a:alpha val="80000"/>
                  </a:schemeClr>
                </a:solidFill>
              </a:rPr>
              <a:t>AChE</a:t>
            </a:r>
            <a:r>
              <a:rPr lang="en-US" sz="2000" dirty="0" smtClean="0">
                <a:solidFill>
                  <a:schemeClr val="tx1">
                    <a:alpha val="80000"/>
                  </a:schemeClr>
                </a:solidFill>
              </a:rPr>
              <a:t>)  </a:t>
            </a:r>
            <a:r>
              <a:rPr lang="el-GR" sz="2000" dirty="0">
                <a:solidFill>
                  <a:schemeClr val="tx1">
                    <a:alpha val="80000"/>
                  </a:schemeClr>
                </a:solidFill>
              </a:rPr>
              <a:t>ονομάζονται </a:t>
            </a:r>
            <a:r>
              <a:rPr lang="el-GR" sz="2000" b="1" dirty="0" err="1">
                <a:solidFill>
                  <a:schemeClr val="tx1">
                    <a:alpha val="80000"/>
                  </a:schemeClr>
                </a:solidFill>
              </a:rPr>
              <a:t>αντιχοληνεστερικά</a:t>
            </a:r>
            <a:r>
              <a:rPr lang="el-GR" sz="2000" b="1" dirty="0">
                <a:solidFill>
                  <a:schemeClr val="tx1">
                    <a:alpha val="80000"/>
                  </a:schemeClr>
                </a:solidFill>
              </a:rPr>
              <a:t> φάρμακα.</a:t>
            </a:r>
          </a:p>
          <a:p>
            <a:pPr marL="0" indent="0">
              <a:buNone/>
            </a:pPr>
            <a:r>
              <a:rPr lang="el-GR" sz="2000" dirty="0">
                <a:solidFill>
                  <a:schemeClr val="tx1">
                    <a:alpha val="80000"/>
                  </a:schemeClr>
                </a:solidFill>
              </a:rPr>
              <a:t>Η </a:t>
            </a:r>
            <a:r>
              <a:rPr lang="el-GR" sz="2000" dirty="0" err="1">
                <a:solidFill>
                  <a:schemeClr val="tx1">
                    <a:alpha val="80000"/>
                  </a:schemeClr>
                </a:solidFill>
              </a:rPr>
              <a:t>ακετυλοχοληνεστεράση</a:t>
            </a:r>
            <a:r>
              <a:rPr lang="el-GR" sz="2000" dirty="0">
                <a:solidFill>
                  <a:schemeClr val="tx1">
                    <a:alpha val="80000"/>
                  </a:schemeClr>
                </a:solidFill>
              </a:rPr>
              <a:t> (</a:t>
            </a:r>
            <a:r>
              <a:rPr lang="en-US" sz="2000" dirty="0" err="1">
                <a:solidFill>
                  <a:schemeClr val="tx1">
                    <a:alpha val="80000"/>
                  </a:schemeClr>
                </a:solidFill>
              </a:rPr>
              <a:t>AChE</a:t>
            </a:r>
            <a:r>
              <a:rPr lang="en-US" sz="2000" dirty="0">
                <a:solidFill>
                  <a:schemeClr val="tx1">
                    <a:alpha val="80000"/>
                  </a:schemeClr>
                </a:solidFill>
              </a:rPr>
              <a:t>) </a:t>
            </a:r>
            <a:r>
              <a:rPr lang="el-GR" sz="2000" dirty="0" smtClean="0">
                <a:solidFill>
                  <a:schemeClr val="tx1">
                    <a:alpha val="80000"/>
                  </a:schemeClr>
                </a:solidFill>
              </a:rPr>
              <a:t>υπάρχει</a:t>
            </a:r>
            <a:r>
              <a:rPr lang="el-GR" sz="2000" dirty="0">
                <a:solidFill>
                  <a:schemeClr val="tx1">
                    <a:alpha val="80000"/>
                  </a:schemeClr>
                </a:solidFill>
              </a:rPr>
              <a:t>, ως απλά ολιγομερή των καταλυτικών </a:t>
            </a:r>
            <a:r>
              <a:rPr lang="el-GR" sz="2000" dirty="0" err="1">
                <a:solidFill>
                  <a:schemeClr val="tx1">
                    <a:alpha val="80000"/>
                  </a:schemeClr>
                </a:solidFill>
              </a:rPr>
              <a:t>υπομονάδων</a:t>
            </a:r>
            <a:r>
              <a:rPr lang="el-GR" sz="2000" dirty="0">
                <a:solidFill>
                  <a:schemeClr val="tx1">
                    <a:alpha val="80000"/>
                  </a:schemeClr>
                </a:solidFill>
              </a:rPr>
              <a:t>, σε διαλυτή μορφή, μέσα στα κύτταρα και ως </a:t>
            </a:r>
            <a:r>
              <a:rPr lang="el-GR" sz="2000" dirty="0" err="1">
                <a:solidFill>
                  <a:schemeClr val="tx1">
                    <a:alpha val="80000"/>
                  </a:schemeClr>
                </a:solidFill>
              </a:rPr>
              <a:t>ετερομερικές</a:t>
            </a:r>
            <a:r>
              <a:rPr lang="el-GR" sz="2000" dirty="0">
                <a:solidFill>
                  <a:schemeClr val="tx1">
                    <a:alpha val="80000"/>
                  </a:schemeClr>
                </a:solidFill>
              </a:rPr>
              <a:t> ενώσεις καταλυτικών και δομικών </a:t>
            </a:r>
            <a:r>
              <a:rPr lang="el-GR" sz="2000" dirty="0" err="1">
                <a:solidFill>
                  <a:schemeClr val="tx1">
                    <a:alpha val="80000"/>
                  </a:schemeClr>
                </a:solidFill>
              </a:rPr>
              <a:t>υπομονάδων</a:t>
            </a:r>
            <a:r>
              <a:rPr lang="el-GR" sz="2000" dirty="0">
                <a:solidFill>
                  <a:schemeClr val="tx1">
                    <a:alpha val="80000"/>
                  </a:schemeClr>
                </a:solidFill>
              </a:rPr>
              <a:t> που εντοπίζονται στην εξωτερική επιφάνεια της κυτταρικής μεμβράνης. Η καταλυτική δράση του ενζύμου είναι </a:t>
            </a:r>
            <a:r>
              <a:rPr lang="el-GR" sz="2000" dirty="0" err="1">
                <a:solidFill>
                  <a:schemeClr val="tx1">
                    <a:alpha val="80000"/>
                  </a:schemeClr>
                </a:solidFill>
              </a:rPr>
              <a:t>υδρολυτική</a:t>
            </a:r>
            <a:r>
              <a:rPr lang="el-GR" sz="2000" dirty="0">
                <a:solidFill>
                  <a:schemeClr val="tx1">
                    <a:alpha val="80000"/>
                  </a:schemeClr>
                </a:solidFill>
              </a:rPr>
              <a:t>.</a:t>
            </a:r>
          </a:p>
        </p:txBody>
      </p:sp>
      <p:sp>
        <p:nvSpPr>
          <p:cNvPr id="16" name="Graphic 10">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Εικόνα 3"/>
          <p:cNvPicPr>
            <a:picLocks noChangeAspect="1"/>
          </p:cNvPicPr>
          <p:nvPr/>
        </p:nvPicPr>
        <p:blipFill>
          <a:blip r:embed="rId2"/>
          <a:stretch>
            <a:fillRect/>
          </a:stretch>
        </p:blipFill>
        <p:spPr>
          <a:xfrm>
            <a:off x="0" y="4082603"/>
            <a:ext cx="6390892" cy="2326684"/>
          </a:xfrm>
          <a:prstGeom prst="rect">
            <a:avLst/>
          </a:prstGeom>
        </p:spPr>
      </p:pic>
      <p:pic>
        <p:nvPicPr>
          <p:cNvPr id="5" name="Εικόνα 4"/>
          <p:cNvPicPr>
            <a:picLocks noChangeAspect="1"/>
          </p:cNvPicPr>
          <p:nvPr/>
        </p:nvPicPr>
        <p:blipFill>
          <a:blip r:embed="rId3"/>
          <a:stretch>
            <a:fillRect/>
          </a:stretch>
        </p:blipFill>
        <p:spPr>
          <a:xfrm>
            <a:off x="7483649" y="5482150"/>
            <a:ext cx="2313493" cy="1295556"/>
          </a:xfrm>
          <a:prstGeom prst="rect">
            <a:avLst/>
          </a:prstGeom>
        </p:spPr>
      </p:pic>
    </p:spTree>
    <p:extLst>
      <p:ext uri="{BB962C8B-B14F-4D97-AF65-F5344CB8AC3E}">
        <p14:creationId xmlns:p14="http://schemas.microsoft.com/office/powerpoint/2010/main" val="3571453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96770" y="735770"/>
            <a:ext cx="9171824" cy="5790479"/>
          </a:xfrm>
          <a:prstGeom prst="rect">
            <a:avLst/>
          </a:prstGeom>
        </p:spPr>
      </p:pic>
      <p:sp>
        <p:nvSpPr>
          <p:cNvPr id="3" name="TextBox 2"/>
          <p:cNvSpPr txBox="1"/>
          <p:nvPr/>
        </p:nvSpPr>
        <p:spPr>
          <a:xfrm>
            <a:off x="3866606" y="78379"/>
            <a:ext cx="4428905" cy="461665"/>
          </a:xfrm>
          <a:prstGeom prst="rect">
            <a:avLst/>
          </a:prstGeom>
          <a:noFill/>
        </p:spPr>
        <p:txBody>
          <a:bodyPr wrap="none" rtlCol="0">
            <a:spAutoFit/>
          </a:bodyPr>
          <a:lstStyle/>
          <a:p>
            <a:r>
              <a:rPr lang="el-GR" sz="2400" b="1" dirty="0">
                <a:solidFill>
                  <a:schemeClr val="tx1">
                    <a:alpha val="80000"/>
                  </a:schemeClr>
                </a:solidFill>
              </a:rPr>
              <a:t>Η</a:t>
            </a:r>
            <a:r>
              <a:rPr lang="el-GR" sz="2400" dirty="0">
                <a:solidFill>
                  <a:schemeClr val="tx1">
                    <a:alpha val="80000"/>
                  </a:schemeClr>
                </a:solidFill>
              </a:rPr>
              <a:t> </a:t>
            </a:r>
            <a:r>
              <a:rPr lang="el-GR" sz="2400" b="1" dirty="0" err="1">
                <a:solidFill>
                  <a:schemeClr val="tx1">
                    <a:alpha val="80000"/>
                  </a:schemeClr>
                </a:solidFill>
              </a:rPr>
              <a:t>ακετυλοχοληνεστεράση</a:t>
            </a:r>
            <a:r>
              <a:rPr lang="el-GR" sz="2400" b="1" dirty="0">
                <a:solidFill>
                  <a:schemeClr val="tx1">
                    <a:alpha val="80000"/>
                  </a:schemeClr>
                </a:solidFill>
              </a:rPr>
              <a:t> (</a:t>
            </a:r>
            <a:r>
              <a:rPr lang="en-US" sz="2400" b="1" dirty="0" err="1">
                <a:solidFill>
                  <a:schemeClr val="tx1">
                    <a:alpha val="80000"/>
                  </a:schemeClr>
                </a:solidFill>
              </a:rPr>
              <a:t>AChE</a:t>
            </a:r>
            <a:r>
              <a:rPr lang="en-US" sz="2400" b="1" dirty="0">
                <a:solidFill>
                  <a:schemeClr val="tx1">
                    <a:alpha val="80000"/>
                  </a:schemeClr>
                </a:solidFill>
              </a:rPr>
              <a:t>)</a:t>
            </a:r>
            <a:endParaRPr lang="el-GR" sz="2400" dirty="0"/>
          </a:p>
        </p:txBody>
      </p:sp>
    </p:spTree>
    <p:extLst>
      <p:ext uri="{BB962C8B-B14F-4D97-AF65-F5344CB8AC3E}">
        <p14:creationId xmlns:p14="http://schemas.microsoft.com/office/powerpoint/2010/main" val="1121083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C9EC395-3E00-4449-80F3-E0E3F0D51849}"/>
              </a:ext>
            </a:extLst>
          </p:cNvPr>
          <p:cNvPicPr>
            <a:picLocks noChangeAspect="1"/>
          </p:cNvPicPr>
          <p:nvPr/>
        </p:nvPicPr>
        <p:blipFill>
          <a:blip r:embed="rId2"/>
          <a:stretch>
            <a:fillRect/>
          </a:stretch>
        </p:blipFill>
        <p:spPr>
          <a:xfrm>
            <a:off x="1219200" y="176212"/>
            <a:ext cx="9753600" cy="6505575"/>
          </a:xfrm>
          <a:prstGeom prst="rect">
            <a:avLst/>
          </a:prstGeom>
        </p:spPr>
      </p:pic>
    </p:spTree>
    <p:extLst>
      <p:ext uri="{BB962C8B-B14F-4D97-AF65-F5344CB8AC3E}">
        <p14:creationId xmlns:p14="http://schemas.microsoft.com/office/powerpoint/2010/main" val="140459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1D2FBFEE-8663-427E-B5FD-D7FFE9C8BA67}"/>
              </a:ext>
            </a:extLst>
          </p:cNvPr>
          <p:cNvSpPr>
            <a:spLocks noGrp="1"/>
          </p:cNvSpPr>
          <p:nvPr>
            <p:ph type="title"/>
          </p:nvPr>
        </p:nvSpPr>
        <p:spPr>
          <a:xfrm>
            <a:off x="1098468" y="885652"/>
            <a:ext cx="3229803" cy="2049138"/>
          </a:xfrm>
        </p:spPr>
        <p:txBody>
          <a:bodyPr>
            <a:normAutofit/>
          </a:bodyPr>
          <a:lstStyle/>
          <a:p>
            <a:r>
              <a:rPr lang="el-GR" sz="3100" dirty="0" err="1">
                <a:solidFill>
                  <a:srgbClr val="FFFFFF"/>
                </a:solidFill>
              </a:rPr>
              <a:t>Αντιχολινεστερικά</a:t>
            </a:r>
            <a:r>
              <a:rPr lang="el-GR" sz="3100" dirty="0">
                <a:solidFill>
                  <a:srgbClr val="FFFFFF"/>
                </a:solidFill>
              </a:rPr>
              <a:t> φάρμακα</a:t>
            </a:r>
          </a:p>
        </p:txBody>
      </p:sp>
      <p:sp>
        <p:nvSpPr>
          <p:cNvPr id="3" name="Θέση περιεχομένου 2">
            <a:extLst>
              <a:ext uri="{FF2B5EF4-FFF2-40B4-BE49-F238E27FC236}">
                <a16:creationId xmlns:a16="http://schemas.microsoft.com/office/drawing/2014/main" id="{FE85CCCA-AF5A-4ED6-83EB-A7734679F405}"/>
              </a:ext>
            </a:extLst>
          </p:cNvPr>
          <p:cNvSpPr>
            <a:spLocks noGrp="1"/>
          </p:cNvSpPr>
          <p:nvPr>
            <p:ph idx="1"/>
          </p:nvPr>
        </p:nvSpPr>
        <p:spPr>
          <a:xfrm>
            <a:off x="5657513" y="614922"/>
            <a:ext cx="6525220" cy="5710964"/>
          </a:xfrm>
        </p:spPr>
        <p:txBody>
          <a:bodyPr anchor="ctr">
            <a:noAutofit/>
          </a:bodyPr>
          <a:lstStyle/>
          <a:p>
            <a:r>
              <a:rPr lang="el-GR" sz="2000" b="1" dirty="0"/>
              <a:t>Αντιστρεπτοί </a:t>
            </a:r>
            <a:r>
              <a:rPr lang="el-GR" sz="2000" b="1" dirty="0" err="1"/>
              <a:t>καρβαμιδικοί</a:t>
            </a:r>
            <a:r>
              <a:rPr lang="el-GR" sz="2000" b="1" dirty="0"/>
              <a:t> αναστολείς: </a:t>
            </a:r>
            <a:r>
              <a:rPr lang="el-GR" sz="2000" b="1" dirty="0" err="1"/>
              <a:t>Φυσοστιγμίνη</a:t>
            </a:r>
            <a:r>
              <a:rPr lang="el-GR" sz="2000" b="1" dirty="0"/>
              <a:t>, </a:t>
            </a:r>
            <a:r>
              <a:rPr lang="el-GR" sz="2000" b="1" dirty="0" err="1"/>
              <a:t>νεοστιγμίνη</a:t>
            </a:r>
            <a:r>
              <a:rPr lang="el-GR" sz="2000" b="1" dirty="0"/>
              <a:t> και </a:t>
            </a:r>
            <a:r>
              <a:rPr lang="el-GR" sz="2000" b="1" dirty="0" err="1"/>
              <a:t>ριβαστιγμίνη</a:t>
            </a:r>
            <a:r>
              <a:rPr lang="el-GR" sz="2000" b="1" dirty="0"/>
              <a:t>.</a:t>
            </a:r>
          </a:p>
          <a:p>
            <a:pPr marL="0" indent="0">
              <a:buNone/>
            </a:pPr>
            <a:r>
              <a:rPr lang="el-GR" sz="1800" dirty="0"/>
              <a:t>Η </a:t>
            </a:r>
            <a:r>
              <a:rPr lang="el-GR" sz="1800" b="1" u="sng" dirty="0" err="1"/>
              <a:t>νεοστιγμίνη</a:t>
            </a:r>
            <a:r>
              <a:rPr lang="el-GR" sz="1800" b="1" dirty="0"/>
              <a:t> </a:t>
            </a:r>
            <a:r>
              <a:rPr lang="el-GR" sz="1800" dirty="0"/>
              <a:t>χρησιμοποιείται στη θεραπεία του παραλυτικού ειλεού και την ατονία της ουροδόχου κύστης.</a:t>
            </a:r>
          </a:p>
          <a:p>
            <a:pPr marL="0" indent="0">
              <a:buNone/>
            </a:pPr>
            <a:r>
              <a:rPr lang="el-GR" sz="1800" dirty="0"/>
              <a:t>Η </a:t>
            </a:r>
            <a:r>
              <a:rPr lang="el-GR" sz="1800" b="1" u="sng" dirty="0" err="1" smtClean="0"/>
              <a:t>νεοστιγμίνη</a:t>
            </a:r>
            <a:r>
              <a:rPr lang="el-GR" sz="1800" dirty="0" smtClean="0"/>
              <a:t>, </a:t>
            </a:r>
            <a:r>
              <a:rPr lang="el-GR" sz="1800" dirty="0"/>
              <a:t>η </a:t>
            </a:r>
            <a:r>
              <a:rPr lang="el-GR" sz="1800" b="1" u="sng" dirty="0" err="1" smtClean="0"/>
              <a:t>πυριδοστιγμίνη</a:t>
            </a:r>
            <a:r>
              <a:rPr lang="el-GR" sz="1800" b="1" dirty="0"/>
              <a:t> </a:t>
            </a:r>
            <a:r>
              <a:rPr lang="el-GR" sz="1800" dirty="0" smtClean="0"/>
              <a:t>και </a:t>
            </a:r>
            <a:r>
              <a:rPr lang="el-GR" sz="1800" dirty="0"/>
              <a:t>το </a:t>
            </a:r>
            <a:r>
              <a:rPr lang="el-GR" sz="1800" b="1" u="sng" dirty="0" err="1"/>
              <a:t>αμβελόνιο</a:t>
            </a:r>
            <a:r>
              <a:rPr lang="el-GR" sz="1800" dirty="0"/>
              <a:t> αποτελούν τα καθιερωμένα φάρμακα στη θεραπεία της μυασθένειας </a:t>
            </a:r>
            <a:r>
              <a:rPr lang="en-US" sz="1800" dirty="0"/>
              <a:t>Gravis. </a:t>
            </a:r>
            <a:r>
              <a:rPr lang="el-GR" sz="1800" dirty="0"/>
              <a:t>Τα φάρμακα αυτά αυξάνουν την απάντηση του μυασθενικού μυός στις επαναλαμβανόμενες νευρικές ώσεις, κυρίως μέσω της διατήρησης της ενδογενούς </a:t>
            </a:r>
            <a:r>
              <a:rPr lang="en-US" sz="1800" dirty="0" smtClean="0"/>
              <a:t>Ach</a:t>
            </a:r>
            <a:r>
              <a:rPr lang="el-GR" sz="1800" dirty="0" smtClean="0"/>
              <a:t>.</a:t>
            </a:r>
            <a:endParaRPr lang="en-US" sz="1800" dirty="0"/>
          </a:p>
          <a:p>
            <a:pPr marL="0" indent="0">
              <a:buNone/>
            </a:pPr>
            <a:r>
              <a:rPr lang="el-GR" sz="1800" dirty="0"/>
              <a:t>Η </a:t>
            </a:r>
            <a:r>
              <a:rPr lang="el-GR" sz="1800" b="1" u="sng" dirty="0" err="1"/>
              <a:t>ριβαστιγμίνη</a:t>
            </a:r>
            <a:r>
              <a:rPr lang="el-GR" sz="1800" u="sng" dirty="0"/>
              <a:t> </a:t>
            </a:r>
            <a:r>
              <a:rPr lang="el-GR" sz="1800" dirty="0"/>
              <a:t>και η </a:t>
            </a:r>
            <a:r>
              <a:rPr lang="el-GR" sz="1800" b="1" u="sng" dirty="0" err="1"/>
              <a:t>δονεζεπίλη</a:t>
            </a:r>
            <a:r>
              <a:rPr lang="el-GR" sz="1800" dirty="0"/>
              <a:t> είναι φάρμακα που χορηγούνται σε ασθενείς με </a:t>
            </a:r>
            <a:r>
              <a:rPr lang="en-US" sz="1800" dirty="0"/>
              <a:t>Alzheimer. </a:t>
            </a:r>
            <a:r>
              <a:rPr lang="el-GR" sz="1800" dirty="0"/>
              <a:t>Στους ασθενείς αυτούς έχει παρατηρηθεί ανεπάρκεια των </a:t>
            </a:r>
            <a:r>
              <a:rPr lang="el-GR" sz="1800" dirty="0" err="1"/>
              <a:t>χολινεργικών</a:t>
            </a:r>
            <a:r>
              <a:rPr lang="el-GR" sz="1800" dirty="0"/>
              <a:t> νεύρων ιδιαίτερα εκείνων που εντοπίζονται σε </a:t>
            </a:r>
            <a:r>
              <a:rPr lang="el-GR" sz="1800" dirty="0" err="1"/>
              <a:t>υποφλοιώδεις</a:t>
            </a:r>
            <a:r>
              <a:rPr lang="el-GR" sz="1800" dirty="0"/>
              <a:t> περιοχές. Τα φάρμακα αυτά μπορεί να βελτιώσουν τις γνωσιακές λειτουργίες, τη συνολική εικόνα του ασθενή και να επιβραδύνουν την εξέλιξη της </a:t>
            </a:r>
            <a:r>
              <a:rPr lang="el-GR" sz="1800" dirty="0" smtClean="0"/>
              <a:t>νόσου.</a:t>
            </a:r>
            <a:endParaRPr lang="el-GR" sz="1800" dirty="0"/>
          </a:p>
          <a:p>
            <a:pPr>
              <a:buFont typeface="Wingdings" panose="05000000000000000000" pitchFamily="2" charset="2"/>
              <a:buChar char="ü"/>
            </a:pPr>
            <a:r>
              <a:rPr lang="el-GR" sz="1800" dirty="0"/>
              <a:t>Η </a:t>
            </a:r>
            <a:r>
              <a:rPr lang="el-GR" sz="1800" b="1" u="sng" dirty="0" err="1"/>
              <a:t>φυσοστιγμίνη</a:t>
            </a:r>
            <a:r>
              <a:rPr lang="el-GR" sz="1800" dirty="0"/>
              <a:t> είναι ένας αναστρέψιμος αναστολέας της </a:t>
            </a:r>
            <a:r>
              <a:rPr lang="el-GR" sz="1800" dirty="0" err="1"/>
              <a:t>χοληνεστεράσης</a:t>
            </a:r>
            <a:r>
              <a:rPr lang="el-GR" sz="1800" dirty="0"/>
              <a:t>. Διέρχεται εύκολα τον </a:t>
            </a:r>
            <a:r>
              <a:rPr lang="el-GR" sz="1800" dirty="0" err="1"/>
              <a:t>αιματοεγκεφαλικό</a:t>
            </a:r>
            <a:r>
              <a:rPr lang="el-GR" sz="1800" dirty="0"/>
              <a:t> φραγμό και χρησιμοποιείται σε περιπτώσεις δηλητηρίασης από </a:t>
            </a:r>
            <a:r>
              <a:rPr lang="el-GR" sz="1800" dirty="0" err="1"/>
              <a:t>αντιχολινεργικά</a:t>
            </a:r>
            <a:r>
              <a:rPr lang="el-GR" sz="1800" dirty="0"/>
              <a:t> φάρμακα, για να αναστρέψει τις </a:t>
            </a:r>
            <a:r>
              <a:rPr lang="el-GR" sz="1800" dirty="0" err="1"/>
              <a:t>αντιχολινεργικές</a:t>
            </a:r>
            <a:r>
              <a:rPr lang="el-GR" sz="1800" dirty="0"/>
              <a:t> δράσεις τέτοιων φαρμάκων όπως </a:t>
            </a:r>
            <a:r>
              <a:rPr lang="el-GR" sz="1800" dirty="0" err="1"/>
              <a:t>ατροπίνη</a:t>
            </a:r>
            <a:r>
              <a:rPr lang="el-GR" sz="1800" dirty="0"/>
              <a:t>, </a:t>
            </a:r>
            <a:r>
              <a:rPr lang="el-GR" sz="1800" dirty="0" err="1"/>
              <a:t>φαινοθειαζίδες</a:t>
            </a:r>
            <a:r>
              <a:rPr lang="el-GR" sz="1800" dirty="0"/>
              <a:t>, </a:t>
            </a:r>
            <a:r>
              <a:rPr lang="el-GR" sz="1800" dirty="0" err="1"/>
              <a:t>αντιισταμινικά</a:t>
            </a:r>
            <a:r>
              <a:rPr lang="el-GR" sz="1800" dirty="0"/>
              <a:t> και </a:t>
            </a:r>
            <a:r>
              <a:rPr lang="el-GR" sz="1800" dirty="0" err="1"/>
              <a:t>τρικυκλικά</a:t>
            </a:r>
            <a:r>
              <a:rPr lang="el-GR" sz="1800" dirty="0"/>
              <a:t> </a:t>
            </a:r>
            <a:r>
              <a:rPr lang="el-GR" sz="1800" dirty="0" err="1" smtClean="0"/>
              <a:t>αντικαθλιπτικά</a:t>
            </a:r>
            <a:r>
              <a:rPr lang="el-GR" sz="1800" dirty="0" smtClean="0"/>
              <a:t>.  </a:t>
            </a:r>
            <a:endParaRPr lang="el-GR" sz="1800" dirty="0"/>
          </a:p>
        </p:txBody>
      </p:sp>
      <p:pic>
        <p:nvPicPr>
          <p:cNvPr id="4" name="Εικόνα 3"/>
          <p:cNvPicPr>
            <a:picLocks noChangeAspect="1"/>
          </p:cNvPicPr>
          <p:nvPr/>
        </p:nvPicPr>
        <p:blipFill>
          <a:blip r:embed="rId2"/>
          <a:stretch>
            <a:fillRect/>
          </a:stretch>
        </p:blipFill>
        <p:spPr>
          <a:xfrm>
            <a:off x="810436" y="2988875"/>
            <a:ext cx="4847077" cy="3295607"/>
          </a:xfrm>
          <a:prstGeom prst="rect">
            <a:avLst/>
          </a:prstGeom>
        </p:spPr>
      </p:pic>
    </p:spTree>
    <p:extLst>
      <p:ext uri="{BB962C8B-B14F-4D97-AF65-F5344CB8AC3E}">
        <p14:creationId xmlns:p14="http://schemas.microsoft.com/office/powerpoint/2010/main" val="2344346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397997" y="195517"/>
            <a:ext cx="2499747" cy="3026654"/>
          </a:xfrm>
          <a:prstGeom prst="rect">
            <a:avLst/>
          </a:prstGeom>
        </p:spPr>
      </p:pic>
      <p:pic>
        <p:nvPicPr>
          <p:cNvPr id="3" name="Εικόνα 2"/>
          <p:cNvPicPr>
            <a:picLocks noChangeAspect="1"/>
          </p:cNvPicPr>
          <p:nvPr/>
        </p:nvPicPr>
        <p:blipFill>
          <a:blip r:embed="rId3"/>
          <a:stretch>
            <a:fillRect/>
          </a:stretch>
        </p:blipFill>
        <p:spPr>
          <a:xfrm>
            <a:off x="495981" y="615996"/>
            <a:ext cx="2143125" cy="2143125"/>
          </a:xfrm>
          <a:prstGeom prst="rect">
            <a:avLst/>
          </a:prstGeom>
        </p:spPr>
      </p:pic>
      <p:pic>
        <p:nvPicPr>
          <p:cNvPr id="4" name="Εικόνα 3"/>
          <p:cNvPicPr>
            <a:picLocks noChangeAspect="1"/>
          </p:cNvPicPr>
          <p:nvPr/>
        </p:nvPicPr>
        <p:blipFill>
          <a:blip r:embed="rId4"/>
          <a:stretch>
            <a:fillRect/>
          </a:stretch>
        </p:blipFill>
        <p:spPr>
          <a:xfrm>
            <a:off x="4458380" y="4073025"/>
            <a:ext cx="2143125" cy="2143125"/>
          </a:xfrm>
          <a:prstGeom prst="rect">
            <a:avLst/>
          </a:prstGeom>
        </p:spPr>
      </p:pic>
      <p:pic>
        <p:nvPicPr>
          <p:cNvPr id="5" name="Εικόνα 4"/>
          <p:cNvPicPr>
            <a:picLocks noChangeAspect="1"/>
          </p:cNvPicPr>
          <p:nvPr/>
        </p:nvPicPr>
        <p:blipFill>
          <a:blip r:embed="rId5"/>
          <a:stretch>
            <a:fillRect/>
          </a:stretch>
        </p:blipFill>
        <p:spPr>
          <a:xfrm>
            <a:off x="358548" y="4434430"/>
            <a:ext cx="3724275" cy="1228725"/>
          </a:xfrm>
          <a:prstGeom prst="rect">
            <a:avLst/>
          </a:prstGeom>
        </p:spPr>
      </p:pic>
      <p:sp>
        <p:nvSpPr>
          <p:cNvPr id="6" name="TextBox 5"/>
          <p:cNvSpPr txBox="1"/>
          <p:nvPr/>
        </p:nvSpPr>
        <p:spPr>
          <a:xfrm>
            <a:off x="766354" y="195517"/>
            <a:ext cx="1337033" cy="369332"/>
          </a:xfrm>
          <a:prstGeom prst="rect">
            <a:avLst/>
          </a:prstGeom>
          <a:noFill/>
        </p:spPr>
        <p:txBody>
          <a:bodyPr wrap="none" rtlCol="0">
            <a:spAutoFit/>
          </a:bodyPr>
          <a:lstStyle/>
          <a:p>
            <a:r>
              <a:rPr lang="el-GR" b="1" dirty="0" err="1"/>
              <a:t>νεοστιγμίνη</a:t>
            </a:r>
            <a:endParaRPr lang="el-GR" dirty="0"/>
          </a:p>
        </p:txBody>
      </p:sp>
      <p:sp>
        <p:nvSpPr>
          <p:cNvPr id="7" name="TextBox 6"/>
          <p:cNvSpPr txBox="1"/>
          <p:nvPr/>
        </p:nvSpPr>
        <p:spPr>
          <a:xfrm>
            <a:off x="1018903" y="3892731"/>
            <a:ext cx="1448282" cy="369332"/>
          </a:xfrm>
          <a:prstGeom prst="rect">
            <a:avLst/>
          </a:prstGeom>
          <a:noFill/>
        </p:spPr>
        <p:txBody>
          <a:bodyPr wrap="none" rtlCol="0">
            <a:spAutoFit/>
          </a:bodyPr>
          <a:lstStyle/>
          <a:p>
            <a:r>
              <a:rPr lang="el-GR" b="1" dirty="0" err="1"/>
              <a:t>ριβαστιγμίνη</a:t>
            </a:r>
            <a:endParaRPr lang="el-GR" dirty="0"/>
          </a:p>
        </p:txBody>
      </p:sp>
      <p:pic>
        <p:nvPicPr>
          <p:cNvPr id="9" name="Εικόνα 8"/>
          <p:cNvPicPr>
            <a:picLocks noChangeAspect="1"/>
          </p:cNvPicPr>
          <p:nvPr/>
        </p:nvPicPr>
        <p:blipFill>
          <a:blip r:embed="rId6"/>
          <a:stretch>
            <a:fillRect/>
          </a:stretch>
        </p:blipFill>
        <p:spPr>
          <a:xfrm>
            <a:off x="8279538" y="925558"/>
            <a:ext cx="3000375" cy="1524000"/>
          </a:xfrm>
          <a:prstGeom prst="rect">
            <a:avLst/>
          </a:prstGeom>
        </p:spPr>
      </p:pic>
      <p:pic>
        <p:nvPicPr>
          <p:cNvPr id="10" name="Εικόνα 9"/>
          <p:cNvPicPr>
            <a:picLocks noChangeAspect="1"/>
          </p:cNvPicPr>
          <p:nvPr/>
        </p:nvPicPr>
        <p:blipFill>
          <a:blip r:embed="rId7"/>
          <a:stretch>
            <a:fillRect/>
          </a:stretch>
        </p:blipFill>
        <p:spPr>
          <a:xfrm>
            <a:off x="8197895" y="2695631"/>
            <a:ext cx="3828642" cy="2867786"/>
          </a:xfrm>
          <a:prstGeom prst="rect">
            <a:avLst/>
          </a:prstGeom>
        </p:spPr>
      </p:pic>
    </p:spTree>
    <p:extLst>
      <p:ext uri="{BB962C8B-B14F-4D97-AF65-F5344CB8AC3E}">
        <p14:creationId xmlns:p14="http://schemas.microsoft.com/office/powerpoint/2010/main" val="1056482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20F0D188-3C11-4C3A-A904-57DF19B98DEF}"/>
              </a:ext>
            </a:extLst>
          </p:cNvPr>
          <p:cNvSpPr>
            <a:spLocks noGrp="1"/>
          </p:cNvSpPr>
          <p:nvPr>
            <p:ph type="title"/>
          </p:nvPr>
        </p:nvSpPr>
        <p:spPr>
          <a:xfrm>
            <a:off x="1098468" y="885652"/>
            <a:ext cx="3229803" cy="1700296"/>
          </a:xfrm>
        </p:spPr>
        <p:txBody>
          <a:bodyPr>
            <a:normAutofit/>
          </a:bodyPr>
          <a:lstStyle/>
          <a:p>
            <a:r>
              <a:rPr lang="el-GR" sz="3100" dirty="0" err="1">
                <a:solidFill>
                  <a:srgbClr val="FFFFFF"/>
                </a:solidFill>
              </a:rPr>
              <a:t>Αντιχολινεστερικά</a:t>
            </a:r>
            <a:r>
              <a:rPr lang="el-GR" sz="3100" dirty="0">
                <a:solidFill>
                  <a:srgbClr val="FFFFFF"/>
                </a:solidFill>
              </a:rPr>
              <a:t> φάρμακα</a:t>
            </a:r>
          </a:p>
        </p:txBody>
      </p:sp>
      <p:sp>
        <p:nvSpPr>
          <p:cNvPr id="3" name="Θέση περιεχομένου 2">
            <a:extLst>
              <a:ext uri="{FF2B5EF4-FFF2-40B4-BE49-F238E27FC236}">
                <a16:creationId xmlns:a16="http://schemas.microsoft.com/office/drawing/2014/main" id="{3B7EC1BA-CAD7-4F1A-AEFC-979BB13B1B26}"/>
              </a:ext>
            </a:extLst>
          </p:cNvPr>
          <p:cNvSpPr>
            <a:spLocks noGrp="1"/>
          </p:cNvSpPr>
          <p:nvPr>
            <p:ph idx="1"/>
          </p:nvPr>
        </p:nvSpPr>
        <p:spPr>
          <a:xfrm>
            <a:off x="4937671" y="662609"/>
            <a:ext cx="6932112" cy="5659814"/>
          </a:xfrm>
        </p:spPr>
        <p:txBody>
          <a:bodyPr anchor="ctr">
            <a:normAutofit fontScale="92500" lnSpcReduction="10000"/>
          </a:bodyPr>
          <a:lstStyle/>
          <a:p>
            <a:pPr marL="0" indent="0">
              <a:buNone/>
            </a:pPr>
            <a:r>
              <a:rPr lang="el-GR" sz="1700" dirty="0"/>
              <a:t>   </a:t>
            </a:r>
            <a:r>
              <a:rPr lang="el-GR" sz="1900" b="1" dirty="0"/>
              <a:t>ΤΟΞΙΚΟΤΗΤΑ</a:t>
            </a:r>
          </a:p>
          <a:p>
            <a:pPr marL="0" indent="0">
              <a:buNone/>
            </a:pPr>
            <a:r>
              <a:rPr lang="el-GR" sz="1900" dirty="0"/>
              <a:t>Τα </a:t>
            </a:r>
            <a:r>
              <a:rPr lang="el-GR" sz="1900" b="1" u="sng" dirty="0" err="1"/>
              <a:t>οργανοφωσφορικά</a:t>
            </a:r>
            <a:r>
              <a:rPr lang="el-GR" sz="1900" dirty="0"/>
              <a:t> και </a:t>
            </a:r>
            <a:r>
              <a:rPr lang="el-GR" sz="1900" b="1" dirty="0" err="1"/>
              <a:t>καρβαμιδικά</a:t>
            </a:r>
            <a:r>
              <a:rPr lang="el-GR" sz="1900" b="1" dirty="0"/>
              <a:t> </a:t>
            </a:r>
            <a:r>
              <a:rPr lang="el-GR" sz="1900" dirty="0"/>
              <a:t>εντομοκτόνα αναστέλλουν την </a:t>
            </a:r>
            <a:r>
              <a:rPr lang="el-GR" sz="1900" dirty="0" err="1"/>
              <a:t>ακετυλοχολινεστεράση</a:t>
            </a:r>
            <a:r>
              <a:rPr lang="el-GR" sz="1900" dirty="0"/>
              <a:t> και ευθύνονται για το 80% των δηλητηριάσεων που σχετίζονται με τη χρήση κάποιου εντομοκτόνου, μυκητοκτόνου κλπ. Συνδέονται με πάνω από 200.000 θανάτους ετησίως.</a:t>
            </a:r>
          </a:p>
          <a:p>
            <a:pPr marL="0" indent="0">
              <a:buNone/>
            </a:pPr>
            <a:r>
              <a:rPr lang="el-GR" sz="1900" dirty="0"/>
              <a:t>Η οξεία αναστολή </a:t>
            </a:r>
            <a:r>
              <a:rPr lang="el-GR" sz="1900" dirty="0" smtClean="0"/>
              <a:t>της</a:t>
            </a:r>
            <a:r>
              <a:rPr lang="el-GR" sz="1900" dirty="0">
                <a:solidFill>
                  <a:schemeClr val="tx1">
                    <a:alpha val="80000"/>
                  </a:schemeClr>
                </a:solidFill>
              </a:rPr>
              <a:t> </a:t>
            </a:r>
            <a:r>
              <a:rPr lang="el-GR" sz="1900" dirty="0" err="1" smtClean="0">
                <a:solidFill>
                  <a:schemeClr val="tx1">
                    <a:alpha val="80000"/>
                  </a:schemeClr>
                </a:solidFill>
              </a:rPr>
              <a:t>ακετυλοχοληνεστεράσης</a:t>
            </a:r>
            <a:r>
              <a:rPr lang="el-GR" sz="1900" dirty="0" smtClean="0"/>
              <a:t> (</a:t>
            </a:r>
            <a:r>
              <a:rPr lang="en-US" sz="1900" dirty="0" err="1" smtClean="0"/>
              <a:t>AChE</a:t>
            </a:r>
            <a:r>
              <a:rPr lang="el-GR" sz="1900" dirty="0" smtClean="0"/>
              <a:t>)</a:t>
            </a:r>
            <a:r>
              <a:rPr lang="en-US" sz="1900" dirty="0" smtClean="0"/>
              <a:t> </a:t>
            </a:r>
            <a:r>
              <a:rPr lang="el-GR" sz="1900" dirty="0"/>
              <a:t>μπορεί να εκδηλωθεί με σύγχυση, αταξία, διαταραχές λόγου, απώλεια αντανακλαστικών, γενικευμένες συσπάσεις και κεντρική αναπνευστική παράλυση. Οι δράσεις στα αγγειοκινητικά και άλλα κέντρα ελέγχου της καρδιαγγειακής λειτουργίας στον προμήκη μυελό, οδηγούν σε υπόταση</a:t>
            </a:r>
            <a:r>
              <a:rPr lang="el-GR" sz="1900" dirty="0" smtClean="0"/>
              <a:t>.</a:t>
            </a:r>
          </a:p>
          <a:p>
            <a:pPr marL="0" indent="0">
              <a:buNone/>
            </a:pPr>
            <a:r>
              <a:rPr lang="el-GR" sz="1900" b="1" dirty="0" smtClean="0"/>
              <a:t>Αντίδοτα έναντι των </a:t>
            </a:r>
            <a:r>
              <a:rPr lang="el-GR" sz="1900" b="1" dirty="0" err="1" smtClean="0"/>
              <a:t>οργανοφωσφορικών</a:t>
            </a:r>
            <a:r>
              <a:rPr lang="el-GR" sz="1900" b="1" dirty="0" smtClean="0"/>
              <a:t> εντομοκτόνων:</a:t>
            </a:r>
            <a:endParaRPr lang="el-GR" sz="1900" b="1" dirty="0"/>
          </a:p>
          <a:p>
            <a:pPr>
              <a:buFont typeface="Wingdings" panose="05000000000000000000" pitchFamily="2" charset="2"/>
              <a:buChar char="ü"/>
            </a:pPr>
            <a:r>
              <a:rPr lang="el-GR" sz="1900" dirty="0"/>
              <a:t>Η </a:t>
            </a:r>
            <a:r>
              <a:rPr lang="el-GR" sz="1900" b="1" u="sng" dirty="0" err="1"/>
              <a:t>ατροπίνη</a:t>
            </a:r>
            <a:r>
              <a:rPr lang="el-GR" sz="1900" u="sng" dirty="0"/>
              <a:t> </a:t>
            </a:r>
            <a:r>
              <a:rPr lang="el-GR" sz="1900" dirty="0"/>
              <a:t>σε επαρκή δοσολογία ώστε να διέρχεται τον </a:t>
            </a:r>
            <a:r>
              <a:rPr lang="el-GR" sz="1900" dirty="0" err="1"/>
              <a:t>αιματοεγκεφαλικό</a:t>
            </a:r>
            <a:r>
              <a:rPr lang="el-GR" sz="1900" dirty="0"/>
              <a:t> φραγμό έχει αποτελεσματική ανταγωνιστική δράση έναντι των </a:t>
            </a:r>
            <a:r>
              <a:rPr lang="el-GR" sz="1900" dirty="0" err="1"/>
              <a:t>αντιχολινεστερικών</a:t>
            </a:r>
            <a:r>
              <a:rPr lang="el-GR" sz="1900" dirty="0"/>
              <a:t> φαρμάκων στους </a:t>
            </a:r>
            <a:r>
              <a:rPr lang="el-GR" sz="1900" dirty="0" err="1"/>
              <a:t>μουσκαρινικούς</a:t>
            </a:r>
            <a:r>
              <a:rPr lang="el-GR" sz="1900" dirty="0"/>
              <a:t> υποδοχείς.</a:t>
            </a:r>
          </a:p>
          <a:p>
            <a:pPr>
              <a:buFont typeface="Wingdings" panose="05000000000000000000" pitchFamily="2" charset="2"/>
              <a:buChar char="ü"/>
            </a:pPr>
            <a:r>
              <a:rPr lang="el-GR" sz="1900" dirty="0"/>
              <a:t>Εάν η </a:t>
            </a:r>
            <a:r>
              <a:rPr lang="el-GR" sz="1900" dirty="0" err="1"/>
              <a:t>ατροπίνη</a:t>
            </a:r>
            <a:r>
              <a:rPr lang="el-GR" sz="1900" dirty="0"/>
              <a:t> δεν είναι αποτελεσματική στην αντιμετώπιση της περιφερειακής </a:t>
            </a:r>
            <a:r>
              <a:rPr lang="el-GR" sz="1900" dirty="0" err="1"/>
              <a:t>νευρομυϊκής</a:t>
            </a:r>
            <a:r>
              <a:rPr lang="el-GR" sz="1900" dirty="0"/>
              <a:t> καταστολής από κάποιο </a:t>
            </a:r>
            <a:r>
              <a:rPr lang="el-GR" sz="1900" dirty="0" err="1"/>
              <a:t>οργανοφωσφορικό</a:t>
            </a:r>
            <a:r>
              <a:rPr lang="el-GR" sz="1900" dirty="0"/>
              <a:t> και προτιμούμε </a:t>
            </a:r>
            <a:r>
              <a:rPr lang="el-GR" sz="1900" dirty="0" err="1"/>
              <a:t>επανενεργοποιητές</a:t>
            </a:r>
            <a:r>
              <a:rPr lang="el-GR" sz="1900" dirty="0"/>
              <a:t> της </a:t>
            </a:r>
            <a:r>
              <a:rPr lang="el-GR" sz="1900" dirty="0" err="1"/>
              <a:t>χολινεστεράσης</a:t>
            </a:r>
            <a:r>
              <a:rPr lang="el-GR" sz="1900" dirty="0"/>
              <a:t> όπως την </a:t>
            </a:r>
            <a:r>
              <a:rPr lang="el-GR" sz="1900" b="1" u="sng" dirty="0" err="1" smtClean="0"/>
              <a:t>πραλιδοξίμη</a:t>
            </a:r>
            <a:r>
              <a:rPr lang="el-GR" sz="1900" b="1" u="sng" dirty="0" smtClean="0"/>
              <a:t>.</a:t>
            </a:r>
            <a:endParaRPr lang="el-GR" sz="1900" b="1" u="sng" dirty="0"/>
          </a:p>
        </p:txBody>
      </p:sp>
      <p:pic>
        <p:nvPicPr>
          <p:cNvPr id="4" name="Εικόνα 3"/>
          <p:cNvPicPr>
            <a:picLocks noChangeAspect="1"/>
          </p:cNvPicPr>
          <p:nvPr/>
        </p:nvPicPr>
        <p:blipFill>
          <a:blip r:embed="rId2"/>
          <a:stretch>
            <a:fillRect/>
          </a:stretch>
        </p:blipFill>
        <p:spPr>
          <a:xfrm>
            <a:off x="2206375" y="5106866"/>
            <a:ext cx="2447925" cy="1419225"/>
          </a:xfrm>
          <a:prstGeom prst="rect">
            <a:avLst/>
          </a:prstGeom>
        </p:spPr>
      </p:pic>
      <p:pic>
        <p:nvPicPr>
          <p:cNvPr id="5" name="Εικόνα 4"/>
          <p:cNvPicPr>
            <a:picLocks noChangeAspect="1"/>
          </p:cNvPicPr>
          <p:nvPr/>
        </p:nvPicPr>
        <p:blipFill>
          <a:blip r:embed="rId3"/>
          <a:stretch>
            <a:fillRect/>
          </a:stretch>
        </p:blipFill>
        <p:spPr>
          <a:xfrm>
            <a:off x="796717" y="2694697"/>
            <a:ext cx="1760838" cy="2218656"/>
          </a:xfrm>
          <a:prstGeom prst="rect">
            <a:avLst/>
          </a:prstGeom>
        </p:spPr>
      </p:pic>
      <p:sp>
        <p:nvSpPr>
          <p:cNvPr id="6" name="TextBox 5"/>
          <p:cNvSpPr txBox="1"/>
          <p:nvPr/>
        </p:nvSpPr>
        <p:spPr>
          <a:xfrm>
            <a:off x="2618844" y="2585948"/>
            <a:ext cx="2177142" cy="646331"/>
          </a:xfrm>
          <a:prstGeom prst="rect">
            <a:avLst/>
          </a:prstGeom>
          <a:noFill/>
        </p:spPr>
        <p:txBody>
          <a:bodyPr wrap="square" rtlCol="0">
            <a:spAutoFit/>
          </a:bodyPr>
          <a:lstStyle/>
          <a:p>
            <a:r>
              <a:rPr lang="el-GR" b="1" dirty="0" err="1" smtClean="0">
                <a:solidFill>
                  <a:schemeClr val="bg1"/>
                </a:solidFill>
              </a:rPr>
              <a:t>Οργανοφωσφορικά</a:t>
            </a:r>
            <a:endParaRPr lang="el-GR" b="1" dirty="0" smtClean="0">
              <a:solidFill>
                <a:schemeClr val="bg1"/>
              </a:solidFill>
            </a:endParaRPr>
          </a:p>
          <a:p>
            <a:r>
              <a:rPr lang="el-GR" b="1" dirty="0" smtClean="0">
                <a:solidFill>
                  <a:schemeClr val="bg1"/>
                </a:solidFill>
              </a:rPr>
              <a:t>εντομοκτόνα</a:t>
            </a:r>
            <a:endParaRPr lang="el-GR" b="1" dirty="0">
              <a:solidFill>
                <a:schemeClr val="bg1"/>
              </a:solidFill>
            </a:endParaRPr>
          </a:p>
        </p:txBody>
      </p:sp>
    </p:spTree>
    <p:extLst>
      <p:ext uri="{BB962C8B-B14F-4D97-AF65-F5344CB8AC3E}">
        <p14:creationId xmlns:p14="http://schemas.microsoft.com/office/powerpoint/2010/main" val="2309206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2B2F8E76-62E8-46CD-9E35-68719A540DBB}"/>
              </a:ext>
            </a:extLst>
          </p:cNvPr>
          <p:cNvPicPr>
            <a:picLocks noChangeAspect="1"/>
          </p:cNvPicPr>
          <p:nvPr/>
        </p:nvPicPr>
        <p:blipFill>
          <a:blip r:embed="rId2"/>
          <a:stretch>
            <a:fillRect/>
          </a:stretch>
        </p:blipFill>
        <p:spPr>
          <a:xfrm>
            <a:off x="970097" y="200297"/>
            <a:ext cx="10576004" cy="6392091"/>
          </a:xfrm>
          <a:prstGeom prst="rect">
            <a:avLst/>
          </a:prstGeom>
        </p:spPr>
      </p:pic>
      <p:sp>
        <p:nvSpPr>
          <p:cNvPr id="2" name="TextBox 1"/>
          <p:cNvSpPr txBox="1"/>
          <p:nvPr/>
        </p:nvSpPr>
        <p:spPr>
          <a:xfrm>
            <a:off x="5094514" y="200297"/>
            <a:ext cx="2592697" cy="461665"/>
          </a:xfrm>
          <a:prstGeom prst="rect">
            <a:avLst/>
          </a:prstGeom>
          <a:noFill/>
        </p:spPr>
        <p:txBody>
          <a:bodyPr wrap="none" rtlCol="0">
            <a:spAutoFit/>
          </a:bodyPr>
          <a:lstStyle/>
          <a:p>
            <a:r>
              <a:rPr lang="en-US" dirty="0" smtClean="0"/>
              <a:t> </a:t>
            </a:r>
            <a:r>
              <a:rPr lang="en-US" sz="2400" b="1" dirty="0" smtClean="0"/>
              <a:t>AYTONOMO </a:t>
            </a:r>
            <a:r>
              <a:rPr lang="el-GR" sz="2400" b="1" dirty="0" smtClean="0"/>
              <a:t>(ΑΝΣ)</a:t>
            </a:r>
            <a:endParaRPr lang="el-GR" sz="2400" b="1" dirty="0"/>
          </a:p>
        </p:txBody>
      </p:sp>
    </p:spTree>
    <p:extLst>
      <p:ext uri="{BB962C8B-B14F-4D97-AF65-F5344CB8AC3E}">
        <p14:creationId xmlns:p14="http://schemas.microsoft.com/office/powerpoint/2010/main" val="28314170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238103" y="899160"/>
            <a:ext cx="7776754" cy="5832566"/>
          </a:xfrm>
          <a:prstGeom prst="rect">
            <a:avLst/>
          </a:prstGeom>
        </p:spPr>
      </p:pic>
      <p:sp>
        <p:nvSpPr>
          <p:cNvPr id="3" name="TextBox 2"/>
          <p:cNvSpPr txBox="1"/>
          <p:nvPr/>
        </p:nvSpPr>
        <p:spPr>
          <a:xfrm>
            <a:off x="1828800" y="174170"/>
            <a:ext cx="8776570" cy="369332"/>
          </a:xfrm>
          <a:prstGeom prst="rect">
            <a:avLst/>
          </a:prstGeom>
          <a:noFill/>
        </p:spPr>
        <p:txBody>
          <a:bodyPr wrap="none" rtlCol="0">
            <a:spAutoFit/>
          </a:bodyPr>
          <a:lstStyle/>
          <a:p>
            <a:r>
              <a:rPr lang="el-GR" b="1" dirty="0" smtClean="0"/>
              <a:t>Μηχανισμός δράσης της </a:t>
            </a:r>
            <a:r>
              <a:rPr lang="el-GR" b="1" dirty="0" err="1" smtClean="0"/>
              <a:t>πραλιξομίδης</a:t>
            </a:r>
            <a:r>
              <a:rPr lang="el-GR" b="1" dirty="0" smtClean="0"/>
              <a:t> </a:t>
            </a:r>
            <a:r>
              <a:rPr lang="el-GR" b="1" dirty="0" err="1" smtClean="0"/>
              <a:t>ώς</a:t>
            </a:r>
            <a:r>
              <a:rPr lang="el-GR" b="1" dirty="0" smtClean="0"/>
              <a:t> αντίδοτο στα </a:t>
            </a:r>
            <a:r>
              <a:rPr lang="el-GR" b="1" dirty="0" err="1" smtClean="0"/>
              <a:t>οργανοφωσφορικά</a:t>
            </a:r>
            <a:r>
              <a:rPr lang="el-GR" b="1" dirty="0" smtClean="0"/>
              <a:t> εντομοκτόνα</a:t>
            </a:r>
            <a:endParaRPr lang="el-GR" b="1" dirty="0"/>
          </a:p>
        </p:txBody>
      </p:sp>
      <p:pic>
        <p:nvPicPr>
          <p:cNvPr id="4" name="Εικόνα 3"/>
          <p:cNvPicPr>
            <a:picLocks noChangeAspect="1"/>
          </p:cNvPicPr>
          <p:nvPr/>
        </p:nvPicPr>
        <p:blipFill>
          <a:blip r:embed="rId3"/>
          <a:stretch>
            <a:fillRect/>
          </a:stretch>
        </p:blipFill>
        <p:spPr>
          <a:xfrm>
            <a:off x="10014857" y="633140"/>
            <a:ext cx="2143125" cy="2143125"/>
          </a:xfrm>
          <a:prstGeom prst="rect">
            <a:avLst/>
          </a:prstGeom>
        </p:spPr>
      </p:pic>
    </p:spTree>
    <p:extLst>
      <p:ext uri="{BB962C8B-B14F-4D97-AF65-F5344CB8AC3E}">
        <p14:creationId xmlns:p14="http://schemas.microsoft.com/office/powerpoint/2010/main" val="40929647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3FBF6BEB-D442-4119-83B5-ADDB1F8885B4}"/>
              </a:ext>
            </a:extLst>
          </p:cNvPr>
          <p:cNvSpPr>
            <a:spLocks noGrp="1"/>
          </p:cNvSpPr>
          <p:nvPr>
            <p:ph type="title"/>
          </p:nvPr>
        </p:nvSpPr>
        <p:spPr>
          <a:xfrm>
            <a:off x="1098468" y="885651"/>
            <a:ext cx="3229803" cy="4624603"/>
          </a:xfrm>
        </p:spPr>
        <p:txBody>
          <a:bodyPr>
            <a:normAutofit/>
          </a:bodyPr>
          <a:lstStyle/>
          <a:p>
            <a:r>
              <a:rPr lang="el-GR" sz="4000" dirty="0">
                <a:solidFill>
                  <a:srgbClr val="FFFFFF"/>
                </a:solidFill>
              </a:rPr>
              <a:t>Φάρμακα που δρουν στη </a:t>
            </a:r>
            <a:r>
              <a:rPr lang="el-GR" sz="4000" dirty="0" err="1">
                <a:solidFill>
                  <a:srgbClr val="FFFFFF"/>
                </a:solidFill>
              </a:rPr>
              <a:t>νευρομυϊκή</a:t>
            </a:r>
            <a:r>
              <a:rPr lang="el-GR" sz="4000" dirty="0">
                <a:solidFill>
                  <a:srgbClr val="FFFFFF"/>
                </a:solidFill>
              </a:rPr>
              <a:t> σύναψη </a:t>
            </a:r>
            <a:r>
              <a:rPr lang="el-GR" sz="4000" dirty="0" smtClean="0">
                <a:solidFill>
                  <a:srgbClr val="FFFFFF"/>
                </a:solidFill>
              </a:rPr>
              <a:t/>
            </a:r>
            <a:br>
              <a:rPr lang="el-GR" sz="4000" dirty="0" smtClean="0">
                <a:solidFill>
                  <a:srgbClr val="FFFFFF"/>
                </a:solidFill>
              </a:rPr>
            </a:br>
            <a:r>
              <a:rPr lang="el-GR" sz="4000" dirty="0" smtClean="0">
                <a:solidFill>
                  <a:srgbClr val="FFFFFF"/>
                </a:solidFill>
              </a:rPr>
              <a:t>και </a:t>
            </a:r>
            <a:br>
              <a:rPr lang="el-GR" sz="4000" dirty="0" smtClean="0">
                <a:solidFill>
                  <a:srgbClr val="FFFFFF"/>
                </a:solidFill>
              </a:rPr>
            </a:br>
            <a:r>
              <a:rPr lang="el-GR" sz="4000" dirty="0" smtClean="0">
                <a:solidFill>
                  <a:srgbClr val="FFFFFF"/>
                </a:solidFill>
              </a:rPr>
              <a:t>τα </a:t>
            </a:r>
            <a:r>
              <a:rPr lang="el-GR" sz="4000" dirty="0">
                <a:solidFill>
                  <a:srgbClr val="FFFFFF"/>
                </a:solidFill>
              </a:rPr>
              <a:t>αυτόνομα γάγγλια</a:t>
            </a:r>
          </a:p>
        </p:txBody>
      </p:sp>
      <p:sp>
        <p:nvSpPr>
          <p:cNvPr id="3" name="Θέση περιεχομένου 2">
            <a:extLst>
              <a:ext uri="{FF2B5EF4-FFF2-40B4-BE49-F238E27FC236}">
                <a16:creationId xmlns:a16="http://schemas.microsoft.com/office/drawing/2014/main" id="{7773AA8B-DEE1-4B5C-9E27-C42B0820DAA7}"/>
              </a:ext>
            </a:extLst>
          </p:cNvPr>
          <p:cNvSpPr>
            <a:spLocks noGrp="1"/>
          </p:cNvSpPr>
          <p:nvPr>
            <p:ph idx="1"/>
          </p:nvPr>
        </p:nvSpPr>
        <p:spPr>
          <a:xfrm>
            <a:off x="4978708" y="885651"/>
            <a:ext cx="6525220" cy="4616849"/>
          </a:xfrm>
        </p:spPr>
        <p:txBody>
          <a:bodyPr anchor="ctr">
            <a:normAutofit fontScale="92500" lnSpcReduction="10000"/>
          </a:bodyPr>
          <a:lstStyle/>
          <a:p>
            <a:r>
              <a:rPr lang="el-GR" sz="2400" dirty="0"/>
              <a:t>Ο </a:t>
            </a:r>
            <a:r>
              <a:rPr lang="el-GR" sz="2400" b="1" dirty="0"/>
              <a:t>νικοτινικός υποδοχέας της </a:t>
            </a:r>
            <a:r>
              <a:rPr lang="el-GR" sz="2400" b="1" dirty="0" err="1"/>
              <a:t>ακετυλοχολίνης</a:t>
            </a:r>
            <a:r>
              <a:rPr lang="el-GR" sz="2400" b="1" dirty="0"/>
              <a:t> </a:t>
            </a:r>
            <a:r>
              <a:rPr lang="el-GR" sz="2400" b="1" dirty="0" smtClean="0"/>
              <a:t>(</a:t>
            </a:r>
            <a:r>
              <a:rPr lang="en-US" sz="2400" b="1" dirty="0" err="1" smtClean="0"/>
              <a:t>nAch</a:t>
            </a:r>
            <a:r>
              <a:rPr lang="en-US" sz="2400" b="1" dirty="0"/>
              <a:t>) </a:t>
            </a:r>
            <a:r>
              <a:rPr lang="el-GR" sz="2400" dirty="0"/>
              <a:t>διαμεσολαβεί τη </a:t>
            </a:r>
            <a:r>
              <a:rPr lang="el-GR" sz="2400" dirty="0" err="1"/>
              <a:t>μετασυναπτική</a:t>
            </a:r>
            <a:r>
              <a:rPr lang="el-GR" sz="2400" dirty="0"/>
              <a:t> </a:t>
            </a:r>
            <a:r>
              <a:rPr lang="el-GR" sz="2400" dirty="0" err="1"/>
              <a:t>νευροδιαβίβαση</a:t>
            </a:r>
            <a:r>
              <a:rPr lang="el-GR" sz="2400" dirty="0"/>
              <a:t>  στη </a:t>
            </a:r>
            <a:r>
              <a:rPr lang="el-GR" sz="2400" dirty="0" err="1"/>
              <a:t>νευρομυϊκή</a:t>
            </a:r>
            <a:r>
              <a:rPr lang="el-GR" sz="2400" dirty="0"/>
              <a:t> σύναψη και τα περιφερειακά αυτόνομα </a:t>
            </a:r>
            <a:r>
              <a:rPr lang="el-GR" sz="2400" dirty="0" smtClean="0"/>
              <a:t>γάγγλια.</a:t>
            </a:r>
            <a:endParaRPr lang="el-GR" sz="2400" dirty="0"/>
          </a:p>
          <a:p>
            <a:pPr marL="0" indent="0">
              <a:buNone/>
            </a:pPr>
            <a:r>
              <a:rPr lang="el-GR" sz="2400" dirty="0"/>
              <a:t>         </a:t>
            </a:r>
          </a:p>
          <a:p>
            <a:pPr marL="0" indent="0">
              <a:buNone/>
            </a:pPr>
            <a:r>
              <a:rPr lang="el-GR" sz="2400" dirty="0"/>
              <a:t>       </a:t>
            </a:r>
            <a:r>
              <a:rPr lang="el-GR" sz="2400" b="1" dirty="0" smtClean="0"/>
              <a:t>ΝΕΥΡΟΜΥΙΚΟΙ ΑΠΟΚΛΕΙΣΤΕΣ (</a:t>
            </a:r>
            <a:r>
              <a:rPr lang="el-GR" sz="2400" b="1" dirty="0" err="1" smtClean="0"/>
              <a:t>Μυοπληγικά</a:t>
            </a:r>
            <a:r>
              <a:rPr lang="el-GR" sz="2400" b="1" dirty="0" smtClean="0"/>
              <a:t>)</a:t>
            </a:r>
          </a:p>
          <a:p>
            <a:pPr marL="0" indent="0">
              <a:buNone/>
            </a:pPr>
            <a:r>
              <a:rPr lang="el-GR" sz="2400" dirty="0" smtClean="0"/>
              <a:t>Φάρμακα </a:t>
            </a:r>
            <a:r>
              <a:rPr lang="el-GR" sz="2400" dirty="0"/>
              <a:t>που αποκλείουν την </a:t>
            </a:r>
            <a:r>
              <a:rPr lang="el-GR" sz="2400" dirty="0" err="1"/>
              <a:t>νευρομυϊκή</a:t>
            </a:r>
            <a:r>
              <a:rPr lang="el-GR" sz="2400" dirty="0"/>
              <a:t> </a:t>
            </a:r>
            <a:r>
              <a:rPr lang="el-GR" sz="2400" dirty="0" smtClean="0"/>
              <a:t>σύναψη.</a:t>
            </a:r>
            <a:endParaRPr lang="el-GR" sz="2400" dirty="0"/>
          </a:p>
          <a:p>
            <a:pPr marL="0" indent="0">
              <a:buNone/>
            </a:pPr>
            <a:r>
              <a:rPr lang="el-GR" sz="2400" dirty="0"/>
              <a:t>Έχουμε 2 κατηγορίες: </a:t>
            </a:r>
          </a:p>
          <a:p>
            <a:pPr>
              <a:buFont typeface="Wingdings" panose="05000000000000000000" pitchFamily="2" charset="2"/>
              <a:buChar char="ü"/>
            </a:pPr>
            <a:r>
              <a:rPr lang="el-GR" sz="2400" dirty="0"/>
              <a:t>τους </a:t>
            </a:r>
            <a:r>
              <a:rPr lang="el-GR" sz="2400" b="1" dirty="0" err="1"/>
              <a:t>εκπολωτικούς</a:t>
            </a:r>
            <a:r>
              <a:rPr lang="el-GR" sz="2400" b="1" dirty="0"/>
              <a:t> </a:t>
            </a:r>
            <a:r>
              <a:rPr lang="el-GR" sz="2400" b="1" dirty="0" err="1"/>
              <a:t>αποκλειστές</a:t>
            </a:r>
            <a:r>
              <a:rPr lang="el-GR" sz="2400" b="1" dirty="0"/>
              <a:t> </a:t>
            </a:r>
            <a:r>
              <a:rPr lang="el-GR" sz="2400" dirty="0" smtClean="0"/>
              <a:t>(με αγωνιστική δράση) και </a:t>
            </a:r>
            <a:endParaRPr lang="el-GR" sz="2400" dirty="0"/>
          </a:p>
          <a:p>
            <a:pPr>
              <a:buFont typeface="Wingdings" panose="05000000000000000000" pitchFamily="2" charset="2"/>
              <a:buChar char="ü"/>
            </a:pPr>
            <a:r>
              <a:rPr lang="el-GR" sz="2400" dirty="0"/>
              <a:t>τους </a:t>
            </a:r>
            <a:r>
              <a:rPr lang="el-GR" sz="2400" b="1" dirty="0"/>
              <a:t>μη-</a:t>
            </a:r>
            <a:r>
              <a:rPr lang="el-GR" sz="2400" b="1" dirty="0" err="1"/>
              <a:t>εκπολωτικούς</a:t>
            </a:r>
            <a:r>
              <a:rPr lang="el-GR" sz="2400" b="1" dirty="0"/>
              <a:t> /συναγωνιστικούς </a:t>
            </a:r>
            <a:r>
              <a:rPr lang="el-GR" sz="2400" b="1" dirty="0" err="1" smtClean="0"/>
              <a:t>αποκλειστές</a:t>
            </a:r>
            <a:r>
              <a:rPr lang="el-GR" sz="2400" b="1" dirty="0" smtClean="0"/>
              <a:t> </a:t>
            </a:r>
            <a:r>
              <a:rPr lang="el-GR" sz="2400" dirty="0" smtClean="0"/>
              <a:t>(με ανταγωνιστική συναγωνιστική</a:t>
            </a:r>
            <a:r>
              <a:rPr lang="en-US" sz="2400" dirty="0" smtClean="0"/>
              <a:t> </a:t>
            </a:r>
            <a:r>
              <a:rPr lang="el-GR" sz="2400" dirty="0" smtClean="0"/>
              <a:t>δράση)</a:t>
            </a:r>
            <a:endParaRPr lang="el-GR" sz="2400" dirty="0"/>
          </a:p>
        </p:txBody>
      </p:sp>
    </p:spTree>
    <p:extLst>
      <p:ext uri="{BB962C8B-B14F-4D97-AF65-F5344CB8AC3E}">
        <p14:creationId xmlns:p14="http://schemas.microsoft.com/office/powerpoint/2010/main" val="1248612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3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29CD8205-4D28-4AA5-8C6C-4E4A44FF3E0C}"/>
              </a:ext>
            </a:extLst>
          </p:cNvPr>
          <p:cNvPicPr>
            <a:picLocks noChangeAspect="1"/>
          </p:cNvPicPr>
          <p:nvPr/>
        </p:nvPicPr>
        <p:blipFill>
          <a:blip r:embed="rId2"/>
          <a:stretch>
            <a:fillRect/>
          </a:stretch>
        </p:blipFill>
        <p:spPr>
          <a:xfrm>
            <a:off x="4752647" y="626049"/>
            <a:ext cx="6962341" cy="5571066"/>
          </a:xfrm>
          <a:prstGeom prst="rect">
            <a:avLst/>
          </a:prstGeom>
        </p:spPr>
      </p:pic>
      <p:sp>
        <p:nvSpPr>
          <p:cNvPr id="3" name="TextBox 2"/>
          <p:cNvSpPr txBox="1"/>
          <p:nvPr/>
        </p:nvSpPr>
        <p:spPr>
          <a:xfrm>
            <a:off x="714104" y="896983"/>
            <a:ext cx="4038543" cy="4524315"/>
          </a:xfrm>
          <a:prstGeom prst="rect">
            <a:avLst/>
          </a:prstGeom>
          <a:noFill/>
        </p:spPr>
        <p:txBody>
          <a:bodyPr wrap="square" rtlCol="0">
            <a:spAutoFit/>
          </a:bodyPr>
          <a:lstStyle/>
          <a:p>
            <a:r>
              <a:rPr lang="el-GR" b="1" dirty="0" err="1" smtClean="0"/>
              <a:t>Μυοπληγικά</a:t>
            </a:r>
            <a:r>
              <a:rPr lang="el-GR" b="1" dirty="0" smtClean="0"/>
              <a:t>:</a:t>
            </a:r>
          </a:p>
          <a:p>
            <a:r>
              <a:rPr lang="el-GR" dirty="0"/>
              <a:t>Ο</a:t>
            </a:r>
            <a:r>
              <a:rPr lang="el-GR" dirty="0" smtClean="0"/>
              <a:t>υσίες </a:t>
            </a:r>
            <a:r>
              <a:rPr lang="el-GR" dirty="0"/>
              <a:t>δομικά ανάλογες με την </a:t>
            </a:r>
            <a:r>
              <a:rPr lang="el-GR" dirty="0" err="1"/>
              <a:t>ακετυλοχολίνη</a:t>
            </a:r>
            <a:r>
              <a:rPr lang="el-GR" dirty="0"/>
              <a:t> </a:t>
            </a:r>
            <a:r>
              <a:rPr lang="el-GR" dirty="0" smtClean="0"/>
              <a:t>που </a:t>
            </a:r>
            <a:r>
              <a:rPr lang="el-GR" dirty="0"/>
              <a:t>επιδρούν στους υποδοχείς της τελικής κινητικής πλάκας είτε ως αγωνιστές (</a:t>
            </a:r>
            <a:r>
              <a:rPr lang="el-GR" dirty="0" err="1"/>
              <a:t>εκπολωτικός</a:t>
            </a:r>
            <a:r>
              <a:rPr lang="el-GR" dirty="0"/>
              <a:t> τύπος</a:t>
            </a:r>
            <a:r>
              <a:rPr lang="el-GR" dirty="0" smtClean="0"/>
              <a:t>)</a:t>
            </a:r>
            <a:endParaRPr lang="el-GR" dirty="0"/>
          </a:p>
          <a:p>
            <a:r>
              <a:rPr lang="el-GR" dirty="0" smtClean="0"/>
              <a:t>είτε </a:t>
            </a:r>
            <a:r>
              <a:rPr lang="el-GR" dirty="0"/>
              <a:t>ως ανταγωνιστές (μη </a:t>
            </a:r>
            <a:r>
              <a:rPr lang="el-GR" dirty="0" err="1"/>
              <a:t>εκπολωτικός</a:t>
            </a:r>
            <a:r>
              <a:rPr lang="el-GR" dirty="0"/>
              <a:t> τύπος</a:t>
            </a:r>
            <a:r>
              <a:rPr lang="el-GR" dirty="0" smtClean="0"/>
              <a:t>).</a:t>
            </a:r>
          </a:p>
          <a:p>
            <a:pPr marL="285750" indent="-285750">
              <a:buFont typeface="Wingdings" panose="05000000000000000000" pitchFamily="2" charset="2"/>
              <a:buChar char="ü"/>
            </a:pPr>
            <a:r>
              <a:rPr lang="el-GR" dirty="0" smtClean="0"/>
              <a:t>Χρησιμοποιούνται στις εγχειρήσεις για την </a:t>
            </a:r>
            <a:r>
              <a:rPr lang="el-GR" u="sng" dirty="0" smtClean="0"/>
              <a:t>επίτευξη πλήρους μυϊκής </a:t>
            </a:r>
            <a:r>
              <a:rPr lang="el-GR" u="sng" dirty="0" err="1" smtClean="0"/>
              <a:t>χάλασης</a:t>
            </a:r>
            <a:r>
              <a:rPr lang="en-US" dirty="0" smtClean="0"/>
              <a:t>,</a:t>
            </a:r>
            <a:r>
              <a:rPr lang="el-GR" dirty="0" smtClean="0"/>
              <a:t> μειώνοντας την δόση αναισθητικού</a:t>
            </a:r>
            <a:r>
              <a:rPr lang="en-US" dirty="0" smtClean="0"/>
              <a:t>,</a:t>
            </a:r>
            <a:r>
              <a:rPr lang="el-GR" dirty="0" smtClean="0"/>
              <a:t>  αποκλείοντας τη </a:t>
            </a:r>
            <a:r>
              <a:rPr lang="el-GR" dirty="0" err="1" smtClean="0"/>
              <a:t>χολινεργική</a:t>
            </a:r>
            <a:r>
              <a:rPr lang="el-GR" dirty="0" smtClean="0"/>
              <a:t> διαβίβαση από τις απολήξεις των κινητικών νευρώνων</a:t>
            </a:r>
            <a:r>
              <a:rPr lang="en-US" dirty="0" smtClean="0"/>
              <a:t>, </a:t>
            </a:r>
            <a:r>
              <a:rPr lang="el-GR" dirty="0" smtClean="0"/>
              <a:t>προς τους νικοτινικούς υποδοχείς της τελικής κινητικής πλάκας των σκελετικών μυών</a:t>
            </a:r>
            <a:r>
              <a:rPr lang="en-US" dirty="0" smtClean="0"/>
              <a:t>.</a:t>
            </a:r>
            <a:endParaRPr lang="el-GR" dirty="0"/>
          </a:p>
        </p:txBody>
      </p:sp>
    </p:spTree>
    <p:extLst>
      <p:ext uri="{BB962C8B-B14F-4D97-AF65-F5344CB8AC3E}">
        <p14:creationId xmlns:p14="http://schemas.microsoft.com/office/powerpoint/2010/main" val="22171841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CD386F9A-163A-44F8-AC24-EC01246D7CCB}"/>
              </a:ext>
            </a:extLst>
          </p:cNvPr>
          <p:cNvSpPr>
            <a:spLocks noGrp="1"/>
          </p:cNvSpPr>
          <p:nvPr>
            <p:ph type="title"/>
          </p:nvPr>
        </p:nvSpPr>
        <p:spPr>
          <a:xfrm>
            <a:off x="1098468" y="885651"/>
            <a:ext cx="3229803" cy="4624603"/>
          </a:xfrm>
        </p:spPr>
        <p:txBody>
          <a:bodyPr>
            <a:normAutofit/>
          </a:bodyPr>
          <a:lstStyle/>
          <a:p>
            <a:r>
              <a:rPr lang="el-GR" sz="4100">
                <a:solidFill>
                  <a:srgbClr val="FFFFFF"/>
                </a:solidFill>
              </a:rPr>
              <a:t>ΝΕΥΡΟΜΥΙΚΟΙ ΑΠΟΚΛΕΙΣΤΕΣ</a:t>
            </a:r>
          </a:p>
        </p:txBody>
      </p:sp>
      <p:sp>
        <p:nvSpPr>
          <p:cNvPr id="3" name="Θέση περιεχομένου 2">
            <a:extLst>
              <a:ext uri="{FF2B5EF4-FFF2-40B4-BE49-F238E27FC236}">
                <a16:creationId xmlns:a16="http://schemas.microsoft.com/office/drawing/2014/main" id="{63E4010A-99D8-4DE4-9BEA-5D0AFCBDAB71}"/>
              </a:ext>
            </a:extLst>
          </p:cNvPr>
          <p:cNvSpPr>
            <a:spLocks noGrp="1"/>
          </p:cNvSpPr>
          <p:nvPr>
            <p:ph idx="1"/>
          </p:nvPr>
        </p:nvSpPr>
        <p:spPr>
          <a:xfrm>
            <a:off x="4937671" y="393315"/>
            <a:ext cx="6525220" cy="4616849"/>
          </a:xfrm>
        </p:spPr>
        <p:txBody>
          <a:bodyPr anchor="ctr">
            <a:normAutofit fontScale="92500" lnSpcReduction="10000"/>
          </a:bodyPr>
          <a:lstStyle/>
          <a:p>
            <a:r>
              <a:rPr lang="el-GR" sz="2000" b="1" dirty="0" err="1"/>
              <a:t>Σουκκινυλοχολίνη</a:t>
            </a:r>
            <a:r>
              <a:rPr lang="el-GR" sz="2000" dirty="0"/>
              <a:t>: </a:t>
            </a:r>
            <a:r>
              <a:rPr lang="el-GR" sz="2000" dirty="0" err="1"/>
              <a:t>εκπολωτικός</a:t>
            </a:r>
            <a:r>
              <a:rPr lang="el-GR" sz="2000" dirty="0"/>
              <a:t> </a:t>
            </a:r>
            <a:r>
              <a:rPr lang="el-GR" sz="2000" dirty="0" err="1"/>
              <a:t>αποκλειστής</a:t>
            </a:r>
            <a:r>
              <a:rPr lang="el-GR" sz="2000" dirty="0"/>
              <a:t> </a:t>
            </a:r>
            <a:r>
              <a:rPr lang="el-GR" sz="2000" dirty="0" smtClean="0"/>
              <a:t>(αγωνιστής) βραχείας δράσης</a:t>
            </a:r>
            <a:r>
              <a:rPr lang="en-US" sz="2000" dirty="0" smtClean="0"/>
              <a:t>. </a:t>
            </a:r>
            <a:r>
              <a:rPr lang="el-GR" sz="2000" dirty="0"/>
              <a:t>Η </a:t>
            </a:r>
            <a:r>
              <a:rPr lang="el-GR" sz="2000" dirty="0" err="1"/>
              <a:t>σουκκινυλοχολίνη</a:t>
            </a:r>
            <a:r>
              <a:rPr lang="el-GR" sz="2000" dirty="0"/>
              <a:t> συνδέεται με τον νικοτινικό υποδοχέα και προκαλεί </a:t>
            </a:r>
            <a:r>
              <a:rPr lang="el-GR" sz="2000" dirty="0" err="1"/>
              <a:t>εκπόλωση</a:t>
            </a:r>
            <a:r>
              <a:rPr lang="el-GR" sz="2000" dirty="0"/>
              <a:t> στο επίπεδο της </a:t>
            </a:r>
            <a:r>
              <a:rPr lang="el-GR" sz="2000" dirty="0" smtClean="0"/>
              <a:t>σύναψης</a:t>
            </a:r>
            <a:r>
              <a:rPr lang="en-US" sz="2000" dirty="0" smtClean="0"/>
              <a:t>,</a:t>
            </a:r>
            <a:r>
              <a:rPr lang="el-GR" sz="2000" dirty="0" smtClean="0"/>
              <a:t> για </a:t>
            </a:r>
            <a:r>
              <a:rPr lang="el-GR" sz="2000" dirty="0"/>
              <a:t>μεγάλο χρονικό </a:t>
            </a:r>
            <a:r>
              <a:rPr lang="el-GR" sz="2000" dirty="0" smtClean="0"/>
              <a:t>διάστημα </a:t>
            </a:r>
            <a:r>
              <a:rPr lang="el-GR" sz="2000" dirty="0"/>
              <a:t>διανοίγοντας ιοντικούς διαύλους </a:t>
            </a:r>
            <a:r>
              <a:rPr lang="en-US" sz="2000" dirty="0" smtClean="0"/>
              <a:t>Na</a:t>
            </a:r>
            <a:r>
              <a:rPr lang="el-GR" sz="2000" baseline="30000" dirty="0" smtClean="0"/>
              <a:t>+</a:t>
            </a:r>
            <a:r>
              <a:rPr lang="en-US" sz="2000" dirty="0" smtClean="0"/>
              <a:t> </a:t>
            </a:r>
            <a:r>
              <a:rPr lang="el-GR" sz="2000" dirty="0" smtClean="0"/>
              <a:t>με </a:t>
            </a:r>
            <a:r>
              <a:rPr lang="el-GR" sz="2000" dirty="0"/>
              <a:t>τον ίδιο τρόπο που το επιτυγχάνει η </a:t>
            </a:r>
            <a:r>
              <a:rPr lang="el-GR" sz="2000" dirty="0" err="1" smtClean="0"/>
              <a:t>ακετυλοχολίνη</a:t>
            </a:r>
            <a:r>
              <a:rPr lang="el-GR" sz="2000" dirty="0" smtClean="0"/>
              <a:t>, αλλά από-ευαισθητοποιώντας τον υποδοχέα. </a:t>
            </a:r>
            <a:endParaRPr lang="en-US" sz="2000" dirty="0" smtClean="0"/>
          </a:p>
          <a:p>
            <a:r>
              <a:rPr lang="el-GR" sz="2000" dirty="0"/>
              <a:t>Η </a:t>
            </a:r>
            <a:r>
              <a:rPr lang="el-GR" sz="2000" dirty="0" err="1"/>
              <a:t>εκπόλωση</a:t>
            </a:r>
            <a:r>
              <a:rPr lang="el-GR" sz="2000" dirty="0"/>
              <a:t> της μεμβράνης οδηγεί σε μια αρχική </a:t>
            </a:r>
            <a:r>
              <a:rPr lang="el-GR" sz="2000" dirty="0" err="1"/>
              <a:t>εκφόρτιση</a:t>
            </a:r>
            <a:r>
              <a:rPr lang="el-GR" sz="2000" dirty="0"/>
              <a:t> που προκαλεί παροδικές </a:t>
            </a:r>
            <a:r>
              <a:rPr lang="el-GR" sz="2000" dirty="0" err="1"/>
              <a:t>δεσμιδώσεις</a:t>
            </a:r>
            <a:r>
              <a:rPr lang="el-GR" sz="2000" dirty="0"/>
              <a:t> με αποτέλεσμα την χαλαρή παράλυση του </a:t>
            </a:r>
            <a:r>
              <a:rPr lang="el-GR" sz="2000" dirty="0" smtClean="0"/>
              <a:t>μυός</a:t>
            </a:r>
            <a:r>
              <a:rPr lang="en-US" sz="2000" dirty="0" smtClean="0"/>
              <a:t>.</a:t>
            </a:r>
            <a:r>
              <a:rPr lang="el-GR" sz="2000" dirty="0" smtClean="0"/>
              <a:t> </a:t>
            </a:r>
            <a:r>
              <a:rPr lang="el-GR" sz="2000" dirty="0"/>
              <a:t>Η μεμβράνη </a:t>
            </a:r>
            <a:r>
              <a:rPr lang="el-GR" sz="2000" dirty="0" err="1"/>
              <a:t>επαναπολώνεται</a:t>
            </a:r>
            <a:r>
              <a:rPr lang="el-GR" sz="2000" dirty="0"/>
              <a:t> αλλά ο υποδοχέας έχει πλέον χάσει την ευαισθησία του στην </a:t>
            </a:r>
            <a:r>
              <a:rPr lang="el-GR" sz="2000" dirty="0" err="1" smtClean="0"/>
              <a:t>ακετυλοχολίνη</a:t>
            </a:r>
            <a:r>
              <a:rPr lang="el-GR" sz="2000" dirty="0" smtClean="0"/>
              <a:t>. </a:t>
            </a:r>
            <a:endParaRPr lang="en-US" sz="2000" dirty="0" smtClean="0"/>
          </a:p>
          <a:p>
            <a:pPr>
              <a:buFont typeface="Wingdings" panose="05000000000000000000" pitchFamily="2" charset="2"/>
              <a:buChar char="ü"/>
            </a:pPr>
            <a:r>
              <a:rPr lang="en-US" sz="2000" dirty="0"/>
              <a:t> </a:t>
            </a:r>
            <a:r>
              <a:rPr lang="en-US" sz="2000" dirty="0" smtClean="0"/>
              <a:t>   </a:t>
            </a:r>
            <a:r>
              <a:rPr lang="el-GR" sz="2000" dirty="0" smtClean="0"/>
              <a:t>Η </a:t>
            </a:r>
            <a:r>
              <a:rPr lang="el-GR" sz="2000" dirty="0"/>
              <a:t>διάρκεια της δράσης </a:t>
            </a:r>
            <a:r>
              <a:rPr lang="el-GR" sz="2000" dirty="0" smtClean="0"/>
              <a:t>της </a:t>
            </a:r>
            <a:r>
              <a:rPr lang="el-GR" sz="2000" dirty="0"/>
              <a:t>είναι μεγαλύτερη </a:t>
            </a:r>
            <a:r>
              <a:rPr lang="el-GR" sz="2000" dirty="0" smtClean="0"/>
              <a:t>από την </a:t>
            </a:r>
            <a:r>
              <a:rPr lang="el-GR" sz="2000" dirty="0" err="1" smtClean="0"/>
              <a:t>ακετυλοχολίνη</a:t>
            </a:r>
            <a:r>
              <a:rPr lang="el-GR" sz="2000" dirty="0" smtClean="0"/>
              <a:t>, κυρίως </a:t>
            </a:r>
            <a:r>
              <a:rPr lang="el-GR" sz="2000" dirty="0"/>
              <a:t>λόγω της αντοχής της στην </a:t>
            </a:r>
            <a:r>
              <a:rPr lang="el-GR" sz="2000" dirty="0" err="1"/>
              <a:t>χολινεστεράση</a:t>
            </a:r>
            <a:r>
              <a:rPr lang="el-GR" sz="2000" dirty="0"/>
              <a:t>. Χρησιμοποιείται σε δόσεις που προκαλούν </a:t>
            </a:r>
            <a:r>
              <a:rPr lang="el-GR" sz="2000" dirty="0" err="1"/>
              <a:t>νευρομυϊκή</a:t>
            </a:r>
            <a:r>
              <a:rPr lang="el-GR" sz="2000" dirty="0"/>
              <a:t> χαλάρωση και εισαγωγή στη γενική αναισθησία. Σπάνια προκαλεί δράσεις που οφείλονται σε γαγγλιακό αποκλεισμό</a:t>
            </a:r>
            <a:r>
              <a:rPr lang="el-GR" sz="2000" dirty="0" smtClean="0"/>
              <a:t>.</a:t>
            </a:r>
            <a:endParaRPr lang="el-GR" sz="2000" dirty="0"/>
          </a:p>
        </p:txBody>
      </p:sp>
      <p:pic>
        <p:nvPicPr>
          <p:cNvPr id="4" name="Εικόνα 3"/>
          <p:cNvPicPr>
            <a:picLocks noChangeAspect="1"/>
          </p:cNvPicPr>
          <p:nvPr/>
        </p:nvPicPr>
        <p:blipFill>
          <a:blip r:embed="rId2"/>
          <a:stretch>
            <a:fillRect/>
          </a:stretch>
        </p:blipFill>
        <p:spPr>
          <a:xfrm>
            <a:off x="1424587" y="3882904"/>
            <a:ext cx="2371725" cy="1933575"/>
          </a:xfrm>
          <a:prstGeom prst="rect">
            <a:avLst/>
          </a:prstGeom>
        </p:spPr>
      </p:pic>
      <p:pic>
        <p:nvPicPr>
          <p:cNvPr id="5" name="Εικόνα 4"/>
          <p:cNvPicPr>
            <a:picLocks noChangeAspect="1"/>
          </p:cNvPicPr>
          <p:nvPr/>
        </p:nvPicPr>
        <p:blipFill>
          <a:blip r:embed="rId3"/>
          <a:stretch>
            <a:fillRect/>
          </a:stretch>
        </p:blipFill>
        <p:spPr>
          <a:xfrm>
            <a:off x="6749143" y="4929051"/>
            <a:ext cx="3355100" cy="1753311"/>
          </a:xfrm>
          <a:prstGeom prst="rect">
            <a:avLst/>
          </a:prstGeom>
        </p:spPr>
      </p:pic>
    </p:spTree>
    <p:extLst>
      <p:ext uri="{BB962C8B-B14F-4D97-AF65-F5344CB8AC3E}">
        <p14:creationId xmlns:p14="http://schemas.microsoft.com/office/powerpoint/2010/main" val="39911228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608320" y="2770389"/>
            <a:ext cx="6096000" cy="2308324"/>
          </a:xfrm>
          <a:prstGeom prst="rect">
            <a:avLst/>
          </a:prstGeom>
        </p:spPr>
        <p:txBody>
          <a:bodyPr>
            <a:spAutoFit/>
          </a:bodyPr>
          <a:lstStyle/>
          <a:p>
            <a:r>
              <a:rPr lang="el-GR" b="1" dirty="0"/>
              <a:t>D-</a:t>
            </a:r>
            <a:r>
              <a:rPr lang="el-GR" b="1" dirty="0" err="1"/>
              <a:t>τουβοκουραρίνη</a:t>
            </a:r>
            <a:r>
              <a:rPr lang="el-GR" b="1" dirty="0"/>
              <a:t>, </a:t>
            </a:r>
            <a:r>
              <a:rPr lang="el-GR" b="1" dirty="0" err="1"/>
              <a:t>μετοκουρίνη</a:t>
            </a:r>
            <a:r>
              <a:rPr lang="el-GR" b="1" dirty="0"/>
              <a:t>, </a:t>
            </a:r>
            <a:r>
              <a:rPr lang="el-GR" b="1" dirty="0" err="1"/>
              <a:t>δοξακούριο</a:t>
            </a:r>
            <a:r>
              <a:rPr lang="el-GR" dirty="0"/>
              <a:t>: </a:t>
            </a:r>
            <a:r>
              <a:rPr lang="el-GR" u="sng" dirty="0"/>
              <a:t>μη-</a:t>
            </a:r>
            <a:r>
              <a:rPr lang="el-GR" u="sng" dirty="0" err="1"/>
              <a:t>εκπολωτικοί</a:t>
            </a:r>
            <a:r>
              <a:rPr lang="el-GR" u="sng" dirty="0"/>
              <a:t> </a:t>
            </a:r>
            <a:r>
              <a:rPr lang="el-GR" u="sng" dirty="0" err="1"/>
              <a:t>αποκλειστές</a:t>
            </a:r>
            <a:r>
              <a:rPr lang="el-GR" u="sng" dirty="0"/>
              <a:t> μακράς δράσης</a:t>
            </a:r>
            <a:r>
              <a:rPr lang="el-GR" dirty="0"/>
              <a:t>. Επικουρικά φάρμακα στη χειρουργική αναισθησία</a:t>
            </a:r>
            <a:r>
              <a:rPr lang="el-GR" dirty="0" smtClean="0"/>
              <a:t>.</a:t>
            </a:r>
            <a:endParaRPr lang="en-US" dirty="0" smtClean="0"/>
          </a:p>
          <a:p>
            <a:endParaRPr lang="el-GR" dirty="0"/>
          </a:p>
          <a:p>
            <a:r>
              <a:rPr lang="el-GR" b="1" dirty="0" err="1"/>
              <a:t>Ατρακούριο</a:t>
            </a:r>
            <a:r>
              <a:rPr lang="el-GR" b="1" dirty="0"/>
              <a:t>, </a:t>
            </a:r>
            <a:r>
              <a:rPr lang="el-GR" b="1" dirty="0" err="1"/>
              <a:t>Cis-ατρακούριο</a:t>
            </a:r>
            <a:r>
              <a:rPr lang="el-GR" b="1" dirty="0"/>
              <a:t>, </a:t>
            </a:r>
            <a:r>
              <a:rPr lang="el-GR" b="1" dirty="0" err="1"/>
              <a:t>ροκουρόνιο</a:t>
            </a:r>
            <a:r>
              <a:rPr lang="el-GR" b="1" dirty="0"/>
              <a:t>: </a:t>
            </a:r>
            <a:r>
              <a:rPr lang="el-GR" u="sng" dirty="0"/>
              <a:t>μη-</a:t>
            </a:r>
            <a:r>
              <a:rPr lang="el-GR" u="sng" dirty="0" err="1"/>
              <a:t>εκπολωτικοί</a:t>
            </a:r>
            <a:r>
              <a:rPr lang="el-GR" u="sng" dirty="0"/>
              <a:t> </a:t>
            </a:r>
            <a:r>
              <a:rPr lang="el-GR" u="sng" dirty="0" err="1"/>
              <a:t>αποκλειστές</a:t>
            </a:r>
            <a:r>
              <a:rPr lang="el-GR" u="sng" dirty="0"/>
              <a:t> μέσης δράσης</a:t>
            </a:r>
            <a:r>
              <a:rPr lang="el-GR" dirty="0"/>
              <a:t>. Εφαρμογή στη χειρουργική αναισθησία και ρύθμιση της σε χαμηλότερα επίπεδα γενικής αναισθησίας.</a:t>
            </a:r>
          </a:p>
        </p:txBody>
      </p:sp>
      <p:sp>
        <p:nvSpPr>
          <p:cNvPr id="3" name="TextBox 2"/>
          <p:cNvSpPr txBox="1"/>
          <p:nvPr/>
        </p:nvSpPr>
        <p:spPr>
          <a:xfrm>
            <a:off x="428419" y="686030"/>
            <a:ext cx="3866605" cy="5078313"/>
          </a:xfrm>
          <a:prstGeom prst="rect">
            <a:avLst/>
          </a:prstGeom>
          <a:noFill/>
        </p:spPr>
        <p:txBody>
          <a:bodyPr wrap="square" rtlCol="0">
            <a:spAutoFit/>
          </a:bodyPr>
          <a:lstStyle/>
          <a:p>
            <a:r>
              <a:rPr lang="el-GR" b="1" dirty="0"/>
              <a:t>Μη </a:t>
            </a:r>
            <a:r>
              <a:rPr lang="el-GR" b="1" dirty="0" err="1"/>
              <a:t>εκπολωτικοί</a:t>
            </a:r>
            <a:r>
              <a:rPr lang="el-GR" b="1" dirty="0"/>
              <a:t> (συναγωνιστικοί) </a:t>
            </a:r>
            <a:r>
              <a:rPr lang="el-GR" b="1" dirty="0" err="1"/>
              <a:t>αποκλειστές</a:t>
            </a:r>
            <a:endParaRPr lang="en-US" b="1" dirty="0" smtClean="0"/>
          </a:p>
          <a:p>
            <a:r>
              <a:rPr lang="el-GR" u="sng" dirty="0" smtClean="0"/>
              <a:t>Σε </a:t>
            </a:r>
            <a:r>
              <a:rPr lang="el-GR" u="sng" dirty="0"/>
              <a:t>χαμηλές δόσεις: </a:t>
            </a:r>
            <a:r>
              <a:rPr lang="el-GR" dirty="0"/>
              <a:t>συνδέονται με τον νικοτινικό υποδοχέα και εμποδίζουν την πρόσδεση της </a:t>
            </a:r>
            <a:r>
              <a:rPr lang="el-GR" dirty="0" err="1"/>
              <a:t>ακετυλοχολίνης</a:t>
            </a:r>
            <a:r>
              <a:rPr lang="el-GR" dirty="0"/>
              <a:t> έτσι ώστε να παρακωλύσουν την </a:t>
            </a:r>
            <a:r>
              <a:rPr lang="el-GR" dirty="0" err="1"/>
              <a:t>εκπόλωση</a:t>
            </a:r>
            <a:r>
              <a:rPr lang="el-GR" dirty="0"/>
              <a:t> της μεμβράνης του μυϊκού κυττάρου και να εμποδίσουν την μυϊκή </a:t>
            </a:r>
            <a:r>
              <a:rPr lang="el-GR" dirty="0" smtClean="0"/>
              <a:t>συστολή </a:t>
            </a:r>
            <a:r>
              <a:rPr lang="el-GR" dirty="0"/>
              <a:t>Επειδή συναγωνίζονται την </a:t>
            </a:r>
            <a:r>
              <a:rPr lang="el-GR" dirty="0" smtClean="0"/>
              <a:t>A</a:t>
            </a:r>
            <a:r>
              <a:rPr lang="en-US" dirty="0" err="1" smtClean="0"/>
              <a:t>ch</a:t>
            </a:r>
            <a:r>
              <a:rPr lang="el-GR" dirty="0" smtClean="0"/>
              <a:t> </a:t>
            </a:r>
            <a:r>
              <a:rPr lang="el-GR" dirty="0"/>
              <a:t>στον υποδοχέα ονομάζονται συναγωνιστικοί </a:t>
            </a:r>
            <a:r>
              <a:rPr lang="el-GR" dirty="0" err="1"/>
              <a:t>αποκλειστές</a:t>
            </a:r>
            <a:r>
              <a:rPr lang="el-GR" dirty="0" smtClean="0"/>
              <a:t>.</a:t>
            </a:r>
            <a:endParaRPr lang="en-US" dirty="0" smtClean="0"/>
          </a:p>
          <a:p>
            <a:r>
              <a:rPr lang="el-GR" u="sng" dirty="0"/>
              <a:t>Σε υψηλές δόσεις: </a:t>
            </a:r>
            <a:r>
              <a:rPr lang="el-GR" dirty="0"/>
              <a:t>αποκλείουν τους διαύλους ιόντων της τελικής κινητικής πλάκας, προκαλούν εξασθένηση της </a:t>
            </a:r>
            <a:r>
              <a:rPr lang="el-GR" dirty="0" err="1"/>
              <a:t>νευρομυϊκής</a:t>
            </a:r>
            <a:r>
              <a:rPr lang="el-GR" dirty="0"/>
              <a:t> διαβίβασης και μειώνουν την ικανότητα των αναστολέων της </a:t>
            </a:r>
            <a:r>
              <a:rPr lang="el-GR" dirty="0" err="1"/>
              <a:t>ακετυλοχολιστεράσης</a:t>
            </a:r>
            <a:r>
              <a:rPr lang="el-GR" dirty="0"/>
              <a:t> να αναστρέφουν την δράση </a:t>
            </a:r>
            <a:r>
              <a:rPr lang="el-GR" dirty="0" smtClean="0"/>
              <a:t>τους.</a:t>
            </a:r>
            <a:endParaRPr lang="el-GR" dirty="0"/>
          </a:p>
        </p:txBody>
      </p:sp>
      <p:pic>
        <p:nvPicPr>
          <p:cNvPr id="4" name="Εικόνα 3"/>
          <p:cNvPicPr>
            <a:picLocks noChangeAspect="1"/>
          </p:cNvPicPr>
          <p:nvPr/>
        </p:nvPicPr>
        <p:blipFill>
          <a:blip r:embed="rId2"/>
          <a:stretch>
            <a:fillRect/>
          </a:stretch>
        </p:blipFill>
        <p:spPr>
          <a:xfrm>
            <a:off x="4588264" y="5030374"/>
            <a:ext cx="2533650" cy="1809750"/>
          </a:xfrm>
          <a:prstGeom prst="rect">
            <a:avLst/>
          </a:prstGeom>
        </p:spPr>
      </p:pic>
      <p:pic>
        <p:nvPicPr>
          <p:cNvPr id="5" name="Εικόνα 4"/>
          <p:cNvPicPr>
            <a:picLocks noChangeAspect="1"/>
          </p:cNvPicPr>
          <p:nvPr/>
        </p:nvPicPr>
        <p:blipFill>
          <a:blip r:embed="rId3"/>
          <a:stretch>
            <a:fillRect/>
          </a:stretch>
        </p:blipFill>
        <p:spPr>
          <a:xfrm>
            <a:off x="8385810" y="4964243"/>
            <a:ext cx="2857500" cy="1600200"/>
          </a:xfrm>
          <a:prstGeom prst="rect">
            <a:avLst/>
          </a:prstGeom>
        </p:spPr>
      </p:pic>
      <p:pic>
        <p:nvPicPr>
          <p:cNvPr id="6" name="Εικόνα 5"/>
          <p:cNvPicPr>
            <a:picLocks noChangeAspect="1"/>
          </p:cNvPicPr>
          <p:nvPr/>
        </p:nvPicPr>
        <p:blipFill>
          <a:blip r:embed="rId4"/>
          <a:stretch>
            <a:fillRect/>
          </a:stretch>
        </p:blipFill>
        <p:spPr>
          <a:xfrm>
            <a:off x="4615543" y="68318"/>
            <a:ext cx="1834658" cy="2657475"/>
          </a:xfrm>
          <a:prstGeom prst="rect">
            <a:avLst/>
          </a:prstGeom>
        </p:spPr>
      </p:pic>
      <p:sp>
        <p:nvSpPr>
          <p:cNvPr id="7" name="TextBox 6"/>
          <p:cNvSpPr txBox="1"/>
          <p:nvPr/>
        </p:nvSpPr>
        <p:spPr>
          <a:xfrm>
            <a:off x="6497748" y="598385"/>
            <a:ext cx="2484794" cy="2031325"/>
          </a:xfrm>
          <a:prstGeom prst="rect">
            <a:avLst/>
          </a:prstGeom>
          <a:noFill/>
        </p:spPr>
        <p:txBody>
          <a:bodyPr wrap="square" rtlCol="0">
            <a:spAutoFit/>
          </a:bodyPr>
          <a:lstStyle/>
          <a:p>
            <a:r>
              <a:rPr lang="en-US" dirty="0" err="1"/>
              <a:t>Chondrodendron</a:t>
            </a:r>
            <a:r>
              <a:rPr lang="en-US" dirty="0"/>
              <a:t> </a:t>
            </a:r>
            <a:r>
              <a:rPr lang="en-US" dirty="0" err="1"/>
              <a:t>tomentosum</a:t>
            </a:r>
            <a:r>
              <a:rPr lang="en-US" dirty="0"/>
              <a:t>, the main source of 'tube curare' and principal source of D-</a:t>
            </a:r>
            <a:r>
              <a:rPr lang="en-US" dirty="0" err="1"/>
              <a:t>tubocurarine</a:t>
            </a:r>
            <a:r>
              <a:rPr lang="en-US" dirty="0"/>
              <a:t> (DTC), the alkaloid constituting medicinal curare</a:t>
            </a:r>
            <a:endParaRPr lang="el-GR" dirty="0"/>
          </a:p>
        </p:txBody>
      </p:sp>
      <p:pic>
        <p:nvPicPr>
          <p:cNvPr id="8" name="Εικόνα 7"/>
          <p:cNvPicPr>
            <a:picLocks noChangeAspect="1"/>
          </p:cNvPicPr>
          <p:nvPr/>
        </p:nvPicPr>
        <p:blipFill>
          <a:blip r:embed="rId5"/>
          <a:stretch>
            <a:fillRect/>
          </a:stretch>
        </p:blipFill>
        <p:spPr>
          <a:xfrm>
            <a:off x="9275782" y="150842"/>
            <a:ext cx="2549208" cy="2549208"/>
          </a:xfrm>
          <a:prstGeom prst="rect">
            <a:avLst/>
          </a:prstGeom>
        </p:spPr>
      </p:pic>
    </p:spTree>
    <p:extLst>
      <p:ext uri="{BB962C8B-B14F-4D97-AF65-F5344CB8AC3E}">
        <p14:creationId xmlns:p14="http://schemas.microsoft.com/office/powerpoint/2010/main" val="239936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1B179C93-43DF-443B-87D1-C2C051676BBD}"/>
              </a:ext>
            </a:extLst>
          </p:cNvPr>
          <p:cNvSpPr>
            <a:spLocks noGrp="1"/>
          </p:cNvSpPr>
          <p:nvPr>
            <p:ph type="title"/>
          </p:nvPr>
        </p:nvSpPr>
        <p:spPr>
          <a:xfrm>
            <a:off x="1098468" y="885651"/>
            <a:ext cx="3229803" cy="3335829"/>
          </a:xfrm>
        </p:spPr>
        <p:txBody>
          <a:bodyPr>
            <a:normAutofit/>
          </a:bodyPr>
          <a:lstStyle/>
          <a:p>
            <a:r>
              <a:rPr lang="el-GR" sz="3400" dirty="0">
                <a:solidFill>
                  <a:srgbClr val="FFFFFF"/>
                </a:solidFill>
              </a:rPr>
              <a:t>ΦΑΡΜΑΚΑ ΠΟΥ ΔΙΕΓΕΙΡΟΥΝ ΤΗΝ ΓΑΓΓΛΙΑΚΗ </a:t>
            </a:r>
            <a:r>
              <a:rPr lang="el-GR" sz="3400" dirty="0" smtClean="0">
                <a:solidFill>
                  <a:srgbClr val="FFFFFF"/>
                </a:solidFill>
              </a:rPr>
              <a:t>ΔΡΑΣΤΗΡΙΟΤΗΤΑ</a:t>
            </a:r>
            <a:r>
              <a:rPr lang="en-US" sz="3400" dirty="0" smtClean="0">
                <a:solidFill>
                  <a:srgbClr val="FFFFFF"/>
                </a:solidFill>
              </a:rPr>
              <a:t/>
            </a:r>
            <a:br>
              <a:rPr lang="en-US" sz="3400" dirty="0" smtClean="0">
                <a:solidFill>
                  <a:srgbClr val="FFFFFF"/>
                </a:solidFill>
              </a:rPr>
            </a:br>
            <a:r>
              <a:rPr lang="en-US" sz="3400" dirty="0" smtClean="0">
                <a:solidFill>
                  <a:srgbClr val="FFFFFF"/>
                </a:solidFill>
              </a:rPr>
              <a:t>(</a:t>
            </a:r>
            <a:r>
              <a:rPr lang="el-GR" sz="3400" dirty="0" err="1" smtClean="0">
                <a:solidFill>
                  <a:srgbClr val="FFFFFF"/>
                </a:solidFill>
              </a:rPr>
              <a:t>Γαγγλιοπληγικά</a:t>
            </a:r>
            <a:r>
              <a:rPr lang="en-US" sz="3400" dirty="0" smtClean="0">
                <a:solidFill>
                  <a:srgbClr val="FFFFFF"/>
                </a:solidFill>
              </a:rPr>
              <a:t>)</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F6526832-C604-4045-AC79-1759087F4256}"/>
              </a:ext>
            </a:extLst>
          </p:cNvPr>
          <p:cNvSpPr>
            <a:spLocks noGrp="1"/>
          </p:cNvSpPr>
          <p:nvPr>
            <p:ph idx="1"/>
          </p:nvPr>
        </p:nvSpPr>
        <p:spPr>
          <a:xfrm>
            <a:off x="4931948" y="86050"/>
            <a:ext cx="7001780" cy="6209211"/>
          </a:xfrm>
        </p:spPr>
        <p:txBody>
          <a:bodyPr anchor="ctr">
            <a:normAutofit/>
          </a:bodyPr>
          <a:lstStyle/>
          <a:p>
            <a:pPr marL="0" indent="0">
              <a:buNone/>
            </a:pPr>
            <a:r>
              <a:rPr lang="el-GR" sz="1800" dirty="0"/>
              <a:t>               </a:t>
            </a:r>
          </a:p>
          <a:p>
            <a:pPr marL="0" indent="0">
              <a:buNone/>
            </a:pPr>
            <a:r>
              <a:rPr lang="el-GR" sz="1800" b="1" dirty="0" smtClean="0"/>
              <a:t>Νικοτίνη</a:t>
            </a:r>
            <a:r>
              <a:rPr lang="el-GR" sz="1800" dirty="0" smtClean="0"/>
              <a:t>:</a:t>
            </a:r>
            <a:r>
              <a:rPr lang="en-US" sz="1800" dirty="0" smtClean="0"/>
              <a:t> </a:t>
            </a:r>
            <a:r>
              <a:rPr lang="el-GR" sz="1800" dirty="0" err="1" smtClean="0"/>
              <a:t>Εκπολώνει</a:t>
            </a:r>
            <a:r>
              <a:rPr lang="el-GR" sz="1800" dirty="0" smtClean="0"/>
              <a:t> </a:t>
            </a:r>
            <a:r>
              <a:rPr lang="el-GR" sz="1800" dirty="0"/>
              <a:t>τα γάγγλια, προκαλώντας πρώτα διέγερση και έπειτα </a:t>
            </a:r>
            <a:r>
              <a:rPr lang="el-GR" sz="1800" dirty="0" smtClean="0"/>
              <a:t>παράλυση</a:t>
            </a:r>
            <a:r>
              <a:rPr lang="en-US" sz="1800" dirty="0" smtClean="0"/>
              <a:t> </a:t>
            </a:r>
            <a:r>
              <a:rPr lang="el-GR" sz="1800" dirty="0" smtClean="0"/>
              <a:t>επιδρώντας </a:t>
            </a:r>
            <a:r>
              <a:rPr lang="el-GR" sz="1800" dirty="0"/>
              <a:t>επιλεκτικά στους νικοτινικούς υποδοχείς</a:t>
            </a:r>
            <a:r>
              <a:rPr lang="el-GR" sz="1800" dirty="0" smtClean="0"/>
              <a:t>. </a:t>
            </a:r>
            <a:r>
              <a:rPr lang="el-GR" sz="1800" dirty="0"/>
              <a:t>Μ</a:t>
            </a:r>
            <a:r>
              <a:rPr lang="el-GR" sz="1800" dirty="0" smtClean="0"/>
              <a:t>πορεί </a:t>
            </a:r>
            <a:r>
              <a:rPr lang="el-GR" sz="1800" dirty="0"/>
              <a:t>να διεγείρει και να απευαισθητοποιεί τους υποδοχείς με τους οποίους προσδένεται. Η τελική απάντηση κάθε συστήματος στη νικοτίνη αντιπροσωπεύει το άθροισμα των διεγερτικών και ανασταλτικών δράσεων. Μπορεί να αυξήσει τον καρδιακό ρυθμό διεγείροντας τα συμπαθητικά ή παραλύοντας τα παρασυμπαθητικά γάγγλια της καρδιάς. Δράση σε υποδοχείς των καρωτιδικών και αορτικών σωματίων, καθώς και σε περιοχές του ΚΝΣ μπορούν να επηρεάσουν τον καρδιακό ρυθμό, την έκλυση </a:t>
            </a:r>
            <a:r>
              <a:rPr lang="el-GR" sz="1800" dirty="0" err="1"/>
              <a:t>επινεφρίνης</a:t>
            </a:r>
            <a:r>
              <a:rPr lang="el-GR" sz="1800" dirty="0"/>
              <a:t> από τον μυελό των επινεφριδίων και την αύξηση της αρτηριακής πίεσης. Σε υψηλές δόσεις ή αρτηριακή πίεση πέφτει λόγο αποκλεισμού των γαγγλίων και παύει η δραστηριότητα του γαστρεντερικού σωλήνα και των μυών της ουροδόχου κύστης. Αποκλείουν </a:t>
            </a:r>
            <a:r>
              <a:rPr lang="el-GR" sz="1800" dirty="0" smtClean="0"/>
              <a:t>επίσης ολόκληρη </a:t>
            </a:r>
            <a:r>
              <a:rPr lang="el-GR" sz="1800" dirty="0"/>
              <a:t>την </a:t>
            </a:r>
            <a:r>
              <a:rPr lang="el-GR" sz="1800" dirty="0" err="1"/>
              <a:t>απαγωγό</a:t>
            </a:r>
            <a:r>
              <a:rPr lang="el-GR" sz="1800" dirty="0"/>
              <a:t> δραστηριότητα του αυτόνομου νευρικού συστήματος στο επίπεδο νικοτινικών υποδοχέων.</a:t>
            </a:r>
          </a:p>
          <a:p>
            <a:pPr marL="0" indent="0">
              <a:buNone/>
            </a:pPr>
            <a:r>
              <a:rPr lang="el-GR" sz="1800" dirty="0"/>
              <a:t>Δηλητηρίαση από νικοτίνη μπορεί να συμβεί με κατάποση </a:t>
            </a:r>
            <a:r>
              <a:rPr lang="el-GR" sz="1800" dirty="0" err="1"/>
              <a:t>νικοτινούχων</a:t>
            </a:r>
            <a:r>
              <a:rPr lang="el-GR" sz="1800" dirty="0"/>
              <a:t> εντομοκτόνων η κατάποση καπνού (από παιδιά συνήθως). Η θανατηφόρος δόση είναι στους ενήλικες 60</a:t>
            </a:r>
            <a:r>
              <a:rPr lang="en-US" sz="1800" dirty="0"/>
              <a:t>mg</a:t>
            </a:r>
            <a:r>
              <a:rPr lang="el-GR" sz="1800" dirty="0"/>
              <a:t>. Τα συμπτώματα είναι ναυτία, εφίδρωση, ίλιγγος, κεφαλαλγία, πτώση της αρτηριακής πίεσης και αναπνευστική δυσχέρεια. Ό θάνατος μπορεί να επέλθει μετά από λίγα λεπτά λόγω αναπνευστικής ανεπάρκειας.</a:t>
            </a:r>
            <a:r>
              <a:rPr lang="en-US" sz="1800" dirty="0"/>
              <a:t> </a:t>
            </a:r>
            <a:endParaRPr lang="el-GR" sz="1800" dirty="0"/>
          </a:p>
          <a:p>
            <a:pPr marL="0" indent="0">
              <a:buNone/>
            </a:pPr>
            <a:r>
              <a:rPr lang="el-GR" sz="1800" b="1" dirty="0" err="1" smtClean="0"/>
              <a:t>Λομπελίνη</a:t>
            </a:r>
            <a:r>
              <a:rPr lang="el-GR" sz="1800" dirty="0"/>
              <a:t>, </a:t>
            </a:r>
            <a:r>
              <a:rPr lang="el-GR" sz="1800" b="1" dirty="0" err="1"/>
              <a:t>τετραμεθυλαμμώνιο</a:t>
            </a:r>
            <a:r>
              <a:rPr lang="el-GR" sz="1800" dirty="0"/>
              <a:t>: φάρμακα με νικοτινική δράση</a:t>
            </a:r>
          </a:p>
          <a:p>
            <a:pPr marL="0" indent="0">
              <a:buNone/>
            </a:pPr>
            <a:endParaRPr lang="el-GR" sz="1800" dirty="0"/>
          </a:p>
        </p:txBody>
      </p:sp>
      <p:pic>
        <p:nvPicPr>
          <p:cNvPr id="4" name="Εικόνα 3"/>
          <p:cNvPicPr>
            <a:picLocks noChangeAspect="1"/>
          </p:cNvPicPr>
          <p:nvPr/>
        </p:nvPicPr>
        <p:blipFill>
          <a:blip r:embed="rId2"/>
          <a:stretch>
            <a:fillRect/>
          </a:stretch>
        </p:blipFill>
        <p:spPr>
          <a:xfrm>
            <a:off x="1393372" y="3793350"/>
            <a:ext cx="2586446" cy="2765232"/>
          </a:xfrm>
          <a:prstGeom prst="rect">
            <a:avLst/>
          </a:prstGeom>
        </p:spPr>
      </p:pic>
      <p:pic>
        <p:nvPicPr>
          <p:cNvPr id="5" name="Εικόνα 4"/>
          <p:cNvPicPr>
            <a:picLocks noChangeAspect="1"/>
          </p:cNvPicPr>
          <p:nvPr/>
        </p:nvPicPr>
        <p:blipFill>
          <a:blip r:embed="rId3"/>
          <a:stretch>
            <a:fillRect/>
          </a:stretch>
        </p:blipFill>
        <p:spPr>
          <a:xfrm>
            <a:off x="6951800" y="6165528"/>
            <a:ext cx="1440133" cy="607686"/>
          </a:xfrm>
          <a:prstGeom prst="rect">
            <a:avLst/>
          </a:prstGeom>
        </p:spPr>
      </p:pic>
      <p:pic>
        <p:nvPicPr>
          <p:cNvPr id="7" name="Εικόνα 6"/>
          <p:cNvPicPr>
            <a:picLocks noChangeAspect="1"/>
          </p:cNvPicPr>
          <p:nvPr/>
        </p:nvPicPr>
        <p:blipFill>
          <a:blip r:embed="rId4"/>
          <a:stretch>
            <a:fillRect/>
          </a:stretch>
        </p:blipFill>
        <p:spPr>
          <a:xfrm>
            <a:off x="4700021" y="6138356"/>
            <a:ext cx="1584528" cy="681069"/>
          </a:xfrm>
          <a:prstGeom prst="rect">
            <a:avLst/>
          </a:prstGeom>
        </p:spPr>
      </p:pic>
    </p:spTree>
    <p:extLst>
      <p:ext uri="{BB962C8B-B14F-4D97-AF65-F5344CB8AC3E}">
        <p14:creationId xmlns:p14="http://schemas.microsoft.com/office/powerpoint/2010/main" val="920054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548176" y="322217"/>
            <a:ext cx="5643824" cy="5869577"/>
          </a:xfrm>
          <a:prstGeom prst="rect">
            <a:avLst/>
          </a:prstGeom>
        </p:spPr>
      </p:pic>
      <p:pic>
        <p:nvPicPr>
          <p:cNvPr id="3" name="Εικόνα 2"/>
          <p:cNvPicPr>
            <a:picLocks noChangeAspect="1"/>
          </p:cNvPicPr>
          <p:nvPr/>
        </p:nvPicPr>
        <p:blipFill>
          <a:blip r:embed="rId3"/>
          <a:stretch>
            <a:fillRect/>
          </a:stretch>
        </p:blipFill>
        <p:spPr>
          <a:xfrm>
            <a:off x="180306" y="2427958"/>
            <a:ext cx="5985363" cy="4430042"/>
          </a:xfrm>
          <a:prstGeom prst="rect">
            <a:avLst/>
          </a:prstGeom>
        </p:spPr>
      </p:pic>
      <p:sp>
        <p:nvSpPr>
          <p:cNvPr id="4" name="TextBox 3"/>
          <p:cNvSpPr txBox="1"/>
          <p:nvPr/>
        </p:nvSpPr>
        <p:spPr>
          <a:xfrm>
            <a:off x="287382" y="139337"/>
            <a:ext cx="6260794" cy="2246769"/>
          </a:xfrm>
          <a:prstGeom prst="rect">
            <a:avLst/>
          </a:prstGeom>
          <a:noFill/>
        </p:spPr>
        <p:txBody>
          <a:bodyPr wrap="square" rtlCol="0">
            <a:spAutoFit/>
          </a:bodyPr>
          <a:lstStyle/>
          <a:p>
            <a:r>
              <a:rPr lang="el-GR" sz="1400" b="1" dirty="0"/>
              <a:t>Η νικοτίνη περνώντας τον </a:t>
            </a:r>
            <a:r>
              <a:rPr lang="el-GR" sz="1400" b="1" dirty="0" err="1" smtClean="0"/>
              <a:t>αιματοεγκεφαλικό</a:t>
            </a:r>
            <a:r>
              <a:rPr lang="el-GR" sz="1400" b="1" dirty="0" smtClean="0"/>
              <a:t> φραγμό </a:t>
            </a:r>
            <a:r>
              <a:rPr lang="el-GR" sz="1400" b="1" dirty="0"/>
              <a:t>συνδέεται με τους </a:t>
            </a:r>
            <a:r>
              <a:rPr lang="el-GR" sz="1400" b="1" dirty="0" smtClean="0"/>
              <a:t>υποδοχείς </a:t>
            </a:r>
            <a:r>
              <a:rPr lang="el-GR" sz="1400" b="1" dirty="0" err="1" smtClean="0"/>
              <a:t>ακετυλοχολίνης</a:t>
            </a:r>
            <a:r>
              <a:rPr lang="el-GR" sz="1400" b="1" dirty="0" smtClean="0"/>
              <a:t> (</a:t>
            </a:r>
            <a:r>
              <a:rPr lang="en-US" sz="1400" b="1" dirty="0" smtClean="0"/>
              <a:t>n</a:t>
            </a:r>
            <a:r>
              <a:rPr lang="el-GR" sz="1400" b="1" dirty="0" err="1" smtClean="0"/>
              <a:t>Ach</a:t>
            </a:r>
            <a:r>
              <a:rPr lang="en-US" sz="1400" b="1" dirty="0" smtClean="0"/>
              <a:t>R</a:t>
            </a:r>
            <a:r>
              <a:rPr lang="el-GR" sz="1400" b="1" dirty="0" smtClean="0"/>
              <a:t>) </a:t>
            </a:r>
            <a:r>
              <a:rPr lang="el-GR" sz="1400" b="1" dirty="0"/>
              <a:t>δρώντας </a:t>
            </a:r>
            <a:r>
              <a:rPr lang="el-GR" sz="1400" b="1" dirty="0" smtClean="0"/>
              <a:t>ως αγωνιστής </a:t>
            </a:r>
            <a:r>
              <a:rPr lang="el-GR" sz="1400" b="1" dirty="0"/>
              <a:t>για την έκλυση </a:t>
            </a:r>
            <a:r>
              <a:rPr lang="el-GR" sz="1400" b="1" dirty="0" err="1"/>
              <a:t>ντοπαμίνης</a:t>
            </a:r>
            <a:r>
              <a:rPr lang="el-GR" sz="1400" b="1" dirty="0"/>
              <a:t> αλλά και </a:t>
            </a:r>
            <a:r>
              <a:rPr lang="el-GR" sz="1400" b="1" dirty="0" smtClean="0"/>
              <a:t>ως ανταγωνιστής </a:t>
            </a:r>
            <a:r>
              <a:rPr lang="el-GR" sz="1400" b="1" dirty="0"/>
              <a:t>για τη σύνδεση της </a:t>
            </a:r>
            <a:r>
              <a:rPr lang="el-GR" sz="1400" b="1" dirty="0" smtClean="0"/>
              <a:t>ενδογενούς </a:t>
            </a:r>
            <a:r>
              <a:rPr lang="el-GR" sz="1400" b="1" dirty="0" err="1" smtClean="0"/>
              <a:t>νευροδιαβιβαστικής</a:t>
            </a:r>
            <a:r>
              <a:rPr lang="el-GR" sz="1400" b="1" dirty="0" smtClean="0"/>
              <a:t> </a:t>
            </a:r>
            <a:r>
              <a:rPr lang="el-GR" sz="1400" b="1" dirty="0"/>
              <a:t>ουσίας της </a:t>
            </a:r>
            <a:r>
              <a:rPr lang="el-GR" sz="1400" b="1" dirty="0" err="1"/>
              <a:t>ακετυλοχολίνης</a:t>
            </a:r>
            <a:r>
              <a:rPr lang="el-GR" sz="1400" b="1" dirty="0"/>
              <a:t>.</a:t>
            </a:r>
          </a:p>
          <a:p>
            <a:r>
              <a:rPr lang="el-GR" sz="1400" b="1" dirty="0"/>
              <a:t>Είναι γνωστό πως η </a:t>
            </a:r>
            <a:r>
              <a:rPr lang="el-GR" sz="1400" b="1" dirty="0" err="1"/>
              <a:t>ντοπαμίνη</a:t>
            </a:r>
            <a:r>
              <a:rPr lang="el-GR" sz="1400" b="1" dirty="0"/>
              <a:t> αποτελεί την </a:t>
            </a:r>
            <a:r>
              <a:rPr lang="el-GR" sz="1400" b="1" dirty="0" smtClean="0"/>
              <a:t>ουσία κλειδί </a:t>
            </a:r>
            <a:r>
              <a:rPr lang="el-GR" sz="1400" b="1" dirty="0"/>
              <a:t>στο κέντρο </a:t>
            </a:r>
            <a:r>
              <a:rPr lang="el-GR" sz="1400" b="1" dirty="0" smtClean="0"/>
              <a:t>ανταπόδοσης-ανταμοιβής (</a:t>
            </a:r>
            <a:r>
              <a:rPr lang="el-GR" sz="1400" b="1" dirty="0" err="1" smtClean="0"/>
              <a:t>rewarding</a:t>
            </a:r>
            <a:r>
              <a:rPr lang="el-GR" sz="1400" b="1" dirty="0" smtClean="0"/>
              <a:t> </a:t>
            </a:r>
            <a:r>
              <a:rPr lang="el-GR" sz="1400" b="1" dirty="0" err="1"/>
              <a:t>system</a:t>
            </a:r>
            <a:r>
              <a:rPr lang="el-GR" sz="1400" b="1" dirty="0"/>
              <a:t>) του εγκεφάλου. Τελικά </a:t>
            </a:r>
            <a:r>
              <a:rPr lang="el-GR" sz="1400" b="1" dirty="0" smtClean="0"/>
              <a:t>το</a:t>
            </a:r>
            <a:r>
              <a:rPr lang="en-US" sz="1400" b="1" dirty="0" smtClean="0"/>
              <a:t> </a:t>
            </a:r>
            <a:r>
              <a:rPr lang="el-GR" sz="1400" b="1" dirty="0" smtClean="0"/>
              <a:t>νευρικό </a:t>
            </a:r>
            <a:r>
              <a:rPr lang="el-GR" sz="1400" b="1" dirty="0"/>
              <a:t>σύστημα των καπνιστών </a:t>
            </a:r>
            <a:r>
              <a:rPr lang="el-GR" sz="1400" b="1" dirty="0" err="1"/>
              <a:t>αντιρροπεί</a:t>
            </a:r>
            <a:r>
              <a:rPr lang="el-GR" sz="1400" b="1" dirty="0"/>
              <a:t> </a:t>
            </a:r>
            <a:r>
              <a:rPr lang="el-GR" sz="1400" b="1" dirty="0" smtClean="0"/>
              <a:t>την ανταγωνιστική </a:t>
            </a:r>
            <a:r>
              <a:rPr lang="el-GR" sz="1400" b="1" dirty="0"/>
              <a:t>δράση της νικοτίνης με αύξηση </a:t>
            </a:r>
            <a:r>
              <a:rPr lang="el-GR" sz="1400" b="1" dirty="0" smtClean="0"/>
              <a:t>των νικοτινικών υποδοχέων (</a:t>
            </a:r>
            <a:r>
              <a:rPr lang="en-US" sz="1400" b="1" dirty="0" smtClean="0"/>
              <a:t>n</a:t>
            </a:r>
            <a:r>
              <a:rPr lang="el-GR" sz="1400" b="1" dirty="0" err="1" smtClean="0"/>
              <a:t>AchR</a:t>
            </a:r>
            <a:r>
              <a:rPr lang="el-GR" sz="1400" b="1" dirty="0" smtClean="0"/>
              <a:t>). </a:t>
            </a:r>
            <a:r>
              <a:rPr lang="el-GR" sz="1400" b="1" dirty="0"/>
              <a:t>Αυτή η αύξηση (</a:t>
            </a:r>
            <a:r>
              <a:rPr lang="el-GR" sz="1400" b="1" dirty="0" err="1"/>
              <a:t>upregulation</a:t>
            </a:r>
            <a:r>
              <a:rPr lang="el-GR" sz="1400" b="1" dirty="0"/>
              <a:t>) </a:t>
            </a:r>
            <a:r>
              <a:rPr lang="el-GR" sz="1400" b="1" dirty="0" smtClean="0"/>
              <a:t>των</a:t>
            </a:r>
            <a:r>
              <a:rPr lang="en-US" sz="1400" b="1" dirty="0" smtClean="0"/>
              <a:t> </a:t>
            </a:r>
            <a:r>
              <a:rPr lang="el-GR" sz="1400" b="1" dirty="0" smtClean="0"/>
              <a:t>υποδοχέων </a:t>
            </a:r>
            <a:r>
              <a:rPr lang="el-GR" sz="1400" b="1" dirty="0"/>
              <a:t>οδηγεί στην ανοχή, τη </a:t>
            </a:r>
            <a:r>
              <a:rPr lang="el-GR" sz="1400" b="1" dirty="0" smtClean="0"/>
              <a:t>σωματική εξάρτηση </a:t>
            </a:r>
            <a:r>
              <a:rPr lang="el-GR" sz="1400" b="1" dirty="0"/>
              <a:t>και τα συμπτώματα </a:t>
            </a:r>
            <a:r>
              <a:rPr lang="el-GR" sz="1400" b="1" dirty="0" smtClean="0"/>
              <a:t>στέρησης</a:t>
            </a:r>
            <a:r>
              <a:rPr lang="en-US" sz="1400" b="1" dirty="0" smtClean="0"/>
              <a:t>.</a:t>
            </a:r>
            <a:endParaRPr lang="el-GR" sz="1400" b="1" dirty="0"/>
          </a:p>
        </p:txBody>
      </p:sp>
    </p:spTree>
    <p:extLst>
      <p:ext uri="{BB962C8B-B14F-4D97-AF65-F5344CB8AC3E}">
        <p14:creationId xmlns:p14="http://schemas.microsoft.com/office/powerpoint/2010/main" val="1640799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E0D0247F-B3C0-41B4-8D48-DC2C78053B8F}"/>
              </a:ext>
            </a:extLst>
          </p:cNvPr>
          <p:cNvSpPr>
            <a:spLocks noGrp="1"/>
          </p:cNvSpPr>
          <p:nvPr>
            <p:ph type="title"/>
          </p:nvPr>
        </p:nvSpPr>
        <p:spPr>
          <a:xfrm>
            <a:off x="1098468" y="885652"/>
            <a:ext cx="3229803" cy="1823067"/>
          </a:xfrm>
        </p:spPr>
        <p:txBody>
          <a:bodyPr>
            <a:normAutofit/>
          </a:bodyPr>
          <a:lstStyle/>
          <a:p>
            <a:r>
              <a:rPr lang="el-GR" sz="4100" dirty="0">
                <a:solidFill>
                  <a:srgbClr val="FFFFFF"/>
                </a:solidFill>
              </a:rPr>
              <a:t>ΓΑΓΓΛΙΑΚΟΙ </a:t>
            </a:r>
            <a:r>
              <a:rPr lang="el-GR" sz="4100" dirty="0" smtClean="0">
                <a:solidFill>
                  <a:srgbClr val="FFFFFF"/>
                </a:solidFill>
              </a:rPr>
              <a:t>ΑΠΟΚΛΕΙΣΤΕΣ</a:t>
            </a:r>
            <a:r>
              <a:rPr lang="en-US" sz="4100" dirty="0" smtClean="0">
                <a:solidFill>
                  <a:srgbClr val="FFFFFF"/>
                </a:solidFill>
              </a:rPr>
              <a:t/>
            </a:r>
            <a:br>
              <a:rPr lang="en-US" sz="4100" dirty="0" smtClean="0">
                <a:solidFill>
                  <a:srgbClr val="FFFFFF"/>
                </a:solidFill>
              </a:rPr>
            </a:br>
            <a:r>
              <a:rPr lang="en-US" sz="4100" dirty="0" smtClean="0">
                <a:solidFill>
                  <a:srgbClr val="FFFFFF"/>
                </a:solidFill>
              </a:rPr>
              <a:t>(</a:t>
            </a:r>
            <a:r>
              <a:rPr lang="el-GR" sz="3200" dirty="0" err="1" smtClean="0">
                <a:solidFill>
                  <a:schemeClr val="bg1"/>
                </a:solidFill>
              </a:rPr>
              <a:t>Γαγγλιοπληγικά</a:t>
            </a:r>
            <a:r>
              <a:rPr lang="en-US" sz="3200" dirty="0" smtClean="0">
                <a:solidFill>
                  <a:schemeClr val="bg1"/>
                </a:solidFill>
              </a:rPr>
              <a:t>)</a:t>
            </a:r>
            <a:endParaRPr lang="el-GR" sz="3200" dirty="0">
              <a:solidFill>
                <a:schemeClr val="bg1"/>
              </a:solidFill>
            </a:endParaRPr>
          </a:p>
        </p:txBody>
      </p:sp>
      <p:sp>
        <p:nvSpPr>
          <p:cNvPr id="3" name="Θέση περιεχομένου 2">
            <a:extLst>
              <a:ext uri="{FF2B5EF4-FFF2-40B4-BE49-F238E27FC236}">
                <a16:creationId xmlns:a16="http://schemas.microsoft.com/office/drawing/2014/main" id="{E99A78D0-4C82-4A99-9BAF-23AC9CDD6F59}"/>
              </a:ext>
            </a:extLst>
          </p:cNvPr>
          <p:cNvSpPr>
            <a:spLocks noGrp="1"/>
          </p:cNvSpPr>
          <p:nvPr>
            <p:ph idx="1"/>
          </p:nvPr>
        </p:nvSpPr>
        <p:spPr>
          <a:xfrm>
            <a:off x="5013542" y="276051"/>
            <a:ext cx="6525220" cy="4616849"/>
          </a:xfrm>
        </p:spPr>
        <p:txBody>
          <a:bodyPr anchor="ctr">
            <a:normAutofit fontScale="92500"/>
          </a:bodyPr>
          <a:lstStyle/>
          <a:p>
            <a:pPr marL="0" indent="0">
              <a:buNone/>
            </a:pPr>
            <a:r>
              <a:rPr lang="el-GR" sz="2200" dirty="0"/>
              <a:t>                                </a:t>
            </a:r>
          </a:p>
          <a:p>
            <a:pPr marL="0" indent="0">
              <a:buNone/>
            </a:pPr>
            <a:r>
              <a:rPr lang="el-GR" sz="2200" b="1" dirty="0"/>
              <a:t>Νικοτίνη</a:t>
            </a:r>
            <a:r>
              <a:rPr lang="el-GR" sz="2200" dirty="0"/>
              <a:t>: Αρχικά διεγείρει τα γάγγλια αλλά στη συνέχεια προκαλεί τον αποκλεισμό των γαγγλίων, μέσω παρατεταμένης </a:t>
            </a:r>
            <a:r>
              <a:rPr lang="el-GR" sz="2200" dirty="0" err="1"/>
              <a:t>εκπόλωσης</a:t>
            </a:r>
            <a:r>
              <a:rPr lang="el-GR" sz="2200" dirty="0"/>
              <a:t>.</a:t>
            </a:r>
          </a:p>
          <a:p>
            <a:pPr marL="0" indent="0">
              <a:buNone/>
            </a:pPr>
            <a:r>
              <a:rPr lang="el-GR" sz="2200" b="1" dirty="0" err="1"/>
              <a:t>Εξαμεθώνιο</a:t>
            </a:r>
            <a:r>
              <a:rPr lang="el-GR" sz="2200" dirty="0"/>
              <a:t>, </a:t>
            </a:r>
            <a:r>
              <a:rPr lang="el-GR" sz="2200" b="1" dirty="0" err="1"/>
              <a:t>Τριμεθαφάνη</a:t>
            </a:r>
            <a:r>
              <a:rPr lang="el-GR" sz="2200" dirty="0"/>
              <a:t>: </a:t>
            </a:r>
            <a:r>
              <a:rPr lang="el-GR" sz="2200" dirty="0" err="1"/>
              <a:t>Διαταράσουν</a:t>
            </a:r>
            <a:r>
              <a:rPr lang="el-GR" sz="2200" dirty="0"/>
              <a:t> τη γαγγλιακή </a:t>
            </a:r>
            <a:r>
              <a:rPr lang="el-GR" sz="2200" dirty="0" err="1"/>
              <a:t>νευροδιαβίβαση</a:t>
            </a:r>
            <a:r>
              <a:rPr lang="el-GR" sz="2200" dirty="0"/>
              <a:t> (το </a:t>
            </a:r>
            <a:r>
              <a:rPr lang="el-GR" sz="2200" dirty="0" err="1"/>
              <a:t>εξαμεθώνιο</a:t>
            </a:r>
            <a:r>
              <a:rPr lang="el-GR" sz="2200" dirty="0"/>
              <a:t> αποκλείει ιοντικούς διαύλους ενώ η </a:t>
            </a:r>
            <a:r>
              <a:rPr lang="el-GR" sz="2200" dirty="0" err="1"/>
              <a:t>τριμεθαφάνη</a:t>
            </a:r>
            <a:r>
              <a:rPr lang="el-GR" sz="2200" dirty="0"/>
              <a:t> </a:t>
            </a:r>
            <a:r>
              <a:rPr lang="el-GR" sz="2200" dirty="0" smtClean="0"/>
              <a:t>ανταγωνίζεται συναγωνιστικά </a:t>
            </a:r>
            <a:r>
              <a:rPr lang="el-GR" sz="2200" dirty="0"/>
              <a:t>την </a:t>
            </a:r>
            <a:r>
              <a:rPr lang="el-GR" sz="2200" dirty="0" err="1"/>
              <a:t>ακετυλοχολίνη</a:t>
            </a:r>
            <a:r>
              <a:rPr lang="el-GR" sz="2200" dirty="0"/>
              <a:t> με μηχανισμό δράσης ανάλογο με εκείνον του κουραρίου). Χρησιμοποιήθηκαν αρχικά σαν </a:t>
            </a:r>
            <a:r>
              <a:rPr lang="el-GR" sz="2200" dirty="0" err="1"/>
              <a:t>αντιυπερτασικά</a:t>
            </a:r>
            <a:r>
              <a:rPr lang="el-GR" sz="2200" dirty="0"/>
              <a:t> φάρμακα, αλλά λόγω ανεπιθύμητων ενεργειών στις λειτουργίες του συμπαθητικού και παρασυμπαθητικού, </a:t>
            </a:r>
            <a:r>
              <a:rPr lang="el-GR" sz="2200" dirty="0" smtClean="0"/>
              <a:t>περιορίστηκαν.</a:t>
            </a:r>
            <a:endParaRPr lang="el-GR" sz="2200" dirty="0"/>
          </a:p>
          <a:p>
            <a:pPr marL="0" indent="0">
              <a:buNone/>
            </a:pPr>
            <a:r>
              <a:rPr lang="el-GR" sz="2200" b="1" dirty="0" err="1"/>
              <a:t>Μεκαμυλαμίνη</a:t>
            </a:r>
            <a:r>
              <a:rPr lang="el-GR" sz="2200" dirty="0"/>
              <a:t>: Προκαλεί συναγωνιστικό νικοτινικό αποκλεισμό στα </a:t>
            </a:r>
            <a:r>
              <a:rPr lang="el-GR" sz="2200" dirty="0" smtClean="0"/>
              <a:t>γάγγλια. Φάρμακο </a:t>
            </a:r>
            <a:r>
              <a:rPr lang="el-GR" sz="2200" dirty="0"/>
              <a:t>για το σύνδρομο </a:t>
            </a:r>
            <a:r>
              <a:rPr lang="en-US" sz="2200" dirty="0" smtClean="0"/>
              <a:t>Tourette</a:t>
            </a:r>
            <a:r>
              <a:rPr lang="el-GR" sz="2200" dirty="0" smtClean="0"/>
              <a:t>.</a:t>
            </a:r>
            <a:endParaRPr lang="el-GR" sz="2200" dirty="0"/>
          </a:p>
          <a:p>
            <a:pPr marL="0" indent="0">
              <a:buNone/>
            </a:pPr>
            <a:endParaRPr lang="el-GR" sz="2200" dirty="0"/>
          </a:p>
        </p:txBody>
      </p:sp>
      <p:pic>
        <p:nvPicPr>
          <p:cNvPr id="4" name="Εικόνα 3"/>
          <p:cNvPicPr>
            <a:picLocks noChangeAspect="1"/>
          </p:cNvPicPr>
          <p:nvPr/>
        </p:nvPicPr>
        <p:blipFill>
          <a:blip r:embed="rId2"/>
          <a:stretch>
            <a:fillRect/>
          </a:stretch>
        </p:blipFill>
        <p:spPr>
          <a:xfrm>
            <a:off x="4937671" y="4755696"/>
            <a:ext cx="2324100" cy="1962150"/>
          </a:xfrm>
          <a:prstGeom prst="rect">
            <a:avLst/>
          </a:prstGeom>
        </p:spPr>
      </p:pic>
      <p:pic>
        <p:nvPicPr>
          <p:cNvPr id="5" name="Εικόνα 4"/>
          <p:cNvPicPr>
            <a:picLocks noChangeAspect="1"/>
          </p:cNvPicPr>
          <p:nvPr/>
        </p:nvPicPr>
        <p:blipFill>
          <a:blip r:embed="rId3"/>
          <a:stretch>
            <a:fillRect/>
          </a:stretch>
        </p:blipFill>
        <p:spPr>
          <a:xfrm>
            <a:off x="8920499" y="4373539"/>
            <a:ext cx="1329490" cy="2344307"/>
          </a:xfrm>
          <a:prstGeom prst="rect">
            <a:avLst/>
          </a:prstGeom>
        </p:spPr>
      </p:pic>
      <p:pic>
        <p:nvPicPr>
          <p:cNvPr id="6" name="Εικόνα 5"/>
          <p:cNvPicPr>
            <a:picLocks noChangeAspect="1"/>
          </p:cNvPicPr>
          <p:nvPr/>
        </p:nvPicPr>
        <p:blipFill>
          <a:blip r:embed="rId4"/>
          <a:stretch>
            <a:fillRect/>
          </a:stretch>
        </p:blipFill>
        <p:spPr>
          <a:xfrm>
            <a:off x="1610548" y="4469946"/>
            <a:ext cx="2038350" cy="2247900"/>
          </a:xfrm>
          <a:prstGeom prst="rect">
            <a:avLst/>
          </a:prstGeom>
        </p:spPr>
      </p:pic>
      <p:pic>
        <p:nvPicPr>
          <p:cNvPr id="7" name="Εικόνα 6"/>
          <p:cNvPicPr>
            <a:picLocks noChangeAspect="1"/>
          </p:cNvPicPr>
          <p:nvPr/>
        </p:nvPicPr>
        <p:blipFill>
          <a:blip r:embed="rId5"/>
          <a:stretch>
            <a:fillRect/>
          </a:stretch>
        </p:blipFill>
        <p:spPr>
          <a:xfrm>
            <a:off x="845749" y="2952206"/>
            <a:ext cx="3793933" cy="1502653"/>
          </a:xfrm>
          <a:prstGeom prst="rect">
            <a:avLst/>
          </a:prstGeom>
        </p:spPr>
      </p:pic>
    </p:spTree>
    <p:extLst>
      <p:ext uri="{BB962C8B-B14F-4D97-AF65-F5344CB8AC3E}">
        <p14:creationId xmlns:p14="http://schemas.microsoft.com/office/powerpoint/2010/main" val="3405471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BA4D952D-FFCF-4600-8D12-BE307877CFC8}"/>
              </a:ext>
            </a:extLst>
          </p:cNvPr>
          <p:cNvPicPr>
            <a:picLocks noChangeAspect="1"/>
          </p:cNvPicPr>
          <p:nvPr/>
        </p:nvPicPr>
        <p:blipFill>
          <a:blip r:embed="rId2"/>
          <a:stretch>
            <a:fillRect/>
          </a:stretch>
        </p:blipFill>
        <p:spPr>
          <a:xfrm>
            <a:off x="1534586" y="272143"/>
            <a:ext cx="9253296" cy="6313713"/>
          </a:xfrm>
          <a:prstGeom prst="rect">
            <a:avLst/>
          </a:prstGeom>
        </p:spPr>
      </p:pic>
    </p:spTree>
    <p:extLst>
      <p:ext uri="{BB962C8B-B14F-4D97-AF65-F5344CB8AC3E}">
        <p14:creationId xmlns:p14="http://schemas.microsoft.com/office/powerpoint/2010/main" val="1398173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89ECC096-9E66-469E-B5EA-FD0F00132A35}"/>
              </a:ext>
            </a:extLst>
          </p:cNvPr>
          <p:cNvPicPr>
            <a:picLocks noChangeAspect="1"/>
          </p:cNvPicPr>
          <p:nvPr/>
        </p:nvPicPr>
        <p:blipFill>
          <a:blip r:embed="rId2"/>
          <a:stretch>
            <a:fillRect/>
          </a:stretch>
        </p:blipFill>
        <p:spPr>
          <a:xfrm>
            <a:off x="2069048" y="146686"/>
            <a:ext cx="8137398" cy="6497953"/>
          </a:xfrm>
          <a:prstGeom prst="rect">
            <a:avLst/>
          </a:prstGeom>
        </p:spPr>
      </p:pic>
    </p:spTree>
    <p:extLst>
      <p:ext uri="{BB962C8B-B14F-4D97-AF65-F5344CB8AC3E}">
        <p14:creationId xmlns:p14="http://schemas.microsoft.com/office/powerpoint/2010/main" val="1631927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09211117-D5B0-48F9-8EB7-B205F52396C4}"/>
              </a:ext>
            </a:extLst>
          </p:cNvPr>
          <p:cNvPicPr>
            <a:picLocks noChangeAspect="1"/>
          </p:cNvPicPr>
          <p:nvPr/>
        </p:nvPicPr>
        <p:blipFill>
          <a:blip r:embed="rId2"/>
          <a:stretch>
            <a:fillRect/>
          </a:stretch>
        </p:blipFill>
        <p:spPr>
          <a:xfrm>
            <a:off x="1654067" y="153525"/>
            <a:ext cx="8857178" cy="6543366"/>
          </a:xfrm>
          <a:prstGeom prst="rect">
            <a:avLst/>
          </a:prstGeom>
        </p:spPr>
      </p:pic>
    </p:spTree>
    <p:extLst>
      <p:ext uri="{BB962C8B-B14F-4D97-AF65-F5344CB8AC3E}">
        <p14:creationId xmlns:p14="http://schemas.microsoft.com/office/powerpoint/2010/main" val="4218134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0497920-789E-47D1-85C0-40636676501E}"/>
              </a:ext>
            </a:extLst>
          </p:cNvPr>
          <p:cNvPicPr>
            <a:picLocks noChangeAspect="1"/>
          </p:cNvPicPr>
          <p:nvPr/>
        </p:nvPicPr>
        <p:blipFill>
          <a:blip r:embed="rId2"/>
          <a:stretch>
            <a:fillRect/>
          </a:stretch>
        </p:blipFill>
        <p:spPr>
          <a:xfrm>
            <a:off x="1753762" y="188332"/>
            <a:ext cx="8766192" cy="6421473"/>
          </a:xfrm>
          <a:prstGeom prst="rect">
            <a:avLst/>
          </a:prstGeom>
        </p:spPr>
      </p:pic>
    </p:spTree>
    <p:extLst>
      <p:ext uri="{BB962C8B-B14F-4D97-AF65-F5344CB8AC3E}">
        <p14:creationId xmlns:p14="http://schemas.microsoft.com/office/powerpoint/2010/main" val="3287223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09DC430-D67F-4783-8CDF-6D92AEC0BF42}"/>
              </a:ext>
            </a:extLst>
          </p:cNvPr>
          <p:cNvSpPr>
            <a:spLocks noGrp="1"/>
          </p:cNvSpPr>
          <p:nvPr>
            <p:ph type="title"/>
          </p:nvPr>
        </p:nvSpPr>
        <p:spPr>
          <a:xfrm>
            <a:off x="466722" y="586855"/>
            <a:ext cx="3201366" cy="1755751"/>
          </a:xfrm>
        </p:spPr>
        <p:txBody>
          <a:bodyPr anchor="b">
            <a:normAutofit/>
          </a:bodyPr>
          <a:lstStyle/>
          <a:p>
            <a:pPr algn="r"/>
            <a:r>
              <a:rPr lang="el-GR" sz="4000" dirty="0">
                <a:solidFill>
                  <a:srgbClr val="FFFFFF"/>
                </a:solidFill>
              </a:rPr>
              <a:t>Το Αυτόνομο Νευρικό Σύστημα</a:t>
            </a:r>
          </a:p>
        </p:txBody>
      </p:sp>
      <p:sp>
        <p:nvSpPr>
          <p:cNvPr id="3" name="Θέση περιεχομένου 2">
            <a:extLst>
              <a:ext uri="{FF2B5EF4-FFF2-40B4-BE49-F238E27FC236}">
                <a16:creationId xmlns:a16="http://schemas.microsoft.com/office/drawing/2014/main" id="{88849CC8-7872-454E-A245-41574DFBE5AC}"/>
              </a:ext>
            </a:extLst>
          </p:cNvPr>
          <p:cNvSpPr>
            <a:spLocks noGrp="1"/>
          </p:cNvSpPr>
          <p:nvPr>
            <p:ph idx="1"/>
          </p:nvPr>
        </p:nvSpPr>
        <p:spPr>
          <a:xfrm>
            <a:off x="4663931" y="339634"/>
            <a:ext cx="7005556" cy="6235337"/>
          </a:xfrm>
        </p:spPr>
        <p:txBody>
          <a:bodyPr anchor="ctr">
            <a:normAutofit/>
          </a:bodyPr>
          <a:lstStyle/>
          <a:p>
            <a:r>
              <a:rPr lang="el-GR" sz="1800" dirty="0" smtClean="0"/>
              <a:t>Συνοψίζοντας το </a:t>
            </a:r>
            <a:r>
              <a:rPr lang="el-GR" sz="1800" dirty="0"/>
              <a:t>ΑΝΣ αποτελείται από 2 κύρια μέρη: το </a:t>
            </a:r>
            <a:r>
              <a:rPr lang="el-GR" sz="1800" b="1" dirty="0"/>
              <a:t>συμπαθητικό</a:t>
            </a:r>
            <a:r>
              <a:rPr lang="el-GR" sz="1800" dirty="0"/>
              <a:t> και το </a:t>
            </a:r>
            <a:r>
              <a:rPr lang="el-GR" sz="1800" b="1" dirty="0" smtClean="0"/>
              <a:t>παρασυμπαθητικό.</a:t>
            </a:r>
            <a:endParaRPr lang="el-GR" sz="1800" b="1" dirty="0"/>
          </a:p>
          <a:p>
            <a:r>
              <a:rPr lang="el-GR" sz="1800" u="sng" dirty="0"/>
              <a:t>Τα νεύρα του συμπαθητικού </a:t>
            </a:r>
            <a:r>
              <a:rPr lang="el-GR" sz="1800" dirty="0"/>
              <a:t>εκφύονται από κύτταρα των ενδιάμεσων στηλών του νωτιαίου μυελού. Τα γάγγλια του συμπαθητικού εντοπίζονται παρασπονδυλικά, </a:t>
            </a:r>
            <a:r>
              <a:rPr lang="el-GR" sz="1800" dirty="0" err="1"/>
              <a:t>προσπονδυλικά</a:t>
            </a:r>
            <a:r>
              <a:rPr lang="el-GR" sz="1800" dirty="0"/>
              <a:t> και στα εκτελεστικά </a:t>
            </a:r>
            <a:r>
              <a:rPr lang="el-GR" sz="1800" dirty="0" smtClean="0"/>
              <a:t>όργανα.</a:t>
            </a:r>
            <a:endParaRPr lang="el-GR" sz="1800" dirty="0"/>
          </a:p>
          <a:p>
            <a:r>
              <a:rPr lang="el-GR" sz="1800" u="sng" dirty="0"/>
              <a:t>Τα νεύρα του παρασυμπαθητικού </a:t>
            </a:r>
            <a:r>
              <a:rPr lang="el-GR" sz="1800" dirty="0"/>
              <a:t>προέρχονται από </a:t>
            </a:r>
            <a:r>
              <a:rPr lang="el-GR" sz="1800" dirty="0" err="1"/>
              <a:t>προγαγγλιακές</a:t>
            </a:r>
            <a:r>
              <a:rPr lang="el-GR" sz="1800" dirty="0"/>
              <a:t> ίνες που προέρχονται από περιοχές του ΚΝΣ καθώς και τις </a:t>
            </a:r>
            <a:r>
              <a:rPr lang="el-GR" sz="1800" dirty="0" err="1"/>
              <a:t>μεταγαγγλιακές</a:t>
            </a:r>
            <a:r>
              <a:rPr lang="el-GR" sz="1800" dirty="0"/>
              <a:t> συνδέσεις τους (</a:t>
            </a:r>
            <a:r>
              <a:rPr lang="el-GR" sz="1800" dirty="0" err="1"/>
              <a:t>μεσεγκέφαλος</a:t>
            </a:r>
            <a:r>
              <a:rPr lang="el-GR" sz="1800" dirty="0"/>
              <a:t>, προμήκης, ιερή μοίρα νωτιαίου μυελού</a:t>
            </a:r>
            <a:r>
              <a:rPr lang="el-GR" sz="1800" dirty="0" smtClean="0"/>
              <a:t>).</a:t>
            </a:r>
            <a:endParaRPr lang="el-GR" sz="1800" dirty="0"/>
          </a:p>
          <a:p>
            <a:r>
              <a:rPr lang="el-GR" sz="1800" b="1" dirty="0" err="1"/>
              <a:t>Ακετυλοχολίνη</a:t>
            </a:r>
            <a:r>
              <a:rPr lang="el-GR" sz="1800" b="1" dirty="0"/>
              <a:t> (</a:t>
            </a:r>
            <a:r>
              <a:rPr lang="en-US" sz="1800" b="1" dirty="0"/>
              <a:t>Ach)</a:t>
            </a:r>
            <a:r>
              <a:rPr lang="el-GR" sz="1800" dirty="0"/>
              <a:t>: νευροδιαβιβαστής που εκκρίνεται σε όλες τις </a:t>
            </a:r>
            <a:r>
              <a:rPr lang="el-GR" sz="1800" dirty="0" err="1"/>
              <a:t>προγαγγλιακές</a:t>
            </a:r>
            <a:r>
              <a:rPr lang="el-GR" sz="1800" dirty="0"/>
              <a:t> ίνες του ΑΝΣ, εκκρίνεται επίσης στις περισσότερες </a:t>
            </a:r>
            <a:r>
              <a:rPr lang="el-GR" sz="1800" dirty="0" err="1"/>
              <a:t>μετασυναπτικές</a:t>
            </a:r>
            <a:r>
              <a:rPr lang="el-GR" sz="1800" dirty="0"/>
              <a:t> παρασυμπαθητικές ίνες και σε μερικές </a:t>
            </a:r>
            <a:r>
              <a:rPr lang="el-GR" sz="1800" dirty="0" err="1"/>
              <a:t>μετασυναπτικές</a:t>
            </a:r>
            <a:r>
              <a:rPr lang="el-GR" sz="1800" dirty="0"/>
              <a:t> συμπαθητικές ίνες. Τα νεύρα που εκκρίνουν </a:t>
            </a:r>
            <a:r>
              <a:rPr lang="en-US" sz="1800" dirty="0"/>
              <a:t>Ach </a:t>
            </a:r>
            <a:r>
              <a:rPr lang="el-GR" sz="1800" dirty="0"/>
              <a:t>ονομάζονται </a:t>
            </a:r>
            <a:r>
              <a:rPr lang="el-GR" sz="1800" b="1" dirty="0" err="1"/>
              <a:t>χολινεργικά</a:t>
            </a:r>
            <a:r>
              <a:rPr lang="el-GR" sz="1800" b="1" dirty="0"/>
              <a:t>.</a:t>
            </a:r>
          </a:p>
          <a:p>
            <a:r>
              <a:rPr lang="el-GR" sz="1800" b="1" dirty="0" err="1"/>
              <a:t>Νορεπινεφρίνη</a:t>
            </a:r>
            <a:r>
              <a:rPr lang="el-GR" sz="1800" b="1" dirty="0"/>
              <a:t> (ΝΕ): </a:t>
            </a:r>
            <a:r>
              <a:rPr lang="el-GR" sz="1800" dirty="0"/>
              <a:t>Η πλειοψηφία των </a:t>
            </a:r>
            <a:r>
              <a:rPr lang="el-GR" sz="1800" dirty="0" err="1"/>
              <a:t>μετασυναπτικών</a:t>
            </a:r>
            <a:r>
              <a:rPr lang="el-GR" sz="1800" dirty="0"/>
              <a:t> συμπαθητικών ινών εκκρίνει ΝΕ και τα νεύρα αυτά ονομάζονται </a:t>
            </a:r>
            <a:r>
              <a:rPr lang="el-GR" sz="1800" b="1" dirty="0" err="1" smtClean="0"/>
              <a:t>αδρενεργικά</a:t>
            </a:r>
            <a:r>
              <a:rPr lang="el-GR" sz="1800" b="1" dirty="0" smtClean="0"/>
              <a:t>.</a:t>
            </a:r>
            <a:endParaRPr lang="el-GR" sz="1800" b="1" dirty="0"/>
          </a:p>
          <a:p>
            <a:r>
              <a:rPr lang="el-GR" sz="1800" dirty="0"/>
              <a:t>Μονοξείδιο του αζώτου (ΝΟ): εκκρίνεται από ορισμένα </a:t>
            </a:r>
            <a:r>
              <a:rPr lang="el-GR" sz="1800" dirty="0" err="1" smtClean="0"/>
              <a:t>μεταγαγγλιακά</a:t>
            </a:r>
            <a:r>
              <a:rPr lang="el-GR" sz="1800" dirty="0" smtClean="0"/>
              <a:t> </a:t>
            </a:r>
            <a:r>
              <a:rPr lang="el-GR" sz="1800" dirty="0"/>
              <a:t>παρασυμπαθητικά νεύρα (</a:t>
            </a:r>
            <a:r>
              <a:rPr lang="el-GR" sz="1800" dirty="0" err="1"/>
              <a:t>αζωτο-εργικά</a:t>
            </a:r>
            <a:r>
              <a:rPr lang="el-GR" sz="1800" dirty="0"/>
              <a:t> νεύρα</a:t>
            </a:r>
            <a:r>
              <a:rPr lang="el-GR" sz="1800" dirty="0" smtClean="0"/>
              <a:t>).</a:t>
            </a:r>
            <a:endParaRPr lang="el-GR" sz="1800" dirty="0"/>
          </a:p>
        </p:txBody>
      </p:sp>
      <p:pic>
        <p:nvPicPr>
          <p:cNvPr id="4" name="Εικόνα 3"/>
          <p:cNvPicPr>
            <a:picLocks noChangeAspect="1"/>
          </p:cNvPicPr>
          <p:nvPr/>
        </p:nvPicPr>
        <p:blipFill>
          <a:blip r:embed="rId2"/>
          <a:stretch>
            <a:fillRect/>
          </a:stretch>
        </p:blipFill>
        <p:spPr>
          <a:xfrm>
            <a:off x="995842" y="2804160"/>
            <a:ext cx="2174078" cy="2174078"/>
          </a:xfrm>
          <a:prstGeom prst="rect">
            <a:avLst/>
          </a:prstGeom>
        </p:spPr>
      </p:pic>
      <p:pic>
        <p:nvPicPr>
          <p:cNvPr id="5" name="Εικόνα 4"/>
          <p:cNvPicPr>
            <a:picLocks noChangeAspect="1"/>
          </p:cNvPicPr>
          <p:nvPr/>
        </p:nvPicPr>
        <p:blipFill>
          <a:blip r:embed="rId3"/>
          <a:stretch>
            <a:fillRect/>
          </a:stretch>
        </p:blipFill>
        <p:spPr>
          <a:xfrm>
            <a:off x="0" y="4987841"/>
            <a:ext cx="4146615" cy="1880297"/>
          </a:xfrm>
          <a:prstGeom prst="rect">
            <a:avLst/>
          </a:prstGeom>
        </p:spPr>
      </p:pic>
    </p:spTree>
    <p:extLst>
      <p:ext uri="{BB962C8B-B14F-4D97-AF65-F5344CB8AC3E}">
        <p14:creationId xmlns:p14="http://schemas.microsoft.com/office/powerpoint/2010/main" val="907056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1642</TotalTime>
  <Words>2823</Words>
  <Application>Microsoft Office PowerPoint</Application>
  <PresentationFormat>Ευρεία οθόνη</PresentationFormat>
  <Paragraphs>156</Paragraphs>
  <Slides>47</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47</vt:i4>
      </vt:variant>
    </vt:vector>
  </HeadingPairs>
  <TitlesOfParts>
    <vt:vector size="52" baseType="lpstr">
      <vt:lpstr>Arial</vt:lpstr>
      <vt:lpstr>Calibri</vt:lpstr>
      <vt:lpstr>Calibri Light</vt:lpstr>
      <vt:lpstr>Wingdings</vt:lpstr>
      <vt:lpstr>Θέμα του Office</vt:lpstr>
      <vt:lpstr> Φαρμακολογία</vt:lpstr>
      <vt:lpstr>Το νευρικό σύστημα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Αυτόνομο Νευρικό Σύστημα</vt:lpstr>
      <vt:lpstr>Παρουσίαση του PowerPoint</vt:lpstr>
      <vt:lpstr>Παρουσίαση του PowerPoint</vt:lpstr>
      <vt:lpstr>Νευροδιαβιβαστές ΑΝΣ</vt:lpstr>
      <vt:lpstr>Νευροδιαβίβαση</vt:lpstr>
      <vt:lpstr>Παρουσίαση του PowerPoint</vt:lpstr>
      <vt:lpstr>Παρουσίαση του PowerPoint</vt:lpstr>
      <vt:lpstr>Χολινεργική διαβίβαση</vt:lpstr>
      <vt:lpstr>Παρουσίαση του PowerPoint</vt:lpstr>
      <vt:lpstr>Παρουσίαση του PowerPoint</vt:lpstr>
      <vt:lpstr>Αδρενεργική διαβίβαση</vt:lpstr>
      <vt:lpstr>Παρουσίαση του PowerPoint</vt:lpstr>
      <vt:lpstr>Αδρενεργική διαβίβαση</vt:lpstr>
      <vt:lpstr>Αγωνιστές μουσκαρινικών υποδοχέων</vt:lpstr>
      <vt:lpstr>Παρουσίαση του PowerPoint</vt:lpstr>
      <vt:lpstr>Αγωνιστές μουσκαρινικών υποδοχέων</vt:lpstr>
      <vt:lpstr>Παρουσίαση του PowerPoint</vt:lpstr>
      <vt:lpstr>Αντενδείξεις αγωνιστών μουσκαρινικών υποδοχέων</vt:lpstr>
      <vt:lpstr>Παρουσίαση του PowerPoint</vt:lpstr>
      <vt:lpstr>Ανταγωνιστές μουσκαρινικών υποδοχέων</vt:lpstr>
      <vt:lpstr>Παρουσίαση του PowerPoint</vt:lpstr>
      <vt:lpstr>Ανταγωνιστές μουσκαρινικών υποδοχέων</vt:lpstr>
      <vt:lpstr>Παρουσίαση του PowerPoint</vt:lpstr>
      <vt:lpstr>Παρουσίαση του PowerPoint</vt:lpstr>
      <vt:lpstr>Αντενδείξεις ανταγωνιστών μουσκαρινικών υποδοχέων</vt:lpstr>
      <vt:lpstr>Αντιχολινεστερικά φάρμακα</vt:lpstr>
      <vt:lpstr>Παρουσίαση του PowerPoint</vt:lpstr>
      <vt:lpstr>Παρουσίαση του PowerPoint</vt:lpstr>
      <vt:lpstr>Αντιχολινεστερικά φάρμακα</vt:lpstr>
      <vt:lpstr>Παρουσίαση του PowerPoint</vt:lpstr>
      <vt:lpstr>Αντιχολινεστερικά φάρμακα</vt:lpstr>
      <vt:lpstr>Παρουσίαση του PowerPoint</vt:lpstr>
      <vt:lpstr>Φάρμακα που δρουν στη νευρομυϊκή σύναψη  και  τα αυτόνομα γάγγλια</vt:lpstr>
      <vt:lpstr>Παρουσίαση του PowerPoint</vt:lpstr>
      <vt:lpstr>ΝΕΥΡΟΜΥΙΚΟΙ ΑΠΟΚΛΕΙΣΤΕΣ</vt:lpstr>
      <vt:lpstr>Παρουσίαση του PowerPoint</vt:lpstr>
      <vt:lpstr>ΦΑΡΜΑΚΑ ΠΟΥ ΔΙΕΓΕΙΡΟΥΝ ΤΗΝ ΓΑΓΓΛΙΑΚΗ ΔΡΑΣΤΗΡΙΟΤΗΤΑ (Γαγγλιοπληγικά)</vt:lpstr>
      <vt:lpstr>Παρουσίαση του PowerPoint</vt:lpstr>
      <vt:lpstr>ΓΑΓΓΛΙΑΚΟΙ ΑΠΟΚΛΕΙΣΤΕΣ (Γαγγλιοπληγικά)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 2</dc:title>
  <dc:creator>Χριστόπουλος Θεόδωρος</dc:creator>
  <cp:lastModifiedBy>User</cp:lastModifiedBy>
  <cp:revision>313</cp:revision>
  <dcterms:created xsi:type="dcterms:W3CDTF">2021-03-08T07:17:14Z</dcterms:created>
  <dcterms:modified xsi:type="dcterms:W3CDTF">2025-03-04T09:17:07Z</dcterms:modified>
</cp:coreProperties>
</file>