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1" r:id="rId5"/>
    <p:sldId id="262" r:id="rId6"/>
    <p:sldId id="263" r:id="rId7"/>
    <p:sldId id="264" r:id="rId8"/>
    <p:sldId id="265" r:id="rId9"/>
    <p:sldId id="266" r:id="rId10"/>
    <p:sldId id="267" r:id="rId11"/>
    <p:sldId id="260" r:id="rId12"/>
    <p:sldId id="25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8CC7FE-35BE-430E-9A3C-116A5193FADB}" v="35" dt="2022-12-23T16:22:15.2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nsy" userId="5d04c92e629c3bb7" providerId="LiveId" clId="{638CC7FE-35BE-430E-9A3C-116A5193FADB}"/>
    <pc:docChg chg="modSld sldOrd">
      <pc:chgData name="fansy" userId="5d04c92e629c3bb7" providerId="LiveId" clId="{638CC7FE-35BE-430E-9A3C-116A5193FADB}" dt="2022-12-23T15:05:35.770" v="4" actId="1076"/>
      <pc:docMkLst>
        <pc:docMk/>
      </pc:docMkLst>
      <pc:sldChg chg="modSp mod">
        <pc:chgData name="fansy" userId="5d04c92e629c3bb7" providerId="LiveId" clId="{638CC7FE-35BE-430E-9A3C-116A5193FADB}" dt="2022-12-23T15:05:35.770" v="4" actId="1076"/>
        <pc:sldMkLst>
          <pc:docMk/>
          <pc:sldMk cId="3198090652" sldId="256"/>
        </pc:sldMkLst>
        <pc:spChg chg="mod">
          <ac:chgData name="fansy" userId="5d04c92e629c3bb7" providerId="LiveId" clId="{638CC7FE-35BE-430E-9A3C-116A5193FADB}" dt="2022-12-23T15:05:35.770" v="4" actId="1076"/>
          <ac:spMkLst>
            <pc:docMk/>
            <pc:sldMk cId="3198090652" sldId="256"/>
            <ac:spMk id="2" creationId="{A0EFE20D-40D7-46BA-876C-6CD35424D9AA}"/>
          </ac:spMkLst>
        </pc:spChg>
      </pc:sldChg>
      <pc:sldChg chg="ord">
        <pc:chgData name="fansy" userId="5d04c92e629c3bb7" providerId="LiveId" clId="{638CC7FE-35BE-430E-9A3C-116A5193FADB}" dt="2022-12-23T14:11:34.425" v="1"/>
        <pc:sldMkLst>
          <pc:docMk/>
          <pc:sldMk cId="997019995" sldId="258"/>
        </pc:sldMkLst>
      </pc:sldChg>
      <pc:sldChg chg="ord">
        <pc:chgData name="fansy" userId="5d04c92e629c3bb7" providerId="LiveId" clId="{638CC7FE-35BE-430E-9A3C-116A5193FADB}" dt="2022-12-23T14:47:33.387" v="3"/>
        <pc:sldMkLst>
          <pc:docMk/>
          <pc:sldMk cId="3218610342" sldId="264"/>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dirty="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4509A250-FF31-4206-8172-F9D3106AACB1}" type="datetimeFigureOut">
              <a:rPr lang="en-US" dirty="0"/>
              <a:t>12/23/2022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l-GR"/>
              <a:t>Κάντε κλικ για να επεξεργαστείτε τον τίτλο υποδείγματος</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4509A250-FF31-4206-8172-F9D3106AACB1}" type="datetimeFigureOut">
              <a:rPr lang="en-US" dirty="0"/>
              <a:t>12/23/2022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l-GR"/>
              <a:t>Κάντε κλικ για να επεξεργαστείτε τον τίτλο υποδείγματος</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l-GR"/>
              <a:t>Επεξεργασία στυλ υποδείγματος κειμένου</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4509A250-FF31-4206-8172-F9D3106AACB1}" type="datetimeFigureOut">
              <a:rPr lang="en-US" dirty="0"/>
              <a:t>12/23/2022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4509A250-FF31-4206-8172-F9D3106AACB1}" type="datetimeFigureOut">
              <a:rPr lang="en-US" dirty="0"/>
              <a:t>12/23/2022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12/23/2022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dirty="0"/>
              <a:t>Κάντε κλικ στο εικονίδιο για να προσθέσετε εικόνα</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dirty="0"/>
              <a:t>Κάντε κλικ στο εικονίδιο για να προσθέσετε εικόνα</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dirty="0"/>
              <a:t>Κάντε κλικ στο εικονίδιο για να προσθέσετε εικόνα</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12/23/2022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nchorCtr="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12/23/2022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9796027F-7875-4030-9381-8BD8C4F21935}" type="datetimeFigureOut">
              <a:rPr lang="en-US" dirty="0"/>
              <a:t>12/23/2022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12/23/2022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12/23/2022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12/23/2022</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12/23/2022</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7" name="Date Placeholder 4"/>
          <p:cNvSpPr>
            <a:spLocks noGrp="1"/>
          </p:cNvSpPr>
          <p:nvPr>
            <p:ph type="dt" sz="half" idx="10"/>
          </p:nvPr>
        </p:nvSpPr>
        <p:spPr/>
        <p:txBody>
          <a:bodyPr/>
          <a:lstStyle/>
          <a:p>
            <a:fld id="{4509A250-FF31-4206-8172-F9D3106AACB1}" type="datetimeFigureOut">
              <a:rPr lang="en-US" dirty="0"/>
              <a:t>12/23/2022</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dirty="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4509A250-FF31-4206-8172-F9D3106AACB1}" type="datetimeFigureOut">
              <a:rPr lang="en-US" dirty="0"/>
              <a:t>12/23/2022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12/23/2022</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www.elinyae.gr/sites/default/files/2019-07/YAE%20nosokomeia.qxt%205.1191574690408.pdf" TargetMode="External"/><Relationship Id="rId3" Type="http://schemas.openxmlformats.org/officeDocument/2006/relationships/hyperlink" Target="https://www.elinyae.gr/sites/default/files/2019-07/g_kat_opt.1397476414453.pdf" TargetMode="External"/><Relationship Id="rId7" Type="http://schemas.openxmlformats.org/officeDocument/2006/relationships/hyperlink" Target="https://repo.lib.duth.gr/jspui/bitstream/123456789/12277/1/KarakopoulouM_2016.pdf" TargetMode="External"/><Relationship Id="rId12" Type="http://schemas.openxmlformats.org/officeDocument/2006/relationships/hyperlink" Target="file:///C:\Users\Labrini%20Katra\OneDrive\&#206;&#136;&#206;&#179;&#206;&#179;&#207;&#129;&#206;&#177;&#207;&#134;&#206;&#177;\&#206;&#185;&#206;&#177;&#207;&#132;&#207;&#129;&#206;&#185;&#206;&#186;&#206;&#183;%20&#206;&#189;&#206;&#191;&#207;&#131;&#206;&#191;&#206;&#186;&#206;&#191;&#206;&#188;&#206;&#181;&#206;&#185;&#206;&#177;%20(1).pdf" TargetMode="External"/><Relationship Id="rId2" Type="http://schemas.openxmlformats.org/officeDocument/2006/relationships/hyperlink" Target="https://ypergasias.gov.gr/ergasiakes-scheseis/ygeia-kai-asfaleia-stin-ergasia/" TargetMode="External"/><Relationship Id="rId1" Type="http://schemas.openxmlformats.org/officeDocument/2006/relationships/slideLayout" Target="../slideLayouts/slideLayout2.xml"/><Relationship Id="rId6" Type="http://schemas.openxmlformats.org/officeDocument/2006/relationships/hyperlink" Target="http://repository.library.teiwest.gr/xmlui/bitstream/handle/123456789/1752/dikseo_0724.pdf?sequence=1&amp;isAllowed=y" TargetMode="External"/><Relationship Id="rId11" Type="http://schemas.openxmlformats.org/officeDocument/2006/relationships/hyperlink" Target="https://www.medicalsystem.gr/kanonismos-aktinoprostasias/" TargetMode="External"/><Relationship Id="rId5" Type="http://schemas.openxmlformats.org/officeDocument/2006/relationships/hyperlink" Target="https://www.gepgroup.gr/wp-content/uploads/2018/11/3850_10.pdf" TargetMode="External"/><Relationship Id="rId10" Type="http://schemas.openxmlformats.org/officeDocument/2006/relationships/hyperlink" Target="https://www.mlsi.gov.cy/mlsi/dli/dliup.nsf/D4F6D611A08F6287C2257EC2001E205C/$file/fotismos.pdf" TargetMode="External"/><Relationship Id="rId4" Type="http://schemas.openxmlformats.org/officeDocument/2006/relationships/hyperlink" Target="https://www.gepgroup.gr/%CE%BC%CE%B5%CF%84%CF%81%CE%AE%CF%83%CE%B5%CE%B9%CF%82-%CF%80%CE%B1%CF%81%CE%B1%CE%B3%CF%8C%CE%BD%CF%84%CF%89%CE%BD/?fbclid=IwAR3M1RAEqGAQph0cn5SNO1EpkA636J8yQKEOGm3du07pMqd1EhyLlnaQURk" TargetMode="External"/><Relationship Id="rId9" Type="http://schemas.openxmlformats.org/officeDocument/2006/relationships/hyperlink" Target="https://www.mlsi.gov.cy/mlsi/dli/dliup.nsf/AA15464D2FE5770FC2257E0A003C76A3/$file/POIOTHTA_AERA.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0EFE20D-40D7-46BA-876C-6CD35424D9AA}"/>
              </a:ext>
            </a:extLst>
          </p:cNvPr>
          <p:cNvSpPr>
            <a:spLocks noGrp="1"/>
          </p:cNvSpPr>
          <p:nvPr>
            <p:ph type="ctrTitle"/>
          </p:nvPr>
        </p:nvSpPr>
        <p:spPr>
          <a:xfrm>
            <a:off x="1833134" y="5188227"/>
            <a:ext cx="8525732" cy="1316108"/>
          </a:xfrm>
        </p:spPr>
        <p:txBody>
          <a:bodyPr/>
          <a:lstStyle/>
          <a:p>
            <a:pPr algn="ctr"/>
            <a:r>
              <a:rPr lang="el-GR" sz="2800" b="1" i="1" u="sng" dirty="0">
                <a:effectLst>
                  <a:outerShdw blurRad="38100" dist="38100" dir="2700000" algn="tl">
                    <a:srgbClr val="000000">
                      <a:alpha val="43137"/>
                    </a:srgbClr>
                  </a:outerShdw>
                </a:effectLst>
              </a:rPr>
              <a:t>Διενέργεια μετρήσεων</a:t>
            </a:r>
            <a:br>
              <a:rPr lang="el-GR" sz="2800" b="1" i="1" u="sng" dirty="0">
                <a:effectLst>
                  <a:outerShdw blurRad="38100" dist="38100" dir="2700000" algn="tl">
                    <a:srgbClr val="000000">
                      <a:alpha val="43137"/>
                    </a:srgbClr>
                  </a:outerShdw>
                </a:effectLst>
              </a:rPr>
            </a:br>
            <a:r>
              <a:rPr lang="el-GR" sz="2800" b="1" i="1" u="sng" dirty="0">
                <a:effectLst>
                  <a:outerShdw blurRad="38100" dist="38100" dir="2700000" algn="tl">
                    <a:srgbClr val="000000">
                      <a:alpha val="43137"/>
                    </a:srgbClr>
                  </a:outerShdw>
                </a:effectLst>
              </a:rPr>
              <a:t>φυσικών, χημικών, βιολογικών παραγόντων κινδύνου στο χώρο εργασίας. Εργονομία</a:t>
            </a:r>
            <a:br>
              <a:rPr lang="el-GR" sz="2800" b="1" i="1" u="sng" dirty="0">
                <a:effectLst>
                  <a:outerShdw blurRad="38100" dist="38100" dir="2700000" algn="tl">
                    <a:srgbClr val="000000">
                      <a:alpha val="43137"/>
                    </a:srgbClr>
                  </a:outerShdw>
                </a:effectLst>
              </a:rPr>
            </a:br>
            <a:r>
              <a:rPr lang="el-GR" sz="2800" b="1" i="1" u="sng" dirty="0">
                <a:effectLst>
                  <a:outerShdw blurRad="38100" dist="38100" dir="2700000" algn="tl">
                    <a:srgbClr val="000000">
                      <a:alpha val="43137"/>
                    </a:srgbClr>
                  </a:outerShdw>
                </a:effectLst>
              </a:rPr>
              <a:t>και πρόληψη ατυχημάτων</a:t>
            </a:r>
            <a:br>
              <a:rPr lang="el-GR" sz="2800" b="1" i="1" u="sng" dirty="0">
                <a:effectLst>
                  <a:outerShdw blurRad="38100" dist="38100" dir="2700000" algn="tl">
                    <a:srgbClr val="000000">
                      <a:alpha val="43137"/>
                    </a:srgbClr>
                  </a:outerShdw>
                </a:effectLst>
              </a:rPr>
            </a:br>
            <a:br>
              <a:rPr lang="el-GR" sz="2800" b="1" i="1" u="sng" dirty="0">
                <a:effectLst>
                  <a:outerShdw blurRad="38100" dist="38100" dir="2700000" algn="tl">
                    <a:srgbClr val="000000">
                      <a:alpha val="43137"/>
                    </a:srgbClr>
                  </a:outerShdw>
                </a:effectLst>
              </a:rPr>
            </a:br>
            <a:br>
              <a:rPr lang="el-GR" sz="2800" b="1" i="1" u="sng" dirty="0">
                <a:effectLst>
                  <a:outerShdw blurRad="38100" dist="38100" dir="2700000" algn="tl">
                    <a:srgbClr val="000000">
                      <a:alpha val="43137"/>
                    </a:srgbClr>
                  </a:outerShdw>
                </a:effectLst>
              </a:rPr>
            </a:br>
            <a:br>
              <a:rPr lang="el-GR" sz="2800" b="1" i="1" u="sng" dirty="0">
                <a:effectLst>
                  <a:outerShdw blurRad="38100" dist="38100" dir="2700000" algn="tl">
                    <a:srgbClr val="000000">
                      <a:alpha val="43137"/>
                    </a:srgbClr>
                  </a:outerShdw>
                </a:effectLst>
              </a:rPr>
            </a:br>
            <a:r>
              <a:rPr lang="el-GR" sz="2000" dirty="0"/>
              <a:t>Βρακατσέλης Νικόλαος (1086771)</a:t>
            </a:r>
            <a:br>
              <a:rPr lang="el-GR" sz="2000" dirty="0"/>
            </a:br>
            <a:r>
              <a:rPr lang="el-GR" sz="2000" dirty="0"/>
              <a:t>Κάκκου Δρόσου Αναστασία (1086733)</a:t>
            </a:r>
            <a:br>
              <a:rPr lang="el-GR" sz="2000" dirty="0"/>
            </a:br>
            <a:r>
              <a:rPr lang="el-GR" sz="2000" dirty="0"/>
              <a:t>Κατρά Λαμπρινή (1086730)</a:t>
            </a:r>
            <a:br>
              <a:rPr lang="el-GR" sz="2000" dirty="0"/>
            </a:br>
            <a:br>
              <a:rPr lang="el-GR" sz="2000" dirty="0"/>
            </a:br>
            <a:r>
              <a:rPr lang="el-GR" sz="2000" dirty="0"/>
              <a:t>Διδάσκων Καθηγητής</a:t>
            </a:r>
            <a:r>
              <a:rPr lang="en-US" sz="2000" dirty="0"/>
              <a:t>:</a:t>
            </a:r>
            <a:r>
              <a:rPr lang="el-GR" sz="2000" dirty="0"/>
              <a:t> Κουτσογιάννης Κωνσταντίνος</a:t>
            </a:r>
            <a:br>
              <a:rPr lang="el-GR" sz="2800" dirty="0"/>
            </a:br>
            <a:r>
              <a:rPr lang="el-GR" sz="2800" dirty="0"/>
              <a:t> </a:t>
            </a:r>
            <a:br>
              <a:rPr lang="el-GR" sz="2800" dirty="0"/>
            </a:br>
            <a:endParaRPr lang="el-GR" sz="2800" b="1" i="1" u="sng"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980906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93AF73-4406-46F5-AF41-3FCFF29A2060}"/>
              </a:ext>
            </a:extLst>
          </p:cNvPr>
          <p:cNvSpPr>
            <a:spLocks noGrp="1"/>
          </p:cNvSpPr>
          <p:nvPr>
            <p:ph type="title"/>
          </p:nvPr>
        </p:nvSpPr>
        <p:spPr>
          <a:xfrm>
            <a:off x="1154953" y="421341"/>
            <a:ext cx="8825659" cy="959224"/>
          </a:xfrm>
        </p:spPr>
        <p:txBody>
          <a:bodyPr/>
          <a:lstStyle/>
          <a:p>
            <a:pPr algn="ctr"/>
            <a:r>
              <a:rPr lang="el-GR" sz="3200" b="1" u="sng" dirty="0"/>
              <a:t>ΒΙΟΛΟΓΙΚΟΙ ΠΑΡΑΓΟΝΤΕΣ ΚΙΝΔΥΝΟΥ</a:t>
            </a:r>
            <a:br>
              <a:rPr lang="el-GR" sz="3200" b="1" u="sng" dirty="0"/>
            </a:br>
            <a:endParaRPr lang="el-GR" sz="3200" b="1" u="sng" dirty="0"/>
          </a:p>
        </p:txBody>
      </p:sp>
      <p:sp>
        <p:nvSpPr>
          <p:cNvPr id="3" name="Θέση κειμένου 2">
            <a:extLst>
              <a:ext uri="{FF2B5EF4-FFF2-40B4-BE49-F238E27FC236}">
                <a16:creationId xmlns:a16="http://schemas.microsoft.com/office/drawing/2014/main" id="{E26DCC89-63D4-4668-B1B6-17198CC36E06}"/>
              </a:ext>
            </a:extLst>
          </p:cNvPr>
          <p:cNvSpPr>
            <a:spLocks noGrp="1"/>
          </p:cNvSpPr>
          <p:nvPr>
            <p:ph type="body" sz="half" idx="2"/>
          </p:nvPr>
        </p:nvSpPr>
        <p:spPr>
          <a:xfrm>
            <a:off x="1154954" y="1792940"/>
            <a:ext cx="8825659" cy="5204012"/>
          </a:xfrm>
        </p:spPr>
        <p:txBody>
          <a:bodyPr>
            <a:normAutofit fontScale="92500" lnSpcReduction="20000"/>
          </a:bodyPr>
          <a:lstStyle/>
          <a:p>
            <a:r>
              <a:rPr lang="el-GR" dirty="0"/>
              <a:t>Οι βιολογικοί παράγοντες με λίγα λόγια περιλαμβάνουν τόσο έμβιους παθογόνους κινδύνους όσο και παράγωγα-προϊόντα αυτών.</a:t>
            </a:r>
          </a:p>
          <a:p>
            <a:pPr marL="285750" indent="-285750">
              <a:buFont typeface="Arial" panose="020B0604020202020204" pitchFamily="34" charset="0"/>
              <a:buChar char="•"/>
            </a:pPr>
            <a:r>
              <a:rPr lang="el-GR" dirty="0"/>
              <a:t>ΙΟΙ (</a:t>
            </a:r>
            <a:r>
              <a:rPr lang="en-US" dirty="0"/>
              <a:t>covid19, HIV)</a:t>
            </a:r>
            <a:endParaRPr lang="el-GR" dirty="0"/>
          </a:p>
          <a:p>
            <a:pPr marL="285750" indent="-285750">
              <a:buFont typeface="Arial" panose="020B0604020202020204" pitchFamily="34" charset="0"/>
              <a:buChar char="•"/>
            </a:pPr>
            <a:r>
              <a:rPr lang="el-GR" dirty="0"/>
              <a:t>ΒΑΚΤΗΡΙΑ</a:t>
            </a:r>
            <a:r>
              <a:rPr lang="en-US" dirty="0"/>
              <a:t>( </a:t>
            </a:r>
            <a:r>
              <a:rPr lang="el-GR" dirty="0"/>
              <a:t>φυματίωση, λεπτοσπείρωση)</a:t>
            </a:r>
          </a:p>
          <a:p>
            <a:pPr marL="285750" indent="-285750">
              <a:buFont typeface="Arial" panose="020B0604020202020204" pitchFamily="34" charset="0"/>
              <a:buChar char="•"/>
            </a:pPr>
            <a:r>
              <a:rPr lang="el-GR" dirty="0"/>
              <a:t>ΜΥΚΗΤΕΣ ( </a:t>
            </a:r>
            <a:r>
              <a:rPr lang="en-US" dirty="0"/>
              <a:t>canditta albicanis)</a:t>
            </a:r>
            <a:endParaRPr lang="el-GR" dirty="0"/>
          </a:p>
          <a:p>
            <a:pPr marL="285750" indent="-285750">
              <a:buFont typeface="Arial" panose="020B0604020202020204" pitchFamily="34" charset="0"/>
              <a:buChar char="•"/>
            </a:pPr>
            <a:r>
              <a:rPr lang="el-GR" dirty="0"/>
              <a:t>ΠΑΡΑΣΙΤΑ</a:t>
            </a:r>
            <a:r>
              <a:rPr lang="en-US" dirty="0"/>
              <a:t> ( </a:t>
            </a:r>
            <a:r>
              <a:rPr lang="el-GR" dirty="0"/>
              <a:t>ακάραια)</a:t>
            </a:r>
          </a:p>
          <a:p>
            <a:pPr marL="285750" indent="-285750">
              <a:buFont typeface="Arial" panose="020B0604020202020204" pitchFamily="34" charset="0"/>
              <a:buChar char="•"/>
            </a:pPr>
            <a:r>
              <a:rPr lang="el-GR" dirty="0"/>
              <a:t>ΕΚΚΡΙΣΕΙΣ ΑΣΘΕΝΩΝ</a:t>
            </a:r>
            <a:endParaRPr lang="en-US" dirty="0"/>
          </a:p>
          <a:p>
            <a:pPr marL="400050" indent="-400050">
              <a:buFont typeface="+mj-lt"/>
              <a:buAutoNum type="romanLcPeriod"/>
            </a:pPr>
            <a:r>
              <a:rPr lang="el-GR" dirty="0"/>
              <a:t>Πτύελα</a:t>
            </a:r>
          </a:p>
          <a:p>
            <a:pPr marL="400050" indent="-400050">
              <a:buFont typeface="+mj-lt"/>
              <a:buAutoNum type="romanLcPeriod"/>
            </a:pPr>
            <a:r>
              <a:rPr lang="el-GR" dirty="0"/>
              <a:t>Στοματικά υγρά</a:t>
            </a:r>
          </a:p>
          <a:p>
            <a:pPr marL="400050" indent="-400050">
              <a:buFont typeface="+mj-lt"/>
              <a:buAutoNum type="romanLcPeriod"/>
            </a:pPr>
            <a:r>
              <a:rPr lang="el-GR" dirty="0"/>
              <a:t>Αίμα</a:t>
            </a:r>
          </a:p>
          <a:p>
            <a:pPr marL="400050" indent="-400050">
              <a:buFont typeface="+mj-lt"/>
              <a:buAutoNum type="romanLcPeriod"/>
            </a:pPr>
            <a:r>
              <a:rPr lang="el-GR" dirty="0"/>
              <a:t>Ούρα-κόπρανα</a:t>
            </a:r>
          </a:p>
          <a:p>
            <a:r>
              <a:rPr lang="el-GR" dirty="0"/>
              <a:t>Οι μετρήσεις των βιολογικών κινδύνων διεξάγονται στα εργαστήρια χημικών και μικροβιολογικών αναλύσεων σύμφωνα με το </a:t>
            </a:r>
            <a:r>
              <a:rPr lang="en-US" dirty="0"/>
              <a:t>ISO17025.</a:t>
            </a:r>
          </a:p>
          <a:p>
            <a:r>
              <a:rPr lang="en-US" dirty="0"/>
              <a:t>H </a:t>
            </a:r>
            <a:r>
              <a:rPr lang="el-GR" dirty="0"/>
              <a:t>βιολογική ασφάλεια στα νοσοκομεία κρίνεται από την τήρηση των κανόνων ασφαλείας τόσο από το νοσοκομειακό προσωπικό όσο και από του επισκέπτες – πολίτες. </a:t>
            </a:r>
          </a:p>
          <a:p>
            <a:endParaRPr lang="el-GR" dirty="0"/>
          </a:p>
          <a:p>
            <a:pPr marL="400050" indent="-400050">
              <a:buFont typeface="+mj-lt"/>
              <a:buAutoNum type="romanLcPeriod"/>
            </a:pPr>
            <a:endParaRPr lang="el-GR" dirty="0"/>
          </a:p>
          <a:p>
            <a:pPr marL="400050" indent="-400050">
              <a:buFont typeface="+mj-lt"/>
              <a:buAutoNum type="romanLcPeriod"/>
            </a:pPr>
            <a:endParaRPr lang="el-GR" dirty="0"/>
          </a:p>
        </p:txBody>
      </p:sp>
    </p:spTree>
    <p:extLst>
      <p:ext uri="{BB962C8B-B14F-4D97-AF65-F5344CB8AC3E}">
        <p14:creationId xmlns:p14="http://schemas.microsoft.com/office/powerpoint/2010/main" val="32177688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5067A6-087C-4225-9B8D-FDDA48DDA56E}"/>
              </a:ext>
            </a:extLst>
          </p:cNvPr>
          <p:cNvSpPr>
            <a:spLocks noGrp="1"/>
          </p:cNvSpPr>
          <p:nvPr>
            <p:ph type="title"/>
          </p:nvPr>
        </p:nvSpPr>
        <p:spPr>
          <a:xfrm>
            <a:off x="345441" y="452718"/>
            <a:ext cx="9705394" cy="1400530"/>
          </a:xfrm>
        </p:spPr>
        <p:txBody>
          <a:bodyPr/>
          <a:lstStyle/>
          <a:p>
            <a:r>
              <a:rPr lang="el-GR" sz="3600" u="sng" dirty="0"/>
              <a:t>ΕΡΓΟΝΟΜΙΑ ΚΑΙ ΠΡΟΛΗΨΗ ΑΤΥΧΗΜΑΤΩΝ</a:t>
            </a:r>
          </a:p>
        </p:txBody>
      </p:sp>
      <p:sp>
        <p:nvSpPr>
          <p:cNvPr id="3" name="Θέση περιεχομένου 2">
            <a:extLst>
              <a:ext uri="{FF2B5EF4-FFF2-40B4-BE49-F238E27FC236}">
                <a16:creationId xmlns:a16="http://schemas.microsoft.com/office/drawing/2014/main" id="{F7E1533F-AC26-4657-BFB2-AD08B4BD1E75}"/>
              </a:ext>
            </a:extLst>
          </p:cNvPr>
          <p:cNvSpPr>
            <a:spLocks noGrp="1"/>
          </p:cNvSpPr>
          <p:nvPr>
            <p:ph idx="1"/>
          </p:nvPr>
        </p:nvSpPr>
        <p:spPr>
          <a:xfrm>
            <a:off x="203200" y="1442720"/>
            <a:ext cx="9846653" cy="4805679"/>
          </a:xfrm>
        </p:spPr>
        <p:txBody>
          <a:bodyPr>
            <a:normAutofit lnSpcReduction="10000"/>
          </a:bodyPr>
          <a:lstStyle/>
          <a:p>
            <a:r>
              <a:rPr lang="el-GR" dirty="0"/>
              <a:t>Η ασφάλεια των νοσοκομειακών εργαζομένων είναι επίσης απόρροια της εργονομικής διεξαγωγής του έργου τους .</a:t>
            </a:r>
          </a:p>
          <a:p>
            <a:r>
              <a:rPr lang="el-GR" dirty="0"/>
              <a:t>Για τον σκοπό αυτό καθίστανται απαραίτητα</a:t>
            </a:r>
            <a:r>
              <a:rPr lang="en-US" dirty="0"/>
              <a:t>:</a:t>
            </a:r>
          </a:p>
          <a:p>
            <a:pPr marL="457200" indent="-457200">
              <a:buFont typeface="+mj-lt"/>
              <a:buAutoNum type="arabicPeriod"/>
            </a:pPr>
            <a:r>
              <a:rPr lang="el-GR" dirty="0"/>
              <a:t>Χρήση εξοπλισμού όπως εγερτήρες, ηλ. Κλίνες, ιμάντες κτλ</a:t>
            </a:r>
          </a:p>
          <a:p>
            <a:pPr marL="457200" indent="-457200">
              <a:buFont typeface="+mj-lt"/>
              <a:buAutoNum type="arabicPeriod"/>
            </a:pPr>
            <a:r>
              <a:rPr lang="el-GR" dirty="0"/>
              <a:t>Πλήρης κάλυψη προσωπικού ως προς τον φόρτο εργασίας</a:t>
            </a:r>
          </a:p>
          <a:p>
            <a:pPr marL="457200" indent="-457200">
              <a:buFont typeface="+mj-lt"/>
              <a:buAutoNum type="arabicPeriod"/>
            </a:pPr>
            <a:r>
              <a:rPr lang="el-GR" dirty="0"/>
              <a:t>Εξατομικευμένη ενημέρωση του προσωπικού ως προς την ασφαλή και εργονομική διεκπεραίωση της εργασίας τους.</a:t>
            </a:r>
          </a:p>
          <a:p>
            <a:pPr marL="457200" indent="-457200">
              <a:buFont typeface="+mj-lt"/>
              <a:buAutoNum type="arabicPeriod"/>
            </a:pPr>
            <a:r>
              <a:rPr lang="el-GR" dirty="0"/>
              <a:t>Χρήση προσωπικών μέσων ασφαλείας, γάντια, μάσκα προσώπου, προσωπίδες, άνετη ενδυμασία, ποδιές, άνετα και αντιολισθητικά υποδήματα.</a:t>
            </a:r>
          </a:p>
          <a:p>
            <a:pPr marL="457200" indent="-457200">
              <a:buFont typeface="+mj-lt"/>
              <a:buAutoNum type="arabicPeriod"/>
            </a:pPr>
            <a:r>
              <a:rPr lang="el-GR" dirty="0"/>
              <a:t>Διατήρηση καθαριότητας και εργονομίας του χώρου.</a:t>
            </a:r>
          </a:p>
          <a:p>
            <a:pPr marL="457200" indent="-457200">
              <a:buFont typeface="+mj-lt"/>
              <a:buAutoNum type="arabicPeriod"/>
            </a:pPr>
            <a:r>
              <a:rPr lang="el-GR" dirty="0"/>
              <a:t>Ελάττωση του συνοστισμού στους ενδονοσοκομειακούς χώρους</a:t>
            </a:r>
          </a:p>
          <a:p>
            <a:pPr marL="457200" indent="-457200">
              <a:buFont typeface="+mj-lt"/>
              <a:buAutoNum type="arabicPeriod"/>
            </a:pPr>
            <a:r>
              <a:rPr lang="el-GR" dirty="0"/>
              <a:t>Ενημέρωση των επισκεπτών ως προς τους κανόνες ασφαλείας και υγειϊνής. </a:t>
            </a:r>
          </a:p>
        </p:txBody>
      </p:sp>
    </p:spTree>
    <p:extLst>
      <p:ext uri="{BB962C8B-B14F-4D97-AF65-F5344CB8AC3E}">
        <p14:creationId xmlns:p14="http://schemas.microsoft.com/office/powerpoint/2010/main" val="3592847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11C284-B9F1-439E-9411-B9F46A998BD8}"/>
              </a:ext>
            </a:extLst>
          </p:cNvPr>
          <p:cNvSpPr>
            <a:spLocks noGrp="1"/>
          </p:cNvSpPr>
          <p:nvPr>
            <p:ph type="title"/>
          </p:nvPr>
        </p:nvSpPr>
        <p:spPr/>
        <p:txBody>
          <a:bodyPr/>
          <a:lstStyle/>
          <a:p>
            <a:r>
              <a:rPr lang="el-GR" dirty="0"/>
              <a:t>ΒΙΒΛΙΟΓΡΑΦΙΑ</a:t>
            </a:r>
          </a:p>
        </p:txBody>
      </p:sp>
      <p:sp>
        <p:nvSpPr>
          <p:cNvPr id="3" name="Θέση περιεχομένου 2">
            <a:extLst>
              <a:ext uri="{FF2B5EF4-FFF2-40B4-BE49-F238E27FC236}">
                <a16:creationId xmlns:a16="http://schemas.microsoft.com/office/drawing/2014/main" id="{2F262C1B-9C0D-4160-A24F-A863BDE906F3}"/>
              </a:ext>
            </a:extLst>
          </p:cNvPr>
          <p:cNvSpPr>
            <a:spLocks noGrp="1"/>
          </p:cNvSpPr>
          <p:nvPr>
            <p:ph idx="1"/>
          </p:nvPr>
        </p:nvSpPr>
        <p:spPr>
          <a:xfrm>
            <a:off x="646110" y="1223682"/>
            <a:ext cx="9404723" cy="5181600"/>
          </a:xfrm>
        </p:spPr>
        <p:txBody>
          <a:bodyPr>
            <a:normAutofit fontScale="62500" lnSpcReduction="20000"/>
          </a:bodyPr>
          <a:lstStyle/>
          <a:p>
            <a:r>
              <a:rPr lang="en-US" dirty="0">
                <a:hlinkClick r:id="rId2"/>
              </a:rPr>
              <a:t>https://ypergasias.gov.gr/ergasiakes-scheseis/ygeia-kai-asfaleia-stin-ergasia/</a:t>
            </a:r>
            <a:endParaRPr lang="el-GR" dirty="0"/>
          </a:p>
          <a:p>
            <a:r>
              <a:rPr lang="en-US" dirty="0">
                <a:hlinkClick r:id="rId3"/>
              </a:rPr>
              <a:t>https://www.elinyae.gr/sites/default/files/2019-07/g_kat_opt.1397476414453.pdf</a:t>
            </a:r>
            <a:endParaRPr lang="el-GR" dirty="0"/>
          </a:p>
          <a:p>
            <a:r>
              <a:rPr lang="en-US" dirty="0">
                <a:hlinkClick r:id="rId4"/>
              </a:rPr>
              <a:t>https://www.gepgroup.gr/%CE%BC%CE%B5%CF%84%CF%81%CE%AE%CF%83%CE%B5%CE%B9%CF%82-%CF%80%CE%B1%CF%81%CE%B1%CE%B3%CF%8C%CE%BD%CF%84%CF%89%CE%BD/?fbclid=IwAR3M1RAEqGAQph0cn5SNO1EpkA636J8yQKEOGm3du07pMqd1EhyLlnaQURk</a:t>
            </a:r>
            <a:endParaRPr lang="el-GR" dirty="0"/>
          </a:p>
          <a:p>
            <a:r>
              <a:rPr lang="en-US" dirty="0">
                <a:hlinkClick r:id="rId5"/>
              </a:rPr>
              <a:t>https://www.gepgroup.gr/wp-content/uploads/2018/11/3850_10.pdf</a:t>
            </a:r>
            <a:endParaRPr lang="el-GR" dirty="0"/>
          </a:p>
          <a:p>
            <a:r>
              <a:rPr lang="en-US" dirty="0">
                <a:hlinkClick r:id="rId6"/>
              </a:rPr>
              <a:t>http://repository.library.teiwest.gr/xmlui/bitstream/handle/123456789/1752/dikseo_0724.pdf?sequence=1&amp;isAllowed=y</a:t>
            </a:r>
            <a:endParaRPr lang="el-GR" dirty="0"/>
          </a:p>
          <a:p>
            <a:r>
              <a:rPr lang="fr-FR" dirty="0">
                <a:hlinkClick r:id="rId7"/>
              </a:rPr>
              <a:t>https://repo.lib.duth.gr/jspui/bitstream/123456789/12277/1/KarakopoulouM_2016.pdf</a:t>
            </a:r>
            <a:endParaRPr lang="el-GR" dirty="0"/>
          </a:p>
          <a:p>
            <a:endParaRPr lang="fr-FR" dirty="0"/>
          </a:p>
          <a:p>
            <a:r>
              <a:rPr lang="en-US" dirty="0">
                <a:hlinkClick r:id="rId8"/>
              </a:rPr>
              <a:t>https://www.elinyae.gr/sites/default/files/2019-07/YAE%20nosokomeia.qxt%205.1191574690408.pdf</a:t>
            </a:r>
            <a:endParaRPr lang="el-GR" dirty="0"/>
          </a:p>
          <a:p>
            <a:r>
              <a:rPr lang="en-US" dirty="0">
                <a:hlinkClick r:id="rId9"/>
              </a:rPr>
              <a:t>https://www.mlsi.gov.cy/mlsi/dli/dliup.nsf/AA15464D2FE5770FC2257E0A003C76A3/$file/POIOTHTA_AERA.pdf</a:t>
            </a:r>
            <a:endParaRPr lang="el-GR" dirty="0"/>
          </a:p>
          <a:p>
            <a:r>
              <a:rPr lang="en-US" dirty="0">
                <a:hlinkClick r:id="rId10"/>
              </a:rPr>
              <a:t>https://www.mlsi.gov.cy/mlsi/dli/dliup.nsf/D4F6D611A08F6287C2257EC2001E205C/$file/fotismos.pdf</a:t>
            </a:r>
            <a:endParaRPr lang="el-GR" dirty="0"/>
          </a:p>
          <a:p>
            <a:r>
              <a:rPr lang="en-US" dirty="0">
                <a:hlinkClick r:id="rId8"/>
              </a:rPr>
              <a:t>https://www.elinyae.gr/sites/default/files/2019-07/YAE%20nosokomeia.qxt%205.1191574690408.pdf</a:t>
            </a:r>
            <a:endParaRPr lang="el-GR" dirty="0"/>
          </a:p>
          <a:p>
            <a:r>
              <a:rPr lang="en-US" dirty="0">
                <a:hlinkClick r:id="rId3"/>
              </a:rPr>
              <a:t>https://www.elinyae.gr/sites/default/files/2019-07/g_kat_opt.1397476414453.pdf</a:t>
            </a:r>
            <a:endParaRPr lang="el-GR" dirty="0"/>
          </a:p>
          <a:p>
            <a:r>
              <a:rPr lang="en-US" dirty="0">
                <a:hlinkClick r:id="rId11"/>
              </a:rPr>
              <a:t>https://www.medicalsystem.gr/kanonismos-aktinoprostasias/</a:t>
            </a:r>
            <a:endParaRPr lang="el-GR" dirty="0"/>
          </a:p>
          <a:p>
            <a:r>
              <a:rPr lang="fr-FR" dirty="0">
                <a:hlinkClick r:id="rId12" action="ppaction://hlinkfile"/>
              </a:rPr>
              <a:t>file:///C:/Users/Labrini%20Katra/OneDrive/%CE%88%</a:t>
            </a:r>
            <a:endParaRPr lang="el-GR" dirty="0">
              <a:hlinkClick r:id="rId12" action="ppaction://hlinkfile"/>
            </a:endParaRPr>
          </a:p>
          <a:p>
            <a:r>
              <a:rPr lang="fr-FR" dirty="0">
                <a:hlinkClick r:id="rId12" action="ppaction://hlinkfile"/>
              </a:rPr>
              <a:t>CE%B3%CE%B3%CF%81%CE%B1%CF%86%CE%B1/%CE%B9%CE%B1%CF%84%CF%81%CE%B9%CE%BA%CE%B7%20%CE%BD%CE%BF%CF%83%CE%BF%CE%BA%CE%BF%CE%BC%CE%B5%CE%B9%CE%B1%20(1).pdf</a:t>
            </a:r>
            <a:endParaRPr lang="en-US" dirty="0"/>
          </a:p>
          <a:p>
            <a:r>
              <a:rPr lang="el-GR" dirty="0"/>
              <a:t>Υλικό από το </a:t>
            </a:r>
            <a:r>
              <a:rPr lang="en-US" dirty="0"/>
              <a:t>e</a:t>
            </a:r>
            <a:r>
              <a:rPr lang="el-GR" dirty="0"/>
              <a:t>-</a:t>
            </a:r>
            <a:r>
              <a:rPr lang="en-US" dirty="0"/>
              <a:t>class </a:t>
            </a:r>
            <a:r>
              <a:rPr lang="el-GR" dirty="0"/>
              <a:t>του μαθήματος</a:t>
            </a:r>
          </a:p>
          <a:p>
            <a:endParaRPr lang="el-GR" dirty="0"/>
          </a:p>
        </p:txBody>
      </p:sp>
    </p:spTree>
    <p:extLst>
      <p:ext uri="{BB962C8B-B14F-4D97-AF65-F5344CB8AC3E}">
        <p14:creationId xmlns:p14="http://schemas.microsoft.com/office/powerpoint/2010/main" val="3260803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2F8757-5C98-4DD0-8B7E-E0CCF9A79165}"/>
              </a:ext>
            </a:extLst>
          </p:cNvPr>
          <p:cNvSpPr>
            <a:spLocks noGrp="1"/>
          </p:cNvSpPr>
          <p:nvPr>
            <p:ph type="title"/>
          </p:nvPr>
        </p:nvSpPr>
        <p:spPr/>
        <p:txBody>
          <a:bodyPr/>
          <a:lstStyle/>
          <a:p>
            <a:r>
              <a:rPr lang="el-GR" sz="3200" u="sng" dirty="0"/>
              <a:t>ΥΓΕΙΑ ΚΑΙ ΑΣΦΑΛΕΙΑ ΣΤΗΝ ΕΡΓΑΣΙΑ (ΥΑΕ)</a:t>
            </a:r>
          </a:p>
        </p:txBody>
      </p:sp>
      <p:sp>
        <p:nvSpPr>
          <p:cNvPr id="3" name="Θέση περιεχομένου 2">
            <a:extLst>
              <a:ext uri="{FF2B5EF4-FFF2-40B4-BE49-F238E27FC236}">
                <a16:creationId xmlns:a16="http://schemas.microsoft.com/office/drawing/2014/main" id="{7F2EE7CC-A089-43AF-8228-000244908DA3}"/>
              </a:ext>
            </a:extLst>
          </p:cNvPr>
          <p:cNvSpPr>
            <a:spLocks noGrp="1"/>
          </p:cNvSpPr>
          <p:nvPr>
            <p:ph idx="1"/>
          </p:nvPr>
        </p:nvSpPr>
        <p:spPr>
          <a:xfrm>
            <a:off x="737552" y="1331259"/>
            <a:ext cx="8946541" cy="4195481"/>
          </a:xfrm>
        </p:spPr>
        <p:txBody>
          <a:bodyPr>
            <a:normAutofit fontScale="92500" lnSpcReduction="10000"/>
          </a:bodyPr>
          <a:lstStyle/>
          <a:p>
            <a:r>
              <a:rPr lang="el-GR" dirty="0"/>
              <a:t>Η Υγεία και Ασφάλεια στην Εργασία (ΥΑΕ) ή διαφορετικά η «Επαγγελματική Υγεία και Ασφάλεια» είναι ο διεπιστημονικός τομέας ο οποίος ασχολείται με την προστασία της ανθρώπινης ζωής στο εργασιακό περιβάλλον, πρωτίστως μέσω της πρόληψης των επαγγελματικών κινδύνων που υπάρχουν σε κάθε εργασιακή δραστηριότητα και κάθε χώρο εργασίας και οι οποίοι ευθύνονται για την πρόκληση εργατικών ατυχημάτων και επαγγελματικών ασθενειών.</a:t>
            </a:r>
          </a:p>
          <a:p>
            <a:endParaRPr lang="el-GR" dirty="0"/>
          </a:p>
          <a:p>
            <a:r>
              <a:rPr lang="el-GR" dirty="0"/>
              <a:t>Ο κύριος στόχος της ΥΑΕ είναι η προαγωγή και διατήρηση των υψηλότερων κατά το δυνατόν επιπέδων υγείας και ασφάλειας στην εργασία, δημιουργώντας έτσι τις συνθήκες για την αποφυγή ή τη μείωση της εμφάνισης των εργατικών ατυχημάτων, των επαγγελματικών ασθενειών και των άλλων προβλημάτων υγείας που σχετίζονται με την εργασία</a:t>
            </a:r>
          </a:p>
        </p:txBody>
      </p:sp>
    </p:spTree>
    <p:extLst>
      <p:ext uri="{BB962C8B-B14F-4D97-AF65-F5344CB8AC3E}">
        <p14:creationId xmlns:p14="http://schemas.microsoft.com/office/powerpoint/2010/main" val="156837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0EC5DC3-94B5-420F-8D73-DC8E386334CF}"/>
              </a:ext>
            </a:extLst>
          </p:cNvPr>
          <p:cNvSpPr>
            <a:spLocks noGrp="1"/>
          </p:cNvSpPr>
          <p:nvPr>
            <p:ph type="title"/>
          </p:nvPr>
        </p:nvSpPr>
        <p:spPr/>
        <p:txBody>
          <a:bodyPr/>
          <a:lstStyle/>
          <a:p>
            <a:r>
              <a:rPr lang="el-GR" dirty="0"/>
              <a:t>ΝΟΜΙΚΟ ΠΛΑΙΣΙΟ</a:t>
            </a:r>
          </a:p>
        </p:txBody>
      </p:sp>
      <p:sp>
        <p:nvSpPr>
          <p:cNvPr id="3" name="Θέση περιεχομένου 2">
            <a:extLst>
              <a:ext uri="{FF2B5EF4-FFF2-40B4-BE49-F238E27FC236}">
                <a16:creationId xmlns:a16="http://schemas.microsoft.com/office/drawing/2014/main" id="{FC0A7545-6DC3-4CA8-BD6E-CA59B1965EB6}"/>
              </a:ext>
            </a:extLst>
          </p:cNvPr>
          <p:cNvSpPr>
            <a:spLocks noGrp="1"/>
          </p:cNvSpPr>
          <p:nvPr>
            <p:ph idx="1"/>
          </p:nvPr>
        </p:nvSpPr>
        <p:spPr>
          <a:xfrm>
            <a:off x="538480" y="1381760"/>
            <a:ext cx="9511373" cy="4866639"/>
          </a:xfrm>
        </p:spPr>
        <p:txBody>
          <a:bodyPr>
            <a:normAutofit fontScale="77500" lnSpcReduction="20000"/>
          </a:bodyPr>
          <a:lstStyle/>
          <a:p>
            <a:r>
              <a:rPr lang="el-GR" dirty="0"/>
              <a:t>Η διενέργεια μετρήσεων φυσικών, χημικών και βιολογικών παραγόντων εκτός από βασική εργοδοτική υποχρέωση σύμφωνα με το νόμο 3850/2010 (Άρθρο 37), αποτελεί ένα ουσιαστικό κριτήριο για τη λήψη μέτρων πρόληψης και αντιμετώπισης των αντίστοιχων κινδύνων.</a:t>
            </a:r>
          </a:p>
          <a:p>
            <a:endParaRPr lang="el-GR" dirty="0"/>
          </a:p>
          <a:p>
            <a:r>
              <a:rPr lang="el-GR" dirty="0"/>
              <a:t>Σύμφωνα με το νόμο 3850/2010 «Κύρωση του κώδικα νόμων για την Υγεία και την Ασφάλεια των εργαζομένων»,  Άρθρο 37, ο εργοδότης οφείλει να γνωρίζει τους κινδύνους, τους οποίους συνεπάγονται για την υγεία των εργαζομένων, παράγοντες που υπάρχουν, χρησιμοποιούνται ή δημιουργούνται στους τόπους εργασίας.</a:t>
            </a:r>
          </a:p>
          <a:p>
            <a:endParaRPr lang="el-GR" dirty="0"/>
          </a:p>
          <a:p>
            <a:r>
              <a:rPr lang="el-GR" dirty="0"/>
              <a:t>Ως «παράγοντας», βάσει του Ν. 3850/2010, Άρθρο 36, ορίζεται κάθε φυσικός, χημικός και βιολογικός παράγοντας που ενυπάρχει κατά την εργασία και μπορεί να είναι επιβλαβής στην υγεία των εργαζομένων ή επικίνδυνος από άλλη άποψη, ανεξάρτητα από τη φυσική του κατάσταση.</a:t>
            </a:r>
          </a:p>
          <a:p>
            <a:endParaRPr lang="el-GR" dirty="0"/>
          </a:p>
          <a:p>
            <a:r>
              <a:rPr lang="el-GR" dirty="0"/>
              <a:t>Σύμφωνα με το Άρθρο 38 του ίδιου νόμου, ο εργοδότης οφείλει να ελέγχει τη συγκέντρωση ή ένταση των παραγόντων στους χώρους εργασίας και τα επίπεδα έκθεσης των εργαζομένων σε αυτούς, πριν αρχίσει η λειτουργία μηχανών ή εγκαταστάσεων και σε τακτά χρονικά διαστήματα κατά τη διάρκεια της λειτουργίας τους.</a:t>
            </a:r>
          </a:p>
        </p:txBody>
      </p:sp>
    </p:spTree>
    <p:extLst>
      <p:ext uri="{BB962C8B-B14F-4D97-AF65-F5344CB8AC3E}">
        <p14:creationId xmlns:p14="http://schemas.microsoft.com/office/powerpoint/2010/main" val="997019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A22BDA4-6F49-40C4-81D0-7C929CDCE6EB}"/>
              </a:ext>
            </a:extLst>
          </p:cNvPr>
          <p:cNvSpPr>
            <a:spLocks noGrp="1"/>
          </p:cNvSpPr>
          <p:nvPr>
            <p:ph type="title"/>
          </p:nvPr>
        </p:nvSpPr>
        <p:spPr>
          <a:xfrm>
            <a:off x="215153" y="508747"/>
            <a:ext cx="9765460" cy="658906"/>
          </a:xfrm>
        </p:spPr>
        <p:txBody>
          <a:bodyPr/>
          <a:lstStyle/>
          <a:p>
            <a:r>
              <a:rPr lang="el-GR" sz="3200" u="sng" dirty="0"/>
              <a:t> ΠΟΙΟΙ ΕΙΝΑΙ ΛΟΙΠΟΝ ΟΙ ΠΑΡΑΓΟΝΤΕΣ ΚΙΝΔΥΝΟΥ</a:t>
            </a:r>
          </a:p>
        </p:txBody>
      </p:sp>
      <p:sp>
        <p:nvSpPr>
          <p:cNvPr id="3" name="Θέση κειμένου 2">
            <a:extLst>
              <a:ext uri="{FF2B5EF4-FFF2-40B4-BE49-F238E27FC236}">
                <a16:creationId xmlns:a16="http://schemas.microsoft.com/office/drawing/2014/main" id="{889E1E2E-5621-4E3D-BFC6-4658A789CA5E}"/>
              </a:ext>
            </a:extLst>
          </p:cNvPr>
          <p:cNvSpPr>
            <a:spLocks noGrp="1"/>
          </p:cNvSpPr>
          <p:nvPr>
            <p:ph type="body" sz="half" idx="2"/>
          </p:nvPr>
        </p:nvSpPr>
        <p:spPr>
          <a:xfrm>
            <a:off x="357095" y="1828800"/>
            <a:ext cx="8825659" cy="3881717"/>
          </a:xfrm>
        </p:spPr>
        <p:txBody>
          <a:bodyPr>
            <a:normAutofit/>
          </a:bodyPr>
          <a:lstStyle/>
          <a:p>
            <a:r>
              <a:rPr lang="el-GR" sz="2400" u="sng" dirty="0"/>
              <a:t>Οι παράγοντες κινδύνου διακρίνονται σε</a:t>
            </a:r>
            <a:r>
              <a:rPr lang="en-US" sz="2400" u="sng" dirty="0"/>
              <a:t>:</a:t>
            </a:r>
          </a:p>
          <a:p>
            <a:endParaRPr lang="el-GR" sz="2400" dirty="0"/>
          </a:p>
          <a:p>
            <a:r>
              <a:rPr lang="el-GR" sz="2400" dirty="0"/>
              <a:t>-Φυσικούς ( θόρυβος, ακτινοβολίες, μικροκλίμα)</a:t>
            </a:r>
          </a:p>
          <a:p>
            <a:endParaRPr lang="el-GR" sz="2400" dirty="0"/>
          </a:p>
          <a:p>
            <a:r>
              <a:rPr lang="el-GR" sz="2400" dirty="0"/>
              <a:t>-Χημικούς ( &gt; 150 χημικές ουσίες μη συμπεριλαμβανομένων των φαρμάκων)</a:t>
            </a:r>
          </a:p>
          <a:p>
            <a:endParaRPr lang="el-GR" sz="2400" dirty="0"/>
          </a:p>
          <a:p>
            <a:r>
              <a:rPr lang="el-GR" sz="2400" dirty="0"/>
              <a:t>-Βιολογικούς ( ιοί, μύκητες, βακτήρια)</a:t>
            </a:r>
          </a:p>
        </p:txBody>
      </p:sp>
    </p:spTree>
    <p:extLst>
      <p:ext uri="{BB962C8B-B14F-4D97-AF65-F5344CB8AC3E}">
        <p14:creationId xmlns:p14="http://schemas.microsoft.com/office/powerpoint/2010/main" val="42819873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82B0A1-1FC7-48C5-A1D3-5AD8237828BD}"/>
              </a:ext>
            </a:extLst>
          </p:cNvPr>
          <p:cNvSpPr>
            <a:spLocks noGrp="1"/>
          </p:cNvSpPr>
          <p:nvPr>
            <p:ph type="title"/>
          </p:nvPr>
        </p:nvSpPr>
        <p:spPr>
          <a:xfrm>
            <a:off x="484094" y="470647"/>
            <a:ext cx="9638461" cy="981635"/>
          </a:xfrm>
        </p:spPr>
        <p:txBody>
          <a:bodyPr/>
          <a:lstStyle/>
          <a:p>
            <a:r>
              <a:rPr lang="el-GR" sz="3200" b="1" u="sng" dirty="0"/>
              <a:t>ΦΥΣΙΚΟΙ ΠΑΡΑΓΟΝΤΕΣ ΚΙΝΔΥΝΟΥ</a:t>
            </a:r>
          </a:p>
        </p:txBody>
      </p:sp>
      <p:sp>
        <p:nvSpPr>
          <p:cNvPr id="3" name="Θέση κειμένου 2">
            <a:extLst>
              <a:ext uri="{FF2B5EF4-FFF2-40B4-BE49-F238E27FC236}">
                <a16:creationId xmlns:a16="http://schemas.microsoft.com/office/drawing/2014/main" id="{6388CCBB-8470-4C61-8AA7-6AB022F99223}"/>
              </a:ext>
            </a:extLst>
          </p:cNvPr>
          <p:cNvSpPr>
            <a:spLocks noGrp="1"/>
          </p:cNvSpPr>
          <p:nvPr>
            <p:ph type="body" sz="half" idx="2"/>
          </p:nvPr>
        </p:nvSpPr>
        <p:spPr>
          <a:xfrm>
            <a:off x="188259" y="2729752"/>
            <a:ext cx="11026588" cy="3814483"/>
          </a:xfrm>
        </p:spPr>
        <p:txBody>
          <a:bodyPr>
            <a:normAutofit fontScale="25000" lnSpcReduction="20000"/>
          </a:bodyPr>
          <a:lstStyle/>
          <a:p>
            <a:pPr marL="342900" indent="-342900">
              <a:buFont typeface="+mj-lt"/>
              <a:buAutoNum type="arabicPeriod"/>
            </a:pPr>
            <a:endParaRPr lang="el-GR" u="sng" dirty="0"/>
          </a:p>
          <a:p>
            <a:pPr marL="342900" indent="-342900">
              <a:buFont typeface="+mj-lt"/>
              <a:buAutoNum type="arabicPeriod"/>
            </a:pPr>
            <a:endParaRPr lang="el-GR" u="sng" dirty="0"/>
          </a:p>
          <a:p>
            <a:r>
              <a:rPr lang="el-GR" sz="7200" u="sng" dirty="0"/>
              <a:t> Θόρυβος</a:t>
            </a:r>
          </a:p>
          <a:p>
            <a:pPr marL="285750" lvl="0" indent="-285750">
              <a:buClr>
                <a:srgbClr val="1E5155">
                  <a:lumMod val="40000"/>
                  <a:lumOff val="60000"/>
                </a:srgbClr>
              </a:buClr>
              <a:buFont typeface="Arial" panose="020B0604020202020204" pitchFamily="34" charset="0"/>
              <a:buChar char="•"/>
            </a:pPr>
            <a:r>
              <a:rPr lang="el-GR" sz="7200" dirty="0">
                <a:solidFill>
                  <a:prstClr val="white"/>
                </a:solidFill>
              </a:rPr>
              <a:t>Κάθε ακουστός, ή και μη, ήχος που είναι δυσάρεστος και μας προκαλεί ανεπιθύμητες καταστάσεις όπως: ενόχληση, δυσκολία στην εργασία, δυσκολία στον ύπνο, δυσκολία στην επικοινωνία, και σε ακραίες περιπτώσεις μπορεί να προκαλέσει απώλεια ακοής.</a:t>
            </a:r>
          </a:p>
          <a:p>
            <a:pPr marL="342900" lvl="0" indent="-342900">
              <a:buClr>
                <a:srgbClr val="1E5155">
                  <a:lumMod val="40000"/>
                  <a:lumOff val="60000"/>
                </a:srgbClr>
              </a:buClr>
              <a:buFont typeface="Arial" panose="020B0604020202020204" pitchFamily="34" charset="0"/>
              <a:buChar char="•"/>
            </a:pPr>
            <a:r>
              <a:rPr lang="el-GR" sz="7200" dirty="0">
                <a:solidFill>
                  <a:prstClr val="white"/>
                </a:solidFill>
              </a:rPr>
              <a:t>Κύρια πηγή θορύβου σε ένα νοσοκομείο αποτελεί ο συνωστισμός πολλών ατόμων( υγειονομικό προσωπικό, ασθενείς), μηχανήματα για την διενέργεια ιατρικών πρακτικών, γεννήτριες ρεύματος.</a:t>
            </a:r>
          </a:p>
          <a:p>
            <a:pPr marL="342900" lvl="0" indent="-342900">
              <a:buClr>
                <a:srgbClr val="1E5155">
                  <a:lumMod val="40000"/>
                  <a:lumOff val="60000"/>
                </a:srgbClr>
              </a:buClr>
              <a:buFont typeface="Arial" panose="020B0604020202020204" pitchFamily="34" charset="0"/>
              <a:buChar char="•"/>
            </a:pPr>
            <a:r>
              <a:rPr lang="el-GR" sz="7200" dirty="0"/>
              <a:t>Οριακές τιμές έκθεσης:</a:t>
            </a:r>
            <a:r>
              <a:rPr lang="en-US" sz="7200" dirty="0"/>
              <a:t>LEx,Bh = 87 dB(A) </a:t>
            </a:r>
            <a:r>
              <a:rPr lang="el-GR" sz="7200" dirty="0"/>
              <a:t>και </a:t>
            </a:r>
            <a:r>
              <a:rPr lang="en-US" sz="7200" dirty="0"/>
              <a:t>Ppear. = 200 Pa (140 dBc </a:t>
            </a:r>
            <a:r>
              <a:rPr lang="el-GR" sz="7200" dirty="0"/>
              <a:t>στα 20 μΡα), αντιστοίχως</a:t>
            </a:r>
          </a:p>
          <a:p>
            <a:pPr marL="285750" indent="-285750">
              <a:buClr>
                <a:srgbClr val="1E5155">
                  <a:lumMod val="40000"/>
                  <a:lumOff val="60000"/>
                </a:srgbClr>
              </a:buClr>
              <a:buFont typeface="Arial" panose="020B0604020202020204" pitchFamily="34" charset="0"/>
              <a:buChar char="•"/>
            </a:pPr>
            <a:r>
              <a:rPr lang="el-GR" sz="7200" dirty="0"/>
              <a:t>Μέσο μέτρησης είναι το ολοκληρωτικό ηχόμετρο τύπου Ι κατά ΙΕC 60651, ηχοδοσίμετρα τύπου ΙΙ και ανεξάρτητο βαθμονομητή</a:t>
            </a:r>
          </a:p>
          <a:p>
            <a:pPr marL="285750" indent="-285750">
              <a:buClr>
                <a:srgbClr val="1E5155">
                  <a:lumMod val="40000"/>
                  <a:lumOff val="60000"/>
                </a:srgbClr>
              </a:buClr>
              <a:buFont typeface="Arial" panose="020B0604020202020204" pitchFamily="34" charset="0"/>
              <a:buChar char="•"/>
            </a:pPr>
            <a:endParaRPr lang="el-GR" sz="7200" dirty="0"/>
          </a:p>
          <a:p>
            <a:r>
              <a:rPr lang="el-GR" sz="7200" u="sng" dirty="0"/>
              <a:t>Ακτινοβολίες </a:t>
            </a:r>
          </a:p>
          <a:p>
            <a:pPr marL="857250" indent="-857250">
              <a:buFont typeface="Arial" panose="020B0604020202020204" pitchFamily="34" charset="0"/>
              <a:buChar char="•"/>
            </a:pPr>
            <a:r>
              <a:rPr lang="el-GR" sz="7200" dirty="0"/>
              <a:t>Οι ιονίζουσες και οι μη ιονίζουσες είναι οι δύο επικίνδυνες μορφές ακτινοβολιών που συναντώνται στο νοσοκομείο. </a:t>
            </a:r>
            <a:endParaRPr lang="en-US" sz="7200" dirty="0"/>
          </a:p>
          <a:p>
            <a:pPr marL="857250" indent="-857250">
              <a:buFont typeface="Arial" panose="020B0604020202020204" pitchFamily="34" charset="0"/>
              <a:buChar char="•"/>
            </a:pPr>
            <a:r>
              <a:rPr lang="el-GR" sz="7200" u="sng" dirty="0"/>
              <a:t>Η ιονίζουσα ακτινοβολία χρησιμοποιείται κυρίως για θεραπεία και διάγνωση</a:t>
            </a:r>
            <a:endParaRPr lang="en-US" sz="7200" u="sng" dirty="0"/>
          </a:p>
          <a:p>
            <a:pPr marL="857250" indent="-857250">
              <a:buFont typeface="Arial" panose="020B0604020202020204" pitchFamily="34" charset="0"/>
              <a:buChar char="•"/>
            </a:pPr>
            <a:r>
              <a:rPr lang="el-GR" sz="7200" dirty="0"/>
              <a:t>Τα επαγγέλματα στα οποία οι εργαζόμενοι εκτείθενται σε ακτινοβολία είναι αυτά των ακτινολόγων, ακτινοφυσικών, νοσηλευτών, αναισθησιολόγοι, καθαριστές, τεχνικό προσωπικό μηχανημάτων, εθελοντές , προσωπικό κατασκευαστικών εταιριών </a:t>
            </a:r>
          </a:p>
          <a:p>
            <a:pPr marL="857250" indent="-857250">
              <a:buFont typeface="Arial" panose="020B0604020202020204" pitchFamily="34" charset="0"/>
              <a:buChar char="•"/>
            </a:pPr>
            <a:r>
              <a:rPr lang="el-GR" sz="7200" dirty="0"/>
              <a:t>Για την μέτρηση των ασφαλών τιμών ακτινοβολίας στα νοσοκομειακά πλαίσια χρησιμοποιούνται ψηφιακοί ή και αναλογικοί μετρητές ακτινοβολίας.</a:t>
            </a:r>
          </a:p>
          <a:p>
            <a:pPr marL="857250" indent="-857250">
              <a:buFont typeface="Arial" panose="020B0604020202020204" pitchFamily="34" charset="0"/>
              <a:buChar char="•"/>
            </a:pPr>
            <a:endParaRPr lang="el-GR" sz="7200" dirty="0"/>
          </a:p>
          <a:p>
            <a:pPr marL="857250" indent="-857250">
              <a:buFont typeface="Arial" panose="020B0604020202020204" pitchFamily="34" charset="0"/>
              <a:buChar char="•"/>
            </a:pPr>
            <a:endParaRPr lang="el-GR" sz="7200" dirty="0"/>
          </a:p>
          <a:p>
            <a:pPr marL="857250" indent="-857250">
              <a:buFont typeface="Arial" panose="020B0604020202020204" pitchFamily="34" charset="0"/>
              <a:buChar char="•"/>
            </a:pPr>
            <a:endParaRPr lang="el-GR" sz="7200" dirty="0"/>
          </a:p>
          <a:p>
            <a:endParaRPr lang="en-US" u="sng" dirty="0"/>
          </a:p>
          <a:p>
            <a:endParaRPr lang="el-GR" dirty="0"/>
          </a:p>
          <a:p>
            <a:pPr marL="342900" indent="-342900">
              <a:buFont typeface="+mj-lt"/>
              <a:buAutoNum type="arabicPeriod"/>
            </a:pPr>
            <a:endParaRPr lang="el-GR" dirty="0"/>
          </a:p>
          <a:p>
            <a:pPr marL="285750" indent="-285750">
              <a:buFont typeface="Arial" panose="020B0604020202020204" pitchFamily="34" charset="0"/>
              <a:buChar char="•"/>
            </a:pPr>
            <a:endParaRPr lang="el-GR" dirty="0"/>
          </a:p>
        </p:txBody>
      </p:sp>
    </p:spTree>
    <p:extLst>
      <p:ext uri="{BB962C8B-B14F-4D97-AF65-F5344CB8AC3E}">
        <p14:creationId xmlns:p14="http://schemas.microsoft.com/office/powerpoint/2010/main" val="1171186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κειμένου 2">
            <a:extLst>
              <a:ext uri="{FF2B5EF4-FFF2-40B4-BE49-F238E27FC236}">
                <a16:creationId xmlns:a16="http://schemas.microsoft.com/office/drawing/2014/main" id="{643B7740-0A56-4EDE-B496-D890968A7D62}"/>
              </a:ext>
            </a:extLst>
          </p:cNvPr>
          <p:cNvSpPr>
            <a:spLocks noGrp="1"/>
          </p:cNvSpPr>
          <p:nvPr>
            <p:ph type="body" sz="half" idx="2"/>
          </p:nvPr>
        </p:nvSpPr>
        <p:spPr>
          <a:xfrm>
            <a:off x="349624" y="726141"/>
            <a:ext cx="9487555" cy="6293224"/>
          </a:xfrm>
        </p:spPr>
        <p:txBody>
          <a:bodyPr>
            <a:normAutofit fontScale="92500" lnSpcReduction="20000"/>
          </a:bodyPr>
          <a:lstStyle/>
          <a:p>
            <a:r>
              <a:rPr lang="el-GR" u="sng" dirty="0"/>
              <a:t>Μικροκλίμα</a:t>
            </a:r>
            <a:endParaRPr lang="en-US" u="sng" dirty="0"/>
          </a:p>
          <a:p>
            <a:r>
              <a:rPr lang="el-GR" dirty="0"/>
              <a:t>Το Μικροκλίμα αποτελεί το σύνολο των θερμικών συνθηκών ενός εργασιακού χώρου και τη θερμική κατάσταση του ανθρώπου.</a:t>
            </a:r>
            <a:endParaRPr lang="el-GR" u="sng" dirty="0"/>
          </a:p>
          <a:p>
            <a:pPr marL="342900" indent="-342900">
              <a:buFont typeface="+mj-lt"/>
              <a:buAutoNum type="arabicPeriod"/>
            </a:pPr>
            <a:r>
              <a:rPr lang="el-GR" u="sng" dirty="0"/>
              <a:t>η θερμοκρασία</a:t>
            </a:r>
          </a:p>
          <a:p>
            <a:pPr marL="342900" indent="-342900">
              <a:buFont typeface="+mj-lt"/>
              <a:buAutoNum type="arabicPeriod"/>
            </a:pPr>
            <a:r>
              <a:rPr lang="el-GR" u="sng" dirty="0"/>
              <a:t> η υγρασία</a:t>
            </a:r>
          </a:p>
          <a:p>
            <a:pPr marL="342900" indent="-342900">
              <a:buFont typeface="+mj-lt"/>
              <a:buAutoNum type="arabicPeriod"/>
            </a:pPr>
            <a:r>
              <a:rPr lang="el-GR" u="sng" dirty="0"/>
              <a:t>ο φωτισμός</a:t>
            </a:r>
          </a:p>
          <a:p>
            <a:pPr marL="342900" indent="-342900">
              <a:buFont typeface="+mj-lt"/>
              <a:buAutoNum type="arabicPeriod"/>
            </a:pPr>
            <a:r>
              <a:rPr lang="el-GR" u="sng" dirty="0"/>
              <a:t> ο αερισμός</a:t>
            </a:r>
          </a:p>
          <a:p>
            <a:pPr marL="342900" indent="-342900">
              <a:buFont typeface="+mj-lt"/>
              <a:buAutoNum type="arabicPeriod"/>
            </a:pPr>
            <a:r>
              <a:rPr lang="el-GR" u="sng" dirty="0"/>
              <a:t> ποιότητα του αέρα.</a:t>
            </a:r>
          </a:p>
          <a:p>
            <a:endParaRPr lang="el-GR" u="sng" dirty="0"/>
          </a:p>
          <a:p>
            <a:r>
              <a:rPr lang="el-GR" u="sng" dirty="0"/>
              <a:t>Η θερμοκρασία    </a:t>
            </a:r>
          </a:p>
          <a:p>
            <a:pPr marL="285750" indent="-285750">
              <a:buFont typeface="Arial" panose="020B0604020202020204" pitchFamily="34" charset="0"/>
              <a:buChar char="•"/>
            </a:pPr>
            <a:r>
              <a:rPr lang="el-GR" dirty="0"/>
              <a:t>Η έκθεση σε πολύ υψηλές θερμοκρασίες μπορεί να προκαλέσει στον εργαζόμενο ατονία, ευερεθιστότητα, εξάντληση, χαμηλή εργασιακή απόδοση, αδυναμία να συγκεντρωθεί έως και θερμοπληξία.</a:t>
            </a:r>
          </a:p>
          <a:p>
            <a:pPr marL="285750" indent="-285750">
              <a:buFont typeface="Arial" panose="020B0604020202020204" pitchFamily="34" charset="0"/>
              <a:buChar char="•"/>
            </a:pPr>
            <a:r>
              <a:rPr lang="el-GR" dirty="0"/>
              <a:t>Οι επιτρεπόμενες τιμές θερμοκρασίας για εργασία μέτριας έντασης είναι 26,7ο</a:t>
            </a:r>
            <a:r>
              <a:rPr lang="en-US" dirty="0"/>
              <a:t>C-31,1oC</a:t>
            </a:r>
            <a:endParaRPr lang="el-GR" dirty="0"/>
          </a:p>
          <a:p>
            <a:pPr marL="285750" indent="-285750">
              <a:buFont typeface="Arial" panose="020B0604020202020204" pitchFamily="34" charset="0"/>
              <a:buChar char="•"/>
            </a:pPr>
            <a:r>
              <a:rPr lang="el-GR" dirty="0"/>
              <a:t>Τρόποι μέτρησης είναι το θερμικό ανεμόμετρο και τα υγρασιοθερμόμετρα για τον δείκτη </a:t>
            </a:r>
            <a:r>
              <a:rPr lang="en-US" dirty="0"/>
              <a:t>WGBT.</a:t>
            </a:r>
            <a:endParaRPr lang="el-GR" dirty="0"/>
          </a:p>
          <a:p>
            <a:endParaRPr lang="el-GR" u="sng" dirty="0"/>
          </a:p>
          <a:p>
            <a:r>
              <a:rPr lang="el-GR" u="sng" dirty="0"/>
              <a:t>Η υγρασία</a:t>
            </a:r>
          </a:p>
          <a:p>
            <a:r>
              <a:rPr lang="el-GR" dirty="0"/>
              <a:t>Οι ενδεδειγμένες τιμές σχετικής υγρασίας είναι  40-60% και μείωση με αύξηση θερμοκρασίας</a:t>
            </a:r>
            <a:r>
              <a:rPr lang="el-GR" u="sng" dirty="0"/>
              <a:t>.</a:t>
            </a:r>
            <a:endParaRPr lang="en-US" u="sng" dirty="0"/>
          </a:p>
          <a:p>
            <a:pPr marL="285750" indent="-285750">
              <a:buFont typeface="Arial" panose="020B0604020202020204" pitchFamily="34" charset="0"/>
              <a:buChar char="•"/>
            </a:pPr>
            <a:endParaRPr lang="el-GR" dirty="0"/>
          </a:p>
          <a:p>
            <a:endParaRPr lang="el-GR" dirty="0"/>
          </a:p>
        </p:txBody>
      </p:sp>
    </p:spTree>
    <p:extLst>
      <p:ext uri="{BB962C8B-B14F-4D97-AF65-F5344CB8AC3E}">
        <p14:creationId xmlns:p14="http://schemas.microsoft.com/office/powerpoint/2010/main" val="450921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κειμένου 2">
            <a:extLst>
              <a:ext uri="{FF2B5EF4-FFF2-40B4-BE49-F238E27FC236}">
                <a16:creationId xmlns:a16="http://schemas.microsoft.com/office/drawing/2014/main" id="{87B304A9-1C70-4BAF-B6B4-31585EDD3857}"/>
              </a:ext>
            </a:extLst>
          </p:cNvPr>
          <p:cNvSpPr>
            <a:spLocks noGrp="1"/>
          </p:cNvSpPr>
          <p:nvPr>
            <p:ph type="body" sz="half" idx="2"/>
          </p:nvPr>
        </p:nvSpPr>
        <p:spPr>
          <a:xfrm>
            <a:off x="475131" y="152400"/>
            <a:ext cx="9057248" cy="5029200"/>
          </a:xfrm>
        </p:spPr>
        <p:txBody>
          <a:bodyPr>
            <a:normAutofit/>
          </a:bodyPr>
          <a:lstStyle/>
          <a:p>
            <a:r>
              <a:rPr lang="el-GR" u="sng" dirty="0"/>
              <a:t>Φωτισμός </a:t>
            </a:r>
          </a:p>
          <a:p>
            <a:pPr marL="285750" indent="-285750">
              <a:buFont typeface="Arial" panose="020B0604020202020204" pitchFamily="34" charset="0"/>
              <a:buChar char="•"/>
            </a:pPr>
            <a:r>
              <a:rPr lang="el-GR" dirty="0"/>
              <a:t>Οι παράγοντες που καθορίζουν τις ποσοτικές και ποιοτικές ανάγκες σε φωτισμό, είναι σε άμεση συνάρτηση με τη φύση (είδος) της εργασίας, την ικανότητα της οπτικής οξύτητας του εργαζόμενου και το περιβάλλον στο οποίο εκτελείται η εργασία.  Το γεγονός ότι ένας εργασιακός χώρος έχει επάρκεια φωτισμού δε σημαίνει ότι έχει καλές συνθήκες φωτισμού. Η εκτίμηση των συνθηκών φωτισμού δε γίνεται μόνο βάσει της έντασης του φωτός αλλά συνεκτιμώντας άλλες παραμέτρους όπως είναι το είδος, η θέση και διάταξη των φωτεινών πηγών, το χρώμα του περιβάλλοντος χώρου καθώς επίσης η μορφή και η οργάνωση της εργασίας. </a:t>
            </a:r>
          </a:p>
          <a:p>
            <a:pPr marL="285750" indent="-285750">
              <a:buFont typeface="Arial" panose="020B0604020202020204" pitchFamily="34" charset="0"/>
              <a:buChar char="•"/>
            </a:pPr>
            <a:r>
              <a:rPr lang="el-GR" dirty="0"/>
              <a:t>Όργανα μέτρησης είναι τα φωτόμετρα (όργανα μέτρησης της φωτεινής ροής), λουξόμετρο (προσδιορισμός της έντασης του φωτός)</a:t>
            </a:r>
          </a:p>
          <a:p>
            <a:pPr marL="285750" indent="-285750">
              <a:buFont typeface="Arial" panose="020B0604020202020204" pitchFamily="34" charset="0"/>
              <a:buChar char="•"/>
            </a:pPr>
            <a:r>
              <a:rPr lang="el-GR" dirty="0"/>
              <a:t>Η ελάχιστη ένταση φωτός για έναν χώρο που κατατάσσεται στην κατηγορία του ειδικού(περιλαμβανομένων εργαστηρίων, δωματίων ελέγχου και γραφείων είναι τα 500 </a:t>
            </a:r>
            <a:r>
              <a:rPr lang="en-US" dirty="0"/>
              <a:t>LUX.</a:t>
            </a:r>
            <a:endParaRPr lang="el-GR" dirty="0"/>
          </a:p>
        </p:txBody>
      </p:sp>
    </p:spTree>
    <p:extLst>
      <p:ext uri="{BB962C8B-B14F-4D97-AF65-F5344CB8AC3E}">
        <p14:creationId xmlns:p14="http://schemas.microsoft.com/office/powerpoint/2010/main" val="3218610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κειμένου 2">
            <a:extLst>
              <a:ext uri="{FF2B5EF4-FFF2-40B4-BE49-F238E27FC236}">
                <a16:creationId xmlns:a16="http://schemas.microsoft.com/office/drawing/2014/main" id="{5ED61476-58E2-498A-88EB-65FD9E31BC7D}"/>
              </a:ext>
            </a:extLst>
          </p:cNvPr>
          <p:cNvSpPr>
            <a:spLocks noGrp="1"/>
          </p:cNvSpPr>
          <p:nvPr>
            <p:ph type="body" sz="half" idx="2"/>
          </p:nvPr>
        </p:nvSpPr>
        <p:spPr>
          <a:xfrm>
            <a:off x="599143" y="322728"/>
            <a:ext cx="8825659" cy="6329083"/>
          </a:xfrm>
        </p:spPr>
        <p:txBody>
          <a:bodyPr>
            <a:normAutofit/>
          </a:bodyPr>
          <a:lstStyle/>
          <a:p>
            <a:r>
              <a:rPr lang="el-GR" u="sng" dirty="0"/>
              <a:t>Αερισμός- Ποιότητα αέρα</a:t>
            </a:r>
          </a:p>
          <a:p>
            <a:pPr marL="285750" indent="-285750">
              <a:buFont typeface="Arial" panose="020B0604020202020204" pitchFamily="34" charset="0"/>
              <a:buChar char="•"/>
            </a:pPr>
            <a:r>
              <a:rPr lang="el-GR" dirty="0"/>
              <a:t>Αποδεκτή Ποιότητα Αέρα Εσωτερικού Χώρου(ΠΑΕΧ) είναι: «Αέρας στον οποίον δεν περιέχονται γνωστοί ρυπογόνοι παράγοντες σε συγκεντρώσεις οι οποίες κρίνονται ως βλαπτικές από Αρμόδιες Αρχές και όπου η ισχυρή πλειονότητα των εκτεθειμένων προσώπων (τουλάχιστον 80%) δεν εκφράζει δυσαρέσκεια.»</a:t>
            </a:r>
          </a:p>
          <a:p>
            <a:pPr marL="285750" indent="-285750">
              <a:buFont typeface="Arial" panose="020B0604020202020204" pitchFamily="34" charset="0"/>
              <a:buChar char="•"/>
            </a:pPr>
            <a:r>
              <a:rPr lang="el-GR" dirty="0"/>
              <a:t>Ρυπογόνους παράγοντες αποτελούν το διοξείδιο του άνθρακα 10</a:t>
            </a:r>
            <a:r>
              <a:rPr lang="en-US" dirty="0"/>
              <a:t>30-</a:t>
            </a:r>
            <a:r>
              <a:rPr lang="el-GR" dirty="0"/>
              <a:t>10</a:t>
            </a:r>
            <a:r>
              <a:rPr lang="en-US" dirty="0"/>
              <a:t>50 ppm (594-630 mg/m3 )</a:t>
            </a:r>
            <a:r>
              <a:rPr lang="el-GR" dirty="0"/>
              <a:t>για εσωτερικό χώρο, το μονοξείδιο του άνθρακα </a:t>
            </a:r>
            <a:r>
              <a:rPr lang="en-US" dirty="0"/>
              <a:t>25 ppm (28,64 mg/m3 )</a:t>
            </a:r>
            <a:r>
              <a:rPr lang="el-GR" dirty="0"/>
              <a:t>, τα οξείδια του αζώτου, το όζον (&gt;</a:t>
            </a:r>
            <a:r>
              <a:rPr lang="en-US" dirty="0"/>
              <a:t>0,05 ppm[0,098mg/m3</a:t>
            </a:r>
            <a:r>
              <a:rPr lang="el-GR" dirty="0"/>
              <a:t>]), η φορμαλδεΰδη </a:t>
            </a:r>
            <a:r>
              <a:rPr lang="en-US" dirty="0"/>
              <a:t>0,3 ppm (0,368 mg/m3 )</a:t>
            </a:r>
            <a:r>
              <a:rPr lang="el-GR" dirty="0"/>
              <a:t>, σκόνη και ίνες.</a:t>
            </a:r>
          </a:p>
          <a:p>
            <a:pPr marL="285750" indent="-285750">
              <a:buFont typeface="Arial" panose="020B0604020202020204" pitchFamily="34" charset="0"/>
              <a:buChar char="•"/>
            </a:pPr>
            <a:r>
              <a:rPr lang="el-GR" dirty="0"/>
              <a:t>Σχετικά με τον αερισμό των χώρων συστείνεται ο αέρας να ανανεώνεται 2 φορές ανά ώρα(20-40</a:t>
            </a:r>
            <a:r>
              <a:rPr lang="en-US" dirty="0"/>
              <a:t>m3/</a:t>
            </a:r>
            <a:r>
              <a:rPr lang="el-GR" dirty="0"/>
              <a:t>άτομο/</a:t>
            </a:r>
            <a:r>
              <a:rPr lang="en-US" dirty="0"/>
              <a:t>hrs).</a:t>
            </a:r>
          </a:p>
          <a:p>
            <a:r>
              <a:rPr lang="el-GR" dirty="0"/>
              <a:t>Για την μέτρηση των ρύπων αέριας μορφής στον εισπνεόμενο αέρα στα νοσοκομεία χρησιμοποιούνται τα παρακάτω μέσα</a:t>
            </a:r>
            <a:r>
              <a:rPr lang="en-US" dirty="0"/>
              <a:t>:</a:t>
            </a:r>
          </a:p>
          <a:p>
            <a:pPr marL="342900" indent="-342900">
              <a:buFont typeface="+mj-lt"/>
              <a:buAutoNum type="arabicPeriod"/>
            </a:pPr>
            <a:r>
              <a:rPr lang="el-GR" dirty="0"/>
              <a:t>Φορητοι μετρητές αερίων Ο2, </a:t>
            </a:r>
            <a:r>
              <a:rPr lang="en-US" dirty="0"/>
              <a:t>CO, H2S</a:t>
            </a:r>
          </a:p>
          <a:p>
            <a:pPr marL="342900" indent="-342900">
              <a:buFont typeface="+mj-lt"/>
              <a:buAutoNum type="arabicPeriod"/>
            </a:pPr>
            <a:r>
              <a:rPr lang="el-GR" dirty="0"/>
              <a:t>Ζυγαριές για βαρυτομετρικό προσδιορισμό της σκόνης</a:t>
            </a:r>
          </a:p>
          <a:p>
            <a:pPr marL="342900" indent="-342900">
              <a:buFont typeface="+mj-lt"/>
              <a:buAutoNum type="arabicPeriod"/>
            </a:pPr>
            <a:r>
              <a:rPr lang="el-GR" dirty="0"/>
              <a:t>Ψηφιακοί αναλυτές </a:t>
            </a:r>
            <a:r>
              <a:rPr lang="en-US" dirty="0"/>
              <a:t>PM10, PM2,5., </a:t>
            </a:r>
            <a:r>
              <a:rPr lang="el-GR" dirty="0"/>
              <a:t>πολλές φορές με λογισμική σύνδεση και ψηφιοποίηση δεδομένων σε Η/Υ.</a:t>
            </a:r>
            <a:endParaRPr lang="en-US" dirty="0"/>
          </a:p>
        </p:txBody>
      </p:sp>
    </p:spTree>
    <p:extLst>
      <p:ext uri="{BB962C8B-B14F-4D97-AF65-F5344CB8AC3E}">
        <p14:creationId xmlns:p14="http://schemas.microsoft.com/office/powerpoint/2010/main" val="1553436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BBD49E-21BE-43E8-A5C5-F153427928F7}"/>
              </a:ext>
            </a:extLst>
          </p:cNvPr>
          <p:cNvSpPr>
            <a:spLocks noGrp="1"/>
          </p:cNvSpPr>
          <p:nvPr>
            <p:ph type="title"/>
          </p:nvPr>
        </p:nvSpPr>
        <p:spPr>
          <a:xfrm>
            <a:off x="125507" y="143436"/>
            <a:ext cx="9810283" cy="1066800"/>
          </a:xfrm>
        </p:spPr>
        <p:txBody>
          <a:bodyPr/>
          <a:lstStyle/>
          <a:p>
            <a:r>
              <a:rPr lang="el-GR" sz="3200" b="1" u="sng" dirty="0"/>
              <a:t>ΧΗΜΙΚΟΙ ΠΑΡΑΓΟΝΤΕΣ</a:t>
            </a:r>
            <a:r>
              <a:rPr lang="en-US" sz="3200" b="1" u="sng" dirty="0"/>
              <a:t> </a:t>
            </a:r>
            <a:r>
              <a:rPr lang="el-GR" sz="3200" b="1" u="sng" dirty="0"/>
              <a:t>ΚΙΝΔΥΝΟΥ</a:t>
            </a:r>
          </a:p>
        </p:txBody>
      </p:sp>
      <p:sp>
        <p:nvSpPr>
          <p:cNvPr id="3" name="Θέση κειμένου 2">
            <a:extLst>
              <a:ext uri="{FF2B5EF4-FFF2-40B4-BE49-F238E27FC236}">
                <a16:creationId xmlns:a16="http://schemas.microsoft.com/office/drawing/2014/main" id="{DA83ECB9-890B-4A56-8BF6-A1A2E9FE7D93}"/>
              </a:ext>
            </a:extLst>
          </p:cNvPr>
          <p:cNvSpPr>
            <a:spLocks noGrp="1"/>
          </p:cNvSpPr>
          <p:nvPr>
            <p:ph type="body" sz="half" idx="2"/>
          </p:nvPr>
        </p:nvSpPr>
        <p:spPr>
          <a:xfrm>
            <a:off x="339166" y="1353671"/>
            <a:ext cx="8825659" cy="4912658"/>
          </a:xfrm>
        </p:spPr>
        <p:txBody>
          <a:bodyPr>
            <a:normAutofit fontScale="25000" lnSpcReduction="20000"/>
          </a:bodyPr>
          <a:lstStyle/>
          <a:p>
            <a:r>
              <a:rPr lang="el-GR" sz="6400" u="sng" dirty="0"/>
              <a:t>ΑΝΑΙΣΘΗΤΙΚΑ </a:t>
            </a:r>
            <a:r>
              <a:rPr lang="el-GR" sz="6400" dirty="0"/>
              <a:t>αέρια και ατμοί (υποξείδιο του αζώτου, αλοθάνιο, ενφλουράνιο, τριχλωαιθυλένιο). Τα συγκεκριμένα αέρια προκαλούν χρόνιες σωματικές και γονιδιακές διαταραχές</a:t>
            </a:r>
          </a:p>
          <a:p>
            <a:pPr marL="285750" indent="-285750">
              <a:buFont typeface="Arial" panose="020B0604020202020204" pitchFamily="34" charset="0"/>
              <a:buChar char="•"/>
            </a:pPr>
            <a:r>
              <a:rPr lang="el-GR" sz="6400" dirty="0"/>
              <a:t>Υποξείδιο του αζώτου (χρησιμοποιείται πιο συχνά) -</a:t>
            </a:r>
            <a:r>
              <a:rPr lang="en-US" sz="6400" dirty="0"/>
              <a:t>90 mg/m3</a:t>
            </a:r>
            <a:endParaRPr lang="el-GR" sz="6400" dirty="0"/>
          </a:p>
          <a:p>
            <a:pPr marL="285750" lvl="0" indent="-285750">
              <a:buClr>
                <a:srgbClr val="1E5155">
                  <a:lumMod val="40000"/>
                  <a:lumOff val="60000"/>
                </a:srgbClr>
              </a:buClr>
              <a:buFont typeface="Arial" panose="020B0604020202020204" pitchFamily="34" charset="0"/>
              <a:buChar char="•"/>
            </a:pPr>
            <a:r>
              <a:rPr lang="el-GR" sz="6400" dirty="0"/>
              <a:t>Αλοθάνιο 404 </a:t>
            </a:r>
            <a:r>
              <a:rPr lang="en-US" sz="6400" dirty="0">
                <a:solidFill>
                  <a:prstClr val="white"/>
                </a:solidFill>
              </a:rPr>
              <a:t>mg/m3</a:t>
            </a:r>
            <a:endParaRPr lang="el-GR" sz="6400" dirty="0">
              <a:solidFill>
                <a:prstClr val="white"/>
              </a:solidFill>
            </a:endParaRPr>
          </a:p>
          <a:p>
            <a:pPr marL="285750" lvl="0" indent="-285750">
              <a:buClr>
                <a:srgbClr val="1E5155">
                  <a:lumMod val="40000"/>
                  <a:lumOff val="60000"/>
                </a:srgbClr>
              </a:buClr>
              <a:buFont typeface="Arial" panose="020B0604020202020204" pitchFamily="34" charset="0"/>
              <a:buChar char="•"/>
            </a:pPr>
            <a:r>
              <a:rPr lang="el-GR" sz="6400" dirty="0"/>
              <a:t>Ενφλουράνιο 566</a:t>
            </a:r>
            <a:r>
              <a:rPr lang="en-US" sz="6400" dirty="0">
                <a:solidFill>
                  <a:prstClr val="white"/>
                </a:solidFill>
              </a:rPr>
              <a:t>mg/m3</a:t>
            </a:r>
            <a:endParaRPr lang="el-GR" sz="6400" dirty="0">
              <a:solidFill>
                <a:prstClr val="white"/>
              </a:solidFill>
            </a:endParaRPr>
          </a:p>
          <a:p>
            <a:endParaRPr lang="el-GR" sz="6400" u="sng" dirty="0"/>
          </a:p>
          <a:p>
            <a:r>
              <a:rPr lang="el-GR" sz="6400" u="sng" dirty="0"/>
              <a:t>ΦΟΡΜΑΛΔΕΥΔΗ ( συντηρητικό ιστών/απολυμαντικό) &gt;</a:t>
            </a:r>
            <a:r>
              <a:rPr lang="en-US" sz="6400" dirty="0"/>
              <a:t>50-100 ppm</a:t>
            </a:r>
            <a:endParaRPr lang="el-GR" sz="6400" dirty="0"/>
          </a:p>
          <a:p>
            <a:r>
              <a:rPr lang="el-GR" sz="6400" dirty="0"/>
              <a:t>Ενδέχεται να προκαλέσει δερματικά και αναπνευστικά προβλήματα </a:t>
            </a:r>
          </a:p>
          <a:p>
            <a:endParaRPr lang="el-GR" sz="6400" u="sng" dirty="0"/>
          </a:p>
          <a:p>
            <a:r>
              <a:rPr lang="el-GR" sz="6400" u="sng" dirty="0"/>
              <a:t>ΔΙΑΛΥΤΕΣ </a:t>
            </a:r>
          </a:p>
          <a:p>
            <a:r>
              <a:rPr lang="el-GR" sz="6400" dirty="0"/>
              <a:t>Τους συναντάμε κυρίως στις εργαστηριακές μονάδες των  νοσοκομείων, είτε σε υγρή είτε σε αέρια ανεξέλεγκτη μορφή.</a:t>
            </a:r>
          </a:p>
          <a:p>
            <a:pPr marL="342900" indent="-342900">
              <a:buFont typeface="+mj-lt"/>
              <a:buAutoNum type="arabicPeriod"/>
            </a:pPr>
            <a:r>
              <a:rPr lang="el-GR" sz="6400" dirty="0"/>
              <a:t>Η επιρροή στον οργανισμό εξαρτάται από τον βαθμό απορρόφησης( δερματικά – αναπνευστικά)</a:t>
            </a:r>
          </a:p>
          <a:p>
            <a:pPr marL="342900" indent="-342900">
              <a:buFont typeface="+mj-lt"/>
              <a:buAutoNum type="arabicPeriod"/>
            </a:pPr>
            <a:r>
              <a:rPr lang="el-GR" sz="6400" dirty="0"/>
              <a:t>Εγκεφαλοπάθειες</a:t>
            </a:r>
          </a:p>
          <a:p>
            <a:pPr marL="342900" indent="-342900">
              <a:buFont typeface="+mj-lt"/>
              <a:buAutoNum type="arabicPeriod"/>
            </a:pPr>
            <a:r>
              <a:rPr lang="el-GR" sz="6400" dirty="0"/>
              <a:t>Ηπατική και πνευμονική ανεπάρκεια</a:t>
            </a:r>
          </a:p>
          <a:p>
            <a:pPr marL="342900" indent="-342900">
              <a:buFont typeface="+mj-lt"/>
              <a:buAutoNum type="arabicPeriod"/>
            </a:pPr>
            <a:r>
              <a:rPr lang="el-GR" sz="6400" dirty="0"/>
              <a:t>Δερματίτιδες</a:t>
            </a:r>
          </a:p>
          <a:p>
            <a:pPr marL="342900" indent="-342900">
              <a:buFont typeface="+mj-lt"/>
              <a:buAutoNum type="arabicPeriod"/>
            </a:pPr>
            <a:r>
              <a:rPr lang="el-GR" sz="6400" dirty="0"/>
              <a:t>Οι λιποδιαλυτοί διαλύτες προκαλούν υπολειτουργία του ΚΝΣ = υπνηλία, αδυναμία συγκέντρωσης.</a:t>
            </a:r>
          </a:p>
          <a:p>
            <a:endParaRPr lang="el-GR" u="sng" dirty="0"/>
          </a:p>
        </p:txBody>
      </p:sp>
    </p:spTree>
    <p:extLst>
      <p:ext uri="{BB962C8B-B14F-4D97-AF65-F5344CB8AC3E}">
        <p14:creationId xmlns:p14="http://schemas.microsoft.com/office/powerpoint/2010/main" val="28069621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Ιόν">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969</TotalTime>
  <Words>1805</Words>
  <Application>Microsoft Office PowerPoint</Application>
  <PresentationFormat>Ευρεία οθόνη</PresentationFormat>
  <Paragraphs>124</Paragraphs>
  <Slides>12</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12</vt:i4>
      </vt:variant>
    </vt:vector>
  </HeadingPairs>
  <TitlesOfParts>
    <vt:vector size="16" baseType="lpstr">
      <vt:lpstr>Arial</vt:lpstr>
      <vt:lpstr>Century Gothic</vt:lpstr>
      <vt:lpstr>Wingdings 3</vt:lpstr>
      <vt:lpstr>Ιόν</vt:lpstr>
      <vt:lpstr>Διενέργεια μετρήσεων φυσικών, χημικών, βιολογικών παραγόντων κινδύνου στο χώρο εργασίας. Εργονομία και πρόληψη ατυχημάτων    Βρακατσέλης Νικόλαος (1086771) Κάκκου Δρόσου Αναστασία (1086733) Κατρά Λαμπρινή (1086730)  Διδάσκων Καθηγητής: Κουτσογιάννης Κωνσταντίνος   </vt:lpstr>
      <vt:lpstr>ΥΓΕΙΑ ΚΑΙ ΑΣΦΑΛΕΙΑ ΣΤΗΝ ΕΡΓΑΣΙΑ (ΥΑΕ)</vt:lpstr>
      <vt:lpstr>ΝΟΜΙΚΟ ΠΛΑΙΣΙΟ</vt:lpstr>
      <vt:lpstr> ΠΟΙΟΙ ΕΙΝΑΙ ΛΟΙΠΟΝ ΟΙ ΠΑΡΑΓΟΝΤΕΣ ΚΙΝΔΥΝΟΥ</vt:lpstr>
      <vt:lpstr>ΦΥΣΙΚΟΙ ΠΑΡΑΓΟΝΤΕΣ ΚΙΝΔΥΝΟΥ</vt:lpstr>
      <vt:lpstr>Παρουσίαση του PowerPoint</vt:lpstr>
      <vt:lpstr>Παρουσίαση του PowerPoint</vt:lpstr>
      <vt:lpstr>Παρουσίαση του PowerPoint</vt:lpstr>
      <vt:lpstr>ΧΗΜΙΚΟΙ ΠΑΡΑΓΟΝΤΕΣ ΚΙΝΔΥΝΟΥ</vt:lpstr>
      <vt:lpstr>ΒΙΟΛΟΓΙΚΟΙ ΠΑΡΑΓΟΝΤΕΣ ΚΙΝΔΥΝΟΥ </vt:lpstr>
      <vt:lpstr>ΕΡΓΟΝΟΜΙΑ ΚΑΙ ΠΡΟΛΗΨΗ ΑΤΥΧΗΜΑΤΩΝ</vt:lpstr>
      <vt:lpstr>ΒΙΒΛΙΟΓΡΑΦΙΑ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Διενέργεια μετρήσεων φυσικών, χημικών, βιολογικών παραγόντων κινδύνου στο χώρο εργασίας. Εργονομία και πρόληψη ατυχημάτων</dc:title>
  <dc:creator>Labrini Katra</dc:creator>
  <cp:lastModifiedBy>fansy</cp:lastModifiedBy>
  <cp:revision>40</cp:revision>
  <dcterms:created xsi:type="dcterms:W3CDTF">2022-12-01T16:09:27Z</dcterms:created>
  <dcterms:modified xsi:type="dcterms:W3CDTF">2022-12-23T16:22:23Z</dcterms:modified>
</cp:coreProperties>
</file>