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mitrakos Thodoris" userId="73dfc49f-6c51-40ce-a976-354b19fac3d2" providerId="ADAL" clId="{D74B8201-D13B-48BF-B600-E4FFA90E6D75}"/>
    <pc:docChg chg="undo redo custSel delSld modSld">
      <pc:chgData name="Dimitrakos Thodoris" userId="73dfc49f-6c51-40ce-a976-354b19fac3d2" providerId="ADAL" clId="{D74B8201-D13B-48BF-B600-E4FFA90E6D75}" dt="2022-11-20T20:00:29.668" v="2595" actId="20577"/>
      <pc:docMkLst>
        <pc:docMk/>
      </pc:docMkLst>
      <pc:sldChg chg="modSp mod">
        <pc:chgData name="Dimitrakos Thodoris" userId="73dfc49f-6c51-40ce-a976-354b19fac3d2" providerId="ADAL" clId="{D74B8201-D13B-48BF-B600-E4FFA90E6D75}" dt="2022-11-20T15:38:02.870" v="42" actId="20577"/>
        <pc:sldMkLst>
          <pc:docMk/>
          <pc:sldMk cId="710036188" sldId="256"/>
        </pc:sldMkLst>
        <pc:spChg chg="mod">
          <ac:chgData name="Dimitrakos Thodoris" userId="73dfc49f-6c51-40ce-a976-354b19fac3d2" providerId="ADAL" clId="{D74B8201-D13B-48BF-B600-E4FFA90E6D75}" dt="2022-11-20T15:37:53.343" v="17" actId="20577"/>
          <ac:spMkLst>
            <pc:docMk/>
            <pc:sldMk cId="710036188" sldId="256"/>
            <ac:spMk id="2" creationId="{B29095BE-1224-4756-A66D-507019580CC1}"/>
          </ac:spMkLst>
        </pc:spChg>
        <pc:spChg chg="mod">
          <ac:chgData name="Dimitrakos Thodoris" userId="73dfc49f-6c51-40ce-a976-354b19fac3d2" providerId="ADAL" clId="{D74B8201-D13B-48BF-B600-E4FFA90E6D75}" dt="2022-11-20T15:38:02.870" v="42" actId="20577"/>
          <ac:spMkLst>
            <pc:docMk/>
            <pc:sldMk cId="710036188" sldId="256"/>
            <ac:spMk id="3" creationId="{E34CBC0C-5DC8-4A68-904E-568CF964050D}"/>
          </ac:spMkLst>
        </pc:spChg>
      </pc:sldChg>
      <pc:sldChg chg="modSp mod">
        <pc:chgData name="Dimitrakos Thodoris" userId="73dfc49f-6c51-40ce-a976-354b19fac3d2" providerId="ADAL" clId="{D74B8201-D13B-48BF-B600-E4FFA90E6D75}" dt="2022-11-20T15:40:51.062" v="201" actId="20577"/>
        <pc:sldMkLst>
          <pc:docMk/>
          <pc:sldMk cId="1422280403" sldId="257"/>
        </pc:sldMkLst>
        <pc:spChg chg="mod">
          <ac:chgData name="Dimitrakos Thodoris" userId="73dfc49f-6c51-40ce-a976-354b19fac3d2" providerId="ADAL" clId="{D74B8201-D13B-48BF-B600-E4FFA90E6D75}" dt="2022-11-20T15:39:31.738" v="44" actId="20577"/>
          <ac:spMkLst>
            <pc:docMk/>
            <pc:sldMk cId="1422280403" sldId="257"/>
            <ac:spMk id="2" creationId="{6C92BC4D-6008-4A83-9EF3-341895637499}"/>
          </ac:spMkLst>
        </pc:spChg>
        <pc:spChg chg="mod">
          <ac:chgData name="Dimitrakos Thodoris" userId="73dfc49f-6c51-40ce-a976-354b19fac3d2" providerId="ADAL" clId="{D74B8201-D13B-48BF-B600-E4FFA90E6D75}" dt="2022-11-20T15:40:51.062" v="201" actId="20577"/>
          <ac:spMkLst>
            <pc:docMk/>
            <pc:sldMk cId="1422280403" sldId="257"/>
            <ac:spMk id="3" creationId="{CDDBEF5D-87B9-4FBE-B2CE-2BD605B6D1E8}"/>
          </ac:spMkLst>
        </pc:spChg>
      </pc:sldChg>
      <pc:sldChg chg="modSp mod">
        <pc:chgData name="Dimitrakos Thodoris" userId="73dfc49f-6c51-40ce-a976-354b19fac3d2" providerId="ADAL" clId="{D74B8201-D13B-48BF-B600-E4FFA90E6D75}" dt="2022-11-20T15:54:00.706" v="1233" actId="20577"/>
        <pc:sldMkLst>
          <pc:docMk/>
          <pc:sldMk cId="1566924589" sldId="258"/>
        </pc:sldMkLst>
        <pc:spChg chg="mod">
          <ac:chgData name="Dimitrakos Thodoris" userId="73dfc49f-6c51-40ce-a976-354b19fac3d2" providerId="ADAL" clId="{D74B8201-D13B-48BF-B600-E4FFA90E6D75}" dt="2022-11-20T15:50:52.515" v="804" actId="20577"/>
          <ac:spMkLst>
            <pc:docMk/>
            <pc:sldMk cId="1566924589" sldId="258"/>
            <ac:spMk id="2" creationId="{3367AAAD-75AF-4B03-86E3-0E147DAA36D4}"/>
          </ac:spMkLst>
        </pc:spChg>
        <pc:spChg chg="mod">
          <ac:chgData name="Dimitrakos Thodoris" userId="73dfc49f-6c51-40ce-a976-354b19fac3d2" providerId="ADAL" clId="{D74B8201-D13B-48BF-B600-E4FFA90E6D75}" dt="2022-11-20T15:54:00.706" v="1233" actId="20577"/>
          <ac:spMkLst>
            <pc:docMk/>
            <pc:sldMk cId="1566924589" sldId="258"/>
            <ac:spMk id="3" creationId="{F0F622FC-5736-49DD-9F03-85A7863FF52C}"/>
          </ac:spMkLst>
        </pc:spChg>
      </pc:sldChg>
      <pc:sldChg chg="modSp mod">
        <pc:chgData name="Dimitrakos Thodoris" userId="73dfc49f-6c51-40ce-a976-354b19fac3d2" providerId="ADAL" clId="{D74B8201-D13B-48BF-B600-E4FFA90E6D75}" dt="2022-11-20T16:08:56.190" v="1847" actId="27636"/>
        <pc:sldMkLst>
          <pc:docMk/>
          <pc:sldMk cId="2307741122" sldId="259"/>
        </pc:sldMkLst>
        <pc:spChg chg="mod">
          <ac:chgData name="Dimitrakos Thodoris" userId="73dfc49f-6c51-40ce-a976-354b19fac3d2" providerId="ADAL" clId="{D74B8201-D13B-48BF-B600-E4FFA90E6D75}" dt="2022-11-20T16:08:56.190" v="1847" actId="27636"/>
          <ac:spMkLst>
            <pc:docMk/>
            <pc:sldMk cId="2307741122" sldId="259"/>
            <ac:spMk id="3" creationId="{4ADE6459-C236-431B-B959-3905CAFB3F94}"/>
          </ac:spMkLst>
        </pc:spChg>
      </pc:sldChg>
      <pc:sldChg chg="modSp mod">
        <pc:chgData name="Dimitrakos Thodoris" userId="73dfc49f-6c51-40ce-a976-354b19fac3d2" providerId="ADAL" clId="{D74B8201-D13B-48BF-B600-E4FFA90E6D75}" dt="2022-11-20T16:10:06.456" v="1961" actId="20577"/>
        <pc:sldMkLst>
          <pc:docMk/>
          <pc:sldMk cId="3396816601" sldId="260"/>
        </pc:sldMkLst>
        <pc:spChg chg="mod">
          <ac:chgData name="Dimitrakos Thodoris" userId="73dfc49f-6c51-40ce-a976-354b19fac3d2" providerId="ADAL" clId="{D74B8201-D13B-48BF-B600-E4FFA90E6D75}" dt="2022-11-20T16:09:22.967" v="1867" actId="20577"/>
          <ac:spMkLst>
            <pc:docMk/>
            <pc:sldMk cId="3396816601" sldId="260"/>
            <ac:spMk id="2" creationId="{E91F6E7B-5704-4097-A389-EF6B809C7D10}"/>
          </ac:spMkLst>
        </pc:spChg>
        <pc:spChg chg="mod">
          <ac:chgData name="Dimitrakos Thodoris" userId="73dfc49f-6c51-40ce-a976-354b19fac3d2" providerId="ADAL" clId="{D74B8201-D13B-48BF-B600-E4FFA90E6D75}" dt="2022-11-20T16:10:06.456" v="1961" actId="20577"/>
          <ac:spMkLst>
            <pc:docMk/>
            <pc:sldMk cId="3396816601" sldId="260"/>
            <ac:spMk id="3" creationId="{7C5E632F-4E57-4DF8-98F6-0E12877AB860}"/>
          </ac:spMkLst>
        </pc:spChg>
      </pc:sldChg>
      <pc:sldChg chg="modSp mod">
        <pc:chgData name="Dimitrakos Thodoris" userId="73dfc49f-6c51-40ce-a976-354b19fac3d2" providerId="ADAL" clId="{D74B8201-D13B-48BF-B600-E4FFA90E6D75}" dt="2022-11-20T15:50:29.588" v="784" actId="20577"/>
        <pc:sldMkLst>
          <pc:docMk/>
          <pc:sldMk cId="2615080887" sldId="261"/>
        </pc:sldMkLst>
        <pc:spChg chg="mod">
          <ac:chgData name="Dimitrakos Thodoris" userId="73dfc49f-6c51-40ce-a976-354b19fac3d2" providerId="ADAL" clId="{D74B8201-D13B-48BF-B600-E4FFA90E6D75}" dt="2022-11-20T15:41:18.042" v="222" actId="20577"/>
          <ac:spMkLst>
            <pc:docMk/>
            <pc:sldMk cId="2615080887" sldId="261"/>
            <ac:spMk id="2" creationId="{5576DCD3-AB5F-4B0B-8299-0EC2A859457B}"/>
          </ac:spMkLst>
        </pc:spChg>
        <pc:spChg chg="mod">
          <ac:chgData name="Dimitrakos Thodoris" userId="73dfc49f-6c51-40ce-a976-354b19fac3d2" providerId="ADAL" clId="{D74B8201-D13B-48BF-B600-E4FFA90E6D75}" dt="2022-11-20T15:50:29.588" v="784" actId="20577"/>
          <ac:spMkLst>
            <pc:docMk/>
            <pc:sldMk cId="2615080887" sldId="261"/>
            <ac:spMk id="3" creationId="{3299882C-415C-43CA-915F-20C7361696DF}"/>
          </ac:spMkLst>
        </pc:spChg>
      </pc:sldChg>
      <pc:sldChg chg="modSp mod">
        <pc:chgData name="Dimitrakos Thodoris" userId="73dfc49f-6c51-40ce-a976-354b19fac3d2" providerId="ADAL" clId="{D74B8201-D13B-48BF-B600-E4FFA90E6D75}" dt="2022-11-20T16:10:54.434" v="2056" actId="20577"/>
        <pc:sldMkLst>
          <pc:docMk/>
          <pc:sldMk cId="908171948" sldId="262"/>
        </pc:sldMkLst>
        <pc:spChg chg="mod">
          <ac:chgData name="Dimitrakos Thodoris" userId="73dfc49f-6c51-40ce-a976-354b19fac3d2" providerId="ADAL" clId="{D74B8201-D13B-48BF-B600-E4FFA90E6D75}" dt="2022-11-20T16:10:36.215" v="2027" actId="20577"/>
          <ac:spMkLst>
            <pc:docMk/>
            <pc:sldMk cId="908171948" sldId="262"/>
            <ac:spMk id="2" creationId="{5156597E-922F-450A-97D2-CAE276665B87}"/>
          </ac:spMkLst>
        </pc:spChg>
        <pc:spChg chg="mod">
          <ac:chgData name="Dimitrakos Thodoris" userId="73dfc49f-6c51-40ce-a976-354b19fac3d2" providerId="ADAL" clId="{D74B8201-D13B-48BF-B600-E4FFA90E6D75}" dt="2022-11-20T16:10:54.434" v="2056" actId="20577"/>
          <ac:spMkLst>
            <pc:docMk/>
            <pc:sldMk cId="908171948" sldId="262"/>
            <ac:spMk id="3" creationId="{0D9FE835-751D-4D88-AC47-7E99008B7C02}"/>
          </ac:spMkLst>
        </pc:spChg>
      </pc:sldChg>
      <pc:sldChg chg="del">
        <pc:chgData name="Dimitrakos Thodoris" userId="73dfc49f-6c51-40ce-a976-354b19fac3d2" providerId="ADAL" clId="{D74B8201-D13B-48BF-B600-E4FFA90E6D75}" dt="2022-11-20T19:56:55.154" v="2304" actId="47"/>
        <pc:sldMkLst>
          <pc:docMk/>
          <pc:sldMk cId="3287580291" sldId="263"/>
        </pc:sldMkLst>
      </pc:sldChg>
      <pc:sldChg chg="modSp mod">
        <pc:chgData name="Dimitrakos Thodoris" userId="73dfc49f-6c51-40ce-a976-354b19fac3d2" providerId="ADAL" clId="{D74B8201-D13B-48BF-B600-E4FFA90E6D75}" dt="2022-11-20T19:59:23.301" v="2435" actId="20577"/>
        <pc:sldMkLst>
          <pc:docMk/>
          <pc:sldMk cId="2329344820" sldId="264"/>
        </pc:sldMkLst>
        <pc:spChg chg="mod">
          <ac:chgData name="Dimitrakos Thodoris" userId="73dfc49f-6c51-40ce-a976-354b19fac3d2" providerId="ADAL" clId="{D74B8201-D13B-48BF-B600-E4FFA90E6D75}" dt="2022-11-20T19:59:23.301" v="2435" actId="20577"/>
          <ac:spMkLst>
            <pc:docMk/>
            <pc:sldMk cId="2329344820" sldId="264"/>
            <ac:spMk id="3" creationId="{AA9CF3D0-C1DB-4516-9CAA-967C256F3CFC}"/>
          </ac:spMkLst>
        </pc:spChg>
      </pc:sldChg>
      <pc:sldChg chg="modSp mod">
        <pc:chgData name="Dimitrakos Thodoris" userId="73dfc49f-6c51-40ce-a976-354b19fac3d2" providerId="ADAL" clId="{D74B8201-D13B-48BF-B600-E4FFA90E6D75}" dt="2022-11-20T19:47:58.562" v="2303" actId="20577"/>
        <pc:sldMkLst>
          <pc:docMk/>
          <pc:sldMk cId="3028423510" sldId="265"/>
        </pc:sldMkLst>
        <pc:spChg chg="mod">
          <ac:chgData name="Dimitrakos Thodoris" userId="73dfc49f-6c51-40ce-a976-354b19fac3d2" providerId="ADAL" clId="{D74B8201-D13B-48BF-B600-E4FFA90E6D75}" dt="2022-11-20T16:11:05.792" v="2072" actId="20577"/>
          <ac:spMkLst>
            <pc:docMk/>
            <pc:sldMk cId="3028423510" sldId="265"/>
            <ac:spMk id="2" creationId="{E58EB43B-F8E3-4C5B-9B48-436B921DFBE3}"/>
          </ac:spMkLst>
        </pc:spChg>
        <pc:spChg chg="mod">
          <ac:chgData name="Dimitrakos Thodoris" userId="73dfc49f-6c51-40ce-a976-354b19fac3d2" providerId="ADAL" clId="{D74B8201-D13B-48BF-B600-E4FFA90E6D75}" dt="2022-11-20T19:47:58.562" v="2303" actId="20577"/>
          <ac:spMkLst>
            <pc:docMk/>
            <pc:sldMk cId="3028423510" sldId="265"/>
            <ac:spMk id="3" creationId="{EB475DFE-C1BC-4DC6-9431-A47EE99588B0}"/>
          </ac:spMkLst>
        </pc:spChg>
      </pc:sldChg>
      <pc:sldChg chg="modSp mod">
        <pc:chgData name="Dimitrakos Thodoris" userId="73dfc49f-6c51-40ce-a976-354b19fac3d2" providerId="ADAL" clId="{D74B8201-D13B-48BF-B600-E4FFA90E6D75}" dt="2022-11-20T20:00:29.668" v="2595" actId="20577"/>
        <pc:sldMkLst>
          <pc:docMk/>
          <pc:sldMk cId="3333245552" sldId="266"/>
        </pc:sldMkLst>
        <pc:spChg chg="mod">
          <ac:chgData name="Dimitrakos Thodoris" userId="73dfc49f-6c51-40ce-a976-354b19fac3d2" providerId="ADAL" clId="{D74B8201-D13B-48BF-B600-E4FFA90E6D75}" dt="2022-11-20T19:59:38.260" v="2455" actId="20577"/>
          <ac:spMkLst>
            <pc:docMk/>
            <pc:sldMk cId="3333245552" sldId="266"/>
            <ac:spMk id="2" creationId="{A6E87D0E-FA62-4C17-BE89-A182AEBB9A83}"/>
          </ac:spMkLst>
        </pc:spChg>
        <pc:spChg chg="mod">
          <ac:chgData name="Dimitrakos Thodoris" userId="73dfc49f-6c51-40ce-a976-354b19fac3d2" providerId="ADAL" clId="{D74B8201-D13B-48BF-B600-E4FFA90E6D75}" dt="2022-11-20T20:00:29.668" v="2595" actId="20577"/>
          <ac:spMkLst>
            <pc:docMk/>
            <pc:sldMk cId="3333245552" sldId="266"/>
            <ac:spMk id="3" creationId="{6EA51166-09D9-49E4-AE64-4121439B34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86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7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14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2119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47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31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8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29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79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4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7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28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32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67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80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DBAAC3F-4314-4FDD-B1B7-FF7BEFC4119B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0C7F444-4FC8-4BDA-9A32-A8DBC7080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75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095BE-1224-4756-A66D-507019580C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Σκεπτικισμός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CBC0C-5DC8-4A68-904E-568CF9640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826565"/>
            <a:ext cx="9440034" cy="1928192"/>
          </a:xfrm>
        </p:spPr>
        <p:txBody>
          <a:bodyPr>
            <a:normAutofit/>
          </a:bodyPr>
          <a:lstStyle/>
          <a:p>
            <a:r>
              <a:rPr lang="el-GR" sz="3200" dirty="0"/>
              <a:t>Πώς γνωρίζω ότι γνωρίζω;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003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7D0E-FA62-4C17-BE89-A182AEBB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Σύνοψη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51166-09D9-49E4-AE64-4121439B3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/>
              <a:t>Ο απώτερος σκοπός είναι η αταραξία της ψυχής</a:t>
            </a:r>
            <a:endParaRPr lang="en-GB" dirty="0"/>
          </a:p>
          <a:p>
            <a:endParaRPr lang="en-US" dirty="0"/>
          </a:p>
          <a:p>
            <a:r>
              <a:rPr lang="el-GR" dirty="0"/>
              <a:t>Η αταραξία ακολουθεί την εποχή από το </a:t>
            </a:r>
            <a:r>
              <a:rPr lang="el-GR" dirty="0" err="1"/>
              <a:t>κρίνειν</a:t>
            </a:r>
            <a:r>
              <a:rPr lang="el-GR" dirty="0"/>
              <a:t> 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l-GR" dirty="0"/>
              <a:t>Οι τρόποι οδηγούν </a:t>
            </a:r>
            <a:r>
              <a:rPr lang="el-GR"/>
              <a:t>στην εποχή</a:t>
            </a:r>
            <a:endParaRPr lang="en-GB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24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2BC4D-6008-4A83-9EF3-34189563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Σκέψις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EF5D-87B9-4FBE-B2CE-2BD605B6D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έρευνα</a:t>
            </a:r>
            <a:endParaRPr lang="en-US" dirty="0"/>
          </a:p>
          <a:p>
            <a:r>
              <a:rPr lang="el-GR" dirty="0"/>
              <a:t>σκέψη</a:t>
            </a:r>
            <a:endParaRPr lang="en-US" dirty="0"/>
          </a:p>
          <a:p>
            <a:r>
              <a:rPr lang="el-GR" dirty="0"/>
              <a:t>Λαμβάνειν υπόψη</a:t>
            </a:r>
            <a:endParaRPr lang="en-US" dirty="0"/>
          </a:p>
          <a:p>
            <a:r>
              <a:rPr lang="el-GR" dirty="0"/>
              <a:t>σκέψη</a:t>
            </a:r>
            <a:endParaRPr lang="en-US" dirty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l-GR" dirty="0"/>
              <a:t>Οι αρχαίοι </a:t>
            </a:r>
            <a:r>
              <a:rPr lang="el-GR" dirty="0" err="1"/>
              <a:t>έλληνες</a:t>
            </a:r>
            <a:r>
              <a:rPr lang="el-GR" dirty="0"/>
              <a:t> σκεπτικοί θεωρούσαν τους εαυτούς τους «ερευνητές» σε αντίθεση με τους Δογματικούς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8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6DCD3-AB5F-4B0B-8299-0EC2A859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Ελληνιστική Εποχή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9882C-415C-43CA-915F-20C736169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l-GR" dirty="0"/>
              <a:t>Περίοδοι του αρχαίου </a:t>
            </a:r>
            <a:r>
              <a:rPr lang="el-GR" dirty="0" err="1"/>
              <a:t>ελληικού</a:t>
            </a:r>
            <a:r>
              <a:rPr lang="el-GR" dirty="0"/>
              <a:t> σκεπτικισμού</a:t>
            </a:r>
            <a:endParaRPr lang="en-GB" dirty="0"/>
          </a:p>
          <a:p>
            <a:pPr marL="36900" indent="0">
              <a:buNone/>
            </a:pPr>
            <a:r>
              <a:rPr lang="en-GB" dirty="0"/>
              <a:t>‘(1) </a:t>
            </a:r>
            <a:r>
              <a:rPr lang="el-GR" dirty="0"/>
              <a:t>Πρακτικός σκεπτικισμός του Πύρωνα του </a:t>
            </a:r>
            <a:r>
              <a:rPr lang="el-GR" dirty="0" err="1"/>
              <a:t>Ήλειου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l-GR" dirty="0"/>
              <a:t>περ.</a:t>
            </a:r>
            <a:r>
              <a:rPr lang="en-GB" dirty="0"/>
              <a:t> 360-275 </a:t>
            </a:r>
            <a:r>
              <a:rPr lang="el-GR" dirty="0"/>
              <a:t>π.Χ. </a:t>
            </a:r>
            <a:r>
              <a:rPr lang="en-GB" dirty="0"/>
              <a:t>), </a:t>
            </a:r>
            <a:r>
              <a:rPr lang="el-GR" dirty="0"/>
              <a:t>και του μαθητή του Τίμωνα του </a:t>
            </a:r>
            <a:r>
              <a:rPr lang="el-GR" dirty="0" err="1"/>
              <a:t>Φλιάσιου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l-GR" dirty="0" err="1"/>
              <a:t>περι</a:t>
            </a:r>
            <a:r>
              <a:rPr lang="el-GR" dirty="0"/>
              <a:t>.</a:t>
            </a:r>
            <a:r>
              <a:rPr lang="en-GB" dirty="0"/>
              <a:t> 315-225 </a:t>
            </a:r>
            <a:r>
              <a:rPr lang="el-GR" dirty="0"/>
              <a:t>π.Χ. </a:t>
            </a:r>
            <a:r>
              <a:rPr lang="en-GB" dirty="0"/>
              <a:t>).</a:t>
            </a:r>
          </a:p>
          <a:p>
            <a:pPr marL="36900" indent="0">
              <a:buNone/>
            </a:pPr>
            <a:r>
              <a:rPr lang="en-GB" dirty="0"/>
              <a:t>(2) </a:t>
            </a:r>
            <a:r>
              <a:rPr lang="el-GR" dirty="0"/>
              <a:t>Κριτικός σκεπτικισμός της Νέα Ακαδημίας</a:t>
            </a:r>
            <a:r>
              <a:rPr lang="en-GB" dirty="0"/>
              <a:t>—</a:t>
            </a:r>
            <a:r>
              <a:rPr lang="el-GR" dirty="0"/>
              <a:t>Αρκεσίλαος της </a:t>
            </a:r>
            <a:r>
              <a:rPr lang="el-GR" dirty="0" err="1"/>
              <a:t>Πιτάνης</a:t>
            </a:r>
            <a:r>
              <a:rPr lang="en-GB" dirty="0"/>
              <a:t>{</a:t>
            </a:r>
            <a:r>
              <a:rPr lang="el-GR" dirty="0" err="1"/>
              <a:t>περι</a:t>
            </a:r>
            <a:r>
              <a:rPr lang="el-GR" dirty="0"/>
              <a:t>.</a:t>
            </a:r>
            <a:r>
              <a:rPr lang="en-GB" dirty="0"/>
              <a:t> 315-241 </a:t>
            </a:r>
            <a:r>
              <a:rPr lang="el-GR" dirty="0"/>
              <a:t>π.Χ. </a:t>
            </a:r>
            <a:r>
              <a:rPr lang="en-GB" dirty="0"/>
              <a:t>) and </a:t>
            </a:r>
            <a:r>
              <a:rPr lang="el-GR" dirty="0"/>
              <a:t>Καρνε3άδης της </a:t>
            </a:r>
            <a:r>
              <a:rPr lang="el-GR" dirty="0" err="1"/>
              <a:t>Κηρύνης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l-GR" dirty="0" err="1"/>
              <a:t>περι</a:t>
            </a:r>
            <a:r>
              <a:rPr lang="el-GR" dirty="0"/>
              <a:t>.</a:t>
            </a:r>
            <a:r>
              <a:rPr lang="en-GB" dirty="0"/>
              <a:t> 213- 129 </a:t>
            </a:r>
            <a:r>
              <a:rPr lang="el-GR" dirty="0"/>
              <a:t>π.Χ. </a:t>
            </a:r>
            <a:r>
              <a:rPr lang="en-GB" dirty="0"/>
              <a:t>). </a:t>
            </a:r>
            <a:r>
              <a:rPr lang="el-GR" dirty="0"/>
              <a:t>Η περίοδος τερματίστηκε με τον εκλεκτικισμό του Φίλωνα και του </a:t>
            </a:r>
            <a:r>
              <a:rPr lang="el-GR" dirty="0" err="1"/>
              <a:t>Αντίοχου</a:t>
            </a:r>
            <a:r>
              <a:rPr lang="en-GB" dirty="0"/>
              <a:t> (</a:t>
            </a:r>
            <a:r>
              <a:rPr lang="el-GR" dirty="0"/>
              <a:t>περ. </a:t>
            </a:r>
            <a:r>
              <a:rPr lang="en-GB" dirty="0"/>
              <a:t>69 </a:t>
            </a:r>
            <a:r>
              <a:rPr lang="el-GR" dirty="0"/>
              <a:t>π.Χ. </a:t>
            </a:r>
            <a:r>
              <a:rPr lang="en-GB" dirty="0"/>
              <a:t>).</a:t>
            </a:r>
          </a:p>
          <a:p>
            <a:pPr marL="36900" indent="0">
              <a:buNone/>
            </a:pPr>
            <a:r>
              <a:rPr lang="en-GB" dirty="0"/>
              <a:t>(3) </a:t>
            </a:r>
            <a:r>
              <a:rPr lang="el-GR" dirty="0"/>
              <a:t>Ο </a:t>
            </a:r>
            <a:r>
              <a:rPr lang="el-GR" dirty="0" err="1"/>
              <a:t>πυρρωνισμός</a:t>
            </a:r>
            <a:r>
              <a:rPr lang="el-GR" dirty="0"/>
              <a:t> αναβιώνει συστηματοποιείται και αναπτύσσεται διαλεκτικά από τον Αινησίδημο</a:t>
            </a:r>
            <a:r>
              <a:rPr lang="en-GB" dirty="0"/>
              <a:t> (</a:t>
            </a:r>
            <a:r>
              <a:rPr lang="el-GR" dirty="0" err="1"/>
              <a:t>περι</a:t>
            </a:r>
            <a:r>
              <a:rPr lang="el-GR" dirty="0"/>
              <a:t>.</a:t>
            </a:r>
            <a:r>
              <a:rPr lang="en-GB" dirty="0"/>
              <a:t> 100—40 </a:t>
            </a:r>
            <a:r>
              <a:rPr lang="el-GR" dirty="0"/>
              <a:t>π.Χ. </a:t>
            </a:r>
            <a:r>
              <a:rPr lang="en-GB" dirty="0"/>
              <a:t>) </a:t>
            </a:r>
            <a:r>
              <a:rPr lang="el-GR" dirty="0"/>
              <a:t>και τον </a:t>
            </a:r>
            <a:r>
              <a:rPr lang="el-GR" dirty="0" err="1"/>
              <a:t>Αγγρίπα</a:t>
            </a:r>
            <a:r>
              <a:rPr lang="el-GR" dirty="0"/>
              <a:t> 1</a:t>
            </a:r>
            <a:r>
              <a:rPr lang="el-GR" baseline="30000" dirty="0"/>
              <a:t>ος</a:t>
            </a:r>
            <a:r>
              <a:rPr lang="el-GR" dirty="0"/>
              <a:t> αιώνας μ.Χ. </a:t>
            </a:r>
            <a:r>
              <a:rPr lang="en-GB" dirty="0"/>
              <a:t>).</a:t>
            </a:r>
          </a:p>
          <a:p>
            <a:pPr marL="36900" indent="0">
              <a:buNone/>
            </a:pPr>
            <a:r>
              <a:rPr lang="en-GB" dirty="0"/>
              <a:t>(4) </a:t>
            </a:r>
            <a:r>
              <a:rPr lang="el-GR" dirty="0"/>
              <a:t>Τελική ανάπτυξη του εμπειρικού σκεπτικισμού</a:t>
            </a:r>
            <a:r>
              <a:rPr lang="en-GB" dirty="0"/>
              <a:t>, </a:t>
            </a:r>
            <a:r>
              <a:rPr lang="el-GR" dirty="0"/>
              <a:t>με απόγειο τις «</a:t>
            </a:r>
            <a:r>
              <a:rPr lang="el-GR" dirty="0" err="1"/>
              <a:t>Πυρρώνειες</a:t>
            </a:r>
            <a:r>
              <a:rPr lang="el-GR" dirty="0"/>
              <a:t> υποτυπώσεις» του </a:t>
            </a:r>
            <a:r>
              <a:rPr lang="el-GR" dirty="0" err="1"/>
              <a:t>Σέξτου</a:t>
            </a:r>
            <a:r>
              <a:rPr lang="el-GR" dirty="0"/>
              <a:t> Εμπειρικού </a:t>
            </a:r>
            <a:r>
              <a:rPr lang="en-GB" dirty="0"/>
              <a:t>(</a:t>
            </a:r>
            <a:r>
              <a:rPr lang="el-GR" dirty="0" err="1"/>
              <a:t>περι</a:t>
            </a:r>
            <a:r>
              <a:rPr lang="el-GR" dirty="0"/>
              <a:t>.</a:t>
            </a:r>
            <a:r>
              <a:rPr lang="en-GB" dirty="0"/>
              <a:t> 160-210 </a:t>
            </a:r>
            <a:r>
              <a:rPr lang="el-GR" dirty="0"/>
              <a:t>μ.Χ. </a:t>
            </a:r>
            <a:r>
              <a:rPr lang="en-GB" dirty="0"/>
              <a:t>)’ </a:t>
            </a:r>
          </a:p>
        </p:txBody>
      </p:sp>
    </p:spTree>
    <p:extLst>
      <p:ext uri="{BB962C8B-B14F-4D97-AF65-F5344CB8AC3E}">
        <p14:creationId xmlns:p14="http://schemas.microsoft.com/office/powerpoint/2010/main" val="261508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AAAD-75AF-4B03-86E3-0E147DAA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Δύο διακριτά ρεύματα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622FC-5736-49DD-9F03-85A7863FF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886065"/>
          </a:xfrm>
        </p:spPr>
        <p:txBody>
          <a:bodyPr/>
          <a:lstStyle/>
          <a:p>
            <a:endParaRPr lang="en-US" dirty="0"/>
          </a:p>
          <a:p>
            <a:pPr marL="36900" indent="0">
              <a:buNone/>
            </a:pPr>
            <a:r>
              <a:rPr lang="en-GB" dirty="0"/>
              <a:t>1. </a:t>
            </a:r>
            <a:r>
              <a:rPr lang="el-GR" dirty="0" err="1"/>
              <a:t>Ακαδημικοί</a:t>
            </a:r>
            <a:r>
              <a:rPr lang="en-GB" dirty="0"/>
              <a:t> (</a:t>
            </a:r>
            <a:r>
              <a:rPr lang="el-GR" dirty="0"/>
              <a:t>Αρκεσίλαος, Καρνεάδης, </a:t>
            </a:r>
            <a:r>
              <a:rPr lang="el-GR" dirty="0" err="1"/>
              <a:t>Κλειτόμαχος</a:t>
            </a:r>
            <a:r>
              <a:rPr lang="el-GR" dirty="0"/>
              <a:t>, Φίλων</a:t>
            </a:r>
            <a:r>
              <a:rPr lang="en-GB" dirty="0">
                <a:effectLst/>
              </a:rPr>
              <a:t>) </a:t>
            </a:r>
            <a:endParaRPr lang="en-GB" dirty="0"/>
          </a:p>
          <a:p>
            <a:pPr marL="36900" indent="0">
              <a:buNone/>
            </a:pPr>
            <a:r>
              <a:rPr lang="en-GB" dirty="0"/>
              <a:t>(266/268 BCE), Plato’s Academy turns </a:t>
            </a:r>
            <a:r>
              <a:rPr lang="en-GB" dirty="0" err="1"/>
              <a:t>skeptical</a:t>
            </a:r>
            <a:r>
              <a:rPr lang="en-GB" dirty="0"/>
              <a:t>.</a:t>
            </a:r>
            <a:endParaRPr lang="en-US" dirty="0"/>
          </a:p>
          <a:p>
            <a:pPr marL="36900" indent="0">
              <a:buNone/>
            </a:pPr>
            <a:endParaRPr lang="en-GB" dirty="0"/>
          </a:p>
          <a:p>
            <a:pPr marL="36900" indent="0">
              <a:buNone/>
            </a:pPr>
            <a:r>
              <a:rPr lang="en-US" dirty="0"/>
              <a:t>2. </a:t>
            </a:r>
            <a:r>
              <a:rPr lang="el-GR" dirty="0" err="1"/>
              <a:t>Πυρρώνιοι</a:t>
            </a:r>
            <a:r>
              <a:rPr lang="el-GR" dirty="0"/>
              <a:t> </a:t>
            </a:r>
            <a:r>
              <a:rPr lang="en-GB" dirty="0"/>
              <a:t>(</a:t>
            </a:r>
            <a:r>
              <a:rPr lang="el-GR" dirty="0" err="1"/>
              <a:t>Πύρρων</a:t>
            </a:r>
            <a:r>
              <a:rPr lang="el-GR" dirty="0"/>
              <a:t>, Αινησίδημος, </a:t>
            </a:r>
            <a:r>
              <a:rPr lang="el-GR" dirty="0" err="1"/>
              <a:t>Αγγρίπας</a:t>
            </a:r>
            <a:r>
              <a:rPr lang="el-GR" dirty="0"/>
              <a:t>, </a:t>
            </a:r>
            <a:r>
              <a:rPr lang="el-GR" dirty="0" err="1"/>
              <a:t>Σέξτος</a:t>
            </a:r>
            <a:r>
              <a:rPr lang="el-GR" dirty="0"/>
              <a:t> Εμπειρικός)</a:t>
            </a:r>
            <a:endParaRPr lang="en-GB" dirty="0">
              <a:effectLst/>
            </a:endParaRPr>
          </a:p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indent="0">
              <a:buNone/>
            </a:pPr>
            <a:r>
              <a:rPr lang="el-GR" dirty="0">
                <a:effectLst/>
              </a:rPr>
              <a:t>Και τα δύο ρεύματα ασκούν κριτική στην πρώιμη ελληνική φιλοσοφία: </a:t>
            </a:r>
            <a:r>
              <a:rPr lang="el-GR" dirty="0" err="1">
                <a:effectLst/>
              </a:rPr>
              <a:t>Πρωσοκρατικοί</a:t>
            </a:r>
            <a:r>
              <a:rPr lang="el-GR" dirty="0">
                <a:effectLst/>
              </a:rPr>
              <a:t>, Πλάτων, Αριστοτέλης, αλλά και…</a:t>
            </a:r>
          </a:p>
          <a:p>
            <a:pPr marL="36900" indent="0">
              <a:buNone/>
            </a:pPr>
            <a:r>
              <a:rPr lang="el-GR" dirty="0">
                <a:effectLst/>
              </a:rPr>
              <a:t>Στους σύγχρονούς τους: Επικούρειους, Στωικούς, Κυνικούς.</a:t>
            </a:r>
            <a:r>
              <a:rPr lang="el-GR" i="1" dirty="0">
                <a:effectLst/>
              </a:rPr>
              <a:t> </a:t>
            </a:r>
            <a:endParaRPr lang="en-U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692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61329-3477-4E43-841E-48E5C838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Differences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E6459-C236-431B-B959-3905CAFB3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68351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l-GR" dirty="0" err="1"/>
              <a:t>Μόν</a:t>
            </a:r>
            <a:r>
              <a:rPr lang="en-US" dirty="0"/>
              <a:t>o </a:t>
            </a:r>
            <a:r>
              <a:rPr lang="el-GR" dirty="0"/>
              <a:t>οι </a:t>
            </a:r>
            <a:r>
              <a:rPr lang="el-GR" dirty="0" err="1"/>
              <a:t>Πυρρώνειοι</a:t>
            </a:r>
            <a:r>
              <a:rPr lang="el-GR" dirty="0"/>
              <a:t> σκοπεύουν στην αταραξία</a:t>
            </a:r>
            <a:endParaRPr lang="en-GB" dirty="0"/>
          </a:p>
          <a:p>
            <a:pPr marL="3690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l-GR" dirty="0"/>
              <a:t>Ακαταληψία</a:t>
            </a:r>
            <a:r>
              <a:rPr lang="en-US" dirty="0"/>
              <a:t>            , </a:t>
            </a:r>
            <a:r>
              <a:rPr lang="el-GR" dirty="0" err="1"/>
              <a:t>Ισοσθένεια</a:t>
            </a:r>
            <a:r>
              <a:rPr lang="en-US" dirty="0"/>
              <a:t>,          </a:t>
            </a:r>
            <a:r>
              <a:rPr lang="el-GR" dirty="0"/>
              <a:t>Εποχή από το </a:t>
            </a:r>
            <a:r>
              <a:rPr lang="el-GR" dirty="0" err="1"/>
              <a:t>κρίνειν</a:t>
            </a:r>
            <a:r>
              <a:rPr lang="en-US" dirty="0"/>
              <a:t>,                    </a:t>
            </a:r>
            <a:r>
              <a:rPr lang="el-GR" dirty="0"/>
              <a:t>Αταραξία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(non intelligibility)    (equipollence),      (suspension of judgement),        (</a:t>
            </a:r>
            <a:r>
              <a:rPr lang="en-US" dirty="0" err="1"/>
              <a:t>impertumbance</a:t>
            </a:r>
            <a:r>
              <a:rPr lang="en-US" dirty="0"/>
              <a:t>)</a:t>
            </a:r>
          </a:p>
          <a:p>
            <a:pPr marL="36900" indent="0">
              <a:buNone/>
            </a:pPr>
            <a:endParaRPr lang="en-US" dirty="0"/>
          </a:p>
          <a:p>
            <a:r>
              <a:rPr lang="el-GR" dirty="0"/>
              <a:t>Οι Πυρώννειοι σκεπτικοί αρνούνται να ενστερνιστούν οποιαδήποτε θετική </a:t>
            </a:r>
            <a:r>
              <a:rPr lang="el-GR" dirty="0" err="1"/>
              <a:t>φιλσοοφική</a:t>
            </a:r>
            <a:r>
              <a:rPr lang="el-GR" dirty="0"/>
              <a:t> θέση</a:t>
            </a:r>
          </a:p>
          <a:p>
            <a:pPr marL="36900" indent="0">
              <a:buNone/>
            </a:pPr>
            <a:r>
              <a:rPr lang="el-GR" dirty="0"/>
              <a:t>Οι </a:t>
            </a:r>
            <a:r>
              <a:rPr lang="el-GR" dirty="0" err="1"/>
              <a:t>Ακαδημικοί</a:t>
            </a:r>
            <a:r>
              <a:rPr lang="en-US" dirty="0"/>
              <a:t>: </a:t>
            </a:r>
            <a:r>
              <a:rPr lang="el-GR" dirty="0"/>
              <a:t>υποστηρίζουν την α-δυνατότητα της γνώσης. </a:t>
            </a:r>
            <a:endParaRPr lang="en-US" dirty="0"/>
          </a:p>
          <a:p>
            <a:pPr marL="36900" indent="0">
              <a:buNone/>
            </a:pPr>
            <a:r>
              <a:rPr lang="el-GR" dirty="0"/>
              <a:t>Οι </a:t>
            </a:r>
            <a:r>
              <a:rPr lang="el-GR" dirty="0" err="1"/>
              <a:t>Πυρρώνειοι</a:t>
            </a:r>
            <a:r>
              <a:rPr lang="en-US" dirty="0"/>
              <a:t>: </a:t>
            </a:r>
            <a:r>
              <a:rPr lang="el-GR" dirty="0"/>
              <a:t>υποστηρίζουν την α-δυνατότητα της θετικής βεβαίωσης της δυνατότητας της γνώσης.</a:t>
            </a:r>
            <a:endParaRPr lang="en-US" dirty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r>
              <a:rPr lang="el-GR" dirty="0"/>
              <a:t>Ο </a:t>
            </a:r>
            <a:r>
              <a:rPr lang="el-GR" dirty="0" err="1"/>
              <a:t>Πυρρώνειος</a:t>
            </a:r>
            <a:r>
              <a:rPr lang="el-GR" dirty="0"/>
              <a:t> σκεπτικισμός θεωρείται ως η πιο ριζοσπαστική/ακραία μορφή σκεπτικισμού είτε στην αρχαία είτε τη νεότερη εποχή.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74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F6E7B-5704-4097-A389-EF6B809C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err="1"/>
              <a:t>Πυρρώνειες</a:t>
            </a:r>
            <a:r>
              <a:rPr lang="el-GR" i="1" dirty="0"/>
              <a:t> υποτυπώσεις</a:t>
            </a:r>
            <a:br>
              <a:rPr lang="en-US" i="1" dirty="0"/>
            </a:br>
            <a:r>
              <a:rPr lang="en-US" dirty="0"/>
              <a:t>(</a:t>
            </a:r>
            <a:r>
              <a:rPr lang="el-GR" dirty="0" err="1"/>
              <a:t>Σέξτος</a:t>
            </a:r>
            <a:r>
              <a:rPr lang="el-GR" dirty="0"/>
              <a:t> Εμπειρικός</a:t>
            </a:r>
            <a:r>
              <a:rPr lang="en-US" dirty="0"/>
              <a:t>)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E632F-4E57-4DF8-98F6-0E12877AB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>
                <a:effectLst/>
              </a:rPr>
              <a:t>Τα τρία είδη φιλοσοφίας</a:t>
            </a:r>
            <a:r>
              <a:rPr lang="en-GB" dirty="0">
                <a:effectLst/>
              </a:rPr>
              <a:t>:									(1)</a:t>
            </a:r>
          </a:p>
          <a:p>
            <a:pPr marL="494100" indent="-457200">
              <a:buAutoNum type="arabicParenR"/>
            </a:pPr>
            <a:r>
              <a:rPr lang="el-GR" dirty="0">
                <a:effectLst/>
              </a:rPr>
              <a:t>Δογματικοί</a:t>
            </a:r>
            <a:endParaRPr lang="en-GB" dirty="0">
              <a:effectLst/>
            </a:endParaRPr>
          </a:p>
          <a:p>
            <a:pPr marL="494100" indent="-457200">
              <a:buAutoNum type="arabicParenR"/>
            </a:pPr>
            <a:r>
              <a:rPr lang="el-GR" dirty="0" err="1">
                <a:effectLst/>
              </a:rPr>
              <a:t>Ακαδημικοί</a:t>
            </a:r>
            <a:r>
              <a:rPr lang="el-GR" dirty="0">
                <a:effectLst/>
              </a:rPr>
              <a:t> </a:t>
            </a:r>
            <a:endParaRPr lang="en-GB" dirty="0">
              <a:effectLst/>
            </a:endParaRPr>
          </a:p>
          <a:p>
            <a:pPr marL="494100" indent="-457200">
              <a:buAutoNum type="arabicParenR"/>
            </a:pPr>
            <a:r>
              <a:rPr lang="el-GR" dirty="0">
                <a:effectLst/>
              </a:rPr>
              <a:t>Σκεπτικοί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81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6597E-922F-450A-97D2-CAE27666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Σκεπτική Στάση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E835-751D-4D88-AC47-7E99008B7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endParaRPr lang="en-US" dirty="0"/>
          </a:p>
          <a:p>
            <a:r>
              <a:rPr lang="el-GR" dirty="0"/>
              <a:t>Ορισμός τους σκεπτικισμού </a:t>
            </a:r>
            <a:r>
              <a:rPr lang="en-US" dirty="0"/>
              <a:t>(2</a:t>
            </a:r>
            <a:r>
              <a:rPr lang="el-GR" dirty="0"/>
              <a:t>,0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l-GR" dirty="0"/>
              <a:t>Τα φαινόμενα  β   </a:t>
            </a:r>
            <a:r>
              <a:rPr lang="en-US" dirty="0"/>
              <a:t>(3, 4,)</a:t>
            </a:r>
          </a:p>
          <a:p>
            <a:endParaRPr lang="en-US" dirty="0"/>
          </a:p>
          <a:p>
            <a:r>
              <a:rPr lang="el-GR" dirty="0"/>
              <a:t>Ο σκοπός του Σκεπτικισμού</a:t>
            </a:r>
            <a:r>
              <a:rPr lang="en-US" dirty="0"/>
              <a:t> (6)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171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B43B-F8E3-4C5B-9B48-436B921D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Σκεπτικοί τρόποι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75DFE-C1BC-4DC6-9431-A47EE995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l-GR" dirty="0"/>
              <a:t>Οι τρόποι είναι τα μέσα για να επιτευχθεί η εποχή (από το </a:t>
            </a:r>
            <a:r>
              <a:rPr lang="el-GR" dirty="0" err="1"/>
              <a:t>κρίνειν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Η γενική λειτουργία των τρόπων</a:t>
            </a:r>
            <a:r>
              <a:rPr lang="en-GB" dirty="0"/>
              <a:t>: </a:t>
            </a:r>
            <a:r>
              <a:rPr lang="el-GR" dirty="0"/>
              <a:t>δημιουργούν αντίθεση/αντιπαραβολή</a:t>
            </a:r>
            <a:r>
              <a:rPr lang="en-GB" dirty="0"/>
              <a:t>. </a:t>
            </a:r>
          </a:p>
          <a:p>
            <a:pPr marL="36900" indent="0">
              <a:buNone/>
            </a:pPr>
            <a:r>
              <a:rPr lang="el-GR" dirty="0"/>
              <a:t>Αντιπαραβάλλουμε</a:t>
            </a:r>
            <a:r>
              <a:rPr lang="en-US" dirty="0"/>
              <a:t>:</a:t>
            </a:r>
          </a:p>
          <a:p>
            <a:pPr marL="36900" indent="0">
              <a:buNone/>
            </a:pPr>
            <a:r>
              <a:rPr lang="en-US" dirty="0"/>
              <a:t>-</a:t>
            </a:r>
            <a:r>
              <a:rPr lang="el-GR" dirty="0"/>
              <a:t>φαινόμενα σε φαινόμενα</a:t>
            </a:r>
            <a:endParaRPr lang="en-US" dirty="0"/>
          </a:p>
          <a:p>
            <a:pPr marL="36900" indent="0">
              <a:buNone/>
            </a:pPr>
            <a:r>
              <a:rPr lang="en-US" dirty="0"/>
              <a:t>-</a:t>
            </a:r>
            <a:r>
              <a:rPr lang="el-GR" dirty="0"/>
              <a:t>σκέψεις σε σκέψεις</a:t>
            </a:r>
            <a:endParaRPr lang="en-US" dirty="0"/>
          </a:p>
          <a:p>
            <a:pPr marL="36900" indent="0">
              <a:buNone/>
            </a:pPr>
            <a:r>
              <a:rPr lang="en-US" dirty="0"/>
              <a:t>-</a:t>
            </a:r>
            <a:r>
              <a:rPr lang="el-GR" dirty="0"/>
              <a:t>φαινόμενα σε σκέψεις</a:t>
            </a:r>
            <a:endParaRPr lang="en-US" dirty="0"/>
          </a:p>
          <a:p>
            <a:pPr marL="369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42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CF67-CECF-4044-9549-C6D66BE8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Modes (Agrippa)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F3D0-C1DB-4516-9CAA-967C256F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4100" indent="-457200">
              <a:buAutoNum type="arabicParenR"/>
            </a:pPr>
            <a:r>
              <a:rPr lang="el-GR" sz="2800" dirty="0"/>
              <a:t>τον από τής διαφωνίας</a:t>
            </a:r>
          </a:p>
          <a:p>
            <a:pPr marL="494100" indent="-457200">
              <a:buAutoNum type="arabicParenR"/>
            </a:pPr>
            <a:r>
              <a:rPr lang="el-GR" sz="2800" dirty="0"/>
              <a:t>τον εις άπειρον </a:t>
            </a:r>
            <a:r>
              <a:rPr lang="el-GR" sz="2800" dirty="0" err="1"/>
              <a:t>εκβάλλοντα</a:t>
            </a:r>
            <a:endParaRPr lang="en-GB" sz="2800" dirty="0"/>
          </a:p>
          <a:p>
            <a:pPr marL="494100" indent="-457200">
              <a:buAutoNum type="arabicParenR"/>
            </a:pPr>
            <a:r>
              <a:rPr lang="el-GR" sz="2800" dirty="0"/>
              <a:t>τον από </a:t>
            </a:r>
            <a:r>
              <a:rPr lang="el-GR" sz="2800" dirty="0" err="1"/>
              <a:t>τοΰ</a:t>
            </a:r>
            <a:r>
              <a:rPr lang="el-GR" sz="2800" dirty="0"/>
              <a:t> </a:t>
            </a:r>
            <a:r>
              <a:rPr lang="el-GR" sz="2800" dirty="0" err="1"/>
              <a:t>πρός</a:t>
            </a:r>
            <a:r>
              <a:rPr lang="el-GR" sz="2800" dirty="0"/>
              <a:t> τι</a:t>
            </a:r>
            <a:endParaRPr lang="en-GB" sz="2800" dirty="0"/>
          </a:p>
          <a:p>
            <a:pPr marL="494100" indent="-457200">
              <a:buAutoNum type="arabicParenR"/>
            </a:pPr>
            <a:r>
              <a:rPr lang="el-GR" sz="2800" dirty="0"/>
              <a:t>τον </a:t>
            </a:r>
            <a:r>
              <a:rPr lang="el-GR" sz="2800" dirty="0" err="1"/>
              <a:t>ύποθετικό</a:t>
            </a:r>
            <a:endParaRPr lang="en-GB" sz="2800" dirty="0"/>
          </a:p>
          <a:p>
            <a:pPr marL="494100" indent="-457200">
              <a:buAutoNum type="arabicParenR"/>
            </a:pPr>
            <a:r>
              <a:rPr lang="el-GR" sz="2800" dirty="0"/>
              <a:t>τον διάλληλο</a:t>
            </a:r>
            <a:endParaRPr lang="en-GB" sz="2800" dirty="0"/>
          </a:p>
          <a:p>
            <a:pPr marL="36900" indent="0" algn="r">
              <a:buNone/>
            </a:pPr>
            <a:r>
              <a:rPr lang="en-GB" sz="2800" dirty="0"/>
              <a:t>(</a:t>
            </a:r>
            <a:r>
              <a:rPr lang="en-GB" sz="2800" dirty="0" err="1"/>
              <a:t>Sextus</a:t>
            </a:r>
            <a:r>
              <a:rPr lang="en-GB" sz="2800" dirty="0"/>
              <a:t> </a:t>
            </a:r>
            <a:r>
              <a:rPr lang="en-GB" sz="2800" dirty="0" err="1"/>
              <a:t>Empiricus</a:t>
            </a:r>
            <a:r>
              <a:rPr lang="en-GB" sz="2800" dirty="0"/>
              <a:t>, Book I, </a:t>
            </a:r>
            <a:r>
              <a:rPr lang="en-GB" sz="2800" dirty="0" err="1"/>
              <a:t>ch.</a:t>
            </a:r>
            <a:r>
              <a:rPr lang="en-GB" sz="2800" dirty="0"/>
              <a:t> XIV).</a:t>
            </a:r>
          </a:p>
        </p:txBody>
      </p:sp>
    </p:spTree>
    <p:extLst>
      <p:ext uri="{BB962C8B-B14F-4D97-AF65-F5344CB8AC3E}">
        <p14:creationId xmlns:p14="http://schemas.microsoft.com/office/powerpoint/2010/main" val="2329344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851</TotalTime>
  <Words>487</Words>
  <Application>Microsoft Office PowerPoint</Application>
  <PresentationFormat>Widescreen</PresentationFormat>
  <Paragraphs>72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Calisto MT</vt:lpstr>
      <vt:lpstr>Wingdings 2</vt:lpstr>
      <vt:lpstr>Slate</vt:lpstr>
      <vt:lpstr>Σκεπτικισμός</vt:lpstr>
      <vt:lpstr>Σκέψις</vt:lpstr>
      <vt:lpstr>Ελληνιστική Εποχή</vt:lpstr>
      <vt:lpstr>Δύο διακριτά ρεύματα</vt:lpstr>
      <vt:lpstr>Fundamental Differences </vt:lpstr>
      <vt:lpstr>Πυρρώνειες υποτυπώσεις (Σέξτος Εμπειρικός)</vt:lpstr>
      <vt:lpstr>Η Σκεπτική Στάση</vt:lpstr>
      <vt:lpstr>Σκεπτικοί τρόποι</vt:lpstr>
      <vt:lpstr>Five Modes (Agrippa)</vt:lpstr>
      <vt:lpstr>Σύνοψη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Greek Skepticism</dc:title>
  <dc:creator>Thodoris Dimitrakos</dc:creator>
  <cp:lastModifiedBy>Dimitrakos Thodoris</cp:lastModifiedBy>
  <cp:revision>17</cp:revision>
  <dcterms:created xsi:type="dcterms:W3CDTF">2018-05-18T11:47:40Z</dcterms:created>
  <dcterms:modified xsi:type="dcterms:W3CDTF">2022-11-27T10:38:02Z</dcterms:modified>
</cp:coreProperties>
</file>